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2" r:id="rId3"/>
    <p:sldMasterId id="2147483673" r:id="rId4"/>
    <p:sldMasterId id="2147483678" r:id="rId5"/>
    <p:sldMasterId id="2147483681" r:id="rId6"/>
    <p:sldMasterId id="2147483695" r:id="rId7"/>
    <p:sldMasterId id="2147483708" r:id="rId8"/>
    <p:sldMasterId id="2147483717" r:id="rId9"/>
  </p:sldMasterIdLst>
  <p:notesMasterIdLst>
    <p:notesMasterId r:id="rId13"/>
  </p:notesMasterIdLst>
  <p:handoutMasterIdLst>
    <p:handoutMasterId r:id="rId22"/>
  </p:handoutMasterIdLst>
  <p:sldIdLst>
    <p:sldId id="4084" r:id="rId10"/>
    <p:sldId id="4085" r:id="rId11"/>
    <p:sldId id="4048" r:id="rId12"/>
    <p:sldId id="4049" r:id="rId14"/>
    <p:sldId id="4050" r:id="rId15"/>
    <p:sldId id="4051" r:id="rId16"/>
    <p:sldId id="4052" r:id="rId17"/>
    <p:sldId id="4055" r:id="rId18"/>
    <p:sldId id="4053" r:id="rId19"/>
    <p:sldId id="4054" r:id="rId20"/>
    <p:sldId id="4031" r:id="rId21"/>
  </p:sldIdLst>
  <p:sldSz cx="12192000" cy="6858000"/>
  <p:notesSz cx="6858000" cy="9144000"/>
  <p:embeddedFontLst>
    <p:embeddedFont>
      <p:font typeface="微软雅黑" panose="020B0503020204020204" pitchFamily="34" charset="-122"/>
      <p:regular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MS UI Gothic" panose="020B0600070205080204" pitchFamily="34" charset="-128"/>
      <p:regular r:id="rId31"/>
    </p:embeddedFont>
    <p:embeddedFont>
      <p:font typeface="黑体" panose="02010609060101010101" pitchFamily="49" charset="-122"/>
      <p:regular r:id="rId32"/>
    </p:embeddedFont>
    <p:embeddedFont>
      <p:font typeface="华文新魏" panose="02010800040101010101" pitchFamily="2" charset="-122"/>
      <p:regular r:id="rId33"/>
    </p:embeddedFont>
    <p:embeddedFont>
      <p:font typeface="Tahoma" panose="020B0604030504040204" pitchFamily="34" charset="0"/>
      <p:regular r:id="rId34"/>
      <p:bold r:id="rId35"/>
    </p:embeddedFont>
    <p:embeddedFont>
      <p:font typeface="等线" panose="02010600030101010101" charset="-122"/>
      <p:regular r:id="rId36"/>
    </p:embeddedFont>
    <p:embeddedFont>
      <p:font typeface="等线 Light" panose="02010600030101010101" charset="-122"/>
      <p:regular r:id="rId37"/>
    </p:embeddedFont>
  </p:embeddedFontLst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0CD2"/>
    <a:srgbClr val="039DDB"/>
    <a:srgbClr val="516CDF"/>
    <a:srgbClr val="0000FF"/>
    <a:srgbClr val="FF0000"/>
    <a:srgbClr val="3333CC"/>
    <a:srgbClr val="3438F6"/>
    <a:srgbClr val="2513CB"/>
    <a:srgbClr val="0066FF"/>
    <a:srgbClr val="180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78329" autoAdjust="0"/>
  </p:normalViewPr>
  <p:slideViewPr>
    <p:cSldViewPr snapToGrid="0">
      <p:cViewPr varScale="1">
        <p:scale>
          <a:sx n="70" d="100"/>
          <a:sy n="70" d="100"/>
        </p:scale>
        <p:origin x="1426" y="38"/>
      </p:cViewPr>
      <p:guideLst>
        <p:guide orient="horz" pos="2160"/>
        <p:guide pos="38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980"/>
    </p:cViewPr>
  </p:sorterViewPr>
  <p:notesViewPr>
    <p:cSldViewPr snapToGrid="0">
      <p:cViewPr varScale="1">
        <p:scale>
          <a:sx n="84" d="100"/>
          <a:sy n="84" d="100"/>
        </p:scale>
        <p:origin x="382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8" Type="http://schemas.openxmlformats.org/officeDocument/2006/relationships/tags" Target="tags/tag4.xml"/><Relationship Id="rId37" Type="http://schemas.openxmlformats.org/officeDocument/2006/relationships/font" Target="fonts/font12.fntdata"/><Relationship Id="rId36" Type="http://schemas.openxmlformats.org/officeDocument/2006/relationships/font" Target="fonts/font11.fntdata"/><Relationship Id="rId35" Type="http://schemas.openxmlformats.org/officeDocument/2006/relationships/font" Target="fonts/font10.fntdata"/><Relationship Id="rId34" Type="http://schemas.openxmlformats.org/officeDocument/2006/relationships/font" Target="fonts/font9.fntdata"/><Relationship Id="rId33" Type="http://schemas.openxmlformats.org/officeDocument/2006/relationships/font" Target="fonts/font8.fntdata"/><Relationship Id="rId32" Type="http://schemas.openxmlformats.org/officeDocument/2006/relationships/font" Target="fonts/font7.fntdata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A9D10-00A1-4316-9DBF-1CFF2F39C3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1E0D4-31D8-4080-A573-64BBB9E87E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FD3C-5E99-4122-A1EC-C8FBF6B078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microsoft.com/office/2007/relationships/hdphoto" Target="../media/image6.wdp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A9CF-03F6-42E8-909A-D8D840B3AC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B504D-74F3-442C-BEA0-A4B04CBF96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ADB768AF-D19D-4B19-B140-7DF97929A9A1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7DB7D154-6577-432F-8144-43C687260925}" type="slidenum">
              <a:rPr lang="en-US" altLang="zh-CN" smtClean="0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5F521C08-B429-4574-BE91-8CD5A8D82BBE}" type="slidenum">
              <a:rPr lang="en-US" altLang="zh-CN" smtClean="0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5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3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4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951" y="6023137"/>
            <a:ext cx="12192000" cy="83661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glow rad="127000">
              <a:schemeClr val="bg1">
                <a:alpha val="38000"/>
              </a:schemeClr>
            </a:glow>
          </a:effectLst>
        </p:spPr>
      </p:pic>
      <p:sp>
        <p:nvSpPr>
          <p:cNvPr id="9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0223500" y="6237288"/>
            <a:ext cx="1354667" cy="47625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07A58F-92FA-4C20-BF32-9E303ED892C9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PhAnim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5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14313"/>
            <a:ext cx="10972800" cy="587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矩形 1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24417" y="6524625"/>
            <a:ext cx="1919816" cy="19685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DB7D70D-7DF3-4918-ACB7-161C21D1246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387B7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2" y="257614"/>
            <a:ext cx="10515600" cy="617641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1430" y="6692474"/>
            <a:ext cx="12180570" cy="169469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74"/>
            <a:ext cx="759220" cy="169469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3"/>
          <p:cNvSpPr txBox="1"/>
          <p:nvPr userDrawn="1"/>
        </p:nvSpPr>
        <p:spPr>
          <a:xfrm>
            <a:off x="11268341" y="6589899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</a:fld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0" name="图片 9" descr="计算机学院logo-组合01"/>
          <p:cNvPicPr>
            <a:picLocks noChangeAspect="1"/>
          </p:cNvPicPr>
          <p:nvPr userDrawn="1"/>
        </p:nvPicPr>
        <p:blipFill>
          <a:blip r:embed="rId2" cstate="hqprint"/>
          <a:stretch>
            <a:fillRect/>
          </a:stretch>
        </p:blipFill>
        <p:spPr>
          <a:xfrm>
            <a:off x="10076238" y="341471"/>
            <a:ext cx="1854367" cy="449926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2" y="942764"/>
            <a:ext cx="10515599" cy="563702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1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617443" y="6665667"/>
            <a:ext cx="1380275" cy="255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1200" y="6153150"/>
            <a:ext cx="3657600" cy="47625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计算机组成原理  </a:t>
            </a:r>
            <a:r>
              <a:rPr lang="en-US" altLang="zh-CN"/>
              <a:t>Slide</a:t>
            </a:r>
            <a:r>
              <a:rPr lang="en-US" altLang="zh-CN" sz="1200"/>
              <a:t> </a:t>
            </a:r>
            <a:fld id="{FD3FAE62-0744-4188-868F-C5ADF094D286}" type="slidenum">
              <a:rPr lang="en-US" altLang="zh-CN" sz="1200">
                <a:solidFill>
                  <a:schemeClr val="accent2"/>
                </a:solidFill>
              </a:rPr>
            </a:fld>
            <a:r>
              <a:rPr lang="en-US" altLang="zh-CN" sz="1200"/>
              <a:t> </a:t>
            </a:r>
            <a:endParaRPr lang="en-US" altLang="zh-CN" sz="120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showMasterPhAnim="0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showMasterPhAnim="0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10668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5651" y="3962400"/>
            <a:ext cx="106680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showMasterPhAnim="0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5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6" name="Picture 8"/>
            <p:cNvPicPr>
              <a:picLocks noChangeAspect="1" noChangeArrowheads="1"/>
            </p:cNvPicPr>
            <p:nvPr userDrawn="1"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755651" y="1752600"/>
            <a:ext cx="10668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1" y="214313"/>
            <a:ext cx="10972800" cy="58261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24459" y="6237312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dirty="0" smtClean="0">
                <a:solidFill>
                  <a:srgbClr val="0D7157"/>
                </a:solidFill>
              </a:rPr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565" y="116632"/>
            <a:ext cx="10668000" cy="6480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2232248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0"/>
          </p:nvPr>
        </p:nvSpPr>
        <p:spPr>
          <a:xfrm>
            <a:off x="527381" y="3429000"/>
            <a:ext cx="10957984" cy="2232248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416480" y="6337126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/>
          <p:cNvPicPr>
            <a:picLocks noChangeAspect="1"/>
          </p:cNvPicPr>
          <p:nvPr userDrawn="1"/>
        </p:nvPicPr>
        <p:blipFill rotWithShape="1">
          <a:blip r:embed="rId2"/>
          <a:srcRect l="2404" t="-5367" r="14962" b="24558"/>
          <a:stretch>
            <a:fillRect/>
          </a:stretch>
        </p:blipFill>
        <p:spPr>
          <a:xfrm rot="16200000" flipH="1">
            <a:off x="7369494" y="2035492"/>
            <a:ext cx="6857998" cy="2787017"/>
          </a:xfrm>
          <a:prstGeom prst="rect">
            <a:avLst/>
          </a:prstGeom>
        </p:spPr>
      </p:pic>
      <p:pic>
        <p:nvPicPr>
          <p:cNvPr id="4" name="图形 3"/>
          <p:cNvPicPr>
            <a:picLocks noChangeAspect="1"/>
          </p:cNvPicPr>
          <p:nvPr userDrawn="1"/>
        </p:nvPicPr>
        <p:blipFill rotWithShape="1">
          <a:blip r:embed="rId2"/>
          <a:srcRect l="2404" r="33315" b="46267"/>
          <a:stretch>
            <a:fillRect/>
          </a:stretch>
        </p:blipFill>
        <p:spPr>
          <a:xfrm rot="5400000" flipH="1">
            <a:off x="-1108285" y="1108283"/>
            <a:ext cx="3396401" cy="117983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"/>
            <a:ext cx="12192000" cy="6857841"/>
          </a:xfrm>
          <a:prstGeom prst="rect">
            <a:avLst/>
          </a:prstGeom>
        </p:spPr>
      </p:pic>
      <p:pic>
        <p:nvPicPr>
          <p:cNvPr id="10" name="图片 9" descr="图片包含 屏幕截图&#10;&#10;已生成高可信度的说明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46"/>
          <a:stretch>
            <a:fillRect/>
          </a:stretch>
        </p:blipFill>
        <p:spPr>
          <a:xfrm rot="5400000" flipH="1">
            <a:off x="6586760" y="1273196"/>
            <a:ext cx="6857999" cy="4352484"/>
          </a:xfrm>
          <a:prstGeom prst="rect">
            <a:avLst/>
          </a:prstGeom>
        </p:spPr>
      </p:pic>
      <p:pic>
        <p:nvPicPr>
          <p:cNvPr id="11" name="图片 10" descr="图片包含 屏幕截图&#10;&#10;已生成高可信度的说明"/>
          <p:cNvPicPr>
            <a:picLocks noChangeAspect="1"/>
          </p:cNvPicPr>
          <p:nvPr userDrawn="1"/>
        </p:nvPicPr>
        <p:blipFill rotWithShape="1"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2" r="26146" b="66609"/>
          <a:stretch>
            <a:fillRect/>
          </a:stretch>
        </p:blipFill>
        <p:spPr>
          <a:xfrm rot="16200000" flipH="1">
            <a:off x="-2770703" y="2770706"/>
            <a:ext cx="6857999" cy="1316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47" y="6774"/>
            <a:ext cx="12203853" cy="6852073"/>
          </a:xfrm>
          <a:prstGeom prst="rect">
            <a:avLst/>
          </a:prstGeom>
          <a:gradFill>
            <a:gsLst>
              <a:gs pos="0">
                <a:srgbClr val="2E4E7E"/>
              </a:gs>
              <a:gs pos="100000">
                <a:srgbClr val="1387B7"/>
              </a:gs>
            </a:gsLst>
            <a:lin ang="19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6969651" y="-177967"/>
            <a:ext cx="8488680" cy="8392993"/>
          </a:xfrm>
          <a:prstGeom prst="rect">
            <a:avLst/>
          </a:prstGeom>
          <a:blipFill rotWithShape="1">
            <a:blip r:embed="rId2">
              <a:alphaModFix amt="4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  </a:t>
            </a:r>
            <a:endParaRPr lang="en-US" altLang="zh-CN" sz="2400"/>
          </a:p>
        </p:txBody>
      </p:sp>
      <p:sp>
        <p:nvSpPr>
          <p:cNvPr id="12" name="矩形 11"/>
          <p:cNvSpPr/>
          <p:nvPr userDrawn="1"/>
        </p:nvSpPr>
        <p:spPr>
          <a:xfrm>
            <a:off x="-3967229" y="-5606898"/>
            <a:ext cx="8488863" cy="8393131"/>
          </a:xfrm>
          <a:prstGeom prst="rect">
            <a:avLst/>
          </a:prstGeom>
          <a:blipFill rotWithShape="1">
            <a:blip r:embed="rId2">
              <a:alphaModFix am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693" y="-7620"/>
            <a:ext cx="12187767" cy="68664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6969651" y="-177967"/>
            <a:ext cx="8488680" cy="8392993"/>
          </a:xfrm>
          <a:prstGeom prst="rect">
            <a:avLst/>
          </a:prstGeom>
          <a:blipFill rotWithShape="1">
            <a:blip r:embed="rId2">
              <a:alphaModFix amt="4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  </a:t>
            </a:r>
            <a:endParaRPr lang="en-US" altLang="zh-CN" sz="2400"/>
          </a:p>
        </p:txBody>
      </p:sp>
      <p:sp>
        <p:nvSpPr>
          <p:cNvPr id="12" name="矩形 11"/>
          <p:cNvSpPr/>
          <p:nvPr userDrawn="1"/>
        </p:nvSpPr>
        <p:spPr>
          <a:xfrm>
            <a:off x="-3967229" y="-5606898"/>
            <a:ext cx="8488863" cy="8393131"/>
          </a:xfrm>
          <a:prstGeom prst="rect">
            <a:avLst/>
          </a:prstGeom>
          <a:blipFill rotWithShape="1">
            <a:blip r:embed="rId2">
              <a:alphaModFix am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矩形 8"/>
          <p:cNvSpPr/>
          <p:nvPr userDrawn="1"/>
        </p:nvSpPr>
        <p:spPr>
          <a:xfrm>
            <a:off x="15241" y="6689514"/>
            <a:ext cx="12170833" cy="169333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0" name="矩形 9"/>
          <p:cNvSpPr/>
          <p:nvPr userDrawn="1"/>
        </p:nvSpPr>
        <p:spPr>
          <a:xfrm>
            <a:off x="-1693" y="6689514"/>
            <a:ext cx="758613" cy="169333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6969651" y="-177967"/>
            <a:ext cx="8488680" cy="8392993"/>
          </a:xfrm>
          <a:prstGeom prst="rect">
            <a:avLst/>
          </a:prstGeom>
          <a:blipFill rotWithShape="1">
            <a:blip r:embed="rId2">
              <a:alphaModFix amt="4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  </a:t>
            </a:r>
            <a:endParaRPr lang="en-US" altLang="zh-CN" sz="2400"/>
          </a:p>
        </p:txBody>
      </p:sp>
      <p:sp>
        <p:nvSpPr>
          <p:cNvPr id="12" name="矩形 11"/>
          <p:cNvSpPr/>
          <p:nvPr userDrawn="1"/>
        </p:nvSpPr>
        <p:spPr>
          <a:xfrm>
            <a:off x="-3967229" y="-5606898"/>
            <a:ext cx="8488863" cy="8393131"/>
          </a:xfrm>
          <a:prstGeom prst="rect">
            <a:avLst/>
          </a:prstGeom>
          <a:blipFill rotWithShape="1">
            <a:blip r:embed="rId2">
              <a:alphaModFix amt="2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 userDrawn="1"/>
        </p:nvSpPr>
        <p:spPr>
          <a:xfrm>
            <a:off x="15241" y="6689514"/>
            <a:ext cx="12170833" cy="169333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-1693" y="6689514"/>
            <a:ext cx="758613" cy="169333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5241" y="6689514"/>
            <a:ext cx="12170833" cy="169333"/>
          </a:xfrm>
          <a:prstGeom prst="rect">
            <a:avLst/>
          </a:prstGeom>
          <a:solidFill>
            <a:srgbClr val="1387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矩形 7"/>
          <p:cNvSpPr/>
          <p:nvPr userDrawn="1"/>
        </p:nvSpPr>
        <p:spPr>
          <a:xfrm>
            <a:off x="-1693" y="6689514"/>
            <a:ext cx="758613" cy="169333"/>
          </a:xfrm>
          <a:prstGeom prst="rect">
            <a:avLst/>
          </a:prstGeom>
          <a:solidFill>
            <a:srgbClr val="2E4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10038"/>
            <a:ext cx="10515600" cy="285323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90266"/>
            <a:ext cx="10515600" cy="15004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10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2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944"/>
            <a:ext cx="5181600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944"/>
            <a:ext cx="5181600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89"/>
            <a:ext cx="10515600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5267"/>
            <a:ext cx="5157787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6067"/>
            <a:ext cx="5157787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745267"/>
            <a:ext cx="5183188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616067"/>
            <a:ext cx="5183188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1" y="713797"/>
            <a:ext cx="4681655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798"/>
            <a:ext cx="5711883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1" y="2314278"/>
            <a:ext cx="4681655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9" y="365190"/>
            <a:ext cx="908901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90"/>
            <a:ext cx="9446443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640"/>
            <a:ext cx="10515600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5332486-88F3-4A48-9EC2-66646CFA1BC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3571F94-E5E5-4A54-8A06-F305846661D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5C251E5-7CCA-4DA3-AA80-A42DA27621B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052513"/>
            <a:ext cx="5376333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9133" y="1052513"/>
            <a:ext cx="5378451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F4039E46-F4C7-49A4-9367-76E34A81F6C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B85E15E-130D-48C6-81EB-CEA992FB9F7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DBD5A7A5-A845-4344-86D1-29C7FA977B6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D1B44A1-4939-4887-84BB-7FB130EEC19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29373BB8-A121-4608-AD20-8BEECCC372C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AFB61761-3FF1-4F59-B9D7-6E756298F23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196BC17B-A293-4B9D-B715-8101B30D639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4313"/>
            <a:ext cx="2743200" cy="5878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4313"/>
            <a:ext cx="8026400" cy="5878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E860031F-1906-46A1-B9A0-5E9CA84BEE1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14313"/>
            <a:ext cx="10972800" cy="5878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矩形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3A14CFCF-D29E-4EF7-BE8F-F195BB74B9B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A2441-49ED-4A52-B3CC-5A1149BC51A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F6130-A1B0-40F4-A496-F2F55E2F44B1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2BED8-E368-4E8F-BE90-7083DDA10F91}" type="datetime1">
              <a:rPr lang="zh-CN" altLang="en-US" smtClean="0"/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D4AE9-050C-4B7F-B272-FA384BD23015}" type="datetime1">
              <a:rPr lang="zh-CN" altLang="en-US" smtClean="0"/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81A83-785E-4D80-94E7-591D3C3AD6FF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7959B-1BC1-4FDE-88B2-3CAC26DD58F7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9BA08-BA34-4DD9-B7F1-D711E644256C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14313"/>
            <a:ext cx="2743200" cy="5878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14313"/>
            <a:ext cx="8026400" cy="5878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F9DB9-E29A-49BF-A83A-344AADB27BAD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24459" y="6237312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381" y="980728"/>
            <a:ext cx="10957984" cy="5040312"/>
          </a:xfrm>
        </p:spPr>
        <p:txBody>
          <a:bodyPr/>
          <a:lstStyle>
            <a:lvl1pPr marL="342900" indent="-342900" algn="just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 algn="just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 algn="just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 algn="just"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 algn="just"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24459" y="6237312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</a:t>
            </a:r>
            <a:r>
              <a:rPr lang="zh-CN" altLang="en-US" dirty="0"/>
              <a:t>此处编辑母版标题样式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2738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1"/>
          </p:nvPr>
        </p:nvSpPr>
        <p:spPr>
          <a:xfrm>
            <a:off x="6288021" y="1052984"/>
            <a:ext cx="5472608" cy="5040312"/>
          </a:xfrm>
        </p:spPr>
        <p:txBody>
          <a:bodyPr/>
          <a:lstStyle>
            <a:lvl1pPr marL="342900" indent="-3429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400">
                <a:latin typeface="+mn-ea"/>
                <a:ea typeface="+mn-ea"/>
              </a:defRPr>
            </a:lvl1pPr>
            <a:lvl2pPr marL="812800" indent="-355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000">
                <a:solidFill>
                  <a:srgbClr val="C00000"/>
                </a:solidFill>
                <a:latin typeface="+mn-ea"/>
                <a:ea typeface="+mn-ea"/>
              </a:defRPr>
            </a:lvl2pPr>
            <a:lvl3pPr marL="11430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defRPr sz="1600">
                <a:latin typeface="+mn-ea"/>
                <a:ea typeface="+mn-ea"/>
              </a:defRPr>
            </a:lvl4pPr>
            <a:lvl5pPr>
              <a:lnSpc>
                <a:spcPct val="120000"/>
              </a:lnSpc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10224459" y="6237312"/>
            <a:ext cx="1353344" cy="476250"/>
          </a:xfr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-99392"/>
            <a:ext cx="10668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719403" y="980728"/>
            <a:ext cx="10668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766233" y="-91281"/>
            <a:ext cx="10668000" cy="1216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1" y="1752600"/>
            <a:ext cx="5232400" cy="2057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1251" y="1752600"/>
            <a:ext cx="52324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755651" y="3962400"/>
            <a:ext cx="52324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1251" y="3962400"/>
            <a:ext cx="5232400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0" y="6248400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36285-3C6A-4A93-8657-E500CB968B1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7" Type="http://schemas.openxmlformats.org/officeDocument/2006/relationships/theme" Target="../theme/theme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7" Type="http://schemas.openxmlformats.org/officeDocument/2006/relationships/theme" Target="../theme/theme5.xml"/><Relationship Id="rId16" Type="http://schemas.openxmlformats.org/officeDocument/2006/relationships/tags" Target="../tags/tag3.xml"/><Relationship Id="rId15" Type="http://schemas.openxmlformats.org/officeDocument/2006/relationships/tags" Target="../tags/tag2.xml"/><Relationship Id="rId14" Type="http://schemas.openxmlformats.org/officeDocument/2006/relationships/tags" Target="../tags/tag1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0.xml"/><Relationship Id="rId7" Type="http://schemas.openxmlformats.org/officeDocument/2006/relationships/slideLayout" Target="../slideLayouts/slideLayout49.xml"/><Relationship Id="rId6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4" Type="http://schemas.openxmlformats.org/officeDocument/2006/relationships/theme" Target="../theme/theme6.xml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3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0" Type="http://schemas.openxmlformats.org/officeDocument/2006/relationships/theme" Target="../theme/theme7.xml"/><Relationship Id="rId1" Type="http://schemas.openxmlformats.org/officeDocument/2006/relationships/slideLayout" Target="../slideLayouts/slideLayout55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slideLayout" Target="../slideLayouts/slideLayout70.xml"/><Relationship Id="rId7" Type="http://schemas.openxmlformats.org/officeDocument/2006/relationships/slideLayout" Target="../slideLayouts/slideLayout69.xml"/><Relationship Id="rId6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4.xml"/><Relationship Id="rId11" Type="http://schemas.openxmlformats.org/officeDocument/2006/relationships/theme" Target="../theme/theme8.xml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B2F23B-AF66-41A9-897D-44609AD9DF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F030DD-4EA3-4D16-8C1C-D1952208EE9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组合 1"/>
          <p:cNvGrpSpPr/>
          <p:nvPr userDrawn="1"/>
        </p:nvGrpSpPr>
        <p:grpSpPr bwMode="auto"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13320" name="Picture 8"/>
            <p:cNvPicPr>
              <a:picLocks noChangeAspect="1" noChangeArrowheads="1"/>
            </p:cNvPicPr>
            <p:nvPr userDrawn="1"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315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31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223500" y="6237288"/>
            <a:ext cx="1354667" cy="476250"/>
          </a:xfrm>
          <a:prstGeom prst="rect">
            <a:avLst/>
          </a:prstGeom>
        </p:spPr>
        <p:txBody>
          <a:bodyPr/>
          <a:lstStyle>
            <a:lvl1pPr algn="r">
              <a:defRPr sz="1400" dirty="0">
                <a:solidFill>
                  <a:srgbClr val="0D7157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CAE7922D-FD5F-4BE1-993F-FD194E04727B}" type="slidenum">
              <a:rPr lang="en-US" altLang="zh-CN"/>
            </a:fld>
            <a:r>
              <a:rPr lang="en-US" altLang="zh-CN"/>
              <a:t>- 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3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3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  <a:endParaRPr lang="zh-CN" altLang="en-US" dirty="0"/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416480" y="6337126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838200" y="365189"/>
            <a:ext cx="10515600" cy="1325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838200" y="1825944"/>
            <a:ext cx="10515600" cy="4352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7462"/>
            <a:ext cx="2743200" cy="365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7462"/>
            <a:ext cx="4114800" cy="365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7462"/>
            <a:ext cx="2743200" cy="365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algn="r"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l" eaLnBrk="1" hangingPunct="1">
              <a:defRPr/>
            </a:pPr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1679" name="矩形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4417" y="6524625"/>
            <a:ext cx="1919816" cy="196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000" b="1"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anose="020B0600070205080204" pitchFamily="34" charset="-128"/>
              </a:rPr>
              <a:t></a:t>
            </a:r>
            <a:r>
              <a:rPr lang="de-DE" altLang="zh-CN"/>
              <a:t> </a:t>
            </a:r>
            <a:fld id="{7E5DDCFB-3ACE-4311-B546-53507CE1A8DE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/>
          <a:srcRect t="23912" b="39018"/>
          <a:stretch>
            <a:fillRect/>
          </a:stretch>
        </p:blipFill>
        <p:spPr bwMode="auto">
          <a:xfrm>
            <a:off x="0" y="2060576"/>
            <a:ext cx="12192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989138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zh-CN" altLang="en-US" sz="1800" i="0">
              <a:ea typeface="宋体" panose="02010600030101010101" pitchFamily="2" charset="-122"/>
            </a:endParaRPr>
          </a:p>
        </p:txBody>
      </p:sp>
      <p:sp>
        <p:nvSpPr>
          <p:cNvPr id="1028" name="Rectangle 11"/>
          <p:cNvSpPr>
            <a:spLocks noChangeArrowheads="1"/>
          </p:cNvSpPr>
          <p:nvPr/>
        </p:nvSpPr>
        <p:spPr bwMode="auto">
          <a:xfrm rot="10800000">
            <a:off x="0" y="42926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zh-CN" altLang="en-US" sz="1800" i="0">
              <a:ea typeface="宋体" panose="02010600030101010101" pitchFamily="2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1F97EB9-7652-462B-90E9-768B5D23F71B}" type="datetime1">
              <a:rPr lang="zh-CN" altLang="en-US" smtClean="0"/>
            </a:fld>
            <a:endParaRPr lang="en-US" altLang="zh-CN"/>
          </a:p>
        </p:txBody>
      </p:sp>
      <p:sp>
        <p:nvSpPr>
          <p:cNvPr id="2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i="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1"/>
            <a:ext cx="12192000" cy="836613"/>
            <a:chOff x="0" y="0"/>
            <a:chExt cx="9144000" cy="836613"/>
          </a:xfrm>
        </p:grpSpPr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0" y="0"/>
              <a:ext cx="9144000" cy="836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127000">
                <a:schemeClr val="bg1">
                  <a:alpha val="38000"/>
                </a:schemeClr>
              </a:glow>
            </a:effectLst>
          </p:spPr>
        </p:pic>
        <p:pic>
          <p:nvPicPr>
            <p:cNvPr id="7" name="Picture 8"/>
            <p:cNvPicPr>
              <a:picLocks noChangeAspect="1" noChangeArrowheads="1"/>
            </p:cNvPicPr>
            <p:nvPr userDrawn="1"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584" y="504510"/>
              <a:ext cx="1144067" cy="243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51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14313"/>
            <a:ext cx="10972800" cy="58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052513"/>
            <a:ext cx="10957984" cy="50403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L="812800" lvl="1" indent="-355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第二级</a:t>
            </a:r>
            <a:endParaRPr lang="zh-CN" altLang="en-US" dirty="0"/>
          </a:p>
          <a:p>
            <a:pPr marL="1143000" lvl="2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3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69850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l"/>
            <a:endParaRPr lang="zh-CN" altLang="en-US" sz="1800" i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224459" y="6237312"/>
            <a:ext cx="1353344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 sz="1400" dirty="0">
                <a:solidFill>
                  <a:srgbClr val="0D7157"/>
                </a:solidFill>
              </a:rPr>
              <a:t> -</a:t>
            </a:r>
            <a:fld id="{01D71506-0713-46DD-9483-17E15EDE737E}" type="slidenum">
              <a:rPr lang="en-US" altLang="zh-CN" sz="1400" smtClean="0">
                <a:solidFill>
                  <a:srgbClr val="0D7157"/>
                </a:solidFill>
              </a:rPr>
            </a:fld>
            <a:r>
              <a:rPr lang="en-US" altLang="zh-CN" sz="1400" dirty="0">
                <a:solidFill>
                  <a:srgbClr val="0D7157"/>
                </a:solidFill>
              </a:rPr>
              <a:t>- </a:t>
            </a:r>
            <a:endParaRPr lang="en-US" altLang="zh-CN" sz="1400" dirty="0">
              <a:solidFill>
                <a:srgbClr val="0D7157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400" dirty="0" smtClean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000" dirty="0" smtClean="0">
          <a:solidFill>
            <a:srgbClr val="C00000"/>
          </a:solidFill>
          <a:latin typeface="+mn-ea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dirty="0" smtClean="0">
          <a:solidFill>
            <a:schemeClr val="tx1"/>
          </a:solidFill>
          <a:latin typeface="+mn-ea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>
            <a:spLocks noEditPoints="1"/>
          </p:cNvSpPr>
          <p:nvPr/>
        </p:nvSpPr>
        <p:spPr bwMode="auto">
          <a:xfrm>
            <a:off x="0" y="263187"/>
            <a:ext cx="12192000" cy="2353917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/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2" name="矩形 1"/>
          <p:cNvSpPr/>
          <p:nvPr/>
        </p:nvSpPr>
        <p:spPr>
          <a:xfrm>
            <a:off x="0" y="2632221"/>
            <a:ext cx="12192000" cy="1714585"/>
          </a:xfrm>
          <a:prstGeom prst="rect">
            <a:avLst/>
          </a:prstGeom>
          <a:solidFill>
            <a:srgbClr val="28A9D6"/>
          </a:solidFill>
          <a:ln>
            <a:noFill/>
          </a:ln>
          <a:effectLst/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cxnSp>
        <p:nvCxnSpPr>
          <p:cNvPr id="25" name="直接连接符 24"/>
          <p:cNvCxnSpPr/>
          <p:nvPr/>
        </p:nvCxnSpPr>
        <p:spPr>
          <a:xfrm>
            <a:off x="0" y="4373612"/>
            <a:ext cx="12192000" cy="0"/>
          </a:xfrm>
          <a:prstGeom prst="line">
            <a:avLst/>
          </a:prstGeom>
          <a:ln w="19050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1199456" y="2895743"/>
            <a:ext cx="10657184" cy="95313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56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  存储系统</a:t>
            </a:r>
            <a:r>
              <a:rPr lang="en-US" altLang="zh-CN" sz="56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56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56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zh-CN" sz="5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0" y="4795475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0" y="4861761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0" y="4928047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72000" y="4795475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72000" y="4861761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7872000" y="4928047"/>
            <a:ext cx="4320000" cy="12674"/>
          </a:xfrm>
          <a:prstGeom prst="line">
            <a:avLst/>
          </a:prstGeom>
          <a:ln w="31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4727848" y="463092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秦磊华  计算机学院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710789" y="161267"/>
            <a:ext cx="4368072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7.5 </a:t>
            </a:r>
            <a:r>
              <a:rPr lang="zh-CN" altLang="en-US" dirty="0" smtClean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高速存储器</a:t>
            </a:r>
            <a:endParaRPr lang="zh-CN" altLang="en-US" dirty="0">
              <a:solidFill>
                <a:schemeClr val="tx1"/>
              </a:solidFill>
              <a:latin typeface="禹卫书法行书简体" panose="02000603000000000000" pitchFamily="2" charset="-122"/>
              <a:ea typeface="禹卫书法行书简体" panose="02000603000000000000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924714" y="3113165"/>
            <a:ext cx="3185887" cy="329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ts val="0"/>
              </a:spcBef>
              <a:buFontTx/>
              <a:buNone/>
            </a:pPr>
            <a:r>
              <a:rPr lang="zh-CN" altLang="en-US" sz="2200" dirty="0" smtClean="0">
                <a:latin typeface="+mn-ea"/>
                <a:ea typeface="+mn-ea"/>
                <a:sym typeface="Symbol" panose="05050102010706020507" pitchFamily="18" charset="2"/>
              </a:rPr>
              <a:t>流水线</a:t>
            </a:r>
            <a:r>
              <a:rPr lang="zh-CN" altLang="en-US" sz="2200" dirty="0">
                <a:latin typeface="+mn-ea"/>
                <a:ea typeface="+mn-ea"/>
                <a:sym typeface="Symbol" panose="05050102010706020507" pitchFamily="18" charset="2"/>
              </a:rPr>
              <a:t>方式</a:t>
            </a:r>
            <a:r>
              <a:rPr lang="zh-CN" altLang="en-US" sz="2200" dirty="0" smtClean="0">
                <a:latin typeface="+mn-ea"/>
                <a:ea typeface="+mn-ea"/>
                <a:sym typeface="Symbol" panose="05050102010706020507" pitchFamily="18" charset="2"/>
              </a:rPr>
              <a:t>存取的条件：</a:t>
            </a:r>
            <a:endParaRPr lang="zh-CN" altLang="en-US" sz="220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35000"/>
              </a:lnSpc>
              <a:spcBef>
                <a:spcPts val="0"/>
              </a:spcBef>
              <a:buFontTx/>
              <a:buNone/>
            </a:pPr>
            <a:r>
              <a:rPr lang="zh-CN" altLang="en-US" sz="2200" dirty="0">
                <a:latin typeface="+mn-ea"/>
                <a:ea typeface="+mn-ea"/>
                <a:sym typeface="Symbol" panose="05050102010706020507" pitchFamily="18" charset="2"/>
              </a:rPr>
              <a:t>           </a:t>
            </a:r>
            <a:r>
              <a:rPr lang="en-US" altLang="zh-CN" sz="2200" dirty="0">
                <a:latin typeface="+mn-ea"/>
                <a:ea typeface="+mn-ea"/>
                <a:sym typeface="Symbol" panose="05050102010706020507" pitchFamily="18" charset="2"/>
              </a:rPr>
              <a:t>T = m </a:t>
            </a:r>
            <a:endParaRPr lang="en-US" altLang="zh-CN" sz="220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35000"/>
              </a:lnSpc>
              <a:spcBef>
                <a:spcPts val="0"/>
              </a:spcBef>
              <a:buFontTx/>
              <a:buNone/>
            </a:pPr>
            <a:r>
              <a:rPr lang="en-US" altLang="zh-CN" sz="2200" dirty="0"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lang="zh-CN" altLang="en-US" sz="2200" dirty="0">
                <a:latin typeface="+mn-ea"/>
                <a:ea typeface="+mn-ea"/>
                <a:sym typeface="Symbol" panose="05050102010706020507" pitchFamily="18" charset="2"/>
              </a:rPr>
              <a:t>即每个模块启动后经过   </a:t>
            </a:r>
            <a:r>
              <a:rPr lang="zh-CN" altLang="en-US" sz="2200" dirty="0" smtClean="0">
                <a:latin typeface="+mn-ea"/>
                <a:ea typeface="+mn-ea"/>
                <a:sym typeface="Symbol" panose="05050102010706020507" pitchFamily="18" charset="2"/>
              </a:rPr>
              <a:t>时延，可启动</a:t>
            </a:r>
            <a:r>
              <a:rPr lang="zh-CN" altLang="en-US" sz="2200" dirty="0">
                <a:latin typeface="+mn-ea"/>
                <a:ea typeface="+mn-ea"/>
                <a:sym typeface="Symbol" panose="05050102010706020507" pitchFamily="18" charset="2"/>
              </a:rPr>
              <a:t>下</a:t>
            </a:r>
            <a:r>
              <a:rPr lang="zh-CN" altLang="en-US" sz="2200" dirty="0" smtClean="0">
                <a:latin typeface="+mn-ea"/>
                <a:ea typeface="+mn-ea"/>
                <a:sym typeface="Symbol" panose="05050102010706020507" pitchFamily="18" charset="2"/>
              </a:rPr>
              <a:t>一模块</a:t>
            </a:r>
            <a:r>
              <a:rPr lang="zh-CN" altLang="en-US" sz="22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  <a:endParaRPr lang="zh-CN" altLang="en-US" sz="220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lnSpc>
                <a:spcPct val="135000"/>
              </a:lnSpc>
              <a:spcBef>
                <a:spcPts val="0"/>
              </a:spcBef>
              <a:buFontTx/>
              <a:buNone/>
            </a:pPr>
            <a:r>
              <a:rPr lang="zh-CN" altLang="en-US" sz="2200" dirty="0">
                <a:latin typeface="+mn-ea"/>
                <a:ea typeface="+mn-ea"/>
                <a:sym typeface="Symbol" panose="05050102010706020507" pitchFamily="18" charset="2"/>
              </a:rPr>
              <a:t>右图为 </a:t>
            </a:r>
            <a:r>
              <a:rPr lang="en-US" altLang="zh-CN" sz="2200" dirty="0">
                <a:latin typeface="+mn-ea"/>
                <a:ea typeface="+mn-ea"/>
                <a:sym typeface="Symbol" panose="05050102010706020507" pitchFamily="18" charset="2"/>
              </a:rPr>
              <a:t>m=4 </a:t>
            </a:r>
            <a:r>
              <a:rPr lang="zh-CN" altLang="en-US" sz="2200" dirty="0">
                <a:latin typeface="+mn-ea"/>
                <a:ea typeface="+mn-ea"/>
                <a:sym typeface="Symbol" panose="05050102010706020507" pitchFamily="18" charset="2"/>
              </a:rPr>
              <a:t>时，</a:t>
            </a:r>
            <a:r>
              <a:rPr lang="en-US" altLang="zh-CN" sz="2200" dirty="0">
                <a:latin typeface="+mn-ea"/>
                <a:ea typeface="+mn-ea"/>
                <a:sym typeface="Symbol" panose="05050102010706020507" pitchFamily="18" charset="2"/>
              </a:rPr>
              <a:t>CPU</a:t>
            </a:r>
            <a:r>
              <a:rPr lang="zh-CN" altLang="en-US" sz="2200" dirty="0">
                <a:latin typeface="+mn-ea"/>
                <a:ea typeface="+mn-ea"/>
                <a:sym typeface="Symbol" panose="05050102010706020507" pitchFamily="18" charset="2"/>
              </a:rPr>
              <a:t>以流水方式访问</a:t>
            </a:r>
            <a:r>
              <a:rPr lang="zh-CN" altLang="en-US" sz="2200" dirty="0" smtClean="0">
                <a:latin typeface="+mn-ea"/>
                <a:ea typeface="+mn-ea"/>
                <a:sym typeface="Symbol" panose="05050102010706020507" pitchFamily="18" charset="2"/>
              </a:rPr>
              <a:t>各存储模块的示意图</a:t>
            </a:r>
            <a:r>
              <a:rPr lang="zh-CN" altLang="en-US" sz="2200" dirty="0">
                <a:latin typeface="+mn-ea"/>
                <a:ea typeface="+mn-ea"/>
                <a:sym typeface="Symbol" panose="05050102010706020507" pitchFamily="18" charset="2"/>
              </a:rPr>
              <a:t>。</a:t>
            </a:r>
            <a:endParaRPr lang="zh-CN" altLang="en-US" sz="22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47808" y="1444314"/>
            <a:ext cx="3112798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200" dirty="0" smtClean="0">
                <a:latin typeface="+mn-ea"/>
              </a:rPr>
              <a:t>设</a:t>
            </a:r>
            <a:r>
              <a:rPr lang="zh-CN" altLang="en-US" sz="2200" dirty="0">
                <a:latin typeface="+mn-ea"/>
              </a:rPr>
              <a:t>存储</a:t>
            </a:r>
            <a:r>
              <a:rPr lang="zh-CN" altLang="en-US" sz="2200" dirty="0" smtClean="0">
                <a:latin typeface="+mn-ea"/>
              </a:rPr>
              <a:t>周期</a:t>
            </a:r>
            <a:r>
              <a:rPr lang="zh-CN" altLang="en-US" sz="2200" dirty="0">
                <a:latin typeface="+mn-ea"/>
              </a:rPr>
              <a:t>为 </a:t>
            </a:r>
            <a:r>
              <a:rPr lang="en-US" altLang="zh-CN" sz="2200" dirty="0">
                <a:latin typeface="+mn-ea"/>
              </a:rPr>
              <a:t>T </a:t>
            </a:r>
            <a:r>
              <a:rPr lang="zh-CN" altLang="en-US" sz="2200" dirty="0">
                <a:latin typeface="+mn-ea"/>
              </a:rPr>
              <a:t>，总线传送周期为 </a:t>
            </a:r>
            <a:r>
              <a:rPr lang="zh-CN" altLang="en-US" sz="2200" dirty="0">
                <a:latin typeface="+mn-ea"/>
                <a:sym typeface="Symbol" panose="05050102010706020507" pitchFamily="18" charset="2"/>
              </a:rPr>
              <a:t> ，交叉</a:t>
            </a:r>
            <a:r>
              <a:rPr lang="zh-CN" altLang="en-US" sz="2200" dirty="0" smtClean="0">
                <a:latin typeface="+mn-ea"/>
                <a:sym typeface="Symbol" panose="05050102010706020507" pitchFamily="18" charset="2"/>
              </a:rPr>
              <a:t>模数</a:t>
            </a:r>
            <a:r>
              <a:rPr lang="zh-CN" altLang="en-US" sz="2200" dirty="0">
                <a:latin typeface="+mn-ea"/>
                <a:sym typeface="Symbol" panose="05050102010706020507" pitchFamily="18" charset="2"/>
              </a:rPr>
              <a:t>为</a:t>
            </a:r>
            <a:r>
              <a:rPr lang="en-US" altLang="zh-CN" sz="2200" dirty="0" smtClean="0">
                <a:latin typeface="+mn-ea"/>
                <a:sym typeface="Symbol" panose="05050102010706020507" pitchFamily="18" charset="2"/>
              </a:rPr>
              <a:t>m</a:t>
            </a:r>
            <a:r>
              <a:rPr lang="zh-CN" altLang="en-US" sz="2200" dirty="0" smtClean="0">
                <a:latin typeface="+mn-ea"/>
                <a:sym typeface="Symbol" panose="05050102010706020507" pitchFamily="18" charset="2"/>
              </a:rPr>
              <a:t>。</a:t>
            </a:r>
            <a:endParaRPr lang="zh-CN" altLang="en-US" sz="2200" dirty="0">
              <a:latin typeface="+mn-ea"/>
            </a:endParaRPr>
          </a:p>
        </p:txBody>
      </p:sp>
      <p:grpSp>
        <p:nvGrpSpPr>
          <p:cNvPr id="7" name="Group 36"/>
          <p:cNvGrpSpPr/>
          <p:nvPr/>
        </p:nvGrpSpPr>
        <p:grpSpPr bwMode="auto">
          <a:xfrm>
            <a:off x="7495226" y="1347798"/>
            <a:ext cx="4114800" cy="2698750"/>
            <a:chOff x="0" y="0"/>
            <a:chExt cx="2592" cy="170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32" y="864"/>
              <a:ext cx="1104" cy="1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Times New Roman" panose="02020603050405020304" pitchFamily="18" charset="0"/>
                </a:rPr>
                <a:t>0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720" y="672"/>
              <a:ext cx="11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Times New Roman" panose="02020603050405020304" pitchFamily="18" charset="0"/>
                </a:rPr>
                <a:t>1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008" y="480"/>
              <a:ext cx="1104" cy="19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Times New Roman" panose="02020603050405020304" pitchFamily="18" charset="0"/>
                </a:rPr>
                <a:t>2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296" y="288"/>
              <a:ext cx="11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dirty="0" smtClean="0">
                  <a:latin typeface="Times New Roman" panose="02020603050405020304" pitchFamily="18" charset="0"/>
                </a:rPr>
                <a:t>3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0" y="1392"/>
              <a:ext cx="25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0" y="0"/>
              <a:ext cx="0" cy="13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536" y="1038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824" y="864"/>
              <a:ext cx="0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112" y="672"/>
              <a:ext cx="0" cy="7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400" y="480"/>
              <a:ext cx="0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0" y="86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0</a:t>
              </a:r>
              <a:endParaRPr lang="en-US" altLang="zh-CN" sz="1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0" y="67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1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0" y="43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0" y="19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</a:rPr>
                <a:t>M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3</a:t>
              </a:r>
              <a:endParaRPr lang="en-US" altLang="zh-CN" sz="1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32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720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1008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296" y="10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1344" y="1488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W</a:t>
              </a:r>
              <a:r>
                <a:rPr lang="en-US" altLang="zh-CN" sz="1600" b="1" baseline="-25000">
                  <a:latin typeface="Times New Roman" panose="02020603050405020304" pitchFamily="18" charset="0"/>
                </a:rPr>
                <a:t>0</a:t>
              </a:r>
              <a:endParaRPr lang="en-US" altLang="zh-CN" sz="16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1632" y="1488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W</a:t>
              </a:r>
              <a:r>
                <a:rPr lang="en-US" altLang="zh-CN" sz="16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16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1920" y="1488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</a:rPr>
                <a:t>W</a:t>
              </a:r>
              <a:r>
                <a:rPr lang="en-US" altLang="zh-CN" sz="16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16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2208" y="1488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W</a:t>
              </a:r>
              <a:r>
                <a:rPr lang="en-US" altLang="zh-CN" sz="16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16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336" y="144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624" y="143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864" y="144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1152" y="144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3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7898833" y="4417991"/>
            <a:ext cx="3840984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200" dirty="0" smtClean="0">
                <a:latin typeface="+mn-ea"/>
                <a:ea typeface="+mn-ea"/>
              </a:rPr>
              <a:t>连续读</a:t>
            </a:r>
            <a:r>
              <a:rPr lang="en-US" altLang="zh-CN" sz="2200" dirty="0">
                <a:latin typeface="+mn-ea"/>
                <a:ea typeface="+mn-ea"/>
                <a:sym typeface="Symbol" panose="05050102010706020507" pitchFamily="18" charset="2"/>
              </a:rPr>
              <a:t>m </a:t>
            </a:r>
            <a:r>
              <a:rPr lang="zh-CN" altLang="en-US" sz="2200" dirty="0">
                <a:latin typeface="+mn-ea"/>
                <a:ea typeface="+mn-ea"/>
                <a:sym typeface="Symbol" panose="05050102010706020507" pitchFamily="18" charset="2"/>
              </a:rPr>
              <a:t>个字的时间</a:t>
            </a:r>
            <a:r>
              <a:rPr lang="en-US" altLang="zh-CN" sz="2200" dirty="0">
                <a:latin typeface="+mn-ea"/>
                <a:ea typeface="+mn-ea"/>
                <a:sym typeface="Symbol" panose="05050102010706020507" pitchFamily="18" charset="2"/>
              </a:rPr>
              <a:t>:</a:t>
            </a:r>
            <a:endParaRPr lang="en-US" altLang="zh-CN" sz="220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latin typeface="+mn-ea"/>
                <a:ea typeface="+mn-ea"/>
                <a:sym typeface="Symbol" panose="05050102010706020507" pitchFamily="18" charset="2"/>
              </a:rPr>
              <a:t>       t1 = T + (m 1)  </a:t>
            </a:r>
            <a:endParaRPr lang="en-US" altLang="zh-CN" sz="220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200" dirty="0" smtClean="0">
                <a:latin typeface="+mn-ea"/>
                <a:ea typeface="+mn-ea"/>
                <a:sym typeface="Symbol" panose="05050102010706020507" pitchFamily="18" charset="2"/>
              </a:rPr>
              <a:t>顺序读</a:t>
            </a:r>
            <a:r>
              <a:rPr lang="en-US" altLang="zh-CN" sz="2200" dirty="0">
                <a:latin typeface="+mn-ea"/>
                <a:ea typeface="+mn-ea"/>
                <a:sym typeface="Symbol" panose="05050102010706020507" pitchFamily="18" charset="2"/>
              </a:rPr>
              <a:t>m </a:t>
            </a:r>
            <a:r>
              <a:rPr lang="zh-CN" altLang="en-US" sz="2200" dirty="0">
                <a:latin typeface="+mn-ea"/>
                <a:ea typeface="+mn-ea"/>
                <a:sym typeface="Symbol" panose="05050102010706020507" pitchFamily="18" charset="2"/>
              </a:rPr>
              <a:t>个字的时间</a:t>
            </a:r>
            <a:r>
              <a:rPr lang="en-US" altLang="zh-CN" sz="2200" dirty="0">
                <a:latin typeface="+mn-ea"/>
                <a:ea typeface="+mn-ea"/>
                <a:sym typeface="Symbol" panose="05050102010706020507" pitchFamily="18" charset="2"/>
              </a:rPr>
              <a:t>:</a:t>
            </a:r>
            <a:endParaRPr lang="en-US" altLang="zh-CN" sz="220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dirty="0">
                <a:latin typeface="+mn-ea"/>
                <a:ea typeface="+mn-ea"/>
                <a:sym typeface="Symbol" panose="05050102010706020507" pitchFamily="18" charset="2"/>
              </a:rPr>
              <a:t>       t1 = Tm  </a:t>
            </a:r>
            <a:endParaRPr lang="en-US" altLang="zh-CN" sz="2200" dirty="0">
              <a:latin typeface="+mn-ea"/>
              <a:ea typeface="+mn-ea"/>
              <a:sym typeface="Symbol" panose="05050102010706020507" pitchFamily="18" charset="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589" y="1719943"/>
            <a:ext cx="3188500" cy="4583633"/>
          </a:xfrm>
          <a:prstGeom prst="rect">
            <a:avLst/>
          </a:prstGeom>
          <a:ln>
            <a:solidFill>
              <a:srgbClr val="039DDB"/>
            </a:solidFill>
          </a:ln>
        </p:spPr>
      </p:pic>
      <p:sp>
        <p:nvSpPr>
          <p:cNvPr id="35" name="矩形 34"/>
          <p:cNvSpPr/>
          <p:nvPr/>
        </p:nvSpPr>
        <p:spPr>
          <a:xfrm>
            <a:off x="760050" y="878734"/>
            <a:ext cx="3553608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3.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多体并行存储器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10402" y="2472623"/>
            <a:ext cx="785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第二部分完</a:t>
            </a:r>
            <a:endParaRPr lang="en-US" altLang="zh-CN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本章主要内容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074" y="4557935"/>
            <a:ext cx="2831981" cy="1894440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3068332" y="1983818"/>
            <a:ext cx="5609044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2400" b="0" dirty="0" smtClean="0">
                <a:solidFill>
                  <a:schemeClr val="tx1"/>
                </a:solidFill>
                <a:latin typeface="+mn-ea"/>
                <a:ea typeface="+mn-ea"/>
                <a:cs typeface="+mn-ea"/>
              </a:rPr>
              <a:t>7.5 高速存储器</a:t>
            </a:r>
            <a:endParaRPr lang="zh-CN" altLang="en-US" dirty="0">
              <a:solidFill>
                <a:schemeClr val="tx1"/>
              </a:solidFill>
              <a:latin typeface="禹卫书法行书简体" panose="02000603000000000000" pitchFamily="2" charset="-122"/>
              <a:ea typeface="禹卫书法行书简体" panose="02000603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710789" y="161267"/>
            <a:ext cx="4368072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7.5 </a:t>
            </a:r>
            <a:r>
              <a:rPr lang="zh-CN" altLang="en-US" dirty="0" smtClean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高速存储器</a:t>
            </a:r>
            <a:endParaRPr lang="zh-CN" altLang="en-US" dirty="0">
              <a:solidFill>
                <a:schemeClr val="tx1"/>
              </a:solidFill>
              <a:latin typeface="禹卫书法行书简体" panose="02000603000000000000" pitchFamily="2" charset="-122"/>
              <a:ea typeface="禹卫书法行书简体" panose="02000603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0050" y="856962"/>
            <a:ext cx="8525464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1.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双端口存储器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grpSp>
        <p:nvGrpSpPr>
          <p:cNvPr id="4" name="Group 5"/>
          <p:cNvGrpSpPr/>
          <p:nvPr/>
        </p:nvGrpSpPr>
        <p:grpSpPr bwMode="auto">
          <a:xfrm>
            <a:off x="4300986" y="2296854"/>
            <a:ext cx="790575" cy="1371600"/>
            <a:chOff x="1902" y="2727"/>
            <a:chExt cx="498" cy="864"/>
          </a:xfrm>
        </p:grpSpPr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1908" y="2727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920" y="3591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902" y="302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920" y="331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262761" y="2082542"/>
            <a:ext cx="1295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0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0-10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endParaRPr lang="en-US" altLang="zh-CN" sz="2000" baseline="-25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62761" y="3454142"/>
            <a:ext cx="1295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(D</a:t>
            </a:r>
            <a:r>
              <a:rPr lang="en-US" altLang="zh-CN" sz="20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0-15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endParaRPr lang="en-US" altLang="zh-CN" sz="2000" baseline="-25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262761" y="2996942"/>
            <a:ext cx="1295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BUSY</a:t>
            </a:r>
            <a:r>
              <a:rPr lang="en-US" altLang="zh-CN" sz="20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endParaRPr lang="en-US" altLang="zh-CN" sz="2000" baseline="-25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262761" y="2615942"/>
            <a:ext cx="1295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R/W</a:t>
            </a:r>
            <a:r>
              <a:rPr lang="en-US" altLang="zh-CN" sz="20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</a:t>
            </a:r>
            <a:endParaRPr lang="en-US" altLang="zh-CN" sz="2000" baseline="-25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6005961" y="2296854"/>
            <a:ext cx="762000" cy="0"/>
          </a:xfrm>
          <a:prstGeom prst="line">
            <a:avLst/>
          </a:prstGeom>
          <a:noFill/>
          <a:ln w="38100">
            <a:solidFill>
              <a:srgbClr val="039DDB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6005961" y="3668454"/>
            <a:ext cx="762000" cy="0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005961" y="2768341"/>
            <a:ext cx="762000" cy="0"/>
          </a:xfrm>
          <a:prstGeom prst="line">
            <a:avLst/>
          </a:prstGeom>
          <a:noFill/>
          <a:ln w="19050">
            <a:solidFill>
              <a:srgbClr val="039DDB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6005961" y="3225541"/>
            <a:ext cx="762000" cy="0"/>
          </a:xfrm>
          <a:prstGeom prst="line">
            <a:avLst/>
          </a:prstGeom>
          <a:noFill/>
          <a:ln w="19050">
            <a:solidFill>
              <a:srgbClr val="039DDB"/>
            </a:solidFill>
            <a:round/>
            <a:head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6539361" y="2082542"/>
            <a:ext cx="13716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rgbClr val="039DD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</a:t>
            </a:r>
            <a:r>
              <a:rPr lang="en-US" altLang="zh-CN" sz="2000" baseline="-25000" dirty="0">
                <a:solidFill>
                  <a:srgbClr val="039DD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0-10</a:t>
            </a:r>
            <a:r>
              <a:rPr lang="en-US" altLang="zh-CN" sz="2000" dirty="0">
                <a:solidFill>
                  <a:srgbClr val="039DD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aseline="-25000" dirty="0">
                <a:solidFill>
                  <a:srgbClr val="039DD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endParaRPr lang="en-US" altLang="zh-CN" sz="2000" baseline="-25000" dirty="0">
              <a:solidFill>
                <a:srgbClr val="039DD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6539361" y="3454142"/>
            <a:ext cx="13716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rgbClr val="039DD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</a:t>
            </a:r>
            <a:r>
              <a:rPr lang="en-US" altLang="zh-CN" sz="2000" baseline="-25000" dirty="0">
                <a:solidFill>
                  <a:srgbClr val="039DD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0-15</a:t>
            </a:r>
            <a:r>
              <a:rPr lang="en-US" altLang="zh-CN" sz="2000" dirty="0">
                <a:solidFill>
                  <a:srgbClr val="039DD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aseline="-25000" dirty="0">
                <a:solidFill>
                  <a:srgbClr val="039DD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endParaRPr lang="en-US" altLang="zh-CN" sz="2000" baseline="-25000" dirty="0">
              <a:solidFill>
                <a:srgbClr val="039DD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539361" y="2996942"/>
            <a:ext cx="13716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rgbClr val="039DD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BUSY</a:t>
            </a:r>
            <a:r>
              <a:rPr lang="en-US" altLang="zh-CN" sz="2000" baseline="-25000" dirty="0">
                <a:solidFill>
                  <a:srgbClr val="039DD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endParaRPr lang="en-US" altLang="zh-CN" sz="2000" baseline="-25000" dirty="0">
              <a:solidFill>
                <a:srgbClr val="039DD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539361" y="2615942"/>
            <a:ext cx="13716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sz="2000" dirty="0">
                <a:solidFill>
                  <a:srgbClr val="039DD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R/W</a:t>
            </a:r>
            <a:r>
              <a:rPr lang="en-US" altLang="zh-CN" sz="2000" baseline="-25000" dirty="0">
                <a:solidFill>
                  <a:srgbClr val="039DDB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endParaRPr lang="en-US" altLang="zh-CN" sz="2000" baseline="-25000" dirty="0">
              <a:solidFill>
                <a:srgbClr val="039DDB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5078861" y="1968241"/>
            <a:ext cx="914400" cy="2019300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eaVert" wrap="none" anchor="ctr"/>
          <a:lstStyle/>
          <a:p>
            <a:pPr algn="ctr">
              <a:defRPr/>
            </a:pPr>
            <a:r>
              <a:rPr lang="zh-CN" altLang="en-US" sz="2400">
                <a:latin typeface="Tahoma" panose="020B0604030504040204" pitchFamily="34" charset="0"/>
              </a:rPr>
              <a:t>存储体</a:t>
            </a: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81866" y="4508568"/>
            <a:ext cx="8410189" cy="1463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200" dirty="0">
                <a:solidFill>
                  <a:srgbClr val="240CD2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200" dirty="0" smtClean="0"/>
              <a:t>具有</a:t>
            </a:r>
            <a:r>
              <a:rPr lang="zh-CN" altLang="en-US" sz="2200" dirty="0"/>
              <a:t>两组相互独立的读写</a:t>
            </a:r>
            <a:r>
              <a:rPr lang="zh-CN" altLang="en-US" sz="2200" dirty="0" smtClean="0"/>
              <a:t>控制线路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可</a:t>
            </a:r>
            <a:r>
              <a:rPr lang="zh-CN" altLang="en-US" sz="2200" dirty="0"/>
              <a:t>进行</a:t>
            </a:r>
            <a:r>
              <a:rPr lang="zh-CN" altLang="en-US" sz="2200" dirty="0" smtClean="0"/>
              <a:t>并行操作</a:t>
            </a:r>
            <a:endParaRPr lang="zh-CN" altLang="en-US" sz="2200" dirty="0"/>
          </a:p>
          <a:p>
            <a:pPr>
              <a:lnSpc>
                <a:spcPct val="135000"/>
              </a:lnSpc>
            </a:pPr>
            <a:r>
              <a:rPr lang="zh-CN" altLang="en-US" sz="2200" dirty="0">
                <a:solidFill>
                  <a:srgbClr val="240CD2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200" dirty="0" smtClean="0"/>
              <a:t>当</a:t>
            </a:r>
            <a:r>
              <a:rPr lang="zh-CN" altLang="en-US" sz="2200" dirty="0"/>
              <a:t>两个端口地址不相同，无冲突，可以并行存取</a:t>
            </a:r>
            <a:endParaRPr lang="zh-CN" altLang="en-US" sz="2200" dirty="0"/>
          </a:p>
          <a:p>
            <a:pPr>
              <a:lnSpc>
                <a:spcPct val="135000"/>
              </a:lnSpc>
            </a:pPr>
            <a:r>
              <a:rPr lang="zh-CN" altLang="en-US" sz="2200" dirty="0">
                <a:solidFill>
                  <a:srgbClr val="240CD2"/>
                </a:solidFill>
                <a:latin typeface="+mn-ea"/>
                <a:sym typeface="Wingdings" panose="05000000000000000000" pitchFamily="2" charset="2"/>
              </a:rPr>
              <a:t></a:t>
            </a:r>
            <a:r>
              <a:rPr lang="zh-CN" altLang="en-US" sz="2200" dirty="0" smtClean="0"/>
              <a:t>端口</a:t>
            </a:r>
            <a:r>
              <a:rPr lang="zh-CN" altLang="en-US" sz="2200" dirty="0"/>
              <a:t>地址相同，发生读写</a:t>
            </a:r>
            <a:r>
              <a:rPr lang="zh-CN" altLang="en-US" sz="2200" dirty="0" smtClean="0"/>
              <a:t>冲突时，</a:t>
            </a:r>
            <a:r>
              <a:rPr lang="zh-CN" altLang="en-US" sz="2200" dirty="0"/>
              <a:t>无法并行存取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710789" y="161267"/>
            <a:ext cx="4368072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7.5 </a:t>
            </a:r>
            <a:r>
              <a:rPr lang="zh-CN" altLang="en-US" dirty="0" smtClean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高速存储器</a:t>
            </a:r>
            <a:endParaRPr lang="zh-CN" altLang="en-US" dirty="0">
              <a:solidFill>
                <a:schemeClr val="tx1"/>
              </a:solidFill>
              <a:latin typeface="禹卫书法行书简体" panose="02000603000000000000" pitchFamily="2" charset="-122"/>
              <a:ea typeface="禹卫书法行书简体" panose="02000603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0050" y="856962"/>
            <a:ext cx="8525464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2.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单体多字存储器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48683" y="1638343"/>
            <a:ext cx="3763231" cy="3229459"/>
            <a:chOff x="1113353" y="2315226"/>
            <a:chExt cx="3156070" cy="2708413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2688211" y="2368180"/>
              <a:ext cx="0" cy="241534"/>
            </a:xfrm>
            <a:prstGeom prst="straightConnector1">
              <a:avLst/>
            </a:prstGeom>
            <a:ln w="571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1438678" y="3252471"/>
              <a:ext cx="2482988" cy="190275"/>
              <a:chOff x="2953109" y="3088253"/>
              <a:chExt cx="2482988" cy="190275"/>
            </a:xfrm>
          </p:grpSpPr>
          <p:cxnSp>
            <p:nvCxnSpPr>
              <p:cNvPr id="30" name="直接箭头连接符 29"/>
              <p:cNvCxnSpPr/>
              <p:nvPr/>
            </p:nvCxnSpPr>
            <p:spPr>
              <a:xfrm>
                <a:off x="2953110" y="3097377"/>
                <a:ext cx="0" cy="18115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>
                <a:off x="3780772" y="3097377"/>
                <a:ext cx="0" cy="18115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>
                <a:off x="4608433" y="3097377"/>
                <a:ext cx="0" cy="18115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/>
            </p:nvCxnSpPr>
            <p:spPr>
              <a:xfrm>
                <a:off x="5436097" y="3097378"/>
                <a:ext cx="0" cy="18115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2953109" y="3088253"/>
                <a:ext cx="2482988" cy="0"/>
              </a:xfrm>
              <a:prstGeom prst="lin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 Box 623"/>
            <p:cNvSpPr txBox="1">
              <a:spLocks noChangeArrowheads="1"/>
            </p:cNvSpPr>
            <p:nvPr/>
          </p:nvSpPr>
          <p:spPr bwMode="auto">
            <a:xfrm>
              <a:off x="2783627" y="2315226"/>
              <a:ext cx="665733" cy="258120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</a:ln>
          </p:spPr>
          <p:txBody>
            <a:bodyPr wrap="none" tIns="0" bIns="0">
              <a:spAutoFit/>
            </a:bodyPr>
            <a:lstStyle/>
            <a:p>
              <a:pPr marL="354330" indent="-354330" algn="r" defTabSz="941705">
                <a:buClr>
                  <a:srgbClr val="003580"/>
                </a:buClr>
              </a:pPr>
              <a:r>
                <a:rPr lang="en-US" altLang="zh-CN" sz="2000" dirty="0">
                  <a:ln w="0"/>
                  <a:solidFill>
                    <a:srgbClr val="039DDB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ABUS</a:t>
              </a:r>
              <a:endParaRPr lang="zh-CN" altLang="en-US" sz="2000" dirty="0">
                <a:ln w="0"/>
                <a:solidFill>
                  <a:srgbClr val="039D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 rot="16200000">
              <a:off x="2511374" y="3265589"/>
              <a:ext cx="360042" cy="3156057"/>
              <a:chOff x="7358643" y="2144740"/>
              <a:chExt cx="360042" cy="2501026"/>
            </a:xfrm>
          </p:grpSpPr>
          <p:sp>
            <p:nvSpPr>
              <p:cNvPr id="26" name="矩形 25"/>
              <p:cNvSpPr/>
              <p:nvPr/>
            </p:nvSpPr>
            <p:spPr>
              <a:xfrm rot="5400000">
                <a:off x="7213342" y="2290043"/>
                <a:ext cx="650646" cy="360040"/>
              </a:xfrm>
              <a:prstGeom prst="re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zh-CN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5400000">
                <a:off x="7213342" y="2927136"/>
                <a:ext cx="650646" cy="360040"/>
              </a:xfrm>
              <a:prstGeom prst="re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</a:rPr>
                  <a:t>1</a:t>
                </a:r>
                <a:endParaRPr lang="zh-CN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rot="5400000">
                <a:off x="7213340" y="4140423"/>
                <a:ext cx="650646" cy="360040"/>
              </a:xfrm>
              <a:prstGeom prst="re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</a:rPr>
                  <a:t>3</a:t>
                </a:r>
                <a:endParaRPr lang="zh-CN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 rot="5400000">
                <a:off x="7213342" y="3538785"/>
                <a:ext cx="650646" cy="360040"/>
              </a:xfrm>
              <a:prstGeom prst="rect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</a:rPr>
                  <a:t>2</a:t>
                </a:r>
                <a:endParaRPr lang="zh-CN" altLang="en-US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113353" y="3439017"/>
              <a:ext cx="3156057" cy="905753"/>
              <a:chOff x="1113353" y="3438987"/>
              <a:chExt cx="3156057" cy="285522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113353" y="3438987"/>
                <a:ext cx="650646" cy="285522"/>
              </a:xfrm>
              <a:prstGeom prst="rect">
                <a:avLst/>
              </a:prstGeom>
              <a:noFill/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en-US" altLang="zh-CN" sz="1600" b="1" baseline="-25000" dirty="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948490" y="3438987"/>
                <a:ext cx="650646" cy="285522"/>
              </a:xfrm>
              <a:prstGeom prst="rect">
                <a:avLst/>
              </a:prstGeom>
              <a:noFill/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en-US" altLang="zh-CN" sz="1600" b="1" baseline="-25000" dirty="0">
                    <a:solidFill>
                      <a:schemeClr val="tx1"/>
                    </a:solidFill>
                    <a:latin typeface="+mn-ea"/>
                  </a:rPr>
                  <a:t>1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783627" y="3438987"/>
                <a:ext cx="650646" cy="285522"/>
              </a:xfrm>
              <a:prstGeom prst="rect">
                <a:avLst/>
              </a:prstGeom>
              <a:noFill/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en-US" altLang="zh-CN" sz="1600" b="1" baseline="-25000" dirty="0">
                    <a:solidFill>
                      <a:schemeClr val="tx1"/>
                    </a:solidFill>
                    <a:latin typeface="+mn-ea"/>
                  </a:rPr>
                  <a:t>2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618764" y="3438987"/>
                <a:ext cx="650646" cy="285522"/>
              </a:xfrm>
              <a:prstGeom prst="rect">
                <a:avLst/>
              </a:prstGeom>
              <a:noFill/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en-US" altLang="zh-CN" sz="1600" b="1" baseline="-25000" dirty="0">
                    <a:solidFill>
                      <a:schemeClr val="tx1"/>
                    </a:solidFill>
                    <a:latin typeface="+mn-ea"/>
                  </a:rPr>
                  <a:t>3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cxnSp>
          <p:nvCxnSpPr>
            <p:cNvPr id="14" name="直接箭头连接符 13"/>
            <p:cNvCxnSpPr/>
            <p:nvPr/>
          </p:nvCxnSpPr>
          <p:spPr>
            <a:xfrm>
              <a:off x="2679754" y="3028802"/>
              <a:ext cx="0" cy="211342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030529" y="2647788"/>
              <a:ext cx="1344837" cy="343416"/>
            </a:xfrm>
            <a:prstGeom prst="rect">
              <a:avLst/>
            </a:prstGeom>
            <a:solidFill>
              <a:srgbClr val="00B0F0"/>
            </a:solidFill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1400" i="0"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zh-CN" altLang="en-US" sz="1600" b="1" dirty="0">
                  <a:latin typeface="+mn-ea"/>
                </a:rPr>
                <a:t>地址寄存器</a:t>
              </a:r>
              <a:r>
                <a:rPr lang="en-US" altLang="zh-CN" sz="1600" b="1" dirty="0">
                  <a:latin typeface="+mn-ea"/>
                </a:rPr>
                <a:t>AR</a:t>
              </a:r>
              <a:endParaRPr lang="zh-CN" altLang="en-US" sz="1600" b="1" dirty="0">
                <a:latin typeface="+mn-ea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446533" y="4334643"/>
              <a:ext cx="2475132" cy="331711"/>
              <a:chOff x="2960965" y="2768053"/>
              <a:chExt cx="2475132" cy="308035"/>
            </a:xfrm>
          </p:grpSpPr>
          <p:cxnSp>
            <p:nvCxnSpPr>
              <p:cNvPr id="18" name="直接箭头连接符 17"/>
              <p:cNvCxnSpPr/>
              <p:nvPr/>
            </p:nvCxnSpPr>
            <p:spPr>
              <a:xfrm>
                <a:off x="2960965" y="2779385"/>
                <a:ext cx="0" cy="296703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3780772" y="2768053"/>
                <a:ext cx="0" cy="296703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4608433" y="2768054"/>
                <a:ext cx="0" cy="296703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>
                <a:off x="5436097" y="2768054"/>
                <a:ext cx="0" cy="296703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矩形 44"/>
          <p:cNvSpPr/>
          <p:nvPr/>
        </p:nvSpPr>
        <p:spPr>
          <a:xfrm>
            <a:off x="5193055" y="2787816"/>
            <a:ext cx="6593214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200" dirty="0" smtClean="0">
                <a:solidFill>
                  <a:srgbClr val="240CD2"/>
                </a:solidFill>
                <a:latin typeface="+mn-ea"/>
                <a:sym typeface="Wingdings" panose="05000000000000000000" pitchFamily="2" charset="2"/>
              </a:rPr>
              <a:t> </a:t>
            </a:r>
            <a:r>
              <a:rPr lang="zh-CN" altLang="en-US" sz="2200" dirty="0" smtClean="0">
                <a:sym typeface="Wingdings" panose="05000000000000000000" pitchFamily="2" charset="2"/>
              </a:rPr>
              <a:t>基于</a:t>
            </a:r>
            <a:r>
              <a:rPr lang="zh-CN" altLang="en-US" sz="2200" dirty="0">
                <a:sym typeface="Wingdings" panose="05000000000000000000" pitchFamily="2" charset="2"/>
              </a:rPr>
              <a:t>数据、指令在主存中的连续存放</a:t>
            </a:r>
            <a:endParaRPr lang="zh-CN" altLang="en-US" sz="2200" dirty="0"/>
          </a:p>
          <a:p>
            <a:pPr>
              <a:lnSpc>
                <a:spcPct val="135000"/>
              </a:lnSpc>
            </a:pPr>
            <a:r>
              <a:rPr lang="zh-CN" altLang="en-US" sz="2200" dirty="0" smtClean="0">
                <a:solidFill>
                  <a:srgbClr val="240CD2"/>
                </a:solidFill>
                <a:latin typeface="+mn-ea"/>
                <a:sym typeface="Wingdings" panose="05000000000000000000" pitchFamily="2" charset="2"/>
              </a:rPr>
              <a:t> </a:t>
            </a:r>
            <a:r>
              <a:rPr lang="zh-CN" altLang="en-US" sz="2200" dirty="0">
                <a:sym typeface="Wingdings" panose="05000000000000000000" pitchFamily="2" charset="2"/>
              </a:rPr>
              <a:t>在同一地址的驱动下</a:t>
            </a:r>
            <a:r>
              <a:rPr lang="zh-CN" altLang="en-US" sz="2200" dirty="0" smtClean="0">
                <a:solidFill>
                  <a:srgbClr val="240CD2"/>
                </a:solidFill>
                <a:latin typeface="+mn-ea"/>
                <a:sym typeface="Wingdings" panose="05000000000000000000" pitchFamily="2" charset="2"/>
              </a:rPr>
              <a:t>，</a:t>
            </a:r>
            <a:r>
              <a:rPr lang="zh-CN" altLang="en-US" sz="2200" dirty="0" smtClean="0">
                <a:sym typeface="Wingdings" panose="05000000000000000000" pitchFamily="2" charset="2"/>
              </a:rPr>
              <a:t>一</a:t>
            </a:r>
            <a:r>
              <a:rPr lang="zh-CN" altLang="en-US" sz="2200" dirty="0">
                <a:sym typeface="Wingdings" panose="05000000000000000000" pitchFamily="2" charset="2"/>
              </a:rPr>
              <a:t>次</a:t>
            </a:r>
            <a:r>
              <a:rPr lang="zh-CN" altLang="en-US" sz="2200" dirty="0" smtClean="0">
                <a:sym typeface="Wingdings" panose="05000000000000000000" pitchFamily="2" charset="2"/>
              </a:rPr>
              <a:t>从</a:t>
            </a:r>
            <a:r>
              <a:rPr lang="en-US" altLang="zh-CN" sz="2200" dirty="0" smtClean="0">
                <a:sym typeface="Wingdings" panose="05000000000000000000" pitchFamily="2" charset="2"/>
              </a:rPr>
              <a:t>n</a:t>
            </a:r>
            <a:r>
              <a:rPr lang="zh-CN" altLang="en-US" sz="2200" dirty="0" smtClean="0">
                <a:sym typeface="Wingdings" panose="05000000000000000000" pitchFamily="2" charset="2"/>
              </a:rPr>
              <a:t>个存储体中同时读出</a:t>
            </a:r>
            <a:r>
              <a:rPr lang="en-US" altLang="zh-CN" sz="2200" dirty="0" smtClean="0">
                <a:sym typeface="Wingdings" panose="05000000000000000000" pitchFamily="2" charset="2"/>
              </a:rPr>
              <a:t>n</a:t>
            </a:r>
            <a:r>
              <a:rPr lang="zh-CN" altLang="en-US" sz="2200" dirty="0">
                <a:sym typeface="Wingdings" panose="05000000000000000000" pitchFamily="2" charset="2"/>
              </a:rPr>
              <a:t>个字，然后再</a:t>
            </a:r>
            <a:r>
              <a:rPr lang="zh-CN" altLang="en-US" sz="2200" dirty="0" smtClean="0">
                <a:sym typeface="Wingdings" panose="05000000000000000000" pitchFamily="2" charset="2"/>
              </a:rPr>
              <a:t>分时传送给</a:t>
            </a:r>
            <a:r>
              <a:rPr lang="en-US" altLang="zh-CN" sz="2200" dirty="0">
                <a:sym typeface="Wingdings" panose="05000000000000000000" pitchFamily="2" charset="2"/>
              </a:rPr>
              <a:t>CPU</a:t>
            </a:r>
            <a:r>
              <a:rPr lang="zh-CN" altLang="en-US" sz="2200" dirty="0">
                <a:sym typeface="Wingdings" panose="05000000000000000000" pitchFamily="2" charset="2"/>
              </a:rPr>
              <a:t>，</a:t>
            </a:r>
            <a:r>
              <a:rPr lang="zh-CN" altLang="en-US" sz="2200" dirty="0" smtClean="0">
                <a:sym typeface="Wingdings" panose="05000000000000000000" pitchFamily="2" charset="2"/>
              </a:rPr>
              <a:t>相当于提高</a:t>
            </a:r>
            <a:r>
              <a:rPr lang="zh-CN" altLang="en-US" sz="2200" dirty="0">
                <a:sym typeface="Wingdings" panose="05000000000000000000" pitchFamily="2" charset="2"/>
              </a:rPr>
              <a:t>了存储系统的访问速率</a:t>
            </a:r>
            <a:r>
              <a:rPr lang="zh-CN" altLang="en-US" sz="2200" dirty="0" smtClean="0">
                <a:sym typeface="Wingdings" panose="05000000000000000000" pitchFamily="2" charset="2"/>
              </a:rPr>
              <a:t>。</a:t>
            </a:r>
            <a:endParaRPr lang="zh-CN" altLang="en-US" sz="2200" dirty="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2753430" y="5282417"/>
            <a:ext cx="1" cy="396001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265100" y="5286884"/>
            <a:ext cx="2952000" cy="0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244428" y="4912203"/>
            <a:ext cx="0" cy="380975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2221947" y="4897652"/>
            <a:ext cx="0" cy="380975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3208831" y="4897653"/>
            <a:ext cx="0" cy="380975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4195718" y="4897653"/>
            <a:ext cx="0" cy="380975"/>
          </a:xfrm>
          <a:prstGeom prst="straightConnector1">
            <a:avLst/>
          </a:prstGeom>
          <a:ln w="28575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623"/>
          <p:cNvSpPr txBox="1">
            <a:spLocks noChangeArrowheads="1"/>
          </p:cNvSpPr>
          <p:nvPr/>
        </p:nvSpPr>
        <p:spPr bwMode="auto">
          <a:xfrm>
            <a:off x="2920592" y="5416531"/>
            <a:ext cx="696024" cy="307777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</a:ln>
        </p:spPr>
        <p:txBody>
          <a:bodyPr wrap="none" tIns="0" bIns="0">
            <a:spAutoFit/>
          </a:bodyPr>
          <a:lstStyle/>
          <a:p>
            <a:pPr marL="354330" indent="-354330" algn="r" defTabSz="941705">
              <a:buClr>
                <a:srgbClr val="003580"/>
              </a:buClr>
            </a:pPr>
            <a:r>
              <a:rPr lang="en-US" altLang="zh-CN" sz="2000" dirty="0" smtClean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Arial" panose="020B0604020202020204" pitchFamily="34" charset="0"/>
              </a:rPr>
              <a:t>NDR</a:t>
            </a:r>
            <a:endParaRPr lang="zh-CN" altLang="en-US" sz="2000" dirty="0">
              <a:ln w="0"/>
              <a:solidFill>
                <a:srgbClr val="00B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710789" y="161267"/>
            <a:ext cx="4368072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7.5 </a:t>
            </a:r>
            <a:r>
              <a:rPr lang="zh-CN" altLang="en-US" dirty="0" smtClean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高速存储器</a:t>
            </a:r>
            <a:endParaRPr lang="zh-CN" altLang="en-US" dirty="0">
              <a:solidFill>
                <a:schemeClr val="tx1"/>
              </a:solidFill>
              <a:latin typeface="禹卫书法行书简体" panose="02000603000000000000" pitchFamily="2" charset="-122"/>
              <a:ea typeface="禹卫书法行书简体" panose="02000603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0050" y="856962"/>
            <a:ext cx="3553608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3.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多体并行存储器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70855" y="1353133"/>
            <a:ext cx="10711543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200" dirty="0">
                <a:sym typeface="Wingdings" panose="05000000000000000000" pitchFamily="2" charset="2"/>
              </a:rPr>
              <a:t>多个容量和存取速度相同，有独立</a:t>
            </a:r>
            <a:r>
              <a:rPr lang="en-US" altLang="zh-CN" sz="2200" dirty="0">
                <a:sym typeface="Wingdings" panose="05000000000000000000" pitchFamily="2" charset="2"/>
              </a:rPr>
              <a:t>AR</a:t>
            </a:r>
            <a:r>
              <a:rPr lang="zh-CN" altLang="en-US" sz="2200" dirty="0">
                <a:sym typeface="Wingdings" panose="05000000000000000000" pitchFamily="2" charset="2"/>
              </a:rPr>
              <a:t>、</a:t>
            </a:r>
            <a:r>
              <a:rPr lang="en-US" altLang="zh-CN" sz="2200" dirty="0">
                <a:sym typeface="Wingdings" panose="05000000000000000000" pitchFamily="2" charset="2"/>
              </a:rPr>
              <a:t>MDR</a:t>
            </a:r>
            <a:r>
              <a:rPr lang="zh-CN" altLang="en-US" sz="2200" dirty="0">
                <a:sym typeface="Wingdings" panose="05000000000000000000" pitchFamily="2" charset="2"/>
              </a:rPr>
              <a:t>及</a:t>
            </a:r>
            <a:r>
              <a:rPr lang="zh-CN" altLang="en-US" sz="2200" dirty="0" smtClean="0">
                <a:sym typeface="Wingdings" panose="05000000000000000000" pitchFamily="2" charset="2"/>
              </a:rPr>
              <a:t>相关控制电路，各存储体可并行工作。</a:t>
            </a:r>
            <a:endParaRPr lang="zh-CN" altLang="en-US" sz="2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3350884" y="2143491"/>
            <a:ext cx="3678386" cy="3994478"/>
            <a:chOff x="694770" y="2165262"/>
            <a:chExt cx="3678386" cy="3994478"/>
          </a:xfrm>
        </p:grpSpPr>
        <p:grpSp>
          <p:nvGrpSpPr>
            <p:cNvPr id="45" name="组合 44"/>
            <p:cNvGrpSpPr/>
            <p:nvPr/>
          </p:nvGrpSpPr>
          <p:grpSpPr>
            <a:xfrm>
              <a:off x="694770" y="2165262"/>
              <a:ext cx="3678386" cy="3948588"/>
              <a:chOff x="1140760" y="2353500"/>
              <a:chExt cx="3084919" cy="3311515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1438678" y="2741203"/>
                <a:ext cx="2482988" cy="250658"/>
                <a:chOff x="2953109" y="2576985"/>
                <a:chExt cx="2482988" cy="250658"/>
              </a:xfrm>
            </p:grpSpPr>
            <p:cxnSp>
              <p:nvCxnSpPr>
                <p:cNvPr id="67" name="直接箭头连接符 66"/>
                <p:cNvCxnSpPr/>
                <p:nvPr/>
              </p:nvCxnSpPr>
              <p:spPr>
                <a:xfrm>
                  <a:off x="2953110" y="2586110"/>
                  <a:ext cx="0" cy="241533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箭头连接符 67"/>
                <p:cNvCxnSpPr/>
                <p:nvPr/>
              </p:nvCxnSpPr>
              <p:spPr>
                <a:xfrm>
                  <a:off x="3780772" y="2586110"/>
                  <a:ext cx="0" cy="241533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/>
                <p:cNvCxnSpPr/>
                <p:nvPr/>
              </p:nvCxnSpPr>
              <p:spPr>
                <a:xfrm>
                  <a:off x="4608433" y="2586110"/>
                  <a:ext cx="0" cy="241533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箭头连接符 69"/>
                <p:cNvCxnSpPr/>
                <p:nvPr/>
              </p:nvCxnSpPr>
              <p:spPr>
                <a:xfrm>
                  <a:off x="5436097" y="2586109"/>
                  <a:ext cx="0" cy="241533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/>
                <p:cNvCxnSpPr/>
                <p:nvPr/>
              </p:nvCxnSpPr>
              <p:spPr>
                <a:xfrm>
                  <a:off x="2953109" y="2576985"/>
                  <a:ext cx="2482988" cy="0"/>
                </a:xfrm>
                <a:prstGeom prst="line">
                  <a:avLst/>
                </a:prstGeom>
                <a:ln w="28575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箭头连接符 47"/>
              <p:cNvCxnSpPr/>
              <p:nvPr/>
            </p:nvCxnSpPr>
            <p:spPr>
              <a:xfrm flipH="1">
                <a:off x="2702947" y="5332906"/>
                <a:ext cx="1" cy="332109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 Box 623"/>
              <p:cNvSpPr txBox="1">
                <a:spLocks noChangeArrowheads="1"/>
              </p:cNvSpPr>
              <p:nvPr/>
            </p:nvSpPr>
            <p:spPr bwMode="auto">
              <a:xfrm>
                <a:off x="2749512" y="2353500"/>
                <a:ext cx="665733" cy="25812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>
                <a:noFill/>
                <a:miter lim="800000"/>
              </a:ln>
            </p:spPr>
            <p:txBody>
              <a:bodyPr wrap="none" tIns="0" bIns="0">
                <a:spAutoFit/>
              </a:bodyPr>
              <a:lstStyle/>
              <a:p>
                <a:pPr marL="354330" indent="-354330" algn="r" defTabSz="941705">
                  <a:buClr>
                    <a:srgbClr val="003580"/>
                  </a:buClr>
                </a:pPr>
                <a:r>
                  <a:rPr lang="en-US" altLang="zh-CN" sz="2000" dirty="0">
                    <a:ln w="0"/>
                    <a:solidFill>
                      <a:srgbClr val="039DDB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ea"/>
                    <a:cs typeface="Arial" panose="020B0604020202020204" pitchFamily="34" charset="0"/>
                  </a:rPr>
                  <a:t>ABUS</a:t>
                </a:r>
                <a:endParaRPr lang="zh-CN" altLang="en-US" sz="2000" dirty="0">
                  <a:ln w="0"/>
                  <a:solidFill>
                    <a:srgbClr val="039DDB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 rot="16200000">
                <a:off x="2517164" y="3287200"/>
                <a:ext cx="332111" cy="3084919"/>
                <a:chOff x="7386574" y="2166444"/>
                <a:chExt cx="332111" cy="2444650"/>
              </a:xfrm>
            </p:grpSpPr>
            <p:sp>
              <p:nvSpPr>
                <p:cNvPr id="63" name="矩形 62"/>
                <p:cNvSpPr/>
                <p:nvPr/>
              </p:nvSpPr>
              <p:spPr>
                <a:xfrm rot="5400000">
                  <a:off x="7313374" y="2239645"/>
                  <a:ext cx="478511" cy="332109"/>
                </a:xfrm>
                <a:prstGeom prst="re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+mj-ea"/>
                    </a:rPr>
                    <a:t>DR</a:t>
                  </a:r>
                  <a:endParaRPr lang="zh-CN" altLang="en-US" sz="1600" dirty="0">
                    <a:solidFill>
                      <a:schemeClr val="tx1"/>
                    </a:solidFill>
                    <a:latin typeface="+mj-ea"/>
                  </a:endParaRPr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 rot="5400000">
                  <a:off x="7313374" y="2891210"/>
                  <a:ext cx="478511" cy="332109"/>
                </a:xfrm>
                <a:prstGeom prst="re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+mj-ea"/>
                    </a:rPr>
                    <a:t>DR</a:t>
                  </a:r>
                  <a:endParaRPr lang="zh-CN" altLang="en-US" sz="1600" dirty="0">
                    <a:solidFill>
                      <a:schemeClr val="tx1"/>
                    </a:solidFill>
                    <a:latin typeface="+mj-ea"/>
                  </a:endParaRPr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 rot="5400000">
                  <a:off x="7313374" y="4205784"/>
                  <a:ext cx="478510" cy="332109"/>
                </a:xfrm>
                <a:prstGeom prst="re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+mj-ea"/>
                    </a:rPr>
                    <a:t>DR</a:t>
                  </a:r>
                  <a:endParaRPr lang="zh-CN" altLang="en-US" sz="1600" dirty="0">
                    <a:solidFill>
                      <a:schemeClr val="tx1"/>
                    </a:solidFill>
                    <a:latin typeface="+mj-ea"/>
                  </a:endParaRPr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 rot="5400000">
                  <a:off x="7313375" y="3539029"/>
                  <a:ext cx="478511" cy="332109"/>
                </a:xfrm>
                <a:prstGeom prst="rect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latin typeface="+mj-ea"/>
                    </a:rPr>
                    <a:t>DR</a:t>
                  </a:r>
                  <a:endParaRPr lang="zh-CN" altLang="en-US" sz="1600" dirty="0">
                    <a:solidFill>
                      <a:schemeClr val="tx1"/>
                    </a:solidFill>
                    <a:latin typeface="+mj-ea"/>
                  </a:endParaRPr>
                </a:p>
              </p:txBody>
            </p:sp>
          </p:grpSp>
          <p:sp>
            <p:nvSpPr>
              <p:cNvPr id="59" name="矩形 58"/>
              <p:cNvSpPr/>
              <p:nvPr/>
            </p:nvSpPr>
            <p:spPr>
              <a:xfrm>
                <a:off x="1149872" y="3594214"/>
                <a:ext cx="603835" cy="754793"/>
              </a:xfrm>
              <a:prstGeom prst="rect">
                <a:avLst/>
              </a:prstGeom>
              <a:noFill/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en-US" altLang="zh-CN" sz="1600" b="1" baseline="-25000" dirty="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>
                <a:off x="2679754" y="2417117"/>
                <a:ext cx="0" cy="332109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组合 53"/>
              <p:cNvGrpSpPr/>
              <p:nvPr/>
            </p:nvGrpSpPr>
            <p:grpSpPr>
              <a:xfrm>
                <a:off x="1446533" y="4334643"/>
                <a:ext cx="2475132" cy="331711"/>
                <a:chOff x="2960965" y="2768053"/>
                <a:chExt cx="2475132" cy="308035"/>
              </a:xfrm>
            </p:grpSpPr>
            <p:cxnSp>
              <p:nvCxnSpPr>
                <p:cNvPr id="55" name="直接箭头连接符 54"/>
                <p:cNvCxnSpPr/>
                <p:nvPr/>
              </p:nvCxnSpPr>
              <p:spPr>
                <a:xfrm>
                  <a:off x="2960965" y="2779385"/>
                  <a:ext cx="0" cy="296703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箭头连接符 55"/>
                <p:cNvCxnSpPr/>
                <p:nvPr/>
              </p:nvCxnSpPr>
              <p:spPr>
                <a:xfrm>
                  <a:off x="3780772" y="2768053"/>
                  <a:ext cx="0" cy="296703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/>
              </p:nvCxnSpPr>
              <p:spPr>
                <a:xfrm>
                  <a:off x="4608433" y="2768054"/>
                  <a:ext cx="0" cy="296703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/>
                <p:cNvCxnSpPr/>
                <p:nvPr/>
              </p:nvCxnSpPr>
              <p:spPr>
                <a:xfrm>
                  <a:off x="5436097" y="2768054"/>
                  <a:ext cx="0" cy="296703"/>
                </a:xfrm>
                <a:prstGeom prst="straightConnector1">
                  <a:avLst/>
                </a:prstGeom>
                <a:ln w="28575">
                  <a:solidFill>
                    <a:srgbClr val="92D050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2" name="文本框 71"/>
            <p:cNvSpPr txBox="1"/>
            <p:nvPr/>
          </p:nvSpPr>
          <p:spPr>
            <a:xfrm>
              <a:off x="756243" y="2934107"/>
              <a:ext cx="540000" cy="360000"/>
            </a:xfrm>
            <a:prstGeom prst="rect">
              <a:avLst/>
            </a:prstGeom>
            <a:solidFill>
              <a:srgbClr val="00B0F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1400" i="0"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sz="1600" b="1" dirty="0">
                  <a:latin typeface="+mj-ea"/>
                  <a:ea typeface="+mj-ea"/>
                </a:rPr>
                <a:t>AR</a:t>
              </a:r>
              <a:endParaRPr lang="zh-CN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737857" y="2934107"/>
              <a:ext cx="540000" cy="360000"/>
            </a:xfrm>
            <a:prstGeom prst="rect">
              <a:avLst/>
            </a:prstGeom>
            <a:solidFill>
              <a:srgbClr val="00B0F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1400" i="0"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sz="1600" b="1" dirty="0">
                  <a:latin typeface="+mj-ea"/>
                  <a:ea typeface="+mj-ea"/>
                </a:rPr>
                <a:t>AR</a:t>
              </a:r>
              <a:endParaRPr lang="zh-CN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719471" y="2944230"/>
              <a:ext cx="540000" cy="360000"/>
            </a:xfrm>
            <a:prstGeom prst="rect">
              <a:avLst/>
            </a:prstGeom>
            <a:solidFill>
              <a:srgbClr val="00B0F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1400" i="0"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sz="1600" b="1" dirty="0">
                  <a:latin typeface="+mj-ea"/>
                  <a:ea typeface="+mj-ea"/>
                </a:rPr>
                <a:t>AR</a:t>
              </a:r>
              <a:endParaRPr lang="zh-CN" altLang="en-US" sz="1600" b="1" dirty="0">
                <a:latin typeface="+mj-ea"/>
                <a:ea typeface="+mj-ea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3716336" y="2934107"/>
              <a:ext cx="540000" cy="360000"/>
            </a:xfrm>
            <a:prstGeom prst="rect">
              <a:avLst/>
            </a:prstGeom>
            <a:solidFill>
              <a:srgbClr val="00B0F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1400" i="0"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sz="1600" b="1" dirty="0">
                  <a:latin typeface="+mj-ea"/>
                  <a:ea typeface="+mj-ea"/>
                </a:rPr>
                <a:t>AR</a:t>
              </a:r>
              <a:endParaRPr lang="zh-CN" altLang="en-US" sz="1600" b="1" dirty="0">
                <a:latin typeface="+mj-ea"/>
                <a:ea typeface="+mj-ea"/>
              </a:endParaRPr>
            </a:p>
          </p:txBody>
        </p:sp>
        <p:cxnSp>
          <p:nvCxnSpPr>
            <p:cNvPr id="76" name="直接箭头连接符 75"/>
            <p:cNvCxnSpPr/>
            <p:nvPr/>
          </p:nvCxnSpPr>
          <p:spPr>
            <a:xfrm>
              <a:off x="1012537" y="3315116"/>
              <a:ext cx="0" cy="324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1657544" y="3629750"/>
              <a:ext cx="720000" cy="900000"/>
            </a:xfrm>
            <a:prstGeom prst="rect">
              <a:avLst/>
            </a:prstGeom>
            <a:noFill/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M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+mn-ea"/>
                </a:rPr>
                <a:t>0</a:t>
              </a:r>
              <a:endParaRPr lang="zh-CN" altLang="en-US" sz="1600" b="1" baseline="-25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626037" y="3619240"/>
              <a:ext cx="720000" cy="900000"/>
            </a:xfrm>
            <a:prstGeom prst="rect">
              <a:avLst/>
            </a:prstGeom>
            <a:noFill/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M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+mn-ea"/>
                </a:rPr>
                <a:t>0</a:t>
              </a:r>
              <a:endParaRPr lang="zh-CN" altLang="en-US" sz="1600" b="1" baseline="-25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3637853" y="3599190"/>
              <a:ext cx="720000" cy="900000"/>
            </a:xfrm>
            <a:prstGeom prst="rect">
              <a:avLst/>
            </a:prstGeom>
            <a:noFill/>
            <a:ln w="12700"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+mn-ea"/>
                </a:rPr>
                <a:t>M</a:t>
              </a:r>
              <a:r>
                <a:rPr lang="en-US" altLang="zh-CN" sz="1600" b="1" baseline="-25000" dirty="0">
                  <a:solidFill>
                    <a:schemeClr val="tx1"/>
                  </a:solidFill>
                  <a:latin typeface="+mn-ea"/>
                </a:rPr>
                <a:t>0</a:t>
              </a:r>
              <a:endParaRPr lang="zh-CN" altLang="en-US" sz="1600" b="1" baseline="-25000" dirty="0">
                <a:solidFill>
                  <a:schemeClr val="tx1"/>
                </a:solidFill>
                <a:latin typeface="+mn-ea"/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>
              <a:off x="2029794" y="3305425"/>
              <a:ext cx="0" cy="324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3014472" y="3315116"/>
              <a:ext cx="0" cy="324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3983696" y="3287032"/>
              <a:ext cx="0" cy="324000"/>
            </a:xfrm>
            <a:prstGeom prst="straightConnector1">
              <a:avLst/>
            </a:prstGeom>
            <a:ln w="28575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1069156" y="5722316"/>
              <a:ext cx="2952000" cy="0"/>
            </a:xfrm>
            <a:prstGeom prst="line">
              <a:avLst/>
            </a:pr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1048484" y="5347635"/>
              <a:ext cx="0" cy="380975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2026003" y="5333084"/>
              <a:ext cx="0" cy="380975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3012887" y="5333085"/>
              <a:ext cx="0" cy="380975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999774" y="5333085"/>
              <a:ext cx="0" cy="380975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 Box 623"/>
            <p:cNvSpPr txBox="1">
              <a:spLocks noChangeArrowheads="1"/>
            </p:cNvSpPr>
            <p:nvPr/>
          </p:nvSpPr>
          <p:spPr bwMode="auto">
            <a:xfrm>
              <a:off x="2614041" y="5851963"/>
              <a:ext cx="806631" cy="30777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</a:ln>
          </p:spPr>
          <p:txBody>
            <a:bodyPr wrap="none" tIns="0" bIns="0">
              <a:spAutoFit/>
            </a:bodyPr>
            <a:lstStyle/>
            <a:p>
              <a:pPr marL="354330" indent="-354330" algn="r" defTabSz="941705">
                <a:buClr>
                  <a:srgbClr val="003580"/>
                </a:buClr>
              </a:pPr>
              <a:r>
                <a:rPr lang="en-US" altLang="zh-CN" sz="2000" dirty="0" smtClean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DBUS</a:t>
              </a:r>
              <a:endParaRPr lang="zh-CN" altLang="en-US" sz="20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710789" y="161267"/>
            <a:ext cx="4368072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7.5 </a:t>
            </a:r>
            <a:r>
              <a:rPr lang="zh-CN" altLang="en-US" dirty="0" smtClean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高速存储器</a:t>
            </a:r>
            <a:endParaRPr lang="zh-CN" altLang="en-US" dirty="0">
              <a:solidFill>
                <a:schemeClr val="tx1"/>
              </a:solidFill>
              <a:latin typeface="禹卫书法行书简体" panose="02000603000000000000" pitchFamily="2" charset="-122"/>
              <a:ea typeface="禹卫书法行书简体" panose="02000603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050" y="824304"/>
            <a:ext cx="3553608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3.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多体并行存储器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6295" y="1322070"/>
            <a:ext cx="41084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(1)</a:t>
            </a:r>
            <a:r>
              <a:rPr lang="zh-CN" altLang="en-US" sz="2400" dirty="0" smtClean="0"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多体高位交叉存储器</a:t>
            </a:r>
            <a:endParaRPr lang="en-US" altLang="zh-CN" sz="2400" dirty="0"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210543" y="2370190"/>
            <a:ext cx="3810000" cy="3886200"/>
            <a:chOff x="5210543" y="2370190"/>
            <a:chExt cx="3810000" cy="3886200"/>
          </a:xfrm>
        </p:grpSpPr>
        <p:sp>
          <p:nvSpPr>
            <p:cNvPr id="65" name="Rectangle 2"/>
            <p:cNvSpPr>
              <a:spLocks noChangeArrowheads="1"/>
            </p:cNvSpPr>
            <p:nvPr/>
          </p:nvSpPr>
          <p:spPr bwMode="auto">
            <a:xfrm>
              <a:off x="5210543" y="2370190"/>
              <a:ext cx="3810000" cy="38862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i="0"/>
            </a:p>
          </p:txBody>
        </p:sp>
        <p:sp>
          <p:nvSpPr>
            <p:cNvPr id="66" name="Line 3"/>
            <p:cNvSpPr>
              <a:spLocks noChangeShapeType="1"/>
            </p:cNvSpPr>
            <p:nvPr/>
          </p:nvSpPr>
          <p:spPr bwMode="auto">
            <a:xfrm>
              <a:off x="5858243" y="534199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4"/>
            <p:cNvSpPr>
              <a:spLocks noChangeShapeType="1"/>
            </p:cNvSpPr>
            <p:nvPr/>
          </p:nvSpPr>
          <p:spPr bwMode="auto">
            <a:xfrm>
              <a:off x="6696443" y="534199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5"/>
            <p:cNvSpPr>
              <a:spLocks noChangeShapeType="1"/>
            </p:cNvSpPr>
            <p:nvPr/>
          </p:nvSpPr>
          <p:spPr bwMode="auto">
            <a:xfrm>
              <a:off x="7534643" y="534199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6"/>
            <p:cNvSpPr>
              <a:spLocks noChangeShapeType="1"/>
            </p:cNvSpPr>
            <p:nvPr/>
          </p:nvSpPr>
          <p:spPr bwMode="auto">
            <a:xfrm>
              <a:off x="8372843" y="534199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>
              <a:off x="5685521" y="2598790"/>
              <a:ext cx="1088709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内存地址</a:t>
              </a:r>
              <a:endPara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Rectangle 9"/>
            <p:cNvSpPr>
              <a:spLocks noChangeArrowheads="1"/>
            </p:cNvSpPr>
            <p:nvPr/>
          </p:nvSpPr>
          <p:spPr bwMode="auto">
            <a:xfrm>
              <a:off x="6690357" y="2598790"/>
              <a:ext cx="729986" cy="303022"/>
            </a:xfrm>
            <a:prstGeom prst="rect">
              <a:avLst/>
            </a:prstGeom>
            <a:solidFill>
              <a:schemeClr val="accent6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400" i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2bit</a:t>
              </a:r>
              <a:endParaRPr lang="en-US" altLang="zh-CN" sz="140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2" name="Group 10"/>
            <p:cNvGrpSpPr/>
            <p:nvPr/>
          </p:nvGrpSpPr>
          <p:grpSpPr bwMode="auto">
            <a:xfrm>
              <a:off x="5591543" y="3360790"/>
              <a:ext cx="3048000" cy="1981200"/>
              <a:chOff x="1440" y="2304"/>
              <a:chExt cx="1920" cy="1152"/>
            </a:xfrm>
            <a:noFill/>
          </p:grpSpPr>
          <p:sp>
            <p:nvSpPr>
              <p:cNvPr id="73" name="Rectangle 11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Rectangle 12"/>
              <p:cNvSpPr>
                <a:spLocks noChangeArrowheads="1"/>
              </p:cNvSpPr>
              <p:nvPr/>
            </p:nvSpPr>
            <p:spPr bwMode="auto">
              <a:xfrm>
                <a:off x="1440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Rectangle 13"/>
              <p:cNvSpPr>
                <a:spLocks noChangeArrowheads="1"/>
              </p:cNvSpPr>
              <p:nvPr/>
            </p:nvSpPr>
            <p:spPr bwMode="auto">
              <a:xfrm>
                <a:off x="1440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Rectangle 14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1440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Rectangle 16"/>
              <p:cNvSpPr>
                <a:spLocks noChangeArrowheads="1"/>
              </p:cNvSpPr>
              <p:nvPr/>
            </p:nvSpPr>
            <p:spPr bwMode="auto">
              <a:xfrm>
                <a:off x="1440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Rectangle 17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Rectangle 18"/>
              <p:cNvSpPr>
                <a:spLocks noChangeArrowheads="1"/>
              </p:cNvSpPr>
              <p:nvPr/>
            </p:nvSpPr>
            <p:spPr bwMode="auto">
              <a:xfrm>
                <a:off x="1440" y="331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7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Rectangle 19"/>
              <p:cNvSpPr>
                <a:spLocks noChangeArrowheads="1"/>
              </p:cNvSpPr>
              <p:nvPr/>
            </p:nvSpPr>
            <p:spPr bwMode="auto">
              <a:xfrm>
                <a:off x="1440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Rectangle 20"/>
              <p:cNvSpPr>
                <a:spLocks noChangeArrowheads="1"/>
              </p:cNvSpPr>
              <p:nvPr/>
            </p:nvSpPr>
            <p:spPr bwMode="auto">
              <a:xfrm>
                <a:off x="1440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Rectangle 21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Rectangle 22"/>
              <p:cNvSpPr>
                <a:spLocks noChangeArrowheads="1"/>
              </p:cNvSpPr>
              <p:nvPr/>
            </p:nvSpPr>
            <p:spPr bwMode="auto">
              <a:xfrm>
                <a:off x="1440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Rectangle 23"/>
              <p:cNvSpPr>
                <a:spLocks noChangeArrowheads="1"/>
              </p:cNvSpPr>
              <p:nvPr/>
            </p:nvSpPr>
            <p:spPr bwMode="auto">
              <a:xfrm>
                <a:off x="1440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Rectangle 24"/>
              <p:cNvSpPr>
                <a:spLocks noChangeArrowheads="1"/>
              </p:cNvSpPr>
              <p:nvPr/>
            </p:nvSpPr>
            <p:spPr bwMode="auto">
              <a:xfrm>
                <a:off x="1968" y="230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8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Rectangle 25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Rectangle 26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Rectangle 27"/>
              <p:cNvSpPr>
                <a:spLocks noChangeArrowheads="1"/>
              </p:cNvSpPr>
              <p:nvPr/>
            </p:nvSpPr>
            <p:spPr bwMode="auto">
              <a:xfrm>
                <a:off x="1968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Rectangle 28"/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Rectangle 29"/>
              <p:cNvSpPr>
                <a:spLocks noChangeArrowheads="1"/>
              </p:cNvSpPr>
              <p:nvPr/>
            </p:nvSpPr>
            <p:spPr bwMode="auto">
              <a:xfrm>
                <a:off x="1968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Rectangle 30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14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Rectangle 31"/>
              <p:cNvSpPr>
                <a:spLocks noChangeArrowheads="1"/>
              </p:cNvSpPr>
              <p:nvPr/>
            </p:nvSpPr>
            <p:spPr bwMode="auto">
              <a:xfrm>
                <a:off x="1968" y="331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15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Rectangle 32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9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Rectangle 33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10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Rectangle 34"/>
              <p:cNvSpPr>
                <a:spLocks noChangeArrowheads="1"/>
              </p:cNvSpPr>
              <p:nvPr/>
            </p:nvSpPr>
            <p:spPr bwMode="auto">
              <a:xfrm>
                <a:off x="1968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11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7" name="Rectangle 35"/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12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8" name="Rectangle 36"/>
              <p:cNvSpPr>
                <a:spLocks noChangeArrowheads="1"/>
              </p:cNvSpPr>
              <p:nvPr/>
            </p:nvSpPr>
            <p:spPr bwMode="auto">
              <a:xfrm>
                <a:off x="1968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 dirty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13</a:t>
                </a:r>
                <a:endParaRPr lang="en-US" altLang="zh-CN" sz="1200" b="1" i="0" dirty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Rectangle 37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16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Rectangle 3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336" cy="144"/>
              </a:xfrm>
              <a:prstGeom prst="rect">
                <a:avLst/>
              </a:prstGeom>
              <a:grpFill/>
              <a:ln w="12700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Rectangle 39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Rectangle 40"/>
              <p:cNvSpPr>
                <a:spLocks noChangeArrowheads="1"/>
              </p:cNvSpPr>
              <p:nvPr/>
            </p:nvSpPr>
            <p:spPr bwMode="auto">
              <a:xfrm>
                <a:off x="2496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Rectangle 41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" name="Rectangle 42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Rectangle 43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22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Rectangle 44"/>
              <p:cNvSpPr>
                <a:spLocks noChangeArrowheads="1"/>
              </p:cNvSpPr>
              <p:nvPr/>
            </p:nvSpPr>
            <p:spPr bwMode="auto">
              <a:xfrm>
                <a:off x="2496" y="331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23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Rectangle 45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17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Rectangle 46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18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Rectangle 47"/>
              <p:cNvSpPr>
                <a:spLocks noChangeArrowheads="1"/>
              </p:cNvSpPr>
              <p:nvPr/>
            </p:nvSpPr>
            <p:spPr bwMode="auto">
              <a:xfrm>
                <a:off x="2496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19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Rectangle 48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20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Rectangle 49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21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Rectangle 50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24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" name="Rectangle 51"/>
              <p:cNvSpPr>
                <a:spLocks noChangeArrowheads="1"/>
              </p:cNvSpPr>
              <p:nvPr/>
            </p:nvSpPr>
            <p:spPr bwMode="auto">
              <a:xfrm>
                <a:off x="3024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Rectangle 52"/>
              <p:cNvSpPr>
                <a:spLocks noChangeArrowheads="1"/>
              </p:cNvSpPr>
              <p:nvPr/>
            </p:nvSpPr>
            <p:spPr bwMode="auto">
              <a:xfrm>
                <a:off x="3024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Rectangle 53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6" name="Rectangle 54"/>
              <p:cNvSpPr>
                <a:spLocks noChangeArrowheads="1"/>
              </p:cNvSpPr>
              <p:nvPr/>
            </p:nvSpPr>
            <p:spPr bwMode="auto">
              <a:xfrm>
                <a:off x="3024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Rectangle 55"/>
              <p:cNvSpPr>
                <a:spLocks noChangeArrowheads="1"/>
              </p:cNvSpPr>
              <p:nvPr/>
            </p:nvSpPr>
            <p:spPr bwMode="auto">
              <a:xfrm>
                <a:off x="3024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Rectangle 56"/>
              <p:cNvSpPr>
                <a:spLocks noChangeArrowheads="1"/>
              </p:cNvSpPr>
              <p:nvPr/>
            </p:nvSpPr>
            <p:spPr bwMode="auto">
              <a:xfrm>
                <a:off x="3024" y="316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30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9" name="Rectangle 57"/>
              <p:cNvSpPr>
                <a:spLocks noChangeArrowheads="1"/>
              </p:cNvSpPr>
              <p:nvPr/>
            </p:nvSpPr>
            <p:spPr bwMode="auto">
              <a:xfrm>
                <a:off x="3024" y="331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31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0" name="Rectangle 58"/>
              <p:cNvSpPr>
                <a:spLocks noChangeArrowheads="1"/>
              </p:cNvSpPr>
              <p:nvPr/>
            </p:nvSpPr>
            <p:spPr bwMode="auto">
              <a:xfrm>
                <a:off x="3024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25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Rectangle 59"/>
              <p:cNvSpPr>
                <a:spLocks noChangeArrowheads="1"/>
              </p:cNvSpPr>
              <p:nvPr/>
            </p:nvSpPr>
            <p:spPr bwMode="auto">
              <a:xfrm>
                <a:off x="3024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26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Rectangle 60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27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Rectangle 61"/>
              <p:cNvSpPr>
                <a:spLocks noChangeArrowheads="1"/>
              </p:cNvSpPr>
              <p:nvPr/>
            </p:nvSpPr>
            <p:spPr bwMode="auto">
              <a:xfrm>
                <a:off x="3024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28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Rectangle 62"/>
              <p:cNvSpPr>
                <a:spLocks noChangeArrowheads="1"/>
              </p:cNvSpPr>
              <p:nvPr/>
            </p:nvSpPr>
            <p:spPr bwMode="auto">
              <a:xfrm>
                <a:off x="3024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29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5" name="Rectangle 63"/>
            <p:cNvSpPr>
              <a:spLocks noChangeArrowheads="1"/>
            </p:cNvSpPr>
            <p:nvPr/>
          </p:nvSpPr>
          <p:spPr bwMode="auto">
            <a:xfrm>
              <a:off x="7420343" y="2598790"/>
              <a:ext cx="990600" cy="304800"/>
            </a:xfrm>
            <a:prstGeom prst="rect">
              <a:avLst/>
            </a:prstGeom>
            <a:solidFill>
              <a:srgbClr val="039DDB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i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3bit</a:t>
              </a:r>
              <a:endParaRPr lang="en-US" altLang="zh-CN" sz="160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6" name="Text Box 64"/>
            <p:cNvSpPr txBox="1">
              <a:spLocks noChangeArrowheads="1"/>
            </p:cNvSpPr>
            <p:nvPr/>
          </p:nvSpPr>
          <p:spPr bwMode="auto">
            <a:xfrm>
              <a:off x="5667743" y="297979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 i="0" dirty="0">
                  <a:latin typeface="+mn-ea"/>
                </a:rPr>
                <a:t>M</a:t>
              </a:r>
              <a:r>
                <a:rPr lang="en-US" altLang="zh-CN" sz="1600" b="1" i="0" baseline="-25000" dirty="0">
                  <a:latin typeface="+mn-ea"/>
                </a:rPr>
                <a:t>0</a:t>
              </a:r>
              <a:endParaRPr lang="en-US" altLang="zh-CN" sz="1600" b="1" i="0" baseline="-25000" dirty="0">
                <a:latin typeface="+mn-ea"/>
              </a:endParaRPr>
            </a:p>
          </p:txBody>
        </p:sp>
        <p:sp>
          <p:nvSpPr>
            <p:cNvPr id="127" name="Text Box 65"/>
            <p:cNvSpPr txBox="1">
              <a:spLocks noChangeArrowheads="1"/>
            </p:cNvSpPr>
            <p:nvPr/>
          </p:nvSpPr>
          <p:spPr bwMode="auto">
            <a:xfrm>
              <a:off x="6495895" y="297979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 i="0" dirty="0">
                  <a:latin typeface="+mn-ea"/>
                </a:rPr>
                <a:t>M</a:t>
              </a:r>
              <a:r>
                <a:rPr lang="en-US" altLang="zh-CN" sz="1600" b="1" i="0" baseline="-25000" dirty="0">
                  <a:latin typeface="+mn-ea"/>
                </a:rPr>
                <a:t>1</a:t>
              </a:r>
              <a:endParaRPr lang="en-US" altLang="zh-CN" sz="1600" b="1" i="0" baseline="-25000" dirty="0">
                <a:latin typeface="+mn-ea"/>
              </a:endParaRPr>
            </a:p>
          </p:txBody>
        </p:sp>
        <p:sp>
          <p:nvSpPr>
            <p:cNvPr id="128" name="Text Box 66"/>
            <p:cNvSpPr txBox="1">
              <a:spLocks noChangeArrowheads="1"/>
            </p:cNvSpPr>
            <p:nvPr/>
          </p:nvSpPr>
          <p:spPr bwMode="auto">
            <a:xfrm>
              <a:off x="7344143" y="297979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 i="0" dirty="0">
                  <a:latin typeface="+mn-ea"/>
                </a:rPr>
                <a:t>M</a:t>
              </a:r>
              <a:r>
                <a:rPr lang="en-US" altLang="zh-CN" sz="1600" b="1" i="0" baseline="-25000" dirty="0">
                  <a:latin typeface="+mn-ea"/>
                </a:rPr>
                <a:t>2</a:t>
              </a:r>
              <a:endParaRPr lang="en-US" altLang="zh-CN" sz="1600" b="1" i="0" baseline="-25000" dirty="0">
                <a:latin typeface="+mn-ea"/>
              </a:endParaRPr>
            </a:p>
          </p:txBody>
        </p:sp>
        <p:sp>
          <p:nvSpPr>
            <p:cNvPr id="129" name="Text Box 67"/>
            <p:cNvSpPr txBox="1">
              <a:spLocks noChangeArrowheads="1"/>
            </p:cNvSpPr>
            <p:nvPr/>
          </p:nvSpPr>
          <p:spPr bwMode="auto">
            <a:xfrm>
              <a:off x="8182343" y="297979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 i="0" dirty="0">
                  <a:latin typeface="+mn-ea"/>
                </a:rPr>
                <a:t>M</a:t>
              </a:r>
              <a:r>
                <a:rPr lang="en-US" altLang="zh-CN" sz="1600" b="1" i="0" baseline="-25000" dirty="0">
                  <a:latin typeface="+mn-ea"/>
                </a:rPr>
                <a:t>3</a:t>
              </a:r>
              <a:endParaRPr lang="en-US" altLang="zh-CN" sz="1600" b="1" i="0" baseline="-25000" dirty="0">
                <a:latin typeface="+mn-ea"/>
              </a:endParaRPr>
            </a:p>
          </p:txBody>
        </p:sp>
        <p:sp>
          <p:nvSpPr>
            <p:cNvPr id="130" name="Line 68"/>
            <p:cNvSpPr>
              <a:spLocks noChangeAspect="1" noChangeShapeType="1"/>
            </p:cNvSpPr>
            <p:nvPr/>
          </p:nvSpPr>
          <p:spPr bwMode="auto">
            <a:xfrm>
              <a:off x="5515343" y="5913490"/>
              <a:ext cx="3200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Text Box 69"/>
            <p:cNvSpPr txBox="1">
              <a:spLocks noChangeArrowheads="1"/>
            </p:cNvSpPr>
            <p:nvPr/>
          </p:nvSpPr>
          <p:spPr bwMode="auto">
            <a:xfrm>
              <a:off x="6658343" y="5570590"/>
              <a:ext cx="990600" cy="3048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400" i="0" dirty="0">
                  <a:latin typeface="Tahoma" panose="020B0604030504040204" pitchFamily="34" charset="0"/>
                  <a:ea typeface="宋体" panose="02010600030101010101" pitchFamily="2" charset="-122"/>
                </a:rPr>
                <a:t>数据总线</a:t>
              </a:r>
              <a:endParaRPr lang="zh-CN" altLang="en-US" sz="1400" i="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33" name="Group 72"/>
            <p:cNvGrpSpPr/>
            <p:nvPr/>
          </p:nvGrpSpPr>
          <p:grpSpPr bwMode="auto">
            <a:xfrm>
              <a:off x="5972543" y="3208390"/>
              <a:ext cx="685800" cy="2362200"/>
              <a:chOff x="864" y="1728"/>
              <a:chExt cx="432" cy="1488"/>
            </a:xfrm>
          </p:grpSpPr>
          <p:sp>
            <p:nvSpPr>
              <p:cNvPr id="134" name="Line 73"/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" name="Line 74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" name="Line 75"/>
              <p:cNvSpPr>
                <a:spLocks noChangeShapeType="1"/>
              </p:cNvSpPr>
              <p:nvPr/>
            </p:nvSpPr>
            <p:spPr bwMode="auto">
              <a:xfrm flipV="1">
                <a:off x="1056" y="1728"/>
                <a:ext cx="0" cy="14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Line 76"/>
              <p:cNvSpPr>
                <a:spLocks noChangeShapeType="1"/>
              </p:cNvSpPr>
              <p:nvPr/>
            </p:nvSpPr>
            <p:spPr bwMode="auto">
              <a:xfrm>
                <a:off x="1056" y="172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" name="Line 77"/>
              <p:cNvSpPr>
                <a:spLocks noChangeShapeType="1"/>
              </p:cNvSpPr>
              <p:nvPr/>
            </p:nvSpPr>
            <p:spPr bwMode="auto">
              <a:xfrm>
                <a:off x="1296" y="1728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9" name="Group 78"/>
            <p:cNvGrpSpPr/>
            <p:nvPr/>
          </p:nvGrpSpPr>
          <p:grpSpPr bwMode="auto">
            <a:xfrm>
              <a:off x="6810743" y="3208390"/>
              <a:ext cx="685800" cy="2362200"/>
              <a:chOff x="864" y="1728"/>
              <a:chExt cx="432" cy="1488"/>
            </a:xfrm>
          </p:grpSpPr>
          <p:sp>
            <p:nvSpPr>
              <p:cNvPr id="140" name="Line 79"/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" name="Line 80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Line 81"/>
              <p:cNvSpPr>
                <a:spLocks noChangeShapeType="1"/>
              </p:cNvSpPr>
              <p:nvPr/>
            </p:nvSpPr>
            <p:spPr bwMode="auto">
              <a:xfrm flipV="1">
                <a:off x="1056" y="1728"/>
                <a:ext cx="0" cy="14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" name="Line 82"/>
              <p:cNvSpPr>
                <a:spLocks noChangeShapeType="1"/>
              </p:cNvSpPr>
              <p:nvPr/>
            </p:nvSpPr>
            <p:spPr bwMode="auto">
              <a:xfrm>
                <a:off x="1056" y="172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" name="Line 83"/>
              <p:cNvSpPr>
                <a:spLocks noChangeShapeType="1"/>
              </p:cNvSpPr>
              <p:nvPr/>
            </p:nvSpPr>
            <p:spPr bwMode="auto">
              <a:xfrm>
                <a:off x="1296" y="1728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5" name="Group 84"/>
            <p:cNvGrpSpPr/>
            <p:nvPr/>
          </p:nvGrpSpPr>
          <p:grpSpPr bwMode="auto">
            <a:xfrm>
              <a:off x="7648943" y="3208390"/>
              <a:ext cx="685800" cy="2362200"/>
              <a:chOff x="864" y="1728"/>
              <a:chExt cx="432" cy="1488"/>
            </a:xfrm>
          </p:grpSpPr>
          <p:sp>
            <p:nvSpPr>
              <p:cNvPr id="146" name="Line 85"/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86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87"/>
              <p:cNvSpPr>
                <a:spLocks noChangeShapeType="1"/>
              </p:cNvSpPr>
              <p:nvPr/>
            </p:nvSpPr>
            <p:spPr bwMode="auto">
              <a:xfrm flipV="1">
                <a:off x="1056" y="1728"/>
                <a:ext cx="0" cy="14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" name="Line 88"/>
              <p:cNvSpPr>
                <a:spLocks noChangeShapeType="1"/>
              </p:cNvSpPr>
              <p:nvPr/>
            </p:nvSpPr>
            <p:spPr bwMode="auto">
              <a:xfrm>
                <a:off x="1056" y="172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" name="Line 89"/>
              <p:cNvSpPr>
                <a:spLocks noChangeShapeType="1"/>
              </p:cNvSpPr>
              <p:nvPr/>
            </p:nvSpPr>
            <p:spPr bwMode="auto">
              <a:xfrm>
                <a:off x="1296" y="1728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2" name="组合 151"/>
          <p:cNvGrpSpPr/>
          <p:nvPr/>
        </p:nvGrpSpPr>
        <p:grpSpPr>
          <a:xfrm>
            <a:off x="9540886" y="2461401"/>
            <a:ext cx="2013476" cy="3694328"/>
            <a:chOff x="5352569" y="2182209"/>
            <a:chExt cx="2013476" cy="3694328"/>
          </a:xfrm>
        </p:grpSpPr>
        <p:sp>
          <p:nvSpPr>
            <p:cNvPr id="153" name="Text Box 24"/>
            <p:cNvSpPr txBox="1">
              <a:spLocks noChangeArrowheads="1"/>
            </p:cNvSpPr>
            <p:nvPr/>
          </p:nvSpPr>
          <p:spPr bwMode="auto">
            <a:xfrm>
              <a:off x="5352569" y="2200179"/>
              <a:ext cx="1179513" cy="381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i="0" dirty="0" smtClean="0">
                  <a:solidFill>
                    <a:srgbClr val="FF0000"/>
                  </a:solidFill>
                  <a:latin typeface="+mn-ea"/>
                  <a:cs typeface="华康简宋"/>
                </a:rPr>
                <a:t>A</a:t>
              </a:r>
              <a:r>
                <a:rPr lang="en-US" altLang="zh-CN" sz="2000" i="0" baseline="-25000" dirty="0" smtClean="0">
                  <a:solidFill>
                    <a:srgbClr val="FF0000"/>
                  </a:solidFill>
                  <a:latin typeface="+mn-ea"/>
                  <a:cs typeface="华康简宋"/>
                </a:rPr>
                <a:t>4 </a:t>
              </a:r>
              <a:r>
                <a:rPr lang="en-US" altLang="zh-CN" sz="2000" i="0" dirty="0" smtClean="0">
                  <a:solidFill>
                    <a:srgbClr val="FF0000"/>
                  </a:solidFill>
                  <a:latin typeface="+mn-ea"/>
                  <a:cs typeface="华康简宋"/>
                </a:rPr>
                <a:t>A</a:t>
              </a:r>
              <a:r>
                <a:rPr lang="en-US" altLang="zh-CN" sz="2000" i="0" baseline="-25000" dirty="0" smtClean="0">
                  <a:solidFill>
                    <a:srgbClr val="FF0000"/>
                  </a:solidFill>
                  <a:latin typeface="+mn-ea"/>
                </a:rPr>
                <a:t>3    </a:t>
              </a:r>
              <a:r>
                <a:rPr lang="en-US" altLang="zh-CN" sz="2000" i="0" dirty="0" smtClean="0">
                  <a:latin typeface="+mn-ea"/>
                  <a:cs typeface="华康简宋"/>
                </a:rPr>
                <a:t>A</a:t>
              </a:r>
              <a:r>
                <a:rPr lang="en-US" altLang="zh-CN" sz="2000" baseline="-25000" dirty="0" smtClean="0">
                  <a:latin typeface="+mn-ea"/>
                </a:rPr>
                <a:t>2</a:t>
              </a:r>
              <a:endParaRPr lang="en-US" altLang="zh-CN" sz="2000" i="0" baseline="-25000" dirty="0">
                <a:latin typeface="+mn-ea"/>
              </a:endParaRPr>
            </a:p>
          </p:txBody>
        </p:sp>
        <p:sp>
          <p:nvSpPr>
            <p:cNvPr id="154" name="Text Box 25"/>
            <p:cNvSpPr txBox="1">
              <a:spLocks noChangeArrowheads="1"/>
            </p:cNvSpPr>
            <p:nvPr/>
          </p:nvSpPr>
          <p:spPr bwMode="auto">
            <a:xfrm>
              <a:off x="6719932" y="2182209"/>
              <a:ext cx="646113" cy="370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i="0" dirty="0">
                  <a:latin typeface="+mn-ea"/>
                  <a:cs typeface="华康简宋"/>
                </a:rPr>
                <a:t>A</a:t>
              </a:r>
              <a:r>
                <a:rPr lang="en-US" altLang="zh-CN" sz="2000" i="0" baseline="-25000" dirty="0">
                  <a:latin typeface="+mn-ea"/>
                  <a:cs typeface="华康简宋"/>
                </a:rPr>
                <a:t>0</a:t>
              </a:r>
              <a:endParaRPr lang="en-US" altLang="zh-CN" sz="2000" i="0" baseline="-25000" dirty="0">
                <a:latin typeface="+mn-ea"/>
              </a:endParaRPr>
            </a:p>
          </p:txBody>
        </p:sp>
        <p:sp>
          <p:nvSpPr>
            <p:cNvPr id="155" name="Rectangle 27"/>
            <p:cNvSpPr>
              <a:spLocks noChangeArrowheads="1"/>
            </p:cNvSpPr>
            <p:nvPr/>
          </p:nvSpPr>
          <p:spPr bwMode="auto">
            <a:xfrm>
              <a:off x="5412004" y="2573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6" name="Rectangle 28"/>
            <p:cNvSpPr>
              <a:spLocks noChangeArrowheads="1"/>
            </p:cNvSpPr>
            <p:nvPr/>
          </p:nvSpPr>
          <p:spPr bwMode="auto">
            <a:xfrm>
              <a:off x="5745379" y="2573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7" name="Rectangle 29"/>
            <p:cNvSpPr>
              <a:spLocks noChangeArrowheads="1"/>
            </p:cNvSpPr>
            <p:nvPr/>
          </p:nvSpPr>
          <p:spPr bwMode="auto">
            <a:xfrm>
              <a:off x="6179234" y="2573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8" name="Rectangle 30"/>
            <p:cNvSpPr>
              <a:spLocks noChangeArrowheads="1"/>
            </p:cNvSpPr>
            <p:nvPr/>
          </p:nvSpPr>
          <p:spPr bwMode="auto">
            <a:xfrm>
              <a:off x="6512609" y="2573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9" name="Rectangle 34"/>
            <p:cNvSpPr>
              <a:spLocks noChangeArrowheads="1"/>
            </p:cNvSpPr>
            <p:nvPr/>
          </p:nvSpPr>
          <p:spPr bwMode="auto">
            <a:xfrm>
              <a:off x="6851336" y="2573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0" name="Rectangle 35"/>
            <p:cNvSpPr>
              <a:spLocks noChangeArrowheads="1"/>
            </p:cNvSpPr>
            <p:nvPr/>
          </p:nvSpPr>
          <p:spPr bwMode="auto">
            <a:xfrm>
              <a:off x="5412004" y="2954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1" name="Rectangle 36"/>
            <p:cNvSpPr>
              <a:spLocks noChangeArrowheads="1"/>
            </p:cNvSpPr>
            <p:nvPr/>
          </p:nvSpPr>
          <p:spPr bwMode="auto">
            <a:xfrm>
              <a:off x="5745379" y="2954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2" name="Rectangle 37"/>
            <p:cNvSpPr>
              <a:spLocks noChangeArrowheads="1"/>
            </p:cNvSpPr>
            <p:nvPr/>
          </p:nvSpPr>
          <p:spPr bwMode="auto">
            <a:xfrm>
              <a:off x="6179234" y="2954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" name="Rectangle 38"/>
            <p:cNvSpPr>
              <a:spLocks noChangeArrowheads="1"/>
            </p:cNvSpPr>
            <p:nvPr/>
          </p:nvSpPr>
          <p:spPr bwMode="auto">
            <a:xfrm>
              <a:off x="6512609" y="2954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" name="Rectangle 42"/>
            <p:cNvSpPr>
              <a:spLocks noChangeArrowheads="1"/>
            </p:cNvSpPr>
            <p:nvPr/>
          </p:nvSpPr>
          <p:spPr bwMode="auto">
            <a:xfrm>
              <a:off x="6851336" y="2954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5" name="Rectangle 44"/>
            <p:cNvSpPr>
              <a:spLocks noChangeArrowheads="1"/>
            </p:cNvSpPr>
            <p:nvPr/>
          </p:nvSpPr>
          <p:spPr bwMode="auto">
            <a:xfrm>
              <a:off x="5412004" y="3383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6" name="Rectangle 45"/>
            <p:cNvSpPr>
              <a:spLocks noChangeArrowheads="1"/>
            </p:cNvSpPr>
            <p:nvPr/>
          </p:nvSpPr>
          <p:spPr bwMode="auto">
            <a:xfrm>
              <a:off x="5745379" y="3383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7" name="Rectangle 46"/>
            <p:cNvSpPr>
              <a:spLocks noChangeArrowheads="1"/>
            </p:cNvSpPr>
            <p:nvPr/>
          </p:nvSpPr>
          <p:spPr bwMode="auto">
            <a:xfrm>
              <a:off x="6179234" y="3383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8" name="Rectangle 47"/>
            <p:cNvSpPr>
              <a:spLocks noChangeArrowheads="1"/>
            </p:cNvSpPr>
            <p:nvPr/>
          </p:nvSpPr>
          <p:spPr bwMode="auto">
            <a:xfrm>
              <a:off x="6512609" y="3383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9" name="Rectangle 51"/>
            <p:cNvSpPr>
              <a:spLocks noChangeArrowheads="1"/>
            </p:cNvSpPr>
            <p:nvPr/>
          </p:nvSpPr>
          <p:spPr bwMode="auto">
            <a:xfrm>
              <a:off x="6851336" y="3383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0" name="Rectangle 52"/>
            <p:cNvSpPr>
              <a:spLocks noChangeArrowheads="1"/>
            </p:cNvSpPr>
            <p:nvPr/>
          </p:nvSpPr>
          <p:spPr bwMode="auto">
            <a:xfrm>
              <a:off x="5412004" y="3764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1" name="Rectangle 53"/>
            <p:cNvSpPr>
              <a:spLocks noChangeArrowheads="1"/>
            </p:cNvSpPr>
            <p:nvPr/>
          </p:nvSpPr>
          <p:spPr bwMode="auto">
            <a:xfrm>
              <a:off x="5745379" y="3764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2" name="Rectangle 54"/>
            <p:cNvSpPr>
              <a:spLocks noChangeArrowheads="1"/>
            </p:cNvSpPr>
            <p:nvPr/>
          </p:nvSpPr>
          <p:spPr bwMode="auto">
            <a:xfrm>
              <a:off x="6179234" y="3764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3" name="Rectangle 55"/>
            <p:cNvSpPr>
              <a:spLocks noChangeArrowheads="1"/>
            </p:cNvSpPr>
            <p:nvPr/>
          </p:nvSpPr>
          <p:spPr bwMode="auto">
            <a:xfrm>
              <a:off x="6512609" y="3764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" name="Rectangle 59"/>
            <p:cNvSpPr>
              <a:spLocks noChangeArrowheads="1"/>
            </p:cNvSpPr>
            <p:nvPr/>
          </p:nvSpPr>
          <p:spPr bwMode="auto">
            <a:xfrm>
              <a:off x="6851336" y="3764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5" name="Rectangle 61"/>
            <p:cNvSpPr>
              <a:spLocks noChangeArrowheads="1"/>
            </p:cNvSpPr>
            <p:nvPr/>
          </p:nvSpPr>
          <p:spPr bwMode="auto">
            <a:xfrm>
              <a:off x="5412004" y="4295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6" name="Rectangle 62"/>
            <p:cNvSpPr>
              <a:spLocks noChangeArrowheads="1"/>
            </p:cNvSpPr>
            <p:nvPr/>
          </p:nvSpPr>
          <p:spPr bwMode="auto">
            <a:xfrm>
              <a:off x="5745379" y="4295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7" name="Rectangle 63"/>
            <p:cNvSpPr>
              <a:spLocks noChangeArrowheads="1"/>
            </p:cNvSpPr>
            <p:nvPr/>
          </p:nvSpPr>
          <p:spPr bwMode="auto">
            <a:xfrm>
              <a:off x="6179234" y="4295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8" name="Rectangle 64"/>
            <p:cNvSpPr>
              <a:spLocks noChangeArrowheads="1"/>
            </p:cNvSpPr>
            <p:nvPr/>
          </p:nvSpPr>
          <p:spPr bwMode="auto">
            <a:xfrm>
              <a:off x="6512609" y="4295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9" name="Rectangle 68"/>
            <p:cNvSpPr>
              <a:spLocks noChangeArrowheads="1"/>
            </p:cNvSpPr>
            <p:nvPr/>
          </p:nvSpPr>
          <p:spPr bwMode="auto">
            <a:xfrm>
              <a:off x="6851336" y="4295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0" name="Rectangle 69"/>
            <p:cNvSpPr>
              <a:spLocks noChangeArrowheads="1"/>
            </p:cNvSpPr>
            <p:nvPr/>
          </p:nvSpPr>
          <p:spPr bwMode="auto">
            <a:xfrm>
              <a:off x="5412004" y="4676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1" name="Rectangle 70"/>
            <p:cNvSpPr>
              <a:spLocks noChangeArrowheads="1"/>
            </p:cNvSpPr>
            <p:nvPr/>
          </p:nvSpPr>
          <p:spPr bwMode="auto">
            <a:xfrm>
              <a:off x="5745379" y="4676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2" name="Rectangle 71"/>
            <p:cNvSpPr>
              <a:spLocks noChangeArrowheads="1"/>
            </p:cNvSpPr>
            <p:nvPr/>
          </p:nvSpPr>
          <p:spPr bwMode="auto">
            <a:xfrm>
              <a:off x="6179234" y="4676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3" name="Rectangle 72"/>
            <p:cNvSpPr>
              <a:spLocks noChangeArrowheads="1"/>
            </p:cNvSpPr>
            <p:nvPr/>
          </p:nvSpPr>
          <p:spPr bwMode="auto">
            <a:xfrm>
              <a:off x="6512609" y="4676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" name="Rectangle 76"/>
            <p:cNvSpPr>
              <a:spLocks noChangeArrowheads="1"/>
            </p:cNvSpPr>
            <p:nvPr/>
          </p:nvSpPr>
          <p:spPr bwMode="auto">
            <a:xfrm>
              <a:off x="6851336" y="4676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5" name="Rectangle 78"/>
            <p:cNvSpPr>
              <a:spLocks noChangeArrowheads="1"/>
            </p:cNvSpPr>
            <p:nvPr/>
          </p:nvSpPr>
          <p:spPr bwMode="auto">
            <a:xfrm>
              <a:off x="5412004" y="5190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6" name="Rectangle 79"/>
            <p:cNvSpPr>
              <a:spLocks noChangeArrowheads="1"/>
            </p:cNvSpPr>
            <p:nvPr/>
          </p:nvSpPr>
          <p:spPr bwMode="auto">
            <a:xfrm>
              <a:off x="5745379" y="5190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7" name="Rectangle 80"/>
            <p:cNvSpPr>
              <a:spLocks noChangeArrowheads="1"/>
            </p:cNvSpPr>
            <p:nvPr/>
          </p:nvSpPr>
          <p:spPr bwMode="auto">
            <a:xfrm>
              <a:off x="6179234" y="5190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8" name="Rectangle 81"/>
            <p:cNvSpPr>
              <a:spLocks noChangeArrowheads="1"/>
            </p:cNvSpPr>
            <p:nvPr/>
          </p:nvSpPr>
          <p:spPr bwMode="auto">
            <a:xfrm>
              <a:off x="6512609" y="5190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9" name="Rectangle 85"/>
            <p:cNvSpPr>
              <a:spLocks noChangeArrowheads="1"/>
            </p:cNvSpPr>
            <p:nvPr/>
          </p:nvSpPr>
          <p:spPr bwMode="auto">
            <a:xfrm>
              <a:off x="6851336" y="5190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0" name="Rectangle 86"/>
            <p:cNvSpPr>
              <a:spLocks noChangeArrowheads="1"/>
            </p:cNvSpPr>
            <p:nvPr/>
          </p:nvSpPr>
          <p:spPr bwMode="auto">
            <a:xfrm>
              <a:off x="5412004" y="5571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1" name="Rectangle 87"/>
            <p:cNvSpPr>
              <a:spLocks noChangeArrowheads="1"/>
            </p:cNvSpPr>
            <p:nvPr/>
          </p:nvSpPr>
          <p:spPr bwMode="auto">
            <a:xfrm>
              <a:off x="5745379" y="5571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2" name="Rectangle 88"/>
            <p:cNvSpPr>
              <a:spLocks noChangeArrowheads="1"/>
            </p:cNvSpPr>
            <p:nvPr/>
          </p:nvSpPr>
          <p:spPr bwMode="auto">
            <a:xfrm>
              <a:off x="6179234" y="5571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3" name="Rectangle 89"/>
            <p:cNvSpPr>
              <a:spLocks noChangeArrowheads="1"/>
            </p:cNvSpPr>
            <p:nvPr/>
          </p:nvSpPr>
          <p:spPr bwMode="auto">
            <a:xfrm>
              <a:off x="6512609" y="5571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" name="Rectangle 93"/>
            <p:cNvSpPr>
              <a:spLocks noChangeArrowheads="1"/>
            </p:cNvSpPr>
            <p:nvPr/>
          </p:nvSpPr>
          <p:spPr bwMode="auto">
            <a:xfrm>
              <a:off x="6851336" y="5571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" name="Text Box 24"/>
            <p:cNvSpPr txBox="1">
              <a:spLocks noChangeArrowheads="1"/>
            </p:cNvSpPr>
            <p:nvPr/>
          </p:nvSpPr>
          <p:spPr bwMode="auto">
            <a:xfrm>
              <a:off x="6549995" y="2191806"/>
              <a:ext cx="433605" cy="381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i="0" dirty="0" smtClean="0">
                  <a:latin typeface="+mn-ea"/>
                  <a:cs typeface="华康简宋"/>
                </a:rPr>
                <a:t>A</a:t>
              </a:r>
              <a:r>
                <a:rPr lang="en-US" altLang="zh-CN" sz="2000" baseline="-25000" dirty="0" smtClean="0">
                  <a:latin typeface="+mn-ea"/>
                </a:rPr>
                <a:t>1</a:t>
              </a:r>
              <a:endParaRPr lang="en-US" altLang="zh-CN" sz="2000" i="0" baseline="-25000" dirty="0">
                <a:latin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71410" y="2014469"/>
            <a:ext cx="3683287" cy="4363960"/>
            <a:chOff x="836250" y="1932065"/>
            <a:chExt cx="3683287" cy="4363960"/>
          </a:xfrm>
        </p:grpSpPr>
        <p:grpSp>
          <p:nvGrpSpPr>
            <p:cNvPr id="64" name="组合 63"/>
            <p:cNvGrpSpPr/>
            <p:nvPr/>
          </p:nvGrpSpPr>
          <p:grpSpPr>
            <a:xfrm>
              <a:off x="836250" y="1932065"/>
              <a:ext cx="3683287" cy="4284823"/>
              <a:chOff x="7656725" y="1494201"/>
              <a:chExt cx="3683287" cy="4284823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7656725" y="1618323"/>
                <a:ext cx="3683287" cy="3566475"/>
                <a:chOff x="1136650" y="2007634"/>
                <a:chExt cx="3089029" cy="2988081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1399012" y="2783648"/>
                  <a:ext cx="2475727" cy="187642"/>
                  <a:chOff x="2913443" y="2619430"/>
                  <a:chExt cx="2475727" cy="187642"/>
                </a:xfrm>
              </p:grpSpPr>
              <p:cxnSp>
                <p:nvCxnSpPr>
                  <p:cNvPr id="42" name="直接箭头连接符 41"/>
                  <p:cNvCxnSpPr/>
                  <p:nvPr/>
                </p:nvCxnSpPr>
                <p:spPr>
                  <a:xfrm>
                    <a:off x="2916094" y="2625917"/>
                    <a:ext cx="0" cy="18115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箭头连接符 42"/>
                  <p:cNvCxnSpPr/>
                  <p:nvPr/>
                </p:nvCxnSpPr>
                <p:spPr>
                  <a:xfrm>
                    <a:off x="3677643" y="2625918"/>
                    <a:ext cx="0" cy="18115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箭头连接符 43"/>
                  <p:cNvCxnSpPr/>
                  <p:nvPr/>
                </p:nvCxnSpPr>
                <p:spPr>
                  <a:xfrm>
                    <a:off x="4513239" y="2625922"/>
                    <a:ext cx="0" cy="18115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箭头连接符 44"/>
                  <p:cNvCxnSpPr/>
                  <p:nvPr/>
                </p:nvCxnSpPr>
                <p:spPr>
                  <a:xfrm>
                    <a:off x="5385856" y="2625917"/>
                    <a:ext cx="0" cy="18115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2913443" y="2619430"/>
                    <a:ext cx="2475727" cy="0"/>
                  </a:xfrm>
                  <a:prstGeom prst="line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Text Box 623"/>
                <p:cNvSpPr txBox="1">
                  <a:spLocks noChangeArrowheads="1"/>
                </p:cNvSpPr>
                <p:nvPr/>
              </p:nvSpPr>
              <p:spPr bwMode="auto">
                <a:xfrm>
                  <a:off x="3292753" y="2007634"/>
                  <a:ext cx="563563" cy="206290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9525">
                  <a:noFill/>
                  <a:miter lim="800000"/>
                </a:ln>
              </p:spPr>
              <p:txBody>
                <a:bodyPr wrap="none" tIns="0" bIns="0">
                  <a:spAutoFit/>
                </a:bodyPr>
                <a:lstStyle/>
                <a:p>
                  <a:pPr marL="354330" indent="-354330" algn="r" defTabSz="941705">
                    <a:buClr>
                      <a:srgbClr val="003580"/>
                    </a:buClr>
                  </a:pPr>
                  <a:r>
                    <a:rPr lang="en-US" altLang="zh-CN" sz="1600" dirty="0">
                      <a:ln w="0"/>
                      <a:solidFill>
                        <a:srgbClr val="039DDB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n-ea"/>
                      <a:cs typeface="Arial" panose="020B0604020202020204" pitchFamily="34" charset="0"/>
                    </a:rPr>
                    <a:t>ABUS</a:t>
                  </a:r>
                  <a:endParaRPr lang="zh-CN" altLang="en-US" sz="1600" dirty="0">
                    <a:ln w="0"/>
                    <a:solidFill>
                      <a:srgbClr val="039DDB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0" name="组合 29"/>
                <p:cNvGrpSpPr/>
                <p:nvPr/>
              </p:nvGrpSpPr>
              <p:grpSpPr>
                <a:xfrm rot="16200000">
                  <a:off x="2517164" y="3287200"/>
                  <a:ext cx="332111" cy="3084919"/>
                  <a:chOff x="7386574" y="2166444"/>
                  <a:chExt cx="332111" cy="2444650"/>
                </a:xfrm>
              </p:grpSpPr>
              <p:sp>
                <p:nvSpPr>
                  <p:cNvPr id="38" name="矩形 37"/>
                  <p:cNvSpPr/>
                  <p:nvPr/>
                </p:nvSpPr>
                <p:spPr>
                  <a:xfrm rot="5400000">
                    <a:off x="7313374" y="2239645"/>
                    <a:ext cx="478511" cy="332109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  <a:latin typeface="+mj-ea"/>
                      </a:rPr>
                      <a:t>DR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+mj-ea"/>
                    </a:endParaRPr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 rot="5400000">
                    <a:off x="7313374" y="2891210"/>
                    <a:ext cx="478511" cy="332109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  <a:latin typeface="+mj-ea"/>
                      </a:rPr>
                      <a:t>DR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+mj-ea"/>
                    </a:endParaRPr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 rot="5400000">
                    <a:off x="7313374" y="4205784"/>
                    <a:ext cx="478510" cy="332109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  <a:latin typeface="+mj-ea"/>
                      </a:rPr>
                      <a:t>DR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+mj-ea"/>
                    </a:endParaRPr>
                  </a:p>
                </p:txBody>
              </p:sp>
              <p:sp>
                <p:nvSpPr>
                  <p:cNvPr id="41" name="矩形 40"/>
                  <p:cNvSpPr/>
                  <p:nvPr/>
                </p:nvSpPr>
                <p:spPr>
                  <a:xfrm rot="5400000">
                    <a:off x="7313375" y="3539029"/>
                    <a:ext cx="478511" cy="332109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  <a:latin typeface="+mj-ea"/>
                      </a:rPr>
                      <a:t>DR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+mj-ea"/>
                    </a:endParaRPr>
                  </a:p>
                </p:txBody>
              </p:sp>
            </p:grpSp>
            <p:sp>
              <p:nvSpPr>
                <p:cNvPr id="31" name="矩形 30"/>
                <p:cNvSpPr/>
                <p:nvPr/>
              </p:nvSpPr>
              <p:spPr>
                <a:xfrm>
                  <a:off x="1136650" y="3578350"/>
                  <a:ext cx="603835" cy="754793"/>
                </a:xfrm>
                <a:prstGeom prst="rect">
                  <a:avLst/>
                </a:prstGeom>
                <a:noFill/>
                <a:ln w="1270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  <a:latin typeface="+mn-ea"/>
                    </a:rPr>
                    <a:t>M</a:t>
                  </a:r>
                  <a:r>
                    <a:rPr lang="en-US" altLang="zh-CN" sz="1600" b="1" baseline="-25000" dirty="0">
                      <a:solidFill>
                        <a:schemeClr val="tx1"/>
                      </a:solidFill>
                      <a:latin typeface="+mn-ea"/>
                    </a:rPr>
                    <a:t>0</a:t>
                  </a:r>
                  <a:endParaRPr lang="zh-CN" altLang="en-US" sz="1600" b="1" baseline="-25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grpSp>
              <p:nvGrpSpPr>
                <p:cNvPr id="33" name="组合 32"/>
                <p:cNvGrpSpPr/>
                <p:nvPr/>
              </p:nvGrpSpPr>
              <p:grpSpPr>
                <a:xfrm>
                  <a:off x="1446533" y="4334643"/>
                  <a:ext cx="2475132" cy="331711"/>
                  <a:chOff x="2960965" y="2768053"/>
                  <a:chExt cx="2475132" cy="308035"/>
                </a:xfrm>
              </p:grpSpPr>
              <p:cxnSp>
                <p:nvCxnSpPr>
                  <p:cNvPr id="34" name="直接箭头连接符 33"/>
                  <p:cNvCxnSpPr/>
                  <p:nvPr/>
                </p:nvCxnSpPr>
                <p:spPr>
                  <a:xfrm>
                    <a:off x="2960965" y="2779385"/>
                    <a:ext cx="0" cy="296703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箭头连接符 34"/>
                  <p:cNvCxnSpPr/>
                  <p:nvPr/>
                </p:nvCxnSpPr>
                <p:spPr>
                  <a:xfrm>
                    <a:off x="3780772" y="2768053"/>
                    <a:ext cx="0" cy="296703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/>
                  <p:cNvCxnSpPr/>
                  <p:nvPr/>
                </p:nvCxnSpPr>
                <p:spPr>
                  <a:xfrm>
                    <a:off x="4608433" y="2768054"/>
                    <a:ext cx="0" cy="296703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箭头连接符 36"/>
                  <p:cNvCxnSpPr/>
                  <p:nvPr/>
                </p:nvCxnSpPr>
                <p:spPr>
                  <a:xfrm>
                    <a:off x="5436097" y="2768054"/>
                    <a:ext cx="0" cy="296703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2647905" y="2289713"/>
                  <a:ext cx="0" cy="482587"/>
                </a:xfrm>
                <a:prstGeom prst="straightConnector1">
                  <a:avLst/>
                </a:prstGeom>
                <a:ln w="28575">
                  <a:solidFill>
                    <a:srgbClr val="039DDB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7694722" y="2781404"/>
                <a:ext cx="540000" cy="360000"/>
              </a:xfrm>
              <a:prstGeom prst="rect">
                <a:avLst/>
              </a:prstGeom>
              <a:solidFill>
                <a:srgbClr val="00B0F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1400" i="0">
                    <a:latin typeface="+mn-lt"/>
                    <a:ea typeface="+mn-ea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CN" sz="1600" b="1" dirty="0">
                    <a:latin typeface="+mj-ea"/>
                    <a:ea typeface="+mj-ea"/>
                  </a:rPr>
                  <a:t>AR</a:t>
                </a:r>
                <a:endParaRPr lang="zh-CN" altLang="en-US" sz="1600" b="1" dirty="0">
                  <a:latin typeface="+mj-ea"/>
                  <a:ea typeface="+mj-ea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629041" y="2781404"/>
                <a:ext cx="540000" cy="360000"/>
              </a:xfrm>
              <a:prstGeom prst="rect">
                <a:avLst/>
              </a:prstGeom>
              <a:solidFill>
                <a:srgbClr val="00B0F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1400" i="0">
                    <a:latin typeface="+mn-lt"/>
                    <a:ea typeface="+mn-ea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CN" sz="1600" b="1" dirty="0">
                    <a:latin typeface="+mj-ea"/>
                    <a:ea typeface="+mj-ea"/>
                  </a:rPr>
                  <a:t>AR</a:t>
                </a:r>
                <a:endParaRPr lang="zh-CN" altLang="en-US" sz="1600" b="1" dirty="0">
                  <a:latin typeface="+mj-ea"/>
                  <a:ea typeface="+mj-e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9610655" y="2782068"/>
                <a:ext cx="540000" cy="360000"/>
              </a:xfrm>
              <a:prstGeom prst="rect">
                <a:avLst/>
              </a:prstGeom>
              <a:solidFill>
                <a:srgbClr val="00B0F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1400" i="0">
                    <a:latin typeface="+mn-lt"/>
                    <a:ea typeface="+mn-ea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CN" sz="1600" b="1" dirty="0">
                    <a:latin typeface="+mj-ea"/>
                    <a:ea typeface="+mj-ea"/>
                  </a:rPr>
                  <a:t>AR</a:t>
                </a:r>
                <a:endParaRPr lang="zh-CN" altLang="en-US" sz="1600" b="1" dirty="0">
                  <a:latin typeface="+mj-ea"/>
                  <a:ea typeface="+mj-ea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629591" y="2781404"/>
                <a:ext cx="540000" cy="360000"/>
              </a:xfrm>
              <a:prstGeom prst="rect">
                <a:avLst/>
              </a:prstGeom>
              <a:solidFill>
                <a:srgbClr val="00B0F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1400" i="0">
                    <a:latin typeface="+mn-lt"/>
                    <a:ea typeface="+mn-ea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CN" sz="1600" b="1" dirty="0">
                    <a:latin typeface="+mj-ea"/>
                    <a:ea typeface="+mj-ea"/>
                  </a:rPr>
                  <a:t>AR</a:t>
                </a:r>
                <a:endParaRPr lang="zh-CN" altLang="en-US" sz="1600" b="1" dirty="0">
                  <a:latin typeface="+mj-ea"/>
                  <a:ea typeface="+mj-ea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7979393" y="3146636"/>
                <a:ext cx="0" cy="3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624400" y="3487989"/>
                <a:ext cx="720000" cy="900000"/>
              </a:xfrm>
              <a:prstGeom prst="rect">
                <a:avLst/>
              </a:prstGeom>
              <a:noFill/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en-US" altLang="zh-CN" sz="1600" b="1" baseline="-25000" dirty="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9592893" y="3483785"/>
                <a:ext cx="720000" cy="900000"/>
              </a:xfrm>
              <a:prstGeom prst="rect">
                <a:avLst/>
              </a:prstGeom>
              <a:noFill/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en-US" altLang="zh-CN" sz="1600" b="1" baseline="-25000" dirty="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604709" y="3482653"/>
                <a:ext cx="720000" cy="900000"/>
              </a:xfrm>
              <a:prstGeom prst="rect">
                <a:avLst/>
              </a:prstGeom>
              <a:noFill/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en-US" altLang="zh-CN" sz="1600" b="1" baseline="-25000" dirty="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8886295" y="3146404"/>
                <a:ext cx="0" cy="3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9889891" y="3140330"/>
                <a:ext cx="0" cy="3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10919022" y="3143776"/>
                <a:ext cx="0" cy="3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8036012" y="5499773"/>
                <a:ext cx="2952000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8015340" y="5212180"/>
                <a:ext cx="0" cy="28800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8992859" y="5197629"/>
                <a:ext cx="0" cy="28800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9979743" y="5197630"/>
                <a:ext cx="0" cy="28800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10966630" y="5197630"/>
                <a:ext cx="0" cy="28800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Box 623"/>
              <p:cNvSpPr txBox="1">
                <a:spLocks noChangeArrowheads="1"/>
              </p:cNvSpPr>
              <p:nvPr/>
            </p:nvSpPr>
            <p:spPr bwMode="auto">
              <a:xfrm>
                <a:off x="8471720" y="5532803"/>
                <a:ext cx="683199" cy="24622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>
                <a:noFill/>
                <a:miter lim="800000"/>
              </a:ln>
            </p:spPr>
            <p:txBody>
              <a:bodyPr wrap="none" tIns="0" bIns="0">
                <a:spAutoFit/>
              </a:bodyPr>
              <a:lstStyle/>
              <a:p>
                <a:pPr marL="354330" indent="-354330" algn="r" defTabSz="941705">
                  <a:buClr>
                    <a:srgbClr val="003580"/>
                  </a:buClr>
                </a:pPr>
                <a:r>
                  <a:rPr lang="en-US" altLang="zh-CN" sz="1600" dirty="0" smtClean="0">
                    <a:ln w="0"/>
                    <a:solidFill>
                      <a:srgbClr val="00B05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ea"/>
                    <a:cs typeface="Arial" panose="020B0604020202020204" pitchFamily="34" charset="0"/>
                  </a:rPr>
                  <a:t>DBUS</a:t>
                </a:r>
                <a:endParaRPr lang="zh-CN" altLang="en-US" sz="16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8228531" y="1590563"/>
                <a:ext cx="1724362" cy="364432"/>
                <a:chOff x="8623880" y="1246086"/>
                <a:chExt cx="1724362" cy="364432"/>
              </a:xfrm>
            </p:grpSpPr>
            <p:sp>
              <p:nvSpPr>
                <p:cNvPr id="47" name="文本框 46"/>
                <p:cNvSpPr txBox="1"/>
                <p:nvPr/>
              </p:nvSpPr>
              <p:spPr>
                <a:xfrm>
                  <a:off x="8623880" y="1246086"/>
                  <a:ext cx="720520" cy="360000"/>
                </a:xfrm>
                <a:prstGeom prst="rect">
                  <a:avLst/>
                </a:prstGeom>
                <a:solidFill>
                  <a:schemeClr val="accent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algn="ctr">
                    <a:defRPr sz="1600" b="1" i="0">
                      <a:latin typeface="+mj-ea"/>
                      <a:ea typeface="+mj-ea"/>
                    </a:defRPr>
                  </a:lvl1pPr>
                </a:lstStyle>
                <a:p>
                  <a:r>
                    <a:rPr lang="zh-CN" altLang="en-US" dirty="0"/>
                    <a:t>高位</a:t>
                  </a:r>
                  <a:endParaRPr lang="zh-CN" altLang="en-US" dirty="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9340242" y="1250518"/>
                  <a:ext cx="1008000" cy="360000"/>
                </a:xfrm>
                <a:prstGeom prst="rect">
                  <a:avLst/>
                </a:prstGeom>
                <a:solidFill>
                  <a:srgbClr val="00B0F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algn="ctr">
                    <a:defRPr sz="1400" i="0">
                      <a:latin typeface="+mn-lt"/>
                      <a:ea typeface="+mn-ea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9pPr>
                </a:lstStyle>
                <a:p>
                  <a:r>
                    <a:rPr lang="zh-CN" altLang="en-US" sz="1600" b="1" dirty="0" smtClean="0">
                      <a:latin typeface="+mj-ea"/>
                      <a:ea typeface="+mj-ea"/>
                    </a:rPr>
                    <a:t>低位</a:t>
                  </a:r>
                  <a:endParaRPr lang="zh-CN" altLang="en-US" sz="1600" b="1" dirty="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51" name="文本框 50"/>
              <p:cNvSpPr txBox="1"/>
              <p:nvPr/>
            </p:nvSpPr>
            <p:spPr>
              <a:xfrm>
                <a:off x="8296327" y="2132323"/>
                <a:ext cx="514469" cy="284206"/>
              </a:xfrm>
              <a:prstGeom prst="rect">
                <a:avLst/>
              </a:prstGeom>
              <a:solidFill>
                <a:srgbClr val="00B0F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1600" b="1" i="0">
                    <a:latin typeface="+mj-ea"/>
                    <a:ea typeface="+mj-ea"/>
                  </a:defRPr>
                </a:lvl1pPr>
              </a:lstStyle>
              <a:p>
                <a:r>
                  <a:rPr lang="zh-CN" altLang="en-US" sz="1200" dirty="0" smtClean="0"/>
                  <a:t>译码</a:t>
                </a:r>
                <a:endParaRPr lang="zh-CN" altLang="en-US" sz="1200" dirty="0"/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>
                <a:off x="8553562" y="1948855"/>
                <a:ext cx="0" cy="18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8810795" y="2383553"/>
                <a:ext cx="432000" cy="0"/>
              </a:xfrm>
              <a:prstGeom prst="line">
                <a:avLst/>
              </a:prstGeom>
              <a:ln>
                <a:solidFill>
                  <a:srgbClr val="039DDB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9238074" y="2385718"/>
                <a:ext cx="0" cy="1103597"/>
              </a:xfrm>
              <a:prstGeom prst="line">
                <a:avLst/>
              </a:prstGeom>
              <a:ln>
                <a:solidFill>
                  <a:srgbClr val="039DD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8806074" y="2306412"/>
                <a:ext cx="1404000" cy="0"/>
              </a:xfrm>
              <a:prstGeom prst="line">
                <a:avLst/>
              </a:prstGeom>
              <a:ln>
                <a:solidFill>
                  <a:srgbClr val="039DD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8340607" y="2415548"/>
                <a:ext cx="0" cy="1080000"/>
              </a:xfrm>
              <a:prstGeom prst="line">
                <a:avLst/>
              </a:prstGeom>
              <a:ln>
                <a:solidFill>
                  <a:srgbClr val="039DD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10210074" y="2302648"/>
                <a:ext cx="0" cy="1188000"/>
              </a:xfrm>
              <a:prstGeom prst="line">
                <a:avLst/>
              </a:prstGeom>
              <a:ln>
                <a:solidFill>
                  <a:srgbClr val="039DD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8816306" y="2235477"/>
                <a:ext cx="2448000" cy="0"/>
              </a:xfrm>
              <a:prstGeom prst="line">
                <a:avLst/>
              </a:prstGeom>
              <a:ln>
                <a:solidFill>
                  <a:srgbClr val="039DD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11263580" y="2231714"/>
                <a:ext cx="0" cy="1260000"/>
              </a:xfrm>
              <a:prstGeom prst="line">
                <a:avLst/>
              </a:prstGeom>
              <a:ln>
                <a:solidFill>
                  <a:srgbClr val="039DD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右大括号 62"/>
              <p:cNvSpPr/>
              <p:nvPr/>
            </p:nvSpPr>
            <p:spPr>
              <a:xfrm rot="16200000">
                <a:off x="9048741" y="672723"/>
                <a:ext cx="82673" cy="172563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" name="直接箭头连接符 6"/>
            <p:cNvCxnSpPr/>
            <p:nvPr/>
          </p:nvCxnSpPr>
          <p:spPr>
            <a:xfrm>
              <a:off x="2687599" y="5970667"/>
              <a:ext cx="0" cy="299772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 Box 623"/>
            <p:cNvSpPr txBox="1">
              <a:spLocks noChangeArrowheads="1"/>
            </p:cNvSpPr>
            <p:nvPr/>
          </p:nvSpPr>
          <p:spPr bwMode="auto">
            <a:xfrm>
              <a:off x="2733497" y="6049804"/>
              <a:ext cx="800219" cy="24622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</a:ln>
          </p:spPr>
          <p:txBody>
            <a:bodyPr wrap="none" tIns="0" bIns="0">
              <a:spAutoFit/>
            </a:bodyPr>
            <a:lstStyle/>
            <a:p>
              <a:pPr marL="354330" indent="-354330" algn="r" defTabSz="941705">
                <a:buClr>
                  <a:srgbClr val="003580"/>
                </a:buClr>
              </a:pPr>
              <a:r>
                <a:rPr lang="zh-CN" altLang="en-US" sz="1600" dirty="0" smtClean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单字长</a:t>
              </a:r>
              <a:endParaRPr lang="zh-CN" altLang="en-US" sz="16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710789" y="161267"/>
            <a:ext cx="4368072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7.5 </a:t>
            </a:r>
            <a:r>
              <a:rPr lang="zh-CN" altLang="en-US" dirty="0" smtClean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高速存储器</a:t>
            </a:r>
            <a:endParaRPr lang="zh-CN" altLang="en-US" dirty="0">
              <a:solidFill>
                <a:schemeClr val="tx1"/>
              </a:solidFill>
              <a:latin typeface="禹卫书法行书简体" panose="02000603000000000000" pitchFamily="2" charset="-122"/>
              <a:ea typeface="禹卫书法行书简体" panose="02000603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0050" y="878734"/>
            <a:ext cx="3553608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+mn-ea"/>
              </a:rPr>
              <a:t>3.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多体并行存储器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6250" y="1420129"/>
            <a:ext cx="355360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(1)</a:t>
            </a:r>
            <a:r>
              <a:rPr lang="zh-CN" altLang="en-US" sz="2400" dirty="0" smtClean="0"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多体高位交叉存储器</a:t>
            </a:r>
            <a:endParaRPr lang="en-US" altLang="zh-CN" sz="2400" dirty="0"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8" name="Rectangle 71"/>
          <p:cNvSpPr txBox="1">
            <a:spLocks noChangeArrowheads="1"/>
          </p:cNvSpPr>
          <p:nvPr/>
        </p:nvSpPr>
        <p:spPr>
          <a:xfrm>
            <a:off x="4792630" y="2718958"/>
            <a:ext cx="7018371" cy="15700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 smtClean="0">
                <a:solidFill>
                  <a:srgbClr val="3333CC"/>
                </a:solidFill>
                <a:sym typeface="Wingdings" panose="05000000000000000000" pitchFamily="2" charset="2"/>
              </a:rPr>
              <a:t></a:t>
            </a:r>
            <a:r>
              <a:rPr lang="zh-CN" altLang="en-US" sz="2400" dirty="0" smtClean="0">
                <a:latin typeface="+mn-ea"/>
              </a:rPr>
              <a:t>数据组织特点：相邻地址的数据处于同一存储体</a:t>
            </a:r>
            <a:endParaRPr lang="en-US" altLang="zh-CN" sz="2400" dirty="0" smtClean="0">
              <a:latin typeface="+mn-ea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3333CC"/>
                </a:solidFill>
                <a:sym typeface="Wingdings" panose="05000000000000000000" pitchFamily="2" charset="2"/>
              </a:rPr>
              <a:t></a:t>
            </a:r>
            <a:r>
              <a:rPr lang="zh-CN" altLang="en-US" sz="2400" dirty="0" smtClean="0">
                <a:latin typeface="+mn-ea"/>
              </a:rPr>
              <a:t>多模块串行</a:t>
            </a:r>
            <a:endParaRPr lang="en-US" altLang="zh-CN" sz="2400" dirty="0" smtClean="0">
              <a:latin typeface="+mn-ea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000" dirty="0" smtClean="0">
                <a:solidFill>
                  <a:srgbClr val="3333CC"/>
                </a:solidFill>
                <a:sym typeface="Wingdings" panose="05000000000000000000" pitchFamily="2" charset="2"/>
              </a:rPr>
              <a:t></a:t>
            </a:r>
            <a:r>
              <a:rPr lang="zh-CN" altLang="en-US" sz="2400" dirty="0" smtClean="0">
                <a:latin typeface="+mn-ea"/>
              </a:rPr>
              <a:t>性能无提升</a:t>
            </a:r>
            <a:endParaRPr lang="zh-CN" altLang="en-US" sz="2400" dirty="0" smtClean="0">
              <a:latin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6250" y="2217790"/>
            <a:ext cx="3810000" cy="3886200"/>
            <a:chOff x="5210543" y="2370190"/>
            <a:chExt cx="3810000" cy="3886200"/>
          </a:xfrm>
        </p:grpSpPr>
        <p:sp>
          <p:nvSpPr>
            <p:cNvPr id="11" name="Rectangle 2"/>
            <p:cNvSpPr>
              <a:spLocks noChangeArrowheads="1"/>
            </p:cNvSpPr>
            <p:nvPr/>
          </p:nvSpPr>
          <p:spPr bwMode="auto">
            <a:xfrm>
              <a:off x="5210543" y="2370190"/>
              <a:ext cx="3810000" cy="38862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i="0"/>
            </a:p>
          </p:txBody>
        </p:sp>
        <p:sp>
          <p:nvSpPr>
            <p:cNvPr id="12" name="Line 3"/>
            <p:cNvSpPr>
              <a:spLocks noChangeShapeType="1"/>
            </p:cNvSpPr>
            <p:nvPr/>
          </p:nvSpPr>
          <p:spPr bwMode="auto">
            <a:xfrm>
              <a:off x="5858243" y="534199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6696443" y="534199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7534643" y="534199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8372843" y="534199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5685521" y="2598790"/>
              <a:ext cx="1088709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内存地址</a:t>
              </a:r>
              <a:endParaRPr lang="zh-CN" altLang="en-US" sz="1600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6690357" y="2598790"/>
              <a:ext cx="729986" cy="303022"/>
            </a:xfrm>
            <a:prstGeom prst="rect">
              <a:avLst/>
            </a:prstGeom>
            <a:solidFill>
              <a:schemeClr val="accent6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400" i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2bit</a:t>
              </a:r>
              <a:endParaRPr lang="en-US" altLang="zh-CN" sz="140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" name="Group 10"/>
            <p:cNvGrpSpPr/>
            <p:nvPr/>
          </p:nvGrpSpPr>
          <p:grpSpPr bwMode="auto">
            <a:xfrm>
              <a:off x="5591543" y="3360790"/>
              <a:ext cx="3048000" cy="1981200"/>
              <a:chOff x="1440" y="2304"/>
              <a:chExt cx="1920" cy="1152"/>
            </a:xfrm>
            <a:noFill/>
          </p:grpSpPr>
          <p:sp>
            <p:nvSpPr>
              <p:cNvPr id="44" name="Rectangle 11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Rectangle 12"/>
              <p:cNvSpPr>
                <a:spLocks noChangeArrowheads="1"/>
              </p:cNvSpPr>
              <p:nvPr/>
            </p:nvSpPr>
            <p:spPr bwMode="auto">
              <a:xfrm>
                <a:off x="1440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1440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Rectangle 14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1440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1440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Rectangle 18"/>
              <p:cNvSpPr>
                <a:spLocks noChangeArrowheads="1"/>
              </p:cNvSpPr>
              <p:nvPr/>
            </p:nvSpPr>
            <p:spPr bwMode="auto">
              <a:xfrm>
                <a:off x="1440" y="331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7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Rectangle 19"/>
              <p:cNvSpPr>
                <a:spLocks noChangeArrowheads="1"/>
              </p:cNvSpPr>
              <p:nvPr/>
            </p:nvSpPr>
            <p:spPr bwMode="auto">
              <a:xfrm>
                <a:off x="1440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Rectangle 20"/>
              <p:cNvSpPr>
                <a:spLocks noChangeArrowheads="1"/>
              </p:cNvSpPr>
              <p:nvPr/>
            </p:nvSpPr>
            <p:spPr bwMode="auto">
              <a:xfrm>
                <a:off x="1440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Rectangle 21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Rectangle 22"/>
              <p:cNvSpPr>
                <a:spLocks noChangeArrowheads="1"/>
              </p:cNvSpPr>
              <p:nvPr/>
            </p:nvSpPr>
            <p:spPr bwMode="auto">
              <a:xfrm>
                <a:off x="1440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Rectangle 23"/>
              <p:cNvSpPr>
                <a:spLocks noChangeArrowheads="1"/>
              </p:cNvSpPr>
              <p:nvPr/>
            </p:nvSpPr>
            <p:spPr bwMode="auto">
              <a:xfrm>
                <a:off x="1440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Rectangle 24"/>
              <p:cNvSpPr>
                <a:spLocks noChangeArrowheads="1"/>
              </p:cNvSpPr>
              <p:nvPr/>
            </p:nvSpPr>
            <p:spPr bwMode="auto">
              <a:xfrm>
                <a:off x="1968" y="230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8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Rectangle 25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Rectangle 26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Rectangle 27"/>
              <p:cNvSpPr>
                <a:spLocks noChangeArrowheads="1"/>
              </p:cNvSpPr>
              <p:nvPr/>
            </p:nvSpPr>
            <p:spPr bwMode="auto">
              <a:xfrm>
                <a:off x="1968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Rectangle 28"/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Rectangle 29"/>
              <p:cNvSpPr>
                <a:spLocks noChangeArrowheads="1"/>
              </p:cNvSpPr>
              <p:nvPr/>
            </p:nvSpPr>
            <p:spPr bwMode="auto">
              <a:xfrm>
                <a:off x="1968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Rectangle 30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14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Rectangle 31"/>
              <p:cNvSpPr>
                <a:spLocks noChangeArrowheads="1"/>
              </p:cNvSpPr>
              <p:nvPr/>
            </p:nvSpPr>
            <p:spPr bwMode="auto">
              <a:xfrm>
                <a:off x="1968" y="331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15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Rectangle 32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9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Rectangle 33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10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Rectangle 34"/>
              <p:cNvSpPr>
                <a:spLocks noChangeArrowheads="1"/>
              </p:cNvSpPr>
              <p:nvPr/>
            </p:nvSpPr>
            <p:spPr bwMode="auto">
              <a:xfrm>
                <a:off x="1968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11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Rectangle 35"/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12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Rectangle 36"/>
              <p:cNvSpPr>
                <a:spLocks noChangeArrowheads="1"/>
              </p:cNvSpPr>
              <p:nvPr/>
            </p:nvSpPr>
            <p:spPr bwMode="auto">
              <a:xfrm>
                <a:off x="1968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 dirty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13</a:t>
                </a:r>
                <a:endParaRPr lang="en-US" altLang="zh-CN" sz="1200" b="1" i="0" dirty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Rectangle 37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16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Rectangle 38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336" cy="144"/>
              </a:xfrm>
              <a:prstGeom prst="rect">
                <a:avLst/>
              </a:prstGeom>
              <a:grpFill/>
              <a:ln w="12700" algn="ctr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Rectangle 39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Rectangle 40"/>
              <p:cNvSpPr>
                <a:spLocks noChangeArrowheads="1"/>
              </p:cNvSpPr>
              <p:nvPr/>
            </p:nvSpPr>
            <p:spPr bwMode="auto">
              <a:xfrm>
                <a:off x="2496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Rectangle 41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Rectangle 42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Rectangle 43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22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Rectangle 44"/>
              <p:cNvSpPr>
                <a:spLocks noChangeArrowheads="1"/>
              </p:cNvSpPr>
              <p:nvPr/>
            </p:nvSpPr>
            <p:spPr bwMode="auto">
              <a:xfrm>
                <a:off x="2496" y="331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23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Rectangle 45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17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Rectangle 46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18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0" name="Rectangle 47"/>
              <p:cNvSpPr>
                <a:spLocks noChangeArrowheads="1"/>
              </p:cNvSpPr>
              <p:nvPr/>
            </p:nvSpPr>
            <p:spPr bwMode="auto">
              <a:xfrm>
                <a:off x="2496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19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" name="Rectangle 48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20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Rectangle 49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21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Rectangle 50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24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Rectangle 51"/>
              <p:cNvSpPr>
                <a:spLocks noChangeArrowheads="1"/>
              </p:cNvSpPr>
              <p:nvPr/>
            </p:nvSpPr>
            <p:spPr bwMode="auto">
              <a:xfrm>
                <a:off x="3024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" name="Rectangle 52"/>
              <p:cNvSpPr>
                <a:spLocks noChangeArrowheads="1"/>
              </p:cNvSpPr>
              <p:nvPr/>
            </p:nvSpPr>
            <p:spPr bwMode="auto">
              <a:xfrm>
                <a:off x="3024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Rectangle 53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Rectangle 54"/>
              <p:cNvSpPr>
                <a:spLocks noChangeArrowheads="1"/>
              </p:cNvSpPr>
              <p:nvPr/>
            </p:nvSpPr>
            <p:spPr bwMode="auto">
              <a:xfrm>
                <a:off x="3024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Rectangle 55"/>
              <p:cNvSpPr>
                <a:spLocks noChangeArrowheads="1"/>
              </p:cNvSpPr>
              <p:nvPr/>
            </p:nvSpPr>
            <p:spPr bwMode="auto">
              <a:xfrm>
                <a:off x="3024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9" name="Rectangle 56"/>
              <p:cNvSpPr>
                <a:spLocks noChangeArrowheads="1"/>
              </p:cNvSpPr>
              <p:nvPr/>
            </p:nvSpPr>
            <p:spPr bwMode="auto">
              <a:xfrm>
                <a:off x="3024" y="316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30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0" name="Rectangle 57"/>
              <p:cNvSpPr>
                <a:spLocks noChangeArrowheads="1"/>
              </p:cNvSpPr>
              <p:nvPr/>
            </p:nvSpPr>
            <p:spPr bwMode="auto">
              <a:xfrm>
                <a:off x="3024" y="331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31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1" name="Rectangle 58"/>
              <p:cNvSpPr>
                <a:spLocks noChangeArrowheads="1"/>
              </p:cNvSpPr>
              <p:nvPr/>
            </p:nvSpPr>
            <p:spPr bwMode="auto">
              <a:xfrm>
                <a:off x="3024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25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" name="Rectangle 59"/>
              <p:cNvSpPr>
                <a:spLocks noChangeArrowheads="1"/>
              </p:cNvSpPr>
              <p:nvPr/>
            </p:nvSpPr>
            <p:spPr bwMode="auto">
              <a:xfrm>
                <a:off x="3024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26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" name="Rectangle 60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27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Rectangle 61"/>
              <p:cNvSpPr>
                <a:spLocks noChangeArrowheads="1"/>
              </p:cNvSpPr>
              <p:nvPr/>
            </p:nvSpPr>
            <p:spPr bwMode="auto">
              <a:xfrm>
                <a:off x="3024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28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Rectangle 62"/>
              <p:cNvSpPr>
                <a:spLocks noChangeArrowheads="1"/>
              </p:cNvSpPr>
              <p:nvPr/>
            </p:nvSpPr>
            <p:spPr bwMode="auto">
              <a:xfrm>
                <a:off x="3024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29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" name="Rectangle 63"/>
            <p:cNvSpPr>
              <a:spLocks noChangeArrowheads="1"/>
            </p:cNvSpPr>
            <p:nvPr/>
          </p:nvSpPr>
          <p:spPr bwMode="auto">
            <a:xfrm>
              <a:off x="7420343" y="2598790"/>
              <a:ext cx="990600" cy="304800"/>
            </a:xfrm>
            <a:prstGeom prst="rect">
              <a:avLst/>
            </a:prstGeom>
            <a:solidFill>
              <a:srgbClr val="039DDB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i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3bit</a:t>
              </a:r>
              <a:endParaRPr lang="en-US" altLang="zh-CN" sz="160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64"/>
            <p:cNvSpPr txBox="1">
              <a:spLocks noChangeArrowheads="1"/>
            </p:cNvSpPr>
            <p:nvPr/>
          </p:nvSpPr>
          <p:spPr bwMode="auto">
            <a:xfrm>
              <a:off x="5667743" y="297979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 i="0" dirty="0">
                  <a:latin typeface="+mn-ea"/>
                </a:rPr>
                <a:t>M</a:t>
              </a:r>
              <a:r>
                <a:rPr lang="en-US" altLang="zh-CN" sz="1600" b="1" i="0" baseline="-25000" dirty="0">
                  <a:latin typeface="+mn-ea"/>
                </a:rPr>
                <a:t>0</a:t>
              </a:r>
              <a:endParaRPr lang="en-US" altLang="zh-CN" sz="1600" b="1" i="0" baseline="-25000" dirty="0">
                <a:latin typeface="+mn-ea"/>
              </a:endParaRPr>
            </a:p>
          </p:txBody>
        </p:sp>
        <p:sp>
          <p:nvSpPr>
            <p:cNvPr id="21" name="Text Box 65"/>
            <p:cNvSpPr txBox="1">
              <a:spLocks noChangeArrowheads="1"/>
            </p:cNvSpPr>
            <p:nvPr/>
          </p:nvSpPr>
          <p:spPr bwMode="auto">
            <a:xfrm>
              <a:off x="6495895" y="297979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 i="0" dirty="0">
                  <a:latin typeface="+mn-ea"/>
                </a:rPr>
                <a:t>M</a:t>
              </a:r>
              <a:r>
                <a:rPr lang="en-US" altLang="zh-CN" sz="1600" b="1" i="0" baseline="-25000" dirty="0">
                  <a:latin typeface="+mn-ea"/>
                </a:rPr>
                <a:t>1</a:t>
              </a:r>
              <a:endParaRPr lang="en-US" altLang="zh-CN" sz="1600" b="1" i="0" baseline="-25000" dirty="0">
                <a:latin typeface="+mn-ea"/>
              </a:endParaRPr>
            </a:p>
          </p:txBody>
        </p:sp>
        <p:sp>
          <p:nvSpPr>
            <p:cNvPr id="22" name="Text Box 66"/>
            <p:cNvSpPr txBox="1">
              <a:spLocks noChangeArrowheads="1"/>
            </p:cNvSpPr>
            <p:nvPr/>
          </p:nvSpPr>
          <p:spPr bwMode="auto">
            <a:xfrm>
              <a:off x="7344143" y="297979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 i="0" dirty="0">
                  <a:latin typeface="+mn-ea"/>
                </a:rPr>
                <a:t>M</a:t>
              </a:r>
              <a:r>
                <a:rPr lang="en-US" altLang="zh-CN" sz="1600" b="1" i="0" baseline="-25000" dirty="0">
                  <a:latin typeface="+mn-ea"/>
                </a:rPr>
                <a:t>2</a:t>
              </a:r>
              <a:endParaRPr lang="en-US" altLang="zh-CN" sz="1600" b="1" i="0" baseline="-25000" dirty="0">
                <a:latin typeface="+mn-ea"/>
              </a:endParaRPr>
            </a:p>
          </p:txBody>
        </p:sp>
        <p:sp>
          <p:nvSpPr>
            <p:cNvPr id="23" name="Text Box 67"/>
            <p:cNvSpPr txBox="1">
              <a:spLocks noChangeArrowheads="1"/>
            </p:cNvSpPr>
            <p:nvPr/>
          </p:nvSpPr>
          <p:spPr bwMode="auto">
            <a:xfrm>
              <a:off x="8182343" y="2979790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 i="0" dirty="0">
                  <a:latin typeface="+mn-ea"/>
                </a:rPr>
                <a:t>M</a:t>
              </a:r>
              <a:r>
                <a:rPr lang="en-US" altLang="zh-CN" sz="1600" b="1" i="0" baseline="-25000" dirty="0">
                  <a:latin typeface="+mn-ea"/>
                </a:rPr>
                <a:t>3</a:t>
              </a:r>
              <a:endParaRPr lang="en-US" altLang="zh-CN" sz="1600" b="1" i="0" baseline="-25000" dirty="0">
                <a:latin typeface="+mn-ea"/>
              </a:endParaRPr>
            </a:p>
          </p:txBody>
        </p:sp>
        <p:sp>
          <p:nvSpPr>
            <p:cNvPr id="24" name="Line 68"/>
            <p:cNvSpPr>
              <a:spLocks noChangeAspect="1" noChangeShapeType="1"/>
            </p:cNvSpPr>
            <p:nvPr/>
          </p:nvSpPr>
          <p:spPr bwMode="auto">
            <a:xfrm>
              <a:off x="5515343" y="5913490"/>
              <a:ext cx="3200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69"/>
            <p:cNvSpPr txBox="1">
              <a:spLocks noChangeArrowheads="1"/>
            </p:cNvSpPr>
            <p:nvPr/>
          </p:nvSpPr>
          <p:spPr bwMode="auto">
            <a:xfrm>
              <a:off x="6658343" y="5570590"/>
              <a:ext cx="990600" cy="3048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400" i="0" dirty="0">
                  <a:latin typeface="Tahoma" panose="020B0604030504040204" pitchFamily="34" charset="0"/>
                  <a:ea typeface="宋体" panose="02010600030101010101" pitchFamily="2" charset="-122"/>
                </a:rPr>
                <a:t>数据总线</a:t>
              </a:r>
              <a:endParaRPr lang="zh-CN" altLang="en-US" sz="1400" i="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6" name="Group 72"/>
            <p:cNvGrpSpPr/>
            <p:nvPr/>
          </p:nvGrpSpPr>
          <p:grpSpPr bwMode="auto">
            <a:xfrm>
              <a:off x="5972543" y="3208390"/>
              <a:ext cx="685800" cy="2362200"/>
              <a:chOff x="864" y="1728"/>
              <a:chExt cx="432" cy="1488"/>
            </a:xfrm>
          </p:grpSpPr>
          <p:sp>
            <p:nvSpPr>
              <p:cNvPr id="39" name="Line 73"/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74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75"/>
              <p:cNvSpPr>
                <a:spLocks noChangeShapeType="1"/>
              </p:cNvSpPr>
              <p:nvPr/>
            </p:nvSpPr>
            <p:spPr bwMode="auto">
              <a:xfrm flipV="1">
                <a:off x="1056" y="1728"/>
                <a:ext cx="0" cy="14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76"/>
              <p:cNvSpPr>
                <a:spLocks noChangeShapeType="1"/>
              </p:cNvSpPr>
              <p:nvPr/>
            </p:nvSpPr>
            <p:spPr bwMode="auto">
              <a:xfrm>
                <a:off x="1056" y="172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77"/>
              <p:cNvSpPr>
                <a:spLocks noChangeShapeType="1"/>
              </p:cNvSpPr>
              <p:nvPr/>
            </p:nvSpPr>
            <p:spPr bwMode="auto">
              <a:xfrm>
                <a:off x="1296" y="1728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78"/>
            <p:cNvGrpSpPr/>
            <p:nvPr/>
          </p:nvGrpSpPr>
          <p:grpSpPr bwMode="auto">
            <a:xfrm>
              <a:off x="6810743" y="3208390"/>
              <a:ext cx="685800" cy="2362200"/>
              <a:chOff x="864" y="1728"/>
              <a:chExt cx="432" cy="1488"/>
            </a:xfrm>
          </p:grpSpPr>
          <p:sp>
            <p:nvSpPr>
              <p:cNvPr id="34" name="Line 79"/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80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81"/>
              <p:cNvSpPr>
                <a:spLocks noChangeShapeType="1"/>
              </p:cNvSpPr>
              <p:nvPr/>
            </p:nvSpPr>
            <p:spPr bwMode="auto">
              <a:xfrm flipV="1">
                <a:off x="1056" y="1728"/>
                <a:ext cx="0" cy="14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82"/>
              <p:cNvSpPr>
                <a:spLocks noChangeShapeType="1"/>
              </p:cNvSpPr>
              <p:nvPr/>
            </p:nvSpPr>
            <p:spPr bwMode="auto">
              <a:xfrm>
                <a:off x="1056" y="172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83"/>
              <p:cNvSpPr>
                <a:spLocks noChangeShapeType="1"/>
              </p:cNvSpPr>
              <p:nvPr/>
            </p:nvSpPr>
            <p:spPr bwMode="auto">
              <a:xfrm>
                <a:off x="1296" y="1728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" name="Group 84"/>
            <p:cNvGrpSpPr/>
            <p:nvPr/>
          </p:nvGrpSpPr>
          <p:grpSpPr bwMode="auto">
            <a:xfrm>
              <a:off x="7648943" y="3208390"/>
              <a:ext cx="685800" cy="2362200"/>
              <a:chOff x="864" y="1728"/>
              <a:chExt cx="432" cy="1488"/>
            </a:xfrm>
          </p:grpSpPr>
          <p:sp>
            <p:nvSpPr>
              <p:cNvPr id="29" name="Line 85"/>
              <p:cNvSpPr>
                <a:spLocks noChangeShapeType="1"/>
              </p:cNvSpPr>
              <p:nvPr/>
            </p:nvSpPr>
            <p:spPr bwMode="auto">
              <a:xfrm>
                <a:off x="864" y="3072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86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87"/>
              <p:cNvSpPr>
                <a:spLocks noChangeShapeType="1"/>
              </p:cNvSpPr>
              <p:nvPr/>
            </p:nvSpPr>
            <p:spPr bwMode="auto">
              <a:xfrm flipV="1">
                <a:off x="1056" y="1728"/>
                <a:ext cx="0" cy="148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88"/>
              <p:cNvSpPr>
                <a:spLocks noChangeShapeType="1"/>
              </p:cNvSpPr>
              <p:nvPr/>
            </p:nvSpPr>
            <p:spPr bwMode="auto">
              <a:xfrm>
                <a:off x="1056" y="172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Line 89"/>
              <p:cNvSpPr>
                <a:spLocks noChangeShapeType="1"/>
              </p:cNvSpPr>
              <p:nvPr/>
            </p:nvSpPr>
            <p:spPr bwMode="auto">
              <a:xfrm>
                <a:off x="1296" y="1728"/>
                <a:ext cx="0" cy="9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710789" y="161267"/>
            <a:ext cx="4368072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7.5 </a:t>
            </a:r>
            <a:r>
              <a:rPr lang="zh-CN" altLang="en-US" dirty="0" smtClean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高速存储器</a:t>
            </a:r>
            <a:endParaRPr lang="zh-CN" altLang="en-US" dirty="0">
              <a:solidFill>
                <a:schemeClr val="tx1"/>
              </a:solidFill>
              <a:latin typeface="禹卫书法行书简体" panose="02000603000000000000" pitchFamily="2" charset="-122"/>
              <a:ea typeface="禹卫书法行书简体" panose="02000603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050" y="813418"/>
            <a:ext cx="3553608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+mn-ea"/>
              </a:rPr>
              <a:t>3.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多体并行存储器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36295" y="1343660"/>
            <a:ext cx="370332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(2)</a:t>
            </a:r>
            <a:r>
              <a:rPr lang="zh-CN" altLang="en-US" sz="2400" dirty="0" smtClean="0"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多体低位交叉存储器</a:t>
            </a:r>
            <a:endParaRPr lang="en-US" altLang="zh-CN" sz="2400" dirty="0"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grpSp>
        <p:nvGrpSpPr>
          <p:cNvPr id="198" name="组合 197"/>
          <p:cNvGrpSpPr/>
          <p:nvPr/>
        </p:nvGrpSpPr>
        <p:grpSpPr>
          <a:xfrm>
            <a:off x="9475928" y="2190130"/>
            <a:ext cx="1799157" cy="3696455"/>
            <a:chOff x="6179234" y="2180082"/>
            <a:chExt cx="1799157" cy="3696455"/>
          </a:xfrm>
        </p:grpSpPr>
        <p:sp>
          <p:nvSpPr>
            <p:cNvPr id="199" name="Text Box 24"/>
            <p:cNvSpPr txBox="1">
              <a:spLocks noChangeArrowheads="1"/>
            </p:cNvSpPr>
            <p:nvPr/>
          </p:nvSpPr>
          <p:spPr bwMode="auto">
            <a:xfrm>
              <a:off x="6206680" y="2200588"/>
              <a:ext cx="405136" cy="36049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i="0" dirty="0" smtClean="0">
                  <a:latin typeface="Times New Roman" panose="02020603050405020304" pitchFamily="18" charset="0"/>
                  <a:ea typeface="华康简宋"/>
                  <a:cs typeface="华康简宋"/>
                </a:rPr>
                <a:t>A</a:t>
              </a:r>
              <a:r>
                <a:rPr lang="en-US" altLang="zh-CN" sz="2000" baseline="-25000" dirty="0" smtClean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endParaRPr lang="en-US" altLang="zh-CN" sz="2000" i="0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0" name="Text Box 25"/>
            <p:cNvSpPr txBox="1">
              <a:spLocks noChangeArrowheads="1"/>
            </p:cNvSpPr>
            <p:nvPr/>
          </p:nvSpPr>
          <p:spPr bwMode="auto">
            <a:xfrm>
              <a:off x="6719932" y="2182209"/>
              <a:ext cx="646113" cy="3700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i="0" dirty="0">
                  <a:latin typeface="Times New Roman" panose="02020603050405020304" pitchFamily="18" charset="0"/>
                  <a:ea typeface="华康简宋"/>
                  <a:cs typeface="华康简宋"/>
                </a:rPr>
                <a:t>A</a:t>
              </a:r>
              <a:r>
                <a:rPr lang="en-US" altLang="zh-CN" sz="2000" i="0" baseline="-25000" dirty="0">
                  <a:latin typeface="Times New Roman" panose="02020603050405020304" pitchFamily="18" charset="0"/>
                  <a:ea typeface="华康简宋"/>
                  <a:cs typeface="华康简宋"/>
                </a:rPr>
                <a:t>0</a:t>
              </a:r>
              <a:endParaRPr lang="en-US" altLang="zh-CN" sz="2000" i="0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1" name="Rectangle 27"/>
            <p:cNvSpPr>
              <a:spLocks noChangeArrowheads="1"/>
            </p:cNvSpPr>
            <p:nvPr/>
          </p:nvSpPr>
          <p:spPr bwMode="auto">
            <a:xfrm>
              <a:off x="7260896" y="2573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2" name="Rectangle 28"/>
            <p:cNvSpPr>
              <a:spLocks noChangeArrowheads="1"/>
            </p:cNvSpPr>
            <p:nvPr/>
          </p:nvSpPr>
          <p:spPr bwMode="auto">
            <a:xfrm>
              <a:off x="7594271" y="2573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3" name="Rectangle 29"/>
            <p:cNvSpPr>
              <a:spLocks noChangeArrowheads="1"/>
            </p:cNvSpPr>
            <p:nvPr/>
          </p:nvSpPr>
          <p:spPr bwMode="auto">
            <a:xfrm>
              <a:off x="6179234" y="2573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" name="Rectangle 30"/>
            <p:cNvSpPr>
              <a:spLocks noChangeArrowheads="1"/>
            </p:cNvSpPr>
            <p:nvPr/>
          </p:nvSpPr>
          <p:spPr bwMode="auto">
            <a:xfrm>
              <a:off x="6512609" y="2573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" name="Rectangle 34"/>
            <p:cNvSpPr>
              <a:spLocks noChangeArrowheads="1"/>
            </p:cNvSpPr>
            <p:nvPr/>
          </p:nvSpPr>
          <p:spPr bwMode="auto">
            <a:xfrm>
              <a:off x="6851336" y="2573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" name="Rectangle 35"/>
            <p:cNvSpPr>
              <a:spLocks noChangeArrowheads="1"/>
            </p:cNvSpPr>
            <p:nvPr/>
          </p:nvSpPr>
          <p:spPr bwMode="auto">
            <a:xfrm>
              <a:off x="7260896" y="2954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" name="Rectangle 36"/>
            <p:cNvSpPr>
              <a:spLocks noChangeArrowheads="1"/>
            </p:cNvSpPr>
            <p:nvPr/>
          </p:nvSpPr>
          <p:spPr bwMode="auto">
            <a:xfrm>
              <a:off x="7594271" y="2954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8" name="Rectangle 37"/>
            <p:cNvSpPr>
              <a:spLocks noChangeArrowheads="1"/>
            </p:cNvSpPr>
            <p:nvPr/>
          </p:nvSpPr>
          <p:spPr bwMode="auto">
            <a:xfrm>
              <a:off x="6179234" y="2954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9" name="Rectangle 38"/>
            <p:cNvSpPr>
              <a:spLocks noChangeArrowheads="1"/>
            </p:cNvSpPr>
            <p:nvPr/>
          </p:nvSpPr>
          <p:spPr bwMode="auto">
            <a:xfrm>
              <a:off x="6512609" y="2954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0" name="Rectangle 42"/>
            <p:cNvSpPr>
              <a:spLocks noChangeArrowheads="1"/>
            </p:cNvSpPr>
            <p:nvPr/>
          </p:nvSpPr>
          <p:spPr bwMode="auto">
            <a:xfrm>
              <a:off x="6851336" y="295414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1" name="Rectangle 44"/>
            <p:cNvSpPr>
              <a:spLocks noChangeArrowheads="1"/>
            </p:cNvSpPr>
            <p:nvPr/>
          </p:nvSpPr>
          <p:spPr bwMode="auto">
            <a:xfrm>
              <a:off x="7260896" y="3383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2" name="Rectangle 45"/>
            <p:cNvSpPr>
              <a:spLocks noChangeArrowheads="1"/>
            </p:cNvSpPr>
            <p:nvPr/>
          </p:nvSpPr>
          <p:spPr bwMode="auto">
            <a:xfrm>
              <a:off x="7594271" y="3383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3" name="Rectangle 46"/>
            <p:cNvSpPr>
              <a:spLocks noChangeArrowheads="1"/>
            </p:cNvSpPr>
            <p:nvPr/>
          </p:nvSpPr>
          <p:spPr bwMode="auto">
            <a:xfrm>
              <a:off x="6179234" y="3383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4" name="Rectangle 47"/>
            <p:cNvSpPr>
              <a:spLocks noChangeArrowheads="1"/>
            </p:cNvSpPr>
            <p:nvPr/>
          </p:nvSpPr>
          <p:spPr bwMode="auto">
            <a:xfrm>
              <a:off x="6512609" y="3383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" name="Rectangle 51"/>
            <p:cNvSpPr>
              <a:spLocks noChangeArrowheads="1"/>
            </p:cNvSpPr>
            <p:nvPr/>
          </p:nvSpPr>
          <p:spPr bwMode="auto">
            <a:xfrm>
              <a:off x="6851336" y="3383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6" name="Rectangle 52"/>
            <p:cNvSpPr>
              <a:spLocks noChangeArrowheads="1"/>
            </p:cNvSpPr>
            <p:nvPr/>
          </p:nvSpPr>
          <p:spPr bwMode="auto">
            <a:xfrm>
              <a:off x="7260896" y="3764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7" name="Rectangle 53"/>
            <p:cNvSpPr>
              <a:spLocks noChangeArrowheads="1"/>
            </p:cNvSpPr>
            <p:nvPr/>
          </p:nvSpPr>
          <p:spPr bwMode="auto">
            <a:xfrm>
              <a:off x="7594271" y="3764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8" name="Rectangle 54"/>
            <p:cNvSpPr>
              <a:spLocks noChangeArrowheads="1"/>
            </p:cNvSpPr>
            <p:nvPr/>
          </p:nvSpPr>
          <p:spPr bwMode="auto">
            <a:xfrm>
              <a:off x="6179234" y="3764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9" name="Rectangle 55"/>
            <p:cNvSpPr>
              <a:spLocks noChangeArrowheads="1"/>
            </p:cNvSpPr>
            <p:nvPr/>
          </p:nvSpPr>
          <p:spPr bwMode="auto">
            <a:xfrm>
              <a:off x="6512609" y="3764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0" name="Rectangle 59"/>
            <p:cNvSpPr>
              <a:spLocks noChangeArrowheads="1"/>
            </p:cNvSpPr>
            <p:nvPr/>
          </p:nvSpPr>
          <p:spPr bwMode="auto">
            <a:xfrm>
              <a:off x="6851336" y="376485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1" name="Rectangle 61"/>
            <p:cNvSpPr>
              <a:spLocks noChangeArrowheads="1"/>
            </p:cNvSpPr>
            <p:nvPr/>
          </p:nvSpPr>
          <p:spPr bwMode="auto">
            <a:xfrm>
              <a:off x="7260896" y="4295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2" name="Rectangle 62"/>
            <p:cNvSpPr>
              <a:spLocks noChangeArrowheads="1"/>
            </p:cNvSpPr>
            <p:nvPr/>
          </p:nvSpPr>
          <p:spPr bwMode="auto">
            <a:xfrm>
              <a:off x="7594271" y="4295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3" name="Rectangle 63"/>
            <p:cNvSpPr>
              <a:spLocks noChangeArrowheads="1"/>
            </p:cNvSpPr>
            <p:nvPr/>
          </p:nvSpPr>
          <p:spPr bwMode="auto">
            <a:xfrm>
              <a:off x="6179234" y="4295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4" name="Rectangle 64"/>
            <p:cNvSpPr>
              <a:spLocks noChangeArrowheads="1"/>
            </p:cNvSpPr>
            <p:nvPr/>
          </p:nvSpPr>
          <p:spPr bwMode="auto">
            <a:xfrm>
              <a:off x="6512609" y="4295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" name="Rectangle 68"/>
            <p:cNvSpPr>
              <a:spLocks noChangeArrowheads="1"/>
            </p:cNvSpPr>
            <p:nvPr/>
          </p:nvSpPr>
          <p:spPr bwMode="auto">
            <a:xfrm>
              <a:off x="6851336" y="4295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6" name="Rectangle 69"/>
            <p:cNvSpPr>
              <a:spLocks noChangeArrowheads="1"/>
            </p:cNvSpPr>
            <p:nvPr/>
          </p:nvSpPr>
          <p:spPr bwMode="auto">
            <a:xfrm>
              <a:off x="7260896" y="4676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7" name="Rectangle 70"/>
            <p:cNvSpPr>
              <a:spLocks noChangeArrowheads="1"/>
            </p:cNvSpPr>
            <p:nvPr/>
          </p:nvSpPr>
          <p:spPr bwMode="auto">
            <a:xfrm>
              <a:off x="7594271" y="4676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8" name="Rectangle 71"/>
            <p:cNvSpPr>
              <a:spLocks noChangeArrowheads="1"/>
            </p:cNvSpPr>
            <p:nvPr/>
          </p:nvSpPr>
          <p:spPr bwMode="auto">
            <a:xfrm>
              <a:off x="6179234" y="4676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9" name="Rectangle 72"/>
            <p:cNvSpPr>
              <a:spLocks noChangeArrowheads="1"/>
            </p:cNvSpPr>
            <p:nvPr/>
          </p:nvSpPr>
          <p:spPr bwMode="auto">
            <a:xfrm>
              <a:off x="6512609" y="4676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0" name="Rectangle 76"/>
            <p:cNvSpPr>
              <a:spLocks noChangeArrowheads="1"/>
            </p:cNvSpPr>
            <p:nvPr/>
          </p:nvSpPr>
          <p:spPr bwMode="auto">
            <a:xfrm>
              <a:off x="6851336" y="4676054"/>
              <a:ext cx="333375" cy="3048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1" name="Rectangle 78"/>
            <p:cNvSpPr>
              <a:spLocks noChangeArrowheads="1"/>
            </p:cNvSpPr>
            <p:nvPr/>
          </p:nvSpPr>
          <p:spPr bwMode="auto">
            <a:xfrm>
              <a:off x="7260896" y="5190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2" name="Rectangle 79"/>
            <p:cNvSpPr>
              <a:spLocks noChangeArrowheads="1"/>
            </p:cNvSpPr>
            <p:nvPr/>
          </p:nvSpPr>
          <p:spPr bwMode="auto">
            <a:xfrm>
              <a:off x="7594271" y="5190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3" name="Rectangle 80"/>
            <p:cNvSpPr>
              <a:spLocks noChangeArrowheads="1"/>
            </p:cNvSpPr>
            <p:nvPr/>
          </p:nvSpPr>
          <p:spPr bwMode="auto">
            <a:xfrm>
              <a:off x="6179234" y="5190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4" name="Rectangle 81"/>
            <p:cNvSpPr>
              <a:spLocks noChangeArrowheads="1"/>
            </p:cNvSpPr>
            <p:nvPr/>
          </p:nvSpPr>
          <p:spPr bwMode="auto">
            <a:xfrm>
              <a:off x="6512609" y="5190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" name="Rectangle 85"/>
            <p:cNvSpPr>
              <a:spLocks noChangeArrowheads="1"/>
            </p:cNvSpPr>
            <p:nvPr/>
          </p:nvSpPr>
          <p:spPr bwMode="auto">
            <a:xfrm>
              <a:off x="6851336" y="5190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6" name="Rectangle 86"/>
            <p:cNvSpPr>
              <a:spLocks noChangeArrowheads="1"/>
            </p:cNvSpPr>
            <p:nvPr/>
          </p:nvSpPr>
          <p:spPr bwMode="auto">
            <a:xfrm>
              <a:off x="7260896" y="5571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7" name="Rectangle 87"/>
            <p:cNvSpPr>
              <a:spLocks noChangeArrowheads="1"/>
            </p:cNvSpPr>
            <p:nvPr/>
          </p:nvSpPr>
          <p:spPr bwMode="auto">
            <a:xfrm>
              <a:off x="7594271" y="5571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8" name="Rectangle 88"/>
            <p:cNvSpPr>
              <a:spLocks noChangeArrowheads="1"/>
            </p:cNvSpPr>
            <p:nvPr/>
          </p:nvSpPr>
          <p:spPr bwMode="auto">
            <a:xfrm>
              <a:off x="6179234" y="5571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9" name="Rectangle 89"/>
            <p:cNvSpPr>
              <a:spLocks noChangeArrowheads="1"/>
            </p:cNvSpPr>
            <p:nvPr/>
          </p:nvSpPr>
          <p:spPr bwMode="auto">
            <a:xfrm>
              <a:off x="6512609" y="5571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0" name="Rectangle 93"/>
            <p:cNvSpPr>
              <a:spLocks noChangeArrowheads="1"/>
            </p:cNvSpPr>
            <p:nvPr/>
          </p:nvSpPr>
          <p:spPr bwMode="auto">
            <a:xfrm>
              <a:off x="6851336" y="5571737"/>
              <a:ext cx="333375" cy="304800"/>
            </a:xfrm>
            <a:prstGeom prst="rect">
              <a:avLst/>
            </a:prstGeom>
            <a:solidFill>
              <a:srgbClr val="CCFF66"/>
            </a:soli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i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i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1" name="Text Box 24"/>
            <p:cNvSpPr txBox="1">
              <a:spLocks noChangeArrowheads="1"/>
            </p:cNvSpPr>
            <p:nvPr/>
          </p:nvSpPr>
          <p:spPr bwMode="auto">
            <a:xfrm>
              <a:off x="6549995" y="2191806"/>
              <a:ext cx="433605" cy="381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i="0" dirty="0" smtClean="0">
                  <a:latin typeface="Times New Roman" panose="02020603050405020304" pitchFamily="18" charset="0"/>
                  <a:ea typeface="华康简宋"/>
                  <a:cs typeface="华康简宋"/>
                </a:rPr>
                <a:t>A</a:t>
              </a:r>
              <a:r>
                <a:rPr lang="en-US" altLang="zh-CN" sz="2000" baseline="-25000" dirty="0" smtClean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endParaRPr lang="en-US" altLang="zh-CN" sz="2000" i="0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2" name="Text Box 24"/>
            <p:cNvSpPr txBox="1">
              <a:spLocks noChangeArrowheads="1"/>
            </p:cNvSpPr>
            <p:nvPr/>
          </p:nvSpPr>
          <p:spPr bwMode="auto">
            <a:xfrm>
              <a:off x="7261756" y="2180082"/>
              <a:ext cx="716635" cy="3810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i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康简宋"/>
                  <a:cs typeface="华康简宋"/>
                </a:rPr>
                <a:t>A</a:t>
              </a:r>
              <a:r>
                <a:rPr lang="en-US" altLang="zh-CN" sz="2000" i="0" baseline="-250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康简宋"/>
                  <a:cs typeface="华康简宋"/>
                </a:rPr>
                <a:t>4 </a:t>
              </a:r>
              <a:r>
                <a:rPr lang="en-US" altLang="zh-CN" sz="2000" i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华康简宋"/>
                  <a:cs typeface="华康简宋"/>
                </a:rPr>
                <a:t>A</a:t>
              </a:r>
              <a:r>
                <a:rPr lang="en-US" altLang="zh-CN" sz="2000" i="0" baseline="-25000" dirty="0" smtClean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  </a:t>
              </a:r>
              <a:endParaRPr lang="en-US" altLang="zh-CN" sz="2000" i="0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63729" y="2296109"/>
            <a:ext cx="3810000" cy="3886200"/>
            <a:chOff x="5063729" y="2296109"/>
            <a:chExt cx="3810000" cy="3886200"/>
          </a:xfrm>
        </p:grpSpPr>
        <p:sp>
          <p:nvSpPr>
            <p:cNvPr id="243" name="Rectangle 2"/>
            <p:cNvSpPr>
              <a:spLocks noChangeArrowheads="1"/>
            </p:cNvSpPr>
            <p:nvPr/>
          </p:nvSpPr>
          <p:spPr bwMode="auto">
            <a:xfrm>
              <a:off x="5063729" y="2296109"/>
              <a:ext cx="3810000" cy="38862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i="0"/>
            </a:p>
          </p:txBody>
        </p:sp>
        <p:sp>
          <p:nvSpPr>
            <p:cNvPr id="244" name="Text Box 57"/>
            <p:cNvSpPr txBox="1">
              <a:spLocks noChangeArrowheads="1"/>
            </p:cNvSpPr>
            <p:nvPr/>
          </p:nvSpPr>
          <p:spPr bwMode="auto">
            <a:xfrm>
              <a:off x="5510386" y="2515603"/>
              <a:ext cx="990600" cy="3048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400" b="1" i="0" dirty="0">
                  <a:latin typeface="+mn-ea"/>
                </a:rPr>
                <a:t>内存地址</a:t>
              </a:r>
              <a:endParaRPr lang="zh-CN" altLang="en-US" sz="1400" b="1" i="0" dirty="0">
                <a:latin typeface="+mn-ea"/>
              </a:endParaRPr>
            </a:p>
          </p:txBody>
        </p:sp>
        <p:sp>
          <p:nvSpPr>
            <p:cNvPr id="245" name="Rectangle 58"/>
            <p:cNvSpPr>
              <a:spLocks noChangeArrowheads="1"/>
            </p:cNvSpPr>
            <p:nvPr/>
          </p:nvSpPr>
          <p:spPr bwMode="auto">
            <a:xfrm>
              <a:off x="7425928" y="2524709"/>
              <a:ext cx="819915" cy="313072"/>
            </a:xfrm>
            <a:prstGeom prst="rect">
              <a:avLst/>
            </a:prstGeom>
            <a:solidFill>
              <a:schemeClr val="accent6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i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2bit</a:t>
              </a:r>
              <a:endParaRPr lang="en-US" altLang="zh-CN" sz="160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6" name="Rectangle 59"/>
            <p:cNvSpPr>
              <a:spLocks noChangeArrowheads="1"/>
            </p:cNvSpPr>
            <p:nvPr/>
          </p:nvSpPr>
          <p:spPr bwMode="auto">
            <a:xfrm>
              <a:off x="6435329" y="2524709"/>
              <a:ext cx="990600" cy="304800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i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3bit</a:t>
              </a:r>
              <a:endParaRPr lang="en-US" altLang="zh-CN" sz="160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7" name="Text Box 60"/>
            <p:cNvSpPr txBox="1">
              <a:spLocks noChangeArrowheads="1"/>
            </p:cNvSpPr>
            <p:nvPr/>
          </p:nvSpPr>
          <p:spPr bwMode="auto">
            <a:xfrm>
              <a:off x="5520929" y="2905709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 i="0" dirty="0">
                  <a:latin typeface="+mn-ea"/>
                </a:rPr>
                <a:t>M</a:t>
              </a:r>
              <a:r>
                <a:rPr lang="en-US" altLang="zh-CN" sz="1600" b="1" i="0" baseline="-25000" dirty="0">
                  <a:latin typeface="+mn-ea"/>
                </a:rPr>
                <a:t>0</a:t>
              </a:r>
              <a:endParaRPr lang="en-US" altLang="zh-CN" sz="1600" b="1" i="0" baseline="-25000" dirty="0">
                <a:latin typeface="+mn-ea"/>
              </a:endParaRPr>
            </a:p>
          </p:txBody>
        </p:sp>
        <p:sp>
          <p:nvSpPr>
            <p:cNvPr id="248" name="Text Box 61"/>
            <p:cNvSpPr txBox="1">
              <a:spLocks noChangeArrowheads="1"/>
            </p:cNvSpPr>
            <p:nvPr/>
          </p:nvSpPr>
          <p:spPr bwMode="auto">
            <a:xfrm>
              <a:off x="6359129" y="2905709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 i="0" dirty="0">
                  <a:latin typeface="+mn-ea"/>
                </a:rPr>
                <a:t>M</a:t>
              </a:r>
              <a:r>
                <a:rPr lang="en-US" altLang="zh-CN" sz="1600" b="1" i="0" baseline="-25000" dirty="0">
                  <a:latin typeface="+mn-ea"/>
                </a:rPr>
                <a:t>1</a:t>
              </a:r>
              <a:endParaRPr lang="en-US" altLang="zh-CN" sz="1600" b="1" i="0" baseline="-25000" dirty="0">
                <a:latin typeface="+mn-ea"/>
              </a:endParaRPr>
            </a:p>
          </p:txBody>
        </p:sp>
        <p:sp>
          <p:nvSpPr>
            <p:cNvPr id="249" name="Text Box 62"/>
            <p:cNvSpPr txBox="1">
              <a:spLocks noChangeArrowheads="1"/>
            </p:cNvSpPr>
            <p:nvPr/>
          </p:nvSpPr>
          <p:spPr bwMode="auto">
            <a:xfrm>
              <a:off x="7197329" y="2905709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 i="0" dirty="0">
                  <a:latin typeface="+mn-ea"/>
                </a:rPr>
                <a:t>M</a:t>
              </a:r>
              <a:r>
                <a:rPr lang="en-US" altLang="zh-CN" sz="1600" b="1" i="0" baseline="-25000" dirty="0">
                  <a:latin typeface="+mn-ea"/>
                </a:rPr>
                <a:t>2</a:t>
              </a:r>
              <a:endParaRPr lang="en-US" altLang="zh-CN" sz="1600" b="1" i="0" baseline="-25000" dirty="0">
                <a:latin typeface="+mn-ea"/>
              </a:endParaRPr>
            </a:p>
          </p:txBody>
        </p:sp>
        <p:sp>
          <p:nvSpPr>
            <p:cNvPr id="250" name="Text Box 63"/>
            <p:cNvSpPr txBox="1">
              <a:spLocks noChangeArrowheads="1"/>
            </p:cNvSpPr>
            <p:nvPr/>
          </p:nvSpPr>
          <p:spPr bwMode="auto">
            <a:xfrm>
              <a:off x="8035529" y="2905709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 i="0" dirty="0">
                  <a:latin typeface="+mn-ea"/>
                </a:rPr>
                <a:t>M</a:t>
              </a:r>
              <a:r>
                <a:rPr lang="en-US" altLang="zh-CN" sz="1600" b="1" i="0" baseline="-25000" dirty="0">
                  <a:latin typeface="+mn-ea"/>
                </a:rPr>
                <a:t>3</a:t>
              </a:r>
              <a:endParaRPr lang="en-US" altLang="zh-CN" sz="1600" b="1" i="0" baseline="-25000" dirty="0">
                <a:latin typeface="+mn-ea"/>
              </a:endParaRPr>
            </a:p>
          </p:txBody>
        </p:sp>
        <p:sp>
          <p:nvSpPr>
            <p:cNvPr id="251" name="Line 64"/>
            <p:cNvSpPr>
              <a:spLocks noChangeShapeType="1"/>
            </p:cNvSpPr>
            <p:nvPr/>
          </p:nvSpPr>
          <p:spPr bwMode="auto">
            <a:xfrm>
              <a:off x="5749529" y="5267909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65"/>
            <p:cNvSpPr>
              <a:spLocks noChangeShapeType="1"/>
            </p:cNvSpPr>
            <p:nvPr/>
          </p:nvSpPr>
          <p:spPr bwMode="auto">
            <a:xfrm>
              <a:off x="6549629" y="5267909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66"/>
            <p:cNvSpPr>
              <a:spLocks noChangeShapeType="1"/>
            </p:cNvSpPr>
            <p:nvPr/>
          </p:nvSpPr>
          <p:spPr bwMode="auto">
            <a:xfrm>
              <a:off x="7387829" y="5267909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Line 67"/>
            <p:cNvSpPr>
              <a:spLocks noChangeShapeType="1"/>
            </p:cNvSpPr>
            <p:nvPr/>
          </p:nvSpPr>
          <p:spPr bwMode="auto">
            <a:xfrm>
              <a:off x="8226029" y="5267909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5" name="Line 68"/>
            <p:cNvSpPr>
              <a:spLocks noChangeAspect="1" noChangeShapeType="1"/>
            </p:cNvSpPr>
            <p:nvPr/>
          </p:nvSpPr>
          <p:spPr bwMode="auto">
            <a:xfrm>
              <a:off x="5406629" y="5839409"/>
              <a:ext cx="32004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Text Box 69"/>
            <p:cNvSpPr txBox="1">
              <a:spLocks noChangeArrowheads="1"/>
            </p:cNvSpPr>
            <p:nvPr/>
          </p:nvSpPr>
          <p:spPr bwMode="auto">
            <a:xfrm>
              <a:off x="6511529" y="5420309"/>
              <a:ext cx="990600" cy="3048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400" b="1" i="0" dirty="0">
                  <a:latin typeface="Tahoma" panose="020B0604030504040204" pitchFamily="34" charset="0"/>
                  <a:ea typeface="宋体" panose="02010600030101010101" pitchFamily="2" charset="-122"/>
                </a:rPr>
                <a:t>数据总线</a:t>
              </a:r>
              <a:endParaRPr lang="zh-CN" altLang="en-US" sz="1400" b="1" i="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57" name="Group 4"/>
            <p:cNvGrpSpPr/>
            <p:nvPr/>
          </p:nvGrpSpPr>
          <p:grpSpPr bwMode="auto">
            <a:xfrm>
              <a:off x="5444729" y="3286709"/>
              <a:ext cx="3048000" cy="1981200"/>
              <a:chOff x="1440" y="2304"/>
              <a:chExt cx="1920" cy="1152"/>
            </a:xfrm>
            <a:noFill/>
          </p:grpSpPr>
          <p:sp>
            <p:nvSpPr>
              <p:cNvPr id="258" name="Rectangle 5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9" name="Rectangle 6"/>
              <p:cNvSpPr>
                <a:spLocks noChangeArrowheads="1"/>
              </p:cNvSpPr>
              <p:nvPr/>
            </p:nvSpPr>
            <p:spPr bwMode="auto">
              <a:xfrm>
                <a:off x="1440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0" name="Rectangle 7"/>
              <p:cNvSpPr>
                <a:spLocks noChangeArrowheads="1"/>
              </p:cNvSpPr>
              <p:nvPr/>
            </p:nvSpPr>
            <p:spPr bwMode="auto">
              <a:xfrm>
                <a:off x="1440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1" name="Rectangle 8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2" name="Rectangle 9"/>
              <p:cNvSpPr>
                <a:spLocks noChangeArrowheads="1"/>
              </p:cNvSpPr>
              <p:nvPr/>
            </p:nvSpPr>
            <p:spPr bwMode="auto">
              <a:xfrm>
                <a:off x="1440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3" name="Rectangle 10"/>
              <p:cNvSpPr>
                <a:spLocks noChangeArrowheads="1"/>
              </p:cNvSpPr>
              <p:nvPr/>
            </p:nvSpPr>
            <p:spPr bwMode="auto">
              <a:xfrm>
                <a:off x="1440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4" name="Rectangle 11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24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5" name="Rectangle 12"/>
              <p:cNvSpPr>
                <a:spLocks noChangeArrowheads="1"/>
              </p:cNvSpPr>
              <p:nvPr/>
            </p:nvSpPr>
            <p:spPr bwMode="auto">
              <a:xfrm>
                <a:off x="1440" y="331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28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" name="Rectangle 13"/>
              <p:cNvSpPr>
                <a:spLocks noChangeArrowheads="1"/>
              </p:cNvSpPr>
              <p:nvPr/>
            </p:nvSpPr>
            <p:spPr bwMode="auto">
              <a:xfrm>
                <a:off x="1440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" name="Rectangle 14"/>
              <p:cNvSpPr>
                <a:spLocks noChangeArrowheads="1"/>
              </p:cNvSpPr>
              <p:nvPr/>
            </p:nvSpPr>
            <p:spPr bwMode="auto">
              <a:xfrm>
                <a:off x="1440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8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8" name="Rectangle 1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12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9" name="Rectangle 16"/>
              <p:cNvSpPr>
                <a:spLocks noChangeArrowheads="1"/>
              </p:cNvSpPr>
              <p:nvPr/>
            </p:nvSpPr>
            <p:spPr bwMode="auto">
              <a:xfrm>
                <a:off x="1440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16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0" name="Rectangle 17"/>
              <p:cNvSpPr>
                <a:spLocks noChangeArrowheads="1"/>
              </p:cNvSpPr>
              <p:nvPr/>
            </p:nvSpPr>
            <p:spPr bwMode="auto">
              <a:xfrm>
                <a:off x="1440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20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1" name="Rectangle 18"/>
              <p:cNvSpPr>
                <a:spLocks noChangeArrowheads="1"/>
              </p:cNvSpPr>
              <p:nvPr/>
            </p:nvSpPr>
            <p:spPr bwMode="auto">
              <a:xfrm>
                <a:off x="1968" y="230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2" name="Rectangle 19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3" name="Rectangle 20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4" name="Rectangle 21"/>
              <p:cNvSpPr>
                <a:spLocks noChangeArrowheads="1"/>
              </p:cNvSpPr>
              <p:nvPr/>
            </p:nvSpPr>
            <p:spPr bwMode="auto">
              <a:xfrm>
                <a:off x="1968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5" name="Rectangle 22"/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" name="Rectangle 23"/>
              <p:cNvSpPr>
                <a:spLocks noChangeArrowheads="1"/>
              </p:cNvSpPr>
              <p:nvPr/>
            </p:nvSpPr>
            <p:spPr bwMode="auto">
              <a:xfrm>
                <a:off x="1968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" name="Rectangle 24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25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8" name="Rectangle 25"/>
              <p:cNvSpPr>
                <a:spLocks noChangeArrowheads="1"/>
              </p:cNvSpPr>
              <p:nvPr/>
            </p:nvSpPr>
            <p:spPr bwMode="auto">
              <a:xfrm>
                <a:off x="1968" y="331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29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9" name="Rectangle 26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0" name="Rectangle 27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9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1" name="Rectangle 28"/>
              <p:cNvSpPr>
                <a:spLocks noChangeArrowheads="1"/>
              </p:cNvSpPr>
              <p:nvPr/>
            </p:nvSpPr>
            <p:spPr bwMode="auto">
              <a:xfrm>
                <a:off x="1968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13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2" name="Rectangle 29"/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17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3" name="Rectangle 30"/>
              <p:cNvSpPr>
                <a:spLocks noChangeArrowheads="1"/>
              </p:cNvSpPr>
              <p:nvPr/>
            </p:nvSpPr>
            <p:spPr bwMode="auto">
              <a:xfrm>
                <a:off x="1968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21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4" name="Rectangle 31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5" name="Rectangle 32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6" name="Rectangle 33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7" name="Rectangle 34"/>
              <p:cNvSpPr>
                <a:spLocks noChangeArrowheads="1"/>
              </p:cNvSpPr>
              <p:nvPr/>
            </p:nvSpPr>
            <p:spPr bwMode="auto">
              <a:xfrm>
                <a:off x="2496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8" name="Rectangle 35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9" name="Rectangle 36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0" name="Rectangle 37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26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1" name="Rectangle 38"/>
              <p:cNvSpPr>
                <a:spLocks noChangeArrowheads="1"/>
              </p:cNvSpPr>
              <p:nvPr/>
            </p:nvSpPr>
            <p:spPr bwMode="auto">
              <a:xfrm>
                <a:off x="2496" y="331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30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2" name="Rectangle 39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3" name="Rectangle 40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10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4" name="Rectangle 41"/>
              <p:cNvSpPr>
                <a:spLocks noChangeArrowheads="1"/>
              </p:cNvSpPr>
              <p:nvPr/>
            </p:nvSpPr>
            <p:spPr bwMode="auto">
              <a:xfrm>
                <a:off x="2496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14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5" name="Rectangle 42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18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6" name="Rectangle 43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22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" name="Rectangle 44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8" name="Rectangle 45"/>
              <p:cNvSpPr>
                <a:spLocks noChangeArrowheads="1"/>
              </p:cNvSpPr>
              <p:nvPr/>
            </p:nvSpPr>
            <p:spPr bwMode="auto">
              <a:xfrm>
                <a:off x="3024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9" name="Rectangle 46"/>
              <p:cNvSpPr>
                <a:spLocks noChangeArrowheads="1"/>
              </p:cNvSpPr>
              <p:nvPr/>
            </p:nvSpPr>
            <p:spPr bwMode="auto">
              <a:xfrm>
                <a:off x="3024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0" name="Rectangle 47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1" name="Rectangle 48"/>
              <p:cNvSpPr>
                <a:spLocks noChangeArrowheads="1"/>
              </p:cNvSpPr>
              <p:nvPr/>
            </p:nvSpPr>
            <p:spPr bwMode="auto">
              <a:xfrm>
                <a:off x="3024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2" name="Rectangle 49"/>
              <p:cNvSpPr>
                <a:spLocks noChangeArrowheads="1"/>
              </p:cNvSpPr>
              <p:nvPr/>
            </p:nvSpPr>
            <p:spPr bwMode="auto">
              <a:xfrm>
                <a:off x="3024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3" name="Rectangle 50"/>
              <p:cNvSpPr>
                <a:spLocks noChangeArrowheads="1"/>
              </p:cNvSpPr>
              <p:nvPr/>
            </p:nvSpPr>
            <p:spPr bwMode="auto">
              <a:xfrm>
                <a:off x="3024" y="316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27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4" name="Rectangle 51"/>
              <p:cNvSpPr>
                <a:spLocks noChangeArrowheads="1"/>
              </p:cNvSpPr>
              <p:nvPr/>
            </p:nvSpPr>
            <p:spPr bwMode="auto">
              <a:xfrm>
                <a:off x="3024" y="331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31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5" name="Rectangle 52"/>
              <p:cNvSpPr>
                <a:spLocks noChangeArrowheads="1"/>
              </p:cNvSpPr>
              <p:nvPr/>
            </p:nvSpPr>
            <p:spPr bwMode="auto">
              <a:xfrm>
                <a:off x="3024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7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6" name="Rectangle 53"/>
              <p:cNvSpPr>
                <a:spLocks noChangeArrowheads="1"/>
              </p:cNvSpPr>
              <p:nvPr/>
            </p:nvSpPr>
            <p:spPr bwMode="auto">
              <a:xfrm>
                <a:off x="3024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11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7" name="Rectangle 54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15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8" name="Rectangle 55"/>
              <p:cNvSpPr>
                <a:spLocks noChangeArrowheads="1"/>
              </p:cNvSpPr>
              <p:nvPr/>
            </p:nvSpPr>
            <p:spPr bwMode="auto">
              <a:xfrm>
                <a:off x="3024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19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9" name="Rectangle 56"/>
              <p:cNvSpPr>
                <a:spLocks noChangeArrowheads="1"/>
              </p:cNvSpPr>
              <p:nvPr/>
            </p:nvSpPr>
            <p:spPr bwMode="auto">
              <a:xfrm>
                <a:off x="3024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23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805372" y="2076841"/>
            <a:ext cx="3683287" cy="4324736"/>
            <a:chOff x="836250" y="2171987"/>
            <a:chExt cx="3683287" cy="4324736"/>
          </a:xfrm>
        </p:grpSpPr>
        <p:grpSp>
          <p:nvGrpSpPr>
            <p:cNvPr id="64" name="组合 63"/>
            <p:cNvGrpSpPr/>
            <p:nvPr/>
          </p:nvGrpSpPr>
          <p:grpSpPr>
            <a:xfrm>
              <a:off x="836250" y="2171987"/>
              <a:ext cx="3683287" cy="4292078"/>
              <a:chOff x="7656725" y="1494201"/>
              <a:chExt cx="3683287" cy="429207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7656725" y="1618323"/>
                <a:ext cx="3683287" cy="3566475"/>
                <a:chOff x="1136650" y="2007634"/>
                <a:chExt cx="3089029" cy="2988081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1399012" y="2783648"/>
                  <a:ext cx="2475727" cy="187642"/>
                  <a:chOff x="2913443" y="2619430"/>
                  <a:chExt cx="2475727" cy="187642"/>
                </a:xfrm>
              </p:grpSpPr>
              <p:cxnSp>
                <p:nvCxnSpPr>
                  <p:cNvPr id="42" name="直接箭头连接符 41"/>
                  <p:cNvCxnSpPr/>
                  <p:nvPr/>
                </p:nvCxnSpPr>
                <p:spPr>
                  <a:xfrm>
                    <a:off x="2916094" y="2625917"/>
                    <a:ext cx="0" cy="18115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直接箭头连接符 42"/>
                  <p:cNvCxnSpPr/>
                  <p:nvPr/>
                </p:nvCxnSpPr>
                <p:spPr>
                  <a:xfrm>
                    <a:off x="3677643" y="2625918"/>
                    <a:ext cx="0" cy="18115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箭头连接符 43"/>
                  <p:cNvCxnSpPr/>
                  <p:nvPr/>
                </p:nvCxnSpPr>
                <p:spPr>
                  <a:xfrm>
                    <a:off x="4513239" y="2625922"/>
                    <a:ext cx="0" cy="18115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直接箭头连接符 44"/>
                  <p:cNvCxnSpPr/>
                  <p:nvPr/>
                </p:nvCxnSpPr>
                <p:spPr>
                  <a:xfrm>
                    <a:off x="5385856" y="2625917"/>
                    <a:ext cx="0" cy="181150"/>
                  </a:xfrm>
                  <a:prstGeom prst="straightConnector1">
                    <a:avLst/>
                  </a:prstGeom>
                  <a:ln w="28575">
                    <a:solidFill>
                      <a:srgbClr val="00B0F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接连接符 45"/>
                  <p:cNvCxnSpPr/>
                  <p:nvPr/>
                </p:nvCxnSpPr>
                <p:spPr>
                  <a:xfrm>
                    <a:off x="2913443" y="2619430"/>
                    <a:ext cx="2475727" cy="0"/>
                  </a:xfrm>
                  <a:prstGeom prst="line">
                    <a:avLst/>
                  </a:prstGeom>
                  <a:ln w="28575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Text Box 623"/>
                <p:cNvSpPr txBox="1">
                  <a:spLocks noChangeArrowheads="1"/>
                </p:cNvSpPr>
                <p:nvPr/>
              </p:nvSpPr>
              <p:spPr bwMode="auto">
                <a:xfrm>
                  <a:off x="3292753" y="2007634"/>
                  <a:ext cx="563563" cy="206290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9525">
                  <a:noFill/>
                  <a:miter lim="800000"/>
                </a:ln>
              </p:spPr>
              <p:txBody>
                <a:bodyPr wrap="none" tIns="0" bIns="0">
                  <a:spAutoFit/>
                </a:bodyPr>
                <a:lstStyle/>
                <a:p>
                  <a:pPr marL="354330" indent="-354330" algn="r" defTabSz="941705">
                    <a:buClr>
                      <a:srgbClr val="003580"/>
                    </a:buClr>
                  </a:pPr>
                  <a:r>
                    <a:rPr lang="en-US" altLang="zh-CN" sz="1600" dirty="0">
                      <a:ln w="0"/>
                      <a:solidFill>
                        <a:srgbClr val="039DDB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n-ea"/>
                      <a:cs typeface="Arial" panose="020B0604020202020204" pitchFamily="34" charset="0"/>
                    </a:rPr>
                    <a:t>ABUS</a:t>
                  </a:r>
                  <a:endParaRPr lang="zh-CN" altLang="en-US" sz="1600" dirty="0">
                    <a:ln w="0"/>
                    <a:solidFill>
                      <a:srgbClr val="039DDB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ea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0" name="组合 29"/>
                <p:cNvGrpSpPr/>
                <p:nvPr/>
              </p:nvGrpSpPr>
              <p:grpSpPr>
                <a:xfrm rot="16200000">
                  <a:off x="2517164" y="3287200"/>
                  <a:ext cx="332111" cy="3084919"/>
                  <a:chOff x="7386574" y="2166444"/>
                  <a:chExt cx="332111" cy="2444650"/>
                </a:xfrm>
              </p:grpSpPr>
              <p:sp>
                <p:nvSpPr>
                  <p:cNvPr id="38" name="矩形 37"/>
                  <p:cNvSpPr/>
                  <p:nvPr/>
                </p:nvSpPr>
                <p:spPr>
                  <a:xfrm rot="5400000">
                    <a:off x="7313374" y="2239645"/>
                    <a:ext cx="478511" cy="332109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  <a:latin typeface="+mj-ea"/>
                      </a:rPr>
                      <a:t>DR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+mj-ea"/>
                    </a:endParaRPr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 rot="5400000">
                    <a:off x="7313374" y="2891210"/>
                    <a:ext cx="478511" cy="332109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  <a:latin typeface="+mj-ea"/>
                      </a:rPr>
                      <a:t>DR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+mj-ea"/>
                    </a:endParaRPr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 rot="5400000">
                    <a:off x="7313374" y="4205784"/>
                    <a:ext cx="478510" cy="332109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  <a:latin typeface="+mj-ea"/>
                      </a:rPr>
                      <a:t>DR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+mj-ea"/>
                    </a:endParaRPr>
                  </a:p>
                </p:txBody>
              </p:sp>
              <p:sp>
                <p:nvSpPr>
                  <p:cNvPr id="41" name="矩形 40"/>
                  <p:cNvSpPr/>
                  <p:nvPr/>
                </p:nvSpPr>
                <p:spPr>
                  <a:xfrm rot="5400000">
                    <a:off x="7313375" y="3539029"/>
                    <a:ext cx="478511" cy="332109"/>
                  </a:xfrm>
                  <a:prstGeom prst="rect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  <a:latin typeface="+mj-ea"/>
                      </a:rPr>
                      <a:t>DR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+mj-ea"/>
                    </a:endParaRPr>
                  </a:p>
                </p:txBody>
              </p:sp>
            </p:grpSp>
            <p:sp>
              <p:nvSpPr>
                <p:cNvPr id="31" name="矩形 30"/>
                <p:cNvSpPr/>
                <p:nvPr/>
              </p:nvSpPr>
              <p:spPr>
                <a:xfrm>
                  <a:off x="1136650" y="3578350"/>
                  <a:ext cx="603835" cy="754793"/>
                </a:xfrm>
                <a:prstGeom prst="rect">
                  <a:avLst/>
                </a:prstGeom>
                <a:noFill/>
                <a:ln w="12700"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altLang="zh-CN" sz="1600" b="1" dirty="0">
                      <a:solidFill>
                        <a:schemeClr val="tx1"/>
                      </a:solidFill>
                      <a:latin typeface="+mn-ea"/>
                    </a:rPr>
                    <a:t>M</a:t>
                  </a:r>
                  <a:r>
                    <a:rPr lang="en-US" altLang="zh-CN" sz="1600" b="1" baseline="-25000" dirty="0">
                      <a:solidFill>
                        <a:schemeClr val="tx1"/>
                      </a:solidFill>
                      <a:latin typeface="+mn-ea"/>
                    </a:rPr>
                    <a:t>0</a:t>
                  </a:r>
                  <a:endParaRPr lang="zh-CN" altLang="en-US" sz="1600" b="1" baseline="-25000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grpSp>
              <p:nvGrpSpPr>
                <p:cNvPr id="33" name="组合 32"/>
                <p:cNvGrpSpPr/>
                <p:nvPr/>
              </p:nvGrpSpPr>
              <p:grpSpPr>
                <a:xfrm>
                  <a:off x="1446533" y="4334643"/>
                  <a:ext cx="2475132" cy="331711"/>
                  <a:chOff x="2960965" y="2768053"/>
                  <a:chExt cx="2475132" cy="308035"/>
                </a:xfrm>
              </p:grpSpPr>
              <p:cxnSp>
                <p:nvCxnSpPr>
                  <p:cNvPr id="34" name="直接箭头连接符 33"/>
                  <p:cNvCxnSpPr/>
                  <p:nvPr/>
                </p:nvCxnSpPr>
                <p:spPr>
                  <a:xfrm>
                    <a:off x="2960965" y="2779385"/>
                    <a:ext cx="0" cy="296703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箭头连接符 34"/>
                  <p:cNvCxnSpPr/>
                  <p:nvPr/>
                </p:nvCxnSpPr>
                <p:spPr>
                  <a:xfrm>
                    <a:off x="3780772" y="2768053"/>
                    <a:ext cx="0" cy="296703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箭头连接符 35"/>
                  <p:cNvCxnSpPr/>
                  <p:nvPr/>
                </p:nvCxnSpPr>
                <p:spPr>
                  <a:xfrm>
                    <a:off x="4608433" y="2768054"/>
                    <a:ext cx="0" cy="296703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箭头连接符 36"/>
                  <p:cNvCxnSpPr/>
                  <p:nvPr/>
                </p:nvCxnSpPr>
                <p:spPr>
                  <a:xfrm>
                    <a:off x="5436097" y="2768054"/>
                    <a:ext cx="0" cy="296703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2" name="直接箭头连接符 31"/>
                <p:cNvCxnSpPr/>
                <p:nvPr/>
              </p:nvCxnSpPr>
              <p:spPr>
                <a:xfrm>
                  <a:off x="1941283" y="2291430"/>
                  <a:ext cx="0" cy="482587"/>
                </a:xfrm>
                <a:prstGeom prst="straightConnector1">
                  <a:avLst/>
                </a:prstGeom>
                <a:ln w="28575">
                  <a:solidFill>
                    <a:srgbClr val="039DDB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7694722" y="2781404"/>
                <a:ext cx="540000" cy="360000"/>
              </a:xfrm>
              <a:prstGeom prst="rect">
                <a:avLst/>
              </a:prstGeom>
              <a:solidFill>
                <a:srgbClr val="00B0F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1400" i="0">
                    <a:latin typeface="+mn-lt"/>
                    <a:ea typeface="+mn-ea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CN" sz="1600" b="1" dirty="0">
                    <a:latin typeface="+mj-ea"/>
                    <a:ea typeface="+mj-ea"/>
                  </a:rPr>
                  <a:t>AR</a:t>
                </a:r>
                <a:endParaRPr lang="zh-CN" altLang="en-US" sz="1600" b="1" dirty="0">
                  <a:latin typeface="+mj-ea"/>
                  <a:ea typeface="+mj-ea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8629041" y="2781404"/>
                <a:ext cx="540000" cy="360000"/>
              </a:xfrm>
              <a:prstGeom prst="rect">
                <a:avLst/>
              </a:prstGeom>
              <a:solidFill>
                <a:srgbClr val="00B0F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1400" i="0">
                    <a:latin typeface="+mn-lt"/>
                    <a:ea typeface="+mn-ea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CN" sz="1600" b="1" dirty="0">
                    <a:latin typeface="+mj-ea"/>
                    <a:ea typeface="+mj-ea"/>
                  </a:rPr>
                  <a:t>AR</a:t>
                </a:r>
                <a:endParaRPr lang="zh-CN" altLang="en-US" sz="1600" b="1" dirty="0">
                  <a:latin typeface="+mj-ea"/>
                  <a:ea typeface="+mj-e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9610655" y="2782068"/>
                <a:ext cx="540000" cy="360000"/>
              </a:xfrm>
              <a:prstGeom prst="rect">
                <a:avLst/>
              </a:prstGeom>
              <a:solidFill>
                <a:srgbClr val="00B0F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1400" i="0">
                    <a:latin typeface="+mn-lt"/>
                    <a:ea typeface="+mn-ea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CN" sz="1600" b="1" dirty="0">
                    <a:latin typeface="+mj-ea"/>
                    <a:ea typeface="+mj-ea"/>
                  </a:rPr>
                  <a:t>AR</a:t>
                </a:r>
                <a:endParaRPr lang="zh-CN" altLang="en-US" sz="1600" b="1" dirty="0">
                  <a:latin typeface="+mj-ea"/>
                  <a:ea typeface="+mj-ea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0629591" y="2781404"/>
                <a:ext cx="540000" cy="360000"/>
              </a:xfrm>
              <a:prstGeom prst="rect">
                <a:avLst/>
              </a:prstGeom>
              <a:solidFill>
                <a:srgbClr val="00B0F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1400" i="0">
                    <a:latin typeface="+mn-lt"/>
                    <a:ea typeface="+mn-ea"/>
                  </a:defRPr>
                </a:lvl1pPr>
                <a:lvl2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2pPr>
                <a:lvl3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3pPr>
                <a:lvl4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4pPr>
                <a:lvl5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5pPr>
                <a:lvl6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6pPr>
                <a:lvl7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7pPr>
                <a:lvl8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8pPr>
                <a:lvl9pPr>
                  <a:defRPr>
                    <a:solidFill>
                      <a:schemeClr val="lt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CN" sz="1600" b="1" dirty="0">
                    <a:latin typeface="+mj-ea"/>
                    <a:ea typeface="+mj-ea"/>
                  </a:rPr>
                  <a:t>AR</a:t>
                </a:r>
                <a:endParaRPr lang="zh-CN" altLang="en-US" sz="1600" b="1" dirty="0">
                  <a:latin typeface="+mj-ea"/>
                  <a:ea typeface="+mj-ea"/>
                </a:endParaRPr>
              </a:p>
            </p:txBody>
          </p:sp>
          <p:cxnSp>
            <p:nvCxnSpPr>
              <p:cNvPr id="14" name="直接箭头连接符 13"/>
              <p:cNvCxnSpPr/>
              <p:nvPr/>
            </p:nvCxnSpPr>
            <p:spPr>
              <a:xfrm>
                <a:off x="7979393" y="3146636"/>
                <a:ext cx="0" cy="3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8624400" y="3487989"/>
                <a:ext cx="720000" cy="900000"/>
              </a:xfrm>
              <a:prstGeom prst="rect">
                <a:avLst/>
              </a:prstGeom>
              <a:noFill/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en-US" altLang="zh-CN" sz="1600" b="1" baseline="-25000" dirty="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9592893" y="3483785"/>
                <a:ext cx="720000" cy="900000"/>
              </a:xfrm>
              <a:prstGeom prst="rect">
                <a:avLst/>
              </a:prstGeom>
              <a:noFill/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en-US" altLang="zh-CN" sz="1600" b="1" baseline="-25000" dirty="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0604709" y="3482653"/>
                <a:ext cx="720000" cy="900000"/>
              </a:xfrm>
              <a:prstGeom prst="rect">
                <a:avLst/>
              </a:prstGeom>
              <a:noFill/>
              <a:ln w="12700"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  <a:latin typeface="+mn-ea"/>
                  </a:rPr>
                  <a:t>M</a:t>
                </a:r>
                <a:r>
                  <a:rPr lang="en-US" altLang="zh-CN" sz="1600" b="1" baseline="-25000" dirty="0">
                    <a:solidFill>
                      <a:schemeClr val="tx1"/>
                    </a:solidFill>
                    <a:latin typeface="+mn-ea"/>
                  </a:rPr>
                  <a:t>0</a:t>
                </a:r>
                <a:endParaRPr lang="zh-CN" altLang="en-US" sz="1600" b="1" baseline="-25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8886295" y="3146404"/>
                <a:ext cx="0" cy="3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>
                <a:off x="9889891" y="3140330"/>
                <a:ext cx="0" cy="3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10919022" y="3143776"/>
                <a:ext cx="0" cy="36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8036012" y="5499773"/>
                <a:ext cx="2952000" cy="0"/>
              </a:xfrm>
              <a:prstGeom prst="line">
                <a:avLst/>
              </a:prstGeom>
              <a:ln w="190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8015340" y="5212180"/>
                <a:ext cx="0" cy="28800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8992859" y="5197629"/>
                <a:ext cx="0" cy="28800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9979743" y="5197630"/>
                <a:ext cx="0" cy="28800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>
                <a:off x="10966630" y="5197630"/>
                <a:ext cx="0" cy="28800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Box 623"/>
              <p:cNvSpPr txBox="1">
                <a:spLocks noChangeArrowheads="1"/>
              </p:cNvSpPr>
              <p:nvPr/>
            </p:nvSpPr>
            <p:spPr bwMode="auto">
              <a:xfrm>
                <a:off x="8320546" y="5540058"/>
                <a:ext cx="683199" cy="24622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9525">
                <a:noFill/>
                <a:miter lim="800000"/>
              </a:ln>
            </p:spPr>
            <p:txBody>
              <a:bodyPr wrap="none" tIns="0" bIns="0">
                <a:spAutoFit/>
              </a:bodyPr>
              <a:lstStyle/>
              <a:p>
                <a:pPr marL="354330" indent="-354330" algn="r" defTabSz="941705">
                  <a:buClr>
                    <a:srgbClr val="003580"/>
                  </a:buClr>
                </a:pPr>
                <a:r>
                  <a:rPr lang="en-US" altLang="zh-CN" sz="1600" dirty="0" smtClean="0">
                    <a:ln w="0"/>
                    <a:solidFill>
                      <a:srgbClr val="00B05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ea"/>
                    <a:cs typeface="Arial" panose="020B0604020202020204" pitchFamily="34" charset="0"/>
                  </a:rPr>
                  <a:t>DBUS</a:t>
                </a:r>
                <a:endParaRPr lang="zh-CN" altLang="en-US" sz="1600" dirty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8228531" y="1594995"/>
                <a:ext cx="1724361" cy="362058"/>
                <a:chOff x="8623880" y="1250518"/>
                <a:chExt cx="1724361" cy="362058"/>
              </a:xfrm>
            </p:grpSpPr>
            <p:sp>
              <p:nvSpPr>
                <p:cNvPr id="47" name="文本框 46"/>
                <p:cNvSpPr txBox="1"/>
                <p:nvPr/>
              </p:nvSpPr>
              <p:spPr>
                <a:xfrm>
                  <a:off x="8623880" y="1252576"/>
                  <a:ext cx="1133482" cy="360000"/>
                </a:xfrm>
                <a:prstGeom prst="rect">
                  <a:avLst/>
                </a:prstGeom>
                <a:solidFill>
                  <a:srgbClr val="00B0F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algn="ctr">
                    <a:defRPr sz="1600" b="1" i="0">
                      <a:latin typeface="+mj-ea"/>
                      <a:ea typeface="+mj-ea"/>
                    </a:defRPr>
                  </a:lvl1pPr>
                </a:lstStyle>
                <a:p>
                  <a:r>
                    <a:rPr lang="zh-CN" altLang="en-US" dirty="0" smtClean="0"/>
                    <a:t>高位</a:t>
                  </a:r>
                  <a:endParaRPr lang="zh-CN" altLang="en-US" dirty="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9757362" y="1250518"/>
                  <a:ext cx="590879" cy="360000"/>
                </a:xfrm>
                <a:prstGeom prst="rect">
                  <a:avLst/>
                </a:prstGeom>
                <a:solidFill>
                  <a:schemeClr val="accent6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algn="ctr">
                    <a:defRPr sz="1400" i="0">
                      <a:latin typeface="+mn-lt"/>
                      <a:ea typeface="+mn-ea"/>
                    </a:defRPr>
                  </a:lvl1pPr>
                  <a:lvl2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2pPr>
                  <a:lvl3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3pPr>
                  <a:lvl4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4pPr>
                  <a:lvl5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5pPr>
                  <a:lvl6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6pPr>
                  <a:lvl7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7pPr>
                  <a:lvl8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8pPr>
                  <a:lvl9pPr>
                    <a:defRPr>
                      <a:solidFill>
                        <a:schemeClr val="lt1"/>
                      </a:solidFill>
                      <a:latin typeface="+mn-lt"/>
                      <a:ea typeface="+mn-ea"/>
                    </a:defRPr>
                  </a:lvl9pPr>
                </a:lstStyle>
                <a:p>
                  <a:r>
                    <a:rPr lang="zh-CN" altLang="en-US" sz="1600" b="1" dirty="0" smtClean="0">
                      <a:latin typeface="+mj-ea"/>
                      <a:ea typeface="+mj-ea"/>
                    </a:rPr>
                    <a:t>低位</a:t>
                  </a:r>
                  <a:endParaRPr lang="zh-CN" altLang="en-US" sz="1600" b="1" dirty="0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51" name="文本框 50"/>
              <p:cNvSpPr txBox="1"/>
              <p:nvPr/>
            </p:nvSpPr>
            <p:spPr>
              <a:xfrm>
                <a:off x="9401122" y="2139392"/>
                <a:ext cx="514469" cy="284206"/>
              </a:xfrm>
              <a:prstGeom prst="rect">
                <a:avLst/>
              </a:prstGeom>
              <a:solidFill>
                <a:srgbClr val="00B0F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1600" b="1" i="0">
                    <a:latin typeface="+mj-ea"/>
                    <a:ea typeface="+mj-ea"/>
                  </a:defRPr>
                </a:lvl1pPr>
              </a:lstStyle>
              <a:p>
                <a:r>
                  <a:rPr lang="zh-CN" altLang="en-US" sz="1200" dirty="0" smtClean="0"/>
                  <a:t>译码</a:t>
                </a:r>
                <a:endParaRPr lang="zh-CN" altLang="en-US" sz="1200" dirty="0"/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>
                <a:off x="9657452" y="1964748"/>
                <a:ext cx="0" cy="180000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9232821" y="2383553"/>
                <a:ext cx="180000" cy="0"/>
              </a:xfrm>
              <a:prstGeom prst="line">
                <a:avLst/>
              </a:prstGeom>
              <a:ln>
                <a:solidFill>
                  <a:srgbClr val="039DDB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>
                <a:off x="9238074" y="2385718"/>
                <a:ext cx="0" cy="1103597"/>
              </a:xfrm>
              <a:prstGeom prst="line">
                <a:avLst/>
              </a:prstGeom>
              <a:ln>
                <a:solidFill>
                  <a:srgbClr val="039DD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9918328" y="2306412"/>
                <a:ext cx="288000" cy="0"/>
              </a:xfrm>
              <a:prstGeom prst="line">
                <a:avLst/>
              </a:prstGeom>
              <a:ln>
                <a:solidFill>
                  <a:srgbClr val="039DD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8331815" y="2222123"/>
                <a:ext cx="0" cy="1296000"/>
              </a:xfrm>
              <a:prstGeom prst="line">
                <a:avLst/>
              </a:prstGeom>
              <a:ln>
                <a:solidFill>
                  <a:srgbClr val="039DD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>
                <a:off x="10210074" y="2302648"/>
                <a:ext cx="0" cy="1188000"/>
              </a:xfrm>
              <a:prstGeom prst="line">
                <a:avLst/>
              </a:prstGeom>
              <a:ln>
                <a:solidFill>
                  <a:srgbClr val="039DD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>
                <a:off x="9902154" y="2235477"/>
                <a:ext cx="1368000" cy="0"/>
              </a:xfrm>
              <a:prstGeom prst="line">
                <a:avLst/>
              </a:prstGeom>
              <a:ln>
                <a:solidFill>
                  <a:srgbClr val="039DD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>
                <a:off x="11263580" y="2231714"/>
                <a:ext cx="0" cy="1260000"/>
              </a:xfrm>
              <a:prstGeom prst="line">
                <a:avLst/>
              </a:prstGeom>
              <a:ln>
                <a:solidFill>
                  <a:srgbClr val="039DDB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右大括号 62"/>
              <p:cNvSpPr/>
              <p:nvPr/>
            </p:nvSpPr>
            <p:spPr>
              <a:xfrm rot="16200000">
                <a:off x="9048741" y="672723"/>
                <a:ext cx="82673" cy="1725630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6" name="直接连接符 195"/>
            <p:cNvCxnSpPr/>
            <p:nvPr/>
          </p:nvCxnSpPr>
          <p:spPr>
            <a:xfrm>
              <a:off x="1515778" y="2901812"/>
              <a:ext cx="1080000" cy="0"/>
            </a:xfrm>
            <a:prstGeom prst="line">
              <a:avLst/>
            </a:prstGeom>
            <a:ln>
              <a:solidFill>
                <a:srgbClr val="039D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 Box 623"/>
            <p:cNvSpPr txBox="1">
              <a:spLocks noChangeArrowheads="1"/>
            </p:cNvSpPr>
            <p:nvPr/>
          </p:nvSpPr>
          <p:spPr bwMode="auto">
            <a:xfrm>
              <a:off x="2710535" y="6229196"/>
              <a:ext cx="800219" cy="246221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noFill/>
              <a:miter lim="800000"/>
            </a:ln>
          </p:spPr>
          <p:txBody>
            <a:bodyPr wrap="none" tIns="0" bIns="0">
              <a:spAutoFit/>
            </a:bodyPr>
            <a:lstStyle/>
            <a:p>
              <a:pPr marL="354330" indent="-354330" algn="r" defTabSz="941705">
                <a:buClr>
                  <a:srgbClr val="003580"/>
                </a:buClr>
              </a:pPr>
              <a:r>
                <a:rPr lang="zh-CN" altLang="en-US" sz="1600" dirty="0" smtClean="0">
                  <a:ln w="0"/>
                  <a:solidFill>
                    <a:srgbClr val="00B05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+mn-ea"/>
                  <a:cs typeface="Arial" panose="020B0604020202020204" pitchFamily="34" charset="0"/>
                </a:rPr>
                <a:t>单字长</a:t>
              </a:r>
              <a:endParaRPr lang="zh-CN" altLang="en-US" sz="1600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Arial" panose="020B0604020202020204" pitchFamily="34" charset="0"/>
              </a:endParaRPr>
            </a:p>
          </p:txBody>
        </p:sp>
        <p:cxnSp>
          <p:nvCxnSpPr>
            <p:cNvPr id="171" name="直接箭头连接符 170"/>
            <p:cNvCxnSpPr/>
            <p:nvPr/>
          </p:nvCxnSpPr>
          <p:spPr>
            <a:xfrm>
              <a:off x="2592346" y="6196951"/>
              <a:ext cx="0" cy="299772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710789" y="161267"/>
            <a:ext cx="4368072" cy="617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2E4E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7.5 </a:t>
            </a:r>
            <a:r>
              <a:rPr lang="zh-CN" altLang="en-US" dirty="0" smtClean="0">
                <a:solidFill>
                  <a:schemeClr val="tx1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rPr>
              <a:t>高速存储器</a:t>
            </a:r>
            <a:endParaRPr lang="zh-CN" altLang="en-US" dirty="0">
              <a:solidFill>
                <a:schemeClr val="tx1"/>
              </a:solidFill>
              <a:latin typeface="禹卫书法行书简体" panose="02000603000000000000" pitchFamily="2" charset="-122"/>
              <a:ea typeface="禹卫书法行书简体" panose="02000603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0050" y="878734"/>
            <a:ext cx="3553608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  <a:sym typeface="+mn-ea"/>
              </a:rPr>
              <a:t>3.</a:t>
            </a:r>
            <a:r>
              <a:rPr lang="zh-CN" altLang="en-US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多体并行存储器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6295" y="1419860"/>
            <a:ext cx="389191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(2)</a:t>
            </a:r>
            <a:r>
              <a:rPr lang="zh-CN" altLang="en-US" sz="2400" dirty="0" smtClean="0">
                <a:latin typeface="禹卫书法行书简体" panose="02000603000000000000" pitchFamily="2" charset="-122"/>
                <a:ea typeface="禹卫书法行书简体" panose="02000603000000000000" pitchFamily="2" charset="-122"/>
                <a:cs typeface="+mj-cs"/>
              </a:rPr>
              <a:t>多体低位交叉存储器</a:t>
            </a:r>
            <a:endParaRPr lang="en-US" altLang="zh-CN" sz="2400" dirty="0">
              <a:latin typeface="禹卫书法行书简体" panose="02000603000000000000" pitchFamily="2" charset="-122"/>
              <a:ea typeface="禹卫书法行书简体" panose="02000603000000000000" pitchFamily="2" charset="-122"/>
              <a:cs typeface="+mj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565618" y="2232313"/>
            <a:ext cx="3810000" cy="3886200"/>
            <a:chOff x="5063729" y="2296109"/>
            <a:chExt cx="3810000" cy="3886200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5063729" y="2296109"/>
              <a:ext cx="3810000" cy="3886200"/>
            </a:xfrm>
            <a:prstGeom prst="rect">
              <a:avLst/>
            </a:prstGeom>
            <a:noFill/>
            <a:ln w="12700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en-US" i="0"/>
            </a:p>
          </p:txBody>
        </p:sp>
        <p:sp>
          <p:nvSpPr>
            <p:cNvPr id="8" name="Text Box 57"/>
            <p:cNvSpPr txBox="1">
              <a:spLocks noChangeArrowheads="1"/>
            </p:cNvSpPr>
            <p:nvPr/>
          </p:nvSpPr>
          <p:spPr bwMode="auto">
            <a:xfrm>
              <a:off x="5510386" y="2515603"/>
              <a:ext cx="990600" cy="3048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400" b="1" i="0" dirty="0">
                  <a:latin typeface="+mn-ea"/>
                </a:rPr>
                <a:t>内存地址</a:t>
              </a:r>
              <a:endParaRPr lang="zh-CN" altLang="en-US" sz="1400" b="1" i="0" dirty="0">
                <a:latin typeface="+mn-ea"/>
              </a:endParaRPr>
            </a:p>
          </p:txBody>
        </p:sp>
        <p:sp>
          <p:nvSpPr>
            <p:cNvPr id="9" name="Rectangle 58"/>
            <p:cNvSpPr>
              <a:spLocks noChangeArrowheads="1"/>
            </p:cNvSpPr>
            <p:nvPr/>
          </p:nvSpPr>
          <p:spPr bwMode="auto">
            <a:xfrm>
              <a:off x="7425928" y="2524709"/>
              <a:ext cx="819915" cy="313072"/>
            </a:xfrm>
            <a:prstGeom prst="rect">
              <a:avLst/>
            </a:prstGeom>
            <a:solidFill>
              <a:schemeClr val="accent6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i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2bit</a:t>
              </a:r>
              <a:endParaRPr lang="en-US" altLang="zh-CN" sz="160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Rectangle 59"/>
            <p:cNvSpPr>
              <a:spLocks noChangeArrowheads="1"/>
            </p:cNvSpPr>
            <p:nvPr/>
          </p:nvSpPr>
          <p:spPr bwMode="auto">
            <a:xfrm>
              <a:off x="6435329" y="2524709"/>
              <a:ext cx="990600" cy="304800"/>
            </a:xfrm>
            <a:prstGeom prst="rect">
              <a:avLst/>
            </a:prstGeom>
            <a:solidFill>
              <a:srgbClr val="00B0F0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CN" sz="1600" i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3bit</a:t>
              </a:r>
              <a:endParaRPr lang="en-US" altLang="zh-CN" sz="160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60"/>
            <p:cNvSpPr txBox="1">
              <a:spLocks noChangeArrowheads="1"/>
            </p:cNvSpPr>
            <p:nvPr/>
          </p:nvSpPr>
          <p:spPr bwMode="auto">
            <a:xfrm>
              <a:off x="5520929" y="2905709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 i="0" dirty="0">
                  <a:latin typeface="+mn-ea"/>
                </a:rPr>
                <a:t>M</a:t>
              </a:r>
              <a:r>
                <a:rPr lang="en-US" altLang="zh-CN" sz="1600" b="1" i="0" baseline="-25000" dirty="0">
                  <a:latin typeface="+mn-ea"/>
                </a:rPr>
                <a:t>0</a:t>
              </a:r>
              <a:endParaRPr lang="en-US" altLang="zh-CN" sz="1600" b="1" i="0" baseline="-25000" dirty="0">
                <a:latin typeface="+mn-ea"/>
              </a:endParaRP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6359129" y="2905709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 i="0" dirty="0">
                  <a:latin typeface="+mn-ea"/>
                </a:rPr>
                <a:t>M</a:t>
              </a:r>
              <a:r>
                <a:rPr lang="en-US" altLang="zh-CN" sz="1600" b="1" i="0" baseline="-25000" dirty="0">
                  <a:latin typeface="+mn-ea"/>
                </a:rPr>
                <a:t>1</a:t>
              </a:r>
              <a:endParaRPr lang="en-US" altLang="zh-CN" sz="1600" b="1" i="0" baseline="-25000" dirty="0">
                <a:latin typeface="+mn-ea"/>
              </a:endParaRPr>
            </a:p>
          </p:txBody>
        </p:sp>
        <p:sp>
          <p:nvSpPr>
            <p:cNvPr id="14" name="Text Box 62"/>
            <p:cNvSpPr txBox="1">
              <a:spLocks noChangeArrowheads="1"/>
            </p:cNvSpPr>
            <p:nvPr/>
          </p:nvSpPr>
          <p:spPr bwMode="auto">
            <a:xfrm>
              <a:off x="7197329" y="2905709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 i="0" dirty="0">
                  <a:latin typeface="+mn-ea"/>
                </a:rPr>
                <a:t>M</a:t>
              </a:r>
              <a:r>
                <a:rPr lang="en-US" altLang="zh-CN" sz="1600" b="1" i="0" baseline="-25000" dirty="0">
                  <a:latin typeface="+mn-ea"/>
                </a:rPr>
                <a:t>2</a:t>
              </a:r>
              <a:endParaRPr lang="en-US" altLang="zh-CN" sz="1600" b="1" i="0" baseline="-25000" dirty="0">
                <a:latin typeface="+mn-ea"/>
              </a:endParaRPr>
            </a:p>
          </p:txBody>
        </p:sp>
        <p:sp>
          <p:nvSpPr>
            <p:cNvPr id="15" name="Text Box 63"/>
            <p:cNvSpPr txBox="1">
              <a:spLocks noChangeArrowheads="1"/>
            </p:cNvSpPr>
            <p:nvPr/>
          </p:nvSpPr>
          <p:spPr bwMode="auto">
            <a:xfrm>
              <a:off x="8035529" y="2905709"/>
              <a:ext cx="45720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 b="1" i="0" dirty="0">
                  <a:latin typeface="+mn-ea"/>
                </a:rPr>
                <a:t>M</a:t>
              </a:r>
              <a:r>
                <a:rPr lang="en-US" altLang="zh-CN" sz="1600" b="1" i="0" baseline="-25000" dirty="0">
                  <a:latin typeface="+mn-ea"/>
                </a:rPr>
                <a:t>3</a:t>
              </a:r>
              <a:endParaRPr lang="en-US" altLang="zh-CN" sz="1600" b="1" i="0" baseline="-25000" dirty="0">
                <a:latin typeface="+mn-ea"/>
              </a:endParaRPr>
            </a:p>
          </p:txBody>
        </p:sp>
        <p:sp>
          <p:nvSpPr>
            <p:cNvPr id="16" name="Line 64"/>
            <p:cNvSpPr>
              <a:spLocks noChangeShapeType="1"/>
            </p:cNvSpPr>
            <p:nvPr/>
          </p:nvSpPr>
          <p:spPr bwMode="auto">
            <a:xfrm>
              <a:off x="5749529" y="5267909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65"/>
            <p:cNvSpPr>
              <a:spLocks noChangeShapeType="1"/>
            </p:cNvSpPr>
            <p:nvPr/>
          </p:nvSpPr>
          <p:spPr bwMode="auto">
            <a:xfrm>
              <a:off x="6549629" y="5267909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66"/>
            <p:cNvSpPr>
              <a:spLocks noChangeShapeType="1"/>
            </p:cNvSpPr>
            <p:nvPr/>
          </p:nvSpPr>
          <p:spPr bwMode="auto">
            <a:xfrm>
              <a:off x="7387829" y="5267909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67"/>
            <p:cNvSpPr>
              <a:spLocks noChangeShapeType="1"/>
            </p:cNvSpPr>
            <p:nvPr/>
          </p:nvSpPr>
          <p:spPr bwMode="auto">
            <a:xfrm>
              <a:off x="8226029" y="5267909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68"/>
            <p:cNvSpPr>
              <a:spLocks noChangeAspect="1" noChangeShapeType="1"/>
            </p:cNvSpPr>
            <p:nvPr/>
          </p:nvSpPr>
          <p:spPr bwMode="auto">
            <a:xfrm>
              <a:off x="5406629" y="5839409"/>
              <a:ext cx="320040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69"/>
            <p:cNvSpPr txBox="1">
              <a:spLocks noChangeArrowheads="1"/>
            </p:cNvSpPr>
            <p:nvPr/>
          </p:nvSpPr>
          <p:spPr bwMode="auto">
            <a:xfrm>
              <a:off x="6511529" y="5420309"/>
              <a:ext cx="990600" cy="3048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1400" b="1" i="0" dirty="0">
                  <a:latin typeface="Tahoma" panose="020B0604030504040204" pitchFamily="34" charset="0"/>
                  <a:ea typeface="宋体" panose="02010600030101010101" pitchFamily="2" charset="-122"/>
                </a:rPr>
                <a:t>数据总线</a:t>
              </a:r>
              <a:endParaRPr lang="zh-CN" altLang="en-US" sz="1400" b="1" i="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2" name="Group 4"/>
            <p:cNvGrpSpPr/>
            <p:nvPr/>
          </p:nvGrpSpPr>
          <p:grpSpPr bwMode="auto">
            <a:xfrm>
              <a:off x="5444729" y="3286709"/>
              <a:ext cx="3048000" cy="1981200"/>
              <a:chOff x="1440" y="2304"/>
              <a:chExt cx="1920" cy="1152"/>
            </a:xfrm>
            <a:noFill/>
          </p:grpSpPr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440" y="230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 dirty="0">
                    <a:latin typeface="Tahoma" panose="020B0604030504040204" pitchFamily="34" charset="0"/>
                    <a:ea typeface="宋体" panose="02010600030101010101" pitchFamily="2" charset="-122"/>
                  </a:rPr>
                  <a:t>0</a:t>
                </a:r>
                <a:endParaRPr lang="en-US" altLang="zh-CN" sz="1200" b="1" i="0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1440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440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1440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440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Rectangle 11"/>
              <p:cNvSpPr>
                <a:spLocks noChangeArrowheads="1"/>
              </p:cNvSpPr>
              <p:nvPr/>
            </p:nvSpPr>
            <p:spPr bwMode="auto">
              <a:xfrm>
                <a:off x="1440" y="316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24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" name="Rectangle 12"/>
              <p:cNvSpPr>
                <a:spLocks noChangeArrowheads="1"/>
              </p:cNvSpPr>
              <p:nvPr/>
            </p:nvSpPr>
            <p:spPr bwMode="auto">
              <a:xfrm>
                <a:off x="1440" y="331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28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Rectangle 13"/>
              <p:cNvSpPr>
                <a:spLocks noChangeArrowheads="1"/>
              </p:cNvSpPr>
              <p:nvPr/>
            </p:nvSpPr>
            <p:spPr bwMode="auto">
              <a:xfrm>
                <a:off x="1440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4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Rectangle 14"/>
              <p:cNvSpPr>
                <a:spLocks noChangeArrowheads="1"/>
              </p:cNvSpPr>
              <p:nvPr/>
            </p:nvSpPr>
            <p:spPr bwMode="auto">
              <a:xfrm>
                <a:off x="1440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8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Rectangle 1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12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Rectangle 16"/>
              <p:cNvSpPr>
                <a:spLocks noChangeArrowheads="1"/>
              </p:cNvSpPr>
              <p:nvPr/>
            </p:nvSpPr>
            <p:spPr bwMode="auto">
              <a:xfrm>
                <a:off x="1440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16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Rectangle 17"/>
              <p:cNvSpPr>
                <a:spLocks noChangeArrowheads="1"/>
              </p:cNvSpPr>
              <p:nvPr/>
            </p:nvSpPr>
            <p:spPr bwMode="auto">
              <a:xfrm>
                <a:off x="1440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20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Rectangle 18"/>
              <p:cNvSpPr>
                <a:spLocks noChangeArrowheads="1"/>
              </p:cNvSpPr>
              <p:nvPr/>
            </p:nvSpPr>
            <p:spPr bwMode="auto">
              <a:xfrm>
                <a:off x="1968" y="230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19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Rectangle 21"/>
              <p:cNvSpPr>
                <a:spLocks noChangeArrowheads="1"/>
              </p:cNvSpPr>
              <p:nvPr/>
            </p:nvSpPr>
            <p:spPr bwMode="auto">
              <a:xfrm>
                <a:off x="1968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22"/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Rectangle 23"/>
              <p:cNvSpPr>
                <a:spLocks noChangeArrowheads="1"/>
              </p:cNvSpPr>
              <p:nvPr/>
            </p:nvSpPr>
            <p:spPr bwMode="auto">
              <a:xfrm>
                <a:off x="1968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Rectangle 24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25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1968" y="331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29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1968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5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" name="Rectangle 27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9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" name="Rectangle 28"/>
              <p:cNvSpPr>
                <a:spLocks noChangeArrowheads="1"/>
              </p:cNvSpPr>
              <p:nvPr/>
            </p:nvSpPr>
            <p:spPr bwMode="auto">
              <a:xfrm>
                <a:off x="1968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13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Rectangle 29"/>
              <p:cNvSpPr>
                <a:spLocks noChangeArrowheads="1"/>
              </p:cNvSpPr>
              <p:nvPr/>
            </p:nvSpPr>
            <p:spPr bwMode="auto">
              <a:xfrm>
                <a:off x="1968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17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Rectangle 30"/>
              <p:cNvSpPr>
                <a:spLocks noChangeArrowheads="1"/>
              </p:cNvSpPr>
              <p:nvPr/>
            </p:nvSpPr>
            <p:spPr bwMode="auto">
              <a:xfrm>
                <a:off x="1968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21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Rectangle 31"/>
              <p:cNvSpPr>
                <a:spLocks noChangeArrowheads="1"/>
              </p:cNvSpPr>
              <p:nvPr/>
            </p:nvSpPr>
            <p:spPr bwMode="auto">
              <a:xfrm>
                <a:off x="2496" y="230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Rectangle 32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" name="Rectangle 33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2" name="Rectangle 34"/>
              <p:cNvSpPr>
                <a:spLocks noChangeArrowheads="1"/>
              </p:cNvSpPr>
              <p:nvPr/>
            </p:nvSpPr>
            <p:spPr bwMode="auto">
              <a:xfrm>
                <a:off x="2496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3" name="Rectangle 35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Rectangle 36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Rectangle 37"/>
              <p:cNvSpPr>
                <a:spLocks noChangeArrowheads="1"/>
              </p:cNvSpPr>
              <p:nvPr/>
            </p:nvSpPr>
            <p:spPr bwMode="auto">
              <a:xfrm>
                <a:off x="2496" y="316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26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Rectangle 38"/>
              <p:cNvSpPr>
                <a:spLocks noChangeArrowheads="1"/>
              </p:cNvSpPr>
              <p:nvPr/>
            </p:nvSpPr>
            <p:spPr bwMode="auto">
              <a:xfrm>
                <a:off x="2496" y="331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30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Rectangle 39"/>
              <p:cNvSpPr>
                <a:spLocks noChangeArrowheads="1"/>
              </p:cNvSpPr>
              <p:nvPr/>
            </p:nvSpPr>
            <p:spPr bwMode="auto">
              <a:xfrm>
                <a:off x="2496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6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8" name="Rectangle 40"/>
              <p:cNvSpPr>
                <a:spLocks noChangeArrowheads="1"/>
              </p:cNvSpPr>
              <p:nvPr/>
            </p:nvSpPr>
            <p:spPr bwMode="auto">
              <a:xfrm>
                <a:off x="2496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10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" name="Rectangle 41"/>
              <p:cNvSpPr>
                <a:spLocks noChangeArrowheads="1"/>
              </p:cNvSpPr>
              <p:nvPr/>
            </p:nvSpPr>
            <p:spPr bwMode="auto">
              <a:xfrm>
                <a:off x="2496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14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" name="Rectangle 42"/>
              <p:cNvSpPr>
                <a:spLocks noChangeArrowheads="1"/>
              </p:cNvSpPr>
              <p:nvPr/>
            </p:nvSpPr>
            <p:spPr bwMode="auto">
              <a:xfrm>
                <a:off x="2496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18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" name="Rectangle 43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22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2" name="Rectangle 44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3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" name="Rectangle 45"/>
              <p:cNvSpPr>
                <a:spLocks noChangeArrowheads="1"/>
              </p:cNvSpPr>
              <p:nvPr/>
            </p:nvSpPr>
            <p:spPr bwMode="auto">
              <a:xfrm>
                <a:off x="3024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Rectangle 46"/>
              <p:cNvSpPr>
                <a:spLocks noChangeArrowheads="1"/>
              </p:cNvSpPr>
              <p:nvPr/>
            </p:nvSpPr>
            <p:spPr bwMode="auto">
              <a:xfrm>
                <a:off x="3024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" name="Rectangle 47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6" name="Rectangle 48"/>
              <p:cNvSpPr>
                <a:spLocks noChangeArrowheads="1"/>
              </p:cNvSpPr>
              <p:nvPr/>
            </p:nvSpPr>
            <p:spPr bwMode="auto">
              <a:xfrm>
                <a:off x="3024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Rectangle 49"/>
              <p:cNvSpPr>
                <a:spLocks noChangeArrowheads="1"/>
              </p:cNvSpPr>
              <p:nvPr/>
            </p:nvSpPr>
            <p:spPr bwMode="auto">
              <a:xfrm>
                <a:off x="3024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zh-CN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" name="Rectangle 50"/>
              <p:cNvSpPr>
                <a:spLocks noChangeArrowheads="1"/>
              </p:cNvSpPr>
              <p:nvPr/>
            </p:nvSpPr>
            <p:spPr bwMode="auto">
              <a:xfrm>
                <a:off x="3024" y="316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27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" name="Rectangle 51"/>
              <p:cNvSpPr>
                <a:spLocks noChangeArrowheads="1"/>
              </p:cNvSpPr>
              <p:nvPr/>
            </p:nvSpPr>
            <p:spPr bwMode="auto">
              <a:xfrm>
                <a:off x="3024" y="331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31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Rectangle 52"/>
              <p:cNvSpPr>
                <a:spLocks noChangeArrowheads="1"/>
              </p:cNvSpPr>
              <p:nvPr/>
            </p:nvSpPr>
            <p:spPr bwMode="auto">
              <a:xfrm>
                <a:off x="3024" y="2448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7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" name="Rectangle 53"/>
              <p:cNvSpPr>
                <a:spLocks noChangeArrowheads="1"/>
              </p:cNvSpPr>
              <p:nvPr/>
            </p:nvSpPr>
            <p:spPr bwMode="auto">
              <a:xfrm>
                <a:off x="3024" y="2592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11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" name="Rectangle 54"/>
              <p:cNvSpPr>
                <a:spLocks noChangeArrowheads="1"/>
              </p:cNvSpPr>
              <p:nvPr/>
            </p:nvSpPr>
            <p:spPr bwMode="auto">
              <a:xfrm>
                <a:off x="3024" y="2736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15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Rectangle 55"/>
              <p:cNvSpPr>
                <a:spLocks noChangeArrowheads="1"/>
              </p:cNvSpPr>
              <p:nvPr/>
            </p:nvSpPr>
            <p:spPr bwMode="auto">
              <a:xfrm>
                <a:off x="3024" y="2880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19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Rectangle 56"/>
              <p:cNvSpPr>
                <a:spLocks noChangeArrowheads="1"/>
              </p:cNvSpPr>
              <p:nvPr/>
            </p:nvSpPr>
            <p:spPr bwMode="auto">
              <a:xfrm>
                <a:off x="3024" y="3024"/>
                <a:ext cx="336" cy="144"/>
              </a:xfrm>
              <a:prstGeom prst="rect">
                <a:avLst/>
              </a:prstGeom>
              <a:grpFill/>
              <a:ln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200" b="1" i="0">
                    <a:solidFill>
                      <a:srgbClr val="0066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23</a:t>
                </a:r>
                <a:endParaRPr lang="en-US" altLang="zh-CN" sz="1200" b="1" i="0">
                  <a:solidFill>
                    <a:srgbClr val="0066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79" name="Rectangle 71"/>
          <p:cNvSpPr txBox="1">
            <a:spLocks noChangeArrowheads="1"/>
          </p:cNvSpPr>
          <p:nvPr/>
        </p:nvSpPr>
        <p:spPr>
          <a:xfrm>
            <a:off x="5832819" y="2636593"/>
            <a:ext cx="4682782" cy="15769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 smtClean="0">
                <a:solidFill>
                  <a:srgbClr val="3333CC"/>
                </a:solidFill>
                <a:sym typeface="Wingdings" panose="05000000000000000000" pitchFamily="2" charset="2"/>
              </a:rPr>
              <a:t></a:t>
            </a:r>
            <a:r>
              <a:rPr lang="zh-CN" altLang="en-US" sz="2400" dirty="0" smtClean="0">
                <a:latin typeface="+mn-ea"/>
              </a:rPr>
              <a:t>相邻地址处于不同存储体中</a:t>
            </a:r>
            <a:endParaRPr lang="en-US" altLang="zh-CN" sz="2400" dirty="0" smtClean="0">
              <a:latin typeface="+mn-ea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3333CC"/>
                </a:solidFill>
                <a:sym typeface="Wingdings" panose="05000000000000000000" pitchFamily="2" charset="2"/>
              </a:rPr>
              <a:t></a:t>
            </a:r>
            <a:r>
              <a:rPr lang="zh-CN" altLang="en-US" sz="2400" dirty="0">
                <a:latin typeface="+mn-ea"/>
              </a:rPr>
              <a:t>多</a:t>
            </a:r>
            <a:r>
              <a:rPr lang="zh-CN" altLang="en-US" sz="2400" dirty="0" smtClean="0">
                <a:latin typeface="+mn-ea"/>
              </a:rPr>
              <a:t>模块并行</a:t>
            </a:r>
            <a:endParaRPr lang="en-US" altLang="zh-CN" sz="2400" dirty="0" smtClean="0">
              <a:latin typeface="+mn-ea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zh-CN" altLang="en-US" sz="2000" dirty="0" smtClean="0">
                <a:solidFill>
                  <a:srgbClr val="3333CC"/>
                </a:solidFill>
                <a:sym typeface="Wingdings" panose="05000000000000000000" pitchFamily="2" charset="2"/>
              </a:rPr>
              <a:t></a:t>
            </a:r>
            <a:r>
              <a:rPr lang="zh-CN" altLang="en-US" sz="2400" dirty="0" smtClean="0">
                <a:latin typeface="+mn-ea"/>
              </a:rPr>
              <a:t>性能提升</a:t>
            </a:r>
            <a:endParaRPr lang="zh-CN" altLang="en-US" sz="24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COMMONDATA" val="eyJoZGlkIjoiOWMzMjdlMmU2YTZjMTI3Y2NjMGFiZWQwMzk5Mzg0ODQifQ=="/>
  <p:tag name="KSO_WPP_MARK_KEY" val="5afc35e8-4604-45e5-9fd9-e1879095a79b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/>
      </a:spPr>
      <a:bodyPr rtlCol="0" anchor="ctr"/>
      <a:lstStyle>
        <a:defPPr algn="ctr">
          <a:defRPr i="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自定义 1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BE"/>
      </a:accent1>
      <a:accent2>
        <a:srgbClr val="ABA7A7"/>
      </a:accent2>
      <a:accent3>
        <a:srgbClr val="0066BE"/>
      </a:accent3>
      <a:accent4>
        <a:srgbClr val="ABA7A7"/>
      </a:accent4>
      <a:accent5>
        <a:srgbClr val="0237D8"/>
      </a:accent5>
      <a:accent6>
        <a:srgbClr val="ABA7A7"/>
      </a:accent6>
      <a:hlink>
        <a:srgbClr val="0066BE"/>
      </a:hlink>
      <a:folHlink>
        <a:srgbClr val="ABA7A7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57150">
          <a:solidFill>
            <a:srgbClr val="FF6600"/>
          </a:solidFill>
          <a:round/>
          <a:tailEnd type="triangle" w="med" len="med"/>
        </a:ln>
      </a:spPr>
      <a:bodyPr vert="horz" wrap="square" lIns="91440" tIns="45720" rIns="91440" bIns="45720" numCol="1" anchor="t" anchorCtr="0" compatLnSpc="1"/>
      <a:lstStyle>
        <a:defPPr>
          <a:defRPr sz="4000">
            <a:solidFill>
              <a:schemeClr val="bg2">
                <a:lumMod val="75000"/>
              </a:schemeClr>
            </a:solidFill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nordridesign">
  <a:themeElements>
    <a:clrScheme name="2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2_nordridesign">
      <a:majorFont>
        <a:latin typeface="黑体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nordridesign">
  <a:themeElements>
    <a:clrScheme name="1_nordridesign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333333"/>
      </a:accent1>
      <a:accent2>
        <a:srgbClr val="080808"/>
      </a:accent2>
      <a:accent3>
        <a:srgbClr val="FFFFFF"/>
      </a:accent3>
      <a:accent4>
        <a:srgbClr val="000000"/>
      </a:accent4>
      <a:accent5>
        <a:srgbClr val="ADADAD"/>
      </a:accent5>
      <a:accent6>
        <a:srgbClr val="060606"/>
      </a:accent6>
      <a:hlink>
        <a:srgbClr val="FFCC00"/>
      </a:hlink>
      <a:folHlink>
        <a:srgbClr val="FF6600"/>
      </a:folHlink>
    </a:clrScheme>
    <a:fontScheme name="1_nordridesig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nordridesign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333333"/>
        </a:accent1>
        <a:accent2>
          <a:srgbClr val="080808"/>
        </a:accent2>
        <a:accent3>
          <a:srgbClr val="FFFFFF"/>
        </a:accent3>
        <a:accent4>
          <a:srgbClr val="000000"/>
        </a:accent4>
        <a:accent5>
          <a:srgbClr val="ADADAD"/>
        </a:accent5>
        <a:accent6>
          <a:srgbClr val="060606"/>
        </a:accent6>
        <a:hlink>
          <a:srgbClr val="FFCC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2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3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4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5">
        <a:dk1>
          <a:srgbClr val="000000"/>
        </a:dk1>
        <a:lt1>
          <a:srgbClr val="080808"/>
        </a:lt1>
        <a:dk2>
          <a:srgbClr val="FFFFFF"/>
        </a:dk2>
        <a:lt2>
          <a:srgbClr val="DBF5F9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6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CC00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E78A2D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7">
        <a:dk1>
          <a:srgbClr val="DBF5F9"/>
        </a:dk1>
        <a:lt1>
          <a:srgbClr val="FFFFFF"/>
        </a:lt1>
        <a:dk2>
          <a:srgbClr val="080808"/>
        </a:dk2>
        <a:lt2>
          <a:srgbClr val="FFFFFF"/>
        </a:lt2>
        <a:accent1>
          <a:srgbClr val="FFFF00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 8">
        <a:dk1>
          <a:srgbClr val="FFFFFF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DADADA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 9">
        <a:dk1>
          <a:srgbClr val="000000"/>
        </a:dk1>
        <a:lt1>
          <a:srgbClr val="FFFFFF"/>
        </a:lt1>
        <a:dk2>
          <a:srgbClr val="FFFFFF"/>
        </a:dk2>
        <a:lt2>
          <a:srgbClr val="DBF5F9"/>
        </a:lt2>
        <a:accent1>
          <a:srgbClr val="FFFF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E7B900"/>
        </a:accent6>
        <a:hlink>
          <a:srgbClr val="CC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1286</Words>
  <Application>WPS 演示</Application>
  <PresentationFormat>宽屏</PresentationFormat>
  <Paragraphs>745</Paragraphs>
  <Slides>11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11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Segoe UI</vt:lpstr>
      <vt:lpstr>MS UI Gothic</vt:lpstr>
      <vt:lpstr>黑体</vt:lpstr>
      <vt:lpstr>华文细黑</vt:lpstr>
      <vt:lpstr>禹卫书法行书简体</vt:lpstr>
      <vt:lpstr>华文新魏</vt:lpstr>
      <vt:lpstr>Tahoma</vt:lpstr>
      <vt:lpstr>华康简宋</vt:lpstr>
      <vt:lpstr>Times New Roman</vt:lpstr>
      <vt:lpstr>Symbol</vt:lpstr>
      <vt:lpstr>等线</vt:lpstr>
      <vt:lpstr>Arial Unicode MS</vt:lpstr>
      <vt:lpstr>Segoe UI Black</vt:lpstr>
      <vt:lpstr>Adobe 仿宋 Std R</vt:lpstr>
      <vt:lpstr>等线 Light</vt:lpstr>
      <vt:lpstr>仿宋</vt:lpstr>
      <vt:lpstr>Office 主题​​</vt:lpstr>
      <vt:lpstr>1_nordridesign</vt:lpstr>
      <vt:lpstr>2_nordridesign</vt:lpstr>
      <vt:lpstr>自定义设计方案</vt:lpstr>
      <vt:lpstr>Office 主题</vt:lpstr>
      <vt:lpstr>3_nordridesign</vt:lpstr>
      <vt:lpstr>4_nordridesign</vt:lpstr>
      <vt:lpstr>5_nordridesign</vt:lpstr>
      <vt:lpstr>PowerPoint 演示文稿</vt:lpstr>
      <vt:lpstr>本章主要内容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tanzhihu</dc:creator>
  <cp:lastModifiedBy>秦磊华(华中科大)</cp:lastModifiedBy>
  <cp:revision>2377</cp:revision>
  <dcterms:created xsi:type="dcterms:W3CDTF">2018-05-09T10:41:00Z</dcterms:created>
  <dcterms:modified xsi:type="dcterms:W3CDTF">2023-05-11T23:38:48Z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7A147A82A6C04313AEA133FF3EDA74B9</vt:lpwstr>
  </property>
</Properties>
</file>