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98" r:id="rId4"/>
    <p:sldId id="299" r:id="rId5"/>
    <p:sldId id="300" r:id="rId6"/>
    <p:sldId id="301" r:id="rId7"/>
    <p:sldId id="290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1117" autoAdjust="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操作环境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表达式计算的结果</a:t>
            </a:r>
            <a:r>
              <a:rPr lang="zh-CN" altLang="en-US" sz="3200" dirty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>
                <a:ea typeface="黑体" panose="02010609060101010101" pitchFamily="49" charset="-122"/>
              </a:rPr>
              <a:t>”it”;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ea typeface="黑体" panose="02010609060101010101" pitchFamily="49" charset="-122"/>
              </a:rPr>
              <a:t>的加载</a:t>
            </a:r>
            <a:r>
              <a:rPr lang="en-US" altLang="zh-CN" sz="3200" dirty="0">
                <a:ea typeface="黑体" panose="02010609060101010101" pitchFamily="49" charset="-122"/>
              </a:rPr>
              <a:t>: use &lt;filename&gt;;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</a:rPr>
              <a:t>如 </a:t>
            </a:r>
            <a:r>
              <a:rPr lang="en-US" altLang="zh-CN" sz="3200" dirty="0">
                <a:ea typeface="黑体" panose="02010609060101010101" pitchFamily="49" charset="-122"/>
              </a:rPr>
              <a:t>use “d:\\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zh-CN" sz="3200" dirty="0">
                <a:ea typeface="黑体" panose="02010609060101010101" pitchFamily="49" charset="-122"/>
              </a:rPr>
              <a:t>如：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[2,4]     </a:t>
            </a:r>
            <a:r>
              <a:rPr lang="zh-CN" altLang="en-US" sz="3200" dirty="0">
                <a:ea typeface="黑体" panose="02010609060101010101" pitchFamily="49" charset="-122"/>
              </a:rPr>
              <a:t>或    </a:t>
            </a:r>
            <a:r>
              <a:rPr lang="en-US" altLang="zh-CN" sz="3200" dirty="0">
                <a:ea typeface="黑体" panose="02010609060101010101" pitchFamily="49" charset="-122"/>
              </a:rPr>
              <a:t>42=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下列模式能否与类型为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类型）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x::L		x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是头部元素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是尾部列表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_::_		_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不关心头部元素值，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匹配尾部列表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x::(y::L)	x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是第一个元素，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y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是第二个，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是尾部列表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	     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不能匹配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          x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是第一个元素，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y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是第二个元素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32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试写出与下列表述相对应的模式。如果没有模式与其对应，试说明原因。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			[_,_,_]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	[_,_] | [_,_,_]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        (_,_)::_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([],[])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56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分析下述程序段（左边括号内为标注的行号）：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sz="1400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sz="1400" dirty="0">
                <a:ea typeface="黑体" panose="02010609060101010101" pitchFamily="49" charset="-122"/>
                <a:cs typeface="+mj-cs"/>
              </a:rPr>
              <a:t>计算的结果是什么？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x int 2       m real 12.4       x int 9001      int 9001+2=9003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813" y="1971675"/>
            <a:ext cx="4959350" cy="4358116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pi: real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val</a:t>
            </a:r>
            <a:r>
              <a:rPr lang="en-US" altLang="zh-CN" dirty="0">
                <a:latin typeface="Arial" charset="0"/>
              </a:rPr>
              <a:t> pi : real = 3.14159;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fact: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fact (0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1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pt-BR" altLang="zh-CN" dirty="0">
                <a:latin typeface="Arial" charset="0"/>
              </a:rPr>
              <a:t>| fact n = n * (fact (n - 1))</a:t>
            </a:r>
            <a:r>
              <a:rPr lang="en-US" altLang="zh-CN" dirty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 (3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9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|</a:t>
            </a:r>
            <a:r>
              <a:rPr lang="zh-CN" altLang="en-US" dirty="0">
                <a:latin typeface="Arial" charset="0"/>
              </a:rPr>
              <a:t>   </a:t>
            </a:r>
            <a:r>
              <a:rPr lang="en-US" altLang="zh-CN" dirty="0">
                <a:latin typeface="Arial" charset="0"/>
              </a:rPr>
              <a:t>f _ = 4;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2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</a:t>
            </a:r>
            <a:r>
              <a:rPr lang="it-IT" altLang="zh-CN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r:real</a:t>
            </a:r>
            <a:r>
              <a:rPr lang="it-IT" altLang="zh-CN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it-IT" altLang="zh-CN" dirty="0">
                <a:latin typeface="Arial" panose="020B0604020202020204" pitchFamily="34" charset="0"/>
              </a:rPr>
              <a:t>: real =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</a:t>
            </a:r>
            <a:r>
              <a:rPr lang="pt-BR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real</a:t>
            </a:r>
            <a:r>
              <a:rPr lang="pt-BR" altLang="zh-CN" dirty="0">
                <a:latin typeface="Arial" panose="020B0604020202020204" pitchFamily="34" charset="0"/>
              </a:rPr>
              <a:t>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</a:p>
        </p:txBody>
      </p:sp>
    </p:spTree>
    <p:extLst>
      <p:ext uri="{BB962C8B-B14F-4D97-AF65-F5344CB8AC3E}">
        <p14:creationId xmlns:p14="http://schemas.microsoft.com/office/powerpoint/2010/main" val="11802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5. </a:t>
            </a:r>
            <a:r>
              <a:rPr lang="zh-CN" altLang="zh-CN" sz="3200" dirty="0">
                <a:ea typeface="黑体" panose="02010609060101010101" pitchFamily="49" charset="-122"/>
              </a:rPr>
              <a:t>在提示符下依次输入下列语句，观察并分析每次语句的执行结果。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/>
              <a:t>3+ 4;</a:t>
            </a:r>
            <a:endParaRPr lang="zh-CN" altLang="zh-CN" sz="2800" dirty="0"/>
          </a:p>
          <a:p>
            <a:pPr lvl="1"/>
            <a:r>
              <a:rPr lang="en-US" altLang="zh-CN" sz="2800" dirty="0"/>
              <a:t>3 + 2.0;  </a:t>
            </a:r>
            <a:r>
              <a:rPr lang="en-US" altLang="zh-CN" sz="1400" dirty="0">
                <a:solidFill>
                  <a:srgbClr val="FF0000"/>
                </a:solidFill>
              </a:rPr>
              <a:t>int real </a:t>
            </a:r>
            <a:r>
              <a:rPr lang="zh-CN" altLang="en-US" sz="1400" dirty="0">
                <a:solidFill>
                  <a:srgbClr val="FF0000"/>
                </a:solidFill>
              </a:rPr>
              <a:t>不能直接相加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/>
              <a:t>it + 6;    </a:t>
            </a:r>
            <a:r>
              <a:rPr lang="en-US" altLang="zh-CN" sz="1100" dirty="0">
                <a:solidFill>
                  <a:srgbClr val="FF0000"/>
                </a:solidFill>
              </a:rPr>
              <a:t>3+4</a:t>
            </a:r>
            <a:r>
              <a:rPr lang="zh-CN" altLang="en-US" sz="1100" dirty="0">
                <a:solidFill>
                  <a:srgbClr val="FF0000"/>
                </a:solidFill>
              </a:rPr>
              <a:t>的值</a:t>
            </a:r>
            <a:r>
              <a:rPr lang="en-US" altLang="zh-CN" sz="1100" dirty="0">
                <a:solidFill>
                  <a:srgbClr val="FF0000"/>
                </a:solidFill>
              </a:rPr>
              <a:t>7</a:t>
            </a:r>
            <a:r>
              <a:rPr lang="zh-CN" altLang="en-US" sz="1100" dirty="0">
                <a:solidFill>
                  <a:srgbClr val="FF0000"/>
                </a:solidFill>
              </a:rPr>
              <a:t>暂存在</a:t>
            </a:r>
            <a:r>
              <a:rPr lang="en-US" altLang="zh-CN" sz="1100" dirty="0">
                <a:solidFill>
                  <a:srgbClr val="FF0000"/>
                </a:solidFill>
              </a:rPr>
              <a:t>it</a:t>
            </a:r>
            <a:r>
              <a:rPr lang="zh-CN" altLang="en-US" sz="1100" dirty="0">
                <a:solidFill>
                  <a:srgbClr val="FF0000"/>
                </a:solidFill>
              </a:rPr>
              <a:t>，和</a:t>
            </a:r>
            <a:r>
              <a:rPr lang="en-US" altLang="zh-CN" sz="1100" dirty="0">
                <a:solidFill>
                  <a:srgbClr val="FF0000"/>
                </a:solidFill>
              </a:rPr>
              <a:t>6</a:t>
            </a:r>
            <a:r>
              <a:rPr lang="zh-CN" altLang="en-US" sz="1100" dirty="0">
                <a:solidFill>
                  <a:srgbClr val="FF0000"/>
                </a:solidFill>
              </a:rPr>
              <a:t>相加</a:t>
            </a:r>
            <a:endParaRPr lang="zh-CN" altLang="zh-CN" sz="11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it = “hello”;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“ world”;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+ 5;    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zh-CN" altLang="en-US" sz="1600" dirty="0">
                <a:solidFill>
                  <a:srgbClr val="FF0000"/>
                </a:solidFill>
              </a:rPr>
              <a:t>不能和</a:t>
            </a:r>
            <a:r>
              <a:rPr lang="en-US" altLang="zh-CN" sz="1600" dirty="0">
                <a:solidFill>
                  <a:srgbClr val="FF0000"/>
                </a:solidFill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</a:rPr>
              <a:t>相加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a = 5;</a:t>
            </a:r>
            <a:endParaRPr lang="zh-CN" altLang="zh-CN" sz="2800" dirty="0"/>
          </a:p>
          <a:p>
            <a:pPr lvl="1"/>
            <a:r>
              <a:rPr lang="en-US" altLang="zh-CN" sz="2800" dirty="0"/>
              <a:t>a = 6;    </a:t>
            </a:r>
            <a:r>
              <a:rPr lang="zh-CN" altLang="en-US" sz="1400" dirty="0">
                <a:solidFill>
                  <a:srgbClr val="FF0000"/>
                </a:solidFill>
              </a:rPr>
              <a:t>这个等号是等式判断不是赋值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    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这里的</a:t>
            </a: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还是</a:t>
            </a: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zh-CN" altLang="zh-CN" sz="1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   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error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		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error 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意义不明？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     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error 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类型不一样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793</Words>
  <Application>Microsoft Office PowerPoint</Application>
  <PresentationFormat>宽屏</PresentationFormat>
  <Paragraphs>76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Arial</vt:lpstr>
      <vt:lpstr>Calibri</vt:lpstr>
      <vt:lpstr>Calibri Light</vt:lpstr>
      <vt:lpstr>Office 主题</vt:lpstr>
      <vt:lpstr>函数式编程原理  作业一</vt:lpstr>
      <vt:lpstr>操作环境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马耀辉</cp:lastModifiedBy>
  <cp:revision>158</cp:revision>
  <dcterms:created xsi:type="dcterms:W3CDTF">2014-04-28T16:36:39Z</dcterms:created>
  <dcterms:modified xsi:type="dcterms:W3CDTF">2023-09-18T12:42:47Z</dcterms:modified>
</cp:coreProperties>
</file>