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4" r:id="rId12"/>
    <p:sldId id="273" r:id="rId13"/>
    <p:sldId id="282" r:id="rId14"/>
    <p:sldId id="275" r:id="rId15"/>
    <p:sldId id="265" r:id="rId16"/>
    <p:sldId id="279" r:id="rId17"/>
    <p:sldId id="276" r:id="rId18"/>
    <p:sldId id="280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E8D50-A826-43CA-8A92-9099589D9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E3F1BE-3B2F-45DE-9C46-9469C5C9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1EC6B-0965-4206-8150-5770A5B7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AECF6-8E73-4DE6-8612-85117B1A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7251B-0D6F-488C-B799-D234F09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E2B0A-A5D4-48AC-8AEF-6CE6EC3D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699DCF-CD41-4ECF-82D9-071431B47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175CD-5DDB-483F-A87F-22761D80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2A21C-E42F-4300-9F01-54C2FE8E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426E9-0577-4D95-94BD-0B5EFA8A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1436CF-50D0-4C19-8A34-4C93F60EF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CB8FBA-055C-495A-A822-78F5F4513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D4374-4D90-4F21-BC24-B7B8906D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144DD-9493-4A4E-B1AD-FA1AAE76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2C725-37E8-4353-B2E2-8F45E2F1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7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B11CF-C878-4B91-9E4E-B9D1CD0C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A4181-0C6C-4A48-96D1-54F909C76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483F7-3BFF-4844-8876-E601B5C9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B3D2B-7421-4F1C-B9D7-07DEEDF8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D3D93-4D3F-496E-97D5-7C8113F1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8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312FA-9E61-43E4-B391-7A2A18C1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8FF2D6-E2ED-4FA3-90AB-59C4DF982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9B50E-F8B5-4D9E-9191-92D61EC9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71DF1-0AF9-4EAD-8623-0969883A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05D44-DDA9-4AD5-9F2D-1B552DCE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7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8D698-FC67-4A5C-8D65-6C514081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2AF91-D26D-4292-B446-EC9D468DB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8148D1-B905-4221-87E5-46727B169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01EB6-C7C8-4A19-BE54-4FA854FF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AF4C8-3017-40FD-88DD-93C874D9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B7605E-0FD9-4097-8C97-DF114790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0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712D6-4804-4CB1-81A3-4A24A13C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BC0AD-094C-40FA-8195-3FE03DF99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A18224-817E-4779-AD4D-FA17C9E8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87A275-C090-4720-ADDE-436FFD341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EBAE78-446C-49EC-8192-B918B0097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430C1A-9FAC-4298-A8A4-F42F4F45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CFBEE4-B607-4AAE-B94E-06888887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477EB3-EED3-457A-B07A-18C84748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7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4762A-6DC0-4365-92C9-180217C9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06742A-CEEA-4C8C-B372-5514D8C0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1DD8D0-F7CD-46B4-8255-132E005F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6F8D3D-DDC2-49E4-8748-1B15FA27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6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D790D1-0EBC-4A7F-837D-FB2C1F87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C240F-FB51-40F7-8418-3B37A1A2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651847-E958-45C7-A841-D55DA534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7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1490B-15AE-4FB9-9494-1787E7A5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0068F-FAF8-47AC-8E10-BA906AB9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0FD070-E99F-4034-9DA8-0C057B1C5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6EAAF-A9CE-43BF-93FB-A5EA40B6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CFC00-C6DA-48F3-B034-4CE79151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2627C-B4E8-4394-A80A-F0B34782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3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3A0F0-1C06-417E-8CB4-D785A542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574936-2B32-438B-AB58-1DC328DD3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470C8-FC23-449F-8F0E-A1DDAE1BD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F44386-CF51-458F-BDB3-F45836E6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E6ED-4498-443E-AD5D-F47B83E32814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89575D-D97B-4B66-80C7-065B1CD8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220963-F87B-4557-B674-4D50C029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24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2667E1-ABA1-4D2B-B8A5-AEA8FBC4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4CD3F-FECB-4F82-95C4-CD632D988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2FF72-AD71-4947-AD1B-076986084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E6ED-4498-443E-AD5D-F47B83E32814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B05FF-AAAD-426D-AD3D-707FFE1CF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4041F-4AD6-4F8A-A2DD-DCE9A6C8B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891BA-6894-457F-A008-138F97A0E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3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C58159C-2289-4BBC-BC80-69AABCFDD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78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40485B"/>
                </a:solidFill>
                <a:latin typeface="Times New Roman" panose="02020603050405020304" pitchFamily="18" charset="0"/>
              </a:rPr>
              <a:t>基于</a:t>
            </a:r>
            <a:r>
              <a:rPr lang="en-US" altLang="zh-CN" b="1" dirty="0">
                <a:solidFill>
                  <a:srgbClr val="40485B"/>
                </a:solidFill>
                <a:latin typeface="Times New Roman" panose="02020603050405020304" pitchFamily="18" charset="0"/>
              </a:rPr>
              <a:t>RISC-V</a:t>
            </a:r>
            <a:r>
              <a:rPr lang="zh-CN" altLang="en-US" b="1" dirty="0">
                <a:solidFill>
                  <a:srgbClr val="40485B"/>
                </a:solidFill>
                <a:latin typeface="Times New Roman" panose="02020603050405020304" pitchFamily="18" charset="0"/>
              </a:rPr>
              <a:t>代理内核的操作系统课程实验与课程设计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590B9CE-957B-4C83-A862-D817E5A3D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6508"/>
            <a:ext cx="9144000" cy="1036782"/>
          </a:xfrm>
        </p:spPr>
        <p:txBody>
          <a:bodyPr/>
          <a:lstStyle/>
          <a:p>
            <a:pPr algn="r"/>
            <a:r>
              <a:rPr lang="zh-CN" altLang="en-US" dirty="0"/>
              <a:t>第三章．实验</a:t>
            </a:r>
            <a:r>
              <a:rPr lang="en-US" altLang="zh-CN" dirty="0"/>
              <a:t>1</a:t>
            </a:r>
            <a:r>
              <a:rPr lang="zh-CN" altLang="en-US" dirty="0"/>
              <a:t>：系统调用、异常和外部中断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4" y="0"/>
            <a:ext cx="1662545" cy="16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1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824BF-4D6E-4B1E-8DC2-119ABD26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中断处理例程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5D97D-72E7-44F5-BC71-E3CC4E91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84" y="1535478"/>
            <a:ext cx="10855570" cy="4812567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40485B"/>
                </a:solidFill>
                <a:effectLst/>
              </a:rPr>
              <a:t>当发生一个目标模式为机器模式的中断，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RISC-V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处理器硬件将执行以下动作：</a:t>
            </a:r>
          </a:p>
          <a:p>
            <a:r>
              <a:rPr lang="en-US" altLang="zh-CN" b="0" i="0" dirty="0">
                <a:solidFill>
                  <a:srgbClr val="40485B"/>
                </a:solidFill>
                <a:effectLst/>
              </a:rPr>
              <a:t>1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）保存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pc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到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mepc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寄存器；</a:t>
            </a:r>
          </a:p>
          <a:p>
            <a:r>
              <a:rPr lang="en-US" altLang="zh-CN" b="0" i="0" dirty="0">
                <a:solidFill>
                  <a:srgbClr val="40485B"/>
                </a:solidFill>
                <a:effectLst/>
              </a:rPr>
              <a:t>2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）将特权级保存到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mstatus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寄存器的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MPP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字段；</a:t>
            </a:r>
          </a:p>
          <a:p>
            <a:r>
              <a:rPr lang="en-US" altLang="zh-CN" b="0" i="0" dirty="0">
                <a:solidFill>
                  <a:srgbClr val="40485B"/>
                </a:solidFill>
                <a:effectLst/>
              </a:rPr>
              <a:t>3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）将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mstatus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寄存器中的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MIE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字段保存到（它自己的）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MPIE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字段；</a:t>
            </a:r>
          </a:p>
          <a:p>
            <a:r>
              <a:rPr lang="en-US" altLang="zh-CN" b="0" i="0" dirty="0">
                <a:solidFill>
                  <a:srgbClr val="40485B"/>
                </a:solidFill>
                <a:effectLst/>
              </a:rPr>
              <a:t>4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）设置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mcause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，其值与</a:t>
            </a:r>
            <a:r>
              <a:rPr lang="zh-CN" altLang="en-US" sz="2800" dirty="0"/>
              <a:t>中断向量表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中的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Interrupt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和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Exception code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对应；</a:t>
            </a:r>
          </a:p>
          <a:p>
            <a:r>
              <a:rPr lang="en-US" altLang="zh-CN" b="0" i="0" dirty="0">
                <a:solidFill>
                  <a:srgbClr val="40485B"/>
                </a:solidFill>
                <a:effectLst/>
              </a:rPr>
              <a:t>5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）将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pc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设置为中断例程的入口，如果为直接模式则设置为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mtvec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的值；</a:t>
            </a:r>
          </a:p>
          <a:p>
            <a:r>
              <a:rPr lang="en-US" altLang="zh-CN" b="0" i="0" dirty="0">
                <a:solidFill>
                  <a:srgbClr val="40485B"/>
                </a:solidFill>
                <a:effectLst/>
              </a:rPr>
              <a:t>6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）将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mstatus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寄存器的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MIE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字段清零，转入机器模式。</a:t>
            </a:r>
          </a:p>
        </p:txBody>
      </p:sp>
    </p:spTree>
    <p:extLst>
      <p:ext uri="{BB962C8B-B14F-4D97-AF65-F5344CB8AC3E}">
        <p14:creationId xmlns:p14="http://schemas.microsoft.com/office/powerpoint/2010/main" val="274563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824BF-4D6E-4B1E-8DC2-119ABD26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中断处理例程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5D97D-72E7-44F5-BC71-E3CC4E91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838" y="2013438"/>
            <a:ext cx="10248900" cy="4220308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</a:rPr>
              <a:t>注：在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PKE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实验中，系统的中断实际上是代理给监管模式处理的，在发生中断时处理器硬件的流程与以上的机器模式类似，只是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mepc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、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mstatus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、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mcause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以及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mtvec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换成了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sepc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、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sstatus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、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scause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以及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stvec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7459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FF2AC-D12E-42B1-B29B-84A602CF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典型的中断处理过程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1D79C-0DE7-4567-B5D9-4B69AAC07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31" y="1429971"/>
            <a:ext cx="10515600" cy="542802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.align 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.global 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handler_interrupt</a:t>
            </a:r>
            <a:endParaRPr lang="en-US" altLang="zh-CN" sz="2000" dirty="0">
              <a:solidFill>
                <a:srgbClr val="40485B"/>
              </a:solidFill>
              <a:latin typeface="+mn-lt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handler_interrupt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addi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 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sp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, 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sp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, -32*REGBYTES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STORE x1, 1* REGBYTES(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sp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STORE x31, 31* REGBYTES(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sp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//call C code handler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call 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software_handler</a:t>
            </a:r>
            <a:endParaRPr lang="en-US" altLang="zh-CN" sz="2000" dirty="0">
              <a:solidFill>
                <a:srgbClr val="40485B"/>
              </a:solidFill>
              <a:latin typeface="+mn-lt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//finished interrupt handling, ready to return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LOAD x1, 1* REGBYTES(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sp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LOAD x31, 31* REGBYTES(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sp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addi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 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sp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, </a:t>
            </a: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sp</a:t>
            </a:r>
            <a:r>
              <a:rPr lang="en-US" altLang="zh-CN" sz="2000" dirty="0">
                <a:solidFill>
                  <a:srgbClr val="40485B"/>
                </a:solidFill>
                <a:latin typeface="+mn-lt"/>
                <a:ea typeface="+mn-ea"/>
              </a:rPr>
              <a:t>, 32*REGBYTES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40485B"/>
                </a:solidFill>
                <a:latin typeface="+mn-lt"/>
                <a:ea typeface="+mn-ea"/>
              </a:rPr>
              <a:t>mret</a:t>
            </a:r>
            <a:endParaRPr lang="zh-CN" altLang="en-US" sz="2000" dirty="0">
              <a:solidFill>
                <a:srgbClr val="40485B"/>
              </a:solidFill>
              <a:latin typeface="+mn-lt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DF1F31-7EA1-4529-84B6-4C5FA827B3AA}"/>
              </a:ext>
            </a:extLst>
          </p:cNvPr>
          <p:cNvSpPr txBox="1"/>
          <p:nvPr/>
        </p:nvSpPr>
        <p:spPr>
          <a:xfrm>
            <a:off x="6146557" y="2423025"/>
            <a:ext cx="5207243" cy="3276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注：处理器在执行</a:t>
            </a:r>
            <a:r>
              <a:rPr lang="en-US" altLang="zh-CN" sz="2000" b="0" i="0" dirty="0" err="1">
                <a:solidFill>
                  <a:srgbClr val="40485B"/>
                </a:solidFill>
                <a:effectLst/>
              </a:rPr>
              <a:t>mret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指令时，将执行以下动作：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0" i="0" dirty="0">
                <a:solidFill>
                  <a:srgbClr val="40485B"/>
                </a:solidFill>
                <a:effectLst/>
              </a:rPr>
              <a:t>1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）将</a:t>
            </a:r>
            <a:r>
              <a:rPr lang="en-US" altLang="zh-CN" sz="2000" b="0" i="0" dirty="0" err="1">
                <a:solidFill>
                  <a:srgbClr val="40485B"/>
                </a:solidFill>
                <a:effectLst/>
              </a:rPr>
              <a:t>mstatus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寄存器的</a:t>
            </a:r>
            <a:r>
              <a:rPr lang="en-US" altLang="zh-CN" sz="2000" b="0" i="0" dirty="0">
                <a:solidFill>
                  <a:srgbClr val="40485B"/>
                </a:solidFill>
                <a:effectLst/>
              </a:rPr>
              <a:t>MPIE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字段恢复到该寄存器的</a:t>
            </a:r>
            <a:r>
              <a:rPr lang="en-US" altLang="zh-CN" sz="2000" b="0" i="0" dirty="0">
                <a:solidFill>
                  <a:srgbClr val="40485B"/>
                </a:solidFill>
                <a:effectLst/>
              </a:rPr>
              <a:t>MIE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字段；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0" i="0" dirty="0">
                <a:solidFill>
                  <a:srgbClr val="40485B"/>
                </a:solidFill>
                <a:effectLst/>
              </a:rPr>
              <a:t>2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）处理器转换到</a:t>
            </a:r>
            <a:r>
              <a:rPr lang="en-US" altLang="zh-CN" sz="2000" b="0" i="0" dirty="0" err="1">
                <a:solidFill>
                  <a:srgbClr val="40485B"/>
                </a:solidFill>
                <a:effectLst/>
              </a:rPr>
              <a:t>mstatus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寄存器中</a:t>
            </a:r>
            <a:r>
              <a:rPr lang="en-US" altLang="zh-CN" sz="2000" b="0" i="0" dirty="0">
                <a:solidFill>
                  <a:srgbClr val="40485B"/>
                </a:solidFill>
                <a:effectLst/>
              </a:rPr>
              <a:t>MPP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字段所对应的特权模式；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0" i="0" dirty="0">
                <a:solidFill>
                  <a:srgbClr val="40485B"/>
                </a:solidFill>
                <a:effectLst/>
              </a:rPr>
              <a:t>3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）将</a:t>
            </a:r>
            <a:r>
              <a:rPr lang="en-US" altLang="zh-CN" sz="2000" b="0" i="0" dirty="0" err="1">
                <a:solidFill>
                  <a:srgbClr val="40485B"/>
                </a:solidFill>
                <a:effectLst/>
              </a:rPr>
              <a:t>mepc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中的内容恢复到</a:t>
            </a:r>
            <a:r>
              <a:rPr lang="en-US" altLang="zh-CN" sz="2000" b="0" i="0" dirty="0">
                <a:solidFill>
                  <a:srgbClr val="40485B"/>
                </a:solidFill>
                <a:effectLst/>
              </a:rPr>
              <a:t>pc</a:t>
            </a:r>
            <a:r>
              <a:rPr lang="zh-CN" altLang="en-US" sz="2000" b="0" i="0" dirty="0">
                <a:solidFill>
                  <a:srgbClr val="40485B"/>
                </a:solidFill>
                <a:effectLst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85448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343B6-3CE4-441B-8064-FF123DBE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/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r>
              <a:rPr lang="zh-CN" altLang="en-US" sz="4900" b="1" i="0" dirty="0">
                <a:solidFill>
                  <a:srgbClr val="40485B"/>
                </a:solidFill>
                <a:effectLst/>
                <a:latin typeface="-apple-system"/>
              </a:rPr>
              <a:t>目录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/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5934F-4897-4828-AE71-4B50B144E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47" y="1586769"/>
            <a:ext cx="10832123" cy="4906106"/>
          </a:xfrm>
        </p:spPr>
        <p:txBody>
          <a:bodyPr>
            <a:normAutofit fontScale="40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6700" b="1" dirty="0" smtClean="0">
                <a:latin typeface="+mn-lt"/>
                <a:cs typeface="+mj-cs"/>
              </a:rPr>
              <a:t>实验</a:t>
            </a:r>
            <a:r>
              <a:rPr lang="en-US" altLang="zh-CN" sz="6700" b="1" dirty="0">
                <a:latin typeface="+mn-lt"/>
                <a:cs typeface="+mj-cs"/>
              </a:rPr>
              <a:t>1</a:t>
            </a:r>
            <a:r>
              <a:rPr lang="zh-CN" altLang="en-US" sz="6700" b="1" dirty="0">
                <a:latin typeface="+mn-lt"/>
                <a:cs typeface="+mj-cs"/>
              </a:rPr>
              <a:t>的基础知识</a:t>
            </a:r>
            <a:endParaRPr lang="en-US" altLang="zh-CN" sz="6700" b="1" dirty="0">
              <a:latin typeface="+mn-lt"/>
              <a:cs typeface="+mj-cs"/>
            </a:endParaRP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en-US" altLang="zh-CN" sz="6000" b="1" dirty="0" smtClean="0">
                <a:solidFill>
                  <a:srgbClr val="40485B"/>
                </a:solidFill>
                <a:latin typeface="+mn-lt"/>
                <a:cs typeface="+mj-cs"/>
              </a:rPr>
              <a:t>RISC-V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程序的编译和链接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zh-CN" altLang="en-US" sz="6000" b="1" dirty="0" smtClean="0">
                <a:solidFill>
                  <a:srgbClr val="40485B"/>
                </a:solidFill>
                <a:latin typeface="+mn-lt"/>
                <a:cs typeface="+mj-cs"/>
              </a:rPr>
              <a:t>指定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符号的逻辑地址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zh-CN" altLang="en-US" sz="6000" b="1" dirty="0" smtClean="0">
                <a:solidFill>
                  <a:srgbClr val="40485B"/>
                </a:solidFill>
                <a:latin typeface="+mn-lt"/>
                <a:cs typeface="+mj-cs"/>
              </a:rPr>
              <a:t>代理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内核的构造过程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zh-CN" altLang="en-US" sz="6000" b="1" dirty="0" smtClean="0">
                <a:solidFill>
                  <a:srgbClr val="40485B"/>
                </a:solidFill>
                <a:latin typeface="+mn-lt"/>
                <a:cs typeface="+mj-cs"/>
              </a:rPr>
              <a:t>代理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内核的启动过程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en-US" altLang="zh-CN" sz="6000" b="1" dirty="0" smtClean="0">
                <a:solidFill>
                  <a:srgbClr val="40485B"/>
                </a:solidFill>
                <a:latin typeface="+mn-lt"/>
                <a:cs typeface="+mj-cs"/>
              </a:rPr>
              <a:t>ELF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文件（</a:t>
            </a:r>
            <a:r>
              <a:rPr lang="en-US" altLang="zh-CN" sz="6000" b="1" dirty="0">
                <a:solidFill>
                  <a:srgbClr val="40485B"/>
                </a:solidFill>
                <a:latin typeface="+mn-lt"/>
                <a:cs typeface="+mj-cs"/>
              </a:rPr>
              <a:t>app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）的加载过程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en-US" altLang="zh-CN" sz="6000" b="1" dirty="0" smtClean="0">
                <a:solidFill>
                  <a:srgbClr val="40485B"/>
                </a:solidFill>
                <a:latin typeface="+mn-lt"/>
                <a:cs typeface="+mj-cs"/>
              </a:rPr>
              <a:t>spike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的</a:t>
            </a:r>
            <a:r>
              <a:rPr lang="en-US" altLang="zh-CN" sz="6000" b="1" dirty="0">
                <a:solidFill>
                  <a:srgbClr val="40485B"/>
                </a:solidFill>
                <a:latin typeface="+mn-lt"/>
                <a:cs typeface="+mj-cs"/>
              </a:rPr>
              <a:t>HTIF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接口</a:t>
            </a:r>
            <a:endParaRPr lang="zh-CN" altLang="en-US" sz="7000" b="1" dirty="0">
              <a:solidFill>
                <a:srgbClr val="40485B"/>
              </a:solidFill>
              <a:latin typeface="+mn-lt"/>
              <a:cs typeface="+mj-cs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6700" b="1" dirty="0" smtClean="0">
                <a:solidFill>
                  <a:srgbClr val="FF0000"/>
                </a:solidFill>
                <a:latin typeface="+mn-lt"/>
                <a:cs typeface="+mj-cs"/>
              </a:rPr>
              <a:t>实验内容</a:t>
            </a:r>
            <a:endParaRPr lang="en-US" altLang="zh-CN" sz="6700" b="1" dirty="0" smtClean="0">
              <a:solidFill>
                <a:srgbClr val="FF0000"/>
              </a:solidFill>
              <a:latin typeface="+mn-lt"/>
              <a:cs typeface="+mj-cs"/>
            </a:endParaRPr>
          </a:p>
          <a:p>
            <a:pPr lvl="1">
              <a:lnSpc>
                <a:spcPct val="120000"/>
              </a:lnSpc>
            </a:pPr>
            <a:r>
              <a:rPr lang="en-US" altLang="zh-CN" sz="6300" b="1" dirty="0" smtClean="0">
                <a:solidFill>
                  <a:srgbClr val="40485B"/>
                </a:solidFill>
                <a:latin typeface="+mn-lt"/>
                <a:cs typeface="+mj-cs"/>
              </a:rPr>
              <a:t>lab1_1 </a:t>
            </a:r>
            <a:r>
              <a:rPr lang="zh-CN" altLang="en-US" sz="6300" b="1" dirty="0">
                <a:solidFill>
                  <a:srgbClr val="40485B"/>
                </a:solidFill>
                <a:latin typeface="+mn-lt"/>
                <a:cs typeface="+mj-cs"/>
              </a:rPr>
              <a:t>系统调用</a:t>
            </a:r>
          </a:p>
          <a:p>
            <a:pPr lvl="1">
              <a:lnSpc>
                <a:spcPct val="120000"/>
              </a:lnSpc>
            </a:pPr>
            <a:r>
              <a:rPr lang="en-US" altLang="zh-CN" sz="6300" b="1" dirty="0" smtClean="0">
                <a:solidFill>
                  <a:srgbClr val="40485B"/>
                </a:solidFill>
                <a:latin typeface="+mn-lt"/>
                <a:cs typeface="+mj-cs"/>
              </a:rPr>
              <a:t>lab1_2 </a:t>
            </a:r>
            <a:r>
              <a:rPr lang="zh-CN" altLang="en-US" sz="6300" b="1" dirty="0">
                <a:solidFill>
                  <a:srgbClr val="40485B"/>
                </a:solidFill>
                <a:latin typeface="+mn-lt"/>
                <a:cs typeface="+mj-cs"/>
              </a:rPr>
              <a:t>异常处理</a:t>
            </a:r>
          </a:p>
          <a:p>
            <a:pPr lvl="1">
              <a:lnSpc>
                <a:spcPct val="120000"/>
              </a:lnSpc>
            </a:pPr>
            <a:r>
              <a:rPr lang="en-US" altLang="zh-CN" sz="6300" b="1" dirty="0" smtClean="0">
                <a:solidFill>
                  <a:srgbClr val="40485B"/>
                </a:solidFill>
                <a:latin typeface="+mn-lt"/>
                <a:cs typeface="+mj-cs"/>
              </a:rPr>
              <a:t>lab1_3</a:t>
            </a:r>
            <a:r>
              <a:rPr lang="zh-CN" altLang="en-US" sz="6300" b="1" dirty="0">
                <a:solidFill>
                  <a:srgbClr val="40485B"/>
                </a:solidFill>
                <a:latin typeface="+mn-lt"/>
                <a:cs typeface="+mj-cs"/>
              </a:rPr>
              <a:t>（外部）中断</a:t>
            </a:r>
          </a:p>
        </p:txBody>
      </p:sp>
    </p:spTree>
    <p:extLst>
      <p:ext uri="{BB962C8B-B14F-4D97-AF65-F5344CB8AC3E}">
        <p14:creationId xmlns:p14="http://schemas.microsoft.com/office/powerpoint/2010/main" val="426035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D9CC-1B45-4C48-B131-7ACFD640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 smtClean="0">
                <a:solidFill>
                  <a:srgbClr val="40485B"/>
                </a:solidFill>
                <a:effectLst/>
                <a:latin typeface="+mn-lt"/>
              </a:rPr>
              <a:t>lab1_1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+mn-lt"/>
              </a:rPr>
              <a:t>系统调用</a:t>
            </a:r>
            <a:endParaRPr lang="zh-CN" altLang="en-US" dirty="0">
              <a:latin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00ACAF-C195-4DF8-89E8-5346C6BB1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9" t="7038"/>
          <a:stretch/>
        </p:blipFill>
        <p:spPr>
          <a:xfrm>
            <a:off x="351692" y="2127738"/>
            <a:ext cx="4656182" cy="33679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F06F88-466F-497C-9CBB-9285E6D3B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738" y="2431100"/>
            <a:ext cx="6283570" cy="28799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B42BD0A-02D9-4041-8101-959C8384D60B}"/>
              </a:ext>
            </a:extLst>
          </p:cNvPr>
          <p:cNvSpPr txBox="1"/>
          <p:nvPr/>
        </p:nvSpPr>
        <p:spPr>
          <a:xfrm>
            <a:off x="2118947" y="57480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给定应用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0B78AB-950A-45F5-98AB-3990EC8E145E}"/>
              </a:ext>
            </a:extLst>
          </p:cNvPr>
          <p:cNvSpPr txBox="1"/>
          <p:nvPr/>
        </p:nvSpPr>
        <p:spPr>
          <a:xfrm>
            <a:off x="8144525" y="549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预期输出</a:t>
            </a:r>
          </a:p>
        </p:txBody>
      </p:sp>
    </p:spTree>
    <p:extLst>
      <p:ext uri="{BB962C8B-B14F-4D97-AF65-F5344CB8AC3E}">
        <p14:creationId xmlns:p14="http://schemas.microsoft.com/office/powerpoint/2010/main" val="236557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D9CC-1B45-4C48-B131-7ACFD640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 smtClean="0">
                <a:solidFill>
                  <a:srgbClr val="40485B"/>
                </a:solidFill>
                <a:effectLst/>
                <a:latin typeface="+mn-lt"/>
              </a:rPr>
              <a:t>lab1_1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+mn-lt"/>
              </a:rPr>
              <a:t>系统调用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5C2F2-A436-4B5C-ABF3-2FECABCA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i="0" dirty="0">
                <a:solidFill>
                  <a:srgbClr val="40485B"/>
                </a:solidFill>
                <a:effectLst/>
                <a:latin typeface="+mn-lt"/>
              </a:rPr>
              <a:t>实验内容：</a:t>
            </a:r>
            <a:endParaRPr lang="en-US" altLang="zh-CN" i="0" dirty="0">
              <a:solidFill>
                <a:srgbClr val="40485B"/>
              </a:solidFill>
              <a:effectLst/>
              <a:latin typeface="+mn-lt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i="0" dirty="0">
                <a:solidFill>
                  <a:srgbClr val="40485B"/>
                </a:solidFill>
                <a:effectLst/>
                <a:latin typeface="+mn-lt"/>
              </a:rPr>
              <a:t>给定应用没有实现预期效果，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即在屏幕上打印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“Hello world!\n”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。</a:t>
            </a:r>
            <a:endParaRPr lang="en-US" altLang="zh-CN" b="0" i="0" dirty="0">
              <a:solidFill>
                <a:srgbClr val="40485B"/>
              </a:solidFill>
              <a:effectLst/>
              <a:latin typeface="+mn-lt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i="0" dirty="0">
                <a:solidFill>
                  <a:srgbClr val="40485B"/>
                </a:solidFill>
                <a:effectLst/>
                <a:latin typeface="+mn-lt"/>
              </a:rPr>
              <a:t>实验代码中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+mn-lt"/>
              </a:rPr>
              <a:t>syscall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没有被调用，找到并完成对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+mn-lt"/>
              </a:rPr>
              <a:t>do_syscall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的调用，获得预期的输出结果。需要通过调用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+mn-lt"/>
              </a:rPr>
              <a:t>handle_illegal_instruction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函数完成异常指令处理，阻止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+mn-lt"/>
              </a:rPr>
              <a:t>app_illegal_instruction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的执行。</a:t>
            </a:r>
            <a:endParaRPr lang="zh-CN" altLang="en-US" i="0" dirty="0">
              <a:solidFill>
                <a:srgbClr val="40485B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585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7705D-2DCE-4B14-88D3-4BCAFF12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 smtClean="0">
                <a:solidFill>
                  <a:srgbClr val="40485B"/>
                </a:solidFill>
                <a:effectLst/>
                <a:latin typeface="+mn-lt"/>
              </a:rPr>
              <a:t>lab1_2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+mn-lt"/>
              </a:rPr>
              <a:t>异常处理</a:t>
            </a:r>
            <a:endParaRPr lang="zh-CN" altLang="en-US" dirty="0">
              <a:latin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58883B-09DC-4D0B-8229-F3F438995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9"/>
          <a:stretch/>
        </p:blipFill>
        <p:spPr>
          <a:xfrm>
            <a:off x="96715" y="2206868"/>
            <a:ext cx="6088904" cy="30071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8320E0-C102-4228-8FA2-9FD61B723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723"/>
          <a:stretch/>
        </p:blipFill>
        <p:spPr>
          <a:xfrm>
            <a:off x="6570547" y="2553353"/>
            <a:ext cx="5137875" cy="24271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D64875-3519-4053-A0A2-CD5127481B21}"/>
              </a:ext>
            </a:extLst>
          </p:cNvPr>
          <p:cNvSpPr txBox="1"/>
          <p:nvPr/>
        </p:nvSpPr>
        <p:spPr>
          <a:xfrm>
            <a:off x="2587170" y="549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78C489-68FA-40F9-B28E-61CF64BD5C2C}"/>
              </a:ext>
            </a:extLst>
          </p:cNvPr>
          <p:cNvSpPr txBox="1"/>
          <p:nvPr/>
        </p:nvSpPr>
        <p:spPr>
          <a:xfrm>
            <a:off x="8585486" y="549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预期输出</a:t>
            </a:r>
          </a:p>
        </p:txBody>
      </p:sp>
    </p:spTree>
    <p:extLst>
      <p:ext uri="{BB962C8B-B14F-4D97-AF65-F5344CB8AC3E}">
        <p14:creationId xmlns:p14="http://schemas.microsoft.com/office/powerpoint/2010/main" val="3336808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7705D-2DCE-4B14-88D3-4BCAFF12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 smtClean="0">
                <a:solidFill>
                  <a:srgbClr val="40485B"/>
                </a:solidFill>
                <a:effectLst/>
                <a:latin typeface="+mn-lt"/>
              </a:rPr>
              <a:t>lab1_2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+mn-lt"/>
              </a:rPr>
              <a:t>异常处理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15BF6-7C22-4B33-BCE7-672EAE4F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40485B"/>
                </a:solidFill>
                <a:latin typeface="+mn-lt"/>
              </a:rPr>
              <a:t>实验内容：</a:t>
            </a:r>
            <a:endParaRPr lang="en-US" altLang="zh-CN" dirty="0">
              <a:solidFill>
                <a:srgbClr val="40485B"/>
              </a:solidFill>
              <a:latin typeface="+mn-lt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85B"/>
                </a:solidFill>
                <a:latin typeface="+mn-lt"/>
              </a:rPr>
              <a:t>（在用户</a:t>
            </a:r>
            <a:r>
              <a:rPr lang="en-US" altLang="zh-CN" dirty="0">
                <a:solidFill>
                  <a:srgbClr val="40485B"/>
                </a:solidFill>
                <a:latin typeface="+mn-lt"/>
              </a:rPr>
              <a:t>U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模式下执行的）应用企图执行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RISC-V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的特权指令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+mn-lt"/>
              </a:rPr>
              <a:t>csrw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 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+mn-lt"/>
              </a:rPr>
              <a:t>sscratch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, 0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。该指令会修改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S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模式的栈指针，如果允许该指令的执行，执行的结果可能会导致系统崩溃。</a:t>
            </a:r>
            <a:endParaRPr lang="en-US" altLang="zh-CN" b="0" i="0" dirty="0">
              <a:solidFill>
                <a:srgbClr val="40485B"/>
              </a:solidFill>
              <a:effectLst/>
              <a:latin typeface="+mn-lt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通过调用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+mn-lt"/>
              </a:rPr>
              <a:t>handle_illegal_instruction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函数完成异常指令处理，阻止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+mn-lt"/>
              </a:rPr>
              <a:t>app_illegal_instruction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的执行。</a:t>
            </a:r>
            <a:endParaRPr lang="en-US" altLang="zh-CN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686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A8827-890D-49E3-A547-21ACF77B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 smtClean="0">
                <a:solidFill>
                  <a:srgbClr val="40485B"/>
                </a:solidFill>
                <a:effectLst/>
                <a:latin typeface="+mn-lt"/>
              </a:rPr>
              <a:t>lab1_3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+mn-lt"/>
              </a:rPr>
              <a:t>（外部）中断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F683B2-538C-452E-B502-A360BB57D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400" y="1356789"/>
            <a:ext cx="5992632" cy="50720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4F89D4-ACAF-422C-9C71-5C18BB2F6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95" t="4159"/>
          <a:stretch/>
        </p:blipFill>
        <p:spPr>
          <a:xfrm>
            <a:off x="0" y="1690687"/>
            <a:ext cx="5794131" cy="47381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3EBE757-880F-48A0-904D-B2402290FCFC}"/>
              </a:ext>
            </a:extLst>
          </p:cNvPr>
          <p:cNvSpPr txBox="1"/>
          <p:nvPr/>
        </p:nvSpPr>
        <p:spPr>
          <a:xfrm>
            <a:off x="2380097" y="64288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给定应用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03F776-8108-4544-A1FF-82B675B6B9DF}"/>
              </a:ext>
            </a:extLst>
          </p:cNvPr>
          <p:cNvSpPr txBox="1"/>
          <p:nvPr/>
        </p:nvSpPr>
        <p:spPr>
          <a:xfrm>
            <a:off x="8434671" y="64288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预期输出</a:t>
            </a:r>
          </a:p>
        </p:txBody>
      </p:sp>
    </p:spTree>
    <p:extLst>
      <p:ext uri="{BB962C8B-B14F-4D97-AF65-F5344CB8AC3E}">
        <p14:creationId xmlns:p14="http://schemas.microsoft.com/office/powerpoint/2010/main" val="77007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A8827-890D-49E3-A547-21ACF77B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 smtClean="0">
                <a:solidFill>
                  <a:srgbClr val="40485B"/>
                </a:solidFill>
                <a:effectLst/>
                <a:latin typeface="+mn-lt"/>
              </a:rPr>
              <a:t>lab1_3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+mn-lt"/>
              </a:rPr>
              <a:t>（外部）中断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33CD9-E5C6-48AB-973E-DD719DB0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85B"/>
                </a:solidFill>
                <a:latin typeface="+mn-lt"/>
              </a:rPr>
              <a:t>实验内容：</a:t>
            </a:r>
            <a:endParaRPr lang="en-US" altLang="zh-CN" dirty="0">
              <a:solidFill>
                <a:srgbClr val="40485B"/>
              </a:solidFill>
              <a:latin typeface="+mn-lt"/>
            </a:endParaRPr>
          </a:p>
          <a:p>
            <a:pPr marL="0" indent="46800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85B"/>
                </a:solidFill>
                <a:latin typeface="+mn-lt"/>
              </a:rPr>
              <a:t>给定的程序在运行过程中受到了系统的外部时钟中断（</a:t>
            </a:r>
            <a:r>
              <a:rPr lang="en-US" altLang="zh-CN" dirty="0">
                <a:solidFill>
                  <a:srgbClr val="40485B"/>
                </a:solidFill>
                <a:latin typeface="+mn-lt"/>
              </a:rPr>
              <a:t>timer </a:t>
            </a:r>
            <a:r>
              <a:rPr lang="en-US" altLang="zh-CN" dirty="0" err="1">
                <a:solidFill>
                  <a:srgbClr val="40485B"/>
                </a:solidFill>
                <a:latin typeface="+mn-lt"/>
              </a:rPr>
              <a:t>irq</a:t>
            </a:r>
            <a:r>
              <a:rPr lang="zh-CN" altLang="en-US" dirty="0">
                <a:solidFill>
                  <a:srgbClr val="40485B"/>
                </a:solidFill>
                <a:latin typeface="+mn-lt"/>
              </a:rPr>
              <a:t>）的“干扰”。而我们在这个实验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中给出的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PKE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操作系统内核，在时钟中断部分并未完全做好，导致（模拟）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RISC-V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机器碰到第一个时钟中断后就会出现崩溃。</a:t>
            </a:r>
            <a:endParaRPr lang="en-US" altLang="zh-CN" b="0" i="0" dirty="0">
              <a:solidFill>
                <a:srgbClr val="40485B"/>
              </a:solidFill>
              <a:effectLst/>
              <a:latin typeface="+mn-lt"/>
            </a:endParaRPr>
          </a:p>
          <a:p>
            <a:pPr marL="0" indent="46800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完成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PKE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操作系统内核未完成的时钟中断处理过程，使得它能够完整地处理时钟中断。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974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343B6-3CE4-441B-8064-FF123DBE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/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r>
              <a:rPr lang="zh-CN" altLang="en-US" sz="4900" b="1" i="0" dirty="0">
                <a:solidFill>
                  <a:srgbClr val="40485B"/>
                </a:solidFill>
                <a:effectLst/>
                <a:latin typeface="-apple-system"/>
              </a:rPr>
              <a:t>目录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/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5934F-4897-4828-AE71-4B50B144E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47" y="1586769"/>
            <a:ext cx="10832123" cy="4906106"/>
          </a:xfrm>
        </p:spPr>
        <p:txBody>
          <a:bodyPr>
            <a:normAutofit fontScale="40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6700" b="1" dirty="0" smtClean="0">
                <a:solidFill>
                  <a:srgbClr val="FF0000"/>
                </a:solidFill>
                <a:latin typeface="+mn-lt"/>
                <a:cs typeface="+mj-cs"/>
              </a:rPr>
              <a:t>实验</a:t>
            </a:r>
            <a:r>
              <a:rPr lang="en-US" altLang="zh-CN" sz="6700" b="1" dirty="0">
                <a:solidFill>
                  <a:srgbClr val="FF0000"/>
                </a:solidFill>
                <a:latin typeface="+mn-lt"/>
                <a:cs typeface="+mj-cs"/>
              </a:rPr>
              <a:t>1</a:t>
            </a:r>
            <a:r>
              <a:rPr lang="zh-CN" altLang="en-US" sz="6700" b="1" dirty="0">
                <a:solidFill>
                  <a:srgbClr val="FF0000"/>
                </a:solidFill>
                <a:latin typeface="+mn-lt"/>
                <a:cs typeface="+mj-cs"/>
              </a:rPr>
              <a:t>的基础知识</a:t>
            </a:r>
            <a:endParaRPr lang="en-US" altLang="zh-CN" sz="6700" b="1" dirty="0">
              <a:solidFill>
                <a:srgbClr val="FF0000"/>
              </a:solidFill>
              <a:latin typeface="+mn-lt"/>
              <a:cs typeface="+mj-cs"/>
            </a:endParaRP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en-US" altLang="zh-CN" sz="6000" b="1" dirty="0" smtClean="0">
                <a:solidFill>
                  <a:srgbClr val="40485B"/>
                </a:solidFill>
                <a:latin typeface="+mn-lt"/>
                <a:cs typeface="+mj-cs"/>
              </a:rPr>
              <a:t>RISC-V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程序的编译和链接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zh-CN" altLang="en-US" sz="6000" b="1" dirty="0" smtClean="0">
                <a:solidFill>
                  <a:srgbClr val="40485B"/>
                </a:solidFill>
                <a:latin typeface="+mn-lt"/>
                <a:cs typeface="+mj-cs"/>
              </a:rPr>
              <a:t>指定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符号的逻辑地址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zh-CN" altLang="en-US" sz="6000" b="1" dirty="0" smtClean="0">
                <a:solidFill>
                  <a:srgbClr val="40485B"/>
                </a:solidFill>
                <a:latin typeface="+mn-lt"/>
                <a:cs typeface="+mj-cs"/>
              </a:rPr>
              <a:t>代理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内核的构造过程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zh-CN" altLang="en-US" sz="6000" b="1" dirty="0" smtClean="0">
                <a:solidFill>
                  <a:srgbClr val="40485B"/>
                </a:solidFill>
                <a:latin typeface="+mn-lt"/>
                <a:cs typeface="+mj-cs"/>
              </a:rPr>
              <a:t>代理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内核的启动过程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en-US" altLang="zh-CN" sz="6000" b="1" dirty="0" smtClean="0">
                <a:solidFill>
                  <a:srgbClr val="40485B"/>
                </a:solidFill>
                <a:latin typeface="+mn-lt"/>
                <a:cs typeface="+mj-cs"/>
              </a:rPr>
              <a:t>ELF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文件（</a:t>
            </a:r>
            <a:r>
              <a:rPr lang="en-US" altLang="zh-CN" sz="6000" b="1" dirty="0">
                <a:solidFill>
                  <a:srgbClr val="40485B"/>
                </a:solidFill>
                <a:latin typeface="+mn-lt"/>
                <a:cs typeface="+mj-cs"/>
              </a:rPr>
              <a:t>app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）的加载过程</a:t>
            </a:r>
          </a:p>
          <a:p>
            <a:pPr marL="720000" algn="l">
              <a:buFont typeface="Arial" panose="020B0604020202020204" pitchFamily="34" charset="0"/>
              <a:buChar char="•"/>
            </a:pPr>
            <a:r>
              <a:rPr lang="en-US" altLang="zh-CN" sz="6000" b="1" dirty="0" smtClean="0">
                <a:solidFill>
                  <a:srgbClr val="40485B"/>
                </a:solidFill>
                <a:latin typeface="+mn-lt"/>
                <a:cs typeface="+mj-cs"/>
              </a:rPr>
              <a:t>spike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的</a:t>
            </a:r>
            <a:r>
              <a:rPr lang="en-US" altLang="zh-CN" sz="6000" b="1" dirty="0">
                <a:solidFill>
                  <a:srgbClr val="40485B"/>
                </a:solidFill>
                <a:latin typeface="+mn-lt"/>
                <a:cs typeface="+mj-cs"/>
              </a:rPr>
              <a:t>HTIF</a:t>
            </a:r>
            <a:r>
              <a:rPr lang="zh-CN" altLang="en-US" sz="6000" b="1" dirty="0">
                <a:solidFill>
                  <a:srgbClr val="40485B"/>
                </a:solidFill>
                <a:latin typeface="+mn-lt"/>
                <a:cs typeface="+mj-cs"/>
              </a:rPr>
              <a:t>接口</a:t>
            </a:r>
            <a:endParaRPr lang="zh-CN" altLang="en-US" sz="7000" b="1" dirty="0">
              <a:solidFill>
                <a:srgbClr val="40485B"/>
              </a:solidFill>
              <a:latin typeface="+mn-lt"/>
              <a:cs typeface="+mj-cs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6700" b="1" dirty="0" smtClean="0">
                <a:solidFill>
                  <a:srgbClr val="40485B"/>
                </a:solidFill>
                <a:latin typeface="+mn-lt"/>
                <a:cs typeface="+mj-cs"/>
              </a:rPr>
              <a:t>实验内容</a:t>
            </a:r>
            <a:endParaRPr lang="en-US" altLang="zh-CN" sz="6700" b="1" dirty="0" smtClean="0">
              <a:solidFill>
                <a:srgbClr val="40485B"/>
              </a:solidFill>
              <a:latin typeface="+mn-lt"/>
              <a:cs typeface="+mj-cs"/>
            </a:endParaRPr>
          </a:p>
          <a:p>
            <a:pPr lvl="1">
              <a:lnSpc>
                <a:spcPct val="120000"/>
              </a:lnSpc>
            </a:pPr>
            <a:r>
              <a:rPr lang="en-US" altLang="zh-CN" sz="6300" b="1" dirty="0" smtClean="0">
                <a:solidFill>
                  <a:srgbClr val="40485B"/>
                </a:solidFill>
                <a:latin typeface="+mn-lt"/>
                <a:cs typeface="+mj-cs"/>
              </a:rPr>
              <a:t>lab1_1 </a:t>
            </a:r>
            <a:r>
              <a:rPr lang="zh-CN" altLang="en-US" sz="6300" b="1" dirty="0">
                <a:solidFill>
                  <a:srgbClr val="40485B"/>
                </a:solidFill>
                <a:latin typeface="+mn-lt"/>
                <a:cs typeface="+mj-cs"/>
              </a:rPr>
              <a:t>系统调用</a:t>
            </a:r>
          </a:p>
          <a:p>
            <a:pPr lvl="1">
              <a:lnSpc>
                <a:spcPct val="120000"/>
              </a:lnSpc>
            </a:pPr>
            <a:r>
              <a:rPr lang="en-US" altLang="zh-CN" sz="6300" b="1" dirty="0" smtClean="0">
                <a:solidFill>
                  <a:srgbClr val="40485B"/>
                </a:solidFill>
                <a:latin typeface="+mn-lt"/>
                <a:cs typeface="+mj-cs"/>
              </a:rPr>
              <a:t>lab1_2 </a:t>
            </a:r>
            <a:r>
              <a:rPr lang="zh-CN" altLang="en-US" sz="6300" b="1" dirty="0">
                <a:solidFill>
                  <a:srgbClr val="40485B"/>
                </a:solidFill>
                <a:latin typeface="+mn-lt"/>
                <a:cs typeface="+mj-cs"/>
              </a:rPr>
              <a:t>异常处理</a:t>
            </a:r>
          </a:p>
          <a:p>
            <a:pPr lvl="1">
              <a:lnSpc>
                <a:spcPct val="120000"/>
              </a:lnSpc>
            </a:pPr>
            <a:r>
              <a:rPr lang="en-US" altLang="zh-CN" sz="6300" b="1" dirty="0" smtClean="0">
                <a:solidFill>
                  <a:srgbClr val="40485B"/>
                </a:solidFill>
                <a:latin typeface="+mn-lt"/>
                <a:cs typeface="+mj-cs"/>
              </a:rPr>
              <a:t>lab1_3</a:t>
            </a:r>
            <a:r>
              <a:rPr lang="zh-CN" altLang="en-US" sz="6300" b="1" dirty="0">
                <a:solidFill>
                  <a:srgbClr val="40485B"/>
                </a:solidFill>
                <a:latin typeface="+mn-lt"/>
                <a:cs typeface="+mj-cs"/>
              </a:rPr>
              <a:t>（外部）中断</a:t>
            </a:r>
          </a:p>
        </p:txBody>
      </p:sp>
    </p:spTree>
    <p:extLst>
      <p:ext uri="{BB962C8B-B14F-4D97-AF65-F5344CB8AC3E}">
        <p14:creationId xmlns:p14="http://schemas.microsoft.com/office/powerpoint/2010/main" val="255083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C0C9C-1F9A-4B5B-8BAB-AFAB7A51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40485B"/>
                </a:solidFill>
                <a:effectLst/>
                <a:latin typeface="+mn-lt"/>
              </a:rPr>
              <a:t>3.1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+mn-lt"/>
              </a:rPr>
              <a:t>实验</a:t>
            </a:r>
            <a:r>
              <a:rPr lang="en-US" altLang="zh-CN" b="1" i="0" dirty="0">
                <a:solidFill>
                  <a:srgbClr val="40485B"/>
                </a:solidFill>
                <a:effectLst/>
                <a:latin typeface="+mn-lt"/>
              </a:rPr>
              <a:t>1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+mn-lt"/>
              </a:rPr>
              <a:t>的基础知识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5BF34-B0E2-475D-94B7-DC285E64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531"/>
            <a:ext cx="10515600" cy="404043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40485B"/>
                </a:solidFill>
                <a:latin typeface="+mn-lt"/>
              </a:rPr>
              <a:t>RISC-V</a:t>
            </a:r>
            <a:r>
              <a:rPr lang="zh-CN" altLang="en-US" dirty="0">
                <a:solidFill>
                  <a:srgbClr val="40485B"/>
                </a:solidFill>
                <a:latin typeface="+mn-lt"/>
              </a:rPr>
              <a:t>程序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编译主要过程：</a:t>
            </a:r>
            <a:endParaRPr lang="en-US" altLang="zh-CN" b="0" i="0" dirty="0">
              <a:solidFill>
                <a:srgbClr val="40485B"/>
              </a:solidFill>
              <a:effectLst/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预处理：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lt"/>
              </a:rPr>
              <a:t>展开</a:t>
            </a:r>
            <a:r>
              <a:rPr lang="zh-CN" altLang="en-US" dirty="0">
                <a:solidFill>
                  <a:srgbClr val="4D4D4D"/>
                </a:solidFill>
                <a:latin typeface="+mn-lt"/>
              </a:rPr>
              <a:t>头文件、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lt"/>
              </a:rPr>
              <a:t>宏替换、条件编译、删除注释等等；</a:t>
            </a:r>
            <a:endParaRPr lang="en-US" altLang="zh-CN" b="0" i="0" dirty="0">
              <a:solidFill>
                <a:srgbClr val="4D4D4D"/>
              </a:solidFill>
              <a:effectLst/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编译：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lt"/>
              </a:rPr>
              <a:t>语法检查；</a:t>
            </a:r>
            <a:endParaRPr lang="en-US" altLang="zh-CN" b="0" i="0" dirty="0">
              <a:solidFill>
                <a:srgbClr val="40485B"/>
              </a:solidFill>
              <a:effectLst/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40485B"/>
                </a:solidFill>
                <a:latin typeface="+mn-lt"/>
              </a:rPr>
              <a:t>汇编：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lt"/>
              </a:rPr>
              <a:t>将汇编文件翻译成机器码（二进制文本），生成目标文件；</a:t>
            </a:r>
            <a:endParaRPr lang="en-US" altLang="zh-CN" dirty="0">
              <a:solidFill>
                <a:srgbClr val="40485B"/>
              </a:solidFill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链接：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lt"/>
              </a:rPr>
              <a:t>将所有的目标文件打包链接</a:t>
            </a:r>
            <a:r>
              <a:rPr lang="zh-CN" altLang="en-US" dirty="0">
                <a:solidFill>
                  <a:srgbClr val="4D4D4D"/>
                </a:solidFill>
                <a:latin typeface="+mn-lt"/>
              </a:rPr>
              <a:t>成一个可执行文件。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B18320-820F-440B-BADF-80DEF1D96A9F}"/>
              </a:ext>
            </a:extLst>
          </p:cNvPr>
          <p:cNvSpPr txBox="1"/>
          <p:nvPr/>
        </p:nvSpPr>
        <p:spPr>
          <a:xfrm>
            <a:off x="838200" y="1465769"/>
            <a:ext cx="60974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solidFill>
                  <a:srgbClr val="40485B"/>
                </a:solidFill>
                <a:effectLst/>
              </a:rPr>
              <a:t>RISC-V</a:t>
            </a:r>
            <a:r>
              <a:rPr lang="zh-CN" altLang="en-US" sz="3200" b="1" i="0" dirty="0">
                <a:solidFill>
                  <a:srgbClr val="40485B"/>
                </a:solidFill>
                <a:effectLst/>
              </a:rPr>
              <a:t>程序的编译过程</a:t>
            </a:r>
          </a:p>
        </p:txBody>
      </p:sp>
    </p:spTree>
    <p:extLst>
      <p:ext uri="{BB962C8B-B14F-4D97-AF65-F5344CB8AC3E}">
        <p14:creationId xmlns:p14="http://schemas.microsoft.com/office/powerpoint/2010/main" val="359555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B249-2E02-49B7-887D-E507FDE0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指定符号的逻辑地址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43ED-BE57-42E5-9520-CF5064EEE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70" y="1459523"/>
            <a:ext cx="11280530" cy="52050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sz="4000" b="1" dirty="0">
                <a:solidFill>
                  <a:srgbClr val="40485B"/>
                </a:solidFill>
                <a:latin typeface="-apple-system"/>
                <a:cs typeface="+mj-cs"/>
              </a:rPr>
              <a:t>使用链接脚本，例如：</a:t>
            </a:r>
            <a:endParaRPr lang="en-US" altLang="zh-CN" sz="4000" b="1" dirty="0">
              <a:solidFill>
                <a:srgbClr val="40485B"/>
              </a:solidFill>
              <a:latin typeface="-apple-system"/>
              <a:cs typeface="+mj-cs"/>
            </a:endParaRP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OUTPUT_ARCH( "</a:t>
            </a:r>
            <a:r>
              <a:rPr lang="en-US" altLang="zh-CN" sz="4000" b="1" dirty="0" err="1">
                <a:solidFill>
                  <a:srgbClr val="40485B"/>
                </a:solidFill>
                <a:latin typeface="+mn-lt"/>
                <a:cs typeface="+mj-cs"/>
              </a:rPr>
              <a:t>riscv</a:t>
            </a: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" )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ENTRY(main)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SECTIONS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{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  . = 0x81000000;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  . = ALIGN(0x1000);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  .text : { *(.text) }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  . = ALIGN(16);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  .data : { *(.data) }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  . = ALIGN(16);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  .</a:t>
            </a:r>
            <a:r>
              <a:rPr lang="en-US" altLang="zh-CN" sz="4000" b="1" dirty="0" err="1">
                <a:solidFill>
                  <a:srgbClr val="40485B"/>
                </a:solidFill>
                <a:latin typeface="+mn-lt"/>
                <a:cs typeface="+mj-cs"/>
              </a:rPr>
              <a:t>bss</a:t>
            </a: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 : { *(.</a:t>
            </a:r>
            <a:r>
              <a:rPr lang="en-US" altLang="zh-CN" sz="4000" b="1" dirty="0" err="1">
                <a:solidFill>
                  <a:srgbClr val="40485B"/>
                </a:solidFill>
                <a:latin typeface="+mn-lt"/>
                <a:cs typeface="+mj-cs"/>
              </a:rPr>
              <a:t>bss</a:t>
            </a: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) }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40485B"/>
                </a:solidFill>
                <a:latin typeface="+mn-lt"/>
                <a:cs typeface="+mj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329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78492-9054-492F-A12A-A27C0D52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+mn-lt"/>
              </a:rPr>
              <a:t>代理内核的构造（</a:t>
            </a:r>
            <a:r>
              <a:rPr lang="en-US" altLang="zh-CN" sz="4000" b="1" i="0" dirty="0">
                <a:solidFill>
                  <a:srgbClr val="40485B"/>
                </a:solidFill>
                <a:effectLst/>
                <a:latin typeface="+mn-lt"/>
              </a:rPr>
              <a:t>build</a:t>
            </a:r>
            <a:r>
              <a:rPr lang="zh-CN" altLang="en-US" sz="4000" b="1" i="0" dirty="0">
                <a:solidFill>
                  <a:srgbClr val="40485B"/>
                </a:solidFill>
                <a:effectLst/>
                <a:latin typeface="+mn-lt"/>
              </a:rPr>
              <a:t>）过程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66FD1-2570-4E84-A0BD-A83B8653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90738" cy="4926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4D4D4D"/>
                </a:solidFill>
                <a:latin typeface="+mn-lt"/>
              </a:rPr>
              <a:t>采用</a:t>
            </a:r>
            <a:r>
              <a:rPr lang="en-US" altLang="zh-CN" dirty="0" err="1">
                <a:solidFill>
                  <a:srgbClr val="4D4D4D"/>
                </a:solidFill>
                <a:latin typeface="+mn-lt"/>
              </a:rPr>
              <a:t>makefile</a:t>
            </a:r>
            <a:r>
              <a:rPr lang="zh-CN" altLang="en-US" dirty="0">
                <a:solidFill>
                  <a:srgbClr val="4D4D4D"/>
                </a:solidFill>
                <a:latin typeface="+mn-lt"/>
              </a:rPr>
              <a:t>，简化构造过程，此处摘取</a:t>
            </a:r>
            <a:r>
              <a:rPr lang="en-US" altLang="zh-CN" dirty="0" err="1">
                <a:solidFill>
                  <a:srgbClr val="4D4D4D"/>
                </a:solidFill>
                <a:latin typeface="+mn-lt"/>
              </a:rPr>
              <a:t>makefile</a:t>
            </a:r>
            <a:r>
              <a:rPr lang="zh-CN" altLang="en-US" dirty="0">
                <a:solidFill>
                  <a:srgbClr val="4D4D4D"/>
                </a:solidFill>
                <a:latin typeface="+mn-lt"/>
              </a:rPr>
              <a:t>的一部分。</a:t>
            </a:r>
            <a:endParaRPr lang="en-US" altLang="zh-CN" dirty="0">
              <a:solidFill>
                <a:srgbClr val="4D4D4D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KERNEL_TARGET = $(OBJ_DIR)/</a:t>
            </a:r>
            <a:r>
              <a:rPr lang="en-US" altLang="zh-CN" sz="1800" dirty="0" err="1">
                <a:solidFill>
                  <a:srgbClr val="4D4D4D"/>
                </a:solidFill>
                <a:latin typeface="+mn-lt"/>
              </a:rPr>
              <a:t>riscv-pke</a:t>
            </a:r>
            <a:endParaRPr lang="en-US" altLang="zh-CN" sz="1800" dirty="0">
              <a:solidFill>
                <a:srgbClr val="4D4D4D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USER_TARGET := $(OBJ_DIR)/</a:t>
            </a:r>
            <a:r>
              <a:rPr lang="en-US" altLang="zh-CN" sz="1800" dirty="0" err="1">
                <a:solidFill>
                  <a:srgbClr val="4D4D4D"/>
                </a:solidFill>
                <a:latin typeface="+mn-lt"/>
              </a:rPr>
              <a:t>app_helloworld</a:t>
            </a:r>
            <a:endParaRPr lang="en-US" altLang="zh-CN" sz="1800" dirty="0">
              <a:solidFill>
                <a:srgbClr val="4D4D4D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$(KERNEL_TARGET): $(OBJ_DIR) $(UTIL_LIB) $(SPIKE_INF_LIB) $(KERNEL_OBJS) $(KERNEL_LDS)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    @echo "linking" $@ 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    @$(COMPILE) $(KERNEL_OBJS) $(UTIL_LIB) $(SPIKE_INF_LIB) -o $@ -T $(KERNEL_LDS)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    @echo "PKE core has been built into" \"$@\“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.DEFAULT_GOAL := $(all)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all: $(KERNEL_TARGET) $(USER_TARGET)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+mn-lt"/>
              </a:rPr>
              <a:t>.</a:t>
            </a:r>
            <a:r>
              <a:rPr lang="en-US" altLang="zh-CN" sz="1800" dirty="0" err="1">
                <a:solidFill>
                  <a:srgbClr val="4D4D4D"/>
                </a:solidFill>
                <a:latin typeface="+mn-lt"/>
              </a:rPr>
              <a:t>PHONY:all</a:t>
            </a:r>
            <a:endParaRPr lang="zh-CN" altLang="en-US" sz="1800" dirty="0">
              <a:solidFill>
                <a:srgbClr val="4D4D4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863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F295-57FE-4DF6-8D90-6B746692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+mn-lt"/>
              </a:rPr>
              <a:t>代理内核的构造（</a:t>
            </a:r>
            <a:r>
              <a:rPr lang="en-US" altLang="zh-CN" sz="4000" b="1" i="0" dirty="0">
                <a:solidFill>
                  <a:srgbClr val="40485B"/>
                </a:solidFill>
                <a:effectLst/>
                <a:latin typeface="+mn-lt"/>
              </a:rPr>
              <a:t>build</a:t>
            </a:r>
            <a:r>
              <a:rPr lang="zh-CN" altLang="en-US" sz="4000" b="1" i="0" dirty="0">
                <a:solidFill>
                  <a:srgbClr val="40485B"/>
                </a:solidFill>
                <a:effectLst/>
                <a:latin typeface="+mn-lt"/>
              </a:rPr>
              <a:t>）过程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045AA-DD33-4BDF-AD80-E955330F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i="0" dirty="0">
                <a:solidFill>
                  <a:srgbClr val="40485B"/>
                </a:solidFill>
                <a:effectLst/>
                <a:latin typeface="+mn-lt"/>
              </a:rPr>
              <a:t>构造过程可概括为：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514350" indent="-514350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zh-CN" altLang="zh-CN" dirty="0">
                <a:solidFill>
                  <a:srgbClr val="40485B"/>
                </a:solidFill>
                <a:latin typeface="+mn-lt"/>
              </a:rPr>
              <a:t>构造util目录下的静态库文件$(OBJ_DIR)/util.a；</a:t>
            </a:r>
          </a:p>
          <a:p>
            <a:pPr marL="514350" lvl="0" indent="-514350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zh-CN" altLang="zh-CN" dirty="0">
                <a:solidFill>
                  <a:srgbClr val="40485B"/>
                </a:solidFill>
                <a:latin typeface="+mn-lt"/>
              </a:rPr>
              <a:t>构造应用程序，得到$(OBJ_DIR)/app_helloworld；</a:t>
            </a:r>
          </a:p>
          <a:p>
            <a:pPr marL="514350" lvl="0" indent="-514350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zh-CN" altLang="zh-CN" dirty="0">
                <a:solidFill>
                  <a:srgbClr val="40485B"/>
                </a:solidFill>
                <a:latin typeface="+mn-lt"/>
              </a:rPr>
              <a:t>构造$(OBJ_DIR)/spike_interface.a，即spike所提供的工具库文件；</a:t>
            </a:r>
          </a:p>
          <a:p>
            <a:pPr marL="514350" lvl="0" indent="-514350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zh-CN" altLang="zh-CN" dirty="0">
                <a:solidFill>
                  <a:srgbClr val="40485B"/>
                </a:solidFill>
                <a:latin typeface="+mn-lt"/>
              </a:rPr>
              <a:t>最后构造代理内核$(OBJ_DIR)/riscv-pke。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4BF07D-0485-4442-B766-197166FB6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930" y="3290500"/>
            <a:ext cx="65" cy="2769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0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F6839-8B50-472A-BF3D-BF19D53D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代理内核的启动过程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4D462-AEFD-4E3E-B56F-30638BAC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85B"/>
                </a:solidFill>
                <a:latin typeface="+mn-lt"/>
              </a:rPr>
              <a:t>采用</a:t>
            </a:r>
            <a:r>
              <a:rPr lang="en-US" altLang="zh-CN" dirty="0">
                <a:solidFill>
                  <a:srgbClr val="40485B"/>
                </a:solidFill>
                <a:latin typeface="+mn-lt"/>
              </a:rPr>
              <a:t>spike</a:t>
            </a:r>
            <a:r>
              <a:rPr lang="zh-CN" altLang="en-US" dirty="0">
                <a:solidFill>
                  <a:srgbClr val="40485B"/>
                </a:solidFill>
                <a:latin typeface="+mn-lt"/>
              </a:rPr>
              <a:t>模拟器（执行命令）：</a:t>
            </a:r>
            <a:endParaRPr lang="en-US" altLang="zh-CN" dirty="0">
              <a:solidFill>
                <a:srgbClr val="40485B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0485B"/>
                </a:solidFill>
                <a:latin typeface="+mn-lt"/>
              </a:rPr>
              <a:t>spike ./obj/</a:t>
            </a:r>
            <a:r>
              <a:rPr lang="en-US" altLang="zh-CN" dirty="0" err="1">
                <a:solidFill>
                  <a:srgbClr val="40485B"/>
                </a:solidFill>
                <a:latin typeface="+mn-lt"/>
              </a:rPr>
              <a:t>riscv-pke</a:t>
            </a:r>
            <a:r>
              <a:rPr lang="en-US" altLang="zh-CN" dirty="0">
                <a:solidFill>
                  <a:srgbClr val="40485B"/>
                </a:solidFill>
                <a:latin typeface="+mn-lt"/>
              </a:rPr>
              <a:t> ./obj/</a:t>
            </a:r>
            <a:r>
              <a:rPr lang="en-US" altLang="zh-CN" dirty="0" err="1">
                <a:solidFill>
                  <a:srgbClr val="40485B"/>
                </a:solidFill>
                <a:latin typeface="+mn-lt"/>
              </a:rPr>
              <a:t>app_helloworld</a:t>
            </a:r>
            <a:endParaRPr lang="en-US" altLang="zh-CN" dirty="0">
              <a:solidFill>
                <a:srgbClr val="40485B"/>
              </a:solidFill>
              <a:latin typeface="+mn-lt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D21703A-7085-4541-B0E3-35625971A5DE}"/>
              </a:ext>
            </a:extLst>
          </p:cNvPr>
          <p:cNvSpPr txBox="1">
            <a:spLocks/>
          </p:cNvSpPr>
          <p:nvPr/>
        </p:nvSpPr>
        <p:spPr>
          <a:xfrm>
            <a:off x="838200" y="3432542"/>
            <a:ext cx="10758854" cy="266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40485B"/>
                </a:solidFill>
              </a:rPr>
              <a:t>启动具体过程：</a:t>
            </a:r>
            <a:endParaRPr lang="en-US" altLang="zh-CN" dirty="0">
              <a:solidFill>
                <a:srgbClr val="40485B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0485B"/>
                </a:solidFill>
              </a:rPr>
              <a:t>在</a:t>
            </a:r>
            <a:r>
              <a:rPr lang="en-US" altLang="zh-CN" dirty="0">
                <a:solidFill>
                  <a:srgbClr val="40485B"/>
                </a:solidFill>
              </a:rPr>
              <a:t>M</a:t>
            </a:r>
            <a:r>
              <a:rPr lang="zh-CN" altLang="en-US" dirty="0">
                <a:solidFill>
                  <a:srgbClr val="40485B"/>
                </a:solidFill>
              </a:rPr>
              <a:t>态执行一系列初始化动作（如</a:t>
            </a:r>
            <a:r>
              <a:rPr lang="en-US" altLang="zh-CN" dirty="0">
                <a:solidFill>
                  <a:srgbClr val="40485B"/>
                </a:solidFill>
              </a:rPr>
              <a:t>HTIF</a:t>
            </a:r>
            <a:r>
              <a:rPr lang="zh-CN" altLang="en-US" dirty="0">
                <a:solidFill>
                  <a:srgbClr val="40485B"/>
                </a:solidFill>
              </a:rPr>
              <a:t>）；</a:t>
            </a:r>
            <a:endParaRPr lang="en-US" altLang="zh-CN" dirty="0">
              <a:solidFill>
                <a:srgbClr val="40485B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0485B"/>
                </a:solidFill>
              </a:rPr>
              <a:t>将中断异常处理“代理”给</a:t>
            </a:r>
            <a:r>
              <a:rPr lang="en-US" altLang="zh-CN" dirty="0">
                <a:solidFill>
                  <a:srgbClr val="40485B"/>
                </a:solidFill>
              </a:rPr>
              <a:t>S</a:t>
            </a:r>
            <a:r>
              <a:rPr lang="zh-CN" altLang="en-US" dirty="0">
                <a:solidFill>
                  <a:srgbClr val="40485B"/>
                </a:solidFill>
              </a:rPr>
              <a:t>态，进入</a:t>
            </a:r>
            <a:r>
              <a:rPr lang="en-US" altLang="zh-CN" dirty="0">
                <a:solidFill>
                  <a:srgbClr val="40485B"/>
                </a:solidFill>
              </a:rPr>
              <a:t>S</a:t>
            </a:r>
            <a:r>
              <a:rPr lang="zh-CN" altLang="en-US" dirty="0">
                <a:solidFill>
                  <a:srgbClr val="40485B"/>
                </a:solidFill>
              </a:rPr>
              <a:t>态；</a:t>
            </a:r>
            <a:endParaRPr lang="en-US" altLang="zh-CN" dirty="0">
              <a:solidFill>
                <a:srgbClr val="40485B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40485B"/>
                </a:solidFill>
                <a:effectLst/>
              </a:rPr>
              <a:t>加载程序到内存，将程序封装成一个最简单的“进程”，然后调度执行，同时进入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U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态。</a:t>
            </a:r>
            <a:endParaRPr lang="en-US" altLang="zh-CN" dirty="0">
              <a:solidFill>
                <a:srgbClr val="4048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0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249FA-C480-458D-8E78-ECAB654C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i="0" dirty="0">
                <a:solidFill>
                  <a:srgbClr val="40485B"/>
                </a:solidFill>
                <a:effectLst/>
                <a:latin typeface="+mn-lt"/>
              </a:rPr>
              <a:t>ELF</a:t>
            </a:r>
            <a:r>
              <a:rPr lang="zh-CN" altLang="en-US" sz="4000" b="1" i="0" dirty="0">
                <a:solidFill>
                  <a:srgbClr val="40485B"/>
                </a:solidFill>
                <a:effectLst/>
                <a:latin typeface="+mn-lt"/>
              </a:rPr>
              <a:t>文件（</a:t>
            </a:r>
            <a:r>
              <a:rPr lang="en-US" altLang="zh-CN" sz="4000" b="1" i="0" dirty="0">
                <a:solidFill>
                  <a:srgbClr val="40485B"/>
                </a:solidFill>
                <a:effectLst/>
                <a:latin typeface="+mn-lt"/>
              </a:rPr>
              <a:t>app</a:t>
            </a:r>
            <a:r>
              <a:rPr lang="zh-CN" altLang="en-US" sz="4000" b="1" i="0" dirty="0">
                <a:solidFill>
                  <a:srgbClr val="40485B"/>
                </a:solidFill>
                <a:effectLst/>
                <a:latin typeface="+mn-lt"/>
              </a:rPr>
              <a:t>）的加载过程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EEBB0-1706-4E6C-9879-F69233EB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大致过程为：</a:t>
            </a:r>
            <a:endParaRPr lang="en-US" altLang="zh-CN" b="0" i="0" dirty="0">
              <a:solidFill>
                <a:srgbClr val="40485B"/>
              </a:solidFill>
              <a:effectLst/>
              <a:latin typeface="+mn-lt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首先，解析命令行参数，获得需要加载的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ELF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文件文件名；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接下来初始化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ELF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加载数据结构，并打开即将被加载的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ELF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文件；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加载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ELF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文件；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通过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ELF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文件提供的入口地址设置进程的“入口地址”，保证“返回”用户态的时候，所加载的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ELF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文件被执行；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关闭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+mn-lt"/>
              </a:rPr>
              <a:t>ELF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+mn-lt"/>
              </a:rPr>
              <a:t>文件并返回。</a:t>
            </a:r>
          </a:p>
          <a:p>
            <a:pPr marL="0" indent="0">
              <a:buNone/>
            </a:pP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248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CF2C8-7CB0-411F-9142-55A272CF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i="0" dirty="0">
                <a:solidFill>
                  <a:srgbClr val="40485B"/>
                </a:solidFill>
                <a:effectLst/>
                <a:latin typeface="+mn-lt"/>
              </a:rPr>
              <a:t>spike</a:t>
            </a:r>
            <a:r>
              <a:rPr lang="zh-CN" altLang="en-US" sz="4000" b="1" i="0" dirty="0">
                <a:solidFill>
                  <a:srgbClr val="40485B"/>
                </a:solidFill>
                <a:effectLst/>
                <a:latin typeface="+mn-lt"/>
              </a:rPr>
              <a:t>的</a:t>
            </a:r>
            <a:r>
              <a:rPr lang="en-US" altLang="zh-CN" sz="4000" b="1" i="0" dirty="0">
                <a:solidFill>
                  <a:srgbClr val="40485B"/>
                </a:solidFill>
                <a:effectLst/>
                <a:latin typeface="+mn-lt"/>
              </a:rPr>
              <a:t>HTIF</a:t>
            </a:r>
            <a:r>
              <a:rPr lang="zh-CN" altLang="en-US" sz="4000" b="1" i="0" dirty="0">
                <a:solidFill>
                  <a:srgbClr val="40485B"/>
                </a:solidFill>
                <a:effectLst/>
                <a:latin typeface="+mn-lt"/>
              </a:rPr>
              <a:t>接口</a:t>
            </a:r>
            <a:endParaRPr lang="zh-CN" altLang="en-US" sz="4000" dirty="0">
              <a:latin typeface="+mn-lt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16DFBC-67D2-4080-AB2B-B70CC7B59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306" y="1250268"/>
            <a:ext cx="3854498" cy="376991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49371A-6B2F-44AF-B7B8-7A89439F36E8}"/>
              </a:ext>
            </a:extLst>
          </p:cNvPr>
          <p:cNvSpPr txBox="1"/>
          <p:nvPr/>
        </p:nvSpPr>
        <p:spPr>
          <a:xfrm>
            <a:off x="5990966" y="5203146"/>
            <a:ext cx="5548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 HTIF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原理示意图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2FCDC1-C150-402A-80DB-0BDE00D80D17}"/>
              </a:ext>
            </a:extLst>
          </p:cNvPr>
          <p:cNvSpPr txBox="1"/>
          <p:nvPr/>
        </p:nvSpPr>
        <p:spPr>
          <a:xfrm>
            <a:off x="312289" y="2274838"/>
            <a:ext cx="6116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404040"/>
                </a:solidFill>
                <a:effectLst/>
              </a:rPr>
              <a:t>HTIF</a:t>
            </a:r>
            <a:r>
              <a:rPr lang="zh-CN" altLang="en-US" sz="2400" b="0" i="0" dirty="0">
                <a:solidFill>
                  <a:srgbClr val="404040"/>
                </a:solidFill>
                <a:effectLst/>
              </a:rPr>
              <a:t>（</a:t>
            </a:r>
            <a:r>
              <a:rPr lang="en-US" altLang="zh-CN" sz="2400" b="0" i="0" dirty="0">
                <a:solidFill>
                  <a:srgbClr val="404040"/>
                </a:solidFill>
                <a:effectLst/>
              </a:rPr>
              <a:t> Host Target Interface </a:t>
            </a:r>
            <a:r>
              <a:rPr lang="zh-CN" altLang="en-US" sz="2400" b="0" i="0" dirty="0">
                <a:solidFill>
                  <a:srgbClr val="404040"/>
                </a:solidFill>
                <a:effectLst/>
              </a:rPr>
              <a:t>）是一种通信协议，负责主机与代理内核的通信。</a:t>
            </a:r>
            <a:endParaRPr lang="en-US" altLang="zh-CN" sz="2400" b="0" i="0" dirty="0">
              <a:solidFill>
                <a:srgbClr val="404040"/>
              </a:solidFill>
              <a:effectLst/>
            </a:endParaRPr>
          </a:p>
          <a:p>
            <a:endParaRPr lang="en-US" altLang="zh-CN" sz="2400" b="0" i="0" dirty="0">
              <a:solidFill>
                <a:srgbClr val="404040"/>
              </a:solidFill>
              <a:effectLst/>
            </a:endParaRPr>
          </a:p>
          <a:p>
            <a:r>
              <a:rPr lang="zh-CN" altLang="en-US" sz="2400" dirty="0">
                <a:solidFill>
                  <a:srgbClr val="404040"/>
                </a:solidFill>
              </a:rPr>
              <a:t>主要功能：读</a:t>
            </a:r>
            <a:r>
              <a:rPr lang="en-US" altLang="zh-CN" sz="2400" dirty="0">
                <a:solidFill>
                  <a:srgbClr val="404040"/>
                </a:solidFill>
              </a:rPr>
              <a:t>/</a:t>
            </a:r>
            <a:r>
              <a:rPr lang="zh-CN" altLang="en-US" sz="2400" dirty="0">
                <a:solidFill>
                  <a:srgbClr val="404040"/>
                </a:solidFill>
              </a:rPr>
              <a:t>写内存、加载</a:t>
            </a:r>
            <a:r>
              <a:rPr lang="en-US" altLang="zh-CN" sz="2400" dirty="0">
                <a:solidFill>
                  <a:srgbClr val="404040"/>
                </a:solidFill>
              </a:rPr>
              <a:t>/</a:t>
            </a:r>
            <a:r>
              <a:rPr lang="zh-CN" altLang="en-US" sz="2400" dirty="0">
                <a:solidFill>
                  <a:srgbClr val="404040"/>
                </a:solidFill>
              </a:rPr>
              <a:t>启动</a:t>
            </a:r>
            <a:r>
              <a:rPr lang="en-US" altLang="zh-CN" sz="2400" dirty="0">
                <a:solidFill>
                  <a:srgbClr val="404040"/>
                </a:solidFill>
              </a:rPr>
              <a:t>/</a:t>
            </a:r>
            <a:r>
              <a:rPr lang="zh-CN" altLang="en-US" sz="2400" dirty="0">
                <a:solidFill>
                  <a:srgbClr val="404040"/>
                </a:solidFill>
              </a:rPr>
              <a:t>停止程序等等。</a:t>
            </a:r>
          </a:p>
        </p:txBody>
      </p:sp>
    </p:spTree>
    <p:extLst>
      <p:ext uri="{BB962C8B-B14F-4D97-AF65-F5344CB8AC3E}">
        <p14:creationId xmlns:p14="http://schemas.microsoft.com/office/powerpoint/2010/main" val="256914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1175</Words>
  <Application>Microsoft Office PowerPoint</Application>
  <PresentationFormat>宽屏</PresentationFormat>
  <Paragraphs>136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-apple-system</vt:lpstr>
      <vt:lpstr>宋体</vt:lpstr>
      <vt:lpstr>Arial</vt:lpstr>
      <vt:lpstr>Times New Roman</vt:lpstr>
      <vt:lpstr>Wingdings</vt:lpstr>
      <vt:lpstr>Office 主题​​</vt:lpstr>
      <vt:lpstr>基于RISC-V代理内核的操作系统课程实验与课程设计</vt:lpstr>
      <vt:lpstr> 目录 </vt:lpstr>
      <vt:lpstr>3.1 实验1的基础知识</vt:lpstr>
      <vt:lpstr>指定符号的逻辑地址</vt:lpstr>
      <vt:lpstr>代理内核的构造（build）过程</vt:lpstr>
      <vt:lpstr>代理内核的构造（build）过程</vt:lpstr>
      <vt:lpstr>代理内核的启动过程</vt:lpstr>
      <vt:lpstr>ELF文件（app）的加载过程</vt:lpstr>
      <vt:lpstr>spike的HTIF接口</vt:lpstr>
      <vt:lpstr>中断处理例程</vt:lpstr>
      <vt:lpstr>中断处理例程</vt:lpstr>
      <vt:lpstr>典型的中断处理过程</vt:lpstr>
      <vt:lpstr> 目录 </vt:lpstr>
      <vt:lpstr>lab1_1 系统调用</vt:lpstr>
      <vt:lpstr>lab1_1 系统调用</vt:lpstr>
      <vt:lpstr>lab1_2 异常处理</vt:lpstr>
      <vt:lpstr>lab1_2 异常处理</vt:lpstr>
      <vt:lpstr>lab1_3 （外部）中断</vt:lpstr>
      <vt:lpstr>lab1_3 （外部）中断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第三章．实验1：系统调用、异常和外部中断</dc:title>
  <dc:creator>huo zhenfei</dc:creator>
  <cp:lastModifiedBy>Windows 用户</cp:lastModifiedBy>
  <cp:revision>40</cp:revision>
  <dcterms:created xsi:type="dcterms:W3CDTF">2022-05-14T09:07:21Z</dcterms:created>
  <dcterms:modified xsi:type="dcterms:W3CDTF">2022-05-27T11:53:11Z</dcterms:modified>
</cp:coreProperties>
</file>