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sldIdLst>
    <p:sldId id="730" r:id="rId3"/>
    <p:sldId id="731" r:id="rId4"/>
    <p:sldId id="732" r:id="rId5"/>
    <p:sldId id="733" r:id="rId6"/>
    <p:sldId id="734" r:id="rId7"/>
    <p:sldId id="735" r:id="rId8"/>
    <p:sldId id="736" r:id="rId9"/>
    <p:sldId id="737" r:id="rId10"/>
  </p:sldIdLst>
  <p:sldSz cx="9144000" cy="6858000" type="screen4x3"/>
  <p:notesSz cx="6815455" cy="9942830"/>
  <p:custDataLst>
    <p:tags r:id="rId15"/>
  </p:custDataLst>
  <p:defaultTextStyle>
    <a:defPPr>
      <a:defRPr lang="zh-CN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4138FA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4138FA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4138FA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4138FA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4138FA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4138FA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4138FA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4138FA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rgbClr val="4138FA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38FA"/>
    <a:srgbClr val="3399FF"/>
    <a:srgbClr val="6699FF"/>
    <a:srgbClr val="FF0000"/>
    <a:srgbClr val="990033"/>
    <a:srgbClr val="000099"/>
    <a:srgbClr val="00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-142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13" tIns="45807" rIns="91613" bIns="45807" numCol="1" anchor="t" anchorCtr="0" compatLnSpc="1"/>
          <a:lstStyle>
            <a:lvl1pPr algn="l" defTabSz="916305">
              <a:defRPr sz="120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9163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13" tIns="45807" rIns="91613" bIns="45807" numCol="1" anchor="t" anchorCtr="0" compatLnSpc="1"/>
          <a:lstStyle>
            <a:lvl1pPr algn="r" defTabSz="916305">
              <a:defRPr sz="1200" smtClean="0">
                <a:solidFill>
                  <a:schemeClr val="tx1"/>
                </a:solidFill>
              </a:defRPr>
            </a:lvl1pPr>
          </a:lstStyle>
          <a:p>
            <a:pPr marL="0" marR="0" lvl="0" indent="0" algn="r" defTabSz="9163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068" name="Rectangle 4"/>
          <p:cNvSpPr>
            <a:spLocks noGrp="1" noRot="1"/>
          </p:cNvSpPr>
          <p:nvPr>
            <p:ph type="sldImg" idx="2"/>
          </p:nvPr>
        </p:nvSpPr>
        <p:spPr>
          <a:xfrm>
            <a:off x="922338" y="746125"/>
            <a:ext cx="4970462" cy="37274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53063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13" tIns="45807" rIns="91613" bIns="45807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13" tIns="45807" rIns="91613" bIns="45807" numCol="1" anchor="b" anchorCtr="0" compatLnSpc="1"/>
          <a:lstStyle>
            <a:lvl1pPr algn="l" defTabSz="916305">
              <a:defRPr sz="120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9163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245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13" tIns="45807" rIns="91613" bIns="45807" numCol="1" anchor="b" anchorCtr="0" compatLnSpc="1"/>
          <a:p>
            <a:pPr lvl="0" algn="r" defTabSz="916305" eaLnBrk="1" hangingPunct="1">
              <a:buNone/>
            </a:pPr>
            <a:fld id="{9A0DB2DC-4C9A-4742-B13C-FB6460FD3503}" type="slidenum">
              <a:rPr lang="zh-CN" altLang="zh-CN" sz="1200" dirty="0">
                <a:solidFill>
                  <a:schemeClr val="tx1"/>
                </a:solidFill>
              </a:rPr>
            </a:fld>
            <a:endParaRPr lang="zh-CN" altLang="zh-CN" sz="1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7063" y="1655763"/>
            <a:ext cx="7772400" cy="1406525"/>
          </a:xfrm>
        </p:spPr>
        <p:txBody>
          <a:bodyPr anchor="ctr"/>
          <a:lstStyle>
            <a:lvl1pPr>
              <a:defRPr>
                <a:effectLst/>
              </a:defRPr>
            </a:lvl1pPr>
          </a:lstStyle>
          <a:p>
            <a:pPr lvl="0"/>
            <a:r>
              <a:rPr lang="zh-CN" altLang="zh-CN" noProof="0" smtClean="0"/>
              <a:t>Click to edit Master title style</a:t>
            </a:r>
            <a:endParaRPr lang="zh-CN" altLang="zh-CN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1350" y="4648200"/>
            <a:ext cx="7861300" cy="584200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sz="3600">
                <a:effectLst/>
              </a:defRPr>
            </a:lvl1pPr>
          </a:lstStyle>
          <a:p>
            <a:pPr lvl="0"/>
            <a:r>
              <a:rPr lang="zh-CN" altLang="zh-CN" noProof="0" smtClean="0"/>
              <a:t>Click to edit Master subtitle style</a:t>
            </a:r>
            <a:endParaRPr lang="zh-CN" altLang="zh-CN" noProof="0" smtClean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9088" y="595313"/>
            <a:ext cx="2100262" cy="34178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3538" y="595313"/>
            <a:ext cx="6153150" cy="34178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3538" y="595313"/>
            <a:ext cx="8405812" cy="34178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538" y="595313"/>
            <a:ext cx="8393112" cy="7493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803400"/>
            <a:ext cx="4117975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803400"/>
            <a:ext cx="4117975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538" y="595313"/>
            <a:ext cx="8393112" cy="7493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803400"/>
            <a:ext cx="8388350" cy="2209800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803400"/>
            <a:ext cx="4117975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803400"/>
            <a:ext cx="4117975" cy="220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vmlDrawing" Target="../drawings/vmlDrawing1.vml"/><Relationship Id="rId18" Type="http://schemas.openxmlformats.org/officeDocument/2006/relationships/image" Target="../media/image2.png"/><Relationship Id="rId17" Type="http://schemas.openxmlformats.org/officeDocument/2006/relationships/image" Target="../media/image4.png"/><Relationship Id="rId16" Type="http://schemas.openxmlformats.org/officeDocument/2006/relationships/oleObject" Target="../embeddings/oleObject1.bin"/><Relationship Id="rId15" Type="http://schemas.openxmlformats.org/officeDocument/2006/relationships/image" Target="../media/image3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3538" y="595313"/>
            <a:ext cx="8393113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zh-CN" smtClean="0"/>
              <a:t>Click to edit Title Slide</a:t>
            </a:r>
            <a:endParaRPr lang="zh-CN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03400"/>
            <a:ext cx="83883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zh-CN" smtClean="0"/>
              <a:t>Click to edit Master text styles</a:t>
            </a:r>
            <a:endParaRPr lang="zh-CN" altLang="zh-CN" smtClean="0"/>
          </a:p>
          <a:p>
            <a:pPr lvl="1"/>
            <a:r>
              <a:rPr lang="zh-CN" altLang="zh-CN" smtClean="0"/>
              <a:t>Second level</a:t>
            </a:r>
            <a:endParaRPr lang="zh-CN" altLang="zh-CN" smtClean="0"/>
          </a:p>
          <a:p>
            <a:pPr lvl="2"/>
            <a:r>
              <a:rPr lang="zh-CN" altLang="zh-CN" smtClean="0"/>
              <a:t>Third level</a:t>
            </a:r>
            <a:endParaRPr lang="zh-CN" altLang="zh-CN" smtClean="0"/>
          </a:p>
          <a:p>
            <a:pPr lvl="3"/>
            <a:r>
              <a:rPr lang="zh-CN" altLang="zh-CN" smtClean="0"/>
              <a:t>Fourth level</a:t>
            </a:r>
            <a:endParaRPr lang="zh-CN" altLang="zh-CN" smtClean="0"/>
          </a:p>
          <a:p>
            <a:pPr lvl="4"/>
            <a:r>
              <a:rPr lang="zh-CN" altLang="zh-CN" smtClean="0"/>
              <a:t>Fifth level</a:t>
            </a:r>
            <a:endParaRPr lang="zh-CN" altLang="zh-CN" smtClean="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312988" y="4505325"/>
            <a:ext cx="17526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14400" indent="-34163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4138F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 userDrawn="1"/>
        </p:nvGraphicFramePr>
        <p:xfrm>
          <a:off x="0" y="0"/>
          <a:ext cx="838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6" imgW="838200" imgH="647700" progId="Paint.Picture">
                  <p:embed/>
                </p:oleObj>
              </mc:Choice>
              <mc:Fallback>
                <p:oleObj name="" r:id="rId16" imgW="838200" imgH="64770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8200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fade/>
  </p:transition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571500" indent="-5715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3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1028700" indent="-45593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28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428750" indent="-39878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2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752600" indent="-32258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20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92325" indent="-33845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20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49525" indent="-33845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20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3006725" indent="-33845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20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63925" indent="-33845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20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921125" indent="-33845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8"/>
        </a:buBlip>
        <a:defRPr sz="20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j-cs"/>
              </a:rPr>
              <a:t>设备分配算法</a:t>
            </a:r>
            <a:endParaRPr kumimoji="0" lang="zh-CN" sz="48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49250" y="1398588"/>
            <a:ext cx="8070850" cy="5038725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先来先服务算法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优先级高者优先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特定设备分配算法－磁盘调度算法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028700" marR="0" lvl="1" indent="-45593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先来先服务FCFS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028700" marR="0" lvl="1" indent="-45593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最短寻道时间优先SSTF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028700" marR="0" lvl="1" indent="-45593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隶书" pitchFamily="2" charset="-122"/>
                <a:ea typeface="黑体" panose="02010609060101010101" pitchFamily="49" charset="-122"/>
              </a:rPr>
              <a:t>扫描算法（SCAN）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隶书" pitchFamily="2" charset="-122"/>
              <a:ea typeface="黑体" panose="02010609060101010101" pitchFamily="49" charset="-122"/>
            </a:endParaRPr>
          </a:p>
          <a:p>
            <a:pPr marL="1028700" marR="0" lvl="1" indent="-45593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隶书" pitchFamily="2" charset="-122"/>
                <a:ea typeface="黑体" panose="02010609060101010101" pitchFamily="49" charset="-122"/>
              </a:rPr>
              <a:t>循环扫描算法（CSCAN）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隶书" pitchFamily="2" charset="-122"/>
              <a:ea typeface="黑体" panose="02010609060101010101" pitchFamily="49" charset="-122"/>
            </a:endParaRPr>
          </a:p>
          <a:p>
            <a:pPr marL="1028700" marR="0" lvl="1" indent="-45593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8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107">
                                            <p:txEl>
                                              <p:charRg st="8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16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107">
                                            <p:txEl>
                                              <p:charRg st="16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3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7107">
                                            <p:txEl>
                                              <p:charRg st="3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42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7107">
                                            <p:txEl>
                                              <p:charRg st="42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55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7107">
                                            <p:txEl>
                                              <p:charRg st="55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66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107">
                                            <p:txEl>
                                              <p:charRg st="66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00" y="752475"/>
            <a:ext cx="8001000" cy="685800"/>
          </a:xfrm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磁盘访问时间之一 </a:t>
            </a:r>
            <a:endParaRPr kumimoji="0" lang="zh-CN" alt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84313"/>
            <a:ext cx="8056563" cy="4860925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571500" marR="0" lvl="0" indent="-571500" algn="just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0" 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寻道时间</a:t>
            </a:r>
            <a:r>
              <a:rPr kumimoji="0" lang="zh-CN" altLang="zh-CN" sz="2400" b="0" i="1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</a:t>
            </a:r>
            <a:r>
              <a:rPr kumimoji="0" lang="zh-CN" altLang="zh-CN" sz="2400" b="0" i="0" u="none" strike="noStrike" kern="0" cap="none" spc="0" normalizeH="0" baseline="-2500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</a:t>
            </a: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1500" marR="0" lvl="0" indent="-571500" algn="just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这是指把磁臂</a:t>
            </a:r>
            <a:r>
              <a: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磁头</a:t>
            </a:r>
            <a:r>
              <a: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移动到指定磁道上所经历的时间。该时间是启动磁臂的时间</a:t>
            </a:r>
            <a:r>
              <a: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与磁头移动</a:t>
            </a:r>
            <a:r>
              <a:rPr kumimoji="0" lang="zh-CN" altLang="zh-CN" sz="2400" b="0" i="1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条磁道所花费的时间之和， 即</a:t>
            </a:r>
            <a:endParaRPr kumimoji="0" lang="zh-CN" sz="2400" b="0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1500" marR="0" lvl="0" indent="-571500" algn="ctr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zh-CN" sz="2400" b="0" i="1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</a:t>
            </a:r>
            <a:r>
              <a:rPr kumimoji="0" lang="zh-CN" altLang="zh-CN" sz="2400" b="0" i="0" u="none" strike="noStrike" kern="0" cap="none" spc="0" normalizeH="0" baseline="-2500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=</a:t>
            </a:r>
            <a:r>
              <a:rPr kumimoji="0" lang="zh-CN" altLang="zh-CN" sz="2400" b="0" i="1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×</a:t>
            </a:r>
            <a:r>
              <a:rPr kumimoji="0" lang="zh-CN" altLang="zh-CN" sz="2400" b="0" i="1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zh-CN" sz="2400" b="0" i="1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</a:t>
            </a:r>
            <a:endParaRPr kumimoji="0" lang="zh-CN" altLang="zh-CN" sz="2400" b="0" i="1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1500" marR="0" lvl="0" indent="-571500" algn="just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其中，</a:t>
            </a:r>
            <a:r>
              <a:rPr kumimoji="0" lang="zh-CN" altLang="zh-CN" sz="2400" b="0" i="1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是一常数，与磁盘驱动器的速度有关，对一般磁盘， </a:t>
            </a:r>
            <a:r>
              <a:rPr kumimoji="0" lang="zh-CN" altLang="zh-CN" sz="2400" b="0" i="1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=0.2</a:t>
            </a:r>
            <a:r>
              <a:rPr kumimoji="0" 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；对高速磁盘，</a:t>
            </a:r>
            <a:r>
              <a:rPr kumimoji="0" lang="zh-CN" altLang="zh-CN" sz="2400" b="0" i="1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</a:t>
            </a:r>
            <a:r>
              <a: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≤0.1,</a:t>
            </a:r>
            <a:r>
              <a:rPr kumimoji="0" 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磁臂的启动时间约为</a:t>
            </a:r>
            <a:r>
              <a: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 ms</a:t>
            </a:r>
            <a:r>
              <a:rPr kumimoji="0" 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。 </a:t>
            </a:r>
            <a:endParaRPr kumimoji="0" lang="zh-CN" sz="2400" b="0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647700"/>
            <a:ext cx="8001000" cy="685800"/>
          </a:xfrm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磁盘访问时间 之二</a:t>
            </a:r>
            <a:endParaRPr kumimoji="0" lang="zh-CN" alt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44500" y="1562100"/>
            <a:ext cx="8001000" cy="4572000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571500" marR="0" lvl="0" indent="-571500" algn="just" defTabSz="914400" rtl="0" eaLnBrk="1" fontAlgn="base" latinLnBrk="0" hangingPunct="1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0" 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旋转延迟时间</a:t>
            </a:r>
            <a:r>
              <a:rPr kumimoji="0" lang="zh-CN" altLang="zh-CN" sz="2800" b="0" i="1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</a:t>
            </a:r>
            <a:r>
              <a:rPr kumimoji="0" lang="zh-CN" altLang="zh-CN" sz="2800" b="0" i="0" u="none" strike="noStrike" kern="0" cap="none" spc="0" normalizeH="0" baseline="-2500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τ</a:t>
            </a:r>
            <a:r>
              <a:rPr kumimoji="0" lang="zh-CN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</a:t>
            </a:r>
            <a:endParaRPr kumimoji="0" lang="zh-CN" altLang="zh-CN" sz="2800" b="0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1500" marR="0" lvl="0" indent="-571500" algn="just" defTabSz="914400" rtl="0" eaLnBrk="1" fontAlgn="base" latinLnBrk="0" hangingPunct="1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这是指定扇区移动到磁头下面所经历的时间。对于硬盘，典型的旋转速度大多为</a:t>
            </a:r>
            <a:r>
              <a:rPr kumimoji="0" lang="zh-CN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5400 r/min</a:t>
            </a:r>
            <a:r>
              <a:rPr kumimoji="0" 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，每转需时</a:t>
            </a:r>
            <a:r>
              <a:rPr kumimoji="0" lang="zh-CN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11.1 ms</a:t>
            </a:r>
            <a:r>
              <a:rPr kumimoji="0" 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，平均旋转延迟时间</a:t>
            </a:r>
            <a:r>
              <a:rPr kumimoji="0" lang="zh-CN" altLang="zh-CN" sz="2800" b="0" i="1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</a:t>
            </a:r>
            <a:r>
              <a:rPr kumimoji="0" lang="zh-CN" altLang="zh-CN" sz="2800" b="0" i="0" u="none" strike="noStrike" kern="0" cap="none" spc="0" normalizeH="0" baseline="-2500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τ</a:t>
            </a:r>
            <a:r>
              <a:rPr kumimoji="0" 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为</a:t>
            </a:r>
            <a:r>
              <a:rPr kumimoji="0" lang="zh-CN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5.55 ms</a:t>
            </a:r>
            <a:r>
              <a:rPr kumimoji="0" 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；对于软盘，其旋转速度为</a:t>
            </a:r>
            <a:r>
              <a:rPr kumimoji="0" lang="zh-CN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300 r/min</a:t>
            </a:r>
            <a:r>
              <a:rPr kumimoji="0" 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或</a:t>
            </a:r>
            <a:r>
              <a:rPr kumimoji="0" lang="zh-CN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600 r/min</a:t>
            </a:r>
            <a:r>
              <a:rPr kumimoji="0" 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，这样，平均</a:t>
            </a:r>
            <a:r>
              <a:rPr kumimoji="0" lang="zh-CN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</a:t>
            </a:r>
            <a:r>
              <a:rPr kumimoji="0" lang="zh-CN" altLang="zh-CN" sz="2800" b="0" i="0" u="none" strike="noStrike" kern="0" cap="none" spc="0" normalizeH="0" baseline="-2500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τ</a:t>
            </a:r>
            <a:r>
              <a:rPr kumimoji="0" 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为</a:t>
            </a:r>
            <a:r>
              <a:rPr kumimoji="0" lang="zh-CN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50~100 ms</a:t>
            </a:r>
            <a:r>
              <a:rPr kumimoji="0" 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。</a:t>
            </a:r>
            <a:endParaRPr kumimoji="0" lang="zh-CN" sz="2800" b="0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xfrm>
            <a:off x="400050" y="1408113"/>
            <a:ext cx="8145463" cy="1665288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571500" marR="0" lvl="0" indent="-571500" algn="just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0" 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传输时间</a:t>
            </a:r>
            <a:r>
              <a:rPr kumimoji="0" lang="zh-CN" altLang="zh-CN" sz="2400" b="0" i="1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</a:t>
            </a:r>
            <a:r>
              <a:rPr kumimoji="0" lang="zh-CN" altLang="zh-CN" sz="2400" b="0" i="1" u="none" strike="noStrike" kern="0" cap="none" spc="0" normalizeH="0" baseline="-2500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</a:t>
            </a:r>
            <a:r>
              <a: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</a:t>
            </a:r>
            <a:endParaRPr kumimoji="0" lang="zh-CN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1500" marR="0" lvl="0" indent="-571500" algn="just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这是指把数据从磁盘读出或向磁盘写入数据所经历的时间。 </a:t>
            </a:r>
            <a:r>
              <a:rPr kumimoji="0" lang="zh-CN" altLang="zh-CN" sz="2400" b="0" i="1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</a:t>
            </a:r>
            <a:r>
              <a:rPr kumimoji="0" lang="zh-CN" altLang="zh-CN" sz="2400" b="0" i="1" u="none" strike="noStrike" kern="0" cap="none" spc="0" normalizeH="0" baseline="-2500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</a:t>
            </a:r>
            <a:r>
              <a:rPr kumimoji="0" 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的大小与每次所读</a:t>
            </a:r>
            <a:r>
              <a: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写的字节数</a:t>
            </a:r>
            <a:r>
              <a:rPr kumimoji="0" lang="zh-CN" altLang="zh-CN" sz="2400" b="0" i="1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和旋转速度有关：</a:t>
            </a:r>
            <a:endParaRPr kumimoji="0" lang="zh-CN" sz="2400" b="0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1500" marR="0" lvl="0" indent="-571500" algn="just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zh-CN" sz="16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0" lang="zh-CN" altLang="zh-CN" sz="1600" b="0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3100388" y="3387725"/>
          <a:ext cx="1912937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2" imgW="521970" imgH="394970" progId="Equation.3">
                  <p:embed/>
                </p:oleObj>
              </mc:Choice>
              <mc:Fallback>
                <p:oleObj name="" r:id="rId2" imgW="521970" imgH="39497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00388" y="3387725"/>
                        <a:ext cx="1912937" cy="941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xfrm>
            <a:off x="355600" y="733425"/>
            <a:ext cx="8001000" cy="685800"/>
          </a:xfrm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磁盘访问时间 之三</a:t>
            </a:r>
            <a:endParaRPr kumimoji="0" lang="zh-CN" altLang="en-US" sz="4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9157" name="Text Box 5"/>
          <p:cNvSpPr txBox="1"/>
          <p:nvPr/>
        </p:nvSpPr>
        <p:spPr>
          <a:xfrm>
            <a:off x="669925" y="4603750"/>
            <a:ext cx="7924800" cy="1270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</a:rPr>
              <a:t>其中，</a:t>
            </a:r>
            <a:r>
              <a:rPr lang="zh-CN" altLang="en-US" sz="2800" b="1" i="1" dirty="0">
                <a:latin typeface="Arial" panose="020B0604020202020204" pitchFamily="34" charset="0"/>
              </a:rPr>
              <a:t>r</a:t>
            </a:r>
            <a:r>
              <a:rPr lang="zh-CN" altLang="en-US" sz="2800" b="1" dirty="0">
                <a:latin typeface="Arial" panose="020B0604020202020204" pitchFamily="34" charset="0"/>
              </a:rPr>
              <a:t>为磁盘每秒钟的转数；</a:t>
            </a:r>
            <a:r>
              <a:rPr lang="zh-CN" altLang="en-US" sz="2800" b="1" i="1" dirty="0">
                <a:latin typeface="Arial" panose="020B0604020202020204" pitchFamily="34" charset="0"/>
              </a:rPr>
              <a:t>N</a:t>
            </a:r>
            <a:r>
              <a:rPr lang="zh-CN" altLang="en-US" sz="2800" b="1" dirty="0">
                <a:latin typeface="Arial" panose="020B0604020202020204" pitchFamily="34" charset="0"/>
              </a:rPr>
              <a:t>为一条磁道上的字节数。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 dirty="0">
                <a:latin typeface="Arial" panose="020B0604020202020204" pitchFamily="34" charset="0"/>
              </a:rPr>
              <a:t>访问时间</a:t>
            </a:r>
            <a:r>
              <a:rPr lang="zh-CN" altLang="en-US" sz="2800" b="1" i="1" dirty="0">
                <a:latin typeface="Arial" panose="020B0604020202020204" pitchFamily="34" charset="0"/>
              </a:rPr>
              <a:t>T</a:t>
            </a:r>
            <a:r>
              <a:rPr lang="zh-CN" altLang="en-US" sz="2800" b="1" i="1" baseline="-25000" dirty="0">
                <a:latin typeface="Arial" panose="020B0604020202020204" pitchFamily="34" charset="0"/>
              </a:rPr>
              <a:t>a</a:t>
            </a:r>
            <a:r>
              <a:rPr lang="zh-CN" altLang="en-US" sz="2800" b="1" dirty="0">
                <a:latin typeface="Arial" panose="020B0604020202020204" pitchFamily="34" charset="0"/>
              </a:rPr>
              <a:t>表示为：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2514600" y="5864225"/>
          <a:ext cx="32178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4" imgW="1043305" imgH="229235" progId="Equation.3">
                  <p:embed/>
                </p:oleObj>
              </mc:Choice>
              <mc:Fallback>
                <p:oleObj name="" r:id="rId4" imgW="1043305" imgH="22923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4600" y="5864225"/>
                        <a:ext cx="3217863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7350" y="762000"/>
            <a:ext cx="8001000" cy="685800"/>
          </a:xfrm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隶书" pitchFamily="2" charset="-122"/>
                <a:ea typeface="+mj-ea"/>
                <a:cs typeface="+mj-cs"/>
              </a:rPr>
              <a:t>FCFS  </a:t>
            </a:r>
            <a:r>
              <a:rPr kumimoji="0" 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隶书" pitchFamily="2" charset="-122"/>
                <a:ea typeface="华文隶书" pitchFamily="2" charset="-122"/>
                <a:cs typeface="+mj-cs"/>
              </a:rPr>
              <a:t>先来先服务</a:t>
            </a:r>
            <a:endParaRPr kumimoji="0" lang="zh-CN" sz="44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隶书" pitchFamily="2" charset="-122"/>
              <a:ea typeface="华文隶书" pitchFamily="2" charset="-122"/>
              <a:cs typeface="+mj-cs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87350" y="1676400"/>
            <a:ext cx="3925888" cy="4572000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按进程请求访问磁盘的先后次序进行调度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特点：简单、较合理，但未对寻道进行优化。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例：假设一个请求序列：	</a:t>
            </a:r>
            <a:b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98, 183, 37, 122, 14, 124, 65, 67    磁头当前的位置在53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51204" name="Group 4"/>
          <p:cNvGraphicFramePr>
            <a:graphicFrameLocks noGrp="1"/>
          </p:cNvGraphicFramePr>
          <p:nvPr/>
        </p:nvGraphicFramePr>
        <p:xfrm>
          <a:off x="4462463" y="1676400"/>
          <a:ext cx="3925888" cy="4572000"/>
        </p:xfrm>
        <a:graphic>
          <a:graphicData uri="http://schemas.openxmlformats.org/drawingml/2006/table">
            <a:tbl>
              <a:tblPr/>
              <a:tblGrid>
                <a:gridCol w="2082800"/>
                <a:gridCol w="1843087"/>
              </a:tblGrid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下磁道</a:t>
                      </a:r>
                      <a:endParaRPr kumimoji="0" 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移道数</a:t>
                      </a:r>
                      <a:endParaRPr kumimoji="0" 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98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45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183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85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37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146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122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85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14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108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124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110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65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59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67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总道数</a:t>
                      </a:r>
                      <a:endParaRPr kumimoji="0" 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640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平均</a:t>
                      </a:r>
                      <a:endParaRPr kumimoji="0" 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80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800100"/>
            <a:ext cx="8001000" cy="685800"/>
          </a:xfrm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隶书" pitchFamily="2" charset="-122"/>
                <a:ea typeface="华文隶书" pitchFamily="2" charset="-122"/>
                <a:cs typeface="+mj-cs"/>
              </a:rPr>
              <a:t>最短寻道时间优先（</a:t>
            </a:r>
            <a:r>
              <a:rPr kumimoji="0" lang="zh-CN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隶书" pitchFamily="2" charset="-122"/>
                <a:ea typeface="+mj-ea"/>
                <a:cs typeface="+mj-cs"/>
              </a:rPr>
              <a:t>SSTF</a:t>
            </a:r>
            <a:r>
              <a:rPr kumimoji="0" 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隶书" pitchFamily="2" charset="-122"/>
                <a:ea typeface="华文隶书" pitchFamily="2" charset="-122"/>
                <a:cs typeface="+mj-cs"/>
              </a:rPr>
              <a:t>）</a:t>
            </a:r>
            <a:endParaRPr kumimoji="0" lang="zh-CN" sz="44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隶书" pitchFamily="2" charset="-122"/>
              <a:ea typeface="华文隶书" pitchFamily="2" charset="-122"/>
              <a:cs typeface="+mj-cs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523875" y="1714500"/>
            <a:ext cx="4635500" cy="4572000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选择从当前磁头位置所需寻道时间最短的请求。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特点：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寻道性能比FCFS好，但不能保证寻道时间最短，且有可能引起某些请求的饥饿。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例：假设一个请求序列：	</a:t>
            </a:r>
            <a:b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98, 183, 37, 122, 14, 124, 65, 67    磁头当前的位置在53</a:t>
            </a: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52228" name="Group 4"/>
          <p:cNvGraphicFramePr>
            <a:graphicFrameLocks noGrp="1"/>
          </p:cNvGraphicFramePr>
          <p:nvPr/>
        </p:nvGraphicFramePr>
        <p:xfrm>
          <a:off x="5249863" y="1711325"/>
          <a:ext cx="3362325" cy="4600575"/>
        </p:xfrm>
        <a:graphic>
          <a:graphicData uri="http://schemas.openxmlformats.org/drawingml/2006/table">
            <a:tbl>
              <a:tblPr/>
              <a:tblGrid>
                <a:gridCol w="1781175"/>
                <a:gridCol w="1581150"/>
              </a:tblGrid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下磁道</a:t>
                      </a:r>
                      <a:endParaRPr kumimoji="0" 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移道数</a:t>
                      </a:r>
                      <a:endParaRPr kumimoji="0" 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65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67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37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30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14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23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98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84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122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24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124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183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59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总道数</a:t>
                      </a:r>
                      <a:endParaRPr kumimoji="0" 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236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平均</a:t>
                      </a:r>
                      <a:endParaRPr kumimoji="0" 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29.5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52475"/>
            <a:ext cx="8001000" cy="685800"/>
          </a:xfrm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隶书" pitchFamily="2" charset="-122"/>
                <a:ea typeface="华文隶书" pitchFamily="2" charset="-122"/>
                <a:cs typeface="+mj-cs"/>
              </a:rPr>
              <a:t>扫描算法（</a:t>
            </a:r>
            <a:r>
              <a:rPr kumimoji="0" lang="zh-CN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隶书" pitchFamily="2" charset="-122"/>
                <a:ea typeface="+mj-ea"/>
                <a:cs typeface="+mj-cs"/>
              </a:rPr>
              <a:t>SCAN</a:t>
            </a:r>
            <a:r>
              <a:rPr kumimoji="0" 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隶书" pitchFamily="2" charset="-122"/>
                <a:ea typeface="华文隶书" pitchFamily="2" charset="-122"/>
                <a:cs typeface="+mj-cs"/>
              </a:rPr>
              <a:t>）</a:t>
            </a:r>
            <a:endParaRPr kumimoji="0" lang="zh-CN" sz="44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隶书" pitchFamily="2" charset="-122"/>
              <a:ea typeface="华文隶书" pitchFamily="2" charset="-122"/>
              <a:cs typeface="+mj-cs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20675" y="1666875"/>
            <a:ext cx="5413375" cy="4572000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磁头从磁盘的一端开始向另一端移动，沿途响应访问请求，直到到达了磁盘的另一端，此时磁头反向移动并继续响应服务请求。有时也称为电梯算法。</a:t>
            </a:r>
            <a:endParaRPr kumimoji="0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1" charset="-122"/>
                <a:ea typeface="楷体_GB2312" pitchFamily="1" charset="-122"/>
                <a:cs typeface="+mn-cs"/>
              </a:rPr>
              <a:t>特点：寻道性能较好，避免了饥饿，但不利于远离磁头一端的访问请求。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1" charset="-122"/>
              <a:ea typeface="楷体_GB2312" pitchFamily="1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例：假设一个请求序列：98, 183, 37, 122, 14, 124, 65, 67  磁头当前的位置在53</a:t>
            </a: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53252" name="Group 4"/>
          <p:cNvGraphicFramePr>
            <a:graphicFrameLocks noGrp="1"/>
          </p:cNvGraphicFramePr>
          <p:nvPr/>
        </p:nvGraphicFramePr>
        <p:xfrm>
          <a:off x="5734050" y="1666875"/>
          <a:ext cx="2587625" cy="4592638"/>
        </p:xfrm>
        <a:graphic>
          <a:graphicData uri="http://schemas.openxmlformats.org/drawingml/2006/table">
            <a:tbl>
              <a:tblPr/>
              <a:tblGrid>
                <a:gridCol w="1371600"/>
                <a:gridCol w="1216025"/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  <a:ea typeface="楷体_GB2312" pitchFamily="1" charset="-122"/>
                        </a:rPr>
                        <a:t>下磁道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  <a:ea typeface="楷体_GB2312" pitchFamily="1" charset="-122"/>
                        </a:rPr>
                        <a:t>移道数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65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12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67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2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98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31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122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 24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124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2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183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59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37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146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14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23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  <a:ea typeface="楷体_GB2312" pitchFamily="1" charset="-122"/>
                        </a:rPr>
                        <a:t>总道数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299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  <a:ea typeface="楷体_GB2312" pitchFamily="1" charset="-122"/>
                        </a:rPr>
                        <a:t>平均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37.4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" y="762000"/>
            <a:ext cx="8001000" cy="685800"/>
          </a:xfrm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隶书" pitchFamily="2" charset="-122"/>
                <a:ea typeface="华文隶书" pitchFamily="2" charset="-122"/>
                <a:cs typeface="+mj-cs"/>
              </a:rPr>
              <a:t>循环扫描算法（</a:t>
            </a:r>
            <a:r>
              <a:rPr kumimoji="0" lang="zh-CN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隶书" pitchFamily="2" charset="-122"/>
                <a:ea typeface="+mj-ea"/>
                <a:cs typeface="+mj-cs"/>
              </a:rPr>
              <a:t>CSCAN</a:t>
            </a:r>
            <a:r>
              <a:rPr kumimoji="0" 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隶书" pitchFamily="2" charset="-122"/>
                <a:ea typeface="华文隶书" pitchFamily="2" charset="-122"/>
                <a:cs typeface="+mj-cs"/>
              </a:rPr>
              <a:t>）</a:t>
            </a:r>
            <a:endParaRPr kumimoji="0" lang="zh-CN" sz="24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隶书" pitchFamily="2" charset="-122"/>
              <a:ea typeface="华文隶书" pitchFamily="2" charset="-122"/>
              <a:cs typeface="+mj-cs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68300" y="1676400"/>
            <a:ext cx="3925888" cy="4572000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规定磁头单向移动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特点：消除了对两端磁道请求的不公平。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例：假设一个请求序列：98, 183, 37, 122, 14, 124, 65, 67  磁头当前的位置在53</a:t>
            </a: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54276" name="Group 4"/>
          <p:cNvGraphicFramePr>
            <a:graphicFrameLocks noGrp="1"/>
          </p:cNvGraphicFramePr>
          <p:nvPr/>
        </p:nvGraphicFramePr>
        <p:xfrm>
          <a:off x="5781675" y="1676400"/>
          <a:ext cx="2587625" cy="4602163"/>
        </p:xfrm>
        <a:graphic>
          <a:graphicData uri="http://schemas.openxmlformats.org/drawingml/2006/table">
            <a:tbl>
              <a:tblPr/>
              <a:tblGrid>
                <a:gridCol w="1371600"/>
                <a:gridCol w="1216025"/>
              </a:tblGrid>
              <a:tr h="5826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  <a:ea typeface="楷体_GB2312" pitchFamily="1" charset="-122"/>
                        </a:rPr>
                        <a:t>下磁道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  <a:ea typeface="楷体_GB2312" pitchFamily="1" charset="-122"/>
                        </a:rPr>
                        <a:t>移道数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65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12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67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2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98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31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122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 24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124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2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183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59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14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169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37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23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  <a:ea typeface="楷体_GB2312" pitchFamily="1" charset="-122"/>
                        </a:rPr>
                        <a:t>总道数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322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  <a:ea typeface="楷体_GB2312" pitchFamily="1" charset="-122"/>
                        </a:rPr>
                        <a:t>平均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1" charset="-122"/>
                        </a:rPr>
                        <a:t>40.3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_GB2312" pitchFamily="1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commondata" val="eyJoZGlkIjoiZjcyOTYzM2YyYzU1MjQwNjA0ZGU1OTQ2OGNkY2M0NjkifQ=="/>
</p:tagLst>
</file>

<file path=ppt/theme/theme1.xml><?xml version="1.0" encoding="utf-8"?>
<a:theme xmlns:a="http://schemas.openxmlformats.org/drawingml/2006/main" name="SAF_2004_Template">
  <a:themeElements>
    <a:clrScheme name="SAF_2004_Template 6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CEB98"/>
      </a:accent1>
      <a:accent2>
        <a:srgbClr val="000099"/>
      </a:accent2>
      <a:accent3>
        <a:srgbClr val="FFFFFF"/>
      </a:accent3>
      <a:accent4>
        <a:srgbClr val="000000"/>
      </a:accent4>
      <a:accent5>
        <a:srgbClr val="FDF3CA"/>
      </a:accent5>
      <a:accent6>
        <a:srgbClr val="00008A"/>
      </a:accent6>
      <a:hlink>
        <a:srgbClr val="66CC66"/>
      </a:hlink>
      <a:folHlink>
        <a:srgbClr val="6699FF"/>
      </a:folHlink>
    </a:clrScheme>
    <a:fontScheme name="SAF_2004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rgbClr val="4138FA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rgbClr val="4138FA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AF_2004_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FA7438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E36832"/>
        </a:accent6>
        <a:hlink>
          <a:srgbClr val="66CC66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_2004_Template 2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FA7438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E36832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3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E7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4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A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5">
        <a:dk1>
          <a:srgbClr val="000000"/>
        </a:dk1>
        <a:lt1>
          <a:srgbClr val="FFFFFF"/>
        </a:lt1>
        <a:dk2>
          <a:srgbClr val="FFCC29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A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6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A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IF9-VSTS Hongchao Wang</Template>
  <TotalTime>0</TotalTime>
  <Words>1216</Words>
  <Application>WPS 演示</Application>
  <PresentationFormat>全屏显示(4:3)</PresentationFormat>
  <Paragraphs>233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Lucida Console</vt:lpstr>
      <vt:lpstr>MT Extra</vt:lpstr>
      <vt:lpstr>黑体</vt:lpstr>
      <vt:lpstr>Symbol</vt:lpstr>
      <vt:lpstr>华文隶书</vt:lpstr>
      <vt:lpstr>微软雅黑</vt:lpstr>
      <vt:lpstr>楷体_GB2312</vt:lpstr>
      <vt:lpstr>新宋体</vt:lpstr>
      <vt:lpstr>隶书</vt:lpstr>
      <vt:lpstr>Arial Unicode MS</vt:lpstr>
      <vt:lpstr>SAF_2004_Template</vt:lpstr>
      <vt:lpstr>Paint.Picture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!leaf</dc:creator>
  <cp:lastModifiedBy>couzy</cp:lastModifiedBy>
  <cp:revision>477</cp:revision>
  <dcterms:created xsi:type="dcterms:W3CDTF">2005-06-23T01:50:27Z</dcterms:created>
  <dcterms:modified xsi:type="dcterms:W3CDTF">2023-11-27T07:46:03Z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99C8E4021BCC40A180024DF9DD670848_13</vt:lpwstr>
  </property>
</Properties>
</file>