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256" r:id="rId4"/>
    <p:sldId id="257" r:id="rId5"/>
    <p:sldId id="258" r:id="rId6"/>
    <p:sldId id="259" r:id="rId7"/>
    <p:sldId id="263" r:id="rId8"/>
    <p:sldId id="264" r:id="rId9"/>
    <p:sldId id="260" r:id="rId10"/>
    <p:sldId id="266" r:id="rId11"/>
    <p:sldId id="265" r:id="rId12"/>
    <p:sldId id="267" r:id="rId13"/>
    <p:sldId id="261" r:id="rId14"/>
    <p:sldId id="268" r:id="rId15"/>
    <p:sldId id="269" r:id="rId16"/>
    <p:sldId id="270" r:id="rId17"/>
    <p:sldId id="262" r:id="rId18"/>
    <p:sldId id="271" r:id="rId19"/>
    <p:sldId id="272" r:id="rId20"/>
    <p:sldId id="273" r:id="rId21"/>
    <p:sldId id="275" r:id="rId22"/>
    <p:sldId id="274" r:id="rId23"/>
    <p:sldId id="277" r:id="rId24"/>
    <p:sldId id="279" r:id="rId25"/>
    <p:sldId id="278" r:id="rId26"/>
    <p:sldId id="287" r:id="rId27"/>
    <p:sldId id="280" r:id="rId28"/>
    <p:sldId id="281" r:id="rId29"/>
    <p:sldId id="282" r:id="rId30"/>
    <p:sldId id="288" r:id="rId31"/>
    <p:sldId id="283" r:id="rId32"/>
    <p:sldId id="284" r:id="rId33"/>
    <p:sldId id="285"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34" d="100"/>
          <a:sy n="134" d="100"/>
        </p:scale>
        <p:origin x="394"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8" Type="http://schemas.openxmlformats.org/officeDocument/2006/relationships/tags" Target="tags/tag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pitchFamily="34" charset="0"/>
              <a:ea typeface="微软雅黑" panose="020B0503020204020204" pitchFamily="34" charset="-122"/>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EE4ABCE6-078F-4E10-870D-31DFC5C45351}" type="slidenum">
              <a:rPr lang="zh-CN" altLang="en-US" sz="1200" kern="1200" noProof="0"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fld>
            <a:endParaRPr lang="zh-CN" altLang="en-US" sz="1200" kern="1200" noProof="0"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标题 10"/>
          <p:cNvSpPr>
            <a:spLocks noGrp="1"/>
          </p:cNvSpPr>
          <p:nvPr>
            <p:ph type="title"/>
          </p:nvPr>
        </p:nvSpPr>
        <p:spPr>
          <a:xfrm>
            <a:off x="1626323" y="3141575"/>
            <a:ext cx="9484674" cy="1325563"/>
          </a:xfrm>
          <a:prstGeom prst="rect">
            <a:avLst/>
          </a:prstGeom>
        </p:spPr>
        <p:txBody>
          <a:bodyPr/>
          <a:lstStyle>
            <a:lvl1pPr marL="0" algn="ctr" defTabSz="914400" rtl="0" eaLnBrk="1" latinLnBrk="0" hangingPunct="1">
              <a:defRPr lang="zh-CN" altLang="en-US" sz="4800" b="1" kern="1200" dirty="0">
                <a:solidFill>
                  <a:schemeClr val="bg1"/>
                </a:solidFill>
                <a:latin typeface="华文新魏" panose="02010800040101010101" pitchFamily="2" charset="-122"/>
                <a:ea typeface="华文新魏" panose="02010800040101010101" pitchFamily="2" charset="-122"/>
                <a:cs typeface="+mn-cs"/>
              </a:defRPr>
            </a:lvl1pPr>
          </a:lstStyle>
          <a:p>
            <a:r>
              <a:rPr lang="zh-CN" altLang="en-US" dirty="0"/>
              <a:t>单击此处编辑母版标题样式</a:t>
            </a:r>
            <a:endParaRPr lang="zh-CN" altLang="en-US" dirty="0"/>
          </a:p>
        </p:txBody>
      </p:sp>
      <p:sp>
        <p:nvSpPr>
          <p:cNvPr id="13" name="内容占位符 12"/>
          <p:cNvSpPr>
            <a:spLocks noGrp="1"/>
          </p:cNvSpPr>
          <p:nvPr>
            <p:ph sz="quarter" idx="10" hasCustomPrompt="1"/>
          </p:nvPr>
        </p:nvSpPr>
        <p:spPr>
          <a:xfrm>
            <a:off x="2115405" y="1882013"/>
            <a:ext cx="8110775" cy="1259562"/>
          </a:xfrm>
          <a:prstGeom prst="rect">
            <a:avLst/>
          </a:prstGeom>
        </p:spPr>
        <p:txBody>
          <a:bodyPr/>
          <a:lstStyle>
            <a:lvl1pPr algn="ctr">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1pPr>
            <a:lvl2pPr marL="4572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2pPr>
            <a:lvl3pPr marL="9144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3pPr>
            <a:lvl4pPr marL="1371600" indent="0" algn="ctr">
              <a:buFontTx/>
              <a:buNone/>
              <a:defRPr lang="zh-CN" altLang="en-US" sz="6000" b="1" kern="1200" dirty="0" smtClean="0">
                <a:solidFill>
                  <a:schemeClr val="accent2">
                    <a:lumMod val="40000"/>
                    <a:lumOff val="60000"/>
                  </a:schemeClr>
                </a:solidFill>
                <a:latin typeface="华文新魏" panose="02010800040101010101" pitchFamily="2" charset="-122"/>
                <a:ea typeface="华文新魏" panose="02010800040101010101" pitchFamily="2" charset="-122"/>
                <a:cs typeface="+mn-cs"/>
              </a:defRPr>
            </a:lvl4pPr>
            <a:lvl5pPr marL="1828800" indent="0" algn="ctr">
              <a:buFontTx/>
              <a:buNone/>
              <a:defRPr lang="zh-CN" altLang="en-US" sz="6000" b="1" kern="1200" dirty="0">
                <a:solidFill>
                  <a:schemeClr val="accent2">
                    <a:lumMod val="40000"/>
                    <a:lumOff val="60000"/>
                  </a:schemeClr>
                </a:solidFill>
                <a:latin typeface="华文新魏" panose="02010800040101010101" pitchFamily="2" charset="-122"/>
                <a:ea typeface="华文新魏" panose="02010800040101010101" pitchFamily="2" charset="-122"/>
                <a:cs typeface="+mn-cs"/>
              </a:defRPr>
            </a:lvl5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t>单击此处编辑母版文本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descr="建筑与房屋的城市空拍图&#10;&#10;描述已自动生成"/>
          <p:cNvPicPr>
            <a:picLocks noChangeAspect="1"/>
          </p:cNvPicPr>
          <p:nvPr userDrawn="1"/>
        </p:nvPicPr>
        <p:blipFill>
          <a:blip r:embed="rId2">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9" name="矩形 8"/>
          <p:cNvSpPr/>
          <p:nvPr userDrawn="1"/>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35F90"/>
              </a:solidFill>
              <a:effectLst/>
              <a:uLnTx/>
              <a:uFillTx/>
              <a:latin typeface="等线" panose="02010600030101010101" charset="-122"/>
              <a:ea typeface="等线" panose="02010600030101010101" charset="-122"/>
              <a:cs typeface="+mn-cs"/>
            </a:endParaRPr>
          </a:p>
        </p:txBody>
      </p:sp>
      <p:sp>
        <p:nvSpPr>
          <p:cNvPr id="11" name="矩形: 圆角 10"/>
          <p:cNvSpPr/>
          <p:nvPr userDrawn="1"/>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：邵志远</a:t>
            </a:r>
            <a:endPar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2" name="组合 11"/>
          <p:cNvGrpSpPr/>
          <p:nvPr userDrawn="1"/>
        </p:nvGrpSpPr>
        <p:grpSpPr>
          <a:xfrm>
            <a:off x="3195205" y="5684519"/>
            <a:ext cx="5801591" cy="1173481"/>
            <a:chOff x="3195205" y="5355433"/>
            <a:chExt cx="5801591" cy="1502568"/>
          </a:xfrm>
        </p:grpSpPr>
        <p:sp>
          <p:nvSpPr>
            <p:cNvPr id="13" name="任意多边形: 形状 12"/>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任意多边形: 形状 13"/>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任意多边形: 形状 14"/>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任意多边形: 形状 15"/>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任意多边形: 形状 16"/>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任意多边形: 形状 17"/>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任意多边形: 形状 18"/>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任意多边形: 形状 19"/>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任意多边形: 形状 20"/>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任意多边形: 形状 21"/>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任意多边形: 形状 23"/>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任意多边形: 形状 24"/>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任意多边形: 形状 25"/>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任意多边形: 形状 26"/>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任意多边形: 形状 27"/>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任意多边形: 形状 28"/>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任意多边形: 形状 29"/>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任意多边形: 形状 30"/>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任意多边形: 形状 31"/>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任意多边形: 形状 32"/>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任意多边形: 形状 33"/>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任意多边形: 形状 34"/>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任意多边形: 形状 35"/>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任意多边形: 形状 36"/>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任意多边形: 形状 37"/>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任意多边形: 形状 38"/>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任意多边形: 形状 39"/>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任意多边形: 形状 40"/>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任意多边形: 形状 41"/>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任意多边形: 形状 42"/>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任意多边形: 形状 43"/>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任意多边形: 形状 44"/>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任意多边形: 形状 45"/>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任意多边形: 形状 46"/>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任意多边形: 形状 47"/>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任意多边形: 形状 48"/>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任意多边形: 形状 49"/>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任意多边形: 形状 50"/>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任意多边形: 形状 51"/>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任意多边形: 形状 52"/>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任意多边形: 形状 53"/>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任意多边形: 形状 54"/>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任意多边形: 形状 55"/>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任意多边形: 形状 56"/>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任意多边形: 形状 57"/>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任意多边形: 形状 58"/>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任意多边形: 形状 59"/>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任意多边形: 形状 60"/>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任意多边形: 形状 61"/>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任意多边形: 形状 62"/>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任意多边形: 形状 63"/>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任意多边形: 形状 64"/>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任意多边形: 形状 65"/>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任意多边形: 形状 66"/>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任意多边形: 形状 67"/>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任意多边形: 形状 68"/>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任意多边形: 形状 69"/>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任意多边形: 形状 70"/>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任意多边形: 形状 71"/>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任意多边形: 形状 72"/>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任意多边形: 形状 73"/>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任意多边形: 形状 74"/>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任意多边形: 形状 75"/>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任意多边形: 形状 76"/>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任意多边形: 形状 77"/>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任意多边形: 形状 78"/>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任意多边形: 形状 79"/>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任意多边形: 形状 80"/>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任意多边形: 形状 81"/>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任意多边形: 形状 82"/>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任意多边形: 形状 83"/>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任意多边形: 形状 84"/>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任意多边形: 形状 85"/>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任意多边形: 形状 86"/>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任意多边形: 形状 87"/>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任意多边形: 形状 88"/>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任意多边形: 形状 89"/>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任意多边形: 形状 90"/>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任意多边形: 形状 91"/>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任意多边形: 形状 92"/>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任意多边形: 形状 93"/>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任意多边形: 形状 94"/>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6" name="任意多边形: 形状 95"/>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7" name="任意多边形: 形状 96"/>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任意多边形: 形状 97"/>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9" name="任意多边形: 形状 98"/>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0" name="任意多边形: 形状 99"/>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1" name="任意多边形: 形状 100"/>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2" name="任意多边形: 形状 101"/>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3" name="任意多边形: 形状 102"/>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4" name="任意多边形: 形状 103"/>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5" name="任意多边形: 形状 104"/>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6" name="任意多边形: 形状 105"/>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7" name="任意多边形: 形状 106"/>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8" name="任意多边形: 形状 107"/>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9" name="任意多边形: 形状 108"/>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0" name="任意多边形: 形状 109"/>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1" name="任意多边形: 形状 110"/>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2" name="任意多边形: 形状 111"/>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3" name="任意多边形: 形状 112"/>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4" name="任意多边形: 形状 113"/>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5" name="任意多边形: 形状 114"/>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6" name="任意多边形: 形状 115"/>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7" name="任意多边形: 形状 116"/>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8" name="任意多边形: 形状 117"/>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9" name="任意多边形: 形状 118"/>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0" name="任意多边形: 形状 119"/>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1" name="任意多边形: 形状 120"/>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2" name="任意多边形: 形状 121"/>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3" name="任意多边形: 形状 122"/>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4" name="任意多边形: 形状 123"/>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5" name="任意多边形: 形状 124"/>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6" name="任意多边形: 形状 125"/>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7" name="任意多边形: 形状 126"/>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9" name="任意多边形: 形状 128"/>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3" name="任意多边形: 形状 132"/>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5" name="任意多边形: 形状 134"/>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6" name="任意多边形: 形状 135"/>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7" name="任意多边形: 形状 136"/>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8" name="任意多边形: 形状 137"/>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9" name="任意多边形: 形状 138"/>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0" name="任意多边形: 形状 139"/>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1" name="任意多边形: 形状 140"/>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2" name="任意多边形: 形状 141"/>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3" name="任意多边形: 形状 142"/>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4" name="任意多边形: 形状 143"/>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5" name="任意多边形: 形状 144"/>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 name="任意多边形: 形状 145"/>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 name="任意多边形: 形状 147"/>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 name="任意多边形: 形状 148"/>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 name="任意多边形: 形状 149"/>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 name="任意多边形: 形状 150"/>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 name="任意多边形: 形状 152"/>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 name="任意多边形: 形状 153"/>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 name="任意多边形: 形状 154"/>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任意多边形: 形状 155"/>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 name="任意多边形: 形状 156"/>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任意多边形: 形状 157"/>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 name="任意多边形: 形状 158"/>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 name="任意多边形: 形状 159"/>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 name="任意多边形: 形状 160"/>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 name="任意多边形: 形状 161"/>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 name="任意多边形: 形状 162"/>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任意多边形: 形状 163"/>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 name="任意多边形: 形状 164"/>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 name="任意多边形: 形状 165"/>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 name="任意多边形: 形状 166"/>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 name="任意多边形: 形状 167"/>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 name="任意多边形: 形状 168"/>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 name="任意多边形: 形状 169"/>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 name="任意多边形: 形状 170"/>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 name="任意多边形: 形状 171"/>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 name="任意多边形: 形状 172"/>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 name="任意多边形: 形状 173"/>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 name="任意多边形: 形状 174"/>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 name="任意多边形: 形状 175"/>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 name="任意多边形: 形状 176"/>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 name="任意多边形: 形状 177"/>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 name="任意多边形: 形状 178"/>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 name="任意多边形: 形状 179"/>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 name="任意多边形: 形状 180"/>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 name="任意多边形: 形状 181"/>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 name="任意多边形: 形状 182"/>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 name="任意多边形: 形状 183"/>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 name="任意多边形: 形状 184"/>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 name="任意多边形: 形状 185"/>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 name="任意多边形: 形状 186"/>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 name="任意多边形: 形状 187"/>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 name="任意多边形: 形状 188"/>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 name="任意多边形: 形状 189"/>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 name="任意多边形: 形状 190"/>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 name="任意多边形: 形状 191"/>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 name="任意多边形: 形状 192"/>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 name="任意多边形: 形状 193"/>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5" name="任意多边形: 形状 194"/>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6" name="任意多边形: 形状 195"/>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7" name="任意多边形: 形状 196"/>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8" name="任意多边形: 形状 197"/>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9" name="任意多边形: 形状 198"/>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0" name="任意多边形: 形状 199"/>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1" name="任意多边形: 形状 200"/>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2" name="任意多边形: 形状 201"/>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3" name="任意多边形: 形状 202"/>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4" name="任意多边形: 形状 203"/>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5" name="任意多边形: 形状 204"/>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6" name="任意多边形: 形状 205"/>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7" name="任意多边形: 形状 206"/>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8" name="任意多边形: 形状 207"/>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9" name="任意多边形: 形状 208"/>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0" name="任意多边形: 形状 209"/>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1" name="任意多边形: 形状 210"/>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2" name="任意多边形: 形状 211"/>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3" name="任意多边形: 形状 212"/>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4" name="任意多边形: 形状 213"/>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 name="任意多边形: 形状 214"/>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任意多边形: 形状 215"/>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7" name="任意多边形: 形状 216"/>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8" name="任意多边形: 形状 217"/>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9" name="任意多边形: 形状 218"/>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0" name="任意多边形: 形状 219"/>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1" name="任意多边形: 形状 220"/>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2" name="任意多边形: 形状 221"/>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3" name="任意多边形: 形状 222"/>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4" name="任意多边形: 形状 223"/>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5" name="任意多边形: 形状 224"/>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6" name="任意多边形: 形状 225"/>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7" name="任意多边形: 形状 226"/>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8" name="任意多边形: 形状 227"/>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9" name="任意多边形: 形状 228"/>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0" name="任意多边形: 形状 229"/>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1" name="任意多边形: 形状 230"/>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2" name="任意多边形: 形状 231"/>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3" name="任意多边形: 形状 232"/>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4" name="任意多边形: 形状 233"/>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5" name="任意多边形: 形状 234"/>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6" name="任意多边形: 形状 235"/>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7" name="任意多边形: 形状 236"/>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8" name="任意多边形: 形状 237"/>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9" name="任意多边形: 形状 238"/>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0" name="任意多边形: 形状 239"/>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1" name="任意多边形: 形状 240"/>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2" name="任意多边形: 形状 241"/>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3" name="任意多边形: 形状 242"/>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4" name="任意多边形: 形状 243"/>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5" name="任意多边形: 形状 244"/>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6" name="任意多边形: 形状 245"/>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7" name="任意多边形: 形状 246"/>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8" name="任意多边形: 形状 247"/>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9" name="任意多边形: 形状 248"/>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0" name="任意多边形: 形状 249"/>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1" name="任意多边形: 形状 250"/>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2" name="任意多边形: 形状 251"/>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3" name="任意多边形: 形状 252"/>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4" name="任意多边形: 形状 253"/>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5" name="任意多边形: 形状 254"/>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6" name="任意多边形: 形状 255"/>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7" name="任意多边形: 形状 256"/>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8" name="任意多边形: 形状 257"/>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9" name="任意多边形: 形状 258"/>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0" name="任意多边形: 形状 259"/>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1" name="任意多边形: 形状 260"/>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2" name="任意多边形: 形状 261"/>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3" name="任意多边形: 形状 262"/>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4" name="任意多边形: 形状 263"/>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5" name="任意多边形: 形状 264"/>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6" name="任意多边形: 形状 265"/>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7" name="任意多边形: 形状 266"/>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8" name="任意多边形: 形状 267"/>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9" name="任意多边形: 形状 268"/>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0" name="任意多边形: 形状 269"/>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1" name="任意多边形: 形状 270"/>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2" name="任意多边形: 形状 271"/>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3" name="任意多边形: 形状 272"/>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4" name="任意多边形: 形状 273"/>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5" name="任意多边形: 形状 274"/>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6" name="任意多边形: 形状 275"/>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7" name="任意多边形: 形状 276"/>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8" name="任意多边形: 形状 277"/>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9" name="任意多边形: 形状 278"/>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0" name="任意多边形: 形状 279"/>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1" name="任意多边形: 形状 280"/>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2" name="任意多边形: 形状 281"/>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3" name="任意多边形: 形状 282"/>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4" name="任意多边形: 形状 283"/>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5" name="任意多边形: 形状 284"/>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6" name="任意多边形: 形状 285"/>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7" name="任意多边形: 形状 286"/>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8" name="任意多边形: 形状 287"/>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9" name="任意多边形: 形状 288"/>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0" name="任意多边形: 形状 289"/>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1" name="任意多边形: 形状 290"/>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2" name="任意多边形: 形状 291"/>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3" name="任意多边形: 形状 292"/>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4" name="任意多边形: 形状 293"/>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5" name="任意多边形: 形状 294"/>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6" name="任意多边形: 形状 295"/>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7" name="任意多边形: 形状 296"/>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8" name="任意多边形: 形状 297"/>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9" name="任意多边形: 形状 298"/>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0" name="任意多边形: 形状 299"/>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1" name="任意多边形: 形状 300"/>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2" name="任意多边形: 形状 301"/>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3" name="任意多边形: 形状 302"/>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4" name="任意多边形: 形状 303"/>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5" name="任意多边形: 形状 304"/>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6" name="任意多边形: 形状 305"/>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7" name="任意多边形: 形状 306"/>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8" name="任意多边形: 形状 307"/>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9" name="任意多边形: 形状 308"/>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0" name="任意多边形: 形状 309"/>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1" name="任意多边形: 形状 310"/>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2" name="任意多边形: 形状 311"/>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3" name="任意多边形: 形状 312"/>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4" name="任意多边形: 形状 313"/>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5" name="任意多边形: 形状 314"/>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6" name="任意多边形: 形状 315"/>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7" name="任意多边形: 形状 316"/>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8" name="任意多边形: 形状 317"/>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9" name="任意多边形: 形状 318"/>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0" name="任意多边形: 形状 319"/>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1" name="任意多边形: 形状 320"/>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2" name="任意多边形: 形状 321"/>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3" name="任意多边形: 形状 322"/>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4" name="任意多边形: 形状 323"/>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5" name="任意多边形: 形状 324"/>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6" name="任意多边形: 形状 325"/>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7" name="任意多边形: 形状 326"/>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8" name="任意多边形: 形状 327"/>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9" name="任意多边形: 形状 328"/>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0" name="任意多边形: 形状 329"/>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1" name="任意多边形: 形状 330"/>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2" name="任意多边形: 形状 331"/>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3" name="任意多边形: 形状 332"/>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4" name="任意多边形: 形状 333"/>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5" name="任意多边形: 形状 334"/>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6" name="任意多边形: 形状 335"/>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7" name="任意多边形: 形状 336"/>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8" name="任意多边形: 形状 337"/>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9" name="任意多边形: 形状 338"/>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0" name="任意多边形: 形状 339"/>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1" name="任意多边形: 形状 340"/>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2" name="任意多边形: 形状 341"/>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3" name="任意多边形: 形状 342"/>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4" name="任意多边形: 形状 343"/>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5" name="任意多边形: 形状 344"/>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6" name="任意多边形: 形状 345"/>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7" name="任意多边形: 形状 346"/>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8" name="任意多边形: 形状 347"/>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9" name="任意多边形: 形状 348"/>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0" name="任意多边形: 形状 349"/>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1" name="任意多边形: 形状 350"/>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2" name="任意多边形: 形状 351"/>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3" name="任意多边形: 形状 352"/>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4" name="任意多边形: 形状 353"/>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5" name="任意多边形: 形状 354"/>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6" name="任意多边形: 形状 355"/>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7" name="任意多边形: 形状 356"/>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8" name="任意多边形: 形状 357"/>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9" name="任意多边形: 形状 358"/>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0" name="任意多边形: 形状 359"/>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1" name="任意多边形: 形状 360"/>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2" name="任意多边形: 形状 361"/>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3" name="任意多边形: 形状 362"/>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4" name="任意多边形: 形状 363"/>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5" name="任意多边形: 形状 364"/>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6" name="任意多边形: 形状 365"/>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7" name="任意多边形: 形状 366"/>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8" name="任意多边形: 形状 367"/>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9" name="任意多边形: 形状 368"/>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0" name="任意多边形: 形状 369"/>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1" name="任意多边形: 形状 370"/>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2" name="任意多边形: 形状 371"/>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3" name="任意多边形: 形状 372"/>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4" name="任意多边形: 形状 373"/>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5" name="任意多边形: 形状 374"/>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6" name="任意多边形: 形状 375"/>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7" name="任意多边形: 形状 376"/>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8" name="任意多边形: 形状 377"/>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9" name="任意多边形: 形状 378"/>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0" name="任意多边形: 形状 379"/>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1" name="任意多边形: 形状 380"/>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2" name="任意多边形: 形状 381"/>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3" name="任意多边形: 形状 382"/>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4" name="任意多边形: 形状 383"/>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5" name="任意多边形: 形状 384"/>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6" name="任意多边形: 形状 385"/>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7" name="任意多边形: 形状 386"/>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8" name="任意多边形: 形状 387"/>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9" name="任意多边形: 形状 388"/>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0" name="任意多边形: 形状 389"/>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1" name="任意多边形: 形状 390"/>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2" name="任意多边形: 形状 391"/>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3" name="任意多边形: 形状 392"/>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4" name="任意多边形: 形状 393"/>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5" name="任意多边形: 形状 394"/>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6" name="任意多边形: 形状 395"/>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7" name="任意多边形: 形状 396"/>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8" name="任意多边形: 形状 397"/>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9" name="任意多边形: 形状 398"/>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0" name="任意多边形: 形状 399"/>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1" name="任意多边形: 形状 400"/>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2" name="任意多边形: 形状 401"/>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3" name="任意多边形: 形状 402"/>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4" name="任意多边形: 形状 403"/>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5" name="任意多边形: 形状 404"/>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6" name="任意多边形: 形状 405"/>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7" name="任意多边形: 形状 406"/>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8" name="任意多边形: 形状 407"/>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9" name="任意多边形: 形状 408"/>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0" name="任意多边形: 形状 409"/>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1" name="任意多边形: 形状 410"/>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2" name="任意多边形: 形状 411"/>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3" name="任意多边形: 形状 412"/>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4" name="任意多边形: 形状 413"/>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5" name="任意多边形: 形状 414"/>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6" name="任意多边形: 形状 415"/>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7" name="任意多边形: 形状 416"/>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8" name="任意多边形: 形状 417"/>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9" name="任意多边形: 形状 418"/>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0" name="任意多边形: 形状 419"/>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1" name="任意多边形: 形状 420"/>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2" name="任意多边形: 形状 421"/>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3" name="任意多边形: 形状 422"/>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4" name="任意多边形: 形状 423"/>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5" name="任意多边形: 形状 424"/>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6" name="任意多边形: 形状 425"/>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7" name="任意多边形: 形状 426"/>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8" name="任意多边形: 形状 427"/>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9" name="任意多边形: 形状 428"/>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0" name="任意多边形: 形状 429"/>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1" name="任意多边形: 形状 430"/>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2" name="任意多边形: 形状 431"/>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3" name="任意多边形: 形状 432"/>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4" name="任意多边形: 形状 433"/>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5" name="任意多边形: 形状 434"/>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6" name="任意多边形: 形状 435"/>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7" name="任意多边形: 形状 436"/>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8" name="任意多边形: 形状 437"/>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9" name="任意多边形: 形状 438"/>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0" name="任意多边形: 形状 439"/>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1" name="任意多边形: 形状 440"/>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2" name="任意多边形: 形状 441"/>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3" name="任意多边形: 形状 442"/>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4" name="任意多边形: 形状 443"/>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5" name="任意多边形: 形状 444"/>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6" name="任意多边形: 形状 445"/>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7" name="任意多边形: 形状 446"/>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8" name="任意多边形: 形状 447"/>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9" name="任意多边形: 形状 448"/>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0" name="任意多边形: 形状 449"/>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1" name="任意多边形: 形状 450"/>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2" name="任意多边形: 形状 451"/>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3" name="任意多边形: 形状 452"/>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4" name="任意多边形: 形状 453"/>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5" name="任意多边形: 形状 454"/>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6" name="任意多边形: 形状 455"/>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7" name="任意多边形: 形状 456"/>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8" name="任意多边形: 形状 457"/>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9" name="任意多边形: 形状 458"/>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0" name="任意多边形: 形状 459"/>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1" name="任意多边形: 形状 460"/>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2" name="任意多边形: 形状 461"/>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3" name="任意多边形: 形状 462"/>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64" name="组合 463"/>
          <p:cNvGrpSpPr/>
          <p:nvPr userDrawn="1"/>
        </p:nvGrpSpPr>
        <p:grpSpPr>
          <a:xfrm>
            <a:off x="5148627" y="5808850"/>
            <a:ext cx="1876437" cy="996007"/>
            <a:chOff x="4999887" y="5734072"/>
            <a:chExt cx="2189095" cy="1112008"/>
          </a:xfrm>
        </p:grpSpPr>
        <p:sp>
          <p:nvSpPr>
            <p:cNvPr id="465" name="任意多边形: 形状 464"/>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6" name="任意多边形: 形状 465"/>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7" name="任意多边形: 形状 466"/>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8" name="任意多边形: 形状 467"/>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9" name="任意多边形: 形状 468"/>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0" name="任意多边形: 形状 469"/>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1" name="任意多边形: 形状 470"/>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2" name="任意多边形: 形状 471"/>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3" name="任意多边形: 形状 472"/>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4" name="任意多边形: 形状 473"/>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5" name="任意多边形: 形状 474"/>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6" name="任意多边形: 形状 475"/>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7" name="任意多边形: 形状 476"/>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8" name="任意多边形: 形状 477"/>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9" name="任意多边形: 形状 478"/>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0" name="任意多边形: 形状 479"/>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1" name="任意多边形: 形状 480"/>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2" name="任意多边形: 形状 481"/>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3" name="任意多边形: 形状 482"/>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4" name="任意多边形: 形状 483"/>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5" name="任意多边形: 形状 484"/>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6" name="任意多边形: 形状 485"/>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7" name="任意多边形: 形状 486"/>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8" name="任意多边形: 形状 487"/>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9" name="任意多边形: 形状 488"/>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0" name="任意多边形: 形状 489"/>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1" name="任意多边形: 形状 490"/>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2" name="任意多边形: 形状 491"/>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3" name="任意多边形: 形状 492"/>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4" name="任意多边形: 形状 493"/>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5" name="任意多边形: 形状 494"/>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pic>
        <p:nvPicPr>
          <p:cNvPr id="496" name="图片 495" descr="计算机学院logo-组合01"/>
          <p:cNvPicPr>
            <a:picLocks noChangeAspect="1"/>
          </p:cNvPicPr>
          <p:nvPr userDrawn="1"/>
        </p:nvPicPr>
        <p:blipFill>
          <a:blip r:embed="rId3"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emf"/><Relationship Id="rId1" Type="http://schemas.openxmlformats.org/officeDocument/2006/relationships/image" Target="../media/image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3256" y="3141575"/>
            <a:ext cx="9481944" cy="1325563"/>
          </a:xfrm>
        </p:spPr>
        <p:txBody>
          <a:bodyPr>
            <a:normAutofit/>
          </a:bodyPr>
          <a:lstStyle/>
          <a:p>
            <a:r>
              <a:rPr lang="zh-CN" altLang="en-US" sz="3200" dirty="0"/>
              <a:t>第二、三章</a:t>
            </a:r>
            <a:r>
              <a:rPr lang="en-US" altLang="zh-CN" sz="3200" dirty="0"/>
              <a:t> </a:t>
            </a:r>
            <a:r>
              <a:rPr lang="zh-CN" altLang="en-US" sz="3200" dirty="0"/>
              <a:t>操作系统的物质基础、结构和用户接口</a:t>
            </a:r>
            <a:endParaRPr lang="zh-CN" altLang="en-US" sz="3200" dirty="0"/>
          </a:p>
        </p:txBody>
      </p:sp>
      <p:sp>
        <p:nvSpPr>
          <p:cNvPr id="3" name="副标题 2"/>
          <p:cNvSpPr>
            <a:spLocks noGrp="1"/>
          </p:cNvSpPr>
          <p:nvPr>
            <p:ph sz="quarter" idx="10"/>
          </p:nvPr>
        </p:nvSpPr>
        <p:spPr>
          <a:xfrm>
            <a:off x="2040612" y="2025946"/>
            <a:ext cx="8110775" cy="1259562"/>
          </a:xfrm>
        </p:spPr>
        <p:txBody>
          <a:bodyPr>
            <a:normAutofit/>
          </a:bodyPr>
          <a:lstStyle/>
          <a:p>
            <a:pPr marL="0" indent="0">
              <a:buNone/>
            </a:pPr>
            <a:r>
              <a:rPr lang="zh-CN" altLang="en-US" dirty="0"/>
              <a:t>操作系统原理</a:t>
            </a:r>
            <a:endParaRPr lang="zh-CN" altLang="en-US" dirty="0"/>
          </a:p>
        </p:txBody>
      </p:sp>
      <p:sp>
        <p:nvSpPr>
          <p:cNvPr id="13" name="矩形: 圆角 12"/>
          <p:cNvSpPr/>
          <p:nvPr>
            <p:custDataLst>
              <p:tags r:id="rId1"/>
            </p:custDataLst>
          </p:nvPr>
        </p:nvSpPr>
        <p:spPr>
          <a:xfrm>
            <a:off x="5056944" y="4559380"/>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：周正</a:t>
            </a: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勇</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中断的分类</a:t>
            </a:r>
            <a:endParaRPr lang="zh-CN" altLang="en-US" dirty="0"/>
          </a:p>
        </p:txBody>
      </p:sp>
      <p:graphicFrame>
        <p:nvGraphicFramePr>
          <p:cNvPr id="4" name="内容占位符 3"/>
          <p:cNvGraphicFramePr>
            <a:graphicFrameLocks noGrp="1"/>
          </p:cNvGraphicFramePr>
          <p:nvPr>
            <p:ph idx="1"/>
          </p:nvPr>
        </p:nvGraphicFramePr>
        <p:xfrm>
          <a:off x="519875" y="1531557"/>
          <a:ext cx="11296648" cy="3338296"/>
        </p:xfrm>
        <a:graphic>
          <a:graphicData uri="http://schemas.openxmlformats.org/drawingml/2006/table">
            <a:tbl>
              <a:tblPr firstRow="1" bandRow="1">
                <a:tableStyleId>{5C22544A-7EE6-4342-B048-85BDC9FD1C3A}</a:tableStyleId>
              </a:tblPr>
              <a:tblGrid>
                <a:gridCol w="1886420"/>
                <a:gridCol w="3104249"/>
                <a:gridCol w="3179232"/>
                <a:gridCol w="3126747"/>
              </a:tblGrid>
              <a:tr h="367380">
                <a:tc>
                  <a:txBody>
                    <a:bodyPr/>
                    <a:lstStyle/>
                    <a:p>
                      <a:endParaRPr lang="zh-CN" altLang="en-US" sz="2000" dirty="0"/>
                    </a:p>
                  </a:txBody>
                  <a:tcPr/>
                </a:tc>
                <a:tc>
                  <a:txBody>
                    <a:bodyPr/>
                    <a:lstStyle/>
                    <a:p>
                      <a:r>
                        <a:rPr lang="en-US" altLang="zh-CN" sz="2000" dirty="0"/>
                        <a:t>Exception</a:t>
                      </a:r>
                      <a:endParaRPr lang="zh-CN" altLang="en-US" sz="2000" dirty="0"/>
                    </a:p>
                  </a:txBody>
                  <a:tcPr/>
                </a:tc>
                <a:tc>
                  <a:txBody>
                    <a:bodyPr/>
                    <a:lstStyle/>
                    <a:p>
                      <a:r>
                        <a:rPr lang="en-US" altLang="zh-CN" sz="2000" dirty="0" err="1"/>
                        <a:t>Syscall</a:t>
                      </a:r>
                      <a:endParaRPr lang="zh-CN" altLang="en-US" sz="2000" dirty="0"/>
                    </a:p>
                  </a:txBody>
                  <a:tcPr/>
                </a:tc>
                <a:tc>
                  <a:txBody>
                    <a:bodyPr/>
                    <a:lstStyle/>
                    <a:p>
                      <a:r>
                        <a:rPr lang="en-US" altLang="zh-CN" sz="2000" dirty="0"/>
                        <a:t>IRQ</a:t>
                      </a:r>
                      <a:endParaRPr lang="zh-CN" altLang="en-US" sz="2000" dirty="0"/>
                    </a:p>
                  </a:txBody>
                  <a:tcPr/>
                </a:tc>
              </a:tr>
              <a:tr h="634108">
                <a:tc>
                  <a:txBody>
                    <a:bodyPr/>
                    <a:lstStyle/>
                    <a:p>
                      <a:r>
                        <a:rPr lang="zh-CN" altLang="en-US" sz="2000" dirty="0"/>
                        <a:t>产生原因</a:t>
                      </a:r>
                      <a:endParaRPr lang="zh-CN" altLang="en-US" sz="2000" dirty="0"/>
                    </a:p>
                  </a:txBody>
                  <a:tcPr/>
                </a:tc>
                <a:tc>
                  <a:txBody>
                    <a:bodyPr/>
                    <a:lstStyle/>
                    <a:p>
                      <a:r>
                        <a:rPr lang="zh-CN" altLang="en-US" sz="2000" dirty="0"/>
                        <a:t>当前程序的执行所导致的同步事件</a:t>
                      </a:r>
                      <a:endParaRPr lang="zh-CN" altLang="en-US" sz="2000" dirty="0"/>
                    </a:p>
                  </a:txBody>
                  <a:tcPr/>
                </a:tc>
                <a:tc>
                  <a:txBody>
                    <a:bodyPr/>
                    <a:lstStyle/>
                    <a:p>
                      <a:r>
                        <a:rPr lang="zh-CN" altLang="en-US" sz="2000" dirty="0"/>
                        <a:t>当前执行的程序需要调用</a:t>
                      </a:r>
                      <a:r>
                        <a:rPr lang="en-US" altLang="zh-CN" sz="2000" dirty="0"/>
                        <a:t>OS</a:t>
                      </a:r>
                      <a:r>
                        <a:rPr lang="zh-CN" altLang="en-US" sz="2000" dirty="0"/>
                        <a:t>功能</a:t>
                      </a:r>
                      <a:endParaRPr lang="zh-CN" altLang="en-US" sz="2000" dirty="0"/>
                    </a:p>
                  </a:txBody>
                  <a:tcPr/>
                </a:tc>
                <a:tc>
                  <a:txBody>
                    <a:bodyPr/>
                    <a:lstStyle/>
                    <a:p>
                      <a:r>
                        <a:rPr lang="en-US" altLang="zh-CN" sz="2000" dirty="0"/>
                        <a:t>CPU</a:t>
                      </a:r>
                      <a:r>
                        <a:rPr lang="zh-CN" altLang="en-US" sz="2000" dirty="0"/>
                        <a:t>以外的外部设备产生的异步事件</a:t>
                      </a:r>
                      <a:endParaRPr lang="zh-CN" altLang="en-US" sz="2000" dirty="0"/>
                    </a:p>
                  </a:txBody>
                  <a:tcPr/>
                </a:tc>
              </a:tr>
              <a:tr h="367380">
                <a:tc>
                  <a:txBody>
                    <a:bodyPr/>
                    <a:lstStyle/>
                    <a:p>
                      <a:r>
                        <a:rPr lang="zh-CN" altLang="en-US" sz="2000" dirty="0"/>
                        <a:t>处理时机</a:t>
                      </a:r>
                      <a:endParaRPr lang="zh-CN" altLang="en-US" sz="2000" dirty="0"/>
                    </a:p>
                  </a:txBody>
                  <a:tcPr/>
                </a:tc>
                <a:tc>
                  <a:txBody>
                    <a:bodyPr/>
                    <a:lstStyle/>
                    <a:p>
                      <a:r>
                        <a:rPr lang="zh-CN" altLang="en-US" sz="2000" dirty="0"/>
                        <a:t>发生异常的指令执行过程中</a:t>
                      </a:r>
                      <a:endParaRPr lang="zh-CN" altLang="en-US" sz="2000" dirty="0"/>
                    </a:p>
                  </a:txBody>
                  <a:tcPr/>
                </a:tc>
                <a:tc>
                  <a:txBody>
                    <a:bodyPr/>
                    <a:lstStyle/>
                    <a:p>
                      <a:r>
                        <a:rPr lang="zh-CN" altLang="en-US" sz="2000" dirty="0"/>
                        <a:t>中断指令执行完成</a:t>
                      </a:r>
                      <a:endParaRPr lang="zh-CN" altLang="en-US" sz="2000" dirty="0"/>
                    </a:p>
                  </a:txBody>
                  <a:tcPr/>
                </a:tc>
                <a:tc>
                  <a:txBody>
                    <a:bodyPr/>
                    <a:lstStyle/>
                    <a:p>
                      <a:r>
                        <a:rPr lang="zh-CN" altLang="en-US" sz="2000" dirty="0"/>
                        <a:t>指令执行的间隙</a:t>
                      </a:r>
                      <a:endParaRPr lang="zh-CN" altLang="en-US" sz="2000" dirty="0"/>
                    </a:p>
                  </a:txBody>
                  <a:tcPr/>
                </a:tc>
              </a:tr>
              <a:tr h="634108">
                <a:tc>
                  <a:txBody>
                    <a:bodyPr/>
                    <a:lstStyle/>
                    <a:p>
                      <a:r>
                        <a:rPr lang="zh-CN" altLang="en-US" sz="2000" dirty="0"/>
                        <a:t>返回地址</a:t>
                      </a:r>
                      <a:endParaRPr lang="zh-CN" altLang="en-US" sz="2000" dirty="0"/>
                    </a:p>
                  </a:txBody>
                  <a:tcPr/>
                </a:tc>
                <a:tc>
                  <a:txBody>
                    <a:bodyPr/>
                    <a:lstStyle/>
                    <a:p>
                      <a:r>
                        <a:rPr lang="zh-CN" altLang="en-US" sz="2000" dirty="0"/>
                        <a:t>发生异常的那条指令</a:t>
                      </a:r>
                      <a:endParaRPr lang="zh-CN" altLang="en-US" sz="2000" dirty="0"/>
                    </a:p>
                  </a:txBody>
                  <a:tcPr/>
                </a:tc>
                <a:tc>
                  <a:txBody>
                    <a:bodyPr/>
                    <a:lstStyle/>
                    <a:p>
                      <a:r>
                        <a:rPr lang="zh-CN" altLang="en-US" sz="2000" dirty="0"/>
                        <a:t>下一条指令</a:t>
                      </a:r>
                      <a:endParaRPr lang="zh-CN" altLang="en-US" sz="2000" dirty="0"/>
                    </a:p>
                  </a:txBody>
                  <a:tcPr/>
                </a:tc>
                <a:tc>
                  <a:txBody>
                    <a:bodyPr/>
                    <a:lstStyle/>
                    <a:p>
                      <a:r>
                        <a:rPr lang="zh-CN" altLang="en-US" sz="2000" dirty="0"/>
                        <a:t>下一条指令</a:t>
                      </a:r>
                      <a:endParaRPr lang="zh-CN" altLang="en-US" sz="2000" dirty="0"/>
                    </a:p>
                  </a:txBody>
                  <a:tcPr/>
                </a:tc>
              </a:tr>
              <a:tr h="905868">
                <a:tc>
                  <a:txBody>
                    <a:bodyPr/>
                    <a:lstStyle/>
                    <a:p>
                      <a:r>
                        <a:rPr lang="zh-CN" altLang="en-US" sz="2000" dirty="0"/>
                        <a:t>举例</a:t>
                      </a:r>
                      <a:endParaRPr lang="zh-CN" altLang="en-US" sz="2000" dirty="0"/>
                    </a:p>
                  </a:txBody>
                  <a:tcPr/>
                </a:tc>
                <a:tc>
                  <a:txBody>
                    <a:bodyPr/>
                    <a:lstStyle/>
                    <a:p>
                      <a:r>
                        <a:rPr lang="zh-CN" altLang="en-US" sz="2000" dirty="0"/>
                        <a:t>除零错、非法内存访问</a:t>
                      </a:r>
                      <a:endParaRPr lang="zh-CN" altLang="en-US" sz="2000" dirty="0"/>
                    </a:p>
                  </a:txBody>
                  <a:tcPr/>
                </a:tc>
                <a:tc>
                  <a:txBody>
                    <a:bodyPr/>
                    <a:lstStyle/>
                    <a:p>
                      <a:r>
                        <a:rPr lang="en-US" altLang="zh-CN" sz="2000" dirty="0"/>
                        <a:t>x86</a:t>
                      </a:r>
                      <a:r>
                        <a:rPr lang="zh-CN" altLang="en-US" sz="2000" dirty="0"/>
                        <a:t>机器中的</a:t>
                      </a:r>
                      <a:r>
                        <a:rPr lang="en-US" altLang="zh-CN" sz="2000" dirty="0" err="1"/>
                        <a:t>int</a:t>
                      </a:r>
                      <a:r>
                        <a:rPr lang="zh-CN" altLang="en-US" sz="2000" dirty="0"/>
                        <a:t>指令、</a:t>
                      </a:r>
                      <a:r>
                        <a:rPr lang="en-US" altLang="zh-CN" sz="2000" dirty="0"/>
                        <a:t>RISC-V</a:t>
                      </a:r>
                      <a:r>
                        <a:rPr lang="zh-CN" altLang="en-US" sz="2000" dirty="0"/>
                        <a:t>机器中的</a:t>
                      </a:r>
                      <a:r>
                        <a:rPr lang="en-US" altLang="zh-CN" sz="2000" dirty="0" err="1"/>
                        <a:t>ecall</a:t>
                      </a:r>
                      <a:r>
                        <a:rPr lang="zh-CN" altLang="en-US" sz="2000" dirty="0"/>
                        <a:t>指令</a:t>
                      </a:r>
                      <a:endParaRPr lang="zh-CN" altLang="en-US" sz="2000" dirty="0"/>
                    </a:p>
                  </a:txBody>
                  <a:tcPr/>
                </a:tc>
                <a:tc>
                  <a:txBody>
                    <a:bodyPr/>
                    <a:lstStyle/>
                    <a:p>
                      <a:r>
                        <a:rPr lang="zh-CN" altLang="en-US" sz="2000" dirty="0"/>
                        <a:t>敲击键盘、磁盘数据传输完成等</a:t>
                      </a:r>
                      <a:endParaRPr lang="zh-CN" altLang="en-US" sz="2000" dirty="0"/>
                    </a:p>
                  </a:txBody>
                  <a:tcPr/>
                </a:tc>
              </a:tr>
            </a:tbl>
          </a:graphicData>
        </a:graphic>
      </p:graphicFrame>
      <p:sp>
        <p:nvSpPr>
          <p:cNvPr id="3" name="矩形 2"/>
          <p:cNvSpPr/>
          <p:nvPr/>
        </p:nvSpPr>
        <p:spPr>
          <a:xfrm>
            <a:off x="487822" y="5188277"/>
            <a:ext cx="9291947" cy="535531"/>
          </a:xfrm>
          <a:prstGeom prst="rect">
            <a:avLst/>
          </a:prstGeom>
        </p:spPr>
        <p:txBody>
          <a:bodyPr wrap="square">
            <a:spAutoFit/>
          </a:bodyPr>
          <a:lstStyle/>
          <a:p>
            <a:pPr marL="285750" indent="-285750">
              <a:lnSpc>
                <a:spcPct val="120000"/>
              </a:lnSpc>
              <a:buFont typeface="Wingdings" panose="05000000000000000000" pitchFamily="2" charset="2"/>
              <a:buChar char="n"/>
            </a:pPr>
            <a:r>
              <a:rPr lang="zh-CN" altLang="en-US" sz="2400" b="1" dirty="0" smtClean="0"/>
              <a:t>思考</a:t>
            </a:r>
            <a:r>
              <a:rPr lang="zh-CN" altLang="en-US" sz="2400" dirty="0" smtClean="0"/>
              <a:t>：</a:t>
            </a:r>
            <a:r>
              <a:rPr lang="zh-CN" altLang="en-US" sz="2400" dirty="0" smtClean="0">
                <a:solidFill>
                  <a:srgbClr val="FF0000"/>
                </a:solidFill>
              </a:rPr>
              <a:t>中断的发生是否一定会导致处理器状态的变化？</a:t>
            </a:r>
            <a:endParaRPr lang="en-US" altLang="zh-CN" sz="24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时钟</a:t>
            </a:r>
            <a:endParaRPr lang="zh-CN" altLang="en-US" dirty="0"/>
          </a:p>
        </p:txBody>
      </p:sp>
      <p:sp>
        <p:nvSpPr>
          <p:cNvPr id="3" name="内容占位符 2"/>
          <p:cNvSpPr>
            <a:spLocks noGrp="1"/>
          </p:cNvSpPr>
          <p:nvPr>
            <p:ph idx="1"/>
          </p:nvPr>
        </p:nvSpPr>
        <p:spPr>
          <a:xfrm>
            <a:off x="487822" y="1024128"/>
            <a:ext cx="11296078" cy="5667834"/>
          </a:xfrm>
        </p:spPr>
        <p:txBody>
          <a:bodyPr/>
          <a:lstStyle/>
          <a:p>
            <a:pPr>
              <a:lnSpc>
                <a:spcPct val="100000"/>
              </a:lnSpc>
            </a:pPr>
            <a:r>
              <a:rPr lang="zh-CN" altLang="en-US" sz="2800" dirty="0"/>
              <a:t>三种常见时钟硬件</a:t>
            </a:r>
            <a:endParaRPr lang="en-US" altLang="zh-CN" sz="2800" dirty="0"/>
          </a:p>
          <a:p>
            <a:pPr lvl="1"/>
            <a:r>
              <a:rPr lang="zh-CN" altLang="en-US" sz="2400" dirty="0"/>
              <a:t>可编程间隔定时器（</a:t>
            </a:r>
            <a:r>
              <a:rPr lang="en-US" altLang="zh-CN" sz="2400" dirty="0"/>
              <a:t>Programmable Interval Timer</a:t>
            </a:r>
            <a:r>
              <a:rPr lang="zh-CN" altLang="en-US" sz="2400" dirty="0"/>
              <a:t>，</a:t>
            </a:r>
            <a:r>
              <a:rPr lang="en-US" altLang="zh-CN" sz="2400" b="1" dirty="0"/>
              <a:t>PIT</a:t>
            </a:r>
            <a:r>
              <a:rPr lang="zh-CN" altLang="en-US" sz="2400" dirty="0"/>
              <a:t>）</a:t>
            </a:r>
            <a:endParaRPr lang="en-US" altLang="zh-CN" sz="2400" dirty="0"/>
          </a:p>
          <a:p>
            <a:pPr lvl="1"/>
            <a:r>
              <a:rPr lang="zh-CN" altLang="en-US" sz="2400" dirty="0"/>
              <a:t>实时时钟（</a:t>
            </a:r>
            <a:r>
              <a:rPr lang="en-US" altLang="zh-CN" sz="2400" dirty="0"/>
              <a:t>Real Time Clock</a:t>
            </a:r>
            <a:r>
              <a:rPr lang="zh-CN" altLang="en-US" sz="2400" dirty="0"/>
              <a:t>，</a:t>
            </a:r>
            <a:r>
              <a:rPr lang="en-US" altLang="zh-CN" sz="2400" b="1" dirty="0"/>
              <a:t>RTC</a:t>
            </a:r>
            <a:r>
              <a:rPr lang="zh-CN" altLang="en-US" sz="2400" dirty="0"/>
              <a:t>）</a:t>
            </a:r>
            <a:endParaRPr lang="zh-CN" altLang="en-US" sz="2400" dirty="0"/>
          </a:p>
          <a:p>
            <a:pPr lvl="1"/>
            <a:r>
              <a:rPr lang="zh-CN" altLang="en-US" sz="2400" dirty="0"/>
              <a:t>时间戳计数器（</a:t>
            </a:r>
            <a:r>
              <a:rPr lang="en-US" altLang="zh-CN" sz="2400" dirty="0"/>
              <a:t>Time Stamp Counter</a:t>
            </a:r>
            <a:r>
              <a:rPr lang="zh-CN" altLang="en-US" sz="2400" dirty="0"/>
              <a:t>，</a:t>
            </a:r>
            <a:r>
              <a:rPr lang="en-US" altLang="zh-CN" sz="2400" b="1" dirty="0"/>
              <a:t>TSC</a:t>
            </a:r>
            <a:r>
              <a:rPr lang="zh-CN" altLang="en-US" sz="2400" dirty="0"/>
              <a:t>）</a:t>
            </a: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可编程间隔定时器的硬件原理</a:t>
            </a:r>
            <a:endParaRPr lang="zh-CN" altLang="en-US" dirty="0"/>
          </a:p>
        </p:txBody>
      </p:sp>
      <p:pic>
        <p:nvPicPr>
          <p:cNvPr id="4" name="Picture 5" descr="5-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8458" y="2039801"/>
            <a:ext cx="85217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3161038" y="5165452"/>
            <a:ext cx="4790003" cy="369332"/>
          </a:xfrm>
          <a:prstGeom prst="rect">
            <a:avLst/>
          </a:prstGeom>
          <a:noFill/>
        </p:spPr>
        <p:txBody>
          <a:bodyPr wrap="square" rtlCol="0">
            <a:spAutoFit/>
          </a:bodyPr>
          <a:lstStyle/>
          <a:p>
            <a:pPr algn="ctr"/>
            <a:r>
              <a:rPr lang="en-US" altLang="zh-CN" dirty="0"/>
              <a:t>A programmable interval clock</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可编程间隔定时器（</a:t>
            </a:r>
            <a:r>
              <a:rPr lang="en-US" altLang="zh-CN" dirty="0"/>
              <a:t>PIT</a:t>
            </a:r>
            <a:r>
              <a:rPr lang="zh-CN" altLang="en-US" dirty="0"/>
              <a:t>）</a:t>
            </a:r>
            <a:endParaRPr lang="zh-CN" altLang="en-US" dirty="0"/>
          </a:p>
        </p:txBody>
      </p:sp>
      <p:sp>
        <p:nvSpPr>
          <p:cNvPr id="3" name="内容占位符 2"/>
          <p:cNvSpPr>
            <a:spLocks noGrp="1"/>
          </p:cNvSpPr>
          <p:nvPr>
            <p:ph idx="1"/>
          </p:nvPr>
        </p:nvSpPr>
        <p:spPr/>
        <p:txBody>
          <a:bodyPr/>
          <a:lstStyle/>
          <a:p>
            <a:r>
              <a:rPr lang="en-US" altLang="zh-CN" dirty="0"/>
              <a:t>Programmable interval clock</a:t>
            </a:r>
            <a:r>
              <a:rPr lang="zh-CN" altLang="en-US" dirty="0"/>
              <a:t>的工作模式</a:t>
            </a:r>
            <a:endParaRPr lang="zh-CN" altLang="en-US" dirty="0"/>
          </a:p>
          <a:p>
            <a:pPr lvl="1"/>
            <a:r>
              <a:rPr lang="en-US" altLang="zh-CN" dirty="0"/>
              <a:t>One-shot mode</a:t>
            </a:r>
            <a:endParaRPr lang="en-US" altLang="zh-CN" dirty="0"/>
          </a:p>
          <a:p>
            <a:pPr lvl="1"/>
            <a:r>
              <a:rPr lang="en-US" altLang="zh-CN" dirty="0"/>
              <a:t>Square-wave mode</a:t>
            </a:r>
            <a:endParaRPr lang="en-US" altLang="zh-CN" dirty="0"/>
          </a:p>
          <a:p>
            <a:r>
              <a:rPr lang="zh-CN" altLang="en-US" dirty="0"/>
              <a:t>时钟滴答</a:t>
            </a:r>
            <a:r>
              <a:rPr lang="en-US" altLang="zh-CN" dirty="0"/>
              <a:t>(Clock tick)</a:t>
            </a:r>
            <a:endParaRPr lang="en-US" altLang="zh-CN" dirty="0"/>
          </a:p>
          <a:p>
            <a:r>
              <a:rPr lang="zh-CN" altLang="en-US" dirty="0"/>
              <a:t>周期性地发生时钟中断（可编程设置间隔）</a:t>
            </a:r>
            <a:endParaRPr lang="en-US" altLang="zh-CN" dirty="0"/>
          </a:p>
          <a:p>
            <a:endParaRPr lang="en-US" altLang="zh-CN" dirty="0"/>
          </a:p>
          <a:p>
            <a:r>
              <a:rPr lang="zh-CN" altLang="en-US" dirty="0"/>
              <a:t>今天的高精度可编程间隔</a:t>
            </a:r>
            <a:r>
              <a:rPr lang="zh-CN" altLang="en-US" dirty="0" smtClean="0"/>
              <a:t>定时器常被称为</a:t>
            </a:r>
            <a:r>
              <a:rPr lang="en-US" altLang="zh-CN" dirty="0"/>
              <a:t>HPET</a:t>
            </a:r>
            <a:r>
              <a:rPr lang="zh-CN" altLang="en-US" dirty="0"/>
              <a:t>（</a:t>
            </a:r>
            <a:r>
              <a:rPr lang="en-US" altLang="zh-CN" dirty="0"/>
              <a:t>High Precision Event Timer</a:t>
            </a:r>
            <a:r>
              <a:rPr lang="zh-CN" altLang="en-US" dirty="0"/>
              <a:t>）</a:t>
            </a:r>
            <a:endParaRPr lang="zh-CN" altLang="en-US"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RTC</a:t>
            </a:r>
            <a:r>
              <a:rPr lang="zh-CN" altLang="en-US" dirty="0"/>
              <a:t>和</a:t>
            </a:r>
            <a:r>
              <a:rPr lang="en-US" altLang="zh-CN" dirty="0"/>
              <a:t>TSC</a:t>
            </a:r>
            <a:endParaRPr lang="zh-CN" altLang="en-US" dirty="0"/>
          </a:p>
        </p:txBody>
      </p:sp>
      <p:sp>
        <p:nvSpPr>
          <p:cNvPr id="3" name="内容占位符 2"/>
          <p:cNvSpPr>
            <a:spLocks noGrp="1"/>
          </p:cNvSpPr>
          <p:nvPr>
            <p:ph idx="1"/>
          </p:nvPr>
        </p:nvSpPr>
        <p:spPr/>
        <p:txBody>
          <a:bodyPr/>
          <a:lstStyle/>
          <a:p>
            <a:r>
              <a:rPr lang="zh-CN" altLang="en-US" dirty="0"/>
              <a:t>实时时钟</a:t>
            </a:r>
            <a:r>
              <a:rPr lang="en-US" altLang="zh-CN" dirty="0"/>
              <a:t>RTC </a:t>
            </a:r>
            <a:endParaRPr lang="en-US" altLang="zh-CN" dirty="0"/>
          </a:p>
          <a:p>
            <a:pPr lvl="1"/>
            <a:r>
              <a:rPr lang="zh-CN" altLang="en-US" dirty="0"/>
              <a:t>在</a:t>
            </a:r>
            <a:r>
              <a:rPr lang="en-US" altLang="zh-CN" dirty="0"/>
              <a:t>PC</a:t>
            </a:r>
            <a:r>
              <a:rPr lang="zh-CN" altLang="en-US" dirty="0"/>
              <a:t>机断电后仍能保存时间</a:t>
            </a:r>
            <a:endParaRPr lang="zh-CN" altLang="en-US" dirty="0"/>
          </a:p>
          <a:p>
            <a:pPr lvl="1"/>
            <a:r>
              <a:rPr lang="zh-CN" altLang="en-US" dirty="0"/>
              <a:t>通过主板上的电池供电；通常与</a:t>
            </a:r>
            <a:r>
              <a:rPr lang="en-US" altLang="zh-CN" dirty="0"/>
              <a:t>CMOS RAM</a:t>
            </a:r>
            <a:r>
              <a:rPr lang="zh-CN" altLang="en-US" dirty="0"/>
              <a:t>集成到一块芯片上，也称为 </a:t>
            </a:r>
            <a:r>
              <a:rPr lang="en-US" altLang="zh-CN" dirty="0"/>
              <a:t>CMOS Timer</a:t>
            </a:r>
            <a:endParaRPr lang="en-US" altLang="zh-CN" dirty="0"/>
          </a:p>
          <a:p>
            <a:pPr lvl="1"/>
            <a:r>
              <a:rPr lang="zh-CN" altLang="en-US" dirty="0"/>
              <a:t>可在系统初启时读入并转换为相对于某一基准时间的时钟滴答数</a:t>
            </a:r>
            <a:endParaRPr lang="en-US" altLang="zh-CN" dirty="0"/>
          </a:p>
          <a:p>
            <a:r>
              <a:rPr lang="zh-CN" altLang="en-US" dirty="0"/>
              <a:t>时间戳记数器</a:t>
            </a:r>
            <a:r>
              <a:rPr lang="en-US" altLang="zh-CN" dirty="0"/>
              <a:t>TSC</a:t>
            </a:r>
            <a:endParaRPr lang="en-US" altLang="zh-CN" dirty="0"/>
          </a:p>
          <a:p>
            <a:pPr lvl="1"/>
            <a:r>
              <a:rPr lang="zh-CN" altLang="en-US" dirty="0"/>
              <a:t>某些处理器（如</a:t>
            </a:r>
            <a:r>
              <a:rPr lang="en-US" altLang="zh-CN" dirty="0"/>
              <a:t>Intel</a:t>
            </a:r>
            <a:r>
              <a:rPr lang="zh-CN" altLang="en-US" dirty="0"/>
              <a:t>的</a:t>
            </a:r>
            <a:r>
              <a:rPr lang="en-US" altLang="zh-CN" dirty="0"/>
              <a:t>Pentium</a:t>
            </a:r>
            <a:r>
              <a:rPr lang="zh-CN" altLang="en-US" dirty="0"/>
              <a:t>）包含的</a:t>
            </a:r>
            <a:r>
              <a:rPr lang="en-US" altLang="zh-CN" dirty="0"/>
              <a:t>64</a:t>
            </a:r>
            <a:r>
              <a:rPr lang="zh-CN" altLang="en-US" dirty="0"/>
              <a:t>位寄存器</a:t>
            </a:r>
            <a:endParaRPr lang="en-US" altLang="zh-CN" dirty="0"/>
          </a:p>
          <a:p>
            <a:pPr lvl="1"/>
            <a:r>
              <a:rPr lang="zh-CN" altLang="en-US" dirty="0"/>
              <a:t>在每一个振荡信号到达时，该计数器递增</a:t>
            </a:r>
            <a:endParaRPr lang="zh-CN" altLang="en-US" dirty="0"/>
          </a:p>
          <a:p>
            <a:pPr lvl="1"/>
            <a:r>
              <a:rPr lang="zh-CN" altLang="en-US" dirty="0"/>
              <a:t>可为操作系统提供更准确的时间度量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endParaRPr lang="zh-CN" altLang="en-US" dirty="0"/>
          </a:p>
        </p:txBody>
      </p:sp>
      <p:sp>
        <p:nvSpPr>
          <p:cNvPr id="3" name="内容占位符 2"/>
          <p:cNvSpPr>
            <a:spLocks noGrp="1"/>
          </p:cNvSpPr>
          <p:nvPr>
            <p:ph idx="1"/>
          </p:nvPr>
        </p:nvSpPr>
        <p:spPr/>
        <p:txBody>
          <a:bodyPr/>
          <a:lstStyle/>
          <a:p>
            <a:pPr>
              <a:lnSpc>
                <a:spcPct val="100000"/>
              </a:lnSpc>
            </a:pPr>
            <a:r>
              <a:rPr lang="zh-CN" altLang="en-US" dirty="0"/>
              <a:t>特点</a:t>
            </a:r>
            <a:endParaRPr lang="en-US" altLang="zh-CN" dirty="0"/>
          </a:p>
          <a:p>
            <a:pPr lvl="1">
              <a:lnSpc>
                <a:spcPct val="100000"/>
              </a:lnSpc>
            </a:pPr>
            <a:r>
              <a:rPr lang="zh-CN" altLang="en-US" dirty="0"/>
              <a:t>传输过程无需</a:t>
            </a:r>
            <a:r>
              <a:rPr lang="en-US" altLang="zh-CN" dirty="0"/>
              <a:t>CPU</a:t>
            </a:r>
            <a:r>
              <a:rPr lang="zh-CN" altLang="en-US" dirty="0"/>
              <a:t>参与控制</a:t>
            </a:r>
            <a:endParaRPr lang="en-US" altLang="zh-CN" dirty="0"/>
          </a:p>
          <a:p>
            <a:pPr lvl="1">
              <a:lnSpc>
                <a:spcPct val="100000"/>
              </a:lnSpc>
            </a:pPr>
            <a:r>
              <a:rPr lang="zh-CN" altLang="en-US" dirty="0"/>
              <a:t>需要中断支持</a:t>
            </a:r>
            <a:endParaRPr lang="en-US" altLang="zh-CN" dirty="0"/>
          </a:p>
          <a:p>
            <a:pPr lvl="1">
              <a:lnSpc>
                <a:spcPct val="100000"/>
              </a:lnSpc>
            </a:pPr>
            <a:r>
              <a:rPr lang="zh-CN" altLang="en-US" dirty="0"/>
              <a:t>用于</a:t>
            </a:r>
            <a:r>
              <a:rPr lang="en-US" altLang="zh-CN" dirty="0"/>
              <a:t>DMA</a:t>
            </a:r>
            <a:r>
              <a:rPr lang="zh-CN" altLang="en-US" dirty="0"/>
              <a:t>的内存地址必须连续</a:t>
            </a:r>
            <a:endParaRPr lang="en-US" altLang="zh-CN" dirty="0"/>
          </a:p>
          <a:p>
            <a:pPr lvl="1">
              <a:lnSpc>
                <a:spcPct val="100000"/>
              </a:lnSpc>
            </a:pPr>
            <a:r>
              <a:rPr lang="zh-CN" altLang="en-US" dirty="0"/>
              <a:t>传输过程占用总线资源</a:t>
            </a:r>
            <a:endParaRPr lang="en-US" altLang="zh-CN" dirty="0"/>
          </a:p>
        </p:txBody>
      </p:sp>
      <p:pic>
        <p:nvPicPr>
          <p:cNvPr id="4" name="Picture 5" descr="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48435" y="2927593"/>
            <a:ext cx="7667625"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操作系统的物质基础</a:t>
            </a:r>
            <a:endParaRPr lang="zh-CN" altLang="en-US" dirty="0"/>
          </a:p>
          <a:p>
            <a:r>
              <a:rPr lang="zh-CN" altLang="en-US" dirty="0">
                <a:solidFill>
                  <a:srgbClr val="FF0000"/>
                </a:solidFill>
              </a:rPr>
              <a:t>操作系统的结构</a:t>
            </a:r>
            <a:endParaRPr lang="en-US" altLang="zh-CN" dirty="0">
              <a:solidFill>
                <a:srgbClr val="FF0000"/>
              </a:solidFill>
            </a:endParaRPr>
          </a:p>
          <a:p>
            <a:r>
              <a:rPr lang="zh-CN" altLang="en-US" dirty="0"/>
              <a:t>操作系统虚拟机</a:t>
            </a:r>
            <a:endParaRPr lang="en-US" altLang="zh-CN" dirty="0"/>
          </a:p>
          <a:p>
            <a:r>
              <a:rPr lang="zh-CN" altLang="en-US" dirty="0"/>
              <a:t>操作系统的生成和启动</a:t>
            </a:r>
            <a:endParaRPr lang="en-US" altLang="zh-CN" dirty="0"/>
          </a:p>
          <a:p>
            <a:r>
              <a:rPr lang="zh-CN" altLang="en-US" dirty="0"/>
              <a:t>程序的链接</a:t>
            </a:r>
            <a:endParaRPr lang="en-US" altLang="zh-CN" dirty="0"/>
          </a:p>
          <a:p>
            <a:r>
              <a:rPr lang="zh-CN" altLang="en-US" dirty="0"/>
              <a:t>操作系统的用户接口</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操作系统的组件</a:t>
            </a:r>
            <a:endParaRPr lang="zh-CN" altLang="en-US" dirty="0"/>
          </a:p>
        </p:txBody>
      </p:sp>
      <p:sp>
        <p:nvSpPr>
          <p:cNvPr id="3" name="内容占位符 2"/>
          <p:cNvSpPr>
            <a:spLocks noGrp="1"/>
          </p:cNvSpPr>
          <p:nvPr>
            <p:ph idx="1"/>
          </p:nvPr>
        </p:nvSpPr>
        <p:spPr/>
        <p:txBody>
          <a:bodyPr/>
          <a:lstStyle/>
          <a:p>
            <a:r>
              <a:rPr lang="zh-CN" altLang="en-US" dirty="0"/>
              <a:t>计算机的核心组件</a:t>
            </a:r>
            <a:endParaRPr lang="en-US" altLang="zh-CN" dirty="0"/>
          </a:p>
          <a:p>
            <a:pPr lvl="1"/>
            <a:r>
              <a:rPr lang="en-US" altLang="zh-CN" dirty="0">
                <a:solidFill>
                  <a:srgbClr val="FF0000"/>
                </a:solidFill>
              </a:rPr>
              <a:t>CPU</a:t>
            </a:r>
            <a:endParaRPr lang="en-US" altLang="zh-CN" dirty="0">
              <a:solidFill>
                <a:srgbClr val="FF0000"/>
              </a:solidFill>
            </a:endParaRPr>
          </a:p>
          <a:p>
            <a:pPr lvl="1"/>
            <a:r>
              <a:rPr lang="zh-CN" altLang="en-US" dirty="0">
                <a:solidFill>
                  <a:srgbClr val="FF0000"/>
                </a:solidFill>
              </a:rPr>
              <a:t>内存</a:t>
            </a:r>
            <a:endParaRPr lang="en-US" altLang="zh-CN" dirty="0">
              <a:solidFill>
                <a:srgbClr val="FF0000"/>
              </a:solidFill>
            </a:endParaRPr>
          </a:p>
          <a:p>
            <a:r>
              <a:rPr lang="zh-CN" altLang="en-US" dirty="0"/>
              <a:t>计算机的外围组件</a:t>
            </a:r>
            <a:endParaRPr lang="en-US" altLang="zh-CN" dirty="0"/>
          </a:p>
          <a:p>
            <a:pPr lvl="1"/>
            <a:r>
              <a:rPr lang="zh-CN" altLang="en-US" dirty="0">
                <a:solidFill>
                  <a:srgbClr val="0070C0"/>
                </a:solidFill>
              </a:rPr>
              <a:t>（大容量）磁盘</a:t>
            </a:r>
            <a:endParaRPr lang="en-US" altLang="zh-CN" dirty="0">
              <a:solidFill>
                <a:srgbClr val="0070C0"/>
              </a:solidFill>
            </a:endParaRPr>
          </a:p>
          <a:p>
            <a:pPr lvl="1"/>
            <a:r>
              <a:rPr lang="zh-CN" altLang="en-US" dirty="0">
                <a:solidFill>
                  <a:srgbClr val="0070C0"/>
                </a:solidFill>
              </a:rPr>
              <a:t>其他外设</a:t>
            </a:r>
            <a:endParaRPr lang="zh-CN" altLang="en-US" dirty="0">
              <a:solidFill>
                <a:srgbClr val="0070C0"/>
              </a:solidFill>
            </a:endParaRPr>
          </a:p>
        </p:txBody>
      </p:sp>
      <p:sp>
        <p:nvSpPr>
          <p:cNvPr id="4" name="内容占位符 2"/>
          <p:cNvSpPr txBox="1"/>
          <p:nvPr/>
        </p:nvSpPr>
        <p:spPr>
          <a:xfrm>
            <a:off x="6936042" y="997417"/>
            <a:ext cx="3945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操作系统的核心组件</a:t>
            </a:r>
            <a:endParaRPr lang="en-US" altLang="zh-CN" dirty="0"/>
          </a:p>
          <a:p>
            <a:pPr lvl="1"/>
            <a:r>
              <a:rPr lang="zh-CN" altLang="en-US" dirty="0">
                <a:solidFill>
                  <a:srgbClr val="FF0000"/>
                </a:solidFill>
              </a:rPr>
              <a:t>中断管理</a:t>
            </a:r>
            <a:endParaRPr lang="en-US" altLang="zh-CN" dirty="0">
              <a:solidFill>
                <a:srgbClr val="FF0000"/>
              </a:solidFill>
            </a:endParaRPr>
          </a:p>
          <a:p>
            <a:pPr lvl="1"/>
            <a:r>
              <a:rPr lang="zh-CN" altLang="en-US" dirty="0">
                <a:solidFill>
                  <a:srgbClr val="FF0000"/>
                </a:solidFill>
              </a:rPr>
              <a:t>进程管理</a:t>
            </a:r>
            <a:endParaRPr lang="en-US" altLang="zh-CN" dirty="0">
              <a:solidFill>
                <a:srgbClr val="FF0000"/>
              </a:solidFill>
            </a:endParaRPr>
          </a:p>
          <a:p>
            <a:pPr lvl="1"/>
            <a:r>
              <a:rPr lang="zh-CN" altLang="en-US" dirty="0">
                <a:solidFill>
                  <a:srgbClr val="FF0000"/>
                </a:solidFill>
              </a:rPr>
              <a:t>进程调度</a:t>
            </a:r>
            <a:endParaRPr lang="en-US" altLang="zh-CN" dirty="0">
              <a:solidFill>
                <a:srgbClr val="FF0000"/>
              </a:solidFill>
            </a:endParaRPr>
          </a:p>
          <a:p>
            <a:pPr lvl="1"/>
            <a:r>
              <a:rPr lang="zh-CN" altLang="en-US" dirty="0">
                <a:solidFill>
                  <a:srgbClr val="FF0000"/>
                </a:solidFill>
              </a:rPr>
              <a:t>内存管理</a:t>
            </a:r>
            <a:endParaRPr lang="en-US" altLang="zh-CN" dirty="0">
              <a:solidFill>
                <a:srgbClr val="FF0000"/>
              </a:solidFill>
            </a:endParaRPr>
          </a:p>
          <a:p>
            <a:r>
              <a:rPr lang="zh-CN" altLang="en-US" dirty="0"/>
              <a:t>计算机的外围组件</a:t>
            </a:r>
            <a:endParaRPr lang="en-US" altLang="zh-CN" dirty="0"/>
          </a:p>
          <a:p>
            <a:pPr lvl="1"/>
            <a:r>
              <a:rPr lang="zh-CN" altLang="en-US" dirty="0">
                <a:solidFill>
                  <a:srgbClr val="0070C0"/>
                </a:solidFill>
              </a:rPr>
              <a:t>设备管理</a:t>
            </a:r>
            <a:endParaRPr lang="en-US" altLang="zh-CN" dirty="0">
              <a:solidFill>
                <a:srgbClr val="0070C0"/>
              </a:solidFill>
            </a:endParaRPr>
          </a:p>
          <a:p>
            <a:pPr lvl="1"/>
            <a:r>
              <a:rPr lang="zh-CN" altLang="en-US" dirty="0">
                <a:solidFill>
                  <a:srgbClr val="0070C0"/>
                </a:solidFill>
              </a:rPr>
              <a:t>文件系统</a:t>
            </a:r>
            <a:endParaRPr lang="zh-CN" altLang="en-US" dirty="0">
              <a:solidFill>
                <a:srgbClr val="0070C0"/>
              </a:solidFill>
            </a:endParaRPr>
          </a:p>
        </p:txBody>
      </p:sp>
      <p:sp>
        <p:nvSpPr>
          <p:cNvPr id="5" name="左右箭头 4"/>
          <p:cNvSpPr/>
          <p:nvPr/>
        </p:nvSpPr>
        <p:spPr>
          <a:xfrm>
            <a:off x="4529611" y="3033870"/>
            <a:ext cx="2131581" cy="708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对应</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操作系统的结构分类</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a:t>单一大内核（宏内核）结构</a:t>
            </a:r>
            <a:endParaRPr lang="en-US" altLang="zh-CN" dirty="0"/>
          </a:p>
          <a:p>
            <a:pPr lvl="1">
              <a:lnSpc>
                <a:spcPct val="110000"/>
              </a:lnSpc>
            </a:pPr>
            <a:r>
              <a:rPr lang="zh-CN" altLang="en-US" dirty="0"/>
              <a:t>将所有操作系统组件全部放在内核中，全部运行在内核态</a:t>
            </a:r>
            <a:endParaRPr lang="en-US" altLang="zh-CN" dirty="0"/>
          </a:p>
          <a:p>
            <a:pPr lvl="1">
              <a:lnSpc>
                <a:spcPct val="110000"/>
              </a:lnSpc>
            </a:pPr>
            <a:r>
              <a:rPr lang="zh-CN" altLang="en-US" dirty="0"/>
              <a:t>优点：系统结构简单；缺点：内核非常庞大，容易崩溃</a:t>
            </a:r>
            <a:endParaRPr lang="en-US" altLang="zh-CN" dirty="0"/>
          </a:p>
          <a:p>
            <a:pPr lvl="1">
              <a:lnSpc>
                <a:spcPct val="110000"/>
              </a:lnSpc>
            </a:pPr>
            <a:r>
              <a:rPr lang="zh-CN" altLang="en-US" dirty="0"/>
              <a:t>例子：</a:t>
            </a:r>
            <a:r>
              <a:rPr lang="en-US" altLang="zh-CN" dirty="0"/>
              <a:t>Linux</a:t>
            </a:r>
            <a:endParaRPr lang="en-US" altLang="zh-CN" dirty="0"/>
          </a:p>
          <a:p>
            <a:pPr>
              <a:lnSpc>
                <a:spcPct val="110000"/>
              </a:lnSpc>
            </a:pPr>
            <a:r>
              <a:rPr lang="zh-CN" altLang="en-US" dirty="0"/>
              <a:t>微内核结构</a:t>
            </a:r>
            <a:endParaRPr lang="en-US" altLang="zh-CN" dirty="0"/>
          </a:p>
          <a:p>
            <a:pPr lvl="1">
              <a:lnSpc>
                <a:spcPct val="110000"/>
              </a:lnSpc>
            </a:pPr>
            <a:r>
              <a:rPr lang="zh-CN" altLang="en-US" dirty="0"/>
              <a:t>只将操作系统核心组件放在内核中，将外围组件放在用户态运行</a:t>
            </a:r>
            <a:endParaRPr lang="en-US" altLang="zh-CN" dirty="0"/>
          </a:p>
          <a:p>
            <a:pPr lvl="1">
              <a:lnSpc>
                <a:spcPct val="110000"/>
              </a:lnSpc>
            </a:pPr>
            <a:r>
              <a:rPr lang="zh-CN" altLang="en-US" dirty="0"/>
              <a:t>优点：</a:t>
            </a:r>
            <a:r>
              <a:rPr lang="en-US" altLang="zh-CN" dirty="0"/>
              <a:t>OS</a:t>
            </a:r>
            <a:r>
              <a:rPr lang="zh-CN" altLang="en-US" dirty="0"/>
              <a:t>内核非常小，容易保证稳定；缺点：采用</a:t>
            </a:r>
            <a:r>
              <a:rPr lang="en-US" altLang="zh-CN" dirty="0"/>
              <a:t>IPC</a:t>
            </a:r>
            <a:r>
              <a:rPr lang="zh-CN" altLang="en-US" dirty="0"/>
              <a:t>通讯，效率偏低</a:t>
            </a:r>
            <a:endParaRPr lang="en-US" altLang="zh-CN" dirty="0"/>
          </a:p>
          <a:p>
            <a:pPr lvl="1">
              <a:lnSpc>
                <a:spcPct val="110000"/>
              </a:lnSpc>
            </a:pPr>
            <a:r>
              <a:rPr lang="zh-CN" altLang="en-US" dirty="0"/>
              <a:t>例子：</a:t>
            </a:r>
            <a:r>
              <a:rPr lang="en-US" altLang="zh-CN" dirty="0"/>
              <a:t>MACH</a:t>
            </a:r>
            <a:r>
              <a:rPr lang="zh-CN" altLang="en-US" dirty="0"/>
              <a:t>、</a:t>
            </a:r>
            <a:r>
              <a:rPr lang="en-US" altLang="zh-CN" dirty="0"/>
              <a:t>GNU HURD</a:t>
            </a:r>
            <a:r>
              <a:rPr lang="zh-CN" altLang="en-US" dirty="0"/>
              <a:t>、</a:t>
            </a:r>
            <a:r>
              <a:rPr lang="en-US" altLang="zh-CN" dirty="0"/>
              <a:t>QNX</a:t>
            </a:r>
            <a:r>
              <a:rPr lang="zh-CN" altLang="en-US" dirty="0"/>
              <a:t>、鸿蒙</a:t>
            </a:r>
            <a:endParaRPr lang="en-US" altLang="zh-CN" dirty="0"/>
          </a:p>
          <a:p>
            <a:pPr>
              <a:lnSpc>
                <a:spcPct val="110000"/>
              </a:lnSpc>
            </a:pPr>
            <a:r>
              <a:rPr lang="zh-CN" altLang="en-US" dirty="0"/>
              <a:t>伴生内核结构</a:t>
            </a:r>
            <a:endParaRPr lang="en-US" altLang="zh-CN" dirty="0"/>
          </a:p>
          <a:p>
            <a:pPr lvl="1">
              <a:lnSpc>
                <a:spcPct val="110000"/>
              </a:lnSpc>
            </a:pPr>
            <a:r>
              <a:rPr lang="zh-CN" altLang="en-US" dirty="0"/>
              <a:t>在同一台机器上运行多个</a:t>
            </a:r>
            <a:r>
              <a:rPr lang="en-US" altLang="zh-CN" dirty="0"/>
              <a:t>OS</a:t>
            </a:r>
            <a:r>
              <a:rPr lang="zh-CN" altLang="en-US" dirty="0"/>
              <a:t>，其中一个是主</a:t>
            </a:r>
            <a:r>
              <a:rPr lang="en-US" altLang="zh-CN" dirty="0"/>
              <a:t>OS</a:t>
            </a:r>
            <a:r>
              <a:rPr lang="zh-CN" altLang="en-US" dirty="0"/>
              <a:t>，其他为伴生</a:t>
            </a:r>
            <a:r>
              <a:rPr lang="en-US" altLang="zh-CN" dirty="0"/>
              <a:t>OS</a:t>
            </a:r>
            <a:endParaRPr lang="en-US" altLang="zh-CN" dirty="0"/>
          </a:p>
          <a:p>
            <a:pPr lvl="1">
              <a:lnSpc>
                <a:spcPct val="110000"/>
              </a:lnSpc>
            </a:pPr>
            <a:r>
              <a:rPr lang="zh-CN" altLang="en-US" dirty="0"/>
              <a:t>伴生</a:t>
            </a:r>
            <a:r>
              <a:rPr lang="en-US" altLang="zh-CN" dirty="0"/>
              <a:t>OS</a:t>
            </a:r>
            <a:r>
              <a:rPr lang="zh-CN" altLang="en-US" dirty="0"/>
              <a:t>结构相对简单，但完整系统结构复杂</a:t>
            </a:r>
            <a:endParaRPr lang="en-US" altLang="zh-CN" dirty="0"/>
          </a:p>
          <a:p>
            <a:pPr lvl="1">
              <a:lnSpc>
                <a:spcPct val="110000"/>
              </a:lnSpc>
            </a:pPr>
            <a:r>
              <a:rPr lang="zh-CN" altLang="en-US" dirty="0"/>
              <a:t>例子</a:t>
            </a:r>
            <a:r>
              <a:rPr lang="zh-CN" altLang="en-US" dirty="0">
                <a:sym typeface="Wingdings" panose="05000000000000000000" pitchFamily="2" charset="2"/>
              </a:rPr>
              <a:t>：</a:t>
            </a:r>
            <a:r>
              <a:rPr lang="en-US" altLang="zh-CN" dirty="0">
                <a:sym typeface="Wingdings" panose="05000000000000000000" pitchFamily="2" charset="2"/>
              </a:rPr>
              <a:t>PKE</a:t>
            </a:r>
            <a:r>
              <a:rPr lang="zh-CN" altLang="en-US" dirty="0">
                <a:sym typeface="Wingdings" panose="05000000000000000000" pitchFamily="2" charset="2"/>
              </a:rPr>
              <a:t>（我们的</a:t>
            </a:r>
            <a:r>
              <a:rPr lang="en-US" altLang="zh-CN" dirty="0">
                <a:sym typeface="Wingdings" panose="05000000000000000000" pitchFamily="2" charset="2"/>
              </a:rPr>
              <a:t>OS</a:t>
            </a:r>
            <a:r>
              <a:rPr lang="zh-CN" altLang="en-US" dirty="0">
                <a:sym typeface="Wingdings" panose="05000000000000000000" pitchFamily="2" charset="2"/>
              </a:rPr>
              <a:t>实验）、云端虚拟机、</a:t>
            </a:r>
            <a:r>
              <a:rPr lang="en-US" altLang="zh-CN" dirty="0">
                <a:sym typeface="Wingdings" panose="05000000000000000000" pitchFamily="2" charset="2"/>
              </a:rPr>
              <a:t>Docker</a:t>
            </a:r>
            <a:r>
              <a:rPr lang="zh-CN" altLang="en-US" dirty="0">
                <a:sym typeface="Wingdings" panose="05000000000000000000" pitchFamily="2" charset="2"/>
              </a:rPr>
              <a:t>容器</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操作系统的物质基础</a:t>
            </a:r>
            <a:endParaRPr lang="zh-CN" altLang="en-US" dirty="0"/>
          </a:p>
          <a:p>
            <a:r>
              <a:rPr lang="zh-CN" altLang="en-US" dirty="0"/>
              <a:t>操作系统的结构</a:t>
            </a:r>
            <a:endParaRPr lang="en-US" altLang="zh-CN" dirty="0"/>
          </a:p>
          <a:p>
            <a:r>
              <a:rPr lang="zh-CN" altLang="en-US" dirty="0">
                <a:solidFill>
                  <a:srgbClr val="FF0000"/>
                </a:solidFill>
              </a:rPr>
              <a:t>操作系统虚拟机</a:t>
            </a:r>
            <a:endParaRPr lang="en-US" altLang="zh-CN" dirty="0">
              <a:solidFill>
                <a:srgbClr val="FF0000"/>
              </a:solidFill>
            </a:endParaRPr>
          </a:p>
          <a:p>
            <a:r>
              <a:rPr lang="zh-CN" altLang="en-US" dirty="0"/>
              <a:t>操作系统的生成和启动</a:t>
            </a:r>
            <a:endParaRPr lang="en-US" altLang="zh-CN" dirty="0"/>
          </a:p>
          <a:p>
            <a:r>
              <a:rPr lang="zh-CN" altLang="en-US" dirty="0"/>
              <a:t>程序的链接</a:t>
            </a:r>
            <a:endParaRPr lang="en-US" altLang="zh-CN" dirty="0"/>
          </a:p>
          <a:p>
            <a:r>
              <a:rPr lang="zh-CN" altLang="en-US" dirty="0"/>
              <a:t>操作系统的用户接口</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操作系统的物质基础</a:t>
            </a:r>
            <a:endParaRPr lang="zh-CN" altLang="en-US" dirty="0">
              <a:solidFill>
                <a:srgbClr val="FF0000"/>
              </a:solidFill>
            </a:endParaRPr>
          </a:p>
          <a:p>
            <a:r>
              <a:rPr lang="zh-CN" altLang="en-US" dirty="0"/>
              <a:t>操作系统的结构</a:t>
            </a:r>
            <a:endParaRPr lang="en-US" altLang="zh-CN" dirty="0"/>
          </a:p>
          <a:p>
            <a:r>
              <a:rPr lang="zh-CN" altLang="en-US" dirty="0"/>
              <a:t>操作系统虚拟机</a:t>
            </a:r>
            <a:endParaRPr lang="en-US" altLang="zh-CN" dirty="0"/>
          </a:p>
          <a:p>
            <a:r>
              <a:rPr lang="zh-CN" altLang="en-US" dirty="0"/>
              <a:t>操作系统的生成和启动</a:t>
            </a:r>
            <a:endParaRPr lang="en-US" altLang="zh-CN" dirty="0"/>
          </a:p>
          <a:p>
            <a:r>
              <a:rPr lang="zh-CN" altLang="en-US" dirty="0"/>
              <a:t>程序的链接</a:t>
            </a:r>
            <a:endParaRPr lang="en-US" altLang="zh-CN" dirty="0"/>
          </a:p>
          <a:p>
            <a:r>
              <a:rPr lang="zh-CN" altLang="en-US" dirty="0"/>
              <a:t>操作系统的用户接口</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虚拟机的概念</a:t>
            </a:r>
            <a:endParaRPr lang="zh-CN" altLang="en-US" dirty="0"/>
          </a:p>
        </p:txBody>
      </p:sp>
      <p:sp>
        <p:nvSpPr>
          <p:cNvPr id="3" name="内容占位符 2"/>
          <p:cNvSpPr>
            <a:spLocks noGrp="1"/>
          </p:cNvSpPr>
          <p:nvPr>
            <p:ph idx="1"/>
          </p:nvPr>
        </p:nvSpPr>
        <p:spPr>
          <a:xfrm>
            <a:off x="487822" y="946912"/>
            <a:ext cx="11296078" cy="5745050"/>
          </a:xfrm>
        </p:spPr>
        <p:txBody>
          <a:bodyPr/>
          <a:lstStyle/>
          <a:p>
            <a:r>
              <a:rPr lang="zh-CN" altLang="en-US" dirty="0"/>
              <a:t>虚拟机的基本思想是将单个计算机的硬件抽象为几个不同的执行部件。</a:t>
            </a:r>
            <a:endParaRPr lang="zh-CN" altLang="en-US" dirty="0"/>
          </a:p>
          <a:p>
            <a:r>
              <a:rPr lang="zh-CN" altLang="en-US" dirty="0"/>
              <a:t>创建虚拟机的根本原因是在并行运行几个不同的执行环境时能够共享相同的硬件。</a:t>
            </a:r>
            <a:endParaRPr lang="zh-CN" altLang="en-US" dirty="0"/>
          </a:p>
          <a:p>
            <a:r>
              <a:rPr lang="zh-CN" altLang="en-US" dirty="0"/>
              <a:t>通过利用</a:t>
            </a:r>
            <a:r>
              <a:rPr lang="en-US" altLang="zh-CN" dirty="0"/>
              <a:t>CPU</a:t>
            </a:r>
            <a:r>
              <a:rPr lang="zh-CN" altLang="en-US" dirty="0"/>
              <a:t>调度和虚拟内存技术，操作系统能创建一种幻觉，以至于进程认为有自己的处理器和自己的（虚拟）内存。</a:t>
            </a:r>
            <a:endParaRPr lang="zh-CN" altLang="en-US" dirty="0"/>
          </a:p>
          <a:p>
            <a:endParaRPr lang="zh-CN" altLang="en-US" dirty="0"/>
          </a:p>
        </p:txBody>
      </p:sp>
      <p:sp>
        <p:nvSpPr>
          <p:cNvPr id="4" name="TextBox 32"/>
          <p:cNvSpPr txBox="1">
            <a:spLocks noChangeArrowheads="1"/>
          </p:cNvSpPr>
          <p:nvPr/>
        </p:nvSpPr>
        <p:spPr bwMode="auto">
          <a:xfrm>
            <a:off x="699150" y="4555471"/>
            <a:ext cx="112327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0" dirty="0"/>
              <a:t> "All problems in computer science can be solved by another level </a:t>
            </a:r>
            <a:r>
              <a:rPr lang="en-US" altLang="zh-CN" sz="2400" b="0" dirty="0" smtClean="0"/>
              <a:t>of indirection</a:t>
            </a:r>
            <a:r>
              <a:rPr lang="en-US" altLang="zh-CN" sz="2400" b="0" dirty="0"/>
              <a:t>" </a:t>
            </a:r>
            <a:endParaRPr lang="en-US" altLang="zh-CN" sz="2400" b="0" dirty="0" smtClean="0"/>
          </a:p>
          <a:p>
            <a:pPr eaLnBrk="1" hangingPunct="1">
              <a:buFont typeface="Wingdings" panose="05000000000000000000" pitchFamily="2" charset="2"/>
              <a:buNone/>
            </a:pPr>
            <a:r>
              <a:rPr lang="en-US" altLang="zh-CN" sz="2400" b="0" dirty="0" smtClean="0"/>
              <a:t>—— </a:t>
            </a:r>
            <a:r>
              <a:rPr lang="en-US" altLang="zh-CN" sz="2400" b="0" dirty="0"/>
              <a:t>David Wheeler</a:t>
            </a:r>
            <a:endParaRPr lang="en-US" altLang="zh-CN" sz="2400" b="0" dirty="0"/>
          </a:p>
          <a:p>
            <a:pPr eaLnBrk="1" hangingPunct="1">
              <a:buFont typeface="Wingdings" panose="05000000000000000000" pitchFamily="2" charset="2"/>
              <a:buNone/>
            </a:pPr>
            <a:r>
              <a:rPr lang="en-US" altLang="zh-CN" sz="2400" b="0" dirty="0"/>
              <a:t>See also: https://en.wikipedia.org/wiki/Indirection</a:t>
            </a:r>
            <a:endParaRPr lang="zh-CN" altLang="en-US" sz="2400" b="0" dirty="0"/>
          </a:p>
        </p:txBody>
      </p:sp>
      <p:sp>
        <p:nvSpPr>
          <p:cNvPr id="5" name="矩形 4"/>
          <p:cNvSpPr/>
          <p:nvPr/>
        </p:nvSpPr>
        <p:spPr>
          <a:xfrm>
            <a:off x="520334" y="5872633"/>
            <a:ext cx="10224882" cy="497957"/>
          </a:xfrm>
          <a:prstGeom prst="rect">
            <a:avLst/>
          </a:prstGeom>
        </p:spPr>
        <p:txBody>
          <a:bodyPr wrap="square">
            <a:spAutoFit/>
          </a:bodyPr>
          <a:lstStyle/>
          <a:p>
            <a:pPr marL="285750" indent="-285750">
              <a:lnSpc>
                <a:spcPct val="120000"/>
              </a:lnSpc>
              <a:buFont typeface="Wingdings" panose="05000000000000000000" pitchFamily="2" charset="2"/>
              <a:buChar char="n"/>
            </a:pPr>
            <a:r>
              <a:rPr lang="zh-CN" altLang="en-US" sz="2400" b="1" dirty="0" smtClean="0"/>
              <a:t>思考</a:t>
            </a:r>
            <a:r>
              <a:rPr lang="zh-CN" altLang="en-US" sz="2400" dirty="0" smtClean="0"/>
              <a:t>：</a:t>
            </a:r>
            <a:r>
              <a:rPr lang="zh-CN" altLang="en-US" sz="2400" dirty="0" smtClean="0">
                <a:solidFill>
                  <a:srgbClr val="FF0000"/>
                </a:solidFill>
              </a:rPr>
              <a:t>你还能举出哪些计算机中同一个问题在不同层面得到解决的例子？</a:t>
            </a:r>
            <a:endParaRPr lang="en-US" altLang="zh-CN" sz="24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虚拟机的分类</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lang="zh-CN" altLang="en-US" dirty="0"/>
              <a:t>指令集（</a:t>
            </a:r>
            <a:r>
              <a:rPr lang="en-US" altLang="zh-CN" dirty="0"/>
              <a:t>ISA</a:t>
            </a:r>
            <a:r>
              <a:rPr lang="zh-CN" altLang="en-US" dirty="0"/>
              <a:t>）虚拟机</a:t>
            </a:r>
            <a:endParaRPr lang="en-US" altLang="zh-CN" dirty="0"/>
          </a:p>
          <a:p>
            <a:pPr lvl="1">
              <a:lnSpc>
                <a:spcPct val="120000"/>
              </a:lnSpc>
            </a:pPr>
            <a:r>
              <a:rPr lang="zh-CN" altLang="en-US" dirty="0"/>
              <a:t>在给定</a:t>
            </a:r>
            <a:r>
              <a:rPr lang="en-US" altLang="zh-CN" dirty="0"/>
              <a:t>ISA</a:t>
            </a:r>
            <a:r>
              <a:rPr lang="zh-CN" altLang="en-US" dirty="0"/>
              <a:t>环境（如</a:t>
            </a:r>
            <a:r>
              <a:rPr lang="en-US" altLang="zh-CN" dirty="0"/>
              <a:t>x86</a:t>
            </a:r>
            <a:r>
              <a:rPr lang="zh-CN" altLang="en-US" dirty="0"/>
              <a:t>）下模拟采用另一套</a:t>
            </a:r>
            <a:r>
              <a:rPr lang="en-US" altLang="zh-CN" dirty="0"/>
              <a:t>ISA</a:t>
            </a:r>
            <a:r>
              <a:rPr lang="zh-CN" altLang="en-US" dirty="0"/>
              <a:t>的机器（如</a:t>
            </a:r>
            <a:r>
              <a:rPr lang="en-US" altLang="zh-CN" dirty="0"/>
              <a:t>RISC-V</a:t>
            </a:r>
            <a:r>
              <a:rPr lang="zh-CN" altLang="en-US" dirty="0"/>
              <a:t>）</a:t>
            </a:r>
            <a:endParaRPr lang="en-US" altLang="zh-CN" dirty="0"/>
          </a:p>
          <a:p>
            <a:pPr lvl="1">
              <a:lnSpc>
                <a:spcPct val="120000"/>
              </a:lnSpc>
            </a:pPr>
            <a:r>
              <a:rPr lang="zh-CN" altLang="en-US" dirty="0"/>
              <a:t>例如：</a:t>
            </a:r>
            <a:r>
              <a:rPr lang="en-US" altLang="zh-CN" dirty="0"/>
              <a:t>spike</a:t>
            </a:r>
            <a:r>
              <a:rPr lang="zh-CN" altLang="en-US" dirty="0"/>
              <a:t>、</a:t>
            </a:r>
            <a:r>
              <a:rPr lang="en-US" altLang="zh-CN" dirty="0" err="1"/>
              <a:t>qemu</a:t>
            </a:r>
            <a:endParaRPr lang="en-US" altLang="zh-CN" dirty="0"/>
          </a:p>
          <a:p>
            <a:pPr>
              <a:lnSpc>
                <a:spcPct val="120000"/>
              </a:lnSpc>
            </a:pPr>
            <a:r>
              <a:rPr lang="zh-CN" altLang="en-US" dirty="0"/>
              <a:t>操作系统（</a:t>
            </a:r>
            <a:r>
              <a:rPr lang="en-US" altLang="zh-CN" dirty="0"/>
              <a:t>OS</a:t>
            </a:r>
            <a:r>
              <a:rPr lang="zh-CN" altLang="en-US" dirty="0"/>
              <a:t>）虚拟机</a:t>
            </a:r>
            <a:endParaRPr lang="en-US" altLang="zh-CN" dirty="0"/>
          </a:p>
          <a:p>
            <a:pPr lvl="1">
              <a:lnSpc>
                <a:spcPct val="120000"/>
              </a:lnSpc>
            </a:pPr>
            <a:r>
              <a:rPr lang="zh-CN" altLang="en-US" dirty="0"/>
              <a:t>在</a:t>
            </a:r>
            <a:r>
              <a:rPr lang="en-US" altLang="zh-CN" dirty="0"/>
              <a:t>A</a:t>
            </a:r>
            <a:r>
              <a:rPr lang="zh-CN" altLang="en-US" dirty="0"/>
              <a:t>操作系统环境下创建</a:t>
            </a:r>
            <a:r>
              <a:rPr lang="en-US" altLang="zh-CN" dirty="0"/>
              <a:t>B</a:t>
            </a:r>
            <a:r>
              <a:rPr lang="zh-CN" altLang="en-US" dirty="0"/>
              <a:t>操作系统的执行环境</a:t>
            </a:r>
            <a:endParaRPr lang="en-US" altLang="zh-CN" dirty="0"/>
          </a:p>
          <a:p>
            <a:pPr lvl="1">
              <a:lnSpc>
                <a:spcPct val="120000"/>
              </a:lnSpc>
            </a:pPr>
            <a:r>
              <a:rPr lang="zh-CN" altLang="en-US" dirty="0"/>
              <a:t>例如：</a:t>
            </a:r>
            <a:r>
              <a:rPr lang="en-US" altLang="zh-CN" dirty="0" err="1"/>
              <a:t>vmware</a:t>
            </a:r>
            <a:r>
              <a:rPr lang="zh-CN" altLang="en-US" dirty="0"/>
              <a:t>、</a:t>
            </a:r>
            <a:r>
              <a:rPr lang="en-US" altLang="zh-CN" dirty="0" err="1"/>
              <a:t>Xen</a:t>
            </a:r>
            <a:r>
              <a:rPr lang="zh-CN" altLang="en-US" dirty="0"/>
              <a:t>、</a:t>
            </a:r>
            <a:r>
              <a:rPr lang="en-US" altLang="zh-CN" dirty="0"/>
              <a:t>Docker</a:t>
            </a:r>
            <a:endParaRPr lang="en-US" altLang="zh-CN" dirty="0"/>
          </a:p>
          <a:p>
            <a:pPr>
              <a:lnSpc>
                <a:spcPct val="120000"/>
              </a:lnSpc>
            </a:pPr>
            <a:r>
              <a:rPr lang="zh-CN" altLang="en-US" dirty="0"/>
              <a:t>库函数（</a:t>
            </a:r>
            <a:r>
              <a:rPr lang="en-US" altLang="zh-CN" dirty="0"/>
              <a:t>API</a:t>
            </a:r>
            <a:r>
              <a:rPr lang="zh-CN" altLang="en-US" dirty="0"/>
              <a:t>）虚拟机</a:t>
            </a:r>
            <a:endParaRPr lang="en-US" altLang="zh-CN" dirty="0"/>
          </a:p>
          <a:p>
            <a:pPr lvl="1">
              <a:lnSpc>
                <a:spcPct val="120000"/>
              </a:lnSpc>
            </a:pPr>
            <a:r>
              <a:rPr lang="zh-CN" altLang="en-US" dirty="0"/>
              <a:t>模拟操作系统的各类用户态</a:t>
            </a:r>
            <a:r>
              <a:rPr lang="en-US" altLang="zh-CN" dirty="0"/>
              <a:t>API</a:t>
            </a:r>
            <a:r>
              <a:rPr lang="zh-CN" altLang="en-US" dirty="0"/>
              <a:t>（通常是运行库的函数接口）</a:t>
            </a:r>
            <a:endParaRPr lang="en-US" altLang="zh-CN" dirty="0"/>
          </a:p>
          <a:p>
            <a:pPr lvl="1">
              <a:lnSpc>
                <a:spcPct val="120000"/>
              </a:lnSpc>
            </a:pPr>
            <a:r>
              <a:rPr lang="zh-CN" altLang="en-US" dirty="0"/>
              <a:t>例如：</a:t>
            </a:r>
            <a:r>
              <a:rPr lang="en-US" altLang="zh-CN" dirty="0"/>
              <a:t>Wine</a:t>
            </a:r>
            <a:endParaRPr lang="en-US" altLang="zh-CN" dirty="0"/>
          </a:p>
          <a:p>
            <a:pPr>
              <a:lnSpc>
                <a:spcPct val="120000"/>
              </a:lnSpc>
            </a:pPr>
            <a:r>
              <a:rPr lang="zh-CN" altLang="en-US" dirty="0"/>
              <a:t>语言（</a:t>
            </a:r>
            <a:r>
              <a:rPr lang="en-US" altLang="zh-CN" dirty="0"/>
              <a:t>language</a:t>
            </a:r>
            <a:r>
              <a:rPr lang="zh-CN" altLang="en-US" dirty="0"/>
              <a:t>）虚拟机</a:t>
            </a:r>
            <a:endParaRPr lang="en-US" altLang="zh-CN" dirty="0"/>
          </a:p>
          <a:p>
            <a:pPr lvl="1">
              <a:lnSpc>
                <a:spcPct val="120000"/>
              </a:lnSpc>
            </a:pPr>
            <a:r>
              <a:rPr lang="zh-CN" altLang="en-US" dirty="0"/>
              <a:t>虚拟语言的运行时环境（即</a:t>
            </a:r>
            <a:r>
              <a:rPr lang="en-US" altLang="zh-CN" dirty="0"/>
              <a:t>runtime</a:t>
            </a:r>
            <a:r>
              <a:rPr lang="zh-CN" altLang="en-US" dirty="0"/>
              <a:t>），通过解释或即时编译技术（</a:t>
            </a:r>
            <a:r>
              <a:rPr lang="en-US" altLang="zh-CN" dirty="0"/>
              <a:t>Just-In-Time</a:t>
            </a:r>
            <a:r>
              <a:rPr lang="zh-CN" altLang="en-US" dirty="0"/>
              <a:t>，</a:t>
            </a:r>
            <a:r>
              <a:rPr lang="en-US" altLang="zh-CN" dirty="0"/>
              <a:t>JIT</a:t>
            </a:r>
            <a:r>
              <a:rPr lang="zh-CN" altLang="en-US" dirty="0"/>
              <a:t>）来运行语言虚拟机指令，从而实现软件的跨平台特性</a:t>
            </a:r>
            <a:endParaRPr lang="en-US" altLang="zh-CN" dirty="0"/>
          </a:p>
          <a:p>
            <a:pPr lvl="1">
              <a:lnSpc>
                <a:spcPct val="120000"/>
              </a:lnSpc>
            </a:pPr>
            <a:r>
              <a:rPr lang="zh-CN" altLang="en-US" dirty="0"/>
              <a:t>例如：</a:t>
            </a:r>
            <a:r>
              <a:rPr lang="en-US" altLang="zh-CN" dirty="0"/>
              <a:t>JAVA</a:t>
            </a:r>
            <a:r>
              <a:rPr lang="zh-CN" altLang="en-US" dirty="0"/>
              <a:t>虚拟机</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操作系统的物质基础</a:t>
            </a:r>
            <a:endParaRPr lang="zh-CN" altLang="en-US" dirty="0"/>
          </a:p>
          <a:p>
            <a:r>
              <a:rPr lang="zh-CN" altLang="en-US" dirty="0"/>
              <a:t>操作系统的结构</a:t>
            </a:r>
            <a:endParaRPr lang="en-US" altLang="zh-CN" dirty="0"/>
          </a:p>
          <a:p>
            <a:r>
              <a:rPr lang="zh-CN" altLang="en-US" dirty="0"/>
              <a:t>操作系统虚拟机</a:t>
            </a:r>
            <a:endParaRPr lang="en-US" altLang="zh-CN" dirty="0"/>
          </a:p>
          <a:p>
            <a:r>
              <a:rPr lang="zh-CN" altLang="en-US" dirty="0">
                <a:solidFill>
                  <a:srgbClr val="FF0000"/>
                </a:solidFill>
              </a:rPr>
              <a:t>操作系统的生成和启动</a:t>
            </a:r>
            <a:endParaRPr lang="en-US" altLang="zh-CN" dirty="0">
              <a:solidFill>
                <a:srgbClr val="FF0000"/>
              </a:solidFill>
            </a:endParaRPr>
          </a:p>
          <a:p>
            <a:r>
              <a:rPr lang="zh-CN" altLang="en-US" dirty="0"/>
              <a:t>程序的链接</a:t>
            </a:r>
            <a:endParaRPr lang="en-US" altLang="zh-CN" dirty="0"/>
          </a:p>
          <a:p>
            <a:r>
              <a:rPr lang="zh-CN" altLang="en-US" dirty="0"/>
              <a:t>操作系统的用户接口</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操作系统的启动</a:t>
            </a:r>
            <a:endParaRPr lang="zh-CN" altLang="en-US" dirty="0"/>
          </a:p>
        </p:txBody>
      </p:sp>
      <p:sp>
        <p:nvSpPr>
          <p:cNvPr id="3" name="内容占位符 2"/>
          <p:cNvSpPr>
            <a:spLocks noGrp="1"/>
          </p:cNvSpPr>
          <p:nvPr>
            <p:ph idx="1"/>
          </p:nvPr>
        </p:nvSpPr>
        <p:spPr/>
        <p:txBody>
          <a:bodyPr/>
          <a:lstStyle/>
          <a:p>
            <a:r>
              <a:rPr lang="en-US" altLang="zh-CN" dirty="0"/>
              <a:t>x86</a:t>
            </a:r>
            <a:r>
              <a:rPr lang="zh-CN" altLang="en-US" dirty="0"/>
              <a:t>机器上</a:t>
            </a:r>
            <a:r>
              <a:rPr lang="en-US" altLang="zh-CN" dirty="0"/>
              <a:t>Linux</a:t>
            </a:r>
            <a:r>
              <a:rPr lang="zh-CN" altLang="en-US" dirty="0"/>
              <a:t>的启动</a:t>
            </a:r>
            <a:r>
              <a:rPr lang="zh-CN" altLang="en-US" dirty="0" smtClean="0"/>
              <a:t>流程</a:t>
            </a:r>
            <a:endParaRPr lang="en-US" altLang="zh-CN" dirty="0" smtClean="0"/>
          </a:p>
          <a:p>
            <a:endParaRPr lang="en-US" altLang="zh-CN" dirty="0"/>
          </a:p>
          <a:p>
            <a:endParaRPr lang="en-US" altLang="zh-CN" dirty="0" smtClean="0"/>
          </a:p>
          <a:p>
            <a:endParaRPr lang="en-US" altLang="zh-CN" dirty="0" smtClean="0"/>
          </a:p>
          <a:p>
            <a:r>
              <a:rPr lang="en-US" altLang="zh-CN" dirty="0"/>
              <a:t>RV64G</a:t>
            </a:r>
            <a:r>
              <a:rPr lang="zh-CN" altLang="en-US" dirty="0"/>
              <a:t>机器上</a:t>
            </a:r>
            <a:r>
              <a:rPr lang="en-US" altLang="zh-CN" dirty="0"/>
              <a:t>PKE</a:t>
            </a:r>
            <a:r>
              <a:rPr lang="zh-CN" altLang="en-US" dirty="0"/>
              <a:t>的启动流程</a:t>
            </a:r>
            <a:endParaRPr lang="zh-CN" altLang="en-US" dirty="0"/>
          </a:p>
        </p:txBody>
      </p:sp>
      <p:pic>
        <p:nvPicPr>
          <p:cNvPr id="6" name="图片 5"/>
          <p:cNvPicPr>
            <a:picLocks noChangeAspect="1"/>
          </p:cNvPicPr>
          <p:nvPr/>
        </p:nvPicPr>
        <p:blipFill>
          <a:blip r:embed="rId1"/>
          <a:stretch>
            <a:fillRect/>
          </a:stretch>
        </p:blipFill>
        <p:spPr>
          <a:xfrm>
            <a:off x="1697256" y="4509670"/>
            <a:ext cx="8121368" cy="1842259"/>
          </a:xfrm>
          <a:prstGeom prst="rect">
            <a:avLst/>
          </a:prstGeom>
        </p:spPr>
      </p:pic>
      <p:pic>
        <p:nvPicPr>
          <p:cNvPr id="7" name="图片 6"/>
          <p:cNvPicPr>
            <a:picLocks noChangeAspect="1"/>
          </p:cNvPicPr>
          <p:nvPr/>
        </p:nvPicPr>
        <p:blipFill>
          <a:blip r:embed="rId2"/>
          <a:stretch>
            <a:fillRect/>
          </a:stretch>
        </p:blipFill>
        <p:spPr>
          <a:xfrm>
            <a:off x="608088" y="1320800"/>
            <a:ext cx="10366036" cy="23058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操作系统的生成</a:t>
            </a:r>
            <a:endParaRPr lang="zh-CN" altLang="en-US" dirty="0"/>
          </a:p>
        </p:txBody>
      </p:sp>
      <p:sp>
        <p:nvSpPr>
          <p:cNvPr id="3" name="内容占位符 2"/>
          <p:cNvSpPr>
            <a:spLocks noGrp="1"/>
          </p:cNvSpPr>
          <p:nvPr>
            <p:ph idx="1"/>
          </p:nvPr>
        </p:nvSpPr>
        <p:spPr>
          <a:xfrm>
            <a:off x="487822" y="1121664"/>
            <a:ext cx="11296078" cy="5570298"/>
          </a:xfrm>
        </p:spPr>
        <p:txBody>
          <a:bodyPr/>
          <a:lstStyle/>
          <a:p>
            <a:pPr>
              <a:lnSpc>
                <a:spcPct val="100000"/>
              </a:lnSpc>
            </a:pPr>
            <a:r>
              <a:rPr lang="zh-CN" altLang="en-US" sz="2800" dirty="0" smtClean="0"/>
              <a:t>简单</a:t>
            </a:r>
            <a:r>
              <a:rPr lang="zh-CN" altLang="en-US" sz="2800" dirty="0"/>
              <a:t>地说就是系统的安装，即将</a:t>
            </a:r>
            <a:r>
              <a:rPr lang="en-US" altLang="zh-CN" sz="2800" dirty="0"/>
              <a:t>OS</a:t>
            </a:r>
            <a:r>
              <a:rPr lang="zh-CN" altLang="en-US" sz="2800" dirty="0"/>
              <a:t>安装到启动装置（可以是磁盘，也可以是</a:t>
            </a:r>
            <a:r>
              <a:rPr lang="en-US" altLang="zh-CN" sz="2800" dirty="0" err="1"/>
              <a:t>tftp</a:t>
            </a:r>
            <a:r>
              <a:rPr lang="zh-CN" altLang="en-US" sz="2800" dirty="0"/>
              <a:t>服务器的某个目录</a:t>
            </a:r>
            <a:r>
              <a:rPr lang="zh-CN" altLang="en-US" sz="2800" dirty="0" smtClean="0"/>
              <a:t>）</a:t>
            </a:r>
            <a:endParaRPr lang="en-US" altLang="zh-CN" sz="2800" dirty="0" smtClean="0"/>
          </a:p>
          <a:p>
            <a:pPr>
              <a:lnSpc>
                <a:spcPct val="100000"/>
              </a:lnSpc>
            </a:pPr>
            <a:endParaRPr lang="en-US" altLang="zh-CN" sz="2800" dirty="0"/>
          </a:p>
          <a:p>
            <a:pPr>
              <a:lnSpc>
                <a:spcPct val="100000"/>
              </a:lnSpc>
            </a:pPr>
            <a:r>
              <a:rPr lang="zh-CN" altLang="en-US" sz="2800" dirty="0"/>
              <a:t>设置启动环境，包括</a:t>
            </a:r>
            <a:endParaRPr lang="en-US" altLang="zh-CN" sz="2800" dirty="0"/>
          </a:p>
          <a:p>
            <a:pPr lvl="1">
              <a:lnSpc>
                <a:spcPct val="100000"/>
              </a:lnSpc>
            </a:pPr>
            <a:r>
              <a:rPr lang="en-US" altLang="zh-CN" sz="2400" dirty="0"/>
              <a:t>Bootloader </a:t>
            </a:r>
            <a:r>
              <a:rPr lang="zh-CN" altLang="en-US" sz="2400" dirty="0"/>
              <a:t>（如</a:t>
            </a:r>
            <a:r>
              <a:rPr lang="en-US" altLang="zh-CN" sz="2400" dirty="0"/>
              <a:t>x86</a:t>
            </a:r>
            <a:r>
              <a:rPr lang="zh-CN" altLang="en-US" sz="2400" dirty="0"/>
              <a:t>机器上的</a:t>
            </a:r>
            <a:r>
              <a:rPr lang="en-US" altLang="zh-CN" sz="2400" dirty="0"/>
              <a:t>MBR</a:t>
            </a:r>
            <a:r>
              <a:rPr lang="zh-CN" altLang="en-US" sz="2400" dirty="0"/>
              <a:t>）</a:t>
            </a:r>
            <a:endParaRPr lang="en-US" altLang="zh-CN" sz="2400" dirty="0"/>
          </a:p>
          <a:p>
            <a:pPr lvl="1">
              <a:lnSpc>
                <a:spcPct val="100000"/>
              </a:lnSpc>
            </a:pPr>
            <a:r>
              <a:rPr lang="en-US" altLang="zh-CN" sz="2400" dirty="0"/>
              <a:t>OS</a:t>
            </a:r>
            <a:r>
              <a:rPr lang="zh-CN" altLang="en-US" sz="2400" dirty="0"/>
              <a:t>内核</a:t>
            </a:r>
            <a:endParaRPr lang="en-US" altLang="zh-CN" sz="2400" dirty="0"/>
          </a:p>
          <a:p>
            <a:pPr lvl="1">
              <a:lnSpc>
                <a:spcPct val="100000"/>
              </a:lnSpc>
            </a:pPr>
            <a:r>
              <a:rPr lang="zh-CN" altLang="en-US" sz="2400" dirty="0"/>
              <a:t>文件系统</a:t>
            </a:r>
            <a:endParaRPr lang="en-US" altLang="zh-CN" sz="2400" dirty="0"/>
          </a:p>
          <a:p>
            <a:pPr lvl="1">
              <a:lnSpc>
                <a:spcPct val="100000"/>
              </a:lnSpc>
            </a:pPr>
            <a:r>
              <a:rPr lang="zh-CN" altLang="en-US" sz="2400" dirty="0"/>
              <a:t>执行环境（如用户态</a:t>
            </a:r>
            <a:r>
              <a:rPr lang="en-US" altLang="zh-CN" sz="2400" dirty="0"/>
              <a:t>lib</a:t>
            </a:r>
            <a:r>
              <a:rPr lang="zh-CN" altLang="en-US" sz="2400" dirty="0"/>
              <a:t>等）</a:t>
            </a:r>
            <a:endParaRPr lang="en-US" altLang="zh-CN" sz="2400" dirty="0"/>
          </a:p>
          <a:p>
            <a:pPr>
              <a:lnSpc>
                <a:spcPct val="100000"/>
              </a:lnSpc>
            </a:pP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操作系统的物质基础</a:t>
            </a:r>
            <a:endParaRPr lang="zh-CN" altLang="en-US" dirty="0"/>
          </a:p>
          <a:p>
            <a:r>
              <a:rPr lang="zh-CN" altLang="en-US" dirty="0"/>
              <a:t>操作系统的结构</a:t>
            </a:r>
            <a:endParaRPr lang="en-US" altLang="zh-CN" dirty="0"/>
          </a:p>
          <a:p>
            <a:r>
              <a:rPr lang="zh-CN" altLang="en-US" dirty="0"/>
              <a:t>操作系统虚拟机</a:t>
            </a:r>
            <a:endParaRPr lang="en-US" altLang="zh-CN" dirty="0"/>
          </a:p>
          <a:p>
            <a:r>
              <a:rPr lang="zh-CN" altLang="en-US" dirty="0"/>
              <a:t>操作系统的生成和启动</a:t>
            </a:r>
            <a:endParaRPr lang="en-US" altLang="zh-CN" dirty="0"/>
          </a:p>
          <a:p>
            <a:r>
              <a:rPr lang="zh-CN" altLang="en-US" dirty="0">
                <a:solidFill>
                  <a:srgbClr val="FF0000"/>
                </a:solidFill>
              </a:rPr>
              <a:t>程序的链接</a:t>
            </a:r>
            <a:endParaRPr lang="en-US" altLang="zh-CN" dirty="0">
              <a:solidFill>
                <a:srgbClr val="FF0000"/>
              </a:solidFill>
            </a:endParaRPr>
          </a:p>
          <a:p>
            <a:r>
              <a:rPr lang="zh-CN" altLang="en-US" dirty="0"/>
              <a:t>操作系统的用户接口</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程序的编译</a:t>
            </a:r>
            <a:r>
              <a:rPr lang="en-US" altLang="zh-CN" dirty="0"/>
              <a:t>(compile)</a:t>
            </a:r>
            <a:r>
              <a:rPr lang="zh-CN" altLang="en-US" dirty="0"/>
              <a:t>和链接</a:t>
            </a:r>
            <a:r>
              <a:rPr lang="en-US" altLang="zh-CN" dirty="0"/>
              <a:t>(link)</a:t>
            </a:r>
            <a:endParaRPr lang="zh-CN" altLang="en-US" dirty="0"/>
          </a:p>
        </p:txBody>
      </p:sp>
      <p:pic>
        <p:nvPicPr>
          <p:cNvPr id="5" name="图片 4"/>
          <p:cNvPicPr>
            <a:picLocks noChangeAspect="1"/>
          </p:cNvPicPr>
          <p:nvPr/>
        </p:nvPicPr>
        <p:blipFill>
          <a:blip r:embed="rId1"/>
          <a:stretch>
            <a:fillRect/>
          </a:stretch>
        </p:blipFill>
        <p:spPr>
          <a:xfrm>
            <a:off x="3044434" y="1793631"/>
            <a:ext cx="6620112" cy="407025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程序的静态</a:t>
            </a:r>
            <a:r>
              <a:rPr lang="en-US" altLang="zh-CN" dirty="0"/>
              <a:t>/</a:t>
            </a:r>
            <a:r>
              <a:rPr lang="zh-CN" altLang="en-US" dirty="0"/>
              <a:t>动态链接</a:t>
            </a:r>
            <a:endParaRPr lang="zh-CN" altLang="en-US" dirty="0"/>
          </a:p>
        </p:txBody>
      </p:sp>
      <p:pic>
        <p:nvPicPr>
          <p:cNvPr id="2050" name="Picture 2" descr="Static and Dynamic Linking C Code – Flawle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952" y="2054190"/>
            <a:ext cx="5109221" cy="3474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atic and dynamic libraries in C | by Sebastián Olmo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783" y="1806286"/>
            <a:ext cx="5541158" cy="4086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a:t>
            </a:r>
            <a:r>
              <a:rPr lang="en-US" altLang="zh-CN" dirty="0"/>
              <a:t>/</a:t>
            </a:r>
            <a:r>
              <a:rPr lang="zh-CN" altLang="en-US" dirty="0"/>
              <a:t>动态链接</a:t>
            </a:r>
            <a:endParaRPr lang="zh-CN" altLang="en-US" dirty="0"/>
          </a:p>
        </p:txBody>
      </p:sp>
      <p:sp>
        <p:nvSpPr>
          <p:cNvPr id="3" name="内容占位符 2"/>
          <p:cNvSpPr>
            <a:spLocks noGrp="1"/>
          </p:cNvSpPr>
          <p:nvPr>
            <p:ph idx="1"/>
          </p:nvPr>
        </p:nvSpPr>
        <p:spPr>
          <a:xfrm>
            <a:off x="487822" y="1117600"/>
            <a:ext cx="11296078" cy="5574362"/>
          </a:xfrm>
        </p:spPr>
        <p:txBody>
          <a:bodyPr>
            <a:normAutofit/>
          </a:bodyPr>
          <a:lstStyle/>
          <a:p>
            <a:pPr>
              <a:lnSpc>
                <a:spcPct val="100000"/>
              </a:lnSpc>
            </a:pPr>
            <a:r>
              <a:rPr lang="zh-CN" altLang="en-US" sz="2800" dirty="0"/>
              <a:t>静态链接</a:t>
            </a:r>
            <a:endParaRPr lang="en-US" altLang="zh-CN" sz="2800" dirty="0"/>
          </a:p>
          <a:p>
            <a:pPr lvl="1">
              <a:lnSpc>
                <a:spcPct val="100000"/>
              </a:lnSpc>
            </a:pPr>
            <a:r>
              <a:rPr lang="zh-CN" altLang="en-US" sz="2400" dirty="0"/>
              <a:t>静态连接将所需的外部函数链接到目标文件中形成为一个可执行文件。</a:t>
            </a:r>
            <a:endParaRPr lang="en-US" altLang="zh-CN" sz="2400" dirty="0"/>
          </a:p>
          <a:p>
            <a:pPr lvl="1">
              <a:lnSpc>
                <a:spcPct val="100000"/>
              </a:lnSpc>
            </a:pPr>
            <a:r>
              <a:rPr lang="zh-CN" altLang="en-US" sz="2400" dirty="0"/>
              <a:t>优点：可执行文件的执行不依赖函数库。</a:t>
            </a:r>
            <a:endParaRPr lang="en-US" altLang="zh-CN" sz="2400" dirty="0"/>
          </a:p>
          <a:p>
            <a:pPr lvl="1">
              <a:lnSpc>
                <a:spcPct val="100000"/>
              </a:lnSpc>
            </a:pPr>
            <a:r>
              <a:rPr lang="zh-CN" altLang="en-US" sz="2400" dirty="0"/>
              <a:t>缺点：若多个应用程序都调用了同一个库中的外部函数，那么，多个应用程序的目标文件中都会包含这个外部函数对应的代码</a:t>
            </a:r>
            <a:r>
              <a:rPr lang="zh-CN" altLang="en-US" sz="2400" dirty="0" smtClean="0"/>
              <a:t>。</a:t>
            </a:r>
            <a:endParaRPr lang="en-US" altLang="zh-CN" sz="2400" dirty="0" smtClean="0"/>
          </a:p>
          <a:p>
            <a:pPr lvl="1">
              <a:lnSpc>
                <a:spcPct val="100000"/>
              </a:lnSpc>
            </a:pPr>
            <a:endParaRPr lang="en-US" altLang="zh-CN" sz="2400" dirty="0"/>
          </a:p>
          <a:p>
            <a:pPr>
              <a:lnSpc>
                <a:spcPct val="100000"/>
              </a:lnSpc>
            </a:pPr>
            <a:r>
              <a:rPr lang="zh-CN" altLang="en-US" sz="2800" dirty="0"/>
              <a:t>动态链接</a:t>
            </a:r>
            <a:endParaRPr lang="en-US" altLang="zh-CN" sz="2800" dirty="0"/>
          </a:p>
          <a:p>
            <a:pPr lvl="1">
              <a:lnSpc>
                <a:spcPct val="100000"/>
              </a:lnSpc>
            </a:pPr>
            <a:r>
              <a:rPr lang="zh-CN" altLang="en-US" sz="2400" dirty="0"/>
              <a:t>动态连接不需要将外部函数链接到目标文件中。而是在应用程序中需要调用外部函数的地方作记录，并说明要使用的外部函数名和引用入口号。</a:t>
            </a:r>
            <a:endParaRPr lang="en-US" altLang="zh-CN" sz="2400" dirty="0"/>
          </a:p>
          <a:p>
            <a:pPr lvl="1">
              <a:lnSpc>
                <a:spcPct val="100000"/>
              </a:lnSpc>
            </a:pPr>
            <a:r>
              <a:rPr lang="zh-CN" altLang="en-US" sz="2400" dirty="0"/>
              <a:t>优点：节约磁盘</a:t>
            </a:r>
            <a:r>
              <a:rPr lang="en-US" altLang="zh-CN" sz="2400" dirty="0"/>
              <a:t>/</a:t>
            </a:r>
            <a:r>
              <a:rPr lang="zh-CN" altLang="en-US" sz="2400" dirty="0"/>
              <a:t>内存空间，生成的可执行文件大小较小。</a:t>
            </a:r>
            <a:endParaRPr lang="en-US" altLang="zh-CN" sz="2400" dirty="0"/>
          </a:p>
          <a:p>
            <a:pPr lvl="1">
              <a:lnSpc>
                <a:spcPct val="100000"/>
              </a:lnSpc>
            </a:pPr>
            <a:r>
              <a:rPr lang="zh-CN" altLang="en-US" sz="2400" dirty="0"/>
              <a:t>缺点：可执行文件的执行需要执行环境找到并加载所有它依赖的函数库。</a:t>
            </a:r>
            <a:endParaRPr lang="zh-CN" altLang="en-US" sz="2400" dirty="0"/>
          </a:p>
          <a:p>
            <a:pPr lvl="1">
              <a:lnSpc>
                <a:spcPct val="100000"/>
              </a:lnSpc>
            </a:pP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endParaRPr lang="zh-CN" altLang="en-US" dirty="0"/>
          </a:p>
        </p:txBody>
      </p:sp>
      <p:sp>
        <p:nvSpPr>
          <p:cNvPr id="3" name="内容占位符 2"/>
          <p:cNvSpPr>
            <a:spLocks noGrp="1"/>
          </p:cNvSpPr>
          <p:nvPr>
            <p:ph idx="1"/>
          </p:nvPr>
        </p:nvSpPr>
        <p:spPr/>
        <p:txBody>
          <a:bodyPr/>
          <a:lstStyle/>
          <a:p>
            <a:r>
              <a:rPr lang="zh-CN" altLang="en-US" dirty="0"/>
              <a:t>操作系统的物质基础</a:t>
            </a:r>
            <a:endParaRPr lang="zh-CN" altLang="en-US" dirty="0"/>
          </a:p>
          <a:p>
            <a:r>
              <a:rPr lang="zh-CN" altLang="en-US" dirty="0"/>
              <a:t>操作系统的结构</a:t>
            </a:r>
            <a:endParaRPr lang="en-US" altLang="zh-CN" dirty="0"/>
          </a:p>
          <a:p>
            <a:r>
              <a:rPr lang="zh-CN" altLang="en-US" dirty="0"/>
              <a:t>操作系统虚拟机</a:t>
            </a:r>
            <a:endParaRPr lang="en-US" altLang="zh-CN" dirty="0"/>
          </a:p>
          <a:p>
            <a:r>
              <a:rPr lang="zh-CN" altLang="en-US" dirty="0"/>
              <a:t>操作系统的生成和启动</a:t>
            </a:r>
            <a:endParaRPr lang="en-US" altLang="zh-CN" dirty="0"/>
          </a:p>
          <a:p>
            <a:r>
              <a:rPr lang="zh-CN" altLang="en-US" dirty="0"/>
              <a:t>程序的链接</a:t>
            </a:r>
            <a:endParaRPr lang="en-US" altLang="zh-CN" dirty="0"/>
          </a:p>
          <a:p>
            <a:r>
              <a:rPr lang="zh-CN" altLang="en-US" dirty="0">
                <a:solidFill>
                  <a:srgbClr val="FF0000"/>
                </a:solidFill>
              </a:rPr>
              <a:t>操作系统的用户接口</a:t>
            </a:r>
            <a:endParaRPr lang="zh-CN" alt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操作系统的物质基础</a:t>
            </a:r>
            <a:endParaRPr lang="zh-CN" altLang="en-US" dirty="0"/>
          </a:p>
        </p:txBody>
      </p:sp>
      <p:sp>
        <p:nvSpPr>
          <p:cNvPr id="3" name="内容占位符 2"/>
          <p:cNvSpPr>
            <a:spLocks noGrp="1"/>
          </p:cNvSpPr>
          <p:nvPr>
            <p:ph idx="1"/>
          </p:nvPr>
        </p:nvSpPr>
        <p:spPr/>
        <p:txBody>
          <a:bodyPr/>
          <a:lstStyle/>
          <a:p>
            <a:r>
              <a:rPr lang="en-US" altLang="zh-CN" dirty="0"/>
              <a:t>CPU</a:t>
            </a:r>
            <a:r>
              <a:rPr lang="zh-CN" altLang="en-US" dirty="0"/>
              <a:t>特权级</a:t>
            </a:r>
            <a:endParaRPr lang="en-US" altLang="zh-CN" dirty="0"/>
          </a:p>
          <a:p>
            <a:r>
              <a:rPr lang="zh-CN" altLang="en-US" dirty="0"/>
              <a:t>中断机制</a:t>
            </a:r>
            <a:endParaRPr lang="en-US" altLang="zh-CN" dirty="0"/>
          </a:p>
          <a:p>
            <a:r>
              <a:rPr lang="zh-CN" altLang="en-US" dirty="0"/>
              <a:t>时钟</a:t>
            </a:r>
            <a:endParaRPr lang="en-US" altLang="zh-CN" dirty="0"/>
          </a:p>
          <a:p>
            <a:r>
              <a:rPr lang="en-US" altLang="zh-CN" dirty="0"/>
              <a:t>DMA</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操作系统的用户界面</a:t>
            </a:r>
            <a:endParaRPr lang="zh-CN" altLang="en-US" dirty="0"/>
          </a:p>
        </p:txBody>
      </p:sp>
      <p:sp>
        <p:nvSpPr>
          <p:cNvPr id="3" name="内容占位符 2"/>
          <p:cNvSpPr>
            <a:spLocks noGrp="1"/>
          </p:cNvSpPr>
          <p:nvPr>
            <p:ph idx="1"/>
          </p:nvPr>
        </p:nvSpPr>
        <p:spPr>
          <a:xfrm>
            <a:off x="451246" y="1011936"/>
            <a:ext cx="11296078" cy="5407738"/>
          </a:xfrm>
        </p:spPr>
        <p:txBody>
          <a:bodyPr>
            <a:normAutofit lnSpcReduction="10000"/>
          </a:bodyPr>
          <a:lstStyle/>
          <a:p>
            <a:r>
              <a:rPr lang="zh-CN" altLang="en-US" dirty="0"/>
              <a:t>操作系统的用户界面 </a:t>
            </a:r>
            <a:r>
              <a:rPr lang="en-US" altLang="zh-CN" dirty="0"/>
              <a:t>(</a:t>
            </a:r>
            <a:r>
              <a:rPr lang="zh-CN" altLang="en-US" dirty="0"/>
              <a:t>或称接口</a:t>
            </a:r>
            <a:r>
              <a:rPr lang="en-US" altLang="zh-CN" dirty="0"/>
              <a:t>) </a:t>
            </a:r>
            <a:r>
              <a:rPr lang="zh-CN" altLang="en-US" dirty="0"/>
              <a:t>是操作系统提供给用户与计算机打交道的外部机制。用户能够借助这种机制和系统提供的手段来控制用户所在的系统。</a:t>
            </a:r>
            <a:endParaRPr lang="en-US" altLang="zh-CN" dirty="0"/>
          </a:p>
          <a:p>
            <a:r>
              <a:rPr lang="zh-CN" altLang="en-US" dirty="0" smtClean="0"/>
              <a:t>两</a:t>
            </a:r>
            <a:r>
              <a:rPr lang="zh-CN" altLang="en-US" dirty="0"/>
              <a:t>类用户界面</a:t>
            </a:r>
            <a:endParaRPr lang="en-US" altLang="zh-CN" dirty="0"/>
          </a:p>
          <a:p>
            <a:pPr lvl="1"/>
            <a:r>
              <a:rPr lang="zh-CN" altLang="en-US" dirty="0"/>
              <a:t>操作界面 </a:t>
            </a:r>
            <a:r>
              <a:rPr lang="en-US" altLang="zh-CN" dirty="0"/>
              <a:t>(</a:t>
            </a:r>
            <a:r>
              <a:rPr lang="zh-CN" altLang="en-US" dirty="0"/>
              <a:t>命令接口</a:t>
            </a:r>
            <a:r>
              <a:rPr lang="en-US" altLang="zh-CN" dirty="0"/>
              <a:t>) </a:t>
            </a:r>
            <a:endParaRPr lang="en-US" altLang="zh-CN" dirty="0"/>
          </a:p>
          <a:p>
            <a:pPr lvl="2"/>
            <a:r>
              <a:rPr lang="zh-CN" altLang="en-US" dirty="0"/>
              <a:t>用户使用操作界面来组织工作流程和控制程序的运行。</a:t>
            </a:r>
            <a:endParaRPr lang="en-US" altLang="zh-CN" dirty="0"/>
          </a:p>
          <a:p>
            <a:pPr lvl="2"/>
            <a:r>
              <a:rPr lang="zh-CN" altLang="en-US" dirty="0"/>
              <a:t>例如：键盘命令、图形用户界面。</a:t>
            </a:r>
            <a:endParaRPr lang="en-US" altLang="zh-CN" dirty="0"/>
          </a:p>
          <a:p>
            <a:pPr lvl="1"/>
            <a:r>
              <a:rPr lang="zh-CN" altLang="en-US" dirty="0"/>
              <a:t>系统功能服务界面 </a:t>
            </a:r>
            <a:r>
              <a:rPr lang="en-US" altLang="zh-CN" dirty="0"/>
              <a:t>(</a:t>
            </a:r>
            <a:r>
              <a:rPr lang="zh-CN" altLang="en-US" dirty="0"/>
              <a:t>程序接口</a:t>
            </a:r>
            <a:r>
              <a:rPr lang="en-US" altLang="zh-CN" dirty="0"/>
              <a:t>) </a:t>
            </a:r>
            <a:endParaRPr lang="en-US" altLang="zh-CN" dirty="0"/>
          </a:p>
          <a:p>
            <a:pPr lvl="2"/>
            <a:r>
              <a:rPr lang="zh-CN" altLang="en-US" dirty="0"/>
              <a:t>用户程序在其运行过程中，使用系统功能调用来请求操作系统的服务。</a:t>
            </a:r>
            <a:endParaRPr lang="en-US" altLang="zh-CN" dirty="0"/>
          </a:p>
          <a:p>
            <a:pPr lvl="2"/>
            <a:r>
              <a:rPr lang="zh-CN" altLang="en-US" dirty="0"/>
              <a:t>例如：系统调用（</a:t>
            </a:r>
            <a:r>
              <a:rPr lang="en-US" altLang="zh-CN" dirty="0" err="1"/>
              <a:t>syscall</a:t>
            </a:r>
            <a:r>
              <a:rPr lang="zh-CN" altLang="en-US"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endParaRPr lang="zh-CN" altLang="en-US" dirty="0"/>
          </a:p>
        </p:txBody>
      </p:sp>
      <p:sp>
        <p:nvSpPr>
          <p:cNvPr id="3" name="内容占位符 2"/>
          <p:cNvSpPr>
            <a:spLocks noGrp="1"/>
          </p:cNvSpPr>
          <p:nvPr>
            <p:ph idx="1"/>
          </p:nvPr>
        </p:nvSpPr>
        <p:spPr/>
        <p:txBody>
          <a:bodyPr/>
          <a:lstStyle/>
          <a:p>
            <a:r>
              <a:rPr lang="zh-CN" altLang="en-US" dirty="0"/>
              <a:t>掌握</a:t>
            </a:r>
            <a:endParaRPr lang="en-US" altLang="zh-CN" dirty="0"/>
          </a:p>
          <a:p>
            <a:pPr lvl="1"/>
            <a:r>
              <a:rPr lang="zh-CN" altLang="en-US" dirty="0"/>
              <a:t>处理机的态，概念、设计目标、区别</a:t>
            </a:r>
            <a:endParaRPr lang="en-US" altLang="zh-CN" dirty="0"/>
          </a:p>
          <a:p>
            <a:pPr lvl="1"/>
            <a:r>
              <a:rPr lang="zh-CN" altLang="en-US" dirty="0"/>
              <a:t>中断的定义、分类，中断响应的一般过程</a:t>
            </a:r>
            <a:endParaRPr lang="en-US" altLang="zh-CN" dirty="0"/>
          </a:p>
          <a:p>
            <a:pPr lvl="1"/>
            <a:r>
              <a:rPr lang="zh-CN" altLang="en-US" dirty="0"/>
              <a:t>静态连接和动态链接的原理和区别</a:t>
            </a:r>
            <a:endParaRPr lang="en-US" altLang="zh-CN" dirty="0"/>
          </a:p>
          <a:p>
            <a:pPr lvl="1"/>
            <a:r>
              <a:rPr lang="zh-CN" altLang="en-US" dirty="0"/>
              <a:t>操作系统的用户接口，系统调用的概念及实现方法</a:t>
            </a:r>
            <a:endParaRPr lang="en-US" altLang="zh-CN" dirty="0"/>
          </a:p>
          <a:p>
            <a:r>
              <a:rPr lang="zh-CN" altLang="en-US" dirty="0"/>
              <a:t>理解</a:t>
            </a:r>
            <a:endParaRPr lang="en-US" altLang="zh-CN" dirty="0"/>
          </a:p>
          <a:p>
            <a:pPr lvl="1"/>
            <a:r>
              <a:rPr lang="zh-CN" altLang="en-US" dirty="0"/>
              <a:t>操作系统的物质基础，</a:t>
            </a:r>
            <a:r>
              <a:rPr lang="en-US" altLang="zh-CN" dirty="0"/>
              <a:t>PIT</a:t>
            </a:r>
            <a:r>
              <a:rPr lang="zh-CN" altLang="en-US" dirty="0"/>
              <a:t>、</a:t>
            </a:r>
            <a:r>
              <a:rPr lang="en-US" altLang="zh-CN" dirty="0"/>
              <a:t>DMA</a:t>
            </a:r>
            <a:r>
              <a:rPr lang="zh-CN" altLang="en-US" dirty="0"/>
              <a:t>等</a:t>
            </a:r>
            <a:endParaRPr lang="en-US" altLang="zh-CN" dirty="0"/>
          </a:p>
          <a:p>
            <a:pPr lvl="1"/>
            <a:r>
              <a:rPr lang="zh-CN" altLang="en-US" dirty="0"/>
              <a:t>操作系统的结构，各种结构的特点</a:t>
            </a:r>
            <a:endParaRPr lang="en-US" altLang="zh-CN" dirty="0"/>
          </a:p>
          <a:p>
            <a:pPr lvl="1"/>
            <a:r>
              <a:rPr lang="zh-CN" altLang="en-US" dirty="0"/>
              <a:t>操作系统虚拟机的概念，虚拟机的分类</a:t>
            </a:r>
            <a:endParaRPr lang="en-US" altLang="zh-CN" dirty="0"/>
          </a:p>
          <a:p>
            <a:pPr lvl="1"/>
            <a:r>
              <a:rPr lang="zh-CN" altLang="en-US" dirty="0"/>
              <a:t>系统的生成和启动</a:t>
            </a:r>
            <a:endParaRPr lang="en-US" altLang="zh-CN" dirty="0"/>
          </a:p>
          <a:p>
            <a:pPr lvl="1"/>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为什么要有</a:t>
            </a:r>
            <a:r>
              <a:rPr lang="en-US" altLang="zh-CN" dirty="0"/>
              <a:t>CPU</a:t>
            </a:r>
            <a:r>
              <a:rPr lang="zh-CN" altLang="en-US" dirty="0"/>
              <a:t>特权级？</a:t>
            </a:r>
            <a:endParaRPr lang="zh-CN" altLang="en-US" dirty="0"/>
          </a:p>
        </p:txBody>
      </p:sp>
      <p:sp>
        <p:nvSpPr>
          <p:cNvPr id="3" name="内容占位符 2"/>
          <p:cNvSpPr>
            <a:spLocks noGrp="1"/>
          </p:cNvSpPr>
          <p:nvPr>
            <p:ph idx="1"/>
          </p:nvPr>
        </p:nvSpPr>
        <p:spPr/>
        <p:txBody>
          <a:bodyPr/>
          <a:lstStyle/>
          <a:p>
            <a:r>
              <a:rPr lang="zh-CN" altLang="en-US" dirty="0"/>
              <a:t>系统中两类程序的角色和区别</a:t>
            </a:r>
            <a:endParaRPr lang="zh-CN" altLang="en-US" dirty="0"/>
          </a:p>
          <a:p>
            <a:endParaRPr lang="en-US" altLang="zh-CN" dirty="0"/>
          </a:p>
          <a:p>
            <a:endParaRPr lang="en-US" altLang="zh-CN" dirty="0"/>
          </a:p>
          <a:p>
            <a:endParaRPr lang="en-US" altLang="zh-CN" dirty="0"/>
          </a:p>
          <a:p>
            <a:endParaRPr lang="en-US" altLang="zh-CN" dirty="0"/>
          </a:p>
          <a:p>
            <a:r>
              <a:rPr lang="zh-CN" altLang="en-US" dirty="0"/>
              <a:t>区分处理器状态的目的：保护操作系统</a:t>
            </a:r>
            <a:endParaRPr lang="zh-CN" altLang="en-US" dirty="0"/>
          </a:p>
        </p:txBody>
      </p:sp>
      <p:graphicFrame>
        <p:nvGraphicFramePr>
          <p:cNvPr id="4" name="表格 3"/>
          <p:cNvGraphicFramePr>
            <a:graphicFrameLocks noGrp="1"/>
          </p:cNvGraphicFramePr>
          <p:nvPr/>
        </p:nvGraphicFramePr>
        <p:xfrm>
          <a:off x="1371910" y="2047392"/>
          <a:ext cx="8127999" cy="210312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zh-CN" altLang="en-US" sz="2400" dirty="0"/>
                    </a:p>
                  </a:txBody>
                  <a:tcPr/>
                </a:tc>
                <a:tc>
                  <a:txBody>
                    <a:bodyPr/>
                    <a:lstStyle/>
                    <a:p>
                      <a:r>
                        <a:rPr lang="zh-CN" altLang="en-US" sz="2400" dirty="0"/>
                        <a:t>管理程序</a:t>
                      </a:r>
                      <a:endParaRPr lang="zh-CN" altLang="en-US" sz="2400" dirty="0"/>
                    </a:p>
                  </a:txBody>
                  <a:tcPr/>
                </a:tc>
                <a:tc>
                  <a:txBody>
                    <a:bodyPr/>
                    <a:lstStyle/>
                    <a:p>
                      <a:r>
                        <a:rPr lang="zh-CN" altLang="en-US" sz="2400" dirty="0"/>
                        <a:t>用户程序</a:t>
                      </a:r>
                      <a:endParaRPr lang="zh-CN" altLang="en-US" sz="2400" dirty="0"/>
                    </a:p>
                  </a:txBody>
                  <a:tcPr/>
                </a:tc>
              </a:tr>
              <a:tr h="370840">
                <a:tc>
                  <a:txBody>
                    <a:bodyPr/>
                    <a:lstStyle/>
                    <a:p>
                      <a:r>
                        <a:rPr lang="zh-CN" altLang="en-US" sz="2400" dirty="0"/>
                        <a:t>处理器资源</a:t>
                      </a:r>
                      <a:endParaRPr lang="zh-CN" altLang="en-US" sz="2400" dirty="0"/>
                    </a:p>
                  </a:txBody>
                  <a:tcPr/>
                </a:tc>
                <a:tc>
                  <a:txBody>
                    <a:bodyPr/>
                    <a:lstStyle/>
                    <a:p>
                      <a:r>
                        <a:rPr lang="zh-CN" altLang="en-US" sz="2400" dirty="0"/>
                        <a:t>调度和控制程序的执行</a:t>
                      </a:r>
                      <a:endParaRPr lang="zh-CN" altLang="en-US" sz="2400" dirty="0"/>
                    </a:p>
                  </a:txBody>
                  <a:tcPr/>
                </a:tc>
                <a:tc>
                  <a:txBody>
                    <a:bodyPr/>
                    <a:lstStyle/>
                    <a:p>
                      <a:r>
                        <a:rPr lang="zh-CN" altLang="en-US" sz="2400" dirty="0"/>
                        <a:t>被调度、被控制</a:t>
                      </a:r>
                      <a:endParaRPr lang="zh-CN" altLang="en-US" sz="2400" dirty="0"/>
                    </a:p>
                  </a:txBody>
                  <a:tcPr/>
                </a:tc>
              </a:tr>
              <a:tr h="370840">
                <a:tc>
                  <a:txBody>
                    <a:bodyPr/>
                    <a:lstStyle/>
                    <a:p>
                      <a:r>
                        <a:rPr lang="zh-CN" altLang="en-US" sz="2400" dirty="0"/>
                        <a:t>其他资源</a:t>
                      </a:r>
                      <a:endParaRPr lang="zh-CN" altLang="en-US" sz="2400" dirty="0"/>
                    </a:p>
                  </a:txBody>
                  <a:tcPr/>
                </a:tc>
                <a:tc>
                  <a:txBody>
                    <a:bodyPr/>
                    <a:lstStyle/>
                    <a:p>
                      <a:r>
                        <a:rPr lang="zh-CN" altLang="en-US" sz="2400" dirty="0"/>
                        <a:t>管理系统资源</a:t>
                      </a:r>
                      <a:endParaRPr lang="zh-CN" altLang="en-US" sz="2400" dirty="0"/>
                    </a:p>
                  </a:txBody>
                  <a:tcPr/>
                </a:tc>
                <a:tc>
                  <a:txBody>
                    <a:bodyPr/>
                    <a:lstStyle/>
                    <a:p>
                      <a:r>
                        <a:rPr lang="zh-CN" altLang="en-US" sz="2400" dirty="0"/>
                        <a:t>获得并使用系统资源</a:t>
                      </a:r>
                      <a:endParaRPr lang="zh-CN" altLang="en-US" sz="24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特权级的区分</a:t>
            </a:r>
            <a:endParaRPr lang="zh-CN" altLang="en-US" dirty="0"/>
          </a:p>
        </p:txBody>
      </p:sp>
      <p:sp>
        <p:nvSpPr>
          <p:cNvPr id="3" name="内容占位符 2"/>
          <p:cNvSpPr>
            <a:spLocks noGrp="1"/>
          </p:cNvSpPr>
          <p:nvPr>
            <p:ph idx="1"/>
          </p:nvPr>
        </p:nvSpPr>
        <p:spPr/>
        <p:txBody>
          <a:bodyPr>
            <a:normAutofit/>
          </a:bodyPr>
          <a:lstStyle/>
          <a:p>
            <a:pPr>
              <a:lnSpc>
                <a:spcPct val="110000"/>
              </a:lnSpc>
            </a:pPr>
            <a:r>
              <a:rPr lang="en-US" altLang="zh-CN" dirty="0"/>
              <a:t>CPU</a:t>
            </a:r>
            <a:r>
              <a:rPr lang="zh-CN" altLang="en-US" dirty="0"/>
              <a:t>状态的分类</a:t>
            </a:r>
            <a:endParaRPr lang="en-US" altLang="zh-CN" dirty="0"/>
          </a:p>
          <a:p>
            <a:pPr lvl="1">
              <a:lnSpc>
                <a:spcPct val="110000"/>
              </a:lnSpc>
            </a:pPr>
            <a:r>
              <a:rPr lang="zh-CN" altLang="en-US" dirty="0"/>
              <a:t>管态（</a:t>
            </a:r>
            <a:r>
              <a:rPr lang="en-US" altLang="zh-CN" dirty="0"/>
              <a:t>supervisor mode</a:t>
            </a:r>
            <a:r>
              <a:rPr lang="zh-CN" altLang="en-US" dirty="0"/>
              <a:t>，又称为“核态”）</a:t>
            </a:r>
            <a:endParaRPr lang="en-US" altLang="zh-CN" dirty="0"/>
          </a:p>
          <a:p>
            <a:pPr lvl="2">
              <a:lnSpc>
                <a:spcPct val="110000"/>
              </a:lnSpc>
              <a:buFont typeface="Wingdings" panose="05000000000000000000" pitchFamily="2" charset="2"/>
              <a:buChar char="Ø"/>
            </a:pPr>
            <a:r>
              <a:rPr lang="zh-CN" altLang="en-US" sz="2400" dirty="0"/>
              <a:t> 操作系统的管理程序执行时机器所处的状态，又称处理机的特权态。在此状态下处理机可使用</a:t>
            </a:r>
            <a:r>
              <a:rPr lang="zh-CN" altLang="en-US" sz="2400" b="1" dirty="0">
                <a:solidFill>
                  <a:srgbClr val="FF0000"/>
                </a:solidFill>
              </a:rPr>
              <a:t>全部指令</a:t>
            </a:r>
            <a:r>
              <a:rPr lang="zh-CN" altLang="en-US" sz="2400" dirty="0"/>
              <a:t>（包括一组特权指令）、使用</a:t>
            </a:r>
            <a:r>
              <a:rPr lang="zh-CN" altLang="en-US" sz="2400" b="1" dirty="0">
                <a:solidFill>
                  <a:srgbClr val="FF0000"/>
                </a:solidFill>
              </a:rPr>
              <a:t>全部系统资源</a:t>
            </a:r>
            <a:r>
              <a:rPr lang="zh-CN" altLang="en-US" sz="2400" dirty="0"/>
              <a:t>（包括整个存储区域）。</a:t>
            </a:r>
            <a:endParaRPr lang="zh-CN" altLang="en-US" sz="2400" dirty="0"/>
          </a:p>
          <a:p>
            <a:pPr lvl="1">
              <a:lnSpc>
                <a:spcPct val="110000"/>
              </a:lnSpc>
            </a:pPr>
            <a:r>
              <a:rPr lang="zh-CN" altLang="en-US" dirty="0"/>
              <a:t>用户态（</a:t>
            </a:r>
            <a:r>
              <a:rPr lang="en-US" altLang="zh-CN" dirty="0"/>
              <a:t>user mode</a:t>
            </a:r>
            <a:r>
              <a:rPr lang="zh-CN" altLang="en-US" dirty="0"/>
              <a:t>）</a:t>
            </a:r>
            <a:endParaRPr lang="en-US" altLang="zh-CN" dirty="0"/>
          </a:p>
          <a:p>
            <a:pPr lvl="2">
              <a:lnSpc>
                <a:spcPct val="110000"/>
              </a:lnSpc>
              <a:buFont typeface="Wingdings" panose="05000000000000000000" pitchFamily="2" charset="2"/>
              <a:buChar char="Ø"/>
            </a:pPr>
            <a:r>
              <a:rPr lang="zh-CN" altLang="en-US" sz="2400" dirty="0"/>
              <a:t> 用户程序执行时机器所处的状态称为用户态。在此状态下</a:t>
            </a:r>
            <a:r>
              <a:rPr lang="zh-CN" altLang="en-US" sz="2400" b="1" dirty="0">
                <a:solidFill>
                  <a:srgbClr val="0070C0"/>
                </a:solidFill>
              </a:rPr>
              <a:t>禁止使用特权指令</a:t>
            </a:r>
            <a:r>
              <a:rPr lang="zh-CN" altLang="en-US" sz="2400" dirty="0"/>
              <a:t>，</a:t>
            </a:r>
            <a:r>
              <a:rPr lang="zh-CN" altLang="en-US" sz="2400" b="1" dirty="0">
                <a:solidFill>
                  <a:srgbClr val="0070C0"/>
                </a:solidFill>
              </a:rPr>
              <a:t>不能直接取用资源与改变机器状态</a:t>
            </a:r>
            <a:r>
              <a:rPr lang="zh-CN" altLang="en-US" sz="2400" dirty="0"/>
              <a:t>，并且</a:t>
            </a:r>
            <a:r>
              <a:rPr lang="zh-CN" altLang="en-US" sz="2400" b="1" dirty="0">
                <a:solidFill>
                  <a:srgbClr val="0070C0"/>
                </a:solidFill>
              </a:rPr>
              <a:t>只允许用户程序访问自己的存储区域</a:t>
            </a:r>
            <a:r>
              <a:rPr lang="zh-CN" altLang="en-US" sz="2400" dirty="0"/>
              <a:t>。</a:t>
            </a:r>
            <a:endParaRPr lang="en-US" altLang="zh-CN" sz="2400" dirty="0"/>
          </a:p>
          <a:p>
            <a:pPr>
              <a:lnSpc>
                <a:spcPct val="110000"/>
              </a:lnSpc>
            </a:pPr>
            <a:r>
              <a:rPr lang="en-US" altLang="zh-CN" dirty="0"/>
              <a:t>CPU</a:t>
            </a:r>
            <a:r>
              <a:rPr lang="zh-CN" altLang="en-US" dirty="0"/>
              <a:t>特权指令</a:t>
            </a:r>
            <a:endParaRPr lang="en-US" altLang="zh-CN" dirty="0"/>
          </a:p>
          <a:p>
            <a:pPr lvl="1">
              <a:lnSpc>
                <a:spcPct val="110000"/>
              </a:lnSpc>
            </a:pPr>
            <a:r>
              <a:rPr lang="en-US" altLang="zh-CN" dirty="0"/>
              <a:t>I/O</a:t>
            </a:r>
            <a:r>
              <a:rPr lang="zh-CN" altLang="en-US" dirty="0"/>
              <a:t>指令（如</a:t>
            </a:r>
            <a:r>
              <a:rPr lang="en-US" altLang="zh-CN" dirty="0"/>
              <a:t>x86</a:t>
            </a:r>
            <a:r>
              <a:rPr lang="zh-CN" altLang="en-US" dirty="0"/>
              <a:t>的</a:t>
            </a:r>
            <a:r>
              <a:rPr lang="en-US" altLang="zh-CN" dirty="0"/>
              <a:t>in/out</a:t>
            </a:r>
            <a:r>
              <a:rPr lang="zh-CN" altLang="en-US" dirty="0"/>
              <a:t>指令）</a:t>
            </a:r>
            <a:endParaRPr lang="en-US" altLang="zh-CN" dirty="0"/>
          </a:p>
          <a:p>
            <a:pPr lvl="1">
              <a:lnSpc>
                <a:spcPct val="110000"/>
              </a:lnSpc>
            </a:pPr>
            <a:r>
              <a:rPr lang="en-US" altLang="zh-CN" dirty="0"/>
              <a:t>MMIO</a:t>
            </a:r>
            <a:r>
              <a:rPr lang="zh-CN" altLang="en-US" dirty="0"/>
              <a:t>地址空间访问指令</a:t>
            </a:r>
            <a:endParaRPr lang="en-US" altLang="zh-CN" dirty="0"/>
          </a:p>
          <a:p>
            <a:pPr lvl="1">
              <a:lnSpc>
                <a:spcPct val="110000"/>
              </a:lnSpc>
            </a:pPr>
            <a:r>
              <a:rPr lang="zh-CN" altLang="en-US" dirty="0"/>
              <a:t>改变机器状态寄存器（</a:t>
            </a:r>
            <a:r>
              <a:rPr lang="en-US" altLang="zh-CN" dirty="0"/>
              <a:t>MSR</a:t>
            </a:r>
            <a:r>
              <a:rPr lang="zh-CN" altLang="en-US" dirty="0"/>
              <a:t>）的指令</a:t>
            </a:r>
            <a:endParaRPr lang="zh-CN" altLang="en-US" sz="2400" dirty="0"/>
          </a:p>
          <a:p>
            <a:pPr marL="914400" lvl="2" indent="0">
              <a:lnSpc>
                <a:spcPct val="110000"/>
              </a:lnSpc>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CPU</a:t>
            </a:r>
            <a:r>
              <a:rPr lang="zh-CN" altLang="en-US" dirty="0"/>
              <a:t>特权级（例子）</a:t>
            </a:r>
            <a:endParaRPr lang="zh-CN" altLang="en-US" dirty="0"/>
          </a:p>
        </p:txBody>
      </p:sp>
      <p:sp>
        <p:nvSpPr>
          <p:cNvPr id="3" name="内容占位符 2"/>
          <p:cNvSpPr>
            <a:spLocks noGrp="1"/>
          </p:cNvSpPr>
          <p:nvPr>
            <p:ph idx="1"/>
          </p:nvPr>
        </p:nvSpPr>
        <p:spPr/>
        <p:txBody>
          <a:bodyPr/>
          <a:lstStyle/>
          <a:p>
            <a:r>
              <a:rPr lang="en-US" altLang="zh-CN" dirty="0"/>
              <a:t>Intel 80386</a:t>
            </a:r>
            <a:r>
              <a:rPr lang="zh-CN" altLang="en-US" dirty="0"/>
              <a:t>特权级</a:t>
            </a:r>
            <a:endParaRPr lang="en-US" altLang="zh-CN" dirty="0"/>
          </a:p>
          <a:p>
            <a:endParaRPr lang="en-US" altLang="zh-CN" dirty="0"/>
          </a:p>
          <a:p>
            <a:endParaRPr lang="en-US" altLang="zh-CN" dirty="0"/>
          </a:p>
          <a:p>
            <a:endParaRPr lang="en-US" altLang="zh-CN" dirty="0"/>
          </a:p>
          <a:p>
            <a:r>
              <a:rPr lang="en-US" altLang="zh-CN" dirty="0"/>
              <a:t>RISC-V</a:t>
            </a:r>
            <a:r>
              <a:rPr lang="zh-CN" altLang="en-US" dirty="0"/>
              <a:t> </a:t>
            </a:r>
            <a:r>
              <a:rPr lang="en-US" altLang="zh-CN" dirty="0"/>
              <a:t>CPU</a:t>
            </a:r>
            <a:r>
              <a:rPr lang="zh-CN" altLang="en-US" dirty="0"/>
              <a:t>的特权级</a:t>
            </a:r>
            <a:endParaRPr lang="zh-CN" altLang="en-US" dirty="0"/>
          </a:p>
        </p:txBody>
      </p:sp>
      <p:pic>
        <p:nvPicPr>
          <p:cNvPr id="1028" name="Picture 4" descr="Protection ring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60635" y="1780474"/>
            <a:ext cx="285750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g1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517" y="4450463"/>
            <a:ext cx="6315075" cy="17716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中断机制</a:t>
            </a:r>
            <a:endParaRPr lang="zh-CN" altLang="en-US" dirty="0"/>
          </a:p>
        </p:txBody>
      </p:sp>
      <p:sp>
        <p:nvSpPr>
          <p:cNvPr id="3" name="内容占位符 2"/>
          <p:cNvSpPr>
            <a:spLocks noGrp="1"/>
          </p:cNvSpPr>
          <p:nvPr>
            <p:ph idx="1"/>
          </p:nvPr>
        </p:nvSpPr>
        <p:spPr>
          <a:xfrm>
            <a:off x="487822" y="1105408"/>
            <a:ext cx="11296078" cy="5586554"/>
          </a:xfrm>
        </p:spPr>
        <p:txBody>
          <a:bodyPr>
            <a:normAutofit/>
          </a:bodyPr>
          <a:lstStyle/>
          <a:p>
            <a:pPr>
              <a:lnSpc>
                <a:spcPct val="100000"/>
              </a:lnSpc>
            </a:pPr>
            <a:r>
              <a:rPr lang="zh-CN" altLang="en-US" sz="2800" dirty="0"/>
              <a:t>为什么需要中断（</a:t>
            </a:r>
            <a:r>
              <a:rPr lang="en-US" altLang="zh-CN" sz="2800" dirty="0"/>
              <a:t>interrupts</a:t>
            </a:r>
            <a:r>
              <a:rPr lang="zh-CN" altLang="en-US" sz="2800" dirty="0"/>
              <a:t>）？</a:t>
            </a:r>
            <a:endParaRPr lang="en-US" altLang="zh-CN" sz="2800" dirty="0"/>
          </a:p>
          <a:p>
            <a:pPr lvl="1"/>
            <a:r>
              <a:rPr lang="zh-CN" altLang="en-US" sz="2400" dirty="0"/>
              <a:t>应用程序（用户态）的执行时常需要操作系统（内核态）的“帮助”，例如</a:t>
            </a:r>
            <a:endParaRPr lang="en-US" altLang="zh-CN" sz="2400" dirty="0"/>
          </a:p>
          <a:p>
            <a:pPr lvl="2"/>
            <a:r>
              <a:rPr lang="en-US" altLang="zh-CN" sz="2400" dirty="0"/>
              <a:t>1</a:t>
            </a:r>
            <a:r>
              <a:rPr lang="zh-CN" altLang="en-US" sz="2400" dirty="0"/>
              <a:t>）程序行为非法，需要</a:t>
            </a:r>
            <a:r>
              <a:rPr lang="en-US" altLang="zh-CN" sz="2400" dirty="0"/>
              <a:t>OS</a:t>
            </a:r>
            <a:r>
              <a:rPr lang="zh-CN" altLang="en-US" sz="2400" dirty="0"/>
              <a:t>干预</a:t>
            </a:r>
            <a:endParaRPr lang="en-US" altLang="zh-CN" sz="2400" dirty="0"/>
          </a:p>
          <a:p>
            <a:pPr lvl="2"/>
            <a:r>
              <a:rPr lang="en-US" altLang="zh-CN" sz="2400" dirty="0"/>
              <a:t>2</a:t>
            </a:r>
            <a:r>
              <a:rPr lang="zh-CN" altLang="en-US" sz="2400" dirty="0"/>
              <a:t>）调用操作系统功能（以完成</a:t>
            </a:r>
            <a:r>
              <a:rPr lang="en-US" altLang="zh-CN" sz="2400" dirty="0"/>
              <a:t>I/O</a:t>
            </a:r>
            <a:r>
              <a:rPr lang="zh-CN" altLang="en-US" sz="2400" dirty="0"/>
              <a:t>）</a:t>
            </a:r>
            <a:endParaRPr lang="en-US" altLang="zh-CN" sz="2400" dirty="0"/>
          </a:p>
          <a:p>
            <a:pPr lvl="2"/>
            <a:r>
              <a:rPr lang="en-US" altLang="zh-CN" sz="2400" dirty="0"/>
              <a:t>3</a:t>
            </a:r>
            <a:r>
              <a:rPr lang="zh-CN" altLang="en-US" sz="2400" dirty="0"/>
              <a:t>）接收和响应外部到来的</a:t>
            </a:r>
            <a:r>
              <a:rPr lang="en-US" altLang="zh-CN" sz="2400" dirty="0"/>
              <a:t>I/O</a:t>
            </a:r>
            <a:r>
              <a:rPr lang="zh-CN" altLang="en-US" sz="2400" dirty="0"/>
              <a:t>事件</a:t>
            </a:r>
            <a:endParaRPr lang="en-US" altLang="zh-CN" sz="2400" dirty="0"/>
          </a:p>
          <a:p>
            <a:pPr lvl="1"/>
            <a:r>
              <a:rPr lang="zh-CN" altLang="en-US" sz="2400" dirty="0"/>
              <a:t>中断的本质是</a:t>
            </a:r>
            <a:r>
              <a:rPr lang="zh-CN" altLang="en-US" sz="2400" dirty="0">
                <a:solidFill>
                  <a:srgbClr val="FF0000"/>
                </a:solidFill>
              </a:rPr>
              <a:t>受保护的状态转换</a:t>
            </a:r>
            <a:r>
              <a:rPr lang="zh-CN" altLang="en-US" sz="2400" dirty="0"/>
              <a:t>（</a:t>
            </a:r>
            <a:r>
              <a:rPr lang="en-US" altLang="zh-CN" sz="2400" dirty="0"/>
              <a:t>protected control transfers</a:t>
            </a:r>
            <a:r>
              <a:rPr lang="zh-CN" altLang="en-US" sz="2400" dirty="0"/>
              <a:t>），转换的过程中不允许存在让用户程序干预的可能。</a:t>
            </a:r>
            <a:endParaRPr lang="en-US" altLang="zh-C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中断响应的一般过程</a:t>
            </a:r>
            <a:endParaRPr lang="zh-CN" altLang="en-US" dirty="0"/>
          </a:p>
        </p:txBody>
      </p:sp>
      <p:sp>
        <p:nvSpPr>
          <p:cNvPr id="3" name="内容占位符 2"/>
          <p:cNvSpPr>
            <a:spLocks noGrp="1"/>
          </p:cNvSpPr>
          <p:nvPr>
            <p:ph idx="1"/>
          </p:nvPr>
        </p:nvSpPr>
        <p:spPr>
          <a:xfrm>
            <a:off x="487822" y="1007227"/>
            <a:ext cx="11296078" cy="5657733"/>
          </a:xfrm>
        </p:spPr>
        <p:txBody>
          <a:bodyPr>
            <a:normAutofit lnSpcReduction="10000"/>
          </a:bodyPr>
          <a:lstStyle/>
          <a:p>
            <a:pPr>
              <a:lnSpc>
                <a:spcPct val="100000"/>
              </a:lnSpc>
              <a:spcBef>
                <a:spcPts val="1200"/>
              </a:spcBef>
            </a:pPr>
            <a:r>
              <a:rPr lang="zh-CN" altLang="en-US" dirty="0"/>
              <a:t>中断进入（</a:t>
            </a:r>
            <a:r>
              <a:rPr lang="zh-CN" altLang="en-US" dirty="0">
                <a:solidFill>
                  <a:srgbClr val="FF0000"/>
                </a:solidFill>
              </a:rPr>
              <a:t>硬件实现</a:t>
            </a:r>
            <a:r>
              <a:rPr lang="zh-CN" altLang="en-US" dirty="0"/>
              <a:t>）</a:t>
            </a:r>
            <a:endParaRPr lang="en-US" altLang="zh-CN" dirty="0"/>
          </a:p>
          <a:p>
            <a:pPr lvl="1">
              <a:lnSpc>
                <a:spcPct val="100000"/>
              </a:lnSpc>
              <a:spcBef>
                <a:spcPts val="1200"/>
              </a:spcBef>
            </a:pPr>
            <a:r>
              <a:rPr lang="zh-CN" altLang="en-US" dirty="0"/>
              <a:t>改变机器状态，（从低优先级）进入高优先级</a:t>
            </a:r>
            <a:endParaRPr lang="en-US" altLang="zh-CN" dirty="0"/>
          </a:p>
          <a:p>
            <a:pPr lvl="1">
              <a:lnSpc>
                <a:spcPct val="100000"/>
              </a:lnSpc>
              <a:spcBef>
                <a:spcPts val="1200"/>
              </a:spcBef>
            </a:pPr>
            <a:r>
              <a:rPr lang="zh-CN" altLang="en-US" dirty="0"/>
              <a:t>注：硬件实现，不允许软件介入</a:t>
            </a:r>
            <a:endParaRPr lang="zh-CN" altLang="en-US" dirty="0"/>
          </a:p>
          <a:p>
            <a:pPr>
              <a:lnSpc>
                <a:spcPct val="100000"/>
              </a:lnSpc>
              <a:spcBef>
                <a:spcPts val="1200"/>
              </a:spcBef>
            </a:pPr>
            <a:r>
              <a:rPr lang="zh-CN" altLang="en-US" dirty="0"/>
              <a:t>中断处理（操作系统内核的</a:t>
            </a:r>
            <a:r>
              <a:rPr lang="zh-CN" altLang="en-US" dirty="0">
                <a:solidFill>
                  <a:srgbClr val="FF0000"/>
                </a:solidFill>
              </a:rPr>
              <a:t>软件实现</a:t>
            </a:r>
            <a:r>
              <a:rPr lang="zh-CN" altLang="en-US" dirty="0"/>
              <a:t>）</a:t>
            </a:r>
            <a:endParaRPr lang="en-US" altLang="zh-CN" dirty="0"/>
          </a:p>
          <a:p>
            <a:pPr lvl="1">
              <a:lnSpc>
                <a:spcPct val="100000"/>
              </a:lnSpc>
              <a:spcBef>
                <a:spcPts val="1200"/>
              </a:spcBef>
            </a:pPr>
            <a:r>
              <a:rPr lang="zh-CN" altLang="en-US" b="1" dirty="0">
                <a:solidFill>
                  <a:srgbClr val="0070C0"/>
                </a:solidFill>
              </a:rPr>
              <a:t>保护</a:t>
            </a:r>
            <a:r>
              <a:rPr lang="zh-CN" altLang="en-US" dirty="0"/>
              <a:t>应用程序的</a:t>
            </a:r>
            <a:r>
              <a:rPr lang="zh-CN" altLang="en-US" b="1" dirty="0">
                <a:solidFill>
                  <a:srgbClr val="0070C0"/>
                </a:solidFill>
              </a:rPr>
              <a:t>执行现场</a:t>
            </a:r>
            <a:r>
              <a:rPr lang="zh-CN" altLang="en-US" dirty="0"/>
              <a:t>到特定内存区域</a:t>
            </a:r>
            <a:endParaRPr lang="en-US" altLang="zh-CN" dirty="0"/>
          </a:p>
          <a:p>
            <a:pPr lvl="1">
              <a:lnSpc>
                <a:spcPct val="100000"/>
              </a:lnSpc>
              <a:spcBef>
                <a:spcPts val="1200"/>
              </a:spcBef>
            </a:pPr>
            <a:r>
              <a:rPr lang="zh-CN" altLang="en-US" dirty="0"/>
              <a:t>在高优先级实现中断的处理</a:t>
            </a:r>
            <a:endParaRPr lang="en-US" altLang="zh-CN" dirty="0"/>
          </a:p>
          <a:p>
            <a:pPr lvl="1">
              <a:lnSpc>
                <a:spcPct val="100000"/>
              </a:lnSpc>
              <a:spcBef>
                <a:spcPts val="1200"/>
              </a:spcBef>
            </a:pPr>
            <a:r>
              <a:rPr lang="zh-CN" altLang="en-US" dirty="0"/>
              <a:t>调用特定中断返回指令</a:t>
            </a:r>
            <a:endParaRPr lang="en-US" altLang="zh-CN" dirty="0"/>
          </a:p>
          <a:p>
            <a:pPr lvl="1">
              <a:lnSpc>
                <a:spcPct val="100000"/>
              </a:lnSpc>
              <a:spcBef>
                <a:spcPts val="1200"/>
              </a:spcBef>
            </a:pPr>
            <a:r>
              <a:rPr lang="zh-CN" altLang="en-US" dirty="0"/>
              <a:t>注：执行现场指的是</a:t>
            </a:r>
            <a:r>
              <a:rPr lang="en-US" altLang="zh-CN" dirty="0"/>
              <a:t>CPU</a:t>
            </a:r>
            <a:r>
              <a:rPr lang="zh-CN" altLang="en-US" dirty="0"/>
              <a:t>的通用寄存器中的内容</a:t>
            </a:r>
            <a:endParaRPr lang="zh-CN" altLang="en-US" dirty="0"/>
          </a:p>
          <a:p>
            <a:pPr>
              <a:lnSpc>
                <a:spcPct val="100000"/>
              </a:lnSpc>
              <a:spcBef>
                <a:spcPts val="1200"/>
              </a:spcBef>
            </a:pPr>
            <a:r>
              <a:rPr lang="zh-CN" altLang="en-US" dirty="0"/>
              <a:t>中断返回（</a:t>
            </a:r>
            <a:r>
              <a:rPr lang="zh-CN" altLang="en-US" dirty="0">
                <a:solidFill>
                  <a:srgbClr val="FF0000"/>
                </a:solidFill>
              </a:rPr>
              <a:t>硬件实现</a:t>
            </a:r>
            <a:r>
              <a:rPr lang="zh-CN" altLang="en-US" dirty="0"/>
              <a:t>）</a:t>
            </a:r>
            <a:endParaRPr lang="zh-CN" altLang="en-US" dirty="0"/>
          </a:p>
          <a:p>
            <a:pPr lvl="1">
              <a:lnSpc>
                <a:spcPct val="100000"/>
              </a:lnSpc>
              <a:spcBef>
                <a:spcPts val="1200"/>
              </a:spcBef>
            </a:pPr>
            <a:r>
              <a:rPr lang="zh-CN" altLang="en-US" dirty="0"/>
              <a:t>从特定内存区域</a:t>
            </a:r>
            <a:r>
              <a:rPr lang="zh-CN" altLang="en-US" b="1" dirty="0">
                <a:solidFill>
                  <a:srgbClr val="0070C0"/>
                </a:solidFill>
              </a:rPr>
              <a:t>恢复执行现场</a:t>
            </a:r>
            <a:endParaRPr lang="en-US" altLang="zh-CN" b="1" dirty="0">
              <a:solidFill>
                <a:srgbClr val="0070C0"/>
              </a:solidFill>
            </a:endParaRPr>
          </a:p>
          <a:p>
            <a:pPr lvl="1">
              <a:lnSpc>
                <a:spcPct val="100000"/>
              </a:lnSpc>
              <a:spcBef>
                <a:spcPts val="1200"/>
              </a:spcBef>
            </a:pPr>
            <a:r>
              <a:rPr lang="zh-CN" altLang="en-US" dirty="0"/>
              <a:t>回到中断发生前的优先级</a:t>
            </a:r>
            <a:endParaRPr lang="en-US" altLang="zh-CN" dirty="0"/>
          </a:p>
          <a:p>
            <a:pPr lvl="1">
              <a:lnSpc>
                <a:spcPct val="100000"/>
              </a:lnSpc>
              <a:spcBef>
                <a:spcPts val="1200"/>
              </a:spcBef>
            </a:pPr>
            <a:r>
              <a:rPr lang="zh-CN" altLang="en-US" dirty="0"/>
              <a:t>注：硬件实现，不允许软件介入</a:t>
            </a:r>
            <a:endParaRPr lang="zh-CN" altLang="en-US" dirty="0"/>
          </a:p>
        </p:txBody>
      </p:sp>
      <p:grpSp>
        <p:nvGrpSpPr>
          <p:cNvPr id="4" name="Group 61"/>
          <p:cNvGrpSpPr/>
          <p:nvPr/>
        </p:nvGrpSpPr>
        <p:grpSpPr bwMode="auto">
          <a:xfrm>
            <a:off x="8207405" y="1595438"/>
            <a:ext cx="3681412" cy="3892550"/>
            <a:chOff x="1077" y="1005"/>
            <a:chExt cx="2319" cy="2452"/>
          </a:xfrm>
        </p:grpSpPr>
        <p:sp>
          <p:nvSpPr>
            <p:cNvPr id="5" name="Line 43"/>
            <p:cNvSpPr>
              <a:spLocks noChangeShapeType="1"/>
            </p:cNvSpPr>
            <p:nvPr/>
          </p:nvSpPr>
          <p:spPr bwMode="auto">
            <a:xfrm>
              <a:off x="2024" y="1941"/>
              <a:ext cx="850" cy="1"/>
            </a:xfrm>
            <a:prstGeom prst="line">
              <a:avLst/>
            </a:prstGeom>
            <a:noFill/>
            <a:ln w="38100">
              <a:solidFill>
                <a:schemeClr val="tx1"/>
              </a:solidFill>
              <a:prstDash val="sysDot"/>
              <a:rou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Line 44"/>
            <p:cNvSpPr>
              <a:spLocks noChangeShapeType="1"/>
            </p:cNvSpPr>
            <p:nvPr/>
          </p:nvSpPr>
          <p:spPr bwMode="auto">
            <a:xfrm flipH="1" flipV="1">
              <a:off x="2039" y="1941"/>
              <a:ext cx="840" cy="915"/>
            </a:xfrm>
            <a:prstGeom prst="line">
              <a:avLst/>
            </a:prstGeom>
            <a:noFill/>
            <a:ln w="38100">
              <a:solidFill>
                <a:schemeClr val="tx1"/>
              </a:solidFill>
              <a:prstDash val="sysDot"/>
              <a:rou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7" name="Group 45"/>
            <p:cNvGrpSpPr/>
            <p:nvPr/>
          </p:nvGrpSpPr>
          <p:grpSpPr bwMode="auto">
            <a:xfrm>
              <a:off x="1727" y="1953"/>
              <a:ext cx="685" cy="1504"/>
              <a:chOff x="1143" y="1962"/>
              <a:chExt cx="576" cy="1224"/>
            </a:xfrm>
          </p:grpSpPr>
          <p:sp>
            <p:nvSpPr>
              <p:cNvPr id="21" name="Line 46"/>
              <p:cNvSpPr>
                <a:spLocks noChangeShapeType="1"/>
              </p:cNvSpPr>
              <p:nvPr/>
            </p:nvSpPr>
            <p:spPr bwMode="auto">
              <a:xfrm>
                <a:off x="1419" y="1962"/>
                <a:ext cx="0" cy="100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 name="Text Box 47"/>
              <p:cNvSpPr txBox="1">
                <a:spLocks noChangeArrowheads="1"/>
              </p:cNvSpPr>
              <p:nvPr/>
            </p:nvSpPr>
            <p:spPr bwMode="auto">
              <a:xfrm>
                <a:off x="1143" y="3014"/>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继续执行</a:t>
                </a:r>
                <a:endParaRPr kumimoji="1" lang="zh-CN" altLang="en-US" sz="1600">
                  <a:solidFill>
                    <a:schemeClr val="tx1"/>
                  </a:solidFill>
                  <a:latin typeface="Times New Roman" panose="02020603050405020304" pitchFamily="18" charset="0"/>
                </a:endParaRPr>
              </a:p>
            </p:txBody>
          </p:sp>
        </p:grpSp>
        <p:sp>
          <p:nvSpPr>
            <p:cNvPr id="8" name="Text Box 48"/>
            <p:cNvSpPr txBox="1">
              <a:spLocks noChangeArrowheads="1"/>
            </p:cNvSpPr>
            <p:nvPr/>
          </p:nvSpPr>
          <p:spPr bwMode="auto">
            <a:xfrm>
              <a:off x="2207" y="1654"/>
              <a:ext cx="6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中断进入</a:t>
              </a:r>
              <a:endParaRPr kumimoji="1" lang="zh-CN" altLang="en-US" sz="1600">
                <a:solidFill>
                  <a:schemeClr val="tx1"/>
                </a:solidFill>
                <a:latin typeface="Times New Roman" panose="02020603050405020304" pitchFamily="18" charset="0"/>
              </a:endParaRPr>
            </a:p>
          </p:txBody>
        </p:sp>
        <p:sp>
          <p:nvSpPr>
            <p:cNvPr id="9" name="Text Box 49"/>
            <p:cNvSpPr txBox="1">
              <a:spLocks noChangeArrowheads="1"/>
            </p:cNvSpPr>
            <p:nvPr/>
          </p:nvSpPr>
          <p:spPr bwMode="auto">
            <a:xfrm>
              <a:off x="2276" y="2459"/>
              <a:ext cx="5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中断</a:t>
              </a:r>
              <a:endParaRPr kumimoji="1" lang="zh-CN" altLang="en-US" sz="1600">
                <a:solidFill>
                  <a:schemeClr val="tx1"/>
                </a:solidFill>
                <a:latin typeface="Times New Roman" panose="02020603050405020304" pitchFamily="18" charset="0"/>
              </a:endParaRPr>
            </a:p>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返回</a:t>
              </a:r>
              <a:endParaRPr kumimoji="1" lang="zh-CN" altLang="en-US" sz="1600">
                <a:solidFill>
                  <a:schemeClr val="tx1"/>
                </a:solidFill>
                <a:latin typeface="Times New Roman" panose="02020603050405020304" pitchFamily="18" charset="0"/>
              </a:endParaRPr>
            </a:p>
          </p:txBody>
        </p:sp>
        <p:grpSp>
          <p:nvGrpSpPr>
            <p:cNvPr id="10" name="Group 50"/>
            <p:cNvGrpSpPr/>
            <p:nvPr/>
          </p:nvGrpSpPr>
          <p:grpSpPr bwMode="auto">
            <a:xfrm>
              <a:off x="1077" y="1941"/>
              <a:ext cx="975" cy="1159"/>
              <a:chOff x="503" y="1914"/>
              <a:chExt cx="820" cy="943"/>
            </a:xfrm>
          </p:grpSpPr>
          <p:grpSp>
            <p:nvGrpSpPr>
              <p:cNvPr id="16" name="Group 51"/>
              <p:cNvGrpSpPr/>
              <p:nvPr/>
            </p:nvGrpSpPr>
            <p:grpSpPr bwMode="auto">
              <a:xfrm>
                <a:off x="603" y="1914"/>
                <a:ext cx="720" cy="720"/>
                <a:chOff x="288" y="2352"/>
                <a:chExt cx="720" cy="720"/>
              </a:xfrm>
            </p:grpSpPr>
            <p:sp>
              <p:nvSpPr>
                <p:cNvPr id="18" name="Line 52"/>
                <p:cNvSpPr>
                  <a:spLocks noChangeShapeType="1"/>
                </p:cNvSpPr>
                <p:nvPr/>
              </p:nvSpPr>
              <p:spPr bwMode="auto">
                <a:xfrm flipV="1">
                  <a:off x="288" y="2640"/>
                  <a:ext cx="576"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53"/>
                <p:cNvSpPr>
                  <a:spLocks noChangeShapeType="1"/>
                </p:cNvSpPr>
                <p:nvPr/>
              </p:nvSpPr>
              <p:spPr bwMode="auto">
                <a:xfrm flipV="1">
                  <a:off x="480" y="2352"/>
                  <a:ext cx="528" cy="384"/>
                </a:xfrm>
                <a:prstGeom prst="line">
                  <a:avLst/>
                </a:prstGeom>
                <a:noFill/>
                <a:ln w="28575">
                  <a:solidFill>
                    <a:srgbClr val="003300"/>
                  </a:solidFill>
                  <a:rou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Line 54"/>
                <p:cNvSpPr>
                  <a:spLocks noChangeShapeType="1"/>
                </p:cNvSpPr>
                <p:nvPr/>
              </p:nvSpPr>
              <p:spPr bwMode="auto">
                <a:xfrm flipV="1">
                  <a:off x="480" y="2640"/>
                  <a:ext cx="38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7" name="Text Box 55"/>
              <p:cNvSpPr txBox="1">
                <a:spLocks noChangeArrowheads="1"/>
              </p:cNvSpPr>
              <p:nvPr/>
            </p:nvSpPr>
            <p:spPr bwMode="auto">
              <a:xfrm>
                <a:off x="503" y="2685"/>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SzTx/>
                  <a:buFontTx/>
                  <a:buNone/>
                </a:pPr>
                <a:r>
                  <a:rPr kumimoji="1" lang="zh-CN" altLang="en-US" sz="1600">
                    <a:solidFill>
                      <a:schemeClr val="tx1"/>
                    </a:solidFill>
                    <a:latin typeface="Times New Roman" panose="02020603050405020304" pitchFamily="18" charset="0"/>
                  </a:rPr>
                  <a:t>中断信号</a:t>
                </a:r>
                <a:endParaRPr kumimoji="1" lang="zh-CN" altLang="en-US" sz="1600">
                  <a:solidFill>
                    <a:schemeClr val="tx1"/>
                  </a:solidFill>
                  <a:latin typeface="Times New Roman" panose="02020603050405020304" pitchFamily="18" charset="0"/>
                </a:endParaRPr>
              </a:p>
            </p:txBody>
          </p:sp>
        </p:grpSp>
        <p:grpSp>
          <p:nvGrpSpPr>
            <p:cNvPr id="11" name="Group 56"/>
            <p:cNvGrpSpPr/>
            <p:nvPr/>
          </p:nvGrpSpPr>
          <p:grpSpPr bwMode="auto">
            <a:xfrm>
              <a:off x="1342" y="1005"/>
              <a:ext cx="707" cy="943"/>
              <a:chOff x="824" y="1122"/>
              <a:chExt cx="595" cy="768"/>
            </a:xfrm>
          </p:grpSpPr>
          <p:sp>
            <p:nvSpPr>
              <p:cNvPr id="14" name="Line 57"/>
              <p:cNvSpPr>
                <a:spLocks noChangeShapeType="1"/>
              </p:cNvSpPr>
              <p:nvPr/>
            </p:nvSpPr>
            <p:spPr bwMode="auto">
              <a:xfrm>
                <a:off x="1419" y="1122"/>
                <a:ext cx="0" cy="768"/>
              </a:xfrm>
              <a:prstGeom prst="line">
                <a:avLst/>
              </a:prstGeom>
              <a:noFill/>
              <a:ln w="38100">
                <a:solidFill>
                  <a:schemeClr val="tx1"/>
                </a:solidFill>
                <a:rou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Text Box 58"/>
              <p:cNvSpPr txBox="1">
                <a:spLocks noChangeArrowheads="1"/>
              </p:cNvSpPr>
              <p:nvPr/>
            </p:nvSpPr>
            <p:spPr bwMode="auto">
              <a:xfrm>
                <a:off x="824" y="1313"/>
                <a:ext cx="576"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正在执行</a:t>
                </a:r>
                <a:endParaRPr kumimoji="1" lang="zh-CN" altLang="en-US" sz="1600">
                  <a:solidFill>
                    <a:schemeClr val="tx1"/>
                  </a:solidFill>
                  <a:latin typeface="Times New Roman" panose="02020603050405020304" pitchFamily="18" charset="0"/>
                </a:endParaRPr>
              </a:p>
              <a:p>
                <a:pPr algn="l" eaLnBrk="1" hangingPunct="1">
                  <a:lnSpc>
                    <a:spcPct val="100000"/>
                  </a:lnSpc>
                  <a:spcBef>
                    <a:spcPct val="20000"/>
                  </a:spcBef>
                  <a:buClrTx/>
                  <a:buSzTx/>
                  <a:buFontTx/>
                  <a:buNone/>
                </a:pPr>
                <a:r>
                  <a:rPr kumimoji="1" lang="zh-CN" altLang="en-US" sz="1600">
                    <a:solidFill>
                      <a:schemeClr val="tx1"/>
                    </a:solidFill>
                    <a:latin typeface="Times New Roman" panose="02020603050405020304" pitchFamily="18" charset="0"/>
                  </a:rPr>
                  <a:t>的程序</a:t>
                </a:r>
                <a:endParaRPr kumimoji="1" lang="zh-CN" altLang="en-US" sz="1600">
                  <a:solidFill>
                    <a:schemeClr val="tx1"/>
                  </a:solidFill>
                  <a:latin typeface="Times New Roman" panose="02020603050405020304" pitchFamily="18" charset="0"/>
                </a:endParaRPr>
              </a:p>
            </p:txBody>
          </p:sp>
        </p:grpSp>
        <p:sp>
          <p:nvSpPr>
            <p:cNvPr id="12" name="Line 59"/>
            <p:cNvSpPr>
              <a:spLocks noChangeShapeType="1"/>
            </p:cNvSpPr>
            <p:nvPr/>
          </p:nvSpPr>
          <p:spPr bwMode="auto">
            <a:xfrm>
              <a:off x="2870" y="1941"/>
              <a:ext cx="0" cy="943"/>
            </a:xfrm>
            <a:prstGeom prst="line">
              <a:avLst/>
            </a:prstGeom>
            <a:noFill/>
            <a:ln w="38100">
              <a:solidFill>
                <a:srgbClr val="CC0000"/>
              </a:solidFill>
              <a:rou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Text Box 60"/>
            <p:cNvSpPr txBox="1">
              <a:spLocks noChangeArrowheads="1"/>
            </p:cNvSpPr>
            <p:nvPr/>
          </p:nvSpPr>
          <p:spPr bwMode="auto">
            <a:xfrm>
              <a:off x="2853" y="2061"/>
              <a:ext cx="54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4138FA"/>
                  </a:solidFill>
                  <a:latin typeface="Arial" panose="020B0604020202020204" pitchFamily="34" charset="0"/>
                  <a:ea typeface="宋体" panose="02010600030101010101" pitchFamily="2" charset="-122"/>
                </a:defRPr>
              </a:lvl1pPr>
              <a:lvl2pPr marL="742950" indent="-285750" eaLnBrk="0" hangingPunct="0">
                <a:defRPr sz="3200" b="1">
                  <a:solidFill>
                    <a:srgbClr val="4138FA"/>
                  </a:solidFill>
                  <a:latin typeface="Arial" panose="020B0604020202020204" pitchFamily="34" charset="0"/>
                  <a:ea typeface="宋体" panose="02010600030101010101" pitchFamily="2" charset="-122"/>
                </a:defRPr>
              </a:lvl2pPr>
              <a:lvl3pPr marL="1143000" indent="-228600" eaLnBrk="0" hangingPunct="0">
                <a:defRPr sz="3200" b="1">
                  <a:solidFill>
                    <a:srgbClr val="4138FA"/>
                  </a:solidFill>
                  <a:latin typeface="Arial" panose="020B0604020202020204" pitchFamily="34" charset="0"/>
                  <a:ea typeface="宋体" panose="02010600030101010101" pitchFamily="2" charset="-122"/>
                </a:defRPr>
              </a:lvl3pPr>
              <a:lvl4pPr marL="1600200" indent="-228600" eaLnBrk="0" hangingPunct="0">
                <a:defRPr sz="3200" b="1">
                  <a:solidFill>
                    <a:srgbClr val="4138FA"/>
                  </a:solidFill>
                  <a:latin typeface="Arial" panose="020B0604020202020204" pitchFamily="34" charset="0"/>
                  <a:ea typeface="宋体" panose="02010600030101010101" pitchFamily="2" charset="-122"/>
                </a:defRPr>
              </a:lvl4pPr>
              <a:lvl5pPr marL="2057400" indent="-228600" eaLnBrk="0" hangingPunct="0">
                <a:defRPr sz="3200" b="1">
                  <a:solidFill>
                    <a:srgbClr val="4138FA"/>
                  </a:solidFill>
                  <a:latin typeface="Arial" panose="020B0604020202020204" pitchFamily="34" charset="0"/>
                  <a:ea typeface="宋体" panose="02010600030101010101" pitchFamily="2" charset="-122"/>
                </a:defRPr>
              </a:lvl5pPr>
              <a:lvl6pPr marL="25146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6pPr>
              <a:lvl7pPr marL="29718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7pPr>
              <a:lvl8pPr marL="34290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8pPr>
              <a:lvl9pPr marL="3886200" indent="-228600" algn="ctr" eaLnBrk="0" fontAlgn="base" hangingPunct="0">
                <a:lnSpc>
                  <a:spcPct val="120000"/>
                </a:lnSpc>
                <a:spcBef>
                  <a:spcPct val="0"/>
                </a:spcBef>
                <a:spcAft>
                  <a:spcPct val="0"/>
                </a:spcAft>
                <a:buClr>
                  <a:schemeClr val="tx2"/>
                </a:buClr>
                <a:buSzPct val="95000"/>
                <a:buFont typeface="Wingdings" panose="05000000000000000000" pitchFamily="2" charset="2"/>
                <a:buChar char="Ø"/>
                <a:defRPr sz="3200" b="1">
                  <a:solidFill>
                    <a:srgbClr val="4138FA"/>
                  </a:solidFill>
                  <a:latin typeface="Arial" panose="020B0604020202020204" pitchFamily="34" charset="0"/>
                  <a:ea typeface="宋体" panose="02010600030101010101" pitchFamily="2" charset="-122"/>
                </a:defRPr>
              </a:lvl9pPr>
            </a:lstStyle>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中断处</a:t>
              </a:r>
              <a:endParaRPr kumimoji="1" lang="zh-CN" altLang="en-US" sz="1600">
                <a:solidFill>
                  <a:schemeClr val="tx1"/>
                </a:solidFill>
                <a:latin typeface="Times New Roman" panose="02020603050405020304" pitchFamily="18" charset="0"/>
              </a:endParaRPr>
            </a:p>
            <a:p>
              <a:pPr algn="l" eaLnBrk="1" hangingPunct="1">
                <a:lnSpc>
                  <a:spcPct val="100000"/>
                </a:lnSpc>
                <a:buClrTx/>
                <a:buSzTx/>
                <a:buFontTx/>
                <a:buNone/>
              </a:pPr>
              <a:r>
                <a:rPr kumimoji="1" lang="zh-CN" altLang="en-US" sz="1600">
                  <a:solidFill>
                    <a:schemeClr val="tx1"/>
                  </a:solidFill>
                  <a:latin typeface="Times New Roman" panose="02020603050405020304" pitchFamily="18" charset="0"/>
                </a:rPr>
                <a:t>理程序</a:t>
              </a:r>
              <a:endParaRPr kumimoji="1" lang="zh-CN" altLang="en-US" sz="1600">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中断的分类</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dirty="0"/>
              <a:t>中断（</a:t>
            </a:r>
            <a:r>
              <a:rPr lang="en-US" altLang="zh-CN" dirty="0"/>
              <a:t>interrupts</a:t>
            </a:r>
            <a:r>
              <a:rPr lang="zh-CN" altLang="en-US" dirty="0"/>
              <a:t>）的分类</a:t>
            </a:r>
            <a:endParaRPr lang="en-US" altLang="zh-CN" dirty="0"/>
          </a:p>
          <a:p>
            <a:pPr lvl="1">
              <a:lnSpc>
                <a:spcPct val="120000"/>
              </a:lnSpc>
            </a:pPr>
            <a:r>
              <a:rPr lang="zh-CN" altLang="en-US" dirty="0"/>
              <a:t>异常（</a:t>
            </a:r>
            <a:r>
              <a:rPr lang="en-US" altLang="zh-CN" b="1" dirty="0"/>
              <a:t>exception</a:t>
            </a:r>
            <a:r>
              <a:rPr lang="zh-CN" altLang="en-US" dirty="0"/>
              <a:t>）</a:t>
            </a:r>
            <a:endParaRPr lang="en-US" altLang="zh-CN" dirty="0"/>
          </a:p>
          <a:p>
            <a:pPr lvl="1">
              <a:lnSpc>
                <a:spcPct val="120000"/>
              </a:lnSpc>
            </a:pPr>
            <a:r>
              <a:rPr lang="zh-CN" altLang="en-US" dirty="0"/>
              <a:t>系统调用（</a:t>
            </a:r>
            <a:r>
              <a:rPr lang="en-US" altLang="zh-CN" b="1" dirty="0" err="1"/>
              <a:t>syscall</a:t>
            </a:r>
            <a:r>
              <a:rPr lang="zh-CN" altLang="en-US" dirty="0"/>
              <a:t>。有时被称为软件中断或者</a:t>
            </a:r>
            <a:r>
              <a:rPr lang="en-US" altLang="zh-CN" dirty="0"/>
              <a:t>trap</a:t>
            </a:r>
            <a:r>
              <a:rPr lang="zh-CN" altLang="en-US" dirty="0"/>
              <a:t>。建议用</a:t>
            </a:r>
            <a:r>
              <a:rPr lang="en-US" altLang="zh-CN" b="1" dirty="0" err="1"/>
              <a:t>syscall</a:t>
            </a:r>
            <a:r>
              <a:rPr lang="zh-CN" altLang="en-US" dirty="0"/>
              <a:t>）</a:t>
            </a:r>
            <a:endParaRPr lang="en-US" altLang="zh-CN" dirty="0"/>
          </a:p>
          <a:p>
            <a:pPr lvl="1">
              <a:lnSpc>
                <a:spcPct val="120000"/>
              </a:lnSpc>
            </a:pPr>
            <a:r>
              <a:rPr lang="zh-CN" altLang="en-US" dirty="0"/>
              <a:t>中断请求（</a:t>
            </a:r>
            <a:r>
              <a:rPr lang="en-US" altLang="zh-CN" dirty="0"/>
              <a:t>Interrupt </a:t>
            </a:r>
            <a:r>
              <a:rPr lang="en-US" altLang="zh-CN" dirty="0" err="1"/>
              <a:t>ReQeust</a:t>
            </a:r>
            <a:r>
              <a:rPr lang="en-US" altLang="zh-CN" dirty="0"/>
              <a:t>, </a:t>
            </a:r>
            <a:r>
              <a:rPr lang="en-US" altLang="zh-CN" b="1" dirty="0"/>
              <a:t>IRQ</a:t>
            </a:r>
            <a:r>
              <a:rPr lang="zh-CN" altLang="en-US" dirty="0"/>
              <a:t>。</a:t>
            </a:r>
            <a:r>
              <a:rPr lang="en-US" altLang="zh-CN" dirty="0"/>
              <a:t>IRQ</a:t>
            </a:r>
            <a:r>
              <a:rPr lang="zh-CN" altLang="en-US" dirty="0"/>
              <a:t>是</a:t>
            </a:r>
            <a:r>
              <a:rPr lang="en-US" altLang="zh-CN" dirty="0"/>
              <a:t>Intel</a:t>
            </a:r>
            <a:r>
              <a:rPr lang="zh-CN" altLang="en-US" dirty="0"/>
              <a:t>术语体系中的对应概念，</a:t>
            </a:r>
            <a:r>
              <a:rPr lang="en-US" altLang="zh-CN" dirty="0"/>
              <a:t>RISC-V</a:t>
            </a:r>
            <a:r>
              <a:rPr lang="zh-CN" altLang="en-US" dirty="0"/>
              <a:t>术语中称为</a:t>
            </a:r>
            <a:r>
              <a:rPr lang="en-US" altLang="zh-CN" dirty="0"/>
              <a:t>interrupt</a:t>
            </a:r>
            <a:r>
              <a:rPr lang="zh-CN" altLang="en-US" dirty="0"/>
              <a:t>。建议用</a:t>
            </a:r>
            <a:r>
              <a:rPr lang="en-US" altLang="zh-CN" dirty="0"/>
              <a:t>IRQ</a:t>
            </a:r>
            <a:r>
              <a:rPr lang="zh-CN" altLang="en-US" dirty="0"/>
              <a:t>。同时，这类中断也被称为“外部中断”）</a:t>
            </a:r>
            <a:endParaRPr lang="en-US" altLang="zh-CN" dirty="0"/>
          </a:p>
          <a:p>
            <a:pPr>
              <a:lnSpc>
                <a:spcPct val="120000"/>
              </a:lnSpc>
            </a:pPr>
            <a:r>
              <a:rPr lang="zh-CN" altLang="en-US" dirty="0"/>
              <a:t>异常与中断请求的区别</a:t>
            </a:r>
            <a:endParaRPr lang="en-US" altLang="zh-CN" dirty="0"/>
          </a:p>
          <a:p>
            <a:pPr lvl="1">
              <a:lnSpc>
                <a:spcPct val="120000"/>
              </a:lnSpc>
            </a:pPr>
            <a:r>
              <a:rPr lang="en-US" altLang="zh-CN" dirty="0"/>
              <a:t>An </a:t>
            </a:r>
            <a:r>
              <a:rPr lang="en-US" altLang="zh-CN" b="1" dirty="0"/>
              <a:t>exception</a:t>
            </a:r>
            <a:r>
              <a:rPr lang="en-US" altLang="zh-CN" dirty="0"/>
              <a:t> is a protected control transfer caused </a:t>
            </a:r>
            <a:r>
              <a:rPr lang="en-US" altLang="zh-CN" b="1" dirty="0">
                <a:solidFill>
                  <a:srgbClr val="FF0000"/>
                </a:solidFill>
              </a:rPr>
              <a:t>synchronously</a:t>
            </a:r>
            <a:r>
              <a:rPr lang="en-US" altLang="zh-CN" dirty="0"/>
              <a:t> by the </a:t>
            </a:r>
            <a:r>
              <a:rPr lang="en-US" altLang="zh-CN" b="1" dirty="0">
                <a:solidFill>
                  <a:srgbClr val="FF0000"/>
                </a:solidFill>
              </a:rPr>
              <a:t>currently running code</a:t>
            </a:r>
            <a:r>
              <a:rPr lang="en-US" altLang="zh-CN" dirty="0"/>
              <a:t>, for example due to a divide by zero or an invalid memory access.</a:t>
            </a:r>
            <a:endParaRPr lang="en-US" altLang="zh-CN" dirty="0"/>
          </a:p>
          <a:p>
            <a:pPr lvl="1">
              <a:lnSpc>
                <a:spcPct val="120000"/>
              </a:lnSpc>
            </a:pPr>
            <a:r>
              <a:rPr lang="en-US" altLang="zh-CN" dirty="0"/>
              <a:t>An </a:t>
            </a:r>
            <a:r>
              <a:rPr lang="en-US" altLang="zh-CN" b="1" dirty="0"/>
              <a:t>interrupt</a:t>
            </a:r>
            <a:r>
              <a:rPr lang="en-US" altLang="zh-CN" dirty="0"/>
              <a:t> is a protected control transfer that is caused by an </a:t>
            </a:r>
            <a:r>
              <a:rPr lang="en-US" altLang="zh-CN" b="1" dirty="0">
                <a:solidFill>
                  <a:srgbClr val="FF0000"/>
                </a:solidFill>
              </a:rPr>
              <a:t>asynchronous</a:t>
            </a:r>
            <a:r>
              <a:rPr lang="en-US" altLang="zh-CN" dirty="0"/>
              <a:t> event usually </a:t>
            </a:r>
            <a:r>
              <a:rPr lang="en-US" altLang="zh-CN" b="1" dirty="0">
                <a:solidFill>
                  <a:srgbClr val="FF0000"/>
                </a:solidFill>
              </a:rPr>
              <a:t>external to the processor</a:t>
            </a:r>
            <a:r>
              <a:rPr lang="en-US" altLang="zh-CN" dirty="0"/>
              <a:t>, such as notification of external device I/O activity.</a:t>
            </a:r>
            <a:endParaRPr lang="zh-CN" altLang="en-US" dirty="0"/>
          </a:p>
          <a:p>
            <a:pPr>
              <a:lnSpc>
                <a:spcPct val="120000"/>
              </a:lnSpc>
            </a:pP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ZjcyOTYzM2YyYzU1MjQwNjA0ZGU1OTQ2OGNkY2M0Njk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4037</Words>
  <Application>WPS 演示</Application>
  <PresentationFormat>宽屏</PresentationFormat>
  <Paragraphs>370</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Arial</vt:lpstr>
      <vt:lpstr>宋体</vt:lpstr>
      <vt:lpstr>Wingdings</vt:lpstr>
      <vt:lpstr>微软雅黑</vt:lpstr>
      <vt:lpstr>Segoe UI</vt:lpstr>
      <vt:lpstr>等线</vt:lpstr>
      <vt:lpstr>华文新魏</vt:lpstr>
      <vt:lpstr>Times New Roman</vt:lpstr>
      <vt:lpstr>Arial Unicode MS</vt:lpstr>
      <vt:lpstr>Calibri</vt:lpstr>
      <vt:lpstr>1_Office 主题​​</vt:lpstr>
      <vt:lpstr>2_Office 主题​​</vt:lpstr>
      <vt:lpstr>第二、三章 操作系统的物质基础、结构和用户接口</vt:lpstr>
      <vt:lpstr>提纲</vt:lpstr>
      <vt:lpstr>操作系统的物质基础</vt:lpstr>
      <vt:lpstr>为什么要有CPU特权级？</vt:lpstr>
      <vt:lpstr>CPU特权级的区分</vt:lpstr>
      <vt:lpstr>CPU特权级（例子）</vt:lpstr>
      <vt:lpstr>中断机制</vt:lpstr>
      <vt:lpstr>中断响应的一般过程</vt:lpstr>
      <vt:lpstr>中断的分类</vt:lpstr>
      <vt:lpstr>中断的分类</vt:lpstr>
      <vt:lpstr>时钟</vt:lpstr>
      <vt:lpstr>可编程间隔定时器的硬件原理</vt:lpstr>
      <vt:lpstr>可编程间隔定时器（PIT）</vt:lpstr>
      <vt:lpstr>RTC和TSC</vt:lpstr>
      <vt:lpstr>DMA</vt:lpstr>
      <vt:lpstr>提纲</vt:lpstr>
      <vt:lpstr>操作系统的组件</vt:lpstr>
      <vt:lpstr>操作系统的结构分类</vt:lpstr>
      <vt:lpstr>提纲</vt:lpstr>
      <vt:lpstr>虚拟机的概念</vt:lpstr>
      <vt:lpstr>虚拟机的分类</vt:lpstr>
      <vt:lpstr>提纲</vt:lpstr>
      <vt:lpstr>操作系统的启动</vt:lpstr>
      <vt:lpstr>操作系统的生成</vt:lpstr>
      <vt:lpstr>提纲</vt:lpstr>
      <vt:lpstr>程序的编译(compile)和链接(link)</vt:lpstr>
      <vt:lpstr>程序的静态/动态链接</vt:lpstr>
      <vt:lpstr>静态/动态链接</vt:lpstr>
      <vt:lpstr>提纲</vt:lpstr>
      <vt:lpstr>操作系统的用户界面</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Administrator</dc:creator>
  <cp:lastModifiedBy>couzy</cp:lastModifiedBy>
  <cp:revision>599</cp:revision>
  <dcterms:created xsi:type="dcterms:W3CDTF">2022-07-08T03:21:00Z</dcterms:created>
  <dcterms:modified xsi:type="dcterms:W3CDTF">2023-09-06T02:28:52Z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7E3B95ADF8784A6DAB58B6038CF896A3_12</vt:lpwstr>
  </property>
  <property fmtid="{D5CDD505-2E9C-101B-9397-08002B2CF9AE}" pid="3" name="KSOProductBuildVer">
    <vt:lpwstr>2052-12.1.0.15120</vt:lpwstr>
  </property>
</Properties>
</file>