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7706" r:id="rId2"/>
    <p:sldId id="7707" r:id="rId3"/>
    <p:sldId id="7708" r:id="rId4"/>
    <p:sldId id="7709" r:id="rId5"/>
    <p:sldId id="7710" r:id="rId6"/>
    <p:sldId id="7711" r:id="rId7"/>
    <p:sldId id="7712" r:id="rId8"/>
    <p:sldId id="7713" r:id="rId9"/>
    <p:sldId id="7714" r:id="rId10"/>
    <p:sldId id="7715" r:id="rId11"/>
    <p:sldId id="7716" r:id="rId12"/>
    <p:sldId id="7717" r:id="rId13"/>
    <p:sldId id="7718" r:id="rId14"/>
    <p:sldId id="7719" r:id="rId15"/>
    <p:sldId id="7720" r:id="rId16"/>
    <p:sldId id="7721" r:id="rId17"/>
    <p:sldId id="7722" r:id="rId18"/>
    <p:sldId id="7723" r:id="rId19"/>
    <p:sldId id="7724" r:id="rId20"/>
    <p:sldId id="7725" r:id="rId21"/>
    <p:sldId id="7726" r:id="rId22"/>
    <p:sldId id="7727" r:id="rId23"/>
    <p:sldId id="7728" r:id="rId24"/>
    <p:sldId id="7729" r:id="rId25"/>
    <p:sldId id="7730" r:id="rId26"/>
    <p:sldId id="7731" r:id="rId27"/>
    <p:sldId id="7732" r:id="rId28"/>
    <p:sldId id="7733" r:id="rId29"/>
    <p:sldId id="7734" r:id="rId30"/>
    <p:sldId id="7735" r:id="rId31"/>
    <p:sldId id="7736" r:id="rId32"/>
  </p:sldIdLst>
  <p:sldSz cx="12192000" cy="6858000"/>
  <p:notesSz cx="6797675" cy="9928225"/>
  <p:embeddedFontLst>
    <p:embeddedFont>
      <p:font typeface="微软雅黑" panose="020B0503020204020204" pitchFamily="34" charset="-122"/>
      <p:regular r:id="rId35"/>
      <p:bold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  <p:embeddedFont>
      <p:font typeface="等线" panose="02010600030101010101" pitchFamily="2" charset="-122"/>
      <p:regular r:id="rId41"/>
      <p:bold r:id="rId42"/>
    </p:embeddedFont>
  </p:embeddedFontLst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1" userDrawn="1">
          <p15:clr>
            <a:srgbClr val="A4A3A4"/>
          </p15:clr>
        </p15:guide>
        <p15:guide id="2" pos="4997" userDrawn="1">
          <p15:clr>
            <a:srgbClr val="A4A3A4"/>
          </p15:clr>
        </p15:guide>
        <p15:guide id="3" pos="4543" userDrawn="1">
          <p15:clr>
            <a:srgbClr val="A4A3A4"/>
          </p15:clr>
        </p15:guide>
        <p15:guide id="4" pos="2547" userDrawn="1">
          <p15:clr>
            <a:srgbClr val="A4A3A4"/>
          </p15:clr>
        </p15:guide>
        <p15:guide id="5" orient="horz" pos="3113" userDrawn="1">
          <p15:clr>
            <a:srgbClr val="A4A3A4"/>
          </p15:clr>
        </p15:guide>
        <p15:guide id="6" orient="horz" pos="391" userDrawn="1">
          <p15:clr>
            <a:srgbClr val="A4A3A4"/>
          </p15:clr>
        </p15:guide>
        <p15:guide id="8" orient="horz" pos="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D7D31"/>
    <a:srgbClr val="000099"/>
    <a:srgbClr val="335F90"/>
    <a:srgbClr val="0099FF"/>
    <a:srgbClr val="A50021"/>
    <a:srgbClr val="1387B7"/>
    <a:srgbClr val="FFCC00"/>
    <a:srgbClr val="92D05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4" autoAdjust="0"/>
    <p:restoredTop sz="69697" autoAdjust="0"/>
  </p:normalViewPr>
  <p:slideViewPr>
    <p:cSldViewPr snapToGrid="0">
      <p:cViewPr varScale="1">
        <p:scale>
          <a:sx n="87" d="100"/>
          <a:sy n="87" d="100"/>
        </p:scale>
        <p:origin x="734" y="72"/>
      </p:cViewPr>
      <p:guideLst>
        <p:guide orient="horz" pos="2931"/>
        <p:guide pos="4997"/>
        <p:guide pos="4543"/>
        <p:guide pos="2547"/>
        <p:guide orient="horz" pos="3113"/>
        <p:guide orient="horz" pos="391"/>
        <p:guide orient="horz" pos="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796"/>
    </p:cViewPr>
  </p:sorterViewPr>
  <p:notesViewPr>
    <p:cSldViewPr snapToGrid="0">
      <p:cViewPr varScale="1">
        <p:scale>
          <a:sx n="84" d="100"/>
          <a:sy n="84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065A9D10-00A1-4316-9DBF-1CFF2F39C327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1C21E0D4-31D8-4080-A573-64BBB9E87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C117FD3C-5E99-4122-A1EC-C8FBF6B0781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1" tIns="45501" rIns="91001" bIns="4550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001" tIns="45501" rIns="91001" bIns="4550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D5CE584D-DA30-42E6-B6AB-C9D2BEA4D8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 userDrawn="1"/>
        </p:nvSpPr>
        <p:spPr>
          <a:xfrm>
            <a:off x="11290928" y="6595549"/>
            <a:ext cx="246888" cy="246888"/>
          </a:xfrm>
          <a:prstGeom prst="ellipse">
            <a:avLst/>
          </a:prstGeom>
          <a:solidFill>
            <a:srgbClr val="1387B7"/>
          </a:solidFill>
          <a:ln>
            <a:solidFill>
              <a:srgbClr val="13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22" y="314765"/>
            <a:ext cx="9588416" cy="515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1430" y="6692474"/>
            <a:ext cx="12180570" cy="169469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270" y="6692474"/>
            <a:ext cx="759220" cy="169469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 txBox="1"/>
          <p:nvPr userDrawn="1"/>
        </p:nvSpPr>
        <p:spPr>
          <a:xfrm>
            <a:off x="11268341" y="6589899"/>
            <a:ext cx="292061" cy="283147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‹#›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" name="图片 9" descr="计算机学院logo-组合01"/>
          <p:cNvPicPr>
            <a:picLocks noChangeAspect="1"/>
          </p:cNvPicPr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10076238" y="341471"/>
            <a:ext cx="1854367" cy="44992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87822" y="836539"/>
            <a:ext cx="11296078" cy="5855423"/>
          </a:xfrm>
          <a:prstGeom prst="rect">
            <a:avLst/>
          </a:prstGeom>
        </p:spPr>
        <p:txBody>
          <a:bodyPr/>
          <a:lstStyle>
            <a:lvl1pPr marL="342900" indent="-3429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2800" indent="-3556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1387B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任意多边形 20"/>
          <p:cNvSpPr/>
          <p:nvPr userDrawn="1"/>
        </p:nvSpPr>
        <p:spPr>
          <a:xfrm flipV="1">
            <a:off x="326571" y="359908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2E9CAA-C3D1-3A81-11B9-A1A0577EE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34" y="1744133"/>
            <a:ext cx="10879665" cy="313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SzPct val="95000"/>
              <a:buNone/>
              <a:defRPr/>
            </a:pPr>
            <a:r>
              <a:rPr lang="zh-CN" altLang="en-US" sz="7200" b="1" dirty="0">
                <a:solidFill>
                  <a:srgbClr val="335F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操作系统的并发机制实例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lang="en-US" altLang="zh-CN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205FF-BA17-D8CF-CD0A-E501BD0417BB}"/>
              </a:ext>
            </a:extLst>
          </p:cNvPr>
          <p:cNvSpPr txBox="1">
            <a:spLocks noChangeArrowheads="1"/>
          </p:cNvSpPr>
          <p:nvPr/>
        </p:nvSpPr>
        <p:spPr>
          <a:xfrm>
            <a:off x="719192" y="830079"/>
            <a:ext cx="4097337" cy="4943475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 sz="2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138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dirty="0">
                <a:solidFill>
                  <a:prstClr val="black"/>
                </a:solidFill>
              </a:rPr>
              <a:t>(2) </a:t>
            </a:r>
            <a:r>
              <a:rPr lang="zh-CN" altLang="en-US" dirty="0">
                <a:solidFill>
                  <a:prstClr val="black"/>
                </a:solidFill>
              </a:rPr>
              <a:t>程序范例 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000" dirty="0">
                <a:ea typeface="宋体" panose="02010600030101010101" pitchFamily="2" charset="-122"/>
              </a:rPr>
              <a:t>                      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&lt;stdio.h&gt;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&lt;stdlib.h&gt;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&lt;pthread.h&gt;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void thread(void)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int i;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for(i=0;i&lt;3;i++)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printf("This is a 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pthread.\n");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400" dirty="0"/>
              <a:t>	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097328C-FB8E-1FDA-B004-D15299212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54" y="787216"/>
            <a:ext cx="4610100" cy="60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pthread_tid;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int i,ret;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ret=pthread_create(&amp;id,NULL,(void *) thread,NULL);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if(ret!=0){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printf ("Create pthread error!\n");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exit (1);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for(i=0;i&lt;3;i++)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printf("This is the main process.\n");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pthread_join(id,NULL);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return (0);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78E254D-7AC8-4575-1C97-A053E4A4D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04" y="6051630"/>
            <a:ext cx="4064000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defRPr/>
            </a:pPr>
            <a:r>
              <a:rPr lang="en-US" altLang="zh-CN" sz="2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运行结果？</a:t>
            </a:r>
          </a:p>
        </p:txBody>
      </p:sp>
    </p:spTree>
    <p:extLst>
      <p:ext uri="{BB962C8B-B14F-4D97-AF65-F5344CB8AC3E}">
        <p14:creationId xmlns:p14="http://schemas.microsoft.com/office/powerpoint/2010/main" val="300365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C8A23C2-978F-7D4D-F446-9AE872021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6" y="693298"/>
            <a:ext cx="8318500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3.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等待进程、线程的终止及其应用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B02FB2-0C76-DD84-D0C5-D2D05A3D8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4" y="1358460"/>
            <a:ext cx="5378450" cy="113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等待进程终止       </a:t>
            </a:r>
          </a:p>
          <a:p>
            <a:pPr algn="just" eaLnBrk="1" hangingPunct="1"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wait(); 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waitpid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();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endParaRPr lang="en-US" altLang="zh-CN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DBB7209-44DC-31F6-4057-0BD2DA13E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86" y="2471298"/>
            <a:ext cx="8470900" cy="407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① wait()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语法格式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pid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=wait(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stat_addr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wait()函数使父进程暂停执行，直到它的一个子进程结束为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止，该函数的返回值是终止运行的子进程的PID。参数status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所指向的变量存放子进程的退出码，即从子进程的main函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数返回的值或子进程中exit()函数的参数。如果status不是一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个空指针，状态信息将被写入它指向的变量。</a:t>
            </a:r>
          </a:p>
        </p:txBody>
      </p:sp>
    </p:spTree>
    <p:extLst>
      <p:ext uri="{BB962C8B-B14F-4D97-AF65-F5344CB8AC3E}">
        <p14:creationId xmlns:p14="http://schemas.microsoft.com/office/powerpoint/2010/main" val="330230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19AE859-8982-2D1C-9CD5-61AADF1A2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95" y="1044603"/>
            <a:ext cx="8267700" cy="348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② </a:t>
            </a:r>
            <a:r>
              <a:rPr lang="en-US" altLang="zh-CN" sz="2400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waitpid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()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语法格式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pid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=wait(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stat_addr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waitpid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pid_t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pid,int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*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status,int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options)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用来等待子进程的结束，但它用于等待某个特定进程结束。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参数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pid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指明要等待的子进程的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PID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，参数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status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的含义与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wait()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函数中的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status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相同。</a:t>
            </a:r>
          </a:p>
        </p:txBody>
      </p:sp>
    </p:spTree>
    <p:extLst>
      <p:ext uri="{BB962C8B-B14F-4D97-AF65-F5344CB8AC3E}">
        <p14:creationId xmlns:p14="http://schemas.microsoft.com/office/powerpoint/2010/main" val="369780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823B492-A93F-13FE-D502-FB61C2829FC0}"/>
              </a:ext>
            </a:extLst>
          </p:cNvPr>
          <p:cNvSpPr txBox="1">
            <a:spLocks noChangeArrowheads="1"/>
          </p:cNvSpPr>
          <p:nvPr/>
        </p:nvSpPr>
        <p:spPr>
          <a:xfrm>
            <a:off x="5434371" y="1668023"/>
            <a:ext cx="5757863" cy="4875212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 sz="2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138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main( 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{ int  n;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….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if(fork()==0)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{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(“a”);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exit(0);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}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wait(&amp;n);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(“b”);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BE435DB-776E-F598-0E38-6A351A8C9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56" y="815975"/>
            <a:ext cx="8355013" cy="135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wait--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等待子进程结束 与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exit---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终止进程的使用</a:t>
            </a:r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方法  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262FA6C-E8A5-1CEF-282C-13D891A0C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824" y="1599415"/>
            <a:ext cx="189547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①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D53FDB7A-EAC7-7528-E7CC-A3596CDEF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6581" y="4254846"/>
            <a:ext cx="2590800" cy="685800"/>
          </a:xfrm>
          <a:prstGeom prst="wedgeRectCallout">
            <a:avLst>
              <a:gd name="adj1" fmla="val -112931"/>
              <a:gd name="adj2" fmla="val -231"/>
            </a:avLst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>
                <a:solidFill>
                  <a:srgbClr val="4138FA"/>
                </a:solidFill>
              </a:rPr>
              <a:t>printf(“c”);</a:t>
            </a:r>
            <a:endParaRPr lang="en-US" altLang="zh-CN" sz="1800" b="0">
              <a:solidFill>
                <a:schemeClr val="tx1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39611C9-8248-FE84-22A2-7CD1D963E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669" y="4377083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6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4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2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138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</a:pPr>
            <a:endParaRPr lang="zh-CN" altLang="zh-CN" sz="1400">
              <a:solidFill>
                <a:srgbClr val="4138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37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2F0834-1BD6-0F9F-9D3F-028243BBBF8D}"/>
              </a:ext>
            </a:extLst>
          </p:cNvPr>
          <p:cNvSpPr txBox="1">
            <a:spLocks noChangeArrowheads="1"/>
          </p:cNvSpPr>
          <p:nvPr/>
        </p:nvSpPr>
        <p:spPr>
          <a:xfrm>
            <a:off x="3278335" y="894910"/>
            <a:ext cx="6192837" cy="5648325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 sz="2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138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main() 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int p1,p2,p3,p4,p5,pp1,pp2;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printf(“程序开始执行”)；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	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((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p1=fork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 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== 0） {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printf（“进程proc1执行”）；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	    exit(1);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  else 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((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p2=fork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 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== 0） {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printf（“进程proc2执行”）；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		    exit(1);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pp1=wait(&amp;pp1);  /* 等待，直到子进程终止 */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pp2=wait(&amp;pp2);  /* 等待，直到子进程终止 */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6EA8BD8-5D9B-A3A2-939F-98D616DFA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192" y="774700"/>
            <a:ext cx="5262562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②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2 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ⅰ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程序    </a:t>
            </a:r>
          </a:p>
        </p:txBody>
      </p:sp>
    </p:spTree>
    <p:extLst>
      <p:ext uri="{BB962C8B-B14F-4D97-AF65-F5344CB8AC3E}">
        <p14:creationId xmlns:p14="http://schemas.microsoft.com/office/powerpoint/2010/main" val="371323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4468748-0261-3A10-8EFE-6865BD9D8255}"/>
              </a:ext>
            </a:extLst>
          </p:cNvPr>
          <p:cNvSpPr txBox="1">
            <a:spLocks noChangeArrowheads="1"/>
          </p:cNvSpPr>
          <p:nvPr/>
        </p:nvSpPr>
        <p:spPr>
          <a:xfrm>
            <a:off x="1502986" y="830079"/>
            <a:ext cx="7119937" cy="5487988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 sz="2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138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((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p3=fork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())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== 0）{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printf（“进程proc3执行”）；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}  else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if（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p4=fork（）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== 0） {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printf（“进程proc4执行”）；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} else 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if（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p5=fork（）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== 0） {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printf（“进程proc5执行”）；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    exit(1);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printf(“整个程序终止“)；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      exit(0);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17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E023DDD-922A-B3B2-0669-EBD11ED6982D}"/>
              </a:ext>
            </a:extLst>
          </p:cNvPr>
          <p:cNvSpPr txBox="1">
            <a:spLocks noChangeArrowheads="1"/>
          </p:cNvSpPr>
          <p:nvPr/>
        </p:nvSpPr>
        <p:spPr>
          <a:xfrm>
            <a:off x="1388551" y="1740466"/>
            <a:ext cx="7802563" cy="3487737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 sz="2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138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a. 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画出描述子进程执行先后次序的进程流图。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各进程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分别用其对应的函数名或包含其进程号的符号名标识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b. 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这个程序执行时最多可能有几个进程同时存在？同时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存在的进程数最多时分别是哪几个进程？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c.  </a:t>
            </a: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程序执行时，“整个程序终止”被输出几次？分别是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  哪些进程输出的？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C3FE2F-74FD-4914-591E-1CBD3596D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01" y="1068953"/>
            <a:ext cx="5160963" cy="521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ⅱ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试回答如下问题       </a:t>
            </a:r>
          </a:p>
        </p:txBody>
      </p:sp>
    </p:spTree>
    <p:extLst>
      <p:ext uri="{BB962C8B-B14F-4D97-AF65-F5344CB8AC3E}">
        <p14:creationId xmlns:p14="http://schemas.microsoft.com/office/powerpoint/2010/main" val="3914723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E8CCABD-FB98-5642-EF57-0506402A50F7}"/>
              </a:ext>
            </a:extLst>
          </p:cNvPr>
          <p:cNvSpPr txBox="1">
            <a:spLocks noChangeArrowheads="1"/>
          </p:cNvSpPr>
          <p:nvPr/>
        </p:nvSpPr>
        <p:spPr>
          <a:xfrm>
            <a:off x="1134687" y="4803592"/>
            <a:ext cx="7643813" cy="1150937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 sz="2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138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最多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个进程同时存在，分别是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main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p3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p4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p5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c.   3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次，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main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p3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p4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Rectangle 22">
            <a:extLst>
              <a:ext uri="{FF2B5EF4-FFF2-40B4-BE49-F238E27FC236}">
                <a16:creationId xmlns:a16="http://schemas.microsoft.com/office/drawing/2014/main" id="{C3C71D8C-7007-815F-B67F-94B369E1A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12" y="830079"/>
            <a:ext cx="76581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ⅲ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问题答案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3E7FD4D2-1037-3E21-D14C-1BCBDC60D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550" y="1401579"/>
            <a:ext cx="93821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6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4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2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138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a.</a:t>
            </a:r>
          </a:p>
        </p:txBody>
      </p:sp>
      <p:grpSp>
        <p:nvGrpSpPr>
          <p:cNvPr id="6" name="Group 79">
            <a:extLst>
              <a:ext uri="{FF2B5EF4-FFF2-40B4-BE49-F238E27FC236}">
                <a16:creationId xmlns:a16="http://schemas.microsoft.com/office/drawing/2014/main" id="{4EB3A725-601F-3622-B357-E31B40F4E284}"/>
              </a:ext>
            </a:extLst>
          </p:cNvPr>
          <p:cNvGrpSpPr>
            <a:grpSpLocks/>
          </p:cNvGrpSpPr>
          <p:nvPr/>
        </p:nvGrpSpPr>
        <p:grpSpPr bwMode="auto">
          <a:xfrm>
            <a:off x="2614237" y="1660342"/>
            <a:ext cx="1414463" cy="2516187"/>
            <a:chOff x="1634" y="923"/>
            <a:chExt cx="891" cy="1585"/>
          </a:xfrm>
        </p:grpSpPr>
        <p:sp>
          <p:nvSpPr>
            <p:cNvPr id="7" name="Text Box 73">
              <a:extLst>
                <a:ext uri="{FF2B5EF4-FFF2-40B4-BE49-F238E27FC236}">
                  <a16:creationId xmlns:a16="http://schemas.microsoft.com/office/drawing/2014/main" id="{7996F852-80D2-EF70-CDAC-6B9DDCDE3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1760"/>
              <a:ext cx="212" cy="2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1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Text Box 74">
              <a:extLst>
                <a:ext uri="{FF2B5EF4-FFF2-40B4-BE49-F238E27FC236}">
                  <a16:creationId xmlns:a16="http://schemas.microsoft.com/office/drawing/2014/main" id="{C699967A-B5A2-4055-AE54-4F41BE3DE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" y="1903"/>
              <a:ext cx="212" cy="2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1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1600" b="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5A76FCD7-127C-070E-3350-BBA1DCC37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" y="2358"/>
              <a:ext cx="154" cy="1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solidFill>
                    <a:schemeClr val="tx1"/>
                  </a:solidFill>
                </a:rPr>
                <a:t>F</a:t>
              </a:r>
              <a:endParaRPr lang="en-US" altLang="zh-CN" sz="2800" b="0">
                <a:solidFill>
                  <a:schemeClr val="tx1"/>
                </a:solidFill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3DBE2066-D941-24A3-0136-DA2A4B3EC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1309"/>
              <a:ext cx="212" cy="2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1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F6B5DF88-1EE8-9CE9-BFBB-540C1539C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9" y="1088"/>
              <a:ext cx="2" cy="6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E18FC859-3BC2-BB31-5C7F-6AF9F0E7C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" y="1690"/>
              <a:ext cx="40" cy="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marL="914400" indent="-34131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1028700" indent="-45561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428750" indent="-39846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752600" indent="-32226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92325" indent="-338138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495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30067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639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9211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endParaRPr lang="zh-CN" altLang="zh-CN" sz="1400">
                <a:solidFill>
                  <a:srgbClr val="4138FA"/>
                </a:solidFill>
              </a:endParaRPr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6AFBBDE8-00E8-2BFB-F7EA-2E06DA0C0E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2" y="1734"/>
              <a:ext cx="5" cy="6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5B6E3156-7305-9243-FDC1-874F2EDF1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923"/>
              <a:ext cx="154" cy="1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solidFill>
                    <a:schemeClr val="tx1"/>
                  </a:solidFill>
                </a:rPr>
                <a:t>S</a:t>
              </a:r>
              <a:endParaRPr lang="en-US" altLang="zh-CN" sz="2800" b="0">
                <a:solidFill>
                  <a:schemeClr val="tx1"/>
                </a:solidFill>
              </a:endParaRPr>
            </a:p>
          </p:txBody>
        </p:sp>
        <p:sp>
          <p:nvSpPr>
            <p:cNvPr id="15" name="Arc 18">
              <a:extLst>
                <a:ext uri="{FF2B5EF4-FFF2-40B4-BE49-F238E27FC236}">
                  <a16:creationId xmlns:a16="http://schemas.microsoft.com/office/drawing/2014/main" id="{048EFEC4-FD95-6D38-013D-F97E89901F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18" y="1081"/>
              <a:ext cx="228" cy="621"/>
            </a:xfrm>
            <a:custGeom>
              <a:avLst/>
              <a:gdLst>
                <a:gd name="T0" fmla="*/ 0 w 22679"/>
                <a:gd name="T1" fmla="*/ 0 h 43200"/>
                <a:gd name="T2" fmla="*/ 0 w 22679"/>
                <a:gd name="T3" fmla="*/ 0 h 43200"/>
                <a:gd name="T4" fmla="*/ 0 w 22679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679" h="43200" fill="none" extrusionOk="0">
                  <a:moveTo>
                    <a:pt x="-1" y="26"/>
                  </a:moveTo>
                  <a:cubicBezTo>
                    <a:pt x="359" y="8"/>
                    <a:pt x="719" y="0"/>
                    <a:pt x="1079" y="0"/>
                  </a:cubicBezTo>
                  <a:cubicBezTo>
                    <a:pt x="13008" y="0"/>
                    <a:pt x="22679" y="9670"/>
                    <a:pt x="22679" y="21600"/>
                  </a:cubicBezTo>
                  <a:cubicBezTo>
                    <a:pt x="22679" y="33516"/>
                    <a:pt x="13028" y="43181"/>
                    <a:pt x="1111" y="43199"/>
                  </a:cubicBezTo>
                </a:path>
                <a:path w="22679" h="43200" stroke="0" extrusionOk="0">
                  <a:moveTo>
                    <a:pt x="-1" y="26"/>
                  </a:moveTo>
                  <a:cubicBezTo>
                    <a:pt x="359" y="8"/>
                    <a:pt x="719" y="0"/>
                    <a:pt x="1079" y="0"/>
                  </a:cubicBezTo>
                  <a:cubicBezTo>
                    <a:pt x="13008" y="0"/>
                    <a:pt x="22679" y="9670"/>
                    <a:pt x="22679" y="21600"/>
                  </a:cubicBezTo>
                  <a:cubicBezTo>
                    <a:pt x="22679" y="33516"/>
                    <a:pt x="13028" y="43181"/>
                    <a:pt x="1111" y="43199"/>
                  </a:cubicBezTo>
                  <a:lnTo>
                    <a:pt x="1079" y="21600"/>
                  </a:lnTo>
                  <a:lnTo>
                    <a:pt x="-1" y="2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Arc 19">
              <a:extLst>
                <a:ext uri="{FF2B5EF4-FFF2-40B4-BE49-F238E27FC236}">
                  <a16:creationId xmlns:a16="http://schemas.microsoft.com/office/drawing/2014/main" id="{0FE5466C-2D82-3EB7-F0CF-C98E625A86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99" y="1725"/>
              <a:ext cx="227" cy="621"/>
            </a:xfrm>
            <a:custGeom>
              <a:avLst/>
              <a:gdLst>
                <a:gd name="T0" fmla="*/ 0 w 22679"/>
                <a:gd name="T1" fmla="*/ 0 h 43200"/>
                <a:gd name="T2" fmla="*/ 0 w 22679"/>
                <a:gd name="T3" fmla="*/ 0 h 43200"/>
                <a:gd name="T4" fmla="*/ 0 w 22679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679" h="43200" fill="none" extrusionOk="0">
                  <a:moveTo>
                    <a:pt x="-1" y="26"/>
                  </a:moveTo>
                  <a:cubicBezTo>
                    <a:pt x="359" y="8"/>
                    <a:pt x="719" y="0"/>
                    <a:pt x="1079" y="0"/>
                  </a:cubicBezTo>
                  <a:cubicBezTo>
                    <a:pt x="13008" y="0"/>
                    <a:pt x="22679" y="9670"/>
                    <a:pt x="22679" y="21600"/>
                  </a:cubicBezTo>
                  <a:cubicBezTo>
                    <a:pt x="22679" y="33516"/>
                    <a:pt x="13028" y="43181"/>
                    <a:pt x="1111" y="43199"/>
                  </a:cubicBezTo>
                </a:path>
                <a:path w="22679" h="43200" stroke="0" extrusionOk="0">
                  <a:moveTo>
                    <a:pt x="-1" y="26"/>
                  </a:moveTo>
                  <a:cubicBezTo>
                    <a:pt x="359" y="8"/>
                    <a:pt x="719" y="0"/>
                    <a:pt x="1079" y="0"/>
                  </a:cubicBezTo>
                  <a:cubicBezTo>
                    <a:pt x="13008" y="0"/>
                    <a:pt x="22679" y="9670"/>
                    <a:pt x="22679" y="21600"/>
                  </a:cubicBezTo>
                  <a:cubicBezTo>
                    <a:pt x="22679" y="33516"/>
                    <a:pt x="13028" y="43181"/>
                    <a:pt x="1111" y="43199"/>
                  </a:cubicBezTo>
                  <a:lnTo>
                    <a:pt x="1079" y="21600"/>
                  </a:lnTo>
                  <a:lnTo>
                    <a:pt x="-1" y="2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Arc 20">
              <a:extLst>
                <a:ext uri="{FF2B5EF4-FFF2-40B4-BE49-F238E27FC236}">
                  <a16:creationId xmlns:a16="http://schemas.microsoft.com/office/drawing/2014/main" id="{16828147-2027-66A8-CE68-9BAB2B31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" y="1725"/>
              <a:ext cx="180" cy="621"/>
            </a:xfrm>
            <a:custGeom>
              <a:avLst/>
              <a:gdLst>
                <a:gd name="T0" fmla="*/ 0 w 22679"/>
                <a:gd name="T1" fmla="*/ 0 h 43200"/>
                <a:gd name="T2" fmla="*/ 0 w 22679"/>
                <a:gd name="T3" fmla="*/ 0 h 43200"/>
                <a:gd name="T4" fmla="*/ 0 w 22679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679" h="43200" fill="none" extrusionOk="0">
                  <a:moveTo>
                    <a:pt x="-1" y="26"/>
                  </a:moveTo>
                  <a:cubicBezTo>
                    <a:pt x="359" y="8"/>
                    <a:pt x="719" y="0"/>
                    <a:pt x="1079" y="0"/>
                  </a:cubicBezTo>
                  <a:cubicBezTo>
                    <a:pt x="13008" y="0"/>
                    <a:pt x="22679" y="9670"/>
                    <a:pt x="22679" y="21600"/>
                  </a:cubicBezTo>
                  <a:cubicBezTo>
                    <a:pt x="22679" y="33516"/>
                    <a:pt x="13028" y="43181"/>
                    <a:pt x="1111" y="43199"/>
                  </a:cubicBezTo>
                </a:path>
                <a:path w="22679" h="43200" stroke="0" extrusionOk="0">
                  <a:moveTo>
                    <a:pt x="-1" y="26"/>
                  </a:moveTo>
                  <a:cubicBezTo>
                    <a:pt x="359" y="8"/>
                    <a:pt x="719" y="0"/>
                    <a:pt x="1079" y="0"/>
                  </a:cubicBezTo>
                  <a:cubicBezTo>
                    <a:pt x="13008" y="0"/>
                    <a:pt x="22679" y="9670"/>
                    <a:pt x="22679" y="21600"/>
                  </a:cubicBezTo>
                  <a:cubicBezTo>
                    <a:pt x="22679" y="33516"/>
                    <a:pt x="13028" y="43181"/>
                    <a:pt x="1111" y="43199"/>
                  </a:cubicBezTo>
                  <a:lnTo>
                    <a:pt x="1079" y="21600"/>
                  </a:lnTo>
                  <a:lnTo>
                    <a:pt x="-1" y="2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72">
              <a:extLst>
                <a:ext uri="{FF2B5EF4-FFF2-40B4-BE49-F238E27FC236}">
                  <a16:creationId xmlns:a16="http://schemas.microsoft.com/office/drawing/2014/main" id="{DFC7ADDA-A0C5-8871-8F4F-CFD00E727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6" y="1291"/>
              <a:ext cx="212" cy="2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1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Text Box 75">
              <a:extLst>
                <a:ext uri="{FF2B5EF4-FFF2-40B4-BE49-F238E27FC236}">
                  <a16:creationId xmlns:a16="http://schemas.microsoft.com/office/drawing/2014/main" id="{7C2E2F73-C482-1E1D-30A4-35E227931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" y="2137"/>
              <a:ext cx="212" cy="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1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20" name="Text Box 78">
            <a:extLst>
              <a:ext uri="{FF2B5EF4-FFF2-40B4-BE49-F238E27FC236}">
                <a16:creationId xmlns:a16="http://schemas.microsoft.com/office/drawing/2014/main" id="{1DE2EDB5-CAD0-C397-A389-94EBCD652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662" y="4300354"/>
            <a:ext cx="2498725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子进程进程执行的流图图</a:t>
            </a:r>
          </a:p>
        </p:txBody>
      </p:sp>
    </p:spTree>
    <p:extLst>
      <p:ext uri="{BB962C8B-B14F-4D97-AF65-F5344CB8AC3E}">
        <p14:creationId xmlns:p14="http://schemas.microsoft.com/office/powerpoint/2010/main" val="347149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13A38-36D0-C98B-C78F-72801FCDADCA}"/>
              </a:ext>
            </a:extLst>
          </p:cNvPr>
          <p:cNvSpPr txBox="1">
            <a:spLocks noChangeArrowheads="1"/>
          </p:cNvSpPr>
          <p:nvPr/>
        </p:nvSpPr>
        <p:spPr>
          <a:xfrm>
            <a:off x="5612942" y="833437"/>
            <a:ext cx="4243388" cy="5854700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 sz="2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138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 &lt;sys/types.h&gt;</a:t>
            </a:r>
          </a:p>
          <a:p>
            <a:pPr>
              <a:lnSpc>
                <a:spcPts val="15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#include  &lt;sys/wait.h&gt;</a:t>
            </a:r>
          </a:p>
          <a:p>
            <a:pPr>
              <a:lnSpc>
                <a:spcPts val="15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int  main ()</a:t>
            </a:r>
          </a:p>
          <a:p>
            <a:pPr>
              <a:lnSpc>
                <a:spcPts val="15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{</a:t>
            </a:r>
          </a:p>
          <a:p>
            <a:pPr>
              <a:lnSpc>
                <a:spcPts val="15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pid_t  pid;</a:t>
            </a:r>
          </a:p>
          <a:p>
            <a:pPr>
              <a:lnSpc>
                <a:spcPts val="15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int status;</a:t>
            </a:r>
          </a:p>
          <a:p>
            <a:pPr>
              <a:lnSpc>
                <a:spcPts val="15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pid=fork();</a:t>
            </a:r>
          </a:p>
          <a:p>
            <a:pPr>
              <a:lnSpc>
                <a:spcPts val="15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if  (pid==0) {</a:t>
            </a:r>
          </a:p>
          <a:p>
            <a:pPr>
              <a:lnSpc>
                <a:spcPts val="15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；exit();</a:t>
            </a:r>
          </a:p>
          <a:p>
            <a:pPr>
              <a:lnSpc>
                <a:spcPts val="15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 else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ts val="15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pid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=fork();</a:t>
            </a:r>
          </a:p>
          <a:p>
            <a:pPr>
              <a:lnSpc>
                <a:spcPts val="15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   if  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pid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==0 )  {</a:t>
            </a:r>
          </a:p>
          <a:p>
            <a:pPr>
              <a:lnSpc>
                <a:spcPts val="15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  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exit();</a:t>
            </a:r>
          </a:p>
          <a:p>
            <a:pPr>
              <a:lnSpc>
                <a:spcPts val="15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	    }</a:t>
            </a:r>
          </a:p>
          <a:p>
            <a:pPr>
              <a:lnSpc>
                <a:spcPts val="15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}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wait(&amp;status);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wait(&amp;status);</a:t>
            </a:r>
          </a:p>
          <a:p>
            <a:pPr>
              <a:lnSpc>
                <a:spcPts val="15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>
              <a:lnSpc>
                <a:spcPts val="15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143694-BF18-F387-FF3B-F1FB497DE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58" y="935037"/>
            <a:ext cx="26225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99"/>
                </a:solidFill>
                <a:latin typeface="宋体" panose="02010600030101010101" pitchFamily="2" charset="-122"/>
              </a:rPr>
              <a:t>③ 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应用实例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FC31C87A-F07A-14EF-21B8-B8216E559078}"/>
              </a:ext>
            </a:extLst>
          </p:cNvPr>
          <p:cNvGrpSpPr>
            <a:grpSpLocks/>
          </p:cNvGrpSpPr>
          <p:nvPr/>
        </p:nvGrpSpPr>
        <p:grpSpPr bwMode="auto">
          <a:xfrm>
            <a:off x="1057733" y="1908175"/>
            <a:ext cx="1725612" cy="2709862"/>
            <a:chOff x="637" y="1013"/>
            <a:chExt cx="1087" cy="1707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1EB42583-3A3A-36BA-DEB0-98D4C1745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" y="1292"/>
              <a:ext cx="576" cy="6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914400" indent="-34131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1028700" indent="-45561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428750" indent="-39846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752600" indent="-32226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92325" indent="-338138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495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30067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639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9211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endParaRPr lang="zh-CN" altLang="zh-CN" sz="1400">
                <a:solidFill>
                  <a:srgbClr val="4138FA"/>
                </a:solidFill>
              </a:endParaRP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664380FC-7525-FCF1-AEED-09029FC4E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5" y="1880"/>
              <a:ext cx="103" cy="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F5437264-D3B4-9E03-E423-0C85B6D934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6" y="1880"/>
              <a:ext cx="107" cy="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C8DC556-23DB-A5D1-33CB-02BCD98ED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034"/>
              <a:ext cx="283" cy="2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914400" indent="-34131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1028700" indent="-45561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428750" indent="-39846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752600" indent="-32226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92325" indent="-338138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495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30067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639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9211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endParaRPr lang="zh-CN" altLang="zh-CN" sz="1400">
                <a:solidFill>
                  <a:srgbClr val="4138FA"/>
                </a:solidFill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D40F1E31-9D4E-2093-726A-20D8D85DF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2" y="1013"/>
              <a:ext cx="24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 </a:t>
              </a: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C296FD44-5212-B59E-AA60-D138D663C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426"/>
              <a:ext cx="283" cy="2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914400" indent="-34131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1028700" indent="-45561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428750" indent="-39846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752600" indent="-322263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92325" indent="-338138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495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30067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639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921125" indent="-338138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</a:pPr>
              <a:endParaRPr lang="zh-CN" altLang="zh-CN" sz="1400">
                <a:solidFill>
                  <a:srgbClr val="4138FA"/>
                </a:solidFill>
              </a:endParaRP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BF2259EB-934B-632D-01D6-C0D7BF514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2414"/>
              <a:ext cx="24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900" b="0">
                  <a:solidFill>
                    <a:schemeClr val="tx1"/>
                  </a:solidFill>
                </a:rPr>
                <a:t> </a:t>
              </a: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A27E9080-47CF-455C-B934-5E1537389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" y="1322"/>
              <a:ext cx="282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24D1EDFD-E069-2B2D-EAB6-93FF92332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5" y="19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80387395-310A-1376-E5B1-F0CE3B75E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2" y="1323"/>
              <a:ext cx="282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6" name="Text Box 22">
              <a:extLst>
                <a:ext uri="{FF2B5EF4-FFF2-40B4-BE49-F238E27FC236}">
                  <a16:creationId xmlns:a16="http://schemas.microsoft.com/office/drawing/2014/main" id="{A686626A-30E2-8ABA-6703-6824A0F7C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" y="1990"/>
              <a:ext cx="282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17" name="Text Box 24">
            <a:extLst>
              <a:ext uri="{FF2B5EF4-FFF2-40B4-BE49-F238E27FC236}">
                <a16:creationId xmlns:a16="http://schemas.microsoft.com/office/drawing/2014/main" id="{E6953927-8B7B-CC9A-163D-75113D886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883" y="4808537"/>
            <a:ext cx="1512887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个合作进程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 的进程流图</a:t>
            </a:r>
          </a:p>
        </p:txBody>
      </p:sp>
    </p:spTree>
    <p:extLst>
      <p:ext uri="{BB962C8B-B14F-4D97-AF65-F5344CB8AC3E}">
        <p14:creationId xmlns:p14="http://schemas.microsoft.com/office/powerpoint/2010/main" val="3776346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929F11-41B6-B3C6-C557-9BF64AAF946D}"/>
              </a:ext>
            </a:extLst>
          </p:cNvPr>
          <p:cNvSpPr txBox="1">
            <a:spLocks noChangeArrowheads="1"/>
          </p:cNvSpPr>
          <p:nvPr/>
        </p:nvSpPr>
        <p:spPr>
          <a:xfrm>
            <a:off x="991515" y="1487304"/>
            <a:ext cx="7772400" cy="5272088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 sz="2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138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	</a:t>
            </a:r>
            <a:r>
              <a:rPr lang="zh-CN" altLang="en-US" sz="2400" dirty="0">
                <a:latin typeface="Times New Roman" panose="02020603050405020304" pitchFamily="18" charset="0"/>
              </a:rPr>
              <a:t>#include &lt;stdio.h&gt;</a:t>
            </a:r>
          </a:p>
          <a:p>
            <a:pPr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	#include &lt;pthread.h&gt;</a:t>
            </a:r>
          </a:p>
          <a:p>
            <a:pPr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	int A;  </a:t>
            </a:r>
          </a:p>
          <a:p>
            <a:pPr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	void subp1()</a:t>
            </a:r>
          </a:p>
          <a:p>
            <a:pPr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	{</a:t>
            </a:r>
          </a:p>
          <a:p>
            <a:pPr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		    printf("A	in thread is %d\n",A);</a:t>
            </a:r>
          </a:p>
          <a:p>
            <a:pPr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		    A = 10;</a:t>
            </a:r>
          </a:p>
          <a:p>
            <a:pPr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	}</a:t>
            </a:r>
          </a:p>
          <a:p>
            <a:pPr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	main()</a:t>
            </a:r>
          </a:p>
          <a:p>
            <a:pPr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	{</a:t>
            </a:r>
          </a:p>
          <a:p>
            <a:pPr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		    pthread_t  p1;</a:t>
            </a:r>
          </a:p>
          <a:p>
            <a:pPr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</a:rPr>
              <a:t>	    int	pid;</a:t>
            </a:r>
          </a:p>
          <a:p>
            <a:pPr>
              <a:lnSpc>
                <a:spcPts val="22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zh-CN" altLang="en-US" sz="2400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A = 0;</a:t>
            </a:r>
            <a:r>
              <a:rPr lang="zh-CN" altLang="en-US" sz="2800" dirty="0"/>
              <a:t>	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1C9F17-D9F5-786E-5674-C5DD8BE74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40" y="830079"/>
            <a:ext cx="26225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④ 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应用实例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2468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951DE75-B666-D8F4-6144-6583FE839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73" y="868363"/>
            <a:ext cx="8318500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创建进程及应用实例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C4BB99-825F-F4ED-088F-8939392AE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61" y="1644650"/>
            <a:ext cx="8466137" cy="364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调用形式       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pid=fork();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功能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：创建一个子进程，</a:t>
            </a:r>
            <a:r>
              <a:rPr lang="zh-CN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被创建的子进程是父进程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</a:t>
            </a:r>
            <a:r>
              <a:rPr lang="zh-CN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进</a:t>
            </a:r>
            <a:endParaRPr lang="zh-CN" alt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zh-CN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程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映像的一个副本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除proc结构外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，在UNIX系统中，除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了0</a:t>
            </a:r>
            <a:r>
              <a:rPr lang="en-US" altLang="en-US" sz="2400" b="0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进程外，</a:t>
            </a:r>
            <a:r>
              <a:rPr lang="zh-CN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其它进程都是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通过</a:t>
            </a:r>
            <a:r>
              <a:rPr lang="zh-CN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调用进程创建系统调用</a:t>
            </a:r>
            <a:endParaRPr lang="zh-CN" altLang="en-US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zh-CN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创建的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。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518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1D3120-A86D-90AF-DDCC-04D74530ECD0}"/>
              </a:ext>
            </a:extLst>
          </p:cNvPr>
          <p:cNvSpPr txBox="1">
            <a:spLocks noChangeArrowheads="1"/>
          </p:cNvSpPr>
          <p:nvPr/>
        </p:nvSpPr>
        <p:spPr>
          <a:xfrm>
            <a:off x="-129908" y="830079"/>
            <a:ext cx="7540625" cy="4802188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 sz="2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138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pid = fork();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if (pid==0) {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printf("A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 son process is %d\n",A);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A=100;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	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exit(0);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wait();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pthread_create(&amp;p1,NULL,subp1,NULL);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pthread_join(p1,NULL);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printf("A	in father process is %d\n",A);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B21713C-328E-081D-173C-9D4F98935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052" y="4175613"/>
            <a:ext cx="42240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运行结果？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A  in son process 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is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in thread is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A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in father process is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10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69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B022434-4EEC-F9B1-33DB-8E16D36035FE}"/>
              </a:ext>
            </a:extLst>
          </p:cNvPr>
          <p:cNvSpPr txBox="1">
            <a:spLocks noChangeArrowheads="1"/>
          </p:cNvSpPr>
          <p:nvPr/>
        </p:nvSpPr>
        <p:spPr>
          <a:xfrm>
            <a:off x="471947" y="1584433"/>
            <a:ext cx="8809037" cy="1674813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 sz="2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138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latin typeface="+mn-ea"/>
                <a:ea typeface="+mn-ea"/>
              </a:rPr>
              <a:t>     </a:t>
            </a:r>
            <a:r>
              <a:rPr lang="zh-CN" altLang="en-US" sz="2400" b="0" dirty="0">
                <a:latin typeface="+mn-ea"/>
                <a:ea typeface="+mn-ea"/>
              </a:rPr>
              <a:t>Linux信号量函数在通用的信号量数组上进行操作，而不是在一个单一的信号量上进行操作。这些系统调用主要包括：semget、semop和semctl。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7EFC64-7568-6BC1-0E86-71A34B171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943083"/>
            <a:ext cx="8318500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4.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信号量及其使用方法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FC5EE9-9EE0-B5BB-FD55-FE9C651B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09" y="3337033"/>
            <a:ext cx="4462463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信号量的创建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2C0068D-32D6-1417-D366-7A728C4E8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22" y="4021246"/>
            <a:ext cx="8281987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①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功能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创建一个新的信号量或是获得一个已存在的信号量键值。</a:t>
            </a:r>
          </a:p>
        </p:txBody>
      </p:sp>
    </p:spTree>
    <p:extLst>
      <p:ext uri="{BB962C8B-B14F-4D97-AF65-F5344CB8AC3E}">
        <p14:creationId xmlns:p14="http://schemas.microsoft.com/office/powerpoint/2010/main" val="1916310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E74621-C9D4-730F-BD6C-E154331E0D60}"/>
              </a:ext>
            </a:extLst>
          </p:cNvPr>
          <p:cNvSpPr txBox="1">
            <a:spLocks noChangeArrowheads="1"/>
          </p:cNvSpPr>
          <p:nvPr/>
        </p:nvSpPr>
        <p:spPr>
          <a:xfrm>
            <a:off x="1269946" y="1960122"/>
            <a:ext cx="7950200" cy="4583113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 sz="2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138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ⅰ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是一个用来允许多个进程访问相同信号量的整数值，它们通过相同的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key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值来调用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semget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ⅱ 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num_sems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参数是所需要的信号量数目。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Semget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创建的是一个信号量数组，数组元素的个数即为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num_sems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ⅲ </a:t>
            </a:r>
            <a:r>
              <a:rPr lang="en-US" altLang="zh-CN" sz="2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sem_flags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参数是一个标记集合，与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open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函数的标记十分类似。低九位是信号的权限，其作用与文件权限类似。另外，这些标记可以与 </a:t>
            </a:r>
            <a:r>
              <a:rPr lang="en-US" altLang="zh-CN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IPC_CREAT</a:t>
            </a:r>
            <a:r>
              <a: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进行或操作来创建新的信号量。一般用：IPC_CREAT | 0666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08EBD5-828C-23D8-8D09-51EF88B38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159" y="718697"/>
            <a:ext cx="7697787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②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原型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int 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semget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key_t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key, int 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num_sems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, int 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sem_flags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键值</a:t>
            </a:r>
          </a:p>
        </p:txBody>
      </p:sp>
    </p:spTree>
    <p:extLst>
      <p:ext uri="{BB962C8B-B14F-4D97-AF65-F5344CB8AC3E}">
        <p14:creationId xmlns:p14="http://schemas.microsoft.com/office/powerpoint/2010/main" val="3752152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3411E6F-1656-327C-AE93-8F77594BA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58" y="830079"/>
            <a:ext cx="4462462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信号量的控制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9A13CD-A3A1-4928-F2FE-F37255092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70" y="1444441"/>
            <a:ext cx="7697788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原型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int semctl(int sem_id, int sem_num, int command, ...)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F336B0-FF65-9F7A-ECCC-A8579EE08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558" y="2657291"/>
            <a:ext cx="8008937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6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4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2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138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</a:rPr>
              <a:t>ⅰ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参数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sem_id，是由semget所获得的信号量标识符。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</a:rPr>
              <a:t>ⅱ 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参数sem_num参数是信号量数组元素的下标，即指定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      对第几个信号量进行控制。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</a:rPr>
              <a:t>ⅲ 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command参数是要执行的动作，有多个不同的ommand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值可以用于semctl。常用的两个command值为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</a:rPr>
              <a:t>SETVAL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rPr>
              <a:t>:      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</a:rPr>
              <a:t>用于为信号量赋初值，其值通过第四个参数指定。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</a:rPr>
              <a:t>       IPC_RMID：当信号量不再需要时用于删除一个信号量标识。</a:t>
            </a:r>
          </a:p>
        </p:txBody>
      </p:sp>
    </p:spTree>
    <p:extLst>
      <p:ext uri="{BB962C8B-B14F-4D97-AF65-F5344CB8AC3E}">
        <p14:creationId xmlns:p14="http://schemas.microsoft.com/office/powerpoint/2010/main" val="3590537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1EA83BF-B714-9A12-F925-054187B41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508" y="894106"/>
            <a:ext cx="767397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6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4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2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138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</a:rPr>
              <a:t>ⅳ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如果有第四个参数，则是union semun，该联合定义如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下：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union semun {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   	int val;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    	struct semid_ds *buf;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	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unsigned short *array;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F2CA4BE-1DBA-DF5E-DBD5-32F25BFF2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4235450"/>
            <a:ext cx="4462463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信号量的操作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C651E19-84B8-7151-E301-A1D09B271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4921250"/>
            <a:ext cx="9251827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① 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原型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int semop(int sem_id, struct sembuf *sem_ops, size_t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num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_sem_ops)</a:t>
            </a:r>
          </a:p>
        </p:txBody>
      </p:sp>
    </p:spTree>
    <p:extLst>
      <p:ext uri="{BB962C8B-B14F-4D97-AF65-F5344CB8AC3E}">
        <p14:creationId xmlns:p14="http://schemas.microsoft.com/office/powerpoint/2010/main" val="836933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9F4F6CA-FCE6-FCC9-4E66-6D06E71B9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5" y="833438"/>
            <a:ext cx="8023225" cy="51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6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4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2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138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</a:rPr>
              <a:t>ⅰ 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参数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sem_id，是由semget函数所返回的信号量标识符。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</a:rPr>
              <a:t>ⅱ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参数sem_ops是一个指向结构数组的指针，该结构定义如下：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</a:rPr>
              <a:t>ⅲ 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num_sem_ops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操作次数，一般为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	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struct sembuf {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	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short sem_num;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//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数组下标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	    	short sem_op;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//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操作，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-1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+1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	 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short sem_flg;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//0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69591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DBE0AC7-37A5-F452-E6EB-3D0E594BC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83" y="813947"/>
            <a:ext cx="4300537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宋体" panose="02010600030101010101" pitchFamily="2" charset="-122"/>
              </a:rPr>
              <a:t>②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</a:rPr>
              <a:t>操作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A17B55-A938-EAD2-BB4F-C77FF7AAB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558" y="1412435"/>
            <a:ext cx="7007225" cy="51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6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4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2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138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void P(int semid,int index)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{	struct sembuf sem;	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        sem.sem_num = index;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        sem.sem_op = -1;	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        sem.sem_flg = 0;	//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：操作标记：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IPC_NOWAIT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等	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semop(semid,&amp;sem,1);	//1: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表示执行命令的个数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return;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9125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8BC2C1F-8980-3D81-B72B-0485A5F02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92" y="830079"/>
            <a:ext cx="7697788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914400" indent="-3413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95400" indent="-2651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14500" indent="-2841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171700" indent="-4175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6289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861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5433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4000500" indent="-417513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99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操作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E0BF89-243C-59BC-9277-21E9E653E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555" y="1442854"/>
            <a:ext cx="7007225" cy="524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1028700" indent="-45561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428750" indent="-3984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752600" indent="-3222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92325" indent="-338138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495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30067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639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921125" indent="-338138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void P(int 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semid,int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index)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void V(int 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semid,int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index)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{	struct 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sembuf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sem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;	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sem.sem_num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= index;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sem.sem_op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=  1;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sem.sem_flg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= 0;	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semop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(semid,&amp;sem,1);	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return;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9087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A46356C-E3CF-AD76-2F56-541489B15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55" y="830079"/>
            <a:ext cx="8318500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5.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共享内存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5463193-C9EF-D376-3BF2-E6E8C9499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43" y="1538104"/>
            <a:ext cx="8466137" cy="305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功能       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共享内存允许两个或更多进程访问同一块内存，就如同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malloc() 函数向不同进程返回了指向同一个物理内存区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域的指针。当一个进程改变了这块地址中的内容的时候，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其它进程都会察觉到这个更改。 	</a:t>
            </a:r>
          </a:p>
        </p:txBody>
      </p:sp>
    </p:spTree>
    <p:extLst>
      <p:ext uri="{BB962C8B-B14F-4D97-AF65-F5344CB8AC3E}">
        <p14:creationId xmlns:p14="http://schemas.microsoft.com/office/powerpoint/2010/main" val="1807604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1EB38EC-D8E4-6DB0-466A-9A280F255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565" y="1049822"/>
            <a:ext cx="8480425" cy="364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共享内存创建       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int shmget(key_t key,int size,int shmflg)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其中：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①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key: 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键值，多个需要使用此共享内存的进程用相同的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      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key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来创建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②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shmflg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IPC_CREAT|0666 	</a:t>
            </a:r>
            <a:endParaRPr lang="en-US" altLang="zh-CN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39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E3AFB9A-2A25-103F-5890-561266C7C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663575"/>
            <a:ext cx="8369300" cy="575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系统调用 </a:t>
            </a: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fork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完成的操作       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UNIX/Linux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系统的核心为系统调用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fork 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完成下列操作：   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①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为新进程分配一个新的</a:t>
            </a:r>
            <a:r>
              <a:rPr lang="en-US" altLang="zh-CN" sz="2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pcb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结构；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②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为子进程赋一个唯一的进程标识号 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(PID)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； 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③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做一个父进程上下文的逻辑副本。由于进程的正文区 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代码段</a:t>
            </a:r>
            <a:r>
              <a:rPr lang="en-US" altLang="zh-CN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可被几个进程所共享，所以核心只要增加某个正文区的引用数即可，而不是真的将该区拷贝到一个新的内存物理区。这就意味着父子进程将执行相同的代码。数据段和堆栈段属于进程的私有数据，需要拷贝到新的内存区中。 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④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增加与该进程相关联的文件表和索引节点表的引用数。这就意味着父进程打开的文件子进程可以继续使用。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⑤</a:t>
            </a:r>
            <a:r>
              <a:rPr lang="zh-CN" altLang="en-US" sz="2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对父进程返回子进程的进程号，对子进程返回零。</a:t>
            </a:r>
          </a:p>
        </p:txBody>
      </p:sp>
    </p:spTree>
    <p:extLst>
      <p:ext uri="{BB962C8B-B14F-4D97-AF65-F5344CB8AC3E}">
        <p14:creationId xmlns:p14="http://schemas.microsoft.com/office/powerpoint/2010/main" val="3324444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8D425BD-3902-4B00-1F67-71975C77F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649288"/>
            <a:ext cx="10383473" cy="530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共享内存绑定       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int shmget(key_t key,int size,int shmflg)</a:t>
            </a:r>
            <a:endParaRPr lang="en-US" altLang="zh-CN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int shmat ( int shmid, char *shmaddr, int shmflg)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其中：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①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shmid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共享内存句柄，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shmget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调用的返回值；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② 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shmaddr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一般用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NUL;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99"/>
                </a:solidFill>
                <a:effectLst/>
                <a:latin typeface="宋体" panose="02010600030101010101" pitchFamily="2" charset="-122"/>
              </a:rPr>
              <a:t>③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shmflg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SHM_R|SHM_W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 = (char *)shmat(shmid1,NULL,SHM_R|SHM_W)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一旦绑定，对共享内存的操作即转化为对局部变量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的操作。</a:t>
            </a:r>
          </a:p>
        </p:txBody>
      </p:sp>
    </p:spTree>
    <p:extLst>
      <p:ext uri="{BB962C8B-B14F-4D97-AF65-F5344CB8AC3E}">
        <p14:creationId xmlns:p14="http://schemas.microsoft.com/office/powerpoint/2010/main" val="1620592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C18FE25-1421-0BCB-925F-709138AF4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43" y="987829"/>
            <a:ext cx="7888287" cy="354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共享内存的释放       </a:t>
            </a:r>
          </a:p>
          <a:p>
            <a:pPr algn="just"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系统调用格式：int  shmctl(shmid,cmd,buf);</a:t>
            </a:r>
          </a:p>
          <a:p>
            <a:pPr eaLnBrk="1" hangingPunct="1">
              <a:lnSpc>
                <a:spcPct val="13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其中：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shmid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共享内存句柄，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shmget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调用的返回值；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cmd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操作命令shmctl(shmid,IPC_RMID,0)</a:t>
            </a:r>
          </a:p>
          <a:p>
            <a:pPr eaLnBrk="1" hangingPunct="1">
              <a:buClr>
                <a:schemeClr val="tx1"/>
              </a:buClr>
              <a:buSzPct val="95000"/>
              <a:buFont typeface="Wingdings" panose="05000000000000000000" pitchFamily="2" charset="2"/>
              <a:buChar char="Ø"/>
              <a:defRPr/>
            </a:pPr>
            <a:endParaRPr lang="en-US" altLang="zh-CN" sz="2400" b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1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9F0F4-ABC1-21E3-22D5-6C06286494DB}"/>
              </a:ext>
            </a:extLst>
          </p:cNvPr>
          <p:cNvSpPr txBox="1">
            <a:spLocks noChangeArrowheads="1"/>
          </p:cNvSpPr>
          <p:nvPr/>
        </p:nvSpPr>
        <p:spPr>
          <a:xfrm>
            <a:off x="728018" y="1969904"/>
            <a:ext cx="3810000" cy="487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66713" indent="-366713" algn="just" defTabSz="979488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sz="2400" dirty="0">
                <a:solidFill>
                  <a:srgbClr val="00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从子进程返回</a:t>
            </a:r>
          </a:p>
          <a:p>
            <a:pPr marL="366713" indent="-366713" algn="just" defTabSz="979488">
              <a:lnSpc>
                <a:spcPct val="12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打印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“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这是子进程的执行程序。”</a:t>
            </a:r>
          </a:p>
          <a:p>
            <a:pPr marL="366713" indent="-366713" algn="just" defTabSz="979488">
              <a:lnSpc>
                <a:spcPct val="12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“这是父、子进程的共有执行程序”</a:t>
            </a:r>
          </a:p>
          <a:p>
            <a:pPr marL="366713" indent="-366713" algn="just" defTabSz="979488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zh-CN" altLang="en-US" sz="2400" dirty="0">
                <a:solidFill>
                  <a:srgbClr val="00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从父进程返回</a:t>
            </a:r>
          </a:p>
          <a:p>
            <a:pPr marL="366713" indent="-366713" algn="just" defTabSz="979488">
              <a:lnSpc>
                <a:spcPct val="12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打印：“这是父进程执行程序。”</a:t>
            </a:r>
          </a:p>
          <a:p>
            <a:pPr marL="366713" indent="-366713" algn="just" defTabSz="979488">
              <a:lnSpc>
                <a:spcPct val="12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“这是父、子进程的共有执行程序”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8CAAB5E-D1CF-3C42-4EBE-C420C30E0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838400"/>
              </p:ext>
            </p:extLst>
          </p:nvPr>
        </p:nvGraphicFramePr>
        <p:xfrm>
          <a:off x="5246557" y="828235"/>
          <a:ext cx="6217425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4420217" imgH="2133898" progId="Paint.Picture">
                  <p:embed/>
                </p:oleObj>
              </mc:Choice>
              <mc:Fallback>
                <p:oleObj r:id="rId3" imgW="4420217" imgH="2133898" progId="Paint.Picture">
                  <p:embed/>
                  <p:pic>
                    <p:nvPicPr>
                      <p:cNvPr id="203779" name="Object 3">
                        <a:extLst>
                          <a:ext uri="{FF2B5EF4-FFF2-40B4-BE49-F238E27FC236}">
                            <a16:creationId xmlns:a16="http://schemas.microsoft.com/office/drawing/2014/main" id="{ECD80216-6EC3-A695-837A-C1C283D52B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557" y="828235"/>
                        <a:ext cx="6217425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81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D6A3CC2-496D-1463-6D4D-3DC6D252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80" y="830079"/>
            <a:ext cx="3636963" cy="1390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5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5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5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5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5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执行这个程序有两</a:t>
            </a:r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种可能的结果</a:t>
            </a:r>
          </a:p>
        </p:txBody>
      </p:sp>
    </p:spTree>
    <p:extLst>
      <p:ext uri="{BB962C8B-B14F-4D97-AF65-F5344CB8AC3E}">
        <p14:creationId xmlns:p14="http://schemas.microsoft.com/office/powerpoint/2010/main" val="374017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3FA4BB-7B32-A2CF-A14E-68B8CD5BD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697163"/>
            <a:ext cx="1841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85A101-399A-2D8F-403A-6F66C43E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341438"/>
            <a:ext cx="3792537" cy="43878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例： </a:t>
            </a: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main()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        {int x;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         while((x=fork())= = </a:t>
            </a: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1);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         if(x= =0)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000" b="0" dirty="0" err="1">
                <a:solidFill>
                  <a:srgbClr val="4138FA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(“a”);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             else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2000" b="0" dirty="0" err="1">
                <a:solidFill>
                  <a:srgbClr val="4138FA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(“b”);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           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000" b="0" dirty="0" err="1">
                <a:solidFill>
                  <a:srgbClr val="4138FA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(“c”);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         }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Tx/>
              <a:buSzTx/>
              <a:buFontTx/>
              <a:buNone/>
            </a:pP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19D0E-4093-A04C-B468-365AE80F6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4508500"/>
            <a:ext cx="1447800" cy="15240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4138FA"/>
                </a:solidFill>
              </a:rPr>
              <a:t>abcc?</a:t>
            </a:r>
          </a:p>
          <a:p>
            <a:pPr algn="ctr" eaLnBrk="1" hangingPunct="1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4138FA"/>
                </a:solidFill>
              </a:rPr>
              <a:t>bcac?</a:t>
            </a:r>
          </a:p>
          <a:p>
            <a:pPr algn="ctr" eaLnBrk="1" hangingPunct="1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4138FA"/>
                </a:solidFill>
              </a:rPr>
              <a:t>abcc?</a:t>
            </a:r>
          </a:p>
          <a:p>
            <a:pPr algn="ctr" eaLnBrk="1" hangingPunct="1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4138FA"/>
                </a:solidFill>
              </a:rPr>
              <a:t>acbc?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4138FA"/>
                </a:solidFill>
              </a:rPr>
              <a:t> cabc?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C0913-1316-261A-63FE-4B7386F4A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292600"/>
            <a:ext cx="1447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sz="1400">
              <a:solidFill>
                <a:srgbClr val="4138FA"/>
              </a:solidFill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55BED924-BBAB-DF6D-B652-8A06B61A7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213100"/>
            <a:ext cx="1295400" cy="914400"/>
          </a:xfrm>
          <a:prstGeom prst="cloudCallout">
            <a:avLst>
              <a:gd name="adj1" fmla="val -96690"/>
              <a:gd name="adj2" fmla="val 63542"/>
            </a:avLst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</a:rPr>
              <a:t>结果 ？</a:t>
            </a:r>
            <a:endParaRPr lang="zh-CN" alt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5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1E12A9-C4E7-9DFA-94D5-4C4044AE9A52}"/>
              </a:ext>
            </a:extLst>
          </p:cNvPr>
          <p:cNvSpPr txBox="1">
            <a:spLocks noChangeArrowheads="1"/>
          </p:cNvSpPr>
          <p:nvPr/>
        </p:nvSpPr>
        <p:spPr>
          <a:xfrm>
            <a:off x="338138" y="692150"/>
            <a:ext cx="6481762" cy="5605463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 sz="2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138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main()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{ int child, i=2;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if((child=fork()) ==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–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{printf("fork error. ");exit();}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if(child==0)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{i=i+3;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printf(“i=%d\n”,i);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i=i+5;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printf(“i=%d\n”,i);</a:t>
            </a:r>
          </a:p>
          <a:p>
            <a:pPr>
              <a:lnSpc>
                <a:spcPct val="110000"/>
              </a:lnSpc>
              <a:buClr>
                <a:schemeClr val="tx1"/>
              </a:buCl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9A424E-C0D8-AF22-3215-9849C8B7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675" y="1371600"/>
            <a:ext cx="1828800" cy="434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4138FA"/>
                </a:solidFill>
              </a:rPr>
              <a:t>1.fork error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2 . i=5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     i=10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     i=7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4138FA"/>
                </a:solidFill>
              </a:rPr>
              <a:t>3.  i=7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4138FA"/>
                </a:solidFill>
              </a:rPr>
              <a:t>     i=5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4138FA"/>
                </a:solidFill>
              </a:rPr>
              <a:t>     i=10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4.  i=5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     i=7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</a:rPr>
              <a:t>     i=10</a:t>
            </a:r>
            <a:endParaRPr lang="en-US" altLang="zh-CN" sz="1800" b="0">
              <a:solidFill>
                <a:srgbClr val="4138FA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solidFill>
                <a:schemeClr val="tx1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178DADF-72E2-90DA-6892-A32417A7D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842" y="4294682"/>
            <a:ext cx="2971800" cy="762000"/>
          </a:xfrm>
          <a:prstGeom prst="cloudCallout">
            <a:avLst>
              <a:gd name="adj1" fmla="val -99894"/>
              <a:gd name="adj2" fmla="val 31667"/>
            </a:avLst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 dirty="0">
                <a:solidFill>
                  <a:srgbClr val="4138FA"/>
                </a:solidFill>
              </a:rPr>
              <a:t>插入</a:t>
            </a:r>
            <a:r>
              <a:rPr lang="en-US" altLang="zh-CN" sz="1800" b="0" dirty="0">
                <a:solidFill>
                  <a:srgbClr val="4138FA"/>
                </a:solidFill>
              </a:rPr>
              <a:t>else</a:t>
            </a:r>
            <a:r>
              <a:rPr lang="zh-CN" altLang="en-US" sz="1800" b="0" dirty="0">
                <a:solidFill>
                  <a:srgbClr val="4138FA"/>
                </a:solidFill>
              </a:rPr>
              <a:t>呢？</a:t>
            </a:r>
          </a:p>
        </p:txBody>
      </p:sp>
    </p:spTree>
    <p:extLst>
      <p:ext uri="{BB962C8B-B14F-4D97-AF65-F5344CB8AC3E}">
        <p14:creationId xmlns:p14="http://schemas.microsoft.com/office/powerpoint/2010/main" val="142508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C68B0A61-8844-1E69-8880-C1CD2BA24A6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85800"/>
            <a:ext cx="2471738" cy="1468438"/>
            <a:chOff x="336" y="441"/>
            <a:chExt cx="1557" cy="925"/>
          </a:xfrm>
          <a:solidFill>
            <a:srgbClr val="FFFF00"/>
          </a:solidFill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FCC67116-90D7-0CC8-7C03-3D6114229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93"/>
              <a:ext cx="576" cy="50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4138FA"/>
                  </a:solidFill>
                </a:rPr>
                <a:t>父</a:t>
              </a:r>
              <a:endParaRPr lang="zh-CN" altLang="en-US" sz="1800" b="0">
                <a:solidFill>
                  <a:schemeClr val="tx1"/>
                </a:solidFill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FEE7098-E70B-F424-4532-D51F3683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441"/>
              <a:ext cx="453" cy="3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4138FA"/>
                  </a:solidFill>
                </a:rPr>
                <a:t>子</a:t>
              </a:r>
              <a:r>
                <a:rPr lang="en-US" altLang="zh-CN" sz="1800" b="0">
                  <a:solidFill>
                    <a:srgbClr val="4138FA"/>
                  </a:solidFill>
                </a:rPr>
                <a:t>1</a:t>
              </a:r>
              <a:endParaRPr lang="en-US" altLang="zh-CN" sz="1800" b="0">
                <a:solidFill>
                  <a:schemeClr val="tx1"/>
                </a:solidFill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9136018B-9236-8F2A-77A4-ACFA9CE39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" y="1026"/>
              <a:ext cx="453" cy="3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8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95000"/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 dirty="0">
                  <a:solidFill>
                    <a:srgbClr val="4138FA"/>
                  </a:solidFill>
                </a:rPr>
                <a:t>子</a:t>
              </a:r>
              <a:r>
                <a:rPr lang="en-US" altLang="zh-CN" sz="1800" b="0" dirty="0">
                  <a:solidFill>
                    <a:srgbClr val="4138FA"/>
                  </a:solidFill>
                </a:rPr>
                <a:t>2</a:t>
              </a:r>
              <a:endParaRPr lang="en-US" altLang="zh-CN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CD504AA6-4ECC-679E-7055-D177B7B80F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597"/>
              <a:ext cx="528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D526E09-EB9D-3837-18F4-70F00E739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993"/>
              <a:ext cx="537" cy="2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Rectangle 7">
            <a:extLst>
              <a:ext uri="{FF2B5EF4-FFF2-40B4-BE49-F238E27FC236}">
                <a16:creationId xmlns:a16="http://schemas.microsoft.com/office/drawing/2014/main" id="{13E15600-72BF-8D48-33A3-D797C10EA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52663"/>
            <a:ext cx="2667000" cy="4221162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main( )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  if(fork()==0)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    { </a:t>
            </a:r>
            <a:r>
              <a:rPr lang="zh-CN" altLang="en-US" sz="2000" b="0">
                <a:solidFill>
                  <a:srgbClr val="4138FA"/>
                </a:solidFill>
                <a:latin typeface="Times New Roman" panose="02020603050405020304" pitchFamily="18" charset="0"/>
              </a:rPr>
              <a:t>子</a:t>
            </a: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0">
                <a:solidFill>
                  <a:srgbClr val="4138FA"/>
                </a:solidFill>
                <a:latin typeface="Times New Roman" panose="02020603050405020304" pitchFamily="18" charset="0"/>
              </a:rPr>
              <a:t>的代码段</a:t>
            </a: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 else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    {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(fork()==0)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      {</a:t>
            </a:r>
            <a:r>
              <a:rPr lang="zh-CN" altLang="en-US" sz="2000" b="0">
                <a:solidFill>
                  <a:srgbClr val="4138FA"/>
                </a:solidFill>
                <a:latin typeface="Times New Roman" panose="02020603050405020304" pitchFamily="18" charset="0"/>
              </a:rPr>
              <a:t>子</a:t>
            </a: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b="0">
                <a:solidFill>
                  <a:srgbClr val="4138FA"/>
                </a:solidFill>
                <a:latin typeface="Times New Roman" panose="02020603050405020304" pitchFamily="18" charset="0"/>
              </a:rPr>
              <a:t>的代码段</a:t>
            </a: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      {</a:t>
            </a:r>
            <a:r>
              <a:rPr lang="zh-CN" altLang="en-US" sz="2000" b="0">
                <a:solidFill>
                  <a:srgbClr val="4138FA"/>
                </a:solidFill>
                <a:latin typeface="Times New Roman" panose="02020603050405020304" pitchFamily="18" charset="0"/>
              </a:rPr>
              <a:t>父代码段</a:t>
            </a: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035D6939-B4D9-46BE-2F35-B94A284EF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814513"/>
            <a:ext cx="3200400" cy="47244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main( )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bg1"/>
                </a:solidFill>
                <a:latin typeface="Times New Roman" panose="02020603050405020304" pitchFamily="18" charset="0"/>
              </a:rPr>
              <a:t>  if</a:t>
            </a: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(fork()==0)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    { </a:t>
            </a:r>
            <a:r>
              <a:rPr lang="zh-CN" altLang="en-US" sz="2000" b="0">
                <a:solidFill>
                  <a:srgbClr val="4138FA"/>
                </a:solidFill>
                <a:latin typeface="Times New Roman" panose="02020603050405020304" pitchFamily="18" charset="0"/>
              </a:rPr>
              <a:t>子</a:t>
            </a: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0">
                <a:solidFill>
                  <a:srgbClr val="4138FA"/>
                </a:solidFill>
                <a:latin typeface="Times New Roman" panose="02020603050405020304" pitchFamily="18" charset="0"/>
              </a:rPr>
              <a:t>的代码段</a:t>
            </a: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</a:rPr>
              <a:t>if(</a:t>
            </a: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fork()==0)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          {</a:t>
            </a:r>
            <a:r>
              <a:rPr lang="zh-CN" altLang="en-US" sz="2000" b="0">
                <a:solidFill>
                  <a:srgbClr val="4138FA"/>
                </a:solidFill>
                <a:latin typeface="Times New Roman" panose="02020603050405020304" pitchFamily="18" charset="0"/>
              </a:rPr>
              <a:t>子</a:t>
            </a: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b="0">
                <a:solidFill>
                  <a:srgbClr val="4138FA"/>
                </a:solidFill>
                <a:latin typeface="Times New Roman" panose="02020603050405020304" pitchFamily="18" charset="0"/>
              </a:rPr>
              <a:t>的代码段</a:t>
            </a: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imes New Roman" panose="02020603050405020304" pitchFamily="18" charset="0"/>
              </a:rPr>
              <a:t>        else</a:t>
            </a: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     { </a:t>
            </a:r>
            <a:r>
              <a:rPr lang="zh-CN" altLang="en-US" sz="2000" b="0">
                <a:solidFill>
                  <a:srgbClr val="4138FA"/>
                </a:solidFill>
                <a:latin typeface="Times New Roman" panose="02020603050405020304" pitchFamily="18" charset="0"/>
              </a:rPr>
              <a:t>子</a:t>
            </a: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0">
                <a:solidFill>
                  <a:srgbClr val="4138FA"/>
                </a:solidFill>
                <a:latin typeface="Times New Roman" panose="02020603050405020304" pitchFamily="18" charset="0"/>
              </a:rPr>
              <a:t>的代码段</a:t>
            </a: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bg1"/>
                </a:solidFill>
                <a:latin typeface="Times New Roman" panose="02020603050405020304" pitchFamily="18" charset="0"/>
              </a:rPr>
              <a:t> else</a:t>
            </a:r>
            <a:endParaRPr lang="en-US" altLang="zh-CN" sz="2000" b="0">
              <a:solidFill>
                <a:srgbClr val="4138FA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   {</a:t>
            </a:r>
            <a:r>
              <a:rPr lang="zh-CN" altLang="en-US" sz="2000" b="0">
                <a:solidFill>
                  <a:srgbClr val="4138FA"/>
                </a:solidFill>
                <a:latin typeface="Times New Roman" panose="02020603050405020304" pitchFamily="18" charset="0"/>
              </a:rPr>
              <a:t>父代码段</a:t>
            </a: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4138FA"/>
                </a:solidFill>
                <a:latin typeface="Times New Roman" panose="02020603050405020304" pitchFamily="18" charset="0"/>
              </a:rPr>
              <a:t>}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AutoShape 14" descr="绿色大理石">
            <a:extLst>
              <a:ext uri="{FF2B5EF4-FFF2-40B4-BE49-F238E27FC236}">
                <a16:creationId xmlns:a16="http://schemas.microsoft.com/office/drawing/2014/main" id="{B6CB2E21-FEFE-3F78-2152-FD6631B47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10000"/>
            <a:ext cx="2209800" cy="1676400"/>
          </a:xfrm>
          <a:prstGeom prst="cloudCallout">
            <a:avLst>
              <a:gd name="adj1" fmla="val 52944"/>
              <a:gd name="adj2" fmla="val 69884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accent2"/>
                </a:solidFill>
              </a:rPr>
              <a:t>去掉这个</a:t>
            </a:r>
            <a:r>
              <a:rPr lang="en-US" altLang="zh-CN" sz="1800" dirty="0">
                <a:solidFill>
                  <a:schemeClr val="accent2"/>
                </a:solidFill>
              </a:rPr>
              <a:t>else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accent2"/>
                </a:solidFill>
              </a:rPr>
              <a:t>谁执行这一段？</a:t>
            </a:r>
            <a:endParaRPr lang="zh-CN" altLang="en-US" sz="1800" b="0" dirty="0">
              <a:solidFill>
                <a:schemeClr val="accent2"/>
              </a:solidFill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813647BE-5296-F438-8427-ED44AFE4B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938213"/>
            <a:ext cx="719138" cy="539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4138FA"/>
                </a:solidFill>
              </a:rPr>
              <a:t>子</a:t>
            </a:r>
            <a:r>
              <a:rPr lang="en-US" altLang="zh-CN" sz="1800" b="0">
                <a:solidFill>
                  <a:srgbClr val="4138FA"/>
                </a:solidFill>
              </a:rPr>
              <a:t>1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1E59DAF7-DB77-463B-B4E9-D23E2E715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88" y="923925"/>
            <a:ext cx="719137" cy="539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4138FA"/>
                </a:solidFill>
              </a:rPr>
              <a:t>子</a:t>
            </a:r>
            <a:r>
              <a:rPr lang="en-US" altLang="zh-CN" sz="1800" b="0">
                <a:solidFill>
                  <a:srgbClr val="4138FA"/>
                </a:solidFill>
              </a:rPr>
              <a:t>2</a:t>
            </a:r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0A08221B-9F4D-B7C6-A4DB-7A4ACA967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2144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11FE41FF-E6AF-965B-2167-577013BE8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5175" y="12144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302728-8E7E-728C-16FF-6D386407D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725" y="809625"/>
            <a:ext cx="914400" cy="8032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rgbClr val="4138FA"/>
                </a:solidFill>
              </a:rPr>
              <a:t>父</a:t>
            </a:r>
            <a:endParaRPr lang="zh-CN" alt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8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97709E6-981A-F33D-E067-D7D4583D8C5C}"/>
              </a:ext>
            </a:extLst>
          </p:cNvPr>
          <p:cNvSpPr txBox="1">
            <a:spLocks noChangeArrowheads="1"/>
          </p:cNvSpPr>
          <p:nvPr/>
        </p:nvSpPr>
        <p:spPr>
          <a:xfrm>
            <a:off x="716878" y="1256860"/>
            <a:ext cx="8137525" cy="2063750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n"/>
              <a:defRPr sz="2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812800" indent="-355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138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 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更换进程执行代码，更换正文段，数据段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② 调用格式：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exec (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文件名，参数表，环境变量表）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③ 例     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execlp(“max”,15,18,10,0);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     execvp(“max”,argp)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007F04-3A02-9886-A188-87D446F15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590" y="3342835"/>
            <a:ext cx="3048000" cy="3200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main()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    if(fork()==0)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        {    </a:t>
            </a:r>
            <a:r>
              <a:rPr lang="en-US" altLang="zh-CN" sz="2000" b="0" dirty="0" err="1">
                <a:solidFill>
                  <a:srgbClr val="4138FA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(“a”);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000" b="0" dirty="0" err="1">
                <a:solidFill>
                  <a:srgbClr val="4138FA"/>
                </a:solidFill>
                <a:latin typeface="Times New Roman" panose="02020603050405020304" pitchFamily="18" charset="0"/>
              </a:rPr>
              <a:t>execlp</a:t>
            </a: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(“file1”,0);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000" b="0" dirty="0" err="1">
                <a:solidFill>
                  <a:srgbClr val="4138FA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(“b”);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0" dirty="0" err="1">
                <a:solidFill>
                  <a:srgbClr val="4138FA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(“c”);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F9E830-E4F6-AE0B-9B41-30B241EA0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390" y="3495235"/>
            <a:ext cx="2133600" cy="1905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file1:</a:t>
            </a:r>
            <a:endParaRPr lang="en-US" altLang="zh-CN" sz="2000" b="0" dirty="0">
              <a:solidFill>
                <a:srgbClr val="4138FA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main()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 b="0" dirty="0" err="1">
                <a:solidFill>
                  <a:srgbClr val="4138FA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(“d”);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4138FA"/>
                </a:solidFill>
                <a:latin typeface="Times New Roman" panose="02020603050405020304" pitchFamily="18" charset="0"/>
              </a:rPr>
              <a:t>}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E9D48C-1270-3AFD-C994-33F24F1B9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390" y="3571435"/>
            <a:ext cx="1524000" cy="2590800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acd?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cad?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adc?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abdc?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adbcc?</a:t>
            </a:r>
            <a:endParaRPr lang="en-US" altLang="zh-CN" sz="28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BA448A8-0D1B-CB33-203F-5F8D84058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28" y="588523"/>
            <a:ext cx="6235700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(4) exec-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执行文件，启动新程序运行</a:t>
            </a:r>
          </a:p>
        </p:txBody>
      </p:sp>
    </p:spTree>
    <p:extLst>
      <p:ext uri="{BB962C8B-B14F-4D97-AF65-F5344CB8AC3E}">
        <p14:creationId xmlns:p14="http://schemas.microsoft.com/office/powerpoint/2010/main" val="388121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43935-2436-4999-DB28-31631AC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进程及进程管理</a:t>
            </a:r>
            <a:r>
              <a:rPr lang="en-US" altLang="zh-CN" sz="2800" dirty="0">
                <a:solidFill>
                  <a:schemeClr val="tx2"/>
                </a:solidFill>
              </a:rPr>
              <a:t>——</a:t>
            </a:r>
            <a:r>
              <a:rPr lang="zh-CN" altLang="en-US" sz="2800" dirty="0">
                <a:solidFill>
                  <a:schemeClr val="tx2"/>
                </a:solidFill>
              </a:rPr>
              <a:t>操作系统的并发机制实例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006F497-840B-2786-27E3-87B84F3B0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2" y="1080146"/>
            <a:ext cx="8318500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>
              <a:lnSpc>
                <a:spcPct val="120000"/>
              </a:lnSpc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335F90"/>
                </a:solidFill>
                <a:latin typeface="Times New Roman" panose="02020603050405020304" pitchFamily="18" charset="0"/>
              </a:rPr>
              <a:t>创建线程及应用实例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847D8A3-D892-15F1-D343-28BD88C48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284" y="1843734"/>
            <a:ext cx="788987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3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914400" indent="-3413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1295400" indent="-2651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714500" indent="-28416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2171700" indent="-417513" algn="l">
              <a:lnSpc>
                <a:spcPct val="90000"/>
              </a:lnSpc>
              <a:spcBef>
                <a:spcPct val="30000"/>
              </a:spcBef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6289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30861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5433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4000500" indent="-417513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1000"/>
              </a:spcBef>
              <a:buClr>
                <a:srgbClr val="FFC000"/>
              </a:buClr>
              <a:buNone/>
              <a:defRPr/>
            </a:pPr>
            <a:r>
              <a:rPr lang="en-US" altLang="zh-CN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b="1" dirty="0">
                <a:solidFill>
                  <a:prstClr val="black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调用形式       </a:t>
            </a:r>
          </a:p>
          <a:p>
            <a:pPr algn="just" eaLnBrk="1" hangingPunct="1"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     pid=fork();</a:t>
            </a:r>
          </a:p>
          <a:p>
            <a:pPr algn="just" eaLnBrk="1" hangingPunct="1"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pthread_create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pthread_t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 *thread, 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pthread_attr_t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	*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attr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void *(*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start_routine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)(void *),   void *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arg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5408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12707</TotalTime>
  <Words>2127</Words>
  <Application>Microsoft Office PowerPoint</Application>
  <PresentationFormat>宽屏</PresentationFormat>
  <Paragraphs>399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宋体</vt:lpstr>
      <vt:lpstr>Wingdings</vt:lpstr>
      <vt:lpstr>微软雅黑</vt:lpstr>
      <vt:lpstr>Segoe UI</vt:lpstr>
      <vt:lpstr>等线</vt:lpstr>
      <vt:lpstr>Arial</vt:lpstr>
      <vt:lpstr>Times New Roman</vt:lpstr>
      <vt:lpstr>Office 主题​​</vt:lpstr>
      <vt:lpstr>Bitmap Image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  <vt:lpstr>进程及进程管理——操作系统的并发机制实例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tanzhihu</dc:creator>
  <cp:lastModifiedBy>Windows 用户</cp:lastModifiedBy>
  <cp:revision>2041</cp:revision>
  <cp:lastPrinted>2019-09-24T12:30:12Z</cp:lastPrinted>
  <dcterms:created xsi:type="dcterms:W3CDTF">2018-05-09T10:41:00Z</dcterms:created>
  <dcterms:modified xsi:type="dcterms:W3CDTF">2022-10-17T11:36:57Z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