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50" r:id="rId3"/>
  </p:sldMasterIdLst>
  <p:notesMasterIdLst>
    <p:notesMasterId r:id="rId76"/>
  </p:notesMasterIdLst>
  <p:handoutMasterIdLst>
    <p:handoutMasterId r:id="rId77"/>
  </p:handoutMasterIdLst>
  <p:sldIdLst>
    <p:sldId id="7610" r:id="rId4"/>
    <p:sldId id="4751" r:id="rId5"/>
    <p:sldId id="7612" r:id="rId6"/>
    <p:sldId id="7613" r:id="rId7"/>
    <p:sldId id="7614" r:id="rId8"/>
    <p:sldId id="7683" r:id="rId9"/>
    <p:sldId id="7616" r:id="rId10"/>
    <p:sldId id="7617" r:id="rId11"/>
    <p:sldId id="7618" r:id="rId12"/>
    <p:sldId id="7619" r:id="rId13"/>
    <p:sldId id="7620" r:id="rId14"/>
    <p:sldId id="7621" r:id="rId15"/>
    <p:sldId id="7623" r:id="rId16"/>
    <p:sldId id="7687" r:id="rId17"/>
    <p:sldId id="7625" r:id="rId18"/>
    <p:sldId id="7626" r:id="rId19"/>
    <p:sldId id="7627" r:id="rId20"/>
    <p:sldId id="7628" r:id="rId21"/>
    <p:sldId id="7622" r:id="rId22"/>
    <p:sldId id="7684" r:id="rId23"/>
    <p:sldId id="7630" r:id="rId24"/>
    <p:sldId id="7631" r:id="rId25"/>
    <p:sldId id="7632" r:id="rId26"/>
    <p:sldId id="7633" r:id="rId27"/>
    <p:sldId id="7634" r:id="rId28"/>
    <p:sldId id="7637" r:id="rId29"/>
    <p:sldId id="7638" r:id="rId30"/>
    <p:sldId id="7639" r:id="rId31"/>
    <p:sldId id="7640" r:id="rId32"/>
    <p:sldId id="7641" r:id="rId33"/>
    <p:sldId id="7642" r:id="rId34"/>
    <p:sldId id="7635" r:id="rId35"/>
    <p:sldId id="7636" r:id="rId36"/>
    <p:sldId id="7643" r:id="rId37"/>
    <p:sldId id="7644" r:id="rId38"/>
    <p:sldId id="7645" r:id="rId39"/>
    <p:sldId id="7646" r:id="rId40"/>
    <p:sldId id="7647" r:id="rId41"/>
    <p:sldId id="7685" r:id="rId42"/>
    <p:sldId id="7649" r:id="rId43"/>
    <p:sldId id="7650" r:id="rId44"/>
    <p:sldId id="7651" r:id="rId45"/>
    <p:sldId id="7652" r:id="rId46"/>
    <p:sldId id="7653" r:id="rId47"/>
    <p:sldId id="7654" r:id="rId48"/>
    <p:sldId id="7655" r:id="rId49"/>
    <p:sldId id="7656" r:id="rId50"/>
    <p:sldId id="7657" r:id="rId51"/>
    <p:sldId id="7658" r:id="rId52"/>
    <p:sldId id="7659" r:id="rId53"/>
    <p:sldId id="7660" r:id="rId54"/>
    <p:sldId id="7661" r:id="rId55"/>
    <p:sldId id="7662" r:id="rId56"/>
    <p:sldId id="7663" r:id="rId57"/>
    <p:sldId id="7664" r:id="rId58"/>
    <p:sldId id="7665" r:id="rId59"/>
    <p:sldId id="7666" r:id="rId60"/>
    <p:sldId id="7667" r:id="rId61"/>
    <p:sldId id="7668" r:id="rId62"/>
    <p:sldId id="7669" r:id="rId63"/>
    <p:sldId id="7670" r:id="rId64"/>
    <p:sldId id="7671" r:id="rId65"/>
    <p:sldId id="7686" r:id="rId66"/>
    <p:sldId id="7673" r:id="rId67"/>
    <p:sldId id="7674" r:id="rId68"/>
    <p:sldId id="7675" r:id="rId69"/>
    <p:sldId id="7676" r:id="rId70"/>
    <p:sldId id="7677" r:id="rId71"/>
    <p:sldId id="7679" r:id="rId72"/>
    <p:sldId id="7680" r:id="rId73"/>
    <p:sldId id="7681" r:id="rId74"/>
    <p:sldId id="7682" r:id="rId75"/>
  </p:sldIdLst>
  <p:sldSz cx="12192000" cy="6858000"/>
  <p:notesSz cx="6797675" cy="9928225"/>
  <p:embeddedFontLst>
    <p:embeddedFont>
      <p:font typeface="微软雅黑" panose="020B0503020204020204" pitchFamily="34" charset="-122"/>
      <p:regular r:id="rId81"/>
    </p:embeddedFont>
    <p:embeddedFont>
      <p:font typeface="Segoe UI" panose="020B0502040204020203" pitchFamily="34" charset="0"/>
      <p:regular r:id="rId82"/>
      <p:bold r:id="rId83"/>
      <p:italic r:id="rId84"/>
      <p:boldItalic r:id="rId85"/>
    </p:embeddedFont>
    <p:embeddedFont>
      <p:font typeface="等线" panose="02010600030101010101" charset="-122"/>
      <p:regular r:id="rId86"/>
    </p:embeddedFont>
    <p:embeddedFont>
      <p:font typeface="义启小楷书" panose="02010601030101010101" pitchFamily="2" charset="-128"/>
      <p:regular r:id="rId87"/>
    </p:embeddedFont>
    <p:embeddedFont>
      <p:font typeface="MT Extra" panose="05050102010205020202" pitchFamily="18" charset="2"/>
      <p:regular r:id="rId88"/>
    </p:embeddedFont>
    <p:embeddedFont>
      <p:font typeface="等线 Light" panose="02010600030101010101" charset="-122"/>
      <p:regular r:id="rId89"/>
    </p:embeddedFont>
  </p:embeddedFontLst>
  <p:custDataLst>
    <p:tags r:id="rId9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31" userDrawn="1">
          <p15:clr>
            <a:srgbClr val="A4A3A4"/>
          </p15:clr>
        </p15:guide>
        <p15:guide id="2" pos="4997" userDrawn="1">
          <p15:clr>
            <a:srgbClr val="A4A3A4"/>
          </p15:clr>
        </p15:guide>
        <p15:guide id="3" pos="4543" userDrawn="1">
          <p15:clr>
            <a:srgbClr val="A4A3A4"/>
          </p15:clr>
        </p15:guide>
        <p15:guide id="4" pos="2547" userDrawn="1">
          <p15:clr>
            <a:srgbClr val="A4A3A4"/>
          </p15:clr>
        </p15:guide>
        <p15:guide id="5" orient="horz" pos="3113" userDrawn="1">
          <p15:clr>
            <a:srgbClr val="A4A3A4"/>
          </p15:clr>
        </p15:guide>
        <p15:guide id="6" orient="horz" pos="391" userDrawn="1">
          <p15:clr>
            <a:srgbClr val="A4A3A4"/>
          </p15:clr>
        </p15:guide>
        <p15:guide id="8" orient="horz" pos="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87B7"/>
    <a:srgbClr val="FFCC00"/>
    <a:srgbClr val="92D050"/>
    <a:srgbClr val="0000FF"/>
    <a:srgbClr val="66FF33"/>
    <a:srgbClr val="0099FF"/>
    <a:srgbClr val="FF99FF"/>
    <a:srgbClr val="C5E0B4"/>
    <a:srgbClr val="D60093"/>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24" autoAdjust="0"/>
    <p:restoredTop sz="69697" autoAdjust="0"/>
  </p:normalViewPr>
  <p:slideViewPr>
    <p:cSldViewPr snapToGrid="0" showGuides="1">
      <p:cViewPr varScale="1">
        <p:scale>
          <a:sx n="87" d="100"/>
          <a:sy n="87" d="100"/>
        </p:scale>
        <p:origin x="629" y="72"/>
      </p:cViewPr>
      <p:guideLst>
        <p:guide orient="horz" pos="2931"/>
        <p:guide pos="4997"/>
        <p:guide pos="4543"/>
        <p:guide pos="2547"/>
        <p:guide orient="horz" pos="3113"/>
        <p:guide orient="horz" pos="391"/>
        <p:guide orient="horz" pos="5"/>
      </p:guideLst>
    </p:cSldViewPr>
  </p:slideViewPr>
  <p:notesTextViewPr>
    <p:cViewPr>
      <p:scale>
        <a:sx n="100" d="100"/>
        <a:sy n="100" d="100"/>
      </p:scale>
      <p:origin x="0" y="0"/>
    </p:cViewPr>
  </p:notesTextViewPr>
  <p:sorterViewPr>
    <p:cViewPr varScale="1">
      <p:scale>
        <a:sx n="100" d="100"/>
        <a:sy n="100" d="100"/>
      </p:scale>
      <p:origin x="0" y="-11796"/>
    </p:cViewPr>
  </p:sorterViewPr>
  <p:notesViewPr>
    <p:cSldViewPr snapToGrid="0">
      <p:cViewPr varScale="1">
        <p:scale>
          <a:sx n="84" d="100"/>
          <a:sy n="84" d="100"/>
        </p:scale>
        <p:origin x="3828" y="108"/>
      </p:cViewPr>
      <p:guideLst/>
    </p:cSldViewPr>
  </p:notes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gs" Target="tags/tag1.xml"/><Relationship Id="rId9" Type="http://schemas.openxmlformats.org/officeDocument/2006/relationships/slide" Target="slides/slide6.xml"/><Relationship Id="rId89" Type="http://schemas.openxmlformats.org/officeDocument/2006/relationships/font" Target="fonts/font9.fntdata"/><Relationship Id="rId88" Type="http://schemas.openxmlformats.org/officeDocument/2006/relationships/font" Target="fonts/font8.fntdata"/><Relationship Id="rId87" Type="http://schemas.openxmlformats.org/officeDocument/2006/relationships/font" Target="fonts/font7.fntdata"/><Relationship Id="rId86" Type="http://schemas.openxmlformats.org/officeDocument/2006/relationships/font" Target="fonts/font6.fntdata"/><Relationship Id="rId85" Type="http://schemas.openxmlformats.org/officeDocument/2006/relationships/font" Target="fonts/font5.fntdata"/><Relationship Id="rId84" Type="http://schemas.openxmlformats.org/officeDocument/2006/relationships/font" Target="fonts/font4.fntdata"/><Relationship Id="rId83" Type="http://schemas.openxmlformats.org/officeDocument/2006/relationships/font" Target="fonts/font3.fntdata"/><Relationship Id="rId82" Type="http://schemas.openxmlformats.org/officeDocument/2006/relationships/font" Target="fonts/font2.fntdata"/><Relationship Id="rId81" Type="http://schemas.openxmlformats.org/officeDocument/2006/relationships/font" Target="fonts/font1.fntdata"/><Relationship Id="rId80" Type="http://schemas.openxmlformats.org/officeDocument/2006/relationships/tableStyles" Target="tableStyles.xml"/><Relationship Id="rId8" Type="http://schemas.openxmlformats.org/officeDocument/2006/relationships/slide" Target="slides/slide5.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handoutMaster" Target="handoutMasters/handoutMaster1.xml"/><Relationship Id="rId76" Type="http://schemas.openxmlformats.org/officeDocument/2006/relationships/notesMaster" Target="notesMasters/notesMaster1.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659" cy="498135"/>
          </a:xfrm>
          <a:prstGeom prst="rect">
            <a:avLst/>
          </a:prstGeom>
        </p:spPr>
        <p:txBody>
          <a:bodyPr vert="horz" lIns="91001" tIns="45501" rIns="91001" bIns="45501" rtlCol="0"/>
          <a:lstStyle>
            <a:lvl1pPr algn="l">
              <a:defRPr sz="1200"/>
            </a:lvl1pPr>
          </a:lstStyle>
          <a:p>
            <a:endParaRPr lang="zh-CN" altLang="en-US"/>
          </a:p>
        </p:txBody>
      </p:sp>
      <p:sp>
        <p:nvSpPr>
          <p:cNvPr id="3" name="日期占位符 2"/>
          <p:cNvSpPr>
            <a:spLocks noGrp="1"/>
          </p:cNvSpPr>
          <p:nvPr>
            <p:ph type="dt" sz="quarter" idx="1"/>
          </p:nvPr>
        </p:nvSpPr>
        <p:spPr>
          <a:xfrm>
            <a:off x="3850443" y="1"/>
            <a:ext cx="2945659" cy="498135"/>
          </a:xfrm>
          <a:prstGeom prst="rect">
            <a:avLst/>
          </a:prstGeom>
        </p:spPr>
        <p:txBody>
          <a:bodyPr vert="horz" lIns="91001" tIns="45501" rIns="91001" bIns="45501" rtlCol="0"/>
          <a:lstStyle>
            <a:lvl1pPr algn="r">
              <a:defRPr sz="1200"/>
            </a:lvl1pPr>
          </a:lstStyle>
          <a:p>
            <a:fld id="{065A9D10-00A1-4316-9DBF-1CFF2F39C327}" type="datetimeFigureOut">
              <a:rPr lang="zh-CN" altLang="en-US" smtClean="0"/>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001" tIns="45501" rIns="91001" bIns="45501"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001" tIns="45501" rIns="91001" bIns="45501" rtlCol="0" anchor="b"/>
          <a:lstStyle>
            <a:lvl1pPr algn="r">
              <a:defRPr sz="1200"/>
            </a:lvl1pPr>
          </a:lstStyle>
          <a:p>
            <a:fld id="{1C21E0D4-31D8-4080-A573-64BBB9E87E78}"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659" cy="498135"/>
          </a:xfrm>
          <a:prstGeom prst="rect">
            <a:avLst/>
          </a:prstGeom>
        </p:spPr>
        <p:txBody>
          <a:bodyPr vert="horz" lIns="91001" tIns="45501" rIns="91001" bIns="45501" rtlCol="0"/>
          <a:lstStyle>
            <a:lvl1pPr algn="l">
              <a:defRPr sz="1200"/>
            </a:lvl1pPr>
          </a:lstStyle>
          <a:p>
            <a:endParaRPr lang="zh-CN" altLang="en-US"/>
          </a:p>
        </p:txBody>
      </p:sp>
      <p:sp>
        <p:nvSpPr>
          <p:cNvPr id="3" name="日期占位符 2"/>
          <p:cNvSpPr>
            <a:spLocks noGrp="1"/>
          </p:cNvSpPr>
          <p:nvPr>
            <p:ph type="dt" idx="1"/>
          </p:nvPr>
        </p:nvSpPr>
        <p:spPr>
          <a:xfrm>
            <a:off x="3850443" y="1"/>
            <a:ext cx="2945659" cy="498135"/>
          </a:xfrm>
          <a:prstGeom prst="rect">
            <a:avLst/>
          </a:prstGeom>
        </p:spPr>
        <p:txBody>
          <a:bodyPr vert="horz" lIns="91001" tIns="45501" rIns="91001" bIns="45501" rtlCol="0"/>
          <a:lstStyle>
            <a:lvl1pPr algn="r">
              <a:defRPr sz="1200"/>
            </a:lvl1pPr>
          </a:lstStyle>
          <a:p>
            <a:fld id="{C117FD3C-5E99-4122-A1EC-C8FBF6B0781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001" tIns="45501" rIns="91001" bIns="45501"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001" tIns="45501" rIns="91001" bIns="45501"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30091"/>
            <a:ext cx="2945659" cy="498134"/>
          </a:xfrm>
          <a:prstGeom prst="rect">
            <a:avLst/>
          </a:prstGeom>
        </p:spPr>
        <p:txBody>
          <a:bodyPr vert="horz" lIns="91001" tIns="45501" rIns="91001" bIns="45501"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001" tIns="45501" rIns="91001" bIns="45501" rtlCol="0" anchor="b"/>
          <a:lstStyle>
            <a:lvl1pPr algn="r">
              <a:defRPr sz="1200"/>
            </a:lvl1pPr>
          </a:lstStyle>
          <a:p>
            <a:fld id="{D5CE584D-DA30-42E6-B6AB-C9D2BEA4D81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FFFF"/>
        </a:solidFill>
        <a:effectLst/>
      </p:bgPr>
    </p:bg>
    <p:spTree>
      <p:nvGrpSpPr>
        <p:cNvPr id="1" name=""/>
        <p:cNvGrpSpPr/>
        <p:nvPr/>
      </p:nvGrpSpPr>
      <p:grpSpPr>
        <a:xfrm>
          <a:off x="0" y="0"/>
          <a:ext cx="0" cy="0"/>
          <a:chOff x="0" y="0"/>
          <a:chExt cx="0" cy="0"/>
        </a:xfrm>
      </p:grpSpPr>
      <p:sp>
        <p:nvSpPr>
          <p:cNvPr id="15" name="椭圆 14"/>
          <p:cNvSpPr/>
          <p:nvPr userDrawn="1"/>
        </p:nvSpPr>
        <p:spPr>
          <a:xfrm>
            <a:off x="11290928" y="6595549"/>
            <a:ext cx="246888" cy="246888"/>
          </a:xfrm>
          <a:prstGeom prst="ellipse">
            <a:avLst/>
          </a:prstGeom>
          <a:solidFill>
            <a:srgbClr val="1387B7"/>
          </a:solidFill>
          <a:ln>
            <a:solidFill>
              <a:srgbClr val="1387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cs typeface="Segoe UI" panose="020B0502040204020203" pitchFamily="34" charset="0"/>
            </a:endParaRPr>
          </a:p>
        </p:txBody>
      </p:sp>
      <p:sp>
        <p:nvSpPr>
          <p:cNvPr id="2" name="标题 1"/>
          <p:cNvSpPr>
            <a:spLocks noGrp="1"/>
          </p:cNvSpPr>
          <p:nvPr>
            <p:ph type="title"/>
          </p:nvPr>
        </p:nvSpPr>
        <p:spPr>
          <a:xfrm>
            <a:off x="487822" y="314765"/>
            <a:ext cx="9588416" cy="515314"/>
          </a:xfrm>
          <a:prstGeom prst="rect">
            <a:avLst/>
          </a:prstGeom>
        </p:spPr>
        <p:txBody>
          <a:bodyPr>
            <a:normAutofit/>
          </a:bodyPr>
          <a:lstStyle>
            <a:lvl1pPr>
              <a:defRPr sz="2800" b="1">
                <a:solidFill>
                  <a:srgbClr val="2E4E7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8" name="矩形 7"/>
          <p:cNvSpPr/>
          <p:nvPr userDrawn="1"/>
        </p:nvSpPr>
        <p:spPr>
          <a:xfrm>
            <a:off x="11430" y="6692474"/>
            <a:ext cx="12180570" cy="169469"/>
          </a:xfrm>
          <a:prstGeom prst="rect">
            <a:avLst/>
          </a:prstGeom>
          <a:solidFill>
            <a:srgbClr val="1387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270" y="6692474"/>
            <a:ext cx="759220" cy="169469"/>
          </a:xfrm>
          <a:prstGeom prst="rect">
            <a:avLst/>
          </a:prstGeom>
          <a:solidFill>
            <a:srgbClr val="2E4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3"/>
          <p:cNvSpPr txBox="1"/>
          <p:nvPr userDrawn="1"/>
        </p:nvSpPr>
        <p:spPr>
          <a:xfrm>
            <a:off x="11268341" y="6589899"/>
            <a:ext cx="292061" cy="283147"/>
          </a:xfrm>
          <a:prstGeom prst="rect">
            <a:avLst/>
          </a:prstGeom>
        </p:spPr>
        <p:txBody>
          <a:bodyPr vert="horz" wrap="square" lIns="0" tIns="0" rIns="0" bIns="0" rtlCol="0" anchor="ctr" anchorCtr="1"/>
          <a:lstStyle>
            <a:defPPr>
              <a:defRPr lang="zh-CN"/>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5183D58-648D-4475-BEF8-624F48514A30}" type="slidenum">
              <a:rPr lang="zh-CN" altLang="en-US" smtClean="0">
                <a:solidFill>
                  <a:schemeClr val="bg1"/>
                </a:solidFill>
                <a:latin typeface="微软雅黑" panose="020B0503020204020204" pitchFamily="34" charset="-122"/>
                <a:ea typeface="微软雅黑" panose="020B0503020204020204" pitchFamily="34" charset="-122"/>
                <a:cs typeface="Segoe UI" panose="020B0502040204020203" pitchFamily="34" charset="0"/>
              </a:rPr>
            </a:fld>
            <a:endParaRPr lang="zh-CN" altLang="en-US" dirty="0">
              <a:solidFill>
                <a:schemeClr val="bg1"/>
              </a:solidFill>
              <a:latin typeface="微软雅黑" panose="020B0503020204020204" pitchFamily="34" charset="-122"/>
              <a:ea typeface="微软雅黑" panose="020B0503020204020204" pitchFamily="34" charset="-122"/>
              <a:cs typeface="Segoe UI" panose="020B0502040204020203" pitchFamily="34" charset="0"/>
            </a:endParaRPr>
          </a:p>
        </p:txBody>
      </p:sp>
      <p:pic>
        <p:nvPicPr>
          <p:cNvPr id="10" name="图片 9" descr="计算机学院logo-组合01"/>
          <p:cNvPicPr>
            <a:picLocks noChangeAspect="1"/>
          </p:cNvPicPr>
          <p:nvPr userDrawn="1"/>
        </p:nvPicPr>
        <p:blipFill>
          <a:blip r:embed="rId2"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
        <p:nvSpPr>
          <p:cNvPr id="13" name="内容占位符 2"/>
          <p:cNvSpPr>
            <a:spLocks noGrp="1"/>
          </p:cNvSpPr>
          <p:nvPr>
            <p:ph idx="1"/>
          </p:nvPr>
        </p:nvSpPr>
        <p:spPr>
          <a:xfrm>
            <a:off x="487822" y="836539"/>
            <a:ext cx="11296078" cy="5855423"/>
          </a:xfrm>
          <a:prstGeom prst="rect">
            <a:avLst/>
          </a:prstGeom>
        </p:spPr>
        <p:txBody>
          <a:bodyPr/>
          <a:lstStyle>
            <a:lvl1pPr marL="342900" indent="-342900" algn="just">
              <a:lnSpc>
                <a:spcPct val="150000"/>
              </a:lnSpc>
              <a:buClr>
                <a:srgbClr val="FFC000"/>
              </a:buClr>
              <a:buFont typeface="Wingdings" panose="05000000000000000000" pitchFamily="2" charset="2"/>
              <a:buChar char="n"/>
              <a:defRPr sz="2600" b="1">
                <a:latin typeface="微软雅黑" panose="020B0503020204020204" pitchFamily="34" charset="-122"/>
                <a:ea typeface="微软雅黑" panose="020B0503020204020204" pitchFamily="34" charset="-122"/>
              </a:defRPr>
            </a:lvl1pPr>
            <a:lvl2pPr marL="812800" indent="-355600" algn="just">
              <a:lnSpc>
                <a:spcPct val="150000"/>
              </a:lnSpc>
              <a:buClr>
                <a:srgbClr val="FFC000"/>
              </a:buClr>
              <a:buFont typeface="Wingdings" panose="05000000000000000000" pitchFamily="2" charset="2"/>
              <a:buChar char="p"/>
              <a:defRPr sz="2000">
                <a:solidFill>
                  <a:srgbClr val="1387B7"/>
                </a:solidFill>
                <a:latin typeface="微软雅黑" panose="020B0503020204020204" pitchFamily="34" charset="-122"/>
                <a:ea typeface="微软雅黑" panose="020B0503020204020204" pitchFamily="34" charset="-122"/>
              </a:defRPr>
            </a:lvl2pPr>
            <a:lvl3pPr marL="1143000" indent="-228600" algn="just">
              <a:lnSpc>
                <a:spcPct val="150000"/>
              </a:lnSpc>
              <a:buClr>
                <a:srgbClr val="FFC000"/>
              </a:buClr>
              <a:buFont typeface="Wingdings" panose="05000000000000000000" pitchFamily="2" charset="2"/>
              <a:buChar char="u"/>
              <a:defRPr sz="2000">
                <a:latin typeface="微软雅黑" panose="020B0503020204020204" pitchFamily="34" charset="-122"/>
                <a:ea typeface="微软雅黑" panose="020B0503020204020204" pitchFamily="34" charset="-122"/>
              </a:defRPr>
            </a:lvl3pPr>
            <a:lvl4pPr algn="just">
              <a:lnSpc>
                <a:spcPct val="150000"/>
              </a:lnSpc>
              <a:defRPr sz="1600">
                <a:latin typeface="微软雅黑" panose="020B0503020204020204" pitchFamily="34" charset="-122"/>
                <a:ea typeface="微软雅黑" panose="020B0503020204020204" pitchFamily="34" charset="-122"/>
              </a:defRPr>
            </a:lvl4pPr>
            <a:lvl5pPr algn="just">
              <a:lnSpc>
                <a:spcPct val="150000"/>
              </a:lnSpc>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 name="任意多边形 20"/>
          <p:cNvSpPr/>
          <p:nvPr userDrawn="1"/>
        </p:nvSpPr>
        <p:spPr>
          <a:xfrm flipV="1">
            <a:off x="326571" y="359908"/>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fld id="{420C2B4F-B315-4AEE-AD0A-906BD70E9D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58B19D7-F1A2-43C4-8C0D-05B8FB51EA3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C2B4F-B315-4AEE-AD0A-906BD70E9D2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8B19D7-F1A2-43C4-8C0D-05B8FB51EA3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建筑与房屋的城市空拍图&#10;&#10;描述已自动生成"/>
          <p:cNvPicPr>
            <a:picLocks noChangeAspect="1"/>
          </p:cNvPicPr>
          <p:nvPr/>
        </p:nvPicPr>
        <p:blipFill>
          <a:blip r:embed="rId1">
            <a:alphaModFix amt="6000"/>
            <a:extLst>
              <a:ext uri="{28A0092B-C50C-407E-A947-70E740481C1C}">
                <a14:useLocalDpi xmlns:a14="http://schemas.microsoft.com/office/drawing/2010/main" val="0"/>
              </a:ext>
            </a:extLst>
          </a:blip>
          <a:srcRect t="7833" b="783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4" name="矩形 3"/>
          <p:cNvSpPr/>
          <p:nvPr/>
        </p:nvSpPr>
        <p:spPr>
          <a:xfrm>
            <a:off x="0" y="1820036"/>
            <a:ext cx="12192000" cy="2201334"/>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文本框 6"/>
          <p:cNvSpPr txBox="1"/>
          <p:nvPr/>
        </p:nvSpPr>
        <p:spPr>
          <a:xfrm>
            <a:off x="692150" y="3094855"/>
            <a:ext cx="10807700"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prstClr val="white"/>
                </a:solidFill>
                <a:effectLst/>
                <a:uLnTx/>
                <a:uFillTx/>
                <a:latin typeface="义启小楷书" panose="02010601030101010101" pitchFamily="2" charset="-128"/>
                <a:ea typeface="义启小楷书" panose="02010601030101010101" pitchFamily="2" charset="-128"/>
              </a:rPr>
              <a:t>第七章 主存管理</a:t>
            </a:r>
            <a:endParaRPr kumimoji="0" lang="en-US" altLang="zh-CN" sz="4800" b="1" i="0" u="none" strike="noStrike" kern="1200" cap="none" spc="0" normalizeH="0" baseline="0" noProof="0" dirty="0">
              <a:ln>
                <a:noFill/>
              </a:ln>
              <a:solidFill>
                <a:prstClr val="white"/>
              </a:solidFill>
              <a:effectLst/>
              <a:uLnTx/>
              <a:uFillTx/>
              <a:latin typeface="义启小楷书" panose="02010601030101010101" pitchFamily="2" charset="-128"/>
              <a:ea typeface="义启小楷书" panose="02010601030101010101" pitchFamily="2" charset="-128"/>
            </a:endParaRPr>
          </a:p>
        </p:txBody>
      </p:sp>
      <p:sp>
        <p:nvSpPr>
          <p:cNvPr id="13" name="矩形: 圆角 12"/>
          <p:cNvSpPr/>
          <p:nvPr/>
        </p:nvSpPr>
        <p:spPr>
          <a:xfrm>
            <a:off x="5043217" y="4535163"/>
            <a:ext cx="2077967" cy="423512"/>
          </a:xfrm>
          <a:prstGeom prst="roundRect">
            <a:avLst>
              <a:gd name="adj" fmla="val 50000"/>
            </a:avLst>
          </a:prstGeom>
          <a:gradFill flip="none" rotWithShape="1">
            <a:gsLst>
              <a:gs pos="0">
                <a:schemeClr val="accent2"/>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prstClr val="white"/>
                </a:solidFill>
                <a:latin typeface="微软雅黑" panose="020B0503020204020204" pitchFamily="34" charset="-122"/>
                <a:ea typeface="微软雅黑" panose="020B0503020204020204" pitchFamily="34" charset="-122"/>
              </a:rPr>
              <a:t>授课人</a:t>
            </a:r>
            <a:r>
              <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a:t>
            </a:r>
            <a:r>
              <a:rPr lang="zh-CN" altLang="en-US"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周正勇</a:t>
            </a:r>
            <a:endParaRPr kumimoji="0" lang="en-US" altLang="zh-CN"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1463" name="组合 1462"/>
          <p:cNvGrpSpPr/>
          <p:nvPr/>
        </p:nvGrpSpPr>
        <p:grpSpPr>
          <a:xfrm>
            <a:off x="3195205" y="5684519"/>
            <a:ext cx="5801591" cy="1173481"/>
            <a:chOff x="3195205" y="5355433"/>
            <a:chExt cx="5801591" cy="1502568"/>
          </a:xfrm>
        </p:grpSpPr>
        <p:sp>
          <p:nvSpPr>
            <p:cNvPr id="1464" name="任意多边形: 形状 1463"/>
            <p:cNvSpPr/>
            <p:nvPr/>
          </p:nvSpPr>
          <p:spPr>
            <a:xfrm>
              <a:off x="3195205" y="6788810"/>
              <a:ext cx="5801591" cy="12580"/>
            </a:xfrm>
            <a:custGeom>
              <a:avLst/>
              <a:gdLst>
                <a:gd name="connsiteX0" fmla="*/ 4590003 w 4590002"/>
                <a:gd name="connsiteY0" fmla="*/ 0 h 9525"/>
                <a:gd name="connsiteX1" fmla="*/ 0 w 4590002"/>
                <a:gd name="connsiteY1" fmla="*/ 0 h 9525"/>
              </a:gdLst>
              <a:ahLst/>
              <a:cxnLst>
                <a:cxn ang="0">
                  <a:pos x="connsiteX0" y="connsiteY0"/>
                </a:cxn>
                <a:cxn ang="0">
                  <a:pos x="connsiteX1" y="connsiteY1"/>
                </a:cxn>
              </a:cxnLst>
              <a:rect l="l" t="t" r="r" b="b"/>
              <a:pathLst>
                <a:path w="4590002" h="9525">
                  <a:moveTo>
                    <a:pt x="45900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65" name="任意多边形: 形状 1464"/>
            <p:cNvSpPr/>
            <p:nvPr/>
          </p:nvSpPr>
          <p:spPr>
            <a:xfrm>
              <a:off x="3554696" y="5962548"/>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66" name="任意多边形: 形状 1465"/>
            <p:cNvSpPr/>
            <p:nvPr/>
          </p:nvSpPr>
          <p:spPr>
            <a:xfrm>
              <a:off x="3554696" y="600544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67" name="任意多边形: 形状 1466"/>
            <p:cNvSpPr/>
            <p:nvPr/>
          </p:nvSpPr>
          <p:spPr>
            <a:xfrm>
              <a:off x="3554696" y="6038657"/>
              <a:ext cx="761000" cy="12580"/>
            </a:xfrm>
            <a:custGeom>
              <a:avLst/>
              <a:gdLst>
                <a:gd name="connsiteX0" fmla="*/ 0 w 602075"/>
                <a:gd name="connsiteY0" fmla="*/ 0 h 9525"/>
                <a:gd name="connsiteX1" fmla="*/ 602075 w 602075"/>
                <a:gd name="connsiteY1" fmla="*/ 0 h 9525"/>
              </a:gdLst>
              <a:ahLst/>
              <a:cxnLst>
                <a:cxn ang="0">
                  <a:pos x="connsiteX0" y="connsiteY0"/>
                </a:cxn>
                <a:cxn ang="0">
                  <a:pos x="connsiteX1" y="connsiteY1"/>
                </a:cxn>
              </a:cxnLst>
              <a:rect l="l" t="t" r="r" b="b"/>
              <a:pathLst>
                <a:path w="602075" h="9525">
                  <a:moveTo>
                    <a:pt x="0" y="0"/>
                  </a:moveTo>
                  <a:lnTo>
                    <a:pt x="60207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68" name="任意多边形: 形状 1467"/>
            <p:cNvSpPr/>
            <p:nvPr/>
          </p:nvSpPr>
          <p:spPr>
            <a:xfrm>
              <a:off x="4315696"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69" name="任意多边形: 形状 1468"/>
            <p:cNvSpPr/>
            <p:nvPr/>
          </p:nvSpPr>
          <p:spPr>
            <a:xfrm>
              <a:off x="4427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0" name="任意多边形: 形状 1469"/>
            <p:cNvSpPr/>
            <p:nvPr/>
          </p:nvSpPr>
          <p:spPr>
            <a:xfrm>
              <a:off x="449977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1" name="任意多边形: 形状 1470"/>
            <p:cNvSpPr/>
            <p:nvPr/>
          </p:nvSpPr>
          <p:spPr>
            <a:xfrm>
              <a:off x="45266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2" name="任意多边形: 形状 1471"/>
            <p:cNvSpPr/>
            <p:nvPr/>
          </p:nvSpPr>
          <p:spPr>
            <a:xfrm>
              <a:off x="459320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3" name="任意多边形: 形状 1472"/>
            <p:cNvSpPr/>
            <p:nvPr/>
          </p:nvSpPr>
          <p:spPr>
            <a:xfrm>
              <a:off x="468662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4" name="任意多边形: 形状 1473"/>
            <p:cNvSpPr/>
            <p:nvPr/>
          </p:nvSpPr>
          <p:spPr>
            <a:xfrm>
              <a:off x="478005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5" name="任意多边形: 形状 1474"/>
            <p:cNvSpPr/>
            <p:nvPr/>
          </p:nvSpPr>
          <p:spPr>
            <a:xfrm>
              <a:off x="462004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6" name="任意多边形: 形状 1475"/>
            <p:cNvSpPr/>
            <p:nvPr/>
          </p:nvSpPr>
          <p:spPr>
            <a:xfrm>
              <a:off x="4713353"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7" name="任意多边形: 形状 1476"/>
            <p:cNvSpPr/>
            <p:nvPr/>
          </p:nvSpPr>
          <p:spPr>
            <a:xfrm>
              <a:off x="4806778"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8" name="任意多边形: 形状 1477"/>
            <p:cNvSpPr/>
            <p:nvPr/>
          </p:nvSpPr>
          <p:spPr>
            <a:xfrm>
              <a:off x="488166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79" name="任意多边形: 形状 1478"/>
            <p:cNvSpPr/>
            <p:nvPr/>
          </p:nvSpPr>
          <p:spPr>
            <a:xfrm>
              <a:off x="4427662" y="596833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0" name="任意多边形: 形状 1479"/>
            <p:cNvSpPr/>
            <p:nvPr/>
          </p:nvSpPr>
          <p:spPr>
            <a:xfrm>
              <a:off x="4526624"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1" name="任意多边形: 形状 1480"/>
            <p:cNvSpPr/>
            <p:nvPr/>
          </p:nvSpPr>
          <p:spPr>
            <a:xfrm>
              <a:off x="4618845"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2" name="任意多边形: 形状 1481"/>
            <p:cNvSpPr/>
            <p:nvPr/>
          </p:nvSpPr>
          <p:spPr>
            <a:xfrm>
              <a:off x="4712028" y="596833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3" name="任意多边形: 形状 1482"/>
            <p:cNvSpPr/>
            <p:nvPr/>
          </p:nvSpPr>
          <p:spPr>
            <a:xfrm>
              <a:off x="4805694" y="596833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4" name="任意多边形: 形状 1483"/>
            <p:cNvSpPr/>
            <p:nvPr/>
          </p:nvSpPr>
          <p:spPr>
            <a:xfrm>
              <a:off x="4427662" y="5887445"/>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5" name="任意多边形: 形状 1484"/>
            <p:cNvSpPr/>
            <p:nvPr/>
          </p:nvSpPr>
          <p:spPr>
            <a:xfrm>
              <a:off x="4526624"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6" name="任意多边形: 形状 1485"/>
            <p:cNvSpPr/>
            <p:nvPr/>
          </p:nvSpPr>
          <p:spPr>
            <a:xfrm>
              <a:off x="4618845"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7" name="任意多边形: 形状 1486"/>
            <p:cNvSpPr/>
            <p:nvPr/>
          </p:nvSpPr>
          <p:spPr>
            <a:xfrm>
              <a:off x="4712028" y="5887445"/>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8" name="任意多边形: 形状 1487"/>
            <p:cNvSpPr/>
            <p:nvPr/>
          </p:nvSpPr>
          <p:spPr>
            <a:xfrm>
              <a:off x="4805694" y="5887445"/>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89" name="任意多边形: 形状 1488"/>
            <p:cNvSpPr/>
            <p:nvPr/>
          </p:nvSpPr>
          <p:spPr>
            <a:xfrm>
              <a:off x="4315696" y="585863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0" name="任意多边形: 形状 1489"/>
            <p:cNvSpPr/>
            <p:nvPr/>
          </p:nvSpPr>
          <p:spPr>
            <a:xfrm>
              <a:off x="4427662" y="603752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1" name="任意多边形: 形状 1490"/>
            <p:cNvSpPr/>
            <p:nvPr/>
          </p:nvSpPr>
          <p:spPr>
            <a:xfrm>
              <a:off x="4526624"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2" name="任意多边形: 形状 1491"/>
            <p:cNvSpPr/>
            <p:nvPr/>
          </p:nvSpPr>
          <p:spPr>
            <a:xfrm>
              <a:off x="4618845"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3" name="任意多边形: 形状 1492"/>
            <p:cNvSpPr/>
            <p:nvPr/>
          </p:nvSpPr>
          <p:spPr>
            <a:xfrm>
              <a:off x="4712028" y="603752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4" name="任意多边形: 形状 1493"/>
            <p:cNvSpPr/>
            <p:nvPr/>
          </p:nvSpPr>
          <p:spPr>
            <a:xfrm>
              <a:off x="4805694" y="603752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5" name="任意多边形: 形状 1494"/>
            <p:cNvSpPr/>
            <p:nvPr/>
          </p:nvSpPr>
          <p:spPr>
            <a:xfrm>
              <a:off x="4427662" y="6128103"/>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6" name="任意多边形: 形状 1495"/>
            <p:cNvSpPr/>
            <p:nvPr/>
          </p:nvSpPr>
          <p:spPr>
            <a:xfrm>
              <a:off x="4526624"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7" name="任意多边形: 形状 1496"/>
            <p:cNvSpPr/>
            <p:nvPr/>
          </p:nvSpPr>
          <p:spPr>
            <a:xfrm>
              <a:off x="4618845"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8" name="任意多边形: 形状 1497"/>
            <p:cNvSpPr/>
            <p:nvPr/>
          </p:nvSpPr>
          <p:spPr>
            <a:xfrm>
              <a:off x="4712028" y="6128103"/>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99" name="任意多边形: 形状 1498"/>
            <p:cNvSpPr/>
            <p:nvPr/>
          </p:nvSpPr>
          <p:spPr>
            <a:xfrm>
              <a:off x="4805694" y="6128103"/>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0" name="任意多边形: 形状 1499"/>
            <p:cNvSpPr/>
            <p:nvPr/>
          </p:nvSpPr>
          <p:spPr>
            <a:xfrm>
              <a:off x="4427662" y="621088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1" name="任意多边形: 形状 1500"/>
            <p:cNvSpPr/>
            <p:nvPr/>
          </p:nvSpPr>
          <p:spPr>
            <a:xfrm>
              <a:off x="4526624"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2" name="任意多边形: 形状 1501"/>
            <p:cNvSpPr/>
            <p:nvPr/>
          </p:nvSpPr>
          <p:spPr>
            <a:xfrm>
              <a:off x="4618845"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3" name="任意多边形: 形状 1502"/>
            <p:cNvSpPr/>
            <p:nvPr/>
          </p:nvSpPr>
          <p:spPr>
            <a:xfrm>
              <a:off x="4712028" y="621088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4" name="任意多边形: 形状 1503"/>
            <p:cNvSpPr/>
            <p:nvPr/>
          </p:nvSpPr>
          <p:spPr>
            <a:xfrm>
              <a:off x="4805694" y="621088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5" name="任意多边形: 形状 1504"/>
            <p:cNvSpPr/>
            <p:nvPr/>
          </p:nvSpPr>
          <p:spPr>
            <a:xfrm>
              <a:off x="4427662" y="6304476"/>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6" name="任意多边形: 形状 1505"/>
            <p:cNvSpPr/>
            <p:nvPr/>
          </p:nvSpPr>
          <p:spPr>
            <a:xfrm>
              <a:off x="4526624"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7" name="任意多边形: 形状 1506"/>
            <p:cNvSpPr/>
            <p:nvPr/>
          </p:nvSpPr>
          <p:spPr>
            <a:xfrm>
              <a:off x="4618845"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8" name="任意多边形: 形状 1507"/>
            <p:cNvSpPr/>
            <p:nvPr/>
          </p:nvSpPr>
          <p:spPr>
            <a:xfrm>
              <a:off x="4712028" y="6304476"/>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09" name="任意多边形: 形状 1508"/>
            <p:cNvSpPr/>
            <p:nvPr/>
          </p:nvSpPr>
          <p:spPr>
            <a:xfrm>
              <a:off x="4805694" y="6304476"/>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0" name="任意多边形: 形状 1509"/>
            <p:cNvSpPr/>
            <p:nvPr/>
          </p:nvSpPr>
          <p:spPr>
            <a:xfrm>
              <a:off x="4427662" y="638146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1" name="任意多边形: 形状 1510"/>
            <p:cNvSpPr/>
            <p:nvPr/>
          </p:nvSpPr>
          <p:spPr>
            <a:xfrm>
              <a:off x="4526624"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2" name="任意多边形: 形状 1511"/>
            <p:cNvSpPr/>
            <p:nvPr/>
          </p:nvSpPr>
          <p:spPr>
            <a:xfrm>
              <a:off x="4618845"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3" name="任意多边形: 形状 1512"/>
            <p:cNvSpPr/>
            <p:nvPr/>
          </p:nvSpPr>
          <p:spPr>
            <a:xfrm>
              <a:off x="4712028" y="638146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4" name="任意多边形: 形状 1513"/>
            <p:cNvSpPr/>
            <p:nvPr/>
          </p:nvSpPr>
          <p:spPr>
            <a:xfrm>
              <a:off x="4805694" y="638146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5" name="任意多边形: 形状 1514"/>
            <p:cNvSpPr/>
            <p:nvPr/>
          </p:nvSpPr>
          <p:spPr>
            <a:xfrm>
              <a:off x="4427662" y="6479717"/>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6" name="任意多边形: 形状 1515"/>
            <p:cNvSpPr/>
            <p:nvPr/>
          </p:nvSpPr>
          <p:spPr>
            <a:xfrm>
              <a:off x="4526624"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7" name="任意多边形: 形状 1516"/>
            <p:cNvSpPr/>
            <p:nvPr/>
          </p:nvSpPr>
          <p:spPr>
            <a:xfrm>
              <a:off x="4618845"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8" name="任意多边形: 形状 1517"/>
            <p:cNvSpPr/>
            <p:nvPr/>
          </p:nvSpPr>
          <p:spPr>
            <a:xfrm>
              <a:off x="4712028" y="6479717"/>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19" name="任意多边形: 形状 1518"/>
            <p:cNvSpPr/>
            <p:nvPr/>
          </p:nvSpPr>
          <p:spPr>
            <a:xfrm>
              <a:off x="4805694" y="6479717"/>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0" name="任意多边形: 形状 1519"/>
            <p:cNvSpPr/>
            <p:nvPr/>
          </p:nvSpPr>
          <p:spPr>
            <a:xfrm>
              <a:off x="4427662" y="6553814"/>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1" name="任意多边形: 形状 1520"/>
            <p:cNvSpPr/>
            <p:nvPr/>
          </p:nvSpPr>
          <p:spPr>
            <a:xfrm>
              <a:off x="4526624"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2" name="任意多边形: 形状 1521"/>
            <p:cNvSpPr/>
            <p:nvPr/>
          </p:nvSpPr>
          <p:spPr>
            <a:xfrm>
              <a:off x="4618845"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3" name="任意多边形: 形状 1522"/>
            <p:cNvSpPr/>
            <p:nvPr/>
          </p:nvSpPr>
          <p:spPr>
            <a:xfrm>
              <a:off x="4712028" y="6553814"/>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4" name="任意多边形: 形状 1523"/>
            <p:cNvSpPr/>
            <p:nvPr/>
          </p:nvSpPr>
          <p:spPr>
            <a:xfrm>
              <a:off x="4805694" y="6553814"/>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5" name="任意多边形: 形状 1524"/>
            <p:cNvSpPr/>
            <p:nvPr/>
          </p:nvSpPr>
          <p:spPr>
            <a:xfrm>
              <a:off x="4427662" y="6653070"/>
              <a:ext cx="72114" cy="12580"/>
            </a:xfrm>
            <a:custGeom>
              <a:avLst/>
              <a:gdLst>
                <a:gd name="connsiteX0" fmla="*/ 57055 w 57054"/>
                <a:gd name="connsiteY0" fmla="*/ 0 h 9525"/>
                <a:gd name="connsiteX1" fmla="*/ 0 w 57054"/>
                <a:gd name="connsiteY1" fmla="*/ 0 h 9525"/>
              </a:gdLst>
              <a:ahLst/>
              <a:cxnLst>
                <a:cxn ang="0">
                  <a:pos x="connsiteX0" y="connsiteY0"/>
                </a:cxn>
                <a:cxn ang="0">
                  <a:pos x="connsiteX1" y="connsiteY1"/>
                </a:cxn>
              </a:cxnLst>
              <a:rect l="l" t="t" r="r" b="b"/>
              <a:pathLst>
                <a:path w="57054" h="9525">
                  <a:moveTo>
                    <a:pt x="57055"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6" name="任意多边形: 形状 1525"/>
            <p:cNvSpPr/>
            <p:nvPr/>
          </p:nvSpPr>
          <p:spPr>
            <a:xfrm>
              <a:off x="4526624"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7" name="任意多边形: 形状 1526"/>
            <p:cNvSpPr/>
            <p:nvPr/>
          </p:nvSpPr>
          <p:spPr>
            <a:xfrm>
              <a:off x="4618845"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8" name="任意多边形: 形状 1527"/>
            <p:cNvSpPr/>
            <p:nvPr/>
          </p:nvSpPr>
          <p:spPr>
            <a:xfrm>
              <a:off x="4712028" y="6653070"/>
              <a:ext cx="68743" cy="12580"/>
            </a:xfrm>
            <a:custGeom>
              <a:avLst/>
              <a:gdLst>
                <a:gd name="connsiteX0" fmla="*/ 54388 w 54387"/>
                <a:gd name="connsiteY0" fmla="*/ 0 h 9525"/>
                <a:gd name="connsiteX1" fmla="*/ 0 w 54387"/>
                <a:gd name="connsiteY1" fmla="*/ 0 h 9525"/>
              </a:gdLst>
              <a:ahLst/>
              <a:cxnLst>
                <a:cxn ang="0">
                  <a:pos x="connsiteX0" y="connsiteY0"/>
                </a:cxn>
                <a:cxn ang="0">
                  <a:pos x="connsiteX1" y="connsiteY1"/>
                </a:cxn>
              </a:cxnLst>
              <a:rect l="l" t="t" r="r" b="b"/>
              <a:pathLst>
                <a:path w="54387" h="9525">
                  <a:moveTo>
                    <a:pt x="54388"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29" name="任意多边形: 形状 1528"/>
            <p:cNvSpPr/>
            <p:nvPr/>
          </p:nvSpPr>
          <p:spPr>
            <a:xfrm>
              <a:off x="4805694" y="6653070"/>
              <a:ext cx="75967" cy="12580"/>
            </a:xfrm>
            <a:custGeom>
              <a:avLst/>
              <a:gdLst>
                <a:gd name="connsiteX0" fmla="*/ 60103 w 60102"/>
                <a:gd name="connsiteY0" fmla="*/ 0 h 9525"/>
                <a:gd name="connsiteX1" fmla="*/ 0 w 60102"/>
                <a:gd name="connsiteY1" fmla="*/ 0 h 9525"/>
              </a:gdLst>
              <a:ahLst/>
              <a:cxnLst>
                <a:cxn ang="0">
                  <a:pos x="connsiteX0" y="connsiteY0"/>
                </a:cxn>
                <a:cxn ang="0">
                  <a:pos x="connsiteX1" y="connsiteY1"/>
                </a:cxn>
              </a:cxnLst>
              <a:rect l="l" t="t" r="r" b="b"/>
              <a:pathLst>
                <a:path w="60102" h="9525">
                  <a:moveTo>
                    <a:pt x="6010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0" name="任意多边形: 形状 1529"/>
            <p:cNvSpPr/>
            <p:nvPr/>
          </p:nvSpPr>
          <p:spPr>
            <a:xfrm>
              <a:off x="4315696" y="5828948"/>
              <a:ext cx="654453" cy="12580"/>
            </a:xfrm>
            <a:custGeom>
              <a:avLst/>
              <a:gdLst>
                <a:gd name="connsiteX0" fmla="*/ 0 w 517779"/>
                <a:gd name="connsiteY0" fmla="*/ 0 h 9525"/>
                <a:gd name="connsiteX1" fmla="*/ 517779 w 517779"/>
                <a:gd name="connsiteY1" fmla="*/ 0 h 9525"/>
              </a:gdLst>
              <a:ahLst/>
              <a:cxnLst>
                <a:cxn ang="0">
                  <a:pos x="connsiteX0" y="connsiteY0"/>
                </a:cxn>
                <a:cxn ang="0">
                  <a:pos x="connsiteX1" y="connsiteY1"/>
                </a:cxn>
              </a:cxnLst>
              <a:rect l="l" t="t" r="r" b="b"/>
              <a:pathLst>
                <a:path w="517779" h="9525">
                  <a:moveTo>
                    <a:pt x="0" y="0"/>
                  </a:moveTo>
                  <a:lnTo>
                    <a:pt x="517779"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1" name="任意多边形: 形状 1530"/>
            <p:cNvSpPr/>
            <p:nvPr/>
          </p:nvSpPr>
          <p:spPr>
            <a:xfrm>
              <a:off x="49701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2" name="任意多边形: 形状 1531"/>
            <p:cNvSpPr/>
            <p:nvPr/>
          </p:nvSpPr>
          <p:spPr>
            <a:xfrm>
              <a:off x="4970150" y="5485260"/>
              <a:ext cx="2251699" cy="33463"/>
            </a:xfrm>
            <a:custGeom>
              <a:avLst/>
              <a:gdLst>
                <a:gd name="connsiteX0" fmla="*/ 0 w 1781460"/>
                <a:gd name="connsiteY0" fmla="*/ 0 h 25336"/>
                <a:gd name="connsiteX1" fmla="*/ 1781461 w 1781460"/>
                <a:gd name="connsiteY1" fmla="*/ 0 h 25336"/>
                <a:gd name="connsiteX2" fmla="*/ 1781461 w 1781460"/>
                <a:gd name="connsiteY2" fmla="*/ 25337 h 25336"/>
                <a:gd name="connsiteX3" fmla="*/ 0 w 1781460"/>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781460" h="25336">
                  <a:moveTo>
                    <a:pt x="0" y="0"/>
                  </a:moveTo>
                  <a:lnTo>
                    <a:pt x="1781461" y="0"/>
                  </a:lnTo>
                  <a:lnTo>
                    <a:pt x="1781461"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3" name="任意多边形: 形状 1532"/>
            <p:cNvSpPr/>
            <p:nvPr/>
          </p:nvSpPr>
          <p:spPr>
            <a:xfrm>
              <a:off x="4927532" y="5410911"/>
              <a:ext cx="2336937" cy="33463"/>
            </a:xfrm>
            <a:custGeom>
              <a:avLst/>
              <a:gdLst>
                <a:gd name="connsiteX0" fmla="*/ 0 w 1848897"/>
                <a:gd name="connsiteY0" fmla="*/ 0 h 25336"/>
                <a:gd name="connsiteX1" fmla="*/ 1848898 w 1848897"/>
                <a:gd name="connsiteY1" fmla="*/ 0 h 25336"/>
                <a:gd name="connsiteX2" fmla="*/ 1848898 w 1848897"/>
                <a:gd name="connsiteY2" fmla="*/ 25337 h 25336"/>
                <a:gd name="connsiteX3" fmla="*/ 0 w 1848897"/>
                <a:gd name="connsiteY3" fmla="*/ 25337 h 25336"/>
              </a:gdLst>
              <a:ahLst/>
              <a:cxnLst>
                <a:cxn ang="0">
                  <a:pos x="connsiteX0" y="connsiteY0"/>
                </a:cxn>
                <a:cxn ang="0">
                  <a:pos x="connsiteX1" y="connsiteY1"/>
                </a:cxn>
                <a:cxn ang="0">
                  <a:pos x="connsiteX2" y="connsiteY2"/>
                </a:cxn>
                <a:cxn ang="0">
                  <a:pos x="connsiteX3" y="connsiteY3"/>
                </a:cxn>
              </a:cxnLst>
              <a:rect l="l" t="t" r="r" b="b"/>
              <a:pathLst>
                <a:path w="1848897" h="25336">
                  <a:moveTo>
                    <a:pt x="0" y="0"/>
                  </a:moveTo>
                  <a:lnTo>
                    <a:pt x="1848898" y="0"/>
                  </a:lnTo>
                  <a:lnTo>
                    <a:pt x="1848898"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4" name="任意多边形: 形状 1533"/>
            <p:cNvSpPr/>
            <p:nvPr/>
          </p:nvSpPr>
          <p:spPr>
            <a:xfrm>
              <a:off x="4947156" y="5444373"/>
              <a:ext cx="2297569" cy="40885"/>
            </a:xfrm>
            <a:custGeom>
              <a:avLst/>
              <a:gdLst>
                <a:gd name="connsiteX0" fmla="*/ 0 w 1817751"/>
                <a:gd name="connsiteY0" fmla="*/ 0 h 30956"/>
                <a:gd name="connsiteX1" fmla="*/ 1817751 w 1817751"/>
                <a:gd name="connsiteY1" fmla="*/ 0 h 30956"/>
                <a:gd name="connsiteX2" fmla="*/ 1817751 w 1817751"/>
                <a:gd name="connsiteY2" fmla="*/ 30956 h 30956"/>
                <a:gd name="connsiteX3" fmla="*/ 0 w 1817751"/>
                <a:gd name="connsiteY3" fmla="*/ 30956 h 30956"/>
              </a:gdLst>
              <a:ahLst/>
              <a:cxnLst>
                <a:cxn ang="0">
                  <a:pos x="connsiteX0" y="connsiteY0"/>
                </a:cxn>
                <a:cxn ang="0">
                  <a:pos x="connsiteX1" y="connsiteY1"/>
                </a:cxn>
                <a:cxn ang="0">
                  <a:pos x="connsiteX2" y="connsiteY2"/>
                </a:cxn>
                <a:cxn ang="0">
                  <a:pos x="connsiteX3" y="connsiteY3"/>
                </a:cxn>
              </a:cxnLst>
              <a:rect l="l" t="t" r="r" b="b"/>
              <a:pathLst>
                <a:path w="1817751" h="30956">
                  <a:moveTo>
                    <a:pt x="0" y="0"/>
                  </a:moveTo>
                  <a:lnTo>
                    <a:pt x="1817751" y="0"/>
                  </a:lnTo>
                  <a:lnTo>
                    <a:pt x="1817751" y="30956"/>
                  </a:lnTo>
                  <a:lnTo>
                    <a:pt x="0" y="30956"/>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5" name="任意多边形: 形状 1534"/>
            <p:cNvSpPr/>
            <p:nvPr/>
          </p:nvSpPr>
          <p:spPr>
            <a:xfrm>
              <a:off x="507356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6" name="任意多边形: 形状 1535"/>
            <p:cNvSpPr/>
            <p:nvPr/>
          </p:nvSpPr>
          <p:spPr>
            <a:xfrm>
              <a:off x="5274502"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7" name="任意多边形: 形状 1536"/>
            <p:cNvSpPr/>
            <p:nvPr/>
          </p:nvSpPr>
          <p:spPr>
            <a:xfrm>
              <a:off x="5483263"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8" name="任意多边形: 形状 1537"/>
            <p:cNvSpPr/>
            <p:nvPr/>
          </p:nvSpPr>
          <p:spPr>
            <a:xfrm>
              <a:off x="569214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39" name="任意多边形: 形状 1538"/>
            <p:cNvSpPr/>
            <p:nvPr/>
          </p:nvSpPr>
          <p:spPr>
            <a:xfrm>
              <a:off x="59009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0" name="任意多边形: 形状 1539"/>
            <p:cNvSpPr/>
            <p:nvPr/>
          </p:nvSpPr>
          <p:spPr>
            <a:xfrm>
              <a:off x="610966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1" name="任意多边形: 形状 1540"/>
            <p:cNvSpPr/>
            <p:nvPr/>
          </p:nvSpPr>
          <p:spPr>
            <a:xfrm>
              <a:off x="6318425"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2" name="任意多边形: 形状 1541"/>
            <p:cNvSpPr/>
            <p:nvPr/>
          </p:nvSpPr>
          <p:spPr>
            <a:xfrm>
              <a:off x="652730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3" name="任意多边形: 形状 1542"/>
            <p:cNvSpPr/>
            <p:nvPr/>
          </p:nvSpPr>
          <p:spPr>
            <a:xfrm>
              <a:off x="6736066"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4" name="任意多边形: 形状 1543"/>
            <p:cNvSpPr/>
            <p:nvPr/>
          </p:nvSpPr>
          <p:spPr>
            <a:xfrm>
              <a:off x="6944827"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5" name="任意多边形: 形状 1544"/>
            <p:cNvSpPr/>
            <p:nvPr/>
          </p:nvSpPr>
          <p:spPr>
            <a:xfrm>
              <a:off x="7109404" y="5444373"/>
              <a:ext cx="12039" cy="40885"/>
            </a:xfrm>
            <a:custGeom>
              <a:avLst/>
              <a:gdLst>
                <a:gd name="connsiteX0" fmla="*/ 0 w 9525"/>
                <a:gd name="connsiteY0" fmla="*/ 0 h 30956"/>
                <a:gd name="connsiteX1" fmla="*/ 0 w 9525"/>
                <a:gd name="connsiteY1" fmla="*/ 30956 h 30956"/>
              </a:gdLst>
              <a:ahLst/>
              <a:cxnLst>
                <a:cxn ang="0">
                  <a:pos x="connsiteX0" y="connsiteY0"/>
                </a:cxn>
                <a:cxn ang="0">
                  <a:pos x="connsiteX1" y="connsiteY1"/>
                </a:cxn>
              </a:cxnLst>
              <a:rect l="l" t="t" r="r" b="b"/>
              <a:pathLst>
                <a:path w="9525" h="30956">
                  <a:moveTo>
                    <a:pt x="0" y="0"/>
                  </a:moveTo>
                  <a:lnTo>
                    <a:pt x="0" y="3095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6" name="任意多边形: 形状 1545"/>
            <p:cNvSpPr/>
            <p:nvPr/>
          </p:nvSpPr>
          <p:spPr>
            <a:xfrm>
              <a:off x="5109926"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7" name="任意多边形: 形状 1546"/>
            <p:cNvSpPr/>
            <p:nvPr/>
          </p:nvSpPr>
          <p:spPr>
            <a:xfrm>
              <a:off x="5155796"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8" name="任意多边形: 形状 1547"/>
            <p:cNvSpPr/>
            <p:nvPr/>
          </p:nvSpPr>
          <p:spPr>
            <a:xfrm>
              <a:off x="5209851"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49" name="任意多边形: 形状 1548"/>
            <p:cNvSpPr/>
            <p:nvPr/>
          </p:nvSpPr>
          <p:spPr>
            <a:xfrm>
              <a:off x="5263787"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0" name="任意多边形: 形状 1549"/>
            <p:cNvSpPr/>
            <p:nvPr/>
          </p:nvSpPr>
          <p:spPr>
            <a:xfrm>
              <a:off x="6842253" y="5355433"/>
              <a:ext cx="239700" cy="55478"/>
            </a:xfrm>
            <a:custGeom>
              <a:avLst/>
              <a:gdLst>
                <a:gd name="connsiteX0" fmla="*/ 0 w 189642"/>
                <a:gd name="connsiteY0" fmla="*/ 0 h 42005"/>
                <a:gd name="connsiteX1" fmla="*/ 189643 w 189642"/>
                <a:gd name="connsiteY1" fmla="*/ 0 h 42005"/>
                <a:gd name="connsiteX2" fmla="*/ 189643 w 189642"/>
                <a:gd name="connsiteY2" fmla="*/ 42005 h 42005"/>
                <a:gd name="connsiteX3" fmla="*/ 0 w 189642"/>
                <a:gd name="connsiteY3" fmla="*/ 42005 h 42005"/>
              </a:gdLst>
              <a:ahLst/>
              <a:cxnLst>
                <a:cxn ang="0">
                  <a:pos x="connsiteX0" y="connsiteY0"/>
                </a:cxn>
                <a:cxn ang="0">
                  <a:pos x="connsiteX1" y="connsiteY1"/>
                </a:cxn>
                <a:cxn ang="0">
                  <a:pos x="connsiteX2" y="connsiteY2"/>
                </a:cxn>
                <a:cxn ang="0">
                  <a:pos x="connsiteX3" y="connsiteY3"/>
                </a:cxn>
              </a:cxnLst>
              <a:rect l="l" t="t" r="r" b="b"/>
              <a:pathLst>
                <a:path w="189642" h="42005">
                  <a:moveTo>
                    <a:pt x="0" y="0"/>
                  </a:moveTo>
                  <a:lnTo>
                    <a:pt x="189643" y="0"/>
                  </a:lnTo>
                  <a:lnTo>
                    <a:pt x="189643" y="42005"/>
                  </a:lnTo>
                  <a:lnTo>
                    <a:pt x="0" y="42005"/>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1" name="任意多边形: 形状 1550"/>
            <p:cNvSpPr/>
            <p:nvPr/>
          </p:nvSpPr>
          <p:spPr>
            <a:xfrm>
              <a:off x="7014775"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2" name="任意多边形: 形状 1551"/>
            <p:cNvSpPr/>
            <p:nvPr/>
          </p:nvSpPr>
          <p:spPr>
            <a:xfrm>
              <a:off x="6960839" y="5375687"/>
              <a:ext cx="21429" cy="35224"/>
            </a:xfrm>
            <a:custGeom>
              <a:avLst/>
              <a:gdLst>
                <a:gd name="connsiteX0" fmla="*/ 0 w 16954"/>
                <a:gd name="connsiteY0" fmla="*/ 0 h 26670"/>
                <a:gd name="connsiteX1" fmla="*/ 16954 w 16954"/>
                <a:gd name="connsiteY1" fmla="*/ 0 h 26670"/>
                <a:gd name="connsiteX2" fmla="*/ 16954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4" y="0"/>
                  </a:lnTo>
                  <a:lnTo>
                    <a:pt x="16954"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3" name="任意多边形: 形状 1552"/>
            <p:cNvSpPr/>
            <p:nvPr/>
          </p:nvSpPr>
          <p:spPr>
            <a:xfrm>
              <a:off x="6906783" y="5375687"/>
              <a:ext cx="21429" cy="35224"/>
            </a:xfrm>
            <a:custGeom>
              <a:avLst/>
              <a:gdLst>
                <a:gd name="connsiteX0" fmla="*/ 0 w 16954"/>
                <a:gd name="connsiteY0" fmla="*/ 0 h 26670"/>
                <a:gd name="connsiteX1" fmla="*/ 16955 w 16954"/>
                <a:gd name="connsiteY1" fmla="*/ 0 h 26670"/>
                <a:gd name="connsiteX2" fmla="*/ 16955 w 16954"/>
                <a:gd name="connsiteY2" fmla="*/ 26670 h 26670"/>
                <a:gd name="connsiteX3" fmla="*/ 0 w 16954"/>
                <a:gd name="connsiteY3" fmla="*/ 26670 h 26670"/>
              </a:gdLst>
              <a:ahLst/>
              <a:cxnLst>
                <a:cxn ang="0">
                  <a:pos x="connsiteX0" y="connsiteY0"/>
                </a:cxn>
                <a:cxn ang="0">
                  <a:pos x="connsiteX1" y="connsiteY1"/>
                </a:cxn>
                <a:cxn ang="0">
                  <a:pos x="connsiteX2" y="connsiteY2"/>
                </a:cxn>
                <a:cxn ang="0">
                  <a:pos x="connsiteX3" y="connsiteY3"/>
                </a:cxn>
              </a:cxnLst>
              <a:rect l="l" t="t" r="r" b="b"/>
              <a:pathLst>
                <a:path w="16954" h="26670">
                  <a:moveTo>
                    <a:pt x="0" y="0"/>
                  </a:moveTo>
                  <a:lnTo>
                    <a:pt x="16955" y="0"/>
                  </a:lnTo>
                  <a:lnTo>
                    <a:pt x="16955" y="26670"/>
                  </a:lnTo>
                  <a:lnTo>
                    <a:pt x="0" y="26670"/>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4" name="任意多边形: 形状 1553"/>
            <p:cNvSpPr/>
            <p:nvPr/>
          </p:nvSpPr>
          <p:spPr>
            <a:xfrm>
              <a:off x="5178309"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5" name="任意多边形: 形状 1554"/>
            <p:cNvSpPr/>
            <p:nvPr/>
          </p:nvSpPr>
          <p:spPr>
            <a:xfrm>
              <a:off x="4970150" y="5672954"/>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6" name="任意多边形: 形状 1555"/>
            <p:cNvSpPr/>
            <p:nvPr/>
          </p:nvSpPr>
          <p:spPr>
            <a:xfrm>
              <a:off x="7221850" y="5485260"/>
              <a:ext cx="12039" cy="1303550"/>
            </a:xfrm>
            <a:custGeom>
              <a:avLst/>
              <a:gdLst>
                <a:gd name="connsiteX0" fmla="*/ 0 w 9525"/>
                <a:gd name="connsiteY0" fmla="*/ 0 h 986980"/>
                <a:gd name="connsiteX1" fmla="*/ 0 w 9525"/>
                <a:gd name="connsiteY1" fmla="*/ 986981 h 986980"/>
              </a:gdLst>
              <a:ahLst/>
              <a:cxnLst>
                <a:cxn ang="0">
                  <a:pos x="connsiteX0" y="connsiteY0"/>
                </a:cxn>
                <a:cxn ang="0">
                  <a:pos x="connsiteX1" y="connsiteY1"/>
                </a:cxn>
              </a:cxnLst>
              <a:rect l="l" t="t" r="r" b="b"/>
              <a:pathLst>
                <a:path w="9525" h="986980">
                  <a:moveTo>
                    <a:pt x="0" y="0"/>
                  </a:moveTo>
                  <a:lnTo>
                    <a:pt x="0" y="986981"/>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7" name="任意多边形: 形状 1556"/>
            <p:cNvSpPr/>
            <p:nvPr/>
          </p:nvSpPr>
          <p:spPr>
            <a:xfrm>
              <a:off x="4970150" y="5704530"/>
              <a:ext cx="2251699" cy="12580"/>
            </a:xfrm>
            <a:custGeom>
              <a:avLst/>
              <a:gdLst>
                <a:gd name="connsiteX0" fmla="*/ 1781461 w 1781460"/>
                <a:gd name="connsiteY0" fmla="*/ 0 h 9525"/>
                <a:gd name="connsiteX1" fmla="*/ 0 w 1781460"/>
                <a:gd name="connsiteY1" fmla="*/ 0 h 9525"/>
              </a:gdLst>
              <a:ahLst/>
              <a:cxnLst>
                <a:cxn ang="0">
                  <a:pos x="connsiteX0" y="connsiteY0"/>
                </a:cxn>
                <a:cxn ang="0">
                  <a:pos x="connsiteX1" y="connsiteY1"/>
                </a:cxn>
              </a:cxnLst>
              <a:rect l="l" t="t" r="r" b="b"/>
              <a:pathLst>
                <a:path w="1781460" h="9525">
                  <a:moveTo>
                    <a:pt x="178146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8" name="任意多边形: 形状 1557"/>
            <p:cNvSpPr/>
            <p:nvPr/>
          </p:nvSpPr>
          <p:spPr>
            <a:xfrm>
              <a:off x="5039014" y="5741642"/>
              <a:ext cx="75365" cy="1047168"/>
            </a:xfrm>
            <a:custGeom>
              <a:avLst/>
              <a:gdLst>
                <a:gd name="connsiteX0" fmla="*/ 0 w 59626"/>
                <a:gd name="connsiteY0" fmla="*/ 0 h 792861"/>
                <a:gd name="connsiteX1" fmla="*/ 59626 w 59626"/>
                <a:gd name="connsiteY1" fmla="*/ 0 h 792861"/>
                <a:gd name="connsiteX2" fmla="*/ 59626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6" y="0"/>
                  </a:lnTo>
                  <a:lnTo>
                    <a:pt x="59626"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59" name="任意多边形: 形状 1558"/>
            <p:cNvSpPr/>
            <p:nvPr/>
          </p:nvSpPr>
          <p:spPr>
            <a:xfrm>
              <a:off x="5039014" y="5547154"/>
              <a:ext cx="75365" cy="94602"/>
            </a:xfrm>
            <a:custGeom>
              <a:avLst/>
              <a:gdLst>
                <a:gd name="connsiteX0" fmla="*/ 0 w 59626"/>
                <a:gd name="connsiteY0" fmla="*/ 0 h 71628"/>
                <a:gd name="connsiteX1" fmla="*/ 59626 w 59626"/>
                <a:gd name="connsiteY1" fmla="*/ 0 h 71628"/>
                <a:gd name="connsiteX2" fmla="*/ 59626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6" y="0"/>
                  </a:lnTo>
                  <a:lnTo>
                    <a:pt x="59626"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0" name="任意多边形: 形状 1559"/>
            <p:cNvSpPr/>
            <p:nvPr/>
          </p:nvSpPr>
          <p:spPr>
            <a:xfrm>
              <a:off x="6995754" y="5518722"/>
              <a:ext cx="12039" cy="1270088"/>
            </a:xfrm>
            <a:custGeom>
              <a:avLst/>
              <a:gdLst>
                <a:gd name="connsiteX0" fmla="*/ 0 w 9525"/>
                <a:gd name="connsiteY0" fmla="*/ 0 h 961644"/>
                <a:gd name="connsiteX1" fmla="*/ 0 w 9525"/>
                <a:gd name="connsiteY1" fmla="*/ 961644 h 961644"/>
              </a:gdLst>
              <a:ahLst/>
              <a:cxnLst>
                <a:cxn ang="0">
                  <a:pos x="connsiteX0" y="connsiteY0"/>
                </a:cxn>
                <a:cxn ang="0">
                  <a:pos x="connsiteX1" y="connsiteY1"/>
                </a:cxn>
              </a:cxnLst>
              <a:rect l="l" t="t" r="r" b="b"/>
              <a:pathLst>
                <a:path w="9525" h="961644">
                  <a:moveTo>
                    <a:pt x="0" y="0"/>
                  </a:moveTo>
                  <a:lnTo>
                    <a:pt x="0" y="961644"/>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1" name="任意多边形: 形状 1560"/>
            <p:cNvSpPr/>
            <p:nvPr/>
          </p:nvSpPr>
          <p:spPr>
            <a:xfrm>
              <a:off x="5039014"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2" name="任意多边形: 形状 1561"/>
            <p:cNvSpPr/>
            <p:nvPr/>
          </p:nvSpPr>
          <p:spPr>
            <a:xfrm>
              <a:off x="5039014"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3" name="任意多边形: 形状 1562"/>
            <p:cNvSpPr/>
            <p:nvPr/>
          </p:nvSpPr>
          <p:spPr>
            <a:xfrm>
              <a:off x="5039014"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4" name="任意多边形: 形状 1563"/>
            <p:cNvSpPr/>
            <p:nvPr/>
          </p:nvSpPr>
          <p:spPr>
            <a:xfrm>
              <a:off x="5039014"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5" name="任意多边形: 形状 1564"/>
            <p:cNvSpPr/>
            <p:nvPr/>
          </p:nvSpPr>
          <p:spPr>
            <a:xfrm>
              <a:off x="5039014"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6" name="任意多边形: 形状 1565"/>
            <p:cNvSpPr/>
            <p:nvPr/>
          </p:nvSpPr>
          <p:spPr>
            <a:xfrm>
              <a:off x="5039014"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7" name="任意多边形: 形状 1566"/>
            <p:cNvSpPr/>
            <p:nvPr/>
          </p:nvSpPr>
          <p:spPr>
            <a:xfrm>
              <a:off x="5039014"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8" name="任意多边形: 形状 1567"/>
            <p:cNvSpPr/>
            <p:nvPr/>
          </p:nvSpPr>
          <p:spPr>
            <a:xfrm>
              <a:off x="5039014"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69" name="任意多边形: 形状 1568"/>
            <p:cNvSpPr/>
            <p:nvPr/>
          </p:nvSpPr>
          <p:spPr>
            <a:xfrm>
              <a:off x="7071119" y="5741642"/>
              <a:ext cx="75365" cy="1047168"/>
            </a:xfrm>
            <a:custGeom>
              <a:avLst/>
              <a:gdLst>
                <a:gd name="connsiteX0" fmla="*/ 0 w 59626"/>
                <a:gd name="connsiteY0" fmla="*/ 0 h 792861"/>
                <a:gd name="connsiteX1" fmla="*/ 59627 w 59626"/>
                <a:gd name="connsiteY1" fmla="*/ 0 h 792861"/>
                <a:gd name="connsiteX2" fmla="*/ 59627 w 59626"/>
                <a:gd name="connsiteY2" fmla="*/ 792861 h 792861"/>
                <a:gd name="connsiteX3" fmla="*/ 0 w 59626"/>
                <a:gd name="connsiteY3" fmla="*/ 792861 h 792861"/>
              </a:gdLst>
              <a:ahLst/>
              <a:cxnLst>
                <a:cxn ang="0">
                  <a:pos x="connsiteX0" y="connsiteY0"/>
                </a:cxn>
                <a:cxn ang="0">
                  <a:pos x="connsiteX1" y="connsiteY1"/>
                </a:cxn>
                <a:cxn ang="0">
                  <a:pos x="connsiteX2" y="connsiteY2"/>
                </a:cxn>
                <a:cxn ang="0">
                  <a:pos x="connsiteX3" y="connsiteY3"/>
                </a:cxn>
              </a:cxnLst>
              <a:rect l="l" t="t" r="r" b="b"/>
              <a:pathLst>
                <a:path w="59626" h="792861">
                  <a:moveTo>
                    <a:pt x="0" y="0"/>
                  </a:moveTo>
                  <a:lnTo>
                    <a:pt x="59627" y="0"/>
                  </a:lnTo>
                  <a:lnTo>
                    <a:pt x="59627" y="792861"/>
                  </a:lnTo>
                  <a:lnTo>
                    <a:pt x="0" y="792861"/>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0" name="任意多边形: 形状 1569"/>
            <p:cNvSpPr/>
            <p:nvPr/>
          </p:nvSpPr>
          <p:spPr>
            <a:xfrm>
              <a:off x="7071119" y="5810330"/>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1" name="任意多边形: 形状 1570"/>
            <p:cNvSpPr/>
            <p:nvPr/>
          </p:nvSpPr>
          <p:spPr>
            <a:xfrm>
              <a:off x="7071119" y="5897635"/>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2" name="任意多边形: 形状 1571"/>
            <p:cNvSpPr/>
            <p:nvPr/>
          </p:nvSpPr>
          <p:spPr>
            <a:xfrm>
              <a:off x="7071119" y="5984942"/>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3" name="任意多边形: 形状 1572"/>
            <p:cNvSpPr/>
            <p:nvPr/>
          </p:nvSpPr>
          <p:spPr>
            <a:xfrm>
              <a:off x="7071119" y="607224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4" name="任意多边形: 形状 1573"/>
            <p:cNvSpPr/>
            <p:nvPr/>
          </p:nvSpPr>
          <p:spPr>
            <a:xfrm>
              <a:off x="7071119" y="6159679"/>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5" name="任意多边形: 形状 1574"/>
            <p:cNvSpPr/>
            <p:nvPr/>
          </p:nvSpPr>
          <p:spPr>
            <a:xfrm>
              <a:off x="7071119" y="6246984"/>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6" name="任意多边形: 形状 1575"/>
            <p:cNvSpPr/>
            <p:nvPr/>
          </p:nvSpPr>
          <p:spPr>
            <a:xfrm>
              <a:off x="7071119" y="6334291"/>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7" name="任意多边形: 形状 1576"/>
            <p:cNvSpPr/>
            <p:nvPr/>
          </p:nvSpPr>
          <p:spPr>
            <a:xfrm>
              <a:off x="7071119" y="6421596"/>
              <a:ext cx="75365" cy="12580"/>
            </a:xfrm>
            <a:custGeom>
              <a:avLst/>
              <a:gdLst>
                <a:gd name="connsiteX0" fmla="*/ 0 w 59626"/>
                <a:gd name="connsiteY0" fmla="*/ 0 h 9525"/>
                <a:gd name="connsiteX1" fmla="*/ 59627 w 59626"/>
                <a:gd name="connsiteY1" fmla="*/ 0 h 9525"/>
              </a:gdLst>
              <a:ahLst/>
              <a:cxnLst>
                <a:cxn ang="0">
                  <a:pos x="connsiteX0" y="connsiteY0"/>
                </a:cxn>
                <a:cxn ang="0">
                  <a:pos x="connsiteX1" y="connsiteY1"/>
                </a:cxn>
              </a:cxnLst>
              <a:rect l="l" t="t" r="r" b="b"/>
              <a:pathLst>
                <a:path w="59626" h="9525">
                  <a:moveTo>
                    <a:pt x="0" y="0"/>
                  </a:moveTo>
                  <a:lnTo>
                    <a:pt x="59627"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8" name="任意多边形: 形状 1577"/>
            <p:cNvSpPr/>
            <p:nvPr/>
          </p:nvSpPr>
          <p:spPr>
            <a:xfrm>
              <a:off x="7071119" y="5547154"/>
              <a:ext cx="75365" cy="94602"/>
            </a:xfrm>
            <a:custGeom>
              <a:avLst/>
              <a:gdLst>
                <a:gd name="connsiteX0" fmla="*/ 0 w 59626"/>
                <a:gd name="connsiteY0" fmla="*/ 0 h 71628"/>
                <a:gd name="connsiteX1" fmla="*/ 59627 w 59626"/>
                <a:gd name="connsiteY1" fmla="*/ 0 h 71628"/>
                <a:gd name="connsiteX2" fmla="*/ 59627 w 59626"/>
                <a:gd name="connsiteY2" fmla="*/ 71628 h 71628"/>
                <a:gd name="connsiteX3" fmla="*/ 0 w 59626"/>
                <a:gd name="connsiteY3" fmla="*/ 71628 h 71628"/>
              </a:gdLst>
              <a:ahLst/>
              <a:cxnLst>
                <a:cxn ang="0">
                  <a:pos x="connsiteX0" y="connsiteY0"/>
                </a:cxn>
                <a:cxn ang="0">
                  <a:pos x="connsiteX1" y="connsiteY1"/>
                </a:cxn>
                <a:cxn ang="0">
                  <a:pos x="connsiteX2" y="connsiteY2"/>
                </a:cxn>
                <a:cxn ang="0">
                  <a:pos x="connsiteX3" y="connsiteY3"/>
                </a:cxn>
              </a:cxnLst>
              <a:rect l="l" t="t" r="r" b="b"/>
              <a:pathLst>
                <a:path w="59626" h="71628">
                  <a:moveTo>
                    <a:pt x="0" y="0"/>
                  </a:moveTo>
                  <a:lnTo>
                    <a:pt x="59627" y="0"/>
                  </a:lnTo>
                  <a:lnTo>
                    <a:pt x="59627" y="71628"/>
                  </a:lnTo>
                  <a:lnTo>
                    <a:pt x="0" y="71628"/>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79" name="任意多边形: 形状 1578"/>
            <p:cNvSpPr/>
            <p:nvPr/>
          </p:nvSpPr>
          <p:spPr>
            <a:xfrm>
              <a:off x="5360221"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0" name="任意多边形: 形状 1579"/>
            <p:cNvSpPr/>
            <p:nvPr/>
          </p:nvSpPr>
          <p:spPr>
            <a:xfrm>
              <a:off x="5406452"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1" name="任意多边形: 形状 1580"/>
            <p:cNvSpPr/>
            <p:nvPr/>
          </p:nvSpPr>
          <p:spPr>
            <a:xfrm>
              <a:off x="5563925"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2" name="任意多边形: 形状 1581"/>
            <p:cNvSpPr/>
            <p:nvPr/>
          </p:nvSpPr>
          <p:spPr>
            <a:xfrm>
              <a:off x="5767509"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3" name="任意多边形: 形状 1582"/>
            <p:cNvSpPr/>
            <p:nvPr/>
          </p:nvSpPr>
          <p:spPr>
            <a:xfrm>
              <a:off x="5971093"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4" name="任意多边形: 形状 1583"/>
            <p:cNvSpPr/>
            <p:nvPr/>
          </p:nvSpPr>
          <p:spPr>
            <a:xfrm>
              <a:off x="6174677"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5" name="任意多边形: 形状 1584"/>
            <p:cNvSpPr/>
            <p:nvPr/>
          </p:nvSpPr>
          <p:spPr>
            <a:xfrm>
              <a:off x="637826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6" name="任意多边形: 形状 1585"/>
            <p:cNvSpPr/>
            <p:nvPr/>
          </p:nvSpPr>
          <p:spPr>
            <a:xfrm>
              <a:off x="658184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7" name="任意多边形: 形状 1586"/>
            <p:cNvSpPr/>
            <p:nvPr/>
          </p:nvSpPr>
          <p:spPr>
            <a:xfrm>
              <a:off x="678554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8" name="任意多边形: 形状 1587"/>
            <p:cNvSpPr/>
            <p:nvPr/>
          </p:nvSpPr>
          <p:spPr>
            <a:xfrm>
              <a:off x="5610156"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89" name="任意多边形: 形状 1588"/>
            <p:cNvSpPr/>
            <p:nvPr/>
          </p:nvSpPr>
          <p:spPr>
            <a:xfrm>
              <a:off x="581374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0" name="任意多边形: 形状 1589"/>
            <p:cNvSpPr/>
            <p:nvPr/>
          </p:nvSpPr>
          <p:spPr>
            <a:xfrm>
              <a:off x="601732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1" name="任意多边形: 形状 1590"/>
            <p:cNvSpPr/>
            <p:nvPr/>
          </p:nvSpPr>
          <p:spPr>
            <a:xfrm>
              <a:off x="622090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2" name="任意多边形: 形状 1591"/>
            <p:cNvSpPr/>
            <p:nvPr/>
          </p:nvSpPr>
          <p:spPr>
            <a:xfrm>
              <a:off x="6424490"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3" name="任意多边形: 形状 1592"/>
            <p:cNvSpPr/>
            <p:nvPr/>
          </p:nvSpPr>
          <p:spPr>
            <a:xfrm>
              <a:off x="6628194"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4" name="任意多边形: 形状 1593"/>
            <p:cNvSpPr/>
            <p:nvPr/>
          </p:nvSpPr>
          <p:spPr>
            <a:xfrm>
              <a:off x="6831778" y="5518722"/>
              <a:ext cx="12039" cy="154231"/>
            </a:xfrm>
            <a:custGeom>
              <a:avLst/>
              <a:gdLst>
                <a:gd name="connsiteX0" fmla="*/ 0 w 9525"/>
                <a:gd name="connsiteY0" fmla="*/ 0 h 116776"/>
                <a:gd name="connsiteX1" fmla="*/ 0 w 9525"/>
                <a:gd name="connsiteY1" fmla="*/ 116777 h 116776"/>
              </a:gdLst>
              <a:ahLst/>
              <a:cxnLst>
                <a:cxn ang="0">
                  <a:pos x="connsiteX0" y="connsiteY0"/>
                </a:cxn>
                <a:cxn ang="0">
                  <a:pos x="connsiteX1" y="connsiteY1"/>
                </a:cxn>
              </a:cxnLst>
              <a:rect l="l" t="t" r="r" b="b"/>
              <a:pathLst>
                <a:path w="9525" h="116776">
                  <a:moveTo>
                    <a:pt x="0" y="0"/>
                  </a:moveTo>
                  <a:lnTo>
                    <a:pt x="0" y="116777"/>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5" name="任意多边形: 形状 1594"/>
            <p:cNvSpPr/>
            <p:nvPr/>
          </p:nvSpPr>
          <p:spPr>
            <a:xfrm>
              <a:off x="5178309" y="563206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6" name="任意多边形: 形状 1595"/>
            <p:cNvSpPr/>
            <p:nvPr/>
          </p:nvSpPr>
          <p:spPr>
            <a:xfrm>
              <a:off x="5406452" y="563206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7" name="任意多边形: 形状 1596"/>
            <p:cNvSpPr/>
            <p:nvPr/>
          </p:nvSpPr>
          <p:spPr>
            <a:xfrm>
              <a:off x="5610156"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8" name="任意多边形: 形状 1597"/>
            <p:cNvSpPr/>
            <p:nvPr/>
          </p:nvSpPr>
          <p:spPr>
            <a:xfrm>
              <a:off x="581374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99" name="任意多边形: 形状 1598"/>
            <p:cNvSpPr/>
            <p:nvPr/>
          </p:nvSpPr>
          <p:spPr>
            <a:xfrm>
              <a:off x="601732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0" name="任意多边形: 形状 1599"/>
            <p:cNvSpPr/>
            <p:nvPr/>
          </p:nvSpPr>
          <p:spPr>
            <a:xfrm>
              <a:off x="6220908"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1" name="任意多边形: 形状 1600"/>
            <p:cNvSpPr/>
            <p:nvPr/>
          </p:nvSpPr>
          <p:spPr>
            <a:xfrm>
              <a:off x="6424490"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2" name="任意多边形: 形状 1601"/>
            <p:cNvSpPr/>
            <p:nvPr/>
          </p:nvSpPr>
          <p:spPr>
            <a:xfrm>
              <a:off x="6628194" y="563206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3" name="任意多边形: 形状 1602"/>
            <p:cNvSpPr/>
            <p:nvPr/>
          </p:nvSpPr>
          <p:spPr>
            <a:xfrm>
              <a:off x="6831778" y="563206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4" name="任意多边形: 形状 1603"/>
            <p:cNvSpPr/>
            <p:nvPr/>
          </p:nvSpPr>
          <p:spPr>
            <a:xfrm>
              <a:off x="5360221"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5" name="任意多边形: 形状 1604"/>
            <p:cNvSpPr/>
            <p:nvPr/>
          </p:nvSpPr>
          <p:spPr>
            <a:xfrm>
              <a:off x="5406452"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6" name="任意多边形: 形状 1605"/>
            <p:cNvSpPr/>
            <p:nvPr/>
          </p:nvSpPr>
          <p:spPr>
            <a:xfrm>
              <a:off x="5563925"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7" name="任意多边形: 形状 1606"/>
            <p:cNvSpPr/>
            <p:nvPr/>
          </p:nvSpPr>
          <p:spPr>
            <a:xfrm>
              <a:off x="5767509"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8" name="任意多边形: 形状 1607"/>
            <p:cNvSpPr/>
            <p:nvPr/>
          </p:nvSpPr>
          <p:spPr>
            <a:xfrm>
              <a:off x="5971093"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09" name="任意多边形: 形状 1608"/>
            <p:cNvSpPr/>
            <p:nvPr/>
          </p:nvSpPr>
          <p:spPr>
            <a:xfrm>
              <a:off x="6174677"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0" name="任意多边形: 形状 1609"/>
            <p:cNvSpPr/>
            <p:nvPr/>
          </p:nvSpPr>
          <p:spPr>
            <a:xfrm>
              <a:off x="637826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1" name="任意多边形: 形状 1610"/>
            <p:cNvSpPr/>
            <p:nvPr/>
          </p:nvSpPr>
          <p:spPr>
            <a:xfrm>
              <a:off x="658184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2" name="任意多边形: 形状 1611"/>
            <p:cNvSpPr/>
            <p:nvPr/>
          </p:nvSpPr>
          <p:spPr>
            <a:xfrm>
              <a:off x="678554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3" name="任意多边形: 形状 1612"/>
            <p:cNvSpPr/>
            <p:nvPr/>
          </p:nvSpPr>
          <p:spPr>
            <a:xfrm>
              <a:off x="5610156"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4" name="任意多边形: 形状 1613"/>
            <p:cNvSpPr/>
            <p:nvPr/>
          </p:nvSpPr>
          <p:spPr>
            <a:xfrm>
              <a:off x="581374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5" name="任意多边形: 形状 1614"/>
            <p:cNvSpPr/>
            <p:nvPr/>
          </p:nvSpPr>
          <p:spPr>
            <a:xfrm>
              <a:off x="601732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6" name="任意多边形: 形状 1615"/>
            <p:cNvSpPr/>
            <p:nvPr/>
          </p:nvSpPr>
          <p:spPr>
            <a:xfrm>
              <a:off x="622090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7" name="任意多边形: 形状 1616"/>
            <p:cNvSpPr/>
            <p:nvPr/>
          </p:nvSpPr>
          <p:spPr>
            <a:xfrm>
              <a:off x="6424490"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8" name="任意多边形: 形状 1617"/>
            <p:cNvSpPr/>
            <p:nvPr/>
          </p:nvSpPr>
          <p:spPr>
            <a:xfrm>
              <a:off x="6628194"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19" name="任意多边形: 形状 1618"/>
            <p:cNvSpPr/>
            <p:nvPr/>
          </p:nvSpPr>
          <p:spPr>
            <a:xfrm>
              <a:off x="6831778" y="5704530"/>
              <a:ext cx="12039" cy="1084278"/>
            </a:xfrm>
            <a:custGeom>
              <a:avLst/>
              <a:gdLst>
                <a:gd name="connsiteX0" fmla="*/ 0 w 9525"/>
                <a:gd name="connsiteY0" fmla="*/ 0 h 820959"/>
                <a:gd name="connsiteX1" fmla="*/ 0 w 9525"/>
                <a:gd name="connsiteY1" fmla="*/ 820960 h 820959"/>
              </a:gdLst>
              <a:ahLst/>
              <a:cxnLst>
                <a:cxn ang="0">
                  <a:pos x="connsiteX0" y="connsiteY0"/>
                </a:cxn>
                <a:cxn ang="0">
                  <a:pos x="connsiteX1" y="connsiteY1"/>
                </a:cxn>
              </a:cxnLst>
              <a:rect l="l" t="t" r="r" b="b"/>
              <a:pathLst>
                <a:path w="9525" h="820959">
                  <a:moveTo>
                    <a:pt x="0" y="0"/>
                  </a:moveTo>
                  <a:lnTo>
                    <a:pt x="0" y="82096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0" name="任意多边形: 形状 1619"/>
            <p:cNvSpPr/>
            <p:nvPr/>
          </p:nvSpPr>
          <p:spPr>
            <a:xfrm>
              <a:off x="5178309" y="580114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1" name="任意多边形: 形状 1620"/>
            <p:cNvSpPr/>
            <p:nvPr/>
          </p:nvSpPr>
          <p:spPr>
            <a:xfrm>
              <a:off x="5406452" y="580114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2" name="任意多边形: 形状 1621"/>
            <p:cNvSpPr/>
            <p:nvPr/>
          </p:nvSpPr>
          <p:spPr>
            <a:xfrm>
              <a:off x="5610156"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3" name="任意多边形: 形状 1622"/>
            <p:cNvSpPr/>
            <p:nvPr/>
          </p:nvSpPr>
          <p:spPr>
            <a:xfrm>
              <a:off x="581374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4" name="任意多边形: 形状 1623"/>
            <p:cNvSpPr/>
            <p:nvPr/>
          </p:nvSpPr>
          <p:spPr>
            <a:xfrm>
              <a:off x="601732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5" name="任意多边形: 形状 1624"/>
            <p:cNvSpPr/>
            <p:nvPr/>
          </p:nvSpPr>
          <p:spPr>
            <a:xfrm>
              <a:off x="6220908"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6" name="任意多边形: 形状 1625"/>
            <p:cNvSpPr/>
            <p:nvPr/>
          </p:nvSpPr>
          <p:spPr>
            <a:xfrm>
              <a:off x="6424490"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7" name="任意多边形: 形状 1626"/>
            <p:cNvSpPr/>
            <p:nvPr/>
          </p:nvSpPr>
          <p:spPr>
            <a:xfrm>
              <a:off x="6628194" y="580114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8" name="任意多边形: 形状 1627"/>
            <p:cNvSpPr/>
            <p:nvPr/>
          </p:nvSpPr>
          <p:spPr>
            <a:xfrm>
              <a:off x="6831778" y="580114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29" name="任意多边形: 形状 1628"/>
            <p:cNvSpPr/>
            <p:nvPr/>
          </p:nvSpPr>
          <p:spPr>
            <a:xfrm>
              <a:off x="5178309" y="587914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0" name="任意多边形: 形状 1629"/>
            <p:cNvSpPr/>
            <p:nvPr/>
          </p:nvSpPr>
          <p:spPr>
            <a:xfrm>
              <a:off x="5178309" y="5957139"/>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1" name="任意多边形: 形状 1630"/>
            <p:cNvSpPr/>
            <p:nvPr/>
          </p:nvSpPr>
          <p:spPr>
            <a:xfrm>
              <a:off x="5178309" y="603513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2" name="任意多边形: 形状 1631"/>
            <p:cNvSpPr/>
            <p:nvPr/>
          </p:nvSpPr>
          <p:spPr>
            <a:xfrm>
              <a:off x="5178309" y="6113132"/>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3" name="任意多边形: 形状 1632"/>
            <p:cNvSpPr/>
            <p:nvPr/>
          </p:nvSpPr>
          <p:spPr>
            <a:xfrm>
              <a:off x="5178309" y="6191255"/>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4" name="任意多边形: 形状 1633"/>
            <p:cNvSpPr/>
            <p:nvPr/>
          </p:nvSpPr>
          <p:spPr>
            <a:xfrm>
              <a:off x="5406452" y="587914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5" name="任意多边形: 形状 1634"/>
            <p:cNvSpPr/>
            <p:nvPr/>
          </p:nvSpPr>
          <p:spPr>
            <a:xfrm>
              <a:off x="5406452" y="5957139"/>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6" name="任意多边形: 形状 1635"/>
            <p:cNvSpPr/>
            <p:nvPr/>
          </p:nvSpPr>
          <p:spPr>
            <a:xfrm>
              <a:off x="5406452" y="603513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7" name="任意多边形: 形状 1636"/>
            <p:cNvSpPr/>
            <p:nvPr/>
          </p:nvSpPr>
          <p:spPr>
            <a:xfrm>
              <a:off x="5406452" y="6113132"/>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8" name="任意多边形: 形状 1637"/>
            <p:cNvSpPr/>
            <p:nvPr/>
          </p:nvSpPr>
          <p:spPr>
            <a:xfrm>
              <a:off x="5406452" y="6191255"/>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39" name="任意多边形: 形状 1638"/>
            <p:cNvSpPr/>
            <p:nvPr/>
          </p:nvSpPr>
          <p:spPr>
            <a:xfrm>
              <a:off x="5610156"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0" name="任意多边形: 形状 1639"/>
            <p:cNvSpPr/>
            <p:nvPr/>
          </p:nvSpPr>
          <p:spPr>
            <a:xfrm>
              <a:off x="5610156"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1" name="任意多边形: 形状 1640"/>
            <p:cNvSpPr/>
            <p:nvPr/>
          </p:nvSpPr>
          <p:spPr>
            <a:xfrm>
              <a:off x="5610156"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2" name="任意多边形: 形状 1641"/>
            <p:cNvSpPr/>
            <p:nvPr/>
          </p:nvSpPr>
          <p:spPr>
            <a:xfrm>
              <a:off x="5610156"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3" name="任意多边形: 形状 1642"/>
            <p:cNvSpPr/>
            <p:nvPr/>
          </p:nvSpPr>
          <p:spPr>
            <a:xfrm>
              <a:off x="5610156"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4" name="任意多边形: 形状 1643"/>
            <p:cNvSpPr/>
            <p:nvPr/>
          </p:nvSpPr>
          <p:spPr>
            <a:xfrm>
              <a:off x="581374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5" name="任意多边形: 形状 1644"/>
            <p:cNvSpPr/>
            <p:nvPr/>
          </p:nvSpPr>
          <p:spPr>
            <a:xfrm>
              <a:off x="581374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6" name="任意多边形: 形状 1645"/>
            <p:cNvSpPr/>
            <p:nvPr/>
          </p:nvSpPr>
          <p:spPr>
            <a:xfrm>
              <a:off x="581374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7" name="任意多边形: 形状 1646"/>
            <p:cNvSpPr/>
            <p:nvPr/>
          </p:nvSpPr>
          <p:spPr>
            <a:xfrm>
              <a:off x="581374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8" name="任意多边形: 形状 1647"/>
            <p:cNvSpPr/>
            <p:nvPr/>
          </p:nvSpPr>
          <p:spPr>
            <a:xfrm>
              <a:off x="581374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49" name="任意多边形: 形状 1648"/>
            <p:cNvSpPr/>
            <p:nvPr/>
          </p:nvSpPr>
          <p:spPr>
            <a:xfrm>
              <a:off x="601732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0" name="任意多边形: 形状 1649"/>
            <p:cNvSpPr/>
            <p:nvPr/>
          </p:nvSpPr>
          <p:spPr>
            <a:xfrm>
              <a:off x="601732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1" name="任意多边形: 形状 1650"/>
            <p:cNvSpPr/>
            <p:nvPr/>
          </p:nvSpPr>
          <p:spPr>
            <a:xfrm>
              <a:off x="601732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2" name="任意多边形: 形状 1651"/>
            <p:cNvSpPr/>
            <p:nvPr/>
          </p:nvSpPr>
          <p:spPr>
            <a:xfrm>
              <a:off x="601732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3" name="任意多边形: 形状 1652"/>
            <p:cNvSpPr/>
            <p:nvPr/>
          </p:nvSpPr>
          <p:spPr>
            <a:xfrm>
              <a:off x="601732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4" name="任意多边形: 形状 1653"/>
            <p:cNvSpPr/>
            <p:nvPr/>
          </p:nvSpPr>
          <p:spPr>
            <a:xfrm>
              <a:off x="6220908"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5" name="任意多边形: 形状 1654"/>
            <p:cNvSpPr/>
            <p:nvPr/>
          </p:nvSpPr>
          <p:spPr>
            <a:xfrm>
              <a:off x="6220908"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6" name="任意多边形: 形状 1655"/>
            <p:cNvSpPr/>
            <p:nvPr/>
          </p:nvSpPr>
          <p:spPr>
            <a:xfrm>
              <a:off x="6220908"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7" name="任意多边形: 形状 1656"/>
            <p:cNvSpPr/>
            <p:nvPr/>
          </p:nvSpPr>
          <p:spPr>
            <a:xfrm>
              <a:off x="6220908"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8" name="任意多边形: 形状 1657"/>
            <p:cNvSpPr/>
            <p:nvPr/>
          </p:nvSpPr>
          <p:spPr>
            <a:xfrm>
              <a:off x="6220908"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59" name="任意多边形: 形状 1658"/>
            <p:cNvSpPr/>
            <p:nvPr/>
          </p:nvSpPr>
          <p:spPr>
            <a:xfrm>
              <a:off x="6424490"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0" name="任意多边形: 形状 1659"/>
            <p:cNvSpPr/>
            <p:nvPr/>
          </p:nvSpPr>
          <p:spPr>
            <a:xfrm>
              <a:off x="6424490"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1" name="任意多边形: 形状 1660"/>
            <p:cNvSpPr/>
            <p:nvPr/>
          </p:nvSpPr>
          <p:spPr>
            <a:xfrm>
              <a:off x="6424490"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2" name="任意多边形: 形状 1661"/>
            <p:cNvSpPr/>
            <p:nvPr/>
          </p:nvSpPr>
          <p:spPr>
            <a:xfrm>
              <a:off x="6424490"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3" name="任意多边形: 形状 1662"/>
            <p:cNvSpPr/>
            <p:nvPr/>
          </p:nvSpPr>
          <p:spPr>
            <a:xfrm>
              <a:off x="6424490"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4" name="任意多边形: 形状 1663"/>
            <p:cNvSpPr/>
            <p:nvPr/>
          </p:nvSpPr>
          <p:spPr>
            <a:xfrm>
              <a:off x="6628194" y="587914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5" name="任意多边形: 形状 1664"/>
            <p:cNvSpPr/>
            <p:nvPr/>
          </p:nvSpPr>
          <p:spPr>
            <a:xfrm>
              <a:off x="6628194" y="5957139"/>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6" name="任意多边形: 形状 1665"/>
            <p:cNvSpPr/>
            <p:nvPr/>
          </p:nvSpPr>
          <p:spPr>
            <a:xfrm>
              <a:off x="6628194" y="603513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7" name="任意多边形: 形状 1666"/>
            <p:cNvSpPr/>
            <p:nvPr/>
          </p:nvSpPr>
          <p:spPr>
            <a:xfrm>
              <a:off x="6628194" y="6113132"/>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8" name="任意多边形: 形状 1667"/>
            <p:cNvSpPr/>
            <p:nvPr/>
          </p:nvSpPr>
          <p:spPr>
            <a:xfrm>
              <a:off x="6628194" y="6191255"/>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69" name="任意多边形: 形状 1668"/>
            <p:cNvSpPr/>
            <p:nvPr/>
          </p:nvSpPr>
          <p:spPr>
            <a:xfrm>
              <a:off x="6831778" y="587914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0" name="任意多边形: 形状 1669"/>
            <p:cNvSpPr/>
            <p:nvPr/>
          </p:nvSpPr>
          <p:spPr>
            <a:xfrm>
              <a:off x="6831778" y="5957139"/>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1" name="任意多边形: 形状 1670"/>
            <p:cNvSpPr/>
            <p:nvPr/>
          </p:nvSpPr>
          <p:spPr>
            <a:xfrm>
              <a:off x="6831778" y="603513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2" name="任意多边形: 形状 1671"/>
            <p:cNvSpPr/>
            <p:nvPr/>
          </p:nvSpPr>
          <p:spPr>
            <a:xfrm>
              <a:off x="6831778" y="6113132"/>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3" name="任意多边形: 形状 1672"/>
            <p:cNvSpPr/>
            <p:nvPr/>
          </p:nvSpPr>
          <p:spPr>
            <a:xfrm>
              <a:off x="6831778" y="6191255"/>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4" name="任意多边形: 形状 1673"/>
            <p:cNvSpPr/>
            <p:nvPr/>
          </p:nvSpPr>
          <p:spPr>
            <a:xfrm>
              <a:off x="5178309" y="6300827"/>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5" name="任意多边形: 形状 1674"/>
            <p:cNvSpPr/>
            <p:nvPr/>
          </p:nvSpPr>
          <p:spPr>
            <a:xfrm>
              <a:off x="5178309" y="6410400"/>
              <a:ext cx="181912" cy="12580"/>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6" name="任意多边形: 形状 1675"/>
            <p:cNvSpPr/>
            <p:nvPr/>
          </p:nvSpPr>
          <p:spPr>
            <a:xfrm>
              <a:off x="5406452" y="6300827"/>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7" name="任意多边形: 形状 1676"/>
            <p:cNvSpPr/>
            <p:nvPr/>
          </p:nvSpPr>
          <p:spPr>
            <a:xfrm>
              <a:off x="5406452" y="6410400"/>
              <a:ext cx="157473" cy="12580"/>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8" name="任意多边形: 形状 1677"/>
            <p:cNvSpPr/>
            <p:nvPr/>
          </p:nvSpPr>
          <p:spPr>
            <a:xfrm>
              <a:off x="5610156"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79" name="任意多边形: 形状 1678"/>
            <p:cNvSpPr/>
            <p:nvPr/>
          </p:nvSpPr>
          <p:spPr>
            <a:xfrm>
              <a:off x="5610156"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0" name="任意多边形: 形状 1679"/>
            <p:cNvSpPr/>
            <p:nvPr/>
          </p:nvSpPr>
          <p:spPr>
            <a:xfrm>
              <a:off x="581374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1" name="任意多边形: 形状 1680"/>
            <p:cNvSpPr/>
            <p:nvPr/>
          </p:nvSpPr>
          <p:spPr>
            <a:xfrm>
              <a:off x="581374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2" name="任意多边形: 形状 1681"/>
            <p:cNvSpPr/>
            <p:nvPr/>
          </p:nvSpPr>
          <p:spPr>
            <a:xfrm>
              <a:off x="601732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3" name="任意多边形: 形状 1682"/>
            <p:cNvSpPr/>
            <p:nvPr/>
          </p:nvSpPr>
          <p:spPr>
            <a:xfrm>
              <a:off x="601732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4" name="任意多边形: 形状 1683"/>
            <p:cNvSpPr/>
            <p:nvPr/>
          </p:nvSpPr>
          <p:spPr>
            <a:xfrm>
              <a:off x="6220908"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5" name="任意多边形: 形状 1684"/>
            <p:cNvSpPr/>
            <p:nvPr/>
          </p:nvSpPr>
          <p:spPr>
            <a:xfrm>
              <a:off x="6220908"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6" name="任意多边形: 形状 1685"/>
            <p:cNvSpPr/>
            <p:nvPr/>
          </p:nvSpPr>
          <p:spPr>
            <a:xfrm>
              <a:off x="6424490"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7" name="任意多边形: 形状 1686"/>
            <p:cNvSpPr/>
            <p:nvPr/>
          </p:nvSpPr>
          <p:spPr>
            <a:xfrm>
              <a:off x="6424490"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8" name="任意多边形: 形状 1687"/>
            <p:cNvSpPr/>
            <p:nvPr/>
          </p:nvSpPr>
          <p:spPr>
            <a:xfrm>
              <a:off x="6628194" y="6300827"/>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89" name="任意多边形: 形状 1688"/>
            <p:cNvSpPr/>
            <p:nvPr/>
          </p:nvSpPr>
          <p:spPr>
            <a:xfrm>
              <a:off x="6628194" y="6410400"/>
              <a:ext cx="157352" cy="12580"/>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0" name="任意多边形: 形状 1689"/>
            <p:cNvSpPr/>
            <p:nvPr/>
          </p:nvSpPr>
          <p:spPr>
            <a:xfrm>
              <a:off x="6831778" y="6300827"/>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1" name="任意多边形: 形状 1690"/>
            <p:cNvSpPr/>
            <p:nvPr/>
          </p:nvSpPr>
          <p:spPr>
            <a:xfrm>
              <a:off x="6831778" y="6410400"/>
              <a:ext cx="163974" cy="12580"/>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2" name="任意多边形: 形状 1691"/>
            <p:cNvSpPr/>
            <p:nvPr/>
          </p:nvSpPr>
          <p:spPr>
            <a:xfrm>
              <a:off x="4275245" y="5758373"/>
              <a:ext cx="694905" cy="33463"/>
            </a:xfrm>
            <a:custGeom>
              <a:avLst/>
              <a:gdLst>
                <a:gd name="connsiteX0" fmla="*/ 0 w 549783"/>
                <a:gd name="connsiteY0" fmla="*/ 0 h 25336"/>
                <a:gd name="connsiteX1" fmla="*/ 549783 w 549783"/>
                <a:gd name="connsiteY1" fmla="*/ 0 h 25336"/>
                <a:gd name="connsiteX2" fmla="*/ 549783 w 549783"/>
                <a:gd name="connsiteY2" fmla="*/ 25337 h 25336"/>
                <a:gd name="connsiteX3" fmla="*/ 0 w 549783"/>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3"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3" name="任意多边形: 形状 1692"/>
            <p:cNvSpPr/>
            <p:nvPr/>
          </p:nvSpPr>
          <p:spPr>
            <a:xfrm>
              <a:off x="4299805"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4" name="任意多边形: 形状 1693"/>
            <p:cNvSpPr/>
            <p:nvPr/>
          </p:nvSpPr>
          <p:spPr>
            <a:xfrm>
              <a:off x="4462094"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5" name="任意多边形: 形状 1694"/>
            <p:cNvSpPr/>
            <p:nvPr/>
          </p:nvSpPr>
          <p:spPr>
            <a:xfrm>
              <a:off x="4653277"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6" name="任意多边形: 形状 1695"/>
            <p:cNvSpPr/>
            <p:nvPr/>
          </p:nvSpPr>
          <p:spPr>
            <a:xfrm>
              <a:off x="4844702"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7" name="任意多边形: 形状 1696"/>
            <p:cNvSpPr/>
            <p:nvPr/>
          </p:nvSpPr>
          <p:spPr>
            <a:xfrm>
              <a:off x="42293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8" name="任意多边形: 形状 1697"/>
            <p:cNvSpPr/>
            <p:nvPr/>
          </p:nvSpPr>
          <p:spPr>
            <a:xfrm>
              <a:off x="420975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99" name="任意多边形: 形状 1698"/>
            <p:cNvSpPr/>
            <p:nvPr/>
          </p:nvSpPr>
          <p:spPr>
            <a:xfrm>
              <a:off x="411801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0" name="任意多边形: 形状 1699"/>
            <p:cNvSpPr/>
            <p:nvPr/>
          </p:nvSpPr>
          <p:spPr>
            <a:xfrm>
              <a:off x="409826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1" name="任意多边形: 形状 1700"/>
            <p:cNvSpPr/>
            <p:nvPr/>
          </p:nvSpPr>
          <p:spPr>
            <a:xfrm>
              <a:off x="400652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2" name="任意多边形: 形状 1701"/>
            <p:cNvSpPr/>
            <p:nvPr/>
          </p:nvSpPr>
          <p:spPr>
            <a:xfrm>
              <a:off x="398678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3" name="任意多边形: 形状 1702"/>
            <p:cNvSpPr/>
            <p:nvPr/>
          </p:nvSpPr>
          <p:spPr>
            <a:xfrm>
              <a:off x="3895046"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4" name="任意多边形: 形状 1703"/>
            <p:cNvSpPr/>
            <p:nvPr/>
          </p:nvSpPr>
          <p:spPr>
            <a:xfrm>
              <a:off x="387542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5" name="任意多边形: 形状 1704"/>
            <p:cNvSpPr/>
            <p:nvPr/>
          </p:nvSpPr>
          <p:spPr>
            <a:xfrm>
              <a:off x="378368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6" name="任意多边形: 形状 1705"/>
            <p:cNvSpPr/>
            <p:nvPr/>
          </p:nvSpPr>
          <p:spPr>
            <a:xfrm>
              <a:off x="376393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7" name="任意多边形: 形状 1706"/>
            <p:cNvSpPr/>
            <p:nvPr/>
          </p:nvSpPr>
          <p:spPr>
            <a:xfrm>
              <a:off x="367219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8" name="任意多边形: 形状 1707"/>
            <p:cNvSpPr/>
            <p:nvPr/>
          </p:nvSpPr>
          <p:spPr>
            <a:xfrm>
              <a:off x="365257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09" name="任意多边形: 形状 1708"/>
            <p:cNvSpPr/>
            <p:nvPr/>
          </p:nvSpPr>
          <p:spPr>
            <a:xfrm>
              <a:off x="367219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0" name="任意多边形: 形状 1709"/>
            <p:cNvSpPr/>
            <p:nvPr/>
          </p:nvSpPr>
          <p:spPr>
            <a:xfrm>
              <a:off x="3783683"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1" name="任意多边形: 形状 1710"/>
            <p:cNvSpPr/>
            <p:nvPr/>
          </p:nvSpPr>
          <p:spPr>
            <a:xfrm>
              <a:off x="3895046" y="615590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2" name="任意多边形: 形状 1711"/>
            <p:cNvSpPr/>
            <p:nvPr/>
          </p:nvSpPr>
          <p:spPr>
            <a:xfrm>
              <a:off x="4006529" y="615590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3" name="任意多边形: 形状 1712"/>
            <p:cNvSpPr/>
            <p:nvPr/>
          </p:nvSpPr>
          <p:spPr>
            <a:xfrm>
              <a:off x="4118013" y="615590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4" name="任意多边形: 形状 1713"/>
            <p:cNvSpPr/>
            <p:nvPr/>
          </p:nvSpPr>
          <p:spPr>
            <a:xfrm>
              <a:off x="4229375" y="615590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5" name="任意多边形: 形状 1714"/>
            <p:cNvSpPr/>
            <p:nvPr/>
          </p:nvSpPr>
          <p:spPr>
            <a:xfrm>
              <a:off x="367219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6" name="任意多边形: 形状 1715"/>
            <p:cNvSpPr/>
            <p:nvPr/>
          </p:nvSpPr>
          <p:spPr>
            <a:xfrm>
              <a:off x="3783683"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7" name="任意多边形: 形状 1716"/>
            <p:cNvSpPr/>
            <p:nvPr/>
          </p:nvSpPr>
          <p:spPr>
            <a:xfrm>
              <a:off x="3895046" y="6196035"/>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8" name="任意多边形: 形状 1717"/>
            <p:cNvSpPr/>
            <p:nvPr/>
          </p:nvSpPr>
          <p:spPr>
            <a:xfrm>
              <a:off x="4006529" y="6196035"/>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19" name="任意多边形: 形状 1718"/>
            <p:cNvSpPr/>
            <p:nvPr/>
          </p:nvSpPr>
          <p:spPr>
            <a:xfrm>
              <a:off x="4118013" y="6196035"/>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0" name="任意多边形: 形状 1719"/>
            <p:cNvSpPr/>
            <p:nvPr/>
          </p:nvSpPr>
          <p:spPr>
            <a:xfrm>
              <a:off x="4229375" y="6196035"/>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1" name="任意多边形: 形状 1720"/>
            <p:cNvSpPr/>
            <p:nvPr/>
          </p:nvSpPr>
          <p:spPr>
            <a:xfrm>
              <a:off x="367219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2" name="任意多边形: 形状 1721"/>
            <p:cNvSpPr/>
            <p:nvPr/>
          </p:nvSpPr>
          <p:spPr>
            <a:xfrm>
              <a:off x="3783683"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3" name="任意多边形: 形状 1722"/>
            <p:cNvSpPr/>
            <p:nvPr/>
          </p:nvSpPr>
          <p:spPr>
            <a:xfrm>
              <a:off x="3895046" y="6214654"/>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4" name="任意多边形: 形状 1723"/>
            <p:cNvSpPr/>
            <p:nvPr/>
          </p:nvSpPr>
          <p:spPr>
            <a:xfrm>
              <a:off x="4006529" y="6214654"/>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5" name="任意多边形: 形状 1724"/>
            <p:cNvSpPr/>
            <p:nvPr/>
          </p:nvSpPr>
          <p:spPr>
            <a:xfrm>
              <a:off x="4118013" y="6214654"/>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6" name="任意多边形: 形状 1725"/>
            <p:cNvSpPr/>
            <p:nvPr/>
          </p:nvSpPr>
          <p:spPr>
            <a:xfrm>
              <a:off x="4229375" y="6214654"/>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7" name="任意多边形: 形状 1726"/>
            <p:cNvSpPr/>
            <p:nvPr/>
          </p:nvSpPr>
          <p:spPr>
            <a:xfrm>
              <a:off x="367219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8" name="任意多边形: 形状 1727"/>
            <p:cNvSpPr/>
            <p:nvPr/>
          </p:nvSpPr>
          <p:spPr>
            <a:xfrm>
              <a:off x="3783683"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29" name="任意多边形: 形状 1728"/>
            <p:cNvSpPr/>
            <p:nvPr/>
          </p:nvSpPr>
          <p:spPr>
            <a:xfrm>
              <a:off x="3895046" y="631718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0" name="任意多边形: 形状 1729"/>
            <p:cNvSpPr/>
            <p:nvPr/>
          </p:nvSpPr>
          <p:spPr>
            <a:xfrm>
              <a:off x="4006529" y="631718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1" name="任意多边形: 形状 1730"/>
            <p:cNvSpPr/>
            <p:nvPr/>
          </p:nvSpPr>
          <p:spPr>
            <a:xfrm>
              <a:off x="4118013" y="631718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2" name="任意多边形: 形状 1731"/>
            <p:cNvSpPr/>
            <p:nvPr/>
          </p:nvSpPr>
          <p:spPr>
            <a:xfrm>
              <a:off x="4229375" y="631718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3" name="任意多边形: 形状 1732"/>
            <p:cNvSpPr/>
            <p:nvPr/>
          </p:nvSpPr>
          <p:spPr>
            <a:xfrm>
              <a:off x="367219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4" name="任意多边形: 形状 1733"/>
            <p:cNvSpPr/>
            <p:nvPr/>
          </p:nvSpPr>
          <p:spPr>
            <a:xfrm>
              <a:off x="3783683"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5" name="任意多边形: 形状 1734"/>
            <p:cNvSpPr/>
            <p:nvPr/>
          </p:nvSpPr>
          <p:spPr>
            <a:xfrm>
              <a:off x="3895046" y="635731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6" name="任意多边形: 形状 1735"/>
            <p:cNvSpPr/>
            <p:nvPr/>
          </p:nvSpPr>
          <p:spPr>
            <a:xfrm>
              <a:off x="4006529" y="635731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7" name="任意多边形: 形状 1736"/>
            <p:cNvSpPr/>
            <p:nvPr/>
          </p:nvSpPr>
          <p:spPr>
            <a:xfrm>
              <a:off x="4118013" y="635731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8" name="任意多边形: 形状 1737"/>
            <p:cNvSpPr/>
            <p:nvPr/>
          </p:nvSpPr>
          <p:spPr>
            <a:xfrm>
              <a:off x="4229375" y="635731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39" name="任意多边形: 形状 1738"/>
            <p:cNvSpPr/>
            <p:nvPr/>
          </p:nvSpPr>
          <p:spPr>
            <a:xfrm>
              <a:off x="367219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0" name="任意多边形: 形状 1739"/>
            <p:cNvSpPr/>
            <p:nvPr/>
          </p:nvSpPr>
          <p:spPr>
            <a:xfrm>
              <a:off x="3783683"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1" name="任意多边形: 形状 1740"/>
            <p:cNvSpPr/>
            <p:nvPr/>
          </p:nvSpPr>
          <p:spPr>
            <a:xfrm>
              <a:off x="3895046" y="637593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2" name="任意多边形: 形状 1741"/>
            <p:cNvSpPr/>
            <p:nvPr/>
          </p:nvSpPr>
          <p:spPr>
            <a:xfrm>
              <a:off x="4006529" y="637593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3" name="任意多边形: 形状 1742"/>
            <p:cNvSpPr/>
            <p:nvPr/>
          </p:nvSpPr>
          <p:spPr>
            <a:xfrm>
              <a:off x="4118013" y="637593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4" name="任意多边形: 形状 1743"/>
            <p:cNvSpPr/>
            <p:nvPr/>
          </p:nvSpPr>
          <p:spPr>
            <a:xfrm>
              <a:off x="4229375" y="637593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5" name="任意多边形: 形状 1744"/>
            <p:cNvSpPr/>
            <p:nvPr/>
          </p:nvSpPr>
          <p:spPr>
            <a:xfrm>
              <a:off x="367219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6" name="任意多边形: 形状 1745"/>
            <p:cNvSpPr/>
            <p:nvPr/>
          </p:nvSpPr>
          <p:spPr>
            <a:xfrm>
              <a:off x="3783683"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7" name="任意多边形: 形状 1746"/>
            <p:cNvSpPr/>
            <p:nvPr/>
          </p:nvSpPr>
          <p:spPr>
            <a:xfrm>
              <a:off x="3895046" y="6468772"/>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8" name="任意多边形: 形状 1747"/>
            <p:cNvSpPr/>
            <p:nvPr/>
          </p:nvSpPr>
          <p:spPr>
            <a:xfrm>
              <a:off x="4006529" y="6468772"/>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49" name="任意多边形: 形状 1748"/>
            <p:cNvSpPr/>
            <p:nvPr/>
          </p:nvSpPr>
          <p:spPr>
            <a:xfrm>
              <a:off x="4118013" y="6468772"/>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0" name="任意多边形: 形状 1749"/>
            <p:cNvSpPr/>
            <p:nvPr/>
          </p:nvSpPr>
          <p:spPr>
            <a:xfrm>
              <a:off x="4229375" y="6468772"/>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1" name="任意多边形: 形状 1750"/>
            <p:cNvSpPr/>
            <p:nvPr/>
          </p:nvSpPr>
          <p:spPr>
            <a:xfrm>
              <a:off x="367219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2" name="任意多边形: 形状 1751"/>
            <p:cNvSpPr/>
            <p:nvPr/>
          </p:nvSpPr>
          <p:spPr>
            <a:xfrm>
              <a:off x="3783683"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3" name="任意多边形: 形状 1752"/>
            <p:cNvSpPr/>
            <p:nvPr/>
          </p:nvSpPr>
          <p:spPr>
            <a:xfrm>
              <a:off x="3895046" y="6508903"/>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4" name="任意多边形: 形状 1753"/>
            <p:cNvSpPr/>
            <p:nvPr/>
          </p:nvSpPr>
          <p:spPr>
            <a:xfrm>
              <a:off x="4006529" y="6508903"/>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5" name="任意多边形: 形状 1754"/>
            <p:cNvSpPr/>
            <p:nvPr/>
          </p:nvSpPr>
          <p:spPr>
            <a:xfrm>
              <a:off x="4118013" y="6508903"/>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6" name="任意多边形: 形状 1755"/>
            <p:cNvSpPr/>
            <p:nvPr/>
          </p:nvSpPr>
          <p:spPr>
            <a:xfrm>
              <a:off x="4229375" y="6508903"/>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7" name="任意多边形: 形状 1756"/>
            <p:cNvSpPr/>
            <p:nvPr/>
          </p:nvSpPr>
          <p:spPr>
            <a:xfrm>
              <a:off x="367219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8" name="任意多边形: 形状 1757"/>
            <p:cNvSpPr/>
            <p:nvPr/>
          </p:nvSpPr>
          <p:spPr>
            <a:xfrm>
              <a:off x="3783683"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59" name="任意多边形: 形状 1758"/>
            <p:cNvSpPr/>
            <p:nvPr/>
          </p:nvSpPr>
          <p:spPr>
            <a:xfrm>
              <a:off x="3895046" y="6527521"/>
              <a:ext cx="91858" cy="12580"/>
            </a:xfrm>
            <a:custGeom>
              <a:avLst/>
              <a:gdLst>
                <a:gd name="connsiteX0" fmla="*/ 0 w 72675"/>
                <a:gd name="connsiteY0" fmla="*/ 0 h 9525"/>
                <a:gd name="connsiteX1" fmla="*/ 72676 w 72675"/>
                <a:gd name="connsiteY1" fmla="*/ 0 h 9525"/>
              </a:gdLst>
              <a:ahLst/>
              <a:cxnLst>
                <a:cxn ang="0">
                  <a:pos x="connsiteX0" y="connsiteY0"/>
                </a:cxn>
                <a:cxn ang="0">
                  <a:pos x="connsiteX1" y="connsiteY1"/>
                </a:cxn>
              </a:cxnLst>
              <a:rect l="l" t="t" r="r" b="b"/>
              <a:pathLst>
                <a:path w="72675" h="9525">
                  <a:moveTo>
                    <a:pt x="0" y="0"/>
                  </a:moveTo>
                  <a:lnTo>
                    <a:pt x="72676"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0" name="任意多边形: 形状 1759"/>
            <p:cNvSpPr/>
            <p:nvPr/>
          </p:nvSpPr>
          <p:spPr>
            <a:xfrm>
              <a:off x="4006529" y="6527521"/>
              <a:ext cx="91738" cy="12580"/>
            </a:xfrm>
            <a:custGeom>
              <a:avLst/>
              <a:gdLst>
                <a:gd name="connsiteX0" fmla="*/ 0 w 72580"/>
                <a:gd name="connsiteY0" fmla="*/ 0 h 9525"/>
                <a:gd name="connsiteX1" fmla="*/ 72581 w 72580"/>
                <a:gd name="connsiteY1" fmla="*/ 0 h 9525"/>
              </a:gdLst>
              <a:ahLst/>
              <a:cxnLst>
                <a:cxn ang="0">
                  <a:pos x="connsiteX0" y="connsiteY0"/>
                </a:cxn>
                <a:cxn ang="0">
                  <a:pos x="connsiteX1" y="connsiteY1"/>
                </a:cxn>
              </a:cxnLst>
              <a:rect l="l" t="t" r="r" b="b"/>
              <a:pathLst>
                <a:path w="72580" h="9525">
                  <a:moveTo>
                    <a:pt x="0" y="0"/>
                  </a:moveTo>
                  <a:lnTo>
                    <a:pt x="72581"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1" name="任意多边形: 形状 1760"/>
            <p:cNvSpPr/>
            <p:nvPr/>
          </p:nvSpPr>
          <p:spPr>
            <a:xfrm>
              <a:off x="4118013" y="6527521"/>
              <a:ext cx="91738" cy="12580"/>
            </a:xfrm>
            <a:custGeom>
              <a:avLst/>
              <a:gdLst>
                <a:gd name="connsiteX0" fmla="*/ 0 w 72580"/>
                <a:gd name="connsiteY0" fmla="*/ 0 h 9525"/>
                <a:gd name="connsiteX1" fmla="*/ 72580 w 72580"/>
                <a:gd name="connsiteY1" fmla="*/ 0 h 9525"/>
              </a:gdLst>
              <a:ahLst/>
              <a:cxnLst>
                <a:cxn ang="0">
                  <a:pos x="connsiteX0" y="connsiteY0"/>
                </a:cxn>
                <a:cxn ang="0">
                  <a:pos x="connsiteX1" y="connsiteY1"/>
                </a:cxn>
              </a:cxnLst>
              <a:rect l="l" t="t" r="r" b="b"/>
              <a:pathLst>
                <a:path w="72580" h="9525">
                  <a:moveTo>
                    <a:pt x="0" y="0"/>
                  </a:moveTo>
                  <a:lnTo>
                    <a:pt x="7258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2" name="任意多边形: 形状 1761"/>
            <p:cNvSpPr/>
            <p:nvPr/>
          </p:nvSpPr>
          <p:spPr>
            <a:xfrm>
              <a:off x="4229375" y="6527521"/>
              <a:ext cx="86321" cy="12580"/>
            </a:xfrm>
            <a:custGeom>
              <a:avLst/>
              <a:gdLst>
                <a:gd name="connsiteX0" fmla="*/ 0 w 68294"/>
                <a:gd name="connsiteY0" fmla="*/ 0 h 9525"/>
                <a:gd name="connsiteX1" fmla="*/ 68294 w 68294"/>
                <a:gd name="connsiteY1" fmla="*/ 0 h 9525"/>
              </a:gdLst>
              <a:ahLst/>
              <a:cxnLst>
                <a:cxn ang="0">
                  <a:pos x="connsiteX0" y="connsiteY0"/>
                </a:cxn>
                <a:cxn ang="0">
                  <a:pos x="connsiteX1" y="connsiteY1"/>
                </a:cxn>
              </a:cxnLst>
              <a:rect l="l" t="t" r="r" b="b"/>
              <a:pathLst>
                <a:path w="68294" h="9525">
                  <a:moveTo>
                    <a:pt x="0" y="0"/>
                  </a:moveTo>
                  <a:lnTo>
                    <a:pt x="68294"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3" name="任意多边形: 形状 1762"/>
            <p:cNvSpPr/>
            <p:nvPr/>
          </p:nvSpPr>
          <p:spPr>
            <a:xfrm>
              <a:off x="367219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4" name="任意多边形: 形状 1763"/>
            <p:cNvSpPr/>
            <p:nvPr/>
          </p:nvSpPr>
          <p:spPr>
            <a:xfrm>
              <a:off x="378368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5" name="任意多边形: 形状 1764"/>
            <p:cNvSpPr/>
            <p:nvPr/>
          </p:nvSpPr>
          <p:spPr>
            <a:xfrm>
              <a:off x="3895046" y="6078901"/>
              <a:ext cx="91858" cy="24419"/>
            </a:xfrm>
            <a:custGeom>
              <a:avLst/>
              <a:gdLst>
                <a:gd name="connsiteX0" fmla="*/ 0 w 72675"/>
                <a:gd name="connsiteY0" fmla="*/ 18489 h 18489"/>
                <a:gd name="connsiteX1" fmla="*/ 62810 w 72675"/>
                <a:gd name="connsiteY1" fmla="*/ 8623 h 18489"/>
                <a:gd name="connsiteX2" fmla="*/ 72676 w 72675"/>
                <a:gd name="connsiteY2" fmla="*/ 18489 h 18489"/>
              </a:gdLst>
              <a:ahLst/>
              <a:cxnLst>
                <a:cxn ang="0">
                  <a:pos x="connsiteX0" y="connsiteY0"/>
                </a:cxn>
                <a:cxn ang="0">
                  <a:pos x="connsiteX1" y="connsiteY1"/>
                </a:cxn>
                <a:cxn ang="0">
                  <a:pos x="connsiteX2" y="connsiteY2"/>
                </a:cxn>
              </a:cxnLst>
              <a:rect l="l" t="t" r="r" b="b"/>
              <a:pathLst>
                <a:path w="72675" h="18489">
                  <a:moveTo>
                    <a:pt x="0" y="18489"/>
                  </a:moveTo>
                  <a:cubicBezTo>
                    <a:pt x="14620" y="-1580"/>
                    <a:pt x="42742" y="-5997"/>
                    <a:pt x="62810" y="8623"/>
                  </a:cubicBezTo>
                  <a:cubicBezTo>
                    <a:pt x="66592" y="11379"/>
                    <a:pt x="69920" y="14708"/>
                    <a:pt x="72676"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6" name="任意多边形: 形状 1765"/>
            <p:cNvSpPr/>
            <p:nvPr/>
          </p:nvSpPr>
          <p:spPr>
            <a:xfrm>
              <a:off x="4006529" y="6078900"/>
              <a:ext cx="91738" cy="24421"/>
            </a:xfrm>
            <a:custGeom>
              <a:avLst/>
              <a:gdLst>
                <a:gd name="connsiteX0" fmla="*/ 0 w 72580"/>
                <a:gd name="connsiteY0" fmla="*/ 18490 h 18490"/>
                <a:gd name="connsiteX1" fmla="*/ 62666 w 72580"/>
                <a:gd name="connsiteY1" fmla="*/ 8575 h 18490"/>
                <a:gd name="connsiteX2" fmla="*/ 72581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1"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7" name="任意多边形: 形状 1766"/>
            <p:cNvSpPr/>
            <p:nvPr/>
          </p:nvSpPr>
          <p:spPr>
            <a:xfrm>
              <a:off x="4118013" y="6078900"/>
              <a:ext cx="91738" cy="24421"/>
            </a:xfrm>
            <a:custGeom>
              <a:avLst/>
              <a:gdLst>
                <a:gd name="connsiteX0" fmla="*/ 0 w 72580"/>
                <a:gd name="connsiteY0" fmla="*/ 18490 h 18490"/>
                <a:gd name="connsiteX1" fmla="*/ 62666 w 72580"/>
                <a:gd name="connsiteY1" fmla="*/ 8575 h 18490"/>
                <a:gd name="connsiteX2" fmla="*/ 72580 w 72580"/>
                <a:gd name="connsiteY2" fmla="*/ 18490 h 18490"/>
              </a:gdLst>
              <a:ahLst/>
              <a:cxnLst>
                <a:cxn ang="0">
                  <a:pos x="connsiteX0" y="connsiteY0"/>
                </a:cxn>
                <a:cxn ang="0">
                  <a:pos x="connsiteX1" y="connsiteY1"/>
                </a:cxn>
                <a:cxn ang="0">
                  <a:pos x="connsiteX2" y="connsiteY2"/>
                </a:cxn>
              </a:cxnLst>
              <a:rect l="l" t="t" r="r" b="b"/>
              <a:pathLst>
                <a:path w="72580" h="18490">
                  <a:moveTo>
                    <a:pt x="0" y="18490"/>
                  </a:moveTo>
                  <a:cubicBezTo>
                    <a:pt x="14567" y="-1552"/>
                    <a:pt x="42623" y="-5991"/>
                    <a:pt x="62666" y="8575"/>
                  </a:cubicBezTo>
                  <a:cubicBezTo>
                    <a:pt x="66470" y="11341"/>
                    <a:pt x="69815" y="14686"/>
                    <a:pt x="7258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8" name="任意多边形: 形状 1767"/>
            <p:cNvSpPr/>
            <p:nvPr/>
          </p:nvSpPr>
          <p:spPr>
            <a:xfrm>
              <a:off x="4229375" y="6078882"/>
              <a:ext cx="86321" cy="24437"/>
            </a:xfrm>
            <a:custGeom>
              <a:avLst/>
              <a:gdLst>
                <a:gd name="connsiteX0" fmla="*/ 0 w 68294"/>
                <a:gd name="connsiteY0" fmla="*/ 18502 h 18502"/>
                <a:gd name="connsiteX1" fmla="*/ 56417 w 68294"/>
                <a:gd name="connsiteY1" fmla="*/ 6625 h 18502"/>
                <a:gd name="connsiteX2" fmla="*/ 68294 w 68294"/>
                <a:gd name="connsiteY2" fmla="*/ 18502 h 18502"/>
              </a:gdLst>
              <a:ahLst/>
              <a:cxnLst>
                <a:cxn ang="0">
                  <a:pos x="connsiteX0" y="connsiteY0"/>
                </a:cxn>
                <a:cxn ang="0">
                  <a:pos x="connsiteX1" y="connsiteY1"/>
                </a:cxn>
                <a:cxn ang="0">
                  <a:pos x="connsiteX2" y="connsiteY2"/>
                </a:cxn>
              </a:cxnLst>
              <a:rect l="l" t="t" r="r" b="b"/>
              <a:pathLst>
                <a:path w="68294" h="18502">
                  <a:moveTo>
                    <a:pt x="0" y="18502"/>
                  </a:moveTo>
                  <a:cubicBezTo>
                    <a:pt x="12299" y="-356"/>
                    <a:pt x="37557" y="-5675"/>
                    <a:pt x="56417" y="6625"/>
                  </a:cubicBezTo>
                  <a:cubicBezTo>
                    <a:pt x="61157" y="9717"/>
                    <a:pt x="65202" y="13762"/>
                    <a:pt x="68294" y="18502"/>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69" name="任意多边形: 形状 1768"/>
            <p:cNvSpPr/>
            <p:nvPr/>
          </p:nvSpPr>
          <p:spPr>
            <a:xfrm>
              <a:off x="3554696"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0" name="任意多边形: 形状 1769"/>
            <p:cNvSpPr/>
            <p:nvPr/>
          </p:nvSpPr>
          <p:spPr>
            <a:xfrm>
              <a:off x="7876423" y="5962548"/>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1" name="任意多边形: 形状 1770"/>
            <p:cNvSpPr/>
            <p:nvPr/>
          </p:nvSpPr>
          <p:spPr>
            <a:xfrm>
              <a:off x="7876423" y="600544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2" name="任意多边形: 形状 1771"/>
            <p:cNvSpPr/>
            <p:nvPr/>
          </p:nvSpPr>
          <p:spPr>
            <a:xfrm>
              <a:off x="7876423" y="6038657"/>
              <a:ext cx="760879" cy="12580"/>
            </a:xfrm>
            <a:custGeom>
              <a:avLst/>
              <a:gdLst>
                <a:gd name="connsiteX0" fmla="*/ 601980 w 601979"/>
                <a:gd name="connsiteY0" fmla="*/ 0 h 9525"/>
                <a:gd name="connsiteX1" fmla="*/ 0 w 601979"/>
                <a:gd name="connsiteY1" fmla="*/ 0 h 9525"/>
              </a:gdLst>
              <a:ahLst/>
              <a:cxnLst>
                <a:cxn ang="0">
                  <a:pos x="connsiteX0" y="connsiteY0"/>
                </a:cxn>
                <a:cxn ang="0">
                  <a:pos x="connsiteX1" y="connsiteY1"/>
                </a:cxn>
              </a:cxnLst>
              <a:rect l="l" t="t" r="r" b="b"/>
              <a:pathLst>
                <a:path w="601979" h="9525">
                  <a:moveTo>
                    <a:pt x="6019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3" name="任意多边形: 形状 1772"/>
            <p:cNvSpPr/>
            <p:nvPr/>
          </p:nvSpPr>
          <p:spPr>
            <a:xfrm>
              <a:off x="7876423" y="5828948"/>
              <a:ext cx="12039" cy="959861"/>
            </a:xfrm>
            <a:custGeom>
              <a:avLst/>
              <a:gdLst>
                <a:gd name="connsiteX0" fmla="*/ 0 w 9525"/>
                <a:gd name="connsiteY0" fmla="*/ 0 h 726757"/>
                <a:gd name="connsiteX1" fmla="*/ 0 w 9525"/>
                <a:gd name="connsiteY1" fmla="*/ 726758 h 726757"/>
              </a:gdLst>
              <a:ahLst/>
              <a:cxnLst>
                <a:cxn ang="0">
                  <a:pos x="connsiteX0" y="connsiteY0"/>
                </a:cxn>
                <a:cxn ang="0">
                  <a:pos x="connsiteX1" y="connsiteY1"/>
                </a:cxn>
              </a:cxnLst>
              <a:rect l="l" t="t" r="r" b="b"/>
              <a:pathLst>
                <a:path w="9525" h="726757">
                  <a:moveTo>
                    <a:pt x="0" y="0"/>
                  </a:moveTo>
                  <a:lnTo>
                    <a:pt x="0" y="726758"/>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4" name="任意多边形: 形状 1773"/>
            <p:cNvSpPr/>
            <p:nvPr/>
          </p:nvSpPr>
          <p:spPr>
            <a:xfrm>
              <a:off x="7764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5" name="任意多边形: 形状 1774"/>
            <p:cNvSpPr/>
            <p:nvPr/>
          </p:nvSpPr>
          <p:spPr>
            <a:xfrm>
              <a:off x="769222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6" name="任意多边形: 形状 1775"/>
            <p:cNvSpPr/>
            <p:nvPr/>
          </p:nvSpPr>
          <p:spPr>
            <a:xfrm>
              <a:off x="7665376"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7" name="任意多边形: 形状 1776"/>
            <p:cNvSpPr/>
            <p:nvPr/>
          </p:nvSpPr>
          <p:spPr>
            <a:xfrm>
              <a:off x="759879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8" name="任意多边形: 形状 1777"/>
            <p:cNvSpPr/>
            <p:nvPr/>
          </p:nvSpPr>
          <p:spPr>
            <a:xfrm>
              <a:off x="7505374"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79" name="任意多边形: 形状 1778"/>
            <p:cNvSpPr/>
            <p:nvPr/>
          </p:nvSpPr>
          <p:spPr>
            <a:xfrm>
              <a:off x="7411950"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0" name="任意多边形: 形状 1779"/>
            <p:cNvSpPr/>
            <p:nvPr/>
          </p:nvSpPr>
          <p:spPr>
            <a:xfrm>
              <a:off x="7572071"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1" name="任意多边形: 形状 1780"/>
            <p:cNvSpPr/>
            <p:nvPr/>
          </p:nvSpPr>
          <p:spPr>
            <a:xfrm>
              <a:off x="7478647"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2" name="任意多边形: 形状 1781"/>
            <p:cNvSpPr/>
            <p:nvPr/>
          </p:nvSpPr>
          <p:spPr>
            <a:xfrm>
              <a:off x="7385222"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3" name="任意多边形: 形状 1782"/>
            <p:cNvSpPr/>
            <p:nvPr/>
          </p:nvSpPr>
          <p:spPr>
            <a:xfrm>
              <a:off x="7310339" y="5858638"/>
              <a:ext cx="12039" cy="930173"/>
            </a:xfrm>
            <a:custGeom>
              <a:avLst/>
              <a:gdLst>
                <a:gd name="connsiteX0" fmla="*/ 0 w 9525"/>
                <a:gd name="connsiteY0" fmla="*/ 0 h 704278"/>
                <a:gd name="connsiteX1" fmla="*/ 0 w 9525"/>
                <a:gd name="connsiteY1" fmla="*/ 704279 h 704278"/>
              </a:gdLst>
              <a:ahLst/>
              <a:cxnLst>
                <a:cxn ang="0">
                  <a:pos x="connsiteX0" y="connsiteY0"/>
                </a:cxn>
                <a:cxn ang="0">
                  <a:pos x="connsiteX1" y="connsiteY1"/>
                </a:cxn>
              </a:cxnLst>
              <a:rect l="l" t="t" r="r" b="b"/>
              <a:pathLst>
                <a:path w="9525" h="704278">
                  <a:moveTo>
                    <a:pt x="0" y="0"/>
                  </a:moveTo>
                  <a:lnTo>
                    <a:pt x="0" y="70427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4" name="任意多边形: 形状 1783"/>
            <p:cNvSpPr/>
            <p:nvPr/>
          </p:nvSpPr>
          <p:spPr>
            <a:xfrm>
              <a:off x="7692224" y="596833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5" name="任意多边形: 形状 1784"/>
            <p:cNvSpPr/>
            <p:nvPr/>
          </p:nvSpPr>
          <p:spPr>
            <a:xfrm>
              <a:off x="759663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6" name="任意多边形: 形状 1785"/>
            <p:cNvSpPr/>
            <p:nvPr/>
          </p:nvSpPr>
          <p:spPr>
            <a:xfrm>
              <a:off x="7504411"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7" name="任意多边形: 形状 1786"/>
            <p:cNvSpPr/>
            <p:nvPr/>
          </p:nvSpPr>
          <p:spPr>
            <a:xfrm>
              <a:off x="7411227" y="596833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8" name="任意多边形: 形状 1787"/>
            <p:cNvSpPr/>
            <p:nvPr/>
          </p:nvSpPr>
          <p:spPr>
            <a:xfrm>
              <a:off x="7310339" y="596833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89" name="任意多边形: 形状 1788"/>
            <p:cNvSpPr/>
            <p:nvPr/>
          </p:nvSpPr>
          <p:spPr>
            <a:xfrm>
              <a:off x="7692224" y="5887445"/>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0" name="任意多边形: 形状 1789"/>
            <p:cNvSpPr/>
            <p:nvPr/>
          </p:nvSpPr>
          <p:spPr>
            <a:xfrm>
              <a:off x="759663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1" name="任意多边形: 形状 1790"/>
            <p:cNvSpPr/>
            <p:nvPr/>
          </p:nvSpPr>
          <p:spPr>
            <a:xfrm>
              <a:off x="7504411"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2" name="任意多边形: 形状 1791"/>
            <p:cNvSpPr/>
            <p:nvPr/>
          </p:nvSpPr>
          <p:spPr>
            <a:xfrm>
              <a:off x="7411227" y="5887445"/>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3" name="任意多边形: 形状 1792"/>
            <p:cNvSpPr/>
            <p:nvPr/>
          </p:nvSpPr>
          <p:spPr>
            <a:xfrm>
              <a:off x="7310339" y="5887445"/>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4" name="任意多边形: 形状 1793"/>
            <p:cNvSpPr/>
            <p:nvPr/>
          </p:nvSpPr>
          <p:spPr>
            <a:xfrm>
              <a:off x="7221850" y="585863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5" name="任意多边形: 形状 1794"/>
            <p:cNvSpPr/>
            <p:nvPr/>
          </p:nvSpPr>
          <p:spPr>
            <a:xfrm>
              <a:off x="7692224" y="603752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6" name="任意多边形: 形状 1795"/>
            <p:cNvSpPr/>
            <p:nvPr/>
          </p:nvSpPr>
          <p:spPr>
            <a:xfrm>
              <a:off x="759663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7" name="任意多边形: 形状 1796"/>
            <p:cNvSpPr/>
            <p:nvPr/>
          </p:nvSpPr>
          <p:spPr>
            <a:xfrm>
              <a:off x="7504411"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8" name="任意多边形: 形状 1797"/>
            <p:cNvSpPr/>
            <p:nvPr/>
          </p:nvSpPr>
          <p:spPr>
            <a:xfrm>
              <a:off x="7411227" y="603752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99" name="任意多边形: 形状 1798"/>
            <p:cNvSpPr/>
            <p:nvPr/>
          </p:nvSpPr>
          <p:spPr>
            <a:xfrm>
              <a:off x="7310339" y="603752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0" name="任意多边形: 形状 1799"/>
            <p:cNvSpPr/>
            <p:nvPr/>
          </p:nvSpPr>
          <p:spPr>
            <a:xfrm>
              <a:off x="7692224" y="6128103"/>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1" name="任意多边形: 形状 1800"/>
            <p:cNvSpPr/>
            <p:nvPr/>
          </p:nvSpPr>
          <p:spPr>
            <a:xfrm>
              <a:off x="759663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2" name="任意多边形: 形状 1801"/>
            <p:cNvSpPr/>
            <p:nvPr/>
          </p:nvSpPr>
          <p:spPr>
            <a:xfrm>
              <a:off x="7504411"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3" name="任意多边形: 形状 1802"/>
            <p:cNvSpPr/>
            <p:nvPr/>
          </p:nvSpPr>
          <p:spPr>
            <a:xfrm>
              <a:off x="7411227" y="6128103"/>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4" name="任意多边形: 形状 1803"/>
            <p:cNvSpPr/>
            <p:nvPr/>
          </p:nvSpPr>
          <p:spPr>
            <a:xfrm>
              <a:off x="7310339" y="6128103"/>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5" name="任意多边形: 形状 1804"/>
            <p:cNvSpPr/>
            <p:nvPr/>
          </p:nvSpPr>
          <p:spPr>
            <a:xfrm>
              <a:off x="7692224" y="621088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6" name="任意多边形: 形状 1805"/>
            <p:cNvSpPr/>
            <p:nvPr/>
          </p:nvSpPr>
          <p:spPr>
            <a:xfrm>
              <a:off x="759663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7" name="任意多边形: 形状 1806"/>
            <p:cNvSpPr/>
            <p:nvPr/>
          </p:nvSpPr>
          <p:spPr>
            <a:xfrm>
              <a:off x="7504411"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8" name="任意多边形: 形状 1807"/>
            <p:cNvSpPr/>
            <p:nvPr/>
          </p:nvSpPr>
          <p:spPr>
            <a:xfrm>
              <a:off x="7411227" y="621088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09" name="任意多边形: 形状 1808"/>
            <p:cNvSpPr/>
            <p:nvPr/>
          </p:nvSpPr>
          <p:spPr>
            <a:xfrm>
              <a:off x="7310339" y="621088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0" name="任意多边形: 形状 1809"/>
            <p:cNvSpPr/>
            <p:nvPr/>
          </p:nvSpPr>
          <p:spPr>
            <a:xfrm>
              <a:off x="7692224" y="6304476"/>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1" name="任意多边形: 形状 1810"/>
            <p:cNvSpPr/>
            <p:nvPr/>
          </p:nvSpPr>
          <p:spPr>
            <a:xfrm>
              <a:off x="759663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2" name="任意多边形: 形状 1811"/>
            <p:cNvSpPr/>
            <p:nvPr/>
          </p:nvSpPr>
          <p:spPr>
            <a:xfrm>
              <a:off x="7504411"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3" name="任意多边形: 形状 1812"/>
            <p:cNvSpPr/>
            <p:nvPr/>
          </p:nvSpPr>
          <p:spPr>
            <a:xfrm>
              <a:off x="7411227" y="6304476"/>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4" name="任意多边形: 形状 1813"/>
            <p:cNvSpPr/>
            <p:nvPr/>
          </p:nvSpPr>
          <p:spPr>
            <a:xfrm>
              <a:off x="7310339" y="6304476"/>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5" name="任意多边形: 形状 1814"/>
            <p:cNvSpPr/>
            <p:nvPr/>
          </p:nvSpPr>
          <p:spPr>
            <a:xfrm>
              <a:off x="7692224" y="638146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6" name="任意多边形: 形状 1815"/>
            <p:cNvSpPr/>
            <p:nvPr/>
          </p:nvSpPr>
          <p:spPr>
            <a:xfrm>
              <a:off x="759663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7" name="任意多边形: 形状 1816"/>
            <p:cNvSpPr/>
            <p:nvPr/>
          </p:nvSpPr>
          <p:spPr>
            <a:xfrm>
              <a:off x="7504411"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8" name="任意多边形: 形状 1817"/>
            <p:cNvSpPr/>
            <p:nvPr/>
          </p:nvSpPr>
          <p:spPr>
            <a:xfrm>
              <a:off x="7411227" y="638146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19" name="任意多边形: 形状 1818"/>
            <p:cNvSpPr/>
            <p:nvPr/>
          </p:nvSpPr>
          <p:spPr>
            <a:xfrm>
              <a:off x="7310339" y="638146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0" name="任意多边形: 形状 1819"/>
            <p:cNvSpPr/>
            <p:nvPr/>
          </p:nvSpPr>
          <p:spPr>
            <a:xfrm>
              <a:off x="7692224" y="6479717"/>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1" name="任意多边形: 形状 1820"/>
            <p:cNvSpPr/>
            <p:nvPr/>
          </p:nvSpPr>
          <p:spPr>
            <a:xfrm>
              <a:off x="759663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2" name="任意多边形: 形状 1821"/>
            <p:cNvSpPr/>
            <p:nvPr/>
          </p:nvSpPr>
          <p:spPr>
            <a:xfrm>
              <a:off x="7504411"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3" name="任意多边形: 形状 1822"/>
            <p:cNvSpPr/>
            <p:nvPr/>
          </p:nvSpPr>
          <p:spPr>
            <a:xfrm>
              <a:off x="7411227" y="6479717"/>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4" name="任意多边形: 形状 1823"/>
            <p:cNvSpPr/>
            <p:nvPr/>
          </p:nvSpPr>
          <p:spPr>
            <a:xfrm>
              <a:off x="7310339" y="6479717"/>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5" name="任意多边形: 形状 1824"/>
            <p:cNvSpPr/>
            <p:nvPr/>
          </p:nvSpPr>
          <p:spPr>
            <a:xfrm>
              <a:off x="7692224" y="6553814"/>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6" name="任意多边形: 形状 1825"/>
            <p:cNvSpPr/>
            <p:nvPr/>
          </p:nvSpPr>
          <p:spPr>
            <a:xfrm>
              <a:off x="759663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7" name="任意多边形: 形状 1826"/>
            <p:cNvSpPr/>
            <p:nvPr/>
          </p:nvSpPr>
          <p:spPr>
            <a:xfrm>
              <a:off x="7504411"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8" name="任意多边形: 形状 1827"/>
            <p:cNvSpPr/>
            <p:nvPr/>
          </p:nvSpPr>
          <p:spPr>
            <a:xfrm>
              <a:off x="7411227" y="6553814"/>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29" name="任意多边形: 形状 1828"/>
            <p:cNvSpPr/>
            <p:nvPr/>
          </p:nvSpPr>
          <p:spPr>
            <a:xfrm>
              <a:off x="7310339" y="6553814"/>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0" name="任意多边形: 形状 1829"/>
            <p:cNvSpPr/>
            <p:nvPr/>
          </p:nvSpPr>
          <p:spPr>
            <a:xfrm>
              <a:off x="7692224" y="6653070"/>
              <a:ext cx="72114" cy="12580"/>
            </a:xfrm>
            <a:custGeom>
              <a:avLst/>
              <a:gdLst>
                <a:gd name="connsiteX0" fmla="*/ 0 w 57054"/>
                <a:gd name="connsiteY0" fmla="*/ 0 h 9525"/>
                <a:gd name="connsiteX1" fmla="*/ 57055 w 57054"/>
                <a:gd name="connsiteY1" fmla="*/ 0 h 9525"/>
              </a:gdLst>
              <a:ahLst/>
              <a:cxnLst>
                <a:cxn ang="0">
                  <a:pos x="connsiteX0" y="connsiteY0"/>
                </a:cxn>
                <a:cxn ang="0">
                  <a:pos x="connsiteX1" y="connsiteY1"/>
                </a:cxn>
              </a:cxnLst>
              <a:rect l="l" t="t" r="r" b="b"/>
              <a:pathLst>
                <a:path w="57054" h="9525">
                  <a:moveTo>
                    <a:pt x="0" y="0"/>
                  </a:moveTo>
                  <a:lnTo>
                    <a:pt x="57055"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1" name="任意多边形: 形状 1830"/>
            <p:cNvSpPr/>
            <p:nvPr/>
          </p:nvSpPr>
          <p:spPr>
            <a:xfrm>
              <a:off x="759663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2" name="任意多边形: 形状 1831"/>
            <p:cNvSpPr/>
            <p:nvPr/>
          </p:nvSpPr>
          <p:spPr>
            <a:xfrm>
              <a:off x="7504411"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3" name="任意多边形: 形状 1832"/>
            <p:cNvSpPr/>
            <p:nvPr/>
          </p:nvSpPr>
          <p:spPr>
            <a:xfrm>
              <a:off x="7411227" y="6653070"/>
              <a:ext cx="68743" cy="12580"/>
            </a:xfrm>
            <a:custGeom>
              <a:avLst/>
              <a:gdLst>
                <a:gd name="connsiteX0" fmla="*/ 0 w 54387"/>
                <a:gd name="connsiteY0" fmla="*/ 0 h 9525"/>
                <a:gd name="connsiteX1" fmla="*/ 54388 w 54387"/>
                <a:gd name="connsiteY1" fmla="*/ 0 h 9525"/>
              </a:gdLst>
              <a:ahLst/>
              <a:cxnLst>
                <a:cxn ang="0">
                  <a:pos x="connsiteX0" y="connsiteY0"/>
                </a:cxn>
                <a:cxn ang="0">
                  <a:pos x="connsiteX1" y="connsiteY1"/>
                </a:cxn>
              </a:cxnLst>
              <a:rect l="l" t="t" r="r" b="b"/>
              <a:pathLst>
                <a:path w="54387" h="9525">
                  <a:moveTo>
                    <a:pt x="0" y="0"/>
                  </a:moveTo>
                  <a:lnTo>
                    <a:pt x="54388"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4" name="任意多边形: 形状 1833"/>
            <p:cNvSpPr/>
            <p:nvPr/>
          </p:nvSpPr>
          <p:spPr>
            <a:xfrm>
              <a:off x="7310339" y="6653070"/>
              <a:ext cx="75967" cy="12580"/>
            </a:xfrm>
            <a:custGeom>
              <a:avLst/>
              <a:gdLst>
                <a:gd name="connsiteX0" fmla="*/ 0 w 60102"/>
                <a:gd name="connsiteY0" fmla="*/ 0 h 9525"/>
                <a:gd name="connsiteX1" fmla="*/ 60103 w 60102"/>
                <a:gd name="connsiteY1" fmla="*/ 0 h 9525"/>
              </a:gdLst>
              <a:ahLst/>
              <a:cxnLst>
                <a:cxn ang="0">
                  <a:pos x="connsiteX0" y="connsiteY0"/>
                </a:cxn>
                <a:cxn ang="0">
                  <a:pos x="connsiteX1" y="connsiteY1"/>
                </a:cxn>
              </a:cxnLst>
              <a:rect l="l" t="t" r="r" b="b"/>
              <a:pathLst>
                <a:path w="60102" h="9525">
                  <a:moveTo>
                    <a:pt x="0" y="0"/>
                  </a:moveTo>
                  <a:lnTo>
                    <a:pt x="601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5" name="任意多边形: 形状 1834"/>
            <p:cNvSpPr/>
            <p:nvPr/>
          </p:nvSpPr>
          <p:spPr>
            <a:xfrm>
              <a:off x="7221850" y="5828948"/>
              <a:ext cx="654573" cy="12580"/>
            </a:xfrm>
            <a:custGeom>
              <a:avLst/>
              <a:gdLst>
                <a:gd name="connsiteX0" fmla="*/ 517874 w 517874"/>
                <a:gd name="connsiteY0" fmla="*/ 0 h 9525"/>
                <a:gd name="connsiteX1" fmla="*/ 0 w 517874"/>
                <a:gd name="connsiteY1" fmla="*/ 0 h 9525"/>
              </a:gdLst>
              <a:ahLst/>
              <a:cxnLst>
                <a:cxn ang="0">
                  <a:pos x="connsiteX0" y="connsiteY0"/>
                </a:cxn>
                <a:cxn ang="0">
                  <a:pos x="connsiteX1" y="connsiteY1"/>
                </a:cxn>
              </a:cxnLst>
              <a:rect l="l" t="t" r="r" b="b"/>
              <a:pathLst>
                <a:path w="517874" h="9525">
                  <a:moveTo>
                    <a:pt x="517874"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6" name="任意多边形: 形状 1835"/>
            <p:cNvSpPr/>
            <p:nvPr/>
          </p:nvSpPr>
          <p:spPr>
            <a:xfrm>
              <a:off x="7221850" y="5758373"/>
              <a:ext cx="694904" cy="33463"/>
            </a:xfrm>
            <a:custGeom>
              <a:avLst/>
              <a:gdLst>
                <a:gd name="connsiteX0" fmla="*/ 0 w 549782"/>
                <a:gd name="connsiteY0" fmla="*/ 0 h 25336"/>
                <a:gd name="connsiteX1" fmla="*/ 549783 w 549782"/>
                <a:gd name="connsiteY1" fmla="*/ 0 h 25336"/>
                <a:gd name="connsiteX2" fmla="*/ 549783 w 549782"/>
                <a:gd name="connsiteY2" fmla="*/ 25337 h 25336"/>
                <a:gd name="connsiteX3" fmla="*/ 0 w 549782"/>
                <a:gd name="connsiteY3" fmla="*/ 25337 h 25336"/>
              </a:gdLst>
              <a:ahLst/>
              <a:cxnLst>
                <a:cxn ang="0">
                  <a:pos x="connsiteX0" y="connsiteY0"/>
                </a:cxn>
                <a:cxn ang="0">
                  <a:pos x="connsiteX1" y="connsiteY1"/>
                </a:cxn>
                <a:cxn ang="0">
                  <a:pos x="connsiteX2" y="connsiteY2"/>
                </a:cxn>
                <a:cxn ang="0">
                  <a:pos x="connsiteX3" y="connsiteY3"/>
                </a:cxn>
              </a:cxnLst>
              <a:rect l="l" t="t" r="r" b="b"/>
              <a:pathLst>
                <a:path w="549782" h="25336">
                  <a:moveTo>
                    <a:pt x="0" y="0"/>
                  </a:moveTo>
                  <a:lnTo>
                    <a:pt x="549783" y="0"/>
                  </a:lnTo>
                  <a:lnTo>
                    <a:pt x="549783" y="25337"/>
                  </a:lnTo>
                  <a:lnTo>
                    <a:pt x="0" y="25337"/>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7" name="任意多边形: 形状 1836"/>
            <p:cNvSpPr/>
            <p:nvPr/>
          </p:nvSpPr>
          <p:spPr>
            <a:xfrm>
              <a:off x="7221850" y="5791837"/>
              <a:ext cx="670224" cy="37111"/>
            </a:xfrm>
            <a:custGeom>
              <a:avLst/>
              <a:gdLst>
                <a:gd name="connsiteX0" fmla="*/ 0 w 530256"/>
                <a:gd name="connsiteY0" fmla="*/ 0 h 28098"/>
                <a:gd name="connsiteX1" fmla="*/ 530257 w 530256"/>
                <a:gd name="connsiteY1" fmla="*/ 0 h 28098"/>
                <a:gd name="connsiteX2" fmla="*/ 530257 w 530256"/>
                <a:gd name="connsiteY2" fmla="*/ 28099 h 28098"/>
                <a:gd name="connsiteX3" fmla="*/ 0 w 530256"/>
                <a:gd name="connsiteY3" fmla="*/ 28099 h 28098"/>
              </a:gdLst>
              <a:ahLst/>
              <a:cxnLst>
                <a:cxn ang="0">
                  <a:pos x="connsiteX0" y="connsiteY0"/>
                </a:cxn>
                <a:cxn ang="0">
                  <a:pos x="connsiteX1" y="connsiteY1"/>
                </a:cxn>
                <a:cxn ang="0">
                  <a:pos x="connsiteX2" y="connsiteY2"/>
                </a:cxn>
                <a:cxn ang="0">
                  <a:pos x="connsiteX3" y="connsiteY3"/>
                </a:cxn>
              </a:cxnLst>
              <a:rect l="l" t="t" r="r" b="b"/>
              <a:pathLst>
                <a:path w="530256" h="28098">
                  <a:moveTo>
                    <a:pt x="0" y="0"/>
                  </a:moveTo>
                  <a:lnTo>
                    <a:pt x="530257" y="0"/>
                  </a:lnTo>
                  <a:lnTo>
                    <a:pt x="530257" y="28099"/>
                  </a:lnTo>
                  <a:lnTo>
                    <a:pt x="0" y="28099"/>
                  </a:lnTo>
                  <a:close/>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8" name="任意多边形: 形状 1837"/>
            <p:cNvSpPr/>
            <p:nvPr/>
          </p:nvSpPr>
          <p:spPr>
            <a:xfrm>
              <a:off x="7729906"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39" name="任意多边形: 形状 1838"/>
            <p:cNvSpPr/>
            <p:nvPr/>
          </p:nvSpPr>
          <p:spPr>
            <a:xfrm>
              <a:off x="7538723"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0" name="任意多边形: 形状 1839"/>
            <p:cNvSpPr/>
            <p:nvPr/>
          </p:nvSpPr>
          <p:spPr>
            <a:xfrm>
              <a:off x="7347299" y="5791837"/>
              <a:ext cx="12039" cy="37111"/>
            </a:xfrm>
            <a:custGeom>
              <a:avLst/>
              <a:gdLst>
                <a:gd name="connsiteX0" fmla="*/ 0 w 9525"/>
                <a:gd name="connsiteY0" fmla="*/ 0 h 28098"/>
                <a:gd name="connsiteX1" fmla="*/ 0 w 9525"/>
                <a:gd name="connsiteY1" fmla="*/ 28099 h 28098"/>
              </a:gdLst>
              <a:ahLst/>
              <a:cxnLst>
                <a:cxn ang="0">
                  <a:pos x="connsiteX0" y="connsiteY0"/>
                </a:cxn>
                <a:cxn ang="0">
                  <a:pos x="connsiteX1" y="connsiteY1"/>
                </a:cxn>
              </a:cxnLst>
              <a:rect l="l" t="t" r="r" b="b"/>
              <a:pathLst>
                <a:path w="9525" h="28098">
                  <a:moveTo>
                    <a:pt x="0" y="0"/>
                  </a:moveTo>
                  <a:lnTo>
                    <a:pt x="0" y="28099"/>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1" name="任意多边形: 形状 1840"/>
            <p:cNvSpPr/>
            <p:nvPr/>
          </p:nvSpPr>
          <p:spPr>
            <a:xfrm>
              <a:off x="7962624"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2" name="任意多边形: 形状 1841"/>
            <p:cNvSpPr/>
            <p:nvPr/>
          </p:nvSpPr>
          <p:spPr>
            <a:xfrm>
              <a:off x="7982249"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3" name="任意多边形: 形状 1842"/>
            <p:cNvSpPr/>
            <p:nvPr/>
          </p:nvSpPr>
          <p:spPr>
            <a:xfrm>
              <a:off x="807410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4" name="任意多边形: 形状 1843"/>
            <p:cNvSpPr/>
            <p:nvPr/>
          </p:nvSpPr>
          <p:spPr>
            <a:xfrm>
              <a:off x="8093733"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5" name="任意多边形: 形状 1844"/>
            <p:cNvSpPr/>
            <p:nvPr/>
          </p:nvSpPr>
          <p:spPr>
            <a:xfrm>
              <a:off x="818547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6" name="任意多边形: 形状 1845"/>
            <p:cNvSpPr/>
            <p:nvPr/>
          </p:nvSpPr>
          <p:spPr>
            <a:xfrm>
              <a:off x="820521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7" name="任意多边形: 形状 1846"/>
            <p:cNvSpPr/>
            <p:nvPr/>
          </p:nvSpPr>
          <p:spPr>
            <a:xfrm>
              <a:off x="829695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8" name="任意多边形: 形状 1847"/>
            <p:cNvSpPr/>
            <p:nvPr/>
          </p:nvSpPr>
          <p:spPr>
            <a:xfrm>
              <a:off x="831657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49" name="任意多边形: 形状 1848"/>
            <p:cNvSpPr/>
            <p:nvPr/>
          </p:nvSpPr>
          <p:spPr>
            <a:xfrm>
              <a:off x="8408438"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0" name="任意多边形: 形状 1849"/>
            <p:cNvSpPr/>
            <p:nvPr/>
          </p:nvSpPr>
          <p:spPr>
            <a:xfrm>
              <a:off x="8428062"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1" name="任意多边形: 形状 1850"/>
            <p:cNvSpPr/>
            <p:nvPr/>
          </p:nvSpPr>
          <p:spPr>
            <a:xfrm>
              <a:off x="8519801"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2" name="任意多边形: 形状 1851"/>
            <p:cNvSpPr/>
            <p:nvPr/>
          </p:nvSpPr>
          <p:spPr>
            <a:xfrm>
              <a:off x="8539545" y="6038657"/>
              <a:ext cx="12039" cy="750151"/>
            </a:xfrm>
            <a:custGeom>
              <a:avLst/>
              <a:gdLst>
                <a:gd name="connsiteX0" fmla="*/ 0 w 9525"/>
                <a:gd name="connsiteY0" fmla="*/ 0 h 567975"/>
                <a:gd name="connsiteX1" fmla="*/ 0 w 9525"/>
                <a:gd name="connsiteY1" fmla="*/ 567976 h 567975"/>
              </a:gdLst>
              <a:ahLst/>
              <a:cxnLst>
                <a:cxn ang="0">
                  <a:pos x="connsiteX0" y="connsiteY0"/>
                </a:cxn>
                <a:cxn ang="0">
                  <a:pos x="connsiteX1" y="connsiteY1"/>
                </a:cxn>
              </a:cxnLst>
              <a:rect l="l" t="t" r="r" b="b"/>
              <a:pathLst>
                <a:path w="9525" h="567975">
                  <a:moveTo>
                    <a:pt x="0" y="0"/>
                  </a:moveTo>
                  <a:lnTo>
                    <a:pt x="0" y="567976"/>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3" name="任意多边形: 形状 1852"/>
            <p:cNvSpPr/>
            <p:nvPr/>
          </p:nvSpPr>
          <p:spPr>
            <a:xfrm>
              <a:off x="8428062" y="615590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4" name="任意多边形: 形状 1853"/>
            <p:cNvSpPr/>
            <p:nvPr/>
          </p:nvSpPr>
          <p:spPr>
            <a:xfrm>
              <a:off x="8316578"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5" name="任意多边形: 形状 1854"/>
            <p:cNvSpPr/>
            <p:nvPr/>
          </p:nvSpPr>
          <p:spPr>
            <a:xfrm>
              <a:off x="8205215"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6" name="任意多边形: 形状 1855"/>
            <p:cNvSpPr/>
            <p:nvPr/>
          </p:nvSpPr>
          <p:spPr>
            <a:xfrm>
              <a:off x="8093733" y="615590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7" name="任意多边形: 形状 1856"/>
            <p:cNvSpPr/>
            <p:nvPr/>
          </p:nvSpPr>
          <p:spPr>
            <a:xfrm>
              <a:off x="7982249" y="615590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8" name="任意多边形: 形状 1857"/>
            <p:cNvSpPr/>
            <p:nvPr/>
          </p:nvSpPr>
          <p:spPr>
            <a:xfrm>
              <a:off x="7876423" y="615590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59" name="任意多边形: 形状 1858"/>
            <p:cNvSpPr/>
            <p:nvPr/>
          </p:nvSpPr>
          <p:spPr>
            <a:xfrm>
              <a:off x="8428062" y="6196035"/>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0" name="任意多边形: 形状 1859"/>
            <p:cNvSpPr/>
            <p:nvPr/>
          </p:nvSpPr>
          <p:spPr>
            <a:xfrm>
              <a:off x="8316578"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1" name="任意多边形: 形状 1860"/>
            <p:cNvSpPr/>
            <p:nvPr/>
          </p:nvSpPr>
          <p:spPr>
            <a:xfrm>
              <a:off x="8205215"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2" name="任意多边形: 形状 1861"/>
            <p:cNvSpPr/>
            <p:nvPr/>
          </p:nvSpPr>
          <p:spPr>
            <a:xfrm>
              <a:off x="8093733" y="6196035"/>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3" name="任意多边形: 形状 1862"/>
            <p:cNvSpPr/>
            <p:nvPr/>
          </p:nvSpPr>
          <p:spPr>
            <a:xfrm>
              <a:off x="7982249" y="6196035"/>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4" name="任意多边形: 形状 1863"/>
            <p:cNvSpPr/>
            <p:nvPr/>
          </p:nvSpPr>
          <p:spPr>
            <a:xfrm>
              <a:off x="7876423" y="6196035"/>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5" name="任意多边形: 形状 1864"/>
            <p:cNvSpPr/>
            <p:nvPr/>
          </p:nvSpPr>
          <p:spPr>
            <a:xfrm>
              <a:off x="8428062" y="6214654"/>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6" name="任意多边形: 形状 1865"/>
            <p:cNvSpPr/>
            <p:nvPr/>
          </p:nvSpPr>
          <p:spPr>
            <a:xfrm>
              <a:off x="8316578"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7" name="任意多边形: 形状 1866"/>
            <p:cNvSpPr/>
            <p:nvPr/>
          </p:nvSpPr>
          <p:spPr>
            <a:xfrm>
              <a:off x="8205215"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8" name="任意多边形: 形状 1867"/>
            <p:cNvSpPr/>
            <p:nvPr/>
          </p:nvSpPr>
          <p:spPr>
            <a:xfrm>
              <a:off x="8093733" y="6214654"/>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69" name="任意多边形: 形状 1868"/>
            <p:cNvSpPr/>
            <p:nvPr/>
          </p:nvSpPr>
          <p:spPr>
            <a:xfrm>
              <a:off x="7982249" y="6214654"/>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0" name="任意多边形: 形状 1869"/>
            <p:cNvSpPr/>
            <p:nvPr/>
          </p:nvSpPr>
          <p:spPr>
            <a:xfrm>
              <a:off x="7876423" y="6214654"/>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1" name="任意多边形: 形状 1870"/>
            <p:cNvSpPr/>
            <p:nvPr/>
          </p:nvSpPr>
          <p:spPr>
            <a:xfrm>
              <a:off x="8428062" y="631718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2" name="任意多边形: 形状 1871"/>
            <p:cNvSpPr/>
            <p:nvPr/>
          </p:nvSpPr>
          <p:spPr>
            <a:xfrm>
              <a:off x="8316578"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3" name="任意多边形: 形状 1872"/>
            <p:cNvSpPr/>
            <p:nvPr/>
          </p:nvSpPr>
          <p:spPr>
            <a:xfrm>
              <a:off x="8205215"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4" name="任意多边形: 形状 1873"/>
            <p:cNvSpPr/>
            <p:nvPr/>
          </p:nvSpPr>
          <p:spPr>
            <a:xfrm>
              <a:off x="8093733" y="631718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5" name="任意多边形: 形状 1874"/>
            <p:cNvSpPr/>
            <p:nvPr/>
          </p:nvSpPr>
          <p:spPr>
            <a:xfrm>
              <a:off x="7982249" y="631718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6" name="任意多边形: 形状 1875"/>
            <p:cNvSpPr/>
            <p:nvPr/>
          </p:nvSpPr>
          <p:spPr>
            <a:xfrm>
              <a:off x="7876423" y="631718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7" name="任意多边形: 形状 1876"/>
            <p:cNvSpPr/>
            <p:nvPr/>
          </p:nvSpPr>
          <p:spPr>
            <a:xfrm>
              <a:off x="8428062" y="635731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8" name="任意多边形: 形状 1877"/>
            <p:cNvSpPr/>
            <p:nvPr/>
          </p:nvSpPr>
          <p:spPr>
            <a:xfrm>
              <a:off x="8316578"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79" name="任意多边形: 形状 1878"/>
            <p:cNvSpPr/>
            <p:nvPr/>
          </p:nvSpPr>
          <p:spPr>
            <a:xfrm>
              <a:off x="8205215"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0" name="任意多边形: 形状 1879"/>
            <p:cNvSpPr/>
            <p:nvPr/>
          </p:nvSpPr>
          <p:spPr>
            <a:xfrm>
              <a:off x="8093733" y="635731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1" name="任意多边形: 形状 1880"/>
            <p:cNvSpPr/>
            <p:nvPr/>
          </p:nvSpPr>
          <p:spPr>
            <a:xfrm>
              <a:off x="7982249" y="635731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2" name="任意多边形: 形状 1881"/>
            <p:cNvSpPr/>
            <p:nvPr/>
          </p:nvSpPr>
          <p:spPr>
            <a:xfrm>
              <a:off x="7876423" y="635731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3" name="任意多边形: 形状 1882"/>
            <p:cNvSpPr/>
            <p:nvPr/>
          </p:nvSpPr>
          <p:spPr>
            <a:xfrm>
              <a:off x="8428062" y="637593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4" name="任意多边形: 形状 1883"/>
            <p:cNvSpPr/>
            <p:nvPr/>
          </p:nvSpPr>
          <p:spPr>
            <a:xfrm>
              <a:off x="8316578"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5" name="任意多边形: 形状 1884"/>
            <p:cNvSpPr/>
            <p:nvPr/>
          </p:nvSpPr>
          <p:spPr>
            <a:xfrm>
              <a:off x="8205215"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6" name="任意多边形: 形状 1885"/>
            <p:cNvSpPr/>
            <p:nvPr/>
          </p:nvSpPr>
          <p:spPr>
            <a:xfrm>
              <a:off x="8093733" y="637593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7" name="任意多边形: 形状 1886"/>
            <p:cNvSpPr/>
            <p:nvPr/>
          </p:nvSpPr>
          <p:spPr>
            <a:xfrm>
              <a:off x="7982249" y="637593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8" name="任意多边形: 形状 1887"/>
            <p:cNvSpPr/>
            <p:nvPr/>
          </p:nvSpPr>
          <p:spPr>
            <a:xfrm>
              <a:off x="7876423" y="637593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89" name="任意多边形: 形状 1888"/>
            <p:cNvSpPr/>
            <p:nvPr/>
          </p:nvSpPr>
          <p:spPr>
            <a:xfrm>
              <a:off x="8428062" y="6468772"/>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0" name="任意多边形: 形状 1889"/>
            <p:cNvSpPr/>
            <p:nvPr/>
          </p:nvSpPr>
          <p:spPr>
            <a:xfrm>
              <a:off x="8316578"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1" name="任意多边形: 形状 1890"/>
            <p:cNvSpPr/>
            <p:nvPr/>
          </p:nvSpPr>
          <p:spPr>
            <a:xfrm>
              <a:off x="8205215"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2" name="任意多边形: 形状 1891"/>
            <p:cNvSpPr/>
            <p:nvPr/>
          </p:nvSpPr>
          <p:spPr>
            <a:xfrm>
              <a:off x="8093733" y="6468772"/>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3" name="任意多边形: 形状 1892"/>
            <p:cNvSpPr/>
            <p:nvPr/>
          </p:nvSpPr>
          <p:spPr>
            <a:xfrm>
              <a:off x="7982249" y="6468772"/>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4" name="任意多边形: 形状 1893"/>
            <p:cNvSpPr/>
            <p:nvPr/>
          </p:nvSpPr>
          <p:spPr>
            <a:xfrm>
              <a:off x="7876423" y="6468772"/>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5" name="任意多边形: 形状 1894"/>
            <p:cNvSpPr/>
            <p:nvPr/>
          </p:nvSpPr>
          <p:spPr>
            <a:xfrm>
              <a:off x="8428062" y="6508903"/>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6" name="任意多边形: 形状 1895"/>
            <p:cNvSpPr/>
            <p:nvPr/>
          </p:nvSpPr>
          <p:spPr>
            <a:xfrm>
              <a:off x="8316578"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7" name="任意多边形: 形状 1896"/>
            <p:cNvSpPr/>
            <p:nvPr/>
          </p:nvSpPr>
          <p:spPr>
            <a:xfrm>
              <a:off x="8205215"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8" name="任意多边形: 形状 1897"/>
            <p:cNvSpPr/>
            <p:nvPr/>
          </p:nvSpPr>
          <p:spPr>
            <a:xfrm>
              <a:off x="8093733" y="6508903"/>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899" name="任意多边形: 形状 1898"/>
            <p:cNvSpPr/>
            <p:nvPr/>
          </p:nvSpPr>
          <p:spPr>
            <a:xfrm>
              <a:off x="7982249" y="6508903"/>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0" name="任意多边形: 形状 1899"/>
            <p:cNvSpPr/>
            <p:nvPr/>
          </p:nvSpPr>
          <p:spPr>
            <a:xfrm>
              <a:off x="7876423" y="6508903"/>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1" name="任意多边形: 形状 1900"/>
            <p:cNvSpPr/>
            <p:nvPr/>
          </p:nvSpPr>
          <p:spPr>
            <a:xfrm>
              <a:off x="8428062" y="6527521"/>
              <a:ext cx="91738" cy="12580"/>
            </a:xfrm>
            <a:custGeom>
              <a:avLst/>
              <a:gdLst>
                <a:gd name="connsiteX0" fmla="*/ 72580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0"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2" name="任意多边形: 形状 1901"/>
            <p:cNvSpPr/>
            <p:nvPr/>
          </p:nvSpPr>
          <p:spPr>
            <a:xfrm>
              <a:off x="8316578"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3" name="任意多边形: 形状 1902"/>
            <p:cNvSpPr/>
            <p:nvPr/>
          </p:nvSpPr>
          <p:spPr>
            <a:xfrm>
              <a:off x="8205215"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4" name="任意多边形: 形状 1903"/>
            <p:cNvSpPr/>
            <p:nvPr/>
          </p:nvSpPr>
          <p:spPr>
            <a:xfrm>
              <a:off x="8093733" y="6527521"/>
              <a:ext cx="91738" cy="12580"/>
            </a:xfrm>
            <a:custGeom>
              <a:avLst/>
              <a:gdLst>
                <a:gd name="connsiteX0" fmla="*/ 72581 w 72580"/>
                <a:gd name="connsiteY0" fmla="*/ 0 h 9525"/>
                <a:gd name="connsiteX1" fmla="*/ 0 w 72580"/>
                <a:gd name="connsiteY1" fmla="*/ 0 h 9525"/>
              </a:gdLst>
              <a:ahLst/>
              <a:cxnLst>
                <a:cxn ang="0">
                  <a:pos x="connsiteX0" y="connsiteY0"/>
                </a:cxn>
                <a:cxn ang="0">
                  <a:pos x="connsiteX1" y="connsiteY1"/>
                </a:cxn>
              </a:cxnLst>
              <a:rect l="l" t="t" r="r" b="b"/>
              <a:pathLst>
                <a:path w="72580" h="9525">
                  <a:moveTo>
                    <a:pt x="72581"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5" name="任意多边形: 形状 1904"/>
            <p:cNvSpPr/>
            <p:nvPr/>
          </p:nvSpPr>
          <p:spPr>
            <a:xfrm>
              <a:off x="7982249" y="6527521"/>
              <a:ext cx="91858" cy="12580"/>
            </a:xfrm>
            <a:custGeom>
              <a:avLst/>
              <a:gdLst>
                <a:gd name="connsiteX0" fmla="*/ 72676 w 72675"/>
                <a:gd name="connsiteY0" fmla="*/ 0 h 9525"/>
                <a:gd name="connsiteX1" fmla="*/ 0 w 72675"/>
                <a:gd name="connsiteY1" fmla="*/ 0 h 9525"/>
              </a:gdLst>
              <a:ahLst/>
              <a:cxnLst>
                <a:cxn ang="0">
                  <a:pos x="connsiteX0" y="connsiteY0"/>
                </a:cxn>
                <a:cxn ang="0">
                  <a:pos x="connsiteX1" y="connsiteY1"/>
                </a:cxn>
              </a:cxnLst>
              <a:rect l="l" t="t" r="r" b="b"/>
              <a:pathLst>
                <a:path w="72675" h="9525">
                  <a:moveTo>
                    <a:pt x="72676"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6" name="任意多边形: 形状 1905"/>
            <p:cNvSpPr/>
            <p:nvPr/>
          </p:nvSpPr>
          <p:spPr>
            <a:xfrm>
              <a:off x="7876423" y="6527521"/>
              <a:ext cx="86201" cy="12580"/>
            </a:xfrm>
            <a:custGeom>
              <a:avLst/>
              <a:gdLst>
                <a:gd name="connsiteX0" fmla="*/ 68199 w 68199"/>
                <a:gd name="connsiteY0" fmla="*/ 0 h 9525"/>
                <a:gd name="connsiteX1" fmla="*/ 0 w 68199"/>
                <a:gd name="connsiteY1" fmla="*/ 0 h 9525"/>
              </a:gdLst>
              <a:ahLst/>
              <a:cxnLst>
                <a:cxn ang="0">
                  <a:pos x="connsiteX0" y="connsiteY0"/>
                </a:cxn>
                <a:cxn ang="0">
                  <a:pos x="connsiteX1" y="connsiteY1"/>
                </a:cxn>
              </a:cxnLst>
              <a:rect l="l" t="t" r="r" b="b"/>
              <a:pathLst>
                <a:path w="68199" h="9525">
                  <a:moveTo>
                    <a:pt x="68199" y="0"/>
                  </a:moveTo>
                  <a:lnTo>
                    <a:pt x="0"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7" name="任意多边形: 形状 1906"/>
            <p:cNvSpPr/>
            <p:nvPr/>
          </p:nvSpPr>
          <p:spPr>
            <a:xfrm>
              <a:off x="8428062" y="6078900"/>
              <a:ext cx="91738" cy="24421"/>
            </a:xfrm>
            <a:custGeom>
              <a:avLst/>
              <a:gdLst>
                <a:gd name="connsiteX0" fmla="*/ 72580 w 72580"/>
                <a:gd name="connsiteY0" fmla="*/ 18490 h 18490"/>
                <a:gd name="connsiteX1" fmla="*/ 9916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6"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8" name="任意多边形: 形状 1907"/>
            <p:cNvSpPr/>
            <p:nvPr/>
          </p:nvSpPr>
          <p:spPr>
            <a:xfrm>
              <a:off x="8316338"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09" name="任意多边形: 形状 1908"/>
            <p:cNvSpPr/>
            <p:nvPr/>
          </p:nvSpPr>
          <p:spPr>
            <a:xfrm>
              <a:off x="8205215"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0" name="任意多边形: 形状 1909"/>
            <p:cNvSpPr/>
            <p:nvPr/>
          </p:nvSpPr>
          <p:spPr>
            <a:xfrm>
              <a:off x="8093733" y="6078900"/>
              <a:ext cx="91738" cy="24421"/>
            </a:xfrm>
            <a:custGeom>
              <a:avLst/>
              <a:gdLst>
                <a:gd name="connsiteX0" fmla="*/ 72580 w 72580"/>
                <a:gd name="connsiteY0" fmla="*/ 18490 h 18490"/>
                <a:gd name="connsiteX1" fmla="*/ 9915 w 72580"/>
                <a:gd name="connsiteY1" fmla="*/ 8575 h 18490"/>
                <a:gd name="connsiteX2" fmla="*/ 0 w 72580"/>
                <a:gd name="connsiteY2" fmla="*/ 18490 h 18490"/>
              </a:gdLst>
              <a:ahLst/>
              <a:cxnLst>
                <a:cxn ang="0">
                  <a:pos x="connsiteX0" y="connsiteY0"/>
                </a:cxn>
                <a:cxn ang="0">
                  <a:pos x="connsiteX1" y="connsiteY1"/>
                </a:cxn>
                <a:cxn ang="0">
                  <a:pos x="connsiteX2" y="connsiteY2"/>
                </a:cxn>
              </a:cxnLst>
              <a:rect l="l" t="t" r="r" b="b"/>
              <a:pathLst>
                <a:path w="72580" h="18490">
                  <a:moveTo>
                    <a:pt x="72580" y="18490"/>
                  </a:moveTo>
                  <a:cubicBezTo>
                    <a:pt x="58017" y="-1552"/>
                    <a:pt x="29956" y="-5991"/>
                    <a:pt x="9915" y="8575"/>
                  </a:cubicBezTo>
                  <a:cubicBezTo>
                    <a:pt x="6115" y="11341"/>
                    <a:pt x="2762" y="14686"/>
                    <a:pt x="0" y="18490"/>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1" name="任意多边形: 形状 1910"/>
            <p:cNvSpPr/>
            <p:nvPr/>
          </p:nvSpPr>
          <p:spPr>
            <a:xfrm>
              <a:off x="7982249" y="6078901"/>
              <a:ext cx="91858" cy="24419"/>
            </a:xfrm>
            <a:custGeom>
              <a:avLst/>
              <a:gdLst>
                <a:gd name="connsiteX0" fmla="*/ 72676 w 72675"/>
                <a:gd name="connsiteY0" fmla="*/ 18489 h 18489"/>
                <a:gd name="connsiteX1" fmla="*/ 9868 w 72675"/>
                <a:gd name="connsiteY1" fmla="*/ 8623 h 18489"/>
                <a:gd name="connsiteX2" fmla="*/ 0 w 72675"/>
                <a:gd name="connsiteY2" fmla="*/ 18489 h 18489"/>
              </a:gdLst>
              <a:ahLst/>
              <a:cxnLst>
                <a:cxn ang="0">
                  <a:pos x="connsiteX0" y="connsiteY0"/>
                </a:cxn>
                <a:cxn ang="0">
                  <a:pos x="connsiteX1" y="connsiteY1"/>
                </a:cxn>
                <a:cxn ang="0">
                  <a:pos x="connsiteX2" y="connsiteY2"/>
                </a:cxn>
              </a:cxnLst>
              <a:rect l="l" t="t" r="r" b="b"/>
              <a:pathLst>
                <a:path w="72675" h="18489">
                  <a:moveTo>
                    <a:pt x="72676" y="18489"/>
                  </a:moveTo>
                  <a:cubicBezTo>
                    <a:pt x="58055" y="-1580"/>
                    <a:pt x="29937" y="-5997"/>
                    <a:pt x="9868" y="8623"/>
                  </a:cubicBezTo>
                  <a:cubicBezTo>
                    <a:pt x="6087" y="11379"/>
                    <a:pt x="2753" y="14708"/>
                    <a:pt x="0" y="1848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2" name="任意多边形: 形状 1911"/>
            <p:cNvSpPr/>
            <p:nvPr/>
          </p:nvSpPr>
          <p:spPr>
            <a:xfrm>
              <a:off x="7876543" y="6078874"/>
              <a:ext cx="86201" cy="24444"/>
            </a:xfrm>
            <a:custGeom>
              <a:avLst/>
              <a:gdLst>
                <a:gd name="connsiteX0" fmla="*/ 68199 w 68199"/>
                <a:gd name="connsiteY0" fmla="*/ 18509 h 18508"/>
                <a:gd name="connsiteX1" fmla="*/ 11935 w 68199"/>
                <a:gd name="connsiteY1" fmla="*/ 6577 h 18508"/>
                <a:gd name="connsiteX2" fmla="*/ 0 w 68199"/>
                <a:gd name="connsiteY2" fmla="*/ 18509 h 18508"/>
              </a:gdLst>
              <a:ahLst/>
              <a:cxnLst>
                <a:cxn ang="0">
                  <a:pos x="connsiteX0" y="connsiteY0"/>
                </a:cxn>
                <a:cxn ang="0">
                  <a:pos x="connsiteX1" y="connsiteY1"/>
                </a:cxn>
                <a:cxn ang="0">
                  <a:pos x="connsiteX2" y="connsiteY2"/>
                </a:cxn>
              </a:cxnLst>
              <a:rect l="l" t="t" r="r" b="b"/>
              <a:pathLst>
                <a:path w="68199" h="18508">
                  <a:moveTo>
                    <a:pt x="68199" y="18509"/>
                  </a:moveTo>
                  <a:cubicBezTo>
                    <a:pt x="55959" y="-324"/>
                    <a:pt x="30766" y="-5666"/>
                    <a:pt x="11935" y="6577"/>
                  </a:cubicBezTo>
                  <a:cubicBezTo>
                    <a:pt x="7163" y="9676"/>
                    <a:pt x="3096" y="13741"/>
                    <a:pt x="0" y="18509"/>
                  </a:cubicBezTo>
                </a:path>
              </a:pathLst>
            </a:custGeom>
            <a:noFill/>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3" name="任意多边形: 形状 1912"/>
            <p:cNvSpPr/>
            <p:nvPr/>
          </p:nvSpPr>
          <p:spPr>
            <a:xfrm>
              <a:off x="8637304" y="5962548"/>
              <a:ext cx="12039" cy="826261"/>
            </a:xfrm>
            <a:custGeom>
              <a:avLst/>
              <a:gdLst>
                <a:gd name="connsiteX0" fmla="*/ 0 w 9525"/>
                <a:gd name="connsiteY0" fmla="*/ 0 h 625602"/>
                <a:gd name="connsiteX1" fmla="*/ 0 w 9525"/>
                <a:gd name="connsiteY1" fmla="*/ 625602 h 625602"/>
              </a:gdLst>
              <a:ahLst/>
              <a:cxnLst>
                <a:cxn ang="0">
                  <a:pos x="connsiteX0" y="connsiteY0"/>
                </a:cxn>
                <a:cxn ang="0">
                  <a:pos x="connsiteX1" y="connsiteY1"/>
                </a:cxn>
              </a:cxnLst>
              <a:rect l="l" t="t" r="r" b="b"/>
              <a:pathLst>
                <a:path w="9525" h="625602">
                  <a:moveTo>
                    <a:pt x="0" y="0"/>
                  </a:moveTo>
                  <a:lnTo>
                    <a:pt x="0" y="625602"/>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4" name="任意多边形: 形状 1913"/>
            <p:cNvSpPr/>
            <p:nvPr/>
          </p:nvSpPr>
          <p:spPr>
            <a:xfrm>
              <a:off x="3195205" y="6845421"/>
              <a:ext cx="5801591" cy="12580"/>
            </a:xfrm>
            <a:custGeom>
              <a:avLst/>
              <a:gdLst>
                <a:gd name="connsiteX0" fmla="*/ 0 w 4590002"/>
                <a:gd name="connsiteY0" fmla="*/ 0 h 9525"/>
                <a:gd name="connsiteX1" fmla="*/ 4590003 w 4590002"/>
                <a:gd name="connsiteY1" fmla="*/ 0 h 9525"/>
              </a:gdLst>
              <a:ahLst/>
              <a:cxnLst>
                <a:cxn ang="0">
                  <a:pos x="connsiteX0" y="connsiteY0"/>
                </a:cxn>
                <a:cxn ang="0">
                  <a:pos x="connsiteX1" y="connsiteY1"/>
                </a:cxn>
              </a:cxnLst>
              <a:rect l="l" t="t" r="r" b="b"/>
              <a:pathLst>
                <a:path w="4590002" h="9525">
                  <a:moveTo>
                    <a:pt x="0" y="0"/>
                  </a:moveTo>
                  <a:lnTo>
                    <a:pt x="4590003" y="0"/>
                  </a:lnTo>
                </a:path>
              </a:pathLst>
            </a:custGeom>
            <a:ln w="5429" cap="flat">
              <a:solidFill>
                <a:schemeClr val="accent1"/>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grpSp>
        <p:nvGrpSpPr>
          <p:cNvPr id="1915" name="组合 1914"/>
          <p:cNvGrpSpPr/>
          <p:nvPr/>
        </p:nvGrpSpPr>
        <p:grpSpPr>
          <a:xfrm>
            <a:off x="5148627" y="5808850"/>
            <a:ext cx="1876437" cy="996007"/>
            <a:chOff x="4999887" y="5734072"/>
            <a:chExt cx="2189095" cy="1112008"/>
          </a:xfrm>
        </p:grpSpPr>
        <p:sp>
          <p:nvSpPr>
            <p:cNvPr id="1916" name="任意多边形: 形状 1915"/>
            <p:cNvSpPr/>
            <p:nvPr/>
          </p:nvSpPr>
          <p:spPr>
            <a:xfrm>
              <a:off x="5178309" y="6534505"/>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7" name="任意多边形: 形状 1916"/>
            <p:cNvSpPr/>
            <p:nvPr/>
          </p:nvSpPr>
          <p:spPr>
            <a:xfrm>
              <a:off x="5178309" y="6639487"/>
              <a:ext cx="181912" cy="12039"/>
            </a:xfrm>
            <a:custGeom>
              <a:avLst/>
              <a:gdLst>
                <a:gd name="connsiteX0" fmla="*/ 143923 w 143922"/>
                <a:gd name="connsiteY0" fmla="*/ 0 h 9525"/>
                <a:gd name="connsiteX1" fmla="*/ 0 w 143922"/>
                <a:gd name="connsiteY1" fmla="*/ 0 h 9525"/>
              </a:gdLst>
              <a:ahLst/>
              <a:cxnLst>
                <a:cxn ang="0">
                  <a:pos x="connsiteX0" y="connsiteY0"/>
                </a:cxn>
                <a:cxn ang="0">
                  <a:pos x="connsiteX1" y="connsiteY1"/>
                </a:cxn>
              </a:cxnLst>
              <a:rect l="l" t="t" r="r" b="b"/>
              <a:pathLst>
                <a:path w="143922" h="9525">
                  <a:moveTo>
                    <a:pt x="143923"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8" name="任意多边形: 形状 1917"/>
            <p:cNvSpPr/>
            <p:nvPr/>
          </p:nvSpPr>
          <p:spPr>
            <a:xfrm>
              <a:off x="5406452" y="6534505"/>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19" name="任意多边形: 形状 1918"/>
            <p:cNvSpPr/>
            <p:nvPr/>
          </p:nvSpPr>
          <p:spPr>
            <a:xfrm>
              <a:off x="5406452" y="6639487"/>
              <a:ext cx="157473" cy="12039"/>
            </a:xfrm>
            <a:custGeom>
              <a:avLst/>
              <a:gdLst>
                <a:gd name="connsiteX0" fmla="*/ 124587 w 124587"/>
                <a:gd name="connsiteY0" fmla="*/ 0 h 9525"/>
                <a:gd name="connsiteX1" fmla="*/ 0 w 124587"/>
                <a:gd name="connsiteY1" fmla="*/ 0 h 9525"/>
              </a:gdLst>
              <a:ahLst/>
              <a:cxnLst>
                <a:cxn ang="0">
                  <a:pos x="connsiteX0" y="connsiteY0"/>
                </a:cxn>
                <a:cxn ang="0">
                  <a:pos x="connsiteX1" y="connsiteY1"/>
                </a:cxn>
              </a:cxnLst>
              <a:rect l="l" t="t" r="r" b="b"/>
              <a:pathLst>
                <a:path w="124587" h="9525">
                  <a:moveTo>
                    <a:pt x="124587"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0" name="任意多边形: 形状 1919"/>
            <p:cNvSpPr/>
            <p:nvPr/>
          </p:nvSpPr>
          <p:spPr>
            <a:xfrm>
              <a:off x="5610156"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1" name="任意多边形: 形状 1920"/>
            <p:cNvSpPr/>
            <p:nvPr/>
          </p:nvSpPr>
          <p:spPr>
            <a:xfrm>
              <a:off x="5610156"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2" name="任意多边形: 形状 1921"/>
            <p:cNvSpPr/>
            <p:nvPr/>
          </p:nvSpPr>
          <p:spPr>
            <a:xfrm>
              <a:off x="581374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3" name="任意多边形: 形状 1922"/>
            <p:cNvSpPr/>
            <p:nvPr/>
          </p:nvSpPr>
          <p:spPr>
            <a:xfrm>
              <a:off x="581374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4" name="任意多边形: 形状 1923"/>
            <p:cNvSpPr/>
            <p:nvPr/>
          </p:nvSpPr>
          <p:spPr>
            <a:xfrm>
              <a:off x="601732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5" name="任意多边形: 形状 1924"/>
            <p:cNvSpPr/>
            <p:nvPr/>
          </p:nvSpPr>
          <p:spPr>
            <a:xfrm>
              <a:off x="601732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6" name="任意多边形: 形状 1925"/>
            <p:cNvSpPr/>
            <p:nvPr/>
          </p:nvSpPr>
          <p:spPr>
            <a:xfrm>
              <a:off x="6220908"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7" name="任意多边形: 形状 1926"/>
            <p:cNvSpPr/>
            <p:nvPr/>
          </p:nvSpPr>
          <p:spPr>
            <a:xfrm>
              <a:off x="6220908"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8" name="任意多边形: 形状 1927"/>
            <p:cNvSpPr/>
            <p:nvPr/>
          </p:nvSpPr>
          <p:spPr>
            <a:xfrm>
              <a:off x="6424490"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29" name="任意多边形: 形状 1928"/>
            <p:cNvSpPr/>
            <p:nvPr/>
          </p:nvSpPr>
          <p:spPr>
            <a:xfrm>
              <a:off x="6424490"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0" name="任意多边形: 形状 1929"/>
            <p:cNvSpPr/>
            <p:nvPr/>
          </p:nvSpPr>
          <p:spPr>
            <a:xfrm>
              <a:off x="6628194" y="6534505"/>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1" name="任意多边形: 形状 1930"/>
            <p:cNvSpPr/>
            <p:nvPr/>
          </p:nvSpPr>
          <p:spPr>
            <a:xfrm>
              <a:off x="6628194" y="6639487"/>
              <a:ext cx="157352" cy="12039"/>
            </a:xfrm>
            <a:custGeom>
              <a:avLst/>
              <a:gdLst>
                <a:gd name="connsiteX0" fmla="*/ 124492 w 124491"/>
                <a:gd name="connsiteY0" fmla="*/ 0 h 9525"/>
                <a:gd name="connsiteX1" fmla="*/ 0 w 124491"/>
                <a:gd name="connsiteY1" fmla="*/ 0 h 9525"/>
              </a:gdLst>
              <a:ahLst/>
              <a:cxnLst>
                <a:cxn ang="0">
                  <a:pos x="connsiteX0" y="connsiteY0"/>
                </a:cxn>
                <a:cxn ang="0">
                  <a:pos x="connsiteX1" y="connsiteY1"/>
                </a:cxn>
              </a:cxnLst>
              <a:rect l="l" t="t" r="r" b="b"/>
              <a:pathLst>
                <a:path w="124491" h="9525">
                  <a:moveTo>
                    <a:pt x="124492"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2" name="任意多边形: 形状 1931"/>
            <p:cNvSpPr/>
            <p:nvPr/>
          </p:nvSpPr>
          <p:spPr>
            <a:xfrm>
              <a:off x="6831778" y="6534505"/>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3" name="任意多边形: 形状 1932"/>
            <p:cNvSpPr/>
            <p:nvPr/>
          </p:nvSpPr>
          <p:spPr>
            <a:xfrm>
              <a:off x="6831778" y="6639487"/>
              <a:ext cx="163974" cy="12039"/>
            </a:xfrm>
            <a:custGeom>
              <a:avLst/>
              <a:gdLst>
                <a:gd name="connsiteX0" fmla="*/ 129730 w 129730"/>
                <a:gd name="connsiteY0" fmla="*/ 0 h 9525"/>
                <a:gd name="connsiteX1" fmla="*/ 0 w 129730"/>
                <a:gd name="connsiteY1" fmla="*/ 0 h 9525"/>
              </a:gdLst>
              <a:ahLst/>
              <a:cxnLst>
                <a:cxn ang="0">
                  <a:pos x="connsiteX0" y="connsiteY0"/>
                </a:cxn>
                <a:cxn ang="0">
                  <a:pos x="connsiteX1" y="connsiteY1"/>
                </a:cxn>
              </a:cxnLst>
              <a:rect l="l" t="t" r="r" b="b"/>
              <a:pathLst>
                <a:path w="129730" h="9525">
                  <a:moveTo>
                    <a:pt x="129730" y="0"/>
                  </a:moveTo>
                  <a:lnTo>
                    <a:pt x="0" y="0"/>
                  </a:lnTo>
                </a:path>
              </a:pathLst>
            </a:custGeom>
            <a:ln w="5429" cap="flat">
              <a:solidFill>
                <a:srgbClr val="DAB866"/>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4" name="任意多边形: 形状 1933"/>
            <p:cNvSpPr/>
            <p:nvPr/>
          </p:nvSpPr>
          <p:spPr>
            <a:xfrm>
              <a:off x="5961076" y="5734072"/>
              <a:ext cx="284632" cy="951525"/>
            </a:xfrm>
            <a:custGeom>
              <a:avLst/>
              <a:gdLst>
                <a:gd name="connsiteX0" fmla="*/ 1924 w 225190"/>
                <a:gd name="connsiteY0" fmla="*/ 752812 h 752811"/>
                <a:gd name="connsiteX1" fmla="*/ 16307 w 225190"/>
                <a:gd name="connsiteY1" fmla="*/ 506591 h 752811"/>
                <a:gd name="connsiteX2" fmla="*/ 28022 w 225190"/>
                <a:gd name="connsiteY2" fmla="*/ 506591 h 752811"/>
                <a:gd name="connsiteX3" fmla="*/ 28784 w 225190"/>
                <a:gd name="connsiteY3" fmla="*/ 492970 h 752811"/>
                <a:gd name="connsiteX4" fmla="*/ 58979 w 225190"/>
                <a:gd name="connsiteY4" fmla="*/ 492970 h 752811"/>
                <a:gd name="connsiteX5" fmla="*/ 61170 w 225190"/>
                <a:gd name="connsiteY5" fmla="*/ 381432 h 752811"/>
                <a:gd name="connsiteX6" fmla="*/ 61170 w 225190"/>
                <a:gd name="connsiteY6" fmla="*/ 340665 h 752811"/>
                <a:gd name="connsiteX7" fmla="*/ 57359 w 225190"/>
                <a:gd name="connsiteY7" fmla="*/ 322472 h 752811"/>
                <a:gd name="connsiteX8" fmla="*/ 46120 w 225190"/>
                <a:gd name="connsiteY8" fmla="*/ 297993 h 752811"/>
                <a:gd name="connsiteX9" fmla="*/ 47072 w 225190"/>
                <a:gd name="connsiteY9" fmla="*/ 237128 h 752811"/>
                <a:gd name="connsiteX10" fmla="*/ 51930 w 225190"/>
                <a:gd name="connsiteY10" fmla="*/ 191694 h 752811"/>
                <a:gd name="connsiteX11" fmla="*/ 40596 w 225190"/>
                <a:gd name="connsiteY11" fmla="*/ 176930 h 752811"/>
                <a:gd name="connsiteX12" fmla="*/ 305 w 225190"/>
                <a:gd name="connsiteY12" fmla="*/ 102826 h 752811"/>
                <a:gd name="connsiteX13" fmla="*/ 2305 w 225190"/>
                <a:gd name="connsiteY13" fmla="*/ 61773 h 752811"/>
                <a:gd name="connsiteX14" fmla="*/ 10401 w 225190"/>
                <a:gd name="connsiteY14" fmla="*/ 56058 h 752811"/>
                <a:gd name="connsiteX15" fmla="*/ 8972 w 225190"/>
                <a:gd name="connsiteY15" fmla="*/ 27483 h 752811"/>
                <a:gd name="connsiteX16" fmla="*/ 9544 w 225190"/>
                <a:gd name="connsiteY16" fmla="*/ 12815 h 752811"/>
                <a:gd name="connsiteX17" fmla="*/ 27165 w 225190"/>
                <a:gd name="connsiteY17" fmla="*/ 908 h 752811"/>
                <a:gd name="connsiteX18" fmla="*/ 35071 w 225190"/>
                <a:gd name="connsiteY18" fmla="*/ 13958 h 752811"/>
                <a:gd name="connsiteX19" fmla="*/ 39548 w 225190"/>
                <a:gd name="connsiteY19" fmla="*/ 27483 h 752811"/>
                <a:gd name="connsiteX20" fmla="*/ 45644 w 225190"/>
                <a:gd name="connsiteY20" fmla="*/ 23768 h 752811"/>
                <a:gd name="connsiteX21" fmla="*/ 50406 w 225190"/>
                <a:gd name="connsiteY21" fmla="*/ 23768 h 752811"/>
                <a:gd name="connsiteX22" fmla="*/ 46501 w 225190"/>
                <a:gd name="connsiteY22" fmla="*/ 47962 h 752811"/>
                <a:gd name="connsiteX23" fmla="*/ 39262 w 225190"/>
                <a:gd name="connsiteY23" fmla="*/ 86062 h 752811"/>
                <a:gd name="connsiteX24" fmla="*/ 42120 w 225190"/>
                <a:gd name="connsiteY24" fmla="*/ 111494 h 752811"/>
                <a:gd name="connsiteX25" fmla="*/ 63360 w 225190"/>
                <a:gd name="connsiteY25" fmla="*/ 134163 h 752811"/>
                <a:gd name="connsiteX26" fmla="*/ 74600 w 225190"/>
                <a:gd name="connsiteY26" fmla="*/ 138545 h 752811"/>
                <a:gd name="connsiteX27" fmla="*/ 85077 w 225190"/>
                <a:gd name="connsiteY27" fmla="*/ 141593 h 752811"/>
                <a:gd name="connsiteX28" fmla="*/ 90411 w 225190"/>
                <a:gd name="connsiteY28" fmla="*/ 141593 h 752811"/>
                <a:gd name="connsiteX29" fmla="*/ 94697 w 225190"/>
                <a:gd name="connsiteY29" fmla="*/ 134639 h 752811"/>
                <a:gd name="connsiteX30" fmla="*/ 88887 w 225190"/>
                <a:gd name="connsiteY30" fmla="*/ 123305 h 752811"/>
                <a:gd name="connsiteX31" fmla="*/ 88887 w 225190"/>
                <a:gd name="connsiteY31" fmla="*/ 106064 h 752811"/>
                <a:gd name="connsiteX32" fmla="*/ 86411 w 225190"/>
                <a:gd name="connsiteY32" fmla="*/ 93301 h 752811"/>
                <a:gd name="connsiteX33" fmla="*/ 96698 w 225190"/>
                <a:gd name="connsiteY33" fmla="*/ 82252 h 752811"/>
                <a:gd name="connsiteX34" fmla="*/ 112700 w 225190"/>
                <a:gd name="connsiteY34" fmla="*/ 82252 h 752811"/>
                <a:gd name="connsiteX35" fmla="*/ 128226 w 225190"/>
                <a:gd name="connsiteY35" fmla="*/ 83109 h 752811"/>
                <a:gd name="connsiteX36" fmla="*/ 134226 w 225190"/>
                <a:gd name="connsiteY36" fmla="*/ 90824 h 752811"/>
                <a:gd name="connsiteX37" fmla="*/ 134226 w 225190"/>
                <a:gd name="connsiteY37" fmla="*/ 104064 h 752811"/>
                <a:gd name="connsiteX38" fmla="*/ 130797 w 225190"/>
                <a:gd name="connsiteY38" fmla="*/ 123114 h 752811"/>
                <a:gd name="connsiteX39" fmla="*/ 127178 w 225190"/>
                <a:gd name="connsiteY39" fmla="*/ 131115 h 752811"/>
                <a:gd name="connsiteX40" fmla="*/ 132893 w 225190"/>
                <a:gd name="connsiteY40" fmla="*/ 147498 h 752811"/>
                <a:gd name="connsiteX41" fmla="*/ 162516 w 225190"/>
                <a:gd name="connsiteY41" fmla="*/ 152832 h 752811"/>
                <a:gd name="connsiteX42" fmla="*/ 176803 w 225190"/>
                <a:gd name="connsiteY42" fmla="*/ 166929 h 752811"/>
                <a:gd name="connsiteX43" fmla="*/ 178899 w 225190"/>
                <a:gd name="connsiteY43" fmla="*/ 201505 h 752811"/>
                <a:gd name="connsiteX44" fmla="*/ 183947 w 225190"/>
                <a:gd name="connsiteY44" fmla="*/ 258655 h 752811"/>
                <a:gd name="connsiteX45" fmla="*/ 184613 w 225190"/>
                <a:gd name="connsiteY45" fmla="*/ 321901 h 752811"/>
                <a:gd name="connsiteX46" fmla="*/ 165563 w 225190"/>
                <a:gd name="connsiteY46" fmla="*/ 329807 h 752811"/>
                <a:gd name="connsiteX47" fmla="*/ 161277 w 225190"/>
                <a:gd name="connsiteY47" fmla="*/ 350762 h 752811"/>
                <a:gd name="connsiteX48" fmla="*/ 161754 w 225190"/>
                <a:gd name="connsiteY48" fmla="*/ 423628 h 752811"/>
                <a:gd name="connsiteX49" fmla="*/ 159277 w 225190"/>
                <a:gd name="connsiteY49" fmla="*/ 458775 h 752811"/>
                <a:gd name="connsiteX50" fmla="*/ 160515 w 225190"/>
                <a:gd name="connsiteY50" fmla="*/ 489922 h 752811"/>
                <a:gd name="connsiteX51" fmla="*/ 157753 w 225190"/>
                <a:gd name="connsiteY51" fmla="*/ 492970 h 752811"/>
                <a:gd name="connsiteX52" fmla="*/ 198330 w 225190"/>
                <a:gd name="connsiteY52" fmla="*/ 492970 h 752811"/>
                <a:gd name="connsiteX53" fmla="*/ 199187 w 225190"/>
                <a:gd name="connsiteY53" fmla="*/ 506591 h 752811"/>
                <a:gd name="connsiteX54" fmla="*/ 210903 w 225190"/>
                <a:gd name="connsiteY54" fmla="*/ 506591 h 752811"/>
                <a:gd name="connsiteX55" fmla="*/ 225190 w 225190"/>
                <a:gd name="connsiteY55" fmla="*/ 752812 h 752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25190" h="752811">
                  <a:moveTo>
                    <a:pt x="1924" y="752812"/>
                  </a:moveTo>
                  <a:lnTo>
                    <a:pt x="16307" y="506591"/>
                  </a:lnTo>
                  <a:lnTo>
                    <a:pt x="28022" y="506591"/>
                  </a:lnTo>
                  <a:lnTo>
                    <a:pt x="28784" y="492970"/>
                  </a:lnTo>
                  <a:lnTo>
                    <a:pt x="58979" y="492970"/>
                  </a:lnTo>
                  <a:lnTo>
                    <a:pt x="61170" y="381432"/>
                  </a:lnTo>
                  <a:lnTo>
                    <a:pt x="61170" y="340665"/>
                  </a:lnTo>
                  <a:lnTo>
                    <a:pt x="57359" y="322472"/>
                  </a:lnTo>
                  <a:cubicBezTo>
                    <a:pt x="54312" y="307709"/>
                    <a:pt x="42024" y="320948"/>
                    <a:pt x="46120" y="297993"/>
                  </a:cubicBezTo>
                  <a:cubicBezTo>
                    <a:pt x="47577" y="277738"/>
                    <a:pt x="47892" y="257418"/>
                    <a:pt x="47072" y="237128"/>
                  </a:cubicBezTo>
                  <a:cubicBezTo>
                    <a:pt x="47072" y="222460"/>
                    <a:pt x="51930" y="205886"/>
                    <a:pt x="51930" y="191694"/>
                  </a:cubicBezTo>
                  <a:cubicBezTo>
                    <a:pt x="50025" y="184550"/>
                    <a:pt x="45167" y="182169"/>
                    <a:pt x="40596" y="176930"/>
                  </a:cubicBezTo>
                  <a:cubicBezTo>
                    <a:pt x="24975" y="157880"/>
                    <a:pt x="305" y="139592"/>
                    <a:pt x="305" y="102826"/>
                  </a:cubicBezTo>
                  <a:cubicBezTo>
                    <a:pt x="-457" y="89109"/>
                    <a:pt x="209" y="75351"/>
                    <a:pt x="2305" y="61773"/>
                  </a:cubicBezTo>
                  <a:cubicBezTo>
                    <a:pt x="2781" y="59868"/>
                    <a:pt x="9925" y="58058"/>
                    <a:pt x="10401" y="56058"/>
                  </a:cubicBezTo>
                  <a:cubicBezTo>
                    <a:pt x="10554" y="46512"/>
                    <a:pt x="10077" y="36966"/>
                    <a:pt x="8972" y="27483"/>
                  </a:cubicBezTo>
                  <a:cubicBezTo>
                    <a:pt x="8972" y="22244"/>
                    <a:pt x="6496" y="16720"/>
                    <a:pt x="9544" y="12815"/>
                  </a:cubicBezTo>
                  <a:cubicBezTo>
                    <a:pt x="14326" y="7432"/>
                    <a:pt x="20384" y="3337"/>
                    <a:pt x="27165" y="908"/>
                  </a:cubicBezTo>
                  <a:cubicBezTo>
                    <a:pt x="32880" y="-1378"/>
                    <a:pt x="35071" y="-139"/>
                    <a:pt x="35071" y="13958"/>
                  </a:cubicBezTo>
                  <a:cubicBezTo>
                    <a:pt x="35243" y="18800"/>
                    <a:pt x="36795" y="23493"/>
                    <a:pt x="39548" y="27483"/>
                  </a:cubicBezTo>
                  <a:cubicBezTo>
                    <a:pt x="41358" y="29007"/>
                    <a:pt x="43548" y="25388"/>
                    <a:pt x="45644" y="23768"/>
                  </a:cubicBezTo>
                  <a:cubicBezTo>
                    <a:pt x="47739" y="22149"/>
                    <a:pt x="49168" y="21959"/>
                    <a:pt x="50406" y="23768"/>
                  </a:cubicBezTo>
                  <a:cubicBezTo>
                    <a:pt x="54512" y="31824"/>
                    <a:pt x="52930" y="41607"/>
                    <a:pt x="46501" y="47962"/>
                  </a:cubicBezTo>
                  <a:cubicBezTo>
                    <a:pt x="39357" y="55010"/>
                    <a:pt x="38691" y="71393"/>
                    <a:pt x="39262" y="86062"/>
                  </a:cubicBezTo>
                  <a:cubicBezTo>
                    <a:pt x="38681" y="94642"/>
                    <a:pt x="39653" y="103255"/>
                    <a:pt x="42120" y="111494"/>
                  </a:cubicBezTo>
                  <a:cubicBezTo>
                    <a:pt x="45949" y="121546"/>
                    <a:pt x="53578" y="129689"/>
                    <a:pt x="63360" y="134163"/>
                  </a:cubicBezTo>
                  <a:cubicBezTo>
                    <a:pt x="67008" y="135869"/>
                    <a:pt x="70761" y="137333"/>
                    <a:pt x="74600" y="138545"/>
                  </a:cubicBezTo>
                  <a:cubicBezTo>
                    <a:pt x="77924" y="140070"/>
                    <a:pt x="81458" y="141098"/>
                    <a:pt x="85077" y="141593"/>
                  </a:cubicBezTo>
                  <a:cubicBezTo>
                    <a:pt x="86506" y="141593"/>
                    <a:pt x="88983" y="142831"/>
                    <a:pt x="90411" y="141593"/>
                  </a:cubicBezTo>
                  <a:cubicBezTo>
                    <a:pt x="92554" y="139798"/>
                    <a:pt x="94059" y="137359"/>
                    <a:pt x="94697" y="134639"/>
                  </a:cubicBezTo>
                  <a:cubicBezTo>
                    <a:pt x="95364" y="131020"/>
                    <a:pt x="90316" y="128829"/>
                    <a:pt x="88887" y="123305"/>
                  </a:cubicBezTo>
                  <a:cubicBezTo>
                    <a:pt x="88497" y="117565"/>
                    <a:pt x="88497" y="111804"/>
                    <a:pt x="88887" y="106064"/>
                  </a:cubicBezTo>
                  <a:cubicBezTo>
                    <a:pt x="88316" y="100921"/>
                    <a:pt x="85172" y="98063"/>
                    <a:pt x="86411" y="93301"/>
                  </a:cubicBezTo>
                  <a:cubicBezTo>
                    <a:pt x="87430" y="87949"/>
                    <a:pt x="91431" y="83655"/>
                    <a:pt x="96698" y="82252"/>
                  </a:cubicBezTo>
                  <a:cubicBezTo>
                    <a:pt x="102022" y="81876"/>
                    <a:pt x="107375" y="81876"/>
                    <a:pt x="112700" y="82252"/>
                  </a:cubicBezTo>
                  <a:cubicBezTo>
                    <a:pt x="117881" y="81536"/>
                    <a:pt x="123149" y="81828"/>
                    <a:pt x="128226" y="83109"/>
                  </a:cubicBezTo>
                  <a:cubicBezTo>
                    <a:pt x="131559" y="84252"/>
                    <a:pt x="132893" y="87776"/>
                    <a:pt x="134226" y="90824"/>
                  </a:cubicBezTo>
                  <a:cubicBezTo>
                    <a:pt x="136112" y="95036"/>
                    <a:pt x="136112" y="99852"/>
                    <a:pt x="134226" y="104064"/>
                  </a:cubicBezTo>
                  <a:cubicBezTo>
                    <a:pt x="130988" y="112446"/>
                    <a:pt x="133274" y="117971"/>
                    <a:pt x="130797" y="123114"/>
                  </a:cubicBezTo>
                  <a:cubicBezTo>
                    <a:pt x="129264" y="125622"/>
                    <a:pt x="128054" y="128309"/>
                    <a:pt x="127178" y="131115"/>
                  </a:cubicBezTo>
                  <a:cubicBezTo>
                    <a:pt x="125997" y="137206"/>
                    <a:pt x="128178" y="143463"/>
                    <a:pt x="132893" y="147498"/>
                  </a:cubicBezTo>
                  <a:cubicBezTo>
                    <a:pt x="139084" y="152165"/>
                    <a:pt x="154705" y="151689"/>
                    <a:pt x="162516" y="152832"/>
                  </a:cubicBezTo>
                  <a:cubicBezTo>
                    <a:pt x="170326" y="153975"/>
                    <a:pt x="176803" y="157023"/>
                    <a:pt x="176803" y="166929"/>
                  </a:cubicBezTo>
                  <a:cubicBezTo>
                    <a:pt x="176765" y="178487"/>
                    <a:pt x="177470" y="190036"/>
                    <a:pt x="178899" y="201505"/>
                  </a:cubicBezTo>
                  <a:cubicBezTo>
                    <a:pt x="181184" y="220079"/>
                    <a:pt x="182423" y="240557"/>
                    <a:pt x="183947" y="258655"/>
                  </a:cubicBezTo>
                  <a:cubicBezTo>
                    <a:pt x="186233" y="283515"/>
                    <a:pt x="190900" y="309518"/>
                    <a:pt x="184613" y="321901"/>
                  </a:cubicBezTo>
                  <a:cubicBezTo>
                    <a:pt x="178403" y="324854"/>
                    <a:pt x="172041" y="327492"/>
                    <a:pt x="165563" y="329807"/>
                  </a:cubicBezTo>
                  <a:cubicBezTo>
                    <a:pt x="158801" y="332283"/>
                    <a:pt x="161944" y="338189"/>
                    <a:pt x="161277" y="350762"/>
                  </a:cubicBezTo>
                  <a:cubicBezTo>
                    <a:pt x="160230" y="372479"/>
                    <a:pt x="161754" y="407912"/>
                    <a:pt x="161754" y="423628"/>
                  </a:cubicBezTo>
                  <a:cubicBezTo>
                    <a:pt x="161754" y="433820"/>
                    <a:pt x="156801" y="449060"/>
                    <a:pt x="159277" y="458775"/>
                  </a:cubicBezTo>
                  <a:cubicBezTo>
                    <a:pt x="161096" y="469054"/>
                    <a:pt x="161515" y="479531"/>
                    <a:pt x="160515" y="489922"/>
                  </a:cubicBezTo>
                  <a:cubicBezTo>
                    <a:pt x="160515" y="490493"/>
                    <a:pt x="159468" y="491636"/>
                    <a:pt x="157753" y="492970"/>
                  </a:cubicBezTo>
                  <a:lnTo>
                    <a:pt x="198330" y="492970"/>
                  </a:lnTo>
                  <a:lnTo>
                    <a:pt x="199187" y="506591"/>
                  </a:lnTo>
                  <a:lnTo>
                    <a:pt x="210903" y="506591"/>
                  </a:lnTo>
                  <a:lnTo>
                    <a:pt x="225190" y="752812"/>
                  </a:ln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5" name="任意多边形: 形状 1934"/>
            <p:cNvSpPr/>
            <p:nvPr/>
          </p:nvSpPr>
          <p:spPr>
            <a:xfrm>
              <a:off x="4999887" y="6512955"/>
              <a:ext cx="2189095" cy="333125"/>
            </a:xfrm>
            <a:custGeom>
              <a:avLst/>
              <a:gdLst>
                <a:gd name="connsiteX0" fmla="*/ 0 w 1731930"/>
                <a:gd name="connsiteY0" fmla="*/ 261556 h 263556"/>
                <a:gd name="connsiteX1" fmla="*/ 33814 w 1731930"/>
                <a:gd name="connsiteY1" fmla="*/ 0 h 263556"/>
                <a:gd name="connsiteX2" fmla="*/ 1698117 w 1731930"/>
                <a:gd name="connsiteY2" fmla="*/ 0 h 263556"/>
                <a:gd name="connsiteX3" fmla="*/ 1731931 w 1731930"/>
                <a:gd name="connsiteY3" fmla="*/ 261556 h 263556"/>
                <a:gd name="connsiteX4" fmla="*/ 0 w 1731930"/>
                <a:gd name="connsiteY4" fmla="*/ 261556 h 263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1930" h="263556">
                  <a:moveTo>
                    <a:pt x="0" y="261556"/>
                  </a:moveTo>
                  <a:lnTo>
                    <a:pt x="33814" y="0"/>
                  </a:lnTo>
                  <a:lnTo>
                    <a:pt x="1698117" y="0"/>
                  </a:lnTo>
                  <a:lnTo>
                    <a:pt x="1731931" y="261556"/>
                  </a:lnTo>
                  <a:cubicBezTo>
                    <a:pt x="1153478" y="264224"/>
                    <a:pt x="578358" y="264224"/>
                    <a:pt x="0" y="261556"/>
                  </a:cubicBezTo>
                  <a:close/>
                </a:path>
              </a:pathLst>
            </a:custGeom>
            <a:solidFill>
              <a:schemeClr val="accent1"/>
            </a:solidFill>
            <a:ln w="80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6" name="任意多边形: 形状 1935"/>
            <p:cNvSpPr/>
            <p:nvPr/>
          </p:nvSpPr>
          <p:spPr>
            <a:xfrm>
              <a:off x="5393209" y="6574596"/>
              <a:ext cx="395319" cy="202542"/>
            </a:xfrm>
            <a:custGeom>
              <a:avLst/>
              <a:gdLst>
                <a:gd name="connsiteX0" fmla="*/ 233934 w 312762"/>
                <a:gd name="connsiteY0" fmla="*/ 81915 h 160244"/>
                <a:gd name="connsiteX1" fmla="*/ 232505 w 312762"/>
                <a:gd name="connsiteY1" fmla="*/ 88106 h 160244"/>
                <a:gd name="connsiteX2" fmla="*/ 213455 w 312762"/>
                <a:gd name="connsiteY2" fmla="*/ 155924 h 160244"/>
                <a:gd name="connsiteX3" fmla="*/ 212693 w 312762"/>
                <a:gd name="connsiteY3" fmla="*/ 159925 h 160244"/>
                <a:gd name="connsiteX4" fmla="*/ 239839 w 312762"/>
                <a:gd name="connsiteY4" fmla="*/ 159925 h 160244"/>
                <a:gd name="connsiteX5" fmla="*/ 241268 w 312762"/>
                <a:gd name="connsiteY5" fmla="*/ 156115 h 160244"/>
                <a:gd name="connsiteX6" fmla="*/ 247459 w 312762"/>
                <a:gd name="connsiteY6" fmla="*/ 134493 h 160244"/>
                <a:gd name="connsiteX7" fmla="*/ 261556 w 312762"/>
                <a:gd name="connsiteY7" fmla="*/ 86296 h 160244"/>
                <a:gd name="connsiteX8" fmla="*/ 266795 w 312762"/>
                <a:gd name="connsiteY8" fmla="*/ 82296 h 160244"/>
                <a:gd name="connsiteX9" fmla="*/ 276320 w 312762"/>
                <a:gd name="connsiteY9" fmla="*/ 82296 h 160244"/>
                <a:gd name="connsiteX10" fmla="*/ 282988 w 312762"/>
                <a:gd name="connsiteY10" fmla="*/ 79534 h 160244"/>
                <a:gd name="connsiteX11" fmla="*/ 304895 w 312762"/>
                <a:gd name="connsiteY11" fmla="*/ 55626 h 160244"/>
                <a:gd name="connsiteX12" fmla="*/ 312039 w 312762"/>
                <a:gd name="connsiteY12" fmla="*/ 40958 h 160244"/>
                <a:gd name="connsiteX13" fmla="*/ 304419 w 312762"/>
                <a:gd name="connsiteY13" fmla="*/ 20002 h 160244"/>
                <a:gd name="connsiteX14" fmla="*/ 287369 w 312762"/>
                <a:gd name="connsiteY14" fmla="*/ 11621 h 160244"/>
                <a:gd name="connsiteX15" fmla="*/ 250984 w 312762"/>
                <a:gd name="connsiteY15" fmla="*/ 3238 h 160244"/>
                <a:gd name="connsiteX16" fmla="*/ 226981 w 312762"/>
                <a:gd name="connsiteY16" fmla="*/ 0 h 160244"/>
                <a:gd name="connsiteX17" fmla="*/ 181070 w 312762"/>
                <a:gd name="connsiteY17" fmla="*/ 571 h 160244"/>
                <a:gd name="connsiteX18" fmla="*/ 146971 w 312762"/>
                <a:gd name="connsiteY18" fmla="*/ 4953 h 160244"/>
                <a:gd name="connsiteX19" fmla="*/ 117443 w 312762"/>
                <a:gd name="connsiteY19" fmla="*/ 18669 h 160244"/>
                <a:gd name="connsiteX20" fmla="*/ 112300 w 312762"/>
                <a:gd name="connsiteY20" fmla="*/ 20193 h 160244"/>
                <a:gd name="connsiteX21" fmla="*/ 96774 w 312762"/>
                <a:gd name="connsiteY21" fmla="*/ 22098 h 160244"/>
                <a:gd name="connsiteX22" fmla="*/ 88678 w 312762"/>
                <a:gd name="connsiteY22" fmla="*/ 26479 h 160244"/>
                <a:gd name="connsiteX23" fmla="*/ 86496 w 312762"/>
                <a:gd name="connsiteY23" fmla="*/ 39776 h 160244"/>
                <a:gd name="connsiteX24" fmla="*/ 87058 w 312762"/>
                <a:gd name="connsiteY24" fmla="*/ 40481 h 160244"/>
                <a:gd name="connsiteX25" fmla="*/ 93345 w 312762"/>
                <a:gd name="connsiteY25" fmla="*/ 46768 h 160244"/>
                <a:gd name="connsiteX26" fmla="*/ 106585 w 312762"/>
                <a:gd name="connsiteY26" fmla="*/ 54388 h 160244"/>
                <a:gd name="connsiteX27" fmla="*/ 161258 w 312762"/>
                <a:gd name="connsiteY27" fmla="*/ 76771 h 160244"/>
                <a:gd name="connsiteX28" fmla="*/ 179356 w 312762"/>
                <a:gd name="connsiteY28" fmla="*/ 91535 h 160244"/>
                <a:gd name="connsiteX29" fmla="*/ 182975 w 312762"/>
                <a:gd name="connsiteY29" fmla="*/ 106966 h 160244"/>
                <a:gd name="connsiteX30" fmla="*/ 177736 w 312762"/>
                <a:gd name="connsiteY30" fmla="*/ 121253 h 160244"/>
                <a:gd name="connsiteX31" fmla="*/ 146304 w 312762"/>
                <a:gd name="connsiteY31" fmla="*/ 144494 h 160244"/>
                <a:gd name="connsiteX32" fmla="*/ 102775 w 312762"/>
                <a:gd name="connsiteY32" fmla="*/ 151162 h 160244"/>
                <a:gd name="connsiteX33" fmla="*/ 44101 w 312762"/>
                <a:gd name="connsiteY33" fmla="*/ 150304 h 160244"/>
                <a:gd name="connsiteX34" fmla="*/ 29242 w 312762"/>
                <a:gd name="connsiteY34" fmla="*/ 148971 h 160244"/>
                <a:gd name="connsiteX35" fmla="*/ 21431 w 312762"/>
                <a:gd name="connsiteY35" fmla="*/ 149828 h 160244"/>
                <a:gd name="connsiteX36" fmla="*/ 3238 w 312762"/>
                <a:gd name="connsiteY36" fmla="*/ 158210 h 160244"/>
                <a:gd name="connsiteX37" fmla="*/ 0 w 312762"/>
                <a:gd name="connsiteY37" fmla="*/ 160211 h 160244"/>
                <a:gd name="connsiteX38" fmla="*/ 191643 w 312762"/>
                <a:gd name="connsiteY38" fmla="*/ 160211 h 160244"/>
                <a:gd name="connsiteX39" fmla="*/ 196120 w 312762"/>
                <a:gd name="connsiteY39" fmla="*/ 158401 h 160244"/>
                <a:gd name="connsiteX40" fmla="*/ 208121 w 312762"/>
                <a:gd name="connsiteY40" fmla="*/ 145161 h 160244"/>
                <a:gd name="connsiteX41" fmla="*/ 217646 w 312762"/>
                <a:gd name="connsiteY41" fmla="*/ 123539 h 160244"/>
                <a:gd name="connsiteX42" fmla="*/ 214884 w 312762"/>
                <a:gd name="connsiteY42" fmla="*/ 115633 h 160244"/>
                <a:gd name="connsiteX43" fmla="*/ 185261 w 312762"/>
                <a:gd name="connsiteY43" fmla="*/ 87058 h 160244"/>
                <a:gd name="connsiteX44" fmla="*/ 155829 w 312762"/>
                <a:gd name="connsiteY44" fmla="*/ 62103 h 160244"/>
                <a:gd name="connsiteX45" fmla="*/ 119348 w 312762"/>
                <a:gd name="connsiteY45" fmla="*/ 37052 h 160244"/>
                <a:gd name="connsiteX46" fmla="*/ 114871 w 312762"/>
                <a:gd name="connsiteY46" fmla="*/ 28480 h 160244"/>
                <a:gd name="connsiteX47" fmla="*/ 121825 w 312762"/>
                <a:gd name="connsiteY47" fmla="*/ 21908 h 160244"/>
                <a:gd name="connsiteX48" fmla="*/ 131921 w 312762"/>
                <a:gd name="connsiteY48" fmla="*/ 21050 h 160244"/>
                <a:gd name="connsiteX49" fmla="*/ 171640 w 312762"/>
                <a:gd name="connsiteY49" fmla="*/ 25622 h 160244"/>
                <a:gd name="connsiteX50" fmla="*/ 245078 w 312762"/>
                <a:gd name="connsiteY50" fmla="*/ 43148 h 160244"/>
                <a:gd name="connsiteX51" fmla="*/ 279368 w 312762"/>
                <a:gd name="connsiteY51" fmla="*/ 56769 h 160244"/>
                <a:gd name="connsiteX52" fmla="*/ 284131 w 312762"/>
                <a:gd name="connsiteY52" fmla="*/ 59627 h 160244"/>
                <a:gd name="connsiteX53" fmla="*/ 283083 w 312762"/>
                <a:gd name="connsiteY53" fmla="*/ 64294 h 160244"/>
                <a:gd name="connsiteX54" fmla="*/ 278892 w 312762"/>
                <a:gd name="connsiteY54" fmla="*/ 64294 h 160244"/>
                <a:gd name="connsiteX55" fmla="*/ 232696 w 312762"/>
                <a:gd name="connsiteY55" fmla="*/ 64960 h 160244"/>
                <a:gd name="connsiteX56" fmla="*/ 209836 w 312762"/>
                <a:gd name="connsiteY56" fmla="*/ 81629 h 160244"/>
                <a:gd name="connsiteX57" fmla="*/ 66389 w 312762"/>
                <a:gd name="connsiteY57" fmla="*/ 82867 h 160244"/>
                <a:gd name="connsiteX58" fmla="*/ 56197 w 312762"/>
                <a:gd name="connsiteY58" fmla="*/ 118777 h 160244"/>
                <a:gd name="connsiteX59" fmla="*/ 63436 w 312762"/>
                <a:gd name="connsiteY59" fmla="*/ 118777 h 160244"/>
                <a:gd name="connsiteX60" fmla="*/ 66199 w 312762"/>
                <a:gd name="connsiteY60" fmla="*/ 115538 h 160244"/>
                <a:gd name="connsiteX61" fmla="*/ 72009 w 312762"/>
                <a:gd name="connsiteY61" fmla="*/ 95631 h 160244"/>
                <a:gd name="connsiteX62" fmla="*/ 75247 w 312762"/>
                <a:gd name="connsiteY62" fmla="*/ 84582 h 160244"/>
                <a:gd name="connsiteX63" fmla="*/ 77819 w 312762"/>
                <a:gd name="connsiteY63" fmla="*/ 82296 h 160244"/>
                <a:gd name="connsiteX64" fmla="*/ 99346 w 312762"/>
                <a:gd name="connsiteY64" fmla="*/ 82296 h 160244"/>
                <a:gd name="connsiteX65" fmla="*/ 82296 w 312762"/>
                <a:gd name="connsiteY65" fmla="*/ 140875 h 160244"/>
                <a:gd name="connsiteX66" fmla="*/ 59531 w 312762"/>
                <a:gd name="connsiteY66" fmla="*/ 140875 h 160244"/>
                <a:gd name="connsiteX67" fmla="*/ 63532 w 312762"/>
                <a:gd name="connsiteY67" fmla="*/ 125730 h 160244"/>
                <a:gd name="connsiteX68" fmla="*/ 60674 w 312762"/>
                <a:gd name="connsiteY68" fmla="*/ 125158 h 160244"/>
                <a:gd name="connsiteX69" fmla="*/ 53149 w 312762"/>
                <a:gd name="connsiteY69" fmla="*/ 130683 h 160244"/>
                <a:gd name="connsiteX70" fmla="*/ 50673 w 312762"/>
                <a:gd name="connsiteY70" fmla="*/ 138875 h 160244"/>
                <a:gd name="connsiteX71" fmla="*/ 48196 w 312762"/>
                <a:gd name="connsiteY71" fmla="*/ 141161 h 160244"/>
                <a:gd name="connsiteX72" fmla="*/ 27527 w 312762"/>
                <a:gd name="connsiteY72" fmla="*/ 141161 h 160244"/>
                <a:gd name="connsiteX73" fmla="*/ 27527 w 312762"/>
                <a:gd name="connsiteY73" fmla="*/ 138017 h 160244"/>
                <a:gd name="connsiteX74" fmla="*/ 42672 w 312762"/>
                <a:gd name="connsiteY74" fmla="*/ 85820 h 160244"/>
                <a:gd name="connsiteX75" fmla="*/ 47339 w 312762"/>
                <a:gd name="connsiteY75" fmla="*/ 82201 h 160244"/>
                <a:gd name="connsiteX76" fmla="*/ 63436 w 312762"/>
                <a:gd name="connsiteY76" fmla="*/ 82201 h 160244"/>
                <a:gd name="connsiteX77" fmla="*/ 66675 w 312762"/>
                <a:gd name="connsiteY77" fmla="*/ 82201 h 160244"/>
                <a:gd name="connsiteX78" fmla="*/ 130397 w 312762"/>
                <a:gd name="connsiteY78" fmla="*/ 82867 h 160244"/>
                <a:gd name="connsiteX79" fmla="*/ 129064 w 312762"/>
                <a:gd name="connsiteY79" fmla="*/ 88487 h 160244"/>
                <a:gd name="connsiteX80" fmla="*/ 117253 w 312762"/>
                <a:gd name="connsiteY80" fmla="*/ 130207 h 160244"/>
                <a:gd name="connsiteX81" fmla="*/ 116300 w 312762"/>
                <a:gd name="connsiteY81" fmla="*/ 134779 h 160244"/>
                <a:gd name="connsiteX82" fmla="*/ 118777 w 312762"/>
                <a:gd name="connsiteY82" fmla="*/ 134779 h 160244"/>
                <a:gd name="connsiteX83" fmla="*/ 126206 w 312762"/>
                <a:gd name="connsiteY83" fmla="*/ 129635 h 160244"/>
                <a:gd name="connsiteX84" fmla="*/ 138779 w 312762"/>
                <a:gd name="connsiteY84" fmla="*/ 86773 h 160244"/>
                <a:gd name="connsiteX85" fmla="*/ 140303 w 312762"/>
                <a:gd name="connsiteY85" fmla="*/ 82391 h 160244"/>
                <a:gd name="connsiteX86" fmla="*/ 162782 w 312762"/>
                <a:gd name="connsiteY86" fmla="*/ 82391 h 160244"/>
                <a:gd name="connsiteX87" fmla="*/ 154400 w 312762"/>
                <a:gd name="connsiteY87" fmla="*/ 111919 h 160244"/>
                <a:gd name="connsiteX88" fmla="*/ 146018 w 312762"/>
                <a:gd name="connsiteY88" fmla="*/ 140494 h 160244"/>
                <a:gd name="connsiteX89" fmla="*/ 90868 w 312762"/>
                <a:gd name="connsiteY89" fmla="*/ 140494 h 160244"/>
                <a:gd name="connsiteX90" fmla="*/ 91630 w 312762"/>
                <a:gd name="connsiteY90" fmla="*/ 136684 h 160244"/>
                <a:gd name="connsiteX91" fmla="*/ 106489 w 312762"/>
                <a:gd name="connsiteY91" fmla="*/ 85725 h 160244"/>
                <a:gd name="connsiteX92" fmla="*/ 111633 w 312762"/>
                <a:gd name="connsiteY92" fmla="*/ 81725 h 160244"/>
                <a:gd name="connsiteX93" fmla="*/ 126111 w 312762"/>
                <a:gd name="connsiteY93" fmla="*/ 81725 h 160244"/>
                <a:gd name="connsiteX94" fmla="*/ 130397 w 312762"/>
                <a:gd name="connsiteY94" fmla="*/ 81725 h 160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2762" h="160244">
                  <a:moveTo>
                    <a:pt x="233934" y="81915"/>
                  </a:moveTo>
                  <a:cubicBezTo>
                    <a:pt x="233363" y="84392"/>
                    <a:pt x="233077" y="86201"/>
                    <a:pt x="232505" y="88106"/>
                  </a:cubicBezTo>
                  <a:cubicBezTo>
                    <a:pt x="226152" y="110652"/>
                    <a:pt x="219808" y="133255"/>
                    <a:pt x="213455" y="155924"/>
                  </a:cubicBezTo>
                  <a:cubicBezTo>
                    <a:pt x="213455" y="157163"/>
                    <a:pt x="212979" y="158496"/>
                    <a:pt x="212693" y="159925"/>
                  </a:cubicBezTo>
                  <a:lnTo>
                    <a:pt x="239839" y="159925"/>
                  </a:lnTo>
                  <a:cubicBezTo>
                    <a:pt x="240411" y="158496"/>
                    <a:pt x="240887" y="157353"/>
                    <a:pt x="241268" y="156115"/>
                  </a:cubicBezTo>
                  <a:lnTo>
                    <a:pt x="247459" y="134493"/>
                  </a:lnTo>
                  <a:cubicBezTo>
                    <a:pt x="252127" y="118396"/>
                    <a:pt x="256984" y="102394"/>
                    <a:pt x="261556" y="86296"/>
                  </a:cubicBezTo>
                  <a:cubicBezTo>
                    <a:pt x="262699" y="82391"/>
                    <a:pt x="262795" y="82391"/>
                    <a:pt x="266795" y="82296"/>
                  </a:cubicBezTo>
                  <a:cubicBezTo>
                    <a:pt x="270796" y="82201"/>
                    <a:pt x="273082" y="82296"/>
                    <a:pt x="276320" y="82296"/>
                  </a:cubicBezTo>
                  <a:cubicBezTo>
                    <a:pt x="278854" y="82467"/>
                    <a:pt x="281321" y="81448"/>
                    <a:pt x="282988" y="79534"/>
                  </a:cubicBezTo>
                  <a:cubicBezTo>
                    <a:pt x="290227" y="71533"/>
                    <a:pt x="297561" y="63627"/>
                    <a:pt x="304895" y="55626"/>
                  </a:cubicBezTo>
                  <a:cubicBezTo>
                    <a:pt x="308591" y="51492"/>
                    <a:pt x="311067" y="46415"/>
                    <a:pt x="312039" y="40958"/>
                  </a:cubicBezTo>
                  <a:cubicBezTo>
                    <a:pt x="314277" y="33060"/>
                    <a:pt x="311210" y="24616"/>
                    <a:pt x="304419" y="20002"/>
                  </a:cubicBezTo>
                  <a:cubicBezTo>
                    <a:pt x="299161" y="16419"/>
                    <a:pt x="293418" y="13597"/>
                    <a:pt x="287369" y="11621"/>
                  </a:cubicBezTo>
                  <a:cubicBezTo>
                    <a:pt x="275482" y="7885"/>
                    <a:pt x="263309" y="5082"/>
                    <a:pt x="250984" y="3238"/>
                  </a:cubicBezTo>
                  <a:cubicBezTo>
                    <a:pt x="243068" y="1599"/>
                    <a:pt x="235048" y="517"/>
                    <a:pt x="226981" y="0"/>
                  </a:cubicBezTo>
                  <a:cubicBezTo>
                    <a:pt x="211741" y="0"/>
                    <a:pt x="196405" y="0"/>
                    <a:pt x="181070" y="571"/>
                  </a:cubicBezTo>
                  <a:cubicBezTo>
                    <a:pt x="169602" y="1080"/>
                    <a:pt x="158191" y="2546"/>
                    <a:pt x="146971" y="4953"/>
                  </a:cubicBezTo>
                  <a:cubicBezTo>
                    <a:pt x="135950" y="6361"/>
                    <a:pt x="125635" y="11153"/>
                    <a:pt x="117443" y="18669"/>
                  </a:cubicBezTo>
                  <a:cubicBezTo>
                    <a:pt x="116033" y="19897"/>
                    <a:pt x="114157" y="20452"/>
                    <a:pt x="112300" y="20193"/>
                  </a:cubicBezTo>
                  <a:cubicBezTo>
                    <a:pt x="107051" y="19772"/>
                    <a:pt x="101765" y="20420"/>
                    <a:pt x="96774" y="22098"/>
                  </a:cubicBezTo>
                  <a:cubicBezTo>
                    <a:pt x="93850" y="23097"/>
                    <a:pt x="91116" y="24578"/>
                    <a:pt x="88678" y="26479"/>
                  </a:cubicBezTo>
                  <a:cubicBezTo>
                    <a:pt x="84401" y="29547"/>
                    <a:pt x="83429" y="35499"/>
                    <a:pt x="86496" y="39776"/>
                  </a:cubicBezTo>
                  <a:cubicBezTo>
                    <a:pt x="86668" y="40014"/>
                    <a:pt x="86858" y="40253"/>
                    <a:pt x="87058" y="40481"/>
                  </a:cubicBezTo>
                  <a:cubicBezTo>
                    <a:pt x="88859" y="42853"/>
                    <a:pt x="90973" y="44968"/>
                    <a:pt x="93345" y="46768"/>
                  </a:cubicBezTo>
                  <a:cubicBezTo>
                    <a:pt x="97479" y="49759"/>
                    <a:pt x="101917" y="52311"/>
                    <a:pt x="106585" y="54388"/>
                  </a:cubicBezTo>
                  <a:cubicBezTo>
                    <a:pt x="124682" y="62103"/>
                    <a:pt x="142970" y="69437"/>
                    <a:pt x="161258" y="76771"/>
                  </a:cubicBezTo>
                  <a:cubicBezTo>
                    <a:pt x="168745" y="79572"/>
                    <a:pt x="175107" y="84763"/>
                    <a:pt x="179356" y="91535"/>
                  </a:cubicBezTo>
                  <a:cubicBezTo>
                    <a:pt x="182470" y="96031"/>
                    <a:pt x="183766" y="101546"/>
                    <a:pt x="182975" y="106966"/>
                  </a:cubicBezTo>
                  <a:cubicBezTo>
                    <a:pt x="182137" y="112014"/>
                    <a:pt x="180356" y="116862"/>
                    <a:pt x="177736" y="121253"/>
                  </a:cubicBezTo>
                  <a:cubicBezTo>
                    <a:pt x="170574" y="132693"/>
                    <a:pt x="159344" y="140999"/>
                    <a:pt x="146304" y="144494"/>
                  </a:cubicBezTo>
                  <a:cubicBezTo>
                    <a:pt x="132131" y="148523"/>
                    <a:pt x="117510" y="150762"/>
                    <a:pt x="102775" y="151162"/>
                  </a:cubicBezTo>
                  <a:cubicBezTo>
                    <a:pt x="83220" y="151971"/>
                    <a:pt x="63627" y="151686"/>
                    <a:pt x="44101" y="150304"/>
                  </a:cubicBezTo>
                  <a:cubicBezTo>
                    <a:pt x="39148" y="150304"/>
                    <a:pt x="34576" y="149257"/>
                    <a:pt x="29242" y="148971"/>
                  </a:cubicBezTo>
                  <a:cubicBezTo>
                    <a:pt x="26603" y="148723"/>
                    <a:pt x="23946" y="149019"/>
                    <a:pt x="21431" y="149828"/>
                  </a:cubicBezTo>
                  <a:cubicBezTo>
                    <a:pt x="15240" y="152305"/>
                    <a:pt x="9239" y="155353"/>
                    <a:pt x="3238" y="158210"/>
                  </a:cubicBezTo>
                  <a:cubicBezTo>
                    <a:pt x="2115" y="158791"/>
                    <a:pt x="1029" y="159468"/>
                    <a:pt x="0" y="160211"/>
                  </a:cubicBezTo>
                  <a:lnTo>
                    <a:pt x="191643" y="160211"/>
                  </a:lnTo>
                  <a:cubicBezTo>
                    <a:pt x="193348" y="160411"/>
                    <a:pt x="195034" y="159725"/>
                    <a:pt x="196120" y="158401"/>
                  </a:cubicBezTo>
                  <a:cubicBezTo>
                    <a:pt x="200120" y="154019"/>
                    <a:pt x="204311" y="149733"/>
                    <a:pt x="208121" y="145161"/>
                  </a:cubicBezTo>
                  <a:cubicBezTo>
                    <a:pt x="213303" y="139017"/>
                    <a:pt x="216608" y="131512"/>
                    <a:pt x="217646" y="123539"/>
                  </a:cubicBezTo>
                  <a:cubicBezTo>
                    <a:pt x="218227" y="120596"/>
                    <a:pt x="217170" y="117577"/>
                    <a:pt x="214884" y="115633"/>
                  </a:cubicBezTo>
                  <a:cubicBezTo>
                    <a:pt x="204883" y="106108"/>
                    <a:pt x="194596" y="96583"/>
                    <a:pt x="185261" y="87058"/>
                  </a:cubicBezTo>
                  <a:cubicBezTo>
                    <a:pt x="176470" y="77610"/>
                    <a:pt x="166592" y="69228"/>
                    <a:pt x="155829" y="62103"/>
                  </a:cubicBezTo>
                  <a:cubicBezTo>
                    <a:pt x="143542" y="54007"/>
                    <a:pt x="131540" y="45339"/>
                    <a:pt x="119348" y="37052"/>
                  </a:cubicBezTo>
                  <a:cubicBezTo>
                    <a:pt x="116253" y="35370"/>
                    <a:pt x="114481" y="31981"/>
                    <a:pt x="114871" y="28480"/>
                  </a:cubicBezTo>
                  <a:cubicBezTo>
                    <a:pt x="115481" y="24992"/>
                    <a:pt x="118310" y="22318"/>
                    <a:pt x="121825" y="21908"/>
                  </a:cubicBezTo>
                  <a:cubicBezTo>
                    <a:pt x="125130" y="21149"/>
                    <a:pt x="128530" y="20861"/>
                    <a:pt x="131921" y="21050"/>
                  </a:cubicBezTo>
                  <a:cubicBezTo>
                    <a:pt x="145237" y="21810"/>
                    <a:pt x="158496" y="23337"/>
                    <a:pt x="171640" y="25622"/>
                  </a:cubicBezTo>
                  <a:cubicBezTo>
                    <a:pt x="196529" y="29613"/>
                    <a:pt x="221075" y="35471"/>
                    <a:pt x="245078" y="43148"/>
                  </a:cubicBezTo>
                  <a:cubicBezTo>
                    <a:pt x="256880" y="46682"/>
                    <a:pt x="268357" y="51244"/>
                    <a:pt x="279368" y="56769"/>
                  </a:cubicBezTo>
                  <a:cubicBezTo>
                    <a:pt x="281073" y="57512"/>
                    <a:pt x="282673" y="58474"/>
                    <a:pt x="284131" y="59627"/>
                  </a:cubicBezTo>
                  <a:cubicBezTo>
                    <a:pt x="286226" y="61341"/>
                    <a:pt x="285750" y="63532"/>
                    <a:pt x="283083" y="64294"/>
                  </a:cubicBezTo>
                  <a:cubicBezTo>
                    <a:pt x="281692" y="64484"/>
                    <a:pt x="280283" y="64484"/>
                    <a:pt x="278892" y="64294"/>
                  </a:cubicBezTo>
                  <a:lnTo>
                    <a:pt x="232696" y="64960"/>
                  </a:lnTo>
                  <a:cubicBezTo>
                    <a:pt x="222418" y="65427"/>
                    <a:pt x="213417" y="71990"/>
                    <a:pt x="209836" y="81629"/>
                  </a:cubicBezTo>
                  <a:close/>
                  <a:moveTo>
                    <a:pt x="66389" y="82867"/>
                  </a:moveTo>
                  <a:cubicBezTo>
                    <a:pt x="63055" y="94869"/>
                    <a:pt x="59722" y="106490"/>
                    <a:pt x="56197" y="118777"/>
                  </a:cubicBezTo>
                  <a:lnTo>
                    <a:pt x="63436" y="118777"/>
                  </a:lnTo>
                  <a:cubicBezTo>
                    <a:pt x="65532" y="118777"/>
                    <a:pt x="65722" y="117062"/>
                    <a:pt x="66199" y="115538"/>
                  </a:cubicBezTo>
                  <a:cubicBezTo>
                    <a:pt x="68104" y="108871"/>
                    <a:pt x="70104" y="102203"/>
                    <a:pt x="72009" y="95631"/>
                  </a:cubicBezTo>
                  <a:cubicBezTo>
                    <a:pt x="73152" y="91916"/>
                    <a:pt x="74200" y="88297"/>
                    <a:pt x="75247" y="84582"/>
                  </a:cubicBezTo>
                  <a:cubicBezTo>
                    <a:pt x="75247" y="83248"/>
                    <a:pt x="76295" y="82296"/>
                    <a:pt x="77819" y="82296"/>
                  </a:cubicBezTo>
                  <a:lnTo>
                    <a:pt x="99346" y="82296"/>
                  </a:lnTo>
                  <a:cubicBezTo>
                    <a:pt x="93726" y="102203"/>
                    <a:pt x="88011" y="121539"/>
                    <a:pt x="82296" y="140875"/>
                  </a:cubicBezTo>
                  <a:lnTo>
                    <a:pt x="59531" y="140875"/>
                  </a:lnTo>
                  <a:cubicBezTo>
                    <a:pt x="60960" y="135636"/>
                    <a:pt x="62198" y="130778"/>
                    <a:pt x="63532" y="125730"/>
                  </a:cubicBezTo>
                  <a:cubicBezTo>
                    <a:pt x="62598" y="125444"/>
                    <a:pt x="61646" y="125254"/>
                    <a:pt x="60674" y="125158"/>
                  </a:cubicBezTo>
                  <a:cubicBezTo>
                    <a:pt x="54864" y="125158"/>
                    <a:pt x="54864" y="125158"/>
                    <a:pt x="53149" y="130683"/>
                  </a:cubicBezTo>
                  <a:cubicBezTo>
                    <a:pt x="52388" y="133445"/>
                    <a:pt x="51530" y="136112"/>
                    <a:pt x="50673" y="138875"/>
                  </a:cubicBezTo>
                  <a:cubicBezTo>
                    <a:pt x="50673" y="140208"/>
                    <a:pt x="49816" y="141161"/>
                    <a:pt x="48196" y="141161"/>
                  </a:cubicBezTo>
                  <a:lnTo>
                    <a:pt x="27527" y="141161"/>
                  </a:lnTo>
                  <a:cubicBezTo>
                    <a:pt x="27422" y="140113"/>
                    <a:pt x="27422" y="139065"/>
                    <a:pt x="27527" y="138017"/>
                  </a:cubicBezTo>
                  <a:lnTo>
                    <a:pt x="42672" y="85820"/>
                  </a:lnTo>
                  <a:cubicBezTo>
                    <a:pt x="43720" y="82296"/>
                    <a:pt x="43815" y="82296"/>
                    <a:pt x="47339" y="82201"/>
                  </a:cubicBezTo>
                  <a:lnTo>
                    <a:pt x="63436" y="82201"/>
                  </a:lnTo>
                  <a:cubicBezTo>
                    <a:pt x="64513" y="82134"/>
                    <a:pt x="65599" y="82134"/>
                    <a:pt x="66675" y="82201"/>
                  </a:cubicBezTo>
                  <a:close/>
                  <a:moveTo>
                    <a:pt x="130397" y="82867"/>
                  </a:moveTo>
                  <a:cubicBezTo>
                    <a:pt x="130397" y="84963"/>
                    <a:pt x="129540" y="86773"/>
                    <a:pt x="129064" y="88487"/>
                  </a:cubicBezTo>
                  <a:cubicBezTo>
                    <a:pt x="125158" y="102394"/>
                    <a:pt x="121158" y="116300"/>
                    <a:pt x="117253" y="130207"/>
                  </a:cubicBezTo>
                  <a:cubicBezTo>
                    <a:pt x="117253" y="131636"/>
                    <a:pt x="116681" y="133064"/>
                    <a:pt x="116300" y="134779"/>
                  </a:cubicBezTo>
                  <a:lnTo>
                    <a:pt x="118777" y="134779"/>
                  </a:lnTo>
                  <a:cubicBezTo>
                    <a:pt x="124492" y="134779"/>
                    <a:pt x="124682" y="134779"/>
                    <a:pt x="126206" y="129635"/>
                  </a:cubicBezTo>
                  <a:lnTo>
                    <a:pt x="138779" y="86773"/>
                  </a:lnTo>
                  <a:cubicBezTo>
                    <a:pt x="139255" y="85344"/>
                    <a:pt x="139827" y="83915"/>
                    <a:pt x="140303" y="82391"/>
                  </a:cubicBezTo>
                  <a:lnTo>
                    <a:pt x="162782" y="82391"/>
                  </a:lnTo>
                  <a:cubicBezTo>
                    <a:pt x="160496" y="92583"/>
                    <a:pt x="157163" y="102203"/>
                    <a:pt x="154400" y="111919"/>
                  </a:cubicBezTo>
                  <a:cubicBezTo>
                    <a:pt x="151638" y="121634"/>
                    <a:pt x="148876" y="130969"/>
                    <a:pt x="146018" y="140494"/>
                  </a:cubicBezTo>
                  <a:lnTo>
                    <a:pt x="90868" y="140494"/>
                  </a:lnTo>
                  <a:cubicBezTo>
                    <a:pt x="91049" y="139208"/>
                    <a:pt x="91307" y="137941"/>
                    <a:pt x="91630" y="136684"/>
                  </a:cubicBezTo>
                  <a:lnTo>
                    <a:pt x="106489" y="85725"/>
                  </a:lnTo>
                  <a:cubicBezTo>
                    <a:pt x="107632" y="81820"/>
                    <a:pt x="107728" y="81725"/>
                    <a:pt x="111633" y="81725"/>
                  </a:cubicBezTo>
                  <a:lnTo>
                    <a:pt x="126111" y="81725"/>
                  </a:lnTo>
                  <a:lnTo>
                    <a:pt x="130397" y="81725"/>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7" name="任意多边形: 形状 1936"/>
            <p:cNvSpPr/>
            <p:nvPr/>
          </p:nvSpPr>
          <p:spPr>
            <a:xfrm>
              <a:off x="6668766" y="6559158"/>
              <a:ext cx="133385" cy="179438"/>
            </a:xfrm>
            <a:custGeom>
              <a:avLst/>
              <a:gdLst>
                <a:gd name="connsiteX0" fmla="*/ 64865 w 105529"/>
                <a:gd name="connsiteY0" fmla="*/ 25168 h 141965"/>
                <a:gd name="connsiteX1" fmla="*/ 68390 w 105529"/>
                <a:gd name="connsiteY1" fmla="*/ 33835 h 141965"/>
                <a:gd name="connsiteX2" fmla="*/ 66294 w 105529"/>
                <a:gd name="connsiteY2" fmla="*/ 44218 h 141965"/>
                <a:gd name="connsiteX3" fmla="*/ 61627 w 105529"/>
                <a:gd name="connsiteY3" fmla="*/ 48694 h 141965"/>
                <a:gd name="connsiteX4" fmla="*/ 56007 w 105529"/>
                <a:gd name="connsiteY4" fmla="*/ 50123 h 141965"/>
                <a:gd name="connsiteX5" fmla="*/ 54578 w 105529"/>
                <a:gd name="connsiteY5" fmla="*/ 50123 h 141965"/>
                <a:gd name="connsiteX6" fmla="*/ 46387 w 105529"/>
                <a:gd name="connsiteY6" fmla="*/ 35455 h 141965"/>
                <a:gd name="connsiteX7" fmla="*/ 49149 w 105529"/>
                <a:gd name="connsiteY7" fmla="*/ 30406 h 141965"/>
                <a:gd name="connsiteX8" fmla="*/ 49149 w 105529"/>
                <a:gd name="connsiteY8" fmla="*/ 28025 h 141965"/>
                <a:gd name="connsiteX9" fmla="*/ 46958 w 105529"/>
                <a:gd name="connsiteY9" fmla="*/ 28025 h 141965"/>
                <a:gd name="connsiteX10" fmla="*/ 36767 w 105529"/>
                <a:gd name="connsiteY10" fmla="*/ 35264 h 141965"/>
                <a:gd name="connsiteX11" fmla="*/ 41529 w 105529"/>
                <a:gd name="connsiteY11" fmla="*/ 45551 h 141965"/>
                <a:gd name="connsiteX12" fmla="*/ 42291 w 105529"/>
                <a:gd name="connsiteY12" fmla="*/ 51742 h 141965"/>
                <a:gd name="connsiteX13" fmla="*/ 38053 w 105529"/>
                <a:gd name="connsiteY13" fmla="*/ 55276 h 141965"/>
                <a:gd name="connsiteX14" fmla="*/ 35814 w 105529"/>
                <a:gd name="connsiteY14" fmla="*/ 54314 h 141965"/>
                <a:gd name="connsiteX15" fmla="*/ 32195 w 105529"/>
                <a:gd name="connsiteY15" fmla="*/ 51171 h 141965"/>
                <a:gd name="connsiteX16" fmla="*/ 30766 w 105529"/>
                <a:gd name="connsiteY16" fmla="*/ 49742 h 141965"/>
                <a:gd name="connsiteX17" fmla="*/ 28861 w 105529"/>
                <a:gd name="connsiteY17" fmla="*/ 49742 h 141965"/>
                <a:gd name="connsiteX18" fmla="*/ 28099 w 105529"/>
                <a:gd name="connsiteY18" fmla="*/ 51361 h 141965"/>
                <a:gd name="connsiteX19" fmla="*/ 28099 w 105529"/>
                <a:gd name="connsiteY19" fmla="*/ 54409 h 141965"/>
                <a:gd name="connsiteX20" fmla="*/ 28099 w 105529"/>
                <a:gd name="connsiteY20" fmla="*/ 56695 h 141965"/>
                <a:gd name="connsiteX21" fmla="*/ 26003 w 105529"/>
                <a:gd name="connsiteY21" fmla="*/ 60315 h 141965"/>
                <a:gd name="connsiteX22" fmla="*/ 22955 w 105529"/>
                <a:gd name="connsiteY22" fmla="*/ 58029 h 141965"/>
                <a:gd name="connsiteX23" fmla="*/ 20955 w 105529"/>
                <a:gd name="connsiteY23" fmla="*/ 54505 h 141965"/>
                <a:gd name="connsiteX24" fmla="*/ 16097 w 105529"/>
                <a:gd name="connsiteY24" fmla="*/ 43646 h 141965"/>
                <a:gd name="connsiteX25" fmla="*/ 9811 w 105529"/>
                <a:gd name="connsiteY25" fmla="*/ 32883 h 141965"/>
                <a:gd name="connsiteX26" fmla="*/ 8668 w 105529"/>
                <a:gd name="connsiteY26" fmla="*/ 28692 h 141965"/>
                <a:gd name="connsiteX27" fmla="*/ 13335 w 105529"/>
                <a:gd name="connsiteY27" fmla="*/ 28692 h 141965"/>
                <a:gd name="connsiteX28" fmla="*/ 21336 w 105529"/>
                <a:gd name="connsiteY28" fmla="*/ 35455 h 141965"/>
                <a:gd name="connsiteX29" fmla="*/ 23622 w 105529"/>
                <a:gd name="connsiteY29" fmla="*/ 37741 h 141965"/>
                <a:gd name="connsiteX30" fmla="*/ 24098 w 105529"/>
                <a:gd name="connsiteY30" fmla="*/ 34693 h 141965"/>
                <a:gd name="connsiteX31" fmla="*/ 14097 w 105529"/>
                <a:gd name="connsiteY31" fmla="*/ 17643 h 141965"/>
                <a:gd name="connsiteX32" fmla="*/ 10859 w 105529"/>
                <a:gd name="connsiteY32" fmla="*/ 14214 h 141965"/>
                <a:gd name="connsiteX33" fmla="*/ 10287 w 105529"/>
                <a:gd name="connsiteY33" fmla="*/ 11547 h 141965"/>
                <a:gd name="connsiteX34" fmla="*/ 12859 w 105529"/>
                <a:gd name="connsiteY34" fmla="*/ 10594 h 141965"/>
                <a:gd name="connsiteX35" fmla="*/ 20384 w 105529"/>
                <a:gd name="connsiteY35" fmla="*/ 14309 h 141965"/>
                <a:gd name="connsiteX36" fmla="*/ 31718 w 105529"/>
                <a:gd name="connsiteY36" fmla="*/ 27263 h 141965"/>
                <a:gd name="connsiteX37" fmla="*/ 37814 w 105529"/>
                <a:gd name="connsiteY37" fmla="*/ 28406 h 141965"/>
                <a:gd name="connsiteX38" fmla="*/ 41624 w 105529"/>
                <a:gd name="connsiteY38" fmla="*/ 24977 h 141965"/>
                <a:gd name="connsiteX39" fmla="*/ 41624 w 105529"/>
                <a:gd name="connsiteY39" fmla="*/ 20500 h 141965"/>
                <a:gd name="connsiteX40" fmla="*/ 36767 w 105529"/>
                <a:gd name="connsiteY40" fmla="*/ 16881 h 141965"/>
                <a:gd name="connsiteX41" fmla="*/ 35052 w 105529"/>
                <a:gd name="connsiteY41" fmla="*/ 14881 h 141965"/>
                <a:gd name="connsiteX42" fmla="*/ 36757 w 105529"/>
                <a:gd name="connsiteY42" fmla="*/ 11977 h 141965"/>
                <a:gd name="connsiteX43" fmla="*/ 37719 w 105529"/>
                <a:gd name="connsiteY43" fmla="*/ 11928 h 141965"/>
                <a:gd name="connsiteX44" fmla="*/ 44101 w 105529"/>
                <a:gd name="connsiteY44" fmla="*/ 12976 h 141965"/>
                <a:gd name="connsiteX45" fmla="*/ 51721 w 105529"/>
                <a:gd name="connsiteY45" fmla="*/ 9547 h 141965"/>
                <a:gd name="connsiteX46" fmla="*/ 53721 w 105529"/>
                <a:gd name="connsiteY46" fmla="*/ 3451 h 141965"/>
                <a:gd name="connsiteX47" fmla="*/ 56540 w 105529"/>
                <a:gd name="connsiteY47" fmla="*/ 15 h 141965"/>
                <a:gd name="connsiteX48" fmla="*/ 58388 w 105529"/>
                <a:gd name="connsiteY48" fmla="*/ 403 h 141965"/>
                <a:gd name="connsiteX49" fmla="*/ 67913 w 105529"/>
                <a:gd name="connsiteY49" fmla="*/ 8118 h 141965"/>
                <a:gd name="connsiteX50" fmla="*/ 67246 w 105529"/>
                <a:gd name="connsiteY50" fmla="*/ 12404 h 141965"/>
                <a:gd name="connsiteX51" fmla="*/ 61627 w 105529"/>
                <a:gd name="connsiteY51" fmla="*/ 18310 h 141965"/>
                <a:gd name="connsiteX52" fmla="*/ 60770 w 105529"/>
                <a:gd name="connsiteY52" fmla="*/ 19357 h 141965"/>
                <a:gd name="connsiteX53" fmla="*/ 64484 w 105529"/>
                <a:gd name="connsiteY53" fmla="*/ 19357 h 141965"/>
                <a:gd name="connsiteX54" fmla="*/ 86963 w 105529"/>
                <a:gd name="connsiteY54" fmla="*/ 6213 h 141965"/>
                <a:gd name="connsiteX55" fmla="*/ 91059 w 105529"/>
                <a:gd name="connsiteY55" fmla="*/ 5451 h 141965"/>
                <a:gd name="connsiteX56" fmla="*/ 103442 w 105529"/>
                <a:gd name="connsiteY56" fmla="*/ 13261 h 141965"/>
                <a:gd name="connsiteX57" fmla="*/ 105442 w 105529"/>
                <a:gd name="connsiteY57" fmla="*/ 21548 h 141965"/>
                <a:gd name="connsiteX58" fmla="*/ 101822 w 105529"/>
                <a:gd name="connsiteY58" fmla="*/ 27358 h 141965"/>
                <a:gd name="connsiteX59" fmla="*/ 95441 w 105529"/>
                <a:gd name="connsiteY59" fmla="*/ 30597 h 141965"/>
                <a:gd name="connsiteX60" fmla="*/ 79058 w 105529"/>
                <a:gd name="connsiteY60" fmla="*/ 42979 h 141965"/>
                <a:gd name="connsiteX61" fmla="*/ 77534 w 105529"/>
                <a:gd name="connsiteY61" fmla="*/ 45170 h 141965"/>
                <a:gd name="connsiteX62" fmla="*/ 80105 w 105529"/>
                <a:gd name="connsiteY62" fmla="*/ 46885 h 141965"/>
                <a:gd name="connsiteX63" fmla="*/ 85439 w 105529"/>
                <a:gd name="connsiteY63" fmla="*/ 51552 h 141965"/>
                <a:gd name="connsiteX64" fmla="*/ 85935 w 105529"/>
                <a:gd name="connsiteY64" fmla="*/ 56105 h 141965"/>
                <a:gd name="connsiteX65" fmla="*/ 85439 w 105529"/>
                <a:gd name="connsiteY65" fmla="*/ 56600 h 141965"/>
                <a:gd name="connsiteX66" fmla="*/ 82582 w 105529"/>
                <a:gd name="connsiteY66" fmla="*/ 58981 h 141965"/>
                <a:gd name="connsiteX67" fmla="*/ 73819 w 105529"/>
                <a:gd name="connsiteY67" fmla="*/ 65935 h 141965"/>
                <a:gd name="connsiteX68" fmla="*/ 70866 w 105529"/>
                <a:gd name="connsiteY68" fmla="*/ 68983 h 141965"/>
                <a:gd name="connsiteX69" fmla="*/ 73533 w 105529"/>
                <a:gd name="connsiteY69" fmla="*/ 70126 h 141965"/>
                <a:gd name="connsiteX70" fmla="*/ 90488 w 105529"/>
                <a:gd name="connsiteY70" fmla="*/ 76031 h 141965"/>
                <a:gd name="connsiteX71" fmla="*/ 90897 w 105529"/>
                <a:gd name="connsiteY71" fmla="*/ 79241 h 141965"/>
                <a:gd name="connsiteX72" fmla="*/ 90488 w 105529"/>
                <a:gd name="connsiteY72" fmla="*/ 79651 h 141965"/>
                <a:gd name="connsiteX73" fmla="*/ 85820 w 105529"/>
                <a:gd name="connsiteY73" fmla="*/ 83365 h 141965"/>
                <a:gd name="connsiteX74" fmla="*/ 75057 w 105529"/>
                <a:gd name="connsiteY74" fmla="*/ 88985 h 141965"/>
                <a:gd name="connsiteX75" fmla="*/ 73628 w 105529"/>
                <a:gd name="connsiteY75" fmla="*/ 88985 h 141965"/>
                <a:gd name="connsiteX76" fmla="*/ 73057 w 105529"/>
                <a:gd name="connsiteY76" fmla="*/ 86985 h 141965"/>
                <a:gd name="connsiteX77" fmla="*/ 73057 w 105529"/>
                <a:gd name="connsiteY77" fmla="*/ 82603 h 141965"/>
                <a:gd name="connsiteX78" fmla="*/ 70580 w 105529"/>
                <a:gd name="connsiteY78" fmla="*/ 78793 h 141965"/>
                <a:gd name="connsiteX79" fmla="*/ 65246 w 105529"/>
                <a:gd name="connsiteY79" fmla="*/ 82032 h 141965"/>
                <a:gd name="connsiteX80" fmla="*/ 64770 w 105529"/>
                <a:gd name="connsiteY80" fmla="*/ 88128 h 141965"/>
                <a:gd name="connsiteX81" fmla="*/ 65246 w 105529"/>
                <a:gd name="connsiteY81" fmla="*/ 104035 h 141965"/>
                <a:gd name="connsiteX82" fmla="*/ 66294 w 105529"/>
                <a:gd name="connsiteY82" fmla="*/ 120608 h 141965"/>
                <a:gd name="connsiteX83" fmla="*/ 67056 w 105529"/>
                <a:gd name="connsiteY83" fmla="*/ 125275 h 141965"/>
                <a:gd name="connsiteX84" fmla="*/ 66485 w 105529"/>
                <a:gd name="connsiteY84" fmla="*/ 137086 h 141965"/>
                <a:gd name="connsiteX85" fmla="*/ 58579 w 105529"/>
                <a:gd name="connsiteY85" fmla="*/ 141849 h 141965"/>
                <a:gd name="connsiteX86" fmla="*/ 49816 w 105529"/>
                <a:gd name="connsiteY86" fmla="*/ 139182 h 141965"/>
                <a:gd name="connsiteX87" fmla="*/ 36195 w 105529"/>
                <a:gd name="connsiteY87" fmla="*/ 134038 h 141965"/>
                <a:gd name="connsiteX88" fmla="*/ 33528 w 105529"/>
                <a:gd name="connsiteY88" fmla="*/ 131467 h 141965"/>
                <a:gd name="connsiteX89" fmla="*/ 36386 w 105529"/>
                <a:gd name="connsiteY89" fmla="*/ 131467 h 141965"/>
                <a:gd name="connsiteX90" fmla="*/ 45911 w 105529"/>
                <a:gd name="connsiteY90" fmla="*/ 130895 h 141965"/>
                <a:gd name="connsiteX91" fmla="*/ 49625 w 105529"/>
                <a:gd name="connsiteY91" fmla="*/ 130228 h 141965"/>
                <a:gd name="connsiteX92" fmla="*/ 54102 w 105529"/>
                <a:gd name="connsiteY92" fmla="*/ 124513 h 141965"/>
                <a:gd name="connsiteX93" fmla="*/ 54769 w 105529"/>
                <a:gd name="connsiteY93" fmla="*/ 101463 h 141965"/>
                <a:gd name="connsiteX94" fmla="*/ 54769 w 105529"/>
                <a:gd name="connsiteY94" fmla="*/ 90604 h 141965"/>
                <a:gd name="connsiteX95" fmla="*/ 51245 w 105529"/>
                <a:gd name="connsiteY95" fmla="*/ 88509 h 141965"/>
                <a:gd name="connsiteX96" fmla="*/ 47911 w 105529"/>
                <a:gd name="connsiteY96" fmla="*/ 90795 h 141965"/>
                <a:gd name="connsiteX97" fmla="*/ 31813 w 105529"/>
                <a:gd name="connsiteY97" fmla="*/ 105844 h 141965"/>
                <a:gd name="connsiteX98" fmla="*/ 23432 w 105529"/>
                <a:gd name="connsiteY98" fmla="*/ 114322 h 141965"/>
                <a:gd name="connsiteX99" fmla="*/ 15650 w 105529"/>
                <a:gd name="connsiteY99" fmla="*/ 115931 h 141965"/>
                <a:gd name="connsiteX100" fmla="*/ 15526 w 105529"/>
                <a:gd name="connsiteY100" fmla="*/ 115846 h 141965"/>
                <a:gd name="connsiteX101" fmla="*/ 2667 w 105529"/>
                <a:gd name="connsiteY101" fmla="*/ 108321 h 141965"/>
                <a:gd name="connsiteX102" fmla="*/ 0 w 105529"/>
                <a:gd name="connsiteY102" fmla="*/ 105654 h 141965"/>
                <a:gd name="connsiteX103" fmla="*/ 3143 w 105529"/>
                <a:gd name="connsiteY103" fmla="*/ 103844 h 141965"/>
                <a:gd name="connsiteX104" fmla="*/ 33242 w 105529"/>
                <a:gd name="connsiteY104" fmla="*/ 89080 h 141965"/>
                <a:gd name="connsiteX105" fmla="*/ 45720 w 105529"/>
                <a:gd name="connsiteY105" fmla="*/ 82413 h 141965"/>
                <a:gd name="connsiteX106" fmla="*/ 55912 w 105529"/>
                <a:gd name="connsiteY106" fmla="*/ 76222 h 141965"/>
                <a:gd name="connsiteX107" fmla="*/ 61055 w 105529"/>
                <a:gd name="connsiteY107" fmla="*/ 69173 h 141965"/>
                <a:gd name="connsiteX108" fmla="*/ 64579 w 105529"/>
                <a:gd name="connsiteY108" fmla="*/ 61077 h 141965"/>
                <a:gd name="connsiteX109" fmla="*/ 64579 w 105529"/>
                <a:gd name="connsiteY109" fmla="*/ 58696 h 141965"/>
                <a:gd name="connsiteX110" fmla="*/ 62103 w 105529"/>
                <a:gd name="connsiteY110" fmla="*/ 58696 h 141965"/>
                <a:gd name="connsiteX111" fmla="*/ 59722 w 105529"/>
                <a:gd name="connsiteY111" fmla="*/ 59934 h 141965"/>
                <a:gd name="connsiteX112" fmla="*/ 46768 w 105529"/>
                <a:gd name="connsiteY112" fmla="*/ 68030 h 141965"/>
                <a:gd name="connsiteX113" fmla="*/ 42958 w 105529"/>
                <a:gd name="connsiteY113" fmla="*/ 70316 h 141965"/>
                <a:gd name="connsiteX114" fmla="*/ 31433 w 105529"/>
                <a:gd name="connsiteY114" fmla="*/ 70316 h 141965"/>
                <a:gd name="connsiteX115" fmla="*/ 29909 w 105529"/>
                <a:gd name="connsiteY115" fmla="*/ 68792 h 141965"/>
                <a:gd name="connsiteX116" fmla="*/ 31528 w 105529"/>
                <a:gd name="connsiteY116" fmla="*/ 66982 h 141965"/>
                <a:gd name="connsiteX117" fmla="*/ 45339 w 105529"/>
                <a:gd name="connsiteY117" fmla="*/ 60410 h 141965"/>
                <a:gd name="connsiteX118" fmla="*/ 66389 w 105529"/>
                <a:gd name="connsiteY118" fmla="*/ 50123 h 141965"/>
                <a:gd name="connsiteX119" fmla="*/ 71819 w 105529"/>
                <a:gd name="connsiteY119" fmla="*/ 45265 h 141965"/>
                <a:gd name="connsiteX120" fmla="*/ 83534 w 105529"/>
                <a:gd name="connsiteY120" fmla="*/ 26215 h 141965"/>
                <a:gd name="connsiteX121" fmla="*/ 84773 w 105529"/>
                <a:gd name="connsiteY121" fmla="*/ 23072 h 141965"/>
                <a:gd name="connsiteX122" fmla="*/ 81058 w 105529"/>
                <a:gd name="connsiteY122" fmla="*/ 18881 h 141965"/>
                <a:gd name="connsiteX123" fmla="*/ 65723 w 105529"/>
                <a:gd name="connsiteY123" fmla="*/ 25263 h 141965"/>
                <a:gd name="connsiteX124" fmla="*/ 62198 w 105529"/>
                <a:gd name="connsiteY124" fmla="*/ 38407 h 141965"/>
                <a:gd name="connsiteX125" fmla="*/ 62198 w 105529"/>
                <a:gd name="connsiteY125" fmla="*/ 38407 h 141965"/>
                <a:gd name="connsiteX126" fmla="*/ 60388 w 105529"/>
                <a:gd name="connsiteY126" fmla="*/ 33454 h 141965"/>
                <a:gd name="connsiteX127" fmla="*/ 57407 w 105529"/>
                <a:gd name="connsiteY127" fmla="*/ 32211 h 141965"/>
                <a:gd name="connsiteX128" fmla="*/ 56674 w 105529"/>
                <a:gd name="connsiteY128" fmla="*/ 32692 h 141965"/>
                <a:gd name="connsiteX129" fmla="*/ 54007 w 105529"/>
                <a:gd name="connsiteY129" fmla="*/ 36502 h 141965"/>
                <a:gd name="connsiteX130" fmla="*/ 55436 w 105529"/>
                <a:gd name="connsiteY130" fmla="*/ 40408 h 141965"/>
                <a:gd name="connsiteX131" fmla="*/ 60198 w 105529"/>
                <a:gd name="connsiteY131" fmla="*/ 41265 h 141965"/>
                <a:gd name="connsiteX132" fmla="*/ 62198 w 105529"/>
                <a:gd name="connsiteY132" fmla="*/ 38407 h 14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05529" h="141965">
                  <a:moveTo>
                    <a:pt x="64865" y="25168"/>
                  </a:moveTo>
                  <a:cubicBezTo>
                    <a:pt x="66199" y="28406"/>
                    <a:pt x="67532" y="31073"/>
                    <a:pt x="68390" y="33835"/>
                  </a:cubicBezTo>
                  <a:cubicBezTo>
                    <a:pt x="69856" y="37402"/>
                    <a:pt x="69028" y="41500"/>
                    <a:pt x="66294" y="44218"/>
                  </a:cubicBezTo>
                  <a:cubicBezTo>
                    <a:pt x="64904" y="45875"/>
                    <a:pt x="63341" y="47376"/>
                    <a:pt x="61627" y="48694"/>
                  </a:cubicBezTo>
                  <a:cubicBezTo>
                    <a:pt x="60093" y="50047"/>
                    <a:pt x="57998" y="50571"/>
                    <a:pt x="56007" y="50123"/>
                  </a:cubicBezTo>
                  <a:cubicBezTo>
                    <a:pt x="55531" y="50028"/>
                    <a:pt x="55054" y="50028"/>
                    <a:pt x="54578" y="50123"/>
                  </a:cubicBezTo>
                  <a:cubicBezTo>
                    <a:pt x="45053" y="49456"/>
                    <a:pt x="43815" y="43551"/>
                    <a:pt x="46387" y="35455"/>
                  </a:cubicBezTo>
                  <a:cubicBezTo>
                    <a:pt x="47215" y="33724"/>
                    <a:pt x="48140" y="32039"/>
                    <a:pt x="49149" y="30406"/>
                  </a:cubicBezTo>
                  <a:cubicBezTo>
                    <a:pt x="49244" y="29616"/>
                    <a:pt x="49244" y="28816"/>
                    <a:pt x="49149" y="28025"/>
                  </a:cubicBezTo>
                  <a:cubicBezTo>
                    <a:pt x="48387" y="28025"/>
                    <a:pt x="47530" y="28025"/>
                    <a:pt x="46958" y="28025"/>
                  </a:cubicBezTo>
                  <a:cubicBezTo>
                    <a:pt x="43053" y="29624"/>
                    <a:pt x="39567" y="32102"/>
                    <a:pt x="36767" y="35264"/>
                  </a:cubicBezTo>
                  <a:cubicBezTo>
                    <a:pt x="38291" y="38598"/>
                    <a:pt x="39719" y="42217"/>
                    <a:pt x="41529" y="45551"/>
                  </a:cubicBezTo>
                  <a:cubicBezTo>
                    <a:pt x="42529" y="47454"/>
                    <a:pt x="42796" y="49656"/>
                    <a:pt x="42291" y="51742"/>
                  </a:cubicBezTo>
                  <a:cubicBezTo>
                    <a:pt x="42101" y="53895"/>
                    <a:pt x="40196" y="55476"/>
                    <a:pt x="38053" y="55276"/>
                  </a:cubicBezTo>
                  <a:cubicBezTo>
                    <a:pt x="37224" y="55200"/>
                    <a:pt x="36433" y="54867"/>
                    <a:pt x="35814" y="54314"/>
                  </a:cubicBezTo>
                  <a:cubicBezTo>
                    <a:pt x="34481" y="53362"/>
                    <a:pt x="33433" y="52219"/>
                    <a:pt x="32195" y="51171"/>
                  </a:cubicBezTo>
                  <a:cubicBezTo>
                    <a:pt x="31766" y="50647"/>
                    <a:pt x="31290" y="50171"/>
                    <a:pt x="30766" y="49742"/>
                  </a:cubicBezTo>
                  <a:cubicBezTo>
                    <a:pt x="30166" y="49466"/>
                    <a:pt x="29461" y="49466"/>
                    <a:pt x="28861" y="49742"/>
                  </a:cubicBezTo>
                  <a:cubicBezTo>
                    <a:pt x="28385" y="50152"/>
                    <a:pt x="28108" y="50742"/>
                    <a:pt x="28099" y="51361"/>
                  </a:cubicBezTo>
                  <a:cubicBezTo>
                    <a:pt x="28013" y="52371"/>
                    <a:pt x="28013" y="53400"/>
                    <a:pt x="28099" y="54409"/>
                  </a:cubicBezTo>
                  <a:cubicBezTo>
                    <a:pt x="28147" y="55171"/>
                    <a:pt x="28147" y="55933"/>
                    <a:pt x="28099" y="56695"/>
                  </a:cubicBezTo>
                  <a:cubicBezTo>
                    <a:pt x="28099" y="58124"/>
                    <a:pt x="28099" y="59934"/>
                    <a:pt x="26003" y="60315"/>
                  </a:cubicBezTo>
                  <a:cubicBezTo>
                    <a:pt x="23908" y="60696"/>
                    <a:pt x="23717" y="59172"/>
                    <a:pt x="22955" y="58029"/>
                  </a:cubicBezTo>
                  <a:cubicBezTo>
                    <a:pt x="22193" y="56905"/>
                    <a:pt x="21527" y="55733"/>
                    <a:pt x="20955" y="54505"/>
                  </a:cubicBezTo>
                  <a:cubicBezTo>
                    <a:pt x="19336" y="50885"/>
                    <a:pt x="17621" y="47266"/>
                    <a:pt x="16097" y="43646"/>
                  </a:cubicBezTo>
                  <a:cubicBezTo>
                    <a:pt x="14621" y="39730"/>
                    <a:pt x="12497" y="36091"/>
                    <a:pt x="9811" y="32883"/>
                  </a:cubicBezTo>
                  <a:cubicBezTo>
                    <a:pt x="8763" y="31740"/>
                    <a:pt x="7620" y="30406"/>
                    <a:pt x="8668" y="28692"/>
                  </a:cubicBezTo>
                  <a:cubicBezTo>
                    <a:pt x="9716" y="26977"/>
                    <a:pt x="11621" y="27549"/>
                    <a:pt x="13335" y="28692"/>
                  </a:cubicBezTo>
                  <a:cubicBezTo>
                    <a:pt x="15050" y="29835"/>
                    <a:pt x="18764" y="33169"/>
                    <a:pt x="21336" y="35455"/>
                  </a:cubicBezTo>
                  <a:cubicBezTo>
                    <a:pt x="22146" y="36168"/>
                    <a:pt x="22908" y="36932"/>
                    <a:pt x="23622" y="37741"/>
                  </a:cubicBezTo>
                  <a:cubicBezTo>
                    <a:pt x="25051" y="36502"/>
                    <a:pt x="24384" y="35550"/>
                    <a:pt x="24098" y="34693"/>
                  </a:cubicBezTo>
                  <a:cubicBezTo>
                    <a:pt x="22136" y="28308"/>
                    <a:pt x="18717" y="22469"/>
                    <a:pt x="14097" y="17643"/>
                  </a:cubicBezTo>
                  <a:cubicBezTo>
                    <a:pt x="12878" y="16643"/>
                    <a:pt x="11782" y="15490"/>
                    <a:pt x="10859" y="14214"/>
                  </a:cubicBezTo>
                  <a:cubicBezTo>
                    <a:pt x="10230" y="13480"/>
                    <a:pt x="10011" y="12476"/>
                    <a:pt x="10287" y="11547"/>
                  </a:cubicBezTo>
                  <a:cubicBezTo>
                    <a:pt x="10963" y="10864"/>
                    <a:pt x="11906" y="10515"/>
                    <a:pt x="12859" y="10594"/>
                  </a:cubicBezTo>
                  <a:cubicBezTo>
                    <a:pt x="15488" y="11581"/>
                    <a:pt x="18002" y="12825"/>
                    <a:pt x="20384" y="14309"/>
                  </a:cubicBezTo>
                  <a:cubicBezTo>
                    <a:pt x="24984" y="17830"/>
                    <a:pt x="28842" y="22234"/>
                    <a:pt x="31718" y="27263"/>
                  </a:cubicBezTo>
                  <a:cubicBezTo>
                    <a:pt x="33623" y="30502"/>
                    <a:pt x="34862" y="30692"/>
                    <a:pt x="37814" y="28406"/>
                  </a:cubicBezTo>
                  <a:cubicBezTo>
                    <a:pt x="39148" y="27340"/>
                    <a:pt x="40424" y="26195"/>
                    <a:pt x="41624" y="24977"/>
                  </a:cubicBezTo>
                  <a:cubicBezTo>
                    <a:pt x="43434" y="23167"/>
                    <a:pt x="43434" y="22310"/>
                    <a:pt x="41624" y="20500"/>
                  </a:cubicBezTo>
                  <a:cubicBezTo>
                    <a:pt x="39815" y="18691"/>
                    <a:pt x="38291" y="18214"/>
                    <a:pt x="36767" y="16881"/>
                  </a:cubicBezTo>
                  <a:cubicBezTo>
                    <a:pt x="36024" y="16381"/>
                    <a:pt x="35433" y="15690"/>
                    <a:pt x="35052" y="14881"/>
                  </a:cubicBezTo>
                  <a:cubicBezTo>
                    <a:pt x="34719" y="13608"/>
                    <a:pt x="35481" y="12308"/>
                    <a:pt x="36757" y="11977"/>
                  </a:cubicBezTo>
                  <a:cubicBezTo>
                    <a:pt x="37071" y="11896"/>
                    <a:pt x="37395" y="11878"/>
                    <a:pt x="37719" y="11928"/>
                  </a:cubicBezTo>
                  <a:cubicBezTo>
                    <a:pt x="39872" y="12137"/>
                    <a:pt x="41996" y="12488"/>
                    <a:pt x="44101" y="12976"/>
                  </a:cubicBezTo>
                  <a:cubicBezTo>
                    <a:pt x="48768" y="13928"/>
                    <a:pt x="49435" y="13642"/>
                    <a:pt x="51721" y="9547"/>
                  </a:cubicBezTo>
                  <a:cubicBezTo>
                    <a:pt x="52826" y="7685"/>
                    <a:pt x="53502" y="5604"/>
                    <a:pt x="53721" y="3451"/>
                  </a:cubicBezTo>
                  <a:cubicBezTo>
                    <a:pt x="53550" y="1723"/>
                    <a:pt x="54816" y="185"/>
                    <a:pt x="56540" y="15"/>
                  </a:cubicBezTo>
                  <a:cubicBezTo>
                    <a:pt x="57179" y="-48"/>
                    <a:pt x="57826" y="87"/>
                    <a:pt x="58388" y="403"/>
                  </a:cubicBezTo>
                  <a:cubicBezTo>
                    <a:pt x="62236" y="2002"/>
                    <a:pt x="65551" y="4681"/>
                    <a:pt x="67913" y="8118"/>
                  </a:cubicBezTo>
                  <a:cubicBezTo>
                    <a:pt x="68866" y="9495"/>
                    <a:pt x="68580" y="11382"/>
                    <a:pt x="67246" y="12404"/>
                  </a:cubicBezTo>
                  <a:cubicBezTo>
                    <a:pt x="65437" y="14404"/>
                    <a:pt x="63532" y="16309"/>
                    <a:pt x="61627" y="18310"/>
                  </a:cubicBezTo>
                  <a:lnTo>
                    <a:pt x="60770" y="19357"/>
                  </a:lnTo>
                  <a:cubicBezTo>
                    <a:pt x="61913" y="21358"/>
                    <a:pt x="63437" y="20786"/>
                    <a:pt x="64484" y="19357"/>
                  </a:cubicBezTo>
                  <a:cubicBezTo>
                    <a:pt x="71542" y="14267"/>
                    <a:pt x="79067" y="9866"/>
                    <a:pt x="86963" y="6213"/>
                  </a:cubicBezTo>
                  <a:cubicBezTo>
                    <a:pt x="88164" y="5403"/>
                    <a:pt x="89649" y="5128"/>
                    <a:pt x="91059" y="5451"/>
                  </a:cubicBezTo>
                  <a:cubicBezTo>
                    <a:pt x="96060" y="6302"/>
                    <a:pt x="100517" y="9112"/>
                    <a:pt x="103442" y="13261"/>
                  </a:cubicBezTo>
                  <a:cubicBezTo>
                    <a:pt x="105080" y="15693"/>
                    <a:pt x="105794" y="18635"/>
                    <a:pt x="105442" y="21548"/>
                  </a:cubicBezTo>
                  <a:cubicBezTo>
                    <a:pt x="105299" y="23974"/>
                    <a:pt x="103937" y="26163"/>
                    <a:pt x="101822" y="27358"/>
                  </a:cubicBezTo>
                  <a:cubicBezTo>
                    <a:pt x="99727" y="28501"/>
                    <a:pt x="97631" y="29644"/>
                    <a:pt x="95441" y="30597"/>
                  </a:cubicBezTo>
                  <a:cubicBezTo>
                    <a:pt x="89268" y="33687"/>
                    <a:pt x="83715" y="37884"/>
                    <a:pt x="79058" y="42979"/>
                  </a:cubicBezTo>
                  <a:cubicBezTo>
                    <a:pt x="78457" y="43644"/>
                    <a:pt x="77953" y="44381"/>
                    <a:pt x="77534" y="45170"/>
                  </a:cubicBezTo>
                  <a:cubicBezTo>
                    <a:pt x="78439" y="45664"/>
                    <a:pt x="79305" y="46237"/>
                    <a:pt x="80105" y="46885"/>
                  </a:cubicBezTo>
                  <a:cubicBezTo>
                    <a:pt x="81972" y="48338"/>
                    <a:pt x="83753" y="49895"/>
                    <a:pt x="85439" y="51552"/>
                  </a:cubicBezTo>
                  <a:cubicBezTo>
                    <a:pt x="86830" y="52676"/>
                    <a:pt x="87059" y="54714"/>
                    <a:pt x="85935" y="56105"/>
                  </a:cubicBezTo>
                  <a:cubicBezTo>
                    <a:pt x="85792" y="56286"/>
                    <a:pt x="85620" y="56457"/>
                    <a:pt x="85439" y="56600"/>
                  </a:cubicBezTo>
                  <a:cubicBezTo>
                    <a:pt x="84534" y="57448"/>
                    <a:pt x="83573" y="58239"/>
                    <a:pt x="82582" y="58981"/>
                  </a:cubicBezTo>
                  <a:cubicBezTo>
                    <a:pt x="79629" y="61267"/>
                    <a:pt x="76676" y="63553"/>
                    <a:pt x="73819" y="65935"/>
                  </a:cubicBezTo>
                  <a:cubicBezTo>
                    <a:pt x="72676" y="66887"/>
                    <a:pt x="71819" y="68030"/>
                    <a:pt x="70866" y="68983"/>
                  </a:cubicBezTo>
                  <a:cubicBezTo>
                    <a:pt x="71533" y="70507"/>
                    <a:pt x="72485" y="70411"/>
                    <a:pt x="73533" y="70126"/>
                  </a:cubicBezTo>
                  <a:cubicBezTo>
                    <a:pt x="79820" y="69145"/>
                    <a:pt x="86173" y="71354"/>
                    <a:pt x="90488" y="76031"/>
                  </a:cubicBezTo>
                  <a:cubicBezTo>
                    <a:pt x="91488" y="76803"/>
                    <a:pt x="91669" y="78241"/>
                    <a:pt x="90897" y="79241"/>
                  </a:cubicBezTo>
                  <a:cubicBezTo>
                    <a:pt x="90783" y="79394"/>
                    <a:pt x="90640" y="79527"/>
                    <a:pt x="90488" y="79651"/>
                  </a:cubicBezTo>
                  <a:cubicBezTo>
                    <a:pt x="89087" y="81070"/>
                    <a:pt x="87516" y="82318"/>
                    <a:pt x="85820" y="83365"/>
                  </a:cubicBezTo>
                  <a:cubicBezTo>
                    <a:pt x="82296" y="85366"/>
                    <a:pt x="78581" y="87175"/>
                    <a:pt x="75057" y="88985"/>
                  </a:cubicBezTo>
                  <a:lnTo>
                    <a:pt x="73628" y="88985"/>
                  </a:lnTo>
                  <a:cubicBezTo>
                    <a:pt x="73323" y="88357"/>
                    <a:pt x="73123" y="87680"/>
                    <a:pt x="73057" y="86985"/>
                  </a:cubicBezTo>
                  <a:cubicBezTo>
                    <a:pt x="73057" y="85556"/>
                    <a:pt x="73057" y="84032"/>
                    <a:pt x="73057" y="82603"/>
                  </a:cubicBezTo>
                  <a:cubicBezTo>
                    <a:pt x="73057" y="81175"/>
                    <a:pt x="72295" y="79079"/>
                    <a:pt x="70580" y="78793"/>
                  </a:cubicBezTo>
                  <a:cubicBezTo>
                    <a:pt x="68266" y="78517"/>
                    <a:pt x="66065" y="79851"/>
                    <a:pt x="65246" y="82032"/>
                  </a:cubicBezTo>
                  <a:cubicBezTo>
                    <a:pt x="64942" y="84051"/>
                    <a:pt x="64789" y="86090"/>
                    <a:pt x="64770" y="88128"/>
                  </a:cubicBezTo>
                  <a:cubicBezTo>
                    <a:pt x="64770" y="93462"/>
                    <a:pt x="64770" y="98796"/>
                    <a:pt x="65246" y="104035"/>
                  </a:cubicBezTo>
                  <a:cubicBezTo>
                    <a:pt x="65723" y="109273"/>
                    <a:pt x="65913" y="115084"/>
                    <a:pt x="66294" y="120608"/>
                  </a:cubicBezTo>
                  <a:cubicBezTo>
                    <a:pt x="66456" y="122180"/>
                    <a:pt x="66713" y="123732"/>
                    <a:pt x="67056" y="125275"/>
                  </a:cubicBezTo>
                  <a:cubicBezTo>
                    <a:pt x="67771" y="129200"/>
                    <a:pt x="67580" y="133248"/>
                    <a:pt x="66485" y="137086"/>
                  </a:cubicBezTo>
                  <a:cubicBezTo>
                    <a:pt x="65437" y="140449"/>
                    <a:pt x="62036" y="142487"/>
                    <a:pt x="58579" y="141849"/>
                  </a:cubicBezTo>
                  <a:cubicBezTo>
                    <a:pt x="55607" y="141144"/>
                    <a:pt x="52673" y="140258"/>
                    <a:pt x="49816" y="139182"/>
                  </a:cubicBezTo>
                  <a:cubicBezTo>
                    <a:pt x="45244" y="137563"/>
                    <a:pt x="40767" y="135753"/>
                    <a:pt x="36195" y="134038"/>
                  </a:cubicBezTo>
                  <a:cubicBezTo>
                    <a:pt x="35052" y="134038"/>
                    <a:pt x="33719" y="133467"/>
                    <a:pt x="33528" y="131467"/>
                  </a:cubicBezTo>
                  <a:cubicBezTo>
                    <a:pt x="34481" y="131371"/>
                    <a:pt x="35433" y="131371"/>
                    <a:pt x="36386" y="131467"/>
                  </a:cubicBezTo>
                  <a:cubicBezTo>
                    <a:pt x="39624" y="131467"/>
                    <a:pt x="42958" y="131467"/>
                    <a:pt x="45911" y="130895"/>
                  </a:cubicBezTo>
                  <a:cubicBezTo>
                    <a:pt x="47168" y="130809"/>
                    <a:pt x="48416" y="130590"/>
                    <a:pt x="49625" y="130228"/>
                  </a:cubicBezTo>
                  <a:cubicBezTo>
                    <a:pt x="52254" y="129571"/>
                    <a:pt x="54093" y="127219"/>
                    <a:pt x="54102" y="124513"/>
                  </a:cubicBezTo>
                  <a:cubicBezTo>
                    <a:pt x="54102" y="116893"/>
                    <a:pt x="54674" y="109178"/>
                    <a:pt x="54769" y="101463"/>
                  </a:cubicBezTo>
                  <a:cubicBezTo>
                    <a:pt x="54769" y="97843"/>
                    <a:pt x="54769" y="94224"/>
                    <a:pt x="54769" y="90604"/>
                  </a:cubicBezTo>
                  <a:cubicBezTo>
                    <a:pt x="54769" y="86985"/>
                    <a:pt x="53531" y="87366"/>
                    <a:pt x="51245" y="88509"/>
                  </a:cubicBezTo>
                  <a:cubicBezTo>
                    <a:pt x="50064" y="89157"/>
                    <a:pt x="48949" y="89928"/>
                    <a:pt x="47911" y="90795"/>
                  </a:cubicBezTo>
                  <a:cubicBezTo>
                    <a:pt x="42482" y="95843"/>
                    <a:pt x="37052" y="100796"/>
                    <a:pt x="31813" y="105844"/>
                  </a:cubicBezTo>
                  <a:cubicBezTo>
                    <a:pt x="28861" y="108607"/>
                    <a:pt x="26289" y="111559"/>
                    <a:pt x="23432" y="114322"/>
                  </a:cubicBezTo>
                  <a:cubicBezTo>
                    <a:pt x="21727" y="116912"/>
                    <a:pt x="18240" y="117636"/>
                    <a:pt x="15650" y="115931"/>
                  </a:cubicBezTo>
                  <a:cubicBezTo>
                    <a:pt x="15612" y="115903"/>
                    <a:pt x="15564" y="115874"/>
                    <a:pt x="15526" y="115846"/>
                  </a:cubicBezTo>
                  <a:cubicBezTo>
                    <a:pt x="11144" y="113560"/>
                    <a:pt x="6953" y="110893"/>
                    <a:pt x="2667" y="108321"/>
                  </a:cubicBezTo>
                  <a:cubicBezTo>
                    <a:pt x="1705" y="107502"/>
                    <a:pt x="819" y="106616"/>
                    <a:pt x="0" y="105654"/>
                  </a:cubicBezTo>
                  <a:cubicBezTo>
                    <a:pt x="991" y="104949"/>
                    <a:pt x="2039" y="104349"/>
                    <a:pt x="3143" y="103844"/>
                  </a:cubicBezTo>
                  <a:cubicBezTo>
                    <a:pt x="13649" y="99948"/>
                    <a:pt x="23736" y="95005"/>
                    <a:pt x="33242" y="89080"/>
                  </a:cubicBezTo>
                  <a:cubicBezTo>
                    <a:pt x="37338" y="86794"/>
                    <a:pt x="41624" y="84699"/>
                    <a:pt x="45720" y="82413"/>
                  </a:cubicBezTo>
                  <a:cubicBezTo>
                    <a:pt x="49816" y="80127"/>
                    <a:pt x="52578" y="78317"/>
                    <a:pt x="55912" y="76222"/>
                  </a:cubicBezTo>
                  <a:cubicBezTo>
                    <a:pt x="58179" y="74326"/>
                    <a:pt x="59941" y="71907"/>
                    <a:pt x="61055" y="69173"/>
                  </a:cubicBezTo>
                  <a:cubicBezTo>
                    <a:pt x="62427" y="66563"/>
                    <a:pt x="63598" y="63858"/>
                    <a:pt x="64579" y="61077"/>
                  </a:cubicBezTo>
                  <a:cubicBezTo>
                    <a:pt x="64922" y="60325"/>
                    <a:pt x="64922" y="59448"/>
                    <a:pt x="64579" y="58696"/>
                  </a:cubicBezTo>
                  <a:cubicBezTo>
                    <a:pt x="63789" y="58353"/>
                    <a:pt x="62894" y="58353"/>
                    <a:pt x="62103" y="58696"/>
                  </a:cubicBezTo>
                  <a:cubicBezTo>
                    <a:pt x="61246" y="58972"/>
                    <a:pt x="60446" y="59391"/>
                    <a:pt x="59722" y="59934"/>
                  </a:cubicBezTo>
                  <a:lnTo>
                    <a:pt x="46768" y="68030"/>
                  </a:lnTo>
                  <a:cubicBezTo>
                    <a:pt x="45529" y="68792"/>
                    <a:pt x="44196" y="69459"/>
                    <a:pt x="42958" y="70316"/>
                  </a:cubicBezTo>
                  <a:cubicBezTo>
                    <a:pt x="39424" y="72497"/>
                    <a:pt x="34966" y="72497"/>
                    <a:pt x="31433" y="70316"/>
                  </a:cubicBezTo>
                  <a:cubicBezTo>
                    <a:pt x="30766" y="70316"/>
                    <a:pt x="29813" y="69173"/>
                    <a:pt x="29909" y="68792"/>
                  </a:cubicBezTo>
                  <a:cubicBezTo>
                    <a:pt x="30175" y="67992"/>
                    <a:pt x="30756" y="67335"/>
                    <a:pt x="31528" y="66982"/>
                  </a:cubicBezTo>
                  <a:cubicBezTo>
                    <a:pt x="36100" y="64696"/>
                    <a:pt x="41053" y="62601"/>
                    <a:pt x="45339" y="60410"/>
                  </a:cubicBezTo>
                  <a:cubicBezTo>
                    <a:pt x="52388" y="57076"/>
                    <a:pt x="59436" y="53743"/>
                    <a:pt x="66389" y="50123"/>
                  </a:cubicBezTo>
                  <a:cubicBezTo>
                    <a:pt x="68580" y="48980"/>
                    <a:pt x="70447" y="47313"/>
                    <a:pt x="71819" y="45265"/>
                  </a:cubicBezTo>
                  <a:cubicBezTo>
                    <a:pt x="75914" y="38884"/>
                    <a:pt x="79629" y="32311"/>
                    <a:pt x="83534" y="26215"/>
                  </a:cubicBezTo>
                  <a:cubicBezTo>
                    <a:pt x="84096" y="25235"/>
                    <a:pt x="84515" y="24175"/>
                    <a:pt x="84773" y="23072"/>
                  </a:cubicBezTo>
                  <a:cubicBezTo>
                    <a:pt x="85535" y="20405"/>
                    <a:pt x="83725" y="18119"/>
                    <a:pt x="81058" y="18881"/>
                  </a:cubicBezTo>
                  <a:cubicBezTo>
                    <a:pt x="75686" y="20305"/>
                    <a:pt x="70523" y="22452"/>
                    <a:pt x="65723" y="25263"/>
                  </a:cubicBezTo>
                  <a:close/>
                  <a:moveTo>
                    <a:pt x="62198" y="38407"/>
                  </a:moveTo>
                  <a:lnTo>
                    <a:pt x="62198" y="38407"/>
                  </a:lnTo>
                  <a:cubicBezTo>
                    <a:pt x="61713" y="36715"/>
                    <a:pt x="61113" y="35059"/>
                    <a:pt x="60388" y="33454"/>
                  </a:cubicBezTo>
                  <a:cubicBezTo>
                    <a:pt x="59912" y="32287"/>
                    <a:pt x="58569" y="31730"/>
                    <a:pt x="57407" y="32211"/>
                  </a:cubicBezTo>
                  <a:cubicBezTo>
                    <a:pt x="57131" y="32323"/>
                    <a:pt x="56883" y="32486"/>
                    <a:pt x="56674" y="32692"/>
                  </a:cubicBezTo>
                  <a:cubicBezTo>
                    <a:pt x="55569" y="33794"/>
                    <a:pt x="54664" y="35084"/>
                    <a:pt x="54007" y="36502"/>
                  </a:cubicBezTo>
                  <a:cubicBezTo>
                    <a:pt x="53388" y="37978"/>
                    <a:pt x="54007" y="39684"/>
                    <a:pt x="55436" y="40408"/>
                  </a:cubicBezTo>
                  <a:cubicBezTo>
                    <a:pt x="56912" y="41130"/>
                    <a:pt x="58560" y="41427"/>
                    <a:pt x="60198" y="41265"/>
                  </a:cubicBezTo>
                  <a:cubicBezTo>
                    <a:pt x="60960" y="41170"/>
                    <a:pt x="61722" y="39074"/>
                    <a:pt x="62198" y="3840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8" name="任意多边形: 形状 1937"/>
            <p:cNvSpPr/>
            <p:nvPr/>
          </p:nvSpPr>
          <p:spPr>
            <a:xfrm>
              <a:off x="5883834" y="6561557"/>
              <a:ext cx="137276" cy="179273"/>
            </a:xfrm>
            <a:custGeom>
              <a:avLst/>
              <a:gdLst>
                <a:gd name="connsiteX0" fmla="*/ 65226 w 108608"/>
                <a:gd name="connsiteY0" fmla="*/ 42891 h 141834"/>
                <a:gd name="connsiteX1" fmla="*/ 67607 w 108608"/>
                <a:gd name="connsiteY1" fmla="*/ 45463 h 141834"/>
                <a:gd name="connsiteX2" fmla="*/ 71798 w 108608"/>
                <a:gd name="connsiteY2" fmla="*/ 49273 h 141834"/>
                <a:gd name="connsiteX3" fmla="*/ 79227 w 108608"/>
                <a:gd name="connsiteY3" fmla="*/ 45368 h 141834"/>
                <a:gd name="connsiteX4" fmla="*/ 82656 w 108608"/>
                <a:gd name="connsiteY4" fmla="*/ 37176 h 141834"/>
                <a:gd name="connsiteX5" fmla="*/ 82656 w 108608"/>
                <a:gd name="connsiteY5" fmla="*/ 35176 h 141834"/>
                <a:gd name="connsiteX6" fmla="*/ 85609 w 108608"/>
                <a:gd name="connsiteY6" fmla="*/ 32414 h 141834"/>
                <a:gd name="connsiteX7" fmla="*/ 87228 w 108608"/>
                <a:gd name="connsiteY7" fmla="*/ 32985 h 141834"/>
                <a:gd name="connsiteX8" fmla="*/ 89419 w 108608"/>
                <a:gd name="connsiteY8" fmla="*/ 34700 h 141834"/>
                <a:gd name="connsiteX9" fmla="*/ 95991 w 108608"/>
                <a:gd name="connsiteY9" fmla="*/ 39272 h 141834"/>
                <a:gd name="connsiteX10" fmla="*/ 96658 w 108608"/>
                <a:gd name="connsiteY10" fmla="*/ 44987 h 141834"/>
                <a:gd name="connsiteX11" fmla="*/ 90943 w 108608"/>
                <a:gd name="connsiteY11" fmla="*/ 48606 h 141834"/>
                <a:gd name="connsiteX12" fmla="*/ 86181 w 108608"/>
                <a:gd name="connsiteY12" fmla="*/ 52226 h 141834"/>
                <a:gd name="connsiteX13" fmla="*/ 82466 w 108608"/>
                <a:gd name="connsiteY13" fmla="*/ 57083 h 141834"/>
                <a:gd name="connsiteX14" fmla="*/ 80942 w 108608"/>
                <a:gd name="connsiteY14" fmla="*/ 60036 h 141834"/>
                <a:gd name="connsiteX15" fmla="*/ 83990 w 108608"/>
                <a:gd name="connsiteY15" fmla="*/ 59465 h 141834"/>
                <a:gd name="connsiteX16" fmla="*/ 95134 w 108608"/>
                <a:gd name="connsiteY16" fmla="*/ 53750 h 141834"/>
                <a:gd name="connsiteX17" fmla="*/ 107612 w 108608"/>
                <a:gd name="connsiteY17" fmla="*/ 57846 h 141834"/>
                <a:gd name="connsiteX18" fmla="*/ 105707 w 108608"/>
                <a:gd name="connsiteY18" fmla="*/ 63656 h 141834"/>
                <a:gd name="connsiteX19" fmla="*/ 83704 w 108608"/>
                <a:gd name="connsiteY19" fmla="*/ 73181 h 141834"/>
                <a:gd name="connsiteX20" fmla="*/ 76941 w 108608"/>
                <a:gd name="connsiteY20" fmla="*/ 77181 h 141834"/>
                <a:gd name="connsiteX21" fmla="*/ 79513 w 108608"/>
                <a:gd name="connsiteY21" fmla="*/ 79277 h 141834"/>
                <a:gd name="connsiteX22" fmla="*/ 89038 w 108608"/>
                <a:gd name="connsiteY22" fmla="*/ 85278 h 141834"/>
                <a:gd name="connsiteX23" fmla="*/ 89038 w 108608"/>
                <a:gd name="connsiteY23" fmla="*/ 90326 h 141834"/>
                <a:gd name="connsiteX24" fmla="*/ 86085 w 108608"/>
                <a:gd name="connsiteY24" fmla="*/ 91945 h 141834"/>
                <a:gd name="connsiteX25" fmla="*/ 75798 w 108608"/>
                <a:gd name="connsiteY25" fmla="*/ 95469 h 141834"/>
                <a:gd name="connsiteX26" fmla="*/ 72274 w 108608"/>
                <a:gd name="connsiteY26" fmla="*/ 96803 h 141834"/>
                <a:gd name="connsiteX27" fmla="*/ 69893 w 108608"/>
                <a:gd name="connsiteY27" fmla="*/ 100422 h 141834"/>
                <a:gd name="connsiteX28" fmla="*/ 69893 w 108608"/>
                <a:gd name="connsiteY28" fmla="*/ 117758 h 141834"/>
                <a:gd name="connsiteX29" fmla="*/ 68083 w 108608"/>
                <a:gd name="connsiteY29" fmla="*/ 133093 h 141834"/>
                <a:gd name="connsiteX30" fmla="*/ 62273 w 108608"/>
                <a:gd name="connsiteY30" fmla="*/ 141285 h 141834"/>
                <a:gd name="connsiteX31" fmla="*/ 59511 w 108608"/>
                <a:gd name="connsiteY31" fmla="*/ 141285 h 141834"/>
                <a:gd name="connsiteX32" fmla="*/ 55986 w 108608"/>
                <a:gd name="connsiteY32" fmla="*/ 133283 h 141834"/>
                <a:gd name="connsiteX33" fmla="*/ 55986 w 108608"/>
                <a:gd name="connsiteY33" fmla="*/ 110614 h 141834"/>
                <a:gd name="connsiteX34" fmla="*/ 55986 w 108608"/>
                <a:gd name="connsiteY34" fmla="*/ 106899 h 141834"/>
                <a:gd name="connsiteX35" fmla="*/ 56558 w 108608"/>
                <a:gd name="connsiteY35" fmla="*/ 103375 h 141834"/>
                <a:gd name="connsiteX36" fmla="*/ 53224 w 108608"/>
                <a:gd name="connsiteY36" fmla="*/ 103375 h 141834"/>
                <a:gd name="connsiteX37" fmla="*/ 38937 w 108608"/>
                <a:gd name="connsiteY37" fmla="*/ 108709 h 141834"/>
                <a:gd name="connsiteX38" fmla="*/ 27221 w 108608"/>
                <a:gd name="connsiteY38" fmla="*/ 112233 h 141834"/>
                <a:gd name="connsiteX39" fmla="*/ 20458 w 108608"/>
                <a:gd name="connsiteY39" fmla="*/ 109947 h 141834"/>
                <a:gd name="connsiteX40" fmla="*/ 19991 w 108608"/>
                <a:gd name="connsiteY40" fmla="*/ 107842 h 141834"/>
                <a:gd name="connsiteX41" fmla="*/ 20458 w 108608"/>
                <a:gd name="connsiteY41" fmla="*/ 107376 h 141834"/>
                <a:gd name="connsiteX42" fmla="*/ 22935 w 108608"/>
                <a:gd name="connsiteY42" fmla="*/ 104994 h 141834"/>
                <a:gd name="connsiteX43" fmla="*/ 51510 w 108608"/>
                <a:gd name="connsiteY43" fmla="*/ 85278 h 141834"/>
                <a:gd name="connsiteX44" fmla="*/ 54653 w 108608"/>
                <a:gd name="connsiteY44" fmla="*/ 83373 h 141834"/>
                <a:gd name="connsiteX45" fmla="*/ 55986 w 108608"/>
                <a:gd name="connsiteY45" fmla="*/ 76419 h 141834"/>
                <a:gd name="connsiteX46" fmla="*/ 53319 w 108608"/>
                <a:gd name="connsiteY46" fmla="*/ 76419 h 141834"/>
                <a:gd name="connsiteX47" fmla="*/ 21792 w 108608"/>
                <a:gd name="connsiteY47" fmla="*/ 91564 h 141834"/>
                <a:gd name="connsiteX48" fmla="*/ 8838 w 108608"/>
                <a:gd name="connsiteY48" fmla="*/ 91564 h 141834"/>
                <a:gd name="connsiteX49" fmla="*/ 1980 w 108608"/>
                <a:gd name="connsiteY49" fmla="*/ 87754 h 141834"/>
                <a:gd name="connsiteX50" fmla="*/ 75 w 108608"/>
                <a:gd name="connsiteY50" fmla="*/ 84230 h 141834"/>
                <a:gd name="connsiteX51" fmla="*/ 3123 w 108608"/>
                <a:gd name="connsiteY51" fmla="*/ 82134 h 141834"/>
                <a:gd name="connsiteX52" fmla="*/ 52843 w 108608"/>
                <a:gd name="connsiteY52" fmla="*/ 70228 h 141834"/>
                <a:gd name="connsiteX53" fmla="*/ 56177 w 108608"/>
                <a:gd name="connsiteY53" fmla="*/ 66228 h 141834"/>
                <a:gd name="connsiteX54" fmla="*/ 56177 w 108608"/>
                <a:gd name="connsiteY54" fmla="*/ 61560 h 141834"/>
                <a:gd name="connsiteX55" fmla="*/ 53415 w 108608"/>
                <a:gd name="connsiteY55" fmla="*/ 60417 h 141834"/>
                <a:gd name="connsiteX56" fmla="*/ 47509 w 108608"/>
                <a:gd name="connsiteY56" fmla="*/ 65370 h 141834"/>
                <a:gd name="connsiteX57" fmla="*/ 41508 w 108608"/>
                <a:gd name="connsiteY57" fmla="*/ 70800 h 141834"/>
                <a:gd name="connsiteX58" fmla="*/ 38137 w 108608"/>
                <a:gd name="connsiteY58" fmla="*/ 70866 h 141834"/>
                <a:gd name="connsiteX59" fmla="*/ 38079 w 108608"/>
                <a:gd name="connsiteY59" fmla="*/ 70800 h 141834"/>
                <a:gd name="connsiteX60" fmla="*/ 27411 w 108608"/>
                <a:gd name="connsiteY60" fmla="*/ 60703 h 141834"/>
                <a:gd name="connsiteX61" fmla="*/ 30269 w 108608"/>
                <a:gd name="connsiteY61" fmla="*/ 59274 h 141834"/>
                <a:gd name="connsiteX62" fmla="*/ 32460 w 108608"/>
                <a:gd name="connsiteY62" fmla="*/ 54417 h 141834"/>
                <a:gd name="connsiteX63" fmla="*/ 29793 w 108608"/>
                <a:gd name="connsiteY63" fmla="*/ 46035 h 141834"/>
                <a:gd name="connsiteX64" fmla="*/ 31317 w 108608"/>
                <a:gd name="connsiteY64" fmla="*/ 41939 h 141834"/>
                <a:gd name="connsiteX65" fmla="*/ 45890 w 108608"/>
                <a:gd name="connsiteY65" fmla="*/ 53464 h 141834"/>
                <a:gd name="connsiteX66" fmla="*/ 49224 w 108608"/>
                <a:gd name="connsiteY66" fmla="*/ 49368 h 141834"/>
                <a:gd name="connsiteX67" fmla="*/ 55129 w 108608"/>
                <a:gd name="connsiteY67" fmla="*/ 53369 h 141834"/>
                <a:gd name="connsiteX68" fmla="*/ 55796 w 108608"/>
                <a:gd name="connsiteY68" fmla="*/ 48130 h 141834"/>
                <a:gd name="connsiteX69" fmla="*/ 54939 w 108608"/>
                <a:gd name="connsiteY69" fmla="*/ 45177 h 141834"/>
                <a:gd name="connsiteX70" fmla="*/ 57510 w 108608"/>
                <a:gd name="connsiteY70" fmla="*/ 38510 h 141834"/>
                <a:gd name="connsiteX71" fmla="*/ 62368 w 108608"/>
                <a:gd name="connsiteY71" fmla="*/ 40415 h 141834"/>
                <a:gd name="connsiteX72" fmla="*/ 66369 w 108608"/>
                <a:gd name="connsiteY72" fmla="*/ 35081 h 141834"/>
                <a:gd name="connsiteX73" fmla="*/ 64749 w 108608"/>
                <a:gd name="connsiteY73" fmla="*/ 32985 h 141834"/>
                <a:gd name="connsiteX74" fmla="*/ 58082 w 108608"/>
                <a:gd name="connsiteY74" fmla="*/ 33843 h 141834"/>
                <a:gd name="connsiteX75" fmla="*/ 39889 w 108608"/>
                <a:gd name="connsiteY75" fmla="*/ 39367 h 141834"/>
                <a:gd name="connsiteX76" fmla="*/ 34269 w 108608"/>
                <a:gd name="connsiteY76" fmla="*/ 38510 h 141834"/>
                <a:gd name="connsiteX77" fmla="*/ 28554 w 108608"/>
                <a:gd name="connsiteY77" fmla="*/ 32604 h 141834"/>
                <a:gd name="connsiteX78" fmla="*/ 27411 w 108608"/>
                <a:gd name="connsiteY78" fmla="*/ 28413 h 141834"/>
                <a:gd name="connsiteX79" fmla="*/ 31221 w 108608"/>
                <a:gd name="connsiteY79" fmla="*/ 26794 h 141834"/>
                <a:gd name="connsiteX80" fmla="*/ 57034 w 108608"/>
                <a:gd name="connsiteY80" fmla="*/ 26794 h 141834"/>
                <a:gd name="connsiteX81" fmla="*/ 61320 w 108608"/>
                <a:gd name="connsiteY81" fmla="*/ 25556 h 141834"/>
                <a:gd name="connsiteX82" fmla="*/ 61320 w 108608"/>
                <a:gd name="connsiteY82" fmla="*/ 25080 h 141834"/>
                <a:gd name="connsiteX83" fmla="*/ 49414 w 108608"/>
                <a:gd name="connsiteY83" fmla="*/ 6696 h 141834"/>
                <a:gd name="connsiteX84" fmla="*/ 47795 w 108608"/>
                <a:gd name="connsiteY84" fmla="*/ 2124 h 141834"/>
                <a:gd name="connsiteX85" fmla="*/ 50367 w 108608"/>
                <a:gd name="connsiteY85" fmla="*/ 29 h 141834"/>
                <a:gd name="connsiteX86" fmla="*/ 54558 w 108608"/>
                <a:gd name="connsiteY86" fmla="*/ 1172 h 141834"/>
                <a:gd name="connsiteX87" fmla="*/ 64083 w 108608"/>
                <a:gd name="connsiteY87" fmla="*/ 7649 h 141834"/>
                <a:gd name="connsiteX88" fmla="*/ 65416 w 108608"/>
                <a:gd name="connsiteY88" fmla="*/ 10887 h 141834"/>
                <a:gd name="connsiteX89" fmla="*/ 63797 w 108608"/>
                <a:gd name="connsiteY89" fmla="*/ 22603 h 141834"/>
                <a:gd name="connsiteX90" fmla="*/ 63225 w 108608"/>
                <a:gd name="connsiteY90" fmla="*/ 25175 h 141834"/>
                <a:gd name="connsiteX91" fmla="*/ 72027 w 108608"/>
                <a:gd name="connsiteY91" fmla="*/ 21787 h 141834"/>
                <a:gd name="connsiteX92" fmla="*/ 72084 w 108608"/>
                <a:gd name="connsiteY92" fmla="*/ 21651 h 141834"/>
                <a:gd name="connsiteX93" fmla="*/ 75227 w 108608"/>
                <a:gd name="connsiteY93" fmla="*/ 13745 h 141834"/>
                <a:gd name="connsiteX94" fmla="*/ 81704 w 108608"/>
                <a:gd name="connsiteY94" fmla="*/ 4220 h 141834"/>
                <a:gd name="connsiteX95" fmla="*/ 86752 w 108608"/>
                <a:gd name="connsiteY95" fmla="*/ 4220 h 141834"/>
                <a:gd name="connsiteX96" fmla="*/ 96277 w 108608"/>
                <a:gd name="connsiteY96" fmla="*/ 13745 h 141834"/>
                <a:gd name="connsiteX97" fmla="*/ 96277 w 108608"/>
                <a:gd name="connsiteY97" fmla="*/ 20508 h 141834"/>
                <a:gd name="connsiteX98" fmla="*/ 86752 w 108608"/>
                <a:gd name="connsiteY98" fmla="*/ 27842 h 141834"/>
                <a:gd name="connsiteX99" fmla="*/ 77227 w 108608"/>
                <a:gd name="connsiteY99" fmla="*/ 30604 h 141834"/>
                <a:gd name="connsiteX100" fmla="*/ 74465 w 108608"/>
                <a:gd name="connsiteY100" fmla="*/ 31652 h 141834"/>
                <a:gd name="connsiteX101" fmla="*/ 65702 w 108608"/>
                <a:gd name="connsiteY101" fmla="*/ 41177 h 141834"/>
                <a:gd name="connsiteX102" fmla="*/ 78275 w 108608"/>
                <a:gd name="connsiteY102" fmla="*/ 54512 h 141834"/>
                <a:gd name="connsiteX103" fmla="*/ 78275 w 108608"/>
                <a:gd name="connsiteY103" fmla="*/ 54512 h 141834"/>
                <a:gd name="connsiteX104" fmla="*/ 76113 w 108608"/>
                <a:gd name="connsiteY104" fmla="*/ 51750 h 141834"/>
                <a:gd name="connsiteX105" fmla="*/ 76084 w 108608"/>
                <a:gd name="connsiteY105" fmla="*/ 51750 h 141834"/>
                <a:gd name="connsiteX106" fmla="*/ 72750 w 108608"/>
                <a:gd name="connsiteY106" fmla="*/ 51178 h 141834"/>
                <a:gd name="connsiteX107" fmla="*/ 69512 w 108608"/>
                <a:gd name="connsiteY107" fmla="*/ 53369 h 141834"/>
                <a:gd name="connsiteX108" fmla="*/ 68940 w 108608"/>
                <a:gd name="connsiteY108" fmla="*/ 62894 h 141834"/>
                <a:gd name="connsiteX109" fmla="*/ 71988 w 108608"/>
                <a:gd name="connsiteY109" fmla="*/ 65180 h 141834"/>
                <a:gd name="connsiteX110" fmla="*/ 75798 w 108608"/>
                <a:gd name="connsiteY110" fmla="*/ 62132 h 141834"/>
                <a:gd name="connsiteX111" fmla="*/ 78275 w 108608"/>
                <a:gd name="connsiteY111" fmla="*/ 54512 h 141834"/>
                <a:gd name="connsiteX112" fmla="*/ 35412 w 108608"/>
                <a:gd name="connsiteY112" fmla="*/ 100327 h 141834"/>
                <a:gd name="connsiteX113" fmla="*/ 35412 w 108608"/>
                <a:gd name="connsiteY113" fmla="*/ 100327 h 141834"/>
                <a:gd name="connsiteX114" fmla="*/ 35412 w 108608"/>
                <a:gd name="connsiteY114" fmla="*/ 101089 h 141834"/>
                <a:gd name="connsiteX115" fmla="*/ 38175 w 108608"/>
                <a:gd name="connsiteY115" fmla="*/ 100518 h 141834"/>
                <a:gd name="connsiteX116" fmla="*/ 46176 w 108608"/>
                <a:gd name="connsiteY116" fmla="*/ 97851 h 141834"/>
                <a:gd name="connsiteX117" fmla="*/ 53510 w 108608"/>
                <a:gd name="connsiteY117" fmla="*/ 95088 h 141834"/>
                <a:gd name="connsiteX118" fmla="*/ 56082 w 108608"/>
                <a:gd name="connsiteY118" fmla="*/ 91183 h 141834"/>
                <a:gd name="connsiteX119" fmla="*/ 55129 w 108608"/>
                <a:gd name="connsiteY119" fmla="*/ 88897 h 141834"/>
                <a:gd name="connsiteX120" fmla="*/ 53034 w 108608"/>
                <a:gd name="connsiteY120" fmla="*/ 88897 h 141834"/>
                <a:gd name="connsiteX121" fmla="*/ 38651 w 108608"/>
                <a:gd name="connsiteY121" fmla="*/ 97184 h 141834"/>
                <a:gd name="connsiteX122" fmla="*/ 35031 w 108608"/>
                <a:gd name="connsiteY122" fmla="*/ 99851 h 141834"/>
                <a:gd name="connsiteX123" fmla="*/ 69417 w 108608"/>
                <a:gd name="connsiteY123" fmla="*/ 72609 h 141834"/>
                <a:gd name="connsiteX124" fmla="*/ 69417 w 108608"/>
                <a:gd name="connsiteY124" fmla="*/ 72609 h 141834"/>
                <a:gd name="connsiteX125" fmla="*/ 75513 w 108608"/>
                <a:gd name="connsiteY125" fmla="*/ 73848 h 141834"/>
                <a:gd name="connsiteX126" fmla="*/ 85038 w 108608"/>
                <a:gd name="connsiteY126" fmla="*/ 68133 h 141834"/>
                <a:gd name="connsiteX127" fmla="*/ 87514 w 108608"/>
                <a:gd name="connsiteY127" fmla="*/ 65085 h 141834"/>
                <a:gd name="connsiteX128" fmla="*/ 73417 w 108608"/>
                <a:gd name="connsiteY128" fmla="*/ 69752 h 141834"/>
                <a:gd name="connsiteX129" fmla="*/ 69036 w 108608"/>
                <a:gd name="connsiteY129" fmla="*/ 72609 h 141834"/>
                <a:gd name="connsiteX130" fmla="*/ 80085 w 108608"/>
                <a:gd name="connsiteY130" fmla="*/ 23270 h 141834"/>
                <a:gd name="connsiteX131" fmla="*/ 80085 w 108608"/>
                <a:gd name="connsiteY131" fmla="*/ 23270 h 141834"/>
                <a:gd name="connsiteX132" fmla="*/ 87038 w 108608"/>
                <a:gd name="connsiteY132" fmla="*/ 20222 h 141834"/>
                <a:gd name="connsiteX133" fmla="*/ 86181 w 108608"/>
                <a:gd name="connsiteY133" fmla="*/ 16507 h 141834"/>
                <a:gd name="connsiteX134" fmla="*/ 83514 w 108608"/>
                <a:gd name="connsiteY134" fmla="*/ 16507 h 141834"/>
                <a:gd name="connsiteX135" fmla="*/ 80085 w 108608"/>
                <a:gd name="connsiteY135" fmla="*/ 23270 h 141834"/>
                <a:gd name="connsiteX136" fmla="*/ 71036 w 108608"/>
                <a:gd name="connsiteY136" fmla="*/ 80420 h 141834"/>
                <a:gd name="connsiteX137" fmla="*/ 71036 w 108608"/>
                <a:gd name="connsiteY137" fmla="*/ 80420 h 141834"/>
                <a:gd name="connsiteX138" fmla="*/ 69702 w 108608"/>
                <a:gd name="connsiteY138" fmla="*/ 81658 h 141834"/>
                <a:gd name="connsiteX139" fmla="*/ 69702 w 108608"/>
                <a:gd name="connsiteY139" fmla="*/ 87278 h 141834"/>
                <a:gd name="connsiteX140" fmla="*/ 71846 w 108608"/>
                <a:gd name="connsiteY140" fmla="*/ 89116 h 141834"/>
                <a:gd name="connsiteX141" fmla="*/ 73036 w 108608"/>
                <a:gd name="connsiteY141" fmla="*/ 88611 h 141834"/>
                <a:gd name="connsiteX142" fmla="*/ 75227 w 108608"/>
                <a:gd name="connsiteY142" fmla="*/ 86516 h 141834"/>
                <a:gd name="connsiteX143" fmla="*/ 71036 w 108608"/>
                <a:gd name="connsiteY143" fmla="*/ 80706 h 14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08608" h="141834">
                  <a:moveTo>
                    <a:pt x="65226" y="42891"/>
                  </a:moveTo>
                  <a:lnTo>
                    <a:pt x="67607" y="45463"/>
                  </a:lnTo>
                  <a:cubicBezTo>
                    <a:pt x="69036" y="46797"/>
                    <a:pt x="70464" y="47939"/>
                    <a:pt x="71798" y="49273"/>
                  </a:cubicBezTo>
                  <a:cubicBezTo>
                    <a:pt x="74608" y="48740"/>
                    <a:pt x="77199" y="47378"/>
                    <a:pt x="79227" y="45368"/>
                  </a:cubicBezTo>
                  <a:cubicBezTo>
                    <a:pt x="81189" y="43057"/>
                    <a:pt x="82390" y="40196"/>
                    <a:pt x="82656" y="37176"/>
                  </a:cubicBezTo>
                  <a:cubicBezTo>
                    <a:pt x="82656" y="36510"/>
                    <a:pt x="82656" y="35843"/>
                    <a:pt x="82656" y="35176"/>
                  </a:cubicBezTo>
                  <a:cubicBezTo>
                    <a:pt x="82704" y="33599"/>
                    <a:pt x="84028" y="32362"/>
                    <a:pt x="85609" y="32414"/>
                  </a:cubicBezTo>
                  <a:cubicBezTo>
                    <a:pt x="86190" y="32434"/>
                    <a:pt x="86762" y="32633"/>
                    <a:pt x="87228" y="32985"/>
                  </a:cubicBezTo>
                  <a:cubicBezTo>
                    <a:pt x="88019" y="33473"/>
                    <a:pt x="88752" y="34047"/>
                    <a:pt x="89419" y="34700"/>
                  </a:cubicBezTo>
                  <a:cubicBezTo>
                    <a:pt x="91324" y="36602"/>
                    <a:pt x="93544" y="38150"/>
                    <a:pt x="95991" y="39272"/>
                  </a:cubicBezTo>
                  <a:cubicBezTo>
                    <a:pt x="99135" y="40510"/>
                    <a:pt x="99325" y="42796"/>
                    <a:pt x="96658" y="44987"/>
                  </a:cubicBezTo>
                  <a:cubicBezTo>
                    <a:pt x="94925" y="46444"/>
                    <a:pt x="93001" y="47663"/>
                    <a:pt x="90943" y="48606"/>
                  </a:cubicBezTo>
                  <a:cubicBezTo>
                    <a:pt x="89057" y="49359"/>
                    <a:pt x="87409" y="50607"/>
                    <a:pt x="86181" y="52226"/>
                  </a:cubicBezTo>
                  <a:cubicBezTo>
                    <a:pt x="85038" y="53845"/>
                    <a:pt x="83704" y="55464"/>
                    <a:pt x="82466" y="57083"/>
                  </a:cubicBezTo>
                  <a:cubicBezTo>
                    <a:pt x="81228" y="58703"/>
                    <a:pt x="81704" y="58608"/>
                    <a:pt x="80942" y="60036"/>
                  </a:cubicBezTo>
                  <a:cubicBezTo>
                    <a:pt x="81980" y="59979"/>
                    <a:pt x="82999" y="59779"/>
                    <a:pt x="83990" y="59465"/>
                  </a:cubicBezTo>
                  <a:cubicBezTo>
                    <a:pt x="87705" y="57655"/>
                    <a:pt x="91515" y="55750"/>
                    <a:pt x="95134" y="53750"/>
                  </a:cubicBezTo>
                  <a:cubicBezTo>
                    <a:pt x="100944" y="50416"/>
                    <a:pt x="104659" y="53750"/>
                    <a:pt x="107612" y="57846"/>
                  </a:cubicBezTo>
                  <a:cubicBezTo>
                    <a:pt x="109422" y="60608"/>
                    <a:pt x="108755" y="62322"/>
                    <a:pt x="105707" y="63656"/>
                  </a:cubicBezTo>
                  <a:cubicBezTo>
                    <a:pt x="98373" y="66990"/>
                    <a:pt x="90943" y="70133"/>
                    <a:pt x="83704" y="73181"/>
                  </a:cubicBezTo>
                  <a:cubicBezTo>
                    <a:pt x="81180" y="74000"/>
                    <a:pt x="78875" y="75362"/>
                    <a:pt x="76941" y="77181"/>
                  </a:cubicBezTo>
                  <a:cubicBezTo>
                    <a:pt x="77894" y="77943"/>
                    <a:pt x="78656" y="78705"/>
                    <a:pt x="79513" y="79277"/>
                  </a:cubicBezTo>
                  <a:cubicBezTo>
                    <a:pt x="82656" y="81372"/>
                    <a:pt x="85895" y="83277"/>
                    <a:pt x="89038" y="85278"/>
                  </a:cubicBezTo>
                  <a:cubicBezTo>
                    <a:pt x="92181" y="87278"/>
                    <a:pt x="91515" y="88611"/>
                    <a:pt x="89038" y="90326"/>
                  </a:cubicBezTo>
                  <a:cubicBezTo>
                    <a:pt x="88162" y="91050"/>
                    <a:pt x="87162" y="91593"/>
                    <a:pt x="86085" y="91945"/>
                  </a:cubicBezTo>
                  <a:lnTo>
                    <a:pt x="75798" y="95469"/>
                  </a:lnTo>
                  <a:lnTo>
                    <a:pt x="72274" y="96803"/>
                  </a:lnTo>
                  <a:cubicBezTo>
                    <a:pt x="70702" y="97260"/>
                    <a:pt x="69683" y="98794"/>
                    <a:pt x="69893" y="100422"/>
                  </a:cubicBezTo>
                  <a:cubicBezTo>
                    <a:pt x="69893" y="106137"/>
                    <a:pt x="69893" y="111948"/>
                    <a:pt x="69893" y="117758"/>
                  </a:cubicBezTo>
                  <a:cubicBezTo>
                    <a:pt x="70007" y="122930"/>
                    <a:pt x="69398" y="128092"/>
                    <a:pt x="68083" y="133093"/>
                  </a:cubicBezTo>
                  <a:cubicBezTo>
                    <a:pt x="66988" y="136332"/>
                    <a:pt x="64969" y="139180"/>
                    <a:pt x="62273" y="141285"/>
                  </a:cubicBezTo>
                  <a:cubicBezTo>
                    <a:pt x="61501" y="142018"/>
                    <a:pt x="60282" y="142018"/>
                    <a:pt x="59511" y="141285"/>
                  </a:cubicBezTo>
                  <a:cubicBezTo>
                    <a:pt x="57006" y="139427"/>
                    <a:pt x="55672" y="136389"/>
                    <a:pt x="55986" y="133283"/>
                  </a:cubicBezTo>
                  <a:cubicBezTo>
                    <a:pt x="55986" y="125759"/>
                    <a:pt x="55986" y="118139"/>
                    <a:pt x="55986" y="110614"/>
                  </a:cubicBezTo>
                  <a:cubicBezTo>
                    <a:pt x="55986" y="109376"/>
                    <a:pt x="55986" y="108137"/>
                    <a:pt x="55986" y="106899"/>
                  </a:cubicBezTo>
                  <a:cubicBezTo>
                    <a:pt x="56091" y="105709"/>
                    <a:pt x="56282" y="104537"/>
                    <a:pt x="56558" y="103375"/>
                  </a:cubicBezTo>
                  <a:cubicBezTo>
                    <a:pt x="55510" y="102232"/>
                    <a:pt x="54272" y="103375"/>
                    <a:pt x="53224" y="103375"/>
                  </a:cubicBezTo>
                  <a:cubicBezTo>
                    <a:pt x="48462" y="105185"/>
                    <a:pt x="43699" y="107090"/>
                    <a:pt x="38937" y="108709"/>
                  </a:cubicBezTo>
                  <a:cubicBezTo>
                    <a:pt x="34174" y="110328"/>
                    <a:pt x="31126" y="111185"/>
                    <a:pt x="27221" y="112233"/>
                  </a:cubicBezTo>
                  <a:cubicBezTo>
                    <a:pt x="24725" y="112652"/>
                    <a:pt x="22182" y="111795"/>
                    <a:pt x="20458" y="109947"/>
                  </a:cubicBezTo>
                  <a:cubicBezTo>
                    <a:pt x="19744" y="109500"/>
                    <a:pt x="19534" y="108557"/>
                    <a:pt x="19991" y="107842"/>
                  </a:cubicBezTo>
                  <a:cubicBezTo>
                    <a:pt x="20106" y="107652"/>
                    <a:pt x="20268" y="107499"/>
                    <a:pt x="20458" y="107376"/>
                  </a:cubicBezTo>
                  <a:cubicBezTo>
                    <a:pt x="21239" y="106537"/>
                    <a:pt x="22058" y="105737"/>
                    <a:pt x="22935" y="104994"/>
                  </a:cubicBezTo>
                  <a:cubicBezTo>
                    <a:pt x="31383" y="96984"/>
                    <a:pt x="41023" y="90335"/>
                    <a:pt x="51510" y="85278"/>
                  </a:cubicBezTo>
                  <a:cubicBezTo>
                    <a:pt x="52634" y="84773"/>
                    <a:pt x="53681" y="84135"/>
                    <a:pt x="54653" y="83373"/>
                  </a:cubicBezTo>
                  <a:cubicBezTo>
                    <a:pt x="56920" y="81810"/>
                    <a:pt x="57510" y="78715"/>
                    <a:pt x="55986" y="76419"/>
                  </a:cubicBezTo>
                  <a:cubicBezTo>
                    <a:pt x="55101" y="76362"/>
                    <a:pt x="54205" y="76362"/>
                    <a:pt x="53319" y="76419"/>
                  </a:cubicBezTo>
                  <a:cubicBezTo>
                    <a:pt x="42499" y="80791"/>
                    <a:pt x="31964" y="85849"/>
                    <a:pt x="21792" y="91564"/>
                  </a:cubicBezTo>
                  <a:cubicBezTo>
                    <a:pt x="17782" y="93860"/>
                    <a:pt x="12848" y="93860"/>
                    <a:pt x="8838" y="91564"/>
                  </a:cubicBezTo>
                  <a:cubicBezTo>
                    <a:pt x="6485" y="90421"/>
                    <a:pt x="4189" y="89154"/>
                    <a:pt x="1980" y="87754"/>
                  </a:cubicBezTo>
                  <a:cubicBezTo>
                    <a:pt x="551" y="87221"/>
                    <a:pt x="-259" y="85716"/>
                    <a:pt x="75" y="84230"/>
                  </a:cubicBezTo>
                  <a:cubicBezTo>
                    <a:pt x="75" y="82515"/>
                    <a:pt x="1694" y="82325"/>
                    <a:pt x="3123" y="82134"/>
                  </a:cubicBezTo>
                  <a:cubicBezTo>
                    <a:pt x="19972" y="79420"/>
                    <a:pt x="36593" y="75438"/>
                    <a:pt x="52843" y="70228"/>
                  </a:cubicBezTo>
                  <a:cubicBezTo>
                    <a:pt x="55129" y="69466"/>
                    <a:pt x="56177" y="68514"/>
                    <a:pt x="56177" y="66228"/>
                  </a:cubicBezTo>
                  <a:cubicBezTo>
                    <a:pt x="56320" y="64675"/>
                    <a:pt x="56320" y="63113"/>
                    <a:pt x="56177" y="61560"/>
                  </a:cubicBezTo>
                  <a:cubicBezTo>
                    <a:pt x="56177" y="59941"/>
                    <a:pt x="54748" y="59465"/>
                    <a:pt x="53415" y="60417"/>
                  </a:cubicBezTo>
                  <a:cubicBezTo>
                    <a:pt x="52081" y="61370"/>
                    <a:pt x="49509" y="63656"/>
                    <a:pt x="47509" y="65370"/>
                  </a:cubicBezTo>
                  <a:lnTo>
                    <a:pt x="41508" y="70800"/>
                  </a:lnTo>
                  <a:cubicBezTo>
                    <a:pt x="40594" y="71742"/>
                    <a:pt x="39089" y="71771"/>
                    <a:pt x="38137" y="70866"/>
                  </a:cubicBezTo>
                  <a:cubicBezTo>
                    <a:pt x="38118" y="70838"/>
                    <a:pt x="38098" y="70819"/>
                    <a:pt x="38079" y="70800"/>
                  </a:cubicBezTo>
                  <a:lnTo>
                    <a:pt x="27411" y="60703"/>
                  </a:lnTo>
                  <a:lnTo>
                    <a:pt x="30269" y="59274"/>
                  </a:lnTo>
                  <a:cubicBezTo>
                    <a:pt x="32936" y="57941"/>
                    <a:pt x="33222" y="57274"/>
                    <a:pt x="32460" y="54417"/>
                  </a:cubicBezTo>
                  <a:lnTo>
                    <a:pt x="29793" y="46035"/>
                  </a:lnTo>
                  <a:cubicBezTo>
                    <a:pt x="29221" y="43844"/>
                    <a:pt x="29793" y="43844"/>
                    <a:pt x="31317" y="41939"/>
                  </a:cubicBezTo>
                  <a:cubicBezTo>
                    <a:pt x="36498" y="45358"/>
                    <a:pt x="41365" y="49216"/>
                    <a:pt x="45890" y="53464"/>
                  </a:cubicBezTo>
                  <a:lnTo>
                    <a:pt x="49224" y="49368"/>
                  </a:lnTo>
                  <a:lnTo>
                    <a:pt x="55129" y="53369"/>
                  </a:lnTo>
                  <a:cubicBezTo>
                    <a:pt x="56034" y="51778"/>
                    <a:pt x="56272" y="49892"/>
                    <a:pt x="55796" y="48130"/>
                  </a:cubicBezTo>
                  <a:cubicBezTo>
                    <a:pt x="55796" y="47178"/>
                    <a:pt x="55224" y="46225"/>
                    <a:pt x="54939" y="45177"/>
                  </a:cubicBezTo>
                  <a:cubicBezTo>
                    <a:pt x="53891" y="41367"/>
                    <a:pt x="53986" y="41082"/>
                    <a:pt x="57510" y="38510"/>
                  </a:cubicBezTo>
                  <a:lnTo>
                    <a:pt x="62368" y="40415"/>
                  </a:lnTo>
                  <a:cubicBezTo>
                    <a:pt x="64140" y="39016"/>
                    <a:pt x="65521" y="37177"/>
                    <a:pt x="66369" y="35081"/>
                  </a:cubicBezTo>
                  <a:cubicBezTo>
                    <a:pt x="67035" y="33938"/>
                    <a:pt x="66369" y="32890"/>
                    <a:pt x="64749" y="32985"/>
                  </a:cubicBezTo>
                  <a:cubicBezTo>
                    <a:pt x="62502" y="33023"/>
                    <a:pt x="60263" y="33311"/>
                    <a:pt x="58082" y="33843"/>
                  </a:cubicBezTo>
                  <a:cubicBezTo>
                    <a:pt x="51986" y="35557"/>
                    <a:pt x="45890" y="37462"/>
                    <a:pt x="39889" y="39367"/>
                  </a:cubicBezTo>
                  <a:cubicBezTo>
                    <a:pt x="38022" y="40321"/>
                    <a:pt x="35765" y="39977"/>
                    <a:pt x="34269" y="38510"/>
                  </a:cubicBezTo>
                  <a:lnTo>
                    <a:pt x="28554" y="32604"/>
                  </a:lnTo>
                  <a:cubicBezTo>
                    <a:pt x="27507" y="31461"/>
                    <a:pt x="26554" y="30128"/>
                    <a:pt x="27411" y="28413"/>
                  </a:cubicBezTo>
                  <a:cubicBezTo>
                    <a:pt x="28269" y="26699"/>
                    <a:pt x="29793" y="26794"/>
                    <a:pt x="31221" y="26794"/>
                  </a:cubicBezTo>
                  <a:lnTo>
                    <a:pt x="57034" y="26794"/>
                  </a:lnTo>
                  <a:cubicBezTo>
                    <a:pt x="58558" y="26794"/>
                    <a:pt x="60273" y="26794"/>
                    <a:pt x="61320" y="25556"/>
                  </a:cubicBezTo>
                  <a:lnTo>
                    <a:pt x="61320" y="25080"/>
                  </a:lnTo>
                  <a:cubicBezTo>
                    <a:pt x="56844" y="19364"/>
                    <a:pt x="54558" y="12126"/>
                    <a:pt x="49414" y="6696"/>
                  </a:cubicBezTo>
                  <a:cubicBezTo>
                    <a:pt x="48100" y="5570"/>
                    <a:pt x="47481" y="3828"/>
                    <a:pt x="47795" y="2124"/>
                  </a:cubicBezTo>
                  <a:cubicBezTo>
                    <a:pt x="47795" y="600"/>
                    <a:pt x="48938" y="-162"/>
                    <a:pt x="50367" y="29"/>
                  </a:cubicBezTo>
                  <a:cubicBezTo>
                    <a:pt x="51834" y="104"/>
                    <a:pt x="53262" y="494"/>
                    <a:pt x="54558" y="1172"/>
                  </a:cubicBezTo>
                  <a:cubicBezTo>
                    <a:pt x="57987" y="3172"/>
                    <a:pt x="61225" y="5458"/>
                    <a:pt x="64083" y="7649"/>
                  </a:cubicBezTo>
                  <a:cubicBezTo>
                    <a:pt x="65168" y="8339"/>
                    <a:pt x="65702" y="9635"/>
                    <a:pt x="65416" y="10887"/>
                  </a:cubicBezTo>
                  <a:cubicBezTo>
                    <a:pt x="65416" y="14793"/>
                    <a:pt x="64368" y="18698"/>
                    <a:pt x="63797" y="22603"/>
                  </a:cubicBezTo>
                  <a:lnTo>
                    <a:pt x="63225" y="25175"/>
                  </a:lnTo>
                  <a:cubicBezTo>
                    <a:pt x="66588" y="26669"/>
                    <a:pt x="70531" y="25152"/>
                    <a:pt x="72027" y="21787"/>
                  </a:cubicBezTo>
                  <a:cubicBezTo>
                    <a:pt x="72046" y="21742"/>
                    <a:pt x="72065" y="21696"/>
                    <a:pt x="72084" y="21651"/>
                  </a:cubicBezTo>
                  <a:cubicBezTo>
                    <a:pt x="73274" y="19073"/>
                    <a:pt x="74322" y="16434"/>
                    <a:pt x="75227" y="13745"/>
                  </a:cubicBezTo>
                  <a:cubicBezTo>
                    <a:pt x="76713" y="10163"/>
                    <a:pt x="78923" y="6922"/>
                    <a:pt x="81704" y="4220"/>
                  </a:cubicBezTo>
                  <a:cubicBezTo>
                    <a:pt x="83514" y="2410"/>
                    <a:pt x="84942" y="2124"/>
                    <a:pt x="86752" y="4220"/>
                  </a:cubicBezTo>
                  <a:cubicBezTo>
                    <a:pt x="90124" y="7190"/>
                    <a:pt x="93305" y="10371"/>
                    <a:pt x="96277" y="13745"/>
                  </a:cubicBezTo>
                  <a:cubicBezTo>
                    <a:pt x="97696" y="15775"/>
                    <a:pt x="97696" y="18477"/>
                    <a:pt x="96277" y="20508"/>
                  </a:cubicBezTo>
                  <a:cubicBezTo>
                    <a:pt x="93867" y="23815"/>
                    <a:pt x="90562" y="26361"/>
                    <a:pt x="86752" y="27842"/>
                  </a:cubicBezTo>
                  <a:cubicBezTo>
                    <a:pt x="83647" y="28998"/>
                    <a:pt x="80466" y="29921"/>
                    <a:pt x="77227" y="30604"/>
                  </a:cubicBezTo>
                  <a:cubicBezTo>
                    <a:pt x="76237" y="30735"/>
                    <a:pt x="75294" y="31095"/>
                    <a:pt x="74465" y="31652"/>
                  </a:cubicBezTo>
                  <a:cubicBezTo>
                    <a:pt x="71512" y="34700"/>
                    <a:pt x="68655" y="37938"/>
                    <a:pt x="65702" y="41177"/>
                  </a:cubicBezTo>
                  <a:close/>
                  <a:moveTo>
                    <a:pt x="78275" y="54512"/>
                  </a:moveTo>
                  <a:lnTo>
                    <a:pt x="78275" y="54512"/>
                  </a:lnTo>
                  <a:cubicBezTo>
                    <a:pt x="78437" y="53150"/>
                    <a:pt x="77475" y="51921"/>
                    <a:pt x="76113" y="51750"/>
                  </a:cubicBezTo>
                  <a:cubicBezTo>
                    <a:pt x="76103" y="51750"/>
                    <a:pt x="76094" y="51750"/>
                    <a:pt x="76084" y="51750"/>
                  </a:cubicBezTo>
                  <a:lnTo>
                    <a:pt x="72750" y="51178"/>
                  </a:lnTo>
                  <a:cubicBezTo>
                    <a:pt x="70655" y="51178"/>
                    <a:pt x="69702" y="51178"/>
                    <a:pt x="69512" y="53369"/>
                  </a:cubicBezTo>
                  <a:cubicBezTo>
                    <a:pt x="69131" y="56531"/>
                    <a:pt x="68940" y="59712"/>
                    <a:pt x="68940" y="62894"/>
                  </a:cubicBezTo>
                  <a:cubicBezTo>
                    <a:pt x="68940" y="65085"/>
                    <a:pt x="69893" y="65656"/>
                    <a:pt x="71988" y="65180"/>
                  </a:cubicBezTo>
                  <a:cubicBezTo>
                    <a:pt x="73665" y="64827"/>
                    <a:pt x="75084" y="63694"/>
                    <a:pt x="75798" y="62132"/>
                  </a:cubicBezTo>
                  <a:cubicBezTo>
                    <a:pt x="76751" y="59655"/>
                    <a:pt x="77513" y="57083"/>
                    <a:pt x="78275" y="54512"/>
                  </a:cubicBezTo>
                  <a:close/>
                  <a:moveTo>
                    <a:pt x="35412" y="100327"/>
                  </a:moveTo>
                  <a:lnTo>
                    <a:pt x="35412" y="100327"/>
                  </a:lnTo>
                  <a:lnTo>
                    <a:pt x="35412" y="101089"/>
                  </a:lnTo>
                  <a:cubicBezTo>
                    <a:pt x="36346" y="100956"/>
                    <a:pt x="37270" y="100765"/>
                    <a:pt x="38175" y="100518"/>
                  </a:cubicBezTo>
                  <a:lnTo>
                    <a:pt x="46176" y="97851"/>
                  </a:lnTo>
                  <a:lnTo>
                    <a:pt x="53510" y="95088"/>
                  </a:lnTo>
                  <a:cubicBezTo>
                    <a:pt x="55234" y="94622"/>
                    <a:pt x="56339" y="92945"/>
                    <a:pt x="56082" y="91183"/>
                  </a:cubicBezTo>
                  <a:cubicBezTo>
                    <a:pt x="56043" y="90335"/>
                    <a:pt x="55710" y="89526"/>
                    <a:pt x="55129" y="88897"/>
                  </a:cubicBezTo>
                  <a:cubicBezTo>
                    <a:pt x="55129" y="88897"/>
                    <a:pt x="53700" y="88897"/>
                    <a:pt x="53034" y="88897"/>
                  </a:cubicBezTo>
                  <a:cubicBezTo>
                    <a:pt x="48271" y="91659"/>
                    <a:pt x="43509" y="94326"/>
                    <a:pt x="38651" y="97184"/>
                  </a:cubicBezTo>
                  <a:cubicBezTo>
                    <a:pt x="37346" y="97936"/>
                    <a:pt x="36136" y="98822"/>
                    <a:pt x="35031" y="99851"/>
                  </a:cubicBezTo>
                  <a:close/>
                  <a:moveTo>
                    <a:pt x="69417" y="72609"/>
                  </a:moveTo>
                  <a:lnTo>
                    <a:pt x="69417" y="72609"/>
                  </a:lnTo>
                  <a:cubicBezTo>
                    <a:pt x="71703" y="75276"/>
                    <a:pt x="72846" y="75372"/>
                    <a:pt x="75513" y="73848"/>
                  </a:cubicBezTo>
                  <a:cubicBezTo>
                    <a:pt x="78180" y="72324"/>
                    <a:pt x="82180" y="70133"/>
                    <a:pt x="85038" y="68133"/>
                  </a:cubicBezTo>
                  <a:cubicBezTo>
                    <a:pt x="86085" y="67561"/>
                    <a:pt x="87324" y="67180"/>
                    <a:pt x="87514" y="65085"/>
                  </a:cubicBezTo>
                  <a:cubicBezTo>
                    <a:pt x="82180" y="65085"/>
                    <a:pt x="77989" y="68895"/>
                    <a:pt x="73417" y="69752"/>
                  </a:cubicBezTo>
                  <a:cubicBezTo>
                    <a:pt x="71617" y="70047"/>
                    <a:pt x="70026" y="71085"/>
                    <a:pt x="69036" y="72609"/>
                  </a:cubicBezTo>
                  <a:close/>
                  <a:moveTo>
                    <a:pt x="80085" y="23270"/>
                  </a:moveTo>
                  <a:lnTo>
                    <a:pt x="80085" y="23270"/>
                  </a:lnTo>
                  <a:cubicBezTo>
                    <a:pt x="82837" y="24210"/>
                    <a:pt x="85857" y="22887"/>
                    <a:pt x="87038" y="20222"/>
                  </a:cubicBezTo>
                  <a:cubicBezTo>
                    <a:pt x="87533" y="18924"/>
                    <a:pt x="87190" y="17458"/>
                    <a:pt x="86181" y="16507"/>
                  </a:cubicBezTo>
                  <a:cubicBezTo>
                    <a:pt x="85228" y="15650"/>
                    <a:pt x="84180" y="15459"/>
                    <a:pt x="83514" y="16507"/>
                  </a:cubicBezTo>
                  <a:cubicBezTo>
                    <a:pt x="81771" y="18401"/>
                    <a:pt x="80580" y="20742"/>
                    <a:pt x="80085" y="23270"/>
                  </a:cubicBezTo>
                  <a:close/>
                  <a:moveTo>
                    <a:pt x="71036" y="80420"/>
                  </a:moveTo>
                  <a:lnTo>
                    <a:pt x="71036" y="80420"/>
                  </a:lnTo>
                  <a:cubicBezTo>
                    <a:pt x="70274" y="81087"/>
                    <a:pt x="69702" y="81372"/>
                    <a:pt x="69702" y="81658"/>
                  </a:cubicBezTo>
                  <a:cubicBezTo>
                    <a:pt x="69560" y="83525"/>
                    <a:pt x="69560" y="85411"/>
                    <a:pt x="69702" y="87278"/>
                  </a:cubicBezTo>
                  <a:cubicBezTo>
                    <a:pt x="69788" y="88383"/>
                    <a:pt x="70750" y="89202"/>
                    <a:pt x="71846" y="89116"/>
                  </a:cubicBezTo>
                  <a:cubicBezTo>
                    <a:pt x="72293" y="89087"/>
                    <a:pt x="72712" y="88907"/>
                    <a:pt x="73036" y="88611"/>
                  </a:cubicBezTo>
                  <a:cubicBezTo>
                    <a:pt x="73817" y="87964"/>
                    <a:pt x="74541" y="87259"/>
                    <a:pt x="75227" y="86516"/>
                  </a:cubicBezTo>
                  <a:cubicBezTo>
                    <a:pt x="73798" y="84801"/>
                    <a:pt x="72560" y="82896"/>
                    <a:pt x="71036" y="80706"/>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39" name="任意多边形: 形状 1938"/>
            <p:cNvSpPr/>
            <p:nvPr/>
          </p:nvSpPr>
          <p:spPr>
            <a:xfrm>
              <a:off x="6342729" y="6570938"/>
              <a:ext cx="150169" cy="138036"/>
            </a:xfrm>
            <a:custGeom>
              <a:avLst/>
              <a:gdLst>
                <a:gd name="connsiteX0" fmla="*/ 30302 w 118808"/>
                <a:gd name="connsiteY0" fmla="*/ 62806 h 109209"/>
                <a:gd name="connsiteX1" fmla="*/ 28492 w 118808"/>
                <a:gd name="connsiteY1" fmla="*/ 65473 h 109209"/>
                <a:gd name="connsiteX2" fmla="*/ 20110 w 118808"/>
                <a:gd name="connsiteY2" fmla="*/ 80618 h 109209"/>
                <a:gd name="connsiteX3" fmla="*/ 10585 w 118808"/>
                <a:gd name="connsiteY3" fmla="*/ 90143 h 109209"/>
                <a:gd name="connsiteX4" fmla="*/ 8681 w 118808"/>
                <a:gd name="connsiteY4" fmla="*/ 90143 h 109209"/>
                <a:gd name="connsiteX5" fmla="*/ 3537 w 118808"/>
                <a:gd name="connsiteY5" fmla="*/ 87857 h 109209"/>
                <a:gd name="connsiteX6" fmla="*/ 4394 w 118808"/>
                <a:gd name="connsiteY6" fmla="*/ 79760 h 109209"/>
                <a:gd name="connsiteX7" fmla="*/ 11538 w 118808"/>
                <a:gd name="connsiteY7" fmla="*/ 73760 h 109209"/>
                <a:gd name="connsiteX8" fmla="*/ 29540 w 118808"/>
                <a:gd name="connsiteY8" fmla="*/ 53376 h 109209"/>
                <a:gd name="connsiteX9" fmla="*/ 31826 w 118808"/>
                <a:gd name="connsiteY9" fmla="*/ 49280 h 109209"/>
                <a:gd name="connsiteX10" fmla="*/ 33636 w 118808"/>
                <a:gd name="connsiteY10" fmla="*/ 38041 h 109209"/>
                <a:gd name="connsiteX11" fmla="*/ 31350 w 118808"/>
                <a:gd name="connsiteY11" fmla="*/ 39565 h 109209"/>
                <a:gd name="connsiteX12" fmla="*/ 27178 w 118808"/>
                <a:gd name="connsiteY12" fmla="*/ 39679 h 109209"/>
                <a:gd name="connsiteX13" fmla="*/ 27064 w 118808"/>
                <a:gd name="connsiteY13" fmla="*/ 39565 h 109209"/>
                <a:gd name="connsiteX14" fmla="*/ 21063 w 118808"/>
                <a:gd name="connsiteY14" fmla="*/ 31659 h 109209"/>
                <a:gd name="connsiteX15" fmla="*/ 23349 w 118808"/>
                <a:gd name="connsiteY15" fmla="*/ 30326 h 109209"/>
                <a:gd name="connsiteX16" fmla="*/ 35255 w 118808"/>
                <a:gd name="connsiteY16" fmla="*/ 23468 h 109209"/>
                <a:gd name="connsiteX17" fmla="*/ 36589 w 118808"/>
                <a:gd name="connsiteY17" fmla="*/ 20896 h 109209"/>
                <a:gd name="connsiteX18" fmla="*/ 38398 w 118808"/>
                <a:gd name="connsiteY18" fmla="*/ 8132 h 109209"/>
                <a:gd name="connsiteX19" fmla="*/ 40399 w 118808"/>
                <a:gd name="connsiteY19" fmla="*/ 4894 h 109209"/>
                <a:gd name="connsiteX20" fmla="*/ 43256 w 118808"/>
                <a:gd name="connsiteY20" fmla="*/ 4894 h 109209"/>
                <a:gd name="connsiteX21" fmla="*/ 52210 w 118808"/>
                <a:gd name="connsiteY21" fmla="*/ 12609 h 109209"/>
                <a:gd name="connsiteX22" fmla="*/ 53353 w 118808"/>
                <a:gd name="connsiteY22" fmla="*/ 15943 h 109209"/>
                <a:gd name="connsiteX23" fmla="*/ 56020 w 118808"/>
                <a:gd name="connsiteY23" fmla="*/ 16419 h 109209"/>
                <a:gd name="connsiteX24" fmla="*/ 58306 w 118808"/>
                <a:gd name="connsiteY24" fmla="*/ 20039 h 109209"/>
                <a:gd name="connsiteX25" fmla="*/ 56972 w 118808"/>
                <a:gd name="connsiteY25" fmla="*/ 22515 h 109209"/>
                <a:gd name="connsiteX26" fmla="*/ 49257 w 118808"/>
                <a:gd name="connsiteY26" fmla="*/ 29183 h 109209"/>
                <a:gd name="connsiteX27" fmla="*/ 46114 w 118808"/>
                <a:gd name="connsiteY27" fmla="*/ 34612 h 109209"/>
                <a:gd name="connsiteX28" fmla="*/ 43066 w 118808"/>
                <a:gd name="connsiteY28" fmla="*/ 52709 h 109209"/>
                <a:gd name="connsiteX29" fmla="*/ 41351 w 118808"/>
                <a:gd name="connsiteY29" fmla="*/ 79475 h 109209"/>
                <a:gd name="connsiteX30" fmla="*/ 41351 w 118808"/>
                <a:gd name="connsiteY30" fmla="*/ 92714 h 109209"/>
                <a:gd name="connsiteX31" fmla="*/ 46114 w 118808"/>
                <a:gd name="connsiteY31" fmla="*/ 96429 h 109209"/>
                <a:gd name="connsiteX32" fmla="*/ 51543 w 118808"/>
                <a:gd name="connsiteY32" fmla="*/ 93762 h 109209"/>
                <a:gd name="connsiteX33" fmla="*/ 65354 w 118808"/>
                <a:gd name="connsiteY33" fmla="*/ 77760 h 109209"/>
                <a:gd name="connsiteX34" fmla="*/ 65354 w 118808"/>
                <a:gd name="connsiteY34" fmla="*/ 73093 h 109209"/>
                <a:gd name="connsiteX35" fmla="*/ 60020 w 118808"/>
                <a:gd name="connsiteY35" fmla="*/ 65187 h 109209"/>
                <a:gd name="connsiteX36" fmla="*/ 59163 w 118808"/>
                <a:gd name="connsiteY36" fmla="*/ 63758 h 109209"/>
                <a:gd name="connsiteX37" fmla="*/ 59163 w 118808"/>
                <a:gd name="connsiteY37" fmla="*/ 60615 h 109209"/>
                <a:gd name="connsiteX38" fmla="*/ 62497 w 118808"/>
                <a:gd name="connsiteY38" fmla="*/ 60615 h 109209"/>
                <a:gd name="connsiteX39" fmla="*/ 72022 w 118808"/>
                <a:gd name="connsiteY39" fmla="*/ 66044 h 109209"/>
                <a:gd name="connsiteX40" fmla="*/ 76022 w 118808"/>
                <a:gd name="connsiteY40" fmla="*/ 57853 h 109209"/>
                <a:gd name="connsiteX41" fmla="*/ 76022 w 118808"/>
                <a:gd name="connsiteY41" fmla="*/ 55091 h 109209"/>
                <a:gd name="connsiteX42" fmla="*/ 73260 w 118808"/>
                <a:gd name="connsiteY42" fmla="*/ 55853 h 109209"/>
                <a:gd name="connsiteX43" fmla="*/ 73260 w 118808"/>
                <a:gd name="connsiteY43" fmla="*/ 55853 h 109209"/>
                <a:gd name="connsiteX44" fmla="*/ 68879 w 118808"/>
                <a:gd name="connsiteY44" fmla="*/ 57091 h 109209"/>
                <a:gd name="connsiteX45" fmla="*/ 66497 w 118808"/>
                <a:gd name="connsiteY45" fmla="*/ 49852 h 109209"/>
                <a:gd name="connsiteX46" fmla="*/ 69450 w 118808"/>
                <a:gd name="connsiteY46" fmla="*/ 41565 h 109209"/>
                <a:gd name="connsiteX47" fmla="*/ 71355 w 118808"/>
                <a:gd name="connsiteY47" fmla="*/ 34707 h 109209"/>
                <a:gd name="connsiteX48" fmla="*/ 71355 w 118808"/>
                <a:gd name="connsiteY48" fmla="*/ 32802 h 109209"/>
                <a:gd name="connsiteX49" fmla="*/ 67640 w 118808"/>
                <a:gd name="connsiteY49" fmla="*/ 35564 h 109209"/>
                <a:gd name="connsiteX50" fmla="*/ 60592 w 118808"/>
                <a:gd name="connsiteY50" fmla="*/ 40708 h 109209"/>
                <a:gd name="connsiteX51" fmla="*/ 49638 w 118808"/>
                <a:gd name="connsiteY51" fmla="*/ 37374 h 109209"/>
                <a:gd name="connsiteX52" fmla="*/ 51067 w 118808"/>
                <a:gd name="connsiteY52" fmla="*/ 36136 h 109209"/>
                <a:gd name="connsiteX53" fmla="*/ 68974 w 118808"/>
                <a:gd name="connsiteY53" fmla="*/ 24420 h 109209"/>
                <a:gd name="connsiteX54" fmla="*/ 78499 w 118808"/>
                <a:gd name="connsiteY54" fmla="*/ 10037 h 109209"/>
                <a:gd name="connsiteX55" fmla="*/ 78975 w 118808"/>
                <a:gd name="connsiteY55" fmla="*/ 3941 h 109209"/>
                <a:gd name="connsiteX56" fmla="*/ 84118 w 118808"/>
                <a:gd name="connsiteY56" fmla="*/ 798 h 109209"/>
                <a:gd name="connsiteX57" fmla="*/ 93643 w 118808"/>
                <a:gd name="connsiteY57" fmla="*/ 9085 h 109209"/>
                <a:gd name="connsiteX58" fmla="*/ 94787 w 118808"/>
                <a:gd name="connsiteY58" fmla="*/ 10228 h 109209"/>
                <a:gd name="connsiteX59" fmla="*/ 96025 w 118808"/>
                <a:gd name="connsiteY59" fmla="*/ 10228 h 109209"/>
                <a:gd name="connsiteX60" fmla="*/ 96025 w 118808"/>
                <a:gd name="connsiteY60" fmla="*/ 18324 h 109209"/>
                <a:gd name="connsiteX61" fmla="*/ 93453 w 118808"/>
                <a:gd name="connsiteY61" fmla="*/ 20039 h 109209"/>
                <a:gd name="connsiteX62" fmla="*/ 84881 w 118808"/>
                <a:gd name="connsiteY62" fmla="*/ 29564 h 109209"/>
                <a:gd name="connsiteX63" fmla="*/ 80594 w 118808"/>
                <a:gd name="connsiteY63" fmla="*/ 38422 h 109209"/>
                <a:gd name="connsiteX64" fmla="*/ 79165 w 118808"/>
                <a:gd name="connsiteY64" fmla="*/ 46232 h 109209"/>
                <a:gd name="connsiteX65" fmla="*/ 86119 w 118808"/>
                <a:gd name="connsiteY65" fmla="*/ 47566 h 109209"/>
                <a:gd name="connsiteX66" fmla="*/ 88500 w 118808"/>
                <a:gd name="connsiteY66" fmla="*/ 48899 h 109209"/>
                <a:gd name="connsiteX67" fmla="*/ 89452 w 118808"/>
                <a:gd name="connsiteY67" fmla="*/ 57377 h 109209"/>
                <a:gd name="connsiteX68" fmla="*/ 81261 w 118808"/>
                <a:gd name="connsiteY68" fmla="*/ 71283 h 109209"/>
                <a:gd name="connsiteX69" fmla="*/ 98597 w 118808"/>
                <a:gd name="connsiteY69" fmla="*/ 83094 h 109209"/>
                <a:gd name="connsiteX70" fmla="*/ 112313 w 118808"/>
                <a:gd name="connsiteY70" fmla="*/ 84428 h 109209"/>
                <a:gd name="connsiteX71" fmla="*/ 118504 w 118808"/>
                <a:gd name="connsiteY71" fmla="*/ 83856 h 109209"/>
                <a:gd name="connsiteX72" fmla="*/ 117942 w 118808"/>
                <a:gd name="connsiteY72" fmla="*/ 86495 h 109209"/>
                <a:gd name="connsiteX73" fmla="*/ 117456 w 118808"/>
                <a:gd name="connsiteY73" fmla="*/ 86714 h 109209"/>
                <a:gd name="connsiteX74" fmla="*/ 92786 w 118808"/>
                <a:gd name="connsiteY74" fmla="*/ 97001 h 109209"/>
                <a:gd name="connsiteX75" fmla="*/ 83833 w 118808"/>
                <a:gd name="connsiteY75" fmla="*/ 93667 h 109209"/>
                <a:gd name="connsiteX76" fmla="*/ 76213 w 118808"/>
                <a:gd name="connsiteY76" fmla="*/ 84142 h 109209"/>
                <a:gd name="connsiteX77" fmla="*/ 73927 w 118808"/>
                <a:gd name="connsiteY77" fmla="*/ 82142 h 109209"/>
                <a:gd name="connsiteX78" fmla="*/ 71355 w 118808"/>
                <a:gd name="connsiteY78" fmla="*/ 85285 h 109209"/>
                <a:gd name="connsiteX79" fmla="*/ 51257 w 118808"/>
                <a:gd name="connsiteY79" fmla="*/ 102811 h 109209"/>
                <a:gd name="connsiteX80" fmla="*/ 44590 w 118808"/>
                <a:gd name="connsiteY80" fmla="*/ 101763 h 109209"/>
                <a:gd name="connsiteX81" fmla="*/ 43066 w 118808"/>
                <a:gd name="connsiteY81" fmla="*/ 100430 h 109209"/>
                <a:gd name="connsiteX82" fmla="*/ 43066 w 118808"/>
                <a:gd name="connsiteY82" fmla="*/ 100430 h 109209"/>
                <a:gd name="connsiteX83" fmla="*/ 39065 w 118808"/>
                <a:gd name="connsiteY83" fmla="*/ 106907 h 109209"/>
                <a:gd name="connsiteX84" fmla="*/ 36684 w 118808"/>
                <a:gd name="connsiteY84" fmla="*/ 108716 h 109209"/>
                <a:gd name="connsiteX85" fmla="*/ 33922 w 118808"/>
                <a:gd name="connsiteY85" fmla="*/ 108716 h 109209"/>
                <a:gd name="connsiteX86" fmla="*/ 21634 w 118808"/>
                <a:gd name="connsiteY86" fmla="*/ 101096 h 109209"/>
                <a:gd name="connsiteX87" fmla="*/ 15539 w 118808"/>
                <a:gd name="connsiteY87" fmla="*/ 98239 h 109209"/>
                <a:gd name="connsiteX88" fmla="*/ 20015 w 118808"/>
                <a:gd name="connsiteY88" fmla="*/ 95762 h 109209"/>
                <a:gd name="connsiteX89" fmla="*/ 26016 w 118808"/>
                <a:gd name="connsiteY89" fmla="*/ 96429 h 109209"/>
                <a:gd name="connsiteX90" fmla="*/ 30874 w 118808"/>
                <a:gd name="connsiteY90" fmla="*/ 91857 h 109209"/>
                <a:gd name="connsiteX91" fmla="*/ 30874 w 118808"/>
                <a:gd name="connsiteY91" fmla="*/ 78236 h 109209"/>
                <a:gd name="connsiteX92" fmla="*/ 31922 w 118808"/>
                <a:gd name="connsiteY92" fmla="*/ 64425 h 109209"/>
                <a:gd name="connsiteX93" fmla="*/ 31922 w 118808"/>
                <a:gd name="connsiteY93" fmla="*/ 61853 h 109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18808" h="109209">
                  <a:moveTo>
                    <a:pt x="30302" y="62806"/>
                  </a:moveTo>
                  <a:cubicBezTo>
                    <a:pt x="29616" y="63635"/>
                    <a:pt x="29007" y="64530"/>
                    <a:pt x="28492" y="65473"/>
                  </a:cubicBezTo>
                  <a:cubicBezTo>
                    <a:pt x="25730" y="70521"/>
                    <a:pt x="23063" y="75665"/>
                    <a:pt x="20110" y="80618"/>
                  </a:cubicBezTo>
                  <a:cubicBezTo>
                    <a:pt x="17577" y="84371"/>
                    <a:pt x="14338" y="87609"/>
                    <a:pt x="10585" y="90143"/>
                  </a:cubicBezTo>
                  <a:cubicBezTo>
                    <a:pt x="9985" y="90419"/>
                    <a:pt x="9281" y="90419"/>
                    <a:pt x="8681" y="90143"/>
                  </a:cubicBezTo>
                  <a:cubicBezTo>
                    <a:pt x="6823" y="89752"/>
                    <a:pt x="5071" y="88981"/>
                    <a:pt x="3537" y="87857"/>
                  </a:cubicBezTo>
                  <a:cubicBezTo>
                    <a:pt x="-1035" y="83761"/>
                    <a:pt x="-1607" y="83475"/>
                    <a:pt x="4394" y="79760"/>
                  </a:cubicBezTo>
                  <a:cubicBezTo>
                    <a:pt x="7080" y="78160"/>
                    <a:pt x="9490" y="76131"/>
                    <a:pt x="11538" y="73760"/>
                  </a:cubicBezTo>
                  <a:lnTo>
                    <a:pt x="29540" y="53376"/>
                  </a:lnTo>
                  <a:cubicBezTo>
                    <a:pt x="30636" y="52224"/>
                    <a:pt x="31417" y="50814"/>
                    <a:pt x="31826" y="49280"/>
                  </a:cubicBezTo>
                  <a:cubicBezTo>
                    <a:pt x="32588" y="45756"/>
                    <a:pt x="32969" y="42232"/>
                    <a:pt x="33636" y="38041"/>
                  </a:cubicBezTo>
                  <a:lnTo>
                    <a:pt x="31350" y="39565"/>
                  </a:lnTo>
                  <a:cubicBezTo>
                    <a:pt x="30226" y="40746"/>
                    <a:pt x="28359" y="40803"/>
                    <a:pt x="27178" y="39679"/>
                  </a:cubicBezTo>
                  <a:cubicBezTo>
                    <a:pt x="27140" y="39641"/>
                    <a:pt x="27102" y="39603"/>
                    <a:pt x="27064" y="39565"/>
                  </a:cubicBezTo>
                  <a:cubicBezTo>
                    <a:pt x="24397" y="37507"/>
                    <a:pt x="22330" y="34779"/>
                    <a:pt x="21063" y="31659"/>
                  </a:cubicBezTo>
                  <a:cubicBezTo>
                    <a:pt x="21758" y="31111"/>
                    <a:pt x="22530" y="30662"/>
                    <a:pt x="23349" y="30326"/>
                  </a:cubicBezTo>
                  <a:cubicBezTo>
                    <a:pt x="27731" y="28841"/>
                    <a:pt x="31769" y="26511"/>
                    <a:pt x="35255" y="23468"/>
                  </a:cubicBezTo>
                  <a:cubicBezTo>
                    <a:pt x="36017" y="23468"/>
                    <a:pt x="36398" y="21848"/>
                    <a:pt x="36589" y="20896"/>
                  </a:cubicBezTo>
                  <a:cubicBezTo>
                    <a:pt x="37256" y="16705"/>
                    <a:pt x="37922" y="12419"/>
                    <a:pt x="38398" y="8132"/>
                  </a:cubicBezTo>
                  <a:cubicBezTo>
                    <a:pt x="38475" y="6785"/>
                    <a:pt x="39227" y="5566"/>
                    <a:pt x="40399" y="4894"/>
                  </a:cubicBezTo>
                  <a:cubicBezTo>
                    <a:pt x="41256" y="4289"/>
                    <a:pt x="42399" y="4289"/>
                    <a:pt x="43256" y="4894"/>
                  </a:cubicBezTo>
                  <a:cubicBezTo>
                    <a:pt x="46781" y="6769"/>
                    <a:pt x="49838" y="9405"/>
                    <a:pt x="52210" y="12609"/>
                  </a:cubicBezTo>
                  <a:cubicBezTo>
                    <a:pt x="52762" y="13655"/>
                    <a:pt x="53143" y="14779"/>
                    <a:pt x="53353" y="15943"/>
                  </a:cubicBezTo>
                  <a:cubicBezTo>
                    <a:pt x="54115" y="15943"/>
                    <a:pt x="55448" y="15943"/>
                    <a:pt x="56020" y="16419"/>
                  </a:cubicBezTo>
                  <a:cubicBezTo>
                    <a:pt x="57096" y="17398"/>
                    <a:pt x="57887" y="18649"/>
                    <a:pt x="58306" y="20039"/>
                  </a:cubicBezTo>
                  <a:cubicBezTo>
                    <a:pt x="58306" y="20705"/>
                    <a:pt x="57639" y="21848"/>
                    <a:pt x="56972" y="22515"/>
                  </a:cubicBezTo>
                  <a:cubicBezTo>
                    <a:pt x="54496" y="24801"/>
                    <a:pt x="51924" y="26992"/>
                    <a:pt x="49257" y="29183"/>
                  </a:cubicBezTo>
                  <a:cubicBezTo>
                    <a:pt x="47571" y="30536"/>
                    <a:pt x="46447" y="32474"/>
                    <a:pt x="46114" y="34612"/>
                  </a:cubicBezTo>
                  <a:cubicBezTo>
                    <a:pt x="44971" y="40613"/>
                    <a:pt x="44018" y="46613"/>
                    <a:pt x="43066" y="52709"/>
                  </a:cubicBezTo>
                  <a:cubicBezTo>
                    <a:pt x="41923" y="61587"/>
                    <a:pt x="41351" y="70521"/>
                    <a:pt x="41351" y="79475"/>
                  </a:cubicBezTo>
                  <a:cubicBezTo>
                    <a:pt x="41351" y="83856"/>
                    <a:pt x="41351" y="88333"/>
                    <a:pt x="41351" y="92714"/>
                  </a:cubicBezTo>
                  <a:cubicBezTo>
                    <a:pt x="41351" y="97096"/>
                    <a:pt x="42875" y="97382"/>
                    <a:pt x="46114" y="96429"/>
                  </a:cubicBezTo>
                  <a:cubicBezTo>
                    <a:pt x="48009" y="95734"/>
                    <a:pt x="49829" y="94838"/>
                    <a:pt x="51543" y="93762"/>
                  </a:cubicBezTo>
                  <a:cubicBezTo>
                    <a:pt x="57334" y="89581"/>
                    <a:pt x="62068" y="84104"/>
                    <a:pt x="65354" y="77760"/>
                  </a:cubicBezTo>
                  <a:cubicBezTo>
                    <a:pt x="66383" y="76379"/>
                    <a:pt x="66383" y="74474"/>
                    <a:pt x="65354" y="73093"/>
                  </a:cubicBezTo>
                  <a:cubicBezTo>
                    <a:pt x="63449" y="70521"/>
                    <a:pt x="61735" y="67854"/>
                    <a:pt x="60020" y="65187"/>
                  </a:cubicBezTo>
                  <a:cubicBezTo>
                    <a:pt x="59668" y="64759"/>
                    <a:pt x="59382" y="64273"/>
                    <a:pt x="59163" y="63758"/>
                  </a:cubicBezTo>
                  <a:cubicBezTo>
                    <a:pt x="59163" y="62711"/>
                    <a:pt x="58306" y="61377"/>
                    <a:pt x="59163" y="60615"/>
                  </a:cubicBezTo>
                  <a:cubicBezTo>
                    <a:pt x="60020" y="59853"/>
                    <a:pt x="61354" y="59853"/>
                    <a:pt x="62497" y="60615"/>
                  </a:cubicBezTo>
                  <a:lnTo>
                    <a:pt x="72022" y="66044"/>
                  </a:lnTo>
                  <a:cubicBezTo>
                    <a:pt x="73355" y="63473"/>
                    <a:pt x="74784" y="60710"/>
                    <a:pt x="76022" y="57853"/>
                  </a:cubicBezTo>
                  <a:cubicBezTo>
                    <a:pt x="76022" y="57091"/>
                    <a:pt x="76022" y="56043"/>
                    <a:pt x="76022" y="55091"/>
                  </a:cubicBezTo>
                  <a:lnTo>
                    <a:pt x="73260" y="55853"/>
                  </a:lnTo>
                  <a:lnTo>
                    <a:pt x="73260" y="55853"/>
                  </a:lnTo>
                  <a:cubicBezTo>
                    <a:pt x="71926" y="56615"/>
                    <a:pt x="70879" y="58520"/>
                    <a:pt x="68879" y="57091"/>
                  </a:cubicBezTo>
                  <a:cubicBezTo>
                    <a:pt x="66545" y="55491"/>
                    <a:pt x="65573" y="52528"/>
                    <a:pt x="66497" y="49852"/>
                  </a:cubicBezTo>
                  <a:lnTo>
                    <a:pt x="69450" y="41565"/>
                  </a:lnTo>
                  <a:cubicBezTo>
                    <a:pt x="70117" y="39279"/>
                    <a:pt x="70783" y="36993"/>
                    <a:pt x="71355" y="34707"/>
                  </a:cubicBezTo>
                  <a:cubicBezTo>
                    <a:pt x="71441" y="34075"/>
                    <a:pt x="71441" y="33435"/>
                    <a:pt x="71355" y="32802"/>
                  </a:cubicBezTo>
                  <a:lnTo>
                    <a:pt x="67640" y="35564"/>
                  </a:lnTo>
                  <a:cubicBezTo>
                    <a:pt x="65440" y="37477"/>
                    <a:pt x="63087" y="39197"/>
                    <a:pt x="60592" y="40708"/>
                  </a:cubicBezTo>
                  <a:cubicBezTo>
                    <a:pt x="56610" y="42156"/>
                    <a:pt x="52143" y="40803"/>
                    <a:pt x="49638" y="37374"/>
                  </a:cubicBezTo>
                  <a:lnTo>
                    <a:pt x="51067" y="36136"/>
                  </a:lnTo>
                  <a:lnTo>
                    <a:pt x="68974" y="24420"/>
                  </a:lnTo>
                  <a:cubicBezTo>
                    <a:pt x="77927" y="18419"/>
                    <a:pt x="75927" y="20515"/>
                    <a:pt x="78499" y="10037"/>
                  </a:cubicBezTo>
                  <a:cubicBezTo>
                    <a:pt x="78851" y="8025"/>
                    <a:pt x="79004" y="5984"/>
                    <a:pt x="78975" y="3941"/>
                  </a:cubicBezTo>
                  <a:cubicBezTo>
                    <a:pt x="78975" y="131"/>
                    <a:pt x="80690" y="-916"/>
                    <a:pt x="84118" y="798"/>
                  </a:cubicBezTo>
                  <a:cubicBezTo>
                    <a:pt x="88243" y="2232"/>
                    <a:pt x="91653" y="5200"/>
                    <a:pt x="93643" y="9085"/>
                  </a:cubicBezTo>
                  <a:cubicBezTo>
                    <a:pt x="93643" y="9561"/>
                    <a:pt x="94406" y="9847"/>
                    <a:pt x="94787" y="10228"/>
                  </a:cubicBezTo>
                  <a:lnTo>
                    <a:pt x="96025" y="10228"/>
                  </a:lnTo>
                  <a:cubicBezTo>
                    <a:pt x="100025" y="12990"/>
                    <a:pt x="100121" y="15467"/>
                    <a:pt x="96025" y="18324"/>
                  </a:cubicBezTo>
                  <a:cubicBezTo>
                    <a:pt x="95225" y="18982"/>
                    <a:pt x="94367" y="19557"/>
                    <a:pt x="93453" y="20039"/>
                  </a:cubicBezTo>
                  <a:cubicBezTo>
                    <a:pt x="89433" y="21936"/>
                    <a:pt x="86347" y="25368"/>
                    <a:pt x="84881" y="29564"/>
                  </a:cubicBezTo>
                  <a:cubicBezTo>
                    <a:pt x="83604" y="32588"/>
                    <a:pt x="82175" y="35545"/>
                    <a:pt x="80594" y="38422"/>
                  </a:cubicBezTo>
                  <a:cubicBezTo>
                    <a:pt x="79470" y="40870"/>
                    <a:pt x="78984" y="43546"/>
                    <a:pt x="79165" y="46232"/>
                  </a:cubicBezTo>
                  <a:cubicBezTo>
                    <a:pt x="81547" y="46709"/>
                    <a:pt x="83833" y="46994"/>
                    <a:pt x="86119" y="47566"/>
                  </a:cubicBezTo>
                  <a:cubicBezTo>
                    <a:pt x="86995" y="47842"/>
                    <a:pt x="87805" y="48290"/>
                    <a:pt x="88500" y="48899"/>
                  </a:cubicBezTo>
                  <a:cubicBezTo>
                    <a:pt x="92119" y="51566"/>
                    <a:pt x="92310" y="53852"/>
                    <a:pt x="89452" y="57377"/>
                  </a:cubicBezTo>
                  <a:cubicBezTo>
                    <a:pt x="86223" y="61701"/>
                    <a:pt x="83480" y="66368"/>
                    <a:pt x="81261" y="71283"/>
                  </a:cubicBezTo>
                  <a:cubicBezTo>
                    <a:pt x="86290" y="76227"/>
                    <a:pt x="92158" y="80227"/>
                    <a:pt x="98597" y="83094"/>
                  </a:cubicBezTo>
                  <a:cubicBezTo>
                    <a:pt x="103006" y="84580"/>
                    <a:pt x="107702" y="85037"/>
                    <a:pt x="112313" y="84428"/>
                  </a:cubicBezTo>
                  <a:lnTo>
                    <a:pt x="118504" y="83856"/>
                  </a:lnTo>
                  <a:cubicBezTo>
                    <a:pt x="119075" y="84742"/>
                    <a:pt x="118818" y="85923"/>
                    <a:pt x="117942" y="86495"/>
                  </a:cubicBezTo>
                  <a:cubicBezTo>
                    <a:pt x="117789" y="86590"/>
                    <a:pt x="117627" y="86666"/>
                    <a:pt x="117456" y="86714"/>
                  </a:cubicBezTo>
                  <a:cubicBezTo>
                    <a:pt x="109674" y="91114"/>
                    <a:pt x="101387" y="94572"/>
                    <a:pt x="92786" y="97001"/>
                  </a:cubicBezTo>
                  <a:cubicBezTo>
                    <a:pt x="89395" y="98496"/>
                    <a:pt x="85424" y="97020"/>
                    <a:pt x="83833" y="93667"/>
                  </a:cubicBezTo>
                  <a:cubicBezTo>
                    <a:pt x="81451" y="90524"/>
                    <a:pt x="78784" y="87476"/>
                    <a:pt x="76213" y="84142"/>
                  </a:cubicBezTo>
                  <a:cubicBezTo>
                    <a:pt x="75508" y="83408"/>
                    <a:pt x="74746" y="82742"/>
                    <a:pt x="73927" y="82142"/>
                  </a:cubicBezTo>
                  <a:cubicBezTo>
                    <a:pt x="72974" y="83285"/>
                    <a:pt x="72117" y="84237"/>
                    <a:pt x="71355" y="85285"/>
                  </a:cubicBezTo>
                  <a:cubicBezTo>
                    <a:pt x="65649" y="92181"/>
                    <a:pt x="58868" y="98106"/>
                    <a:pt x="51257" y="102811"/>
                  </a:cubicBezTo>
                  <a:cubicBezTo>
                    <a:pt x="47828" y="104906"/>
                    <a:pt x="47447" y="104716"/>
                    <a:pt x="44590" y="101763"/>
                  </a:cubicBezTo>
                  <a:lnTo>
                    <a:pt x="43066" y="100430"/>
                  </a:lnTo>
                  <a:lnTo>
                    <a:pt x="43066" y="100430"/>
                  </a:lnTo>
                  <a:cubicBezTo>
                    <a:pt x="41732" y="102620"/>
                    <a:pt x="40494" y="104811"/>
                    <a:pt x="39065" y="106907"/>
                  </a:cubicBezTo>
                  <a:cubicBezTo>
                    <a:pt x="38398" y="107659"/>
                    <a:pt x="37589" y="108278"/>
                    <a:pt x="36684" y="108716"/>
                  </a:cubicBezTo>
                  <a:cubicBezTo>
                    <a:pt x="35884" y="109374"/>
                    <a:pt x="34731" y="109374"/>
                    <a:pt x="33922" y="108716"/>
                  </a:cubicBezTo>
                  <a:cubicBezTo>
                    <a:pt x="30312" y="105468"/>
                    <a:pt x="26149" y="102887"/>
                    <a:pt x="21634" y="101096"/>
                  </a:cubicBezTo>
                  <a:cubicBezTo>
                    <a:pt x="19634" y="100049"/>
                    <a:pt x="17539" y="99191"/>
                    <a:pt x="15539" y="98239"/>
                  </a:cubicBezTo>
                  <a:cubicBezTo>
                    <a:pt x="16967" y="95667"/>
                    <a:pt x="17443" y="95477"/>
                    <a:pt x="20015" y="95762"/>
                  </a:cubicBezTo>
                  <a:cubicBezTo>
                    <a:pt x="21996" y="96124"/>
                    <a:pt x="24006" y="96353"/>
                    <a:pt x="26016" y="96429"/>
                  </a:cubicBezTo>
                  <a:cubicBezTo>
                    <a:pt x="29635" y="96429"/>
                    <a:pt x="30683" y="95381"/>
                    <a:pt x="30874" y="91857"/>
                  </a:cubicBezTo>
                  <a:cubicBezTo>
                    <a:pt x="31064" y="88333"/>
                    <a:pt x="30874" y="82332"/>
                    <a:pt x="30874" y="78236"/>
                  </a:cubicBezTo>
                  <a:cubicBezTo>
                    <a:pt x="30874" y="74141"/>
                    <a:pt x="31540" y="68711"/>
                    <a:pt x="31922" y="64425"/>
                  </a:cubicBezTo>
                  <a:cubicBezTo>
                    <a:pt x="31922" y="63568"/>
                    <a:pt x="31922" y="62711"/>
                    <a:pt x="31922" y="61853"/>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0" name="任意多边形: 形状 1939"/>
            <p:cNvSpPr/>
            <p:nvPr/>
          </p:nvSpPr>
          <p:spPr>
            <a:xfrm>
              <a:off x="6046471" y="6576892"/>
              <a:ext cx="105270" cy="156251"/>
            </a:xfrm>
            <a:custGeom>
              <a:avLst/>
              <a:gdLst>
                <a:gd name="connsiteX0" fmla="*/ 19706 w 83286"/>
                <a:gd name="connsiteY0" fmla="*/ 52475 h 123620"/>
                <a:gd name="connsiteX1" fmla="*/ 21992 w 83286"/>
                <a:gd name="connsiteY1" fmla="*/ 50951 h 123620"/>
                <a:gd name="connsiteX2" fmla="*/ 32756 w 83286"/>
                <a:gd name="connsiteY2" fmla="*/ 41426 h 123620"/>
                <a:gd name="connsiteX3" fmla="*/ 34184 w 83286"/>
                <a:gd name="connsiteY3" fmla="*/ 37807 h 123620"/>
                <a:gd name="connsiteX4" fmla="*/ 32565 w 83286"/>
                <a:gd name="connsiteY4" fmla="*/ 20567 h 123620"/>
                <a:gd name="connsiteX5" fmla="*/ 31327 w 83286"/>
                <a:gd name="connsiteY5" fmla="*/ 17042 h 123620"/>
                <a:gd name="connsiteX6" fmla="*/ 28755 w 83286"/>
                <a:gd name="connsiteY6" fmla="*/ 11518 h 123620"/>
                <a:gd name="connsiteX7" fmla="*/ 29803 w 83286"/>
                <a:gd name="connsiteY7" fmla="*/ 4850 h 123620"/>
                <a:gd name="connsiteX8" fmla="*/ 42757 w 83286"/>
                <a:gd name="connsiteY8" fmla="*/ 2945 h 123620"/>
                <a:gd name="connsiteX9" fmla="*/ 46662 w 83286"/>
                <a:gd name="connsiteY9" fmla="*/ 5612 h 123620"/>
                <a:gd name="connsiteX10" fmla="*/ 48472 w 83286"/>
                <a:gd name="connsiteY10" fmla="*/ 10946 h 123620"/>
                <a:gd name="connsiteX11" fmla="*/ 46186 w 83286"/>
                <a:gd name="connsiteY11" fmla="*/ 25234 h 123620"/>
                <a:gd name="connsiteX12" fmla="*/ 47424 w 83286"/>
                <a:gd name="connsiteY12" fmla="*/ 29425 h 123620"/>
                <a:gd name="connsiteX13" fmla="*/ 50091 w 83286"/>
                <a:gd name="connsiteY13" fmla="*/ 27710 h 123620"/>
                <a:gd name="connsiteX14" fmla="*/ 64284 w 83286"/>
                <a:gd name="connsiteY14" fmla="*/ 18185 h 123620"/>
                <a:gd name="connsiteX15" fmla="*/ 77809 w 83286"/>
                <a:gd name="connsiteY15" fmla="*/ 15518 h 123620"/>
                <a:gd name="connsiteX16" fmla="*/ 83143 w 83286"/>
                <a:gd name="connsiteY16" fmla="*/ 19995 h 123620"/>
                <a:gd name="connsiteX17" fmla="*/ 80571 w 83286"/>
                <a:gd name="connsiteY17" fmla="*/ 26186 h 123620"/>
                <a:gd name="connsiteX18" fmla="*/ 75333 w 83286"/>
                <a:gd name="connsiteY18" fmla="*/ 29330 h 123620"/>
                <a:gd name="connsiteX19" fmla="*/ 63902 w 83286"/>
                <a:gd name="connsiteY19" fmla="*/ 38855 h 123620"/>
                <a:gd name="connsiteX20" fmla="*/ 62379 w 83286"/>
                <a:gd name="connsiteY20" fmla="*/ 41522 h 123620"/>
                <a:gd name="connsiteX21" fmla="*/ 63807 w 83286"/>
                <a:gd name="connsiteY21" fmla="*/ 46760 h 123620"/>
                <a:gd name="connsiteX22" fmla="*/ 64379 w 83286"/>
                <a:gd name="connsiteY22" fmla="*/ 46760 h 123620"/>
                <a:gd name="connsiteX23" fmla="*/ 63712 w 83286"/>
                <a:gd name="connsiteY23" fmla="*/ 55714 h 123620"/>
                <a:gd name="connsiteX24" fmla="*/ 51044 w 83286"/>
                <a:gd name="connsiteY24" fmla="*/ 61238 h 123620"/>
                <a:gd name="connsiteX25" fmla="*/ 47615 w 83286"/>
                <a:gd name="connsiteY25" fmla="*/ 61238 h 123620"/>
                <a:gd name="connsiteX26" fmla="*/ 44091 w 83286"/>
                <a:gd name="connsiteY26" fmla="*/ 64763 h 123620"/>
                <a:gd name="connsiteX27" fmla="*/ 44091 w 83286"/>
                <a:gd name="connsiteY27" fmla="*/ 68477 h 123620"/>
                <a:gd name="connsiteX28" fmla="*/ 44091 w 83286"/>
                <a:gd name="connsiteY28" fmla="*/ 79622 h 123620"/>
                <a:gd name="connsiteX29" fmla="*/ 44662 w 83286"/>
                <a:gd name="connsiteY29" fmla="*/ 89147 h 123620"/>
                <a:gd name="connsiteX30" fmla="*/ 45424 w 83286"/>
                <a:gd name="connsiteY30" fmla="*/ 113245 h 123620"/>
                <a:gd name="connsiteX31" fmla="*/ 43805 w 83286"/>
                <a:gd name="connsiteY31" fmla="*/ 120770 h 123620"/>
                <a:gd name="connsiteX32" fmla="*/ 38985 w 83286"/>
                <a:gd name="connsiteY32" fmla="*/ 123475 h 123620"/>
                <a:gd name="connsiteX33" fmla="*/ 36756 w 83286"/>
                <a:gd name="connsiteY33" fmla="*/ 121817 h 123620"/>
                <a:gd name="connsiteX34" fmla="*/ 30660 w 83286"/>
                <a:gd name="connsiteY34" fmla="*/ 103720 h 123620"/>
                <a:gd name="connsiteX35" fmla="*/ 32375 w 83286"/>
                <a:gd name="connsiteY35" fmla="*/ 90575 h 123620"/>
                <a:gd name="connsiteX36" fmla="*/ 32946 w 83286"/>
                <a:gd name="connsiteY36" fmla="*/ 86575 h 123620"/>
                <a:gd name="connsiteX37" fmla="*/ 33708 w 83286"/>
                <a:gd name="connsiteY37" fmla="*/ 53999 h 123620"/>
                <a:gd name="connsiteX38" fmla="*/ 32756 w 83286"/>
                <a:gd name="connsiteY38" fmla="*/ 50761 h 123620"/>
                <a:gd name="connsiteX39" fmla="*/ 29993 w 83286"/>
                <a:gd name="connsiteY39" fmla="*/ 52380 h 123620"/>
                <a:gd name="connsiteX40" fmla="*/ 17039 w 83286"/>
                <a:gd name="connsiteY40" fmla="*/ 68001 h 123620"/>
                <a:gd name="connsiteX41" fmla="*/ 9801 w 83286"/>
                <a:gd name="connsiteY41" fmla="*/ 69620 h 123620"/>
                <a:gd name="connsiteX42" fmla="*/ 2466 w 83286"/>
                <a:gd name="connsiteY42" fmla="*/ 64286 h 123620"/>
                <a:gd name="connsiteX43" fmla="*/ 180 w 83286"/>
                <a:gd name="connsiteY43" fmla="*/ 57524 h 123620"/>
                <a:gd name="connsiteX44" fmla="*/ 180 w 83286"/>
                <a:gd name="connsiteY44" fmla="*/ 55809 h 123620"/>
                <a:gd name="connsiteX45" fmla="*/ 5705 w 83286"/>
                <a:gd name="connsiteY45" fmla="*/ 37997 h 123620"/>
                <a:gd name="connsiteX46" fmla="*/ 7419 w 83286"/>
                <a:gd name="connsiteY46" fmla="*/ 34378 h 123620"/>
                <a:gd name="connsiteX47" fmla="*/ 9801 w 83286"/>
                <a:gd name="connsiteY47" fmla="*/ 32854 h 123620"/>
                <a:gd name="connsiteX48" fmla="*/ 11801 w 83286"/>
                <a:gd name="connsiteY48" fmla="*/ 34664 h 123620"/>
                <a:gd name="connsiteX49" fmla="*/ 17135 w 83286"/>
                <a:gd name="connsiteY49" fmla="*/ 47903 h 123620"/>
                <a:gd name="connsiteX50" fmla="*/ 19326 w 83286"/>
                <a:gd name="connsiteY50" fmla="*/ 51713 h 123620"/>
                <a:gd name="connsiteX51" fmla="*/ 57806 w 83286"/>
                <a:gd name="connsiteY51" fmla="*/ 31235 h 123620"/>
                <a:gd name="connsiteX52" fmla="*/ 57806 w 83286"/>
                <a:gd name="connsiteY52" fmla="*/ 31235 h 123620"/>
                <a:gd name="connsiteX53" fmla="*/ 56092 w 83286"/>
                <a:gd name="connsiteY53" fmla="*/ 31235 h 123620"/>
                <a:gd name="connsiteX54" fmla="*/ 45900 w 83286"/>
                <a:gd name="connsiteY54" fmla="*/ 39045 h 123620"/>
                <a:gd name="connsiteX55" fmla="*/ 44852 w 83286"/>
                <a:gd name="connsiteY55" fmla="*/ 41045 h 123620"/>
                <a:gd name="connsiteX56" fmla="*/ 44852 w 83286"/>
                <a:gd name="connsiteY56" fmla="*/ 50570 h 123620"/>
                <a:gd name="connsiteX57" fmla="*/ 47138 w 83286"/>
                <a:gd name="connsiteY57" fmla="*/ 52380 h 123620"/>
                <a:gd name="connsiteX58" fmla="*/ 55044 w 83286"/>
                <a:gd name="connsiteY58" fmla="*/ 45046 h 123620"/>
                <a:gd name="connsiteX59" fmla="*/ 57711 w 83286"/>
                <a:gd name="connsiteY59" fmla="*/ 34568 h 123620"/>
                <a:gd name="connsiteX60" fmla="*/ 57806 w 83286"/>
                <a:gd name="connsiteY60" fmla="*/ 31235 h 12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83286" h="123620">
                  <a:moveTo>
                    <a:pt x="19706" y="52475"/>
                  </a:moveTo>
                  <a:cubicBezTo>
                    <a:pt x="20497" y="52009"/>
                    <a:pt x="21259" y="51504"/>
                    <a:pt x="21992" y="50951"/>
                  </a:cubicBezTo>
                  <a:lnTo>
                    <a:pt x="32756" y="41426"/>
                  </a:lnTo>
                  <a:cubicBezTo>
                    <a:pt x="33794" y="40531"/>
                    <a:pt x="34327" y="39178"/>
                    <a:pt x="34184" y="37807"/>
                  </a:cubicBezTo>
                  <a:cubicBezTo>
                    <a:pt x="34184" y="32092"/>
                    <a:pt x="33232" y="26282"/>
                    <a:pt x="32565" y="20567"/>
                  </a:cubicBezTo>
                  <a:cubicBezTo>
                    <a:pt x="32337" y="19334"/>
                    <a:pt x="31918" y="18145"/>
                    <a:pt x="31327" y="17042"/>
                  </a:cubicBezTo>
                  <a:cubicBezTo>
                    <a:pt x="30565" y="15233"/>
                    <a:pt x="29708" y="13328"/>
                    <a:pt x="28755" y="11518"/>
                  </a:cubicBezTo>
                  <a:cubicBezTo>
                    <a:pt x="27479" y="9329"/>
                    <a:pt x="27917" y="6541"/>
                    <a:pt x="29803" y="4850"/>
                  </a:cubicBezTo>
                  <a:cubicBezTo>
                    <a:pt x="35613" y="-1150"/>
                    <a:pt x="35518" y="-1341"/>
                    <a:pt x="42757" y="2945"/>
                  </a:cubicBezTo>
                  <a:cubicBezTo>
                    <a:pt x="44091" y="3707"/>
                    <a:pt x="45329" y="4660"/>
                    <a:pt x="46662" y="5612"/>
                  </a:cubicBezTo>
                  <a:cubicBezTo>
                    <a:pt x="48510" y="6689"/>
                    <a:pt x="49282" y="8966"/>
                    <a:pt x="48472" y="10946"/>
                  </a:cubicBezTo>
                  <a:cubicBezTo>
                    <a:pt x="47243" y="15621"/>
                    <a:pt x="46472" y="20407"/>
                    <a:pt x="46186" y="25234"/>
                  </a:cubicBezTo>
                  <a:cubicBezTo>
                    <a:pt x="46186" y="26567"/>
                    <a:pt x="45424" y="28282"/>
                    <a:pt x="47424" y="29425"/>
                  </a:cubicBezTo>
                  <a:lnTo>
                    <a:pt x="50091" y="27710"/>
                  </a:lnTo>
                  <a:lnTo>
                    <a:pt x="64284" y="18185"/>
                  </a:lnTo>
                  <a:cubicBezTo>
                    <a:pt x="68322" y="15697"/>
                    <a:pt x="73123" y="14751"/>
                    <a:pt x="77809" y="15518"/>
                  </a:cubicBezTo>
                  <a:cubicBezTo>
                    <a:pt x="80381" y="15662"/>
                    <a:pt x="82552" y="17484"/>
                    <a:pt x="83143" y="19995"/>
                  </a:cubicBezTo>
                  <a:cubicBezTo>
                    <a:pt x="83686" y="22395"/>
                    <a:pt x="82657" y="24875"/>
                    <a:pt x="80571" y="26186"/>
                  </a:cubicBezTo>
                  <a:cubicBezTo>
                    <a:pt x="78981" y="27467"/>
                    <a:pt x="77209" y="28525"/>
                    <a:pt x="75333" y="29330"/>
                  </a:cubicBezTo>
                  <a:cubicBezTo>
                    <a:pt x="70856" y="31600"/>
                    <a:pt x="66941" y="34854"/>
                    <a:pt x="63902" y="38855"/>
                  </a:cubicBezTo>
                  <a:cubicBezTo>
                    <a:pt x="63283" y="39674"/>
                    <a:pt x="62769" y="40569"/>
                    <a:pt x="62379" y="41522"/>
                  </a:cubicBezTo>
                  <a:cubicBezTo>
                    <a:pt x="61331" y="43998"/>
                    <a:pt x="61617" y="45046"/>
                    <a:pt x="63807" y="46760"/>
                  </a:cubicBezTo>
                  <a:lnTo>
                    <a:pt x="64379" y="46760"/>
                  </a:lnTo>
                  <a:cubicBezTo>
                    <a:pt x="68951" y="50189"/>
                    <a:pt x="68951" y="52952"/>
                    <a:pt x="63712" y="55714"/>
                  </a:cubicBezTo>
                  <a:cubicBezTo>
                    <a:pt x="59607" y="57809"/>
                    <a:pt x="55378" y="59648"/>
                    <a:pt x="51044" y="61238"/>
                  </a:cubicBezTo>
                  <a:cubicBezTo>
                    <a:pt x="49910" y="61429"/>
                    <a:pt x="48748" y="61429"/>
                    <a:pt x="47615" y="61238"/>
                  </a:cubicBezTo>
                  <a:cubicBezTo>
                    <a:pt x="44662" y="61238"/>
                    <a:pt x="44091" y="61715"/>
                    <a:pt x="44091" y="64763"/>
                  </a:cubicBezTo>
                  <a:cubicBezTo>
                    <a:pt x="44091" y="66001"/>
                    <a:pt x="44091" y="67239"/>
                    <a:pt x="44091" y="68477"/>
                  </a:cubicBezTo>
                  <a:cubicBezTo>
                    <a:pt x="44091" y="72192"/>
                    <a:pt x="44091" y="75907"/>
                    <a:pt x="44091" y="79622"/>
                  </a:cubicBezTo>
                  <a:cubicBezTo>
                    <a:pt x="44091" y="83336"/>
                    <a:pt x="44567" y="86194"/>
                    <a:pt x="44662" y="89147"/>
                  </a:cubicBezTo>
                  <a:cubicBezTo>
                    <a:pt x="44662" y="97148"/>
                    <a:pt x="45424" y="105244"/>
                    <a:pt x="45424" y="113245"/>
                  </a:cubicBezTo>
                  <a:cubicBezTo>
                    <a:pt x="45405" y="115836"/>
                    <a:pt x="44852" y="118398"/>
                    <a:pt x="43805" y="120770"/>
                  </a:cubicBezTo>
                  <a:cubicBezTo>
                    <a:pt x="43224" y="122846"/>
                    <a:pt x="41062" y="124056"/>
                    <a:pt x="38985" y="123475"/>
                  </a:cubicBezTo>
                  <a:cubicBezTo>
                    <a:pt x="38071" y="123208"/>
                    <a:pt x="37271" y="122627"/>
                    <a:pt x="36756" y="121817"/>
                  </a:cubicBezTo>
                  <a:cubicBezTo>
                    <a:pt x="32175" y="116969"/>
                    <a:pt x="29946" y="110359"/>
                    <a:pt x="30660" y="103720"/>
                  </a:cubicBezTo>
                  <a:cubicBezTo>
                    <a:pt x="30660" y="99338"/>
                    <a:pt x="31803" y="94957"/>
                    <a:pt x="32375" y="90575"/>
                  </a:cubicBezTo>
                  <a:cubicBezTo>
                    <a:pt x="32375" y="89242"/>
                    <a:pt x="32375" y="87908"/>
                    <a:pt x="32946" y="86575"/>
                  </a:cubicBezTo>
                  <a:cubicBezTo>
                    <a:pt x="32946" y="75716"/>
                    <a:pt x="33518" y="64858"/>
                    <a:pt x="33708" y="53999"/>
                  </a:cubicBezTo>
                  <a:cubicBezTo>
                    <a:pt x="33708" y="52856"/>
                    <a:pt x="34280" y="51142"/>
                    <a:pt x="32756" y="50761"/>
                  </a:cubicBezTo>
                  <a:cubicBezTo>
                    <a:pt x="31232" y="50380"/>
                    <a:pt x="30660" y="51618"/>
                    <a:pt x="29993" y="52380"/>
                  </a:cubicBezTo>
                  <a:cubicBezTo>
                    <a:pt x="25612" y="57524"/>
                    <a:pt x="21326" y="62762"/>
                    <a:pt x="17039" y="68001"/>
                  </a:cubicBezTo>
                  <a:cubicBezTo>
                    <a:pt x="14754" y="70859"/>
                    <a:pt x="12944" y="71525"/>
                    <a:pt x="9801" y="69620"/>
                  </a:cubicBezTo>
                  <a:cubicBezTo>
                    <a:pt x="6657" y="67715"/>
                    <a:pt x="4847" y="66096"/>
                    <a:pt x="2466" y="64286"/>
                  </a:cubicBezTo>
                  <a:cubicBezTo>
                    <a:pt x="475" y="62648"/>
                    <a:pt x="-410" y="60029"/>
                    <a:pt x="180" y="57524"/>
                  </a:cubicBezTo>
                  <a:lnTo>
                    <a:pt x="180" y="55809"/>
                  </a:lnTo>
                  <a:cubicBezTo>
                    <a:pt x="1990" y="49904"/>
                    <a:pt x="3800" y="43998"/>
                    <a:pt x="5705" y="37997"/>
                  </a:cubicBezTo>
                  <a:cubicBezTo>
                    <a:pt x="6076" y="36711"/>
                    <a:pt x="6657" y="35483"/>
                    <a:pt x="7419" y="34378"/>
                  </a:cubicBezTo>
                  <a:cubicBezTo>
                    <a:pt x="7972" y="33568"/>
                    <a:pt x="8829" y="33018"/>
                    <a:pt x="9801" y="32854"/>
                  </a:cubicBezTo>
                  <a:cubicBezTo>
                    <a:pt x="10848" y="32854"/>
                    <a:pt x="11420" y="33616"/>
                    <a:pt x="11801" y="34664"/>
                  </a:cubicBezTo>
                  <a:cubicBezTo>
                    <a:pt x="13515" y="39140"/>
                    <a:pt x="15325" y="43522"/>
                    <a:pt x="17135" y="47903"/>
                  </a:cubicBezTo>
                  <a:cubicBezTo>
                    <a:pt x="17706" y="49142"/>
                    <a:pt x="18563" y="50285"/>
                    <a:pt x="19326" y="51713"/>
                  </a:cubicBezTo>
                  <a:close/>
                  <a:moveTo>
                    <a:pt x="57806" y="31235"/>
                  </a:moveTo>
                  <a:lnTo>
                    <a:pt x="57806" y="31235"/>
                  </a:lnTo>
                  <a:cubicBezTo>
                    <a:pt x="56949" y="31235"/>
                    <a:pt x="56378" y="31235"/>
                    <a:pt x="56092" y="31235"/>
                  </a:cubicBezTo>
                  <a:cubicBezTo>
                    <a:pt x="52663" y="33806"/>
                    <a:pt x="49234" y="36378"/>
                    <a:pt x="45900" y="39045"/>
                  </a:cubicBezTo>
                  <a:cubicBezTo>
                    <a:pt x="45281" y="39531"/>
                    <a:pt x="44900" y="40264"/>
                    <a:pt x="44852" y="41045"/>
                  </a:cubicBezTo>
                  <a:cubicBezTo>
                    <a:pt x="44852" y="44284"/>
                    <a:pt x="44852" y="47618"/>
                    <a:pt x="44852" y="50570"/>
                  </a:cubicBezTo>
                  <a:cubicBezTo>
                    <a:pt x="44852" y="51809"/>
                    <a:pt x="45805" y="52952"/>
                    <a:pt x="47138" y="52380"/>
                  </a:cubicBezTo>
                  <a:cubicBezTo>
                    <a:pt x="50472" y="50761"/>
                    <a:pt x="53997" y="49237"/>
                    <a:pt x="55044" y="45046"/>
                  </a:cubicBezTo>
                  <a:cubicBezTo>
                    <a:pt x="56092" y="40855"/>
                    <a:pt x="56854" y="38093"/>
                    <a:pt x="57711" y="34568"/>
                  </a:cubicBezTo>
                  <a:cubicBezTo>
                    <a:pt x="57825" y="33461"/>
                    <a:pt x="57854" y="32347"/>
                    <a:pt x="57806" y="31235"/>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1" name="任意多边形: 形状 1940"/>
            <p:cNvSpPr/>
            <p:nvPr/>
          </p:nvSpPr>
          <p:spPr>
            <a:xfrm>
              <a:off x="6520444" y="6580156"/>
              <a:ext cx="103713" cy="132253"/>
            </a:xfrm>
            <a:custGeom>
              <a:avLst/>
              <a:gdLst>
                <a:gd name="connsiteX0" fmla="*/ 190 w 82054"/>
                <a:gd name="connsiteY0" fmla="*/ 104091 h 104634"/>
                <a:gd name="connsiteX1" fmla="*/ 3619 w 82054"/>
                <a:gd name="connsiteY1" fmla="*/ 102281 h 104634"/>
                <a:gd name="connsiteX2" fmla="*/ 19621 w 82054"/>
                <a:gd name="connsiteY2" fmla="*/ 94089 h 104634"/>
                <a:gd name="connsiteX3" fmla="*/ 35909 w 82054"/>
                <a:gd name="connsiteY3" fmla="*/ 74468 h 104634"/>
                <a:gd name="connsiteX4" fmla="*/ 35909 w 82054"/>
                <a:gd name="connsiteY4" fmla="*/ 70182 h 104634"/>
                <a:gd name="connsiteX5" fmla="*/ 32766 w 82054"/>
                <a:gd name="connsiteY5" fmla="*/ 71801 h 104634"/>
                <a:gd name="connsiteX6" fmla="*/ 21336 w 82054"/>
                <a:gd name="connsiteY6" fmla="*/ 81326 h 104634"/>
                <a:gd name="connsiteX7" fmla="*/ 13049 w 82054"/>
                <a:gd name="connsiteY7" fmla="*/ 82374 h 104634"/>
                <a:gd name="connsiteX8" fmla="*/ 7144 w 82054"/>
                <a:gd name="connsiteY8" fmla="*/ 78373 h 104634"/>
                <a:gd name="connsiteX9" fmla="*/ 1619 w 82054"/>
                <a:gd name="connsiteY9" fmla="*/ 74468 h 104634"/>
                <a:gd name="connsiteX10" fmla="*/ 381 w 82054"/>
                <a:gd name="connsiteY10" fmla="*/ 71991 h 104634"/>
                <a:gd name="connsiteX11" fmla="*/ 2381 w 82054"/>
                <a:gd name="connsiteY11" fmla="*/ 70086 h 104634"/>
                <a:gd name="connsiteX12" fmla="*/ 7620 w 82054"/>
                <a:gd name="connsiteY12" fmla="*/ 68848 h 104634"/>
                <a:gd name="connsiteX13" fmla="*/ 22193 w 82054"/>
                <a:gd name="connsiteY13" fmla="*/ 63419 h 104634"/>
                <a:gd name="connsiteX14" fmla="*/ 37719 w 82054"/>
                <a:gd name="connsiteY14" fmla="*/ 53894 h 104634"/>
                <a:gd name="connsiteX15" fmla="*/ 40576 w 82054"/>
                <a:gd name="connsiteY15" fmla="*/ 49703 h 104634"/>
                <a:gd name="connsiteX16" fmla="*/ 42005 w 82054"/>
                <a:gd name="connsiteY16" fmla="*/ 12746 h 104634"/>
                <a:gd name="connsiteX17" fmla="*/ 40862 w 82054"/>
                <a:gd name="connsiteY17" fmla="*/ 5793 h 104634"/>
                <a:gd name="connsiteX18" fmla="*/ 40862 w 82054"/>
                <a:gd name="connsiteY18" fmla="*/ 2745 h 104634"/>
                <a:gd name="connsiteX19" fmla="*/ 45625 w 82054"/>
                <a:gd name="connsiteY19" fmla="*/ 840 h 104634"/>
                <a:gd name="connsiteX20" fmla="*/ 58007 w 82054"/>
                <a:gd name="connsiteY20" fmla="*/ 10365 h 104634"/>
                <a:gd name="connsiteX21" fmla="*/ 60007 w 82054"/>
                <a:gd name="connsiteY21" fmla="*/ 18651 h 104634"/>
                <a:gd name="connsiteX22" fmla="*/ 56292 w 82054"/>
                <a:gd name="connsiteY22" fmla="*/ 40368 h 104634"/>
                <a:gd name="connsiteX23" fmla="*/ 56959 w 82054"/>
                <a:gd name="connsiteY23" fmla="*/ 43607 h 104634"/>
                <a:gd name="connsiteX24" fmla="*/ 67151 w 82054"/>
                <a:gd name="connsiteY24" fmla="*/ 36273 h 104634"/>
                <a:gd name="connsiteX25" fmla="*/ 79562 w 82054"/>
                <a:gd name="connsiteY25" fmla="*/ 34596 h 104634"/>
                <a:gd name="connsiteX26" fmla="*/ 80772 w 82054"/>
                <a:gd name="connsiteY26" fmla="*/ 35701 h 104634"/>
                <a:gd name="connsiteX27" fmla="*/ 81296 w 82054"/>
                <a:gd name="connsiteY27" fmla="*/ 40521 h 104634"/>
                <a:gd name="connsiteX28" fmla="*/ 80010 w 82054"/>
                <a:gd name="connsiteY28" fmla="*/ 41511 h 104634"/>
                <a:gd name="connsiteX29" fmla="*/ 79343 w 82054"/>
                <a:gd name="connsiteY29" fmla="*/ 41511 h 104634"/>
                <a:gd name="connsiteX30" fmla="*/ 54007 w 82054"/>
                <a:gd name="connsiteY30" fmla="*/ 55704 h 104634"/>
                <a:gd name="connsiteX31" fmla="*/ 51340 w 82054"/>
                <a:gd name="connsiteY31" fmla="*/ 59895 h 104634"/>
                <a:gd name="connsiteX32" fmla="*/ 42291 w 82054"/>
                <a:gd name="connsiteY32" fmla="*/ 82850 h 104634"/>
                <a:gd name="connsiteX33" fmla="*/ 17621 w 82054"/>
                <a:gd name="connsiteY33" fmla="*/ 103614 h 104634"/>
                <a:gd name="connsiteX34" fmla="*/ 1429 w 82054"/>
                <a:gd name="connsiteY34" fmla="*/ 104281 h 104634"/>
                <a:gd name="connsiteX35" fmla="*/ 0 w 82054"/>
                <a:gd name="connsiteY35" fmla="*/ 103614 h 10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2054" h="104634">
                  <a:moveTo>
                    <a:pt x="190" y="104091"/>
                  </a:moveTo>
                  <a:lnTo>
                    <a:pt x="3619" y="102281"/>
                  </a:lnTo>
                  <a:cubicBezTo>
                    <a:pt x="9239" y="100147"/>
                    <a:pt x="14602" y="97404"/>
                    <a:pt x="19621" y="94089"/>
                  </a:cubicBezTo>
                  <a:cubicBezTo>
                    <a:pt x="26651" y="89060"/>
                    <a:pt x="32261" y="82297"/>
                    <a:pt x="35909" y="74468"/>
                  </a:cubicBezTo>
                  <a:cubicBezTo>
                    <a:pt x="36061" y="73039"/>
                    <a:pt x="36061" y="71610"/>
                    <a:pt x="35909" y="70182"/>
                  </a:cubicBezTo>
                  <a:cubicBezTo>
                    <a:pt x="34814" y="70620"/>
                    <a:pt x="33756" y="71163"/>
                    <a:pt x="32766" y="71801"/>
                  </a:cubicBezTo>
                  <a:cubicBezTo>
                    <a:pt x="28861" y="74944"/>
                    <a:pt x="25051" y="78183"/>
                    <a:pt x="21336" y="81326"/>
                  </a:cubicBezTo>
                  <a:cubicBezTo>
                    <a:pt x="19307" y="83860"/>
                    <a:pt x="15640" y="84317"/>
                    <a:pt x="13049" y="82374"/>
                  </a:cubicBezTo>
                  <a:cubicBezTo>
                    <a:pt x="11049" y="81231"/>
                    <a:pt x="9144" y="79802"/>
                    <a:pt x="7144" y="78373"/>
                  </a:cubicBezTo>
                  <a:cubicBezTo>
                    <a:pt x="5210" y="77211"/>
                    <a:pt x="3362" y="75906"/>
                    <a:pt x="1619" y="74468"/>
                  </a:cubicBezTo>
                  <a:cubicBezTo>
                    <a:pt x="952" y="73896"/>
                    <a:pt x="190" y="72753"/>
                    <a:pt x="381" y="71991"/>
                  </a:cubicBezTo>
                  <a:cubicBezTo>
                    <a:pt x="571" y="71229"/>
                    <a:pt x="1524" y="70372"/>
                    <a:pt x="2381" y="70086"/>
                  </a:cubicBezTo>
                  <a:cubicBezTo>
                    <a:pt x="4076" y="69486"/>
                    <a:pt x="5829" y="69067"/>
                    <a:pt x="7620" y="68848"/>
                  </a:cubicBezTo>
                  <a:cubicBezTo>
                    <a:pt x="12811" y="68105"/>
                    <a:pt x="17783" y="66248"/>
                    <a:pt x="22193" y="63419"/>
                  </a:cubicBezTo>
                  <a:cubicBezTo>
                    <a:pt x="27337" y="60466"/>
                    <a:pt x="32480" y="57323"/>
                    <a:pt x="37719" y="53894"/>
                  </a:cubicBezTo>
                  <a:cubicBezTo>
                    <a:pt x="39291" y="53046"/>
                    <a:pt x="40357" y="51484"/>
                    <a:pt x="40576" y="49703"/>
                  </a:cubicBezTo>
                  <a:cubicBezTo>
                    <a:pt x="42481" y="37482"/>
                    <a:pt x="42958" y="25079"/>
                    <a:pt x="42005" y="12746"/>
                  </a:cubicBezTo>
                  <a:cubicBezTo>
                    <a:pt x="42005" y="10460"/>
                    <a:pt x="41148" y="8079"/>
                    <a:pt x="40862" y="5793"/>
                  </a:cubicBezTo>
                  <a:cubicBezTo>
                    <a:pt x="40719" y="4781"/>
                    <a:pt x="40719" y="3756"/>
                    <a:pt x="40862" y="2745"/>
                  </a:cubicBezTo>
                  <a:cubicBezTo>
                    <a:pt x="41338" y="173"/>
                    <a:pt x="43529" y="-875"/>
                    <a:pt x="45625" y="840"/>
                  </a:cubicBezTo>
                  <a:cubicBezTo>
                    <a:pt x="49816" y="4078"/>
                    <a:pt x="54007" y="7412"/>
                    <a:pt x="58007" y="10365"/>
                  </a:cubicBezTo>
                  <a:cubicBezTo>
                    <a:pt x="60427" y="12383"/>
                    <a:pt x="61246" y="15750"/>
                    <a:pt x="60007" y="18651"/>
                  </a:cubicBezTo>
                  <a:cubicBezTo>
                    <a:pt x="57921" y="25719"/>
                    <a:pt x="56674" y="33006"/>
                    <a:pt x="56292" y="40368"/>
                  </a:cubicBezTo>
                  <a:cubicBezTo>
                    <a:pt x="56340" y="41473"/>
                    <a:pt x="56559" y="42569"/>
                    <a:pt x="56959" y="43607"/>
                  </a:cubicBezTo>
                  <a:cubicBezTo>
                    <a:pt x="60760" y="41778"/>
                    <a:pt x="64208" y="39302"/>
                    <a:pt x="67151" y="36273"/>
                  </a:cubicBezTo>
                  <a:cubicBezTo>
                    <a:pt x="70113" y="32377"/>
                    <a:pt x="75676" y="31628"/>
                    <a:pt x="79562" y="34596"/>
                  </a:cubicBezTo>
                  <a:cubicBezTo>
                    <a:pt x="80000" y="34920"/>
                    <a:pt x="80400" y="35292"/>
                    <a:pt x="80772" y="35701"/>
                  </a:cubicBezTo>
                  <a:cubicBezTo>
                    <a:pt x="82248" y="36892"/>
                    <a:pt x="82486" y="39044"/>
                    <a:pt x="81296" y="40521"/>
                  </a:cubicBezTo>
                  <a:cubicBezTo>
                    <a:pt x="80953" y="40949"/>
                    <a:pt x="80515" y="41292"/>
                    <a:pt x="80010" y="41511"/>
                  </a:cubicBezTo>
                  <a:lnTo>
                    <a:pt x="79343" y="41511"/>
                  </a:lnTo>
                  <a:cubicBezTo>
                    <a:pt x="70380" y="45255"/>
                    <a:pt x="61884" y="50017"/>
                    <a:pt x="54007" y="55704"/>
                  </a:cubicBezTo>
                  <a:cubicBezTo>
                    <a:pt x="52578" y="56675"/>
                    <a:pt x="51616" y="58190"/>
                    <a:pt x="51340" y="59895"/>
                  </a:cubicBezTo>
                  <a:cubicBezTo>
                    <a:pt x="49149" y="67848"/>
                    <a:pt x="46110" y="75544"/>
                    <a:pt x="42291" y="82850"/>
                  </a:cubicBezTo>
                  <a:cubicBezTo>
                    <a:pt x="37547" y="93080"/>
                    <a:pt x="28508" y="100681"/>
                    <a:pt x="17621" y="103614"/>
                  </a:cubicBezTo>
                  <a:cubicBezTo>
                    <a:pt x="12297" y="104691"/>
                    <a:pt x="6829" y="104919"/>
                    <a:pt x="1429" y="104281"/>
                  </a:cubicBezTo>
                  <a:cubicBezTo>
                    <a:pt x="914" y="104157"/>
                    <a:pt x="428" y="103929"/>
                    <a:pt x="0" y="103614"/>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2" name="任意多边形: 形状 1941"/>
            <p:cNvSpPr/>
            <p:nvPr/>
          </p:nvSpPr>
          <p:spPr>
            <a:xfrm>
              <a:off x="6246503" y="6575602"/>
              <a:ext cx="63659" cy="155953"/>
            </a:xfrm>
            <a:custGeom>
              <a:avLst/>
              <a:gdLst>
                <a:gd name="connsiteX0" fmla="*/ 36518 w 50365"/>
                <a:gd name="connsiteY0" fmla="*/ 46829 h 123384"/>
                <a:gd name="connsiteX1" fmla="*/ 43662 w 50365"/>
                <a:gd name="connsiteY1" fmla="*/ 31113 h 123384"/>
                <a:gd name="connsiteX2" fmla="*/ 45376 w 50365"/>
                <a:gd name="connsiteY2" fmla="*/ 32827 h 123384"/>
                <a:gd name="connsiteX3" fmla="*/ 47567 w 50365"/>
                <a:gd name="connsiteY3" fmla="*/ 39400 h 123384"/>
                <a:gd name="connsiteX4" fmla="*/ 49186 w 50365"/>
                <a:gd name="connsiteY4" fmla="*/ 41971 h 123384"/>
                <a:gd name="connsiteX5" fmla="*/ 48043 w 50365"/>
                <a:gd name="connsiteY5" fmla="*/ 49115 h 123384"/>
                <a:gd name="connsiteX6" fmla="*/ 38518 w 50365"/>
                <a:gd name="connsiteY6" fmla="*/ 57878 h 123384"/>
                <a:gd name="connsiteX7" fmla="*/ 35756 w 50365"/>
                <a:gd name="connsiteY7" fmla="*/ 63022 h 123384"/>
                <a:gd name="connsiteX8" fmla="*/ 35756 w 50365"/>
                <a:gd name="connsiteY8" fmla="*/ 89882 h 123384"/>
                <a:gd name="connsiteX9" fmla="*/ 35756 w 50365"/>
                <a:gd name="connsiteY9" fmla="*/ 96931 h 123384"/>
                <a:gd name="connsiteX10" fmla="*/ 33661 w 50365"/>
                <a:gd name="connsiteY10" fmla="*/ 115981 h 123384"/>
                <a:gd name="connsiteX11" fmla="*/ 29946 w 50365"/>
                <a:gd name="connsiteY11" fmla="*/ 122362 h 123384"/>
                <a:gd name="connsiteX12" fmla="*/ 26136 w 50365"/>
                <a:gd name="connsiteY12" fmla="*/ 123124 h 123384"/>
                <a:gd name="connsiteX13" fmla="*/ 24517 w 50365"/>
                <a:gd name="connsiteY13" fmla="*/ 120076 h 123384"/>
                <a:gd name="connsiteX14" fmla="*/ 24517 w 50365"/>
                <a:gd name="connsiteY14" fmla="*/ 110551 h 123384"/>
                <a:gd name="connsiteX15" fmla="*/ 24517 w 50365"/>
                <a:gd name="connsiteY15" fmla="*/ 72451 h 123384"/>
                <a:gd name="connsiteX16" fmla="*/ 24517 w 50365"/>
                <a:gd name="connsiteY16" fmla="*/ 69308 h 123384"/>
                <a:gd name="connsiteX17" fmla="*/ 22421 w 50365"/>
                <a:gd name="connsiteY17" fmla="*/ 70451 h 123384"/>
                <a:gd name="connsiteX18" fmla="*/ 15849 w 50365"/>
                <a:gd name="connsiteY18" fmla="*/ 75880 h 123384"/>
                <a:gd name="connsiteX19" fmla="*/ 9467 w 50365"/>
                <a:gd name="connsiteY19" fmla="*/ 77690 h 123384"/>
                <a:gd name="connsiteX20" fmla="*/ 6324 w 50365"/>
                <a:gd name="connsiteY20" fmla="*/ 72356 h 123384"/>
                <a:gd name="connsiteX21" fmla="*/ 8610 w 50365"/>
                <a:gd name="connsiteY21" fmla="*/ 67784 h 123384"/>
                <a:gd name="connsiteX22" fmla="*/ 10039 w 50365"/>
                <a:gd name="connsiteY22" fmla="*/ 56735 h 123384"/>
                <a:gd name="connsiteX23" fmla="*/ 7848 w 50365"/>
                <a:gd name="connsiteY23" fmla="*/ 47210 h 123384"/>
                <a:gd name="connsiteX24" fmla="*/ 7848 w 50365"/>
                <a:gd name="connsiteY24" fmla="*/ 42543 h 123384"/>
                <a:gd name="connsiteX25" fmla="*/ 8800 w 50365"/>
                <a:gd name="connsiteY25" fmla="*/ 39304 h 123384"/>
                <a:gd name="connsiteX26" fmla="*/ 7372 w 50365"/>
                <a:gd name="connsiteY26" fmla="*/ 32065 h 123384"/>
                <a:gd name="connsiteX27" fmla="*/ 1180 w 50365"/>
                <a:gd name="connsiteY27" fmla="*/ 22540 h 123384"/>
                <a:gd name="connsiteX28" fmla="*/ 37 w 50365"/>
                <a:gd name="connsiteY28" fmla="*/ 18254 h 123384"/>
                <a:gd name="connsiteX29" fmla="*/ 2304 w 50365"/>
                <a:gd name="connsiteY29" fmla="*/ 15074 h 123384"/>
                <a:gd name="connsiteX30" fmla="*/ 3943 w 50365"/>
                <a:gd name="connsiteY30" fmla="*/ 15301 h 123384"/>
                <a:gd name="connsiteX31" fmla="*/ 6991 w 50365"/>
                <a:gd name="connsiteY31" fmla="*/ 16921 h 123384"/>
                <a:gd name="connsiteX32" fmla="*/ 13658 w 50365"/>
                <a:gd name="connsiteY32" fmla="*/ 23112 h 123384"/>
                <a:gd name="connsiteX33" fmla="*/ 15563 w 50365"/>
                <a:gd name="connsiteY33" fmla="*/ 31684 h 123384"/>
                <a:gd name="connsiteX34" fmla="*/ 12896 w 50365"/>
                <a:gd name="connsiteY34" fmla="*/ 39685 h 123384"/>
                <a:gd name="connsiteX35" fmla="*/ 13468 w 50365"/>
                <a:gd name="connsiteY35" fmla="*/ 46734 h 123384"/>
                <a:gd name="connsiteX36" fmla="*/ 15468 w 50365"/>
                <a:gd name="connsiteY36" fmla="*/ 49877 h 123384"/>
                <a:gd name="connsiteX37" fmla="*/ 15468 w 50365"/>
                <a:gd name="connsiteY37" fmla="*/ 61688 h 123384"/>
                <a:gd name="connsiteX38" fmla="*/ 14706 w 50365"/>
                <a:gd name="connsiteY38" fmla="*/ 63879 h 123384"/>
                <a:gd name="connsiteX39" fmla="*/ 16801 w 50365"/>
                <a:gd name="connsiteY39" fmla="*/ 63879 h 123384"/>
                <a:gd name="connsiteX40" fmla="*/ 19945 w 50365"/>
                <a:gd name="connsiteY40" fmla="*/ 61879 h 123384"/>
                <a:gd name="connsiteX41" fmla="*/ 24517 w 50365"/>
                <a:gd name="connsiteY41" fmla="*/ 53306 h 123384"/>
                <a:gd name="connsiteX42" fmla="*/ 24517 w 50365"/>
                <a:gd name="connsiteY42" fmla="*/ 24731 h 123384"/>
                <a:gd name="connsiteX43" fmla="*/ 22897 w 50365"/>
                <a:gd name="connsiteY43" fmla="*/ 10920 h 123384"/>
                <a:gd name="connsiteX44" fmla="*/ 22897 w 50365"/>
                <a:gd name="connsiteY44" fmla="*/ 3871 h 123384"/>
                <a:gd name="connsiteX45" fmla="*/ 28612 w 50365"/>
                <a:gd name="connsiteY45" fmla="*/ 442 h 123384"/>
                <a:gd name="connsiteX46" fmla="*/ 38137 w 50365"/>
                <a:gd name="connsiteY46" fmla="*/ 7015 h 123384"/>
                <a:gd name="connsiteX47" fmla="*/ 39757 w 50365"/>
                <a:gd name="connsiteY47" fmla="*/ 15206 h 123384"/>
                <a:gd name="connsiteX48" fmla="*/ 35756 w 50365"/>
                <a:gd name="connsiteY48" fmla="*/ 41305 h 123384"/>
                <a:gd name="connsiteX49" fmla="*/ 36518 w 50365"/>
                <a:gd name="connsiteY49" fmla="*/ 46829 h 123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0365" h="123384">
                  <a:moveTo>
                    <a:pt x="36518" y="46829"/>
                  </a:moveTo>
                  <a:cubicBezTo>
                    <a:pt x="40995" y="42819"/>
                    <a:pt x="43586" y="37123"/>
                    <a:pt x="43662" y="31113"/>
                  </a:cubicBezTo>
                  <a:cubicBezTo>
                    <a:pt x="45186" y="31113"/>
                    <a:pt x="45472" y="31875"/>
                    <a:pt x="45376" y="32827"/>
                  </a:cubicBezTo>
                  <a:cubicBezTo>
                    <a:pt x="45157" y="35228"/>
                    <a:pt x="45957" y="37609"/>
                    <a:pt x="47567" y="39400"/>
                  </a:cubicBezTo>
                  <a:cubicBezTo>
                    <a:pt x="48158" y="40219"/>
                    <a:pt x="48701" y="41076"/>
                    <a:pt x="49186" y="41971"/>
                  </a:cubicBezTo>
                  <a:cubicBezTo>
                    <a:pt x="50996" y="45305"/>
                    <a:pt x="50806" y="46543"/>
                    <a:pt x="48043" y="49115"/>
                  </a:cubicBezTo>
                  <a:cubicBezTo>
                    <a:pt x="45281" y="51687"/>
                    <a:pt x="41566" y="55116"/>
                    <a:pt x="38518" y="57878"/>
                  </a:cubicBezTo>
                  <a:cubicBezTo>
                    <a:pt x="36842" y="59069"/>
                    <a:pt x="35823" y="60974"/>
                    <a:pt x="35756" y="63022"/>
                  </a:cubicBezTo>
                  <a:cubicBezTo>
                    <a:pt x="35756" y="71975"/>
                    <a:pt x="35756" y="80929"/>
                    <a:pt x="35756" y="89882"/>
                  </a:cubicBezTo>
                  <a:cubicBezTo>
                    <a:pt x="35613" y="92225"/>
                    <a:pt x="35613" y="94587"/>
                    <a:pt x="35756" y="96931"/>
                  </a:cubicBezTo>
                  <a:cubicBezTo>
                    <a:pt x="36118" y="103350"/>
                    <a:pt x="35413" y="109789"/>
                    <a:pt x="33661" y="115981"/>
                  </a:cubicBezTo>
                  <a:cubicBezTo>
                    <a:pt x="32975" y="118390"/>
                    <a:pt x="31698" y="120581"/>
                    <a:pt x="29946" y="122362"/>
                  </a:cubicBezTo>
                  <a:cubicBezTo>
                    <a:pt x="28946" y="123353"/>
                    <a:pt x="27441" y="123658"/>
                    <a:pt x="26136" y="123124"/>
                  </a:cubicBezTo>
                  <a:cubicBezTo>
                    <a:pt x="24612" y="123124"/>
                    <a:pt x="24517" y="121315"/>
                    <a:pt x="24517" y="120076"/>
                  </a:cubicBezTo>
                  <a:lnTo>
                    <a:pt x="24517" y="110551"/>
                  </a:lnTo>
                  <a:cubicBezTo>
                    <a:pt x="24517" y="97978"/>
                    <a:pt x="24517" y="85405"/>
                    <a:pt x="24517" y="72451"/>
                  </a:cubicBezTo>
                  <a:cubicBezTo>
                    <a:pt x="24517" y="71499"/>
                    <a:pt x="24517" y="70642"/>
                    <a:pt x="24517" y="69308"/>
                  </a:cubicBezTo>
                  <a:cubicBezTo>
                    <a:pt x="23783" y="69622"/>
                    <a:pt x="23078" y="70003"/>
                    <a:pt x="22421" y="70451"/>
                  </a:cubicBezTo>
                  <a:lnTo>
                    <a:pt x="15849" y="75880"/>
                  </a:lnTo>
                  <a:cubicBezTo>
                    <a:pt x="14058" y="77328"/>
                    <a:pt x="11753" y="77976"/>
                    <a:pt x="9467" y="77690"/>
                  </a:cubicBezTo>
                  <a:cubicBezTo>
                    <a:pt x="6229" y="77690"/>
                    <a:pt x="4895" y="75309"/>
                    <a:pt x="6324" y="72356"/>
                  </a:cubicBezTo>
                  <a:cubicBezTo>
                    <a:pt x="6991" y="70784"/>
                    <a:pt x="7753" y="69260"/>
                    <a:pt x="8610" y="67784"/>
                  </a:cubicBezTo>
                  <a:cubicBezTo>
                    <a:pt x="10591" y="64460"/>
                    <a:pt x="11115" y="60459"/>
                    <a:pt x="10039" y="56735"/>
                  </a:cubicBezTo>
                  <a:cubicBezTo>
                    <a:pt x="9181" y="53497"/>
                    <a:pt x="8419" y="50353"/>
                    <a:pt x="7848" y="47210"/>
                  </a:cubicBezTo>
                  <a:cubicBezTo>
                    <a:pt x="7562" y="45667"/>
                    <a:pt x="7562" y="44086"/>
                    <a:pt x="7848" y="42543"/>
                  </a:cubicBezTo>
                  <a:cubicBezTo>
                    <a:pt x="8077" y="41438"/>
                    <a:pt x="8400" y="40352"/>
                    <a:pt x="8800" y="39304"/>
                  </a:cubicBezTo>
                  <a:cubicBezTo>
                    <a:pt x="9658" y="36809"/>
                    <a:pt x="9115" y="34046"/>
                    <a:pt x="7372" y="32065"/>
                  </a:cubicBezTo>
                  <a:cubicBezTo>
                    <a:pt x="5095" y="29035"/>
                    <a:pt x="3028" y="25853"/>
                    <a:pt x="1180" y="22540"/>
                  </a:cubicBezTo>
                  <a:cubicBezTo>
                    <a:pt x="466" y="21221"/>
                    <a:pt x="75" y="19753"/>
                    <a:pt x="37" y="18254"/>
                  </a:cubicBezTo>
                  <a:cubicBezTo>
                    <a:pt x="-210" y="16749"/>
                    <a:pt x="799" y="15326"/>
                    <a:pt x="2304" y="15074"/>
                  </a:cubicBezTo>
                  <a:cubicBezTo>
                    <a:pt x="2866" y="14981"/>
                    <a:pt x="3438" y="15060"/>
                    <a:pt x="3943" y="15301"/>
                  </a:cubicBezTo>
                  <a:cubicBezTo>
                    <a:pt x="5048" y="15651"/>
                    <a:pt x="6086" y="16200"/>
                    <a:pt x="6991" y="16921"/>
                  </a:cubicBezTo>
                  <a:cubicBezTo>
                    <a:pt x="9353" y="18834"/>
                    <a:pt x="11572" y="20902"/>
                    <a:pt x="13658" y="23112"/>
                  </a:cubicBezTo>
                  <a:cubicBezTo>
                    <a:pt x="15839" y="25392"/>
                    <a:pt x="16573" y="28695"/>
                    <a:pt x="15563" y="31684"/>
                  </a:cubicBezTo>
                  <a:cubicBezTo>
                    <a:pt x="14858" y="34410"/>
                    <a:pt x="13972" y="37085"/>
                    <a:pt x="12896" y="39685"/>
                  </a:cubicBezTo>
                  <a:cubicBezTo>
                    <a:pt x="11791" y="41962"/>
                    <a:pt x="12010" y="44667"/>
                    <a:pt x="13468" y="46734"/>
                  </a:cubicBezTo>
                  <a:cubicBezTo>
                    <a:pt x="14230" y="47782"/>
                    <a:pt x="14801" y="48925"/>
                    <a:pt x="15468" y="49877"/>
                  </a:cubicBezTo>
                  <a:cubicBezTo>
                    <a:pt x="18040" y="53392"/>
                    <a:pt x="18040" y="58173"/>
                    <a:pt x="15468" y="61688"/>
                  </a:cubicBezTo>
                  <a:cubicBezTo>
                    <a:pt x="15163" y="62402"/>
                    <a:pt x="14915" y="63136"/>
                    <a:pt x="14706" y="63879"/>
                  </a:cubicBezTo>
                  <a:cubicBezTo>
                    <a:pt x="15401" y="63917"/>
                    <a:pt x="16106" y="63917"/>
                    <a:pt x="16801" y="63879"/>
                  </a:cubicBezTo>
                  <a:cubicBezTo>
                    <a:pt x="17792" y="63126"/>
                    <a:pt x="18840" y="62460"/>
                    <a:pt x="19945" y="61879"/>
                  </a:cubicBezTo>
                  <a:cubicBezTo>
                    <a:pt x="23250" y="60402"/>
                    <a:pt x="25136" y="56878"/>
                    <a:pt x="24517" y="53306"/>
                  </a:cubicBezTo>
                  <a:cubicBezTo>
                    <a:pt x="24517" y="43781"/>
                    <a:pt x="24517" y="34256"/>
                    <a:pt x="24517" y="24731"/>
                  </a:cubicBezTo>
                  <a:cubicBezTo>
                    <a:pt x="24498" y="20081"/>
                    <a:pt x="23955" y="15448"/>
                    <a:pt x="22897" y="10920"/>
                  </a:cubicBezTo>
                  <a:cubicBezTo>
                    <a:pt x="22564" y="8582"/>
                    <a:pt x="22564" y="6209"/>
                    <a:pt x="22897" y="3871"/>
                  </a:cubicBezTo>
                  <a:cubicBezTo>
                    <a:pt x="22897" y="347"/>
                    <a:pt x="25183" y="-701"/>
                    <a:pt x="28612" y="442"/>
                  </a:cubicBezTo>
                  <a:cubicBezTo>
                    <a:pt x="32517" y="1323"/>
                    <a:pt x="35927" y="3678"/>
                    <a:pt x="38137" y="7015"/>
                  </a:cubicBezTo>
                  <a:cubicBezTo>
                    <a:pt x="39623" y="9469"/>
                    <a:pt x="40195" y="12370"/>
                    <a:pt x="39757" y="15206"/>
                  </a:cubicBezTo>
                  <a:cubicBezTo>
                    <a:pt x="38328" y="23874"/>
                    <a:pt x="36994" y="32542"/>
                    <a:pt x="35756" y="41305"/>
                  </a:cubicBezTo>
                  <a:cubicBezTo>
                    <a:pt x="35070" y="43162"/>
                    <a:pt x="35356" y="45229"/>
                    <a:pt x="36518" y="4682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3" name="任意多边形: 形状 1942"/>
            <p:cNvSpPr/>
            <p:nvPr/>
          </p:nvSpPr>
          <p:spPr>
            <a:xfrm>
              <a:off x="6177567" y="6605697"/>
              <a:ext cx="73306" cy="86212"/>
            </a:xfrm>
            <a:custGeom>
              <a:avLst/>
              <a:gdLst>
                <a:gd name="connsiteX0" fmla="*/ 31242 w 57997"/>
                <a:gd name="connsiteY0" fmla="*/ 58547 h 68208"/>
                <a:gd name="connsiteX1" fmla="*/ 28575 w 57997"/>
                <a:gd name="connsiteY1" fmla="*/ 60643 h 68208"/>
                <a:gd name="connsiteX2" fmla="*/ 21908 w 57997"/>
                <a:gd name="connsiteY2" fmla="*/ 67024 h 68208"/>
                <a:gd name="connsiteX3" fmla="*/ 17240 w 57997"/>
                <a:gd name="connsiteY3" fmla="*/ 65596 h 68208"/>
                <a:gd name="connsiteX4" fmla="*/ 16097 w 57997"/>
                <a:gd name="connsiteY4" fmla="*/ 59595 h 68208"/>
                <a:gd name="connsiteX5" fmla="*/ 17812 w 57997"/>
                <a:gd name="connsiteY5" fmla="*/ 53213 h 68208"/>
                <a:gd name="connsiteX6" fmla="*/ 24955 w 57997"/>
                <a:gd name="connsiteY6" fmla="*/ 44164 h 68208"/>
                <a:gd name="connsiteX7" fmla="*/ 28384 w 57997"/>
                <a:gd name="connsiteY7" fmla="*/ 44164 h 68208"/>
                <a:gd name="connsiteX8" fmla="*/ 29051 w 57997"/>
                <a:gd name="connsiteY8" fmla="*/ 49117 h 68208"/>
                <a:gd name="connsiteX9" fmla="*/ 32575 w 57997"/>
                <a:gd name="connsiteY9" fmla="*/ 45593 h 68208"/>
                <a:gd name="connsiteX10" fmla="*/ 32575 w 57997"/>
                <a:gd name="connsiteY10" fmla="*/ 40545 h 68208"/>
                <a:gd name="connsiteX11" fmla="*/ 33528 w 57997"/>
                <a:gd name="connsiteY11" fmla="*/ 26353 h 68208"/>
                <a:gd name="connsiteX12" fmla="*/ 33528 w 57997"/>
                <a:gd name="connsiteY12" fmla="*/ 22257 h 68208"/>
                <a:gd name="connsiteX13" fmla="*/ 30004 w 57997"/>
                <a:gd name="connsiteY13" fmla="*/ 24924 h 68208"/>
                <a:gd name="connsiteX14" fmla="*/ 18288 w 57997"/>
                <a:gd name="connsiteY14" fmla="*/ 36259 h 68208"/>
                <a:gd name="connsiteX15" fmla="*/ 18288 w 57997"/>
                <a:gd name="connsiteY15" fmla="*/ 36259 h 68208"/>
                <a:gd name="connsiteX16" fmla="*/ 933 w 57997"/>
                <a:gd name="connsiteY16" fmla="*/ 35421 h 68208"/>
                <a:gd name="connsiteX17" fmla="*/ 0 w 57997"/>
                <a:gd name="connsiteY17" fmla="*/ 34258 h 68208"/>
                <a:gd name="connsiteX18" fmla="*/ 2858 w 57997"/>
                <a:gd name="connsiteY18" fmla="*/ 32163 h 68208"/>
                <a:gd name="connsiteX19" fmla="*/ 20860 w 57997"/>
                <a:gd name="connsiteY19" fmla="*/ 21209 h 68208"/>
                <a:gd name="connsiteX20" fmla="*/ 32671 w 57997"/>
                <a:gd name="connsiteY20" fmla="*/ 11684 h 68208"/>
                <a:gd name="connsiteX21" fmla="*/ 36576 w 57997"/>
                <a:gd name="connsiteY21" fmla="*/ 5398 h 68208"/>
                <a:gd name="connsiteX22" fmla="*/ 46101 w 57997"/>
                <a:gd name="connsiteY22" fmla="*/ 2445 h 68208"/>
                <a:gd name="connsiteX23" fmla="*/ 51721 w 57997"/>
                <a:gd name="connsiteY23" fmla="*/ 9208 h 68208"/>
                <a:gd name="connsiteX24" fmla="*/ 51245 w 57997"/>
                <a:gd name="connsiteY24" fmla="*/ 13018 h 68208"/>
                <a:gd name="connsiteX25" fmla="*/ 46958 w 57997"/>
                <a:gd name="connsiteY25" fmla="*/ 21019 h 68208"/>
                <a:gd name="connsiteX26" fmla="*/ 43815 w 57997"/>
                <a:gd name="connsiteY26" fmla="*/ 32449 h 68208"/>
                <a:gd name="connsiteX27" fmla="*/ 43815 w 57997"/>
                <a:gd name="connsiteY27" fmla="*/ 35211 h 68208"/>
                <a:gd name="connsiteX28" fmla="*/ 57055 w 57997"/>
                <a:gd name="connsiteY28" fmla="*/ 21971 h 68208"/>
                <a:gd name="connsiteX29" fmla="*/ 57055 w 57997"/>
                <a:gd name="connsiteY29" fmla="*/ 26543 h 68208"/>
                <a:gd name="connsiteX30" fmla="*/ 49721 w 57997"/>
                <a:gd name="connsiteY30" fmla="*/ 37973 h 68208"/>
                <a:gd name="connsiteX31" fmla="*/ 45529 w 57997"/>
                <a:gd name="connsiteY31" fmla="*/ 43307 h 68208"/>
                <a:gd name="connsiteX32" fmla="*/ 42386 w 57997"/>
                <a:gd name="connsiteY32" fmla="*/ 54356 h 68208"/>
                <a:gd name="connsiteX33" fmla="*/ 42958 w 57997"/>
                <a:gd name="connsiteY33" fmla="*/ 63881 h 68208"/>
                <a:gd name="connsiteX34" fmla="*/ 36767 w 57997"/>
                <a:gd name="connsiteY34" fmla="*/ 67120 h 68208"/>
                <a:gd name="connsiteX35" fmla="*/ 32385 w 57997"/>
                <a:gd name="connsiteY35" fmla="*/ 61214 h 68208"/>
                <a:gd name="connsiteX36" fmla="*/ 32385 w 57997"/>
                <a:gd name="connsiteY36" fmla="*/ 58452 h 68208"/>
                <a:gd name="connsiteX37" fmla="*/ 31242 w 57997"/>
                <a:gd name="connsiteY37" fmla="*/ 58547 h 68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997" h="68208">
                  <a:moveTo>
                    <a:pt x="31242" y="58547"/>
                  </a:moveTo>
                  <a:lnTo>
                    <a:pt x="28575" y="60643"/>
                  </a:lnTo>
                  <a:cubicBezTo>
                    <a:pt x="26289" y="62738"/>
                    <a:pt x="24193" y="65024"/>
                    <a:pt x="21908" y="67024"/>
                  </a:cubicBezTo>
                  <a:cubicBezTo>
                    <a:pt x="19621" y="69025"/>
                    <a:pt x="18002" y="68453"/>
                    <a:pt x="17240" y="65596"/>
                  </a:cubicBezTo>
                  <a:cubicBezTo>
                    <a:pt x="16726" y="63624"/>
                    <a:pt x="16335" y="61624"/>
                    <a:pt x="16097" y="59595"/>
                  </a:cubicBezTo>
                  <a:cubicBezTo>
                    <a:pt x="15745" y="57318"/>
                    <a:pt x="16373" y="55004"/>
                    <a:pt x="17812" y="53213"/>
                  </a:cubicBezTo>
                  <a:cubicBezTo>
                    <a:pt x="20193" y="50260"/>
                    <a:pt x="22479" y="47117"/>
                    <a:pt x="24955" y="44164"/>
                  </a:cubicBezTo>
                  <a:cubicBezTo>
                    <a:pt x="27432" y="41212"/>
                    <a:pt x="27718" y="42259"/>
                    <a:pt x="28384" y="44164"/>
                  </a:cubicBezTo>
                  <a:cubicBezTo>
                    <a:pt x="28756" y="45793"/>
                    <a:pt x="28985" y="47451"/>
                    <a:pt x="29051" y="49117"/>
                  </a:cubicBezTo>
                  <a:cubicBezTo>
                    <a:pt x="30671" y="49117"/>
                    <a:pt x="32290" y="48070"/>
                    <a:pt x="32575" y="45593"/>
                  </a:cubicBezTo>
                  <a:cubicBezTo>
                    <a:pt x="32861" y="43117"/>
                    <a:pt x="32575" y="42164"/>
                    <a:pt x="32575" y="40545"/>
                  </a:cubicBezTo>
                  <a:cubicBezTo>
                    <a:pt x="32575" y="35782"/>
                    <a:pt x="33242" y="31020"/>
                    <a:pt x="33528" y="26353"/>
                  </a:cubicBezTo>
                  <a:cubicBezTo>
                    <a:pt x="33528" y="25305"/>
                    <a:pt x="33528" y="24257"/>
                    <a:pt x="33528" y="22257"/>
                  </a:cubicBezTo>
                  <a:cubicBezTo>
                    <a:pt x="32309" y="23086"/>
                    <a:pt x="31128" y="23971"/>
                    <a:pt x="30004" y="24924"/>
                  </a:cubicBezTo>
                  <a:lnTo>
                    <a:pt x="18288" y="36259"/>
                  </a:lnTo>
                  <a:lnTo>
                    <a:pt x="18288" y="36259"/>
                  </a:lnTo>
                  <a:cubicBezTo>
                    <a:pt x="13259" y="40821"/>
                    <a:pt x="5496" y="40440"/>
                    <a:pt x="933" y="35421"/>
                  </a:cubicBezTo>
                  <a:cubicBezTo>
                    <a:pt x="600" y="35049"/>
                    <a:pt x="286" y="34668"/>
                    <a:pt x="0" y="34258"/>
                  </a:cubicBezTo>
                  <a:lnTo>
                    <a:pt x="2858" y="32163"/>
                  </a:lnTo>
                  <a:cubicBezTo>
                    <a:pt x="8858" y="28543"/>
                    <a:pt x="14954" y="25019"/>
                    <a:pt x="20860" y="21209"/>
                  </a:cubicBezTo>
                  <a:cubicBezTo>
                    <a:pt x="24955" y="18447"/>
                    <a:pt x="28766" y="15208"/>
                    <a:pt x="32671" y="11684"/>
                  </a:cubicBezTo>
                  <a:cubicBezTo>
                    <a:pt x="34585" y="10035"/>
                    <a:pt x="35947" y="7842"/>
                    <a:pt x="36576" y="5398"/>
                  </a:cubicBezTo>
                  <a:cubicBezTo>
                    <a:pt x="38481" y="-698"/>
                    <a:pt x="40767" y="-1556"/>
                    <a:pt x="46101" y="2445"/>
                  </a:cubicBezTo>
                  <a:cubicBezTo>
                    <a:pt x="48273" y="4432"/>
                    <a:pt x="50168" y="6707"/>
                    <a:pt x="51721" y="9208"/>
                  </a:cubicBezTo>
                  <a:cubicBezTo>
                    <a:pt x="52578" y="10446"/>
                    <a:pt x="51721" y="11779"/>
                    <a:pt x="51245" y="13018"/>
                  </a:cubicBezTo>
                  <a:cubicBezTo>
                    <a:pt x="49597" y="15561"/>
                    <a:pt x="48158" y="18237"/>
                    <a:pt x="46958" y="21019"/>
                  </a:cubicBezTo>
                  <a:cubicBezTo>
                    <a:pt x="45625" y="24733"/>
                    <a:pt x="44767" y="28639"/>
                    <a:pt x="43815" y="32449"/>
                  </a:cubicBezTo>
                  <a:cubicBezTo>
                    <a:pt x="43701" y="33363"/>
                    <a:pt x="43701" y="34297"/>
                    <a:pt x="43815" y="35211"/>
                  </a:cubicBezTo>
                  <a:cubicBezTo>
                    <a:pt x="48759" y="31363"/>
                    <a:pt x="53207" y="26915"/>
                    <a:pt x="57055" y="21971"/>
                  </a:cubicBezTo>
                  <a:cubicBezTo>
                    <a:pt x="58312" y="23238"/>
                    <a:pt x="58312" y="25276"/>
                    <a:pt x="57055" y="26543"/>
                  </a:cubicBezTo>
                  <a:cubicBezTo>
                    <a:pt x="54674" y="30353"/>
                    <a:pt x="52197" y="34163"/>
                    <a:pt x="49721" y="37973"/>
                  </a:cubicBezTo>
                  <a:cubicBezTo>
                    <a:pt x="48435" y="39831"/>
                    <a:pt x="47034" y="41612"/>
                    <a:pt x="45529" y="43307"/>
                  </a:cubicBezTo>
                  <a:cubicBezTo>
                    <a:pt x="42882" y="46336"/>
                    <a:pt x="41729" y="50384"/>
                    <a:pt x="42386" y="54356"/>
                  </a:cubicBezTo>
                  <a:cubicBezTo>
                    <a:pt x="42386" y="57528"/>
                    <a:pt x="42577" y="60709"/>
                    <a:pt x="42958" y="63881"/>
                  </a:cubicBezTo>
                  <a:cubicBezTo>
                    <a:pt x="42958" y="66262"/>
                    <a:pt x="39433" y="68167"/>
                    <a:pt x="36767" y="67120"/>
                  </a:cubicBezTo>
                  <a:cubicBezTo>
                    <a:pt x="34100" y="66072"/>
                    <a:pt x="32575" y="64929"/>
                    <a:pt x="32385" y="61214"/>
                  </a:cubicBezTo>
                  <a:cubicBezTo>
                    <a:pt x="32433" y="60290"/>
                    <a:pt x="32433" y="59376"/>
                    <a:pt x="32385" y="58452"/>
                  </a:cubicBezTo>
                  <a:cubicBezTo>
                    <a:pt x="32385" y="58452"/>
                    <a:pt x="32004" y="59404"/>
                    <a:pt x="31242" y="5854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4" name="任意多边形: 形状 1943"/>
            <p:cNvSpPr/>
            <p:nvPr/>
          </p:nvSpPr>
          <p:spPr>
            <a:xfrm>
              <a:off x="6589364" y="6659720"/>
              <a:ext cx="58453" cy="49641"/>
            </a:xfrm>
            <a:custGeom>
              <a:avLst/>
              <a:gdLst>
                <a:gd name="connsiteX0" fmla="*/ 46247 w 46246"/>
                <a:gd name="connsiteY0" fmla="*/ 28379 h 39274"/>
                <a:gd name="connsiteX1" fmla="*/ 40722 w 46246"/>
                <a:gd name="connsiteY1" fmla="*/ 31904 h 39274"/>
                <a:gd name="connsiteX2" fmla="*/ 23768 w 46246"/>
                <a:gd name="connsiteY2" fmla="*/ 38666 h 39274"/>
                <a:gd name="connsiteX3" fmla="*/ 14243 w 46246"/>
                <a:gd name="connsiteY3" fmla="*/ 34952 h 39274"/>
                <a:gd name="connsiteX4" fmla="*/ 431 w 46246"/>
                <a:gd name="connsiteY4" fmla="*/ 3995 h 39274"/>
                <a:gd name="connsiteX5" fmla="*/ 1193 w 46246"/>
                <a:gd name="connsiteY5" fmla="*/ 471 h 39274"/>
                <a:gd name="connsiteX6" fmla="*/ 4775 w 46246"/>
                <a:gd name="connsiteY6" fmla="*/ 1090 h 39274"/>
                <a:gd name="connsiteX7" fmla="*/ 4813 w 46246"/>
                <a:gd name="connsiteY7" fmla="*/ 1138 h 39274"/>
                <a:gd name="connsiteX8" fmla="*/ 7480 w 46246"/>
                <a:gd name="connsiteY8" fmla="*/ 4662 h 39274"/>
                <a:gd name="connsiteX9" fmla="*/ 21101 w 46246"/>
                <a:gd name="connsiteY9" fmla="*/ 19616 h 39274"/>
                <a:gd name="connsiteX10" fmla="*/ 39293 w 46246"/>
                <a:gd name="connsiteY10" fmla="*/ 26189 h 39274"/>
                <a:gd name="connsiteX11" fmla="*/ 46247 w 46246"/>
                <a:gd name="connsiteY11" fmla="*/ 28379 h 3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246" h="39274">
                  <a:moveTo>
                    <a:pt x="46247" y="28379"/>
                  </a:moveTo>
                  <a:cubicBezTo>
                    <a:pt x="44846" y="30132"/>
                    <a:pt x="42903" y="31380"/>
                    <a:pt x="40722" y="31904"/>
                  </a:cubicBezTo>
                  <a:lnTo>
                    <a:pt x="23768" y="38666"/>
                  </a:lnTo>
                  <a:cubicBezTo>
                    <a:pt x="20110" y="40266"/>
                    <a:pt x="15852" y="38600"/>
                    <a:pt x="14243" y="34952"/>
                  </a:cubicBezTo>
                  <a:cubicBezTo>
                    <a:pt x="9575" y="24665"/>
                    <a:pt x="4718" y="14378"/>
                    <a:pt x="431" y="3995"/>
                  </a:cubicBezTo>
                  <a:cubicBezTo>
                    <a:pt x="-235" y="2567"/>
                    <a:pt x="-235" y="1328"/>
                    <a:pt x="1193" y="471"/>
                  </a:cubicBezTo>
                  <a:cubicBezTo>
                    <a:pt x="2355" y="-348"/>
                    <a:pt x="3956" y="-72"/>
                    <a:pt x="4775" y="1090"/>
                  </a:cubicBezTo>
                  <a:cubicBezTo>
                    <a:pt x="4794" y="1100"/>
                    <a:pt x="4803" y="1119"/>
                    <a:pt x="4813" y="1138"/>
                  </a:cubicBezTo>
                  <a:cubicBezTo>
                    <a:pt x="5765" y="2281"/>
                    <a:pt x="6623" y="3424"/>
                    <a:pt x="7480" y="4662"/>
                  </a:cubicBezTo>
                  <a:cubicBezTo>
                    <a:pt x="11081" y="10425"/>
                    <a:pt x="15700" y="15492"/>
                    <a:pt x="21101" y="19616"/>
                  </a:cubicBezTo>
                  <a:cubicBezTo>
                    <a:pt x="26378" y="23560"/>
                    <a:pt x="32712" y="25846"/>
                    <a:pt x="39293" y="26189"/>
                  </a:cubicBezTo>
                  <a:cubicBezTo>
                    <a:pt x="41770" y="26189"/>
                    <a:pt x="44342" y="26189"/>
                    <a:pt x="46247" y="28379"/>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5" name="任意多边形: 形状 1944"/>
            <p:cNvSpPr/>
            <p:nvPr/>
          </p:nvSpPr>
          <p:spPr>
            <a:xfrm>
              <a:off x="6195866" y="6569616"/>
              <a:ext cx="52308" cy="39773"/>
            </a:xfrm>
            <a:custGeom>
              <a:avLst/>
              <a:gdLst>
                <a:gd name="connsiteX0" fmla="*/ 0 w 41384"/>
                <a:gd name="connsiteY0" fmla="*/ 31467 h 31467"/>
                <a:gd name="connsiteX1" fmla="*/ 29623 w 41384"/>
                <a:gd name="connsiteY1" fmla="*/ 5750 h 31467"/>
                <a:gd name="connsiteX2" fmla="*/ 32956 w 41384"/>
                <a:gd name="connsiteY2" fmla="*/ 1749 h 31467"/>
                <a:gd name="connsiteX3" fmla="*/ 35547 w 41384"/>
                <a:gd name="connsiteY3" fmla="*/ 45 h 31467"/>
                <a:gd name="connsiteX4" fmla="*/ 36385 w 41384"/>
                <a:gd name="connsiteY4" fmla="*/ 416 h 31467"/>
                <a:gd name="connsiteX5" fmla="*/ 39624 w 41384"/>
                <a:gd name="connsiteY5" fmla="*/ 16037 h 31467"/>
                <a:gd name="connsiteX6" fmla="*/ 35814 w 41384"/>
                <a:gd name="connsiteY6" fmla="*/ 18609 h 31467"/>
                <a:gd name="connsiteX7" fmla="*/ 35147 w 41384"/>
                <a:gd name="connsiteY7" fmla="*/ 18609 h 31467"/>
                <a:gd name="connsiteX8" fmla="*/ 9144 w 41384"/>
                <a:gd name="connsiteY8" fmla="*/ 28800 h 31467"/>
                <a:gd name="connsiteX9" fmla="*/ 0 w 41384"/>
                <a:gd name="connsiteY9" fmla="*/ 31467 h 31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384" h="31467">
                  <a:moveTo>
                    <a:pt x="0" y="31467"/>
                  </a:moveTo>
                  <a:cubicBezTo>
                    <a:pt x="8687" y="21617"/>
                    <a:pt x="18650" y="12967"/>
                    <a:pt x="29623" y="5750"/>
                  </a:cubicBezTo>
                  <a:cubicBezTo>
                    <a:pt x="31290" y="5005"/>
                    <a:pt x="32528" y="3528"/>
                    <a:pt x="32956" y="1749"/>
                  </a:cubicBezTo>
                  <a:cubicBezTo>
                    <a:pt x="33204" y="564"/>
                    <a:pt x="34357" y="-198"/>
                    <a:pt x="35547" y="45"/>
                  </a:cubicBezTo>
                  <a:cubicBezTo>
                    <a:pt x="35852" y="108"/>
                    <a:pt x="36138" y="234"/>
                    <a:pt x="36385" y="416"/>
                  </a:cubicBezTo>
                  <a:cubicBezTo>
                    <a:pt x="41481" y="3913"/>
                    <a:pt x="42901" y="10804"/>
                    <a:pt x="39624" y="16037"/>
                  </a:cubicBezTo>
                  <a:cubicBezTo>
                    <a:pt x="38776" y="17398"/>
                    <a:pt x="37395" y="18333"/>
                    <a:pt x="35814" y="18609"/>
                  </a:cubicBezTo>
                  <a:lnTo>
                    <a:pt x="35147" y="18609"/>
                  </a:lnTo>
                  <a:cubicBezTo>
                    <a:pt x="25860" y="20132"/>
                    <a:pt x="16993" y="23605"/>
                    <a:pt x="9144" y="28800"/>
                  </a:cubicBezTo>
                  <a:cubicBezTo>
                    <a:pt x="6229" y="30102"/>
                    <a:pt x="3153" y="31000"/>
                    <a:pt x="0" y="31467"/>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46" name="任意多边形: 形状 1945"/>
            <p:cNvSpPr/>
            <p:nvPr/>
          </p:nvSpPr>
          <p:spPr>
            <a:xfrm>
              <a:off x="5905961" y="6768048"/>
              <a:ext cx="918112" cy="33389"/>
            </a:xfrm>
            <a:custGeom>
              <a:avLst/>
              <a:gdLst>
                <a:gd name="connsiteX0" fmla="*/ 0 w 726376"/>
                <a:gd name="connsiteY0" fmla="*/ 25351 h 26416"/>
                <a:gd name="connsiteX1" fmla="*/ 0 w 726376"/>
                <a:gd name="connsiteY1" fmla="*/ 1634 h 26416"/>
                <a:gd name="connsiteX2" fmla="*/ 3334 w 726376"/>
                <a:gd name="connsiteY2" fmla="*/ 1634 h 26416"/>
                <a:gd name="connsiteX3" fmla="*/ 3334 w 726376"/>
                <a:gd name="connsiteY3" fmla="*/ 11159 h 26416"/>
                <a:gd name="connsiteX4" fmla="*/ 12001 w 726376"/>
                <a:gd name="connsiteY4" fmla="*/ 11159 h 26416"/>
                <a:gd name="connsiteX5" fmla="*/ 12001 w 726376"/>
                <a:gd name="connsiteY5" fmla="*/ 1634 h 26416"/>
                <a:gd name="connsiteX6" fmla="*/ 15430 w 726376"/>
                <a:gd name="connsiteY6" fmla="*/ 1634 h 26416"/>
                <a:gd name="connsiteX7" fmla="*/ 15430 w 726376"/>
                <a:gd name="connsiteY7" fmla="*/ 25351 h 26416"/>
                <a:gd name="connsiteX8" fmla="*/ 12001 w 726376"/>
                <a:gd name="connsiteY8" fmla="*/ 25351 h 26416"/>
                <a:gd name="connsiteX9" fmla="*/ 12001 w 726376"/>
                <a:gd name="connsiteY9" fmla="*/ 14493 h 26416"/>
                <a:gd name="connsiteX10" fmla="*/ 3334 w 726376"/>
                <a:gd name="connsiteY10" fmla="*/ 14493 h 26416"/>
                <a:gd name="connsiteX11" fmla="*/ 3334 w 726376"/>
                <a:gd name="connsiteY11" fmla="*/ 25351 h 26416"/>
                <a:gd name="connsiteX12" fmla="*/ 34100 w 726376"/>
                <a:gd name="connsiteY12" fmla="*/ 1634 h 26416"/>
                <a:gd name="connsiteX13" fmla="*/ 34100 w 726376"/>
                <a:gd name="connsiteY13" fmla="*/ 18398 h 26416"/>
                <a:gd name="connsiteX14" fmla="*/ 33623 w 726376"/>
                <a:gd name="connsiteY14" fmla="*/ 21351 h 26416"/>
                <a:gd name="connsiteX15" fmla="*/ 32290 w 726376"/>
                <a:gd name="connsiteY15" fmla="*/ 23637 h 26416"/>
                <a:gd name="connsiteX16" fmla="*/ 30004 w 726376"/>
                <a:gd name="connsiteY16" fmla="*/ 25161 h 26416"/>
                <a:gd name="connsiteX17" fmla="*/ 26765 w 726376"/>
                <a:gd name="connsiteY17" fmla="*/ 25732 h 26416"/>
                <a:gd name="connsiteX18" fmla="*/ 23527 w 726376"/>
                <a:gd name="connsiteY18" fmla="*/ 25161 h 26416"/>
                <a:gd name="connsiteX19" fmla="*/ 21241 w 726376"/>
                <a:gd name="connsiteY19" fmla="*/ 23637 h 26416"/>
                <a:gd name="connsiteX20" fmla="*/ 19907 w 726376"/>
                <a:gd name="connsiteY20" fmla="*/ 21351 h 26416"/>
                <a:gd name="connsiteX21" fmla="*/ 19907 w 726376"/>
                <a:gd name="connsiteY21" fmla="*/ 18398 h 26416"/>
                <a:gd name="connsiteX22" fmla="*/ 19907 w 726376"/>
                <a:gd name="connsiteY22" fmla="*/ 1634 h 26416"/>
                <a:gd name="connsiteX23" fmla="*/ 23241 w 726376"/>
                <a:gd name="connsiteY23" fmla="*/ 1634 h 26416"/>
                <a:gd name="connsiteX24" fmla="*/ 23241 w 726376"/>
                <a:gd name="connsiteY24" fmla="*/ 18970 h 26416"/>
                <a:gd name="connsiteX25" fmla="*/ 24289 w 726376"/>
                <a:gd name="connsiteY25" fmla="*/ 21827 h 26416"/>
                <a:gd name="connsiteX26" fmla="*/ 30004 w 726376"/>
                <a:gd name="connsiteY26" fmla="*/ 21827 h 26416"/>
                <a:gd name="connsiteX27" fmla="*/ 31051 w 726376"/>
                <a:gd name="connsiteY27" fmla="*/ 18970 h 26416"/>
                <a:gd name="connsiteX28" fmla="*/ 31051 w 726376"/>
                <a:gd name="connsiteY28" fmla="*/ 1634 h 26416"/>
                <a:gd name="connsiteX29" fmla="*/ 41624 w 726376"/>
                <a:gd name="connsiteY29" fmla="*/ 15350 h 26416"/>
                <a:gd name="connsiteX30" fmla="*/ 46387 w 726376"/>
                <a:gd name="connsiteY30" fmla="*/ 15350 h 26416"/>
                <a:gd name="connsiteX31" fmla="*/ 44005 w 726376"/>
                <a:gd name="connsiteY31" fmla="*/ 6873 h 26416"/>
                <a:gd name="connsiteX32" fmla="*/ 44005 w 726376"/>
                <a:gd name="connsiteY32" fmla="*/ 6873 h 26416"/>
                <a:gd name="connsiteX33" fmla="*/ 41719 w 726376"/>
                <a:gd name="connsiteY33" fmla="*/ 15350 h 26416"/>
                <a:gd name="connsiteX34" fmla="*/ 35814 w 726376"/>
                <a:gd name="connsiteY34" fmla="*/ 24875 h 26416"/>
                <a:gd name="connsiteX35" fmla="*/ 42386 w 726376"/>
                <a:gd name="connsiteY35" fmla="*/ 1158 h 26416"/>
                <a:gd name="connsiteX36" fmla="*/ 45529 w 726376"/>
                <a:gd name="connsiteY36" fmla="*/ 1158 h 26416"/>
                <a:gd name="connsiteX37" fmla="*/ 52388 w 726376"/>
                <a:gd name="connsiteY37" fmla="*/ 24875 h 26416"/>
                <a:gd name="connsiteX38" fmla="*/ 49244 w 726376"/>
                <a:gd name="connsiteY38" fmla="*/ 24875 h 26416"/>
                <a:gd name="connsiteX39" fmla="*/ 47149 w 726376"/>
                <a:gd name="connsiteY39" fmla="*/ 17827 h 26416"/>
                <a:gd name="connsiteX40" fmla="*/ 40862 w 726376"/>
                <a:gd name="connsiteY40" fmla="*/ 17827 h 26416"/>
                <a:gd name="connsiteX41" fmla="*/ 38957 w 726376"/>
                <a:gd name="connsiteY41" fmla="*/ 24875 h 26416"/>
                <a:gd name="connsiteX42" fmla="*/ 62008 w 726376"/>
                <a:gd name="connsiteY42" fmla="*/ 4111 h 26416"/>
                <a:gd name="connsiteX43" fmla="*/ 53626 w 726376"/>
                <a:gd name="connsiteY43" fmla="*/ 4111 h 26416"/>
                <a:gd name="connsiteX44" fmla="*/ 53626 w 726376"/>
                <a:gd name="connsiteY44" fmla="*/ 1158 h 26416"/>
                <a:gd name="connsiteX45" fmla="*/ 66008 w 726376"/>
                <a:gd name="connsiteY45" fmla="*/ 1158 h 26416"/>
                <a:gd name="connsiteX46" fmla="*/ 66008 w 726376"/>
                <a:gd name="connsiteY46" fmla="*/ 4206 h 26416"/>
                <a:gd name="connsiteX47" fmla="*/ 56483 w 726376"/>
                <a:gd name="connsiteY47" fmla="*/ 21827 h 26416"/>
                <a:gd name="connsiteX48" fmla="*/ 66008 w 726376"/>
                <a:gd name="connsiteY48" fmla="*/ 21827 h 26416"/>
                <a:gd name="connsiteX49" fmla="*/ 66008 w 726376"/>
                <a:gd name="connsiteY49" fmla="*/ 24875 h 26416"/>
                <a:gd name="connsiteX50" fmla="*/ 52578 w 726376"/>
                <a:gd name="connsiteY50" fmla="*/ 24875 h 26416"/>
                <a:gd name="connsiteX51" fmla="*/ 52578 w 726376"/>
                <a:gd name="connsiteY51" fmla="*/ 22113 h 26416"/>
                <a:gd name="connsiteX52" fmla="*/ 62103 w 726376"/>
                <a:gd name="connsiteY52" fmla="*/ 4111 h 26416"/>
                <a:gd name="connsiteX53" fmla="*/ 69151 w 726376"/>
                <a:gd name="connsiteY53" fmla="*/ 24875 h 26416"/>
                <a:gd name="connsiteX54" fmla="*/ 69151 w 726376"/>
                <a:gd name="connsiteY54" fmla="*/ 1158 h 26416"/>
                <a:gd name="connsiteX55" fmla="*/ 72485 w 726376"/>
                <a:gd name="connsiteY55" fmla="*/ 1158 h 26416"/>
                <a:gd name="connsiteX56" fmla="*/ 72485 w 726376"/>
                <a:gd name="connsiteY56" fmla="*/ 10683 h 26416"/>
                <a:gd name="connsiteX57" fmla="*/ 81153 w 726376"/>
                <a:gd name="connsiteY57" fmla="*/ 10683 h 26416"/>
                <a:gd name="connsiteX58" fmla="*/ 81153 w 726376"/>
                <a:gd name="connsiteY58" fmla="*/ 1158 h 26416"/>
                <a:gd name="connsiteX59" fmla="*/ 84201 w 726376"/>
                <a:gd name="connsiteY59" fmla="*/ 1158 h 26416"/>
                <a:gd name="connsiteX60" fmla="*/ 84201 w 726376"/>
                <a:gd name="connsiteY60" fmla="*/ 24875 h 26416"/>
                <a:gd name="connsiteX61" fmla="*/ 80772 w 726376"/>
                <a:gd name="connsiteY61" fmla="*/ 24875 h 26416"/>
                <a:gd name="connsiteX62" fmla="*/ 80772 w 726376"/>
                <a:gd name="connsiteY62" fmla="*/ 14017 h 26416"/>
                <a:gd name="connsiteX63" fmla="*/ 72104 w 726376"/>
                <a:gd name="connsiteY63" fmla="*/ 14017 h 26416"/>
                <a:gd name="connsiteX64" fmla="*/ 72104 w 726376"/>
                <a:gd name="connsiteY64" fmla="*/ 24875 h 26416"/>
                <a:gd name="connsiteX65" fmla="*/ 96774 w 726376"/>
                <a:gd name="connsiteY65" fmla="*/ 3539 h 26416"/>
                <a:gd name="connsiteX66" fmla="*/ 94393 w 726376"/>
                <a:gd name="connsiteY66" fmla="*/ 4301 h 26416"/>
                <a:gd name="connsiteX67" fmla="*/ 92678 w 726376"/>
                <a:gd name="connsiteY67" fmla="*/ 6301 h 26416"/>
                <a:gd name="connsiteX68" fmla="*/ 91630 w 726376"/>
                <a:gd name="connsiteY68" fmla="*/ 9349 h 26416"/>
                <a:gd name="connsiteX69" fmla="*/ 91630 w 726376"/>
                <a:gd name="connsiteY69" fmla="*/ 12969 h 26416"/>
                <a:gd name="connsiteX70" fmla="*/ 91630 w 726376"/>
                <a:gd name="connsiteY70" fmla="*/ 16684 h 26416"/>
                <a:gd name="connsiteX71" fmla="*/ 92678 w 726376"/>
                <a:gd name="connsiteY71" fmla="*/ 19732 h 26416"/>
                <a:gd name="connsiteX72" fmla="*/ 94393 w 726376"/>
                <a:gd name="connsiteY72" fmla="*/ 21732 h 26416"/>
                <a:gd name="connsiteX73" fmla="*/ 96774 w 726376"/>
                <a:gd name="connsiteY73" fmla="*/ 22494 h 26416"/>
                <a:gd name="connsiteX74" fmla="*/ 99250 w 726376"/>
                <a:gd name="connsiteY74" fmla="*/ 21732 h 26416"/>
                <a:gd name="connsiteX75" fmla="*/ 100965 w 726376"/>
                <a:gd name="connsiteY75" fmla="*/ 19732 h 26416"/>
                <a:gd name="connsiteX76" fmla="*/ 102013 w 726376"/>
                <a:gd name="connsiteY76" fmla="*/ 16684 h 26416"/>
                <a:gd name="connsiteX77" fmla="*/ 102013 w 726376"/>
                <a:gd name="connsiteY77" fmla="*/ 12969 h 26416"/>
                <a:gd name="connsiteX78" fmla="*/ 102013 w 726376"/>
                <a:gd name="connsiteY78" fmla="*/ 9349 h 26416"/>
                <a:gd name="connsiteX79" fmla="*/ 100965 w 726376"/>
                <a:gd name="connsiteY79" fmla="*/ 6301 h 26416"/>
                <a:gd name="connsiteX80" fmla="*/ 99250 w 726376"/>
                <a:gd name="connsiteY80" fmla="*/ 4301 h 26416"/>
                <a:gd name="connsiteX81" fmla="*/ 96774 w 726376"/>
                <a:gd name="connsiteY81" fmla="*/ 3539 h 26416"/>
                <a:gd name="connsiteX82" fmla="*/ 96774 w 726376"/>
                <a:gd name="connsiteY82" fmla="*/ 777 h 26416"/>
                <a:gd name="connsiteX83" fmla="*/ 100584 w 726376"/>
                <a:gd name="connsiteY83" fmla="*/ 1634 h 26416"/>
                <a:gd name="connsiteX84" fmla="*/ 103346 w 726376"/>
                <a:gd name="connsiteY84" fmla="*/ 4111 h 26416"/>
                <a:gd name="connsiteX85" fmla="*/ 105061 w 726376"/>
                <a:gd name="connsiteY85" fmla="*/ 7921 h 26416"/>
                <a:gd name="connsiteX86" fmla="*/ 105632 w 726376"/>
                <a:gd name="connsiteY86" fmla="*/ 12969 h 26416"/>
                <a:gd name="connsiteX87" fmla="*/ 105061 w 726376"/>
                <a:gd name="connsiteY87" fmla="*/ 18017 h 26416"/>
                <a:gd name="connsiteX88" fmla="*/ 103346 w 726376"/>
                <a:gd name="connsiteY88" fmla="*/ 21922 h 26416"/>
                <a:gd name="connsiteX89" fmla="*/ 100584 w 726376"/>
                <a:gd name="connsiteY89" fmla="*/ 24399 h 26416"/>
                <a:gd name="connsiteX90" fmla="*/ 96774 w 726376"/>
                <a:gd name="connsiteY90" fmla="*/ 25256 h 26416"/>
                <a:gd name="connsiteX91" fmla="*/ 93059 w 726376"/>
                <a:gd name="connsiteY91" fmla="*/ 24399 h 26416"/>
                <a:gd name="connsiteX92" fmla="*/ 90297 w 726376"/>
                <a:gd name="connsiteY92" fmla="*/ 21922 h 26416"/>
                <a:gd name="connsiteX93" fmla="*/ 88583 w 726376"/>
                <a:gd name="connsiteY93" fmla="*/ 18017 h 26416"/>
                <a:gd name="connsiteX94" fmla="*/ 88011 w 726376"/>
                <a:gd name="connsiteY94" fmla="*/ 12969 h 26416"/>
                <a:gd name="connsiteX95" fmla="*/ 88583 w 726376"/>
                <a:gd name="connsiteY95" fmla="*/ 7921 h 26416"/>
                <a:gd name="connsiteX96" fmla="*/ 90297 w 726376"/>
                <a:gd name="connsiteY96" fmla="*/ 4111 h 26416"/>
                <a:gd name="connsiteX97" fmla="*/ 93059 w 726376"/>
                <a:gd name="connsiteY97" fmla="*/ 1634 h 26416"/>
                <a:gd name="connsiteX98" fmla="*/ 96774 w 726376"/>
                <a:gd name="connsiteY98" fmla="*/ 777 h 26416"/>
                <a:gd name="connsiteX99" fmla="*/ 109347 w 726376"/>
                <a:gd name="connsiteY99" fmla="*/ 24875 h 26416"/>
                <a:gd name="connsiteX100" fmla="*/ 109347 w 726376"/>
                <a:gd name="connsiteY100" fmla="*/ 1158 h 26416"/>
                <a:gd name="connsiteX101" fmla="*/ 112776 w 726376"/>
                <a:gd name="connsiteY101" fmla="*/ 1158 h 26416"/>
                <a:gd name="connsiteX102" fmla="*/ 121253 w 726376"/>
                <a:gd name="connsiteY102" fmla="*/ 18017 h 26416"/>
                <a:gd name="connsiteX103" fmla="*/ 121253 w 726376"/>
                <a:gd name="connsiteY103" fmla="*/ 18017 h 26416"/>
                <a:gd name="connsiteX104" fmla="*/ 121253 w 726376"/>
                <a:gd name="connsiteY104" fmla="*/ 1158 h 26416"/>
                <a:gd name="connsiteX105" fmla="*/ 124396 w 726376"/>
                <a:gd name="connsiteY105" fmla="*/ 1158 h 26416"/>
                <a:gd name="connsiteX106" fmla="*/ 124396 w 726376"/>
                <a:gd name="connsiteY106" fmla="*/ 24875 h 26416"/>
                <a:gd name="connsiteX107" fmla="*/ 121348 w 726376"/>
                <a:gd name="connsiteY107" fmla="*/ 24875 h 26416"/>
                <a:gd name="connsiteX108" fmla="*/ 112681 w 726376"/>
                <a:gd name="connsiteY108" fmla="*/ 7349 h 26416"/>
                <a:gd name="connsiteX109" fmla="*/ 112681 w 726376"/>
                <a:gd name="connsiteY109" fmla="*/ 7349 h 26416"/>
                <a:gd name="connsiteX110" fmla="*/ 112681 w 726376"/>
                <a:gd name="connsiteY110" fmla="*/ 24875 h 26416"/>
                <a:gd name="connsiteX111" fmla="*/ 141637 w 726376"/>
                <a:gd name="connsiteY111" fmla="*/ 9064 h 26416"/>
                <a:gd name="connsiteX112" fmla="*/ 141351 w 726376"/>
                <a:gd name="connsiteY112" fmla="*/ 7159 h 26416"/>
                <a:gd name="connsiteX113" fmla="*/ 140398 w 726376"/>
                <a:gd name="connsiteY113" fmla="*/ 5444 h 26416"/>
                <a:gd name="connsiteX114" fmla="*/ 139065 w 726376"/>
                <a:gd name="connsiteY114" fmla="*/ 4206 h 26416"/>
                <a:gd name="connsiteX115" fmla="*/ 137065 w 726376"/>
                <a:gd name="connsiteY115" fmla="*/ 4206 h 26416"/>
                <a:gd name="connsiteX116" fmla="*/ 134588 w 726376"/>
                <a:gd name="connsiteY116" fmla="*/ 4968 h 26416"/>
                <a:gd name="connsiteX117" fmla="*/ 132874 w 726376"/>
                <a:gd name="connsiteY117" fmla="*/ 6968 h 26416"/>
                <a:gd name="connsiteX118" fmla="*/ 131921 w 726376"/>
                <a:gd name="connsiteY118" fmla="*/ 10016 h 26416"/>
                <a:gd name="connsiteX119" fmla="*/ 131921 w 726376"/>
                <a:gd name="connsiteY119" fmla="*/ 13636 h 26416"/>
                <a:gd name="connsiteX120" fmla="*/ 131921 w 726376"/>
                <a:gd name="connsiteY120" fmla="*/ 17350 h 26416"/>
                <a:gd name="connsiteX121" fmla="*/ 132874 w 726376"/>
                <a:gd name="connsiteY121" fmla="*/ 20398 h 26416"/>
                <a:gd name="connsiteX122" fmla="*/ 134588 w 726376"/>
                <a:gd name="connsiteY122" fmla="*/ 22399 h 26416"/>
                <a:gd name="connsiteX123" fmla="*/ 137160 w 726376"/>
                <a:gd name="connsiteY123" fmla="*/ 23161 h 26416"/>
                <a:gd name="connsiteX124" fmla="*/ 139637 w 726376"/>
                <a:gd name="connsiteY124" fmla="*/ 23161 h 26416"/>
                <a:gd name="connsiteX125" fmla="*/ 141160 w 726376"/>
                <a:gd name="connsiteY125" fmla="*/ 21732 h 26416"/>
                <a:gd name="connsiteX126" fmla="*/ 141922 w 726376"/>
                <a:gd name="connsiteY126" fmla="*/ 19541 h 26416"/>
                <a:gd name="connsiteX127" fmla="*/ 141922 w 726376"/>
                <a:gd name="connsiteY127" fmla="*/ 16874 h 26416"/>
                <a:gd name="connsiteX128" fmla="*/ 135255 w 726376"/>
                <a:gd name="connsiteY128" fmla="*/ 16874 h 26416"/>
                <a:gd name="connsiteX129" fmla="*/ 135255 w 726376"/>
                <a:gd name="connsiteY129" fmla="*/ 13826 h 26416"/>
                <a:gd name="connsiteX130" fmla="*/ 144780 w 726376"/>
                <a:gd name="connsiteY130" fmla="*/ 13826 h 26416"/>
                <a:gd name="connsiteX131" fmla="*/ 144780 w 726376"/>
                <a:gd name="connsiteY131" fmla="*/ 16779 h 26416"/>
                <a:gd name="connsiteX132" fmla="*/ 142780 w 726376"/>
                <a:gd name="connsiteY132" fmla="*/ 23827 h 26416"/>
                <a:gd name="connsiteX133" fmla="*/ 136493 w 726376"/>
                <a:gd name="connsiteY133" fmla="*/ 26399 h 26416"/>
                <a:gd name="connsiteX134" fmla="*/ 132683 w 726376"/>
                <a:gd name="connsiteY134" fmla="*/ 25542 h 26416"/>
                <a:gd name="connsiteX135" fmla="*/ 129921 w 726376"/>
                <a:gd name="connsiteY135" fmla="*/ 23065 h 26416"/>
                <a:gd name="connsiteX136" fmla="*/ 128111 w 726376"/>
                <a:gd name="connsiteY136" fmla="*/ 19160 h 26416"/>
                <a:gd name="connsiteX137" fmla="*/ 127540 w 726376"/>
                <a:gd name="connsiteY137" fmla="*/ 14112 h 26416"/>
                <a:gd name="connsiteX138" fmla="*/ 128111 w 726376"/>
                <a:gd name="connsiteY138" fmla="*/ 9064 h 26416"/>
                <a:gd name="connsiteX139" fmla="*/ 129826 w 726376"/>
                <a:gd name="connsiteY139" fmla="*/ 5254 h 26416"/>
                <a:gd name="connsiteX140" fmla="*/ 132588 w 726376"/>
                <a:gd name="connsiteY140" fmla="*/ 2777 h 26416"/>
                <a:gd name="connsiteX141" fmla="*/ 136398 w 726376"/>
                <a:gd name="connsiteY141" fmla="*/ 1920 h 26416"/>
                <a:gd name="connsiteX142" fmla="*/ 139637 w 726376"/>
                <a:gd name="connsiteY142" fmla="*/ 2587 h 26416"/>
                <a:gd name="connsiteX143" fmla="*/ 142208 w 726376"/>
                <a:gd name="connsiteY143" fmla="*/ 4396 h 26416"/>
                <a:gd name="connsiteX144" fmla="*/ 143923 w 726376"/>
                <a:gd name="connsiteY144" fmla="*/ 6968 h 26416"/>
                <a:gd name="connsiteX145" fmla="*/ 144589 w 726376"/>
                <a:gd name="connsiteY145" fmla="*/ 10207 h 26416"/>
                <a:gd name="connsiteX146" fmla="*/ 172307 w 726376"/>
                <a:gd name="connsiteY146" fmla="*/ 1158 h 26416"/>
                <a:gd name="connsiteX147" fmla="*/ 172307 w 726376"/>
                <a:gd name="connsiteY147" fmla="*/ 17922 h 26416"/>
                <a:gd name="connsiteX148" fmla="*/ 172307 w 726376"/>
                <a:gd name="connsiteY148" fmla="*/ 20875 h 26416"/>
                <a:gd name="connsiteX149" fmla="*/ 170974 w 726376"/>
                <a:gd name="connsiteY149" fmla="*/ 23161 h 26416"/>
                <a:gd name="connsiteX150" fmla="*/ 168688 w 726376"/>
                <a:gd name="connsiteY150" fmla="*/ 24685 h 26416"/>
                <a:gd name="connsiteX151" fmla="*/ 165449 w 726376"/>
                <a:gd name="connsiteY151" fmla="*/ 25256 h 26416"/>
                <a:gd name="connsiteX152" fmla="*/ 162211 w 726376"/>
                <a:gd name="connsiteY152" fmla="*/ 24685 h 26416"/>
                <a:gd name="connsiteX153" fmla="*/ 159925 w 726376"/>
                <a:gd name="connsiteY153" fmla="*/ 23161 h 26416"/>
                <a:gd name="connsiteX154" fmla="*/ 158591 w 726376"/>
                <a:gd name="connsiteY154" fmla="*/ 20875 h 26416"/>
                <a:gd name="connsiteX155" fmla="*/ 158591 w 726376"/>
                <a:gd name="connsiteY155" fmla="*/ 17922 h 26416"/>
                <a:gd name="connsiteX156" fmla="*/ 158591 w 726376"/>
                <a:gd name="connsiteY156" fmla="*/ 1158 h 26416"/>
                <a:gd name="connsiteX157" fmla="*/ 161925 w 726376"/>
                <a:gd name="connsiteY157" fmla="*/ 1158 h 26416"/>
                <a:gd name="connsiteX158" fmla="*/ 161925 w 726376"/>
                <a:gd name="connsiteY158" fmla="*/ 18493 h 26416"/>
                <a:gd name="connsiteX159" fmla="*/ 162973 w 726376"/>
                <a:gd name="connsiteY159" fmla="*/ 21351 h 26416"/>
                <a:gd name="connsiteX160" fmla="*/ 168688 w 726376"/>
                <a:gd name="connsiteY160" fmla="*/ 21351 h 26416"/>
                <a:gd name="connsiteX161" fmla="*/ 169735 w 726376"/>
                <a:gd name="connsiteY161" fmla="*/ 18493 h 26416"/>
                <a:gd name="connsiteX162" fmla="*/ 169735 w 726376"/>
                <a:gd name="connsiteY162" fmla="*/ 1158 h 26416"/>
                <a:gd name="connsiteX163" fmla="*/ 176689 w 726376"/>
                <a:gd name="connsiteY163" fmla="*/ 24875 h 26416"/>
                <a:gd name="connsiteX164" fmla="*/ 176689 w 726376"/>
                <a:gd name="connsiteY164" fmla="*/ 1158 h 26416"/>
                <a:gd name="connsiteX165" fmla="*/ 180022 w 726376"/>
                <a:gd name="connsiteY165" fmla="*/ 1158 h 26416"/>
                <a:gd name="connsiteX166" fmla="*/ 188500 w 726376"/>
                <a:gd name="connsiteY166" fmla="*/ 18017 h 26416"/>
                <a:gd name="connsiteX167" fmla="*/ 188500 w 726376"/>
                <a:gd name="connsiteY167" fmla="*/ 18017 h 26416"/>
                <a:gd name="connsiteX168" fmla="*/ 188500 w 726376"/>
                <a:gd name="connsiteY168" fmla="*/ 1158 h 26416"/>
                <a:gd name="connsiteX169" fmla="*/ 191643 w 726376"/>
                <a:gd name="connsiteY169" fmla="*/ 1158 h 26416"/>
                <a:gd name="connsiteX170" fmla="*/ 191643 w 726376"/>
                <a:gd name="connsiteY170" fmla="*/ 24875 h 26416"/>
                <a:gd name="connsiteX171" fmla="*/ 188976 w 726376"/>
                <a:gd name="connsiteY171" fmla="*/ 24875 h 26416"/>
                <a:gd name="connsiteX172" fmla="*/ 180308 w 726376"/>
                <a:gd name="connsiteY172" fmla="*/ 7349 h 26416"/>
                <a:gd name="connsiteX173" fmla="*/ 180308 w 726376"/>
                <a:gd name="connsiteY173" fmla="*/ 7349 h 26416"/>
                <a:gd name="connsiteX174" fmla="*/ 180308 w 726376"/>
                <a:gd name="connsiteY174" fmla="*/ 24875 h 26416"/>
                <a:gd name="connsiteX175" fmla="*/ 195739 w 726376"/>
                <a:gd name="connsiteY175" fmla="*/ 24875 h 26416"/>
                <a:gd name="connsiteX176" fmla="*/ 195739 w 726376"/>
                <a:gd name="connsiteY176" fmla="*/ 1158 h 26416"/>
                <a:gd name="connsiteX177" fmla="*/ 199168 w 726376"/>
                <a:gd name="connsiteY177" fmla="*/ 1158 h 26416"/>
                <a:gd name="connsiteX178" fmla="*/ 199168 w 726376"/>
                <a:gd name="connsiteY178" fmla="*/ 24875 h 26416"/>
                <a:gd name="connsiteX179" fmla="*/ 214313 w 726376"/>
                <a:gd name="connsiteY179" fmla="*/ 1158 h 26416"/>
                <a:gd name="connsiteX180" fmla="*/ 217551 w 726376"/>
                <a:gd name="connsiteY180" fmla="*/ 1158 h 26416"/>
                <a:gd name="connsiteX181" fmla="*/ 210884 w 726376"/>
                <a:gd name="connsiteY181" fmla="*/ 24875 h 26416"/>
                <a:gd name="connsiteX182" fmla="*/ 208026 w 726376"/>
                <a:gd name="connsiteY182" fmla="*/ 24875 h 26416"/>
                <a:gd name="connsiteX183" fmla="*/ 201359 w 726376"/>
                <a:gd name="connsiteY183" fmla="*/ 1158 h 26416"/>
                <a:gd name="connsiteX184" fmla="*/ 204502 w 726376"/>
                <a:gd name="connsiteY184" fmla="*/ 1158 h 26416"/>
                <a:gd name="connsiteX185" fmla="*/ 209550 w 726376"/>
                <a:gd name="connsiteY185" fmla="*/ 20208 h 26416"/>
                <a:gd name="connsiteX186" fmla="*/ 209550 w 726376"/>
                <a:gd name="connsiteY186" fmla="*/ 20208 h 26416"/>
                <a:gd name="connsiteX187" fmla="*/ 214598 w 726376"/>
                <a:gd name="connsiteY187" fmla="*/ 1158 h 26416"/>
                <a:gd name="connsiteX188" fmla="*/ 219742 w 726376"/>
                <a:gd name="connsiteY188" fmla="*/ 24875 h 26416"/>
                <a:gd name="connsiteX189" fmla="*/ 219742 w 726376"/>
                <a:gd name="connsiteY189" fmla="*/ 1158 h 26416"/>
                <a:gd name="connsiteX190" fmla="*/ 231648 w 726376"/>
                <a:gd name="connsiteY190" fmla="*/ 1158 h 26416"/>
                <a:gd name="connsiteX191" fmla="*/ 231648 w 726376"/>
                <a:gd name="connsiteY191" fmla="*/ 4111 h 26416"/>
                <a:gd name="connsiteX192" fmla="*/ 223075 w 726376"/>
                <a:gd name="connsiteY192" fmla="*/ 4111 h 26416"/>
                <a:gd name="connsiteX193" fmla="*/ 223075 w 726376"/>
                <a:gd name="connsiteY193" fmla="*/ 10969 h 26416"/>
                <a:gd name="connsiteX194" fmla="*/ 231648 w 726376"/>
                <a:gd name="connsiteY194" fmla="*/ 10969 h 26416"/>
                <a:gd name="connsiteX195" fmla="*/ 231648 w 726376"/>
                <a:gd name="connsiteY195" fmla="*/ 14017 h 26416"/>
                <a:gd name="connsiteX196" fmla="*/ 223075 w 726376"/>
                <a:gd name="connsiteY196" fmla="*/ 14017 h 26416"/>
                <a:gd name="connsiteX197" fmla="*/ 223075 w 726376"/>
                <a:gd name="connsiteY197" fmla="*/ 21827 h 26416"/>
                <a:gd name="connsiteX198" fmla="*/ 231648 w 726376"/>
                <a:gd name="connsiteY198" fmla="*/ 21827 h 26416"/>
                <a:gd name="connsiteX199" fmla="*/ 231648 w 726376"/>
                <a:gd name="connsiteY199" fmla="*/ 24875 h 26416"/>
                <a:gd name="connsiteX200" fmla="*/ 236125 w 726376"/>
                <a:gd name="connsiteY200" fmla="*/ 24875 h 26416"/>
                <a:gd name="connsiteX201" fmla="*/ 236125 w 726376"/>
                <a:gd name="connsiteY201" fmla="*/ 1158 h 26416"/>
                <a:gd name="connsiteX202" fmla="*/ 242792 w 726376"/>
                <a:gd name="connsiteY202" fmla="*/ 1158 h 26416"/>
                <a:gd name="connsiteX203" fmla="*/ 245650 w 726376"/>
                <a:gd name="connsiteY203" fmla="*/ 1158 h 26416"/>
                <a:gd name="connsiteX204" fmla="*/ 248126 w 726376"/>
                <a:gd name="connsiteY204" fmla="*/ 2491 h 26416"/>
                <a:gd name="connsiteX205" fmla="*/ 249841 w 726376"/>
                <a:gd name="connsiteY205" fmla="*/ 4682 h 26416"/>
                <a:gd name="connsiteX206" fmla="*/ 250508 w 726376"/>
                <a:gd name="connsiteY206" fmla="*/ 7730 h 26416"/>
                <a:gd name="connsiteX207" fmla="*/ 250508 w 726376"/>
                <a:gd name="connsiteY207" fmla="*/ 10397 h 26416"/>
                <a:gd name="connsiteX208" fmla="*/ 249555 w 726376"/>
                <a:gd name="connsiteY208" fmla="*/ 12588 h 26416"/>
                <a:gd name="connsiteX209" fmla="*/ 247840 w 726376"/>
                <a:gd name="connsiteY209" fmla="*/ 14112 h 26416"/>
                <a:gd name="connsiteX210" fmla="*/ 245364 w 726376"/>
                <a:gd name="connsiteY210" fmla="*/ 14874 h 26416"/>
                <a:gd name="connsiteX211" fmla="*/ 252127 w 726376"/>
                <a:gd name="connsiteY211" fmla="*/ 24399 h 26416"/>
                <a:gd name="connsiteX212" fmla="*/ 248126 w 726376"/>
                <a:gd name="connsiteY212" fmla="*/ 24399 h 26416"/>
                <a:gd name="connsiteX213" fmla="*/ 240030 w 726376"/>
                <a:gd name="connsiteY213" fmla="*/ 12302 h 26416"/>
                <a:gd name="connsiteX214" fmla="*/ 242602 w 726376"/>
                <a:gd name="connsiteY214" fmla="*/ 12302 h 26416"/>
                <a:gd name="connsiteX215" fmla="*/ 244507 w 726376"/>
                <a:gd name="connsiteY215" fmla="*/ 12302 h 26416"/>
                <a:gd name="connsiteX216" fmla="*/ 246031 w 726376"/>
                <a:gd name="connsiteY216" fmla="*/ 11540 h 26416"/>
                <a:gd name="connsiteX217" fmla="*/ 247079 w 726376"/>
                <a:gd name="connsiteY217" fmla="*/ 10302 h 26416"/>
                <a:gd name="connsiteX218" fmla="*/ 247079 w 726376"/>
                <a:gd name="connsiteY218" fmla="*/ 8492 h 26416"/>
                <a:gd name="connsiteX219" fmla="*/ 245840 w 726376"/>
                <a:gd name="connsiteY219" fmla="*/ 5158 h 26416"/>
                <a:gd name="connsiteX220" fmla="*/ 242411 w 726376"/>
                <a:gd name="connsiteY220" fmla="*/ 3920 h 26416"/>
                <a:gd name="connsiteX221" fmla="*/ 239363 w 726376"/>
                <a:gd name="connsiteY221" fmla="*/ 3920 h 26416"/>
                <a:gd name="connsiteX222" fmla="*/ 239363 w 726376"/>
                <a:gd name="connsiteY222" fmla="*/ 24685 h 26416"/>
                <a:gd name="connsiteX223" fmla="*/ 256222 w 726376"/>
                <a:gd name="connsiteY223" fmla="*/ 17541 h 26416"/>
                <a:gd name="connsiteX224" fmla="*/ 256222 w 726376"/>
                <a:gd name="connsiteY224" fmla="*/ 19446 h 26416"/>
                <a:gd name="connsiteX225" fmla="*/ 256889 w 726376"/>
                <a:gd name="connsiteY225" fmla="*/ 21065 h 26416"/>
                <a:gd name="connsiteX226" fmla="*/ 258127 w 726376"/>
                <a:gd name="connsiteY226" fmla="*/ 22113 h 26416"/>
                <a:gd name="connsiteX227" fmla="*/ 260033 w 726376"/>
                <a:gd name="connsiteY227" fmla="*/ 22113 h 26416"/>
                <a:gd name="connsiteX228" fmla="*/ 263080 w 726376"/>
                <a:gd name="connsiteY228" fmla="*/ 21065 h 26416"/>
                <a:gd name="connsiteX229" fmla="*/ 264128 w 726376"/>
                <a:gd name="connsiteY229" fmla="*/ 18112 h 26416"/>
                <a:gd name="connsiteX230" fmla="*/ 264128 w 726376"/>
                <a:gd name="connsiteY230" fmla="*/ 16303 h 26416"/>
                <a:gd name="connsiteX231" fmla="*/ 262890 w 726376"/>
                <a:gd name="connsiteY231" fmla="*/ 15064 h 26416"/>
                <a:gd name="connsiteX232" fmla="*/ 261080 w 726376"/>
                <a:gd name="connsiteY232" fmla="*/ 14207 h 26416"/>
                <a:gd name="connsiteX233" fmla="*/ 259080 w 726376"/>
                <a:gd name="connsiteY233" fmla="*/ 13445 h 26416"/>
                <a:gd name="connsiteX234" fmla="*/ 256984 w 726376"/>
                <a:gd name="connsiteY234" fmla="*/ 12588 h 26416"/>
                <a:gd name="connsiteX235" fmla="*/ 255270 w 726376"/>
                <a:gd name="connsiteY235" fmla="*/ 11350 h 26416"/>
                <a:gd name="connsiteX236" fmla="*/ 254032 w 726376"/>
                <a:gd name="connsiteY236" fmla="*/ 9540 h 26416"/>
                <a:gd name="connsiteX237" fmla="*/ 253555 w 726376"/>
                <a:gd name="connsiteY237" fmla="*/ 6873 h 26416"/>
                <a:gd name="connsiteX238" fmla="*/ 254032 w 726376"/>
                <a:gd name="connsiteY238" fmla="*/ 4206 h 26416"/>
                <a:gd name="connsiteX239" fmla="*/ 255460 w 726376"/>
                <a:gd name="connsiteY239" fmla="*/ 2206 h 26416"/>
                <a:gd name="connsiteX240" fmla="*/ 257651 w 726376"/>
                <a:gd name="connsiteY240" fmla="*/ 872 h 26416"/>
                <a:gd name="connsiteX241" fmla="*/ 260318 w 726376"/>
                <a:gd name="connsiteY241" fmla="*/ 396 h 26416"/>
                <a:gd name="connsiteX242" fmla="*/ 265462 w 726376"/>
                <a:gd name="connsiteY242" fmla="*/ 2206 h 26416"/>
                <a:gd name="connsiteX243" fmla="*/ 267462 w 726376"/>
                <a:gd name="connsiteY243" fmla="*/ 7254 h 26416"/>
                <a:gd name="connsiteX244" fmla="*/ 264128 w 726376"/>
                <a:gd name="connsiteY244" fmla="*/ 7254 h 26416"/>
                <a:gd name="connsiteX245" fmla="*/ 264128 w 726376"/>
                <a:gd name="connsiteY245" fmla="*/ 5635 h 26416"/>
                <a:gd name="connsiteX246" fmla="*/ 263462 w 726376"/>
                <a:gd name="connsiteY246" fmla="*/ 4396 h 26416"/>
                <a:gd name="connsiteX247" fmla="*/ 262318 w 726376"/>
                <a:gd name="connsiteY247" fmla="*/ 3444 h 26416"/>
                <a:gd name="connsiteX248" fmla="*/ 260699 w 726376"/>
                <a:gd name="connsiteY248" fmla="*/ 3444 h 26416"/>
                <a:gd name="connsiteX249" fmla="*/ 258127 w 726376"/>
                <a:gd name="connsiteY249" fmla="*/ 4396 h 26416"/>
                <a:gd name="connsiteX250" fmla="*/ 257175 w 726376"/>
                <a:gd name="connsiteY250" fmla="*/ 6968 h 26416"/>
                <a:gd name="connsiteX251" fmla="*/ 258032 w 726376"/>
                <a:gd name="connsiteY251" fmla="*/ 9159 h 26416"/>
                <a:gd name="connsiteX252" fmla="*/ 260033 w 726376"/>
                <a:gd name="connsiteY252" fmla="*/ 10397 h 26416"/>
                <a:gd name="connsiteX253" fmla="*/ 262700 w 726376"/>
                <a:gd name="connsiteY253" fmla="*/ 11350 h 26416"/>
                <a:gd name="connsiteX254" fmla="*/ 265367 w 726376"/>
                <a:gd name="connsiteY254" fmla="*/ 12493 h 26416"/>
                <a:gd name="connsiteX255" fmla="*/ 267367 w 726376"/>
                <a:gd name="connsiteY255" fmla="*/ 14588 h 26416"/>
                <a:gd name="connsiteX256" fmla="*/ 268224 w 726376"/>
                <a:gd name="connsiteY256" fmla="*/ 18208 h 26416"/>
                <a:gd name="connsiteX257" fmla="*/ 267652 w 726376"/>
                <a:gd name="connsiteY257" fmla="*/ 21256 h 26416"/>
                <a:gd name="connsiteX258" fmla="*/ 266033 w 726376"/>
                <a:gd name="connsiteY258" fmla="*/ 23351 h 26416"/>
                <a:gd name="connsiteX259" fmla="*/ 263747 w 726376"/>
                <a:gd name="connsiteY259" fmla="*/ 24685 h 26416"/>
                <a:gd name="connsiteX260" fmla="*/ 260985 w 726376"/>
                <a:gd name="connsiteY260" fmla="*/ 24685 h 26416"/>
                <a:gd name="connsiteX261" fmla="*/ 257556 w 726376"/>
                <a:gd name="connsiteY261" fmla="*/ 24113 h 26416"/>
                <a:gd name="connsiteX262" fmla="*/ 255270 w 726376"/>
                <a:gd name="connsiteY262" fmla="*/ 22589 h 26416"/>
                <a:gd name="connsiteX263" fmla="*/ 253841 w 726376"/>
                <a:gd name="connsiteY263" fmla="*/ 20113 h 26416"/>
                <a:gd name="connsiteX264" fmla="*/ 253841 w 726376"/>
                <a:gd name="connsiteY264" fmla="*/ 16969 h 26416"/>
                <a:gd name="connsiteX265" fmla="*/ 270415 w 726376"/>
                <a:gd name="connsiteY265" fmla="*/ 24875 h 26416"/>
                <a:gd name="connsiteX266" fmla="*/ 270415 w 726376"/>
                <a:gd name="connsiteY266" fmla="*/ 1158 h 26416"/>
                <a:gd name="connsiteX267" fmla="*/ 273748 w 726376"/>
                <a:gd name="connsiteY267" fmla="*/ 1158 h 26416"/>
                <a:gd name="connsiteX268" fmla="*/ 273748 w 726376"/>
                <a:gd name="connsiteY268" fmla="*/ 24875 h 26416"/>
                <a:gd name="connsiteX269" fmla="*/ 289465 w 726376"/>
                <a:gd name="connsiteY269" fmla="*/ 1158 h 26416"/>
                <a:gd name="connsiteX270" fmla="*/ 289465 w 726376"/>
                <a:gd name="connsiteY270" fmla="*/ 4111 h 26416"/>
                <a:gd name="connsiteX271" fmla="*/ 284321 w 726376"/>
                <a:gd name="connsiteY271" fmla="*/ 4111 h 26416"/>
                <a:gd name="connsiteX272" fmla="*/ 284321 w 726376"/>
                <a:gd name="connsiteY272" fmla="*/ 24875 h 26416"/>
                <a:gd name="connsiteX273" fmla="*/ 280988 w 726376"/>
                <a:gd name="connsiteY273" fmla="*/ 24875 h 26416"/>
                <a:gd name="connsiteX274" fmla="*/ 280988 w 726376"/>
                <a:gd name="connsiteY274" fmla="*/ 4111 h 26416"/>
                <a:gd name="connsiteX275" fmla="*/ 275939 w 726376"/>
                <a:gd name="connsiteY275" fmla="*/ 4111 h 26416"/>
                <a:gd name="connsiteX276" fmla="*/ 275939 w 726376"/>
                <a:gd name="connsiteY276" fmla="*/ 1158 h 26416"/>
                <a:gd name="connsiteX277" fmla="*/ 302800 w 726376"/>
                <a:gd name="connsiteY277" fmla="*/ 1158 h 26416"/>
                <a:gd name="connsiteX278" fmla="*/ 306324 w 726376"/>
                <a:gd name="connsiteY278" fmla="*/ 1158 h 26416"/>
                <a:gd name="connsiteX279" fmla="*/ 299847 w 726376"/>
                <a:gd name="connsiteY279" fmla="*/ 15255 h 26416"/>
                <a:gd name="connsiteX280" fmla="*/ 299847 w 726376"/>
                <a:gd name="connsiteY280" fmla="*/ 24780 h 26416"/>
                <a:gd name="connsiteX281" fmla="*/ 296513 w 726376"/>
                <a:gd name="connsiteY281" fmla="*/ 24780 h 26416"/>
                <a:gd name="connsiteX282" fmla="*/ 296513 w 726376"/>
                <a:gd name="connsiteY282" fmla="*/ 15255 h 26416"/>
                <a:gd name="connsiteX283" fmla="*/ 289941 w 726376"/>
                <a:gd name="connsiteY283" fmla="*/ 1158 h 26416"/>
                <a:gd name="connsiteX284" fmla="*/ 293751 w 726376"/>
                <a:gd name="connsiteY284" fmla="*/ 1158 h 26416"/>
                <a:gd name="connsiteX285" fmla="*/ 298418 w 726376"/>
                <a:gd name="connsiteY285" fmla="*/ 11635 h 26416"/>
                <a:gd name="connsiteX286" fmla="*/ 303086 w 726376"/>
                <a:gd name="connsiteY286" fmla="*/ 1158 h 26416"/>
                <a:gd name="connsiteX287" fmla="*/ 325469 w 726376"/>
                <a:gd name="connsiteY287" fmla="*/ 3539 h 26416"/>
                <a:gd name="connsiteX288" fmla="*/ 322993 w 726376"/>
                <a:gd name="connsiteY288" fmla="*/ 4301 h 26416"/>
                <a:gd name="connsiteX289" fmla="*/ 321278 w 726376"/>
                <a:gd name="connsiteY289" fmla="*/ 6301 h 26416"/>
                <a:gd name="connsiteX290" fmla="*/ 320326 w 726376"/>
                <a:gd name="connsiteY290" fmla="*/ 9349 h 26416"/>
                <a:gd name="connsiteX291" fmla="*/ 320326 w 726376"/>
                <a:gd name="connsiteY291" fmla="*/ 12969 h 26416"/>
                <a:gd name="connsiteX292" fmla="*/ 320326 w 726376"/>
                <a:gd name="connsiteY292" fmla="*/ 16684 h 26416"/>
                <a:gd name="connsiteX293" fmla="*/ 321278 w 726376"/>
                <a:gd name="connsiteY293" fmla="*/ 19732 h 26416"/>
                <a:gd name="connsiteX294" fmla="*/ 322993 w 726376"/>
                <a:gd name="connsiteY294" fmla="*/ 21732 h 26416"/>
                <a:gd name="connsiteX295" fmla="*/ 325469 w 726376"/>
                <a:gd name="connsiteY295" fmla="*/ 22494 h 26416"/>
                <a:gd name="connsiteX296" fmla="*/ 327946 w 726376"/>
                <a:gd name="connsiteY296" fmla="*/ 21732 h 26416"/>
                <a:gd name="connsiteX297" fmla="*/ 329660 w 726376"/>
                <a:gd name="connsiteY297" fmla="*/ 19732 h 26416"/>
                <a:gd name="connsiteX298" fmla="*/ 330613 w 726376"/>
                <a:gd name="connsiteY298" fmla="*/ 16684 h 26416"/>
                <a:gd name="connsiteX299" fmla="*/ 330613 w 726376"/>
                <a:gd name="connsiteY299" fmla="*/ 12969 h 26416"/>
                <a:gd name="connsiteX300" fmla="*/ 330613 w 726376"/>
                <a:gd name="connsiteY300" fmla="*/ 9349 h 26416"/>
                <a:gd name="connsiteX301" fmla="*/ 329660 w 726376"/>
                <a:gd name="connsiteY301" fmla="*/ 6301 h 26416"/>
                <a:gd name="connsiteX302" fmla="*/ 327946 w 726376"/>
                <a:gd name="connsiteY302" fmla="*/ 4301 h 26416"/>
                <a:gd name="connsiteX303" fmla="*/ 325469 w 726376"/>
                <a:gd name="connsiteY303" fmla="*/ 3539 h 26416"/>
                <a:gd name="connsiteX304" fmla="*/ 325469 w 726376"/>
                <a:gd name="connsiteY304" fmla="*/ 777 h 26416"/>
                <a:gd name="connsiteX305" fmla="*/ 329184 w 726376"/>
                <a:gd name="connsiteY305" fmla="*/ 1634 h 26416"/>
                <a:gd name="connsiteX306" fmla="*/ 331946 w 726376"/>
                <a:gd name="connsiteY306" fmla="*/ 4111 h 26416"/>
                <a:gd name="connsiteX307" fmla="*/ 333661 w 726376"/>
                <a:gd name="connsiteY307" fmla="*/ 7921 h 26416"/>
                <a:gd name="connsiteX308" fmla="*/ 334232 w 726376"/>
                <a:gd name="connsiteY308" fmla="*/ 12969 h 26416"/>
                <a:gd name="connsiteX309" fmla="*/ 333661 w 726376"/>
                <a:gd name="connsiteY309" fmla="*/ 18017 h 26416"/>
                <a:gd name="connsiteX310" fmla="*/ 331946 w 726376"/>
                <a:gd name="connsiteY310" fmla="*/ 21922 h 26416"/>
                <a:gd name="connsiteX311" fmla="*/ 329184 w 726376"/>
                <a:gd name="connsiteY311" fmla="*/ 24399 h 26416"/>
                <a:gd name="connsiteX312" fmla="*/ 325469 w 726376"/>
                <a:gd name="connsiteY312" fmla="*/ 25256 h 26416"/>
                <a:gd name="connsiteX313" fmla="*/ 321755 w 726376"/>
                <a:gd name="connsiteY313" fmla="*/ 24399 h 26416"/>
                <a:gd name="connsiteX314" fmla="*/ 318897 w 726376"/>
                <a:gd name="connsiteY314" fmla="*/ 21922 h 26416"/>
                <a:gd name="connsiteX315" fmla="*/ 317182 w 726376"/>
                <a:gd name="connsiteY315" fmla="*/ 18017 h 26416"/>
                <a:gd name="connsiteX316" fmla="*/ 316611 w 726376"/>
                <a:gd name="connsiteY316" fmla="*/ 12969 h 26416"/>
                <a:gd name="connsiteX317" fmla="*/ 317182 w 726376"/>
                <a:gd name="connsiteY317" fmla="*/ 7921 h 26416"/>
                <a:gd name="connsiteX318" fmla="*/ 318897 w 726376"/>
                <a:gd name="connsiteY318" fmla="*/ 4111 h 26416"/>
                <a:gd name="connsiteX319" fmla="*/ 321755 w 726376"/>
                <a:gd name="connsiteY319" fmla="*/ 1634 h 26416"/>
                <a:gd name="connsiteX320" fmla="*/ 325469 w 726376"/>
                <a:gd name="connsiteY320" fmla="*/ 777 h 26416"/>
                <a:gd name="connsiteX321" fmla="*/ 348996 w 726376"/>
                <a:gd name="connsiteY321" fmla="*/ 777 h 26416"/>
                <a:gd name="connsiteX322" fmla="*/ 348996 w 726376"/>
                <a:gd name="connsiteY322" fmla="*/ 3730 h 26416"/>
                <a:gd name="connsiteX323" fmla="*/ 341376 w 726376"/>
                <a:gd name="connsiteY323" fmla="*/ 3730 h 26416"/>
                <a:gd name="connsiteX324" fmla="*/ 341376 w 726376"/>
                <a:gd name="connsiteY324" fmla="*/ 10588 h 26416"/>
                <a:gd name="connsiteX325" fmla="*/ 349282 w 726376"/>
                <a:gd name="connsiteY325" fmla="*/ 10588 h 26416"/>
                <a:gd name="connsiteX326" fmla="*/ 349282 w 726376"/>
                <a:gd name="connsiteY326" fmla="*/ 13636 h 26416"/>
                <a:gd name="connsiteX327" fmla="*/ 341376 w 726376"/>
                <a:gd name="connsiteY327" fmla="*/ 13636 h 26416"/>
                <a:gd name="connsiteX328" fmla="*/ 341376 w 726376"/>
                <a:gd name="connsiteY328" fmla="*/ 24494 h 26416"/>
                <a:gd name="connsiteX329" fmla="*/ 338042 w 726376"/>
                <a:gd name="connsiteY329" fmla="*/ 24494 h 26416"/>
                <a:gd name="connsiteX330" fmla="*/ 338042 w 726376"/>
                <a:gd name="connsiteY330" fmla="*/ 777 h 26416"/>
                <a:gd name="connsiteX331" fmla="*/ 363283 w 726376"/>
                <a:gd name="connsiteY331" fmla="*/ 17160 h 26416"/>
                <a:gd name="connsiteX332" fmla="*/ 363283 w 726376"/>
                <a:gd name="connsiteY332" fmla="*/ 19065 h 26416"/>
                <a:gd name="connsiteX333" fmla="*/ 363950 w 726376"/>
                <a:gd name="connsiteY333" fmla="*/ 20684 h 26416"/>
                <a:gd name="connsiteX334" fmla="*/ 365188 w 726376"/>
                <a:gd name="connsiteY334" fmla="*/ 21732 h 26416"/>
                <a:gd name="connsiteX335" fmla="*/ 367094 w 726376"/>
                <a:gd name="connsiteY335" fmla="*/ 21732 h 26416"/>
                <a:gd name="connsiteX336" fmla="*/ 370141 w 726376"/>
                <a:gd name="connsiteY336" fmla="*/ 20684 h 26416"/>
                <a:gd name="connsiteX337" fmla="*/ 371189 w 726376"/>
                <a:gd name="connsiteY337" fmla="*/ 17731 h 26416"/>
                <a:gd name="connsiteX338" fmla="*/ 370713 w 726376"/>
                <a:gd name="connsiteY338" fmla="*/ 15922 h 26416"/>
                <a:gd name="connsiteX339" fmla="*/ 369380 w 726376"/>
                <a:gd name="connsiteY339" fmla="*/ 14683 h 26416"/>
                <a:gd name="connsiteX340" fmla="*/ 367665 w 726376"/>
                <a:gd name="connsiteY340" fmla="*/ 13826 h 26416"/>
                <a:gd name="connsiteX341" fmla="*/ 365665 w 726376"/>
                <a:gd name="connsiteY341" fmla="*/ 13064 h 26416"/>
                <a:gd name="connsiteX342" fmla="*/ 363569 w 726376"/>
                <a:gd name="connsiteY342" fmla="*/ 12207 h 26416"/>
                <a:gd name="connsiteX343" fmla="*/ 361855 w 726376"/>
                <a:gd name="connsiteY343" fmla="*/ 10969 h 26416"/>
                <a:gd name="connsiteX344" fmla="*/ 360616 w 726376"/>
                <a:gd name="connsiteY344" fmla="*/ 9159 h 26416"/>
                <a:gd name="connsiteX345" fmla="*/ 360140 w 726376"/>
                <a:gd name="connsiteY345" fmla="*/ 6492 h 26416"/>
                <a:gd name="connsiteX346" fmla="*/ 360616 w 726376"/>
                <a:gd name="connsiteY346" fmla="*/ 3825 h 26416"/>
                <a:gd name="connsiteX347" fmla="*/ 362045 w 726376"/>
                <a:gd name="connsiteY347" fmla="*/ 1825 h 26416"/>
                <a:gd name="connsiteX348" fmla="*/ 364236 w 726376"/>
                <a:gd name="connsiteY348" fmla="*/ 491 h 26416"/>
                <a:gd name="connsiteX349" fmla="*/ 366903 w 726376"/>
                <a:gd name="connsiteY349" fmla="*/ 15 h 26416"/>
                <a:gd name="connsiteX350" fmla="*/ 372046 w 726376"/>
                <a:gd name="connsiteY350" fmla="*/ 1825 h 26416"/>
                <a:gd name="connsiteX351" fmla="*/ 374047 w 726376"/>
                <a:gd name="connsiteY351" fmla="*/ 6873 h 26416"/>
                <a:gd name="connsiteX352" fmla="*/ 370713 w 726376"/>
                <a:gd name="connsiteY352" fmla="*/ 6873 h 26416"/>
                <a:gd name="connsiteX353" fmla="*/ 370713 w 726376"/>
                <a:gd name="connsiteY353" fmla="*/ 5254 h 26416"/>
                <a:gd name="connsiteX354" fmla="*/ 370046 w 726376"/>
                <a:gd name="connsiteY354" fmla="*/ 4015 h 26416"/>
                <a:gd name="connsiteX355" fmla="*/ 368903 w 726376"/>
                <a:gd name="connsiteY355" fmla="*/ 3063 h 26416"/>
                <a:gd name="connsiteX356" fmla="*/ 367284 w 726376"/>
                <a:gd name="connsiteY356" fmla="*/ 3063 h 26416"/>
                <a:gd name="connsiteX357" fmla="*/ 363760 w 726376"/>
                <a:gd name="connsiteY357" fmla="*/ 5987 h 26416"/>
                <a:gd name="connsiteX358" fmla="*/ 363760 w 726376"/>
                <a:gd name="connsiteY358" fmla="*/ 6587 h 26416"/>
                <a:gd name="connsiteX359" fmla="*/ 364617 w 726376"/>
                <a:gd name="connsiteY359" fmla="*/ 8778 h 26416"/>
                <a:gd name="connsiteX360" fmla="*/ 366617 w 726376"/>
                <a:gd name="connsiteY360" fmla="*/ 10016 h 26416"/>
                <a:gd name="connsiteX361" fmla="*/ 369284 w 726376"/>
                <a:gd name="connsiteY361" fmla="*/ 10969 h 26416"/>
                <a:gd name="connsiteX362" fmla="*/ 371951 w 726376"/>
                <a:gd name="connsiteY362" fmla="*/ 12112 h 26416"/>
                <a:gd name="connsiteX363" fmla="*/ 373952 w 726376"/>
                <a:gd name="connsiteY363" fmla="*/ 14207 h 26416"/>
                <a:gd name="connsiteX364" fmla="*/ 374809 w 726376"/>
                <a:gd name="connsiteY364" fmla="*/ 17827 h 26416"/>
                <a:gd name="connsiteX365" fmla="*/ 374237 w 726376"/>
                <a:gd name="connsiteY365" fmla="*/ 20875 h 26416"/>
                <a:gd name="connsiteX366" fmla="*/ 372618 w 726376"/>
                <a:gd name="connsiteY366" fmla="*/ 22970 h 26416"/>
                <a:gd name="connsiteX367" fmla="*/ 370332 w 726376"/>
                <a:gd name="connsiteY367" fmla="*/ 24304 h 26416"/>
                <a:gd name="connsiteX368" fmla="*/ 367570 w 726376"/>
                <a:gd name="connsiteY368" fmla="*/ 24304 h 26416"/>
                <a:gd name="connsiteX369" fmla="*/ 364141 w 726376"/>
                <a:gd name="connsiteY369" fmla="*/ 23732 h 26416"/>
                <a:gd name="connsiteX370" fmla="*/ 361855 w 726376"/>
                <a:gd name="connsiteY370" fmla="*/ 22208 h 26416"/>
                <a:gd name="connsiteX371" fmla="*/ 360426 w 726376"/>
                <a:gd name="connsiteY371" fmla="*/ 19732 h 26416"/>
                <a:gd name="connsiteX372" fmla="*/ 359950 w 726376"/>
                <a:gd name="connsiteY372" fmla="*/ 16588 h 26416"/>
                <a:gd name="connsiteX373" fmla="*/ 389572 w 726376"/>
                <a:gd name="connsiteY373" fmla="*/ 9826 h 26416"/>
                <a:gd name="connsiteX374" fmla="*/ 389096 w 726376"/>
                <a:gd name="connsiteY374" fmla="*/ 7444 h 26416"/>
                <a:gd name="connsiteX375" fmla="*/ 388334 w 726376"/>
                <a:gd name="connsiteY375" fmla="*/ 5254 h 26416"/>
                <a:gd name="connsiteX376" fmla="*/ 386905 w 726376"/>
                <a:gd name="connsiteY376" fmla="*/ 3730 h 26416"/>
                <a:gd name="connsiteX377" fmla="*/ 384810 w 726376"/>
                <a:gd name="connsiteY377" fmla="*/ 3158 h 26416"/>
                <a:gd name="connsiteX378" fmla="*/ 382810 w 726376"/>
                <a:gd name="connsiteY378" fmla="*/ 3825 h 26416"/>
                <a:gd name="connsiteX379" fmla="*/ 381286 w 726376"/>
                <a:gd name="connsiteY379" fmla="*/ 5730 h 26416"/>
                <a:gd name="connsiteX380" fmla="*/ 380333 w 726376"/>
                <a:gd name="connsiteY380" fmla="*/ 8683 h 26416"/>
                <a:gd name="connsiteX381" fmla="*/ 380333 w 726376"/>
                <a:gd name="connsiteY381" fmla="*/ 12588 h 26416"/>
                <a:gd name="connsiteX382" fmla="*/ 380333 w 726376"/>
                <a:gd name="connsiteY382" fmla="*/ 16493 h 26416"/>
                <a:gd name="connsiteX383" fmla="*/ 381286 w 726376"/>
                <a:gd name="connsiteY383" fmla="*/ 19541 h 26416"/>
                <a:gd name="connsiteX384" fmla="*/ 382810 w 726376"/>
                <a:gd name="connsiteY384" fmla="*/ 21446 h 26416"/>
                <a:gd name="connsiteX385" fmla="*/ 384810 w 726376"/>
                <a:gd name="connsiteY385" fmla="*/ 22113 h 26416"/>
                <a:gd name="connsiteX386" fmla="*/ 388525 w 726376"/>
                <a:gd name="connsiteY386" fmla="*/ 20113 h 26416"/>
                <a:gd name="connsiteX387" fmla="*/ 389191 w 726376"/>
                <a:gd name="connsiteY387" fmla="*/ 17922 h 26416"/>
                <a:gd name="connsiteX388" fmla="*/ 389191 w 726376"/>
                <a:gd name="connsiteY388" fmla="*/ 15541 h 26416"/>
                <a:gd name="connsiteX389" fmla="*/ 392335 w 726376"/>
                <a:gd name="connsiteY389" fmla="*/ 15541 h 26416"/>
                <a:gd name="connsiteX390" fmla="*/ 392335 w 726376"/>
                <a:gd name="connsiteY390" fmla="*/ 19255 h 26416"/>
                <a:gd name="connsiteX391" fmla="*/ 390906 w 726376"/>
                <a:gd name="connsiteY391" fmla="*/ 22208 h 26416"/>
                <a:gd name="connsiteX392" fmla="*/ 388525 w 726376"/>
                <a:gd name="connsiteY392" fmla="*/ 24208 h 26416"/>
                <a:gd name="connsiteX393" fmla="*/ 384905 w 726376"/>
                <a:gd name="connsiteY393" fmla="*/ 24875 h 26416"/>
                <a:gd name="connsiteX394" fmla="*/ 381762 w 726376"/>
                <a:gd name="connsiteY394" fmla="*/ 24113 h 26416"/>
                <a:gd name="connsiteX395" fmla="*/ 379190 w 726376"/>
                <a:gd name="connsiteY395" fmla="*/ 21827 h 26416"/>
                <a:gd name="connsiteX396" fmla="*/ 377380 w 726376"/>
                <a:gd name="connsiteY396" fmla="*/ 18017 h 26416"/>
                <a:gd name="connsiteX397" fmla="*/ 376809 w 726376"/>
                <a:gd name="connsiteY397" fmla="*/ 12588 h 26416"/>
                <a:gd name="connsiteX398" fmla="*/ 377380 w 726376"/>
                <a:gd name="connsiteY398" fmla="*/ 7159 h 26416"/>
                <a:gd name="connsiteX399" fmla="*/ 379190 w 726376"/>
                <a:gd name="connsiteY399" fmla="*/ 3349 h 26416"/>
                <a:gd name="connsiteX400" fmla="*/ 381762 w 726376"/>
                <a:gd name="connsiteY400" fmla="*/ 1063 h 26416"/>
                <a:gd name="connsiteX401" fmla="*/ 384905 w 726376"/>
                <a:gd name="connsiteY401" fmla="*/ 396 h 26416"/>
                <a:gd name="connsiteX402" fmla="*/ 388430 w 726376"/>
                <a:gd name="connsiteY402" fmla="*/ 1063 h 26416"/>
                <a:gd name="connsiteX403" fmla="*/ 390811 w 726376"/>
                <a:gd name="connsiteY403" fmla="*/ 3158 h 26416"/>
                <a:gd name="connsiteX404" fmla="*/ 392144 w 726376"/>
                <a:gd name="connsiteY404" fmla="*/ 6111 h 26416"/>
                <a:gd name="connsiteX405" fmla="*/ 392811 w 726376"/>
                <a:gd name="connsiteY405" fmla="*/ 9826 h 26416"/>
                <a:gd name="connsiteX406" fmla="*/ 395669 w 726376"/>
                <a:gd name="connsiteY406" fmla="*/ 24494 h 26416"/>
                <a:gd name="connsiteX407" fmla="*/ 395669 w 726376"/>
                <a:gd name="connsiteY407" fmla="*/ 777 h 26416"/>
                <a:gd name="connsiteX408" fmla="*/ 399002 w 726376"/>
                <a:gd name="connsiteY408" fmla="*/ 777 h 26416"/>
                <a:gd name="connsiteX409" fmla="*/ 399002 w 726376"/>
                <a:gd name="connsiteY409" fmla="*/ 24494 h 26416"/>
                <a:gd name="connsiteX410" fmla="*/ 403288 w 726376"/>
                <a:gd name="connsiteY410" fmla="*/ 24494 h 26416"/>
                <a:gd name="connsiteX411" fmla="*/ 403288 w 726376"/>
                <a:gd name="connsiteY411" fmla="*/ 777 h 26416"/>
                <a:gd name="connsiteX412" fmla="*/ 415195 w 726376"/>
                <a:gd name="connsiteY412" fmla="*/ 777 h 26416"/>
                <a:gd name="connsiteX413" fmla="*/ 415195 w 726376"/>
                <a:gd name="connsiteY413" fmla="*/ 3730 h 26416"/>
                <a:gd name="connsiteX414" fmla="*/ 406622 w 726376"/>
                <a:gd name="connsiteY414" fmla="*/ 3730 h 26416"/>
                <a:gd name="connsiteX415" fmla="*/ 406622 w 726376"/>
                <a:gd name="connsiteY415" fmla="*/ 10588 h 26416"/>
                <a:gd name="connsiteX416" fmla="*/ 415195 w 726376"/>
                <a:gd name="connsiteY416" fmla="*/ 10588 h 26416"/>
                <a:gd name="connsiteX417" fmla="*/ 415195 w 726376"/>
                <a:gd name="connsiteY417" fmla="*/ 13636 h 26416"/>
                <a:gd name="connsiteX418" fmla="*/ 406622 w 726376"/>
                <a:gd name="connsiteY418" fmla="*/ 13636 h 26416"/>
                <a:gd name="connsiteX419" fmla="*/ 406622 w 726376"/>
                <a:gd name="connsiteY419" fmla="*/ 21446 h 26416"/>
                <a:gd name="connsiteX420" fmla="*/ 415195 w 726376"/>
                <a:gd name="connsiteY420" fmla="*/ 21446 h 26416"/>
                <a:gd name="connsiteX421" fmla="*/ 415195 w 726376"/>
                <a:gd name="connsiteY421" fmla="*/ 24494 h 26416"/>
                <a:gd name="connsiteX422" fmla="*/ 419862 w 726376"/>
                <a:gd name="connsiteY422" fmla="*/ 24494 h 26416"/>
                <a:gd name="connsiteX423" fmla="*/ 419862 w 726376"/>
                <a:gd name="connsiteY423" fmla="*/ 777 h 26416"/>
                <a:gd name="connsiteX424" fmla="*/ 423196 w 726376"/>
                <a:gd name="connsiteY424" fmla="*/ 777 h 26416"/>
                <a:gd name="connsiteX425" fmla="*/ 431673 w 726376"/>
                <a:gd name="connsiteY425" fmla="*/ 17636 h 26416"/>
                <a:gd name="connsiteX426" fmla="*/ 431673 w 726376"/>
                <a:gd name="connsiteY426" fmla="*/ 17636 h 26416"/>
                <a:gd name="connsiteX427" fmla="*/ 431673 w 726376"/>
                <a:gd name="connsiteY427" fmla="*/ 777 h 26416"/>
                <a:gd name="connsiteX428" fmla="*/ 434816 w 726376"/>
                <a:gd name="connsiteY428" fmla="*/ 777 h 26416"/>
                <a:gd name="connsiteX429" fmla="*/ 434816 w 726376"/>
                <a:gd name="connsiteY429" fmla="*/ 24494 h 26416"/>
                <a:gd name="connsiteX430" fmla="*/ 431768 w 726376"/>
                <a:gd name="connsiteY430" fmla="*/ 24494 h 26416"/>
                <a:gd name="connsiteX431" fmla="*/ 423100 w 726376"/>
                <a:gd name="connsiteY431" fmla="*/ 6968 h 26416"/>
                <a:gd name="connsiteX432" fmla="*/ 423100 w 726376"/>
                <a:gd name="connsiteY432" fmla="*/ 6968 h 26416"/>
                <a:gd name="connsiteX433" fmla="*/ 423100 w 726376"/>
                <a:gd name="connsiteY433" fmla="*/ 24494 h 26416"/>
                <a:gd name="connsiteX434" fmla="*/ 451390 w 726376"/>
                <a:gd name="connsiteY434" fmla="*/ 9826 h 26416"/>
                <a:gd name="connsiteX435" fmla="*/ 451390 w 726376"/>
                <a:gd name="connsiteY435" fmla="*/ 7444 h 26416"/>
                <a:gd name="connsiteX436" fmla="*/ 450532 w 726376"/>
                <a:gd name="connsiteY436" fmla="*/ 5254 h 26416"/>
                <a:gd name="connsiteX437" fmla="*/ 449199 w 726376"/>
                <a:gd name="connsiteY437" fmla="*/ 3730 h 26416"/>
                <a:gd name="connsiteX438" fmla="*/ 447104 w 726376"/>
                <a:gd name="connsiteY438" fmla="*/ 3158 h 26416"/>
                <a:gd name="connsiteX439" fmla="*/ 445008 w 726376"/>
                <a:gd name="connsiteY439" fmla="*/ 3825 h 26416"/>
                <a:gd name="connsiteX440" fmla="*/ 443484 w 726376"/>
                <a:gd name="connsiteY440" fmla="*/ 5730 h 26416"/>
                <a:gd name="connsiteX441" fmla="*/ 442627 w 726376"/>
                <a:gd name="connsiteY441" fmla="*/ 8683 h 26416"/>
                <a:gd name="connsiteX442" fmla="*/ 442627 w 726376"/>
                <a:gd name="connsiteY442" fmla="*/ 12588 h 26416"/>
                <a:gd name="connsiteX443" fmla="*/ 442627 w 726376"/>
                <a:gd name="connsiteY443" fmla="*/ 16493 h 26416"/>
                <a:gd name="connsiteX444" fmla="*/ 443484 w 726376"/>
                <a:gd name="connsiteY444" fmla="*/ 19541 h 26416"/>
                <a:gd name="connsiteX445" fmla="*/ 445008 w 726376"/>
                <a:gd name="connsiteY445" fmla="*/ 21446 h 26416"/>
                <a:gd name="connsiteX446" fmla="*/ 447104 w 726376"/>
                <a:gd name="connsiteY446" fmla="*/ 22113 h 26416"/>
                <a:gd name="connsiteX447" fmla="*/ 449389 w 726376"/>
                <a:gd name="connsiteY447" fmla="*/ 21541 h 26416"/>
                <a:gd name="connsiteX448" fmla="*/ 450723 w 726376"/>
                <a:gd name="connsiteY448" fmla="*/ 20113 h 26416"/>
                <a:gd name="connsiteX449" fmla="*/ 451485 w 726376"/>
                <a:gd name="connsiteY449" fmla="*/ 17922 h 26416"/>
                <a:gd name="connsiteX450" fmla="*/ 451485 w 726376"/>
                <a:gd name="connsiteY450" fmla="*/ 15541 h 26416"/>
                <a:gd name="connsiteX451" fmla="*/ 455676 w 726376"/>
                <a:gd name="connsiteY451" fmla="*/ 15541 h 26416"/>
                <a:gd name="connsiteX452" fmla="*/ 455676 w 726376"/>
                <a:gd name="connsiteY452" fmla="*/ 19255 h 26416"/>
                <a:gd name="connsiteX453" fmla="*/ 454247 w 726376"/>
                <a:gd name="connsiteY453" fmla="*/ 22208 h 26416"/>
                <a:gd name="connsiteX454" fmla="*/ 451771 w 726376"/>
                <a:gd name="connsiteY454" fmla="*/ 24208 h 26416"/>
                <a:gd name="connsiteX455" fmla="*/ 448246 w 726376"/>
                <a:gd name="connsiteY455" fmla="*/ 24875 h 26416"/>
                <a:gd name="connsiteX456" fmla="*/ 445103 w 726376"/>
                <a:gd name="connsiteY456" fmla="*/ 24113 h 26416"/>
                <a:gd name="connsiteX457" fmla="*/ 442436 w 726376"/>
                <a:gd name="connsiteY457" fmla="*/ 21827 h 26416"/>
                <a:gd name="connsiteX458" fmla="*/ 440722 w 726376"/>
                <a:gd name="connsiteY458" fmla="*/ 18017 h 26416"/>
                <a:gd name="connsiteX459" fmla="*/ 440055 w 726376"/>
                <a:gd name="connsiteY459" fmla="*/ 12588 h 26416"/>
                <a:gd name="connsiteX460" fmla="*/ 440722 w 726376"/>
                <a:gd name="connsiteY460" fmla="*/ 7159 h 26416"/>
                <a:gd name="connsiteX461" fmla="*/ 442436 w 726376"/>
                <a:gd name="connsiteY461" fmla="*/ 3349 h 26416"/>
                <a:gd name="connsiteX462" fmla="*/ 445103 w 726376"/>
                <a:gd name="connsiteY462" fmla="*/ 1063 h 26416"/>
                <a:gd name="connsiteX463" fmla="*/ 448246 w 726376"/>
                <a:gd name="connsiteY463" fmla="*/ 396 h 26416"/>
                <a:gd name="connsiteX464" fmla="*/ 451771 w 726376"/>
                <a:gd name="connsiteY464" fmla="*/ 1063 h 26416"/>
                <a:gd name="connsiteX465" fmla="*/ 454152 w 726376"/>
                <a:gd name="connsiteY465" fmla="*/ 3158 h 26416"/>
                <a:gd name="connsiteX466" fmla="*/ 455486 w 726376"/>
                <a:gd name="connsiteY466" fmla="*/ 6111 h 26416"/>
                <a:gd name="connsiteX467" fmla="*/ 456057 w 726376"/>
                <a:gd name="connsiteY467" fmla="*/ 9826 h 26416"/>
                <a:gd name="connsiteX468" fmla="*/ 457867 w 726376"/>
                <a:gd name="connsiteY468" fmla="*/ 24494 h 26416"/>
                <a:gd name="connsiteX469" fmla="*/ 457867 w 726376"/>
                <a:gd name="connsiteY469" fmla="*/ 777 h 26416"/>
                <a:gd name="connsiteX470" fmla="*/ 469773 w 726376"/>
                <a:gd name="connsiteY470" fmla="*/ 777 h 26416"/>
                <a:gd name="connsiteX471" fmla="*/ 469773 w 726376"/>
                <a:gd name="connsiteY471" fmla="*/ 3730 h 26416"/>
                <a:gd name="connsiteX472" fmla="*/ 461200 w 726376"/>
                <a:gd name="connsiteY472" fmla="*/ 3730 h 26416"/>
                <a:gd name="connsiteX473" fmla="*/ 461200 w 726376"/>
                <a:gd name="connsiteY473" fmla="*/ 10588 h 26416"/>
                <a:gd name="connsiteX474" fmla="*/ 469773 w 726376"/>
                <a:gd name="connsiteY474" fmla="*/ 10588 h 26416"/>
                <a:gd name="connsiteX475" fmla="*/ 469773 w 726376"/>
                <a:gd name="connsiteY475" fmla="*/ 13636 h 26416"/>
                <a:gd name="connsiteX476" fmla="*/ 461200 w 726376"/>
                <a:gd name="connsiteY476" fmla="*/ 13636 h 26416"/>
                <a:gd name="connsiteX477" fmla="*/ 461200 w 726376"/>
                <a:gd name="connsiteY477" fmla="*/ 21446 h 26416"/>
                <a:gd name="connsiteX478" fmla="*/ 469773 w 726376"/>
                <a:gd name="connsiteY478" fmla="*/ 21446 h 26416"/>
                <a:gd name="connsiteX479" fmla="*/ 469773 w 726376"/>
                <a:gd name="connsiteY479" fmla="*/ 24494 h 26416"/>
                <a:gd name="connsiteX480" fmla="*/ 486442 w 726376"/>
                <a:gd name="connsiteY480" fmla="*/ 14969 h 26416"/>
                <a:gd name="connsiteX481" fmla="*/ 491204 w 726376"/>
                <a:gd name="connsiteY481" fmla="*/ 14969 h 26416"/>
                <a:gd name="connsiteX482" fmla="*/ 488823 w 726376"/>
                <a:gd name="connsiteY482" fmla="*/ 6492 h 26416"/>
                <a:gd name="connsiteX483" fmla="*/ 488823 w 726376"/>
                <a:gd name="connsiteY483" fmla="*/ 6492 h 26416"/>
                <a:gd name="connsiteX484" fmla="*/ 486537 w 726376"/>
                <a:gd name="connsiteY484" fmla="*/ 14969 h 26416"/>
                <a:gd name="connsiteX485" fmla="*/ 480631 w 726376"/>
                <a:gd name="connsiteY485" fmla="*/ 24494 h 26416"/>
                <a:gd name="connsiteX486" fmla="*/ 487108 w 726376"/>
                <a:gd name="connsiteY486" fmla="*/ 777 h 26416"/>
                <a:gd name="connsiteX487" fmla="*/ 490347 w 726376"/>
                <a:gd name="connsiteY487" fmla="*/ 777 h 26416"/>
                <a:gd name="connsiteX488" fmla="*/ 497205 w 726376"/>
                <a:gd name="connsiteY488" fmla="*/ 24494 h 26416"/>
                <a:gd name="connsiteX489" fmla="*/ 494062 w 726376"/>
                <a:gd name="connsiteY489" fmla="*/ 24494 h 26416"/>
                <a:gd name="connsiteX490" fmla="*/ 491966 w 726376"/>
                <a:gd name="connsiteY490" fmla="*/ 17446 h 26416"/>
                <a:gd name="connsiteX491" fmla="*/ 485680 w 726376"/>
                <a:gd name="connsiteY491" fmla="*/ 17446 h 26416"/>
                <a:gd name="connsiteX492" fmla="*/ 483775 w 726376"/>
                <a:gd name="connsiteY492" fmla="*/ 24494 h 26416"/>
                <a:gd name="connsiteX493" fmla="*/ 499681 w 726376"/>
                <a:gd name="connsiteY493" fmla="*/ 24494 h 26416"/>
                <a:gd name="connsiteX494" fmla="*/ 499681 w 726376"/>
                <a:gd name="connsiteY494" fmla="*/ 777 h 26416"/>
                <a:gd name="connsiteX495" fmla="*/ 503015 w 726376"/>
                <a:gd name="connsiteY495" fmla="*/ 777 h 26416"/>
                <a:gd name="connsiteX496" fmla="*/ 511397 w 726376"/>
                <a:gd name="connsiteY496" fmla="*/ 17636 h 26416"/>
                <a:gd name="connsiteX497" fmla="*/ 511397 w 726376"/>
                <a:gd name="connsiteY497" fmla="*/ 17636 h 26416"/>
                <a:gd name="connsiteX498" fmla="*/ 511397 w 726376"/>
                <a:gd name="connsiteY498" fmla="*/ 777 h 26416"/>
                <a:gd name="connsiteX499" fmla="*/ 514540 w 726376"/>
                <a:gd name="connsiteY499" fmla="*/ 777 h 26416"/>
                <a:gd name="connsiteX500" fmla="*/ 514540 w 726376"/>
                <a:gd name="connsiteY500" fmla="*/ 24494 h 26416"/>
                <a:gd name="connsiteX501" fmla="*/ 512826 w 726376"/>
                <a:gd name="connsiteY501" fmla="*/ 24494 h 26416"/>
                <a:gd name="connsiteX502" fmla="*/ 504063 w 726376"/>
                <a:gd name="connsiteY502" fmla="*/ 6968 h 26416"/>
                <a:gd name="connsiteX503" fmla="*/ 504063 w 726376"/>
                <a:gd name="connsiteY503" fmla="*/ 6968 h 26416"/>
                <a:gd name="connsiteX504" fmla="*/ 504063 w 726376"/>
                <a:gd name="connsiteY504" fmla="*/ 24494 h 26416"/>
                <a:gd name="connsiteX505" fmla="*/ 522827 w 726376"/>
                <a:gd name="connsiteY505" fmla="*/ 21446 h 26416"/>
                <a:gd name="connsiteX506" fmla="*/ 525971 w 726376"/>
                <a:gd name="connsiteY506" fmla="*/ 21446 h 26416"/>
                <a:gd name="connsiteX507" fmla="*/ 529209 w 726376"/>
                <a:gd name="connsiteY507" fmla="*/ 20779 h 26416"/>
                <a:gd name="connsiteX508" fmla="*/ 531209 w 726376"/>
                <a:gd name="connsiteY508" fmla="*/ 18874 h 26416"/>
                <a:gd name="connsiteX509" fmla="*/ 532352 w 726376"/>
                <a:gd name="connsiteY509" fmla="*/ 16017 h 26416"/>
                <a:gd name="connsiteX510" fmla="*/ 532352 w 726376"/>
                <a:gd name="connsiteY510" fmla="*/ 12588 h 26416"/>
                <a:gd name="connsiteX511" fmla="*/ 532352 w 726376"/>
                <a:gd name="connsiteY511" fmla="*/ 9159 h 26416"/>
                <a:gd name="connsiteX512" fmla="*/ 531876 w 726376"/>
                <a:gd name="connsiteY512" fmla="*/ 7159 h 26416"/>
                <a:gd name="connsiteX513" fmla="*/ 529876 w 726376"/>
                <a:gd name="connsiteY513" fmla="*/ 5254 h 26416"/>
                <a:gd name="connsiteX514" fmla="*/ 526637 w 726376"/>
                <a:gd name="connsiteY514" fmla="*/ 4492 h 26416"/>
                <a:gd name="connsiteX515" fmla="*/ 523494 w 726376"/>
                <a:gd name="connsiteY515" fmla="*/ 4492 h 26416"/>
                <a:gd name="connsiteX516" fmla="*/ 523494 w 726376"/>
                <a:gd name="connsiteY516" fmla="*/ 22208 h 26416"/>
                <a:gd name="connsiteX517" fmla="*/ 519494 w 726376"/>
                <a:gd name="connsiteY517" fmla="*/ 777 h 26416"/>
                <a:gd name="connsiteX518" fmla="*/ 526542 w 726376"/>
                <a:gd name="connsiteY518" fmla="*/ 777 h 26416"/>
                <a:gd name="connsiteX519" fmla="*/ 530923 w 726376"/>
                <a:gd name="connsiteY519" fmla="*/ 1729 h 26416"/>
                <a:gd name="connsiteX520" fmla="*/ 533781 w 726376"/>
                <a:gd name="connsiteY520" fmla="*/ 4206 h 26416"/>
                <a:gd name="connsiteX521" fmla="*/ 535496 w 726376"/>
                <a:gd name="connsiteY521" fmla="*/ 8016 h 26416"/>
                <a:gd name="connsiteX522" fmla="*/ 535496 w 726376"/>
                <a:gd name="connsiteY522" fmla="*/ 17541 h 26416"/>
                <a:gd name="connsiteX523" fmla="*/ 533781 w 726376"/>
                <a:gd name="connsiteY523" fmla="*/ 21351 h 26416"/>
                <a:gd name="connsiteX524" fmla="*/ 530923 w 726376"/>
                <a:gd name="connsiteY524" fmla="*/ 23923 h 26416"/>
                <a:gd name="connsiteX525" fmla="*/ 526542 w 726376"/>
                <a:gd name="connsiteY525" fmla="*/ 24875 h 26416"/>
                <a:gd name="connsiteX526" fmla="*/ 519494 w 726376"/>
                <a:gd name="connsiteY526" fmla="*/ 24875 h 26416"/>
                <a:gd name="connsiteX527" fmla="*/ 519494 w 726376"/>
                <a:gd name="connsiteY527" fmla="*/ 1158 h 26416"/>
                <a:gd name="connsiteX528" fmla="*/ 560356 w 726376"/>
                <a:gd name="connsiteY528" fmla="*/ 777 h 26416"/>
                <a:gd name="connsiteX529" fmla="*/ 560356 w 726376"/>
                <a:gd name="connsiteY529" fmla="*/ 3730 h 26416"/>
                <a:gd name="connsiteX530" fmla="*/ 555212 w 726376"/>
                <a:gd name="connsiteY530" fmla="*/ 3730 h 26416"/>
                <a:gd name="connsiteX531" fmla="*/ 555212 w 726376"/>
                <a:gd name="connsiteY531" fmla="*/ 24494 h 26416"/>
                <a:gd name="connsiteX532" fmla="*/ 551879 w 726376"/>
                <a:gd name="connsiteY532" fmla="*/ 24494 h 26416"/>
                <a:gd name="connsiteX533" fmla="*/ 551879 w 726376"/>
                <a:gd name="connsiteY533" fmla="*/ 3730 h 26416"/>
                <a:gd name="connsiteX534" fmla="*/ 546830 w 726376"/>
                <a:gd name="connsiteY534" fmla="*/ 3730 h 26416"/>
                <a:gd name="connsiteX535" fmla="*/ 546830 w 726376"/>
                <a:gd name="connsiteY535" fmla="*/ 777 h 26416"/>
                <a:gd name="connsiteX536" fmla="*/ 563118 w 726376"/>
                <a:gd name="connsiteY536" fmla="*/ 24494 h 26416"/>
                <a:gd name="connsiteX537" fmla="*/ 563118 w 726376"/>
                <a:gd name="connsiteY537" fmla="*/ 777 h 26416"/>
                <a:gd name="connsiteX538" fmla="*/ 575024 w 726376"/>
                <a:gd name="connsiteY538" fmla="*/ 777 h 26416"/>
                <a:gd name="connsiteX539" fmla="*/ 575024 w 726376"/>
                <a:gd name="connsiteY539" fmla="*/ 3730 h 26416"/>
                <a:gd name="connsiteX540" fmla="*/ 566452 w 726376"/>
                <a:gd name="connsiteY540" fmla="*/ 3730 h 26416"/>
                <a:gd name="connsiteX541" fmla="*/ 566452 w 726376"/>
                <a:gd name="connsiteY541" fmla="*/ 10588 h 26416"/>
                <a:gd name="connsiteX542" fmla="*/ 575024 w 726376"/>
                <a:gd name="connsiteY542" fmla="*/ 10588 h 26416"/>
                <a:gd name="connsiteX543" fmla="*/ 575024 w 726376"/>
                <a:gd name="connsiteY543" fmla="*/ 13636 h 26416"/>
                <a:gd name="connsiteX544" fmla="*/ 566452 w 726376"/>
                <a:gd name="connsiteY544" fmla="*/ 13636 h 26416"/>
                <a:gd name="connsiteX545" fmla="*/ 566452 w 726376"/>
                <a:gd name="connsiteY545" fmla="*/ 21446 h 26416"/>
                <a:gd name="connsiteX546" fmla="*/ 575024 w 726376"/>
                <a:gd name="connsiteY546" fmla="*/ 21446 h 26416"/>
                <a:gd name="connsiteX547" fmla="*/ 575024 w 726376"/>
                <a:gd name="connsiteY547" fmla="*/ 24494 h 26416"/>
                <a:gd name="connsiteX548" fmla="*/ 591217 w 726376"/>
                <a:gd name="connsiteY548" fmla="*/ 9826 h 26416"/>
                <a:gd name="connsiteX549" fmla="*/ 591217 w 726376"/>
                <a:gd name="connsiteY549" fmla="*/ 7444 h 26416"/>
                <a:gd name="connsiteX550" fmla="*/ 590455 w 726376"/>
                <a:gd name="connsiteY550" fmla="*/ 5254 h 26416"/>
                <a:gd name="connsiteX551" fmla="*/ 589026 w 726376"/>
                <a:gd name="connsiteY551" fmla="*/ 3730 h 26416"/>
                <a:gd name="connsiteX552" fmla="*/ 586930 w 726376"/>
                <a:gd name="connsiteY552" fmla="*/ 3158 h 26416"/>
                <a:gd name="connsiteX553" fmla="*/ 584930 w 726376"/>
                <a:gd name="connsiteY553" fmla="*/ 3825 h 26416"/>
                <a:gd name="connsiteX554" fmla="*/ 583406 w 726376"/>
                <a:gd name="connsiteY554" fmla="*/ 5730 h 26416"/>
                <a:gd name="connsiteX555" fmla="*/ 582454 w 726376"/>
                <a:gd name="connsiteY555" fmla="*/ 8683 h 26416"/>
                <a:gd name="connsiteX556" fmla="*/ 582454 w 726376"/>
                <a:gd name="connsiteY556" fmla="*/ 12588 h 26416"/>
                <a:gd name="connsiteX557" fmla="*/ 582454 w 726376"/>
                <a:gd name="connsiteY557" fmla="*/ 16493 h 26416"/>
                <a:gd name="connsiteX558" fmla="*/ 583406 w 726376"/>
                <a:gd name="connsiteY558" fmla="*/ 19541 h 26416"/>
                <a:gd name="connsiteX559" fmla="*/ 584930 w 726376"/>
                <a:gd name="connsiteY559" fmla="*/ 21446 h 26416"/>
                <a:gd name="connsiteX560" fmla="*/ 586930 w 726376"/>
                <a:gd name="connsiteY560" fmla="*/ 22113 h 26416"/>
                <a:gd name="connsiteX561" fmla="*/ 589216 w 726376"/>
                <a:gd name="connsiteY561" fmla="*/ 21541 h 26416"/>
                <a:gd name="connsiteX562" fmla="*/ 590645 w 726376"/>
                <a:gd name="connsiteY562" fmla="*/ 20113 h 26416"/>
                <a:gd name="connsiteX563" fmla="*/ 591312 w 726376"/>
                <a:gd name="connsiteY563" fmla="*/ 17922 h 26416"/>
                <a:gd name="connsiteX564" fmla="*/ 591312 w 726376"/>
                <a:gd name="connsiteY564" fmla="*/ 15541 h 26416"/>
                <a:gd name="connsiteX565" fmla="*/ 594455 w 726376"/>
                <a:gd name="connsiteY565" fmla="*/ 15541 h 26416"/>
                <a:gd name="connsiteX566" fmla="*/ 594455 w 726376"/>
                <a:gd name="connsiteY566" fmla="*/ 19255 h 26416"/>
                <a:gd name="connsiteX567" fmla="*/ 593027 w 726376"/>
                <a:gd name="connsiteY567" fmla="*/ 22208 h 26416"/>
                <a:gd name="connsiteX568" fmla="*/ 590645 w 726376"/>
                <a:gd name="connsiteY568" fmla="*/ 24208 h 26416"/>
                <a:gd name="connsiteX569" fmla="*/ 587026 w 726376"/>
                <a:gd name="connsiteY569" fmla="*/ 24875 h 26416"/>
                <a:gd name="connsiteX570" fmla="*/ 583882 w 726376"/>
                <a:gd name="connsiteY570" fmla="*/ 24113 h 26416"/>
                <a:gd name="connsiteX571" fmla="*/ 581215 w 726376"/>
                <a:gd name="connsiteY571" fmla="*/ 21827 h 26416"/>
                <a:gd name="connsiteX572" fmla="*/ 579501 w 726376"/>
                <a:gd name="connsiteY572" fmla="*/ 18017 h 26416"/>
                <a:gd name="connsiteX573" fmla="*/ 578834 w 726376"/>
                <a:gd name="connsiteY573" fmla="*/ 12588 h 26416"/>
                <a:gd name="connsiteX574" fmla="*/ 579501 w 726376"/>
                <a:gd name="connsiteY574" fmla="*/ 7159 h 26416"/>
                <a:gd name="connsiteX575" fmla="*/ 581215 w 726376"/>
                <a:gd name="connsiteY575" fmla="*/ 3349 h 26416"/>
                <a:gd name="connsiteX576" fmla="*/ 583882 w 726376"/>
                <a:gd name="connsiteY576" fmla="*/ 1063 h 26416"/>
                <a:gd name="connsiteX577" fmla="*/ 587026 w 726376"/>
                <a:gd name="connsiteY577" fmla="*/ 396 h 26416"/>
                <a:gd name="connsiteX578" fmla="*/ 590550 w 726376"/>
                <a:gd name="connsiteY578" fmla="*/ 1063 h 26416"/>
                <a:gd name="connsiteX579" fmla="*/ 592931 w 726376"/>
                <a:gd name="connsiteY579" fmla="*/ 3158 h 26416"/>
                <a:gd name="connsiteX580" fmla="*/ 594265 w 726376"/>
                <a:gd name="connsiteY580" fmla="*/ 6111 h 26416"/>
                <a:gd name="connsiteX581" fmla="*/ 594931 w 726376"/>
                <a:gd name="connsiteY581" fmla="*/ 9826 h 26416"/>
                <a:gd name="connsiteX582" fmla="*/ 597694 w 726376"/>
                <a:gd name="connsiteY582" fmla="*/ 24494 h 26416"/>
                <a:gd name="connsiteX583" fmla="*/ 597694 w 726376"/>
                <a:gd name="connsiteY583" fmla="*/ 777 h 26416"/>
                <a:gd name="connsiteX584" fmla="*/ 601028 w 726376"/>
                <a:gd name="connsiteY584" fmla="*/ 777 h 26416"/>
                <a:gd name="connsiteX585" fmla="*/ 601028 w 726376"/>
                <a:gd name="connsiteY585" fmla="*/ 10302 h 26416"/>
                <a:gd name="connsiteX586" fmla="*/ 609790 w 726376"/>
                <a:gd name="connsiteY586" fmla="*/ 10302 h 26416"/>
                <a:gd name="connsiteX587" fmla="*/ 609790 w 726376"/>
                <a:gd name="connsiteY587" fmla="*/ 777 h 26416"/>
                <a:gd name="connsiteX588" fmla="*/ 613124 w 726376"/>
                <a:gd name="connsiteY588" fmla="*/ 777 h 26416"/>
                <a:gd name="connsiteX589" fmla="*/ 613124 w 726376"/>
                <a:gd name="connsiteY589" fmla="*/ 24494 h 26416"/>
                <a:gd name="connsiteX590" fmla="*/ 609790 w 726376"/>
                <a:gd name="connsiteY590" fmla="*/ 24494 h 26416"/>
                <a:gd name="connsiteX591" fmla="*/ 609790 w 726376"/>
                <a:gd name="connsiteY591" fmla="*/ 13636 h 26416"/>
                <a:gd name="connsiteX592" fmla="*/ 601028 w 726376"/>
                <a:gd name="connsiteY592" fmla="*/ 13636 h 26416"/>
                <a:gd name="connsiteX593" fmla="*/ 601028 w 726376"/>
                <a:gd name="connsiteY593" fmla="*/ 24494 h 26416"/>
                <a:gd name="connsiteX594" fmla="*/ 617887 w 726376"/>
                <a:gd name="connsiteY594" fmla="*/ 24494 h 26416"/>
                <a:gd name="connsiteX595" fmla="*/ 617887 w 726376"/>
                <a:gd name="connsiteY595" fmla="*/ 777 h 26416"/>
                <a:gd name="connsiteX596" fmla="*/ 621316 w 726376"/>
                <a:gd name="connsiteY596" fmla="*/ 777 h 26416"/>
                <a:gd name="connsiteX597" fmla="*/ 629698 w 726376"/>
                <a:gd name="connsiteY597" fmla="*/ 17636 h 26416"/>
                <a:gd name="connsiteX598" fmla="*/ 629698 w 726376"/>
                <a:gd name="connsiteY598" fmla="*/ 17636 h 26416"/>
                <a:gd name="connsiteX599" fmla="*/ 629698 w 726376"/>
                <a:gd name="connsiteY599" fmla="*/ 777 h 26416"/>
                <a:gd name="connsiteX600" fmla="*/ 632841 w 726376"/>
                <a:gd name="connsiteY600" fmla="*/ 777 h 26416"/>
                <a:gd name="connsiteX601" fmla="*/ 632841 w 726376"/>
                <a:gd name="connsiteY601" fmla="*/ 24494 h 26416"/>
                <a:gd name="connsiteX602" fmla="*/ 629793 w 726376"/>
                <a:gd name="connsiteY602" fmla="*/ 24494 h 26416"/>
                <a:gd name="connsiteX603" fmla="*/ 621030 w 726376"/>
                <a:gd name="connsiteY603" fmla="*/ 6968 h 26416"/>
                <a:gd name="connsiteX604" fmla="*/ 621030 w 726376"/>
                <a:gd name="connsiteY604" fmla="*/ 6968 h 26416"/>
                <a:gd name="connsiteX605" fmla="*/ 621030 w 726376"/>
                <a:gd name="connsiteY605" fmla="*/ 24494 h 26416"/>
                <a:gd name="connsiteX606" fmla="*/ 645414 w 726376"/>
                <a:gd name="connsiteY606" fmla="*/ 3158 h 26416"/>
                <a:gd name="connsiteX607" fmla="*/ 642938 w 726376"/>
                <a:gd name="connsiteY607" fmla="*/ 3920 h 26416"/>
                <a:gd name="connsiteX608" fmla="*/ 641223 w 726376"/>
                <a:gd name="connsiteY608" fmla="*/ 5920 h 26416"/>
                <a:gd name="connsiteX609" fmla="*/ 640271 w 726376"/>
                <a:gd name="connsiteY609" fmla="*/ 8968 h 26416"/>
                <a:gd name="connsiteX610" fmla="*/ 640271 w 726376"/>
                <a:gd name="connsiteY610" fmla="*/ 12588 h 26416"/>
                <a:gd name="connsiteX611" fmla="*/ 640271 w 726376"/>
                <a:gd name="connsiteY611" fmla="*/ 16303 h 26416"/>
                <a:gd name="connsiteX612" fmla="*/ 641223 w 726376"/>
                <a:gd name="connsiteY612" fmla="*/ 19351 h 26416"/>
                <a:gd name="connsiteX613" fmla="*/ 642938 w 726376"/>
                <a:gd name="connsiteY613" fmla="*/ 21351 h 26416"/>
                <a:gd name="connsiteX614" fmla="*/ 645414 w 726376"/>
                <a:gd name="connsiteY614" fmla="*/ 22113 h 26416"/>
                <a:gd name="connsiteX615" fmla="*/ 647890 w 726376"/>
                <a:gd name="connsiteY615" fmla="*/ 21351 h 26416"/>
                <a:gd name="connsiteX616" fmla="*/ 649605 w 726376"/>
                <a:gd name="connsiteY616" fmla="*/ 19351 h 26416"/>
                <a:gd name="connsiteX617" fmla="*/ 650557 w 726376"/>
                <a:gd name="connsiteY617" fmla="*/ 16303 h 26416"/>
                <a:gd name="connsiteX618" fmla="*/ 650557 w 726376"/>
                <a:gd name="connsiteY618" fmla="*/ 12588 h 26416"/>
                <a:gd name="connsiteX619" fmla="*/ 650557 w 726376"/>
                <a:gd name="connsiteY619" fmla="*/ 8968 h 26416"/>
                <a:gd name="connsiteX620" fmla="*/ 649605 w 726376"/>
                <a:gd name="connsiteY620" fmla="*/ 5920 h 26416"/>
                <a:gd name="connsiteX621" fmla="*/ 647890 w 726376"/>
                <a:gd name="connsiteY621" fmla="*/ 3920 h 26416"/>
                <a:gd name="connsiteX622" fmla="*/ 645414 w 726376"/>
                <a:gd name="connsiteY622" fmla="*/ 3158 h 26416"/>
                <a:gd name="connsiteX623" fmla="*/ 645414 w 726376"/>
                <a:gd name="connsiteY623" fmla="*/ 396 h 26416"/>
                <a:gd name="connsiteX624" fmla="*/ 649129 w 726376"/>
                <a:gd name="connsiteY624" fmla="*/ 1253 h 26416"/>
                <a:gd name="connsiteX625" fmla="*/ 651986 w 726376"/>
                <a:gd name="connsiteY625" fmla="*/ 3730 h 26416"/>
                <a:gd name="connsiteX626" fmla="*/ 653701 w 726376"/>
                <a:gd name="connsiteY626" fmla="*/ 7540 h 26416"/>
                <a:gd name="connsiteX627" fmla="*/ 654272 w 726376"/>
                <a:gd name="connsiteY627" fmla="*/ 12588 h 26416"/>
                <a:gd name="connsiteX628" fmla="*/ 653701 w 726376"/>
                <a:gd name="connsiteY628" fmla="*/ 17636 h 26416"/>
                <a:gd name="connsiteX629" fmla="*/ 651986 w 726376"/>
                <a:gd name="connsiteY629" fmla="*/ 21541 h 26416"/>
                <a:gd name="connsiteX630" fmla="*/ 649129 w 726376"/>
                <a:gd name="connsiteY630" fmla="*/ 24018 h 26416"/>
                <a:gd name="connsiteX631" fmla="*/ 645414 w 726376"/>
                <a:gd name="connsiteY631" fmla="*/ 24875 h 26416"/>
                <a:gd name="connsiteX632" fmla="*/ 641699 w 726376"/>
                <a:gd name="connsiteY632" fmla="*/ 24018 h 26416"/>
                <a:gd name="connsiteX633" fmla="*/ 638937 w 726376"/>
                <a:gd name="connsiteY633" fmla="*/ 21541 h 26416"/>
                <a:gd name="connsiteX634" fmla="*/ 637222 w 726376"/>
                <a:gd name="connsiteY634" fmla="*/ 17636 h 26416"/>
                <a:gd name="connsiteX635" fmla="*/ 636651 w 726376"/>
                <a:gd name="connsiteY635" fmla="*/ 12588 h 26416"/>
                <a:gd name="connsiteX636" fmla="*/ 637222 w 726376"/>
                <a:gd name="connsiteY636" fmla="*/ 7540 h 26416"/>
                <a:gd name="connsiteX637" fmla="*/ 638937 w 726376"/>
                <a:gd name="connsiteY637" fmla="*/ 3730 h 26416"/>
                <a:gd name="connsiteX638" fmla="*/ 641699 w 726376"/>
                <a:gd name="connsiteY638" fmla="*/ 1253 h 26416"/>
                <a:gd name="connsiteX639" fmla="*/ 645414 w 726376"/>
                <a:gd name="connsiteY639" fmla="*/ 396 h 26416"/>
                <a:gd name="connsiteX640" fmla="*/ 657797 w 726376"/>
                <a:gd name="connsiteY640" fmla="*/ 24494 h 26416"/>
                <a:gd name="connsiteX641" fmla="*/ 657797 w 726376"/>
                <a:gd name="connsiteY641" fmla="*/ 777 h 26416"/>
                <a:gd name="connsiteX642" fmla="*/ 661130 w 726376"/>
                <a:gd name="connsiteY642" fmla="*/ 777 h 26416"/>
                <a:gd name="connsiteX643" fmla="*/ 661130 w 726376"/>
                <a:gd name="connsiteY643" fmla="*/ 21446 h 26416"/>
                <a:gd name="connsiteX644" fmla="*/ 669512 w 726376"/>
                <a:gd name="connsiteY644" fmla="*/ 21446 h 26416"/>
                <a:gd name="connsiteX645" fmla="*/ 669512 w 726376"/>
                <a:gd name="connsiteY645" fmla="*/ 24494 h 26416"/>
                <a:gd name="connsiteX646" fmla="*/ 679990 w 726376"/>
                <a:gd name="connsiteY646" fmla="*/ 3158 h 26416"/>
                <a:gd name="connsiteX647" fmla="*/ 677513 w 726376"/>
                <a:gd name="connsiteY647" fmla="*/ 3920 h 26416"/>
                <a:gd name="connsiteX648" fmla="*/ 675799 w 726376"/>
                <a:gd name="connsiteY648" fmla="*/ 5920 h 26416"/>
                <a:gd name="connsiteX649" fmla="*/ 674846 w 726376"/>
                <a:gd name="connsiteY649" fmla="*/ 8968 h 26416"/>
                <a:gd name="connsiteX650" fmla="*/ 674846 w 726376"/>
                <a:gd name="connsiteY650" fmla="*/ 12588 h 26416"/>
                <a:gd name="connsiteX651" fmla="*/ 674846 w 726376"/>
                <a:gd name="connsiteY651" fmla="*/ 16303 h 26416"/>
                <a:gd name="connsiteX652" fmla="*/ 675799 w 726376"/>
                <a:gd name="connsiteY652" fmla="*/ 19351 h 26416"/>
                <a:gd name="connsiteX653" fmla="*/ 677513 w 726376"/>
                <a:gd name="connsiteY653" fmla="*/ 21351 h 26416"/>
                <a:gd name="connsiteX654" fmla="*/ 682466 w 726376"/>
                <a:gd name="connsiteY654" fmla="*/ 21351 h 26416"/>
                <a:gd name="connsiteX655" fmla="*/ 684181 w 726376"/>
                <a:gd name="connsiteY655" fmla="*/ 19351 h 26416"/>
                <a:gd name="connsiteX656" fmla="*/ 685133 w 726376"/>
                <a:gd name="connsiteY656" fmla="*/ 16303 h 26416"/>
                <a:gd name="connsiteX657" fmla="*/ 685133 w 726376"/>
                <a:gd name="connsiteY657" fmla="*/ 8968 h 26416"/>
                <a:gd name="connsiteX658" fmla="*/ 684181 w 726376"/>
                <a:gd name="connsiteY658" fmla="*/ 5920 h 26416"/>
                <a:gd name="connsiteX659" fmla="*/ 682466 w 726376"/>
                <a:gd name="connsiteY659" fmla="*/ 3920 h 26416"/>
                <a:gd name="connsiteX660" fmla="*/ 679990 w 726376"/>
                <a:gd name="connsiteY660" fmla="*/ 3158 h 26416"/>
                <a:gd name="connsiteX661" fmla="*/ 679990 w 726376"/>
                <a:gd name="connsiteY661" fmla="*/ 396 h 26416"/>
                <a:gd name="connsiteX662" fmla="*/ 686467 w 726376"/>
                <a:gd name="connsiteY662" fmla="*/ 3730 h 26416"/>
                <a:gd name="connsiteX663" fmla="*/ 688181 w 726376"/>
                <a:gd name="connsiteY663" fmla="*/ 7540 h 26416"/>
                <a:gd name="connsiteX664" fmla="*/ 688848 w 726376"/>
                <a:gd name="connsiteY664" fmla="*/ 12588 h 26416"/>
                <a:gd name="connsiteX665" fmla="*/ 688181 w 726376"/>
                <a:gd name="connsiteY665" fmla="*/ 17636 h 26416"/>
                <a:gd name="connsiteX666" fmla="*/ 686467 w 726376"/>
                <a:gd name="connsiteY666" fmla="*/ 21541 h 26416"/>
                <a:gd name="connsiteX667" fmla="*/ 675627 w 726376"/>
                <a:gd name="connsiteY667" fmla="*/ 23656 h 26416"/>
                <a:gd name="connsiteX668" fmla="*/ 673513 w 726376"/>
                <a:gd name="connsiteY668" fmla="*/ 21541 h 26416"/>
                <a:gd name="connsiteX669" fmla="*/ 671798 w 726376"/>
                <a:gd name="connsiteY669" fmla="*/ 17636 h 26416"/>
                <a:gd name="connsiteX670" fmla="*/ 671227 w 726376"/>
                <a:gd name="connsiteY670" fmla="*/ 12588 h 26416"/>
                <a:gd name="connsiteX671" fmla="*/ 671798 w 726376"/>
                <a:gd name="connsiteY671" fmla="*/ 7540 h 26416"/>
                <a:gd name="connsiteX672" fmla="*/ 673513 w 726376"/>
                <a:gd name="connsiteY672" fmla="*/ 3730 h 26416"/>
                <a:gd name="connsiteX673" fmla="*/ 679990 w 726376"/>
                <a:gd name="connsiteY673" fmla="*/ 396 h 26416"/>
                <a:gd name="connsiteX674" fmla="*/ 704755 w 726376"/>
                <a:gd name="connsiteY674" fmla="*/ 8683 h 26416"/>
                <a:gd name="connsiteX675" fmla="*/ 704279 w 726376"/>
                <a:gd name="connsiteY675" fmla="*/ 6492 h 26416"/>
                <a:gd name="connsiteX676" fmla="*/ 703421 w 726376"/>
                <a:gd name="connsiteY676" fmla="*/ 4777 h 26416"/>
                <a:gd name="connsiteX677" fmla="*/ 701992 w 726376"/>
                <a:gd name="connsiteY677" fmla="*/ 3539 h 26416"/>
                <a:gd name="connsiteX678" fmla="*/ 699992 w 726376"/>
                <a:gd name="connsiteY678" fmla="*/ 3539 h 26416"/>
                <a:gd name="connsiteX679" fmla="*/ 697516 w 726376"/>
                <a:gd name="connsiteY679" fmla="*/ 4301 h 26416"/>
                <a:gd name="connsiteX680" fmla="*/ 695801 w 726376"/>
                <a:gd name="connsiteY680" fmla="*/ 6301 h 26416"/>
                <a:gd name="connsiteX681" fmla="*/ 694849 w 726376"/>
                <a:gd name="connsiteY681" fmla="*/ 9349 h 26416"/>
                <a:gd name="connsiteX682" fmla="*/ 694849 w 726376"/>
                <a:gd name="connsiteY682" fmla="*/ 12969 h 26416"/>
                <a:gd name="connsiteX683" fmla="*/ 694849 w 726376"/>
                <a:gd name="connsiteY683" fmla="*/ 16684 h 26416"/>
                <a:gd name="connsiteX684" fmla="*/ 695897 w 726376"/>
                <a:gd name="connsiteY684" fmla="*/ 19732 h 26416"/>
                <a:gd name="connsiteX685" fmla="*/ 697611 w 726376"/>
                <a:gd name="connsiteY685" fmla="*/ 21732 h 26416"/>
                <a:gd name="connsiteX686" fmla="*/ 700183 w 726376"/>
                <a:gd name="connsiteY686" fmla="*/ 22494 h 26416"/>
                <a:gd name="connsiteX687" fmla="*/ 702659 w 726376"/>
                <a:gd name="connsiteY687" fmla="*/ 22494 h 26416"/>
                <a:gd name="connsiteX688" fmla="*/ 704183 w 726376"/>
                <a:gd name="connsiteY688" fmla="*/ 21065 h 26416"/>
                <a:gd name="connsiteX689" fmla="*/ 704945 w 726376"/>
                <a:gd name="connsiteY689" fmla="*/ 18874 h 26416"/>
                <a:gd name="connsiteX690" fmla="*/ 704945 w 726376"/>
                <a:gd name="connsiteY690" fmla="*/ 16207 h 26416"/>
                <a:gd name="connsiteX691" fmla="*/ 698182 w 726376"/>
                <a:gd name="connsiteY691" fmla="*/ 16207 h 26416"/>
                <a:gd name="connsiteX692" fmla="*/ 698182 w 726376"/>
                <a:gd name="connsiteY692" fmla="*/ 13159 h 26416"/>
                <a:gd name="connsiteX693" fmla="*/ 708279 w 726376"/>
                <a:gd name="connsiteY693" fmla="*/ 13159 h 26416"/>
                <a:gd name="connsiteX694" fmla="*/ 708279 w 726376"/>
                <a:gd name="connsiteY694" fmla="*/ 16112 h 26416"/>
                <a:gd name="connsiteX695" fmla="*/ 706183 w 726376"/>
                <a:gd name="connsiteY695" fmla="*/ 23161 h 26416"/>
                <a:gd name="connsiteX696" fmla="*/ 699992 w 726376"/>
                <a:gd name="connsiteY696" fmla="*/ 25732 h 26416"/>
                <a:gd name="connsiteX697" fmla="*/ 696182 w 726376"/>
                <a:gd name="connsiteY697" fmla="*/ 24875 h 26416"/>
                <a:gd name="connsiteX698" fmla="*/ 693325 w 726376"/>
                <a:gd name="connsiteY698" fmla="*/ 22399 h 26416"/>
                <a:gd name="connsiteX699" fmla="*/ 691610 w 726376"/>
                <a:gd name="connsiteY699" fmla="*/ 18493 h 26416"/>
                <a:gd name="connsiteX700" fmla="*/ 691039 w 726376"/>
                <a:gd name="connsiteY700" fmla="*/ 13445 h 26416"/>
                <a:gd name="connsiteX701" fmla="*/ 691610 w 726376"/>
                <a:gd name="connsiteY701" fmla="*/ 8397 h 26416"/>
                <a:gd name="connsiteX702" fmla="*/ 693325 w 726376"/>
                <a:gd name="connsiteY702" fmla="*/ 4587 h 26416"/>
                <a:gd name="connsiteX703" fmla="*/ 696087 w 726376"/>
                <a:gd name="connsiteY703" fmla="*/ 2110 h 26416"/>
                <a:gd name="connsiteX704" fmla="*/ 699802 w 726376"/>
                <a:gd name="connsiteY704" fmla="*/ 1253 h 26416"/>
                <a:gd name="connsiteX705" fmla="*/ 703136 w 726376"/>
                <a:gd name="connsiteY705" fmla="*/ 1920 h 26416"/>
                <a:gd name="connsiteX706" fmla="*/ 705707 w 726376"/>
                <a:gd name="connsiteY706" fmla="*/ 3730 h 26416"/>
                <a:gd name="connsiteX707" fmla="*/ 707327 w 726376"/>
                <a:gd name="connsiteY707" fmla="*/ 6301 h 26416"/>
                <a:gd name="connsiteX708" fmla="*/ 707993 w 726376"/>
                <a:gd name="connsiteY708" fmla="*/ 9540 h 26416"/>
                <a:gd name="connsiteX709" fmla="*/ 722852 w 726376"/>
                <a:gd name="connsiteY709" fmla="*/ 777 h 26416"/>
                <a:gd name="connsiteX710" fmla="*/ 726377 w 726376"/>
                <a:gd name="connsiteY710" fmla="*/ 777 h 26416"/>
                <a:gd name="connsiteX711" fmla="*/ 719899 w 726376"/>
                <a:gd name="connsiteY711" fmla="*/ 14874 h 26416"/>
                <a:gd name="connsiteX712" fmla="*/ 719899 w 726376"/>
                <a:gd name="connsiteY712" fmla="*/ 24399 h 26416"/>
                <a:gd name="connsiteX713" fmla="*/ 716566 w 726376"/>
                <a:gd name="connsiteY713" fmla="*/ 24399 h 26416"/>
                <a:gd name="connsiteX714" fmla="*/ 716566 w 726376"/>
                <a:gd name="connsiteY714" fmla="*/ 14874 h 26416"/>
                <a:gd name="connsiteX715" fmla="*/ 709994 w 726376"/>
                <a:gd name="connsiteY715" fmla="*/ 777 h 26416"/>
                <a:gd name="connsiteX716" fmla="*/ 713518 w 726376"/>
                <a:gd name="connsiteY716" fmla="*/ 777 h 26416"/>
                <a:gd name="connsiteX717" fmla="*/ 718185 w 726376"/>
                <a:gd name="connsiteY717" fmla="*/ 11254 h 2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Lst>
              <a:rect l="l" t="t" r="r" b="b"/>
              <a:pathLst>
                <a:path w="726376" h="26416">
                  <a:moveTo>
                    <a:pt x="0" y="25351"/>
                  </a:moveTo>
                  <a:lnTo>
                    <a:pt x="0" y="1634"/>
                  </a:lnTo>
                  <a:lnTo>
                    <a:pt x="3334" y="1634"/>
                  </a:lnTo>
                  <a:lnTo>
                    <a:pt x="3334" y="11159"/>
                  </a:lnTo>
                  <a:lnTo>
                    <a:pt x="12001" y="11159"/>
                  </a:lnTo>
                  <a:lnTo>
                    <a:pt x="12001" y="1634"/>
                  </a:lnTo>
                  <a:lnTo>
                    <a:pt x="15430" y="1634"/>
                  </a:lnTo>
                  <a:lnTo>
                    <a:pt x="15430" y="25351"/>
                  </a:lnTo>
                  <a:lnTo>
                    <a:pt x="12001" y="25351"/>
                  </a:lnTo>
                  <a:lnTo>
                    <a:pt x="12001" y="14493"/>
                  </a:lnTo>
                  <a:lnTo>
                    <a:pt x="3334" y="14493"/>
                  </a:lnTo>
                  <a:lnTo>
                    <a:pt x="3334" y="25351"/>
                  </a:lnTo>
                  <a:close/>
                  <a:moveTo>
                    <a:pt x="34100" y="1634"/>
                  </a:moveTo>
                  <a:lnTo>
                    <a:pt x="34100" y="18398"/>
                  </a:lnTo>
                  <a:cubicBezTo>
                    <a:pt x="34100" y="19398"/>
                    <a:pt x="33938" y="20398"/>
                    <a:pt x="33623" y="21351"/>
                  </a:cubicBezTo>
                  <a:cubicBezTo>
                    <a:pt x="33376" y="22208"/>
                    <a:pt x="32918" y="22999"/>
                    <a:pt x="32290" y="23637"/>
                  </a:cubicBezTo>
                  <a:cubicBezTo>
                    <a:pt x="31661" y="24323"/>
                    <a:pt x="30880" y="24847"/>
                    <a:pt x="30004" y="25161"/>
                  </a:cubicBezTo>
                  <a:cubicBezTo>
                    <a:pt x="28975" y="25570"/>
                    <a:pt x="27870" y="25761"/>
                    <a:pt x="26765" y="25732"/>
                  </a:cubicBezTo>
                  <a:cubicBezTo>
                    <a:pt x="25660" y="25751"/>
                    <a:pt x="24555" y="25561"/>
                    <a:pt x="23527" y="25161"/>
                  </a:cubicBezTo>
                  <a:cubicBezTo>
                    <a:pt x="22679" y="24799"/>
                    <a:pt x="21898" y="24284"/>
                    <a:pt x="21241" y="23637"/>
                  </a:cubicBezTo>
                  <a:cubicBezTo>
                    <a:pt x="20612" y="22999"/>
                    <a:pt x="20155" y="22208"/>
                    <a:pt x="19907" y="21351"/>
                  </a:cubicBezTo>
                  <a:cubicBezTo>
                    <a:pt x="19755" y="20370"/>
                    <a:pt x="19755" y="19379"/>
                    <a:pt x="19907" y="18398"/>
                  </a:cubicBezTo>
                  <a:lnTo>
                    <a:pt x="19907" y="1634"/>
                  </a:lnTo>
                  <a:lnTo>
                    <a:pt x="23241" y="1634"/>
                  </a:lnTo>
                  <a:lnTo>
                    <a:pt x="23241" y="18970"/>
                  </a:lnTo>
                  <a:cubicBezTo>
                    <a:pt x="23193" y="20027"/>
                    <a:pt x="23565" y="21056"/>
                    <a:pt x="24289" y="21827"/>
                  </a:cubicBezTo>
                  <a:cubicBezTo>
                    <a:pt x="26022" y="22960"/>
                    <a:pt x="28270" y="22960"/>
                    <a:pt x="30004" y="21827"/>
                  </a:cubicBezTo>
                  <a:cubicBezTo>
                    <a:pt x="30766" y="21084"/>
                    <a:pt x="31156" y="20027"/>
                    <a:pt x="31051" y="18970"/>
                  </a:cubicBezTo>
                  <a:lnTo>
                    <a:pt x="31051" y="1634"/>
                  </a:lnTo>
                  <a:close/>
                  <a:moveTo>
                    <a:pt x="41624" y="15350"/>
                  </a:moveTo>
                  <a:lnTo>
                    <a:pt x="46387" y="15350"/>
                  </a:lnTo>
                  <a:lnTo>
                    <a:pt x="44005" y="6873"/>
                  </a:lnTo>
                  <a:lnTo>
                    <a:pt x="44005" y="6873"/>
                  </a:lnTo>
                  <a:lnTo>
                    <a:pt x="41719" y="15350"/>
                  </a:lnTo>
                  <a:close/>
                  <a:moveTo>
                    <a:pt x="35814" y="24875"/>
                  </a:moveTo>
                  <a:lnTo>
                    <a:pt x="42386" y="1158"/>
                  </a:lnTo>
                  <a:lnTo>
                    <a:pt x="45529" y="1158"/>
                  </a:lnTo>
                  <a:lnTo>
                    <a:pt x="52388" y="24875"/>
                  </a:lnTo>
                  <a:lnTo>
                    <a:pt x="49244" y="24875"/>
                  </a:lnTo>
                  <a:lnTo>
                    <a:pt x="47149" y="17827"/>
                  </a:lnTo>
                  <a:lnTo>
                    <a:pt x="40862" y="17827"/>
                  </a:lnTo>
                  <a:lnTo>
                    <a:pt x="38957" y="24875"/>
                  </a:lnTo>
                  <a:close/>
                  <a:moveTo>
                    <a:pt x="62008" y="4111"/>
                  </a:moveTo>
                  <a:lnTo>
                    <a:pt x="53626" y="4111"/>
                  </a:lnTo>
                  <a:lnTo>
                    <a:pt x="53626" y="1158"/>
                  </a:lnTo>
                  <a:lnTo>
                    <a:pt x="66008" y="1158"/>
                  </a:lnTo>
                  <a:lnTo>
                    <a:pt x="66008" y="4206"/>
                  </a:lnTo>
                  <a:lnTo>
                    <a:pt x="56483" y="21827"/>
                  </a:lnTo>
                  <a:lnTo>
                    <a:pt x="66008" y="21827"/>
                  </a:lnTo>
                  <a:lnTo>
                    <a:pt x="66008" y="24875"/>
                  </a:lnTo>
                  <a:lnTo>
                    <a:pt x="52578" y="24875"/>
                  </a:lnTo>
                  <a:lnTo>
                    <a:pt x="52578" y="22113"/>
                  </a:lnTo>
                  <a:lnTo>
                    <a:pt x="62103" y="4111"/>
                  </a:lnTo>
                  <a:close/>
                  <a:moveTo>
                    <a:pt x="69151" y="24875"/>
                  </a:moveTo>
                  <a:lnTo>
                    <a:pt x="69151" y="1158"/>
                  </a:lnTo>
                  <a:lnTo>
                    <a:pt x="72485" y="1158"/>
                  </a:lnTo>
                  <a:lnTo>
                    <a:pt x="72485" y="10683"/>
                  </a:lnTo>
                  <a:lnTo>
                    <a:pt x="81153" y="10683"/>
                  </a:lnTo>
                  <a:lnTo>
                    <a:pt x="81153" y="1158"/>
                  </a:lnTo>
                  <a:lnTo>
                    <a:pt x="84201" y="1158"/>
                  </a:lnTo>
                  <a:lnTo>
                    <a:pt x="84201" y="24875"/>
                  </a:lnTo>
                  <a:lnTo>
                    <a:pt x="80772" y="24875"/>
                  </a:lnTo>
                  <a:lnTo>
                    <a:pt x="80772" y="14017"/>
                  </a:lnTo>
                  <a:lnTo>
                    <a:pt x="72104" y="14017"/>
                  </a:lnTo>
                  <a:lnTo>
                    <a:pt x="72104" y="24875"/>
                  </a:lnTo>
                  <a:close/>
                  <a:moveTo>
                    <a:pt x="96774" y="3539"/>
                  </a:moveTo>
                  <a:cubicBezTo>
                    <a:pt x="95917" y="3482"/>
                    <a:pt x="95059" y="3758"/>
                    <a:pt x="94393" y="4301"/>
                  </a:cubicBezTo>
                  <a:cubicBezTo>
                    <a:pt x="93631" y="4777"/>
                    <a:pt x="93031" y="5473"/>
                    <a:pt x="92678" y="6301"/>
                  </a:cubicBezTo>
                  <a:cubicBezTo>
                    <a:pt x="92154" y="7254"/>
                    <a:pt x="91802" y="8282"/>
                    <a:pt x="91630" y="9349"/>
                  </a:cubicBezTo>
                  <a:cubicBezTo>
                    <a:pt x="91535" y="10549"/>
                    <a:pt x="91535" y="11769"/>
                    <a:pt x="91630" y="12969"/>
                  </a:cubicBezTo>
                  <a:cubicBezTo>
                    <a:pt x="91526" y="14207"/>
                    <a:pt x="91526" y="15445"/>
                    <a:pt x="91630" y="16684"/>
                  </a:cubicBezTo>
                  <a:cubicBezTo>
                    <a:pt x="91802" y="17750"/>
                    <a:pt x="92154" y="18779"/>
                    <a:pt x="92678" y="19732"/>
                  </a:cubicBezTo>
                  <a:cubicBezTo>
                    <a:pt x="93031" y="20560"/>
                    <a:pt x="93631" y="21256"/>
                    <a:pt x="94393" y="21732"/>
                  </a:cubicBezTo>
                  <a:cubicBezTo>
                    <a:pt x="95079" y="22237"/>
                    <a:pt x="95917" y="22503"/>
                    <a:pt x="96774" y="22494"/>
                  </a:cubicBezTo>
                  <a:cubicBezTo>
                    <a:pt x="97660" y="22522"/>
                    <a:pt x="98536" y="22256"/>
                    <a:pt x="99250" y="21732"/>
                  </a:cubicBezTo>
                  <a:cubicBezTo>
                    <a:pt x="100013" y="21256"/>
                    <a:pt x="100613" y="20560"/>
                    <a:pt x="100965" y="19732"/>
                  </a:cubicBezTo>
                  <a:cubicBezTo>
                    <a:pt x="101441" y="18760"/>
                    <a:pt x="101794" y="17741"/>
                    <a:pt x="102013" y="16684"/>
                  </a:cubicBezTo>
                  <a:cubicBezTo>
                    <a:pt x="102117" y="15445"/>
                    <a:pt x="102117" y="14207"/>
                    <a:pt x="102013" y="12969"/>
                  </a:cubicBezTo>
                  <a:cubicBezTo>
                    <a:pt x="102108" y="11769"/>
                    <a:pt x="102108" y="10549"/>
                    <a:pt x="102013" y="9349"/>
                  </a:cubicBezTo>
                  <a:cubicBezTo>
                    <a:pt x="101794" y="8292"/>
                    <a:pt x="101441" y="7273"/>
                    <a:pt x="100965" y="6301"/>
                  </a:cubicBezTo>
                  <a:cubicBezTo>
                    <a:pt x="100613" y="5473"/>
                    <a:pt x="100013" y="4777"/>
                    <a:pt x="99250" y="4301"/>
                  </a:cubicBezTo>
                  <a:cubicBezTo>
                    <a:pt x="98555" y="3739"/>
                    <a:pt x="97669" y="3472"/>
                    <a:pt x="96774" y="3539"/>
                  </a:cubicBezTo>
                  <a:close/>
                  <a:moveTo>
                    <a:pt x="96774" y="777"/>
                  </a:moveTo>
                  <a:cubicBezTo>
                    <a:pt x="98098" y="758"/>
                    <a:pt x="99403" y="1053"/>
                    <a:pt x="100584" y="1634"/>
                  </a:cubicBezTo>
                  <a:cubicBezTo>
                    <a:pt x="101679" y="2244"/>
                    <a:pt x="102622" y="3091"/>
                    <a:pt x="103346" y="4111"/>
                  </a:cubicBezTo>
                  <a:cubicBezTo>
                    <a:pt x="104146" y="5263"/>
                    <a:pt x="104727" y="6558"/>
                    <a:pt x="105061" y="7921"/>
                  </a:cubicBezTo>
                  <a:cubicBezTo>
                    <a:pt x="105451" y="9578"/>
                    <a:pt x="105651" y="11273"/>
                    <a:pt x="105632" y="12969"/>
                  </a:cubicBezTo>
                  <a:cubicBezTo>
                    <a:pt x="105651" y="14664"/>
                    <a:pt x="105461" y="16369"/>
                    <a:pt x="105061" y="18017"/>
                  </a:cubicBezTo>
                  <a:cubicBezTo>
                    <a:pt x="104737" y="19417"/>
                    <a:pt x="104156" y="20741"/>
                    <a:pt x="103346" y="21922"/>
                  </a:cubicBezTo>
                  <a:cubicBezTo>
                    <a:pt x="102622" y="22941"/>
                    <a:pt x="101679" y="23789"/>
                    <a:pt x="100584" y="24399"/>
                  </a:cubicBezTo>
                  <a:cubicBezTo>
                    <a:pt x="99403" y="24980"/>
                    <a:pt x="98098" y="25275"/>
                    <a:pt x="96774" y="25256"/>
                  </a:cubicBezTo>
                  <a:cubicBezTo>
                    <a:pt x="95488" y="25266"/>
                    <a:pt x="94212" y="24970"/>
                    <a:pt x="93059" y="24399"/>
                  </a:cubicBezTo>
                  <a:cubicBezTo>
                    <a:pt x="91964" y="23789"/>
                    <a:pt x="91021" y="22941"/>
                    <a:pt x="90297" y="21922"/>
                  </a:cubicBezTo>
                  <a:cubicBezTo>
                    <a:pt x="89487" y="20741"/>
                    <a:pt x="88906" y="19417"/>
                    <a:pt x="88583" y="18017"/>
                  </a:cubicBezTo>
                  <a:cubicBezTo>
                    <a:pt x="88182" y="16369"/>
                    <a:pt x="87992" y="14664"/>
                    <a:pt x="88011" y="12969"/>
                  </a:cubicBezTo>
                  <a:cubicBezTo>
                    <a:pt x="87992" y="11273"/>
                    <a:pt x="88192" y="9578"/>
                    <a:pt x="88583" y="7921"/>
                  </a:cubicBezTo>
                  <a:cubicBezTo>
                    <a:pt x="88916" y="6558"/>
                    <a:pt x="89497" y="5263"/>
                    <a:pt x="90297" y="4111"/>
                  </a:cubicBezTo>
                  <a:cubicBezTo>
                    <a:pt x="91021" y="3091"/>
                    <a:pt x="91964" y="2244"/>
                    <a:pt x="93059" y="1634"/>
                  </a:cubicBezTo>
                  <a:cubicBezTo>
                    <a:pt x="94212" y="1063"/>
                    <a:pt x="95488" y="767"/>
                    <a:pt x="96774" y="777"/>
                  </a:cubicBezTo>
                  <a:close/>
                  <a:moveTo>
                    <a:pt x="109347" y="24875"/>
                  </a:moveTo>
                  <a:lnTo>
                    <a:pt x="109347" y="1158"/>
                  </a:lnTo>
                  <a:lnTo>
                    <a:pt x="112776" y="1158"/>
                  </a:lnTo>
                  <a:lnTo>
                    <a:pt x="121253" y="18017"/>
                  </a:lnTo>
                  <a:lnTo>
                    <a:pt x="121253" y="18017"/>
                  </a:lnTo>
                  <a:lnTo>
                    <a:pt x="121253" y="1158"/>
                  </a:lnTo>
                  <a:lnTo>
                    <a:pt x="124396" y="1158"/>
                  </a:lnTo>
                  <a:lnTo>
                    <a:pt x="124396" y="24875"/>
                  </a:lnTo>
                  <a:lnTo>
                    <a:pt x="121348" y="24875"/>
                  </a:lnTo>
                  <a:lnTo>
                    <a:pt x="112681" y="7349"/>
                  </a:lnTo>
                  <a:lnTo>
                    <a:pt x="112681" y="7349"/>
                  </a:lnTo>
                  <a:lnTo>
                    <a:pt x="112681" y="24875"/>
                  </a:lnTo>
                  <a:close/>
                  <a:moveTo>
                    <a:pt x="141637" y="9064"/>
                  </a:moveTo>
                  <a:cubicBezTo>
                    <a:pt x="141580" y="8425"/>
                    <a:pt x="141484" y="7787"/>
                    <a:pt x="141351" y="7159"/>
                  </a:cubicBezTo>
                  <a:cubicBezTo>
                    <a:pt x="141113" y="6549"/>
                    <a:pt x="140789" y="5968"/>
                    <a:pt x="140398" y="5444"/>
                  </a:cubicBezTo>
                  <a:cubicBezTo>
                    <a:pt x="140075" y="4920"/>
                    <a:pt x="139617" y="4492"/>
                    <a:pt x="139065" y="4206"/>
                  </a:cubicBezTo>
                  <a:cubicBezTo>
                    <a:pt x="138408" y="4053"/>
                    <a:pt x="137722" y="4053"/>
                    <a:pt x="137065" y="4206"/>
                  </a:cubicBezTo>
                  <a:cubicBezTo>
                    <a:pt x="136169" y="4149"/>
                    <a:pt x="135293" y="4415"/>
                    <a:pt x="134588" y="4968"/>
                  </a:cubicBezTo>
                  <a:cubicBezTo>
                    <a:pt x="133845" y="5473"/>
                    <a:pt x="133255" y="6158"/>
                    <a:pt x="132874" y="6968"/>
                  </a:cubicBezTo>
                  <a:cubicBezTo>
                    <a:pt x="132388" y="7921"/>
                    <a:pt x="132064" y="8949"/>
                    <a:pt x="131921" y="10016"/>
                  </a:cubicBezTo>
                  <a:cubicBezTo>
                    <a:pt x="131778" y="11216"/>
                    <a:pt x="131778" y="12435"/>
                    <a:pt x="131921" y="13636"/>
                  </a:cubicBezTo>
                  <a:cubicBezTo>
                    <a:pt x="131769" y="14874"/>
                    <a:pt x="131769" y="16112"/>
                    <a:pt x="131921" y="17350"/>
                  </a:cubicBezTo>
                  <a:cubicBezTo>
                    <a:pt x="132064" y="18417"/>
                    <a:pt x="132388" y="19446"/>
                    <a:pt x="132874" y="20398"/>
                  </a:cubicBezTo>
                  <a:cubicBezTo>
                    <a:pt x="133293" y="21179"/>
                    <a:pt x="133874" y="21865"/>
                    <a:pt x="134588" y="22399"/>
                  </a:cubicBezTo>
                  <a:cubicBezTo>
                    <a:pt x="135350" y="22894"/>
                    <a:pt x="136246" y="23161"/>
                    <a:pt x="137160" y="23161"/>
                  </a:cubicBezTo>
                  <a:cubicBezTo>
                    <a:pt x="137979" y="23332"/>
                    <a:pt x="138817" y="23332"/>
                    <a:pt x="139637" y="23161"/>
                  </a:cubicBezTo>
                  <a:cubicBezTo>
                    <a:pt x="140256" y="22818"/>
                    <a:pt x="140779" y="22322"/>
                    <a:pt x="141160" y="21732"/>
                  </a:cubicBezTo>
                  <a:cubicBezTo>
                    <a:pt x="141580" y="21075"/>
                    <a:pt x="141846" y="20322"/>
                    <a:pt x="141922" y="19541"/>
                  </a:cubicBezTo>
                  <a:cubicBezTo>
                    <a:pt x="142027" y="18655"/>
                    <a:pt x="142027" y="17760"/>
                    <a:pt x="141922" y="16874"/>
                  </a:cubicBezTo>
                  <a:lnTo>
                    <a:pt x="135255" y="16874"/>
                  </a:lnTo>
                  <a:lnTo>
                    <a:pt x="135255" y="13826"/>
                  </a:lnTo>
                  <a:lnTo>
                    <a:pt x="144780" y="13826"/>
                  </a:lnTo>
                  <a:lnTo>
                    <a:pt x="144780" y="16779"/>
                  </a:lnTo>
                  <a:cubicBezTo>
                    <a:pt x="144923" y="19284"/>
                    <a:pt x="144218" y="21770"/>
                    <a:pt x="142780" y="23827"/>
                  </a:cubicBezTo>
                  <a:cubicBezTo>
                    <a:pt x="141199" y="25608"/>
                    <a:pt x="138875" y="26561"/>
                    <a:pt x="136493" y="26399"/>
                  </a:cubicBezTo>
                  <a:cubicBezTo>
                    <a:pt x="135169" y="26418"/>
                    <a:pt x="133864" y="26123"/>
                    <a:pt x="132683" y="25542"/>
                  </a:cubicBezTo>
                  <a:cubicBezTo>
                    <a:pt x="131569" y="24961"/>
                    <a:pt x="130626" y="24104"/>
                    <a:pt x="129921" y="23065"/>
                  </a:cubicBezTo>
                  <a:cubicBezTo>
                    <a:pt x="129111" y="21865"/>
                    <a:pt x="128502" y="20551"/>
                    <a:pt x="128111" y="19160"/>
                  </a:cubicBezTo>
                  <a:cubicBezTo>
                    <a:pt x="127711" y="17512"/>
                    <a:pt x="127521" y="15807"/>
                    <a:pt x="127540" y="14112"/>
                  </a:cubicBezTo>
                  <a:cubicBezTo>
                    <a:pt x="127521" y="12416"/>
                    <a:pt x="127721" y="10721"/>
                    <a:pt x="128111" y="9064"/>
                  </a:cubicBezTo>
                  <a:cubicBezTo>
                    <a:pt x="128530" y="7730"/>
                    <a:pt x="129102" y="6454"/>
                    <a:pt x="129826" y="5254"/>
                  </a:cubicBezTo>
                  <a:cubicBezTo>
                    <a:pt x="130550" y="4234"/>
                    <a:pt x="131493" y="3387"/>
                    <a:pt x="132588" y="2777"/>
                  </a:cubicBezTo>
                  <a:cubicBezTo>
                    <a:pt x="133769" y="2196"/>
                    <a:pt x="135074" y="1901"/>
                    <a:pt x="136398" y="1920"/>
                  </a:cubicBezTo>
                  <a:cubicBezTo>
                    <a:pt x="137512" y="1882"/>
                    <a:pt x="138627" y="2110"/>
                    <a:pt x="139637" y="2587"/>
                  </a:cubicBezTo>
                  <a:cubicBezTo>
                    <a:pt x="140637" y="2958"/>
                    <a:pt x="141522" y="3587"/>
                    <a:pt x="142208" y="4396"/>
                  </a:cubicBezTo>
                  <a:cubicBezTo>
                    <a:pt x="142913" y="5158"/>
                    <a:pt x="143494" y="6025"/>
                    <a:pt x="143923" y="6968"/>
                  </a:cubicBezTo>
                  <a:cubicBezTo>
                    <a:pt x="144294" y="8016"/>
                    <a:pt x="144513" y="9102"/>
                    <a:pt x="144589" y="10207"/>
                  </a:cubicBezTo>
                  <a:close/>
                  <a:moveTo>
                    <a:pt x="172307" y="1158"/>
                  </a:moveTo>
                  <a:lnTo>
                    <a:pt x="172307" y="17922"/>
                  </a:lnTo>
                  <a:cubicBezTo>
                    <a:pt x="172460" y="18903"/>
                    <a:pt x="172460" y="19893"/>
                    <a:pt x="172307" y="20875"/>
                  </a:cubicBezTo>
                  <a:cubicBezTo>
                    <a:pt x="172060" y="21732"/>
                    <a:pt x="171602" y="22522"/>
                    <a:pt x="170974" y="23161"/>
                  </a:cubicBezTo>
                  <a:cubicBezTo>
                    <a:pt x="170345" y="23846"/>
                    <a:pt x="169564" y="24370"/>
                    <a:pt x="168688" y="24685"/>
                  </a:cubicBezTo>
                  <a:cubicBezTo>
                    <a:pt x="167659" y="25094"/>
                    <a:pt x="166554" y="25285"/>
                    <a:pt x="165449" y="25256"/>
                  </a:cubicBezTo>
                  <a:cubicBezTo>
                    <a:pt x="164344" y="25275"/>
                    <a:pt x="163239" y="25085"/>
                    <a:pt x="162211" y="24685"/>
                  </a:cubicBezTo>
                  <a:cubicBezTo>
                    <a:pt x="161334" y="24370"/>
                    <a:pt x="160553" y="23846"/>
                    <a:pt x="159925" y="23161"/>
                  </a:cubicBezTo>
                  <a:cubicBezTo>
                    <a:pt x="159296" y="22522"/>
                    <a:pt x="158839" y="21732"/>
                    <a:pt x="158591" y="20875"/>
                  </a:cubicBezTo>
                  <a:cubicBezTo>
                    <a:pt x="158439" y="19893"/>
                    <a:pt x="158439" y="18903"/>
                    <a:pt x="158591" y="17922"/>
                  </a:cubicBezTo>
                  <a:lnTo>
                    <a:pt x="158591" y="1158"/>
                  </a:lnTo>
                  <a:lnTo>
                    <a:pt x="161925" y="1158"/>
                  </a:lnTo>
                  <a:lnTo>
                    <a:pt x="161925" y="18493"/>
                  </a:lnTo>
                  <a:cubicBezTo>
                    <a:pt x="161877" y="19551"/>
                    <a:pt x="162249" y="20579"/>
                    <a:pt x="162973" y="21351"/>
                  </a:cubicBezTo>
                  <a:cubicBezTo>
                    <a:pt x="164706" y="22503"/>
                    <a:pt x="166954" y="22503"/>
                    <a:pt x="168688" y="21351"/>
                  </a:cubicBezTo>
                  <a:cubicBezTo>
                    <a:pt x="169450" y="20608"/>
                    <a:pt x="169840" y="19551"/>
                    <a:pt x="169735" y="18493"/>
                  </a:cubicBezTo>
                  <a:lnTo>
                    <a:pt x="169735" y="1158"/>
                  </a:lnTo>
                  <a:close/>
                  <a:moveTo>
                    <a:pt x="176689" y="24875"/>
                  </a:moveTo>
                  <a:lnTo>
                    <a:pt x="176689" y="1158"/>
                  </a:lnTo>
                  <a:lnTo>
                    <a:pt x="180022" y="1158"/>
                  </a:lnTo>
                  <a:lnTo>
                    <a:pt x="188500" y="18017"/>
                  </a:lnTo>
                  <a:lnTo>
                    <a:pt x="188500" y="18017"/>
                  </a:lnTo>
                  <a:lnTo>
                    <a:pt x="188500" y="1158"/>
                  </a:lnTo>
                  <a:lnTo>
                    <a:pt x="191643" y="1158"/>
                  </a:lnTo>
                  <a:lnTo>
                    <a:pt x="191643" y="24875"/>
                  </a:lnTo>
                  <a:lnTo>
                    <a:pt x="188976" y="24875"/>
                  </a:lnTo>
                  <a:lnTo>
                    <a:pt x="180308" y="7349"/>
                  </a:lnTo>
                  <a:lnTo>
                    <a:pt x="180308" y="7349"/>
                  </a:lnTo>
                  <a:lnTo>
                    <a:pt x="180308" y="24875"/>
                  </a:lnTo>
                  <a:close/>
                  <a:moveTo>
                    <a:pt x="195739" y="24875"/>
                  </a:moveTo>
                  <a:lnTo>
                    <a:pt x="195739" y="1158"/>
                  </a:lnTo>
                  <a:lnTo>
                    <a:pt x="199168" y="1158"/>
                  </a:lnTo>
                  <a:lnTo>
                    <a:pt x="199168" y="24875"/>
                  </a:lnTo>
                  <a:close/>
                  <a:moveTo>
                    <a:pt x="214313" y="1158"/>
                  </a:moveTo>
                  <a:lnTo>
                    <a:pt x="217551" y="1158"/>
                  </a:lnTo>
                  <a:lnTo>
                    <a:pt x="210884" y="24875"/>
                  </a:lnTo>
                  <a:lnTo>
                    <a:pt x="208026" y="24875"/>
                  </a:lnTo>
                  <a:lnTo>
                    <a:pt x="201359" y="1158"/>
                  </a:lnTo>
                  <a:lnTo>
                    <a:pt x="204502" y="1158"/>
                  </a:lnTo>
                  <a:lnTo>
                    <a:pt x="209550" y="20208"/>
                  </a:lnTo>
                  <a:lnTo>
                    <a:pt x="209550" y="20208"/>
                  </a:lnTo>
                  <a:lnTo>
                    <a:pt x="214598" y="1158"/>
                  </a:lnTo>
                  <a:close/>
                  <a:moveTo>
                    <a:pt x="219742" y="24875"/>
                  </a:moveTo>
                  <a:lnTo>
                    <a:pt x="219742" y="1158"/>
                  </a:lnTo>
                  <a:lnTo>
                    <a:pt x="231648" y="1158"/>
                  </a:lnTo>
                  <a:lnTo>
                    <a:pt x="231648" y="4111"/>
                  </a:lnTo>
                  <a:lnTo>
                    <a:pt x="223075" y="4111"/>
                  </a:lnTo>
                  <a:lnTo>
                    <a:pt x="223075" y="10969"/>
                  </a:lnTo>
                  <a:lnTo>
                    <a:pt x="231648" y="10969"/>
                  </a:lnTo>
                  <a:lnTo>
                    <a:pt x="231648" y="14017"/>
                  </a:lnTo>
                  <a:lnTo>
                    <a:pt x="223075" y="14017"/>
                  </a:lnTo>
                  <a:lnTo>
                    <a:pt x="223075" y="21827"/>
                  </a:lnTo>
                  <a:lnTo>
                    <a:pt x="231648" y="21827"/>
                  </a:lnTo>
                  <a:lnTo>
                    <a:pt x="231648" y="24875"/>
                  </a:lnTo>
                  <a:close/>
                  <a:moveTo>
                    <a:pt x="236125" y="24875"/>
                  </a:moveTo>
                  <a:lnTo>
                    <a:pt x="236125" y="1158"/>
                  </a:lnTo>
                  <a:lnTo>
                    <a:pt x="242792" y="1158"/>
                  </a:lnTo>
                  <a:cubicBezTo>
                    <a:pt x="243735" y="1015"/>
                    <a:pt x="244707" y="1015"/>
                    <a:pt x="245650" y="1158"/>
                  </a:cubicBezTo>
                  <a:cubicBezTo>
                    <a:pt x="246545" y="1472"/>
                    <a:pt x="247374" y="1920"/>
                    <a:pt x="248126" y="2491"/>
                  </a:cubicBezTo>
                  <a:cubicBezTo>
                    <a:pt x="248822" y="3120"/>
                    <a:pt x="249403" y="3853"/>
                    <a:pt x="249841" y="4682"/>
                  </a:cubicBezTo>
                  <a:cubicBezTo>
                    <a:pt x="250317" y="5625"/>
                    <a:pt x="250546" y="6673"/>
                    <a:pt x="250508" y="7730"/>
                  </a:cubicBezTo>
                  <a:cubicBezTo>
                    <a:pt x="250603" y="8616"/>
                    <a:pt x="250603" y="9511"/>
                    <a:pt x="250508" y="10397"/>
                  </a:cubicBezTo>
                  <a:cubicBezTo>
                    <a:pt x="250288" y="11169"/>
                    <a:pt x="249965" y="11902"/>
                    <a:pt x="249555" y="12588"/>
                  </a:cubicBezTo>
                  <a:cubicBezTo>
                    <a:pt x="249079" y="13188"/>
                    <a:pt x="248498" y="13712"/>
                    <a:pt x="247840" y="14112"/>
                  </a:cubicBezTo>
                  <a:cubicBezTo>
                    <a:pt x="247079" y="14531"/>
                    <a:pt x="246231" y="14798"/>
                    <a:pt x="245364" y="14874"/>
                  </a:cubicBezTo>
                  <a:lnTo>
                    <a:pt x="252127" y="24399"/>
                  </a:lnTo>
                  <a:lnTo>
                    <a:pt x="248126" y="24399"/>
                  </a:lnTo>
                  <a:lnTo>
                    <a:pt x="240030" y="12302"/>
                  </a:lnTo>
                  <a:lnTo>
                    <a:pt x="242602" y="12302"/>
                  </a:lnTo>
                  <a:cubicBezTo>
                    <a:pt x="243230" y="12397"/>
                    <a:pt x="243878" y="12397"/>
                    <a:pt x="244507" y="12302"/>
                  </a:cubicBezTo>
                  <a:cubicBezTo>
                    <a:pt x="245059" y="12150"/>
                    <a:pt x="245574" y="11883"/>
                    <a:pt x="246031" y="11540"/>
                  </a:cubicBezTo>
                  <a:cubicBezTo>
                    <a:pt x="246478" y="11216"/>
                    <a:pt x="246840" y="10797"/>
                    <a:pt x="247079" y="10302"/>
                  </a:cubicBezTo>
                  <a:cubicBezTo>
                    <a:pt x="247231" y="9711"/>
                    <a:pt x="247231" y="9083"/>
                    <a:pt x="247079" y="8492"/>
                  </a:cubicBezTo>
                  <a:cubicBezTo>
                    <a:pt x="247164" y="7254"/>
                    <a:pt x="246716" y="6035"/>
                    <a:pt x="245840" y="5158"/>
                  </a:cubicBezTo>
                  <a:cubicBezTo>
                    <a:pt x="244888" y="4330"/>
                    <a:pt x="243669" y="3891"/>
                    <a:pt x="242411" y="3920"/>
                  </a:cubicBezTo>
                  <a:lnTo>
                    <a:pt x="239363" y="3920"/>
                  </a:lnTo>
                  <a:lnTo>
                    <a:pt x="239363" y="24685"/>
                  </a:lnTo>
                  <a:close/>
                  <a:moveTo>
                    <a:pt x="256222" y="17541"/>
                  </a:moveTo>
                  <a:cubicBezTo>
                    <a:pt x="256127" y="18169"/>
                    <a:pt x="256127" y="18817"/>
                    <a:pt x="256222" y="19446"/>
                  </a:cubicBezTo>
                  <a:cubicBezTo>
                    <a:pt x="256289" y="20036"/>
                    <a:pt x="256518" y="20598"/>
                    <a:pt x="256889" y="21065"/>
                  </a:cubicBezTo>
                  <a:cubicBezTo>
                    <a:pt x="257213" y="21513"/>
                    <a:pt x="257632" y="21865"/>
                    <a:pt x="258127" y="22113"/>
                  </a:cubicBezTo>
                  <a:cubicBezTo>
                    <a:pt x="258756" y="22275"/>
                    <a:pt x="259404" y="22275"/>
                    <a:pt x="260033" y="22113"/>
                  </a:cubicBezTo>
                  <a:cubicBezTo>
                    <a:pt x="261147" y="22180"/>
                    <a:pt x="262242" y="21808"/>
                    <a:pt x="263080" y="21065"/>
                  </a:cubicBezTo>
                  <a:cubicBezTo>
                    <a:pt x="263785" y="20246"/>
                    <a:pt x="264166" y="19198"/>
                    <a:pt x="264128" y="18112"/>
                  </a:cubicBezTo>
                  <a:cubicBezTo>
                    <a:pt x="264290" y="17522"/>
                    <a:pt x="264290" y="16893"/>
                    <a:pt x="264128" y="16303"/>
                  </a:cubicBezTo>
                  <a:cubicBezTo>
                    <a:pt x="263814" y="15798"/>
                    <a:pt x="263395" y="15379"/>
                    <a:pt x="262890" y="15064"/>
                  </a:cubicBezTo>
                  <a:cubicBezTo>
                    <a:pt x="262337" y="14683"/>
                    <a:pt x="261728" y="14398"/>
                    <a:pt x="261080" y="14207"/>
                  </a:cubicBezTo>
                  <a:lnTo>
                    <a:pt x="259080" y="13445"/>
                  </a:lnTo>
                  <a:lnTo>
                    <a:pt x="256984" y="12588"/>
                  </a:lnTo>
                  <a:cubicBezTo>
                    <a:pt x="256356" y="12264"/>
                    <a:pt x="255775" y="11845"/>
                    <a:pt x="255270" y="11350"/>
                  </a:cubicBezTo>
                  <a:cubicBezTo>
                    <a:pt x="254727" y="10845"/>
                    <a:pt x="254308" y="10226"/>
                    <a:pt x="254032" y="9540"/>
                  </a:cubicBezTo>
                  <a:cubicBezTo>
                    <a:pt x="253708" y="8692"/>
                    <a:pt x="253546" y="7787"/>
                    <a:pt x="253555" y="6873"/>
                  </a:cubicBezTo>
                  <a:cubicBezTo>
                    <a:pt x="253565" y="5968"/>
                    <a:pt x="253727" y="5063"/>
                    <a:pt x="254032" y="4206"/>
                  </a:cubicBezTo>
                  <a:cubicBezTo>
                    <a:pt x="254394" y="3463"/>
                    <a:pt x="254880" y="2787"/>
                    <a:pt x="255460" y="2206"/>
                  </a:cubicBezTo>
                  <a:cubicBezTo>
                    <a:pt x="256099" y="1615"/>
                    <a:pt x="256842" y="1167"/>
                    <a:pt x="257651" y="872"/>
                  </a:cubicBezTo>
                  <a:cubicBezTo>
                    <a:pt x="258499" y="520"/>
                    <a:pt x="259404" y="358"/>
                    <a:pt x="260318" y="396"/>
                  </a:cubicBezTo>
                  <a:cubicBezTo>
                    <a:pt x="262204" y="272"/>
                    <a:pt x="264062" y="929"/>
                    <a:pt x="265462" y="2206"/>
                  </a:cubicBezTo>
                  <a:cubicBezTo>
                    <a:pt x="266776" y="3558"/>
                    <a:pt x="267500" y="5368"/>
                    <a:pt x="267462" y="7254"/>
                  </a:cubicBezTo>
                  <a:lnTo>
                    <a:pt x="264128" y="7254"/>
                  </a:lnTo>
                  <a:cubicBezTo>
                    <a:pt x="264223" y="6720"/>
                    <a:pt x="264223" y="6168"/>
                    <a:pt x="264128" y="5635"/>
                  </a:cubicBezTo>
                  <a:cubicBezTo>
                    <a:pt x="264004" y="5177"/>
                    <a:pt x="263776" y="4749"/>
                    <a:pt x="263462" y="4396"/>
                  </a:cubicBezTo>
                  <a:cubicBezTo>
                    <a:pt x="263204" y="3958"/>
                    <a:pt x="262795" y="3615"/>
                    <a:pt x="262318" y="3444"/>
                  </a:cubicBezTo>
                  <a:cubicBezTo>
                    <a:pt x="261785" y="3339"/>
                    <a:pt x="261233" y="3339"/>
                    <a:pt x="260699" y="3444"/>
                  </a:cubicBezTo>
                  <a:cubicBezTo>
                    <a:pt x="259747" y="3387"/>
                    <a:pt x="258813" y="3739"/>
                    <a:pt x="258127" y="4396"/>
                  </a:cubicBezTo>
                  <a:cubicBezTo>
                    <a:pt x="257508" y="5111"/>
                    <a:pt x="257175" y="6025"/>
                    <a:pt x="257175" y="6968"/>
                  </a:cubicBezTo>
                  <a:cubicBezTo>
                    <a:pt x="257137" y="7787"/>
                    <a:pt x="257442" y="8587"/>
                    <a:pt x="258032" y="9159"/>
                  </a:cubicBezTo>
                  <a:cubicBezTo>
                    <a:pt x="258632" y="9664"/>
                    <a:pt x="259309" y="10083"/>
                    <a:pt x="260033" y="10397"/>
                  </a:cubicBezTo>
                  <a:lnTo>
                    <a:pt x="262700" y="11350"/>
                  </a:lnTo>
                  <a:cubicBezTo>
                    <a:pt x="263623" y="11635"/>
                    <a:pt x="264519" y="12016"/>
                    <a:pt x="265367" y="12493"/>
                  </a:cubicBezTo>
                  <a:cubicBezTo>
                    <a:pt x="266148" y="13074"/>
                    <a:pt x="266824" y="13778"/>
                    <a:pt x="267367" y="14588"/>
                  </a:cubicBezTo>
                  <a:cubicBezTo>
                    <a:pt x="267995" y="15683"/>
                    <a:pt x="268291" y="16941"/>
                    <a:pt x="268224" y="18208"/>
                  </a:cubicBezTo>
                  <a:cubicBezTo>
                    <a:pt x="268233" y="19255"/>
                    <a:pt x="268043" y="20284"/>
                    <a:pt x="267652" y="21256"/>
                  </a:cubicBezTo>
                  <a:cubicBezTo>
                    <a:pt x="267281" y="22065"/>
                    <a:pt x="266729" y="22780"/>
                    <a:pt x="266033" y="23351"/>
                  </a:cubicBezTo>
                  <a:cubicBezTo>
                    <a:pt x="265395" y="23970"/>
                    <a:pt x="264605" y="24427"/>
                    <a:pt x="263747" y="24685"/>
                  </a:cubicBezTo>
                  <a:cubicBezTo>
                    <a:pt x="262833" y="24827"/>
                    <a:pt x="261899" y="24827"/>
                    <a:pt x="260985" y="24685"/>
                  </a:cubicBezTo>
                  <a:cubicBezTo>
                    <a:pt x="259813" y="24704"/>
                    <a:pt x="258651" y="24513"/>
                    <a:pt x="257556" y="24113"/>
                  </a:cubicBezTo>
                  <a:cubicBezTo>
                    <a:pt x="256680" y="23799"/>
                    <a:pt x="255899" y="23275"/>
                    <a:pt x="255270" y="22589"/>
                  </a:cubicBezTo>
                  <a:cubicBezTo>
                    <a:pt x="254594" y="21894"/>
                    <a:pt x="254108" y="21046"/>
                    <a:pt x="253841" y="20113"/>
                  </a:cubicBezTo>
                  <a:cubicBezTo>
                    <a:pt x="253689" y="19074"/>
                    <a:pt x="253689" y="18008"/>
                    <a:pt x="253841" y="16969"/>
                  </a:cubicBezTo>
                  <a:close/>
                  <a:moveTo>
                    <a:pt x="270415" y="24875"/>
                  </a:moveTo>
                  <a:lnTo>
                    <a:pt x="270415" y="1158"/>
                  </a:lnTo>
                  <a:lnTo>
                    <a:pt x="273748" y="1158"/>
                  </a:lnTo>
                  <a:lnTo>
                    <a:pt x="273748" y="24875"/>
                  </a:lnTo>
                  <a:close/>
                  <a:moveTo>
                    <a:pt x="289465" y="1158"/>
                  </a:moveTo>
                  <a:lnTo>
                    <a:pt x="289465" y="4111"/>
                  </a:lnTo>
                  <a:lnTo>
                    <a:pt x="284321" y="4111"/>
                  </a:lnTo>
                  <a:lnTo>
                    <a:pt x="284321" y="24875"/>
                  </a:lnTo>
                  <a:lnTo>
                    <a:pt x="280988" y="24875"/>
                  </a:lnTo>
                  <a:lnTo>
                    <a:pt x="280988" y="4111"/>
                  </a:lnTo>
                  <a:lnTo>
                    <a:pt x="275939" y="4111"/>
                  </a:lnTo>
                  <a:lnTo>
                    <a:pt x="275939" y="1158"/>
                  </a:lnTo>
                  <a:close/>
                  <a:moveTo>
                    <a:pt x="302800" y="1158"/>
                  </a:moveTo>
                  <a:lnTo>
                    <a:pt x="306324" y="1158"/>
                  </a:lnTo>
                  <a:lnTo>
                    <a:pt x="299847" y="15255"/>
                  </a:lnTo>
                  <a:lnTo>
                    <a:pt x="299847" y="24780"/>
                  </a:lnTo>
                  <a:lnTo>
                    <a:pt x="296513" y="24780"/>
                  </a:lnTo>
                  <a:lnTo>
                    <a:pt x="296513" y="15255"/>
                  </a:lnTo>
                  <a:lnTo>
                    <a:pt x="289941" y="1158"/>
                  </a:lnTo>
                  <a:lnTo>
                    <a:pt x="293751" y="1158"/>
                  </a:lnTo>
                  <a:lnTo>
                    <a:pt x="298418" y="11635"/>
                  </a:lnTo>
                  <a:lnTo>
                    <a:pt x="303086" y="1158"/>
                  </a:lnTo>
                  <a:close/>
                  <a:moveTo>
                    <a:pt x="325469" y="3539"/>
                  </a:moveTo>
                  <a:cubicBezTo>
                    <a:pt x="324574" y="3482"/>
                    <a:pt x="323698" y="3749"/>
                    <a:pt x="322993" y="4301"/>
                  </a:cubicBezTo>
                  <a:cubicBezTo>
                    <a:pt x="322278" y="4834"/>
                    <a:pt x="321697" y="5520"/>
                    <a:pt x="321278" y="6301"/>
                  </a:cubicBezTo>
                  <a:cubicBezTo>
                    <a:pt x="320792" y="7254"/>
                    <a:pt x="320469" y="8282"/>
                    <a:pt x="320326" y="9349"/>
                  </a:cubicBezTo>
                  <a:cubicBezTo>
                    <a:pt x="320183" y="10549"/>
                    <a:pt x="320183" y="11769"/>
                    <a:pt x="320326" y="12969"/>
                  </a:cubicBezTo>
                  <a:cubicBezTo>
                    <a:pt x="320173" y="14207"/>
                    <a:pt x="320173" y="15445"/>
                    <a:pt x="320326" y="16684"/>
                  </a:cubicBezTo>
                  <a:cubicBezTo>
                    <a:pt x="320469" y="17750"/>
                    <a:pt x="320792" y="18779"/>
                    <a:pt x="321278" y="19732"/>
                  </a:cubicBezTo>
                  <a:cubicBezTo>
                    <a:pt x="321697" y="20513"/>
                    <a:pt x="322278" y="21198"/>
                    <a:pt x="322993" y="21732"/>
                  </a:cubicBezTo>
                  <a:cubicBezTo>
                    <a:pt x="323717" y="22237"/>
                    <a:pt x="324583" y="22503"/>
                    <a:pt x="325469" y="22494"/>
                  </a:cubicBezTo>
                  <a:cubicBezTo>
                    <a:pt x="326355" y="22494"/>
                    <a:pt x="327212" y="22227"/>
                    <a:pt x="327946" y="21732"/>
                  </a:cubicBezTo>
                  <a:cubicBezTo>
                    <a:pt x="328660" y="21198"/>
                    <a:pt x="329241" y="20513"/>
                    <a:pt x="329660" y="19732"/>
                  </a:cubicBezTo>
                  <a:cubicBezTo>
                    <a:pt x="330108" y="18760"/>
                    <a:pt x="330422" y="17731"/>
                    <a:pt x="330613" y="16684"/>
                  </a:cubicBezTo>
                  <a:cubicBezTo>
                    <a:pt x="330718" y="15445"/>
                    <a:pt x="330718" y="14207"/>
                    <a:pt x="330613" y="12969"/>
                  </a:cubicBezTo>
                  <a:cubicBezTo>
                    <a:pt x="330708" y="11769"/>
                    <a:pt x="330708" y="10549"/>
                    <a:pt x="330613" y="9349"/>
                  </a:cubicBezTo>
                  <a:cubicBezTo>
                    <a:pt x="330422" y="8302"/>
                    <a:pt x="330108" y="7273"/>
                    <a:pt x="329660" y="6301"/>
                  </a:cubicBezTo>
                  <a:cubicBezTo>
                    <a:pt x="329241" y="5520"/>
                    <a:pt x="328660" y="4834"/>
                    <a:pt x="327946" y="4301"/>
                  </a:cubicBezTo>
                  <a:cubicBezTo>
                    <a:pt x="327231" y="3768"/>
                    <a:pt x="326355" y="3491"/>
                    <a:pt x="325469" y="3539"/>
                  </a:cubicBezTo>
                  <a:close/>
                  <a:moveTo>
                    <a:pt x="325469" y="777"/>
                  </a:moveTo>
                  <a:cubicBezTo>
                    <a:pt x="326755" y="767"/>
                    <a:pt x="328031" y="1063"/>
                    <a:pt x="329184" y="1634"/>
                  </a:cubicBezTo>
                  <a:cubicBezTo>
                    <a:pt x="330279" y="2244"/>
                    <a:pt x="331222" y="3091"/>
                    <a:pt x="331946" y="4111"/>
                  </a:cubicBezTo>
                  <a:cubicBezTo>
                    <a:pt x="332746" y="5263"/>
                    <a:pt x="333327" y="6558"/>
                    <a:pt x="333661" y="7921"/>
                  </a:cubicBezTo>
                  <a:cubicBezTo>
                    <a:pt x="334051" y="9578"/>
                    <a:pt x="334251" y="11273"/>
                    <a:pt x="334232" y="12969"/>
                  </a:cubicBezTo>
                  <a:cubicBezTo>
                    <a:pt x="334251" y="14664"/>
                    <a:pt x="334061" y="16369"/>
                    <a:pt x="333661" y="18017"/>
                  </a:cubicBezTo>
                  <a:cubicBezTo>
                    <a:pt x="333337" y="19417"/>
                    <a:pt x="332756" y="20741"/>
                    <a:pt x="331946" y="21922"/>
                  </a:cubicBezTo>
                  <a:cubicBezTo>
                    <a:pt x="331222" y="22941"/>
                    <a:pt x="330279" y="23789"/>
                    <a:pt x="329184" y="24399"/>
                  </a:cubicBezTo>
                  <a:cubicBezTo>
                    <a:pt x="328031" y="24970"/>
                    <a:pt x="326755" y="25266"/>
                    <a:pt x="325469" y="25256"/>
                  </a:cubicBezTo>
                  <a:cubicBezTo>
                    <a:pt x="324174" y="25294"/>
                    <a:pt x="322897" y="24999"/>
                    <a:pt x="321755" y="24399"/>
                  </a:cubicBezTo>
                  <a:cubicBezTo>
                    <a:pt x="320612" y="23818"/>
                    <a:pt x="319631" y="22970"/>
                    <a:pt x="318897" y="21922"/>
                  </a:cubicBezTo>
                  <a:cubicBezTo>
                    <a:pt x="318163" y="20703"/>
                    <a:pt x="317583" y="19389"/>
                    <a:pt x="317182" y="18017"/>
                  </a:cubicBezTo>
                  <a:cubicBezTo>
                    <a:pt x="316782" y="16369"/>
                    <a:pt x="316592" y="14664"/>
                    <a:pt x="316611" y="12969"/>
                  </a:cubicBezTo>
                  <a:cubicBezTo>
                    <a:pt x="316592" y="11273"/>
                    <a:pt x="316792" y="9578"/>
                    <a:pt x="317182" y="7921"/>
                  </a:cubicBezTo>
                  <a:cubicBezTo>
                    <a:pt x="317602" y="6587"/>
                    <a:pt x="318173" y="5311"/>
                    <a:pt x="318897" y="4111"/>
                  </a:cubicBezTo>
                  <a:cubicBezTo>
                    <a:pt x="319631" y="3063"/>
                    <a:pt x="320612" y="2215"/>
                    <a:pt x="321755" y="1634"/>
                  </a:cubicBezTo>
                  <a:cubicBezTo>
                    <a:pt x="322897" y="1034"/>
                    <a:pt x="324174" y="739"/>
                    <a:pt x="325469" y="777"/>
                  </a:cubicBezTo>
                  <a:close/>
                  <a:moveTo>
                    <a:pt x="348996" y="777"/>
                  </a:moveTo>
                  <a:lnTo>
                    <a:pt x="348996" y="3730"/>
                  </a:lnTo>
                  <a:lnTo>
                    <a:pt x="341376" y="3730"/>
                  </a:lnTo>
                  <a:lnTo>
                    <a:pt x="341376" y="10588"/>
                  </a:lnTo>
                  <a:lnTo>
                    <a:pt x="349282" y="10588"/>
                  </a:lnTo>
                  <a:lnTo>
                    <a:pt x="349282" y="13636"/>
                  </a:lnTo>
                  <a:lnTo>
                    <a:pt x="341376" y="13636"/>
                  </a:lnTo>
                  <a:lnTo>
                    <a:pt x="341376" y="24494"/>
                  </a:lnTo>
                  <a:lnTo>
                    <a:pt x="338042" y="24494"/>
                  </a:lnTo>
                  <a:lnTo>
                    <a:pt x="338042" y="777"/>
                  </a:lnTo>
                  <a:close/>
                  <a:moveTo>
                    <a:pt x="363283" y="17160"/>
                  </a:moveTo>
                  <a:cubicBezTo>
                    <a:pt x="363188" y="17788"/>
                    <a:pt x="363188" y="18436"/>
                    <a:pt x="363283" y="19065"/>
                  </a:cubicBezTo>
                  <a:cubicBezTo>
                    <a:pt x="363350" y="19655"/>
                    <a:pt x="363579" y="20217"/>
                    <a:pt x="363950" y="20684"/>
                  </a:cubicBezTo>
                  <a:cubicBezTo>
                    <a:pt x="364274" y="21132"/>
                    <a:pt x="364693" y="21484"/>
                    <a:pt x="365188" y="21732"/>
                  </a:cubicBezTo>
                  <a:cubicBezTo>
                    <a:pt x="365817" y="21894"/>
                    <a:pt x="366465" y="21894"/>
                    <a:pt x="367094" y="21732"/>
                  </a:cubicBezTo>
                  <a:cubicBezTo>
                    <a:pt x="368208" y="21799"/>
                    <a:pt x="369303" y="21427"/>
                    <a:pt x="370141" y="20684"/>
                  </a:cubicBezTo>
                  <a:cubicBezTo>
                    <a:pt x="370846" y="19865"/>
                    <a:pt x="371227" y="18817"/>
                    <a:pt x="371189" y="17731"/>
                  </a:cubicBezTo>
                  <a:cubicBezTo>
                    <a:pt x="371199" y="17093"/>
                    <a:pt x="371037" y="16464"/>
                    <a:pt x="370713" y="15922"/>
                  </a:cubicBezTo>
                  <a:cubicBezTo>
                    <a:pt x="370389" y="15398"/>
                    <a:pt x="369932" y="14969"/>
                    <a:pt x="369380" y="14683"/>
                  </a:cubicBezTo>
                  <a:cubicBezTo>
                    <a:pt x="368875" y="14283"/>
                    <a:pt x="368284" y="13998"/>
                    <a:pt x="367665" y="13826"/>
                  </a:cubicBezTo>
                  <a:lnTo>
                    <a:pt x="365665" y="13064"/>
                  </a:lnTo>
                  <a:lnTo>
                    <a:pt x="363569" y="12207"/>
                  </a:lnTo>
                  <a:cubicBezTo>
                    <a:pt x="362941" y="11883"/>
                    <a:pt x="362360" y="11464"/>
                    <a:pt x="361855" y="10969"/>
                  </a:cubicBezTo>
                  <a:cubicBezTo>
                    <a:pt x="361312" y="10464"/>
                    <a:pt x="360893" y="9845"/>
                    <a:pt x="360616" y="9159"/>
                  </a:cubicBezTo>
                  <a:cubicBezTo>
                    <a:pt x="360293" y="8311"/>
                    <a:pt x="360131" y="7406"/>
                    <a:pt x="360140" y="6492"/>
                  </a:cubicBezTo>
                  <a:cubicBezTo>
                    <a:pt x="360150" y="5587"/>
                    <a:pt x="360312" y="4682"/>
                    <a:pt x="360616" y="3825"/>
                  </a:cubicBezTo>
                  <a:cubicBezTo>
                    <a:pt x="360979" y="3082"/>
                    <a:pt x="361464" y="2406"/>
                    <a:pt x="362045" y="1825"/>
                  </a:cubicBezTo>
                  <a:cubicBezTo>
                    <a:pt x="362683" y="1234"/>
                    <a:pt x="363426" y="786"/>
                    <a:pt x="364236" y="491"/>
                  </a:cubicBezTo>
                  <a:cubicBezTo>
                    <a:pt x="365084" y="139"/>
                    <a:pt x="365989" y="-23"/>
                    <a:pt x="366903" y="15"/>
                  </a:cubicBezTo>
                  <a:cubicBezTo>
                    <a:pt x="368789" y="-109"/>
                    <a:pt x="370646" y="548"/>
                    <a:pt x="372046" y="1825"/>
                  </a:cubicBezTo>
                  <a:cubicBezTo>
                    <a:pt x="373361" y="3177"/>
                    <a:pt x="374085" y="4987"/>
                    <a:pt x="374047" y="6873"/>
                  </a:cubicBezTo>
                  <a:lnTo>
                    <a:pt x="370713" y="6873"/>
                  </a:lnTo>
                  <a:cubicBezTo>
                    <a:pt x="370808" y="6339"/>
                    <a:pt x="370808" y="5787"/>
                    <a:pt x="370713" y="5254"/>
                  </a:cubicBezTo>
                  <a:cubicBezTo>
                    <a:pt x="370589" y="4796"/>
                    <a:pt x="370361" y="4368"/>
                    <a:pt x="370046" y="4015"/>
                  </a:cubicBezTo>
                  <a:cubicBezTo>
                    <a:pt x="369789" y="3577"/>
                    <a:pt x="369380" y="3234"/>
                    <a:pt x="368903" y="3063"/>
                  </a:cubicBezTo>
                  <a:cubicBezTo>
                    <a:pt x="368370" y="2958"/>
                    <a:pt x="367817" y="2958"/>
                    <a:pt x="367284" y="3063"/>
                  </a:cubicBezTo>
                  <a:cubicBezTo>
                    <a:pt x="365503" y="2901"/>
                    <a:pt x="363922" y="4206"/>
                    <a:pt x="363760" y="5987"/>
                  </a:cubicBezTo>
                  <a:cubicBezTo>
                    <a:pt x="363741" y="6187"/>
                    <a:pt x="363741" y="6387"/>
                    <a:pt x="363760" y="6587"/>
                  </a:cubicBezTo>
                  <a:cubicBezTo>
                    <a:pt x="363722" y="7406"/>
                    <a:pt x="364026" y="8206"/>
                    <a:pt x="364617" y="8778"/>
                  </a:cubicBezTo>
                  <a:cubicBezTo>
                    <a:pt x="365208" y="9311"/>
                    <a:pt x="365884" y="9730"/>
                    <a:pt x="366617" y="10016"/>
                  </a:cubicBezTo>
                  <a:lnTo>
                    <a:pt x="369284" y="10969"/>
                  </a:lnTo>
                  <a:cubicBezTo>
                    <a:pt x="370208" y="11254"/>
                    <a:pt x="371104" y="11635"/>
                    <a:pt x="371951" y="12112"/>
                  </a:cubicBezTo>
                  <a:cubicBezTo>
                    <a:pt x="372732" y="12693"/>
                    <a:pt x="373409" y="13397"/>
                    <a:pt x="373952" y="14207"/>
                  </a:cubicBezTo>
                  <a:cubicBezTo>
                    <a:pt x="374580" y="15302"/>
                    <a:pt x="374875" y="16560"/>
                    <a:pt x="374809" y="17827"/>
                  </a:cubicBezTo>
                  <a:cubicBezTo>
                    <a:pt x="374818" y="18874"/>
                    <a:pt x="374628" y="19903"/>
                    <a:pt x="374237" y="20875"/>
                  </a:cubicBezTo>
                  <a:cubicBezTo>
                    <a:pt x="373866" y="21684"/>
                    <a:pt x="373313" y="22399"/>
                    <a:pt x="372618" y="22970"/>
                  </a:cubicBezTo>
                  <a:cubicBezTo>
                    <a:pt x="371970" y="23589"/>
                    <a:pt x="371189" y="24046"/>
                    <a:pt x="370332" y="24304"/>
                  </a:cubicBezTo>
                  <a:cubicBezTo>
                    <a:pt x="369418" y="24446"/>
                    <a:pt x="368484" y="24446"/>
                    <a:pt x="367570" y="24304"/>
                  </a:cubicBezTo>
                  <a:cubicBezTo>
                    <a:pt x="366398" y="24323"/>
                    <a:pt x="365236" y="24132"/>
                    <a:pt x="364141" y="23732"/>
                  </a:cubicBezTo>
                  <a:cubicBezTo>
                    <a:pt x="363264" y="23418"/>
                    <a:pt x="362483" y="22894"/>
                    <a:pt x="361855" y="22208"/>
                  </a:cubicBezTo>
                  <a:cubicBezTo>
                    <a:pt x="361179" y="21513"/>
                    <a:pt x="360693" y="20665"/>
                    <a:pt x="360426" y="19732"/>
                  </a:cubicBezTo>
                  <a:cubicBezTo>
                    <a:pt x="360112" y="18712"/>
                    <a:pt x="359950" y="17655"/>
                    <a:pt x="359950" y="16588"/>
                  </a:cubicBezTo>
                  <a:close/>
                  <a:moveTo>
                    <a:pt x="389572" y="9826"/>
                  </a:moveTo>
                  <a:cubicBezTo>
                    <a:pt x="389458" y="9025"/>
                    <a:pt x="389296" y="8225"/>
                    <a:pt x="389096" y="7444"/>
                  </a:cubicBezTo>
                  <a:cubicBezTo>
                    <a:pt x="388963" y="6682"/>
                    <a:pt x="388706" y="5939"/>
                    <a:pt x="388334" y="5254"/>
                  </a:cubicBezTo>
                  <a:cubicBezTo>
                    <a:pt x="387991" y="4634"/>
                    <a:pt x="387496" y="4111"/>
                    <a:pt x="386905" y="3730"/>
                  </a:cubicBezTo>
                  <a:cubicBezTo>
                    <a:pt x="386286" y="3320"/>
                    <a:pt x="385553" y="3120"/>
                    <a:pt x="384810" y="3158"/>
                  </a:cubicBezTo>
                  <a:cubicBezTo>
                    <a:pt x="384086" y="3130"/>
                    <a:pt x="383372" y="3368"/>
                    <a:pt x="382810" y="3825"/>
                  </a:cubicBezTo>
                  <a:cubicBezTo>
                    <a:pt x="382114" y="4282"/>
                    <a:pt x="381581" y="4949"/>
                    <a:pt x="381286" y="5730"/>
                  </a:cubicBezTo>
                  <a:cubicBezTo>
                    <a:pt x="380829" y="6663"/>
                    <a:pt x="380505" y="7654"/>
                    <a:pt x="380333" y="8683"/>
                  </a:cubicBezTo>
                  <a:cubicBezTo>
                    <a:pt x="380229" y="9978"/>
                    <a:pt x="380229" y="11292"/>
                    <a:pt x="380333" y="12588"/>
                  </a:cubicBezTo>
                  <a:cubicBezTo>
                    <a:pt x="380229" y="13883"/>
                    <a:pt x="380229" y="15198"/>
                    <a:pt x="380333" y="16493"/>
                  </a:cubicBezTo>
                  <a:cubicBezTo>
                    <a:pt x="380505" y="17550"/>
                    <a:pt x="380829" y="18569"/>
                    <a:pt x="381286" y="19541"/>
                  </a:cubicBezTo>
                  <a:cubicBezTo>
                    <a:pt x="381600" y="20303"/>
                    <a:pt x="382133" y="20970"/>
                    <a:pt x="382810" y="21446"/>
                  </a:cubicBezTo>
                  <a:cubicBezTo>
                    <a:pt x="383372" y="21903"/>
                    <a:pt x="384086" y="22141"/>
                    <a:pt x="384810" y="22113"/>
                  </a:cubicBezTo>
                  <a:cubicBezTo>
                    <a:pt x="386324" y="22180"/>
                    <a:pt x="387753" y="21417"/>
                    <a:pt x="388525" y="20113"/>
                  </a:cubicBezTo>
                  <a:cubicBezTo>
                    <a:pt x="388858" y="19417"/>
                    <a:pt x="389087" y="18684"/>
                    <a:pt x="389191" y="17922"/>
                  </a:cubicBezTo>
                  <a:lnTo>
                    <a:pt x="389191" y="15541"/>
                  </a:lnTo>
                  <a:lnTo>
                    <a:pt x="392335" y="15541"/>
                  </a:lnTo>
                  <a:cubicBezTo>
                    <a:pt x="392487" y="16779"/>
                    <a:pt x="392487" y="18017"/>
                    <a:pt x="392335" y="19255"/>
                  </a:cubicBezTo>
                  <a:cubicBezTo>
                    <a:pt x="392078" y="20332"/>
                    <a:pt x="391592" y="21341"/>
                    <a:pt x="390906" y="22208"/>
                  </a:cubicBezTo>
                  <a:cubicBezTo>
                    <a:pt x="390296" y="23065"/>
                    <a:pt x="389477" y="23761"/>
                    <a:pt x="388525" y="24208"/>
                  </a:cubicBezTo>
                  <a:cubicBezTo>
                    <a:pt x="387372" y="24646"/>
                    <a:pt x="386144" y="24875"/>
                    <a:pt x="384905" y="24875"/>
                  </a:cubicBezTo>
                  <a:cubicBezTo>
                    <a:pt x="383810" y="24875"/>
                    <a:pt x="382734" y="24608"/>
                    <a:pt x="381762" y="24113"/>
                  </a:cubicBezTo>
                  <a:cubicBezTo>
                    <a:pt x="380714" y="23599"/>
                    <a:pt x="379828" y="22808"/>
                    <a:pt x="379190" y="21827"/>
                  </a:cubicBezTo>
                  <a:cubicBezTo>
                    <a:pt x="378362" y="20675"/>
                    <a:pt x="377752" y="19389"/>
                    <a:pt x="377380" y="18017"/>
                  </a:cubicBezTo>
                  <a:cubicBezTo>
                    <a:pt x="376971" y="16236"/>
                    <a:pt x="376781" y="14417"/>
                    <a:pt x="376809" y="12588"/>
                  </a:cubicBezTo>
                  <a:cubicBezTo>
                    <a:pt x="376790" y="10759"/>
                    <a:pt x="376980" y="8940"/>
                    <a:pt x="377380" y="7159"/>
                  </a:cubicBezTo>
                  <a:cubicBezTo>
                    <a:pt x="377771" y="5797"/>
                    <a:pt x="378381" y="4511"/>
                    <a:pt x="379190" y="3349"/>
                  </a:cubicBezTo>
                  <a:cubicBezTo>
                    <a:pt x="379876" y="2415"/>
                    <a:pt x="380752" y="1634"/>
                    <a:pt x="381762" y="1063"/>
                  </a:cubicBezTo>
                  <a:cubicBezTo>
                    <a:pt x="382743" y="596"/>
                    <a:pt x="383819" y="367"/>
                    <a:pt x="384905" y="396"/>
                  </a:cubicBezTo>
                  <a:cubicBezTo>
                    <a:pt x="386115" y="339"/>
                    <a:pt x="387325" y="567"/>
                    <a:pt x="388430" y="1063"/>
                  </a:cubicBezTo>
                  <a:cubicBezTo>
                    <a:pt x="389372" y="1577"/>
                    <a:pt x="390182" y="2291"/>
                    <a:pt x="390811" y="3158"/>
                  </a:cubicBezTo>
                  <a:cubicBezTo>
                    <a:pt x="391458" y="4034"/>
                    <a:pt x="391916" y="5044"/>
                    <a:pt x="392144" y="6111"/>
                  </a:cubicBezTo>
                  <a:cubicBezTo>
                    <a:pt x="392478" y="7330"/>
                    <a:pt x="392697" y="8568"/>
                    <a:pt x="392811" y="9826"/>
                  </a:cubicBezTo>
                  <a:close/>
                  <a:moveTo>
                    <a:pt x="395669" y="24494"/>
                  </a:moveTo>
                  <a:lnTo>
                    <a:pt x="395669" y="777"/>
                  </a:lnTo>
                  <a:lnTo>
                    <a:pt x="399002" y="777"/>
                  </a:lnTo>
                  <a:lnTo>
                    <a:pt x="399002" y="24494"/>
                  </a:lnTo>
                  <a:close/>
                  <a:moveTo>
                    <a:pt x="403288" y="24494"/>
                  </a:moveTo>
                  <a:lnTo>
                    <a:pt x="403288" y="777"/>
                  </a:lnTo>
                  <a:lnTo>
                    <a:pt x="415195" y="777"/>
                  </a:lnTo>
                  <a:lnTo>
                    <a:pt x="415195" y="3730"/>
                  </a:lnTo>
                  <a:lnTo>
                    <a:pt x="406622" y="3730"/>
                  </a:lnTo>
                  <a:lnTo>
                    <a:pt x="406622" y="10588"/>
                  </a:lnTo>
                  <a:lnTo>
                    <a:pt x="415195" y="10588"/>
                  </a:lnTo>
                  <a:lnTo>
                    <a:pt x="415195" y="13636"/>
                  </a:lnTo>
                  <a:lnTo>
                    <a:pt x="406622" y="13636"/>
                  </a:lnTo>
                  <a:lnTo>
                    <a:pt x="406622" y="21446"/>
                  </a:lnTo>
                  <a:lnTo>
                    <a:pt x="415195" y="21446"/>
                  </a:lnTo>
                  <a:lnTo>
                    <a:pt x="415195" y="24494"/>
                  </a:lnTo>
                  <a:close/>
                  <a:moveTo>
                    <a:pt x="419862" y="24494"/>
                  </a:moveTo>
                  <a:lnTo>
                    <a:pt x="419862" y="777"/>
                  </a:lnTo>
                  <a:lnTo>
                    <a:pt x="423196" y="777"/>
                  </a:lnTo>
                  <a:lnTo>
                    <a:pt x="431673" y="17636"/>
                  </a:lnTo>
                  <a:lnTo>
                    <a:pt x="431673" y="17636"/>
                  </a:lnTo>
                  <a:lnTo>
                    <a:pt x="431673" y="777"/>
                  </a:lnTo>
                  <a:lnTo>
                    <a:pt x="434816" y="777"/>
                  </a:lnTo>
                  <a:lnTo>
                    <a:pt x="434816" y="24494"/>
                  </a:lnTo>
                  <a:lnTo>
                    <a:pt x="431768" y="24494"/>
                  </a:lnTo>
                  <a:lnTo>
                    <a:pt x="423100" y="6968"/>
                  </a:lnTo>
                  <a:lnTo>
                    <a:pt x="423100" y="6968"/>
                  </a:lnTo>
                  <a:lnTo>
                    <a:pt x="423100" y="24494"/>
                  </a:lnTo>
                  <a:close/>
                  <a:moveTo>
                    <a:pt x="451390" y="9826"/>
                  </a:moveTo>
                  <a:cubicBezTo>
                    <a:pt x="451437" y="9035"/>
                    <a:pt x="451437" y="8235"/>
                    <a:pt x="451390" y="7444"/>
                  </a:cubicBezTo>
                  <a:cubicBezTo>
                    <a:pt x="451218" y="6673"/>
                    <a:pt x="450933" y="5930"/>
                    <a:pt x="450532" y="5254"/>
                  </a:cubicBezTo>
                  <a:cubicBezTo>
                    <a:pt x="450256" y="4625"/>
                    <a:pt x="449789" y="4092"/>
                    <a:pt x="449199" y="3730"/>
                  </a:cubicBezTo>
                  <a:cubicBezTo>
                    <a:pt x="448580" y="3330"/>
                    <a:pt x="447847" y="3130"/>
                    <a:pt x="447104" y="3158"/>
                  </a:cubicBezTo>
                  <a:cubicBezTo>
                    <a:pt x="446351" y="3149"/>
                    <a:pt x="445618" y="3377"/>
                    <a:pt x="445008" y="3825"/>
                  </a:cubicBezTo>
                  <a:cubicBezTo>
                    <a:pt x="444360" y="4330"/>
                    <a:pt x="443836" y="4987"/>
                    <a:pt x="443484" y="5730"/>
                  </a:cubicBezTo>
                  <a:cubicBezTo>
                    <a:pt x="443055" y="6673"/>
                    <a:pt x="442770" y="7663"/>
                    <a:pt x="442627" y="8683"/>
                  </a:cubicBezTo>
                  <a:cubicBezTo>
                    <a:pt x="442474" y="9978"/>
                    <a:pt x="442474" y="11292"/>
                    <a:pt x="442627" y="12588"/>
                  </a:cubicBezTo>
                  <a:cubicBezTo>
                    <a:pt x="442474" y="13883"/>
                    <a:pt x="442474" y="15198"/>
                    <a:pt x="442627" y="16493"/>
                  </a:cubicBezTo>
                  <a:cubicBezTo>
                    <a:pt x="442770" y="17541"/>
                    <a:pt x="443065" y="18569"/>
                    <a:pt x="443484" y="19541"/>
                  </a:cubicBezTo>
                  <a:cubicBezTo>
                    <a:pt x="443865" y="20265"/>
                    <a:pt x="444379" y="20913"/>
                    <a:pt x="445008" y="21446"/>
                  </a:cubicBezTo>
                  <a:cubicBezTo>
                    <a:pt x="445618" y="21894"/>
                    <a:pt x="446351" y="22122"/>
                    <a:pt x="447104" y="22113"/>
                  </a:cubicBezTo>
                  <a:cubicBezTo>
                    <a:pt x="447903" y="22151"/>
                    <a:pt x="448704" y="21951"/>
                    <a:pt x="449389" y="21541"/>
                  </a:cubicBezTo>
                  <a:cubicBezTo>
                    <a:pt x="449951" y="21189"/>
                    <a:pt x="450409" y="20694"/>
                    <a:pt x="450723" y="20113"/>
                  </a:cubicBezTo>
                  <a:cubicBezTo>
                    <a:pt x="451095" y="19427"/>
                    <a:pt x="451352" y="18684"/>
                    <a:pt x="451485" y="17922"/>
                  </a:cubicBezTo>
                  <a:lnTo>
                    <a:pt x="451485" y="15541"/>
                  </a:lnTo>
                  <a:lnTo>
                    <a:pt x="455676" y="15541"/>
                  </a:lnTo>
                  <a:cubicBezTo>
                    <a:pt x="455781" y="16779"/>
                    <a:pt x="455781" y="18017"/>
                    <a:pt x="455676" y="19255"/>
                  </a:cubicBezTo>
                  <a:cubicBezTo>
                    <a:pt x="455419" y="20332"/>
                    <a:pt x="454933" y="21341"/>
                    <a:pt x="454247" y="22208"/>
                  </a:cubicBezTo>
                  <a:cubicBezTo>
                    <a:pt x="453600" y="23075"/>
                    <a:pt x="452752" y="23761"/>
                    <a:pt x="451771" y="24208"/>
                  </a:cubicBezTo>
                  <a:cubicBezTo>
                    <a:pt x="450647" y="24656"/>
                    <a:pt x="449456" y="24875"/>
                    <a:pt x="448246" y="24875"/>
                  </a:cubicBezTo>
                  <a:cubicBezTo>
                    <a:pt x="447151" y="24875"/>
                    <a:pt x="446075" y="24608"/>
                    <a:pt x="445103" y="24113"/>
                  </a:cubicBezTo>
                  <a:cubicBezTo>
                    <a:pt x="444027" y="23599"/>
                    <a:pt x="443113" y="22808"/>
                    <a:pt x="442436" y="21827"/>
                  </a:cubicBezTo>
                  <a:cubicBezTo>
                    <a:pt x="441646" y="20665"/>
                    <a:pt x="441065" y="19379"/>
                    <a:pt x="440722" y="18017"/>
                  </a:cubicBezTo>
                  <a:cubicBezTo>
                    <a:pt x="440226" y="16255"/>
                    <a:pt x="440007" y="14417"/>
                    <a:pt x="440055" y="12588"/>
                  </a:cubicBezTo>
                  <a:cubicBezTo>
                    <a:pt x="440017" y="10759"/>
                    <a:pt x="440236" y="8930"/>
                    <a:pt x="440722" y="7159"/>
                  </a:cubicBezTo>
                  <a:cubicBezTo>
                    <a:pt x="441084" y="5806"/>
                    <a:pt x="441655" y="4520"/>
                    <a:pt x="442436" y="3349"/>
                  </a:cubicBezTo>
                  <a:cubicBezTo>
                    <a:pt x="443160" y="2415"/>
                    <a:pt x="444065" y="1634"/>
                    <a:pt x="445103" y="1063"/>
                  </a:cubicBezTo>
                  <a:cubicBezTo>
                    <a:pt x="446084" y="596"/>
                    <a:pt x="447161" y="367"/>
                    <a:pt x="448246" y="396"/>
                  </a:cubicBezTo>
                  <a:cubicBezTo>
                    <a:pt x="449456" y="348"/>
                    <a:pt x="450666" y="577"/>
                    <a:pt x="451771" y="1063"/>
                  </a:cubicBezTo>
                  <a:cubicBezTo>
                    <a:pt x="452695" y="1605"/>
                    <a:pt x="453495" y="2310"/>
                    <a:pt x="454152" y="3158"/>
                  </a:cubicBezTo>
                  <a:cubicBezTo>
                    <a:pt x="454762" y="4063"/>
                    <a:pt x="455209" y="5054"/>
                    <a:pt x="455486" y="6111"/>
                  </a:cubicBezTo>
                  <a:cubicBezTo>
                    <a:pt x="455781" y="7330"/>
                    <a:pt x="455971" y="8568"/>
                    <a:pt x="456057" y="9826"/>
                  </a:cubicBezTo>
                  <a:close/>
                  <a:moveTo>
                    <a:pt x="457867" y="24494"/>
                  </a:moveTo>
                  <a:lnTo>
                    <a:pt x="457867" y="777"/>
                  </a:lnTo>
                  <a:lnTo>
                    <a:pt x="469773" y="777"/>
                  </a:lnTo>
                  <a:lnTo>
                    <a:pt x="469773" y="3730"/>
                  </a:lnTo>
                  <a:lnTo>
                    <a:pt x="461200" y="3730"/>
                  </a:lnTo>
                  <a:lnTo>
                    <a:pt x="461200" y="10588"/>
                  </a:lnTo>
                  <a:lnTo>
                    <a:pt x="469773" y="10588"/>
                  </a:lnTo>
                  <a:lnTo>
                    <a:pt x="469773" y="13636"/>
                  </a:lnTo>
                  <a:lnTo>
                    <a:pt x="461200" y="13636"/>
                  </a:lnTo>
                  <a:lnTo>
                    <a:pt x="461200" y="21446"/>
                  </a:lnTo>
                  <a:lnTo>
                    <a:pt x="469773" y="21446"/>
                  </a:lnTo>
                  <a:lnTo>
                    <a:pt x="469773" y="24494"/>
                  </a:lnTo>
                  <a:close/>
                  <a:moveTo>
                    <a:pt x="486442" y="14969"/>
                  </a:moveTo>
                  <a:lnTo>
                    <a:pt x="491204" y="14969"/>
                  </a:lnTo>
                  <a:lnTo>
                    <a:pt x="488823" y="6492"/>
                  </a:lnTo>
                  <a:lnTo>
                    <a:pt x="488823" y="6492"/>
                  </a:lnTo>
                  <a:lnTo>
                    <a:pt x="486537" y="14969"/>
                  </a:lnTo>
                  <a:close/>
                  <a:moveTo>
                    <a:pt x="480631" y="24494"/>
                  </a:moveTo>
                  <a:lnTo>
                    <a:pt x="487108" y="777"/>
                  </a:lnTo>
                  <a:lnTo>
                    <a:pt x="490347" y="777"/>
                  </a:lnTo>
                  <a:lnTo>
                    <a:pt x="497205" y="24494"/>
                  </a:lnTo>
                  <a:lnTo>
                    <a:pt x="494062" y="24494"/>
                  </a:lnTo>
                  <a:lnTo>
                    <a:pt x="491966" y="17446"/>
                  </a:lnTo>
                  <a:lnTo>
                    <a:pt x="485680" y="17446"/>
                  </a:lnTo>
                  <a:lnTo>
                    <a:pt x="483775" y="24494"/>
                  </a:lnTo>
                  <a:close/>
                  <a:moveTo>
                    <a:pt x="499681" y="24494"/>
                  </a:moveTo>
                  <a:lnTo>
                    <a:pt x="499681" y="777"/>
                  </a:lnTo>
                  <a:lnTo>
                    <a:pt x="503015" y="777"/>
                  </a:lnTo>
                  <a:lnTo>
                    <a:pt x="511397" y="17636"/>
                  </a:lnTo>
                  <a:lnTo>
                    <a:pt x="511397" y="17636"/>
                  </a:lnTo>
                  <a:lnTo>
                    <a:pt x="511397" y="777"/>
                  </a:lnTo>
                  <a:lnTo>
                    <a:pt x="514540" y="777"/>
                  </a:lnTo>
                  <a:lnTo>
                    <a:pt x="514540" y="24494"/>
                  </a:lnTo>
                  <a:lnTo>
                    <a:pt x="512826" y="24494"/>
                  </a:lnTo>
                  <a:lnTo>
                    <a:pt x="504063" y="6968"/>
                  </a:lnTo>
                  <a:lnTo>
                    <a:pt x="504063" y="6968"/>
                  </a:lnTo>
                  <a:lnTo>
                    <a:pt x="504063" y="24494"/>
                  </a:lnTo>
                  <a:close/>
                  <a:moveTo>
                    <a:pt x="522827" y="21446"/>
                  </a:moveTo>
                  <a:lnTo>
                    <a:pt x="525971" y="21446"/>
                  </a:lnTo>
                  <a:cubicBezTo>
                    <a:pt x="527085" y="21503"/>
                    <a:pt x="528209" y="21275"/>
                    <a:pt x="529209" y="20779"/>
                  </a:cubicBezTo>
                  <a:cubicBezTo>
                    <a:pt x="530047" y="20351"/>
                    <a:pt x="530743" y="19693"/>
                    <a:pt x="531209" y="18874"/>
                  </a:cubicBezTo>
                  <a:cubicBezTo>
                    <a:pt x="531781" y="18008"/>
                    <a:pt x="532162" y="17036"/>
                    <a:pt x="532352" y="16017"/>
                  </a:cubicBezTo>
                  <a:cubicBezTo>
                    <a:pt x="532457" y="14874"/>
                    <a:pt x="532457" y="13731"/>
                    <a:pt x="532352" y="12588"/>
                  </a:cubicBezTo>
                  <a:cubicBezTo>
                    <a:pt x="532447" y="11445"/>
                    <a:pt x="532447" y="10302"/>
                    <a:pt x="532352" y="9159"/>
                  </a:cubicBezTo>
                  <a:cubicBezTo>
                    <a:pt x="532276" y="8473"/>
                    <a:pt x="532124" y="7806"/>
                    <a:pt x="531876" y="7159"/>
                  </a:cubicBezTo>
                  <a:cubicBezTo>
                    <a:pt x="531409" y="6339"/>
                    <a:pt x="530714" y="5682"/>
                    <a:pt x="529876" y="5254"/>
                  </a:cubicBezTo>
                  <a:cubicBezTo>
                    <a:pt x="528885" y="4720"/>
                    <a:pt x="527761" y="4463"/>
                    <a:pt x="526637" y="4492"/>
                  </a:cubicBezTo>
                  <a:lnTo>
                    <a:pt x="523494" y="4492"/>
                  </a:lnTo>
                  <a:lnTo>
                    <a:pt x="523494" y="22208"/>
                  </a:lnTo>
                  <a:close/>
                  <a:moveTo>
                    <a:pt x="519494" y="777"/>
                  </a:moveTo>
                  <a:lnTo>
                    <a:pt x="526542" y="777"/>
                  </a:lnTo>
                  <a:cubicBezTo>
                    <a:pt x="528056" y="739"/>
                    <a:pt x="529561" y="1072"/>
                    <a:pt x="530923" y="1729"/>
                  </a:cubicBezTo>
                  <a:cubicBezTo>
                    <a:pt x="532076" y="2291"/>
                    <a:pt x="533067" y="3139"/>
                    <a:pt x="533781" y="4206"/>
                  </a:cubicBezTo>
                  <a:cubicBezTo>
                    <a:pt x="534562" y="5368"/>
                    <a:pt x="535143" y="6663"/>
                    <a:pt x="535496" y="8016"/>
                  </a:cubicBezTo>
                  <a:cubicBezTo>
                    <a:pt x="536181" y="11150"/>
                    <a:pt x="536181" y="14407"/>
                    <a:pt x="535496" y="17541"/>
                  </a:cubicBezTo>
                  <a:cubicBezTo>
                    <a:pt x="535181" y="18912"/>
                    <a:pt x="534600" y="20208"/>
                    <a:pt x="533781" y="21351"/>
                  </a:cubicBezTo>
                  <a:cubicBezTo>
                    <a:pt x="533067" y="22446"/>
                    <a:pt x="532086" y="23332"/>
                    <a:pt x="530923" y="23923"/>
                  </a:cubicBezTo>
                  <a:cubicBezTo>
                    <a:pt x="529561" y="24580"/>
                    <a:pt x="528056" y="24913"/>
                    <a:pt x="526542" y="24875"/>
                  </a:cubicBezTo>
                  <a:lnTo>
                    <a:pt x="519494" y="24875"/>
                  </a:lnTo>
                  <a:lnTo>
                    <a:pt x="519494" y="1158"/>
                  </a:lnTo>
                  <a:close/>
                  <a:moveTo>
                    <a:pt x="560356" y="777"/>
                  </a:moveTo>
                  <a:lnTo>
                    <a:pt x="560356" y="3730"/>
                  </a:lnTo>
                  <a:lnTo>
                    <a:pt x="555212" y="3730"/>
                  </a:lnTo>
                  <a:lnTo>
                    <a:pt x="555212" y="24494"/>
                  </a:lnTo>
                  <a:lnTo>
                    <a:pt x="551879" y="24494"/>
                  </a:lnTo>
                  <a:lnTo>
                    <a:pt x="551879" y="3730"/>
                  </a:lnTo>
                  <a:lnTo>
                    <a:pt x="546830" y="3730"/>
                  </a:lnTo>
                  <a:lnTo>
                    <a:pt x="546830" y="777"/>
                  </a:lnTo>
                  <a:close/>
                  <a:moveTo>
                    <a:pt x="563118" y="24494"/>
                  </a:moveTo>
                  <a:lnTo>
                    <a:pt x="563118" y="777"/>
                  </a:lnTo>
                  <a:lnTo>
                    <a:pt x="575024" y="777"/>
                  </a:lnTo>
                  <a:lnTo>
                    <a:pt x="575024" y="3730"/>
                  </a:lnTo>
                  <a:lnTo>
                    <a:pt x="566452" y="3730"/>
                  </a:lnTo>
                  <a:lnTo>
                    <a:pt x="566452" y="10588"/>
                  </a:lnTo>
                  <a:lnTo>
                    <a:pt x="575024" y="10588"/>
                  </a:lnTo>
                  <a:lnTo>
                    <a:pt x="575024" y="13636"/>
                  </a:lnTo>
                  <a:lnTo>
                    <a:pt x="566452" y="13636"/>
                  </a:lnTo>
                  <a:lnTo>
                    <a:pt x="566452" y="21446"/>
                  </a:lnTo>
                  <a:lnTo>
                    <a:pt x="575024" y="21446"/>
                  </a:lnTo>
                  <a:lnTo>
                    <a:pt x="575024" y="24494"/>
                  </a:lnTo>
                  <a:close/>
                  <a:moveTo>
                    <a:pt x="591217" y="9826"/>
                  </a:moveTo>
                  <a:cubicBezTo>
                    <a:pt x="591264" y="9035"/>
                    <a:pt x="591264" y="8235"/>
                    <a:pt x="591217" y="7444"/>
                  </a:cubicBezTo>
                  <a:cubicBezTo>
                    <a:pt x="591036" y="6692"/>
                    <a:pt x="590779" y="5958"/>
                    <a:pt x="590455" y="5254"/>
                  </a:cubicBezTo>
                  <a:cubicBezTo>
                    <a:pt x="590112" y="4634"/>
                    <a:pt x="589617" y="4111"/>
                    <a:pt x="589026" y="3730"/>
                  </a:cubicBezTo>
                  <a:cubicBezTo>
                    <a:pt x="588407" y="3330"/>
                    <a:pt x="587673" y="3130"/>
                    <a:pt x="586930" y="3158"/>
                  </a:cubicBezTo>
                  <a:cubicBezTo>
                    <a:pt x="586207" y="3130"/>
                    <a:pt x="585492" y="3368"/>
                    <a:pt x="584930" y="3825"/>
                  </a:cubicBezTo>
                  <a:cubicBezTo>
                    <a:pt x="584235" y="4282"/>
                    <a:pt x="583702" y="4949"/>
                    <a:pt x="583406" y="5730"/>
                  </a:cubicBezTo>
                  <a:cubicBezTo>
                    <a:pt x="582901" y="6644"/>
                    <a:pt x="582587" y="7644"/>
                    <a:pt x="582454" y="8683"/>
                  </a:cubicBezTo>
                  <a:cubicBezTo>
                    <a:pt x="582349" y="9978"/>
                    <a:pt x="582349" y="11292"/>
                    <a:pt x="582454" y="12588"/>
                  </a:cubicBezTo>
                  <a:cubicBezTo>
                    <a:pt x="582349" y="13883"/>
                    <a:pt x="582349" y="15198"/>
                    <a:pt x="582454" y="16493"/>
                  </a:cubicBezTo>
                  <a:cubicBezTo>
                    <a:pt x="582587" y="17560"/>
                    <a:pt x="582911" y="18589"/>
                    <a:pt x="583406" y="19541"/>
                  </a:cubicBezTo>
                  <a:cubicBezTo>
                    <a:pt x="583721" y="20303"/>
                    <a:pt x="584254" y="20970"/>
                    <a:pt x="584930" y="21446"/>
                  </a:cubicBezTo>
                  <a:cubicBezTo>
                    <a:pt x="585492" y="21903"/>
                    <a:pt x="586207" y="22141"/>
                    <a:pt x="586930" y="22113"/>
                  </a:cubicBezTo>
                  <a:cubicBezTo>
                    <a:pt x="587731" y="22151"/>
                    <a:pt x="588531" y="21951"/>
                    <a:pt x="589216" y="21541"/>
                  </a:cubicBezTo>
                  <a:cubicBezTo>
                    <a:pt x="589779" y="21160"/>
                    <a:pt x="590264" y="20675"/>
                    <a:pt x="590645" y="20113"/>
                  </a:cubicBezTo>
                  <a:cubicBezTo>
                    <a:pt x="590940" y="19408"/>
                    <a:pt x="591160" y="18674"/>
                    <a:pt x="591312" y="17922"/>
                  </a:cubicBezTo>
                  <a:lnTo>
                    <a:pt x="591312" y="15541"/>
                  </a:lnTo>
                  <a:lnTo>
                    <a:pt x="594455" y="15541"/>
                  </a:lnTo>
                  <a:cubicBezTo>
                    <a:pt x="594608" y="16779"/>
                    <a:pt x="594608" y="18017"/>
                    <a:pt x="594455" y="19255"/>
                  </a:cubicBezTo>
                  <a:cubicBezTo>
                    <a:pt x="594198" y="20332"/>
                    <a:pt x="593712" y="21341"/>
                    <a:pt x="593027" y="22208"/>
                  </a:cubicBezTo>
                  <a:cubicBezTo>
                    <a:pt x="592417" y="23065"/>
                    <a:pt x="591598" y="23761"/>
                    <a:pt x="590645" y="24208"/>
                  </a:cubicBezTo>
                  <a:cubicBezTo>
                    <a:pt x="589493" y="24646"/>
                    <a:pt x="588264" y="24875"/>
                    <a:pt x="587026" y="24875"/>
                  </a:cubicBezTo>
                  <a:cubicBezTo>
                    <a:pt x="585930" y="24875"/>
                    <a:pt x="584854" y="24608"/>
                    <a:pt x="583882" y="24113"/>
                  </a:cubicBezTo>
                  <a:cubicBezTo>
                    <a:pt x="582806" y="23599"/>
                    <a:pt x="581892" y="22808"/>
                    <a:pt x="581215" y="21827"/>
                  </a:cubicBezTo>
                  <a:cubicBezTo>
                    <a:pt x="580463" y="20646"/>
                    <a:pt x="579882" y="19360"/>
                    <a:pt x="579501" y="18017"/>
                  </a:cubicBezTo>
                  <a:cubicBezTo>
                    <a:pt x="579053" y="16245"/>
                    <a:pt x="578834" y="14417"/>
                    <a:pt x="578834" y="12588"/>
                  </a:cubicBezTo>
                  <a:cubicBezTo>
                    <a:pt x="578844" y="10759"/>
                    <a:pt x="579072" y="8940"/>
                    <a:pt x="579501" y="7159"/>
                  </a:cubicBezTo>
                  <a:cubicBezTo>
                    <a:pt x="579901" y="5816"/>
                    <a:pt x="580482" y="4539"/>
                    <a:pt x="581215" y="3349"/>
                  </a:cubicBezTo>
                  <a:cubicBezTo>
                    <a:pt x="581940" y="2415"/>
                    <a:pt x="582844" y="1634"/>
                    <a:pt x="583882" y="1063"/>
                  </a:cubicBezTo>
                  <a:cubicBezTo>
                    <a:pt x="584863" y="596"/>
                    <a:pt x="585940" y="367"/>
                    <a:pt x="587026" y="396"/>
                  </a:cubicBezTo>
                  <a:cubicBezTo>
                    <a:pt x="588235" y="339"/>
                    <a:pt x="589445" y="567"/>
                    <a:pt x="590550" y="1063"/>
                  </a:cubicBezTo>
                  <a:cubicBezTo>
                    <a:pt x="591474" y="1605"/>
                    <a:pt x="592274" y="2310"/>
                    <a:pt x="592931" y="3158"/>
                  </a:cubicBezTo>
                  <a:cubicBezTo>
                    <a:pt x="593541" y="4063"/>
                    <a:pt x="593988" y="5054"/>
                    <a:pt x="594265" y="6111"/>
                  </a:cubicBezTo>
                  <a:cubicBezTo>
                    <a:pt x="594550" y="7340"/>
                    <a:pt x="594770" y="8578"/>
                    <a:pt x="594931" y="9826"/>
                  </a:cubicBezTo>
                  <a:close/>
                  <a:moveTo>
                    <a:pt x="597694" y="24494"/>
                  </a:moveTo>
                  <a:lnTo>
                    <a:pt x="597694" y="777"/>
                  </a:lnTo>
                  <a:lnTo>
                    <a:pt x="601028" y="777"/>
                  </a:lnTo>
                  <a:lnTo>
                    <a:pt x="601028" y="10302"/>
                  </a:lnTo>
                  <a:lnTo>
                    <a:pt x="609790" y="10302"/>
                  </a:lnTo>
                  <a:lnTo>
                    <a:pt x="609790" y="777"/>
                  </a:lnTo>
                  <a:lnTo>
                    <a:pt x="613124" y="777"/>
                  </a:lnTo>
                  <a:lnTo>
                    <a:pt x="613124" y="24494"/>
                  </a:lnTo>
                  <a:lnTo>
                    <a:pt x="609790" y="24494"/>
                  </a:lnTo>
                  <a:lnTo>
                    <a:pt x="609790" y="13636"/>
                  </a:lnTo>
                  <a:lnTo>
                    <a:pt x="601028" y="13636"/>
                  </a:lnTo>
                  <a:lnTo>
                    <a:pt x="601028" y="24494"/>
                  </a:lnTo>
                  <a:close/>
                  <a:moveTo>
                    <a:pt x="617887" y="24494"/>
                  </a:moveTo>
                  <a:lnTo>
                    <a:pt x="617887" y="777"/>
                  </a:lnTo>
                  <a:lnTo>
                    <a:pt x="621316" y="777"/>
                  </a:lnTo>
                  <a:lnTo>
                    <a:pt x="629698" y="17636"/>
                  </a:lnTo>
                  <a:lnTo>
                    <a:pt x="629698" y="17636"/>
                  </a:lnTo>
                  <a:lnTo>
                    <a:pt x="629698" y="777"/>
                  </a:lnTo>
                  <a:lnTo>
                    <a:pt x="632841" y="777"/>
                  </a:lnTo>
                  <a:lnTo>
                    <a:pt x="632841" y="24494"/>
                  </a:lnTo>
                  <a:lnTo>
                    <a:pt x="629793" y="24494"/>
                  </a:lnTo>
                  <a:lnTo>
                    <a:pt x="621030" y="6968"/>
                  </a:lnTo>
                  <a:lnTo>
                    <a:pt x="621030" y="6968"/>
                  </a:lnTo>
                  <a:lnTo>
                    <a:pt x="621030" y="24494"/>
                  </a:lnTo>
                  <a:close/>
                  <a:moveTo>
                    <a:pt x="645414" y="3158"/>
                  </a:moveTo>
                  <a:cubicBezTo>
                    <a:pt x="644528" y="3110"/>
                    <a:pt x="643652" y="3387"/>
                    <a:pt x="642938" y="3920"/>
                  </a:cubicBezTo>
                  <a:cubicBezTo>
                    <a:pt x="642223" y="4453"/>
                    <a:pt x="641642" y="5139"/>
                    <a:pt x="641223" y="5920"/>
                  </a:cubicBezTo>
                  <a:cubicBezTo>
                    <a:pt x="640775" y="6892"/>
                    <a:pt x="640461" y="7921"/>
                    <a:pt x="640271" y="8968"/>
                  </a:cubicBezTo>
                  <a:cubicBezTo>
                    <a:pt x="640175" y="10168"/>
                    <a:pt x="640175" y="11388"/>
                    <a:pt x="640271" y="12588"/>
                  </a:cubicBezTo>
                  <a:cubicBezTo>
                    <a:pt x="640166" y="13826"/>
                    <a:pt x="640166" y="15064"/>
                    <a:pt x="640271" y="16303"/>
                  </a:cubicBezTo>
                  <a:cubicBezTo>
                    <a:pt x="640461" y="17350"/>
                    <a:pt x="640775" y="18379"/>
                    <a:pt x="641223" y="19351"/>
                  </a:cubicBezTo>
                  <a:cubicBezTo>
                    <a:pt x="641642" y="20132"/>
                    <a:pt x="642223" y="20817"/>
                    <a:pt x="642938" y="21351"/>
                  </a:cubicBezTo>
                  <a:cubicBezTo>
                    <a:pt x="643671" y="21846"/>
                    <a:pt x="644528" y="22113"/>
                    <a:pt x="645414" y="22113"/>
                  </a:cubicBezTo>
                  <a:cubicBezTo>
                    <a:pt x="646300" y="22122"/>
                    <a:pt x="647167" y="21856"/>
                    <a:pt x="647890" y="21351"/>
                  </a:cubicBezTo>
                  <a:cubicBezTo>
                    <a:pt x="648605" y="20817"/>
                    <a:pt x="649186" y="20132"/>
                    <a:pt x="649605" y="19351"/>
                  </a:cubicBezTo>
                  <a:cubicBezTo>
                    <a:pt x="650091" y="18398"/>
                    <a:pt x="650415" y="17369"/>
                    <a:pt x="650557" y="16303"/>
                  </a:cubicBezTo>
                  <a:cubicBezTo>
                    <a:pt x="650710" y="15064"/>
                    <a:pt x="650710" y="13826"/>
                    <a:pt x="650557" y="12588"/>
                  </a:cubicBezTo>
                  <a:cubicBezTo>
                    <a:pt x="650700" y="11388"/>
                    <a:pt x="650700" y="10168"/>
                    <a:pt x="650557" y="8968"/>
                  </a:cubicBezTo>
                  <a:cubicBezTo>
                    <a:pt x="650415" y="7902"/>
                    <a:pt x="650091" y="6873"/>
                    <a:pt x="649605" y="5920"/>
                  </a:cubicBezTo>
                  <a:cubicBezTo>
                    <a:pt x="649186" y="5139"/>
                    <a:pt x="648605" y="4453"/>
                    <a:pt x="647890" y="3920"/>
                  </a:cubicBezTo>
                  <a:cubicBezTo>
                    <a:pt x="647186" y="3368"/>
                    <a:pt x="646309" y="3101"/>
                    <a:pt x="645414" y="3158"/>
                  </a:cubicBezTo>
                  <a:close/>
                  <a:moveTo>
                    <a:pt x="645414" y="396"/>
                  </a:moveTo>
                  <a:cubicBezTo>
                    <a:pt x="646709" y="358"/>
                    <a:pt x="647986" y="653"/>
                    <a:pt x="649129" y="1253"/>
                  </a:cubicBezTo>
                  <a:cubicBezTo>
                    <a:pt x="650272" y="1834"/>
                    <a:pt x="651253" y="2682"/>
                    <a:pt x="651986" y="3730"/>
                  </a:cubicBezTo>
                  <a:cubicBezTo>
                    <a:pt x="652710" y="4930"/>
                    <a:pt x="653282" y="6206"/>
                    <a:pt x="653701" y="7540"/>
                  </a:cubicBezTo>
                  <a:cubicBezTo>
                    <a:pt x="654091" y="9197"/>
                    <a:pt x="654291" y="10892"/>
                    <a:pt x="654272" y="12588"/>
                  </a:cubicBezTo>
                  <a:cubicBezTo>
                    <a:pt x="654291" y="14283"/>
                    <a:pt x="654101" y="15988"/>
                    <a:pt x="653701" y="17636"/>
                  </a:cubicBezTo>
                  <a:cubicBezTo>
                    <a:pt x="653301" y="19008"/>
                    <a:pt x="652720" y="20322"/>
                    <a:pt x="651986" y="21541"/>
                  </a:cubicBezTo>
                  <a:cubicBezTo>
                    <a:pt x="651253" y="22589"/>
                    <a:pt x="650272" y="23437"/>
                    <a:pt x="649129" y="24018"/>
                  </a:cubicBezTo>
                  <a:cubicBezTo>
                    <a:pt x="647986" y="24618"/>
                    <a:pt x="646709" y="24913"/>
                    <a:pt x="645414" y="24875"/>
                  </a:cubicBezTo>
                  <a:cubicBezTo>
                    <a:pt x="644128" y="24885"/>
                    <a:pt x="642852" y="24589"/>
                    <a:pt x="641699" y="24018"/>
                  </a:cubicBezTo>
                  <a:cubicBezTo>
                    <a:pt x="640604" y="23408"/>
                    <a:pt x="639661" y="22560"/>
                    <a:pt x="638937" y="21541"/>
                  </a:cubicBezTo>
                  <a:cubicBezTo>
                    <a:pt x="638127" y="20360"/>
                    <a:pt x="637546" y="19036"/>
                    <a:pt x="637222" y="17636"/>
                  </a:cubicBezTo>
                  <a:cubicBezTo>
                    <a:pt x="636822" y="15988"/>
                    <a:pt x="636632" y="14283"/>
                    <a:pt x="636651" y="12588"/>
                  </a:cubicBezTo>
                  <a:cubicBezTo>
                    <a:pt x="636632" y="10892"/>
                    <a:pt x="636832" y="9197"/>
                    <a:pt x="637222" y="7540"/>
                  </a:cubicBezTo>
                  <a:cubicBezTo>
                    <a:pt x="637556" y="6178"/>
                    <a:pt x="638137" y="4882"/>
                    <a:pt x="638937" y="3730"/>
                  </a:cubicBezTo>
                  <a:cubicBezTo>
                    <a:pt x="639661" y="2710"/>
                    <a:pt x="640604" y="1863"/>
                    <a:pt x="641699" y="1253"/>
                  </a:cubicBezTo>
                  <a:cubicBezTo>
                    <a:pt x="642852" y="682"/>
                    <a:pt x="644128" y="386"/>
                    <a:pt x="645414" y="396"/>
                  </a:cubicBezTo>
                  <a:close/>
                  <a:moveTo>
                    <a:pt x="657797" y="24494"/>
                  </a:moveTo>
                  <a:lnTo>
                    <a:pt x="657797" y="777"/>
                  </a:lnTo>
                  <a:lnTo>
                    <a:pt x="661130" y="777"/>
                  </a:lnTo>
                  <a:lnTo>
                    <a:pt x="661130" y="21446"/>
                  </a:lnTo>
                  <a:lnTo>
                    <a:pt x="669512" y="21446"/>
                  </a:lnTo>
                  <a:lnTo>
                    <a:pt x="669512" y="24494"/>
                  </a:lnTo>
                  <a:close/>
                  <a:moveTo>
                    <a:pt x="679990" y="3158"/>
                  </a:moveTo>
                  <a:cubicBezTo>
                    <a:pt x="679094" y="3101"/>
                    <a:pt x="678218" y="3368"/>
                    <a:pt x="677513" y="3920"/>
                  </a:cubicBezTo>
                  <a:cubicBezTo>
                    <a:pt x="676799" y="4453"/>
                    <a:pt x="676218" y="5139"/>
                    <a:pt x="675799" y="5920"/>
                  </a:cubicBezTo>
                  <a:cubicBezTo>
                    <a:pt x="675351" y="6892"/>
                    <a:pt x="675037" y="7921"/>
                    <a:pt x="674846" y="8968"/>
                  </a:cubicBezTo>
                  <a:cubicBezTo>
                    <a:pt x="674751" y="10168"/>
                    <a:pt x="674751" y="11388"/>
                    <a:pt x="674846" y="12588"/>
                  </a:cubicBezTo>
                  <a:cubicBezTo>
                    <a:pt x="674741" y="13826"/>
                    <a:pt x="674741" y="15064"/>
                    <a:pt x="674846" y="16303"/>
                  </a:cubicBezTo>
                  <a:cubicBezTo>
                    <a:pt x="675037" y="17350"/>
                    <a:pt x="675351" y="18379"/>
                    <a:pt x="675799" y="19351"/>
                  </a:cubicBezTo>
                  <a:cubicBezTo>
                    <a:pt x="676218" y="20132"/>
                    <a:pt x="676799" y="20817"/>
                    <a:pt x="677513" y="21351"/>
                  </a:cubicBezTo>
                  <a:cubicBezTo>
                    <a:pt x="679009" y="22370"/>
                    <a:pt x="680971" y="22370"/>
                    <a:pt x="682466" y="21351"/>
                  </a:cubicBezTo>
                  <a:cubicBezTo>
                    <a:pt x="683181" y="20817"/>
                    <a:pt x="683762" y="20132"/>
                    <a:pt x="684181" y="19351"/>
                  </a:cubicBezTo>
                  <a:cubicBezTo>
                    <a:pt x="684666" y="18398"/>
                    <a:pt x="684990" y="17369"/>
                    <a:pt x="685133" y="16303"/>
                  </a:cubicBezTo>
                  <a:cubicBezTo>
                    <a:pt x="685638" y="13883"/>
                    <a:pt x="685638" y="11388"/>
                    <a:pt x="685133" y="8968"/>
                  </a:cubicBezTo>
                  <a:cubicBezTo>
                    <a:pt x="684990" y="7902"/>
                    <a:pt x="684666" y="6873"/>
                    <a:pt x="684181" y="5920"/>
                  </a:cubicBezTo>
                  <a:cubicBezTo>
                    <a:pt x="683762" y="5139"/>
                    <a:pt x="683181" y="4453"/>
                    <a:pt x="682466" y="3920"/>
                  </a:cubicBezTo>
                  <a:cubicBezTo>
                    <a:pt x="681761" y="3368"/>
                    <a:pt x="680885" y="3101"/>
                    <a:pt x="679990" y="3158"/>
                  </a:cubicBezTo>
                  <a:close/>
                  <a:moveTo>
                    <a:pt x="679990" y="396"/>
                  </a:moveTo>
                  <a:cubicBezTo>
                    <a:pt x="682580" y="320"/>
                    <a:pt x="685029" y="1577"/>
                    <a:pt x="686467" y="3730"/>
                  </a:cubicBezTo>
                  <a:cubicBezTo>
                    <a:pt x="687267" y="4882"/>
                    <a:pt x="687848" y="6178"/>
                    <a:pt x="688181" y="7540"/>
                  </a:cubicBezTo>
                  <a:cubicBezTo>
                    <a:pt x="688657" y="9178"/>
                    <a:pt x="688877" y="10883"/>
                    <a:pt x="688848" y="12588"/>
                  </a:cubicBezTo>
                  <a:cubicBezTo>
                    <a:pt x="688886" y="14293"/>
                    <a:pt x="688657" y="15998"/>
                    <a:pt x="688181" y="17636"/>
                  </a:cubicBezTo>
                  <a:cubicBezTo>
                    <a:pt x="687857" y="19036"/>
                    <a:pt x="687276" y="20360"/>
                    <a:pt x="686467" y="21541"/>
                  </a:cubicBezTo>
                  <a:cubicBezTo>
                    <a:pt x="684057" y="25123"/>
                    <a:pt x="679199" y="26066"/>
                    <a:pt x="675627" y="23656"/>
                  </a:cubicBezTo>
                  <a:cubicBezTo>
                    <a:pt x="674789" y="23094"/>
                    <a:pt x="674075" y="22370"/>
                    <a:pt x="673513" y="21541"/>
                  </a:cubicBezTo>
                  <a:cubicBezTo>
                    <a:pt x="672703" y="20360"/>
                    <a:pt x="672122" y="19036"/>
                    <a:pt x="671798" y="17636"/>
                  </a:cubicBezTo>
                  <a:cubicBezTo>
                    <a:pt x="671398" y="15988"/>
                    <a:pt x="671208" y="14283"/>
                    <a:pt x="671227" y="12588"/>
                  </a:cubicBezTo>
                  <a:cubicBezTo>
                    <a:pt x="671208" y="10892"/>
                    <a:pt x="671408" y="9197"/>
                    <a:pt x="671798" y="7540"/>
                  </a:cubicBezTo>
                  <a:cubicBezTo>
                    <a:pt x="672132" y="6178"/>
                    <a:pt x="672713" y="4882"/>
                    <a:pt x="673513" y="3730"/>
                  </a:cubicBezTo>
                  <a:cubicBezTo>
                    <a:pt x="674951" y="1577"/>
                    <a:pt x="677399" y="320"/>
                    <a:pt x="679990" y="396"/>
                  </a:cubicBezTo>
                  <a:close/>
                  <a:moveTo>
                    <a:pt x="704755" y="8683"/>
                  </a:moveTo>
                  <a:cubicBezTo>
                    <a:pt x="704698" y="7930"/>
                    <a:pt x="704536" y="7197"/>
                    <a:pt x="704279" y="6492"/>
                  </a:cubicBezTo>
                  <a:cubicBezTo>
                    <a:pt x="704107" y="5873"/>
                    <a:pt x="703821" y="5282"/>
                    <a:pt x="703421" y="4777"/>
                  </a:cubicBezTo>
                  <a:cubicBezTo>
                    <a:pt x="703040" y="4263"/>
                    <a:pt x="702555" y="3844"/>
                    <a:pt x="701992" y="3539"/>
                  </a:cubicBezTo>
                  <a:cubicBezTo>
                    <a:pt x="701335" y="3377"/>
                    <a:pt x="700649" y="3377"/>
                    <a:pt x="699992" y="3539"/>
                  </a:cubicBezTo>
                  <a:cubicBezTo>
                    <a:pt x="699097" y="3482"/>
                    <a:pt x="698220" y="3749"/>
                    <a:pt x="697516" y="4301"/>
                  </a:cubicBezTo>
                  <a:cubicBezTo>
                    <a:pt x="696801" y="4834"/>
                    <a:pt x="696220" y="5520"/>
                    <a:pt x="695801" y="6301"/>
                  </a:cubicBezTo>
                  <a:cubicBezTo>
                    <a:pt x="695354" y="7273"/>
                    <a:pt x="695039" y="8302"/>
                    <a:pt x="694849" y="9349"/>
                  </a:cubicBezTo>
                  <a:cubicBezTo>
                    <a:pt x="694754" y="10549"/>
                    <a:pt x="694754" y="11769"/>
                    <a:pt x="694849" y="12969"/>
                  </a:cubicBezTo>
                  <a:cubicBezTo>
                    <a:pt x="694744" y="14207"/>
                    <a:pt x="694744" y="15445"/>
                    <a:pt x="694849" y="16684"/>
                  </a:cubicBezTo>
                  <a:cubicBezTo>
                    <a:pt x="695020" y="17750"/>
                    <a:pt x="695373" y="18779"/>
                    <a:pt x="695897" y="19732"/>
                  </a:cubicBezTo>
                  <a:cubicBezTo>
                    <a:pt x="696249" y="20560"/>
                    <a:pt x="696849" y="21256"/>
                    <a:pt x="697611" y="21732"/>
                  </a:cubicBezTo>
                  <a:cubicBezTo>
                    <a:pt x="698364" y="22246"/>
                    <a:pt x="699268" y="22513"/>
                    <a:pt x="700183" y="22494"/>
                  </a:cubicBezTo>
                  <a:cubicBezTo>
                    <a:pt x="701002" y="22656"/>
                    <a:pt x="701840" y="22656"/>
                    <a:pt x="702659" y="22494"/>
                  </a:cubicBezTo>
                  <a:cubicBezTo>
                    <a:pt x="703259" y="22122"/>
                    <a:pt x="703774" y="21637"/>
                    <a:pt x="704183" y="21065"/>
                  </a:cubicBezTo>
                  <a:cubicBezTo>
                    <a:pt x="704526" y="20370"/>
                    <a:pt x="704783" y="19636"/>
                    <a:pt x="704945" y="18874"/>
                  </a:cubicBezTo>
                  <a:cubicBezTo>
                    <a:pt x="705002" y="17988"/>
                    <a:pt x="705002" y="17093"/>
                    <a:pt x="704945" y="16207"/>
                  </a:cubicBezTo>
                  <a:lnTo>
                    <a:pt x="698182" y="16207"/>
                  </a:lnTo>
                  <a:lnTo>
                    <a:pt x="698182" y="13159"/>
                  </a:lnTo>
                  <a:lnTo>
                    <a:pt x="708279" y="13159"/>
                  </a:lnTo>
                  <a:lnTo>
                    <a:pt x="708279" y="16112"/>
                  </a:lnTo>
                  <a:cubicBezTo>
                    <a:pt x="708431" y="18636"/>
                    <a:pt x="707689" y="21132"/>
                    <a:pt x="706183" y="23161"/>
                  </a:cubicBezTo>
                  <a:cubicBezTo>
                    <a:pt x="704650" y="24951"/>
                    <a:pt x="702345" y="25904"/>
                    <a:pt x="699992" y="25732"/>
                  </a:cubicBezTo>
                  <a:cubicBezTo>
                    <a:pt x="698668" y="25761"/>
                    <a:pt x="697363" y="25475"/>
                    <a:pt x="696182" y="24875"/>
                  </a:cubicBezTo>
                  <a:cubicBezTo>
                    <a:pt x="695039" y="24294"/>
                    <a:pt x="694058" y="23446"/>
                    <a:pt x="693325" y="22399"/>
                  </a:cubicBezTo>
                  <a:cubicBezTo>
                    <a:pt x="692515" y="21217"/>
                    <a:pt x="691934" y="19893"/>
                    <a:pt x="691610" y="18493"/>
                  </a:cubicBezTo>
                  <a:cubicBezTo>
                    <a:pt x="691210" y="16845"/>
                    <a:pt x="691020" y="15140"/>
                    <a:pt x="691039" y="13445"/>
                  </a:cubicBezTo>
                  <a:cubicBezTo>
                    <a:pt x="691020" y="11750"/>
                    <a:pt x="691220" y="10054"/>
                    <a:pt x="691610" y="8397"/>
                  </a:cubicBezTo>
                  <a:cubicBezTo>
                    <a:pt x="691944" y="7035"/>
                    <a:pt x="692525" y="5739"/>
                    <a:pt x="693325" y="4587"/>
                  </a:cubicBezTo>
                  <a:cubicBezTo>
                    <a:pt x="694049" y="3568"/>
                    <a:pt x="694992" y="2720"/>
                    <a:pt x="696087" y="2110"/>
                  </a:cubicBezTo>
                  <a:cubicBezTo>
                    <a:pt x="697239" y="1529"/>
                    <a:pt x="698516" y="1234"/>
                    <a:pt x="699802" y="1253"/>
                  </a:cubicBezTo>
                  <a:cubicBezTo>
                    <a:pt x="700954" y="1215"/>
                    <a:pt x="702088" y="1444"/>
                    <a:pt x="703136" y="1920"/>
                  </a:cubicBezTo>
                  <a:cubicBezTo>
                    <a:pt x="704107" y="2348"/>
                    <a:pt x="704983" y="2958"/>
                    <a:pt x="705707" y="3730"/>
                  </a:cubicBezTo>
                  <a:cubicBezTo>
                    <a:pt x="706384" y="4492"/>
                    <a:pt x="706926" y="5358"/>
                    <a:pt x="707327" y="6301"/>
                  </a:cubicBezTo>
                  <a:cubicBezTo>
                    <a:pt x="707736" y="7330"/>
                    <a:pt x="707965" y="8425"/>
                    <a:pt x="707993" y="9540"/>
                  </a:cubicBezTo>
                  <a:close/>
                  <a:moveTo>
                    <a:pt x="722852" y="777"/>
                  </a:moveTo>
                  <a:lnTo>
                    <a:pt x="726377" y="777"/>
                  </a:lnTo>
                  <a:lnTo>
                    <a:pt x="719899" y="14874"/>
                  </a:lnTo>
                  <a:lnTo>
                    <a:pt x="719899" y="24399"/>
                  </a:lnTo>
                  <a:lnTo>
                    <a:pt x="716566" y="24399"/>
                  </a:lnTo>
                  <a:lnTo>
                    <a:pt x="716566" y="14874"/>
                  </a:lnTo>
                  <a:lnTo>
                    <a:pt x="709994" y="777"/>
                  </a:lnTo>
                  <a:lnTo>
                    <a:pt x="713518" y="777"/>
                  </a:lnTo>
                  <a:lnTo>
                    <a:pt x="718185" y="11254"/>
                  </a:ln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pic>
        <p:nvPicPr>
          <p:cNvPr id="491" name="图片 490" descr="计算机学院logo-组合01"/>
          <p:cNvPicPr>
            <a:picLocks noChangeAspect="1"/>
          </p:cNvPicPr>
          <p:nvPr/>
        </p:nvPicPr>
        <p:blipFill>
          <a:blip r:embed="rId2" cstate="hqprint"/>
          <a:stretch>
            <a:fillRect/>
          </a:stretch>
        </p:blipFill>
        <p:spPr>
          <a:xfrm>
            <a:off x="10076238" y="341471"/>
            <a:ext cx="1854367" cy="449926"/>
          </a:xfrm>
          <a:prstGeom prst="rect">
            <a:avLst/>
          </a:prstGeom>
          <a:effectLst>
            <a:innerShdw blurRad="63500" dist="50800" dir="13500000">
              <a:prstClr val="black">
                <a:alpha val="50000"/>
              </a:prstClr>
            </a:innerShdw>
          </a:effectLst>
        </p:spPr>
      </p:pic>
      <p:sp>
        <p:nvSpPr>
          <p:cNvPr id="2" name="文本框 1"/>
          <p:cNvSpPr txBox="1"/>
          <p:nvPr/>
        </p:nvSpPr>
        <p:spPr>
          <a:xfrm>
            <a:off x="3645075" y="1921270"/>
            <a:ext cx="4801314" cy="1015663"/>
          </a:xfrm>
          <a:prstGeom prst="rect">
            <a:avLst/>
          </a:prstGeom>
          <a:noFill/>
        </p:spPr>
        <p:txBody>
          <a:bodyPr wrap="none" rtlCol="0">
            <a:spAutoFit/>
          </a:bodyPr>
          <a:lstStyle/>
          <a:p>
            <a:r>
              <a:rPr lang="zh-CN" altLang="en-US" sz="6000" b="1" dirty="0">
                <a:solidFill>
                  <a:schemeClr val="accent2">
                    <a:lumMod val="40000"/>
                    <a:lumOff val="60000"/>
                  </a:schemeClr>
                </a:solidFill>
                <a:latin typeface="义启小楷书" panose="02010601030101010101" pitchFamily="2" charset="-128"/>
                <a:ea typeface="义启小楷书" panose="02010601030101010101" pitchFamily="2" charset="-128"/>
              </a:rPr>
              <a:t>操作系统原理</a:t>
            </a:r>
            <a:endParaRPr lang="zh-CN" altLang="en-US" sz="6000" b="1" dirty="0">
              <a:solidFill>
                <a:schemeClr val="accent2">
                  <a:lumMod val="40000"/>
                  <a:lumOff val="60000"/>
                </a:schemeClr>
              </a:solidFill>
              <a:latin typeface="义启小楷书" panose="02010601030101010101" pitchFamily="2" charset="-128"/>
              <a:ea typeface="义启小楷书" panose="02010601030101010101" pitchFamily="2"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主存管理功能</a:t>
            </a:r>
            <a:endParaRPr lang="zh-CN" altLang="en-US" dirty="0"/>
          </a:p>
        </p:txBody>
      </p:sp>
      <p:sp>
        <p:nvSpPr>
          <p:cNvPr id="3" name="Rectangle 6"/>
          <p:cNvSpPr>
            <a:spLocks noChangeArrowheads="1"/>
          </p:cNvSpPr>
          <p:nvPr/>
        </p:nvSpPr>
        <p:spPr bwMode="auto">
          <a:xfrm>
            <a:off x="487822" y="830079"/>
            <a:ext cx="10766332" cy="2289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3.  </a:t>
            </a:r>
            <a:r>
              <a:rPr lang="zh-CN" altLang="en-US" sz="2800" b="1" dirty="0">
                <a:solidFill>
                  <a:srgbClr val="335F90"/>
                </a:solidFill>
                <a:latin typeface="Times New Roman" panose="02020603050405020304" pitchFamily="18" charset="0"/>
              </a:rPr>
              <a:t>地址映射</a:t>
            </a:r>
            <a:endParaRPr lang="zh-CN" altLang="en-US" sz="2800" b="1" dirty="0">
              <a:solidFill>
                <a:srgbClr val="335F90"/>
              </a:solidFill>
              <a:latin typeface="Times New Roman" panose="02020603050405020304" pitchFamily="18" charset="0"/>
            </a:endParaRPr>
          </a:p>
          <a:p>
            <a:pPr marL="0" indent="0" algn="just">
              <a:lnSpc>
                <a:spcPct val="150000"/>
              </a:lnSpc>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什么是地址映射</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000" b="0" dirty="0">
                <a:solidFill>
                  <a:schemeClr val="tx1"/>
                </a:solidFill>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将程序地址空间中使用的逻辑地址变换成主存中的物理</a:t>
            </a:r>
            <a:r>
              <a:rPr lang="zh-CN" altLang="en-US" sz="2400" b="0" dirty="0" smtClean="0">
                <a:solidFill>
                  <a:schemeClr val="tx1"/>
                </a:solidFill>
                <a:effectLst/>
                <a:latin typeface="Times New Roman" panose="02020603050405020304" pitchFamily="18" charset="0"/>
              </a:rPr>
              <a:t>地址</a:t>
            </a:r>
            <a:r>
              <a:rPr lang="zh-CN" altLang="en-US" sz="2400" b="0" dirty="0">
                <a:solidFill>
                  <a:schemeClr val="tx1"/>
                </a:solidFill>
                <a:effectLst/>
                <a:latin typeface="Times New Roman" panose="02020603050405020304" pitchFamily="18" charset="0"/>
              </a:rPr>
              <a:t>的过程，称为地址映射。</a:t>
            </a:r>
            <a:endParaRPr lang="zh-CN" altLang="en-US" sz="2400" b="0" dirty="0">
              <a:solidFill>
                <a:schemeClr val="tx1"/>
              </a:solidFill>
              <a:effectLst/>
              <a:latin typeface="Times New Roman" panose="02020603050405020304" pitchFamily="18" charset="0"/>
            </a:endParaRPr>
          </a:p>
        </p:txBody>
      </p:sp>
      <p:grpSp>
        <p:nvGrpSpPr>
          <p:cNvPr id="4" name="Group 26"/>
          <p:cNvGrpSpPr/>
          <p:nvPr/>
        </p:nvGrpSpPr>
        <p:grpSpPr bwMode="auto">
          <a:xfrm>
            <a:off x="1981660" y="3292292"/>
            <a:ext cx="4989512" cy="2836862"/>
            <a:chOff x="1059" y="1391"/>
            <a:chExt cx="2914" cy="1622"/>
          </a:xfrm>
        </p:grpSpPr>
        <p:sp>
          <p:nvSpPr>
            <p:cNvPr id="5" name="Text Box 8"/>
            <p:cNvSpPr txBox="1">
              <a:spLocks noChangeArrowheads="1"/>
            </p:cNvSpPr>
            <p:nvPr/>
          </p:nvSpPr>
          <p:spPr bwMode="auto">
            <a:xfrm>
              <a:off x="1370" y="1739"/>
              <a:ext cx="777" cy="824"/>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mov  r</a:t>
              </a:r>
              <a:r>
                <a:rPr kumimoji="1" lang="en-US" altLang="zh-CN" sz="1600" b="1" baseline="-25000">
                  <a:solidFill>
                    <a:schemeClr val="tx1"/>
                  </a:solidFill>
                  <a:latin typeface="Times New Roman" panose="02020603050405020304" pitchFamily="18" charset="0"/>
                </a:rPr>
                <a:t>1</a:t>
              </a:r>
              <a:r>
                <a:rPr kumimoji="1" lang="en-US" altLang="zh-CN" sz="1600" b="1">
                  <a:solidFill>
                    <a:schemeClr val="tx1"/>
                  </a:solidFill>
                  <a:latin typeface="Times New Roman" panose="02020603050405020304" pitchFamily="18" charset="0"/>
                </a:rPr>
                <a:t>,[500]</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123</a:t>
              </a:r>
              <a:endParaRPr kumimoji="1" lang="en-US" altLang="zh-CN" sz="1600" b="1">
                <a:solidFill>
                  <a:schemeClr val="tx1"/>
                </a:solidFill>
                <a:latin typeface="Times New Roman" panose="02020603050405020304" pitchFamily="18" charset="0"/>
              </a:endParaRPr>
            </a:p>
          </p:txBody>
        </p:sp>
        <p:sp>
          <p:nvSpPr>
            <p:cNvPr id="6" name="Text Box 12"/>
            <p:cNvSpPr txBox="1">
              <a:spLocks noChangeArrowheads="1"/>
            </p:cNvSpPr>
            <p:nvPr/>
          </p:nvSpPr>
          <p:spPr bwMode="auto">
            <a:xfrm>
              <a:off x="1214" y="1623"/>
              <a:ext cx="195" cy="19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7" name="Text Box 13"/>
            <p:cNvSpPr txBox="1">
              <a:spLocks noChangeArrowheads="1"/>
            </p:cNvSpPr>
            <p:nvPr/>
          </p:nvSpPr>
          <p:spPr bwMode="auto">
            <a:xfrm>
              <a:off x="1059" y="1894"/>
              <a:ext cx="311" cy="19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100</a:t>
              </a:r>
              <a:endParaRPr kumimoji="1" lang="en-US" altLang="zh-CN" sz="1600" b="1">
                <a:solidFill>
                  <a:schemeClr val="tx1"/>
                </a:solidFill>
                <a:latin typeface="Times New Roman" panose="02020603050405020304" pitchFamily="18" charset="0"/>
              </a:endParaRPr>
            </a:p>
          </p:txBody>
        </p:sp>
        <p:sp>
          <p:nvSpPr>
            <p:cNvPr id="8" name="Text Box 14"/>
            <p:cNvSpPr txBox="1">
              <a:spLocks noChangeArrowheads="1"/>
            </p:cNvSpPr>
            <p:nvPr/>
          </p:nvSpPr>
          <p:spPr bwMode="auto">
            <a:xfrm>
              <a:off x="1059" y="2165"/>
              <a:ext cx="311" cy="19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500</a:t>
              </a:r>
              <a:endParaRPr kumimoji="1" lang="en-US" altLang="zh-CN" sz="1600" b="1" dirty="0">
                <a:solidFill>
                  <a:schemeClr val="tx1"/>
                </a:solidFill>
                <a:latin typeface="Times New Roman" panose="02020603050405020304" pitchFamily="18" charset="0"/>
              </a:endParaRPr>
            </a:p>
          </p:txBody>
        </p:sp>
        <p:sp>
          <p:nvSpPr>
            <p:cNvPr id="9" name="Text Box 15"/>
            <p:cNvSpPr txBox="1">
              <a:spLocks noChangeArrowheads="1"/>
            </p:cNvSpPr>
            <p:nvPr/>
          </p:nvSpPr>
          <p:spPr bwMode="auto">
            <a:xfrm>
              <a:off x="1059" y="2435"/>
              <a:ext cx="311" cy="19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599</a:t>
              </a:r>
              <a:endParaRPr kumimoji="1" lang="en-US" altLang="zh-CN" sz="1600" b="1">
                <a:solidFill>
                  <a:schemeClr val="tx1"/>
                </a:solidFill>
                <a:latin typeface="Times New Roman" panose="02020603050405020304" pitchFamily="18" charset="0"/>
              </a:endParaRPr>
            </a:p>
          </p:txBody>
        </p:sp>
        <p:sp>
          <p:nvSpPr>
            <p:cNvPr id="10" name="Text Box 22"/>
            <p:cNvSpPr txBox="1">
              <a:spLocks noChangeArrowheads="1"/>
            </p:cNvSpPr>
            <p:nvPr/>
          </p:nvSpPr>
          <p:spPr bwMode="auto">
            <a:xfrm>
              <a:off x="1370" y="2629"/>
              <a:ext cx="932" cy="19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程序地址空间</a:t>
              </a:r>
              <a:endParaRPr kumimoji="1" lang="zh-CN" altLang="en-US" sz="1600" b="1">
                <a:solidFill>
                  <a:schemeClr val="tx1"/>
                </a:solidFill>
                <a:latin typeface="Times New Roman" panose="02020603050405020304" pitchFamily="18" charset="0"/>
              </a:endParaRPr>
            </a:p>
          </p:txBody>
        </p:sp>
        <p:grpSp>
          <p:nvGrpSpPr>
            <p:cNvPr id="11" name="Group 25"/>
            <p:cNvGrpSpPr/>
            <p:nvPr/>
          </p:nvGrpSpPr>
          <p:grpSpPr bwMode="auto">
            <a:xfrm>
              <a:off x="2691" y="1391"/>
              <a:ext cx="1282" cy="1622"/>
              <a:chOff x="2691" y="1391"/>
              <a:chExt cx="1282" cy="1622"/>
            </a:xfrm>
          </p:grpSpPr>
          <p:sp>
            <p:nvSpPr>
              <p:cNvPr id="12" name="Text Box 9"/>
              <p:cNvSpPr txBox="1">
                <a:spLocks noChangeArrowheads="1"/>
              </p:cNvSpPr>
              <p:nvPr/>
            </p:nvSpPr>
            <p:spPr bwMode="auto">
              <a:xfrm>
                <a:off x="3113" y="1507"/>
                <a:ext cx="860" cy="1315"/>
              </a:xfrm>
              <a:prstGeom prst="rect">
                <a:avLst/>
              </a:prstGeom>
              <a:solidFill>
                <a:srgbClr val="FFFFCC"/>
              </a:solidFill>
              <a:ln w="9525">
                <a:solidFill>
                  <a:schemeClr val="tx1"/>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20000"/>
                  </a:spcBef>
                  <a:buClrTx/>
                  <a:buSzTx/>
                  <a:buFontTx/>
                  <a:buNone/>
                </a:pPr>
                <a:r>
                  <a:rPr kumimoji="1" lang="en-US" altLang="zh-CN" sz="1600" b="1">
                    <a:solidFill>
                      <a:schemeClr val="tx1"/>
                    </a:solidFill>
                    <a:latin typeface="Times New Roman" panose="02020603050405020304" pitchFamily="18" charset="0"/>
                  </a:rPr>
                  <a:t>mov  r</a:t>
                </a:r>
                <a:r>
                  <a:rPr kumimoji="1" lang="en-US" altLang="zh-CN" sz="1600" b="1" baseline="-25000">
                    <a:solidFill>
                      <a:schemeClr val="tx1"/>
                    </a:solidFill>
                    <a:latin typeface="Times New Roman" panose="02020603050405020304" pitchFamily="18" charset="0"/>
                  </a:rPr>
                  <a:t>1</a:t>
                </a:r>
                <a:r>
                  <a:rPr kumimoji="1" lang="en-US" altLang="zh-CN" sz="1600" b="1">
                    <a:solidFill>
                      <a:schemeClr val="tx1"/>
                    </a:solidFill>
                    <a:latin typeface="Times New Roman" panose="02020603050405020304" pitchFamily="18" charset="0"/>
                  </a:rPr>
                  <a:t>,[500]</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123</a:t>
                </a:r>
                <a:endParaRPr kumimoji="1" lang="en-US" altLang="zh-CN" sz="1600" b="1">
                  <a:solidFill>
                    <a:schemeClr val="tx1"/>
                  </a:solidFill>
                  <a:latin typeface="Times New Roman" panose="02020603050405020304" pitchFamily="18" charset="0"/>
                </a:endParaRPr>
              </a:p>
            </p:txBody>
          </p:sp>
          <p:sp>
            <p:nvSpPr>
              <p:cNvPr id="13" name="Line 10"/>
              <p:cNvSpPr>
                <a:spLocks noChangeShapeType="1"/>
              </p:cNvSpPr>
              <p:nvPr/>
            </p:nvSpPr>
            <p:spPr bwMode="auto">
              <a:xfrm>
                <a:off x="3118" y="1778"/>
                <a:ext cx="8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4" name="Line 11"/>
              <p:cNvSpPr>
                <a:spLocks noChangeShapeType="1"/>
              </p:cNvSpPr>
              <p:nvPr/>
            </p:nvSpPr>
            <p:spPr bwMode="auto">
              <a:xfrm>
                <a:off x="3118" y="2319"/>
                <a:ext cx="8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5" name="Text Box 16"/>
              <p:cNvSpPr txBox="1">
                <a:spLocks noChangeArrowheads="1"/>
              </p:cNvSpPr>
              <p:nvPr/>
            </p:nvSpPr>
            <p:spPr bwMode="auto">
              <a:xfrm>
                <a:off x="2964" y="1391"/>
                <a:ext cx="192" cy="19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16" name="Text Box 17"/>
              <p:cNvSpPr txBox="1">
                <a:spLocks noChangeArrowheads="1"/>
              </p:cNvSpPr>
              <p:nvPr/>
            </p:nvSpPr>
            <p:spPr bwMode="auto">
              <a:xfrm>
                <a:off x="2807" y="1662"/>
                <a:ext cx="389" cy="19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1000</a:t>
                </a:r>
                <a:endParaRPr kumimoji="1" lang="en-US" altLang="zh-CN" sz="1600" b="1">
                  <a:solidFill>
                    <a:schemeClr val="tx1"/>
                  </a:solidFill>
                  <a:latin typeface="Times New Roman" panose="02020603050405020304" pitchFamily="18" charset="0"/>
                </a:endParaRPr>
              </a:p>
            </p:txBody>
          </p:sp>
          <p:sp>
            <p:nvSpPr>
              <p:cNvPr id="17" name="Text Box 18"/>
              <p:cNvSpPr txBox="1">
                <a:spLocks noChangeArrowheads="1"/>
              </p:cNvSpPr>
              <p:nvPr/>
            </p:nvSpPr>
            <p:spPr bwMode="auto">
              <a:xfrm>
                <a:off x="2807" y="1816"/>
                <a:ext cx="389" cy="19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1100</a:t>
                </a:r>
                <a:endParaRPr kumimoji="1" lang="en-US" altLang="zh-CN" sz="1600" b="1">
                  <a:solidFill>
                    <a:schemeClr val="tx1"/>
                  </a:solidFill>
                  <a:latin typeface="Times New Roman" panose="02020603050405020304" pitchFamily="18" charset="0"/>
                </a:endParaRPr>
              </a:p>
            </p:txBody>
          </p:sp>
          <p:sp>
            <p:nvSpPr>
              <p:cNvPr id="18" name="Text Box 19"/>
              <p:cNvSpPr txBox="1">
                <a:spLocks noChangeArrowheads="1"/>
              </p:cNvSpPr>
              <p:nvPr/>
            </p:nvSpPr>
            <p:spPr bwMode="auto">
              <a:xfrm>
                <a:off x="2807" y="2074"/>
                <a:ext cx="389" cy="19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1500</a:t>
                </a:r>
                <a:endParaRPr kumimoji="1" lang="en-US" altLang="zh-CN" sz="1600" b="1">
                  <a:solidFill>
                    <a:schemeClr val="tx1"/>
                  </a:solidFill>
                  <a:latin typeface="Times New Roman" panose="02020603050405020304" pitchFamily="18" charset="0"/>
                </a:endParaRPr>
              </a:p>
            </p:txBody>
          </p:sp>
          <p:sp>
            <p:nvSpPr>
              <p:cNvPr id="19" name="Text Box 20"/>
              <p:cNvSpPr txBox="1">
                <a:spLocks noChangeArrowheads="1"/>
              </p:cNvSpPr>
              <p:nvPr/>
            </p:nvSpPr>
            <p:spPr bwMode="auto">
              <a:xfrm>
                <a:off x="2807" y="2221"/>
                <a:ext cx="389" cy="19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1599</a:t>
                </a:r>
                <a:endParaRPr kumimoji="1" lang="en-US" altLang="zh-CN" sz="1600" b="1">
                  <a:solidFill>
                    <a:schemeClr val="tx1"/>
                  </a:solidFill>
                  <a:latin typeface="Times New Roman" panose="02020603050405020304" pitchFamily="18" charset="0"/>
                </a:endParaRPr>
              </a:p>
            </p:txBody>
          </p:sp>
          <p:sp>
            <p:nvSpPr>
              <p:cNvPr id="20" name="Text Box 21"/>
              <p:cNvSpPr txBox="1">
                <a:spLocks noChangeArrowheads="1"/>
              </p:cNvSpPr>
              <p:nvPr/>
            </p:nvSpPr>
            <p:spPr bwMode="auto">
              <a:xfrm>
                <a:off x="2691" y="2667"/>
                <a:ext cx="505" cy="19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256k-1</a:t>
                </a:r>
                <a:endParaRPr kumimoji="1" lang="en-US" altLang="zh-CN" sz="1600" b="1">
                  <a:solidFill>
                    <a:schemeClr val="tx1"/>
                  </a:solidFill>
                  <a:latin typeface="Times New Roman" panose="02020603050405020304" pitchFamily="18" charset="0"/>
                </a:endParaRPr>
              </a:p>
            </p:txBody>
          </p:sp>
          <p:sp>
            <p:nvSpPr>
              <p:cNvPr id="21" name="Text Box 23"/>
              <p:cNvSpPr txBox="1">
                <a:spLocks noChangeArrowheads="1"/>
              </p:cNvSpPr>
              <p:nvPr/>
            </p:nvSpPr>
            <p:spPr bwMode="auto">
              <a:xfrm>
                <a:off x="3235" y="2821"/>
                <a:ext cx="699" cy="19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存储空间</a:t>
                </a:r>
                <a:endParaRPr kumimoji="1" lang="zh-CN" altLang="en-US" sz="1600" b="1">
                  <a:solidFill>
                    <a:schemeClr val="tx1"/>
                  </a:solidFill>
                  <a:latin typeface="Times New Roman" panose="02020603050405020304" pitchFamily="18" charset="0"/>
                </a:endParaRPr>
              </a:p>
            </p:txBody>
          </p:sp>
        </p:grpSp>
      </p:grpSp>
      <p:sp>
        <p:nvSpPr>
          <p:cNvPr id="22" name="Text Box 27"/>
          <p:cNvSpPr txBox="1">
            <a:spLocks noChangeArrowheads="1"/>
          </p:cNvSpPr>
          <p:nvPr/>
        </p:nvSpPr>
        <p:spPr bwMode="auto">
          <a:xfrm>
            <a:off x="3620545" y="6268437"/>
            <a:ext cx="2708275"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dirty="0">
                <a:solidFill>
                  <a:schemeClr val="tx1"/>
                </a:solidFill>
                <a:latin typeface="Times New Roman" panose="02020603050405020304" pitchFamily="18" charset="0"/>
              </a:rPr>
              <a:t>程序地址空间装入主存</a:t>
            </a:r>
            <a:endParaRPr kumimoji="1" lang="zh-CN" altLang="en-US" sz="1600" b="0" dirty="0">
              <a:solidFill>
                <a:schemeClr val="tx1"/>
              </a:solidFill>
              <a:latin typeface="Times New Roman" panose="02020603050405020304" pitchFamily="18" charset="0"/>
            </a:endParaRPr>
          </a:p>
        </p:txBody>
      </p:sp>
      <p:sp>
        <p:nvSpPr>
          <p:cNvPr id="23" name="AutoShape 29"/>
          <p:cNvSpPr>
            <a:spLocks noChangeArrowheads="1"/>
          </p:cNvSpPr>
          <p:nvPr/>
        </p:nvSpPr>
        <p:spPr bwMode="auto">
          <a:xfrm>
            <a:off x="4099170" y="4679463"/>
            <a:ext cx="812800" cy="88900"/>
          </a:xfrm>
          <a:prstGeom prst="rightArrow">
            <a:avLst>
              <a:gd name="adj1" fmla="val 50000"/>
              <a:gd name="adj2" fmla="val 228571"/>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a:solidFill>
                <a:srgbClr val="4138FA"/>
              </a:solidFill>
              <a:effectLst>
                <a:outerShdw blurRad="38100" dist="38100" dir="2700000" algn="tl">
                  <a:srgbClr val="000000"/>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主存管理功能</a:t>
            </a:r>
            <a:endParaRPr lang="zh-CN" altLang="en-US" dirty="0"/>
          </a:p>
        </p:txBody>
      </p:sp>
      <p:grpSp>
        <p:nvGrpSpPr>
          <p:cNvPr id="4" name="Group 44"/>
          <p:cNvGrpSpPr/>
          <p:nvPr/>
        </p:nvGrpSpPr>
        <p:grpSpPr bwMode="auto">
          <a:xfrm>
            <a:off x="6247676" y="2579468"/>
            <a:ext cx="5684838" cy="3186112"/>
            <a:chOff x="978" y="2141"/>
            <a:chExt cx="3581" cy="2007"/>
          </a:xfrm>
        </p:grpSpPr>
        <p:sp>
          <p:nvSpPr>
            <p:cNvPr id="5" name="Text Box 24"/>
            <p:cNvSpPr txBox="1">
              <a:spLocks noChangeArrowheads="1"/>
            </p:cNvSpPr>
            <p:nvPr/>
          </p:nvSpPr>
          <p:spPr bwMode="auto">
            <a:xfrm>
              <a:off x="1296" y="2577"/>
              <a:ext cx="859" cy="1033"/>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endParaRPr kumimoji="1" lang="en-US" altLang="zh-CN" sz="1600" b="1" dirty="0">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dirty="0">
                  <a:solidFill>
                    <a:schemeClr val="tx1"/>
                  </a:solidFill>
                  <a:latin typeface="Times New Roman" panose="02020603050405020304" pitchFamily="18" charset="0"/>
                </a:rPr>
                <a:t>mov r</a:t>
              </a:r>
              <a:r>
                <a:rPr kumimoji="1" lang="en-US" altLang="zh-CN" sz="1600" b="1" baseline="-25000" dirty="0">
                  <a:solidFill>
                    <a:schemeClr val="tx1"/>
                  </a:solidFill>
                  <a:latin typeface="Times New Roman" panose="02020603050405020304" pitchFamily="18" charset="0"/>
                </a:rPr>
                <a:t>1</a:t>
              </a:r>
              <a:r>
                <a:rPr kumimoji="1" lang="en-US" altLang="zh-CN" sz="1600" b="1" dirty="0">
                  <a:solidFill>
                    <a:schemeClr val="tx1"/>
                  </a:solidFill>
                  <a:latin typeface="Times New Roman" panose="02020603050405020304" pitchFamily="18" charset="0"/>
                </a:rPr>
                <a:t>,[500]</a:t>
              </a:r>
              <a:endParaRPr kumimoji="1" lang="en-US" altLang="zh-CN" sz="1600" b="1" dirty="0">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dirty="0">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dirty="0">
                <a:solidFill>
                  <a:schemeClr val="tx1"/>
                </a:solidFill>
                <a:latin typeface="Times New Roman" panose="02020603050405020304" pitchFamily="18" charset="0"/>
              </a:endParaRPr>
            </a:p>
          </p:txBody>
        </p:sp>
        <p:sp>
          <p:nvSpPr>
            <p:cNvPr id="6" name="Text Box 25"/>
            <p:cNvSpPr txBox="1">
              <a:spLocks noChangeArrowheads="1"/>
            </p:cNvSpPr>
            <p:nvPr/>
          </p:nvSpPr>
          <p:spPr bwMode="auto">
            <a:xfrm>
              <a:off x="3523" y="2287"/>
              <a:ext cx="1036" cy="1649"/>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2000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20000"/>
                </a:spcBef>
                <a:buClrTx/>
                <a:buSzTx/>
                <a:buFontTx/>
                <a:buNone/>
              </a:pPr>
              <a:r>
                <a:rPr kumimoji="1" lang="en-US" altLang="zh-CN" sz="1600" b="1">
                  <a:solidFill>
                    <a:schemeClr val="tx1"/>
                  </a:solidFill>
                  <a:latin typeface="Times New Roman" panose="02020603050405020304" pitchFamily="18" charset="0"/>
                </a:rPr>
                <a:t>mov r</a:t>
              </a:r>
              <a:r>
                <a:rPr kumimoji="1" lang="en-US" altLang="zh-CN" sz="1600" b="1" baseline="-25000">
                  <a:solidFill>
                    <a:schemeClr val="tx1"/>
                  </a:solidFill>
                  <a:latin typeface="Times New Roman" panose="02020603050405020304" pitchFamily="18" charset="0"/>
                </a:rPr>
                <a:t>1</a:t>
              </a:r>
              <a:r>
                <a:rPr kumimoji="1" lang="en-US" altLang="zh-CN" sz="1600" b="1">
                  <a:solidFill>
                    <a:schemeClr val="tx1"/>
                  </a:solidFill>
                  <a:latin typeface="Times New Roman" panose="02020603050405020304" pitchFamily="18" charset="0"/>
                </a:rPr>
                <a:t>,[500+m]</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p:txBody>
        </p:sp>
        <p:sp>
          <p:nvSpPr>
            <p:cNvPr id="7" name="Text Box 26"/>
            <p:cNvSpPr txBox="1">
              <a:spLocks noChangeArrowheads="1"/>
            </p:cNvSpPr>
            <p:nvPr/>
          </p:nvSpPr>
          <p:spPr bwMode="auto">
            <a:xfrm>
              <a:off x="1124" y="2432"/>
              <a:ext cx="215"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8" name="Text Box 27"/>
            <p:cNvSpPr txBox="1">
              <a:spLocks noChangeArrowheads="1"/>
            </p:cNvSpPr>
            <p:nvPr/>
          </p:nvSpPr>
          <p:spPr bwMode="auto">
            <a:xfrm>
              <a:off x="995" y="2747"/>
              <a:ext cx="343"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100</a:t>
              </a:r>
              <a:endParaRPr kumimoji="1" lang="en-US" altLang="zh-CN" sz="1600" b="1">
                <a:solidFill>
                  <a:schemeClr val="tx1"/>
                </a:solidFill>
                <a:latin typeface="Times New Roman" panose="02020603050405020304" pitchFamily="18" charset="0"/>
              </a:endParaRPr>
            </a:p>
          </p:txBody>
        </p:sp>
        <p:sp>
          <p:nvSpPr>
            <p:cNvPr id="9" name="Text Box 28"/>
            <p:cNvSpPr txBox="1">
              <a:spLocks noChangeArrowheads="1"/>
            </p:cNvSpPr>
            <p:nvPr/>
          </p:nvSpPr>
          <p:spPr bwMode="auto">
            <a:xfrm>
              <a:off x="978" y="3149"/>
              <a:ext cx="343"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500</a:t>
              </a:r>
              <a:endParaRPr kumimoji="1" lang="en-US" altLang="zh-CN" sz="1600" b="1">
                <a:solidFill>
                  <a:schemeClr val="tx1"/>
                </a:solidFill>
                <a:latin typeface="Times New Roman" panose="02020603050405020304" pitchFamily="18" charset="0"/>
              </a:endParaRPr>
            </a:p>
          </p:txBody>
        </p:sp>
        <p:sp>
          <p:nvSpPr>
            <p:cNvPr id="10" name="Text Box 29"/>
            <p:cNvSpPr txBox="1">
              <a:spLocks noChangeArrowheads="1"/>
            </p:cNvSpPr>
            <p:nvPr/>
          </p:nvSpPr>
          <p:spPr bwMode="auto">
            <a:xfrm>
              <a:off x="987" y="3483"/>
              <a:ext cx="343"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599</a:t>
              </a:r>
              <a:endParaRPr kumimoji="1" lang="en-US" altLang="zh-CN" sz="1600" b="1">
                <a:solidFill>
                  <a:schemeClr val="tx1"/>
                </a:solidFill>
                <a:latin typeface="Times New Roman" panose="02020603050405020304" pitchFamily="18" charset="0"/>
              </a:endParaRPr>
            </a:p>
          </p:txBody>
        </p:sp>
        <p:sp>
          <p:nvSpPr>
            <p:cNvPr id="11" name="Text Box 30"/>
            <p:cNvSpPr txBox="1">
              <a:spLocks noChangeArrowheads="1"/>
            </p:cNvSpPr>
            <p:nvPr/>
          </p:nvSpPr>
          <p:spPr bwMode="auto">
            <a:xfrm>
              <a:off x="3357" y="2141"/>
              <a:ext cx="214"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12" name="Text Box 31"/>
            <p:cNvSpPr txBox="1">
              <a:spLocks noChangeArrowheads="1"/>
            </p:cNvSpPr>
            <p:nvPr/>
          </p:nvSpPr>
          <p:spPr bwMode="auto">
            <a:xfrm>
              <a:off x="3330" y="2470"/>
              <a:ext cx="258"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m</a:t>
              </a:r>
              <a:endParaRPr kumimoji="1" lang="en-US" altLang="zh-CN" sz="1600" b="1">
                <a:solidFill>
                  <a:schemeClr val="tx1"/>
                </a:solidFill>
                <a:latin typeface="Times New Roman" panose="02020603050405020304" pitchFamily="18" charset="0"/>
              </a:endParaRPr>
            </a:p>
          </p:txBody>
        </p:sp>
        <p:sp>
          <p:nvSpPr>
            <p:cNvPr id="13" name="Text Box 32"/>
            <p:cNvSpPr txBox="1">
              <a:spLocks noChangeArrowheads="1"/>
            </p:cNvSpPr>
            <p:nvPr/>
          </p:nvSpPr>
          <p:spPr bwMode="auto">
            <a:xfrm>
              <a:off x="3056" y="2760"/>
              <a:ext cx="601"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m+100</a:t>
              </a:r>
              <a:endParaRPr kumimoji="1" lang="en-US" altLang="zh-CN" sz="1600" b="1">
                <a:solidFill>
                  <a:schemeClr val="tx1"/>
                </a:solidFill>
                <a:latin typeface="Times New Roman" panose="02020603050405020304" pitchFamily="18" charset="0"/>
              </a:endParaRPr>
            </a:p>
          </p:txBody>
        </p:sp>
        <p:sp>
          <p:nvSpPr>
            <p:cNvPr id="14" name="Text Box 33"/>
            <p:cNvSpPr txBox="1">
              <a:spLocks noChangeArrowheads="1"/>
            </p:cNvSpPr>
            <p:nvPr/>
          </p:nvSpPr>
          <p:spPr bwMode="auto">
            <a:xfrm>
              <a:off x="3056" y="3818"/>
              <a:ext cx="559"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256k-1</a:t>
              </a:r>
              <a:endParaRPr kumimoji="1" lang="en-US" altLang="zh-CN" sz="1600" b="1">
                <a:solidFill>
                  <a:schemeClr val="tx1"/>
                </a:solidFill>
                <a:latin typeface="Times New Roman" panose="02020603050405020304" pitchFamily="18" charset="0"/>
              </a:endParaRPr>
            </a:p>
          </p:txBody>
        </p:sp>
        <p:sp>
          <p:nvSpPr>
            <p:cNvPr id="15" name="Text Box 34"/>
            <p:cNvSpPr txBox="1">
              <a:spLocks noChangeArrowheads="1"/>
            </p:cNvSpPr>
            <p:nvPr/>
          </p:nvSpPr>
          <p:spPr bwMode="auto">
            <a:xfrm>
              <a:off x="1296" y="3694"/>
              <a:ext cx="1030"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程序地址空间</a:t>
              </a:r>
              <a:endParaRPr kumimoji="1" lang="zh-CN" altLang="en-US" sz="1600" b="1">
                <a:solidFill>
                  <a:schemeClr val="tx1"/>
                </a:solidFill>
                <a:latin typeface="Times New Roman" panose="02020603050405020304" pitchFamily="18" charset="0"/>
              </a:endParaRPr>
            </a:p>
          </p:txBody>
        </p:sp>
        <p:sp>
          <p:nvSpPr>
            <p:cNvPr id="16" name="Text Box 35"/>
            <p:cNvSpPr txBox="1">
              <a:spLocks noChangeArrowheads="1"/>
            </p:cNvSpPr>
            <p:nvPr/>
          </p:nvSpPr>
          <p:spPr bwMode="auto">
            <a:xfrm>
              <a:off x="3657" y="3936"/>
              <a:ext cx="773"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存储空间</a:t>
              </a:r>
              <a:endParaRPr kumimoji="1" lang="zh-CN" altLang="en-US" sz="1600" b="1">
                <a:solidFill>
                  <a:schemeClr val="tx1"/>
                </a:solidFill>
                <a:latin typeface="Times New Roman" panose="02020603050405020304" pitchFamily="18" charset="0"/>
              </a:endParaRPr>
            </a:p>
          </p:txBody>
        </p:sp>
        <p:sp>
          <p:nvSpPr>
            <p:cNvPr id="17" name="Text Box 36"/>
            <p:cNvSpPr txBox="1">
              <a:spLocks noChangeArrowheads="1"/>
            </p:cNvSpPr>
            <p:nvPr/>
          </p:nvSpPr>
          <p:spPr bwMode="auto">
            <a:xfrm>
              <a:off x="3056" y="3092"/>
              <a:ext cx="601"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m+500</a:t>
              </a:r>
              <a:endParaRPr kumimoji="1" lang="en-US" altLang="zh-CN" sz="1600" b="1">
                <a:solidFill>
                  <a:schemeClr val="tx1"/>
                </a:solidFill>
                <a:latin typeface="Times New Roman" panose="02020603050405020304" pitchFamily="18" charset="0"/>
              </a:endParaRPr>
            </a:p>
          </p:txBody>
        </p:sp>
        <p:sp>
          <p:nvSpPr>
            <p:cNvPr id="18" name="Line 37"/>
            <p:cNvSpPr>
              <a:spLocks noChangeShapeType="1"/>
            </p:cNvSpPr>
            <p:nvPr/>
          </p:nvSpPr>
          <p:spPr bwMode="auto">
            <a:xfrm>
              <a:off x="3528" y="2586"/>
              <a:ext cx="103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9" name="Line 38"/>
            <p:cNvSpPr>
              <a:spLocks noChangeShapeType="1"/>
            </p:cNvSpPr>
            <p:nvPr/>
          </p:nvSpPr>
          <p:spPr bwMode="auto">
            <a:xfrm>
              <a:off x="3528" y="3427"/>
              <a:ext cx="103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0" name="Line 39"/>
            <p:cNvSpPr>
              <a:spLocks noChangeShapeType="1"/>
            </p:cNvSpPr>
            <p:nvPr/>
          </p:nvSpPr>
          <p:spPr bwMode="auto">
            <a:xfrm>
              <a:off x="2210" y="2998"/>
              <a:ext cx="773" cy="0"/>
            </a:xfrm>
            <a:prstGeom prst="line">
              <a:avLst/>
            </a:prstGeom>
            <a:noFill/>
            <a:ln w="381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1" name="Text Box 40"/>
            <p:cNvSpPr txBox="1">
              <a:spLocks noChangeArrowheads="1"/>
            </p:cNvSpPr>
            <p:nvPr/>
          </p:nvSpPr>
          <p:spPr bwMode="auto">
            <a:xfrm>
              <a:off x="2273" y="2483"/>
              <a:ext cx="688" cy="381"/>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10000"/>
                </a:spcBef>
                <a:buClrTx/>
                <a:buSzTx/>
                <a:buFontTx/>
                <a:buNone/>
              </a:pPr>
              <a:r>
                <a:rPr kumimoji="1" lang="zh-CN" altLang="en-US" sz="1600" b="1">
                  <a:solidFill>
                    <a:schemeClr val="tx1"/>
                  </a:solidFill>
                  <a:latin typeface="Times New Roman" panose="02020603050405020304" pitchFamily="18" charset="0"/>
                </a:rPr>
                <a:t>重定位</a:t>
              </a:r>
              <a:endParaRPr kumimoji="1" lang="zh-CN" altLang="en-US" sz="1600" b="1">
                <a:solidFill>
                  <a:schemeClr val="tx1"/>
                </a:solidFill>
                <a:latin typeface="Times New Roman" panose="02020603050405020304" pitchFamily="18" charset="0"/>
              </a:endParaRPr>
            </a:p>
            <a:p>
              <a:pPr eaLnBrk="1" hangingPunct="1">
                <a:lnSpc>
                  <a:spcPct val="100000"/>
                </a:lnSpc>
                <a:spcBef>
                  <a:spcPct val="10000"/>
                </a:spcBef>
                <a:buClrTx/>
                <a:buSzTx/>
                <a:buFontTx/>
                <a:buNone/>
              </a:pPr>
              <a:r>
                <a:rPr kumimoji="1" lang="zh-CN" altLang="en-US" sz="1600" b="1">
                  <a:solidFill>
                    <a:schemeClr val="tx1"/>
                  </a:solidFill>
                  <a:latin typeface="Times New Roman" panose="02020603050405020304" pitchFamily="18" charset="0"/>
                </a:rPr>
                <a:t>装入程序</a:t>
              </a:r>
              <a:endParaRPr kumimoji="1" lang="zh-CN" altLang="en-US" sz="1600" b="1">
                <a:solidFill>
                  <a:schemeClr val="tx1"/>
                </a:solidFill>
                <a:latin typeface="Times New Roman" panose="02020603050405020304" pitchFamily="18" charset="0"/>
              </a:endParaRPr>
            </a:p>
          </p:txBody>
        </p:sp>
        <p:sp>
          <p:nvSpPr>
            <p:cNvPr id="22" name="Text Box 41"/>
            <p:cNvSpPr txBox="1">
              <a:spLocks noChangeArrowheads="1"/>
            </p:cNvSpPr>
            <p:nvPr/>
          </p:nvSpPr>
          <p:spPr bwMode="auto">
            <a:xfrm>
              <a:off x="1289" y="3144"/>
              <a:ext cx="343"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123</a:t>
              </a:r>
              <a:endParaRPr kumimoji="1" lang="en-US" altLang="zh-CN" sz="1600" b="1" dirty="0">
                <a:solidFill>
                  <a:schemeClr val="tx1"/>
                </a:solidFill>
                <a:latin typeface="Times New Roman" panose="02020603050405020304" pitchFamily="18" charset="0"/>
              </a:endParaRPr>
            </a:p>
          </p:txBody>
        </p:sp>
        <p:sp>
          <p:nvSpPr>
            <p:cNvPr id="23" name="Text Box 42"/>
            <p:cNvSpPr txBox="1">
              <a:spLocks noChangeArrowheads="1"/>
            </p:cNvSpPr>
            <p:nvPr/>
          </p:nvSpPr>
          <p:spPr bwMode="auto">
            <a:xfrm>
              <a:off x="3527" y="3092"/>
              <a:ext cx="343"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123</a:t>
              </a:r>
              <a:endParaRPr kumimoji="1" lang="en-US" altLang="zh-CN" sz="1600" b="1">
                <a:solidFill>
                  <a:schemeClr val="tx1"/>
                </a:solidFill>
                <a:latin typeface="Times New Roman" panose="02020603050405020304" pitchFamily="18" charset="0"/>
              </a:endParaRPr>
            </a:p>
          </p:txBody>
        </p:sp>
      </p:grpSp>
      <p:sp>
        <p:nvSpPr>
          <p:cNvPr id="24" name="Rectangle 43"/>
          <p:cNvSpPr>
            <a:spLocks noChangeArrowheads="1"/>
          </p:cNvSpPr>
          <p:nvPr/>
        </p:nvSpPr>
        <p:spPr bwMode="auto">
          <a:xfrm>
            <a:off x="487822" y="830079"/>
            <a:ext cx="11216356" cy="3536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地址映射的时机和类别</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10000"/>
              </a:lnSpc>
              <a:spcBef>
                <a:spcPct val="20000"/>
              </a:spcBef>
              <a:buClr>
                <a:schemeClr val="tx2"/>
              </a:buClr>
              <a:buSzPct val="95000"/>
              <a:buFont typeface="Wingdings" panose="05000000000000000000" pitchFamily="2" charset="2"/>
              <a:buNone/>
              <a:defRPr/>
            </a:pPr>
            <a:r>
              <a:rPr lang="en-US" altLang="zh-CN" sz="2400" dirty="0">
                <a:solidFill>
                  <a:srgbClr val="000099"/>
                </a:solidFill>
                <a:latin typeface="宋体" panose="02010600030101010101" pitchFamily="2" charset="-122"/>
              </a:rPr>
              <a:t>	</a:t>
            </a:r>
            <a:r>
              <a:rPr lang="zh-CN" altLang="en-US" sz="2400" dirty="0">
                <a:solidFill>
                  <a:srgbClr val="000099"/>
                </a:solidFill>
                <a:latin typeface="宋体" panose="02010600030101010101" pitchFamily="2" charset="-122"/>
              </a:rPr>
              <a:t>① </a:t>
            </a:r>
            <a:r>
              <a:rPr lang="zh-CN" altLang="en-US" sz="2400" dirty="0">
                <a:solidFill>
                  <a:srgbClr val="000099"/>
                </a:solidFill>
                <a:effectLst/>
                <a:latin typeface="Times New Roman" panose="02020603050405020304" pitchFamily="18" charset="0"/>
              </a:rPr>
              <a:t>编程或编译时确定地址映射关系</a:t>
            </a:r>
            <a:endParaRPr lang="zh-CN" altLang="en-US" sz="2400" dirty="0">
              <a:solidFill>
                <a:srgbClr val="000099"/>
              </a:solidFill>
              <a:effectLst/>
              <a:latin typeface="Times New Roman" panose="02020603050405020304" pitchFamily="18" charset="0"/>
            </a:endParaRPr>
          </a:p>
          <a:p>
            <a:pPr marL="0">
              <a:lnSpc>
                <a:spcPct val="120000"/>
              </a:lnSpc>
              <a:buClr>
                <a:schemeClr val="tx2"/>
              </a:buClr>
              <a:buSzPct val="95000"/>
              <a:buFont typeface="Wingdings" panose="05000000000000000000" pitchFamily="2" charset="2"/>
              <a:buNone/>
              <a:defRPr/>
            </a:pPr>
            <a:r>
              <a:rPr lang="en-US" altLang="zh-CN" sz="2400" dirty="0">
                <a:solidFill>
                  <a:prstClr val="black"/>
                </a:solidFill>
                <a:effectLst/>
                <a:latin typeface="微软雅黑" panose="020B0503020204020204" pitchFamily="34" charset="-122"/>
                <a:ea typeface="微软雅黑" panose="020B0503020204020204" pitchFamily="34" charset="-122"/>
              </a:rPr>
              <a:t>	</a:t>
            </a:r>
            <a:r>
              <a:rPr lang="zh-CN" altLang="en-US" sz="2400" dirty="0">
                <a:solidFill>
                  <a:prstClr val="black"/>
                </a:solidFill>
                <a:effectLst/>
                <a:latin typeface="微软雅黑" panose="020B0503020204020204" pitchFamily="34" charset="-122"/>
                <a:ea typeface="微软雅黑" panose="020B0503020204020204" pitchFamily="34" charset="-122"/>
              </a:rPr>
              <a:t>在程序编写或程序编译时确定虚、实地址之间的对应关系，</a:t>
            </a:r>
            <a:r>
              <a:rPr lang="zh-CN" altLang="en-US" sz="2400" dirty="0" smtClean="0">
                <a:solidFill>
                  <a:prstClr val="black"/>
                </a:solidFill>
                <a:effectLst/>
                <a:latin typeface="微软雅黑" panose="020B0503020204020204" pitchFamily="34" charset="-122"/>
                <a:ea typeface="微软雅黑" panose="020B0503020204020204" pitchFamily="34" charset="-122"/>
              </a:rPr>
              <a:t>结果是</a:t>
            </a:r>
            <a:r>
              <a:rPr lang="zh-CN" altLang="en-US" sz="2400" dirty="0">
                <a:solidFill>
                  <a:prstClr val="black"/>
                </a:solidFill>
                <a:effectLst/>
                <a:latin typeface="微软雅黑" panose="020B0503020204020204" pitchFamily="34" charset="-122"/>
                <a:ea typeface="微软雅黑" panose="020B0503020204020204" pitchFamily="34" charset="-122"/>
              </a:rPr>
              <a:t>一个不</a:t>
            </a:r>
            <a:r>
              <a:rPr lang="en-US" altLang="zh-CN" sz="2400" dirty="0">
                <a:solidFill>
                  <a:prstClr val="black"/>
                </a:solidFill>
                <a:effectLst/>
                <a:latin typeface="微软雅黑" panose="020B0503020204020204" pitchFamily="34" charset="-122"/>
                <a:ea typeface="微软雅黑" panose="020B0503020204020204" pitchFamily="34" charset="-122"/>
              </a:rPr>
              <a:t>	</a:t>
            </a:r>
            <a:r>
              <a:rPr lang="zh-CN" altLang="en-US" sz="2400" dirty="0">
                <a:solidFill>
                  <a:prstClr val="black"/>
                </a:solidFill>
                <a:effectLst/>
                <a:latin typeface="微软雅黑" panose="020B0503020204020204" pitchFamily="34" charset="-122"/>
                <a:ea typeface="微软雅黑" panose="020B0503020204020204" pitchFamily="34" charset="-122"/>
              </a:rPr>
              <a:t>能浮动的程序模块。</a:t>
            </a:r>
            <a:endParaRPr lang="en-US" altLang="zh-CN" sz="2400" dirty="0">
              <a:solidFill>
                <a:prstClr val="black"/>
              </a:solidFill>
              <a:effectLst/>
              <a:latin typeface="微软雅黑" panose="020B0503020204020204" pitchFamily="34" charset="-122"/>
              <a:ea typeface="微软雅黑" panose="020B0503020204020204" pitchFamily="34" charset="-122"/>
            </a:endParaRPr>
          </a:p>
          <a:p>
            <a:pPr>
              <a:lnSpc>
                <a:spcPct val="110000"/>
              </a:lnSpc>
              <a:spcBef>
                <a:spcPct val="20000"/>
              </a:spcBef>
              <a:buClr>
                <a:schemeClr val="tx2"/>
              </a:buClr>
              <a:buSzPct val="95000"/>
              <a:buNone/>
              <a:defRPr/>
            </a:pPr>
            <a:r>
              <a:rPr lang="en-US" altLang="zh-CN" sz="2400" dirty="0">
                <a:solidFill>
                  <a:srgbClr val="000099"/>
                </a:solidFill>
                <a:effectLst/>
                <a:latin typeface="宋体" panose="02010600030101010101" pitchFamily="2" charset="-122"/>
              </a:rPr>
              <a:t>	② </a:t>
            </a:r>
            <a:r>
              <a:rPr lang="zh-CN" altLang="en-US" sz="2400" dirty="0">
                <a:solidFill>
                  <a:srgbClr val="000099"/>
                </a:solidFill>
                <a:effectLst/>
                <a:latin typeface="宋体" panose="02010600030101010101" pitchFamily="2" charset="-122"/>
              </a:rPr>
              <a:t>在程序装入时确定地址映射关系 </a:t>
            </a:r>
            <a:endParaRPr lang="zh-CN" altLang="en-US" sz="2400" dirty="0">
              <a:solidFill>
                <a:srgbClr val="000099"/>
              </a:solidFill>
              <a:effectLst/>
              <a:latin typeface="宋体" panose="02010600030101010101" pitchFamily="2" charset="-122"/>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在程序装入过程中随即进行的地址</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0"/>
              </a:spcBef>
              <a:spcAft>
                <a:spcPts val="0"/>
              </a:spcAft>
              <a:buClrTx/>
              <a:buSzTx/>
              <a:buFont typeface="Wingdings" panose="05000000000000000000" pitchFamily="2" charset="2"/>
              <a:buNone/>
              <a:defRPr/>
            </a:pPr>
            <a:r>
              <a:rPr lang="en-US" altLang="zh-CN" sz="2400" dirty="0">
                <a:solidFill>
                  <a:prstClr val="black"/>
                </a:solidFill>
                <a:effectLst/>
                <a:latin typeface="微软雅黑" panose="020B0503020204020204" pitchFamily="34" charset="-122"/>
                <a:ea typeface="微软雅黑" panose="020B0503020204020204" pitchFamily="34" charset="-122"/>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变换方式称为</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静态地址映射</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5" name="Text Box 45"/>
          <p:cNvSpPr txBox="1">
            <a:spLocks noChangeArrowheads="1"/>
          </p:cNvSpPr>
          <p:nvPr/>
        </p:nvSpPr>
        <p:spPr bwMode="auto">
          <a:xfrm>
            <a:off x="7985989" y="5926356"/>
            <a:ext cx="2447925"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dirty="0">
                <a:solidFill>
                  <a:schemeClr val="tx1"/>
                </a:solidFill>
                <a:latin typeface="Times New Roman" panose="02020603050405020304" pitchFamily="18" charset="0"/>
              </a:rPr>
              <a:t>静态地址重定位示意图</a:t>
            </a:r>
            <a:endParaRPr kumimoji="1" lang="zh-CN" altLang="en-US" sz="1600" b="0" dirty="0">
              <a:solidFill>
                <a:schemeClr val="tx1"/>
              </a:solidFill>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主存管理功能</a:t>
            </a:r>
            <a:endParaRPr lang="zh-CN" altLang="en-US" dirty="0"/>
          </a:p>
        </p:txBody>
      </p:sp>
      <p:sp>
        <p:nvSpPr>
          <p:cNvPr id="3" name="Rectangle 4"/>
          <p:cNvSpPr>
            <a:spLocks noChangeArrowheads="1"/>
          </p:cNvSpPr>
          <p:nvPr/>
        </p:nvSpPr>
        <p:spPr bwMode="auto">
          <a:xfrm>
            <a:off x="378068" y="917817"/>
            <a:ext cx="11183816" cy="149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20000"/>
              </a:lnSpc>
              <a:buFont typeface="Wingdings" panose="05000000000000000000" pitchFamily="2" charset="2"/>
              <a:buNone/>
            </a:pPr>
            <a:r>
              <a:rPr lang="en-US" altLang="zh-CN" sz="2400" dirty="0">
                <a:solidFill>
                  <a:srgbClr val="000099"/>
                </a:solidFill>
                <a:latin typeface="Times New Roman" panose="02020603050405020304" pitchFamily="18" charset="0"/>
              </a:rPr>
              <a:t>③ </a:t>
            </a:r>
            <a:r>
              <a:rPr lang="zh-CN" altLang="en-US" sz="2400" dirty="0">
                <a:solidFill>
                  <a:srgbClr val="000099"/>
                </a:solidFill>
                <a:latin typeface="Times New Roman" panose="02020603050405020304" pitchFamily="18" charset="0"/>
              </a:rPr>
              <a:t>在程序运行时确定地址映射关系 </a:t>
            </a:r>
            <a:endParaRPr lang="zh-CN" altLang="en-US" sz="2400" dirty="0">
              <a:solidFill>
                <a:srgbClr val="000099"/>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在程序执行期间，随着每条指令和数据的访问自动地</a:t>
            </a:r>
            <a:r>
              <a:rPr lang="zh-CN" altLang="en-US" sz="2400" b="0" dirty="0" smtClean="0">
                <a:solidFill>
                  <a:schemeClr val="tx1"/>
                </a:solidFill>
                <a:latin typeface="Times New Roman" panose="02020603050405020304" pitchFamily="18" charset="0"/>
              </a:rPr>
              <a:t>连续地</a:t>
            </a:r>
            <a:r>
              <a:rPr lang="zh-CN" altLang="en-US" sz="2400" b="0" dirty="0">
                <a:solidFill>
                  <a:schemeClr val="tx1"/>
                </a:solidFill>
                <a:latin typeface="Times New Roman" panose="02020603050405020304" pitchFamily="18" charset="0"/>
              </a:rPr>
              <a:t>进行地址映射，这种地址变换方式称为</a:t>
            </a:r>
            <a:r>
              <a:rPr lang="zh-CN" altLang="en-US" sz="2400" b="1" dirty="0">
                <a:solidFill>
                  <a:schemeClr val="tx1"/>
                </a:solidFill>
                <a:latin typeface="Times New Roman" panose="02020603050405020304" pitchFamily="18" charset="0"/>
              </a:rPr>
              <a:t>动态地址映射</a:t>
            </a:r>
            <a:r>
              <a:rPr lang="zh-CN" altLang="en-US" sz="2400" b="0" dirty="0">
                <a:solidFill>
                  <a:schemeClr val="tx1"/>
                </a:solidFill>
                <a:latin typeface="Times New Roman" panose="02020603050405020304" pitchFamily="18" charset="0"/>
              </a:rPr>
              <a:t>。</a:t>
            </a:r>
            <a:endParaRPr lang="zh-CN" altLang="en-US" sz="2400" b="0" dirty="0">
              <a:solidFill>
                <a:schemeClr val="tx1"/>
              </a:solidFill>
              <a:latin typeface="Times New Roman" panose="02020603050405020304" pitchFamily="18" charset="0"/>
            </a:endParaRPr>
          </a:p>
        </p:txBody>
      </p:sp>
      <p:grpSp>
        <p:nvGrpSpPr>
          <p:cNvPr id="4" name="Group 64"/>
          <p:cNvGrpSpPr/>
          <p:nvPr/>
        </p:nvGrpSpPr>
        <p:grpSpPr bwMode="auto">
          <a:xfrm>
            <a:off x="1336675" y="2654116"/>
            <a:ext cx="6715125" cy="3382963"/>
            <a:chOff x="915" y="1709"/>
            <a:chExt cx="4230" cy="2131"/>
          </a:xfrm>
        </p:grpSpPr>
        <p:sp>
          <p:nvSpPr>
            <p:cNvPr id="5" name="Text Box 27"/>
            <p:cNvSpPr txBox="1">
              <a:spLocks noChangeArrowheads="1"/>
            </p:cNvSpPr>
            <p:nvPr/>
          </p:nvSpPr>
          <p:spPr bwMode="auto">
            <a:xfrm>
              <a:off x="2651" y="1709"/>
              <a:ext cx="957"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10000"/>
                </a:spcBef>
                <a:buClrTx/>
                <a:buSzTx/>
                <a:buFontTx/>
                <a:buNone/>
              </a:pPr>
              <a:r>
                <a:rPr kumimoji="1" lang="zh-CN" altLang="en-US" sz="1600" b="1">
                  <a:solidFill>
                    <a:schemeClr val="tx1"/>
                  </a:solidFill>
                  <a:latin typeface="Times New Roman" panose="02020603050405020304" pitchFamily="18" charset="0"/>
                </a:rPr>
                <a:t>重定位寄存器</a:t>
              </a:r>
              <a:endParaRPr kumimoji="1" lang="zh-CN" altLang="en-US" sz="1600" b="1">
                <a:solidFill>
                  <a:schemeClr val="tx1"/>
                </a:solidFill>
                <a:latin typeface="Times New Roman" panose="02020603050405020304" pitchFamily="18" charset="0"/>
              </a:endParaRPr>
            </a:p>
          </p:txBody>
        </p:sp>
        <p:sp>
          <p:nvSpPr>
            <p:cNvPr id="6" name="Text Box 28"/>
            <p:cNvSpPr txBox="1">
              <a:spLocks noChangeArrowheads="1"/>
            </p:cNvSpPr>
            <p:nvPr/>
          </p:nvSpPr>
          <p:spPr bwMode="auto">
            <a:xfrm>
              <a:off x="2810" y="1961"/>
              <a:ext cx="533" cy="218"/>
            </a:xfrm>
            <a:prstGeom prst="rect">
              <a:avLst/>
            </a:prstGeom>
            <a:noFill/>
            <a:ln w="9525">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   1000</a:t>
              </a:r>
              <a:endParaRPr kumimoji="1" lang="en-US" altLang="zh-CN" sz="1600" b="1">
                <a:solidFill>
                  <a:schemeClr val="tx1"/>
                </a:solidFill>
                <a:latin typeface="Times New Roman" panose="02020603050405020304" pitchFamily="18" charset="0"/>
              </a:endParaRPr>
            </a:p>
          </p:txBody>
        </p:sp>
        <p:sp>
          <p:nvSpPr>
            <p:cNvPr id="7" name="Text Box 30"/>
            <p:cNvSpPr txBox="1">
              <a:spLocks noChangeArrowheads="1"/>
            </p:cNvSpPr>
            <p:nvPr/>
          </p:nvSpPr>
          <p:spPr bwMode="auto">
            <a:xfrm>
              <a:off x="2320" y="2473"/>
              <a:ext cx="400" cy="218"/>
            </a:xfrm>
            <a:prstGeom prst="rect">
              <a:avLst/>
            </a:prstGeom>
            <a:noFill/>
            <a:ln w="9525">
              <a:solidFill>
                <a:schemeClr val="tx1"/>
              </a:solidFill>
              <a:miter lim="800000"/>
            </a:ln>
            <a:effectLst/>
            <a:extLst>
              <a:ext uri="{909E8E84-426E-40DD-AFC4-6F175D3DCCD1}">
                <a14:hiddenFill xmlns:a14="http://schemas.microsoft.com/office/drawing/2010/main">
                  <a:solidFill>
                    <a:srgbClr val="FF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  500</a:t>
              </a:r>
              <a:endParaRPr kumimoji="1" lang="en-US" altLang="zh-CN" sz="1600" b="1">
                <a:solidFill>
                  <a:schemeClr val="tx1"/>
                </a:solidFill>
                <a:latin typeface="Times New Roman" panose="02020603050405020304" pitchFamily="18" charset="0"/>
              </a:endParaRPr>
            </a:p>
          </p:txBody>
        </p:sp>
        <p:sp>
          <p:nvSpPr>
            <p:cNvPr id="8" name="Text Box 31"/>
            <p:cNvSpPr txBox="1">
              <a:spLocks noChangeArrowheads="1"/>
            </p:cNvSpPr>
            <p:nvPr/>
          </p:nvSpPr>
          <p:spPr bwMode="auto">
            <a:xfrm>
              <a:off x="2239" y="2703"/>
              <a:ext cx="683"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10000"/>
                </a:spcBef>
                <a:buClrTx/>
                <a:buSzTx/>
                <a:buFontTx/>
                <a:buNone/>
              </a:pPr>
              <a:r>
                <a:rPr kumimoji="1" lang="zh-CN" altLang="en-US" sz="1600" b="1">
                  <a:solidFill>
                    <a:schemeClr val="tx1"/>
                  </a:solidFill>
                  <a:latin typeface="Times New Roman" panose="02020603050405020304" pitchFamily="18" charset="0"/>
                </a:rPr>
                <a:t>逻辑地址</a:t>
              </a:r>
              <a:endParaRPr kumimoji="1" lang="zh-CN" altLang="en-US" sz="1600" b="1">
                <a:solidFill>
                  <a:schemeClr val="tx1"/>
                </a:solidFill>
                <a:latin typeface="Times New Roman" panose="02020603050405020304" pitchFamily="18" charset="0"/>
              </a:endParaRPr>
            </a:p>
          </p:txBody>
        </p:sp>
        <p:sp>
          <p:nvSpPr>
            <p:cNvPr id="9" name="Line 32"/>
            <p:cNvSpPr>
              <a:spLocks noChangeShapeType="1"/>
            </p:cNvSpPr>
            <p:nvPr/>
          </p:nvSpPr>
          <p:spPr bwMode="auto">
            <a:xfrm>
              <a:off x="2098" y="2578"/>
              <a:ext cx="222" cy="0"/>
            </a:xfrm>
            <a:prstGeom prst="line">
              <a:avLst/>
            </a:prstGeom>
            <a:noFill/>
            <a:ln w="2857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0" name="Line 33"/>
            <p:cNvSpPr>
              <a:spLocks noChangeShapeType="1"/>
            </p:cNvSpPr>
            <p:nvPr/>
          </p:nvSpPr>
          <p:spPr bwMode="auto">
            <a:xfrm>
              <a:off x="3200" y="2580"/>
              <a:ext cx="533" cy="0"/>
            </a:xfrm>
            <a:prstGeom prst="line">
              <a:avLst/>
            </a:prstGeom>
            <a:noFill/>
            <a:ln w="2857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1" name="Line 35"/>
            <p:cNvSpPr>
              <a:spLocks noChangeShapeType="1"/>
            </p:cNvSpPr>
            <p:nvPr/>
          </p:nvSpPr>
          <p:spPr bwMode="auto">
            <a:xfrm>
              <a:off x="2720" y="2578"/>
              <a:ext cx="267" cy="0"/>
            </a:xfrm>
            <a:prstGeom prst="line">
              <a:avLst/>
            </a:prstGeom>
            <a:noFill/>
            <a:ln w="2857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2" name="Oval 36"/>
            <p:cNvSpPr>
              <a:spLocks noChangeArrowheads="1"/>
            </p:cNvSpPr>
            <p:nvPr/>
          </p:nvSpPr>
          <p:spPr bwMode="auto">
            <a:xfrm>
              <a:off x="2978" y="2472"/>
              <a:ext cx="200" cy="227"/>
            </a:xfrm>
            <a:prstGeom prst="ellipse">
              <a:avLst/>
            </a:prstGeom>
            <a:solidFill>
              <a:srgbClr val="FFFFFF"/>
            </a:solidFill>
            <a:ln w="9525">
              <a:solidFill>
                <a:srgbClr val="000000"/>
              </a:solidFill>
              <a:round/>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a:t>
              </a:r>
              <a:endParaRPr kumimoji="1" lang="en-US" altLang="zh-CN" sz="1600" b="1">
                <a:solidFill>
                  <a:schemeClr val="tx1"/>
                </a:solidFill>
                <a:latin typeface="Times New Roman" panose="02020603050405020304" pitchFamily="18" charset="0"/>
              </a:endParaRPr>
            </a:p>
          </p:txBody>
        </p:sp>
        <p:sp>
          <p:nvSpPr>
            <p:cNvPr id="13" name="Line 37"/>
            <p:cNvSpPr>
              <a:spLocks noChangeShapeType="1"/>
            </p:cNvSpPr>
            <p:nvPr/>
          </p:nvSpPr>
          <p:spPr bwMode="auto">
            <a:xfrm>
              <a:off x="3076" y="2179"/>
              <a:ext cx="0" cy="312"/>
            </a:xfrm>
            <a:prstGeom prst="line">
              <a:avLst/>
            </a:prstGeom>
            <a:noFill/>
            <a:ln w="2857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4" name="Text Box 39"/>
            <p:cNvSpPr txBox="1">
              <a:spLocks noChangeArrowheads="1"/>
            </p:cNvSpPr>
            <p:nvPr/>
          </p:nvSpPr>
          <p:spPr bwMode="auto">
            <a:xfrm>
              <a:off x="3910" y="1739"/>
              <a:ext cx="223"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15" name="Text Box 40"/>
            <p:cNvSpPr txBox="1">
              <a:spLocks noChangeArrowheads="1"/>
            </p:cNvSpPr>
            <p:nvPr/>
          </p:nvSpPr>
          <p:spPr bwMode="auto">
            <a:xfrm>
              <a:off x="4072" y="1844"/>
              <a:ext cx="1073" cy="1766"/>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00000"/>
                </a:lnSpc>
                <a:buClrTx/>
                <a:buSzTx/>
                <a:buFontTx/>
                <a:buNone/>
              </a:pPr>
              <a:r>
                <a:rPr kumimoji="1" lang="en-US" altLang="zh-CN" sz="1600" b="1">
                  <a:solidFill>
                    <a:schemeClr val="tx1"/>
                  </a:solidFill>
                  <a:latin typeface="Times New Roman" panose="02020603050405020304" pitchFamily="18" charset="0"/>
                </a:rPr>
                <a:t>mov  r</a:t>
              </a:r>
              <a:r>
                <a:rPr kumimoji="1" lang="en-US" altLang="zh-CN" sz="1600" b="1" baseline="-25000">
                  <a:solidFill>
                    <a:schemeClr val="tx1"/>
                  </a:solidFill>
                  <a:latin typeface="Times New Roman" panose="02020603050405020304" pitchFamily="18" charset="0"/>
                </a:rPr>
                <a:t>1 </a:t>
              </a:r>
              <a:r>
                <a:rPr kumimoji="1" lang="en-US" altLang="zh-CN" sz="1600" b="1">
                  <a:solidFill>
                    <a:schemeClr val="tx1"/>
                  </a:solidFill>
                  <a:latin typeface="Times New Roman" panose="02020603050405020304" pitchFamily="18" charset="0"/>
                </a:rPr>
                <a:t>, [500]</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sp>
          <p:nvSpPr>
            <p:cNvPr id="16" name="Text Box 41"/>
            <p:cNvSpPr txBox="1">
              <a:spLocks noChangeArrowheads="1"/>
            </p:cNvSpPr>
            <p:nvPr/>
          </p:nvSpPr>
          <p:spPr bwMode="auto">
            <a:xfrm>
              <a:off x="3721" y="1959"/>
              <a:ext cx="387"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1000</a:t>
              </a:r>
              <a:endParaRPr kumimoji="1" lang="en-US" altLang="zh-CN" sz="1600" b="1">
                <a:solidFill>
                  <a:schemeClr val="tx1"/>
                </a:solidFill>
                <a:latin typeface="Times New Roman" panose="02020603050405020304" pitchFamily="18" charset="0"/>
              </a:endParaRPr>
            </a:p>
          </p:txBody>
        </p:sp>
        <p:sp>
          <p:nvSpPr>
            <p:cNvPr id="17" name="Text Box 42"/>
            <p:cNvSpPr txBox="1">
              <a:spLocks noChangeArrowheads="1"/>
            </p:cNvSpPr>
            <p:nvPr/>
          </p:nvSpPr>
          <p:spPr bwMode="auto">
            <a:xfrm>
              <a:off x="3619" y="3505"/>
              <a:ext cx="550"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256k-1</a:t>
              </a:r>
              <a:endParaRPr kumimoji="1" lang="en-US" altLang="zh-CN" sz="1600" b="1">
                <a:solidFill>
                  <a:schemeClr val="tx1"/>
                </a:solidFill>
                <a:latin typeface="Times New Roman" panose="02020603050405020304" pitchFamily="18" charset="0"/>
              </a:endParaRPr>
            </a:p>
          </p:txBody>
        </p:sp>
        <p:sp>
          <p:nvSpPr>
            <p:cNvPr id="18" name="Text Box 43"/>
            <p:cNvSpPr txBox="1">
              <a:spLocks noChangeArrowheads="1"/>
            </p:cNvSpPr>
            <p:nvPr/>
          </p:nvSpPr>
          <p:spPr bwMode="auto">
            <a:xfrm>
              <a:off x="4337" y="3628"/>
              <a:ext cx="728"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存储空间</a:t>
              </a:r>
              <a:endParaRPr kumimoji="1" lang="zh-CN" altLang="en-US" sz="1600" b="1">
                <a:solidFill>
                  <a:schemeClr val="tx1"/>
                </a:solidFill>
                <a:latin typeface="Times New Roman" panose="02020603050405020304" pitchFamily="18" charset="0"/>
              </a:endParaRPr>
            </a:p>
          </p:txBody>
        </p:sp>
        <p:sp>
          <p:nvSpPr>
            <p:cNvPr id="19" name="Line 44"/>
            <p:cNvSpPr>
              <a:spLocks noChangeShapeType="1"/>
            </p:cNvSpPr>
            <p:nvPr/>
          </p:nvSpPr>
          <p:spPr bwMode="auto">
            <a:xfrm>
              <a:off x="4077" y="2067"/>
              <a:ext cx="10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0" name="Line 45"/>
            <p:cNvSpPr>
              <a:spLocks noChangeShapeType="1"/>
            </p:cNvSpPr>
            <p:nvPr/>
          </p:nvSpPr>
          <p:spPr bwMode="auto">
            <a:xfrm>
              <a:off x="4077" y="2935"/>
              <a:ext cx="10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1" name="Text Box 46"/>
            <p:cNvSpPr txBox="1">
              <a:spLocks noChangeArrowheads="1"/>
            </p:cNvSpPr>
            <p:nvPr/>
          </p:nvSpPr>
          <p:spPr bwMode="auto">
            <a:xfrm>
              <a:off x="3721" y="2185"/>
              <a:ext cx="40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1100</a:t>
              </a:r>
              <a:endParaRPr kumimoji="1" lang="en-US" altLang="zh-CN" sz="1600" b="1">
                <a:solidFill>
                  <a:schemeClr val="tx1"/>
                </a:solidFill>
                <a:latin typeface="Times New Roman" panose="02020603050405020304" pitchFamily="18" charset="0"/>
              </a:endParaRPr>
            </a:p>
          </p:txBody>
        </p:sp>
        <p:sp>
          <p:nvSpPr>
            <p:cNvPr id="22" name="Text Box 47"/>
            <p:cNvSpPr txBox="1">
              <a:spLocks noChangeArrowheads="1"/>
            </p:cNvSpPr>
            <p:nvPr/>
          </p:nvSpPr>
          <p:spPr bwMode="auto">
            <a:xfrm>
              <a:off x="3720" y="2457"/>
              <a:ext cx="397"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1500</a:t>
              </a:r>
              <a:endParaRPr kumimoji="1" lang="en-US" altLang="zh-CN" sz="1600" b="1">
                <a:solidFill>
                  <a:schemeClr val="tx1"/>
                </a:solidFill>
                <a:latin typeface="Times New Roman" panose="02020603050405020304" pitchFamily="18" charset="0"/>
              </a:endParaRPr>
            </a:p>
          </p:txBody>
        </p:sp>
        <p:sp>
          <p:nvSpPr>
            <p:cNvPr id="23" name="Text Box 48"/>
            <p:cNvSpPr txBox="1">
              <a:spLocks noChangeArrowheads="1"/>
            </p:cNvSpPr>
            <p:nvPr/>
          </p:nvSpPr>
          <p:spPr bwMode="auto">
            <a:xfrm>
              <a:off x="3720" y="2832"/>
              <a:ext cx="434"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1600</a:t>
              </a:r>
              <a:endParaRPr kumimoji="1" lang="en-US" altLang="zh-CN" sz="1600" b="1">
                <a:solidFill>
                  <a:schemeClr val="tx1"/>
                </a:solidFill>
                <a:latin typeface="Times New Roman" panose="02020603050405020304" pitchFamily="18" charset="0"/>
              </a:endParaRPr>
            </a:p>
          </p:txBody>
        </p:sp>
        <p:sp>
          <p:nvSpPr>
            <p:cNvPr id="24" name="Text Box 49"/>
            <p:cNvSpPr txBox="1">
              <a:spLocks noChangeArrowheads="1"/>
            </p:cNvSpPr>
            <p:nvPr/>
          </p:nvSpPr>
          <p:spPr bwMode="auto">
            <a:xfrm>
              <a:off x="4083" y="2457"/>
              <a:ext cx="35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123</a:t>
              </a:r>
              <a:endParaRPr kumimoji="1" lang="en-US" altLang="zh-CN" sz="1600" b="1">
                <a:solidFill>
                  <a:schemeClr val="tx1"/>
                </a:solidFill>
                <a:latin typeface="Times New Roman" panose="02020603050405020304" pitchFamily="18" charset="0"/>
              </a:endParaRPr>
            </a:p>
          </p:txBody>
        </p:sp>
        <p:sp>
          <p:nvSpPr>
            <p:cNvPr id="25" name="Text Box 51"/>
            <p:cNvSpPr txBox="1">
              <a:spLocks noChangeArrowheads="1"/>
            </p:cNvSpPr>
            <p:nvPr/>
          </p:nvSpPr>
          <p:spPr bwMode="auto">
            <a:xfrm>
              <a:off x="1208" y="2288"/>
              <a:ext cx="890" cy="1106"/>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mov r</a:t>
              </a:r>
              <a:r>
                <a:rPr kumimoji="1" lang="en-US" altLang="zh-CN" sz="1600" b="1" baseline="-25000">
                  <a:solidFill>
                    <a:schemeClr val="tx1"/>
                  </a:solidFill>
                  <a:latin typeface="Times New Roman" panose="02020603050405020304" pitchFamily="18" charset="0"/>
                </a:rPr>
                <a:t>1</a:t>
              </a:r>
              <a:r>
                <a:rPr kumimoji="1" lang="en-US" altLang="zh-CN" sz="1600" b="1">
                  <a:solidFill>
                    <a:schemeClr val="tx1"/>
                  </a:solidFill>
                  <a:latin typeface="Times New Roman" panose="02020603050405020304" pitchFamily="18" charset="0"/>
                </a:rPr>
                <a:t>,[500]</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p:txBody>
        </p:sp>
        <p:sp>
          <p:nvSpPr>
            <p:cNvPr id="26" name="Text Box 52"/>
            <p:cNvSpPr txBox="1">
              <a:spLocks noChangeArrowheads="1"/>
            </p:cNvSpPr>
            <p:nvPr/>
          </p:nvSpPr>
          <p:spPr bwMode="auto">
            <a:xfrm>
              <a:off x="1030" y="2132"/>
              <a:ext cx="222"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27" name="Text Box 53"/>
            <p:cNvSpPr txBox="1">
              <a:spLocks noChangeArrowheads="1"/>
            </p:cNvSpPr>
            <p:nvPr/>
          </p:nvSpPr>
          <p:spPr bwMode="auto">
            <a:xfrm>
              <a:off x="924" y="2442"/>
              <a:ext cx="35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100</a:t>
              </a:r>
              <a:endParaRPr kumimoji="1" lang="en-US" altLang="zh-CN" sz="1600" b="1">
                <a:solidFill>
                  <a:schemeClr val="tx1"/>
                </a:solidFill>
                <a:latin typeface="Times New Roman" panose="02020603050405020304" pitchFamily="18" charset="0"/>
              </a:endParaRPr>
            </a:p>
          </p:txBody>
        </p:sp>
        <p:sp>
          <p:nvSpPr>
            <p:cNvPr id="28" name="Text Box 54"/>
            <p:cNvSpPr txBox="1">
              <a:spLocks noChangeArrowheads="1"/>
            </p:cNvSpPr>
            <p:nvPr/>
          </p:nvSpPr>
          <p:spPr bwMode="auto">
            <a:xfrm>
              <a:off x="915" y="2840"/>
              <a:ext cx="35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500</a:t>
              </a:r>
              <a:endParaRPr kumimoji="1" lang="en-US" altLang="zh-CN" sz="1600" b="1">
                <a:solidFill>
                  <a:schemeClr val="tx1"/>
                </a:solidFill>
                <a:latin typeface="Times New Roman" panose="02020603050405020304" pitchFamily="18" charset="0"/>
              </a:endParaRPr>
            </a:p>
          </p:txBody>
        </p:sp>
        <p:sp>
          <p:nvSpPr>
            <p:cNvPr id="29" name="Text Box 55"/>
            <p:cNvSpPr txBox="1">
              <a:spLocks noChangeArrowheads="1"/>
            </p:cNvSpPr>
            <p:nvPr/>
          </p:nvSpPr>
          <p:spPr bwMode="auto">
            <a:xfrm>
              <a:off x="915" y="3267"/>
              <a:ext cx="35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599</a:t>
              </a:r>
              <a:endParaRPr kumimoji="1" lang="en-US" altLang="zh-CN" sz="1600" b="1">
                <a:solidFill>
                  <a:schemeClr val="tx1"/>
                </a:solidFill>
                <a:latin typeface="Times New Roman" panose="02020603050405020304" pitchFamily="18" charset="0"/>
              </a:endParaRPr>
            </a:p>
          </p:txBody>
        </p:sp>
        <p:sp>
          <p:nvSpPr>
            <p:cNvPr id="30" name="Text Box 56"/>
            <p:cNvSpPr txBox="1">
              <a:spLocks noChangeArrowheads="1"/>
            </p:cNvSpPr>
            <p:nvPr/>
          </p:nvSpPr>
          <p:spPr bwMode="auto">
            <a:xfrm>
              <a:off x="1213" y="3407"/>
              <a:ext cx="931"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程序地址空间</a:t>
              </a:r>
              <a:endParaRPr kumimoji="1" lang="zh-CN" altLang="en-US" sz="1600" b="1">
                <a:solidFill>
                  <a:schemeClr val="tx1"/>
                </a:solidFill>
                <a:latin typeface="Times New Roman" panose="02020603050405020304" pitchFamily="18" charset="0"/>
              </a:endParaRPr>
            </a:p>
          </p:txBody>
        </p:sp>
        <p:sp>
          <p:nvSpPr>
            <p:cNvPr id="31" name="Text Box 57"/>
            <p:cNvSpPr txBox="1">
              <a:spLocks noChangeArrowheads="1"/>
            </p:cNvSpPr>
            <p:nvPr/>
          </p:nvSpPr>
          <p:spPr bwMode="auto">
            <a:xfrm>
              <a:off x="1211" y="2861"/>
              <a:ext cx="35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123</a:t>
              </a:r>
              <a:endParaRPr kumimoji="1" lang="en-US" altLang="zh-CN" sz="1600" b="1">
                <a:solidFill>
                  <a:schemeClr val="tx1"/>
                </a:solidFill>
                <a:latin typeface="Times New Roman" panose="02020603050405020304" pitchFamily="18" charset="0"/>
              </a:endParaRPr>
            </a:p>
          </p:txBody>
        </p:sp>
      </p:grpSp>
      <p:sp>
        <p:nvSpPr>
          <p:cNvPr id="32" name="Text Box 65"/>
          <p:cNvSpPr txBox="1">
            <a:spLocks noChangeArrowheads="1"/>
          </p:cNvSpPr>
          <p:nvPr/>
        </p:nvSpPr>
        <p:spPr bwMode="auto">
          <a:xfrm>
            <a:off x="3365500" y="6072004"/>
            <a:ext cx="2447925"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动态地址重定位示意图</a:t>
            </a:r>
            <a:endParaRPr kumimoji="1" lang="zh-CN" altLang="en-US" sz="1600" b="0">
              <a:solidFill>
                <a:schemeClr val="tx1"/>
              </a:solidFill>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主存管理功能</a:t>
            </a:r>
            <a:endParaRPr lang="zh-CN" altLang="en-US" dirty="0"/>
          </a:p>
        </p:txBody>
      </p:sp>
      <p:sp>
        <p:nvSpPr>
          <p:cNvPr id="3" name="Rectangle 4"/>
          <p:cNvSpPr>
            <a:spLocks noChangeArrowheads="1"/>
          </p:cNvSpPr>
          <p:nvPr/>
        </p:nvSpPr>
        <p:spPr bwMode="auto">
          <a:xfrm>
            <a:off x="320768" y="1150205"/>
            <a:ext cx="8375650" cy="378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lvl="1" eaLnBrk="1" hangingPunct="1">
              <a:lnSpc>
                <a:spcPct val="120000"/>
              </a:lnSpc>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rPr>
              <a:t>④ </a:t>
            </a:r>
            <a:r>
              <a:rPr lang="zh-CN" altLang="en-US" sz="2400" dirty="0">
                <a:solidFill>
                  <a:srgbClr val="000099"/>
                </a:solidFill>
                <a:effectLst/>
                <a:latin typeface="Times New Roman" panose="02020603050405020304" pitchFamily="18" charset="0"/>
              </a:rPr>
              <a:t>静态地址映射与动态地址映射的区别</a:t>
            </a:r>
            <a:r>
              <a:rPr lang="zh-CN" altLang="en-US" sz="1800" dirty="0"/>
              <a:t>                </a:t>
            </a:r>
            <a:endParaRPr lang="zh-CN" altLang="en-US" sz="1800" dirty="0"/>
          </a:p>
          <a:p>
            <a:pPr eaLnBrk="1" hangingPunct="1">
              <a:lnSpc>
                <a:spcPct val="150000"/>
              </a:lnSpc>
              <a:spcAft>
                <a:spcPct val="40000"/>
              </a:spcAft>
              <a:buClr>
                <a:schemeClr val="tx2"/>
              </a:buClr>
              <a:buSzPct val="95000"/>
              <a:buFont typeface="Wingdings" panose="05000000000000000000" pitchFamily="2" charset="2"/>
              <a:buNone/>
              <a:defRPr/>
            </a:pPr>
            <a:r>
              <a:rPr lang="zh-CN" altLang="en-US" sz="2000" b="1" dirty="0"/>
              <a:t>                  </a:t>
            </a:r>
            <a:r>
              <a:rPr lang="zh-CN" altLang="en-US" sz="2000" b="1" dirty="0">
                <a:solidFill>
                  <a:schemeClr val="tx1"/>
                </a:solidFill>
                <a:effectLst/>
              </a:rPr>
              <a:t>静态地址映射</a:t>
            </a:r>
            <a:r>
              <a:rPr lang="zh-CN" altLang="en-US" sz="2000" b="1" dirty="0">
                <a:solidFill>
                  <a:schemeClr val="tx1"/>
                </a:solidFill>
                <a:effectLst/>
                <a:latin typeface="Times New Roman" panose="02020603050405020304" pitchFamily="18" charset="0"/>
              </a:rPr>
              <a:t>                           </a:t>
            </a:r>
            <a:r>
              <a:rPr lang="zh-CN" altLang="en-US" sz="2000" b="1" dirty="0">
                <a:solidFill>
                  <a:schemeClr val="tx1"/>
                </a:solidFill>
                <a:effectLst/>
              </a:rPr>
              <a:t>动态地址映射</a:t>
            </a:r>
            <a:endParaRPr lang="zh-CN" altLang="en-US" sz="2000" b="1" dirty="0">
              <a:solidFill>
                <a:schemeClr val="tx1"/>
              </a:solidFill>
              <a:effectLst/>
            </a:endParaRPr>
          </a:p>
          <a:p>
            <a:pPr eaLnBrk="1" hangingPunct="1">
              <a:lnSpc>
                <a:spcPct val="110000"/>
              </a:lnSpc>
              <a:spcBef>
                <a:spcPct val="20000"/>
              </a:spcBef>
              <a:buClr>
                <a:schemeClr val="tx2"/>
              </a:buClr>
              <a:buSzPct val="95000"/>
              <a:buFont typeface="Wingdings" panose="05000000000000000000" pitchFamily="2" charset="2"/>
              <a:buNone/>
              <a:defRPr/>
            </a:pPr>
            <a:r>
              <a:rPr lang="zh-CN" altLang="en-US" sz="2000" b="0" dirty="0">
                <a:solidFill>
                  <a:schemeClr val="tx1"/>
                </a:solidFill>
                <a:latin typeface="Times New Roman" panose="02020603050405020304" pitchFamily="18" charset="0"/>
              </a:rPr>
              <a:t>                </a:t>
            </a:r>
            <a:r>
              <a:rPr lang="zh-CN" altLang="en-US" sz="2000" b="0" dirty="0">
                <a:solidFill>
                  <a:schemeClr val="tx1"/>
                </a:solidFill>
                <a:sym typeface="Symbol" panose="05050102010706020507" pitchFamily="18" charset="2"/>
              </a:rPr>
              <a:t>   </a:t>
            </a:r>
            <a:r>
              <a:rPr lang="zh-CN" altLang="en-US" sz="2000" b="0" dirty="0">
                <a:solidFill>
                  <a:schemeClr val="tx1"/>
                </a:solidFill>
                <a:effectLst/>
              </a:rPr>
              <a:t>在程序装入过程中</a:t>
            </a:r>
            <a:r>
              <a:rPr lang="zh-CN" altLang="en-US" sz="2000" b="0" dirty="0">
                <a:solidFill>
                  <a:schemeClr val="tx1"/>
                </a:solidFill>
                <a:effectLst/>
                <a:latin typeface="Times New Roman" panose="02020603050405020304" pitchFamily="18" charset="0"/>
              </a:rPr>
              <a:t>                 </a:t>
            </a:r>
            <a:r>
              <a:rPr lang="zh-CN" altLang="en-US" sz="2000" b="0" dirty="0">
                <a:solidFill>
                  <a:schemeClr val="tx1"/>
                </a:solidFill>
                <a:effectLst/>
                <a:sym typeface="Symbol" panose="05050102010706020507" pitchFamily="18" charset="2"/>
              </a:rPr>
              <a:t>  </a:t>
            </a:r>
            <a:r>
              <a:rPr lang="zh-CN" altLang="en-US" sz="2000" b="0" dirty="0">
                <a:solidFill>
                  <a:schemeClr val="tx1"/>
                </a:solidFill>
                <a:effectLst/>
              </a:rPr>
              <a:t>在程序执行期间</a:t>
            </a:r>
            <a:endParaRPr lang="zh-CN" altLang="en-US" sz="2000" b="0" dirty="0">
              <a:solidFill>
                <a:schemeClr val="tx1"/>
              </a:solidFill>
              <a:effectLst/>
            </a:endParaRPr>
          </a:p>
          <a:p>
            <a:pPr eaLnBrk="1" hangingPunct="1">
              <a:lnSpc>
                <a:spcPct val="110000"/>
              </a:lnSpc>
              <a:spcBef>
                <a:spcPct val="20000"/>
              </a:spcBef>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000" b="0" dirty="0">
                <a:solidFill>
                  <a:schemeClr val="tx1"/>
                </a:solidFill>
                <a:effectLst/>
              </a:rPr>
              <a:t>进行地址映射</a:t>
            </a:r>
            <a:r>
              <a:rPr lang="zh-CN" altLang="en-US" sz="2000" b="0" dirty="0">
                <a:solidFill>
                  <a:schemeClr val="tx1"/>
                </a:solidFill>
                <a:effectLst/>
                <a:latin typeface="Times New Roman" panose="02020603050405020304" pitchFamily="18" charset="0"/>
              </a:rPr>
              <a:t>                            </a:t>
            </a:r>
            <a:r>
              <a:rPr lang="zh-CN" altLang="en-US" sz="2000" b="0" dirty="0">
                <a:solidFill>
                  <a:schemeClr val="tx1"/>
                </a:solidFill>
                <a:effectLst/>
              </a:rPr>
              <a:t>进行地址映射</a:t>
            </a:r>
            <a:endParaRPr lang="zh-CN" altLang="en-US" sz="2000" b="0" dirty="0">
              <a:solidFill>
                <a:schemeClr val="tx1"/>
              </a:solidFill>
              <a:effectLst/>
            </a:endParaRPr>
          </a:p>
          <a:p>
            <a:pPr eaLnBrk="1" hangingPunct="1">
              <a:lnSpc>
                <a:spcPct val="110000"/>
              </a:lnSpc>
              <a:spcBef>
                <a:spcPct val="20000"/>
              </a:spcBef>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sym typeface="Symbol" panose="05050102010706020507" pitchFamily="18" charset="2"/>
              </a:rPr>
              <a:t>                </a:t>
            </a:r>
            <a:r>
              <a:rPr lang="zh-CN" altLang="en-US" sz="2000" b="0" dirty="0">
                <a:solidFill>
                  <a:schemeClr val="tx1"/>
                </a:solidFill>
                <a:effectLst/>
                <a:sym typeface="Symbol" panose="05050102010706020507" pitchFamily="18" charset="2"/>
              </a:rPr>
              <a:t>   需软件 </a:t>
            </a:r>
            <a:r>
              <a:rPr lang="zh-CN" altLang="en-US" sz="2000" b="0" dirty="0">
                <a:solidFill>
                  <a:schemeClr val="tx1"/>
                </a:solidFill>
                <a:effectLst/>
                <a:latin typeface="Times New Roman" panose="02020603050405020304" pitchFamily="18" charset="0"/>
                <a:sym typeface="Symbol" panose="05050102010706020507" pitchFamily="18" charset="2"/>
              </a:rPr>
              <a:t>                                    </a:t>
            </a:r>
            <a:r>
              <a:rPr lang="zh-CN" altLang="en-US" sz="2000" b="0" dirty="0">
                <a:solidFill>
                  <a:schemeClr val="tx1"/>
                </a:solidFill>
                <a:effectLst/>
                <a:sym typeface="Symbol" panose="05050102010706020507" pitchFamily="18" charset="2"/>
              </a:rPr>
              <a:t>  需硬件地址变换机构</a:t>
            </a:r>
            <a:endParaRPr lang="zh-CN" altLang="en-US" sz="2000" b="0" dirty="0">
              <a:solidFill>
                <a:schemeClr val="tx1"/>
              </a:solidFill>
              <a:effectLst/>
              <a:sym typeface="Symbol" panose="05050102010706020507" pitchFamily="18" charset="2"/>
            </a:endParaRPr>
          </a:p>
          <a:p>
            <a:pPr eaLnBrk="1" hangingPunct="1">
              <a:lnSpc>
                <a:spcPct val="110000"/>
              </a:lnSpc>
              <a:spcBef>
                <a:spcPct val="20000"/>
              </a:spcBef>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sym typeface="Symbol" panose="05050102010706020507" pitchFamily="18" charset="2"/>
              </a:rPr>
              <a:t>                   </a:t>
            </a:r>
            <a:r>
              <a:rPr lang="en-US" altLang="zh-CN" sz="2000" b="0" dirty="0">
                <a:solidFill>
                  <a:schemeClr val="tx1"/>
                </a:solidFill>
                <a:effectLst/>
                <a:latin typeface="Times New Roman" panose="02020603050405020304" pitchFamily="18" charset="0"/>
                <a:sym typeface="Symbol" panose="05050102010706020507" pitchFamily="18" charset="2"/>
              </a:rPr>
              <a:t>(</a:t>
            </a:r>
            <a:r>
              <a:rPr lang="zh-CN" altLang="en-US" sz="2000" b="0" dirty="0">
                <a:solidFill>
                  <a:schemeClr val="tx1"/>
                </a:solidFill>
                <a:effectLst/>
                <a:sym typeface="Symbol" panose="05050102010706020507" pitchFamily="18" charset="2"/>
              </a:rPr>
              <a:t>重定位装入程序</a:t>
            </a:r>
            <a:r>
              <a:rPr lang="en-US" altLang="zh-CN" sz="2000" b="0" dirty="0">
                <a:solidFill>
                  <a:schemeClr val="tx1"/>
                </a:solidFill>
                <a:effectLst/>
                <a:latin typeface="Times New Roman" panose="02020603050405020304" pitchFamily="18" charset="0"/>
                <a:sym typeface="Symbol" panose="05050102010706020507" pitchFamily="18" charset="2"/>
              </a:rPr>
              <a:t>)                     ( </a:t>
            </a:r>
            <a:r>
              <a:rPr lang="zh-CN" altLang="en-US" sz="2000" b="0" dirty="0">
                <a:solidFill>
                  <a:schemeClr val="tx1"/>
                </a:solidFill>
                <a:effectLst/>
                <a:sym typeface="Symbol" panose="05050102010706020507" pitchFamily="18" charset="2"/>
              </a:rPr>
              <a:t>重定位寄存器</a:t>
            </a:r>
            <a:r>
              <a:rPr lang="en-US" altLang="zh-CN" sz="2000" b="0" dirty="0">
                <a:solidFill>
                  <a:schemeClr val="tx1"/>
                </a:solidFill>
                <a:effectLst/>
                <a:sym typeface="Symbol" panose="05050102010706020507" pitchFamily="18" charset="2"/>
              </a:rPr>
              <a:t>)</a:t>
            </a:r>
            <a:endParaRPr lang="en-US" altLang="zh-CN" sz="2000" b="0" dirty="0">
              <a:solidFill>
                <a:schemeClr val="tx1"/>
              </a:solidFill>
              <a:effectLst/>
              <a:sym typeface="Symbol" panose="05050102010706020507" pitchFamily="18" charset="2"/>
            </a:endParaRPr>
          </a:p>
          <a:p>
            <a:pPr eaLnBrk="1" hangingPunct="1">
              <a:lnSpc>
                <a:spcPct val="120000"/>
              </a:lnSpc>
              <a:buClr>
                <a:schemeClr val="tx2"/>
              </a:buClr>
              <a:buSzPct val="95000"/>
              <a:buFont typeface="Wingdings" panose="05000000000000000000" pitchFamily="2" charset="2"/>
              <a:buNone/>
              <a:defRPr/>
            </a:pPr>
            <a:r>
              <a:rPr lang="en-US" altLang="zh-CN" sz="2000" b="0" dirty="0">
                <a:solidFill>
                  <a:schemeClr val="tx1"/>
                </a:solidFill>
                <a:effectLst/>
                <a:latin typeface="Times New Roman" panose="02020603050405020304" pitchFamily="18" charset="0"/>
                <a:sym typeface="Symbol" panose="05050102010706020507" pitchFamily="18" charset="2"/>
              </a:rPr>
              <a:t>                </a:t>
            </a:r>
            <a:r>
              <a:rPr lang="en-US" altLang="zh-CN" sz="2000" b="0" dirty="0">
                <a:solidFill>
                  <a:schemeClr val="tx1"/>
                </a:solidFill>
                <a:effectLst/>
                <a:sym typeface="Symbol" panose="05050102010706020507" pitchFamily="18" charset="2"/>
              </a:rPr>
              <a:t>   </a:t>
            </a:r>
            <a:r>
              <a:rPr lang="zh-CN" altLang="en-US" sz="2000" b="0" dirty="0">
                <a:solidFill>
                  <a:schemeClr val="tx1"/>
                </a:solidFill>
                <a:effectLst/>
                <a:sym typeface="Symbol" panose="05050102010706020507" pitchFamily="18" charset="2"/>
              </a:rPr>
              <a:t>需花费较多</a:t>
            </a:r>
            <a:r>
              <a:rPr lang="en-US" altLang="zh-CN" sz="2000" b="0" dirty="0">
                <a:solidFill>
                  <a:schemeClr val="tx1"/>
                </a:solidFill>
                <a:effectLst/>
                <a:latin typeface="Times New Roman" panose="02020603050405020304" pitchFamily="18" charset="0"/>
                <a:sym typeface="Symbol" panose="05050102010706020507" pitchFamily="18" charset="2"/>
              </a:rPr>
              <a:t>CPU</a:t>
            </a:r>
            <a:r>
              <a:rPr lang="zh-CN" altLang="en-US" sz="2000" b="0" dirty="0">
                <a:solidFill>
                  <a:schemeClr val="tx1"/>
                </a:solidFill>
                <a:effectLst/>
                <a:sym typeface="Symbol" panose="05050102010706020507" pitchFamily="18" charset="2"/>
              </a:rPr>
              <a:t>时间</a:t>
            </a:r>
            <a:r>
              <a:rPr lang="zh-CN" altLang="en-US" sz="2000" b="0" dirty="0">
                <a:solidFill>
                  <a:schemeClr val="tx1"/>
                </a:solidFill>
                <a:effectLst/>
                <a:latin typeface="Times New Roman" panose="02020603050405020304" pitchFamily="18" charset="0"/>
                <a:sym typeface="Symbol" panose="05050102010706020507" pitchFamily="18" charset="2"/>
              </a:rPr>
              <a:t>             </a:t>
            </a:r>
            <a:r>
              <a:rPr lang="zh-CN" altLang="en-US" sz="2000" b="0" dirty="0">
                <a:solidFill>
                  <a:schemeClr val="tx1"/>
                </a:solidFill>
                <a:effectLst/>
                <a:sym typeface="Symbol" panose="05050102010706020507" pitchFamily="18" charset="2"/>
              </a:rPr>
              <a:t>   地址变换快</a:t>
            </a:r>
            <a:endParaRPr lang="zh-CN" altLang="en-US" sz="2000" b="0" dirty="0">
              <a:solidFill>
                <a:schemeClr val="tx1"/>
              </a:solidFill>
              <a:effectLst/>
              <a:sym typeface="Symbol" panose="05050102010706020507" pitchFamily="18" charset="2"/>
            </a:endParaRPr>
          </a:p>
          <a:p>
            <a:pPr eaLnBrk="1" hangingPunct="1">
              <a:lnSpc>
                <a:spcPct val="12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sym typeface="Symbol" panose="05050102010706020507" pitchFamily="18" charset="2"/>
              </a:rPr>
              <a:t>                </a:t>
            </a:r>
            <a:r>
              <a:rPr lang="zh-CN" altLang="en-US" sz="2000" b="0" dirty="0">
                <a:solidFill>
                  <a:schemeClr val="tx1"/>
                </a:solidFill>
                <a:effectLst/>
                <a:sym typeface="Symbol" panose="05050102010706020507" pitchFamily="18" charset="2"/>
              </a:rPr>
              <a:t>   不灵活</a:t>
            </a:r>
            <a:r>
              <a:rPr lang="zh-CN" altLang="en-US" sz="2000" b="0" dirty="0">
                <a:solidFill>
                  <a:schemeClr val="tx1"/>
                </a:solidFill>
                <a:effectLst/>
                <a:latin typeface="Times New Roman" panose="02020603050405020304" pitchFamily="18" charset="0"/>
                <a:sym typeface="Symbol" panose="05050102010706020507" pitchFamily="18" charset="2"/>
              </a:rPr>
              <a:t>                                     </a:t>
            </a:r>
            <a:r>
              <a:rPr lang="zh-CN" altLang="en-US" sz="2000" b="0" dirty="0">
                <a:solidFill>
                  <a:schemeClr val="tx1"/>
                </a:solidFill>
                <a:effectLst/>
                <a:sym typeface="Symbol" panose="05050102010706020507" pitchFamily="18" charset="2"/>
              </a:rPr>
              <a:t>   灵活</a:t>
            </a:r>
            <a:r>
              <a:rPr lang="zh-CN" altLang="en-US" sz="2400" b="0" dirty="0">
                <a:solidFill>
                  <a:schemeClr val="tx1"/>
                </a:solidFill>
                <a:effectLst/>
                <a:latin typeface="Times New Roman" panose="02020603050405020304" pitchFamily="18" charset="0"/>
              </a:rPr>
              <a:t>              </a:t>
            </a:r>
            <a:endParaRPr lang="zh-CN" altLang="en-US" sz="2400" b="0" dirty="0">
              <a:solidFill>
                <a:schemeClr val="tx1"/>
              </a:solidFill>
              <a:effectLst/>
              <a:latin typeface="Times New Roman" panose="02020603050405020304" pitchFamily="18" charset="0"/>
            </a:endParaRPr>
          </a:p>
        </p:txBody>
      </p:sp>
      <p:grpSp>
        <p:nvGrpSpPr>
          <p:cNvPr id="5" name="Group 54"/>
          <p:cNvGrpSpPr/>
          <p:nvPr/>
        </p:nvGrpSpPr>
        <p:grpSpPr bwMode="auto">
          <a:xfrm>
            <a:off x="1129207" y="1665519"/>
            <a:ext cx="6523038" cy="3313112"/>
            <a:chOff x="592" y="631"/>
            <a:chExt cx="4109" cy="2087"/>
          </a:xfrm>
        </p:grpSpPr>
        <p:sp>
          <p:nvSpPr>
            <p:cNvPr id="6" name="Line 38"/>
            <p:cNvSpPr>
              <a:spLocks noChangeShapeType="1"/>
            </p:cNvSpPr>
            <p:nvPr/>
          </p:nvSpPr>
          <p:spPr bwMode="auto">
            <a:xfrm>
              <a:off x="2604" y="632"/>
              <a:ext cx="0" cy="20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7" name="Line 39"/>
            <p:cNvSpPr>
              <a:spLocks noChangeShapeType="1"/>
            </p:cNvSpPr>
            <p:nvPr/>
          </p:nvSpPr>
          <p:spPr bwMode="auto">
            <a:xfrm>
              <a:off x="595" y="1032"/>
              <a:ext cx="409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8" name="Line 40"/>
            <p:cNvSpPr>
              <a:spLocks noChangeShapeType="1"/>
            </p:cNvSpPr>
            <p:nvPr/>
          </p:nvSpPr>
          <p:spPr bwMode="auto">
            <a:xfrm>
              <a:off x="596" y="646"/>
              <a:ext cx="409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9" name="Line 41"/>
            <p:cNvSpPr>
              <a:spLocks noChangeShapeType="1"/>
            </p:cNvSpPr>
            <p:nvPr/>
          </p:nvSpPr>
          <p:spPr bwMode="auto">
            <a:xfrm>
              <a:off x="597" y="2717"/>
              <a:ext cx="409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0" name="Line 44"/>
            <p:cNvSpPr>
              <a:spLocks noChangeShapeType="1"/>
            </p:cNvSpPr>
            <p:nvPr/>
          </p:nvSpPr>
          <p:spPr bwMode="auto">
            <a:xfrm>
              <a:off x="605" y="1555"/>
              <a:ext cx="409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1" name="Line 45"/>
            <p:cNvSpPr>
              <a:spLocks noChangeShapeType="1"/>
            </p:cNvSpPr>
            <p:nvPr/>
          </p:nvSpPr>
          <p:spPr bwMode="auto">
            <a:xfrm>
              <a:off x="597" y="2060"/>
              <a:ext cx="409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2" name="Line 46"/>
            <p:cNvSpPr>
              <a:spLocks noChangeShapeType="1"/>
            </p:cNvSpPr>
            <p:nvPr/>
          </p:nvSpPr>
          <p:spPr bwMode="auto">
            <a:xfrm>
              <a:off x="598" y="2394"/>
              <a:ext cx="4096"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3" name="Line 47"/>
            <p:cNvSpPr>
              <a:spLocks noChangeShapeType="1"/>
            </p:cNvSpPr>
            <p:nvPr/>
          </p:nvSpPr>
          <p:spPr bwMode="auto">
            <a:xfrm>
              <a:off x="592" y="631"/>
              <a:ext cx="0" cy="20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4" name="Line 48"/>
            <p:cNvSpPr>
              <a:spLocks noChangeShapeType="1"/>
            </p:cNvSpPr>
            <p:nvPr/>
          </p:nvSpPr>
          <p:spPr bwMode="auto">
            <a:xfrm>
              <a:off x="4697" y="631"/>
              <a:ext cx="0" cy="20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主存管理功能</a:t>
            </a:r>
            <a:endParaRPr lang="zh-CN" altLang="en-US" dirty="0"/>
          </a:p>
        </p:txBody>
      </p:sp>
      <p:sp>
        <p:nvSpPr>
          <p:cNvPr id="4" name="Rectangle 52"/>
          <p:cNvSpPr>
            <a:spLocks noChangeArrowheads="1"/>
          </p:cNvSpPr>
          <p:nvPr/>
        </p:nvSpPr>
        <p:spPr bwMode="auto">
          <a:xfrm>
            <a:off x="690246" y="830079"/>
            <a:ext cx="10502361"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4.  </a:t>
            </a:r>
            <a:r>
              <a:rPr lang="zh-CN" altLang="en-US" sz="2800" b="1" dirty="0">
                <a:solidFill>
                  <a:srgbClr val="335F90"/>
                </a:solidFill>
                <a:latin typeface="Times New Roman" panose="02020603050405020304" pitchFamily="18" charset="0"/>
              </a:rPr>
              <a:t>主存分配</a:t>
            </a:r>
            <a:endParaRPr lang="zh-CN" altLang="en-US" sz="2800" b="1" dirty="0">
              <a:solidFill>
                <a:srgbClr val="335F90"/>
              </a:solidFill>
              <a:latin typeface="Times New Roman" panose="02020603050405020304" pitchFamily="18" charset="0"/>
            </a:endParaRPr>
          </a:p>
          <a:p>
            <a:pPr marL="0" indent="0" algn="just">
              <a:lnSpc>
                <a:spcPct val="150000"/>
              </a:lnSpc>
              <a:spcBef>
                <a:spcPct val="20000"/>
              </a:spcBef>
              <a:buClr>
                <a:srgbClr val="FFC000"/>
              </a:buClr>
              <a:buNone/>
              <a:defRPr/>
            </a:pPr>
            <a:r>
              <a:rPr lang="zh-CN" altLang="en-US" sz="2400" b="1" dirty="0">
                <a:solidFill>
                  <a:prstClr val="black"/>
                </a:solidFill>
                <a:effectLst/>
                <a:latin typeface="微软雅黑" panose="020B0503020204020204" pitchFamily="34" charset="-122"/>
                <a:ea typeface="微软雅黑" panose="020B0503020204020204" pitchFamily="34" charset="-122"/>
              </a:rPr>
              <a:t>      </a:t>
            </a:r>
            <a:r>
              <a:rPr lang="en-US" altLang="zh-CN" sz="2400" b="1" dirty="0">
                <a:solidFill>
                  <a:prstClr val="black"/>
                </a:solidFill>
                <a:effectLst/>
                <a:latin typeface="微软雅黑" panose="020B0503020204020204" pitchFamily="34" charset="-122"/>
                <a:ea typeface="微软雅黑" panose="020B0503020204020204" pitchFamily="34" charset="-122"/>
              </a:rPr>
              <a:t>(1) </a:t>
            </a:r>
            <a:r>
              <a:rPr lang="zh-CN" altLang="en-US" sz="2400" b="1" dirty="0">
                <a:solidFill>
                  <a:prstClr val="black"/>
                </a:solidFill>
                <a:effectLst/>
                <a:latin typeface="微软雅黑" panose="020B0503020204020204" pitchFamily="34" charset="-122"/>
                <a:ea typeface="微软雅黑" panose="020B0503020204020204" pitchFamily="34" charset="-122"/>
              </a:rPr>
              <a:t>构造分配用的数据结构</a:t>
            </a:r>
            <a:endParaRPr lang="zh-CN" altLang="en-US" sz="24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1800" b="0" dirty="0">
                <a:solidFill>
                  <a:schemeClr val="tx1"/>
                </a:solidFill>
                <a:effectLst/>
              </a:rPr>
              <a:t>              </a:t>
            </a:r>
            <a:r>
              <a:rPr lang="zh-CN" altLang="en-US" sz="2000" b="1" dirty="0">
                <a:solidFill>
                  <a:schemeClr val="tx1"/>
                </a:solidFill>
              </a:rPr>
              <a:t>主存资源信息块</a:t>
            </a:r>
            <a:r>
              <a:rPr lang="zh-CN" altLang="en-US" sz="2000" b="1" dirty="0">
                <a:solidFill>
                  <a:schemeClr val="tx1"/>
                </a:solidFill>
                <a:effectLst/>
              </a:rPr>
              <a:t>：</a:t>
            </a:r>
            <a:r>
              <a:rPr lang="zh-CN" altLang="en-US" sz="2000" b="0" dirty="0">
                <a:solidFill>
                  <a:schemeClr val="tx1"/>
                </a:solidFill>
                <a:effectLst/>
              </a:rPr>
              <a:t>等待队列；空闲区队列；主存分配</a:t>
            </a:r>
            <a:r>
              <a:rPr lang="zh-CN" altLang="en-US" sz="2000" b="0" dirty="0" smtClean="0">
                <a:solidFill>
                  <a:schemeClr val="tx1"/>
                </a:solidFill>
                <a:effectLst/>
              </a:rPr>
              <a:t>程序</a:t>
            </a:r>
            <a:endParaRPr lang="en-US" altLang="zh-CN" sz="2000" b="0" dirty="0" smtClean="0">
              <a:solidFill>
                <a:schemeClr val="tx1"/>
              </a:solidFill>
              <a:effectLst/>
            </a:endParaRPr>
          </a:p>
          <a:p>
            <a:pPr marL="0" indent="0" algn="just">
              <a:lnSpc>
                <a:spcPct val="150000"/>
              </a:lnSpc>
              <a:buClr>
                <a:srgbClr val="FFC000"/>
              </a:buClr>
              <a:buNone/>
              <a:defRPr/>
            </a:pPr>
            <a:r>
              <a:rPr lang="en-US" altLang="zh-CN" sz="2400" b="1" dirty="0" smtClean="0">
                <a:solidFill>
                  <a:prstClr val="black"/>
                </a:solidFill>
                <a:effectLst/>
                <a:latin typeface="微软雅黑" panose="020B0503020204020204" pitchFamily="34" charset="-122"/>
                <a:ea typeface="微软雅黑" panose="020B0503020204020204" pitchFamily="34" charset="-122"/>
              </a:rPr>
              <a:t>      (</a:t>
            </a:r>
            <a:r>
              <a:rPr lang="en-US" altLang="zh-CN" sz="2400" b="1" dirty="0">
                <a:solidFill>
                  <a:prstClr val="black"/>
                </a:solidFill>
                <a:effectLst/>
                <a:latin typeface="微软雅黑" panose="020B0503020204020204" pitchFamily="34" charset="-122"/>
                <a:ea typeface="微软雅黑" panose="020B0503020204020204" pitchFamily="34" charset="-122"/>
              </a:rPr>
              <a:t>2) </a:t>
            </a:r>
            <a:r>
              <a:rPr lang="zh-CN" altLang="en-US" sz="2400" b="1" dirty="0">
                <a:solidFill>
                  <a:prstClr val="black"/>
                </a:solidFill>
                <a:effectLst/>
                <a:latin typeface="微软雅黑" panose="020B0503020204020204" pitchFamily="34" charset="-122"/>
                <a:ea typeface="微软雅黑" panose="020B0503020204020204" pitchFamily="34" charset="-122"/>
              </a:rPr>
              <a:t>制定策略</a:t>
            </a:r>
            <a:endParaRPr lang="zh-CN" altLang="en-US" sz="2400" b="1" dirty="0">
              <a:solidFill>
                <a:prstClr val="black"/>
              </a:solidFill>
              <a:effectLst/>
              <a:latin typeface="微软雅黑" panose="020B0503020204020204" pitchFamily="34" charset="-122"/>
              <a:ea typeface="微软雅黑" panose="020B0503020204020204" pitchFamily="34" charset="-122"/>
            </a:endParaRPr>
          </a:p>
          <a:p>
            <a:pPr lvl="1">
              <a:lnSpc>
                <a:spcPct val="130000"/>
              </a:lnSpc>
              <a:buClr>
                <a:schemeClr val="tx2"/>
              </a:buClr>
              <a:buSzPct val="95000"/>
              <a:buNone/>
              <a:defRPr/>
            </a:pPr>
            <a:r>
              <a:rPr lang="zh-CN" altLang="en-US" sz="2000" dirty="0">
                <a:solidFill>
                  <a:srgbClr val="000099"/>
                </a:solidFill>
                <a:effectLst/>
                <a:latin typeface="Times New Roman" panose="02020603050405020304" pitchFamily="18" charset="0"/>
              </a:rPr>
              <a:t>① 分配策略</a:t>
            </a:r>
            <a:r>
              <a:rPr lang="zh-CN" altLang="en-US" sz="2000" dirty="0">
                <a:solidFill>
                  <a:schemeClr val="tx1"/>
                </a:solidFill>
              </a:rPr>
              <a:t> </a:t>
            </a:r>
            <a:r>
              <a:rPr lang="en-US" altLang="zh-CN" sz="2000" dirty="0">
                <a:solidFill>
                  <a:srgbClr val="000099"/>
                </a:solidFill>
                <a:effectLst/>
              </a:rPr>
              <a:t>——</a:t>
            </a:r>
            <a:r>
              <a:rPr lang="en-US" altLang="zh-CN" sz="2000" dirty="0">
                <a:solidFill>
                  <a:schemeClr val="tx1"/>
                </a:solidFill>
              </a:rPr>
              <a:t> </a:t>
            </a:r>
            <a:r>
              <a:rPr lang="zh-CN" altLang="en-US" sz="2000" dirty="0">
                <a:solidFill>
                  <a:schemeClr val="tx1"/>
                </a:solidFill>
                <a:effectLst/>
              </a:rPr>
              <a:t>在众多个请求者中选择一个请求者的原则</a:t>
            </a:r>
            <a:endParaRPr lang="zh-CN" altLang="en-US" sz="2000" dirty="0">
              <a:solidFill>
                <a:schemeClr val="tx1"/>
              </a:solidFill>
              <a:effectLst/>
            </a:endParaRPr>
          </a:p>
          <a:p>
            <a:pPr lvl="1">
              <a:lnSpc>
                <a:spcPct val="130000"/>
              </a:lnSpc>
              <a:buClr>
                <a:schemeClr val="tx2"/>
              </a:buClr>
              <a:buSzPct val="95000"/>
              <a:buNone/>
              <a:defRPr/>
            </a:pPr>
            <a:r>
              <a:rPr lang="zh-CN" altLang="en-US" sz="2000" dirty="0">
                <a:solidFill>
                  <a:srgbClr val="000099"/>
                </a:solidFill>
                <a:effectLst/>
                <a:latin typeface="Times New Roman" panose="02020603050405020304" pitchFamily="18" charset="0"/>
              </a:rPr>
              <a:t>② 放置策略</a:t>
            </a:r>
            <a:r>
              <a:rPr lang="zh-CN" altLang="en-US" sz="2000" dirty="0">
                <a:solidFill>
                  <a:schemeClr val="tx1"/>
                </a:solidFill>
              </a:rPr>
              <a:t> </a:t>
            </a:r>
            <a:r>
              <a:rPr lang="en-US" altLang="zh-CN" sz="2000" dirty="0">
                <a:solidFill>
                  <a:srgbClr val="000099"/>
                </a:solidFill>
                <a:effectLst/>
              </a:rPr>
              <a:t>——</a:t>
            </a:r>
            <a:r>
              <a:rPr lang="en-US" altLang="zh-CN" sz="2000" dirty="0">
                <a:solidFill>
                  <a:schemeClr val="tx1"/>
                </a:solidFill>
              </a:rPr>
              <a:t> </a:t>
            </a:r>
            <a:r>
              <a:rPr lang="zh-CN" altLang="en-US" sz="2000" dirty="0">
                <a:solidFill>
                  <a:schemeClr val="tx1"/>
                </a:solidFill>
                <a:effectLst/>
              </a:rPr>
              <a:t>在可用资源中</a:t>
            </a:r>
            <a:r>
              <a:rPr lang="zh-CN" altLang="en-US" sz="2000" dirty="0">
                <a:solidFill>
                  <a:schemeClr val="tx1"/>
                </a:solidFill>
              </a:rPr>
              <a:t>，</a:t>
            </a:r>
            <a:r>
              <a:rPr lang="zh-CN" altLang="en-US" sz="2000" dirty="0">
                <a:solidFill>
                  <a:schemeClr val="tx1"/>
                </a:solidFill>
                <a:effectLst/>
              </a:rPr>
              <a:t>选择一个空闲区的原则</a:t>
            </a:r>
            <a:endParaRPr lang="zh-CN" altLang="en-US" sz="2000" dirty="0">
              <a:solidFill>
                <a:schemeClr val="tx1"/>
              </a:solidFill>
              <a:effectLst/>
            </a:endParaRPr>
          </a:p>
          <a:p>
            <a:pPr lvl="1">
              <a:lnSpc>
                <a:spcPct val="130000"/>
              </a:lnSpc>
              <a:buClr>
                <a:schemeClr val="tx2"/>
              </a:buClr>
              <a:buSzPct val="95000"/>
              <a:buNone/>
              <a:defRPr/>
            </a:pPr>
            <a:r>
              <a:rPr lang="zh-CN" altLang="en-US" sz="2000" dirty="0">
                <a:solidFill>
                  <a:srgbClr val="000099"/>
                </a:solidFill>
                <a:effectLst/>
                <a:latin typeface="Times New Roman" panose="02020603050405020304" pitchFamily="18" charset="0"/>
              </a:rPr>
              <a:t>③ 调入策略</a:t>
            </a:r>
            <a:r>
              <a:rPr lang="zh-CN" altLang="en-US" sz="2000" dirty="0">
                <a:solidFill>
                  <a:schemeClr val="tx1"/>
                </a:solidFill>
              </a:rPr>
              <a:t> </a:t>
            </a:r>
            <a:r>
              <a:rPr lang="en-US" altLang="zh-CN" sz="2000" dirty="0">
                <a:solidFill>
                  <a:srgbClr val="000099"/>
                </a:solidFill>
                <a:effectLst/>
              </a:rPr>
              <a:t>——</a:t>
            </a:r>
            <a:r>
              <a:rPr lang="en-US" altLang="zh-CN" sz="2000" dirty="0">
                <a:solidFill>
                  <a:schemeClr val="tx1"/>
                </a:solidFill>
              </a:rPr>
              <a:t> </a:t>
            </a:r>
            <a:r>
              <a:rPr lang="zh-CN" altLang="en-US" sz="2000" dirty="0">
                <a:solidFill>
                  <a:schemeClr val="tx1"/>
                </a:solidFill>
                <a:effectLst/>
              </a:rPr>
              <a:t>决定信息装入主存的时机（预先调入，请求调入）</a:t>
            </a:r>
            <a:endParaRPr lang="zh-CN" altLang="en-US" sz="2000" dirty="0">
              <a:solidFill>
                <a:schemeClr val="tx1"/>
              </a:solidFill>
              <a:effectLst/>
            </a:endParaRPr>
          </a:p>
          <a:p>
            <a:pPr lvl="1">
              <a:lnSpc>
                <a:spcPct val="130000"/>
              </a:lnSpc>
              <a:buClr>
                <a:schemeClr val="tx2"/>
              </a:buClr>
              <a:buSzPct val="95000"/>
              <a:buNone/>
              <a:defRPr/>
            </a:pPr>
            <a:r>
              <a:rPr lang="zh-CN" altLang="en-US" sz="2000" dirty="0">
                <a:solidFill>
                  <a:srgbClr val="000099"/>
                </a:solidFill>
                <a:effectLst/>
                <a:latin typeface="Times New Roman" panose="02020603050405020304" pitchFamily="18" charset="0"/>
              </a:rPr>
              <a:t>④ 淘汰策略 </a:t>
            </a:r>
            <a:r>
              <a:rPr lang="en-US" altLang="zh-CN" sz="2000" dirty="0">
                <a:solidFill>
                  <a:srgbClr val="000099"/>
                </a:solidFill>
                <a:effectLst/>
              </a:rPr>
              <a:t>—— </a:t>
            </a:r>
            <a:r>
              <a:rPr lang="zh-CN" altLang="en-US" sz="2000" dirty="0">
                <a:solidFill>
                  <a:schemeClr val="tx1"/>
                </a:solidFill>
                <a:effectLst/>
              </a:rPr>
              <a:t>在主存中没有可用的空闲区 </a:t>
            </a:r>
            <a:r>
              <a:rPr lang="en-US" altLang="zh-CN" sz="2000" dirty="0">
                <a:solidFill>
                  <a:schemeClr val="tx1"/>
                </a:solidFill>
                <a:effectLst/>
              </a:rPr>
              <a:t>(</a:t>
            </a:r>
            <a:r>
              <a:rPr lang="zh-CN" altLang="en-US" sz="2000" dirty="0">
                <a:solidFill>
                  <a:schemeClr val="tx1"/>
                </a:solidFill>
                <a:effectLst/>
              </a:rPr>
              <a:t>对某一程序而言</a:t>
            </a:r>
            <a:r>
              <a:rPr lang="en-US" altLang="zh-CN" sz="2000" dirty="0">
                <a:solidFill>
                  <a:schemeClr val="tx1"/>
                </a:solidFill>
                <a:effectLst/>
              </a:rPr>
              <a:t>)</a:t>
            </a:r>
            <a:r>
              <a:rPr lang="zh-CN" altLang="en-US" sz="2000" dirty="0">
                <a:solidFill>
                  <a:schemeClr val="tx1"/>
                </a:solidFill>
                <a:effectLst/>
              </a:rPr>
              <a:t>时，决定哪些信息从主存中移走，即确定淘汰已占用的内存区的原则。</a:t>
            </a:r>
            <a:endParaRPr lang="zh-CN" altLang="en-US" sz="2000" dirty="0">
              <a:solidFill>
                <a:schemeClr val="tx1"/>
              </a:solidFill>
              <a:effectLst/>
            </a:endParaRPr>
          </a:p>
          <a:p>
            <a:pPr marL="0" indent="0" algn="just">
              <a:lnSpc>
                <a:spcPct val="150000"/>
              </a:lnSpc>
              <a:buClr>
                <a:srgbClr val="FFC000"/>
              </a:buClr>
              <a:buNone/>
              <a:defRPr/>
            </a:pPr>
            <a:r>
              <a:rPr lang="zh-CN" altLang="en-US" sz="2400" b="1" dirty="0">
                <a:solidFill>
                  <a:prstClr val="black"/>
                </a:solidFill>
                <a:effectLst/>
                <a:latin typeface="微软雅黑" panose="020B0503020204020204" pitchFamily="34" charset="-122"/>
                <a:ea typeface="微软雅黑" panose="020B0503020204020204" pitchFamily="34" charset="-122"/>
              </a:rPr>
              <a:t>      </a:t>
            </a:r>
            <a:r>
              <a:rPr lang="en-US" altLang="zh-CN" sz="2400" b="1" dirty="0">
                <a:solidFill>
                  <a:prstClr val="black"/>
                </a:solidFill>
                <a:effectLst/>
                <a:latin typeface="微软雅黑" panose="020B0503020204020204" pitchFamily="34" charset="-122"/>
                <a:ea typeface="微软雅黑" panose="020B0503020204020204" pitchFamily="34" charset="-122"/>
              </a:rPr>
              <a:t>(3) </a:t>
            </a:r>
            <a:r>
              <a:rPr lang="zh-CN" altLang="en-US" sz="2400" b="1" dirty="0">
                <a:solidFill>
                  <a:prstClr val="black"/>
                </a:solidFill>
                <a:effectLst/>
                <a:latin typeface="微软雅黑" panose="020B0503020204020204" pitchFamily="34" charset="-122"/>
                <a:ea typeface="微软雅黑" panose="020B0503020204020204" pitchFamily="34" charset="-122"/>
              </a:rPr>
              <a:t>实施主存分配与</a:t>
            </a:r>
            <a:r>
              <a:rPr lang="zh-CN" altLang="en-US" sz="2400" b="1" dirty="0" smtClean="0">
                <a:solidFill>
                  <a:prstClr val="black"/>
                </a:solidFill>
                <a:effectLst/>
                <a:latin typeface="微软雅黑" panose="020B0503020204020204" pitchFamily="34" charset="-122"/>
                <a:ea typeface="微软雅黑" panose="020B0503020204020204" pitchFamily="34" charset="-122"/>
              </a:rPr>
              <a:t>回收</a:t>
            </a:r>
            <a:r>
              <a:rPr lang="zh-CN" altLang="en-US" sz="2400" dirty="0" smtClean="0">
                <a:solidFill>
                  <a:srgbClr val="A50021"/>
                </a:solidFill>
                <a:latin typeface="Times New Roman" panose="02020603050405020304" pitchFamily="18" charset="0"/>
              </a:rPr>
              <a:t>      </a:t>
            </a:r>
            <a:endParaRPr lang="zh-CN" altLang="en-US" sz="2000" dirty="0">
              <a:solidFill>
                <a:srgbClr val="000099"/>
              </a:solidFill>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主存管理功能</a:t>
            </a:r>
            <a:endParaRPr lang="zh-CN" altLang="en-US" dirty="0"/>
          </a:p>
        </p:txBody>
      </p:sp>
      <p:sp>
        <p:nvSpPr>
          <p:cNvPr id="3" name="Rectangle 4"/>
          <p:cNvSpPr>
            <a:spLocks noChangeArrowheads="1"/>
          </p:cNvSpPr>
          <p:nvPr/>
        </p:nvSpPr>
        <p:spPr bwMode="auto">
          <a:xfrm>
            <a:off x="487822" y="830079"/>
            <a:ext cx="10407486" cy="5641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5.  </a:t>
            </a:r>
            <a:r>
              <a:rPr lang="zh-CN" altLang="en-US" sz="2800" b="1" dirty="0">
                <a:solidFill>
                  <a:srgbClr val="335F90"/>
                </a:solidFill>
                <a:latin typeface="Times New Roman" panose="02020603050405020304" pitchFamily="18" charset="0"/>
              </a:rPr>
              <a:t>主存扩充</a:t>
            </a:r>
            <a:endParaRPr lang="zh-CN" altLang="en-US" sz="2800" b="1" dirty="0">
              <a:solidFill>
                <a:srgbClr val="335F90"/>
              </a:solidFill>
              <a:latin typeface="Times New Roman" panose="02020603050405020304" pitchFamily="18" charset="0"/>
            </a:endParaRPr>
          </a:p>
          <a:p>
            <a:pPr marL="0" indent="0" algn="just">
              <a:lnSpc>
                <a:spcPct val="150000"/>
              </a:lnSpc>
              <a:spcBef>
                <a:spcPct val="20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可行性</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marL="0" indent="0" algn="just">
              <a:lnSpc>
                <a:spcPct val="150000"/>
              </a:lnSpc>
              <a:spcBef>
                <a:spcPct val="20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实现方法</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SzPct val="95000"/>
              <a:buFont typeface="Wingdings" panose="05000000000000000000" pitchFamily="2" charset="2"/>
              <a:buChar char="u"/>
              <a:defRPr/>
            </a:pPr>
            <a:r>
              <a:rPr lang="zh-CN" altLang="en-US" sz="2400" dirty="0">
                <a:solidFill>
                  <a:prstClr val="black"/>
                </a:solidFill>
                <a:effectLst/>
                <a:latin typeface="微软雅黑" panose="020B0503020204020204" pitchFamily="34" charset="-122"/>
                <a:ea typeface="微软雅黑" panose="020B0503020204020204" pitchFamily="34" charset="-122"/>
                <a:sym typeface="Symbol" panose="05050102010706020507" pitchFamily="18" charset="2"/>
              </a:rPr>
              <a:t>程序的全部代码和数据存放在辅存中；</a:t>
            </a:r>
            <a:endParaRPr lang="zh-CN" altLang="en-US" sz="2400" dirty="0">
              <a:solidFill>
                <a:prstClr val="black"/>
              </a:solidFill>
              <a:effectLst/>
              <a:latin typeface="微软雅黑" panose="020B0503020204020204" pitchFamily="34" charset="-122"/>
              <a:ea typeface="微软雅黑" panose="020B0503020204020204" pitchFamily="34" charset="-122"/>
              <a:sym typeface="Symbol" panose="05050102010706020507" pitchFamily="18" charset="2"/>
            </a:endParaRPr>
          </a:p>
          <a:p>
            <a:pPr marL="800100" lvl="3" indent="-228600">
              <a:lnSpc>
                <a:spcPct val="150000"/>
              </a:lnSpc>
              <a:spcBef>
                <a:spcPts val="500"/>
              </a:spcBef>
              <a:buClr>
                <a:srgbClr val="FFC000"/>
              </a:buClr>
              <a:buSzPct val="95000"/>
              <a:buFont typeface="Wingdings" panose="05000000000000000000" pitchFamily="2" charset="2"/>
              <a:buChar char="u"/>
              <a:defRPr/>
            </a:pPr>
            <a:r>
              <a:rPr lang="zh-CN" altLang="en-US" sz="2400" dirty="0">
                <a:solidFill>
                  <a:prstClr val="black"/>
                </a:solidFill>
                <a:effectLst/>
                <a:latin typeface="微软雅黑" panose="020B0503020204020204" pitchFamily="34" charset="-122"/>
                <a:ea typeface="微软雅黑" panose="020B0503020204020204" pitchFamily="34" charset="-122"/>
              </a:rPr>
              <a:t>将程序当前执行所涉及的那部分程序代码放入主存中；</a:t>
            </a:r>
            <a:endParaRPr lang="zh-CN" altLang="en-US" sz="2400" dirty="0">
              <a:solidFill>
                <a:prstClr val="black"/>
              </a:solidFill>
              <a:effectLst/>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SzPct val="95000"/>
              <a:buFont typeface="Wingdings" panose="05000000000000000000" pitchFamily="2" charset="2"/>
              <a:buChar char="u"/>
              <a:defRPr/>
            </a:pPr>
            <a:r>
              <a:rPr lang="zh-CN" altLang="en-US" sz="2400" dirty="0">
                <a:solidFill>
                  <a:prstClr val="black"/>
                </a:solidFill>
                <a:effectLst/>
                <a:latin typeface="微软雅黑" panose="020B0503020204020204" pitchFamily="34" charset="-122"/>
                <a:ea typeface="微软雅黑" panose="020B0503020204020204" pitchFamily="34" charset="-122"/>
                <a:sym typeface="Symbol" panose="05050102010706020507" pitchFamily="18" charset="2"/>
              </a:rPr>
              <a:t>程序执行时，当所需信息不在主存，</a:t>
            </a:r>
            <a:r>
              <a:rPr lang="zh-CN" altLang="en-US" sz="2400" dirty="0">
                <a:solidFill>
                  <a:prstClr val="black"/>
                </a:solidFill>
                <a:effectLst/>
                <a:latin typeface="微软雅黑" panose="020B0503020204020204" pitchFamily="34" charset="-122"/>
                <a:ea typeface="微软雅黑" panose="020B0503020204020204" pitchFamily="34" charset="-122"/>
              </a:rPr>
              <a:t>由操作系统和硬件相配合来完成主存从</a:t>
            </a:r>
            <a:r>
              <a:rPr lang="zh-CN" altLang="en-US" sz="2400" dirty="0">
                <a:solidFill>
                  <a:prstClr val="black"/>
                </a:solidFill>
                <a:effectLst/>
                <a:latin typeface="微软雅黑" panose="020B0503020204020204" pitchFamily="34" charset="-122"/>
                <a:ea typeface="微软雅黑" panose="020B0503020204020204" pitchFamily="34" charset="-122"/>
                <a:sym typeface="Symbol" panose="05050102010706020507" pitchFamily="18" charset="2"/>
              </a:rPr>
              <a:t>辅存中调入信息，程序继续执行。</a:t>
            </a:r>
            <a:endParaRPr lang="zh-CN" altLang="en-US" sz="2400" dirty="0">
              <a:solidFill>
                <a:prstClr val="black"/>
              </a:solidFill>
              <a:effectLst/>
              <a:latin typeface="微软雅黑" panose="020B0503020204020204" pitchFamily="34" charset="-122"/>
              <a:ea typeface="微软雅黑" panose="020B0503020204020204" pitchFamily="34" charset="-122"/>
            </a:endParaRPr>
          </a:p>
          <a:p>
            <a:pPr marL="0" indent="0" algn="just">
              <a:lnSpc>
                <a:spcPct val="150000"/>
              </a:lnSpc>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虚拟存储器</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latin typeface="Times New Roman" panose="02020603050405020304" pitchFamily="18" charset="0"/>
              </a:rPr>
              <a:t>       </a:t>
            </a:r>
            <a:endParaRPr lang="zh-CN" altLang="en-US" sz="2400" b="0" dirty="0">
              <a:solidFill>
                <a:schemeClr val="tx1"/>
              </a:solidFill>
              <a:effectLst/>
              <a:latin typeface="Times New Roman" panose="02020603050405020304" pitchFamily="18" charset="0"/>
            </a:endParaRPr>
          </a:p>
        </p:txBody>
      </p:sp>
      <p:sp>
        <p:nvSpPr>
          <p:cNvPr id="4" name="Text Box 5"/>
          <p:cNvSpPr txBox="1">
            <a:spLocks noChangeArrowheads="1"/>
          </p:cNvSpPr>
          <p:nvPr/>
        </p:nvSpPr>
        <p:spPr bwMode="auto">
          <a:xfrm>
            <a:off x="2988134" y="1581769"/>
            <a:ext cx="1985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lang="zh-CN" altLang="en-US" sz="2400" dirty="0">
                <a:solidFill>
                  <a:schemeClr val="tx1"/>
                </a:solidFill>
              </a:rPr>
              <a:t>局部性特征</a:t>
            </a:r>
            <a:endParaRPr lang="zh-CN" altLang="en-US" sz="24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主存管理功能</a:t>
            </a:r>
            <a:endParaRPr lang="zh-CN" altLang="en-US" dirty="0"/>
          </a:p>
        </p:txBody>
      </p:sp>
      <p:sp>
        <p:nvSpPr>
          <p:cNvPr id="4" name="Rectangle 6"/>
          <p:cNvSpPr>
            <a:spLocks noChangeArrowheads="1"/>
          </p:cNvSpPr>
          <p:nvPr/>
        </p:nvSpPr>
        <p:spPr bwMode="auto">
          <a:xfrm>
            <a:off x="487821" y="830079"/>
            <a:ext cx="10965425" cy="5792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14000"/>
              </a:lnSpc>
              <a:buFont typeface="Wingdings" panose="05000000000000000000" pitchFamily="2" charset="2"/>
              <a:buNone/>
            </a:pPr>
            <a:r>
              <a:rPr lang="en-US" altLang="zh-CN" sz="2400" dirty="0">
                <a:solidFill>
                  <a:srgbClr val="000099"/>
                </a:solidFill>
                <a:latin typeface="宋体" panose="02010600030101010101" pitchFamily="2" charset="-122"/>
              </a:rPr>
              <a:t>① </a:t>
            </a:r>
            <a:r>
              <a:rPr lang="zh-CN" altLang="en-US" sz="2400" dirty="0">
                <a:solidFill>
                  <a:srgbClr val="000099"/>
                </a:solidFill>
                <a:latin typeface="Times New Roman" panose="02020603050405020304" pitchFamily="18" charset="0"/>
              </a:rPr>
              <a:t>什么是虚拟存储器</a:t>
            </a:r>
            <a:endParaRPr lang="zh-CN" altLang="en-US" sz="2400" dirty="0">
              <a:solidFill>
                <a:srgbClr val="000099"/>
              </a:solidFill>
              <a:latin typeface="Times New Roman" panose="02020603050405020304" pitchFamily="18" charset="0"/>
            </a:endParaRPr>
          </a:p>
          <a:p>
            <a:pPr eaLnBrk="1" hangingPunct="1">
              <a:lnSpc>
                <a:spcPct val="114000"/>
              </a:lnSpc>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由操作系统和硬件相配合来完成主存和</a:t>
            </a:r>
            <a:r>
              <a:rPr lang="zh-CN" altLang="en-US" sz="2400" b="0" dirty="0">
                <a:solidFill>
                  <a:schemeClr val="tx1"/>
                </a:solidFill>
                <a:latin typeface="Times New Roman" panose="02020603050405020304" pitchFamily="18" charset="0"/>
                <a:sym typeface="Symbol" panose="05050102010706020507" pitchFamily="18" charset="2"/>
              </a:rPr>
              <a:t>辅存</a:t>
            </a:r>
            <a:r>
              <a:rPr lang="zh-CN" altLang="en-US" sz="2400" b="0" dirty="0">
                <a:solidFill>
                  <a:schemeClr val="tx1"/>
                </a:solidFill>
                <a:latin typeface="Times New Roman" panose="02020603050405020304" pitchFamily="18" charset="0"/>
              </a:rPr>
              <a:t>之间的信息的动态调度。这样的计算机系统好像为用户提供了一个其存储容量比实际主存大得多的存储器，这个存储器称为虚拟存储器。</a:t>
            </a:r>
            <a:endParaRPr lang="en-US" altLang="zh-CN" sz="2400" b="0" dirty="0">
              <a:solidFill>
                <a:schemeClr val="tx1"/>
              </a:solidFill>
              <a:latin typeface="Times New Roman" panose="02020603050405020304" pitchFamily="18" charset="0"/>
            </a:endParaRPr>
          </a:p>
          <a:p>
            <a:pPr eaLnBrk="1" hangingPunct="1">
              <a:lnSpc>
                <a:spcPct val="114000"/>
              </a:lnSpc>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rPr>
              <a:t>②</a:t>
            </a:r>
            <a:r>
              <a:rPr lang="en-US" altLang="zh-CN"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虚拟存储器的核心</a:t>
            </a:r>
            <a:endParaRPr lang="zh-CN" altLang="en-US" sz="2400" dirty="0">
              <a:solidFill>
                <a:srgbClr val="000099"/>
              </a:solidFill>
              <a:effectLst/>
              <a:latin typeface="Times New Roman" panose="02020603050405020304" pitchFamily="18" charset="0"/>
            </a:endParaRPr>
          </a:p>
          <a:p>
            <a:pPr marL="800100" lvl="3" indent="-228600">
              <a:lnSpc>
                <a:spcPct val="114000"/>
              </a:lnSpc>
              <a:spcBef>
                <a:spcPts val="500"/>
              </a:spcBef>
              <a:buClr>
                <a:srgbClr val="FFC000"/>
              </a:buClr>
              <a:buSzPct val="95000"/>
              <a:buFont typeface="Wingdings" panose="05000000000000000000" pitchFamily="2" charset="2"/>
              <a:buChar char="u"/>
              <a:defRPr/>
            </a:pPr>
            <a:r>
              <a:rPr lang="zh-CN" altLang="en-US" sz="2400" b="1" dirty="0">
                <a:solidFill>
                  <a:prstClr val="black"/>
                </a:solidFill>
                <a:effectLst/>
                <a:latin typeface="微软雅黑" panose="020B0503020204020204" pitchFamily="34" charset="-122"/>
                <a:ea typeface="微软雅黑" panose="020B0503020204020204" pitchFamily="34" charset="-122"/>
                <a:sym typeface="Symbol" panose="05050102010706020507" pitchFamily="18" charset="2"/>
              </a:rPr>
              <a:t>逻辑地址与物理地址分开</a:t>
            </a:r>
            <a:endParaRPr lang="zh-CN" altLang="en-US" sz="2400" b="1" dirty="0">
              <a:solidFill>
                <a:prstClr val="black"/>
              </a:solidFill>
              <a:effectLst/>
              <a:latin typeface="微软雅黑" panose="020B0503020204020204" pitchFamily="34" charset="-122"/>
              <a:ea typeface="微软雅黑" panose="020B0503020204020204" pitchFamily="34" charset="-122"/>
              <a:sym typeface="Symbol" panose="05050102010706020507" pitchFamily="18" charset="2"/>
            </a:endParaRPr>
          </a:p>
          <a:p>
            <a:pPr marL="800100" lvl="3" indent="-228600">
              <a:lnSpc>
                <a:spcPct val="114000"/>
              </a:lnSpc>
              <a:spcBef>
                <a:spcPts val="500"/>
              </a:spcBef>
              <a:buClr>
                <a:srgbClr val="FFC000"/>
              </a:buClr>
              <a:buSzPct val="95000"/>
              <a:buFont typeface="Wingdings" panose="05000000000000000000" pitchFamily="2" charset="2"/>
              <a:buChar char="u"/>
              <a:defRPr/>
            </a:pPr>
            <a:r>
              <a:rPr lang="zh-CN" altLang="en-US" sz="2400" b="1" dirty="0">
                <a:solidFill>
                  <a:prstClr val="black"/>
                </a:solidFill>
                <a:effectLst/>
                <a:latin typeface="微软雅黑" panose="020B0503020204020204" pitchFamily="34" charset="-122"/>
                <a:ea typeface="微软雅黑" panose="020B0503020204020204" pitchFamily="34" charset="-122"/>
              </a:rPr>
              <a:t>存储空间与虚地址空间分开</a:t>
            </a:r>
            <a:endParaRPr lang="zh-CN" altLang="en-US" sz="2400" b="1" dirty="0">
              <a:solidFill>
                <a:prstClr val="black"/>
              </a:solidFill>
              <a:effectLst/>
              <a:latin typeface="微软雅黑" panose="020B0503020204020204" pitchFamily="34" charset="-122"/>
              <a:ea typeface="微软雅黑" panose="020B0503020204020204" pitchFamily="34" charset="-122"/>
            </a:endParaRPr>
          </a:p>
          <a:p>
            <a:pPr marL="800100" lvl="3" indent="-228600">
              <a:lnSpc>
                <a:spcPct val="114000"/>
              </a:lnSpc>
              <a:spcBef>
                <a:spcPts val="500"/>
              </a:spcBef>
              <a:buClr>
                <a:srgbClr val="FFC000"/>
              </a:buClr>
              <a:buSzPct val="95000"/>
              <a:buFont typeface="Wingdings" panose="05000000000000000000" pitchFamily="2" charset="2"/>
              <a:buChar char="u"/>
              <a:defRPr/>
            </a:pPr>
            <a:r>
              <a:rPr lang="zh-CN" altLang="en-US" sz="2400" b="1" dirty="0">
                <a:solidFill>
                  <a:prstClr val="black"/>
                </a:solidFill>
                <a:effectLst/>
                <a:latin typeface="微软雅黑" panose="020B0503020204020204" pitchFamily="34" charset="-122"/>
                <a:ea typeface="微软雅黑" panose="020B0503020204020204" pitchFamily="34" charset="-122"/>
                <a:sym typeface="Symbol" panose="05050102010706020507" pitchFamily="18" charset="2"/>
              </a:rPr>
              <a:t>提供地址变换机构</a:t>
            </a:r>
            <a:endParaRPr lang="zh-CN" altLang="en-US" sz="24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14000"/>
              </a:lnSpc>
              <a:spcBef>
                <a:spcPct val="20000"/>
              </a:spcBef>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③ 实现虚拟存储器的物质基础</a:t>
            </a:r>
            <a:endParaRPr lang="zh-CN" altLang="en-US" sz="2400" dirty="0">
              <a:solidFill>
                <a:srgbClr val="000099"/>
              </a:solidFill>
              <a:effectLst/>
              <a:latin typeface="Times New Roman" panose="02020603050405020304" pitchFamily="18" charset="0"/>
            </a:endParaRPr>
          </a:p>
          <a:p>
            <a:pPr marL="800100" lvl="3" indent="-228600">
              <a:lnSpc>
                <a:spcPct val="114000"/>
              </a:lnSpc>
              <a:spcBef>
                <a:spcPts val="500"/>
              </a:spcBef>
              <a:buClr>
                <a:srgbClr val="FFC000"/>
              </a:buClr>
              <a:buSzPct val="95000"/>
              <a:buFont typeface="Wingdings" panose="05000000000000000000" pitchFamily="2" charset="2"/>
              <a:buChar char="u"/>
              <a:defRPr/>
            </a:pPr>
            <a:r>
              <a:rPr lang="zh-CN" altLang="en-US" sz="2400" b="1" dirty="0">
                <a:solidFill>
                  <a:prstClr val="black"/>
                </a:solidFill>
                <a:effectLst/>
                <a:latin typeface="微软雅黑" panose="020B0503020204020204" pitchFamily="34" charset="-122"/>
                <a:ea typeface="微软雅黑" panose="020B0503020204020204" pitchFamily="34" charset="-122"/>
              </a:rPr>
              <a:t>有相当容量的辅存：     </a:t>
            </a:r>
            <a:r>
              <a:rPr lang="zh-CN" altLang="en-US" sz="2400" dirty="0">
                <a:solidFill>
                  <a:prstClr val="black"/>
                </a:solidFill>
                <a:effectLst/>
                <a:latin typeface="微软雅黑" panose="020B0503020204020204" pitchFamily="34" charset="-122"/>
                <a:ea typeface="微软雅黑" panose="020B0503020204020204" pitchFamily="34" charset="-122"/>
              </a:rPr>
              <a:t>足以存放应用程序的虚地址空间</a:t>
            </a:r>
            <a:endParaRPr lang="zh-CN" altLang="en-US" sz="2400" dirty="0">
              <a:solidFill>
                <a:prstClr val="black"/>
              </a:solidFill>
              <a:effectLst/>
              <a:latin typeface="微软雅黑" panose="020B0503020204020204" pitchFamily="34" charset="-122"/>
              <a:ea typeface="微软雅黑" panose="020B0503020204020204" pitchFamily="34" charset="-122"/>
            </a:endParaRPr>
          </a:p>
          <a:p>
            <a:pPr marL="800100" lvl="3" indent="-228600">
              <a:lnSpc>
                <a:spcPct val="114000"/>
              </a:lnSpc>
              <a:spcBef>
                <a:spcPts val="500"/>
              </a:spcBef>
              <a:buClr>
                <a:srgbClr val="FFC000"/>
              </a:buClr>
              <a:buSzPct val="95000"/>
              <a:buFont typeface="Wingdings" panose="05000000000000000000" pitchFamily="2" charset="2"/>
              <a:buChar char="u"/>
              <a:defRPr/>
            </a:pPr>
            <a:r>
              <a:rPr lang="zh-CN" altLang="en-US" sz="2400" b="1" dirty="0">
                <a:solidFill>
                  <a:prstClr val="black"/>
                </a:solidFill>
                <a:effectLst/>
                <a:latin typeface="微软雅黑" panose="020B0503020204020204" pitchFamily="34" charset="-122"/>
                <a:ea typeface="微软雅黑" panose="020B0503020204020204" pitchFamily="34" charset="-122"/>
              </a:rPr>
              <a:t>有一定容量的主存：     </a:t>
            </a:r>
            <a:r>
              <a:rPr lang="zh-CN" altLang="en-US" sz="2400" dirty="0">
                <a:solidFill>
                  <a:prstClr val="black"/>
                </a:solidFill>
                <a:effectLst/>
                <a:latin typeface="微软雅黑" panose="020B0503020204020204" pitchFamily="34" charset="-122"/>
                <a:ea typeface="微软雅黑" panose="020B0503020204020204" pitchFamily="34" charset="-122"/>
              </a:rPr>
              <a:t>存放进入主存的多进程的信息</a:t>
            </a:r>
            <a:endParaRPr lang="zh-CN" altLang="en-US" sz="2400" dirty="0">
              <a:solidFill>
                <a:prstClr val="black"/>
              </a:solidFill>
              <a:effectLst/>
              <a:latin typeface="微软雅黑" panose="020B0503020204020204" pitchFamily="34" charset="-122"/>
              <a:ea typeface="微软雅黑" panose="020B0503020204020204" pitchFamily="34" charset="-122"/>
            </a:endParaRPr>
          </a:p>
          <a:p>
            <a:pPr marL="800100" lvl="3" indent="-228600">
              <a:lnSpc>
                <a:spcPct val="114000"/>
              </a:lnSpc>
              <a:spcBef>
                <a:spcPts val="500"/>
              </a:spcBef>
              <a:buClr>
                <a:srgbClr val="FFC000"/>
              </a:buClr>
              <a:buSzPct val="95000"/>
              <a:buFont typeface="Wingdings" panose="05000000000000000000" pitchFamily="2" charset="2"/>
              <a:buChar char="u"/>
              <a:defRPr/>
            </a:pPr>
            <a:r>
              <a:rPr lang="zh-CN" altLang="en-US" sz="2400" b="1" dirty="0">
                <a:solidFill>
                  <a:prstClr val="black"/>
                </a:solidFill>
                <a:effectLst/>
                <a:latin typeface="微软雅黑" panose="020B0503020204020204" pitchFamily="34" charset="-122"/>
                <a:ea typeface="微软雅黑" panose="020B0503020204020204" pitchFamily="34" charset="-122"/>
              </a:rPr>
              <a:t>地址变换机构        </a:t>
            </a:r>
            <a:endParaRPr lang="zh-CN" altLang="en-US" sz="2400" b="1" dirty="0">
              <a:solidFill>
                <a:prstClr val="black"/>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主存管理功能</a:t>
            </a:r>
            <a:endParaRPr lang="zh-CN" altLang="en-US" dirty="0"/>
          </a:p>
        </p:txBody>
      </p:sp>
      <p:sp>
        <p:nvSpPr>
          <p:cNvPr id="3" name="Rectangle 4"/>
          <p:cNvSpPr>
            <a:spLocks noChangeArrowheads="1"/>
          </p:cNvSpPr>
          <p:nvPr/>
        </p:nvSpPr>
        <p:spPr bwMode="auto">
          <a:xfrm>
            <a:off x="487821" y="830079"/>
            <a:ext cx="10907009" cy="479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6.  </a:t>
            </a:r>
            <a:r>
              <a:rPr lang="zh-CN" altLang="en-US" sz="2800" b="1" dirty="0">
                <a:solidFill>
                  <a:srgbClr val="335F90"/>
                </a:solidFill>
                <a:latin typeface="Times New Roman" panose="02020603050405020304" pitchFamily="18" charset="0"/>
              </a:rPr>
              <a:t>存储保护</a:t>
            </a:r>
            <a:endParaRPr lang="zh-CN" altLang="en-US" sz="2800" b="1" dirty="0">
              <a:solidFill>
                <a:srgbClr val="335F90"/>
              </a:solidFill>
              <a:latin typeface="Times New Roman" panose="02020603050405020304" pitchFamily="18" charset="0"/>
            </a:endParaRPr>
          </a:p>
          <a:p>
            <a:pPr marL="0" indent="0" algn="just">
              <a:lnSpc>
                <a:spcPct val="150000"/>
              </a:lnSpc>
              <a:spcBef>
                <a:spcPct val="20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什么是存储保护</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在多用户环境中，主存储器按区分配给各用户程序使用。</a:t>
            </a:r>
            <a:endParaRPr lang="zh-CN" altLang="en-US" sz="24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为了互不影响，必须由硬件 </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软件配合</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保证各用户程序</a:t>
            </a:r>
            <a:r>
              <a:rPr lang="zh-CN" altLang="en-US" sz="2400" b="0" dirty="0" smtClean="0">
                <a:solidFill>
                  <a:schemeClr val="tx1"/>
                </a:solidFill>
                <a:effectLst/>
                <a:latin typeface="Times New Roman" panose="02020603050405020304" pitchFamily="18" charset="0"/>
              </a:rPr>
              <a:t>只能</a:t>
            </a:r>
            <a:r>
              <a:rPr lang="zh-CN" altLang="en-US" sz="2400" b="0" dirty="0">
                <a:solidFill>
                  <a:schemeClr val="tx1"/>
                </a:solidFill>
                <a:effectLst/>
                <a:latin typeface="Times New Roman" panose="02020603050405020304" pitchFamily="18" charset="0"/>
              </a:rPr>
              <a:t>在给定的存储区域内活动，这种措施叫做存储保护。</a:t>
            </a:r>
            <a:endParaRPr lang="zh-CN" altLang="en-US" sz="2400" b="0" dirty="0">
              <a:solidFill>
                <a:schemeClr val="tx1"/>
              </a:solidFill>
              <a:effectLst/>
              <a:latin typeface="Times New Roman" panose="02020603050405020304" pitchFamily="18" charset="0"/>
            </a:endParaRPr>
          </a:p>
          <a:p>
            <a:pPr marL="0" indent="0" algn="just">
              <a:lnSpc>
                <a:spcPct val="150000"/>
              </a:lnSpc>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实现方法</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SzPct val="95000"/>
              <a:buFont typeface="Wingdings" panose="05000000000000000000" pitchFamily="2" charset="2"/>
              <a:buChar char="u"/>
              <a:defRPr/>
            </a:pPr>
            <a:r>
              <a:rPr lang="zh-CN" altLang="en-US" sz="2400" dirty="0">
                <a:solidFill>
                  <a:prstClr val="black"/>
                </a:solidFill>
                <a:effectLst/>
                <a:latin typeface="微软雅黑" panose="020B0503020204020204" pitchFamily="34" charset="-122"/>
                <a:ea typeface="微软雅黑" panose="020B0503020204020204" pitchFamily="34" charset="-122"/>
                <a:sym typeface="Symbol" panose="05050102010706020507" pitchFamily="18" charset="2"/>
              </a:rPr>
              <a:t>界地址保护</a:t>
            </a:r>
            <a:endParaRPr lang="zh-CN" altLang="en-US" sz="2400" dirty="0">
              <a:solidFill>
                <a:prstClr val="black"/>
              </a:solidFill>
              <a:effectLst/>
              <a:latin typeface="微软雅黑" panose="020B0503020204020204" pitchFamily="34" charset="-122"/>
              <a:ea typeface="微软雅黑" panose="020B0503020204020204" pitchFamily="34" charset="-122"/>
              <a:sym typeface="Symbol" panose="05050102010706020507" pitchFamily="18" charset="2"/>
            </a:endParaRPr>
          </a:p>
          <a:p>
            <a:pPr marL="800100" lvl="3" indent="-228600">
              <a:lnSpc>
                <a:spcPct val="150000"/>
              </a:lnSpc>
              <a:spcBef>
                <a:spcPts val="500"/>
              </a:spcBef>
              <a:buClr>
                <a:srgbClr val="FFC000"/>
              </a:buClr>
              <a:buSzPct val="95000"/>
              <a:buFont typeface="Wingdings" panose="05000000000000000000" pitchFamily="2" charset="2"/>
              <a:buChar char="u"/>
              <a:defRPr/>
            </a:pPr>
            <a:r>
              <a:rPr lang="zh-CN" altLang="en-US" sz="2400" dirty="0">
                <a:solidFill>
                  <a:prstClr val="black"/>
                </a:solidFill>
                <a:effectLst/>
                <a:latin typeface="微软雅黑" panose="020B0503020204020204" pitchFamily="34" charset="-122"/>
                <a:ea typeface="微软雅黑" panose="020B0503020204020204" pitchFamily="34" charset="-122"/>
              </a:rPr>
              <a:t>存储键保护</a:t>
            </a:r>
            <a:endParaRPr lang="zh-CN" altLang="en-US" sz="2400" dirty="0">
              <a:solidFill>
                <a:prstClr val="black"/>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主存管理功能</a:t>
            </a:r>
            <a:endParaRPr lang="zh-CN" altLang="en-US" dirty="0"/>
          </a:p>
        </p:txBody>
      </p:sp>
      <p:sp>
        <p:nvSpPr>
          <p:cNvPr id="3" name="Rectangle 4"/>
          <p:cNvSpPr>
            <a:spLocks noChangeArrowheads="1"/>
          </p:cNvSpPr>
          <p:nvPr/>
        </p:nvSpPr>
        <p:spPr bwMode="auto">
          <a:xfrm>
            <a:off x="734717" y="830079"/>
            <a:ext cx="83756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zh-CN" altLang="en-US" sz="2400" dirty="0">
                <a:solidFill>
                  <a:schemeClr val="tx1"/>
                </a:solidFill>
                <a:latin typeface="Times New Roman" panose="02020603050405020304" pitchFamily="18" charset="0"/>
              </a:rPr>
              <a:t>界地址保护</a:t>
            </a:r>
            <a:endParaRPr lang="zh-CN" altLang="en-US" sz="2400" dirty="0">
              <a:solidFill>
                <a:schemeClr val="tx1"/>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400" dirty="0">
                <a:solidFill>
                  <a:srgbClr val="000099"/>
                </a:solidFill>
                <a:latin typeface="Times New Roman" panose="02020603050405020304" pitchFamily="18" charset="0"/>
              </a:rPr>
              <a:t> ① 上下界防护</a:t>
            </a:r>
            <a:endParaRPr lang="zh-CN" altLang="en-US" sz="2400" dirty="0">
              <a:solidFill>
                <a:srgbClr val="000099"/>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例：程序大小为</a:t>
            </a:r>
            <a:r>
              <a:rPr lang="en-US" altLang="zh-CN" sz="2400" b="1" dirty="0">
                <a:solidFill>
                  <a:schemeClr val="tx1"/>
                </a:solidFill>
                <a:latin typeface="Times New Roman" panose="02020603050405020304" pitchFamily="18" charset="0"/>
              </a:rPr>
              <a:t>4KB</a:t>
            </a:r>
            <a:r>
              <a:rPr lang="zh-CN" altLang="en-US" sz="2400" b="0" dirty="0">
                <a:solidFill>
                  <a:schemeClr val="tx1"/>
                </a:solidFill>
                <a:latin typeface="Times New Roman" panose="02020603050405020304" pitchFamily="18" charset="0"/>
              </a:rPr>
              <a:t>，主存首址为</a:t>
            </a:r>
            <a:r>
              <a:rPr lang="en-US" altLang="zh-CN" sz="2400" b="1" dirty="0">
                <a:solidFill>
                  <a:schemeClr val="tx1"/>
                </a:solidFill>
                <a:latin typeface="Times New Roman" panose="02020603050405020304" pitchFamily="18" charset="0"/>
              </a:rPr>
              <a:t>20KB</a:t>
            </a:r>
            <a:r>
              <a:rPr lang="zh-CN" altLang="en-US" sz="2400" b="0" dirty="0">
                <a:solidFill>
                  <a:schemeClr val="tx1"/>
                </a:solidFill>
                <a:latin typeface="Times New Roman" panose="02020603050405020304" pitchFamily="18" charset="0"/>
              </a:rPr>
              <a:t>。</a:t>
            </a:r>
            <a:endParaRPr lang="zh-CN" altLang="en-US" sz="2400" b="0" dirty="0">
              <a:solidFill>
                <a:schemeClr val="tx1"/>
              </a:solidFill>
              <a:latin typeface="Times New Roman" panose="02020603050405020304" pitchFamily="18" charset="0"/>
            </a:endParaRPr>
          </a:p>
        </p:txBody>
      </p:sp>
      <p:grpSp>
        <p:nvGrpSpPr>
          <p:cNvPr id="4" name="Group 27"/>
          <p:cNvGrpSpPr/>
          <p:nvPr/>
        </p:nvGrpSpPr>
        <p:grpSpPr bwMode="auto">
          <a:xfrm>
            <a:off x="1779292" y="2606492"/>
            <a:ext cx="2452688" cy="3252787"/>
            <a:chOff x="1207" y="1624"/>
            <a:chExt cx="1545" cy="2049"/>
          </a:xfrm>
        </p:grpSpPr>
        <p:sp>
          <p:nvSpPr>
            <p:cNvPr id="5" name="Text Box 6"/>
            <p:cNvSpPr txBox="1">
              <a:spLocks noChangeArrowheads="1"/>
            </p:cNvSpPr>
            <p:nvPr/>
          </p:nvSpPr>
          <p:spPr bwMode="auto">
            <a:xfrm>
              <a:off x="1803" y="1772"/>
              <a:ext cx="945" cy="1671"/>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20000"/>
                </a:spcBef>
                <a:buClrTx/>
                <a:buSzTx/>
                <a:buFontTx/>
                <a:buNone/>
              </a:pPr>
              <a:r>
                <a:rPr kumimoji="1" lang="en-US" altLang="zh-CN" sz="1600" b="1">
                  <a:solidFill>
                    <a:schemeClr val="tx1"/>
                  </a:solidFill>
                  <a:latin typeface="Times New Roman" panose="02020603050405020304" pitchFamily="18" charset="0"/>
                </a:rPr>
                <a:t> mov  r</a:t>
              </a:r>
              <a:r>
                <a:rPr kumimoji="1" lang="en-US" altLang="zh-CN" sz="1600" b="1" baseline="-25000">
                  <a:solidFill>
                    <a:schemeClr val="tx1"/>
                  </a:solidFill>
                  <a:latin typeface="Times New Roman" panose="02020603050405020304" pitchFamily="18" charset="0"/>
                </a:rPr>
                <a:t>1 </a:t>
              </a:r>
              <a:r>
                <a:rPr kumimoji="1" lang="en-US" altLang="zh-CN" sz="1600" b="1">
                  <a:solidFill>
                    <a:schemeClr val="tx1"/>
                  </a:solidFill>
                  <a:latin typeface="Times New Roman" panose="02020603050405020304" pitchFamily="18" charset="0"/>
                </a:rPr>
                <a:t>, [500]</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123</a:t>
              </a:r>
              <a:endParaRPr kumimoji="1" lang="en-US" altLang="zh-CN" sz="1600" b="1">
                <a:solidFill>
                  <a:schemeClr val="tx1"/>
                </a:solidFill>
                <a:latin typeface="Times New Roman" panose="02020603050405020304" pitchFamily="18" charset="0"/>
              </a:endParaRPr>
            </a:p>
          </p:txBody>
        </p:sp>
        <p:sp>
          <p:nvSpPr>
            <p:cNvPr id="6" name="Text Box 7"/>
            <p:cNvSpPr txBox="1">
              <a:spLocks noChangeArrowheads="1"/>
            </p:cNvSpPr>
            <p:nvPr/>
          </p:nvSpPr>
          <p:spPr bwMode="auto">
            <a:xfrm>
              <a:off x="1633" y="1624"/>
              <a:ext cx="173"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7" name="Text Box 8"/>
            <p:cNvSpPr txBox="1">
              <a:spLocks noChangeArrowheads="1"/>
            </p:cNvSpPr>
            <p:nvPr/>
          </p:nvSpPr>
          <p:spPr bwMode="auto">
            <a:xfrm>
              <a:off x="1416" y="1956"/>
              <a:ext cx="50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20KB</a:t>
              </a:r>
              <a:endParaRPr kumimoji="1" lang="en-US" altLang="zh-CN" sz="1600" b="1">
                <a:solidFill>
                  <a:schemeClr val="tx1"/>
                </a:solidFill>
                <a:latin typeface="Times New Roman" panose="02020603050405020304" pitchFamily="18" charset="0"/>
              </a:endParaRPr>
            </a:p>
          </p:txBody>
        </p:sp>
        <p:sp>
          <p:nvSpPr>
            <p:cNvPr id="8" name="Text Box 9"/>
            <p:cNvSpPr txBox="1">
              <a:spLocks noChangeArrowheads="1"/>
            </p:cNvSpPr>
            <p:nvPr/>
          </p:nvSpPr>
          <p:spPr bwMode="auto">
            <a:xfrm>
              <a:off x="1207" y="3301"/>
              <a:ext cx="688"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256KB</a:t>
              </a:r>
              <a:r>
                <a:rPr kumimoji="1" lang="en-US" altLang="zh-CN" sz="1600" b="1">
                  <a:solidFill>
                    <a:schemeClr val="tx1"/>
                  </a:solidFill>
                  <a:latin typeface="Times New Roman" panose="02020603050405020304" pitchFamily="18" charset="0"/>
                  <a:sym typeface="Symbol" panose="05050102010706020507" pitchFamily="18" charset="2"/>
                </a:rPr>
                <a:t></a:t>
              </a: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9" name="Text Box 10"/>
            <p:cNvSpPr txBox="1">
              <a:spLocks noChangeArrowheads="1"/>
            </p:cNvSpPr>
            <p:nvPr/>
          </p:nvSpPr>
          <p:spPr bwMode="auto">
            <a:xfrm>
              <a:off x="1938" y="3461"/>
              <a:ext cx="660"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存储空间</a:t>
              </a:r>
              <a:endParaRPr kumimoji="1" lang="zh-CN" altLang="en-US" sz="1600" b="1">
                <a:solidFill>
                  <a:schemeClr val="tx1"/>
                </a:solidFill>
                <a:latin typeface="Times New Roman" panose="02020603050405020304" pitchFamily="18" charset="0"/>
              </a:endParaRPr>
            </a:p>
          </p:txBody>
        </p:sp>
        <p:sp>
          <p:nvSpPr>
            <p:cNvPr id="10" name="Line 11"/>
            <p:cNvSpPr>
              <a:spLocks noChangeShapeType="1"/>
            </p:cNvSpPr>
            <p:nvPr/>
          </p:nvSpPr>
          <p:spPr bwMode="auto">
            <a:xfrm>
              <a:off x="1807" y="2080"/>
              <a:ext cx="9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1" name="Line 12"/>
            <p:cNvSpPr>
              <a:spLocks noChangeShapeType="1"/>
            </p:cNvSpPr>
            <p:nvPr/>
          </p:nvSpPr>
          <p:spPr bwMode="auto">
            <a:xfrm>
              <a:off x="1807" y="2804"/>
              <a:ext cx="9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2" name="Text Box 13"/>
            <p:cNvSpPr txBox="1">
              <a:spLocks noChangeArrowheads="1"/>
            </p:cNvSpPr>
            <p:nvPr/>
          </p:nvSpPr>
          <p:spPr bwMode="auto">
            <a:xfrm>
              <a:off x="1416" y="2695"/>
              <a:ext cx="51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24KB</a:t>
              </a:r>
              <a:endParaRPr kumimoji="1" lang="en-US" altLang="zh-CN" sz="1600" b="1">
                <a:solidFill>
                  <a:schemeClr val="tx1"/>
                </a:solidFill>
                <a:latin typeface="Times New Roman" panose="02020603050405020304" pitchFamily="18" charset="0"/>
              </a:endParaRPr>
            </a:p>
          </p:txBody>
        </p:sp>
      </p:grpSp>
      <p:grpSp>
        <p:nvGrpSpPr>
          <p:cNvPr id="13" name="Group 29"/>
          <p:cNvGrpSpPr/>
          <p:nvPr/>
        </p:nvGrpSpPr>
        <p:grpSpPr bwMode="auto">
          <a:xfrm>
            <a:off x="652167" y="2952567"/>
            <a:ext cx="1331913" cy="765175"/>
            <a:chOff x="362" y="1815"/>
            <a:chExt cx="839" cy="482"/>
          </a:xfrm>
        </p:grpSpPr>
        <p:sp>
          <p:nvSpPr>
            <p:cNvPr id="14" name="Text Box 14"/>
            <p:cNvSpPr txBox="1">
              <a:spLocks noChangeArrowheads="1"/>
            </p:cNvSpPr>
            <p:nvPr/>
          </p:nvSpPr>
          <p:spPr bwMode="auto">
            <a:xfrm>
              <a:off x="362" y="1815"/>
              <a:ext cx="83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下界寄存器</a:t>
              </a:r>
              <a:endParaRPr kumimoji="1" lang="zh-CN" altLang="en-US" sz="1600" b="1">
                <a:solidFill>
                  <a:schemeClr val="tx1"/>
                </a:solidFill>
                <a:latin typeface="Times New Roman" panose="02020603050405020304" pitchFamily="18" charset="0"/>
              </a:endParaRPr>
            </a:p>
          </p:txBody>
        </p:sp>
        <p:sp>
          <p:nvSpPr>
            <p:cNvPr id="15" name="Text Box 15"/>
            <p:cNvSpPr txBox="1">
              <a:spLocks noChangeArrowheads="1"/>
            </p:cNvSpPr>
            <p:nvPr/>
          </p:nvSpPr>
          <p:spPr bwMode="auto">
            <a:xfrm>
              <a:off x="428" y="2051"/>
              <a:ext cx="588" cy="246"/>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grpSp>
      <p:sp>
        <p:nvSpPr>
          <p:cNvPr id="16" name="Text Box 18"/>
          <p:cNvSpPr txBox="1">
            <a:spLocks noChangeArrowheads="1"/>
          </p:cNvSpPr>
          <p:nvPr/>
        </p:nvSpPr>
        <p:spPr bwMode="auto">
          <a:xfrm>
            <a:off x="917280" y="3349442"/>
            <a:ext cx="781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lang="en-US" altLang="zh-CN" sz="1600" b="1">
                <a:solidFill>
                  <a:schemeClr val="tx1"/>
                </a:solidFill>
                <a:latin typeface="Times New Roman" panose="02020603050405020304" pitchFamily="18" charset="0"/>
              </a:rPr>
              <a:t>20KB</a:t>
            </a:r>
            <a:endParaRPr lang="en-US" altLang="zh-CN" sz="1600" b="1">
              <a:solidFill>
                <a:schemeClr val="tx1"/>
              </a:solidFill>
              <a:latin typeface="Times New Roman" panose="02020603050405020304" pitchFamily="18" charset="0"/>
            </a:endParaRPr>
          </a:p>
        </p:txBody>
      </p:sp>
      <p:grpSp>
        <p:nvGrpSpPr>
          <p:cNvPr id="17" name="Group 30"/>
          <p:cNvGrpSpPr/>
          <p:nvPr/>
        </p:nvGrpSpPr>
        <p:grpSpPr bwMode="auto">
          <a:xfrm>
            <a:off x="653755" y="3982854"/>
            <a:ext cx="1260475" cy="803275"/>
            <a:chOff x="363" y="2464"/>
            <a:chExt cx="794" cy="506"/>
          </a:xfrm>
        </p:grpSpPr>
        <p:sp>
          <p:nvSpPr>
            <p:cNvPr id="18" name="Text Box 16"/>
            <p:cNvSpPr txBox="1">
              <a:spLocks noChangeArrowheads="1"/>
            </p:cNvSpPr>
            <p:nvPr/>
          </p:nvSpPr>
          <p:spPr bwMode="auto">
            <a:xfrm>
              <a:off x="363" y="2464"/>
              <a:ext cx="79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上界寄存器</a:t>
              </a:r>
              <a:endParaRPr kumimoji="1" lang="zh-CN" altLang="en-US" sz="1600" b="1">
                <a:solidFill>
                  <a:schemeClr val="tx1"/>
                </a:solidFill>
                <a:latin typeface="Times New Roman" panose="02020603050405020304" pitchFamily="18" charset="0"/>
              </a:endParaRPr>
            </a:p>
          </p:txBody>
        </p:sp>
        <p:sp>
          <p:nvSpPr>
            <p:cNvPr id="19" name="Text Box 17"/>
            <p:cNvSpPr txBox="1">
              <a:spLocks noChangeArrowheads="1"/>
            </p:cNvSpPr>
            <p:nvPr/>
          </p:nvSpPr>
          <p:spPr bwMode="auto">
            <a:xfrm>
              <a:off x="442" y="2724"/>
              <a:ext cx="588" cy="246"/>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grpSp>
      <p:sp>
        <p:nvSpPr>
          <p:cNvPr id="20" name="Text Box 19"/>
          <p:cNvSpPr txBox="1">
            <a:spLocks noChangeArrowheads="1"/>
          </p:cNvSpPr>
          <p:nvPr/>
        </p:nvSpPr>
        <p:spPr bwMode="auto">
          <a:xfrm>
            <a:off x="949030" y="4408304"/>
            <a:ext cx="796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lang="en-US" altLang="zh-CN" sz="1600" b="1">
                <a:solidFill>
                  <a:schemeClr val="tx1"/>
                </a:solidFill>
                <a:latin typeface="Times New Roman" panose="02020603050405020304" pitchFamily="18" charset="0"/>
              </a:rPr>
              <a:t>24KB</a:t>
            </a:r>
            <a:endParaRPr lang="en-US" altLang="zh-CN" sz="1600" b="1">
              <a:solidFill>
                <a:schemeClr val="tx1"/>
              </a:solidFill>
              <a:latin typeface="Times New Roman" panose="02020603050405020304" pitchFamily="18" charset="0"/>
            </a:endParaRPr>
          </a:p>
        </p:txBody>
      </p:sp>
      <p:sp>
        <p:nvSpPr>
          <p:cNvPr id="21" name="Rectangle 24"/>
          <p:cNvSpPr>
            <a:spLocks noChangeArrowheads="1"/>
          </p:cNvSpPr>
          <p:nvPr/>
        </p:nvSpPr>
        <p:spPr bwMode="auto">
          <a:xfrm>
            <a:off x="4052592" y="2676342"/>
            <a:ext cx="5168900" cy="2990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800100" lvl="3" indent="-228600">
              <a:lnSpc>
                <a:spcPct val="150000"/>
              </a:lnSpc>
              <a:spcBef>
                <a:spcPts val="500"/>
              </a:spcBef>
              <a:buClr>
                <a:srgbClr val="FFC000"/>
              </a:buClr>
              <a:buFont typeface="Wingdings" panose="05000000000000000000" pitchFamily="2" charset="2"/>
              <a:buChar char="u"/>
              <a:defRPr/>
            </a:pPr>
            <a:r>
              <a:rPr lang="zh-CN" altLang="en-US" sz="2400" b="1"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如何</a:t>
            </a:r>
            <a:r>
              <a:rPr lang="zh-CN" altLang="en-US" sz="2400" b="1" dirty="0">
                <a:solidFill>
                  <a:prstClr val="black"/>
                </a:solidFill>
                <a:latin typeface="微软雅黑" panose="020B0503020204020204" pitchFamily="34" charset="-122"/>
                <a:ea typeface="微软雅黑" panose="020B0503020204020204" pitchFamily="34" charset="-122"/>
              </a:rPr>
              <a:t>设置上下界寄存器内容 ？</a:t>
            </a:r>
            <a:endParaRPr lang="zh-CN" altLang="en-US" sz="2400" b="1" dirty="0">
              <a:solidFill>
                <a:prstClr val="black"/>
              </a:solidFill>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Font typeface="Wingdings" panose="05000000000000000000" pitchFamily="2" charset="2"/>
              <a:buChar char="u"/>
              <a:defRPr/>
            </a:pPr>
            <a:r>
              <a:rPr lang="zh-CN" altLang="en-US" sz="2400" b="1"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如何判断是否越界 ？</a:t>
            </a:r>
            <a:endParaRPr lang="zh-CN" altLang="en-US" sz="2400" b="1" dirty="0">
              <a:solidFill>
                <a:prstClr val="black"/>
              </a:solidFill>
              <a:latin typeface="微软雅黑" panose="020B0503020204020204" pitchFamily="34" charset="-122"/>
              <a:ea typeface="微软雅黑" panose="020B0503020204020204" pitchFamily="34" charset="-122"/>
              <a:sym typeface="Symbol" panose="05050102010706020507" pitchFamily="18" charset="2"/>
            </a:endParaRPr>
          </a:p>
          <a:p>
            <a:pPr eaLnBrk="1" hangingPunct="1">
              <a:lnSpc>
                <a:spcPct val="130000"/>
              </a:lnSpc>
              <a:buFont typeface="Wingdings" panose="05000000000000000000" pitchFamily="2" charset="2"/>
              <a:buNone/>
            </a:pPr>
            <a:r>
              <a:rPr lang="zh-CN" altLang="en-US" sz="2000" b="1" dirty="0">
                <a:solidFill>
                  <a:schemeClr val="tx1"/>
                </a:solidFill>
                <a:latin typeface="Times New Roman" panose="02020603050405020304" pitchFamily="18" charset="0"/>
                <a:sym typeface="Symbol" panose="05050102010706020507" pitchFamily="18" charset="2"/>
              </a:rPr>
              <a:t>               若  </a:t>
            </a:r>
            <a:r>
              <a:rPr lang="en-US" altLang="zh-CN" sz="2400" b="1" dirty="0">
                <a:solidFill>
                  <a:schemeClr val="tx1"/>
                </a:solidFill>
                <a:latin typeface="Times New Roman" panose="02020603050405020304" pitchFamily="18" charset="0"/>
              </a:rPr>
              <a:t>20KB≤D</a:t>
            </a:r>
            <a:r>
              <a:rPr lang="zh-CN" altLang="en-US" sz="2400" b="1" dirty="0">
                <a:solidFill>
                  <a:schemeClr val="tx1"/>
                </a:solidFill>
                <a:latin typeface="Times New Roman" panose="02020603050405020304" pitchFamily="18" charset="0"/>
              </a:rPr>
              <a:t>＜</a:t>
            </a:r>
            <a:r>
              <a:rPr lang="en-US" altLang="zh-CN" sz="2400" b="1" dirty="0">
                <a:solidFill>
                  <a:schemeClr val="tx1"/>
                </a:solidFill>
                <a:latin typeface="Times New Roman" panose="02020603050405020304" pitchFamily="18" charset="0"/>
              </a:rPr>
              <a:t>24KB    </a:t>
            </a:r>
            <a:endParaRPr lang="en-US" altLang="zh-CN" sz="2400" b="1"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允许访问；</a:t>
            </a:r>
            <a:endParaRPr lang="zh-CN" altLang="en-US"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否则发生越界中断</a:t>
            </a:r>
            <a:endParaRPr lang="zh-CN" altLang="en-US" sz="2400" b="0" dirty="0">
              <a:solidFill>
                <a:schemeClr val="tx1"/>
              </a:solidFill>
              <a:latin typeface="Times New Roman" panose="02020603050405020304" pitchFamily="18" charset="0"/>
            </a:endParaRPr>
          </a:p>
        </p:txBody>
      </p:sp>
      <p:sp>
        <p:nvSpPr>
          <p:cNvPr id="22" name="Text Box 31"/>
          <p:cNvSpPr txBox="1">
            <a:spLocks noChangeArrowheads="1"/>
          </p:cNvSpPr>
          <p:nvPr/>
        </p:nvSpPr>
        <p:spPr bwMode="auto">
          <a:xfrm>
            <a:off x="1544342" y="6059304"/>
            <a:ext cx="2447925"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界限寄存器保护示意图</a:t>
            </a:r>
            <a:endParaRPr kumimoji="1" lang="zh-CN" altLang="en-US" sz="1600" b="0">
              <a:solidFill>
                <a:schemeClr val="tx1"/>
              </a:solidFill>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主存管理功能</a:t>
            </a:r>
            <a:endParaRPr lang="zh-CN" altLang="en-US" dirty="0"/>
          </a:p>
        </p:txBody>
      </p:sp>
      <p:sp>
        <p:nvSpPr>
          <p:cNvPr id="3" name="Rectangle 4"/>
          <p:cNvSpPr>
            <a:spLocks noChangeArrowheads="1"/>
          </p:cNvSpPr>
          <p:nvPr/>
        </p:nvSpPr>
        <p:spPr bwMode="auto">
          <a:xfrm>
            <a:off x="487822" y="830079"/>
            <a:ext cx="837565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20000"/>
              </a:lnSpc>
              <a:spcBef>
                <a:spcPct val="20000"/>
              </a:spcBef>
              <a:buFont typeface="Wingdings" panose="05000000000000000000" pitchFamily="2" charset="2"/>
              <a:buNone/>
            </a:pPr>
            <a:r>
              <a:rPr lang="en-US" altLang="zh-CN" sz="2400" dirty="0">
                <a:solidFill>
                  <a:srgbClr val="000099"/>
                </a:solidFill>
                <a:latin typeface="Times New Roman" panose="02020603050405020304" pitchFamily="18" charset="0"/>
              </a:rPr>
              <a:t>② </a:t>
            </a:r>
            <a:r>
              <a:rPr lang="zh-CN" altLang="en-US" sz="2400" dirty="0">
                <a:solidFill>
                  <a:srgbClr val="000099"/>
                </a:solidFill>
                <a:latin typeface="Times New Roman" panose="02020603050405020304" pitchFamily="18" charset="0"/>
              </a:rPr>
              <a:t>基地址、限长防护</a:t>
            </a:r>
            <a:endParaRPr lang="zh-CN" altLang="en-US" sz="2400" dirty="0">
              <a:solidFill>
                <a:srgbClr val="000099"/>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0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例：程序大小为</a:t>
            </a:r>
            <a:r>
              <a:rPr lang="en-US" altLang="zh-CN" sz="2400" b="1" dirty="0">
                <a:solidFill>
                  <a:schemeClr val="tx1"/>
                </a:solidFill>
                <a:latin typeface="Times New Roman" panose="02020603050405020304" pitchFamily="18" charset="0"/>
              </a:rPr>
              <a:t>4KB</a:t>
            </a:r>
            <a:r>
              <a:rPr lang="zh-CN" altLang="en-US" sz="2400" b="0" dirty="0">
                <a:solidFill>
                  <a:schemeClr val="tx1"/>
                </a:solidFill>
                <a:latin typeface="Times New Roman" panose="02020603050405020304" pitchFamily="18" charset="0"/>
              </a:rPr>
              <a:t>，主存首址为</a:t>
            </a:r>
            <a:r>
              <a:rPr lang="en-US" altLang="zh-CN" sz="2400" b="1" dirty="0">
                <a:solidFill>
                  <a:schemeClr val="tx1"/>
                </a:solidFill>
                <a:latin typeface="Times New Roman" panose="02020603050405020304" pitchFamily="18" charset="0"/>
              </a:rPr>
              <a:t>20KB</a:t>
            </a:r>
            <a:r>
              <a:rPr lang="zh-CN" altLang="en-US" sz="2400" b="0" dirty="0">
                <a:solidFill>
                  <a:schemeClr val="tx1"/>
                </a:solidFill>
                <a:latin typeface="Times New Roman" panose="02020603050405020304" pitchFamily="18" charset="0"/>
              </a:rPr>
              <a:t>。</a:t>
            </a:r>
            <a:endParaRPr lang="zh-CN" altLang="en-US" sz="2400" b="0" dirty="0">
              <a:solidFill>
                <a:schemeClr val="tx1"/>
              </a:solidFill>
              <a:latin typeface="Times New Roman" panose="02020603050405020304" pitchFamily="18" charset="0"/>
            </a:endParaRPr>
          </a:p>
        </p:txBody>
      </p:sp>
      <p:sp>
        <p:nvSpPr>
          <p:cNvPr id="4" name="Rectangle 23"/>
          <p:cNvSpPr>
            <a:spLocks noChangeArrowheads="1"/>
          </p:cNvSpPr>
          <p:nvPr/>
        </p:nvSpPr>
        <p:spPr bwMode="auto">
          <a:xfrm>
            <a:off x="4334334" y="2219142"/>
            <a:ext cx="5796632" cy="2990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800100" lvl="3" indent="-228600">
              <a:lnSpc>
                <a:spcPct val="150000"/>
              </a:lnSpc>
              <a:spcBef>
                <a:spcPts val="500"/>
              </a:spcBef>
              <a:buClr>
                <a:srgbClr val="FFC000"/>
              </a:buClr>
              <a:buFont typeface="Wingdings" panose="05000000000000000000" pitchFamily="2" charset="2"/>
              <a:buChar char="u"/>
              <a:defRPr/>
            </a:pPr>
            <a:r>
              <a:rPr lang="zh-CN" altLang="en-US" sz="2400" b="1"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如何</a:t>
            </a:r>
            <a:r>
              <a:rPr lang="zh-CN" altLang="en-US" sz="2400" b="1" dirty="0">
                <a:solidFill>
                  <a:prstClr val="black"/>
                </a:solidFill>
                <a:latin typeface="微软雅黑" panose="020B0503020204020204" pitchFamily="34" charset="-122"/>
                <a:ea typeface="微软雅黑" panose="020B0503020204020204" pitchFamily="34" charset="-122"/>
              </a:rPr>
              <a:t>设置基址、限长寄存器内容 ？</a:t>
            </a:r>
            <a:endParaRPr lang="zh-CN" altLang="en-US" sz="2400" b="1" dirty="0">
              <a:solidFill>
                <a:prstClr val="black"/>
              </a:solidFill>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Font typeface="Wingdings" panose="05000000000000000000" pitchFamily="2" charset="2"/>
              <a:buChar char="u"/>
              <a:defRPr/>
            </a:pPr>
            <a:r>
              <a:rPr lang="zh-CN" altLang="en-US" sz="2400" b="1"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如何判断是否越界 ？</a:t>
            </a:r>
            <a:endParaRPr lang="zh-CN" altLang="en-US" sz="2400" b="1" dirty="0">
              <a:solidFill>
                <a:prstClr val="black"/>
              </a:solidFill>
              <a:latin typeface="微软雅黑" panose="020B0503020204020204" pitchFamily="34" charset="-122"/>
              <a:ea typeface="微软雅黑" panose="020B0503020204020204" pitchFamily="34" charset="-122"/>
              <a:sym typeface="Symbol" panose="05050102010706020507" pitchFamily="18" charset="2"/>
            </a:endParaRPr>
          </a:p>
          <a:p>
            <a:pPr eaLnBrk="1" hangingPunct="1">
              <a:lnSpc>
                <a:spcPct val="130000"/>
              </a:lnSpc>
              <a:buFont typeface="Wingdings" panose="05000000000000000000" pitchFamily="2" charset="2"/>
              <a:buNone/>
            </a:pPr>
            <a:r>
              <a:rPr lang="zh-CN" altLang="en-US" sz="2400" b="1" dirty="0">
                <a:solidFill>
                  <a:schemeClr val="tx1"/>
                </a:solidFill>
                <a:latin typeface="Times New Roman" panose="02020603050405020304" pitchFamily="18" charset="0"/>
                <a:sym typeface="Symbol" panose="05050102010706020507" pitchFamily="18" charset="2"/>
              </a:rPr>
              <a:t>               若 逻辑地址 </a:t>
            </a:r>
            <a:r>
              <a:rPr lang="zh-CN" altLang="en-US" sz="2400" b="1" dirty="0">
                <a:solidFill>
                  <a:schemeClr val="tx1"/>
                </a:solidFill>
                <a:latin typeface="Times New Roman" panose="02020603050405020304" pitchFamily="18" charset="0"/>
              </a:rPr>
              <a:t>＜ </a:t>
            </a:r>
            <a:r>
              <a:rPr lang="en-US" altLang="zh-CN" sz="2400" b="1" dirty="0">
                <a:solidFill>
                  <a:schemeClr val="tx1"/>
                </a:solidFill>
                <a:latin typeface="Times New Roman" panose="02020603050405020304" pitchFamily="18" charset="0"/>
              </a:rPr>
              <a:t>4KB    </a:t>
            </a:r>
            <a:endParaRPr lang="en-US" altLang="zh-CN" sz="2400" b="1"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允许访问；</a:t>
            </a:r>
            <a:endParaRPr lang="zh-CN" altLang="en-US"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否则发生越界中断</a:t>
            </a:r>
            <a:endParaRPr lang="zh-CN" altLang="en-US" sz="2400" b="0" dirty="0">
              <a:solidFill>
                <a:schemeClr val="tx1"/>
              </a:solidFill>
              <a:latin typeface="Times New Roman" panose="02020603050405020304" pitchFamily="18" charset="0"/>
            </a:endParaRPr>
          </a:p>
        </p:txBody>
      </p:sp>
      <p:grpSp>
        <p:nvGrpSpPr>
          <p:cNvPr id="5" name="Group 25"/>
          <p:cNvGrpSpPr/>
          <p:nvPr/>
        </p:nvGrpSpPr>
        <p:grpSpPr bwMode="auto">
          <a:xfrm>
            <a:off x="2061034" y="2235017"/>
            <a:ext cx="2452688" cy="3252787"/>
            <a:chOff x="1207" y="1624"/>
            <a:chExt cx="1545" cy="2049"/>
          </a:xfrm>
        </p:grpSpPr>
        <p:sp>
          <p:nvSpPr>
            <p:cNvPr id="6" name="Text Box 26"/>
            <p:cNvSpPr txBox="1">
              <a:spLocks noChangeArrowheads="1"/>
            </p:cNvSpPr>
            <p:nvPr/>
          </p:nvSpPr>
          <p:spPr bwMode="auto">
            <a:xfrm>
              <a:off x="1803" y="1772"/>
              <a:ext cx="945" cy="1671"/>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20000"/>
                </a:spcBef>
                <a:buClrTx/>
                <a:buSzTx/>
                <a:buFontTx/>
                <a:buNone/>
              </a:pPr>
              <a:r>
                <a:rPr kumimoji="1" lang="en-US" altLang="zh-CN" sz="1600" b="1">
                  <a:solidFill>
                    <a:schemeClr val="tx1"/>
                  </a:solidFill>
                  <a:latin typeface="Times New Roman" panose="02020603050405020304" pitchFamily="18" charset="0"/>
                </a:rPr>
                <a:t> mov  r</a:t>
              </a:r>
              <a:r>
                <a:rPr kumimoji="1" lang="en-US" altLang="zh-CN" sz="1600" b="1" baseline="-25000">
                  <a:solidFill>
                    <a:schemeClr val="tx1"/>
                  </a:solidFill>
                  <a:latin typeface="Times New Roman" panose="02020603050405020304" pitchFamily="18" charset="0"/>
                </a:rPr>
                <a:t>1 </a:t>
              </a:r>
              <a:r>
                <a:rPr kumimoji="1" lang="en-US" altLang="zh-CN" sz="1600" b="1">
                  <a:solidFill>
                    <a:schemeClr val="tx1"/>
                  </a:solidFill>
                  <a:latin typeface="Times New Roman" panose="02020603050405020304" pitchFamily="18" charset="0"/>
                </a:rPr>
                <a:t>, [500]</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123</a:t>
              </a:r>
              <a:endParaRPr kumimoji="1" lang="en-US" altLang="zh-CN" sz="1600" b="1">
                <a:solidFill>
                  <a:schemeClr val="tx1"/>
                </a:solidFill>
                <a:latin typeface="Times New Roman" panose="02020603050405020304" pitchFamily="18" charset="0"/>
              </a:endParaRPr>
            </a:p>
          </p:txBody>
        </p:sp>
        <p:sp>
          <p:nvSpPr>
            <p:cNvPr id="7" name="Text Box 27"/>
            <p:cNvSpPr txBox="1">
              <a:spLocks noChangeArrowheads="1"/>
            </p:cNvSpPr>
            <p:nvPr/>
          </p:nvSpPr>
          <p:spPr bwMode="auto">
            <a:xfrm>
              <a:off x="1633" y="1624"/>
              <a:ext cx="173"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8" name="Text Box 28"/>
            <p:cNvSpPr txBox="1">
              <a:spLocks noChangeArrowheads="1"/>
            </p:cNvSpPr>
            <p:nvPr/>
          </p:nvSpPr>
          <p:spPr bwMode="auto">
            <a:xfrm>
              <a:off x="1416" y="1956"/>
              <a:ext cx="50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20KB</a:t>
              </a:r>
              <a:endParaRPr kumimoji="1" lang="en-US" altLang="zh-CN" sz="1600" b="1">
                <a:solidFill>
                  <a:schemeClr val="tx1"/>
                </a:solidFill>
                <a:latin typeface="Times New Roman" panose="02020603050405020304" pitchFamily="18" charset="0"/>
              </a:endParaRPr>
            </a:p>
          </p:txBody>
        </p:sp>
        <p:sp>
          <p:nvSpPr>
            <p:cNvPr id="9" name="Text Box 29"/>
            <p:cNvSpPr txBox="1">
              <a:spLocks noChangeArrowheads="1"/>
            </p:cNvSpPr>
            <p:nvPr/>
          </p:nvSpPr>
          <p:spPr bwMode="auto">
            <a:xfrm>
              <a:off x="1207" y="3301"/>
              <a:ext cx="688"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256KB</a:t>
              </a:r>
              <a:r>
                <a:rPr kumimoji="1" lang="en-US" altLang="zh-CN" sz="1600" b="1">
                  <a:solidFill>
                    <a:schemeClr val="tx1"/>
                  </a:solidFill>
                  <a:latin typeface="Times New Roman" panose="02020603050405020304" pitchFamily="18" charset="0"/>
                  <a:sym typeface="Symbol" panose="05050102010706020507" pitchFamily="18" charset="2"/>
                </a:rPr>
                <a:t></a:t>
              </a: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10" name="Text Box 30"/>
            <p:cNvSpPr txBox="1">
              <a:spLocks noChangeArrowheads="1"/>
            </p:cNvSpPr>
            <p:nvPr/>
          </p:nvSpPr>
          <p:spPr bwMode="auto">
            <a:xfrm>
              <a:off x="1938" y="3461"/>
              <a:ext cx="660"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存储空间</a:t>
              </a:r>
              <a:endParaRPr kumimoji="1" lang="zh-CN" altLang="en-US" sz="1600" b="1">
                <a:solidFill>
                  <a:schemeClr val="tx1"/>
                </a:solidFill>
                <a:latin typeface="Times New Roman" panose="02020603050405020304" pitchFamily="18" charset="0"/>
              </a:endParaRPr>
            </a:p>
          </p:txBody>
        </p:sp>
        <p:sp>
          <p:nvSpPr>
            <p:cNvPr id="11" name="Line 31"/>
            <p:cNvSpPr>
              <a:spLocks noChangeShapeType="1"/>
            </p:cNvSpPr>
            <p:nvPr/>
          </p:nvSpPr>
          <p:spPr bwMode="auto">
            <a:xfrm>
              <a:off x="1807" y="2080"/>
              <a:ext cx="9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2" name="Line 32"/>
            <p:cNvSpPr>
              <a:spLocks noChangeShapeType="1"/>
            </p:cNvSpPr>
            <p:nvPr/>
          </p:nvSpPr>
          <p:spPr bwMode="auto">
            <a:xfrm>
              <a:off x="1807" y="2804"/>
              <a:ext cx="9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3" name="Text Box 33"/>
            <p:cNvSpPr txBox="1">
              <a:spLocks noChangeArrowheads="1"/>
            </p:cNvSpPr>
            <p:nvPr/>
          </p:nvSpPr>
          <p:spPr bwMode="auto">
            <a:xfrm>
              <a:off x="1416" y="2695"/>
              <a:ext cx="516"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24KB</a:t>
              </a:r>
              <a:endParaRPr kumimoji="1" lang="en-US" altLang="zh-CN" sz="1600" b="1">
                <a:solidFill>
                  <a:schemeClr val="tx1"/>
                </a:solidFill>
                <a:latin typeface="Times New Roman" panose="02020603050405020304" pitchFamily="18" charset="0"/>
              </a:endParaRPr>
            </a:p>
          </p:txBody>
        </p:sp>
      </p:grpSp>
      <p:grpSp>
        <p:nvGrpSpPr>
          <p:cNvPr id="14" name="Group 41"/>
          <p:cNvGrpSpPr/>
          <p:nvPr/>
        </p:nvGrpSpPr>
        <p:grpSpPr bwMode="auto">
          <a:xfrm>
            <a:off x="1006934" y="2796992"/>
            <a:ext cx="1331913" cy="765175"/>
            <a:chOff x="362" y="1815"/>
            <a:chExt cx="839" cy="482"/>
          </a:xfrm>
        </p:grpSpPr>
        <p:sp>
          <p:nvSpPr>
            <p:cNvPr id="15" name="Text Box 42"/>
            <p:cNvSpPr txBox="1">
              <a:spLocks noChangeArrowheads="1"/>
            </p:cNvSpPr>
            <p:nvPr/>
          </p:nvSpPr>
          <p:spPr bwMode="auto">
            <a:xfrm>
              <a:off x="362" y="1815"/>
              <a:ext cx="839"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基址寄存器</a:t>
              </a:r>
              <a:endParaRPr kumimoji="1" lang="zh-CN" altLang="en-US" sz="1600" b="1">
                <a:solidFill>
                  <a:schemeClr val="tx1"/>
                </a:solidFill>
                <a:latin typeface="Times New Roman" panose="02020603050405020304" pitchFamily="18" charset="0"/>
              </a:endParaRPr>
            </a:p>
          </p:txBody>
        </p:sp>
        <p:sp>
          <p:nvSpPr>
            <p:cNvPr id="16" name="Text Box 43"/>
            <p:cNvSpPr txBox="1">
              <a:spLocks noChangeArrowheads="1"/>
            </p:cNvSpPr>
            <p:nvPr/>
          </p:nvSpPr>
          <p:spPr bwMode="auto">
            <a:xfrm>
              <a:off x="428" y="2051"/>
              <a:ext cx="588" cy="246"/>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grpSp>
      <p:sp>
        <p:nvSpPr>
          <p:cNvPr id="17" name="Text Box 44"/>
          <p:cNvSpPr txBox="1">
            <a:spLocks noChangeArrowheads="1"/>
          </p:cNvSpPr>
          <p:nvPr/>
        </p:nvSpPr>
        <p:spPr bwMode="auto">
          <a:xfrm>
            <a:off x="1272047" y="3193867"/>
            <a:ext cx="7810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lang="en-US" altLang="zh-CN" sz="1600" b="1">
                <a:solidFill>
                  <a:schemeClr val="tx1"/>
                </a:solidFill>
                <a:latin typeface="Times New Roman" panose="02020603050405020304" pitchFamily="18" charset="0"/>
              </a:rPr>
              <a:t>20KB</a:t>
            </a:r>
            <a:endParaRPr lang="en-US" altLang="zh-CN" sz="1600" b="1">
              <a:solidFill>
                <a:schemeClr val="tx1"/>
              </a:solidFill>
              <a:latin typeface="Times New Roman" panose="02020603050405020304" pitchFamily="18" charset="0"/>
            </a:endParaRPr>
          </a:p>
        </p:txBody>
      </p:sp>
      <p:grpSp>
        <p:nvGrpSpPr>
          <p:cNvPr id="18" name="Group 45"/>
          <p:cNvGrpSpPr/>
          <p:nvPr/>
        </p:nvGrpSpPr>
        <p:grpSpPr bwMode="auto">
          <a:xfrm>
            <a:off x="1008522" y="3827279"/>
            <a:ext cx="1260475" cy="803275"/>
            <a:chOff x="363" y="2464"/>
            <a:chExt cx="794" cy="506"/>
          </a:xfrm>
        </p:grpSpPr>
        <p:sp>
          <p:nvSpPr>
            <p:cNvPr id="19" name="Text Box 46"/>
            <p:cNvSpPr txBox="1">
              <a:spLocks noChangeArrowheads="1"/>
            </p:cNvSpPr>
            <p:nvPr/>
          </p:nvSpPr>
          <p:spPr bwMode="auto">
            <a:xfrm>
              <a:off x="363" y="2464"/>
              <a:ext cx="79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限长寄存器</a:t>
              </a:r>
              <a:endParaRPr kumimoji="1" lang="zh-CN" altLang="en-US" sz="1600" b="1">
                <a:solidFill>
                  <a:schemeClr val="tx1"/>
                </a:solidFill>
                <a:latin typeface="Times New Roman" panose="02020603050405020304" pitchFamily="18" charset="0"/>
              </a:endParaRPr>
            </a:p>
          </p:txBody>
        </p:sp>
        <p:sp>
          <p:nvSpPr>
            <p:cNvPr id="20" name="Text Box 47"/>
            <p:cNvSpPr txBox="1">
              <a:spLocks noChangeArrowheads="1"/>
            </p:cNvSpPr>
            <p:nvPr/>
          </p:nvSpPr>
          <p:spPr bwMode="auto">
            <a:xfrm>
              <a:off x="442" y="2724"/>
              <a:ext cx="588" cy="246"/>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grpSp>
      <p:sp>
        <p:nvSpPr>
          <p:cNvPr id="21" name="Text Box 48"/>
          <p:cNvSpPr txBox="1">
            <a:spLocks noChangeArrowheads="1"/>
          </p:cNvSpPr>
          <p:nvPr/>
        </p:nvSpPr>
        <p:spPr bwMode="auto">
          <a:xfrm>
            <a:off x="1303797" y="4252729"/>
            <a:ext cx="796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lang="en-US" altLang="zh-CN" sz="1600" b="1">
                <a:solidFill>
                  <a:schemeClr val="tx1"/>
                </a:solidFill>
                <a:latin typeface="Times New Roman" panose="02020603050405020304" pitchFamily="18" charset="0"/>
              </a:rPr>
              <a:t> 4KB</a:t>
            </a:r>
            <a:endParaRPr lang="en-US" altLang="zh-CN" sz="1600" b="1">
              <a:solidFill>
                <a:schemeClr val="tx1"/>
              </a:solidFill>
              <a:latin typeface="Times New Roman" panose="02020603050405020304" pitchFamily="18" charset="0"/>
            </a:endParaRPr>
          </a:p>
        </p:txBody>
      </p:sp>
      <p:sp>
        <p:nvSpPr>
          <p:cNvPr id="22" name="Text Box 49"/>
          <p:cNvSpPr txBox="1">
            <a:spLocks noChangeArrowheads="1"/>
          </p:cNvSpPr>
          <p:nvPr/>
        </p:nvSpPr>
        <p:spPr bwMode="auto">
          <a:xfrm>
            <a:off x="1826084" y="5687829"/>
            <a:ext cx="2447925"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界限寄存器保护示意图</a:t>
            </a:r>
            <a:endParaRPr kumimoji="1" lang="zh-CN" altLang="en-US" sz="1600" b="0">
              <a:solidFill>
                <a:schemeClr val="tx1"/>
              </a:solidFill>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主要内容</a:t>
            </a:r>
            <a:endParaRPr lang="zh-CN" altLang="en-US" dirty="0"/>
          </a:p>
        </p:txBody>
      </p:sp>
      <p:sp>
        <p:nvSpPr>
          <p:cNvPr id="6" name="Rectangle 2"/>
          <p:cNvSpPr>
            <a:spLocks noChangeArrowheads="1"/>
          </p:cNvSpPr>
          <p:nvPr/>
        </p:nvSpPr>
        <p:spPr bwMode="auto">
          <a:xfrm>
            <a:off x="1027879" y="1044156"/>
            <a:ext cx="7129462" cy="42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主存管理概述</a:t>
            </a:r>
            <a:endParaRPr lang="zh-CN" altLang="en-US" sz="3200" b="1" dirty="0">
              <a:solidFill>
                <a:srgbClr val="FF0000"/>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主存管理的功能</a:t>
            </a:r>
            <a:endParaRPr lang="zh-CN" altLang="en-US" sz="3200" b="1" dirty="0">
              <a:solidFill>
                <a:schemeClr val="tx1"/>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分区存储管理</a:t>
            </a:r>
            <a:endParaRPr lang="zh-CN" altLang="en-US" sz="3200" b="1" dirty="0">
              <a:solidFill>
                <a:schemeClr val="tx1"/>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页式存储管理</a:t>
            </a:r>
            <a:endParaRPr lang="zh-CN" altLang="en-US" sz="3200" b="1" dirty="0">
              <a:solidFill>
                <a:schemeClr val="tx1"/>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段式及段页式存储管理</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主要内容</a:t>
            </a:r>
            <a:endParaRPr lang="zh-CN" altLang="en-US" dirty="0"/>
          </a:p>
        </p:txBody>
      </p:sp>
      <p:sp>
        <p:nvSpPr>
          <p:cNvPr id="6" name="Rectangle 2"/>
          <p:cNvSpPr>
            <a:spLocks noChangeArrowheads="1"/>
          </p:cNvSpPr>
          <p:nvPr/>
        </p:nvSpPr>
        <p:spPr bwMode="auto">
          <a:xfrm>
            <a:off x="983918" y="1061740"/>
            <a:ext cx="7129462" cy="42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主存管理概述</a:t>
            </a:r>
            <a:endParaRPr lang="zh-CN" altLang="en-US" sz="3200" b="1" dirty="0">
              <a:solidFill>
                <a:schemeClr val="tx1"/>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主存管理的功能</a:t>
            </a:r>
            <a:endParaRPr lang="zh-CN" altLang="en-US" sz="3200" b="1" dirty="0">
              <a:solidFill>
                <a:schemeClr val="tx1"/>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分区存储管理</a:t>
            </a:r>
            <a:endParaRPr lang="zh-CN" altLang="en-US" sz="3200" b="1" dirty="0">
              <a:solidFill>
                <a:srgbClr val="FF0000"/>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页式存储管理</a:t>
            </a:r>
            <a:endParaRPr lang="zh-CN" altLang="en-US" sz="3200" b="1" dirty="0">
              <a:solidFill>
                <a:schemeClr val="tx1"/>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段式及段页式存储管理</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分区存储管理</a:t>
            </a:r>
            <a:endParaRPr lang="zh-CN" altLang="en-US" dirty="0"/>
          </a:p>
        </p:txBody>
      </p:sp>
      <p:sp>
        <p:nvSpPr>
          <p:cNvPr id="3" name="Rectangle 3"/>
          <p:cNvSpPr>
            <a:spLocks noChangeArrowheads="1"/>
          </p:cNvSpPr>
          <p:nvPr/>
        </p:nvSpPr>
        <p:spPr bwMode="auto">
          <a:xfrm>
            <a:off x="185738" y="701675"/>
            <a:ext cx="9779672" cy="3184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动态分区分配</a:t>
            </a:r>
            <a:endParaRPr lang="zh-CN" altLang="en-US" sz="2800" b="1" dirty="0">
              <a:solidFill>
                <a:srgbClr val="335F90"/>
              </a:solidFill>
              <a:latin typeface="Times New Roman" panose="02020603050405020304" pitchFamily="18" charset="0"/>
            </a:endParaRPr>
          </a:p>
          <a:p>
            <a:pPr marL="0" indent="0" algn="just">
              <a:lnSpc>
                <a:spcPct val="150000"/>
              </a:lnSpc>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什么是动态分区分配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            在处理程序的过程中，建立分区，依用户请求的大小分配分区。</a:t>
            </a:r>
            <a:endParaRPr lang="zh-CN" altLang="en-US" sz="2400" b="0" dirty="0">
              <a:solidFill>
                <a:schemeClr val="tx1"/>
              </a:solidFill>
              <a:effectLst/>
              <a:latin typeface="Times New Roman" panose="02020603050405020304" pitchFamily="18" charset="0"/>
            </a:endParaRPr>
          </a:p>
          <a:p>
            <a:pPr marL="0" indent="0" algn="just">
              <a:lnSpc>
                <a:spcPct val="150000"/>
              </a:lnSpc>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动态分区的分配、回收过程</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lvl="1"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 动态分区的分配过程 </a:t>
            </a:r>
            <a:endParaRPr lang="zh-CN" altLang="en-US" sz="2400" dirty="0">
              <a:solidFill>
                <a:srgbClr val="000099"/>
              </a:solidFill>
              <a:effectLst/>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分区存储管理</a:t>
            </a:r>
            <a:endParaRPr lang="zh-CN" altLang="en-US" dirty="0"/>
          </a:p>
        </p:txBody>
      </p:sp>
      <p:sp>
        <p:nvSpPr>
          <p:cNvPr id="3" name="Text Box 72"/>
          <p:cNvSpPr txBox="1">
            <a:spLocks noChangeArrowheads="1"/>
          </p:cNvSpPr>
          <p:nvPr/>
        </p:nvSpPr>
        <p:spPr bwMode="auto">
          <a:xfrm>
            <a:off x="2222876" y="4871854"/>
            <a:ext cx="1209675"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10000"/>
              </a:spcBef>
              <a:buClrTx/>
              <a:buSzTx/>
              <a:buFontTx/>
              <a:buNone/>
            </a:pPr>
            <a:r>
              <a:rPr kumimoji="1" lang="zh-CN" altLang="en-US" sz="1600" b="1">
                <a:solidFill>
                  <a:schemeClr val="tx1"/>
                </a:solidFill>
                <a:latin typeface="Times New Roman" panose="02020603050405020304" pitchFamily="18" charset="0"/>
              </a:rPr>
              <a:t>程序</a:t>
            </a:r>
            <a:r>
              <a:rPr kumimoji="1" lang="en-US" altLang="zh-CN" sz="1600" b="1" baseline="-25000">
                <a:solidFill>
                  <a:schemeClr val="tx1"/>
                </a:solidFill>
                <a:latin typeface="Times New Roman" panose="02020603050405020304" pitchFamily="18" charset="0"/>
              </a:rPr>
              <a:t>1</a:t>
            </a:r>
            <a:r>
              <a:rPr kumimoji="1" lang="zh-CN" altLang="en-US" sz="1600" b="1">
                <a:solidFill>
                  <a:schemeClr val="tx1"/>
                </a:solidFill>
                <a:latin typeface="Times New Roman" panose="02020603050405020304" pitchFamily="18" charset="0"/>
              </a:rPr>
              <a:t>申请</a:t>
            </a:r>
            <a:endParaRPr kumimoji="1" lang="zh-CN" altLang="en-US" sz="1600" b="1">
              <a:solidFill>
                <a:schemeClr val="tx1"/>
              </a:solidFill>
              <a:latin typeface="Times New Roman" panose="02020603050405020304" pitchFamily="18" charset="0"/>
            </a:endParaRPr>
          </a:p>
          <a:p>
            <a:pPr eaLnBrk="1" hangingPunct="1">
              <a:lnSpc>
                <a:spcPct val="100000"/>
              </a:lnSpc>
              <a:spcBef>
                <a:spcPct val="10000"/>
              </a:spcBef>
              <a:buClrTx/>
              <a:buSzTx/>
              <a:buFontTx/>
              <a:buNone/>
            </a:pPr>
            <a:r>
              <a:rPr kumimoji="1" lang="zh-CN" altLang="en-US" sz="1600" b="1">
                <a:solidFill>
                  <a:schemeClr val="tx1"/>
                </a:solidFill>
                <a:latin typeface="Times New Roman" panose="02020603050405020304" pitchFamily="18" charset="0"/>
              </a:rPr>
              <a:t>   </a:t>
            </a:r>
            <a:r>
              <a:rPr kumimoji="1" lang="en-US" altLang="zh-CN" sz="1600" b="1">
                <a:solidFill>
                  <a:schemeClr val="tx1"/>
                </a:solidFill>
                <a:latin typeface="Times New Roman" panose="02020603050405020304" pitchFamily="18" charset="0"/>
              </a:rPr>
              <a:t>32KB</a:t>
            </a:r>
            <a:endParaRPr kumimoji="1" lang="en-US" altLang="zh-CN" sz="1600" b="1">
              <a:solidFill>
                <a:schemeClr val="tx1"/>
              </a:solidFill>
              <a:latin typeface="Times New Roman" panose="02020603050405020304" pitchFamily="18" charset="0"/>
            </a:endParaRPr>
          </a:p>
        </p:txBody>
      </p:sp>
      <p:grpSp>
        <p:nvGrpSpPr>
          <p:cNvPr id="4" name="Group 116"/>
          <p:cNvGrpSpPr/>
          <p:nvPr/>
        </p:nvGrpSpPr>
        <p:grpSpPr bwMode="auto">
          <a:xfrm>
            <a:off x="1462463" y="830079"/>
            <a:ext cx="1717675" cy="3787775"/>
            <a:chOff x="78" y="876"/>
            <a:chExt cx="1082" cy="2386"/>
          </a:xfrm>
        </p:grpSpPr>
        <p:sp>
          <p:nvSpPr>
            <p:cNvPr id="5" name="Text Box 53"/>
            <p:cNvSpPr txBox="1">
              <a:spLocks noChangeArrowheads="1"/>
            </p:cNvSpPr>
            <p:nvPr/>
          </p:nvSpPr>
          <p:spPr bwMode="auto">
            <a:xfrm>
              <a:off x="326" y="876"/>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0</a:t>
              </a:r>
              <a:endParaRPr kumimoji="1" lang="en-US" altLang="zh-CN" sz="1600" b="1">
                <a:solidFill>
                  <a:schemeClr val="tx1"/>
                </a:solidFill>
                <a:latin typeface="Times New Roman" panose="02020603050405020304" pitchFamily="18" charset="0"/>
              </a:endParaRPr>
            </a:p>
          </p:txBody>
        </p:sp>
        <p:sp>
          <p:nvSpPr>
            <p:cNvPr id="6" name="Text Box 54"/>
            <p:cNvSpPr txBox="1">
              <a:spLocks noChangeArrowheads="1"/>
            </p:cNvSpPr>
            <p:nvPr/>
          </p:nvSpPr>
          <p:spPr bwMode="auto">
            <a:xfrm>
              <a:off x="540" y="967"/>
              <a:ext cx="618" cy="1969"/>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20000"/>
                </a:spcBef>
                <a:buClrTx/>
                <a:buSzTx/>
                <a:buFontTx/>
                <a:buNone/>
              </a:pPr>
              <a:r>
                <a:rPr kumimoji="1" lang="en-US" altLang="zh-CN" sz="2000" b="1">
                  <a:solidFill>
                    <a:schemeClr val="tx1"/>
                  </a:solidFill>
                  <a:latin typeface="Times New Roman" panose="02020603050405020304" pitchFamily="18" charset="0"/>
                </a:rPr>
                <a:t>    </a:t>
              </a: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sp>
          <p:nvSpPr>
            <p:cNvPr id="7" name="Rectangle 55" descr="浅色上对角线"/>
            <p:cNvSpPr>
              <a:spLocks noChangeArrowheads="1"/>
            </p:cNvSpPr>
            <p:nvPr/>
          </p:nvSpPr>
          <p:spPr bwMode="auto">
            <a:xfrm>
              <a:off x="543" y="1249"/>
              <a:ext cx="617" cy="1691"/>
            </a:xfrm>
            <a:prstGeom prst="rect">
              <a:avLst/>
            </a:prstGeom>
            <a:pattFill prst="ltUpDiag">
              <a:fgClr>
                <a:srgbClr val="000000"/>
              </a:fgClr>
              <a:bgClr>
                <a:srgbClr val="FFFFFF"/>
              </a:bgClr>
            </a:patt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8" name="Text Box 57"/>
            <p:cNvSpPr txBox="1">
              <a:spLocks noChangeArrowheads="1"/>
            </p:cNvSpPr>
            <p:nvPr/>
          </p:nvSpPr>
          <p:spPr bwMode="auto">
            <a:xfrm>
              <a:off x="78" y="2923"/>
              <a:ext cx="6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256KB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9" name="Text Box 58"/>
            <p:cNvSpPr txBox="1">
              <a:spLocks noChangeArrowheads="1"/>
            </p:cNvSpPr>
            <p:nvPr/>
          </p:nvSpPr>
          <p:spPr bwMode="auto">
            <a:xfrm>
              <a:off x="693" y="3080"/>
              <a:ext cx="43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主存</a:t>
              </a:r>
              <a:endParaRPr kumimoji="1" lang="zh-CN" altLang="en-US" sz="1600" b="1">
                <a:solidFill>
                  <a:schemeClr val="tx1"/>
                </a:solidFill>
                <a:latin typeface="Times New Roman" panose="02020603050405020304" pitchFamily="18" charset="0"/>
              </a:endParaRPr>
            </a:p>
          </p:txBody>
        </p:sp>
        <p:sp>
          <p:nvSpPr>
            <p:cNvPr id="10" name="Text Box 59"/>
            <p:cNvSpPr txBox="1">
              <a:spLocks noChangeArrowheads="1"/>
            </p:cNvSpPr>
            <p:nvPr/>
          </p:nvSpPr>
          <p:spPr bwMode="auto">
            <a:xfrm>
              <a:off x="135" y="1131"/>
              <a:ext cx="44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20KB</a:t>
              </a:r>
              <a:endParaRPr kumimoji="1" lang="en-US" altLang="zh-CN" sz="1600" b="1">
                <a:solidFill>
                  <a:schemeClr val="tx1"/>
                </a:solidFill>
                <a:latin typeface="Times New Roman" panose="02020603050405020304" pitchFamily="18" charset="0"/>
              </a:endParaRPr>
            </a:p>
          </p:txBody>
        </p:sp>
        <p:sp>
          <p:nvSpPr>
            <p:cNvPr id="11" name="Text Box 88"/>
            <p:cNvSpPr txBox="1">
              <a:spLocks noChangeArrowheads="1"/>
            </p:cNvSpPr>
            <p:nvPr/>
          </p:nvSpPr>
          <p:spPr bwMode="auto">
            <a:xfrm>
              <a:off x="714" y="959"/>
              <a:ext cx="35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2000" b="1">
                  <a:solidFill>
                    <a:schemeClr val="tx1"/>
                  </a:solidFill>
                  <a:latin typeface="Times New Roman" panose="02020603050405020304" pitchFamily="18" charset="0"/>
                </a:rPr>
                <a:t>os</a:t>
              </a:r>
              <a:endParaRPr kumimoji="1" lang="en-US" altLang="zh-CN" sz="2000" b="1">
                <a:solidFill>
                  <a:schemeClr val="tx1"/>
                </a:solidFill>
                <a:latin typeface="Times New Roman" panose="02020603050405020304" pitchFamily="18" charset="0"/>
              </a:endParaRPr>
            </a:p>
          </p:txBody>
        </p:sp>
      </p:grpSp>
      <p:grpSp>
        <p:nvGrpSpPr>
          <p:cNvPr id="12" name="Group 117"/>
          <p:cNvGrpSpPr/>
          <p:nvPr/>
        </p:nvGrpSpPr>
        <p:grpSpPr bwMode="auto">
          <a:xfrm>
            <a:off x="3257926" y="830079"/>
            <a:ext cx="1633537" cy="3816350"/>
            <a:chOff x="1209" y="876"/>
            <a:chExt cx="1029" cy="2404"/>
          </a:xfrm>
        </p:grpSpPr>
        <p:sp>
          <p:nvSpPr>
            <p:cNvPr id="13" name="Text Box 43"/>
            <p:cNvSpPr txBox="1">
              <a:spLocks noChangeArrowheads="1"/>
            </p:cNvSpPr>
            <p:nvPr/>
          </p:nvSpPr>
          <p:spPr bwMode="auto">
            <a:xfrm>
              <a:off x="1237" y="1122"/>
              <a:ext cx="43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20KB</a:t>
              </a:r>
              <a:endParaRPr kumimoji="1" lang="en-US" altLang="zh-CN" sz="1600" b="1">
                <a:solidFill>
                  <a:schemeClr val="tx1"/>
                </a:solidFill>
                <a:latin typeface="Times New Roman" panose="02020603050405020304" pitchFamily="18" charset="0"/>
              </a:endParaRPr>
            </a:p>
          </p:txBody>
        </p:sp>
        <p:sp>
          <p:nvSpPr>
            <p:cNvPr id="14" name="Text Box 44"/>
            <p:cNvSpPr txBox="1">
              <a:spLocks noChangeArrowheads="1"/>
            </p:cNvSpPr>
            <p:nvPr/>
          </p:nvSpPr>
          <p:spPr bwMode="auto">
            <a:xfrm>
              <a:off x="1401" y="876"/>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0</a:t>
              </a:r>
              <a:endParaRPr kumimoji="1" lang="en-US" altLang="zh-CN" sz="1600" b="1">
                <a:solidFill>
                  <a:schemeClr val="tx1"/>
                </a:solidFill>
                <a:latin typeface="Times New Roman" panose="02020603050405020304" pitchFamily="18" charset="0"/>
              </a:endParaRPr>
            </a:p>
          </p:txBody>
        </p:sp>
        <p:sp>
          <p:nvSpPr>
            <p:cNvPr id="15" name="Text Box 45"/>
            <p:cNvSpPr txBox="1">
              <a:spLocks noChangeArrowheads="1"/>
            </p:cNvSpPr>
            <p:nvPr/>
          </p:nvSpPr>
          <p:spPr bwMode="auto">
            <a:xfrm>
              <a:off x="1615" y="967"/>
              <a:ext cx="618" cy="1969"/>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10000"/>
                </a:spcBef>
                <a:buClrTx/>
                <a:buSzTx/>
                <a:buFontTx/>
                <a:buNone/>
              </a:pPr>
              <a:r>
                <a:rPr kumimoji="1" lang="en-US" altLang="zh-CN" sz="2000" b="1">
                  <a:solidFill>
                    <a:schemeClr val="tx1"/>
                  </a:solidFill>
                  <a:latin typeface="Times New Roman" panose="02020603050405020304" pitchFamily="18" charset="0"/>
                </a:rPr>
                <a:t>    </a:t>
              </a:r>
              <a:endParaRPr kumimoji="1" lang="en-US" altLang="zh-CN" sz="2000" b="1">
                <a:solidFill>
                  <a:schemeClr val="tx1"/>
                </a:solidFill>
                <a:latin typeface="Times New Roman" panose="02020603050405020304" pitchFamily="18" charset="0"/>
              </a:endParaRPr>
            </a:p>
            <a:p>
              <a:pPr algn="just" eaLnBrk="1" hangingPunct="1">
                <a:lnSpc>
                  <a:spcPct val="100000"/>
                </a:lnSpc>
                <a:spcBef>
                  <a:spcPct val="1000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sp>
          <p:nvSpPr>
            <p:cNvPr id="16" name="Rectangle 46" descr="浅色上对角线"/>
            <p:cNvSpPr>
              <a:spLocks noChangeArrowheads="1"/>
            </p:cNvSpPr>
            <p:nvPr/>
          </p:nvSpPr>
          <p:spPr bwMode="auto">
            <a:xfrm>
              <a:off x="1618" y="1495"/>
              <a:ext cx="617" cy="1440"/>
            </a:xfrm>
            <a:prstGeom prst="rect">
              <a:avLst/>
            </a:prstGeom>
            <a:pattFill prst="ltUpDiag">
              <a:fgClr>
                <a:srgbClr val="000000"/>
              </a:fgClr>
              <a:bgClr>
                <a:srgbClr val="FFFFFF"/>
              </a:bgClr>
            </a:patt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17" name="Line 47"/>
            <p:cNvSpPr>
              <a:spLocks noChangeShapeType="1"/>
            </p:cNvSpPr>
            <p:nvPr/>
          </p:nvSpPr>
          <p:spPr bwMode="auto">
            <a:xfrm>
              <a:off x="1615" y="1240"/>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8" name="Line 48"/>
            <p:cNvSpPr>
              <a:spLocks noChangeShapeType="1"/>
            </p:cNvSpPr>
            <p:nvPr/>
          </p:nvSpPr>
          <p:spPr bwMode="auto">
            <a:xfrm>
              <a:off x="1613" y="1495"/>
              <a:ext cx="622"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9" name="Text Box 49"/>
            <p:cNvSpPr txBox="1">
              <a:spLocks noChangeArrowheads="1"/>
            </p:cNvSpPr>
            <p:nvPr/>
          </p:nvSpPr>
          <p:spPr bwMode="auto">
            <a:xfrm>
              <a:off x="1237" y="1377"/>
              <a:ext cx="45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52KB</a:t>
              </a:r>
              <a:endParaRPr kumimoji="1" lang="en-US" altLang="zh-CN" sz="1600" b="1">
                <a:solidFill>
                  <a:schemeClr val="tx1"/>
                </a:solidFill>
                <a:latin typeface="Times New Roman" panose="02020603050405020304" pitchFamily="18" charset="0"/>
              </a:endParaRPr>
            </a:p>
          </p:txBody>
        </p:sp>
        <p:sp>
          <p:nvSpPr>
            <p:cNvPr id="20" name="Text Box 50"/>
            <p:cNvSpPr txBox="1">
              <a:spLocks noChangeArrowheads="1"/>
            </p:cNvSpPr>
            <p:nvPr/>
          </p:nvSpPr>
          <p:spPr bwMode="auto">
            <a:xfrm>
              <a:off x="1209" y="2925"/>
              <a:ext cx="69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256KB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21" name="Text Box 51"/>
            <p:cNvSpPr txBox="1">
              <a:spLocks noChangeArrowheads="1"/>
            </p:cNvSpPr>
            <p:nvPr/>
          </p:nvSpPr>
          <p:spPr bwMode="auto">
            <a:xfrm>
              <a:off x="1750" y="3098"/>
              <a:ext cx="43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主存</a:t>
              </a:r>
              <a:endParaRPr kumimoji="1" lang="zh-CN" altLang="en-US" sz="1600" b="1">
                <a:solidFill>
                  <a:schemeClr val="tx1"/>
                </a:solidFill>
                <a:latin typeface="Times New Roman" panose="02020603050405020304" pitchFamily="18" charset="0"/>
              </a:endParaRPr>
            </a:p>
          </p:txBody>
        </p:sp>
        <p:sp>
          <p:nvSpPr>
            <p:cNvPr id="22" name="Text Box 89"/>
            <p:cNvSpPr txBox="1">
              <a:spLocks noChangeArrowheads="1"/>
            </p:cNvSpPr>
            <p:nvPr/>
          </p:nvSpPr>
          <p:spPr bwMode="auto">
            <a:xfrm>
              <a:off x="1784" y="950"/>
              <a:ext cx="35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2000" b="1">
                  <a:solidFill>
                    <a:schemeClr val="tx1"/>
                  </a:solidFill>
                  <a:latin typeface="Times New Roman" panose="02020603050405020304" pitchFamily="18" charset="0"/>
                </a:rPr>
                <a:t>os</a:t>
              </a:r>
              <a:endParaRPr kumimoji="1" lang="en-US" altLang="zh-CN" sz="2000" b="1">
                <a:solidFill>
                  <a:schemeClr val="tx1"/>
                </a:solidFill>
                <a:latin typeface="Times New Roman" panose="02020603050405020304" pitchFamily="18" charset="0"/>
              </a:endParaRPr>
            </a:p>
          </p:txBody>
        </p:sp>
        <p:sp>
          <p:nvSpPr>
            <p:cNvPr id="23" name="Text Box 90"/>
            <p:cNvSpPr txBox="1">
              <a:spLocks noChangeArrowheads="1"/>
            </p:cNvSpPr>
            <p:nvPr/>
          </p:nvSpPr>
          <p:spPr bwMode="auto">
            <a:xfrm>
              <a:off x="1723" y="1260"/>
              <a:ext cx="44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1</a:t>
              </a:r>
              <a:endParaRPr kumimoji="1" lang="en-US" altLang="zh-CN" sz="1400" b="1" baseline="-25000">
                <a:solidFill>
                  <a:schemeClr val="tx1"/>
                </a:solidFill>
                <a:latin typeface="Times New Roman" panose="02020603050405020304" pitchFamily="18" charset="0"/>
              </a:endParaRPr>
            </a:p>
          </p:txBody>
        </p:sp>
      </p:grpSp>
      <p:sp>
        <p:nvSpPr>
          <p:cNvPr id="24" name="Text Box 91"/>
          <p:cNvSpPr txBox="1">
            <a:spLocks noChangeArrowheads="1"/>
          </p:cNvSpPr>
          <p:nvPr/>
        </p:nvSpPr>
        <p:spPr bwMode="auto">
          <a:xfrm>
            <a:off x="3819901" y="4871854"/>
            <a:ext cx="1209675"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10000"/>
              </a:spcBef>
              <a:buClrTx/>
              <a:buSzTx/>
              <a:buFontTx/>
              <a:buNone/>
            </a:pPr>
            <a:r>
              <a:rPr kumimoji="1" lang="zh-CN" altLang="en-US" sz="1600" b="1">
                <a:solidFill>
                  <a:schemeClr val="tx1"/>
                </a:solidFill>
                <a:latin typeface="Times New Roman" panose="02020603050405020304" pitchFamily="18" charset="0"/>
              </a:rPr>
              <a:t>程序</a:t>
            </a:r>
            <a:r>
              <a:rPr kumimoji="1" lang="en-US" altLang="zh-CN" sz="1600" b="1" baseline="-25000">
                <a:solidFill>
                  <a:schemeClr val="tx1"/>
                </a:solidFill>
                <a:latin typeface="Times New Roman" panose="02020603050405020304" pitchFamily="18" charset="0"/>
              </a:rPr>
              <a:t>2</a:t>
            </a:r>
            <a:r>
              <a:rPr kumimoji="1" lang="zh-CN" altLang="en-US" sz="1600" b="1">
                <a:solidFill>
                  <a:schemeClr val="tx1"/>
                </a:solidFill>
                <a:latin typeface="Times New Roman" panose="02020603050405020304" pitchFamily="18" charset="0"/>
              </a:rPr>
              <a:t>申请</a:t>
            </a:r>
            <a:endParaRPr kumimoji="1" lang="zh-CN" altLang="en-US" sz="1600" b="1">
              <a:solidFill>
                <a:schemeClr val="tx1"/>
              </a:solidFill>
              <a:latin typeface="Times New Roman" panose="02020603050405020304" pitchFamily="18" charset="0"/>
            </a:endParaRPr>
          </a:p>
          <a:p>
            <a:pPr eaLnBrk="1" hangingPunct="1">
              <a:lnSpc>
                <a:spcPct val="100000"/>
              </a:lnSpc>
              <a:spcBef>
                <a:spcPct val="10000"/>
              </a:spcBef>
              <a:buClrTx/>
              <a:buSzTx/>
              <a:buFontTx/>
              <a:buNone/>
            </a:pPr>
            <a:r>
              <a:rPr kumimoji="1" lang="zh-CN" altLang="en-US" sz="1600" b="1">
                <a:solidFill>
                  <a:schemeClr val="tx1"/>
                </a:solidFill>
                <a:latin typeface="Times New Roman" panose="02020603050405020304" pitchFamily="18" charset="0"/>
              </a:rPr>
              <a:t>   </a:t>
            </a:r>
            <a:r>
              <a:rPr kumimoji="1" lang="en-US" altLang="zh-CN" sz="1600" b="1">
                <a:solidFill>
                  <a:schemeClr val="tx1"/>
                </a:solidFill>
                <a:latin typeface="Times New Roman" panose="02020603050405020304" pitchFamily="18" charset="0"/>
              </a:rPr>
              <a:t>14KB</a:t>
            </a:r>
            <a:endParaRPr kumimoji="1" lang="en-US" altLang="zh-CN" sz="1600" b="1">
              <a:solidFill>
                <a:schemeClr val="tx1"/>
              </a:solidFill>
              <a:latin typeface="Times New Roman" panose="02020603050405020304" pitchFamily="18" charset="0"/>
            </a:endParaRPr>
          </a:p>
        </p:txBody>
      </p:sp>
      <p:grpSp>
        <p:nvGrpSpPr>
          <p:cNvPr id="25" name="Group 118"/>
          <p:cNvGrpSpPr/>
          <p:nvPr/>
        </p:nvGrpSpPr>
        <p:grpSpPr bwMode="auto">
          <a:xfrm>
            <a:off x="4961313" y="830079"/>
            <a:ext cx="1633538" cy="3802062"/>
            <a:chOff x="2282" y="876"/>
            <a:chExt cx="1029" cy="2395"/>
          </a:xfrm>
        </p:grpSpPr>
        <p:sp>
          <p:nvSpPr>
            <p:cNvPr id="26" name="Text Box 61"/>
            <p:cNvSpPr txBox="1">
              <a:spLocks noChangeArrowheads="1"/>
            </p:cNvSpPr>
            <p:nvPr/>
          </p:nvSpPr>
          <p:spPr bwMode="auto">
            <a:xfrm>
              <a:off x="2301" y="1122"/>
              <a:ext cx="43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20KB</a:t>
              </a:r>
              <a:endParaRPr kumimoji="1" lang="en-US" altLang="zh-CN" sz="1600" b="1">
                <a:solidFill>
                  <a:schemeClr val="tx1"/>
                </a:solidFill>
                <a:latin typeface="Times New Roman" panose="02020603050405020304" pitchFamily="18" charset="0"/>
              </a:endParaRPr>
            </a:p>
          </p:txBody>
        </p:sp>
        <p:sp>
          <p:nvSpPr>
            <p:cNvPr id="27" name="Text Box 62"/>
            <p:cNvSpPr txBox="1">
              <a:spLocks noChangeArrowheads="1"/>
            </p:cNvSpPr>
            <p:nvPr/>
          </p:nvSpPr>
          <p:spPr bwMode="auto">
            <a:xfrm>
              <a:off x="2474" y="876"/>
              <a:ext cx="25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0</a:t>
              </a:r>
              <a:endParaRPr kumimoji="1" lang="en-US" altLang="zh-CN" sz="1600" b="1">
                <a:solidFill>
                  <a:schemeClr val="tx1"/>
                </a:solidFill>
                <a:latin typeface="Times New Roman" panose="02020603050405020304" pitchFamily="18" charset="0"/>
              </a:endParaRPr>
            </a:p>
          </p:txBody>
        </p:sp>
        <p:sp>
          <p:nvSpPr>
            <p:cNvPr id="28" name="Text Box 63"/>
            <p:cNvSpPr txBox="1">
              <a:spLocks noChangeArrowheads="1"/>
            </p:cNvSpPr>
            <p:nvPr/>
          </p:nvSpPr>
          <p:spPr bwMode="auto">
            <a:xfrm>
              <a:off x="2688" y="967"/>
              <a:ext cx="618" cy="1969"/>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30000"/>
                </a:lnSpc>
                <a:spcBef>
                  <a:spcPct val="4000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sp>
          <p:nvSpPr>
            <p:cNvPr id="29" name="Line 64"/>
            <p:cNvSpPr>
              <a:spLocks noChangeShapeType="1"/>
            </p:cNvSpPr>
            <p:nvPr/>
          </p:nvSpPr>
          <p:spPr bwMode="auto">
            <a:xfrm>
              <a:off x="2688" y="1240"/>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0" name="Line 65"/>
            <p:cNvSpPr>
              <a:spLocks noChangeShapeType="1"/>
            </p:cNvSpPr>
            <p:nvPr/>
          </p:nvSpPr>
          <p:spPr bwMode="auto">
            <a:xfrm>
              <a:off x="2677" y="1486"/>
              <a:ext cx="622"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1" name="Line 66"/>
            <p:cNvSpPr>
              <a:spLocks noChangeShapeType="1"/>
            </p:cNvSpPr>
            <p:nvPr/>
          </p:nvSpPr>
          <p:spPr bwMode="auto">
            <a:xfrm>
              <a:off x="2686" y="1752"/>
              <a:ext cx="622"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2" name="Text Box 67"/>
            <p:cNvSpPr txBox="1">
              <a:spLocks noChangeArrowheads="1"/>
            </p:cNvSpPr>
            <p:nvPr/>
          </p:nvSpPr>
          <p:spPr bwMode="auto">
            <a:xfrm>
              <a:off x="2301" y="1368"/>
              <a:ext cx="45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52KB</a:t>
              </a:r>
              <a:endParaRPr kumimoji="1" lang="en-US" altLang="zh-CN" sz="1600" b="1">
                <a:solidFill>
                  <a:schemeClr val="tx1"/>
                </a:solidFill>
                <a:latin typeface="Times New Roman" panose="02020603050405020304" pitchFamily="18" charset="0"/>
              </a:endParaRPr>
            </a:p>
          </p:txBody>
        </p:sp>
        <p:sp>
          <p:nvSpPr>
            <p:cNvPr id="33" name="Text Box 68"/>
            <p:cNvSpPr txBox="1">
              <a:spLocks noChangeArrowheads="1"/>
            </p:cNvSpPr>
            <p:nvPr/>
          </p:nvSpPr>
          <p:spPr bwMode="auto">
            <a:xfrm>
              <a:off x="2301" y="1650"/>
              <a:ext cx="48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66KB</a:t>
              </a:r>
              <a:endParaRPr kumimoji="1" lang="en-US" altLang="zh-CN" sz="1600" b="1">
                <a:solidFill>
                  <a:schemeClr val="tx1"/>
                </a:solidFill>
                <a:latin typeface="Times New Roman" panose="02020603050405020304" pitchFamily="18" charset="0"/>
              </a:endParaRPr>
            </a:p>
          </p:txBody>
        </p:sp>
        <p:sp>
          <p:nvSpPr>
            <p:cNvPr id="34" name="Text Box 69"/>
            <p:cNvSpPr txBox="1">
              <a:spLocks noChangeArrowheads="1"/>
            </p:cNvSpPr>
            <p:nvPr/>
          </p:nvSpPr>
          <p:spPr bwMode="auto">
            <a:xfrm>
              <a:off x="2282" y="2943"/>
              <a:ext cx="69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256KB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35" name="Text Box 70"/>
            <p:cNvSpPr txBox="1">
              <a:spLocks noChangeArrowheads="1"/>
            </p:cNvSpPr>
            <p:nvPr/>
          </p:nvSpPr>
          <p:spPr bwMode="auto">
            <a:xfrm>
              <a:off x="2832" y="3089"/>
              <a:ext cx="43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主存</a:t>
              </a:r>
              <a:endParaRPr kumimoji="1" lang="zh-CN" altLang="en-US" sz="1600" b="1">
                <a:solidFill>
                  <a:schemeClr val="tx1"/>
                </a:solidFill>
                <a:latin typeface="Times New Roman" panose="02020603050405020304" pitchFamily="18" charset="0"/>
              </a:endParaRPr>
            </a:p>
          </p:txBody>
        </p:sp>
        <p:sp>
          <p:nvSpPr>
            <p:cNvPr id="36" name="Rectangle 71" descr="浅色上对角线"/>
            <p:cNvSpPr>
              <a:spLocks noChangeArrowheads="1"/>
            </p:cNvSpPr>
            <p:nvPr/>
          </p:nvSpPr>
          <p:spPr bwMode="auto">
            <a:xfrm>
              <a:off x="2691" y="1752"/>
              <a:ext cx="617" cy="1194"/>
            </a:xfrm>
            <a:prstGeom prst="rect">
              <a:avLst/>
            </a:prstGeom>
            <a:pattFill prst="ltUpDiag">
              <a:fgClr>
                <a:srgbClr val="000000"/>
              </a:fgClr>
              <a:bgClr>
                <a:srgbClr val="FFFFFF"/>
              </a:bgClr>
            </a:patt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37" name="Text Box 95"/>
            <p:cNvSpPr txBox="1">
              <a:spLocks noChangeArrowheads="1"/>
            </p:cNvSpPr>
            <p:nvPr/>
          </p:nvSpPr>
          <p:spPr bwMode="auto">
            <a:xfrm>
              <a:off x="2871" y="941"/>
              <a:ext cx="35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2000" b="1">
                  <a:solidFill>
                    <a:schemeClr val="tx1"/>
                  </a:solidFill>
                  <a:latin typeface="Times New Roman" panose="02020603050405020304" pitchFamily="18" charset="0"/>
                </a:rPr>
                <a:t>os</a:t>
              </a:r>
              <a:endParaRPr kumimoji="1" lang="en-US" altLang="zh-CN" sz="2000" b="1">
                <a:solidFill>
                  <a:schemeClr val="tx1"/>
                </a:solidFill>
                <a:latin typeface="Times New Roman" panose="02020603050405020304" pitchFamily="18" charset="0"/>
              </a:endParaRPr>
            </a:p>
          </p:txBody>
        </p:sp>
        <p:sp>
          <p:nvSpPr>
            <p:cNvPr id="38" name="Text Box 96"/>
            <p:cNvSpPr txBox="1">
              <a:spLocks noChangeArrowheads="1"/>
            </p:cNvSpPr>
            <p:nvPr/>
          </p:nvSpPr>
          <p:spPr bwMode="auto">
            <a:xfrm>
              <a:off x="2811" y="1251"/>
              <a:ext cx="44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1</a:t>
              </a:r>
              <a:endParaRPr kumimoji="1" lang="en-US" altLang="zh-CN" sz="1400" b="1" baseline="-25000">
                <a:solidFill>
                  <a:schemeClr val="tx1"/>
                </a:solidFill>
                <a:latin typeface="Times New Roman" panose="02020603050405020304" pitchFamily="18" charset="0"/>
              </a:endParaRPr>
            </a:p>
          </p:txBody>
        </p:sp>
        <p:sp>
          <p:nvSpPr>
            <p:cNvPr id="39" name="Text Box 97"/>
            <p:cNvSpPr txBox="1">
              <a:spLocks noChangeArrowheads="1"/>
            </p:cNvSpPr>
            <p:nvPr/>
          </p:nvSpPr>
          <p:spPr bwMode="auto">
            <a:xfrm>
              <a:off x="2811" y="1489"/>
              <a:ext cx="44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2</a:t>
              </a:r>
              <a:endParaRPr kumimoji="1" lang="en-US" altLang="zh-CN" sz="1400" b="1" baseline="-25000">
                <a:solidFill>
                  <a:schemeClr val="tx1"/>
                </a:solidFill>
                <a:latin typeface="Times New Roman" panose="02020603050405020304" pitchFamily="18" charset="0"/>
              </a:endParaRPr>
            </a:p>
          </p:txBody>
        </p:sp>
      </p:grpSp>
      <p:sp>
        <p:nvSpPr>
          <p:cNvPr id="40" name="Text Box 98"/>
          <p:cNvSpPr txBox="1">
            <a:spLocks noChangeArrowheads="1"/>
          </p:cNvSpPr>
          <p:nvPr/>
        </p:nvSpPr>
        <p:spPr bwMode="auto">
          <a:xfrm>
            <a:off x="5532813" y="4871854"/>
            <a:ext cx="1209675"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10000"/>
              </a:spcBef>
              <a:buClrTx/>
              <a:buSzTx/>
              <a:buFontTx/>
              <a:buNone/>
            </a:pPr>
            <a:r>
              <a:rPr kumimoji="1" lang="zh-CN" altLang="en-US" sz="1600" b="1">
                <a:solidFill>
                  <a:schemeClr val="tx1"/>
                </a:solidFill>
                <a:latin typeface="Times New Roman" panose="02020603050405020304" pitchFamily="18" charset="0"/>
              </a:rPr>
              <a:t>程序</a:t>
            </a:r>
            <a:r>
              <a:rPr kumimoji="1" lang="en-US" altLang="zh-CN" sz="1600" b="1" baseline="-25000">
                <a:solidFill>
                  <a:schemeClr val="tx1"/>
                </a:solidFill>
                <a:latin typeface="Times New Roman" panose="02020603050405020304" pitchFamily="18" charset="0"/>
              </a:rPr>
              <a:t>3</a:t>
            </a:r>
            <a:r>
              <a:rPr kumimoji="1" lang="zh-CN" altLang="en-US" sz="1600" b="1">
                <a:solidFill>
                  <a:schemeClr val="tx1"/>
                </a:solidFill>
                <a:latin typeface="Times New Roman" panose="02020603050405020304" pitchFamily="18" charset="0"/>
              </a:rPr>
              <a:t>申请</a:t>
            </a:r>
            <a:endParaRPr kumimoji="1" lang="zh-CN" altLang="en-US" sz="1600" b="1">
              <a:solidFill>
                <a:schemeClr val="tx1"/>
              </a:solidFill>
              <a:latin typeface="Times New Roman" panose="02020603050405020304" pitchFamily="18" charset="0"/>
            </a:endParaRPr>
          </a:p>
          <a:p>
            <a:pPr eaLnBrk="1" hangingPunct="1">
              <a:lnSpc>
                <a:spcPct val="100000"/>
              </a:lnSpc>
              <a:spcBef>
                <a:spcPct val="10000"/>
              </a:spcBef>
              <a:buClrTx/>
              <a:buSzTx/>
              <a:buFontTx/>
              <a:buNone/>
            </a:pPr>
            <a:r>
              <a:rPr kumimoji="1" lang="zh-CN" altLang="en-US" sz="1600" b="1">
                <a:solidFill>
                  <a:schemeClr val="tx1"/>
                </a:solidFill>
                <a:latin typeface="Times New Roman" panose="02020603050405020304" pitchFamily="18" charset="0"/>
              </a:rPr>
              <a:t>   </a:t>
            </a:r>
            <a:r>
              <a:rPr kumimoji="1" lang="en-US" altLang="zh-CN" sz="1600" b="1">
                <a:solidFill>
                  <a:schemeClr val="tx1"/>
                </a:solidFill>
                <a:latin typeface="Times New Roman" panose="02020603050405020304" pitchFamily="18" charset="0"/>
              </a:rPr>
              <a:t>64KB</a:t>
            </a:r>
            <a:endParaRPr kumimoji="1" lang="en-US" altLang="zh-CN" sz="1600" b="1">
              <a:solidFill>
                <a:schemeClr val="tx1"/>
              </a:solidFill>
              <a:latin typeface="Times New Roman" panose="02020603050405020304" pitchFamily="18" charset="0"/>
            </a:endParaRPr>
          </a:p>
        </p:txBody>
      </p:sp>
      <p:grpSp>
        <p:nvGrpSpPr>
          <p:cNvPr id="41" name="Group 119"/>
          <p:cNvGrpSpPr/>
          <p:nvPr/>
        </p:nvGrpSpPr>
        <p:grpSpPr bwMode="auto">
          <a:xfrm>
            <a:off x="6612313" y="830079"/>
            <a:ext cx="1703388" cy="3802062"/>
            <a:chOff x="3322" y="876"/>
            <a:chExt cx="1073" cy="2395"/>
          </a:xfrm>
        </p:grpSpPr>
        <p:sp>
          <p:nvSpPr>
            <p:cNvPr id="42" name="Text Box 29"/>
            <p:cNvSpPr txBox="1">
              <a:spLocks noChangeArrowheads="1"/>
            </p:cNvSpPr>
            <p:nvPr/>
          </p:nvSpPr>
          <p:spPr bwMode="auto">
            <a:xfrm>
              <a:off x="3393" y="1122"/>
              <a:ext cx="4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20KB</a:t>
              </a:r>
              <a:endParaRPr kumimoji="1" lang="en-US" altLang="zh-CN" sz="1600" b="1">
                <a:solidFill>
                  <a:schemeClr val="tx1"/>
                </a:solidFill>
                <a:latin typeface="Times New Roman" panose="02020603050405020304" pitchFamily="18" charset="0"/>
              </a:endParaRPr>
            </a:p>
          </p:txBody>
        </p:sp>
        <p:sp>
          <p:nvSpPr>
            <p:cNvPr id="43" name="Text Box 30"/>
            <p:cNvSpPr txBox="1">
              <a:spLocks noChangeArrowheads="1"/>
            </p:cNvSpPr>
            <p:nvPr/>
          </p:nvSpPr>
          <p:spPr bwMode="auto">
            <a:xfrm>
              <a:off x="3557" y="876"/>
              <a:ext cx="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0</a:t>
              </a:r>
              <a:endParaRPr kumimoji="1" lang="en-US" altLang="zh-CN" sz="1600" b="1">
                <a:solidFill>
                  <a:schemeClr val="tx1"/>
                </a:solidFill>
                <a:latin typeface="Times New Roman" panose="02020603050405020304" pitchFamily="18" charset="0"/>
              </a:endParaRPr>
            </a:p>
          </p:txBody>
        </p:sp>
        <p:sp>
          <p:nvSpPr>
            <p:cNvPr id="44" name="Text Box 31"/>
            <p:cNvSpPr txBox="1">
              <a:spLocks noChangeArrowheads="1"/>
            </p:cNvSpPr>
            <p:nvPr/>
          </p:nvSpPr>
          <p:spPr bwMode="auto">
            <a:xfrm>
              <a:off x="3772" y="967"/>
              <a:ext cx="618" cy="1969"/>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30000"/>
                </a:lnSpc>
                <a:spcBef>
                  <a:spcPct val="4000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30000"/>
                </a:lnSpc>
                <a:spcBef>
                  <a:spcPct val="4000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2000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sp>
          <p:nvSpPr>
            <p:cNvPr id="45" name="Rectangle 32" descr="浅色上对角线"/>
            <p:cNvSpPr>
              <a:spLocks noChangeArrowheads="1"/>
            </p:cNvSpPr>
            <p:nvPr/>
          </p:nvSpPr>
          <p:spPr bwMode="auto">
            <a:xfrm>
              <a:off x="3772" y="2026"/>
              <a:ext cx="617" cy="910"/>
            </a:xfrm>
            <a:prstGeom prst="rect">
              <a:avLst/>
            </a:prstGeom>
            <a:pattFill prst="ltUpDiag">
              <a:fgClr>
                <a:srgbClr val="000000"/>
              </a:fgClr>
              <a:bgClr>
                <a:srgbClr val="FFFFFF"/>
              </a:bgClr>
            </a:patt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46" name="Line 33"/>
            <p:cNvSpPr>
              <a:spLocks noChangeShapeType="1"/>
            </p:cNvSpPr>
            <p:nvPr/>
          </p:nvSpPr>
          <p:spPr bwMode="auto">
            <a:xfrm>
              <a:off x="3772" y="1240"/>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7" name="Line 34"/>
            <p:cNvSpPr>
              <a:spLocks noChangeShapeType="1"/>
            </p:cNvSpPr>
            <p:nvPr/>
          </p:nvSpPr>
          <p:spPr bwMode="auto">
            <a:xfrm>
              <a:off x="3769" y="1486"/>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8" name="Line 35"/>
            <p:cNvSpPr>
              <a:spLocks noChangeShapeType="1"/>
            </p:cNvSpPr>
            <p:nvPr/>
          </p:nvSpPr>
          <p:spPr bwMode="auto">
            <a:xfrm>
              <a:off x="3769" y="1741"/>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9" name="Line 36"/>
            <p:cNvSpPr>
              <a:spLocks noChangeShapeType="1"/>
            </p:cNvSpPr>
            <p:nvPr/>
          </p:nvSpPr>
          <p:spPr bwMode="auto">
            <a:xfrm>
              <a:off x="3769" y="2026"/>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0" name="Text Box 37"/>
            <p:cNvSpPr txBox="1">
              <a:spLocks noChangeArrowheads="1"/>
            </p:cNvSpPr>
            <p:nvPr/>
          </p:nvSpPr>
          <p:spPr bwMode="auto">
            <a:xfrm>
              <a:off x="3393" y="1368"/>
              <a:ext cx="4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52KB</a:t>
              </a:r>
              <a:endParaRPr kumimoji="1" lang="en-US" altLang="zh-CN" sz="1600" b="1">
                <a:solidFill>
                  <a:schemeClr val="tx1"/>
                </a:solidFill>
                <a:latin typeface="Times New Roman" panose="02020603050405020304" pitchFamily="18" charset="0"/>
              </a:endParaRPr>
            </a:p>
          </p:txBody>
        </p:sp>
        <p:sp>
          <p:nvSpPr>
            <p:cNvPr id="51" name="Text Box 38"/>
            <p:cNvSpPr txBox="1">
              <a:spLocks noChangeArrowheads="1"/>
            </p:cNvSpPr>
            <p:nvPr/>
          </p:nvSpPr>
          <p:spPr bwMode="auto">
            <a:xfrm>
              <a:off x="3393" y="1623"/>
              <a:ext cx="433"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66KB</a:t>
              </a:r>
              <a:endParaRPr kumimoji="1" lang="en-US" altLang="zh-CN" sz="1600" b="1">
                <a:solidFill>
                  <a:schemeClr val="tx1"/>
                </a:solidFill>
                <a:latin typeface="Times New Roman" panose="02020603050405020304" pitchFamily="18" charset="0"/>
              </a:endParaRPr>
            </a:p>
          </p:txBody>
        </p:sp>
        <p:sp>
          <p:nvSpPr>
            <p:cNvPr id="52" name="Text Box 39"/>
            <p:cNvSpPr txBox="1">
              <a:spLocks noChangeArrowheads="1"/>
            </p:cNvSpPr>
            <p:nvPr/>
          </p:nvSpPr>
          <p:spPr bwMode="auto">
            <a:xfrm>
              <a:off x="3322" y="1914"/>
              <a:ext cx="56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130KB</a:t>
              </a:r>
              <a:endParaRPr kumimoji="1" lang="en-US" altLang="zh-CN" sz="1600" b="1">
                <a:solidFill>
                  <a:schemeClr val="tx1"/>
                </a:solidFill>
                <a:latin typeface="Times New Roman" panose="02020603050405020304" pitchFamily="18" charset="0"/>
              </a:endParaRPr>
            </a:p>
          </p:txBody>
        </p:sp>
        <p:sp>
          <p:nvSpPr>
            <p:cNvPr id="53" name="Text Box 40"/>
            <p:cNvSpPr txBox="1">
              <a:spLocks noChangeArrowheads="1"/>
            </p:cNvSpPr>
            <p:nvPr/>
          </p:nvSpPr>
          <p:spPr bwMode="auto">
            <a:xfrm>
              <a:off x="3383" y="2934"/>
              <a:ext cx="69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256KB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54" name="Text Box 41"/>
            <p:cNvSpPr txBox="1">
              <a:spLocks noChangeArrowheads="1"/>
            </p:cNvSpPr>
            <p:nvPr/>
          </p:nvSpPr>
          <p:spPr bwMode="auto">
            <a:xfrm>
              <a:off x="3907" y="3089"/>
              <a:ext cx="43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主存</a:t>
              </a:r>
              <a:endParaRPr kumimoji="1" lang="zh-CN" altLang="en-US" sz="1600" b="1">
                <a:solidFill>
                  <a:schemeClr val="tx1"/>
                </a:solidFill>
                <a:latin typeface="Times New Roman" panose="02020603050405020304" pitchFamily="18" charset="0"/>
              </a:endParaRPr>
            </a:p>
          </p:txBody>
        </p:sp>
        <p:sp>
          <p:nvSpPr>
            <p:cNvPr id="55" name="Text Box 100"/>
            <p:cNvSpPr txBox="1">
              <a:spLocks noChangeArrowheads="1"/>
            </p:cNvSpPr>
            <p:nvPr/>
          </p:nvSpPr>
          <p:spPr bwMode="auto">
            <a:xfrm>
              <a:off x="3932" y="950"/>
              <a:ext cx="35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2000" b="1">
                  <a:solidFill>
                    <a:schemeClr val="tx1"/>
                  </a:solidFill>
                  <a:latin typeface="Times New Roman" panose="02020603050405020304" pitchFamily="18" charset="0"/>
                </a:rPr>
                <a:t>os</a:t>
              </a:r>
              <a:endParaRPr kumimoji="1" lang="en-US" altLang="zh-CN" sz="2000" b="1">
                <a:solidFill>
                  <a:schemeClr val="tx1"/>
                </a:solidFill>
                <a:latin typeface="Times New Roman" panose="02020603050405020304" pitchFamily="18" charset="0"/>
              </a:endParaRPr>
            </a:p>
          </p:txBody>
        </p:sp>
        <p:sp>
          <p:nvSpPr>
            <p:cNvPr id="56" name="Text Box 102"/>
            <p:cNvSpPr txBox="1">
              <a:spLocks noChangeArrowheads="1"/>
            </p:cNvSpPr>
            <p:nvPr/>
          </p:nvSpPr>
          <p:spPr bwMode="auto">
            <a:xfrm>
              <a:off x="3869" y="1242"/>
              <a:ext cx="44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1</a:t>
              </a:r>
              <a:endParaRPr kumimoji="1" lang="en-US" altLang="zh-CN" sz="1400" b="1" baseline="-25000">
                <a:solidFill>
                  <a:schemeClr val="tx1"/>
                </a:solidFill>
                <a:latin typeface="Times New Roman" panose="02020603050405020304" pitchFamily="18" charset="0"/>
              </a:endParaRPr>
            </a:p>
          </p:txBody>
        </p:sp>
        <p:sp>
          <p:nvSpPr>
            <p:cNvPr id="57" name="Text Box 103"/>
            <p:cNvSpPr txBox="1">
              <a:spLocks noChangeArrowheads="1"/>
            </p:cNvSpPr>
            <p:nvPr/>
          </p:nvSpPr>
          <p:spPr bwMode="auto">
            <a:xfrm>
              <a:off x="3877" y="1498"/>
              <a:ext cx="44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2</a:t>
              </a:r>
              <a:endParaRPr kumimoji="1" lang="en-US" altLang="zh-CN" sz="1400" b="1" baseline="-25000">
                <a:solidFill>
                  <a:schemeClr val="tx1"/>
                </a:solidFill>
                <a:latin typeface="Times New Roman" panose="02020603050405020304" pitchFamily="18" charset="0"/>
              </a:endParaRPr>
            </a:p>
          </p:txBody>
        </p:sp>
        <p:sp>
          <p:nvSpPr>
            <p:cNvPr id="58" name="Text Box 104"/>
            <p:cNvSpPr txBox="1">
              <a:spLocks noChangeArrowheads="1"/>
            </p:cNvSpPr>
            <p:nvPr/>
          </p:nvSpPr>
          <p:spPr bwMode="auto">
            <a:xfrm>
              <a:off x="3895" y="1754"/>
              <a:ext cx="44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3</a:t>
              </a:r>
              <a:endParaRPr kumimoji="1" lang="en-US" altLang="zh-CN" sz="1400" b="1" baseline="-25000">
                <a:solidFill>
                  <a:schemeClr val="tx1"/>
                </a:solidFill>
                <a:latin typeface="Times New Roman" panose="02020603050405020304" pitchFamily="18" charset="0"/>
              </a:endParaRPr>
            </a:p>
          </p:txBody>
        </p:sp>
      </p:grpSp>
      <p:sp>
        <p:nvSpPr>
          <p:cNvPr id="59" name="Text Box 105"/>
          <p:cNvSpPr txBox="1">
            <a:spLocks noChangeArrowheads="1"/>
          </p:cNvSpPr>
          <p:nvPr/>
        </p:nvSpPr>
        <p:spPr bwMode="auto">
          <a:xfrm>
            <a:off x="7083801" y="4871854"/>
            <a:ext cx="1209675"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10000"/>
              </a:spcBef>
              <a:buClrTx/>
              <a:buSzTx/>
              <a:buFontTx/>
              <a:buNone/>
            </a:pPr>
            <a:r>
              <a:rPr kumimoji="1" lang="zh-CN" altLang="en-US" sz="1600" b="1">
                <a:solidFill>
                  <a:schemeClr val="tx1"/>
                </a:solidFill>
                <a:latin typeface="Times New Roman" panose="02020603050405020304" pitchFamily="18" charset="0"/>
              </a:rPr>
              <a:t>程序</a:t>
            </a:r>
            <a:r>
              <a:rPr kumimoji="1" lang="en-US" altLang="zh-CN" sz="1600" b="1" baseline="-25000">
                <a:solidFill>
                  <a:schemeClr val="tx1"/>
                </a:solidFill>
                <a:latin typeface="Times New Roman" panose="02020603050405020304" pitchFamily="18" charset="0"/>
              </a:rPr>
              <a:t>4</a:t>
            </a:r>
            <a:r>
              <a:rPr kumimoji="1" lang="zh-CN" altLang="en-US" sz="1600" b="1">
                <a:solidFill>
                  <a:schemeClr val="tx1"/>
                </a:solidFill>
                <a:latin typeface="Times New Roman" panose="02020603050405020304" pitchFamily="18" charset="0"/>
              </a:rPr>
              <a:t>申请</a:t>
            </a:r>
            <a:endParaRPr kumimoji="1" lang="zh-CN" altLang="en-US" sz="1600" b="1">
              <a:solidFill>
                <a:schemeClr val="tx1"/>
              </a:solidFill>
              <a:latin typeface="Times New Roman" panose="02020603050405020304" pitchFamily="18" charset="0"/>
            </a:endParaRPr>
          </a:p>
          <a:p>
            <a:pPr eaLnBrk="1" hangingPunct="1">
              <a:lnSpc>
                <a:spcPct val="100000"/>
              </a:lnSpc>
              <a:spcBef>
                <a:spcPct val="10000"/>
              </a:spcBef>
              <a:buClrTx/>
              <a:buSzTx/>
              <a:buFontTx/>
              <a:buNone/>
            </a:pPr>
            <a:r>
              <a:rPr kumimoji="1" lang="zh-CN" altLang="en-US" sz="1600" b="1">
                <a:solidFill>
                  <a:schemeClr val="tx1"/>
                </a:solidFill>
                <a:latin typeface="Times New Roman" panose="02020603050405020304" pitchFamily="18" charset="0"/>
              </a:rPr>
              <a:t>   </a:t>
            </a:r>
            <a:r>
              <a:rPr kumimoji="1" lang="en-US" altLang="zh-CN" sz="1600" b="1">
                <a:solidFill>
                  <a:schemeClr val="tx1"/>
                </a:solidFill>
                <a:latin typeface="Times New Roman" panose="02020603050405020304" pitchFamily="18" charset="0"/>
              </a:rPr>
              <a:t>100KB</a:t>
            </a:r>
            <a:endParaRPr kumimoji="1" lang="en-US" altLang="zh-CN" sz="1600" b="1">
              <a:solidFill>
                <a:schemeClr val="tx1"/>
              </a:solidFill>
              <a:latin typeface="Times New Roman" panose="02020603050405020304" pitchFamily="18" charset="0"/>
            </a:endParaRPr>
          </a:p>
        </p:txBody>
      </p:sp>
      <p:grpSp>
        <p:nvGrpSpPr>
          <p:cNvPr id="60" name="Group 120"/>
          <p:cNvGrpSpPr/>
          <p:nvPr/>
        </p:nvGrpSpPr>
        <p:grpSpPr bwMode="auto">
          <a:xfrm>
            <a:off x="8372851" y="830079"/>
            <a:ext cx="1703387" cy="3759200"/>
            <a:chOff x="4431" y="876"/>
            <a:chExt cx="1073" cy="2368"/>
          </a:xfrm>
        </p:grpSpPr>
        <p:sp>
          <p:nvSpPr>
            <p:cNvPr id="61" name="Text Box 13"/>
            <p:cNvSpPr txBox="1">
              <a:spLocks noChangeArrowheads="1"/>
            </p:cNvSpPr>
            <p:nvPr/>
          </p:nvSpPr>
          <p:spPr bwMode="auto">
            <a:xfrm>
              <a:off x="4484" y="1122"/>
              <a:ext cx="4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20KB</a:t>
              </a:r>
              <a:endParaRPr kumimoji="1" lang="en-US" altLang="zh-CN" sz="1600" b="1">
                <a:solidFill>
                  <a:schemeClr val="tx1"/>
                </a:solidFill>
                <a:latin typeface="Times New Roman" panose="02020603050405020304" pitchFamily="18" charset="0"/>
              </a:endParaRPr>
            </a:p>
          </p:txBody>
        </p:sp>
        <p:sp>
          <p:nvSpPr>
            <p:cNvPr id="62" name="Text Box 14"/>
            <p:cNvSpPr txBox="1">
              <a:spLocks noChangeArrowheads="1"/>
            </p:cNvSpPr>
            <p:nvPr/>
          </p:nvSpPr>
          <p:spPr bwMode="auto">
            <a:xfrm>
              <a:off x="4666" y="876"/>
              <a:ext cx="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0</a:t>
              </a:r>
              <a:endParaRPr kumimoji="1" lang="en-US" altLang="zh-CN" sz="1600" b="1">
                <a:solidFill>
                  <a:schemeClr val="tx1"/>
                </a:solidFill>
                <a:latin typeface="Times New Roman" panose="02020603050405020304" pitchFamily="18" charset="0"/>
              </a:endParaRPr>
            </a:p>
          </p:txBody>
        </p:sp>
        <p:sp>
          <p:nvSpPr>
            <p:cNvPr id="63" name="Text Box 15"/>
            <p:cNvSpPr txBox="1">
              <a:spLocks noChangeArrowheads="1"/>
            </p:cNvSpPr>
            <p:nvPr/>
          </p:nvSpPr>
          <p:spPr bwMode="auto">
            <a:xfrm>
              <a:off x="4881" y="967"/>
              <a:ext cx="618" cy="1969"/>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30000"/>
                </a:lnSpc>
                <a:spcBef>
                  <a:spcPct val="4000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sp>
          <p:nvSpPr>
            <p:cNvPr id="64" name="Rectangle 16" descr="浅色上对角线"/>
            <p:cNvSpPr>
              <a:spLocks noChangeArrowheads="1"/>
            </p:cNvSpPr>
            <p:nvPr/>
          </p:nvSpPr>
          <p:spPr bwMode="auto">
            <a:xfrm>
              <a:off x="4884" y="2435"/>
              <a:ext cx="619" cy="501"/>
            </a:xfrm>
            <a:prstGeom prst="rect">
              <a:avLst/>
            </a:prstGeom>
            <a:pattFill prst="ltUpDiag">
              <a:fgClr>
                <a:srgbClr val="000000"/>
              </a:fgClr>
              <a:bgClr>
                <a:srgbClr val="FFFFFF"/>
              </a:bgClr>
            </a:patt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65" name="Line 17"/>
            <p:cNvSpPr>
              <a:spLocks noChangeShapeType="1"/>
            </p:cNvSpPr>
            <p:nvPr/>
          </p:nvSpPr>
          <p:spPr bwMode="auto">
            <a:xfrm>
              <a:off x="4881" y="1240"/>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6" name="Line 18"/>
            <p:cNvSpPr>
              <a:spLocks noChangeShapeType="1"/>
            </p:cNvSpPr>
            <p:nvPr/>
          </p:nvSpPr>
          <p:spPr bwMode="auto">
            <a:xfrm>
              <a:off x="4869" y="1477"/>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7" name="Line 19"/>
            <p:cNvSpPr>
              <a:spLocks noChangeShapeType="1"/>
            </p:cNvSpPr>
            <p:nvPr/>
          </p:nvSpPr>
          <p:spPr bwMode="auto">
            <a:xfrm>
              <a:off x="4878" y="1741"/>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8" name="Line 20"/>
            <p:cNvSpPr>
              <a:spLocks noChangeShapeType="1"/>
            </p:cNvSpPr>
            <p:nvPr/>
          </p:nvSpPr>
          <p:spPr bwMode="auto">
            <a:xfrm>
              <a:off x="4878" y="2014"/>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9" name="Line 21"/>
            <p:cNvSpPr>
              <a:spLocks noChangeShapeType="1"/>
            </p:cNvSpPr>
            <p:nvPr/>
          </p:nvSpPr>
          <p:spPr bwMode="auto">
            <a:xfrm>
              <a:off x="4878" y="2435"/>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70" name="Text Box 22"/>
            <p:cNvSpPr txBox="1">
              <a:spLocks noChangeArrowheads="1"/>
            </p:cNvSpPr>
            <p:nvPr/>
          </p:nvSpPr>
          <p:spPr bwMode="auto">
            <a:xfrm>
              <a:off x="4484" y="1359"/>
              <a:ext cx="51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52KB</a:t>
              </a:r>
              <a:endParaRPr kumimoji="1" lang="en-US" altLang="zh-CN" sz="1600" b="1">
                <a:solidFill>
                  <a:schemeClr val="tx1"/>
                </a:solidFill>
                <a:latin typeface="Times New Roman" panose="02020603050405020304" pitchFamily="18" charset="0"/>
              </a:endParaRPr>
            </a:p>
          </p:txBody>
        </p:sp>
        <p:sp>
          <p:nvSpPr>
            <p:cNvPr id="71" name="Text Box 23"/>
            <p:cNvSpPr txBox="1">
              <a:spLocks noChangeArrowheads="1"/>
            </p:cNvSpPr>
            <p:nvPr/>
          </p:nvSpPr>
          <p:spPr bwMode="auto">
            <a:xfrm>
              <a:off x="4493" y="1632"/>
              <a:ext cx="53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66KB</a:t>
              </a:r>
              <a:endParaRPr kumimoji="1" lang="en-US" altLang="zh-CN" sz="1600" b="1">
                <a:solidFill>
                  <a:schemeClr val="tx1"/>
                </a:solidFill>
                <a:latin typeface="Times New Roman" panose="02020603050405020304" pitchFamily="18" charset="0"/>
              </a:endParaRPr>
            </a:p>
          </p:txBody>
        </p:sp>
        <p:sp>
          <p:nvSpPr>
            <p:cNvPr id="72" name="Text Box 24"/>
            <p:cNvSpPr txBox="1">
              <a:spLocks noChangeArrowheads="1"/>
            </p:cNvSpPr>
            <p:nvPr/>
          </p:nvSpPr>
          <p:spPr bwMode="auto">
            <a:xfrm>
              <a:off x="4431" y="1905"/>
              <a:ext cx="54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130KB</a:t>
              </a:r>
              <a:endParaRPr kumimoji="1" lang="en-US" altLang="zh-CN" sz="1600" b="1">
                <a:solidFill>
                  <a:schemeClr val="tx1"/>
                </a:solidFill>
                <a:latin typeface="Times New Roman" panose="02020603050405020304" pitchFamily="18" charset="0"/>
              </a:endParaRPr>
            </a:p>
          </p:txBody>
        </p:sp>
        <p:sp>
          <p:nvSpPr>
            <p:cNvPr id="73" name="Text Box 25"/>
            <p:cNvSpPr txBox="1">
              <a:spLocks noChangeArrowheads="1"/>
            </p:cNvSpPr>
            <p:nvPr/>
          </p:nvSpPr>
          <p:spPr bwMode="auto">
            <a:xfrm>
              <a:off x="4431" y="2333"/>
              <a:ext cx="58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230KB</a:t>
              </a:r>
              <a:endParaRPr kumimoji="1" lang="en-US" altLang="zh-CN" sz="1600" b="1">
                <a:solidFill>
                  <a:schemeClr val="tx1"/>
                </a:solidFill>
                <a:latin typeface="Times New Roman" panose="02020603050405020304" pitchFamily="18" charset="0"/>
              </a:endParaRPr>
            </a:p>
          </p:txBody>
        </p:sp>
        <p:sp>
          <p:nvSpPr>
            <p:cNvPr id="74" name="Text Box 26"/>
            <p:cNvSpPr txBox="1">
              <a:spLocks noChangeArrowheads="1"/>
            </p:cNvSpPr>
            <p:nvPr/>
          </p:nvSpPr>
          <p:spPr bwMode="auto">
            <a:xfrm>
              <a:off x="4465" y="2907"/>
              <a:ext cx="67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256KB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75" name="Text Box 27"/>
            <p:cNvSpPr txBox="1">
              <a:spLocks noChangeArrowheads="1"/>
            </p:cNvSpPr>
            <p:nvPr/>
          </p:nvSpPr>
          <p:spPr bwMode="auto">
            <a:xfrm>
              <a:off x="5016" y="3062"/>
              <a:ext cx="43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主存</a:t>
              </a:r>
              <a:endParaRPr kumimoji="1" lang="zh-CN" altLang="en-US" sz="1600" b="1">
                <a:solidFill>
                  <a:schemeClr val="tx1"/>
                </a:solidFill>
                <a:latin typeface="Times New Roman" panose="02020603050405020304" pitchFamily="18" charset="0"/>
              </a:endParaRPr>
            </a:p>
          </p:txBody>
        </p:sp>
        <p:sp>
          <p:nvSpPr>
            <p:cNvPr id="76" name="Text Box 107"/>
            <p:cNvSpPr txBox="1">
              <a:spLocks noChangeArrowheads="1"/>
            </p:cNvSpPr>
            <p:nvPr/>
          </p:nvSpPr>
          <p:spPr bwMode="auto">
            <a:xfrm>
              <a:off x="5054" y="950"/>
              <a:ext cx="357"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2000" b="1">
                  <a:solidFill>
                    <a:schemeClr val="tx1"/>
                  </a:solidFill>
                  <a:latin typeface="Times New Roman" panose="02020603050405020304" pitchFamily="18" charset="0"/>
                </a:rPr>
                <a:t>os</a:t>
              </a:r>
              <a:endParaRPr kumimoji="1" lang="en-US" altLang="zh-CN" sz="2000" b="1">
                <a:solidFill>
                  <a:schemeClr val="tx1"/>
                </a:solidFill>
                <a:latin typeface="Times New Roman" panose="02020603050405020304" pitchFamily="18" charset="0"/>
              </a:endParaRPr>
            </a:p>
          </p:txBody>
        </p:sp>
        <p:sp>
          <p:nvSpPr>
            <p:cNvPr id="77" name="Text Box 108"/>
            <p:cNvSpPr txBox="1">
              <a:spLocks noChangeArrowheads="1"/>
            </p:cNvSpPr>
            <p:nvPr/>
          </p:nvSpPr>
          <p:spPr bwMode="auto">
            <a:xfrm>
              <a:off x="4993" y="1233"/>
              <a:ext cx="44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1</a:t>
              </a:r>
              <a:endParaRPr kumimoji="1" lang="en-US" altLang="zh-CN" sz="1400" b="1" baseline="-25000">
                <a:solidFill>
                  <a:schemeClr val="tx1"/>
                </a:solidFill>
                <a:latin typeface="Times New Roman" panose="02020603050405020304" pitchFamily="18" charset="0"/>
              </a:endParaRPr>
            </a:p>
          </p:txBody>
        </p:sp>
        <p:sp>
          <p:nvSpPr>
            <p:cNvPr id="78" name="Text Box 109"/>
            <p:cNvSpPr txBox="1">
              <a:spLocks noChangeArrowheads="1"/>
            </p:cNvSpPr>
            <p:nvPr/>
          </p:nvSpPr>
          <p:spPr bwMode="auto">
            <a:xfrm>
              <a:off x="5002" y="1471"/>
              <a:ext cx="44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2</a:t>
              </a:r>
              <a:endParaRPr kumimoji="1" lang="en-US" altLang="zh-CN" sz="1400" b="1" baseline="-25000">
                <a:solidFill>
                  <a:schemeClr val="tx1"/>
                </a:solidFill>
                <a:latin typeface="Times New Roman" panose="02020603050405020304" pitchFamily="18" charset="0"/>
              </a:endParaRPr>
            </a:p>
          </p:txBody>
        </p:sp>
        <p:sp>
          <p:nvSpPr>
            <p:cNvPr id="79" name="Text Box 110"/>
            <p:cNvSpPr txBox="1">
              <a:spLocks noChangeArrowheads="1"/>
            </p:cNvSpPr>
            <p:nvPr/>
          </p:nvSpPr>
          <p:spPr bwMode="auto">
            <a:xfrm>
              <a:off x="5011" y="1754"/>
              <a:ext cx="44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3</a:t>
              </a:r>
              <a:endParaRPr kumimoji="1" lang="en-US" altLang="zh-CN" sz="1400" b="1" baseline="-25000">
                <a:solidFill>
                  <a:schemeClr val="tx1"/>
                </a:solidFill>
                <a:latin typeface="Times New Roman" panose="02020603050405020304" pitchFamily="18" charset="0"/>
              </a:endParaRPr>
            </a:p>
          </p:txBody>
        </p:sp>
        <p:sp>
          <p:nvSpPr>
            <p:cNvPr id="80" name="Text Box 111"/>
            <p:cNvSpPr txBox="1">
              <a:spLocks noChangeArrowheads="1"/>
            </p:cNvSpPr>
            <p:nvPr/>
          </p:nvSpPr>
          <p:spPr bwMode="auto">
            <a:xfrm>
              <a:off x="5011" y="2101"/>
              <a:ext cx="448"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4</a:t>
              </a:r>
              <a:endParaRPr kumimoji="1" lang="en-US" altLang="zh-CN" sz="1400" b="1" baseline="-25000">
                <a:solidFill>
                  <a:schemeClr val="tx1"/>
                </a:solidFill>
                <a:latin typeface="Times New Roman" panose="02020603050405020304" pitchFamily="18" charset="0"/>
              </a:endParaRPr>
            </a:p>
          </p:txBody>
        </p:sp>
      </p:grpSp>
      <p:sp>
        <p:nvSpPr>
          <p:cNvPr id="81" name="Text Box 112"/>
          <p:cNvSpPr txBox="1">
            <a:spLocks noChangeArrowheads="1"/>
          </p:cNvSpPr>
          <p:nvPr/>
        </p:nvSpPr>
        <p:spPr bwMode="auto">
          <a:xfrm>
            <a:off x="8737976" y="4871854"/>
            <a:ext cx="1209675" cy="60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10000"/>
              </a:spcBef>
              <a:buClrTx/>
              <a:buSzTx/>
              <a:buFontTx/>
              <a:buNone/>
            </a:pPr>
            <a:r>
              <a:rPr kumimoji="1" lang="zh-CN" altLang="en-US" sz="1600" b="1">
                <a:solidFill>
                  <a:schemeClr val="tx1"/>
                </a:solidFill>
                <a:latin typeface="Times New Roman" panose="02020603050405020304" pitchFamily="18" charset="0"/>
              </a:rPr>
              <a:t>程序</a:t>
            </a:r>
            <a:r>
              <a:rPr kumimoji="1" lang="en-US" altLang="zh-CN" sz="1600" b="1" baseline="-25000">
                <a:solidFill>
                  <a:schemeClr val="tx1"/>
                </a:solidFill>
                <a:latin typeface="Times New Roman" panose="02020603050405020304" pitchFamily="18" charset="0"/>
              </a:rPr>
              <a:t>5</a:t>
            </a:r>
            <a:r>
              <a:rPr kumimoji="1" lang="zh-CN" altLang="en-US" sz="1600" b="1">
                <a:solidFill>
                  <a:schemeClr val="tx1"/>
                </a:solidFill>
                <a:latin typeface="Times New Roman" panose="02020603050405020304" pitchFamily="18" charset="0"/>
              </a:rPr>
              <a:t>申请</a:t>
            </a:r>
            <a:endParaRPr kumimoji="1" lang="zh-CN" altLang="en-US" sz="1600" b="1">
              <a:solidFill>
                <a:schemeClr val="tx1"/>
              </a:solidFill>
              <a:latin typeface="Times New Roman" panose="02020603050405020304" pitchFamily="18" charset="0"/>
            </a:endParaRPr>
          </a:p>
          <a:p>
            <a:pPr eaLnBrk="1" hangingPunct="1">
              <a:lnSpc>
                <a:spcPct val="100000"/>
              </a:lnSpc>
              <a:spcBef>
                <a:spcPct val="10000"/>
              </a:spcBef>
              <a:buClrTx/>
              <a:buSzTx/>
              <a:buFontTx/>
              <a:buNone/>
            </a:pPr>
            <a:r>
              <a:rPr kumimoji="1" lang="zh-CN" altLang="en-US" sz="1600" b="1">
                <a:solidFill>
                  <a:schemeClr val="tx1"/>
                </a:solidFill>
                <a:latin typeface="Times New Roman" panose="02020603050405020304" pitchFamily="18" charset="0"/>
              </a:rPr>
              <a:t>   </a:t>
            </a:r>
            <a:r>
              <a:rPr kumimoji="1" lang="en-US" altLang="zh-CN" sz="1600" b="1">
                <a:solidFill>
                  <a:schemeClr val="tx1"/>
                </a:solidFill>
                <a:latin typeface="Times New Roman" panose="02020603050405020304" pitchFamily="18" charset="0"/>
              </a:rPr>
              <a:t>50KB</a:t>
            </a:r>
            <a:endParaRPr kumimoji="1" lang="en-US" altLang="zh-CN" sz="1600" b="1">
              <a:solidFill>
                <a:schemeClr val="tx1"/>
              </a:solidFill>
              <a:latin typeface="Times New Roman" panose="02020603050405020304" pitchFamily="18" charset="0"/>
            </a:endParaRPr>
          </a:p>
        </p:txBody>
      </p:sp>
      <p:sp>
        <p:nvSpPr>
          <p:cNvPr id="82" name="Text Box 121"/>
          <p:cNvSpPr txBox="1">
            <a:spLocks noChangeArrowheads="1"/>
          </p:cNvSpPr>
          <p:nvPr/>
        </p:nvSpPr>
        <p:spPr bwMode="auto">
          <a:xfrm>
            <a:off x="5020051" y="5784666"/>
            <a:ext cx="2447925"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动态分区分配示意图</a:t>
            </a:r>
            <a:endParaRPr kumimoji="1" lang="zh-CN" altLang="en-US" sz="1600" b="0">
              <a:solidFill>
                <a:schemeClr val="tx1"/>
              </a:solidFill>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分区存储管理</a:t>
            </a:r>
            <a:endParaRPr lang="zh-CN" altLang="en-US" dirty="0"/>
          </a:p>
        </p:txBody>
      </p:sp>
      <p:grpSp>
        <p:nvGrpSpPr>
          <p:cNvPr id="3" name="Group 132"/>
          <p:cNvGrpSpPr/>
          <p:nvPr/>
        </p:nvGrpSpPr>
        <p:grpSpPr bwMode="auto">
          <a:xfrm>
            <a:off x="3703880" y="2339975"/>
            <a:ext cx="1223963" cy="387350"/>
            <a:chOff x="1640" y="1455"/>
            <a:chExt cx="771" cy="244"/>
          </a:xfrm>
        </p:grpSpPr>
        <p:sp>
          <p:nvSpPr>
            <p:cNvPr id="4" name="Text Box 63"/>
            <p:cNvSpPr txBox="1">
              <a:spLocks noChangeArrowheads="1"/>
            </p:cNvSpPr>
            <p:nvPr/>
          </p:nvSpPr>
          <p:spPr bwMode="auto">
            <a:xfrm>
              <a:off x="1640" y="1455"/>
              <a:ext cx="77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程序</a:t>
              </a:r>
              <a:r>
                <a:rPr kumimoji="1" lang="en-US" altLang="zh-CN" sz="1600" b="1" baseline="-25000">
                  <a:solidFill>
                    <a:schemeClr val="tx1"/>
                  </a:solidFill>
                  <a:latin typeface="Times New Roman" panose="02020603050405020304" pitchFamily="18" charset="0"/>
                </a:rPr>
                <a:t>2</a:t>
              </a: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完成   </a:t>
              </a:r>
              <a:endParaRPr kumimoji="1" lang="zh-CN" altLang="en-US" sz="1600" b="1">
                <a:solidFill>
                  <a:schemeClr val="tx1"/>
                </a:solidFill>
                <a:latin typeface="Times New Roman" panose="02020603050405020304" pitchFamily="18" charset="0"/>
              </a:endParaRPr>
            </a:p>
          </p:txBody>
        </p:sp>
        <p:sp>
          <p:nvSpPr>
            <p:cNvPr id="5" name="Line 69"/>
            <p:cNvSpPr>
              <a:spLocks noChangeShapeType="1"/>
            </p:cNvSpPr>
            <p:nvPr/>
          </p:nvSpPr>
          <p:spPr bwMode="auto">
            <a:xfrm>
              <a:off x="1722" y="1699"/>
              <a:ext cx="576"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grpSp>
        <p:nvGrpSpPr>
          <p:cNvPr id="6" name="Group 134"/>
          <p:cNvGrpSpPr/>
          <p:nvPr/>
        </p:nvGrpSpPr>
        <p:grpSpPr bwMode="auto">
          <a:xfrm>
            <a:off x="6429618" y="3282950"/>
            <a:ext cx="1195387" cy="377825"/>
            <a:chOff x="3357" y="2049"/>
            <a:chExt cx="753" cy="238"/>
          </a:xfrm>
        </p:grpSpPr>
        <p:sp>
          <p:nvSpPr>
            <p:cNvPr id="7" name="Text Box 109"/>
            <p:cNvSpPr txBox="1">
              <a:spLocks noChangeArrowheads="1"/>
            </p:cNvSpPr>
            <p:nvPr/>
          </p:nvSpPr>
          <p:spPr bwMode="auto">
            <a:xfrm>
              <a:off x="3357" y="2049"/>
              <a:ext cx="75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程序</a:t>
              </a:r>
              <a:r>
                <a:rPr kumimoji="1" lang="en-US" altLang="zh-CN" sz="1600" b="1" baseline="-25000">
                  <a:solidFill>
                    <a:schemeClr val="tx1"/>
                  </a:solidFill>
                  <a:latin typeface="Times New Roman" panose="02020603050405020304" pitchFamily="18" charset="0"/>
                </a:rPr>
                <a:t>4 </a:t>
              </a:r>
              <a:r>
                <a:rPr kumimoji="1" lang="zh-CN" altLang="en-US" sz="1600" b="1">
                  <a:solidFill>
                    <a:schemeClr val="tx1"/>
                  </a:solidFill>
                  <a:latin typeface="Times New Roman" panose="02020603050405020304" pitchFamily="18" charset="0"/>
                </a:rPr>
                <a:t>完成   </a:t>
              </a:r>
              <a:endParaRPr kumimoji="1" lang="zh-CN" altLang="en-US" sz="1600" b="1">
                <a:solidFill>
                  <a:schemeClr val="tx1"/>
                </a:solidFill>
                <a:latin typeface="Times New Roman" panose="02020603050405020304" pitchFamily="18" charset="0"/>
              </a:endParaRPr>
            </a:p>
          </p:txBody>
        </p:sp>
        <p:sp>
          <p:nvSpPr>
            <p:cNvPr id="8" name="Line 110"/>
            <p:cNvSpPr>
              <a:spLocks noChangeShapeType="1"/>
            </p:cNvSpPr>
            <p:nvPr/>
          </p:nvSpPr>
          <p:spPr bwMode="auto">
            <a:xfrm>
              <a:off x="3422" y="2287"/>
              <a:ext cx="576"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grpSp>
        <p:nvGrpSpPr>
          <p:cNvPr id="9" name="Group 131"/>
          <p:cNvGrpSpPr/>
          <p:nvPr/>
        </p:nvGrpSpPr>
        <p:grpSpPr bwMode="auto">
          <a:xfrm>
            <a:off x="1990968" y="1549400"/>
            <a:ext cx="1703387" cy="3759200"/>
            <a:chOff x="561" y="957"/>
            <a:chExt cx="1073" cy="2368"/>
          </a:xfrm>
        </p:grpSpPr>
        <p:sp>
          <p:nvSpPr>
            <p:cNvPr id="10" name="Text Box 5"/>
            <p:cNvSpPr txBox="1">
              <a:spLocks noChangeArrowheads="1"/>
            </p:cNvSpPr>
            <p:nvPr/>
          </p:nvSpPr>
          <p:spPr bwMode="auto">
            <a:xfrm>
              <a:off x="632" y="1203"/>
              <a:ext cx="50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20KB</a:t>
              </a:r>
              <a:endParaRPr kumimoji="1" lang="en-US" altLang="zh-CN" sz="1600" b="1">
                <a:solidFill>
                  <a:schemeClr val="tx1"/>
                </a:solidFill>
                <a:latin typeface="Times New Roman" panose="02020603050405020304" pitchFamily="18" charset="0"/>
              </a:endParaRPr>
            </a:p>
          </p:txBody>
        </p:sp>
        <p:sp>
          <p:nvSpPr>
            <p:cNvPr id="11" name="Text Box 6"/>
            <p:cNvSpPr txBox="1">
              <a:spLocks noChangeArrowheads="1"/>
            </p:cNvSpPr>
            <p:nvPr/>
          </p:nvSpPr>
          <p:spPr bwMode="auto">
            <a:xfrm>
              <a:off x="796" y="957"/>
              <a:ext cx="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0</a:t>
              </a:r>
              <a:endParaRPr kumimoji="1" lang="en-US" altLang="zh-CN" sz="1600" b="1">
                <a:solidFill>
                  <a:schemeClr val="tx1"/>
                </a:solidFill>
                <a:latin typeface="Times New Roman" panose="02020603050405020304" pitchFamily="18" charset="0"/>
              </a:endParaRPr>
            </a:p>
          </p:txBody>
        </p:sp>
        <p:sp>
          <p:nvSpPr>
            <p:cNvPr id="12" name="Text Box 7"/>
            <p:cNvSpPr txBox="1">
              <a:spLocks noChangeArrowheads="1"/>
            </p:cNvSpPr>
            <p:nvPr/>
          </p:nvSpPr>
          <p:spPr bwMode="auto">
            <a:xfrm>
              <a:off x="1011" y="1048"/>
              <a:ext cx="618" cy="1969"/>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30000"/>
                </a:lnSpc>
                <a:spcBef>
                  <a:spcPct val="4000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40000"/>
                </a:lnSpc>
                <a:spcBef>
                  <a:spcPct val="5000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sp>
          <p:nvSpPr>
            <p:cNvPr id="13" name="Rectangle 8" descr="浅色上对角线"/>
            <p:cNvSpPr>
              <a:spLocks noChangeArrowheads="1"/>
            </p:cNvSpPr>
            <p:nvPr/>
          </p:nvSpPr>
          <p:spPr bwMode="auto">
            <a:xfrm>
              <a:off x="1014" y="2516"/>
              <a:ext cx="614" cy="501"/>
            </a:xfrm>
            <a:prstGeom prst="rect">
              <a:avLst/>
            </a:prstGeom>
            <a:pattFill prst="ltUpDiag">
              <a:fgClr>
                <a:srgbClr val="000000"/>
              </a:fgClr>
              <a:bgClr>
                <a:srgbClr val="FFFFFF"/>
              </a:bgClr>
            </a:patt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14" name="Line 9"/>
            <p:cNvSpPr>
              <a:spLocks noChangeShapeType="1"/>
            </p:cNvSpPr>
            <p:nvPr/>
          </p:nvSpPr>
          <p:spPr bwMode="auto">
            <a:xfrm>
              <a:off x="1011" y="1321"/>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5" name="Line 10"/>
            <p:cNvSpPr>
              <a:spLocks noChangeShapeType="1"/>
            </p:cNvSpPr>
            <p:nvPr/>
          </p:nvSpPr>
          <p:spPr bwMode="auto">
            <a:xfrm>
              <a:off x="999" y="1558"/>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6" name="Line 11"/>
            <p:cNvSpPr>
              <a:spLocks noChangeShapeType="1"/>
            </p:cNvSpPr>
            <p:nvPr/>
          </p:nvSpPr>
          <p:spPr bwMode="auto">
            <a:xfrm>
              <a:off x="1008" y="1822"/>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7" name="Line 12"/>
            <p:cNvSpPr>
              <a:spLocks noChangeShapeType="1"/>
            </p:cNvSpPr>
            <p:nvPr/>
          </p:nvSpPr>
          <p:spPr bwMode="auto">
            <a:xfrm>
              <a:off x="1008" y="2095"/>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8" name="Line 13"/>
            <p:cNvSpPr>
              <a:spLocks noChangeShapeType="1"/>
            </p:cNvSpPr>
            <p:nvPr/>
          </p:nvSpPr>
          <p:spPr bwMode="auto">
            <a:xfrm>
              <a:off x="1008" y="2516"/>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9" name="Text Box 14"/>
            <p:cNvSpPr txBox="1">
              <a:spLocks noChangeArrowheads="1"/>
            </p:cNvSpPr>
            <p:nvPr/>
          </p:nvSpPr>
          <p:spPr bwMode="auto">
            <a:xfrm>
              <a:off x="632" y="1440"/>
              <a:ext cx="53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52KB</a:t>
              </a:r>
              <a:endParaRPr kumimoji="1" lang="en-US" altLang="zh-CN" sz="1600" b="1">
                <a:solidFill>
                  <a:schemeClr val="tx1"/>
                </a:solidFill>
                <a:latin typeface="Times New Roman" panose="02020603050405020304" pitchFamily="18" charset="0"/>
              </a:endParaRPr>
            </a:p>
          </p:txBody>
        </p:sp>
        <p:sp>
          <p:nvSpPr>
            <p:cNvPr id="20" name="Text Box 15"/>
            <p:cNvSpPr txBox="1">
              <a:spLocks noChangeArrowheads="1"/>
            </p:cNvSpPr>
            <p:nvPr/>
          </p:nvSpPr>
          <p:spPr bwMode="auto">
            <a:xfrm>
              <a:off x="632" y="1704"/>
              <a:ext cx="56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66KB</a:t>
              </a:r>
              <a:endParaRPr kumimoji="1" lang="en-US" altLang="zh-CN" sz="1600" b="1">
                <a:solidFill>
                  <a:schemeClr val="tx1"/>
                </a:solidFill>
                <a:latin typeface="Times New Roman" panose="02020603050405020304" pitchFamily="18" charset="0"/>
              </a:endParaRPr>
            </a:p>
          </p:txBody>
        </p:sp>
        <p:sp>
          <p:nvSpPr>
            <p:cNvPr id="21" name="Text Box 16"/>
            <p:cNvSpPr txBox="1">
              <a:spLocks noChangeArrowheads="1"/>
            </p:cNvSpPr>
            <p:nvPr/>
          </p:nvSpPr>
          <p:spPr bwMode="auto">
            <a:xfrm>
              <a:off x="561" y="1977"/>
              <a:ext cx="593"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130KB</a:t>
              </a:r>
              <a:endParaRPr kumimoji="1" lang="en-US" altLang="zh-CN" sz="1600" b="1">
                <a:solidFill>
                  <a:schemeClr val="tx1"/>
                </a:solidFill>
                <a:latin typeface="Times New Roman" panose="02020603050405020304" pitchFamily="18" charset="0"/>
              </a:endParaRPr>
            </a:p>
          </p:txBody>
        </p:sp>
        <p:sp>
          <p:nvSpPr>
            <p:cNvPr id="22" name="Text Box 17"/>
            <p:cNvSpPr txBox="1">
              <a:spLocks noChangeArrowheads="1"/>
            </p:cNvSpPr>
            <p:nvPr/>
          </p:nvSpPr>
          <p:spPr bwMode="auto">
            <a:xfrm>
              <a:off x="561" y="2396"/>
              <a:ext cx="63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230KB</a:t>
              </a:r>
              <a:endParaRPr kumimoji="1" lang="en-US" altLang="zh-CN" sz="1600" b="1">
                <a:solidFill>
                  <a:schemeClr val="tx1"/>
                </a:solidFill>
                <a:latin typeface="Times New Roman" panose="02020603050405020304" pitchFamily="18" charset="0"/>
              </a:endParaRPr>
            </a:p>
          </p:txBody>
        </p:sp>
        <p:sp>
          <p:nvSpPr>
            <p:cNvPr id="23" name="Text Box 18"/>
            <p:cNvSpPr txBox="1">
              <a:spLocks noChangeArrowheads="1"/>
            </p:cNvSpPr>
            <p:nvPr/>
          </p:nvSpPr>
          <p:spPr bwMode="auto">
            <a:xfrm>
              <a:off x="586" y="2988"/>
              <a:ext cx="76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256KB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24" name="Text Box 19"/>
            <p:cNvSpPr txBox="1">
              <a:spLocks noChangeArrowheads="1"/>
            </p:cNvSpPr>
            <p:nvPr/>
          </p:nvSpPr>
          <p:spPr bwMode="auto">
            <a:xfrm>
              <a:off x="1146" y="3143"/>
              <a:ext cx="43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主存</a:t>
              </a:r>
              <a:endParaRPr kumimoji="1" lang="zh-CN" altLang="en-US" sz="1600" b="1">
                <a:solidFill>
                  <a:schemeClr val="tx1"/>
                </a:solidFill>
                <a:latin typeface="Times New Roman" panose="02020603050405020304" pitchFamily="18" charset="0"/>
              </a:endParaRPr>
            </a:p>
          </p:txBody>
        </p:sp>
        <p:sp>
          <p:nvSpPr>
            <p:cNvPr id="25" name="Text Box 115"/>
            <p:cNvSpPr txBox="1">
              <a:spLocks noChangeArrowheads="1"/>
            </p:cNvSpPr>
            <p:nvPr/>
          </p:nvSpPr>
          <p:spPr bwMode="auto">
            <a:xfrm>
              <a:off x="1127" y="1350"/>
              <a:ext cx="41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1</a:t>
              </a:r>
              <a:endParaRPr kumimoji="1" lang="en-US" altLang="zh-CN" sz="1400" b="1" baseline="-25000">
                <a:solidFill>
                  <a:schemeClr val="tx1"/>
                </a:solidFill>
                <a:latin typeface="Times New Roman" panose="02020603050405020304" pitchFamily="18" charset="0"/>
              </a:endParaRPr>
            </a:p>
          </p:txBody>
        </p:sp>
        <p:sp>
          <p:nvSpPr>
            <p:cNvPr id="26" name="Text Box 116"/>
            <p:cNvSpPr txBox="1">
              <a:spLocks noChangeArrowheads="1"/>
            </p:cNvSpPr>
            <p:nvPr/>
          </p:nvSpPr>
          <p:spPr bwMode="auto">
            <a:xfrm>
              <a:off x="1127" y="1614"/>
              <a:ext cx="41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2</a:t>
              </a:r>
              <a:endParaRPr kumimoji="1" lang="en-US" altLang="zh-CN" sz="1400" b="1" baseline="-25000">
                <a:solidFill>
                  <a:schemeClr val="tx1"/>
                </a:solidFill>
                <a:latin typeface="Times New Roman" panose="02020603050405020304" pitchFamily="18" charset="0"/>
              </a:endParaRPr>
            </a:p>
          </p:txBody>
        </p:sp>
        <p:sp>
          <p:nvSpPr>
            <p:cNvPr id="27" name="Text Box 117"/>
            <p:cNvSpPr txBox="1">
              <a:spLocks noChangeArrowheads="1"/>
            </p:cNvSpPr>
            <p:nvPr/>
          </p:nvSpPr>
          <p:spPr bwMode="auto">
            <a:xfrm>
              <a:off x="1136" y="1888"/>
              <a:ext cx="41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3</a:t>
              </a:r>
              <a:endParaRPr kumimoji="1" lang="en-US" altLang="zh-CN" sz="1400" b="1" baseline="-25000">
                <a:solidFill>
                  <a:schemeClr val="tx1"/>
                </a:solidFill>
                <a:latin typeface="Times New Roman" panose="02020603050405020304" pitchFamily="18" charset="0"/>
              </a:endParaRPr>
            </a:p>
          </p:txBody>
        </p:sp>
        <p:sp>
          <p:nvSpPr>
            <p:cNvPr id="28" name="Text Box 118"/>
            <p:cNvSpPr txBox="1">
              <a:spLocks noChangeArrowheads="1"/>
            </p:cNvSpPr>
            <p:nvPr/>
          </p:nvSpPr>
          <p:spPr bwMode="auto">
            <a:xfrm>
              <a:off x="1154" y="2217"/>
              <a:ext cx="41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4</a:t>
              </a:r>
              <a:endParaRPr kumimoji="1" lang="en-US" altLang="zh-CN" sz="1400" b="1" baseline="-25000">
                <a:solidFill>
                  <a:schemeClr val="tx1"/>
                </a:solidFill>
                <a:latin typeface="Times New Roman" panose="02020603050405020304" pitchFamily="18" charset="0"/>
              </a:endParaRPr>
            </a:p>
          </p:txBody>
        </p:sp>
        <p:sp>
          <p:nvSpPr>
            <p:cNvPr id="29" name="Text Box 124"/>
            <p:cNvSpPr txBox="1">
              <a:spLocks noChangeArrowheads="1"/>
            </p:cNvSpPr>
            <p:nvPr/>
          </p:nvSpPr>
          <p:spPr bwMode="auto">
            <a:xfrm>
              <a:off x="1164" y="1041"/>
              <a:ext cx="33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en-US" altLang="zh-CN" sz="2000" b="1">
                  <a:solidFill>
                    <a:schemeClr val="tx1"/>
                  </a:solidFill>
                  <a:latin typeface="Times New Roman" panose="02020603050405020304" pitchFamily="18" charset="0"/>
                </a:rPr>
                <a:t>os</a:t>
              </a:r>
              <a:endParaRPr kumimoji="1" lang="en-US" altLang="zh-CN" sz="2000" b="1">
                <a:solidFill>
                  <a:schemeClr val="tx1"/>
                </a:solidFill>
                <a:latin typeface="Times New Roman" panose="02020603050405020304" pitchFamily="18" charset="0"/>
              </a:endParaRPr>
            </a:p>
          </p:txBody>
        </p:sp>
      </p:grpSp>
      <p:grpSp>
        <p:nvGrpSpPr>
          <p:cNvPr id="30" name="Group 133"/>
          <p:cNvGrpSpPr/>
          <p:nvPr/>
        </p:nvGrpSpPr>
        <p:grpSpPr bwMode="auto">
          <a:xfrm>
            <a:off x="4735755" y="1550987"/>
            <a:ext cx="1689100" cy="3759200"/>
            <a:chOff x="2290" y="958"/>
            <a:chExt cx="1064" cy="2368"/>
          </a:xfrm>
        </p:grpSpPr>
        <p:sp>
          <p:nvSpPr>
            <p:cNvPr id="31" name="Text Box 71"/>
            <p:cNvSpPr txBox="1">
              <a:spLocks noChangeArrowheads="1"/>
            </p:cNvSpPr>
            <p:nvPr/>
          </p:nvSpPr>
          <p:spPr bwMode="auto">
            <a:xfrm>
              <a:off x="2343" y="1204"/>
              <a:ext cx="51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20KB</a:t>
              </a:r>
              <a:endParaRPr kumimoji="1" lang="en-US" altLang="zh-CN" sz="1600" b="1">
                <a:solidFill>
                  <a:schemeClr val="tx1"/>
                </a:solidFill>
                <a:latin typeface="Times New Roman" panose="02020603050405020304" pitchFamily="18" charset="0"/>
              </a:endParaRPr>
            </a:p>
          </p:txBody>
        </p:sp>
        <p:sp>
          <p:nvSpPr>
            <p:cNvPr id="32" name="Text Box 72"/>
            <p:cNvSpPr txBox="1">
              <a:spLocks noChangeArrowheads="1"/>
            </p:cNvSpPr>
            <p:nvPr/>
          </p:nvSpPr>
          <p:spPr bwMode="auto">
            <a:xfrm>
              <a:off x="2516" y="958"/>
              <a:ext cx="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0</a:t>
              </a:r>
              <a:endParaRPr kumimoji="1" lang="en-US" altLang="zh-CN" sz="1600" b="1">
                <a:solidFill>
                  <a:schemeClr val="tx1"/>
                </a:solidFill>
                <a:latin typeface="Times New Roman" panose="02020603050405020304" pitchFamily="18" charset="0"/>
              </a:endParaRPr>
            </a:p>
          </p:txBody>
        </p:sp>
        <p:sp>
          <p:nvSpPr>
            <p:cNvPr id="33" name="Text Box 73"/>
            <p:cNvSpPr txBox="1">
              <a:spLocks noChangeArrowheads="1"/>
            </p:cNvSpPr>
            <p:nvPr/>
          </p:nvSpPr>
          <p:spPr bwMode="auto">
            <a:xfrm>
              <a:off x="2731" y="1049"/>
              <a:ext cx="618" cy="1969"/>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30000"/>
                </a:lnSpc>
                <a:spcBef>
                  <a:spcPct val="4000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sp>
          <p:nvSpPr>
            <p:cNvPr id="34" name="Line 75"/>
            <p:cNvSpPr>
              <a:spLocks noChangeShapeType="1"/>
            </p:cNvSpPr>
            <p:nvPr/>
          </p:nvSpPr>
          <p:spPr bwMode="auto">
            <a:xfrm>
              <a:off x="2731" y="1322"/>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5" name="Line 76"/>
            <p:cNvSpPr>
              <a:spLocks noChangeShapeType="1"/>
            </p:cNvSpPr>
            <p:nvPr/>
          </p:nvSpPr>
          <p:spPr bwMode="auto">
            <a:xfrm>
              <a:off x="2719" y="1559"/>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6" name="Line 77"/>
            <p:cNvSpPr>
              <a:spLocks noChangeShapeType="1"/>
            </p:cNvSpPr>
            <p:nvPr/>
          </p:nvSpPr>
          <p:spPr bwMode="auto">
            <a:xfrm>
              <a:off x="2728" y="1823"/>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7" name="Line 78"/>
            <p:cNvSpPr>
              <a:spLocks noChangeShapeType="1"/>
            </p:cNvSpPr>
            <p:nvPr/>
          </p:nvSpPr>
          <p:spPr bwMode="auto">
            <a:xfrm>
              <a:off x="2728" y="2096"/>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8" name="Text Box 80"/>
            <p:cNvSpPr txBox="1">
              <a:spLocks noChangeArrowheads="1"/>
            </p:cNvSpPr>
            <p:nvPr/>
          </p:nvSpPr>
          <p:spPr bwMode="auto">
            <a:xfrm>
              <a:off x="2343" y="1441"/>
              <a:ext cx="46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52KB</a:t>
              </a:r>
              <a:endParaRPr kumimoji="1" lang="en-US" altLang="zh-CN" sz="1600" b="1">
                <a:solidFill>
                  <a:schemeClr val="tx1"/>
                </a:solidFill>
                <a:latin typeface="Times New Roman" panose="02020603050405020304" pitchFamily="18" charset="0"/>
              </a:endParaRPr>
            </a:p>
          </p:txBody>
        </p:sp>
        <p:sp>
          <p:nvSpPr>
            <p:cNvPr id="39" name="Text Box 81"/>
            <p:cNvSpPr txBox="1">
              <a:spLocks noChangeArrowheads="1"/>
            </p:cNvSpPr>
            <p:nvPr/>
          </p:nvSpPr>
          <p:spPr bwMode="auto">
            <a:xfrm>
              <a:off x="2352" y="1723"/>
              <a:ext cx="54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66KB</a:t>
              </a:r>
              <a:endParaRPr kumimoji="1" lang="en-US" altLang="zh-CN" sz="1600" b="1">
                <a:solidFill>
                  <a:schemeClr val="tx1"/>
                </a:solidFill>
                <a:latin typeface="Times New Roman" panose="02020603050405020304" pitchFamily="18" charset="0"/>
              </a:endParaRPr>
            </a:p>
          </p:txBody>
        </p:sp>
        <p:sp>
          <p:nvSpPr>
            <p:cNvPr id="40" name="Text Box 82"/>
            <p:cNvSpPr txBox="1">
              <a:spLocks noChangeArrowheads="1"/>
            </p:cNvSpPr>
            <p:nvPr/>
          </p:nvSpPr>
          <p:spPr bwMode="auto">
            <a:xfrm>
              <a:off x="2290" y="1987"/>
              <a:ext cx="529"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130KB</a:t>
              </a:r>
              <a:endParaRPr kumimoji="1" lang="en-US" altLang="zh-CN" sz="1600" b="1">
                <a:solidFill>
                  <a:schemeClr val="tx1"/>
                </a:solidFill>
                <a:latin typeface="Times New Roman" panose="02020603050405020304" pitchFamily="18" charset="0"/>
              </a:endParaRPr>
            </a:p>
          </p:txBody>
        </p:sp>
        <p:sp>
          <p:nvSpPr>
            <p:cNvPr id="41" name="Text Box 83"/>
            <p:cNvSpPr txBox="1">
              <a:spLocks noChangeArrowheads="1"/>
            </p:cNvSpPr>
            <p:nvPr/>
          </p:nvSpPr>
          <p:spPr bwMode="auto">
            <a:xfrm>
              <a:off x="2290" y="2406"/>
              <a:ext cx="55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230KB</a:t>
              </a:r>
              <a:endParaRPr kumimoji="1" lang="en-US" altLang="zh-CN" sz="1600" b="1">
                <a:solidFill>
                  <a:schemeClr val="tx1"/>
                </a:solidFill>
                <a:latin typeface="Times New Roman" panose="02020603050405020304" pitchFamily="18" charset="0"/>
              </a:endParaRPr>
            </a:p>
          </p:txBody>
        </p:sp>
        <p:sp>
          <p:nvSpPr>
            <p:cNvPr id="42" name="Text Box 84"/>
            <p:cNvSpPr txBox="1">
              <a:spLocks noChangeArrowheads="1"/>
            </p:cNvSpPr>
            <p:nvPr/>
          </p:nvSpPr>
          <p:spPr bwMode="auto">
            <a:xfrm>
              <a:off x="2324" y="2989"/>
              <a:ext cx="7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256KB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43" name="Text Box 85"/>
            <p:cNvSpPr txBox="1">
              <a:spLocks noChangeArrowheads="1"/>
            </p:cNvSpPr>
            <p:nvPr/>
          </p:nvSpPr>
          <p:spPr bwMode="auto">
            <a:xfrm>
              <a:off x="2866" y="3144"/>
              <a:ext cx="43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主存</a:t>
              </a:r>
              <a:endParaRPr kumimoji="1" lang="zh-CN" altLang="en-US" sz="1600" b="1">
                <a:solidFill>
                  <a:schemeClr val="tx1"/>
                </a:solidFill>
                <a:latin typeface="Times New Roman" panose="02020603050405020304" pitchFamily="18" charset="0"/>
              </a:endParaRPr>
            </a:p>
          </p:txBody>
        </p:sp>
        <p:sp>
          <p:nvSpPr>
            <p:cNvPr id="44" name="Rectangle 86" descr="浅色上对角线"/>
            <p:cNvSpPr>
              <a:spLocks noChangeArrowheads="1"/>
            </p:cNvSpPr>
            <p:nvPr/>
          </p:nvSpPr>
          <p:spPr bwMode="auto">
            <a:xfrm>
              <a:off x="2733" y="1557"/>
              <a:ext cx="614" cy="273"/>
            </a:xfrm>
            <a:prstGeom prst="rect">
              <a:avLst/>
            </a:prstGeom>
            <a:pattFill prst="ltUpDiag">
              <a:fgClr>
                <a:srgbClr val="000000"/>
              </a:fgClr>
              <a:bgClr>
                <a:srgbClr val="FFFFFF"/>
              </a:bgClr>
            </a:patt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45" name="Text Box 119"/>
            <p:cNvSpPr txBox="1">
              <a:spLocks noChangeArrowheads="1"/>
            </p:cNvSpPr>
            <p:nvPr/>
          </p:nvSpPr>
          <p:spPr bwMode="auto">
            <a:xfrm>
              <a:off x="2818" y="1367"/>
              <a:ext cx="41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1</a:t>
              </a:r>
              <a:endParaRPr kumimoji="1" lang="en-US" altLang="zh-CN" sz="1400" b="1" baseline="-25000">
                <a:solidFill>
                  <a:schemeClr val="tx1"/>
                </a:solidFill>
                <a:latin typeface="Times New Roman" panose="02020603050405020304" pitchFamily="18" charset="0"/>
              </a:endParaRPr>
            </a:p>
          </p:txBody>
        </p:sp>
        <p:sp>
          <p:nvSpPr>
            <p:cNvPr id="46" name="Text Box 121"/>
            <p:cNvSpPr txBox="1">
              <a:spLocks noChangeArrowheads="1"/>
            </p:cNvSpPr>
            <p:nvPr/>
          </p:nvSpPr>
          <p:spPr bwMode="auto">
            <a:xfrm>
              <a:off x="2827" y="1905"/>
              <a:ext cx="41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3</a:t>
              </a:r>
              <a:endParaRPr kumimoji="1" lang="en-US" altLang="zh-CN" sz="1400" b="1" baseline="-25000">
                <a:solidFill>
                  <a:schemeClr val="tx1"/>
                </a:solidFill>
                <a:latin typeface="Times New Roman" panose="02020603050405020304" pitchFamily="18" charset="0"/>
              </a:endParaRPr>
            </a:p>
          </p:txBody>
        </p:sp>
        <p:sp>
          <p:nvSpPr>
            <p:cNvPr id="47" name="Text Box 122"/>
            <p:cNvSpPr txBox="1">
              <a:spLocks noChangeArrowheads="1"/>
            </p:cNvSpPr>
            <p:nvPr/>
          </p:nvSpPr>
          <p:spPr bwMode="auto">
            <a:xfrm>
              <a:off x="2845" y="2234"/>
              <a:ext cx="41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4</a:t>
              </a:r>
              <a:endParaRPr kumimoji="1" lang="en-US" altLang="zh-CN" sz="1400" b="1" baseline="-25000">
                <a:solidFill>
                  <a:schemeClr val="tx1"/>
                </a:solidFill>
                <a:latin typeface="Times New Roman" panose="02020603050405020304" pitchFamily="18" charset="0"/>
              </a:endParaRPr>
            </a:p>
          </p:txBody>
        </p:sp>
        <p:sp>
          <p:nvSpPr>
            <p:cNvPr id="48" name="Text Box 123"/>
            <p:cNvSpPr txBox="1">
              <a:spLocks noChangeArrowheads="1"/>
            </p:cNvSpPr>
            <p:nvPr/>
          </p:nvSpPr>
          <p:spPr bwMode="auto">
            <a:xfrm>
              <a:off x="2883" y="1077"/>
              <a:ext cx="33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en-US" altLang="zh-CN" sz="2000" b="1">
                  <a:solidFill>
                    <a:schemeClr val="tx1"/>
                  </a:solidFill>
                  <a:latin typeface="Times New Roman" panose="02020603050405020304" pitchFamily="18" charset="0"/>
                </a:rPr>
                <a:t>os</a:t>
              </a:r>
              <a:endParaRPr kumimoji="1" lang="en-US" altLang="zh-CN" sz="2000" b="1">
                <a:solidFill>
                  <a:schemeClr val="tx1"/>
                </a:solidFill>
                <a:latin typeface="Times New Roman" panose="02020603050405020304" pitchFamily="18" charset="0"/>
              </a:endParaRPr>
            </a:p>
          </p:txBody>
        </p:sp>
        <p:sp>
          <p:nvSpPr>
            <p:cNvPr id="49" name="Rectangle 128" descr="浅色上对角线"/>
            <p:cNvSpPr>
              <a:spLocks noChangeArrowheads="1"/>
            </p:cNvSpPr>
            <p:nvPr/>
          </p:nvSpPr>
          <p:spPr bwMode="auto">
            <a:xfrm>
              <a:off x="2733" y="2520"/>
              <a:ext cx="614" cy="501"/>
            </a:xfrm>
            <a:prstGeom prst="rect">
              <a:avLst/>
            </a:prstGeom>
            <a:pattFill prst="ltUpDiag">
              <a:fgClr>
                <a:srgbClr val="000000"/>
              </a:fgClr>
              <a:bgClr>
                <a:srgbClr val="FFFFFF"/>
              </a:bgClr>
            </a:patt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grpSp>
      <p:grpSp>
        <p:nvGrpSpPr>
          <p:cNvPr id="50" name="Group 135"/>
          <p:cNvGrpSpPr/>
          <p:nvPr/>
        </p:nvGrpSpPr>
        <p:grpSpPr bwMode="auto">
          <a:xfrm>
            <a:off x="7480543" y="1552575"/>
            <a:ext cx="1689100" cy="3759200"/>
            <a:chOff x="4019" y="959"/>
            <a:chExt cx="1064" cy="2368"/>
          </a:xfrm>
        </p:grpSpPr>
        <p:sp>
          <p:nvSpPr>
            <p:cNvPr id="51" name="Text Box 92"/>
            <p:cNvSpPr txBox="1">
              <a:spLocks noChangeArrowheads="1"/>
            </p:cNvSpPr>
            <p:nvPr/>
          </p:nvSpPr>
          <p:spPr bwMode="auto">
            <a:xfrm>
              <a:off x="4081" y="1205"/>
              <a:ext cx="48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20KB</a:t>
              </a:r>
              <a:endParaRPr kumimoji="1" lang="en-US" altLang="zh-CN" sz="1600" b="1">
                <a:solidFill>
                  <a:schemeClr val="tx1"/>
                </a:solidFill>
                <a:latin typeface="Times New Roman" panose="02020603050405020304" pitchFamily="18" charset="0"/>
              </a:endParaRPr>
            </a:p>
          </p:txBody>
        </p:sp>
        <p:sp>
          <p:nvSpPr>
            <p:cNvPr id="52" name="Text Box 93"/>
            <p:cNvSpPr txBox="1">
              <a:spLocks noChangeArrowheads="1"/>
            </p:cNvSpPr>
            <p:nvPr/>
          </p:nvSpPr>
          <p:spPr bwMode="auto">
            <a:xfrm>
              <a:off x="4245" y="959"/>
              <a:ext cx="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0</a:t>
              </a:r>
              <a:endParaRPr kumimoji="1" lang="en-US" altLang="zh-CN" sz="1600" b="1">
                <a:solidFill>
                  <a:schemeClr val="tx1"/>
                </a:solidFill>
                <a:latin typeface="Times New Roman" panose="02020603050405020304" pitchFamily="18" charset="0"/>
              </a:endParaRPr>
            </a:p>
          </p:txBody>
        </p:sp>
        <p:sp>
          <p:nvSpPr>
            <p:cNvPr id="53" name="Text Box 94"/>
            <p:cNvSpPr txBox="1">
              <a:spLocks noChangeArrowheads="1"/>
            </p:cNvSpPr>
            <p:nvPr/>
          </p:nvSpPr>
          <p:spPr bwMode="auto">
            <a:xfrm>
              <a:off x="4460" y="1050"/>
              <a:ext cx="618" cy="1969"/>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30000"/>
                </a:lnSpc>
                <a:spcBef>
                  <a:spcPct val="4000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sp>
          <p:nvSpPr>
            <p:cNvPr id="54" name="Line 96"/>
            <p:cNvSpPr>
              <a:spLocks noChangeShapeType="1"/>
            </p:cNvSpPr>
            <p:nvPr/>
          </p:nvSpPr>
          <p:spPr bwMode="auto">
            <a:xfrm>
              <a:off x="4460" y="1323"/>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5" name="Line 97"/>
            <p:cNvSpPr>
              <a:spLocks noChangeShapeType="1"/>
            </p:cNvSpPr>
            <p:nvPr/>
          </p:nvSpPr>
          <p:spPr bwMode="auto">
            <a:xfrm>
              <a:off x="4448" y="1560"/>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6" name="Line 98"/>
            <p:cNvSpPr>
              <a:spLocks noChangeShapeType="1"/>
            </p:cNvSpPr>
            <p:nvPr/>
          </p:nvSpPr>
          <p:spPr bwMode="auto">
            <a:xfrm>
              <a:off x="4457" y="1824"/>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7" name="Line 99"/>
            <p:cNvSpPr>
              <a:spLocks noChangeShapeType="1"/>
            </p:cNvSpPr>
            <p:nvPr/>
          </p:nvSpPr>
          <p:spPr bwMode="auto">
            <a:xfrm>
              <a:off x="4457" y="2097"/>
              <a:ext cx="62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8" name="Text Box 101"/>
            <p:cNvSpPr txBox="1">
              <a:spLocks noChangeArrowheads="1"/>
            </p:cNvSpPr>
            <p:nvPr/>
          </p:nvSpPr>
          <p:spPr bwMode="auto">
            <a:xfrm>
              <a:off x="4081" y="1433"/>
              <a:ext cx="50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52KB</a:t>
              </a:r>
              <a:endParaRPr kumimoji="1" lang="en-US" altLang="zh-CN" sz="1600" b="1">
                <a:solidFill>
                  <a:schemeClr val="tx1"/>
                </a:solidFill>
                <a:latin typeface="Times New Roman" panose="02020603050405020304" pitchFamily="18" charset="0"/>
              </a:endParaRPr>
            </a:p>
          </p:txBody>
        </p:sp>
        <p:sp>
          <p:nvSpPr>
            <p:cNvPr id="59" name="Text Box 102"/>
            <p:cNvSpPr txBox="1">
              <a:spLocks noChangeArrowheads="1"/>
            </p:cNvSpPr>
            <p:nvPr/>
          </p:nvSpPr>
          <p:spPr bwMode="auto">
            <a:xfrm>
              <a:off x="4081" y="1706"/>
              <a:ext cx="45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66KB</a:t>
              </a:r>
              <a:endParaRPr kumimoji="1" lang="en-US" altLang="zh-CN" sz="1600" b="1">
                <a:solidFill>
                  <a:schemeClr val="tx1"/>
                </a:solidFill>
                <a:latin typeface="Times New Roman" panose="02020603050405020304" pitchFamily="18" charset="0"/>
              </a:endParaRPr>
            </a:p>
          </p:txBody>
        </p:sp>
        <p:sp>
          <p:nvSpPr>
            <p:cNvPr id="60" name="Text Box 103"/>
            <p:cNvSpPr txBox="1">
              <a:spLocks noChangeArrowheads="1"/>
            </p:cNvSpPr>
            <p:nvPr/>
          </p:nvSpPr>
          <p:spPr bwMode="auto">
            <a:xfrm>
              <a:off x="4019" y="1988"/>
              <a:ext cx="54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130KB</a:t>
              </a:r>
              <a:endParaRPr kumimoji="1" lang="en-US" altLang="zh-CN" sz="1600" b="1">
                <a:solidFill>
                  <a:schemeClr val="tx1"/>
                </a:solidFill>
                <a:latin typeface="Times New Roman" panose="02020603050405020304" pitchFamily="18" charset="0"/>
              </a:endParaRPr>
            </a:p>
          </p:txBody>
        </p:sp>
        <p:sp>
          <p:nvSpPr>
            <p:cNvPr id="61" name="Text Box 104"/>
            <p:cNvSpPr txBox="1">
              <a:spLocks noChangeArrowheads="1"/>
            </p:cNvSpPr>
            <p:nvPr/>
          </p:nvSpPr>
          <p:spPr bwMode="auto">
            <a:xfrm>
              <a:off x="4019" y="2416"/>
              <a:ext cx="541"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230KB</a:t>
              </a:r>
              <a:endParaRPr kumimoji="1" lang="en-US" altLang="zh-CN" sz="1600" b="1">
                <a:solidFill>
                  <a:schemeClr val="tx1"/>
                </a:solidFill>
                <a:latin typeface="Times New Roman" panose="02020603050405020304" pitchFamily="18" charset="0"/>
              </a:endParaRPr>
            </a:p>
          </p:txBody>
        </p:sp>
        <p:sp>
          <p:nvSpPr>
            <p:cNvPr id="62" name="Text Box 105"/>
            <p:cNvSpPr txBox="1">
              <a:spLocks noChangeArrowheads="1"/>
            </p:cNvSpPr>
            <p:nvPr/>
          </p:nvSpPr>
          <p:spPr bwMode="auto">
            <a:xfrm>
              <a:off x="4062" y="2990"/>
              <a:ext cx="718"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256KB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63" name="Text Box 106"/>
            <p:cNvSpPr txBox="1">
              <a:spLocks noChangeArrowheads="1"/>
            </p:cNvSpPr>
            <p:nvPr/>
          </p:nvSpPr>
          <p:spPr bwMode="auto">
            <a:xfrm>
              <a:off x="4595" y="3145"/>
              <a:ext cx="43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主存</a:t>
              </a:r>
              <a:endParaRPr kumimoji="1" lang="zh-CN" altLang="en-US" sz="1600" b="1">
                <a:solidFill>
                  <a:schemeClr val="tx1"/>
                </a:solidFill>
                <a:latin typeface="Times New Roman" panose="02020603050405020304" pitchFamily="18" charset="0"/>
              </a:endParaRPr>
            </a:p>
          </p:txBody>
        </p:sp>
        <p:sp>
          <p:nvSpPr>
            <p:cNvPr id="64" name="Rectangle 107" descr="浅色上对角线"/>
            <p:cNvSpPr>
              <a:spLocks noChangeArrowheads="1"/>
            </p:cNvSpPr>
            <p:nvPr/>
          </p:nvSpPr>
          <p:spPr bwMode="auto">
            <a:xfrm>
              <a:off x="4462" y="1558"/>
              <a:ext cx="619" cy="273"/>
            </a:xfrm>
            <a:prstGeom prst="rect">
              <a:avLst/>
            </a:prstGeom>
            <a:pattFill prst="ltUpDiag">
              <a:fgClr>
                <a:srgbClr val="000000"/>
              </a:fgClr>
              <a:bgClr>
                <a:srgbClr val="FFFFFF"/>
              </a:bgClr>
            </a:patt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65" name="Text Box 125"/>
            <p:cNvSpPr txBox="1">
              <a:spLocks noChangeArrowheads="1"/>
            </p:cNvSpPr>
            <p:nvPr/>
          </p:nvSpPr>
          <p:spPr bwMode="auto">
            <a:xfrm>
              <a:off x="4619" y="1068"/>
              <a:ext cx="33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en-US" altLang="zh-CN" sz="2000" b="1">
                  <a:solidFill>
                    <a:schemeClr val="tx1"/>
                  </a:solidFill>
                  <a:latin typeface="Times New Roman" panose="02020603050405020304" pitchFamily="18" charset="0"/>
                </a:rPr>
                <a:t>os</a:t>
              </a:r>
              <a:endParaRPr kumimoji="1" lang="en-US" altLang="zh-CN" sz="2000" b="1">
                <a:solidFill>
                  <a:schemeClr val="tx1"/>
                </a:solidFill>
                <a:latin typeface="Times New Roman" panose="02020603050405020304" pitchFamily="18" charset="0"/>
              </a:endParaRPr>
            </a:p>
          </p:txBody>
        </p:sp>
        <p:sp>
          <p:nvSpPr>
            <p:cNvPr id="66" name="Rectangle 126" descr="浅色上对角线"/>
            <p:cNvSpPr>
              <a:spLocks noChangeArrowheads="1"/>
            </p:cNvSpPr>
            <p:nvPr/>
          </p:nvSpPr>
          <p:spPr bwMode="auto">
            <a:xfrm>
              <a:off x="4461" y="2519"/>
              <a:ext cx="614" cy="501"/>
            </a:xfrm>
            <a:prstGeom prst="rect">
              <a:avLst/>
            </a:prstGeom>
            <a:pattFill prst="ltUpDiag">
              <a:fgClr>
                <a:srgbClr val="000000"/>
              </a:fgClr>
              <a:bgClr>
                <a:srgbClr val="FFFFFF"/>
              </a:bgClr>
            </a:patt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67" name="Rectangle 127" descr="浅色下对角线"/>
            <p:cNvSpPr>
              <a:spLocks noChangeArrowheads="1"/>
            </p:cNvSpPr>
            <p:nvPr/>
          </p:nvSpPr>
          <p:spPr bwMode="auto">
            <a:xfrm>
              <a:off x="4460" y="2098"/>
              <a:ext cx="617" cy="419"/>
            </a:xfrm>
            <a:prstGeom prst="rect">
              <a:avLst/>
            </a:prstGeom>
            <a:pattFill prst="ltDnDiag">
              <a:fgClr>
                <a:srgbClr val="000000"/>
              </a:fgClr>
              <a:bgClr>
                <a:srgbClr val="FFFFFF"/>
              </a:bgClr>
            </a:patt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68" name="Text Box 129"/>
            <p:cNvSpPr txBox="1">
              <a:spLocks noChangeArrowheads="1"/>
            </p:cNvSpPr>
            <p:nvPr/>
          </p:nvSpPr>
          <p:spPr bwMode="auto">
            <a:xfrm>
              <a:off x="4555" y="1367"/>
              <a:ext cx="41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1</a:t>
              </a:r>
              <a:endParaRPr kumimoji="1" lang="en-US" altLang="zh-CN" sz="1400" b="1" baseline="-25000">
                <a:solidFill>
                  <a:schemeClr val="tx1"/>
                </a:solidFill>
                <a:latin typeface="Times New Roman" panose="02020603050405020304" pitchFamily="18" charset="0"/>
              </a:endParaRPr>
            </a:p>
          </p:txBody>
        </p:sp>
        <p:sp>
          <p:nvSpPr>
            <p:cNvPr id="69" name="Text Box 130"/>
            <p:cNvSpPr txBox="1">
              <a:spLocks noChangeArrowheads="1"/>
            </p:cNvSpPr>
            <p:nvPr/>
          </p:nvSpPr>
          <p:spPr bwMode="auto">
            <a:xfrm>
              <a:off x="4573" y="1886"/>
              <a:ext cx="411"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3</a:t>
              </a:r>
              <a:endParaRPr kumimoji="1" lang="en-US" altLang="zh-CN" sz="1400" b="1" baseline="-25000">
                <a:solidFill>
                  <a:schemeClr val="tx1"/>
                </a:solidFill>
                <a:latin typeface="Times New Roman" panose="02020603050405020304" pitchFamily="18" charset="0"/>
              </a:endParaRPr>
            </a:p>
          </p:txBody>
        </p:sp>
      </p:grpSp>
      <p:sp>
        <p:nvSpPr>
          <p:cNvPr id="70" name="Text Box 136"/>
          <p:cNvSpPr txBox="1">
            <a:spLocks noChangeArrowheads="1"/>
          </p:cNvSpPr>
          <p:nvPr/>
        </p:nvSpPr>
        <p:spPr bwMode="auto">
          <a:xfrm>
            <a:off x="4296018" y="5661025"/>
            <a:ext cx="3086100"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dirty="0">
                <a:solidFill>
                  <a:schemeClr val="tx1"/>
                </a:solidFill>
                <a:latin typeface="Times New Roman" panose="02020603050405020304" pitchFamily="18" charset="0"/>
              </a:rPr>
              <a:t>动态分区分配中的存储区的释放</a:t>
            </a:r>
            <a:endParaRPr kumimoji="1" lang="zh-CN" altLang="en-US" sz="1600" dirty="0">
              <a:solidFill>
                <a:schemeClr val="tx1"/>
              </a:solidFill>
              <a:latin typeface="Times New Roman" panose="02020603050405020304" pitchFamily="18" charset="0"/>
            </a:endParaRPr>
          </a:p>
        </p:txBody>
      </p:sp>
      <p:sp>
        <p:nvSpPr>
          <p:cNvPr id="71" name="Rectangle 68"/>
          <p:cNvSpPr>
            <a:spLocks noChangeArrowheads="1"/>
          </p:cNvSpPr>
          <p:nvPr/>
        </p:nvSpPr>
        <p:spPr bwMode="auto">
          <a:xfrm>
            <a:off x="107573" y="874714"/>
            <a:ext cx="599440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② </a:t>
            </a:r>
            <a:r>
              <a:rPr lang="zh-CN" altLang="en-US" sz="2400" dirty="0">
                <a:solidFill>
                  <a:srgbClr val="000099"/>
                </a:solidFill>
                <a:latin typeface="Times New Roman" panose="02020603050405020304" pitchFamily="18" charset="0"/>
              </a:rPr>
              <a:t>动态分区的回收过程 </a:t>
            </a:r>
            <a:endParaRPr lang="zh-CN" altLang="en-US" sz="2400" dirty="0">
              <a:solidFill>
                <a:srgbClr val="000099"/>
              </a:solidFill>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分区存储管理</a:t>
            </a:r>
            <a:endParaRPr lang="zh-CN" altLang="en-US" dirty="0"/>
          </a:p>
        </p:txBody>
      </p:sp>
      <p:sp>
        <p:nvSpPr>
          <p:cNvPr id="3" name="Rectangle 3"/>
          <p:cNvSpPr>
            <a:spLocks noChangeArrowheads="1"/>
          </p:cNvSpPr>
          <p:nvPr/>
        </p:nvSpPr>
        <p:spPr bwMode="auto">
          <a:xfrm>
            <a:off x="487822" y="830079"/>
            <a:ext cx="8375650" cy="1869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分区分配数据结构</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主存资源信息块 </a:t>
            </a:r>
            <a:r>
              <a:rPr lang="en-US" altLang="zh-CN" sz="2400" dirty="0">
                <a:solidFill>
                  <a:srgbClr val="000099"/>
                </a:solidFill>
                <a:effectLst/>
                <a:latin typeface="Times New Roman" panose="02020603050405020304" pitchFamily="18" charset="0"/>
              </a:rPr>
              <a:t>(M_RIB)</a:t>
            </a:r>
            <a:endParaRPr lang="en-US" altLang="zh-CN" sz="2400" dirty="0">
              <a:solidFill>
                <a:srgbClr val="000099"/>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en-US" altLang="zh-CN" sz="2400" dirty="0">
                <a:solidFill>
                  <a:srgbClr val="000099"/>
                </a:solidFill>
                <a:effectLst/>
                <a:latin typeface="宋体" panose="02010600030101010101" pitchFamily="2" charset="-122"/>
              </a:rPr>
              <a:t>② </a:t>
            </a:r>
            <a:r>
              <a:rPr lang="zh-CN" altLang="en-US" sz="2400" dirty="0">
                <a:solidFill>
                  <a:srgbClr val="000099"/>
                </a:solidFill>
                <a:effectLst/>
                <a:latin typeface="Times New Roman" panose="02020603050405020304" pitchFamily="18" charset="0"/>
              </a:rPr>
              <a:t>分区描述器 </a:t>
            </a:r>
            <a:r>
              <a:rPr lang="en-US" altLang="zh-CN" sz="2400" dirty="0">
                <a:solidFill>
                  <a:srgbClr val="000099"/>
                </a:solidFill>
                <a:effectLst/>
                <a:latin typeface="Times New Roman" panose="02020603050405020304" pitchFamily="18" charset="0"/>
              </a:rPr>
              <a:t>(PD)</a:t>
            </a:r>
            <a:r>
              <a:rPr lang="en-US" altLang="zh-CN" sz="2400" dirty="0">
                <a:solidFill>
                  <a:schemeClr val="tx1"/>
                </a:solidFill>
                <a:effectLst/>
                <a:latin typeface="Times New Roman" panose="02020603050405020304" pitchFamily="18" charset="0"/>
              </a:rPr>
              <a:t>      </a:t>
            </a:r>
            <a:endParaRPr lang="en-US" altLang="zh-CN" sz="2400" dirty="0">
              <a:solidFill>
                <a:schemeClr val="tx1"/>
              </a:solidFill>
              <a:effectLst/>
              <a:latin typeface="Times New Roman" panose="02020603050405020304" pitchFamily="18" charset="0"/>
            </a:endParaRPr>
          </a:p>
        </p:txBody>
      </p:sp>
      <p:grpSp>
        <p:nvGrpSpPr>
          <p:cNvPr id="4" name="Group 21"/>
          <p:cNvGrpSpPr/>
          <p:nvPr/>
        </p:nvGrpSpPr>
        <p:grpSpPr bwMode="auto">
          <a:xfrm>
            <a:off x="5448759" y="1072966"/>
            <a:ext cx="3028950" cy="1408172"/>
            <a:chOff x="3548" y="1819"/>
            <a:chExt cx="1892" cy="912"/>
          </a:xfrm>
        </p:grpSpPr>
        <p:sp>
          <p:nvSpPr>
            <p:cNvPr id="5" name="Text Box 6"/>
            <p:cNvSpPr txBox="1">
              <a:spLocks noChangeArrowheads="1"/>
            </p:cNvSpPr>
            <p:nvPr/>
          </p:nvSpPr>
          <p:spPr bwMode="auto">
            <a:xfrm>
              <a:off x="3847" y="2046"/>
              <a:ext cx="1593" cy="685"/>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20000"/>
                </a:spcBef>
                <a:buClrTx/>
                <a:buSzTx/>
                <a:buFontTx/>
                <a:buNone/>
              </a:pPr>
              <a:r>
                <a:rPr kumimoji="1" lang="en-US" altLang="zh-CN" sz="1400" b="0" dirty="0">
                  <a:solidFill>
                    <a:schemeClr val="tx1"/>
                  </a:solidFill>
                  <a:latin typeface="Times New Roman" panose="02020603050405020304" pitchFamily="18" charset="0"/>
                </a:rPr>
                <a:t>  </a:t>
              </a:r>
              <a:r>
                <a:rPr kumimoji="1" lang="zh-CN" altLang="en-US" sz="1600" b="0" dirty="0">
                  <a:solidFill>
                    <a:schemeClr val="tx1"/>
                  </a:solidFill>
                  <a:latin typeface="Times New Roman" panose="02020603050405020304" pitchFamily="18" charset="0"/>
                </a:rPr>
                <a:t>等待队列头指针</a:t>
              </a:r>
              <a:endParaRPr kumimoji="1" lang="zh-CN" altLang="en-US" sz="1600" b="0" dirty="0">
                <a:solidFill>
                  <a:schemeClr val="tx1"/>
                </a:solidFill>
                <a:latin typeface="Times New Roman" panose="02020603050405020304" pitchFamily="18" charset="0"/>
              </a:endParaRPr>
            </a:p>
            <a:p>
              <a:pPr algn="just" eaLnBrk="1" hangingPunct="1">
                <a:lnSpc>
                  <a:spcPct val="120000"/>
                </a:lnSpc>
                <a:spcBef>
                  <a:spcPct val="20000"/>
                </a:spcBef>
                <a:buClrTx/>
                <a:buSzTx/>
                <a:buFontTx/>
                <a:buNone/>
              </a:pPr>
              <a:r>
                <a:rPr kumimoji="1" lang="zh-CN" altLang="en-US" sz="1600" b="0" dirty="0">
                  <a:solidFill>
                    <a:schemeClr val="tx1"/>
                  </a:solidFill>
                  <a:latin typeface="Times New Roman" panose="02020603050405020304" pitchFamily="18" charset="0"/>
                </a:rPr>
                <a:t>  空闲区队列头指针</a:t>
              </a:r>
              <a:endParaRPr kumimoji="1" lang="zh-CN" altLang="en-US" sz="1600" b="0" dirty="0">
                <a:solidFill>
                  <a:schemeClr val="tx1"/>
                </a:solidFill>
                <a:latin typeface="Times New Roman" panose="02020603050405020304" pitchFamily="18" charset="0"/>
              </a:endParaRPr>
            </a:p>
            <a:p>
              <a:pPr algn="just" eaLnBrk="1" hangingPunct="1">
                <a:lnSpc>
                  <a:spcPct val="120000"/>
                </a:lnSpc>
                <a:spcBef>
                  <a:spcPct val="20000"/>
                </a:spcBef>
                <a:buClrTx/>
                <a:buSzTx/>
                <a:buFontTx/>
                <a:buNone/>
              </a:pPr>
              <a:r>
                <a:rPr kumimoji="1" lang="zh-CN" altLang="en-US" sz="1600" b="0" dirty="0">
                  <a:solidFill>
                    <a:schemeClr val="tx1"/>
                  </a:solidFill>
                  <a:latin typeface="Times New Roman" panose="02020603050405020304" pitchFamily="18" charset="0"/>
                </a:rPr>
                <a:t>  主存分配程序入口地址</a:t>
              </a:r>
              <a:endParaRPr kumimoji="1" lang="zh-CN" altLang="en-US" sz="1600" b="0" dirty="0">
                <a:solidFill>
                  <a:schemeClr val="tx1"/>
                </a:solidFill>
                <a:latin typeface="Times New Roman" panose="02020603050405020304" pitchFamily="18" charset="0"/>
              </a:endParaRPr>
            </a:p>
          </p:txBody>
        </p:sp>
        <p:sp>
          <p:nvSpPr>
            <p:cNvPr id="6" name="Line 7"/>
            <p:cNvSpPr>
              <a:spLocks noChangeShapeType="1"/>
            </p:cNvSpPr>
            <p:nvPr/>
          </p:nvSpPr>
          <p:spPr bwMode="auto">
            <a:xfrm>
              <a:off x="3847" y="2300"/>
              <a:ext cx="15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7" name="Line 8"/>
            <p:cNvSpPr>
              <a:spLocks noChangeShapeType="1"/>
            </p:cNvSpPr>
            <p:nvPr/>
          </p:nvSpPr>
          <p:spPr bwMode="auto">
            <a:xfrm>
              <a:off x="3847" y="2503"/>
              <a:ext cx="15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8" name="Text Box 11"/>
            <p:cNvSpPr txBox="1">
              <a:spLocks noChangeArrowheads="1"/>
            </p:cNvSpPr>
            <p:nvPr/>
          </p:nvSpPr>
          <p:spPr bwMode="auto">
            <a:xfrm>
              <a:off x="3548" y="1819"/>
              <a:ext cx="841"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50000"/>
                </a:spcBef>
                <a:buFont typeface="Wingdings" panose="05000000000000000000" pitchFamily="2" charset="2"/>
                <a:buNone/>
              </a:pPr>
              <a:r>
                <a:rPr lang="en-US" altLang="zh-CN" sz="1600">
                  <a:solidFill>
                    <a:schemeClr val="tx1"/>
                  </a:solidFill>
                  <a:latin typeface="Times New Roman" panose="02020603050405020304" pitchFamily="18" charset="0"/>
                </a:rPr>
                <a:t>M_RIB</a:t>
              </a:r>
              <a:endParaRPr lang="en-US" altLang="zh-CN" sz="1600">
                <a:solidFill>
                  <a:schemeClr val="tx1"/>
                </a:solidFill>
                <a:latin typeface="Times New Roman" panose="02020603050405020304" pitchFamily="18" charset="0"/>
              </a:endParaRPr>
            </a:p>
          </p:txBody>
        </p:sp>
      </p:grpSp>
      <p:sp>
        <p:nvSpPr>
          <p:cNvPr id="9" name="Rectangle 12"/>
          <p:cNvSpPr>
            <a:spLocks noChangeArrowheads="1"/>
          </p:cNvSpPr>
          <p:nvPr/>
        </p:nvSpPr>
        <p:spPr bwMode="auto">
          <a:xfrm>
            <a:off x="784684" y="3073216"/>
            <a:ext cx="5053013"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000" b="0">
                <a:solidFill>
                  <a:schemeClr val="tx1"/>
                </a:solidFill>
                <a:latin typeface="Times New Roman" panose="02020603050405020304" pitchFamily="18" charset="0"/>
              </a:rPr>
              <a:t>flag</a:t>
            </a:r>
            <a:r>
              <a:rPr lang="zh-CN" altLang="en-US" sz="2000" b="0">
                <a:solidFill>
                  <a:schemeClr val="tx1"/>
                </a:solidFill>
                <a:latin typeface="Times New Roman" panose="02020603050405020304" pitchFamily="18" charset="0"/>
              </a:rPr>
              <a:t>： 为 </a:t>
            </a:r>
            <a:r>
              <a:rPr lang="en-US" altLang="zh-CN" sz="2000" b="0">
                <a:solidFill>
                  <a:schemeClr val="tx1"/>
                </a:solidFill>
                <a:latin typeface="Times New Roman" panose="02020603050405020304" pitchFamily="18" charset="0"/>
              </a:rPr>
              <a:t>0  —— </a:t>
            </a:r>
            <a:r>
              <a:rPr lang="zh-CN" altLang="en-US" sz="2000" b="0">
                <a:solidFill>
                  <a:schemeClr val="tx1"/>
                </a:solidFill>
                <a:latin typeface="Times New Roman" panose="02020603050405020304" pitchFamily="18" charset="0"/>
              </a:rPr>
              <a:t>空闲区</a:t>
            </a:r>
            <a:endParaRPr lang="zh-CN" altLang="en-US" sz="2000" b="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000" b="0">
                <a:solidFill>
                  <a:schemeClr val="tx1"/>
                </a:solidFill>
                <a:latin typeface="Times New Roman" panose="02020603050405020304" pitchFamily="18" charset="0"/>
              </a:rPr>
              <a:t>           为 </a:t>
            </a:r>
            <a:r>
              <a:rPr lang="en-US" altLang="zh-CN" sz="2000" b="0">
                <a:solidFill>
                  <a:schemeClr val="tx1"/>
                </a:solidFill>
                <a:latin typeface="Times New Roman" panose="02020603050405020304" pitchFamily="18" charset="0"/>
              </a:rPr>
              <a:t>1  —— </a:t>
            </a:r>
            <a:r>
              <a:rPr lang="zh-CN" altLang="en-US" sz="2000" b="0">
                <a:solidFill>
                  <a:schemeClr val="tx1"/>
                </a:solidFill>
                <a:latin typeface="Times New Roman" panose="02020603050405020304" pitchFamily="18" charset="0"/>
              </a:rPr>
              <a:t>已分配区 </a:t>
            </a:r>
            <a:endParaRPr lang="zh-CN" altLang="en-US" sz="2000" b="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000" b="0">
                <a:solidFill>
                  <a:schemeClr val="tx1"/>
                </a:solidFill>
                <a:latin typeface="Times New Roman" panose="02020603050405020304" pitchFamily="18" charset="0"/>
              </a:rPr>
              <a:t>size</a:t>
            </a:r>
            <a:r>
              <a:rPr lang="zh-CN" altLang="en-US" sz="2000" b="0">
                <a:solidFill>
                  <a:schemeClr val="tx1"/>
                </a:solidFill>
                <a:latin typeface="Times New Roman" panose="02020603050405020304" pitchFamily="18" charset="0"/>
              </a:rPr>
              <a:t>： 分区大小 </a:t>
            </a:r>
            <a:endParaRPr lang="zh-CN" altLang="en-US" sz="2000" b="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en-US" altLang="zh-CN" sz="2000" b="0">
                <a:solidFill>
                  <a:schemeClr val="tx1"/>
                </a:solidFill>
                <a:latin typeface="Times New Roman" panose="02020603050405020304" pitchFamily="18" charset="0"/>
              </a:rPr>
              <a:t>next</a:t>
            </a:r>
            <a:r>
              <a:rPr lang="zh-CN" altLang="en-US" sz="2000" b="0">
                <a:solidFill>
                  <a:schemeClr val="tx1"/>
                </a:solidFill>
                <a:latin typeface="Times New Roman" panose="02020603050405020304" pitchFamily="18" charset="0"/>
              </a:rPr>
              <a:t>：空闲区</a:t>
            </a:r>
            <a:r>
              <a:rPr lang="en-US" altLang="zh-CN" sz="2000" b="0">
                <a:solidFill>
                  <a:schemeClr val="tx1"/>
                </a:solidFill>
                <a:latin typeface="Times New Roman" panose="02020603050405020304" pitchFamily="18" charset="0"/>
              </a:rPr>
              <a:t>——</a:t>
            </a:r>
            <a:r>
              <a:rPr lang="zh-CN" altLang="en-US" sz="2000" b="0">
                <a:solidFill>
                  <a:schemeClr val="tx1"/>
                </a:solidFill>
                <a:latin typeface="Times New Roman" panose="02020603050405020304" pitchFamily="18" charset="0"/>
              </a:rPr>
              <a:t>自由主存队列中的勾链字</a:t>
            </a:r>
            <a:endParaRPr lang="zh-CN" altLang="en-US" sz="2000" b="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000" b="0">
                <a:solidFill>
                  <a:schemeClr val="tx1"/>
                </a:solidFill>
                <a:latin typeface="Times New Roman" panose="02020603050405020304" pitchFamily="18" charset="0"/>
              </a:rPr>
              <a:t>           已分配区</a:t>
            </a:r>
            <a:r>
              <a:rPr lang="en-US" altLang="zh-CN" sz="2000" b="0">
                <a:solidFill>
                  <a:schemeClr val="tx1"/>
                </a:solidFill>
                <a:latin typeface="Times New Roman" panose="02020603050405020304" pitchFamily="18" charset="0"/>
              </a:rPr>
              <a:t>——</a:t>
            </a:r>
            <a:r>
              <a:rPr lang="zh-CN" altLang="en-US" sz="2000" b="0">
                <a:solidFill>
                  <a:schemeClr val="tx1"/>
                </a:solidFill>
                <a:latin typeface="Times New Roman" panose="02020603050405020304" pitchFamily="18" charset="0"/>
              </a:rPr>
              <a:t>此项为零         </a:t>
            </a:r>
            <a:endParaRPr lang="zh-CN" altLang="en-US" sz="2000" b="0">
              <a:solidFill>
                <a:schemeClr val="tx1"/>
              </a:solidFill>
              <a:latin typeface="Times New Roman" panose="02020603050405020304" pitchFamily="18" charset="0"/>
            </a:endParaRPr>
          </a:p>
        </p:txBody>
      </p:sp>
      <p:grpSp>
        <p:nvGrpSpPr>
          <p:cNvPr id="10" name="Group 22"/>
          <p:cNvGrpSpPr/>
          <p:nvPr/>
        </p:nvGrpSpPr>
        <p:grpSpPr bwMode="auto">
          <a:xfrm>
            <a:off x="5523372" y="2803341"/>
            <a:ext cx="2954337" cy="1511300"/>
            <a:chOff x="3595" y="3017"/>
            <a:chExt cx="1861" cy="952"/>
          </a:xfrm>
        </p:grpSpPr>
        <p:grpSp>
          <p:nvGrpSpPr>
            <p:cNvPr id="11" name="Group 14"/>
            <p:cNvGrpSpPr/>
            <p:nvPr/>
          </p:nvGrpSpPr>
          <p:grpSpPr bwMode="auto">
            <a:xfrm>
              <a:off x="3863" y="3284"/>
              <a:ext cx="1593" cy="685"/>
              <a:chOff x="912" y="1104"/>
              <a:chExt cx="1776" cy="648"/>
            </a:xfrm>
          </p:grpSpPr>
          <p:sp>
            <p:nvSpPr>
              <p:cNvPr id="13" name="Text Box 15"/>
              <p:cNvSpPr txBox="1">
                <a:spLocks noChangeArrowheads="1"/>
              </p:cNvSpPr>
              <p:nvPr/>
            </p:nvSpPr>
            <p:spPr bwMode="auto">
              <a:xfrm>
                <a:off x="912" y="1104"/>
                <a:ext cx="1776" cy="648"/>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spcBef>
                    <a:spcPct val="20000"/>
                  </a:spcBef>
                  <a:buClrTx/>
                  <a:buSzTx/>
                  <a:buFontTx/>
                  <a:buNone/>
                </a:pPr>
                <a:r>
                  <a:rPr kumimoji="1" lang="en-US" altLang="zh-CN" sz="1400" b="0" dirty="0">
                    <a:solidFill>
                      <a:schemeClr val="tx1"/>
                    </a:solidFill>
                    <a:latin typeface="Times New Roman" panose="02020603050405020304" pitchFamily="18" charset="0"/>
                  </a:rPr>
                  <a:t>  </a:t>
                </a:r>
                <a:r>
                  <a:rPr kumimoji="1" lang="zh-CN" altLang="en-US" sz="1600" b="0" dirty="0">
                    <a:solidFill>
                      <a:schemeClr val="tx1"/>
                    </a:solidFill>
                    <a:latin typeface="Times New Roman" panose="02020603050405020304" pitchFamily="18" charset="0"/>
                  </a:rPr>
                  <a:t>分配标志         </a:t>
                </a:r>
                <a:r>
                  <a:rPr kumimoji="1" lang="en-US" altLang="zh-CN" sz="1600" b="0" dirty="0">
                    <a:solidFill>
                      <a:schemeClr val="tx1"/>
                    </a:solidFill>
                    <a:latin typeface="Times New Roman" panose="02020603050405020304" pitchFamily="18" charset="0"/>
                  </a:rPr>
                  <a:t>flag</a:t>
                </a:r>
                <a:endParaRPr kumimoji="1" lang="en-US" altLang="zh-CN" sz="1600" b="0" dirty="0">
                  <a:solidFill>
                    <a:schemeClr val="tx1"/>
                  </a:solidFill>
                  <a:latin typeface="Times New Roman" panose="02020603050405020304" pitchFamily="18" charset="0"/>
                </a:endParaRPr>
              </a:p>
              <a:p>
                <a:pPr algn="just" eaLnBrk="1" hangingPunct="1">
                  <a:lnSpc>
                    <a:spcPct val="120000"/>
                  </a:lnSpc>
                  <a:spcBef>
                    <a:spcPct val="20000"/>
                  </a:spcBef>
                  <a:buClrTx/>
                  <a:buSzTx/>
                  <a:buFontTx/>
                  <a:buNone/>
                </a:pPr>
                <a:r>
                  <a:rPr kumimoji="1" lang="en-US" altLang="zh-CN" sz="1600" b="0" dirty="0">
                    <a:solidFill>
                      <a:schemeClr val="tx1"/>
                    </a:solidFill>
                    <a:latin typeface="Times New Roman" panose="02020603050405020304" pitchFamily="18" charset="0"/>
                  </a:rPr>
                  <a:t>     </a:t>
                </a:r>
                <a:r>
                  <a:rPr kumimoji="1" lang="zh-CN" altLang="en-US" sz="1600" b="0" dirty="0">
                    <a:solidFill>
                      <a:schemeClr val="tx1"/>
                    </a:solidFill>
                    <a:latin typeface="Times New Roman" panose="02020603050405020304" pitchFamily="18" charset="0"/>
                  </a:rPr>
                  <a:t>大小              </a:t>
                </a:r>
                <a:r>
                  <a:rPr kumimoji="1" lang="en-US" altLang="zh-CN" sz="1600" b="0" dirty="0">
                    <a:solidFill>
                      <a:schemeClr val="tx1"/>
                    </a:solidFill>
                    <a:latin typeface="Times New Roman" panose="02020603050405020304" pitchFamily="18" charset="0"/>
                  </a:rPr>
                  <a:t>size</a:t>
                </a:r>
                <a:endParaRPr kumimoji="1" lang="en-US" altLang="zh-CN" sz="1600" b="0" dirty="0">
                  <a:solidFill>
                    <a:schemeClr val="tx1"/>
                  </a:solidFill>
                  <a:latin typeface="Times New Roman" panose="02020603050405020304" pitchFamily="18" charset="0"/>
                </a:endParaRPr>
              </a:p>
              <a:p>
                <a:pPr algn="just" eaLnBrk="1" hangingPunct="1">
                  <a:lnSpc>
                    <a:spcPct val="120000"/>
                  </a:lnSpc>
                  <a:spcBef>
                    <a:spcPct val="20000"/>
                  </a:spcBef>
                  <a:buClrTx/>
                  <a:buSzTx/>
                  <a:buFontTx/>
                  <a:buNone/>
                </a:pPr>
                <a:r>
                  <a:rPr kumimoji="1" lang="en-US" altLang="zh-CN" sz="1600" b="0" dirty="0">
                    <a:solidFill>
                      <a:schemeClr val="tx1"/>
                    </a:solidFill>
                    <a:latin typeface="Times New Roman" panose="02020603050405020304" pitchFamily="18" charset="0"/>
                  </a:rPr>
                  <a:t>   </a:t>
                </a:r>
                <a:r>
                  <a:rPr kumimoji="1" lang="zh-CN" altLang="en-US" sz="1600" b="0" dirty="0">
                    <a:solidFill>
                      <a:schemeClr val="tx1"/>
                    </a:solidFill>
                    <a:latin typeface="Times New Roman" panose="02020603050405020304" pitchFamily="18" charset="0"/>
                  </a:rPr>
                  <a:t>勾链字            </a:t>
                </a:r>
                <a:r>
                  <a:rPr kumimoji="1" lang="en-US" altLang="zh-CN" sz="1600" b="0" dirty="0">
                    <a:solidFill>
                      <a:schemeClr val="tx1"/>
                    </a:solidFill>
                    <a:latin typeface="Times New Roman" panose="02020603050405020304" pitchFamily="18" charset="0"/>
                  </a:rPr>
                  <a:t>next</a:t>
                </a:r>
                <a:endParaRPr kumimoji="1" lang="en-US" altLang="zh-CN" sz="1600" b="0" dirty="0">
                  <a:solidFill>
                    <a:schemeClr val="tx1"/>
                  </a:solidFill>
                  <a:latin typeface="Times New Roman" panose="02020603050405020304" pitchFamily="18" charset="0"/>
                </a:endParaRPr>
              </a:p>
            </p:txBody>
          </p:sp>
          <p:sp>
            <p:nvSpPr>
              <p:cNvPr id="14" name="Line 16"/>
              <p:cNvSpPr>
                <a:spLocks noChangeShapeType="1"/>
              </p:cNvSpPr>
              <p:nvPr/>
            </p:nvSpPr>
            <p:spPr bwMode="auto">
              <a:xfrm>
                <a:off x="912" y="1344"/>
                <a:ext cx="177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5" name="Line 17"/>
              <p:cNvSpPr>
                <a:spLocks noChangeShapeType="1"/>
              </p:cNvSpPr>
              <p:nvPr/>
            </p:nvSpPr>
            <p:spPr bwMode="auto">
              <a:xfrm>
                <a:off x="912" y="1536"/>
                <a:ext cx="177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6" name="Line 18"/>
              <p:cNvSpPr>
                <a:spLocks noChangeShapeType="1"/>
              </p:cNvSpPr>
              <p:nvPr/>
            </p:nvSpPr>
            <p:spPr bwMode="auto">
              <a:xfrm>
                <a:off x="1776" y="1104"/>
                <a:ext cx="0" cy="64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grpSp>
        <p:sp>
          <p:nvSpPr>
            <p:cNvPr id="12" name="Text Box 19"/>
            <p:cNvSpPr txBox="1">
              <a:spLocks noChangeArrowheads="1"/>
            </p:cNvSpPr>
            <p:nvPr/>
          </p:nvSpPr>
          <p:spPr bwMode="auto">
            <a:xfrm>
              <a:off x="3595" y="3017"/>
              <a:ext cx="649"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marL="914400" indent="-34163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1028700" indent="-4559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428750" indent="-39878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52600" indent="-3225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92325" indent="-338455">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495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067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639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921125" indent="-338455"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50000"/>
                </a:spcBef>
                <a:buFont typeface="Wingdings" panose="05000000000000000000" pitchFamily="2" charset="2"/>
                <a:buNone/>
              </a:pPr>
              <a:r>
                <a:rPr lang="en-US" altLang="zh-CN" sz="1600" dirty="0">
                  <a:solidFill>
                    <a:schemeClr val="tx1"/>
                  </a:solidFill>
                  <a:latin typeface="Times New Roman" panose="02020603050405020304" pitchFamily="18" charset="0"/>
                </a:rPr>
                <a:t>PD</a:t>
              </a:r>
              <a:endParaRPr lang="en-US" altLang="zh-CN" sz="1600" dirty="0">
                <a:solidFill>
                  <a:schemeClr val="tx1"/>
                </a:solidFill>
                <a:latin typeface="Times New Roman" panose="02020603050405020304" pitchFamily="18" charset="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分区存储管理</a:t>
            </a:r>
            <a:endParaRPr lang="zh-CN" altLang="en-US" dirty="0"/>
          </a:p>
        </p:txBody>
      </p:sp>
      <p:sp>
        <p:nvSpPr>
          <p:cNvPr id="3" name="Rectangle 3"/>
          <p:cNvSpPr>
            <a:spLocks noChangeArrowheads="1"/>
          </p:cNvSpPr>
          <p:nvPr/>
        </p:nvSpPr>
        <p:spPr bwMode="auto">
          <a:xfrm>
            <a:off x="66675" y="841375"/>
            <a:ext cx="476091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20000"/>
              </a:lnSpc>
              <a:buFont typeface="Wingdings" panose="05000000000000000000" pitchFamily="2" charset="2"/>
              <a:buNone/>
            </a:pPr>
            <a:r>
              <a:rPr lang="en-US" altLang="zh-CN" sz="2400" dirty="0">
                <a:solidFill>
                  <a:srgbClr val="000099"/>
                </a:solidFill>
                <a:latin typeface="Times New Roman" panose="02020603050405020304" pitchFamily="18" charset="0"/>
              </a:rPr>
              <a:t>③ </a:t>
            </a:r>
            <a:r>
              <a:rPr lang="zh-CN" altLang="en-US" sz="2400" dirty="0">
                <a:solidFill>
                  <a:srgbClr val="000099"/>
                </a:solidFill>
                <a:latin typeface="Times New Roman" panose="02020603050405020304" pitchFamily="18" charset="0"/>
              </a:rPr>
              <a:t>空闲区队列结构</a:t>
            </a:r>
            <a:endParaRPr lang="zh-CN" altLang="en-US" sz="2400" dirty="0">
              <a:solidFill>
                <a:srgbClr val="000099"/>
              </a:solidFill>
              <a:latin typeface="Times New Roman" panose="02020603050405020304" pitchFamily="18" charset="0"/>
            </a:endParaRPr>
          </a:p>
        </p:txBody>
      </p:sp>
      <p:grpSp>
        <p:nvGrpSpPr>
          <p:cNvPr id="4" name="Group 61"/>
          <p:cNvGrpSpPr/>
          <p:nvPr/>
        </p:nvGrpSpPr>
        <p:grpSpPr bwMode="auto">
          <a:xfrm>
            <a:off x="2205764" y="1557499"/>
            <a:ext cx="2130425" cy="3519487"/>
            <a:chOff x="624" y="903"/>
            <a:chExt cx="1342" cy="2217"/>
          </a:xfrm>
        </p:grpSpPr>
        <p:sp>
          <p:nvSpPr>
            <p:cNvPr id="5" name="Text Box 12"/>
            <p:cNvSpPr txBox="1">
              <a:spLocks noChangeArrowheads="1"/>
            </p:cNvSpPr>
            <p:nvPr/>
          </p:nvSpPr>
          <p:spPr bwMode="auto">
            <a:xfrm>
              <a:off x="820" y="1165"/>
              <a:ext cx="46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20KB</a:t>
              </a:r>
              <a:endParaRPr kumimoji="1" lang="en-US" altLang="zh-CN" sz="1600" b="1">
                <a:solidFill>
                  <a:schemeClr val="tx1"/>
                </a:solidFill>
                <a:latin typeface="Times New Roman" panose="02020603050405020304" pitchFamily="18" charset="0"/>
              </a:endParaRPr>
            </a:p>
          </p:txBody>
        </p:sp>
        <p:sp>
          <p:nvSpPr>
            <p:cNvPr id="6" name="Text Box 13"/>
            <p:cNvSpPr txBox="1">
              <a:spLocks noChangeArrowheads="1"/>
            </p:cNvSpPr>
            <p:nvPr/>
          </p:nvSpPr>
          <p:spPr bwMode="auto">
            <a:xfrm>
              <a:off x="982" y="903"/>
              <a:ext cx="303"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0</a:t>
              </a:r>
              <a:endParaRPr kumimoji="1" lang="en-US" altLang="zh-CN" sz="1600" b="1">
                <a:solidFill>
                  <a:schemeClr val="tx1"/>
                </a:solidFill>
                <a:latin typeface="Times New Roman" panose="02020603050405020304" pitchFamily="18" charset="0"/>
              </a:endParaRPr>
            </a:p>
          </p:txBody>
        </p:sp>
        <p:sp>
          <p:nvSpPr>
            <p:cNvPr id="7" name="Text Box 14"/>
            <p:cNvSpPr txBox="1">
              <a:spLocks noChangeArrowheads="1"/>
            </p:cNvSpPr>
            <p:nvPr/>
          </p:nvSpPr>
          <p:spPr bwMode="auto">
            <a:xfrm>
              <a:off x="1234" y="990"/>
              <a:ext cx="727" cy="1887"/>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sp>
          <p:nvSpPr>
            <p:cNvPr id="8" name="Rectangle 15" descr="浅色上对角线"/>
            <p:cNvSpPr>
              <a:spLocks noChangeArrowheads="1"/>
            </p:cNvSpPr>
            <p:nvPr/>
          </p:nvSpPr>
          <p:spPr bwMode="auto">
            <a:xfrm>
              <a:off x="1232" y="2516"/>
              <a:ext cx="728" cy="356"/>
            </a:xfrm>
            <a:prstGeom prst="rect">
              <a:avLst/>
            </a:prstGeom>
            <a:pattFill prst="ltUpDiag">
              <a:fgClr>
                <a:srgbClr val="000000"/>
              </a:fgClr>
              <a:bgClr>
                <a:srgbClr val="FFFFFF"/>
              </a:bgClr>
            </a:patt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9" name="Line 16"/>
            <p:cNvSpPr>
              <a:spLocks noChangeShapeType="1"/>
            </p:cNvSpPr>
            <p:nvPr/>
          </p:nvSpPr>
          <p:spPr bwMode="auto">
            <a:xfrm>
              <a:off x="1234" y="1252"/>
              <a:ext cx="732"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0" name="Line 17"/>
            <p:cNvSpPr>
              <a:spLocks noChangeShapeType="1"/>
            </p:cNvSpPr>
            <p:nvPr/>
          </p:nvSpPr>
          <p:spPr bwMode="auto">
            <a:xfrm>
              <a:off x="1230" y="1513"/>
              <a:ext cx="73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1" name="Line 18"/>
            <p:cNvSpPr>
              <a:spLocks noChangeShapeType="1"/>
            </p:cNvSpPr>
            <p:nvPr/>
          </p:nvSpPr>
          <p:spPr bwMode="auto">
            <a:xfrm>
              <a:off x="1230" y="1732"/>
              <a:ext cx="73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2" name="Line 19"/>
            <p:cNvSpPr>
              <a:spLocks noChangeShapeType="1"/>
            </p:cNvSpPr>
            <p:nvPr/>
          </p:nvSpPr>
          <p:spPr bwMode="auto">
            <a:xfrm>
              <a:off x="1230" y="2085"/>
              <a:ext cx="73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3" name="Text Box 20"/>
            <p:cNvSpPr txBox="1">
              <a:spLocks noChangeArrowheads="1"/>
            </p:cNvSpPr>
            <p:nvPr/>
          </p:nvSpPr>
          <p:spPr bwMode="auto">
            <a:xfrm>
              <a:off x="820" y="1426"/>
              <a:ext cx="465" cy="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52KB</a:t>
              </a:r>
              <a:endParaRPr kumimoji="1" lang="en-US" altLang="zh-CN" sz="1600" b="1">
                <a:solidFill>
                  <a:schemeClr val="tx1"/>
                </a:solidFill>
                <a:latin typeface="Times New Roman" panose="02020603050405020304" pitchFamily="18" charset="0"/>
              </a:endParaRPr>
            </a:p>
          </p:txBody>
        </p:sp>
        <p:sp>
          <p:nvSpPr>
            <p:cNvPr id="14" name="Text Box 21"/>
            <p:cNvSpPr txBox="1">
              <a:spLocks noChangeArrowheads="1"/>
            </p:cNvSpPr>
            <p:nvPr/>
          </p:nvSpPr>
          <p:spPr bwMode="auto">
            <a:xfrm>
              <a:off x="820" y="1645"/>
              <a:ext cx="46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66KB</a:t>
              </a:r>
              <a:endParaRPr kumimoji="1" lang="en-US" altLang="zh-CN" sz="1600" b="1">
                <a:solidFill>
                  <a:schemeClr val="tx1"/>
                </a:solidFill>
                <a:latin typeface="Times New Roman" panose="02020603050405020304" pitchFamily="18" charset="0"/>
              </a:endParaRPr>
            </a:p>
          </p:txBody>
        </p:sp>
        <p:sp>
          <p:nvSpPr>
            <p:cNvPr id="15" name="Text Box 22"/>
            <p:cNvSpPr txBox="1">
              <a:spLocks noChangeArrowheads="1"/>
            </p:cNvSpPr>
            <p:nvPr/>
          </p:nvSpPr>
          <p:spPr bwMode="auto">
            <a:xfrm>
              <a:off x="768" y="1979"/>
              <a:ext cx="5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130KB</a:t>
              </a:r>
              <a:endParaRPr kumimoji="1" lang="en-US" altLang="zh-CN" sz="1600" b="1">
                <a:solidFill>
                  <a:schemeClr val="tx1"/>
                </a:solidFill>
                <a:latin typeface="Times New Roman" panose="02020603050405020304" pitchFamily="18" charset="0"/>
              </a:endParaRPr>
            </a:p>
          </p:txBody>
        </p:sp>
        <p:sp>
          <p:nvSpPr>
            <p:cNvPr id="16" name="Text Box 23"/>
            <p:cNvSpPr txBox="1">
              <a:spLocks noChangeArrowheads="1"/>
            </p:cNvSpPr>
            <p:nvPr/>
          </p:nvSpPr>
          <p:spPr bwMode="auto">
            <a:xfrm>
              <a:off x="758" y="2408"/>
              <a:ext cx="56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230KB</a:t>
              </a:r>
              <a:endParaRPr kumimoji="1" lang="en-US" altLang="zh-CN" sz="1600" b="1">
                <a:solidFill>
                  <a:schemeClr val="tx1"/>
                </a:solidFill>
                <a:latin typeface="Times New Roman" panose="02020603050405020304" pitchFamily="18" charset="0"/>
              </a:endParaRPr>
            </a:p>
          </p:txBody>
        </p:sp>
        <p:sp>
          <p:nvSpPr>
            <p:cNvPr id="17" name="Text Box 24"/>
            <p:cNvSpPr txBox="1">
              <a:spLocks noChangeArrowheads="1"/>
            </p:cNvSpPr>
            <p:nvPr/>
          </p:nvSpPr>
          <p:spPr bwMode="auto">
            <a:xfrm>
              <a:off x="624" y="2788"/>
              <a:ext cx="63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256KB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18" name="Text Box 25"/>
            <p:cNvSpPr txBox="1">
              <a:spLocks noChangeArrowheads="1"/>
            </p:cNvSpPr>
            <p:nvPr/>
          </p:nvSpPr>
          <p:spPr bwMode="auto">
            <a:xfrm>
              <a:off x="1431" y="2945"/>
              <a:ext cx="51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主存</a:t>
              </a:r>
              <a:endParaRPr kumimoji="1" lang="zh-CN" altLang="en-US" sz="1600" b="1">
                <a:solidFill>
                  <a:schemeClr val="tx1"/>
                </a:solidFill>
                <a:latin typeface="Times New Roman" panose="02020603050405020304" pitchFamily="18" charset="0"/>
              </a:endParaRPr>
            </a:p>
          </p:txBody>
        </p:sp>
        <p:sp>
          <p:nvSpPr>
            <p:cNvPr id="19" name="Rectangle 26" descr="浅色上对角线"/>
            <p:cNvSpPr>
              <a:spLocks noChangeArrowheads="1"/>
            </p:cNvSpPr>
            <p:nvPr/>
          </p:nvSpPr>
          <p:spPr bwMode="auto">
            <a:xfrm>
              <a:off x="1234" y="1513"/>
              <a:ext cx="723" cy="241"/>
            </a:xfrm>
            <a:prstGeom prst="rect">
              <a:avLst/>
            </a:prstGeom>
            <a:pattFill prst="ltUpDiag">
              <a:fgClr>
                <a:srgbClr val="000000"/>
              </a:fgClr>
              <a:bgClr>
                <a:srgbClr val="FFFFFF"/>
              </a:bgClr>
            </a:patt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20" name="Text Box 50"/>
            <p:cNvSpPr txBox="1">
              <a:spLocks noChangeArrowheads="1"/>
            </p:cNvSpPr>
            <p:nvPr/>
          </p:nvSpPr>
          <p:spPr bwMode="auto">
            <a:xfrm>
              <a:off x="1442" y="1001"/>
              <a:ext cx="337"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en-US" altLang="zh-CN" sz="2000" b="1">
                  <a:solidFill>
                    <a:schemeClr val="tx1"/>
                  </a:solidFill>
                  <a:latin typeface="Times New Roman" panose="02020603050405020304" pitchFamily="18" charset="0"/>
                </a:rPr>
                <a:t>os</a:t>
              </a:r>
              <a:endParaRPr kumimoji="1" lang="en-US" altLang="zh-CN" sz="2000" b="1">
                <a:solidFill>
                  <a:schemeClr val="tx1"/>
                </a:solidFill>
                <a:latin typeface="Times New Roman" panose="02020603050405020304" pitchFamily="18" charset="0"/>
              </a:endParaRPr>
            </a:p>
          </p:txBody>
        </p:sp>
        <p:sp>
          <p:nvSpPr>
            <p:cNvPr id="21" name="Text Box 52"/>
            <p:cNvSpPr txBox="1">
              <a:spLocks noChangeArrowheads="1"/>
            </p:cNvSpPr>
            <p:nvPr/>
          </p:nvSpPr>
          <p:spPr bwMode="auto">
            <a:xfrm>
              <a:off x="1396" y="1293"/>
              <a:ext cx="50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zh-CN" altLang="en-US" sz="1600" b="1">
                  <a:solidFill>
                    <a:schemeClr val="tx1"/>
                  </a:solidFill>
                  <a:latin typeface="Times New Roman" panose="02020603050405020304" pitchFamily="18" charset="0"/>
                </a:rPr>
                <a:t>程序</a:t>
              </a:r>
              <a:r>
                <a:rPr kumimoji="1" lang="en-US" altLang="zh-CN" sz="1600" b="1" baseline="-25000">
                  <a:solidFill>
                    <a:schemeClr val="tx1"/>
                  </a:solidFill>
                  <a:latin typeface="Times New Roman" panose="02020603050405020304" pitchFamily="18" charset="0"/>
                </a:rPr>
                <a:t>1</a:t>
              </a:r>
              <a:endParaRPr kumimoji="1" lang="en-US" altLang="zh-CN" sz="1600" b="1" baseline="-25000">
                <a:solidFill>
                  <a:schemeClr val="tx1"/>
                </a:solidFill>
                <a:latin typeface="Times New Roman" panose="02020603050405020304" pitchFamily="18" charset="0"/>
              </a:endParaRPr>
            </a:p>
          </p:txBody>
        </p:sp>
        <p:sp>
          <p:nvSpPr>
            <p:cNvPr id="22" name="Text Box 53"/>
            <p:cNvSpPr txBox="1">
              <a:spLocks noChangeArrowheads="1"/>
            </p:cNvSpPr>
            <p:nvPr/>
          </p:nvSpPr>
          <p:spPr bwMode="auto">
            <a:xfrm>
              <a:off x="1395" y="1832"/>
              <a:ext cx="50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zh-CN" altLang="en-US" sz="1600" b="1">
                  <a:solidFill>
                    <a:schemeClr val="tx1"/>
                  </a:solidFill>
                  <a:latin typeface="Times New Roman" panose="02020603050405020304" pitchFamily="18" charset="0"/>
                </a:rPr>
                <a:t>程序</a:t>
              </a:r>
              <a:r>
                <a:rPr kumimoji="1" lang="en-US" altLang="zh-CN" sz="1600" b="1" baseline="-25000">
                  <a:solidFill>
                    <a:schemeClr val="tx1"/>
                  </a:solidFill>
                  <a:latin typeface="Times New Roman" panose="02020603050405020304" pitchFamily="18" charset="0"/>
                </a:rPr>
                <a:t>3</a:t>
              </a:r>
              <a:endParaRPr kumimoji="1" lang="en-US" altLang="zh-CN" sz="1600" b="1" baseline="-25000">
                <a:solidFill>
                  <a:schemeClr val="tx1"/>
                </a:solidFill>
                <a:latin typeface="Times New Roman" panose="02020603050405020304" pitchFamily="18" charset="0"/>
              </a:endParaRPr>
            </a:p>
          </p:txBody>
        </p:sp>
        <p:sp>
          <p:nvSpPr>
            <p:cNvPr id="23" name="Text Box 54"/>
            <p:cNvSpPr txBox="1">
              <a:spLocks noChangeArrowheads="1"/>
            </p:cNvSpPr>
            <p:nvPr/>
          </p:nvSpPr>
          <p:spPr bwMode="auto">
            <a:xfrm>
              <a:off x="1396" y="2189"/>
              <a:ext cx="50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zh-CN" altLang="en-US" sz="1600" b="1">
                  <a:solidFill>
                    <a:schemeClr val="tx1"/>
                  </a:solidFill>
                  <a:latin typeface="Times New Roman" panose="02020603050405020304" pitchFamily="18" charset="0"/>
                </a:rPr>
                <a:t>程序</a:t>
              </a:r>
              <a:r>
                <a:rPr kumimoji="1" lang="en-US" altLang="zh-CN" sz="1600" b="1" baseline="-25000">
                  <a:solidFill>
                    <a:schemeClr val="tx1"/>
                  </a:solidFill>
                  <a:latin typeface="Times New Roman" panose="02020603050405020304" pitchFamily="18" charset="0"/>
                </a:rPr>
                <a:t>4</a:t>
              </a:r>
              <a:endParaRPr kumimoji="1" lang="en-US" altLang="zh-CN" sz="1600" b="1" baseline="-25000">
                <a:solidFill>
                  <a:schemeClr val="tx1"/>
                </a:solidFill>
                <a:latin typeface="Times New Roman" panose="02020603050405020304" pitchFamily="18" charset="0"/>
              </a:endParaRPr>
            </a:p>
          </p:txBody>
        </p:sp>
      </p:grpSp>
      <p:grpSp>
        <p:nvGrpSpPr>
          <p:cNvPr id="24" name="Group 62"/>
          <p:cNvGrpSpPr/>
          <p:nvPr/>
        </p:nvGrpSpPr>
        <p:grpSpPr bwMode="auto">
          <a:xfrm>
            <a:off x="5206139" y="1581311"/>
            <a:ext cx="4168775" cy="2397125"/>
            <a:chOff x="2352" y="918"/>
            <a:chExt cx="2626" cy="1510"/>
          </a:xfrm>
        </p:grpSpPr>
        <p:sp>
          <p:nvSpPr>
            <p:cNvPr id="25" name="Text Box 29"/>
            <p:cNvSpPr txBox="1">
              <a:spLocks noChangeArrowheads="1"/>
            </p:cNvSpPr>
            <p:nvPr/>
          </p:nvSpPr>
          <p:spPr bwMode="auto">
            <a:xfrm>
              <a:off x="2352" y="1155"/>
              <a:ext cx="689" cy="353"/>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p:txBody>
        </p:sp>
        <p:sp>
          <p:nvSpPr>
            <p:cNvPr id="26" name="Text Box 30"/>
            <p:cNvSpPr txBox="1">
              <a:spLocks noChangeArrowheads="1"/>
            </p:cNvSpPr>
            <p:nvPr/>
          </p:nvSpPr>
          <p:spPr bwMode="auto">
            <a:xfrm>
              <a:off x="2457" y="1220"/>
              <a:ext cx="44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52KB</a:t>
              </a:r>
              <a:endParaRPr kumimoji="1" lang="en-US" altLang="zh-CN" sz="1600" b="1">
                <a:solidFill>
                  <a:schemeClr val="tx1"/>
                </a:solidFill>
                <a:latin typeface="Times New Roman" panose="02020603050405020304" pitchFamily="18" charset="0"/>
              </a:endParaRPr>
            </a:p>
          </p:txBody>
        </p:sp>
        <p:sp>
          <p:nvSpPr>
            <p:cNvPr id="27" name="Text Box 31"/>
            <p:cNvSpPr txBox="1">
              <a:spLocks noChangeArrowheads="1"/>
            </p:cNvSpPr>
            <p:nvPr/>
          </p:nvSpPr>
          <p:spPr bwMode="auto">
            <a:xfrm>
              <a:off x="2395" y="918"/>
              <a:ext cx="53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m-rib</a:t>
              </a:r>
              <a:endParaRPr kumimoji="1" lang="en-US" altLang="zh-CN" sz="1600" b="1">
                <a:solidFill>
                  <a:schemeClr val="tx1"/>
                </a:solidFill>
                <a:latin typeface="Times New Roman" panose="02020603050405020304" pitchFamily="18" charset="0"/>
              </a:endParaRPr>
            </a:p>
          </p:txBody>
        </p:sp>
        <p:sp>
          <p:nvSpPr>
            <p:cNvPr id="28" name="Line 32"/>
            <p:cNvSpPr>
              <a:spLocks noChangeShapeType="1"/>
            </p:cNvSpPr>
            <p:nvPr/>
          </p:nvSpPr>
          <p:spPr bwMode="auto">
            <a:xfrm>
              <a:off x="2352" y="1260"/>
              <a:ext cx="689"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9" name="Line 33"/>
            <p:cNvSpPr>
              <a:spLocks noChangeShapeType="1"/>
            </p:cNvSpPr>
            <p:nvPr/>
          </p:nvSpPr>
          <p:spPr bwMode="auto">
            <a:xfrm>
              <a:off x="2352" y="1404"/>
              <a:ext cx="689"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nvGrpSpPr>
            <p:cNvPr id="30" name="Group 34"/>
            <p:cNvGrpSpPr/>
            <p:nvPr/>
          </p:nvGrpSpPr>
          <p:grpSpPr bwMode="auto">
            <a:xfrm>
              <a:off x="3428" y="1321"/>
              <a:ext cx="560" cy="789"/>
              <a:chOff x="3552" y="1296"/>
              <a:chExt cx="624" cy="912"/>
            </a:xfrm>
          </p:grpSpPr>
          <p:sp>
            <p:nvSpPr>
              <p:cNvPr id="47" name="Text Box 35"/>
              <p:cNvSpPr txBox="1">
                <a:spLocks noChangeArrowheads="1"/>
              </p:cNvSpPr>
              <p:nvPr/>
            </p:nvSpPr>
            <p:spPr bwMode="auto">
              <a:xfrm>
                <a:off x="3552" y="1296"/>
                <a:ext cx="624" cy="9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00000"/>
                  </a:lnSpc>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sp>
            <p:nvSpPr>
              <p:cNvPr id="48" name="Line 36"/>
              <p:cNvSpPr>
                <a:spLocks noChangeShapeType="1"/>
              </p:cNvSpPr>
              <p:nvPr/>
            </p:nvSpPr>
            <p:spPr bwMode="auto">
              <a:xfrm>
                <a:off x="3552" y="1488"/>
                <a:ext cx="62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9" name="Line 37"/>
              <p:cNvSpPr>
                <a:spLocks noChangeShapeType="1"/>
              </p:cNvSpPr>
              <p:nvPr/>
            </p:nvSpPr>
            <p:spPr bwMode="auto">
              <a:xfrm>
                <a:off x="3552" y="1680"/>
                <a:ext cx="62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0" name="Line 38"/>
              <p:cNvSpPr>
                <a:spLocks noChangeShapeType="1"/>
              </p:cNvSpPr>
              <p:nvPr/>
            </p:nvSpPr>
            <p:spPr bwMode="auto">
              <a:xfrm>
                <a:off x="3552" y="1872"/>
                <a:ext cx="62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31" name="Line 39"/>
            <p:cNvSpPr>
              <a:spLocks noChangeShapeType="1"/>
            </p:cNvSpPr>
            <p:nvPr/>
          </p:nvSpPr>
          <p:spPr bwMode="auto">
            <a:xfrm>
              <a:off x="2955" y="1321"/>
              <a:ext cx="473"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nvGrpSpPr>
            <p:cNvPr id="32" name="Group 40"/>
            <p:cNvGrpSpPr/>
            <p:nvPr/>
          </p:nvGrpSpPr>
          <p:grpSpPr bwMode="auto">
            <a:xfrm>
              <a:off x="4418" y="1321"/>
              <a:ext cx="560" cy="789"/>
              <a:chOff x="3552" y="1296"/>
              <a:chExt cx="624" cy="912"/>
            </a:xfrm>
          </p:grpSpPr>
          <p:sp>
            <p:nvSpPr>
              <p:cNvPr id="43" name="Text Box 41"/>
              <p:cNvSpPr txBox="1">
                <a:spLocks noChangeArrowheads="1"/>
              </p:cNvSpPr>
              <p:nvPr/>
            </p:nvSpPr>
            <p:spPr bwMode="auto">
              <a:xfrm>
                <a:off x="3552" y="1296"/>
                <a:ext cx="624" cy="9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sp>
            <p:nvSpPr>
              <p:cNvPr id="44" name="Line 42"/>
              <p:cNvSpPr>
                <a:spLocks noChangeShapeType="1"/>
              </p:cNvSpPr>
              <p:nvPr/>
            </p:nvSpPr>
            <p:spPr bwMode="auto">
              <a:xfrm>
                <a:off x="3552" y="1488"/>
                <a:ext cx="62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5" name="Line 43"/>
              <p:cNvSpPr>
                <a:spLocks noChangeShapeType="1"/>
              </p:cNvSpPr>
              <p:nvPr/>
            </p:nvSpPr>
            <p:spPr bwMode="auto">
              <a:xfrm>
                <a:off x="3552" y="1680"/>
                <a:ext cx="62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6" name="Line 44"/>
              <p:cNvSpPr>
                <a:spLocks noChangeShapeType="1"/>
              </p:cNvSpPr>
              <p:nvPr/>
            </p:nvSpPr>
            <p:spPr bwMode="auto">
              <a:xfrm>
                <a:off x="3552" y="1872"/>
                <a:ext cx="62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33" name="Line 45"/>
            <p:cNvSpPr>
              <a:spLocks noChangeShapeType="1"/>
            </p:cNvSpPr>
            <p:nvPr/>
          </p:nvSpPr>
          <p:spPr bwMode="auto">
            <a:xfrm>
              <a:off x="3945" y="1736"/>
              <a:ext cx="21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4" name="Line 46"/>
            <p:cNvSpPr>
              <a:spLocks noChangeShapeType="1"/>
            </p:cNvSpPr>
            <p:nvPr/>
          </p:nvSpPr>
          <p:spPr bwMode="auto">
            <a:xfrm flipV="1">
              <a:off x="4160" y="1321"/>
              <a:ext cx="0" cy="41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5" name="Line 47"/>
            <p:cNvSpPr>
              <a:spLocks noChangeShapeType="1"/>
            </p:cNvSpPr>
            <p:nvPr/>
          </p:nvSpPr>
          <p:spPr bwMode="auto">
            <a:xfrm>
              <a:off x="4160" y="1321"/>
              <a:ext cx="258"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6" name="Text Box 48"/>
            <p:cNvSpPr txBox="1">
              <a:spLocks noChangeArrowheads="1"/>
            </p:cNvSpPr>
            <p:nvPr/>
          </p:nvSpPr>
          <p:spPr bwMode="auto">
            <a:xfrm>
              <a:off x="3431" y="2216"/>
              <a:ext cx="87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空闲区队列</a:t>
              </a:r>
              <a:endParaRPr kumimoji="1" lang="zh-CN" altLang="en-US" sz="1600" b="1">
                <a:solidFill>
                  <a:schemeClr val="tx1"/>
                </a:solidFill>
                <a:latin typeface="Times New Roman" panose="02020603050405020304" pitchFamily="18" charset="0"/>
              </a:endParaRPr>
            </a:p>
          </p:txBody>
        </p:sp>
        <p:sp>
          <p:nvSpPr>
            <p:cNvPr id="37" name="Text Box 55"/>
            <p:cNvSpPr txBox="1">
              <a:spLocks noChangeArrowheads="1"/>
            </p:cNvSpPr>
            <p:nvPr/>
          </p:nvSpPr>
          <p:spPr bwMode="auto">
            <a:xfrm>
              <a:off x="3461" y="1622"/>
              <a:ext cx="5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230KB</a:t>
              </a:r>
              <a:endParaRPr kumimoji="1" lang="en-US" altLang="zh-CN" sz="1600" b="1">
                <a:solidFill>
                  <a:schemeClr val="tx1"/>
                </a:solidFill>
                <a:latin typeface="Times New Roman" panose="02020603050405020304" pitchFamily="18" charset="0"/>
              </a:endParaRPr>
            </a:p>
          </p:txBody>
        </p:sp>
        <p:sp>
          <p:nvSpPr>
            <p:cNvPr id="38" name="Text Box 56"/>
            <p:cNvSpPr txBox="1">
              <a:spLocks noChangeArrowheads="1"/>
            </p:cNvSpPr>
            <p:nvPr/>
          </p:nvSpPr>
          <p:spPr bwMode="auto">
            <a:xfrm>
              <a:off x="3607" y="1292"/>
              <a:ext cx="20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39" name="Text Box 57"/>
            <p:cNvSpPr txBox="1">
              <a:spLocks noChangeArrowheads="1"/>
            </p:cNvSpPr>
            <p:nvPr/>
          </p:nvSpPr>
          <p:spPr bwMode="auto">
            <a:xfrm>
              <a:off x="3499" y="1466"/>
              <a:ext cx="44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14KB</a:t>
              </a:r>
              <a:endParaRPr kumimoji="1" lang="en-US" altLang="zh-CN" sz="1600" b="1">
                <a:solidFill>
                  <a:schemeClr val="tx1"/>
                </a:solidFill>
                <a:latin typeface="Times New Roman" panose="02020603050405020304" pitchFamily="18" charset="0"/>
              </a:endParaRPr>
            </a:p>
          </p:txBody>
        </p:sp>
        <p:sp>
          <p:nvSpPr>
            <p:cNvPr id="40" name="Text Box 58"/>
            <p:cNvSpPr txBox="1">
              <a:spLocks noChangeArrowheads="1"/>
            </p:cNvSpPr>
            <p:nvPr/>
          </p:nvSpPr>
          <p:spPr bwMode="auto">
            <a:xfrm>
              <a:off x="4594" y="1283"/>
              <a:ext cx="20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41" name="Text Box 59"/>
            <p:cNvSpPr txBox="1">
              <a:spLocks noChangeArrowheads="1"/>
            </p:cNvSpPr>
            <p:nvPr/>
          </p:nvSpPr>
          <p:spPr bwMode="auto">
            <a:xfrm>
              <a:off x="4477" y="1456"/>
              <a:ext cx="44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26KB</a:t>
              </a:r>
              <a:endParaRPr kumimoji="1" lang="en-US" altLang="zh-CN" sz="1600" b="1">
                <a:solidFill>
                  <a:schemeClr val="tx1"/>
                </a:solidFill>
                <a:latin typeface="Times New Roman" panose="02020603050405020304" pitchFamily="18" charset="0"/>
              </a:endParaRPr>
            </a:p>
          </p:txBody>
        </p:sp>
        <p:sp>
          <p:nvSpPr>
            <p:cNvPr id="42" name="Text Box 60"/>
            <p:cNvSpPr txBox="1">
              <a:spLocks noChangeArrowheads="1"/>
            </p:cNvSpPr>
            <p:nvPr/>
          </p:nvSpPr>
          <p:spPr bwMode="auto">
            <a:xfrm>
              <a:off x="4595" y="1630"/>
              <a:ext cx="200"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400" b="1">
                  <a:solidFill>
                    <a:schemeClr val="tx1"/>
                  </a:solidFill>
                  <a:sym typeface="Symbol" panose="05050102010706020507" pitchFamily="18" charset="2"/>
                </a:rPr>
                <a:t></a:t>
              </a:r>
              <a:endParaRPr kumimoji="1" lang="en-US" altLang="zh-CN" sz="1400" b="1">
                <a:solidFill>
                  <a:schemeClr val="tx1"/>
                </a:solidFill>
                <a:sym typeface="Symbol" panose="05050102010706020507" pitchFamily="18" charset="2"/>
              </a:endParaRPr>
            </a:p>
          </p:txBody>
        </p:sp>
      </p:grpSp>
      <p:sp>
        <p:nvSpPr>
          <p:cNvPr id="51" name="Text Box 63"/>
          <p:cNvSpPr txBox="1">
            <a:spLocks noChangeArrowheads="1"/>
          </p:cNvSpPr>
          <p:nvPr/>
        </p:nvSpPr>
        <p:spPr bwMode="auto">
          <a:xfrm>
            <a:off x="4645752" y="5345274"/>
            <a:ext cx="3116262"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动态分区的空闲区队列结构</a:t>
            </a:r>
            <a:endParaRPr kumimoji="1" lang="zh-CN" altLang="en-US" sz="1600" b="0">
              <a:solidFill>
                <a:schemeClr val="tx1"/>
              </a:solidFill>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分区存储管理</a:t>
            </a:r>
            <a:endParaRPr lang="zh-CN" altLang="en-US" dirty="0"/>
          </a:p>
        </p:txBody>
      </p:sp>
      <p:sp>
        <p:nvSpPr>
          <p:cNvPr id="3" name="Rectangle 3"/>
          <p:cNvSpPr>
            <a:spLocks noChangeArrowheads="1"/>
          </p:cNvSpPr>
          <p:nvPr/>
        </p:nvSpPr>
        <p:spPr bwMode="auto">
          <a:xfrm>
            <a:off x="517648" y="865433"/>
            <a:ext cx="10754091" cy="5463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分区的分配与回收</a:t>
            </a:r>
            <a:endParaRPr lang="zh-CN" altLang="en-US" sz="2800" b="1" dirty="0">
              <a:solidFill>
                <a:srgbClr val="335F90"/>
              </a:solidFill>
              <a:latin typeface="Times New Roman" panose="02020603050405020304" pitchFamily="18" charset="0"/>
            </a:endParaRPr>
          </a:p>
          <a:p>
            <a:pPr marL="0" indent="0" algn="just">
              <a:lnSpc>
                <a:spcPct val="150000"/>
              </a:lnSpc>
              <a:spcBef>
                <a:spcPct val="20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分区分配思路</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lvl="1"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寻找空闲块</a:t>
            </a:r>
            <a:endParaRPr lang="zh-CN" altLang="en-US" sz="2400" dirty="0">
              <a:solidFill>
                <a:srgbClr val="000099"/>
              </a:solidFill>
              <a:effectLst/>
              <a:latin typeface="Times New Roman" panose="02020603050405020304" pitchFamily="18" charset="0"/>
            </a:endParaRPr>
          </a:p>
          <a:p>
            <a:pPr lvl="1" eaLnBrk="1" hangingPunct="1">
              <a:lnSpc>
                <a:spcPct val="110000"/>
              </a:lnSpc>
              <a:spcBef>
                <a:spcPct val="1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依申请者所要求的主存区的大小，分区分配程序在自由</a:t>
            </a:r>
            <a:r>
              <a:rPr lang="zh-CN" altLang="en-US" sz="2400" b="0" dirty="0" smtClean="0">
                <a:solidFill>
                  <a:schemeClr val="tx1"/>
                </a:solidFill>
                <a:effectLst/>
                <a:latin typeface="Times New Roman" panose="02020603050405020304" pitchFamily="18" charset="0"/>
              </a:rPr>
              <a:t>主存</a:t>
            </a:r>
            <a:r>
              <a:rPr lang="zh-CN" altLang="en-US" sz="2400" b="0" dirty="0">
                <a:solidFill>
                  <a:schemeClr val="tx1"/>
                </a:solidFill>
                <a:effectLst/>
                <a:latin typeface="Times New Roman" panose="02020603050405020304" pitchFamily="18" charset="0"/>
              </a:rPr>
              <a:t>队列中找一个满足用户需要的空闲块；</a:t>
            </a:r>
            <a:endParaRPr lang="zh-CN" altLang="en-US" sz="2400" b="0" dirty="0">
              <a:solidFill>
                <a:schemeClr val="tx1"/>
              </a:solidFill>
              <a:effectLst/>
              <a:latin typeface="Times New Roman" panose="02020603050405020304" pitchFamily="18" charset="0"/>
            </a:endParaRPr>
          </a:p>
          <a:p>
            <a:pPr lvl="1"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②</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若找到了所需的空闲区，有两种情况</a:t>
            </a:r>
            <a:endParaRPr lang="zh-CN" altLang="en-US" sz="2400" dirty="0">
              <a:solidFill>
                <a:srgbClr val="000099"/>
              </a:solidFill>
              <a:effectLst/>
              <a:latin typeface="Times New Roman" panose="02020603050405020304" pitchFamily="18" charset="0"/>
            </a:endParaRPr>
          </a:p>
          <a:p>
            <a:pPr lvl="2" eaLnBrk="1" hangingPunct="1">
              <a:lnSpc>
                <a:spcPct val="110000"/>
              </a:lnSpc>
              <a:spcBef>
                <a:spcPct val="10000"/>
              </a:spcBef>
              <a:buClr>
                <a:schemeClr val="tx2"/>
              </a:buClr>
              <a:buSzPct val="95000"/>
              <a:buFont typeface="Wingdings" panose="05000000000000000000" pitchFamily="2" charset="2"/>
              <a:buNone/>
              <a:defRPr/>
            </a:pPr>
            <a:r>
              <a:rPr lang="en-US" altLang="zh-CN" b="0" dirty="0">
                <a:solidFill>
                  <a:schemeClr val="tx1"/>
                </a:solidFill>
                <a:effectLst/>
                <a:latin typeface="宋体" panose="02010600030101010101" pitchFamily="2" charset="-122"/>
              </a:rPr>
              <a:t>ⅰ </a:t>
            </a:r>
            <a:r>
              <a:rPr lang="zh-CN" altLang="en-US" b="0" dirty="0">
                <a:solidFill>
                  <a:schemeClr val="tx1"/>
                </a:solidFill>
                <a:effectLst/>
                <a:latin typeface="Times New Roman" panose="02020603050405020304" pitchFamily="18" charset="0"/>
              </a:rPr>
              <a:t>空闲区与要求的大小相等，将该空闲区分配并从队列</a:t>
            </a:r>
            <a:r>
              <a:rPr lang="zh-CN" altLang="en-US" b="0" dirty="0" smtClean="0">
                <a:solidFill>
                  <a:schemeClr val="tx1"/>
                </a:solidFill>
                <a:effectLst/>
                <a:latin typeface="Times New Roman" panose="02020603050405020304" pitchFamily="18" charset="0"/>
              </a:rPr>
              <a:t>中摘除</a:t>
            </a:r>
            <a:r>
              <a:rPr lang="zh-CN" altLang="en-US" b="0" dirty="0">
                <a:solidFill>
                  <a:schemeClr val="tx1"/>
                </a:solidFill>
                <a:effectLst/>
                <a:latin typeface="Times New Roman" panose="02020603050405020304" pitchFamily="18" charset="0"/>
              </a:rPr>
              <a:t>；</a:t>
            </a:r>
            <a:endParaRPr lang="zh-CN" altLang="en-US" b="0" dirty="0">
              <a:solidFill>
                <a:schemeClr val="tx1"/>
              </a:solidFill>
              <a:effectLst/>
              <a:latin typeface="Times New Roman" panose="02020603050405020304" pitchFamily="18" charset="0"/>
            </a:endParaRPr>
          </a:p>
          <a:p>
            <a:pPr lvl="2" eaLnBrk="1" hangingPunct="1">
              <a:lnSpc>
                <a:spcPct val="110000"/>
              </a:lnSpc>
              <a:spcBef>
                <a:spcPct val="10000"/>
              </a:spcBef>
              <a:buClr>
                <a:schemeClr val="tx2"/>
              </a:buClr>
              <a:buSzPct val="95000"/>
              <a:buFont typeface="Wingdings" panose="05000000000000000000" pitchFamily="2" charset="2"/>
              <a:buNone/>
              <a:defRPr/>
            </a:pPr>
            <a:r>
              <a:rPr lang="en-US" altLang="zh-CN" b="0" dirty="0">
                <a:solidFill>
                  <a:schemeClr val="tx1"/>
                </a:solidFill>
                <a:effectLst/>
                <a:latin typeface="宋体" panose="02010600030101010101" pitchFamily="2" charset="-122"/>
              </a:rPr>
              <a:t>ⅱ </a:t>
            </a:r>
            <a:r>
              <a:rPr lang="zh-CN" altLang="en-US" b="0" dirty="0">
                <a:solidFill>
                  <a:schemeClr val="tx1"/>
                </a:solidFill>
                <a:effectLst/>
                <a:latin typeface="Times New Roman" panose="02020603050405020304" pitchFamily="18" charset="0"/>
              </a:rPr>
              <a:t>空闲区大于所要求的的大小，将空闲区分为两部分：</a:t>
            </a:r>
            <a:r>
              <a:rPr lang="zh-CN" altLang="en-US" b="0" dirty="0" smtClean="0">
                <a:solidFill>
                  <a:schemeClr val="tx1"/>
                </a:solidFill>
                <a:effectLst/>
                <a:latin typeface="Times New Roman" panose="02020603050405020304" pitchFamily="18" charset="0"/>
              </a:rPr>
              <a:t>一部分</a:t>
            </a:r>
            <a:r>
              <a:rPr lang="zh-CN" altLang="en-US" b="0" dirty="0">
                <a:solidFill>
                  <a:schemeClr val="tx1"/>
                </a:solidFill>
                <a:effectLst/>
                <a:latin typeface="Times New Roman" panose="02020603050405020304" pitchFamily="18" charset="0"/>
              </a:rPr>
              <a:t>成为已分配区，建立已分配区的描述器；剩下</a:t>
            </a:r>
            <a:r>
              <a:rPr lang="zh-CN" altLang="en-US" b="0" dirty="0" smtClean="0">
                <a:solidFill>
                  <a:schemeClr val="tx1"/>
                </a:solidFill>
                <a:effectLst/>
                <a:latin typeface="Times New Roman" panose="02020603050405020304" pitchFamily="18" charset="0"/>
              </a:rPr>
              <a:t>部分仍</a:t>
            </a:r>
            <a:r>
              <a:rPr lang="zh-CN" altLang="en-US" b="0" dirty="0">
                <a:solidFill>
                  <a:schemeClr val="tx1"/>
                </a:solidFill>
                <a:effectLst/>
                <a:latin typeface="Times New Roman" panose="02020603050405020304" pitchFamily="18" charset="0"/>
              </a:rPr>
              <a:t>为空闲区。返回所分配区域的首址；</a:t>
            </a:r>
            <a:endParaRPr lang="zh-CN" altLang="en-US" b="0" dirty="0">
              <a:solidFill>
                <a:schemeClr val="tx1"/>
              </a:solidFill>
              <a:effectLst/>
              <a:latin typeface="Times New Roman" panose="02020603050405020304" pitchFamily="18" charset="0"/>
            </a:endParaRPr>
          </a:p>
          <a:p>
            <a:pPr lvl="1"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③ 否则，告之不能满足要求。</a:t>
            </a:r>
            <a:endParaRPr lang="zh-CN" altLang="en-US" sz="2400" dirty="0">
              <a:solidFill>
                <a:srgbClr val="000099"/>
              </a:solidFill>
              <a:effectLst/>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分区存储管理</a:t>
            </a:r>
            <a:endParaRPr lang="zh-CN" altLang="en-US" dirty="0"/>
          </a:p>
        </p:txBody>
      </p:sp>
      <p:sp>
        <p:nvSpPr>
          <p:cNvPr id="3" name="Rectangle 3"/>
          <p:cNvSpPr>
            <a:spLocks noChangeArrowheads="1"/>
          </p:cNvSpPr>
          <p:nvPr/>
        </p:nvSpPr>
        <p:spPr bwMode="auto">
          <a:xfrm>
            <a:off x="487822" y="830079"/>
            <a:ext cx="8486775" cy="2847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分区回收思路</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检查释放分区 </a:t>
            </a:r>
            <a:r>
              <a:rPr lang="en-US" altLang="zh-CN" sz="2400" dirty="0">
                <a:solidFill>
                  <a:srgbClr val="000099"/>
                </a:solidFill>
                <a:effectLst/>
                <a:latin typeface="Times New Roman" panose="02020603050405020304" pitchFamily="18" charset="0"/>
              </a:rPr>
              <a:t>(</a:t>
            </a:r>
            <a:r>
              <a:rPr lang="zh-CN" altLang="en-US" sz="2400" dirty="0">
                <a:solidFill>
                  <a:srgbClr val="000099"/>
                </a:solidFill>
                <a:effectLst/>
                <a:latin typeface="Times New Roman" panose="02020603050405020304" pitchFamily="18" charset="0"/>
              </a:rPr>
              <a:t>即为回收分区</a:t>
            </a:r>
            <a:r>
              <a:rPr lang="en-US" altLang="zh-CN" sz="2400" dirty="0">
                <a:solidFill>
                  <a:srgbClr val="000099"/>
                </a:solidFill>
                <a:effectLst/>
                <a:latin typeface="Times New Roman" panose="02020603050405020304" pitchFamily="18" charset="0"/>
              </a:rPr>
              <a:t>)</a:t>
            </a:r>
            <a:r>
              <a:rPr lang="zh-CN" altLang="en-US" sz="2400" dirty="0">
                <a:solidFill>
                  <a:srgbClr val="000099"/>
                </a:solidFill>
                <a:effectLst/>
                <a:latin typeface="Times New Roman" panose="02020603050405020304" pitchFamily="18" charset="0"/>
              </a:rPr>
              <a:t>在主存中的邻接情况</a:t>
            </a:r>
            <a:endParaRPr lang="zh-CN" altLang="en-US" sz="2400" dirty="0">
              <a:solidFill>
                <a:srgbClr val="000099"/>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若上、下邻接空闲区，则合并，成为一个连续的空闲区</a:t>
            </a:r>
            <a:endParaRPr lang="zh-CN" altLang="en-US" sz="24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rgbClr val="000099"/>
                </a:solidFill>
                <a:effectLst/>
                <a:latin typeface="宋体" panose="02010600030101010101" pitchFamily="2" charset="-122"/>
              </a:rPr>
              <a:t>② </a:t>
            </a:r>
            <a:r>
              <a:rPr lang="zh-CN" altLang="en-US" sz="2400" dirty="0">
                <a:solidFill>
                  <a:srgbClr val="000099"/>
                </a:solidFill>
                <a:effectLst/>
                <a:latin typeface="Times New Roman" panose="02020603050405020304" pitchFamily="18" charset="0"/>
              </a:rPr>
              <a:t>若回收分区不与任何空闲区相邻接</a:t>
            </a:r>
            <a:endParaRPr lang="zh-CN" altLang="en-US" sz="24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8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建立一个新的空闲区，并加入到空闲区队列中。</a:t>
            </a:r>
            <a:endParaRPr lang="zh-CN" altLang="en-US" sz="2400" b="0" dirty="0">
              <a:solidFill>
                <a:schemeClr val="tx1"/>
              </a:solidFill>
              <a:effectLst/>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分区存储管理</a:t>
            </a:r>
            <a:endParaRPr lang="zh-CN" altLang="en-US" dirty="0"/>
          </a:p>
        </p:txBody>
      </p:sp>
      <p:sp>
        <p:nvSpPr>
          <p:cNvPr id="3" name="Rectangle 3"/>
          <p:cNvSpPr>
            <a:spLocks noChangeArrowheads="1"/>
          </p:cNvSpPr>
          <p:nvPr/>
        </p:nvSpPr>
        <p:spPr bwMode="auto">
          <a:xfrm>
            <a:off x="472589" y="1025894"/>
            <a:ext cx="8375650" cy="433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3.  </a:t>
            </a:r>
            <a:r>
              <a:rPr lang="zh-CN" altLang="en-US" sz="2800" b="1" dirty="0">
                <a:solidFill>
                  <a:srgbClr val="335F90"/>
                </a:solidFill>
                <a:latin typeface="Times New Roman" panose="02020603050405020304" pitchFamily="18" charset="0"/>
              </a:rPr>
              <a:t>放置策略</a:t>
            </a:r>
            <a:endParaRPr lang="zh-CN" altLang="en-US" sz="2800" b="1" dirty="0">
              <a:solidFill>
                <a:srgbClr val="335F90"/>
              </a:solidFill>
              <a:latin typeface="Times New Roman" panose="02020603050405020304" pitchFamily="18" charset="0"/>
            </a:endParaRPr>
          </a:p>
          <a:p>
            <a:pPr marL="0" indent="0" algn="just">
              <a:lnSpc>
                <a:spcPct val="150000"/>
              </a:lnSpc>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什么是放置策略</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选择空闲区的策略，称为放置策略。</a:t>
            </a:r>
            <a:endParaRPr lang="zh-CN" altLang="en-US"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常用的放置策略</a:t>
            </a:r>
            <a:r>
              <a:rPr lang="en-US" altLang="zh-CN" sz="2400" b="0" dirty="0">
                <a:solidFill>
                  <a:schemeClr val="tx1"/>
                </a:solidFill>
                <a:effectLst/>
                <a:latin typeface="Times New Roman" panose="02020603050405020304" pitchFamily="18" charset="0"/>
              </a:rPr>
              <a:t>——</a:t>
            </a:r>
            <a:endParaRPr lang="en-US" altLang="zh-CN"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en-US" altLang="zh-CN" sz="24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首次匹配 </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首次适应算法</a:t>
            </a:r>
            <a:r>
              <a:rPr lang="en-US" altLang="zh-CN" sz="2400" b="0" dirty="0">
                <a:solidFill>
                  <a:schemeClr val="tx1"/>
                </a:solidFill>
                <a:effectLst/>
                <a:latin typeface="Times New Roman" panose="02020603050405020304" pitchFamily="18" charset="0"/>
              </a:rPr>
              <a:t>)</a:t>
            </a:r>
            <a:endParaRPr lang="en-US" altLang="zh-CN"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en-US" altLang="zh-CN" sz="24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最佳匹配 </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最佳适应算法</a:t>
            </a:r>
            <a:r>
              <a:rPr lang="en-US" altLang="zh-CN" sz="2400" b="0" dirty="0">
                <a:solidFill>
                  <a:schemeClr val="tx1"/>
                </a:solidFill>
                <a:effectLst/>
                <a:latin typeface="Times New Roman" panose="02020603050405020304" pitchFamily="18" charset="0"/>
              </a:rPr>
              <a:t>)</a:t>
            </a:r>
            <a:endParaRPr lang="en-US" altLang="zh-CN" sz="2400" b="0" dirty="0">
              <a:solidFill>
                <a:schemeClr val="tx1"/>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en-US" altLang="zh-CN" sz="24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最坏匹配 </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最坏适应算法</a:t>
            </a:r>
            <a:r>
              <a:rPr lang="en-US" altLang="zh-CN" sz="2400" b="0" dirty="0">
                <a:solidFill>
                  <a:schemeClr val="tx1"/>
                </a:solidFill>
                <a:effectLst/>
                <a:latin typeface="Times New Roman" panose="02020603050405020304" pitchFamily="18" charset="0"/>
              </a:rPr>
              <a:t>)</a:t>
            </a:r>
            <a:endParaRPr lang="en-US" altLang="zh-CN" sz="2400" b="0" dirty="0">
              <a:solidFill>
                <a:schemeClr val="tx1"/>
              </a:solidFill>
              <a:effectLst/>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分区存储管理</a:t>
            </a:r>
            <a:endParaRPr lang="zh-CN" altLang="en-US" dirty="0"/>
          </a:p>
        </p:txBody>
      </p:sp>
      <p:sp>
        <p:nvSpPr>
          <p:cNvPr id="3" name="Rectangle 3"/>
          <p:cNvSpPr>
            <a:spLocks noChangeArrowheads="1"/>
          </p:cNvSpPr>
          <p:nvPr/>
        </p:nvSpPr>
        <p:spPr bwMode="auto">
          <a:xfrm>
            <a:off x="676598" y="830079"/>
            <a:ext cx="8715375" cy="2338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ct val="20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   (2) </a:t>
            </a:r>
            <a:r>
              <a:rPr lang="zh-CN" altLang="en-US" sz="2600" b="1" dirty="0">
                <a:solidFill>
                  <a:prstClr val="black"/>
                </a:solidFill>
                <a:effectLst/>
                <a:latin typeface="微软雅黑" panose="020B0503020204020204" pitchFamily="34" charset="-122"/>
                <a:ea typeface="微软雅黑" panose="020B0503020204020204" pitchFamily="34" charset="-122"/>
              </a:rPr>
              <a:t>首次适应算法</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800" dirty="0">
                <a:solidFill>
                  <a:srgbClr val="A50021"/>
                </a:solidFill>
                <a:latin typeface="Times New Roman" panose="02020603050405020304" pitchFamily="18" charset="0"/>
              </a:rPr>
              <a:t>   </a:t>
            </a:r>
            <a:r>
              <a:rPr lang="zh-CN" altLang="en-US" sz="2400" dirty="0">
                <a:solidFill>
                  <a:srgbClr val="000099"/>
                </a:solidFill>
                <a:effectLst/>
                <a:latin typeface="Times New Roman" panose="02020603050405020304" pitchFamily="18" charset="0"/>
              </a:rPr>
              <a:t>①</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什么是首次适应算法</a:t>
            </a:r>
            <a:endParaRPr lang="zh-CN" altLang="en-US" sz="2400" dirty="0">
              <a:solidFill>
                <a:srgbClr val="000099"/>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首次适应算法是将输入的程序放置到主存里第一个足够装 </a:t>
            </a:r>
            <a:endParaRPr lang="zh-CN" altLang="en-US" sz="24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入它的地址最低的空闲区中。</a:t>
            </a:r>
            <a:endParaRPr lang="zh-CN" altLang="en-US" sz="2400" b="0" dirty="0">
              <a:solidFill>
                <a:schemeClr val="tx1"/>
              </a:solidFill>
              <a:effectLst/>
              <a:latin typeface="Times New Roman" panose="02020603050405020304" pitchFamily="18" charset="0"/>
            </a:endParaRPr>
          </a:p>
        </p:txBody>
      </p:sp>
      <p:sp>
        <p:nvSpPr>
          <p:cNvPr id="4" name="Text Box 6"/>
          <p:cNvSpPr txBox="1">
            <a:spLocks noChangeArrowheads="1"/>
          </p:cNvSpPr>
          <p:nvPr/>
        </p:nvSpPr>
        <p:spPr bwMode="auto">
          <a:xfrm>
            <a:off x="8384852" y="2762250"/>
            <a:ext cx="801688" cy="1333500"/>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程序</a:t>
            </a:r>
            <a:r>
              <a:rPr kumimoji="1" lang="en-US" altLang="zh-CN" sz="1600" b="1">
                <a:solidFill>
                  <a:schemeClr val="tx1"/>
                </a:solidFill>
                <a:latin typeface="Times New Roman" panose="02020603050405020304" pitchFamily="18" charset="0"/>
              </a:rPr>
              <a:t>A</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18KB</a:t>
            </a:r>
            <a:endParaRPr kumimoji="1" lang="en-US" altLang="zh-CN" sz="1600" b="1">
              <a:solidFill>
                <a:schemeClr val="tx1"/>
              </a:solidFill>
              <a:latin typeface="Times New Roman" panose="02020603050405020304" pitchFamily="18" charset="0"/>
            </a:endParaRPr>
          </a:p>
        </p:txBody>
      </p:sp>
      <p:sp>
        <p:nvSpPr>
          <p:cNvPr id="5" name="Rectangle 36"/>
          <p:cNvSpPr>
            <a:spLocks noChangeArrowheads="1"/>
          </p:cNvSpPr>
          <p:nvPr/>
        </p:nvSpPr>
        <p:spPr bwMode="auto">
          <a:xfrm>
            <a:off x="363860" y="3231967"/>
            <a:ext cx="8020991"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20000"/>
              </a:lnSpc>
              <a:spcBef>
                <a:spcPct val="20000"/>
              </a:spcBef>
              <a:buFont typeface="Wingdings" panose="05000000000000000000" pitchFamily="2" charset="2"/>
              <a:buNone/>
            </a:pPr>
            <a:r>
              <a:rPr lang="en-US" altLang="zh-CN" sz="2400" dirty="0">
                <a:solidFill>
                  <a:srgbClr val="000099"/>
                </a:solidFill>
                <a:latin typeface="Times New Roman" panose="02020603050405020304" pitchFamily="18" charset="0"/>
              </a:rPr>
              <a:t>②</a:t>
            </a:r>
            <a:r>
              <a:rPr lang="en-US" altLang="zh-CN"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空闲区队列结构</a:t>
            </a:r>
            <a:endParaRPr lang="zh-CN" altLang="en-US" sz="2400" dirty="0">
              <a:solidFill>
                <a:srgbClr val="000099"/>
              </a:solidFill>
              <a:latin typeface="Times New Roman" panose="02020603050405020304" pitchFamily="18" charset="0"/>
            </a:endParaRPr>
          </a:p>
          <a:p>
            <a:pPr lvl="1" eaLnBrk="1" hangingPunct="1">
              <a:lnSpc>
                <a:spcPct val="120000"/>
              </a:lnSpc>
              <a:spcBef>
                <a:spcPct val="20000"/>
              </a:spcBef>
              <a:buFont typeface="Wingdings" panose="05000000000000000000" pitchFamily="2" charset="2"/>
              <a:buNone/>
            </a:pPr>
            <a:r>
              <a:rPr lang="en-US" altLang="zh-CN" sz="2400" b="0" dirty="0">
                <a:solidFill>
                  <a:schemeClr val="tx1"/>
                </a:solidFill>
                <a:latin typeface="Times New Roman" panose="02020603050405020304" pitchFamily="18" charset="0"/>
              </a:rPr>
              <a:t>	  </a:t>
            </a:r>
            <a:r>
              <a:rPr lang="zh-CN" altLang="en-US" sz="2400" b="0" dirty="0">
                <a:solidFill>
                  <a:schemeClr val="tx1"/>
                </a:solidFill>
                <a:latin typeface="Times New Roman" panose="02020603050405020304" pitchFamily="18" charset="0"/>
              </a:rPr>
              <a:t>空闲区地址由低到高排序</a:t>
            </a:r>
            <a:endParaRPr lang="zh-CN" altLang="en-US" sz="2400" b="0" dirty="0">
              <a:solidFill>
                <a:schemeClr val="tx1"/>
              </a:solidFill>
              <a:latin typeface="Times New Roman" panose="02020603050405020304" pitchFamily="18" charset="0"/>
            </a:endParaRPr>
          </a:p>
          <a:p>
            <a:pPr lvl="1" eaLnBrk="1" hangingPunct="1">
              <a:lnSpc>
                <a:spcPct val="120000"/>
              </a:lnSpc>
              <a:spcBef>
                <a:spcPct val="20000"/>
              </a:spcBef>
              <a:buFont typeface="Wingdings" panose="05000000000000000000" pitchFamily="2" charset="2"/>
              <a:buNone/>
            </a:pPr>
            <a:r>
              <a:rPr lang="zh-CN" altLang="en-US" sz="2400" dirty="0">
                <a:solidFill>
                  <a:srgbClr val="000099"/>
                </a:solidFill>
                <a:latin typeface="Times New Roman" panose="02020603050405020304" pitchFamily="18" charset="0"/>
              </a:rPr>
              <a:t>③</a:t>
            </a:r>
            <a:r>
              <a:rPr lang="zh-CN" altLang="en-US"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首次适应算法的特点</a:t>
            </a:r>
            <a:endParaRPr lang="zh-CN" altLang="en-US" sz="2400" dirty="0">
              <a:solidFill>
                <a:srgbClr val="000099"/>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尽可能地利用存储器中低地址的空闲区，而</a:t>
            </a:r>
            <a:r>
              <a:rPr lang="zh-CN" altLang="en-US" sz="2400" b="0" dirty="0" smtClean="0">
                <a:solidFill>
                  <a:schemeClr val="tx1"/>
                </a:solidFill>
                <a:latin typeface="Times New Roman" panose="02020603050405020304" pitchFamily="18" charset="0"/>
              </a:rPr>
              <a:t>尽量</a:t>
            </a:r>
            <a:r>
              <a:rPr lang="zh-CN" altLang="en-US" sz="2400" b="0" dirty="0">
                <a:solidFill>
                  <a:schemeClr val="tx1"/>
                </a:solidFill>
                <a:latin typeface="Times New Roman" panose="02020603050405020304" pitchFamily="18" charset="0"/>
              </a:rPr>
              <a:t>保存高地址的空闲区。</a:t>
            </a:r>
            <a:endParaRPr lang="zh-CN" altLang="en-US" sz="2400" b="0" dirty="0">
              <a:solidFill>
                <a:schemeClr val="tx1"/>
              </a:solidFill>
              <a:latin typeface="Times New Roman" panose="02020603050405020304" pitchFamily="18" charset="0"/>
            </a:endParaRPr>
          </a:p>
        </p:txBody>
      </p:sp>
      <p:sp>
        <p:nvSpPr>
          <p:cNvPr id="6" name="Line 7"/>
          <p:cNvSpPr>
            <a:spLocks noChangeShapeType="1"/>
          </p:cNvSpPr>
          <p:nvPr/>
        </p:nvSpPr>
        <p:spPr bwMode="auto">
          <a:xfrm flipV="1">
            <a:off x="9172252" y="3006725"/>
            <a:ext cx="928688" cy="269875"/>
          </a:xfrm>
          <a:prstGeom prst="line">
            <a:avLst/>
          </a:prstGeom>
          <a:noFill/>
          <a:ln w="2540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nvGrpSpPr>
          <p:cNvPr id="7" name="Group 43"/>
          <p:cNvGrpSpPr/>
          <p:nvPr/>
        </p:nvGrpSpPr>
        <p:grpSpPr bwMode="auto">
          <a:xfrm>
            <a:off x="9218290" y="2320925"/>
            <a:ext cx="2297112" cy="3592513"/>
            <a:chOff x="3993" y="1434"/>
            <a:chExt cx="1447" cy="2263"/>
          </a:xfrm>
        </p:grpSpPr>
        <p:sp>
          <p:nvSpPr>
            <p:cNvPr id="8" name="Rectangle 9"/>
            <p:cNvSpPr>
              <a:spLocks noChangeArrowheads="1"/>
            </p:cNvSpPr>
            <p:nvPr/>
          </p:nvSpPr>
          <p:spPr bwMode="auto">
            <a:xfrm>
              <a:off x="4562" y="2175"/>
              <a:ext cx="874" cy="255"/>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9" name="Text Box 10"/>
            <p:cNvSpPr txBox="1">
              <a:spLocks noChangeArrowheads="1"/>
            </p:cNvSpPr>
            <p:nvPr/>
          </p:nvSpPr>
          <p:spPr bwMode="auto">
            <a:xfrm>
              <a:off x="4562" y="1537"/>
              <a:ext cx="874" cy="1914"/>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sp>
          <p:nvSpPr>
            <p:cNvPr id="10" name="Line 11"/>
            <p:cNvSpPr>
              <a:spLocks noChangeShapeType="1"/>
            </p:cNvSpPr>
            <p:nvPr/>
          </p:nvSpPr>
          <p:spPr bwMode="auto">
            <a:xfrm>
              <a:off x="4567" y="1770"/>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1" name="Text Box 12"/>
            <p:cNvSpPr txBox="1">
              <a:spLocks noChangeArrowheads="1"/>
            </p:cNvSpPr>
            <p:nvPr/>
          </p:nvSpPr>
          <p:spPr bwMode="auto">
            <a:xfrm>
              <a:off x="4732" y="2844"/>
              <a:ext cx="53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在使用</a:t>
              </a:r>
              <a:endParaRPr kumimoji="1" lang="zh-CN" altLang="en-US" sz="1600" b="1">
                <a:solidFill>
                  <a:schemeClr val="tx1"/>
                </a:solidFill>
                <a:latin typeface="Times New Roman" panose="02020603050405020304" pitchFamily="18" charset="0"/>
              </a:endParaRPr>
            </a:p>
          </p:txBody>
        </p:sp>
        <p:sp>
          <p:nvSpPr>
            <p:cNvPr id="12" name="Line 13"/>
            <p:cNvSpPr>
              <a:spLocks noChangeShapeType="1"/>
            </p:cNvSpPr>
            <p:nvPr/>
          </p:nvSpPr>
          <p:spPr bwMode="auto">
            <a:xfrm>
              <a:off x="4567" y="1957"/>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3" name="Line 14"/>
            <p:cNvSpPr>
              <a:spLocks noChangeShapeType="1"/>
            </p:cNvSpPr>
            <p:nvPr/>
          </p:nvSpPr>
          <p:spPr bwMode="auto">
            <a:xfrm>
              <a:off x="4567" y="2424"/>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4" name="Text Box 15"/>
            <p:cNvSpPr txBox="1">
              <a:spLocks noChangeArrowheads="1"/>
            </p:cNvSpPr>
            <p:nvPr/>
          </p:nvSpPr>
          <p:spPr bwMode="auto">
            <a:xfrm>
              <a:off x="4705" y="1957"/>
              <a:ext cx="66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在使用</a:t>
              </a:r>
              <a:endParaRPr kumimoji="1" lang="zh-CN" altLang="en-US" sz="1600" b="1">
                <a:solidFill>
                  <a:schemeClr val="tx1"/>
                </a:solidFill>
                <a:latin typeface="Times New Roman" panose="02020603050405020304" pitchFamily="18" charset="0"/>
              </a:endParaRPr>
            </a:p>
          </p:txBody>
        </p:sp>
        <p:sp>
          <p:nvSpPr>
            <p:cNvPr id="15" name="Line 16"/>
            <p:cNvSpPr>
              <a:spLocks noChangeShapeType="1"/>
            </p:cNvSpPr>
            <p:nvPr/>
          </p:nvSpPr>
          <p:spPr bwMode="auto">
            <a:xfrm>
              <a:off x="4567" y="2657"/>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6" name="Text Box 17"/>
            <p:cNvSpPr txBox="1">
              <a:spLocks noChangeArrowheads="1"/>
            </p:cNvSpPr>
            <p:nvPr/>
          </p:nvSpPr>
          <p:spPr bwMode="auto">
            <a:xfrm>
              <a:off x="4723" y="2424"/>
              <a:ext cx="54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在使用</a:t>
              </a:r>
              <a:endParaRPr kumimoji="1" lang="zh-CN" altLang="en-US" sz="1600" b="1">
                <a:solidFill>
                  <a:schemeClr val="tx1"/>
                </a:solidFill>
                <a:latin typeface="Times New Roman" panose="02020603050405020304" pitchFamily="18" charset="0"/>
              </a:endParaRPr>
            </a:p>
          </p:txBody>
        </p:sp>
        <p:sp>
          <p:nvSpPr>
            <p:cNvPr id="17" name="Line 18"/>
            <p:cNvSpPr>
              <a:spLocks noChangeShapeType="1"/>
            </p:cNvSpPr>
            <p:nvPr/>
          </p:nvSpPr>
          <p:spPr bwMode="auto">
            <a:xfrm>
              <a:off x="4567" y="2844"/>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8" name="Line 19"/>
            <p:cNvSpPr>
              <a:spLocks noChangeShapeType="1"/>
            </p:cNvSpPr>
            <p:nvPr/>
          </p:nvSpPr>
          <p:spPr bwMode="auto">
            <a:xfrm>
              <a:off x="4567" y="3078"/>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9" name="Rectangle 20"/>
            <p:cNvSpPr>
              <a:spLocks noChangeArrowheads="1"/>
            </p:cNvSpPr>
            <p:nvPr/>
          </p:nvSpPr>
          <p:spPr bwMode="auto">
            <a:xfrm>
              <a:off x="4558" y="1770"/>
              <a:ext cx="873" cy="187"/>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20" name="Text Box 21"/>
            <p:cNvSpPr txBox="1">
              <a:spLocks noChangeArrowheads="1"/>
            </p:cNvSpPr>
            <p:nvPr/>
          </p:nvSpPr>
          <p:spPr bwMode="auto">
            <a:xfrm>
              <a:off x="4739" y="1752"/>
              <a:ext cx="51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30KB</a:t>
              </a:r>
              <a:endParaRPr kumimoji="1" lang="en-US" altLang="zh-CN" sz="1600" b="1">
                <a:solidFill>
                  <a:schemeClr val="tx1"/>
                </a:solidFill>
                <a:latin typeface="Times New Roman" panose="02020603050405020304" pitchFamily="18" charset="0"/>
              </a:endParaRPr>
            </a:p>
          </p:txBody>
        </p:sp>
        <p:sp>
          <p:nvSpPr>
            <p:cNvPr id="21" name="Rectangle 22"/>
            <p:cNvSpPr>
              <a:spLocks noChangeArrowheads="1"/>
            </p:cNvSpPr>
            <p:nvPr/>
          </p:nvSpPr>
          <p:spPr bwMode="auto">
            <a:xfrm>
              <a:off x="4558" y="2657"/>
              <a:ext cx="873" cy="187"/>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22" name="Text Box 23"/>
            <p:cNvSpPr txBox="1">
              <a:spLocks noChangeArrowheads="1"/>
            </p:cNvSpPr>
            <p:nvPr/>
          </p:nvSpPr>
          <p:spPr bwMode="auto">
            <a:xfrm>
              <a:off x="4817" y="2630"/>
              <a:ext cx="4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dirty="0">
                  <a:solidFill>
                    <a:schemeClr val="tx1"/>
                  </a:solidFill>
                  <a:latin typeface="Times New Roman" panose="02020603050405020304" pitchFamily="18" charset="0"/>
                </a:rPr>
                <a:t>5KB</a:t>
              </a:r>
              <a:endParaRPr kumimoji="1" lang="en-US" altLang="zh-CN" sz="1600" b="1" dirty="0">
                <a:solidFill>
                  <a:schemeClr val="tx1"/>
                </a:solidFill>
                <a:latin typeface="Times New Roman" panose="02020603050405020304" pitchFamily="18" charset="0"/>
              </a:endParaRPr>
            </a:p>
          </p:txBody>
        </p:sp>
        <p:sp>
          <p:nvSpPr>
            <p:cNvPr id="23" name="Rectangle 24"/>
            <p:cNvSpPr>
              <a:spLocks noChangeArrowheads="1"/>
            </p:cNvSpPr>
            <p:nvPr/>
          </p:nvSpPr>
          <p:spPr bwMode="auto">
            <a:xfrm>
              <a:off x="4558" y="3078"/>
              <a:ext cx="873" cy="373"/>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24" name="Text Box 25"/>
            <p:cNvSpPr txBox="1">
              <a:spLocks noChangeArrowheads="1"/>
            </p:cNvSpPr>
            <p:nvPr/>
          </p:nvSpPr>
          <p:spPr bwMode="auto">
            <a:xfrm>
              <a:off x="4799" y="3171"/>
              <a:ext cx="51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46KB</a:t>
              </a:r>
              <a:endParaRPr kumimoji="1" lang="en-US" altLang="zh-CN" sz="1600" b="1">
                <a:solidFill>
                  <a:schemeClr val="tx1"/>
                </a:solidFill>
                <a:latin typeface="Times New Roman" panose="02020603050405020304" pitchFamily="18" charset="0"/>
              </a:endParaRPr>
            </a:p>
          </p:txBody>
        </p:sp>
        <p:sp>
          <p:nvSpPr>
            <p:cNvPr id="25" name="Line 26"/>
            <p:cNvSpPr>
              <a:spLocks noChangeShapeType="1"/>
            </p:cNvSpPr>
            <p:nvPr/>
          </p:nvSpPr>
          <p:spPr bwMode="auto">
            <a:xfrm>
              <a:off x="4562" y="2175"/>
              <a:ext cx="87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6" name="Text Box 27"/>
            <p:cNvSpPr txBox="1">
              <a:spLocks noChangeArrowheads="1"/>
            </p:cNvSpPr>
            <p:nvPr/>
          </p:nvSpPr>
          <p:spPr bwMode="auto">
            <a:xfrm>
              <a:off x="4222" y="1434"/>
              <a:ext cx="4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0KB</a:t>
              </a:r>
              <a:endParaRPr kumimoji="1" lang="en-US" altLang="zh-CN" sz="1600" b="1">
                <a:solidFill>
                  <a:schemeClr val="tx1"/>
                </a:solidFill>
                <a:latin typeface="Times New Roman" panose="02020603050405020304" pitchFamily="18" charset="0"/>
              </a:endParaRPr>
            </a:p>
          </p:txBody>
        </p:sp>
        <p:sp>
          <p:nvSpPr>
            <p:cNvPr id="27" name="Text Box 28"/>
            <p:cNvSpPr txBox="1">
              <a:spLocks noChangeArrowheads="1"/>
            </p:cNvSpPr>
            <p:nvPr/>
          </p:nvSpPr>
          <p:spPr bwMode="auto">
            <a:xfrm>
              <a:off x="4171" y="1647"/>
              <a:ext cx="45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20KB</a:t>
              </a:r>
              <a:endParaRPr kumimoji="1" lang="en-US" altLang="zh-CN" sz="1600" b="1">
                <a:solidFill>
                  <a:schemeClr val="tx1"/>
                </a:solidFill>
                <a:latin typeface="Times New Roman" panose="02020603050405020304" pitchFamily="18" charset="0"/>
              </a:endParaRPr>
            </a:p>
          </p:txBody>
        </p:sp>
        <p:sp>
          <p:nvSpPr>
            <p:cNvPr id="28" name="Text Box 29"/>
            <p:cNvSpPr txBox="1">
              <a:spLocks noChangeArrowheads="1"/>
            </p:cNvSpPr>
            <p:nvPr/>
          </p:nvSpPr>
          <p:spPr bwMode="auto">
            <a:xfrm>
              <a:off x="4111" y="2045"/>
              <a:ext cx="53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100KB</a:t>
              </a:r>
              <a:endParaRPr kumimoji="1" lang="en-US" altLang="zh-CN" sz="1600" b="1">
                <a:solidFill>
                  <a:schemeClr val="tx1"/>
                </a:solidFill>
                <a:latin typeface="Times New Roman" panose="02020603050405020304" pitchFamily="18" charset="0"/>
              </a:endParaRPr>
            </a:p>
          </p:txBody>
        </p:sp>
        <p:sp>
          <p:nvSpPr>
            <p:cNvPr id="29" name="Rectangle 30"/>
            <p:cNvSpPr>
              <a:spLocks noChangeArrowheads="1"/>
            </p:cNvSpPr>
            <p:nvPr/>
          </p:nvSpPr>
          <p:spPr bwMode="auto">
            <a:xfrm>
              <a:off x="4562" y="2175"/>
              <a:ext cx="873" cy="255"/>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30" name="Text Box 31"/>
            <p:cNvSpPr txBox="1">
              <a:spLocks noChangeArrowheads="1"/>
            </p:cNvSpPr>
            <p:nvPr/>
          </p:nvSpPr>
          <p:spPr bwMode="auto">
            <a:xfrm>
              <a:off x="4765" y="2196"/>
              <a:ext cx="51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20KB</a:t>
              </a:r>
              <a:endParaRPr kumimoji="1" lang="en-US" altLang="zh-CN" sz="1600" b="1">
                <a:solidFill>
                  <a:schemeClr val="tx1"/>
                </a:solidFill>
                <a:latin typeface="Times New Roman" panose="02020603050405020304" pitchFamily="18" charset="0"/>
              </a:endParaRPr>
            </a:p>
          </p:txBody>
        </p:sp>
        <p:sp>
          <p:nvSpPr>
            <p:cNvPr id="31" name="Text Box 32"/>
            <p:cNvSpPr txBox="1">
              <a:spLocks noChangeArrowheads="1"/>
            </p:cNvSpPr>
            <p:nvPr/>
          </p:nvSpPr>
          <p:spPr bwMode="auto">
            <a:xfrm>
              <a:off x="4111" y="2539"/>
              <a:ext cx="51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160KB</a:t>
              </a:r>
              <a:endParaRPr kumimoji="1" lang="en-US" altLang="zh-CN" sz="1600" b="1">
                <a:solidFill>
                  <a:schemeClr val="tx1"/>
                </a:solidFill>
                <a:latin typeface="Times New Roman" panose="02020603050405020304" pitchFamily="18" charset="0"/>
              </a:endParaRPr>
            </a:p>
          </p:txBody>
        </p:sp>
        <p:sp>
          <p:nvSpPr>
            <p:cNvPr id="32" name="Text Box 33"/>
            <p:cNvSpPr txBox="1">
              <a:spLocks noChangeArrowheads="1"/>
            </p:cNvSpPr>
            <p:nvPr/>
          </p:nvSpPr>
          <p:spPr bwMode="auto">
            <a:xfrm>
              <a:off x="4120" y="2956"/>
              <a:ext cx="53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210KB</a:t>
              </a:r>
              <a:endParaRPr kumimoji="1" lang="en-US" altLang="zh-CN" sz="1600" b="1">
                <a:solidFill>
                  <a:schemeClr val="tx1"/>
                </a:solidFill>
                <a:latin typeface="Times New Roman" panose="02020603050405020304" pitchFamily="18" charset="0"/>
              </a:endParaRPr>
            </a:p>
          </p:txBody>
        </p:sp>
        <p:sp>
          <p:nvSpPr>
            <p:cNvPr id="33" name="Text Box 34"/>
            <p:cNvSpPr txBox="1">
              <a:spLocks noChangeArrowheads="1"/>
            </p:cNvSpPr>
            <p:nvPr/>
          </p:nvSpPr>
          <p:spPr bwMode="auto">
            <a:xfrm>
              <a:off x="3993" y="3357"/>
              <a:ext cx="6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256KB</a:t>
              </a:r>
              <a:r>
                <a:rPr kumimoji="1" lang="en-US" altLang="zh-CN" sz="1600" b="1">
                  <a:solidFill>
                    <a:schemeClr val="tx1"/>
                  </a:solidFill>
                  <a:latin typeface="宋体" panose="02010600030101010101" pitchFamily="2" charset="-122"/>
                </a:rPr>
                <a:t>-</a:t>
              </a: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34" name="Text Box 37"/>
            <p:cNvSpPr txBox="1">
              <a:spLocks noChangeArrowheads="1"/>
            </p:cNvSpPr>
            <p:nvPr/>
          </p:nvSpPr>
          <p:spPr bwMode="auto">
            <a:xfrm>
              <a:off x="4812" y="3485"/>
              <a:ext cx="46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主存</a:t>
              </a:r>
              <a:endParaRPr kumimoji="1" lang="zh-CN" altLang="en-US" sz="1600" b="1">
                <a:solidFill>
                  <a:schemeClr val="tx1"/>
                </a:solidFill>
                <a:latin typeface="Times New Roman" panose="02020603050405020304" pitchFamily="18" charset="0"/>
              </a:endParaRPr>
            </a:p>
          </p:txBody>
        </p:sp>
        <p:sp>
          <p:nvSpPr>
            <p:cNvPr id="35" name="Text Box 40"/>
            <p:cNvSpPr txBox="1">
              <a:spLocks noChangeArrowheads="1"/>
            </p:cNvSpPr>
            <p:nvPr/>
          </p:nvSpPr>
          <p:spPr bwMode="auto">
            <a:xfrm>
              <a:off x="4825" y="1498"/>
              <a:ext cx="3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2000" b="1">
                  <a:solidFill>
                    <a:schemeClr val="tx1"/>
                  </a:solidFill>
                  <a:latin typeface="Times New Roman" panose="02020603050405020304" pitchFamily="18" charset="0"/>
                </a:rPr>
                <a:t>os</a:t>
              </a:r>
              <a:endParaRPr kumimoji="1" lang="en-US" altLang="zh-CN" sz="2000" b="1">
                <a:solidFill>
                  <a:schemeClr val="tx1"/>
                </a:solidFill>
                <a:latin typeface="Times New Roman" panose="02020603050405020304" pitchFamily="18" charset="0"/>
              </a:endParaRPr>
            </a:p>
          </p:txBody>
        </p:sp>
      </p:grpSp>
      <p:sp>
        <p:nvSpPr>
          <p:cNvPr id="36" name="Text Box 44"/>
          <p:cNvSpPr txBox="1">
            <a:spLocks noChangeArrowheads="1"/>
          </p:cNvSpPr>
          <p:nvPr/>
        </p:nvSpPr>
        <p:spPr bwMode="auto">
          <a:xfrm>
            <a:off x="9083352" y="5975350"/>
            <a:ext cx="2128838" cy="6540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1">
                <a:solidFill>
                  <a:schemeClr val="tx1"/>
                </a:solidFill>
                <a:latin typeface="Times New Roman" panose="02020603050405020304" pitchFamily="18" charset="0"/>
              </a:rPr>
              <a:t>三种放置策略的图解</a:t>
            </a:r>
            <a:endParaRPr kumimoji="1" lang="zh-CN" altLang="en-US" sz="1600" b="1">
              <a:solidFill>
                <a:schemeClr val="tx1"/>
              </a:solidFill>
              <a:latin typeface="Times New Roman" panose="02020603050405020304" pitchFamily="18" charset="0"/>
            </a:endParaRPr>
          </a:p>
          <a:p>
            <a:pPr eaLnBrk="1" hangingPunct="1">
              <a:lnSpc>
                <a:spcPct val="100000"/>
              </a:lnSpc>
              <a:buClrTx/>
              <a:buSzTx/>
              <a:buFontTx/>
              <a:buNone/>
            </a:pPr>
            <a:r>
              <a:rPr kumimoji="1" lang="zh-CN" altLang="en-US" sz="1600" b="1">
                <a:solidFill>
                  <a:schemeClr val="tx1"/>
                </a:solidFill>
                <a:latin typeface="Times New Roman" panose="02020603050405020304" pitchFamily="18" charset="0"/>
              </a:rPr>
              <a:t>   首次适应算法</a:t>
            </a:r>
            <a:endParaRPr kumimoji="1" lang="zh-CN" altLang="en-US" sz="1600" b="1">
              <a:solidFill>
                <a:schemeClr val="tx1"/>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主存管理概述</a:t>
            </a:r>
            <a:endParaRPr lang="zh-CN" altLang="en-US" dirty="0"/>
          </a:p>
        </p:txBody>
      </p:sp>
      <p:sp>
        <p:nvSpPr>
          <p:cNvPr id="4" name="Rectangle 7"/>
          <p:cNvSpPr>
            <a:spLocks noChangeArrowheads="1"/>
          </p:cNvSpPr>
          <p:nvPr/>
        </p:nvSpPr>
        <p:spPr bwMode="auto">
          <a:xfrm>
            <a:off x="760386" y="871537"/>
            <a:ext cx="8101013"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主存共享方式</a:t>
            </a:r>
            <a:endParaRPr lang="zh-CN" altLang="en-US" sz="2800" b="1" dirty="0">
              <a:solidFill>
                <a:srgbClr val="335F90"/>
              </a:solidFill>
              <a:latin typeface="Times New Roman" panose="02020603050405020304" pitchFamily="18" charset="0"/>
            </a:endParaRPr>
          </a:p>
          <a:p>
            <a:pPr marL="0" indent="0" algn="just">
              <a:lnSpc>
                <a:spcPct val="150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大小不等的区域</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lvl="1"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宋体" panose="02010600030101010101" pitchFamily="2" charset="-122"/>
              </a:rPr>
              <a:t>① </a:t>
            </a:r>
            <a:r>
              <a:rPr lang="zh-CN" altLang="en-US" sz="2400" dirty="0">
                <a:solidFill>
                  <a:srgbClr val="000099"/>
                </a:solidFill>
                <a:effectLst/>
                <a:latin typeface="Times New Roman" panose="02020603050405020304" pitchFamily="18" charset="0"/>
              </a:rPr>
              <a:t>分区存储管理</a:t>
            </a:r>
            <a:endParaRPr lang="zh-CN" altLang="en-US" sz="2400" dirty="0">
              <a:solidFill>
                <a:srgbClr val="000099"/>
              </a:solidFill>
              <a:effectLst/>
              <a:latin typeface="Times New Roman" panose="02020603050405020304" pitchFamily="18" charset="0"/>
            </a:endParaRPr>
          </a:p>
          <a:p>
            <a:pPr lvl="1"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sym typeface="Symbol" panose="05050102010706020507" pitchFamily="18" charset="2"/>
              </a:rPr>
              <a:t>②</a:t>
            </a:r>
            <a:r>
              <a:rPr lang="zh-CN" altLang="en-US" sz="2400" dirty="0">
                <a:solidFill>
                  <a:srgbClr val="000099"/>
                </a:solidFill>
                <a:effectLst/>
                <a:latin typeface="宋体" panose="02010600030101010101" pitchFamily="2" charset="-122"/>
                <a:sym typeface="Symbol" panose="05050102010706020507" pitchFamily="18" charset="2"/>
              </a:rPr>
              <a:t> </a:t>
            </a:r>
            <a:r>
              <a:rPr lang="zh-CN" altLang="en-US" sz="2400" dirty="0">
                <a:solidFill>
                  <a:srgbClr val="000099"/>
                </a:solidFill>
                <a:effectLst/>
                <a:latin typeface="Times New Roman" panose="02020603050405020304" pitchFamily="18" charset="0"/>
                <a:sym typeface="Symbol" panose="05050102010706020507" pitchFamily="18" charset="2"/>
              </a:rPr>
              <a:t>段式存储管理</a:t>
            </a:r>
            <a:endParaRPr lang="zh-CN" altLang="en-US" sz="2400" dirty="0">
              <a:solidFill>
                <a:srgbClr val="000099"/>
              </a:solidFill>
              <a:effectLst/>
              <a:latin typeface="Times New Roman" panose="02020603050405020304" pitchFamily="18" charset="0"/>
            </a:endParaRPr>
          </a:p>
          <a:p>
            <a:pPr marL="0" indent="0" algn="just">
              <a:lnSpc>
                <a:spcPct val="150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大小相等的区域</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SzPct val="95000"/>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页式存储管理</a:t>
            </a:r>
            <a:endParaRPr lang="zh-CN" altLang="en-US" sz="2400" dirty="0">
              <a:solidFill>
                <a:prstClr val="black"/>
              </a:solidFill>
              <a:latin typeface="微软雅黑" panose="020B0503020204020204" pitchFamily="34" charset="-122"/>
              <a:ea typeface="微软雅黑" panose="020B0503020204020204" pitchFamily="34" charset="-122"/>
            </a:endParaRPr>
          </a:p>
          <a:p>
            <a:pPr marL="0" indent="0" algn="just">
              <a:lnSpc>
                <a:spcPct val="150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二者结合</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SzPct val="95000"/>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段页式存储管理</a:t>
            </a:r>
            <a:endParaRPr lang="zh-CN" altLang="en-US" sz="2400" dirty="0">
              <a:solidFill>
                <a:prstClr val="black"/>
              </a:solidFill>
              <a:latin typeface="微软雅黑" panose="020B0503020204020204" pitchFamily="34" charset="-122"/>
              <a:ea typeface="微软雅黑" panose="020B0503020204020204" pitchFamily="34" charset="-122"/>
              <a:sym typeface="Symbol" panose="05050102010706020507" pitchFamily="18" charset="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分区存储管理</a:t>
            </a:r>
            <a:endParaRPr lang="zh-CN" altLang="en-US" dirty="0"/>
          </a:p>
        </p:txBody>
      </p:sp>
      <p:sp>
        <p:nvSpPr>
          <p:cNvPr id="3" name="Rectangle 3"/>
          <p:cNvSpPr>
            <a:spLocks noChangeArrowheads="1"/>
          </p:cNvSpPr>
          <p:nvPr/>
        </p:nvSpPr>
        <p:spPr bwMode="auto">
          <a:xfrm>
            <a:off x="827707" y="830079"/>
            <a:ext cx="8375650" cy="2252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ct val="20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最佳适应算法</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什么是最佳适应算法</a:t>
            </a:r>
            <a:endParaRPr lang="zh-CN" altLang="en-US" sz="2400" dirty="0">
              <a:solidFill>
                <a:srgbClr val="000099"/>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最佳适应算法是将输入的程序放置到主存中与它所需大小</a:t>
            </a:r>
            <a:endParaRPr lang="zh-CN" altLang="en-US" sz="24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最接近的空闲区中。</a:t>
            </a:r>
            <a:endParaRPr lang="zh-CN" altLang="en-US" sz="2400" b="0" dirty="0">
              <a:solidFill>
                <a:schemeClr val="tx1"/>
              </a:solidFill>
              <a:effectLst/>
              <a:latin typeface="Times New Roman" panose="02020603050405020304" pitchFamily="18" charset="0"/>
            </a:endParaRPr>
          </a:p>
        </p:txBody>
      </p:sp>
      <p:sp>
        <p:nvSpPr>
          <p:cNvPr id="4" name="Text Box 5"/>
          <p:cNvSpPr txBox="1">
            <a:spLocks noChangeArrowheads="1"/>
          </p:cNvSpPr>
          <p:nvPr/>
        </p:nvSpPr>
        <p:spPr bwMode="auto">
          <a:xfrm>
            <a:off x="8233743" y="2676085"/>
            <a:ext cx="801688" cy="1333500"/>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程序</a:t>
            </a:r>
            <a:r>
              <a:rPr kumimoji="1" lang="en-US" altLang="zh-CN" sz="1600" b="1">
                <a:solidFill>
                  <a:schemeClr val="tx1"/>
                </a:solidFill>
                <a:latin typeface="Times New Roman" panose="02020603050405020304" pitchFamily="18" charset="0"/>
              </a:rPr>
              <a:t>A</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18KB</a:t>
            </a:r>
            <a:endParaRPr kumimoji="1" lang="en-US" altLang="zh-CN" sz="1600" b="1">
              <a:solidFill>
                <a:schemeClr val="tx1"/>
              </a:solidFill>
              <a:latin typeface="Times New Roman" panose="02020603050405020304" pitchFamily="18" charset="0"/>
            </a:endParaRPr>
          </a:p>
        </p:txBody>
      </p:sp>
      <p:sp>
        <p:nvSpPr>
          <p:cNvPr id="5" name="Rectangle 34"/>
          <p:cNvSpPr>
            <a:spLocks noChangeArrowheads="1"/>
          </p:cNvSpPr>
          <p:nvPr/>
        </p:nvSpPr>
        <p:spPr bwMode="auto">
          <a:xfrm>
            <a:off x="272081" y="2960504"/>
            <a:ext cx="7758461" cy="2640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30000"/>
              </a:lnSpc>
              <a:buFont typeface="Wingdings" panose="05000000000000000000" pitchFamily="2" charset="2"/>
              <a:buNone/>
            </a:pPr>
            <a:r>
              <a:rPr lang="en-US" altLang="zh-CN" sz="2400" dirty="0">
                <a:solidFill>
                  <a:srgbClr val="000099"/>
                </a:solidFill>
                <a:latin typeface="Times New Roman" panose="02020603050405020304" pitchFamily="18" charset="0"/>
              </a:rPr>
              <a:t>②</a:t>
            </a:r>
            <a:r>
              <a:rPr lang="en-US" altLang="zh-CN"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空闲区队列结构 </a:t>
            </a:r>
            <a:endParaRPr lang="zh-CN" altLang="en-US" sz="2400" dirty="0">
              <a:solidFill>
                <a:srgbClr val="000099"/>
              </a:solidFill>
              <a:latin typeface="Times New Roman" panose="02020603050405020304" pitchFamily="18" charset="0"/>
            </a:endParaRPr>
          </a:p>
          <a:p>
            <a:pPr lvl="1"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空闲区大小由小到大排序</a:t>
            </a:r>
            <a:endParaRPr lang="zh-CN" altLang="en-US" sz="2400" b="0" dirty="0">
              <a:solidFill>
                <a:schemeClr val="tx1"/>
              </a:solidFill>
              <a:latin typeface="Times New Roman" panose="02020603050405020304" pitchFamily="18" charset="0"/>
            </a:endParaRPr>
          </a:p>
          <a:p>
            <a:pPr lvl="1" eaLnBrk="1" hangingPunct="1">
              <a:lnSpc>
                <a:spcPct val="130000"/>
              </a:lnSpc>
              <a:buFont typeface="Wingdings" panose="05000000000000000000" pitchFamily="2" charset="2"/>
              <a:buNone/>
            </a:pPr>
            <a:r>
              <a:rPr lang="zh-CN" altLang="en-US" sz="2400" dirty="0">
                <a:solidFill>
                  <a:srgbClr val="000099"/>
                </a:solidFill>
                <a:latin typeface="Times New Roman" panose="02020603050405020304" pitchFamily="18" charset="0"/>
              </a:rPr>
              <a:t>③ 最佳适应算法的特点</a:t>
            </a:r>
            <a:endParaRPr lang="zh-CN" altLang="en-US" sz="2400" dirty="0">
              <a:solidFill>
                <a:srgbClr val="000099"/>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尽可能地利用存储器中小的空闲区，而</a:t>
            </a:r>
            <a:r>
              <a:rPr lang="zh-CN" altLang="en-US" sz="2400" b="0" dirty="0" smtClean="0">
                <a:solidFill>
                  <a:schemeClr val="tx1"/>
                </a:solidFill>
                <a:latin typeface="Times New Roman" panose="02020603050405020304" pitchFamily="18" charset="0"/>
              </a:rPr>
              <a:t>尽量保存</a:t>
            </a:r>
            <a:r>
              <a:rPr lang="zh-CN" altLang="en-US" sz="2400" b="0" dirty="0">
                <a:solidFill>
                  <a:schemeClr val="tx1"/>
                </a:solidFill>
                <a:latin typeface="Times New Roman" panose="02020603050405020304" pitchFamily="18" charset="0"/>
              </a:rPr>
              <a:t>大的空闲区。</a:t>
            </a:r>
            <a:endParaRPr lang="zh-CN" altLang="en-US" sz="2400" b="0" dirty="0">
              <a:solidFill>
                <a:schemeClr val="tx1"/>
              </a:solidFill>
              <a:latin typeface="Times New Roman" panose="02020603050405020304" pitchFamily="18" charset="0"/>
            </a:endParaRPr>
          </a:p>
        </p:txBody>
      </p:sp>
      <p:sp>
        <p:nvSpPr>
          <p:cNvPr id="6" name="Line 35"/>
          <p:cNvSpPr>
            <a:spLocks noChangeShapeType="1"/>
          </p:cNvSpPr>
          <p:nvPr/>
        </p:nvSpPr>
        <p:spPr bwMode="auto">
          <a:xfrm>
            <a:off x="8919543" y="3412685"/>
            <a:ext cx="1038225" cy="265113"/>
          </a:xfrm>
          <a:prstGeom prst="line">
            <a:avLst/>
          </a:prstGeom>
          <a:noFill/>
          <a:ln w="2540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nvGrpSpPr>
          <p:cNvPr id="7" name="Group 38"/>
          <p:cNvGrpSpPr/>
          <p:nvPr/>
        </p:nvGrpSpPr>
        <p:grpSpPr bwMode="auto">
          <a:xfrm>
            <a:off x="9067181" y="2234760"/>
            <a:ext cx="2297112" cy="3592513"/>
            <a:chOff x="3993" y="1434"/>
            <a:chExt cx="1447" cy="2263"/>
          </a:xfrm>
        </p:grpSpPr>
        <p:sp>
          <p:nvSpPr>
            <p:cNvPr id="8" name="Rectangle 39"/>
            <p:cNvSpPr>
              <a:spLocks noChangeArrowheads="1"/>
            </p:cNvSpPr>
            <p:nvPr/>
          </p:nvSpPr>
          <p:spPr bwMode="auto">
            <a:xfrm>
              <a:off x="4562" y="2175"/>
              <a:ext cx="874" cy="255"/>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9" name="Text Box 40"/>
            <p:cNvSpPr txBox="1">
              <a:spLocks noChangeArrowheads="1"/>
            </p:cNvSpPr>
            <p:nvPr/>
          </p:nvSpPr>
          <p:spPr bwMode="auto">
            <a:xfrm>
              <a:off x="4562" y="1537"/>
              <a:ext cx="874" cy="1914"/>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sp>
          <p:nvSpPr>
            <p:cNvPr id="10" name="Line 41"/>
            <p:cNvSpPr>
              <a:spLocks noChangeShapeType="1"/>
            </p:cNvSpPr>
            <p:nvPr/>
          </p:nvSpPr>
          <p:spPr bwMode="auto">
            <a:xfrm>
              <a:off x="4567" y="1770"/>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1" name="Text Box 42"/>
            <p:cNvSpPr txBox="1">
              <a:spLocks noChangeArrowheads="1"/>
            </p:cNvSpPr>
            <p:nvPr/>
          </p:nvSpPr>
          <p:spPr bwMode="auto">
            <a:xfrm>
              <a:off x="4732" y="2844"/>
              <a:ext cx="53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在使用</a:t>
              </a:r>
              <a:endParaRPr kumimoji="1" lang="zh-CN" altLang="en-US" sz="1600" b="1">
                <a:solidFill>
                  <a:schemeClr val="tx1"/>
                </a:solidFill>
                <a:latin typeface="Times New Roman" panose="02020603050405020304" pitchFamily="18" charset="0"/>
              </a:endParaRPr>
            </a:p>
          </p:txBody>
        </p:sp>
        <p:sp>
          <p:nvSpPr>
            <p:cNvPr id="12" name="Line 43"/>
            <p:cNvSpPr>
              <a:spLocks noChangeShapeType="1"/>
            </p:cNvSpPr>
            <p:nvPr/>
          </p:nvSpPr>
          <p:spPr bwMode="auto">
            <a:xfrm>
              <a:off x="4567" y="1957"/>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3" name="Line 44"/>
            <p:cNvSpPr>
              <a:spLocks noChangeShapeType="1"/>
            </p:cNvSpPr>
            <p:nvPr/>
          </p:nvSpPr>
          <p:spPr bwMode="auto">
            <a:xfrm>
              <a:off x="4567" y="2424"/>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4" name="Text Box 45"/>
            <p:cNvSpPr txBox="1">
              <a:spLocks noChangeArrowheads="1"/>
            </p:cNvSpPr>
            <p:nvPr/>
          </p:nvSpPr>
          <p:spPr bwMode="auto">
            <a:xfrm>
              <a:off x="4705" y="1957"/>
              <a:ext cx="66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在使用</a:t>
              </a:r>
              <a:endParaRPr kumimoji="1" lang="zh-CN" altLang="en-US" sz="1600" b="1">
                <a:solidFill>
                  <a:schemeClr val="tx1"/>
                </a:solidFill>
                <a:latin typeface="Times New Roman" panose="02020603050405020304" pitchFamily="18" charset="0"/>
              </a:endParaRPr>
            </a:p>
          </p:txBody>
        </p:sp>
        <p:sp>
          <p:nvSpPr>
            <p:cNvPr id="15" name="Line 46"/>
            <p:cNvSpPr>
              <a:spLocks noChangeShapeType="1"/>
            </p:cNvSpPr>
            <p:nvPr/>
          </p:nvSpPr>
          <p:spPr bwMode="auto">
            <a:xfrm>
              <a:off x="4567" y="2657"/>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6" name="Text Box 47"/>
            <p:cNvSpPr txBox="1">
              <a:spLocks noChangeArrowheads="1"/>
            </p:cNvSpPr>
            <p:nvPr/>
          </p:nvSpPr>
          <p:spPr bwMode="auto">
            <a:xfrm>
              <a:off x="4723" y="2424"/>
              <a:ext cx="54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在使用</a:t>
              </a:r>
              <a:endParaRPr kumimoji="1" lang="zh-CN" altLang="en-US" sz="1600" b="1">
                <a:solidFill>
                  <a:schemeClr val="tx1"/>
                </a:solidFill>
                <a:latin typeface="Times New Roman" panose="02020603050405020304" pitchFamily="18" charset="0"/>
              </a:endParaRPr>
            </a:p>
          </p:txBody>
        </p:sp>
        <p:sp>
          <p:nvSpPr>
            <p:cNvPr id="17" name="Line 48"/>
            <p:cNvSpPr>
              <a:spLocks noChangeShapeType="1"/>
            </p:cNvSpPr>
            <p:nvPr/>
          </p:nvSpPr>
          <p:spPr bwMode="auto">
            <a:xfrm>
              <a:off x="4567" y="2844"/>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8" name="Line 49"/>
            <p:cNvSpPr>
              <a:spLocks noChangeShapeType="1"/>
            </p:cNvSpPr>
            <p:nvPr/>
          </p:nvSpPr>
          <p:spPr bwMode="auto">
            <a:xfrm>
              <a:off x="4567" y="3078"/>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9" name="Rectangle 50"/>
            <p:cNvSpPr>
              <a:spLocks noChangeArrowheads="1"/>
            </p:cNvSpPr>
            <p:nvPr/>
          </p:nvSpPr>
          <p:spPr bwMode="auto">
            <a:xfrm>
              <a:off x="4558" y="1770"/>
              <a:ext cx="873" cy="187"/>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20" name="Text Box 51"/>
            <p:cNvSpPr txBox="1">
              <a:spLocks noChangeArrowheads="1"/>
            </p:cNvSpPr>
            <p:nvPr/>
          </p:nvSpPr>
          <p:spPr bwMode="auto">
            <a:xfrm>
              <a:off x="4739" y="1752"/>
              <a:ext cx="51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30KB</a:t>
              </a:r>
              <a:endParaRPr kumimoji="1" lang="en-US" altLang="zh-CN" sz="1600" b="1">
                <a:solidFill>
                  <a:schemeClr val="tx1"/>
                </a:solidFill>
                <a:latin typeface="Times New Roman" panose="02020603050405020304" pitchFamily="18" charset="0"/>
              </a:endParaRPr>
            </a:p>
          </p:txBody>
        </p:sp>
        <p:sp>
          <p:nvSpPr>
            <p:cNvPr id="21" name="Rectangle 52"/>
            <p:cNvSpPr>
              <a:spLocks noChangeArrowheads="1"/>
            </p:cNvSpPr>
            <p:nvPr/>
          </p:nvSpPr>
          <p:spPr bwMode="auto">
            <a:xfrm>
              <a:off x="4558" y="2657"/>
              <a:ext cx="873" cy="187"/>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22" name="Text Box 53"/>
            <p:cNvSpPr txBox="1">
              <a:spLocks noChangeArrowheads="1"/>
            </p:cNvSpPr>
            <p:nvPr/>
          </p:nvSpPr>
          <p:spPr bwMode="auto">
            <a:xfrm>
              <a:off x="4817" y="2630"/>
              <a:ext cx="4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5KB</a:t>
              </a:r>
              <a:endParaRPr kumimoji="1" lang="en-US" altLang="zh-CN" sz="1600" b="1">
                <a:solidFill>
                  <a:schemeClr val="tx1"/>
                </a:solidFill>
                <a:latin typeface="Times New Roman" panose="02020603050405020304" pitchFamily="18" charset="0"/>
              </a:endParaRPr>
            </a:p>
          </p:txBody>
        </p:sp>
        <p:sp>
          <p:nvSpPr>
            <p:cNvPr id="23" name="Rectangle 54"/>
            <p:cNvSpPr>
              <a:spLocks noChangeArrowheads="1"/>
            </p:cNvSpPr>
            <p:nvPr/>
          </p:nvSpPr>
          <p:spPr bwMode="auto">
            <a:xfrm>
              <a:off x="4558" y="3078"/>
              <a:ext cx="873" cy="373"/>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24" name="Text Box 55"/>
            <p:cNvSpPr txBox="1">
              <a:spLocks noChangeArrowheads="1"/>
            </p:cNvSpPr>
            <p:nvPr/>
          </p:nvSpPr>
          <p:spPr bwMode="auto">
            <a:xfrm>
              <a:off x="4799" y="3171"/>
              <a:ext cx="51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46KB</a:t>
              </a:r>
              <a:endParaRPr kumimoji="1" lang="en-US" altLang="zh-CN" sz="1600" b="1">
                <a:solidFill>
                  <a:schemeClr val="tx1"/>
                </a:solidFill>
                <a:latin typeface="Times New Roman" panose="02020603050405020304" pitchFamily="18" charset="0"/>
              </a:endParaRPr>
            </a:p>
          </p:txBody>
        </p:sp>
        <p:sp>
          <p:nvSpPr>
            <p:cNvPr id="25" name="Line 56"/>
            <p:cNvSpPr>
              <a:spLocks noChangeShapeType="1"/>
            </p:cNvSpPr>
            <p:nvPr/>
          </p:nvSpPr>
          <p:spPr bwMode="auto">
            <a:xfrm>
              <a:off x="4562" y="2175"/>
              <a:ext cx="87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6" name="Text Box 57"/>
            <p:cNvSpPr txBox="1">
              <a:spLocks noChangeArrowheads="1"/>
            </p:cNvSpPr>
            <p:nvPr/>
          </p:nvSpPr>
          <p:spPr bwMode="auto">
            <a:xfrm>
              <a:off x="4222" y="1434"/>
              <a:ext cx="4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0KB</a:t>
              </a:r>
              <a:endParaRPr kumimoji="1" lang="en-US" altLang="zh-CN" sz="1600" b="1">
                <a:solidFill>
                  <a:schemeClr val="tx1"/>
                </a:solidFill>
                <a:latin typeface="Times New Roman" panose="02020603050405020304" pitchFamily="18" charset="0"/>
              </a:endParaRPr>
            </a:p>
          </p:txBody>
        </p:sp>
        <p:sp>
          <p:nvSpPr>
            <p:cNvPr id="27" name="Text Box 58"/>
            <p:cNvSpPr txBox="1">
              <a:spLocks noChangeArrowheads="1"/>
            </p:cNvSpPr>
            <p:nvPr/>
          </p:nvSpPr>
          <p:spPr bwMode="auto">
            <a:xfrm>
              <a:off x="4171" y="1647"/>
              <a:ext cx="45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20KB</a:t>
              </a:r>
              <a:endParaRPr kumimoji="1" lang="en-US" altLang="zh-CN" sz="1600" b="1">
                <a:solidFill>
                  <a:schemeClr val="tx1"/>
                </a:solidFill>
                <a:latin typeface="Times New Roman" panose="02020603050405020304" pitchFamily="18" charset="0"/>
              </a:endParaRPr>
            </a:p>
          </p:txBody>
        </p:sp>
        <p:sp>
          <p:nvSpPr>
            <p:cNvPr id="28" name="Text Box 59"/>
            <p:cNvSpPr txBox="1">
              <a:spLocks noChangeArrowheads="1"/>
            </p:cNvSpPr>
            <p:nvPr/>
          </p:nvSpPr>
          <p:spPr bwMode="auto">
            <a:xfrm>
              <a:off x="4111" y="2045"/>
              <a:ext cx="53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100KB</a:t>
              </a:r>
              <a:endParaRPr kumimoji="1" lang="en-US" altLang="zh-CN" sz="1600" b="1">
                <a:solidFill>
                  <a:schemeClr val="tx1"/>
                </a:solidFill>
                <a:latin typeface="Times New Roman" panose="02020603050405020304" pitchFamily="18" charset="0"/>
              </a:endParaRPr>
            </a:p>
          </p:txBody>
        </p:sp>
        <p:sp>
          <p:nvSpPr>
            <p:cNvPr id="29" name="Rectangle 60"/>
            <p:cNvSpPr>
              <a:spLocks noChangeArrowheads="1"/>
            </p:cNvSpPr>
            <p:nvPr/>
          </p:nvSpPr>
          <p:spPr bwMode="auto">
            <a:xfrm>
              <a:off x="4562" y="2175"/>
              <a:ext cx="873" cy="255"/>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30" name="Text Box 61"/>
            <p:cNvSpPr txBox="1">
              <a:spLocks noChangeArrowheads="1"/>
            </p:cNvSpPr>
            <p:nvPr/>
          </p:nvSpPr>
          <p:spPr bwMode="auto">
            <a:xfrm>
              <a:off x="4765" y="2196"/>
              <a:ext cx="51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20KB</a:t>
              </a:r>
              <a:endParaRPr kumimoji="1" lang="en-US" altLang="zh-CN" sz="1600" b="1">
                <a:solidFill>
                  <a:schemeClr val="tx1"/>
                </a:solidFill>
                <a:latin typeface="Times New Roman" panose="02020603050405020304" pitchFamily="18" charset="0"/>
              </a:endParaRPr>
            </a:p>
          </p:txBody>
        </p:sp>
        <p:sp>
          <p:nvSpPr>
            <p:cNvPr id="31" name="Text Box 62"/>
            <p:cNvSpPr txBox="1">
              <a:spLocks noChangeArrowheads="1"/>
            </p:cNvSpPr>
            <p:nvPr/>
          </p:nvSpPr>
          <p:spPr bwMode="auto">
            <a:xfrm>
              <a:off x="4111" y="2539"/>
              <a:ext cx="51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160KB</a:t>
              </a:r>
              <a:endParaRPr kumimoji="1" lang="en-US" altLang="zh-CN" sz="1600" b="1">
                <a:solidFill>
                  <a:schemeClr val="tx1"/>
                </a:solidFill>
                <a:latin typeface="Times New Roman" panose="02020603050405020304" pitchFamily="18" charset="0"/>
              </a:endParaRPr>
            </a:p>
          </p:txBody>
        </p:sp>
        <p:sp>
          <p:nvSpPr>
            <p:cNvPr id="32" name="Text Box 63"/>
            <p:cNvSpPr txBox="1">
              <a:spLocks noChangeArrowheads="1"/>
            </p:cNvSpPr>
            <p:nvPr/>
          </p:nvSpPr>
          <p:spPr bwMode="auto">
            <a:xfrm>
              <a:off x="4120" y="2956"/>
              <a:ext cx="53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210KB</a:t>
              </a:r>
              <a:endParaRPr kumimoji="1" lang="en-US" altLang="zh-CN" sz="1600" b="1">
                <a:solidFill>
                  <a:schemeClr val="tx1"/>
                </a:solidFill>
                <a:latin typeface="Times New Roman" panose="02020603050405020304" pitchFamily="18" charset="0"/>
              </a:endParaRPr>
            </a:p>
          </p:txBody>
        </p:sp>
        <p:sp>
          <p:nvSpPr>
            <p:cNvPr id="33" name="Text Box 64"/>
            <p:cNvSpPr txBox="1">
              <a:spLocks noChangeArrowheads="1"/>
            </p:cNvSpPr>
            <p:nvPr/>
          </p:nvSpPr>
          <p:spPr bwMode="auto">
            <a:xfrm>
              <a:off x="3993" y="3357"/>
              <a:ext cx="6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256KB</a:t>
              </a:r>
              <a:r>
                <a:rPr kumimoji="1" lang="en-US" altLang="zh-CN" sz="1600" b="1">
                  <a:solidFill>
                    <a:schemeClr val="tx1"/>
                  </a:solidFill>
                  <a:latin typeface="宋体" panose="02010600030101010101" pitchFamily="2" charset="-122"/>
                </a:rPr>
                <a:t>-</a:t>
              </a: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34" name="Text Box 65"/>
            <p:cNvSpPr txBox="1">
              <a:spLocks noChangeArrowheads="1"/>
            </p:cNvSpPr>
            <p:nvPr/>
          </p:nvSpPr>
          <p:spPr bwMode="auto">
            <a:xfrm>
              <a:off x="4812" y="3485"/>
              <a:ext cx="46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主存</a:t>
              </a:r>
              <a:endParaRPr kumimoji="1" lang="zh-CN" altLang="en-US" sz="1600" b="1">
                <a:solidFill>
                  <a:schemeClr val="tx1"/>
                </a:solidFill>
                <a:latin typeface="Times New Roman" panose="02020603050405020304" pitchFamily="18" charset="0"/>
              </a:endParaRPr>
            </a:p>
          </p:txBody>
        </p:sp>
        <p:sp>
          <p:nvSpPr>
            <p:cNvPr id="35" name="Text Box 66"/>
            <p:cNvSpPr txBox="1">
              <a:spLocks noChangeArrowheads="1"/>
            </p:cNvSpPr>
            <p:nvPr/>
          </p:nvSpPr>
          <p:spPr bwMode="auto">
            <a:xfrm>
              <a:off x="4825" y="1498"/>
              <a:ext cx="3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2000" b="1">
                  <a:solidFill>
                    <a:schemeClr val="tx1"/>
                  </a:solidFill>
                  <a:latin typeface="Times New Roman" panose="02020603050405020304" pitchFamily="18" charset="0"/>
                </a:rPr>
                <a:t>os</a:t>
              </a:r>
              <a:endParaRPr kumimoji="1" lang="en-US" altLang="zh-CN" sz="2000" b="1">
                <a:solidFill>
                  <a:schemeClr val="tx1"/>
                </a:solidFill>
                <a:latin typeface="Times New Roman" panose="02020603050405020304" pitchFamily="18" charset="0"/>
              </a:endParaRPr>
            </a:p>
          </p:txBody>
        </p:sp>
      </p:grpSp>
      <p:sp>
        <p:nvSpPr>
          <p:cNvPr id="36" name="Text Box 67"/>
          <p:cNvSpPr txBox="1">
            <a:spLocks noChangeArrowheads="1"/>
          </p:cNvSpPr>
          <p:nvPr/>
        </p:nvSpPr>
        <p:spPr bwMode="auto">
          <a:xfrm>
            <a:off x="8932243" y="5889185"/>
            <a:ext cx="2128838" cy="6540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三种放置策略的图解</a:t>
            </a:r>
            <a:endParaRPr kumimoji="1" lang="zh-CN" altLang="en-US" sz="1600" b="0">
              <a:solidFill>
                <a:schemeClr val="tx1"/>
              </a:solidFill>
              <a:latin typeface="Times New Roman" panose="02020603050405020304" pitchFamily="18" charset="0"/>
            </a:endParaRPr>
          </a:p>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   最佳适应算法</a:t>
            </a:r>
            <a:endParaRPr kumimoji="1" lang="zh-CN" altLang="en-US" sz="1600" b="0">
              <a:solidFill>
                <a:schemeClr val="tx1"/>
              </a:solidFill>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分区存储管理</a:t>
            </a:r>
            <a:endParaRPr lang="zh-CN" altLang="en-US" dirty="0"/>
          </a:p>
        </p:txBody>
      </p:sp>
      <p:sp>
        <p:nvSpPr>
          <p:cNvPr id="3" name="Rectangle 3"/>
          <p:cNvSpPr>
            <a:spLocks noChangeArrowheads="1"/>
          </p:cNvSpPr>
          <p:nvPr/>
        </p:nvSpPr>
        <p:spPr bwMode="auto">
          <a:xfrm>
            <a:off x="688221" y="830079"/>
            <a:ext cx="8375650" cy="2252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ct val="20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(4) </a:t>
            </a:r>
            <a:r>
              <a:rPr lang="zh-CN" altLang="en-US" sz="2600" b="1" dirty="0">
                <a:solidFill>
                  <a:prstClr val="black"/>
                </a:solidFill>
                <a:effectLst/>
                <a:latin typeface="微软雅黑" panose="020B0503020204020204" pitchFamily="34" charset="-122"/>
                <a:ea typeface="微软雅黑" panose="020B0503020204020204" pitchFamily="34" charset="-122"/>
              </a:rPr>
              <a:t>最坏适应算法</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什么是最坏适应算法</a:t>
            </a:r>
            <a:endParaRPr lang="zh-CN" altLang="en-US" sz="2400" dirty="0">
              <a:solidFill>
                <a:srgbClr val="000099"/>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最坏适应算法是将输入的程序放置到主存中与它所需大小</a:t>
            </a:r>
            <a:endParaRPr lang="zh-CN" altLang="en-US" sz="24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差距最大的空闲区中。</a:t>
            </a:r>
            <a:endParaRPr lang="zh-CN" altLang="en-US" sz="2400" b="0" dirty="0">
              <a:solidFill>
                <a:schemeClr val="tx1"/>
              </a:solidFill>
              <a:effectLst/>
              <a:latin typeface="Times New Roman" panose="02020603050405020304" pitchFamily="18" charset="0"/>
            </a:endParaRPr>
          </a:p>
        </p:txBody>
      </p:sp>
      <p:sp>
        <p:nvSpPr>
          <p:cNvPr id="4" name="Text Box 5"/>
          <p:cNvSpPr txBox="1">
            <a:spLocks noChangeArrowheads="1"/>
          </p:cNvSpPr>
          <p:nvPr/>
        </p:nvSpPr>
        <p:spPr bwMode="auto">
          <a:xfrm>
            <a:off x="8262183" y="2624462"/>
            <a:ext cx="801688" cy="1333500"/>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程序</a:t>
            </a:r>
            <a:r>
              <a:rPr kumimoji="1" lang="en-US" altLang="zh-CN" sz="1600" b="1">
                <a:solidFill>
                  <a:schemeClr val="tx1"/>
                </a:solidFill>
                <a:latin typeface="Times New Roman" panose="02020603050405020304" pitchFamily="18" charset="0"/>
              </a:rPr>
              <a:t>A</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18KB</a:t>
            </a:r>
            <a:endParaRPr kumimoji="1" lang="en-US" altLang="zh-CN" sz="1600" b="1">
              <a:solidFill>
                <a:schemeClr val="tx1"/>
              </a:solidFill>
              <a:latin typeface="Times New Roman" panose="02020603050405020304" pitchFamily="18" charset="0"/>
            </a:endParaRPr>
          </a:p>
        </p:txBody>
      </p:sp>
      <p:sp>
        <p:nvSpPr>
          <p:cNvPr id="5" name="Rectangle 33"/>
          <p:cNvSpPr>
            <a:spLocks noChangeArrowheads="1"/>
          </p:cNvSpPr>
          <p:nvPr/>
        </p:nvSpPr>
        <p:spPr bwMode="auto">
          <a:xfrm>
            <a:off x="146883" y="3017654"/>
            <a:ext cx="7307261" cy="204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20000"/>
              </a:lnSpc>
              <a:spcBef>
                <a:spcPct val="20000"/>
              </a:spcBef>
              <a:buFont typeface="Wingdings" panose="05000000000000000000" pitchFamily="2" charset="2"/>
              <a:buNone/>
            </a:pPr>
            <a:r>
              <a:rPr lang="en-US" altLang="zh-CN" sz="2400" dirty="0">
                <a:solidFill>
                  <a:srgbClr val="000099"/>
                </a:solidFill>
                <a:latin typeface="Times New Roman" panose="02020603050405020304" pitchFamily="18" charset="0"/>
              </a:rPr>
              <a:t>②</a:t>
            </a:r>
            <a:r>
              <a:rPr lang="en-US" altLang="zh-CN"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空闲区队列结构 </a:t>
            </a:r>
            <a:endParaRPr lang="zh-CN" altLang="en-US" sz="2400" dirty="0">
              <a:solidFill>
                <a:srgbClr val="000099"/>
              </a:solidFill>
              <a:latin typeface="Times New Roman" panose="02020603050405020304" pitchFamily="18" charset="0"/>
            </a:endParaRPr>
          </a:p>
          <a:p>
            <a:pPr lvl="1"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空闲区大小由大到小排序</a:t>
            </a:r>
            <a:endParaRPr lang="zh-CN" altLang="en-US" sz="2400" b="0" dirty="0">
              <a:solidFill>
                <a:schemeClr val="tx1"/>
              </a:solidFill>
              <a:latin typeface="Times New Roman" panose="02020603050405020304" pitchFamily="18" charset="0"/>
            </a:endParaRPr>
          </a:p>
          <a:p>
            <a:pPr lvl="1" eaLnBrk="1" hangingPunct="1">
              <a:lnSpc>
                <a:spcPct val="120000"/>
              </a:lnSpc>
              <a:spcBef>
                <a:spcPct val="20000"/>
              </a:spcBef>
              <a:buFont typeface="Wingdings" panose="05000000000000000000" pitchFamily="2" charset="2"/>
              <a:buNone/>
            </a:pPr>
            <a:r>
              <a:rPr lang="zh-CN" altLang="en-US" sz="2400" dirty="0">
                <a:solidFill>
                  <a:srgbClr val="000099"/>
                </a:solidFill>
                <a:latin typeface="Times New Roman" panose="02020603050405020304" pitchFamily="18" charset="0"/>
              </a:rPr>
              <a:t>③</a:t>
            </a:r>
            <a:r>
              <a:rPr lang="zh-CN" altLang="en-US"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最坏适应算法的特点</a:t>
            </a:r>
            <a:endParaRPr lang="zh-CN" altLang="en-US" sz="2400" dirty="0">
              <a:solidFill>
                <a:srgbClr val="000099"/>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lang="zh-CN" altLang="en-US" sz="2400" b="0" dirty="0">
                <a:solidFill>
                  <a:schemeClr val="tx1"/>
                </a:solidFill>
                <a:latin typeface="Times New Roman" panose="02020603050405020304" pitchFamily="18" charset="0"/>
              </a:rPr>
              <a:t>             尽可能地利用存储器中大的空闲区。</a:t>
            </a:r>
            <a:endParaRPr lang="zh-CN" altLang="en-US" sz="2400" b="0" dirty="0">
              <a:solidFill>
                <a:schemeClr val="tx1"/>
              </a:solidFill>
              <a:latin typeface="Times New Roman" panose="02020603050405020304" pitchFamily="18" charset="0"/>
            </a:endParaRPr>
          </a:p>
        </p:txBody>
      </p:sp>
      <p:grpSp>
        <p:nvGrpSpPr>
          <p:cNvPr id="6" name="Group 38"/>
          <p:cNvGrpSpPr/>
          <p:nvPr/>
        </p:nvGrpSpPr>
        <p:grpSpPr bwMode="auto">
          <a:xfrm>
            <a:off x="9095621" y="2183137"/>
            <a:ext cx="2297112" cy="3592513"/>
            <a:chOff x="3993" y="1434"/>
            <a:chExt cx="1447" cy="2263"/>
          </a:xfrm>
        </p:grpSpPr>
        <p:sp>
          <p:nvSpPr>
            <p:cNvPr id="7" name="Rectangle 39"/>
            <p:cNvSpPr>
              <a:spLocks noChangeArrowheads="1"/>
            </p:cNvSpPr>
            <p:nvPr/>
          </p:nvSpPr>
          <p:spPr bwMode="auto">
            <a:xfrm>
              <a:off x="4562" y="2175"/>
              <a:ext cx="874" cy="255"/>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8" name="Text Box 40"/>
            <p:cNvSpPr txBox="1">
              <a:spLocks noChangeArrowheads="1"/>
            </p:cNvSpPr>
            <p:nvPr/>
          </p:nvSpPr>
          <p:spPr bwMode="auto">
            <a:xfrm>
              <a:off x="4562" y="1537"/>
              <a:ext cx="874" cy="1914"/>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sp>
          <p:nvSpPr>
            <p:cNvPr id="9" name="Line 41"/>
            <p:cNvSpPr>
              <a:spLocks noChangeShapeType="1"/>
            </p:cNvSpPr>
            <p:nvPr/>
          </p:nvSpPr>
          <p:spPr bwMode="auto">
            <a:xfrm>
              <a:off x="4567" y="1770"/>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0" name="Text Box 42"/>
            <p:cNvSpPr txBox="1">
              <a:spLocks noChangeArrowheads="1"/>
            </p:cNvSpPr>
            <p:nvPr/>
          </p:nvSpPr>
          <p:spPr bwMode="auto">
            <a:xfrm>
              <a:off x="4732" y="2844"/>
              <a:ext cx="53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在使用</a:t>
              </a:r>
              <a:endParaRPr kumimoji="1" lang="zh-CN" altLang="en-US" sz="1600" b="1">
                <a:solidFill>
                  <a:schemeClr val="tx1"/>
                </a:solidFill>
                <a:latin typeface="Times New Roman" panose="02020603050405020304" pitchFamily="18" charset="0"/>
              </a:endParaRPr>
            </a:p>
          </p:txBody>
        </p:sp>
        <p:sp>
          <p:nvSpPr>
            <p:cNvPr id="11" name="Line 43"/>
            <p:cNvSpPr>
              <a:spLocks noChangeShapeType="1"/>
            </p:cNvSpPr>
            <p:nvPr/>
          </p:nvSpPr>
          <p:spPr bwMode="auto">
            <a:xfrm>
              <a:off x="4567" y="1957"/>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2" name="Line 44"/>
            <p:cNvSpPr>
              <a:spLocks noChangeShapeType="1"/>
            </p:cNvSpPr>
            <p:nvPr/>
          </p:nvSpPr>
          <p:spPr bwMode="auto">
            <a:xfrm>
              <a:off x="4567" y="2424"/>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3" name="Text Box 45"/>
            <p:cNvSpPr txBox="1">
              <a:spLocks noChangeArrowheads="1"/>
            </p:cNvSpPr>
            <p:nvPr/>
          </p:nvSpPr>
          <p:spPr bwMode="auto">
            <a:xfrm>
              <a:off x="4705" y="1957"/>
              <a:ext cx="66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在使用</a:t>
              </a:r>
              <a:endParaRPr kumimoji="1" lang="zh-CN" altLang="en-US" sz="1600" b="1">
                <a:solidFill>
                  <a:schemeClr val="tx1"/>
                </a:solidFill>
                <a:latin typeface="Times New Roman" panose="02020603050405020304" pitchFamily="18" charset="0"/>
              </a:endParaRPr>
            </a:p>
          </p:txBody>
        </p:sp>
        <p:sp>
          <p:nvSpPr>
            <p:cNvPr id="14" name="Line 46"/>
            <p:cNvSpPr>
              <a:spLocks noChangeShapeType="1"/>
            </p:cNvSpPr>
            <p:nvPr/>
          </p:nvSpPr>
          <p:spPr bwMode="auto">
            <a:xfrm>
              <a:off x="4567" y="2657"/>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5" name="Text Box 47"/>
            <p:cNvSpPr txBox="1">
              <a:spLocks noChangeArrowheads="1"/>
            </p:cNvSpPr>
            <p:nvPr/>
          </p:nvSpPr>
          <p:spPr bwMode="auto">
            <a:xfrm>
              <a:off x="4723" y="2424"/>
              <a:ext cx="54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在使用</a:t>
              </a:r>
              <a:endParaRPr kumimoji="1" lang="zh-CN" altLang="en-US" sz="1600" b="1">
                <a:solidFill>
                  <a:schemeClr val="tx1"/>
                </a:solidFill>
                <a:latin typeface="Times New Roman" panose="02020603050405020304" pitchFamily="18" charset="0"/>
              </a:endParaRPr>
            </a:p>
          </p:txBody>
        </p:sp>
        <p:sp>
          <p:nvSpPr>
            <p:cNvPr id="16" name="Line 48"/>
            <p:cNvSpPr>
              <a:spLocks noChangeShapeType="1"/>
            </p:cNvSpPr>
            <p:nvPr/>
          </p:nvSpPr>
          <p:spPr bwMode="auto">
            <a:xfrm>
              <a:off x="4567" y="2844"/>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7" name="Line 49"/>
            <p:cNvSpPr>
              <a:spLocks noChangeShapeType="1"/>
            </p:cNvSpPr>
            <p:nvPr/>
          </p:nvSpPr>
          <p:spPr bwMode="auto">
            <a:xfrm>
              <a:off x="4567" y="3078"/>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8" name="Rectangle 50"/>
            <p:cNvSpPr>
              <a:spLocks noChangeArrowheads="1"/>
            </p:cNvSpPr>
            <p:nvPr/>
          </p:nvSpPr>
          <p:spPr bwMode="auto">
            <a:xfrm>
              <a:off x="4558" y="1770"/>
              <a:ext cx="873" cy="187"/>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19" name="Text Box 51"/>
            <p:cNvSpPr txBox="1">
              <a:spLocks noChangeArrowheads="1"/>
            </p:cNvSpPr>
            <p:nvPr/>
          </p:nvSpPr>
          <p:spPr bwMode="auto">
            <a:xfrm>
              <a:off x="4739" y="1752"/>
              <a:ext cx="51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30KB</a:t>
              </a:r>
              <a:endParaRPr kumimoji="1" lang="en-US" altLang="zh-CN" sz="1600" b="1">
                <a:solidFill>
                  <a:schemeClr val="tx1"/>
                </a:solidFill>
                <a:latin typeface="Times New Roman" panose="02020603050405020304" pitchFamily="18" charset="0"/>
              </a:endParaRPr>
            </a:p>
          </p:txBody>
        </p:sp>
        <p:sp>
          <p:nvSpPr>
            <p:cNvPr id="20" name="Rectangle 52"/>
            <p:cNvSpPr>
              <a:spLocks noChangeArrowheads="1"/>
            </p:cNvSpPr>
            <p:nvPr/>
          </p:nvSpPr>
          <p:spPr bwMode="auto">
            <a:xfrm>
              <a:off x="4558" y="2657"/>
              <a:ext cx="873" cy="187"/>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21" name="Text Box 53"/>
            <p:cNvSpPr txBox="1">
              <a:spLocks noChangeArrowheads="1"/>
            </p:cNvSpPr>
            <p:nvPr/>
          </p:nvSpPr>
          <p:spPr bwMode="auto">
            <a:xfrm>
              <a:off x="4817" y="2630"/>
              <a:ext cx="4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5KB</a:t>
              </a:r>
              <a:endParaRPr kumimoji="1" lang="en-US" altLang="zh-CN" sz="1600" b="1">
                <a:solidFill>
                  <a:schemeClr val="tx1"/>
                </a:solidFill>
                <a:latin typeface="Times New Roman" panose="02020603050405020304" pitchFamily="18" charset="0"/>
              </a:endParaRPr>
            </a:p>
          </p:txBody>
        </p:sp>
        <p:sp>
          <p:nvSpPr>
            <p:cNvPr id="22" name="Rectangle 54"/>
            <p:cNvSpPr>
              <a:spLocks noChangeArrowheads="1"/>
            </p:cNvSpPr>
            <p:nvPr/>
          </p:nvSpPr>
          <p:spPr bwMode="auto">
            <a:xfrm>
              <a:off x="4558" y="3078"/>
              <a:ext cx="873" cy="373"/>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23" name="Text Box 55"/>
            <p:cNvSpPr txBox="1">
              <a:spLocks noChangeArrowheads="1"/>
            </p:cNvSpPr>
            <p:nvPr/>
          </p:nvSpPr>
          <p:spPr bwMode="auto">
            <a:xfrm>
              <a:off x="4799" y="3171"/>
              <a:ext cx="51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46KB</a:t>
              </a:r>
              <a:endParaRPr kumimoji="1" lang="en-US" altLang="zh-CN" sz="1600" b="1">
                <a:solidFill>
                  <a:schemeClr val="tx1"/>
                </a:solidFill>
                <a:latin typeface="Times New Roman" panose="02020603050405020304" pitchFamily="18" charset="0"/>
              </a:endParaRPr>
            </a:p>
          </p:txBody>
        </p:sp>
        <p:sp>
          <p:nvSpPr>
            <p:cNvPr id="24" name="Line 56"/>
            <p:cNvSpPr>
              <a:spLocks noChangeShapeType="1"/>
            </p:cNvSpPr>
            <p:nvPr/>
          </p:nvSpPr>
          <p:spPr bwMode="auto">
            <a:xfrm>
              <a:off x="4562" y="2175"/>
              <a:ext cx="87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5" name="Text Box 57"/>
            <p:cNvSpPr txBox="1">
              <a:spLocks noChangeArrowheads="1"/>
            </p:cNvSpPr>
            <p:nvPr/>
          </p:nvSpPr>
          <p:spPr bwMode="auto">
            <a:xfrm>
              <a:off x="4222" y="1434"/>
              <a:ext cx="4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0KB</a:t>
              </a:r>
              <a:endParaRPr kumimoji="1" lang="en-US" altLang="zh-CN" sz="1600" b="1">
                <a:solidFill>
                  <a:schemeClr val="tx1"/>
                </a:solidFill>
                <a:latin typeface="Times New Roman" panose="02020603050405020304" pitchFamily="18" charset="0"/>
              </a:endParaRPr>
            </a:p>
          </p:txBody>
        </p:sp>
        <p:sp>
          <p:nvSpPr>
            <p:cNvPr id="26" name="Text Box 58"/>
            <p:cNvSpPr txBox="1">
              <a:spLocks noChangeArrowheads="1"/>
            </p:cNvSpPr>
            <p:nvPr/>
          </p:nvSpPr>
          <p:spPr bwMode="auto">
            <a:xfrm>
              <a:off x="4171" y="1647"/>
              <a:ext cx="45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20KB</a:t>
              </a:r>
              <a:endParaRPr kumimoji="1" lang="en-US" altLang="zh-CN" sz="1600" b="1">
                <a:solidFill>
                  <a:schemeClr val="tx1"/>
                </a:solidFill>
                <a:latin typeface="Times New Roman" panose="02020603050405020304" pitchFamily="18" charset="0"/>
              </a:endParaRPr>
            </a:p>
          </p:txBody>
        </p:sp>
        <p:sp>
          <p:nvSpPr>
            <p:cNvPr id="27" name="Text Box 59"/>
            <p:cNvSpPr txBox="1">
              <a:spLocks noChangeArrowheads="1"/>
            </p:cNvSpPr>
            <p:nvPr/>
          </p:nvSpPr>
          <p:spPr bwMode="auto">
            <a:xfrm>
              <a:off x="4111" y="2045"/>
              <a:ext cx="53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100KB</a:t>
              </a:r>
              <a:endParaRPr kumimoji="1" lang="en-US" altLang="zh-CN" sz="1600" b="1">
                <a:solidFill>
                  <a:schemeClr val="tx1"/>
                </a:solidFill>
                <a:latin typeface="Times New Roman" panose="02020603050405020304" pitchFamily="18" charset="0"/>
              </a:endParaRPr>
            </a:p>
          </p:txBody>
        </p:sp>
        <p:sp>
          <p:nvSpPr>
            <p:cNvPr id="28" name="Rectangle 60"/>
            <p:cNvSpPr>
              <a:spLocks noChangeArrowheads="1"/>
            </p:cNvSpPr>
            <p:nvPr/>
          </p:nvSpPr>
          <p:spPr bwMode="auto">
            <a:xfrm>
              <a:off x="4562" y="2175"/>
              <a:ext cx="873" cy="255"/>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000000"/>
                  </a:outerShdw>
                </a:effectLst>
              </a:endParaRPr>
            </a:p>
          </p:txBody>
        </p:sp>
        <p:sp>
          <p:nvSpPr>
            <p:cNvPr id="29" name="Text Box 61"/>
            <p:cNvSpPr txBox="1">
              <a:spLocks noChangeArrowheads="1"/>
            </p:cNvSpPr>
            <p:nvPr/>
          </p:nvSpPr>
          <p:spPr bwMode="auto">
            <a:xfrm>
              <a:off x="4765" y="2196"/>
              <a:ext cx="51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20KB</a:t>
              </a:r>
              <a:endParaRPr kumimoji="1" lang="en-US" altLang="zh-CN" sz="1600" b="1">
                <a:solidFill>
                  <a:schemeClr val="tx1"/>
                </a:solidFill>
                <a:latin typeface="Times New Roman" panose="02020603050405020304" pitchFamily="18" charset="0"/>
              </a:endParaRPr>
            </a:p>
          </p:txBody>
        </p:sp>
        <p:sp>
          <p:nvSpPr>
            <p:cNvPr id="30" name="Text Box 62"/>
            <p:cNvSpPr txBox="1">
              <a:spLocks noChangeArrowheads="1"/>
            </p:cNvSpPr>
            <p:nvPr/>
          </p:nvSpPr>
          <p:spPr bwMode="auto">
            <a:xfrm>
              <a:off x="4111" y="2539"/>
              <a:ext cx="51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160KB</a:t>
              </a:r>
              <a:endParaRPr kumimoji="1" lang="en-US" altLang="zh-CN" sz="1600" b="1">
                <a:solidFill>
                  <a:schemeClr val="tx1"/>
                </a:solidFill>
                <a:latin typeface="Times New Roman" panose="02020603050405020304" pitchFamily="18" charset="0"/>
              </a:endParaRPr>
            </a:p>
          </p:txBody>
        </p:sp>
        <p:sp>
          <p:nvSpPr>
            <p:cNvPr id="31" name="Text Box 63"/>
            <p:cNvSpPr txBox="1">
              <a:spLocks noChangeArrowheads="1"/>
            </p:cNvSpPr>
            <p:nvPr/>
          </p:nvSpPr>
          <p:spPr bwMode="auto">
            <a:xfrm>
              <a:off x="4120" y="2956"/>
              <a:ext cx="53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210KB</a:t>
              </a:r>
              <a:endParaRPr kumimoji="1" lang="en-US" altLang="zh-CN" sz="1600" b="1">
                <a:solidFill>
                  <a:schemeClr val="tx1"/>
                </a:solidFill>
                <a:latin typeface="Times New Roman" panose="02020603050405020304" pitchFamily="18" charset="0"/>
              </a:endParaRPr>
            </a:p>
          </p:txBody>
        </p:sp>
        <p:sp>
          <p:nvSpPr>
            <p:cNvPr id="32" name="Text Box 64"/>
            <p:cNvSpPr txBox="1">
              <a:spLocks noChangeArrowheads="1"/>
            </p:cNvSpPr>
            <p:nvPr/>
          </p:nvSpPr>
          <p:spPr bwMode="auto">
            <a:xfrm>
              <a:off x="3993" y="3357"/>
              <a:ext cx="6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256KB</a:t>
              </a:r>
              <a:r>
                <a:rPr kumimoji="1" lang="en-US" altLang="zh-CN" sz="1600" b="1">
                  <a:solidFill>
                    <a:schemeClr val="tx1"/>
                  </a:solidFill>
                  <a:latin typeface="宋体" panose="02010600030101010101" pitchFamily="2" charset="-122"/>
                </a:rPr>
                <a:t>-</a:t>
              </a: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33" name="Text Box 65"/>
            <p:cNvSpPr txBox="1">
              <a:spLocks noChangeArrowheads="1"/>
            </p:cNvSpPr>
            <p:nvPr/>
          </p:nvSpPr>
          <p:spPr bwMode="auto">
            <a:xfrm>
              <a:off x="4812" y="3485"/>
              <a:ext cx="46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主存</a:t>
              </a:r>
              <a:endParaRPr kumimoji="1" lang="zh-CN" altLang="en-US" sz="1600" b="1">
                <a:solidFill>
                  <a:schemeClr val="tx1"/>
                </a:solidFill>
                <a:latin typeface="Times New Roman" panose="02020603050405020304" pitchFamily="18" charset="0"/>
              </a:endParaRPr>
            </a:p>
          </p:txBody>
        </p:sp>
        <p:sp>
          <p:nvSpPr>
            <p:cNvPr id="34" name="Text Box 66"/>
            <p:cNvSpPr txBox="1">
              <a:spLocks noChangeArrowheads="1"/>
            </p:cNvSpPr>
            <p:nvPr/>
          </p:nvSpPr>
          <p:spPr bwMode="auto">
            <a:xfrm>
              <a:off x="4825" y="1498"/>
              <a:ext cx="3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2000" b="1">
                  <a:solidFill>
                    <a:schemeClr val="tx1"/>
                  </a:solidFill>
                  <a:latin typeface="Times New Roman" panose="02020603050405020304" pitchFamily="18" charset="0"/>
                </a:rPr>
                <a:t>os</a:t>
              </a:r>
              <a:endParaRPr kumimoji="1" lang="en-US" altLang="zh-CN" sz="2000" b="1">
                <a:solidFill>
                  <a:schemeClr val="tx1"/>
                </a:solidFill>
                <a:latin typeface="Times New Roman" panose="02020603050405020304" pitchFamily="18" charset="0"/>
              </a:endParaRPr>
            </a:p>
          </p:txBody>
        </p:sp>
      </p:grpSp>
      <p:grpSp>
        <p:nvGrpSpPr>
          <p:cNvPr id="35" name="Group 69"/>
          <p:cNvGrpSpPr/>
          <p:nvPr/>
        </p:nvGrpSpPr>
        <p:grpSpPr bwMode="auto">
          <a:xfrm>
            <a:off x="8678108" y="3826200"/>
            <a:ext cx="1306513" cy="1219200"/>
            <a:chOff x="3730" y="2469"/>
            <a:chExt cx="823" cy="768"/>
          </a:xfrm>
        </p:grpSpPr>
        <p:sp>
          <p:nvSpPr>
            <p:cNvPr id="36" name="Line 67"/>
            <p:cNvSpPr>
              <a:spLocks noChangeShapeType="1"/>
            </p:cNvSpPr>
            <p:nvPr/>
          </p:nvSpPr>
          <p:spPr bwMode="auto">
            <a:xfrm>
              <a:off x="3739" y="2469"/>
              <a:ext cx="0" cy="76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7" name="Line 68"/>
            <p:cNvSpPr>
              <a:spLocks noChangeShapeType="1"/>
            </p:cNvSpPr>
            <p:nvPr/>
          </p:nvSpPr>
          <p:spPr bwMode="auto">
            <a:xfrm>
              <a:off x="3730" y="3236"/>
              <a:ext cx="823" cy="0"/>
            </a:xfrm>
            <a:prstGeom prst="line">
              <a:avLst/>
            </a:prstGeom>
            <a:noFill/>
            <a:ln w="254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38" name="Text Box 70"/>
          <p:cNvSpPr txBox="1">
            <a:spLocks noChangeArrowheads="1"/>
          </p:cNvSpPr>
          <p:nvPr/>
        </p:nvSpPr>
        <p:spPr bwMode="auto">
          <a:xfrm>
            <a:off x="8960683" y="5837562"/>
            <a:ext cx="2128838" cy="6540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三种放置策略的图解</a:t>
            </a:r>
            <a:endParaRPr kumimoji="1" lang="zh-CN" altLang="en-US" sz="1600" b="0">
              <a:solidFill>
                <a:schemeClr val="tx1"/>
              </a:solidFill>
              <a:latin typeface="Times New Roman" panose="02020603050405020304" pitchFamily="18" charset="0"/>
            </a:endParaRPr>
          </a:p>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   最坏适应算法</a:t>
            </a:r>
            <a:endParaRPr kumimoji="1" lang="zh-CN" altLang="en-US" sz="1600" b="0">
              <a:solidFill>
                <a:schemeClr val="tx1"/>
              </a:solidFill>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分区存储管理</a:t>
            </a:r>
            <a:endParaRPr lang="zh-CN" altLang="en-US" dirty="0"/>
          </a:p>
        </p:txBody>
      </p:sp>
      <p:sp>
        <p:nvSpPr>
          <p:cNvPr id="3" name="Rectangle 3"/>
          <p:cNvSpPr>
            <a:spLocks noChangeArrowheads="1"/>
          </p:cNvSpPr>
          <p:nvPr/>
        </p:nvSpPr>
        <p:spPr bwMode="auto">
          <a:xfrm>
            <a:off x="558160" y="1132254"/>
            <a:ext cx="9324394" cy="2769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(5) </a:t>
            </a:r>
            <a:r>
              <a:rPr lang="zh-CN" altLang="en-US" sz="2600" b="1" dirty="0">
                <a:solidFill>
                  <a:prstClr val="black"/>
                </a:solidFill>
                <a:effectLst/>
                <a:latin typeface="微软雅黑" panose="020B0503020204020204" pitchFamily="34" charset="-122"/>
                <a:ea typeface="微软雅黑" panose="020B0503020204020204" pitchFamily="34" charset="-122"/>
              </a:rPr>
              <a:t>三种放置策略的讨论</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题例 </a:t>
            </a:r>
            <a:endParaRPr lang="zh-CN" altLang="en-US" sz="2400" dirty="0">
              <a:solidFill>
                <a:srgbClr val="000099"/>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程序</a:t>
            </a:r>
            <a:r>
              <a:rPr lang="en-US" altLang="zh-CN" sz="2400" b="0" dirty="0">
                <a:solidFill>
                  <a:schemeClr val="tx1"/>
                </a:solidFill>
                <a:effectLst/>
                <a:latin typeface="Times New Roman" panose="02020603050405020304" pitchFamily="18" charset="0"/>
              </a:rPr>
              <a:t>A</a:t>
            </a:r>
            <a:r>
              <a:rPr lang="zh-CN" altLang="en-US" sz="2400" b="0" dirty="0">
                <a:solidFill>
                  <a:schemeClr val="tx1"/>
                </a:solidFill>
                <a:effectLst/>
                <a:latin typeface="Times New Roman" panose="02020603050405020304" pitchFamily="18" charset="0"/>
              </a:rPr>
              <a:t>要求</a:t>
            </a:r>
            <a:r>
              <a:rPr lang="en-US" altLang="zh-CN" sz="2400" b="0" dirty="0">
                <a:solidFill>
                  <a:schemeClr val="tx1"/>
                </a:solidFill>
                <a:effectLst/>
                <a:latin typeface="Times New Roman" panose="02020603050405020304" pitchFamily="18" charset="0"/>
              </a:rPr>
              <a:t>18KB</a:t>
            </a:r>
            <a:r>
              <a:rPr lang="zh-CN" altLang="en-US" sz="2400" b="0" dirty="0">
                <a:solidFill>
                  <a:schemeClr val="tx1"/>
                </a:solidFill>
                <a:effectLst/>
                <a:latin typeface="Times New Roman" panose="02020603050405020304" pitchFamily="18" charset="0"/>
              </a:rPr>
              <a:t>；程序</a:t>
            </a:r>
            <a:r>
              <a:rPr lang="en-US" altLang="zh-CN" sz="2400" b="0" dirty="0">
                <a:solidFill>
                  <a:schemeClr val="tx1"/>
                </a:solidFill>
                <a:effectLst/>
                <a:latin typeface="Times New Roman" panose="02020603050405020304" pitchFamily="18" charset="0"/>
              </a:rPr>
              <a:t>B</a:t>
            </a:r>
            <a:r>
              <a:rPr lang="zh-CN" altLang="en-US" sz="2400" b="0" dirty="0">
                <a:solidFill>
                  <a:schemeClr val="tx1"/>
                </a:solidFill>
                <a:effectLst/>
                <a:latin typeface="Times New Roman" panose="02020603050405020304" pitchFamily="18" charset="0"/>
              </a:rPr>
              <a:t>要求</a:t>
            </a:r>
            <a:r>
              <a:rPr lang="en-US" altLang="zh-CN" sz="2400" b="0" dirty="0">
                <a:solidFill>
                  <a:schemeClr val="tx1"/>
                </a:solidFill>
                <a:effectLst/>
                <a:latin typeface="Times New Roman" panose="02020603050405020304" pitchFamily="18" charset="0"/>
              </a:rPr>
              <a:t>25KB</a:t>
            </a:r>
            <a:r>
              <a:rPr lang="zh-CN" altLang="en-US" sz="2400" b="0" dirty="0">
                <a:solidFill>
                  <a:schemeClr val="tx1"/>
                </a:solidFill>
                <a:effectLst/>
                <a:latin typeface="Times New Roman" panose="02020603050405020304" pitchFamily="18" charset="0"/>
              </a:rPr>
              <a:t>；程序</a:t>
            </a:r>
            <a:r>
              <a:rPr lang="en-US" altLang="zh-CN" sz="2400" b="0" dirty="0">
                <a:solidFill>
                  <a:schemeClr val="tx1"/>
                </a:solidFill>
                <a:effectLst/>
                <a:latin typeface="Times New Roman" panose="02020603050405020304" pitchFamily="18" charset="0"/>
              </a:rPr>
              <a:t>C</a:t>
            </a:r>
            <a:r>
              <a:rPr lang="zh-CN" altLang="en-US" sz="2400" b="0" dirty="0">
                <a:solidFill>
                  <a:schemeClr val="tx1"/>
                </a:solidFill>
                <a:effectLst/>
                <a:latin typeface="Times New Roman" panose="02020603050405020304" pitchFamily="18" charset="0"/>
              </a:rPr>
              <a:t>要求</a:t>
            </a:r>
            <a:r>
              <a:rPr lang="en-US" altLang="zh-CN" sz="2400" b="0" dirty="0">
                <a:solidFill>
                  <a:schemeClr val="tx1"/>
                </a:solidFill>
                <a:effectLst/>
                <a:latin typeface="Times New Roman" panose="02020603050405020304" pitchFamily="18" charset="0"/>
              </a:rPr>
              <a:t>30KB</a:t>
            </a:r>
            <a:r>
              <a:rPr lang="zh-CN" altLang="en-US" sz="2400" b="0" dirty="0">
                <a:solidFill>
                  <a:schemeClr val="tx1"/>
                </a:solidFill>
                <a:effectLst/>
                <a:latin typeface="Times New Roman" panose="02020603050405020304" pitchFamily="18" charset="0"/>
              </a:rPr>
              <a:t>。</a:t>
            </a:r>
            <a:endParaRPr lang="zh-CN" altLang="en-US" sz="24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用首次适应算法、最佳适应算法、最坏适应算法来</a:t>
            </a:r>
            <a:r>
              <a:rPr lang="zh-CN" altLang="en-US" sz="2400" b="0" dirty="0" smtClean="0">
                <a:solidFill>
                  <a:schemeClr val="tx1"/>
                </a:solidFill>
                <a:effectLst/>
                <a:latin typeface="Times New Roman" panose="02020603050405020304" pitchFamily="18" charset="0"/>
              </a:rPr>
              <a:t>处理程序</a:t>
            </a:r>
            <a:r>
              <a:rPr lang="zh-CN" altLang="en-US" sz="2400" b="0" dirty="0">
                <a:solidFill>
                  <a:schemeClr val="tx1"/>
                </a:solidFill>
                <a:effectLst/>
                <a:latin typeface="Times New Roman" panose="02020603050405020304" pitchFamily="18" charset="0"/>
              </a:rPr>
              <a:t>序列，看哪种算法合适。        </a:t>
            </a:r>
            <a:endParaRPr lang="zh-CN" altLang="en-US" sz="2400" b="0" dirty="0">
              <a:solidFill>
                <a:schemeClr val="tx1"/>
              </a:solidFill>
              <a:effectLst/>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分区存储管理</a:t>
            </a:r>
            <a:endParaRPr lang="zh-CN" altLang="en-US" dirty="0"/>
          </a:p>
        </p:txBody>
      </p:sp>
      <p:sp>
        <p:nvSpPr>
          <p:cNvPr id="3" name="Rectangle 3"/>
          <p:cNvSpPr>
            <a:spLocks noChangeArrowheads="1"/>
          </p:cNvSpPr>
          <p:nvPr/>
        </p:nvSpPr>
        <p:spPr bwMode="auto">
          <a:xfrm>
            <a:off x="781510" y="830079"/>
            <a:ext cx="8359775"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a:solidFill>
                  <a:srgbClr val="000099"/>
                </a:solidFill>
                <a:latin typeface="宋体" panose="02010600030101010101" pitchFamily="2" charset="-122"/>
              </a:rPr>
              <a:t>② </a:t>
            </a:r>
            <a:r>
              <a:rPr lang="zh-CN" altLang="en-US" sz="2400">
                <a:solidFill>
                  <a:srgbClr val="000099"/>
                </a:solidFill>
                <a:latin typeface="宋体" panose="02010600030101010101" pitchFamily="2" charset="-122"/>
              </a:rPr>
              <a:t>首次适应算法、最佳适应算法、最坏适应算法的队列结构</a:t>
            </a:r>
            <a:endParaRPr lang="zh-CN" altLang="en-US" sz="2400">
              <a:solidFill>
                <a:schemeClr val="tx1"/>
              </a:solidFill>
              <a:latin typeface="Times New Roman" panose="02020603050405020304" pitchFamily="18" charset="0"/>
            </a:endParaRPr>
          </a:p>
        </p:txBody>
      </p:sp>
      <p:grpSp>
        <p:nvGrpSpPr>
          <p:cNvPr id="264" name="Group 141"/>
          <p:cNvGrpSpPr/>
          <p:nvPr/>
        </p:nvGrpSpPr>
        <p:grpSpPr bwMode="auto">
          <a:xfrm>
            <a:off x="7417930" y="1786121"/>
            <a:ext cx="2297113" cy="3592512"/>
            <a:chOff x="1932" y="1749"/>
            <a:chExt cx="1447" cy="2263"/>
          </a:xfrm>
        </p:grpSpPr>
        <p:sp>
          <p:nvSpPr>
            <p:cNvPr id="265" name="Rectangle 142"/>
            <p:cNvSpPr>
              <a:spLocks noChangeArrowheads="1"/>
            </p:cNvSpPr>
            <p:nvPr/>
          </p:nvSpPr>
          <p:spPr bwMode="auto">
            <a:xfrm>
              <a:off x="2501" y="2490"/>
              <a:ext cx="874" cy="255"/>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0" indent="-34163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Blip>
                  <a:blip r:embed="rId1"/>
                </a:buBlip>
                <a:defRPr/>
              </a:pPr>
              <a:endParaRPr kumimoji="0" lang="zh-CN" altLang="zh-CN" sz="1400" b="1" i="0" u="none" strike="noStrike" kern="0" cap="none" spc="0" normalizeH="0" baseline="0" noProof="0">
                <a:ln>
                  <a:noFill/>
                </a:ln>
                <a:solidFill>
                  <a:srgbClr val="4138FA"/>
                </a:solidFill>
                <a:uLnTx/>
                <a:uFillTx/>
                <a:latin typeface="Arial" panose="020B0604020202020204" pitchFamily="34" charset="0"/>
                <a:ea typeface="宋体" panose="02010600030101010101" pitchFamily="2" charset="-122"/>
              </a:endParaRPr>
            </a:p>
          </p:txBody>
        </p:sp>
        <p:sp>
          <p:nvSpPr>
            <p:cNvPr id="266" name="Text Box 143"/>
            <p:cNvSpPr txBox="1">
              <a:spLocks noChangeArrowheads="1"/>
            </p:cNvSpPr>
            <p:nvPr/>
          </p:nvSpPr>
          <p:spPr bwMode="auto">
            <a:xfrm>
              <a:off x="2501" y="1852"/>
              <a:ext cx="874" cy="1914"/>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rPr>
                <a:t>       </a:t>
              </a:r>
              <a:endPar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endParaRPr>
            </a:p>
          </p:txBody>
        </p:sp>
        <p:sp>
          <p:nvSpPr>
            <p:cNvPr id="267" name="Line 144"/>
            <p:cNvSpPr>
              <a:spLocks noChangeShapeType="1"/>
            </p:cNvSpPr>
            <p:nvPr/>
          </p:nvSpPr>
          <p:spPr bwMode="auto">
            <a:xfrm>
              <a:off x="2506" y="2085"/>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uLnTx/>
                <a:uFillTx/>
                <a:latin typeface="Arial" panose="020B0604020202020204" pitchFamily="34" charset="0"/>
                <a:ea typeface="宋体" panose="02010600030101010101" pitchFamily="2" charset="-122"/>
              </a:endParaRPr>
            </a:p>
          </p:txBody>
        </p:sp>
        <p:sp>
          <p:nvSpPr>
            <p:cNvPr id="268" name="Text Box 145"/>
            <p:cNvSpPr txBox="1">
              <a:spLocks noChangeArrowheads="1"/>
            </p:cNvSpPr>
            <p:nvPr/>
          </p:nvSpPr>
          <p:spPr bwMode="auto">
            <a:xfrm>
              <a:off x="2671" y="3159"/>
              <a:ext cx="53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rPr>
                <a:t>在使用</a:t>
              </a:r>
              <a:endParaRPr kumimoji="1" lang="zh-CN" altLang="en-US"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endParaRPr>
            </a:p>
          </p:txBody>
        </p:sp>
        <p:sp>
          <p:nvSpPr>
            <p:cNvPr id="269" name="Line 146"/>
            <p:cNvSpPr>
              <a:spLocks noChangeShapeType="1"/>
            </p:cNvSpPr>
            <p:nvPr/>
          </p:nvSpPr>
          <p:spPr bwMode="auto">
            <a:xfrm>
              <a:off x="2506" y="2272"/>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uLnTx/>
                <a:uFillTx/>
                <a:latin typeface="Arial" panose="020B0604020202020204" pitchFamily="34" charset="0"/>
                <a:ea typeface="宋体" panose="02010600030101010101" pitchFamily="2" charset="-122"/>
              </a:endParaRPr>
            </a:p>
          </p:txBody>
        </p:sp>
        <p:sp>
          <p:nvSpPr>
            <p:cNvPr id="270" name="Line 147"/>
            <p:cNvSpPr>
              <a:spLocks noChangeShapeType="1"/>
            </p:cNvSpPr>
            <p:nvPr/>
          </p:nvSpPr>
          <p:spPr bwMode="auto">
            <a:xfrm>
              <a:off x="2506" y="2739"/>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uLnTx/>
                <a:uFillTx/>
                <a:latin typeface="Arial" panose="020B0604020202020204" pitchFamily="34" charset="0"/>
                <a:ea typeface="宋体" panose="02010600030101010101" pitchFamily="2" charset="-122"/>
              </a:endParaRPr>
            </a:p>
          </p:txBody>
        </p:sp>
        <p:sp>
          <p:nvSpPr>
            <p:cNvPr id="271" name="Text Box 148"/>
            <p:cNvSpPr txBox="1">
              <a:spLocks noChangeArrowheads="1"/>
            </p:cNvSpPr>
            <p:nvPr/>
          </p:nvSpPr>
          <p:spPr bwMode="auto">
            <a:xfrm>
              <a:off x="2644" y="2272"/>
              <a:ext cx="66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rPr>
                <a:t>在使用</a:t>
              </a:r>
              <a:endParaRPr kumimoji="1" lang="zh-CN" altLang="en-US"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endParaRPr>
            </a:p>
          </p:txBody>
        </p:sp>
        <p:sp>
          <p:nvSpPr>
            <p:cNvPr id="272" name="Line 149"/>
            <p:cNvSpPr>
              <a:spLocks noChangeShapeType="1"/>
            </p:cNvSpPr>
            <p:nvPr/>
          </p:nvSpPr>
          <p:spPr bwMode="auto">
            <a:xfrm>
              <a:off x="2506" y="2972"/>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uLnTx/>
                <a:uFillTx/>
                <a:latin typeface="Arial" panose="020B0604020202020204" pitchFamily="34" charset="0"/>
                <a:ea typeface="宋体" panose="02010600030101010101" pitchFamily="2" charset="-122"/>
              </a:endParaRPr>
            </a:p>
          </p:txBody>
        </p:sp>
        <p:sp>
          <p:nvSpPr>
            <p:cNvPr id="273" name="Text Box 150"/>
            <p:cNvSpPr txBox="1">
              <a:spLocks noChangeArrowheads="1"/>
            </p:cNvSpPr>
            <p:nvPr/>
          </p:nvSpPr>
          <p:spPr bwMode="auto">
            <a:xfrm>
              <a:off x="2662" y="2739"/>
              <a:ext cx="54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rPr>
                <a:t>在使用</a:t>
              </a:r>
              <a:endParaRPr kumimoji="1" lang="zh-CN" altLang="en-US"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endParaRPr>
            </a:p>
          </p:txBody>
        </p:sp>
        <p:sp>
          <p:nvSpPr>
            <p:cNvPr id="274" name="Line 151"/>
            <p:cNvSpPr>
              <a:spLocks noChangeShapeType="1"/>
            </p:cNvSpPr>
            <p:nvPr/>
          </p:nvSpPr>
          <p:spPr bwMode="auto">
            <a:xfrm>
              <a:off x="2506" y="3159"/>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uLnTx/>
                <a:uFillTx/>
                <a:latin typeface="Arial" panose="020B0604020202020204" pitchFamily="34" charset="0"/>
                <a:ea typeface="宋体" panose="02010600030101010101" pitchFamily="2" charset="-122"/>
              </a:endParaRPr>
            </a:p>
          </p:txBody>
        </p:sp>
        <p:sp>
          <p:nvSpPr>
            <p:cNvPr id="275" name="Line 152"/>
            <p:cNvSpPr>
              <a:spLocks noChangeShapeType="1"/>
            </p:cNvSpPr>
            <p:nvPr/>
          </p:nvSpPr>
          <p:spPr bwMode="auto">
            <a:xfrm>
              <a:off x="2506" y="3393"/>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uLnTx/>
                <a:uFillTx/>
                <a:latin typeface="Arial" panose="020B0604020202020204" pitchFamily="34" charset="0"/>
                <a:ea typeface="宋体" panose="02010600030101010101" pitchFamily="2" charset="-122"/>
              </a:endParaRPr>
            </a:p>
          </p:txBody>
        </p:sp>
        <p:sp>
          <p:nvSpPr>
            <p:cNvPr id="276" name="Rectangle 153"/>
            <p:cNvSpPr>
              <a:spLocks noChangeArrowheads="1"/>
            </p:cNvSpPr>
            <p:nvPr/>
          </p:nvSpPr>
          <p:spPr bwMode="auto">
            <a:xfrm>
              <a:off x="2497" y="2085"/>
              <a:ext cx="877" cy="187"/>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0" indent="-34163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Blip>
                  <a:blip r:embed="rId1"/>
                </a:buBlip>
                <a:defRPr/>
              </a:pPr>
              <a:endParaRPr kumimoji="0" lang="zh-CN" altLang="zh-CN" sz="1400" b="1" i="0" u="none" strike="noStrike" kern="0" cap="none" spc="0" normalizeH="0" baseline="0" noProof="0">
                <a:ln>
                  <a:noFill/>
                </a:ln>
                <a:solidFill>
                  <a:srgbClr val="4138FA"/>
                </a:solidFill>
                <a:uLnTx/>
                <a:uFillTx/>
                <a:latin typeface="Arial" panose="020B0604020202020204" pitchFamily="34" charset="0"/>
                <a:ea typeface="宋体" panose="02010600030101010101" pitchFamily="2" charset="-122"/>
              </a:endParaRPr>
            </a:p>
          </p:txBody>
        </p:sp>
        <p:sp>
          <p:nvSpPr>
            <p:cNvPr id="277" name="Text Box 154"/>
            <p:cNvSpPr txBox="1">
              <a:spLocks noChangeArrowheads="1"/>
            </p:cNvSpPr>
            <p:nvPr/>
          </p:nvSpPr>
          <p:spPr bwMode="auto">
            <a:xfrm>
              <a:off x="2678" y="2067"/>
              <a:ext cx="51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rPr>
                <a:t>30KB</a:t>
              </a:r>
              <a:endPar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endParaRPr>
            </a:p>
          </p:txBody>
        </p:sp>
        <p:sp>
          <p:nvSpPr>
            <p:cNvPr id="278" name="Rectangle 155"/>
            <p:cNvSpPr>
              <a:spLocks noChangeArrowheads="1"/>
            </p:cNvSpPr>
            <p:nvPr/>
          </p:nvSpPr>
          <p:spPr bwMode="auto">
            <a:xfrm>
              <a:off x="2497" y="2972"/>
              <a:ext cx="877" cy="187"/>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0" indent="-34163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Blip>
                  <a:blip r:embed="rId1"/>
                </a:buBlip>
                <a:defRPr/>
              </a:pPr>
              <a:endParaRPr kumimoji="0" lang="zh-CN" altLang="zh-CN" sz="1400" b="1" i="0" u="none" strike="noStrike" kern="0" cap="none" spc="0" normalizeH="0" baseline="0" noProof="0">
                <a:ln>
                  <a:noFill/>
                </a:ln>
                <a:solidFill>
                  <a:srgbClr val="4138FA"/>
                </a:solidFill>
                <a:uLnTx/>
                <a:uFillTx/>
                <a:latin typeface="Arial" panose="020B0604020202020204" pitchFamily="34" charset="0"/>
                <a:ea typeface="宋体" panose="02010600030101010101" pitchFamily="2" charset="-122"/>
              </a:endParaRPr>
            </a:p>
          </p:txBody>
        </p:sp>
        <p:sp>
          <p:nvSpPr>
            <p:cNvPr id="279" name="Text Box 156"/>
            <p:cNvSpPr txBox="1">
              <a:spLocks noChangeArrowheads="1"/>
            </p:cNvSpPr>
            <p:nvPr/>
          </p:nvSpPr>
          <p:spPr bwMode="auto">
            <a:xfrm>
              <a:off x="2756" y="2945"/>
              <a:ext cx="4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rPr>
                <a:t>5KB</a:t>
              </a:r>
              <a:endPar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endParaRPr>
            </a:p>
          </p:txBody>
        </p:sp>
        <p:sp>
          <p:nvSpPr>
            <p:cNvPr id="280" name="Rectangle 157"/>
            <p:cNvSpPr>
              <a:spLocks noChangeArrowheads="1"/>
            </p:cNvSpPr>
            <p:nvPr/>
          </p:nvSpPr>
          <p:spPr bwMode="auto">
            <a:xfrm>
              <a:off x="2497" y="3393"/>
              <a:ext cx="877" cy="373"/>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0" indent="-34163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Blip>
                  <a:blip r:embed="rId1"/>
                </a:buBlip>
                <a:defRPr/>
              </a:pPr>
              <a:endParaRPr kumimoji="0" lang="zh-CN" altLang="zh-CN" sz="1400" b="1" i="0" u="none" strike="noStrike" kern="0" cap="none" spc="0" normalizeH="0" baseline="0" noProof="0">
                <a:ln>
                  <a:noFill/>
                </a:ln>
                <a:solidFill>
                  <a:srgbClr val="4138FA"/>
                </a:solidFill>
                <a:uLnTx/>
                <a:uFillTx/>
                <a:latin typeface="Arial" panose="020B0604020202020204" pitchFamily="34" charset="0"/>
                <a:ea typeface="宋体" panose="02010600030101010101" pitchFamily="2" charset="-122"/>
              </a:endParaRPr>
            </a:p>
          </p:txBody>
        </p:sp>
        <p:sp>
          <p:nvSpPr>
            <p:cNvPr id="281" name="Text Box 158"/>
            <p:cNvSpPr txBox="1">
              <a:spLocks noChangeArrowheads="1"/>
            </p:cNvSpPr>
            <p:nvPr/>
          </p:nvSpPr>
          <p:spPr bwMode="auto">
            <a:xfrm>
              <a:off x="2738" y="3486"/>
              <a:ext cx="51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rPr>
                <a:t>46KB</a:t>
              </a:r>
              <a:endPar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endParaRPr>
            </a:p>
          </p:txBody>
        </p:sp>
        <p:sp>
          <p:nvSpPr>
            <p:cNvPr id="282" name="Line 159"/>
            <p:cNvSpPr>
              <a:spLocks noChangeShapeType="1"/>
            </p:cNvSpPr>
            <p:nvPr/>
          </p:nvSpPr>
          <p:spPr bwMode="auto">
            <a:xfrm>
              <a:off x="2501" y="2490"/>
              <a:ext cx="87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uLnTx/>
                <a:uFillTx/>
                <a:latin typeface="Arial" panose="020B0604020202020204" pitchFamily="34" charset="0"/>
                <a:ea typeface="宋体" panose="02010600030101010101" pitchFamily="2" charset="-122"/>
              </a:endParaRPr>
            </a:p>
          </p:txBody>
        </p:sp>
        <p:sp>
          <p:nvSpPr>
            <p:cNvPr id="283" name="Text Box 160"/>
            <p:cNvSpPr txBox="1">
              <a:spLocks noChangeArrowheads="1"/>
            </p:cNvSpPr>
            <p:nvPr/>
          </p:nvSpPr>
          <p:spPr bwMode="auto">
            <a:xfrm>
              <a:off x="2161" y="1749"/>
              <a:ext cx="4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rPr>
                <a:t>0KB</a:t>
              </a:r>
              <a:endPar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endParaRPr>
            </a:p>
          </p:txBody>
        </p:sp>
        <p:sp>
          <p:nvSpPr>
            <p:cNvPr id="284" name="Text Box 161"/>
            <p:cNvSpPr txBox="1">
              <a:spLocks noChangeArrowheads="1"/>
            </p:cNvSpPr>
            <p:nvPr/>
          </p:nvSpPr>
          <p:spPr bwMode="auto">
            <a:xfrm>
              <a:off x="2110" y="1962"/>
              <a:ext cx="45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rPr>
                <a:t>20KB</a:t>
              </a:r>
              <a:endPar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endParaRPr>
            </a:p>
          </p:txBody>
        </p:sp>
        <p:sp>
          <p:nvSpPr>
            <p:cNvPr id="285" name="Text Box 162"/>
            <p:cNvSpPr txBox="1">
              <a:spLocks noChangeArrowheads="1"/>
            </p:cNvSpPr>
            <p:nvPr/>
          </p:nvSpPr>
          <p:spPr bwMode="auto">
            <a:xfrm>
              <a:off x="2050" y="2360"/>
              <a:ext cx="53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rPr>
                <a:t>100KB</a:t>
              </a:r>
              <a:endPar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endParaRPr>
            </a:p>
          </p:txBody>
        </p:sp>
        <p:sp>
          <p:nvSpPr>
            <p:cNvPr id="286" name="Rectangle 163"/>
            <p:cNvSpPr>
              <a:spLocks noChangeArrowheads="1"/>
            </p:cNvSpPr>
            <p:nvPr/>
          </p:nvSpPr>
          <p:spPr bwMode="auto">
            <a:xfrm>
              <a:off x="2501" y="2490"/>
              <a:ext cx="873" cy="255"/>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0" indent="-34163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Blip>
                  <a:blip r:embed="rId1"/>
                </a:buBlip>
                <a:defRPr/>
              </a:pPr>
              <a:endParaRPr kumimoji="0" lang="zh-CN" altLang="zh-CN" sz="1400" b="1" i="0" u="none" strike="noStrike" kern="0" cap="none" spc="0" normalizeH="0" baseline="0" noProof="0">
                <a:ln>
                  <a:noFill/>
                </a:ln>
                <a:solidFill>
                  <a:srgbClr val="4138FA"/>
                </a:solidFill>
                <a:uLnTx/>
                <a:uFillTx/>
                <a:latin typeface="Arial" panose="020B0604020202020204" pitchFamily="34" charset="0"/>
                <a:ea typeface="宋体" panose="02010600030101010101" pitchFamily="2" charset="-122"/>
              </a:endParaRPr>
            </a:p>
          </p:txBody>
        </p:sp>
        <p:sp>
          <p:nvSpPr>
            <p:cNvPr id="287" name="Text Box 164"/>
            <p:cNvSpPr txBox="1">
              <a:spLocks noChangeArrowheads="1"/>
            </p:cNvSpPr>
            <p:nvPr/>
          </p:nvSpPr>
          <p:spPr bwMode="auto">
            <a:xfrm>
              <a:off x="2704" y="2511"/>
              <a:ext cx="51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rPr>
                <a:t>20KB</a:t>
              </a:r>
              <a:endPar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endParaRPr>
            </a:p>
          </p:txBody>
        </p:sp>
        <p:sp>
          <p:nvSpPr>
            <p:cNvPr id="288" name="Text Box 165"/>
            <p:cNvSpPr txBox="1">
              <a:spLocks noChangeArrowheads="1"/>
            </p:cNvSpPr>
            <p:nvPr/>
          </p:nvSpPr>
          <p:spPr bwMode="auto">
            <a:xfrm>
              <a:off x="2050" y="2854"/>
              <a:ext cx="51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rPr>
                <a:t>160KB</a:t>
              </a:r>
              <a:endPar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endParaRPr>
            </a:p>
          </p:txBody>
        </p:sp>
        <p:sp>
          <p:nvSpPr>
            <p:cNvPr id="289" name="Text Box 166"/>
            <p:cNvSpPr txBox="1">
              <a:spLocks noChangeArrowheads="1"/>
            </p:cNvSpPr>
            <p:nvPr/>
          </p:nvSpPr>
          <p:spPr bwMode="auto">
            <a:xfrm>
              <a:off x="2059" y="3271"/>
              <a:ext cx="53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rPr>
                <a:t>210KB</a:t>
              </a:r>
              <a:endPar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endParaRPr>
            </a:p>
          </p:txBody>
        </p:sp>
        <p:sp>
          <p:nvSpPr>
            <p:cNvPr id="290" name="Text Box 167"/>
            <p:cNvSpPr txBox="1">
              <a:spLocks noChangeArrowheads="1"/>
            </p:cNvSpPr>
            <p:nvPr/>
          </p:nvSpPr>
          <p:spPr bwMode="auto">
            <a:xfrm>
              <a:off x="1932" y="3672"/>
              <a:ext cx="6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rPr>
                <a:t>256KB</a:t>
              </a:r>
              <a:r>
                <a:rPr kumimoji="1" lang="en-US" altLang="zh-CN" sz="1600" b="1" i="0" u="none" strike="noStrike" kern="0" cap="none" spc="0" normalizeH="0" baseline="0" noProof="0">
                  <a:ln>
                    <a:noFill/>
                  </a:ln>
                  <a:solidFill>
                    <a:srgbClr val="000000"/>
                  </a:solidFill>
                  <a:uLnTx/>
                  <a:uFillTx/>
                  <a:latin typeface="宋体" panose="02010600030101010101" pitchFamily="2" charset="-122"/>
                  <a:ea typeface="宋体" panose="02010600030101010101" pitchFamily="2" charset="-122"/>
                </a:rPr>
                <a:t>-</a:t>
              </a:r>
              <a:r>
                <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rPr>
                <a:t>1</a:t>
              </a:r>
              <a:endParaRPr kumimoji="1" lang="en-US" altLang="zh-CN"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endParaRPr>
            </a:p>
          </p:txBody>
        </p:sp>
        <p:sp>
          <p:nvSpPr>
            <p:cNvPr id="291" name="Text Box 168"/>
            <p:cNvSpPr txBox="1">
              <a:spLocks noChangeArrowheads="1"/>
            </p:cNvSpPr>
            <p:nvPr/>
          </p:nvSpPr>
          <p:spPr bwMode="auto">
            <a:xfrm>
              <a:off x="2751" y="3800"/>
              <a:ext cx="46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rPr>
                <a:t>主存</a:t>
              </a:r>
              <a:endParaRPr kumimoji="1" lang="zh-CN" altLang="en-US" sz="16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endParaRPr>
            </a:p>
          </p:txBody>
        </p:sp>
        <p:sp>
          <p:nvSpPr>
            <p:cNvPr id="292" name="Text Box 169"/>
            <p:cNvSpPr txBox="1">
              <a:spLocks noChangeArrowheads="1"/>
            </p:cNvSpPr>
            <p:nvPr/>
          </p:nvSpPr>
          <p:spPr bwMode="auto">
            <a:xfrm>
              <a:off x="2764" y="1813"/>
              <a:ext cx="3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20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rPr>
                <a:t>os</a:t>
              </a:r>
              <a:endParaRPr kumimoji="1" lang="en-US" altLang="zh-CN" sz="2000" b="1" i="0" u="none" strike="noStrike" kern="0" cap="none" spc="0" normalizeH="0" baseline="0" noProof="0">
                <a:ln>
                  <a:noFill/>
                </a:ln>
                <a:solidFill>
                  <a:srgbClr val="000000"/>
                </a:solidFill>
                <a:uLnTx/>
                <a:uFillTx/>
                <a:latin typeface="Times New Roman" panose="02020603050405020304" pitchFamily="18" charset="0"/>
                <a:ea typeface="宋体" panose="02010600030101010101" pitchFamily="2" charset="-122"/>
              </a:endParaRPr>
            </a:p>
          </p:txBody>
        </p:sp>
      </p:grpSp>
      <p:grpSp>
        <p:nvGrpSpPr>
          <p:cNvPr id="293" name="Group 272"/>
          <p:cNvGrpSpPr/>
          <p:nvPr/>
        </p:nvGrpSpPr>
        <p:grpSpPr bwMode="auto">
          <a:xfrm>
            <a:off x="1245730" y="1646421"/>
            <a:ext cx="6076950" cy="4381500"/>
            <a:chOff x="238" y="1159"/>
            <a:chExt cx="3828" cy="2760"/>
          </a:xfrm>
        </p:grpSpPr>
        <p:grpSp>
          <p:nvGrpSpPr>
            <p:cNvPr id="294" name="Group 203"/>
            <p:cNvGrpSpPr/>
            <p:nvPr/>
          </p:nvGrpSpPr>
          <p:grpSpPr bwMode="auto">
            <a:xfrm>
              <a:off x="238" y="1159"/>
              <a:ext cx="3828" cy="877"/>
              <a:chOff x="256" y="1159"/>
              <a:chExt cx="3828" cy="877"/>
            </a:xfrm>
          </p:grpSpPr>
          <p:sp>
            <p:nvSpPr>
              <p:cNvPr id="361" name="Text Box 33"/>
              <p:cNvSpPr txBox="1">
                <a:spLocks noChangeArrowheads="1"/>
              </p:cNvSpPr>
              <p:nvPr/>
            </p:nvSpPr>
            <p:spPr bwMode="auto">
              <a:xfrm>
                <a:off x="1545" y="1900"/>
                <a:ext cx="18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Bef>
                    <a:spcPct val="0"/>
                  </a:spcBef>
                  <a:spcAft>
                    <a:spcPct val="0"/>
                  </a:spcAft>
                  <a:buClrTx/>
                  <a:buSzTx/>
                  <a:buFontTx/>
                  <a:buNone/>
                </a:pPr>
                <a:r>
                  <a:rPr kumimoji="1" lang="en-US" altLang="zh-CN" sz="1600">
                    <a:solidFill>
                      <a:srgbClr val="000000"/>
                    </a:solidFill>
                    <a:latin typeface="Times New Roman" panose="02020603050405020304" pitchFamily="18" charset="0"/>
                    <a:ea typeface="宋体" panose="02010600030101010101" pitchFamily="2" charset="-122"/>
                  </a:rPr>
                  <a:t>(a) </a:t>
                </a:r>
                <a:r>
                  <a:rPr kumimoji="1" lang="zh-CN" altLang="en-US" sz="1600">
                    <a:solidFill>
                      <a:srgbClr val="000000"/>
                    </a:solidFill>
                    <a:latin typeface="Times New Roman" panose="02020603050405020304" pitchFamily="18" charset="0"/>
                    <a:ea typeface="宋体" panose="02010600030101010101" pitchFamily="2" charset="-122"/>
                  </a:rPr>
                  <a:t>首次适应算法的空闲区队列</a:t>
                </a:r>
                <a:endParaRPr kumimoji="1" lang="zh-CN" altLang="en-US" sz="1600">
                  <a:solidFill>
                    <a:srgbClr val="000000"/>
                  </a:solidFill>
                  <a:latin typeface="Times New Roman" panose="02020603050405020304" pitchFamily="18" charset="0"/>
                  <a:ea typeface="宋体" panose="02010600030101010101" pitchFamily="2" charset="-122"/>
                </a:endParaRPr>
              </a:p>
            </p:txBody>
          </p:sp>
          <p:sp>
            <p:nvSpPr>
              <p:cNvPr id="362" name="Text Box 34"/>
              <p:cNvSpPr txBox="1">
                <a:spLocks noChangeArrowheads="1"/>
              </p:cNvSpPr>
              <p:nvPr/>
            </p:nvSpPr>
            <p:spPr bwMode="auto">
              <a:xfrm>
                <a:off x="256" y="1159"/>
                <a:ext cx="497" cy="161"/>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Bef>
                    <a:spcPct val="0"/>
                  </a:spcBef>
                  <a:spcAft>
                    <a:spcPct val="0"/>
                  </a:spcAft>
                  <a:buClrTx/>
                  <a:buSzTx/>
                  <a:buFontTx/>
                  <a:buNone/>
                </a:pP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Bef>
                    <a:spcPct val="0"/>
                  </a:spcBef>
                  <a:spcAft>
                    <a:spcPct val="0"/>
                  </a:spcAft>
                  <a:buClrTx/>
                  <a:buSzTx/>
                  <a:buFontTx/>
                  <a:buNone/>
                </a:pP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63" name="Text Box 35"/>
              <p:cNvSpPr txBox="1">
                <a:spLocks noChangeArrowheads="1"/>
              </p:cNvSpPr>
              <p:nvPr/>
            </p:nvSpPr>
            <p:spPr bwMode="auto">
              <a:xfrm>
                <a:off x="318" y="1159"/>
                <a:ext cx="46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Bef>
                    <a:spcPct val="0"/>
                  </a:spcBef>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20KB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64" name="Line 41"/>
              <p:cNvSpPr>
                <a:spLocks noChangeShapeType="1"/>
              </p:cNvSpPr>
              <p:nvPr/>
            </p:nvSpPr>
            <p:spPr bwMode="auto">
              <a:xfrm>
                <a:off x="753" y="1223"/>
                <a:ext cx="420"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grpSp>
            <p:nvGrpSpPr>
              <p:cNvPr id="365" name="Group 170"/>
              <p:cNvGrpSpPr/>
              <p:nvPr/>
            </p:nvGrpSpPr>
            <p:grpSpPr bwMode="auto">
              <a:xfrm>
                <a:off x="1173" y="1223"/>
                <a:ext cx="803" cy="612"/>
                <a:chOff x="1173" y="1223"/>
                <a:chExt cx="803" cy="612"/>
              </a:xfrm>
            </p:grpSpPr>
            <p:sp>
              <p:nvSpPr>
                <p:cNvPr id="386" name="Text Box 37"/>
                <p:cNvSpPr txBox="1">
                  <a:spLocks noChangeArrowheads="1"/>
                </p:cNvSpPr>
                <p:nvPr/>
              </p:nvSpPr>
              <p:spPr bwMode="auto">
                <a:xfrm>
                  <a:off x="1173" y="1223"/>
                  <a:ext cx="497" cy="6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30KB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100KB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87" name="Line 38"/>
                <p:cNvSpPr>
                  <a:spLocks noChangeShapeType="1"/>
                </p:cNvSpPr>
                <p:nvPr/>
              </p:nvSpPr>
              <p:spPr bwMode="auto">
                <a:xfrm>
                  <a:off x="1173" y="1370"/>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88" name="Line 39"/>
                <p:cNvSpPr>
                  <a:spLocks noChangeShapeType="1"/>
                </p:cNvSpPr>
                <p:nvPr/>
              </p:nvSpPr>
              <p:spPr bwMode="auto">
                <a:xfrm>
                  <a:off x="1173" y="1517"/>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89" name="Line 40"/>
                <p:cNvSpPr>
                  <a:spLocks noChangeShapeType="1"/>
                </p:cNvSpPr>
                <p:nvPr/>
              </p:nvSpPr>
              <p:spPr bwMode="auto">
                <a:xfrm>
                  <a:off x="1173" y="1673"/>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90" name="Line 47"/>
                <p:cNvSpPr>
                  <a:spLocks noChangeShapeType="1"/>
                </p:cNvSpPr>
                <p:nvPr/>
              </p:nvSpPr>
              <p:spPr bwMode="auto">
                <a:xfrm flipV="1">
                  <a:off x="1747" y="1223"/>
                  <a:ext cx="0" cy="34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91" name="Line 48"/>
                <p:cNvSpPr>
                  <a:spLocks noChangeShapeType="1"/>
                </p:cNvSpPr>
                <p:nvPr/>
              </p:nvSpPr>
              <p:spPr bwMode="auto">
                <a:xfrm>
                  <a:off x="1747" y="1223"/>
                  <a:ext cx="229"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92" name="Line 63"/>
                <p:cNvSpPr>
                  <a:spLocks noChangeShapeType="1"/>
                </p:cNvSpPr>
                <p:nvPr/>
              </p:nvSpPr>
              <p:spPr bwMode="auto">
                <a:xfrm>
                  <a:off x="1632" y="1572"/>
                  <a:ext cx="11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grpSp>
          <p:grpSp>
            <p:nvGrpSpPr>
              <p:cNvPr id="366" name="Group 179"/>
              <p:cNvGrpSpPr/>
              <p:nvPr/>
            </p:nvGrpSpPr>
            <p:grpSpPr bwMode="auto">
              <a:xfrm>
                <a:off x="1977" y="1223"/>
                <a:ext cx="803" cy="612"/>
                <a:chOff x="1173" y="1223"/>
                <a:chExt cx="803" cy="612"/>
              </a:xfrm>
            </p:grpSpPr>
            <p:sp>
              <p:nvSpPr>
                <p:cNvPr id="379" name="Text Box 180"/>
                <p:cNvSpPr txBox="1">
                  <a:spLocks noChangeArrowheads="1"/>
                </p:cNvSpPr>
                <p:nvPr/>
              </p:nvSpPr>
              <p:spPr bwMode="auto">
                <a:xfrm>
                  <a:off x="1173" y="1223"/>
                  <a:ext cx="497" cy="6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20KB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160KB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80" name="Line 181"/>
                <p:cNvSpPr>
                  <a:spLocks noChangeShapeType="1"/>
                </p:cNvSpPr>
                <p:nvPr/>
              </p:nvSpPr>
              <p:spPr bwMode="auto">
                <a:xfrm>
                  <a:off x="1173" y="1370"/>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81" name="Line 182"/>
                <p:cNvSpPr>
                  <a:spLocks noChangeShapeType="1"/>
                </p:cNvSpPr>
                <p:nvPr/>
              </p:nvSpPr>
              <p:spPr bwMode="auto">
                <a:xfrm>
                  <a:off x="1173" y="1517"/>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82" name="Line 183"/>
                <p:cNvSpPr>
                  <a:spLocks noChangeShapeType="1"/>
                </p:cNvSpPr>
                <p:nvPr/>
              </p:nvSpPr>
              <p:spPr bwMode="auto">
                <a:xfrm>
                  <a:off x="1173" y="1673"/>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83" name="Line 184"/>
                <p:cNvSpPr>
                  <a:spLocks noChangeShapeType="1"/>
                </p:cNvSpPr>
                <p:nvPr/>
              </p:nvSpPr>
              <p:spPr bwMode="auto">
                <a:xfrm flipV="1">
                  <a:off x="1747" y="1223"/>
                  <a:ext cx="0" cy="34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84" name="Line 185"/>
                <p:cNvSpPr>
                  <a:spLocks noChangeShapeType="1"/>
                </p:cNvSpPr>
                <p:nvPr/>
              </p:nvSpPr>
              <p:spPr bwMode="auto">
                <a:xfrm>
                  <a:off x="1747" y="1223"/>
                  <a:ext cx="229"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85" name="Line 186"/>
                <p:cNvSpPr>
                  <a:spLocks noChangeShapeType="1"/>
                </p:cNvSpPr>
                <p:nvPr/>
              </p:nvSpPr>
              <p:spPr bwMode="auto">
                <a:xfrm>
                  <a:off x="1632" y="1572"/>
                  <a:ext cx="11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grpSp>
          <p:grpSp>
            <p:nvGrpSpPr>
              <p:cNvPr id="367" name="Group 187"/>
              <p:cNvGrpSpPr/>
              <p:nvPr/>
            </p:nvGrpSpPr>
            <p:grpSpPr bwMode="auto">
              <a:xfrm>
                <a:off x="2782" y="1223"/>
                <a:ext cx="803" cy="612"/>
                <a:chOff x="1173" y="1223"/>
                <a:chExt cx="803" cy="612"/>
              </a:xfrm>
            </p:grpSpPr>
            <p:sp>
              <p:nvSpPr>
                <p:cNvPr id="372" name="Text Box 188"/>
                <p:cNvSpPr txBox="1">
                  <a:spLocks noChangeArrowheads="1"/>
                </p:cNvSpPr>
                <p:nvPr/>
              </p:nvSpPr>
              <p:spPr bwMode="auto">
                <a:xfrm>
                  <a:off x="1173" y="1223"/>
                  <a:ext cx="497" cy="6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5KB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210KB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73" name="Line 189"/>
                <p:cNvSpPr>
                  <a:spLocks noChangeShapeType="1"/>
                </p:cNvSpPr>
                <p:nvPr/>
              </p:nvSpPr>
              <p:spPr bwMode="auto">
                <a:xfrm>
                  <a:off x="1173" y="1370"/>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74" name="Line 190"/>
                <p:cNvSpPr>
                  <a:spLocks noChangeShapeType="1"/>
                </p:cNvSpPr>
                <p:nvPr/>
              </p:nvSpPr>
              <p:spPr bwMode="auto">
                <a:xfrm>
                  <a:off x="1173" y="1517"/>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75" name="Line 191"/>
                <p:cNvSpPr>
                  <a:spLocks noChangeShapeType="1"/>
                </p:cNvSpPr>
                <p:nvPr/>
              </p:nvSpPr>
              <p:spPr bwMode="auto">
                <a:xfrm>
                  <a:off x="1173" y="1673"/>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76" name="Line 192"/>
                <p:cNvSpPr>
                  <a:spLocks noChangeShapeType="1"/>
                </p:cNvSpPr>
                <p:nvPr/>
              </p:nvSpPr>
              <p:spPr bwMode="auto">
                <a:xfrm flipV="1">
                  <a:off x="1747" y="1223"/>
                  <a:ext cx="0" cy="34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77" name="Line 193"/>
                <p:cNvSpPr>
                  <a:spLocks noChangeShapeType="1"/>
                </p:cNvSpPr>
                <p:nvPr/>
              </p:nvSpPr>
              <p:spPr bwMode="auto">
                <a:xfrm>
                  <a:off x="1747" y="1223"/>
                  <a:ext cx="229"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78" name="Line 194"/>
                <p:cNvSpPr>
                  <a:spLocks noChangeShapeType="1"/>
                </p:cNvSpPr>
                <p:nvPr/>
              </p:nvSpPr>
              <p:spPr bwMode="auto">
                <a:xfrm>
                  <a:off x="1632" y="1572"/>
                  <a:ext cx="11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grpSp>
          <p:sp>
            <p:nvSpPr>
              <p:cNvPr id="368" name="Text Box 197"/>
              <p:cNvSpPr txBox="1">
                <a:spLocks noChangeArrowheads="1"/>
              </p:cNvSpPr>
              <p:nvPr/>
            </p:nvSpPr>
            <p:spPr bwMode="auto">
              <a:xfrm>
                <a:off x="3587" y="1222"/>
                <a:ext cx="497" cy="612"/>
              </a:xfrm>
              <a:prstGeom prst="rect">
                <a:avLst/>
              </a:prstGeom>
              <a:solidFill>
                <a:srgbClr val="FFFFCC"/>
              </a:solidFill>
              <a:ln w="9525">
                <a:solidFill>
                  <a:srgbClr val="000000"/>
                </a:solidFill>
                <a:miter lim="800000"/>
              </a:ln>
            </p:spPr>
            <p:txBody>
              <a:bodyPr/>
              <a:lstStyle/>
              <a:p>
                <a:pPr algn="just" fontAlgn="base">
                  <a:lnSpc>
                    <a:spcPct val="80000"/>
                  </a:lnSpc>
                  <a:spcBef>
                    <a:spcPct val="30000"/>
                  </a:spcBef>
                  <a:spcAft>
                    <a:spcPct val="0"/>
                  </a:spcAft>
                  <a:defRPr/>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Bef>
                    <a:spcPct val="30000"/>
                  </a:spcBef>
                  <a:spcAft>
                    <a:spcPct val="0"/>
                  </a:spcAft>
                  <a:defRPr/>
                </a:pPr>
                <a:r>
                  <a:rPr kumimoji="1" lang="en-US" altLang="zh-CN" sz="1400" b="1">
                    <a:solidFill>
                      <a:srgbClr val="000000"/>
                    </a:solidFill>
                    <a:latin typeface="Times New Roman" panose="02020603050405020304" pitchFamily="18" charset="0"/>
                    <a:ea typeface="宋体" panose="02010600030101010101" pitchFamily="2" charset="-122"/>
                  </a:rPr>
                  <a:t>  46KB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Bef>
                    <a:spcPct val="30000"/>
                  </a:spcBef>
                  <a:spcAft>
                    <a:spcPct val="0"/>
                  </a:spcAft>
                  <a:defRPr/>
                </a:pP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1400" b="1">
                    <a:solidFill>
                      <a:srgbClr val="000000"/>
                    </a:solidFill>
                    <a:latin typeface="Arial" panose="020B0604020202020204" pitchFamily="34" charset="0"/>
                    <a:ea typeface="宋体" panose="02010600030101010101" pitchFamily="2" charset="-122"/>
                    <a:sym typeface="Symbol" panose="05050102010706020507" pitchFamily="18" charset="2"/>
                  </a:rPr>
                  <a:t></a:t>
                </a:r>
                <a:r>
                  <a:rPr kumimoji="1" lang="en-US" altLang="zh-CN" sz="1400" b="1">
                    <a:solidFill>
                      <a:srgbClr val="4138FA"/>
                    </a:solidFill>
                    <a:latin typeface="Arial" panose="020B0604020202020204" pitchFamily="34" charset="0"/>
                    <a:ea typeface="宋体" panose="02010600030101010101" pitchFamily="2" charset="-122"/>
                  </a:rPr>
                  <a:t> </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69" name="Line 198"/>
              <p:cNvSpPr>
                <a:spLocks noChangeShapeType="1"/>
              </p:cNvSpPr>
              <p:nvPr/>
            </p:nvSpPr>
            <p:spPr bwMode="auto">
              <a:xfrm>
                <a:off x="3587" y="1369"/>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70" name="Line 199"/>
              <p:cNvSpPr>
                <a:spLocks noChangeShapeType="1"/>
              </p:cNvSpPr>
              <p:nvPr/>
            </p:nvSpPr>
            <p:spPr bwMode="auto">
              <a:xfrm>
                <a:off x="3587" y="1516"/>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71" name="Line 200"/>
              <p:cNvSpPr>
                <a:spLocks noChangeShapeType="1"/>
              </p:cNvSpPr>
              <p:nvPr/>
            </p:nvSpPr>
            <p:spPr bwMode="auto">
              <a:xfrm>
                <a:off x="3587" y="1672"/>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grpSp>
        <p:grpSp>
          <p:nvGrpSpPr>
            <p:cNvPr id="295" name="Group 237"/>
            <p:cNvGrpSpPr/>
            <p:nvPr/>
          </p:nvGrpSpPr>
          <p:grpSpPr bwMode="auto">
            <a:xfrm>
              <a:off x="238" y="2118"/>
              <a:ext cx="3828" cy="877"/>
              <a:chOff x="238" y="2118"/>
              <a:chExt cx="3828" cy="877"/>
            </a:xfrm>
          </p:grpSpPr>
          <p:sp>
            <p:nvSpPr>
              <p:cNvPr id="329" name="Text Box 205"/>
              <p:cNvSpPr txBox="1">
                <a:spLocks noChangeArrowheads="1"/>
              </p:cNvSpPr>
              <p:nvPr/>
            </p:nvSpPr>
            <p:spPr bwMode="auto">
              <a:xfrm>
                <a:off x="1527" y="2859"/>
                <a:ext cx="18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Bef>
                    <a:spcPct val="0"/>
                  </a:spcBef>
                  <a:spcAft>
                    <a:spcPct val="0"/>
                  </a:spcAft>
                  <a:buClrTx/>
                  <a:buSzTx/>
                  <a:buFontTx/>
                  <a:buNone/>
                </a:pPr>
                <a:r>
                  <a:rPr kumimoji="1" lang="en-US" altLang="zh-CN" sz="1600">
                    <a:solidFill>
                      <a:srgbClr val="000000"/>
                    </a:solidFill>
                    <a:latin typeface="Times New Roman" panose="02020603050405020304" pitchFamily="18" charset="0"/>
                    <a:ea typeface="宋体" panose="02010600030101010101" pitchFamily="2" charset="-122"/>
                  </a:rPr>
                  <a:t>(b) </a:t>
                </a:r>
                <a:r>
                  <a:rPr kumimoji="1" lang="zh-CN" altLang="en-US" sz="1600">
                    <a:solidFill>
                      <a:srgbClr val="000000"/>
                    </a:solidFill>
                    <a:latin typeface="Times New Roman" panose="02020603050405020304" pitchFamily="18" charset="0"/>
                    <a:ea typeface="宋体" panose="02010600030101010101" pitchFamily="2" charset="-122"/>
                  </a:rPr>
                  <a:t>最佳适应算法的空闲区队列</a:t>
                </a:r>
                <a:endParaRPr kumimoji="1" lang="zh-CN" altLang="en-US" sz="1600">
                  <a:solidFill>
                    <a:srgbClr val="000000"/>
                  </a:solidFill>
                  <a:latin typeface="Times New Roman" panose="02020603050405020304" pitchFamily="18" charset="0"/>
                  <a:ea typeface="宋体" panose="02010600030101010101" pitchFamily="2" charset="-122"/>
                </a:endParaRPr>
              </a:p>
            </p:txBody>
          </p:sp>
          <p:sp>
            <p:nvSpPr>
              <p:cNvPr id="330" name="Text Box 206"/>
              <p:cNvSpPr txBox="1">
                <a:spLocks noChangeArrowheads="1"/>
              </p:cNvSpPr>
              <p:nvPr/>
            </p:nvSpPr>
            <p:spPr bwMode="auto">
              <a:xfrm>
                <a:off x="238" y="2118"/>
                <a:ext cx="497" cy="161"/>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Bef>
                    <a:spcPct val="0"/>
                  </a:spcBef>
                  <a:spcAft>
                    <a:spcPct val="0"/>
                  </a:spcAft>
                  <a:buClrTx/>
                  <a:buSzTx/>
                  <a:buFontTx/>
                  <a:buNone/>
                </a:pP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Bef>
                    <a:spcPct val="0"/>
                  </a:spcBef>
                  <a:spcAft>
                    <a:spcPct val="0"/>
                  </a:spcAft>
                  <a:buClrTx/>
                  <a:buSzTx/>
                  <a:buFontTx/>
                  <a:buNone/>
                </a:pP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31" name="Text Box 207"/>
              <p:cNvSpPr txBox="1">
                <a:spLocks noChangeArrowheads="1"/>
              </p:cNvSpPr>
              <p:nvPr/>
            </p:nvSpPr>
            <p:spPr bwMode="auto">
              <a:xfrm>
                <a:off x="300" y="2118"/>
                <a:ext cx="46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Bef>
                    <a:spcPct val="0"/>
                  </a:spcBef>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160KB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32" name="Line 208"/>
              <p:cNvSpPr>
                <a:spLocks noChangeShapeType="1"/>
              </p:cNvSpPr>
              <p:nvPr/>
            </p:nvSpPr>
            <p:spPr bwMode="auto">
              <a:xfrm>
                <a:off x="735" y="2182"/>
                <a:ext cx="420"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grpSp>
            <p:nvGrpSpPr>
              <p:cNvPr id="333" name="Group 209"/>
              <p:cNvGrpSpPr/>
              <p:nvPr/>
            </p:nvGrpSpPr>
            <p:grpSpPr bwMode="auto">
              <a:xfrm>
                <a:off x="1155" y="2182"/>
                <a:ext cx="803" cy="612"/>
                <a:chOff x="1173" y="1223"/>
                <a:chExt cx="803" cy="612"/>
              </a:xfrm>
            </p:grpSpPr>
            <p:sp>
              <p:nvSpPr>
                <p:cNvPr id="354" name="Text Box 210"/>
                <p:cNvSpPr txBox="1">
                  <a:spLocks noChangeArrowheads="1"/>
                </p:cNvSpPr>
                <p:nvPr/>
              </p:nvSpPr>
              <p:spPr bwMode="auto">
                <a:xfrm>
                  <a:off x="1173" y="1223"/>
                  <a:ext cx="497" cy="6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5KB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100KB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55" name="Line 211"/>
                <p:cNvSpPr>
                  <a:spLocks noChangeShapeType="1"/>
                </p:cNvSpPr>
                <p:nvPr/>
              </p:nvSpPr>
              <p:spPr bwMode="auto">
                <a:xfrm>
                  <a:off x="1173" y="1370"/>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56" name="Line 212"/>
                <p:cNvSpPr>
                  <a:spLocks noChangeShapeType="1"/>
                </p:cNvSpPr>
                <p:nvPr/>
              </p:nvSpPr>
              <p:spPr bwMode="auto">
                <a:xfrm>
                  <a:off x="1173" y="1517"/>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57" name="Line 213"/>
                <p:cNvSpPr>
                  <a:spLocks noChangeShapeType="1"/>
                </p:cNvSpPr>
                <p:nvPr/>
              </p:nvSpPr>
              <p:spPr bwMode="auto">
                <a:xfrm>
                  <a:off x="1173" y="1673"/>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58" name="Line 214"/>
                <p:cNvSpPr>
                  <a:spLocks noChangeShapeType="1"/>
                </p:cNvSpPr>
                <p:nvPr/>
              </p:nvSpPr>
              <p:spPr bwMode="auto">
                <a:xfrm flipV="1">
                  <a:off x="1747" y="1223"/>
                  <a:ext cx="0" cy="34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59" name="Line 215"/>
                <p:cNvSpPr>
                  <a:spLocks noChangeShapeType="1"/>
                </p:cNvSpPr>
                <p:nvPr/>
              </p:nvSpPr>
              <p:spPr bwMode="auto">
                <a:xfrm>
                  <a:off x="1747" y="1223"/>
                  <a:ext cx="229"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60" name="Line 216"/>
                <p:cNvSpPr>
                  <a:spLocks noChangeShapeType="1"/>
                </p:cNvSpPr>
                <p:nvPr/>
              </p:nvSpPr>
              <p:spPr bwMode="auto">
                <a:xfrm>
                  <a:off x="1632" y="1572"/>
                  <a:ext cx="11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grpSp>
          <p:grpSp>
            <p:nvGrpSpPr>
              <p:cNvPr id="334" name="Group 217"/>
              <p:cNvGrpSpPr/>
              <p:nvPr/>
            </p:nvGrpSpPr>
            <p:grpSpPr bwMode="auto">
              <a:xfrm>
                <a:off x="1959" y="2182"/>
                <a:ext cx="803" cy="612"/>
                <a:chOff x="1173" y="1223"/>
                <a:chExt cx="803" cy="612"/>
              </a:xfrm>
            </p:grpSpPr>
            <p:sp>
              <p:nvSpPr>
                <p:cNvPr id="347" name="Text Box 218"/>
                <p:cNvSpPr txBox="1">
                  <a:spLocks noChangeArrowheads="1"/>
                </p:cNvSpPr>
                <p:nvPr/>
              </p:nvSpPr>
              <p:spPr bwMode="auto">
                <a:xfrm>
                  <a:off x="1173" y="1223"/>
                  <a:ext cx="497" cy="6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20KB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20KB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48" name="Line 219"/>
                <p:cNvSpPr>
                  <a:spLocks noChangeShapeType="1"/>
                </p:cNvSpPr>
                <p:nvPr/>
              </p:nvSpPr>
              <p:spPr bwMode="auto">
                <a:xfrm>
                  <a:off x="1173" y="1370"/>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49" name="Line 220"/>
                <p:cNvSpPr>
                  <a:spLocks noChangeShapeType="1"/>
                </p:cNvSpPr>
                <p:nvPr/>
              </p:nvSpPr>
              <p:spPr bwMode="auto">
                <a:xfrm>
                  <a:off x="1173" y="1517"/>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50" name="Line 221"/>
                <p:cNvSpPr>
                  <a:spLocks noChangeShapeType="1"/>
                </p:cNvSpPr>
                <p:nvPr/>
              </p:nvSpPr>
              <p:spPr bwMode="auto">
                <a:xfrm>
                  <a:off x="1173" y="1673"/>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51" name="Line 222"/>
                <p:cNvSpPr>
                  <a:spLocks noChangeShapeType="1"/>
                </p:cNvSpPr>
                <p:nvPr/>
              </p:nvSpPr>
              <p:spPr bwMode="auto">
                <a:xfrm flipV="1">
                  <a:off x="1747" y="1223"/>
                  <a:ext cx="0" cy="34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52" name="Line 223"/>
                <p:cNvSpPr>
                  <a:spLocks noChangeShapeType="1"/>
                </p:cNvSpPr>
                <p:nvPr/>
              </p:nvSpPr>
              <p:spPr bwMode="auto">
                <a:xfrm>
                  <a:off x="1747" y="1223"/>
                  <a:ext cx="229"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53" name="Line 224"/>
                <p:cNvSpPr>
                  <a:spLocks noChangeShapeType="1"/>
                </p:cNvSpPr>
                <p:nvPr/>
              </p:nvSpPr>
              <p:spPr bwMode="auto">
                <a:xfrm>
                  <a:off x="1632" y="1572"/>
                  <a:ext cx="11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grpSp>
          <p:grpSp>
            <p:nvGrpSpPr>
              <p:cNvPr id="335" name="Group 225"/>
              <p:cNvGrpSpPr/>
              <p:nvPr/>
            </p:nvGrpSpPr>
            <p:grpSpPr bwMode="auto">
              <a:xfrm>
                <a:off x="2764" y="2182"/>
                <a:ext cx="803" cy="612"/>
                <a:chOff x="1173" y="1223"/>
                <a:chExt cx="803" cy="612"/>
              </a:xfrm>
            </p:grpSpPr>
            <p:sp>
              <p:nvSpPr>
                <p:cNvPr id="340" name="Text Box 226"/>
                <p:cNvSpPr txBox="1">
                  <a:spLocks noChangeArrowheads="1"/>
                </p:cNvSpPr>
                <p:nvPr/>
              </p:nvSpPr>
              <p:spPr bwMode="auto">
                <a:xfrm>
                  <a:off x="1173" y="1223"/>
                  <a:ext cx="497" cy="6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30KB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210KB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41" name="Line 227"/>
                <p:cNvSpPr>
                  <a:spLocks noChangeShapeType="1"/>
                </p:cNvSpPr>
                <p:nvPr/>
              </p:nvSpPr>
              <p:spPr bwMode="auto">
                <a:xfrm>
                  <a:off x="1173" y="1370"/>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42" name="Line 228"/>
                <p:cNvSpPr>
                  <a:spLocks noChangeShapeType="1"/>
                </p:cNvSpPr>
                <p:nvPr/>
              </p:nvSpPr>
              <p:spPr bwMode="auto">
                <a:xfrm>
                  <a:off x="1173" y="1517"/>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43" name="Line 229"/>
                <p:cNvSpPr>
                  <a:spLocks noChangeShapeType="1"/>
                </p:cNvSpPr>
                <p:nvPr/>
              </p:nvSpPr>
              <p:spPr bwMode="auto">
                <a:xfrm>
                  <a:off x="1173" y="1673"/>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44" name="Line 230"/>
                <p:cNvSpPr>
                  <a:spLocks noChangeShapeType="1"/>
                </p:cNvSpPr>
                <p:nvPr/>
              </p:nvSpPr>
              <p:spPr bwMode="auto">
                <a:xfrm flipV="1">
                  <a:off x="1747" y="1223"/>
                  <a:ext cx="0" cy="34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45" name="Line 231"/>
                <p:cNvSpPr>
                  <a:spLocks noChangeShapeType="1"/>
                </p:cNvSpPr>
                <p:nvPr/>
              </p:nvSpPr>
              <p:spPr bwMode="auto">
                <a:xfrm>
                  <a:off x="1747" y="1223"/>
                  <a:ext cx="229"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46" name="Line 232"/>
                <p:cNvSpPr>
                  <a:spLocks noChangeShapeType="1"/>
                </p:cNvSpPr>
                <p:nvPr/>
              </p:nvSpPr>
              <p:spPr bwMode="auto">
                <a:xfrm>
                  <a:off x="1632" y="1572"/>
                  <a:ext cx="11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grpSp>
          <p:sp>
            <p:nvSpPr>
              <p:cNvPr id="336" name="Text Box 233"/>
              <p:cNvSpPr txBox="1">
                <a:spLocks noChangeArrowheads="1"/>
              </p:cNvSpPr>
              <p:nvPr/>
            </p:nvSpPr>
            <p:spPr bwMode="auto">
              <a:xfrm>
                <a:off x="3569" y="2181"/>
                <a:ext cx="497" cy="612"/>
              </a:xfrm>
              <a:prstGeom prst="rect">
                <a:avLst/>
              </a:prstGeom>
              <a:solidFill>
                <a:srgbClr val="FFFFCC"/>
              </a:solidFill>
              <a:ln w="9525">
                <a:solidFill>
                  <a:srgbClr val="000000"/>
                </a:solidFill>
                <a:miter lim="800000"/>
              </a:ln>
            </p:spPr>
            <p:txBody>
              <a:bodyPr/>
              <a:lstStyle/>
              <a:p>
                <a:pPr algn="just" fontAlgn="base">
                  <a:lnSpc>
                    <a:spcPct val="80000"/>
                  </a:lnSpc>
                  <a:spcBef>
                    <a:spcPct val="30000"/>
                  </a:spcBef>
                  <a:spcAft>
                    <a:spcPct val="0"/>
                  </a:spcAft>
                  <a:defRPr/>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Bef>
                    <a:spcPct val="30000"/>
                  </a:spcBef>
                  <a:spcAft>
                    <a:spcPct val="0"/>
                  </a:spcAft>
                  <a:defRPr/>
                </a:pPr>
                <a:r>
                  <a:rPr kumimoji="1" lang="en-US" altLang="zh-CN" sz="1400" b="1">
                    <a:solidFill>
                      <a:srgbClr val="000000"/>
                    </a:solidFill>
                    <a:latin typeface="Times New Roman" panose="02020603050405020304" pitchFamily="18" charset="0"/>
                    <a:ea typeface="宋体" panose="02010600030101010101" pitchFamily="2" charset="-122"/>
                  </a:rPr>
                  <a:t>  46KB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Bef>
                    <a:spcPct val="30000"/>
                  </a:spcBef>
                  <a:spcAft>
                    <a:spcPct val="0"/>
                  </a:spcAft>
                  <a:defRPr/>
                </a:pP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1400" b="1">
                    <a:solidFill>
                      <a:srgbClr val="000000"/>
                    </a:solidFill>
                    <a:latin typeface="Arial" panose="020B0604020202020204" pitchFamily="34" charset="0"/>
                    <a:ea typeface="宋体" panose="02010600030101010101" pitchFamily="2" charset="-122"/>
                    <a:sym typeface="Symbol" panose="05050102010706020507" pitchFamily="18" charset="2"/>
                  </a:rPr>
                  <a:t></a:t>
                </a:r>
                <a:r>
                  <a:rPr kumimoji="1" lang="en-US" altLang="zh-CN" sz="1400" b="1">
                    <a:solidFill>
                      <a:srgbClr val="4138FA"/>
                    </a:solidFill>
                    <a:latin typeface="Arial" panose="020B0604020202020204" pitchFamily="34" charset="0"/>
                    <a:ea typeface="宋体" panose="02010600030101010101" pitchFamily="2" charset="-122"/>
                  </a:rPr>
                  <a:t> </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37" name="Line 234"/>
              <p:cNvSpPr>
                <a:spLocks noChangeShapeType="1"/>
              </p:cNvSpPr>
              <p:nvPr/>
            </p:nvSpPr>
            <p:spPr bwMode="auto">
              <a:xfrm>
                <a:off x="3569" y="2328"/>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38" name="Line 235"/>
              <p:cNvSpPr>
                <a:spLocks noChangeShapeType="1"/>
              </p:cNvSpPr>
              <p:nvPr/>
            </p:nvSpPr>
            <p:spPr bwMode="auto">
              <a:xfrm>
                <a:off x="3569" y="2475"/>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39" name="Line 236"/>
              <p:cNvSpPr>
                <a:spLocks noChangeShapeType="1"/>
              </p:cNvSpPr>
              <p:nvPr/>
            </p:nvSpPr>
            <p:spPr bwMode="auto">
              <a:xfrm>
                <a:off x="3569" y="2631"/>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grpSp>
        <p:grpSp>
          <p:nvGrpSpPr>
            <p:cNvPr id="296" name="Group 271"/>
            <p:cNvGrpSpPr/>
            <p:nvPr/>
          </p:nvGrpSpPr>
          <p:grpSpPr bwMode="auto">
            <a:xfrm>
              <a:off x="238" y="3042"/>
              <a:ext cx="3828" cy="877"/>
              <a:chOff x="238" y="3042"/>
              <a:chExt cx="3828" cy="877"/>
            </a:xfrm>
          </p:grpSpPr>
          <p:sp>
            <p:nvSpPr>
              <p:cNvPr id="297" name="Text Box 239"/>
              <p:cNvSpPr txBox="1">
                <a:spLocks noChangeArrowheads="1"/>
              </p:cNvSpPr>
              <p:nvPr/>
            </p:nvSpPr>
            <p:spPr bwMode="auto">
              <a:xfrm>
                <a:off x="1527" y="3783"/>
                <a:ext cx="18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Bef>
                    <a:spcPct val="0"/>
                  </a:spcBef>
                  <a:spcAft>
                    <a:spcPct val="0"/>
                  </a:spcAft>
                  <a:buClrTx/>
                  <a:buSzTx/>
                  <a:buFontTx/>
                  <a:buNone/>
                </a:pPr>
                <a:r>
                  <a:rPr kumimoji="1" lang="en-US" altLang="zh-CN" sz="1600" dirty="0">
                    <a:solidFill>
                      <a:srgbClr val="000000"/>
                    </a:solidFill>
                    <a:latin typeface="Times New Roman" panose="02020603050405020304" pitchFamily="18" charset="0"/>
                    <a:ea typeface="宋体" panose="02010600030101010101" pitchFamily="2" charset="-122"/>
                  </a:rPr>
                  <a:t>(c) </a:t>
                </a:r>
                <a:r>
                  <a:rPr kumimoji="1" lang="zh-CN" altLang="en-US" sz="1600" dirty="0">
                    <a:solidFill>
                      <a:srgbClr val="000000"/>
                    </a:solidFill>
                    <a:latin typeface="Times New Roman" panose="02020603050405020304" pitchFamily="18" charset="0"/>
                    <a:ea typeface="宋体" panose="02010600030101010101" pitchFamily="2" charset="-122"/>
                  </a:rPr>
                  <a:t>最坏适应算法的空闲区队列</a:t>
                </a:r>
                <a:endParaRPr kumimoji="1" lang="zh-CN" altLang="en-US" sz="1600" dirty="0">
                  <a:solidFill>
                    <a:srgbClr val="000000"/>
                  </a:solidFill>
                  <a:latin typeface="Times New Roman" panose="02020603050405020304" pitchFamily="18" charset="0"/>
                  <a:ea typeface="宋体" panose="02010600030101010101" pitchFamily="2" charset="-122"/>
                </a:endParaRPr>
              </a:p>
            </p:txBody>
          </p:sp>
          <p:sp>
            <p:nvSpPr>
              <p:cNvPr id="298" name="Text Box 240"/>
              <p:cNvSpPr txBox="1">
                <a:spLocks noChangeArrowheads="1"/>
              </p:cNvSpPr>
              <p:nvPr/>
            </p:nvSpPr>
            <p:spPr bwMode="auto">
              <a:xfrm>
                <a:off x="238" y="3042"/>
                <a:ext cx="497" cy="161"/>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Bef>
                    <a:spcPct val="0"/>
                  </a:spcBef>
                  <a:spcAft>
                    <a:spcPct val="0"/>
                  </a:spcAft>
                  <a:buClrTx/>
                  <a:buSzTx/>
                  <a:buFontTx/>
                  <a:buNone/>
                </a:pP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Bef>
                    <a:spcPct val="0"/>
                  </a:spcBef>
                  <a:spcAft>
                    <a:spcPct val="0"/>
                  </a:spcAft>
                  <a:buClrTx/>
                  <a:buSzTx/>
                  <a:buFontTx/>
                  <a:buNone/>
                </a:pP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299" name="Text Box 241"/>
              <p:cNvSpPr txBox="1">
                <a:spLocks noChangeArrowheads="1"/>
              </p:cNvSpPr>
              <p:nvPr/>
            </p:nvSpPr>
            <p:spPr bwMode="auto">
              <a:xfrm>
                <a:off x="300" y="3042"/>
                <a:ext cx="46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Bef>
                    <a:spcPct val="0"/>
                  </a:spcBef>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210KB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00" name="Line 242"/>
              <p:cNvSpPr>
                <a:spLocks noChangeShapeType="1"/>
              </p:cNvSpPr>
              <p:nvPr/>
            </p:nvSpPr>
            <p:spPr bwMode="auto">
              <a:xfrm>
                <a:off x="735" y="3106"/>
                <a:ext cx="420"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grpSp>
            <p:nvGrpSpPr>
              <p:cNvPr id="301" name="Group 243"/>
              <p:cNvGrpSpPr/>
              <p:nvPr/>
            </p:nvGrpSpPr>
            <p:grpSpPr bwMode="auto">
              <a:xfrm>
                <a:off x="1155" y="3106"/>
                <a:ext cx="803" cy="612"/>
                <a:chOff x="1173" y="1223"/>
                <a:chExt cx="803" cy="612"/>
              </a:xfrm>
            </p:grpSpPr>
            <p:sp>
              <p:nvSpPr>
                <p:cNvPr id="322" name="Text Box 244"/>
                <p:cNvSpPr txBox="1">
                  <a:spLocks noChangeArrowheads="1"/>
                </p:cNvSpPr>
                <p:nvPr/>
              </p:nvSpPr>
              <p:spPr bwMode="auto">
                <a:xfrm>
                  <a:off x="1173" y="1223"/>
                  <a:ext cx="497" cy="6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46KB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20KB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23" name="Line 245"/>
                <p:cNvSpPr>
                  <a:spLocks noChangeShapeType="1"/>
                </p:cNvSpPr>
                <p:nvPr/>
              </p:nvSpPr>
              <p:spPr bwMode="auto">
                <a:xfrm>
                  <a:off x="1173" y="1370"/>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24" name="Line 246"/>
                <p:cNvSpPr>
                  <a:spLocks noChangeShapeType="1"/>
                </p:cNvSpPr>
                <p:nvPr/>
              </p:nvSpPr>
              <p:spPr bwMode="auto">
                <a:xfrm>
                  <a:off x="1173" y="1517"/>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25" name="Line 247"/>
                <p:cNvSpPr>
                  <a:spLocks noChangeShapeType="1"/>
                </p:cNvSpPr>
                <p:nvPr/>
              </p:nvSpPr>
              <p:spPr bwMode="auto">
                <a:xfrm>
                  <a:off x="1173" y="1673"/>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26" name="Line 248"/>
                <p:cNvSpPr>
                  <a:spLocks noChangeShapeType="1"/>
                </p:cNvSpPr>
                <p:nvPr/>
              </p:nvSpPr>
              <p:spPr bwMode="auto">
                <a:xfrm flipV="1">
                  <a:off x="1747" y="1223"/>
                  <a:ext cx="0" cy="34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27" name="Line 249"/>
                <p:cNvSpPr>
                  <a:spLocks noChangeShapeType="1"/>
                </p:cNvSpPr>
                <p:nvPr/>
              </p:nvSpPr>
              <p:spPr bwMode="auto">
                <a:xfrm>
                  <a:off x="1747" y="1223"/>
                  <a:ext cx="229"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28" name="Line 250"/>
                <p:cNvSpPr>
                  <a:spLocks noChangeShapeType="1"/>
                </p:cNvSpPr>
                <p:nvPr/>
              </p:nvSpPr>
              <p:spPr bwMode="auto">
                <a:xfrm>
                  <a:off x="1632" y="1572"/>
                  <a:ext cx="11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grpSp>
          <p:grpSp>
            <p:nvGrpSpPr>
              <p:cNvPr id="302" name="Group 251"/>
              <p:cNvGrpSpPr/>
              <p:nvPr/>
            </p:nvGrpSpPr>
            <p:grpSpPr bwMode="auto">
              <a:xfrm>
                <a:off x="1959" y="3106"/>
                <a:ext cx="803" cy="612"/>
                <a:chOff x="1173" y="1223"/>
                <a:chExt cx="803" cy="612"/>
              </a:xfrm>
            </p:grpSpPr>
            <p:sp>
              <p:nvSpPr>
                <p:cNvPr id="315" name="Text Box 252"/>
                <p:cNvSpPr txBox="1">
                  <a:spLocks noChangeArrowheads="1"/>
                </p:cNvSpPr>
                <p:nvPr/>
              </p:nvSpPr>
              <p:spPr bwMode="auto">
                <a:xfrm>
                  <a:off x="1173" y="1223"/>
                  <a:ext cx="497" cy="6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30KB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100KB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16" name="Line 253"/>
                <p:cNvSpPr>
                  <a:spLocks noChangeShapeType="1"/>
                </p:cNvSpPr>
                <p:nvPr/>
              </p:nvSpPr>
              <p:spPr bwMode="auto">
                <a:xfrm>
                  <a:off x="1173" y="1370"/>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17" name="Line 254"/>
                <p:cNvSpPr>
                  <a:spLocks noChangeShapeType="1"/>
                </p:cNvSpPr>
                <p:nvPr/>
              </p:nvSpPr>
              <p:spPr bwMode="auto">
                <a:xfrm>
                  <a:off x="1173" y="1517"/>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18" name="Line 255"/>
                <p:cNvSpPr>
                  <a:spLocks noChangeShapeType="1"/>
                </p:cNvSpPr>
                <p:nvPr/>
              </p:nvSpPr>
              <p:spPr bwMode="auto">
                <a:xfrm>
                  <a:off x="1173" y="1673"/>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19" name="Line 256"/>
                <p:cNvSpPr>
                  <a:spLocks noChangeShapeType="1"/>
                </p:cNvSpPr>
                <p:nvPr/>
              </p:nvSpPr>
              <p:spPr bwMode="auto">
                <a:xfrm flipV="1">
                  <a:off x="1747" y="1223"/>
                  <a:ext cx="0" cy="34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20" name="Line 257"/>
                <p:cNvSpPr>
                  <a:spLocks noChangeShapeType="1"/>
                </p:cNvSpPr>
                <p:nvPr/>
              </p:nvSpPr>
              <p:spPr bwMode="auto">
                <a:xfrm>
                  <a:off x="1747" y="1223"/>
                  <a:ext cx="229"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21" name="Line 258"/>
                <p:cNvSpPr>
                  <a:spLocks noChangeShapeType="1"/>
                </p:cNvSpPr>
                <p:nvPr/>
              </p:nvSpPr>
              <p:spPr bwMode="auto">
                <a:xfrm>
                  <a:off x="1632" y="1572"/>
                  <a:ext cx="11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grpSp>
          <p:grpSp>
            <p:nvGrpSpPr>
              <p:cNvPr id="303" name="Group 259"/>
              <p:cNvGrpSpPr/>
              <p:nvPr/>
            </p:nvGrpSpPr>
            <p:grpSpPr bwMode="auto">
              <a:xfrm>
                <a:off x="2764" y="3106"/>
                <a:ext cx="803" cy="612"/>
                <a:chOff x="1173" y="1223"/>
                <a:chExt cx="803" cy="612"/>
              </a:xfrm>
            </p:grpSpPr>
            <p:sp>
              <p:nvSpPr>
                <p:cNvPr id="308" name="Text Box 260"/>
                <p:cNvSpPr txBox="1">
                  <a:spLocks noChangeArrowheads="1"/>
                </p:cNvSpPr>
                <p:nvPr/>
              </p:nvSpPr>
              <p:spPr bwMode="auto">
                <a:xfrm>
                  <a:off x="1173" y="1223"/>
                  <a:ext cx="497" cy="6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20KB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160KB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09" name="Line 261"/>
                <p:cNvSpPr>
                  <a:spLocks noChangeShapeType="1"/>
                </p:cNvSpPr>
                <p:nvPr/>
              </p:nvSpPr>
              <p:spPr bwMode="auto">
                <a:xfrm>
                  <a:off x="1173" y="1370"/>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10" name="Line 262"/>
                <p:cNvSpPr>
                  <a:spLocks noChangeShapeType="1"/>
                </p:cNvSpPr>
                <p:nvPr/>
              </p:nvSpPr>
              <p:spPr bwMode="auto">
                <a:xfrm>
                  <a:off x="1173" y="1517"/>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11" name="Line 263"/>
                <p:cNvSpPr>
                  <a:spLocks noChangeShapeType="1"/>
                </p:cNvSpPr>
                <p:nvPr/>
              </p:nvSpPr>
              <p:spPr bwMode="auto">
                <a:xfrm>
                  <a:off x="1173" y="1673"/>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12" name="Line 264"/>
                <p:cNvSpPr>
                  <a:spLocks noChangeShapeType="1"/>
                </p:cNvSpPr>
                <p:nvPr/>
              </p:nvSpPr>
              <p:spPr bwMode="auto">
                <a:xfrm flipV="1">
                  <a:off x="1747" y="1223"/>
                  <a:ext cx="0" cy="34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13" name="Line 265"/>
                <p:cNvSpPr>
                  <a:spLocks noChangeShapeType="1"/>
                </p:cNvSpPr>
                <p:nvPr/>
              </p:nvSpPr>
              <p:spPr bwMode="auto">
                <a:xfrm>
                  <a:off x="1747" y="1223"/>
                  <a:ext cx="229"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14" name="Line 266"/>
                <p:cNvSpPr>
                  <a:spLocks noChangeShapeType="1"/>
                </p:cNvSpPr>
                <p:nvPr/>
              </p:nvSpPr>
              <p:spPr bwMode="auto">
                <a:xfrm>
                  <a:off x="1632" y="1572"/>
                  <a:ext cx="11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grpSp>
          <p:sp>
            <p:nvSpPr>
              <p:cNvPr id="304" name="Text Box 267"/>
              <p:cNvSpPr txBox="1">
                <a:spLocks noChangeArrowheads="1"/>
              </p:cNvSpPr>
              <p:nvPr/>
            </p:nvSpPr>
            <p:spPr bwMode="auto">
              <a:xfrm>
                <a:off x="3569" y="3105"/>
                <a:ext cx="497" cy="612"/>
              </a:xfrm>
              <a:prstGeom prst="rect">
                <a:avLst/>
              </a:prstGeom>
              <a:solidFill>
                <a:srgbClr val="FFFFCC"/>
              </a:solidFill>
              <a:ln w="9525">
                <a:solidFill>
                  <a:srgbClr val="000000"/>
                </a:solidFill>
                <a:miter lim="800000"/>
              </a:ln>
            </p:spPr>
            <p:txBody>
              <a:bodyPr/>
              <a:lstStyle/>
              <a:p>
                <a:pPr algn="just" fontAlgn="base">
                  <a:lnSpc>
                    <a:spcPct val="80000"/>
                  </a:lnSpc>
                  <a:spcBef>
                    <a:spcPct val="30000"/>
                  </a:spcBef>
                  <a:spcAft>
                    <a:spcPct val="0"/>
                  </a:spcAft>
                  <a:defRPr/>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Bef>
                    <a:spcPct val="30000"/>
                  </a:spcBef>
                  <a:spcAft>
                    <a:spcPct val="0"/>
                  </a:spcAft>
                  <a:defRPr/>
                </a:pPr>
                <a:r>
                  <a:rPr kumimoji="1" lang="en-US" altLang="zh-CN" sz="1400" b="1">
                    <a:solidFill>
                      <a:srgbClr val="000000"/>
                    </a:solidFill>
                    <a:latin typeface="Times New Roman" panose="02020603050405020304" pitchFamily="18" charset="0"/>
                    <a:ea typeface="宋体" panose="02010600030101010101" pitchFamily="2" charset="-122"/>
                  </a:rPr>
                  <a:t>  5KB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Bef>
                    <a:spcPct val="30000"/>
                  </a:spcBef>
                  <a:spcAft>
                    <a:spcPct val="0"/>
                  </a:spcAft>
                  <a:defRPr/>
                </a:pP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1400" b="1">
                    <a:solidFill>
                      <a:srgbClr val="000000"/>
                    </a:solidFill>
                    <a:latin typeface="Arial" panose="020B0604020202020204" pitchFamily="34" charset="0"/>
                    <a:ea typeface="宋体" panose="02010600030101010101" pitchFamily="2" charset="-122"/>
                    <a:sym typeface="Symbol" panose="05050102010706020507" pitchFamily="18" charset="2"/>
                  </a:rPr>
                  <a:t></a:t>
                </a:r>
                <a:r>
                  <a:rPr kumimoji="1" lang="en-US" altLang="zh-CN" sz="1400" b="1">
                    <a:solidFill>
                      <a:srgbClr val="4138FA"/>
                    </a:solidFill>
                    <a:latin typeface="Arial" panose="020B0604020202020204" pitchFamily="34" charset="0"/>
                    <a:ea typeface="宋体" panose="02010600030101010101" pitchFamily="2" charset="-122"/>
                  </a:rPr>
                  <a:t> </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05" name="Line 268"/>
              <p:cNvSpPr>
                <a:spLocks noChangeShapeType="1"/>
              </p:cNvSpPr>
              <p:nvPr/>
            </p:nvSpPr>
            <p:spPr bwMode="auto">
              <a:xfrm>
                <a:off x="3569" y="3252"/>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06" name="Line 269"/>
              <p:cNvSpPr>
                <a:spLocks noChangeShapeType="1"/>
              </p:cNvSpPr>
              <p:nvPr/>
            </p:nvSpPr>
            <p:spPr bwMode="auto">
              <a:xfrm>
                <a:off x="3569" y="3399"/>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sp>
            <p:nvSpPr>
              <p:cNvPr id="307" name="Line 270"/>
              <p:cNvSpPr>
                <a:spLocks noChangeShapeType="1"/>
              </p:cNvSpPr>
              <p:nvPr/>
            </p:nvSpPr>
            <p:spPr bwMode="auto">
              <a:xfrm>
                <a:off x="3569" y="3555"/>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latin typeface="Arial" panose="020B0604020202020204" pitchFamily="34" charset="0"/>
                  <a:ea typeface="宋体" panose="02010600030101010101" pitchFamily="2" charset="-122"/>
                </a:endParaRPr>
              </a:p>
            </p:txBody>
          </p:sp>
        </p:grpSp>
      </p:grpSp>
      <p:sp>
        <p:nvSpPr>
          <p:cNvPr id="393" name="Text Box 273"/>
          <p:cNvSpPr txBox="1">
            <a:spLocks noChangeArrowheads="1"/>
          </p:cNvSpPr>
          <p:nvPr/>
        </p:nvSpPr>
        <p:spPr bwMode="auto">
          <a:xfrm>
            <a:off x="8024355" y="5486583"/>
            <a:ext cx="1649413"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fontAlgn="base">
              <a:lnSpc>
                <a:spcPct val="100000"/>
              </a:lnSpc>
              <a:spcAft>
                <a:spcPct val="0"/>
              </a:spcAft>
              <a:buClrTx/>
              <a:buSzTx/>
              <a:buFontTx/>
              <a:buNone/>
            </a:pPr>
            <a:r>
              <a:rPr kumimoji="1" lang="zh-CN" altLang="en-US" sz="1600">
                <a:solidFill>
                  <a:srgbClr val="000000"/>
                </a:solidFill>
                <a:latin typeface="Times New Roman" panose="02020603050405020304" pitchFamily="18" charset="0"/>
                <a:ea typeface="宋体" panose="02010600030101010101" pitchFamily="2" charset="-122"/>
              </a:rPr>
              <a:t>主存分布示意图</a:t>
            </a:r>
            <a:endParaRPr kumimoji="1" lang="zh-CN" altLang="en-US" sz="1600">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分区存储管理</a:t>
            </a:r>
            <a:endParaRPr lang="zh-CN" altLang="en-US" dirty="0"/>
          </a:p>
        </p:txBody>
      </p:sp>
      <p:sp>
        <p:nvSpPr>
          <p:cNvPr id="134" name="Rectangle 3"/>
          <p:cNvSpPr>
            <a:spLocks noChangeArrowheads="1"/>
          </p:cNvSpPr>
          <p:nvPr/>
        </p:nvSpPr>
        <p:spPr bwMode="auto">
          <a:xfrm>
            <a:off x="440989" y="1075219"/>
            <a:ext cx="402113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30000"/>
              </a:lnSpc>
              <a:buFont typeface="Wingdings" panose="05000000000000000000" pitchFamily="2" charset="2"/>
              <a:buNone/>
            </a:pPr>
            <a:r>
              <a:rPr lang="en-US" altLang="zh-CN" sz="2400" dirty="0">
                <a:solidFill>
                  <a:schemeClr val="tx1"/>
                </a:solidFill>
                <a:latin typeface="宋体" panose="02010600030101010101" pitchFamily="2" charset="-122"/>
              </a:rPr>
              <a:t>ⅰ </a:t>
            </a:r>
            <a:r>
              <a:rPr lang="zh-CN" altLang="en-US" sz="2400" dirty="0">
                <a:solidFill>
                  <a:schemeClr val="tx1"/>
                </a:solidFill>
                <a:latin typeface="Times New Roman" panose="02020603050405020304" pitchFamily="18" charset="0"/>
              </a:rPr>
              <a:t>首次适应算法</a:t>
            </a:r>
            <a:r>
              <a:rPr lang="zh-CN" altLang="en-US" sz="2400" b="0" dirty="0">
                <a:solidFill>
                  <a:schemeClr val="tx1"/>
                </a:solidFill>
                <a:latin typeface="Times New Roman" panose="02020603050405020304" pitchFamily="18" charset="0"/>
              </a:rPr>
              <a:t>        </a:t>
            </a:r>
            <a:endParaRPr lang="zh-CN" altLang="en-US" sz="2400" b="0" dirty="0">
              <a:solidFill>
                <a:schemeClr val="tx1"/>
              </a:solidFill>
              <a:latin typeface="Times New Roman" panose="02020603050405020304" pitchFamily="18" charset="0"/>
            </a:endParaRPr>
          </a:p>
        </p:txBody>
      </p:sp>
      <p:sp>
        <p:nvSpPr>
          <p:cNvPr id="263" name="Rectangle 134"/>
          <p:cNvSpPr>
            <a:spLocks noChangeArrowheads="1"/>
          </p:cNvSpPr>
          <p:nvPr/>
        </p:nvSpPr>
        <p:spPr bwMode="auto">
          <a:xfrm>
            <a:off x="1305383" y="3633348"/>
            <a:ext cx="6430962" cy="231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fontAlgn="base">
              <a:lnSpc>
                <a:spcPct val="130000"/>
              </a:lnSpc>
              <a:spcAft>
                <a:spcPct val="0"/>
              </a:spcAft>
              <a:buClr>
                <a:srgbClr val="FF9900"/>
              </a:buClr>
              <a:buFont typeface="Wingdings" panose="05000000000000000000" pitchFamily="2" charset="2"/>
              <a:buNone/>
            </a:pPr>
            <a:r>
              <a:rPr lang="en-US" altLang="zh-CN" sz="2400">
                <a:solidFill>
                  <a:srgbClr val="000000"/>
                </a:solidFill>
                <a:latin typeface="Times New Roman" panose="02020603050405020304" pitchFamily="18" charset="0"/>
                <a:ea typeface="宋体" panose="02010600030101010101" pitchFamily="2" charset="-122"/>
              </a:rPr>
              <a:t>     </a:t>
            </a:r>
            <a:r>
              <a:rPr lang="zh-CN" altLang="en-US" sz="2400">
                <a:solidFill>
                  <a:srgbClr val="000000"/>
                </a:solidFill>
                <a:latin typeface="Times New Roman" panose="02020603050405020304" pitchFamily="18" charset="0"/>
                <a:ea typeface="宋体" panose="02010600030101010101" pitchFamily="2" charset="-122"/>
              </a:rPr>
              <a:t>程序</a:t>
            </a:r>
            <a:r>
              <a:rPr lang="en-US" altLang="zh-CN" sz="2400">
                <a:solidFill>
                  <a:srgbClr val="000000"/>
                </a:solidFill>
                <a:latin typeface="Times New Roman" panose="02020603050405020304" pitchFamily="18" charset="0"/>
                <a:ea typeface="宋体" panose="02010600030101010101" pitchFamily="2" charset="-122"/>
              </a:rPr>
              <a:t>A</a:t>
            </a:r>
            <a:r>
              <a:rPr lang="zh-CN" altLang="en-US" sz="2400">
                <a:solidFill>
                  <a:srgbClr val="000000"/>
                </a:solidFill>
                <a:latin typeface="Times New Roman" panose="02020603050405020304" pitchFamily="18" charset="0"/>
                <a:ea typeface="宋体" panose="02010600030101010101" pitchFamily="2" charset="-122"/>
              </a:rPr>
              <a:t>要求</a:t>
            </a:r>
            <a:r>
              <a:rPr lang="en-US" altLang="zh-CN" sz="2400">
                <a:solidFill>
                  <a:srgbClr val="000000"/>
                </a:solidFill>
                <a:latin typeface="Times New Roman" panose="02020603050405020304" pitchFamily="18" charset="0"/>
                <a:ea typeface="宋体" panose="02010600030101010101" pitchFamily="2" charset="-122"/>
              </a:rPr>
              <a:t>18KB</a:t>
            </a:r>
            <a:endParaRPr lang="en-US" altLang="zh-CN" sz="2400">
              <a:solidFill>
                <a:srgbClr val="000000"/>
              </a:solidFill>
              <a:latin typeface="Times New Roman" panose="02020603050405020304" pitchFamily="18" charset="0"/>
              <a:ea typeface="宋体" panose="02010600030101010101" pitchFamily="2" charset="-122"/>
            </a:endParaRPr>
          </a:p>
          <a:p>
            <a:pPr fontAlgn="base">
              <a:lnSpc>
                <a:spcPct val="130000"/>
              </a:lnSpc>
              <a:spcAft>
                <a:spcPct val="0"/>
              </a:spcAft>
              <a:buClr>
                <a:srgbClr val="FF9900"/>
              </a:buClr>
              <a:buFont typeface="Wingdings" panose="05000000000000000000" pitchFamily="2" charset="2"/>
              <a:buNone/>
            </a:pPr>
            <a:r>
              <a:rPr lang="en-US" altLang="zh-CN" sz="2400">
                <a:solidFill>
                  <a:srgbClr val="000000"/>
                </a:solidFill>
                <a:latin typeface="Times New Roman" panose="02020603050405020304" pitchFamily="18" charset="0"/>
                <a:ea typeface="宋体" panose="02010600030101010101" pitchFamily="2" charset="-122"/>
              </a:rPr>
              <a:t>            </a:t>
            </a:r>
            <a:r>
              <a:rPr lang="zh-CN" altLang="en-US" sz="2400">
                <a:solidFill>
                  <a:srgbClr val="000000"/>
                </a:solidFill>
                <a:latin typeface="Times New Roman" panose="02020603050405020304" pitchFamily="18" charset="0"/>
                <a:ea typeface="宋体" panose="02010600030101010101" pitchFamily="2" charset="-122"/>
              </a:rPr>
              <a:t>程序</a:t>
            </a:r>
            <a:r>
              <a:rPr lang="en-US" altLang="zh-CN" sz="2400">
                <a:solidFill>
                  <a:srgbClr val="000000"/>
                </a:solidFill>
                <a:latin typeface="Times New Roman" panose="02020603050405020304" pitchFamily="18" charset="0"/>
                <a:ea typeface="宋体" panose="02010600030101010101" pitchFamily="2" charset="-122"/>
              </a:rPr>
              <a:t>B</a:t>
            </a:r>
            <a:r>
              <a:rPr lang="zh-CN" altLang="en-US" sz="2400">
                <a:solidFill>
                  <a:srgbClr val="000000"/>
                </a:solidFill>
                <a:latin typeface="Times New Roman" panose="02020603050405020304" pitchFamily="18" charset="0"/>
                <a:ea typeface="宋体" panose="02010600030101010101" pitchFamily="2" charset="-122"/>
              </a:rPr>
              <a:t>要求</a:t>
            </a:r>
            <a:r>
              <a:rPr lang="en-US" altLang="zh-CN" sz="2400">
                <a:solidFill>
                  <a:srgbClr val="000000"/>
                </a:solidFill>
                <a:latin typeface="Times New Roman" panose="02020603050405020304" pitchFamily="18" charset="0"/>
                <a:ea typeface="宋体" panose="02010600030101010101" pitchFamily="2" charset="-122"/>
              </a:rPr>
              <a:t>25KB</a:t>
            </a:r>
            <a:endParaRPr lang="en-US" altLang="zh-CN" sz="2400">
              <a:solidFill>
                <a:srgbClr val="000000"/>
              </a:solidFill>
              <a:latin typeface="Times New Roman" panose="02020603050405020304" pitchFamily="18" charset="0"/>
              <a:ea typeface="宋体" panose="02010600030101010101" pitchFamily="2" charset="-122"/>
            </a:endParaRPr>
          </a:p>
          <a:p>
            <a:pPr fontAlgn="base">
              <a:lnSpc>
                <a:spcPct val="130000"/>
              </a:lnSpc>
              <a:spcAft>
                <a:spcPct val="0"/>
              </a:spcAft>
              <a:buClr>
                <a:srgbClr val="FF9900"/>
              </a:buClr>
              <a:buFont typeface="Wingdings" panose="05000000000000000000" pitchFamily="2" charset="2"/>
              <a:buNone/>
            </a:pPr>
            <a:r>
              <a:rPr lang="en-US" altLang="zh-CN" sz="2400">
                <a:solidFill>
                  <a:srgbClr val="000000"/>
                </a:solidFill>
                <a:latin typeface="Times New Roman" panose="02020603050405020304" pitchFamily="18" charset="0"/>
                <a:ea typeface="宋体" panose="02010600030101010101" pitchFamily="2" charset="-122"/>
              </a:rPr>
              <a:t>            </a:t>
            </a:r>
            <a:r>
              <a:rPr lang="zh-CN" altLang="en-US" sz="2400">
                <a:solidFill>
                  <a:srgbClr val="000000"/>
                </a:solidFill>
                <a:latin typeface="Times New Roman" panose="02020603050405020304" pitchFamily="18" charset="0"/>
                <a:ea typeface="宋体" panose="02010600030101010101" pitchFamily="2" charset="-122"/>
              </a:rPr>
              <a:t>程序</a:t>
            </a:r>
            <a:r>
              <a:rPr lang="en-US" altLang="zh-CN" sz="2400">
                <a:solidFill>
                  <a:srgbClr val="000000"/>
                </a:solidFill>
                <a:latin typeface="Times New Roman" panose="02020603050405020304" pitchFamily="18" charset="0"/>
                <a:ea typeface="宋体" panose="02010600030101010101" pitchFamily="2" charset="-122"/>
              </a:rPr>
              <a:t>C</a:t>
            </a:r>
            <a:r>
              <a:rPr lang="zh-CN" altLang="en-US" sz="2400">
                <a:solidFill>
                  <a:srgbClr val="000000"/>
                </a:solidFill>
                <a:latin typeface="Times New Roman" panose="02020603050405020304" pitchFamily="18" charset="0"/>
                <a:ea typeface="宋体" panose="02010600030101010101" pitchFamily="2" charset="-122"/>
              </a:rPr>
              <a:t>要求</a:t>
            </a:r>
            <a:r>
              <a:rPr lang="en-US" altLang="zh-CN" sz="2400">
                <a:solidFill>
                  <a:srgbClr val="000000"/>
                </a:solidFill>
                <a:latin typeface="Times New Roman" panose="02020603050405020304" pitchFamily="18" charset="0"/>
                <a:ea typeface="宋体" panose="02010600030101010101" pitchFamily="2" charset="-122"/>
              </a:rPr>
              <a:t>30KB</a:t>
            </a:r>
            <a:endParaRPr lang="en-US" altLang="zh-CN" sz="2400">
              <a:solidFill>
                <a:srgbClr val="000000"/>
              </a:solidFill>
              <a:latin typeface="Times New Roman" panose="02020603050405020304" pitchFamily="18" charset="0"/>
              <a:ea typeface="宋体" panose="02010600030101010101" pitchFamily="2" charset="-122"/>
            </a:endParaRPr>
          </a:p>
          <a:p>
            <a:pPr fontAlgn="base">
              <a:lnSpc>
                <a:spcPct val="130000"/>
              </a:lnSpc>
              <a:spcAft>
                <a:spcPct val="0"/>
              </a:spcAft>
              <a:buClr>
                <a:srgbClr val="FF9900"/>
              </a:buClr>
              <a:buFont typeface="Wingdings" panose="05000000000000000000" pitchFamily="2" charset="2"/>
              <a:buNone/>
            </a:pPr>
            <a:r>
              <a:rPr lang="en-US" altLang="zh-CN" sz="2400">
                <a:solidFill>
                  <a:srgbClr val="000000"/>
                </a:solidFill>
                <a:latin typeface="Times New Roman" panose="02020603050405020304" pitchFamily="18" charset="0"/>
                <a:ea typeface="宋体" panose="02010600030101010101" pitchFamily="2" charset="-122"/>
              </a:rPr>
              <a:t>            </a:t>
            </a:r>
            <a:r>
              <a:rPr lang="zh-CN" altLang="en-US" sz="2400" b="1">
                <a:solidFill>
                  <a:srgbClr val="000000"/>
                </a:solidFill>
                <a:latin typeface="Times New Roman" panose="02020603050405020304" pitchFamily="18" charset="0"/>
                <a:ea typeface="宋体" panose="02010600030101010101" pitchFamily="2" charset="-122"/>
              </a:rPr>
              <a:t>首次适应算法对该作业序列是不合适的 </a:t>
            </a:r>
            <a:endParaRPr lang="zh-CN" altLang="en-US" sz="2400" b="1">
              <a:solidFill>
                <a:srgbClr val="000000"/>
              </a:solidFill>
              <a:latin typeface="Times New Roman" panose="02020603050405020304" pitchFamily="18" charset="0"/>
              <a:ea typeface="宋体" panose="02010600030101010101" pitchFamily="2" charset="-122"/>
            </a:endParaRPr>
          </a:p>
        </p:txBody>
      </p:sp>
      <p:grpSp>
        <p:nvGrpSpPr>
          <p:cNvPr id="264" name="Group 139"/>
          <p:cNvGrpSpPr/>
          <p:nvPr/>
        </p:nvGrpSpPr>
        <p:grpSpPr bwMode="auto">
          <a:xfrm>
            <a:off x="7482345" y="1723586"/>
            <a:ext cx="2297113" cy="3592512"/>
            <a:chOff x="1932" y="1749"/>
            <a:chExt cx="1447" cy="2263"/>
          </a:xfrm>
        </p:grpSpPr>
        <p:sp>
          <p:nvSpPr>
            <p:cNvPr id="265" name="Rectangle 140"/>
            <p:cNvSpPr>
              <a:spLocks noChangeArrowheads="1"/>
            </p:cNvSpPr>
            <p:nvPr/>
          </p:nvSpPr>
          <p:spPr bwMode="auto">
            <a:xfrm>
              <a:off x="2501" y="2490"/>
              <a:ext cx="874" cy="255"/>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0" indent="-34163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Blip>
                  <a:blip r:embed="rId1"/>
                </a:buBlip>
                <a:defRPr/>
              </a:pPr>
              <a:endParaRPr kumimoji="0" lang="zh-CN" altLang="zh-CN" sz="1400" b="1" i="0" u="none" strike="noStrike" kern="0" cap="none" spc="0" normalizeH="0" baseline="0" noProof="0">
                <a:ln>
                  <a:noFill/>
                </a:ln>
                <a:solidFill>
                  <a:srgbClr val="4138FA"/>
                </a:solidFill>
                <a:effectLst>
                  <a:outerShdw blurRad="38100" dist="38100" dir="2700000" algn="tl">
                    <a:srgbClr val="000000"/>
                  </a:outerShdw>
                </a:effectLst>
                <a:uLnTx/>
                <a:uFillTx/>
                <a:latin typeface="Arial" panose="020B0604020202020204" pitchFamily="34" charset="0"/>
                <a:ea typeface="宋体" panose="02010600030101010101" pitchFamily="2" charset="-122"/>
              </a:endParaRPr>
            </a:p>
          </p:txBody>
        </p:sp>
        <p:sp>
          <p:nvSpPr>
            <p:cNvPr id="266" name="Text Box 141"/>
            <p:cNvSpPr txBox="1">
              <a:spLocks noChangeArrowheads="1"/>
            </p:cNvSpPr>
            <p:nvPr/>
          </p:nvSpPr>
          <p:spPr bwMode="auto">
            <a:xfrm>
              <a:off x="2501" y="1852"/>
              <a:ext cx="874" cy="1914"/>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7" name="Line 142"/>
            <p:cNvSpPr>
              <a:spLocks noChangeShapeType="1"/>
            </p:cNvSpPr>
            <p:nvPr/>
          </p:nvSpPr>
          <p:spPr bwMode="auto">
            <a:xfrm>
              <a:off x="2506" y="2085"/>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268" name="Text Box 143"/>
            <p:cNvSpPr txBox="1">
              <a:spLocks noChangeArrowheads="1"/>
            </p:cNvSpPr>
            <p:nvPr/>
          </p:nvSpPr>
          <p:spPr bwMode="auto">
            <a:xfrm>
              <a:off x="2671" y="3159"/>
              <a:ext cx="53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在使用</a:t>
              </a:r>
              <a:endPar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9" name="Line 144"/>
            <p:cNvSpPr>
              <a:spLocks noChangeShapeType="1"/>
            </p:cNvSpPr>
            <p:nvPr/>
          </p:nvSpPr>
          <p:spPr bwMode="auto">
            <a:xfrm>
              <a:off x="2506" y="2272"/>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270" name="Line 145"/>
            <p:cNvSpPr>
              <a:spLocks noChangeShapeType="1"/>
            </p:cNvSpPr>
            <p:nvPr/>
          </p:nvSpPr>
          <p:spPr bwMode="auto">
            <a:xfrm>
              <a:off x="2506" y="2739"/>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271" name="Text Box 146"/>
            <p:cNvSpPr txBox="1">
              <a:spLocks noChangeArrowheads="1"/>
            </p:cNvSpPr>
            <p:nvPr/>
          </p:nvSpPr>
          <p:spPr bwMode="auto">
            <a:xfrm>
              <a:off x="2644" y="2272"/>
              <a:ext cx="66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在使用</a:t>
              </a:r>
              <a:endPar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2" name="Line 147"/>
            <p:cNvSpPr>
              <a:spLocks noChangeShapeType="1"/>
            </p:cNvSpPr>
            <p:nvPr/>
          </p:nvSpPr>
          <p:spPr bwMode="auto">
            <a:xfrm>
              <a:off x="2506" y="2972"/>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273" name="Text Box 148"/>
            <p:cNvSpPr txBox="1">
              <a:spLocks noChangeArrowheads="1"/>
            </p:cNvSpPr>
            <p:nvPr/>
          </p:nvSpPr>
          <p:spPr bwMode="auto">
            <a:xfrm>
              <a:off x="2662" y="2739"/>
              <a:ext cx="54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在使用</a:t>
              </a:r>
              <a:endPar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4" name="Line 149"/>
            <p:cNvSpPr>
              <a:spLocks noChangeShapeType="1"/>
            </p:cNvSpPr>
            <p:nvPr/>
          </p:nvSpPr>
          <p:spPr bwMode="auto">
            <a:xfrm>
              <a:off x="2506" y="3159"/>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275" name="Line 150"/>
            <p:cNvSpPr>
              <a:spLocks noChangeShapeType="1"/>
            </p:cNvSpPr>
            <p:nvPr/>
          </p:nvSpPr>
          <p:spPr bwMode="auto">
            <a:xfrm>
              <a:off x="2506" y="3393"/>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276" name="Rectangle 151"/>
            <p:cNvSpPr>
              <a:spLocks noChangeArrowheads="1"/>
            </p:cNvSpPr>
            <p:nvPr/>
          </p:nvSpPr>
          <p:spPr bwMode="auto">
            <a:xfrm>
              <a:off x="2497" y="2085"/>
              <a:ext cx="877" cy="187"/>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0" indent="-34163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Blip>
                  <a:blip r:embed="rId1"/>
                </a:buBlip>
                <a:defRPr/>
              </a:pPr>
              <a:endParaRPr kumimoji="0" lang="zh-CN" altLang="zh-CN" sz="1400" b="1" i="0" u="none" strike="noStrike" kern="0" cap="none" spc="0" normalizeH="0" baseline="0" noProof="0">
                <a:ln>
                  <a:noFill/>
                </a:ln>
                <a:solidFill>
                  <a:srgbClr val="4138FA"/>
                </a:solidFill>
                <a:effectLst>
                  <a:outerShdw blurRad="38100" dist="38100" dir="2700000" algn="tl">
                    <a:srgbClr val="000000"/>
                  </a:outerShdw>
                </a:effectLst>
                <a:uLnTx/>
                <a:uFillTx/>
                <a:latin typeface="Arial" panose="020B0604020202020204" pitchFamily="34" charset="0"/>
                <a:ea typeface="宋体" panose="02010600030101010101" pitchFamily="2" charset="-122"/>
              </a:endParaRPr>
            </a:p>
          </p:txBody>
        </p:sp>
        <p:sp>
          <p:nvSpPr>
            <p:cNvPr id="277" name="Text Box 152"/>
            <p:cNvSpPr txBox="1">
              <a:spLocks noChangeArrowheads="1"/>
            </p:cNvSpPr>
            <p:nvPr/>
          </p:nvSpPr>
          <p:spPr bwMode="auto">
            <a:xfrm>
              <a:off x="2678" y="2067"/>
              <a:ext cx="51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30KB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78" name="Rectangle 153"/>
            <p:cNvSpPr>
              <a:spLocks noChangeArrowheads="1"/>
            </p:cNvSpPr>
            <p:nvPr/>
          </p:nvSpPr>
          <p:spPr bwMode="auto">
            <a:xfrm>
              <a:off x="2497" y="2972"/>
              <a:ext cx="877" cy="187"/>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0" indent="-34163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Blip>
                  <a:blip r:embed="rId1"/>
                </a:buBlip>
                <a:defRPr/>
              </a:pPr>
              <a:endParaRPr kumimoji="0" lang="zh-CN" altLang="zh-CN" sz="1400" b="1" i="0" u="none" strike="noStrike" kern="0" cap="none" spc="0" normalizeH="0" baseline="0" noProof="0">
                <a:ln>
                  <a:noFill/>
                </a:ln>
                <a:solidFill>
                  <a:srgbClr val="4138FA"/>
                </a:solidFill>
                <a:effectLst>
                  <a:outerShdw blurRad="38100" dist="38100" dir="2700000" algn="tl">
                    <a:srgbClr val="000000"/>
                  </a:outerShdw>
                </a:effectLst>
                <a:uLnTx/>
                <a:uFillTx/>
                <a:latin typeface="Arial" panose="020B0604020202020204" pitchFamily="34" charset="0"/>
                <a:ea typeface="宋体" panose="02010600030101010101" pitchFamily="2" charset="-122"/>
              </a:endParaRPr>
            </a:p>
          </p:txBody>
        </p:sp>
        <p:sp>
          <p:nvSpPr>
            <p:cNvPr id="279" name="Text Box 154"/>
            <p:cNvSpPr txBox="1">
              <a:spLocks noChangeArrowheads="1"/>
            </p:cNvSpPr>
            <p:nvPr/>
          </p:nvSpPr>
          <p:spPr bwMode="auto">
            <a:xfrm>
              <a:off x="2756" y="2945"/>
              <a:ext cx="4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5KB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0" name="Rectangle 155"/>
            <p:cNvSpPr>
              <a:spLocks noChangeArrowheads="1"/>
            </p:cNvSpPr>
            <p:nvPr/>
          </p:nvSpPr>
          <p:spPr bwMode="auto">
            <a:xfrm>
              <a:off x="2497" y="3393"/>
              <a:ext cx="877" cy="373"/>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0" indent="-34163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Blip>
                  <a:blip r:embed="rId1"/>
                </a:buBlip>
                <a:defRPr/>
              </a:pPr>
              <a:endParaRPr kumimoji="0" lang="zh-CN" altLang="zh-CN" sz="1400" b="1" i="0" u="none" strike="noStrike" kern="0" cap="none" spc="0" normalizeH="0" baseline="0" noProof="0">
                <a:ln>
                  <a:noFill/>
                </a:ln>
                <a:solidFill>
                  <a:srgbClr val="4138FA"/>
                </a:solidFill>
                <a:effectLst>
                  <a:outerShdw blurRad="38100" dist="38100" dir="2700000" algn="tl">
                    <a:srgbClr val="000000"/>
                  </a:outerShdw>
                </a:effectLst>
                <a:uLnTx/>
                <a:uFillTx/>
                <a:latin typeface="Arial" panose="020B0604020202020204" pitchFamily="34" charset="0"/>
                <a:ea typeface="宋体" panose="02010600030101010101" pitchFamily="2" charset="-122"/>
              </a:endParaRPr>
            </a:p>
          </p:txBody>
        </p:sp>
        <p:sp>
          <p:nvSpPr>
            <p:cNvPr id="281" name="Text Box 156"/>
            <p:cNvSpPr txBox="1">
              <a:spLocks noChangeArrowheads="1"/>
            </p:cNvSpPr>
            <p:nvPr/>
          </p:nvSpPr>
          <p:spPr bwMode="auto">
            <a:xfrm>
              <a:off x="2738" y="3486"/>
              <a:ext cx="51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46KB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2" name="Line 157"/>
            <p:cNvSpPr>
              <a:spLocks noChangeShapeType="1"/>
            </p:cNvSpPr>
            <p:nvPr/>
          </p:nvSpPr>
          <p:spPr bwMode="auto">
            <a:xfrm>
              <a:off x="2501" y="2490"/>
              <a:ext cx="87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283" name="Text Box 158"/>
            <p:cNvSpPr txBox="1">
              <a:spLocks noChangeArrowheads="1"/>
            </p:cNvSpPr>
            <p:nvPr/>
          </p:nvSpPr>
          <p:spPr bwMode="auto">
            <a:xfrm>
              <a:off x="2161" y="1749"/>
              <a:ext cx="4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4" name="Text Box 159"/>
            <p:cNvSpPr txBox="1">
              <a:spLocks noChangeArrowheads="1"/>
            </p:cNvSpPr>
            <p:nvPr/>
          </p:nvSpPr>
          <p:spPr bwMode="auto">
            <a:xfrm>
              <a:off x="2110" y="1962"/>
              <a:ext cx="45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5" name="Text Box 160"/>
            <p:cNvSpPr txBox="1">
              <a:spLocks noChangeArrowheads="1"/>
            </p:cNvSpPr>
            <p:nvPr/>
          </p:nvSpPr>
          <p:spPr bwMode="auto">
            <a:xfrm>
              <a:off x="2050" y="2360"/>
              <a:ext cx="53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100KB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6" name="Rectangle 161"/>
            <p:cNvSpPr>
              <a:spLocks noChangeArrowheads="1"/>
            </p:cNvSpPr>
            <p:nvPr/>
          </p:nvSpPr>
          <p:spPr bwMode="auto">
            <a:xfrm>
              <a:off x="2501" y="2490"/>
              <a:ext cx="873" cy="255"/>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0" indent="-34163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Blip>
                  <a:blip r:embed="rId1"/>
                </a:buBlip>
                <a:defRPr/>
              </a:pPr>
              <a:endParaRPr kumimoji="0" lang="zh-CN" altLang="zh-CN" sz="1400" b="1" i="0" u="none" strike="noStrike" kern="0" cap="none" spc="0" normalizeH="0" baseline="0" noProof="0">
                <a:ln>
                  <a:noFill/>
                </a:ln>
                <a:solidFill>
                  <a:srgbClr val="4138FA"/>
                </a:solidFill>
                <a:effectLst>
                  <a:outerShdw blurRad="38100" dist="38100" dir="2700000" algn="tl">
                    <a:srgbClr val="000000"/>
                  </a:outerShdw>
                </a:effectLst>
                <a:uLnTx/>
                <a:uFillTx/>
                <a:latin typeface="Arial" panose="020B0604020202020204" pitchFamily="34" charset="0"/>
                <a:ea typeface="宋体" panose="02010600030101010101" pitchFamily="2" charset="-122"/>
              </a:endParaRPr>
            </a:p>
          </p:txBody>
        </p:sp>
        <p:sp>
          <p:nvSpPr>
            <p:cNvPr id="287" name="Text Box 162"/>
            <p:cNvSpPr txBox="1">
              <a:spLocks noChangeArrowheads="1"/>
            </p:cNvSpPr>
            <p:nvPr/>
          </p:nvSpPr>
          <p:spPr bwMode="auto">
            <a:xfrm>
              <a:off x="2704" y="2511"/>
              <a:ext cx="51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8" name="Text Box 163"/>
            <p:cNvSpPr txBox="1">
              <a:spLocks noChangeArrowheads="1"/>
            </p:cNvSpPr>
            <p:nvPr/>
          </p:nvSpPr>
          <p:spPr bwMode="auto">
            <a:xfrm>
              <a:off x="2050" y="2854"/>
              <a:ext cx="51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160KB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89" name="Text Box 164"/>
            <p:cNvSpPr txBox="1">
              <a:spLocks noChangeArrowheads="1"/>
            </p:cNvSpPr>
            <p:nvPr/>
          </p:nvSpPr>
          <p:spPr bwMode="auto">
            <a:xfrm>
              <a:off x="2059" y="3271"/>
              <a:ext cx="53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210KB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0" name="Text Box 165"/>
            <p:cNvSpPr txBox="1">
              <a:spLocks noChangeArrowheads="1"/>
            </p:cNvSpPr>
            <p:nvPr/>
          </p:nvSpPr>
          <p:spPr bwMode="auto">
            <a:xfrm>
              <a:off x="1932" y="3672"/>
              <a:ext cx="6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256KB</a:t>
              </a:r>
              <a:r>
                <a:rPr kumimoji="1" lang="en-US" altLang="zh-CN" sz="1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1" name="Text Box 166"/>
            <p:cNvSpPr txBox="1">
              <a:spLocks noChangeArrowheads="1"/>
            </p:cNvSpPr>
            <p:nvPr/>
          </p:nvSpPr>
          <p:spPr bwMode="auto">
            <a:xfrm>
              <a:off x="2751" y="3800"/>
              <a:ext cx="46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主存</a:t>
              </a:r>
              <a:endPar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92" name="Text Box 167"/>
            <p:cNvSpPr txBox="1">
              <a:spLocks noChangeArrowheads="1"/>
            </p:cNvSpPr>
            <p:nvPr/>
          </p:nvSpPr>
          <p:spPr bwMode="auto">
            <a:xfrm>
              <a:off x="2764" y="1813"/>
              <a:ext cx="3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os</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93" name="Group 168"/>
          <p:cNvGrpSpPr/>
          <p:nvPr/>
        </p:nvGrpSpPr>
        <p:grpSpPr bwMode="auto">
          <a:xfrm>
            <a:off x="1338720" y="1826773"/>
            <a:ext cx="6076950" cy="1392238"/>
            <a:chOff x="256" y="1159"/>
            <a:chExt cx="3828" cy="877"/>
          </a:xfrm>
        </p:grpSpPr>
        <p:sp>
          <p:nvSpPr>
            <p:cNvPr id="294" name="Text Box 169"/>
            <p:cNvSpPr txBox="1">
              <a:spLocks noChangeArrowheads="1"/>
            </p:cNvSpPr>
            <p:nvPr/>
          </p:nvSpPr>
          <p:spPr bwMode="auto">
            <a:xfrm>
              <a:off x="1545" y="1900"/>
              <a:ext cx="18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Bef>
                  <a:spcPct val="0"/>
                </a:spcBef>
                <a:spcAft>
                  <a:spcPct val="0"/>
                </a:spcAft>
                <a:buClrTx/>
                <a:buSzTx/>
                <a:buFontTx/>
                <a:buNone/>
              </a:pPr>
              <a:r>
                <a:rPr kumimoji="1" lang="en-US" altLang="zh-CN" sz="1600">
                  <a:solidFill>
                    <a:srgbClr val="000000"/>
                  </a:solidFill>
                  <a:latin typeface="Times New Roman" panose="02020603050405020304" pitchFamily="18" charset="0"/>
                  <a:ea typeface="宋体" panose="02010600030101010101" pitchFamily="2" charset="-122"/>
                </a:rPr>
                <a:t>(a) </a:t>
              </a:r>
              <a:r>
                <a:rPr kumimoji="1" lang="zh-CN" altLang="en-US" sz="1600">
                  <a:solidFill>
                    <a:srgbClr val="000000"/>
                  </a:solidFill>
                  <a:latin typeface="Times New Roman" panose="02020603050405020304" pitchFamily="18" charset="0"/>
                  <a:ea typeface="宋体" panose="02010600030101010101" pitchFamily="2" charset="-122"/>
                </a:rPr>
                <a:t>首次适应算法的空闲区队列</a:t>
              </a:r>
              <a:endParaRPr kumimoji="1" lang="zh-CN" altLang="en-US" sz="1600">
                <a:solidFill>
                  <a:srgbClr val="000000"/>
                </a:solidFill>
                <a:latin typeface="Times New Roman" panose="02020603050405020304" pitchFamily="18" charset="0"/>
                <a:ea typeface="宋体" panose="02010600030101010101" pitchFamily="2" charset="-122"/>
              </a:endParaRPr>
            </a:p>
          </p:txBody>
        </p:sp>
        <p:sp>
          <p:nvSpPr>
            <p:cNvPr id="295" name="Text Box 170"/>
            <p:cNvSpPr txBox="1">
              <a:spLocks noChangeArrowheads="1"/>
            </p:cNvSpPr>
            <p:nvPr/>
          </p:nvSpPr>
          <p:spPr bwMode="auto">
            <a:xfrm>
              <a:off x="256" y="1159"/>
              <a:ext cx="497" cy="161"/>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Bef>
                  <a:spcPct val="0"/>
                </a:spcBef>
                <a:spcAft>
                  <a:spcPct val="0"/>
                </a:spcAft>
                <a:buClrTx/>
                <a:buSzTx/>
                <a:buFontTx/>
                <a:buNone/>
              </a:pP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Bef>
                  <a:spcPct val="0"/>
                </a:spcBef>
                <a:spcAft>
                  <a:spcPct val="0"/>
                </a:spcAft>
                <a:buClrTx/>
                <a:buSzTx/>
                <a:buFontTx/>
                <a:buNone/>
              </a:pP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296" name="Text Box 171"/>
            <p:cNvSpPr txBox="1">
              <a:spLocks noChangeArrowheads="1"/>
            </p:cNvSpPr>
            <p:nvPr/>
          </p:nvSpPr>
          <p:spPr bwMode="auto">
            <a:xfrm>
              <a:off x="318" y="1159"/>
              <a:ext cx="46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Bef>
                  <a:spcPct val="0"/>
                </a:spcBef>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20KB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297" name="Line 172"/>
            <p:cNvSpPr>
              <a:spLocks noChangeShapeType="1"/>
            </p:cNvSpPr>
            <p:nvPr/>
          </p:nvSpPr>
          <p:spPr bwMode="auto">
            <a:xfrm>
              <a:off x="753" y="1223"/>
              <a:ext cx="420"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nvGrpSpPr>
            <p:cNvPr id="298" name="Group 173"/>
            <p:cNvGrpSpPr/>
            <p:nvPr/>
          </p:nvGrpSpPr>
          <p:grpSpPr bwMode="auto">
            <a:xfrm>
              <a:off x="1173" y="1223"/>
              <a:ext cx="803" cy="612"/>
              <a:chOff x="1173" y="1223"/>
              <a:chExt cx="803" cy="612"/>
            </a:xfrm>
          </p:grpSpPr>
          <p:sp>
            <p:nvSpPr>
              <p:cNvPr id="319" name="Text Box 174"/>
              <p:cNvSpPr txBox="1">
                <a:spLocks noChangeArrowheads="1"/>
              </p:cNvSpPr>
              <p:nvPr/>
            </p:nvSpPr>
            <p:spPr bwMode="auto">
              <a:xfrm>
                <a:off x="1173" y="1223"/>
                <a:ext cx="497" cy="6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30KB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100KB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20" name="Line 175"/>
              <p:cNvSpPr>
                <a:spLocks noChangeShapeType="1"/>
              </p:cNvSpPr>
              <p:nvPr/>
            </p:nvSpPr>
            <p:spPr bwMode="auto">
              <a:xfrm>
                <a:off x="1173" y="1370"/>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21" name="Line 176"/>
              <p:cNvSpPr>
                <a:spLocks noChangeShapeType="1"/>
              </p:cNvSpPr>
              <p:nvPr/>
            </p:nvSpPr>
            <p:spPr bwMode="auto">
              <a:xfrm>
                <a:off x="1173" y="1517"/>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22" name="Line 177"/>
              <p:cNvSpPr>
                <a:spLocks noChangeShapeType="1"/>
              </p:cNvSpPr>
              <p:nvPr/>
            </p:nvSpPr>
            <p:spPr bwMode="auto">
              <a:xfrm>
                <a:off x="1173" y="1673"/>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23" name="Line 178"/>
              <p:cNvSpPr>
                <a:spLocks noChangeShapeType="1"/>
              </p:cNvSpPr>
              <p:nvPr/>
            </p:nvSpPr>
            <p:spPr bwMode="auto">
              <a:xfrm flipV="1">
                <a:off x="1747" y="1223"/>
                <a:ext cx="0" cy="34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24" name="Line 179"/>
              <p:cNvSpPr>
                <a:spLocks noChangeShapeType="1"/>
              </p:cNvSpPr>
              <p:nvPr/>
            </p:nvSpPr>
            <p:spPr bwMode="auto">
              <a:xfrm>
                <a:off x="1747" y="1223"/>
                <a:ext cx="229"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25" name="Line 180"/>
              <p:cNvSpPr>
                <a:spLocks noChangeShapeType="1"/>
              </p:cNvSpPr>
              <p:nvPr/>
            </p:nvSpPr>
            <p:spPr bwMode="auto">
              <a:xfrm>
                <a:off x="1632" y="1572"/>
                <a:ext cx="11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grpSp>
          <p:nvGrpSpPr>
            <p:cNvPr id="299" name="Group 181"/>
            <p:cNvGrpSpPr/>
            <p:nvPr/>
          </p:nvGrpSpPr>
          <p:grpSpPr bwMode="auto">
            <a:xfrm>
              <a:off x="1977" y="1223"/>
              <a:ext cx="803" cy="612"/>
              <a:chOff x="1173" y="1223"/>
              <a:chExt cx="803" cy="612"/>
            </a:xfrm>
          </p:grpSpPr>
          <p:sp>
            <p:nvSpPr>
              <p:cNvPr id="312" name="Text Box 182"/>
              <p:cNvSpPr txBox="1">
                <a:spLocks noChangeArrowheads="1"/>
              </p:cNvSpPr>
              <p:nvPr/>
            </p:nvSpPr>
            <p:spPr bwMode="auto">
              <a:xfrm>
                <a:off x="1173" y="1223"/>
                <a:ext cx="497" cy="6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20KB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160KB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13" name="Line 183"/>
              <p:cNvSpPr>
                <a:spLocks noChangeShapeType="1"/>
              </p:cNvSpPr>
              <p:nvPr/>
            </p:nvSpPr>
            <p:spPr bwMode="auto">
              <a:xfrm>
                <a:off x="1173" y="1370"/>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14" name="Line 184"/>
              <p:cNvSpPr>
                <a:spLocks noChangeShapeType="1"/>
              </p:cNvSpPr>
              <p:nvPr/>
            </p:nvSpPr>
            <p:spPr bwMode="auto">
              <a:xfrm>
                <a:off x="1173" y="1517"/>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15" name="Line 185"/>
              <p:cNvSpPr>
                <a:spLocks noChangeShapeType="1"/>
              </p:cNvSpPr>
              <p:nvPr/>
            </p:nvSpPr>
            <p:spPr bwMode="auto">
              <a:xfrm>
                <a:off x="1173" y="1673"/>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16" name="Line 186"/>
              <p:cNvSpPr>
                <a:spLocks noChangeShapeType="1"/>
              </p:cNvSpPr>
              <p:nvPr/>
            </p:nvSpPr>
            <p:spPr bwMode="auto">
              <a:xfrm flipV="1">
                <a:off x="1747" y="1223"/>
                <a:ext cx="0" cy="34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17" name="Line 187"/>
              <p:cNvSpPr>
                <a:spLocks noChangeShapeType="1"/>
              </p:cNvSpPr>
              <p:nvPr/>
            </p:nvSpPr>
            <p:spPr bwMode="auto">
              <a:xfrm>
                <a:off x="1747" y="1223"/>
                <a:ext cx="229"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18" name="Line 188"/>
              <p:cNvSpPr>
                <a:spLocks noChangeShapeType="1"/>
              </p:cNvSpPr>
              <p:nvPr/>
            </p:nvSpPr>
            <p:spPr bwMode="auto">
              <a:xfrm>
                <a:off x="1632" y="1572"/>
                <a:ext cx="11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grpSp>
          <p:nvGrpSpPr>
            <p:cNvPr id="300" name="Group 189"/>
            <p:cNvGrpSpPr/>
            <p:nvPr/>
          </p:nvGrpSpPr>
          <p:grpSpPr bwMode="auto">
            <a:xfrm>
              <a:off x="2782" y="1223"/>
              <a:ext cx="803" cy="612"/>
              <a:chOff x="1173" y="1223"/>
              <a:chExt cx="803" cy="612"/>
            </a:xfrm>
          </p:grpSpPr>
          <p:sp>
            <p:nvSpPr>
              <p:cNvPr id="305" name="Text Box 190"/>
              <p:cNvSpPr txBox="1">
                <a:spLocks noChangeArrowheads="1"/>
              </p:cNvSpPr>
              <p:nvPr/>
            </p:nvSpPr>
            <p:spPr bwMode="auto">
              <a:xfrm>
                <a:off x="1173" y="1223"/>
                <a:ext cx="497" cy="6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5KB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210KB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06" name="Line 191"/>
              <p:cNvSpPr>
                <a:spLocks noChangeShapeType="1"/>
              </p:cNvSpPr>
              <p:nvPr/>
            </p:nvSpPr>
            <p:spPr bwMode="auto">
              <a:xfrm>
                <a:off x="1173" y="1370"/>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07" name="Line 192"/>
              <p:cNvSpPr>
                <a:spLocks noChangeShapeType="1"/>
              </p:cNvSpPr>
              <p:nvPr/>
            </p:nvSpPr>
            <p:spPr bwMode="auto">
              <a:xfrm>
                <a:off x="1173" y="1517"/>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08" name="Line 193"/>
              <p:cNvSpPr>
                <a:spLocks noChangeShapeType="1"/>
              </p:cNvSpPr>
              <p:nvPr/>
            </p:nvSpPr>
            <p:spPr bwMode="auto">
              <a:xfrm>
                <a:off x="1173" y="1673"/>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09" name="Line 194"/>
              <p:cNvSpPr>
                <a:spLocks noChangeShapeType="1"/>
              </p:cNvSpPr>
              <p:nvPr/>
            </p:nvSpPr>
            <p:spPr bwMode="auto">
              <a:xfrm flipV="1">
                <a:off x="1747" y="1223"/>
                <a:ext cx="0" cy="34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10" name="Line 195"/>
              <p:cNvSpPr>
                <a:spLocks noChangeShapeType="1"/>
              </p:cNvSpPr>
              <p:nvPr/>
            </p:nvSpPr>
            <p:spPr bwMode="auto">
              <a:xfrm>
                <a:off x="1747" y="1223"/>
                <a:ext cx="229"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11" name="Line 196"/>
              <p:cNvSpPr>
                <a:spLocks noChangeShapeType="1"/>
              </p:cNvSpPr>
              <p:nvPr/>
            </p:nvSpPr>
            <p:spPr bwMode="auto">
              <a:xfrm>
                <a:off x="1632" y="1572"/>
                <a:ext cx="11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sp>
          <p:nvSpPr>
            <p:cNvPr id="301" name="Text Box 197"/>
            <p:cNvSpPr txBox="1">
              <a:spLocks noChangeArrowheads="1"/>
            </p:cNvSpPr>
            <p:nvPr/>
          </p:nvSpPr>
          <p:spPr bwMode="auto">
            <a:xfrm>
              <a:off x="3587" y="1222"/>
              <a:ext cx="497" cy="612"/>
            </a:xfrm>
            <a:prstGeom prst="rect">
              <a:avLst/>
            </a:prstGeom>
            <a:solidFill>
              <a:srgbClr val="FFFFCC"/>
            </a:solidFill>
            <a:ln w="9525">
              <a:solidFill>
                <a:srgbClr val="000000"/>
              </a:solidFill>
              <a:miter lim="800000"/>
            </a:ln>
          </p:spPr>
          <p:txBody>
            <a:bodyPr/>
            <a:lstStyle/>
            <a:p>
              <a:pPr algn="just" fontAlgn="base">
                <a:lnSpc>
                  <a:spcPct val="80000"/>
                </a:lnSpc>
                <a:spcBef>
                  <a:spcPct val="30000"/>
                </a:spcBef>
                <a:spcAft>
                  <a:spcPct val="0"/>
                </a:spcAft>
                <a:defRPr/>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Bef>
                  <a:spcPct val="30000"/>
                </a:spcBef>
                <a:spcAft>
                  <a:spcPct val="0"/>
                </a:spcAft>
                <a:defRPr/>
              </a:pPr>
              <a:r>
                <a:rPr kumimoji="1" lang="en-US" altLang="zh-CN" sz="1400" b="1">
                  <a:solidFill>
                    <a:srgbClr val="000000"/>
                  </a:solidFill>
                  <a:latin typeface="Times New Roman" panose="02020603050405020304" pitchFamily="18" charset="0"/>
                  <a:ea typeface="宋体" panose="02010600030101010101" pitchFamily="2" charset="-122"/>
                </a:rPr>
                <a:t>  46KB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Bef>
                  <a:spcPct val="30000"/>
                </a:spcBef>
                <a:spcAft>
                  <a:spcPct val="0"/>
                </a:spcAft>
                <a:defRPr/>
              </a:pP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1400" b="1">
                  <a:solidFill>
                    <a:srgbClr val="000000"/>
                  </a:solidFill>
                  <a:latin typeface="Arial" panose="020B0604020202020204" pitchFamily="34" charset="0"/>
                  <a:ea typeface="宋体" panose="02010600030101010101" pitchFamily="2" charset="-122"/>
                  <a:sym typeface="Symbol" panose="05050102010706020507" pitchFamily="18" charset="2"/>
                </a:rPr>
                <a:t></a:t>
              </a:r>
              <a:r>
                <a:rPr kumimoji="1" lang="en-US" altLang="zh-CN" sz="1400" b="1">
                  <a:solidFill>
                    <a:srgbClr val="4138FA"/>
                  </a:solidFill>
                  <a:effectLst>
                    <a:outerShdw blurRad="38100" dist="38100" dir="2700000" algn="tl">
                      <a:srgbClr val="000000"/>
                    </a:outerShdw>
                  </a:effectLst>
                  <a:latin typeface="Arial" panose="020B0604020202020204" pitchFamily="34" charset="0"/>
                  <a:ea typeface="宋体" panose="02010600030101010101" pitchFamily="2" charset="-122"/>
                </a:rPr>
                <a:t> </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02" name="Line 198"/>
            <p:cNvSpPr>
              <a:spLocks noChangeShapeType="1"/>
            </p:cNvSpPr>
            <p:nvPr/>
          </p:nvSpPr>
          <p:spPr bwMode="auto">
            <a:xfrm>
              <a:off x="3587" y="1369"/>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03" name="Line 199"/>
            <p:cNvSpPr>
              <a:spLocks noChangeShapeType="1"/>
            </p:cNvSpPr>
            <p:nvPr/>
          </p:nvSpPr>
          <p:spPr bwMode="auto">
            <a:xfrm>
              <a:off x="3587" y="1516"/>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04" name="Line 200"/>
            <p:cNvSpPr>
              <a:spLocks noChangeShapeType="1"/>
            </p:cNvSpPr>
            <p:nvPr/>
          </p:nvSpPr>
          <p:spPr bwMode="auto">
            <a:xfrm>
              <a:off x="3587" y="1672"/>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sp>
        <p:nvSpPr>
          <p:cNvPr id="326" name="Text Box 201"/>
          <p:cNvSpPr txBox="1">
            <a:spLocks noChangeArrowheads="1"/>
          </p:cNvSpPr>
          <p:nvPr/>
        </p:nvSpPr>
        <p:spPr bwMode="auto">
          <a:xfrm>
            <a:off x="8117345" y="5481198"/>
            <a:ext cx="1649413"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fontAlgn="base">
              <a:lnSpc>
                <a:spcPct val="100000"/>
              </a:lnSpc>
              <a:spcAft>
                <a:spcPct val="0"/>
              </a:spcAft>
              <a:buClrTx/>
              <a:buSzTx/>
              <a:buFontTx/>
              <a:buNone/>
            </a:pPr>
            <a:r>
              <a:rPr kumimoji="1" lang="zh-CN" altLang="en-US" sz="1600">
                <a:solidFill>
                  <a:srgbClr val="000000"/>
                </a:solidFill>
                <a:latin typeface="Times New Roman" panose="02020603050405020304" pitchFamily="18" charset="0"/>
                <a:ea typeface="宋体" panose="02010600030101010101" pitchFamily="2" charset="-122"/>
              </a:rPr>
              <a:t>主存分布示意图</a:t>
            </a:r>
            <a:endParaRPr kumimoji="1" lang="zh-CN" altLang="en-US" sz="1600">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分区存储管理</a:t>
            </a:r>
            <a:endParaRPr lang="zh-CN" altLang="en-US" dirty="0"/>
          </a:p>
        </p:txBody>
      </p:sp>
      <p:sp>
        <p:nvSpPr>
          <p:cNvPr id="68" name="Rectangle 3"/>
          <p:cNvSpPr>
            <a:spLocks noChangeArrowheads="1"/>
          </p:cNvSpPr>
          <p:nvPr/>
        </p:nvSpPr>
        <p:spPr bwMode="auto">
          <a:xfrm>
            <a:off x="580877" y="966350"/>
            <a:ext cx="4078287"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30000"/>
              </a:lnSpc>
              <a:buFont typeface="Wingdings" panose="05000000000000000000" pitchFamily="2" charset="2"/>
              <a:buNone/>
            </a:pPr>
            <a:r>
              <a:rPr lang="en-US" altLang="zh-CN" sz="2400" dirty="0">
                <a:solidFill>
                  <a:schemeClr val="tx1"/>
                </a:solidFill>
                <a:latin typeface="宋体" panose="02010600030101010101" pitchFamily="2" charset="-122"/>
              </a:rPr>
              <a:t>ⅱ </a:t>
            </a:r>
            <a:r>
              <a:rPr lang="zh-CN" altLang="en-US" sz="2400" dirty="0">
                <a:solidFill>
                  <a:schemeClr val="tx1"/>
                </a:solidFill>
                <a:latin typeface="Times New Roman" panose="02020603050405020304" pitchFamily="18" charset="0"/>
              </a:rPr>
              <a:t>最佳适应算法</a:t>
            </a:r>
            <a:r>
              <a:rPr lang="zh-CN" altLang="en-US" sz="2400" b="0" dirty="0">
                <a:solidFill>
                  <a:schemeClr val="tx1"/>
                </a:solidFill>
                <a:latin typeface="Times New Roman" panose="02020603050405020304" pitchFamily="18" charset="0"/>
              </a:rPr>
              <a:t>        </a:t>
            </a:r>
            <a:endParaRPr lang="zh-CN" altLang="en-US" sz="2400" b="0" dirty="0">
              <a:solidFill>
                <a:schemeClr val="tx1"/>
              </a:solidFill>
              <a:latin typeface="Times New Roman" panose="02020603050405020304" pitchFamily="18" charset="0"/>
            </a:endParaRPr>
          </a:p>
        </p:txBody>
      </p:sp>
      <p:sp>
        <p:nvSpPr>
          <p:cNvPr id="326" name="Rectangle 66"/>
          <p:cNvSpPr>
            <a:spLocks noChangeArrowheads="1"/>
          </p:cNvSpPr>
          <p:nvPr/>
        </p:nvSpPr>
        <p:spPr bwMode="auto">
          <a:xfrm>
            <a:off x="1754833" y="3522223"/>
            <a:ext cx="6053137" cy="231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fontAlgn="base">
              <a:lnSpc>
                <a:spcPct val="130000"/>
              </a:lnSpc>
              <a:spcAft>
                <a:spcPct val="0"/>
              </a:spcAft>
              <a:buClr>
                <a:srgbClr val="FF9900"/>
              </a:buClr>
              <a:buFont typeface="Wingdings" panose="05000000000000000000" pitchFamily="2" charset="2"/>
              <a:buNone/>
            </a:pPr>
            <a:r>
              <a:rPr lang="en-US" altLang="zh-CN" sz="2400" dirty="0">
                <a:solidFill>
                  <a:srgbClr val="000000"/>
                </a:solidFill>
                <a:latin typeface="Times New Roman" panose="02020603050405020304" pitchFamily="18" charset="0"/>
                <a:ea typeface="宋体" panose="02010600030101010101" pitchFamily="2" charset="-122"/>
              </a:rPr>
              <a:t>     </a:t>
            </a:r>
            <a:r>
              <a:rPr lang="zh-CN" altLang="en-US" sz="2400" dirty="0">
                <a:solidFill>
                  <a:srgbClr val="000000"/>
                </a:solidFill>
                <a:latin typeface="Times New Roman" panose="02020603050405020304" pitchFamily="18" charset="0"/>
                <a:ea typeface="宋体" panose="02010600030101010101" pitchFamily="2" charset="-122"/>
              </a:rPr>
              <a:t>程序</a:t>
            </a:r>
            <a:r>
              <a:rPr lang="en-US" altLang="zh-CN" sz="2400" dirty="0">
                <a:solidFill>
                  <a:srgbClr val="000000"/>
                </a:solidFill>
                <a:latin typeface="Times New Roman" panose="02020603050405020304" pitchFamily="18" charset="0"/>
                <a:ea typeface="宋体" panose="02010600030101010101" pitchFamily="2" charset="-122"/>
              </a:rPr>
              <a:t>A</a:t>
            </a:r>
            <a:r>
              <a:rPr lang="zh-CN" altLang="en-US" sz="2400" dirty="0">
                <a:solidFill>
                  <a:srgbClr val="000000"/>
                </a:solidFill>
                <a:latin typeface="Times New Roman" panose="02020603050405020304" pitchFamily="18" charset="0"/>
                <a:ea typeface="宋体" panose="02010600030101010101" pitchFamily="2" charset="-122"/>
              </a:rPr>
              <a:t>要求</a:t>
            </a:r>
            <a:r>
              <a:rPr lang="en-US" altLang="zh-CN" sz="2400" dirty="0">
                <a:solidFill>
                  <a:srgbClr val="000000"/>
                </a:solidFill>
                <a:latin typeface="Times New Roman" panose="02020603050405020304" pitchFamily="18" charset="0"/>
                <a:ea typeface="宋体" panose="02010600030101010101" pitchFamily="2" charset="-122"/>
              </a:rPr>
              <a:t>18KB</a:t>
            </a:r>
            <a:endParaRPr lang="en-US" altLang="zh-CN" sz="2400" dirty="0">
              <a:solidFill>
                <a:srgbClr val="000000"/>
              </a:solidFill>
              <a:latin typeface="Times New Roman" panose="02020603050405020304" pitchFamily="18" charset="0"/>
              <a:ea typeface="宋体" panose="02010600030101010101" pitchFamily="2" charset="-122"/>
            </a:endParaRPr>
          </a:p>
          <a:p>
            <a:pPr fontAlgn="base">
              <a:lnSpc>
                <a:spcPct val="130000"/>
              </a:lnSpc>
              <a:spcAft>
                <a:spcPct val="0"/>
              </a:spcAft>
              <a:buClr>
                <a:srgbClr val="FF9900"/>
              </a:buClr>
              <a:buFont typeface="Wingdings" panose="05000000000000000000" pitchFamily="2" charset="2"/>
              <a:buNone/>
            </a:pPr>
            <a:r>
              <a:rPr lang="en-US" altLang="zh-CN" sz="2400" dirty="0">
                <a:solidFill>
                  <a:srgbClr val="000000"/>
                </a:solidFill>
                <a:latin typeface="Times New Roman" panose="02020603050405020304" pitchFamily="18" charset="0"/>
                <a:ea typeface="宋体" panose="02010600030101010101" pitchFamily="2" charset="-122"/>
              </a:rPr>
              <a:t>            </a:t>
            </a:r>
            <a:r>
              <a:rPr lang="zh-CN" altLang="en-US" sz="2400" dirty="0">
                <a:solidFill>
                  <a:srgbClr val="000000"/>
                </a:solidFill>
                <a:latin typeface="Times New Roman" panose="02020603050405020304" pitchFamily="18" charset="0"/>
                <a:ea typeface="宋体" panose="02010600030101010101" pitchFamily="2" charset="-122"/>
              </a:rPr>
              <a:t>程序</a:t>
            </a:r>
            <a:r>
              <a:rPr lang="en-US" altLang="zh-CN" sz="2400" dirty="0">
                <a:solidFill>
                  <a:srgbClr val="000000"/>
                </a:solidFill>
                <a:latin typeface="Times New Roman" panose="02020603050405020304" pitchFamily="18" charset="0"/>
                <a:ea typeface="宋体" panose="02010600030101010101" pitchFamily="2" charset="-122"/>
              </a:rPr>
              <a:t>B</a:t>
            </a:r>
            <a:r>
              <a:rPr lang="zh-CN" altLang="en-US" sz="2400" dirty="0">
                <a:solidFill>
                  <a:srgbClr val="000000"/>
                </a:solidFill>
                <a:latin typeface="Times New Roman" panose="02020603050405020304" pitchFamily="18" charset="0"/>
                <a:ea typeface="宋体" panose="02010600030101010101" pitchFamily="2" charset="-122"/>
              </a:rPr>
              <a:t>要求</a:t>
            </a:r>
            <a:r>
              <a:rPr lang="en-US" altLang="zh-CN" sz="2400" dirty="0">
                <a:solidFill>
                  <a:srgbClr val="000000"/>
                </a:solidFill>
                <a:latin typeface="Times New Roman" panose="02020603050405020304" pitchFamily="18" charset="0"/>
                <a:ea typeface="宋体" panose="02010600030101010101" pitchFamily="2" charset="-122"/>
              </a:rPr>
              <a:t>25KB</a:t>
            </a:r>
            <a:endParaRPr lang="en-US" altLang="zh-CN" sz="2400" dirty="0">
              <a:solidFill>
                <a:srgbClr val="000000"/>
              </a:solidFill>
              <a:latin typeface="Times New Roman" panose="02020603050405020304" pitchFamily="18" charset="0"/>
              <a:ea typeface="宋体" panose="02010600030101010101" pitchFamily="2" charset="-122"/>
            </a:endParaRPr>
          </a:p>
          <a:p>
            <a:pPr fontAlgn="base">
              <a:lnSpc>
                <a:spcPct val="130000"/>
              </a:lnSpc>
              <a:spcAft>
                <a:spcPct val="0"/>
              </a:spcAft>
              <a:buClr>
                <a:srgbClr val="FF9900"/>
              </a:buClr>
              <a:buFont typeface="Wingdings" panose="05000000000000000000" pitchFamily="2" charset="2"/>
              <a:buNone/>
            </a:pPr>
            <a:r>
              <a:rPr lang="en-US" altLang="zh-CN" sz="2400" dirty="0">
                <a:solidFill>
                  <a:srgbClr val="000000"/>
                </a:solidFill>
                <a:latin typeface="Times New Roman" panose="02020603050405020304" pitchFamily="18" charset="0"/>
                <a:ea typeface="宋体" panose="02010600030101010101" pitchFamily="2" charset="-122"/>
              </a:rPr>
              <a:t>            </a:t>
            </a:r>
            <a:r>
              <a:rPr lang="zh-CN" altLang="en-US" sz="2400" dirty="0">
                <a:solidFill>
                  <a:srgbClr val="000000"/>
                </a:solidFill>
                <a:latin typeface="Times New Roman" panose="02020603050405020304" pitchFamily="18" charset="0"/>
                <a:ea typeface="宋体" panose="02010600030101010101" pitchFamily="2" charset="-122"/>
              </a:rPr>
              <a:t>程序</a:t>
            </a:r>
            <a:r>
              <a:rPr lang="en-US" altLang="zh-CN" sz="2400" dirty="0">
                <a:solidFill>
                  <a:srgbClr val="000000"/>
                </a:solidFill>
                <a:latin typeface="Times New Roman" panose="02020603050405020304" pitchFamily="18" charset="0"/>
                <a:ea typeface="宋体" panose="02010600030101010101" pitchFamily="2" charset="-122"/>
              </a:rPr>
              <a:t>C</a:t>
            </a:r>
            <a:r>
              <a:rPr lang="zh-CN" altLang="en-US" sz="2400" dirty="0">
                <a:solidFill>
                  <a:srgbClr val="000000"/>
                </a:solidFill>
                <a:latin typeface="Times New Roman" panose="02020603050405020304" pitchFamily="18" charset="0"/>
                <a:ea typeface="宋体" panose="02010600030101010101" pitchFamily="2" charset="-122"/>
              </a:rPr>
              <a:t>要求</a:t>
            </a:r>
            <a:r>
              <a:rPr lang="en-US" altLang="zh-CN" sz="2400" dirty="0">
                <a:solidFill>
                  <a:srgbClr val="000000"/>
                </a:solidFill>
                <a:latin typeface="Times New Roman" panose="02020603050405020304" pitchFamily="18" charset="0"/>
                <a:ea typeface="宋体" panose="02010600030101010101" pitchFamily="2" charset="-122"/>
              </a:rPr>
              <a:t>30KB</a:t>
            </a:r>
            <a:endParaRPr lang="en-US" altLang="zh-CN" sz="2400" dirty="0">
              <a:solidFill>
                <a:srgbClr val="000000"/>
              </a:solidFill>
              <a:latin typeface="Times New Roman" panose="02020603050405020304" pitchFamily="18" charset="0"/>
              <a:ea typeface="宋体" panose="02010600030101010101" pitchFamily="2" charset="-122"/>
            </a:endParaRPr>
          </a:p>
          <a:p>
            <a:pPr fontAlgn="base">
              <a:lnSpc>
                <a:spcPct val="130000"/>
              </a:lnSpc>
              <a:spcAft>
                <a:spcPct val="0"/>
              </a:spcAft>
              <a:buClr>
                <a:srgbClr val="FF9900"/>
              </a:buClr>
              <a:buFont typeface="Wingdings" panose="05000000000000000000" pitchFamily="2" charset="2"/>
              <a:buNone/>
            </a:pPr>
            <a:r>
              <a:rPr lang="en-US" altLang="zh-CN" sz="2400" dirty="0">
                <a:solidFill>
                  <a:srgbClr val="000000"/>
                </a:solidFill>
                <a:latin typeface="Times New Roman" panose="02020603050405020304" pitchFamily="18" charset="0"/>
                <a:ea typeface="宋体" panose="02010600030101010101" pitchFamily="2" charset="-122"/>
              </a:rPr>
              <a:t>            </a:t>
            </a:r>
            <a:r>
              <a:rPr lang="zh-CN" altLang="en-US" sz="2400" b="1" dirty="0">
                <a:solidFill>
                  <a:srgbClr val="000000"/>
                </a:solidFill>
                <a:latin typeface="Times New Roman" panose="02020603050405020304" pitchFamily="18" charset="0"/>
                <a:ea typeface="宋体" panose="02010600030101010101" pitchFamily="2" charset="-122"/>
              </a:rPr>
              <a:t>最佳适应算法对该程序序列是合适的</a:t>
            </a:r>
            <a:r>
              <a:rPr lang="zh-CN" altLang="en-US" sz="2400" dirty="0">
                <a:solidFill>
                  <a:srgbClr val="000000"/>
                </a:solidFill>
                <a:latin typeface="Times New Roman" panose="02020603050405020304" pitchFamily="18" charset="0"/>
                <a:ea typeface="宋体" panose="02010600030101010101" pitchFamily="2" charset="-122"/>
              </a:rPr>
              <a:t> </a:t>
            </a:r>
            <a:endParaRPr lang="zh-CN" altLang="en-US" sz="2400" dirty="0">
              <a:solidFill>
                <a:srgbClr val="000000"/>
              </a:solidFill>
              <a:latin typeface="Times New Roman" panose="02020603050405020304" pitchFamily="18" charset="0"/>
              <a:ea typeface="宋体" panose="02010600030101010101" pitchFamily="2" charset="-122"/>
            </a:endParaRPr>
          </a:p>
        </p:txBody>
      </p:sp>
      <p:grpSp>
        <p:nvGrpSpPr>
          <p:cNvPr id="327" name="Group 105"/>
          <p:cNvGrpSpPr/>
          <p:nvPr/>
        </p:nvGrpSpPr>
        <p:grpSpPr bwMode="auto">
          <a:xfrm>
            <a:off x="7960370" y="1741048"/>
            <a:ext cx="2297113" cy="3592512"/>
            <a:chOff x="1932" y="1749"/>
            <a:chExt cx="1447" cy="2263"/>
          </a:xfrm>
        </p:grpSpPr>
        <p:sp>
          <p:nvSpPr>
            <p:cNvPr id="328" name="Rectangle 106"/>
            <p:cNvSpPr>
              <a:spLocks noChangeArrowheads="1"/>
            </p:cNvSpPr>
            <p:nvPr/>
          </p:nvSpPr>
          <p:spPr bwMode="auto">
            <a:xfrm>
              <a:off x="2501" y="2490"/>
              <a:ext cx="874" cy="255"/>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0" indent="-34163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Blip>
                  <a:blip r:embed="rId1"/>
                </a:buBlip>
                <a:defRPr/>
              </a:pPr>
              <a:endParaRPr kumimoji="0" lang="zh-CN" altLang="zh-CN" sz="1400" b="1" i="0" u="none" strike="noStrike" kern="0" cap="none" spc="0" normalizeH="0" baseline="0" noProof="0">
                <a:ln>
                  <a:noFill/>
                </a:ln>
                <a:solidFill>
                  <a:srgbClr val="4138FA"/>
                </a:solidFill>
                <a:effectLst>
                  <a:outerShdw blurRad="38100" dist="38100" dir="2700000" algn="tl">
                    <a:srgbClr val="000000"/>
                  </a:outerShdw>
                </a:effectLst>
                <a:uLnTx/>
                <a:uFillTx/>
                <a:latin typeface="Arial" panose="020B0604020202020204" pitchFamily="34" charset="0"/>
                <a:ea typeface="宋体" panose="02010600030101010101" pitchFamily="2" charset="-122"/>
              </a:endParaRPr>
            </a:p>
          </p:txBody>
        </p:sp>
        <p:sp>
          <p:nvSpPr>
            <p:cNvPr id="329" name="Text Box 107"/>
            <p:cNvSpPr txBox="1">
              <a:spLocks noChangeArrowheads="1"/>
            </p:cNvSpPr>
            <p:nvPr/>
          </p:nvSpPr>
          <p:spPr bwMode="auto">
            <a:xfrm>
              <a:off x="2501" y="1852"/>
              <a:ext cx="874" cy="1914"/>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0" name="Line 108"/>
            <p:cNvSpPr>
              <a:spLocks noChangeShapeType="1"/>
            </p:cNvSpPr>
            <p:nvPr/>
          </p:nvSpPr>
          <p:spPr bwMode="auto">
            <a:xfrm>
              <a:off x="2506" y="2085"/>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331" name="Text Box 109"/>
            <p:cNvSpPr txBox="1">
              <a:spLocks noChangeArrowheads="1"/>
            </p:cNvSpPr>
            <p:nvPr/>
          </p:nvSpPr>
          <p:spPr bwMode="auto">
            <a:xfrm>
              <a:off x="2671" y="3159"/>
              <a:ext cx="53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在使用</a:t>
              </a:r>
              <a:endPar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2" name="Line 110"/>
            <p:cNvSpPr>
              <a:spLocks noChangeShapeType="1"/>
            </p:cNvSpPr>
            <p:nvPr/>
          </p:nvSpPr>
          <p:spPr bwMode="auto">
            <a:xfrm>
              <a:off x="2506" y="2272"/>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333" name="Line 111"/>
            <p:cNvSpPr>
              <a:spLocks noChangeShapeType="1"/>
            </p:cNvSpPr>
            <p:nvPr/>
          </p:nvSpPr>
          <p:spPr bwMode="auto">
            <a:xfrm>
              <a:off x="2506" y="2739"/>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334" name="Text Box 112"/>
            <p:cNvSpPr txBox="1">
              <a:spLocks noChangeArrowheads="1"/>
            </p:cNvSpPr>
            <p:nvPr/>
          </p:nvSpPr>
          <p:spPr bwMode="auto">
            <a:xfrm>
              <a:off x="2644" y="2272"/>
              <a:ext cx="66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在使用</a:t>
              </a:r>
              <a:endPar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5" name="Line 113"/>
            <p:cNvSpPr>
              <a:spLocks noChangeShapeType="1"/>
            </p:cNvSpPr>
            <p:nvPr/>
          </p:nvSpPr>
          <p:spPr bwMode="auto">
            <a:xfrm>
              <a:off x="2506" y="2972"/>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336" name="Text Box 114"/>
            <p:cNvSpPr txBox="1">
              <a:spLocks noChangeArrowheads="1"/>
            </p:cNvSpPr>
            <p:nvPr/>
          </p:nvSpPr>
          <p:spPr bwMode="auto">
            <a:xfrm>
              <a:off x="2662" y="2739"/>
              <a:ext cx="54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在使用</a:t>
              </a:r>
              <a:endPar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37" name="Line 115"/>
            <p:cNvSpPr>
              <a:spLocks noChangeShapeType="1"/>
            </p:cNvSpPr>
            <p:nvPr/>
          </p:nvSpPr>
          <p:spPr bwMode="auto">
            <a:xfrm>
              <a:off x="2506" y="3159"/>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338" name="Line 116"/>
            <p:cNvSpPr>
              <a:spLocks noChangeShapeType="1"/>
            </p:cNvSpPr>
            <p:nvPr/>
          </p:nvSpPr>
          <p:spPr bwMode="auto">
            <a:xfrm>
              <a:off x="2506" y="3393"/>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339" name="Rectangle 117"/>
            <p:cNvSpPr>
              <a:spLocks noChangeArrowheads="1"/>
            </p:cNvSpPr>
            <p:nvPr/>
          </p:nvSpPr>
          <p:spPr bwMode="auto">
            <a:xfrm>
              <a:off x="2497" y="2085"/>
              <a:ext cx="877" cy="187"/>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0" indent="-34163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Blip>
                  <a:blip r:embed="rId1"/>
                </a:buBlip>
                <a:defRPr/>
              </a:pPr>
              <a:endParaRPr kumimoji="0" lang="zh-CN" altLang="zh-CN" sz="1400" b="1" i="0" u="none" strike="noStrike" kern="0" cap="none" spc="0" normalizeH="0" baseline="0" noProof="0">
                <a:ln>
                  <a:noFill/>
                </a:ln>
                <a:solidFill>
                  <a:srgbClr val="4138FA"/>
                </a:solidFill>
                <a:effectLst>
                  <a:outerShdw blurRad="38100" dist="38100" dir="2700000" algn="tl">
                    <a:srgbClr val="000000"/>
                  </a:outerShdw>
                </a:effectLst>
                <a:uLnTx/>
                <a:uFillTx/>
                <a:latin typeface="Arial" panose="020B0604020202020204" pitchFamily="34" charset="0"/>
                <a:ea typeface="宋体" panose="02010600030101010101" pitchFamily="2" charset="-122"/>
              </a:endParaRPr>
            </a:p>
          </p:txBody>
        </p:sp>
        <p:sp>
          <p:nvSpPr>
            <p:cNvPr id="340" name="Text Box 118"/>
            <p:cNvSpPr txBox="1">
              <a:spLocks noChangeArrowheads="1"/>
            </p:cNvSpPr>
            <p:nvPr/>
          </p:nvSpPr>
          <p:spPr bwMode="auto">
            <a:xfrm>
              <a:off x="2678" y="2067"/>
              <a:ext cx="51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30KB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1" name="Rectangle 119"/>
            <p:cNvSpPr>
              <a:spLocks noChangeArrowheads="1"/>
            </p:cNvSpPr>
            <p:nvPr/>
          </p:nvSpPr>
          <p:spPr bwMode="auto">
            <a:xfrm>
              <a:off x="2497" y="2972"/>
              <a:ext cx="877" cy="187"/>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0" indent="-34163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Blip>
                  <a:blip r:embed="rId1"/>
                </a:buBlip>
                <a:defRPr/>
              </a:pPr>
              <a:endParaRPr kumimoji="0" lang="zh-CN" altLang="zh-CN" sz="1400" b="1" i="0" u="none" strike="noStrike" kern="0" cap="none" spc="0" normalizeH="0" baseline="0" noProof="0">
                <a:ln>
                  <a:noFill/>
                </a:ln>
                <a:solidFill>
                  <a:srgbClr val="4138FA"/>
                </a:solidFill>
                <a:effectLst>
                  <a:outerShdw blurRad="38100" dist="38100" dir="2700000" algn="tl">
                    <a:srgbClr val="000000"/>
                  </a:outerShdw>
                </a:effectLst>
                <a:uLnTx/>
                <a:uFillTx/>
                <a:latin typeface="Arial" panose="020B0604020202020204" pitchFamily="34" charset="0"/>
                <a:ea typeface="宋体" panose="02010600030101010101" pitchFamily="2" charset="-122"/>
              </a:endParaRPr>
            </a:p>
          </p:txBody>
        </p:sp>
        <p:sp>
          <p:nvSpPr>
            <p:cNvPr id="342" name="Text Box 120"/>
            <p:cNvSpPr txBox="1">
              <a:spLocks noChangeArrowheads="1"/>
            </p:cNvSpPr>
            <p:nvPr/>
          </p:nvSpPr>
          <p:spPr bwMode="auto">
            <a:xfrm>
              <a:off x="2756" y="2945"/>
              <a:ext cx="40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5KB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3" name="Rectangle 121"/>
            <p:cNvSpPr>
              <a:spLocks noChangeArrowheads="1"/>
            </p:cNvSpPr>
            <p:nvPr/>
          </p:nvSpPr>
          <p:spPr bwMode="auto">
            <a:xfrm>
              <a:off x="2497" y="3393"/>
              <a:ext cx="877" cy="373"/>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0" indent="-34163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Blip>
                  <a:blip r:embed="rId1"/>
                </a:buBlip>
                <a:defRPr/>
              </a:pPr>
              <a:endParaRPr kumimoji="0" lang="zh-CN" altLang="zh-CN" sz="1400" b="1" i="0" u="none" strike="noStrike" kern="0" cap="none" spc="0" normalizeH="0" baseline="0" noProof="0">
                <a:ln>
                  <a:noFill/>
                </a:ln>
                <a:solidFill>
                  <a:srgbClr val="4138FA"/>
                </a:solidFill>
                <a:effectLst>
                  <a:outerShdw blurRad="38100" dist="38100" dir="2700000" algn="tl">
                    <a:srgbClr val="000000"/>
                  </a:outerShdw>
                </a:effectLst>
                <a:uLnTx/>
                <a:uFillTx/>
                <a:latin typeface="Arial" panose="020B0604020202020204" pitchFamily="34" charset="0"/>
                <a:ea typeface="宋体" panose="02010600030101010101" pitchFamily="2" charset="-122"/>
              </a:endParaRPr>
            </a:p>
          </p:txBody>
        </p:sp>
        <p:sp>
          <p:nvSpPr>
            <p:cNvPr id="344" name="Text Box 122"/>
            <p:cNvSpPr txBox="1">
              <a:spLocks noChangeArrowheads="1"/>
            </p:cNvSpPr>
            <p:nvPr/>
          </p:nvSpPr>
          <p:spPr bwMode="auto">
            <a:xfrm>
              <a:off x="2738" y="3486"/>
              <a:ext cx="51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46KB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5" name="Line 123"/>
            <p:cNvSpPr>
              <a:spLocks noChangeShapeType="1"/>
            </p:cNvSpPr>
            <p:nvPr/>
          </p:nvSpPr>
          <p:spPr bwMode="auto">
            <a:xfrm>
              <a:off x="2501" y="2490"/>
              <a:ext cx="87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346" name="Text Box 124"/>
            <p:cNvSpPr txBox="1">
              <a:spLocks noChangeArrowheads="1"/>
            </p:cNvSpPr>
            <p:nvPr/>
          </p:nvSpPr>
          <p:spPr bwMode="auto">
            <a:xfrm>
              <a:off x="2161" y="1749"/>
              <a:ext cx="4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7" name="Text Box 125"/>
            <p:cNvSpPr txBox="1">
              <a:spLocks noChangeArrowheads="1"/>
            </p:cNvSpPr>
            <p:nvPr/>
          </p:nvSpPr>
          <p:spPr bwMode="auto">
            <a:xfrm>
              <a:off x="2110" y="1962"/>
              <a:ext cx="45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8" name="Text Box 126"/>
            <p:cNvSpPr txBox="1">
              <a:spLocks noChangeArrowheads="1"/>
            </p:cNvSpPr>
            <p:nvPr/>
          </p:nvSpPr>
          <p:spPr bwMode="auto">
            <a:xfrm>
              <a:off x="2050" y="2360"/>
              <a:ext cx="53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100KB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49" name="Rectangle 127"/>
            <p:cNvSpPr>
              <a:spLocks noChangeArrowheads="1"/>
            </p:cNvSpPr>
            <p:nvPr/>
          </p:nvSpPr>
          <p:spPr bwMode="auto">
            <a:xfrm>
              <a:off x="2501" y="2490"/>
              <a:ext cx="873" cy="255"/>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0" indent="-34163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Blip>
                  <a:blip r:embed="rId1"/>
                </a:buBlip>
                <a:defRPr/>
              </a:pPr>
              <a:endParaRPr kumimoji="0" lang="zh-CN" altLang="zh-CN" sz="1400" b="1" i="0" u="none" strike="noStrike" kern="0" cap="none" spc="0" normalizeH="0" baseline="0" noProof="0">
                <a:ln>
                  <a:noFill/>
                </a:ln>
                <a:solidFill>
                  <a:srgbClr val="4138FA"/>
                </a:solidFill>
                <a:effectLst>
                  <a:outerShdw blurRad="38100" dist="38100" dir="2700000" algn="tl">
                    <a:srgbClr val="000000"/>
                  </a:outerShdw>
                </a:effectLst>
                <a:uLnTx/>
                <a:uFillTx/>
                <a:latin typeface="Arial" panose="020B0604020202020204" pitchFamily="34" charset="0"/>
                <a:ea typeface="宋体" panose="02010600030101010101" pitchFamily="2" charset="-122"/>
              </a:endParaRPr>
            </a:p>
          </p:txBody>
        </p:sp>
        <p:sp>
          <p:nvSpPr>
            <p:cNvPr id="350" name="Text Box 128"/>
            <p:cNvSpPr txBox="1">
              <a:spLocks noChangeArrowheads="1"/>
            </p:cNvSpPr>
            <p:nvPr/>
          </p:nvSpPr>
          <p:spPr bwMode="auto">
            <a:xfrm>
              <a:off x="2704" y="2511"/>
              <a:ext cx="51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20KB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1" name="Text Box 129"/>
            <p:cNvSpPr txBox="1">
              <a:spLocks noChangeArrowheads="1"/>
            </p:cNvSpPr>
            <p:nvPr/>
          </p:nvSpPr>
          <p:spPr bwMode="auto">
            <a:xfrm>
              <a:off x="2050" y="2854"/>
              <a:ext cx="51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160KB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2" name="Text Box 130"/>
            <p:cNvSpPr txBox="1">
              <a:spLocks noChangeArrowheads="1"/>
            </p:cNvSpPr>
            <p:nvPr/>
          </p:nvSpPr>
          <p:spPr bwMode="auto">
            <a:xfrm>
              <a:off x="2059" y="3271"/>
              <a:ext cx="53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210KB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3" name="Text Box 131"/>
            <p:cNvSpPr txBox="1">
              <a:spLocks noChangeArrowheads="1"/>
            </p:cNvSpPr>
            <p:nvPr/>
          </p:nvSpPr>
          <p:spPr bwMode="auto">
            <a:xfrm>
              <a:off x="1932" y="3672"/>
              <a:ext cx="6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256KB</a:t>
              </a:r>
              <a:r>
                <a:rPr kumimoji="1" lang="en-US" altLang="zh-CN" sz="1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4" name="Text Box 132"/>
            <p:cNvSpPr txBox="1">
              <a:spLocks noChangeArrowheads="1"/>
            </p:cNvSpPr>
            <p:nvPr/>
          </p:nvSpPr>
          <p:spPr bwMode="auto">
            <a:xfrm>
              <a:off x="2751" y="3800"/>
              <a:ext cx="46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主存</a:t>
              </a:r>
              <a:endPar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355" name="Text Box 133"/>
            <p:cNvSpPr txBox="1">
              <a:spLocks noChangeArrowheads="1"/>
            </p:cNvSpPr>
            <p:nvPr/>
          </p:nvSpPr>
          <p:spPr bwMode="auto">
            <a:xfrm>
              <a:off x="2764" y="1813"/>
              <a:ext cx="3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os</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356" name="Group 134"/>
          <p:cNvGrpSpPr/>
          <p:nvPr/>
        </p:nvGrpSpPr>
        <p:grpSpPr bwMode="auto">
          <a:xfrm>
            <a:off x="1831033" y="1785498"/>
            <a:ext cx="6076950" cy="1392237"/>
            <a:chOff x="238" y="2118"/>
            <a:chExt cx="3828" cy="877"/>
          </a:xfrm>
        </p:grpSpPr>
        <p:sp>
          <p:nvSpPr>
            <p:cNvPr id="357" name="Text Box 135"/>
            <p:cNvSpPr txBox="1">
              <a:spLocks noChangeArrowheads="1"/>
            </p:cNvSpPr>
            <p:nvPr/>
          </p:nvSpPr>
          <p:spPr bwMode="auto">
            <a:xfrm>
              <a:off x="1527" y="2859"/>
              <a:ext cx="18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Bef>
                  <a:spcPct val="0"/>
                </a:spcBef>
                <a:spcAft>
                  <a:spcPct val="0"/>
                </a:spcAft>
                <a:buClrTx/>
                <a:buSzTx/>
                <a:buFontTx/>
                <a:buNone/>
              </a:pPr>
              <a:r>
                <a:rPr kumimoji="1" lang="en-US" altLang="zh-CN" sz="1600">
                  <a:solidFill>
                    <a:srgbClr val="000000"/>
                  </a:solidFill>
                  <a:latin typeface="Times New Roman" panose="02020603050405020304" pitchFamily="18" charset="0"/>
                  <a:ea typeface="宋体" panose="02010600030101010101" pitchFamily="2" charset="-122"/>
                </a:rPr>
                <a:t>(b) </a:t>
              </a:r>
              <a:r>
                <a:rPr kumimoji="1" lang="zh-CN" altLang="en-US" sz="1600">
                  <a:solidFill>
                    <a:srgbClr val="000000"/>
                  </a:solidFill>
                  <a:latin typeface="Times New Roman" panose="02020603050405020304" pitchFamily="18" charset="0"/>
                  <a:ea typeface="宋体" panose="02010600030101010101" pitchFamily="2" charset="-122"/>
                </a:rPr>
                <a:t>最佳适应算法的空闲区队列</a:t>
              </a:r>
              <a:endParaRPr kumimoji="1" lang="zh-CN" altLang="en-US" sz="1600">
                <a:solidFill>
                  <a:srgbClr val="000000"/>
                </a:solidFill>
                <a:latin typeface="Times New Roman" panose="02020603050405020304" pitchFamily="18" charset="0"/>
                <a:ea typeface="宋体" panose="02010600030101010101" pitchFamily="2" charset="-122"/>
              </a:endParaRPr>
            </a:p>
          </p:txBody>
        </p:sp>
        <p:sp>
          <p:nvSpPr>
            <p:cNvPr id="358" name="Text Box 136"/>
            <p:cNvSpPr txBox="1">
              <a:spLocks noChangeArrowheads="1"/>
            </p:cNvSpPr>
            <p:nvPr/>
          </p:nvSpPr>
          <p:spPr bwMode="auto">
            <a:xfrm>
              <a:off x="238" y="2118"/>
              <a:ext cx="497" cy="161"/>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Bef>
                  <a:spcPct val="0"/>
                </a:spcBef>
                <a:spcAft>
                  <a:spcPct val="0"/>
                </a:spcAft>
                <a:buClrTx/>
                <a:buSzTx/>
                <a:buFontTx/>
                <a:buNone/>
              </a:pP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Bef>
                  <a:spcPct val="0"/>
                </a:spcBef>
                <a:spcAft>
                  <a:spcPct val="0"/>
                </a:spcAft>
                <a:buClrTx/>
                <a:buSzTx/>
                <a:buFontTx/>
                <a:buNone/>
              </a:pP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59" name="Text Box 137"/>
            <p:cNvSpPr txBox="1">
              <a:spLocks noChangeArrowheads="1"/>
            </p:cNvSpPr>
            <p:nvPr/>
          </p:nvSpPr>
          <p:spPr bwMode="auto">
            <a:xfrm>
              <a:off x="300" y="2118"/>
              <a:ext cx="46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Bef>
                  <a:spcPct val="0"/>
                </a:spcBef>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160KB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60" name="Line 138"/>
            <p:cNvSpPr>
              <a:spLocks noChangeShapeType="1"/>
            </p:cNvSpPr>
            <p:nvPr/>
          </p:nvSpPr>
          <p:spPr bwMode="auto">
            <a:xfrm>
              <a:off x="735" y="2182"/>
              <a:ext cx="420"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nvGrpSpPr>
            <p:cNvPr id="361" name="Group 139"/>
            <p:cNvGrpSpPr/>
            <p:nvPr/>
          </p:nvGrpSpPr>
          <p:grpSpPr bwMode="auto">
            <a:xfrm>
              <a:off x="1155" y="2182"/>
              <a:ext cx="803" cy="612"/>
              <a:chOff x="1173" y="1223"/>
              <a:chExt cx="803" cy="612"/>
            </a:xfrm>
          </p:grpSpPr>
          <p:sp>
            <p:nvSpPr>
              <p:cNvPr id="382" name="Text Box 140"/>
              <p:cNvSpPr txBox="1">
                <a:spLocks noChangeArrowheads="1"/>
              </p:cNvSpPr>
              <p:nvPr/>
            </p:nvSpPr>
            <p:spPr bwMode="auto">
              <a:xfrm>
                <a:off x="1173" y="1223"/>
                <a:ext cx="497" cy="6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5KB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100KB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83" name="Line 141"/>
              <p:cNvSpPr>
                <a:spLocks noChangeShapeType="1"/>
              </p:cNvSpPr>
              <p:nvPr/>
            </p:nvSpPr>
            <p:spPr bwMode="auto">
              <a:xfrm>
                <a:off x="1173" y="1370"/>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84" name="Line 142"/>
              <p:cNvSpPr>
                <a:spLocks noChangeShapeType="1"/>
              </p:cNvSpPr>
              <p:nvPr/>
            </p:nvSpPr>
            <p:spPr bwMode="auto">
              <a:xfrm>
                <a:off x="1173" y="1517"/>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85" name="Line 143"/>
              <p:cNvSpPr>
                <a:spLocks noChangeShapeType="1"/>
              </p:cNvSpPr>
              <p:nvPr/>
            </p:nvSpPr>
            <p:spPr bwMode="auto">
              <a:xfrm>
                <a:off x="1173" y="1673"/>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86" name="Line 144"/>
              <p:cNvSpPr>
                <a:spLocks noChangeShapeType="1"/>
              </p:cNvSpPr>
              <p:nvPr/>
            </p:nvSpPr>
            <p:spPr bwMode="auto">
              <a:xfrm flipV="1">
                <a:off x="1747" y="1223"/>
                <a:ext cx="0" cy="34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87" name="Line 145"/>
              <p:cNvSpPr>
                <a:spLocks noChangeShapeType="1"/>
              </p:cNvSpPr>
              <p:nvPr/>
            </p:nvSpPr>
            <p:spPr bwMode="auto">
              <a:xfrm>
                <a:off x="1747" y="1223"/>
                <a:ext cx="229"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88" name="Line 146"/>
              <p:cNvSpPr>
                <a:spLocks noChangeShapeType="1"/>
              </p:cNvSpPr>
              <p:nvPr/>
            </p:nvSpPr>
            <p:spPr bwMode="auto">
              <a:xfrm>
                <a:off x="1632" y="1572"/>
                <a:ext cx="11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grpSp>
          <p:nvGrpSpPr>
            <p:cNvPr id="362" name="Group 147"/>
            <p:cNvGrpSpPr/>
            <p:nvPr/>
          </p:nvGrpSpPr>
          <p:grpSpPr bwMode="auto">
            <a:xfrm>
              <a:off x="1959" y="2182"/>
              <a:ext cx="803" cy="612"/>
              <a:chOff x="1173" y="1223"/>
              <a:chExt cx="803" cy="612"/>
            </a:xfrm>
          </p:grpSpPr>
          <p:sp>
            <p:nvSpPr>
              <p:cNvPr id="375" name="Text Box 148"/>
              <p:cNvSpPr txBox="1">
                <a:spLocks noChangeArrowheads="1"/>
              </p:cNvSpPr>
              <p:nvPr/>
            </p:nvSpPr>
            <p:spPr bwMode="auto">
              <a:xfrm>
                <a:off x="1173" y="1223"/>
                <a:ext cx="497" cy="6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20KB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20KB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76" name="Line 149"/>
              <p:cNvSpPr>
                <a:spLocks noChangeShapeType="1"/>
              </p:cNvSpPr>
              <p:nvPr/>
            </p:nvSpPr>
            <p:spPr bwMode="auto">
              <a:xfrm>
                <a:off x="1173" y="1370"/>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77" name="Line 150"/>
              <p:cNvSpPr>
                <a:spLocks noChangeShapeType="1"/>
              </p:cNvSpPr>
              <p:nvPr/>
            </p:nvSpPr>
            <p:spPr bwMode="auto">
              <a:xfrm>
                <a:off x="1173" y="1517"/>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78" name="Line 151"/>
              <p:cNvSpPr>
                <a:spLocks noChangeShapeType="1"/>
              </p:cNvSpPr>
              <p:nvPr/>
            </p:nvSpPr>
            <p:spPr bwMode="auto">
              <a:xfrm>
                <a:off x="1173" y="1673"/>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79" name="Line 152"/>
              <p:cNvSpPr>
                <a:spLocks noChangeShapeType="1"/>
              </p:cNvSpPr>
              <p:nvPr/>
            </p:nvSpPr>
            <p:spPr bwMode="auto">
              <a:xfrm flipV="1">
                <a:off x="1747" y="1223"/>
                <a:ext cx="0" cy="34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80" name="Line 153"/>
              <p:cNvSpPr>
                <a:spLocks noChangeShapeType="1"/>
              </p:cNvSpPr>
              <p:nvPr/>
            </p:nvSpPr>
            <p:spPr bwMode="auto">
              <a:xfrm>
                <a:off x="1747" y="1223"/>
                <a:ext cx="229"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81" name="Line 154"/>
              <p:cNvSpPr>
                <a:spLocks noChangeShapeType="1"/>
              </p:cNvSpPr>
              <p:nvPr/>
            </p:nvSpPr>
            <p:spPr bwMode="auto">
              <a:xfrm>
                <a:off x="1632" y="1572"/>
                <a:ext cx="11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grpSp>
          <p:nvGrpSpPr>
            <p:cNvPr id="363" name="Group 155"/>
            <p:cNvGrpSpPr/>
            <p:nvPr/>
          </p:nvGrpSpPr>
          <p:grpSpPr bwMode="auto">
            <a:xfrm>
              <a:off x="2764" y="2182"/>
              <a:ext cx="803" cy="612"/>
              <a:chOff x="1173" y="1223"/>
              <a:chExt cx="803" cy="612"/>
            </a:xfrm>
          </p:grpSpPr>
          <p:sp>
            <p:nvSpPr>
              <p:cNvPr id="368" name="Text Box 156"/>
              <p:cNvSpPr txBox="1">
                <a:spLocks noChangeArrowheads="1"/>
              </p:cNvSpPr>
              <p:nvPr/>
            </p:nvSpPr>
            <p:spPr bwMode="auto">
              <a:xfrm>
                <a:off x="1173" y="1223"/>
                <a:ext cx="497" cy="6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30KB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210KB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69" name="Line 157"/>
              <p:cNvSpPr>
                <a:spLocks noChangeShapeType="1"/>
              </p:cNvSpPr>
              <p:nvPr/>
            </p:nvSpPr>
            <p:spPr bwMode="auto">
              <a:xfrm>
                <a:off x="1173" y="1370"/>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70" name="Line 158"/>
              <p:cNvSpPr>
                <a:spLocks noChangeShapeType="1"/>
              </p:cNvSpPr>
              <p:nvPr/>
            </p:nvSpPr>
            <p:spPr bwMode="auto">
              <a:xfrm>
                <a:off x="1173" y="1517"/>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71" name="Line 159"/>
              <p:cNvSpPr>
                <a:spLocks noChangeShapeType="1"/>
              </p:cNvSpPr>
              <p:nvPr/>
            </p:nvSpPr>
            <p:spPr bwMode="auto">
              <a:xfrm>
                <a:off x="1173" y="1673"/>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72" name="Line 160"/>
              <p:cNvSpPr>
                <a:spLocks noChangeShapeType="1"/>
              </p:cNvSpPr>
              <p:nvPr/>
            </p:nvSpPr>
            <p:spPr bwMode="auto">
              <a:xfrm flipV="1">
                <a:off x="1747" y="1223"/>
                <a:ext cx="0" cy="34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73" name="Line 161"/>
              <p:cNvSpPr>
                <a:spLocks noChangeShapeType="1"/>
              </p:cNvSpPr>
              <p:nvPr/>
            </p:nvSpPr>
            <p:spPr bwMode="auto">
              <a:xfrm>
                <a:off x="1747" y="1223"/>
                <a:ext cx="229"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74" name="Line 162"/>
              <p:cNvSpPr>
                <a:spLocks noChangeShapeType="1"/>
              </p:cNvSpPr>
              <p:nvPr/>
            </p:nvSpPr>
            <p:spPr bwMode="auto">
              <a:xfrm>
                <a:off x="1632" y="1572"/>
                <a:ext cx="11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sp>
          <p:nvSpPr>
            <p:cNvPr id="364" name="Text Box 163"/>
            <p:cNvSpPr txBox="1">
              <a:spLocks noChangeArrowheads="1"/>
            </p:cNvSpPr>
            <p:nvPr/>
          </p:nvSpPr>
          <p:spPr bwMode="auto">
            <a:xfrm>
              <a:off x="3569" y="2181"/>
              <a:ext cx="497" cy="612"/>
            </a:xfrm>
            <a:prstGeom prst="rect">
              <a:avLst/>
            </a:prstGeom>
            <a:solidFill>
              <a:srgbClr val="FFFFCC"/>
            </a:solidFill>
            <a:ln w="9525">
              <a:solidFill>
                <a:srgbClr val="000000"/>
              </a:solidFill>
              <a:miter lim="800000"/>
            </a:ln>
          </p:spPr>
          <p:txBody>
            <a:bodyPr/>
            <a:lstStyle/>
            <a:p>
              <a:pPr algn="just" fontAlgn="base">
                <a:lnSpc>
                  <a:spcPct val="80000"/>
                </a:lnSpc>
                <a:spcBef>
                  <a:spcPct val="30000"/>
                </a:spcBef>
                <a:spcAft>
                  <a:spcPct val="0"/>
                </a:spcAft>
                <a:defRPr/>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Bef>
                  <a:spcPct val="30000"/>
                </a:spcBef>
                <a:spcAft>
                  <a:spcPct val="0"/>
                </a:spcAft>
                <a:defRPr/>
              </a:pPr>
              <a:r>
                <a:rPr kumimoji="1" lang="en-US" altLang="zh-CN" sz="1400" b="1">
                  <a:solidFill>
                    <a:srgbClr val="000000"/>
                  </a:solidFill>
                  <a:latin typeface="Times New Roman" panose="02020603050405020304" pitchFamily="18" charset="0"/>
                  <a:ea typeface="宋体" panose="02010600030101010101" pitchFamily="2" charset="-122"/>
                </a:rPr>
                <a:t>  46KB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Bef>
                  <a:spcPct val="30000"/>
                </a:spcBef>
                <a:spcAft>
                  <a:spcPct val="0"/>
                </a:spcAft>
                <a:defRPr/>
              </a:pP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1400" b="1">
                  <a:solidFill>
                    <a:srgbClr val="000000"/>
                  </a:solidFill>
                  <a:latin typeface="Arial" panose="020B0604020202020204" pitchFamily="34" charset="0"/>
                  <a:ea typeface="宋体" panose="02010600030101010101" pitchFamily="2" charset="-122"/>
                  <a:sym typeface="Symbol" panose="05050102010706020507" pitchFamily="18" charset="2"/>
                </a:rPr>
                <a:t></a:t>
              </a:r>
              <a:r>
                <a:rPr kumimoji="1" lang="en-US" altLang="zh-CN" sz="1400" b="1">
                  <a:solidFill>
                    <a:srgbClr val="4138FA"/>
                  </a:solidFill>
                  <a:effectLst>
                    <a:outerShdw blurRad="38100" dist="38100" dir="2700000" algn="tl">
                      <a:srgbClr val="000000"/>
                    </a:outerShdw>
                  </a:effectLst>
                  <a:latin typeface="Arial" panose="020B0604020202020204" pitchFamily="34" charset="0"/>
                  <a:ea typeface="宋体" panose="02010600030101010101" pitchFamily="2" charset="-122"/>
                </a:rPr>
                <a:t> </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365" name="Line 164"/>
            <p:cNvSpPr>
              <a:spLocks noChangeShapeType="1"/>
            </p:cNvSpPr>
            <p:nvPr/>
          </p:nvSpPr>
          <p:spPr bwMode="auto">
            <a:xfrm>
              <a:off x="3569" y="2328"/>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66" name="Line 165"/>
            <p:cNvSpPr>
              <a:spLocks noChangeShapeType="1"/>
            </p:cNvSpPr>
            <p:nvPr/>
          </p:nvSpPr>
          <p:spPr bwMode="auto">
            <a:xfrm>
              <a:off x="3569" y="2475"/>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367" name="Line 166"/>
            <p:cNvSpPr>
              <a:spLocks noChangeShapeType="1"/>
            </p:cNvSpPr>
            <p:nvPr/>
          </p:nvSpPr>
          <p:spPr bwMode="auto">
            <a:xfrm>
              <a:off x="3569" y="2631"/>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sp>
        <p:nvSpPr>
          <p:cNvPr id="389" name="Text Box 167"/>
          <p:cNvSpPr txBox="1">
            <a:spLocks noChangeArrowheads="1"/>
          </p:cNvSpPr>
          <p:nvPr/>
        </p:nvSpPr>
        <p:spPr bwMode="auto">
          <a:xfrm>
            <a:off x="8566795" y="5441510"/>
            <a:ext cx="1649413"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fontAlgn="base">
              <a:lnSpc>
                <a:spcPct val="100000"/>
              </a:lnSpc>
              <a:spcAft>
                <a:spcPct val="0"/>
              </a:spcAft>
              <a:buClrTx/>
              <a:buSzTx/>
              <a:buFontTx/>
              <a:buNone/>
            </a:pPr>
            <a:r>
              <a:rPr kumimoji="1" lang="zh-CN" altLang="en-US" sz="1600">
                <a:solidFill>
                  <a:srgbClr val="000000"/>
                </a:solidFill>
                <a:latin typeface="Times New Roman" panose="02020603050405020304" pitchFamily="18" charset="0"/>
                <a:ea typeface="宋体" panose="02010600030101010101" pitchFamily="2" charset="-122"/>
              </a:rPr>
              <a:t>主存分布示意图</a:t>
            </a:r>
            <a:endParaRPr kumimoji="1" lang="zh-CN" altLang="en-US" sz="1600">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分区存储管理</a:t>
            </a:r>
            <a:endParaRPr lang="zh-CN" altLang="en-US" dirty="0"/>
          </a:p>
        </p:txBody>
      </p:sp>
      <p:sp>
        <p:nvSpPr>
          <p:cNvPr id="3" name="Rectangle 3"/>
          <p:cNvSpPr>
            <a:spLocks noChangeArrowheads="1"/>
          </p:cNvSpPr>
          <p:nvPr/>
        </p:nvSpPr>
        <p:spPr bwMode="auto">
          <a:xfrm>
            <a:off x="487822" y="931190"/>
            <a:ext cx="45148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30000"/>
              </a:lnSpc>
              <a:buFont typeface="Wingdings" panose="05000000000000000000" pitchFamily="2" charset="2"/>
              <a:buNone/>
            </a:pPr>
            <a:r>
              <a:rPr lang="en-US" altLang="zh-CN" sz="2400" dirty="0">
                <a:solidFill>
                  <a:schemeClr val="tx1"/>
                </a:solidFill>
                <a:latin typeface="宋体" panose="02010600030101010101" pitchFamily="2" charset="-122"/>
              </a:rPr>
              <a:t>ⅲ </a:t>
            </a:r>
            <a:r>
              <a:rPr lang="zh-CN" altLang="en-US" sz="2400" dirty="0">
                <a:solidFill>
                  <a:schemeClr val="tx1"/>
                </a:solidFill>
                <a:latin typeface="Times New Roman" panose="02020603050405020304" pitchFamily="18" charset="0"/>
              </a:rPr>
              <a:t>最坏适应算法</a:t>
            </a:r>
            <a:r>
              <a:rPr lang="zh-CN" altLang="en-US" sz="2400" b="0" dirty="0">
                <a:solidFill>
                  <a:schemeClr val="tx1"/>
                </a:solidFill>
                <a:latin typeface="Times New Roman" panose="02020603050405020304" pitchFamily="18" charset="0"/>
              </a:rPr>
              <a:t>        </a:t>
            </a:r>
            <a:endParaRPr lang="zh-CN" altLang="en-US" sz="2400" b="0" dirty="0">
              <a:solidFill>
                <a:schemeClr val="tx1"/>
              </a:solidFill>
              <a:latin typeface="Times New Roman" panose="02020603050405020304" pitchFamily="18" charset="0"/>
            </a:endParaRPr>
          </a:p>
        </p:txBody>
      </p:sp>
      <p:sp>
        <p:nvSpPr>
          <p:cNvPr id="130" name="Rectangle 32"/>
          <p:cNvSpPr>
            <a:spLocks noChangeArrowheads="1"/>
          </p:cNvSpPr>
          <p:nvPr/>
        </p:nvSpPr>
        <p:spPr bwMode="auto">
          <a:xfrm>
            <a:off x="1551363" y="3290448"/>
            <a:ext cx="6443662" cy="231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fontAlgn="base">
              <a:lnSpc>
                <a:spcPct val="130000"/>
              </a:lnSpc>
              <a:spcAft>
                <a:spcPct val="0"/>
              </a:spcAft>
              <a:buClr>
                <a:srgbClr val="FF9900"/>
              </a:buClr>
              <a:buFont typeface="Wingdings" panose="05000000000000000000" pitchFamily="2" charset="2"/>
              <a:buNone/>
            </a:pPr>
            <a:r>
              <a:rPr lang="en-US" altLang="zh-CN" sz="2400">
                <a:solidFill>
                  <a:srgbClr val="000000"/>
                </a:solidFill>
                <a:latin typeface="Times New Roman" panose="02020603050405020304" pitchFamily="18" charset="0"/>
                <a:ea typeface="宋体" panose="02010600030101010101" pitchFamily="2" charset="-122"/>
              </a:rPr>
              <a:t>     </a:t>
            </a:r>
            <a:r>
              <a:rPr lang="zh-CN" altLang="en-US" sz="2400">
                <a:solidFill>
                  <a:srgbClr val="000000"/>
                </a:solidFill>
                <a:latin typeface="Times New Roman" panose="02020603050405020304" pitchFamily="18" charset="0"/>
                <a:ea typeface="宋体" panose="02010600030101010101" pitchFamily="2" charset="-122"/>
              </a:rPr>
              <a:t>程序</a:t>
            </a:r>
            <a:r>
              <a:rPr lang="en-US" altLang="zh-CN" sz="2400">
                <a:solidFill>
                  <a:srgbClr val="000000"/>
                </a:solidFill>
                <a:latin typeface="Times New Roman" panose="02020603050405020304" pitchFamily="18" charset="0"/>
                <a:ea typeface="宋体" panose="02010600030101010101" pitchFamily="2" charset="-122"/>
              </a:rPr>
              <a:t>A</a:t>
            </a:r>
            <a:r>
              <a:rPr lang="zh-CN" altLang="en-US" sz="2400">
                <a:solidFill>
                  <a:srgbClr val="000000"/>
                </a:solidFill>
                <a:latin typeface="Times New Roman" panose="02020603050405020304" pitchFamily="18" charset="0"/>
                <a:ea typeface="宋体" panose="02010600030101010101" pitchFamily="2" charset="-122"/>
              </a:rPr>
              <a:t>要求</a:t>
            </a:r>
            <a:r>
              <a:rPr lang="en-US" altLang="zh-CN" sz="2400">
                <a:solidFill>
                  <a:srgbClr val="000000"/>
                </a:solidFill>
                <a:latin typeface="Times New Roman" panose="02020603050405020304" pitchFamily="18" charset="0"/>
                <a:ea typeface="宋体" panose="02010600030101010101" pitchFamily="2" charset="-122"/>
              </a:rPr>
              <a:t>18KB</a:t>
            </a:r>
            <a:endParaRPr lang="en-US" altLang="zh-CN" sz="2400">
              <a:solidFill>
                <a:srgbClr val="000000"/>
              </a:solidFill>
              <a:latin typeface="Times New Roman" panose="02020603050405020304" pitchFamily="18" charset="0"/>
              <a:ea typeface="宋体" panose="02010600030101010101" pitchFamily="2" charset="-122"/>
            </a:endParaRPr>
          </a:p>
          <a:p>
            <a:pPr fontAlgn="base">
              <a:lnSpc>
                <a:spcPct val="130000"/>
              </a:lnSpc>
              <a:spcAft>
                <a:spcPct val="0"/>
              </a:spcAft>
              <a:buClr>
                <a:srgbClr val="FF9900"/>
              </a:buClr>
              <a:buFont typeface="Wingdings" panose="05000000000000000000" pitchFamily="2" charset="2"/>
              <a:buNone/>
            </a:pPr>
            <a:r>
              <a:rPr lang="en-US" altLang="zh-CN" sz="2400">
                <a:solidFill>
                  <a:srgbClr val="000000"/>
                </a:solidFill>
                <a:latin typeface="Times New Roman" panose="02020603050405020304" pitchFamily="18" charset="0"/>
                <a:ea typeface="宋体" panose="02010600030101010101" pitchFamily="2" charset="-122"/>
              </a:rPr>
              <a:t>            </a:t>
            </a:r>
            <a:r>
              <a:rPr lang="zh-CN" altLang="en-US" sz="2400">
                <a:solidFill>
                  <a:srgbClr val="000000"/>
                </a:solidFill>
                <a:latin typeface="Times New Roman" panose="02020603050405020304" pitchFamily="18" charset="0"/>
                <a:ea typeface="宋体" panose="02010600030101010101" pitchFamily="2" charset="-122"/>
              </a:rPr>
              <a:t>程序</a:t>
            </a:r>
            <a:r>
              <a:rPr lang="en-US" altLang="zh-CN" sz="2400">
                <a:solidFill>
                  <a:srgbClr val="000000"/>
                </a:solidFill>
                <a:latin typeface="Times New Roman" panose="02020603050405020304" pitchFamily="18" charset="0"/>
                <a:ea typeface="宋体" panose="02010600030101010101" pitchFamily="2" charset="-122"/>
              </a:rPr>
              <a:t>B</a:t>
            </a:r>
            <a:r>
              <a:rPr lang="zh-CN" altLang="en-US" sz="2400">
                <a:solidFill>
                  <a:srgbClr val="000000"/>
                </a:solidFill>
                <a:latin typeface="Times New Roman" panose="02020603050405020304" pitchFamily="18" charset="0"/>
                <a:ea typeface="宋体" panose="02010600030101010101" pitchFamily="2" charset="-122"/>
              </a:rPr>
              <a:t>要求</a:t>
            </a:r>
            <a:r>
              <a:rPr lang="en-US" altLang="zh-CN" sz="2400">
                <a:solidFill>
                  <a:srgbClr val="000000"/>
                </a:solidFill>
                <a:latin typeface="Times New Roman" panose="02020603050405020304" pitchFamily="18" charset="0"/>
                <a:ea typeface="宋体" panose="02010600030101010101" pitchFamily="2" charset="-122"/>
              </a:rPr>
              <a:t>25KB</a:t>
            </a:r>
            <a:endParaRPr lang="en-US" altLang="zh-CN" sz="2400">
              <a:solidFill>
                <a:srgbClr val="000000"/>
              </a:solidFill>
              <a:latin typeface="Times New Roman" panose="02020603050405020304" pitchFamily="18" charset="0"/>
              <a:ea typeface="宋体" panose="02010600030101010101" pitchFamily="2" charset="-122"/>
            </a:endParaRPr>
          </a:p>
          <a:p>
            <a:pPr fontAlgn="base">
              <a:lnSpc>
                <a:spcPct val="130000"/>
              </a:lnSpc>
              <a:spcAft>
                <a:spcPct val="0"/>
              </a:spcAft>
              <a:buClr>
                <a:srgbClr val="FF9900"/>
              </a:buClr>
              <a:buFont typeface="Wingdings" panose="05000000000000000000" pitchFamily="2" charset="2"/>
              <a:buNone/>
            </a:pPr>
            <a:r>
              <a:rPr lang="en-US" altLang="zh-CN" sz="2400">
                <a:solidFill>
                  <a:srgbClr val="000000"/>
                </a:solidFill>
                <a:latin typeface="Times New Roman" panose="02020603050405020304" pitchFamily="18" charset="0"/>
                <a:ea typeface="宋体" panose="02010600030101010101" pitchFamily="2" charset="-122"/>
              </a:rPr>
              <a:t>            </a:t>
            </a:r>
            <a:r>
              <a:rPr lang="zh-CN" altLang="en-US" sz="2400">
                <a:solidFill>
                  <a:srgbClr val="000000"/>
                </a:solidFill>
                <a:latin typeface="Times New Roman" panose="02020603050405020304" pitchFamily="18" charset="0"/>
                <a:ea typeface="宋体" panose="02010600030101010101" pitchFamily="2" charset="-122"/>
              </a:rPr>
              <a:t>程序</a:t>
            </a:r>
            <a:r>
              <a:rPr lang="en-US" altLang="zh-CN" sz="2400">
                <a:solidFill>
                  <a:srgbClr val="000000"/>
                </a:solidFill>
                <a:latin typeface="Times New Roman" panose="02020603050405020304" pitchFamily="18" charset="0"/>
                <a:ea typeface="宋体" panose="02010600030101010101" pitchFamily="2" charset="-122"/>
              </a:rPr>
              <a:t>C</a:t>
            </a:r>
            <a:r>
              <a:rPr lang="zh-CN" altLang="en-US" sz="2400">
                <a:solidFill>
                  <a:srgbClr val="000000"/>
                </a:solidFill>
                <a:latin typeface="Times New Roman" panose="02020603050405020304" pitchFamily="18" charset="0"/>
                <a:ea typeface="宋体" panose="02010600030101010101" pitchFamily="2" charset="-122"/>
              </a:rPr>
              <a:t>要求</a:t>
            </a:r>
            <a:r>
              <a:rPr lang="en-US" altLang="zh-CN" sz="2400">
                <a:solidFill>
                  <a:srgbClr val="000000"/>
                </a:solidFill>
                <a:latin typeface="Times New Roman" panose="02020603050405020304" pitchFamily="18" charset="0"/>
                <a:ea typeface="宋体" panose="02010600030101010101" pitchFamily="2" charset="-122"/>
              </a:rPr>
              <a:t>30KB</a:t>
            </a:r>
            <a:endParaRPr lang="en-US" altLang="zh-CN" sz="2400">
              <a:solidFill>
                <a:srgbClr val="000000"/>
              </a:solidFill>
              <a:latin typeface="Times New Roman" panose="02020603050405020304" pitchFamily="18" charset="0"/>
              <a:ea typeface="宋体" panose="02010600030101010101" pitchFamily="2" charset="-122"/>
            </a:endParaRPr>
          </a:p>
          <a:p>
            <a:pPr fontAlgn="base">
              <a:lnSpc>
                <a:spcPct val="130000"/>
              </a:lnSpc>
              <a:spcAft>
                <a:spcPct val="0"/>
              </a:spcAft>
              <a:buClr>
                <a:srgbClr val="FF9900"/>
              </a:buClr>
              <a:buFont typeface="Wingdings" panose="05000000000000000000" pitchFamily="2" charset="2"/>
              <a:buNone/>
            </a:pPr>
            <a:r>
              <a:rPr lang="en-US" altLang="zh-CN" sz="2400">
                <a:solidFill>
                  <a:srgbClr val="000000"/>
                </a:solidFill>
                <a:latin typeface="Times New Roman" panose="02020603050405020304" pitchFamily="18" charset="0"/>
                <a:ea typeface="宋体" panose="02010600030101010101" pitchFamily="2" charset="-122"/>
              </a:rPr>
              <a:t>            </a:t>
            </a:r>
            <a:r>
              <a:rPr lang="zh-CN" altLang="en-US" sz="2400" b="1">
                <a:solidFill>
                  <a:srgbClr val="000000"/>
                </a:solidFill>
                <a:latin typeface="Times New Roman" panose="02020603050405020304" pitchFamily="18" charset="0"/>
                <a:ea typeface="宋体" panose="02010600030101010101" pitchFamily="2" charset="-122"/>
              </a:rPr>
              <a:t>最坏适应算法对该程序序列是不合适的 </a:t>
            </a:r>
            <a:endParaRPr lang="zh-CN" altLang="en-US" sz="2400" b="1">
              <a:solidFill>
                <a:srgbClr val="000000"/>
              </a:solidFill>
              <a:latin typeface="Times New Roman" panose="02020603050405020304" pitchFamily="18" charset="0"/>
              <a:ea typeface="宋体" panose="02010600030101010101" pitchFamily="2" charset="-122"/>
            </a:endParaRPr>
          </a:p>
        </p:txBody>
      </p:sp>
      <p:grpSp>
        <p:nvGrpSpPr>
          <p:cNvPr id="131" name="Group 102"/>
          <p:cNvGrpSpPr/>
          <p:nvPr/>
        </p:nvGrpSpPr>
        <p:grpSpPr bwMode="auto">
          <a:xfrm>
            <a:off x="7850563" y="1626748"/>
            <a:ext cx="2225675" cy="3611562"/>
            <a:chOff x="4185" y="1105"/>
            <a:chExt cx="1402" cy="2275"/>
          </a:xfrm>
        </p:grpSpPr>
        <p:sp>
          <p:nvSpPr>
            <p:cNvPr id="132" name="Rectangle 6"/>
            <p:cNvSpPr>
              <a:spLocks noChangeArrowheads="1"/>
            </p:cNvSpPr>
            <p:nvPr/>
          </p:nvSpPr>
          <p:spPr bwMode="auto">
            <a:xfrm>
              <a:off x="4709" y="1846"/>
              <a:ext cx="874" cy="255"/>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33" name="Text Box 7"/>
            <p:cNvSpPr txBox="1">
              <a:spLocks noChangeArrowheads="1"/>
            </p:cNvSpPr>
            <p:nvPr/>
          </p:nvSpPr>
          <p:spPr bwMode="auto">
            <a:xfrm>
              <a:off x="4709" y="1208"/>
              <a:ext cx="874" cy="1914"/>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100000"/>
                </a:lnSpc>
                <a:spcBef>
                  <a:spcPct val="0"/>
                </a:spcBef>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1600" b="1">
                  <a:solidFill>
                    <a:srgbClr val="000000"/>
                  </a:solidFill>
                  <a:latin typeface="Times New Roman" panose="02020603050405020304" pitchFamily="18" charset="0"/>
                  <a:ea typeface="宋体" panose="02010600030101010101" pitchFamily="2" charset="-122"/>
                </a:rPr>
                <a:t>os</a:t>
              </a:r>
              <a:endParaRPr kumimoji="1" lang="en-US" altLang="zh-CN" sz="1600" b="1">
                <a:solidFill>
                  <a:srgbClr val="000000"/>
                </a:solidFill>
                <a:latin typeface="Times New Roman" panose="02020603050405020304" pitchFamily="18" charset="0"/>
                <a:ea typeface="宋体" panose="02010600030101010101" pitchFamily="2" charset="-122"/>
              </a:endParaRPr>
            </a:p>
            <a:p>
              <a:pPr algn="just" fontAlgn="base">
                <a:lnSpc>
                  <a:spcPct val="100000"/>
                </a:lnSpc>
                <a:spcBef>
                  <a:spcPct val="0"/>
                </a:spcBef>
                <a:spcAft>
                  <a:spcPct val="0"/>
                </a:spcAft>
                <a:buClrTx/>
                <a:buSzTx/>
                <a:buFontTx/>
                <a:buNone/>
              </a:pPr>
              <a:endParaRPr kumimoji="1" lang="en-US" altLang="zh-CN" sz="1600" b="1">
                <a:solidFill>
                  <a:srgbClr val="000000"/>
                </a:solidFill>
                <a:latin typeface="Times New Roman" panose="02020603050405020304" pitchFamily="18" charset="0"/>
                <a:ea typeface="宋体" panose="02010600030101010101" pitchFamily="2" charset="-122"/>
              </a:endParaRPr>
            </a:p>
          </p:txBody>
        </p:sp>
        <p:sp>
          <p:nvSpPr>
            <p:cNvPr id="134" name="Line 8"/>
            <p:cNvSpPr>
              <a:spLocks noChangeShapeType="1"/>
            </p:cNvSpPr>
            <p:nvPr/>
          </p:nvSpPr>
          <p:spPr bwMode="auto">
            <a:xfrm>
              <a:off x="4714" y="1441"/>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35" name="Text Box 9"/>
            <p:cNvSpPr txBox="1">
              <a:spLocks noChangeArrowheads="1"/>
            </p:cNvSpPr>
            <p:nvPr/>
          </p:nvSpPr>
          <p:spPr bwMode="auto">
            <a:xfrm>
              <a:off x="4816" y="2515"/>
              <a:ext cx="66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fontAlgn="base">
                <a:lnSpc>
                  <a:spcPct val="100000"/>
                </a:lnSpc>
                <a:spcBef>
                  <a:spcPct val="50000"/>
                </a:spcBef>
                <a:spcAft>
                  <a:spcPct val="0"/>
                </a:spcAft>
                <a:buClrTx/>
                <a:buSzTx/>
                <a:buFontTx/>
                <a:buNone/>
              </a:pPr>
              <a:r>
                <a:rPr kumimoji="1" lang="zh-CN" altLang="en-US" sz="1400" b="1">
                  <a:solidFill>
                    <a:srgbClr val="000000"/>
                  </a:solidFill>
                  <a:latin typeface="Times New Roman" panose="02020603050405020304" pitchFamily="18" charset="0"/>
                  <a:ea typeface="宋体" panose="02010600030101010101" pitchFamily="2" charset="-122"/>
                </a:rPr>
                <a:t>在使用</a:t>
              </a:r>
              <a:endParaRPr kumimoji="1" lang="zh-CN" altLang="en-US" sz="1400" b="1">
                <a:solidFill>
                  <a:srgbClr val="000000"/>
                </a:solidFill>
                <a:latin typeface="Times New Roman" panose="02020603050405020304" pitchFamily="18" charset="0"/>
                <a:ea typeface="宋体" panose="02010600030101010101" pitchFamily="2" charset="-122"/>
              </a:endParaRPr>
            </a:p>
          </p:txBody>
        </p:sp>
        <p:sp>
          <p:nvSpPr>
            <p:cNvPr id="136" name="Line 10"/>
            <p:cNvSpPr>
              <a:spLocks noChangeShapeType="1"/>
            </p:cNvSpPr>
            <p:nvPr/>
          </p:nvSpPr>
          <p:spPr bwMode="auto">
            <a:xfrm>
              <a:off x="4714" y="1628"/>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37" name="Line 11"/>
            <p:cNvSpPr>
              <a:spLocks noChangeShapeType="1"/>
            </p:cNvSpPr>
            <p:nvPr/>
          </p:nvSpPr>
          <p:spPr bwMode="auto">
            <a:xfrm>
              <a:off x="4714" y="2095"/>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38" name="Text Box 12"/>
            <p:cNvSpPr txBox="1">
              <a:spLocks noChangeArrowheads="1"/>
            </p:cNvSpPr>
            <p:nvPr/>
          </p:nvSpPr>
          <p:spPr bwMode="auto">
            <a:xfrm>
              <a:off x="4816" y="1628"/>
              <a:ext cx="66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fontAlgn="base">
                <a:lnSpc>
                  <a:spcPct val="100000"/>
                </a:lnSpc>
                <a:spcBef>
                  <a:spcPct val="50000"/>
                </a:spcBef>
                <a:spcAft>
                  <a:spcPct val="0"/>
                </a:spcAft>
                <a:buClrTx/>
                <a:buSzTx/>
                <a:buFontTx/>
                <a:buNone/>
              </a:pPr>
              <a:r>
                <a:rPr kumimoji="1" lang="zh-CN" altLang="en-US" sz="1400" b="1">
                  <a:solidFill>
                    <a:srgbClr val="000000"/>
                  </a:solidFill>
                  <a:latin typeface="Times New Roman" panose="02020603050405020304" pitchFamily="18" charset="0"/>
                  <a:ea typeface="宋体" panose="02010600030101010101" pitchFamily="2" charset="-122"/>
                </a:rPr>
                <a:t>在使用</a:t>
              </a:r>
              <a:endParaRPr kumimoji="1" lang="zh-CN" altLang="en-US" sz="1400" b="1">
                <a:solidFill>
                  <a:srgbClr val="000000"/>
                </a:solidFill>
                <a:latin typeface="Times New Roman" panose="02020603050405020304" pitchFamily="18" charset="0"/>
                <a:ea typeface="宋体" panose="02010600030101010101" pitchFamily="2" charset="-122"/>
              </a:endParaRPr>
            </a:p>
          </p:txBody>
        </p:sp>
        <p:sp>
          <p:nvSpPr>
            <p:cNvPr id="139" name="Line 13"/>
            <p:cNvSpPr>
              <a:spLocks noChangeShapeType="1"/>
            </p:cNvSpPr>
            <p:nvPr/>
          </p:nvSpPr>
          <p:spPr bwMode="auto">
            <a:xfrm>
              <a:off x="4714" y="2328"/>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40" name="Text Box 14"/>
            <p:cNvSpPr txBox="1">
              <a:spLocks noChangeArrowheads="1"/>
            </p:cNvSpPr>
            <p:nvPr/>
          </p:nvSpPr>
          <p:spPr bwMode="auto">
            <a:xfrm>
              <a:off x="4816" y="2104"/>
              <a:ext cx="66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fontAlgn="base">
                <a:lnSpc>
                  <a:spcPct val="100000"/>
                </a:lnSpc>
                <a:spcBef>
                  <a:spcPct val="50000"/>
                </a:spcBef>
                <a:spcAft>
                  <a:spcPct val="0"/>
                </a:spcAft>
                <a:buClrTx/>
                <a:buSzTx/>
                <a:buFontTx/>
                <a:buNone/>
              </a:pPr>
              <a:r>
                <a:rPr kumimoji="1" lang="zh-CN" altLang="en-US" sz="1400" b="1">
                  <a:solidFill>
                    <a:srgbClr val="000000"/>
                  </a:solidFill>
                  <a:latin typeface="Times New Roman" panose="02020603050405020304" pitchFamily="18" charset="0"/>
                  <a:ea typeface="宋体" panose="02010600030101010101" pitchFamily="2" charset="-122"/>
                </a:rPr>
                <a:t>在使用</a:t>
              </a:r>
              <a:endParaRPr kumimoji="1" lang="zh-CN" altLang="en-US" sz="1400" b="1">
                <a:solidFill>
                  <a:srgbClr val="000000"/>
                </a:solidFill>
                <a:latin typeface="Times New Roman" panose="02020603050405020304" pitchFamily="18" charset="0"/>
                <a:ea typeface="宋体" panose="02010600030101010101" pitchFamily="2" charset="-122"/>
              </a:endParaRPr>
            </a:p>
          </p:txBody>
        </p:sp>
        <p:sp>
          <p:nvSpPr>
            <p:cNvPr id="141" name="Line 15"/>
            <p:cNvSpPr>
              <a:spLocks noChangeShapeType="1"/>
            </p:cNvSpPr>
            <p:nvPr/>
          </p:nvSpPr>
          <p:spPr bwMode="auto">
            <a:xfrm>
              <a:off x="4714" y="2515"/>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42" name="Line 16"/>
            <p:cNvSpPr>
              <a:spLocks noChangeShapeType="1"/>
            </p:cNvSpPr>
            <p:nvPr/>
          </p:nvSpPr>
          <p:spPr bwMode="auto">
            <a:xfrm>
              <a:off x="4714" y="2749"/>
              <a:ext cx="87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43" name="Rectangle 17"/>
            <p:cNvSpPr>
              <a:spLocks noChangeArrowheads="1"/>
            </p:cNvSpPr>
            <p:nvPr/>
          </p:nvSpPr>
          <p:spPr bwMode="auto">
            <a:xfrm>
              <a:off x="4714" y="1441"/>
              <a:ext cx="868" cy="187"/>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44" name="Text Box 18"/>
            <p:cNvSpPr txBox="1">
              <a:spLocks noChangeArrowheads="1"/>
            </p:cNvSpPr>
            <p:nvPr/>
          </p:nvSpPr>
          <p:spPr bwMode="auto">
            <a:xfrm>
              <a:off x="4868" y="1441"/>
              <a:ext cx="51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100000"/>
                </a:lnSpc>
                <a:spcBef>
                  <a:spcPct val="0"/>
                </a:spcBef>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30KB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145" name="Rectangle 19"/>
            <p:cNvSpPr>
              <a:spLocks noChangeArrowheads="1"/>
            </p:cNvSpPr>
            <p:nvPr/>
          </p:nvSpPr>
          <p:spPr bwMode="auto">
            <a:xfrm>
              <a:off x="4714" y="2328"/>
              <a:ext cx="868" cy="187"/>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46" name="Text Box 20"/>
            <p:cNvSpPr txBox="1">
              <a:spLocks noChangeArrowheads="1"/>
            </p:cNvSpPr>
            <p:nvPr/>
          </p:nvSpPr>
          <p:spPr bwMode="auto">
            <a:xfrm>
              <a:off x="4919" y="2328"/>
              <a:ext cx="51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100000"/>
                </a:lnSpc>
                <a:spcBef>
                  <a:spcPct val="0"/>
                </a:spcBef>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5KB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147" name="Rectangle 21"/>
            <p:cNvSpPr>
              <a:spLocks noChangeArrowheads="1"/>
            </p:cNvSpPr>
            <p:nvPr/>
          </p:nvSpPr>
          <p:spPr bwMode="auto">
            <a:xfrm>
              <a:off x="4714" y="2749"/>
              <a:ext cx="868" cy="373"/>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48" name="Text Box 22"/>
            <p:cNvSpPr txBox="1">
              <a:spLocks noChangeArrowheads="1"/>
            </p:cNvSpPr>
            <p:nvPr/>
          </p:nvSpPr>
          <p:spPr bwMode="auto">
            <a:xfrm>
              <a:off x="4919" y="2842"/>
              <a:ext cx="51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100000"/>
                </a:lnSpc>
                <a:spcBef>
                  <a:spcPct val="0"/>
                </a:spcBef>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46KB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149" name="Line 23"/>
            <p:cNvSpPr>
              <a:spLocks noChangeShapeType="1"/>
            </p:cNvSpPr>
            <p:nvPr/>
          </p:nvSpPr>
          <p:spPr bwMode="auto">
            <a:xfrm>
              <a:off x="4709" y="1846"/>
              <a:ext cx="87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50" name="Text Box 24"/>
            <p:cNvSpPr txBox="1">
              <a:spLocks noChangeArrowheads="1"/>
            </p:cNvSpPr>
            <p:nvPr/>
          </p:nvSpPr>
          <p:spPr bwMode="auto">
            <a:xfrm>
              <a:off x="4396" y="1105"/>
              <a:ext cx="460"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fontAlgn="base">
                <a:lnSpc>
                  <a:spcPct val="100000"/>
                </a:lnSpc>
                <a:spcBef>
                  <a:spcPct val="50000"/>
                </a:spcBef>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151" name="Text Box 25"/>
            <p:cNvSpPr txBox="1">
              <a:spLocks noChangeArrowheads="1"/>
            </p:cNvSpPr>
            <p:nvPr/>
          </p:nvSpPr>
          <p:spPr bwMode="auto">
            <a:xfrm>
              <a:off x="4336" y="1336"/>
              <a:ext cx="39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fontAlgn="base">
                <a:lnSpc>
                  <a:spcPct val="100000"/>
                </a:lnSpc>
                <a:spcBef>
                  <a:spcPct val="50000"/>
                </a:spcBef>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20KB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152" name="Text Box 26"/>
            <p:cNvSpPr txBox="1">
              <a:spLocks noChangeArrowheads="1"/>
            </p:cNvSpPr>
            <p:nvPr/>
          </p:nvSpPr>
          <p:spPr bwMode="auto">
            <a:xfrm>
              <a:off x="4294" y="1733"/>
              <a:ext cx="48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fontAlgn="base">
                <a:lnSpc>
                  <a:spcPct val="100000"/>
                </a:lnSpc>
                <a:spcBef>
                  <a:spcPct val="50000"/>
                </a:spcBef>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100KB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153" name="Rectangle 27"/>
            <p:cNvSpPr>
              <a:spLocks noChangeArrowheads="1"/>
            </p:cNvSpPr>
            <p:nvPr/>
          </p:nvSpPr>
          <p:spPr bwMode="auto">
            <a:xfrm>
              <a:off x="4709" y="1846"/>
              <a:ext cx="874" cy="255"/>
            </a:xfrm>
            <a:prstGeom prst="rect">
              <a:avLst/>
            </a:prstGeom>
            <a:solidFill>
              <a:srgbClr val="FFCC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54" name="Text Box 28"/>
            <p:cNvSpPr txBox="1">
              <a:spLocks noChangeArrowheads="1"/>
            </p:cNvSpPr>
            <p:nvPr/>
          </p:nvSpPr>
          <p:spPr bwMode="auto">
            <a:xfrm>
              <a:off x="4876" y="1885"/>
              <a:ext cx="51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100000"/>
                </a:lnSpc>
                <a:spcBef>
                  <a:spcPct val="0"/>
                </a:spcBef>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20KB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155" name="Text Box 29"/>
            <p:cNvSpPr txBox="1">
              <a:spLocks noChangeArrowheads="1"/>
            </p:cNvSpPr>
            <p:nvPr/>
          </p:nvSpPr>
          <p:spPr bwMode="auto">
            <a:xfrm>
              <a:off x="4294" y="2228"/>
              <a:ext cx="44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fontAlgn="base">
                <a:lnSpc>
                  <a:spcPct val="100000"/>
                </a:lnSpc>
                <a:spcBef>
                  <a:spcPct val="50000"/>
                </a:spcBef>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160KB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156" name="Text Box 30"/>
            <p:cNvSpPr txBox="1">
              <a:spLocks noChangeArrowheads="1"/>
            </p:cNvSpPr>
            <p:nvPr/>
          </p:nvSpPr>
          <p:spPr bwMode="auto">
            <a:xfrm>
              <a:off x="4285" y="2654"/>
              <a:ext cx="45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fontAlgn="base">
                <a:lnSpc>
                  <a:spcPct val="100000"/>
                </a:lnSpc>
                <a:spcBef>
                  <a:spcPct val="50000"/>
                </a:spcBef>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210KB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157" name="Text Box 31"/>
            <p:cNvSpPr txBox="1">
              <a:spLocks noChangeArrowheads="1"/>
            </p:cNvSpPr>
            <p:nvPr/>
          </p:nvSpPr>
          <p:spPr bwMode="auto">
            <a:xfrm>
              <a:off x="4185" y="3028"/>
              <a:ext cx="60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fontAlgn="base">
                <a:lnSpc>
                  <a:spcPct val="100000"/>
                </a:lnSpc>
                <a:spcBef>
                  <a:spcPct val="50000"/>
                </a:spcBef>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256KB</a:t>
              </a:r>
              <a:r>
                <a:rPr kumimoji="1" lang="en-US" altLang="zh-CN" sz="1400" b="1">
                  <a:solidFill>
                    <a:srgbClr val="000000"/>
                  </a:solidFill>
                  <a:latin typeface="宋体" panose="02010600030101010101" pitchFamily="2" charset="-122"/>
                  <a:ea typeface="宋体" panose="02010600030101010101" pitchFamily="2" charset="-122"/>
                </a:rPr>
                <a:t>-</a:t>
              </a:r>
              <a:r>
                <a:rPr kumimoji="1" lang="en-US" altLang="zh-CN" sz="1400" b="1">
                  <a:solidFill>
                    <a:srgbClr val="000000"/>
                  </a:solidFill>
                  <a:latin typeface="Times New Roman" panose="02020603050405020304" pitchFamily="18" charset="0"/>
                  <a:ea typeface="宋体" panose="02010600030101010101" pitchFamily="2" charset="-122"/>
                </a:rPr>
                <a:t>1</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158" name="Text Box 101"/>
            <p:cNvSpPr txBox="1">
              <a:spLocks noChangeArrowheads="1"/>
            </p:cNvSpPr>
            <p:nvPr/>
          </p:nvSpPr>
          <p:spPr bwMode="auto">
            <a:xfrm>
              <a:off x="4911" y="3188"/>
              <a:ext cx="36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fontAlgn="base">
                <a:lnSpc>
                  <a:spcPct val="100000"/>
                </a:lnSpc>
                <a:spcBef>
                  <a:spcPct val="50000"/>
                </a:spcBef>
                <a:spcAft>
                  <a:spcPct val="0"/>
                </a:spcAft>
                <a:buClrTx/>
                <a:buSzTx/>
                <a:buFontTx/>
                <a:buNone/>
              </a:pPr>
              <a:r>
                <a:rPr kumimoji="1" lang="zh-CN" altLang="en-US" sz="1400" b="1">
                  <a:solidFill>
                    <a:srgbClr val="000000"/>
                  </a:solidFill>
                  <a:latin typeface="Times New Roman" panose="02020603050405020304" pitchFamily="18" charset="0"/>
                  <a:ea typeface="宋体" panose="02010600030101010101" pitchFamily="2" charset="-122"/>
                </a:rPr>
                <a:t>主存</a:t>
              </a:r>
              <a:endParaRPr kumimoji="1" lang="zh-CN" altLang="en-US" sz="1400" b="1">
                <a:solidFill>
                  <a:srgbClr val="000000"/>
                </a:solidFill>
                <a:latin typeface="Times New Roman" panose="02020603050405020304" pitchFamily="18" charset="0"/>
                <a:ea typeface="宋体" panose="02010600030101010101" pitchFamily="2" charset="-122"/>
              </a:endParaRPr>
            </a:p>
          </p:txBody>
        </p:sp>
      </p:grpSp>
      <p:grpSp>
        <p:nvGrpSpPr>
          <p:cNvPr id="159" name="Group 112"/>
          <p:cNvGrpSpPr/>
          <p:nvPr/>
        </p:nvGrpSpPr>
        <p:grpSpPr bwMode="auto">
          <a:xfrm>
            <a:off x="1646613" y="1712473"/>
            <a:ext cx="6076950" cy="1392237"/>
            <a:chOff x="238" y="3042"/>
            <a:chExt cx="3828" cy="877"/>
          </a:xfrm>
        </p:grpSpPr>
        <p:sp>
          <p:nvSpPr>
            <p:cNvPr id="160" name="Text Box 113"/>
            <p:cNvSpPr txBox="1">
              <a:spLocks noChangeArrowheads="1"/>
            </p:cNvSpPr>
            <p:nvPr/>
          </p:nvSpPr>
          <p:spPr bwMode="auto">
            <a:xfrm>
              <a:off x="1527" y="3783"/>
              <a:ext cx="18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Bef>
                  <a:spcPct val="0"/>
                </a:spcBef>
                <a:spcAft>
                  <a:spcPct val="0"/>
                </a:spcAft>
                <a:buClrTx/>
                <a:buSzTx/>
                <a:buFontTx/>
                <a:buNone/>
              </a:pPr>
              <a:r>
                <a:rPr kumimoji="1" lang="en-US" altLang="zh-CN" sz="1600">
                  <a:solidFill>
                    <a:srgbClr val="000000"/>
                  </a:solidFill>
                  <a:latin typeface="Times New Roman" panose="02020603050405020304" pitchFamily="18" charset="0"/>
                  <a:ea typeface="宋体" panose="02010600030101010101" pitchFamily="2" charset="-122"/>
                </a:rPr>
                <a:t>(c) </a:t>
              </a:r>
              <a:r>
                <a:rPr kumimoji="1" lang="zh-CN" altLang="en-US" sz="1600">
                  <a:solidFill>
                    <a:srgbClr val="000000"/>
                  </a:solidFill>
                  <a:latin typeface="Times New Roman" panose="02020603050405020304" pitchFamily="18" charset="0"/>
                  <a:ea typeface="宋体" panose="02010600030101010101" pitchFamily="2" charset="-122"/>
                </a:rPr>
                <a:t>最坏适应算法的空闲区队列</a:t>
              </a:r>
              <a:endParaRPr kumimoji="1" lang="zh-CN" altLang="en-US" sz="1600">
                <a:solidFill>
                  <a:srgbClr val="000000"/>
                </a:solidFill>
                <a:latin typeface="Times New Roman" panose="02020603050405020304" pitchFamily="18" charset="0"/>
                <a:ea typeface="宋体" panose="02010600030101010101" pitchFamily="2" charset="-122"/>
              </a:endParaRPr>
            </a:p>
          </p:txBody>
        </p:sp>
        <p:sp>
          <p:nvSpPr>
            <p:cNvPr id="161" name="Text Box 114"/>
            <p:cNvSpPr txBox="1">
              <a:spLocks noChangeArrowheads="1"/>
            </p:cNvSpPr>
            <p:nvPr/>
          </p:nvSpPr>
          <p:spPr bwMode="auto">
            <a:xfrm>
              <a:off x="238" y="3042"/>
              <a:ext cx="497" cy="161"/>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Bef>
                  <a:spcPct val="0"/>
                </a:spcBef>
                <a:spcAft>
                  <a:spcPct val="0"/>
                </a:spcAft>
                <a:buClrTx/>
                <a:buSzTx/>
                <a:buFontTx/>
                <a:buNone/>
              </a:pP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Bef>
                  <a:spcPct val="0"/>
                </a:spcBef>
                <a:spcAft>
                  <a:spcPct val="0"/>
                </a:spcAft>
                <a:buClrTx/>
                <a:buSzTx/>
                <a:buFontTx/>
                <a:buNone/>
              </a:pP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162" name="Text Box 115"/>
            <p:cNvSpPr txBox="1">
              <a:spLocks noChangeArrowheads="1"/>
            </p:cNvSpPr>
            <p:nvPr/>
          </p:nvSpPr>
          <p:spPr bwMode="auto">
            <a:xfrm>
              <a:off x="300" y="3042"/>
              <a:ext cx="46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Bef>
                  <a:spcPct val="0"/>
                </a:spcBef>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210KB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163" name="Line 116"/>
            <p:cNvSpPr>
              <a:spLocks noChangeShapeType="1"/>
            </p:cNvSpPr>
            <p:nvPr/>
          </p:nvSpPr>
          <p:spPr bwMode="auto">
            <a:xfrm>
              <a:off x="735" y="3106"/>
              <a:ext cx="420"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nvGrpSpPr>
            <p:cNvPr id="164" name="Group 117"/>
            <p:cNvGrpSpPr/>
            <p:nvPr/>
          </p:nvGrpSpPr>
          <p:grpSpPr bwMode="auto">
            <a:xfrm>
              <a:off x="1155" y="3106"/>
              <a:ext cx="803" cy="612"/>
              <a:chOff x="1173" y="1223"/>
              <a:chExt cx="803" cy="612"/>
            </a:xfrm>
          </p:grpSpPr>
          <p:sp>
            <p:nvSpPr>
              <p:cNvPr id="185" name="Text Box 118"/>
              <p:cNvSpPr txBox="1">
                <a:spLocks noChangeArrowheads="1"/>
              </p:cNvSpPr>
              <p:nvPr/>
            </p:nvSpPr>
            <p:spPr bwMode="auto">
              <a:xfrm>
                <a:off x="1173" y="1223"/>
                <a:ext cx="497" cy="6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46KB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20KB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186" name="Line 119"/>
              <p:cNvSpPr>
                <a:spLocks noChangeShapeType="1"/>
              </p:cNvSpPr>
              <p:nvPr/>
            </p:nvSpPr>
            <p:spPr bwMode="auto">
              <a:xfrm>
                <a:off x="1173" y="1370"/>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87" name="Line 120"/>
              <p:cNvSpPr>
                <a:spLocks noChangeShapeType="1"/>
              </p:cNvSpPr>
              <p:nvPr/>
            </p:nvSpPr>
            <p:spPr bwMode="auto">
              <a:xfrm>
                <a:off x="1173" y="1517"/>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88" name="Line 121"/>
              <p:cNvSpPr>
                <a:spLocks noChangeShapeType="1"/>
              </p:cNvSpPr>
              <p:nvPr/>
            </p:nvSpPr>
            <p:spPr bwMode="auto">
              <a:xfrm>
                <a:off x="1173" y="1673"/>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89" name="Line 122"/>
              <p:cNvSpPr>
                <a:spLocks noChangeShapeType="1"/>
              </p:cNvSpPr>
              <p:nvPr/>
            </p:nvSpPr>
            <p:spPr bwMode="auto">
              <a:xfrm flipV="1">
                <a:off x="1747" y="1223"/>
                <a:ext cx="0" cy="34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90" name="Line 123"/>
              <p:cNvSpPr>
                <a:spLocks noChangeShapeType="1"/>
              </p:cNvSpPr>
              <p:nvPr/>
            </p:nvSpPr>
            <p:spPr bwMode="auto">
              <a:xfrm>
                <a:off x="1747" y="1223"/>
                <a:ext cx="229"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91" name="Line 124"/>
              <p:cNvSpPr>
                <a:spLocks noChangeShapeType="1"/>
              </p:cNvSpPr>
              <p:nvPr/>
            </p:nvSpPr>
            <p:spPr bwMode="auto">
              <a:xfrm>
                <a:off x="1632" y="1572"/>
                <a:ext cx="11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grpSp>
          <p:nvGrpSpPr>
            <p:cNvPr id="165" name="Group 125"/>
            <p:cNvGrpSpPr/>
            <p:nvPr/>
          </p:nvGrpSpPr>
          <p:grpSpPr bwMode="auto">
            <a:xfrm>
              <a:off x="1959" y="3106"/>
              <a:ext cx="803" cy="612"/>
              <a:chOff x="1173" y="1223"/>
              <a:chExt cx="803" cy="612"/>
            </a:xfrm>
          </p:grpSpPr>
          <p:sp>
            <p:nvSpPr>
              <p:cNvPr id="178" name="Text Box 126"/>
              <p:cNvSpPr txBox="1">
                <a:spLocks noChangeArrowheads="1"/>
              </p:cNvSpPr>
              <p:nvPr/>
            </p:nvSpPr>
            <p:spPr bwMode="auto">
              <a:xfrm>
                <a:off x="1173" y="1223"/>
                <a:ext cx="497" cy="6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30KB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100KB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179" name="Line 127"/>
              <p:cNvSpPr>
                <a:spLocks noChangeShapeType="1"/>
              </p:cNvSpPr>
              <p:nvPr/>
            </p:nvSpPr>
            <p:spPr bwMode="auto">
              <a:xfrm>
                <a:off x="1173" y="1370"/>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80" name="Line 128"/>
              <p:cNvSpPr>
                <a:spLocks noChangeShapeType="1"/>
              </p:cNvSpPr>
              <p:nvPr/>
            </p:nvSpPr>
            <p:spPr bwMode="auto">
              <a:xfrm>
                <a:off x="1173" y="1517"/>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81" name="Line 129"/>
              <p:cNvSpPr>
                <a:spLocks noChangeShapeType="1"/>
              </p:cNvSpPr>
              <p:nvPr/>
            </p:nvSpPr>
            <p:spPr bwMode="auto">
              <a:xfrm>
                <a:off x="1173" y="1673"/>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82" name="Line 130"/>
              <p:cNvSpPr>
                <a:spLocks noChangeShapeType="1"/>
              </p:cNvSpPr>
              <p:nvPr/>
            </p:nvSpPr>
            <p:spPr bwMode="auto">
              <a:xfrm flipV="1">
                <a:off x="1747" y="1223"/>
                <a:ext cx="0" cy="34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83" name="Line 131"/>
              <p:cNvSpPr>
                <a:spLocks noChangeShapeType="1"/>
              </p:cNvSpPr>
              <p:nvPr/>
            </p:nvSpPr>
            <p:spPr bwMode="auto">
              <a:xfrm>
                <a:off x="1747" y="1223"/>
                <a:ext cx="229"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84" name="Line 132"/>
              <p:cNvSpPr>
                <a:spLocks noChangeShapeType="1"/>
              </p:cNvSpPr>
              <p:nvPr/>
            </p:nvSpPr>
            <p:spPr bwMode="auto">
              <a:xfrm>
                <a:off x="1632" y="1572"/>
                <a:ext cx="11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grpSp>
          <p:nvGrpSpPr>
            <p:cNvPr id="166" name="Group 133"/>
            <p:cNvGrpSpPr/>
            <p:nvPr/>
          </p:nvGrpSpPr>
          <p:grpSpPr bwMode="auto">
            <a:xfrm>
              <a:off x="2764" y="3106"/>
              <a:ext cx="803" cy="612"/>
              <a:chOff x="1173" y="1223"/>
              <a:chExt cx="803" cy="612"/>
            </a:xfrm>
          </p:grpSpPr>
          <p:sp>
            <p:nvSpPr>
              <p:cNvPr id="171" name="Text Box 134"/>
              <p:cNvSpPr txBox="1">
                <a:spLocks noChangeArrowheads="1"/>
              </p:cNvSpPr>
              <p:nvPr/>
            </p:nvSpPr>
            <p:spPr bwMode="auto">
              <a:xfrm>
                <a:off x="1173" y="1223"/>
                <a:ext cx="497" cy="612"/>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20KB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Aft>
                    <a:spcPct val="0"/>
                  </a:spcAft>
                  <a:buClrTx/>
                  <a:buSzTx/>
                  <a:buFontTx/>
                  <a:buNone/>
                </a:pPr>
                <a:r>
                  <a:rPr kumimoji="1" lang="en-US" altLang="zh-CN" sz="1400" b="1">
                    <a:solidFill>
                      <a:srgbClr val="000000"/>
                    </a:solidFill>
                    <a:latin typeface="Times New Roman" panose="02020603050405020304" pitchFamily="18" charset="0"/>
                    <a:ea typeface="宋体" panose="02010600030101010101" pitchFamily="2" charset="-122"/>
                  </a:rPr>
                  <a:t> 160KB</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172" name="Line 135"/>
              <p:cNvSpPr>
                <a:spLocks noChangeShapeType="1"/>
              </p:cNvSpPr>
              <p:nvPr/>
            </p:nvSpPr>
            <p:spPr bwMode="auto">
              <a:xfrm>
                <a:off x="1173" y="1370"/>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73" name="Line 136"/>
              <p:cNvSpPr>
                <a:spLocks noChangeShapeType="1"/>
              </p:cNvSpPr>
              <p:nvPr/>
            </p:nvSpPr>
            <p:spPr bwMode="auto">
              <a:xfrm>
                <a:off x="1173" y="1517"/>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74" name="Line 137"/>
              <p:cNvSpPr>
                <a:spLocks noChangeShapeType="1"/>
              </p:cNvSpPr>
              <p:nvPr/>
            </p:nvSpPr>
            <p:spPr bwMode="auto">
              <a:xfrm>
                <a:off x="1173" y="1673"/>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75" name="Line 138"/>
              <p:cNvSpPr>
                <a:spLocks noChangeShapeType="1"/>
              </p:cNvSpPr>
              <p:nvPr/>
            </p:nvSpPr>
            <p:spPr bwMode="auto">
              <a:xfrm flipV="1">
                <a:off x="1747" y="1223"/>
                <a:ext cx="0" cy="34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76" name="Line 139"/>
              <p:cNvSpPr>
                <a:spLocks noChangeShapeType="1"/>
              </p:cNvSpPr>
              <p:nvPr/>
            </p:nvSpPr>
            <p:spPr bwMode="auto">
              <a:xfrm>
                <a:off x="1747" y="1223"/>
                <a:ext cx="229" cy="0"/>
              </a:xfrm>
              <a:prstGeom prst="line">
                <a:avLst/>
              </a:prstGeom>
              <a:noFill/>
              <a:ln w="9525">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77" name="Line 140"/>
              <p:cNvSpPr>
                <a:spLocks noChangeShapeType="1"/>
              </p:cNvSpPr>
              <p:nvPr/>
            </p:nvSpPr>
            <p:spPr bwMode="auto">
              <a:xfrm>
                <a:off x="1632" y="1572"/>
                <a:ext cx="11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sp>
          <p:nvSpPr>
            <p:cNvPr id="167" name="Text Box 141"/>
            <p:cNvSpPr txBox="1">
              <a:spLocks noChangeArrowheads="1"/>
            </p:cNvSpPr>
            <p:nvPr/>
          </p:nvSpPr>
          <p:spPr bwMode="auto">
            <a:xfrm>
              <a:off x="3569" y="3105"/>
              <a:ext cx="497" cy="612"/>
            </a:xfrm>
            <a:prstGeom prst="rect">
              <a:avLst/>
            </a:prstGeom>
            <a:solidFill>
              <a:srgbClr val="FFFFCC"/>
            </a:solidFill>
            <a:ln w="9525">
              <a:solidFill>
                <a:srgbClr val="000000"/>
              </a:solidFill>
              <a:miter lim="800000"/>
            </a:ln>
          </p:spPr>
          <p:txBody>
            <a:bodyPr/>
            <a:lstStyle/>
            <a:p>
              <a:pPr algn="just" fontAlgn="base">
                <a:lnSpc>
                  <a:spcPct val="80000"/>
                </a:lnSpc>
                <a:spcBef>
                  <a:spcPct val="30000"/>
                </a:spcBef>
                <a:spcAft>
                  <a:spcPct val="0"/>
                </a:spcAft>
                <a:defRPr/>
              </a:pPr>
              <a:r>
                <a:rPr kumimoji="1" lang="en-US" altLang="zh-CN" sz="1400" b="1">
                  <a:solidFill>
                    <a:srgbClr val="000000"/>
                  </a:solidFill>
                  <a:latin typeface="Times New Roman" panose="02020603050405020304" pitchFamily="18" charset="0"/>
                  <a:ea typeface="宋体" panose="02010600030101010101" pitchFamily="2" charset="-122"/>
                </a:rPr>
                <a:t>     0</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Bef>
                  <a:spcPct val="30000"/>
                </a:spcBef>
                <a:spcAft>
                  <a:spcPct val="0"/>
                </a:spcAft>
                <a:defRPr/>
              </a:pPr>
              <a:r>
                <a:rPr kumimoji="1" lang="en-US" altLang="zh-CN" sz="1400" b="1">
                  <a:solidFill>
                    <a:srgbClr val="000000"/>
                  </a:solidFill>
                  <a:latin typeface="Times New Roman" panose="02020603050405020304" pitchFamily="18" charset="0"/>
                  <a:ea typeface="宋体" panose="02010600030101010101" pitchFamily="2" charset="-122"/>
                </a:rPr>
                <a:t>  5KB</a:t>
              </a:r>
              <a:endParaRPr kumimoji="1" lang="en-US" altLang="zh-CN" sz="1400" b="1">
                <a:solidFill>
                  <a:srgbClr val="000000"/>
                </a:solidFill>
                <a:latin typeface="Times New Roman" panose="02020603050405020304" pitchFamily="18" charset="0"/>
                <a:ea typeface="宋体" panose="02010600030101010101" pitchFamily="2" charset="-122"/>
              </a:endParaRPr>
            </a:p>
            <a:p>
              <a:pPr algn="just" fontAlgn="base">
                <a:lnSpc>
                  <a:spcPct val="80000"/>
                </a:lnSpc>
                <a:spcBef>
                  <a:spcPct val="30000"/>
                </a:spcBef>
                <a:spcAft>
                  <a:spcPct val="0"/>
                </a:spcAft>
                <a:defRPr/>
              </a:pP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1400" b="1">
                  <a:solidFill>
                    <a:srgbClr val="000000"/>
                  </a:solidFill>
                  <a:latin typeface="Arial" panose="020B0604020202020204" pitchFamily="34" charset="0"/>
                  <a:ea typeface="宋体" panose="02010600030101010101" pitchFamily="2" charset="-122"/>
                  <a:sym typeface="Symbol" panose="05050102010706020507" pitchFamily="18" charset="2"/>
                </a:rPr>
                <a:t></a:t>
              </a:r>
              <a:r>
                <a:rPr kumimoji="1" lang="en-US" altLang="zh-CN" sz="1400" b="1">
                  <a:solidFill>
                    <a:srgbClr val="4138FA"/>
                  </a:solidFill>
                  <a:effectLst>
                    <a:outerShdw blurRad="38100" dist="38100" dir="2700000" algn="tl">
                      <a:srgbClr val="000000"/>
                    </a:outerShdw>
                  </a:effectLst>
                  <a:latin typeface="Arial" panose="020B0604020202020204" pitchFamily="34" charset="0"/>
                  <a:ea typeface="宋体" panose="02010600030101010101" pitchFamily="2" charset="-122"/>
                </a:rPr>
                <a:t> </a:t>
              </a:r>
              <a:endParaRPr kumimoji="1" lang="en-US" altLang="zh-CN" sz="1400" b="1">
                <a:solidFill>
                  <a:srgbClr val="000000"/>
                </a:solidFill>
                <a:latin typeface="Times New Roman" panose="02020603050405020304" pitchFamily="18" charset="0"/>
                <a:ea typeface="宋体" panose="02010600030101010101" pitchFamily="2" charset="-122"/>
              </a:endParaRPr>
            </a:p>
          </p:txBody>
        </p:sp>
        <p:sp>
          <p:nvSpPr>
            <p:cNvPr id="168" name="Line 142"/>
            <p:cNvSpPr>
              <a:spLocks noChangeShapeType="1"/>
            </p:cNvSpPr>
            <p:nvPr/>
          </p:nvSpPr>
          <p:spPr bwMode="auto">
            <a:xfrm>
              <a:off x="3569" y="3252"/>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69" name="Line 143"/>
            <p:cNvSpPr>
              <a:spLocks noChangeShapeType="1"/>
            </p:cNvSpPr>
            <p:nvPr/>
          </p:nvSpPr>
          <p:spPr bwMode="auto">
            <a:xfrm>
              <a:off x="3569" y="3399"/>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70" name="Line 144"/>
            <p:cNvSpPr>
              <a:spLocks noChangeShapeType="1"/>
            </p:cNvSpPr>
            <p:nvPr/>
          </p:nvSpPr>
          <p:spPr bwMode="auto">
            <a:xfrm>
              <a:off x="3569" y="3555"/>
              <a:ext cx="49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grpSp>
      <p:sp>
        <p:nvSpPr>
          <p:cNvPr id="192" name="Text Box 145"/>
          <p:cNvSpPr txBox="1">
            <a:spLocks noChangeArrowheads="1"/>
          </p:cNvSpPr>
          <p:nvPr/>
        </p:nvSpPr>
        <p:spPr bwMode="auto">
          <a:xfrm>
            <a:off x="8363325" y="5324035"/>
            <a:ext cx="1649413"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fontAlgn="base">
              <a:lnSpc>
                <a:spcPct val="100000"/>
              </a:lnSpc>
              <a:spcAft>
                <a:spcPct val="0"/>
              </a:spcAft>
              <a:buClrTx/>
              <a:buSzTx/>
              <a:buFontTx/>
              <a:buNone/>
            </a:pPr>
            <a:r>
              <a:rPr kumimoji="1" lang="zh-CN" altLang="en-US" sz="1600">
                <a:solidFill>
                  <a:srgbClr val="000000"/>
                </a:solidFill>
                <a:latin typeface="Times New Roman" panose="02020603050405020304" pitchFamily="18" charset="0"/>
                <a:ea typeface="宋体" panose="02010600030101010101" pitchFamily="2" charset="-122"/>
              </a:rPr>
              <a:t>主存分布示意图</a:t>
            </a:r>
            <a:endParaRPr kumimoji="1" lang="zh-CN" altLang="en-US" sz="1600">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分区存储管理</a:t>
            </a:r>
            <a:endParaRPr lang="zh-CN" altLang="en-US" dirty="0"/>
          </a:p>
        </p:txBody>
      </p:sp>
      <p:sp>
        <p:nvSpPr>
          <p:cNvPr id="3" name="Rectangle 3"/>
          <p:cNvSpPr>
            <a:spLocks noChangeArrowheads="1"/>
          </p:cNvSpPr>
          <p:nvPr/>
        </p:nvSpPr>
        <p:spPr bwMode="auto">
          <a:xfrm>
            <a:off x="487822" y="830079"/>
            <a:ext cx="7052345" cy="2336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4.  </a:t>
            </a:r>
            <a:r>
              <a:rPr lang="zh-CN" altLang="en-US" sz="2800" b="1" dirty="0">
                <a:solidFill>
                  <a:srgbClr val="335F90"/>
                </a:solidFill>
                <a:latin typeface="Times New Roman" panose="02020603050405020304" pitchFamily="18" charset="0"/>
              </a:rPr>
              <a:t>碎片问题及拼接技术</a:t>
            </a:r>
            <a:endParaRPr lang="zh-CN" altLang="en-US" sz="2800" b="1" dirty="0">
              <a:solidFill>
                <a:srgbClr val="335F90"/>
              </a:solidFill>
              <a:latin typeface="Times New Roman" panose="02020603050405020304" pitchFamily="18" charset="0"/>
            </a:endParaRPr>
          </a:p>
          <a:p>
            <a:pPr marL="0" indent="0" algn="just">
              <a:lnSpc>
                <a:spcPct val="150000"/>
              </a:lnSpc>
              <a:spcBef>
                <a:spcPct val="20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什么是碎片问题</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8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在已分配区之间存在着的一些没有被充分利用的空闲区。</a:t>
            </a:r>
            <a:endParaRPr lang="zh-CN" altLang="en-US" sz="2000" b="0" dirty="0">
              <a:solidFill>
                <a:schemeClr val="tx1"/>
              </a:solidFill>
              <a:effectLst/>
              <a:latin typeface="Times New Roman" panose="02020603050405020304" pitchFamily="18" charset="0"/>
            </a:endParaRPr>
          </a:p>
        </p:txBody>
      </p:sp>
      <p:sp>
        <p:nvSpPr>
          <p:cNvPr id="4" name="Text Box 5"/>
          <p:cNvSpPr txBox="1">
            <a:spLocks noChangeArrowheads="1"/>
          </p:cNvSpPr>
          <p:nvPr/>
        </p:nvSpPr>
        <p:spPr bwMode="auto">
          <a:xfrm>
            <a:off x="1565613" y="3189654"/>
            <a:ext cx="31067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2400" dirty="0">
                <a:solidFill>
                  <a:srgbClr val="CC3300"/>
                </a:solidFill>
                <a:latin typeface="Times New Roman" panose="02020603050405020304" pitchFamily="18" charset="0"/>
              </a:rPr>
              <a:t>如何解决碎片问题？</a:t>
            </a:r>
            <a:endParaRPr kumimoji="1" lang="zh-CN" altLang="en-US" sz="2400" dirty="0">
              <a:solidFill>
                <a:schemeClr val="tx1"/>
              </a:solidFill>
              <a:latin typeface="Times New Roman" panose="02020603050405020304" pitchFamily="18" charset="0"/>
            </a:endParaRPr>
          </a:p>
        </p:txBody>
      </p:sp>
      <p:sp>
        <p:nvSpPr>
          <p:cNvPr id="5" name="Rectangle 6"/>
          <p:cNvSpPr>
            <a:spLocks noChangeArrowheads="1"/>
          </p:cNvSpPr>
          <p:nvPr/>
        </p:nvSpPr>
        <p:spPr bwMode="auto">
          <a:xfrm>
            <a:off x="1076540" y="3771678"/>
            <a:ext cx="6214146" cy="2243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什么是拼接技术</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marL="0" eaLnBrk="1" hangingPunct="1">
              <a:lnSpc>
                <a:spcPct val="130000"/>
              </a:lnSpc>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000" b="0" dirty="0" smtClean="0">
                <a:solidFill>
                  <a:schemeClr val="tx1"/>
                </a:solidFill>
                <a:effectLst/>
                <a:latin typeface="Times New Roman" panose="02020603050405020304" pitchFamily="18" charset="0"/>
              </a:rPr>
              <a:t>        </a:t>
            </a:r>
            <a:r>
              <a:rPr lang="zh-CN" altLang="en-US" sz="2400" b="0" dirty="0" smtClean="0">
                <a:solidFill>
                  <a:schemeClr val="tx1"/>
                </a:solidFill>
                <a:effectLst/>
                <a:latin typeface="Times New Roman" panose="02020603050405020304" pitchFamily="18" charset="0"/>
              </a:rPr>
              <a:t>所谓</a:t>
            </a:r>
            <a:r>
              <a:rPr lang="zh-CN" altLang="en-US" sz="2400" b="0" dirty="0">
                <a:solidFill>
                  <a:schemeClr val="tx1"/>
                </a:solidFill>
                <a:effectLst/>
                <a:latin typeface="Times New Roman" panose="02020603050405020304" pitchFamily="18" charset="0"/>
              </a:rPr>
              <a:t>拼接技术是指移动存储器中某些</a:t>
            </a:r>
            <a:r>
              <a:rPr lang="zh-CN" altLang="en-US" sz="2400" b="0" dirty="0" smtClean="0">
                <a:solidFill>
                  <a:schemeClr val="tx1"/>
                </a:solidFill>
                <a:effectLst/>
                <a:latin typeface="Times New Roman" panose="02020603050405020304" pitchFamily="18" charset="0"/>
              </a:rPr>
              <a:t>已分配</a:t>
            </a:r>
            <a:r>
              <a:rPr lang="zh-CN" altLang="en-US" sz="2400" b="0" dirty="0">
                <a:solidFill>
                  <a:schemeClr val="tx1"/>
                </a:solidFill>
                <a:effectLst/>
                <a:latin typeface="Times New Roman" panose="02020603050405020304" pitchFamily="18" charset="0"/>
              </a:rPr>
              <a:t>区中的信息，使本来分散的空闲区连成一个大的空闲区。        </a:t>
            </a:r>
            <a:endParaRPr lang="zh-CN" altLang="en-US" sz="2400" b="0" dirty="0">
              <a:solidFill>
                <a:schemeClr val="tx1"/>
              </a:solidFill>
              <a:effectLst/>
              <a:latin typeface="Times New Roman" panose="02020603050405020304" pitchFamily="18" charset="0"/>
            </a:endParaRPr>
          </a:p>
        </p:txBody>
      </p:sp>
      <p:grpSp>
        <p:nvGrpSpPr>
          <p:cNvPr id="6" name="Group 60"/>
          <p:cNvGrpSpPr/>
          <p:nvPr/>
        </p:nvGrpSpPr>
        <p:grpSpPr bwMode="auto">
          <a:xfrm>
            <a:off x="7605011" y="1660098"/>
            <a:ext cx="1936750" cy="3644900"/>
            <a:chOff x="2787" y="1704"/>
            <a:chExt cx="1220" cy="2296"/>
          </a:xfrm>
        </p:grpSpPr>
        <p:sp>
          <p:nvSpPr>
            <p:cNvPr id="7" name="Text Box 25"/>
            <p:cNvSpPr txBox="1">
              <a:spLocks noChangeArrowheads="1"/>
            </p:cNvSpPr>
            <p:nvPr/>
          </p:nvSpPr>
          <p:spPr bwMode="auto">
            <a:xfrm>
              <a:off x="2930" y="1946"/>
              <a:ext cx="49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20KB</a:t>
              </a:r>
              <a:endParaRPr kumimoji="1" lang="en-US" altLang="zh-CN" sz="1600" b="1">
                <a:solidFill>
                  <a:schemeClr val="tx1"/>
                </a:solidFill>
                <a:latin typeface="Times New Roman" panose="02020603050405020304" pitchFamily="18" charset="0"/>
              </a:endParaRPr>
            </a:p>
          </p:txBody>
        </p:sp>
        <p:sp>
          <p:nvSpPr>
            <p:cNvPr id="8" name="Text Box 26"/>
            <p:cNvSpPr txBox="1">
              <a:spLocks noChangeArrowheads="1"/>
            </p:cNvSpPr>
            <p:nvPr/>
          </p:nvSpPr>
          <p:spPr bwMode="auto">
            <a:xfrm>
              <a:off x="3331" y="1806"/>
              <a:ext cx="669" cy="1667"/>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2000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2000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sp>
          <p:nvSpPr>
            <p:cNvPr id="9" name="Rectangle 27" descr="浅色上对角线"/>
            <p:cNvSpPr>
              <a:spLocks noChangeArrowheads="1"/>
            </p:cNvSpPr>
            <p:nvPr/>
          </p:nvSpPr>
          <p:spPr bwMode="auto">
            <a:xfrm>
              <a:off x="3330" y="2761"/>
              <a:ext cx="666" cy="170"/>
            </a:xfrm>
            <a:prstGeom prst="rect">
              <a:avLst/>
            </a:prstGeom>
            <a:pattFill prst="ltUpDiag">
              <a:fgClr>
                <a:srgbClr val="000000"/>
              </a:fgClr>
              <a:bgClr>
                <a:srgbClr val="FFFFFF"/>
              </a:bgClr>
            </a:patt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10" name="Line 28"/>
            <p:cNvSpPr>
              <a:spLocks noChangeShapeType="1"/>
            </p:cNvSpPr>
            <p:nvPr/>
          </p:nvSpPr>
          <p:spPr bwMode="auto">
            <a:xfrm>
              <a:off x="3330" y="2065"/>
              <a:ext cx="669"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1" name="Line 29"/>
            <p:cNvSpPr>
              <a:spLocks noChangeShapeType="1"/>
            </p:cNvSpPr>
            <p:nvPr/>
          </p:nvSpPr>
          <p:spPr bwMode="auto">
            <a:xfrm>
              <a:off x="3328" y="2310"/>
              <a:ext cx="669"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2" name="Line 30"/>
            <p:cNvSpPr>
              <a:spLocks noChangeShapeType="1"/>
            </p:cNvSpPr>
            <p:nvPr/>
          </p:nvSpPr>
          <p:spPr bwMode="auto">
            <a:xfrm>
              <a:off x="3338" y="2761"/>
              <a:ext cx="669"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3" name="Line 31"/>
            <p:cNvSpPr>
              <a:spLocks noChangeShapeType="1"/>
            </p:cNvSpPr>
            <p:nvPr/>
          </p:nvSpPr>
          <p:spPr bwMode="auto">
            <a:xfrm>
              <a:off x="3338" y="3253"/>
              <a:ext cx="669"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4" name="Text Box 32"/>
            <p:cNvSpPr txBox="1">
              <a:spLocks noChangeArrowheads="1"/>
            </p:cNvSpPr>
            <p:nvPr/>
          </p:nvSpPr>
          <p:spPr bwMode="auto">
            <a:xfrm>
              <a:off x="2930" y="2184"/>
              <a:ext cx="509"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54KB</a:t>
              </a:r>
              <a:endParaRPr kumimoji="1" lang="en-US" altLang="zh-CN" sz="1600" b="1">
                <a:solidFill>
                  <a:schemeClr val="tx1"/>
                </a:solidFill>
                <a:latin typeface="Times New Roman" panose="02020603050405020304" pitchFamily="18" charset="0"/>
              </a:endParaRPr>
            </a:p>
          </p:txBody>
        </p:sp>
        <p:sp>
          <p:nvSpPr>
            <p:cNvPr id="15" name="Text Box 33"/>
            <p:cNvSpPr txBox="1">
              <a:spLocks noChangeArrowheads="1"/>
            </p:cNvSpPr>
            <p:nvPr/>
          </p:nvSpPr>
          <p:spPr bwMode="auto">
            <a:xfrm>
              <a:off x="2929" y="2357"/>
              <a:ext cx="52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58KB</a:t>
              </a:r>
              <a:endParaRPr kumimoji="1" lang="en-US" altLang="zh-CN" sz="1600" b="1">
                <a:solidFill>
                  <a:schemeClr val="tx1"/>
                </a:solidFill>
                <a:latin typeface="Times New Roman" panose="02020603050405020304" pitchFamily="18" charset="0"/>
              </a:endParaRPr>
            </a:p>
          </p:txBody>
        </p:sp>
        <p:sp>
          <p:nvSpPr>
            <p:cNvPr id="16" name="Text Box 34"/>
            <p:cNvSpPr txBox="1">
              <a:spLocks noChangeArrowheads="1"/>
            </p:cNvSpPr>
            <p:nvPr/>
          </p:nvSpPr>
          <p:spPr bwMode="auto">
            <a:xfrm>
              <a:off x="2885" y="2636"/>
              <a:ext cx="52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135KB</a:t>
              </a:r>
              <a:endParaRPr kumimoji="1" lang="en-US" altLang="zh-CN" sz="1600" b="1">
                <a:solidFill>
                  <a:schemeClr val="tx1"/>
                </a:solidFill>
                <a:latin typeface="Times New Roman" panose="02020603050405020304" pitchFamily="18" charset="0"/>
              </a:endParaRPr>
            </a:p>
          </p:txBody>
        </p:sp>
        <p:sp>
          <p:nvSpPr>
            <p:cNvPr id="17" name="Text Box 35"/>
            <p:cNvSpPr txBox="1">
              <a:spLocks noChangeArrowheads="1"/>
            </p:cNvSpPr>
            <p:nvPr/>
          </p:nvSpPr>
          <p:spPr bwMode="auto">
            <a:xfrm>
              <a:off x="2897" y="3127"/>
              <a:ext cx="51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254KB</a:t>
              </a:r>
              <a:endParaRPr kumimoji="1" lang="en-US" altLang="zh-CN" sz="1600" b="1">
                <a:solidFill>
                  <a:schemeClr val="tx1"/>
                </a:solidFill>
                <a:latin typeface="Times New Roman" panose="02020603050405020304" pitchFamily="18" charset="0"/>
              </a:endParaRPr>
            </a:p>
          </p:txBody>
        </p:sp>
        <p:sp>
          <p:nvSpPr>
            <p:cNvPr id="18" name="Text Box 36"/>
            <p:cNvSpPr txBox="1">
              <a:spLocks noChangeArrowheads="1"/>
            </p:cNvSpPr>
            <p:nvPr/>
          </p:nvSpPr>
          <p:spPr bwMode="auto">
            <a:xfrm>
              <a:off x="2787" y="3431"/>
              <a:ext cx="65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256KB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19" name="Text Box 37"/>
            <p:cNvSpPr txBox="1">
              <a:spLocks noChangeArrowheads="1"/>
            </p:cNvSpPr>
            <p:nvPr/>
          </p:nvSpPr>
          <p:spPr bwMode="auto">
            <a:xfrm>
              <a:off x="3486" y="3541"/>
              <a:ext cx="382"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主存</a:t>
              </a:r>
              <a:endParaRPr kumimoji="1" lang="zh-CN" altLang="en-US" sz="1600" b="1">
                <a:solidFill>
                  <a:schemeClr val="tx1"/>
                </a:solidFill>
                <a:latin typeface="Times New Roman" panose="02020603050405020304" pitchFamily="18" charset="0"/>
              </a:endParaRPr>
            </a:p>
          </p:txBody>
        </p:sp>
        <p:sp>
          <p:nvSpPr>
            <p:cNvPr id="20" name="Rectangle 38" descr="浅色上对角线"/>
            <p:cNvSpPr>
              <a:spLocks noChangeArrowheads="1"/>
            </p:cNvSpPr>
            <p:nvPr/>
          </p:nvSpPr>
          <p:spPr bwMode="auto">
            <a:xfrm>
              <a:off x="3329" y="2310"/>
              <a:ext cx="669" cy="155"/>
            </a:xfrm>
            <a:prstGeom prst="rect">
              <a:avLst/>
            </a:prstGeom>
            <a:pattFill prst="ltUpDiag">
              <a:fgClr>
                <a:srgbClr val="000000"/>
              </a:fgClr>
              <a:bgClr>
                <a:srgbClr val="FFFFFF"/>
              </a:bgClr>
            </a:patt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21" name="Text Box 39"/>
            <p:cNvSpPr txBox="1">
              <a:spLocks noChangeArrowheads="1"/>
            </p:cNvSpPr>
            <p:nvPr/>
          </p:nvSpPr>
          <p:spPr bwMode="auto">
            <a:xfrm>
              <a:off x="2896" y="2816"/>
              <a:ext cx="543"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138KB</a:t>
              </a:r>
              <a:endParaRPr kumimoji="1" lang="en-US" altLang="zh-CN" sz="1600" b="1">
                <a:solidFill>
                  <a:schemeClr val="tx1"/>
                </a:solidFill>
                <a:latin typeface="Times New Roman" panose="02020603050405020304" pitchFamily="18" charset="0"/>
              </a:endParaRPr>
            </a:p>
          </p:txBody>
        </p:sp>
        <p:sp>
          <p:nvSpPr>
            <p:cNvPr id="22" name="Rectangle 40" descr="浅色上对角线"/>
            <p:cNvSpPr>
              <a:spLocks noChangeArrowheads="1"/>
            </p:cNvSpPr>
            <p:nvPr/>
          </p:nvSpPr>
          <p:spPr bwMode="auto">
            <a:xfrm>
              <a:off x="3330" y="3254"/>
              <a:ext cx="666" cy="220"/>
            </a:xfrm>
            <a:prstGeom prst="rect">
              <a:avLst/>
            </a:prstGeom>
            <a:pattFill prst="ltUpDiag">
              <a:fgClr>
                <a:srgbClr val="000000"/>
              </a:fgClr>
              <a:bgClr>
                <a:srgbClr val="FFFFFF"/>
              </a:bgClr>
            </a:patt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23" name="Text Box 41"/>
            <p:cNvSpPr txBox="1">
              <a:spLocks noChangeArrowheads="1"/>
            </p:cNvSpPr>
            <p:nvPr/>
          </p:nvSpPr>
          <p:spPr bwMode="auto">
            <a:xfrm>
              <a:off x="3471" y="2481"/>
              <a:ext cx="44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2</a:t>
              </a:r>
              <a:endParaRPr kumimoji="1" lang="en-US" altLang="zh-CN" sz="1400" b="1" baseline="-25000">
                <a:solidFill>
                  <a:schemeClr val="tx1"/>
                </a:solidFill>
                <a:latin typeface="Times New Roman" panose="02020603050405020304" pitchFamily="18" charset="0"/>
              </a:endParaRPr>
            </a:p>
          </p:txBody>
        </p:sp>
        <p:sp>
          <p:nvSpPr>
            <p:cNvPr id="24" name="Text Box 44"/>
            <p:cNvSpPr txBox="1">
              <a:spLocks noChangeArrowheads="1"/>
            </p:cNvSpPr>
            <p:nvPr/>
          </p:nvSpPr>
          <p:spPr bwMode="auto">
            <a:xfrm>
              <a:off x="3085" y="1704"/>
              <a:ext cx="279"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0</a:t>
              </a:r>
              <a:endParaRPr kumimoji="1" lang="en-US" altLang="zh-CN" sz="1600" b="1">
                <a:solidFill>
                  <a:schemeClr val="tx1"/>
                </a:solidFill>
                <a:latin typeface="Times New Roman" panose="02020603050405020304" pitchFamily="18" charset="0"/>
              </a:endParaRPr>
            </a:p>
          </p:txBody>
        </p:sp>
        <p:sp>
          <p:nvSpPr>
            <p:cNvPr id="25" name="Text Box 49"/>
            <p:cNvSpPr txBox="1">
              <a:spLocks noChangeArrowheads="1"/>
            </p:cNvSpPr>
            <p:nvPr/>
          </p:nvSpPr>
          <p:spPr bwMode="auto">
            <a:xfrm>
              <a:off x="3515" y="1850"/>
              <a:ext cx="27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2000" b="1">
                  <a:solidFill>
                    <a:schemeClr val="tx1"/>
                  </a:solidFill>
                  <a:latin typeface="Times New Roman" panose="02020603050405020304" pitchFamily="18" charset="0"/>
                </a:rPr>
                <a:t>os</a:t>
              </a:r>
              <a:endParaRPr kumimoji="1" lang="en-US" altLang="zh-CN" sz="2000" b="1">
                <a:solidFill>
                  <a:schemeClr val="tx1"/>
                </a:solidFill>
                <a:latin typeface="Times New Roman" panose="02020603050405020304" pitchFamily="18" charset="0"/>
              </a:endParaRPr>
            </a:p>
          </p:txBody>
        </p:sp>
        <p:sp>
          <p:nvSpPr>
            <p:cNvPr id="26" name="Text Box 50"/>
            <p:cNvSpPr txBox="1">
              <a:spLocks noChangeArrowheads="1"/>
            </p:cNvSpPr>
            <p:nvPr/>
          </p:nvSpPr>
          <p:spPr bwMode="auto">
            <a:xfrm>
              <a:off x="3470" y="2966"/>
              <a:ext cx="44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3</a:t>
              </a:r>
              <a:endParaRPr kumimoji="1" lang="en-US" altLang="zh-CN" sz="1400" b="1" baseline="-25000">
                <a:solidFill>
                  <a:schemeClr val="tx1"/>
                </a:solidFill>
                <a:latin typeface="Times New Roman" panose="02020603050405020304" pitchFamily="18" charset="0"/>
              </a:endParaRPr>
            </a:p>
          </p:txBody>
        </p:sp>
        <p:sp>
          <p:nvSpPr>
            <p:cNvPr id="27" name="Text Box 51"/>
            <p:cNvSpPr txBox="1">
              <a:spLocks noChangeArrowheads="1"/>
            </p:cNvSpPr>
            <p:nvPr/>
          </p:nvSpPr>
          <p:spPr bwMode="auto">
            <a:xfrm>
              <a:off x="3471" y="2078"/>
              <a:ext cx="44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zh-CN" altLang="en-US" sz="1400" b="1" baseline="-25000">
                  <a:solidFill>
                    <a:schemeClr val="tx1"/>
                  </a:solidFill>
                  <a:latin typeface="Times New Roman" panose="02020603050405020304" pitchFamily="18" charset="0"/>
                </a:rPr>
                <a:t>１</a:t>
              </a:r>
              <a:endParaRPr kumimoji="1" lang="zh-CN" altLang="en-US" sz="1400" b="1" baseline="-25000">
                <a:solidFill>
                  <a:schemeClr val="tx1"/>
                </a:solidFill>
                <a:latin typeface="Times New Roman" panose="02020603050405020304" pitchFamily="18" charset="0"/>
              </a:endParaRPr>
            </a:p>
          </p:txBody>
        </p:sp>
        <p:sp>
          <p:nvSpPr>
            <p:cNvPr id="28" name="Text Box 58"/>
            <p:cNvSpPr txBox="1">
              <a:spLocks noChangeArrowheads="1"/>
            </p:cNvSpPr>
            <p:nvPr/>
          </p:nvSpPr>
          <p:spPr bwMode="auto">
            <a:xfrm>
              <a:off x="3450" y="3779"/>
              <a:ext cx="5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拼接前</a:t>
              </a:r>
              <a:endParaRPr kumimoji="1" lang="zh-CN" altLang="en-US" sz="1600" b="1">
                <a:solidFill>
                  <a:schemeClr val="tx1"/>
                </a:solidFill>
                <a:latin typeface="Times New Roman" panose="02020603050405020304" pitchFamily="18" charset="0"/>
              </a:endParaRPr>
            </a:p>
          </p:txBody>
        </p:sp>
      </p:grpSp>
      <p:grpSp>
        <p:nvGrpSpPr>
          <p:cNvPr id="29" name="Group 61"/>
          <p:cNvGrpSpPr/>
          <p:nvPr/>
        </p:nvGrpSpPr>
        <p:grpSpPr bwMode="auto">
          <a:xfrm>
            <a:off x="9844974" y="1660098"/>
            <a:ext cx="1868487" cy="3630613"/>
            <a:chOff x="4243" y="1704"/>
            <a:chExt cx="1177" cy="2287"/>
          </a:xfrm>
        </p:grpSpPr>
        <p:sp>
          <p:nvSpPr>
            <p:cNvPr id="30" name="Text Box 9"/>
            <p:cNvSpPr txBox="1">
              <a:spLocks noChangeArrowheads="1"/>
            </p:cNvSpPr>
            <p:nvPr/>
          </p:nvSpPr>
          <p:spPr bwMode="auto">
            <a:xfrm>
              <a:off x="4356" y="1935"/>
              <a:ext cx="48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20KB</a:t>
              </a:r>
              <a:endParaRPr kumimoji="1" lang="en-US" altLang="zh-CN" sz="1600" b="1">
                <a:solidFill>
                  <a:schemeClr val="tx1"/>
                </a:solidFill>
                <a:latin typeface="Times New Roman" panose="02020603050405020304" pitchFamily="18" charset="0"/>
              </a:endParaRPr>
            </a:p>
          </p:txBody>
        </p:sp>
        <p:sp>
          <p:nvSpPr>
            <p:cNvPr id="31" name="Text Box 10"/>
            <p:cNvSpPr txBox="1">
              <a:spLocks noChangeArrowheads="1"/>
            </p:cNvSpPr>
            <p:nvPr/>
          </p:nvSpPr>
          <p:spPr bwMode="auto">
            <a:xfrm>
              <a:off x="4513" y="1704"/>
              <a:ext cx="280" cy="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0</a:t>
              </a:r>
              <a:endParaRPr kumimoji="1" lang="en-US" altLang="zh-CN" sz="1600" b="1">
                <a:solidFill>
                  <a:schemeClr val="tx1"/>
                </a:solidFill>
                <a:latin typeface="Times New Roman" panose="02020603050405020304" pitchFamily="18" charset="0"/>
              </a:endParaRPr>
            </a:p>
          </p:txBody>
        </p:sp>
        <p:sp>
          <p:nvSpPr>
            <p:cNvPr id="32" name="Text Box 11"/>
            <p:cNvSpPr txBox="1">
              <a:spLocks noChangeArrowheads="1"/>
            </p:cNvSpPr>
            <p:nvPr/>
          </p:nvSpPr>
          <p:spPr bwMode="auto">
            <a:xfrm>
              <a:off x="4746" y="1798"/>
              <a:ext cx="668" cy="1670"/>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2000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2000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20000"/>
                </a:lnSpc>
                <a:spcBef>
                  <a:spcPct val="2000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20000"/>
                </a:lnSpc>
                <a:spcBef>
                  <a:spcPct val="2000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30000"/>
                </a:lnSpc>
                <a:spcBef>
                  <a:spcPct val="4000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30000"/>
                </a:lnSpc>
                <a:spcBef>
                  <a:spcPct val="4000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2000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2000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sp>
          <p:nvSpPr>
            <p:cNvPr id="33" name="Rectangle 12" descr="浅色上对角线"/>
            <p:cNvSpPr>
              <a:spLocks noChangeArrowheads="1"/>
            </p:cNvSpPr>
            <p:nvPr/>
          </p:nvSpPr>
          <p:spPr bwMode="auto">
            <a:xfrm>
              <a:off x="4748" y="3041"/>
              <a:ext cx="666" cy="427"/>
            </a:xfrm>
            <a:prstGeom prst="rect">
              <a:avLst/>
            </a:prstGeom>
            <a:pattFill prst="ltUpDiag">
              <a:fgClr>
                <a:srgbClr val="000000"/>
              </a:fgClr>
              <a:bgClr>
                <a:srgbClr val="FFFFFF"/>
              </a:bgClr>
            </a:patt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34" name="Line 13"/>
            <p:cNvSpPr>
              <a:spLocks noChangeShapeType="1"/>
            </p:cNvSpPr>
            <p:nvPr/>
          </p:nvSpPr>
          <p:spPr bwMode="auto">
            <a:xfrm>
              <a:off x="4746" y="2044"/>
              <a:ext cx="67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5" name="Line 14"/>
            <p:cNvSpPr>
              <a:spLocks noChangeShapeType="1"/>
            </p:cNvSpPr>
            <p:nvPr/>
          </p:nvSpPr>
          <p:spPr bwMode="auto">
            <a:xfrm>
              <a:off x="4742" y="2316"/>
              <a:ext cx="67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6" name="Line 15"/>
            <p:cNvSpPr>
              <a:spLocks noChangeShapeType="1"/>
            </p:cNvSpPr>
            <p:nvPr/>
          </p:nvSpPr>
          <p:spPr bwMode="auto">
            <a:xfrm>
              <a:off x="4742" y="2624"/>
              <a:ext cx="67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7" name="Text Box 16"/>
            <p:cNvSpPr txBox="1">
              <a:spLocks noChangeArrowheads="1"/>
            </p:cNvSpPr>
            <p:nvPr/>
          </p:nvSpPr>
          <p:spPr bwMode="auto">
            <a:xfrm>
              <a:off x="4356" y="2208"/>
              <a:ext cx="46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54KB</a:t>
              </a:r>
              <a:endParaRPr kumimoji="1" lang="en-US" altLang="zh-CN" sz="1600" b="1">
                <a:solidFill>
                  <a:schemeClr val="tx1"/>
                </a:solidFill>
                <a:latin typeface="Times New Roman" panose="02020603050405020304" pitchFamily="18" charset="0"/>
              </a:endParaRPr>
            </a:p>
          </p:txBody>
        </p:sp>
        <p:sp>
          <p:nvSpPr>
            <p:cNvPr id="38" name="Text Box 17"/>
            <p:cNvSpPr txBox="1">
              <a:spLocks noChangeArrowheads="1"/>
            </p:cNvSpPr>
            <p:nvPr/>
          </p:nvSpPr>
          <p:spPr bwMode="auto">
            <a:xfrm>
              <a:off x="4301" y="2511"/>
              <a:ext cx="52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131KB</a:t>
              </a:r>
              <a:endParaRPr kumimoji="1" lang="en-US" altLang="zh-CN" sz="1600" b="1">
                <a:solidFill>
                  <a:schemeClr val="tx1"/>
                </a:solidFill>
                <a:latin typeface="Times New Roman" panose="02020603050405020304" pitchFamily="18" charset="0"/>
              </a:endParaRPr>
            </a:p>
          </p:txBody>
        </p:sp>
        <p:sp>
          <p:nvSpPr>
            <p:cNvPr id="39" name="Text Box 18"/>
            <p:cNvSpPr txBox="1">
              <a:spLocks noChangeArrowheads="1"/>
            </p:cNvSpPr>
            <p:nvPr/>
          </p:nvSpPr>
          <p:spPr bwMode="auto">
            <a:xfrm>
              <a:off x="4299" y="2934"/>
              <a:ext cx="52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247KB</a:t>
              </a:r>
              <a:endParaRPr kumimoji="1" lang="en-US" altLang="zh-CN" sz="1600" b="1">
                <a:solidFill>
                  <a:schemeClr val="tx1"/>
                </a:solidFill>
                <a:latin typeface="Times New Roman" panose="02020603050405020304" pitchFamily="18" charset="0"/>
              </a:endParaRPr>
            </a:p>
          </p:txBody>
        </p:sp>
        <p:sp>
          <p:nvSpPr>
            <p:cNvPr id="40" name="Text Box 19"/>
            <p:cNvSpPr txBox="1">
              <a:spLocks noChangeArrowheads="1"/>
            </p:cNvSpPr>
            <p:nvPr/>
          </p:nvSpPr>
          <p:spPr bwMode="auto">
            <a:xfrm>
              <a:off x="4243" y="3435"/>
              <a:ext cx="658"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256KB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41" name="Text Box 20"/>
            <p:cNvSpPr txBox="1">
              <a:spLocks noChangeArrowheads="1"/>
            </p:cNvSpPr>
            <p:nvPr/>
          </p:nvSpPr>
          <p:spPr bwMode="auto">
            <a:xfrm>
              <a:off x="4891" y="3551"/>
              <a:ext cx="383"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主存</a:t>
              </a:r>
              <a:endParaRPr kumimoji="1" lang="zh-CN" altLang="en-US" sz="1600" b="1">
                <a:solidFill>
                  <a:schemeClr val="tx1"/>
                </a:solidFill>
                <a:latin typeface="Times New Roman" panose="02020603050405020304" pitchFamily="18" charset="0"/>
              </a:endParaRPr>
            </a:p>
          </p:txBody>
        </p:sp>
        <p:sp>
          <p:nvSpPr>
            <p:cNvPr id="42" name="Text Box 48"/>
            <p:cNvSpPr txBox="1">
              <a:spLocks noChangeArrowheads="1"/>
            </p:cNvSpPr>
            <p:nvPr/>
          </p:nvSpPr>
          <p:spPr bwMode="auto">
            <a:xfrm>
              <a:off x="4932" y="1840"/>
              <a:ext cx="27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60000"/>
                </a:lnSpc>
                <a:spcBef>
                  <a:spcPct val="0"/>
                </a:spcBef>
                <a:buClrTx/>
                <a:buSzTx/>
                <a:buFontTx/>
                <a:buNone/>
              </a:pPr>
              <a:r>
                <a:rPr kumimoji="1" lang="en-US" altLang="zh-CN" sz="2000" b="1">
                  <a:solidFill>
                    <a:schemeClr val="tx1"/>
                  </a:solidFill>
                  <a:latin typeface="Times New Roman" panose="02020603050405020304" pitchFamily="18" charset="0"/>
                </a:rPr>
                <a:t>os</a:t>
              </a:r>
              <a:endParaRPr kumimoji="1" lang="en-US" altLang="zh-CN" sz="2000" b="1">
                <a:solidFill>
                  <a:schemeClr val="tx1"/>
                </a:solidFill>
                <a:latin typeface="Times New Roman" panose="02020603050405020304" pitchFamily="18" charset="0"/>
              </a:endParaRPr>
            </a:p>
          </p:txBody>
        </p:sp>
        <p:sp>
          <p:nvSpPr>
            <p:cNvPr id="43" name="Text Box 53"/>
            <p:cNvSpPr txBox="1">
              <a:spLocks noChangeArrowheads="1"/>
            </p:cNvSpPr>
            <p:nvPr/>
          </p:nvSpPr>
          <p:spPr bwMode="auto">
            <a:xfrm>
              <a:off x="4887" y="2069"/>
              <a:ext cx="44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zh-CN" altLang="en-US" sz="1400" b="1" baseline="-25000">
                  <a:solidFill>
                    <a:schemeClr val="tx1"/>
                  </a:solidFill>
                  <a:latin typeface="Times New Roman" panose="02020603050405020304" pitchFamily="18" charset="0"/>
                </a:rPr>
                <a:t>１</a:t>
              </a:r>
              <a:endParaRPr kumimoji="1" lang="zh-CN" altLang="en-US" sz="1400" b="1" baseline="-25000">
                <a:solidFill>
                  <a:schemeClr val="tx1"/>
                </a:solidFill>
                <a:latin typeface="Times New Roman" panose="02020603050405020304" pitchFamily="18" charset="0"/>
              </a:endParaRPr>
            </a:p>
          </p:txBody>
        </p:sp>
        <p:sp>
          <p:nvSpPr>
            <p:cNvPr id="44" name="Text Box 54"/>
            <p:cNvSpPr txBox="1">
              <a:spLocks noChangeArrowheads="1"/>
            </p:cNvSpPr>
            <p:nvPr/>
          </p:nvSpPr>
          <p:spPr bwMode="auto">
            <a:xfrm>
              <a:off x="4897" y="2353"/>
              <a:ext cx="44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2</a:t>
              </a:r>
              <a:endParaRPr kumimoji="1" lang="en-US" altLang="zh-CN" sz="1400" b="1" baseline="-25000">
                <a:solidFill>
                  <a:schemeClr val="tx1"/>
                </a:solidFill>
                <a:latin typeface="Times New Roman" panose="02020603050405020304" pitchFamily="18" charset="0"/>
              </a:endParaRPr>
            </a:p>
          </p:txBody>
        </p:sp>
        <p:sp>
          <p:nvSpPr>
            <p:cNvPr id="45" name="Text Box 55"/>
            <p:cNvSpPr txBox="1">
              <a:spLocks noChangeArrowheads="1"/>
            </p:cNvSpPr>
            <p:nvPr/>
          </p:nvSpPr>
          <p:spPr bwMode="auto">
            <a:xfrm>
              <a:off x="4914" y="2710"/>
              <a:ext cx="44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400" b="1">
                  <a:solidFill>
                    <a:schemeClr val="tx1"/>
                  </a:solidFill>
                  <a:latin typeface="Times New Roman" panose="02020603050405020304" pitchFamily="18" charset="0"/>
                </a:rPr>
                <a:t>程序</a:t>
              </a:r>
              <a:r>
                <a:rPr kumimoji="1" lang="en-US" altLang="zh-CN" sz="1400" b="1" baseline="-25000">
                  <a:solidFill>
                    <a:schemeClr val="tx1"/>
                  </a:solidFill>
                  <a:latin typeface="Times New Roman" panose="02020603050405020304" pitchFamily="18" charset="0"/>
                </a:rPr>
                <a:t>3</a:t>
              </a:r>
              <a:endParaRPr kumimoji="1" lang="en-US" altLang="zh-CN" sz="1400" b="1" baseline="-25000">
                <a:solidFill>
                  <a:schemeClr val="tx1"/>
                </a:solidFill>
                <a:latin typeface="Times New Roman" panose="02020603050405020304" pitchFamily="18" charset="0"/>
              </a:endParaRPr>
            </a:p>
          </p:txBody>
        </p:sp>
        <p:sp>
          <p:nvSpPr>
            <p:cNvPr id="46" name="Text Box 59"/>
            <p:cNvSpPr txBox="1">
              <a:spLocks noChangeArrowheads="1"/>
            </p:cNvSpPr>
            <p:nvPr/>
          </p:nvSpPr>
          <p:spPr bwMode="auto">
            <a:xfrm>
              <a:off x="4830" y="3770"/>
              <a:ext cx="537"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拼接后</a:t>
              </a:r>
              <a:endParaRPr kumimoji="1" lang="zh-CN" altLang="en-US" sz="1600" b="1">
                <a:solidFill>
                  <a:schemeClr val="tx1"/>
                </a:solidFill>
                <a:latin typeface="Times New Roman" panose="02020603050405020304" pitchFamily="18" charset="0"/>
              </a:endParaRPr>
            </a:p>
          </p:txBody>
        </p:sp>
      </p:grpSp>
      <p:sp>
        <p:nvSpPr>
          <p:cNvPr id="47" name="Text Box 62"/>
          <p:cNvSpPr txBox="1">
            <a:spLocks noChangeArrowheads="1"/>
          </p:cNvSpPr>
          <p:nvPr/>
        </p:nvSpPr>
        <p:spPr bwMode="auto">
          <a:xfrm>
            <a:off x="8890886" y="5279830"/>
            <a:ext cx="2490787"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dirty="0">
                <a:solidFill>
                  <a:schemeClr val="tx1"/>
                </a:solidFill>
                <a:latin typeface="Times New Roman" panose="02020603050405020304" pitchFamily="18" charset="0"/>
              </a:rPr>
              <a:t>分区分配中的存储区拼接</a:t>
            </a:r>
            <a:endParaRPr kumimoji="1" lang="zh-CN" altLang="en-US" sz="1600" b="0" dirty="0">
              <a:solidFill>
                <a:schemeClr val="tx1"/>
              </a:solidFill>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分区存储管理</a:t>
            </a:r>
            <a:endParaRPr lang="zh-CN" altLang="en-US" dirty="0"/>
          </a:p>
        </p:txBody>
      </p:sp>
      <p:sp>
        <p:nvSpPr>
          <p:cNvPr id="3" name="内容占位符 1"/>
          <p:cNvSpPr txBox="1"/>
          <p:nvPr/>
        </p:nvSpPr>
        <p:spPr>
          <a:xfrm>
            <a:off x="584538" y="1164187"/>
            <a:ext cx="10722370" cy="4638736"/>
          </a:xfrm>
          <a:prstGeom prst="rect">
            <a:avLst/>
          </a:prstGeom>
        </p:spPr>
        <p:txBody>
          <a:bodyPr>
            <a:normAutofit/>
          </a:bodyPr>
          <a:lstStyle>
            <a:lvl1pPr algn="l" defTabSz="914400" rtl="0" eaLnBrk="1" latinLnBrk="0" hangingPunct="1">
              <a:lnSpc>
                <a:spcPct val="90000"/>
              </a:lnSpc>
              <a:spcBef>
                <a:spcPct val="0"/>
              </a:spcBef>
              <a:buNone/>
              <a:defRPr sz="2800" b="1" kern="1200">
                <a:solidFill>
                  <a:srgbClr val="2E4E7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pPr>
              <a:lnSpc>
                <a:spcPct val="120000"/>
              </a:lnSpc>
              <a:spcBef>
                <a:spcPct val="30000"/>
              </a:spcBef>
              <a:buClr>
                <a:schemeClr val="tx2"/>
              </a:buClr>
              <a:buSzPct val="95000"/>
              <a:buFont typeface="Wingdings" panose="05000000000000000000" pitchFamily="2" charset="2"/>
              <a:buNone/>
              <a:defRPr/>
            </a:pPr>
            <a:r>
              <a:rPr lang="en-US" altLang="zh-CN" dirty="0">
                <a:solidFill>
                  <a:srgbClr val="335F90"/>
                </a:solidFill>
                <a:effectLst>
                  <a:outerShdw blurRad="38100" dist="38100" dir="2700000" algn="tl">
                    <a:srgbClr val="C0C0C0"/>
                  </a:outerShdw>
                </a:effectLst>
                <a:latin typeface="Times New Roman" panose="02020603050405020304" pitchFamily="18" charset="0"/>
                <a:ea typeface="+mn-ea"/>
                <a:cs typeface="+mn-cs"/>
              </a:rPr>
              <a:t>5.  </a:t>
            </a:r>
            <a:r>
              <a:rPr lang="zh-CN" altLang="en-US" dirty="0">
                <a:solidFill>
                  <a:srgbClr val="335F90"/>
                </a:solidFill>
                <a:effectLst>
                  <a:outerShdw blurRad="38100" dist="38100" dir="2700000" algn="tl">
                    <a:srgbClr val="C0C0C0"/>
                  </a:outerShdw>
                </a:effectLst>
                <a:latin typeface="Times New Roman" panose="02020603050405020304" pitchFamily="18" charset="0"/>
                <a:ea typeface="+mn-ea"/>
                <a:cs typeface="+mn-cs"/>
              </a:rPr>
              <a:t>采用分区存储管理的</a:t>
            </a:r>
            <a:r>
              <a:rPr lang="en-US" altLang="zh-CN" dirty="0">
                <a:solidFill>
                  <a:srgbClr val="335F90"/>
                </a:solidFill>
                <a:effectLst>
                  <a:outerShdw blurRad="38100" dist="38100" dir="2700000" algn="tl">
                    <a:srgbClr val="C0C0C0"/>
                  </a:outerShdw>
                </a:effectLst>
                <a:latin typeface="Times New Roman" panose="02020603050405020304" pitchFamily="18" charset="0"/>
                <a:ea typeface="+mn-ea"/>
                <a:cs typeface="+mn-cs"/>
              </a:rPr>
              <a:t>OS</a:t>
            </a:r>
            <a:r>
              <a:rPr lang="zh-CN" altLang="en-US" dirty="0">
                <a:solidFill>
                  <a:srgbClr val="335F90"/>
                </a:solidFill>
                <a:effectLst>
                  <a:outerShdw blurRad="38100" dist="38100" dir="2700000" algn="tl">
                    <a:srgbClr val="C0C0C0"/>
                  </a:outerShdw>
                </a:effectLst>
                <a:latin typeface="Times New Roman" panose="02020603050405020304" pitchFamily="18" charset="0"/>
                <a:ea typeface="+mn-ea"/>
                <a:cs typeface="+mn-cs"/>
              </a:rPr>
              <a:t>如何存储空闲区链表（自由主存队列）？</a:t>
            </a:r>
            <a:endParaRPr lang="zh-CN" altLang="en-US" dirty="0">
              <a:solidFill>
                <a:srgbClr val="335F90"/>
              </a:solidFill>
              <a:effectLst>
                <a:outerShdw blurRad="38100" dist="38100" dir="2700000" algn="tl">
                  <a:srgbClr val="C0C0C0"/>
                </a:outerShdw>
              </a:effectLst>
              <a:latin typeface="Times New Roman" panose="02020603050405020304" pitchFamily="18" charset="0"/>
              <a:ea typeface="+mn-ea"/>
              <a:cs typeface="+mn-cs"/>
            </a:endParaRPr>
          </a:p>
          <a:p>
            <a:pPr algn="just">
              <a:lnSpc>
                <a:spcPct val="150000"/>
              </a:lnSpc>
              <a:spcBef>
                <a:spcPct val="20000"/>
              </a:spcBef>
              <a:buClr>
                <a:srgbClr val="FFC000"/>
              </a:buClr>
              <a:defRPr/>
            </a:pPr>
            <a:r>
              <a:rPr lang="zh-CN" altLang="en-US" sz="2600" dirty="0">
                <a:solidFill>
                  <a:prstClr val="black"/>
                </a:solidFill>
                <a:effectLst/>
                <a:cs typeface="+mn-cs"/>
              </a:rPr>
              <a:t>（</a:t>
            </a:r>
            <a:r>
              <a:rPr lang="en-US" altLang="zh-CN" sz="2600" dirty="0">
                <a:solidFill>
                  <a:prstClr val="black"/>
                </a:solidFill>
                <a:effectLst/>
                <a:cs typeface="+mn-cs"/>
              </a:rPr>
              <a:t>1</a:t>
            </a:r>
            <a:r>
              <a:rPr lang="zh-CN" altLang="en-US" sz="2600" dirty="0">
                <a:solidFill>
                  <a:prstClr val="black"/>
                </a:solidFill>
                <a:effectLst/>
                <a:cs typeface="+mn-cs"/>
              </a:rPr>
              <a:t>）集中存储</a:t>
            </a:r>
            <a:endParaRPr lang="en-US" altLang="zh-CN" sz="2600" dirty="0">
              <a:solidFill>
                <a:prstClr val="black"/>
              </a:solidFill>
              <a:effectLst/>
              <a:cs typeface="+mn-cs"/>
            </a:endParaRPr>
          </a:p>
          <a:p>
            <a:pPr marL="0" lvl="1">
              <a:lnSpc>
                <a:spcPct val="120000"/>
              </a:lnSpc>
              <a:spcBef>
                <a:spcPct val="20000"/>
              </a:spcBef>
              <a:buFont typeface="Wingdings" panose="05000000000000000000" pitchFamily="2" charset="2"/>
              <a:buNone/>
              <a:defRPr/>
            </a:pPr>
            <a:r>
              <a:rPr lang="en-US" altLang="zh-CN" kern="0" dirty="0">
                <a:solidFill>
                  <a:srgbClr val="A50021"/>
                </a:solidFill>
                <a:latin typeface="Times New Roman" panose="02020603050405020304" pitchFamily="18" charset="0"/>
                <a:ea typeface="宋体" panose="02010600030101010101" pitchFamily="2" charset="-122"/>
              </a:rPr>
              <a:t>	</a:t>
            </a:r>
            <a:r>
              <a:rPr lang="zh-CN" altLang="en-US" sz="2400" dirty="0">
                <a:solidFill>
                  <a:prstClr val="black"/>
                </a:solidFill>
                <a:latin typeface="微软雅黑" panose="020B0503020204020204" pitchFamily="34" charset="-122"/>
                <a:ea typeface="微软雅黑" panose="020B0503020204020204" pitchFamily="34" charset="-122"/>
              </a:rPr>
              <a:t>在</a:t>
            </a:r>
            <a:r>
              <a:rPr lang="en-US" altLang="zh-CN" sz="2400" dirty="0">
                <a:solidFill>
                  <a:prstClr val="black"/>
                </a:solidFill>
                <a:latin typeface="微软雅黑" panose="020B0503020204020204" pitchFamily="34" charset="-122"/>
                <a:ea typeface="微软雅黑" panose="020B0503020204020204" pitchFamily="34" charset="-122"/>
              </a:rPr>
              <a:t>OS</a:t>
            </a:r>
            <a:r>
              <a:rPr lang="zh-CN" altLang="en-US" sz="2400" dirty="0">
                <a:solidFill>
                  <a:prstClr val="black"/>
                </a:solidFill>
                <a:latin typeface="微软雅黑" panose="020B0503020204020204" pitchFamily="34" charset="-122"/>
                <a:ea typeface="微软雅黑" panose="020B0503020204020204" pitchFamily="34" charset="-122"/>
              </a:rPr>
              <a:t>空间中开辟一块专有的空间来存储所有</a:t>
            </a:r>
            <a:r>
              <a:rPr lang="en-US" altLang="zh-CN" sz="2400" dirty="0">
                <a:solidFill>
                  <a:prstClr val="black"/>
                </a:solidFill>
                <a:latin typeface="微软雅黑" panose="020B0503020204020204" pitchFamily="34" charset="-122"/>
                <a:ea typeface="微软雅黑" panose="020B0503020204020204" pitchFamily="34" charset="-122"/>
              </a:rPr>
              <a:t>PD</a:t>
            </a:r>
            <a:r>
              <a:rPr lang="zh-CN" altLang="en-US" sz="2400" dirty="0">
                <a:solidFill>
                  <a:prstClr val="black"/>
                </a:solidFill>
                <a:latin typeface="微软雅黑" panose="020B0503020204020204" pitchFamily="34" charset="-122"/>
                <a:ea typeface="微软雅黑" panose="020B0503020204020204" pitchFamily="34" charset="-122"/>
              </a:rPr>
              <a:t>结构。</a:t>
            </a:r>
            <a:endParaRPr lang="en-US" altLang="zh-CN" sz="2400" dirty="0">
              <a:solidFill>
                <a:prstClr val="black"/>
              </a:solidFill>
              <a:latin typeface="微软雅黑" panose="020B0503020204020204" pitchFamily="34" charset="-122"/>
              <a:ea typeface="微软雅黑" panose="020B0503020204020204" pitchFamily="34" charset="-122"/>
            </a:endParaRPr>
          </a:p>
          <a:p>
            <a:pPr marL="0" lvl="1">
              <a:lnSpc>
                <a:spcPct val="120000"/>
              </a:lnSpc>
              <a:spcBef>
                <a:spcPct val="20000"/>
              </a:spcBef>
              <a:buFont typeface="Wingdings" panose="05000000000000000000" pitchFamily="2" charset="2"/>
              <a:buNone/>
              <a:defRPr/>
            </a:pPr>
            <a:r>
              <a:rPr lang="en-US" altLang="zh-CN" sz="2400" dirty="0">
                <a:solidFill>
                  <a:prstClr val="black"/>
                </a:solidFill>
                <a:latin typeface="微软雅黑" panose="020B0503020204020204" pitchFamily="34" charset="-122"/>
                <a:ea typeface="微软雅黑" panose="020B0503020204020204" pitchFamily="34" charset="-122"/>
              </a:rPr>
              <a:t>	</a:t>
            </a:r>
            <a:r>
              <a:rPr lang="zh-CN" altLang="en-US" sz="2400" dirty="0">
                <a:solidFill>
                  <a:prstClr val="black"/>
                </a:solidFill>
                <a:latin typeface="微软雅黑" panose="020B0503020204020204" pitchFamily="34" charset="-122"/>
                <a:ea typeface="微软雅黑" panose="020B0503020204020204" pitchFamily="34" charset="-122"/>
              </a:rPr>
              <a:t>优缺点？</a:t>
            </a:r>
            <a:endParaRPr lang="en-US" altLang="zh-CN" sz="2400" dirty="0">
              <a:solidFill>
                <a:prstClr val="black"/>
              </a:solidFill>
              <a:latin typeface="微软雅黑" panose="020B0503020204020204" pitchFamily="34" charset="-122"/>
              <a:ea typeface="微软雅黑" panose="020B0503020204020204" pitchFamily="34" charset="-122"/>
            </a:endParaRPr>
          </a:p>
          <a:p>
            <a:pPr algn="just">
              <a:lnSpc>
                <a:spcPct val="150000"/>
              </a:lnSpc>
              <a:spcBef>
                <a:spcPct val="20000"/>
              </a:spcBef>
              <a:buClr>
                <a:srgbClr val="FFC000"/>
              </a:buClr>
              <a:defRPr/>
            </a:pPr>
            <a:r>
              <a:rPr lang="zh-CN" altLang="en-US" sz="2600" dirty="0">
                <a:solidFill>
                  <a:prstClr val="black"/>
                </a:solidFill>
                <a:effectLst/>
                <a:cs typeface="+mn-cs"/>
              </a:rPr>
              <a:t>（</a:t>
            </a:r>
            <a:r>
              <a:rPr lang="en-US" altLang="zh-CN" sz="2600" dirty="0">
                <a:solidFill>
                  <a:prstClr val="black"/>
                </a:solidFill>
                <a:effectLst/>
                <a:cs typeface="+mn-cs"/>
              </a:rPr>
              <a:t>2</a:t>
            </a:r>
            <a:r>
              <a:rPr lang="zh-CN" altLang="en-US" sz="2600" dirty="0">
                <a:solidFill>
                  <a:prstClr val="black"/>
                </a:solidFill>
                <a:effectLst/>
                <a:cs typeface="+mn-cs"/>
              </a:rPr>
              <a:t>）分散存储</a:t>
            </a:r>
            <a:endParaRPr lang="en-US" altLang="zh-CN" sz="2600" dirty="0">
              <a:solidFill>
                <a:prstClr val="black"/>
              </a:solidFill>
              <a:effectLst/>
              <a:cs typeface="+mn-cs"/>
            </a:endParaRPr>
          </a:p>
          <a:p>
            <a:pPr marL="0" lvl="1">
              <a:lnSpc>
                <a:spcPct val="120000"/>
              </a:lnSpc>
              <a:spcBef>
                <a:spcPct val="20000"/>
              </a:spcBef>
              <a:buFont typeface="Wingdings" panose="05000000000000000000" pitchFamily="2" charset="2"/>
              <a:buNone/>
              <a:defRPr/>
            </a:pPr>
            <a:r>
              <a:rPr lang="en-US" altLang="zh-CN" kern="0" dirty="0">
                <a:solidFill>
                  <a:srgbClr val="A50021"/>
                </a:solidFill>
                <a:latin typeface="Times New Roman" panose="02020603050405020304" pitchFamily="18" charset="0"/>
                <a:ea typeface="宋体" panose="02010600030101010101" pitchFamily="2" charset="-122"/>
              </a:rPr>
              <a:t>	</a:t>
            </a:r>
            <a:r>
              <a:rPr lang="zh-CN" altLang="en-US" sz="2400" dirty="0">
                <a:solidFill>
                  <a:prstClr val="black"/>
                </a:solidFill>
                <a:latin typeface="微软雅黑" panose="020B0503020204020204" pitchFamily="34" charset="-122"/>
                <a:ea typeface="微软雅黑" panose="020B0503020204020204" pitchFamily="34" charset="-122"/>
              </a:rPr>
              <a:t>将</a:t>
            </a:r>
            <a:r>
              <a:rPr lang="en-US" altLang="zh-CN" sz="2400" dirty="0">
                <a:solidFill>
                  <a:prstClr val="black"/>
                </a:solidFill>
                <a:latin typeface="微软雅黑" panose="020B0503020204020204" pitchFamily="34" charset="-122"/>
                <a:ea typeface="微软雅黑" panose="020B0503020204020204" pitchFamily="34" charset="-122"/>
              </a:rPr>
              <a:t>PD</a:t>
            </a:r>
            <a:r>
              <a:rPr lang="zh-CN" altLang="en-US" sz="2400" dirty="0">
                <a:solidFill>
                  <a:prstClr val="black"/>
                </a:solidFill>
                <a:latin typeface="微软雅黑" panose="020B0503020204020204" pitchFamily="34" charset="-122"/>
                <a:ea typeface="微软雅黑" panose="020B0503020204020204" pitchFamily="34" charset="-122"/>
              </a:rPr>
              <a:t>分散存储到它们所对应的存储区域。</a:t>
            </a:r>
            <a:endParaRPr lang="en-US" altLang="zh-CN" sz="2400" dirty="0">
              <a:solidFill>
                <a:prstClr val="black"/>
              </a:solidFill>
              <a:latin typeface="微软雅黑" panose="020B0503020204020204" pitchFamily="34" charset="-122"/>
              <a:ea typeface="微软雅黑" panose="020B0503020204020204" pitchFamily="34" charset="-122"/>
            </a:endParaRPr>
          </a:p>
          <a:p>
            <a:pPr marL="0" lvl="1">
              <a:lnSpc>
                <a:spcPct val="120000"/>
              </a:lnSpc>
              <a:spcBef>
                <a:spcPct val="20000"/>
              </a:spcBef>
              <a:buFont typeface="Wingdings" panose="05000000000000000000" pitchFamily="2" charset="2"/>
              <a:buNone/>
              <a:defRPr/>
            </a:pPr>
            <a:r>
              <a:rPr lang="en-US" altLang="zh-CN" sz="2400" dirty="0">
                <a:solidFill>
                  <a:prstClr val="black"/>
                </a:solidFill>
                <a:latin typeface="微软雅黑" panose="020B0503020204020204" pitchFamily="34" charset="-122"/>
                <a:ea typeface="微软雅黑" panose="020B0503020204020204" pitchFamily="34" charset="-122"/>
              </a:rPr>
              <a:t>	</a:t>
            </a:r>
            <a:r>
              <a:rPr lang="zh-CN" altLang="en-US" sz="2400" dirty="0">
                <a:solidFill>
                  <a:prstClr val="black"/>
                </a:solidFill>
                <a:latin typeface="微软雅黑" panose="020B0503020204020204" pitchFamily="34" charset="-122"/>
                <a:ea typeface="微软雅黑" panose="020B0503020204020204" pitchFamily="34" charset="-122"/>
              </a:rPr>
              <a:t>如何实现？</a:t>
            </a:r>
            <a:endParaRPr lang="en-US" altLang="zh-CN" sz="2400" dirty="0">
              <a:solidFill>
                <a:prstClr val="black"/>
              </a:solidFill>
              <a:latin typeface="微软雅黑" panose="020B0503020204020204" pitchFamily="34" charset="-122"/>
              <a:ea typeface="微软雅黑" panose="020B0503020204020204" pitchFamily="34" charset="-122"/>
            </a:endParaRPr>
          </a:p>
          <a:p>
            <a:pPr marL="0" lvl="1">
              <a:lnSpc>
                <a:spcPct val="120000"/>
              </a:lnSpc>
              <a:spcBef>
                <a:spcPct val="20000"/>
              </a:spcBef>
              <a:buFont typeface="Wingdings" panose="05000000000000000000" pitchFamily="2" charset="2"/>
              <a:buNone/>
              <a:defRPr/>
            </a:pPr>
            <a:r>
              <a:rPr lang="en-US" altLang="zh-CN" sz="2400" dirty="0">
                <a:solidFill>
                  <a:prstClr val="black"/>
                </a:solidFill>
                <a:latin typeface="微软雅黑" panose="020B0503020204020204" pitchFamily="34" charset="-122"/>
                <a:ea typeface="微软雅黑" panose="020B0503020204020204" pitchFamily="34" charset="-122"/>
              </a:rPr>
              <a:t>	</a:t>
            </a:r>
            <a:r>
              <a:rPr lang="zh-CN" altLang="en-US" sz="2400" dirty="0">
                <a:solidFill>
                  <a:prstClr val="black"/>
                </a:solidFill>
                <a:latin typeface="微软雅黑" panose="020B0503020204020204" pitchFamily="34" charset="-122"/>
                <a:ea typeface="微软雅黑" panose="020B0503020204020204" pitchFamily="34" charset="-122"/>
              </a:rPr>
              <a:t>优缺点？</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主要内容</a:t>
            </a:r>
            <a:endParaRPr lang="zh-CN" altLang="en-US" dirty="0"/>
          </a:p>
        </p:txBody>
      </p:sp>
      <p:sp>
        <p:nvSpPr>
          <p:cNvPr id="6" name="Rectangle 2"/>
          <p:cNvSpPr>
            <a:spLocks noChangeArrowheads="1"/>
          </p:cNvSpPr>
          <p:nvPr/>
        </p:nvSpPr>
        <p:spPr bwMode="auto">
          <a:xfrm>
            <a:off x="834448" y="1088116"/>
            <a:ext cx="7129462" cy="42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主存管理概述</a:t>
            </a:r>
            <a:endParaRPr lang="zh-CN" altLang="en-US" sz="3200" b="1" dirty="0">
              <a:solidFill>
                <a:schemeClr val="tx1"/>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主存管理的功能</a:t>
            </a:r>
            <a:endParaRPr lang="zh-CN" altLang="en-US" sz="3200" b="1" dirty="0">
              <a:solidFill>
                <a:schemeClr val="tx1"/>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分区存储管理</a:t>
            </a:r>
            <a:endParaRPr lang="zh-CN" altLang="en-US" sz="3200" b="1" dirty="0">
              <a:solidFill>
                <a:schemeClr val="tx1"/>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页式存储管理</a:t>
            </a:r>
            <a:endParaRPr lang="zh-CN" altLang="en-US" sz="3200" b="1" dirty="0">
              <a:solidFill>
                <a:srgbClr val="FF0000"/>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段式及段页式存储管理</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主存管理概述</a:t>
            </a:r>
            <a:endParaRPr lang="zh-CN" altLang="en-US" dirty="0"/>
          </a:p>
        </p:txBody>
      </p:sp>
      <p:sp>
        <p:nvSpPr>
          <p:cNvPr id="3" name="Rectangle 4"/>
          <p:cNvSpPr>
            <a:spLocks noChangeArrowheads="1"/>
          </p:cNvSpPr>
          <p:nvPr/>
        </p:nvSpPr>
        <p:spPr bwMode="auto">
          <a:xfrm>
            <a:off x="946365" y="1139260"/>
            <a:ext cx="7674513" cy="306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程序的逻辑组织</a:t>
            </a:r>
            <a:endParaRPr lang="zh-CN" altLang="en-US" sz="2800" b="1" dirty="0">
              <a:solidFill>
                <a:srgbClr val="335F90"/>
              </a:solidFill>
              <a:latin typeface="Times New Roman" panose="02020603050405020304" pitchFamily="18" charset="0"/>
            </a:endParaRPr>
          </a:p>
          <a:p>
            <a:pPr marL="0" indent="0" algn="just">
              <a:lnSpc>
                <a:spcPct val="150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一维地址结构</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SzPct val="95000"/>
              <a:buFont typeface="Wingdings" panose="05000000000000000000" pitchFamily="2" charset="2"/>
              <a:buChar char="u"/>
              <a:defRPr/>
            </a:pPr>
            <a:r>
              <a:rPr lang="zh-CN" altLang="en-US" sz="2400" dirty="0">
                <a:solidFill>
                  <a:prstClr val="black"/>
                </a:solidFill>
                <a:effectLst/>
                <a:latin typeface="微软雅黑" panose="020B0503020204020204" pitchFamily="34" charset="-122"/>
                <a:ea typeface="微软雅黑" panose="020B0503020204020204" pitchFamily="34" charset="-122"/>
              </a:rPr>
              <a:t>一个程序是一个连续、线性的地址结构；</a:t>
            </a:r>
            <a:endParaRPr lang="zh-CN" altLang="en-US" sz="2400" dirty="0">
              <a:solidFill>
                <a:prstClr val="black"/>
              </a:solidFill>
              <a:effectLst/>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SzPct val="95000"/>
              <a:buFont typeface="Wingdings" panose="05000000000000000000" pitchFamily="2" charset="2"/>
              <a:buChar char="u"/>
              <a:defRPr/>
            </a:pPr>
            <a:r>
              <a:rPr lang="zh-CN" altLang="en-US" sz="2400" dirty="0">
                <a:solidFill>
                  <a:prstClr val="black"/>
                </a:solidFill>
                <a:effectLst/>
                <a:latin typeface="微软雅黑" panose="020B0503020204020204" pitchFamily="34" charset="-122"/>
                <a:ea typeface="微软雅黑" panose="020B0503020204020204" pitchFamily="34" charset="-122"/>
                <a:sym typeface="Symbol" panose="05050102010706020507" pitchFamily="18" charset="2"/>
              </a:rPr>
              <a:t>确定线性地址空间中的指令地址或操作数地址只需要一个信息。 </a:t>
            </a:r>
            <a:endParaRPr lang="zh-CN" altLang="en-US" sz="2400" dirty="0">
              <a:solidFill>
                <a:prstClr val="black"/>
              </a:solidFill>
              <a:effectLst/>
              <a:latin typeface="微软雅黑" panose="020B0503020204020204" pitchFamily="34" charset="-122"/>
              <a:ea typeface="微软雅黑" panose="020B0503020204020204" pitchFamily="34" charset="-122"/>
              <a:sym typeface="Symbol" panose="05050102010706020507" pitchFamily="18" charset="2"/>
            </a:endParaRPr>
          </a:p>
        </p:txBody>
      </p:sp>
      <p:sp>
        <p:nvSpPr>
          <p:cNvPr id="4" name="Text Box 55"/>
          <p:cNvSpPr txBox="1">
            <a:spLocks noChangeArrowheads="1"/>
          </p:cNvSpPr>
          <p:nvPr/>
        </p:nvSpPr>
        <p:spPr bwMode="auto">
          <a:xfrm>
            <a:off x="9633703" y="4598611"/>
            <a:ext cx="1476375" cy="6540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程序地址空间</a:t>
            </a:r>
            <a:endParaRPr kumimoji="1" lang="zh-CN" altLang="en-US" sz="1600" b="0">
              <a:solidFill>
                <a:schemeClr val="tx1"/>
              </a:solidFill>
              <a:latin typeface="Times New Roman" panose="02020603050405020304" pitchFamily="18" charset="0"/>
            </a:endParaRPr>
          </a:p>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一维地址结构</a:t>
            </a:r>
            <a:endParaRPr kumimoji="1" lang="zh-CN" altLang="en-US" sz="1600" b="0">
              <a:solidFill>
                <a:schemeClr val="tx1"/>
              </a:solidFill>
              <a:latin typeface="Times New Roman" panose="02020603050405020304" pitchFamily="18" charset="0"/>
            </a:endParaRPr>
          </a:p>
        </p:txBody>
      </p:sp>
      <p:grpSp>
        <p:nvGrpSpPr>
          <p:cNvPr id="5" name="Group 62"/>
          <p:cNvGrpSpPr/>
          <p:nvPr/>
        </p:nvGrpSpPr>
        <p:grpSpPr bwMode="auto">
          <a:xfrm>
            <a:off x="8897103" y="1282323"/>
            <a:ext cx="2205038" cy="3303588"/>
            <a:chOff x="3896" y="798"/>
            <a:chExt cx="1389" cy="2081"/>
          </a:xfrm>
        </p:grpSpPr>
        <p:sp>
          <p:nvSpPr>
            <p:cNvPr id="6" name="Rectangle 61"/>
            <p:cNvSpPr>
              <a:spLocks noChangeArrowheads="1"/>
            </p:cNvSpPr>
            <p:nvPr/>
          </p:nvSpPr>
          <p:spPr bwMode="auto">
            <a:xfrm>
              <a:off x="4233" y="887"/>
              <a:ext cx="1052" cy="1920"/>
            </a:xfrm>
            <a:prstGeom prst="rect">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a:solidFill>
                  <a:srgbClr val="4138FA"/>
                </a:solidFill>
                <a:effectLst>
                  <a:outerShdw blurRad="38100" dist="38100" dir="2700000" algn="tl">
                    <a:srgbClr val="000000"/>
                  </a:outerShdw>
                </a:effectLst>
              </a:endParaRPr>
            </a:p>
          </p:txBody>
        </p:sp>
        <p:sp>
          <p:nvSpPr>
            <p:cNvPr id="7" name="Rectangle 49"/>
            <p:cNvSpPr>
              <a:spLocks noChangeArrowheads="1"/>
            </p:cNvSpPr>
            <p:nvPr/>
          </p:nvSpPr>
          <p:spPr bwMode="auto">
            <a:xfrm>
              <a:off x="4414" y="1751"/>
              <a:ext cx="692" cy="21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a:solidFill>
                  <a:srgbClr val="4138FA"/>
                </a:solidFill>
                <a:effectLst>
                  <a:outerShdw blurRad="38100" dist="38100" dir="2700000" algn="tl">
                    <a:srgbClr val="C0C0C0"/>
                  </a:outerShdw>
                </a:effectLst>
              </a:endParaRPr>
            </a:p>
          </p:txBody>
        </p:sp>
        <p:sp>
          <p:nvSpPr>
            <p:cNvPr id="8" name="Line 50"/>
            <p:cNvSpPr>
              <a:spLocks noChangeShapeType="1"/>
            </p:cNvSpPr>
            <p:nvPr/>
          </p:nvSpPr>
          <p:spPr bwMode="auto">
            <a:xfrm>
              <a:off x="4242" y="1101"/>
              <a:ext cx="10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9" name="Line 51"/>
            <p:cNvSpPr>
              <a:spLocks noChangeShapeType="1"/>
            </p:cNvSpPr>
            <p:nvPr/>
          </p:nvSpPr>
          <p:spPr bwMode="auto">
            <a:xfrm>
              <a:off x="4242" y="1346"/>
              <a:ext cx="10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0" name="Line 52"/>
            <p:cNvSpPr>
              <a:spLocks noChangeShapeType="1"/>
            </p:cNvSpPr>
            <p:nvPr/>
          </p:nvSpPr>
          <p:spPr bwMode="auto">
            <a:xfrm>
              <a:off x="4242" y="1591"/>
              <a:ext cx="10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1" name="Line 53"/>
            <p:cNvSpPr>
              <a:spLocks noChangeShapeType="1"/>
            </p:cNvSpPr>
            <p:nvPr/>
          </p:nvSpPr>
          <p:spPr bwMode="auto">
            <a:xfrm>
              <a:off x="4242" y="2357"/>
              <a:ext cx="10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2" name="Line 54"/>
            <p:cNvSpPr>
              <a:spLocks noChangeShapeType="1"/>
            </p:cNvSpPr>
            <p:nvPr/>
          </p:nvSpPr>
          <p:spPr bwMode="auto">
            <a:xfrm>
              <a:off x="4242" y="2593"/>
              <a:ext cx="10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3" name="Text Box 56"/>
            <p:cNvSpPr txBox="1">
              <a:spLocks noChangeArrowheads="1"/>
            </p:cNvSpPr>
            <p:nvPr/>
          </p:nvSpPr>
          <p:spPr bwMode="auto">
            <a:xfrm>
              <a:off x="4025" y="798"/>
              <a:ext cx="217"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0</a:t>
              </a:r>
              <a:endParaRPr kumimoji="1" lang="en-US" altLang="zh-CN" sz="1600">
                <a:solidFill>
                  <a:schemeClr val="tx1"/>
                </a:solidFill>
                <a:latin typeface="Times New Roman" panose="02020603050405020304" pitchFamily="18" charset="0"/>
              </a:endParaRPr>
            </a:p>
          </p:txBody>
        </p:sp>
        <p:sp>
          <p:nvSpPr>
            <p:cNvPr id="14" name="Text Box 57"/>
            <p:cNvSpPr txBox="1">
              <a:spLocks noChangeArrowheads="1"/>
            </p:cNvSpPr>
            <p:nvPr/>
          </p:nvSpPr>
          <p:spPr bwMode="auto">
            <a:xfrm>
              <a:off x="4025" y="1004"/>
              <a:ext cx="217"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1</a:t>
              </a:r>
              <a:endParaRPr kumimoji="1" lang="en-US" altLang="zh-CN" sz="1600">
                <a:solidFill>
                  <a:schemeClr val="tx1"/>
                </a:solidFill>
                <a:latin typeface="Times New Roman" panose="02020603050405020304" pitchFamily="18" charset="0"/>
              </a:endParaRPr>
            </a:p>
          </p:txBody>
        </p:sp>
        <p:sp>
          <p:nvSpPr>
            <p:cNvPr id="15" name="Text Box 58"/>
            <p:cNvSpPr txBox="1">
              <a:spLocks noChangeArrowheads="1"/>
            </p:cNvSpPr>
            <p:nvPr/>
          </p:nvSpPr>
          <p:spPr bwMode="auto">
            <a:xfrm>
              <a:off x="3896" y="2667"/>
              <a:ext cx="518"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 n-1</a:t>
              </a:r>
              <a:endParaRPr kumimoji="1" lang="en-US" altLang="zh-CN" sz="1600">
                <a:solidFill>
                  <a:schemeClr val="tx1"/>
                </a:solidFill>
                <a:latin typeface="Times New Roman" panose="02020603050405020304" pitchFamily="18" charset="0"/>
              </a:endParaRPr>
            </a:p>
          </p:txBody>
        </p:sp>
        <p:sp>
          <p:nvSpPr>
            <p:cNvPr id="16" name="Text Box 59"/>
            <p:cNvSpPr txBox="1">
              <a:spLocks noChangeArrowheads="1"/>
            </p:cNvSpPr>
            <p:nvPr/>
          </p:nvSpPr>
          <p:spPr bwMode="auto">
            <a:xfrm>
              <a:off x="4652" y="1790"/>
              <a:ext cx="280"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Times New Roman" panose="02020603050405020304" pitchFamily="18" charset="0"/>
                </a:rPr>
                <a:t> </a:t>
              </a:r>
              <a:r>
                <a:rPr kumimoji="1" lang="en-US" altLang="zh-CN" sz="1600">
                  <a:solidFill>
                    <a:schemeClr val="tx1"/>
                  </a:solidFill>
                  <a:latin typeface="Times New Roman" panose="02020603050405020304" pitchFamily="18" charset="0"/>
                  <a:sym typeface="MT Extra" panose="05050102010205020202" pitchFamily="18" charset="2"/>
                </a:rPr>
                <a:t></a:t>
              </a:r>
              <a:endParaRPr kumimoji="1" lang="en-US" altLang="zh-CN" sz="1600">
                <a:solidFill>
                  <a:schemeClr val="tx1"/>
                </a:solidFill>
                <a:latin typeface="Times New Roman" panose="02020603050405020304" pitchFamily="18" charset="0"/>
                <a:sym typeface="MT Extra" panose="05050102010205020202" pitchFamily="18" charset="2"/>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3"/>
          <p:cNvSpPr>
            <a:spLocks noChangeArrowheads="1"/>
          </p:cNvSpPr>
          <p:nvPr/>
        </p:nvSpPr>
        <p:spPr bwMode="auto">
          <a:xfrm>
            <a:off x="487822" y="830079"/>
            <a:ext cx="6207248" cy="457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页式系统的基本概念</a:t>
            </a:r>
            <a:endParaRPr lang="zh-CN" altLang="en-US" sz="2800" b="1" dirty="0">
              <a:solidFill>
                <a:srgbClr val="335F90"/>
              </a:solidFill>
              <a:latin typeface="Times New Roman" panose="02020603050405020304" pitchFamily="18" charset="0"/>
            </a:endParaRPr>
          </a:p>
          <a:p>
            <a:pPr marL="0" indent="0" algn="just">
              <a:lnSpc>
                <a:spcPct val="150000"/>
              </a:lnSpc>
              <a:spcBef>
                <a:spcPct val="20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smtClean="0">
                <a:solidFill>
                  <a:prstClr val="black"/>
                </a:solidFill>
                <a:effectLst/>
                <a:latin typeface="微软雅黑" panose="020B0503020204020204" pitchFamily="34" charset="-122"/>
                <a:ea typeface="微软雅黑" panose="020B0503020204020204" pitchFamily="34" charset="-122"/>
              </a:rPr>
              <a:t>页面</a:t>
            </a:r>
            <a:r>
              <a:rPr lang="zh-CN" altLang="en-US" sz="2600" dirty="0" smtClean="0">
                <a:solidFill>
                  <a:prstClr val="black"/>
                </a:solidFill>
                <a:effectLst/>
                <a:latin typeface="微软雅黑" panose="020B0503020204020204" pitchFamily="34" charset="-122"/>
                <a:ea typeface="微软雅黑" panose="020B0503020204020204" pitchFamily="34" charset="-122"/>
              </a:rPr>
              <a:t>（</a:t>
            </a:r>
            <a:r>
              <a:rPr lang="en-US" altLang="zh-CN" sz="2600" dirty="0" smtClean="0">
                <a:solidFill>
                  <a:prstClr val="black"/>
                </a:solidFill>
                <a:effectLst/>
                <a:latin typeface="微软雅黑" panose="020B0503020204020204" pitchFamily="34" charset="-122"/>
                <a:ea typeface="微软雅黑" panose="020B0503020204020204" pitchFamily="34" charset="-122"/>
              </a:rPr>
              <a:t>virtual page</a:t>
            </a:r>
            <a:r>
              <a:rPr lang="zh-CN" altLang="en-US" sz="2600" dirty="0" smtClean="0">
                <a:solidFill>
                  <a:prstClr val="black"/>
                </a:solidFill>
                <a:effectLst/>
                <a:latin typeface="微软雅黑" panose="020B0503020204020204" pitchFamily="34" charset="-122"/>
                <a:ea typeface="微软雅黑" panose="020B0503020204020204" pitchFamily="34" charset="-122"/>
              </a:rPr>
              <a:t>）</a:t>
            </a:r>
            <a:endParaRPr lang="zh-CN" altLang="en-US" sz="2600"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程序的地址空间被</a:t>
            </a:r>
            <a:r>
              <a:rPr lang="zh-CN" altLang="en-US" sz="2400" b="0" dirty="0" smtClean="0">
                <a:solidFill>
                  <a:schemeClr val="tx1"/>
                </a:solidFill>
                <a:effectLst/>
                <a:latin typeface="Times New Roman" panose="02020603050405020304" pitchFamily="18" charset="0"/>
              </a:rPr>
              <a:t>等分成</a:t>
            </a:r>
            <a:r>
              <a:rPr lang="zh-CN" altLang="en-US" sz="2400" b="0" dirty="0">
                <a:solidFill>
                  <a:schemeClr val="tx1"/>
                </a:solidFill>
                <a:effectLst/>
                <a:latin typeface="Times New Roman" panose="02020603050405020304" pitchFamily="18" charset="0"/>
              </a:rPr>
              <a:t>大小相等的片，称为</a:t>
            </a:r>
            <a:r>
              <a:rPr lang="zh-CN" altLang="en-US" sz="2400" b="0" dirty="0" smtClean="0">
                <a:solidFill>
                  <a:schemeClr val="tx1"/>
                </a:solidFill>
                <a:effectLst/>
                <a:latin typeface="Times New Roman" panose="02020603050405020304" pitchFamily="18" charset="0"/>
              </a:rPr>
              <a:t>页面</a:t>
            </a:r>
            <a:r>
              <a:rPr lang="zh-CN" altLang="en-US" sz="2400" b="0" dirty="0">
                <a:solidFill>
                  <a:schemeClr val="tx1"/>
                </a:solidFill>
                <a:effectLst/>
                <a:latin typeface="Times New Roman" panose="02020603050405020304" pitchFamily="18" charset="0"/>
              </a:rPr>
              <a:t>，又称为</a:t>
            </a:r>
            <a:r>
              <a:rPr lang="zh-CN" altLang="en-US" sz="2400" b="1" dirty="0">
                <a:solidFill>
                  <a:schemeClr val="tx1"/>
                </a:solidFill>
                <a:effectLst/>
                <a:latin typeface="Times New Roman" panose="02020603050405020304" pitchFamily="18" charset="0"/>
              </a:rPr>
              <a:t>虚页</a:t>
            </a:r>
            <a:r>
              <a:rPr lang="zh-CN" altLang="en-US" sz="2400" b="0" dirty="0">
                <a:solidFill>
                  <a:schemeClr val="tx1"/>
                </a:solidFill>
                <a:effectLst/>
                <a:latin typeface="Times New Roman" panose="02020603050405020304" pitchFamily="18" charset="0"/>
              </a:rPr>
              <a:t>。</a:t>
            </a:r>
            <a:endParaRPr lang="zh-CN" altLang="en-US" sz="2400" b="0" dirty="0">
              <a:solidFill>
                <a:schemeClr val="tx1"/>
              </a:solidFill>
              <a:effectLst/>
              <a:latin typeface="Times New Roman" panose="02020603050405020304" pitchFamily="18" charset="0"/>
            </a:endParaRPr>
          </a:p>
          <a:p>
            <a:pPr marL="0" indent="0" algn="just">
              <a:lnSpc>
                <a:spcPct val="150000"/>
              </a:lnSpc>
              <a:spcBef>
                <a:spcPct val="20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主存</a:t>
            </a:r>
            <a:r>
              <a:rPr lang="zh-CN" altLang="en-US" sz="2600" b="1" dirty="0" smtClean="0">
                <a:solidFill>
                  <a:prstClr val="black"/>
                </a:solidFill>
                <a:effectLst/>
                <a:latin typeface="微软雅黑" panose="020B0503020204020204" pitchFamily="34" charset="-122"/>
                <a:ea typeface="微软雅黑" panose="020B0503020204020204" pitchFamily="34" charset="-122"/>
              </a:rPr>
              <a:t>块</a:t>
            </a:r>
            <a:r>
              <a:rPr lang="zh-CN" altLang="en-US" sz="2600" dirty="0" smtClean="0">
                <a:solidFill>
                  <a:prstClr val="black"/>
                </a:solidFill>
                <a:effectLst/>
                <a:latin typeface="微软雅黑" panose="020B0503020204020204" pitchFamily="34" charset="-122"/>
                <a:ea typeface="微软雅黑" panose="020B0503020204020204" pitchFamily="34" charset="-122"/>
              </a:rPr>
              <a:t>（</a:t>
            </a:r>
            <a:r>
              <a:rPr lang="en-US" altLang="zh-CN" sz="2600" dirty="0" smtClean="0">
                <a:solidFill>
                  <a:prstClr val="black"/>
                </a:solidFill>
                <a:effectLst/>
                <a:latin typeface="微软雅黑" panose="020B0503020204020204" pitchFamily="34" charset="-122"/>
                <a:ea typeface="微软雅黑" panose="020B0503020204020204" pitchFamily="34" charset="-122"/>
              </a:rPr>
              <a:t>physical page</a:t>
            </a:r>
            <a:r>
              <a:rPr lang="zh-CN" altLang="en-US" sz="2600" dirty="0" smtClean="0">
                <a:solidFill>
                  <a:prstClr val="black"/>
                </a:solidFill>
                <a:effectLst/>
                <a:latin typeface="微软雅黑" panose="020B0503020204020204" pitchFamily="34" charset="-122"/>
                <a:ea typeface="微软雅黑" panose="020B0503020204020204" pitchFamily="34" charset="-122"/>
              </a:rPr>
              <a:t>）</a:t>
            </a:r>
            <a:endParaRPr lang="zh-CN" altLang="en-US" sz="2600" dirty="0">
              <a:solidFill>
                <a:prstClr val="black"/>
              </a:solidFill>
              <a:effectLst/>
              <a:latin typeface="微软雅黑" panose="020B0503020204020204" pitchFamily="34" charset="-122"/>
              <a:ea typeface="微软雅黑" panose="020B0503020204020204" pitchFamily="34" charset="-122"/>
            </a:endParaRPr>
          </a:p>
          <a:p>
            <a:pPr marL="533400" lvl="1" indent="-533400">
              <a:lnSpc>
                <a:spcPct val="120000"/>
              </a:lnSpc>
              <a:spcBef>
                <a:spcPct val="20000"/>
              </a:spcBef>
              <a:buClr>
                <a:schemeClr val="tx2"/>
              </a:buClr>
              <a:buSzPct val="95000"/>
              <a:buNone/>
              <a:defRPr/>
            </a:pPr>
            <a:r>
              <a:rPr lang="zh-CN" altLang="en-US" sz="2400" dirty="0">
                <a:solidFill>
                  <a:schemeClr val="tx1"/>
                </a:solidFill>
                <a:effectLst/>
                <a:latin typeface="Times New Roman" panose="02020603050405020304" pitchFamily="18" charset="0"/>
              </a:rPr>
              <a:t>      主存被等分成大小相等的片，称为主存块，又称为</a:t>
            </a:r>
            <a:r>
              <a:rPr lang="zh-CN" altLang="en-US" sz="2400" b="1" dirty="0">
                <a:solidFill>
                  <a:schemeClr val="tx1"/>
                </a:solidFill>
                <a:effectLst/>
                <a:latin typeface="Times New Roman" panose="02020603050405020304" pitchFamily="18" charset="0"/>
              </a:rPr>
              <a:t>实页</a:t>
            </a:r>
            <a:r>
              <a:rPr lang="zh-CN" altLang="en-US" sz="2400" dirty="0">
                <a:solidFill>
                  <a:schemeClr val="tx1"/>
                </a:solidFill>
                <a:effectLst/>
                <a:latin typeface="Times New Roman" panose="02020603050405020304" pitchFamily="18" charset="0"/>
              </a:rPr>
              <a:t>。</a:t>
            </a:r>
            <a:endParaRPr lang="zh-CN" altLang="en-US" sz="2400" dirty="0">
              <a:solidFill>
                <a:schemeClr val="tx1"/>
              </a:solidFill>
              <a:effectLst/>
              <a:latin typeface="Times New Roman" panose="02020603050405020304" pitchFamily="18" charset="0"/>
            </a:endParaRPr>
          </a:p>
          <a:p>
            <a:pPr marL="0" indent="0" algn="just">
              <a:lnSpc>
                <a:spcPct val="150000"/>
              </a:lnSpc>
              <a:spcBef>
                <a:spcPct val="20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页面与主存块的关系</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grpSp>
        <p:nvGrpSpPr>
          <p:cNvPr id="4" name="Group 46"/>
          <p:cNvGrpSpPr/>
          <p:nvPr/>
        </p:nvGrpSpPr>
        <p:grpSpPr bwMode="auto">
          <a:xfrm>
            <a:off x="6968119" y="1412392"/>
            <a:ext cx="4244975" cy="3968750"/>
            <a:chOff x="2928" y="581"/>
            <a:chExt cx="2674" cy="2500"/>
          </a:xfrm>
        </p:grpSpPr>
        <p:sp>
          <p:nvSpPr>
            <p:cNvPr id="5" name="Rectangle 12"/>
            <p:cNvSpPr>
              <a:spLocks noChangeArrowheads="1"/>
            </p:cNvSpPr>
            <p:nvPr/>
          </p:nvSpPr>
          <p:spPr bwMode="auto">
            <a:xfrm>
              <a:off x="3256" y="1035"/>
              <a:ext cx="702" cy="65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6" name="Rectangle 13"/>
            <p:cNvSpPr>
              <a:spLocks noChangeArrowheads="1"/>
            </p:cNvSpPr>
            <p:nvPr/>
          </p:nvSpPr>
          <p:spPr bwMode="auto">
            <a:xfrm>
              <a:off x="4821" y="709"/>
              <a:ext cx="781" cy="209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7" name="Text Box 14"/>
            <p:cNvSpPr txBox="1">
              <a:spLocks noChangeArrowheads="1"/>
            </p:cNvSpPr>
            <p:nvPr/>
          </p:nvSpPr>
          <p:spPr bwMode="auto">
            <a:xfrm>
              <a:off x="4664" y="581"/>
              <a:ext cx="16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8" name="Text Box 15"/>
            <p:cNvSpPr txBox="1">
              <a:spLocks noChangeArrowheads="1"/>
            </p:cNvSpPr>
            <p:nvPr/>
          </p:nvSpPr>
          <p:spPr bwMode="auto">
            <a:xfrm>
              <a:off x="4483" y="781"/>
              <a:ext cx="36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2KB</a:t>
              </a:r>
              <a:endParaRPr kumimoji="1" lang="en-US" altLang="zh-CN" sz="1600" b="1">
                <a:solidFill>
                  <a:schemeClr val="tx1"/>
                </a:solidFill>
                <a:latin typeface="Times New Roman" panose="02020603050405020304" pitchFamily="18" charset="0"/>
              </a:endParaRPr>
            </a:p>
          </p:txBody>
        </p:sp>
        <p:sp>
          <p:nvSpPr>
            <p:cNvPr id="9" name="Line 16"/>
            <p:cNvSpPr>
              <a:spLocks noChangeShapeType="1"/>
            </p:cNvSpPr>
            <p:nvPr/>
          </p:nvSpPr>
          <p:spPr bwMode="auto">
            <a:xfrm>
              <a:off x="4821" y="895"/>
              <a:ext cx="78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0" name="Line 17"/>
            <p:cNvSpPr>
              <a:spLocks noChangeShapeType="1"/>
            </p:cNvSpPr>
            <p:nvPr/>
          </p:nvSpPr>
          <p:spPr bwMode="auto">
            <a:xfrm>
              <a:off x="4821" y="1081"/>
              <a:ext cx="78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1" name="Line 18"/>
            <p:cNvSpPr>
              <a:spLocks noChangeShapeType="1"/>
            </p:cNvSpPr>
            <p:nvPr/>
          </p:nvSpPr>
          <p:spPr bwMode="auto">
            <a:xfrm>
              <a:off x="4821" y="1686"/>
              <a:ext cx="78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2" name="Text Box 19"/>
            <p:cNvSpPr txBox="1">
              <a:spLocks noChangeArrowheads="1"/>
            </p:cNvSpPr>
            <p:nvPr/>
          </p:nvSpPr>
          <p:spPr bwMode="auto">
            <a:xfrm>
              <a:off x="4501" y="1002"/>
              <a:ext cx="43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4KB</a:t>
              </a:r>
              <a:endParaRPr kumimoji="1" lang="en-US" altLang="zh-CN" sz="1600" b="1">
                <a:solidFill>
                  <a:schemeClr val="tx1"/>
                </a:solidFill>
                <a:latin typeface="Times New Roman" panose="02020603050405020304" pitchFamily="18" charset="0"/>
              </a:endParaRPr>
            </a:p>
          </p:txBody>
        </p:sp>
        <p:sp>
          <p:nvSpPr>
            <p:cNvPr id="13" name="Text Box 20"/>
            <p:cNvSpPr txBox="1">
              <a:spLocks noChangeArrowheads="1"/>
            </p:cNvSpPr>
            <p:nvPr/>
          </p:nvSpPr>
          <p:spPr bwMode="auto">
            <a:xfrm>
              <a:off x="4374" y="2495"/>
              <a:ext cx="53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254KB</a:t>
              </a:r>
              <a:endParaRPr kumimoji="1" lang="en-US" altLang="zh-CN" sz="1600" b="1">
                <a:solidFill>
                  <a:schemeClr val="tx1"/>
                </a:solidFill>
                <a:latin typeface="Times New Roman" panose="02020603050405020304" pitchFamily="18" charset="0"/>
              </a:endParaRPr>
            </a:p>
          </p:txBody>
        </p:sp>
        <p:sp>
          <p:nvSpPr>
            <p:cNvPr id="14" name="Text Box 21"/>
            <p:cNvSpPr txBox="1">
              <a:spLocks noChangeArrowheads="1"/>
            </p:cNvSpPr>
            <p:nvPr/>
          </p:nvSpPr>
          <p:spPr bwMode="auto">
            <a:xfrm>
              <a:off x="4241" y="2732"/>
              <a:ext cx="65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256KB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15" name="Line 22"/>
            <p:cNvSpPr>
              <a:spLocks noChangeShapeType="1"/>
            </p:cNvSpPr>
            <p:nvPr/>
          </p:nvSpPr>
          <p:spPr bwMode="auto">
            <a:xfrm>
              <a:off x="3256" y="1221"/>
              <a:ext cx="70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6" name="Line 23"/>
            <p:cNvSpPr>
              <a:spLocks noChangeShapeType="1"/>
            </p:cNvSpPr>
            <p:nvPr/>
          </p:nvSpPr>
          <p:spPr bwMode="auto">
            <a:xfrm>
              <a:off x="3256" y="1408"/>
              <a:ext cx="70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7" name="Line 24"/>
            <p:cNvSpPr>
              <a:spLocks noChangeShapeType="1"/>
            </p:cNvSpPr>
            <p:nvPr/>
          </p:nvSpPr>
          <p:spPr bwMode="auto">
            <a:xfrm>
              <a:off x="3256" y="1593"/>
              <a:ext cx="70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8" name="Text Box 25"/>
            <p:cNvSpPr txBox="1">
              <a:spLocks noChangeArrowheads="1"/>
            </p:cNvSpPr>
            <p:nvPr/>
          </p:nvSpPr>
          <p:spPr bwMode="auto">
            <a:xfrm>
              <a:off x="3100" y="906"/>
              <a:ext cx="16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19" name="Text Box 26"/>
            <p:cNvSpPr txBox="1">
              <a:spLocks noChangeArrowheads="1"/>
            </p:cNvSpPr>
            <p:nvPr/>
          </p:nvSpPr>
          <p:spPr bwMode="auto">
            <a:xfrm>
              <a:off x="2928" y="1096"/>
              <a:ext cx="434"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2KB</a:t>
              </a:r>
              <a:endParaRPr kumimoji="1" lang="en-US" altLang="zh-CN" sz="1600" b="1">
                <a:solidFill>
                  <a:schemeClr val="tx1"/>
                </a:solidFill>
                <a:latin typeface="Times New Roman" panose="02020603050405020304" pitchFamily="18" charset="0"/>
              </a:endParaRPr>
            </a:p>
          </p:txBody>
        </p:sp>
        <p:sp>
          <p:nvSpPr>
            <p:cNvPr id="20" name="Text Box 27"/>
            <p:cNvSpPr txBox="1">
              <a:spLocks noChangeArrowheads="1"/>
            </p:cNvSpPr>
            <p:nvPr/>
          </p:nvSpPr>
          <p:spPr bwMode="auto">
            <a:xfrm>
              <a:off x="2928" y="1282"/>
              <a:ext cx="47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4KB</a:t>
              </a:r>
              <a:endParaRPr kumimoji="1" lang="en-US" altLang="zh-CN" sz="1600" b="1">
                <a:solidFill>
                  <a:schemeClr val="tx1"/>
                </a:solidFill>
                <a:latin typeface="Times New Roman" panose="02020603050405020304" pitchFamily="18" charset="0"/>
              </a:endParaRPr>
            </a:p>
          </p:txBody>
        </p:sp>
        <p:sp>
          <p:nvSpPr>
            <p:cNvPr id="21" name="Text Box 28"/>
            <p:cNvSpPr txBox="1">
              <a:spLocks noChangeArrowheads="1"/>
            </p:cNvSpPr>
            <p:nvPr/>
          </p:nvSpPr>
          <p:spPr bwMode="auto">
            <a:xfrm>
              <a:off x="2937" y="1465"/>
              <a:ext cx="47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6KB</a:t>
              </a:r>
              <a:endParaRPr kumimoji="1" lang="en-US" altLang="zh-CN" sz="1600" b="1">
                <a:solidFill>
                  <a:schemeClr val="tx1"/>
                </a:solidFill>
                <a:latin typeface="Times New Roman" panose="02020603050405020304" pitchFamily="18" charset="0"/>
              </a:endParaRPr>
            </a:p>
          </p:txBody>
        </p:sp>
        <p:sp>
          <p:nvSpPr>
            <p:cNvPr id="22" name="Text Box 29"/>
            <p:cNvSpPr txBox="1">
              <a:spLocks noChangeArrowheads="1"/>
            </p:cNvSpPr>
            <p:nvPr/>
          </p:nvSpPr>
          <p:spPr bwMode="auto">
            <a:xfrm>
              <a:off x="3927" y="988"/>
              <a:ext cx="31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dirty="0">
                  <a:solidFill>
                    <a:schemeClr val="tx1"/>
                  </a:solidFill>
                  <a:latin typeface="Times New Roman" panose="02020603050405020304" pitchFamily="18" charset="0"/>
                </a:rPr>
                <a:t>0</a:t>
              </a:r>
              <a:r>
                <a:rPr kumimoji="1" lang="zh-CN" altLang="en-US" sz="1600" b="1" dirty="0">
                  <a:solidFill>
                    <a:schemeClr val="tx1"/>
                  </a:solidFill>
                  <a:latin typeface="Times New Roman" panose="02020603050405020304" pitchFamily="18" charset="0"/>
                </a:rPr>
                <a:t>页</a:t>
              </a:r>
              <a:endParaRPr kumimoji="1" lang="zh-CN" altLang="en-US" sz="1600" b="1" dirty="0">
                <a:solidFill>
                  <a:schemeClr val="tx1"/>
                </a:solidFill>
                <a:latin typeface="Times New Roman" panose="02020603050405020304" pitchFamily="18" charset="0"/>
              </a:endParaRPr>
            </a:p>
          </p:txBody>
        </p:sp>
        <p:sp>
          <p:nvSpPr>
            <p:cNvPr id="23" name="Text Box 30"/>
            <p:cNvSpPr txBox="1">
              <a:spLocks noChangeArrowheads="1"/>
            </p:cNvSpPr>
            <p:nvPr/>
          </p:nvSpPr>
          <p:spPr bwMode="auto">
            <a:xfrm>
              <a:off x="3927" y="1193"/>
              <a:ext cx="31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a:t>
              </a:r>
              <a:r>
                <a:rPr kumimoji="1" lang="zh-CN" altLang="en-US" sz="1600" b="1">
                  <a:solidFill>
                    <a:schemeClr val="tx1"/>
                  </a:solidFill>
                  <a:latin typeface="Times New Roman" panose="02020603050405020304" pitchFamily="18" charset="0"/>
                </a:rPr>
                <a:t>页</a:t>
              </a:r>
              <a:endParaRPr kumimoji="1" lang="zh-CN" altLang="en-US" sz="1600" b="1">
                <a:solidFill>
                  <a:schemeClr val="tx1"/>
                </a:solidFill>
                <a:latin typeface="Times New Roman" panose="02020603050405020304" pitchFamily="18" charset="0"/>
              </a:endParaRPr>
            </a:p>
          </p:txBody>
        </p:sp>
        <p:sp>
          <p:nvSpPr>
            <p:cNvPr id="24" name="Text Box 31"/>
            <p:cNvSpPr txBox="1">
              <a:spLocks noChangeArrowheads="1"/>
            </p:cNvSpPr>
            <p:nvPr/>
          </p:nvSpPr>
          <p:spPr bwMode="auto">
            <a:xfrm>
              <a:off x="3927" y="1408"/>
              <a:ext cx="31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a:t>
              </a:r>
              <a:r>
                <a:rPr kumimoji="1" lang="zh-CN" altLang="en-US" sz="1600" b="1">
                  <a:solidFill>
                    <a:schemeClr val="tx1"/>
                  </a:solidFill>
                  <a:latin typeface="Times New Roman" panose="02020603050405020304" pitchFamily="18" charset="0"/>
                </a:rPr>
                <a:t>页</a:t>
              </a:r>
              <a:endParaRPr kumimoji="1" lang="zh-CN" altLang="en-US" sz="1600" b="1">
                <a:solidFill>
                  <a:schemeClr val="tx1"/>
                </a:solidFill>
                <a:latin typeface="Times New Roman" panose="02020603050405020304" pitchFamily="18" charset="0"/>
              </a:endParaRPr>
            </a:p>
          </p:txBody>
        </p:sp>
        <p:sp>
          <p:nvSpPr>
            <p:cNvPr id="25" name="Text Box 32"/>
            <p:cNvSpPr txBox="1">
              <a:spLocks noChangeArrowheads="1"/>
            </p:cNvSpPr>
            <p:nvPr/>
          </p:nvSpPr>
          <p:spPr bwMode="auto">
            <a:xfrm>
              <a:off x="3927" y="1593"/>
              <a:ext cx="313"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3</a:t>
              </a:r>
              <a:r>
                <a:rPr kumimoji="1" lang="zh-CN" altLang="en-US" sz="1600" b="1">
                  <a:solidFill>
                    <a:schemeClr val="tx1"/>
                  </a:solidFill>
                  <a:latin typeface="Times New Roman" panose="02020603050405020304" pitchFamily="18" charset="0"/>
                </a:rPr>
                <a:t>页</a:t>
              </a:r>
              <a:endParaRPr kumimoji="1" lang="zh-CN" altLang="en-US" sz="1600" b="1">
                <a:solidFill>
                  <a:schemeClr val="tx1"/>
                </a:solidFill>
                <a:latin typeface="Times New Roman" panose="02020603050405020304" pitchFamily="18" charset="0"/>
              </a:endParaRPr>
            </a:p>
          </p:txBody>
        </p:sp>
        <p:sp>
          <p:nvSpPr>
            <p:cNvPr id="26" name="Text Box 33"/>
            <p:cNvSpPr txBox="1">
              <a:spLocks noChangeArrowheads="1"/>
            </p:cNvSpPr>
            <p:nvPr/>
          </p:nvSpPr>
          <p:spPr bwMode="auto">
            <a:xfrm>
              <a:off x="5072" y="2869"/>
              <a:ext cx="44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主存</a:t>
              </a:r>
              <a:endParaRPr kumimoji="1" lang="zh-CN" altLang="en-US" sz="1600" b="1">
                <a:solidFill>
                  <a:schemeClr val="tx1"/>
                </a:solidFill>
                <a:latin typeface="Times New Roman" panose="02020603050405020304" pitchFamily="18" charset="0"/>
              </a:endParaRPr>
            </a:p>
          </p:txBody>
        </p:sp>
        <p:sp>
          <p:nvSpPr>
            <p:cNvPr id="27" name="Text Box 34"/>
            <p:cNvSpPr txBox="1">
              <a:spLocks noChangeArrowheads="1"/>
            </p:cNvSpPr>
            <p:nvPr/>
          </p:nvSpPr>
          <p:spPr bwMode="auto">
            <a:xfrm>
              <a:off x="3161" y="1750"/>
              <a:ext cx="97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程序地址空间</a:t>
              </a:r>
              <a:endParaRPr kumimoji="1" lang="zh-CN" altLang="en-US" sz="1600" b="1">
                <a:solidFill>
                  <a:schemeClr val="tx1"/>
                </a:solidFill>
                <a:latin typeface="Times New Roman" panose="02020603050405020304" pitchFamily="18" charset="0"/>
              </a:endParaRPr>
            </a:p>
          </p:txBody>
        </p:sp>
        <p:sp>
          <p:nvSpPr>
            <p:cNvPr id="28" name="Line 35"/>
            <p:cNvSpPr>
              <a:spLocks noChangeShapeType="1"/>
            </p:cNvSpPr>
            <p:nvPr/>
          </p:nvSpPr>
          <p:spPr bwMode="auto">
            <a:xfrm>
              <a:off x="4821" y="2430"/>
              <a:ext cx="78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9" name="Line 36"/>
            <p:cNvSpPr>
              <a:spLocks noChangeShapeType="1"/>
            </p:cNvSpPr>
            <p:nvPr/>
          </p:nvSpPr>
          <p:spPr bwMode="auto">
            <a:xfrm>
              <a:off x="4821" y="1872"/>
              <a:ext cx="78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0" name="Line 37"/>
            <p:cNvSpPr>
              <a:spLocks noChangeShapeType="1"/>
            </p:cNvSpPr>
            <p:nvPr/>
          </p:nvSpPr>
          <p:spPr bwMode="auto">
            <a:xfrm>
              <a:off x="4821" y="1500"/>
              <a:ext cx="78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1" name="Line 38"/>
            <p:cNvSpPr>
              <a:spLocks noChangeShapeType="1"/>
            </p:cNvSpPr>
            <p:nvPr/>
          </p:nvSpPr>
          <p:spPr bwMode="auto">
            <a:xfrm flipV="1">
              <a:off x="4227" y="988"/>
              <a:ext cx="594" cy="117"/>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2" name="Line 39"/>
            <p:cNvSpPr>
              <a:spLocks noChangeShapeType="1"/>
            </p:cNvSpPr>
            <p:nvPr/>
          </p:nvSpPr>
          <p:spPr bwMode="auto">
            <a:xfrm>
              <a:off x="4255" y="1380"/>
              <a:ext cx="566" cy="213"/>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3" name="Line 40"/>
            <p:cNvSpPr>
              <a:spLocks noChangeShapeType="1"/>
            </p:cNvSpPr>
            <p:nvPr/>
          </p:nvSpPr>
          <p:spPr bwMode="auto">
            <a:xfrm>
              <a:off x="4821" y="2617"/>
              <a:ext cx="78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4" name="Line 41"/>
            <p:cNvSpPr>
              <a:spLocks noChangeShapeType="1"/>
            </p:cNvSpPr>
            <p:nvPr/>
          </p:nvSpPr>
          <p:spPr bwMode="auto">
            <a:xfrm>
              <a:off x="4242" y="1547"/>
              <a:ext cx="579" cy="233"/>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5" name="Line 42"/>
            <p:cNvSpPr>
              <a:spLocks noChangeShapeType="1"/>
            </p:cNvSpPr>
            <p:nvPr/>
          </p:nvSpPr>
          <p:spPr bwMode="auto">
            <a:xfrm>
              <a:off x="4242" y="1745"/>
              <a:ext cx="579" cy="779"/>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36" name="Text Box 47"/>
          <p:cNvSpPr txBox="1">
            <a:spLocks noChangeArrowheads="1"/>
          </p:cNvSpPr>
          <p:nvPr/>
        </p:nvSpPr>
        <p:spPr bwMode="auto">
          <a:xfrm>
            <a:off x="8147632" y="5627204"/>
            <a:ext cx="2230437"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等分主存和虚地址空间</a:t>
            </a:r>
            <a:endParaRPr kumimoji="1" lang="zh-CN" altLang="en-US" sz="1600" b="0">
              <a:solidFill>
                <a:schemeClr val="tx1"/>
              </a:solidFill>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3"/>
          <p:cNvSpPr>
            <a:spLocks noChangeArrowheads="1"/>
          </p:cNvSpPr>
          <p:nvPr/>
        </p:nvSpPr>
        <p:spPr bwMode="auto">
          <a:xfrm>
            <a:off x="487822" y="1129018"/>
            <a:ext cx="10968555" cy="3721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  (4) </a:t>
            </a:r>
            <a:r>
              <a:rPr lang="zh-CN" altLang="en-US" sz="2600" b="1" dirty="0" smtClean="0">
                <a:solidFill>
                  <a:prstClr val="black"/>
                </a:solidFill>
                <a:effectLst/>
                <a:latin typeface="微软雅黑" panose="020B0503020204020204" pitchFamily="34" charset="-122"/>
                <a:ea typeface="微软雅黑" panose="020B0503020204020204" pitchFamily="34" charset="-122"/>
              </a:rPr>
              <a:t>页表</a:t>
            </a:r>
            <a:r>
              <a:rPr lang="zh-CN" altLang="en-US" sz="2600" dirty="0" smtClean="0">
                <a:solidFill>
                  <a:prstClr val="black"/>
                </a:solidFill>
                <a:effectLst/>
                <a:latin typeface="微软雅黑" panose="020B0503020204020204" pitchFamily="34" charset="-122"/>
                <a:ea typeface="微软雅黑" panose="020B0503020204020204" pitchFamily="34" charset="-122"/>
              </a:rPr>
              <a:t>（</a:t>
            </a:r>
            <a:r>
              <a:rPr lang="en-US" altLang="zh-CN" sz="2600" dirty="0" smtClean="0">
                <a:solidFill>
                  <a:prstClr val="black"/>
                </a:solidFill>
                <a:effectLst/>
                <a:latin typeface="微软雅黑" panose="020B0503020204020204" pitchFamily="34" charset="-122"/>
                <a:ea typeface="微软雅黑" panose="020B0503020204020204" pitchFamily="34" charset="-122"/>
              </a:rPr>
              <a:t>page table</a:t>
            </a:r>
            <a:r>
              <a:rPr lang="zh-CN" altLang="en-US" sz="2600" dirty="0" smtClean="0">
                <a:solidFill>
                  <a:prstClr val="black"/>
                </a:solidFill>
                <a:effectLst/>
                <a:latin typeface="微软雅黑" panose="020B0503020204020204" pitchFamily="34" charset="-122"/>
                <a:ea typeface="微软雅黑" panose="020B0503020204020204" pitchFamily="34" charset="-122"/>
              </a:rPr>
              <a:t>）</a:t>
            </a:r>
            <a:endParaRPr lang="zh-CN" altLang="en-US" sz="2600"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   ①</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什么是页表</a:t>
            </a:r>
            <a:endParaRPr lang="zh-CN" altLang="en-US" sz="2400" dirty="0">
              <a:solidFill>
                <a:srgbClr val="000099"/>
              </a:solidFill>
              <a:effectLst/>
              <a:latin typeface="Times New Roman" panose="02020603050405020304" pitchFamily="18" charset="0"/>
            </a:endParaRPr>
          </a:p>
          <a:p>
            <a:pPr lvl="1"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为了实现从地址空间到物理主存的映象，系统建立的</a:t>
            </a:r>
            <a:r>
              <a:rPr lang="zh-CN" altLang="en-US" sz="2400" b="0" dirty="0" smtClean="0">
                <a:solidFill>
                  <a:schemeClr val="tx1"/>
                </a:solidFill>
                <a:effectLst/>
                <a:latin typeface="Times New Roman" panose="02020603050405020304" pitchFamily="18" charset="0"/>
              </a:rPr>
              <a:t>记录</a:t>
            </a:r>
            <a:r>
              <a:rPr lang="zh-CN" altLang="en-US" sz="2400" b="0" dirty="0">
                <a:solidFill>
                  <a:schemeClr val="tx1"/>
                </a:solidFill>
                <a:effectLst/>
                <a:latin typeface="Times New Roman" panose="02020603050405020304" pitchFamily="18" charset="0"/>
              </a:rPr>
              <a:t>页与内存块之间对应关系的地址变换的机构称为</a:t>
            </a:r>
            <a:r>
              <a:rPr lang="zh-CN" altLang="en-US" sz="2400" b="0" dirty="0" smtClean="0">
                <a:solidFill>
                  <a:schemeClr val="tx1"/>
                </a:solidFill>
                <a:effectLst/>
                <a:latin typeface="Times New Roman" panose="02020603050405020304" pitchFamily="18" charset="0"/>
              </a:rPr>
              <a:t>页面映像</a:t>
            </a:r>
            <a:r>
              <a:rPr lang="zh-CN" altLang="en-US" sz="2400" b="0" dirty="0">
                <a:solidFill>
                  <a:schemeClr val="tx1"/>
                </a:solidFill>
                <a:effectLst/>
                <a:latin typeface="Times New Roman" panose="02020603050405020304" pitchFamily="18" charset="0"/>
              </a:rPr>
              <a:t>表，简称页表。</a:t>
            </a:r>
            <a:endParaRPr lang="zh-CN" altLang="en-US" sz="24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  </a:t>
            </a:r>
            <a:r>
              <a:rPr lang="zh-CN" altLang="en-US" sz="2400" dirty="0">
                <a:solidFill>
                  <a:srgbClr val="000099"/>
                </a:solidFill>
                <a:effectLst/>
                <a:latin typeface="宋体" panose="02010600030101010101" pitchFamily="2" charset="-122"/>
              </a:rPr>
              <a:t>② </a:t>
            </a:r>
            <a:r>
              <a:rPr lang="zh-CN" altLang="en-US" sz="2400" dirty="0">
                <a:solidFill>
                  <a:srgbClr val="000099"/>
                </a:solidFill>
                <a:effectLst/>
                <a:latin typeface="Times New Roman" panose="02020603050405020304" pitchFamily="18" charset="0"/>
              </a:rPr>
              <a:t>页表的组成</a:t>
            </a:r>
            <a:endParaRPr lang="zh-CN" altLang="en-US" sz="2400" dirty="0">
              <a:solidFill>
                <a:srgbClr val="000099"/>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ⅰ </a:t>
            </a:r>
            <a:r>
              <a:rPr lang="zh-CN" altLang="en-US" sz="2400" b="0" dirty="0">
                <a:solidFill>
                  <a:schemeClr val="tx1"/>
                </a:solidFill>
                <a:effectLst/>
                <a:latin typeface="Times New Roman" panose="02020603050405020304" pitchFamily="18" charset="0"/>
              </a:rPr>
              <a:t>高速缓冲存储器 ： 地址变换速度快，但成本较高</a:t>
            </a:r>
            <a:endParaRPr lang="zh-CN" altLang="en-US" sz="24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ⅱ </a:t>
            </a:r>
            <a:r>
              <a:rPr lang="zh-CN" altLang="en-US" sz="2400" b="0" dirty="0">
                <a:solidFill>
                  <a:schemeClr val="tx1"/>
                </a:solidFill>
                <a:effectLst/>
                <a:latin typeface="Times New Roman" panose="02020603050405020304" pitchFamily="18" charset="0"/>
              </a:rPr>
              <a:t>主存区域 ：地址变换速度比硬件慢，成本较低</a:t>
            </a:r>
            <a:endParaRPr lang="zh-CN" altLang="en-US" sz="2400" b="0" dirty="0">
              <a:solidFill>
                <a:schemeClr val="tx1"/>
              </a:solidFill>
              <a:effectLst/>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3"/>
          <p:cNvSpPr>
            <a:spLocks noChangeArrowheads="1"/>
          </p:cNvSpPr>
          <p:nvPr/>
        </p:nvSpPr>
        <p:spPr bwMode="auto">
          <a:xfrm>
            <a:off x="487822" y="830079"/>
            <a:ext cx="8375650"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ct val="20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(5) </a:t>
            </a:r>
            <a:r>
              <a:rPr lang="zh-CN" altLang="en-US" sz="2600" b="1" dirty="0">
                <a:solidFill>
                  <a:prstClr val="black"/>
                </a:solidFill>
                <a:effectLst/>
                <a:latin typeface="微软雅黑" panose="020B0503020204020204" pitchFamily="34" charset="-122"/>
                <a:ea typeface="微软雅黑" panose="020B0503020204020204" pitchFamily="34" charset="-122"/>
              </a:rPr>
              <a:t>分页映像存储的例子</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grpSp>
        <p:nvGrpSpPr>
          <p:cNvPr id="4" name="Group 84"/>
          <p:cNvGrpSpPr/>
          <p:nvPr/>
        </p:nvGrpSpPr>
        <p:grpSpPr bwMode="auto">
          <a:xfrm>
            <a:off x="2079142" y="1664431"/>
            <a:ext cx="7700962" cy="4057650"/>
            <a:chOff x="537" y="900"/>
            <a:chExt cx="4851" cy="2556"/>
          </a:xfrm>
        </p:grpSpPr>
        <p:sp>
          <p:nvSpPr>
            <p:cNvPr id="5" name="Rectangle 6"/>
            <p:cNvSpPr>
              <a:spLocks noChangeArrowheads="1"/>
            </p:cNvSpPr>
            <p:nvPr/>
          </p:nvSpPr>
          <p:spPr bwMode="auto">
            <a:xfrm>
              <a:off x="988" y="1868"/>
              <a:ext cx="793" cy="52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6" name="Rectangle 7"/>
            <p:cNvSpPr>
              <a:spLocks noChangeArrowheads="1"/>
            </p:cNvSpPr>
            <p:nvPr/>
          </p:nvSpPr>
          <p:spPr bwMode="auto">
            <a:xfrm>
              <a:off x="3937" y="1000"/>
              <a:ext cx="884" cy="214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7" name="Text Box 8"/>
            <p:cNvSpPr txBox="1">
              <a:spLocks noChangeArrowheads="1"/>
            </p:cNvSpPr>
            <p:nvPr/>
          </p:nvSpPr>
          <p:spPr bwMode="auto">
            <a:xfrm>
              <a:off x="4865" y="914"/>
              <a:ext cx="1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8" name="Text Box 9"/>
            <p:cNvSpPr txBox="1">
              <a:spLocks noChangeArrowheads="1"/>
            </p:cNvSpPr>
            <p:nvPr/>
          </p:nvSpPr>
          <p:spPr bwMode="auto">
            <a:xfrm>
              <a:off x="4821" y="1102"/>
              <a:ext cx="463"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1KB</a:t>
              </a:r>
              <a:endParaRPr kumimoji="1" lang="en-US" altLang="zh-CN" sz="1600" b="1">
                <a:solidFill>
                  <a:schemeClr val="tx1"/>
                </a:solidFill>
                <a:latin typeface="Times New Roman" panose="02020603050405020304" pitchFamily="18" charset="0"/>
              </a:endParaRPr>
            </a:p>
          </p:txBody>
        </p:sp>
        <p:sp>
          <p:nvSpPr>
            <p:cNvPr id="9" name="Line 10"/>
            <p:cNvSpPr>
              <a:spLocks noChangeShapeType="1"/>
            </p:cNvSpPr>
            <p:nvPr/>
          </p:nvSpPr>
          <p:spPr bwMode="auto">
            <a:xfrm>
              <a:off x="3937" y="1215"/>
              <a:ext cx="8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0" name="Line 11"/>
            <p:cNvSpPr>
              <a:spLocks noChangeShapeType="1"/>
            </p:cNvSpPr>
            <p:nvPr/>
          </p:nvSpPr>
          <p:spPr bwMode="auto">
            <a:xfrm>
              <a:off x="3937" y="1430"/>
              <a:ext cx="8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1" name="Line 12"/>
            <p:cNvSpPr>
              <a:spLocks noChangeShapeType="1"/>
            </p:cNvSpPr>
            <p:nvPr/>
          </p:nvSpPr>
          <p:spPr bwMode="auto">
            <a:xfrm>
              <a:off x="3937" y="2075"/>
              <a:ext cx="8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2" name="Line 13"/>
            <p:cNvSpPr>
              <a:spLocks noChangeShapeType="1"/>
            </p:cNvSpPr>
            <p:nvPr/>
          </p:nvSpPr>
          <p:spPr bwMode="auto">
            <a:xfrm>
              <a:off x="988" y="2040"/>
              <a:ext cx="79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3" name="Line 14"/>
            <p:cNvSpPr>
              <a:spLocks noChangeShapeType="1"/>
            </p:cNvSpPr>
            <p:nvPr/>
          </p:nvSpPr>
          <p:spPr bwMode="auto">
            <a:xfrm>
              <a:off x="988" y="2212"/>
              <a:ext cx="79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4" name="Text Box 15"/>
            <p:cNvSpPr txBox="1">
              <a:spLocks noChangeArrowheads="1"/>
            </p:cNvSpPr>
            <p:nvPr/>
          </p:nvSpPr>
          <p:spPr bwMode="auto">
            <a:xfrm>
              <a:off x="811" y="1749"/>
              <a:ext cx="18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15" name="Text Box 16"/>
            <p:cNvSpPr txBox="1">
              <a:spLocks noChangeArrowheads="1"/>
            </p:cNvSpPr>
            <p:nvPr/>
          </p:nvSpPr>
          <p:spPr bwMode="auto">
            <a:xfrm>
              <a:off x="661" y="1936"/>
              <a:ext cx="44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1KB</a:t>
              </a:r>
              <a:endParaRPr kumimoji="1" lang="en-US" altLang="zh-CN" sz="1600" b="1">
                <a:solidFill>
                  <a:schemeClr val="tx1"/>
                </a:solidFill>
                <a:latin typeface="Times New Roman" panose="02020603050405020304" pitchFamily="18" charset="0"/>
              </a:endParaRPr>
            </a:p>
          </p:txBody>
        </p:sp>
        <p:sp>
          <p:nvSpPr>
            <p:cNvPr id="16" name="Text Box 17"/>
            <p:cNvSpPr txBox="1">
              <a:spLocks noChangeArrowheads="1"/>
            </p:cNvSpPr>
            <p:nvPr/>
          </p:nvSpPr>
          <p:spPr bwMode="auto">
            <a:xfrm>
              <a:off x="661" y="2099"/>
              <a:ext cx="44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2KB</a:t>
              </a:r>
              <a:endParaRPr kumimoji="1" lang="en-US" altLang="zh-CN" sz="1600" b="1">
                <a:solidFill>
                  <a:schemeClr val="tx1"/>
                </a:solidFill>
                <a:latin typeface="Times New Roman" panose="02020603050405020304" pitchFamily="18" charset="0"/>
              </a:endParaRPr>
            </a:p>
          </p:txBody>
        </p:sp>
        <p:sp>
          <p:nvSpPr>
            <p:cNvPr id="17" name="Text Box 18"/>
            <p:cNvSpPr txBox="1">
              <a:spLocks noChangeArrowheads="1"/>
            </p:cNvSpPr>
            <p:nvPr/>
          </p:nvSpPr>
          <p:spPr bwMode="auto">
            <a:xfrm>
              <a:off x="537" y="2298"/>
              <a:ext cx="56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3KB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18" name="Text Box 19"/>
            <p:cNvSpPr txBox="1">
              <a:spLocks noChangeArrowheads="1"/>
            </p:cNvSpPr>
            <p:nvPr/>
          </p:nvSpPr>
          <p:spPr bwMode="auto">
            <a:xfrm>
              <a:off x="4230" y="3215"/>
              <a:ext cx="43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主存</a:t>
              </a:r>
              <a:endParaRPr kumimoji="1" lang="zh-CN" altLang="en-US" sz="1600" b="1">
                <a:solidFill>
                  <a:schemeClr val="tx1"/>
                </a:solidFill>
                <a:latin typeface="Times New Roman" panose="02020603050405020304" pitchFamily="18" charset="0"/>
              </a:endParaRPr>
            </a:p>
          </p:txBody>
        </p:sp>
        <p:sp>
          <p:nvSpPr>
            <p:cNvPr id="19" name="Text Box 20"/>
            <p:cNvSpPr txBox="1">
              <a:spLocks noChangeArrowheads="1"/>
            </p:cNvSpPr>
            <p:nvPr/>
          </p:nvSpPr>
          <p:spPr bwMode="auto">
            <a:xfrm>
              <a:off x="917" y="2478"/>
              <a:ext cx="102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程序</a:t>
              </a:r>
              <a:r>
                <a:rPr kumimoji="1" lang="en-US" altLang="zh-CN" sz="1600" b="1" baseline="-25000">
                  <a:solidFill>
                    <a:schemeClr val="tx1"/>
                  </a:solidFill>
                  <a:latin typeface="Times New Roman" panose="02020603050405020304" pitchFamily="18" charset="0"/>
                </a:rPr>
                <a:t>2</a:t>
              </a:r>
              <a:r>
                <a:rPr kumimoji="1" lang="zh-CN" altLang="en-US" sz="1600" b="1">
                  <a:solidFill>
                    <a:schemeClr val="tx1"/>
                  </a:solidFill>
                  <a:latin typeface="Times New Roman" panose="02020603050405020304" pitchFamily="18" charset="0"/>
                </a:rPr>
                <a:t>地址空间</a:t>
              </a:r>
              <a:endParaRPr kumimoji="1" lang="zh-CN" altLang="en-US" sz="1600" b="1">
                <a:solidFill>
                  <a:schemeClr val="tx1"/>
                </a:solidFill>
                <a:latin typeface="Times New Roman" panose="02020603050405020304" pitchFamily="18" charset="0"/>
              </a:endParaRPr>
            </a:p>
          </p:txBody>
        </p:sp>
        <p:sp>
          <p:nvSpPr>
            <p:cNvPr id="20" name="Line 21"/>
            <p:cNvSpPr>
              <a:spLocks noChangeShapeType="1"/>
            </p:cNvSpPr>
            <p:nvPr/>
          </p:nvSpPr>
          <p:spPr bwMode="auto">
            <a:xfrm>
              <a:off x="3937" y="2719"/>
              <a:ext cx="8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1" name="Line 22"/>
            <p:cNvSpPr>
              <a:spLocks noChangeShapeType="1"/>
            </p:cNvSpPr>
            <p:nvPr/>
          </p:nvSpPr>
          <p:spPr bwMode="auto">
            <a:xfrm>
              <a:off x="3937" y="2289"/>
              <a:ext cx="8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2" name="Line 23"/>
            <p:cNvSpPr>
              <a:spLocks noChangeShapeType="1"/>
            </p:cNvSpPr>
            <p:nvPr/>
          </p:nvSpPr>
          <p:spPr bwMode="auto">
            <a:xfrm>
              <a:off x="3937" y="1860"/>
              <a:ext cx="8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3" name="Line 24"/>
            <p:cNvSpPr>
              <a:spLocks noChangeShapeType="1"/>
            </p:cNvSpPr>
            <p:nvPr/>
          </p:nvSpPr>
          <p:spPr bwMode="auto">
            <a:xfrm>
              <a:off x="3937" y="2934"/>
              <a:ext cx="8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4" name="Line 25"/>
            <p:cNvSpPr>
              <a:spLocks noChangeShapeType="1"/>
            </p:cNvSpPr>
            <p:nvPr/>
          </p:nvSpPr>
          <p:spPr bwMode="auto">
            <a:xfrm>
              <a:off x="3937" y="1645"/>
              <a:ext cx="8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5" name="Line 26"/>
            <p:cNvSpPr>
              <a:spLocks noChangeShapeType="1"/>
            </p:cNvSpPr>
            <p:nvPr/>
          </p:nvSpPr>
          <p:spPr bwMode="auto">
            <a:xfrm>
              <a:off x="3937" y="2504"/>
              <a:ext cx="88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6" name="Text Box 27"/>
            <p:cNvSpPr txBox="1">
              <a:spLocks noChangeArrowheads="1"/>
            </p:cNvSpPr>
            <p:nvPr/>
          </p:nvSpPr>
          <p:spPr bwMode="auto">
            <a:xfrm>
              <a:off x="4812" y="1326"/>
              <a:ext cx="435"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2KB</a:t>
              </a:r>
              <a:endParaRPr kumimoji="1" lang="en-US" altLang="zh-CN" sz="1600" b="1">
                <a:solidFill>
                  <a:schemeClr val="tx1"/>
                </a:solidFill>
                <a:latin typeface="Times New Roman" panose="02020603050405020304" pitchFamily="18" charset="0"/>
              </a:endParaRPr>
            </a:p>
          </p:txBody>
        </p:sp>
        <p:sp>
          <p:nvSpPr>
            <p:cNvPr id="27" name="Text Box 28"/>
            <p:cNvSpPr txBox="1">
              <a:spLocks noChangeArrowheads="1"/>
            </p:cNvSpPr>
            <p:nvPr/>
          </p:nvSpPr>
          <p:spPr bwMode="auto">
            <a:xfrm>
              <a:off x="4821" y="1532"/>
              <a:ext cx="44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3KB</a:t>
              </a:r>
              <a:endParaRPr kumimoji="1" lang="en-US" altLang="zh-CN" sz="1600" b="1">
                <a:solidFill>
                  <a:schemeClr val="tx1"/>
                </a:solidFill>
                <a:latin typeface="Times New Roman" panose="02020603050405020304" pitchFamily="18" charset="0"/>
              </a:endParaRPr>
            </a:p>
          </p:txBody>
        </p:sp>
        <p:sp>
          <p:nvSpPr>
            <p:cNvPr id="28" name="Text Box 29"/>
            <p:cNvSpPr txBox="1">
              <a:spLocks noChangeArrowheads="1"/>
            </p:cNvSpPr>
            <p:nvPr/>
          </p:nvSpPr>
          <p:spPr bwMode="auto">
            <a:xfrm>
              <a:off x="4821" y="1756"/>
              <a:ext cx="42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4KB</a:t>
              </a:r>
              <a:endParaRPr kumimoji="1" lang="en-US" altLang="zh-CN" sz="1600" b="1">
                <a:solidFill>
                  <a:schemeClr val="tx1"/>
                </a:solidFill>
                <a:latin typeface="Times New Roman" panose="02020603050405020304" pitchFamily="18" charset="0"/>
              </a:endParaRPr>
            </a:p>
          </p:txBody>
        </p:sp>
        <p:sp>
          <p:nvSpPr>
            <p:cNvPr id="29" name="Text Box 30"/>
            <p:cNvSpPr txBox="1">
              <a:spLocks noChangeArrowheads="1"/>
            </p:cNvSpPr>
            <p:nvPr/>
          </p:nvSpPr>
          <p:spPr bwMode="auto">
            <a:xfrm>
              <a:off x="4830" y="1971"/>
              <a:ext cx="40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5KB</a:t>
              </a:r>
              <a:endParaRPr kumimoji="1" lang="en-US" altLang="zh-CN" sz="1600" b="1">
                <a:solidFill>
                  <a:schemeClr val="tx1"/>
                </a:solidFill>
                <a:latin typeface="Times New Roman" panose="02020603050405020304" pitchFamily="18" charset="0"/>
              </a:endParaRPr>
            </a:p>
          </p:txBody>
        </p:sp>
        <p:sp>
          <p:nvSpPr>
            <p:cNvPr id="30" name="Text Box 31"/>
            <p:cNvSpPr txBox="1">
              <a:spLocks noChangeArrowheads="1"/>
            </p:cNvSpPr>
            <p:nvPr/>
          </p:nvSpPr>
          <p:spPr bwMode="auto">
            <a:xfrm>
              <a:off x="4830" y="2195"/>
              <a:ext cx="399"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6KB</a:t>
              </a:r>
              <a:endParaRPr kumimoji="1" lang="en-US" altLang="zh-CN" sz="1600" b="1">
                <a:solidFill>
                  <a:schemeClr val="tx1"/>
                </a:solidFill>
                <a:latin typeface="Times New Roman" panose="02020603050405020304" pitchFamily="18" charset="0"/>
              </a:endParaRPr>
            </a:p>
          </p:txBody>
        </p:sp>
        <p:sp>
          <p:nvSpPr>
            <p:cNvPr id="31" name="Text Box 32"/>
            <p:cNvSpPr txBox="1">
              <a:spLocks noChangeArrowheads="1"/>
            </p:cNvSpPr>
            <p:nvPr/>
          </p:nvSpPr>
          <p:spPr bwMode="auto">
            <a:xfrm>
              <a:off x="4830" y="2400"/>
              <a:ext cx="38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7KB</a:t>
              </a:r>
              <a:endParaRPr kumimoji="1" lang="en-US" altLang="zh-CN" sz="1600" b="1">
                <a:solidFill>
                  <a:schemeClr val="tx1"/>
                </a:solidFill>
                <a:latin typeface="Times New Roman" panose="02020603050405020304" pitchFamily="18" charset="0"/>
              </a:endParaRPr>
            </a:p>
          </p:txBody>
        </p:sp>
        <p:sp>
          <p:nvSpPr>
            <p:cNvPr id="32" name="Text Box 33"/>
            <p:cNvSpPr txBox="1">
              <a:spLocks noChangeArrowheads="1"/>
            </p:cNvSpPr>
            <p:nvPr/>
          </p:nvSpPr>
          <p:spPr bwMode="auto">
            <a:xfrm>
              <a:off x="4830" y="2615"/>
              <a:ext cx="381"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8KB</a:t>
              </a:r>
              <a:endParaRPr kumimoji="1" lang="en-US" altLang="zh-CN" sz="1600" b="1">
                <a:solidFill>
                  <a:schemeClr val="tx1"/>
                </a:solidFill>
                <a:latin typeface="Times New Roman" panose="02020603050405020304" pitchFamily="18" charset="0"/>
              </a:endParaRPr>
            </a:p>
          </p:txBody>
        </p:sp>
        <p:sp>
          <p:nvSpPr>
            <p:cNvPr id="33" name="Text Box 34"/>
            <p:cNvSpPr txBox="1">
              <a:spLocks noChangeArrowheads="1"/>
            </p:cNvSpPr>
            <p:nvPr/>
          </p:nvSpPr>
          <p:spPr bwMode="auto">
            <a:xfrm>
              <a:off x="4830" y="2830"/>
              <a:ext cx="38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9KB</a:t>
              </a:r>
              <a:endParaRPr kumimoji="1" lang="en-US" altLang="zh-CN" sz="1600" b="1">
                <a:solidFill>
                  <a:schemeClr val="tx1"/>
                </a:solidFill>
                <a:latin typeface="Times New Roman" panose="02020603050405020304" pitchFamily="18" charset="0"/>
              </a:endParaRPr>
            </a:p>
          </p:txBody>
        </p:sp>
        <p:sp>
          <p:nvSpPr>
            <p:cNvPr id="34" name="Text Box 35"/>
            <p:cNvSpPr txBox="1">
              <a:spLocks noChangeArrowheads="1"/>
            </p:cNvSpPr>
            <p:nvPr/>
          </p:nvSpPr>
          <p:spPr bwMode="auto">
            <a:xfrm>
              <a:off x="4821" y="3063"/>
              <a:ext cx="56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10KB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35" name="Rectangle 36"/>
            <p:cNvSpPr>
              <a:spLocks noChangeArrowheads="1"/>
            </p:cNvSpPr>
            <p:nvPr/>
          </p:nvSpPr>
          <p:spPr bwMode="auto">
            <a:xfrm>
              <a:off x="988" y="1059"/>
              <a:ext cx="793" cy="3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36" name="Line 37"/>
            <p:cNvSpPr>
              <a:spLocks noChangeShapeType="1"/>
            </p:cNvSpPr>
            <p:nvPr/>
          </p:nvSpPr>
          <p:spPr bwMode="auto">
            <a:xfrm>
              <a:off x="988" y="1253"/>
              <a:ext cx="79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7" name="Text Box 38"/>
            <p:cNvSpPr txBox="1">
              <a:spLocks noChangeArrowheads="1"/>
            </p:cNvSpPr>
            <p:nvPr/>
          </p:nvSpPr>
          <p:spPr bwMode="auto">
            <a:xfrm>
              <a:off x="826" y="933"/>
              <a:ext cx="1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38" name="Text Box 39"/>
            <p:cNvSpPr txBox="1">
              <a:spLocks noChangeArrowheads="1"/>
            </p:cNvSpPr>
            <p:nvPr/>
          </p:nvSpPr>
          <p:spPr bwMode="auto">
            <a:xfrm>
              <a:off x="661" y="1147"/>
              <a:ext cx="426"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1KB</a:t>
              </a:r>
              <a:endParaRPr kumimoji="1" lang="en-US" altLang="zh-CN" sz="1600" b="1">
                <a:solidFill>
                  <a:schemeClr val="tx1"/>
                </a:solidFill>
                <a:latin typeface="Times New Roman" panose="02020603050405020304" pitchFamily="18" charset="0"/>
              </a:endParaRPr>
            </a:p>
          </p:txBody>
        </p:sp>
        <p:sp>
          <p:nvSpPr>
            <p:cNvPr id="39" name="Text Box 40"/>
            <p:cNvSpPr txBox="1">
              <a:spLocks noChangeArrowheads="1"/>
            </p:cNvSpPr>
            <p:nvPr/>
          </p:nvSpPr>
          <p:spPr bwMode="auto">
            <a:xfrm>
              <a:off x="537" y="1351"/>
              <a:ext cx="559"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40" name="Text Box 41"/>
            <p:cNvSpPr txBox="1">
              <a:spLocks noChangeArrowheads="1"/>
            </p:cNvSpPr>
            <p:nvPr/>
          </p:nvSpPr>
          <p:spPr bwMode="auto">
            <a:xfrm>
              <a:off x="926" y="1489"/>
              <a:ext cx="96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程序</a:t>
              </a:r>
              <a:r>
                <a:rPr kumimoji="1" lang="en-US" altLang="zh-CN" sz="1600" b="1" baseline="-25000">
                  <a:solidFill>
                    <a:schemeClr val="tx1"/>
                  </a:solidFill>
                  <a:latin typeface="Times New Roman" panose="02020603050405020304" pitchFamily="18" charset="0"/>
                </a:rPr>
                <a:t>1</a:t>
              </a:r>
              <a:r>
                <a:rPr kumimoji="1" lang="zh-CN" altLang="en-US" sz="1600" b="1">
                  <a:solidFill>
                    <a:schemeClr val="tx1"/>
                  </a:solidFill>
                  <a:latin typeface="Times New Roman" panose="02020603050405020304" pitchFamily="18" charset="0"/>
                </a:rPr>
                <a:t>地址空间</a:t>
              </a:r>
              <a:endParaRPr kumimoji="1" lang="zh-CN" altLang="en-US" sz="1600" b="1">
                <a:solidFill>
                  <a:schemeClr val="tx1"/>
                </a:solidFill>
                <a:latin typeface="Times New Roman" panose="02020603050405020304" pitchFamily="18" charset="0"/>
              </a:endParaRPr>
            </a:p>
          </p:txBody>
        </p:sp>
        <p:sp>
          <p:nvSpPr>
            <p:cNvPr id="41" name="Rectangle 42"/>
            <p:cNvSpPr>
              <a:spLocks noChangeArrowheads="1"/>
            </p:cNvSpPr>
            <p:nvPr/>
          </p:nvSpPr>
          <p:spPr bwMode="auto">
            <a:xfrm>
              <a:off x="988" y="2899"/>
              <a:ext cx="793" cy="21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42" name="Text Box 43"/>
            <p:cNvSpPr txBox="1">
              <a:spLocks noChangeArrowheads="1"/>
            </p:cNvSpPr>
            <p:nvPr/>
          </p:nvSpPr>
          <p:spPr bwMode="auto">
            <a:xfrm>
              <a:off x="811" y="2781"/>
              <a:ext cx="1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43" name="Text Box 44"/>
            <p:cNvSpPr txBox="1">
              <a:spLocks noChangeArrowheads="1"/>
            </p:cNvSpPr>
            <p:nvPr/>
          </p:nvSpPr>
          <p:spPr bwMode="auto">
            <a:xfrm>
              <a:off x="546" y="3028"/>
              <a:ext cx="55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44" name="Text Box 45"/>
            <p:cNvSpPr txBox="1">
              <a:spLocks noChangeArrowheads="1"/>
            </p:cNvSpPr>
            <p:nvPr/>
          </p:nvSpPr>
          <p:spPr bwMode="auto">
            <a:xfrm>
              <a:off x="881" y="3218"/>
              <a:ext cx="97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程序</a:t>
              </a:r>
              <a:r>
                <a:rPr kumimoji="1" lang="en-US" altLang="zh-CN" sz="1600" b="1" baseline="-25000">
                  <a:solidFill>
                    <a:schemeClr val="tx1"/>
                  </a:solidFill>
                  <a:latin typeface="Times New Roman" panose="02020603050405020304" pitchFamily="18" charset="0"/>
                </a:rPr>
                <a:t>3</a:t>
              </a:r>
              <a:r>
                <a:rPr kumimoji="1" lang="zh-CN" altLang="en-US" sz="1600" b="1">
                  <a:solidFill>
                    <a:schemeClr val="tx1"/>
                  </a:solidFill>
                  <a:latin typeface="Times New Roman" panose="02020603050405020304" pitchFamily="18" charset="0"/>
                </a:rPr>
                <a:t>地址空间</a:t>
              </a:r>
              <a:endParaRPr kumimoji="1" lang="zh-CN" altLang="en-US" sz="1600" b="1">
                <a:solidFill>
                  <a:schemeClr val="tx1"/>
                </a:solidFill>
                <a:latin typeface="Times New Roman" panose="02020603050405020304" pitchFamily="18" charset="0"/>
              </a:endParaRPr>
            </a:p>
          </p:txBody>
        </p:sp>
        <p:sp>
          <p:nvSpPr>
            <p:cNvPr id="45" name="Rectangle 46"/>
            <p:cNvSpPr>
              <a:spLocks noChangeArrowheads="1"/>
            </p:cNvSpPr>
            <p:nvPr/>
          </p:nvSpPr>
          <p:spPr bwMode="auto">
            <a:xfrm>
              <a:off x="2125" y="1094"/>
              <a:ext cx="793" cy="34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46" name="Line 47"/>
            <p:cNvSpPr>
              <a:spLocks noChangeShapeType="1"/>
            </p:cNvSpPr>
            <p:nvPr/>
          </p:nvSpPr>
          <p:spPr bwMode="auto">
            <a:xfrm>
              <a:off x="2125" y="1266"/>
              <a:ext cx="79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7" name="Line 48"/>
            <p:cNvSpPr>
              <a:spLocks noChangeShapeType="1"/>
            </p:cNvSpPr>
            <p:nvPr/>
          </p:nvSpPr>
          <p:spPr bwMode="auto">
            <a:xfrm>
              <a:off x="2478" y="1094"/>
              <a:ext cx="0" cy="34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8" name="Text Box 49"/>
            <p:cNvSpPr txBox="1">
              <a:spLocks noChangeArrowheads="1"/>
            </p:cNvSpPr>
            <p:nvPr/>
          </p:nvSpPr>
          <p:spPr bwMode="auto">
            <a:xfrm>
              <a:off x="2213" y="1094"/>
              <a:ext cx="1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49" name="Text Box 50"/>
            <p:cNvSpPr txBox="1">
              <a:spLocks noChangeArrowheads="1"/>
            </p:cNvSpPr>
            <p:nvPr/>
          </p:nvSpPr>
          <p:spPr bwMode="auto">
            <a:xfrm>
              <a:off x="2655" y="1094"/>
              <a:ext cx="1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5</a:t>
              </a:r>
              <a:endParaRPr kumimoji="1" lang="en-US" altLang="zh-CN" sz="1600" b="1">
                <a:solidFill>
                  <a:schemeClr val="tx1"/>
                </a:solidFill>
                <a:latin typeface="Times New Roman" panose="02020603050405020304" pitchFamily="18" charset="0"/>
              </a:endParaRPr>
            </a:p>
          </p:txBody>
        </p:sp>
        <p:sp>
          <p:nvSpPr>
            <p:cNvPr id="50" name="Text Box 51"/>
            <p:cNvSpPr txBox="1">
              <a:spLocks noChangeArrowheads="1"/>
            </p:cNvSpPr>
            <p:nvPr/>
          </p:nvSpPr>
          <p:spPr bwMode="auto">
            <a:xfrm>
              <a:off x="2213" y="1266"/>
              <a:ext cx="1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51" name="Text Box 52"/>
            <p:cNvSpPr txBox="1">
              <a:spLocks noChangeArrowheads="1"/>
            </p:cNvSpPr>
            <p:nvPr/>
          </p:nvSpPr>
          <p:spPr bwMode="auto">
            <a:xfrm>
              <a:off x="2644" y="1266"/>
              <a:ext cx="1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6</a:t>
              </a:r>
              <a:endParaRPr kumimoji="1" lang="en-US" altLang="zh-CN" sz="1600" b="1">
                <a:solidFill>
                  <a:schemeClr val="tx1"/>
                </a:solidFill>
                <a:latin typeface="Times New Roman" panose="02020603050405020304" pitchFamily="18" charset="0"/>
              </a:endParaRPr>
            </a:p>
          </p:txBody>
        </p:sp>
        <p:sp>
          <p:nvSpPr>
            <p:cNvPr id="52" name="Text Box 53"/>
            <p:cNvSpPr txBox="1">
              <a:spLocks noChangeArrowheads="1"/>
            </p:cNvSpPr>
            <p:nvPr/>
          </p:nvSpPr>
          <p:spPr bwMode="auto">
            <a:xfrm>
              <a:off x="2152" y="900"/>
              <a:ext cx="39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页号</a:t>
              </a:r>
              <a:endParaRPr kumimoji="1" lang="zh-CN" altLang="en-US" sz="1600" b="1">
                <a:solidFill>
                  <a:schemeClr val="tx1"/>
                </a:solidFill>
                <a:latin typeface="Times New Roman" panose="02020603050405020304" pitchFamily="18" charset="0"/>
              </a:endParaRPr>
            </a:p>
          </p:txBody>
        </p:sp>
        <p:sp>
          <p:nvSpPr>
            <p:cNvPr id="53" name="Text Box 54"/>
            <p:cNvSpPr txBox="1">
              <a:spLocks noChangeArrowheads="1"/>
            </p:cNvSpPr>
            <p:nvPr/>
          </p:nvSpPr>
          <p:spPr bwMode="auto">
            <a:xfrm>
              <a:off x="2532" y="911"/>
              <a:ext cx="397"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块号</a:t>
              </a:r>
              <a:endParaRPr kumimoji="1" lang="zh-CN" altLang="en-US" sz="1600" b="1">
                <a:solidFill>
                  <a:schemeClr val="tx1"/>
                </a:solidFill>
                <a:latin typeface="Times New Roman" panose="02020603050405020304" pitchFamily="18" charset="0"/>
              </a:endParaRPr>
            </a:p>
          </p:txBody>
        </p:sp>
        <p:sp>
          <p:nvSpPr>
            <p:cNvPr id="54" name="Rectangle 55"/>
            <p:cNvSpPr>
              <a:spLocks noChangeArrowheads="1"/>
            </p:cNvSpPr>
            <p:nvPr/>
          </p:nvSpPr>
          <p:spPr bwMode="auto">
            <a:xfrm>
              <a:off x="2136" y="1860"/>
              <a:ext cx="793" cy="55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55" name="Line 56"/>
            <p:cNvSpPr>
              <a:spLocks noChangeShapeType="1"/>
            </p:cNvSpPr>
            <p:nvPr/>
          </p:nvSpPr>
          <p:spPr bwMode="auto">
            <a:xfrm>
              <a:off x="2136" y="2032"/>
              <a:ext cx="79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6" name="Text Box 57"/>
            <p:cNvSpPr txBox="1">
              <a:spLocks noChangeArrowheads="1"/>
            </p:cNvSpPr>
            <p:nvPr/>
          </p:nvSpPr>
          <p:spPr bwMode="auto">
            <a:xfrm>
              <a:off x="2224" y="1860"/>
              <a:ext cx="1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57" name="Text Box 58"/>
            <p:cNvSpPr txBox="1">
              <a:spLocks noChangeArrowheads="1"/>
            </p:cNvSpPr>
            <p:nvPr/>
          </p:nvSpPr>
          <p:spPr bwMode="auto">
            <a:xfrm>
              <a:off x="2666" y="1860"/>
              <a:ext cx="1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58" name="Text Box 59"/>
            <p:cNvSpPr txBox="1">
              <a:spLocks noChangeArrowheads="1"/>
            </p:cNvSpPr>
            <p:nvPr/>
          </p:nvSpPr>
          <p:spPr bwMode="auto">
            <a:xfrm>
              <a:off x="2224" y="2032"/>
              <a:ext cx="1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59" name="Text Box 60"/>
            <p:cNvSpPr txBox="1">
              <a:spLocks noChangeArrowheads="1"/>
            </p:cNvSpPr>
            <p:nvPr/>
          </p:nvSpPr>
          <p:spPr bwMode="auto">
            <a:xfrm>
              <a:off x="2655" y="2032"/>
              <a:ext cx="1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4</a:t>
              </a:r>
              <a:endParaRPr kumimoji="1" lang="en-US" altLang="zh-CN" sz="1600" b="1">
                <a:solidFill>
                  <a:schemeClr val="tx1"/>
                </a:solidFill>
                <a:latin typeface="Times New Roman" panose="02020603050405020304" pitchFamily="18" charset="0"/>
              </a:endParaRPr>
            </a:p>
          </p:txBody>
        </p:sp>
        <p:sp>
          <p:nvSpPr>
            <p:cNvPr id="60" name="Rectangle 61"/>
            <p:cNvSpPr>
              <a:spLocks noChangeArrowheads="1"/>
            </p:cNvSpPr>
            <p:nvPr/>
          </p:nvSpPr>
          <p:spPr bwMode="auto">
            <a:xfrm>
              <a:off x="2125" y="2934"/>
              <a:ext cx="793" cy="21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61" name="Text Box 62"/>
            <p:cNvSpPr txBox="1">
              <a:spLocks noChangeArrowheads="1"/>
            </p:cNvSpPr>
            <p:nvPr/>
          </p:nvSpPr>
          <p:spPr bwMode="auto">
            <a:xfrm>
              <a:off x="2213" y="2934"/>
              <a:ext cx="1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62" name="Text Box 63"/>
            <p:cNvSpPr txBox="1">
              <a:spLocks noChangeArrowheads="1"/>
            </p:cNvSpPr>
            <p:nvPr/>
          </p:nvSpPr>
          <p:spPr bwMode="auto">
            <a:xfrm>
              <a:off x="2655" y="2934"/>
              <a:ext cx="188"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8</a:t>
              </a:r>
              <a:endParaRPr kumimoji="1" lang="en-US" altLang="zh-CN" sz="1600" b="1">
                <a:solidFill>
                  <a:schemeClr val="tx1"/>
                </a:solidFill>
                <a:latin typeface="Times New Roman" panose="02020603050405020304" pitchFamily="18" charset="0"/>
              </a:endParaRPr>
            </a:p>
          </p:txBody>
        </p:sp>
        <p:sp>
          <p:nvSpPr>
            <p:cNvPr id="63" name="Line 64"/>
            <p:cNvSpPr>
              <a:spLocks noChangeShapeType="1"/>
            </p:cNvSpPr>
            <p:nvPr/>
          </p:nvSpPr>
          <p:spPr bwMode="auto">
            <a:xfrm>
              <a:off x="2125" y="2246"/>
              <a:ext cx="79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4" name="Line 65"/>
            <p:cNvSpPr>
              <a:spLocks noChangeShapeType="1"/>
            </p:cNvSpPr>
            <p:nvPr/>
          </p:nvSpPr>
          <p:spPr bwMode="auto">
            <a:xfrm>
              <a:off x="2478" y="1860"/>
              <a:ext cx="0" cy="55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5" name="Text Box 66"/>
            <p:cNvSpPr txBox="1">
              <a:spLocks noChangeArrowheads="1"/>
            </p:cNvSpPr>
            <p:nvPr/>
          </p:nvSpPr>
          <p:spPr bwMode="auto">
            <a:xfrm>
              <a:off x="2213" y="2246"/>
              <a:ext cx="18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66" name="Text Box 67"/>
            <p:cNvSpPr txBox="1">
              <a:spLocks noChangeArrowheads="1"/>
            </p:cNvSpPr>
            <p:nvPr/>
          </p:nvSpPr>
          <p:spPr bwMode="auto">
            <a:xfrm>
              <a:off x="2644" y="2246"/>
              <a:ext cx="188"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7</a:t>
              </a:r>
              <a:endParaRPr kumimoji="1" lang="en-US" altLang="zh-CN" sz="1600" b="1">
                <a:solidFill>
                  <a:schemeClr val="tx1"/>
                </a:solidFill>
                <a:latin typeface="Times New Roman" panose="02020603050405020304" pitchFamily="18" charset="0"/>
              </a:endParaRPr>
            </a:p>
          </p:txBody>
        </p:sp>
        <p:sp>
          <p:nvSpPr>
            <p:cNvPr id="67" name="Line 68"/>
            <p:cNvSpPr>
              <a:spLocks noChangeShapeType="1"/>
            </p:cNvSpPr>
            <p:nvPr/>
          </p:nvSpPr>
          <p:spPr bwMode="auto">
            <a:xfrm>
              <a:off x="2478" y="2934"/>
              <a:ext cx="0" cy="21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8" name="Text Box 69"/>
            <p:cNvSpPr txBox="1">
              <a:spLocks noChangeArrowheads="1"/>
            </p:cNvSpPr>
            <p:nvPr/>
          </p:nvSpPr>
          <p:spPr bwMode="auto">
            <a:xfrm>
              <a:off x="2196" y="1489"/>
              <a:ext cx="74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程序</a:t>
              </a:r>
              <a:r>
                <a:rPr kumimoji="1" lang="en-US" altLang="zh-CN" sz="1600" b="1" baseline="-25000">
                  <a:solidFill>
                    <a:schemeClr val="tx1"/>
                  </a:solidFill>
                  <a:latin typeface="Times New Roman" panose="02020603050405020304" pitchFamily="18" charset="0"/>
                </a:rPr>
                <a:t>1</a:t>
              </a:r>
              <a:r>
                <a:rPr kumimoji="1" lang="zh-CN" altLang="en-US" sz="1600" b="1">
                  <a:solidFill>
                    <a:schemeClr val="tx1"/>
                  </a:solidFill>
                  <a:latin typeface="Times New Roman" panose="02020603050405020304" pitchFamily="18" charset="0"/>
                </a:rPr>
                <a:t>页表</a:t>
              </a:r>
              <a:endParaRPr kumimoji="1" lang="zh-CN" altLang="en-US" sz="1600" b="1">
                <a:solidFill>
                  <a:schemeClr val="tx1"/>
                </a:solidFill>
                <a:latin typeface="Times New Roman" panose="02020603050405020304" pitchFamily="18" charset="0"/>
              </a:endParaRPr>
            </a:p>
          </p:txBody>
        </p:sp>
        <p:sp>
          <p:nvSpPr>
            <p:cNvPr id="69" name="Text Box 70"/>
            <p:cNvSpPr txBox="1">
              <a:spLocks noChangeArrowheads="1"/>
            </p:cNvSpPr>
            <p:nvPr/>
          </p:nvSpPr>
          <p:spPr bwMode="auto">
            <a:xfrm>
              <a:off x="2214" y="2479"/>
              <a:ext cx="75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程序</a:t>
              </a:r>
              <a:r>
                <a:rPr kumimoji="1" lang="en-US" altLang="zh-CN" sz="1600" b="1" baseline="-25000">
                  <a:solidFill>
                    <a:schemeClr val="tx1"/>
                  </a:solidFill>
                  <a:latin typeface="Times New Roman" panose="02020603050405020304" pitchFamily="18" charset="0"/>
                </a:rPr>
                <a:t>2</a:t>
              </a:r>
              <a:r>
                <a:rPr kumimoji="1" lang="zh-CN" altLang="en-US" sz="1600" b="1">
                  <a:solidFill>
                    <a:schemeClr val="tx1"/>
                  </a:solidFill>
                  <a:latin typeface="Times New Roman" panose="02020603050405020304" pitchFamily="18" charset="0"/>
                </a:rPr>
                <a:t>页表</a:t>
              </a:r>
              <a:endParaRPr kumimoji="1" lang="zh-CN" altLang="en-US" sz="1600" b="1">
                <a:solidFill>
                  <a:schemeClr val="tx1"/>
                </a:solidFill>
                <a:latin typeface="Times New Roman" panose="02020603050405020304" pitchFamily="18" charset="0"/>
              </a:endParaRPr>
            </a:p>
          </p:txBody>
        </p:sp>
        <p:sp>
          <p:nvSpPr>
            <p:cNvPr id="70" name="Text Box 71"/>
            <p:cNvSpPr txBox="1">
              <a:spLocks noChangeArrowheads="1"/>
            </p:cNvSpPr>
            <p:nvPr/>
          </p:nvSpPr>
          <p:spPr bwMode="auto">
            <a:xfrm>
              <a:off x="2214" y="3244"/>
              <a:ext cx="73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程序</a:t>
              </a:r>
              <a:r>
                <a:rPr kumimoji="1" lang="en-US" altLang="zh-CN" sz="1600" b="1" baseline="-25000">
                  <a:solidFill>
                    <a:schemeClr val="tx1"/>
                  </a:solidFill>
                  <a:latin typeface="Times New Roman" panose="02020603050405020304" pitchFamily="18" charset="0"/>
                </a:rPr>
                <a:t>3</a:t>
              </a:r>
              <a:r>
                <a:rPr kumimoji="1" lang="zh-CN" altLang="en-US" sz="1600" b="1">
                  <a:solidFill>
                    <a:schemeClr val="tx1"/>
                  </a:solidFill>
                  <a:latin typeface="Times New Roman" panose="02020603050405020304" pitchFamily="18" charset="0"/>
                </a:rPr>
                <a:t>页表</a:t>
              </a:r>
              <a:endParaRPr kumimoji="1" lang="zh-CN" altLang="en-US" sz="1600" b="1">
                <a:solidFill>
                  <a:schemeClr val="tx1"/>
                </a:solidFill>
                <a:latin typeface="Times New Roman" panose="02020603050405020304" pitchFamily="18" charset="0"/>
              </a:endParaRPr>
            </a:p>
          </p:txBody>
        </p:sp>
        <p:sp>
          <p:nvSpPr>
            <p:cNvPr id="71" name="Text Box 72"/>
            <p:cNvSpPr txBox="1">
              <a:spLocks noChangeArrowheads="1"/>
            </p:cNvSpPr>
            <p:nvPr/>
          </p:nvSpPr>
          <p:spPr bwMode="auto">
            <a:xfrm>
              <a:off x="4246" y="1000"/>
              <a:ext cx="35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en-US" altLang="zh-CN" sz="2000" b="1">
                  <a:solidFill>
                    <a:schemeClr val="tx1"/>
                  </a:solidFill>
                  <a:latin typeface="Times New Roman" panose="02020603050405020304" pitchFamily="18" charset="0"/>
                </a:rPr>
                <a:t>os</a:t>
              </a:r>
              <a:endParaRPr kumimoji="1" lang="en-US" altLang="zh-CN" sz="2000" b="1">
                <a:solidFill>
                  <a:schemeClr val="tx1"/>
                </a:solidFill>
                <a:latin typeface="Times New Roman" panose="02020603050405020304" pitchFamily="18" charset="0"/>
              </a:endParaRPr>
            </a:p>
          </p:txBody>
        </p:sp>
        <p:sp>
          <p:nvSpPr>
            <p:cNvPr id="72" name="Text Box 73"/>
            <p:cNvSpPr txBox="1">
              <a:spLocks noChangeArrowheads="1"/>
            </p:cNvSpPr>
            <p:nvPr/>
          </p:nvSpPr>
          <p:spPr bwMode="auto">
            <a:xfrm>
              <a:off x="4246" y="1215"/>
              <a:ext cx="35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en-US" altLang="zh-CN" sz="2000" b="1">
                  <a:solidFill>
                    <a:schemeClr val="tx1"/>
                  </a:solidFill>
                  <a:latin typeface="Times New Roman" panose="02020603050405020304" pitchFamily="18" charset="0"/>
                </a:rPr>
                <a:t>os</a:t>
              </a:r>
              <a:endParaRPr kumimoji="1" lang="en-US" altLang="zh-CN" sz="2000" b="1">
                <a:solidFill>
                  <a:schemeClr val="tx1"/>
                </a:solidFill>
                <a:latin typeface="Times New Roman" panose="02020603050405020304" pitchFamily="18" charset="0"/>
              </a:endParaRPr>
            </a:p>
          </p:txBody>
        </p:sp>
        <p:sp>
          <p:nvSpPr>
            <p:cNvPr id="73" name="Line 74"/>
            <p:cNvSpPr>
              <a:spLocks noChangeShapeType="1"/>
            </p:cNvSpPr>
            <p:nvPr/>
          </p:nvSpPr>
          <p:spPr bwMode="auto">
            <a:xfrm>
              <a:off x="2920" y="1172"/>
              <a:ext cx="1017" cy="989"/>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74" name="Line 75"/>
            <p:cNvSpPr>
              <a:spLocks noChangeShapeType="1"/>
            </p:cNvSpPr>
            <p:nvPr/>
          </p:nvSpPr>
          <p:spPr bwMode="auto">
            <a:xfrm>
              <a:off x="2920" y="1387"/>
              <a:ext cx="1017" cy="988"/>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75" name="Line 76"/>
            <p:cNvSpPr>
              <a:spLocks noChangeShapeType="1"/>
            </p:cNvSpPr>
            <p:nvPr/>
          </p:nvSpPr>
          <p:spPr bwMode="auto">
            <a:xfrm flipV="1">
              <a:off x="2920" y="1473"/>
              <a:ext cx="1017" cy="473"/>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76" name="Line 77"/>
            <p:cNvSpPr>
              <a:spLocks noChangeShapeType="1"/>
            </p:cNvSpPr>
            <p:nvPr/>
          </p:nvSpPr>
          <p:spPr bwMode="auto">
            <a:xfrm flipV="1">
              <a:off x="2920" y="1903"/>
              <a:ext cx="1017" cy="215"/>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77" name="Line 78"/>
            <p:cNvSpPr>
              <a:spLocks noChangeShapeType="1"/>
            </p:cNvSpPr>
            <p:nvPr/>
          </p:nvSpPr>
          <p:spPr bwMode="auto">
            <a:xfrm>
              <a:off x="2920" y="2289"/>
              <a:ext cx="1017" cy="301"/>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78" name="Line 79"/>
            <p:cNvSpPr>
              <a:spLocks noChangeShapeType="1"/>
            </p:cNvSpPr>
            <p:nvPr/>
          </p:nvSpPr>
          <p:spPr bwMode="auto">
            <a:xfrm flipV="1">
              <a:off x="2920" y="2805"/>
              <a:ext cx="1017" cy="258"/>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79" name="Text Box 85"/>
          <p:cNvSpPr txBox="1">
            <a:spLocks noChangeArrowheads="1"/>
          </p:cNvSpPr>
          <p:nvPr/>
        </p:nvSpPr>
        <p:spPr bwMode="auto">
          <a:xfrm>
            <a:off x="5068404" y="6093556"/>
            <a:ext cx="1635125"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分页映像存储</a:t>
            </a:r>
            <a:endParaRPr kumimoji="1" lang="zh-CN" altLang="en-US" sz="1600" b="0">
              <a:solidFill>
                <a:schemeClr val="tx1"/>
              </a:solidFill>
              <a:latin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3"/>
          <p:cNvSpPr>
            <a:spLocks noChangeArrowheads="1"/>
          </p:cNvSpPr>
          <p:nvPr/>
        </p:nvSpPr>
        <p:spPr bwMode="auto">
          <a:xfrm>
            <a:off x="487822" y="830079"/>
            <a:ext cx="10722370" cy="353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页式地址变换</a:t>
            </a:r>
            <a:endParaRPr lang="zh-CN" altLang="en-US" sz="2800" b="1" dirty="0">
              <a:solidFill>
                <a:srgbClr val="335F90"/>
              </a:solidFill>
              <a:latin typeface="Times New Roman" panose="02020603050405020304" pitchFamily="18" charset="0"/>
            </a:endParaRPr>
          </a:p>
          <a:p>
            <a:pPr marL="0" indent="0" algn="just">
              <a:lnSpc>
                <a:spcPct val="150000"/>
              </a:lnSpc>
              <a:spcBef>
                <a:spcPct val="20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页表</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记录页与块之间对应关系的</a:t>
            </a:r>
            <a:r>
              <a:rPr lang="zh-CN" altLang="en-US" sz="2400" b="1" dirty="0">
                <a:solidFill>
                  <a:schemeClr val="tx1"/>
                </a:solidFill>
                <a:effectLst/>
                <a:latin typeface="Times New Roman" panose="02020603050405020304" pitchFamily="18" charset="0"/>
              </a:rPr>
              <a:t>地址变换的机构。</a:t>
            </a:r>
            <a:endParaRPr lang="zh-CN" altLang="en-US" sz="2400" b="1" dirty="0">
              <a:solidFill>
                <a:schemeClr val="tx1"/>
              </a:solidFill>
              <a:effectLst/>
              <a:latin typeface="Times New Roman" panose="02020603050405020304" pitchFamily="18" charset="0"/>
            </a:endParaRPr>
          </a:p>
          <a:p>
            <a:pPr marL="0" indent="0" algn="just">
              <a:lnSpc>
                <a:spcPct val="150000"/>
              </a:lnSpc>
              <a:spcBef>
                <a:spcPct val="20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虚地址结构</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当</a:t>
            </a:r>
            <a:r>
              <a:rPr lang="en-US" altLang="zh-CN" sz="2400" b="0" dirty="0">
                <a:solidFill>
                  <a:schemeClr val="tx1"/>
                </a:solidFill>
                <a:effectLst/>
                <a:latin typeface="Times New Roman" panose="02020603050405020304" pitchFamily="18" charset="0"/>
              </a:rPr>
              <a:t>CPU</a:t>
            </a:r>
            <a:r>
              <a:rPr lang="zh-CN" altLang="en-US" sz="2400" b="0" dirty="0">
                <a:solidFill>
                  <a:schemeClr val="tx1"/>
                </a:solidFill>
                <a:effectLst/>
                <a:latin typeface="Times New Roman" panose="02020603050405020304" pitchFamily="18" charset="0"/>
              </a:rPr>
              <a:t>给出的虚地址长度为</a:t>
            </a:r>
            <a:r>
              <a:rPr lang="en-US" altLang="zh-CN" sz="2400" b="0" dirty="0">
                <a:solidFill>
                  <a:schemeClr val="tx1"/>
                </a:solidFill>
                <a:effectLst/>
                <a:latin typeface="Times New Roman" panose="02020603050405020304" pitchFamily="18" charset="0"/>
              </a:rPr>
              <a:t>16</a:t>
            </a:r>
            <a:r>
              <a:rPr lang="zh-CN" altLang="en-US" sz="2400" b="0" dirty="0">
                <a:solidFill>
                  <a:schemeClr val="tx1"/>
                </a:solidFill>
                <a:effectLst/>
                <a:latin typeface="Times New Roman" panose="02020603050405020304" pitchFamily="18" charset="0"/>
              </a:rPr>
              <a:t>位，页面大小为</a:t>
            </a:r>
            <a:r>
              <a:rPr lang="en-US" altLang="zh-CN" sz="2400" b="0" dirty="0">
                <a:solidFill>
                  <a:schemeClr val="tx1"/>
                </a:solidFill>
                <a:effectLst/>
                <a:latin typeface="Times New Roman" panose="02020603050405020304" pitchFamily="18" charset="0"/>
              </a:rPr>
              <a:t>1KB</a:t>
            </a:r>
            <a:r>
              <a:rPr lang="zh-CN" altLang="en-US" sz="2400" b="0" dirty="0">
                <a:solidFill>
                  <a:schemeClr val="tx1"/>
                </a:solidFill>
                <a:effectLst/>
                <a:latin typeface="Times New Roman" panose="02020603050405020304" pitchFamily="18" charset="0"/>
              </a:rPr>
              <a:t>时，</a:t>
            </a:r>
            <a:endParaRPr lang="zh-CN" altLang="en-US" sz="24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在分页系统中地址结构的格式如下：</a:t>
            </a:r>
            <a:endParaRPr lang="zh-CN" altLang="en-US" sz="2400" b="0" dirty="0">
              <a:solidFill>
                <a:schemeClr val="tx1"/>
              </a:solidFill>
              <a:effectLst/>
              <a:latin typeface="Times New Roman" panose="02020603050405020304" pitchFamily="18" charset="0"/>
            </a:endParaRPr>
          </a:p>
        </p:txBody>
      </p:sp>
      <p:grpSp>
        <p:nvGrpSpPr>
          <p:cNvPr id="4" name="Group 37"/>
          <p:cNvGrpSpPr/>
          <p:nvPr/>
        </p:nvGrpSpPr>
        <p:grpSpPr bwMode="auto">
          <a:xfrm>
            <a:off x="1573672" y="4498791"/>
            <a:ext cx="3281363" cy="1112838"/>
            <a:chOff x="1488" y="2736"/>
            <a:chExt cx="2112" cy="865"/>
          </a:xfrm>
        </p:grpSpPr>
        <p:grpSp>
          <p:nvGrpSpPr>
            <p:cNvPr id="5" name="Group 38"/>
            <p:cNvGrpSpPr/>
            <p:nvPr/>
          </p:nvGrpSpPr>
          <p:grpSpPr bwMode="auto">
            <a:xfrm>
              <a:off x="1536" y="3004"/>
              <a:ext cx="1968" cy="336"/>
              <a:chOff x="1865" y="9457"/>
              <a:chExt cx="3360" cy="480"/>
            </a:xfrm>
          </p:grpSpPr>
          <p:sp>
            <p:nvSpPr>
              <p:cNvPr id="9" name="Text Box 39"/>
              <p:cNvSpPr txBox="1">
                <a:spLocks noChangeArrowheads="1"/>
              </p:cNvSpPr>
              <p:nvPr/>
            </p:nvSpPr>
            <p:spPr bwMode="auto">
              <a:xfrm>
                <a:off x="1865" y="9457"/>
                <a:ext cx="3360" cy="48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p                          w</a:t>
                </a:r>
                <a:endParaRPr kumimoji="1" lang="en-US" altLang="zh-CN" sz="1600" b="1">
                  <a:solidFill>
                    <a:schemeClr val="tx1"/>
                  </a:solidFill>
                  <a:latin typeface="Times New Roman" panose="02020603050405020304" pitchFamily="18" charset="0"/>
                </a:endParaRPr>
              </a:p>
            </p:txBody>
          </p:sp>
          <p:sp>
            <p:nvSpPr>
              <p:cNvPr id="10" name="Line 40"/>
              <p:cNvSpPr>
                <a:spLocks noChangeShapeType="1"/>
              </p:cNvSpPr>
              <p:nvPr/>
            </p:nvSpPr>
            <p:spPr bwMode="auto">
              <a:xfrm>
                <a:off x="3200" y="9457"/>
                <a:ext cx="0" cy="47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6" name="Text Box 41"/>
            <p:cNvSpPr txBox="1">
              <a:spLocks noChangeArrowheads="1"/>
            </p:cNvSpPr>
            <p:nvPr/>
          </p:nvSpPr>
          <p:spPr bwMode="auto">
            <a:xfrm>
              <a:off x="1488" y="3339"/>
              <a:ext cx="211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15               10   9                              0</a:t>
              </a:r>
              <a:endParaRPr kumimoji="1" lang="en-US" altLang="zh-CN" sz="1600" b="1">
                <a:solidFill>
                  <a:schemeClr val="tx1"/>
                </a:solidFill>
                <a:latin typeface="Times New Roman" panose="02020603050405020304" pitchFamily="18" charset="0"/>
              </a:endParaRPr>
            </a:p>
          </p:txBody>
        </p:sp>
        <p:sp>
          <p:nvSpPr>
            <p:cNvPr id="7" name="Text Box 42"/>
            <p:cNvSpPr txBox="1">
              <a:spLocks noChangeArrowheads="1"/>
            </p:cNvSpPr>
            <p:nvPr/>
          </p:nvSpPr>
          <p:spPr bwMode="auto">
            <a:xfrm>
              <a:off x="1680" y="2736"/>
              <a:ext cx="528"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页号</a:t>
              </a:r>
              <a:r>
                <a:rPr kumimoji="1" lang="en-US" altLang="zh-CN" sz="1600" b="1">
                  <a:solidFill>
                    <a:schemeClr val="tx1"/>
                  </a:solidFill>
                  <a:latin typeface="Times New Roman" panose="02020603050405020304" pitchFamily="18" charset="0"/>
                </a:rPr>
                <a:t>P</a:t>
              </a:r>
              <a:endParaRPr kumimoji="1" lang="en-US" altLang="zh-CN" sz="1600" b="1">
                <a:solidFill>
                  <a:schemeClr val="tx1"/>
                </a:solidFill>
                <a:latin typeface="Times New Roman" panose="02020603050405020304" pitchFamily="18" charset="0"/>
              </a:endParaRPr>
            </a:p>
          </p:txBody>
        </p:sp>
        <p:sp>
          <p:nvSpPr>
            <p:cNvPr id="8" name="Text Box 43"/>
            <p:cNvSpPr txBox="1">
              <a:spLocks noChangeArrowheads="1"/>
            </p:cNvSpPr>
            <p:nvPr/>
          </p:nvSpPr>
          <p:spPr bwMode="auto">
            <a:xfrm>
              <a:off x="2545" y="2736"/>
              <a:ext cx="863"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页内位移</a:t>
              </a:r>
              <a:r>
                <a:rPr kumimoji="1" lang="en-US" altLang="zh-CN" sz="1600" b="1">
                  <a:solidFill>
                    <a:schemeClr val="tx1"/>
                  </a:solidFill>
                  <a:latin typeface="Times New Roman" panose="02020603050405020304" pitchFamily="18" charset="0"/>
                </a:rPr>
                <a:t>W</a:t>
              </a:r>
              <a:endParaRPr kumimoji="1" lang="en-US" altLang="zh-CN" sz="1600" b="1">
                <a:solidFill>
                  <a:schemeClr val="tx1"/>
                </a:solidFill>
                <a:latin typeface="Times New Roman" panose="02020603050405020304" pitchFamily="18" charset="0"/>
              </a:endParaRPr>
            </a:p>
          </p:txBody>
        </p:sp>
      </p:grpSp>
      <p:grpSp>
        <p:nvGrpSpPr>
          <p:cNvPr id="11" name="Group 54"/>
          <p:cNvGrpSpPr/>
          <p:nvPr/>
        </p:nvGrpSpPr>
        <p:grpSpPr bwMode="auto">
          <a:xfrm>
            <a:off x="5898022" y="4149541"/>
            <a:ext cx="2171700" cy="2309813"/>
            <a:chOff x="3894" y="2065"/>
            <a:chExt cx="1204" cy="1327"/>
          </a:xfrm>
        </p:grpSpPr>
        <p:sp>
          <p:nvSpPr>
            <p:cNvPr id="12" name="Text Box 45"/>
            <p:cNvSpPr txBox="1">
              <a:spLocks noChangeArrowheads="1"/>
            </p:cNvSpPr>
            <p:nvPr/>
          </p:nvSpPr>
          <p:spPr bwMode="auto">
            <a:xfrm>
              <a:off x="4320" y="2192"/>
              <a:ext cx="612" cy="93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mov  r</a:t>
              </a:r>
              <a:r>
                <a:rPr kumimoji="1" lang="en-US" altLang="zh-CN" sz="1600" b="1" baseline="-25000">
                  <a:solidFill>
                    <a:schemeClr val="tx1"/>
                  </a:solidFill>
                  <a:latin typeface="Times New Roman" panose="02020603050405020304" pitchFamily="18" charset="0"/>
                </a:rPr>
                <a:t>1 </a:t>
              </a:r>
              <a:r>
                <a:rPr kumimoji="1" lang="en-US" altLang="zh-CN" sz="1600" b="1">
                  <a:solidFill>
                    <a:schemeClr val="tx1"/>
                  </a:solidFill>
                  <a:latin typeface="Times New Roman" panose="02020603050405020304" pitchFamily="18" charset="0"/>
                </a:rPr>
                <a:t>,</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[2500]</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123</a:t>
              </a:r>
              <a:endParaRPr kumimoji="1" lang="en-US" altLang="zh-CN" sz="1600" b="1">
                <a:solidFill>
                  <a:schemeClr val="tx1"/>
                </a:solidFill>
                <a:latin typeface="Times New Roman" panose="02020603050405020304" pitchFamily="18" charset="0"/>
              </a:endParaRPr>
            </a:p>
          </p:txBody>
        </p:sp>
        <p:sp>
          <p:nvSpPr>
            <p:cNvPr id="13" name="Line 46"/>
            <p:cNvSpPr>
              <a:spLocks noChangeShapeType="1"/>
            </p:cNvSpPr>
            <p:nvPr/>
          </p:nvSpPr>
          <p:spPr bwMode="auto">
            <a:xfrm>
              <a:off x="4309" y="2531"/>
              <a:ext cx="62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4" name="Line 47"/>
            <p:cNvSpPr>
              <a:spLocks noChangeShapeType="1"/>
            </p:cNvSpPr>
            <p:nvPr/>
          </p:nvSpPr>
          <p:spPr bwMode="auto">
            <a:xfrm>
              <a:off x="4309" y="2828"/>
              <a:ext cx="62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5" name="Text Box 48"/>
            <p:cNvSpPr txBox="1">
              <a:spLocks noChangeArrowheads="1"/>
            </p:cNvSpPr>
            <p:nvPr/>
          </p:nvSpPr>
          <p:spPr bwMode="auto">
            <a:xfrm>
              <a:off x="4133" y="2065"/>
              <a:ext cx="176"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16" name="Text Box 49"/>
            <p:cNvSpPr txBox="1">
              <a:spLocks noChangeArrowheads="1"/>
            </p:cNvSpPr>
            <p:nvPr/>
          </p:nvSpPr>
          <p:spPr bwMode="auto">
            <a:xfrm>
              <a:off x="4019" y="2406"/>
              <a:ext cx="38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1KB</a:t>
              </a:r>
              <a:endParaRPr kumimoji="1" lang="en-US" altLang="zh-CN" sz="1600" b="1">
                <a:solidFill>
                  <a:schemeClr val="tx1"/>
                </a:solidFill>
                <a:latin typeface="Times New Roman" panose="02020603050405020304" pitchFamily="18" charset="0"/>
              </a:endParaRPr>
            </a:p>
          </p:txBody>
        </p:sp>
        <p:sp>
          <p:nvSpPr>
            <p:cNvPr id="17" name="Text Box 50"/>
            <p:cNvSpPr txBox="1">
              <a:spLocks noChangeArrowheads="1"/>
            </p:cNvSpPr>
            <p:nvPr/>
          </p:nvSpPr>
          <p:spPr bwMode="auto">
            <a:xfrm>
              <a:off x="4019" y="2710"/>
              <a:ext cx="38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2KB</a:t>
              </a:r>
              <a:endParaRPr kumimoji="1" lang="en-US" altLang="zh-CN" sz="1600" b="1">
                <a:solidFill>
                  <a:schemeClr val="tx1"/>
                </a:solidFill>
                <a:latin typeface="Times New Roman" panose="02020603050405020304" pitchFamily="18" charset="0"/>
              </a:endParaRPr>
            </a:p>
          </p:txBody>
        </p:sp>
        <p:sp>
          <p:nvSpPr>
            <p:cNvPr id="18" name="Text Box 51"/>
            <p:cNvSpPr txBox="1">
              <a:spLocks noChangeArrowheads="1"/>
            </p:cNvSpPr>
            <p:nvPr/>
          </p:nvSpPr>
          <p:spPr bwMode="auto">
            <a:xfrm>
              <a:off x="3894" y="3040"/>
              <a:ext cx="45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3KB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19" name="Text Box 52"/>
            <p:cNvSpPr txBox="1">
              <a:spLocks noChangeArrowheads="1"/>
            </p:cNvSpPr>
            <p:nvPr/>
          </p:nvSpPr>
          <p:spPr bwMode="auto">
            <a:xfrm>
              <a:off x="4221" y="3199"/>
              <a:ext cx="877"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dirty="0">
                  <a:solidFill>
                    <a:schemeClr val="tx1"/>
                  </a:solidFill>
                  <a:latin typeface="Times New Roman" panose="02020603050405020304" pitchFamily="18" charset="0"/>
                </a:rPr>
                <a:t>程序</a:t>
              </a:r>
              <a:r>
                <a:rPr kumimoji="1" lang="en-US" altLang="zh-CN" sz="1600" baseline="-25000" dirty="0">
                  <a:solidFill>
                    <a:schemeClr val="tx1"/>
                  </a:solidFill>
                  <a:latin typeface="Times New Roman" panose="02020603050405020304" pitchFamily="18" charset="0"/>
                </a:rPr>
                <a:t>2</a:t>
              </a:r>
              <a:r>
                <a:rPr kumimoji="1" lang="zh-CN" altLang="en-US" sz="1600" dirty="0">
                  <a:solidFill>
                    <a:schemeClr val="tx1"/>
                  </a:solidFill>
                  <a:latin typeface="Times New Roman" panose="02020603050405020304" pitchFamily="18" charset="0"/>
                </a:rPr>
                <a:t>地址空间</a:t>
              </a:r>
              <a:endParaRPr kumimoji="1" lang="zh-CN" altLang="en-US" sz="1600" dirty="0">
                <a:solidFill>
                  <a:schemeClr val="tx1"/>
                </a:solidFill>
                <a:latin typeface="Times New Roman" panose="02020603050405020304" pitchFamily="18" charset="0"/>
              </a:endParaRPr>
            </a:p>
          </p:txBody>
        </p:sp>
      </p:grpSp>
      <p:sp>
        <p:nvSpPr>
          <p:cNvPr id="20" name="Text Box 55"/>
          <p:cNvSpPr txBox="1">
            <a:spLocks noChangeArrowheads="1"/>
          </p:cNvSpPr>
          <p:nvPr/>
        </p:nvSpPr>
        <p:spPr bwMode="auto">
          <a:xfrm>
            <a:off x="2521410" y="5898966"/>
            <a:ext cx="1314450"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虚地址结构</a:t>
            </a:r>
            <a:endParaRPr kumimoji="1" lang="zh-CN" altLang="en-US" sz="1600" b="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3"/>
          <p:cNvSpPr>
            <a:spLocks noChangeArrowheads="1"/>
          </p:cNvSpPr>
          <p:nvPr/>
        </p:nvSpPr>
        <p:spPr bwMode="auto">
          <a:xfrm>
            <a:off x="487821" y="830079"/>
            <a:ext cx="9198619" cy="2243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页式地址变换</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页式地址</a:t>
            </a:r>
            <a:r>
              <a:rPr lang="zh-CN" altLang="en-US" sz="2400" dirty="0" smtClean="0">
                <a:solidFill>
                  <a:srgbClr val="000099"/>
                </a:solidFill>
                <a:effectLst/>
                <a:latin typeface="Times New Roman" panose="02020603050405020304" pitchFamily="18" charset="0"/>
              </a:rPr>
              <a:t>变换过程</a:t>
            </a:r>
            <a:endParaRPr lang="zh-CN" altLang="en-US" sz="2400" dirty="0">
              <a:solidFill>
                <a:srgbClr val="000099"/>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程序</a:t>
            </a:r>
            <a:r>
              <a:rPr lang="en-US" altLang="zh-CN" sz="2400" b="0" dirty="0">
                <a:solidFill>
                  <a:schemeClr val="tx1"/>
                </a:solidFill>
                <a:effectLst/>
                <a:latin typeface="Times New Roman" panose="02020603050405020304" pitchFamily="18" charset="0"/>
              </a:rPr>
              <a:t>2</a:t>
            </a:r>
            <a:r>
              <a:rPr lang="zh-CN" altLang="en-US" sz="2400" b="0" dirty="0">
                <a:solidFill>
                  <a:schemeClr val="tx1"/>
                </a:solidFill>
                <a:effectLst/>
                <a:latin typeface="Times New Roman" panose="02020603050405020304" pitchFamily="18" charset="0"/>
              </a:rPr>
              <a:t>地址空间中，设</a:t>
            </a:r>
            <a:r>
              <a:rPr lang="en-US" altLang="zh-CN" sz="2400" b="0" dirty="0">
                <a:solidFill>
                  <a:schemeClr val="tx1"/>
                </a:solidFill>
                <a:effectLst/>
                <a:latin typeface="Times New Roman" panose="02020603050405020304" pitchFamily="18" charset="0"/>
              </a:rPr>
              <a:t>100</a:t>
            </a:r>
            <a:r>
              <a:rPr lang="zh-CN" altLang="en-US" sz="2400" b="0" dirty="0">
                <a:solidFill>
                  <a:schemeClr val="tx1"/>
                </a:solidFill>
                <a:effectLst/>
                <a:latin typeface="Times New Roman" panose="02020603050405020304" pitchFamily="18" charset="0"/>
              </a:rPr>
              <a:t>号单元处有如下指令：    </a:t>
            </a:r>
            <a:endParaRPr lang="zh-CN" altLang="en-US" sz="24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en-US" altLang="zh-CN" sz="2400" b="0" dirty="0">
                <a:solidFill>
                  <a:schemeClr val="tx1"/>
                </a:solidFill>
                <a:effectLst/>
                <a:latin typeface="Times New Roman" panose="02020603050405020304" pitchFamily="18" charset="0"/>
              </a:rPr>
              <a:t>mov  r1,[2500]</a:t>
            </a:r>
            <a:r>
              <a:rPr lang="zh-CN" altLang="en-US" sz="2400" b="0" dirty="0">
                <a:solidFill>
                  <a:schemeClr val="tx1"/>
                </a:solidFill>
                <a:effectLst/>
                <a:latin typeface="Times New Roman" panose="02020603050405020304" pitchFamily="18" charset="0"/>
              </a:rPr>
              <a:t>。当这条指令执行时，如何进行正确的地址变换。</a:t>
            </a:r>
            <a:endParaRPr lang="zh-CN" altLang="en-US" sz="2400" b="0" dirty="0">
              <a:solidFill>
                <a:schemeClr val="tx1"/>
              </a:solidFill>
              <a:effectLst/>
              <a:latin typeface="Times New Roman" panose="02020603050405020304" pitchFamily="18" charset="0"/>
            </a:endParaRPr>
          </a:p>
        </p:txBody>
      </p:sp>
      <p:sp>
        <p:nvSpPr>
          <p:cNvPr id="4" name="Rectangle 21"/>
          <p:cNvSpPr>
            <a:spLocks noChangeArrowheads="1"/>
          </p:cNvSpPr>
          <p:nvPr/>
        </p:nvSpPr>
        <p:spPr bwMode="auto">
          <a:xfrm>
            <a:off x="3816350" y="3818018"/>
            <a:ext cx="8375650" cy="1551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800100" lvl="3" indent="-228600">
              <a:lnSpc>
                <a:spcPct val="150000"/>
              </a:lnSpc>
              <a:spcBef>
                <a:spcPts val="500"/>
              </a:spcBef>
              <a:buClr>
                <a:srgbClr val="FFC000"/>
              </a:buClr>
              <a:buFont typeface="Wingdings" panose="05000000000000000000" pitchFamily="2" charset="2"/>
              <a:buChar char="u"/>
              <a:defRPr/>
            </a:pPr>
            <a:r>
              <a:rPr lang="en-US" altLang="zh-CN" dirty="0">
                <a:solidFill>
                  <a:prstClr val="black"/>
                </a:solidFill>
                <a:latin typeface="微软雅黑" panose="020B0503020204020204" pitchFamily="34" charset="-122"/>
                <a:ea typeface="微软雅黑" panose="020B0503020204020204" pitchFamily="34" charset="-122"/>
              </a:rPr>
              <a:t>2500                          →  2×1024   +   452 </a:t>
            </a:r>
            <a:endParaRPr lang="en-US" altLang="zh-CN" dirty="0">
              <a:solidFill>
                <a:prstClr val="black"/>
              </a:solidFill>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Font typeface="Wingdings" panose="05000000000000000000" pitchFamily="2" charset="2"/>
              <a:buChar char="u"/>
              <a:defRPr/>
            </a:pPr>
            <a:r>
              <a:rPr lang="en-US" altLang="zh-CN" dirty="0">
                <a:solidFill>
                  <a:prstClr val="black"/>
                </a:solidFill>
                <a:latin typeface="微软雅黑" panose="020B0503020204020204" pitchFamily="34" charset="-122"/>
                <a:ea typeface="微软雅黑" panose="020B0503020204020204" pitchFamily="34" charset="-122"/>
              </a:rPr>
              <a:t>                                           p=2          w=452</a:t>
            </a:r>
            <a:endParaRPr lang="en-US" altLang="zh-CN" dirty="0">
              <a:solidFill>
                <a:prstClr val="black"/>
              </a:solidFill>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Font typeface="Wingdings" panose="05000000000000000000" pitchFamily="2" charset="2"/>
              <a:buChar char="u"/>
              <a:defRPr/>
            </a:pPr>
            <a:r>
              <a:rPr lang="en-US" altLang="zh-CN" dirty="0">
                <a:solidFill>
                  <a:prstClr val="black"/>
                </a:solidFill>
                <a:latin typeface="微软雅黑" panose="020B0503020204020204" pitchFamily="34" charset="-122"/>
                <a:ea typeface="微软雅黑" panose="020B0503020204020204" pitchFamily="34" charset="-122"/>
              </a:rPr>
              <a:t>0000100111000100        000010     0111000100</a:t>
            </a:r>
            <a:endParaRPr lang="en-US" altLang="zh-CN" dirty="0">
              <a:solidFill>
                <a:prstClr val="black"/>
              </a:solidFill>
              <a:latin typeface="微软雅黑" panose="020B0503020204020204" pitchFamily="34" charset="-122"/>
              <a:ea typeface="微软雅黑" panose="020B0503020204020204" pitchFamily="34" charset="-122"/>
            </a:endParaRPr>
          </a:p>
        </p:txBody>
      </p:sp>
      <p:grpSp>
        <p:nvGrpSpPr>
          <p:cNvPr id="5" name="Group 31"/>
          <p:cNvGrpSpPr/>
          <p:nvPr/>
        </p:nvGrpSpPr>
        <p:grpSpPr bwMode="auto">
          <a:xfrm>
            <a:off x="1774825" y="3551318"/>
            <a:ext cx="2171700" cy="2309813"/>
            <a:chOff x="3894" y="2065"/>
            <a:chExt cx="1204" cy="1327"/>
          </a:xfrm>
        </p:grpSpPr>
        <p:sp>
          <p:nvSpPr>
            <p:cNvPr id="6" name="Text Box 32"/>
            <p:cNvSpPr txBox="1">
              <a:spLocks noChangeArrowheads="1"/>
            </p:cNvSpPr>
            <p:nvPr/>
          </p:nvSpPr>
          <p:spPr bwMode="auto">
            <a:xfrm>
              <a:off x="4320" y="2192"/>
              <a:ext cx="612" cy="93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mov  r</a:t>
              </a:r>
              <a:r>
                <a:rPr kumimoji="1" lang="en-US" altLang="zh-CN" sz="1600" b="1" baseline="-25000">
                  <a:solidFill>
                    <a:schemeClr val="tx1"/>
                  </a:solidFill>
                  <a:latin typeface="Times New Roman" panose="02020603050405020304" pitchFamily="18" charset="0"/>
                </a:rPr>
                <a:t>1 </a:t>
              </a:r>
              <a:r>
                <a:rPr kumimoji="1" lang="en-US" altLang="zh-CN" sz="1600" b="1">
                  <a:solidFill>
                    <a:schemeClr val="tx1"/>
                  </a:solidFill>
                  <a:latin typeface="Times New Roman" panose="02020603050405020304" pitchFamily="18" charset="0"/>
                </a:rPr>
                <a:t>,</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[2500]</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123</a:t>
              </a:r>
              <a:endParaRPr kumimoji="1" lang="en-US" altLang="zh-CN" sz="1600" b="1">
                <a:solidFill>
                  <a:schemeClr val="tx1"/>
                </a:solidFill>
                <a:latin typeface="Times New Roman" panose="02020603050405020304" pitchFamily="18" charset="0"/>
              </a:endParaRPr>
            </a:p>
          </p:txBody>
        </p:sp>
        <p:sp>
          <p:nvSpPr>
            <p:cNvPr id="7" name="Line 33"/>
            <p:cNvSpPr>
              <a:spLocks noChangeShapeType="1"/>
            </p:cNvSpPr>
            <p:nvPr/>
          </p:nvSpPr>
          <p:spPr bwMode="auto">
            <a:xfrm>
              <a:off x="4309" y="2531"/>
              <a:ext cx="62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8" name="Line 34"/>
            <p:cNvSpPr>
              <a:spLocks noChangeShapeType="1"/>
            </p:cNvSpPr>
            <p:nvPr/>
          </p:nvSpPr>
          <p:spPr bwMode="auto">
            <a:xfrm>
              <a:off x="4309" y="2828"/>
              <a:ext cx="62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9" name="Text Box 35"/>
            <p:cNvSpPr txBox="1">
              <a:spLocks noChangeArrowheads="1"/>
            </p:cNvSpPr>
            <p:nvPr/>
          </p:nvSpPr>
          <p:spPr bwMode="auto">
            <a:xfrm>
              <a:off x="4133" y="2065"/>
              <a:ext cx="176"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10" name="Text Box 36"/>
            <p:cNvSpPr txBox="1">
              <a:spLocks noChangeArrowheads="1"/>
            </p:cNvSpPr>
            <p:nvPr/>
          </p:nvSpPr>
          <p:spPr bwMode="auto">
            <a:xfrm>
              <a:off x="4019" y="2406"/>
              <a:ext cx="38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1KB</a:t>
              </a:r>
              <a:endParaRPr kumimoji="1" lang="en-US" altLang="zh-CN" sz="1600" b="1">
                <a:solidFill>
                  <a:schemeClr val="tx1"/>
                </a:solidFill>
                <a:latin typeface="Times New Roman" panose="02020603050405020304" pitchFamily="18" charset="0"/>
              </a:endParaRPr>
            </a:p>
          </p:txBody>
        </p:sp>
        <p:sp>
          <p:nvSpPr>
            <p:cNvPr id="11" name="Text Box 37"/>
            <p:cNvSpPr txBox="1">
              <a:spLocks noChangeArrowheads="1"/>
            </p:cNvSpPr>
            <p:nvPr/>
          </p:nvSpPr>
          <p:spPr bwMode="auto">
            <a:xfrm>
              <a:off x="4019" y="2710"/>
              <a:ext cx="387"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2KB</a:t>
              </a:r>
              <a:endParaRPr kumimoji="1" lang="en-US" altLang="zh-CN" sz="1600" b="1">
                <a:solidFill>
                  <a:schemeClr val="tx1"/>
                </a:solidFill>
                <a:latin typeface="Times New Roman" panose="02020603050405020304" pitchFamily="18" charset="0"/>
              </a:endParaRPr>
            </a:p>
          </p:txBody>
        </p:sp>
        <p:sp>
          <p:nvSpPr>
            <p:cNvPr id="12" name="Text Box 38"/>
            <p:cNvSpPr txBox="1">
              <a:spLocks noChangeArrowheads="1"/>
            </p:cNvSpPr>
            <p:nvPr/>
          </p:nvSpPr>
          <p:spPr bwMode="auto">
            <a:xfrm>
              <a:off x="3894" y="3040"/>
              <a:ext cx="45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3KB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13" name="Text Box 39"/>
            <p:cNvSpPr txBox="1">
              <a:spLocks noChangeArrowheads="1"/>
            </p:cNvSpPr>
            <p:nvPr/>
          </p:nvSpPr>
          <p:spPr bwMode="auto">
            <a:xfrm>
              <a:off x="4221" y="3199"/>
              <a:ext cx="877" cy="1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dirty="0">
                  <a:solidFill>
                    <a:schemeClr val="tx1"/>
                  </a:solidFill>
                  <a:latin typeface="Times New Roman" panose="02020603050405020304" pitchFamily="18" charset="0"/>
                </a:rPr>
                <a:t>程序</a:t>
              </a:r>
              <a:r>
                <a:rPr kumimoji="1" lang="en-US" altLang="zh-CN" sz="1600" baseline="-25000" dirty="0">
                  <a:solidFill>
                    <a:schemeClr val="tx1"/>
                  </a:solidFill>
                  <a:latin typeface="Times New Roman" panose="02020603050405020304" pitchFamily="18" charset="0"/>
                </a:rPr>
                <a:t>2</a:t>
              </a:r>
              <a:r>
                <a:rPr kumimoji="1" lang="zh-CN" altLang="en-US" sz="1600" dirty="0">
                  <a:solidFill>
                    <a:schemeClr val="tx1"/>
                  </a:solidFill>
                  <a:latin typeface="Times New Roman" panose="02020603050405020304" pitchFamily="18" charset="0"/>
                </a:rPr>
                <a:t>地址空间</a:t>
              </a:r>
              <a:endParaRPr kumimoji="1" lang="zh-CN" altLang="en-US" sz="1600" dirty="0">
                <a:solidFill>
                  <a:schemeClr val="tx1"/>
                </a:solidFill>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3"/>
          <p:cNvSpPr>
            <a:spLocks noChangeArrowheads="1"/>
          </p:cNvSpPr>
          <p:nvPr/>
        </p:nvSpPr>
        <p:spPr bwMode="auto">
          <a:xfrm>
            <a:off x="983122" y="830079"/>
            <a:ext cx="50085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buFont typeface="Wingdings" panose="05000000000000000000" pitchFamily="2" charset="2"/>
              <a:buNone/>
            </a:pPr>
            <a:r>
              <a:rPr lang="en-US" altLang="zh-CN" sz="2400">
                <a:solidFill>
                  <a:srgbClr val="000099"/>
                </a:solidFill>
                <a:latin typeface="宋体" panose="02010600030101010101" pitchFamily="2" charset="-122"/>
              </a:rPr>
              <a:t>② </a:t>
            </a:r>
            <a:r>
              <a:rPr lang="zh-CN" altLang="en-US" sz="2400">
                <a:solidFill>
                  <a:srgbClr val="000099"/>
                </a:solidFill>
                <a:latin typeface="Times New Roman" panose="02020603050405020304" pitchFamily="18" charset="0"/>
              </a:rPr>
              <a:t>页式地址变换过程</a:t>
            </a:r>
            <a:endParaRPr lang="zh-CN" altLang="en-US" sz="2400">
              <a:solidFill>
                <a:srgbClr val="000099"/>
              </a:solidFill>
              <a:latin typeface="Times New Roman" panose="02020603050405020304" pitchFamily="18" charset="0"/>
            </a:endParaRPr>
          </a:p>
        </p:txBody>
      </p:sp>
      <p:grpSp>
        <p:nvGrpSpPr>
          <p:cNvPr id="4" name="Group 114"/>
          <p:cNvGrpSpPr/>
          <p:nvPr/>
        </p:nvGrpSpPr>
        <p:grpSpPr bwMode="auto">
          <a:xfrm>
            <a:off x="3977941" y="2604904"/>
            <a:ext cx="1662112" cy="674688"/>
            <a:chOff x="1483" y="1606"/>
            <a:chExt cx="1047" cy="425"/>
          </a:xfrm>
        </p:grpSpPr>
        <p:sp>
          <p:nvSpPr>
            <p:cNvPr id="5" name="Text Box 24"/>
            <p:cNvSpPr txBox="1">
              <a:spLocks noChangeArrowheads="1"/>
            </p:cNvSpPr>
            <p:nvPr/>
          </p:nvSpPr>
          <p:spPr bwMode="auto">
            <a:xfrm>
              <a:off x="1483" y="1606"/>
              <a:ext cx="1047"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页表始址寄存器</a:t>
              </a:r>
              <a:endParaRPr kumimoji="1" lang="zh-CN" altLang="en-US" sz="1600" b="1">
                <a:solidFill>
                  <a:schemeClr val="tx1"/>
                </a:solidFill>
                <a:latin typeface="Times New Roman" panose="02020603050405020304" pitchFamily="18" charset="0"/>
              </a:endParaRPr>
            </a:p>
          </p:txBody>
        </p:sp>
        <p:sp>
          <p:nvSpPr>
            <p:cNvPr id="6" name="Rectangle 25"/>
            <p:cNvSpPr>
              <a:spLocks noChangeArrowheads="1"/>
            </p:cNvSpPr>
            <p:nvPr/>
          </p:nvSpPr>
          <p:spPr bwMode="auto">
            <a:xfrm>
              <a:off x="1691" y="1844"/>
              <a:ext cx="677" cy="18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grpSp>
      <p:grpSp>
        <p:nvGrpSpPr>
          <p:cNvPr id="7" name="Group 109"/>
          <p:cNvGrpSpPr/>
          <p:nvPr/>
        </p:nvGrpSpPr>
        <p:grpSpPr bwMode="auto">
          <a:xfrm>
            <a:off x="1814178" y="2146117"/>
            <a:ext cx="2060575" cy="2311400"/>
            <a:chOff x="120" y="1317"/>
            <a:chExt cx="1298" cy="1456"/>
          </a:xfrm>
        </p:grpSpPr>
        <p:sp>
          <p:nvSpPr>
            <p:cNvPr id="8" name="Text Box 28"/>
            <p:cNvSpPr txBox="1">
              <a:spLocks noChangeArrowheads="1"/>
            </p:cNvSpPr>
            <p:nvPr/>
          </p:nvSpPr>
          <p:spPr bwMode="auto">
            <a:xfrm>
              <a:off x="573" y="1449"/>
              <a:ext cx="666" cy="96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mov  r</a:t>
              </a:r>
              <a:r>
                <a:rPr kumimoji="1" lang="en-US" altLang="zh-CN" sz="1600" b="1" baseline="-25000">
                  <a:solidFill>
                    <a:schemeClr val="tx1"/>
                  </a:solidFill>
                  <a:latin typeface="Times New Roman" panose="02020603050405020304" pitchFamily="18" charset="0"/>
                </a:rPr>
                <a:t>1 </a:t>
              </a:r>
              <a:r>
                <a:rPr kumimoji="1" lang="en-US" altLang="zh-CN" sz="1600" b="1">
                  <a:solidFill>
                    <a:schemeClr val="tx1"/>
                  </a:solidFill>
                  <a:latin typeface="Times New Roman" panose="02020603050405020304" pitchFamily="18" charset="0"/>
                </a:rPr>
                <a:t>,</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[2500]</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123</a:t>
              </a:r>
              <a:endParaRPr kumimoji="1" lang="en-US" altLang="zh-CN" sz="1600" b="1">
                <a:solidFill>
                  <a:schemeClr val="tx1"/>
                </a:solidFill>
                <a:latin typeface="Times New Roman" panose="02020603050405020304" pitchFamily="18" charset="0"/>
              </a:endParaRPr>
            </a:p>
          </p:txBody>
        </p:sp>
        <p:sp>
          <p:nvSpPr>
            <p:cNvPr id="9" name="Line 29"/>
            <p:cNvSpPr>
              <a:spLocks noChangeShapeType="1"/>
            </p:cNvSpPr>
            <p:nvPr/>
          </p:nvSpPr>
          <p:spPr bwMode="auto">
            <a:xfrm>
              <a:off x="562" y="1800"/>
              <a:ext cx="67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0" name="Line 30"/>
            <p:cNvSpPr>
              <a:spLocks noChangeShapeType="1"/>
            </p:cNvSpPr>
            <p:nvPr/>
          </p:nvSpPr>
          <p:spPr bwMode="auto">
            <a:xfrm>
              <a:off x="562" y="2108"/>
              <a:ext cx="677"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1" name="Text Box 31"/>
            <p:cNvSpPr txBox="1">
              <a:spLocks noChangeArrowheads="1"/>
            </p:cNvSpPr>
            <p:nvPr/>
          </p:nvSpPr>
          <p:spPr bwMode="auto">
            <a:xfrm>
              <a:off x="370" y="1317"/>
              <a:ext cx="1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12" name="Text Box 32"/>
            <p:cNvSpPr txBox="1">
              <a:spLocks noChangeArrowheads="1"/>
            </p:cNvSpPr>
            <p:nvPr/>
          </p:nvSpPr>
          <p:spPr bwMode="auto">
            <a:xfrm>
              <a:off x="246" y="1680"/>
              <a:ext cx="43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1KB</a:t>
              </a:r>
              <a:endParaRPr kumimoji="1" lang="en-US" altLang="zh-CN" sz="1600" b="1">
                <a:solidFill>
                  <a:schemeClr val="tx1"/>
                </a:solidFill>
                <a:latin typeface="Times New Roman" panose="02020603050405020304" pitchFamily="18" charset="0"/>
              </a:endParaRPr>
            </a:p>
          </p:txBody>
        </p:sp>
        <p:sp>
          <p:nvSpPr>
            <p:cNvPr id="13" name="Text Box 33"/>
            <p:cNvSpPr txBox="1">
              <a:spLocks noChangeArrowheads="1"/>
            </p:cNvSpPr>
            <p:nvPr/>
          </p:nvSpPr>
          <p:spPr bwMode="auto">
            <a:xfrm>
              <a:off x="246" y="1976"/>
              <a:ext cx="42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2KB</a:t>
              </a:r>
              <a:endParaRPr kumimoji="1" lang="en-US" altLang="zh-CN" sz="1600" b="1">
                <a:solidFill>
                  <a:schemeClr val="tx1"/>
                </a:solidFill>
                <a:latin typeface="Times New Roman" panose="02020603050405020304" pitchFamily="18" charset="0"/>
              </a:endParaRPr>
            </a:p>
          </p:txBody>
        </p:sp>
        <p:sp>
          <p:nvSpPr>
            <p:cNvPr id="14" name="Text Box 34"/>
            <p:cNvSpPr txBox="1">
              <a:spLocks noChangeArrowheads="1"/>
            </p:cNvSpPr>
            <p:nvPr/>
          </p:nvSpPr>
          <p:spPr bwMode="auto">
            <a:xfrm>
              <a:off x="120" y="2317"/>
              <a:ext cx="50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3KB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15" name="Text Box 35"/>
            <p:cNvSpPr txBox="1">
              <a:spLocks noChangeArrowheads="1"/>
            </p:cNvSpPr>
            <p:nvPr/>
          </p:nvSpPr>
          <p:spPr bwMode="auto">
            <a:xfrm>
              <a:off x="444" y="2561"/>
              <a:ext cx="97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程序</a:t>
              </a:r>
              <a:r>
                <a:rPr kumimoji="1" lang="en-US" altLang="zh-CN" sz="1600" b="1" baseline="-25000">
                  <a:solidFill>
                    <a:schemeClr val="tx1"/>
                  </a:solidFill>
                  <a:latin typeface="Times New Roman" panose="02020603050405020304" pitchFamily="18" charset="0"/>
                </a:rPr>
                <a:t>2</a:t>
              </a:r>
              <a:r>
                <a:rPr kumimoji="1" lang="zh-CN" altLang="en-US" sz="1600" b="1">
                  <a:solidFill>
                    <a:schemeClr val="tx1"/>
                  </a:solidFill>
                  <a:latin typeface="Times New Roman" panose="02020603050405020304" pitchFamily="18" charset="0"/>
                </a:rPr>
                <a:t>地址空间</a:t>
              </a:r>
              <a:endParaRPr kumimoji="1" lang="zh-CN" altLang="en-US" sz="1600" b="1">
                <a:solidFill>
                  <a:schemeClr val="tx1"/>
                </a:solidFill>
                <a:latin typeface="Times New Roman" panose="02020603050405020304" pitchFamily="18" charset="0"/>
              </a:endParaRPr>
            </a:p>
          </p:txBody>
        </p:sp>
      </p:grpSp>
      <p:grpSp>
        <p:nvGrpSpPr>
          <p:cNvPr id="16" name="Group 115"/>
          <p:cNvGrpSpPr/>
          <p:nvPr/>
        </p:nvGrpSpPr>
        <p:grpSpPr bwMode="auto">
          <a:xfrm>
            <a:off x="4093828" y="2495367"/>
            <a:ext cx="1719263" cy="1116012"/>
            <a:chOff x="1556" y="1537"/>
            <a:chExt cx="1083" cy="703"/>
          </a:xfrm>
        </p:grpSpPr>
        <p:sp>
          <p:nvSpPr>
            <p:cNvPr id="17" name="Line 41"/>
            <p:cNvSpPr>
              <a:spLocks noChangeShapeType="1"/>
            </p:cNvSpPr>
            <p:nvPr/>
          </p:nvSpPr>
          <p:spPr bwMode="auto">
            <a:xfrm>
              <a:off x="2639" y="1537"/>
              <a:ext cx="0" cy="703"/>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8" name="Line 42"/>
            <p:cNvSpPr>
              <a:spLocks noChangeShapeType="1"/>
            </p:cNvSpPr>
            <p:nvPr/>
          </p:nvSpPr>
          <p:spPr bwMode="auto">
            <a:xfrm flipH="1">
              <a:off x="1556" y="2240"/>
              <a:ext cx="1083" cy="0"/>
            </a:xfrm>
            <a:prstGeom prst="line">
              <a:avLst/>
            </a:prstGeom>
            <a:noFill/>
            <a:ln w="1270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grpSp>
        <p:nvGrpSpPr>
          <p:cNvPr id="19" name="Group 116"/>
          <p:cNvGrpSpPr/>
          <p:nvPr/>
        </p:nvGrpSpPr>
        <p:grpSpPr bwMode="auto">
          <a:xfrm>
            <a:off x="3735053" y="3122429"/>
            <a:ext cx="715963" cy="2582863"/>
            <a:chOff x="1330" y="1932"/>
            <a:chExt cx="451" cy="1627"/>
          </a:xfrm>
        </p:grpSpPr>
        <p:sp>
          <p:nvSpPr>
            <p:cNvPr id="20" name="Line 26"/>
            <p:cNvSpPr>
              <a:spLocks noChangeShapeType="1"/>
            </p:cNvSpPr>
            <p:nvPr/>
          </p:nvSpPr>
          <p:spPr bwMode="auto">
            <a:xfrm>
              <a:off x="1447" y="1932"/>
              <a:ext cx="27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1" name="Oval 37"/>
            <p:cNvSpPr>
              <a:spLocks noChangeArrowheads="1"/>
            </p:cNvSpPr>
            <p:nvPr/>
          </p:nvSpPr>
          <p:spPr bwMode="auto">
            <a:xfrm>
              <a:off x="1330" y="2152"/>
              <a:ext cx="226" cy="200"/>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22" name="Text Box 38"/>
            <p:cNvSpPr txBox="1">
              <a:spLocks noChangeArrowheads="1"/>
            </p:cNvSpPr>
            <p:nvPr/>
          </p:nvSpPr>
          <p:spPr bwMode="auto">
            <a:xfrm>
              <a:off x="1381" y="2152"/>
              <a:ext cx="175"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a:t>
              </a:r>
              <a:endParaRPr kumimoji="1" lang="en-US" altLang="zh-CN" sz="1600" b="1">
                <a:solidFill>
                  <a:schemeClr val="tx1"/>
                </a:solidFill>
                <a:latin typeface="Times New Roman" panose="02020603050405020304" pitchFamily="18" charset="0"/>
              </a:endParaRPr>
            </a:p>
          </p:txBody>
        </p:sp>
        <p:sp>
          <p:nvSpPr>
            <p:cNvPr id="23" name="Line 39"/>
            <p:cNvSpPr>
              <a:spLocks noChangeShapeType="1"/>
            </p:cNvSpPr>
            <p:nvPr/>
          </p:nvSpPr>
          <p:spPr bwMode="auto">
            <a:xfrm>
              <a:off x="1448" y="1932"/>
              <a:ext cx="0" cy="220"/>
            </a:xfrm>
            <a:prstGeom prst="line">
              <a:avLst/>
            </a:prstGeom>
            <a:noFill/>
            <a:ln w="1270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4" name="Line 44"/>
            <p:cNvSpPr>
              <a:spLocks noChangeShapeType="1"/>
            </p:cNvSpPr>
            <p:nvPr/>
          </p:nvSpPr>
          <p:spPr bwMode="auto">
            <a:xfrm>
              <a:off x="1456" y="2363"/>
              <a:ext cx="0" cy="118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5" name="Line 45"/>
            <p:cNvSpPr>
              <a:spLocks noChangeShapeType="1"/>
            </p:cNvSpPr>
            <p:nvPr/>
          </p:nvSpPr>
          <p:spPr bwMode="auto">
            <a:xfrm>
              <a:off x="1465" y="3559"/>
              <a:ext cx="316" cy="0"/>
            </a:xfrm>
            <a:prstGeom prst="line">
              <a:avLst/>
            </a:prstGeom>
            <a:noFill/>
            <a:ln w="1270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26" name="Line 49"/>
          <p:cNvSpPr>
            <a:spLocks noChangeShapeType="1"/>
          </p:cNvSpPr>
          <p:nvPr/>
        </p:nvSpPr>
        <p:spPr bwMode="auto">
          <a:xfrm>
            <a:off x="7892716" y="4240029"/>
            <a:ext cx="358775" cy="279400"/>
          </a:xfrm>
          <a:prstGeom prst="line">
            <a:avLst/>
          </a:prstGeom>
          <a:noFill/>
          <a:ln w="1270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nvGrpSpPr>
          <p:cNvPr id="27" name="Group 120"/>
          <p:cNvGrpSpPr/>
          <p:nvPr/>
        </p:nvGrpSpPr>
        <p:grpSpPr bwMode="auto">
          <a:xfrm>
            <a:off x="4451016" y="4882967"/>
            <a:ext cx="1520825" cy="1503362"/>
            <a:chOff x="1781" y="3041"/>
            <a:chExt cx="958" cy="947"/>
          </a:xfrm>
        </p:grpSpPr>
        <p:sp>
          <p:nvSpPr>
            <p:cNvPr id="28" name="Line 47"/>
            <p:cNvSpPr>
              <a:spLocks noChangeShapeType="1"/>
            </p:cNvSpPr>
            <p:nvPr/>
          </p:nvSpPr>
          <p:spPr bwMode="auto">
            <a:xfrm>
              <a:off x="2558" y="3638"/>
              <a:ext cx="18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9" name="Line 48"/>
            <p:cNvSpPr>
              <a:spLocks noChangeShapeType="1"/>
            </p:cNvSpPr>
            <p:nvPr/>
          </p:nvSpPr>
          <p:spPr bwMode="auto">
            <a:xfrm flipV="1">
              <a:off x="2739" y="3041"/>
              <a:ext cx="0" cy="597"/>
            </a:xfrm>
            <a:prstGeom prst="line">
              <a:avLst/>
            </a:prstGeom>
            <a:noFill/>
            <a:ln w="1270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0" name="Rectangle 51"/>
            <p:cNvSpPr>
              <a:spLocks noChangeArrowheads="1"/>
            </p:cNvSpPr>
            <p:nvPr/>
          </p:nvSpPr>
          <p:spPr bwMode="auto">
            <a:xfrm>
              <a:off x="1781" y="3164"/>
              <a:ext cx="811" cy="57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31" name="Line 52"/>
            <p:cNvSpPr>
              <a:spLocks noChangeShapeType="1"/>
            </p:cNvSpPr>
            <p:nvPr/>
          </p:nvSpPr>
          <p:spPr bwMode="auto">
            <a:xfrm>
              <a:off x="1792" y="3340"/>
              <a:ext cx="81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2" name="Text Box 53"/>
            <p:cNvSpPr txBox="1">
              <a:spLocks noChangeArrowheads="1"/>
            </p:cNvSpPr>
            <p:nvPr/>
          </p:nvSpPr>
          <p:spPr bwMode="auto">
            <a:xfrm>
              <a:off x="1883" y="3164"/>
              <a:ext cx="1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33" name="Text Box 54"/>
            <p:cNvSpPr txBox="1">
              <a:spLocks noChangeArrowheads="1"/>
            </p:cNvSpPr>
            <p:nvPr/>
          </p:nvSpPr>
          <p:spPr bwMode="auto">
            <a:xfrm>
              <a:off x="2335" y="3164"/>
              <a:ext cx="1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34" name="Text Box 55"/>
            <p:cNvSpPr txBox="1">
              <a:spLocks noChangeArrowheads="1"/>
            </p:cNvSpPr>
            <p:nvPr/>
          </p:nvSpPr>
          <p:spPr bwMode="auto">
            <a:xfrm>
              <a:off x="1883" y="3340"/>
              <a:ext cx="1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35" name="Text Box 56"/>
            <p:cNvSpPr txBox="1">
              <a:spLocks noChangeArrowheads="1"/>
            </p:cNvSpPr>
            <p:nvPr/>
          </p:nvSpPr>
          <p:spPr bwMode="auto">
            <a:xfrm>
              <a:off x="2323" y="3340"/>
              <a:ext cx="19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4</a:t>
              </a:r>
              <a:endParaRPr kumimoji="1" lang="en-US" altLang="zh-CN" sz="1600" b="1">
                <a:solidFill>
                  <a:schemeClr val="tx1"/>
                </a:solidFill>
                <a:latin typeface="Times New Roman" panose="02020603050405020304" pitchFamily="18" charset="0"/>
              </a:endParaRPr>
            </a:p>
          </p:txBody>
        </p:sp>
        <p:sp>
          <p:nvSpPr>
            <p:cNvPr id="36" name="Line 57"/>
            <p:cNvSpPr>
              <a:spLocks noChangeShapeType="1"/>
            </p:cNvSpPr>
            <p:nvPr/>
          </p:nvSpPr>
          <p:spPr bwMode="auto">
            <a:xfrm>
              <a:off x="1781" y="3560"/>
              <a:ext cx="81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7" name="Line 58"/>
            <p:cNvSpPr>
              <a:spLocks noChangeShapeType="1"/>
            </p:cNvSpPr>
            <p:nvPr/>
          </p:nvSpPr>
          <p:spPr bwMode="auto">
            <a:xfrm>
              <a:off x="2143" y="3164"/>
              <a:ext cx="0" cy="571"/>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8" name="Text Box 59"/>
            <p:cNvSpPr txBox="1">
              <a:spLocks noChangeArrowheads="1"/>
            </p:cNvSpPr>
            <p:nvPr/>
          </p:nvSpPr>
          <p:spPr bwMode="auto">
            <a:xfrm>
              <a:off x="1871" y="3560"/>
              <a:ext cx="19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39" name="Text Box 60"/>
            <p:cNvSpPr txBox="1">
              <a:spLocks noChangeArrowheads="1"/>
            </p:cNvSpPr>
            <p:nvPr/>
          </p:nvSpPr>
          <p:spPr bwMode="auto">
            <a:xfrm>
              <a:off x="2312" y="3560"/>
              <a:ext cx="19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7</a:t>
              </a:r>
              <a:endParaRPr kumimoji="1" lang="en-US" altLang="zh-CN" sz="1600" b="1">
                <a:solidFill>
                  <a:schemeClr val="tx1"/>
                </a:solidFill>
                <a:latin typeface="Times New Roman" panose="02020603050405020304" pitchFamily="18" charset="0"/>
              </a:endParaRPr>
            </a:p>
          </p:txBody>
        </p:sp>
        <p:sp>
          <p:nvSpPr>
            <p:cNvPr id="40" name="Text Box 61"/>
            <p:cNvSpPr txBox="1">
              <a:spLocks noChangeArrowheads="1"/>
            </p:cNvSpPr>
            <p:nvPr/>
          </p:nvSpPr>
          <p:spPr bwMode="auto">
            <a:xfrm>
              <a:off x="1962" y="3779"/>
              <a:ext cx="40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页表</a:t>
              </a:r>
              <a:endParaRPr kumimoji="1" lang="zh-CN" altLang="en-US" sz="1600" b="1">
                <a:solidFill>
                  <a:schemeClr val="tx1"/>
                </a:solidFill>
                <a:latin typeface="Times New Roman" panose="02020603050405020304" pitchFamily="18" charset="0"/>
              </a:endParaRPr>
            </a:p>
          </p:txBody>
        </p:sp>
      </p:grpSp>
      <p:grpSp>
        <p:nvGrpSpPr>
          <p:cNvPr id="41" name="Group 113"/>
          <p:cNvGrpSpPr/>
          <p:nvPr/>
        </p:nvGrpSpPr>
        <p:grpSpPr bwMode="auto">
          <a:xfrm>
            <a:off x="3877928" y="1307917"/>
            <a:ext cx="4227513" cy="1184275"/>
            <a:chOff x="1420" y="789"/>
            <a:chExt cx="2663" cy="746"/>
          </a:xfrm>
        </p:grpSpPr>
        <p:grpSp>
          <p:nvGrpSpPr>
            <p:cNvPr id="42" name="Group 111"/>
            <p:cNvGrpSpPr/>
            <p:nvPr/>
          </p:nvGrpSpPr>
          <p:grpSpPr bwMode="auto">
            <a:xfrm>
              <a:off x="2096" y="789"/>
              <a:ext cx="1987" cy="746"/>
              <a:chOff x="2096" y="789"/>
              <a:chExt cx="1987" cy="746"/>
            </a:xfrm>
          </p:grpSpPr>
          <p:grpSp>
            <p:nvGrpSpPr>
              <p:cNvPr id="46" name="Group 63"/>
              <p:cNvGrpSpPr/>
              <p:nvPr/>
            </p:nvGrpSpPr>
            <p:grpSpPr bwMode="auto">
              <a:xfrm>
                <a:off x="2097" y="1035"/>
                <a:ext cx="1852" cy="307"/>
                <a:chOff x="1865" y="9457"/>
                <a:chExt cx="3360" cy="480"/>
              </a:xfrm>
            </p:grpSpPr>
            <p:sp>
              <p:nvSpPr>
                <p:cNvPr id="50" name="Text Box 64"/>
                <p:cNvSpPr txBox="1">
                  <a:spLocks noChangeArrowheads="1"/>
                </p:cNvSpPr>
                <p:nvPr/>
              </p:nvSpPr>
              <p:spPr bwMode="auto">
                <a:xfrm>
                  <a:off x="1865" y="9457"/>
                  <a:ext cx="3360" cy="48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20000"/>
                    </a:lnSpc>
                    <a:buClrTx/>
                    <a:buSzTx/>
                    <a:buFontTx/>
                    <a:buNone/>
                  </a:pPr>
                  <a:r>
                    <a:rPr kumimoji="1" lang="en-US" altLang="zh-CN" sz="1600" b="1">
                      <a:solidFill>
                        <a:schemeClr val="tx1"/>
                      </a:solidFill>
                      <a:latin typeface="Times New Roman" panose="02020603050405020304" pitchFamily="18" charset="0"/>
                    </a:rPr>
                    <a:t> 0 0 0 0 1 0    0 1 1 1 0 0 0 1 0 0</a:t>
                  </a:r>
                  <a:endParaRPr kumimoji="1" lang="en-US" altLang="zh-CN" sz="1600" b="1">
                    <a:solidFill>
                      <a:schemeClr val="tx1"/>
                    </a:solidFill>
                    <a:latin typeface="Times New Roman" panose="02020603050405020304" pitchFamily="18" charset="0"/>
                  </a:endParaRPr>
                </a:p>
              </p:txBody>
            </p:sp>
            <p:sp>
              <p:nvSpPr>
                <p:cNvPr id="51" name="Line 65"/>
                <p:cNvSpPr>
                  <a:spLocks noChangeShapeType="1"/>
                </p:cNvSpPr>
                <p:nvPr/>
              </p:nvSpPr>
              <p:spPr bwMode="auto">
                <a:xfrm>
                  <a:off x="3200" y="9457"/>
                  <a:ext cx="0" cy="4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47" name="Text Box 66"/>
              <p:cNvSpPr txBox="1">
                <a:spLocks noChangeArrowheads="1"/>
              </p:cNvSpPr>
              <p:nvPr/>
            </p:nvSpPr>
            <p:spPr bwMode="auto">
              <a:xfrm>
                <a:off x="2096" y="1343"/>
                <a:ext cx="198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400" b="1">
                    <a:solidFill>
                      <a:schemeClr val="tx1"/>
                    </a:solidFill>
                    <a:latin typeface="Times New Roman" panose="02020603050405020304" pitchFamily="18" charset="0"/>
                  </a:rPr>
                  <a:t>15               10    9                                0</a:t>
                </a:r>
                <a:endParaRPr kumimoji="1" lang="en-US" altLang="zh-CN" sz="1400" b="1">
                  <a:solidFill>
                    <a:schemeClr val="tx1"/>
                  </a:solidFill>
                  <a:latin typeface="Times New Roman" panose="02020603050405020304" pitchFamily="18" charset="0"/>
                </a:endParaRPr>
              </a:p>
            </p:txBody>
          </p:sp>
          <p:sp>
            <p:nvSpPr>
              <p:cNvPr id="48" name="Text Box 67"/>
              <p:cNvSpPr txBox="1">
                <a:spLocks noChangeArrowheads="1"/>
              </p:cNvSpPr>
              <p:nvPr/>
            </p:nvSpPr>
            <p:spPr bwMode="auto">
              <a:xfrm>
                <a:off x="2233" y="789"/>
                <a:ext cx="497"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页号</a:t>
                </a:r>
                <a:r>
                  <a:rPr kumimoji="1" lang="en-US" altLang="zh-CN" sz="1600" b="1">
                    <a:solidFill>
                      <a:schemeClr val="tx1"/>
                    </a:solidFill>
                    <a:latin typeface="Times New Roman" panose="02020603050405020304" pitchFamily="18" charset="0"/>
                  </a:rPr>
                  <a:t>P</a:t>
                </a:r>
                <a:endParaRPr kumimoji="1" lang="en-US" altLang="zh-CN" sz="1600" b="1">
                  <a:solidFill>
                    <a:schemeClr val="tx1"/>
                  </a:solidFill>
                  <a:latin typeface="Times New Roman" panose="02020603050405020304" pitchFamily="18" charset="0"/>
                </a:endParaRPr>
              </a:p>
            </p:txBody>
          </p:sp>
          <p:sp>
            <p:nvSpPr>
              <p:cNvPr id="49" name="Text Box 68"/>
              <p:cNvSpPr txBox="1">
                <a:spLocks noChangeArrowheads="1"/>
              </p:cNvSpPr>
              <p:nvPr/>
            </p:nvSpPr>
            <p:spPr bwMode="auto">
              <a:xfrm>
                <a:off x="3046" y="789"/>
                <a:ext cx="81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页内位移</a:t>
                </a:r>
                <a:r>
                  <a:rPr kumimoji="1" lang="en-US" altLang="zh-CN" sz="1600" b="1">
                    <a:solidFill>
                      <a:schemeClr val="tx1"/>
                    </a:solidFill>
                    <a:latin typeface="Times New Roman" panose="02020603050405020304" pitchFamily="18" charset="0"/>
                  </a:rPr>
                  <a:t>W</a:t>
                </a:r>
                <a:endParaRPr kumimoji="1" lang="en-US" altLang="zh-CN" sz="1600" b="1">
                  <a:solidFill>
                    <a:schemeClr val="tx1"/>
                  </a:solidFill>
                  <a:latin typeface="Times New Roman" panose="02020603050405020304" pitchFamily="18" charset="0"/>
                </a:endParaRPr>
              </a:p>
            </p:txBody>
          </p:sp>
        </p:grpSp>
        <p:grpSp>
          <p:nvGrpSpPr>
            <p:cNvPr id="43" name="Group 110"/>
            <p:cNvGrpSpPr/>
            <p:nvPr/>
          </p:nvGrpSpPr>
          <p:grpSpPr bwMode="auto">
            <a:xfrm>
              <a:off x="1420" y="921"/>
              <a:ext cx="677" cy="264"/>
              <a:chOff x="1420" y="921"/>
              <a:chExt cx="677" cy="264"/>
            </a:xfrm>
          </p:grpSpPr>
          <p:sp>
            <p:nvSpPr>
              <p:cNvPr id="44" name="Line 69"/>
              <p:cNvSpPr>
                <a:spLocks noChangeShapeType="1"/>
              </p:cNvSpPr>
              <p:nvPr/>
            </p:nvSpPr>
            <p:spPr bwMode="auto">
              <a:xfrm>
                <a:off x="1420" y="1185"/>
                <a:ext cx="677" cy="0"/>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5" name="Text Box 70"/>
              <p:cNvSpPr txBox="1">
                <a:spLocks noChangeArrowheads="1"/>
              </p:cNvSpPr>
              <p:nvPr/>
            </p:nvSpPr>
            <p:spPr bwMode="auto">
              <a:xfrm>
                <a:off x="1555" y="921"/>
                <a:ext cx="457"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2500</a:t>
                </a:r>
                <a:endParaRPr kumimoji="1" lang="en-US" altLang="zh-CN" sz="1600" b="1">
                  <a:solidFill>
                    <a:schemeClr val="tx1"/>
                  </a:solidFill>
                  <a:latin typeface="Times New Roman" panose="02020603050405020304" pitchFamily="18" charset="0"/>
                </a:endParaRPr>
              </a:p>
            </p:txBody>
          </p:sp>
        </p:grpSp>
      </p:grpSp>
      <p:grpSp>
        <p:nvGrpSpPr>
          <p:cNvPr id="52" name="Group 119"/>
          <p:cNvGrpSpPr/>
          <p:nvPr/>
        </p:nvGrpSpPr>
        <p:grpSpPr bwMode="auto">
          <a:xfrm>
            <a:off x="8251491" y="1698442"/>
            <a:ext cx="2327275" cy="4051300"/>
            <a:chOff x="4175" y="1035"/>
            <a:chExt cx="1466" cy="2552"/>
          </a:xfrm>
        </p:grpSpPr>
        <p:sp>
          <p:nvSpPr>
            <p:cNvPr id="53" name="Rectangle 72"/>
            <p:cNvSpPr>
              <a:spLocks noChangeArrowheads="1"/>
            </p:cNvSpPr>
            <p:nvPr/>
          </p:nvSpPr>
          <p:spPr bwMode="auto">
            <a:xfrm>
              <a:off x="4175" y="1141"/>
              <a:ext cx="903" cy="219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54" name="Text Box 73"/>
            <p:cNvSpPr txBox="1">
              <a:spLocks noChangeArrowheads="1"/>
            </p:cNvSpPr>
            <p:nvPr/>
          </p:nvSpPr>
          <p:spPr bwMode="auto">
            <a:xfrm>
              <a:off x="5123" y="1035"/>
              <a:ext cx="1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55" name="Text Box 74"/>
            <p:cNvSpPr txBox="1">
              <a:spLocks noChangeArrowheads="1"/>
            </p:cNvSpPr>
            <p:nvPr/>
          </p:nvSpPr>
          <p:spPr bwMode="auto">
            <a:xfrm>
              <a:off x="5078" y="1255"/>
              <a:ext cx="39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1KB</a:t>
              </a:r>
              <a:endParaRPr kumimoji="1" lang="en-US" altLang="zh-CN" sz="1600" b="1">
                <a:solidFill>
                  <a:schemeClr val="tx1"/>
                </a:solidFill>
                <a:latin typeface="Times New Roman" panose="02020603050405020304" pitchFamily="18" charset="0"/>
              </a:endParaRPr>
            </a:p>
          </p:txBody>
        </p:sp>
        <p:sp>
          <p:nvSpPr>
            <p:cNvPr id="56" name="Line 75"/>
            <p:cNvSpPr>
              <a:spLocks noChangeShapeType="1"/>
            </p:cNvSpPr>
            <p:nvPr/>
          </p:nvSpPr>
          <p:spPr bwMode="auto">
            <a:xfrm>
              <a:off x="4175" y="1361"/>
              <a:ext cx="90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7" name="Line 76"/>
            <p:cNvSpPr>
              <a:spLocks noChangeShapeType="1"/>
            </p:cNvSpPr>
            <p:nvPr/>
          </p:nvSpPr>
          <p:spPr bwMode="auto">
            <a:xfrm>
              <a:off x="4175" y="1581"/>
              <a:ext cx="90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8" name="Line 77"/>
            <p:cNvSpPr>
              <a:spLocks noChangeShapeType="1"/>
            </p:cNvSpPr>
            <p:nvPr/>
          </p:nvSpPr>
          <p:spPr bwMode="auto">
            <a:xfrm>
              <a:off x="4175" y="2240"/>
              <a:ext cx="90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9" name="Text Box 78"/>
            <p:cNvSpPr txBox="1">
              <a:spLocks noChangeArrowheads="1"/>
            </p:cNvSpPr>
            <p:nvPr/>
          </p:nvSpPr>
          <p:spPr bwMode="auto">
            <a:xfrm>
              <a:off x="4401" y="3374"/>
              <a:ext cx="542"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主存</a:t>
              </a:r>
              <a:endParaRPr kumimoji="1" lang="zh-CN" altLang="en-US" sz="1600" b="1">
                <a:solidFill>
                  <a:schemeClr val="tx1"/>
                </a:solidFill>
                <a:latin typeface="Times New Roman" panose="02020603050405020304" pitchFamily="18" charset="0"/>
              </a:endParaRPr>
            </a:p>
          </p:txBody>
        </p:sp>
        <p:sp>
          <p:nvSpPr>
            <p:cNvPr id="60" name="Line 79"/>
            <p:cNvSpPr>
              <a:spLocks noChangeShapeType="1"/>
            </p:cNvSpPr>
            <p:nvPr/>
          </p:nvSpPr>
          <p:spPr bwMode="auto">
            <a:xfrm>
              <a:off x="4175" y="2900"/>
              <a:ext cx="90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1" name="Line 80"/>
            <p:cNvSpPr>
              <a:spLocks noChangeShapeType="1"/>
            </p:cNvSpPr>
            <p:nvPr/>
          </p:nvSpPr>
          <p:spPr bwMode="auto">
            <a:xfrm>
              <a:off x="4175" y="2460"/>
              <a:ext cx="90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2" name="Line 81"/>
            <p:cNvSpPr>
              <a:spLocks noChangeShapeType="1"/>
            </p:cNvSpPr>
            <p:nvPr/>
          </p:nvSpPr>
          <p:spPr bwMode="auto">
            <a:xfrm>
              <a:off x="4175" y="2020"/>
              <a:ext cx="90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3" name="Line 82"/>
            <p:cNvSpPr>
              <a:spLocks noChangeShapeType="1"/>
            </p:cNvSpPr>
            <p:nvPr/>
          </p:nvSpPr>
          <p:spPr bwMode="auto">
            <a:xfrm>
              <a:off x="4175" y="3120"/>
              <a:ext cx="90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4" name="Line 83"/>
            <p:cNvSpPr>
              <a:spLocks noChangeShapeType="1"/>
            </p:cNvSpPr>
            <p:nvPr/>
          </p:nvSpPr>
          <p:spPr bwMode="auto">
            <a:xfrm>
              <a:off x="4175" y="1845"/>
              <a:ext cx="90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5" name="Line 84"/>
            <p:cNvSpPr>
              <a:spLocks noChangeShapeType="1"/>
            </p:cNvSpPr>
            <p:nvPr/>
          </p:nvSpPr>
          <p:spPr bwMode="auto">
            <a:xfrm>
              <a:off x="4175" y="2680"/>
              <a:ext cx="90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6" name="Text Box 85"/>
            <p:cNvSpPr txBox="1">
              <a:spLocks noChangeArrowheads="1"/>
            </p:cNvSpPr>
            <p:nvPr/>
          </p:nvSpPr>
          <p:spPr bwMode="auto">
            <a:xfrm>
              <a:off x="5078" y="1475"/>
              <a:ext cx="416"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2KB</a:t>
              </a:r>
              <a:endParaRPr kumimoji="1" lang="en-US" altLang="zh-CN" sz="1600" b="1">
                <a:solidFill>
                  <a:schemeClr val="tx1"/>
                </a:solidFill>
                <a:latin typeface="Times New Roman" panose="02020603050405020304" pitchFamily="18" charset="0"/>
              </a:endParaRPr>
            </a:p>
          </p:txBody>
        </p:sp>
        <p:sp>
          <p:nvSpPr>
            <p:cNvPr id="67" name="Text Box 86"/>
            <p:cNvSpPr txBox="1">
              <a:spLocks noChangeArrowheads="1"/>
            </p:cNvSpPr>
            <p:nvPr/>
          </p:nvSpPr>
          <p:spPr bwMode="auto">
            <a:xfrm>
              <a:off x="5078" y="1713"/>
              <a:ext cx="4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3KB</a:t>
              </a:r>
              <a:endParaRPr kumimoji="1" lang="en-US" altLang="zh-CN" sz="1600" b="1">
                <a:solidFill>
                  <a:schemeClr val="tx1"/>
                </a:solidFill>
                <a:latin typeface="Times New Roman" panose="02020603050405020304" pitchFamily="18" charset="0"/>
              </a:endParaRPr>
            </a:p>
          </p:txBody>
        </p:sp>
        <p:sp>
          <p:nvSpPr>
            <p:cNvPr id="68" name="Text Box 87"/>
            <p:cNvSpPr txBox="1">
              <a:spLocks noChangeArrowheads="1"/>
            </p:cNvSpPr>
            <p:nvPr/>
          </p:nvSpPr>
          <p:spPr bwMode="auto">
            <a:xfrm>
              <a:off x="5078" y="1933"/>
              <a:ext cx="40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4KB</a:t>
              </a:r>
              <a:endParaRPr kumimoji="1" lang="en-US" altLang="zh-CN" sz="1600" b="1">
                <a:solidFill>
                  <a:schemeClr val="tx1"/>
                </a:solidFill>
                <a:latin typeface="Times New Roman" panose="02020603050405020304" pitchFamily="18" charset="0"/>
              </a:endParaRPr>
            </a:p>
          </p:txBody>
        </p:sp>
        <p:sp>
          <p:nvSpPr>
            <p:cNvPr id="69" name="Text Box 88"/>
            <p:cNvSpPr txBox="1">
              <a:spLocks noChangeArrowheads="1"/>
            </p:cNvSpPr>
            <p:nvPr/>
          </p:nvSpPr>
          <p:spPr bwMode="auto">
            <a:xfrm>
              <a:off x="5078" y="2152"/>
              <a:ext cx="388"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5KB</a:t>
              </a:r>
              <a:endParaRPr kumimoji="1" lang="en-US" altLang="zh-CN" sz="1600" b="1">
                <a:solidFill>
                  <a:schemeClr val="tx1"/>
                </a:solidFill>
                <a:latin typeface="Times New Roman" panose="02020603050405020304" pitchFamily="18" charset="0"/>
              </a:endParaRPr>
            </a:p>
          </p:txBody>
        </p:sp>
        <p:sp>
          <p:nvSpPr>
            <p:cNvPr id="70" name="Text Box 89"/>
            <p:cNvSpPr txBox="1">
              <a:spLocks noChangeArrowheads="1"/>
            </p:cNvSpPr>
            <p:nvPr/>
          </p:nvSpPr>
          <p:spPr bwMode="auto">
            <a:xfrm>
              <a:off x="5078" y="2372"/>
              <a:ext cx="37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6KB</a:t>
              </a:r>
              <a:endParaRPr kumimoji="1" lang="en-US" altLang="zh-CN" sz="1600" b="1">
                <a:solidFill>
                  <a:schemeClr val="tx1"/>
                </a:solidFill>
                <a:latin typeface="Times New Roman" panose="02020603050405020304" pitchFamily="18" charset="0"/>
              </a:endParaRPr>
            </a:p>
          </p:txBody>
        </p:sp>
        <p:sp>
          <p:nvSpPr>
            <p:cNvPr id="71" name="Text Box 90"/>
            <p:cNvSpPr txBox="1">
              <a:spLocks noChangeArrowheads="1"/>
            </p:cNvSpPr>
            <p:nvPr/>
          </p:nvSpPr>
          <p:spPr bwMode="auto">
            <a:xfrm>
              <a:off x="5078" y="2574"/>
              <a:ext cx="3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7KB</a:t>
              </a:r>
              <a:endParaRPr kumimoji="1" lang="en-US" altLang="zh-CN" sz="1600" b="1">
                <a:solidFill>
                  <a:schemeClr val="tx1"/>
                </a:solidFill>
                <a:latin typeface="Times New Roman" panose="02020603050405020304" pitchFamily="18" charset="0"/>
              </a:endParaRPr>
            </a:p>
          </p:txBody>
        </p:sp>
        <p:sp>
          <p:nvSpPr>
            <p:cNvPr id="72" name="Text Box 91"/>
            <p:cNvSpPr txBox="1">
              <a:spLocks noChangeArrowheads="1"/>
            </p:cNvSpPr>
            <p:nvPr/>
          </p:nvSpPr>
          <p:spPr bwMode="auto">
            <a:xfrm>
              <a:off x="5078" y="2803"/>
              <a:ext cx="389"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8KB</a:t>
              </a:r>
              <a:endParaRPr kumimoji="1" lang="en-US" altLang="zh-CN" sz="1600" b="1">
                <a:solidFill>
                  <a:schemeClr val="tx1"/>
                </a:solidFill>
                <a:latin typeface="Times New Roman" panose="02020603050405020304" pitchFamily="18" charset="0"/>
              </a:endParaRPr>
            </a:p>
          </p:txBody>
        </p:sp>
        <p:sp>
          <p:nvSpPr>
            <p:cNvPr id="73" name="Text Box 92"/>
            <p:cNvSpPr txBox="1">
              <a:spLocks noChangeArrowheads="1"/>
            </p:cNvSpPr>
            <p:nvPr/>
          </p:nvSpPr>
          <p:spPr bwMode="auto">
            <a:xfrm>
              <a:off x="5078" y="3014"/>
              <a:ext cx="40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9KB</a:t>
              </a:r>
              <a:endParaRPr kumimoji="1" lang="en-US" altLang="zh-CN" sz="1600" b="1">
                <a:solidFill>
                  <a:schemeClr val="tx1"/>
                </a:solidFill>
                <a:latin typeface="Times New Roman" panose="02020603050405020304" pitchFamily="18" charset="0"/>
              </a:endParaRPr>
            </a:p>
          </p:txBody>
        </p:sp>
        <p:sp>
          <p:nvSpPr>
            <p:cNvPr id="74" name="Text Box 93"/>
            <p:cNvSpPr txBox="1">
              <a:spLocks noChangeArrowheads="1"/>
            </p:cNvSpPr>
            <p:nvPr/>
          </p:nvSpPr>
          <p:spPr bwMode="auto">
            <a:xfrm>
              <a:off x="5069" y="3261"/>
              <a:ext cx="57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10KB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75" name="Text Box 94"/>
            <p:cNvSpPr txBox="1">
              <a:spLocks noChangeArrowheads="1"/>
            </p:cNvSpPr>
            <p:nvPr/>
          </p:nvSpPr>
          <p:spPr bwMode="auto">
            <a:xfrm>
              <a:off x="4491" y="1141"/>
              <a:ext cx="36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en-US" altLang="zh-CN" sz="2000" b="1">
                  <a:solidFill>
                    <a:schemeClr val="tx1"/>
                  </a:solidFill>
                  <a:latin typeface="Times New Roman" panose="02020603050405020304" pitchFamily="18" charset="0"/>
                </a:rPr>
                <a:t>os</a:t>
              </a:r>
              <a:endParaRPr kumimoji="1" lang="en-US" altLang="zh-CN" sz="2000" b="1">
                <a:solidFill>
                  <a:schemeClr val="tx1"/>
                </a:solidFill>
                <a:latin typeface="Times New Roman" panose="02020603050405020304" pitchFamily="18" charset="0"/>
              </a:endParaRPr>
            </a:p>
          </p:txBody>
        </p:sp>
        <p:sp>
          <p:nvSpPr>
            <p:cNvPr id="76" name="Text Box 95"/>
            <p:cNvSpPr txBox="1">
              <a:spLocks noChangeArrowheads="1"/>
            </p:cNvSpPr>
            <p:nvPr/>
          </p:nvSpPr>
          <p:spPr bwMode="auto">
            <a:xfrm>
              <a:off x="4491" y="1361"/>
              <a:ext cx="36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80000"/>
                </a:lnSpc>
                <a:spcBef>
                  <a:spcPct val="0"/>
                </a:spcBef>
                <a:buClrTx/>
                <a:buSzTx/>
                <a:buFontTx/>
                <a:buNone/>
              </a:pPr>
              <a:r>
                <a:rPr kumimoji="1" lang="en-US" altLang="zh-CN" sz="2000" b="1">
                  <a:solidFill>
                    <a:schemeClr val="tx1"/>
                  </a:solidFill>
                  <a:latin typeface="Times New Roman" panose="02020603050405020304" pitchFamily="18" charset="0"/>
                </a:rPr>
                <a:t>os</a:t>
              </a:r>
              <a:endParaRPr kumimoji="1" lang="en-US" altLang="zh-CN" sz="2000" b="1">
                <a:solidFill>
                  <a:schemeClr val="tx1"/>
                </a:solidFill>
                <a:latin typeface="Times New Roman" panose="02020603050405020304" pitchFamily="18" charset="0"/>
              </a:endParaRPr>
            </a:p>
          </p:txBody>
        </p:sp>
        <p:sp>
          <p:nvSpPr>
            <p:cNvPr id="77" name="Text Box 96"/>
            <p:cNvSpPr txBox="1">
              <a:spLocks noChangeArrowheads="1"/>
            </p:cNvSpPr>
            <p:nvPr/>
          </p:nvSpPr>
          <p:spPr bwMode="auto">
            <a:xfrm>
              <a:off x="4175" y="1581"/>
              <a:ext cx="99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10000"/>
                </a:spcBef>
                <a:spcAft>
                  <a:spcPct val="30000"/>
                </a:spcAft>
                <a:buClrTx/>
                <a:buSzTx/>
                <a:buFontTx/>
                <a:buNone/>
              </a:pPr>
              <a:r>
                <a:rPr kumimoji="1" lang="en-US" altLang="zh-CN" sz="1600" b="1">
                  <a:solidFill>
                    <a:schemeClr val="tx1"/>
                  </a:solidFill>
                  <a:latin typeface="Times New Roman" panose="02020603050405020304" pitchFamily="18" charset="0"/>
                </a:rPr>
                <a:t>mov r</a:t>
              </a:r>
              <a:r>
                <a:rPr kumimoji="1" lang="en-US" altLang="zh-CN" sz="1600" b="1" baseline="-25000">
                  <a:solidFill>
                    <a:schemeClr val="tx1"/>
                  </a:solidFill>
                  <a:latin typeface="Times New Roman" panose="02020603050405020304" pitchFamily="18" charset="0"/>
                </a:rPr>
                <a:t>1 ,</a:t>
              </a:r>
              <a:r>
                <a:rPr kumimoji="1" lang="en-US" altLang="zh-CN" sz="1600" b="1">
                  <a:solidFill>
                    <a:schemeClr val="tx1"/>
                  </a:solidFill>
                  <a:latin typeface="Times New Roman" panose="02020603050405020304" pitchFamily="18" charset="0"/>
                </a:rPr>
                <a:t> [2500]</a:t>
              </a:r>
              <a:endParaRPr kumimoji="1" lang="en-US" altLang="zh-CN" sz="1600" b="1">
                <a:solidFill>
                  <a:schemeClr val="tx1"/>
                </a:solidFill>
                <a:latin typeface="Times New Roman" panose="02020603050405020304" pitchFamily="18" charset="0"/>
              </a:endParaRPr>
            </a:p>
          </p:txBody>
        </p:sp>
        <p:sp>
          <p:nvSpPr>
            <p:cNvPr id="78" name="Text Box 97"/>
            <p:cNvSpPr txBox="1">
              <a:spLocks noChangeArrowheads="1"/>
            </p:cNvSpPr>
            <p:nvPr/>
          </p:nvSpPr>
          <p:spPr bwMode="auto">
            <a:xfrm>
              <a:off x="4220" y="2680"/>
              <a:ext cx="40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123</a:t>
              </a:r>
              <a:endParaRPr kumimoji="1" lang="en-US" altLang="zh-CN" sz="1600" b="1">
                <a:solidFill>
                  <a:schemeClr val="tx1"/>
                </a:solidFill>
                <a:latin typeface="Times New Roman" panose="02020603050405020304" pitchFamily="18" charset="0"/>
              </a:endParaRPr>
            </a:p>
          </p:txBody>
        </p:sp>
        <p:sp>
          <p:nvSpPr>
            <p:cNvPr id="79" name="Text Box 98"/>
            <p:cNvSpPr txBox="1">
              <a:spLocks noChangeArrowheads="1"/>
            </p:cNvSpPr>
            <p:nvPr/>
          </p:nvSpPr>
          <p:spPr bwMode="auto">
            <a:xfrm>
              <a:off x="4401" y="2031"/>
              <a:ext cx="58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第</a:t>
              </a:r>
              <a:r>
                <a:rPr kumimoji="1" lang="en-US" altLang="zh-CN" sz="1600" b="1">
                  <a:solidFill>
                    <a:schemeClr val="tx1"/>
                  </a:solidFill>
                  <a:latin typeface="Times New Roman" panose="02020603050405020304" pitchFamily="18" charset="0"/>
                </a:rPr>
                <a:t>1</a:t>
              </a:r>
              <a:r>
                <a:rPr kumimoji="1" lang="zh-CN" altLang="en-US" sz="1600" b="1">
                  <a:solidFill>
                    <a:schemeClr val="tx1"/>
                  </a:solidFill>
                  <a:latin typeface="Times New Roman" panose="02020603050405020304" pitchFamily="18" charset="0"/>
                </a:rPr>
                <a:t>页</a:t>
              </a:r>
              <a:endParaRPr kumimoji="1" lang="zh-CN" altLang="en-US" sz="1600" b="1">
                <a:solidFill>
                  <a:schemeClr val="tx1"/>
                </a:solidFill>
                <a:latin typeface="Times New Roman" panose="02020603050405020304" pitchFamily="18" charset="0"/>
              </a:endParaRPr>
            </a:p>
          </p:txBody>
        </p:sp>
      </p:grpSp>
      <p:sp>
        <p:nvSpPr>
          <p:cNvPr id="80" name="Line 100"/>
          <p:cNvSpPr>
            <a:spLocks noChangeShapeType="1"/>
          </p:cNvSpPr>
          <p:nvPr/>
        </p:nvSpPr>
        <p:spPr bwMode="auto">
          <a:xfrm>
            <a:off x="6989428" y="2495367"/>
            <a:ext cx="0" cy="1185862"/>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nvGrpSpPr>
          <p:cNvPr id="81" name="Group 121"/>
          <p:cNvGrpSpPr/>
          <p:nvPr/>
        </p:nvGrpSpPr>
        <p:grpSpPr bwMode="auto">
          <a:xfrm>
            <a:off x="4881228" y="3681229"/>
            <a:ext cx="3154363" cy="1182688"/>
            <a:chOff x="2052" y="2284"/>
            <a:chExt cx="1987" cy="745"/>
          </a:xfrm>
        </p:grpSpPr>
        <p:sp>
          <p:nvSpPr>
            <p:cNvPr id="82" name="Text Box 21"/>
            <p:cNvSpPr txBox="1">
              <a:spLocks noChangeArrowheads="1"/>
            </p:cNvSpPr>
            <p:nvPr/>
          </p:nvSpPr>
          <p:spPr bwMode="auto">
            <a:xfrm>
              <a:off x="2233" y="2284"/>
              <a:ext cx="49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页号</a:t>
              </a:r>
              <a:r>
                <a:rPr kumimoji="1" lang="en-US" altLang="zh-CN" sz="1600" b="1">
                  <a:solidFill>
                    <a:schemeClr val="tx1"/>
                  </a:solidFill>
                  <a:latin typeface="Times New Roman" panose="02020603050405020304" pitchFamily="18" charset="0"/>
                </a:rPr>
                <a:t>P</a:t>
              </a:r>
              <a:endParaRPr kumimoji="1" lang="en-US" altLang="zh-CN" sz="1600" b="1">
                <a:solidFill>
                  <a:schemeClr val="tx1"/>
                </a:solidFill>
                <a:latin typeface="Times New Roman" panose="02020603050405020304" pitchFamily="18" charset="0"/>
              </a:endParaRPr>
            </a:p>
          </p:txBody>
        </p:sp>
        <p:sp>
          <p:nvSpPr>
            <p:cNvPr id="83" name="Text Box 22"/>
            <p:cNvSpPr txBox="1">
              <a:spLocks noChangeArrowheads="1"/>
            </p:cNvSpPr>
            <p:nvPr/>
          </p:nvSpPr>
          <p:spPr bwMode="auto">
            <a:xfrm>
              <a:off x="3046" y="2284"/>
              <a:ext cx="81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页内位移</a:t>
              </a:r>
              <a:r>
                <a:rPr kumimoji="1" lang="en-US" altLang="zh-CN" sz="1600" b="1">
                  <a:solidFill>
                    <a:schemeClr val="tx1"/>
                  </a:solidFill>
                  <a:latin typeface="Times New Roman" panose="02020603050405020304" pitchFamily="18" charset="0"/>
                </a:rPr>
                <a:t>W</a:t>
              </a:r>
              <a:endParaRPr kumimoji="1" lang="en-US" altLang="zh-CN" sz="1600" b="1">
                <a:solidFill>
                  <a:schemeClr val="tx1"/>
                </a:solidFill>
                <a:latin typeface="Times New Roman" panose="02020603050405020304" pitchFamily="18" charset="0"/>
              </a:endParaRPr>
            </a:p>
          </p:txBody>
        </p:sp>
        <p:grpSp>
          <p:nvGrpSpPr>
            <p:cNvPr id="84" name="Group 17"/>
            <p:cNvGrpSpPr/>
            <p:nvPr/>
          </p:nvGrpSpPr>
          <p:grpSpPr bwMode="auto">
            <a:xfrm>
              <a:off x="2097" y="2530"/>
              <a:ext cx="1852" cy="307"/>
              <a:chOff x="1865" y="9457"/>
              <a:chExt cx="3360" cy="480"/>
            </a:xfrm>
          </p:grpSpPr>
          <p:sp>
            <p:nvSpPr>
              <p:cNvPr id="86" name="Text Box 18"/>
              <p:cNvSpPr txBox="1">
                <a:spLocks noChangeArrowheads="1"/>
              </p:cNvSpPr>
              <p:nvPr/>
            </p:nvSpPr>
            <p:spPr bwMode="auto">
              <a:xfrm>
                <a:off x="1865" y="9457"/>
                <a:ext cx="3360" cy="48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p:txBody>
          </p:sp>
          <p:sp>
            <p:nvSpPr>
              <p:cNvPr id="87" name="Line 19"/>
              <p:cNvSpPr>
                <a:spLocks noChangeShapeType="1"/>
              </p:cNvSpPr>
              <p:nvPr/>
            </p:nvSpPr>
            <p:spPr bwMode="auto">
              <a:xfrm>
                <a:off x="3200" y="9457"/>
                <a:ext cx="0" cy="4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85" name="Text Box 20"/>
            <p:cNvSpPr txBox="1">
              <a:spLocks noChangeArrowheads="1"/>
            </p:cNvSpPr>
            <p:nvPr/>
          </p:nvSpPr>
          <p:spPr bwMode="auto">
            <a:xfrm>
              <a:off x="2052" y="2837"/>
              <a:ext cx="198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400" b="1">
                  <a:solidFill>
                    <a:schemeClr val="tx1"/>
                  </a:solidFill>
                  <a:latin typeface="Times New Roman" panose="02020603050405020304" pitchFamily="18" charset="0"/>
                </a:rPr>
                <a:t>15               10    9                                0</a:t>
              </a:r>
              <a:endParaRPr kumimoji="1" lang="en-US" altLang="zh-CN" sz="1400" b="1">
                <a:solidFill>
                  <a:schemeClr val="tx1"/>
                </a:solidFill>
                <a:latin typeface="Times New Roman" panose="02020603050405020304" pitchFamily="18" charset="0"/>
              </a:endParaRPr>
            </a:p>
          </p:txBody>
        </p:sp>
      </p:grpSp>
      <p:sp>
        <p:nvSpPr>
          <p:cNvPr id="88" name="Text Box 101"/>
          <p:cNvSpPr txBox="1">
            <a:spLocks noChangeArrowheads="1"/>
          </p:cNvSpPr>
          <p:nvPr/>
        </p:nvSpPr>
        <p:spPr bwMode="auto">
          <a:xfrm>
            <a:off x="5033628" y="4140017"/>
            <a:ext cx="1085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0 0 0 1 1 1</a:t>
            </a:r>
            <a:endParaRPr kumimoji="1" lang="en-US" altLang="zh-CN" sz="1600" b="1">
              <a:solidFill>
                <a:schemeClr val="tx1"/>
              </a:solidFill>
              <a:latin typeface="Times New Roman" panose="02020603050405020304" pitchFamily="18" charset="0"/>
            </a:endParaRPr>
          </a:p>
        </p:txBody>
      </p:sp>
      <p:sp>
        <p:nvSpPr>
          <p:cNvPr id="89" name="Text Box 102"/>
          <p:cNvSpPr txBox="1">
            <a:spLocks noChangeArrowheads="1"/>
          </p:cNvSpPr>
          <p:nvPr/>
        </p:nvSpPr>
        <p:spPr bwMode="auto">
          <a:xfrm>
            <a:off x="6170278" y="4127317"/>
            <a:ext cx="1752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0 1 1 1 0 0 0 1 0 0</a:t>
            </a:r>
            <a:endParaRPr kumimoji="1" lang="en-US" altLang="zh-CN" sz="1600" b="1">
              <a:solidFill>
                <a:schemeClr val="tx1"/>
              </a:solidFill>
              <a:latin typeface="Times New Roman" panose="02020603050405020304" pitchFamily="18" charset="0"/>
            </a:endParaRPr>
          </a:p>
        </p:txBody>
      </p:sp>
      <p:grpSp>
        <p:nvGrpSpPr>
          <p:cNvPr id="90" name="Group 118"/>
          <p:cNvGrpSpPr/>
          <p:nvPr/>
        </p:nvGrpSpPr>
        <p:grpSpPr bwMode="auto">
          <a:xfrm>
            <a:off x="6859253" y="4467042"/>
            <a:ext cx="1387475" cy="1257300"/>
            <a:chOff x="3298" y="2779"/>
            <a:chExt cx="874" cy="792"/>
          </a:xfrm>
        </p:grpSpPr>
        <p:sp>
          <p:nvSpPr>
            <p:cNvPr id="91" name="Text Box 99"/>
            <p:cNvSpPr txBox="1">
              <a:spLocks noChangeArrowheads="1"/>
            </p:cNvSpPr>
            <p:nvPr/>
          </p:nvSpPr>
          <p:spPr bwMode="auto">
            <a:xfrm>
              <a:off x="3298" y="3205"/>
              <a:ext cx="874" cy="3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7</a:t>
              </a:r>
              <a:r>
                <a:rPr kumimoji="1" lang="en-US" altLang="zh-CN" sz="1600" b="1">
                  <a:solidFill>
                    <a:schemeClr val="tx1"/>
                  </a:solidFill>
                  <a:latin typeface="Times New Roman" panose="02020603050405020304" pitchFamily="18" charset="0"/>
                  <a:cs typeface="Times New Roman" panose="02020603050405020304" pitchFamily="18" charset="0"/>
                </a:rPr>
                <a:t>×</a:t>
              </a:r>
              <a:r>
                <a:rPr kumimoji="1" lang="en-US" altLang="zh-CN" sz="1600" b="1">
                  <a:solidFill>
                    <a:schemeClr val="tx1"/>
                  </a:solidFill>
                  <a:latin typeface="Times New Roman" panose="02020603050405020304" pitchFamily="18" charset="0"/>
                </a:rPr>
                <a:t>1024+452</a:t>
              </a:r>
              <a:endParaRPr kumimoji="1" lang="en-US" altLang="zh-CN" sz="1600" b="1">
                <a:solidFill>
                  <a:schemeClr val="tx1"/>
                </a:solidFill>
                <a:latin typeface="Times New Roman" panose="02020603050405020304" pitchFamily="18" charset="0"/>
              </a:endParaRPr>
            </a:p>
            <a:p>
              <a:pPr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=7620</a:t>
              </a:r>
              <a:endParaRPr kumimoji="1" lang="en-US" altLang="zh-CN" sz="1600" b="1">
                <a:solidFill>
                  <a:schemeClr val="tx1"/>
                </a:solidFill>
                <a:latin typeface="Times New Roman" panose="02020603050405020304" pitchFamily="18" charset="0"/>
              </a:endParaRPr>
            </a:p>
          </p:txBody>
        </p:sp>
        <p:sp>
          <p:nvSpPr>
            <p:cNvPr id="92" name="Line 112"/>
            <p:cNvSpPr>
              <a:spLocks noChangeShapeType="1"/>
            </p:cNvSpPr>
            <p:nvPr/>
          </p:nvSpPr>
          <p:spPr bwMode="auto">
            <a:xfrm flipV="1">
              <a:off x="3849" y="2779"/>
              <a:ext cx="201" cy="476"/>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93" name="Text Box 122"/>
          <p:cNvSpPr txBox="1">
            <a:spLocks noChangeArrowheads="1"/>
          </p:cNvSpPr>
          <p:nvPr/>
        </p:nvSpPr>
        <p:spPr bwMode="auto">
          <a:xfrm>
            <a:off x="5684504" y="6209461"/>
            <a:ext cx="2273300"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dirty="0">
                <a:solidFill>
                  <a:schemeClr val="tx1"/>
                </a:solidFill>
                <a:latin typeface="Times New Roman" panose="02020603050405020304" pitchFamily="18" charset="0"/>
              </a:rPr>
              <a:t>页式地址变换过程</a:t>
            </a:r>
            <a:endParaRPr kumimoji="1" lang="zh-CN" altLang="en-US" sz="1600" b="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3"/>
          <p:cNvSpPr>
            <a:spLocks noChangeArrowheads="1"/>
          </p:cNvSpPr>
          <p:nvPr/>
        </p:nvSpPr>
        <p:spPr bwMode="auto">
          <a:xfrm>
            <a:off x="487822" y="1208148"/>
            <a:ext cx="10968555" cy="448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en-US" altLang="zh-CN" sz="2400" dirty="0">
                <a:solidFill>
                  <a:srgbClr val="000099"/>
                </a:solidFill>
                <a:latin typeface="宋体" panose="02010600030101010101" pitchFamily="2" charset="-122"/>
              </a:rPr>
              <a:t>③ </a:t>
            </a:r>
            <a:r>
              <a:rPr lang="zh-CN" altLang="en-US" sz="2400" dirty="0">
                <a:solidFill>
                  <a:srgbClr val="000099"/>
                </a:solidFill>
                <a:latin typeface="Times New Roman" panose="02020603050405020304" pitchFamily="18" charset="0"/>
              </a:rPr>
              <a:t>页式地址变换步骤</a:t>
            </a:r>
            <a:endParaRPr lang="zh-CN" altLang="en-US"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dirty="0">
                <a:solidFill>
                  <a:srgbClr val="000099"/>
                </a:solidFill>
                <a:latin typeface="Times New Roman" panose="02020603050405020304" pitchFamily="18" charset="0"/>
              </a:rPr>
              <a:t>      </a:t>
            </a:r>
            <a:r>
              <a:rPr lang="en-US" altLang="zh-CN" sz="2400" b="0" dirty="0">
                <a:solidFill>
                  <a:schemeClr val="tx1"/>
                </a:solidFill>
                <a:latin typeface="宋体" panose="02010600030101010101" pitchFamily="2" charset="-122"/>
              </a:rPr>
              <a:t>ⅰ </a:t>
            </a:r>
            <a:r>
              <a:rPr lang="en-US" altLang="zh-CN" sz="2400" b="0" dirty="0">
                <a:solidFill>
                  <a:schemeClr val="tx1"/>
                </a:solidFill>
                <a:latin typeface="Times New Roman" panose="02020603050405020304" pitchFamily="18" charset="0"/>
              </a:rPr>
              <a:t>CPU</a:t>
            </a:r>
            <a:r>
              <a:rPr lang="zh-CN" altLang="en-US" sz="2400" b="0" dirty="0">
                <a:solidFill>
                  <a:schemeClr val="tx1"/>
                </a:solidFill>
                <a:latin typeface="Times New Roman" panose="02020603050405020304" pitchFamily="18" charset="0"/>
              </a:rPr>
              <a:t>给出操作数地址 </a:t>
            </a:r>
            <a:r>
              <a:rPr lang="en-US" altLang="zh-CN" sz="2400" b="0" dirty="0">
                <a:solidFill>
                  <a:schemeClr val="tx1"/>
                </a:solidFill>
                <a:latin typeface="Times New Roman" panose="02020603050405020304" pitchFamily="18" charset="0"/>
              </a:rPr>
              <a:t>(</a:t>
            </a:r>
            <a:r>
              <a:rPr lang="zh-CN" altLang="en-US" sz="2400" b="0" dirty="0">
                <a:solidFill>
                  <a:schemeClr val="tx1"/>
                </a:solidFill>
                <a:latin typeface="Times New Roman" panose="02020603050405020304" pitchFamily="18" charset="0"/>
              </a:rPr>
              <a:t>为</a:t>
            </a:r>
            <a:r>
              <a:rPr lang="en-US" altLang="zh-CN" sz="2400" b="0" dirty="0">
                <a:solidFill>
                  <a:schemeClr val="tx1"/>
                </a:solidFill>
                <a:latin typeface="Times New Roman" panose="02020603050405020304" pitchFamily="18" charset="0"/>
              </a:rPr>
              <a:t>2500) </a:t>
            </a:r>
            <a:r>
              <a:rPr lang="zh-CN" altLang="en-US" sz="2400" b="0" dirty="0">
                <a:solidFill>
                  <a:schemeClr val="tx1"/>
                </a:solidFill>
                <a:latin typeface="Times New Roman" panose="02020603050405020304" pitchFamily="18" charset="0"/>
              </a:rPr>
              <a:t>；</a:t>
            </a:r>
            <a:endParaRPr lang="zh-CN" altLang="en-US"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a:t>
            </a:r>
            <a:r>
              <a:rPr lang="en-US" altLang="zh-CN" sz="2400" b="0" dirty="0">
                <a:solidFill>
                  <a:schemeClr val="tx1"/>
                </a:solidFill>
                <a:latin typeface="Times New Roman" panose="02020603050405020304" pitchFamily="18" charset="0"/>
              </a:rPr>
              <a:t>ⅱ  </a:t>
            </a:r>
            <a:r>
              <a:rPr lang="zh-CN" altLang="en-US" sz="2400" b="0" dirty="0">
                <a:solidFill>
                  <a:schemeClr val="tx1"/>
                </a:solidFill>
                <a:latin typeface="Times New Roman" panose="02020603050405020304" pitchFamily="18" charset="0"/>
              </a:rPr>
              <a:t>由分页机构自动地把逻辑地址分为两部分，得到页号</a:t>
            </a:r>
            <a:r>
              <a:rPr lang="en-US" altLang="zh-CN" sz="2400" b="0" dirty="0" smtClean="0">
                <a:solidFill>
                  <a:schemeClr val="tx1"/>
                </a:solidFill>
                <a:latin typeface="Times New Roman" panose="02020603050405020304" pitchFamily="18" charset="0"/>
              </a:rPr>
              <a:t>p</a:t>
            </a:r>
            <a:r>
              <a:rPr lang="zh-CN" altLang="en-US" sz="2400" b="0" dirty="0" smtClean="0">
                <a:solidFill>
                  <a:schemeClr val="tx1"/>
                </a:solidFill>
                <a:latin typeface="Times New Roman" panose="02020603050405020304" pitchFamily="18" charset="0"/>
              </a:rPr>
              <a:t>和</a:t>
            </a:r>
            <a:r>
              <a:rPr lang="zh-CN" altLang="en-US" sz="2400" b="0" dirty="0">
                <a:solidFill>
                  <a:schemeClr val="tx1"/>
                </a:solidFill>
                <a:latin typeface="Times New Roman" panose="02020603050405020304" pitchFamily="18" charset="0"/>
              </a:rPr>
              <a:t>页内相对位移</a:t>
            </a:r>
            <a:r>
              <a:rPr lang="en-US" altLang="zh-CN" sz="2400" b="0" dirty="0" smtClean="0">
                <a:solidFill>
                  <a:schemeClr val="tx1"/>
                </a:solidFill>
                <a:latin typeface="Times New Roman" panose="02020603050405020304" pitchFamily="18" charset="0"/>
              </a:rPr>
              <a:t>w</a:t>
            </a:r>
            <a:r>
              <a:rPr lang="zh-CN" altLang="en-US" sz="2400" b="0" dirty="0" smtClean="0">
                <a:solidFill>
                  <a:schemeClr val="tx1"/>
                </a:solidFill>
                <a:latin typeface="Times New Roman" panose="02020603050405020304" pitchFamily="18" charset="0"/>
              </a:rPr>
              <a:t>：</a:t>
            </a:r>
            <a:r>
              <a:rPr lang="en-US" altLang="zh-CN" sz="2400" b="0" dirty="0" smtClean="0">
                <a:solidFill>
                  <a:schemeClr val="tx1"/>
                </a:solidFill>
                <a:latin typeface="Times New Roman" panose="02020603050405020304" pitchFamily="18" charset="0"/>
              </a:rPr>
              <a:t> </a:t>
            </a:r>
            <a:r>
              <a:rPr lang="en-US" altLang="zh-CN" sz="2400" b="0" dirty="0">
                <a:solidFill>
                  <a:schemeClr val="tx1"/>
                </a:solidFill>
                <a:latin typeface="Times New Roman" panose="02020603050405020304" pitchFamily="18" charset="0"/>
              </a:rPr>
              <a:t>(p =2</a:t>
            </a:r>
            <a:r>
              <a:rPr lang="zh-CN" altLang="en-US" sz="2400" b="0" dirty="0">
                <a:solidFill>
                  <a:schemeClr val="tx1"/>
                </a:solidFill>
                <a:latin typeface="Times New Roman" panose="02020603050405020304" pitchFamily="18" charset="0"/>
              </a:rPr>
              <a:t>， </a:t>
            </a:r>
            <a:r>
              <a:rPr lang="en-US" altLang="zh-CN" sz="2400" b="0" dirty="0">
                <a:solidFill>
                  <a:schemeClr val="tx1"/>
                </a:solidFill>
                <a:latin typeface="Times New Roman" panose="02020603050405020304" pitchFamily="18" charset="0"/>
              </a:rPr>
              <a:t>w =452)</a:t>
            </a:r>
            <a:r>
              <a:rPr lang="zh-CN" altLang="en-US" sz="2400" b="0" dirty="0">
                <a:solidFill>
                  <a:schemeClr val="tx1"/>
                </a:solidFill>
                <a:latin typeface="Times New Roman" panose="02020603050405020304" pitchFamily="18" charset="0"/>
              </a:rPr>
              <a:t>；</a:t>
            </a:r>
            <a:endParaRPr lang="zh-CN" altLang="en-US"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a:t>
            </a:r>
            <a:r>
              <a:rPr lang="en-US" altLang="zh-CN" sz="2400" b="0" dirty="0">
                <a:solidFill>
                  <a:schemeClr val="tx1"/>
                </a:solidFill>
                <a:latin typeface="宋体" panose="02010600030101010101" pitchFamily="2" charset="-122"/>
              </a:rPr>
              <a:t>ⅲ </a:t>
            </a:r>
            <a:r>
              <a:rPr lang="zh-CN" altLang="en-US" sz="2400" b="0" dirty="0">
                <a:solidFill>
                  <a:schemeClr val="tx1"/>
                </a:solidFill>
                <a:latin typeface="Times New Roman" panose="02020603050405020304" pitchFamily="18" charset="0"/>
              </a:rPr>
              <a:t>根据页表始址寄存器指示的页表始地址，以页号为</a:t>
            </a:r>
            <a:r>
              <a:rPr lang="zh-CN" altLang="en-US" sz="2400" b="0" dirty="0" smtClean="0">
                <a:solidFill>
                  <a:schemeClr val="tx1"/>
                </a:solidFill>
                <a:latin typeface="Times New Roman" panose="02020603050405020304" pitchFamily="18" charset="0"/>
              </a:rPr>
              <a:t>索引</a:t>
            </a:r>
            <a:r>
              <a:rPr lang="zh-CN" altLang="en-US" sz="2400" b="0" dirty="0">
                <a:solidFill>
                  <a:schemeClr val="tx1"/>
                </a:solidFill>
                <a:latin typeface="Times New Roman" panose="02020603050405020304" pitchFamily="18" charset="0"/>
              </a:rPr>
              <a:t>，找到第</a:t>
            </a:r>
            <a:r>
              <a:rPr lang="en-US" altLang="zh-CN" sz="2400" b="0" dirty="0">
                <a:solidFill>
                  <a:schemeClr val="tx1"/>
                </a:solidFill>
                <a:latin typeface="Times New Roman" panose="02020603050405020304" pitchFamily="18" charset="0"/>
              </a:rPr>
              <a:t>2</a:t>
            </a:r>
            <a:r>
              <a:rPr lang="zh-CN" altLang="en-US" sz="2400" b="0" dirty="0">
                <a:solidFill>
                  <a:schemeClr val="tx1"/>
                </a:solidFill>
                <a:latin typeface="Times New Roman" panose="02020603050405020304" pitchFamily="18" charset="0"/>
              </a:rPr>
              <a:t>页所对应的块号 </a:t>
            </a:r>
            <a:r>
              <a:rPr lang="en-US" altLang="zh-CN" sz="2400" b="0" dirty="0">
                <a:solidFill>
                  <a:schemeClr val="tx1"/>
                </a:solidFill>
                <a:latin typeface="Times New Roman" panose="02020603050405020304" pitchFamily="18" charset="0"/>
              </a:rPr>
              <a:t>(</a:t>
            </a:r>
            <a:r>
              <a:rPr lang="zh-CN" altLang="en-US" sz="2400" b="0" dirty="0">
                <a:solidFill>
                  <a:schemeClr val="tx1"/>
                </a:solidFill>
                <a:latin typeface="Times New Roman" panose="02020603050405020304" pitchFamily="18" charset="0"/>
              </a:rPr>
              <a:t>为</a:t>
            </a:r>
            <a:r>
              <a:rPr lang="en-US" altLang="zh-CN" sz="2400" b="0" dirty="0">
                <a:solidFill>
                  <a:schemeClr val="tx1"/>
                </a:solidFill>
                <a:latin typeface="Times New Roman" panose="02020603050405020304" pitchFamily="18" charset="0"/>
              </a:rPr>
              <a:t>7) </a:t>
            </a:r>
            <a:r>
              <a:rPr lang="zh-CN" altLang="en-US" sz="2400" b="0" dirty="0">
                <a:solidFill>
                  <a:schemeClr val="tx1"/>
                </a:solidFill>
                <a:latin typeface="Times New Roman" panose="02020603050405020304" pitchFamily="18" charset="0"/>
              </a:rPr>
              <a:t>；</a:t>
            </a:r>
            <a:endParaRPr lang="zh-CN" altLang="en-US"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a:t>
            </a:r>
            <a:r>
              <a:rPr lang="en-US" altLang="zh-CN" sz="2400" b="0" dirty="0">
                <a:solidFill>
                  <a:schemeClr val="tx1"/>
                </a:solidFill>
                <a:latin typeface="Times New Roman" panose="02020603050405020304" pitchFamily="18" charset="0"/>
              </a:rPr>
              <a:t>ⅳ  </a:t>
            </a:r>
            <a:r>
              <a:rPr lang="zh-CN" altLang="en-US" sz="2400" b="0" dirty="0">
                <a:solidFill>
                  <a:schemeClr val="tx1"/>
                </a:solidFill>
                <a:latin typeface="Times New Roman" panose="02020603050405020304" pitchFamily="18" charset="0"/>
              </a:rPr>
              <a:t>将块号</a:t>
            </a:r>
            <a:r>
              <a:rPr lang="en-US" altLang="zh-CN" sz="2400" b="0" dirty="0">
                <a:solidFill>
                  <a:schemeClr val="tx1"/>
                </a:solidFill>
                <a:latin typeface="Times New Roman" panose="02020603050405020304" pitchFamily="18" charset="0"/>
              </a:rPr>
              <a:t>b</a:t>
            </a:r>
            <a:r>
              <a:rPr lang="zh-CN" altLang="en-US" sz="2400" b="0" dirty="0">
                <a:solidFill>
                  <a:schemeClr val="tx1"/>
                </a:solidFill>
                <a:latin typeface="Times New Roman" panose="02020603050405020304" pitchFamily="18" charset="0"/>
              </a:rPr>
              <a:t>和页内位移量</a:t>
            </a:r>
            <a:r>
              <a:rPr lang="en-US" altLang="zh-CN" sz="2400" b="0" dirty="0">
                <a:solidFill>
                  <a:schemeClr val="tx1"/>
                </a:solidFill>
                <a:latin typeface="Times New Roman" panose="02020603050405020304" pitchFamily="18" charset="0"/>
              </a:rPr>
              <a:t>w</a:t>
            </a:r>
            <a:r>
              <a:rPr lang="zh-CN" altLang="en-US" sz="2400" b="0" dirty="0">
                <a:solidFill>
                  <a:schemeClr val="tx1"/>
                </a:solidFill>
                <a:latin typeface="Times New Roman" panose="02020603050405020304" pitchFamily="18" charset="0"/>
              </a:rPr>
              <a:t>拼接在一起，就形成了访问</a:t>
            </a:r>
            <a:r>
              <a:rPr lang="zh-CN" altLang="en-US" sz="2400" b="0" dirty="0" smtClean="0">
                <a:solidFill>
                  <a:schemeClr val="tx1"/>
                </a:solidFill>
                <a:latin typeface="Times New Roman" panose="02020603050405020304" pitchFamily="18" charset="0"/>
              </a:rPr>
              <a:t>主存</a:t>
            </a:r>
            <a:r>
              <a:rPr lang="zh-CN" altLang="en-US" sz="2400" b="0" dirty="0">
                <a:solidFill>
                  <a:schemeClr val="tx1"/>
                </a:solidFill>
                <a:latin typeface="Times New Roman" panose="02020603050405020304" pitchFamily="18" charset="0"/>
              </a:rPr>
              <a:t>的物理</a:t>
            </a:r>
            <a:r>
              <a:rPr lang="zh-CN" altLang="en-US" sz="2400" b="0" dirty="0" smtClean="0">
                <a:solidFill>
                  <a:schemeClr val="tx1"/>
                </a:solidFill>
                <a:latin typeface="Times New Roman" panose="02020603050405020304" pitchFamily="18" charset="0"/>
              </a:rPr>
              <a:t>地址： </a:t>
            </a:r>
            <a:r>
              <a:rPr lang="en-US" altLang="zh-CN" sz="2400" b="0" dirty="0">
                <a:solidFill>
                  <a:schemeClr val="tx1"/>
                </a:solidFill>
                <a:latin typeface="Times New Roman" panose="02020603050405020304" pitchFamily="18" charset="0"/>
              </a:rPr>
              <a:t>(7</a:t>
            </a:r>
            <a:r>
              <a:rPr lang="en-US" altLang="zh-CN" sz="2400" b="0" dirty="0">
                <a:solidFill>
                  <a:schemeClr val="tx1"/>
                </a:solidFill>
                <a:latin typeface="Times New Roman" panose="02020603050405020304" pitchFamily="18" charset="0"/>
                <a:sym typeface="Symbol" panose="05050102010706020507" pitchFamily="18" charset="2"/>
              </a:rPr>
              <a:t></a:t>
            </a:r>
            <a:r>
              <a:rPr lang="en-US" altLang="zh-CN" sz="2400" b="0" dirty="0">
                <a:solidFill>
                  <a:schemeClr val="tx1"/>
                </a:solidFill>
                <a:latin typeface="Times New Roman" panose="02020603050405020304" pitchFamily="18" charset="0"/>
              </a:rPr>
              <a:t>1024+452=7620)</a:t>
            </a:r>
            <a:endParaRPr lang="en-US" altLang="zh-CN" sz="2400" b="0" dirty="0">
              <a:solidFill>
                <a:schemeClr val="tx1"/>
              </a:solidFill>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3"/>
          <p:cNvSpPr>
            <a:spLocks noChangeArrowheads="1"/>
          </p:cNvSpPr>
          <p:nvPr/>
        </p:nvSpPr>
        <p:spPr bwMode="auto">
          <a:xfrm>
            <a:off x="487822" y="1120225"/>
            <a:ext cx="10986140" cy="364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(4) </a:t>
            </a:r>
            <a:r>
              <a:rPr lang="zh-CN" altLang="en-US" sz="2600" b="1" dirty="0">
                <a:solidFill>
                  <a:prstClr val="black"/>
                </a:solidFill>
                <a:effectLst/>
                <a:latin typeface="微软雅黑" panose="020B0503020204020204" pitchFamily="34" charset="-122"/>
                <a:ea typeface="微软雅黑" panose="020B0503020204020204" pitchFamily="34" charset="-122"/>
              </a:rPr>
              <a:t>采用联想存储器加快查表速度</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什么是联想存储器</a:t>
            </a:r>
            <a:endParaRPr lang="zh-CN" altLang="en-US" sz="2400" dirty="0">
              <a:solidFill>
                <a:srgbClr val="000099"/>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高速、小容量半导体存储部件，又称缓冲存储器</a:t>
            </a:r>
            <a:r>
              <a:rPr lang="zh-CN" altLang="en-US" sz="2400" b="0" dirty="0">
                <a:solidFill>
                  <a:schemeClr val="tx1"/>
                </a:solidFill>
                <a:latin typeface="Times New Roman" panose="02020603050405020304" pitchFamily="18" charset="0"/>
              </a:rPr>
              <a:t>。</a:t>
            </a:r>
            <a:endParaRPr lang="zh-CN" altLang="en-US" sz="2400" dirty="0">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②</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快表</a:t>
            </a:r>
            <a:endParaRPr lang="zh-CN" altLang="en-US" sz="2400" dirty="0">
              <a:solidFill>
                <a:srgbClr val="000099"/>
              </a:solidFill>
              <a:effectLst/>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在缓冲存储器中存放正在运行的进程当前用到的页号和</a:t>
            </a:r>
            <a:r>
              <a:rPr lang="zh-CN" altLang="en-US" sz="2400" b="0" dirty="0" smtClean="0">
                <a:solidFill>
                  <a:schemeClr val="tx1"/>
                </a:solidFill>
                <a:effectLst/>
                <a:latin typeface="Times New Roman" panose="02020603050405020304" pitchFamily="18" charset="0"/>
              </a:rPr>
              <a:t>对应</a:t>
            </a:r>
            <a:r>
              <a:rPr lang="zh-CN" altLang="en-US" sz="2400" b="0" dirty="0">
                <a:solidFill>
                  <a:schemeClr val="tx1"/>
                </a:solidFill>
                <a:effectLst/>
                <a:latin typeface="Times New Roman" panose="02020603050405020304" pitchFamily="18" charset="0"/>
              </a:rPr>
              <a:t>的块号，又称为快表。</a:t>
            </a:r>
            <a:endParaRPr lang="zh-CN" altLang="en-US" sz="2400" b="0" dirty="0">
              <a:solidFill>
                <a:schemeClr val="tx1"/>
              </a:solidFill>
              <a:effectLst/>
              <a:latin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3"/>
          <p:cNvSpPr>
            <a:spLocks noChangeArrowheads="1"/>
          </p:cNvSpPr>
          <p:nvPr/>
        </p:nvSpPr>
        <p:spPr bwMode="auto">
          <a:xfrm>
            <a:off x="487822" y="830079"/>
            <a:ext cx="55308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20000"/>
              </a:lnSpc>
              <a:buFont typeface="Wingdings" panose="05000000000000000000" pitchFamily="2" charset="2"/>
              <a:buNone/>
            </a:pPr>
            <a:r>
              <a:rPr lang="en-US" altLang="zh-CN" sz="2400">
                <a:solidFill>
                  <a:srgbClr val="000099"/>
                </a:solidFill>
                <a:latin typeface="宋体" panose="02010600030101010101" pitchFamily="2" charset="-122"/>
              </a:rPr>
              <a:t>③ </a:t>
            </a:r>
            <a:r>
              <a:rPr lang="zh-CN" altLang="en-US" sz="2400">
                <a:solidFill>
                  <a:srgbClr val="000099"/>
                </a:solidFill>
                <a:latin typeface="Times New Roman" panose="02020603050405020304" pitchFamily="18" charset="0"/>
              </a:rPr>
              <a:t>利用快表进行地址映射</a:t>
            </a:r>
            <a:r>
              <a:rPr lang="zh-CN" altLang="en-US" sz="1800" b="0">
                <a:solidFill>
                  <a:schemeClr val="tx1"/>
                </a:solidFill>
                <a:latin typeface="Times New Roman" panose="02020603050405020304" pitchFamily="18" charset="0"/>
              </a:rPr>
              <a:t>        </a:t>
            </a:r>
            <a:endParaRPr lang="zh-CN" altLang="en-US" sz="1800" b="0">
              <a:solidFill>
                <a:schemeClr val="tx1"/>
              </a:solidFill>
              <a:latin typeface="Times New Roman" panose="02020603050405020304" pitchFamily="18" charset="0"/>
            </a:endParaRPr>
          </a:p>
        </p:txBody>
      </p:sp>
      <p:grpSp>
        <p:nvGrpSpPr>
          <p:cNvPr id="4" name="Group 61"/>
          <p:cNvGrpSpPr/>
          <p:nvPr/>
        </p:nvGrpSpPr>
        <p:grpSpPr bwMode="auto">
          <a:xfrm>
            <a:off x="2304256" y="1739460"/>
            <a:ext cx="7583487" cy="4578350"/>
            <a:chOff x="351" y="1023"/>
            <a:chExt cx="4777" cy="2884"/>
          </a:xfrm>
        </p:grpSpPr>
        <p:sp>
          <p:nvSpPr>
            <p:cNvPr id="5" name="Text Box 6"/>
            <p:cNvSpPr txBox="1">
              <a:spLocks noChangeArrowheads="1"/>
            </p:cNvSpPr>
            <p:nvPr/>
          </p:nvSpPr>
          <p:spPr bwMode="auto">
            <a:xfrm>
              <a:off x="702" y="1023"/>
              <a:ext cx="581" cy="292"/>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a:t>
              </a:r>
              <a:endParaRPr kumimoji="1" lang="en-US" altLang="zh-CN" sz="1600" b="1">
                <a:solidFill>
                  <a:schemeClr val="tx1"/>
                </a:solidFill>
                <a:latin typeface="Times New Roman" panose="02020603050405020304" pitchFamily="18" charset="0"/>
              </a:endParaRPr>
            </a:p>
          </p:txBody>
        </p:sp>
        <p:sp>
          <p:nvSpPr>
            <p:cNvPr id="6" name="Text Box 7"/>
            <p:cNvSpPr txBox="1">
              <a:spLocks noChangeArrowheads="1"/>
            </p:cNvSpPr>
            <p:nvPr/>
          </p:nvSpPr>
          <p:spPr bwMode="auto">
            <a:xfrm>
              <a:off x="932" y="1730"/>
              <a:ext cx="701" cy="1424"/>
            </a:xfrm>
            <a:prstGeom prst="rect">
              <a:avLst/>
            </a:prstGeom>
            <a:solidFill>
              <a:srgbClr val="FFFFCC"/>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a:p>
              <a:pPr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p:txBody>
        </p:sp>
        <p:sp>
          <p:nvSpPr>
            <p:cNvPr id="7" name="Line 8"/>
            <p:cNvSpPr>
              <a:spLocks noChangeShapeType="1"/>
            </p:cNvSpPr>
            <p:nvPr/>
          </p:nvSpPr>
          <p:spPr bwMode="auto">
            <a:xfrm>
              <a:off x="932" y="2066"/>
              <a:ext cx="70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8" name="Line 9"/>
            <p:cNvSpPr>
              <a:spLocks noChangeShapeType="1"/>
            </p:cNvSpPr>
            <p:nvPr/>
          </p:nvSpPr>
          <p:spPr bwMode="auto">
            <a:xfrm>
              <a:off x="932" y="2313"/>
              <a:ext cx="70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9" name="Line 10"/>
            <p:cNvSpPr>
              <a:spLocks noChangeShapeType="1"/>
            </p:cNvSpPr>
            <p:nvPr/>
          </p:nvSpPr>
          <p:spPr bwMode="auto">
            <a:xfrm>
              <a:off x="932" y="2460"/>
              <a:ext cx="70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0" name="Line 11"/>
            <p:cNvSpPr>
              <a:spLocks noChangeShapeType="1"/>
            </p:cNvSpPr>
            <p:nvPr/>
          </p:nvSpPr>
          <p:spPr bwMode="auto">
            <a:xfrm>
              <a:off x="932" y="2997"/>
              <a:ext cx="70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1" name="Oval 12"/>
            <p:cNvSpPr>
              <a:spLocks noChangeArrowheads="1"/>
            </p:cNvSpPr>
            <p:nvPr/>
          </p:nvSpPr>
          <p:spPr bwMode="auto">
            <a:xfrm>
              <a:off x="351" y="1472"/>
              <a:ext cx="263" cy="224"/>
            </a:xfrm>
            <a:prstGeom prst="ellipse">
              <a:avLst/>
            </a:prstGeom>
            <a:solidFill>
              <a:srgbClr val="FFFFFF"/>
            </a:solidFill>
            <a:ln w="9525">
              <a:solidFill>
                <a:srgbClr val="000000"/>
              </a:solidFill>
              <a:round/>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12" name="Text Box 13"/>
            <p:cNvSpPr txBox="1">
              <a:spLocks noChangeArrowheads="1"/>
            </p:cNvSpPr>
            <p:nvPr/>
          </p:nvSpPr>
          <p:spPr bwMode="auto">
            <a:xfrm>
              <a:off x="387" y="1462"/>
              <a:ext cx="306"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a:t>
              </a:r>
              <a:endParaRPr kumimoji="1" lang="en-US" altLang="zh-CN" sz="1600" b="1">
                <a:solidFill>
                  <a:schemeClr val="tx1"/>
                </a:solidFill>
                <a:latin typeface="Times New Roman" panose="02020603050405020304" pitchFamily="18" charset="0"/>
              </a:endParaRPr>
            </a:p>
          </p:txBody>
        </p:sp>
        <p:sp>
          <p:nvSpPr>
            <p:cNvPr id="13" name="Text Box 14"/>
            <p:cNvSpPr txBox="1">
              <a:spLocks noChangeArrowheads="1"/>
            </p:cNvSpPr>
            <p:nvPr/>
          </p:nvSpPr>
          <p:spPr bwMode="auto">
            <a:xfrm>
              <a:off x="3046" y="1057"/>
              <a:ext cx="2027" cy="325"/>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P                           w</a:t>
              </a:r>
              <a:endParaRPr kumimoji="1" lang="en-US" altLang="zh-CN" sz="1600" b="1">
                <a:solidFill>
                  <a:schemeClr val="tx1"/>
                </a:solidFill>
                <a:latin typeface="Times New Roman" panose="02020603050405020304" pitchFamily="18" charset="0"/>
              </a:endParaRPr>
            </a:p>
          </p:txBody>
        </p:sp>
        <p:sp>
          <p:nvSpPr>
            <p:cNvPr id="14" name="Line 15"/>
            <p:cNvSpPr>
              <a:spLocks noChangeShapeType="1"/>
            </p:cNvSpPr>
            <p:nvPr/>
          </p:nvSpPr>
          <p:spPr bwMode="auto">
            <a:xfrm>
              <a:off x="3704" y="1057"/>
              <a:ext cx="0" cy="32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5" name="Text Box 16"/>
            <p:cNvSpPr txBox="1">
              <a:spLocks noChangeArrowheads="1"/>
            </p:cNvSpPr>
            <p:nvPr/>
          </p:nvSpPr>
          <p:spPr bwMode="auto">
            <a:xfrm>
              <a:off x="3046" y="1730"/>
              <a:ext cx="921" cy="1144"/>
            </a:xfrm>
            <a:prstGeom prst="rect">
              <a:avLst/>
            </a:prstGeom>
            <a:solidFill>
              <a:srgbClr val="CC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a:t>
              </a:r>
              <a:endParaRPr kumimoji="1" lang="en-US" altLang="zh-CN" sz="1600" b="1">
                <a:solidFill>
                  <a:schemeClr val="tx1"/>
                </a:solidFill>
                <a:latin typeface="Times New Roman" panose="02020603050405020304" pitchFamily="18" charset="0"/>
              </a:endParaRPr>
            </a:p>
            <a:p>
              <a:pPr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p:txBody>
        </p:sp>
        <p:sp>
          <p:nvSpPr>
            <p:cNvPr id="16" name="Line 17"/>
            <p:cNvSpPr>
              <a:spLocks noChangeShapeType="1"/>
            </p:cNvSpPr>
            <p:nvPr/>
          </p:nvSpPr>
          <p:spPr bwMode="auto">
            <a:xfrm>
              <a:off x="3046" y="1853"/>
              <a:ext cx="92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7" name="Line 18"/>
            <p:cNvSpPr>
              <a:spLocks noChangeShapeType="1"/>
            </p:cNvSpPr>
            <p:nvPr/>
          </p:nvSpPr>
          <p:spPr bwMode="auto">
            <a:xfrm>
              <a:off x="3046" y="2090"/>
              <a:ext cx="92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8" name="Line 19"/>
            <p:cNvSpPr>
              <a:spLocks noChangeShapeType="1"/>
            </p:cNvSpPr>
            <p:nvPr/>
          </p:nvSpPr>
          <p:spPr bwMode="auto">
            <a:xfrm>
              <a:off x="3046" y="2257"/>
              <a:ext cx="92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9" name="Line 20"/>
            <p:cNvSpPr>
              <a:spLocks noChangeShapeType="1"/>
            </p:cNvSpPr>
            <p:nvPr/>
          </p:nvSpPr>
          <p:spPr bwMode="auto">
            <a:xfrm>
              <a:off x="3046" y="2695"/>
              <a:ext cx="92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0" name="Line 21"/>
            <p:cNvSpPr>
              <a:spLocks noChangeShapeType="1"/>
            </p:cNvSpPr>
            <p:nvPr/>
          </p:nvSpPr>
          <p:spPr bwMode="auto">
            <a:xfrm>
              <a:off x="3485" y="1730"/>
              <a:ext cx="0" cy="114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1" name="Line 22"/>
            <p:cNvSpPr>
              <a:spLocks noChangeShapeType="1"/>
            </p:cNvSpPr>
            <p:nvPr/>
          </p:nvSpPr>
          <p:spPr bwMode="auto">
            <a:xfrm flipH="1">
              <a:off x="2696" y="1226"/>
              <a:ext cx="35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2" name="Line 23"/>
            <p:cNvSpPr>
              <a:spLocks noChangeShapeType="1"/>
            </p:cNvSpPr>
            <p:nvPr/>
          </p:nvSpPr>
          <p:spPr bwMode="auto">
            <a:xfrm>
              <a:off x="2696" y="1226"/>
              <a:ext cx="0" cy="146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3" name="Line 24"/>
            <p:cNvSpPr>
              <a:spLocks noChangeShapeType="1"/>
            </p:cNvSpPr>
            <p:nvPr/>
          </p:nvSpPr>
          <p:spPr bwMode="auto">
            <a:xfrm>
              <a:off x="2696" y="1730"/>
              <a:ext cx="35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4" name="Line 25"/>
            <p:cNvSpPr>
              <a:spLocks noChangeShapeType="1"/>
            </p:cNvSpPr>
            <p:nvPr/>
          </p:nvSpPr>
          <p:spPr bwMode="auto">
            <a:xfrm>
              <a:off x="2696" y="1842"/>
              <a:ext cx="35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5" name="Line 26"/>
            <p:cNvSpPr>
              <a:spLocks noChangeShapeType="1"/>
            </p:cNvSpPr>
            <p:nvPr/>
          </p:nvSpPr>
          <p:spPr bwMode="auto">
            <a:xfrm>
              <a:off x="2696" y="2090"/>
              <a:ext cx="35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6" name="Line 27"/>
            <p:cNvSpPr>
              <a:spLocks noChangeShapeType="1"/>
            </p:cNvSpPr>
            <p:nvPr/>
          </p:nvSpPr>
          <p:spPr bwMode="auto">
            <a:xfrm>
              <a:off x="2696" y="2257"/>
              <a:ext cx="350"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7" name="Line 28"/>
            <p:cNvSpPr>
              <a:spLocks noChangeShapeType="1"/>
            </p:cNvSpPr>
            <p:nvPr/>
          </p:nvSpPr>
          <p:spPr bwMode="auto">
            <a:xfrm>
              <a:off x="2696" y="2695"/>
              <a:ext cx="35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8" name="Line 29"/>
            <p:cNvSpPr>
              <a:spLocks noChangeShapeType="1"/>
            </p:cNvSpPr>
            <p:nvPr/>
          </p:nvSpPr>
          <p:spPr bwMode="auto">
            <a:xfrm flipH="1">
              <a:off x="483" y="1192"/>
              <a:ext cx="219"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9" name="Line 30"/>
            <p:cNvSpPr>
              <a:spLocks noChangeShapeType="1"/>
            </p:cNvSpPr>
            <p:nvPr/>
          </p:nvSpPr>
          <p:spPr bwMode="auto">
            <a:xfrm>
              <a:off x="494" y="1192"/>
              <a:ext cx="0" cy="257"/>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0" name="Line 31"/>
            <p:cNvSpPr>
              <a:spLocks noChangeShapeType="1"/>
            </p:cNvSpPr>
            <p:nvPr/>
          </p:nvSpPr>
          <p:spPr bwMode="auto">
            <a:xfrm>
              <a:off x="483" y="1686"/>
              <a:ext cx="0" cy="60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1" name="Line 32"/>
            <p:cNvSpPr>
              <a:spLocks noChangeShapeType="1"/>
            </p:cNvSpPr>
            <p:nvPr/>
          </p:nvSpPr>
          <p:spPr bwMode="auto">
            <a:xfrm>
              <a:off x="483" y="2307"/>
              <a:ext cx="449"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2" name="Line 33"/>
            <p:cNvSpPr>
              <a:spLocks noChangeShapeType="1"/>
            </p:cNvSpPr>
            <p:nvPr/>
          </p:nvSpPr>
          <p:spPr bwMode="auto">
            <a:xfrm flipH="1">
              <a:off x="614" y="1551"/>
              <a:ext cx="2082"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3" name="Text Box 34"/>
            <p:cNvSpPr txBox="1">
              <a:spLocks noChangeArrowheads="1"/>
            </p:cNvSpPr>
            <p:nvPr/>
          </p:nvSpPr>
          <p:spPr bwMode="auto">
            <a:xfrm>
              <a:off x="670" y="1327"/>
              <a:ext cx="1840"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仅在联想映像不匹配时进行</a:t>
              </a:r>
              <a:endParaRPr kumimoji="1" lang="zh-CN" altLang="en-US" sz="1600" b="1">
                <a:solidFill>
                  <a:schemeClr val="tx1"/>
                </a:solidFill>
                <a:latin typeface="Times New Roman" panose="02020603050405020304" pitchFamily="18" charset="0"/>
              </a:endParaRPr>
            </a:p>
          </p:txBody>
        </p:sp>
        <p:sp>
          <p:nvSpPr>
            <p:cNvPr id="34" name="Text Box 35"/>
            <p:cNvSpPr txBox="1">
              <a:spLocks noChangeArrowheads="1"/>
            </p:cNvSpPr>
            <p:nvPr/>
          </p:nvSpPr>
          <p:spPr bwMode="auto">
            <a:xfrm>
              <a:off x="1123" y="1518"/>
              <a:ext cx="527"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页号</a:t>
              </a:r>
              <a:endParaRPr kumimoji="1" lang="zh-CN" altLang="en-US" sz="1600" b="1">
                <a:solidFill>
                  <a:schemeClr val="tx1"/>
                </a:solidFill>
                <a:latin typeface="Times New Roman" panose="02020603050405020304" pitchFamily="18" charset="0"/>
              </a:endParaRPr>
            </a:p>
          </p:txBody>
        </p:sp>
        <p:sp>
          <p:nvSpPr>
            <p:cNvPr id="35" name="Text Box 36"/>
            <p:cNvSpPr txBox="1">
              <a:spLocks noChangeArrowheads="1"/>
            </p:cNvSpPr>
            <p:nvPr/>
          </p:nvSpPr>
          <p:spPr bwMode="auto">
            <a:xfrm>
              <a:off x="3101" y="3144"/>
              <a:ext cx="2027" cy="326"/>
            </a:xfrm>
            <a:prstGeom prst="rect">
              <a:avLst/>
            </a:prstGeom>
            <a:solidFill>
              <a:srgbClr val="FFFF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        b                           w</a:t>
              </a:r>
              <a:endParaRPr kumimoji="1" lang="en-US" altLang="zh-CN" sz="1600" b="1">
                <a:solidFill>
                  <a:schemeClr val="tx1"/>
                </a:solidFill>
                <a:latin typeface="Times New Roman" panose="02020603050405020304" pitchFamily="18" charset="0"/>
              </a:endParaRPr>
            </a:p>
          </p:txBody>
        </p:sp>
        <p:sp>
          <p:nvSpPr>
            <p:cNvPr id="36" name="Line 37"/>
            <p:cNvSpPr>
              <a:spLocks noChangeShapeType="1"/>
            </p:cNvSpPr>
            <p:nvPr/>
          </p:nvSpPr>
          <p:spPr bwMode="auto">
            <a:xfrm>
              <a:off x="3791" y="3144"/>
              <a:ext cx="0" cy="32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7" name="Line 38"/>
            <p:cNvSpPr>
              <a:spLocks noChangeShapeType="1"/>
            </p:cNvSpPr>
            <p:nvPr/>
          </p:nvSpPr>
          <p:spPr bwMode="auto">
            <a:xfrm>
              <a:off x="3967" y="2167"/>
              <a:ext cx="28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8" name="Line 39"/>
            <p:cNvSpPr>
              <a:spLocks noChangeShapeType="1"/>
            </p:cNvSpPr>
            <p:nvPr/>
          </p:nvSpPr>
          <p:spPr bwMode="auto">
            <a:xfrm>
              <a:off x="3485" y="2964"/>
              <a:ext cx="76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9" name="Line 40"/>
            <p:cNvSpPr>
              <a:spLocks noChangeShapeType="1"/>
            </p:cNvSpPr>
            <p:nvPr/>
          </p:nvSpPr>
          <p:spPr bwMode="auto">
            <a:xfrm>
              <a:off x="3485" y="2964"/>
              <a:ext cx="0" cy="18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0" name="Line 41"/>
            <p:cNvSpPr>
              <a:spLocks noChangeShapeType="1"/>
            </p:cNvSpPr>
            <p:nvPr/>
          </p:nvSpPr>
          <p:spPr bwMode="auto">
            <a:xfrm>
              <a:off x="4241" y="2167"/>
              <a:ext cx="0" cy="79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1" name="Line 42"/>
            <p:cNvSpPr>
              <a:spLocks noChangeShapeType="1"/>
            </p:cNvSpPr>
            <p:nvPr/>
          </p:nvSpPr>
          <p:spPr bwMode="auto">
            <a:xfrm>
              <a:off x="4744" y="1427"/>
              <a:ext cx="0" cy="169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2" name="Text Box 43"/>
            <p:cNvSpPr txBox="1">
              <a:spLocks noChangeArrowheads="1"/>
            </p:cNvSpPr>
            <p:nvPr/>
          </p:nvSpPr>
          <p:spPr bwMode="auto">
            <a:xfrm>
              <a:off x="2346" y="1656"/>
              <a:ext cx="257" cy="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首</a:t>
              </a:r>
              <a:endParaRPr kumimoji="1" lang="zh-CN" altLang="en-US"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先</a:t>
              </a:r>
              <a:endParaRPr kumimoji="1" lang="zh-CN" altLang="en-US"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选</a:t>
              </a:r>
              <a:endParaRPr kumimoji="1" lang="zh-CN" altLang="en-US" sz="1600" b="1">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择</a:t>
              </a:r>
              <a:endParaRPr kumimoji="1" lang="zh-CN" altLang="en-US" sz="1600" b="1">
                <a:solidFill>
                  <a:schemeClr val="tx1"/>
                </a:solidFill>
                <a:latin typeface="Times New Roman" panose="02020603050405020304" pitchFamily="18" charset="0"/>
              </a:endParaRPr>
            </a:p>
            <a:p>
              <a:pPr eaLnBrk="1" hangingPunct="1">
                <a:lnSpc>
                  <a:spcPct val="100000"/>
                </a:lnSpc>
                <a:spcBef>
                  <a:spcPct val="0"/>
                </a:spcBef>
                <a:buClrTx/>
                <a:buSzTx/>
                <a:buFontTx/>
                <a:buNone/>
              </a:pPr>
              <a:endParaRPr kumimoji="1" lang="en-US" altLang="zh-CN" sz="1600" b="1">
                <a:solidFill>
                  <a:schemeClr val="tx1"/>
                </a:solidFill>
                <a:latin typeface="Times New Roman" panose="02020603050405020304" pitchFamily="18" charset="0"/>
              </a:endParaRPr>
            </a:p>
          </p:txBody>
        </p:sp>
        <p:sp>
          <p:nvSpPr>
            <p:cNvPr id="43" name="Text Box 44"/>
            <p:cNvSpPr txBox="1">
              <a:spLocks noChangeArrowheads="1"/>
            </p:cNvSpPr>
            <p:nvPr/>
          </p:nvSpPr>
          <p:spPr bwMode="auto">
            <a:xfrm>
              <a:off x="3055" y="1495"/>
              <a:ext cx="86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联想存储器</a:t>
              </a:r>
              <a:endParaRPr kumimoji="1" lang="zh-CN" altLang="en-US" sz="1600" b="1">
                <a:solidFill>
                  <a:schemeClr val="tx1"/>
                </a:solidFill>
                <a:latin typeface="Times New Roman" panose="02020603050405020304" pitchFamily="18" charset="0"/>
              </a:endParaRPr>
            </a:p>
          </p:txBody>
        </p:sp>
        <p:sp>
          <p:nvSpPr>
            <p:cNvPr id="44" name="Text Box 45"/>
            <p:cNvSpPr txBox="1">
              <a:spLocks noChangeArrowheads="1"/>
            </p:cNvSpPr>
            <p:nvPr/>
          </p:nvSpPr>
          <p:spPr bwMode="auto">
            <a:xfrm>
              <a:off x="746" y="3188"/>
              <a:ext cx="1402"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所有页表在主存中</a:t>
              </a:r>
              <a:endParaRPr kumimoji="1" lang="zh-CN" altLang="en-US" sz="1600" b="1">
                <a:solidFill>
                  <a:schemeClr val="tx1"/>
                </a:solidFill>
                <a:latin typeface="Times New Roman" panose="02020603050405020304" pitchFamily="18" charset="0"/>
              </a:endParaRPr>
            </a:p>
          </p:txBody>
        </p:sp>
        <p:sp>
          <p:nvSpPr>
            <p:cNvPr id="45" name="Text Box 46"/>
            <p:cNvSpPr txBox="1">
              <a:spLocks noChangeArrowheads="1"/>
            </p:cNvSpPr>
            <p:nvPr/>
          </p:nvSpPr>
          <p:spPr bwMode="auto">
            <a:xfrm>
              <a:off x="3485" y="3525"/>
              <a:ext cx="876"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物理地址</a:t>
              </a:r>
              <a:endParaRPr kumimoji="1" lang="zh-CN" altLang="en-US" sz="1600" b="1">
                <a:solidFill>
                  <a:schemeClr val="tx1"/>
                </a:solidFill>
                <a:latin typeface="Times New Roman" panose="02020603050405020304" pitchFamily="18" charset="0"/>
              </a:endParaRPr>
            </a:p>
          </p:txBody>
        </p:sp>
        <p:sp>
          <p:nvSpPr>
            <p:cNvPr id="46" name="Line 47"/>
            <p:cNvSpPr>
              <a:spLocks noChangeShapeType="1"/>
            </p:cNvSpPr>
            <p:nvPr/>
          </p:nvSpPr>
          <p:spPr bwMode="auto">
            <a:xfrm>
              <a:off x="3046" y="2257"/>
              <a:ext cx="92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7" name="Text Box 48"/>
            <p:cNvSpPr txBox="1">
              <a:spLocks noChangeArrowheads="1"/>
            </p:cNvSpPr>
            <p:nvPr/>
          </p:nvSpPr>
          <p:spPr bwMode="auto">
            <a:xfrm>
              <a:off x="3198" y="2026"/>
              <a:ext cx="264"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p</a:t>
              </a:r>
              <a:endParaRPr kumimoji="1" lang="en-US" altLang="zh-CN" sz="1600" b="1">
                <a:solidFill>
                  <a:schemeClr val="tx1"/>
                </a:solidFill>
                <a:latin typeface="Times New Roman" panose="02020603050405020304" pitchFamily="18" charset="0"/>
              </a:endParaRPr>
            </a:p>
          </p:txBody>
        </p:sp>
        <p:sp>
          <p:nvSpPr>
            <p:cNvPr id="48" name="Text Box 49"/>
            <p:cNvSpPr txBox="1">
              <a:spLocks noChangeArrowheads="1"/>
            </p:cNvSpPr>
            <p:nvPr/>
          </p:nvSpPr>
          <p:spPr bwMode="auto">
            <a:xfrm>
              <a:off x="3625" y="2060"/>
              <a:ext cx="26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b</a:t>
              </a:r>
              <a:endParaRPr kumimoji="1" lang="en-US" altLang="zh-CN" sz="1600" b="1">
                <a:solidFill>
                  <a:schemeClr val="tx1"/>
                </a:solidFill>
                <a:latin typeface="Times New Roman" panose="02020603050405020304" pitchFamily="18" charset="0"/>
              </a:endParaRPr>
            </a:p>
          </p:txBody>
        </p:sp>
        <p:sp>
          <p:nvSpPr>
            <p:cNvPr id="49" name="Text Box 50"/>
            <p:cNvSpPr txBox="1">
              <a:spLocks noChangeArrowheads="1"/>
            </p:cNvSpPr>
            <p:nvPr/>
          </p:nvSpPr>
          <p:spPr bwMode="auto">
            <a:xfrm>
              <a:off x="3579" y="2334"/>
              <a:ext cx="26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宋体" panose="02010600030101010101" pitchFamily="2" charset="-122"/>
                </a:rPr>
                <a:t>┇</a:t>
              </a:r>
              <a:endParaRPr kumimoji="1" lang="en-US" altLang="zh-CN" sz="1600" b="1">
                <a:solidFill>
                  <a:schemeClr val="tx1"/>
                </a:solidFill>
                <a:latin typeface="宋体" panose="02010600030101010101" pitchFamily="2" charset="-122"/>
              </a:endParaRPr>
            </a:p>
          </p:txBody>
        </p:sp>
        <p:sp>
          <p:nvSpPr>
            <p:cNvPr id="50" name="Text Box 51"/>
            <p:cNvSpPr txBox="1">
              <a:spLocks noChangeArrowheads="1"/>
            </p:cNvSpPr>
            <p:nvPr/>
          </p:nvSpPr>
          <p:spPr bwMode="auto">
            <a:xfrm>
              <a:off x="2757" y="1853"/>
              <a:ext cx="26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宋体" panose="02010600030101010101" pitchFamily="2" charset="-122"/>
                </a:rPr>
                <a:t>┇</a:t>
              </a:r>
              <a:endParaRPr kumimoji="1" lang="en-US" altLang="zh-CN" sz="1600" b="1">
                <a:solidFill>
                  <a:schemeClr val="tx1"/>
                </a:solidFill>
                <a:latin typeface="宋体" panose="02010600030101010101" pitchFamily="2" charset="-122"/>
              </a:endParaRPr>
            </a:p>
          </p:txBody>
        </p:sp>
        <p:sp>
          <p:nvSpPr>
            <p:cNvPr id="51" name="Text Box 52"/>
            <p:cNvSpPr txBox="1">
              <a:spLocks noChangeArrowheads="1"/>
            </p:cNvSpPr>
            <p:nvPr/>
          </p:nvSpPr>
          <p:spPr bwMode="auto">
            <a:xfrm>
              <a:off x="2765" y="2313"/>
              <a:ext cx="26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宋体" panose="02010600030101010101" pitchFamily="2" charset="-122"/>
                </a:rPr>
                <a:t>┇</a:t>
              </a:r>
              <a:endParaRPr kumimoji="1" lang="en-US" altLang="zh-CN" sz="1600" b="1">
                <a:solidFill>
                  <a:schemeClr val="tx1"/>
                </a:solidFill>
                <a:latin typeface="宋体" panose="02010600030101010101" pitchFamily="2" charset="-122"/>
              </a:endParaRPr>
            </a:p>
          </p:txBody>
        </p:sp>
        <p:sp>
          <p:nvSpPr>
            <p:cNvPr id="52" name="Text Box 53"/>
            <p:cNvSpPr txBox="1">
              <a:spLocks noChangeArrowheads="1"/>
            </p:cNvSpPr>
            <p:nvPr/>
          </p:nvSpPr>
          <p:spPr bwMode="auto">
            <a:xfrm>
              <a:off x="3149" y="1856"/>
              <a:ext cx="26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宋体" panose="02010600030101010101" pitchFamily="2" charset="-122"/>
                </a:rPr>
                <a:t>┇</a:t>
              </a:r>
              <a:endParaRPr kumimoji="1" lang="en-US" altLang="zh-CN" sz="1600" b="1">
                <a:solidFill>
                  <a:schemeClr val="tx1"/>
                </a:solidFill>
                <a:latin typeface="宋体" panose="02010600030101010101" pitchFamily="2" charset="-122"/>
              </a:endParaRPr>
            </a:p>
          </p:txBody>
        </p:sp>
        <p:sp>
          <p:nvSpPr>
            <p:cNvPr id="53" name="Text Box 54"/>
            <p:cNvSpPr txBox="1">
              <a:spLocks noChangeArrowheads="1"/>
            </p:cNvSpPr>
            <p:nvPr/>
          </p:nvSpPr>
          <p:spPr bwMode="auto">
            <a:xfrm>
              <a:off x="3569" y="1850"/>
              <a:ext cx="265"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宋体" panose="02010600030101010101" pitchFamily="2" charset="-122"/>
                </a:rPr>
                <a:t>┇</a:t>
              </a:r>
              <a:endParaRPr kumimoji="1" lang="en-US" altLang="zh-CN" sz="1600" b="1">
                <a:solidFill>
                  <a:schemeClr val="tx1"/>
                </a:solidFill>
                <a:latin typeface="宋体" panose="02010600030101010101" pitchFamily="2" charset="-122"/>
              </a:endParaRPr>
            </a:p>
          </p:txBody>
        </p:sp>
        <p:sp>
          <p:nvSpPr>
            <p:cNvPr id="54" name="Text Box 55"/>
            <p:cNvSpPr txBox="1">
              <a:spLocks noChangeArrowheads="1"/>
            </p:cNvSpPr>
            <p:nvPr/>
          </p:nvSpPr>
          <p:spPr bwMode="auto">
            <a:xfrm>
              <a:off x="3143" y="2334"/>
              <a:ext cx="26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宋体" panose="02010600030101010101" pitchFamily="2" charset="-122"/>
                </a:rPr>
                <a:t>┇</a:t>
              </a:r>
              <a:endParaRPr kumimoji="1" lang="en-US" altLang="zh-CN" sz="1600" b="1">
                <a:solidFill>
                  <a:schemeClr val="tx1"/>
                </a:solidFill>
                <a:latin typeface="宋体" panose="02010600030101010101" pitchFamily="2" charset="-122"/>
              </a:endParaRPr>
            </a:p>
          </p:txBody>
        </p:sp>
        <p:sp>
          <p:nvSpPr>
            <p:cNvPr id="55" name="Text Box 56"/>
            <p:cNvSpPr txBox="1">
              <a:spLocks noChangeArrowheads="1"/>
            </p:cNvSpPr>
            <p:nvPr/>
          </p:nvSpPr>
          <p:spPr bwMode="auto">
            <a:xfrm>
              <a:off x="1169" y="2279"/>
              <a:ext cx="26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b</a:t>
              </a:r>
              <a:endParaRPr kumimoji="1" lang="en-US" altLang="zh-CN" sz="1600" b="1">
                <a:solidFill>
                  <a:schemeClr val="tx1"/>
                </a:solidFill>
                <a:latin typeface="Times New Roman" panose="02020603050405020304" pitchFamily="18" charset="0"/>
              </a:endParaRPr>
            </a:p>
          </p:txBody>
        </p:sp>
        <p:sp>
          <p:nvSpPr>
            <p:cNvPr id="56" name="Text Box 57"/>
            <p:cNvSpPr txBox="1">
              <a:spLocks noChangeArrowheads="1"/>
            </p:cNvSpPr>
            <p:nvPr/>
          </p:nvSpPr>
          <p:spPr bwMode="auto">
            <a:xfrm>
              <a:off x="638" y="2133"/>
              <a:ext cx="440"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a+p</a:t>
              </a:r>
              <a:endParaRPr kumimoji="1" lang="en-US" altLang="zh-CN" sz="1600" b="1">
                <a:solidFill>
                  <a:schemeClr val="tx1"/>
                </a:solidFill>
                <a:latin typeface="Times New Roman" panose="02020603050405020304" pitchFamily="18" charset="0"/>
              </a:endParaRPr>
            </a:p>
          </p:txBody>
        </p:sp>
        <p:sp>
          <p:nvSpPr>
            <p:cNvPr id="57" name="Text Box 58"/>
            <p:cNvSpPr txBox="1">
              <a:spLocks noChangeArrowheads="1"/>
            </p:cNvSpPr>
            <p:nvPr/>
          </p:nvSpPr>
          <p:spPr bwMode="auto">
            <a:xfrm>
              <a:off x="785" y="1961"/>
              <a:ext cx="26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a</a:t>
              </a:r>
              <a:endParaRPr kumimoji="1" lang="en-US" altLang="zh-CN" sz="1600" b="1">
                <a:solidFill>
                  <a:schemeClr val="tx1"/>
                </a:solidFill>
                <a:latin typeface="Times New Roman" panose="02020603050405020304" pitchFamily="18" charset="0"/>
              </a:endParaRPr>
            </a:p>
          </p:txBody>
        </p:sp>
      </p:grpSp>
      <p:sp>
        <p:nvSpPr>
          <p:cNvPr id="58" name="Text Box 62"/>
          <p:cNvSpPr txBox="1">
            <a:spLocks noChangeArrowheads="1"/>
          </p:cNvSpPr>
          <p:nvPr/>
        </p:nvSpPr>
        <p:spPr bwMode="auto">
          <a:xfrm>
            <a:off x="4261643" y="6206685"/>
            <a:ext cx="4421188"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dirty="0">
                <a:solidFill>
                  <a:schemeClr val="tx1"/>
                </a:solidFill>
                <a:latin typeface="Times New Roman" panose="02020603050405020304" pitchFamily="18" charset="0"/>
              </a:rPr>
              <a:t>联想寄存器和主存页表相结合的分页地址变换</a:t>
            </a:r>
            <a:endParaRPr kumimoji="1" lang="zh-CN" altLang="en-US" sz="1600" b="0" dirty="0">
              <a:solidFill>
                <a:schemeClr val="tx1"/>
              </a:solidFill>
              <a:latin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3"/>
          <p:cNvSpPr>
            <a:spLocks noChangeArrowheads="1"/>
          </p:cNvSpPr>
          <p:nvPr/>
        </p:nvSpPr>
        <p:spPr bwMode="auto">
          <a:xfrm>
            <a:off x="487822" y="830079"/>
            <a:ext cx="8810625" cy="2346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3.  </a:t>
            </a:r>
            <a:r>
              <a:rPr lang="zh-CN" altLang="en-US" sz="2800" b="1" dirty="0">
                <a:solidFill>
                  <a:srgbClr val="335F90"/>
                </a:solidFill>
                <a:latin typeface="Times New Roman" panose="02020603050405020304" pitchFamily="18" charset="0"/>
              </a:rPr>
              <a:t>请调页面的机制</a:t>
            </a:r>
            <a:endParaRPr lang="zh-CN" altLang="en-US" sz="2800" b="1" dirty="0">
              <a:solidFill>
                <a:srgbClr val="335F90"/>
              </a:solidFill>
              <a:latin typeface="Times New Roman" panose="02020603050405020304" pitchFamily="18" charset="0"/>
            </a:endParaRPr>
          </a:p>
          <a:p>
            <a:pPr marL="0" indent="0" algn="just">
              <a:lnSpc>
                <a:spcPct val="150000"/>
              </a:lnSpc>
              <a:spcBef>
                <a:spcPct val="20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两种页式系统</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       ①</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简单页式系统</a:t>
            </a:r>
            <a:r>
              <a:rPr lang="zh-CN" altLang="en-US" sz="2800" b="0" dirty="0">
                <a:solidFill>
                  <a:schemeClr val="tx1"/>
                </a:solidFill>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装入一个程序的全部页面才能投入运行。</a:t>
            </a:r>
            <a:r>
              <a:rPr lang="zh-CN" altLang="en-US" sz="2800" b="0" dirty="0">
                <a:solidFill>
                  <a:schemeClr val="tx1"/>
                </a:solidFill>
                <a:effectLst/>
                <a:latin typeface="Times New Roman" panose="02020603050405020304" pitchFamily="18" charset="0"/>
              </a:rPr>
              <a:t>       </a:t>
            </a:r>
            <a:r>
              <a:rPr lang="zh-CN" altLang="en-US" sz="2400" dirty="0">
                <a:solidFill>
                  <a:srgbClr val="000099"/>
                </a:solidFill>
                <a:effectLst/>
                <a:latin typeface="Times New Roman" panose="02020603050405020304" pitchFamily="18" charset="0"/>
              </a:rPr>
              <a:t>②</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请求页式系统： </a:t>
            </a:r>
            <a:r>
              <a:rPr lang="zh-CN" altLang="en-US" sz="2400" b="0" dirty="0">
                <a:solidFill>
                  <a:schemeClr val="tx1"/>
                </a:solidFill>
                <a:effectLst/>
                <a:latin typeface="Times New Roman" panose="02020603050405020304" pitchFamily="18" charset="0"/>
              </a:rPr>
              <a:t>装入一个程序的部分页面即可投入运行。     </a:t>
            </a:r>
            <a:endParaRPr lang="zh-CN" altLang="en-US" sz="2400" b="0" dirty="0">
              <a:solidFill>
                <a:schemeClr val="tx1"/>
              </a:solidFill>
              <a:effectLst/>
              <a:latin typeface="Times New Roman" panose="02020603050405020304" pitchFamily="18" charset="0"/>
            </a:endParaRPr>
          </a:p>
        </p:txBody>
      </p:sp>
      <p:sp>
        <p:nvSpPr>
          <p:cNvPr id="4" name="Rectangle 21"/>
          <p:cNvSpPr>
            <a:spLocks noChangeArrowheads="1"/>
          </p:cNvSpPr>
          <p:nvPr/>
        </p:nvSpPr>
        <p:spPr bwMode="auto">
          <a:xfrm>
            <a:off x="818430" y="3069884"/>
            <a:ext cx="5762625" cy="497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eaLnBrk="1" hangingPunct="1">
              <a:lnSpc>
                <a:spcPct val="120000"/>
              </a:lnSpc>
              <a:spcBef>
                <a:spcPct val="20000"/>
              </a:spcBef>
              <a:buClr>
                <a:schemeClr val="tx2"/>
              </a:buClr>
              <a:buSzPct val="95000"/>
              <a:buFont typeface="Wingdings" panose="05000000000000000000" pitchFamily="2" charset="2"/>
              <a:buNone/>
              <a:defRPr/>
            </a:pPr>
            <a:r>
              <a:rPr lang="en-US" altLang="zh-CN" sz="2400" b="1" dirty="0">
                <a:solidFill>
                  <a:schemeClr val="tx1"/>
                </a:solidFill>
                <a:effectLst/>
                <a:latin typeface="Times New Roman" panose="02020603050405020304" pitchFamily="18" charset="0"/>
              </a:rPr>
              <a:t>   </a:t>
            </a:r>
            <a:r>
              <a:rPr lang="zh-CN" altLang="en-US" sz="2400" b="1" dirty="0">
                <a:solidFill>
                  <a:schemeClr val="tx1"/>
                </a:solidFill>
                <a:effectLst/>
                <a:latin typeface="Times New Roman" panose="02020603050405020304" pitchFamily="18" charset="0"/>
              </a:rPr>
              <a:t>请求页式系统需解决的问题</a:t>
            </a:r>
            <a:r>
              <a:rPr lang="zh-CN" altLang="en-US" sz="2000" b="1" dirty="0">
                <a:solidFill>
                  <a:srgbClr val="CC3300"/>
                </a:solidFill>
                <a:effectLst/>
                <a:latin typeface="Times New Roman" panose="02020603050405020304" pitchFamily="18" charset="0"/>
              </a:rPr>
              <a:t>     </a:t>
            </a:r>
            <a:endParaRPr lang="zh-CN" altLang="en-US" sz="2000" b="1" dirty="0">
              <a:solidFill>
                <a:srgbClr val="CC3300"/>
              </a:solidFill>
              <a:effectLst/>
              <a:latin typeface="Times New Roman" panose="02020603050405020304" pitchFamily="18" charset="0"/>
            </a:endParaRPr>
          </a:p>
        </p:txBody>
      </p:sp>
      <p:sp>
        <p:nvSpPr>
          <p:cNvPr id="5" name="Rectangle 22"/>
          <p:cNvSpPr>
            <a:spLocks noChangeArrowheads="1"/>
          </p:cNvSpPr>
          <p:nvPr/>
        </p:nvSpPr>
        <p:spPr bwMode="auto">
          <a:xfrm>
            <a:off x="1106444" y="3460658"/>
            <a:ext cx="5980112"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ct val="20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扩充页表功能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grpSp>
        <p:nvGrpSpPr>
          <p:cNvPr id="6" name="Group 23"/>
          <p:cNvGrpSpPr/>
          <p:nvPr/>
        </p:nvGrpSpPr>
        <p:grpSpPr bwMode="auto">
          <a:xfrm>
            <a:off x="1466720" y="4257304"/>
            <a:ext cx="4884738" cy="439737"/>
            <a:chOff x="1008" y="816"/>
            <a:chExt cx="3360" cy="432"/>
          </a:xfrm>
        </p:grpSpPr>
        <p:sp>
          <p:nvSpPr>
            <p:cNvPr id="7" name="Text Box 24"/>
            <p:cNvSpPr txBox="1">
              <a:spLocks noChangeArrowheads="1"/>
            </p:cNvSpPr>
            <p:nvPr/>
          </p:nvSpPr>
          <p:spPr bwMode="auto">
            <a:xfrm>
              <a:off x="1008" y="816"/>
              <a:ext cx="3360" cy="414"/>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30000"/>
                </a:lnSpc>
                <a:buClrTx/>
                <a:buSzTx/>
                <a:buFontTx/>
                <a:buNone/>
              </a:pPr>
              <a:r>
                <a:rPr kumimoji="1" lang="en-US" altLang="zh-CN" sz="1600" b="1" dirty="0">
                  <a:solidFill>
                    <a:schemeClr val="tx1"/>
                  </a:solidFill>
                  <a:latin typeface="Times New Roman" panose="02020603050405020304" pitchFamily="18" charset="0"/>
                </a:rPr>
                <a:t>    </a:t>
              </a:r>
              <a:r>
                <a:rPr kumimoji="1" lang="zh-CN" altLang="en-US" sz="1600" b="1" dirty="0">
                  <a:solidFill>
                    <a:schemeClr val="tx1"/>
                  </a:solidFill>
                  <a:latin typeface="Times New Roman" panose="02020603050405020304" pitchFamily="18" charset="0"/>
                </a:rPr>
                <a:t>页号          主存块号          中断位            辅存地址</a:t>
              </a:r>
              <a:endParaRPr kumimoji="1" lang="zh-CN" altLang="en-US" sz="1600" b="1" dirty="0">
                <a:solidFill>
                  <a:schemeClr val="tx1"/>
                </a:solidFill>
                <a:latin typeface="Times New Roman" panose="02020603050405020304" pitchFamily="18" charset="0"/>
              </a:endParaRPr>
            </a:p>
          </p:txBody>
        </p:sp>
        <p:sp>
          <p:nvSpPr>
            <p:cNvPr id="8" name="Line 25"/>
            <p:cNvSpPr>
              <a:spLocks noChangeShapeType="1"/>
            </p:cNvSpPr>
            <p:nvPr/>
          </p:nvSpPr>
          <p:spPr bwMode="auto">
            <a:xfrm>
              <a:off x="1728" y="816"/>
              <a:ext cx="0" cy="43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9" name="Line 26"/>
            <p:cNvSpPr>
              <a:spLocks noChangeShapeType="1"/>
            </p:cNvSpPr>
            <p:nvPr/>
          </p:nvSpPr>
          <p:spPr bwMode="auto">
            <a:xfrm>
              <a:off x="2544" y="816"/>
              <a:ext cx="0" cy="43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0" name="Line 27"/>
            <p:cNvSpPr>
              <a:spLocks noChangeShapeType="1"/>
            </p:cNvSpPr>
            <p:nvPr/>
          </p:nvSpPr>
          <p:spPr bwMode="auto">
            <a:xfrm>
              <a:off x="3312" y="816"/>
              <a:ext cx="0" cy="43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11" name="Rectangle 28"/>
          <p:cNvSpPr>
            <a:spLocks noChangeArrowheads="1"/>
          </p:cNvSpPr>
          <p:nvPr/>
        </p:nvSpPr>
        <p:spPr bwMode="auto">
          <a:xfrm>
            <a:off x="839657" y="4790704"/>
            <a:ext cx="10034423" cy="1752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800100" lvl="3" indent="-228600">
              <a:lnSpc>
                <a:spcPct val="150000"/>
              </a:lnSpc>
              <a:spcBef>
                <a:spcPts val="500"/>
              </a:spcBef>
              <a:buClr>
                <a:srgbClr val="FFC000"/>
              </a:buClr>
              <a:buSzPct val="95000"/>
              <a:buFont typeface="Wingdings" panose="05000000000000000000" pitchFamily="2" charset="2"/>
              <a:buChar char="u"/>
              <a:defRPr/>
            </a:pPr>
            <a:r>
              <a:rPr lang="zh-CN" altLang="en-US" sz="2400" dirty="0">
                <a:solidFill>
                  <a:prstClr val="black"/>
                </a:solidFill>
                <a:effectLst/>
                <a:latin typeface="微软雅黑" panose="020B0503020204020204" pitchFamily="34" charset="-122"/>
                <a:ea typeface="微软雅黑" panose="020B0503020204020204" pitchFamily="34" charset="-122"/>
              </a:rPr>
              <a:t>中断位</a:t>
            </a:r>
            <a:r>
              <a:rPr lang="en-US" altLang="zh-CN" sz="2400" dirty="0" err="1">
                <a:solidFill>
                  <a:prstClr val="black"/>
                </a:solidFill>
                <a:effectLst/>
                <a:latin typeface="微软雅黑" panose="020B0503020204020204" pitchFamily="34" charset="-122"/>
                <a:ea typeface="微软雅黑" panose="020B0503020204020204" pitchFamily="34" charset="-122"/>
              </a:rPr>
              <a:t>i</a:t>
            </a:r>
            <a:r>
              <a:rPr lang="en-US" altLang="zh-CN" sz="2400" dirty="0">
                <a:solidFill>
                  <a:prstClr val="black"/>
                </a:solidFill>
                <a:effectLst/>
                <a:latin typeface="微软雅黑" panose="020B0503020204020204" pitchFamily="34" charset="-122"/>
                <a:ea typeface="微软雅黑" panose="020B0503020204020204" pitchFamily="34" charset="-122"/>
              </a:rPr>
              <a:t>  </a:t>
            </a:r>
            <a:r>
              <a:rPr lang="zh-CN" altLang="en-US" sz="2400" dirty="0">
                <a:solidFill>
                  <a:prstClr val="black"/>
                </a:solidFill>
                <a:effectLst/>
                <a:latin typeface="微软雅黑" panose="020B0503020204020204" pitchFamily="34" charset="-122"/>
                <a:ea typeface="微软雅黑" panose="020B0503020204020204" pitchFamily="34" charset="-122"/>
              </a:rPr>
              <a:t>：  标识该页是否在主存若</a:t>
            </a:r>
            <a:r>
              <a:rPr lang="en-US" altLang="zh-CN" sz="2400" dirty="0" err="1">
                <a:solidFill>
                  <a:prstClr val="black"/>
                </a:solidFill>
                <a:effectLst/>
                <a:latin typeface="微软雅黑" panose="020B0503020204020204" pitchFamily="34" charset="-122"/>
                <a:ea typeface="微软雅黑" panose="020B0503020204020204" pitchFamily="34" charset="-122"/>
              </a:rPr>
              <a:t>i</a:t>
            </a:r>
            <a:r>
              <a:rPr lang="en-US" altLang="zh-CN" sz="2400" dirty="0">
                <a:solidFill>
                  <a:prstClr val="black"/>
                </a:solidFill>
                <a:effectLst/>
                <a:latin typeface="微软雅黑" panose="020B0503020204020204" pitchFamily="34" charset="-122"/>
                <a:ea typeface="微软雅黑" panose="020B0503020204020204" pitchFamily="34" charset="-122"/>
              </a:rPr>
              <a:t>=1</a:t>
            </a:r>
            <a:r>
              <a:rPr lang="zh-CN" altLang="en-US" sz="2400" dirty="0">
                <a:solidFill>
                  <a:prstClr val="black"/>
                </a:solidFill>
                <a:effectLst/>
                <a:latin typeface="微软雅黑" panose="020B0503020204020204" pitchFamily="34" charset="-122"/>
                <a:ea typeface="微软雅黑" panose="020B0503020204020204" pitchFamily="34" charset="-122"/>
              </a:rPr>
              <a:t>，表示此页不在主存；若</a:t>
            </a:r>
            <a:r>
              <a:rPr lang="en-US" altLang="zh-CN" sz="2400" dirty="0" err="1">
                <a:solidFill>
                  <a:prstClr val="black"/>
                </a:solidFill>
                <a:effectLst/>
                <a:latin typeface="微软雅黑" panose="020B0503020204020204" pitchFamily="34" charset="-122"/>
                <a:ea typeface="微软雅黑" panose="020B0503020204020204" pitchFamily="34" charset="-122"/>
              </a:rPr>
              <a:t>i</a:t>
            </a:r>
            <a:r>
              <a:rPr lang="en-US" altLang="zh-CN" sz="2400" dirty="0">
                <a:solidFill>
                  <a:prstClr val="black"/>
                </a:solidFill>
                <a:effectLst/>
                <a:latin typeface="微软雅黑" panose="020B0503020204020204" pitchFamily="34" charset="-122"/>
                <a:ea typeface="微软雅黑" panose="020B0503020204020204" pitchFamily="34" charset="-122"/>
              </a:rPr>
              <a:t>=0</a:t>
            </a:r>
            <a:r>
              <a:rPr lang="zh-CN" altLang="en-US" sz="2400" dirty="0">
                <a:solidFill>
                  <a:prstClr val="black"/>
                </a:solidFill>
                <a:effectLst/>
                <a:latin typeface="微软雅黑" panose="020B0503020204020204" pitchFamily="34" charset="-122"/>
                <a:ea typeface="微软雅黑" panose="020B0503020204020204" pitchFamily="34" charset="-122"/>
              </a:rPr>
              <a:t>，表示该页在主存</a:t>
            </a:r>
            <a:endParaRPr lang="zh-CN" altLang="en-US" sz="2400" dirty="0">
              <a:solidFill>
                <a:prstClr val="black"/>
              </a:solidFill>
              <a:effectLst/>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SzPct val="95000"/>
              <a:buFont typeface="Wingdings" panose="05000000000000000000" pitchFamily="2" charset="2"/>
              <a:buChar char="u"/>
              <a:defRPr/>
            </a:pPr>
            <a:r>
              <a:rPr lang="zh-CN" altLang="en-US" sz="2400" dirty="0">
                <a:solidFill>
                  <a:prstClr val="black"/>
                </a:solidFill>
                <a:effectLst/>
                <a:latin typeface="微软雅黑" panose="020B0503020204020204" pitchFamily="34" charset="-122"/>
                <a:ea typeface="微软雅黑" panose="020B0503020204020204" pitchFamily="34" charset="-122"/>
              </a:rPr>
              <a:t>辅存地址 ：该页面在辅存的位置</a:t>
            </a:r>
            <a:endParaRPr lang="zh-CN" altLang="en-US" sz="2400" dirty="0">
              <a:solidFill>
                <a:prstClr val="black"/>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主存管理概述</a:t>
            </a:r>
            <a:endParaRPr lang="zh-CN" altLang="en-US" dirty="0"/>
          </a:p>
        </p:txBody>
      </p:sp>
      <p:sp>
        <p:nvSpPr>
          <p:cNvPr id="3" name="Rectangle 4"/>
          <p:cNvSpPr>
            <a:spLocks noChangeArrowheads="1"/>
          </p:cNvSpPr>
          <p:nvPr/>
        </p:nvSpPr>
        <p:spPr bwMode="auto">
          <a:xfrm>
            <a:off x="487822" y="660266"/>
            <a:ext cx="9588416" cy="2417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ts val="1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  (2) </a:t>
            </a:r>
            <a:r>
              <a:rPr lang="zh-CN" altLang="en-US" sz="2600" b="1" dirty="0">
                <a:solidFill>
                  <a:prstClr val="black"/>
                </a:solidFill>
                <a:effectLst/>
                <a:latin typeface="微软雅黑" panose="020B0503020204020204" pitchFamily="34" charset="-122"/>
                <a:ea typeface="微软雅黑" panose="020B0503020204020204" pitchFamily="34" charset="-122"/>
              </a:rPr>
              <a:t>二维地址结构</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SzPct val="95000"/>
              <a:buFont typeface="Wingdings" panose="05000000000000000000" pitchFamily="2" charset="2"/>
              <a:buChar char="u"/>
              <a:defRPr/>
            </a:pPr>
            <a:r>
              <a:rPr lang="zh-CN" altLang="en-US" sz="2400" dirty="0">
                <a:solidFill>
                  <a:prstClr val="black"/>
                </a:solidFill>
                <a:effectLst/>
                <a:latin typeface="微软雅黑" panose="020B0503020204020204" pitchFamily="34" charset="-122"/>
                <a:ea typeface="微软雅黑" panose="020B0503020204020204" pitchFamily="34" charset="-122"/>
              </a:rPr>
              <a:t>一个程序由若干个分段组成，每个分段是一个连续的地址区；</a:t>
            </a:r>
            <a:endParaRPr lang="zh-CN" altLang="en-US" sz="2400" dirty="0">
              <a:solidFill>
                <a:prstClr val="black"/>
              </a:solidFill>
              <a:effectLst/>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SzPct val="95000"/>
              <a:buFont typeface="Wingdings" panose="05000000000000000000" pitchFamily="2" charset="2"/>
              <a:buChar char="u"/>
              <a:defRPr/>
            </a:pPr>
            <a:r>
              <a:rPr lang="zh-CN" altLang="en-US" sz="2400" dirty="0">
                <a:solidFill>
                  <a:prstClr val="black"/>
                </a:solidFill>
                <a:effectLst/>
                <a:latin typeface="微软雅黑" panose="020B0503020204020204" pitchFamily="34" charset="-122"/>
                <a:ea typeface="微软雅黑" panose="020B0503020204020204" pitchFamily="34" charset="-122"/>
              </a:rPr>
              <a:t>确定线性地址空间中的指令地址或操作数地址需要两个信息，一是该信息所在的分段，另一个是该信息在段内的偏移量。</a:t>
            </a:r>
            <a:endParaRPr lang="zh-CN" altLang="en-US" sz="2400" dirty="0">
              <a:solidFill>
                <a:prstClr val="black"/>
              </a:solidFill>
              <a:effectLst/>
              <a:latin typeface="微软雅黑" panose="020B0503020204020204" pitchFamily="34" charset="-122"/>
              <a:ea typeface="微软雅黑" panose="020B0503020204020204" pitchFamily="34" charset="-122"/>
            </a:endParaRPr>
          </a:p>
        </p:txBody>
      </p:sp>
      <p:grpSp>
        <p:nvGrpSpPr>
          <p:cNvPr id="4" name="Group 35"/>
          <p:cNvGrpSpPr/>
          <p:nvPr/>
        </p:nvGrpSpPr>
        <p:grpSpPr bwMode="auto">
          <a:xfrm>
            <a:off x="1534522" y="3077723"/>
            <a:ext cx="6429375" cy="2601913"/>
            <a:chOff x="708" y="2403"/>
            <a:chExt cx="4050" cy="1639"/>
          </a:xfrm>
        </p:grpSpPr>
        <p:sp>
          <p:nvSpPr>
            <p:cNvPr id="5" name="Rectangle 6"/>
            <p:cNvSpPr>
              <a:spLocks noChangeArrowheads="1"/>
            </p:cNvSpPr>
            <p:nvPr/>
          </p:nvSpPr>
          <p:spPr bwMode="auto">
            <a:xfrm>
              <a:off x="1170" y="2717"/>
              <a:ext cx="797" cy="1073"/>
            </a:xfrm>
            <a:prstGeom prst="rect">
              <a:avLst/>
            </a:prstGeom>
            <a:noFill/>
            <a:ln w="1270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6" name="Text Box 7"/>
            <p:cNvSpPr txBox="1">
              <a:spLocks noChangeArrowheads="1"/>
            </p:cNvSpPr>
            <p:nvPr/>
          </p:nvSpPr>
          <p:spPr bwMode="auto">
            <a:xfrm>
              <a:off x="930" y="2452"/>
              <a:ext cx="77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code_addr</a:t>
              </a:r>
              <a:endParaRPr kumimoji="1" lang="en-US" altLang="zh-CN" sz="1600" b="1">
                <a:solidFill>
                  <a:schemeClr val="tx1"/>
                </a:solidFill>
                <a:latin typeface="Times New Roman" panose="02020603050405020304" pitchFamily="18" charset="0"/>
              </a:endParaRPr>
            </a:p>
          </p:txBody>
        </p:sp>
        <p:sp>
          <p:nvSpPr>
            <p:cNvPr id="7" name="Text Box 8"/>
            <p:cNvSpPr txBox="1">
              <a:spLocks noChangeArrowheads="1"/>
            </p:cNvSpPr>
            <p:nvPr/>
          </p:nvSpPr>
          <p:spPr bwMode="auto">
            <a:xfrm>
              <a:off x="708" y="3666"/>
              <a:ext cx="52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4KB</a:t>
              </a:r>
              <a:r>
                <a:rPr kumimoji="1" lang="en-US" altLang="zh-CN" sz="1600" b="1">
                  <a:solidFill>
                    <a:schemeClr val="tx1"/>
                  </a:solidFill>
                  <a:latin typeface="Times New Roman" panose="02020603050405020304" pitchFamily="18" charset="0"/>
                  <a:sym typeface="Symbol" panose="05050102010706020507" pitchFamily="18" charset="2"/>
                </a:rPr>
                <a:t></a:t>
              </a: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8" name="Text Box 9"/>
            <p:cNvSpPr txBox="1">
              <a:spLocks noChangeArrowheads="1"/>
            </p:cNvSpPr>
            <p:nvPr/>
          </p:nvSpPr>
          <p:spPr bwMode="auto">
            <a:xfrm>
              <a:off x="1014" y="2629"/>
              <a:ext cx="1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9" name="Text Box 10"/>
            <p:cNvSpPr txBox="1">
              <a:spLocks noChangeArrowheads="1"/>
            </p:cNvSpPr>
            <p:nvPr/>
          </p:nvSpPr>
          <p:spPr bwMode="auto">
            <a:xfrm>
              <a:off x="1289" y="3830"/>
              <a:ext cx="63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代码分段</a:t>
              </a:r>
              <a:endParaRPr kumimoji="1" lang="zh-CN" altLang="en-US" sz="1600" b="1">
                <a:solidFill>
                  <a:schemeClr val="tx1"/>
                </a:solidFill>
                <a:latin typeface="Times New Roman" panose="02020603050405020304" pitchFamily="18" charset="0"/>
              </a:endParaRPr>
            </a:p>
          </p:txBody>
        </p:sp>
        <p:sp>
          <p:nvSpPr>
            <p:cNvPr id="10" name="Rectangle 11"/>
            <p:cNvSpPr>
              <a:spLocks noChangeArrowheads="1"/>
            </p:cNvSpPr>
            <p:nvPr/>
          </p:nvSpPr>
          <p:spPr bwMode="auto">
            <a:xfrm>
              <a:off x="2525" y="2677"/>
              <a:ext cx="798" cy="795"/>
            </a:xfrm>
            <a:prstGeom prst="rect">
              <a:avLst/>
            </a:prstGeom>
            <a:noFill/>
            <a:ln w="1270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11" name="Text Box 12"/>
            <p:cNvSpPr txBox="1">
              <a:spLocks noChangeArrowheads="1"/>
            </p:cNvSpPr>
            <p:nvPr/>
          </p:nvSpPr>
          <p:spPr bwMode="auto">
            <a:xfrm>
              <a:off x="2286" y="2403"/>
              <a:ext cx="79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data_addr</a:t>
              </a:r>
              <a:endParaRPr kumimoji="1" lang="en-US" altLang="zh-CN" sz="1600" b="1">
                <a:solidFill>
                  <a:schemeClr val="tx1"/>
                </a:solidFill>
                <a:latin typeface="Times New Roman" panose="02020603050405020304" pitchFamily="18" charset="0"/>
              </a:endParaRPr>
            </a:p>
          </p:txBody>
        </p:sp>
        <p:sp>
          <p:nvSpPr>
            <p:cNvPr id="12" name="Text Box 13"/>
            <p:cNvSpPr txBox="1">
              <a:spLocks noChangeArrowheads="1"/>
            </p:cNvSpPr>
            <p:nvPr/>
          </p:nvSpPr>
          <p:spPr bwMode="auto">
            <a:xfrm>
              <a:off x="2073" y="3357"/>
              <a:ext cx="60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3KB</a:t>
              </a:r>
              <a:r>
                <a:rPr kumimoji="1" lang="en-US" altLang="zh-CN" sz="1600" b="1">
                  <a:solidFill>
                    <a:schemeClr val="tx1"/>
                  </a:solidFill>
                  <a:latin typeface="Times New Roman" panose="02020603050405020304" pitchFamily="18" charset="0"/>
                  <a:sym typeface="Symbol" panose="05050102010706020507" pitchFamily="18" charset="2"/>
                </a:rPr>
                <a:t></a:t>
              </a: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13" name="Text Box 14"/>
            <p:cNvSpPr txBox="1">
              <a:spLocks noChangeArrowheads="1"/>
            </p:cNvSpPr>
            <p:nvPr/>
          </p:nvSpPr>
          <p:spPr bwMode="auto">
            <a:xfrm>
              <a:off x="2379" y="2598"/>
              <a:ext cx="15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14" name="Text Box 15"/>
            <p:cNvSpPr txBox="1">
              <a:spLocks noChangeArrowheads="1"/>
            </p:cNvSpPr>
            <p:nvPr/>
          </p:nvSpPr>
          <p:spPr bwMode="auto">
            <a:xfrm>
              <a:off x="2645" y="3512"/>
              <a:ext cx="63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数据分段</a:t>
              </a:r>
              <a:endParaRPr kumimoji="1" lang="zh-CN" altLang="en-US" sz="1600" b="1">
                <a:solidFill>
                  <a:schemeClr val="tx1"/>
                </a:solidFill>
                <a:latin typeface="Times New Roman" panose="02020603050405020304" pitchFamily="18" charset="0"/>
              </a:endParaRPr>
            </a:p>
          </p:txBody>
        </p:sp>
        <p:sp>
          <p:nvSpPr>
            <p:cNvPr id="15" name="Rectangle 16"/>
            <p:cNvSpPr>
              <a:spLocks noChangeArrowheads="1"/>
            </p:cNvSpPr>
            <p:nvPr/>
          </p:nvSpPr>
          <p:spPr bwMode="auto">
            <a:xfrm>
              <a:off x="3961" y="2677"/>
              <a:ext cx="797" cy="438"/>
            </a:xfrm>
            <a:prstGeom prst="rect">
              <a:avLst/>
            </a:prstGeom>
            <a:noFill/>
            <a:ln w="1270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16" name="Text Box 17"/>
            <p:cNvSpPr txBox="1">
              <a:spLocks noChangeArrowheads="1"/>
            </p:cNvSpPr>
            <p:nvPr/>
          </p:nvSpPr>
          <p:spPr bwMode="auto">
            <a:xfrm>
              <a:off x="3721" y="2403"/>
              <a:ext cx="75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stack_addr</a:t>
              </a:r>
              <a:endParaRPr kumimoji="1" lang="en-US" altLang="zh-CN" sz="1600" b="1">
                <a:solidFill>
                  <a:schemeClr val="tx1"/>
                </a:solidFill>
                <a:latin typeface="Times New Roman" panose="02020603050405020304" pitchFamily="18" charset="0"/>
              </a:endParaRPr>
            </a:p>
          </p:txBody>
        </p:sp>
        <p:sp>
          <p:nvSpPr>
            <p:cNvPr id="17" name="Text Box 18"/>
            <p:cNvSpPr txBox="1">
              <a:spLocks noChangeArrowheads="1"/>
            </p:cNvSpPr>
            <p:nvPr/>
          </p:nvSpPr>
          <p:spPr bwMode="auto">
            <a:xfrm>
              <a:off x="3517" y="2999"/>
              <a:ext cx="5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2KB</a:t>
              </a:r>
              <a:r>
                <a:rPr kumimoji="1" lang="en-US" altLang="zh-CN" sz="1600" b="1">
                  <a:solidFill>
                    <a:schemeClr val="tx1"/>
                  </a:solidFill>
                  <a:latin typeface="Times New Roman" panose="02020603050405020304" pitchFamily="18" charset="0"/>
                  <a:sym typeface="Symbol" panose="05050102010706020507" pitchFamily="18" charset="2"/>
                </a:rPr>
                <a:t></a:t>
              </a: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18" name="Text Box 19"/>
            <p:cNvSpPr txBox="1">
              <a:spLocks noChangeArrowheads="1"/>
            </p:cNvSpPr>
            <p:nvPr/>
          </p:nvSpPr>
          <p:spPr bwMode="auto">
            <a:xfrm>
              <a:off x="3814" y="2598"/>
              <a:ext cx="15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19" name="Text Box 20"/>
            <p:cNvSpPr txBox="1">
              <a:spLocks noChangeArrowheads="1"/>
            </p:cNvSpPr>
            <p:nvPr/>
          </p:nvSpPr>
          <p:spPr bwMode="auto">
            <a:xfrm>
              <a:off x="4160" y="3154"/>
              <a:ext cx="43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栈段</a:t>
              </a:r>
              <a:endParaRPr kumimoji="1" lang="zh-CN" altLang="en-US" sz="1600" b="1">
                <a:solidFill>
                  <a:schemeClr val="tx1"/>
                </a:solidFill>
                <a:latin typeface="Times New Roman" panose="02020603050405020304" pitchFamily="18" charset="0"/>
              </a:endParaRPr>
            </a:p>
          </p:txBody>
        </p:sp>
        <p:sp>
          <p:nvSpPr>
            <p:cNvPr id="20" name="Line 21"/>
            <p:cNvSpPr>
              <a:spLocks noChangeShapeType="1"/>
            </p:cNvSpPr>
            <p:nvPr/>
          </p:nvSpPr>
          <p:spPr bwMode="auto">
            <a:xfrm>
              <a:off x="1170" y="2853"/>
              <a:ext cx="79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1" name="Line 22"/>
            <p:cNvSpPr>
              <a:spLocks noChangeShapeType="1"/>
            </p:cNvSpPr>
            <p:nvPr/>
          </p:nvSpPr>
          <p:spPr bwMode="auto">
            <a:xfrm>
              <a:off x="1171" y="3007"/>
              <a:ext cx="79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2" name="Line 23"/>
            <p:cNvSpPr>
              <a:spLocks noChangeShapeType="1"/>
            </p:cNvSpPr>
            <p:nvPr/>
          </p:nvSpPr>
          <p:spPr bwMode="auto">
            <a:xfrm>
              <a:off x="1171" y="3655"/>
              <a:ext cx="79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3" name="Line 24"/>
            <p:cNvSpPr>
              <a:spLocks noChangeShapeType="1"/>
            </p:cNvSpPr>
            <p:nvPr/>
          </p:nvSpPr>
          <p:spPr bwMode="auto">
            <a:xfrm>
              <a:off x="2523" y="2798"/>
              <a:ext cx="79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4" name="Line 25"/>
            <p:cNvSpPr>
              <a:spLocks noChangeShapeType="1"/>
            </p:cNvSpPr>
            <p:nvPr/>
          </p:nvSpPr>
          <p:spPr bwMode="auto">
            <a:xfrm>
              <a:off x="2523" y="2944"/>
              <a:ext cx="79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5" name="Line 26"/>
            <p:cNvSpPr>
              <a:spLocks noChangeShapeType="1"/>
            </p:cNvSpPr>
            <p:nvPr/>
          </p:nvSpPr>
          <p:spPr bwMode="auto">
            <a:xfrm>
              <a:off x="2523" y="3346"/>
              <a:ext cx="79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6" name="Line 27"/>
            <p:cNvSpPr>
              <a:spLocks noChangeShapeType="1"/>
            </p:cNvSpPr>
            <p:nvPr/>
          </p:nvSpPr>
          <p:spPr bwMode="auto">
            <a:xfrm>
              <a:off x="3958" y="2780"/>
              <a:ext cx="79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7" name="Line 28"/>
            <p:cNvSpPr>
              <a:spLocks noChangeShapeType="1"/>
            </p:cNvSpPr>
            <p:nvPr/>
          </p:nvSpPr>
          <p:spPr bwMode="auto">
            <a:xfrm>
              <a:off x="3958" y="2999"/>
              <a:ext cx="79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8" name="Text Box 29"/>
            <p:cNvSpPr txBox="1">
              <a:spLocks noChangeArrowheads="1"/>
            </p:cNvSpPr>
            <p:nvPr/>
          </p:nvSpPr>
          <p:spPr bwMode="auto">
            <a:xfrm>
              <a:off x="1015" y="2810"/>
              <a:ext cx="1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29" name="Text Box 30"/>
            <p:cNvSpPr txBox="1">
              <a:spLocks noChangeArrowheads="1"/>
            </p:cNvSpPr>
            <p:nvPr/>
          </p:nvSpPr>
          <p:spPr bwMode="auto">
            <a:xfrm>
              <a:off x="2377" y="2755"/>
              <a:ext cx="1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30" name="Text Box 32"/>
            <p:cNvSpPr txBox="1">
              <a:spLocks noChangeArrowheads="1"/>
            </p:cNvSpPr>
            <p:nvPr/>
          </p:nvSpPr>
          <p:spPr bwMode="auto">
            <a:xfrm>
              <a:off x="1499" y="3185"/>
              <a:ext cx="1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MT Extra" panose="05050102010205020202" pitchFamily="18" charset="2"/>
                </a:rPr>
                <a:t></a:t>
              </a:r>
              <a:endParaRPr kumimoji="1" lang="en-US" altLang="zh-CN" sz="1600" b="1">
                <a:solidFill>
                  <a:schemeClr val="tx1"/>
                </a:solidFill>
                <a:latin typeface="Times New Roman" panose="02020603050405020304" pitchFamily="18" charset="0"/>
                <a:sym typeface="MT Extra" panose="05050102010205020202" pitchFamily="18" charset="2"/>
              </a:endParaRPr>
            </a:p>
          </p:txBody>
        </p:sp>
        <p:sp>
          <p:nvSpPr>
            <p:cNvPr id="31" name="Text Box 33"/>
            <p:cNvSpPr txBox="1">
              <a:spLocks noChangeArrowheads="1"/>
            </p:cNvSpPr>
            <p:nvPr/>
          </p:nvSpPr>
          <p:spPr bwMode="auto">
            <a:xfrm>
              <a:off x="2834" y="3021"/>
              <a:ext cx="1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MT Extra" panose="05050102010205020202" pitchFamily="18" charset="2"/>
                </a:rPr>
                <a:t></a:t>
              </a:r>
              <a:endParaRPr kumimoji="1" lang="en-US" altLang="zh-CN" sz="1600" b="1">
                <a:solidFill>
                  <a:schemeClr val="tx1"/>
                </a:solidFill>
                <a:latin typeface="Times New Roman" panose="02020603050405020304" pitchFamily="18" charset="0"/>
                <a:sym typeface="MT Extra" panose="05050102010205020202" pitchFamily="18" charset="2"/>
              </a:endParaRPr>
            </a:p>
          </p:txBody>
        </p:sp>
        <p:sp>
          <p:nvSpPr>
            <p:cNvPr id="32" name="Text Box 34"/>
            <p:cNvSpPr txBox="1">
              <a:spLocks noChangeArrowheads="1"/>
            </p:cNvSpPr>
            <p:nvPr/>
          </p:nvSpPr>
          <p:spPr bwMode="auto">
            <a:xfrm>
              <a:off x="4242" y="2792"/>
              <a:ext cx="1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MT Extra" panose="05050102010205020202" pitchFamily="18" charset="2"/>
                </a:rPr>
                <a:t></a:t>
              </a:r>
              <a:endParaRPr kumimoji="1" lang="en-US" altLang="zh-CN" sz="1600" b="1">
                <a:solidFill>
                  <a:schemeClr val="tx1"/>
                </a:solidFill>
                <a:latin typeface="Times New Roman" panose="02020603050405020304" pitchFamily="18" charset="0"/>
                <a:sym typeface="MT Extra" panose="05050102010205020202" pitchFamily="18" charset="2"/>
              </a:endParaRPr>
            </a:p>
          </p:txBody>
        </p:sp>
      </p:grpSp>
      <p:sp>
        <p:nvSpPr>
          <p:cNvPr id="33" name="Text Box 37"/>
          <p:cNvSpPr txBox="1">
            <a:spLocks noChangeArrowheads="1"/>
          </p:cNvSpPr>
          <p:nvPr/>
        </p:nvSpPr>
        <p:spPr bwMode="auto">
          <a:xfrm>
            <a:off x="3765753" y="5779504"/>
            <a:ext cx="3059113"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dirty="0">
                <a:solidFill>
                  <a:schemeClr val="tx1"/>
                </a:solidFill>
                <a:latin typeface="Times New Roman" panose="02020603050405020304" pitchFamily="18" charset="0"/>
              </a:rPr>
              <a:t>程序地址空间</a:t>
            </a:r>
            <a:r>
              <a:rPr kumimoji="1" lang="en-US" altLang="zh-CN" sz="1600" b="0" dirty="0">
                <a:solidFill>
                  <a:schemeClr val="tx1"/>
                </a:solidFill>
                <a:latin typeface="Times New Roman" panose="02020603050405020304" pitchFamily="18" charset="0"/>
              </a:rPr>
              <a:t>——</a:t>
            </a:r>
            <a:r>
              <a:rPr kumimoji="1" lang="zh-CN" altLang="en-US" sz="1600" b="0" dirty="0">
                <a:solidFill>
                  <a:schemeClr val="tx1"/>
                </a:solidFill>
                <a:latin typeface="Times New Roman" panose="02020603050405020304" pitchFamily="18" charset="0"/>
              </a:rPr>
              <a:t>二维地址结构</a:t>
            </a:r>
            <a:endParaRPr kumimoji="1" lang="zh-CN" altLang="en-US" sz="1600" b="0" dirty="0">
              <a:solidFill>
                <a:schemeClr val="tx1"/>
              </a:solidFill>
              <a:latin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3"/>
          <p:cNvSpPr>
            <a:spLocks noChangeArrowheads="1"/>
          </p:cNvSpPr>
          <p:nvPr/>
        </p:nvSpPr>
        <p:spPr bwMode="auto">
          <a:xfrm>
            <a:off x="1018799" y="830079"/>
            <a:ext cx="8375650"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ct val="20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缺页处理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sp>
        <p:nvSpPr>
          <p:cNvPr id="4" name="Rectangle 5"/>
          <p:cNvSpPr>
            <a:spLocks noChangeArrowheads="1"/>
          </p:cNvSpPr>
          <p:nvPr/>
        </p:nvSpPr>
        <p:spPr bwMode="auto">
          <a:xfrm>
            <a:off x="491749" y="1423804"/>
            <a:ext cx="637381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20000"/>
              </a:lnSpc>
              <a:buFont typeface="Wingdings" panose="05000000000000000000" pitchFamily="2" charset="2"/>
              <a:buNone/>
            </a:pPr>
            <a:r>
              <a:rPr lang="en-US" altLang="zh-CN" sz="2400" dirty="0">
                <a:solidFill>
                  <a:srgbClr val="000099"/>
                </a:solidFill>
                <a:latin typeface="Times New Roman" panose="02020603050405020304" pitchFamily="18" charset="0"/>
              </a:rPr>
              <a:t>①</a:t>
            </a:r>
            <a:r>
              <a:rPr lang="en-US" altLang="zh-CN"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程序</a:t>
            </a:r>
            <a:r>
              <a:rPr lang="en-US" altLang="zh-CN" sz="2400" dirty="0">
                <a:solidFill>
                  <a:srgbClr val="000099"/>
                </a:solidFill>
                <a:latin typeface="Times New Roman" panose="02020603050405020304" pitchFamily="18" charset="0"/>
              </a:rPr>
              <a:t>2</a:t>
            </a:r>
            <a:r>
              <a:rPr lang="zh-CN" altLang="en-US" sz="2400" dirty="0">
                <a:solidFill>
                  <a:srgbClr val="000099"/>
                </a:solidFill>
                <a:latin typeface="Times New Roman" panose="02020603050405020304" pitchFamily="18" charset="0"/>
              </a:rPr>
              <a:t>在请求分页系统中的存储映像</a:t>
            </a:r>
            <a:endParaRPr lang="zh-CN" altLang="en-US" sz="2400" dirty="0">
              <a:solidFill>
                <a:srgbClr val="000099"/>
              </a:solidFill>
              <a:latin typeface="Times New Roman" panose="02020603050405020304" pitchFamily="18" charset="0"/>
            </a:endParaRPr>
          </a:p>
        </p:txBody>
      </p:sp>
      <p:grpSp>
        <p:nvGrpSpPr>
          <p:cNvPr id="139" name="Group 77"/>
          <p:cNvGrpSpPr/>
          <p:nvPr/>
        </p:nvGrpSpPr>
        <p:grpSpPr bwMode="auto">
          <a:xfrm>
            <a:off x="2175250" y="2085792"/>
            <a:ext cx="2193925" cy="3014662"/>
            <a:chOff x="144" y="1187"/>
            <a:chExt cx="1290" cy="1791"/>
          </a:xfrm>
        </p:grpSpPr>
        <p:sp>
          <p:nvSpPr>
            <p:cNvPr id="140" name="Rectangle 61"/>
            <p:cNvSpPr>
              <a:spLocks noChangeArrowheads="1"/>
            </p:cNvSpPr>
            <p:nvPr/>
          </p:nvSpPr>
          <p:spPr bwMode="auto">
            <a:xfrm>
              <a:off x="551" y="1353"/>
              <a:ext cx="810" cy="134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41" name="Line 62"/>
            <p:cNvSpPr>
              <a:spLocks noChangeShapeType="1"/>
            </p:cNvSpPr>
            <p:nvPr/>
          </p:nvSpPr>
          <p:spPr bwMode="auto">
            <a:xfrm>
              <a:off x="551" y="1596"/>
              <a:ext cx="81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42" name="Line 63"/>
            <p:cNvSpPr>
              <a:spLocks noChangeShapeType="1"/>
            </p:cNvSpPr>
            <p:nvPr/>
          </p:nvSpPr>
          <p:spPr bwMode="auto">
            <a:xfrm>
              <a:off x="551" y="2398"/>
              <a:ext cx="81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43" name="Text Box 64"/>
            <p:cNvSpPr txBox="1">
              <a:spLocks noChangeArrowheads="1"/>
            </p:cNvSpPr>
            <p:nvPr/>
          </p:nvSpPr>
          <p:spPr bwMode="auto">
            <a:xfrm>
              <a:off x="370" y="1187"/>
              <a:ext cx="19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100000"/>
                </a:lnSpc>
                <a:spcBef>
                  <a:spcPct val="0"/>
                </a:spcBef>
                <a:spcAft>
                  <a:spcPct val="0"/>
                </a:spcAft>
                <a:buClrTx/>
                <a:buSzTx/>
                <a:buFontTx/>
                <a:buNone/>
              </a:pPr>
              <a:r>
                <a:rPr kumimoji="1" lang="en-US" altLang="zh-CN" sz="1600" b="1">
                  <a:solidFill>
                    <a:srgbClr val="000000"/>
                  </a:solidFill>
                  <a:latin typeface="Times New Roman" panose="02020603050405020304" pitchFamily="18" charset="0"/>
                  <a:ea typeface="宋体" panose="02010600030101010101" pitchFamily="2" charset="-122"/>
                </a:rPr>
                <a:t>0</a:t>
              </a:r>
              <a:endParaRPr kumimoji="1" lang="en-US" altLang="zh-CN" sz="1600" b="1">
                <a:solidFill>
                  <a:srgbClr val="000000"/>
                </a:solidFill>
                <a:latin typeface="Times New Roman" panose="02020603050405020304" pitchFamily="18" charset="0"/>
                <a:ea typeface="宋体" panose="02010600030101010101" pitchFamily="2" charset="-122"/>
              </a:endParaRPr>
            </a:p>
          </p:txBody>
        </p:sp>
        <p:sp>
          <p:nvSpPr>
            <p:cNvPr id="144" name="Text Box 65"/>
            <p:cNvSpPr txBox="1">
              <a:spLocks noChangeArrowheads="1"/>
            </p:cNvSpPr>
            <p:nvPr/>
          </p:nvSpPr>
          <p:spPr bwMode="auto">
            <a:xfrm>
              <a:off x="234" y="1474"/>
              <a:ext cx="36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100000"/>
                </a:lnSpc>
                <a:spcBef>
                  <a:spcPct val="0"/>
                </a:spcBef>
                <a:spcAft>
                  <a:spcPct val="0"/>
                </a:spcAft>
                <a:buClrTx/>
                <a:buSzTx/>
                <a:buFontTx/>
                <a:buNone/>
              </a:pPr>
              <a:r>
                <a:rPr kumimoji="1" lang="en-US" altLang="zh-CN" sz="1600" b="1">
                  <a:solidFill>
                    <a:srgbClr val="000000"/>
                  </a:solidFill>
                  <a:latin typeface="Times New Roman" panose="02020603050405020304" pitchFamily="18" charset="0"/>
                  <a:ea typeface="宋体" panose="02010600030101010101" pitchFamily="2" charset="-122"/>
                </a:rPr>
                <a:t>1KB</a:t>
              </a:r>
              <a:endParaRPr kumimoji="1" lang="en-US" altLang="zh-CN" sz="1600" b="1">
                <a:solidFill>
                  <a:srgbClr val="000000"/>
                </a:solidFill>
                <a:latin typeface="Times New Roman" panose="02020603050405020304" pitchFamily="18" charset="0"/>
                <a:ea typeface="宋体" panose="02010600030101010101" pitchFamily="2" charset="-122"/>
              </a:endParaRPr>
            </a:p>
          </p:txBody>
        </p:sp>
        <p:sp>
          <p:nvSpPr>
            <p:cNvPr id="145" name="Text Box 66"/>
            <p:cNvSpPr txBox="1">
              <a:spLocks noChangeArrowheads="1"/>
            </p:cNvSpPr>
            <p:nvPr/>
          </p:nvSpPr>
          <p:spPr bwMode="auto">
            <a:xfrm>
              <a:off x="234" y="1929"/>
              <a:ext cx="36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100000"/>
                </a:lnSpc>
                <a:spcBef>
                  <a:spcPct val="0"/>
                </a:spcBef>
                <a:spcAft>
                  <a:spcPct val="0"/>
                </a:spcAft>
                <a:buClrTx/>
                <a:buSzTx/>
                <a:buFontTx/>
                <a:buNone/>
              </a:pPr>
              <a:r>
                <a:rPr kumimoji="1" lang="en-US" altLang="zh-CN" sz="1600" b="1">
                  <a:solidFill>
                    <a:srgbClr val="000000"/>
                  </a:solidFill>
                  <a:latin typeface="Times New Roman" panose="02020603050405020304" pitchFamily="18" charset="0"/>
                  <a:ea typeface="宋体" panose="02010600030101010101" pitchFamily="2" charset="-122"/>
                </a:rPr>
                <a:t>2KB</a:t>
              </a:r>
              <a:endParaRPr kumimoji="1" lang="en-US" altLang="zh-CN" sz="1600" b="1">
                <a:solidFill>
                  <a:srgbClr val="000000"/>
                </a:solidFill>
                <a:latin typeface="Times New Roman" panose="02020603050405020304" pitchFamily="18" charset="0"/>
                <a:ea typeface="宋体" panose="02010600030101010101" pitchFamily="2" charset="-122"/>
              </a:endParaRPr>
            </a:p>
          </p:txBody>
        </p:sp>
        <p:sp>
          <p:nvSpPr>
            <p:cNvPr id="146" name="Text Box 67"/>
            <p:cNvSpPr txBox="1">
              <a:spLocks noChangeArrowheads="1"/>
            </p:cNvSpPr>
            <p:nvPr/>
          </p:nvSpPr>
          <p:spPr bwMode="auto">
            <a:xfrm>
              <a:off x="144" y="2639"/>
              <a:ext cx="49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100000"/>
                </a:lnSpc>
                <a:spcBef>
                  <a:spcPct val="0"/>
                </a:spcBef>
                <a:spcAft>
                  <a:spcPct val="0"/>
                </a:spcAft>
                <a:buClrTx/>
                <a:buSzTx/>
                <a:buFontTx/>
                <a:buNone/>
              </a:pPr>
              <a:r>
                <a:rPr kumimoji="1" lang="en-US" altLang="zh-CN" sz="1600" b="1">
                  <a:solidFill>
                    <a:srgbClr val="000000"/>
                  </a:solidFill>
                  <a:latin typeface="Times New Roman" panose="02020603050405020304" pitchFamily="18" charset="0"/>
                  <a:ea typeface="宋体" panose="02010600030101010101" pitchFamily="2" charset="-122"/>
                </a:rPr>
                <a:t>4KB</a:t>
              </a:r>
              <a:r>
                <a:rPr kumimoji="1" lang="en-US" altLang="zh-CN" sz="1600" b="1">
                  <a:solidFill>
                    <a:srgbClr val="000000"/>
                  </a:solidFill>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1600" b="1">
                <a:solidFill>
                  <a:srgbClr val="000000"/>
                </a:solidFill>
                <a:latin typeface="Times New Roman" panose="02020603050405020304" pitchFamily="18" charset="0"/>
                <a:ea typeface="宋体" panose="02010600030101010101" pitchFamily="2" charset="-122"/>
              </a:endParaRPr>
            </a:p>
          </p:txBody>
        </p:sp>
        <p:sp>
          <p:nvSpPr>
            <p:cNvPr id="147" name="Text Box 68"/>
            <p:cNvSpPr txBox="1">
              <a:spLocks noChangeArrowheads="1"/>
            </p:cNvSpPr>
            <p:nvPr/>
          </p:nvSpPr>
          <p:spPr bwMode="auto">
            <a:xfrm>
              <a:off x="540" y="2778"/>
              <a:ext cx="89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fontAlgn="base">
                <a:lnSpc>
                  <a:spcPct val="100000"/>
                </a:lnSpc>
                <a:spcBef>
                  <a:spcPct val="50000"/>
                </a:spcBef>
                <a:spcAft>
                  <a:spcPct val="0"/>
                </a:spcAft>
                <a:buClrTx/>
                <a:buSzTx/>
                <a:buFontTx/>
                <a:buNone/>
              </a:pPr>
              <a:r>
                <a:rPr kumimoji="1" lang="zh-CN" altLang="en-US" sz="1600" b="1">
                  <a:solidFill>
                    <a:srgbClr val="000000"/>
                  </a:solidFill>
                  <a:latin typeface="Times New Roman" panose="02020603050405020304" pitchFamily="18" charset="0"/>
                  <a:ea typeface="宋体" panose="02010600030101010101" pitchFamily="2" charset="-122"/>
                </a:rPr>
                <a:t>程序</a:t>
              </a:r>
              <a:r>
                <a:rPr kumimoji="1" lang="en-US" altLang="zh-CN" sz="1600" b="1" baseline="-25000">
                  <a:solidFill>
                    <a:srgbClr val="000000"/>
                  </a:solidFill>
                  <a:latin typeface="Times New Roman" panose="02020603050405020304" pitchFamily="18" charset="0"/>
                  <a:ea typeface="宋体" panose="02010600030101010101" pitchFamily="2" charset="-122"/>
                </a:rPr>
                <a:t>2</a:t>
              </a:r>
              <a:r>
                <a:rPr kumimoji="1" lang="zh-CN" altLang="en-US" sz="1600" b="1">
                  <a:solidFill>
                    <a:srgbClr val="000000"/>
                  </a:solidFill>
                  <a:latin typeface="Times New Roman" panose="02020603050405020304" pitchFamily="18" charset="0"/>
                  <a:ea typeface="宋体" panose="02010600030101010101" pitchFamily="2" charset="-122"/>
                </a:rPr>
                <a:t>地址空间</a:t>
              </a:r>
              <a:endParaRPr kumimoji="1" lang="zh-CN" altLang="en-US" sz="1600" b="1">
                <a:solidFill>
                  <a:srgbClr val="000000"/>
                </a:solidFill>
                <a:latin typeface="Times New Roman" panose="02020603050405020304" pitchFamily="18" charset="0"/>
                <a:ea typeface="宋体" panose="02010600030101010101" pitchFamily="2" charset="-122"/>
              </a:endParaRPr>
            </a:p>
          </p:txBody>
        </p:sp>
        <p:sp>
          <p:nvSpPr>
            <p:cNvPr id="148" name="Line 69"/>
            <p:cNvSpPr>
              <a:spLocks noChangeShapeType="1"/>
            </p:cNvSpPr>
            <p:nvPr/>
          </p:nvSpPr>
          <p:spPr bwMode="auto">
            <a:xfrm>
              <a:off x="551" y="2095"/>
              <a:ext cx="81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fontAlgn="base">
                <a:lnSpc>
                  <a:spcPct val="120000"/>
                </a:lnSpc>
                <a:spcBef>
                  <a:spcPct val="0"/>
                </a:spcBef>
                <a:spcAft>
                  <a:spcPct val="0"/>
                </a:spcAft>
                <a:buClr>
                  <a:srgbClr val="FF9900"/>
                </a:buClr>
                <a:buSzPct val="95000"/>
                <a:buFont typeface="Wingdings" panose="05000000000000000000" pitchFamily="2" charset="2"/>
                <a:buChar char="Ø"/>
                <a:defRPr/>
              </a:pPr>
              <a:endParaRPr lang="zh-CN" altLang="en-US" sz="1400" b="1">
                <a:solidFill>
                  <a:srgbClr val="4138FA"/>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
          <p:nvSpPr>
            <p:cNvPr id="149" name="Text Box 70"/>
            <p:cNvSpPr txBox="1">
              <a:spLocks noChangeArrowheads="1"/>
            </p:cNvSpPr>
            <p:nvPr/>
          </p:nvSpPr>
          <p:spPr bwMode="auto">
            <a:xfrm>
              <a:off x="551" y="1611"/>
              <a:ext cx="858" cy="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fontAlgn="base">
                <a:lnSpc>
                  <a:spcPct val="140000"/>
                </a:lnSpc>
                <a:spcBef>
                  <a:spcPct val="0"/>
                </a:spcBef>
                <a:spcAft>
                  <a:spcPct val="0"/>
                </a:spcAft>
                <a:buClrTx/>
                <a:buSzTx/>
                <a:buFontTx/>
                <a:buNone/>
              </a:pPr>
              <a:r>
                <a:rPr kumimoji="1" lang="en-US" altLang="zh-CN" sz="1600" b="1">
                  <a:solidFill>
                    <a:srgbClr val="000000"/>
                  </a:solidFill>
                  <a:latin typeface="Times New Roman" panose="02020603050405020304" pitchFamily="18" charset="0"/>
                  <a:ea typeface="宋体" panose="02010600030101010101" pitchFamily="2" charset="-122"/>
                </a:rPr>
                <a:t>mov r1,[2120]</a:t>
              </a:r>
              <a:endParaRPr kumimoji="1" lang="en-US" altLang="zh-CN" sz="1600" b="1">
                <a:solidFill>
                  <a:srgbClr val="000000"/>
                </a:solidFill>
                <a:latin typeface="Times New Roman" panose="02020603050405020304" pitchFamily="18" charset="0"/>
                <a:ea typeface="宋体" panose="02010600030101010101" pitchFamily="2" charset="-122"/>
              </a:endParaRPr>
            </a:p>
            <a:p>
              <a:pPr fontAlgn="base">
                <a:lnSpc>
                  <a:spcPct val="140000"/>
                </a:lnSpc>
                <a:spcBef>
                  <a:spcPct val="0"/>
                </a:spcBef>
                <a:spcAft>
                  <a:spcPct val="0"/>
                </a:spcAft>
                <a:buClrTx/>
                <a:buSzTx/>
                <a:buFontTx/>
                <a:buNone/>
              </a:pPr>
              <a:r>
                <a:rPr kumimoji="1" lang="en-US" altLang="zh-CN" sz="1600" b="1">
                  <a:solidFill>
                    <a:srgbClr val="000000"/>
                  </a:solidFill>
                  <a:latin typeface="Times New Roman" panose="02020603050405020304" pitchFamily="18" charset="0"/>
                  <a:ea typeface="宋体" panose="02010600030101010101" pitchFamily="2" charset="-122"/>
                </a:rPr>
                <a:t>add  r1,[3410]</a:t>
              </a:r>
              <a:endParaRPr kumimoji="1" lang="en-US" altLang="zh-CN" sz="1600" b="1">
                <a:solidFill>
                  <a:srgbClr val="000000"/>
                </a:solidFill>
                <a:latin typeface="Times New Roman" panose="02020603050405020304" pitchFamily="18" charset="0"/>
                <a:ea typeface="宋体" panose="02010600030101010101" pitchFamily="2" charset="-122"/>
              </a:endParaRPr>
            </a:p>
          </p:txBody>
        </p:sp>
        <p:sp>
          <p:nvSpPr>
            <p:cNvPr id="150" name="Text Box 71"/>
            <p:cNvSpPr txBox="1">
              <a:spLocks noChangeArrowheads="1"/>
            </p:cNvSpPr>
            <p:nvPr/>
          </p:nvSpPr>
          <p:spPr bwMode="auto">
            <a:xfrm>
              <a:off x="596" y="2398"/>
              <a:ext cx="588"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fontAlgn="base">
                <a:lnSpc>
                  <a:spcPct val="100000"/>
                </a:lnSpc>
                <a:spcBef>
                  <a:spcPct val="0"/>
                </a:spcBef>
                <a:spcAft>
                  <a:spcPct val="0"/>
                </a:spcAft>
                <a:buClrTx/>
                <a:buSzTx/>
                <a:buFontTx/>
                <a:buNone/>
              </a:pPr>
              <a:r>
                <a:rPr kumimoji="1" lang="en-US" altLang="en-US" sz="1600" b="1">
                  <a:solidFill>
                    <a:srgbClr val="000000"/>
                  </a:solidFill>
                  <a:latin typeface="Times New Roman" panose="02020603050405020304" pitchFamily="18" charset="0"/>
                  <a:ea typeface="宋体" panose="02010600030101010101" pitchFamily="2" charset="-122"/>
                </a:rPr>
                <a:t>006251  </a:t>
              </a:r>
              <a:endParaRPr kumimoji="1" lang="en-US" altLang="zh-CN" sz="1600" b="1">
                <a:solidFill>
                  <a:srgbClr val="000000"/>
                </a:solidFill>
                <a:latin typeface="Times New Roman" panose="02020603050405020304" pitchFamily="18" charset="0"/>
                <a:ea typeface="宋体" panose="02010600030101010101" pitchFamily="2" charset="-122"/>
              </a:endParaRPr>
            </a:p>
          </p:txBody>
        </p:sp>
        <p:sp>
          <p:nvSpPr>
            <p:cNvPr id="151" name="Text Box 72"/>
            <p:cNvSpPr txBox="1">
              <a:spLocks noChangeArrowheads="1"/>
            </p:cNvSpPr>
            <p:nvPr/>
          </p:nvSpPr>
          <p:spPr bwMode="auto">
            <a:xfrm>
              <a:off x="596" y="2155"/>
              <a:ext cx="678"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fontAlgn="base">
                <a:lnSpc>
                  <a:spcPct val="100000"/>
                </a:lnSpc>
                <a:spcBef>
                  <a:spcPct val="0"/>
                </a:spcBef>
                <a:spcAft>
                  <a:spcPct val="0"/>
                </a:spcAft>
                <a:buClrTx/>
                <a:buSzTx/>
                <a:buFontTx/>
                <a:buNone/>
              </a:pPr>
              <a:r>
                <a:rPr kumimoji="1" lang="en-US" altLang="en-US" sz="1600" b="1" dirty="0">
                  <a:solidFill>
                    <a:srgbClr val="000000"/>
                  </a:solidFill>
                  <a:latin typeface="Times New Roman" panose="02020603050405020304" pitchFamily="18" charset="0"/>
                  <a:ea typeface="宋体" panose="02010600030101010101" pitchFamily="2" charset="-122"/>
                </a:rPr>
                <a:t>006802  </a:t>
              </a:r>
              <a:endParaRPr kumimoji="1" lang="en-US" altLang="zh-CN" sz="1600" b="1" dirty="0">
                <a:solidFill>
                  <a:srgbClr val="000000"/>
                </a:solidFill>
                <a:latin typeface="Times New Roman" panose="02020603050405020304" pitchFamily="18" charset="0"/>
                <a:ea typeface="宋体" panose="02010600030101010101" pitchFamily="2" charset="-122"/>
              </a:endParaRPr>
            </a:p>
          </p:txBody>
        </p:sp>
        <p:sp>
          <p:nvSpPr>
            <p:cNvPr id="152" name="Text Box 73"/>
            <p:cNvSpPr txBox="1">
              <a:spLocks noChangeArrowheads="1"/>
            </p:cNvSpPr>
            <p:nvPr/>
          </p:nvSpPr>
          <p:spPr bwMode="auto">
            <a:xfrm>
              <a:off x="234" y="2277"/>
              <a:ext cx="36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fontAlgn="base">
                <a:lnSpc>
                  <a:spcPct val="100000"/>
                </a:lnSpc>
                <a:spcBef>
                  <a:spcPct val="0"/>
                </a:spcBef>
                <a:spcAft>
                  <a:spcPct val="0"/>
                </a:spcAft>
                <a:buClrTx/>
                <a:buSzTx/>
                <a:buFontTx/>
                <a:buNone/>
              </a:pPr>
              <a:r>
                <a:rPr kumimoji="1" lang="en-US" altLang="zh-CN" sz="1600" b="1">
                  <a:solidFill>
                    <a:srgbClr val="000000"/>
                  </a:solidFill>
                  <a:latin typeface="Times New Roman" panose="02020603050405020304" pitchFamily="18" charset="0"/>
                  <a:ea typeface="宋体" panose="02010600030101010101" pitchFamily="2" charset="-122"/>
                </a:rPr>
                <a:t>3KB</a:t>
              </a:r>
              <a:endParaRPr kumimoji="1" lang="en-US" altLang="zh-CN" sz="1600" b="1">
                <a:solidFill>
                  <a:srgbClr val="000000"/>
                </a:solidFill>
                <a:latin typeface="Times New Roman" panose="02020603050405020304" pitchFamily="18" charset="0"/>
                <a:ea typeface="宋体" panose="02010600030101010101" pitchFamily="2" charset="-122"/>
              </a:endParaRPr>
            </a:p>
          </p:txBody>
        </p:sp>
      </p:grpSp>
      <p:grpSp>
        <p:nvGrpSpPr>
          <p:cNvPr id="153" name="Group 79"/>
          <p:cNvGrpSpPr/>
          <p:nvPr/>
        </p:nvGrpSpPr>
        <p:grpSpPr bwMode="auto">
          <a:xfrm>
            <a:off x="4543800" y="1954029"/>
            <a:ext cx="5532438" cy="4057650"/>
            <a:chOff x="1717" y="1104"/>
            <a:chExt cx="3485" cy="2556"/>
          </a:xfrm>
        </p:grpSpPr>
        <p:sp>
          <p:nvSpPr>
            <p:cNvPr id="154" name="Rectangle 12"/>
            <p:cNvSpPr>
              <a:spLocks noChangeArrowheads="1"/>
            </p:cNvSpPr>
            <p:nvPr/>
          </p:nvSpPr>
          <p:spPr bwMode="auto">
            <a:xfrm>
              <a:off x="3655" y="1193"/>
              <a:ext cx="905" cy="221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0" indent="-34163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Blip>
                  <a:blip r:embed="rId1"/>
                </a:buBlip>
                <a:defRPr/>
              </a:pPr>
              <a:endParaRPr kumimoji="0" lang="zh-CN" altLang="zh-CN" sz="1400" b="1" i="0" u="none" strike="noStrike" kern="0" cap="none" spc="0" normalizeH="0" baseline="0" noProof="0">
                <a:ln>
                  <a:noFill/>
                </a:ln>
                <a:solidFill>
                  <a:srgbClr val="4138FA"/>
                </a:solidFill>
                <a:effectLst>
                  <a:outerShdw blurRad="38100" dist="38100" dir="2700000" algn="tl">
                    <a:srgbClr val="C0C0C0"/>
                  </a:outerShdw>
                </a:effectLst>
                <a:uLnTx/>
                <a:uFillTx/>
                <a:latin typeface="Arial" panose="020B0604020202020204" pitchFamily="34" charset="0"/>
                <a:ea typeface="宋体" panose="02010600030101010101" pitchFamily="2" charset="-122"/>
              </a:endParaRPr>
            </a:p>
          </p:txBody>
        </p:sp>
        <p:sp>
          <p:nvSpPr>
            <p:cNvPr id="155" name="Text Box 13"/>
            <p:cNvSpPr txBox="1">
              <a:spLocks noChangeArrowheads="1"/>
            </p:cNvSpPr>
            <p:nvPr/>
          </p:nvSpPr>
          <p:spPr bwMode="auto">
            <a:xfrm>
              <a:off x="4605" y="1104"/>
              <a:ext cx="19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6" name="Text Box 14"/>
            <p:cNvSpPr txBox="1">
              <a:spLocks noChangeArrowheads="1"/>
            </p:cNvSpPr>
            <p:nvPr/>
          </p:nvSpPr>
          <p:spPr bwMode="auto">
            <a:xfrm>
              <a:off x="4560" y="1307"/>
              <a:ext cx="451"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7" name="Line 15"/>
            <p:cNvSpPr>
              <a:spLocks noChangeShapeType="1"/>
            </p:cNvSpPr>
            <p:nvPr/>
          </p:nvSpPr>
          <p:spPr bwMode="auto">
            <a:xfrm>
              <a:off x="3655" y="1415"/>
              <a:ext cx="90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58" name="Line 16"/>
            <p:cNvSpPr>
              <a:spLocks noChangeShapeType="1"/>
            </p:cNvSpPr>
            <p:nvPr/>
          </p:nvSpPr>
          <p:spPr bwMode="auto">
            <a:xfrm>
              <a:off x="3655" y="1636"/>
              <a:ext cx="90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59" name="Line 17"/>
            <p:cNvSpPr>
              <a:spLocks noChangeShapeType="1"/>
            </p:cNvSpPr>
            <p:nvPr/>
          </p:nvSpPr>
          <p:spPr bwMode="auto">
            <a:xfrm>
              <a:off x="3655" y="2303"/>
              <a:ext cx="90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60" name="Text Box 18"/>
            <p:cNvSpPr txBox="1">
              <a:spLocks noChangeArrowheads="1"/>
            </p:cNvSpPr>
            <p:nvPr/>
          </p:nvSpPr>
          <p:spPr bwMode="auto">
            <a:xfrm>
              <a:off x="3882" y="3447"/>
              <a:ext cx="678"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主存</a:t>
              </a:r>
              <a:endPar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1" name="Line 19"/>
            <p:cNvSpPr>
              <a:spLocks noChangeShapeType="1"/>
            </p:cNvSpPr>
            <p:nvPr/>
          </p:nvSpPr>
          <p:spPr bwMode="auto">
            <a:xfrm>
              <a:off x="3655" y="2969"/>
              <a:ext cx="90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62" name="Line 20"/>
            <p:cNvSpPr>
              <a:spLocks noChangeShapeType="1"/>
            </p:cNvSpPr>
            <p:nvPr/>
          </p:nvSpPr>
          <p:spPr bwMode="auto">
            <a:xfrm>
              <a:off x="3655" y="2524"/>
              <a:ext cx="90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63" name="Line 21"/>
            <p:cNvSpPr>
              <a:spLocks noChangeShapeType="1"/>
            </p:cNvSpPr>
            <p:nvPr/>
          </p:nvSpPr>
          <p:spPr bwMode="auto">
            <a:xfrm>
              <a:off x="3655" y="2081"/>
              <a:ext cx="90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64" name="Line 22"/>
            <p:cNvSpPr>
              <a:spLocks noChangeShapeType="1"/>
            </p:cNvSpPr>
            <p:nvPr/>
          </p:nvSpPr>
          <p:spPr bwMode="auto">
            <a:xfrm>
              <a:off x="3655" y="3190"/>
              <a:ext cx="90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65" name="Line 23"/>
            <p:cNvSpPr>
              <a:spLocks noChangeShapeType="1"/>
            </p:cNvSpPr>
            <p:nvPr/>
          </p:nvSpPr>
          <p:spPr bwMode="auto">
            <a:xfrm>
              <a:off x="3655" y="1858"/>
              <a:ext cx="90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66" name="Line 24"/>
            <p:cNvSpPr>
              <a:spLocks noChangeShapeType="1"/>
            </p:cNvSpPr>
            <p:nvPr/>
          </p:nvSpPr>
          <p:spPr bwMode="auto">
            <a:xfrm>
              <a:off x="3655" y="2746"/>
              <a:ext cx="90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67" name="Text Box 25"/>
            <p:cNvSpPr txBox="1">
              <a:spLocks noChangeArrowheads="1"/>
            </p:cNvSpPr>
            <p:nvPr/>
          </p:nvSpPr>
          <p:spPr bwMode="auto">
            <a:xfrm>
              <a:off x="4560" y="1528"/>
              <a:ext cx="42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8" name="Text Box 26"/>
            <p:cNvSpPr txBox="1">
              <a:spLocks noChangeArrowheads="1"/>
            </p:cNvSpPr>
            <p:nvPr/>
          </p:nvSpPr>
          <p:spPr bwMode="auto">
            <a:xfrm>
              <a:off x="4560" y="1760"/>
              <a:ext cx="451"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9" name="Text Box 27"/>
            <p:cNvSpPr txBox="1">
              <a:spLocks noChangeArrowheads="1"/>
            </p:cNvSpPr>
            <p:nvPr/>
          </p:nvSpPr>
          <p:spPr bwMode="auto">
            <a:xfrm>
              <a:off x="4560" y="1963"/>
              <a:ext cx="42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0" name="Text Box 28"/>
            <p:cNvSpPr txBox="1">
              <a:spLocks noChangeArrowheads="1"/>
            </p:cNvSpPr>
            <p:nvPr/>
          </p:nvSpPr>
          <p:spPr bwMode="auto">
            <a:xfrm>
              <a:off x="4560" y="2164"/>
              <a:ext cx="41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5KB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1" name="Text Box 29"/>
            <p:cNvSpPr txBox="1">
              <a:spLocks noChangeArrowheads="1"/>
            </p:cNvSpPr>
            <p:nvPr/>
          </p:nvSpPr>
          <p:spPr bwMode="auto">
            <a:xfrm>
              <a:off x="4560" y="2386"/>
              <a:ext cx="41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2" name="Text Box 30"/>
            <p:cNvSpPr txBox="1">
              <a:spLocks noChangeArrowheads="1"/>
            </p:cNvSpPr>
            <p:nvPr/>
          </p:nvSpPr>
          <p:spPr bwMode="auto">
            <a:xfrm>
              <a:off x="4560" y="2609"/>
              <a:ext cx="44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7KB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3" name="Text Box 31"/>
            <p:cNvSpPr txBox="1">
              <a:spLocks noChangeArrowheads="1"/>
            </p:cNvSpPr>
            <p:nvPr/>
          </p:nvSpPr>
          <p:spPr bwMode="auto">
            <a:xfrm>
              <a:off x="4560" y="2821"/>
              <a:ext cx="421"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4" name="Text Box 32"/>
            <p:cNvSpPr txBox="1">
              <a:spLocks noChangeArrowheads="1"/>
            </p:cNvSpPr>
            <p:nvPr/>
          </p:nvSpPr>
          <p:spPr bwMode="auto">
            <a:xfrm>
              <a:off x="4560" y="3052"/>
              <a:ext cx="43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9KB</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5" name="Text Box 33"/>
            <p:cNvSpPr txBox="1">
              <a:spLocks noChangeArrowheads="1"/>
            </p:cNvSpPr>
            <p:nvPr/>
          </p:nvSpPr>
          <p:spPr bwMode="auto">
            <a:xfrm>
              <a:off x="4560" y="3285"/>
              <a:ext cx="64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10KB</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6" name="Rectangle 34"/>
            <p:cNvSpPr>
              <a:spLocks noChangeArrowheads="1"/>
            </p:cNvSpPr>
            <p:nvPr/>
          </p:nvSpPr>
          <p:spPr bwMode="auto">
            <a:xfrm>
              <a:off x="1768" y="1662"/>
              <a:ext cx="1481" cy="81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914400" marR="0" lvl="0" indent="-34163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Blip>
                  <a:blip r:embed="rId1"/>
                </a:buBlip>
                <a:defRPr/>
              </a:pPr>
              <a:endParaRPr kumimoji="0" lang="zh-CN" altLang="zh-CN" sz="1400" b="1" i="0" u="none" strike="noStrike" kern="0" cap="none" spc="0" normalizeH="0" baseline="0" noProof="0">
                <a:ln>
                  <a:noFill/>
                </a:ln>
                <a:solidFill>
                  <a:srgbClr val="4138FA"/>
                </a:solidFill>
                <a:effectLst>
                  <a:outerShdw blurRad="38100" dist="38100" dir="2700000" algn="tl">
                    <a:srgbClr val="C0C0C0"/>
                  </a:outerShdw>
                </a:effectLst>
                <a:uLnTx/>
                <a:uFillTx/>
                <a:latin typeface="Arial" panose="020B0604020202020204" pitchFamily="34" charset="0"/>
                <a:ea typeface="宋体" panose="02010600030101010101" pitchFamily="2" charset="-122"/>
              </a:endParaRPr>
            </a:p>
          </p:txBody>
        </p:sp>
        <p:sp>
          <p:nvSpPr>
            <p:cNvPr id="177" name="Text Box 35"/>
            <p:cNvSpPr txBox="1">
              <a:spLocks noChangeArrowheads="1"/>
            </p:cNvSpPr>
            <p:nvPr/>
          </p:nvSpPr>
          <p:spPr bwMode="auto">
            <a:xfrm>
              <a:off x="1859" y="1662"/>
              <a:ext cx="19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8" name="Text Box 36"/>
            <p:cNvSpPr txBox="1">
              <a:spLocks noChangeArrowheads="1"/>
            </p:cNvSpPr>
            <p:nvPr/>
          </p:nvSpPr>
          <p:spPr bwMode="auto">
            <a:xfrm>
              <a:off x="3023" y="1681"/>
              <a:ext cx="19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9" name="Text Box 37"/>
            <p:cNvSpPr txBox="1">
              <a:spLocks noChangeArrowheads="1"/>
            </p:cNvSpPr>
            <p:nvPr/>
          </p:nvSpPr>
          <p:spPr bwMode="auto">
            <a:xfrm>
              <a:off x="1859" y="1839"/>
              <a:ext cx="19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0" name="Text Box 38"/>
            <p:cNvSpPr txBox="1">
              <a:spLocks noChangeArrowheads="1"/>
            </p:cNvSpPr>
            <p:nvPr/>
          </p:nvSpPr>
          <p:spPr bwMode="auto">
            <a:xfrm>
              <a:off x="3023" y="1858"/>
              <a:ext cx="19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1" name="Text Box 39"/>
            <p:cNvSpPr txBox="1">
              <a:spLocks noChangeArrowheads="1"/>
            </p:cNvSpPr>
            <p:nvPr/>
          </p:nvSpPr>
          <p:spPr bwMode="auto">
            <a:xfrm>
              <a:off x="1847" y="2061"/>
              <a:ext cx="19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2" name="Text Box 40"/>
            <p:cNvSpPr txBox="1">
              <a:spLocks noChangeArrowheads="1"/>
            </p:cNvSpPr>
            <p:nvPr/>
          </p:nvSpPr>
          <p:spPr bwMode="auto">
            <a:xfrm>
              <a:off x="2151" y="2558"/>
              <a:ext cx="72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程序</a:t>
              </a: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r>
                <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页表</a:t>
              </a:r>
              <a:endPar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3" name="Text Box 41"/>
            <p:cNvSpPr txBox="1">
              <a:spLocks noChangeArrowheads="1"/>
            </p:cNvSpPr>
            <p:nvPr/>
          </p:nvSpPr>
          <p:spPr bwMode="auto">
            <a:xfrm>
              <a:off x="3972" y="1149"/>
              <a:ext cx="36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os</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4" name="Text Box 42"/>
            <p:cNvSpPr txBox="1">
              <a:spLocks noChangeArrowheads="1"/>
            </p:cNvSpPr>
            <p:nvPr/>
          </p:nvSpPr>
          <p:spPr bwMode="auto">
            <a:xfrm>
              <a:off x="3972" y="1415"/>
              <a:ext cx="36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os</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5" name="Text Box 43"/>
            <p:cNvSpPr txBox="1">
              <a:spLocks noChangeArrowheads="1"/>
            </p:cNvSpPr>
            <p:nvPr/>
          </p:nvSpPr>
          <p:spPr bwMode="auto">
            <a:xfrm>
              <a:off x="3671" y="2088"/>
              <a:ext cx="8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程序</a:t>
              </a:r>
              <a:r>
                <a:rPr kumimoji="1" lang="en-US" altLang="zh-CN" sz="16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第 </a:t>
              </a: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页</a:t>
              </a:r>
              <a:endPar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6" name="Text Box 44"/>
            <p:cNvSpPr txBox="1">
              <a:spLocks noChangeArrowheads="1"/>
            </p:cNvSpPr>
            <p:nvPr/>
          </p:nvSpPr>
          <p:spPr bwMode="auto">
            <a:xfrm>
              <a:off x="3673" y="1645"/>
              <a:ext cx="939"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程序</a:t>
              </a:r>
              <a:r>
                <a:rPr kumimoji="1" lang="en-US" altLang="zh-CN" sz="16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第 </a:t>
              </a:r>
              <a:r>
                <a:rPr kumimoji="1" lang="en-US" altLang="zh-CN"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页</a:t>
              </a:r>
              <a:endPar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7" name="Line 45"/>
            <p:cNvSpPr>
              <a:spLocks noChangeShapeType="1"/>
            </p:cNvSpPr>
            <p:nvPr/>
          </p:nvSpPr>
          <p:spPr bwMode="auto">
            <a:xfrm>
              <a:off x="2119" y="1658"/>
              <a:ext cx="0" cy="82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88" name="Text Box 46"/>
            <p:cNvSpPr txBox="1">
              <a:spLocks noChangeArrowheads="1"/>
            </p:cNvSpPr>
            <p:nvPr/>
          </p:nvSpPr>
          <p:spPr bwMode="auto">
            <a:xfrm>
              <a:off x="1847" y="2303"/>
              <a:ext cx="19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9" name="Line 47"/>
            <p:cNvSpPr>
              <a:spLocks noChangeShapeType="1"/>
            </p:cNvSpPr>
            <p:nvPr/>
          </p:nvSpPr>
          <p:spPr bwMode="auto">
            <a:xfrm>
              <a:off x="1757" y="1858"/>
              <a:ext cx="1492"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90" name="Line 48"/>
            <p:cNvSpPr>
              <a:spLocks noChangeShapeType="1"/>
            </p:cNvSpPr>
            <p:nvPr/>
          </p:nvSpPr>
          <p:spPr bwMode="auto">
            <a:xfrm>
              <a:off x="1757" y="2036"/>
              <a:ext cx="1492"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91" name="Line 49"/>
            <p:cNvSpPr>
              <a:spLocks noChangeShapeType="1"/>
            </p:cNvSpPr>
            <p:nvPr/>
          </p:nvSpPr>
          <p:spPr bwMode="auto">
            <a:xfrm>
              <a:off x="1757" y="2258"/>
              <a:ext cx="1492"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92" name="Line 50"/>
            <p:cNvSpPr>
              <a:spLocks noChangeShapeType="1"/>
            </p:cNvSpPr>
            <p:nvPr/>
          </p:nvSpPr>
          <p:spPr bwMode="auto">
            <a:xfrm>
              <a:off x="2571" y="1658"/>
              <a:ext cx="0" cy="82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93" name="Line 51"/>
            <p:cNvSpPr>
              <a:spLocks noChangeShapeType="1"/>
            </p:cNvSpPr>
            <p:nvPr/>
          </p:nvSpPr>
          <p:spPr bwMode="auto">
            <a:xfrm>
              <a:off x="2932" y="1658"/>
              <a:ext cx="0" cy="82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194" name="Text Box 52"/>
            <p:cNvSpPr txBox="1">
              <a:spLocks noChangeArrowheads="1"/>
            </p:cNvSpPr>
            <p:nvPr/>
          </p:nvSpPr>
          <p:spPr bwMode="auto">
            <a:xfrm>
              <a:off x="1717" y="1427"/>
              <a:ext cx="163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defRPr/>
              </a:pPr>
              <a:r>
                <a:rPr kumimoji="1" lang="zh-CN" altLang="en-US" sz="1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页号   辅存地址  中断位   块号</a:t>
              </a:r>
              <a:r>
                <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endParaRPr kumimoji="1" lang="zh-CN" altLang="en-US"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5" name="Text Box 53"/>
            <p:cNvSpPr txBox="1">
              <a:spLocks noChangeArrowheads="1"/>
            </p:cNvSpPr>
            <p:nvPr/>
          </p:nvSpPr>
          <p:spPr bwMode="auto">
            <a:xfrm>
              <a:off x="2661" y="1636"/>
              <a:ext cx="19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6" name="Text Box 54"/>
            <p:cNvSpPr txBox="1">
              <a:spLocks noChangeArrowheads="1"/>
            </p:cNvSpPr>
            <p:nvPr/>
          </p:nvSpPr>
          <p:spPr bwMode="auto">
            <a:xfrm>
              <a:off x="2661" y="1843"/>
              <a:ext cx="19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0</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7" name="Text Box 55"/>
            <p:cNvSpPr txBox="1">
              <a:spLocks noChangeArrowheads="1"/>
            </p:cNvSpPr>
            <p:nvPr/>
          </p:nvSpPr>
          <p:spPr bwMode="auto">
            <a:xfrm>
              <a:off x="2661" y="2036"/>
              <a:ext cx="192"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8" name="Text Box 56"/>
            <p:cNvSpPr txBox="1">
              <a:spLocks noChangeArrowheads="1"/>
            </p:cNvSpPr>
            <p:nvPr/>
          </p:nvSpPr>
          <p:spPr bwMode="auto">
            <a:xfrm>
              <a:off x="2661" y="2258"/>
              <a:ext cx="19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endParaRPr kumimoji="1"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9" name="Text Box 57"/>
            <p:cNvSpPr txBox="1">
              <a:spLocks noChangeArrowheads="1"/>
            </p:cNvSpPr>
            <p:nvPr/>
          </p:nvSpPr>
          <p:spPr bwMode="auto">
            <a:xfrm>
              <a:off x="2164" y="1839"/>
              <a:ext cx="44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地址</a:t>
              </a:r>
              <a:endPar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0" name="Text Box 58"/>
            <p:cNvSpPr txBox="1">
              <a:spLocks noChangeArrowheads="1"/>
            </p:cNvSpPr>
            <p:nvPr/>
          </p:nvSpPr>
          <p:spPr bwMode="auto">
            <a:xfrm>
              <a:off x="2164" y="1643"/>
              <a:ext cx="43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地址</a:t>
              </a:r>
              <a:endPar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1" name="Text Box 59"/>
            <p:cNvSpPr txBox="1">
              <a:spLocks noChangeArrowheads="1"/>
            </p:cNvSpPr>
            <p:nvPr/>
          </p:nvSpPr>
          <p:spPr bwMode="auto">
            <a:xfrm>
              <a:off x="2164" y="2036"/>
              <a:ext cx="421"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地址</a:t>
              </a:r>
              <a:endPar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2" name="Text Box 60"/>
            <p:cNvSpPr txBox="1">
              <a:spLocks noChangeArrowheads="1"/>
            </p:cNvSpPr>
            <p:nvPr/>
          </p:nvSpPr>
          <p:spPr bwMode="auto">
            <a:xfrm>
              <a:off x="2164" y="2258"/>
              <a:ext cx="40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defRPr/>
              </a:pPr>
              <a:r>
                <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地址</a:t>
              </a:r>
              <a:endParaRPr kumimoji="1" lang="zh-CN" altLang="en-US" sz="16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3" name="Line 74"/>
            <p:cNvSpPr>
              <a:spLocks noChangeShapeType="1"/>
            </p:cNvSpPr>
            <p:nvPr/>
          </p:nvSpPr>
          <p:spPr bwMode="auto">
            <a:xfrm>
              <a:off x="3249" y="1726"/>
              <a:ext cx="406" cy="0"/>
            </a:xfrm>
            <a:prstGeom prst="line">
              <a:avLst/>
            </a:prstGeom>
            <a:noFill/>
            <a:ln w="2540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sp>
          <p:nvSpPr>
            <p:cNvPr id="204" name="Line 75"/>
            <p:cNvSpPr>
              <a:spLocks noChangeShapeType="1"/>
            </p:cNvSpPr>
            <p:nvPr/>
          </p:nvSpPr>
          <p:spPr bwMode="auto">
            <a:xfrm>
              <a:off x="3249" y="1947"/>
              <a:ext cx="406" cy="222"/>
            </a:xfrm>
            <a:prstGeom prst="line">
              <a:avLst/>
            </a:prstGeom>
            <a:noFill/>
            <a:ln w="2540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eaLnBrk="1" fontAlgn="base" latinLnBrk="0" hangingPunct="1">
                <a:lnSpc>
                  <a:spcPct val="120000"/>
                </a:lnSpc>
                <a:spcBef>
                  <a:spcPct val="0"/>
                </a:spcBef>
                <a:spcAft>
                  <a:spcPct val="0"/>
                </a:spcAft>
                <a:buClr>
                  <a:srgbClr val="FF9900"/>
                </a:buClr>
                <a:buSzPct val="95000"/>
                <a:buFont typeface="Wingdings" panose="05000000000000000000" pitchFamily="2" charset="2"/>
                <a:buChar char="Ø"/>
                <a:defRPr/>
              </a:pPr>
              <a:endParaRPr kumimoji="0" lang="zh-CN" altLang="en-US" sz="1400" b="1" i="0" u="none" strike="noStrike" kern="0" cap="none" spc="0" normalizeH="0" baseline="0" noProof="0">
                <a:ln>
                  <a:noFill/>
                </a:ln>
                <a:solidFill>
                  <a:srgbClr val="4138FA"/>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endParaRPr>
            </a:p>
          </p:txBody>
        </p:sp>
      </p:grpSp>
      <p:sp>
        <p:nvSpPr>
          <p:cNvPr id="205" name="Text Box 81"/>
          <p:cNvSpPr txBox="1">
            <a:spLocks noChangeArrowheads="1"/>
          </p:cNvSpPr>
          <p:nvPr/>
        </p:nvSpPr>
        <p:spPr bwMode="auto">
          <a:xfrm>
            <a:off x="3875463" y="5806892"/>
            <a:ext cx="3490912"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fontAlgn="base">
              <a:lnSpc>
                <a:spcPct val="100000"/>
              </a:lnSpc>
              <a:spcAft>
                <a:spcPct val="0"/>
              </a:spcAft>
              <a:buClrTx/>
              <a:buSzTx/>
              <a:buFontTx/>
              <a:buNone/>
            </a:pPr>
            <a:r>
              <a:rPr kumimoji="1" lang="zh-CN" altLang="en-US" sz="1600" dirty="0">
                <a:solidFill>
                  <a:srgbClr val="000000"/>
                </a:solidFill>
                <a:latin typeface="Times New Roman" panose="02020603050405020304" pitchFamily="18" charset="0"/>
                <a:ea typeface="宋体" panose="02010600030101010101" pitchFamily="2" charset="-122"/>
              </a:rPr>
              <a:t>程序</a:t>
            </a:r>
            <a:r>
              <a:rPr kumimoji="1" lang="en-US" altLang="zh-CN" sz="1600" baseline="-25000" dirty="0">
                <a:solidFill>
                  <a:srgbClr val="000000"/>
                </a:solidFill>
                <a:latin typeface="Times New Roman" panose="02020603050405020304" pitchFamily="18" charset="0"/>
                <a:ea typeface="宋体" panose="02010600030101010101" pitchFamily="2" charset="-122"/>
              </a:rPr>
              <a:t>2</a:t>
            </a:r>
            <a:r>
              <a:rPr kumimoji="1" lang="zh-CN" altLang="en-US" sz="1600" dirty="0">
                <a:solidFill>
                  <a:srgbClr val="000000"/>
                </a:solidFill>
                <a:latin typeface="Times New Roman" panose="02020603050405020304" pitchFamily="18" charset="0"/>
                <a:ea typeface="宋体" panose="02010600030101010101" pitchFamily="2" charset="-122"/>
              </a:rPr>
              <a:t>在请求分页系统中的存储映像</a:t>
            </a:r>
            <a:endParaRPr kumimoji="1" lang="zh-CN" altLang="en-US" sz="16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5"/>
          <p:cNvSpPr>
            <a:spLocks noChangeArrowheads="1"/>
          </p:cNvSpPr>
          <p:nvPr/>
        </p:nvSpPr>
        <p:spPr bwMode="auto">
          <a:xfrm>
            <a:off x="487822" y="830079"/>
            <a:ext cx="8375650"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20000"/>
              </a:lnSpc>
              <a:buFont typeface="Wingdings" panose="05000000000000000000" pitchFamily="2" charset="2"/>
              <a:buNone/>
            </a:pPr>
            <a:r>
              <a:rPr lang="en-US" altLang="zh-CN" sz="2400" dirty="0">
                <a:solidFill>
                  <a:srgbClr val="000099"/>
                </a:solidFill>
                <a:latin typeface="Times New Roman" panose="02020603050405020304" pitchFamily="18" charset="0"/>
              </a:rPr>
              <a:t>②</a:t>
            </a:r>
            <a:r>
              <a:rPr lang="en-US" altLang="zh-CN"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缺页处理的例子</a:t>
            </a:r>
            <a:endParaRPr lang="zh-CN" altLang="en-US" sz="2400" dirty="0">
              <a:solidFill>
                <a:srgbClr val="000099"/>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程序</a:t>
            </a:r>
            <a:r>
              <a:rPr lang="en-US" altLang="zh-CN" sz="2400" b="0" dirty="0">
                <a:solidFill>
                  <a:schemeClr val="tx1"/>
                </a:solidFill>
                <a:latin typeface="Times New Roman" panose="02020603050405020304" pitchFamily="18" charset="0"/>
              </a:rPr>
              <a:t>2</a:t>
            </a:r>
            <a:r>
              <a:rPr lang="zh-CN" altLang="en-US" sz="2400" b="0" dirty="0">
                <a:solidFill>
                  <a:schemeClr val="tx1"/>
                </a:solidFill>
                <a:latin typeface="Times New Roman" panose="02020603050405020304" pitchFamily="18" charset="0"/>
              </a:rPr>
              <a:t>的主存块数为 </a:t>
            </a:r>
            <a:r>
              <a:rPr lang="en-US" altLang="zh-CN" sz="2400" b="0" dirty="0">
                <a:solidFill>
                  <a:schemeClr val="tx1"/>
                </a:solidFill>
                <a:latin typeface="Times New Roman" panose="02020603050405020304" pitchFamily="18" charset="0"/>
              </a:rPr>
              <a:t>m</a:t>
            </a:r>
            <a:r>
              <a:rPr lang="en-US" altLang="zh-CN" sz="2400" b="0" baseline="-25000" dirty="0">
                <a:solidFill>
                  <a:schemeClr val="tx1"/>
                </a:solidFill>
                <a:latin typeface="Times New Roman" panose="02020603050405020304" pitchFamily="18" charset="0"/>
              </a:rPr>
              <a:t>2</a:t>
            </a:r>
            <a:r>
              <a:rPr lang="en-US" altLang="zh-CN" sz="2400" b="0" dirty="0">
                <a:solidFill>
                  <a:schemeClr val="tx1"/>
                </a:solidFill>
                <a:latin typeface="Times New Roman" panose="02020603050405020304" pitchFamily="18" charset="0"/>
              </a:rPr>
              <a:t>=3</a:t>
            </a:r>
            <a:r>
              <a:rPr lang="zh-CN" altLang="en-US" sz="2400" b="0" dirty="0">
                <a:solidFill>
                  <a:schemeClr val="tx1"/>
                </a:solidFill>
                <a:latin typeface="Times New Roman" panose="02020603050405020304" pitchFamily="18" charset="0"/>
              </a:rPr>
              <a:t>，讨论程序执行</a:t>
            </a:r>
            <a:endParaRPr lang="zh-CN" altLang="en-US"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lang="zh-CN" altLang="en-US" sz="2400" b="0" dirty="0">
                <a:solidFill>
                  <a:schemeClr val="tx1"/>
                </a:solidFill>
                <a:latin typeface="Times New Roman" panose="02020603050405020304" pitchFamily="18" charset="0"/>
              </a:rPr>
              <a:t>              “</a:t>
            </a:r>
            <a:r>
              <a:rPr lang="en-US" altLang="zh-CN" sz="2400" b="0" dirty="0">
                <a:solidFill>
                  <a:schemeClr val="tx1"/>
                </a:solidFill>
                <a:latin typeface="Times New Roman" panose="02020603050405020304" pitchFamily="18" charset="0"/>
              </a:rPr>
              <a:t>mov r</a:t>
            </a:r>
            <a:r>
              <a:rPr lang="en-US" altLang="zh-CN" sz="2400" b="0" baseline="-25000" dirty="0">
                <a:solidFill>
                  <a:schemeClr val="tx1"/>
                </a:solidFill>
                <a:latin typeface="Times New Roman" panose="02020603050405020304" pitchFamily="18" charset="0"/>
              </a:rPr>
              <a:t>1</a:t>
            </a:r>
            <a:r>
              <a:rPr lang="zh-CN" altLang="en-US" sz="2400" b="0" dirty="0">
                <a:solidFill>
                  <a:schemeClr val="tx1"/>
                </a:solidFill>
                <a:latin typeface="Times New Roman" panose="02020603050405020304" pitchFamily="18" charset="0"/>
              </a:rPr>
              <a:t>，</a:t>
            </a:r>
            <a:r>
              <a:rPr lang="en-US" altLang="zh-CN" sz="2400" b="0" dirty="0">
                <a:solidFill>
                  <a:schemeClr val="tx1"/>
                </a:solidFill>
                <a:latin typeface="Times New Roman" panose="02020603050405020304" pitchFamily="18" charset="0"/>
              </a:rPr>
              <a:t>[2120</a:t>
            </a:r>
            <a:r>
              <a:rPr lang="zh-CN" altLang="en-US" sz="2400" b="0" dirty="0">
                <a:solidFill>
                  <a:schemeClr val="tx1"/>
                </a:solidFill>
                <a:latin typeface="Times New Roman" panose="02020603050405020304" pitchFamily="18" charset="0"/>
              </a:rPr>
              <a:t>］”指令时的情况。</a:t>
            </a:r>
            <a:endParaRPr lang="zh-CN" altLang="en-US" sz="2400" b="0" dirty="0">
              <a:solidFill>
                <a:schemeClr val="tx1"/>
              </a:solidFill>
              <a:latin typeface="Times New Roman" panose="02020603050405020304" pitchFamily="18" charset="0"/>
            </a:endParaRPr>
          </a:p>
        </p:txBody>
      </p:sp>
      <p:sp>
        <p:nvSpPr>
          <p:cNvPr id="4" name="Rectangle 71"/>
          <p:cNvSpPr>
            <a:spLocks noChangeArrowheads="1"/>
          </p:cNvSpPr>
          <p:nvPr/>
        </p:nvSpPr>
        <p:spPr bwMode="auto">
          <a:xfrm>
            <a:off x="2834147" y="2479491"/>
            <a:ext cx="8328694" cy="4289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marL="800100" lvl="3" indent="-228600">
              <a:lnSpc>
                <a:spcPct val="150000"/>
              </a:lnSpc>
              <a:spcBef>
                <a:spcPts val="500"/>
              </a:spcBef>
              <a:buClr>
                <a:srgbClr val="FFC000"/>
              </a:buClr>
              <a:buFont typeface="Wingdings" panose="05000000000000000000" pitchFamily="2" charset="2"/>
              <a:buChar char="u"/>
              <a:defRPr/>
            </a:pPr>
            <a:r>
              <a:rPr lang="en-US" altLang="zh-CN" sz="2400" dirty="0">
                <a:solidFill>
                  <a:prstClr val="black"/>
                </a:solidFill>
                <a:latin typeface="微软雅黑" panose="020B0503020204020204" pitchFamily="34" charset="-122"/>
                <a:ea typeface="微软雅黑" panose="020B0503020204020204" pitchFamily="34" charset="-122"/>
              </a:rPr>
              <a:t>CPU</a:t>
            </a:r>
            <a:r>
              <a:rPr lang="zh-CN" altLang="en-US" sz="2400" dirty="0">
                <a:solidFill>
                  <a:prstClr val="black"/>
                </a:solidFill>
                <a:latin typeface="微软雅黑" panose="020B0503020204020204" pitchFamily="34" charset="-122"/>
                <a:ea typeface="微软雅黑" panose="020B0503020204020204" pitchFamily="34" charset="-122"/>
              </a:rPr>
              <a:t>产生的虚地址为</a:t>
            </a:r>
            <a:r>
              <a:rPr lang="en-US" altLang="zh-CN" sz="2400" dirty="0">
                <a:solidFill>
                  <a:prstClr val="black"/>
                </a:solidFill>
                <a:latin typeface="微软雅黑" panose="020B0503020204020204" pitchFamily="34" charset="-122"/>
                <a:ea typeface="微软雅黑" panose="020B0503020204020204" pitchFamily="34" charset="-122"/>
              </a:rPr>
              <a:t>2120</a:t>
            </a:r>
            <a:endParaRPr lang="en-US" altLang="zh-CN" sz="2400" dirty="0">
              <a:solidFill>
                <a:prstClr val="black"/>
              </a:solidFill>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分页机构得 </a:t>
            </a:r>
            <a:r>
              <a:rPr lang="en-US" altLang="zh-CN" sz="2400" dirty="0">
                <a:solidFill>
                  <a:prstClr val="black"/>
                </a:solidFill>
                <a:latin typeface="微软雅黑" panose="020B0503020204020204" pitchFamily="34" charset="-122"/>
                <a:ea typeface="微软雅黑" panose="020B0503020204020204" pitchFamily="34" charset="-122"/>
              </a:rPr>
              <a:t>p=2</a:t>
            </a:r>
            <a:r>
              <a:rPr lang="zh-CN" altLang="en-US" sz="2400" dirty="0">
                <a:solidFill>
                  <a:prstClr val="black"/>
                </a:solidFill>
                <a:latin typeface="微软雅黑" panose="020B0503020204020204" pitchFamily="34" charset="-122"/>
                <a:ea typeface="微软雅黑" panose="020B0503020204020204" pitchFamily="34" charset="-122"/>
              </a:rPr>
              <a:t>，</a:t>
            </a:r>
            <a:r>
              <a:rPr lang="en-US" altLang="zh-CN" sz="2400" dirty="0">
                <a:solidFill>
                  <a:prstClr val="black"/>
                </a:solidFill>
                <a:latin typeface="微软雅黑" panose="020B0503020204020204" pitchFamily="34" charset="-122"/>
                <a:ea typeface="微软雅黑" panose="020B0503020204020204" pitchFamily="34" charset="-122"/>
              </a:rPr>
              <a:t>w=72</a:t>
            </a:r>
            <a:endParaRPr lang="en-US" altLang="zh-CN" sz="2400" dirty="0">
              <a:solidFill>
                <a:prstClr val="black"/>
              </a:solidFill>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查页表。该页中断位</a:t>
            </a:r>
            <a:r>
              <a:rPr lang="en-US" altLang="zh-CN" sz="2400" dirty="0" err="1">
                <a:solidFill>
                  <a:prstClr val="black"/>
                </a:solidFill>
                <a:latin typeface="微软雅黑" panose="020B0503020204020204" pitchFamily="34" charset="-122"/>
                <a:ea typeface="微软雅黑" panose="020B0503020204020204" pitchFamily="34" charset="-122"/>
              </a:rPr>
              <a:t>i</a:t>
            </a:r>
            <a:r>
              <a:rPr lang="en-US" altLang="zh-CN" sz="2400" dirty="0">
                <a:solidFill>
                  <a:prstClr val="black"/>
                </a:solidFill>
                <a:latin typeface="微软雅黑" panose="020B0503020204020204" pitchFamily="34" charset="-122"/>
                <a:ea typeface="微软雅黑" panose="020B0503020204020204" pitchFamily="34" charset="-122"/>
              </a:rPr>
              <a:t>=1</a:t>
            </a:r>
            <a:endParaRPr lang="en-US" altLang="zh-CN" sz="2400" dirty="0">
              <a:solidFill>
                <a:prstClr val="black"/>
              </a:solidFill>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Font typeface="Wingdings" panose="05000000000000000000" pitchFamily="2" charset="2"/>
              <a:buChar char="u"/>
              <a:defRPr/>
            </a:pPr>
            <a:r>
              <a:rPr lang="zh-CN" altLang="en-US" sz="2400" dirty="0">
                <a:solidFill>
                  <a:srgbClr val="FF0000"/>
                </a:solidFill>
                <a:latin typeface="微软雅黑" panose="020B0503020204020204" pitchFamily="34" charset="-122"/>
                <a:ea typeface="微软雅黑" panose="020B0503020204020204" pitchFamily="34" charset="-122"/>
              </a:rPr>
              <a:t>发生</a:t>
            </a:r>
            <a:r>
              <a:rPr lang="zh-CN" altLang="en-US" sz="2400" dirty="0" smtClean="0">
                <a:solidFill>
                  <a:srgbClr val="FF0000"/>
                </a:solidFill>
                <a:latin typeface="微软雅黑" panose="020B0503020204020204" pitchFamily="34" charset="-122"/>
                <a:ea typeface="微软雅黑" panose="020B0503020204020204" pitchFamily="34" charset="-122"/>
              </a:rPr>
              <a:t>缺页异常 </a:t>
            </a:r>
            <a:r>
              <a:rPr lang="zh-CN" altLang="en-US"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   </a:t>
            </a:r>
            <a:endParaRPr lang="en-US" altLang="zh-CN" sz="2400" dirty="0">
              <a:solidFill>
                <a:srgbClr val="FF0000"/>
              </a:solidFill>
              <a:latin typeface="微软雅黑" panose="020B0503020204020204" pitchFamily="34" charset="-122"/>
              <a:ea typeface="微软雅黑" panose="020B0503020204020204" pitchFamily="34" charset="-122"/>
              <a:sym typeface="Symbol" panose="05050102010706020507" pitchFamily="18" charset="2"/>
            </a:endParaRPr>
          </a:p>
          <a:p>
            <a:pPr marL="800100" lvl="3"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如主存中有空白块，且</a:t>
            </a:r>
            <a:r>
              <a:rPr lang="en-US" altLang="zh-CN" sz="2400" dirty="0" err="1">
                <a:solidFill>
                  <a:prstClr val="black"/>
                </a:solidFill>
                <a:latin typeface="微软雅黑" panose="020B0503020204020204" pitchFamily="34" charset="-122"/>
                <a:ea typeface="微软雅黑" panose="020B0503020204020204" pitchFamily="34" charset="-122"/>
              </a:rPr>
              <a:t>n</a:t>
            </a:r>
            <a:r>
              <a:rPr lang="en-US" altLang="zh-CN" sz="2400" dirty="0" err="1">
                <a:solidFill>
                  <a:prstClr val="black"/>
                </a:solidFill>
                <a:latin typeface="微软雅黑" panose="020B0503020204020204" pitchFamily="34" charset="-122"/>
                <a:ea typeface="微软雅黑" panose="020B0503020204020204" pitchFamily="34" charset="-122"/>
                <a:sym typeface="Symbol" panose="05050102010706020507" pitchFamily="18" charset="2"/>
              </a:rPr>
              <a:t>m</a:t>
            </a:r>
            <a:r>
              <a:rPr lang="en-US" altLang="zh-CN" sz="2400"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400" dirty="0">
                <a:solidFill>
                  <a:prstClr val="black"/>
                </a:solidFill>
                <a:latin typeface="微软雅黑" panose="020B0503020204020204" pitchFamily="34" charset="-122"/>
                <a:ea typeface="微软雅黑" panose="020B0503020204020204" pitchFamily="34" charset="-122"/>
              </a:rPr>
              <a:t>则直接调入</a:t>
            </a:r>
            <a:endParaRPr lang="zh-CN" altLang="en-US" sz="2400" dirty="0">
              <a:solidFill>
                <a:prstClr val="black"/>
              </a:solidFill>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如主存中无空白块，或</a:t>
            </a:r>
            <a:r>
              <a:rPr lang="en-US" altLang="zh-CN" sz="2400" dirty="0">
                <a:solidFill>
                  <a:prstClr val="black"/>
                </a:solidFill>
                <a:latin typeface="微软雅黑" panose="020B0503020204020204" pitchFamily="34" charset="-122"/>
                <a:ea typeface="微软雅黑" panose="020B0503020204020204" pitchFamily="34" charset="-122"/>
              </a:rPr>
              <a:t>n </a:t>
            </a:r>
            <a:r>
              <a:rPr lang="en-US" altLang="zh-CN" sz="2400"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solidFill>
                  <a:prstClr val="black"/>
                </a:solidFill>
                <a:latin typeface="微软雅黑" panose="020B0503020204020204" pitchFamily="34" charset="-122"/>
                <a:ea typeface="微软雅黑" panose="020B0503020204020204" pitchFamily="34" charset="-122"/>
              </a:rPr>
              <a:t> </a:t>
            </a:r>
            <a:r>
              <a:rPr lang="en-US" altLang="zh-CN" sz="2400"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m </a:t>
            </a:r>
            <a:r>
              <a:rPr lang="zh-CN" altLang="en-US" sz="2400"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prstClr val="black"/>
                </a:solidFill>
                <a:latin typeface="微软雅黑" panose="020B0503020204020204" pitchFamily="34" charset="-122"/>
                <a:ea typeface="微软雅黑" panose="020B0503020204020204" pitchFamily="34" charset="-122"/>
              </a:rPr>
              <a:t>则需淘汰该程序在主存中的一页                   </a:t>
            </a:r>
            <a:endParaRPr lang="zh-CN" altLang="en-US" sz="2400" dirty="0">
              <a:solidFill>
                <a:prstClr val="black"/>
              </a:solidFill>
              <a:latin typeface="微软雅黑" panose="020B0503020204020204" pitchFamily="34" charset="-122"/>
              <a:ea typeface="微软雅黑" panose="020B0503020204020204" pitchFamily="34" charset="-122"/>
            </a:endParaRPr>
          </a:p>
        </p:txBody>
      </p:sp>
      <p:grpSp>
        <p:nvGrpSpPr>
          <p:cNvPr id="6" name="Group 75"/>
          <p:cNvGrpSpPr/>
          <p:nvPr/>
        </p:nvGrpSpPr>
        <p:grpSpPr bwMode="auto">
          <a:xfrm>
            <a:off x="1029159" y="2576329"/>
            <a:ext cx="2193925" cy="3014662"/>
            <a:chOff x="144" y="1187"/>
            <a:chExt cx="1290" cy="1791"/>
          </a:xfrm>
        </p:grpSpPr>
        <p:sp>
          <p:nvSpPr>
            <p:cNvPr id="7" name="Rectangle 76"/>
            <p:cNvSpPr>
              <a:spLocks noChangeArrowheads="1"/>
            </p:cNvSpPr>
            <p:nvPr/>
          </p:nvSpPr>
          <p:spPr bwMode="auto">
            <a:xfrm>
              <a:off x="551" y="1353"/>
              <a:ext cx="810" cy="134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8" name="Line 77"/>
            <p:cNvSpPr>
              <a:spLocks noChangeShapeType="1"/>
            </p:cNvSpPr>
            <p:nvPr/>
          </p:nvSpPr>
          <p:spPr bwMode="auto">
            <a:xfrm>
              <a:off x="551" y="1596"/>
              <a:ext cx="81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9" name="Line 78"/>
            <p:cNvSpPr>
              <a:spLocks noChangeShapeType="1"/>
            </p:cNvSpPr>
            <p:nvPr/>
          </p:nvSpPr>
          <p:spPr bwMode="auto">
            <a:xfrm>
              <a:off x="551" y="2398"/>
              <a:ext cx="81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0" name="Text Box 79"/>
            <p:cNvSpPr txBox="1">
              <a:spLocks noChangeArrowheads="1"/>
            </p:cNvSpPr>
            <p:nvPr/>
          </p:nvSpPr>
          <p:spPr bwMode="auto">
            <a:xfrm>
              <a:off x="370" y="1187"/>
              <a:ext cx="19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11" name="Text Box 80"/>
            <p:cNvSpPr txBox="1">
              <a:spLocks noChangeArrowheads="1"/>
            </p:cNvSpPr>
            <p:nvPr/>
          </p:nvSpPr>
          <p:spPr bwMode="auto">
            <a:xfrm>
              <a:off x="234" y="1474"/>
              <a:ext cx="36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1KB</a:t>
              </a:r>
              <a:endParaRPr kumimoji="1" lang="en-US" altLang="zh-CN" sz="1600" b="1">
                <a:solidFill>
                  <a:schemeClr val="tx1"/>
                </a:solidFill>
                <a:latin typeface="Times New Roman" panose="02020603050405020304" pitchFamily="18" charset="0"/>
              </a:endParaRPr>
            </a:p>
          </p:txBody>
        </p:sp>
        <p:sp>
          <p:nvSpPr>
            <p:cNvPr id="12" name="Text Box 81"/>
            <p:cNvSpPr txBox="1">
              <a:spLocks noChangeArrowheads="1"/>
            </p:cNvSpPr>
            <p:nvPr/>
          </p:nvSpPr>
          <p:spPr bwMode="auto">
            <a:xfrm>
              <a:off x="234" y="1929"/>
              <a:ext cx="36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2KB</a:t>
              </a:r>
              <a:endParaRPr kumimoji="1" lang="en-US" altLang="zh-CN" sz="1600" b="1">
                <a:solidFill>
                  <a:schemeClr val="tx1"/>
                </a:solidFill>
                <a:latin typeface="Times New Roman" panose="02020603050405020304" pitchFamily="18" charset="0"/>
              </a:endParaRPr>
            </a:p>
          </p:txBody>
        </p:sp>
        <p:sp>
          <p:nvSpPr>
            <p:cNvPr id="13" name="Text Box 82"/>
            <p:cNvSpPr txBox="1">
              <a:spLocks noChangeArrowheads="1"/>
            </p:cNvSpPr>
            <p:nvPr/>
          </p:nvSpPr>
          <p:spPr bwMode="auto">
            <a:xfrm>
              <a:off x="144" y="2639"/>
              <a:ext cx="49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4KB</a:t>
              </a: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endParaRPr>
            </a:p>
          </p:txBody>
        </p:sp>
        <p:sp>
          <p:nvSpPr>
            <p:cNvPr id="14" name="Text Box 83"/>
            <p:cNvSpPr txBox="1">
              <a:spLocks noChangeArrowheads="1"/>
            </p:cNvSpPr>
            <p:nvPr/>
          </p:nvSpPr>
          <p:spPr bwMode="auto">
            <a:xfrm>
              <a:off x="540" y="2778"/>
              <a:ext cx="89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dirty="0">
                  <a:solidFill>
                    <a:schemeClr val="tx1"/>
                  </a:solidFill>
                  <a:latin typeface="Times New Roman" panose="02020603050405020304" pitchFamily="18" charset="0"/>
                </a:rPr>
                <a:t>程序</a:t>
              </a:r>
              <a:r>
                <a:rPr kumimoji="1" lang="en-US" altLang="zh-CN" sz="1600" b="1" baseline="-25000" dirty="0">
                  <a:solidFill>
                    <a:schemeClr val="tx1"/>
                  </a:solidFill>
                  <a:latin typeface="Times New Roman" panose="02020603050405020304" pitchFamily="18" charset="0"/>
                </a:rPr>
                <a:t>2</a:t>
              </a:r>
              <a:r>
                <a:rPr kumimoji="1" lang="zh-CN" altLang="en-US" sz="1600" b="1" dirty="0">
                  <a:solidFill>
                    <a:schemeClr val="tx1"/>
                  </a:solidFill>
                  <a:latin typeface="Times New Roman" panose="02020603050405020304" pitchFamily="18" charset="0"/>
                </a:rPr>
                <a:t>地址空间</a:t>
              </a:r>
              <a:endParaRPr kumimoji="1" lang="zh-CN" altLang="en-US" sz="1600" b="1" dirty="0">
                <a:solidFill>
                  <a:schemeClr val="tx1"/>
                </a:solidFill>
                <a:latin typeface="Times New Roman" panose="02020603050405020304" pitchFamily="18" charset="0"/>
              </a:endParaRPr>
            </a:p>
          </p:txBody>
        </p:sp>
        <p:sp>
          <p:nvSpPr>
            <p:cNvPr id="15" name="Line 84"/>
            <p:cNvSpPr>
              <a:spLocks noChangeShapeType="1"/>
            </p:cNvSpPr>
            <p:nvPr/>
          </p:nvSpPr>
          <p:spPr bwMode="auto">
            <a:xfrm>
              <a:off x="551" y="2095"/>
              <a:ext cx="81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6" name="Text Box 85"/>
            <p:cNvSpPr txBox="1">
              <a:spLocks noChangeArrowheads="1"/>
            </p:cNvSpPr>
            <p:nvPr/>
          </p:nvSpPr>
          <p:spPr bwMode="auto">
            <a:xfrm>
              <a:off x="551" y="1611"/>
              <a:ext cx="858"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40000"/>
                </a:lnSpc>
                <a:spcBef>
                  <a:spcPct val="0"/>
                </a:spcBef>
                <a:buClrTx/>
                <a:buSzTx/>
                <a:buFontTx/>
                <a:buNone/>
              </a:pPr>
              <a:r>
                <a:rPr kumimoji="1" lang="en-US" altLang="zh-CN" sz="1600" b="1" dirty="0">
                  <a:solidFill>
                    <a:schemeClr val="tx1"/>
                  </a:solidFill>
                  <a:latin typeface="Times New Roman" panose="02020603050405020304" pitchFamily="18" charset="0"/>
                </a:rPr>
                <a:t>mov r1,[2120]</a:t>
              </a:r>
              <a:endParaRPr kumimoji="1" lang="en-US" altLang="zh-CN" sz="1600" b="1" dirty="0">
                <a:solidFill>
                  <a:schemeClr val="tx1"/>
                </a:solidFill>
                <a:latin typeface="Times New Roman" panose="02020603050405020304" pitchFamily="18" charset="0"/>
              </a:endParaRPr>
            </a:p>
            <a:p>
              <a:pPr eaLnBrk="1" hangingPunct="1">
                <a:lnSpc>
                  <a:spcPct val="140000"/>
                </a:lnSpc>
                <a:spcBef>
                  <a:spcPct val="0"/>
                </a:spcBef>
                <a:buClrTx/>
                <a:buSzTx/>
                <a:buFontTx/>
                <a:buNone/>
              </a:pPr>
              <a:r>
                <a:rPr kumimoji="1" lang="en-US" altLang="zh-CN" sz="1600" b="1" dirty="0">
                  <a:solidFill>
                    <a:schemeClr val="tx1"/>
                  </a:solidFill>
                  <a:latin typeface="Times New Roman" panose="02020603050405020304" pitchFamily="18" charset="0"/>
                </a:rPr>
                <a:t>add  r1,[3410]</a:t>
              </a:r>
              <a:endParaRPr kumimoji="1" lang="en-US" altLang="zh-CN" sz="1600" b="1" dirty="0">
                <a:solidFill>
                  <a:schemeClr val="tx1"/>
                </a:solidFill>
                <a:latin typeface="Times New Roman" panose="02020603050405020304" pitchFamily="18" charset="0"/>
              </a:endParaRPr>
            </a:p>
          </p:txBody>
        </p:sp>
        <p:sp>
          <p:nvSpPr>
            <p:cNvPr id="17" name="Text Box 86"/>
            <p:cNvSpPr txBox="1">
              <a:spLocks noChangeArrowheads="1"/>
            </p:cNvSpPr>
            <p:nvPr/>
          </p:nvSpPr>
          <p:spPr bwMode="auto">
            <a:xfrm>
              <a:off x="596" y="2398"/>
              <a:ext cx="588"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en-US" sz="1600" b="1">
                  <a:solidFill>
                    <a:schemeClr val="tx1"/>
                  </a:solidFill>
                  <a:latin typeface="Times New Roman" panose="02020603050405020304" pitchFamily="18" charset="0"/>
                </a:rPr>
                <a:t>006251  </a:t>
              </a:r>
              <a:endParaRPr kumimoji="1" lang="en-US" altLang="zh-CN" sz="1600" b="1">
                <a:solidFill>
                  <a:schemeClr val="tx1"/>
                </a:solidFill>
                <a:latin typeface="Times New Roman" panose="02020603050405020304" pitchFamily="18" charset="0"/>
              </a:endParaRPr>
            </a:p>
          </p:txBody>
        </p:sp>
        <p:sp>
          <p:nvSpPr>
            <p:cNvPr id="18" name="Text Box 87"/>
            <p:cNvSpPr txBox="1">
              <a:spLocks noChangeArrowheads="1"/>
            </p:cNvSpPr>
            <p:nvPr/>
          </p:nvSpPr>
          <p:spPr bwMode="auto">
            <a:xfrm>
              <a:off x="596" y="2155"/>
              <a:ext cx="678"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0"/>
                </a:spcBef>
                <a:buClrTx/>
                <a:buSzTx/>
                <a:buFontTx/>
                <a:buNone/>
              </a:pPr>
              <a:r>
                <a:rPr kumimoji="1" lang="en-US" altLang="en-US" sz="1600" b="1">
                  <a:solidFill>
                    <a:schemeClr val="tx1"/>
                  </a:solidFill>
                  <a:latin typeface="Times New Roman" panose="02020603050405020304" pitchFamily="18" charset="0"/>
                </a:rPr>
                <a:t>006802  </a:t>
              </a:r>
              <a:endParaRPr kumimoji="1" lang="en-US" altLang="zh-CN" sz="1600" b="1">
                <a:solidFill>
                  <a:schemeClr val="tx1"/>
                </a:solidFill>
                <a:latin typeface="Times New Roman" panose="02020603050405020304" pitchFamily="18" charset="0"/>
              </a:endParaRPr>
            </a:p>
          </p:txBody>
        </p:sp>
        <p:sp>
          <p:nvSpPr>
            <p:cNvPr id="19" name="Text Box 88"/>
            <p:cNvSpPr txBox="1">
              <a:spLocks noChangeArrowheads="1"/>
            </p:cNvSpPr>
            <p:nvPr/>
          </p:nvSpPr>
          <p:spPr bwMode="auto">
            <a:xfrm>
              <a:off x="234" y="2277"/>
              <a:ext cx="36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3KB</a:t>
              </a:r>
              <a:endParaRPr kumimoji="1" lang="en-US" altLang="zh-CN" sz="1600" b="1">
                <a:solidFill>
                  <a:schemeClr val="tx1"/>
                </a:solidFill>
                <a:latin typeface="Times New Roman" panose="02020603050405020304" pitchFamily="18" charset="0"/>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4"/>
          <p:cNvSpPr>
            <a:spLocks noChangeArrowheads="1"/>
          </p:cNvSpPr>
          <p:nvPr/>
        </p:nvSpPr>
        <p:spPr bwMode="auto">
          <a:xfrm>
            <a:off x="487822" y="830079"/>
            <a:ext cx="37449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20000"/>
              </a:lnSpc>
              <a:buFont typeface="Wingdings" panose="05000000000000000000" pitchFamily="2" charset="2"/>
              <a:buNone/>
            </a:pPr>
            <a:r>
              <a:rPr lang="en-US" altLang="zh-CN" sz="2400">
                <a:solidFill>
                  <a:srgbClr val="000099"/>
                </a:solidFill>
                <a:latin typeface="宋体" panose="02010600030101010101" pitchFamily="2" charset="-122"/>
              </a:rPr>
              <a:t>③ </a:t>
            </a:r>
            <a:r>
              <a:rPr lang="zh-CN" altLang="en-US" sz="2400">
                <a:solidFill>
                  <a:srgbClr val="000099"/>
                </a:solidFill>
                <a:latin typeface="Times New Roman" panose="02020603050405020304" pitchFamily="18" charset="0"/>
              </a:rPr>
              <a:t>缺页处理过程图示  </a:t>
            </a:r>
            <a:r>
              <a:rPr lang="zh-CN" altLang="en-US" sz="1800" b="0">
                <a:solidFill>
                  <a:schemeClr val="tx1"/>
                </a:solidFill>
                <a:latin typeface="Times New Roman" panose="02020603050405020304" pitchFamily="18" charset="0"/>
              </a:rPr>
              <a:t>           </a:t>
            </a:r>
            <a:endParaRPr lang="zh-CN" altLang="en-US" sz="1800" b="0">
              <a:solidFill>
                <a:schemeClr val="tx1"/>
              </a:solidFill>
              <a:latin typeface="Times New Roman" panose="02020603050405020304" pitchFamily="18" charset="0"/>
            </a:endParaRPr>
          </a:p>
        </p:txBody>
      </p:sp>
      <p:grpSp>
        <p:nvGrpSpPr>
          <p:cNvPr id="4" name="Group 80"/>
          <p:cNvGrpSpPr/>
          <p:nvPr/>
        </p:nvGrpSpPr>
        <p:grpSpPr bwMode="auto">
          <a:xfrm>
            <a:off x="4713624" y="830079"/>
            <a:ext cx="6491288" cy="5197475"/>
            <a:chOff x="884" y="722"/>
            <a:chExt cx="4089" cy="3274"/>
          </a:xfrm>
        </p:grpSpPr>
        <p:sp>
          <p:nvSpPr>
            <p:cNvPr id="5" name="Text Box 21"/>
            <p:cNvSpPr txBox="1">
              <a:spLocks noChangeArrowheads="1"/>
            </p:cNvSpPr>
            <p:nvPr/>
          </p:nvSpPr>
          <p:spPr bwMode="auto">
            <a:xfrm>
              <a:off x="1489" y="722"/>
              <a:ext cx="1235" cy="231"/>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 </a:t>
              </a:r>
              <a:r>
                <a:rPr kumimoji="1" lang="zh-CN" altLang="en-US" sz="1600" b="0">
                  <a:solidFill>
                    <a:schemeClr val="tx1"/>
                  </a:solidFill>
                  <a:latin typeface="Times New Roman" panose="02020603050405020304" pitchFamily="18" charset="0"/>
                </a:rPr>
                <a:t>启动要处理的指令</a:t>
              </a:r>
              <a:endParaRPr kumimoji="1" lang="zh-CN" altLang="en-US" sz="1600" b="0">
                <a:solidFill>
                  <a:schemeClr val="tx1"/>
                </a:solidFill>
                <a:latin typeface="Times New Roman" panose="02020603050405020304" pitchFamily="18" charset="0"/>
              </a:endParaRPr>
            </a:p>
          </p:txBody>
        </p:sp>
        <p:sp>
          <p:nvSpPr>
            <p:cNvPr id="6" name="Text Box 22"/>
            <p:cNvSpPr txBox="1">
              <a:spLocks noChangeArrowheads="1"/>
            </p:cNvSpPr>
            <p:nvPr/>
          </p:nvSpPr>
          <p:spPr bwMode="auto">
            <a:xfrm>
              <a:off x="1692" y="1078"/>
              <a:ext cx="809" cy="209"/>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0">
                  <a:solidFill>
                    <a:schemeClr val="tx1"/>
                  </a:solidFill>
                  <a:latin typeface="Times New Roman" panose="02020603050405020304" pitchFamily="18" charset="0"/>
                </a:rPr>
                <a:t>给出虚地址</a:t>
              </a:r>
              <a:endParaRPr kumimoji="1" lang="zh-CN" altLang="en-US" sz="1600" b="0">
                <a:solidFill>
                  <a:schemeClr val="tx1"/>
                </a:solidFill>
                <a:latin typeface="Times New Roman" panose="02020603050405020304" pitchFamily="18" charset="0"/>
              </a:endParaRPr>
            </a:p>
          </p:txBody>
        </p:sp>
        <p:sp>
          <p:nvSpPr>
            <p:cNvPr id="7" name="Text Box 23"/>
            <p:cNvSpPr txBox="1">
              <a:spLocks noChangeArrowheads="1"/>
            </p:cNvSpPr>
            <p:nvPr/>
          </p:nvSpPr>
          <p:spPr bwMode="auto">
            <a:xfrm>
              <a:off x="1692" y="1428"/>
              <a:ext cx="809" cy="208"/>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  </a:t>
              </a:r>
              <a:r>
                <a:rPr kumimoji="1" lang="zh-CN" altLang="en-US" sz="1600" b="0">
                  <a:solidFill>
                    <a:schemeClr val="tx1"/>
                  </a:solidFill>
                  <a:latin typeface="Times New Roman" panose="02020603050405020304" pitchFamily="18" charset="0"/>
                </a:rPr>
                <a:t>得到页号</a:t>
              </a:r>
              <a:endParaRPr kumimoji="1" lang="zh-CN" altLang="en-US" sz="1600" b="0">
                <a:solidFill>
                  <a:schemeClr val="tx1"/>
                </a:solidFill>
                <a:latin typeface="Times New Roman" panose="02020603050405020304" pitchFamily="18" charset="0"/>
              </a:endParaRPr>
            </a:p>
          </p:txBody>
        </p:sp>
        <p:grpSp>
          <p:nvGrpSpPr>
            <p:cNvPr id="8" name="Group 24"/>
            <p:cNvGrpSpPr/>
            <p:nvPr/>
          </p:nvGrpSpPr>
          <p:grpSpPr bwMode="auto">
            <a:xfrm>
              <a:off x="1433" y="1778"/>
              <a:ext cx="1328" cy="253"/>
              <a:chOff x="6270" y="10080"/>
              <a:chExt cx="2145" cy="510"/>
            </a:xfrm>
          </p:grpSpPr>
          <p:sp>
            <p:nvSpPr>
              <p:cNvPr id="60" name="AutoShape 25"/>
              <p:cNvSpPr>
                <a:spLocks noChangeArrowheads="1"/>
              </p:cNvSpPr>
              <p:nvPr/>
            </p:nvSpPr>
            <p:spPr bwMode="auto">
              <a:xfrm>
                <a:off x="6270" y="10080"/>
                <a:ext cx="2145" cy="510"/>
              </a:xfrm>
              <a:prstGeom prst="flowChartDecision">
                <a:avLst/>
              </a:prstGeom>
              <a:solidFill>
                <a:srgbClr val="FFCCFF"/>
              </a:solidFill>
              <a:ln w="9525">
                <a:solidFill>
                  <a:srgbClr val="000000"/>
                </a:solidFill>
                <a:miter lim="800000"/>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61" name="Text Box 26"/>
              <p:cNvSpPr txBox="1">
                <a:spLocks noChangeArrowheads="1"/>
              </p:cNvSpPr>
              <p:nvPr/>
            </p:nvSpPr>
            <p:spPr bwMode="auto">
              <a:xfrm>
                <a:off x="6795" y="10125"/>
                <a:ext cx="1305" cy="420"/>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0">
                    <a:solidFill>
                      <a:schemeClr val="tx1"/>
                    </a:solidFill>
                    <a:latin typeface="Times New Roman" panose="02020603050405020304" pitchFamily="18" charset="0"/>
                  </a:rPr>
                  <a:t>该页在主存</a:t>
                </a:r>
                <a:r>
                  <a:rPr kumimoji="1" lang="en-US" altLang="zh-CN" sz="1600" b="0">
                    <a:solidFill>
                      <a:schemeClr val="tx1"/>
                    </a:solidFill>
                    <a:latin typeface="Times New Roman" panose="02020603050405020304" pitchFamily="18" charset="0"/>
                  </a:rPr>
                  <a:t>?</a:t>
                </a:r>
                <a:endParaRPr kumimoji="1" lang="en-US" altLang="zh-CN" sz="1600" b="0">
                  <a:solidFill>
                    <a:schemeClr val="tx1"/>
                  </a:solidFill>
                  <a:latin typeface="Times New Roman" panose="02020603050405020304" pitchFamily="18" charset="0"/>
                </a:endParaRPr>
              </a:p>
            </p:txBody>
          </p:sp>
        </p:grpSp>
        <p:sp>
          <p:nvSpPr>
            <p:cNvPr id="9" name="Line 27"/>
            <p:cNvSpPr>
              <a:spLocks noChangeShapeType="1"/>
            </p:cNvSpPr>
            <p:nvPr/>
          </p:nvSpPr>
          <p:spPr bwMode="auto">
            <a:xfrm>
              <a:off x="2096" y="953"/>
              <a:ext cx="0" cy="141"/>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0" name="Line 28"/>
            <p:cNvSpPr>
              <a:spLocks noChangeShapeType="1"/>
            </p:cNvSpPr>
            <p:nvPr/>
          </p:nvSpPr>
          <p:spPr bwMode="auto">
            <a:xfrm>
              <a:off x="2096" y="1287"/>
              <a:ext cx="0" cy="141"/>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1" name="Line 29"/>
            <p:cNvSpPr>
              <a:spLocks noChangeShapeType="1"/>
            </p:cNvSpPr>
            <p:nvPr/>
          </p:nvSpPr>
          <p:spPr bwMode="auto">
            <a:xfrm>
              <a:off x="2096" y="1636"/>
              <a:ext cx="0" cy="142"/>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grpSp>
          <p:nvGrpSpPr>
            <p:cNvPr id="12" name="Group 30"/>
            <p:cNvGrpSpPr/>
            <p:nvPr/>
          </p:nvGrpSpPr>
          <p:grpSpPr bwMode="auto">
            <a:xfrm>
              <a:off x="1433" y="2506"/>
              <a:ext cx="1328" cy="253"/>
              <a:chOff x="6270" y="10080"/>
              <a:chExt cx="2145" cy="510"/>
            </a:xfrm>
          </p:grpSpPr>
          <p:sp>
            <p:nvSpPr>
              <p:cNvPr id="58" name="AutoShape 31"/>
              <p:cNvSpPr>
                <a:spLocks noChangeArrowheads="1"/>
              </p:cNvSpPr>
              <p:nvPr/>
            </p:nvSpPr>
            <p:spPr bwMode="auto">
              <a:xfrm>
                <a:off x="6270" y="10080"/>
                <a:ext cx="2145" cy="510"/>
              </a:xfrm>
              <a:prstGeom prst="flowChartDecision">
                <a:avLst/>
              </a:prstGeom>
              <a:solidFill>
                <a:srgbClr val="FFCCFF"/>
              </a:solidFill>
              <a:ln w="9525">
                <a:solidFill>
                  <a:srgbClr val="000000"/>
                </a:solidFill>
                <a:miter lim="800000"/>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59" name="Text Box 32"/>
              <p:cNvSpPr txBox="1">
                <a:spLocks noChangeArrowheads="1"/>
              </p:cNvSpPr>
              <p:nvPr/>
            </p:nvSpPr>
            <p:spPr bwMode="auto">
              <a:xfrm>
                <a:off x="6795" y="10125"/>
                <a:ext cx="1305" cy="420"/>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0">
                    <a:solidFill>
                      <a:schemeClr val="tx1"/>
                    </a:solidFill>
                    <a:latin typeface="Times New Roman" panose="02020603050405020304" pitchFamily="18" charset="0"/>
                  </a:rPr>
                  <a:t>有空闲块</a:t>
                </a:r>
                <a:r>
                  <a:rPr kumimoji="1" lang="en-US" altLang="zh-CN" sz="1600" b="0">
                    <a:solidFill>
                      <a:schemeClr val="tx1"/>
                    </a:solidFill>
                    <a:latin typeface="Times New Roman" panose="02020603050405020304" pitchFamily="18" charset="0"/>
                  </a:rPr>
                  <a:t>?</a:t>
                </a:r>
                <a:endParaRPr kumimoji="1" lang="en-US" altLang="zh-CN" sz="1600" b="0">
                  <a:solidFill>
                    <a:schemeClr val="tx1"/>
                  </a:solidFill>
                  <a:latin typeface="Times New Roman" panose="02020603050405020304" pitchFamily="18" charset="0"/>
                </a:endParaRPr>
              </a:p>
            </p:txBody>
          </p:sp>
        </p:grpSp>
        <p:sp>
          <p:nvSpPr>
            <p:cNvPr id="13" name="AutoShape 33"/>
            <p:cNvSpPr>
              <a:spLocks noChangeArrowheads="1"/>
            </p:cNvSpPr>
            <p:nvPr/>
          </p:nvSpPr>
          <p:spPr bwMode="auto">
            <a:xfrm>
              <a:off x="1433" y="2158"/>
              <a:ext cx="1328" cy="207"/>
            </a:xfrm>
            <a:prstGeom prst="flowChartTerminator">
              <a:avLst/>
            </a:prstGeom>
            <a:solidFill>
              <a:srgbClr val="FFCCFF"/>
            </a:solid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sz="1600" b="0">
                <a:solidFill>
                  <a:srgbClr val="4138FA"/>
                </a:solidFill>
                <a:effectLst>
                  <a:outerShdw blurRad="38100" dist="38100" dir="2700000" algn="tl">
                    <a:srgbClr val="000000"/>
                  </a:outerShdw>
                </a:effectLst>
              </a:endParaRPr>
            </a:p>
          </p:txBody>
        </p:sp>
        <p:sp>
          <p:nvSpPr>
            <p:cNvPr id="14" name="Text Box 34"/>
            <p:cNvSpPr txBox="1">
              <a:spLocks noChangeArrowheads="1"/>
            </p:cNvSpPr>
            <p:nvPr/>
          </p:nvSpPr>
          <p:spPr bwMode="auto">
            <a:xfrm>
              <a:off x="1692" y="2165"/>
              <a:ext cx="809" cy="208"/>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  </a:t>
              </a:r>
              <a:r>
                <a:rPr kumimoji="1" lang="zh-CN" altLang="en-US" sz="1600" b="0">
                  <a:solidFill>
                    <a:schemeClr val="tx1"/>
                  </a:solidFill>
                  <a:latin typeface="Times New Roman" panose="02020603050405020304" pitchFamily="18" charset="0"/>
                </a:rPr>
                <a:t>缺页中断</a:t>
              </a:r>
              <a:endParaRPr kumimoji="1" lang="zh-CN" altLang="en-US" sz="1600" b="0">
                <a:solidFill>
                  <a:schemeClr val="tx1"/>
                </a:solidFill>
                <a:latin typeface="Times New Roman" panose="02020603050405020304" pitchFamily="18" charset="0"/>
              </a:endParaRPr>
            </a:p>
          </p:txBody>
        </p:sp>
        <p:sp>
          <p:nvSpPr>
            <p:cNvPr id="15" name="Line 35"/>
            <p:cNvSpPr>
              <a:spLocks noChangeShapeType="1"/>
            </p:cNvSpPr>
            <p:nvPr/>
          </p:nvSpPr>
          <p:spPr bwMode="auto">
            <a:xfrm>
              <a:off x="2096" y="2031"/>
              <a:ext cx="0" cy="141"/>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6" name="Line 36"/>
            <p:cNvSpPr>
              <a:spLocks noChangeShapeType="1"/>
            </p:cNvSpPr>
            <p:nvPr/>
          </p:nvSpPr>
          <p:spPr bwMode="auto">
            <a:xfrm>
              <a:off x="2096" y="2365"/>
              <a:ext cx="0" cy="141"/>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7" name="Text Box 37"/>
            <p:cNvSpPr txBox="1">
              <a:spLocks noChangeArrowheads="1"/>
            </p:cNvSpPr>
            <p:nvPr/>
          </p:nvSpPr>
          <p:spPr bwMode="auto">
            <a:xfrm>
              <a:off x="3454" y="1778"/>
              <a:ext cx="918" cy="208"/>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0">
                  <a:solidFill>
                    <a:schemeClr val="tx1"/>
                  </a:solidFill>
                  <a:latin typeface="Times New Roman" panose="02020603050405020304" pitchFamily="18" charset="0"/>
                </a:rPr>
                <a:t>执行完该指令</a:t>
              </a:r>
              <a:endParaRPr kumimoji="1" lang="zh-CN" altLang="en-US" sz="1600" b="0">
                <a:solidFill>
                  <a:schemeClr val="tx1"/>
                </a:solidFill>
                <a:latin typeface="Times New Roman" panose="02020603050405020304" pitchFamily="18" charset="0"/>
              </a:endParaRPr>
            </a:p>
          </p:txBody>
        </p:sp>
        <p:sp>
          <p:nvSpPr>
            <p:cNvPr id="18" name="Text Box 38"/>
            <p:cNvSpPr txBox="1">
              <a:spLocks noChangeArrowheads="1"/>
            </p:cNvSpPr>
            <p:nvPr/>
          </p:nvSpPr>
          <p:spPr bwMode="auto">
            <a:xfrm>
              <a:off x="3283" y="1287"/>
              <a:ext cx="1262" cy="230"/>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 </a:t>
              </a:r>
              <a:r>
                <a:rPr kumimoji="1" lang="zh-CN" altLang="en-US" sz="1600" b="0">
                  <a:solidFill>
                    <a:schemeClr val="tx1"/>
                  </a:solidFill>
                  <a:latin typeface="Times New Roman" panose="02020603050405020304" pitchFamily="18" charset="0"/>
                </a:rPr>
                <a:t>准备执行下条指令</a:t>
              </a:r>
              <a:endParaRPr kumimoji="1" lang="zh-CN" altLang="en-US" sz="1600" b="0">
                <a:solidFill>
                  <a:schemeClr val="tx1"/>
                </a:solidFill>
                <a:latin typeface="Times New Roman" panose="02020603050405020304" pitchFamily="18" charset="0"/>
              </a:endParaRPr>
            </a:p>
          </p:txBody>
        </p:sp>
        <p:sp>
          <p:nvSpPr>
            <p:cNvPr id="19" name="Text Box 39"/>
            <p:cNvSpPr txBox="1">
              <a:spLocks noChangeArrowheads="1"/>
            </p:cNvSpPr>
            <p:nvPr/>
          </p:nvSpPr>
          <p:spPr bwMode="auto">
            <a:xfrm>
              <a:off x="3523" y="2506"/>
              <a:ext cx="808" cy="209"/>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0">
                  <a:solidFill>
                    <a:schemeClr val="tx1"/>
                  </a:solidFill>
                  <a:latin typeface="Times New Roman" panose="02020603050405020304" pitchFamily="18" charset="0"/>
                </a:rPr>
                <a:t>选一页淘汰</a:t>
              </a:r>
              <a:endParaRPr kumimoji="1" lang="zh-CN" altLang="en-US" sz="1600" b="0">
                <a:solidFill>
                  <a:schemeClr val="tx1"/>
                </a:solidFill>
                <a:latin typeface="Times New Roman" panose="02020603050405020304" pitchFamily="18" charset="0"/>
              </a:endParaRPr>
            </a:p>
          </p:txBody>
        </p:sp>
        <p:sp>
          <p:nvSpPr>
            <p:cNvPr id="20" name="Text Box 40"/>
            <p:cNvSpPr txBox="1">
              <a:spLocks noChangeArrowheads="1"/>
            </p:cNvSpPr>
            <p:nvPr/>
          </p:nvSpPr>
          <p:spPr bwMode="auto">
            <a:xfrm>
              <a:off x="1409" y="2901"/>
              <a:ext cx="1375" cy="230"/>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 </a:t>
              </a:r>
              <a:r>
                <a:rPr kumimoji="1" lang="zh-CN" altLang="en-US" sz="1600" b="0">
                  <a:solidFill>
                    <a:schemeClr val="tx1"/>
                  </a:solidFill>
                  <a:latin typeface="Times New Roman" panose="02020603050405020304" pitchFamily="18" charset="0"/>
                </a:rPr>
                <a:t>从外存读入所需的页</a:t>
              </a:r>
              <a:endParaRPr kumimoji="1" lang="zh-CN" altLang="en-US" sz="1600" b="0">
                <a:solidFill>
                  <a:schemeClr val="tx1"/>
                </a:solidFill>
                <a:latin typeface="Times New Roman" panose="02020603050405020304" pitchFamily="18" charset="0"/>
              </a:endParaRPr>
            </a:p>
          </p:txBody>
        </p:sp>
        <p:sp>
          <p:nvSpPr>
            <p:cNvPr id="21" name="Text Box 41"/>
            <p:cNvSpPr txBox="1">
              <a:spLocks noChangeArrowheads="1"/>
            </p:cNvSpPr>
            <p:nvPr/>
          </p:nvSpPr>
          <p:spPr bwMode="auto">
            <a:xfrm>
              <a:off x="1337" y="3258"/>
              <a:ext cx="1521" cy="231"/>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 </a:t>
              </a:r>
              <a:r>
                <a:rPr kumimoji="1" lang="zh-CN" altLang="en-US" sz="1600" b="0">
                  <a:solidFill>
                    <a:schemeClr val="tx1"/>
                  </a:solidFill>
                  <a:latin typeface="Times New Roman" panose="02020603050405020304" pitchFamily="18" charset="0"/>
                </a:rPr>
                <a:t>调整存储分配表和页表</a:t>
              </a:r>
              <a:endParaRPr kumimoji="1" lang="zh-CN" altLang="en-US" sz="1600" b="0">
                <a:solidFill>
                  <a:schemeClr val="tx1"/>
                </a:solidFill>
                <a:latin typeface="Times New Roman" panose="02020603050405020304" pitchFamily="18" charset="0"/>
              </a:endParaRPr>
            </a:p>
          </p:txBody>
        </p:sp>
        <p:sp>
          <p:nvSpPr>
            <p:cNvPr id="22" name="Text Box 42"/>
            <p:cNvSpPr txBox="1">
              <a:spLocks noChangeArrowheads="1"/>
            </p:cNvSpPr>
            <p:nvPr/>
          </p:nvSpPr>
          <p:spPr bwMode="auto">
            <a:xfrm>
              <a:off x="1346" y="3608"/>
              <a:ext cx="1485" cy="230"/>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 </a:t>
              </a:r>
              <a:r>
                <a:rPr kumimoji="1" lang="zh-CN" altLang="en-US" sz="1600" b="0">
                  <a:solidFill>
                    <a:schemeClr val="tx1"/>
                  </a:solidFill>
                  <a:latin typeface="Times New Roman" panose="02020603050405020304" pitchFamily="18" charset="0"/>
                </a:rPr>
                <a:t>重新启动被中断的指令</a:t>
              </a:r>
              <a:endParaRPr kumimoji="1" lang="zh-CN" altLang="en-US" sz="1600" b="0">
                <a:solidFill>
                  <a:schemeClr val="tx1"/>
                </a:solidFill>
                <a:latin typeface="Times New Roman" panose="02020603050405020304" pitchFamily="18" charset="0"/>
              </a:endParaRPr>
            </a:p>
          </p:txBody>
        </p:sp>
        <p:sp>
          <p:nvSpPr>
            <p:cNvPr id="23" name="Text Box 43"/>
            <p:cNvSpPr txBox="1">
              <a:spLocks noChangeArrowheads="1"/>
            </p:cNvSpPr>
            <p:nvPr/>
          </p:nvSpPr>
          <p:spPr bwMode="auto">
            <a:xfrm>
              <a:off x="3195" y="2849"/>
              <a:ext cx="1467" cy="230"/>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 </a:t>
              </a:r>
              <a:r>
                <a:rPr kumimoji="1" lang="zh-CN" altLang="en-US" sz="1600" b="0">
                  <a:solidFill>
                    <a:schemeClr val="tx1"/>
                  </a:solidFill>
                  <a:latin typeface="Times New Roman" panose="02020603050405020304" pitchFamily="18" charset="0"/>
                </a:rPr>
                <a:t>调整存储分配表和页表</a:t>
              </a:r>
              <a:endParaRPr kumimoji="1" lang="zh-CN" altLang="en-US" sz="1600" b="0">
                <a:solidFill>
                  <a:schemeClr val="tx1"/>
                </a:solidFill>
                <a:latin typeface="Times New Roman" panose="02020603050405020304" pitchFamily="18" charset="0"/>
              </a:endParaRPr>
            </a:p>
          </p:txBody>
        </p:sp>
        <p:grpSp>
          <p:nvGrpSpPr>
            <p:cNvPr id="24" name="Group 44"/>
            <p:cNvGrpSpPr/>
            <p:nvPr/>
          </p:nvGrpSpPr>
          <p:grpSpPr bwMode="auto">
            <a:xfrm>
              <a:off x="3263" y="3213"/>
              <a:ext cx="1328" cy="254"/>
              <a:chOff x="6270" y="10080"/>
              <a:chExt cx="2145" cy="510"/>
            </a:xfrm>
          </p:grpSpPr>
          <p:sp>
            <p:nvSpPr>
              <p:cNvPr id="56" name="AutoShape 45"/>
              <p:cNvSpPr>
                <a:spLocks noChangeArrowheads="1"/>
              </p:cNvSpPr>
              <p:nvPr/>
            </p:nvSpPr>
            <p:spPr bwMode="auto">
              <a:xfrm>
                <a:off x="6270" y="10080"/>
                <a:ext cx="2145" cy="510"/>
              </a:xfrm>
              <a:prstGeom prst="flowChartDecision">
                <a:avLst/>
              </a:prstGeom>
              <a:solidFill>
                <a:srgbClr val="FFCCFF"/>
              </a:solidFill>
              <a:ln w="9525">
                <a:solidFill>
                  <a:srgbClr val="000000"/>
                </a:solidFill>
                <a:miter lim="800000"/>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57" name="Text Box 46"/>
              <p:cNvSpPr txBox="1">
                <a:spLocks noChangeArrowheads="1"/>
              </p:cNvSpPr>
              <p:nvPr/>
            </p:nvSpPr>
            <p:spPr bwMode="auto">
              <a:xfrm>
                <a:off x="6795" y="10125"/>
                <a:ext cx="1305" cy="420"/>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0">
                    <a:solidFill>
                      <a:schemeClr val="tx1"/>
                    </a:solidFill>
                    <a:latin typeface="Times New Roman" panose="02020603050405020304" pitchFamily="18" charset="0"/>
                  </a:rPr>
                  <a:t>要重写入</a:t>
                </a:r>
                <a:r>
                  <a:rPr kumimoji="1" lang="en-US" altLang="zh-CN" sz="1600" b="0">
                    <a:solidFill>
                      <a:schemeClr val="tx1"/>
                    </a:solidFill>
                    <a:latin typeface="Times New Roman" panose="02020603050405020304" pitchFamily="18" charset="0"/>
                  </a:rPr>
                  <a:t>?</a:t>
                </a:r>
                <a:endParaRPr kumimoji="1" lang="en-US" altLang="zh-CN" sz="1600" b="0">
                  <a:solidFill>
                    <a:schemeClr val="tx1"/>
                  </a:solidFill>
                  <a:latin typeface="Times New Roman" panose="02020603050405020304" pitchFamily="18" charset="0"/>
                </a:endParaRPr>
              </a:p>
            </p:txBody>
          </p:sp>
        </p:grpSp>
        <p:sp>
          <p:nvSpPr>
            <p:cNvPr id="25" name="Text Box 47"/>
            <p:cNvSpPr txBox="1">
              <a:spLocks noChangeArrowheads="1"/>
            </p:cNvSpPr>
            <p:nvPr/>
          </p:nvSpPr>
          <p:spPr bwMode="auto">
            <a:xfrm>
              <a:off x="3437" y="3593"/>
              <a:ext cx="983" cy="208"/>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0">
                  <a:solidFill>
                    <a:schemeClr val="tx1"/>
                  </a:solidFill>
                  <a:latin typeface="Times New Roman" panose="02020603050405020304" pitchFamily="18" charset="0"/>
                </a:rPr>
                <a:t>该页写入外存</a:t>
              </a:r>
              <a:endParaRPr kumimoji="1" lang="zh-CN" altLang="en-US" sz="1600" b="0">
                <a:solidFill>
                  <a:schemeClr val="tx1"/>
                </a:solidFill>
                <a:latin typeface="Times New Roman" panose="02020603050405020304" pitchFamily="18" charset="0"/>
              </a:endParaRPr>
            </a:p>
          </p:txBody>
        </p:sp>
        <p:sp>
          <p:nvSpPr>
            <p:cNvPr id="26" name="Line 48"/>
            <p:cNvSpPr>
              <a:spLocks noChangeShapeType="1"/>
            </p:cNvSpPr>
            <p:nvPr/>
          </p:nvSpPr>
          <p:spPr bwMode="auto">
            <a:xfrm>
              <a:off x="2096" y="2759"/>
              <a:ext cx="0" cy="142"/>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7" name="Line 49"/>
            <p:cNvSpPr>
              <a:spLocks noChangeShapeType="1"/>
            </p:cNvSpPr>
            <p:nvPr/>
          </p:nvSpPr>
          <p:spPr bwMode="auto">
            <a:xfrm>
              <a:off x="2096" y="3124"/>
              <a:ext cx="0" cy="141"/>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8" name="Line 50"/>
            <p:cNvSpPr>
              <a:spLocks noChangeShapeType="1"/>
            </p:cNvSpPr>
            <p:nvPr/>
          </p:nvSpPr>
          <p:spPr bwMode="auto">
            <a:xfrm>
              <a:off x="2096" y="3481"/>
              <a:ext cx="0" cy="141"/>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9" name="Line 51"/>
            <p:cNvSpPr>
              <a:spLocks noChangeShapeType="1"/>
            </p:cNvSpPr>
            <p:nvPr/>
          </p:nvSpPr>
          <p:spPr bwMode="auto">
            <a:xfrm>
              <a:off x="2096" y="3838"/>
              <a:ext cx="0" cy="15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30" name="Line 52"/>
            <p:cNvSpPr>
              <a:spLocks noChangeShapeType="1"/>
            </p:cNvSpPr>
            <p:nvPr/>
          </p:nvSpPr>
          <p:spPr bwMode="auto">
            <a:xfrm flipH="1">
              <a:off x="884" y="3996"/>
              <a:ext cx="121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31" name="Line 53"/>
            <p:cNvSpPr>
              <a:spLocks noChangeShapeType="1"/>
            </p:cNvSpPr>
            <p:nvPr/>
          </p:nvSpPr>
          <p:spPr bwMode="auto">
            <a:xfrm flipV="1">
              <a:off x="884" y="826"/>
              <a:ext cx="0" cy="316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32" name="Line 54"/>
            <p:cNvSpPr>
              <a:spLocks noChangeShapeType="1"/>
            </p:cNvSpPr>
            <p:nvPr/>
          </p:nvSpPr>
          <p:spPr bwMode="auto">
            <a:xfrm>
              <a:off x="884" y="826"/>
              <a:ext cx="632"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33" name="Line 55"/>
            <p:cNvSpPr>
              <a:spLocks noChangeShapeType="1"/>
            </p:cNvSpPr>
            <p:nvPr/>
          </p:nvSpPr>
          <p:spPr bwMode="auto">
            <a:xfrm>
              <a:off x="2761" y="1905"/>
              <a:ext cx="72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34" name="Line 56"/>
            <p:cNvSpPr>
              <a:spLocks noChangeShapeType="1"/>
            </p:cNvSpPr>
            <p:nvPr/>
          </p:nvSpPr>
          <p:spPr bwMode="auto">
            <a:xfrm flipV="1">
              <a:off x="3914" y="1517"/>
              <a:ext cx="0" cy="261"/>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35" name="Line 57"/>
            <p:cNvSpPr>
              <a:spLocks noChangeShapeType="1"/>
            </p:cNvSpPr>
            <p:nvPr/>
          </p:nvSpPr>
          <p:spPr bwMode="auto">
            <a:xfrm flipV="1">
              <a:off x="3914" y="826"/>
              <a:ext cx="0" cy="46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36" name="Line 58"/>
            <p:cNvSpPr>
              <a:spLocks noChangeShapeType="1"/>
            </p:cNvSpPr>
            <p:nvPr/>
          </p:nvSpPr>
          <p:spPr bwMode="auto">
            <a:xfrm flipH="1">
              <a:off x="2722" y="826"/>
              <a:ext cx="1192"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37" name="Line 59"/>
            <p:cNvSpPr>
              <a:spLocks noChangeShapeType="1"/>
            </p:cNvSpPr>
            <p:nvPr/>
          </p:nvSpPr>
          <p:spPr bwMode="auto">
            <a:xfrm>
              <a:off x="923" y="2254"/>
              <a:ext cx="496"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38" name="Line 60"/>
            <p:cNvSpPr>
              <a:spLocks noChangeShapeType="1"/>
            </p:cNvSpPr>
            <p:nvPr/>
          </p:nvSpPr>
          <p:spPr bwMode="auto">
            <a:xfrm>
              <a:off x="2761" y="2254"/>
              <a:ext cx="2212"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39" name="Line 61"/>
            <p:cNvSpPr>
              <a:spLocks noChangeShapeType="1"/>
            </p:cNvSpPr>
            <p:nvPr/>
          </p:nvSpPr>
          <p:spPr bwMode="auto">
            <a:xfrm>
              <a:off x="2761" y="2632"/>
              <a:ext cx="762" cy="0"/>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40" name="Line 62"/>
            <p:cNvSpPr>
              <a:spLocks noChangeShapeType="1"/>
            </p:cNvSpPr>
            <p:nvPr/>
          </p:nvSpPr>
          <p:spPr bwMode="auto">
            <a:xfrm>
              <a:off x="3932" y="2708"/>
              <a:ext cx="0" cy="141"/>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41" name="Line 63"/>
            <p:cNvSpPr>
              <a:spLocks noChangeShapeType="1"/>
            </p:cNvSpPr>
            <p:nvPr/>
          </p:nvSpPr>
          <p:spPr bwMode="auto">
            <a:xfrm>
              <a:off x="3932" y="3079"/>
              <a:ext cx="0" cy="142"/>
            </a:xfrm>
            <a:prstGeom prst="line">
              <a:avLst/>
            </a:prstGeom>
            <a:noFill/>
            <a:ln w="9525">
              <a:solidFill>
                <a:srgbClr val="000000"/>
              </a:solidFill>
              <a:round/>
              <a:tailEnd type="triangle" w="sm" len="sm"/>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42" name="Line 64"/>
            <p:cNvSpPr>
              <a:spLocks noChangeShapeType="1"/>
            </p:cNvSpPr>
            <p:nvPr/>
          </p:nvSpPr>
          <p:spPr bwMode="auto">
            <a:xfrm>
              <a:off x="3932" y="3459"/>
              <a:ext cx="0" cy="141"/>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43" name="Line 65"/>
            <p:cNvSpPr>
              <a:spLocks noChangeShapeType="1"/>
            </p:cNvSpPr>
            <p:nvPr/>
          </p:nvSpPr>
          <p:spPr bwMode="auto">
            <a:xfrm>
              <a:off x="3932" y="3801"/>
              <a:ext cx="0" cy="18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44" name="Line 66"/>
            <p:cNvSpPr>
              <a:spLocks noChangeShapeType="1"/>
            </p:cNvSpPr>
            <p:nvPr/>
          </p:nvSpPr>
          <p:spPr bwMode="auto">
            <a:xfrm flipH="1">
              <a:off x="3106" y="3987"/>
              <a:ext cx="826"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45" name="Line 67"/>
            <p:cNvSpPr>
              <a:spLocks noChangeShapeType="1"/>
            </p:cNvSpPr>
            <p:nvPr/>
          </p:nvSpPr>
          <p:spPr bwMode="auto">
            <a:xfrm flipH="1">
              <a:off x="2096" y="2819"/>
              <a:ext cx="101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46" name="Line 68"/>
            <p:cNvSpPr>
              <a:spLocks noChangeShapeType="1"/>
            </p:cNvSpPr>
            <p:nvPr/>
          </p:nvSpPr>
          <p:spPr bwMode="auto">
            <a:xfrm>
              <a:off x="3106" y="2819"/>
              <a:ext cx="0" cy="11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47" name="Text Box 69"/>
            <p:cNvSpPr txBox="1">
              <a:spLocks noChangeArrowheads="1"/>
            </p:cNvSpPr>
            <p:nvPr/>
          </p:nvSpPr>
          <p:spPr bwMode="auto">
            <a:xfrm>
              <a:off x="1739" y="2708"/>
              <a:ext cx="343" cy="223"/>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Y</a:t>
              </a:r>
              <a:endParaRPr kumimoji="1" lang="en-US" altLang="zh-CN" sz="1600" b="0">
                <a:solidFill>
                  <a:schemeClr val="tx1"/>
                </a:solidFill>
                <a:latin typeface="Times New Roman" panose="02020603050405020304" pitchFamily="18" charset="0"/>
              </a:endParaRPr>
            </a:p>
          </p:txBody>
        </p:sp>
        <p:sp>
          <p:nvSpPr>
            <p:cNvPr id="48" name="Text Box 70"/>
            <p:cNvSpPr txBox="1">
              <a:spLocks noChangeArrowheads="1"/>
            </p:cNvSpPr>
            <p:nvPr/>
          </p:nvSpPr>
          <p:spPr bwMode="auto">
            <a:xfrm>
              <a:off x="2818" y="2450"/>
              <a:ext cx="344" cy="224"/>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N</a:t>
              </a:r>
              <a:endParaRPr kumimoji="1" lang="en-US" altLang="zh-CN" sz="1600" b="0">
                <a:solidFill>
                  <a:schemeClr val="tx1"/>
                </a:solidFill>
                <a:latin typeface="Times New Roman" panose="02020603050405020304" pitchFamily="18" charset="0"/>
              </a:endParaRPr>
            </a:p>
          </p:txBody>
        </p:sp>
        <p:sp>
          <p:nvSpPr>
            <p:cNvPr id="49" name="Text Box 71"/>
            <p:cNvSpPr txBox="1">
              <a:spLocks noChangeArrowheads="1"/>
            </p:cNvSpPr>
            <p:nvPr/>
          </p:nvSpPr>
          <p:spPr bwMode="auto">
            <a:xfrm>
              <a:off x="2102" y="1993"/>
              <a:ext cx="343" cy="223"/>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N</a:t>
              </a:r>
              <a:endParaRPr kumimoji="1" lang="en-US" altLang="zh-CN" sz="1600" b="0">
                <a:solidFill>
                  <a:schemeClr val="tx1"/>
                </a:solidFill>
                <a:latin typeface="Times New Roman" panose="02020603050405020304" pitchFamily="18" charset="0"/>
              </a:endParaRPr>
            </a:p>
          </p:txBody>
        </p:sp>
        <p:sp>
          <p:nvSpPr>
            <p:cNvPr id="50" name="Text Box 72"/>
            <p:cNvSpPr txBox="1">
              <a:spLocks noChangeArrowheads="1"/>
            </p:cNvSpPr>
            <p:nvPr/>
          </p:nvSpPr>
          <p:spPr bwMode="auto">
            <a:xfrm>
              <a:off x="2696" y="1704"/>
              <a:ext cx="345" cy="223"/>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Y</a:t>
              </a:r>
              <a:endParaRPr kumimoji="1" lang="en-US" altLang="zh-CN" sz="1600" b="0">
                <a:solidFill>
                  <a:schemeClr val="tx1"/>
                </a:solidFill>
                <a:latin typeface="Times New Roman" panose="02020603050405020304" pitchFamily="18" charset="0"/>
              </a:endParaRPr>
            </a:p>
          </p:txBody>
        </p:sp>
        <p:sp>
          <p:nvSpPr>
            <p:cNvPr id="51" name="Text Box 73"/>
            <p:cNvSpPr txBox="1">
              <a:spLocks noChangeArrowheads="1"/>
            </p:cNvSpPr>
            <p:nvPr/>
          </p:nvSpPr>
          <p:spPr bwMode="auto">
            <a:xfrm>
              <a:off x="926" y="1896"/>
              <a:ext cx="483" cy="253"/>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0">
                  <a:solidFill>
                    <a:schemeClr val="tx1"/>
                  </a:solidFill>
                  <a:latin typeface="Times New Roman" panose="02020603050405020304" pitchFamily="18" charset="0"/>
                </a:rPr>
                <a:t>硬件</a:t>
              </a:r>
              <a:endParaRPr kumimoji="1" lang="zh-CN" altLang="en-US" sz="1600" b="0">
                <a:solidFill>
                  <a:schemeClr val="tx1"/>
                </a:solidFill>
                <a:latin typeface="Times New Roman" panose="02020603050405020304" pitchFamily="18" charset="0"/>
              </a:endParaRPr>
            </a:p>
          </p:txBody>
        </p:sp>
        <p:sp>
          <p:nvSpPr>
            <p:cNvPr id="52" name="Text Box 74"/>
            <p:cNvSpPr txBox="1">
              <a:spLocks noChangeArrowheads="1"/>
            </p:cNvSpPr>
            <p:nvPr/>
          </p:nvSpPr>
          <p:spPr bwMode="auto">
            <a:xfrm>
              <a:off x="912" y="2321"/>
              <a:ext cx="483" cy="253"/>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0">
                  <a:solidFill>
                    <a:schemeClr val="tx1"/>
                  </a:solidFill>
                  <a:latin typeface="Times New Roman" panose="02020603050405020304" pitchFamily="18" charset="0"/>
                </a:rPr>
                <a:t>软件</a:t>
              </a:r>
              <a:endParaRPr kumimoji="1" lang="zh-CN" altLang="en-US" sz="1600" b="0">
                <a:solidFill>
                  <a:schemeClr val="tx1"/>
                </a:solidFill>
                <a:latin typeface="Times New Roman" panose="02020603050405020304" pitchFamily="18" charset="0"/>
              </a:endParaRPr>
            </a:p>
          </p:txBody>
        </p:sp>
        <p:sp>
          <p:nvSpPr>
            <p:cNvPr id="53" name="Text Box 75"/>
            <p:cNvSpPr txBox="1">
              <a:spLocks noChangeArrowheads="1"/>
            </p:cNvSpPr>
            <p:nvPr/>
          </p:nvSpPr>
          <p:spPr bwMode="auto">
            <a:xfrm>
              <a:off x="4112" y="3423"/>
              <a:ext cx="343" cy="223"/>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Y</a:t>
              </a:r>
              <a:endParaRPr kumimoji="1" lang="en-US" altLang="zh-CN" sz="1600" b="0">
                <a:solidFill>
                  <a:schemeClr val="tx1"/>
                </a:solidFill>
                <a:latin typeface="Times New Roman" panose="02020603050405020304" pitchFamily="18" charset="0"/>
              </a:endParaRPr>
            </a:p>
          </p:txBody>
        </p:sp>
        <p:sp>
          <p:nvSpPr>
            <p:cNvPr id="54" name="Line 76"/>
            <p:cNvSpPr>
              <a:spLocks noChangeShapeType="1"/>
            </p:cNvSpPr>
            <p:nvPr/>
          </p:nvSpPr>
          <p:spPr bwMode="auto">
            <a:xfrm flipH="1">
              <a:off x="3091" y="3345"/>
              <a:ext cx="21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55" name="Text Box 77"/>
            <p:cNvSpPr txBox="1">
              <a:spLocks noChangeArrowheads="1"/>
            </p:cNvSpPr>
            <p:nvPr/>
          </p:nvSpPr>
          <p:spPr bwMode="auto">
            <a:xfrm>
              <a:off x="3125" y="3153"/>
              <a:ext cx="344" cy="223"/>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0">
                  <a:solidFill>
                    <a:schemeClr val="tx1"/>
                  </a:solidFill>
                  <a:latin typeface="Times New Roman" panose="02020603050405020304" pitchFamily="18" charset="0"/>
                </a:rPr>
                <a:t>N</a:t>
              </a:r>
              <a:endParaRPr kumimoji="1" lang="en-US" altLang="zh-CN" sz="1600" b="0">
                <a:solidFill>
                  <a:schemeClr val="tx1"/>
                </a:solidFill>
                <a:latin typeface="Times New Roman" panose="02020603050405020304" pitchFamily="18" charset="0"/>
              </a:endParaRPr>
            </a:p>
          </p:txBody>
        </p:sp>
      </p:grpSp>
      <p:sp>
        <p:nvSpPr>
          <p:cNvPr id="62" name="Text Box 81"/>
          <p:cNvSpPr txBox="1">
            <a:spLocks noChangeArrowheads="1"/>
          </p:cNvSpPr>
          <p:nvPr/>
        </p:nvSpPr>
        <p:spPr bwMode="auto">
          <a:xfrm>
            <a:off x="6421774" y="6062479"/>
            <a:ext cx="3463925"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指令执行步骤和缺页中断处理过程</a:t>
            </a:r>
            <a:endParaRPr kumimoji="1" lang="zh-CN" altLang="en-US" sz="1600" b="0">
              <a:solidFill>
                <a:schemeClr val="tx1"/>
              </a:solidFill>
              <a:latin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3"/>
          <p:cNvSpPr>
            <a:spLocks noChangeArrowheads="1"/>
          </p:cNvSpPr>
          <p:nvPr/>
        </p:nvSpPr>
        <p:spPr bwMode="auto">
          <a:xfrm>
            <a:off x="557672" y="830079"/>
            <a:ext cx="8958262" cy="1821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4.  </a:t>
            </a:r>
            <a:r>
              <a:rPr lang="zh-CN" altLang="en-US" sz="2800" b="1" dirty="0">
                <a:solidFill>
                  <a:srgbClr val="335F90"/>
                </a:solidFill>
                <a:latin typeface="Times New Roman" panose="02020603050405020304" pitchFamily="18" charset="0"/>
              </a:rPr>
              <a:t>淘汰机制与策略</a:t>
            </a:r>
            <a:endParaRPr lang="zh-CN" altLang="en-US" sz="2800" b="1" dirty="0">
              <a:solidFill>
                <a:srgbClr val="335F90"/>
              </a:solidFill>
              <a:latin typeface="Times New Roman" panose="02020603050405020304" pitchFamily="18" charset="0"/>
            </a:endParaRPr>
          </a:p>
          <a:p>
            <a:pPr marL="0" indent="0" algn="just">
              <a:lnSpc>
                <a:spcPct val="150000"/>
              </a:lnSpc>
              <a:spcBef>
                <a:spcPct val="20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什么是淘汰策略</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lvl="1"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chemeClr val="tx1"/>
                </a:solidFill>
                <a:effectLst/>
                <a:latin typeface="Times New Roman" panose="02020603050405020304" pitchFamily="18" charset="0"/>
              </a:rPr>
              <a:t>      用来选择淘汰哪一页的规则叫做置换策略，或称淘汰算法。</a:t>
            </a:r>
            <a:r>
              <a:rPr lang="zh-CN" altLang="en-US" sz="2400" dirty="0">
                <a:solidFill>
                  <a:srgbClr val="CC3300"/>
                </a:solidFill>
                <a:latin typeface="Times New Roman" panose="02020603050405020304" pitchFamily="18" charset="0"/>
              </a:rPr>
              <a:t>     </a:t>
            </a:r>
            <a:endParaRPr lang="zh-CN" altLang="en-US" sz="2400" dirty="0">
              <a:solidFill>
                <a:srgbClr val="CC3300"/>
              </a:solidFill>
              <a:latin typeface="Times New Roman" panose="02020603050405020304" pitchFamily="18" charset="0"/>
            </a:endParaRPr>
          </a:p>
        </p:txBody>
      </p:sp>
      <p:sp>
        <p:nvSpPr>
          <p:cNvPr id="4" name="Rectangle 5"/>
          <p:cNvSpPr>
            <a:spLocks noChangeArrowheads="1"/>
          </p:cNvSpPr>
          <p:nvPr/>
        </p:nvSpPr>
        <p:spPr bwMode="auto">
          <a:xfrm>
            <a:off x="1545097" y="2660466"/>
            <a:ext cx="407987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kumimoji="1" lang="zh-CN" altLang="en-US" sz="2400">
                <a:solidFill>
                  <a:srgbClr val="CC3300"/>
                </a:solidFill>
                <a:sym typeface="Symbol" panose="05050102010706020507" pitchFamily="18" charset="2"/>
              </a:rPr>
              <a:t>如何决定</a:t>
            </a:r>
            <a:r>
              <a:rPr kumimoji="1" lang="zh-CN" altLang="en-US" sz="2400">
                <a:solidFill>
                  <a:srgbClr val="CC3300"/>
                </a:solidFill>
              </a:rPr>
              <a:t>淘汰哪一页？</a:t>
            </a:r>
            <a:endParaRPr kumimoji="1" lang="zh-CN" altLang="en-US" sz="2400">
              <a:solidFill>
                <a:srgbClr val="CC3300"/>
              </a:solidFill>
            </a:endParaRPr>
          </a:p>
        </p:txBody>
      </p:sp>
      <p:sp>
        <p:nvSpPr>
          <p:cNvPr id="5" name="Rectangle 6"/>
          <p:cNvSpPr>
            <a:spLocks noChangeArrowheads="1"/>
          </p:cNvSpPr>
          <p:nvPr/>
        </p:nvSpPr>
        <p:spPr bwMode="auto">
          <a:xfrm>
            <a:off x="1045034" y="3244666"/>
            <a:ext cx="5980113"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ct val="20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扩充页表功能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sp>
        <p:nvSpPr>
          <p:cNvPr id="6" name="Rectangle 12"/>
          <p:cNvSpPr>
            <a:spLocks noChangeArrowheads="1"/>
          </p:cNvSpPr>
          <p:nvPr/>
        </p:nvSpPr>
        <p:spPr bwMode="auto">
          <a:xfrm>
            <a:off x="487822" y="4767079"/>
            <a:ext cx="837565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20000"/>
              </a:lnSpc>
              <a:spcBef>
                <a:spcPct val="20000"/>
              </a:spcBef>
              <a:buFont typeface="Wingdings" panose="05000000000000000000" pitchFamily="2" charset="2"/>
              <a:buNone/>
            </a:pPr>
            <a:r>
              <a:rPr lang="en-US" altLang="zh-CN" sz="2400" dirty="0">
                <a:solidFill>
                  <a:srgbClr val="000099"/>
                </a:solidFill>
                <a:latin typeface="Times New Roman" panose="02020603050405020304" pitchFamily="18" charset="0"/>
              </a:rPr>
              <a:t>①</a:t>
            </a:r>
            <a:r>
              <a:rPr lang="en-US" altLang="zh-CN"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引用位</a:t>
            </a:r>
            <a:r>
              <a:rPr kumimoji="1" lang="zh-CN" altLang="en-US" sz="2400" dirty="0">
                <a:solidFill>
                  <a:schemeClr val="tx1"/>
                </a:solidFill>
              </a:rPr>
              <a:t>  </a:t>
            </a:r>
            <a:r>
              <a:rPr lang="en-US" altLang="zh-CN" sz="2400" dirty="0">
                <a:solidFill>
                  <a:srgbClr val="000099"/>
                </a:solidFill>
              </a:rPr>
              <a:t>——</a:t>
            </a:r>
            <a:r>
              <a:rPr kumimoji="1" lang="en-US" altLang="zh-CN" sz="2400" dirty="0">
                <a:solidFill>
                  <a:schemeClr val="tx1"/>
                </a:solidFill>
              </a:rPr>
              <a:t>  </a:t>
            </a:r>
            <a:r>
              <a:rPr kumimoji="1" lang="zh-CN" altLang="en-US" sz="2400" b="1" dirty="0">
                <a:solidFill>
                  <a:schemeClr val="tx1"/>
                </a:solidFill>
              </a:rPr>
              <a:t>标识该页最近是否被访问</a:t>
            </a:r>
            <a:endParaRPr kumimoji="1" lang="zh-CN" altLang="en-US" sz="2400" b="1" dirty="0">
              <a:solidFill>
                <a:schemeClr val="tx1"/>
              </a:solidFill>
            </a:endParaRPr>
          </a:p>
          <a:p>
            <a:pPr eaLnBrk="1" hangingPunct="1">
              <a:lnSpc>
                <a:spcPct val="120000"/>
              </a:lnSpc>
              <a:spcBef>
                <a:spcPct val="20000"/>
              </a:spcBef>
              <a:buFont typeface="Wingdings" panose="05000000000000000000" pitchFamily="2" charset="2"/>
              <a:buNone/>
            </a:pPr>
            <a:r>
              <a:rPr kumimoji="1" lang="zh-CN" altLang="en-US" sz="2400" b="0" dirty="0">
                <a:solidFill>
                  <a:schemeClr val="tx1"/>
                </a:solidFill>
                <a:latin typeface="Times New Roman" panose="02020603050405020304" pitchFamily="18" charset="0"/>
              </a:rPr>
              <a:t>             </a:t>
            </a:r>
            <a:r>
              <a:rPr kumimoji="1" lang="zh-CN" altLang="en-US" sz="2000" b="0" dirty="0">
                <a:solidFill>
                  <a:schemeClr val="tx1"/>
                </a:solidFill>
                <a:latin typeface="Times New Roman" panose="02020603050405020304" pitchFamily="18" charset="0"/>
              </a:rPr>
              <a:t> 为“</a:t>
            </a:r>
            <a:r>
              <a:rPr kumimoji="1" lang="en-US" altLang="zh-CN" sz="2000" b="0" dirty="0">
                <a:solidFill>
                  <a:schemeClr val="tx1"/>
                </a:solidFill>
                <a:latin typeface="Times New Roman" panose="02020603050405020304" pitchFamily="18" charset="0"/>
              </a:rPr>
              <a:t>0”—— </a:t>
            </a:r>
            <a:r>
              <a:rPr kumimoji="1" lang="zh-CN" altLang="en-US" sz="2000" b="0" dirty="0">
                <a:solidFill>
                  <a:schemeClr val="tx1"/>
                </a:solidFill>
                <a:latin typeface="Times New Roman" panose="02020603050405020304" pitchFamily="18" charset="0"/>
              </a:rPr>
              <a:t>该页没有被访问；为“</a:t>
            </a:r>
            <a:r>
              <a:rPr kumimoji="1" lang="en-US" altLang="zh-CN" sz="2000" b="0" dirty="0">
                <a:solidFill>
                  <a:schemeClr val="tx1"/>
                </a:solidFill>
                <a:latin typeface="Times New Roman" panose="02020603050405020304" pitchFamily="18" charset="0"/>
              </a:rPr>
              <a:t>1”—— </a:t>
            </a:r>
            <a:r>
              <a:rPr kumimoji="1" lang="zh-CN" altLang="en-US" sz="2000" b="0" dirty="0">
                <a:solidFill>
                  <a:schemeClr val="tx1"/>
                </a:solidFill>
                <a:latin typeface="Times New Roman" panose="02020603050405020304" pitchFamily="18" charset="0"/>
              </a:rPr>
              <a:t>该页已被访问</a:t>
            </a:r>
            <a:endParaRPr kumimoji="1" lang="zh-CN" altLang="en-US" sz="2000" b="0" dirty="0">
              <a:solidFill>
                <a:schemeClr val="tx1"/>
              </a:solidFill>
              <a:latin typeface="Times New Roman" panose="02020603050405020304" pitchFamily="18" charset="0"/>
            </a:endParaRPr>
          </a:p>
          <a:p>
            <a:pPr lvl="1" eaLnBrk="1" hangingPunct="1">
              <a:lnSpc>
                <a:spcPct val="120000"/>
              </a:lnSpc>
              <a:spcBef>
                <a:spcPct val="20000"/>
              </a:spcBef>
              <a:buFont typeface="Wingdings" panose="05000000000000000000" pitchFamily="2" charset="2"/>
              <a:buNone/>
            </a:pPr>
            <a:r>
              <a:rPr lang="zh-CN" altLang="en-US" sz="2400" dirty="0">
                <a:solidFill>
                  <a:srgbClr val="000099"/>
                </a:solidFill>
                <a:latin typeface="Times New Roman" panose="02020603050405020304" pitchFamily="18" charset="0"/>
              </a:rPr>
              <a:t>②</a:t>
            </a:r>
            <a:r>
              <a:rPr lang="zh-CN" altLang="en-US" sz="2400" dirty="0">
                <a:solidFill>
                  <a:srgbClr val="000099"/>
                </a:solidFill>
                <a:latin typeface="宋体" panose="02010600030101010101" pitchFamily="2" charset="-122"/>
              </a:rPr>
              <a:t> </a:t>
            </a:r>
            <a:r>
              <a:rPr lang="zh-CN" altLang="en-US" sz="2400" dirty="0">
                <a:solidFill>
                  <a:srgbClr val="000099"/>
                </a:solidFill>
                <a:latin typeface="Times New Roman" panose="02020603050405020304" pitchFamily="18" charset="0"/>
              </a:rPr>
              <a:t>改变位  </a:t>
            </a:r>
            <a:r>
              <a:rPr lang="en-US" altLang="zh-CN" sz="2400" dirty="0">
                <a:solidFill>
                  <a:srgbClr val="000099"/>
                </a:solidFill>
              </a:rPr>
              <a:t>——</a:t>
            </a:r>
            <a:r>
              <a:rPr kumimoji="1" lang="en-US" altLang="zh-CN" sz="2400" dirty="0">
                <a:solidFill>
                  <a:schemeClr val="tx1"/>
                </a:solidFill>
              </a:rPr>
              <a:t>  </a:t>
            </a:r>
            <a:r>
              <a:rPr kumimoji="1" lang="zh-CN" altLang="en-US" sz="2400" b="1" dirty="0">
                <a:solidFill>
                  <a:schemeClr val="tx1"/>
                </a:solidFill>
              </a:rPr>
              <a:t>表示该页是否被修改</a:t>
            </a:r>
            <a:endParaRPr kumimoji="1" lang="zh-CN" altLang="en-US" sz="2400" b="1" dirty="0">
              <a:solidFill>
                <a:schemeClr val="tx1"/>
              </a:solidFill>
            </a:endParaRPr>
          </a:p>
          <a:p>
            <a:pPr lvl="1" eaLnBrk="1" hangingPunct="1">
              <a:lnSpc>
                <a:spcPct val="120000"/>
              </a:lnSpc>
              <a:spcBef>
                <a:spcPct val="20000"/>
              </a:spcBef>
              <a:buFont typeface="Wingdings" panose="05000000000000000000" pitchFamily="2" charset="2"/>
              <a:buNone/>
            </a:pPr>
            <a:r>
              <a:rPr kumimoji="1" lang="zh-CN" altLang="en-US" sz="2000" b="0" dirty="0">
                <a:solidFill>
                  <a:schemeClr val="tx1"/>
                </a:solidFill>
                <a:latin typeface="Times New Roman" panose="02020603050405020304" pitchFamily="18" charset="0"/>
              </a:rPr>
              <a:t>      为“</a:t>
            </a:r>
            <a:r>
              <a:rPr kumimoji="1" lang="en-US" altLang="zh-CN" sz="2000" b="0" dirty="0">
                <a:solidFill>
                  <a:schemeClr val="tx1"/>
                </a:solidFill>
                <a:latin typeface="Times New Roman" panose="02020603050405020304" pitchFamily="18" charset="0"/>
              </a:rPr>
              <a:t>0”—— </a:t>
            </a:r>
            <a:r>
              <a:rPr kumimoji="1" lang="zh-CN" altLang="en-US" sz="2000" b="0" dirty="0">
                <a:solidFill>
                  <a:schemeClr val="tx1"/>
                </a:solidFill>
                <a:latin typeface="Times New Roman" panose="02020603050405020304" pitchFamily="18" charset="0"/>
              </a:rPr>
              <a:t>该页未被修改；为“</a:t>
            </a:r>
            <a:r>
              <a:rPr kumimoji="1" lang="en-US" altLang="zh-CN" sz="2000" b="0" dirty="0">
                <a:solidFill>
                  <a:schemeClr val="tx1"/>
                </a:solidFill>
                <a:latin typeface="Times New Roman" panose="02020603050405020304" pitchFamily="18" charset="0"/>
              </a:rPr>
              <a:t>1”—— </a:t>
            </a:r>
            <a:r>
              <a:rPr kumimoji="1" lang="zh-CN" altLang="en-US" sz="2000" b="0" dirty="0">
                <a:solidFill>
                  <a:schemeClr val="tx1"/>
                </a:solidFill>
                <a:latin typeface="Times New Roman" panose="02020603050405020304" pitchFamily="18" charset="0"/>
              </a:rPr>
              <a:t>该页已被修改</a:t>
            </a:r>
            <a:endParaRPr kumimoji="1" lang="zh-CN" altLang="en-US" sz="2000" b="0" dirty="0">
              <a:solidFill>
                <a:schemeClr val="tx1"/>
              </a:solidFill>
              <a:latin typeface="Times New Roman" panose="02020603050405020304" pitchFamily="18" charset="0"/>
            </a:endParaRPr>
          </a:p>
        </p:txBody>
      </p:sp>
      <p:grpSp>
        <p:nvGrpSpPr>
          <p:cNvPr id="7" name="Group 13"/>
          <p:cNvGrpSpPr/>
          <p:nvPr/>
        </p:nvGrpSpPr>
        <p:grpSpPr bwMode="auto">
          <a:xfrm>
            <a:off x="1457784" y="4055879"/>
            <a:ext cx="6905625" cy="595312"/>
            <a:chOff x="576" y="816"/>
            <a:chExt cx="4560" cy="576"/>
          </a:xfrm>
        </p:grpSpPr>
        <p:sp>
          <p:nvSpPr>
            <p:cNvPr id="8" name="Text Box 14"/>
            <p:cNvSpPr txBox="1">
              <a:spLocks noChangeArrowheads="1"/>
            </p:cNvSpPr>
            <p:nvPr/>
          </p:nvSpPr>
          <p:spPr bwMode="auto">
            <a:xfrm>
              <a:off x="576" y="816"/>
              <a:ext cx="4560" cy="552"/>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50000"/>
                </a:lnSpc>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页 号           主存块号        中断位           辅存地址          引用位         改变位</a:t>
              </a:r>
              <a:endParaRPr kumimoji="1" lang="zh-CN" altLang="en-US" sz="1600" b="1">
                <a:solidFill>
                  <a:schemeClr val="tx1"/>
                </a:solidFill>
                <a:latin typeface="Times New Roman" panose="02020603050405020304" pitchFamily="18" charset="0"/>
              </a:endParaRPr>
            </a:p>
          </p:txBody>
        </p:sp>
        <p:sp>
          <p:nvSpPr>
            <p:cNvPr id="9" name="Line 15"/>
            <p:cNvSpPr>
              <a:spLocks noChangeShapeType="1"/>
            </p:cNvSpPr>
            <p:nvPr/>
          </p:nvSpPr>
          <p:spPr bwMode="auto">
            <a:xfrm>
              <a:off x="1250" y="816"/>
              <a:ext cx="0" cy="576"/>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0" name="Line 16"/>
            <p:cNvSpPr>
              <a:spLocks noChangeShapeType="1"/>
            </p:cNvSpPr>
            <p:nvPr/>
          </p:nvSpPr>
          <p:spPr bwMode="auto">
            <a:xfrm>
              <a:off x="2804" y="816"/>
              <a:ext cx="0" cy="576"/>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1" name="Line 17"/>
            <p:cNvSpPr>
              <a:spLocks noChangeShapeType="1"/>
            </p:cNvSpPr>
            <p:nvPr/>
          </p:nvSpPr>
          <p:spPr bwMode="auto">
            <a:xfrm>
              <a:off x="3696" y="816"/>
              <a:ext cx="0" cy="576"/>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2" name="Line 18"/>
            <p:cNvSpPr>
              <a:spLocks noChangeShapeType="1"/>
            </p:cNvSpPr>
            <p:nvPr/>
          </p:nvSpPr>
          <p:spPr bwMode="auto">
            <a:xfrm>
              <a:off x="2079" y="816"/>
              <a:ext cx="0" cy="576"/>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3" name="Line 19"/>
            <p:cNvSpPr>
              <a:spLocks noChangeShapeType="1"/>
            </p:cNvSpPr>
            <p:nvPr/>
          </p:nvSpPr>
          <p:spPr bwMode="auto">
            <a:xfrm>
              <a:off x="4416" y="816"/>
              <a:ext cx="0" cy="576"/>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3"/>
          <p:cNvSpPr>
            <a:spLocks noChangeArrowheads="1"/>
          </p:cNvSpPr>
          <p:nvPr/>
        </p:nvSpPr>
        <p:spPr bwMode="auto">
          <a:xfrm>
            <a:off x="487822" y="830079"/>
            <a:ext cx="8375650" cy="2252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ct val="20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颠簸</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颠簸</a:t>
            </a:r>
            <a:r>
              <a:rPr lang="en-US" altLang="zh-CN" sz="2400" b="0" dirty="0">
                <a:solidFill>
                  <a:schemeClr val="tx1"/>
                </a:solidFill>
                <a:effectLst/>
                <a:latin typeface="Times New Roman" panose="02020603050405020304" pitchFamily="18" charset="0"/>
              </a:rPr>
              <a:t>(thrashing)</a:t>
            </a:r>
            <a:r>
              <a:rPr lang="zh-CN" altLang="en-US" sz="2400" b="0" dirty="0">
                <a:solidFill>
                  <a:schemeClr val="tx1"/>
                </a:solidFill>
                <a:effectLst/>
                <a:latin typeface="Times New Roman" panose="02020603050405020304" pitchFamily="18" charset="0"/>
              </a:rPr>
              <a:t>，又称为“抖动”。</a:t>
            </a:r>
            <a:endParaRPr lang="zh-CN" altLang="en-US" sz="24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简单地说，导致系统效率急剧下降的主存和辅存之间的</a:t>
            </a:r>
            <a:endParaRPr lang="zh-CN" altLang="en-US" sz="24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频繁页面置换现像称为“抖动”。</a:t>
            </a:r>
            <a:r>
              <a:rPr lang="zh-CN" altLang="en-US" sz="2400" dirty="0">
                <a:solidFill>
                  <a:srgbClr val="CC3300"/>
                </a:solidFill>
                <a:latin typeface="Times New Roman" panose="02020603050405020304" pitchFamily="18" charset="0"/>
              </a:rPr>
              <a:t>     </a:t>
            </a:r>
            <a:endParaRPr lang="zh-CN" altLang="en-US" sz="2400" dirty="0">
              <a:solidFill>
                <a:srgbClr val="CC3300"/>
              </a:solidFill>
              <a:latin typeface="Times New Roman" panose="02020603050405020304" pitchFamily="18" charset="0"/>
            </a:endParaRPr>
          </a:p>
        </p:txBody>
      </p:sp>
      <p:sp>
        <p:nvSpPr>
          <p:cNvPr id="4" name="Rectangle 6"/>
          <p:cNvSpPr>
            <a:spLocks noChangeArrowheads="1"/>
          </p:cNvSpPr>
          <p:nvPr/>
        </p:nvSpPr>
        <p:spPr bwMode="auto">
          <a:xfrm>
            <a:off x="517984" y="3030354"/>
            <a:ext cx="10609799" cy="3543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ct val="20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(4) </a:t>
            </a:r>
            <a:r>
              <a:rPr lang="zh-CN" altLang="en-US" sz="2600" b="1" dirty="0">
                <a:solidFill>
                  <a:prstClr val="black"/>
                </a:solidFill>
                <a:effectLst/>
                <a:latin typeface="微软雅黑" panose="020B0503020204020204" pitchFamily="34" charset="-122"/>
                <a:ea typeface="微软雅黑" panose="020B0503020204020204" pitchFamily="34" charset="-122"/>
              </a:rPr>
              <a:t>缺页中断率</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SzPct val="95000"/>
              <a:buFont typeface="Wingdings" panose="05000000000000000000" pitchFamily="2" charset="2"/>
              <a:buChar char="u"/>
              <a:defRPr/>
            </a:pPr>
            <a:r>
              <a:rPr lang="zh-CN" altLang="en-US" sz="2400" dirty="0">
                <a:solidFill>
                  <a:prstClr val="black"/>
                </a:solidFill>
                <a:effectLst/>
                <a:latin typeface="微软雅黑" panose="020B0503020204020204" pitchFamily="34" charset="-122"/>
                <a:ea typeface="微软雅黑" panose="020B0503020204020204" pitchFamily="34" charset="-122"/>
              </a:rPr>
              <a:t>假定程序</a:t>
            </a:r>
            <a:r>
              <a:rPr lang="en-US" altLang="zh-CN" sz="2400" dirty="0">
                <a:solidFill>
                  <a:prstClr val="black"/>
                </a:solidFill>
                <a:effectLst/>
                <a:latin typeface="微软雅黑" panose="020B0503020204020204" pitchFamily="34" charset="-122"/>
                <a:ea typeface="微软雅黑" panose="020B0503020204020204" pitchFamily="34" charset="-122"/>
              </a:rPr>
              <a:t>p</a:t>
            </a:r>
            <a:r>
              <a:rPr lang="zh-CN" altLang="en-US" sz="2400" dirty="0">
                <a:solidFill>
                  <a:prstClr val="black"/>
                </a:solidFill>
                <a:effectLst/>
                <a:latin typeface="微软雅黑" panose="020B0503020204020204" pitchFamily="34" charset="-122"/>
                <a:ea typeface="微软雅黑" panose="020B0503020204020204" pitchFamily="34" charset="-122"/>
              </a:rPr>
              <a:t>共有</a:t>
            </a:r>
            <a:r>
              <a:rPr lang="en-US" altLang="zh-CN" sz="2400" dirty="0">
                <a:solidFill>
                  <a:prstClr val="black"/>
                </a:solidFill>
                <a:effectLst/>
                <a:latin typeface="微软雅黑" panose="020B0503020204020204" pitchFamily="34" charset="-122"/>
                <a:ea typeface="微软雅黑" panose="020B0503020204020204" pitchFamily="34" charset="-122"/>
              </a:rPr>
              <a:t>n</a:t>
            </a:r>
            <a:r>
              <a:rPr lang="zh-CN" altLang="en-US" sz="2400" dirty="0">
                <a:solidFill>
                  <a:prstClr val="black"/>
                </a:solidFill>
                <a:effectLst/>
                <a:latin typeface="微软雅黑" panose="020B0503020204020204" pitchFamily="34" charset="-122"/>
                <a:ea typeface="微软雅黑" panose="020B0503020204020204" pitchFamily="34" charset="-122"/>
              </a:rPr>
              <a:t>页，系统分配</a:t>
            </a:r>
            <a:r>
              <a:rPr lang="en-US" altLang="zh-CN" sz="2400" dirty="0">
                <a:solidFill>
                  <a:prstClr val="black"/>
                </a:solidFill>
                <a:effectLst/>
                <a:latin typeface="微软雅黑" panose="020B0503020204020204" pitchFamily="34" charset="-122"/>
                <a:ea typeface="微软雅黑" panose="020B0503020204020204" pitchFamily="34" charset="-122"/>
              </a:rPr>
              <a:t>m</a:t>
            </a:r>
            <a:r>
              <a:rPr lang="zh-CN" altLang="en-US" sz="2400" dirty="0">
                <a:solidFill>
                  <a:prstClr val="black"/>
                </a:solidFill>
                <a:effectLst/>
                <a:latin typeface="微软雅黑" panose="020B0503020204020204" pitchFamily="34" charset="-122"/>
                <a:ea typeface="微软雅黑" panose="020B0503020204020204" pitchFamily="34" charset="-122"/>
              </a:rPr>
              <a:t>块，有  </a:t>
            </a:r>
            <a:r>
              <a:rPr lang="en-US" altLang="zh-CN" sz="2400" dirty="0">
                <a:solidFill>
                  <a:prstClr val="black"/>
                </a:solidFill>
                <a:effectLst/>
                <a:latin typeface="微软雅黑" panose="020B0503020204020204" pitchFamily="34" charset="-122"/>
                <a:ea typeface="微软雅黑" panose="020B0503020204020204" pitchFamily="34" charset="-122"/>
              </a:rPr>
              <a:t>1≤m≤n</a:t>
            </a:r>
            <a:r>
              <a:rPr lang="zh-CN" altLang="en-US" sz="2400" dirty="0">
                <a:solidFill>
                  <a:prstClr val="black"/>
                </a:solidFill>
                <a:effectLst/>
                <a:latin typeface="微软雅黑" panose="020B0503020204020204" pitchFamily="34" charset="-122"/>
                <a:ea typeface="微软雅黑" panose="020B0503020204020204" pitchFamily="34" charset="-122"/>
              </a:rPr>
              <a:t>； </a:t>
            </a:r>
            <a:endParaRPr lang="zh-CN" altLang="en-US" sz="2400" dirty="0">
              <a:solidFill>
                <a:prstClr val="black"/>
              </a:solidFill>
              <a:effectLst/>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SzPct val="95000"/>
              <a:buFont typeface="Wingdings" panose="05000000000000000000" pitchFamily="2" charset="2"/>
              <a:buChar char="u"/>
              <a:defRPr/>
            </a:pPr>
            <a:r>
              <a:rPr lang="zh-CN" altLang="en-US" sz="2400" dirty="0">
                <a:solidFill>
                  <a:prstClr val="black"/>
                </a:solidFill>
                <a:effectLst/>
                <a:latin typeface="微软雅黑" panose="020B0503020204020204" pitchFamily="34" charset="-122"/>
                <a:ea typeface="微软雅黑" panose="020B0503020204020204" pitchFamily="34" charset="-122"/>
              </a:rPr>
              <a:t>若程序</a:t>
            </a:r>
            <a:r>
              <a:rPr lang="en-US" altLang="zh-CN" sz="2400" dirty="0">
                <a:solidFill>
                  <a:prstClr val="black"/>
                </a:solidFill>
                <a:effectLst/>
                <a:latin typeface="微软雅黑" panose="020B0503020204020204" pitchFamily="34" charset="-122"/>
                <a:ea typeface="微软雅黑" panose="020B0503020204020204" pitchFamily="34" charset="-122"/>
              </a:rPr>
              <a:t>p</a:t>
            </a:r>
            <a:r>
              <a:rPr lang="zh-CN" altLang="en-US" sz="2400" dirty="0">
                <a:solidFill>
                  <a:prstClr val="black"/>
                </a:solidFill>
                <a:effectLst/>
                <a:latin typeface="微软雅黑" panose="020B0503020204020204" pitchFamily="34" charset="-122"/>
                <a:ea typeface="微软雅黑" panose="020B0503020204020204" pitchFamily="34" charset="-122"/>
              </a:rPr>
              <a:t>在运行中：成功的访问次数为</a:t>
            </a:r>
            <a:r>
              <a:rPr lang="en-US" altLang="zh-CN" sz="2400" dirty="0">
                <a:solidFill>
                  <a:prstClr val="black"/>
                </a:solidFill>
                <a:effectLst/>
                <a:latin typeface="微软雅黑" panose="020B0503020204020204" pitchFamily="34" charset="-122"/>
                <a:ea typeface="微软雅黑" panose="020B0503020204020204" pitchFamily="34" charset="-122"/>
              </a:rPr>
              <a:t>s</a:t>
            </a:r>
            <a:r>
              <a:rPr lang="zh-CN" altLang="en-US" sz="2400" dirty="0">
                <a:solidFill>
                  <a:prstClr val="black"/>
                </a:solidFill>
                <a:effectLst/>
                <a:latin typeface="微软雅黑" panose="020B0503020204020204" pitchFamily="34" charset="-122"/>
                <a:ea typeface="微软雅黑" panose="020B0503020204020204" pitchFamily="34" charset="-122"/>
              </a:rPr>
              <a:t>，不成功的访问次数为</a:t>
            </a:r>
            <a:r>
              <a:rPr lang="en-US" altLang="zh-CN" sz="2400" dirty="0">
                <a:solidFill>
                  <a:prstClr val="black"/>
                </a:solidFill>
                <a:effectLst/>
                <a:latin typeface="微软雅黑" panose="020B0503020204020204" pitchFamily="34" charset="-122"/>
                <a:ea typeface="微软雅黑" panose="020B0503020204020204" pitchFamily="34" charset="-122"/>
              </a:rPr>
              <a:t>f</a:t>
            </a:r>
            <a:r>
              <a:rPr lang="zh-CN" altLang="en-US" sz="2400" dirty="0">
                <a:solidFill>
                  <a:prstClr val="black"/>
                </a:solidFill>
                <a:effectLst/>
                <a:latin typeface="微软雅黑" panose="020B0503020204020204" pitchFamily="34" charset="-122"/>
                <a:ea typeface="微软雅黑" panose="020B0503020204020204" pitchFamily="34" charset="-122"/>
              </a:rPr>
              <a:t>；</a:t>
            </a:r>
            <a:endParaRPr lang="zh-CN" altLang="en-US" sz="2400" dirty="0">
              <a:solidFill>
                <a:prstClr val="black"/>
              </a:solidFill>
              <a:effectLst/>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SzPct val="95000"/>
              <a:buFont typeface="Wingdings" panose="05000000000000000000" pitchFamily="2" charset="2"/>
              <a:buChar char="u"/>
              <a:defRPr/>
            </a:pPr>
            <a:r>
              <a:rPr lang="zh-CN" altLang="en-US" sz="2400" b="1" dirty="0">
                <a:solidFill>
                  <a:prstClr val="black"/>
                </a:solidFill>
                <a:effectLst/>
                <a:latin typeface="微软雅黑" panose="020B0503020204020204" pitchFamily="34" charset="-122"/>
                <a:ea typeface="微软雅黑" panose="020B0503020204020204" pitchFamily="34" charset="-122"/>
              </a:rPr>
              <a:t>缺页中断率： </a:t>
            </a:r>
            <a:r>
              <a:rPr lang="en-US" altLang="zh-CN" sz="2400" b="1" dirty="0">
                <a:solidFill>
                  <a:prstClr val="black"/>
                </a:solidFill>
                <a:effectLst/>
                <a:latin typeface="微软雅黑" panose="020B0503020204020204" pitchFamily="34" charset="-122"/>
                <a:ea typeface="微软雅黑" panose="020B0503020204020204" pitchFamily="34" charset="-122"/>
              </a:rPr>
              <a:t>f′=f/ (s+ f)</a:t>
            </a:r>
            <a:endParaRPr lang="en-US" altLang="zh-CN" sz="24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kumimoji="1" lang="en-US" altLang="zh-CN" sz="2400" b="0" dirty="0">
                <a:solidFill>
                  <a:schemeClr val="tx1"/>
                </a:solidFill>
                <a:effectLst/>
                <a:latin typeface="Times New Roman" panose="02020603050405020304" pitchFamily="18" charset="0"/>
              </a:rPr>
              <a:t>             f′= f (r</a:t>
            </a:r>
            <a:r>
              <a:rPr kumimoji="1" lang="zh-CN" altLang="en-US" sz="2400" b="0" dirty="0">
                <a:solidFill>
                  <a:schemeClr val="tx1"/>
                </a:solidFill>
                <a:effectLst/>
                <a:latin typeface="Times New Roman" panose="02020603050405020304" pitchFamily="18" charset="0"/>
              </a:rPr>
              <a:t>，</a:t>
            </a:r>
            <a:r>
              <a:rPr kumimoji="1" lang="en-US" altLang="zh-CN" sz="2400" b="0" dirty="0">
                <a:solidFill>
                  <a:schemeClr val="tx1"/>
                </a:solidFill>
                <a:effectLst/>
                <a:latin typeface="Times New Roman" panose="02020603050405020304" pitchFamily="18" charset="0"/>
              </a:rPr>
              <a:t>m</a:t>
            </a:r>
            <a:r>
              <a:rPr kumimoji="1" lang="zh-CN" altLang="en-US" sz="2400" b="0" dirty="0">
                <a:solidFill>
                  <a:schemeClr val="tx1"/>
                </a:solidFill>
                <a:effectLst/>
                <a:latin typeface="Times New Roman" panose="02020603050405020304" pitchFamily="18" charset="0"/>
              </a:rPr>
              <a:t>，</a:t>
            </a:r>
            <a:r>
              <a:rPr kumimoji="1" lang="en-US" altLang="zh-CN" sz="2400" b="0" dirty="0">
                <a:solidFill>
                  <a:schemeClr val="tx1"/>
                </a:solidFill>
                <a:effectLst/>
                <a:latin typeface="Times New Roman" panose="02020603050405020304" pitchFamily="18" charset="0"/>
              </a:rPr>
              <a:t>p)</a:t>
            </a:r>
            <a:r>
              <a:rPr kumimoji="1" lang="zh-CN" altLang="en-US" sz="2400" b="0" dirty="0">
                <a:solidFill>
                  <a:schemeClr val="tx1"/>
                </a:solidFill>
                <a:effectLst/>
                <a:latin typeface="Times New Roman" panose="02020603050405020304" pitchFamily="18" charset="0"/>
              </a:rPr>
              <a:t>；    </a:t>
            </a:r>
            <a:endParaRPr kumimoji="1" lang="zh-CN" altLang="en-US" sz="24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kumimoji="1" lang="zh-CN" altLang="en-US" sz="2400" b="0" dirty="0">
                <a:solidFill>
                  <a:schemeClr val="tx1"/>
                </a:solidFill>
                <a:effectLst/>
                <a:latin typeface="Times New Roman" panose="02020603050405020304" pitchFamily="18" charset="0"/>
              </a:rPr>
              <a:t>             </a:t>
            </a:r>
            <a:r>
              <a:rPr kumimoji="1" lang="en-US" altLang="zh-CN" sz="2400" b="0" dirty="0">
                <a:solidFill>
                  <a:schemeClr val="tx1"/>
                </a:solidFill>
                <a:effectLst/>
                <a:latin typeface="Times New Roman" panose="02020603050405020304" pitchFamily="18" charset="0"/>
              </a:rPr>
              <a:t>r</a:t>
            </a:r>
            <a:r>
              <a:rPr kumimoji="1" lang="zh-CN" altLang="en-US" sz="2400" b="0" dirty="0">
                <a:solidFill>
                  <a:schemeClr val="tx1"/>
                </a:solidFill>
                <a:effectLst/>
                <a:latin typeface="Times New Roman" panose="02020603050405020304" pitchFamily="18" charset="0"/>
              </a:rPr>
              <a:t>：置换算法；</a:t>
            </a:r>
            <a:r>
              <a:rPr kumimoji="1" lang="en-US" altLang="zh-CN" sz="2400" b="0" dirty="0">
                <a:solidFill>
                  <a:schemeClr val="tx1"/>
                </a:solidFill>
                <a:effectLst/>
                <a:latin typeface="Times New Roman" panose="02020603050405020304" pitchFamily="18" charset="0"/>
              </a:rPr>
              <a:t>m</a:t>
            </a:r>
            <a:r>
              <a:rPr kumimoji="1" lang="zh-CN" altLang="en-US" sz="2400" b="0" dirty="0">
                <a:solidFill>
                  <a:schemeClr val="tx1"/>
                </a:solidFill>
                <a:effectLst/>
                <a:latin typeface="Times New Roman" panose="02020603050405020304" pitchFamily="18" charset="0"/>
              </a:rPr>
              <a:t>：系统分配的块数； </a:t>
            </a:r>
            <a:r>
              <a:rPr kumimoji="1" lang="en-US" altLang="zh-CN" sz="2400" b="0" dirty="0">
                <a:solidFill>
                  <a:schemeClr val="tx1"/>
                </a:solidFill>
                <a:effectLst/>
                <a:latin typeface="Times New Roman" panose="02020603050405020304" pitchFamily="18" charset="0"/>
              </a:rPr>
              <a:t>p</a:t>
            </a:r>
            <a:r>
              <a:rPr kumimoji="1" lang="zh-CN" altLang="en-US" sz="2400" b="0" dirty="0">
                <a:solidFill>
                  <a:schemeClr val="tx1"/>
                </a:solidFill>
                <a:effectLst/>
                <a:latin typeface="Times New Roman" panose="02020603050405020304" pitchFamily="18" charset="0"/>
              </a:rPr>
              <a:t>：程序特征</a:t>
            </a:r>
            <a:endParaRPr kumimoji="1" lang="zh-CN" altLang="en-US" sz="2400" b="0" dirty="0">
              <a:solidFill>
                <a:schemeClr val="tx1"/>
              </a:solidFill>
              <a:effectLst/>
              <a:latin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5"/>
          <p:cNvSpPr>
            <a:spLocks noChangeArrowheads="1"/>
          </p:cNvSpPr>
          <p:nvPr/>
        </p:nvSpPr>
        <p:spPr bwMode="auto">
          <a:xfrm>
            <a:off x="487822" y="830079"/>
            <a:ext cx="8447087" cy="2769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ct val="20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(5) </a:t>
            </a:r>
            <a:r>
              <a:rPr lang="zh-CN" altLang="en-US" sz="2600" b="1" dirty="0">
                <a:solidFill>
                  <a:prstClr val="black"/>
                </a:solidFill>
                <a:effectLst/>
                <a:latin typeface="微软雅黑" panose="020B0503020204020204" pitchFamily="34" charset="-122"/>
                <a:ea typeface="微软雅黑" panose="020B0503020204020204" pitchFamily="34" charset="-122"/>
              </a:rPr>
              <a:t>常用的置换算法</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最佳算法</a:t>
            </a:r>
            <a:r>
              <a:rPr lang="en-US" altLang="zh-CN" sz="2400" dirty="0">
                <a:solidFill>
                  <a:srgbClr val="000099"/>
                </a:solidFill>
                <a:effectLst/>
                <a:latin typeface="Times New Roman" panose="02020603050405020304" pitchFamily="18" charset="0"/>
              </a:rPr>
              <a:t>(OPT</a:t>
            </a:r>
            <a:r>
              <a:rPr lang="zh-CN" altLang="en-US" sz="2400" dirty="0">
                <a:solidFill>
                  <a:srgbClr val="000099"/>
                </a:solidFill>
                <a:effectLst/>
                <a:latin typeface="Times New Roman" panose="02020603050405020304" pitchFamily="18" charset="0"/>
              </a:rPr>
              <a:t>算法</a:t>
            </a:r>
            <a:r>
              <a:rPr lang="en-US" altLang="zh-CN" sz="2400" dirty="0">
                <a:solidFill>
                  <a:srgbClr val="000099"/>
                </a:solidFill>
                <a:effectLst/>
                <a:latin typeface="Times New Roman" panose="02020603050405020304" pitchFamily="18" charset="0"/>
              </a:rPr>
              <a:t>) </a:t>
            </a:r>
            <a:endParaRPr lang="en-US" altLang="zh-CN" sz="2400" dirty="0">
              <a:solidFill>
                <a:srgbClr val="000099"/>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en-US" altLang="zh-CN" sz="2400" dirty="0">
                <a:solidFill>
                  <a:srgbClr val="000099"/>
                </a:solidFill>
                <a:effectLst/>
                <a:latin typeface="Times New Roman" panose="02020603050405020304" pitchFamily="18" charset="0"/>
              </a:rPr>
              <a:t>      </a:t>
            </a:r>
            <a:r>
              <a:rPr kumimoji="1" lang="zh-CN" altLang="en-US" sz="2400" b="0" dirty="0">
                <a:solidFill>
                  <a:schemeClr val="tx1"/>
                </a:solidFill>
                <a:effectLst/>
                <a:latin typeface="Times New Roman" panose="02020603050405020304" pitchFamily="18" charset="0"/>
              </a:rPr>
              <a:t>当要调入一新页而必须先淘汰一旧页时，所淘汰的那一页</a:t>
            </a:r>
            <a:endParaRPr kumimoji="1" lang="zh-CN" altLang="en-US" sz="24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kumimoji="1" lang="zh-CN" altLang="en-US" sz="2400" b="0" dirty="0">
                <a:solidFill>
                  <a:schemeClr val="tx1"/>
                </a:solidFill>
                <a:effectLst/>
                <a:latin typeface="Times New Roman" panose="02020603050405020304" pitchFamily="18" charset="0"/>
              </a:rPr>
              <a:t>      应是以后不再要用的，或者是在最长的时间以后才会用到</a:t>
            </a:r>
            <a:endParaRPr kumimoji="1" lang="zh-CN" altLang="en-US" sz="24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kumimoji="1" lang="zh-CN" altLang="en-US" sz="2400" b="0" dirty="0">
                <a:solidFill>
                  <a:schemeClr val="tx1"/>
                </a:solidFill>
                <a:effectLst/>
                <a:latin typeface="Times New Roman" panose="02020603050405020304" pitchFamily="18" charset="0"/>
              </a:rPr>
              <a:t>      的那页。</a:t>
            </a:r>
            <a:r>
              <a:rPr lang="zh-CN" altLang="en-US" sz="2400" b="0" dirty="0">
                <a:solidFill>
                  <a:srgbClr val="000099"/>
                </a:solidFill>
                <a:effectLst/>
                <a:latin typeface="Times New Roman" panose="02020603050405020304" pitchFamily="18" charset="0"/>
              </a:rPr>
              <a:t> </a:t>
            </a:r>
            <a:endParaRPr lang="zh-CN" altLang="en-US" sz="2400" b="0" dirty="0">
              <a:solidFill>
                <a:srgbClr val="000099"/>
              </a:solidFill>
              <a:effectLst/>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6"/>
          <p:cNvSpPr>
            <a:spLocks noChangeArrowheads="1"/>
          </p:cNvSpPr>
          <p:nvPr/>
        </p:nvSpPr>
        <p:spPr bwMode="auto">
          <a:xfrm>
            <a:off x="487821" y="1447616"/>
            <a:ext cx="10739955" cy="4162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30000"/>
              </a:lnSpc>
              <a:buFont typeface="Wingdings" panose="05000000000000000000" pitchFamily="2" charset="2"/>
              <a:buNone/>
            </a:pPr>
            <a:r>
              <a:rPr kumimoji="1" lang="en-US" altLang="zh-CN" sz="2400" dirty="0">
                <a:solidFill>
                  <a:schemeClr val="tx1"/>
                </a:solidFill>
                <a:latin typeface="宋体" panose="02010600030101010101" pitchFamily="2" charset="-122"/>
              </a:rPr>
              <a:t>ⅰ </a:t>
            </a:r>
            <a:r>
              <a:rPr kumimoji="1" lang="zh-CN" altLang="en-US" sz="2400" dirty="0">
                <a:solidFill>
                  <a:schemeClr val="tx1"/>
                </a:solidFill>
                <a:latin typeface="Times New Roman" panose="02020603050405020304" pitchFamily="18" charset="0"/>
              </a:rPr>
              <a:t>什么是先进先出淘汰算法</a:t>
            </a:r>
            <a:endParaRPr kumimoji="1" lang="zh-CN" altLang="en-US" sz="2400" dirty="0">
              <a:solidFill>
                <a:schemeClr val="tx1"/>
              </a:solidFill>
              <a:latin typeface="Times New Roman" panose="02020603050405020304" pitchFamily="18" charset="0"/>
            </a:endParaRPr>
          </a:p>
          <a:p>
            <a:pPr lvl="1" eaLnBrk="1" hangingPunct="1">
              <a:lnSpc>
                <a:spcPct val="130000"/>
              </a:lnSpc>
              <a:buFont typeface="Wingdings" panose="05000000000000000000" pitchFamily="2" charset="2"/>
              <a:buNone/>
            </a:pPr>
            <a:r>
              <a:rPr kumimoji="1" lang="zh-CN" altLang="en-US" sz="2400" b="0" dirty="0">
                <a:solidFill>
                  <a:schemeClr val="tx1"/>
                </a:solidFill>
                <a:latin typeface="Times New Roman" panose="02020603050405020304" pitchFamily="18" charset="0"/>
              </a:rPr>
              <a:t>      总是选择在主存中居留时间最长 </a:t>
            </a:r>
            <a:r>
              <a:rPr kumimoji="1" lang="en-US" altLang="zh-CN" sz="2400" b="0" dirty="0">
                <a:solidFill>
                  <a:schemeClr val="tx1"/>
                </a:solidFill>
                <a:latin typeface="Times New Roman" panose="02020603050405020304" pitchFamily="18" charset="0"/>
              </a:rPr>
              <a:t>(</a:t>
            </a:r>
            <a:r>
              <a:rPr kumimoji="1" lang="zh-CN" altLang="en-US" sz="2400" b="0" dirty="0">
                <a:solidFill>
                  <a:schemeClr val="tx1"/>
                </a:solidFill>
                <a:latin typeface="Times New Roman" panose="02020603050405020304" pitchFamily="18" charset="0"/>
              </a:rPr>
              <a:t>即最早进入主存</a:t>
            </a:r>
            <a:r>
              <a:rPr kumimoji="1" lang="en-US" altLang="zh-CN" sz="2400" b="0" dirty="0">
                <a:solidFill>
                  <a:schemeClr val="tx1"/>
                </a:solidFill>
                <a:latin typeface="Times New Roman" panose="02020603050405020304" pitchFamily="18" charset="0"/>
              </a:rPr>
              <a:t>)</a:t>
            </a:r>
            <a:r>
              <a:rPr kumimoji="1" lang="zh-CN" altLang="en-US" sz="2400" b="0" dirty="0">
                <a:solidFill>
                  <a:schemeClr val="tx1"/>
                </a:solidFill>
                <a:latin typeface="Times New Roman" panose="02020603050405020304" pitchFamily="18" charset="0"/>
              </a:rPr>
              <a:t>的</a:t>
            </a:r>
            <a:r>
              <a:rPr kumimoji="1" lang="zh-CN" altLang="en-US" sz="2400" b="0" dirty="0" smtClean="0">
                <a:solidFill>
                  <a:schemeClr val="tx1"/>
                </a:solidFill>
                <a:latin typeface="Times New Roman" panose="02020603050405020304" pitchFamily="18" charset="0"/>
              </a:rPr>
              <a:t>一页</a:t>
            </a:r>
            <a:r>
              <a:rPr kumimoji="1" lang="zh-CN" altLang="en-US" sz="2400" b="0" dirty="0">
                <a:solidFill>
                  <a:schemeClr val="tx1"/>
                </a:solidFill>
                <a:latin typeface="Times New Roman" panose="02020603050405020304" pitchFamily="18" charset="0"/>
              </a:rPr>
              <a:t>淘汰。</a:t>
            </a:r>
            <a:endParaRPr kumimoji="1" lang="zh-CN" altLang="en-US" sz="2400" b="0" dirty="0">
              <a:solidFill>
                <a:schemeClr val="tx1"/>
              </a:solidFill>
              <a:latin typeface="Times New Roman" panose="02020603050405020304" pitchFamily="18" charset="0"/>
            </a:endParaRPr>
          </a:p>
          <a:p>
            <a:pPr lvl="1" eaLnBrk="1" hangingPunct="1">
              <a:lnSpc>
                <a:spcPct val="130000"/>
              </a:lnSpc>
              <a:buFont typeface="Wingdings" panose="05000000000000000000" pitchFamily="2" charset="2"/>
              <a:buNone/>
            </a:pPr>
            <a:r>
              <a:rPr kumimoji="1" lang="en-US" altLang="zh-CN" sz="2400" dirty="0">
                <a:solidFill>
                  <a:schemeClr val="tx1"/>
                </a:solidFill>
                <a:latin typeface="宋体" panose="02010600030101010101" pitchFamily="2" charset="-122"/>
              </a:rPr>
              <a:t>ⅱ </a:t>
            </a:r>
            <a:r>
              <a:rPr kumimoji="1" lang="zh-CN" altLang="en-US" sz="2400" dirty="0">
                <a:solidFill>
                  <a:schemeClr val="tx1"/>
                </a:solidFill>
                <a:latin typeface="Times New Roman" panose="02020603050405020304" pitchFamily="18" charset="0"/>
              </a:rPr>
              <a:t>先进先出淘汰算法的实现</a:t>
            </a:r>
            <a:endParaRPr kumimoji="1" lang="zh-CN" altLang="en-US" sz="2400" dirty="0">
              <a:solidFill>
                <a:schemeClr val="tx1"/>
              </a:solidFill>
              <a:latin typeface="Times New Roman" panose="02020603050405020304" pitchFamily="18" charset="0"/>
            </a:endParaRPr>
          </a:p>
          <a:p>
            <a:pPr marL="1257300" lvl="4"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建立一个页面进入主存的先后次序表；</a:t>
            </a:r>
            <a:endParaRPr lang="zh-CN" altLang="en-US" sz="2400" dirty="0">
              <a:solidFill>
                <a:prstClr val="black"/>
              </a:solidFill>
              <a:latin typeface="微软雅黑" panose="020B0503020204020204" pitchFamily="34" charset="-122"/>
              <a:ea typeface="微软雅黑" panose="020B0503020204020204" pitchFamily="34" charset="-122"/>
            </a:endParaRPr>
          </a:p>
          <a:p>
            <a:pPr marL="1257300" lvl="4"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建立一个替换指针，指向最早进入主存的页面；</a:t>
            </a:r>
            <a:endParaRPr lang="zh-CN" altLang="en-US" sz="2400" dirty="0">
              <a:solidFill>
                <a:prstClr val="black"/>
              </a:solidFill>
              <a:latin typeface="微软雅黑" panose="020B0503020204020204" pitchFamily="34" charset="-122"/>
              <a:ea typeface="微软雅黑" panose="020B0503020204020204" pitchFamily="34" charset="-122"/>
            </a:endParaRPr>
          </a:p>
          <a:p>
            <a:pPr marL="1257300" lvl="4"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当需要置换一页时，选择</a:t>
            </a:r>
            <a:r>
              <a:rPr lang="zh-CN" altLang="en-US" sz="2400" dirty="0">
                <a:solidFill>
                  <a:prstClr val="black"/>
                </a:solidFill>
                <a:latin typeface="微软雅黑" panose="020B0503020204020204" pitchFamily="34" charset="-122"/>
                <a:ea typeface="微软雅黑" panose="020B0503020204020204" pitchFamily="34" charset="-122"/>
              </a:rPr>
              <a:t>替换指向的那一页，然后调整替换指针的内容。</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
        <p:nvSpPr>
          <p:cNvPr id="4" name="Rectangle 7"/>
          <p:cNvSpPr>
            <a:spLocks noChangeArrowheads="1"/>
          </p:cNvSpPr>
          <p:nvPr/>
        </p:nvSpPr>
        <p:spPr bwMode="auto">
          <a:xfrm>
            <a:off x="644984" y="830079"/>
            <a:ext cx="598011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a:solidFill>
                  <a:srgbClr val="000099"/>
                </a:solidFill>
                <a:latin typeface="Times New Roman" panose="02020603050405020304" pitchFamily="18" charset="0"/>
              </a:rPr>
              <a:t>②</a:t>
            </a:r>
            <a:r>
              <a:rPr lang="en-US" altLang="zh-CN" sz="2400">
                <a:solidFill>
                  <a:srgbClr val="000099"/>
                </a:solidFill>
                <a:latin typeface="宋体" panose="02010600030101010101" pitchFamily="2" charset="-122"/>
              </a:rPr>
              <a:t> </a:t>
            </a:r>
            <a:r>
              <a:rPr lang="zh-CN" altLang="en-US" sz="2400">
                <a:solidFill>
                  <a:srgbClr val="000099"/>
                </a:solidFill>
                <a:latin typeface="Times New Roman" panose="02020603050405020304" pitchFamily="18" charset="0"/>
              </a:rPr>
              <a:t>先进先出淘汰算法</a:t>
            </a:r>
            <a:r>
              <a:rPr lang="en-US" altLang="zh-CN" sz="2400">
                <a:solidFill>
                  <a:srgbClr val="000099"/>
                </a:solidFill>
                <a:latin typeface="Times New Roman" panose="02020603050405020304" pitchFamily="18" charset="0"/>
              </a:rPr>
              <a:t>(FIFO</a:t>
            </a:r>
            <a:r>
              <a:rPr lang="zh-CN" altLang="en-US" sz="2400">
                <a:solidFill>
                  <a:srgbClr val="000099"/>
                </a:solidFill>
                <a:latin typeface="Times New Roman" panose="02020603050405020304" pitchFamily="18" charset="0"/>
              </a:rPr>
              <a:t>算法</a:t>
            </a:r>
            <a:r>
              <a:rPr lang="en-US" altLang="zh-CN" sz="2400">
                <a:solidFill>
                  <a:srgbClr val="000099"/>
                </a:solidFill>
                <a:latin typeface="Times New Roman" panose="02020603050405020304" pitchFamily="18" charset="0"/>
              </a:rPr>
              <a:t>)</a:t>
            </a:r>
            <a:r>
              <a:rPr lang="en-US" altLang="zh-CN" sz="2400">
                <a:solidFill>
                  <a:srgbClr val="CC3300"/>
                </a:solidFill>
                <a:latin typeface="Times New Roman" panose="02020603050405020304" pitchFamily="18" charset="0"/>
              </a:rPr>
              <a:t>     </a:t>
            </a:r>
            <a:endParaRPr lang="en-US" altLang="zh-CN" sz="2400">
              <a:solidFill>
                <a:srgbClr val="CC3300"/>
              </a:solidFill>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5"/>
          <p:cNvSpPr>
            <a:spLocks noChangeArrowheads="1"/>
          </p:cNvSpPr>
          <p:nvPr/>
        </p:nvSpPr>
        <p:spPr bwMode="auto">
          <a:xfrm>
            <a:off x="487822" y="830079"/>
            <a:ext cx="4094162"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30000"/>
              </a:lnSpc>
              <a:buFont typeface="Wingdings" panose="05000000000000000000" pitchFamily="2" charset="2"/>
              <a:buNone/>
            </a:pPr>
            <a:r>
              <a:rPr kumimoji="1" lang="en-US" altLang="zh-CN" sz="2400" dirty="0">
                <a:solidFill>
                  <a:schemeClr val="tx1"/>
                </a:solidFill>
                <a:latin typeface="宋体" panose="02010600030101010101" pitchFamily="2" charset="-122"/>
              </a:rPr>
              <a:t>ⅲ </a:t>
            </a:r>
            <a:r>
              <a:rPr kumimoji="1" lang="zh-CN" altLang="en-US" sz="2400" dirty="0">
                <a:solidFill>
                  <a:schemeClr val="tx1"/>
                </a:solidFill>
                <a:latin typeface="Times New Roman" panose="02020603050405020304" pitchFamily="18" charset="0"/>
              </a:rPr>
              <a:t>页号表</a:t>
            </a:r>
            <a:endParaRPr kumimoji="1" lang="zh-CN" altLang="en-US" sz="2400" dirty="0">
              <a:solidFill>
                <a:schemeClr val="tx1"/>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kumimoji="1" lang="zh-CN" altLang="en-US" sz="2400" b="0" dirty="0">
                <a:solidFill>
                  <a:schemeClr val="tx1"/>
                </a:solidFill>
                <a:latin typeface="Times New Roman" panose="02020603050405020304" pitchFamily="18" charset="0"/>
              </a:rPr>
              <a:t>              页号表记录页面进入</a:t>
            </a:r>
            <a:endParaRPr kumimoji="1" lang="zh-CN" altLang="en-US" sz="2400" b="0" dirty="0">
              <a:solidFill>
                <a:schemeClr val="tx1"/>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kumimoji="1" lang="zh-CN" altLang="en-US" sz="2400" b="0" dirty="0">
                <a:solidFill>
                  <a:schemeClr val="tx1"/>
                </a:solidFill>
                <a:latin typeface="Times New Roman" panose="02020603050405020304" pitchFamily="18" charset="0"/>
              </a:rPr>
              <a:t>              主存的先后次序：             </a:t>
            </a:r>
            <a:endParaRPr kumimoji="1" lang="zh-CN" altLang="en-US" sz="2400" b="0" dirty="0">
              <a:solidFill>
                <a:schemeClr val="tx1"/>
              </a:solidFill>
              <a:latin typeface="Times New Roman" panose="02020603050405020304" pitchFamily="18" charset="0"/>
            </a:endParaRPr>
          </a:p>
          <a:p>
            <a:pPr eaLnBrk="1" hangingPunct="1">
              <a:lnSpc>
                <a:spcPct val="120000"/>
              </a:lnSpc>
              <a:spcBef>
                <a:spcPct val="20000"/>
              </a:spcBef>
              <a:buFont typeface="Wingdings" panose="05000000000000000000" pitchFamily="2" charset="2"/>
              <a:buNone/>
            </a:pPr>
            <a:r>
              <a:rPr kumimoji="1" lang="zh-CN" altLang="en-US" sz="2400" b="0" dirty="0">
                <a:solidFill>
                  <a:schemeClr val="tx1"/>
                </a:solidFill>
                <a:latin typeface="Times New Roman" panose="02020603050405020304" pitchFamily="18" charset="0"/>
              </a:rPr>
              <a:t>              </a:t>
            </a:r>
            <a:r>
              <a:rPr kumimoji="1" lang="en-US" altLang="zh-CN" sz="2400" b="0" dirty="0">
                <a:solidFill>
                  <a:schemeClr val="tx1"/>
                </a:solidFill>
                <a:latin typeface="Times New Roman" panose="02020603050405020304" pitchFamily="18" charset="0"/>
              </a:rPr>
              <a:t>2</a:t>
            </a:r>
            <a:r>
              <a:rPr kumimoji="1" lang="en-US" altLang="zh-CN" sz="2400" b="0" dirty="0">
                <a:solidFill>
                  <a:schemeClr val="tx1"/>
                </a:solidFill>
                <a:latin typeface="Times New Roman" panose="02020603050405020304" pitchFamily="18" charset="0"/>
                <a:sym typeface="Symbol" panose="05050102010706020507" pitchFamily="18" charset="2"/>
              </a:rPr>
              <a:t>451</a:t>
            </a:r>
            <a:r>
              <a:rPr kumimoji="1" lang="en-US" altLang="zh-CN" sz="2400" b="0" dirty="0">
                <a:solidFill>
                  <a:schemeClr val="tx1"/>
                </a:solidFill>
                <a:latin typeface="Times New Roman" panose="02020603050405020304" pitchFamily="18" charset="0"/>
              </a:rPr>
              <a:t>     </a:t>
            </a:r>
            <a:endParaRPr kumimoji="1" lang="en-US" altLang="zh-CN" sz="2400" b="0" dirty="0">
              <a:solidFill>
                <a:schemeClr val="tx1"/>
              </a:solidFill>
              <a:latin typeface="Times New Roman" panose="02020603050405020304" pitchFamily="18" charset="0"/>
            </a:endParaRPr>
          </a:p>
        </p:txBody>
      </p:sp>
      <p:grpSp>
        <p:nvGrpSpPr>
          <p:cNvPr id="4" name="Group 27"/>
          <p:cNvGrpSpPr/>
          <p:nvPr/>
        </p:nvGrpSpPr>
        <p:grpSpPr bwMode="auto">
          <a:xfrm>
            <a:off x="5893259" y="1727993"/>
            <a:ext cx="1538288" cy="1241425"/>
            <a:chOff x="3226" y="934"/>
            <a:chExt cx="969" cy="782"/>
          </a:xfrm>
        </p:grpSpPr>
        <p:sp>
          <p:nvSpPr>
            <p:cNvPr id="5" name="Rectangle 7"/>
            <p:cNvSpPr>
              <a:spLocks noChangeArrowheads="1"/>
            </p:cNvSpPr>
            <p:nvPr/>
          </p:nvSpPr>
          <p:spPr bwMode="auto">
            <a:xfrm>
              <a:off x="3347" y="942"/>
              <a:ext cx="56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a:solidFill>
                    <a:srgbClr val="000000"/>
                  </a:solidFill>
                  <a:latin typeface="宋体" panose="02010600030101010101" pitchFamily="2" charset="-122"/>
                </a:rPr>
                <a:t>替换指针</a:t>
              </a:r>
              <a:endParaRPr kumimoji="1" lang="zh-CN" altLang="en-US" sz="1600">
                <a:solidFill>
                  <a:schemeClr val="tx1"/>
                </a:solidFill>
                <a:latin typeface="Times New Roman" panose="02020603050405020304" pitchFamily="18" charset="0"/>
              </a:endParaRPr>
            </a:p>
          </p:txBody>
        </p:sp>
        <p:sp>
          <p:nvSpPr>
            <p:cNvPr id="6" name="Rectangle 8"/>
            <p:cNvSpPr>
              <a:spLocks noChangeArrowheads="1"/>
            </p:cNvSpPr>
            <p:nvPr/>
          </p:nvSpPr>
          <p:spPr bwMode="auto">
            <a:xfrm>
              <a:off x="3519" y="934"/>
              <a:ext cx="5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rgbClr val="000000"/>
                  </a:solidFill>
                  <a:latin typeface="Times New Roman" panose="02020603050405020304" pitchFamily="18" charset="0"/>
                </a:rPr>
                <a:t>                </a:t>
              </a:r>
              <a:endParaRPr kumimoji="1" lang="en-US" altLang="zh-CN" sz="1600">
                <a:solidFill>
                  <a:schemeClr val="tx1"/>
                </a:solidFill>
                <a:latin typeface="Times New Roman" panose="02020603050405020304" pitchFamily="18" charset="0"/>
              </a:endParaRPr>
            </a:p>
          </p:txBody>
        </p:sp>
        <p:sp>
          <p:nvSpPr>
            <p:cNvPr id="7" name="Rectangle 10"/>
            <p:cNvSpPr>
              <a:spLocks noChangeArrowheads="1"/>
            </p:cNvSpPr>
            <p:nvPr/>
          </p:nvSpPr>
          <p:spPr bwMode="auto">
            <a:xfrm>
              <a:off x="3226" y="1562"/>
              <a:ext cx="9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a:solidFill>
                    <a:srgbClr val="000000"/>
                  </a:solidFill>
                  <a:latin typeface="宋体" panose="02010600030101010101" pitchFamily="2" charset="-122"/>
                </a:rPr>
                <a:t>指向最老的一页</a:t>
              </a:r>
              <a:endParaRPr kumimoji="1" lang="zh-CN" altLang="en-US" sz="1600">
                <a:solidFill>
                  <a:schemeClr val="tx1"/>
                </a:solidFill>
                <a:latin typeface="Times New Roman" panose="02020603050405020304" pitchFamily="18" charset="0"/>
              </a:endParaRPr>
            </a:p>
          </p:txBody>
        </p:sp>
        <p:sp>
          <p:nvSpPr>
            <p:cNvPr id="8" name="Rectangle 11"/>
            <p:cNvSpPr>
              <a:spLocks noChangeArrowheads="1"/>
            </p:cNvSpPr>
            <p:nvPr/>
          </p:nvSpPr>
          <p:spPr bwMode="auto">
            <a:xfrm>
              <a:off x="3273" y="1165"/>
              <a:ext cx="681" cy="246"/>
            </a:xfrm>
            <a:prstGeom prst="rect">
              <a:avLst/>
            </a:prstGeom>
            <a:solidFill>
              <a:srgbClr val="FFCCFF"/>
            </a:solid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a:solidFill>
                  <a:srgbClr val="4138FA"/>
                </a:solidFill>
                <a:effectLst>
                  <a:outerShdw blurRad="38100" dist="38100" dir="2700000" algn="tl">
                    <a:srgbClr val="000000"/>
                  </a:outerShdw>
                </a:effectLst>
              </a:endParaRPr>
            </a:p>
          </p:txBody>
        </p:sp>
      </p:grpSp>
      <p:sp>
        <p:nvSpPr>
          <p:cNvPr id="9" name="Line 19"/>
          <p:cNvSpPr>
            <a:spLocks noChangeShapeType="1"/>
          </p:cNvSpPr>
          <p:nvPr/>
        </p:nvSpPr>
        <p:spPr bwMode="auto">
          <a:xfrm>
            <a:off x="7002922" y="2301081"/>
            <a:ext cx="1060450" cy="1587"/>
          </a:xfrm>
          <a:prstGeom prst="line">
            <a:avLst/>
          </a:prstGeom>
          <a:noFill/>
          <a:ln w="19050">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grpSp>
        <p:nvGrpSpPr>
          <p:cNvPr id="10" name="Group 28"/>
          <p:cNvGrpSpPr/>
          <p:nvPr/>
        </p:nvGrpSpPr>
        <p:grpSpPr bwMode="auto">
          <a:xfrm>
            <a:off x="8042734" y="1924843"/>
            <a:ext cx="884238" cy="2481263"/>
            <a:chOff x="4580" y="1058"/>
            <a:chExt cx="557" cy="1563"/>
          </a:xfrm>
        </p:grpSpPr>
        <p:sp>
          <p:nvSpPr>
            <p:cNvPr id="11" name="Rectangle 9"/>
            <p:cNvSpPr>
              <a:spLocks noChangeArrowheads="1"/>
            </p:cNvSpPr>
            <p:nvPr/>
          </p:nvSpPr>
          <p:spPr bwMode="auto">
            <a:xfrm>
              <a:off x="4756" y="1058"/>
              <a:ext cx="2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a:solidFill>
                    <a:srgbClr val="000000"/>
                  </a:solidFill>
                  <a:latin typeface="宋体" panose="02010600030101010101" pitchFamily="2" charset="-122"/>
                </a:rPr>
                <a:t>页号</a:t>
              </a:r>
              <a:endParaRPr kumimoji="1" lang="zh-CN" altLang="en-US" sz="1600">
                <a:solidFill>
                  <a:schemeClr val="tx1"/>
                </a:solidFill>
                <a:latin typeface="Times New Roman" panose="02020603050405020304" pitchFamily="18" charset="0"/>
              </a:endParaRPr>
            </a:p>
          </p:txBody>
        </p:sp>
        <p:sp>
          <p:nvSpPr>
            <p:cNvPr id="12" name="Rectangle 12"/>
            <p:cNvSpPr>
              <a:spLocks noChangeArrowheads="1"/>
            </p:cNvSpPr>
            <p:nvPr/>
          </p:nvSpPr>
          <p:spPr bwMode="auto">
            <a:xfrm>
              <a:off x="4589" y="1282"/>
              <a:ext cx="541" cy="1339"/>
            </a:xfrm>
            <a:prstGeom prst="rect">
              <a:avLst/>
            </a:prstGeom>
            <a:solidFill>
              <a:srgbClr val="FFCCFF"/>
            </a:solid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a:solidFill>
                  <a:srgbClr val="4138FA"/>
                </a:solidFill>
                <a:effectLst>
                  <a:outerShdw blurRad="38100" dist="38100" dir="2700000" algn="tl">
                    <a:srgbClr val="000000"/>
                  </a:outerShdw>
                </a:effectLst>
              </a:endParaRPr>
            </a:p>
          </p:txBody>
        </p:sp>
        <p:sp>
          <p:nvSpPr>
            <p:cNvPr id="13" name="Rectangle 13"/>
            <p:cNvSpPr>
              <a:spLocks noChangeArrowheads="1"/>
            </p:cNvSpPr>
            <p:nvPr/>
          </p:nvSpPr>
          <p:spPr bwMode="auto">
            <a:xfrm>
              <a:off x="4693" y="1384"/>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rgbClr val="000000"/>
                  </a:solidFill>
                  <a:latin typeface="Times New Roman" panose="02020603050405020304" pitchFamily="18" charset="0"/>
                </a:rPr>
                <a:t>  </a:t>
              </a:r>
              <a:endParaRPr kumimoji="1" lang="en-US" altLang="zh-CN" sz="1600">
                <a:solidFill>
                  <a:schemeClr val="tx1"/>
                </a:solidFill>
                <a:latin typeface="Times New Roman" panose="02020603050405020304" pitchFamily="18" charset="0"/>
              </a:endParaRPr>
            </a:p>
          </p:txBody>
        </p:sp>
        <p:sp>
          <p:nvSpPr>
            <p:cNvPr id="14" name="Rectangle 14"/>
            <p:cNvSpPr>
              <a:spLocks noChangeArrowheads="1"/>
            </p:cNvSpPr>
            <p:nvPr/>
          </p:nvSpPr>
          <p:spPr bwMode="auto">
            <a:xfrm>
              <a:off x="4807" y="1384"/>
              <a:ext cx="1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rgbClr val="000000"/>
                  </a:solidFill>
                  <a:latin typeface="Times New Roman" panose="02020603050405020304" pitchFamily="18" charset="0"/>
                </a:rPr>
                <a:t> 2</a:t>
              </a:r>
              <a:endParaRPr kumimoji="1" lang="en-US" altLang="zh-CN" sz="1600">
                <a:solidFill>
                  <a:schemeClr val="tx1"/>
                </a:solidFill>
                <a:latin typeface="Times New Roman" panose="02020603050405020304" pitchFamily="18" charset="0"/>
              </a:endParaRPr>
            </a:p>
          </p:txBody>
        </p:sp>
        <p:sp>
          <p:nvSpPr>
            <p:cNvPr id="15" name="Rectangle 15"/>
            <p:cNvSpPr>
              <a:spLocks noChangeArrowheads="1"/>
            </p:cNvSpPr>
            <p:nvPr/>
          </p:nvSpPr>
          <p:spPr bwMode="auto">
            <a:xfrm>
              <a:off x="4745" y="1656"/>
              <a:ext cx="3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rgbClr val="000000"/>
                  </a:solidFill>
                  <a:latin typeface="Times New Roman" panose="02020603050405020304" pitchFamily="18" charset="0"/>
                </a:rPr>
                <a:t>   4</a:t>
              </a:r>
              <a:endParaRPr kumimoji="1" lang="en-US" altLang="zh-CN" sz="1600">
                <a:solidFill>
                  <a:schemeClr val="tx1"/>
                </a:solidFill>
                <a:latin typeface="Times New Roman" panose="02020603050405020304" pitchFamily="18" charset="0"/>
              </a:endParaRPr>
            </a:p>
          </p:txBody>
        </p:sp>
        <p:sp>
          <p:nvSpPr>
            <p:cNvPr id="16" name="Rectangle 16"/>
            <p:cNvSpPr>
              <a:spLocks noChangeArrowheads="1"/>
            </p:cNvSpPr>
            <p:nvPr/>
          </p:nvSpPr>
          <p:spPr bwMode="auto">
            <a:xfrm>
              <a:off x="4751" y="1965"/>
              <a:ext cx="29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rgbClr val="000000"/>
                  </a:solidFill>
                  <a:latin typeface="Times New Roman" panose="02020603050405020304" pitchFamily="18" charset="0"/>
                </a:rPr>
                <a:t>   5</a:t>
              </a:r>
              <a:endParaRPr kumimoji="1" lang="en-US" altLang="zh-CN" sz="1600">
                <a:solidFill>
                  <a:schemeClr val="tx1"/>
                </a:solidFill>
                <a:latin typeface="Times New Roman" panose="02020603050405020304" pitchFamily="18" charset="0"/>
              </a:endParaRPr>
            </a:p>
          </p:txBody>
        </p:sp>
        <p:sp>
          <p:nvSpPr>
            <p:cNvPr id="17" name="Rectangle 17"/>
            <p:cNvSpPr>
              <a:spLocks noChangeArrowheads="1"/>
            </p:cNvSpPr>
            <p:nvPr/>
          </p:nvSpPr>
          <p:spPr bwMode="auto">
            <a:xfrm>
              <a:off x="4760" y="2310"/>
              <a:ext cx="22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rgbClr val="000000"/>
                  </a:solidFill>
                  <a:latin typeface="Times New Roman" panose="02020603050405020304" pitchFamily="18" charset="0"/>
                </a:rPr>
                <a:t>   1</a:t>
              </a:r>
              <a:endParaRPr kumimoji="1" lang="en-US" altLang="zh-CN" sz="1600">
                <a:solidFill>
                  <a:schemeClr val="tx1"/>
                </a:solidFill>
                <a:latin typeface="Times New Roman" panose="02020603050405020304" pitchFamily="18" charset="0"/>
              </a:endParaRPr>
            </a:p>
          </p:txBody>
        </p:sp>
        <p:sp>
          <p:nvSpPr>
            <p:cNvPr id="18" name="Line 18"/>
            <p:cNvSpPr>
              <a:spLocks noChangeShapeType="1"/>
            </p:cNvSpPr>
            <p:nvPr/>
          </p:nvSpPr>
          <p:spPr bwMode="auto">
            <a:xfrm>
              <a:off x="4589" y="1887"/>
              <a:ext cx="548"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9" name="Line 20"/>
            <p:cNvSpPr>
              <a:spLocks noChangeShapeType="1"/>
            </p:cNvSpPr>
            <p:nvPr/>
          </p:nvSpPr>
          <p:spPr bwMode="auto">
            <a:xfrm>
              <a:off x="4589" y="2183"/>
              <a:ext cx="548"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0" name="Line 21"/>
            <p:cNvSpPr>
              <a:spLocks noChangeShapeType="1"/>
            </p:cNvSpPr>
            <p:nvPr/>
          </p:nvSpPr>
          <p:spPr bwMode="auto">
            <a:xfrm>
              <a:off x="4580" y="1616"/>
              <a:ext cx="547"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grpSp>
      <p:sp>
        <p:nvSpPr>
          <p:cNvPr id="21" name="Line 22"/>
          <p:cNvSpPr>
            <a:spLocks noChangeShapeType="1"/>
          </p:cNvSpPr>
          <p:nvPr/>
        </p:nvSpPr>
        <p:spPr bwMode="auto">
          <a:xfrm>
            <a:off x="6760034" y="2472531"/>
            <a:ext cx="1295400" cy="48895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grpSp>
        <p:nvGrpSpPr>
          <p:cNvPr id="22" name="Group 29"/>
          <p:cNvGrpSpPr/>
          <p:nvPr/>
        </p:nvGrpSpPr>
        <p:grpSpPr bwMode="auto">
          <a:xfrm>
            <a:off x="8895222" y="2189956"/>
            <a:ext cx="711200" cy="409575"/>
            <a:chOff x="5117" y="1225"/>
            <a:chExt cx="448" cy="258"/>
          </a:xfrm>
        </p:grpSpPr>
        <p:sp>
          <p:nvSpPr>
            <p:cNvPr id="23" name="Line 24"/>
            <p:cNvSpPr>
              <a:spLocks noChangeShapeType="1"/>
            </p:cNvSpPr>
            <p:nvPr/>
          </p:nvSpPr>
          <p:spPr bwMode="auto">
            <a:xfrm flipV="1">
              <a:off x="5117" y="1337"/>
              <a:ext cx="231" cy="146"/>
            </a:xfrm>
            <a:prstGeom prst="line">
              <a:avLst/>
            </a:prstGeom>
            <a:noFill/>
            <a:ln w="9525">
              <a:solidFill>
                <a:schemeClr val="tx1"/>
              </a:solidFill>
              <a:round/>
              <a:head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4" name="Text Box 25"/>
            <p:cNvSpPr txBox="1">
              <a:spLocks noChangeArrowheads="1"/>
            </p:cNvSpPr>
            <p:nvPr/>
          </p:nvSpPr>
          <p:spPr bwMode="auto">
            <a:xfrm>
              <a:off x="5336" y="1225"/>
              <a:ext cx="22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lang="en-US" altLang="zh-CN" sz="1600">
                  <a:solidFill>
                    <a:schemeClr val="tx1"/>
                  </a:solidFill>
                  <a:latin typeface="Times New Roman" panose="02020603050405020304" pitchFamily="18" charset="0"/>
                </a:rPr>
                <a:t>6</a:t>
              </a:r>
              <a:endParaRPr lang="en-US" altLang="zh-CN" sz="1600">
                <a:solidFill>
                  <a:schemeClr val="tx1"/>
                </a:solidFill>
                <a:latin typeface="Times New Roman" panose="02020603050405020304" pitchFamily="18" charset="0"/>
              </a:endParaRPr>
            </a:p>
          </p:txBody>
        </p:sp>
      </p:grpSp>
      <p:sp>
        <p:nvSpPr>
          <p:cNvPr id="25" name="Rectangle 26"/>
          <p:cNvSpPr>
            <a:spLocks noChangeArrowheads="1"/>
          </p:cNvSpPr>
          <p:nvPr/>
        </p:nvSpPr>
        <p:spPr bwMode="auto">
          <a:xfrm>
            <a:off x="689434" y="3131954"/>
            <a:ext cx="4868863" cy="2856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kumimoji="1" lang="en-US" altLang="zh-CN" sz="2000" b="1" dirty="0">
                <a:solidFill>
                  <a:schemeClr val="tx1"/>
                </a:solidFill>
                <a:latin typeface="Times New Roman" panose="02020603050405020304" pitchFamily="18" charset="0"/>
              </a:rPr>
              <a:t>            </a:t>
            </a:r>
            <a:r>
              <a:rPr kumimoji="1" lang="zh-CN" altLang="en-US" sz="2400" b="1" dirty="0">
                <a:solidFill>
                  <a:schemeClr val="tx1"/>
                </a:solidFill>
                <a:latin typeface="Times New Roman" panose="02020603050405020304" pitchFamily="18" charset="0"/>
              </a:rPr>
              <a:t>当要调入第</a:t>
            </a:r>
            <a:r>
              <a:rPr kumimoji="1" lang="en-US" altLang="zh-CN" sz="2400" b="1" dirty="0">
                <a:solidFill>
                  <a:schemeClr val="tx1"/>
                </a:solidFill>
                <a:latin typeface="Times New Roman" panose="02020603050405020304" pitchFamily="18" charset="0"/>
              </a:rPr>
              <a:t>6</a:t>
            </a:r>
            <a:r>
              <a:rPr kumimoji="1" lang="zh-CN" altLang="en-US" sz="2400" b="1" dirty="0">
                <a:solidFill>
                  <a:schemeClr val="tx1"/>
                </a:solidFill>
                <a:latin typeface="Times New Roman" panose="02020603050405020304" pitchFamily="18" charset="0"/>
              </a:rPr>
              <a:t>页时：</a:t>
            </a:r>
            <a:endParaRPr kumimoji="1" lang="zh-CN" altLang="en-US" sz="2400" b="1" dirty="0">
              <a:solidFill>
                <a:schemeClr val="tx1"/>
              </a:solidFill>
              <a:latin typeface="Times New Roman" panose="02020603050405020304" pitchFamily="18" charset="0"/>
            </a:endParaRPr>
          </a:p>
          <a:p>
            <a:pPr marL="1257300" lvl="4"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置换第</a:t>
            </a:r>
            <a:r>
              <a:rPr lang="en-US" altLang="zh-CN" sz="2400" dirty="0">
                <a:solidFill>
                  <a:prstClr val="black"/>
                </a:solidFill>
                <a:latin typeface="微软雅黑" panose="020B0503020204020204" pitchFamily="34" charset="-122"/>
                <a:ea typeface="微软雅黑" panose="020B0503020204020204" pitchFamily="34" charset="-122"/>
              </a:rPr>
              <a:t>2</a:t>
            </a:r>
            <a:r>
              <a:rPr lang="zh-CN" altLang="en-US" sz="2400" dirty="0">
                <a:solidFill>
                  <a:prstClr val="black"/>
                </a:solidFill>
                <a:latin typeface="微软雅黑" panose="020B0503020204020204" pitchFamily="34" charset="-122"/>
                <a:ea typeface="微软雅黑" panose="020B0503020204020204" pitchFamily="34" charset="-122"/>
              </a:rPr>
              <a:t>页</a:t>
            </a:r>
            <a:endParaRPr lang="zh-CN" altLang="en-US" sz="2400" dirty="0">
              <a:solidFill>
                <a:prstClr val="black"/>
              </a:solidFill>
              <a:latin typeface="微软雅黑" panose="020B0503020204020204" pitchFamily="34" charset="-122"/>
              <a:ea typeface="微软雅黑" panose="020B0503020204020204" pitchFamily="34" charset="-122"/>
            </a:endParaRPr>
          </a:p>
          <a:p>
            <a:pPr marL="1257300" lvl="4"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将</a:t>
            </a:r>
            <a:r>
              <a:rPr lang="zh-CN" altLang="en-US" sz="2400" dirty="0">
                <a:solidFill>
                  <a:prstClr val="black"/>
                </a:solidFill>
                <a:latin typeface="微软雅黑" panose="020B0503020204020204" pitchFamily="34" charset="-122"/>
                <a:ea typeface="微软雅黑" panose="020B0503020204020204" pitchFamily="34" charset="-122"/>
              </a:rPr>
              <a:t>第</a:t>
            </a:r>
            <a:r>
              <a:rPr lang="en-US" altLang="zh-CN" sz="2400" dirty="0">
                <a:solidFill>
                  <a:prstClr val="black"/>
                </a:solidFill>
                <a:latin typeface="微软雅黑" panose="020B0503020204020204" pitchFamily="34" charset="-122"/>
                <a:ea typeface="微软雅黑" panose="020B0503020204020204" pitchFamily="34" charset="-122"/>
              </a:rPr>
              <a:t>2</a:t>
            </a:r>
            <a:r>
              <a:rPr lang="zh-CN" altLang="en-US" sz="2400" dirty="0">
                <a:solidFill>
                  <a:prstClr val="black"/>
                </a:solidFill>
                <a:latin typeface="微软雅黑" panose="020B0503020204020204" pitchFamily="34" charset="-122"/>
                <a:ea typeface="微软雅黑" panose="020B0503020204020204" pitchFamily="34" charset="-122"/>
              </a:rPr>
              <a:t>页改为</a:t>
            </a:r>
            <a:r>
              <a:rPr lang="en-US" altLang="zh-CN" sz="2400" dirty="0">
                <a:solidFill>
                  <a:prstClr val="black"/>
                </a:solidFill>
                <a:latin typeface="微软雅黑" panose="020B0503020204020204" pitchFamily="34" charset="-122"/>
                <a:ea typeface="微软雅黑" panose="020B0503020204020204" pitchFamily="34" charset="-122"/>
              </a:rPr>
              <a:t>6</a:t>
            </a:r>
            <a:endParaRPr lang="en-US" altLang="zh-CN" sz="2400" dirty="0">
              <a:solidFill>
                <a:prstClr val="black"/>
              </a:solidFill>
              <a:latin typeface="微软雅黑" panose="020B0503020204020204" pitchFamily="34" charset="-122"/>
              <a:ea typeface="微软雅黑" panose="020B0503020204020204" pitchFamily="34" charset="-122"/>
            </a:endParaRPr>
          </a:p>
          <a:p>
            <a:pPr marL="1257300" lvl="4"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替换指针指向第</a:t>
            </a:r>
            <a:r>
              <a:rPr lang="en-US" altLang="zh-CN" sz="2400" dirty="0">
                <a:solidFill>
                  <a:prstClr val="black"/>
                </a:solidFill>
                <a:latin typeface="微软雅黑" panose="020B0503020204020204" pitchFamily="34" charset="-122"/>
                <a:ea typeface="微软雅黑" panose="020B0503020204020204" pitchFamily="34" charset="-122"/>
              </a:rPr>
              <a:t>4</a:t>
            </a:r>
            <a:r>
              <a:rPr lang="zh-CN" altLang="en-US" sz="2400" dirty="0">
                <a:solidFill>
                  <a:prstClr val="black"/>
                </a:solidFill>
                <a:latin typeface="微软雅黑" panose="020B0503020204020204" pitchFamily="34" charset="-122"/>
                <a:ea typeface="微软雅黑" panose="020B0503020204020204" pitchFamily="34" charset="-122"/>
              </a:rPr>
              <a:t>页</a:t>
            </a:r>
            <a:endParaRPr lang="zh-CN" altLang="en-US" sz="2400" dirty="0">
              <a:solidFill>
                <a:prstClr val="black"/>
              </a:solidFill>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None/>
            </a:pPr>
            <a:r>
              <a:rPr kumimoji="1" lang="zh-CN" altLang="en-US" sz="2000" b="0" dirty="0">
                <a:solidFill>
                  <a:schemeClr val="tx1"/>
                </a:solidFill>
                <a:latin typeface="Times New Roman" panose="02020603050405020304" pitchFamily="18" charset="0"/>
              </a:rPr>
              <a:t>              </a:t>
            </a:r>
            <a:endParaRPr kumimoji="1" lang="zh-CN" altLang="en-US" sz="2000" b="0" dirty="0">
              <a:solidFill>
                <a:schemeClr val="tx1"/>
              </a:solidFill>
              <a:latin typeface="Times New Roman" panose="02020603050405020304" pitchFamily="18" charset="0"/>
            </a:endParaRPr>
          </a:p>
        </p:txBody>
      </p:sp>
      <p:sp>
        <p:nvSpPr>
          <p:cNvPr id="26" name="Text Box 30"/>
          <p:cNvSpPr txBox="1">
            <a:spLocks noChangeArrowheads="1"/>
          </p:cNvSpPr>
          <p:nvPr/>
        </p:nvSpPr>
        <p:spPr bwMode="auto">
          <a:xfrm>
            <a:off x="6550484" y="4826793"/>
            <a:ext cx="2711451" cy="338554"/>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dirty="0">
                <a:solidFill>
                  <a:schemeClr val="tx1"/>
                </a:solidFill>
                <a:latin typeface="Times New Roman" panose="02020603050405020304" pitchFamily="18" charset="0"/>
              </a:rPr>
              <a:t>先进先出淘汰算法图例子</a:t>
            </a:r>
            <a:endParaRPr kumimoji="1" lang="zh-CN" altLang="en-US" sz="1600" b="0" dirty="0">
              <a:solidFill>
                <a:schemeClr val="tx1"/>
              </a:solidFill>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5"/>
          <p:cNvSpPr>
            <a:spLocks noChangeArrowheads="1"/>
          </p:cNvSpPr>
          <p:nvPr/>
        </p:nvSpPr>
        <p:spPr bwMode="auto">
          <a:xfrm>
            <a:off x="487822" y="1069975"/>
            <a:ext cx="4994275" cy="231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30000"/>
              </a:lnSpc>
              <a:buFont typeface="Wingdings" panose="05000000000000000000" pitchFamily="2" charset="2"/>
              <a:buNone/>
            </a:pPr>
            <a:r>
              <a:rPr kumimoji="1" lang="en-US" altLang="zh-CN" sz="2400" b="1" dirty="0">
                <a:solidFill>
                  <a:schemeClr val="tx1"/>
                </a:solidFill>
                <a:latin typeface="宋体" panose="02010600030101010101" pitchFamily="2" charset="-122"/>
              </a:rPr>
              <a:t>ⅳ </a:t>
            </a:r>
            <a:r>
              <a:rPr kumimoji="1" lang="zh-CN" altLang="en-US" sz="2400" b="1" dirty="0">
                <a:solidFill>
                  <a:schemeClr val="tx1"/>
                </a:solidFill>
                <a:latin typeface="Times New Roman" panose="02020603050405020304" pitchFamily="18" charset="0"/>
              </a:rPr>
              <a:t>在存储分块表中建立次序表</a:t>
            </a:r>
            <a:endParaRPr kumimoji="1" lang="zh-CN" altLang="en-US" sz="2400" b="1" dirty="0">
              <a:solidFill>
                <a:schemeClr val="tx1"/>
              </a:solidFill>
              <a:latin typeface="Times New Roman" panose="02020603050405020304" pitchFamily="18" charset="0"/>
            </a:endParaRPr>
          </a:p>
          <a:p>
            <a:pPr lvl="1" eaLnBrk="1" hangingPunct="1">
              <a:lnSpc>
                <a:spcPct val="130000"/>
              </a:lnSpc>
              <a:buFont typeface="Wingdings" panose="05000000000000000000" pitchFamily="2" charset="2"/>
              <a:buNone/>
            </a:pPr>
            <a:r>
              <a:rPr kumimoji="1" lang="zh-CN" altLang="en-US" sz="2400" b="0" dirty="0">
                <a:solidFill>
                  <a:schemeClr val="tx1"/>
                </a:solidFill>
                <a:latin typeface="Times New Roman" panose="02020603050405020304" pitchFamily="18" charset="0"/>
              </a:rPr>
              <a:t>      在存储分块表中记录页面进</a:t>
            </a:r>
            <a:endParaRPr kumimoji="1" lang="zh-CN" altLang="en-US" sz="2400" b="0" dirty="0">
              <a:solidFill>
                <a:schemeClr val="tx1"/>
              </a:solidFill>
              <a:latin typeface="Times New Roman" panose="02020603050405020304" pitchFamily="18" charset="0"/>
            </a:endParaRPr>
          </a:p>
          <a:p>
            <a:pPr lvl="1" eaLnBrk="1" hangingPunct="1">
              <a:lnSpc>
                <a:spcPct val="130000"/>
              </a:lnSpc>
              <a:buFont typeface="Wingdings" panose="05000000000000000000" pitchFamily="2" charset="2"/>
              <a:buNone/>
            </a:pPr>
            <a:r>
              <a:rPr kumimoji="1" lang="zh-CN" altLang="en-US" sz="2400" b="0" dirty="0">
                <a:solidFill>
                  <a:schemeClr val="tx1"/>
                </a:solidFill>
                <a:latin typeface="Times New Roman" panose="02020603050405020304" pitchFamily="18" charset="0"/>
              </a:rPr>
              <a:t>      入主存的先后次序：</a:t>
            </a:r>
            <a:endParaRPr kumimoji="1" lang="zh-CN" altLang="en-US" sz="2400" b="0" dirty="0">
              <a:solidFill>
                <a:schemeClr val="tx1"/>
              </a:solidFill>
              <a:latin typeface="Times New Roman" panose="02020603050405020304" pitchFamily="18" charset="0"/>
            </a:endParaRPr>
          </a:p>
          <a:p>
            <a:pPr eaLnBrk="1" hangingPunct="1">
              <a:lnSpc>
                <a:spcPct val="130000"/>
              </a:lnSpc>
              <a:buFont typeface="Wingdings" panose="05000000000000000000" pitchFamily="2" charset="2"/>
              <a:buNone/>
            </a:pPr>
            <a:r>
              <a:rPr kumimoji="1" lang="zh-CN" altLang="en-US" sz="2400" b="0" dirty="0">
                <a:solidFill>
                  <a:schemeClr val="tx1"/>
                </a:solidFill>
                <a:latin typeface="Times New Roman" panose="02020603050405020304" pitchFamily="18" charset="0"/>
                <a:sym typeface="Symbol" panose="05050102010706020507" pitchFamily="18" charset="2"/>
              </a:rPr>
              <a:t>              </a:t>
            </a:r>
            <a:r>
              <a:rPr kumimoji="1" lang="en-US" altLang="zh-CN" sz="2400" b="0" dirty="0">
                <a:solidFill>
                  <a:schemeClr val="tx1"/>
                </a:solidFill>
                <a:latin typeface="Times New Roman" panose="02020603050405020304" pitchFamily="18" charset="0"/>
                <a:sym typeface="Symbol" panose="05050102010706020507" pitchFamily="18" charset="2"/>
              </a:rPr>
              <a:t>451</a:t>
            </a:r>
            <a:r>
              <a:rPr kumimoji="1" lang="en-US" altLang="zh-CN" sz="2400" b="0" dirty="0">
                <a:solidFill>
                  <a:schemeClr val="tx1"/>
                </a:solidFill>
                <a:latin typeface="Times New Roman" panose="02020603050405020304" pitchFamily="18" charset="0"/>
              </a:rPr>
              <a:t>2</a:t>
            </a:r>
            <a:endParaRPr kumimoji="1" lang="en-US" altLang="zh-CN" sz="2400" b="0" dirty="0">
              <a:solidFill>
                <a:schemeClr val="tx1"/>
              </a:solidFill>
              <a:latin typeface="Times New Roman" panose="02020603050405020304" pitchFamily="18" charset="0"/>
            </a:endParaRPr>
          </a:p>
        </p:txBody>
      </p:sp>
      <p:sp>
        <p:nvSpPr>
          <p:cNvPr id="4" name="Rectangle 26"/>
          <p:cNvSpPr>
            <a:spLocks noChangeArrowheads="1"/>
          </p:cNvSpPr>
          <p:nvPr/>
        </p:nvSpPr>
        <p:spPr bwMode="auto">
          <a:xfrm>
            <a:off x="713247" y="3429000"/>
            <a:ext cx="3340100" cy="173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kumimoji="1" lang="en-US" altLang="zh-CN" sz="2000" b="0">
                <a:solidFill>
                  <a:schemeClr val="tx1"/>
                </a:solidFill>
                <a:latin typeface="Times New Roman" panose="02020603050405020304" pitchFamily="18" charset="0"/>
              </a:rPr>
              <a:t>            </a:t>
            </a:r>
            <a:r>
              <a:rPr kumimoji="1" lang="zh-CN" altLang="en-US" sz="2400" b="0">
                <a:solidFill>
                  <a:schemeClr val="tx1"/>
                </a:solidFill>
                <a:latin typeface="Times New Roman" panose="02020603050405020304" pitchFamily="18" charset="0"/>
              </a:rPr>
              <a:t>当要调入第</a:t>
            </a:r>
            <a:r>
              <a:rPr kumimoji="1" lang="en-US" altLang="zh-CN" sz="2400" b="0">
                <a:solidFill>
                  <a:schemeClr val="tx1"/>
                </a:solidFill>
                <a:latin typeface="Times New Roman" panose="02020603050405020304" pitchFamily="18" charset="0"/>
              </a:rPr>
              <a:t>6</a:t>
            </a:r>
            <a:r>
              <a:rPr kumimoji="1" lang="zh-CN" altLang="en-US" sz="2400" b="0">
                <a:solidFill>
                  <a:schemeClr val="tx1"/>
                </a:solidFill>
                <a:latin typeface="Times New Roman" panose="02020603050405020304" pitchFamily="18" charset="0"/>
              </a:rPr>
              <a:t>页时：</a:t>
            </a:r>
            <a:endParaRPr kumimoji="1" lang="zh-CN" altLang="en-US" sz="2400" b="0">
              <a:solidFill>
                <a:schemeClr val="tx1"/>
              </a:solidFill>
              <a:latin typeface="Times New Roman" panose="02020603050405020304" pitchFamily="18" charset="0"/>
            </a:endParaRPr>
          </a:p>
          <a:p>
            <a:pPr eaLnBrk="1" hangingPunct="1">
              <a:lnSpc>
                <a:spcPct val="130000"/>
              </a:lnSpc>
              <a:buClrTx/>
              <a:buSzTx/>
              <a:buFontTx/>
              <a:buNone/>
            </a:pPr>
            <a:r>
              <a:rPr kumimoji="1" lang="zh-CN" altLang="en-US" sz="2400" b="0">
                <a:solidFill>
                  <a:schemeClr val="tx1"/>
                </a:solidFill>
                <a:latin typeface="Times New Roman" panose="02020603050405020304" pitchFamily="18" charset="0"/>
              </a:rPr>
              <a:t>           如何处理 </a:t>
            </a:r>
            <a:r>
              <a:rPr kumimoji="1" lang="en-US" altLang="zh-CN" sz="2400" b="0">
                <a:solidFill>
                  <a:schemeClr val="tx1"/>
                </a:solidFill>
                <a:latin typeface="Times New Roman" panose="02020603050405020304" pitchFamily="18" charset="0"/>
              </a:rPr>
              <a:t>? </a:t>
            </a:r>
            <a:endParaRPr kumimoji="1" lang="en-US" altLang="zh-CN" sz="2400" b="0">
              <a:solidFill>
                <a:schemeClr val="tx1"/>
              </a:solidFill>
              <a:latin typeface="Times New Roman" panose="02020603050405020304" pitchFamily="18" charset="0"/>
            </a:endParaRPr>
          </a:p>
          <a:p>
            <a:pPr eaLnBrk="1" hangingPunct="1">
              <a:lnSpc>
                <a:spcPct val="130000"/>
              </a:lnSpc>
              <a:buClrTx/>
              <a:buSzTx/>
              <a:buFontTx/>
              <a:buNone/>
            </a:pPr>
            <a:r>
              <a:rPr kumimoji="1" lang="en-US" altLang="zh-CN" sz="2400" b="0">
                <a:solidFill>
                  <a:schemeClr val="tx1"/>
                </a:solidFill>
                <a:latin typeface="Times New Roman" panose="02020603050405020304" pitchFamily="18" charset="0"/>
                <a:sym typeface="Symbol" panose="05050102010706020507" pitchFamily="18" charset="2"/>
              </a:rPr>
              <a:t>           51</a:t>
            </a:r>
            <a:r>
              <a:rPr kumimoji="1" lang="en-US" altLang="zh-CN" sz="2400" b="0">
                <a:solidFill>
                  <a:schemeClr val="tx1"/>
                </a:solidFill>
                <a:latin typeface="Times New Roman" panose="02020603050405020304" pitchFamily="18" charset="0"/>
              </a:rPr>
              <a:t>2 </a:t>
            </a:r>
            <a:r>
              <a:rPr kumimoji="1" lang="en-US" altLang="zh-CN" sz="2400" b="0">
                <a:solidFill>
                  <a:schemeClr val="tx1"/>
                </a:solidFill>
                <a:latin typeface="Times New Roman" panose="02020603050405020304" pitchFamily="18" charset="0"/>
                <a:sym typeface="Symbol" panose="05050102010706020507" pitchFamily="18" charset="2"/>
              </a:rPr>
              <a:t> 6</a:t>
            </a:r>
            <a:endParaRPr kumimoji="1" lang="en-US" altLang="zh-CN" sz="2400" b="0">
              <a:solidFill>
                <a:schemeClr val="tx1"/>
              </a:solidFill>
              <a:latin typeface="Times New Roman" panose="02020603050405020304" pitchFamily="18" charset="0"/>
              <a:sym typeface="Symbol" panose="05050102010706020507" pitchFamily="18" charset="2"/>
            </a:endParaRPr>
          </a:p>
        </p:txBody>
      </p:sp>
      <p:grpSp>
        <p:nvGrpSpPr>
          <p:cNvPr id="5" name="Group 115"/>
          <p:cNvGrpSpPr/>
          <p:nvPr/>
        </p:nvGrpSpPr>
        <p:grpSpPr bwMode="auto">
          <a:xfrm>
            <a:off x="6518651" y="860058"/>
            <a:ext cx="3557587" cy="2384425"/>
            <a:chOff x="3297" y="524"/>
            <a:chExt cx="2241" cy="1502"/>
          </a:xfrm>
        </p:grpSpPr>
        <p:sp>
          <p:nvSpPr>
            <p:cNvPr id="6" name="Line 29"/>
            <p:cNvSpPr>
              <a:spLocks noChangeShapeType="1"/>
            </p:cNvSpPr>
            <p:nvPr/>
          </p:nvSpPr>
          <p:spPr bwMode="auto">
            <a:xfrm>
              <a:off x="3380" y="751"/>
              <a:ext cx="118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7" name="Line 30"/>
            <p:cNvSpPr>
              <a:spLocks noChangeShapeType="1"/>
            </p:cNvSpPr>
            <p:nvPr/>
          </p:nvSpPr>
          <p:spPr bwMode="auto">
            <a:xfrm>
              <a:off x="3380" y="751"/>
              <a:ext cx="0" cy="124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8" name="Line 31"/>
            <p:cNvSpPr>
              <a:spLocks noChangeShapeType="1"/>
            </p:cNvSpPr>
            <p:nvPr/>
          </p:nvSpPr>
          <p:spPr bwMode="auto">
            <a:xfrm>
              <a:off x="3373" y="914"/>
              <a:ext cx="118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9" name="Line 32"/>
            <p:cNvSpPr>
              <a:spLocks noChangeShapeType="1"/>
            </p:cNvSpPr>
            <p:nvPr/>
          </p:nvSpPr>
          <p:spPr bwMode="auto">
            <a:xfrm>
              <a:off x="3387" y="1067"/>
              <a:ext cx="118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0" name="Line 33"/>
            <p:cNvSpPr>
              <a:spLocks noChangeShapeType="1"/>
            </p:cNvSpPr>
            <p:nvPr/>
          </p:nvSpPr>
          <p:spPr bwMode="auto">
            <a:xfrm>
              <a:off x="3370" y="1230"/>
              <a:ext cx="118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1" name="Line 34"/>
            <p:cNvSpPr>
              <a:spLocks noChangeShapeType="1"/>
            </p:cNvSpPr>
            <p:nvPr/>
          </p:nvSpPr>
          <p:spPr bwMode="auto">
            <a:xfrm>
              <a:off x="3373" y="1384"/>
              <a:ext cx="118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2" name="Line 35"/>
            <p:cNvSpPr>
              <a:spLocks noChangeShapeType="1"/>
            </p:cNvSpPr>
            <p:nvPr/>
          </p:nvSpPr>
          <p:spPr bwMode="auto">
            <a:xfrm>
              <a:off x="3377" y="1528"/>
              <a:ext cx="118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3" name="Line 36"/>
            <p:cNvSpPr>
              <a:spLocks noChangeShapeType="1"/>
            </p:cNvSpPr>
            <p:nvPr/>
          </p:nvSpPr>
          <p:spPr bwMode="auto">
            <a:xfrm>
              <a:off x="3370" y="1681"/>
              <a:ext cx="118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4" name="Line 37"/>
            <p:cNvSpPr>
              <a:spLocks noChangeShapeType="1"/>
            </p:cNvSpPr>
            <p:nvPr/>
          </p:nvSpPr>
          <p:spPr bwMode="auto">
            <a:xfrm>
              <a:off x="3373" y="1835"/>
              <a:ext cx="118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5" name="Line 38"/>
            <p:cNvSpPr>
              <a:spLocks noChangeShapeType="1"/>
            </p:cNvSpPr>
            <p:nvPr/>
          </p:nvSpPr>
          <p:spPr bwMode="auto">
            <a:xfrm>
              <a:off x="3377" y="1989"/>
              <a:ext cx="118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6" name="Line 39"/>
            <p:cNvSpPr>
              <a:spLocks noChangeShapeType="1"/>
            </p:cNvSpPr>
            <p:nvPr/>
          </p:nvSpPr>
          <p:spPr bwMode="auto">
            <a:xfrm>
              <a:off x="3635" y="754"/>
              <a:ext cx="0" cy="12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7" name="Line 40"/>
            <p:cNvSpPr>
              <a:spLocks noChangeShapeType="1"/>
            </p:cNvSpPr>
            <p:nvPr/>
          </p:nvSpPr>
          <p:spPr bwMode="auto">
            <a:xfrm>
              <a:off x="3993" y="757"/>
              <a:ext cx="0" cy="12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8" name="Line 41"/>
            <p:cNvSpPr>
              <a:spLocks noChangeShapeType="1"/>
            </p:cNvSpPr>
            <p:nvPr/>
          </p:nvSpPr>
          <p:spPr bwMode="auto">
            <a:xfrm>
              <a:off x="4571" y="751"/>
              <a:ext cx="0" cy="124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9" name="Text Box 42"/>
            <p:cNvSpPr txBox="1">
              <a:spLocks noChangeArrowheads="1"/>
            </p:cNvSpPr>
            <p:nvPr/>
          </p:nvSpPr>
          <p:spPr bwMode="auto">
            <a:xfrm>
              <a:off x="3431" y="1797"/>
              <a:ext cx="19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7</a:t>
              </a:r>
              <a:endParaRPr kumimoji="1" lang="en-US" altLang="zh-CN" sz="1600" b="1">
                <a:solidFill>
                  <a:schemeClr val="tx1"/>
                </a:solidFill>
                <a:latin typeface="Times New Roman" panose="02020603050405020304" pitchFamily="18" charset="0"/>
              </a:endParaRPr>
            </a:p>
          </p:txBody>
        </p:sp>
        <p:sp>
          <p:nvSpPr>
            <p:cNvPr id="20" name="Text Box 43"/>
            <p:cNvSpPr txBox="1">
              <a:spLocks noChangeArrowheads="1"/>
            </p:cNvSpPr>
            <p:nvPr/>
          </p:nvSpPr>
          <p:spPr bwMode="auto">
            <a:xfrm>
              <a:off x="3437" y="882"/>
              <a:ext cx="19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21" name="Text Box 44"/>
            <p:cNvSpPr txBox="1">
              <a:spLocks noChangeArrowheads="1"/>
            </p:cNvSpPr>
            <p:nvPr/>
          </p:nvSpPr>
          <p:spPr bwMode="auto">
            <a:xfrm>
              <a:off x="3431" y="724"/>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22" name="Text Box 45"/>
            <p:cNvSpPr txBox="1">
              <a:spLocks noChangeArrowheads="1"/>
            </p:cNvSpPr>
            <p:nvPr/>
          </p:nvSpPr>
          <p:spPr bwMode="auto">
            <a:xfrm>
              <a:off x="3422" y="1040"/>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23" name="Text Box 46"/>
            <p:cNvSpPr txBox="1">
              <a:spLocks noChangeArrowheads="1"/>
            </p:cNvSpPr>
            <p:nvPr/>
          </p:nvSpPr>
          <p:spPr bwMode="auto">
            <a:xfrm>
              <a:off x="3422" y="1201"/>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3</a:t>
              </a:r>
              <a:endParaRPr kumimoji="1" lang="en-US" altLang="zh-CN" sz="1600" b="1">
                <a:solidFill>
                  <a:schemeClr val="tx1"/>
                </a:solidFill>
                <a:latin typeface="Times New Roman" panose="02020603050405020304" pitchFamily="18" charset="0"/>
              </a:endParaRPr>
            </a:p>
          </p:txBody>
        </p:sp>
        <p:sp>
          <p:nvSpPr>
            <p:cNvPr id="24" name="Text Box 47"/>
            <p:cNvSpPr txBox="1">
              <a:spLocks noChangeArrowheads="1"/>
            </p:cNvSpPr>
            <p:nvPr/>
          </p:nvSpPr>
          <p:spPr bwMode="auto">
            <a:xfrm>
              <a:off x="3431" y="1344"/>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4</a:t>
              </a:r>
              <a:endParaRPr kumimoji="1" lang="en-US" altLang="zh-CN" sz="1600" b="1">
                <a:solidFill>
                  <a:schemeClr val="tx1"/>
                </a:solidFill>
                <a:latin typeface="Times New Roman" panose="02020603050405020304" pitchFamily="18" charset="0"/>
              </a:endParaRPr>
            </a:p>
          </p:txBody>
        </p:sp>
        <p:sp>
          <p:nvSpPr>
            <p:cNvPr id="25" name="Text Box 48"/>
            <p:cNvSpPr txBox="1">
              <a:spLocks noChangeArrowheads="1"/>
            </p:cNvSpPr>
            <p:nvPr/>
          </p:nvSpPr>
          <p:spPr bwMode="auto">
            <a:xfrm>
              <a:off x="3431" y="1496"/>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5</a:t>
              </a:r>
              <a:endParaRPr kumimoji="1" lang="en-US" altLang="zh-CN" sz="1600" b="1">
                <a:solidFill>
                  <a:schemeClr val="tx1"/>
                </a:solidFill>
                <a:latin typeface="Times New Roman" panose="02020603050405020304" pitchFamily="18" charset="0"/>
              </a:endParaRPr>
            </a:p>
          </p:txBody>
        </p:sp>
        <p:sp>
          <p:nvSpPr>
            <p:cNvPr id="26" name="Text Box 49"/>
            <p:cNvSpPr txBox="1">
              <a:spLocks noChangeArrowheads="1"/>
            </p:cNvSpPr>
            <p:nvPr/>
          </p:nvSpPr>
          <p:spPr bwMode="auto">
            <a:xfrm>
              <a:off x="3431" y="1646"/>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6</a:t>
              </a:r>
              <a:endParaRPr kumimoji="1" lang="en-US" altLang="zh-CN" sz="1600" b="1">
                <a:solidFill>
                  <a:schemeClr val="tx1"/>
                </a:solidFill>
                <a:latin typeface="Times New Roman" panose="02020603050405020304" pitchFamily="18" charset="0"/>
              </a:endParaRPr>
            </a:p>
          </p:txBody>
        </p:sp>
        <p:sp>
          <p:nvSpPr>
            <p:cNvPr id="27" name="Text Box 50"/>
            <p:cNvSpPr txBox="1">
              <a:spLocks noChangeArrowheads="1"/>
            </p:cNvSpPr>
            <p:nvPr/>
          </p:nvSpPr>
          <p:spPr bwMode="auto">
            <a:xfrm>
              <a:off x="3723" y="1052"/>
              <a:ext cx="19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4</a:t>
              </a:r>
              <a:endParaRPr kumimoji="1" lang="en-US" altLang="zh-CN" sz="1600" b="1">
                <a:solidFill>
                  <a:schemeClr val="tx1"/>
                </a:solidFill>
                <a:latin typeface="Times New Roman" panose="02020603050405020304" pitchFamily="18" charset="0"/>
              </a:endParaRPr>
            </a:p>
          </p:txBody>
        </p:sp>
        <p:sp>
          <p:nvSpPr>
            <p:cNvPr id="28" name="Text Box 51"/>
            <p:cNvSpPr txBox="1">
              <a:spLocks noChangeArrowheads="1"/>
            </p:cNvSpPr>
            <p:nvPr/>
          </p:nvSpPr>
          <p:spPr bwMode="auto">
            <a:xfrm>
              <a:off x="3723" y="1354"/>
              <a:ext cx="19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29" name="Text Box 52"/>
            <p:cNvSpPr txBox="1">
              <a:spLocks noChangeArrowheads="1"/>
            </p:cNvSpPr>
            <p:nvPr/>
          </p:nvSpPr>
          <p:spPr bwMode="auto">
            <a:xfrm>
              <a:off x="3742" y="1656"/>
              <a:ext cx="19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5</a:t>
              </a:r>
              <a:endParaRPr kumimoji="1" lang="en-US" altLang="zh-CN" sz="1600" b="1">
                <a:solidFill>
                  <a:schemeClr val="tx1"/>
                </a:solidFill>
                <a:latin typeface="Times New Roman" panose="02020603050405020304" pitchFamily="18" charset="0"/>
              </a:endParaRPr>
            </a:p>
          </p:txBody>
        </p:sp>
        <p:sp>
          <p:nvSpPr>
            <p:cNvPr id="30" name="Text Box 53"/>
            <p:cNvSpPr txBox="1">
              <a:spLocks noChangeArrowheads="1"/>
            </p:cNvSpPr>
            <p:nvPr/>
          </p:nvSpPr>
          <p:spPr bwMode="auto">
            <a:xfrm>
              <a:off x="3752" y="1814"/>
              <a:ext cx="19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31" name="Text Box 54"/>
            <p:cNvSpPr txBox="1">
              <a:spLocks noChangeArrowheads="1"/>
            </p:cNvSpPr>
            <p:nvPr/>
          </p:nvSpPr>
          <p:spPr bwMode="auto">
            <a:xfrm>
              <a:off x="4153" y="1033"/>
              <a:ext cx="19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Symbol" panose="05050102010706020507" pitchFamily="18" charset="2"/>
                </a:rPr>
                <a:t>6</a:t>
              </a:r>
              <a:endParaRPr kumimoji="1" lang="en-US" altLang="zh-CN" sz="1600" b="1">
                <a:solidFill>
                  <a:schemeClr val="tx1"/>
                </a:solidFill>
                <a:latin typeface="Times New Roman" panose="02020603050405020304" pitchFamily="18" charset="0"/>
                <a:sym typeface="Symbol" panose="05050102010706020507" pitchFamily="18" charset="2"/>
              </a:endParaRPr>
            </a:p>
          </p:txBody>
        </p:sp>
        <p:sp>
          <p:nvSpPr>
            <p:cNvPr id="32" name="Text Box 55"/>
            <p:cNvSpPr txBox="1">
              <a:spLocks noChangeArrowheads="1"/>
            </p:cNvSpPr>
            <p:nvPr/>
          </p:nvSpPr>
          <p:spPr bwMode="auto">
            <a:xfrm>
              <a:off x="4163" y="1342"/>
              <a:ext cx="19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Symbol" panose="05050102010706020507" pitchFamily="18" charset="2"/>
                </a:rPr>
                <a:t></a:t>
              </a:r>
              <a:endParaRPr kumimoji="1" lang="en-US" altLang="zh-CN" sz="1600" b="1">
                <a:solidFill>
                  <a:schemeClr val="tx1"/>
                </a:solidFill>
                <a:latin typeface="Times New Roman" panose="02020603050405020304" pitchFamily="18" charset="0"/>
                <a:sym typeface="Symbol" panose="05050102010706020507" pitchFamily="18" charset="2"/>
              </a:endParaRPr>
            </a:p>
          </p:txBody>
        </p:sp>
        <p:sp>
          <p:nvSpPr>
            <p:cNvPr id="33" name="Text Box 56"/>
            <p:cNvSpPr txBox="1">
              <a:spLocks noChangeArrowheads="1"/>
            </p:cNvSpPr>
            <p:nvPr/>
          </p:nvSpPr>
          <p:spPr bwMode="auto">
            <a:xfrm>
              <a:off x="4182" y="1664"/>
              <a:ext cx="19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7</a:t>
              </a:r>
              <a:endParaRPr kumimoji="1" lang="en-US" altLang="zh-CN" sz="1600" b="1">
                <a:solidFill>
                  <a:schemeClr val="tx1"/>
                </a:solidFill>
                <a:latin typeface="Times New Roman" panose="02020603050405020304" pitchFamily="18" charset="0"/>
              </a:endParaRPr>
            </a:p>
          </p:txBody>
        </p:sp>
        <p:sp>
          <p:nvSpPr>
            <p:cNvPr id="34" name="Text Box 57"/>
            <p:cNvSpPr txBox="1">
              <a:spLocks noChangeArrowheads="1"/>
            </p:cNvSpPr>
            <p:nvPr/>
          </p:nvSpPr>
          <p:spPr bwMode="auto">
            <a:xfrm>
              <a:off x="4173" y="1814"/>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4</a:t>
              </a:r>
              <a:endParaRPr kumimoji="1" lang="en-US" altLang="zh-CN" sz="1600" b="1" dirty="0">
                <a:solidFill>
                  <a:schemeClr val="tx1"/>
                </a:solidFill>
                <a:latin typeface="Times New Roman" panose="02020603050405020304" pitchFamily="18" charset="0"/>
              </a:endParaRPr>
            </a:p>
          </p:txBody>
        </p:sp>
        <p:sp>
          <p:nvSpPr>
            <p:cNvPr id="35" name="Text Box 58"/>
            <p:cNvSpPr txBox="1">
              <a:spLocks noChangeArrowheads="1"/>
            </p:cNvSpPr>
            <p:nvPr/>
          </p:nvSpPr>
          <p:spPr bwMode="auto">
            <a:xfrm>
              <a:off x="4973" y="965"/>
              <a:ext cx="421" cy="21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   2</a:t>
              </a:r>
              <a:endParaRPr kumimoji="1" lang="en-US" altLang="zh-CN" sz="1600" b="1">
                <a:solidFill>
                  <a:schemeClr val="tx1"/>
                </a:solidFill>
                <a:latin typeface="Times New Roman" panose="02020603050405020304" pitchFamily="18" charset="0"/>
              </a:endParaRPr>
            </a:p>
          </p:txBody>
        </p:sp>
        <p:sp>
          <p:nvSpPr>
            <p:cNvPr id="36" name="Text Box 59"/>
            <p:cNvSpPr txBox="1">
              <a:spLocks noChangeArrowheads="1"/>
            </p:cNvSpPr>
            <p:nvPr/>
          </p:nvSpPr>
          <p:spPr bwMode="auto">
            <a:xfrm>
              <a:off x="4846" y="733"/>
              <a:ext cx="6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替换指针</a:t>
              </a:r>
              <a:endParaRPr kumimoji="1" lang="zh-CN" altLang="en-US" sz="1600" b="1">
                <a:solidFill>
                  <a:schemeClr val="tx1"/>
                </a:solidFill>
                <a:latin typeface="Times New Roman" panose="02020603050405020304" pitchFamily="18" charset="0"/>
              </a:endParaRPr>
            </a:p>
          </p:txBody>
        </p:sp>
        <p:sp>
          <p:nvSpPr>
            <p:cNvPr id="37" name="Line 60"/>
            <p:cNvSpPr>
              <a:spLocks noChangeShapeType="1"/>
            </p:cNvSpPr>
            <p:nvPr/>
          </p:nvSpPr>
          <p:spPr bwMode="auto">
            <a:xfrm flipH="1">
              <a:off x="4563" y="1066"/>
              <a:ext cx="407"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8" name="Line 61"/>
            <p:cNvSpPr>
              <a:spLocks noChangeShapeType="1"/>
            </p:cNvSpPr>
            <p:nvPr/>
          </p:nvSpPr>
          <p:spPr bwMode="auto">
            <a:xfrm>
              <a:off x="4460" y="1131"/>
              <a:ext cx="0" cy="5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9" name="Line 62"/>
            <p:cNvSpPr>
              <a:spLocks noChangeShapeType="1"/>
            </p:cNvSpPr>
            <p:nvPr/>
          </p:nvSpPr>
          <p:spPr bwMode="auto">
            <a:xfrm flipH="1">
              <a:off x="4338" y="1733"/>
              <a:ext cx="12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nvGrpSpPr>
            <p:cNvPr id="40" name="Group 63"/>
            <p:cNvGrpSpPr/>
            <p:nvPr/>
          </p:nvGrpSpPr>
          <p:grpSpPr bwMode="auto">
            <a:xfrm>
              <a:off x="4336" y="1780"/>
              <a:ext cx="124" cy="148"/>
              <a:chOff x="3582" y="1900"/>
              <a:chExt cx="138" cy="181"/>
            </a:xfrm>
          </p:grpSpPr>
          <p:sp>
            <p:nvSpPr>
              <p:cNvPr id="45" name="Line 64"/>
              <p:cNvSpPr>
                <a:spLocks noChangeShapeType="1"/>
              </p:cNvSpPr>
              <p:nvPr/>
            </p:nvSpPr>
            <p:spPr bwMode="auto">
              <a:xfrm>
                <a:off x="3720" y="1900"/>
                <a:ext cx="0" cy="1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6" name="Line 65"/>
              <p:cNvSpPr>
                <a:spLocks noChangeShapeType="1"/>
              </p:cNvSpPr>
              <p:nvPr/>
            </p:nvSpPr>
            <p:spPr bwMode="auto">
              <a:xfrm flipH="1">
                <a:off x="3582" y="2081"/>
                <a:ext cx="136"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grpSp>
          <p:nvGrpSpPr>
            <p:cNvPr id="41" name="Group 66"/>
            <p:cNvGrpSpPr/>
            <p:nvPr/>
          </p:nvGrpSpPr>
          <p:grpSpPr bwMode="auto">
            <a:xfrm>
              <a:off x="4075" y="1428"/>
              <a:ext cx="122" cy="491"/>
              <a:chOff x="3291" y="1468"/>
              <a:chExt cx="136" cy="601"/>
            </a:xfrm>
          </p:grpSpPr>
          <p:sp>
            <p:nvSpPr>
              <p:cNvPr id="43" name="Line 67"/>
              <p:cNvSpPr>
                <a:spLocks noChangeShapeType="1"/>
              </p:cNvSpPr>
              <p:nvPr/>
            </p:nvSpPr>
            <p:spPr bwMode="auto">
              <a:xfrm flipV="1">
                <a:off x="3298" y="1480"/>
                <a:ext cx="0" cy="5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4" name="Line 68"/>
              <p:cNvSpPr>
                <a:spLocks noChangeShapeType="1"/>
              </p:cNvSpPr>
              <p:nvPr/>
            </p:nvSpPr>
            <p:spPr bwMode="auto">
              <a:xfrm>
                <a:off x="3291" y="1468"/>
                <a:ext cx="136"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42" name="Text Box 69"/>
            <p:cNvSpPr txBox="1">
              <a:spLocks noChangeArrowheads="1"/>
            </p:cNvSpPr>
            <p:nvPr/>
          </p:nvSpPr>
          <p:spPr bwMode="auto">
            <a:xfrm>
              <a:off x="3297" y="524"/>
              <a:ext cx="12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块号  页号      指针</a:t>
              </a:r>
              <a:endParaRPr kumimoji="1" lang="zh-CN" altLang="en-US" sz="1600" b="1">
                <a:solidFill>
                  <a:schemeClr val="tx1"/>
                </a:solidFill>
                <a:latin typeface="Times New Roman" panose="02020603050405020304" pitchFamily="18" charset="0"/>
              </a:endParaRPr>
            </a:p>
          </p:txBody>
        </p:sp>
      </p:grpSp>
      <p:grpSp>
        <p:nvGrpSpPr>
          <p:cNvPr id="47" name="Group 116"/>
          <p:cNvGrpSpPr/>
          <p:nvPr/>
        </p:nvGrpSpPr>
        <p:grpSpPr bwMode="auto">
          <a:xfrm>
            <a:off x="6521826" y="3520708"/>
            <a:ext cx="3530600" cy="2454275"/>
            <a:chOff x="3308" y="2299"/>
            <a:chExt cx="2224" cy="1546"/>
          </a:xfrm>
        </p:grpSpPr>
        <p:sp>
          <p:nvSpPr>
            <p:cNvPr id="48" name="Line 73"/>
            <p:cNvSpPr>
              <a:spLocks noChangeShapeType="1"/>
            </p:cNvSpPr>
            <p:nvPr/>
          </p:nvSpPr>
          <p:spPr bwMode="auto">
            <a:xfrm>
              <a:off x="3381" y="2513"/>
              <a:ext cx="118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9" name="Line 74"/>
            <p:cNvSpPr>
              <a:spLocks noChangeShapeType="1"/>
            </p:cNvSpPr>
            <p:nvPr/>
          </p:nvSpPr>
          <p:spPr bwMode="auto">
            <a:xfrm>
              <a:off x="3381" y="2513"/>
              <a:ext cx="0" cy="13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0" name="Line 75"/>
            <p:cNvSpPr>
              <a:spLocks noChangeShapeType="1"/>
            </p:cNvSpPr>
            <p:nvPr/>
          </p:nvSpPr>
          <p:spPr bwMode="auto">
            <a:xfrm>
              <a:off x="3375" y="2684"/>
              <a:ext cx="11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1" name="Line 76"/>
            <p:cNvSpPr>
              <a:spLocks noChangeShapeType="1"/>
            </p:cNvSpPr>
            <p:nvPr/>
          </p:nvSpPr>
          <p:spPr bwMode="auto">
            <a:xfrm>
              <a:off x="3388" y="2846"/>
              <a:ext cx="117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2" name="Line 77"/>
            <p:cNvSpPr>
              <a:spLocks noChangeShapeType="1"/>
            </p:cNvSpPr>
            <p:nvPr/>
          </p:nvSpPr>
          <p:spPr bwMode="auto">
            <a:xfrm>
              <a:off x="3371" y="3017"/>
              <a:ext cx="118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3" name="Line 78"/>
            <p:cNvSpPr>
              <a:spLocks noChangeShapeType="1"/>
            </p:cNvSpPr>
            <p:nvPr/>
          </p:nvSpPr>
          <p:spPr bwMode="auto">
            <a:xfrm>
              <a:off x="3375" y="3179"/>
              <a:ext cx="11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4" name="Line 79"/>
            <p:cNvSpPr>
              <a:spLocks noChangeShapeType="1"/>
            </p:cNvSpPr>
            <p:nvPr/>
          </p:nvSpPr>
          <p:spPr bwMode="auto">
            <a:xfrm>
              <a:off x="3378" y="3331"/>
              <a:ext cx="117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5" name="Line 80"/>
            <p:cNvSpPr>
              <a:spLocks noChangeShapeType="1"/>
            </p:cNvSpPr>
            <p:nvPr/>
          </p:nvSpPr>
          <p:spPr bwMode="auto">
            <a:xfrm>
              <a:off x="3371" y="3493"/>
              <a:ext cx="118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6" name="Line 81"/>
            <p:cNvSpPr>
              <a:spLocks noChangeShapeType="1"/>
            </p:cNvSpPr>
            <p:nvPr/>
          </p:nvSpPr>
          <p:spPr bwMode="auto">
            <a:xfrm>
              <a:off x="3375" y="3654"/>
              <a:ext cx="11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7" name="Line 82"/>
            <p:cNvSpPr>
              <a:spLocks noChangeShapeType="1"/>
            </p:cNvSpPr>
            <p:nvPr/>
          </p:nvSpPr>
          <p:spPr bwMode="auto">
            <a:xfrm>
              <a:off x="3378" y="3816"/>
              <a:ext cx="117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8" name="Line 83"/>
            <p:cNvSpPr>
              <a:spLocks noChangeShapeType="1"/>
            </p:cNvSpPr>
            <p:nvPr/>
          </p:nvSpPr>
          <p:spPr bwMode="auto">
            <a:xfrm>
              <a:off x="3636" y="2516"/>
              <a:ext cx="0" cy="130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9" name="Line 84"/>
            <p:cNvSpPr>
              <a:spLocks noChangeShapeType="1"/>
            </p:cNvSpPr>
            <p:nvPr/>
          </p:nvSpPr>
          <p:spPr bwMode="auto">
            <a:xfrm>
              <a:off x="3992" y="2519"/>
              <a:ext cx="0" cy="130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0" name="Line 85"/>
            <p:cNvSpPr>
              <a:spLocks noChangeShapeType="1"/>
            </p:cNvSpPr>
            <p:nvPr/>
          </p:nvSpPr>
          <p:spPr bwMode="auto">
            <a:xfrm>
              <a:off x="4569" y="2513"/>
              <a:ext cx="0" cy="13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1" name="Text Box 86"/>
            <p:cNvSpPr txBox="1">
              <a:spLocks noChangeArrowheads="1"/>
            </p:cNvSpPr>
            <p:nvPr/>
          </p:nvSpPr>
          <p:spPr bwMode="auto">
            <a:xfrm>
              <a:off x="3441" y="3626"/>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7</a:t>
              </a:r>
              <a:endParaRPr kumimoji="1" lang="en-US" altLang="zh-CN" sz="1600" b="1">
                <a:solidFill>
                  <a:schemeClr val="tx1"/>
                </a:solidFill>
                <a:latin typeface="Times New Roman" panose="02020603050405020304" pitchFamily="18" charset="0"/>
              </a:endParaRPr>
            </a:p>
          </p:txBody>
        </p:sp>
        <p:sp>
          <p:nvSpPr>
            <p:cNvPr id="62" name="Text Box 87"/>
            <p:cNvSpPr txBox="1">
              <a:spLocks noChangeArrowheads="1"/>
            </p:cNvSpPr>
            <p:nvPr/>
          </p:nvSpPr>
          <p:spPr bwMode="auto">
            <a:xfrm>
              <a:off x="3438" y="2653"/>
              <a:ext cx="19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63" name="Text Box 88"/>
            <p:cNvSpPr txBox="1">
              <a:spLocks noChangeArrowheads="1"/>
            </p:cNvSpPr>
            <p:nvPr/>
          </p:nvSpPr>
          <p:spPr bwMode="auto">
            <a:xfrm>
              <a:off x="3440" y="2485"/>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64" name="Text Box 89"/>
            <p:cNvSpPr txBox="1">
              <a:spLocks noChangeArrowheads="1"/>
            </p:cNvSpPr>
            <p:nvPr/>
          </p:nvSpPr>
          <p:spPr bwMode="auto">
            <a:xfrm>
              <a:off x="3422" y="2827"/>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65" name="Text Box 90"/>
            <p:cNvSpPr txBox="1">
              <a:spLocks noChangeArrowheads="1"/>
            </p:cNvSpPr>
            <p:nvPr/>
          </p:nvSpPr>
          <p:spPr bwMode="auto">
            <a:xfrm>
              <a:off x="3431" y="2978"/>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3</a:t>
              </a:r>
              <a:endParaRPr kumimoji="1" lang="en-US" altLang="zh-CN" sz="1600" b="1">
                <a:solidFill>
                  <a:schemeClr val="tx1"/>
                </a:solidFill>
                <a:latin typeface="Times New Roman" panose="02020603050405020304" pitchFamily="18" charset="0"/>
              </a:endParaRPr>
            </a:p>
          </p:txBody>
        </p:sp>
        <p:sp>
          <p:nvSpPr>
            <p:cNvPr id="66" name="Text Box 91"/>
            <p:cNvSpPr txBox="1">
              <a:spLocks noChangeArrowheads="1"/>
            </p:cNvSpPr>
            <p:nvPr/>
          </p:nvSpPr>
          <p:spPr bwMode="auto">
            <a:xfrm>
              <a:off x="3431" y="3137"/>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4</a:t>
              </a:r>
              <a:endParaRPr kumimoji="1" lang="en-US" altLang="zh-CN" sz="1600" b="1">
                <a:solidFill>
                  <a:schemeClr val="tx1"/>
                </a:solidFill>
                <a:latin typeface="Times New Roman" panose="02020603050405020304" pitchFamily="18" charset="0"/>
              </a:endParaRPr>
            </a:p>
          </p:txBody>
        </p:sp>
        <p:sp>
          <p:nvSpPr>
            <p:cNvPr id="67" name="Text Box 92"/>
            <p:cNvSpPr txBox="1">
              <a:spLocks noChangeArrowheads="1"/>
            </p:cNvSpPr>
            <p:nvPr/>
          </p:nvSpPr>
          <p:spPr bwMode="auto">
            <a:xfrm>
              <a:off x="3431" y="3297"/>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5</a:t>
              </a:r>
              <a:endParaRPr kumimoji="1" lang="en-US" altLang="zh-CN" sz="1600" b="1">
                <a:solidFill>
                  <a:schemeClr val="tx1"/>
                </a:solidFill>
                <a:latin typeface="Times New Roman" panose="02020603050405020304" pitchFamily="18" charset="0"/>
              </a:endParaRPr>
            </a:p>
          </p:txBody>
        </p:sp>
        <p:sp>
          <p:nvSpPr>
            <p:cNvPr id="68" name="Text Box 93"/>
            <p:cNvSpPr txBox="1">
              <a:spLocks noChangeArrowheads="1"/>
            </p:cNvSpPr>
            <p:nvPr/>
          </p:nvSpPr>
          <p:spPr bwMode="auto">
            <a:xfrm>
              <a:off x="3431" y="3465"/>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6</a:t>
              </a:r>
              <a:endParaRPr kumimoji="1" lang="en-US" altLang="zh-CN" sz="1600" b="1">
                <a:solidFill>
                  <a:schemeClr val="tx1"/>
                </a:solidFill>
                <a:latin typeface="Times New Roman" panose="02020603050405020304" pitchFamily="18" charset="0"/>
              </a:endParaRPr>
            </a:p>
          </p:txBody>
        </p:sp>
        <p:sp>
          <p:nvSpPr>
            <p:cNvPr id="69" name="Text Box 94"/>
            <p:cNvSpPr txBox="1">
              <a:spLocks noChangeArrowheads="1"/>
            </p:cNvSpPr>
            <p:nvPr/>
          </p:nvSpPr>
          <p:spPr bwMode="auto">
            <a:xfrm>
              <a:off x="3723" y="2830"/>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6</a:t>
              </a:r>
              <a:endParaRPr kumimoji="1" lang="en-US" altLang="zh-CN" sz="1600" b="1">
                <a:solidFill>
                  <a:schemeClr val="tx1"/>
                </a:solidFill>
                <a:latin typeface="Times New Roman" panose="02020603050405020304" pitchFamily="18" charset="0"/>
              </a:endParaRPr>
            </a:p>
          </p:txBody>
        </p:sp>
        <p:sp>
          <p:nvSpPr>
            <p:cNvPr id="70" name="Text Box 95"/>
            <p:cNvSpPr txBox="1">
              <a:spLocks noChangeArrowheads="1"/>
            </p:cNvSpPr>
            <p:nvPr/>
          </p:nvSpPr>
          <p:spPr bwMode="auto">
            <a:xfrm>
              <a:off x="3723" y="3149"/>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71" name="Text Box 96"/>
            <p:cNvSpPr txBox="1">
              <a:spLocks noChangeArrowheads="1"/>
            </p:cNvSpPr>
            <p:nvPr/>
          </p:nvSpPr>
          <p:spPr bwMode="auto">
            <a:xfrm>
              <a:off x="3742" y="3466"/>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5</a:t>
              </a:r>
              <a:endParaRPr kumimoji="1" lang="en-US" altLang="zh-CN" sz="1600" b="1">
                <a:solidFill>
                  <a:schemeClr val="tx1"/>
                </a:solidFill>
                <a:latin typeface="Times New Roman" panose="02020603050405020304" pitchFamily="18" charset="0"/>
              </a:endParaRPr>
            </a:p>
          </p:txBody>
        </p:sp>
        <p:sp>
          <p:nvSpPr>
            <p:cNvPr id="72" name="Text Box 97"/>
            <p:cNvSpPr txBox="1">
              <a:spLocks noChangeArrowheads="1"/>
            </p:cNvSpPr>
            <p:nvPr/>
          </p:nvSpPr>
          <p:spPr bwMode="auto">
            <a:xfrm>
              <a:off x="3752" y="3633"/>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73" name="Text Box 98"/>
            <p:cNvSpPr txBox="1">
              <a:spLocks noChangeArrowheads="1"/>
            </p:cNvSpPr>
            <p:nvPr/>
          </p:nvSpPr>
          <p:spPr bwMode="auto">
            <a:xfrm>
              <a:off x="4152" y="2810"/>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Symbol" panose="05050102010706020507" pitchFamily="18" charset="2"/>
                </a:rPr>
                <a:t></a:t>
              </a:r>
              <a:endParaRPr kumimoji="1" lang="en-US" altLang="zh-CN" sz="1600" b="1">
                <a:solidFill>
                  <a:schemeClr val="tx1"/>
                </a:solidFill>
                <a:latin typeface="Times New Roman" panose="02020603050405020304" pitchFamily="18" charset="0"/>
                <a:sym typeface="Symbol" panose="05050102010706020507" pitchFamily="18" charset="2"/>
              </a:endParaRPr>
            </a:p>
          </p:txBody>
        </p:sp>
        <p:sp>
          <p:nvSpPr>
            <p:cNvPr id="74" name="Text Box 99"/>
            <p:cNvSpPr txBox="1">
              <a:spLocks noChangeArrowheads="1"/>
            </p:cNvSpPr>
            <p:nvPr/>
          </p:nvSpPr>
          <p:spPr bwMode="auto">
            <a:xfrm>
              <a:off x="4162" y="3146"/>
              <a:ext cx="1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75" name="Text Box 100"/>
            <p:cNvSpPr txBox="1">
              <a:spLocks noChangeArrowheads="1"/>
            </p:cNvSpPr>
            <p:nvPr/>
          </p:nvSpPr>
          <p:spPr bwMode="auto">
            <a:xfrm>
              <a:off x="4180" y="3473"/>
              <a:ext cx="19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7</a:t>
              </a:r>
              <a:endParaRPr kumimoji="1" lang="en-US" altLang="zh-CN" sz="1600" b="1">
                <a:solidFill>
                  <a:schemeClr val="tx1"/>
                </a:solidFill>
                <a:latin typeface="Times New Roman" panose="02020603050405020304" pitchFamily="18" charset="0"/>
              </a:endParaRPr>
            </a:p>
          </p:txBody>
        </p:sp>
        <p:sp>
          <p:nvSpPr>
            <p:cNvPr id="76" name="Text Box 101"/>
            <p:cNvSpPr txBox="1">
              <a:spLocks noChangeArrowheads="1"/>
            </p:cNvSpPr>
            <p:nvPr/>
          </p:nvSpPr>
          <p:spPr bwMode="auto">
            <a:xfrm>
              <a:off x="4171" y="3633"/>
              <a:ext cx="1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4</a:t>
              </a:r>
              <a:endParaRPr kumimoji="1" lang="en-US" altLang="zh-CN" sz="1600" b="1">
                <a:solidFill>
                  <a:schemeClr val="tx1"/>
                </a:solidFill>
                <a:latin typeface="Times New Roman" panose="02020603050405020304" pitchFamily="18" charset="0"/>
              </a:endParaRPr>
            </a:p>
          </p:txBody>
        </p:sp>
        <p:sp>
          <p:nvSpPr>
            <p:cNvPr id="77" name="Text Box 102"/>
            <p:cNvSpPr txBox="1">
              <a:spLocks noChangeArrowheads="1"/>
            </p:cNvSpPr>
            <p:nvPr/>
          </p:nvSpPr>
          <p:spPr bwMode="auto">
            <a:xfrm>
              <a:off x="4969" y="2740"/>
              <a:ext cx="419" cy="21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   6</a:t>
              </a:r>
              <a:endParaRPr kumimoji="1" lang="en-US" altLang="zh-CN" sz="1600" b="1">
                <a:solidFill>
                  <a:schemeClr val="tx1"/>
                </a:solidFill>
                <a:latin typeface="Times New Roman" panose="02020603050405020304" pitchFamily="18" charset="0"/>
              </a:endParaRPr>
            </a:p>
          </p:txBody>
        </p:sp>
        <p:sp>
          <p:nvSpPr>
            <p:cNvPr id="78" name="Text Box 103"/>
            <p:cNvSpPr txBox="1">
              <a:spLocks noChangeArrowheads="1"/>
            </p:cNvSpPr>
            <p:nvPr/>
          </p:nvSpPr>
          <p:spPr bwMode="auto">
            <a:xfrm>
              <a:off x="4842" y="2494"/>
              <a:ext cx="6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替换指针</a:t>
              </a:r>
              <a:endParaRPr kumimoji="1" lang="zh-CN" altLang="en-US" sz="1600" b="1">
                <a:solidFill>
                  <a:schemeClr val="tx1"/>
                </a:solidFill>
                <a:latin typeface="Times New Roman" panose="02020603050405020304" pitchFamily="18" charset="0"/>
              </a:endParaRPr>
            </a:p>
          </p:txBody>
        </p:sp>
        <p:sp>
          <p:nvSpPr>
            <p:cNvPr id="79" name="Line 104"/>
            <p:cNvSpPr>
              <a:spLocks noChangeShapeType="1"/>
            </p:cNvSpPr>
            <p:nvPr/>
          </p:nvSpPr>
          <p:spPr bwMode="auto">
            <a:xfrm>
              <a:off x="5170" y="2981"/>
              <a:ext cx="0" cy="52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80" name="Line 105"/>
            <p:cNvSpPr>
              <a:spLocks noChangeShapeType="1"/>
            </p:cNvSpPr>
            <p:nvPr/>
          </p:nvSpPr>
          <p:spPr bwMode="auto">
            <a:xfrm flipH="1">
              <a:off x="4561" y="3505"/>
              <a:ext cx="609"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nvGrpSpPr>
            <p:cNvPr id="81" name="Group 106"/>
            <p:cNvGrpSpPr/>
            <p:nvPr/>
          </p:nvGrpSpPr>
          <p:grpSpPr bwMode="auto">
            <a:xfrm>
              <a:off x="4342" y="3577"/>
              <a:ext cx="124" cy="156"/>
              <a:chOff x="3582" y="1900"/>
              <a:chExt cx="138" cy="181"/>
            </a:xfrm>
          </p:grpSpPr>
          <p:sp>
            <p:nvSpPr>
              <p:cNvPr id="88" name="Line 107"/>
              <p:cNvSpPr>
                <a:spLocks noChangeShapeType="1"/>
              </p:cNvSpPr>
              <p:nvPr/>
            </p:nvSpPr>
            <p:spPr bwMode="auto">
              <a:xfrm>
                <a:off x="3720" y="1900"/>
                <a:ext cx="0" cy="1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89" name="Line 108"/>
              <p:cNvSpPr>
                <a:spLocks noChangeShapeType="1"/>
              </p:cNvSpPr>
              <p:nvPr/>
            </p:nvSpPr>
            <p:spPr bwMode="auto">
              <a:xfrm flipH="1">
                <a:off x="3582" y="2081"/>
                <a:ext cx="136"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grpSp>
          <p:nvGrpSpPr>
            <p:cNvPr id="82" name="Group 109"/>
            <p:cNvGrpSpPr/>
            <p:nvPr/>
          </p:nvGrpSpPr>
          <p:grpSpPr bwMode="auto">
            <a:xfrm>
              <a:off x="4058" y="3265"/>
              <a:ext cx="122" cy="517"/>
              <a:chOff x="3291" y="1468"/>
              <a:chExt cx="136" cy="601"/>
            </a:xfrm>
          </p:grpSpPr>
          <p:sp>
            <p:nvSpPr>
              <p:cNvPr id="86" name="Line 110"/>
              <p:cNvSpPr>
                <a:spLocks noChangeShapeType="1"/>
              </p:cNvSpPr>
              <p:nvPr/>
            </p:nvSpPr>
            <p:spPr bwMode="auto">
              <a:xfrm flipV="1">
                <a:off x="3298" y="1480"/>
                <a:ext cx="0" cy="5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87" name="Line 111"/>
              <p:cNvSpPr>
                <a:spLocks noChangeShapeType="1"/>
              </p:cNvSpPr>
              <p:nvPr/>
            </p:nvSpPr>
            <p:spPr bwMode="auto">
              <a:xfrm>
                <a:off x="3291" y="1468"/>
                <a:ext cx="136"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83" name="Line 112"/>
            <p:cNvSpPr>
              <a:spLocks noChangeShapeType="1"/>
            </p:cNvSpPr>
            <p:nvPr/>
          </p:nvSpPr>
          <p:spPr bwMode="auto">
            <a:xfrm flipV="1">
              <a:off x="4064" y="2924"/>
              <a:ext cx="0" cy="2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84" name="Line 113"/>
            <p:cNvSpPr>
              <a:spLocks noChangeShapeType="1"/>
            </p:cNvSpPr>
            <p:nvPr/>
          </p:nvSpPr>
          <p:spPr bwMode="auto">
            <a:xfrm>
              <a:off x="4058" y="2914"/>
              <a:ext cx="122"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85" name="Text Box 114"/>
            <p:cNvSpPr txBox="1">
              <a:spLocks noChangeArrowheads="1"/>
            </p:cNvSpPr>
            <p:nvPr/>
          </p:nvSpPr>
          <p:spPr bwMode="auto">
            <a:xfrm>
              <a:off x="3308" y="2299"/>
              <a:ext cx="12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块号  页号      指针</a:t>
              </a:r>
              <a:endParaRPr kumimoji="1" lang="zh-CN" altLang="en-US" sz="1600" b="1">
                <a:solidFill>
                  <a:schemeClr val="tx1"/>
                </a:solidFill>
                <a:latin typeface="Times New Roman" panose="02020603050405020304" pitchFamily="18" charset="0"/>
              </a:endParaRPr>
            </a:p>
          </p:txBody>
        </p:sp>
      </p:grpSp>
      <p:sp>
        <p:nvSpPr>
          <p:cNvPr id="90" name="Text Box 117"/>
          <p:cNvSpPr txBox="1">
            <a:spLocks noChangeArrowheads="1"/>
          </p:cNvSpPr>
          <p:nvPr/>
        </p:nvSpPr>
        <p:spPr bwMode="auto">
          <a:xfrm>
            <a:off x="6102726" y="6233746"/>
            <a:ext cx="3041650"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先进先出淘汰算法存储块构造</a:t>
            </a:r>
            <a:endParaRPr kumimoji="1" lang="zh-CN" altLang="en-US" sz="1600" b="0">
              <a:solidFill>
                <a:schemeClr val="tx1"/>
              </a:solidFill>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4"/>
          <p:cNvSpPr>
            <a:spLocks noChangeArrowheads="1"/>
          </p:cNvSpPr>
          <p:nvPr/>
        </p:nvSpPr>
        <p:spPr bwMode="auto">
          <a:xfrm>
            <a:off x="573547" y="830079"/>
            <a:ext cx="5980112"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dirty="0">
                <a:solidFill>
                  <a:srgbClr val="000099"/>
                </a:solidFill>
                <a:latin typeface="宋体" panose="02010600030101010101" pitchFamily="2" charset="-122"/>
              </a:rPr>
              <a:t>③ </a:t>
            </a:r>
            <a:r>
              <a:rPr lang="zh-CN" altLang="en-US" sz="2400" dirty="0">
                <a:solidFill>
                  <a:srgbClr val="000099"/>
                </a:solidFill>
                <a:latin typeface="Times New Roman" panose="02020603050405020304" pitchFamily="18" charset="0"/>
              </a:rPr>
              <a:t>最久未使用淘汰算法</a:t>
            </a:r>
            <a:r>
              <a:rPr lang="en-US" altLang="zh-CN" sz="2400" dirty="0">
                <a:solidFill>
                  <a:srgbClr val="000099"/>
                </a:solidFill>
                <a:latin typeface="Times New Roman" panose="02020603050405020304" pitchFamily="18" charset="0"/>
              </a:rPr>
              <a:t>(LRU</a:t>
            </a:r>
            <a:r>
              <a:rPr lang="zh-CN" altLang="en-US" sz="2400" dirty="0">
                <a:solidFill>
                  <a:srgbClr val="000099"/>
                </a:solidFill>
                <a:latin typeface="Times New Roman" panose="02020603050405020304" pitchFamily="18" charset="0"/>
              </a:rPr>
              <a:t>算法</a:t>
            </a:r>
            <a:r>
              <a:rPr lang="en-US" altLang="zh-CN" sz="2400" dirty="0">
                <a:solidFill>
                  <a:srgbClr val="000099"/>
                </a:solidFill>
                <a:latin typeface="Times New Roman" panose="02020603050405020304" pitchFamily="18" charset="0"/>
              </a:rPr>
              <a:t>)</a:t>
            </a:r>
            <a:endParaRPr lang="en-US" altLang="zh-CN" sz="2400" dirty="0">
              <a:solidFill>
                <a:srgbClr val="000099"/>
              </a:solidFill>
              <a:latin typeface="Times New Roman" panose="02020603050405020304" pitchFamily="18" charset="0"/>
            </a:endParaRPr>
          </a:p>
        </p:txBody>
      </p:sp>
      <p:sp>
        <p:nvSpPr>
          <p:cNvPr id="4" name="Rectangle 5"/>
          <p:cNvSpPr>
            <a:spLocks noChangeArrowheads="1"/>
          </p:cNvSpPr>
          <p:nvPr/>
        </p:nvSpPr>
        <p:spPr bwMode="auto">
          <a:xfrm>
            <a:off x="487822" y="1396817"/>
            <a:ext cx="8375650" cy="5334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30000"/>
              </a:lnSpc>
              <a:buFont typeface="Wingdings" panose="05000000000000000000" pitchFamily="2" charset="2"/>
              <a:buNone/>
            </a:pPr>
            <a:r>
              <a:rPr kumimoji="1" lang="en-US" altLang="zh-CN" sz="2400" b="1" dirty="0">
                <a:solidFill>
                  <a:schemeClr val="tx1"/>
                </a:solidFill>
                <a:latin typeface="宋体" panose="02010600030101010101" pitchFamily="2" charset="-122"/>
              </a:rPr>
              <a:t>ⅰ </a:t>
            </a:r>
            <a:r>
              <a:rPr kumimoji="1" lang="zh-CN" altLang="en-US" sz="2400" b="1" dirty="0">
                <a:solidFill>
                  <a:schemeClr val="tx1"/>
                </a:solidFill>
                <a:latin typeface="Times New Roman" panose="02020603050405020304" pitchFamily="18" charset="0"/>
              </a:rPr>
              <a:t>什么是最久未使用淘汰算法</a:t>
            </a:r>
            <a:endParaRPr kumimoji="1" lang="zh-CN" altLang="en-US" sz="2400" b="1" dirty="0">
              <a:solidFill>
                <a:schemeClr val="tx1"/>
              </a:solidFill>
              <a:latin typeface="Times New Roman" panose="02020603050405020304" pitchFamily="18" charset="0"/>
            </a:endParaRPr>
          </a:p>
          <a:p>
            <a:pPr lvl="1" eaLnBrk="1" hangingPunct="1">
              <a:lnSpc>
                <a:spcPct val="130000"/>
              </a:lnSpc>
              <a:buFont typeface="Wingdings" panose="05000000000000000000" pitchFamily="2" charset="2"/>
              <a:buNone/>
            </a:pPr>
            <a:r>
              <a:rPr kumimoji="1" lang="zh-CN" altLang="en-US" sz="2400" b="0" dirty="0">
                <a:solidFill>
                  <a:schemeClr val="tx1"/>
                </a:solidFill>
                <a:latin typeface="Times New Roman" panose="02020603050405020304" pitchFamily="18" charset="0"/>
              </a:rPr>
              <a:t>      总是选择最长时间未被使用的那一页淘汰。</a:t>
            </a:r>
            <a:endParaRPr kumimoji="1" lang="zh-CN" altLang="en-US" sz="2400" b="0" dirty="0">
              <a:solidFill>
                <a:schemeClr val="tx1"/>
              </a:solidFill>
              <a:latin typeface="Times New Roman" panose="02020603050405020304" pitchFamily="18" charset="0"/>
            </a:endParaRPr>
          </a:p>
          <a:p>
            <a:pPr lvl="1" eaLnBrk="1" hangingPunct="1">
              <a:lnSpc>
                <a:spcPct val="130000"/>
              </a:lnSpc>
              <a:buFont typeface="Wingdings" panose="05000000000000000000" pitchFamily="2" charset="2"/>
              <a:buNone/>
            </a:pPr>
            <a:r>
              <a:rPr kumimoji="1" lang="en-US" altLang="zh-CN" sz="2400" b="1" dirty="0">
                <a:solidFill>
                  <a:schemeClr val="tx1"/>
                </a:solidFill>
                <a:latin typeface="宋体" panose="02010600030101010101" pitchFamily="2" charset="-122"/>
              </a:rPr>
              <a:t>ⅱ </a:t>
            </a:r>
            <a:r>
              <a:rPr kumimoji="1" lang="zh-CN" altLang="en-US" sz="2400" b="1" dirty="0">
                <a:solidFill>
                  <a:schemeClr val="tx1"/>
                </a:solidFill>
                <a:latin typeface="Times New Roman" panose="02020603050405020304" pitchFamily="18" charset="0"/>
              </a:rPr>
              <a:t>最久未使用淘汰算法的实现</a:t>
            </a:r>
            <a:endParaRPr kumimoji="1" lang="zh-CN" altLang="en-US" sz="2400" b="1" dirty="0">
              <a:solidFill>
                <a:schemeClr val="tx1"/>
              </a:solidFill>
              <a:latin typeface="Times New Roman" panose="02020603050405020304" pitchFamily="18" charset="0"/>
            </a:endParaRPr>
          </a:p>
          <a:p>
            <a:pPr marL="1257300" lvl="4"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用引用位考察页面的使用情况</a:t>
            </a:r>
            <a:r>
              <a:rPr lang="zh-CN" altLang="en-US" sz="2400" dirty="0">
                <a:solidFill>
                  <a:prstClr val="black"/>
                </a:solidFill>
                <a:latin typeface="微软雅黑" panose="020B0503020204020204" pitchFamily="34" charset="-122"/>
                <a:ea typeface="微软雅黑" panose="020B0503020204020204" pitchFamily="34" charset="-122"/>
              </a:rPr>
              <a:t>；</a:t>
            </a:r>
            <a:endParaRPr lang="zh-CN" altLang="en-US" sz="2400" dirty="0">
              <a:solidFill>
                <a:prstClr val="black"/>
              </a:solidFill>
              <a:latin typeface="微软雅黑" panose="020B0503020204020204" pitchFamily="34" charset="-122"/>
              <a:ea typeface="微软雅黑" panose="020B0503020204020204" pitchFamily="34" charset="-122"/>
            </a:endParaRPr>
          </a:p>
          <a:p>
            <a:pPr marL="1257300" lvl="4"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当访问页面时，将引用位置</a:t>
            </a:r>
            <a:r>
              <a:rPr lang="en-US" altLang="zh-CN" sz="2400"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1</a:t>
            </a:r>
            <a:r>
              <a:rPr lang="zh-CN" altLang="en-US" sz="2400"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，并记时</a:t>
            </a:r>
            <a:r>
              <a:rPr lang="zh-CN" altLang="en-US" sz="2400" dirty="0">
                <a:solidFill>
                  <a:prstClr val="black"/>
                </a:solidFill>
                <a:latin typeface="微软雅黑" panose="020B0503020204020204" pitchFamily="34" charset="-122"/>
                <a:ea typeface="微软雅黑" panose="020B0503020204020204" pitchFamily="34" charset="-122"/>
              </a:rPr>
              <a:t>；</a:t>
            </a:r>
            <a:endParaRPr lang="zh-CN" altLang="en-US" sz="2400" dirty="0">
              <a:solidFill>
                <a:prstClr val="black"/>
              </a:solidFill>
              <a:latin typeface="微软雅黑" panose="020B0503020204020204" pitchFamily="34" charset="-122"/>
              <a:ea typeface="微软雅黑" panose="020B0503020204020204" pitchFamily="34" charset="-122"/>
            </a:endParaRPr>
          </a:p>
          <a:p>
            <a:pPr marL="1257300" lvl="4"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当要淘汰一页时，选择时间最长的一页淘汰</a:t>
            </a:r>
            <a:r>
              <a:rPr lang="zh-CN" altLang="en-US" sz="2400" dirty="0">
                <a:solidFill>
                  <a:prstClr val="black"/>
                </a:solidFill>
                <a:latin typeface="微软雅黑" panose="020B0503020204020204" pitchFamily="34" charset="-122"/>
                <a:ea typeface="微软雅黑" panose="020B0503020204020204" pitchFamily="34" charset="-122"/>
              </a:rPr>
              <a:t>。          </a:t>
            </a:r>
            <a:endParaRPr lang="zh-CN" altLang="en-US" sz="2400" dirty="0">
              <a:solidFill>
                <a:prstClr val="black"/>
              </a:solidFill>
              <a:latin typeface="微软雅黑" panose="020B0503020204020204" pitchFamily="34" charset="-122"/>
              <a:ea typeface="微软雅黑" panose="020B0503020204020204" pitchFamily="34" charset="-122"/>
            </a:endParaRPr>
          </a:p>
          <a:p>
            <a:pPr eaLnBrk="1" hangingPunct="1">
              <a:lnSpc>
                <a:spcPct val="130000"/>
              </a:lnSpc>
              <a:buFont typeface="Wingdings" panose="05000000000000000000" pitchFamily="2" charset="2"/>
              <a:buNone/>
            </a:pPr>
            <a:r>
              <a:rPr kumimoji="1" lang="zh-CN" altLang="en-US" sz="2400" b="1" dirty="0">
                <a:solidFill>
                  <a:schemeClr val="tx1"/>
                </a:solidFill>
                <a:latin typeface="Times New Roman" panose="02020603050405020304" pitchFamily="18" charset="0"/>
              </a:rPr>
              <a:t>              要精确实现很困难</a:t>
            </a:r>
            <a:endParaRPr kumimoji="1" lang="zh-CN" altLang="en-US" sz="2400" b="1" dirty="0">
              <a:solidFill>
                <a:schemeClr val="tx1"/>
              </a:solidFill>
              <a:latin typeface="Times New Roman" panose="02020603050405020304" pitchFamily="18" charset="0"/>
            </a:endParaRPr>
          </a:p>
          <a:p>
            <a:pPr marL="1257300" lvl="4" indent="-228600">
              <a:lnSpc>
                <a:spcPct val="150000"/>
              </a:lnSpc>
              <a:spcBef>
                <a:spcPts val="500"/>
              </a:spcBef>
              <a:buClr>
                <a:srgbClr val="FFC000"/>
              </a:buClr>
              <a:buFont typeface="Wingdings" panose="05000000000000000000" pitchFamily="2" charset="2"/>
              <a:buChar char="u"/>
              <a:defRPr/>
            </a:pPr>
            <a:r>
              <a:rPr lang="zh-CN" altLang="en-US" sz="2400" b="1" dirty="0">
                <a:solidFill>
                  <a:prstClr val="black"/>
                </a:solidFill>
                <a:latin typeface="微软雅黑" panose="020B0503020204020204" pitchFamily="34" charset="-122"/>
                <a:ea typeface="微软雅黑" panose="020B0503020204020204" pitchFamily="34" charset="-122"/>
              </a:rPr>
              <a:t>硬件方法：采用计数器</a:t>
            </a:r>
            <a:endParaRPr lang="zh-CN" altLang="en-US" sz="2400" b="1" dirty="0">
              <a:solidFill>
                <a:prstClr val="black"/>
              </a:solidFill>
              <a:latin typeface="微软雅黑" panose="020B0503020204020204" pitchFamily="34" charset="-122"/>
              <a:ea typeface="微软雅黑" panose="020B0503020204020204" pitchFamily="34" charset="-122"/>
            </a:endParaRPr>
          </a:p>
          <a:p>
            <a:pPr marL="1257300" lvl="4" indent="-228600">
              <a:lnSpc>
                <a:spcPct val="150000"/>
              </a:lnSpc>
              <a:spcBef>
                <a:spcPts val="500"/>
              </a:spcBef>
              <a:buClr>
                <a:srgbClr val="FFC000"/>
              </a:buClr>
              <a:buFont typeface="Wingdings" panose="05000000000000000000" pitchFamily="2" charset="2"/>
              <a:buChar char="u"/>
              <a:defRPr/>
            </a:pPr>
            <a:r>
              <a:rPr lang="zh-CN" altLang="en-US" sz="2400" b="1" dirty="0">
                <a:solidFill>
                  <a:prstClr val="black"/>
                </a:solidFill>
                <a:latin typeface="微软雅黑" panose="020B0503020204020204" pitchFamily="34" charset="-122"/>
                <a:ea typeface="微软雅黑" panose="020B0503020204020204" pitchFamily="34" charset="-122"/>
              </a:rPr>
              <a:t>软件方法：采用页号栈</a:t>
            </a:r>
            <a:endParaRPr lang="zh-CN" altLang="en-US" sz="2400" b="1"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主要内容</a:t>
            </a:r>
            <a:endParaRPr lang="zh-CN" altLang="en-US" dirty="0"/>
          </a:p>
        </p:txBody>
      </p:sp>
      <p:sp>
        <p:nvSpPr>
          <p:cNvPr id="6" name="Rectangle 2"/>
          <p:cNvSpPr>
            <a:spLocks noChangeArrowheads="1"/>
          </p:cNvSpPr>
          <p:nvPr/>
        </p:nvSpPr>
        <p:spPr bwMode="auto">
          <a:xfrm>
            <a:off x="913579" y="1061740"/>
            <a:ext cx="7129462" cy="42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主存管理概述</a:t>
            </a:r>
            <a:endParaRPr lang="zh-CN" altLang="en-US" sz="3200" b="1" dirty="0">
              <a:solidFill>
                <a:schemeClr val="tx1"/>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主存管理的功能</a:t>
            </a:r>
            <a:endParaRPr lang="zh-CN" altLang="en-US" sz="3200" b="1" dirty="0">
              <a:solidFill>
                <a:srgbClr val="FF0000"/>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分区存储管理</a:t>
            </a:r>
            <a:endParaRPr lang="zh-CN" altLang="en-US" sz="3200" b="1" dirty="0">
              <a:solidFill>
                <a:schemeClr val="tx1"/>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页式存储管理</a:t>
            </a:r>
            <a:endParaRPr lang="zh-CN" altLang="en-US" sz="3200" b="1" dirty="0">
              <a:solidFill>
                <a:schemeClr val="tx1"/>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段式及段页式存储管理</a:t>
            </a:r>
            <a:endParaRPr lang="zh-CN" altLang="en-US" sz="32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5"/>
          <p:cNvSpPr>
            <a:spLocks noChangeArrowheads="1"/>
          </p:cNvSpPr>
          <p:nvPr/>
        </p:nvSpPr>
        <p:spPr bwMode="auto">
          <a:xfrm>
            <a:off x="487822" y="830079"/>
            <a:ext cx="7040563"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30000"/>
              </a:lnSpc>
              <a:buFont typeface="Wingdings" panose="05000000000000000000" pitchFamily="2" charset="2"/>
              <a:buNone/>
            </a:pPr>
            <a:r>
              <a:rPr kumimoji="1" lang="en-US" altLang="zh-CN" sz="2400" b="1" dirty="0">
                <a:solidFill>
                  <a:schemeClr val="tx1"/>
                </a:solidFill>
                <a:latin typeface="宋体" panose="02010600030101010101" pitchFamily="2" charset="-122"/>
              </a:rPr>
              <a:t>ⅲ </a:t>
            </a:r>
            <a:r>
              <a:rPr kumimoji="1" lang="zh-CN" altLang="en-US" sz="2400" b="1" dirty="0">
                <a:solidFill>
                  <a:schemeClr val="tx1"/>
                </a:solidFill>
                <a:latin typeface="Times New Roman" panose="02020603050405020304" pitchFamily="18" charset="0"/>
              </a:rPr>
              <a:t>软件方法：采用页号栈</a:t>
            </a:r>
            <a:endParaRPr kumimoji="1" lang="zh-CN" altLang="en-US" sz="2400" b="1" dirty="0">
              <a:solidFill>
                <a:schemeClr val="tx1"/>
              </a:solidFill>
              <a:latin typeface="Times New Roman" panose="02020603050405020304" pitchFamily="18" charset="0"/>
            </a:endParaRPr>
          </a:p>
          <a:p>
            <a:pPr eaLnBrk="1" hangingPunct="1">
              <a:lnSpc>
                <a:spcPct val="130000"/>
              </a:lnSpc>
              <a:buClrTx/>
              <a:buSzTx/>
              <a:buFontTx/>
              <a:buNone/>
            </a:pPr>
            <a:r>
              <a:rPr kumimoji="1" lang="zh-CN" altLang="en-US" sz="2400" b="0" dirty="0">
                <a:solidFill>
                  <a:schemeClr val="tx1"/>
                </a:solidFill>
                <a:latin typeface="Times New Roman" panose="02020603050405020304" pitchFamily="18" charset="0"/>
              </a:rPr>
              <a:t>              页面访问轨迹：</a:t>
            </a:r>
            <a:r>
              <a:rPr kumimoji="1" lang="en-US" altLang="zh-CN" sz="2400" b="1" dirty="0">
                <a:solidFill>
                  <a:schemeClr val="tx1"/>
                </a:solidFill>
                <a:latin typeface="Times New Roman" panose="02020603050405020304" pitchFamily="18" charset="0"/>
                <a:sym typeface="Symbol" panose="05050102010706020507" pitchFamily="18" charset="2"/>
              </a:rPr>
              <a:t>451 </a:t>
            </a:r>
            <a:r>
              <a:rPr kumimoji="1" lang="en-US" altLang="zh-CN" sz="2400" b="1" dirty="0">
                <a:solidFill>
                  <a:schemeClr val="tx1"/>
                </a:solidFill>
                <a:latin typeface="Times New Roman" panose="02020603050405020304" pitchFamily="18" charset="0"/>
              </a:rPr>
              <a:t>2 </a:t>
            </a:r>
            <a:r>
              <a:rPr kumimoji="1" lang="en-US" altLang="zh-CN" sz="2400" b="1" dirty="0">
                <a:solidFill>
                  <a:schemeClr val="tx1"/>
                </a:solidFill>
                <a:latin typeface="Times New Roman" panose="02020603050405020304" pitchFamily="18" charset="0"/>
                <a:sym typeface="Symbol" panose="05050102010706020507" pitchFamily="18" charset="2"/>
              </a:rPr>
              <a:t></a:t>
            </a:r>
            <a:r>
              <a:rPr kumimoji="1" lang="en-US" altLang="zh-CN" sz="2400" b="1" dirty="0">
                <a:solidFill>
                  <a:schemeClr val="tx1"/>
                </a:solidFill>
                <a:latin typeface="Times New Roman" panose="02020603050405020304" pitchFamily="18" charset="0"/>
              </a:rPr>
              <a:t>5 </a:t>
            </a:r>
            <a:r>
              <a:rPr kumimoji="1" lang="en-US" altLang="zh-CN" sz="2400" b="1" dirty="0">
                <a:solidFill>
                  <a:schemeClr val="tx1"/>
                </a:solidFill>
                <a:latin typeface="Times New Roman" panose="02020603050405020304" pitchFamily="18" charset="0"/>
                <a:sym typeface="Symbol" panose="05050102010706020507" pitchFamily="18" charset="2"/>
              </a:rPr>
              <a:t></a:t>
            </a:r>
            <a:r>
              <a:rPr kumimoji="1" lang="en-US" altLang="zh-CN" sz="2400" b="1" dirty="0">
                <a:solidFill>
                  <a:schemeClr val="tx1"/>
                </a:solidFill>
                <a:latin typeface="Times New Roman" panose="02020603050405020304" pitchFamily="18" charset="0"/>
              </a:rPr>
              <a:t>6</a:t>
            </a:r>
            <a:endParaRPr kumimoji="1" lang="en-US" altLang="zh-CN" sz="2400" b="1" dirty="0">
              <a:solidFill>
                <a:schemeClr val="tx1"/>
              </a:solidFill>
              <a:latin typeface="Times New Roman" panose="02020603050405020304" pitchFamily="18" charset="0"/>
            </a:endParaRPr>
          </a:p>
        </p:txBody>
      </p:sp>
      <p:grpSp>
        <p:nvGrpSpPr>
          <p:cNvPr id="4" name="Group 67"/>
          <p:cNvGrpSpPr/>
          <p:nvPr/>
        </p:nvGrpSpPr>
        <p:grpSpPr bwMode="auto">
          <a:xfrm>
            <a:off x="3138813" y="2496330"/>
            <a:ext cx="865187" cy="1449388"/>
            <a:chOff x="923" y="1322"/>
            <a:chExt cx="545" cy="913"/>
          </a:xfrm>
        </p:grpSpPr>
        <p:grpSp>
          <p:nvGrpSpPr>
            <p:cNvPr id="5" name="Group 64"/>
            <p:cNvGrpSpPr/>
            <p:nvPr/>
          </p:nvGrpSpPr>
          <p:grpSpPr bwMode="auto">
            <a:xfrm>
              <a:off x="923" y="1328"/>
              <a:ext cx="545" cy="907"/>
              <a:chOff x="923" y="1328"/>
              <a:chExt cx="545" cy="907"/>
            </a:xfrm>
          </p:grpSpPr>
          <p:sp>
            <p:nvSpPr>
              <p:cNvPr id="10" name="Text Box 8"/>
              <p:cNvSpPr txBox="1">
                <a:spLocks noChangeArrowheads="1"/>
              </p:cNvSpPr>
              <p:nvPr/>
            </p:nvSpPr>
            <p:spPr bwMode="auto">
              <a:xfrm>
                <a:off x="925" y="1328"/>
                <a:ext cx="540" cy="90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endParaRPr kumimoji="1" lang="en-US" altLang="zh-CN" sz="1600" b="1">
                  <a:solidFill>
                    <a:schemeClr val="tx1"/>
                  </a:solidFill>
                  <a:latin typeface="Times New Roman" panose="02020603050405020304" pitchFamily="18" charset="0"/>
                </a:endParaRPr>
              </a:p>
              <a:p>
                <a:pPr eaLnBrk="1" hangingPunct="1">
                  <a:lnSpc>
                    <a:spcPct val="100000"/>
                  </a:lnSpc>
                  <a:spcBef>
                    <a:spcPct val="50000"/>
                  </a:spcBef>
                  <a:buClrTx/>
                  <a:buSzTx/>
                  <a:buFontTx/>
                  <a:buNone/>
                </a:pPr>
                <a:endParaRPr kumimoji="1" lang="en-US" altLang="zh-CN" sz="1600" b="1">
                  <a:solidFill>
                    <a:schemeClr val="tx1"/>
                  </a:solidFill>
                  <a:latin typeface="Times New Roman" panose="02020603050405020304" pitchFamily="18" charset="0"/>
                </a:endParaRPr>
              </a:p>
              <a:p>
                <a:pPr eaLnBrk="1" hangingPunct="1">
                  <a:lnSpc>
                    <a:spcPct val="100000"/>
                  </a:lnSpc>
                  <a:spcBef>
                    <a:spcPct val="50000"/>
                  </a:spcBef>
                  <a:buClrTx/>
                  <a:buSzTx/>
                  <a:buFontTx/>
                  <a:buNone/>
                </a:pPr>
                <a:endParaRPr kumimoji="1" lang="en-US" altLang="zh-CN" sz="1600" b="1">
                  <a:solidFill>
                    <a:schemeClr val="tx1"/>
                  </a:solidFill>
                  <a:latin typeface="Times New Roman" panose="02020603050405020304" pitchFamily="18" charset="0"/>
                </a:endParaRPr>
              </a:p>
            </p:txBody>
          </p:sp>
          <p:sp>
            <p:nvSpPr>
              <p:cNvPr id="11" name="Line 9"/>
              <p:cNvSpPr>
                <a:spLocks noChangeShapeType="1"/>
              </p:cNvSpPr>
              <p:nvPr/>
            </p:nvSpPr>
            <p:spPr bwMode="auto">
              <a:xfrm>
                <a:off x="925" y="1534"/>
                <a:ext cx="540"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2" name="Line 10"/>
              <p:cNvSpPr>
                <a:spLocks noChangeShapeType="1"/>
              </p:cNvSpPr>
              <p:nvPr/>
            </p:nvSpPr>
            <p:spPr bwMode="auto">
              <a:xfrm>
                <a:off x="929" y="1756"/>
                <a:ext cx="539"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3" name="Line 11"/>
              <p:cNvSpPr>
                <a:spLocks noChangeShapeType="1"/>
              </p:cNvSpPr>
              <p:nvPr/>
            </p:nvSpPr>
            <p:spPr bwMode="auto">
              <a:xfrm>
                <a:off x="923" y="2000"/>
                <a:ext cx="539"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6" name="Text Box 12"/>
            <p:cNvSpPr txBox="1">
              <a:spLocks noChangeArrowheads="1"/>
            </p:cNvSpPr>
            <p:nvPr/>
          </p:nvSpPr>
          <p:spPr bwMode="auto">
            <a:xfrm>
              <a:off x="1096" y="2005"/>
              <a:ext cx="2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4</a:t>
              </a:r>
              <a:endParaRPr kumimoji="1" lang="en-US" altLang="zh-CN" sz="1600" b="1">
                <a:solidFill>
                  <a:schemeClr val="tx1"/>
                </a:solidFill>
                <a:latin typeface="Times New Roman" panose="02020603050405020304" pitchFamily="18" charset="0"/>
              </a:endParaRPr>
            </a:p>
          </p:txBody>
        </p:sp>
        <p:sp>
          <p:nvSpPr>
            <p:cNvPr id="7" name="Text Box 13"/>
            <p:cNvSpPr txBox="1">
              <a:spLocks noChangeArrowheads="1"/>
            </p:cNvSpPr>
            <p:nvPr/>
          </p:nvSpPr>
          <p:spPr bwMode="auto">
            <a:xfrm>
              <a:off x="1100" y="1769"/>
              <a:ext cx="2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5</a:t>
              </a:r>
              <a:endParaRPr kumimoji="1" lang="en-US" altLang="zh-CN" sz="1600" b="1">
                <a:solidFill>
                  <a:schemeClr val="tx1"/>
                </a:solidFill>
                <a:latin typeface="Times New Roman" panose="02020603050405020304" pitchFamily="18" charset="0"/>
              </a:endParaRPr>
            </a:p>
          </p:txBody>
        </p:sp>
        <p:sp>
          <p:nvSpPr>
            <p:cNvPr id="8" name="Text Box 14"/>
            <p:cNvSpPr txBox="1">
              <a:spLocks noChangeArrowheads="1"/>
            </p:cNvSpPr>
            <p:nvPr/>
          </p:nvSpPr>
          <p:spPr bwMode="auto">
            <a:xfrm>
              <a:off x="1099" y="1540"/>
              <a:ext cx="2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9" name="Text Box 15"/>
            <p:cNvSpPr txBox="1">
              <a:spLocks noChangeArrowheads="1"/>
            </p:cNvSpPr>
            <p:nvPr/>
          </p:nvSpPr>
          <p:spPr bwMode="auto">
            <a:xfrm>
              <a:off x="1101" y="1322"/>
              <a:ext cx="2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grpSp>
      <p:grpSp>
        <p:nvGrpSpPr>
          <p:cNvPr id="14" name="Group 66"/>
          <p:cNvGrpSpPr/>
          <p:nvPr/>
        </p:nvGrpSpPr>
        <p:grpSpPr bwMode="auto">
          <a:xfrm>
            <a:off x="4059563" y="2632855"/>
            <a:ext cx="1135062" cy="404813"/>
            <a:chOff x="1503" y="1444"/>
            <a:chExt cx="715" cy="255"/>
          </a:xfrm>
        </p:grpSpPr>
        <p:sp>
          <p:nvSpPr>
            <p:cNvPr id="15" name="Text Box 17"/>
            <p:cNvSpPr txBox="1">
              <a:spLocks noChangeArrowheads="1"/>
            </p:cNvSpPr>
            <p:nvPr/>
          </p:nvSpPr>
          <p:spPr bwMode="auto">
            <a:xfrm>
              <a:off x="1503" y="1444"/>
              <a:ext cx="715"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80000"/>
                </a:lnSpc>
                <a:spcBef>
                  <a:spcPct val="0"/>
                </a:spcBef>
                <a:buClrTx/>
                <a:buSzTx/>
                <a:buFontTx/>
                <a:buNone/>
              </a:pPr>
              <a:r>
                <a:rPr kumimoji="1" lang="zh-CN" altLang="en-US" sz="1600" b="1">
                  <a:solidFill>
                    <a:schemeClr val="tx1"/>
                  </a:solidFill>
                  <a:latin typeface="Times New Roman" panose="02020603050405020304" pitchFamily="18" charset="0"/>
                </a:rPr>
                <a:t>访问第</a:t>
              </a:r>
              <a:r>
                <a:rPr kumimoji="1" lang="en-US" altLang="zh-CN" sz="1600" b="1">
                  <a:solidFill>
                    <a:schemeClr val="tx1"/>
                  </a:solidFill>
                  <a:latin typeface="Times New Roman" panose="02020603050405020304" pitchFamily="18" charset="0"/>
                </a:rPr>
                <a:t>5</a:t>
              </a:r>
              <a:r>
                <a:rPr kumimoji="1" lang="zh-CN" altLang="en-US" sz="1600" b="1">
                  <a:solidFill>
                    <a:schemeClr val="tx1"/>
                  </a:solidFill>
                  <a:latin typeface="Times New Roman" panose="02020603050405020304" pitchFamily="18" charset="0"/>
                </a:rPr>
                <a:t>页    </a:t>
              </a:r>
              <a:endParaRPr kumimoji="1" lang="zh-CN" altLang="en-US" sz="1600" b="1">
                <a:solidFill>
                  <a:schemeClr val="tx1"/>
                </a:solidFill>
                <a:latin typeface="Times New Roman" panose="02020603050405020304" pitchFamily="18" charset="0"/>
                <a:sym typeface="Symbol" panose="05050102010706020507" pitchFamily="18" charset="2"/>
              </a:endParaRPr>
            </a:p>
          </p:txBody>
        </p:sp>
        <p:sp>
          <p:nvSpPr>
            <p:cNvPr id="16" name="Line 18"/>
            <p:cNvSpPr>
              <a:spLocks noChangeShapeType="1"/>
            </p:cNvSpPr>
            <p:nvPr/>
          </p:nvSpPr>
          <p:spPr bwMode="auto">
            <a:xfrm>
              <a:off x="1526" y="1699"/>
              <a:ext cx="615"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grpSp>
        <p:nvGrpSpPr>
          <p:cNvPr id="17" name="Group 70"/>
          <p:cNvGrpSpPr/>
          <p:nvPr/>
        </p:nvGrpSpPr>
        <p:grpSpPr bwMode="auto">
          <a:xfrm>
            <a:off x="6228088" y="2643968"/>
            <a:ext cx="1222375" cy="404812"/>
            <a:chOff x="2869" y="1415"/>
            <a:chExt cx="770" cy="255"/>
          </a:xfrm>
        </p:grpSpPr>
        <p:sp>
          <p:nvSpPr>
            <p:cNvPr id="18" name="Text Box 29"/>
            <p:cNvSpPr txBox="1">
              <a:spLocks noChangeArrowheads="1"/>
            </p:cNvSpPr>
            <p:nvPr/>
          </p:nvSpPr>
          <p:spPr bwMode="auto">
            <a:xfrm>
              <a:off x="2869" y="1415"/>
              <a:ext cx="770"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80000"/>
                </a:lnSpc>
                <a:spcBef>
                  <a:spcPct val="0"/>
                </a:spcBef>
                <a:buClrTx/>
                <a:buSzTx/>
                <a:buFontTx/>
                <a:buNone/>
              </a:pPr>
              <a:r>
                <a:rPr kumimoji="1" lang="zh-CN" altLang="en-US" sz="1600" b="1">
                  <a:solidFill>
                    <a:schemeClr val="tx1"/>
                  </a:solidFill>
                  <a:latin typeface="Times New Roman" panose="02020603050405020304" pitchFamily="18" charset="0"/>
                </a:rPr>
                <a:t>访问第</a:t>
              </a:r>
              <a:r>
                <a:rPr kumimoji="1" lang="en-US" altLang="zh-CN" sz="1600" b="1">
                  <a:solidFill>
                    <a:schemeClr val="tx1"/>
                  </a:solidFill>
                  <a:latin typeface="Times New Roman" panose="02020603050405020304" pitchFamily="18" charset="0"/>
                </a:rPr>
                <a:t>6</a:t>
              </a:r>
              <a:r>
                <a:rPr kumimoji="1" lang="zh-CN" altLang="en-US" sz="1600" b="1">
                  <a:solidFill>
                    <a:schemeClr val="tx1"/>
                  </a:solidFill>
                  <a:latin typeface="Times New Roman" panose="02020603050405020304" pitchFamily="18" charset="0"/>
                </a:rPr>
                <a:t>页    </a:t>
              </a:r>
              <a:endParaRPr kumimoji="1" lang="zh-CN" altLang="en-US" sz="1600" b="1">
                <a:solidFill>
                  <a:schemeClr val="tx1"/>
                </a:solidFill>
                <a:latin typeface="Times New Roman" panose="02020603050405020304" pitchFamily="18" charset="0"/>
                <a:sym typeface="Symbol" panose="05050102010706020507" pitchFamily="18" charset="2"/>
              </a:endParaRPr>
            </a:p>
          </p:txBody>
        </p:sp>
        <p:sp>
          <p:nvSpPr>
            <p:cNvPr id="19" name="Line 30"/>
            <p:cNvSpPr>
              <a:spLocks noChangeShapeType="1"/>
            </p:cNvSpPr>
            <p:nvPr/>
          </p:nvSpPr>
          <p:spPr bwMode="auto">
            <a:xfrm>
              <a:off x="2910" y="1670"/>
              <a:ext cx="616"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grpSp>
        <p:nvGrpSpPr>
          <p:cNvPr id="20" name="Group 71"/>
          <p:cNvGrpSpPr/>
          <p:nvPr/>
        </p:nvGrpSpPr>
        <p:grpSpPr bwMode="auto">
          <a:xfrm>
            <a:off x="5934400" y="3775855"/>
            <a:ext cx="1600200" cy="682625"/>
            <a:chOff x="2684" y="2128"/>
            <a:chExt cx="1008" cy="430"/>
          </a:xfrm>
        </p:grpSpPr>
        <p:sp>
          <p:nvSpPr>
            <p:cNvPr id="21" name="Line 41"/>
            <p:cNvSpPr>
              <a:spLocks noChangeShapeType="1"/>
            </p:cNvSpPr>
            <p:nvPr/>
          </p:nvSpPr>
          <p:spPr bwMode="auto">
            <a:xfrm>
              <a:off x="2684" y="2128"/>
              <a:ext cx="428" cy="248"/>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2" name="Text Box 42"/>
            <p:cNvSpPr txBox="1">
              <a:spLocks noChangeArrowheads="1"/>
            </p:cNvSpPr>
            <p:nvPr/>
          </p:nvSpPr>
          <p:spPr bwMode="auto">
            <a:xfrm>
              <a:off x="2923" y="2377"/>
              <a:ext cx="769"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80000"/>
                </a:lnSpc>
                <a:spcBef>
                  <a:spcPct val="0"/>
                </a:spcBef>
                <a:buClrTx/>
                <a:buSzTx/>
                <a:buFontTx/>
                <a:buNone/>
              </a:pPr>
              <a:r>
                <a:rPr kumimoji="1" lang="zh-CN" altLang="en-US" sz="1600" b="1">
                  <a:solidFill>
                    <a:schemeClr val="tx1"/>
                  </a:solidFill>
                  <a:latin typeface="Times New Roman" panose="02020603050405020304" pitchFamily="18" charset="0"/>
                </a:rPr>
                <a:t>淘汰第</a:t>
              </a:r>
              <a:r>
                <a:rPr kumimoji="1" lang="en-US" altLang="zh-CN" sz="1600" b="1">
                  <a:solidFill>
                    <a:schemeClr val="tx1"/>
                  </a:solidFill>
                  <a:latin typeface="Times New Roman" panose="02020603050405020304" pitchFamily="18" charset="0"/>
                </a:rPr>
                <a:t>4</a:t>
              </a:r>
              <a:r>
                <a:rPr kumimoji="1" lang="zh-CN" altLang="en-US" sz="1600" b="1">
                  <a:solidFill>
                    <a:schemeClr val="tx1"/>
                  </a:solidFill>
                  <a:latin typeface="Times New Roman" panose="02020603050405020304" pitchFamily="18" charset="0"/>
                </a:rPr>
                <a:t>页    </a:t>
              </a:r>
              <a:endParaRPr kumimoji="1" lang="zh-CN" altLang="en-US" sz="1600" b="1">
                <a:solidFill>
                  <a:schemeClr val="tx1"/>
                </a:solidFill>
                <a:latin typeface="Times New Roman" panose="02020603050405020304" pitchFamily="18" charset="0"/>
                <a:sym typeface="Symbol" panose="05050102010706020507" pitchFamily="18" charset="2"/>
              </a:endParaRPr>
            </a:p>
          </p:txBody>
        </p:sp>
      </p:grpSp>
      <p:grpSp>
        <p:nvGrpSpPr>
          <p:cNvPr id="23" name="Group 68"/>
          <p:cNvGrpSpPr/>
          <p:nvPr/>
        </p:nvGrpSpPr>
        <p:grpSpPr bwMode="auto">
          <a:xfrm>
            <a:off x="5169225" y="2469343"/>
            <a:ext cx="865188" cy="1477962"/>
            <a:chOff x="2202" y="1305"/>
            <a:chExt cx="545" cy="931"/>
          </a:xfrm>
        </p:grpSpPr>
        <p:sp>
          <p:nvSpPr>
            <p:cNvPr id="24" name="Text Box 45"/>
            <p:cNvSpPr txBox="1">
              <a:spLocks noChangeArrowheads="1"/>
            </p:cNvSpPr>
            <p:nvPr/>
          </p:nvSpPr>
          <p:spPr bwMode="auto">
            <a:xfrm>
              <a:off x="2204" y="1329"/>
              <a:ext cx="540" cy="90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endParaRPr kumimoji="1" lang="en-US" altLang="zh-CN" sz="1600" b="1">
                <a:solidFill>
                  <a:schemeClr val="tx1"/>
                </a:solidFill>
                <a:latin typeface="Times New Roman" panose="02020603050405020304" pitchFamily="18" charset="0"/>
              </a:endParaRPr>
            </a:p>
            <a:p>
              <a:pPr eaLnBrk="1" hangingPunct="1">
                <a:lnSpc>
                  <a:spcPct val="100000"/>
                </a:lnSpc>
                <a:spcBef>
                  <a:spcPct val="50000"/>
                </a:spcBef>
                <a:buClrTx/>
                <a:buSzTx/>
                <a:buFontTx/>
                <a:buNone/>
              </a:pPr>
              <a:endParaRPr kumimoji="1" lang="en-US" altLang="zh-CN" sz="1600" b="1">
                <a:solidFill>
                  <a:schemeClr val="tx1"/>
                </a:solidFill>
                <a:latin typeface="Times New Roman" panose="02020603050405020304" pitchFamily="18" charset="0"/>
              </a:endParaRPr>
            </a:p>
            <a:p>
              <a:pPr eaLnBrk="1" hangingPunct="1">
                <a:lnSpc>
                  <a:spcPct val="100000"/>
                </a:lnSpc>
                <a:spcBef>
                  <a:spcPct val="50000"/>
                </a:spcBef>
                <a:buClrTx/>
                <a:buSzTx/>
                <a:buFontTx/>
                <a:buNone/>
              </a:pPr>
              <a:endParaRPr kumimoji="1" lang="en-US" altLang="zh-CN" sz="1600" b="1">
                <a:solidFill>
                  <a:schemeClr val="tx1"/>
                </a:solidFill>
                <a:latin typeface="Times New Roman" panose="02020603050405020304" pitchFamily="18" charset="0"/>
              </a:endParaRPr>
            </a:p>
          </p:txBody>
        </p:sp>
        <p:sp>
          <p:nvSpPr>
            <p:cNvPr id="25" name="Line 46"/>
            <p:cNvSpPr>
              <a:spLocks noChangeShapeType="1"/>
            </p:cNvSpPr>
            <p:nvPr/>
          </p:nvSpPr>
          <p:spPr bwMode="auto">
            <a:xfrm>
              <a:off x="2204" y="1535"/>
              <a:ext cx="540"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6" name="Line 47"/>
            <p:cNvSpPr>
              <a:spLocks noChangeShapeType="1"/>
            </p:cNvSpPr>
            <p:nvPr/>
          </p:nvSpPr>
          <p:spPr bwMode="auto">
            <a:xfrm>
              <a:off x="2208" y="1757"/>
              <a:ext cx="539"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7" name="Line 48"/>
            <p:cNvSpPr>
              <a:spLocks noChangeShapeType="1"/>
            </p:cNvSpPr>
            <p:nvPr/>
          </p:nvSpPr>
          <p:spPr bwMode="auto">
            <a:xfrm>
              <a:off x="2202" y="2001"/>
              <a:ext cx="539"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8" name="Text Box 49"/>
            <p:cNvSpPr txBox="1">
              <a:spLocks noChangeArrowheads="1"/>
            </p:cNvSpPr>
            <p:nvPr/>
          </p:nvSpPr>
          <p:spPr bwMode="auto">
            <a:xfrm>
              <a:off x="2377" y="2015"/>
              <a:ext cx="2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4</a:t>
              </a:r>
              <a:endParaRPr kumimoji="1" lang="en-US" altLang="zh-CN" sz="1600" b="1" dirty="0">
                <a:solidFill>
                  <a:schemeClr val="tx1"/>
                </a:solidFill>
                <a:latin typeface="Times New Roman" panose="02020603050405020304" pitchFamily="18" charset="0"/>
              </a:endParaRPr>
            </a:p>
          </p:txBody>
        </p:sp>
        <p:sp>
          <p:nvSpPr>
            <p:cNvPr id="29" name="Text Box 50"/>
            <p:cNvSpPr txBox="1">
              <a:spLocks noChangeArrowheads="1"/>
            </p:cNvSpPr>
            <p:nvPr/>
          </p:nvSpPr>
          <p:spPr bwMode="auto">
            <a:xfrm>
              <a:off x="2371" y="1752"/>
              <a:ext cx="2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30" name="Text Box 51"/>
            <p:cNvSpPr txBox="1">
              <a:spLocks noChangeArrowheads="1"/>
            </p:cNvSpPr>
            <p:nvPr/>
          </p:nvSpPr>
          <p:spPr bwMode="auto">
            <a:xfrm>
              <a:off x="2368" y="1523"/>
              <a:ext cx="2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31" name="Text Box 52"/>
            <p:cNvSpPr txBox="1">
              <a:spLocks noChangeArrowheads="1"/>
            </p:cNvSpPr>
            <p:nvPr/>
          </p:nvSpPr>
          <p:spPr bwMode="auto">
            <a:xfrm>
              <a:off x="2362" y="1305"/>
              <a:ext cx="2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5</a:t>
              </a:r>
              <a:endParaRPr kumimoji="1" lang="en-US" altLang="zh-CN" sz="1600" b="1">
                <a:solidFill>
                  <a:schemeClr val="tx1"/>
                </a:solidFill>
                <a:latin typeface="Times New Roman" panose="02020603050405020304" pitchFamily="18" charset="0"/>
              </a:endParaRPr>
            </a:p>
          </p:txBody>
        </p:sp>
      </p:grpSp>
      <p:grpSp>
        <p:nvGrpSpPr>
          <p:cNvPr id="32" name="Group 72"/>
          <p:cNvGrpSpPr/>
          <p:nvPr/>
        </p:nvGrpSpPr>
        <p:grpSpPr bwMode="auto">
          <a:xfrm>
            <a:off x="7528250" y="2428068"/>
            <a:ext cx="865188" cy="1477962"/>
            <a:chOff x="3688" y="1306"/>
            <a:chExt cx="545" cy="931"/>
          </a:xfrm>
        </p:grpSpPr>
        <p:sp>
          <p:nvSpPr>
            <p:cNvPr id="33" name="Text Box 54"/>
            <p:cNvSpPr txBox="1">
              <a:spLocks noChangeArrowheads="1"/>
            </p:cNvSpPr>
            <p:nvPr/>
          </p:nvSpPr>
          <p:spPr bwMode="auto">
            <a:xfrm>
              <a:off x="3690" y="1330"/>
              <a:ext cx="540" cy="90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endParaRPr kumimoji="1" lang="en-US" altLang="zh-CN" sz="1600" b="1">
                <a:solidFill>
                  <a:schemeClr val="tx1"/>
                </a:solidFill>
                <a:latin typeface="Times New Roman" panose="02020603050405020304" pitchFamily="18" charset="0"/>
              </a:endParaRPr>
            </a:p>
            <a:p>
              <a:pPr eaLnBrk="1" hangingPunct="1">
                <a:lnSpc>
                  <a:spcPct val="100000"/>
                </a:lnSpc>
                <a:spcBef>
                  <a:spcPct val="50000"/>
                </a:spcBef>
                <a:buClrTx/>
                <a:buSzTx/>
                <a:buFontTx/>
                <a:buNone/>
              </a:pPr>
              <a:endParaRPr kumimoji="1" lang="en-US" altLang="zh-CN" sz="1600" b="1">
                <a:solidFill>
                  <a:schemeClr val="tx1"/>
                </a:solidFill>
                <a:latin typeface="Times New Roman" panose="02020603050405020304" pitchFamily="18" charset="0"/>
              </a:endParaRPr>
            </a:p>
            <a:p>
              <a:pPr eaLnBrk="1" hangingPunct="1">
                <a:lnSpc>
                  <a:spcPct val="100000"/>
                </a:lnSpc>
                <a:spcBef>
                  <a:spcPct val="50000"/>
                </a:spcBef>
                <a:buClrTx/>
                <a:buSzTx/>
                <a:buFontTx/>
                <a:buNone/>
              </a:pPr>
              <a:endParaRPr kumimoji="1" lang="en-US" altLang="zh-CN" sz="1600" b="1">
                <a:solidFill>
                  <a:schemeClr val="tx1"/>
                </a:solidFill>
                <a:latin typeface="Times New Roman" panose="02020603050405020304" pitchFamily="18" charset="0"/>
              </a:endParaRPr>
            </a:p>
          </p:txBody>
        </p:sp>
        <p:sp>
          <p:nvSpPr>
            <p:cNvPr id="34" name="Line 55"/>
            <p:cNvSpPr>
              <a:spLocks noChangeShapeType="1"/>
            </p:cNvSpPr>
            <p:nvPr/>
          </p:nvSpPr>
          <p:spPr bwMode="auto">
            <a:xfrm>
              <a:off x="3690" y="1536"/>
              <a:ext cx="540"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5" name="Line 56"/>
            <p:cNvSpPr>
              <a:spLocks noChangeShapeType="1"/>
            </p:cNvSpPr>
            <p:nvPr/>
          </p:nvSpPr>
          <p:spPr bwMode="auto">
            <a:xfrm>
              <a:off x="3694" y="1758"/>
              <a:ext cx="539"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6" name="Line 57"/>
            <p:cNvSpPr>
              <a:spLocks noChangeShapeType="1"/>
            </p:cNvSpPr>
            <p:nvPr/>
          </p:nvSpPr>
          <p:spPr bwMode="auto">
            <a:xfrm>
              <a:off x="3688" y="2002"/>
              <a:ext cx="539"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7" name="Text Box 58"/>
            <p:cNvSpPr txBox="1">
              <a:spLocks noChangeArrowheads="1"/>
            </p:cNvSpPr>
            <p:nvPr/>
          </p:nvSpPr>
          <p:spPr bwMode="auto">
            <a:xfrm>
              <a:off x="3872" y="2016"/>
              <a:ext cx="2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38" name="Text Box 59"/>
            <p:cNvSpPr txBox="1">
              <a:spLocks noChangeArrowheads="1"/>
            </p:cNvSpPr>
            <p:nvPr/>
          </p:nvSpPr>
          <p:spPr bwMode="auto">
            <a:xfrm>
              <a:off x="3857" y="1753"/>
              <a:ext cx="2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39" name="Text Box 60"/>
            <p:cNvSpPr txBox="1">
              <a:spLocks noChangeArrowheads="1"/>
            </p:cNvSpPr>
            <p:nvPr/>
          </p:nvSpPr>
          <p:spPr bwMode="auto">
            <a:xfrm>
              <a:off x="3854" y="1524"/>
              <a:ext cx="2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5</a:t>
              </a:r>
              <a:endParaRPr kumimoji="1" lang="en-US" altLang="zh-CN" sz="1600" b="1">
                <a:solidFill>
                  <a:schemeClr val="tx1"/>
                </a:solidFill>
                <a:latin typeface="Times New Roman" panose="02020603050405020304" pitchFamily="18" charset="0"/>
              </a:endParaRPr>
            </a:p>
          </p:txBody>
        </p:sp>
        <p:sp>
          <p:nvSpPr>
            <p:cNvPr id="40" name="Text Box 61"/>
            <p:cNvSpPr txBox="1">
              <a:spLocks noChangeArrowheads="1"/>
            </p:cNvSpPr>
            <p:nvPr/>
          </p:nvSpPr>
          <p:spPr bwMode="auto">
            <a:xfrm>
              <a:off x="3857" y="1306"/>
              <a:ext cx="2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6</a:t>
              </a:r>
              <a:endParaRPr kumimoji="1" lang="en-US" altLang="zh-CN" sz="1600" b="1">
                <a:solidFill>
                  <a:schemeClr val="tx1"/>
                </a:solidFill>
                <a:latin typeface="Times New Roman" panose="02020603050405020304" pitchFamily="18" charset="0"/>
              </a:endParaRPr>
            </a:p>
          </p:txBody>
        </p:sp>
      </p:grpSp>
      <p:sp>
        <p:nvSpPr>
          <p:cNvPr id="41" name="Text Box 65"/>
          <p:cNvSpPr txBox="1">
            <a:spLocks noChangeArrowheads="1"/>
          </p:cNvSpPr>
          <p:nvPr/>
        </p:nvSpPr>
        <p:spPr bwMode="auto">
          <a:xfrm>
            <a:off x="3026100" y="4039380"/>
            <a:ext cx="1135063"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10000"/>
              </a:lnSpc>
              <a:spcBef>
                <a:spcPct val="0"/>
              </a:spcBef>
              <a:buClrTx/>
              <a:buSzTx/>
              <a:buFontTx/>
              <a:buNone/>
            </a:pPr>
            <a:r>
              <a:rPr kumimoji="1" lang="zh-CN" altLang="en-US" sz="1600" b="0">
                <a:solidFill>
                  <a:schemeClr val="tx1"/>
                </a:solidFill>
                <a:latin typeface="Times New Roman" panose="02020603050405020304" pitchFamily="18" charset="0"/>
              </a:rPr>
              <a:t>访问</a:t>
            </a:r>
            <a:r>
              <a:rPr kumimoji="1" lang="en-US" altLang="zh-CN" sz="1600" b="0">
                <a:solidFill>
                  <a:schemeClr val="tx1"/>
                </a:solidFill>
                <a:latin typeface="Times New Roman" panose="02020603050405020304" pitchFamily="18" charset="0"/>
              </a:rPr>
              <a:t>4</a:t>
            </a:r>
            <a:r>
              <a:rPr kumimoji="1" lang="zh-CN" altLang="en-US" sz="1600" b="0">
                <a:solidFill>
                  <a:schemeClr val="tx1"/>
                </a:solidFill>
                <a:latin typeface="Times New Roman" panose="02020603050405020304" pitchFamily="18" charset="0"/>
              </a:rPr>
              <a:t>、</a:t>
            </a:r>
            <a:r>
              <a:rPr kumimoji="1" lang="en-US" altLang="zh-CN" sz="1600" b="0">
                <a:solidFill>
                  <a:schemeClr val="tx1"/>
                </a:solidFill>
                <a:latin typeface="Times New Roman" panose="02020603050405020304" pitchFamily="18" charset="0"/>
              </a:rPr>
              <a:t>5</a:t>
            </a:r>
            <a:r>
              <a:rPr kumimoji="1" lang="zh-CN" altLang="en-US" sz="1600" b="0">
                <a:solidFill>
                  <a:schemeClr val="tx1"/>
                </a:solidFill>
                <a:latin typeface="Times New Roman" panose="02020603050405020304" pitchFamily="18" charset="0"/>
              </a:rPr>
              <a:t>、</a:t>
            </a:r>
            <a:r>
              <a:rPr kumimoji="1" lang="en-US" altLang="zh-CN" sz="1600" b="0">
                <a:solidFill>
                  <a:schemeClr val="tx1"/>
                </a:solidFill>
                <a:latin typeface="Times New Roman" panose="02020603050405020304" pitchFamily="18" charset="0"/>
              </a:rPr>
              <a:t>1</a:t>
            </a:r>
            <a:r>
              <a:rPr kumimoji="1" lang="zh-CN" altLang="en-US" sz="1600" b="0">
                <a:solidFill>
                  <a:schemeClr val="tx1"/>
                </a:solidFill>
                <a:latin typeface="Times New Roman" panose="02020603050405020304" pitchFamily="18" charset="0"/>
              </a:rPr>
              <a:t>、</a:t>
            </a:r>
            <a:r>
              <a:rPr kumimoji="1" lang="en-US" altLang="zh-CN" sz="1600" b="0">
                <a:solidFill>
                  <a:schemeClr val="tx1"/>
                </a:solidFill>
                <a:latin typeface="Times New Roman" panose="02020603050405020304" pitchFamily="18" charset="0"/>
              </a:rPr>
              <a:t>2</a:t>
            </a:r>
            <a:r>
              <a:rPr kumimoji="1" lang="zh-CN" altLang="en-US" sz="1600" b="0">
                <a:solidFill>
                  <a:schemeClr val="tx1"/>
                </a:solidFill>
                <a:latin typeface="Times New Roman" panose="02020603050405020304" pitchFamily="18" charset="0"/>
              </a:rPr>
              <a:t>页后栈的内容</a:t>
            </a:r>
            <a:r>
              <a:rPr kumimoji="1" lang="zh-CN" altLang="en-US" sz="1600">
                <a:solidFill>
                  <a:schemeClr val="tx1"/>
                </a:solidFill>
                <a:latin typeface="Times New Roman" panose="02020603050405020304" pitchFamily="18" charset="0"/>
              </a:rPr>
              <a:t>    </a:t>
            </a:r>
            <a:endParaRPr kumimoji="1" lang="zh-CN" altLang="en-US" sz="1600">
              <a:solidFill>
                <a:schemeClr val="tx1"/>
              </a:solidFill>
              <a:latin typeface="Times New Roman" panose="02020603050405020304" pitchFamily="18" charset="0"/>
              <a:sym typeface="Symbol" panose="05050102010706020507" pitchFamily="18" charset="2"/>
            </a:endParaRPr>
          </a:p>
        </p:txBody>
      </p:sp>
      <p:sp>
        <p:nvSpPr>
          <p:cNvPr id="42" name="Text Box 69"/>
          <p:cNvSpPr txBox="1">
            <a:spLocks noChangeArrowheads="1"/>
          </p:cNvSpPr>
          <p:nvPr/>
        </p:nvSpPr>
        <p:spPr bwMode="auto">
          <a:xfrm>
            <a:off x="5027938" y="4039380"/>
            <a:ext cx="1135062"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10000"/>
              </a:lnSpc>
              <a:spcBef>
                <a:spcPct val="0"/>
              </a:spcBef>
              <a:buClrTx/>
              <a:buSzTx/>
              <a:buFontTx/>
              <a:buNone/>
            </a:pPr>
            <a:r>
              <a:rPr kumimoji="1" lang="zh-CN" altLang="en-US" sz="1600" b="0" dirty="0">
                <a:solidFill>
                  <a:schemeClr val="tx1"/>
                </a:solidFill>
                <a:latin typeface="Times New Roman" panose="02020603050405020304" pitchFamily="18" charset="0"/>
              </a:rPr>
              <a:t>访问第</a:t>
            </a:r>
            <a:r>
              <a:rPr kumimoji="1" lang="en-US" altLang="zh-CN" sz="1600" b="0" dirty="0">
                <a:solidFill>
                  <a:schemeClr val="tx1"/>
                </a:solidFill>
                <a:latin typeface="Times New Roman" panose="02020603050405020304" pitchFamily="18" charset="0"/>
              </a:rPr>
              <a:t>5</a:t>
            </a:r>
            <a:r>
              <a:rPr kumimoji="1" lang="zh-CN" altLang="en-US" sz="1600" b="0" dirty="0">
                <a:solidFill>
                  <a:schemeClr val="tx1"/>
                </a:solidFill>
                <a:latin typeface="Times New Roman" panose="02020603050405020304" pitchFamily="18" charset="0"/>
              </a:rPr>
              <a:t>页后，调整栈的内容</a:t>
            </a:r>
            <a:r>
              <a:rPr kumimoji="1" lang="zh-CN" altLang="en-US" sz="1600" dirty="0">
                <a:solidFill>
                  <a:schemeClr val="tx1"/>
                </a:solidFill>
                <a:latin typeface="Times New Roman" panose="02020603050405020304" pitchFamily="18" charset="0"/>
              </a:rPr>
              <a:t>    </a:t>
            </a:r>
            <a:endParaRPr kumimoji="1" lang="zh-CN" altLang="en-US" sz="1600" dirty="0">
              <a:solidFill>
                <a:schemeClr val="tx1"/>
              </a:solidFill>
              <a:latin typeface="Times New Roman" panose="02020603050405020304" pitchFamily="18" charset="0"/>
              <a:sym typeface="Symbol" panose="05050102010706020507" pitchFamily="18" charset="2"/>
            </a:endParaRPr>
          </a:p>
        </p:txBody>
      </p:sp>
      <p:sp>
        <p:nvSpPr>
          <p:cNvPr id="43" name="Text Box 73"/>
          <p:cNvSpPr txBox="1">
            <a:spLocks noChangeArrowheads="1"/>
          </p:cNvSpPr>
          <p:nvPr/>
        </p:nvSpPr>
        <p:spPr bwMode="auto">
          <a:xfrm>
            <a:off x="7479038" y="4039380"/>
            <a:ext cx="1135062" cy="89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10000"/>
              </a:lnSpc>
              <a:spcBef>
                <a:spcPct val="0"/>
              </a:spcBef>
              <a:buClrTx/>
              <a:buSzTx/>
              <a:buFontTx/>
              <a:buNone/>
            </a:pPr>
            <a:r>
              <a:rPr kumimoji="1" lang="zh-CN" altLang="en-US" sz="1600" b="0">
                <a:solidFill>
                  <a:schemeClr val="tx1"/>
                </a:solidFill>
                <a:latin typeface="Times New Roman" panose="02020603050405020304" pitchFamily="18" charset="0"/>
              </a:rPr>
              <a:t>访问第</a:t>
            </a:r>
            <a:r>
              <a:rPr kumimoji="1" lang="en-US" altLang="zh-CN" sz="1600" b="0">
                <a:solidFill>
                  <a:schemeClr val="tx1"/>
                </a:solidFill>
                <a:latin typeface="Times New Roman" panose="02020603050405020304" pitchFamily="18" charset="0"/>
              </a:rPr>
              <a:t>6</a:t>
            </a:r>
            <a:r>
              <a:rPr kumimoji="1" lang="zh-CN" altLang="en-US" sz="1600" b="0">
                <a:solidFill>
                  <a:schemeClr val="tx1"/>
                </a:solidFill>
                <a:latin typeface="Times New Roman" panose="02020603050405020304" pitchFamily="18" charset="0"/>
              </a:rPr>
              <a:t>页后，栈的内容</a:t>
            </a:r>
            <a:r>
              <a:rPr kumimoji="1" lang="zh-CN" altLang="en-US" sz="1600">
                <a:solidFill>
                  <a:schemeClr val="tx1"/>
                </a:solidFill>
                <a:latin typeface="Times New Roman" panose="02020603050405020304" pitchFamily="18" charset="0"/>
              </a:rPr>
              <a:t>    </a:t>
            </a:r>
            <a:endParaRPr kumimoji="1" lang="zh-CN" altLang="en-US" sz="1600">
              <a:solidFill>
                <a:schemeClr val="tx1"/>
              </a:solidFill>
              <a:latin typeface="Times New Roman" panose="02020603050405020304" pitchFamily="18" charset="0"/>
              <a:sym typeface="Symbol" panose="05050102010706020507" pitchFamily="18" charset="2"/>
            </a:endParaRPr>
          </a:p>
        </p:txBody>
      </p:sp>
      <p:sp>
        <p:nvSpPr>
          <p:cNvPr id="44" name="Text Box 74"/>
          <p:cNvSpPr txBox="1">
            <a:spLocks noChangeArrowheads="1"/>
          </p:cNvSpPr>
          <p:nvPr/>
        </p:nvSpPr>
        <p:spPr bwMode="auto">
          <a:xfrm>
            <a:off x="4673925" y="5388755"/>
            <a:ext cx="2882900"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用页号栈记录最近访问的页</a:t>
            </a:r>
            <a:endParaRPr kumimoji="1" lang="zh-CN" altLang="en-US" sz="1600" b="0">
              <a:solidFill>
                <a:schemeClr val="tx1"/>
              </a:solidFill>
              <a:latin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4"/>
          <p:cNvSpPr>
            <a:spLocks noChangeArrowheads="1"/>
          </p:cNvSpPr>
          <p:nvPr/>
        </p:nvSpPr>
        <p:spPr bwMode="auto">
          <a:xfrm>
            <a:off x="630697" y="830079"/>
            <a:ext cx="598011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spcBef>
                <a:spcPct val="20000"/>
              </a:spcBef>
              <a:buFont typeface="Wingdings" panose="05000000000000000000" pitchFamily="2" charset="2"/>
              <a:buNone/>
            </a:pPr>
            <a:r>
              <a:rPr lang="en-US" altLang="zh-CN" sz="2400">
                <a:solidFill>
                  <a:srgbClr val="000099"/>
                </a:solidFill>
                <a:latin typeface="宋体" panose="02010600030101010101" pitchFamily="2" charset="-122"/>
              </a:rPr>
              <a:t>④ </a:t>
            </a:r>
            <a:r>
              <a:rPr lang="en-US" altLang="zh-CN" sz="2400">
                <a:solidFill>
                  <a:srgbClr val="000099"/>
                </a:solidFill>
                <a:latin typeface="Times New Roman" panose="02020603050405020304" pitchFamily="18" charset="0"/>
              </a:rPr>
              <a:t>LRU</a:t>
            </a:r>
            <a:r>
              <a:rPr lang="zh-CN" altLang="en-US" sz="2400">
                <a:solidFill>
                  <a:srgbClr val="000099"/>
                </a:solidFill>
                <a:latin typeface="Times New Roman" panose="02020603050405020304" pitchFamily="18" charset="0"/>
              </a:rPr>
              <a:t>近似淘汰算法</a:t>
            </a:r>
            <a:endParaRPr lang="zh-CN" altLang="en-US" sz="2400">
              <a:solidFill>
                <a:srgbClr val="000099"/>
              </a:solidFill>
              <a:latin typeface="Times New Roman" panose="02020603050405020304" pitchFamily="18" charset="0"/>
            </a:endParaRPr>
          </a:p>
        </p:txBody>
      </p:sp>
      <p:grpSp>
        <p:nvGrpSpPr>
          <p:cNvPr id="4" name="Group 30"/>
          <p:cNvGrpSpPr/>
          <p:nvPr/>
        </p:nvGrpSpPr>
        <p:grpSpPr bwMode="auto">
          <a:xfrm>
            <a:off x="3897772" y="919346"/>
            <a:ext cx="5426075" cy="5108575"/>
            <a:chOff x="1247" y="799"/>
            <a:chExt cx="3418" cy="3218"/>
          </a:xfrm>
        </p:grpSpPr>
        <p:sp>
          <p:nvSpPr>
            <p:cNvPr id="5" name="AutoShape 7"/>
            <p:cNvSpPr>
              <a:spLocks noChangeArrowheads="1"/>
            </p:cNvSpPr>
            <p:nvPr/>
          </p:nvSpPr>
          <p:spPr bwMode="auto">
            <a:xfrm>
              <a:off x="2054" y="799"/>
              <a:ext cx="785" cy="298"/>
            </a:xfrm>
            <a:prstGeom prst="flowChartTerminator">
              <a:avLst/>
            </a:prstGeom>
            <a:solidFill>
              <a:srgbClr val="FFCCFF"/>
            </a:solid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a:solidFill>
                  <a:srgbClr val="4138FA"/>
                </a:solidFill>
                <a:effectLst>
                  <a:outerShdw blurRad="38100" dist="38100" dir="2700000" algn="tl">
                    <a:srgbClr val="000000"/>
                  </a:outerShdw>
                </a:effectLst>
              </a:endParaRPr>
            </a:p>
          </p:txBody>
        </p:sp>
        <p:sp>
          <p:nvSpPr>
            <p:cNvPr id="6" name="Text Box 8"/>
            <p:cNvSpPr txBox="1">
              <a:spLocks noChangeArrowheads="1"/>
            </p:cNvSpPr>
            <p:nvPr/>
          </p:nvSpPr>
          <p:spPr bwMode="auto">
            <a:xfrm>
              <a:off x="2237" y="822"/>
              <a:ext cx="552" cy="289"/>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入口</a:t>
              </a:r>
              <a:endParaRPr kumimoji="1" lang="zh-CN" altLang="en-US" sz="1600">
                <a:solidFill>
                  <a:schemeClr val="tx1"/>
                </a:solidFill>
                <a:latin typeface="Times New Roman" panose="02020603050405020304" pitchFamily="18" charset="0"/>
              </a:endParaRPr>
            </a:p>
          </p:txBody>
        </p:sp>
        <p:sp>
          <p:nvSpPr>
            <p:cNvPr id="7" name="Text Box 9"/>
            <p:cNvSpPr txBox="1">
              <a:spLocks noChangeArrowheads="1"/>
            </p:cNvSpPr>
            <p:nvPr/>
          </p:nvSpPr>
          <p:spPr bwMode="auto">
            <a:xfrm>
              <a:off x="1629" y="1264"/>
              <a:ext cx="1635" cy="311"/>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读出替换指针指向的块号</a:t>
              </a:r>
              <a:endParaRPr kumimoji="1" lang="zh-CN" altLang="en-US" sz="1600">
                <a:solidFill>
                  <a:schemeClr val="tx1"/>
                </a:solidFill>
                <a:latin typeface="Times New Roman" panose="02020603050405020304" pitchFamily="18" charset="0"/>
              </a:endParaRPr>
            </a:p>
          </p:txBody>
        </p:sp>
        <p:sp>
          <p:nvSpPr>
            <p:cNvPr id="8" name="Text Box 10"/>
            <p:cNvSpPr txBox="1">
              <a:spLocks noChangeArrowheads="1"/>
            </p:cNvSpPr>
            <p:nvPr/>
          </p:nvSpPr>
          <p:spPr bwMode="auto">
            <a:xfrm>
              <a:off x="1544" y="1742"/>
              <a:ext cx="1804" cy="310"/>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移动指针指向下一个存储块</a:t>
              </a:r>
              <a:endParaRPr kumimoji="1" lang="zh-CN" altLang="en-US" sz="1600">
                <a:solidFill>
                  <a:schemeClr val="tx1"/>
                </a:solidFill>
                <a:latin typeface="Times New Roman" panose="02020603050405020304" pitchFamily="18" charset="0"/>
              </a:endParaRPr>
            </a:p>
          </p:txBody>
        </p:sp>
        <p:grpSp>
          <p:nvGrpSpPr>
            <p:cNvPr id="9" name="Group 11"/>
            <p:cNvGrpSpPr/>
            <p:nvPr/>
          </p:nvGrpSpPr>
          <p:grpSpPr bwMode="auto">
            <a:xfrm>
              <a:off x="1809" y="2208"/>
              <a:ext cx="1275" cy="406"/>
              <a:chOff x="1859" y="2119"/>
              <a:chExt cx="1387" cy="417"/>
            </a:xfrm>
          </p:grpSpPr>
          <p:sp>
            <p:nvSpPr>
              <p:cNvPr id="26" name="AutoShape 12"/>
              <p:cNvSpPr>
                <a:spLocks noChangeArrowheads="1"/>
              </p:cNvSpPr>
              <p:nvPr/>
            </p:nvSpPr>
            <p:spPr bwMode="auto">
              <a:xfrm>
                <a:off x="1859" y="2119"/>
                <a:ext cx="1387" cy="387"/>
              </a:xfrm>
              <a:prstGeom prst="flowChartDecision">
                <a:avLst/>
              </a:prstGeom>
              <a:solidFill>
                <a:srgbClr val="FFCCFF"/>
              </a:solidFill>
              <a:ln w="9525">
                <a:solidFill>
                  <a:srgbClr val="000000"/>
                </a:solidFill>
                <a:miter lim="800000"/>
              </a:ln>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7" name="Text Box 13"/>
              <p:cNvSpPr txBox="1">
                <a:spLocks noChangeArrowheads="1"/>
              </p:cNvSpPr>
              <p:nvPr/>
            </p:nvSpPr>
            <p:spPr bwMode="auto">
              <a:xfrm>
                <a:off x="2064" y="2172"/>
                <a:ext cx="1052" cy="364"/>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a:t>
                </a:r>
                <a:r>
                  <a:rPr kumimoji="1" lang="zh-CN" altLang="en-US" sz="1600">
                    <a:solidFill>
                      <a:schemeClr val="tx1"/>
                    </a:solidFill>
                    <a:latin typeface="Times New Roman" panose="02020603050405020304" pitchFamily="18" charset="0"/>
                  </a:rPr>
                  <a:t>引用位为</a:t>
                </a:r>
                <a:r>
                  <a:rPr kumimoji="1" lang="en-US" altLang="zh-CN" sz="1600">
                    <a:solidFill>
                      <a:schemeClr val="tx1"/>
                    </a:solidFill>
                    <a:latin typeface="Times New Roman" panose="02020603050405020304" pitchFamily="18" charset="0"/>
                  </a:rPr>
                  <a:t>0 ?</a:t>
                </a:r>
                <a:endParaRPr kumimoji="1" lang="en-US" altLang="zh-CN" sz="1600">
                  <a:solidFill>
                    <a:schemeClr val="tx1"/>
                  </a:solidFill>
                  <a:latin typeface="Times New Roman" panose="02020603050405020304" pitchFamily="18" charset="0"/>
                </a:endParaRPr>
              </a:p>
            </p:txBody>
          </p:sp>
        </p:grpSp>
        <p:sp>
          <p:nvSpPr>
            <p:cNvPr id="10" name="Text Box 14"/>
            <p:cNvSpPr txBox="1">
              <a:spLocks noChangeArrowheads="1"/>
            </p:cNvSpPr>
            <p:nvPr/>
          </p:nvSpPr>
          <p:spPr bwMode="auto">
            <a:xfrm>
              <a:off x="1247" y="2764"/>
              <a:ext cx="2399" cy="310"/>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选择该页淘汰，记录该页的页号</a:t>
              </a:r>
              <a:r>
                <a:rPr kumimoji="1" lang="zh-CN" altLang="en-US" sz="1600">
                  <a:solidFill>
                    <a:schemeClr val="tx1"/>
                  </a:solidFill>
                  <a:latin typeface="宋体" panose="02010600030101010101" pitchFamily="2" charset="-122"/>
                </a:rPr>
                <a:t>、块号</a:t>
              </a:r>
              <a:endParaRPr kumimoji="1" lang="zh-CN" altLang="en-US" sz="1600">
                <a:solidFill>
                  <a:schemeClr val="tx1"/>
                </a:solidFill>
                <a:latin typeface="Times New Roman" panose="02020603050405020304" pitchFamily="18" charset="0"/>
              </a:endParaRPr>
            </a:p>
          </p:txBody>
        </p:sp>
        <p:sp>
          <p:nvSpPr>
            <p:cNvPr id="11" name="Text Box 15"/>
            <p:cNvSpPr txBox="1">
              <a:spLocks noChangeArrowheads="1"/>
            </p:cNvSpPr>
            <p:nvPr/>
          </p:nvSpPr>
          <p:spPr bwMode="auto">
            <a:xfrm>
              <a:off x="1433" y="3240"/>
              <a:ext cx="2027" cy="312"/>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将该页所在的</a:t>
              </a:r>
              <a:r>
                <a:rPr kumimoji="1" lang="zh-CN" altLang="en-US" sz="1600">
                  <a:solidFill>
                    <a:schemeClr val="tx1"/>
                  </a:solidFill>
                  <a:latin typeface="宋体" panose="02010600030101010101" pitchFamily="2" charset="-122"/>
                </a:rPr>
                <a:t>块号送到</a:t>
              </a:r>
              <a:r>
                <a:rPr kumimoji="1" lang="zh-CN" altLang="en-US" sz="1600">
                  <a:solidFill>
                    <a:schemeClr val="tx1"/>
                  </a:solidFill>
                  <a:latin typeface="Times New Roman" panose="02020603050405020304" pitchFamily="18" charset="0"/>
                </a:rPr>
                <a:t>替换指针</a:t>
              </a:r>
              <a:endParaRPr kumimoji="1" lang="zh-CN" altLang="en-US" sz="1600">
                <a:solidFill>
                  <a:schemeClr val="tx1"/>
                </a:solidFill>
                <a:latin typeface="Times New Roman" panose="02020603050405020304" pitchFamily="18" charset="0"/>
              </a:endParaRPr>
            </a:p>
          </p:txBody>
        </p:sp>
        <p:sp>
          <p:nvSpPr>
            <p:cNvPr id="12" name="AutoShape 16"/>
            <p:cNvSpPr>
              <a:spLocks noChangeArrowheads="1"/>
            </p:cNvSpPr>
            <p:nvPr/>
          </p:nvSpPr>
          <p:spPr bwMode="auto">
            <a:xfrm>
              <a:off x="2054" y="3717"/>
              <a:ext cx="785" cy="300"/>
            </a:xfrm>
            <a:prstGeom prst="flowChartTerminator">
              <a:avLst/>
            </a:prstGeom>
            <a:solidFill>
              <a:srgbClr val="FFCCFF"/>
            </a:solidFill>
            <a:ln w="9525">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a:solidFill>
                  <a:srgbClr val="4138FA"/>
                </a:solidFill>
                <a:effectLst>
                  <a:outerShdw blurRad="38100" dist="38100" dir="2700000" algn="tl">
                    <a:srgbClr val="000000"/>
                  </a:outerShdw>
                </a:effectLst>
              </a:endParaRPr>
            </a:p>
          </p:txBody>
        </p:sp>
        <p:sp>
          <p:nvSpPr>
            <p:cNvPr id="13" name="Text Box 17"/>
            <p:cNvSpPr txBox="1">
              <a:spLocks noChangeArrowheads="1"/>
            </p:cNvSpPr>
            <p:nvPr/>
          </p:nvSpPr>
          <p:spPr bwMode="auto">
            <a:xfrm>
              <a:off x="2192" y="3707"/>
              <a:ext cx="552" cy="288"/>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返回</a:t>
              </a:r>
              <a:endParaRPr kumimoji="1" lang="zh-CN" altLang="en-US" sz="1600">
                <a:solidFill>
                  <a:schemeClr val="tx1"/>
                </a:solidFill>
                <a:latin typeface="Times New Roman" panose="02020603050405020304" pitchFamily="18" charset="0"/>
              </a:endParaRPr>
            </a:p>
          </p:txBody>
        </p:sp>
        <p:sp>
          <p:nvSpPr>
            <p:cNvPr id="14" name="Line 18"/>
            <p:cNvSpPr>
              <a:spLocks noChangeShapeType="1"/>
            </p:cNvSpPr>
            <p:nvPr/>
          </p:nvSpPr>
          <p:spPr bwMode="auto">
            <a:xfrm>
              <a:off x="2446" y="1100"/>
              <a:ext cx="0" cy="167"/>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5" name="Line 19"/>
            <p:cNvSpPr>
              <a:spLocks noChangeShapeType="1"/>
            </p:cNvSpPr>
            <p:nvPr/>
          </p:nvSpPr>
          <p:spPr bwMode="auto">
            <a:xfrm>
              <a:off x="2446" y="1575"/>
              <a:ext cx="0" cy="167"/>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6" name="Line 20"/>
            <p:cNvSpPr>
              <a:spLocks noChangeShapeType="1"/>
            </p:cNvSpPr>
            <p:nvPr/>
          </p:nvSpPr>
          <p:spPr bwMode="auto">
            <a:xfrm>
              <a:off x="2446" y="2052"/>
              <a:ext cx="0" cy="167"/>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7" name="Line 21"/>
            <p:cNvSpPr>
              <a:spLocks noChangeShapeType="1"/>
            </p:cNvSpPr>
            <p:nvPr/>
          </p:nvSpPr>
          <p:spPr bwMode="auto">
            <a:xfrm>
              <a:off x="2446" y="2585"/>
              <a:ext cx="0" cy="167"/>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8" name="Line 22"/>
            <p:cNvSpPr>
              <a:spLocks noChangeShapeType="1"/>
            </p:cNvSpPr>
            <p:nvPr/>
          </p:nvSpPr>
          <p:spPr bwMode="auto">
            <a:xfrm>
              <a:off x="2446" y="3074"/>
              <a:ext cx="0" cy="166"/>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9" name="Line 23"/>
            <p:cNvSpPr>
              <a:spLocks noChangeShapeType="1"/>
            </p:cNvSpPr>
            <p:nvPr/>
          </p:nvSpPr>
          <p:spPr bwMode="auto">
            <a:xfrm>
              <a:off x="2457" y="3552"/>
              <a:ext cx="0" cy="165"/>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0" name="Text Box 24"/>
            <p:cNvSpPr txBox="1">
              <a:spLocks noChangeArrowheads="1"/>
            </p:cNvSpPr>
            <p:nvPr/>
          </p:nvSpPr>
          <p:spPr bwMode="auto">
            <a:xfrm>
              <a:off x="3709" y="2208"/>
              <a:ext cx="956" cy="311"/>
            </a:xfrm>
            <a:prstGeom prst="rect">
              <a:avLst/>
            </a:prstGeom>
            <a:solidFill>
              <a:srgbClr val="FFCCFF"/>
            </a:solidFill>
            <a:ln w="9525">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ctr" eaLnBrk="1" hangingPunct="1">
                <a:lnSpc>
                  <a:spcPct val="100000"/>
                </a:lnSpc>
                <a:spcBef>
                  <a:spcPct val="0"/>
                </a:spcBef>
                <a:buClrTx/>
                <a:buSzTx/>
                <a:buFontTx/>
                <a:buNone/>
              </a:pPr>
              <a:r>
                <a:rPr kumimoji="1" lang="zh-CN" altLang="en-US" sz="1600">
                  <a:solidFill>
                    <a:schemeClr val="tx1"/>
                  </a:solidFill>
                  <a:latin typeface="Times New Roman" panose="02020603050405020304" pitchFamily="18" charset="0"/>
                </a:rPr>
                <a:t>置引用位为</a:t>
              </a:r>
              <a:r>
                <a:rPr kumimoji="1" lang="en-US" altLang="zh-CN" sz="1600">
                  <a:solidFill>
                    <a:schemeClr val="tx1"/>
                  </a:solidFill>
                  <a:latin typeface="Times New Roman" panose="02020603050405020304" pitchFamily="18" charset="0"/>
                </a:rPr>
                <a:t>0</a:t>
              </a:r>
              <a:endParaRPr kumimoji="1" lang="en-US" altLang="zh-CN" sz="1600">
                <a:solidFill>
                  <a:schemeClr val="tx1"/>
                </a:solidFill>
                <a:latin typeface="Times New Roman" panose="02020603050405020304" pitchFamily="18" charset="0"/>
              </a:endParaRPr>
            </a:p>
          </p:txBody>
        </p:sp>
        <p:sp>
          <p:nvSpPr>
            <p:cNvPr id="21" name="Line 25"/>
            <p:cNvSpPr>
              <a:spLocks noChangeShapeType="1"/>
            </p:cNvSpPr>
            <p:nvPr/>
          </p:nvSpPr>
          <p:spPr bwMode="auto">
            <a:xfrm>
              <a:off x="3084" y="2408"/>
              <a:ext cx="625"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2" name="Line 26"/>
            <p:cNvSpPr>
              <a:spLocks noChangeShapeType="1"/>
            </p:cNvSpPr>
            <p:nvPr/>
          </p:nvSpPr>
          <p:spPr bwMode="auto">
            <a:xfrm flipH="1">
              <a:off x="2446" y="1634"/>
              <a:ext cx="1731"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3" name="Line 27"/>
            <p:cNvSpPr>
              <a:spLocks noChangeShapeType="1"/>
            </p:cNvSpPr>
            <p:nvPr/>
          </p:nvSpPr>
          <p:spPr bwMode="auto">
            <a:xfrm>
              <a:off x="4177" y="1634"/>
              <a:ext cx="0" cy="58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4" name="Text Box 28"/>
            <p:cNvSpPr txBox="1">
              <a:spLocks noChangeArrowheads="1"/>
            </p:cNvSpPr>
            <p:nvPr/>
          </p:nvSpPr>
          <p:spPr bwMode="auto">
            <a:xfrm>
              <a:off x="2520" y="2567"/>
              <a:ext cx="382" cy="360"/>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400">
                  <a:solidFill>
                    <a:schemeClr val="tx1"/>
                  </a:solidFill>
                  <a:latin typeface="Times New Roman" panose="02020603050405020304" pitchFamily="18" charset="0"/>
                </a:rPr>
                <a:t>Y</a:t>
              </a:r>
              <a:endParaRPr kumimoji="1" lang="en-US" altLang="zh-CN" sz="1400">
                <a:solidFill>
                  <a:schemeClr val="tx1"/>
                </a:solidFill>
                <a:latin typeface="Times New Roman" panose="02020603050405020304" pitchFamily="18" charset="0"/>
              </a:endParaRPr>
            </a:p>
          </p:txBody>
        </p:sp>
        <p:sp>
          <p:nvSpPr>
            <p:cNvPr id="25" name="Text Box 29"/>
            <p:cNvSpPr txBox="1">
              <a:spLocks noChangeArrowheads="1"/>
            </p:cNvSpPr>
            <p:nvPr/>
          </p:nvSpPr>
          <p:spPr bwMode="auto">
            <a:xfrm>
              <a:off x="3114" y="2212"/>
              <a:ext cx="381" cy="361"/>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400">
                  <a:solidFill>
                    <a:schemeClr val="tx1"/>
                  </a:solidFill>
                  <a:latin typeface="Times New Roman" panose="02020603050405020304" pitchFamily="18" charset="0"/>
                </a:rPr>
                <a:t>N</a:t>
              </a:r>
              <a:endParaRPr kumimoji="1" lang="en-US" altLang="zh-CN" sz="1400">
                <a:solidFill>
                  <a:schemeClr val="tx1"/>
                </a:solidFill>
                <a:latin typeface="Times New Roman" panose="02020603050405020304" pitchFamily="18" charset="0"/>
              </a:endParaRPr>
            </a:p>
          </p:txBody>
        </p:sp>
      </p:grpSp>
      <p:sp>
        <p:nvSpPr>
          <p:cNvPr id="28" name="Text Box 31"/>
          <p:cNvSpPr txBox="1">
            <a:spLocks noChangeArrowheads="1"/>
          </p:cNvSpPr>
          <p:nvPr/>
        </p:nvSpPr>
        <p:spPr bwMode="auto">
          <a:xfrm>
            <a:off x="4734385" y="6129521"/>
            <a:ext cx="2070100"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en-US" altLang="zh-CN" sz="1600" b="0">
                <a:solidFill>
                  <a:schemeClr val="tx1"/>
                </a:solidFill>
                <a:latin typeface="Times New Roman" panose="02020603050405020304" pitchFamily="18" charset="0"/>
              </a:rPr>
              <a:t>LRU</a:t>
            </a:r>
            <a:r>
              <a:rPr kumimoji="1" lang="zh-CN" altLang="en-US" sz="1600" b="0">
                <a:solidFill>
                  <a:schemeClr val="tx1"/>
                </a:solidFill>
                <a:latin typeface="Times New Roman" panose="02020603050405020304" pitchFamily="18" charset="0"/>
              </a:rPr>
              <a:t>近似算法流程图</a:t>
            </a:r>
            <a:endParaRPr kumimoji="1" lang="zh-CN" altLang="en-US" sz="1600" b="0">
              <a:solidFill>
                <a:schemeClr val="tx1"/>
              </a:solidFill>
              <a:latin typeface="Times New Roman" panose="02020603050405020304" pitchFamily="18" charset="0"/>
            </a:endParaRPr>
          </a:p>
        </p:txBody>
      </p:sp>
      <p:sp>
        <p:nvSpPr>
          <p:cNvPr id="29" name="Rectangle 32"/>
          <p:cNvSpPr>
            <a:spLocks noChangeArrowheads="1"/>
          </p:cNvSpPr>
          <p:nvPr/>
        </p:nvSpPr>
        <p:spPr bwMode="auto">
          <a:xfrm>
            <a:off x="487822" y="1353954"/>
            <a:ext cx="2482850" cy="521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lvl="1" eaLnBrk="1" hangingPunct="1">
              <a:lnSpc>
                <a:spcPct val="130000"/>
              </a:lnSpc>
              <a:buFont typeface="Wingdings" panose="05000000000000000000" pitchFamily="2" charset="2"/>
              <a:buNone/>
            </a:pPr>
            <a:r>
              <a:rPr kumimoji="1" lang="en-US" altLang="zh-CN" sz="2400" b="1" dirty="0">
                <a:solidFill>
                  <a:schemeClr val="tx1"/>
                </a:solidFill>
                <a:latin typeface="宋体" panose="02010600030101010101" pitchFamily="2" charset="-122"/>
              </a:rPr>
              <a:t>ⅰ </a:t>
            </a:r>
            <a:r>
              <a:rPr kumimoji="1" lang="zh-CN" altLang="en-US" sz="2400" b="1" dirty="0">
                <a:solidFill>
                  <a:schemeClr val="tx1"/>
                </a:solidFill>
                <a:latin typeface="Times New Roman" panose="02020603050405020304" pitchFamily="18" charset="0"/>
              </a:rPr>
              <a:t>流程图</a:t>
            </a:r>
            <a:endParaRPr kumimoji="1" lang="zh-CN" altLang="en-US" sz="2400" b="1" dirty="0">
              <a:solidFill>
                <a:schemeClr val="tx1"/>
              </a:solidFill>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4"/>
          <p:cNvSpPr>
            <a:spLocks noChangeArrowheads="1"/>
          </p:cNvSpPr>
          <p:nvPr/>
        </p:nvSpPr>
        <p:spPr bwMode="auto">
          <a:xfrm>
            <a:off x="1136134" y="1111436"/>
            <a:ext cx="5980112" cy="52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kumimoji="1" lang="en-US" altLang="zh-CN" sz="2400" b="1" dirty="0">
                <a:solidFill>
                  <a:schemeClr val="tx1"/>
                </a:solidFill>
                <a:latin typeface="Times New Roman" panose="02020603050405020304" pitchFamily="18" charset="0"/>
              </a:rPr>
              <a:t>ⅱ LRU</a:t>
            </a:r>
            <a:r>
              <a:rPr kumimoji="1" lang="zh-CN" altLang="en-US" sz="2400" b="1" dirty="0">
                <a:solidFill>
                  <a:schemeClr val="tx1"/>
                </a:solidFill>
                <a:latin typeface="Times New Roman" panose="02020603050405020304" pitchFamily="18" charset="0"/>
              </a:rPr>
              <a:t>近似淘汰算法举例</a:t>
            </a:r>
            <a:endParaRPr kumimoji="1" lang="zh-CN" altLang="en-US" sz="2400" b="1" dirty="0">
              <a:solidFill>
                <a:schemeClr val="tx1"/>
              </a:solidFill>
              <a:latin typeface="Times New Roman" panose="02020603050405020304" pitchFamily="18" charset="0"/>
            </a:endParaRPr>
          </a:p>
        </p:txBody>
      </p:sp>
      <p:grpSp>
        <p:nvGrpSpPr>
          <p:cNvPr id="4" name="Group 29"/>
          <p:cNvGrpSpPr/>
          <p:nvPr/>
        </p:nvGrpSpPr>
        <p:grpSpPr bwMode="auto">
          <a:xfrm>
            <a:off x="2707674" y="1914711"/>
            <a:ext cx="4025900" cy="2854325"/>
            <a:chOff x="401" y="881"/>
            <a:chExt cx="2536" cy="1798"/>
          </a:xfrm>
        </p:grpSpPr>
        <p:sp>
          <p:nvSpPr>
            <p:cNvPr id="5" name="Line 30"/>
            <p:cNvSpPr>
              <a:spLocks noChangeShapeType="1"/>
            </p:cNvSpPr>
            <p:nvPr/>
          </p:nvSpPr>
          <p:spPr bwMode="auto">
            <a:xfrm>
              <a:off x="532" y="1150"/>
              <a:ext cx="14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 name="Line 31"/>
            <p:cNvSpPr>
              <a:spLocks noChangeShapeType="1"/>
            </p:cNvSpPr>
            <p:nvPr/>
          </p:nvSpPr>
          <p:spPr bwMode="auto">
            <a:xfrm>
              <a:off x="532" y="1150"/>
              <a:ext cx="0" cy="152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7" name="Line 32"/>
            <p:cNvSpPr>
              <a:spLocks noChangeShapeType="1"/>
            </p:cNvSpPr>
            <p:nvPr/>
          </p:nvSpPr>
          <p:spPr bwMode="auto">
            <a:xfrm>
              <a:off x="525" y="1349"/>
              <a:ext cx="14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8" name="Line 33"/>
            <p:cNvSpPr>
              <a:spLocks noChangeShapeType="1"/>
            </p:cNvSpPr>
            <p:nvPr/>
          </p:nvSpPr>
          <p:spPr bwMode="auto">
            <a:xfrm>
              <a:off x="540" y="1537"/>
              <a:ext cx="14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9" name="Line 34"/>
            <p:cNvSpPr>
              <a:spLocks noChangeShapeType="1"/>
            </p:cNvSpPr>
            <p:nvPr/>
          </p:nvSpPr>
          <p:spPr bwMode="auto">
            <a:xfrm>
              <a:off x="521" y="1736"/>
              <a:ext cx="14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0" name="Line 35"/>
            <p:cNvSpPr>
              <a:spLocks noChangeShapeType="1"/>
            </p:cNvSpPr>
            <p:nvPr/>
          </p:nvSpPr>
          <p:spPr bwMode="auto">
            <a:xfrm>
              <a:off x="525" y="1924"/>
              <a:ext cx="14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1" name="Line 36"/>
            <p:cNvSpPr>
              <a:spLocks noChangeShapeType="1"/>
            </p:cNvSpPr>
            <p:nvPr/>
          </p:nvSpPr>
          <p:spPr bwMode="auto">
            <a:xfrm>
              <a:off x="529" y="2101"/>
              <a:ext cx="14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2" name="Line 37"/>
            <p:cNvSpPr>
              <a:spLocks noChangeShapeType="1"/>
            </p:cNvSpPr>
            <p:nvPr/>
          </p:nvSpPr>
          <p:spPr bwMode="auto">
            <a:xfrm>
              <a:off x="521" y="2289"/>
              <a:ext cx="14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3" name="Line 38"/>
            <p:cNvSpPr>
              <a:spLocks noChangeShapeType="1"/>
            </p:cNvSpPr>
            <p:nvPr/>
          </p:nvSpPr>
          <p:spPr bwMode="auto">
            <a:xfrm>
              <a:off x="525" y="2477"/>
              <a:ext cx="14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4" name="Line 39"/>
            <p:cNvSpPr>
              <a:spLocks noChangeShapeType="1"/>
            </p:cNvSpPr>
            <p:nvPr/>
          </p:nvSpPr>
          <p:spPr bwMode="auto">
            <a:xfrm>
              <a:off x="529" y="2665"/>
              <a:ext cx="14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5" name="Line 40"/>
            <p:cNvSpPr>
              <a:spLocks noChangeShapeType="1"/>
            </p:cNvSpPr>
            <p:nvPr/>
          </p:nvSpPr>
          <p:spPr bwMode="auto">
            <a:xfrm>
              <a:off x="817" y="1153"/>
              <a:ext cx="0" cy="15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6" name="Line 41"/>
            <p:cNvSpPr>
              <a:spLocks noChangeShapeType="1"/>
            </p:cNvSpPr>
            <p:nvPr/>
          </p:nvSpPr>
          <p:spPr bwMode="auto">
            <a:xfrm>
              <a:off x="1155" y="1157"/>
              <a:ext cx="0" cy="15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7" name="Line 42"/>
            <p:cNvSpPr>
              <a:spLocks noChangeShapeType="1"/>
            </p:cNvSpPr>
            <p:nvPr/>
          </p:nvSpPr>
          <p:spPr bwMode="auto">
            <a:xfrm>
              <a:off x="1992" y="1150"/>
              <a:ext cx="0" cy="152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8" name="Text Box 43"/>
            <p:cNvSpPr txBox="1">
              <a:spLocks noChangeArrowheads="1"/>
            </p:cNvSpPr>
            <p:nvPr/>
          </p:nvSpPr>
          <p:spPr bwMode="auto">
            <a:xfrm>
              <a:off x="619" y="2454"/>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7</a:t>
              </a:r>
              <a:endParaRPr kumimoji="1" lang="en-US" altLang="zh-CN" sz="1600" b="1">
                <a:solidFill>
                  <a:schemeClr val="tx1"/>
                </a:solidFill>
                <a:latin typeface="Times New Roman" panose="02020603050405020304" pitchFamily="18" charset="0"/>
              </a:endParaRPr>
            </a:p>
          </p:txBody>
        </p:sp>
        <p:sp>
          <p:nvSpPr>
            <p:cNvPr id="19" name="Text Box 44"/>
            <p:cNvSpPr txBox="1">
              <a:spLocks noChangeArrowheads="1"/>
            </p:cNvSpPr>
            <p:nvPr/>
          </p:nvSpPr>
          <p:spPr bwMode="auto">
            <a:xfrm>
              <a:off x="606" y="1312"/>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20" name="Text Box 45"/>
            <p:cNvSpPr txBox="1">
              <a:spLocks noChangeArrowheads="1"/>
            </p:cNvSpPr>
            <p:nvPr/>
          </p:nvSpPr>
          <p:spPr bwMode="auto">
            <a:xfrm>
              <a:off x="608" y="1117"/>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21" name="Text Box 46"/>
            <p:cNvSpPr txBox="1">
              <a:spLocks noChangeArrowheads="1"/>
            </p:cNvSpPr>
            <p:nvPr/>
          </p:nvSpPr>
          <p:spPr bwMode="auto">
            <a:xfrm>
              <a:off x="608" y="1515"/>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22" name="Text Box 47"/>
            <p:cNvSpPr txBox="1">
              <a:spLocks noChangeArrowheads="1"/>
            </p:cNvSpPr>
            <p:nvPr/>
          </p:nvSpPr>
          <p:spPr bwMode="auto">
            <a:xfrm>
              <a:off x="608" y="1701"/>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3</a:t>
              </a:r>
              <a:endParaRPr kumimoji="1" lang="en-US" altLang="zh-CN" sz="1600" b="1">
                <a:solidFill>
                  <a:schemeClr val="tx1"/>
                </a:solidFill>
                <a:latin typeface="Times New Roman" panose="02020603050405020304" pitchFamily="18" charset="0"/>
              </a:endParaRPr>
            </a:p>
          </p:txBody>
        </p:sp>
        <p:sp>
          <p:nvSpPr>
            <p:cNvPr id="23" name="Text Box 48"/>
            <p:cNvSpPr txBox="1">
              <a:spLocks noChangeArrowheads="1"/>
            </p:cNvSpPr>
            <p:nvPr/>
          </p:nvSpPr>
          <p:spPr bwMode="auto">
            <a:xfrm>
              <a:off x="608" y="1886"/>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4</a:t>
              </a:r>
              <a:endParaRPr kumimoji="1" lang="en-US" altLang="zh-CN" sz="1600" b="1">
                <a:solidFill>
                  <a:schemeClr val="tx1"/>
                </a:solidFill>
                <a:latin typeface="Times New Roman" panose="02020603050405020304" pitchFamily="18" charset="0"/>
              </a:endParaRPr>
            </a:p>
          </p:txBody>
        </p:sp>
        <p:sp>
          <p:nvSpPr>
            <p:cNvPr id="24" name="Text Box 49"/>
            <p:cNvSpPr txBox="1">
              <a:spLocks noChangeArrowheads="1"/>
            </p:cNvSpPr>
            <p:nvPr/>
          </p:nvSpPr>
          <p:spPr bwMode="auto">
            <a:xfrm>
              <a:off x="608" y="2062"/>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5</a:t>
              </a:r>
              <a:endParaRPr kumimoji="1" lang="en-US" altLang="zh-CN" sz="1600" b="1">
                <a:solidFill>
                  <a:schemeClr val="tx1"/>
                </a:solidFill>
                <a:latin typeface="Times New Roman" panose="02020603050405020304" pitchFamily="18" charset="0"/>
              </a:endParaRPr>
            </a:p>
          </p:txBody>
        </p:sp>
        <p:sp>
          <p:nvSpPr>
            <p:cNvPr id="25" name="Text Box 50"/>
            <p:cNvSpPr txBox="1">
              <a:spLocks noChangeArrowheads="1"/>
            </p:cNvSpPr>
            <p:nvPr/>
          </p:nvSpPr>
          <p:spPr bwMode="auto">
            <a:xfrm>
              <a:off x="608" y="2257"/>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6</a:t>
              </a:r>
              <a:endParaRPr kumimoji="1" lang="en-US" altLang="zh-CN" sz="1600" b="1">
                <a:solidFill>
                  <a:schemeClr val="tx1"/>
                </a:solidFill>
                <a:latin typeface="Times New Roman" panose="02020603050405020304" pitchFamily="18" charset="0"/>
              </a:endParaRPr>
            </a:p>
          </p:txBody>
        </p:sp>
        <p:sp>
          <p:nvSpPr>
            <p:cNvPr id="26" name="Text Box 51"/>
            <p:cNvSpPr txBox="1">
              <a:spLocks noChangeArrowheads="1"/>
            </p:cNvSpPr>
            <p:nvPr/>
          </p:nvSpPr>
          <p:spPr bwMode="auto">
            <a:xfrm>
              <a:off x="915" y="1518"/>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4</a:t>
              </a:r>
              <a:endParaRPr kumimoji="1" lang="en-US" altLang="zh-CN" sz="1600" b="1">
                <a:solidFill>
                  <a:schemeClr val="tx1"/>
                </a:solidFill>
                <a:latin typeface="Times New Roman" panose="02020603050405020304" pitchFamily="18" charset="0"/>
              </a:endParaRPr>
            </a:p>
          </p:txBody>
        </p:sp>
        <p:sp>
          <p:nvSpPr>
            <p:cNvPr id="27" name="Text Box 52"/>
            <p:cNvSpPr txBox="1">
              <a:spLocks noChangeArrowheads="1"/>
            </p:cNvSpPr>
            <p:nvPr/>
          </p:nvSpPr>
          <p:spPr bwMode="auto">
            <a:xfrm>
              <a:off x="915" y="1889"/>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28" name="Text Box 53"/>
            <p:cNvSpPr txBox="1">
              <a:spLocks noChangeArrowheads="1"/>
            </p:cNvSpPr>
            <p:nvPr/>
          </p:nvSpPr>
          <p:spPr bwMode="auto">
            <a:xfrm>
              <a:off x="936" y="2269"/>
              <a:ext cx="2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5</a:t>
              </a:r>
              <a:endParaRPr kumimoji="1" lang="en-US" altLang="zh-CN" sz="1600" b="1">
                <a:solidFill>
                  <a:schemeClr val="tx1"/>
                </a:solidFill>
                <a:latin typeface="Times New Roman" panose="02020603050405020304" pitchFamily="18" charset="0"/>
              </a:endParaRPr>
            </a:p>
          </p:txBody>
        </p:sp>
        <p:sp>
          <p:nvSpPr>
            <p:cNvPr id="29" name="Text Box 54"/>
            <p:cNvSpPr txBox="1">
              <a:spLocks noChangeArrowheads="1"/>
            </p:cNvSpPr>
            <p:nvPr/>
          </p:nvSpPr>
          <p:spPr bwMode="auto">
            <a:xfrm>
              <a:off x="947" y="2452"/>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30" name="Text Box 55"/>
            <p:cNvSpPr txBox="1">
              <a:spLocks noChangeArrowheads="1"/>
            </p:cNvSpPr>
            <p:nvPr/>
          </p:nvSpPr>
          <p:spPr bwMode="auto">
            <a:xfrm>
              <a:off x="1706" y="1495"/>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Symbol" panose="05050102010706020507" pitchFamily="18" charset="2"/>
                </a:rPr>
                <a:t>4</a:t>
              </a:r>
              <a:endParaRPr kumimoji="1" lang="en-US" altLang="zh-CN" sz="1600" b="1">
                <a:solidFill>
                  <a:schemeClr val="tx1"/>
                </a:solidFill>
                <a:latin typeface="Times New Roman" panose="02020603050405020304" pitchFamily="18" charset="0"/>
                <a:sym typeface="Symbol" panose="05050102010706020507" pitchFamily="18" charset="2"/>
              </a:endParaRPr>
            </a:p>
          </p:txBody>
        </p:sp>
        <p:sp>
          <p:nvSpPr>
            <p:cNvPr id="31" name="Text Box 56"/>
            <p:cNvSpPr txBox="1">
              <a:spLocks noChangeArrowheads="1"/>
            </p:cNvSpPr>
            <p:nvPr/>
          </p:nvSpPr>
          <p:spPr bwMode="auto">
            <a:xfrm>
              <a:off x="1256" y="2260"/>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Symbol" panose="05050102010706020507" pitchFamily="18" charset="2"/>
                </a:rPr>
                <a:t>1</a:t>
              </a:r>
              <a:endParaRPr kumimoji="1" lang="en-US" altLang="zh-CN" sz="1600" b="1">
                <a:solidFill>
                  <a:schemeClr val="tx1"/>
                </a:solidFill>
                <a:latin typeface="Times New Roman" panose="02020603050405020304" pitchFamily="18" charset="0"/>
                <a:sym typeface="Symbol" panose="05050102010706020507" pitchFamily="18" charset="2"/>
              </a:endParaRPr>
            </a:p>
          </p:txBody>
        </p:sp>
        <p:sp>
          <p:nvSpPr>
            <p:cNvPr id="32" name="Text Box 57"/>
            <p:cNvSpPr txBox="1">
              <a:spLocks noChangeArrowheads="1"/>
            </p:cNvSpPr>
            <p:nvPr/>
          </p:nvSpPr>
          <p:spPr bwMode="auto">
            <a:xfrm>
              <a:off x="1678" y="2266"/>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7</a:t>
              </a:r>
              <a:endParaRPr kumimoji="1" lang="en-US" altLang="zh-CN" sz="1600" b="1">
                <a:solidFill>
                  <a:schemeClr val="tx1"/>
                </a:solidFill>
                <a:latin typeface="Times New Roman" panose="02020603050405020304" pitchFamily="18" charset="0"/>
              </a:endParaRPr>
            </a:p>
          </p:txBody>
        </p:sp>
        <p:sp>
          <p:nvSpPr>
            <p:cNvPr id="33" name="Text Box 58"/>
            <p:cNvSpPr txBox="1">
              <a:spLocks noChangeArrowheads="1"/>
            </p:cNvSpPr>
            <p:nvPr/>
          </p:nvSpPr>
          <p:spPr bwMode="auto">
            <a:xfrm>
              <a:off x="1667" y="2452"/>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34" name="Text Box 59"/>
            <p:cNvSpPr txBox="1">
              <a:spLocks noChangeArrowheads="1"/>
            </p:cNvSpPr>
            <p:nvPr/>
          </p:nvSpPr>
          <p:spPr bwMode="auto">
            <a:xfrm>
              <a:off x="2308" y="1888"/>
              <a:ext cx="391" cy="21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  4</a:t>
              </a:r>
              <a:endParaRPr kumimoji="1" lang="en-US" altLang="zh-CN" sz="1600" b="1">
                <a:solidFill>
                  <a:schemeClr val="tx1"/>
                </a:solidFill>
                <a:latin typeface="Times New Roman" panose="02020603050405020304" pitchFamily="18" charset="0"/>
              </a:endParaRPr>
            </a:p>
          </p:txBody>
        </p:sp>
        <p:sp>
          <p:nvSpPr>
            <p:cNvPr id="35" name="Text Box 60"/>
            <p:cNvSpPr txBox="1">
              <a:spLocks noChangeArrowheads="1"/>
            </p:cNvSpPr>
            <p:nvPr/>
          </p:nvSpPr>
          <p:spPr bwMode="auto">
            <a:xfrm>
              <a:off x="2166" y="1620"/>
              <a:ext cx="7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替换指针</a:t>
              </a:r>
              <a:endParaRPr kumimoji="1" lang="zh-CN" altLang="en-US" sz="1600" b="1">
                <a:solidFill>
                  <a:schemeClr val="tx1"/>
                </a:solidFill>
                <a:latin typeface="Times New Roman" panose="02020603050405020304" pitchFamily="18" charset="0"/>
              </a:endParaRPr>
            </a:p>
          </p:txBody>
        </p:sp>
        <p:sp>
          <p:nvSpPr>
            <p:cNvPr id="36" name="Line 61"/>
            <p:cNvSpPr>
              <a:spLocks noChangeShapeType="1"/>
            </p:cNvSpPr>
            <p:nvPr/>
          </p:nvSpPr>
          <p:spPr bwMode="auto">
            <a:xfrm flipH="1">
              <a:off x="2018" y="1979"/>
              <a:ext cx="317"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nvGrpSpPr>
            <p:cNvPr id="37" name="Group 62"/>
            <p:cNvGrpSpPr/>
            <p:nvPr/>
          </p:nvGrpSpPr>
          <p:grpSpPr bwMode="auto">
            <a:xfrm>
              <a:off x="1804" y="2035"/>
              <a:ext cx="136" cy="317"/>
              <a:chOff x="1804" y="2035"/>
              <a:chExt cx="136" cy="317"/>
            </a:xfrm>
          </p:grpSpPr>
          <p:sp>
            <p:nvSpPr>
              <p:cNvPr id="52" name="Line 63"/>
              <p:cNvSpPr>
                <a:spLocks noChangeShapeType="1"/>
              </p:cNvSpPr>
              <p:nvPr/>
            </p:nvSpPr>
            <p:spPr bwMode="auto">
              <a:xfrm>
                <a:off x="1940" y="2035"/>
                <a:ext cx="0" cy="31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3" name="Line 64"/>
              <p:cNvSpPr>
                <a:spLocks noChangeShapeType="1"/>
              </p:cNvSpPr>
              <p:nvPr/>
            </p:nvSpPr>
            <p:spPr bwMode="auto">
              <a:xfrm flipH="1">
                <a:off x="1804" y="2352"/>
                <a:ext cx="136"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grpSp>
          <p:nvGrpSpPr>
            <p:cNvPr id="38" name="Group 65"/>
            <p:cNvGrpSpPr/>
            <p:nvPr/>
          </p:nvGrpSpPr>
          <p:grpSpPr bwMode="auto">
            <a:xfrm>
              <a:off x="1802" y="2410"/>
              <a:ext cx="138" cy="181"/>
              <a:chOff x="3582" y="1900"/>
              <a:chExt cx="138" cy="181"/>
            </a:xfrm>
          </p:grpSpPr>
          <p:sp>
            <p:nvSpPr>
              <p:cNvPr id="50" name="Line 66"/>
              <p:cNvSpPr>
                <a:spLocks noChangeShapeType="1"/>
              </p:cNvSpPr>
              <p:nvPr/>
            </p:nvSpPr>
            <p:spPr bwMode="auto">
              <a:xfrm>
                <a:off x="3720" y="1900"/>
                <a:ext cx="0" cy="1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1" name="Line 67"/>
              <p:cNvSpPr>
                <a:spLocks noChangeShapeType="1"/>
              </p:cNvSpPr>
              <p:nvPr/>
            </p:nvSpPr>
            <p:spPr bwMode="auto">
              <a:xfrm flipH="1">
                <a:off x="3582" y="2081"/>
                <a:ext cx="136"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39" name="Line 68"/>
            <p:cNvSpPr>
              <a:spLocks noChangeShapeType="1"/>
            </p:cNvSpPr>
            <p:nvPr/>
          </p:nvSpPr>
          <p:spPr bwMode="auto">
            <a:xfrm flipV="1">
              <a:off x="1614" y="1630"/>
              <a:ext cx="0" cy="95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0" name="Line 69"/>
            <p:cNvSpPr>
              <a:spLocks noChangeShapeType="1"/>
            </p:cNvSpPr>
            <p:nvPr/>
          </p:nvSpPr>
          <p:spPr bwMode="auto">
            <a:xfrm>
              <a:off x="1607" y="1618"/>
              <a:ext cx="136"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1" name="Text Box 70"/>
            <p:cNvSpPr txBox="1">
              <a:spLocks noChangeArrowheads="1"/>
            </p:cNvSpPr>
            <p:nvPr/>
          </p:nvSpPr>
          <p:spPr bwMode="auto">
            <a:xfrm>
              <a:off x="401" y="881"/>
              <a:ext cx="16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块号 页号 引用位   指针</a:t>
              </a:r>
              <a:endParaRPr kumimoji="1" lang="zh-CN" altLang="en-US" sz="1600" b="1">
                <a:solidFill>
                  <a:schemeClr val="tx1"/>
                </a:solidFill>
                <a:latin typeface="Times New Roman" panose="02020603050405020304" pitchFamily="18" charset="0"/>
              </a:endParaRPr>
            </a:p>
          </p:txBody>
        </p:sp>
        <p:sp>
          <p:nvSpPr>
            <p:cNvPr id="42" name="Line 71"/>
            <p:cNvSpPr>
              <a:spLocks noChangeShapeType="1"/>
            </p:cNvSpPr>
            <p:nvPr/>
          </p:nvSpPr>
          <p:spPr bwMode="auto">
            <a:xfrm>
              <a:off x="1531" y="1137"/>
              <a:ext cx="0" cy="15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3" name="Text Box 72"/>
            <p:cNvSpPr txBox="1">
              <a:spLocks noChangeArrowheads="1"/>
            </p:cNvSpPr>
            <p:nvPr/>
          </p:nvSpPr>
          <p:spPr bwMode="auto">
            <a:xfrm>
              <a:off x="1674" y="1888"/>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Symbol" panose="05050102010706020507" pitchFamily="18" charset="2"/>
                </a:rPr>
                <a:t>6</a:t>
              </a:r>
              <a:endParaRPr kumimoji="1" lang="en-US" altLang="zh-CN" sz="1600" b="1">
                <a:solidFill>
                  <a:schemeClr val="tx1"/>
                </a:solidFill>
                <a:latin typeface="Times New Roman" panose="02020603050405020304" pitchFamily="18" charset="0"/>
                <a:sym typeface="Symbol" panose="05050102010706020507" pitchFamily="18" charset="2"/>
              </a:endParaRPr>
            </a:p>
          </p:txBody>
        </p:sp>
        <p:grpSp>
          <p:nvGrpSpPr>
            <p:cNvPr id="44" name="Group 73"/>
            <p:cNvGrpSpPr/>
            <p:nvPr/>
          </p:nvGrpSpPr>
          <p:grpSpPr bwMode="auto">
            <a:xfrm>
              <a:off x="1803" y="1618"/>
              <a:ext cx="136" cy="365"/>
              <a:chOff x="1804" y="1987"/>
              <a:chExt cx="136" cy="365"/>
            </a:xfrm>
          </p:grpSpPr>
          <p:sp>
            <p:nvSpPr>
              <p:cNvPr id="48" name="Line 74"/>
              <p:cNvSpPr>
                <a:spLocks noChangeShapeType="1"/>
              </p:cNvSpPr>
              <p:nvPr/>
            </p:nvSpPr>
            <p:spPr bwMode="auto">
              <a:xfrm>
                <a:off x="1940" y="1987"/>
                <a:ext cx="0" cy="3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9" name="Line 75"/>
              <p:cNvSpPr>
                <a:spLocks noChangeShapeType="1"/>
              </p:cNvSpPr>
              <p:nvPr/>
            </p:nvSpPr>
            <p:spPr bwMode="auto">
              <a:xfrm flipH="1">
                <a:off x="1804" y="2352"/>
                <a:ext cx="136"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45" name="Text Box 76"/>
            <p:cNvSpPr txBox="1">
              <a:spLocks noChangeArrowheads="1"/>
            </p:cNvSpPr>
            <p:nvPr/>
          </p:nvSpPr>
          <p:spPr bwMode="auto">
            <a:xfrm>
              <a:off x="1259" y="1513"/>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46" name="Text Box 77"/>
            <p:cNvSpPr txBox="1">
              <a:spLocks noChangeArrowheads="1"/>
            </p:cNvSpPr>
            <p:nvPr/>
          </p:nvSpPr>
          <p:spPr bwMode="auto">
            <a:xfrm>
              <a:off x="1250" y="2444"/>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47" name="Text Box 78"/>
            <p:cNvSpPr txBox="1">
              <a:spLocks noChangeArrowheads="1"/>
            </p:cNvSpPr>
            <p:nvPr/>
          </p:nvSpPr>
          <p:spPr bwMode="auto">
            <a:xfrm>
              <a:off x="1259" y="1885"/>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grpSp>
      <p:grpSp>
        <p:nvGrpSpPr>
          <p:cNvPr id="54" name="Group 79"/>
          <p:cNvGrpSpPr/>
          <p:nvPr/>
        </p:nvGrpSpPr>
        <p:grpSpPr bwMode="auto">
          <a:xfrm>
            <a:off x="6595462" y="1898836"/>
            <a:ext cx="4025900" cy="2854325"/>
            <a:chOff x="2925" y="839"/>
            <a:chExt cx="2536" cy="1798"/>
          </a:xfrm>
        </p:grpSpPr>
        <p:sp>
          <p:nvSpPr>
            <p:cNvPr id="55" name="Line 80"/>
            <p:cNvSpPr>
              <a:spLocks noChangeShapeType="1"/>
            </p:cNvSpPr>
            <p:nvPr/>
          </p:nvSpPr>
          <p:spPr bwMode="auto">
            <a:xfrm>
              <a:off x="3056" y="1108"/>
              <a:ext cx="14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6" name="Line 81"/>
            <p:cNvSpPr>
              <a:spLocks noChangeShapeType="1"/>
            </p:cNvSpPr>
            <p:nvPr/>
          </p:nvSpPr>
          <p:spPr bwMode="auto">
            <a:xfrm>
              <a:off x="3056" y="1108"/>
              <a:ext cx="0" cy="152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7" name="Line 82"/>
            <p:cNvSpPr>
              <a:spLocks noChangeShapeType="1"/>
            </p:cNvSpPr>
            <p:nvPr/>
          </p:nvSpPr>
          <p:spPr bwMode="auto">
            <a:xfrm>
              <a:off x="3049" y="1307"/>
              <a:ext cx="14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8" name="Line 83"/>
            <p:cNvSpPr>
              <a:spLocks noChangeShapeType="1"/>
            </p:cNvSpPr>
            <p:nvPr/>
          </p:nvSpPr>
          <p:spPr bwMode="auto">
            <a:xfrm>
              <a:off x="3064" y="1495"/>
              <a:ext cx="14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9" name="Line 84"/>
            <p:cNvSpPr>
              <a:spLocks noChangeShapeType="1"/>
            </p:cNvSpPr>
            <p:nvPr/>
          </p:nvSpPr>
          <p:spPr bwMode="auto">
            <a:xfrm>
              <a:off x="3045" y="1694"/>
              <a:ext cx="14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0" name="Line 85"/>
            <p:cNvSpPr>
              <a:spLocks noChangeShapeType="1"/>
            </p:cNvSpPr>
            <p:nvPr/>
          </p:nvSpPr>
          <p:spPr bwMode="auto">
            <a:xfrm>
              <a:off x="3049" y="1882"/>
              <a:ext cx="14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1" name="Line 86"/>
            <p:cNvSpPr>
              <a:spLocks noChangeShapeType="1"/>
            </p:cNvSpPr>
            <p:nvPr/>
          </p:nvSpPr>
          <p:spPr bwMode="auto">
            <a:xfrm>
              <a:off x="3053" y="2059"/>
              <a:ext cx="14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2" name="Line 87"/>
            <p:cNvSpPr>
              <a:spLocks noChangeShapeType="1"/>
            </p:cNvSpPr>
            <p:nvPr/>
          </p:nvSpPr>
          <p:spPr bwMode="auto">
            <a:xfrm>
              <a:off x="3045" y="2247"/>
              <a:ext cx="14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3" name="Line 88"/>
            <p:cNvSpPr>
              <a:spLocks noChangeShapeType="1"/>
            </p:cNvSpPr>
            <p:nvPr/>
          </p:nvSpPr>
          <p:spPr bwMode="auto">
            <a:xfrm>
              <a:off x="3049" y="2435"/>
              <a:ext cx="14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4" name="Line 89"/>
            <p:cNvSpPr>
              <a:spLocks noChangeShapeType="1"/>
            </p:cNvSpPr>
            <p:nvPr/>
          </p:nvSpPr>
          <p:spPr bwMode="auto">
            <a:xfrm>
              <a:off x="3053" y="2623"/>
              <a:ext cx="145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5" name="Line 90"/>
            <p:cNvSpPr>
              <a:spLocks noChangeShapeType="1"/>
            </p:cNvSpPr>
            <p:nvPr/>
          </p:nvSpPr>
          <p:spPr bwMode="auto">
            <a:xfrm>
              <a:off x="3341" y="1111"/>
              <a:ext cx="0" cy="15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6" name="Line 91"/>
            <p:cNvSpPr>
              <a:spLocks noChangeShapeType="1"/>
            </p:cNvSpPr>
            <p:nvPr/>
          </p:nvSpPr>
          <p:spPr bwMode="auto">
            <a:xfrm>
              <a:off x="3679" y="1115"/>
              <a:ext cx="0" cy="15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7" name="Line 92"/>
            <p:cNvSpPr>
              <a:spLocks noChangeShapeType="1"/>
            </p:cNvSpPr>
            <p:nvPr/>
          </p:nvSpPr>
          <p:spPr bwMode="auto">
            <a:xfrm>
              <a:off x="4516" y="1108"/>
              <a:ext cx="0" cy="152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8" name="Text Box 93"/>
            <p:cNvSpPr txBox="1">
              <a:spLocks noChangeArrowheads="1"/>
            </p:cNvSpPr>
            <p:nvPr/>
          </p:nvSpPr>
          <p:spPr bwMode="auto">
            <a:xfrm>
              <a:off x="3143" y="2412"/>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7</a:t>
              </a:r>
              <a:endParaRPr kumimoji="1" lang="en-US" altLang="zh-CN" sz="1600" b="1">
                <a:solidFill>
                  <a:schemeClr val="tx1"/>
                </a:solidFill>
                <a:latin typeface="Times New Roman" panose="02020603050405020304" pitchFamily="18" charset="0"/>
              </a:endParaRPr>
            </a:p>
          </p:txBody>
        </p:sp>
        <p:sp>
          <p:nvSpPr>
            <p:cNvPr id="69" name="Text Box 94"/>
            <p:cNvSpPr txBox="1">
              <a:spLocks noChangeArrowheads="1"/>
            </p:cNvSpPr>
            <p:nvPr/>
          </p:nvSpPr>
          <p:spPr bwMode="auto">
            <a:xfrm>
              <a:off x="3130" y="1270"/>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70" name="Text Box 95"/>
            <p:cNvSpPr txBox="1">
              <a:spLocks noChangeArrowheads="1"/>
            </p:cNvSpPr>
            <p:nvPr/>
          </p:nvSpPr>
          <p:spPr bwMode="auto">
            <a:xfrm>
              <a:off x="3132" y="1075"/>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71" name="Text Box 96"/>
            <p:cNvSpPr txBox="1">
              <a:spLocks noChangeArrowheads="1"/>
            </p:cNvSpPr>
            <p:nvPr/>
          </p:nvSpPr>
          <p:spPr bwMode="auto">
            <a:xfrm>
              <a:off x="3132" y="1473"/>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72" name="Text Box 97"/>
            <p:cNvSpPr txBox="1">
              <a:spLocks noChangeArrowheads="1"/>
            </p:cNvSpPr>
            <p:nvPr/>
          </p:nvSpPr>
          <p:spPr bwMode="auto">
            <a:xfrm>
              <a:off x="3132" y="1659"/>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3</a:t>
              </a:r>
              <a:endParaRPr kumimoji="1" lang="en-US" altLang="zh-CN" sz="1600" b="1">
                <a:solidFill>
                  <a:schemeClr val="tx1"/>
                </a:solidFill>
                <a:latin typeface="Times New Roman" panose="02020603050405020304" pitchFamily="18" charset="0"/>
              </a:endParaRPr>
            </a:p>
          </p:txBody>
        </p:sp>
        <p:sp>
          <p:nvSpPr>
            <p:cNvPr id="73" name="Text Box 98"/>
            <p:cNvSpPr txBox="1">
              <a:spLocks noChangeArrowheads="1"/>
            </p:cNvSpPr>
            <p:nvPr/>
          </p:nvSpPr>
          <p:spPr bwMode="auto">
            <a:xfrm>
              <a:off x="3132" y="1844"/>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4</a:t>
              </a:r>
              <a:endParaRPr kumimoji="1" lang="en-US" altLang="zh-CN" sz="1600" b="1">
                <a:solidFill>
                  <a:schemeClr val="tx1"/>
                </a:solidFill>
                <a:latin typeface="Times New Roman" panose="02020603050405020304" pitchFamily="18" charset="0"/>
              </a:endParaRPr>
            </a:p>
          </p:txBody>
        </p:sp>
        <p:sp>
          <p:nvSpPr>
            <p:cNvPr id="74" name="Text Box 99"/>
            <p:cNvSpPr txBox="1">
              <a:spLocks noChangeArrowheads="1"/>
            </p:cNvSpPr>
            <p:nvPr/>
          </p:nvSpPr>
          <p:spPr bwMode="auto">
            <a:xfrm>
              <a:off x="3132" y="2020"/>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5</a:t>
              </a:r>
              <a:endParaRPr kumimoji="1" lang="en-US" altLang="zh-CN" sz="1600" b="1">
                <a:solidFill>
                  <a:schemeClr val="tx1"/>
                </a:solidFill>
                <a:latin typeface="Times New Roman" panose="02020603050405020304" pitchFamily="18" charset="0"/>
              </a:endParaRPr>
            </a:p>
          </p:txBody>
        </p:sp>
        <p:sp>
          <p:nvSpPr>
            <p:cNvPr id="75" name="Text Box 100"/>
            <p:cNvSpPr txBox="1">
              <a:spLocks noChangeArrowheads="1"/>
            </p:cNvSpPr>
            <p:nvPr/>
          </p:nvSpPr>
          <p:spPr bwMode="auto">
            <a:xfrm>
              <a:off x="3132" y="2215"/>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6</a:t>
              </a:r>
              <a:endParaRPr kumimoji="1" lang="en-US" altLang="zh-CN" sz="1600" b="1">
                <a:solidFill>
                  <a:schemeClr val="tx1"/>
                </a:solidFill>
                <a:latin typeface="Times New Roman" panose="02020603050405020304" pitchFamily="18" charset="0"/>
              </a:endParaRPr>
            </a:p>
          </p:txBody>
        </p:sp>
        <p:sp>
          <p:nvSpPr>
            <p:cNvPr id="76" name="Text Box 101"/>
            <p:cNvSpPr txBox="1">
              <a:spLocks noChangeArrowheads="1"/>
            </p:cNvSpPr>
            <p:nvPr/>
          </p:nvSpPr>
          <p:spPr bwMode="auto">
            <a:xfrm>
              <a:off x="3439" y="1476"/>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4</a:t>
              </a:r>
              <a:endParaRPr kumimoji="1" lang="en-US" altLang="zh-CN" sz="1600" b="1">
                <a:solidFill>
                  <a:schemeClr val="tx1"/>
                </a:solidFill>
                <a:latin typeface="Times New Roman" panose="02020603050405020304" pitchFamily="18" charset="0"/>
              </a:endParaRPr>
            </a:p>
          </p:txBody>
        </p:sp>
        <p:sp>
          <p:nvSpPr>
            <p:cNvPr id="77" name="Text Box 102"/>
            <p:cNvSpPr txBox="1">
              <a:spLocks noChangeArrowheads="1"/>
            </p:cNvSpPr>
            <p:nvPr/>
          </p:nvSpPr>
          <p:spPr bwMode="auto">
            <a:xfrm>
              <a:off x="3439" y="1847"/>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78" name="Text Box 103"/>
            <p:cNvSpPr txBox="1">
              <a:spLocks noChangeArrowheads="1"/>
            </p:cNvSpPr>
            <p:nvPr/>
          </p:nvSpPr>
          <p:spPr bwMode="auto">
            <a:xfrm>
              <a:off x="3460" y="2227"/>
              <a:ext cx="2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5</a:t>
              </a:r>
              <a:endParaRPr kumimoji="1" lang="en-US" altLang="zh-CN" sz="1600" b="1">
                <a:solidFill>
                  <a:schemeClr val="tx1"/>
                </a:solidFill>
                <a:latin typeface="Times New Roman" panose="02020603050405020304" pitchFamily="18" charset="0"/>
              </a:endParaRPr>
            </a:p>
          </p:txBody>
        </p:sp>
        <p:sp>
          <p:nvSpPr>
            <p:cNvPr id="79" name="Text Box 104"/>
            <p:cNvSpPr txBox="1">
              <a:spLocks noChangeArrowheads="1"/>
            </p:cNvSpPr>
            <p:nvPr/>
          </p:nvSpPr>
          <p:spPr bwMode="auto">
            <a:xfrm>
              <a:off x="3471" y="2410"/>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6</a:t>
              </a:r>
              <a:endParaRPr kumimoji="1" lang="en-US" altLang="zh-CN" sz="1600" b="1">
                <a:solidFill>
                  <a:schemeClr val="tx1"/>
                </a:solidFill>
                <a:latin typeface="Times New Roman" panose="02020603050405020304" pitchFamily="18" charset="0"/>
              </a:endParaRPr>
            </a:p>
          </p:txBody>
        </p:sp>
        <p:sp>
          <p:nvSpPr>
            <p:cNvPr id="80" name="Text Box 105"/>
            <p:cNvSpPr txBox="1">
              <a:spLocks noChangeArrowheads="1"/>
            </p:cNvSpPr>
            <p:nvPr/>
          </p:nvSpPr>
          <p:spPr bwMode="auto">
            <a:xfrm>
              <a:off x="4230" y="1453"/>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Symbol" panose="05050102010706020507" pitchFamily="18" charset="2"/>
                </a:rPr>
                <a:t>4</a:t>
              </a:r>
              <a:endParaRPr kumimoji="1" lang="en-US" altLang="zh-CN" sz="1600" b="1">
                <a:solidFill>
                  <a:schemeClr val="tx1"/>
                </a:solidFill>
                <a:latin typeface="Times New Roman" panose="02020603050405020304" pitchFamily="18" charset="0"/>
                <a:sym typeface="Symbol" panose="05050102010706020507" pitchFamily="18" charset="2"/>
              </a:endParaRPr>
            </a:p>
          </p:txBody>
        </p:sp>
        <p:sp>
          <p:nvSpPr>
            <p:cNvPr id="81" name="Text Box 106"/>
            <p:cNvSpPr txBox="1">
              <a:spLocks noChangeArrowheads="1"/>
            </p:cNvSpPr>
            <p:nvPr/>
          </p:nvSpPr>
          <p:spPr bwMode="auto">
            <a:xfrm>
              <a:off x="3780" y="2218"/>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Symbol" panose="05050102010706020507" pitchFamily="18" charset="2"/>
                </a:rPr>
                <a:t>0</a:t>
              </a:r>
              <a:endParaRPr kumimoji="1" lang="en-US" altLang="zh-CN" sz="1600" b="1">
                <a:solidFill>
                  <a:schemeClr val="tx1"/>
                </a:solidFill>
                <a:latin typeface="Times New Roman" panose="02020603050405020304" pitchFamily="18" charset="0"/>
                <a:sym typeface="Symbol" panose="05050102010706020507" pitchFamily="18" charset="2"/>
              </a:endParaRPr>
            </a:p>
          </p:txBody>
        </p:sp>
        <p:sp>
          <p:nvSpPr>
            <p:cNvPr id="82" name="Text Box 107"/>
            <p:cNvSpPr txBox="1">
              <a:spLocks noChangeArrowheads="1"/>
            </p:cNvSpPr>
            <p:nvPr/>
          </p:nvSpPr>
          <p:spPr bwMode="auto">
            <a:xfrm>
              <a:off x="4202" y="2224"/>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7</a:t>
              </a:r>
              <a:endParaRPr kumimoji="1" lang="en-US" altLang="zh-CN" sz="1600" b="1">
                <a:solidFill>
                  <a:schemeClr val="tx1"/>
                </a:solidFill>
                <a:latin typeface="Times New Roman" panose="02020603050405020304" pitchFamily="18" charset="0"/>
              </a:endParaRPr>
            </a:p>
          </p:txBody>
        </p:sp>
        <p:sp>
          <p:nvSpPr>
            <p:cNvPr id="83" name="Text Box 108"/>
            <p:cNvSpPr txBox="1">
              <a:spLocks noChangeArrowheads="1"/>
            </p:cNvSpPr>
            <p:nvPr/>
          </p:nvSpPr>
          <p:spPr bwMode="auto">
            <a:xfrm>
              <a:off x="4191" y="2410"/>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84" name="Text Box 109"/>
            <p:cNvSpPr txBox="1">
              <a:spLocks noChangeArrowheads="1"/>
            </p:cNvSpPr>
            <p:nvPr/>
          </p:nvSpPr>
          <p:spPr bwMode="auto">
            <a:xfrm>
              <a:off x="4832" y="1846"/>
              <a:ext cx="391" cy="21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  7</a:t>
              </a:r>
              <a:endParaRPr kumimoji="1" lang="en-US" altLang="zh-CN" sz="1600" b="1">
                <a:solidFill>
                  <a:schemeClr val="tx1"/>
                </a:solidFill>
                <a:latin typeface="Times New Roman" panose="02020603050405020304" pitchFamily="18" charset="0"/>
              </a:endParaRPr>
            </a:p>
          </p:txBody>
        </p:sp>
        <p:sp>
          <p:nvSpPr>
            <p:cNvPr id="85" name="Text Box 110"/>
            <p:cNvSpPr txBox="1">
              <a:spLocks noChangeArrowheads="1"/>
            </p:cNvSpPr>
            <p:nvPr/>
          </p:nvSpPr>
          <p:spPr bwMode="auto">
            <a:xfrm>
              <a:off x="4690" y="1578"/>
              <a:ext cx="77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替换指针</a:t>
              </a:r>
              <a:endParaRPr kumimoji="1" lang="zh-CN" altLang="en-US" sz="1600" b="1">
                <a:solidFill>
                  <a:schemeClr val="tx1"/>
                </a:solidFill>
                <a:latin typeface="Times New Roman" panose="02020603050405020304" pitchFamily="18" charset="0"/>
              </a:endParaRPr>
            </a:p>
          </p:txBody>
        </p:sp>
        <p:grpSp>
          <p:nvGrpSpPr>
            <p:cNvPr id="86" name="Group 111"/>
            <p:cNvGrpSpPr/>
            <p:nvPr/>
          </p:nvGrpSpPr>
          <p:grpSpPr bwMode="auto">
            <a:xfrm>
              <a:off x="4328" y="1993"/>
              <a:ext cx="136" cy="317"/>
              <a:chOff x="1804" y="2035"/>
              <a:chExt cx="136" cy="317"/>
            </a:xfrm>
          </p:grpSpPr>
          <p:sp>
            <p:nvSpPr>
              <p:cNvPr id="103" name="Line 112"/>
              <p:cNvSpPr>
                <a:spLocks noChangeShapeType="1"/>
              </p:cNvSpPr>
              <p:nvPr/>
            </p:nvSpPr>
            <p:spPr bwMode="auto">
              <a:xfrm>
                <a:off x="1940" y="2035"/>
                <a:ext cx="0" cy="31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04" name="Line 113"/>
              <p:cNvSpPr>
                <a:spLocks noChangeShapeType="1"/>
              </p:cNvSpPr>
              <p:nvPr/>
            </p:nvSpPr>
            <p:spPr bwMode="auto">
              <a:xfrm flipH="1">
                <a:off x="1804" y="2352"/>
                <a:ext cx="136"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grpSp>
          <p:nvGrpSpPr>
            <p:cNvPr id="87" name="Group 114"/>
            <p:cNvGrpSpPr/>
            <p:nvPr/>
          </p:nvGrpSpPr>
          <p:grpSpPr bwMode="auto">
            <a:xfrm>
              <a:off x="4326" y="2368"/>
              <a:ext cx="138" cy="181"/>
              <a:chOff x="3582" y="1900"/>
              <a:chExt cx="138" cy="181"/>
            </a:xfrm>
          </p:grpSpPr>
          <p:sp>
            <p:nvSpPr>
              <p:cNvPr id="101" name="Line 115"/>
              <p:cNvSpPr>
                <a:spLocks noChangeShapeType="1"/>
              </p:cNvSpPr>
              <p:nvPr/>
            </p:nvSpPr>
            <p:spPr bwMode="auto">
              <a:xfrm>
                <a:off x="3720" y="1900"/>
                <a:ext cx="0" cy="18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02" name="Line 116"/>
              <p:cNvSpPr>
                <a:spLocks noChangeShapeType="1"/>
              </p:cNvSpPr>
              <p:nvPr/>
            </p:nvSpPr>
            <p:spPr bwMode="auto">
              <a:xfrm flipH="1">
                <a:off x="3582" y="2081"/>
                <a:ext cx="136"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88" name="Line 117"/>
            <p:cNvSpPr>
              <a:spLocks noChangeShapeType="1"/>
            </p:cNvSpPr>
            <p:nvPr/>
          </p:nvSpPr>
          <p:spPr bwMode="auto">
            <a:xfrm flipV="1">
              <a:off x="4138" y="1588"/>
              <a:ext cx="0" cy="95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89" name="Line 118"/>
            <p:cNvSpPr>
              <a:spLocks noChangeShapeType="1"/>
            </p:cNvSpPr>
            <p:nvPr/>
          </p:nvSpPr>
          <p:spPr bwMode="auto">
            <a:xfrm>
              <a:off x="4131" y="1576"/>
              <a:ext cx="136"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90" name="Text Box 119"/>
            <p:cNvSpPr txBox="1">
              <a:spLocks noChangeArrowheads="1"/>
            </p:cNvSpPr>
            <p:nvPr/>
          </p:nvSpPr>
          <p:spPr bwMode="auto">
            <a:xfrm>
              <a:off x="2925" y="839"/>
              <a:ext cx="16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块号 页号 引用位   指针</a:t>
              </a:r>
              <a:endParaRPr kumimoji="1" lang="zh-CN" altLang="en-US" sz="1600" b="1">
                <a:solidFill>
                  <a:schemeClr val="tx1"/>
                </a:solidFill>
                <a:latin typeface="Times New Roman" panose="02020603050405020304" pitchFamily="18" charset="0"/>
              </a:endParaRPr>
            </a:p>
          </p:txBody>
        </p:sp>
        <p:sp>
          <p:nvSpPr>
            <p:cNvPr id="91" name="Line 120"/>
            <p:cNvSpPr>
              <a:spLocks noChangeShapeType="1"/>
            </p:cNvSpPr>
            <p:nvPr/>
          </p:nvSpPr>
          <p:spPr bwMode="auto">
            <a:xfrm>
              <a:off x="4055" y="1095"/>
              <a:ext cx="0" cy="152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92" name="Text Box 121"/>
            <p:cNvSpPr txBox="1">
              <a:spLocks noChangeArrowheads="1"/>
            </p:cNvSpPr>
            <p:nvPr/>
          </p:nvSpPr>
          <p:spPr bwMode="auto">
            <a:xfrm>
              <a:off x="4198" y="1846"/>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sym typeface="Symbol" panose="05050102010706020507" pitchFamily="18" charset="2"/>
                </a:rPr>
                <a:t>6</a:t>
              </a:r>
              <a:endParaRPr kumimoji="1" lang="en-US" altLang="zh-CN" sz="1600" b="1">
                <a:solidFill>
                  <a:schemeClr val="tx1"/>
                </a:solidFill>
                <a:latin typeface="Times New Roman" panose="02020603050405020304" pitchFamily="18" charset="0"/>
                <a:sym typeface="Symbol" panose="05050102010706020507" pitchFamily="18" charset="2"/>
              </a:endParaRPr>
            </a:p>
          </p:txBody>
        </p:sp>
        <p:grpSp>
          <p:nvGrpSpPr>
            <p:cNvPr id="93" name="Group 122"/>
            <p:cNvGrpSpPr/>
            <p:nvPr/>
          </p:nvGrpSpPr>
          <p:grpSpPr bwMode="auto">
            <a:xfrm>
              <a:off x="4327" y="1576"/>
              <a:ext cx="136" cy="365"/>
              <a:chOff x="1804" y="1987"/>
              <a:chExt cx="136" cy="365"/>
            </a:xfrm>
          </p:grpSpPr>
          <p:sp>
            <p:nvSpPr>
              <p:cNvPr id="99" name="Line 123"/>
              <p:cNvSpPr>
                <a:spLocks noChangeShapeType="1"/>
              </p:cNvSpPr>
              <p:nvPr/>
            </p:nvSpPr>
            <p:spPr bwMode="auto">
              <a:xfrm>
                <a:off x="1940" y="1987"/>
                <a:ext cx="0" cy="3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00" name="Line 124"/>
              <p:cNvSpPr>
                <a:spLocks noChangeShapeType="1"/>
              </p:cNvSpPr>
              <p:nvPr/>
            </p:nvSpPr>
            <p:spPr bwMode="auto">
              <a:xfrm flipH="1">
                <a:off x="1804" y="2352"/>
                <a:ext cx="136"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94" name="Text Box 125"/>
            <p:cNvSpPr txBox="1">
              <a:spLocks noChangeArrowheads="1"/>
            </p:cNvSpPr>
            <p:nvPr/>
          </p:nvSpPr>
          <p:spPr bwMode="auto">
            <a:xfrm>
              <a:off x="3783" y="1471"/>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95" name="Text Box 126"/>
            <p:cNvSpPr txBox="1">
              <a:spLocks noChangeArrowheads="1"/>
            </p:cNvSpPr>
            <p:nvPr/>
          </p:nvSpPr>
          <p:spPr bwMode="auto">
            <a:xfrm>
              <a:off x="3774" y="2402"/>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96" name="Text Box 127"/>
            <p:cNvSpPr txBox="1">
              <a:spLocks noChangeArrowheads="1"/>
            </p:cNvSpPr>
            <p:nvPr/>
          </p:nvSpPr>
          <p:spPr bwMode="auto">
            <a:xfrm>
              <a:off x="3783" y="1843"/>
              <a:ext cx="21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97" name="Line 128"/>
            <p:cNvSpPr>
              <a:spLocks noChangeShapeType="1"/>
            </p:cNvSpPr>
            <p:nvPr/>
          </p:nvSpPr>
          <p:spPr bwMode="auto">
            <a:xfrm>
              <a:off x="5012" y="2091"/>
              <a:ext cx="0" cy="3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98" name="Line 129"/>
            <p:cNvSpPr>
              <a:spLocks noChangeShapeType="1"/>
            </p:cNvSpPr>
            <p:nvPr/>
          </p:nvSpPr>
          <p:spPr bwMode="auto">
            <a:xfrm flipH="1">
              <a:off x="4501" y="2456"/>
              <a:ext cx="499" cy="0"/>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105" name="Text Box 130"/>
          <p:cNvSpPr txBox="1">
            <a:spLocks noChangeArrowheads="1"/>
          </p:cNvSpPr>
          <p:nvPr/>
        </p:nvSpPr>
        <p:spPr bwMode="auto">
          <a:xfrm>
            <a:off x="2818799" y="5553261"/>
            <a:ext cx="4968875" cy="4301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20000"/>
              </a:lnSpc>
              <a:buClrTx/>
              <a:buSzTx/>
              <a:buFontTx/>
              <a:buNone/>
            </a:pPr>
            <a:r>
              <a:rPr kumimoji="1" lang="zh-CN" altLang="en-US" sz="2000" b="1" dirty="0">
                <a:solidFill>
                  <a:schemeClr val="tx1"/>
                </a:solidFill>
                <a:latin typeface="Times New Roman" panose="02020603050405020304" pitchFamily="18" charset="0"/>
              </a:rPr>
              <a:t>当要调入第</a:t>
            </a:r>
            <a:r>
              <a:rPr kumimoji="1" lang="en-US" altLang="zh-CN" sz="2000" b="1" dirty="0">
                <a:solidFill>
                  <a:schemeClr val="tx1"/>
                </a:solidFill>
                <a:latin typeface="Times New Roman" panose="02020603050405020304" pitchFamily="18" charset="0"/>
              </a:rPr>
              <a:t>6</a:t>
            </a:r>
            <a:r>
              <a:rPr kumimoji="1" lang="zh-CN" altLang="en-US" sz="2000" b="1" dirty="0">
                <a:solidFill>
                  <a:schemeClr val="tx1"/>
                </a:solidFill>
                <a:latin typeface="Times New Roman" panose="02020603050405020304" pitchFamily="18" charset="0"/>
              </a:rPr>
              <a:t>页时，如何处理 </a:t>
            </a:r>
            <a:r>
              <a:rPr kumimoji="1" lang="en-US" altLang="zh-CN" sz="2000" b="1" dirty="0">
                <a:solidFill>
                  <a:schemeClr val="tx1"/>
                </a:solidFill>
                <a:latin typeface="Times New Roman" panose="02020603050405020304" pitchFamily="18" charset="0"/>
              </a:rPr>
              <a:t>?</a:t>
            </a:r>
            <a:endParaRPr kumimoji="1" lang="en-US" altLang="zh-CN" sz="2000" b="1" dirty="0">
              <a:solidFill>
                <a:schemeClr val="tx1"/>
              </a:solidFill>
              <a:latin typeface="Times New Roman" panose="02020603050405020304" pitchFamily="18" charset="0"/>
              <a:sym typeface="Symbol" panose="05050102010706020507" pitchFamily="18" charset="2"/>
            </a:endParaRPr>
          </a:p>
        </p:txBody>
      </p:sp>
      <p:sp>
        <p:nvSpPr>
          <p:cNvPr id="106" name="Text Box 131"/>
          <p:cNvSpPr txBox="1">
            <a:spLocks noChangeArrowheads="1"/>
          </p:cNvSpPr>
          <p:nvPr/>
        </p:nvSpPr>
        <p:spPr bwMode="auto">
          <a:xfrm>
            <a:off x="4815874" y="4961123"/>
            <a:ext cx="1897063"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en-US" altLang="zh-CN" sz="1600" b="0">
                <a:solidFill>
                  <a:schemeClr val="tx1"/>
                </a:solidFill>
                <a:latin typeface="Times New Roman" panose="02020603050405020304" pitchFamily="18" charset="0"/>
              </a:rPr>
              <a:t>LRU</a:t>
            </a:r>
            <a:r>
              <a:rPr kumimoji="1" lang="zh-CN" altLang="en-US" sz="1600" b="0">
                <a:solidFill>
                  <a:schemeClr val="tx1"/>
                </a:solidFill>
                <a:latin typeface="Times New Roman" panose="02020603050405020304" pitchFamily="18" charset="0"/>
              </a:rPr>
              <a:t>近似算法举例</a:t>
            </a:r>
            <a:endParaRPr kumimoji="1" lang="zh-CN" altLang="en-US" sz="1600" b="0">
              <a:solidFill>
                <a:schemeClr val="tx1"/>
              </a:solidFill>
              <a:latin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主要内容</a:t>
            </a:r>
            <a:endParaRPr lang="zh-CN" altLang="en-US" dirty="0"/>
          </a:p>
        </p:txBody>
      </p:sp>
      <p:sp>
        <p:nvSpPr>
          <p:cNvPr id="6" name="Rectangle 2"/>
          <p:cNvSpPr>
            <a:spLocks noChangeArrowheads="1"/>
          </p:cNvSpPr>
          <p:nvPr/>
        </p:nvSpPr>
        <p:spPr bwMode="auto">
          <a:xfrm>
            <a:off x="992710" y="1114493"/>
            <a:ext cx="7129462" cy="42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主存管理概述</a:t>
            </a:r>
            <a:endParaRPr lang="zh-CN" altLang="en-US" sz="3200" b="1" dirty="0">
              <a:solidFill>
                <a:schemeClr val="tx1"/>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主存管理的功能</a:t>
            </a:r>
            <a:endParaRPr lang="zh-CN" altLang="en-US" sz="3200" b="1" dirty="0">
              <a:solidFill>
                <a:schemeClr val="tx1"/>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分区存储管理</a:t>
            </a:r>
            <a:endParaRPr lang="zh-CN" altLang="en-US" sz="3200" b="1" dirty="0">
              <a:solidFill>
                <a:schemeClr val="tx1"/>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chemeClr val="tx1"/>
                </a:solidFill>
                <a:latin typeface="微软雅黑" panose="020B0503020204020204" pitchFamily="34" charset="-122"/>
                <a:ea typeface="微软雅黑" panose="020B0503020204020204" pitchFamily="34" charset="-122"/>
              </a:rPr>
              <a:t>页式存储管理</a:t>
            </a:r>
            <a:endParaRPr lang="zh-CN" altLang="en-US" sz="3200" b="1" dirty="0">
              <a:solidFill>
                <a:schemeClr val="tx1"/>
              </a:solidFill>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3200" b="1" dirty="0">
                <a:solidFill>
                  <a:srgbClr val="FF0000"/>
                </a:solidFill>
                <a:latin typeface="微软雅黑" panose="020B0503020204020204" pitchFamily="34" charset="-122"/>
                <a:ea typeface="微软雅黑" panose="020B0503020204020204" pitchFamily="34" charset="-122"/>
              </a:rPr>
              <a:t>段式及段页式存储管理</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3"/>
          <p:cNvSpPr>
            <a:spLocks noChangeArrowheads="1"/>
          </p:cNvSpPr>
          <p:nvPr/>
        </p:nvSpPr>
        <p:spPr bwMode="auto">
          <a:xfrm>
            <a:off x="487822" y="830079"/>
            <a:ext cx="8733510" cy="3678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段式地址空间</a:t>
            </a:r>
            <a:endParaRPr lang="zh-CN" altLang="en-US" sz="2800" b="1" dirty="0">
              <a:solidFill>
                <a:srgbClr val="335F90"/>
              </a:solidFill>
              <a:latin typeface="Times New Roman" panose="02020603050405020304" pitchFamily="18" charset="0"/>
            </a:endParaRPr>
          </a:p>
          <a:p>
            <a:pPr marL="0" indent="0" algn="just">
              <a:lnSpc>
                <a:spcPct val="150000"/>
              </a:lnSpc>
              <a:spcBef>
                <a:spcPct val="20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什么是段</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10000"/>
              </a:lnSpc>
              <a:spcBef>
                <a:spcPct val="20000"/>
              </a:spcBef>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分段是程序中自然划分的一组逻辑意义完整的信息集合。</a:t>
            </a:r>
            <a:endParaRPr lang="zh-CN" altLang="en-US" sz="2000" b="0" dirty="0">
              <a:solidFill>
                <a:schemeClr val="tx1"/>
              </a:solidFill>
              <a:effectLst/>
              <a:latin typeface="Times New Roman" panose="02020603050405020304" pitchFamily="18" charset="0"/>
            </a:endParaRPr>
          </a:p>
          <a:p>
            <a:pPr eaLnBrk="1" hangingPunct="1">
              <a:lnSpc>
                <a:spcPct val="110000"/>
              </a:lnSpc>
              <a:spcBef>
                <a:spcPct val="20000"/>
              </a:spcBef>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分段的例：代码分段、数据分段、栈段页。</a:t>
            </a:r>
            <a:endParaRPr lang="zh-CN" altLang="en-US" sz="2000" b="0" dirty="0">
              <a:solidFill>
                <a:schemeClr val="tx1"/>
              </a:solidFill>
              <a:effectLst/>
              <a:latin typeface="Times New Roman" panose="02020603050405020304" pitchFamily="18" charset="0"/>
            </a:endParaRPr>
          </a:p>
          <a:p>
            <a:pPr marL="0" indent="0" algn="just">
              <a:lnSpc>
                <a:spcPct val="150000"/>
              </a:lnSpc>
              <a:spcBef>
                <a:spcPct val="20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程序地址空间</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10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a:t>
            </a:r>
            <a:r>
              <a:rPr lang="zh-CN" altLang="en-US" sz="2000" b="0" dirty="0">
                <a:solidFill>
                  <a:schemeClr val="tx1"/>
                </a:solidFill>
                <a:effectLst/>
                <a:latin typeface="Times New Roman" panose="02020603050405020304" pitchFamily="18" charset="0"/>
              </a:rPr>
              <a:t>由若干个逻辑分段组成，每个分段有自己的名字，对于一个分段而 </a:t>
            </a:r>
            <a:endParaRPr lang="zh-CN" altLang="en-US" sz="2000" b="0" dirty="0">
              <a:solidFill>
                <a:schemeClr val="tx1"/>
              </a:solidFill>
              <a:effectLst/>
              <a:latin typeface="Times New Roman" panose="02020603050405020304" pitchFamily="18" charset="0"/>
            </a:endParaRPr>
          </a:p>
          <a:p>
            <a:pPr eaLnBrk="1" hangingPunct="1">
              <a:lnSpc>
                <a:spcPct val="110000"/>
              </a:lnSpc>
              <a:spcBef>
                <a:spcPct val="20000"/>
              </a:spcBef>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言，它是一个连续的地址区。</a:t>
            </a:r>
            <a:endParaRPr lang="zh-CN" altLang="en-US" sz="2000" b="0" dirty="0">
              <a:solidFill>
                <a:schemeClr val="tx1"/>
              </a:solidFill>
              <a:effectLst/>
              <a:latin typeface="Times New Roman" panose="02020603050405020304" pitchFamily="18" charset="0"/>
            </a:endParaRPr>
          </a:p>
        </p:txBody>
      </p:sp>
      <p:grpSp>
        <p:nvGrpSpPr>
          <p:cNvPr id="4" name="Group 54"/>
          <p:cNvGrpSpPr/>
          <p:nvPr/>
        </p:nvGrpSpPr>
        <p:grpSpPr bwMode="auto">
          <a:xfrm>
            <a:off x="4804907" y="4012760"/>
            <a:ext cx="6415087" cy="2530475"/>
            <a:chOff x="591" y="2538"/>
            <a:chExt cx="4041" cy="1594"/>
          </a:xfrm>
        </p:grpSpPr>
        <p:sp>
          <p:nvSpPr>
            <p:cNvPr id="5" name="Rectangle 38"/>
            <p:cNvSpPr>
              <a:spLocks noChangeArrowheads="1"/>
            </p:cNvSpPr>
            <p:nvPr/>
          </p:nvSpPr>
          <p:spPr bwMode="auto">
            <a:xfrm>
              <a:off x="1044" y="2834"/>
              <a:ext cx="797" cy="1073"/>
            </a:xfrm>
            <a:prstGeom prst="rect">
              <a:avLst/>
            </a:prstGeom>
            <a:noFill/>
            <a:ln w="1270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6" name="Text Box 39"/>
            <p:cNvSpPr txBox="1">
              <a:spLocks noChangeArrowheads="1"/>
            </p:cNvSpPr>
            <p:nvPr/>
          </p:nvSpPr>
          <p:spPr bwMode="auto">
            <a:xfrm>
              <a:off x="804" y="2578"/>
              <a:ext cx="81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code_addr</a:t>
              </a:r>
              <a:endParaRPr kumimoji="1" lang="en-US" altLang="zh-CN" sz="1600" b="1">
                <a:solidFill>
                  <a:schemeClr val="tx1"/>
                </a:solidFill>
                <a:latin typeface="Times New Roman" panose="02020603050405020304" pitchFamily="18" charset="0"/>
              </a:endParaRPr>
            </a:p>
          </p:txBody>
        </p:sp>
        <p:sp>
          <p:nvSpPr>
            <p:cNvPr id="7" name="Text Box 40"/>
            <p:cNvSpPr txBox="1">
              <a:spLocks noChangeArrowheads="1"/>
            </p:cNvSpPr>
            <p:nvPr/>
          </p:nvSpPr>
          <p:spPr bwMode="auto">
            <a:xfrm>
              <a:off x="591" y="3783"/>
              <a:ext cx="57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4KB</a:t>
              </a:r>
              <a:r>
                <a:rPr kumimoji="1" lang="en-US" altLang="zh-CN" sz="1600" b="1">
                  <a:solidFill>
                    <a:schemeClr val="tx1"/>
                  </a:solidFill>
                  <a:latin typeface="Times New Roman" panose="02020603050405020304" pitchFamily="18" charset="0"/>
                  <a:sym typeface="Symbol" panose="05050102010706020507" pitchFamily="18" charset="2"/>
                </a:rPr>
                <a:t></a:t>
              </a: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8" name="Text Box 41"/>
            <p:cNvSpPr txBox="1">
              <a:spLocks noChangeArrowheads="1"/>
            </p:cNvSpPr>
            <p:nvPr/>
          </p:nvSpPr>
          <p:spPr bwMode="auto">
            <a:xfrm>
              <a:off x="897" y="2746"/>
              <a:ext cx="1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9" name="Text Box 42"/>
            <p:cNvSpPr txBox="1">
              <a:spLocks noChangeArrowheads="1"/>
            </p:cNvSpPr>
            <p:nvPr/>
          </p:nvSpPr>
          <p:spPr bwMode="auto">
            <a:xfrm>
              <a:off x="1136" y="3920"/>
              <a:ext cx="63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代码分段</a:t>
              </a:r>
              <a:endParaRPr kumimoji="1" lang="zh-CN" altLang="en-US" sz="1600" b="1">
                <a:solidFill>
                  <a:schemeClr val="tx1"/>
                </a:solidFill>
                <a:latin typeface="Times New Roman" panose="02020603050405020304" pitchFamily="18" charset="0"/>
              </a:endParaRPr>
            </a:p>
          </p:txBody>
        </p:sp>
        <p:sp>
          <p:nvSpPr>
            <p:cNvPr id="10" name="Rectangle 43"/>
            <p:cNvSpPr>
              <a:spLocks noChangeArrowheads="1"/>
            </p:cNvSpPr>
            <p:nvPr/>
          </p:nvSpPr>
          <p:spPr bwMode="auto">
            <a:xfrm>
              <a:off x="2399" y="2794"/>
              <a:ext cx="798" cy="795"/>
            </a:xfrm>
            <a:prstGeom prst="rect">
              <a:avLst/>
            </a:prstGeom>
            <a:noFill/>
            <a:ln w="1270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11" name="Text Box 44"/>
            <p:cNvSpPr txBox="1">
              <a:spLocks noChangeArrowheads="1"/>
            </p:cNvSpPr>
            <p:nvPr/>
          </p:nvSpPr>
          <p:spPr bwMode="auto">
            <a:xfrm>
              <a:off x="2160" y="2538"/>
              <a:ext cx="77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data_addr</a:t>
              </a:r>
              <a:endParaRPr kumimoji="1" lang="en-US" altLang="zh-CN" sz="1600" b="1">
                <a:solidFill>
                  <a:schemeClr val="tx1"/>
                </a:solidFill>
                <a:latin typeface="Times New Roman" panose="02020603050405020304" pitchFamily="18" charset="0"/>
              </a:endParaRPr>
            </a:p>
          </p:txBody>
        </p:sp>
        <p:sp>
          <p:nvSpPr>
            <p:cNvPr id="12" name="Text Box 45"/>
            <p:cNvSpPr txBox="1">
              <a:spLocks noChangeArrowheads="1"/>
            </p:cNvSpPr>
            <p:nvPr/>
          </p:nvSpPr>
          <p:spPr bwMode="auto">
            <a:xfrm>
              <a:off x="1947" y="3474"/>
              <a:ext cx="57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3KB</a:t>
              </a:r>
              <a:r>
                <a:rPr kumimoji="1" lang="en-US" altLang="zh-CN" sz="1600" b="1">
                  <a:solidFill>
                    <a:schemeClr val="tx1"/>
                  </a:solidFill>
                  <a:latin typeface="Times New Roman" panose="02020603050405020304" pitchFamily="18" charset="0"/>
                  <a:sym typeface="Symbol" panose="05050102010706020507" pitchFamily="18" charset="2"/>
                </a:rPr>
                <a:t></a:t>
              </a: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13" name="Text Box 46"/>
            <p:cNvSpPr txBox="1">
              <a:spLocks noChangeArrowheads="1"/>
            </p:cNvSpPr>
            <p:nvPr/>
          </p:nvSpPr>
          <p:spPr bwMode="auto">
            <a:xfrm>
              <a:off x="2253" y="2715"/>
              <a:ext cx="15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14" name="Text Box 47"/>
            <p:cNvSpPr txBox="1">
              <a:spLocks noChangeArrowheads="1"/>
            </p:cNvSpPr>
            <p:nvPr/>
          </p:nvSpPr>
          <p:spPr bwMode="auto">
            <a:xfrm>
              <a:off x="2519" y="3629"/>
              <a:ext cx="63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数据分段</a:t>
              </a:r>
              <a:endParaRPr kumimoji="1" lang="zh-CN" altLang="en-US" sz="1600" b="1">
                <a:solidFill>
                  <a:schemeClr val="tx1"/>
                </a:solidFill>
                <a:latin typeface="Times New Roman" panose="02020603050405020304" pitchFamily="18" charset="0"/>
              </a:endParaRPr>
            </a:p>
          </p:txBody>
        </p:sp>
        <p:sp>
          <p:nvSpPr>
            <p:cNvPr id="15" name="Rectangle 48"/>
            <p:cNvSpPr>
              <a:spLocks noChangeArrowheads="1"/>
            </p:cNvSpPr>
            <p:nvPr/>
          </p:nvSpPr>
          <p:spPr bwMode="auto">
            <a:xfrm>
              <a:off x="3835" y="2794"/>
              <a:ext cx="797" cy="438"/>
            </a:xfrm>
            <a:prstGeom prst="rect">
              <a:avLst/>
            </a:prstGeom>
            <a:noFill/>
            <a:ln w="1270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16" name="Text Box 49"/>
            <p:cNvSpPr txBox="1">
              <a:spLocks noChangeArrowheads="1"/>
            </p:cNvSpPr>
            <p:nvPr/>
          </p:nvSpPr>
          <p:spPr bwMode="auto">
            <a:xfrm>
              <a:off x="3595" y="2556"/>
              <a:ext cx="75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stack_addr</a:t>
              </a:r>
              <a:endParaRPr kumimoji="1" lang="en-US" altLang="zh-CN" sz="1600" b="1">
                <a:solidFill>
                  <a:schemeClr val="tx1"/>
                </a:solidFill>
                <a:latin typeface="Times New Roman" panose="02020603050405020304" pitchFamily="18" charset="0"/>
              </a:endParaRPr>
            </a:p>
          </p:txBody>
        </p:sp>
        <p:sp>
          <p:nvSpPr>
            <p:cNvPr id="17" name="Text Box 50"/>
            <p:cNvSpPr txBox="1">
              <a:spLocks noChangeArrowheads="1"/>
            </p:cNvSpPr>
            <p:nvPr/>
          </p:nvSpPr>
          <p:spPr bwMode="auto">
            <a:xfrm>
              <a:off x="3373" y="3116"/>
              <a:ext cx="560"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2KB</a:t>
              </a:r>
              <a:r>
                <a:rPr kumimoji="1" lang="en-US" altLang="zh-CN" sz="1600" b="1">
                  <a:solidFill>
                    <a:schemeClr val="tx1"/>
                  </a:solidFill>
                  <a:latin typeface="Times New Roman" panose="02020603050405020304" pitchFamily="18" charset="0"/>
                  <a:sym typeface="Symbol" panose="05050102010706020507" pitchFamily="18" charset="2"/>
                </a:rPr>
                <a:t></a:t>
              </a: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18" name="Text Box 51"/>
            <p:cNvSpPr txBox="1">
              <a:spLocks noChangeArrowheads="1"/>
            </p:cNvSpPr>
            <p:nvPr/>
          </p:nvSpPr>
          <p:spPr bwMode="auto">
            <a:xfrm>
              <a:off x="3688" y="2715"/>
              <a:ext cx="15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19" name="Text Box 52"/>
            <p:cNvSpPr txBox="1">
              <a:spLocks noChangeArrowheads="1"/>
            </p:cNvSpPr>
            <p:nvPr/>
          </p:nvSpPr>
          <p:spPr bwMode="auto">
            <a:xfrm>
              <a:off x="4034" y="3271"/>
              <a:ext cx="43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栈段</a:t>
              </a:r>
              <a:endParaRPr kumimoji="1" lang="zh-CN" altLang="en-US" sz="1600" b="1">
                <a:solidFill>
                  <a:schemeClr val="tx1"/>
                </a:solidFill>
                <a:latin typeface="Times New Roman" panose="02020603050405020304" pitchFamily="18" charset="0"/>
              </a:endParaRPr>
            </a:p>
          </p:txBody>
        </p:sp>
      </p:grpSp>
      <p:sp>
        <p:nvSpPr>
          <p:cNvPr id="20" name="Text Box 55"/>
          <p:cNvSpPr txBox="1">
            <a:spLocks noChangeArrowheads="1"/>
          </p:cNvSpPr>
          <p:nvPr/>
        </p:nvSpPr>
        <p:spPr bwMode="auto">
          <a:xfrm>
            <a:off x="7675107" y="6189282"/>
            <a:ext cx="3390900"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dirty="0">
                <a:solidFill>
                  <a:schemeClr val="tx1"/>
                </a:solidFill>
                <a:latin typeface="Times New Roman" panose="02020603050405020304" pitchFamily="18" charset="0"/>
              </a:rPr>
              <a:t>具有段式地址结构的程序地址空间</a:t>
            </a:r>
            <a:endParaRPr kumimoji="1" lang="zh-CN" altLang="en-US" sz="1600" b="0" dirty="0">
              <a:solidFill>
                <a:schemeClr val="tx1"/>
              </a:solidFill>
              <a:latin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3"/>
          <p:cNvSpPr>
            <a:spLocks noChangeArrowheads="1"/>
          </p:cNvSpPr>
          <p:nvPr/>
        </p:nvSpPr>
        <p:spPr bwMode="auto">
          <a:xfrm>
            <a:off x="957722" y="830079"/>
            <a:ext cx="5776913"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ct val="20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段式地址结构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grpSp>
        <p:nvGrpSpPr>
          <p:cNvPr id="4" name="Group 21"/>
          <p:cNvGrpSpPr/>
          <p:nvPr/>
        </p:nvGrpSpPr>
        <p:grpSpPr bwMode="auto">
          <a:xfrm>
            <a:off x="1748297" y="1528579"/>
            <a:ext cx="3897313" cy="433388"/>
            <a:chOff x="912" y="3024"/>
            <a:chExt cx="3360" cy="410"/>
          </a:xfrm>
        </p:grpSpPr>
        <p:sp>
          <p:nvSpPr>
            <p:cNvPr id="5" name="Text Box 22"/>
            <p:cNvSpPr txBox="1">
              <a:spLocks noChangeArrowheads="1"/>
            </p:cNvSpPr>
            <p:nvPr/>
          </p:nvSpPr>
          <p:spPr bwMode="auto">
            <a:xfrm>
              <a:off x="912" y="3024"/>
              <a:ext cx="3360" cy="402"/>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40000"/>
                </a:lnSpc>
                <a:buClrTx/>
                <a:buSzTx/>
                <a:buFontTx/>
                <a:buNone/>
              </a:pPr>
              <a:r>
                <a:rPr kumimoji="1" lang="en-US" altLang="zh-CN" sz="1600" b="1">
                  <a:solidFill>
                    <a:schemeClr val="tx1"/>
                  </a:solidFill>
                  <a:latin typeface="Times New Roman" panose="02020603050405020304" pitchFamily="18" charset="0"/>
                </a:rPr>
                <a:t>     </a:t>
              </a:r>
              <a:r>
                <a:rPr kumimoji="1" lang="zh-CN" altLang="en-US" sz="1600" b="1">
                  <a:solidFill>
                    <a:schemeClr val="tx1"/>
                  </a:solidFill>
                  <a:latin typeface="Times New Roman" panose="02020603050405020304" pitchFamily="18" charset="0"/>
                </a:rPr>
                <a:t>段 号 </a:t>
              </a:r>
              <a:r>
                <a:rPr kumimoji="1" lang="en-US" altLang="zh-CN" sz="1600" b="1">
                  <a:solidFill>
                    <a:schemeClr val="tx1"/>
                  </a:solidFill>
                  <a:latin typeface="Times New Roman" panose="02020603050405020304" pitchFamily="18" charset="0"/>
                </a:rPr>
                <a:t>s                      </a:t>
              </a:r>
              <a:r>
                <a:rPr kumimoji="1" lang="zh-CN" altLang="en-US" sz="1600" b="1">
                  <a:solidFill>
                    <a:schemeClr val="tx1"/>
                  </a:solidFill>
                  <a:latin typeface="Times New Roman" panose="02020603050405020304" pitchFamily="18" charset="0"/>
                </a:rPr>
                <a:t>段 内 位 移 </a:t>
              </a:r>
              <a:r>
                <a:rPr kumimoji="1" lang="en-US" altLang="zh-CN" sz="1600" b="1">
                  <a:solidFill>
                    <a:schemeClr val="tx1"/>
                  </a:solidFill>
                  <a:latin typeface="Times New Roman" panose="02020603050405020304" pitchFamily="18" charset="0"/>
                </a:rPr>
                <a:t>w</a:t>
              </a:r>
              <a:endParaRPr kumimoji="1" lang="en-US" altLang="zh-CN" sz="1600" b="1">
                <a:solidFill>
                  <a:schemeClr val="tx1"/>
                </a:solidFill>
                <a:latin typeface="Times New Roman" panose="02020603050405020304" pitchFamily="18" charset="0"/>
              </a:endParaRPr>
            </a:p>
          </p:txBody>
        </p:sp>
        <p:sp>
          <p:nvSpPr>
            <p:cNvPr id="6" name="Line 23"/>
            <p:cNvSpPr>
              <a:spLocks noChangeShapeType="1"/>
            </p:cNvSpPr>
            <p:nvPr/>
          </p:nvSpPr>
          <p:spPr bwMode="auto">
            <a:xfrm>
              <a:off x="2016" y="3024"/>
              <a:ext cx="0" cy="41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7" name="Rectangle 27"/>
          <p:cNvSpPr>
            <a:spLocks noChangeArrowheads="1"/>
          </p:cNvSpPr>
          <p:nvPr/>
        </p:nvSpPr>
        <p:spPr bwMode="auto">
          <a:xfrm>
            <a:off x="487822" y="2603317"/>
            <a:ext cx="3224213"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段式地址变换</a:t>
            </a:r>
            <a:endParaRPr lang="zh-CN" altLang="en-US" sz="2800" b="1" dirty="0">
              <a:solidFill>
                <a:srgbClr val="335F90"/>
              </a:solidFill>
              <a:latin typeface="Times New Roman" panose="02020603050405020304" pitchFamily="18" charset="0"/>
            </a:endParaRPr>
          </a:p>
        </p:txBody>
      </p:sp>
      <p:grpSp>
        <p:nvGrpSpPr>
          <p:cNvPr id="8" name="Group 55"/>
          <p:cNvGrpSpPr/>
          <p:nvPr/>
        </p:nvGrpSpPr>
        <p:grpSpPr bwMode="auto">
          <a:xfrm>
            <a:off x="4531185" y="2174692"/>
            <a:ext cx="4876800" cy="2747962"/>
            <a:chOff x="355" y="1999"/>
            <a:chExt cx="3072" cy="1731"/>
          </a:xfrm>
        </p:grpSpPr>
        <p:sp>
          <p:nvSpPr>
            <p:cNvPr id="9" name="Text Box 29"/>
            <p:cNvSpPr txBox="1">
              <a:spLocks noChangeArrowheads="1"/>
            </p:cNvSpPr>
            <p:nvPr/>
          </p:nvSpPr>
          <p:spPr bwMode="auto">
            <a:xfrm>
              <a:off x="1015" y="2822"/>
              <a:ext cx="821" cy="908"/>
            </a:xfrm>
            <a:prstGeom prst="rect">
              <a:avLst/>
            </a:prstGeom>
            <a:solidFill>
              <a:srgbClr val="FFFF99"/>
            </a:solidFill>
            <a:ln w="25400">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a:t>
              </a:r>
              <a:endParaRPr kumimoji="1" lang="en-US" altLang="zh-CN" sz="1600">
                <a:solidFill>
                  <a:schemeClr val="tx1"/>
                </a:solidFill>
                <a:latin typeface="Times New Roman" panose="02020603050405020304" pitchFamily="18" charset="0"/>
              </a:endParaRPr>
            </a:p>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a:t>
              </a:r>
              <a:r>
                <a:rPr kumimoji="1" lang="en-US" altLang="zh-CN" sz="1600" b="0">
                  <a:solidFill>
                    <a:schemeClr val="tx1"/>
                  </a:solidFill>
                  <a:latin typeface="Times New Roman" panose="02020603050405020304" pitchFamily="18" charset="0"/>
                </a:rPr>
                <a:t>L      B</a:t>
              </a:r>
              <a:endParaRPr kumimoji="1" lang="en-US" altLang="zh-CN" sz="1600" b="0">
                <a:solidFill>
                  <a:schemeClr val="tx1"/>
                </a:solidFill>
                <a:latin typeface="Times New Roman" panose="02020603050405020304" pitchFamily="18" charset="0"/>
              </a:endParaRPr>
            </a:p>
          </p:txBody>
        </p:sp>
        <p:sp>
          <p:nvSpPr>
            <p:cNvPr id="10" name="AutoShape 30"/>
            <p:cNvSpPr>
              <a:spLocks noChangeArrowheads="1"/>
            </p:cNvSpPr>
            <p:nvPr/>
          </p:nvSpPr>
          <p:spPr bwMode="auto">
            <a:xfrm>
              <a:off x="2268" y="2679"/>
              <a:ext cx="747" cy="1051"/>
            </a:xfrm>
            <a:prstGeom prst="flowChartDocument">
              <a:avLst/>
            </a:prstGeom>
            <a:solidFill>
              <a:srgbClr val="CCFF99"/>
            </a:solidFill>
            <a:ln w="25400">
              <a:solidFill>
                <a:srgbClr val="000000"/>
              </a:solidFill>
              <a:miter lim="800000"/>
            </a:ln>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a:solidFill>
                  <a:srgbClr val="4138FA"/>
                </a:solidFill>
                <a:effectLst>
                  <a:outerShdw blurRad="38100" dist="38100" dir="2700000" algn="tl">
                    <a:srgbClr val="000000"/>
                  </a:outerShdw>
                </a:effectLst>
              </a:endParaRPr>
            </a:p>
          </p:txBody>
        </p:sp>
        <p:sp>
          <p:nvSpPr>
            <p:cNvPr id="11" name="Text Box 31"/>
            <p:cNvSpPr txBox="1">
              <a:spLocks noChangeArrowheads="1"/>
            </p:cNvSpPr>
            <p:nvPr/>
          </p:nvSpPr>
          <p:spPr bwMode="auto">
            <a:xfrm>
              <a:off x="421" y="2249"/>
              <a:ext cx="590" cy="239"/>
            </a:xfrm>
            <a:prstGeom prst="rect">
              <a:avLst/>
            </a:prstGeom>
            <a:solidFill>
              <a:srgbClr val="FFCCCC"/>
            </a:solidFill>
            <a:ln w="25400">
              <a:solidFill>
                <a:srgbClr val="000000"/>
              </a:solidFill>
              <a:miter lim="800000"/>
            </a:ln>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  s       w </a:t>
              </a:r>
              <a:endParaRPr kumimoji="1" lang="en-US" altLang="zh-CN" sz="1600">
                <a:solidFill>
                  <a:schemeClr val="tx1"/>
                </a:solidFill>
                <a:latin typeface="Times New Roman" panose="02020603050405020304" pitchFamily="18" charset="0"/>
              </a:endParaRPr>
            </a:p>
          </p:txBody>
        </p:sp>
        <p:sp>
          <p:nvSpPr>
            <p:cNvPr id="12" name="Line 33"/>
            <p:cNvSpPr>
              <a:spLocks noChangeShapeType="1"/>
            </p:cNvSpPr>
            <p:nvPr/>
          </p:nvSpPr>
          <p:spPr bwMode="auto">
            <a:xfrm>
              <a:off x="3094" y="2679"/>
              <a:ext cx="0" cy="262"/>
            </a:xfrm>
            <a:prstGeom prst="line">
              <a:avLst/>
            </a:prstGeom>
            <a:noFill/>
            <a:ln w="25400">
              <a:solidFill>
                <a:srgbClr val="000000"/>
              </a:solidFill>
              <a:round/>
              <a:tailEnd type="triangle" w="sm" len="me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3" name="Text Box 34"/>
            <p:cNvSpPr txBox="1">
              <a:spLocks noChangeArrowheads="1"/>
            </p:cNvSpPr>
            <p:nvPr/>
          </p:nvSpPr>
          <p:spPr bwMode="auto">
            <a:xfrm>
              <a:off x="3015" y="2898"/>
              <a:ext cx="41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a:solidFill>
                    <a:schemeClr val="tx1"/>
                  </a:solidFill>
                  <a:latin typeface="Times New Roman" panose="02020603050405020304" pitchFamily="18" charset="0"/>
                </a:rPr>
                <a:t>B+w</a:t>
              </a:r>
              <a:endParaRPr kumimoji="1" lang="en-US" altLang="zh-CN" sz="1600">
                <a:solidFill>
                  <a:schemeClr val="tx1"/>
                </a:solidFill>
                <a:latin typeface="Times New Roman" panose="02020603050405020304" pitchFamily="18" charset="0"/>
              </a:endParaRPr>
            </a:p>
          </p:txBody>
        </p:sp>
        <p:sp>
          <p:nvSpPr>
            <p:cNvPr id="14" name="Line 35"/>
            <p:cNvSpPr>
              <a:spLocks noChangeShapeType="1"/>
            </p:cNvSpPr>
            <p:nvPr/>
          </p:nvSpPr>
          <p:spPr bwMode="auto">
            <a:xfrm>
              <a:off x="2268" y="2919"/>
              <a:ext cx="747"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5" name="Line 36"/>
            <p:cNvSpPr>
              <a:spLocks noChangeShapeType="1"/>
            </p:cNvSpPr>
            <p:nvPr/>
          </p:nvSpPr>
          <p:spPr bwMode="auto">
            <a:xfrm>
              <a:off x="2268" y="3062"/>
              <a:ext cx="747"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6" name="Line 37"/>
            <p:cNvSpPr>
              <a:spLocks noChangeShapeType="1"/>
            </p:cNvSpPr>
            <p:nvPr/>
          </p:nvSpPr>
          <p:spPr bwMode="auto">
            <a:xfrm>
              <a:off x="1011" y="3014"/>
              <a:ext cx="825"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7" name="Line 38"/>
            <p:cNvSpPr>
              <a:spLocks noChangeShapeType="1"/>
            </p:cNvSpPr>
            <p:nvPr/>
          </p:nvSpPr>
          <p:spPr bwMode="auto">
            <a:xfrm>
              <a:off x="1011" y="3205"/>
              <a:ext cx="825"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8" name="Line 39"/>
            <p:cNvSpPr>
              <a:spLocks noChangeShapeType="1"/>
            </p:cNvSpPr>
            <p:nvPr/>
          </p:nvSpPr>
          <p:spPr bwMode="auto">
            <a:xfrm>
              <a:off x="1247" y="3014"/>
              <a:ext cx="0" cy="191"/>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9" name="Line 40"/>
            <p:cNvSpPr>
              <a:spLocks noChangeShapeType="1"/>
            </p:cNvSpPr>
            <p:nvPr/>
          </p:nvSpPr>
          <p:spPr bwMode="auto">
            <a:xfrm>
              <a:off x="1522" y="3014"/>
              <a:ext cx="0" cy="191"/>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0" name="Text Box 41"/>
            <p:cNvSpPr txBox="1">
              <a:spLocks noChangeArrowheads="1"/>
            </p:cNvSpPr>
            <p:nvPr/>
          </p:nvSpPr>
          <p:spPr bwMode="auto">
            <a:xfrm>
              <a:off x="2387" y="2441"/>
              <a:ext cx="54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0">
                  <a:solidFill>
                    <a:schemeClr val="tx1"/>
                  </a:solidFill>
                  <a:latin typeface="Times New Roman" panose="02020603050405020304" pitchFamily="18" charset="0"/>
                </a:rPr>
                <a:t>第</a:t>
              </a:r>
              <a:r>
                <a:rPr kumimoji="1" lang="en-US" altLang="zh-CN" sz="1600" b="0">
                  <a:solidFill>
                    <a:schemeClr val="tx1"/>
                  </a:solidFill>
                  <a:latin typeface="Times New Roman" panose="02020603050405020304" pitchFamily="18" charset="0"/>
                </a:rPr>
                <a:t>S</a:t>
              </a:r>
              <a:r>
                <a:rPr kumimoji="1" lang="zh-CN" altLang="en-US" sz="1600" b="0">
                  <a:solidFill>
                    <a:schemeClr val="tx1"/>
                  </a:solidFill>
                  <a:latin typeface="Times New Roman" panose="02020603050405020304" pitchFamily="18" charset="0"/>
                </a:rPr>
                <a:t>段</a:t>
              </a:r>
              <a:endParaRPr kumimoji="1" lang="zh-CN" altLang="en-US" sz="1600" b="0">
                <a:solidFill>
                  <a:schemeClr val="tx1"/>
                </a:solidFill>
                <a:latin typeface="Times New Roman" panose="02020603050405020304" pitchFamily="18" charset="0"/>
              </a:endParaRPr>
            </a:p>
          </p:txBody>
        </p:sp>
        <p:sp>
          <p:nvSpPr>
            <p:cNvPr id="21" name="Line 42"/>
            <p:cNvSpPr>
              <a:spLocks noChangeShapeType="1"/>
            </p:cNvSpPr>
            <p:nvPr/>
          </p:nvSpPr>
          <p:spPr bwMode="auto">
            <a:xfrm>
              <a:off x="696" y="2249"/>
              <a:ext cx="0" cy="239"/>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2" name="Text Box 43"/>
            <p:cNvSpPr txBox="1">
              <a:spLocks noChangeArrowheads="1"/>
            </p:cNvSpPr>
            <p:nvPr/>
          </p:nvSpPr>
          <p:spPr bwMode="auto">
            <a:xfrm>
              <a:off x="355" y="1999"/>
              <a:ext cx="42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0">
                  <a:solidFill>
                    <a:schemeClr val="tx1"/>
                  </a:solidFill>
                  <a:latin typeface="Times New Roman" panose="02020603050405020304" pitchFamily="18" charset="0"/>
                </a:rPr>
                <a:t>段号</a:t>
              </a:r>
              <a:endParaRPr kumimoji="1" lang="zh-CN" altLang="en-US" sz="1600" b="0">
                <a:solidFill>
                  <a:schemeClr val="tx1"/>
                </a:solidFill>
                <a:latin typeface="Times New Roman" panose="02020603050405020304" pitchFamily="18" charset="0"/>
              </a:endParaRPr>
            </a:p>
          </p:txBody>
        </p:sp>
        <p:sp>
          <p:nvSpPr>
            <p:cNvPr id="23" name="Text Box 44"/>
            <p:cNvSpPr txBox="1">
              <a:spLocks noChangeArrowheads="1"/>
            </p:cNvSpPr>
            <p:nvPr/>
          </p:nvSpPr>
          <p:spPr bwMode="auto">
            <a:xfrm>
              <a:off x="698" y="2000"/>
              <a:ext cx="66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0">
                  <a:solidFill>
                    <a:schemeClr val="tx1"/>
                  </a:solidFill>
                  <a:latin typeface="Times New Roman" panose="02020603050405020304" pitchFamily="18" charset="0"/>
                </a:rPr>
                <a:t>段内位移</a:t>
              </a:r>
              <a:endParaRPr kumimoji="1" lang="zh-CN" altLang="en-US" sz="1600" b="0">
                <a:solidFill>
                  <a:schemeClr val="tx1"/>
                </a:solidFill>
                <a:latin typeface="Times New Roman" panose="02020603050405020304" pitchFamily="18" charset="0"/>
              </a:endParaRPr>
            </a:p>
          </p:txBody>
        </p:sp>
        <p:sp>
          <p:nvSpPr>
            <p:cNvPr id="24" name="Line 45"/>
            <p:cNvSpPr>
              <a:spLocks noChangeShapeType="1"/>
            </p:cNvSpPr>
            <p:nvPr/>
          </p:nvSpPr>
          <p:spPr bwMode="auto">
            <a:xfrm>
              <a:off x="540" y="2488"/>
              <a:ext cx="0" cy="528"/>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5" name="Line 46"/>
            <p:cNvSpPr>
              <a:spLocks noChangeShapeType="1"/>
            </p:cNvSpPr>
            <p:nvPr/>
          </p:nvSpPr>
          <p:spPr bwMode="auto">
            <a:xfrm>
              <a:off x="540" y="3014"/>
              <a:ext cx="471" cy="0"/>
            </a:xfrm>
            <a:prstGeom prst="line">
              <a:avLst/>
            </a:prstGeom>
            <a:noFill/>
            <a:ln w="2540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6" name="Line 47"/>
            <p:cNvSpPr>
              <a:spLocks noChangeShapeType="1"/>
            </p:cNvSpPr>
            <p:nvPr/>
          </p:nvSpPr>
          <p:spPr bwMode="auto">
            <a:xfrm>
              <a:off x="1758" y="3109"/>
              <a:ext cx="235"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7" name="Line 48"/>
            <p:cNvSpPr>
              <a:spLocks noChangeShapeType="1"/>
            </p:cNvSpPr>
            <p:nvPr/>
          </p:nvSpPr>
          <p:spPr bwMode="auto">
            <a:xfrm flipV="1">
              <a:off x="1993" y="2679"/>
              <a:ext cx="0" cy="43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8" name="Line 49"/>
            <p:cNvSpPr>
              <a:spLocks noChangeShapeType="1"/>
            </p:cNvSpPr>
            <p:nvPr/>
          </p:nvSpPr>
          <p:spPr bwMode="auto">
            <a:xfrm>
              <a:off x="1993" y="2679"/>
              <a:ext cx="275" cy="0"/>
            </a:xfrm>
            <a:prstGeom prst="line">
              <a:avLst/>
            </a:prstGeom>
            <a:noFill/>
            <a:ln w="2540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9" name="Text Box 50"/>
            <p:cNvSpPr txBox="1">
              <a:spLocks noChangeArrowheads="1"/>
            </p:cNvSpPr>
            <p:nvPr/>
          </p:nvSpPr>
          <p:spPr bwMode="auto">
            <a:xfrm>
              <a:off x="922" y="2609"/>
              <a:ext cx="10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lang="zh-CN" altLang="en-US" sz="1600" b="0">
                  <a:solidFill>
                    <a:schemeClr val="tx1"/>
                  </a:solidFill>
                </a:rPr>
                <a:t>段号  长度  基址</a:t>
              </a:r>
              <a:endParaRPr lang="zh-CN" altLang="en-US" sz="1600" b="0">
                <a:solidFill>
                  <a:schemeClr val="tx1"/>
                </a:solidFill>
              </a:endParaRPr>
            </a:p>
          </p:txBody>
        </p:sp>
      </p:grpSp>
      <p:sp>
        <p:nvSpPr>
          <p:cNvPr id="30" name="Rectangle 51"/>
          <p:cNvSpPr>
            <a:spLocks noChangeArrowheads="1"/>
          </p:cNvSpPr>
          <p:nvPr/>
        </p:nvSpPr>
        <p:spPr bwMode="auto">
          <a:xfrm>
            <a:off x="960897" y="3319279"/>
            <a:ext cx="4618037" cy="2979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914400" indent="-34163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295400" indent="-26543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714500" indent="-28448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171700" indent="-41783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6289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30861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5433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4000500" indent="-41783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30000"/>
              </a:lnSpc>
              <a:buFont typeface="Wingdings" panose="05000000000000000000" pitchFamily="2" charset="2"/>
              <a:buNone/>
            </a:pPr>
            <a:r>
              <a:rPr lang="zh-CN" altLang="en-US" sz="2400" dirty="0">
                <a:solidFill>
                  <a:schemeClr val="tx1"/>
                </a:solidFill>
                <a:latin typeface="Times New Roman" panose="02020603050405020304" pitchFamily="18" charset="0"/>
              </a:rPr>
              <a:t>段式地址步骤</a:t>
            </a:r>
            <a:endParaRPr lang="zh-CN" altLang="en-US" sz="2400" dirty="0">
              <a:solidFill>
                <a:schemeClr val="tx1"/>
              </a:solidFill>
              <a:latin typeface="Times New Roman" panose="02020603050405020304" pitchFamily="18" charset="0"/>
            </a:endParaRPr>
          </a:p>
          <a:p>
            <a:pPr marL="800100" lvl="3"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取出程序地址</a:t>
            </a:r>
            <a:r>
              <a:rPr lang="en-US" altLang="zh-CN" sz="2400" dirty="0">
                <a:solidFill>
                  <a:prstClr val="black"/>
                </a:solidFill>
                <a:latin typeface="微软雅黑" panose="020B0503020204020204" pitchFamily="34" charset="-122"/>
                <a:ea typeface="微软雅黑" panose="020B0503020204020204" pitchFamily="34" charset="-122"/>
              </a:rPr>
              <a:t>(s</a:t>
            </a:r>
            <a:r>
              <a:rPr lang="zh-CN" altLang="en-US" sz="2400" dirty="0">
                <a:solidFill>
                  <a:prstClr val="black"/>
                </a:solidFill>
                <a:latin typeface="微软雅黑" panose="020B0503020204020204" pitchFamily="34" charset="-122"/>
                <a:ea typeface="微软雅黑" panose="020B0503020204020204" pitchFamily="34" charset="-122"/>
              </a:rPr>
              <a:t>，</a:t>
            </a:r>
            <a:r>
              <a:rPr lang="en-US" altLang="zh-CN" sz="2400" dirty="0">
                <a:solidFill>
                  <a:prstClr val="black"/>
                </a:solidFill>
                <a:latin typeface="微软雅黑" panose="020B0503020204020204" pitchFamily="34" charset="-122"/>
                <a:ea typeface="微软雅黑" panose="020B0503020204020204" pitchFamily="34" charset="-122"/>
              </a:rPr>
              <a:t>w)</a:t>
            </a:r>
            <a:r>
              <a:rPr lang="zh-CN" altLang="en-US" sz="2400" dirty="0">
                <a:solidFill>
                  <a:prstClr val="black"/>
                </a:solidFill>
                <a:latin typeface="微软雅黑" panose="020B0503020204020204" pitchFamily="34" charset="-122"/>
                <a:ea typeface="微软雅黑" panose="020B0503020204020204" pitchFamily="34" charset="-122"/>
              </a:rPr>
              <a:t>；</a:t>
            </a:r>
            <a:endParaRPr lang="zh-CN" altLang="en-US" sz="2400" dirty="0">
              <a:solidFill>
                <a:prstClr val="black"/>
              </a:solidFill>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用</a:t>
            </a:r>
            <a:r>
              <a:rPr lang="en-US" altLang="zh-CN" sz="2400" dirty="0">
                <a:solidFill>
                  <a:prstClr val="black"/>
                </a:solidFill>
                <a:latin typeface="微软雅黑" panose="020B0503020204020204" pitchFamily="34" charset="-122"/>
                <a:ea typeface="微软雅黑" panose="020B0503020204020204" pitchFamily="34" charset="-122"/>
              </a:rPr>
              <a:t>s</a:t>
            </a:r>
            <a:r>
              <a:rPr lang="zh-CN" altLang="en-US" sz="2400" dirty="0">
                <a:solidFill>
                  <a:prstClr val="black"/>
                </a:solidFill>
                <a:latin typeface="微软雅黑" panose="020B0503020204020204" pitchFamily="34" charset="-122"/>
                <a:ea typeface="微软雅黑" panose="020B0503020204020204" pitchFamily="34" charset="-122"/>
              </a:rPr>
              <a:t>检索段表；</a:t>
            </a:r>
            <a:endParaRPr lang="zh-CN" altLang="en-US" sz="2400" dirty="0">
              <a:solidFill>
                <a:prstClr val="black"/>
              </a:solidFill>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Font typeface="Wingdings" panose="05000000000000000000" pitchFamily="2" charset="2"/>
              <a:buChar char="u"/>
              <a:defRPr/>
            </a:pPr>
            <a:r>
              <a:rPr lang="zh-CN" altLang="en-US" sz="2400" dirty="0">
                <a:solidFill>
                  <a:prstClr val="black"/>
                </a:solidFill>
                <a:latin typeface="微软雅黑" panose="020B0503020204020204" pitchFamily="34" charset="-122"/>
                <a:ea typeface="微软雅黑" panose="020B0503020204020204" pitchFamily="34" charset="-122"/>
              </a:rPr>
              <a:t>如</a:t>
            </a:r>
            <a:r>
              <a:rPr lang="en-US" altLang="zh-CN" sz="2400" dirty="0">
                <a:solidFill>
                  <a:prstClr val="black"/>
                </a:solidFill>
                <a:latin typeface="微软雅黑" panose="020B0503020204020204" pitchFamily="34" charset="-122"/>
                <a:ea typeface="微软雅黑" panose="020B0503020204020204" pitchFamily="34" charset="-122"/>
              </a:rPr>
              <a:t>w</a:t>
            </a:r>
            <a:r>
              <a:rPr lang="zh-CN" altLang="en-US" sz="2400" dirty="0">
                <a:solidFill>
                  <a:prstClr val="black"/>
                </a:solidFill>
                <a:latin typeface="微软雅黑" panose="020B0503020204020204" pitchFamily="34" charset="-122"/>
                <a:ea typeface="微软雅黑" panose="020B0503020204020204" pitchFamily="34" charset="-122"/>
              </a:rPr>
              <a:t>＜</a:t>
            </a:r>
            <a:r>
              <a:rPr lang="en-US" altLang="zh-CN" sz="2400" dirty="0">
                <a:solidFill>
                  <a:prstClr val="black"/>
                </a:solidFill>
                <a:latin typeface="微软雅黑" panose="020B0503020204020204" pitchFamily="34" charset="-122"/>
                <a:ea typeface="微软雅黑" panose="020B0503020204020204" pitchFamily="34" charset="-122"/>
              </a:rPr>
              <a:t>0</a:t>
            </a:r>
            <a:r>
              <a:rPr lang="zh-CN" altLang="en-US" sz="2400" dirty="0">
                <a:solidFill>
                  <a:prstClr val="black"/>
                </a:solidFill>
                <a:latin typeface="微软雅黑" panose="020B0503020204020204" pitchFamily="34" charset="-122"/>
                <a:ea typeface="微软雅黑" panose="020B0503020204020204" pitchFamily="34" charset="-122"/>
              </a:rPr>
              <a:t>或</a:t>
            </a:r>
            <a:r>
              <a:rPr lang="en-US" altLang="zh-CN" sz="2400" dirty="0" err="1">
                <a:solidFill>
                  <a:prstClr val="black"/>
                </a:solidFill>
                <a:latin typeface="微软雅黑" panose="020B0503020204020204" pitchFamily="34" charset="-122"/>
                <a:ea typeface="微软雅黑" panose="020B0503020204020204" pitchFamily="34" charset="-122"/>
              </a:rPr>
              <a:t>w≥L</a:t>
            </a:r>
            <a:r>
              <a:rPr lang="zh-CN" altLang="en-US" sz="2400" dirty="0">
                <a:solidFill>
                  <a:prstClr val="black"/>
                </a:solidFill>
                <a:latin typeface="微软雅黑" panose="020B0503020204020204" pitchFamily="34" charset="-122"/>
                <a:ea typeface="微软雅黑" panose="020B0503020204020204" pitchFamily="34" charset="-122"/>
              </a:rPr>
              <a:t>则主存越界；</a:t>
            </a:r>
            <a:endParaRPr lang="zh-CN" altLang="en-US" sz="2400" dirty="0">
              <a:solidFill>
                <a:prstClr val="black"/>
              </a:solidFill>
              <a:latin typeface="微软雅黑" panose="020B0503020204020204" pitchFamily="34" charset="-122"/>
              <a:ea typeface="微软雅黑" panose="020B0503020204020204" pitchFamily="34" charset="-122"/>
            </a:endParaRPr>
          </a:p>
          <a:p>
            <a:pPr marL="800100" lvl="3" indent="-228600">
              <a:lnSpc>
                <a:spcPct val="150000"/>
              </a:lnSpc>
              <a:spcBef>
                <a:spcPts val="500"/>
              </a:spcBef>
              <a:buClr>
                <a:srgbClr val="FFC000"/>
              </a:buClr>
              <a:buFont typeface="Wingdings" panose="05000000000000000000" pitchFamily="2" charset="2"/>
              <a:buChar char="u"/>
              <a:defRPr/>
            </a:pPr>
            <a:r>
              <a:rPr lang="en-US" altLang="zh-CN" sz="2400" dirty="0">
                <a:solidFill>
                  <a:prstClr val="black"/>
                </a:solidFill>
                <a:latin typeface="微软雅黑" panose="020B0503020204020204" pitchFamily="34" charset="-122"/>
                <a:ea typeface="微软雅黑" panose="020B0503020204020204" pitchFamily="34" charset="-122"/>
              </a:rPr>
              <a:t>(B</a:t>
            </a:r>
            <a:r>
              <a:rPr lang="zh-CN" altLang="en-US" sz="2400" dirty="0">
                <a:solidFill>
                  <a:prstClr val="black"/>
                </a:solidFill>
                <a:latin typeface="微软雅黑" panose="020B0503020204020204" pitchFamily="34" charset="-122"/>
                <a:ea typeface="微软雅黑" panose="020B0503020204020204" pitchFamily="34" charset="-122"/>
              </a:rPr>
              <a:t>＋</a:t>
            </a:r>
            <a:r>
              <a:rPr lang="en-US" altLang="zh-CN" sz="2400" dirty="0">
                <a:solidFill>
                  <a:prstClr val="black"/>
                </a:solidFill>
                <a:latin typeface="微软雅黑" panose="020B0503020204020204" pitchFamily="34" charset="-122"/>
                <a:ea typeface="微软雅黑" panose="020B0503020204020204" pitchFamily="34" charset="-122"/>
              </a:rPr>
              <a:t>w)</a:t>
            </a:r>
            <a:r>
              <a:rPr lang="zh-CN" altLang="en-US" sz="2400" dirty="0">
                <a:solidFill>
                  <a:prstClr val="black"/>
                </a:solidFill>
                <a:latin typeface="微软雅黑" panose="020B0503020204020204" pitchFamily="34" charset="-122"/>
                <a:ea typeface="微软雅黑" panose="020B0503020204020204" pitchFamily="34" charset="-122"/>
              </a:rPr>
              <a:t>即为所需主存地址</a:t>
            </a:r>
            <a:endParaRPr lang="zh-CN" altLang="en-US" sz="2400" dirty="0">
              <a:solidFill>
                <a:prstClr val="black"/>
              </a:solidFill>
              <a:latin typeface="微软雅黑" panose="020B0503020204020204" pitchFamily="34" charset="-122"/>
              <a:ea typeface="微软雅黑" panose="020B0503020204020204" pitchFamily="34" charset="-122"/>
            </a:endParaRPr>
          </a:p>
        </p:txBody>
      </p:sp>
      <p:sp>
        <p:nvSpPr>
          <p:cNvPr id="31" name="Text Box 56"/>
          <p:cNvSpPr txBox="1">
            <a:spLocks noChangeArrowheads="1"/>
          </p:cNvSpPr>
          <p:nvPr/>
        </p:nvSpPr>
        <p:spPr bwMode="auto">
          <a:xfrm>
            <a:off x="2791285" y="2111192"/>
            <a:ext cx="1533525"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段式地址结构</a:t>
            </a:r>
            <a:endParaRPr kumimoji="1" lang="zh-CN" altLang="en-US" sz="1600" b="0">
              <a:solidFill>
                <a:schemeClr val="tx1"/>
              </a:solidFill>
              <a:latin typeface="Times New Roman" panose="02020603050405020304" pitchFamily="18" charset="0"/>
            </a:endParaRPr>
          </a:p>
        </p:txBody>
      </p:sp>
      <p:sp>
        <p:nvSpPr>
          <p:cNvPr id="32" name="Text Box 57"/>
          <p:cNvSpPr txBox="1">
            <a:spLocks noChangeArrowheads="1"/>
          </p:cNvSpPr>
          <p:nvPr/>
        </p:nvSpPr>
        <p:spPr bwMode="auto">
          <a:xfrm>
            <a:off x="5982160" y="5840229"/>
            <a:ext cx="1765300"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段式地址变换构</a:t>
            </a:r>
            <a:endParaRPr kumimoji="1" lang="zh-CN" altLang="en-US" sz="1600" b="0">
              <a:solidFill>
                <a:schemeClr val="tx1"/>
              </a:solidFill>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3"/>
          <p:cNvSpPr>
            <a:spLocks noChangeArrowheads="1"/>
          </p:cNvSpPr>
          <p:nvPr/>
        </p:nvSpPr>
        <p:spPr bwMode="auto">
          <a:xfrm>
            <a:off x="487822" y="758385"/>
            <a:ext cx="8375650" cy="5853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3.  </a:t>
            </a:r>
            <a:r>
              <a:rPr lang="zh-CN" altLang="en-US" sz="2800" b="1" dirty="0">
                <a:solidFill>
                  <a:srgbClr val="335F90"/>
                </a:solidFill>
                <a:latin typeface="Times New Roman" panose="02020603050405020304" pitchFamily="18" charset="0"/>
              </a:rPr>
              <a:t>页式系统与段式系统的区别</a:t>
            </a:r>
            <a:endParaRPr lang="zh-CN" altLang="en-US" sz="2800" b="1" dirty="0">
              <a:solidFill>
                <a:srgbClr val="335F90"/>
              </a:solidFill>
              <a:latin typeface="Times New Roman" panose="02020603050405020304" pitchFamily="18" charset="0"/>
            </a:endParaRPr>
          </a:p>
          <a:p>
            <a:pPr marL="0" indent="0" algn="just">
              <a:lnSpc>
                <a:spcPct val="150000"/>
              </a:lnSpc>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用户地址空间的区别</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lvl="1"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①</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页式系统中用户地址空间</a:t>
            </a:r>
            <a:r>
              <a:rPr lang="zh-CN" altLang="en-US" sz="2400" dirty="0">
                <a:solidFill>
                  <a:schemeClr val="tx1"/>
                </a:solidFill>
                <a:effectLst/>
                <a:latin typeface="Times New Roman" panose="02020603050405020304" pitchFamily="18" charset="0"/>
              </a:rPr>
              <a:t>：  </a:t>
            </a:r>
            <a:r>
              <a:rPr lang="zh-CN" altLang="en-US" sz="2400" b="1" dirty="0">
                <a:solidFill>
                  <a:schemeClr val="tx1"/>
                </a:solidFill>
                <a:effectLst/>
                <a:latin typeface="Times New Roman" panose="02020603050405020304" pitchFamily="18" charset="0"/>
              </a:rPr>
              <a:t>一维地址空间</a:t>
            </a:r>
            <a:endParaRPr lang="zh-CN" altLang="en-US" sz="2400" b="1" dirty="0">
              <a:solidFill>
                <a:schemeClr val="tx1"/>
              </a:solidFill>
              <a:effectLst/>
              <a:latin typeface="Times New Roman" panose="02020603050405020304" pitchFamily="18" charset="0"/>
            </a:endParaRPr>
          </a:p>
          <a:p>
            <a:pPr lvl="1" eaLnBrk="1" hangingPunct="1">
              <a:lnSpc>
                <a:spcPct val="120000"/>
              </a:lnSpc>
              <a:spcBef>
                <a:spcPct val="20000"/>
              </a:spcBef>
              <a:buClr>
                <a:schemeClr val="tx2"/>
              </a:buClr>
              <a:buSzPct val="95000"/>
              <a:buFont typeface="Wingdings" panose="05000000000000000000" pitchFamily="2" charset="2"/>
              <a:buNone/>
              <a:defRPr/>
            </a:pPr>
            <a:r>
              <a:rPr lang="zh-CN" altLang="en-US" sz="2400" dirty="0">
                <a:solidFill>
                  <a:srgbClr val="000099"/>
                </a:solidFill>
                <a:effectLst/>
                <a:latin typeface="Times New Roman" panose="02020603050405020304" pitchFamily="18" charset="0"/>
              </a:rPr>
              <a:t>②</a:t>
            </a:r>
            <a:r>
              <a:rPr lang="zh-CN" altLang="en-US" sz="2400" dirty="0">
                <a:solidFill>
                  <a:srgbClr val="000099"/>
                </a:solidFill>
                <a:effectLst/>
                <a:latin typeface="宋体" panose="02010600030101010101" pitchFamily="2" charset="-122"/>
              </a:rPr>
              <a:t> </a:t>
            </a:r>
            <a:r>
              <a:rPr lang="zh-CN" altLang="en-US" sz="2400" dirty="0">
                <a:solidFill>
                  <a:srgbClr val="000099"/>
                </a:solidFill>
                <a:effectLst/>
                <a:latin typeface="Times New Roman" panose="02020603050405020304" pitchFamily="18" charset="0"/>
              </a:rPr>
              <a:t>段式系统中用户地址空间：  </a:t>
            </a:r>
            <a:r>
              <a:rPr lang="zh-CN" altLang="en-US" sz="2400" b="1" dirty="0">
                <a:solidFill>
                  <a:schemeClr val="tx1"/>
                </a:solidFill>
                <a:effectLst/>
                <a:latin typeface="Times New Roman" panose="02020603050405020304" pitchFamily="18" charset="0"/>
              </a:rPr>
              <a:t>二维地址空间        </a:t>
            </a:r>
            <a:endParaRPr lang="zh-CN" altLang="en-US" sz="2400" b="1" dirty="0">
              <a:solidFill>
                <a:schemeClr val="tx1"/>
              </a:solidFill>
              <a:effectLst/>
              <a:latin typeface="Times New Roman" panose="02020603050405020304" pitchFamily="18" charset="0"/>
            </a:endParaRPr>
          </a:p>
          <a:p>
            <a:pPr marL="0" indent="0" algn="just">
              <a:lnSpc>
                <a:spcPct val="150000"/>
              </a:lnSpc>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分段和页面的区别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0000"/>
              </a:lnSpc>
              <a:spcBef>
                <a:spcPct val="20000"/>
              </a:spcBef>
              <a:spcAft>
                <a:spcPct val="20000"/>
              </a:spcAft>
              <a:buClr>
                <a:schemeClr val="tx2"/>
              </a:buClr>
              <a:buSzPct val="95000"/>
              <a:buFont typeface="Wingdings" panose="05000000000000000000" pitchFamily="2" charset="2"/>
              <a:buNone/>
              <a:defRPr/>
            </a:pPr>
            <a:r>
              <a:rPr lang="zh-CN" altLang="en-US" sz="2000" b="0" dirty="0">
                <a:solidFill>
                  <a:srgbClr val="000000"/>
                </a:solidFill>
                <a:latin typeface="Times New Roman" panose="02020603050405020304" pitchFamily="18" charset="0"/>
              </a:rPr>
              <a:t>                          </a:t>
            </a:r>
            <a:r>
              <a:rPr lang="zh-CN" altLang="en-US" sz="2400" b="1" dirty="0">
                <a:solidFill>
                  <a:schemeClr val="tx1"/>
                </a:solidFill>
                <a:effectLst/>
                <a:latin typeface="Times New Roman" panose="02020603050405020304" pitchFamily="18" charset="0"/>
              </a:rPr>
              <a:t>分段</a:t>
            </a:r>
            <a:r>
              <a:rPr lang="zh-CN" altLang="en-US" sz="2400" dirty="0">
                <a:solidFill>
                  <a:schemeClr val="tx1"/>
                </a:solidFill>
                <a:effectLst/>
                <a:latin typeface="Times New Roman" panose="02020603050405020304" pitchFamily="18" charset="0"/>
              </a:rPr>
              <a:t>                                 </a:t>
            </a:r>
            <a:r>
              <a:rPr lang="zh-CN" altLang="en-US" sz="2400" b="1" dirty="0">
                <a:solidFill>
                  <a:schemeClr val="tx1"/>
                </a:solidFill>
                <a:effectLst/>
                <a:latin typeface="Times New Roman" panose="02020603050405020304" pitchFamily="18" charset="0"/>
              </a:rPr>
              <a:t>页面</a:t>
            </a:r>
            <a:endParaRPr lang="zh-CN" altLang="en-US" sz="2400" b="1"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000" dirty="0">
                <a:solidFill>
                  <a:schemeClr val="tx1"/>
                </a:solidFill>
                <a:effectLst/>
                <a:latin typeface="Times New Roman" panose="02020603050405020304" pitchFamily="18" charset="0"/>
              </a:rPr>
              <a:t>        </a:t>
            </a:r>
            <a:r>
              <a:rPr lang="zh-CN" altLang="en-US" sz="2000" dirty="0">
                <a:solidFill>
                  <a:schemeClr val="tx1"/>
                </a:solidFill>
                <a:effectLst/>
                <a:latin typeface="Times New Roman" panose="02020603050405020304" pitchFamily="18" charset="0"/>
                <a:sym typeface="Symbol" panose="05050102010706020507" pitchFamily="18" charset="2"/>
              </a:rPr>
              <a:t>           </a:t>
            </a:r>
            <a:r>
              <a:rPr lang="zh-CN" altLang="en-US" sz="2000" b="0" dirty="0">
                <a:solidFill>
                  <a:schemeClr val="tx1"/>
                </a:solidFill>
                <a:effectLst/>
                <a:latin typeface="Times New Roman" panose="02020603050405020304" pitchFamily="18" charset="0"/>
              </a:rPr>
              <a:t>信息的逻辑划分               </a:t>
            </a:r>
            <a:r>
              <a:rPr lang="zh-CN" altLang="en-US" sz="2000" b="0" dirty="0">
                <a:solidFill>
                  <a:schemeClr val="tx1"/>
                </a:solidFill>
                <a:effectLst/>
                <a:latin typeface="Times New Roman" panose="02020603050405020304" pitchFamily="18" charset="0"/>
                <a:sym typeface="Symbol" panose="05050102010706020507" pitchFamily="18" charset="2"/>
              </a:rPr>
              <a:t>    </a:t>
            </a:r>
            <a:r>
              <a:rPr lang="zh-CN" altLang="en-US" sz="2000" b="0" dirty="0">
                <a:solidFill>
                  <a:schemeClr val="tx1"/>
                </a:solidFill>
                <a:effectLst/>
                <a:latin typeface="Times New Roman" panose="02020603050405020304" pitchFamily="18" charset="0"/>
              </a:rPr>
              <a:t>信息的物理划分</a:t>
            </a:r>
            <a:endParaRPr lang="zh-CN" altLang="en-US" sz="20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sym typeface="Symbol" panose="05050102010706020507" pitchFamily="18" charset="2"/>
              </a:rPr>
              <a:t>                   </a:t>
            </a:r>
            <a:r>
              <a:rPr lang="zh-CN" altLang="en-US" sz="2000" b="0" dirty="0">
                <a:solidFill>
                  <a:schemeClr val="tx1"/>
                </a:solidFill>
                <a:effectLst/>
                <a:latin typeface="Times New Roman" panose="02020603050405020304" pitchFamily="18" charset="0"/>
              </a:rPr>
              <a:t>段长是可变的                   </a:t>
            </a:r>
            <a:r>
              <a:rPr lang="zh-CN" altLang="en-US" sz="2000" b="0" dirty="0">
                <a:solidFill>
                  <a:schemeClr val="tx1"/>
                </a:solidFill>
                <a:effectLst/>
                <a:latin typeface="Times New Roman" panose="02020603050405020304" pitchFamily="18" charset="0"/>
                <a:sym typeface="Symbol" panose="05050102010706020507" pitchFamily="18" charset="2"/>
              </a:rPr>
              <a:t>    </a:t>
            </a:r>
            <a:r>
              <a:rPr lang="zh-CN" altLang="en-US" sz="2000" b="0" dirty="0">
                <a:solidFill>
                  <a:schemeClr val="tx1"/>
                </a:solidFill>
                <a:effectLst/>
                <a:latin typeface="Times New Roman" panose="02020603050405020304" pitchFamily="18" charset="0"/>
              </a:rPr>
              <a:t>页的大小是固定的</a:t>
            </a:r>
            <a:endParaRPr lang="zh-CN" altLang="en-US" sz="20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sym typeface="Symbol" panose="05050102010706020507" pitchFamily="18" charset="2"/>
              </a:rPr>
              <a:t>                   </a:t>
            </a:r>
            <a:r>
              <a:rPr lang="zh-CN" altLang="en-US" sz="2000" b="0" dirty="0">
                <a:solidFill>
                  <a:schemeClr val="tx1"/>
                </a:solidFill>
                <a:effectLst/>
                <a:latin typeface="Times New Roman" panose="02020603050405020304" pitchFamily="18" charset="0"/>
              </a:rPr>
              <a:t>用户可见                           </a:t>
            </a:r>
            <a:r>
              <a:rPr lang="zh-CN" altLang="en-US" sz="2000" b="0" dirty="0">
                <a:solidFill>
                  <a:schemeClr val="tx1"/>
                </a:solidFill>
                <a:effectLst/>
                <a:latin typeface="Times New Roman" panose="02020603050405020304" pitchFamily="18" charset="0"/>
                <a:sym typeface="Symbol" panose="05050102010706020507" pitchFamily="18" charset="2"/>
              </a:rPr>
              <a:t>    </a:t>
            </a:r>
            <a:r>
              <a:rPr lang="zh-CN" altLang="en-US" sz="2000" b="0" dirty="0">
                <a:solidFill>
                  <a:schemeClr val="tx1"/>
                </a:solidFill>
                <a:effectLst/>
                <a:latin typeface="Times New Roman" panose="02020603050405020304" pitchFamily="18" charset="0"/>
              </a:rPr>
              <a:t>用户不可见</a:t>
            </a:r>
            <a:endParaRPr lang="zh-CN" altLang="en-US" sz="2000" b="0" dirty="0">
              <a:solidFill>
                <a:schemeClr val="tx1"/>
              </a:solidFill>
              <a:effectLst/>
              <a:latin typeface="Times New Roman" panose="02020603050405020304" pitchFamily="18" charset="0"/>
              <a:sym typeface="Symbol" panose="05050102010706020507" pitchFamily="18" charset="2"/>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sym typeface="Symbol" panose="05050102010706020507" pitchFamily="18" charset="2"/>
              </a:rPr>
              <a:t>                   </a:t>
            </a:r>
            <a:r>
              <a:rPr lang="en-US" altLang="zh-CN" sz="2000" b="0" dirty="0">
                <a:solidFill>
                  <a:schemeClr val="tx1"/>
                </a:solidFill>
                <a:effectLst/>
                <a:latin typeface="Times New Roman" panose="02020603050405020304" pitchFamily="18" charset="0"/>
              </a:rPr>
              <a:t>w</a:t>
            </a:r>
            <a:r>
              <a:rPr lang="zh-CN" altLang="en-US" sz="2000" b="0" dirty="0">
                <a:solidFill>
                  <a:schemeClr val="tx1"/>
                </a:solidFill>
                <a:effectLst/>
                <a:latin typeface="Times New Roman" panose="02020603050405020304" pitchFamily="18" charset="0"/>
              </a:rPr>
              <a:t>字段的溢出将                   </a:t>
            </a:r>
            <a:r>
              <a:rPr lang="zh-CN" altLang="en-US" sz="2000" b="0" dirty="0">
                <a:solidFill>
                  <a:schemeClr val="tx1"/>
                </a:solidFill>
                <a:effectLst/>
                <a:latin typeface="Times New Roman" panose="02020603050405020304" pitchFamily="18" charset="0"/>
                <a:sym typeface="Symbol" panose="05050102010706020507" pitchFamily="18" charset="2"/>
              </a:rPr>
              <a:t>  </a:t>
            </a:r>
            <a:r>
              <a:rPr lang="en-US" altLang="zh-CN" sz="2000" b="0" dirty="0">
                <a:solidFill>
                  <a:schemeClr val="tx1"/>
                </a:solidFill>
                <a:effectLst/>
                <a:latin typeface="Times New Roman" panose="02020603050405020304" pitchFamily="18" charset="0"/>
              </a:rPr>
              <a:t>w</a:t>
            </a:r>
            <a:r>
              <a:rPr lang="zh-CN" altLang="en-US" sz="2000" b="0" dirty="0">
                <a:solidFill>
                  <a:schemeClr val="tx1"/>
                </a:solidFill>
                <a:effectLst/>
                <a:latin typeface="Times New Roman" panose="02020603050405020304" pitchFamily="18" charset="0"/>
              </a:rPr>
              <a:t>字段的溢出</a:t>
            </a:r>
            <a:r>
              <a:rPr lang="zh-CN" altLang="en-US" sz="2000" b="0" dirty="0">
                <a:solidFill>
                  <a:schemeClr val="tx1"/>
                </a:solidFill>
                <a:effectLst/>
                <a:latin typeface="Times New Roman" panose="02020603050405020304" pitchFamily="18" charset="0"/>
                <a:sym typeface="Symbol" panose="05050102010706020507" pitchFamily="18" charset="2"/>
              </a:rPr>
              <a:t>自</a:t>
            </a:r>
            <a:r>
              <a:rPr lang="zh-CN" altLang="en-US" sz="2000" b="0" dirty="0">
                <a:solidFill>
                  <a:schemeClr val="tx1"/>
                </a:solidFill>
                <a:effectLst/>
                <a:latin typeface="Times New Roman" panose="02020603050405020304" pitchFamily="18" charset="0"/>
              </a:rPr>
              <a:t>动加   </a:t>
            </a:r>
            <a:endParaRPr lang="zh-CN" altLang="en-US" sz="2000" b="0" dirty="0">
              <a:solidFill>
                <a:schemeClr val="tx1"/>
              </a:solidFill>
              <a:effectLst/>
              <a:latin typeface="Times New Roman" panose="02020603050405020304" pitchFamily="18" charset="0"/>
            </a:endParaRPr>
          </a:p>
          <a:p>
            <a:pPr eaLnBrk="1" hangingPunct="1">
              <a:lnSpc>
                <a:spcPct val="120000"/>
              </a:lnSpc>
              <a:spcBef>
                <a:spcPct val="20000"/>
              </a:spcBef>
              <a:buClr>
                <a:schemeClr val="tx2"/>
              </a:buClr>
              <a:buSzPct val="95000"/>
              <a:buFont typeface="Wingdings" panose="05000000000000000000" pitchFamily="2" charset="2"/>
              <a:buNone/>
              <a:defRPr/>
            </a:pPr>
            <a:r>
              <a:rPr lang="zh-CN" altLang="en-US" sz="2000" b="0" dirty="0">
                <a:solidFill>
                  <a:schemeClr val="tx1"/>
                </a:solidFill>
                <a:effectLst/>
                <a:latin typeface="Times New Roman" panose="02020603050405020304" pitchFamily="18" charset="0"/>
              </a:rPr>
              <a:t>                   产生越界中断                       入到页号中       </a:t>
            </a:r>
            <a:endParaRPr lang="zh-CN" altLang="en-US" sz="2000" b="0" dirty="0">
              <a:solidFill>
                <a:schemeClr val="tx1"/>
              </a:solidFill>
              <a:effectLst/>
              <a:latin typeface="Times New Roman" panose="02020603050405020304" pitchFamily="18" charset="0"/>
            </a:endParaRPr>
          </a:p>
        </p:txBody>
      </p:sp>
      <p:grpSp>
        <p:nvGrpSpPr>
          <p:cNvPr id="4" name="Group 29"/>
          <p:cNvGrpSpPr/>
          <p:nvPr/>
        </p:nvGrpSpPr>
        <p:grpSpPr bwMode="auto">
          <a:xfrm>
            <a:off x="1600660" y="3844485"/>
            <a:ext cx="5832475" cy="2698750"/>
            <a:chOff x="458" y="2314"/>
            <a:chExt cx="3674" cy="1700"/>
          </a:xfrm>
        </p:grpSpPr>
        <p:sp>
          <p:nvSpPr>
            <p:cNvPr id="5" name="Rectangle 22"/>
            <p:cNvSpPr>
              <a:spLocks noChangeArrowheads="1"/>
            </p:cNvSpPr>
            <p:nvPr/>
          </p:nvSpPr>
          <p:spPr bwMode="auto">
            <a:xfrm>
              <a:off x="458" y="2314"/>
              <a:ext cx="3667" cy="17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a:solidFill>
                  <a:srgbClr val="4138FA"/>
                </a:solidFill>
                <a:effectLst>
                  <a:outerShdw blurRad="38100" dist="38100" dir="2700000" algn="tl">
                    <a:srgbClr val="C0C0C0"/>
                  </a:outerShdw>
                </a:effectLst>
              </a:endParaRPr>
            </a:p>
          </p:txBody>
        </p:sp>
        <p:sp>
          <p:nvSpPr>
            <p:cNvPr id="6" name="Line 23"/>
            <p:cNvSpPr>
              <a:spLocks noChangeShapeType="1"/>
            </p:cNvSpPr>
            <p:nvPr/>
          </p:nvSpPr>
          <p:spPr bwMode="auto">
            <a:xfrm>
              <a:off x="466" y="2632"/>
              <a:ext cx="366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7" name="Line 24"/>
            <p:cNvSpPr>
              <a:spLocks noChangeShapeType="1"/>
            </p:cNvSpPr>
            <p:nvPr/>
          </p:nvSpPr>
          <p:spPr bwMode="auto">
            <a:xfrm>
              <a:off x="458" y="2921"/>
              <a:ext cx="36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8" name="Line 25"/>
            <p:cNvSpPr>
              <a:spLocks noChangeShapeType="1"/>
            </p:cNvSpPr>
            <p:nvPr/>
          </p:nvSpPr>
          <p:spPr bwMode="auto">
            <a:xfrm>
              <a:off x="459" y="3201"/>
              <a:ext cx="36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9" name="Line 26"/>
            <p:cNvSpPr>
              <a:spLocks noChangeShapeType="1"/>
            </p:cNvSpPr>
            <p:nvPr/>
          </p:nvSpPr>
          <p:spPr bwMode="auto">
            <a:xfrm>
              <a:off x="460" y="3481"/>
              <a:ext cx="36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0" name="Line 28"/>
            <p:cNvSpPr>
              <a:spLocks noChangeShapeType="1"/>
            </p:cNvSpPr>
            <p:nvPr/>
          </p:nvSpPr>
          <p:spPr bwMode="auto">
            <a:xfrm>
              <a:off x="2039" y="2322"/>
              <a:ext cx="0" cy="16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3"/>
          <p:cNvSpPr>
            <a:spLocks noChangeArrowheads="1"/>
          </p:cNvSpPr>
          <p:nvPr/>
        </p:nvSpPr>
        <p:spPr bwMode="auto">
          <a:xfrm>
            <a:off x="487822" y="830079"/>
            <a:ext cx="10590486" cy="2490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4.  </a:t>
            </a:r>
            <a:r>
              <a:rPr lang="zh-CN" altLang="en-US" sz="2800" b="1" dirty="0">
                <a:solidFill>
                  <a:srgbClr val="335F90"/>
                </a:solidFill>
                <a:latin typeface="Times New Roman" panose="02020603050405020304" pitchFamily="18" charset="0"/>
              </a:rPr>
              <a:t>段页式系统</a:t>
            </a:r>
            <a:endParaRPr lang="zh-CN" altLang="en-US" sz="2800" b="1" dirty="0">
              <a:solidFill>
                <a:srgbClr val="335F90"/>
              </a:solidFill>
              <a:latin typeface="Times New Roman" panose="02020603050405020304" pitchFamily="18" charset="0"/>
            </a:endParaRPr>
          </a:p>
          <a:p>
            <a:pPr eaLnBrk="1" hangingPunct="1">
              <a:lnSpc>
                <a:spcPct val="130000"/>
              </a:lnSpc>
              <a:buClr>
                <a:schemeClr val="tx2"/>
              </a:buClr>
              <a:buSzPct val="95000"/>
              <a:buFont typeface="Wingdings" panose="05000000000000000000" pitchFamily="2" charset="2"/>
              <a:buNone/>
              <a:defRPr/>
            </a:pPr>
            <a:r>
              <a:rPr lang="zh-CN" altLang="en-US" sz="2000" dirty="0">
                <a:solidFill>
                  <a:schemeClr val="tx1"/>
                </a:solidFill>
                <a:latin typeface="Times New Roman" panose="02020603050405020304" pitchFamily="18" charset="0"/>
              </a:rPr>
              <a:t>        </a:t>
            </a:r>
            <a:r>
              <a:rPr lang="zh-CN" altLang="en-US" sz="2400" dirty="0">
                <a:solidFill>
                  <a:schemeClr val="tx1"/>
                </a:solidFill>
                <a:effectLst/>
                <a:latin typeface="Times New Roman" panose="02020603050405020304" pitchFamily="18" charset="0"/>
              </a:rPr>
              <a:t>在段式存储管理中结合分页存储管理技术，在一个分段</a:t>
            </a:r>
            <a:r>
              <a:rPr lang="zh-CN" altLang="en-US" sz="2400" dirty="0" smtClean="0">
                <a:solidFill>
                  <a:schemeClr val="tx1"/>
                </a:solidFill>
                <a:effectLst/>
                <a:latin typeface="Times New Roman" panose="02020603050405020304" pitchFamily="18" charset="0"/>
              </a:rPr>
              <a:t>内划分</a:t>
            </a:r>
            <a:r>
              <a:rPr lang="zh-CN" altLang="en-US" sz="2400" dirty="0">
                <a:solidFill>
                  <a:schemeClr val="tx1"/>
                </a:solidFill>
                <a:effectLst/>
                <a:latin typeface="Times New Roman" panose="02020603050405020304" pitchFamily="18" charset="0"/>
              </a:rPr>
              <a:t>页面，就形成了段页式存储管理。</a:t>
            </a:r>
            <a:endParaRPr lang="zh-CN" altLang="en-US" sz="2400" dirty="0">
              <a:solidFill>
                <a:schemeClr val="tx1"/>
              </a:solidFill>
              <a:effectLst/>
              <a:latin typeface="Times New Roman" panose="02020603050405020304" pitchFamily="18" charset="0"/>
            </a:endParaRPr>
          </a:p>
          <a:p>
            <a:pPr marL="0" indent="0" algn="just">
              <a:lnSpc>
                <a:spcPct val="150000"/>
              </a:lnSpc>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段页式地址结构的程序地址空间</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grpSp>
        <p:nvGrpSpPr>
          <p:cNvPr id="4" name="Group 27"/>
          <p:cNvGrpSpPr/>
          <p:nvPr/>
        </p:nvGrpSpPr>
        <p:grpSpPr bwMode="auto">
          <a:xfrm>
            <a:off x="1097422" y="3557404"/>
            <a:ext cx="6878637" cy="2611437"/>
            <a:chOff x="348" y="2079"/>
            <a:chExt cx="4333" cy="1645"/>
          </a:xfrm>
        </p:grpSpPr>
        <p:sp>
          <p:nvSpPr>
            <p:cNvPr id="5" name="Rectangle 6"/>
            <p:cNvSpPr>
              <a:spLocks noChangeArrowheads="1"/>
            </p:cNvSpPr>
            <p:nvPr/>
          </p:nvSpPr>
          <p:spPr bwMode="auto">
            <a:xfrm>
              <a:off x="814" y="2380"/>
              <a:ext cx="859" cy="1091"/>
            </a:xfrm>
            <a:prstGeom prst="rect">
              <a:avLst/>
            </a:prstGeom>
            <a:noFill/>
            <a:ln w="2540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6" name="Text Box 7"/>
            <p:cNvSpPr txBox="1">
              <a:spLocks noChangeArrowheads="1"/>
            </p:cNvSpPr>
            <p:nvPr/>
          </p:nvSpPr>
          <p:spPr bwMode="auto">
            <a:xfrm>
              <a:off x="556" y="2101"/>
              <a:ext cx="77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code_addr</a:t>
              </a:r>
              <a:endParaRPr kumimoji="1" lang="en-US" altLang="zh-CN" sz="1600" b="1">
                <a:solidFill>
                  <a:schemeClr val="tx1"/>
                </a:solidFill>
                <a:latin typeface="Times New Roman" panose="02020603050405020304" pitchFamily="18" charset="0"/>
              </a:endParaRPr>
            </a:p>
          </p:txBody>
        </p:sp>
        <p:sp>
          <p:nvSpPr>
            <p:cNvPr id="7" name="Text Box 8"/>
            <p:cNvSpPr txBox="1">
              <a:spLocks noChangeArrowheads="1"/>
            </p:cNvSpPr>
            <p:nvPr/>
          </p:nvSpPr>
          <p:spPr bwMode="auto">
            <a:xfrm>
              <a:off x="348" y="3392"/>
              <a:ext cx="51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4KB</a:t>
              </a:r>
              <a:r>
                <a:rPr kumimoji="1" lang="en-US" altLang="zh-CN" sz="1600" b="1">
                  <a:solidFill>
                    <a:schemeClr val="tx1"/>
                  </a:solidFill>
                  <a:latin typeface="Times New Roman" panose="02020603050405020304" pitchFamily="18" charset="0"/>
                  <a:sym typeface="Symbol" panose="05050102010706020507" pitchFamily="18" charset="2"/>
                </a:rPr>
                <a:t></a:t>
              </a: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8" name="Text Box 9"/>
            <p:cNvSpPr txBox="1">
              <a:spLocks noChangeArrowheads="1"/>
            </p:cNvSpPr>
            <p:nvPr/>
          </p:nvSpPr>
          <p:spPr bwMode="auto">
            <a:xfrm>
              <a:off x="658" y="2290"/>
              <a:ext cx="17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9" name="Text Box 10"/>
            <p:cNvSpPr txBox="1">
              <a:spLocks noChangeArrowheads="1"/>
            </p:cNvSpPr>
            <p:nvPr/>
          </p:nvSpPr>
          <p:spPr bwMode="auto">
            <a:xfrm>
              <a:off x="943" y="3512"/>
              <a:ext cx="687"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代码分段</a:t>
              </a:r>
              <a:endParaRPr kumimoji="1" lang="zh-CN" altLang="en-US" sz="1600" b="1">
                <a:solidFill>
                  <a:schemeClr val="tx1"/>
                </a:solidFill>
                <a:latin typeface="Times New Roman" panose="02020603050405020304" pitchFamily="18" charset="0"/>
              </a:endParaRPr>
            </a:p>
          </p:txBody>
        </p:sp>
        <p:sp>
          <p:nvSpPr>
            <p:cNvPr id="10" name="Rectangle 11"/>
            <p:cNvSpPr>
              <a:spLocks noChangeArrowheads="1"/>
            </p:cNvSpPr>
            <p:nvPr/>
          </p:nvSpPr>
          <p:spPr bwMode="auto">
            <a:xfrm>
              <a:off x="2275" y="2340"/>
              <a:ext cx="859" cy="808"/>
            </a:xfrm>
            <a:prstGeom prst="rect">
              <a:avLst/>
            </a:prstGeom>
            <a:noFill/>
            <a:ln w="2540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11" name="Text Box 12"/>
            <p:cNvSpPr txBox="1">
              <a:spLocks noChangeArrowheads="1"/>
            </p:cNvSpPr>
            <p:nvPr/>
          </p:nvSpPr>
          <p:spPr bwMode="auto">
            <a:xfrm>
              <a:off x="2017" y="2079"/>
              <a:ext cx="727"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data_addr</a:t>
              </a:r>
              <a:endParaRPr kumimoji="1" lang="en-US" altLang="zh-CN" sz="1600" b="1">
                <a:solidFill>
                  <a:schemeClr val="tx1"/>
                </a:solidFill>
                <a:latin typeface="Times New Roman" panose="02020603050405020304" pitchFamily="18" charset="0"/>
              </a:endParaRPr>
            </a:p>
          </p:txBody>
        </p:sp>
        <p:sp>
          <p:nvSpPr>
            <p:cNvPr id="12" name="Text Box 13"/>
            <p:cNvSpPr txBox="1">
              <a:spLocks noChangeArrowheads="1"/>
            </p:cNvSpPr>
            <p:nvPr/>
          </p:nvSpPr>
          <p:spPr bwMode="auto">
            <a:xfrm>
              <a:off x="1818" y="3067"/>
              <a:ext cx="51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3KB</a:t>
              </a:r>
              <a:r>
                <a:rPr kumimoji="1" lang="en-US" altLang="zh-CN" sz="1600" b="1">
                  <a:solidFill>
                    <a:schemeClr val="tx1"/>
                  </a:solidFill>
                  <a:latin typeface="Times New Roman" panose="02020603050405020304" pitchFamily="18" charset="0"/>
                  <a:sym typeface="Symbol" panose="05050102010706020507" pitchFamily="18" charset="2"/>
                </a:rPr>
                <a:t></a:t>
              </a: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13" name="Text Box 14"/>
            <p:cNvSpPr txBox="1">
              <a:spLocks noChangeArrowheads="1"/>
            </p:cNvSpPr>
            <p:nvPr/>
          </p:nvSpPr>
          <p:spPr bwMode="auto">
            <a:xfrm>
              <a:off x="2110" y="2241"/>
              <a:ext cx="17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14" name="Text Box 15"/>
            <p:cNvSpPr txBox="1">
              <a:spLocks noChangeArrowheads="1"/>
            </p:cNvSpPr>
            <p:nvPr/>
          </p:nvSpPr>
          <p:spPr bwMode="auto">
            <a:xfrm>
              <a:off x="2404" y="3188"/>
              <a:ext cx="687"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数据分段</a:t>
              </a:r>
              <a:endParaRPr kumimoji="1" lang="zh-CN" altLang="en-US" sz="1600" b="1">
                <a:solidFill>
                  <a:schemeClr val="tx1"/>
                </a:solidFill>
                <a:latin typeface="Times New Roman" panose="02020603050405020304" pitchFamily="18" charset="0"/>
              </a:endParaRPr>
            </a:p>
          </p:txBody>
        </p:sp>
        <p:sp>
          <p:nvSpPr>
            <p:cNvPr id="15" name="Rectangle 16"/>
            <p:cNvSpPr>
              <a:spLocks noChangeArrowheads="1"/>
            </p:cNvSpPr>
            <p:nvPr/>
          </p:nvSpPr>
          <p:spPr bwMode="auto">
            <a:xfrm>
              <a:off x="3822" y="2340"/>
              <a:ext cx="859" cy="444"/>
            </a:xfrm>
            <a:prstGeom prst="rect">
              <a:avLst/>
            </a:prstGeom>
            <a:noFill/>
            <a:ln w="2540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16" name="Text Box 17"/>
            <p:cNvSpPr txBox="1">
              <a:spLocks noChangeArrowheads="1"/>
            </p:cNvSpPr>
            <p:nvPr/>
          </p:nvSpPr>
          <p:spPr bwMode="auto">
            <a:xfrm>
              <a:off x="3564" y="2079"/>
              <a:ext cx="81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stack_addr</a:t>
              </a:r>
              <a:endParaRPr kumimoji="1" lang="en-US" altLang="zh-CN" sz="1600" b="1">
                <a:solidFill>
                  <a:schemeClr val="tx1"/>
                </a:solidFill>
                <a:latin typeface="Times New Roman" panose="02020603050405020304" pitchFamily="18" charset="0"/>
              </a:endParaRPr>
            </a:p>
          </p:txBody>
        </p:sp>
        <p:sp>
          <p:nvSpPr>
            <p:cNvPr id="17" name="Text Box 18"/>
            <p:cNvSpPr txBox="1">
              <a:spLocks noChangeArrowheads="1"/>
            </p:cNvSpPr>
            <p:nvPr/>
          </p:nvSpPr>
          <p:spPr bwMode="auto">
            <a:xfrm>
              <a:off x="3374" y="2703"/>
              <a:ext cx="51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2KB</a:t>
              </a:r>
              <a:r>
                <a:rPr kumimoji="1" lang="en-US" altLang="zh-CN" sz="1600" b="1">
                  <a:solidFill>
                    <a:schemeClr val="tx1"/>
                  </a:solidFill>
                  <a:latin typeface="Times New Roman" panose="02020603050405020304" pitchFamily="18" charset="0"/>
                  <a:sym typeface="Symbol" panose="05050102010706020507" pitchFamily="18" charset="2"/>
                </a:rPr>
                <a:t></a:t>
              </a: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18" name="Text Box 19"/>
            <p:cNvSpPr txBox="1">
              <a:spLocks noChangeArrowheads="1"/>
            </p:cNvSpPr>
            <p:nvPr/>
          </p:nvSpPr>
          <p:spPr bwMode="auto">
            <a:xfrm>
              <a:off x="3675" y="2241"/>
              <a:ext cx="17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19" name="Text Box 20"/>
            <p:cNvSpPr txBox="1">
              <a:spLocks noChangeArrowheads="1"/>
            </p:cNvSpPr>
            <p:nvPr/>
          </p:nvSpPr>
          <p:spPr bwMode="auto">
            <a:xfrm>
              <a:off x="4036" y="2825"/>
              <a:ext cx="473"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栈段</a:t>
              </a:r>
              <a:endParaRPr kumimoji="1" lang="zh-CN" altLang="en-US" sz="1600" b="1">
                <a:solidFill>
                  <a:schemeClr val="tx1"/>
                </a:solidFill>
                <a:latin typeface="Times New Roman" panose="02020603050405020304" pitchFamily="18" charset="0"/>
              </a:endParaRPr>
            </a:p>
          </p:txBody>
        </p:sp>
        <p:sp>
          <p:nvSpPr>
            <p:cNvPr id="20" name="Line 21"/>
            <p:cNvSpPr>
              <a:spLocks noChangeShapeType="1"/>
            </p:cNvSpPr>
            <p:nvPr/>
          </p:nvSpPr>
          <p:spPr bwMode="auto">
            <a:xfrm>
              <a:off x="814" y="2615"/>
              <a:ext cx="859"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1" name="Line 22"/>
            <p:cNvSpPr>
              <a:spLocks noChangeShapeType="1"/>
            </p:cNvSpPr>
            <p:nvPr/>
          </p:nvSpPr>
          <p:spPr bwMode="auto">
            <a:xfrm>
              <a:off x="814" y="3181"/>
              <a:ext cx="859"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2" name="Line 23"/>
            <p:cNvSpPr>
              <a:spLocks noChangeShapeType="1"/>
            </p:cNvSpPr>
            <p:nvPr/>
          </p:nvSpPr>
          <p:spPr bwMode="auto">
            <a:xfrm>
              <a:off x="814" y="2898"/>
              <a:ext cx="859"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3" name="Line 24"/>
            <p:cNvSpPr>
              <a:spLocks noChangeShapeType="1"/>
            </p:cNvSpPr>
            <p:nvPr/>
          </p:nvSpPr>
          <p:spPr bwMode="auto">
            <a:xfrm>
              <a:off x="2275" y="2574"/>
              <a:ext cx="859"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4" name="Line 25"/>
            <p:cNvSpPr>
              <a:spLocks noChangeShapeType="1"/>
            </p:cNvSpPr>
            <p:nvPr/>
          </p:nvSpPr>
          <p:spPr bwMode="auto">
            <a:xfrm>
              <a:off x="2275" y="2857"/>
              <a:ext cx="859"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5" name="Line 26"/>
            <p:cNvSpPr>
              <a:spLocks noChangeShapeType="1"/>
            </p:cNvSpPr>
            <p:nvPr/>
          </p:nvSpPr>
          <p:spPr bwMode="auto">
            <a:xfrm>
              <a:off x="3822" y="2574"/>
              <a:ext cx="859"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26" name="Text Box 28"/>
          <p:cNvSpPr txBox="1">
            <a:spLocks noChangeArrowheads="1"/>
          </p:cNvSpPr>
          <p:nvPr/>
        </p:nvSpPr>
        <p:spPr bwMode="auto">
          <a:xfrm>
            <a:off x="3932697" y="6135504"/>
            <a:ext cx="1825625"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段页式地址结构</a:t>
            </a:r>
            <a:endParaRPr kumimoji="1" lang="zh-CN" altLang="en-US" sz="1600" b="0">
              <a:solidFill>
                <a:schemeClr val="tx1"/>
              </a:solidFill>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页式存储管理</a:t>
            </a:r>
            <a:endParaRPr lang="zh-CN" altLang="en-US" dirty="0"/>
          </a:p>
        </p:txBody>
      </p:sp>
      <p:sp>
        <p:nvSpPr>
          <p:cNvPr id="3" name="Rectangle 27"/>
          <p:cNvSpPr>
            <a:spLocks noChangeArrowheads="1"/>
          </p:cNvSpPr>
          <p:nvPr/>
        </p:nvSpPr>
        <p:spPr bwMode="auto">
          <a:xfrm>
            <a:off x="487822" y="830079"/>
            <a:ext cx="8375650"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spcBef>
                <a:spcPct val="20000"/>
              </a:spcBef>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段页式系统中段表、页表与主存的关系</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grpSp>
        <p:nvGrpSpPr>
          <p:cNvPr id="4" name="Group 99"/>
          <p:cNvGrpSpPr/>
          <p:nvPr/>
        </p:nvGrpSpPr>
        <p:grpSpPr bwMode="auto">
          <a:xfrm>
            <a:off x="2455101" y="1345393"/>
            <a:ext cx="6129337" cy="5281612"/>
            <a:chOff x="963" y="725"/>
            <a:chExt cx="3861" cy="3327"/>
          </a:xfrm>
        </p:grpSpPr>
        <p:sp>
          <p:nvSpPr>
            <p:cNvPr id="5" name="Line 29"/>
            <p:cNvSpPr>
              <a:spLocks noChangeShapeType="1"/>
            </p:cNvSpPr>
            <p:nvPr/>
          </p:nvSpPr>
          <p:spPr bwMode="auto">
            <a:xfrm>
              <a:off x="2756" y="1522"/>
              <a:ext cx="0" cy="65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 name="Rectangle 30"/>
            <p:cNvSpPr>
              <a:spLocks noChangeArrowheads="1"/>
            </p:cNvSpPr>
            <p:nvPr/>
          </p:nvSpPr>
          <p:spPr bwMode="auto">
            <a:xfrm>
              <a:off x="3853" y="1053"/>
              <a:ext cx="971" cy="2335"/>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7" name="Line 31"/>
            <p:cNvSpPr>
              <a:spLocks noChangeShapeType="1"/>
            </p:cNvSpPr>
            <p:nvPr/>
          </p:nvSpPr>
          <p:spPr bwMode="auto">
            <a:xfrm>
              <a:off x="2525" y="1531"/>
              <a:ext cx="254"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8" name="Line 32"/>
            <p:cNvSpPr>
              <a:spLocks noChangeShapeType="1"/>
            </p:cNvSpPr>
            <p:nvPr/>
          </p:nvSpPr>
          <p:spPr bwMode="auto">
            <a:xfrm>
              <a:off x="3859" y="1251"/>
              <a:ext cx="965"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9" name="Line 33"/>
            <p:cNvSpPr>
              <a:spLocks noChangeShapeType="1"/>
            </p:cNvSpPr>
            <p:nvPr/>
          </p:nvSpPr>
          <p:spPr bwMode="auto">
            <a:xfrm>
              <a:off x="3859" y="1438"/>
              <a:ext cx="965"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0" name="Line 34"/>
            <p:cNvSpPr>
              <a:spLocks noChangeShapeType="1"/>
            </p:cNvSpPr>
            <p:nvPr/>
          </p:nvSpPr>
          <p:spPr bwMode="auto">
            <a:xfrm>
              <a:off x="3859" y="1809"/>
              <a:ext cx="965"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1" name="Line 35"/>
            <p:cNvSpPr>
              <a:spLocks noChangeShapeType="1"/>
            </p:cNvSpPr>
            <p:nvPr/>
          </p:nvSpPr>
          <p:spPr bwMode="auto">
            <a:xfrm>
              <a:off x="3859" y="2599"/>
              <a:ext cx="965"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2" name="Line 36"/>
            <p:cNvSpPr>
              <a:spLocks noChangeShapeType="1"/>
            </p:cNvSpPr>
            <p:nvPr/>
          </p:nvSpPr>
          <p:spPr bwMode="auto">
            <a:xfrm>
              <a:off x="3859" y="2784"/>
              <a:ext cx="965"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3" name="Line 37"/>
            <p:cNvSpPr>
              <a:spLocks noChangeShapeType="1"/>
            </p:cNvSpPr>
            <p:nvPr/>
          </p:nvSpPr>
          <p:spPr bwMode="auto">
            <a:xfrm>
              <a:off x="3859" y="1623"/>
              <a:ext cx="965"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4" name="Line 38"/>
            <p:cNvSpPr>
              <a:spLocks noChangeShapeType="1"/>
            </p:cNvSpPr>
            <p:nvPr/>
          </p:nvSpPr>
          <p:spPr bwMode="auto">
            <a:xfrm>
              <a:off x="3859" y="2971"/>
              <a:ext cx="965"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5" name="Rectangle 39"/>
            <p:cNvSpPr>
              <a:spLocks noChangeArrowheads="1"/>
            </p:cNvSpPr>
            <p:nvPr/>
          </p:nvSpPr>
          <p:spPr bwMode="auto">
            <a:xfrm>
              <a:off x="1112" y="957"/>
              <a:ext cx="1506" cy="1130"/>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16" name="Text Box 40"/>
            <p:cNvSpPr txBox="1">
              <a:spLocks noChangeArrowheads="1"/>
            </p:cNvSpPr>
            <p:nvPr/>
          </p:nvSpPr>
          <p:spPr bwMode="auto">
            <a:xfrm>
              <a:off x="1205" y="1232"/>
              <a:ext cx="1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sp>
          <p:nvSpPr>
            <p:cNvPr id="17" name="Text Box 41"/>
            <p:cNvSpPr txBox="1">
              <a:spLocks noChangeArrowheads="1"/>
            </p:cNvSpPr>
            <p:nvPr/>
          </p:nvSpPr>
          <p:spPr bwMode="auto">
            <a:xfrm>
              <a:off x="1205" y="1417"/>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18" name="Line 42"/>
            <p:cNvSpPr>
              <a:spLocks noChangeShapeType="1"/>
            </p:cNvSpPr>
            <p:nvPr/>
          </p:nvSpPr>
          <p:spPr bwMode="auto">
            <a:xfrm>
              <a:off x="1469" y="948"/>
              <a:ext cx="0" cy="1124"/>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19" name="Text Box 43"/>
            <p:cNvSpPr txBox="1">
              <a:spLocks noChangeArrowheads="1"/>
            </p:cNvSpPr>
            <p:nvPr/>
          </p:nvSpPr>
          <p:spPr bwMode="auto">
            <a:xfrm>
              <a:off x="1192" y="1902"/>
              <a:ext cx="19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n</a:t>
              </a:r>
              <a:endParaRPr kumimoji="1" lang="en-US" altLang="zh-CN" sz="1600" b="1">
                <a:solidFill>
                  <a:schemeClr val="tx1"/>
                </a:solidFill>
                <a:latin typeface="Times New Roman" panose="02020603050405020304" pitchFamily="18" charset="0"/>
              </a:endParaRPr>
            </a:p>
          </p:txBody>
        </p:sp>
        <p:sp>
          <p:nvSpPr>
            <p:cNvPr id="20" name="Line 44"/>
            <p:cNvSpPr>
              <a:spLocks noChangeShapeType="1"/>
            </p:cNvSpPr>
            <p:nvPr/>
          </p:nvSpPr>
          <p:spPr bwMode="auto">
            <a:xfrm>
              <a:off x="1101" y="1438"/>
              <a:ext cx="1517"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1" name="Line 45"/>
            <p:cNvSpPr>
              <a:spLocks noChangeShapeType="1"/>
            </p:cNvSpPr>
            <p:nvPr/>
          </p:nvSpPr>
          <p:spPr bwMode="auto">
            <a:xfrm>
              <a:off x="1101" y="1623"/>
              <a:ext cx="1517"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2" name="Line 46"/>
            <p:cNvSpPr>
              <a:spLocks noChangeShapeType="1"/>
            </p:cNvSpPr>
            <p:nvPr/>
          </p:nvSpPr>
          <p:spPr bwMode="auto">
            <a:xfrm>
              <a:off x="1101" y="1855"/>
              <a:ext cx="1517"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3" name="Line 47"/>
            <p:cNvSpPr>
              <a:spLocks noChangeShapeType="1"/>
            </p:cNvSpPr>
            <p:nvPr/>
          </p:nvSpPr>
          <p:spPr bwMode="auto">
            <a:xfrm>
              <a:off x="2058" y="958"/>
              <a:ext cx="0" cy="1124"/>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24" name="Text Box 48"/>
            <p:cNvSpPr txBox="1">
              <a:spLocks noChangeArrowheads="1"/>
            </p:cNvSpPr>
            <p:nvPr/>
          </p:nvSpPr>
          <p:spPr bwMode="auto">
            <a:xfrm>
              <a:off x="1101" y="973"/>
              <a:ext cx="193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a:solidFill>
                    <a:schemeClr val="tx1"/>
                  </a:solidFill>
                  <a:latin typeface="Times New Roman" panose="02020603050405020304" pitchFamily="18" charset="0"/>
                </a:rPr>
                <a:t>段号   页表长度  页表始址   </a:t>
              </a:r>
              <a:endParaRPr kumimoji="1" lang="zh-CN" altLang="en-US" sz="1600" b="1">
                <a:solidFill>
                  <a:schemeClr val="tx1"/>
                </a:solidFill>
                <a:latin typeface="Times New Roman" panose="02020603050405020304" pitchFamily="18" charset="0"/>
              </a:endParaRPr>
            </a:p>
          </p:txBody>
        </p:sp>
        <p:sp>
          <p:nvSpPr>
            <p:cNvPr id="25" name="Text Box 49"/>
            <p:cNvSpPr txBox="1">
              <a:spLocks noChangeArrowheads="1"/>
            </p:cNvSpPr>
            <p:nvPr/>
          </p:nvSpPr>
          <p:spPr bwMode="auto">
            <a:xfrm>
              <a:off x="1698" y="1251"/>
              <a:ext cx="18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26" name="Text Box 50"/>
            <p:cNvSpPr txBox="1">
              <a:spLocks noChangeArrowheads="1"/>
            </p:cNvSpPr>
            <p:nvPr/>
          </p:nvSpPr>
          <p:spPr bwMode="auto">
            <a:xfrm>
              <a:off x="1698" y="1438"/>
              <a:ext cx="138"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3</a:t>
              </a:r>
              <a:endParaRPr kumimoji="1" lang="en-US" altLang="zh-CN" sz="1600" b="1">
                <a:solidFill>
                  <a:schemeClr val="tx1"/>
                </a:solidFill>
                <a:latin typeface="Times New Roman" panose="02020603050405020304" pitchFamily="18" charset="0"/>
              </a:endParaRPr>
            </a:p>
          </p:txBody>
        </p:sp>
        <p:sp>
          <p:nvSpPr>
            <p:cNvPr id="27" name="Text Box 51"/>
            <p:cNvSpPr txBox="1">
              <a:spLocks noChangeArrowheads="1"/>
            </p:cNvSpPr>
            <p:nvPr/>
          </p:nvSpPr>
          <p:spPr bwMode="auto">
            <a:xfrm>
              <a:off x="1650" y="1631"/>
              <a:ext cx="203"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宋体" panose="02010600030101010101" pitchFamily="2" charset="-122"/>
                  <a:sym typeface="MT Extra" panose="05050102010205020202" pitchFamily="18" charset="2"/>
                </a:rPr>
                <a:t>┆</a:t>
              </a:r>
              <a:endParaRPr kumimoji="1" lang="en-US" altLang="zh-CN" sz="1600" b="1">
                <a:solidFill>
                  <a:schemeClr val="tx1"/>
                </a:solidFill>
                <a:latin typeface="Times New Roman" panose="02020603050405020304" pitchFamily="18" charset="0"/>
                <a:sym typeface="MT Extra" panose="05050102010205020202" pitchFamily="18" charset="2"/>
              </a:endParaRPr>
            </a:p>
          </p:txBody>
        </p:sp>
        <p:sp>
          <p:nvSpPr>
            <p:cNvPr id="28" name="Rectangle 52"/>
            <p:cNvSpPr>
              <a:spLocks noChangeArrowheads="1"/>
            </p:cNvSpPr>
            <p:nvPr/>
          </p:nvSpPr>
          <p:spPr bwMode="auto">
            <a:xfrm>
              <a:off x="1331" y="2459"/>
              <a:ext cx="1287" cy="55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b="1">
                <a:solidFill>
                  <a:srgbClr val="4138FA"/>
                </a:solidFill>
                <a:effectLst>
                  <a:outerShdw blurRad="38100" dist="38100" dir="2700000" algn="tl">
                    <a:srgbClr val="C0C0C0"/>
                  </a:outerShdw>
                </a:effectLst>
              </a:endParaRPr>
            </a:p>
          </p:txBody>
        </p:sp>
        <p:sp>
          <p:nvSpPr>
            <p:cNvPr id="29" name="Text Box 53"/>
            <p:cNvSpPr txBox="1">
              <a:spLocks noChangeArrowheads="1"/>
            </p:cNvSpPr>
            <p:nvPr/>
          </p:nvSpPr>
          <p:spPr bwMode="auto">
            <a:xfrm>
              <a:off x="1360" y="2449"/>
              <a:ext cx="4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页号</a:t>
              </a:r>
              <a:endParaRPr kumimoji="1" lang="zh-CN" altLang="en-US" sz="1600" b="1">
                <a:solidFill>
                  <a:schemeClr val="tx1"/>
                </a:solidFill>
                <a:latin typeface="Times New Roman" panose="02020603050405020304" pitchFamily="18" charset="0"/>
              </a:endParaRPr>
            </a:p>
          </p:txBody>
        </p:sp>
        <p:sp>
          <p:nvSpPr>
            <p:cNvPr id="30" name="Text Box 54"/>
            <p:cNvSpPr txBox="1">
              <a:spLocks noChangeArrowheads="1"/>
            </p:cNvSpPr>
            <p:nvPr/>
          </p:nvSpPr>
          <p:spPr bwMode="auto">
            <a:xfrm>
              <a:off x="1460" y="2831"/>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31" name="Text Box 55"/>
            <p:cNvSpPr txBox="1">
              <a:spLocks noChangeArrowheads="1"/>
            </p:cNvSpPr>
            <p:nvPr/>
          </p:nvSpPr>
          <p:spPr bwMode="auto">
            <a:xfrm>
              <a:off x="2204" y="2459"/>
              <a:ext cx="41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块号</a:t>
              </a:r>
              <a:endParaRPr kumimoji="1" lang="zh-CN" altLang="en-US" sz="1600" b="1">
                <a:solidFill>
                  <a:schemeClr val="tx1"/>
                </a:solidFill>
                <a:latin typeface="Times New Roman" panose="02020603050405020304" pitchFamily="18" charset="0"/>
              </a:endParaRPr>
            </a:p>
          </p:txBody>
        </p:sp>
        <p:sp>
          <p:nvSpPr>
            <p:cNvPr id="32" name="Line 56"/>
            <p:cNvSpPr>
              <a:spLocks noChangeShapeType="1"/>
            </p:cNvSpPr>
            <p:nvPr/>
          </p:nvSpPr>
          <p:spPr bwMode="auto">
            <a:xfrm>
              <a:off x="1331" y="2645"/>
              <a:ext cx="1287"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3" name="Line 57"/>
            <p:cNvSpPr>
              <a:spLocks noChangeShapeType="1"/>
            </p:cNvSpPr>
            <p:nvPr/>
          </p:nvSpPr>
          <p:spPr bwMode="auto">
            <a:xfrm>
              <a:off x="1331" y="2831"/>
              <a:ext cx="1287"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4" name="Text Box 58"/>
            <p:cNvSpPr txBox="1">
              <a:spLocks noChangeArrowheads="1"/>
            </p:cNvSpPr>
            <p:nvPr/>
          </p:nvSpPr>
          <p:spPr bwMode="auto">
            <a:xfrm>
              <a:off x="1745" y="2459"/>
              <a:ext cx="41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其他</a:t>
              </a:r>
              <a:endParaRPr kumimoji="1" lang="zh-CN" altLang="en-US" sz="1600" b="1">
                <a:solidFill>
                  <a:schemeClr val="tx1"/>
                </a:solidFill>
                <a:latin typeface="Times New Roman" panose="02020603050405020304" pitchFamily="18" charset="0"/>
              </a:endParaRPr>
            </a:p>
          </p:txBody>
        </p:sp>
        <p:sp>
          <p:nvSpPr>
            <p:cNvPr id="35" name="Line 59"/>
            <p:cNvSpPr>
              <a:spLocks noChangeShapeType="1"/>
            </p:cNvSpPr>
            <p:nvPr/>
          </p:nvSpPr>
          <p:spPr bwMode="auto">
            <a:xfrm>
              <a:off x="1745" y="2459"/>
              <a:ext cx="0" cy="55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6" name="Line 60"/>
            <p:cNvSpPr>
              <a:spLocks noChangeShapeType="1"/>
            </p:cNvSpPr>
            <p:nvPr/>
          </p:nvSpPr>
          <p:spPr bwMode="auto">
            <a:xfrm>
              <a:off x="2158" y="2459"/>
              <a:ext cx="0" cy="55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7" name="Text Box 61"/>
            <p:cNvSpPr txBox="1">
              <a:spLocks noChangeArrowheads="1"/>
            </p:cNvSpPr>
            <p:nvPr/>
          </p:nvSpPr>
          <p:spPr bwMode="auto">
            <a:xfrm>
              <a:off x="1331" y="2274"/>
              <a:ext cx="73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r>
                <a:rPr kumimoji="1" lang="zh-CN" altLang="en-US" sz="1600" b="1">
                  <a:solidFill>
                    <a:schemeClr val="tx1"/>
                  </a:solidFill>
                  <a:latin typeface="Times New Roman" panose="02020603050405020304" pitchFamily="18" charset="0"/>
                </a:rPr>
                <a:t>段页表</a:t>
              </a:r>
              <a:endParaRPr kumimoji="1" lang="zh-CN" altLang="en-US" sz="1600" b="1">
                <a:solidFill>
                  <a:schemeClr val="tx1"/>
                </a:solidFill>
                <a:latin typeface="Times New Roman" panose="02020603050405020304" pitchFamily="18" charset="0"/>
              </a:endParaRPr>
            </a:p>
          </p:txBody>
        </p:sp>
        <p:sp>
          <p:nvSpPr>
            <p:cNvPr id="38" name="Line 70"/>
            <p:cNvSpPr>
              <a:spLocks noChangeShapeType="1"/>
            </p:cNvSpPr>
            <p:nvPr/>
          </p:nvSpPr>
          <p:spPr bwMode="auto">
            <a:xfrm>
              <a:off x="963" y="2181"/>
              <a:ext cx="1793"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39" name="Line 71"/>
            <p:cNvSpPr>
              <a:spLocks noChangeShapeType="1"/>
            </p:cNvSpPr>
            <p:nvPr/>
          </p:nvSpPr>
          <p:spPr bwMode="auto">
            <a:xfrm>
              <a:off x="963" y="2181"/>
              <a:ext cx="0" cy="107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0" name="Line 73"/>
            <p:cNvSpPr>
              <a:spLocks noChangeShapeType="1"/>
            </p:cNvSpPr>
            <p:nvPr/>
          </p:nvSpPr>
          <p:spPr bwMode="auto">
            <a:xfrm>
              <a:off x="2525" y="1345"/>
              <a:ext cx="322"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1" name="Line 74"/>
            <p:cNvSpPr>
              <a:spLocks noChangeShapeType="1"/>
            </p:cNvSpPr>
            <p:nvPr/>
          </p:nvSpPr>
          <p:spPr bwMode="auto">
            <a:xfrm>
              <a:off x="2847" y="1345"/>
              <a:ext cx="0" cy="929"/>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2" name="Line 75"/>
            <p:cNvSpPr>
              <a:spLocks noChangeShapeType="1"/>
            </p:cNvSpPr>
            <p:nvPr/>
          </p:nvSpPr>
          <p:spPr bwMode="auto">
            <a:xfrm>
              <a:off x="1147" y="2274"/>
              <a:ext cx="1700"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3" name="Line 76"/>
            <p:cNvSpPr>
              <a:spLocks noChangeShapeType="1"/>
            </p:cNvSpPr>
            <p:nvPr/>
          </p:nvSpPr>
          <p:spPr bwMode="auto">
            <a:xfrm>
              <a:off x="1147" y="2274"/>
              <a:ext cx="0" cy="185"/>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4" name="Line 77"/>
            <p:cNvSpPr>
              <a:spLocks noChangeShapeType="1"/>
            </p:cNvSpPr>
            <p:nvPr/>
          </p:nvSpPr>
          <p:spPr bwMode="auto">
            <a:xfrm>
              <a:off x="1147" y="2459"/>
              <a:ext cx="184" cy="0"/>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5" name="Line 78"/>
            <p:cNvSpPr>
              <a:spLocks noChangeShapeType="1"/>
            </p:cNvSpPr>
            <p:nvPr/>
          </p:nvSpPr>
          <p:spPr bwMode="auto">
            <a:xfrm flipV="1">
              <a:off x="2600" y="2691"/>
              <a:ext cx="1259" cy="838"/>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6" name="Line 79"/>
            <p:cNvSpPr>
              <a:spLocks noChangeShapeType="1"/>
            </p:cNvSpPr>
            <p:nvPr/>
          </p:nvSpPr>
          <p:spPr bwMode="auto">
            <a:xfrm flipV="1">
              <a:off x="2618" y="2877"/>
              <a:ext cx="1241" cy="839"/>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7" name="Line 80"/>
            <p:cNvSpPr>
              <a:spLocks noChangeShapeType="1"/>
            </p:cNvSpPr>
            <p:nvPr/>
          </p:nvSpPr>
          <p:spPr bwMode="auto">
            <a:xfrm flipV="1">
              <a:off x="2618" y="1345"/>
              <a:ext cx="1241" cy="1346"/>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8" name="Line 81"/>
            <p:cNvSpPr>
              <a:spLocks noChangeShapeType="1"/>
            </p:cNvSpPr>
            <p:nvPr/>
          </p:nvSpPr>
          <p:spPr bwMode="auto">
            <a:xfrm flipV="1">
              <a:off x="2618" y="1716"/>
              <a:ext cx="1241" cy="1255"/>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49" name="Text Box 82"/>
            <p:cNvSpPr txBox="1">
              <a:spLocks noChangeArrowheads="1"/>
            </p:cNvSpPr>
            <p:nvPr/>
          </p:nvSpPr>
          <p:spPr bwMode="auto">
            <a:xfrm>
              <a:off x="4088" y="3527"/>
              <a:ext cx="41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主存</a:t>
              </a:r>
              <a:endParaRPr kumimoji="1" lang="zh-CN" altLang="en-US" sz="1600" b="1">
                <a:solidFill>
                  <a:schemeClr val="tx1"/>
                </a:solidFill>
                <a:latin typeface="Times New Roman" panose="02020603050405020304" pitchFamily="18" charset="0"/>
              </a:endParaRPr>
            </a:p>
          </p:txBody>
        </p:sp>
        <p:sp>
          <p:nvSpPr>
            <p:cNvPr id="50" name="Text Box 83"/>
            <p:cNvSpPr txBox="1">
              <a:spLocks noChangeArrowheads="1"/>
            </p:cNvSpPr>
            <p:nvPr/>
          </p:nvSpPr>
          <p:spPr bwMode="auto">
            <a:xfrm>
              <a:off x="1090" y="725"/>
              <a:ext cx="46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段表</a:t>
              </a:r>
              <a:endParaRPr kumimoji="1" lang="zh-CN" altLang="en-US" sz="1600" b="1">
                <a:solidFill>
                  <a:schemeClr val="tx1"/>
                </a:solidFill>
                <a:latin typeface="Times New Roman" panose="02020603050405020304" pitchFamily="18" charset="0"/>
              </a:endParaRPr>
            </a:p>
          </p:txBody>
        </p:sp>
        <p:sp>
          <p:nvSpPr>
            <p:cNvPr id="51" name="Text Box 88"/>
            <p:cNvSpPr txBox="1">
              <a:spLocks noChangeArrowheads="1"/>
            </p:cNvSpPr>
            <p:nvPr/>
          </p:nvSpPr>
          <p:spPr bwMode="auto">
            <a:xfrm>
              <a:off x="1648" y="1878"/>
              <a:ext cx="203"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宋体" panose="02010600030101010101" pitchFamily="2" charset="-122"/>
                  <a:sym typeface="MT Extra" panose="05050102010205020202" pitchFamily="18" charset="2"/>
                </a:rPr>
                <a:t>┆</a:t>
              </a:r>
              <a:endParaRPr kumimoji="1" lang="en-US" altLang="zh-CN" sz="1600" b="1">
                <a:solidFill>
                  <a:schemeClr val="tx1"/>
                </a:solidFill>
                <a:latin typeface="Times New Roman" panose="02020603050405020304" pitchFamily="18" charset="0"/>
                <a:sym typeface="MT Extra" panose="05050102010205020202" pitchFamily="18" charset="2"/>
              </a:endParaRPr>
            </a:p>
          </p:txBody>
        </p:sp>
        <p:sp>
          <p:nvSpPr>
            <p:cNvPr id="52" name="Text Box 89"/>
            <p:cNvSpPr txBox="1">
              <a:spLocks noChangeArrowheads="1"/>
            </p:cNvSpPr>
            <p:nvPr/>
          </p:nvSpPr>
          <p:spPr bwMode="auto">
            <a:xfrm>
              <a:off x="4256" y="3057"/>
              <a:ext cx="203"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宋体" panose="02010600030101010101" pitchFamily="2" charset="-122"/>
                  <a:sym typeface="MT Extra" panose="05050102010205020202" pitchFamily="18" charset="2"/>
                </a:rPr>
                <a:t></a:t>
              </a:r>
              <a:endParaRPr kumimoji="1" lang="en-US" altLang="zh-CN" sz="1600" b="1">
                <a:solidFill>
                  <a:schemeClr val="tx1"/>
                </a:solidFill>
                <a:latin typeface="Times New Roman" panose="02020603050405020304" pitchFamily="18" charset="0"/>
                <a:sym typeface="MT Extra" panose="05050102010205020202" pitchFamily="18" charset="2"/>
              </a:endParaRPr>
            </a:p>
          </p:txBody>
        </p:sp>
        <p:sp>
          <p:nvSpPr>
            <p:cNvPr id="53" name="Text Box 91"/>
            <p:cNvSpPr txBox="1">
              <a:spLocks noChangeArrowheads="1"/>
            </p:cNvSpPr>
            <p:nvPr/>
          </p:nvSpPr>
          <p:spPr bwMode="auto">
            <a:xfrm>
              <a:off x="1461" y="2640"/>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grpSp>
          <p:nvGrpSpPr>
            <p:cNvPr id="54" name="Group 95"/>
            <p:cNvGrpSpPr/>
            <p:nvPr/>
          </p:nvGrpSpPr>
          <p:grpSpPr bwMode="auto">
            <a:xfrm>
              <a:off x="963" y="3077"/>
              <a:ext cx="1655" cy="975"/>
              <a:chOff x="956" y="3066"/>
              <a:chExt cx="1615" cy="932"/>
            </a:xfrm>
          </p:grpSpPr>
          <p:sp>
            <p:nvSpPr>
              <p:cNvPr id="56" name="Rectangle 62"/>
              <p:cNvSpPr>
                <a:spLocks noChangeArrowheads="1"/>
              </p:cNvSpPr>
              <p:nvPr/>
            </p:nvSpPr>
            <p:spPr bwMode="auto">
              <a:xfrm>
                <a:off x="1315" y="3243"/>
                <a:ext cx="1256" cy="755"/>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57" name="Text Box 64"/>
              <p:cNvSpPr txBox="1">
                <a:spLocks noChangeArrowheads="1"/>
              </p:cNvSpPr>
              <p:nvPr/>
            </p:nvSpPr>
            <p:spPr bwMode="auto">
              <a:xfrm>
                <a:off x="1423" y="3598"/>
                <a:ext cx="19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a:t>
                </a:r>
                <a:endParaRPr kumimoji="1" lang="en-US" altLang="zh-CN" sz="1600" b="1">
                  <a:solidFill>
                    <a:schemeClr val="tx1"/>
                  </a:solidFill>
                  <a:latin typeface="Times New Roman" panose="02020603050405020304" pitchFamily="18" charset="0"/>
                </a:endParaRPr>
              </a:p>
            </p:txBody>
          </p:sp>
          <p:sp>
            <p:nvSpPr>
              <p:cNvPr id="58" name="Text Box 65"/>
              <p:cNvSpPr txBox="1">
                <a:spLocks noChangeArrowheads="1"/>
              </p:cNvSpPr>
              <p:nvPr/>
            </p:nvSpPr>
            <p:spPr bwMode="auto">
              <a:xfrm>
                <a:off x="2167" y="3243"/>
                <a:ext cx="40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块号</a:t>
                </a:r>
                <a:endParaRPr kumimoji="1" lang="zh-CN" altLang="en-US" sz="1600" b="1">
                  <a:solidFill>
                    <a:schemeClr val="tx1"/>
                  </a:solidFill>
                  <a:latin typeface="Times New Roman" panose="02020603050405020304" pitchFamily="18" charset="0"/>
                </a:endParaRPr>
              </a:p>
            </p:txBody>
          </p:sp>
          <p:sp>
            <p:nvSpPr>
              <p:cNvPr id="59" name="Line 66"/>
              <p:cNvSpPr>
                <a:spLocks noChangeShapeType="1"/>
              </p:cNvSpPr>
              <p:nvPr/>
            </p:nvSpPr>
            <p:spPr bwMode="auto">
              <a:xfrm>
                <a:off x="1315" y="3421"/>
                <a:ext cx="1256"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0" name="Line 67"/>
              <p:cNvSpPr>
                <a:spLocks noChangeShapeType="1"/>
              </p:cNvSpPr>
              <p:nvPr/>
            </p:nvSpPr>
            <p:spPr bwMode="auto">
              <a:xfrm>
                <a:off x="1315" y="3598"/>
                <a:ext cx="1256"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1" name="Text Box 68"/>
              <p:cNvSpPr txBox="1">
                <a:spLocks noChangeArrowheads="1"/>
              </p:cNvSpPr>
              <p:nvPr/>
            </p:nvSpPr>
            <p:spPr bwMode="auto">
              <a:xfrm>
                <a:off x="1719" y="3243"/>
                <a:ext cx="40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其他</a:t>
                </a:r>
                <a:endParaRPr kumimoji="1" lang="zh-CN" altLang="en-US" sz="1600" b="1">
                  <a:solidFill>
                    <a:schemeClr val="tx1"/>
                  </a:solidFill>
                  <a:latin typeface="Times New Roman" panose="02020603050405020304" pitchFamily="18" charset="0"/>
                </a:endParaRPr>
              </a:p>
            </p:txBody>
          </p:sp>
          <p:sp>
            <p:nvSpPr>
              <p:cNvPr id="62" name="Text Box 69"/>
              <p:cNvSpPr txBox="1">
                <a:spLocks noChangeArrowheads="1"/>
              </p:cNvSpPr>
              <p:nvPr/>
            </p:nvSpPr>
            <p:spPr bwMode="auto">
              <a:xfrm>
                <a:off x="1315" y="3066"/>
                <a:ext cx="71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1</a:t>
                </a:r>
                <a:r>
                  <a:rPr kumimoji="1" lang="zh-CN" altLang="en-US" sz="1600" b="1">
                    <a:solidFill>
                      <a:schemeClr val="tx1"/>
                    </a:solidFill>
                    <a:latin typeface="Times New Roman" panose="02020603050405020304" pitchFamily="18" charset="0"/>
                  </a:rPr>
                  <a:t>段页表</a:t>
                </a:r>
                <a:endParaRPr kumimoji="1" lang="zh-CN" altLang="en-US" sz="1600" b="1">
                  <a:solidFill>
                    <a:schemeClr val="tx1"/>
                  </a:solidFill>
                  <a:latin typeface="Times New Roman" panose="02020603050405020304" pitchFamily="18" charset="0"/>
                </a:endParaRPr>
              </a:p>
            </p:txBody>
          </p:sp>
          <p:sp>
            <p:nvSpPr>
              <p:cNvPr id="63" name="Line 72"/>
              <p:cNvSpPr>
                <a:spLocks noChangeShapeType="1"/>
              </p:cNvSpPr>
              <p:nvPr/>
            </p:nvSpPr>
            <p:spPr bwMode="auto">
              <a:xfrm>
                <a:off x="956" y="3243"/>
                <a:ext cx="359" cy="0"/>
              </a:xfrm>
              <a:prstGeom prst="line">
                <a:avLst/>
              </a:prstGeom>
              <a:noFill/>
              <a:ln w="1905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4" name="Line 84"/>
              <p:cNvSpPr>
                <a:spLocks noChangeShapeType="1"/>
              </p:cNvSpPr>
              <p:nvPr/>
            </p:nvSpPr>
            <p:spPr bwMode="auto">
              <a:xfrm>
                <a:off x="1315" y="3776"/>
                <a:ext cx="1256"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5" name="Line 85"/>
              <p:cNvSpPr>
                <a:spLocks noChangeShapeType="1"/>
              </p:cNvSpPr>
              <p:nvPr/>
            </p:nvSpPr>
            <p:spPr bwMode="auto">
              <a:xfrm>
                <a:off x="1719" y="3243"/>
                <a:ext cx="0" cy="755"/>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6" name="Line 86"/>
              <p:cNvSpPr>
                <a:spLocks noChangeShapeType="1"/>
              </p:cNvSpPr>
              <p:nvPr/>
            </p:nvSpPr>
            <p:spPr bwMode="auto">
              <a:xfrm>
                <a:off x="2122" y="3243"/>
                <a:ext cx="0" cy="755"/>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sp>
            <p:nvSpPr>
              <p:cNvPr id="67" name="Text Box 87"/>
              <p:cNvSpPr txBox="1">
                <a:spLocks noChangeArrowheads="1"/>
              </p:cNvSpPr>
              <p:nvPr/>
            </p:nvSpPr>
            <p:spPr bwMode="auto">
              <a:xfrm>
                <a:off x="1423" y="3820"/>
                <a:ext cx="19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2</a:t>
                </a:r>
                <a:endParaRPr kumimoji="1" lang="en-US" altLang="zh-CN" sz="1600" b="1">
                  <a:solidFill>
                    <a:schemeClr val="tx1"/>
                  </a:solidFill>
                  <a:latin typeface="Times New Roman" panose="02020603050405020304" pitchFamily="18" charset="0"/>
                </a:endParaRPr>
              </a:p>
            </p:txBody>
          </p:sp>
          <p:sp>
            <p:nvSpPr>
              <p:cNvPr id="68" name="Text Box 92"/>
              <p:cNvSpPr txBox="1">
                <a:spLocks noChangeArrowheads="1"/>
              </p:cNvSpPr>
              <p:nvPr/>
            </p:nvSpPr>
            <p:spPr bwMode="auto">
              <a:xfrm>
                <a:off x="1353" y="3233"/>
                <a:ext cx="393"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zh-CN" altLang="en-US" sz="1600" b="1">
                    <a:solidFill>
                      <a:schemeClr val="tx1"/>
                    </a:solidFill>
                    <a:latin typeface="Times New Roman" panose="02020603050405020304" pitchFamily="18" charset="0"/>
                  </a:rPr>
                  <a:t>页号</a:t>
                </a:r>
                <a:endParaRPr kumimoji="1" lang="zh-CN" altLang="en-US" sz="1600" b="1">
                  <a:solidFill>
                    <a:schemeClr val="tx1"/>
                  </a:solidFill>
                  <a:latin typeface="Times New Roman" panose="02020603050405020304" pitchFamily="18" charset="0"/>
                </a:endParaRPr>
              </a:p>
            </p:txBody>
          </p:sp>
          <p:sp>
            <p:nvSpPr>
              <p:cNvPr id="69" name="Text Box 93"/>
              <p:cNvSpPr txBox="1">
                <a:spLocks noChangeArrowheads="1"/>
              </p:cNvSpPr>
              <p:nvPr/>
            </p:nvSpPr>
            <p:spPr bwMode="auto">
              <a:xfrm>
                <a:off x="1424" y="3415"/>
                <a:ext cx="19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gn="just" eaLnBrk="1" hangingPunct="1">
                  <a:lnSpc>
                    <a:spcPct val="100000"/>
                  </a:lnSpc>
                  <a:spcBef>
                    <a:spcPct val="0"/>
                  </a:spcBef>
                  <a:buClrTx/>
                  <a:buSzTx/>
                  <a:buFontTx/>
                  <a:buNone/>
                </a:pPr>
                <a:r>
                  <a:rPr kumimoji="1" lang="en-US" altLang="zh-CN" sz="1600" b="1">
                    <a:solidFill>
                      <a:schemeClr val="tx1"/>
                    </a:solidFill>
                    <a:latin typeface="Times New Roman" panose="02020603050405020304" pitchFamily="18" charset="0"/>
                  </a:rPr>
                  <a:t>0</a:t>
                </a:r>
                <a:endParaRPr kumimoji="1" lang="en-US" altLang="zh-CN" sz="1600" b="1">
                  <a:solidFill>
                    <a:schemeClr val="tx1"/>
                  </a:solidFill>
                  <a:latin typeface="Times New Roman" panose="02020603050405020304" pitchFamily="18" charset="0"/>
                </a:endParaRPr>
              </a:p>
            </p:txBody>
          </p:sp>
        </p:grpSp>
        <p:sp>
          <p:nvSpPr>
            <p:cNvPr id="55" name="Line 97"/>
            <p:cNvSpPr>
              <a:spLocks noChangeShapeType="1"/>
            </p:cNvSpPr>
            <p:nvPr/>
          </p:nvSpPr>
          <p:spPr bwMode="auto">
            <a:xfrm>
              <a:off x="1111" y="1232"/>
              <a:ext cx="1517"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b="1">
                <a:effectLst>
                  <a:outerShdw blurRad="38100" dist="38100" dir="2700000" algn="tl">
                    <a:srgbClr val="000000">
                      <a:alpha val="43137"/>
                    </a:srgbClr>
                  </a:outerShdw>
                </a:effectLst>
              </a:endParaRPr>
            </a:p>
          </p:txBody>
        </p:sp>
      </p:grpSp>
      <p:sp>
        <p:nvSpPr>
          <p:cNvPr id="70" name="Text Box 100"/>
          <p:cNvSpPr txBox="1">
            <a:spLocks noChangeArrowheads="1"/>
          </p:cNvSpPr>
          <p:nvPr/>
        </p:nvSpPr>
        <p:spPr bwMode="auto">
          <a:xfrm>
            <a:off x="5666441" y="6226809"/>
            <a:ext cx="3870325"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a:solidFill>
                  <a:schemeClr val="tx1"/>
                </a:solidFill>
                <a:latin typeface="Times New Roman" panose="02020603050405020304" pitchFamily="18" charset="0"/>
              </a:rPr>
              <a:t>段页式管理中的段表、页表和主存的关系</a:t>
            </a:r>
            <a:endParaRPr kumimoji="1" lang="zh-CN" altLang="en-US" sz="1600" b="0">
              <a:solidFill>
                <a:schemeClr val="tx1"/>
              </a:solidFill>
              <a:latin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小结</a:t>
            </a:r>
            <a:endParaRPr lang="zh-CN" altLang="en-US" dirty="0"/>
          </a:p>
        </p:txBody>
      </p:sp>
      <p:sp>
        <p:nvSpPr>
          <p:cNvPr id="4" name="内容占位符 2"/>
          <p:cNvSpPr>
            <a:spLocks noGrp="1"/>
          </p:cNvSpPr>
          <p:nvPr>
            <p:ph idx="1"/>
          </p:nvPr>
        </p:nvSpPr>
        <p:spPr>
          <a:xfrm>
            <a:off x="487822" y="836539"/>
            <a:ext cx="11296078" cy="5855423"/>
          </a:xfrm>
        </p:spPr>
        <p:txBody>
          <a:bodyPr/>
          <a:lstStyle/>
          <a:p>
            <a:pPr>
              <a:lnSpc>
                <a:spcPct val="125000"/>
              </a:lnSpc>
            </a:pPr>
            <a:r>
              <a:rPr lang="zh-CN" altLang="en-US" dirty="0"/>
              <a:t>基本概念</a:t>
            </a:r>
            <a:endParaRPr lang="zh-CN" altLang="en-US" dirty="0"/>
          </a:p>
          <a:p>
            <a:pPr lvl="1">
              <a:lnSpc>
                <a:spcPct val="125000"/>
              </a:lnSpc>
            </a:pPr>
            <a:r>
              <a:rPr lang="zh-CN" altLang="en-US" dirty="0"/>
              <a:t>虚、实分离</a:t>
            </a:r>
            <a:endParaRPr lang="zh-CN" altLang="en-US" dirty="0"/>
          </a:p>
          <a:p>
            <a:pPr lvl="2">
              <a:lnSpc>
                <a:spcPct val="125000"/>
              </a:lnSpc>
            </a:pPr>
            <a:r>
              <a:rPr lang="zh-CN" altLang="en-US" dirty="0"/>
              <a:t>逻辑地址  作业地址空间</a:t>
            </a:r>
            <a:endParaRPr lang="zh-CN" altLang="en-US" dirty="0"/>
          </a:p>
          <a:p>
            <a:pPr lvl="2">
              <a:lnSpc>
                <a:spcPct val="125000"/>
              </a:lnSpc>
            </a:pPr>
            <a:r>
              <a:rPr lang="zh-CN" altLang="en-US" dirty="0"/>
              <a:t>物理地址  存储空间</a:t>
            </a:r>
            <a:endParaRPr lang="zh-CN" altLang="en-US" dirty="0"/>
          </a:p>
          <a:p>
            <a:pPr lvl="1">
              <a:lnSpc>
                <a:spcPct val="125000"/>
              </a:lnSpc>
            </a:pPr>
            <a:r>
              <a:rPr lang="zh-CN" altLang="en-US" dirty="0"/>
              <a:t>地址映射</a:t>
            </a:r>
            <a:endParaRPr lang="zh-CN" altLang="en-US" dirty="0"/>
          </a:p>
          <a:p>
            <a:pPr lvl="2">
              <a:lnSpc>
                <a:spcPct val="125000"/>
              </a:lnSpc>
            </a:pPr>
            <a:r>
              <a:rPr lang="zh-CN" altLang="en-US" dirty="0"/>
              <a:t>定义</a:t>
            </a:r>
            <a:endParaRPr lang="zh-CN" altLang="en-US" dirty="0"/>
          </a:p>
          <a:p>
            <a:pPr lvl="2">
              <a:lnSpc>
                <a:spcPct val="125000"/>
              </a:lnSpc>
            </a:pPr>
            <a:r>
              <a:rPr lang="zh-CN" altLang="en-US" dirty="0"/>
              <a:t>类型</a:t>
            </a:r>
            <a:r>
              <a:rPr lang="en-US" altLang="zh-CN" dirty="0"/>
              <a:t>——</a:t>
            </a:r>
            <a:r>
              <a:rPr lang="zh-CN" altLang="en-US" dirty="0"/>
              <a:t>静态地址重定位   定义  实现</a:t>
            </a:r>
            <a:endParaRPr lang="zh-CN" altLang="en-US" dirty="0"/>
          </a:p>
          <a:p>
            <a:pPr marL="914400" lvl="2" indent="0">
              <a:lnSpc>
                <a:spcPct val="125000"/>
              </a:lnSpc>
              <a:buNone/>
            </a:pPr>
            <a:r>
              <a:rPr lang="en-US" altLang="zh-CN" dirty="0"/>
              <a:t>	     </a:t>
            </a:r>
            <a:r>
              <a:rPr lang="zh-CN" altLang="en-US" dirty="0"/>
              <a:t>动态地址重定位   定义  实现</a:t>
            </a:r>
            <a:endParaRPr lang="zh-CN" altLang="en-US" dirty="0"/>
          </a:p>
          <a:p>
            <a:pPr lvl="1">
              <a:lnSpc>
                <a:spcPct val="125000"/>
              </a:lnSpc>
            </a:pPr>
            <a:r>
              <a:rPr lang="zh-CN" altLang="en-US" dirty="0"/>
              <a:t>虚存</a:t>
            </a:r>
            <a:endParaRPr lang="zh-CN" altLang="en-US" dirty="0"/>
          </a:p>
          <a:p>
            <a:pPr lvl="1">
              <a:lnSpc>
                <a:spcPct val="125000"/>
              </a:lnSpc>
            </a:pPr>
            <a:r>
              <a:rPr lang="zh-CN" altLang="en-US" dirty="0"/>
              <a:t>存储保护</a:t>
            </a:r>
            <a:endParaRPr lang="zh-CN" altLang="en-US" dirty="0"/>
          </a:p>
          <a:p>
            <a:pPr lvl="2">
              <a:lnSpc>
                <a:spcPct val="125000"/>
              </a:lnSpc>
            </a:pPr>
            <a:r>
              <a:rPr lang="zh-CN" altLang="en-US" dirty="0"/>
              <a:t>定义</a:t>
            </a:r>
            <a:endParaRPr lang="zh-CN" altLang="en-US" dirty="0"/>
          </a:p>
          <a:p>
            <a:pPr lvl="2">
              <a:lnSpc>
                <a:spcPct val="125000"/>
              </a:lnSpc>
            </a:pPr>
            <a:r>
              <a:rPr lang="zh-CN" altLang="en-US" dirty="0"/>
              <a:t>界地址保护的实现方法</a:t>
            </a:r>
            <a:endParaRPr lang="zh-CN" altLang="en-US" dirty="0"/>
          </a:p>
          <a:p>
            <a:pPr>
              <a:lnSpc>
                <a:spcPct val="125000"/>
              </a:lnSpc>
            </a:pP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主存管理功能</a:t>
            </a:r>
            <a:endParaRPr lang="zh-CN" altLang="en-US" dirty="0"/>
          </a:p>
        </p:txBody>
      </p:sp>
      <p:sp>
        <p:nvSpPr>
          <p:cNvPr id="3" name="Rectangle 3"/>
          <p:cNvSpPr>
            <a:spLocks noChangeArrowheads="1"/>
          </p:cNvSpPr>
          <p:nvPr/>
        </p:nvSpPr>
        <p:spPr bwMode="auto">
          <a:xfrm>
            <a:off x="279937" y="830079"/>
            <a:ext cx="10499431" cy="528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5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1.  </a:t>
            </a:r>
            <a:r>
              <a:rPr lang="zh-CN" altLang="en-US" sz="2800" b="1" dirty="0">
                <a:solidFill>
                  <a:srgbClr val="335F90"/>
                </a:solidFill>
                <a:latin typeface="Times New Roman" panose="02020603050405020304" pitchFamily="18" charset="0"/>
              </a:rPr>
              <a:t>几个概念</a:t>
            </a:r>
            <a:endParaRPr lang="zh-CN" altLang="en-US" sz="2800" b="1" dirty="0">
              <a:solidFill>
                <a:srgbClr val="335F90"/>
              </a:solidFill>
              <a:latin typeface="Times New Roman" panose="02020603050405020304" pitchFamily="18" charset="0"/>
            </a:endParaRPr>
          </a:p>
          <a:p>
            <a:pPr marL="0" indent="0" algn="just">
              <a:lnSpc>
                <a:spcPct val="125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(1) </a:t>
            </a:r>
            <a:r>
              <a:rPr lang="zh-CN" altLang="en-US" sz="2600" b="1" dirty="0">
                <a:solidFill>
                  <a:prstClr val="black"/>
                </a:solidFill>
                <a:effectLst/>
                <a:latin typeface="微软雅黑" panose="020B0503020204020204" pitchFamily="34" charset="-122"/>
                <a:ea typeface="微软雅黑" panose="020B0503020204020204" pitchFamily="34" charset="-122"/>
              </a:rPr>
              <a:t>物理地址 </a:t>
            </a:r>
            <a:r>
              <a:rPr lang="en-US" altLang="zh-CN" sz="2600" b="1" dirty="0">
                <a:solidFill>
                  <a:prstClr val="black"/>
                </a:solidFill>
                <a:effectLst/>
                <a:latin typeface="微软雅黑" panose="020B0503020204020204" pitchFamily="34" charset="-122"/>
                <a:ea typeface="微软雅黑" panose="020B0503020204020204" pitchFamily="34" charset="-122"/>
              </a:rPr>
              <a:t>(</a:t>
            </a:r>
            <a:r>
              <a:rPr lang="zh-CN" altLang="en-US" sz="2600" b="1" dirty="0">
                <a:solidFill>
                  <a:prstClr val="black"/>
                </a:solidFill>
                <a:effectLst/>
                <a:latin typeface="微软雅黑" panose="020B0503020204020204" pitchFamily="34" charset="-122"/>
                <a:ea typeface="微软雅黑" panose="020B0503020204020204" pitchFamily="34" charset="-122"/>
              </a:rPr>
              <a:t>绝对地址、实地址</a:t>
            </a:r>
            <a:r>
              <a:rPr lang="en-US" altLang="zh-CN" sz="2600" b="1" dirty="0">
                <a:solidFill>
                  <a:prstClr val="black"/>
                </a:solidFill>
                <a:effectLst/>
                <a:latin typeface="微软雅黑" panose="020B0503020204020204" pitchFamily="34" charset="-122"/>
                <a:ea typeface="微软雅黑" panose="020B0503020204020204" pitchFamily="34" charset="-122"/>
              </a:rPr>
              <a:t>) </a:t>
            </a:r>
            <a:endParaRPr lang="en-US" altLang="zh-CN"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5000"/>
              </a:lnSpc>
              <a:spcBef>
                <a:spcPct val="20000"/>
              </a:spcBef>
              <a:buClr>
                <a:schemeClr val="tx2"/>
              </a:buClr>
              <a:buSzPct val="95000"/>
              <a:buFont typeface="Wingdings" panose="05000000000000000000" pitchFamily="2" charset="2"/>
              <a:buNone/>
              <a:defRPr/>
            </a:pPr>
            <a:r>
              <a:rPr lang="en-US" altLang="zh-CN" sz="2400" b="0" dirty="0">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物理地址是计算机主存单元的真实地址，又称为</a:t>
            </a:r>
            <a:r>
              <a:rPr lang="zh-CN" altLang="en-US" sz="2400" b="0" dirty="0" smtClean="0">
                <a:solidFill>
                  <a:schemeClr val="tx1"/>
                </a:solidFill>
                <a:effectLst/>
                <a:latin typeface="Times New Roman" panose="02020603050405020304" pitchFamily="18" charset="0"/>
              </a:rPr>
              <a:t>绝对地址</a:t>
            </a:r>
            <a:r>
              <a:rPr lang="zh-CN" altLang="en-US" sz="2400" b="0" dirty="0">
                <a:solidFill>
                  <a:schemeClr val="tx1"/>
                </a:solidFill>
                <a:effectLst/>
                <a:latin typeface="Times New Roman" panose="02020603050405020304" pitchFamily="18" charset="0"/>
              </a:rPr>
              <a:t>或实地址。</a:t>
            </a:r>
            <a:endParaRPr lang="zh-CN" altLang="en-US" sz="2400" b="0" dirty="0">
              <a:solidFill>
                <a:schemeClr val="tx1"/>
              </a:solidFill>
              <a:effectLst/>
              <a:latin typeface="Times New Roman" panose="02020603050405020304" pitchFamily="18" charset="0"/>
            </a:endParaRPr>
          </a:p>
          <a:p>
            <a:pPr marL="0" indent="0" algn="just">
              <a:lnSpc>
                <a:spcPct val="125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(2) </a:t>
            </a:r>
            <a:r>
              <a:rPr lang="zh-CN" altLang="en-US" sz="2600" b="1" dirty="0">
                <a:solidFill>
                  <a:prstClr val="black"/>
                </a:solidFill>
                <a:effectLst/>
                <a:latin typeface="微软雅黑" panose="020B0503020204020204" pitchFamily="34" charset="-122"/>
                <a:ea typeface="微软雅黑" panose="020B0503020204020204" pitchFamily="34" charset="-122"/>
              </a:rPr>
              <a:t>主存空间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5000"/>
              </a:lnSpc>
              <a:spcBef>
                <a:spcPct val="20000"/>
              </a:spcBef>
              <a:buClr>
                <a:schemeClr val="tx2"/>
              </a:buClr>
              <a:buSzPct val="95000"/>
              <a:buFont typeface="Wingdings" panose="05000000000000000000" pitchFamily="2" charset="2"/>
              <a:buNone/>
              <a:defRPr/>
            </a:pPr>
            <a:r>
              <a:rPr lang="zh-CN" altLang="en-US" sz="2400" b="0" dirty="0">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物理地址的集合所对应的空间组成了主存空间。</a:t>
            </a:r>
            <a:endParaRPr lang="zh-CN" altLang="en-US" sz="2400" b="0" dirty="0">
              <a:solidFill>
                <a:schemeClr val="tx1"/>
              </a:solidFill>
              <a:effectLst/>
              <a:latin typeface="Times New Roman" panose="02020603050405020304" pitchFamily="18" charset="0"/>
            </a:endParaRPr>
          </a:p>
          <a:p>
            <a:pPr marL="0" indent="0" algn="just">
              <a:lnSpc>
                <a:spcPct val="125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(3) </a:t>
            </a:r>
            <a:r>
              <a:rPr lang="zh-CN" altLang="en-US" sz="2600" b="1" dirty="0">
                <a:solidFill>
                  <a:prstClr val="black"/>
                </a:solidFill>
                <a:effectLst/>
                <a:latin typeface="微软雅黑" panose="020B0503020204020204" pitchFamily="34" charset="-122"/>
                <a:ea typeface="微软雅黑" panose="020B0503020204020204" pitchFamily="34" charset="-122"/>
              </a:rPr>
              <a:t>逻辑地址 </a:t>
            </a:r>
            <a:r>
              <a:rPr lang="en-US" altLang="zh-CN" sz="2600" b="1" dirty="0">
                <a:solidFill>
                  <a:prstClr val="black"/>
                </a:solidFill>
                <a:effectLst/>
                <a:latin typeface="微软雅黑" panose="020B0503020204020204" pitchFamily="34" charset="-122"/>
                <a:ea typeface="微软雅黑" panose="020B0503020204020204" pitchFamily="34" charset="-122"/>
              </a:rPr>
              <a:t>(</a:t>
            </a:r>
            <a:r>
              <a:rPr lang="zh-CN" altLang="en-US" sz="2600" b="1" dirty="0">
                <a:solidFill>
                  <a:prstClr val="black"/>
                </a:solidFill>
                <a:effectLst/>
                <a:latin typeface="微软雅黑" panose="020B0503020204020204" pitchFamily="34" charset="-122"/>
                <a:ea typeface="微软雅黑" panose="020B0503020204020204" pitchFamily="34" charset="-122"/>
              </a:rPr>
              <a:t>相对地址、虚地址</a:t>
            </a:r>
            <a:r>
              <a:rPr lang="en-US" altLang="zh-CN" sz="2600" b="1" dirty="0">
                <a:solidFill>
                  <a:prstClr val="black"/>
                </a:solidFill>
                <a:effectLst/>
                <a:latin typeface="微软雅黑" panose="020B0503020204020204" pitchFamily="34" charset="-122"/>
                <a:ea typeface="微软雅黑" panose="020B0503020204020204" pitchFamily="34" charset="-122"/>
              </a:rPr>
              <a:t>) </a:t>
            </a:r>
            <a:endParaRPr lang="en-US" altLang="zh-CN"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5000"/>
              </a:lnSpc>
              <a:spcBef>
                <a:spcPct val="20000"/>
              </a:spcBef>
              <a:buClr>
                <a:schemeClr val="tx2"/>
              </a:buClr>
              <a:buSzPct val="95000"/>
              <a:buFont typeface="Wingdings" panose="05000000000000000000" pitchFamily="2" charset="2"/>
              <a:buNone/>
              <a:defRPr/>
            </a:pPr>
            <a:r>
              <a:rPr lang="en-US" altLang="zh-CN" sz="2400" b="0" dirty="0">
                <a:solidFill>
                  <a:schemeClr val="tx1"/>
                </a:solidFill>
                <a:effectLst/>
                <a:latin typeface="Times New Roman" panose="02020603050405020304" pitchFamily="18" charset="0"/>
              </a:rPr>
              <a:t>              </a:t>
            </a:r>
            <a:r>
              <a:rPr lang="zh-CN" altLang="en-US" sz="2400" b="0" dirty="0">
                <a:solidFill>
                  <a:schemeClr val="tx1"/>
                </a:solidFill>
                <a:effectLst/>
                <a:latin typeface="Times New Roman" panose="02020603050405020304" pitchFamily="18" charset="0"/>
              </a:rPr>
              <a:t>用户的程序地址 </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指令地址或操作数地址</a:t>
            </a:r>
            <a:r>
              <a:rPr lang="en-US" altLang="zh-CN" sz="2400" b="0" dirty="0">
                <a:solidFill>
                  <a:schemeClr val="tx1"/>
                </a:solidFill>
                <a:effectLst/>
                <a:latin typeface="Times New Roman" panose="02020603050405020304" pitchFamily="18" charset="0"/>
              </a:rPr>
              <a:t>)</a:t>
            </a:r>
            <a:r>
              <a:rPr lang="zh-CN" altLang="en-US" sz="2400" b="0" dirty="0">
                <a:solidFill>
                  <a:schemeClr val="tx1"/>
                </a:solidFill>
                <a:effectLst/>
                <a:latin typeface="Times New Roman" panose="02020603050405020304" pitchFamily="18" charset="0"/>
              </a:rPr>
              <a:t>均为逻辑地址。</a:t>
            </a:r>
            <a:endParaRPr lang="zh-CN" altLang="en-US" sz="2400" b="0" dirty="0">
              <a:solidFill>
                <a:schemeClr val="tx1"/>
              </a:solidFill>
              <a:effectLst/>
              <a:latin typeface="Times New Roman" panose="02020603050405020304" pitchFamily="18" charset="0"/>
            </a:endParaRPr>
          </a:p>
          <a:p>
            <a:pPr marL="0" indent="0" algn="just">
              <a:lnSpc>
                <a:spcPct val="125000"/>
              </a:lnSpc>
              <a:spcBef>
                <a:spcPts val="1000"/>
              </a:spcBef>
              <a:buClr>
                <a:srgbClr val="FFC000"/>
              </a:buClr>
              <a:buNone/>
              <a:defRPr/>
            </a:pPr>
            <a:r>
              <a:rPr lang="zh-CN" altLang="en-US" sz="2600" b="1" dirty="0">
                <a:solidFill>
                  <a:prstClr val="black"/>
                </a:solidFill>
                <a:effectLst/>
                <a:latin typeface="微软雅黑" panose="020B0503020204020204" pitchFamily="34" charset="-122"/>
                <a:ea typeface="微软雅黑" panose="020B0503020204020204" pitchFamily="34" charset="-122"/>
              </a:rPr>
              <a:t>      </a:t>
            </a:r>
            <a:r>
              <a:rPr lang="en-US" altLang="zh-CN" sz="2600" b="1" dirty="0">
                <a:solidFill>
                  <a:prstClr val="black"/>
                </a:solidFill>
                <a:effectLst/>
                <a:latin typeface="微软雅黑" panose="020B0503020204020204" pitchFamily="34" charset="-122"/>
                <a:ea typeface="微软雅黑" panose="020B0503020204020204" pitchFamily="34" charset="-122"/>
              </a:rPr>
              <a:t>(4) </a:t>
            </a:r>
            <a:r>
              <a:rPr lang="zh-CN" altLang="en-US" sz="2600" b="1" dirty="0">
                <a:solidFill>
                  <a:prstClr val="black"/>
                </a:solidFill>
                <a:effectLst/>
                <a:latin typeface="微软雅黑" panose="020B0503020204020204" pitchFamily="34" charset="-122"/>
                <a:ea typeface="微软雅黑" panose="020B0503020204020204" pitchFamily="34" charset="-122"/>
              </a:rPr>
              <a:t>程序地址空间 </a:t>
            </a:r>
            <a:endParaRPr lang="zh-CN" altLang="en-US" sz="2600" b="1" dirty="0">
              <a:solidFill>
                <a:prstClr val="black"/>
              </a:solidFill>
              <a:effectLst/>
              <a:latin typeface="微软雅黑" panose="020B0503020204020204" pitchFamily="34" charset="-122"/>
              <a:ea typeface="微软雅黑" panose="020B0503020204020204" pitchFamily="34" charset="-122"/>
            </a:endParaRPr>
          </a:p>
          <a:p>
            <a:pPr eaLnBrk="1" hangingPunct="1">
              <a:lnSpc>
                <a:spcPct val="125000"/>
              </a:lnSpc>
              <a:spcBef>
                <a:spcPct val="20000"/>
              </a:spcBef>
              <a:buClr>
                <a:schemeClr val="tx2"/>
              </a:buClr>
              <a:buSzPct val="95000"/>
              <a:buFont typeface="Wingdings" panose="05000000000000000000" pitchFamily="2" charset="2"/>
              <a:buNone/>
              <a:defRPr/>
            </a:pPr>
            <a:r>
              <a:rPr lang="zh-CN" altLang="en-US" sz="2400" b="0" dirty="0">
                <a:solidFill>
                  <a:schemeClr val="tx1"/>
                </a:solidFill>
                <a:effectLst/>
                <a:latin typeface="Times New Roman" panose="02020603050405020304" pitchFamily="18" charset="0"/>
              </a:rPr>
              <a:t>              用户程序所有的逻辑地址集合对应的空间。</a:t>
            </a:r>
            <a:endParaRPr lang="zh-CN" altLang="en-US" sz="2400" b="0" dirty="0">
              <a:solidFill>
                <a:schemeClr val="tx1"/>
              </a:solidFill>
              <a:effectLst/>
              <a:latin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小结</a:t>
            </a:r>
            <a:endParaRPr lang="zh-CN" altLang="en-US" dirty="0"/>
          </a:p>
        </p:txBody>
      </p:sp>
      <p:sp>
        <p:nvSpPr>
          <p:cNvPr id="4" name="内容占位符 2"/>
          <p:cNvSpPr>
            <a:spLocks noGrp="1"/>
          </p:cNvSpPr>
          <p:nvPr>
            <p:ph idx="1"/>
          </p:nvPr>
        </p:nvSpPr>
        <p:spPr>
          <a:xfrm>
            <a:off x="487822" y="836539"/>
            <a:ext cx="11296078" cy="5855423"/>
          </a:xfrm>
        </p:spPr>
        <p:txBody>
          <a:bodyPr/>
          <a:lstStyle/>
          <a:p>
            <a:r>
              <a:rPr lang="zh-CN" altLang="en-US" dirty="0"/>
              <a:t>分区存储管理</a:t>
            </a:r>
            <a:endParaRPr lang="zh-CN" altLang="en-US" dirty="0"/>
          </a:p>
          <a:p>
            <a:pPr lvl="1"/>
            <a:r>
              <a:rPr lang="zh-CN" altLang="en-US" dirty="0"/>
              <a:t>分区分配中的数据结构</a:t>
            </a:r>
            <a:endParaRPr lang="zh-CN" altLang="en-US" dirty="0"/>
          </a:p>
          <a:p>
            <a:pPr lvl="2"/>
            <a:r>
              <a:rPr lang="zh-CN" altLang="en-US" dirty="0"/>
              <a:t>空闲区队列结构</a:t>
            </a:r>
            <a:endParaRPr lang="zh-CN" altLang="en-US" dirty="0"/>
          </a:p>
          <a:p>
            <a:pPr lvl="1"/>
            <a:r>
              <a:rPr lang="zh-CN" altLang="en-US" dirty="0"/>
              <a:t>放置策略</a:t>
            </a:r>
            <a:endParaRPr lang="zh-CN" altLang="en-US" dirty="0"/>
          </a:p>
          <a:p>
            <a:pPr lvl="2"/>
            <a:r>
              <a:rPr lang="zh-CN" altLang="en-US" dirty="0"/>
              <a:t>首次适应算法、最佳适应算法、最坏适应算法的定义、特点</a:t>
            </a:r>
            <a:endParaRPr lang="zh-CN" altLang="en-US" dirty="0"/>
          </a:p>
          <a:p>
            <a:pPr lvl="2"/>
            <a:r>
              <a:rPr lang="zh-CN" altLang="en-US" dirty="0"/>
              <a:t>三种放置策略的讨论</a:t>
            </a:r>
            <a:endParaRPr lang="zh-CN" altLang="en-US" dirty="0"/>
          </a:p>
          <a:p>
            <a:pPr lvl="1"/>
            <a:r>
              <a:rPr lang="zh-CN" altLang="en-US" dirty="0"/>
              <a:t>分区的缺点及解决</a:t>
            </a:r>
            <a:endParaRPr lang="zh-CN" altLang="en-US" dirty="0"/>
          </a:p>
          <a:p>
            <a:pPr lvl="2"/>
            <a:r>
              <a:rPr lang="zh-CN" altLang="en-US" dirty="0"/>
              <a:t>碎片与</a:t>
            </a:r>
            <a:r>
              <a:rPr lang="zh-CN" altLang="en-US" dirty="0" smtClean="0"/>
              <a:t>拼接</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小结</a:t>
            </a:r>
            <a:endParaRPr lang="zh-CN" altLang="en-US" dirty="0"/>
          </a:p>
        </p:txBody>
      </p:sp>
      <p:sp>
        <p:nvSpPr>
          <p:cNvPr id="5" name="内容占位符 2"/>
          <p:cNvSpPr>
            <a:spLocks noGrp="1"/>
          </p:cNvSpPr>
          <p:nvPr>
            <p:ph idx="1"/>
          </p:nvPr>
        </p:nvSpPr>
        <p:spPr>
          <a:xfrm>
            <a:off x="487822" y="836539"/>
            <a:ext cx="11296078" cy="5855423"/>
          </a:xfrm>
        </p:spPr>
        <p:txBody>
          <a:bodyPr/>
          <a:lstStyle/>
          <a:p>
            <a:pPr>
              <a:lnSpc>
                <a:spcPct val="125000"/>
              </a:lnSpc>
            </a:pPr>
            <a:r>
              <a:rPr lang="zh-CN" altLang="en-US" dirty="0"/>
              <a:t>页式存储管理</a:t>
            </a:r>
            <a:endParaRPr lang="zh-CN" altLang="en-US" dirty="0"/>
          </a:p>
          <a:p>
            <a:pPr lvl="1">
              <a:lnSpc>
                <a:spcPct val="125000"/>
              </a:lnSpc>
            </a:pPr>
            <a:r>
              <a:rPr lang="zh-CN" altLang="en-US" dirty="0"/>
              <a:t>页式地址变换</a:t>
            </a:r>
            <a:endParaRPr lang="zh-CN" altLang="en-US" dirty="0"/>
          </a:p>
          <a:p>
            <a:pPr lvl="2">
              <a:lnSpc>
                <a:spcPct val="125000"/>
              </a:lnSpc>
            </a:pPr>
            <a:r>
              <a:rPr lang="zh-CN" altLang="en-US" dirty="0"/>
              <a:t>页表   虚地址结构</a:t>
            </a:r>
            <a:endParaRPr lang="zh-CN" altLang="en-US" dirty="0"/>
          </a:p>
          <a:p>
            <a:pPr lvl="2">
              <a:lnSpc>
                <a:spcPct val="125000"/>
              </a:lnSpc>
            </a:pPr>
            <a:r>
              <a:rPr lang="zh-CN" altLang="en-US" dirty="0"/>
              <a:t>页式地址变换过程</a:t>
            </a:r>
            <a:endParaRPr lang="zh-CN" altLang="en-US" dirty="0"/>
          </a:p>
          <a:p>
            <a:pPr lvl="1">
              <a:lnSpc>
                <a:spcPct val="125000"/>
              </a:lnSpc>
            </a:pPr>
            <a:r>
              <a:rPr lang="zh-CN" altLang="en-US" dirty="0"/>
              <a:t>请调策略</a:t>
            </a:r>
            <a:endParaRPr lang="zh-CN" altLang="en-US" dirty="0"/>
          </a:p>
          <a:p>
            <a:pPr lvl="2">
              <a:lnSpc>
                <a:spcPct val="125000"/>
              </a:lnSpc>
            </a:pPr>
            <a:r>
              <a:rPr lang="zh-CN" altLang="en-US" dirty="0"/>
              <a:t>扩充页表功能 </a:t>
            </a:r>
            <a:r>
              <a:rPr lang="en-US" altLang="zh-CN" dirty="0"/>
              <a:t>—— </a:t>
            </a:r>
            <a:r>
              <a:rPr lang="zh-CN" altLang="en-US" dirty="0"/>
              <a:t>中断位  辅存地址</a:t>
            </a:r>
            <a:endParaRPr lang="zh-CN" altLang="en-US" dirty="0"/>
          </a:p>
          <a:p>
            <a:pPr lvl="2">
              <a:lnSpc>
                <a:spcPct val="125000"/>
              </a:lnSpc>
            </a:pPr>
            <a:r>
              <a:rPr lang="zh-CN" altLang="en-US" dirty="0"/>
              <a:t>缺页处理</a:t>
            </a:r>
            <a:endParaRPr lang="zh-CN" altLang="en-US" dirty="0"/>
          </a:p>
          <a:p>
            <a:pPr lvl="1">
              <a:lnSpc>
                <a:spcPct val="125000"/>
              </a:lnSpc>
            </a:pPr>
            <a:r>
              <a:rPr lang="zh-CN" altLang="en-US" dirty="0"/>
              <a:t>淘汰策略</a:t>
            </a:r>
            <a:endParaRPr lang="zh-CN" altLang="en-US" dirty="0"/>
          </a:p>
          <a:p>
            <a:pPr lvl="2">
              <a:lnSpc>
                <a:spcPct val="125000"/>
              </a:lnSpc>
            </a:pPr>
            <a:r>
              <a:rPr lang="zh-CN" altLang="en-US" dirty="0"/>
              <a:t>扩充页表功能 </a:t>
            </a:r>
            <a:r>
              <a:rPr lang="en-US" altLang="zh-CN" dirty="0"/>
              <a:t>—— </a:t>
            </a:r>
            <a:r>
              <a:rPr lang="zh-CN" altLang="en-US" dirty="0"/>
              <a:t>引用位 改变位</a:t>
            </a:r>
            <a:endParaRPr lang="zh-CN" altLang="en-US" dirty="0"/>
          </a:p>
          <a:p>
            <a:pPr lvl="2">
              <a:lnSpc>
                <a:spcPct val="125000"/>
              </a:lnSpc>
            </a:pPr>
            <a:r>
              <a:rPr lang="zh-CN" altLang="en-US" dirty="0"/>
              <a:t>抖动</a:t>
            </a:r>
            <a:endParaRPr lang="zh-CN" altLang="en-US" dirty="0"/>
          </a:p>
          <a:p>
            <a:pPr lvl="2">
              <a:lnSpc>
                <a:spcPct val="125000"/>
              </a:lnSpc>
            </a:pPr>
            <a:r>
              <a:rPr lang="zh-CN" altLang="en-US" dirty="0"/>
              <a:t>置换算法</a:t>
            </a:r>
            <a:endParaRPr lang="zh-CN" altLang="en-US" dirty="0"/>
          </a:p>
          <a:p>
            <a:pPr lvl="3">
              <a:lnSpc>
                <a:spcPct val="125000"/>
              </a:lnSpc>
            </a:pPr>
            <a:r>
              <a:rPr lang="zh-CN" altLang="en-US" dirty="0"/>
              <a:t>定义  </a:t>
            </a:r>
            <a:endParaRPr lang="zh-CN" altLang="en-US" dirty="0"/>
          </a:p>
          <a:p>
            <a:pPr lvl="3">
              <a:lnSpc>
                <a:spcPct val="125000"/>
              </a:lnSpc>
            </a:pPr>
            <a:r>
              <a:rPr lang="zh-CN" altLang="en-US" dirty="0"/>
              <a:t>先进先出淘汰算法、最久未使用淘汰算法</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小结</a:t>
            </a:r>
            <a:endParaRPr lang="zh-CN" altLang="en-US" dirty="0"/>
          </a:p>
        </p:txBody>
      </p:sp>
      <p:sp>
        <p:nvSpPr>
          <p:cNvPr id="4" name="内容占位符 2"/>
          <p:cNvSpPr>
            <a:spLocks noGrp="1"/>
          </p:cNvSpPr>
          <p:nvPr>
            <p:ph idx="1"/>
          </p:nvPr>
        </p:nvSpPr>
        <p:spPr>
          <a:xfrm>
            <a:off x="487822" y="836539"/>
            <a:ext cx="11296078" cy="5855423"/>
          </a:xfrm>
        </p:spPr>
        <p:txBody>
          <a:bodyPr/>
          <a:lstStyle/>
          <a:p>
            <a:r>
              <a:rPr lang="zh-CN" altLang="en-US" dirty="0"/>
              <a:t>段页式存储管理</a:t>
            </a:r>
            <a:endParaRPr lang="zh-CN" altLang="en-US" dirty="0"/>
          </a:p>
          <a:p>
            <a:pPr lvl="1"/>
            <a:r>
              <a:rPr lang="zh-CN" altLang="en-US" dirty="0"/>
              <a:t>段式系统的二维地址结构</a:t>
            </a:r>
            <a:endParaRPr lang="zh-CN" altLang="en-US" dirty="0"/>
          </a:p>
          <a:p>
            <a:pPr lvl="1"/>
            <a:r>
              <a:rPr lang="zh-CN" altLang="en-US" dirty="0"/>
              <a:t>段页式系统中段表、页表与主存的关系</a:t>
            </a:r>
            <a:endParaRPr lang="zh-CN" altLang="en-US"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主存管理功能</a:t>
            </a:r>
            <a:endParaRPr lang="zh-CN" altLang="en-US" dirty="0"/>
          </a:p>
        </p:txBody>
      </p:sp>
      <p:sp>
        <p:nvSpPr>
          <p:cNvPr id="3" name="Rectangle 3"/>
          <p:cNvSpPr>
            <a:spLocks noChangeArrowheads="1"/>
          </p:cNvSpPr>
          <p:nvPr/>
        </p:nvSpPr>
        <p:spPr bwMode="auto">
          <a:xfrm>
            <a:off x="487822" y="830079"/>
            <a:ext cx="6475412"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indent="0" algn="just">
              <a:lnSpc>
                <a:spcPct val="150000"/>
              </a:lnSpc>
              <a:buClr>
                <a:srgbClr val="FFC000"/>
              </a:buClr>
              <a:buNone/>
              <a:defRPr/>
            </a:pPr>
            <a:r>
              <a:rPr lang="en-US" altLang="zh-CN" sz="2600" b="1" dirty="0">
                <a:solidFill>
                  <a:prstClr val="black"/>
                </a:solidFill>
                <a:effectLst/>
                <a:latin typeface="微软雅黑" panose="020B0503020204020204" pitchFamily="34" charset="-122"/>
                <a:ea typeface="微软雅黑" panose="020B0503020204020204" pitchFamily="34" charset="-122"/>
              </a:rPr>
              <a:t>(5) </a:t>
            </a:r>
            <a:r>
              <a:rPr lang="zh-CN" altLang="en-US" sz="2600" b="1" dirty="0">
                <a:solidFill>
                  <a:prstClr val="black"/>
                </a:solidFill>
                <a:effectLst/>
                <a:latin typeface="微软雅黑" panose="020B0503020204020204" pitchFamily="34" charset="-122"/>
                <a:ea typeface="微软雅黑" panose="020B0503020204020204" pitchFamily="34" charset="-122"/>
              </a:rPr>
              <a:t>程序地址空间与主存空间</a:t>
            </a:r>
            <a:endParaRPr lang="zh-CN" altLang="en-US" sz="2600" b="1" dirty="0">
              <a:solidFill>
                <a:prstClr val="black"/>
              </a:solidFill>
              <a:effectLst/>
              <a:latin typeface="微软雅黑" panose="020B0503020204020204" pitchFamily="34" charset="-122"/>
              <a:ea typeface="微软雅黑" panose="020B0503020204020204" pitchFamily="34" charset="-122"/>
            </a:endParaRPr>
          </a:p>
        </p:txBody>
      </p:sp>
      <p:grpSp>
        <p:nvGrpSpPr>
          <p:cNvPr id="4" name="Group 83"/>
          <p:cNvGrpSpPr/>
          <p:nvPr/>
        </p:nvGrpSpPr>
        <p:grpSpPr bwMode="auto">
          <a:xfrm>
            <a:off x="4897897" y="2149291"/>
            <a:ext cx="2193925" cy="3595688"/>
            <a:chOff x="3201" y="1228"/>
            <a:chExt cx="1382" cy="2265"/>
          </a:xfrm>
        </p:grpSpPr>
        <p:sp>
          <p:nvSpPr>
            <p:cNvPr id="5" name="Rectangle 42"/>
            <p:cNvSpPr>
              <a:spLocks noChangeArrowheads="1"/>
            </p:cNvSpPr>
            <p:nvPr/>
          </p:nvSpPr>
          <p:spPr bwMode="auto">
            <a:xfrm>
              <a:off x="3547" y="1336"/>
              <a:ext cx="1036" cy="1909"/>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6" name="Line 43"/>
            <p:cNvSpPr>
              <a:spLocks noChangeShapeType="1"/>
            </p:cNvSpPr>
            <p:nvPr/>
          </p:nvSpPr>
          <p:spPr bwMode="auto">
            <a:xfrm>
              <a:off x="3547" y="1531"/>
              <a:ext cx="10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7" name="Line 44"/>
            <p:cNvSpPr>
              <a:spLocks noChangeShapeType="1"/>
            </p:cNvSpPr>
            <p:nvPr/>
          </p:nvSpPr>
          <p:spPr bwMode="auto">
            <a:xfrm>
              <a:off x="3547" y="1776"/>
              <a:ext cx="10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8" name="Line 45"/>
            <p:cNvSpPr>
              <a:spLocks noChangeShapeType="1"/>
            </p:cNvSpPr>
            <p:nvPr/>
          </p:nvSpPr>
          <p:spPr bwMode="auto">
            <a:xfrm>
              <a:off x="3547" y="2021"/>
              <a:ext cx="10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9" name="Line 46"/>
            <p:cNvSpPr>
              <a:spLocks noChangeShapeType="1"/>
            </p:cNvSpPr>
            <p:nvPr/>
          </p:nvSpPr>
          <p:spPr bwMode="auto">
            <a:xfrm>
              <a:off x="3547" y="2706"/>
              <a:ext cx="10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0" name="Line 47"/>
            <p:cNvSpPr>
              <a:spLocks noChangeShapeType="1"/>
            </p:cNvSpPr>
            <p:nvPr/>
          </p:nvSpPr>
          <p:spPr bwMode="auto">
            <a:xfrm>
              <a:off x="3547" y="2951"/>
              <a:ext cx="10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1" name="Text Box 48"/>
            <p:cNvSpPr txBox="1">
              <a:spLocks noChangeArrowheads="1"/>
            </p:cNvSpPr>
            <p:nvPr/>
          </p:nvSpPr>
          <p:spPr bwMode="auto">
            <a:xfrm>
              <a:off x="3773" y="3281"/>
              <a:ext cx="692"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dirty="0">
                  <a:solidFill>
                    <a:schemeClr val="tx1"/>
                  </a:solidFill>
                  <a:latin typeface="Times New Roman" panose="02020603050405020304" pitchFamily="18" charset="0"/>
                </a:rPr>
                <a:t>主存空间</a:t>
              </a:r>
              <a:endParaRPr kumimoji="1" lang="zh-CN" altLang="en-US" sz="1600" b="1" dirty="0">
                <a:solidFill>
                  <a:schemeClr val="tx1"/>
                </a:solidFill>
                <a:latin typeface="Times New Roman" panose="02020603050405020304" pitchFamily="18" charset="0"/>
              </a:endParaRPr>
            </a:p>
          </p:txBody>
        </p:sp>
        <p:sp>
          <p:nvSpPr>
            <p:cNvPr id="12" name="Text Box 49"/>
            <p:cNvSpPr txBox="1">
              <a:spLocks noChangeArrowheads="1"/>
            </p:cNvSpPr>
            <p:nvPr/>
          </p:nvSpPr>
          <p:spPr bwMode="auto">
            <a:xfrm>
              <a:off x="3330" y="1228"/>
              <a:ext cx="217"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0</a:t>
              </a:r>
              <a:endParaRPr kumimoji="1" lang="en-US" altLang="zh-CN" sz="1600" b="1" dirty="0">
                <a:solidFill>
                  <a:schemeClr val="tx1"/>
                </a:solidFill>
                <a:latin typeface="Times New Roman" panose="02020603050405020304" pitchFamily="18" charset="0"/>
              </a:endParaRPr>
            </a:p>
          </p:txBody>
        </p:sp>
        <p:sp>
          <p:nvSpPr>
            <p:cNvPr id="13" name="Text Box 50"/>
            <p:cNvSpPr txBox="1">
              <a:spLocks noChangeArrowheads="1"/>
            </p:cNvSpPr>
            <p:nvPr/>
          </p:nvSpPr>
          <p:spPr bwMode="auto">
            <a:xfrm>
              <a:off x="3330" y="1434"/>
              <a:ext cx="217"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1</a:t>
              </a:r>
              <a:endParaRPr kumimoji="1" lang="en-US" altLang="zh-CN" sz="1600" b="1" dirty="0">
                <a:solidFill>
                  <a:schemeClr val="tx1"/>
                </a:solidFill>
                <a:latin typeface="Times New Roman" panose="02020603050405020304" pitchFamily="18" charset="0"/>
              </a:endParaRPr>
            </a:p>
          </p:txBody>
        </p:sp>
        <p:sp>
          <p:nvSpPr>
            <p:cNvPr id="14" name="Text Box 51"/>
            <p:cNvSpPr txBox="1">
              <a:spLocks noChangeArrowheads="1"/>
            </p:cNvSpPr>
            <p:nvPr/>
          </p:nvSpPr>
          <p:spPr bwMode="auto">
            <a:xfrm>
              <a:off x="3201" y="3097"/>
              <a:ext cx="518" cy="2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m-1</a:t>
              </a:r>
              <a:endParaRPr kumimoji="1" lang="en-US" altLang="zh-CN" sz="1600" b="1" dirty="0">
                <a:solidFill>
                  <a:schemeClr val="tx1"/>
                </a:solidFill>
                <a:latin typeface="Times New Roman" panose="02020603050405020304" pitchFamily="18" charset="0"/>
              </a:endParaRPr>
            </a:p>
          </p:txBody>
        </p:sp>
      </p:grpSp>
      <p:grpSp>
        <p:nvGrpSpPr>
          <p:cNvPr id="15" name="Group 85"/>
          <p:cNvGrpSpPr/>
          <p:nvPr/>
        </p:nvGrpSpPr>
        <p:grpSpPr bwMode="auto">
          <a:xfrm>
            <a:off x="833897" y="1504766"/>
            <a:ext cx="1908175" cy="4762500"/>
            <a:chOff x="641" y="822"/>
            <a:chExt cx="1202" cy="3000"/>
          </a:xfrm>
        </p:grpSpPr>
        <p:grpSp>
          <p:nvGrpSpPr>
            <p:cNvPr id="16" name="Group 84"/>
            <p:cNvGrpSpPr/>
            <p:nvPr/>
          </p:nvGrpSpPr>
          <p:grpSpPr bwMode="auto">
            <a:xfrm>
              <a:off x="641" y="822"/>
              <a:ext cx="1146" cy="1198"/>
              <a:chOff x="641" y="822"/>
              <a:chExt cx="1146" cy="1198"/>
            </a:xfrm>
          </p:grpSpPr>
          <p:sp>
            <p:nvSpPr>
              <p:cNvPr id="28" name="Rectangle 53"/>
              <p:cNvSpPr>
                <a:spLocks noChangeArrowheads="1"/>
              </p:cNvSpPr>
              <p:nvPr/>
            </p:nvSpPr>
            <p:spPr bwMode="auto">
              <a:xfrm>
                <a:off x="912" y="968"/>
                <a:ext cx="813" cy="819"/>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a:solidFill>
                    <a:srgbClr val="4138FA"/>
                  </a:solidFill>
                  <a:effectLst>
                    <a:outerShdw blurRad="38100" dist="38100" dir="2700000" algn="tl">
                      <a:srgbClr val="000000"/>
                    </a:outerShdw>
                  </a:effectLst>
                </a:endParaRPr>
              </a:p>
            </p:txBody>
          </p:sp>
          <p:sp>
            <p:nvSpPr>
              <p:cNvPr id="29" name="Line 54"/>
              <p:cNvSpPr>
                <a:spLocks noChangeShapeType="1"/>
              </p:cNvSpPr>
              <p:nvPr/>
            </p:nvSpPr>
            <p:spPr bwMode="auto">
              <a:xfrm>
                <a:off x="912" y="1051"/>
                <a:ext cx="8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30" name="Line 55"/>
              <p:cNvSpPr>
                <a:spLocks noChangeShapeType="1"/>
              </p:cNvSpPr>
              <p:nvPr/>
            </p:nvSpPr>
            <p:spPr bwMode="auto">
              <a:xfrm>
                <a:off x="912" y="1157"/>
                <a:ext cx="8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31" name="Line 56"/>
              <p:cNvSpPr>
                <a:spLocks noChangeShapeType="1"/>
              </p:cNvSpPr>
              <p:nvPr/>
            </p:nvSpPr>
            <p:spPr bwMode="auto">
              <a:xfrm>
                <a:off x="912" y="1556"/>
                <a:ext cx="8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32" name="Line 57"/>
              <p:cNvSpPr>
                <a:spLocks noChangeShapeType="1"/>
              </p:cNvSpPr>
              <p:nvPr/>
            </p:nvSpPr>
            <p:spPr bwMode="auto">
              <a:xfrm>
                <a:off x="912" y="1660"/>
                <a:ext cx="8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33" name="Text Box 58"/>
              <p:cNvSpPr txBox="1">
                <a:spLocks noChangeArrowheads="1"/>
              </p:cNvSpPr>
              <p:nvPr/>
            </p:nvSpPr>
            <p:spPr bwMode="auto">
              <a:xfrm>
                <a:off x="826" y="1808"/>
                <a:ext cx="961" cy="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dirty="0">
                    <a:solidFill>
                      <a:schemeClr val="tx1"/>
                    </a:solidFill>
                    <a:latin typeface="Times New Roman" panose="02020603050405020304" pitchFamily="18" charset="0"/>
                  </a:rPr>
                  <a:t>程序</a:t>
                </a:r>
                <a:r>
                  <a:rPr kumimoji="1" lang="en-US" altLang="zh-CN" sz="1600" b="1" dirty="0">
                    <a:solidFill>
                      <a:schemeClr val="tx1"/>
                    </a:solidFill>
                    <a:latin typeface="Times New Roman" panose="02020603050405020304" pitchFamily="18" charset="0"/>
                  </a:rPr>
                  <a:t>1</a:t>
                </a:r>
                <a:r>
                  <a:rPr kumimoji="1" lang="zh-CN" altLang="en-US" sz="1600" b="1" dirty="0">
                    <a:solidFill>
                      <a:schemeClr val="tx1"/>
                    </a:solidFill>
                    <a:latin typeface="Times New Roman" panose="02020603050405020304" pitchFamily="18" charset="0"/>
                  </a:rPr>
                  <a:t>地址空间</a:t>
                </a:r>
                <a:endParaRPr kumimoji="1" lang="zh-CN" altLang="en-US" sz="1600" b="1" dirty="0">
                  <a:solidFill>
                    <a:schemeClr val="tx1"/>
                  </a:solidFill>
                  <a:latin typeface="Times New Roman" panose="02020603050405020304" pitchFamily="18" charset="0"/>
                </a:endParaRPr>
              </a:p>
            </p:txBody>
          </p:sp>
          <p:sp>
            <p:nvSpPr>
              <p:cNvPr id="34" name="Text Box 59"/>
              <p:cNvSpPr txBox="1">
                <a:spLocks noChangeArrowheads="1"/>
              </p:cNvSpPr>
              <p:nvPr/>
            </p:nvSpPr>
            <p:spPr bwMode="auto">
              <a:xfrm>
                <a:off x="743" y="822"/>
                <a:ext cx="169" cy="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b="1" dirty="0">
                    <a:solidFill>
                      <a:schemeClr val="tx1"/>
                    </a:solidFill>
                    <a:latin typeface="Times New Roman" panose="02020603050405020304" pitchFamily="18" charset="0"/>
                  </a:rPr>
                  <a:t>0</a:t>
                </a:r>
                <a:endParaRPr kumimoji="1" lang="en-US" altLang="zh-CN" sz="1600" b="1" dirty="0">
                  <a:solidFill>
                    <a:schemeClr val="tx1"/>
                  </a:solidFill>
                  <a:latin typeface="Times New Roman" panose="02020603050405020304" pitchFamily="18" charset="0"/>
                </a:endParaRPr>
              </a:p>
            </p:txBody>
          </p:sp>
          <p:sp>
            <p:nvSpPr>
              <p:cNvPr id="35" name="Text Box 60"/>
              <p:cNvSpPr txBox="1">
                <a:spLocks noChangeArrowheads="1"/>
              </p:cNvSpPr>
              <p:nvPr/>
            </p:nvSpPr>
            <p:spPr bwMode="auto">
              <a:xfrm>
                <a:off x="743" y="1010"/>
                <a:ext cx="169" cy="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nSpc>
                    <a:spcPct val="100000"/>
                  </a:lnSpc>
                  <a:spcBef>
                    <a:spcPct val="50000"/>
                  </a:spcBef>
                  <a:buClrTx/>
                  <a:buSzTx/>
                  <a:buNone/>
                </a:pPr>
                <a:r>
                  <a:rPr kumimoji="1" lang="en-US" altLang="zh-CN" sz="1600" b="1" dirty="0">
                    <a:solidFill>
                      <a:schemeClr val="tx1"/>
                    </a:solidFill>
                    <a:latin typeface="Times New Roman" panose="02020603050405020304" pitchFamily="18" charset="0"/>
                  </a:rPr>
                  <a:t>1</a:t>
                </a:r>
                <a:endParaRPr kumimoji="1" lang="en-US" altLang="zh-CN" sz="1600" b="1" dirty="0">
                  <a:solidFill>
                    <a:schemeClr val="tx1"/>
                  </a:solidFill>
                  <a:latin typeface="Times New Roman" panose="02020603050405020304" pitchFamily="18" charset="0"/>
                </a:endParaRPr>
              </a:p>
            </p:txBody>
          </p:sp>
          <p:sp>
            <p:nvSpPr>
              <p:cNvPr id="36" name="Text Box 61"/>
              <p:cNvSpPr txBox="1">
                <a:spLocks noChangeArrowheads="1"/>
              </p:cNvSpPr>
              <p:nvPr/>
            </p:nvSpPr>
            <p:spPr bwMode="auto">
              <a:xfrm>
                <a:off x="641" y="1627"/>
                <a:ext cx="406" cy="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nSpc>
                    <a:spcPct val="100000"/>
                  </a:lnSpc>
                  <a:spcBef>
                    <a:spcPct val="50000"/>
                  </a:spcBef>
                  <a:buClrTx/>
                  <a:buSzTx/>
                  <a:buNone/>
                </a:pPr>
                <a:r>
                  <a:rPr kumimoji="1" lang="en-US" altLang="zh-CN" sz="1600" b="1" dirty="0">
                    <a:solidFill>
                      <a:schemeClr val="tx1"/>
                    </a:solidFill>
                    <a:latin typeface="Times New Roman" panose="02020603050405020304" pitchFamily="18" charset="0"/>
                  </a:rPr>
                  <a:t>n-1</a:t>
                </a:r>
                <a:endParaRPr kumimoji="1" lang="en-US" altLang="zh-CN" sz="1600" b="1" dirty="0">
                  <a:solidFill>
                    <a:schemeClr val="tx1"/>
                  </a:solidFill>
                  <a:latin typeface="Times New Roman" panose="02020603050405020304" pitchFamily="18" charset="0"/>
                </a:endParaRPr>
              </a:p>
            </p:txBody>
          </p:sp>
          <p:sp>
            <p:nvSpPr>
              <p:cNvPr id="37" name="Line 62"/>
              <p:cNvSpPr>
                <a:spLocks noChangeShapeType="1"/>
              </p:cNvSpPr>
              <p:nvPr/>
            </p:nvSpPr>
            <p:spPr bwMode="auto">
              <a:xfrm>
                <a:off x="904" y="1277"/>
                <a:ext cx="8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grpSp>
        <p:sp>
          <p:nvSpPr>
            <p:cNvPr id="17" name="Rectangle 64"/>
            <p:cNvSpPr>
              <a:spLocks noChangeArrowheads="1"/>
            </p:cNvSpPr>
            <p:nvPr/>
          </p:nvSpPr>
          <p:spPr bwMode="auto">
            <a:xfrm>
              <a:off x="912" y="2752"/>
              <a:ext cx="813" cy="819"/>
            </a:xfrm>
            <a:prstGeom prst="rect">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914400" indent="-341630" algn="l">
                <a:defRPr>
                  <a:solidFill>
                    <a:schemeClr val="tx1"/>
                  </a:solidFill>
                  <a:latin typeface="Arial" panose="020B0604020202020204" pitchFamily="34" charset="0"/>
                  <a:ea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buClr>
                  <a:schemeClr val="tx2"/>
                </a:buClr>
                <a:buSzPct val="95000"/>
                <a:buFont typeface="Wingdings" panose="05000000000000000000" pitchFamily="2" charset="2"/>
                <a:buBlip>
                  <a:blip r:embed="rId1"/>
                </a:buBlip>
                <a:defRPr/>
              </a:pPr>
              <a:endParaRPr lang="zh-CN" altLang="zh-CN">
                <a:solidFill>
                  <a:srgbClr val="4138FA"/>
                </a:solidFill>
                <a:effectLst>
                  <a:outerShdw blurRad="38100" dist="38100" dir="2700000" algn="tl">
                    <a:srgbClr val="000000"/>
                  </a:outerShdw>
                </a:effectLst>
              </a:endParaRPr>
            </a:p>
          </p:txBody>
        </p:sp>
        <p:sp>
          <p:nvSpPr>
            <p:cNvPr id="18" name="Line 65"/>
            <p:cNvSpPr>
              <a:spLocks noChangeShapeType="1"/>
            </p:cNvSpPr>
            <p:nvPr/>
          </p:nvSpPr>
          <p:spPr bwMode="auto">
            <a:xfrm>
              <a:off x="912" y="2836"/>
              <a:ext cx="813"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19" name="Line 66"/>
            <p:cNvSpPr>
              <a:spLocks noChangeShapeType="1"/>
            </p:cNvSpPr>
            <p:nvPr/>
          </p:nvSpPr>
          <p:spPr bwMode="auto">
            <a:xfrm>
              <a:off x="912" y="2941"/>
              <a:ext cx="813"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0" name="Line 67"/>
            <p:cNvSpPr>
              <a:spLocks noChangeShapeType="1"/>
            </p:cNvSpPr>
            <p:nvPr/>
          </p:nvSpPr>
          <p:spPr bwMode="auto">
            <a:xfrm>
              <a:off x="912" y="3340"/>
              <a:ext cx="813"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1" name="Line 68"/>
            <p:cNvSpPr>
              <a:spLocks noChangeShapeType="1"/>
            </p:cNvSpPr>
            <p:nvPr/>
          </p:nvSpPr>
          <p:spPr bwMode="auto">
            <a:xfrm>
              <a:off x="912" y="3444"/>
              <a:ext cx="813"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2" name="Text Box 69"/>
            <p:cNvSpPr txBox="1">
              <a:spLocks noChangeArrowheads="1"/>
            </p:cNvSpPr>
            <p:nvPr/>
          </p:nvSpPr>
          <p:spPr bwMode="auto">
            <a:xfrm>
              <a:off x="826" y="3610"/>
              <a:ext cx="1017" cy="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zh-CN" altLang="en-US" sz="1600" b="1" dirty="0">
                  <a:solidFill>
                    <a:schemeClr val="tx1"/>
                  </a:solidFill>
                  <a:latin typeface="Times New Roman" panose="02020603050405020304" pitchFamily="18" charset="0"/>
                </a:rPr>
                <a:t>程序 </a:t>
              </a:r>
              <a:r>
                <a:rPr kumimoji="1" lang="en-US" altLang="zh-CN" sz="1600" b="1" dirty="0" err="1">
                  <a:solidFill>
                    <a:schemeClr val="tx1"/>
                  </a:solidFill>
                  <a:latin typeface="Times New Roman" panose="02020603050405020304" pitchFamily="18" charset="0"/>
                </a:rPr>
                <a:t>i</a:t>
              </a:r>
              <a:r>
                <a:rPr kumimoji="1" lang="en-US" altLang="zh-CN" sz="1600" b="1" dirty="0">
                  <a:solidFill>
                    <a:schemeClr val="tx1"/>
                  </a:solidFill>
                  <a:latin typeface="Times New Roman" panose="02020603050405020304" pitchFamily="18" charset="0"/>
                </a:rPr>
                <a:t> </a:t>
              </a:r>
              <a:r>
                <a:rPr kumimoji="1" lang="zh-CN" altLang="en-US" sz="1600" b="1" dirty="0">
                  <a:solidFill>
                    <a:schemeClr val="tx1"/>
                  </a:solidFill>
                  <a:latin typeface="Times New Roman" panose="02020603050405020304" pitchFamily="18" charset="0"/>
                </a:rPr>
                <a:t>地址空间</a:t>
              </a:r>
              <a:endParaRPr kumimoji="1" lang="zh-CN" altLang="en-US" sz="1600" b="1" dirty="0">
                <a:solidFill>
                  <a:schemeClr val="tx1"/>
                </a:solidFill>
                <a:latin typeface="Times New Roman" panose="02020603050405020304" pitchFamily="18" charset="0"/>
              </a:endParaRPr>
            </a:p>
          </p:txBody>
        </p:sp>
        <p:sp>
          <p:nvSpPr>
            <p:cNvPr id="23" name="Text Box 70"/>
            <p:cNvSpPr txBox="1">
              <a:spLocks noChangeArrowheads="1"/>
            </p:cNvSpPr>
            <p:nvPr/>
          </p:nvSpPr>
          <p:spPr bwMode="auto">
            <a:xfrm>
              <a:off x="743" y="2628"/>
              <a:ext cx="169" cy="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nSpc>
                  <a:spcPct val="100000"/>
                </a:lnSpc>
                <a:spcBef>
                  <a:spcPct val="50000"/>
                </a:spcBef>
                <a:buClrTx/>
                <a:buSzTx/>
                <a:buNone/>
              </a:pPr>
              <a:r>
                <a:rPr kumimoji="1" lang="en-US" altLang="zh-CN" sz="1600" b="1" dirty="0">
                  <a:solidFill>
                    <a:schemeClr val="tx1"/>
                  </a:solidFill>
                  <a:latin typeface="Times New Roman" panose="02020603050405020304" pitchFamily="18" charset="0"/>
                </a:rPr>
                <a:t>0</a:t>
              </a:r>
              <a:endParaRPr kumimoji="1" lang="en-US" altLang="zh-CN" sz="1600" b="1" dirty="0">
                <a:solidFill>
                  <a:schemeClr val="tx1"/>
                </a:solidFill>
                <a:latin typeface="Times New Roman" panose="02020603050405020304" pitchFamily="18" charset="0"/>
              </a:endParaRPr>
            </a:p>
          </p:txBody>
        </p:sp>
        <p:sp>
          <p:nvSpPr>
            <p:cNvPr id="24" name="Text Box 71"/>
            <p:cNvSpPr txBox="1">
              <a:spLocks noChangeArrowheads="1"/>
            </p:cNvSpPr>
            <p:nvPr/>
          </p:nvSpPr>
          <p:spPr bwMode="auto">
            <a:xfrm>
              <a:off x="743" y="2794"/>
              <a:ext cx="169" cy="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nSpc>
                  <a:spcPct val="100000"/>
                </a:lnSpc>
                <a:spcBef>
                  <a:spcPct val="50000"/>
                </a:spcBef>
                <a:buClrTx/>
                <a:buSzTx/>
                <a:buNone/>
              </a:pPr>
              <a:r>
                <a:rPr kumimoji="1" lang="en-US" altLang="zh-CN" sz="1600" b="1" dirty="0">
                  <a:solidFill>
                    <a:schemeClr val="tx1"/>
                  </a:solidFill>
                  <a:latin typeface="Times New Roman" panose="02020603050405020304" pitchFamily="18" charset="0"/>
                </a:rPr>
                <a:t>1</a:t>
              </a:r>
              <a:endParaRPr kumimoji="1" lang="en-US" altLang="zh-CN" sz="1600" b="1" dirty="0">
                <a:solidFill>
                  <a:schemeClr val="tx1"/>
                </a:solidFill>
                <a:latin typeface="Times New Roman" panose="02020603050405020304" pitchFamily="18" charset="0"/>
              </a:endParaRPr>
            </a:p>
          </p:txBody>
        </p:sp>
        <p:sp>
          <p:nvSpPr>
            <p:cNvPr id="25" name="Text Box 72"/>
            <p:cNvSpPr txBox="1">
              <a:spLocks noChangeArrowheads="1"/>
            </p:cNvSpPr>
            <p:nvPr/>
          </p:nvSpPr>
          <p:spPr bwMode="auto">
            <a:xfrm>
              <a:off x="650" y="3393"/>
              <a:ext cx="406" cy="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a:lnSpc>
                  <a:spcPct val="100000"/>
                </a:lnSpc>
                <a:spcBef>
                  <a:spcPct val="50000"/>
                </a:spcBef>
                <a:buClrTx/>
                <a:buSzTx/>
                <a:buNone/>
              </a:pPr>
              <a:r>
                <a:rPr kumimoji="1" lang="en-US" altLang="zh-CN" sz="1600" b="1" dirty="0">
                  <a:solidFill>
                    <a:schemeClr val="tx1"/>
                  </a:solidFill>
                  <a:latin typeface="Times New Roman" panose="02020603050405020304" pitchFamily="18" charset="0"/>
                </a:rPr>
                <a:t>k-1</a:t>
              </a:r>
              <a:endParaRPr kumimoji="1" lang="en-US" altLang="zh-CN" sz="1600" b="1" dirty="0">
                <a:solidFill>
                  <a:schemeClr val="tx1"/>
                </a:solidFill>
                <a:latin typeface="Times New Roman" panose="02020603050405020304" pitchFamily="18" charset="0"/>
              </a:endParaRPr>
            </a:p>
          </p:txBody>
        </p:sp>
        <p:sp>
          <p:nvSpPr>
            <p:cNvPr id="26" name="Line 73"/>
            <p:cNvSpPr>
              <a:spLocks noChangeShapeType="1"/>
            </p:cNvSpPr>
            <p:nvPr/>
          </p:nvSpPr>
          <p:spPr bwMode="auto">
            <a:xfrm>
              <a:off x="904" y="3062"/>
              <a:ext cx="813" cy="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27" name="Text Box 74"/>
            <p:cNvSpPr txBox="1">
              <a:spLocks noChangeArrowheads="1"/>
            </p:cNvSpPr>
            <p:nvPr/>
          </p:nvSpPr>
          <p:spPr bwMode="auto">
            <a:xfrm>
              <a:off x="1025" y="2102"/>
              <a:ext cx="579" cy="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spcBef>
                  <a:spcPct val="50000"/>
                </a:spcBef>
                <a:buClrTx/>
                <a:buSzTx/>
                <a:buFontTx/>
                <a:buNone/>
              </a:pPr>
              <a:r>
                <a:rPr kumimoji="1" lang="en-US" altLang="zh-CN" sz="1600">
                  <a:solidFill>
                    <a:schemeClr val="tx1"/>
                  </a:solidFill>
                  <a:latin typeface="宋体" panose="02010600030101010101" pitchFamily="2" charset="-122"/>
                </a:rPr>
                <a:t>  </a:t>
              </a:r>
              <a:r>
                <a:rPr kumimoji="1" lang="en-US" altLang="zh-CN" sz="1600">
                  <a:solidFill>
                    <a:schemeClr val="tx1"/>
                  </a:solidFill>
                  <a:latin typeface="宋体" panose="02010600030101010101" pitchFamily="2" charset="-122"/>
                  <a:sym typeface="MT Extra" panose="05050102010205020202" pitchFamily="18" charset="2"/>
                </a:rPr>
                <a:t></a:t>
              </a:r>
              <a:endParaRPr kumimoji="1" lang="en-US" altLang="zh-CN" sz="1600">
                <a:solidFill>
                  <a:schemeClr val="tx1"/>
                </a:solidFill>
                <a:latin typeface="宋体" panose="02010600030101010101" pitchFamily="2" charset="-122"/>
                <a:sym typeface="MT Extra" panose="05050102010205020202" pitchFamily="18" charset="2"/>
              </a:endParaRPr>
            </a:p>
            <a:p>
              <a:pPr eaLnBrk="1" hangingPunct="1">
                <a:lnSpc>
                  <a:spcPct val="100000"/>
                </a:lnSpc>
                <a:spcBef>
                  <a:spcPct val="50000"/>
                </a:spcBef>
                <a:buClrTx/>
                <a:buSzTx/>
                <a:buFontTx/>
                <a:buNone/>
              </a:pPr>
              <a:r>
                <a:rPr kumimoji="1" lang="en-US" altLang="zh-CN" sz="1600">
                  <a:solidFill>
                    <a:schemeClr val="tx1"/>
                  </a:solidFill>
                  <a:latin typeface="宋体" panose="02010600030101010101" pitchFamily="2" charset="-122"/>
                </a:rPr>
                <a:t>  </a:t>
              </a:r>
              <a:r>
                <a:rPr kumimoji="1" lang="en-US" altLang="zh-CN" sz="1600">
                  <a:solidFill>
                    <a:schemeClr val="tx1"/>
                  </a:solidFill>
                  <a:latin typeface="Times New Roman" panose="02020603050405020304" pitchFamily="18" charset="0"/>
                  <a:sym typeface="MT Extra" panose="05050102010205020202" pitchFamily="18" charset="2"/>
                </a:rPr>
                <a:t></a:t>
              </a:r>
              <a:endParaRPr kumimoji="1" lang="en-US" altLang="zh-CN" sz="1600">
                <a:solidFill>
                  <a:schemeClr val="tx1"/>
                </a:solidFill>
                <a:latin typeface="Times New Roman" panose="02020603050405020304" pitchFamily="18" charset="0"/>
                <a:sym typeface="MT Extra" panose="05050102010205020202" pitchFamily="18" charset="2"/>
              </a:endParaRPr>
            </a:p>
          </p:txBody>
        </p:sp>
      </p:grpSp>
      <p:grpSp>
        <p:nvGrpSpPr>
          <p:cNvPr id="38" name="Group 81"/>
          <p:cNvGrpSpPr/>
          <p:nvPr/>
        </p:nvGrpSpPr>
        <p:grpSpPr bwMode="auto">
          <a:xfrm>
            <a:off x="2756359" y="2136591"/>
            <a:ext cx="2036763" cy="2957513"/>
            <a:chOff x="1852" y="1220"/>
            <a:chExt cx="1283" cy="1863"/>
          </a:xfrm>
        </p:grpSpPr>
        <p:sp>
          <p:nvSpPr>
            <p:cNvPr id="39" name="Line 75"/>
            <p:cNvSpPr>
              <a:spLocks noChangeShapeType="1"/>
            </p:cNvSpPr>
            <p:nvPr/>
          </p:nvSpPr>
          <p:spPr bwMode="auto">
            <a:xfrm>
              <a:off x="1852" y="1220"/>
              <a:ext cx="1283" cy="497"/>
            </a:xfrm>
            <a:prstGeom prst="line">
              <a:avLst/>
            </a:prstGeom>
            <a:noFill/>
            <a:ln w="3810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40" name="Line 76"/>
            <p:cNvSpPr>
              <a:spLocks noChangeShapeType="1"/>
            </p:cNvSpPr>
            <p:nvPr/>
          </p:nvSpPr>
          <p:spPr bwMode="auto">
            <a:xfrm>
              <a:off x="1893" y="2090"/>
              <a:ext cx="1200" cy="0"/>
            </a:xfrm>
            <a:prstGeom prst="line">
              <a:avLst/>
            </a:prstGeom>
            <a:noFill/>
            <a:ln w="3810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sp>
          <p:nvSpPr>
            <p:cNvPr id="41" name="Line 77"/>
            <p:cNvSpPr>
              <a:spLocks noChangeShapeType="1"/>
            </p:cNvSpPr>
            <p:nvPr/>
          </p:nvSpPr>
          <p:spPr bwMode="auto">
            <a:xfrm flipV="1">
              <a:off x="1935" y="2669"/>
              <a:ext cx="1158" cy="414"/>
            </a:xfrm>
            <a:prstGeom prst="line">
              <a:avLst/>
            </a:prstGeom>
            <a:noFill/>
            <a:ln w="38100">
              <a:solidFill>
                <a:srgbClr val="00000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20000"/>
                </a:lnSpc>
                <a:buClr>
                  <a:schemeClr val="tx2"/>
                </a:buClr>
                <a:buSzPct val="95000"/>
                <a:buFont typeface="Wingdings" panose="05000000000000000000" pitchFamily="2" charset="2"/>
                <a:buChar char="Ø"/>
                <a:defRPr/>
              </a:pPr>
              <a:endParaRPr lang="zh-CN" altLang="en-US">
                <a:effectLst>
                  <a:outerShdw blurRad="38100" dist="38100" dir="2700000" algn="tl">
                    <a:srgbClr val="000000">
                      <a:alpha val="43137"/>
                    </a:srgbClr>
                  </a:outerShdw>
                </a:effectLst>
              </a:endParaRPr>
            </a:p>
          </p:txBody>
        </p:sp>
      </p:grpSp>
      <p:sp>
        <p:nvSpPr>
          <p:cNvPr id="42" name="Text Box 86"/>
          <p:cNvSpPr txBox="1">
            <a:spLocks noChangeArrowheads="1"/>
          </p:cNvSpPr>
          <p:nvPr/>
        </p:nvSpPr>
        <p:spPr bwMode="auto">
          <a:xfrm>
            <a:off x="2914315" y="6267266"/>
            <a:ext cx="3624263" cy="336550"/>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ct val="30000"/>
              </a:spcBef>
              <a:buClr>
                <a:schemeClr val="tx2"/>
              </a:buClr>
              <a:buSzPct val="95000"/>
              <a:buFont typeface="Wingdings" panose="05000000000000000000" pitchFamily="2" charset="2"/>
              <a:buBlip>
                <a:blip r:embed="rId1"/>
              </a:buBlip>
              <a:defRPr sz="3200">
                <a:solidFill>
                  <a:schemeClr val="bg2"/>
                </a:solidFill>
                <a:latin typeface="Arial" panose="020B0604020202020204" pitchFamily="34" charset="0"/>
              </a:defRPr>
            </a:lvl1pPr>
            <a:lvl2pPr marL="742950" indent="-285750">
              <a:lnSpc>
                <a:spcPct val="90000"/>
              </a:lnSpc>
              <a:spcBef>
                <a:spcPct val="30000"/>
              </a:spcBef>
              <a:buClr>
                <a:schemeClr val="tx2"/>
              </a:buClr>
              <a:buSzPct val="95000"/>
              <a:buFont typeface="Wingdings" panose="05000000000000000000" pitchFamily="2" charset="2"/>
              <a:buBlip>
                <a:blip r:embed="rId1"/>
              </a:buBlip>
              <a:defRPr sz="2800">
                <a:solidFill>
                  <a:schemeClr val="bg2"/>
                </a:solidFill>
                <a:latin typeface="Arial" panose="020B0604020202020204" pitchFamily="34" charset="0"/>
              </a:defRPr>
            </a:lvl2pPr>
            <a:lvl3pPr marL="1143000" indent="-228600">
              <a:lnSpc>
                <a:spcPct val="90000"/>
              </a:lnSpc>
              <a:spcBef>
                <a:spcPct val="30000"/>
              </a:spcBef>
              <a:buClr>
                <a:schemeClr val="tx2"/>
              </a:buClr>
              <a:buSzPct val="95000"/>
              <a:buFont typeface="Wingdings" panose="05000000000000000000" pitchFamily="2" charset="2"/>
              <a:buBlip>
                <a:blip r:embed="rId1"/>
              </a:buBlip>
              <a:defRPr sz="2400">
                <a:solidFill>
                  <a:schemeClr val="bg2"/>
                </a:solidFill>
                <a:latin typeface="Arial" panose="020B0604020202020204" pitchFamily="34" charset="0"/>
              </a:defRPr>
            </a:lvl3pPr>
            <a:lvl4pPr marL="16002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4pPr>
            <a:lvl5pPr marL="2057400" indent="-228600">
              <a:lnSpc>
                <a:spcPct val="90000"/>
              </a:lnSpc>
              <a:spcBef>
                <a:spcPct val="30000"/>
              </a:spcBef>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5pPr>
            <a:lvl6pPr marL="25146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6pPr>
            <a:lvl7pPr marL="29718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7pPr>
            <a:lvl8pPr marL="34290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8pPr>
            <a:lvl9pPr marL="3886200" indent="-228600" eaLnBrk="0" fontAlgn="base"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latin typeface="Arial" panose="020B0604020202020204" pitchFamily="34" charset="0"/>
              </a:defRPr>
            </a:lvl9pPr>
          </a:lstStyle>
          <a:p>
            <a:pPr eaLnBrk="1" hangingPunct="1">
              <a:lnSpc>
                <a:spcPct val="100000"/>
              </a:lnSpc>
              <a:buClrTx/>
              <a:buSzTx/>
              <a:buFontTx/>
              <a:buNone/>
            </a:pPr>
            <a:r>
              <a:rPr kumimoji="1" lang="zh-CN" altLang="en-US" sz="1600" b="0" dirty="0">
                <a:solidFill>
                  <a:schemeClr val="tx1"/>
                </a:solidFill>
                <a:latin typeface="Times New Roman" panose="02020603050405020304" pitchFamily="18" charset="0"/>
              </a:rPr>
              <a:t>程序地址空间与主存空间示意图</a:t>
            </a:r>
            <a:endParaRPr kumimoji="1" lang="zh-CN" altLang="en-US" sz="1600" b="0" dirty="0">
              <a:solidFill>
                <a:schemeClr val="tx1"/>
              </a:solidFill>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主存管理</a:t>
            </a:r>
            <a:r>
              <a:rPr lang="en-US" altLang="zh-CN" dirty="0"/>
              <a:t>——</a:t>
            </a:r>
            <a:r>
              <a:rPr lang="zh-CN" altLang="en-US" dirty="0"/>
              <a:t>主存管理功能</a:t>
            </a:r>
            <a:endParaRPr lang="zh-CN" altLang="en-US" dirty="0"/>
          </a:p>
        </p:txBody>
      </p:sp>
      <p:sp>
        <p:nvSpPr>
          <p:cNvPr id="3" name="Rectangle 37"/>
          <p:cNvSpPr>
            <a:spLocks noChangeArrowheads="1"/>
          </p:cNvSpPr>
          <p:nvPr/>
        </p:nvSpPr>
        <p:spPr bwMode="auto">
          <a:xfrm>
            <a:off x="487822" y="830079"/>
            <a:ext cx="8375650" cy="56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0">
              <a:lnSpc>
                <a:spcPct val="120000"/>
              </a:lnSpc>
              <a:buClr>
                <a:schemeClr val="tx2"/>
              </a:buClr>
              <a:buSzPct val="95000"/>
              <a:buFont typeface="Wingdings" panose="05000000000000000000" pitchFamily="2" charset="2"/>
              <a:buNone/>
              <a:defRPr/>
            </a:pPr>
            <a:r>
              <a:rPr lang="en-US" altLang="zh-CN" sz="2800" b="1" dirty="0">
                <a:solidFill>
                  <a:srgbClr val="335F90"/>
                </a:solidFill>
                <a:latin typeface="Times New Roman" panose="02020603050405020304" pitchFamily="18" charset="0"/>
              </a:rPr>
              <a:t>2.  </a:t>
            </a:r>
            <a:r>
              <a:rPr lang="zh-CN" altLang="en-US" sz="2800" b="1" dirty="0">
                <a:solidFill>
                  <a:srgbClr val="335F90"/>
                </a:solidFill>
                <a:latin typeface="Times New Roman" panose="02020603050405020304" pitchFamily="18" charset="0"/>
              </a:rPr>
              <a:t>主存管理功能</a:t>
            </a:r>
            <a:endParaRPr lang="zh-CN" altLang="en-US" sz="2800" b="1" dirty="0">
              <a:solidFill>
                <a:srgbClr val="335F90"/>
              </a:solidFill>
              <a:latin typeface="Times New Roman" panose="02020603050405020304" pitchFamily="18" charset="0"/>
            </a:endParaRPr>
          </a:p>
        </p:txBody>
      </p:sp>
      <p:sp>
        <p:nvSpPr>
          <p:cNvPr id="4" name="Rectangle 39"/>
          <p:cNvSpPr>
            <a:spLocks noChangeArrowheads="1"/>
          </p:cNvSpPr>
          <p:nvPr/>
        </p:nvSpPr>
        <p:spPr bwMode="auto">
          <a:xfrm>
            <a:off x="975184" y="1760354"/>
            <a:ext cx="6357938" cy="28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l">
              <a:lnSpc>
                <a:spcPct val="90000"/>
              </a:lnSpc>
              <a:spcBef>
                <a:spcPct val="30000"/>
              </a:spcBef>
              <a:buBlip>
                <a:blip r:embed="rId1"/>
              </a:buBlip>
              <a:defRPr sz="3200">
                <a:solidFill>
                  <a:schemeClr val="bg2"/>
                </a:solidFill>
                <a:effectLst>
                  <a:outerShdw blurRad="38100" dist="38100" dir="2700000" algn="tl">
                    <a:srgbClr val="C0C0C0"/>
                  </a:outerShdw>
                </a:effectLst>
                <a:latin typeface="Arial" panose="020B0604020202020204" pitchFamily="34" charset="0"/>
              </a:defRPr>
            </a:lvl1pPr>
            <a:lvl2pPr marL="914400" indent="-341630" algn="l">
              <a:lnSpc>
                <a:spcPct val="90000"/>
              </a:lnSpc>
              <a:spcBef>
                <a:spcPct val="30000"/>
              </a:spcBef>
              <a:buBlip>
                <a:blip r:embed="rId1"/>
              </a:buBlip>
              <a:defRPr sz="2800">
                <a:solidFill>
                  <a:schemeClr val="bg2"/>
                </a:solidFill>
                <a:effectLst>
                  <a:outerShdw blurRad="38100" dist="38100" dir="2700000" algn="tl">
                    <a:srgbClr val="C0C0C0"/>
                  </a:outerShdw>
                </a:effectLst>
                <a:latin typeface="Arial" panose="020B0604020202020204" pitchFamily="34" charset="0"/>
              </a:defRPr>
            </a:lvl2pPr>
            <a:lvl3pPr marL="1295400" indent="-265430" algn="l">
              <a:lnSpc>
                <a:spcPct val="90000"/>
              </a:lnSpc>
              <a:spcBef>
                <a:spcPct val="30000"/>
              </a:spcBef>
              <a:buBlip>
                <a:blip r:embed="rId1"/>
              </a:buBlip>
              <a:defRPr sz="2400">
                <a:solidFill>
                  <a:schemeClr val="bg2"/>
                </a:solidFill>
                <a:effectLst>
                  <a:outerShdw blurRad="38100" dist="38100" dir="2700000" algn="tl">
                    <a:srgbClr val="C0C0C0"/>
                  </a:outerShdw>
                </a:effectLst>
                <a:latin typeface="Arial" panose="020B0604020202020204" pitchFamily="34" charset="0"/>
              </a:defRPr>
            </a:lvl3pPr>
            <a:lvl4pPr marL="1714500" indent="-28448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4pPr>
            <a:lvl5pPr marL="2171700" indent="-417830" algn="l">
              <a:lnSpc>
                <a:spcPct val="90000"/>
              </a:lnSpc>
              <a:spcBef>
                <a:spcPct val="30000"/>
              </a:spcBef>
              <a:buBlip>
                <a:blip r:embed="rId1"/>
              </a:buBlip>
              <a:defRPr sz="2000">
                <a:solidFill>
                  <a:schemeClr val="bg2"/>
                </a:solidFill>
                <a:effectLst>
                  <a:outerShdw blurRad="38100" dist="38100" dir="2700000" algn="tl">
                    <a:srgbClr val="C0C0C0"/>
                  </a:outerShdw>
                </a:effectLst>
                <a:latin typeface="Arial" panose="020B0604020202020204" pitchFamily="34" charset="0"/>
              </a:defRPr>
            </a:lvl5pPr>
            <a:lvl6pPr marL="26289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6pPr>
            <a:lvl7pPr marL="30861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7pPr>
            <a:lvl8pPr marL="35433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8pPr>
            <a:lvl9pPr marL="4000500" indent="-417830" fontAlgn="base">
              <a:lnSpc>
                <a:spcPct val="90000"/>
              </a:lnSpc>
              <a:spcBef>
                <a:spcPct val="30000"/>
              </a:spcBef>
              <a:spcAft>
                <a:spcPct val="0"/>
              </a:spcAft>
              <a:buClr>
                <a:schemeClr val="tx2"/>
              </a:buClr>
              <a:buSzPct val="95000"/>
              <a:buFont typeface="Wingdings" panose="05000000000000000000" pitchFamily="2" charset="2"/>
              <a:buBlip>
                <a:blip r:embed="rId1"/>
              </a:buBlip>
              <a:defRPr sz="2000">
                <a:solidFill>
                  <a:schemeClr val="bg2"/>
                </a:solidFill>
                <a:effectLst>
                  <a:outerShdw blurRad="38100" dist="38100" dir="2700000" algn="tl">
                    <a:srgbClr val="C0C0C0"/>
                  </a:outerShdw>
                </a:effectLst>
                <a:latin typeface="Arial" panose="020B0604020202020204" pitchFamily="34" charset="0"/>
              </a:defRPr>
            </a:lvl9pPr>
          </a:lstStyle>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2600" b="1" dirty="0">
                <a:solidFill>
                  <a:schemeClr val="tx1"/>
                </a:solidFill>
                <a:effectLst/>
                <a:latin typeface="微软雅黑" panose="020B0503020204020204" pitchFamily="34" charset="-122"/>
                <a:ea typeface="微软雅黑" panose="020B0503020204020204" pitchFamily="34" charset="-122"/>
              </a:rPr>
              <a:t>实现逻辑地址到物理主存地址的映射</a:t>
            </a:r>
            <a:endParaRPr lang="zh-CN" altLang="en-US" sz="2600" b="1" dirty="0">
              <a:solidFill>
                <a:schemeClr val="tx1"/>
              </a:solidFill>
              <a:effectLst/>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2600" b="1" dirty="0">
                <a:solidFill>
                  <a:schemeClr val="tx1"/>
                </a:solidFill>
                <a:effectLst/>
                <a:latin typeface="微软雅黑" panose="020B0503020204020204" pitchFamily="34" charset="-122"/>
                <a:ea typeface="微软雅黑" panose="020B0503020204020204" pitchFamily="34" charset="-122"/>
              </a:rPr>
              <a:t>主存分配 </a:t>
            </a:r>
            <a:endParaRPr lang="zh-CN" altLang="en-US" sz="2600" b="1" dirty="0">
              <a:solidFill>
                <a:schemeClr val="tx1"/>
              </a:solidFill>
              <a:effectLst/>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2600" b="1" dirty="0">
                <a:solidFill>
                  <a:schemeClr val="tx1"/>
                </a:solidFill>
                <a:effectLst/>
                <a:latin typeface="微软雅黑" panose="020B0503020204020204" pitchFamily="34" charset="-122"/>
                <a:ea typeface="微软雅黑" panose="020B0503020204020204" pitchFamily="34" charset="-122"/>
              </a:rPr>
              <a:t>存储保护</a:t>
            </a:r>
            <a:endParaRPr lang="zh-CN" altLang="en-US" sz="2600" b="1" dirty="0">
              <a:solidFill>
                <a:schemeClr val="tx1"/>
              </a:solidFill>
              <a:effectLst/>
              <a:latin typeface="微软雅黑" panose="020B0503020204020204" pitchFamily="34" charset="-122"/>
              <a:ea typeface="微软雅黑" panose="020B0503020204020204" pitchFamily="34" charset="-122"/>
            </a:endParaRPr>
          </a:p>
          <a:p>
            <a:pPr marL="342900" lvl="2" indent="-342900" algn="just">
              <a:lnSpc>
                <a:spcPct val="150000"/>
              </a:lnSpc>
              <a:spcBef>
                <a:spcPts val="1000"/>
              </a:spcBef>
              <a:buClr>
                <a:srgbClr val="FFC000"/>
              </a:buClr>
              <a:buSzPct val="95000"/>
              <a:buFont typeface="Wingdings" panose="05000000000000000000" pitchFamily="2" charset="2"/>
              <a:buChar char="n"/>
              <a:defRPr/>
            </a:pPr>
            <a:r>
              <a:rPr lang="zh-CN" altLang="en-US" sz="2600" b="1" dirty="0">
                <a:solidFill>
                  <a:schemeClr val="tx1"/>
                </a:solidFill>
                <a:effectLst/>
                <a:latin typeface="微软雅黑" panose="020B0503020204020204" pitchFamily="34" charset="-122"/>
                <a:ea typeface="微软雅黑" panose="020B0503020204020204" pitchFamily="34" charset="-122"/>
              </a:rPr>
              <a:t>主存扩充    </a:t>
            </a:r>
            <a:endParaRPr lang="zh-CN" altLang="en-US" sz="2600" b="1" dirty="0">
              <a:solidFill>
                <a:schemeClr val="tx1"/>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quot;SettingType&quot;:&quot;System&quot;}"/>
  <p:tag name="COMMONDATA" val="eyJoZGlkIjoiZjcyOTYzM2YyYzU1MjQwNjA0ZGU1OTQ2OGNkY2M0Njk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5">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79">
      <a:dk1>
        <a:sysClr val="windowText" lastClr="000000"/>
      </a:dk1>
      <a:lt1>
        <a:sysClr val="window" lastClr="FFFFFF"/>
      </a:lt1>
      <a:dk2>
        <a:srgbClr val="44546A"/>
      </a:dk2>
      <a:lt2>
        <a:srgbClr val="E7E6E6"/>
      </a:lt2>
      <a:accent1>
        <a:srgbClr val="335F90"/>
      </a:accent1>
      <a:accent2>
        <a:srgbClr val="0099C5"/>
      </a:accent2>
      <a:accent3>
        <a:srgbClr val="E1CEAB"/>
      </a:accent3>
      <a:accent4>
        <a:srgbClr val="C7A25F"/>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13859</Words>
  <Application>WPS 演示</Application>
  <PresentationFormat>宽屏</PresentationFormat>
  <Paragraphs>2498</Paragraphs>
  <Slides>72</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72</vt:i4>
      </vt:variant>
    </vt:vector>
  </HeadingPairs>
  <TitlesOfParts>
    <vt:vector size="86" baseType="lpstr">
      <vt:lpstr>Arial</vt:lpstr>
      <vt:lpstr>宋体</vt:lpstr>
      <vt:lpstr>Wingdings</vt:lpstr>
      <vt:lpstr>微软雅黑</vt:lpstr>
      <vt:lpstr>Segoe UI</vt:lpstr>
      <vt:lpstr>等线</vt:lpstr>
      <vt:lpstr>义启小楷书</vt:lpstr>
      <vt:lpstr>Times New Roman</vt:lpstr>
      <vt:lpstr>Symbol</vt:lpstr>
      <vt:lpstr>MT Extra</vt:lpstr>
      <vt:lpstr>Arial Unicode MS</vt:lpstr>
      <vt:lpstr>等线 Light</vt:lpstr>
      <vt:lpstr>Office 主题​​</vt:lpstr>
      <vt:lpstr>1_Office 主题​​</vt:lpstr>
      <vt:lpstr>PowerPoint 演示文稿</vt:lpstr>
      <vt:lpstr>主存管理——主要内容</vt:lpstr>
      <vt:lpstr>主存管理——主存管理概述</vt:lpstr>
      <vt:lpstr>主存管理——主存管理概述</vt:lpstr>
      <vt:lpstr>主存管理——主存管理概述</vt:lpstr>
      <vt:lpstr>主存管理——主要内容</vt:lpstr>
      <vt:lpstr>主存管理——主存管理功能</vt:lpstr>
      <vt:lpstr>主存管理——主存管理功能</vt:lpstr>
      <vt:lpstr>主存管理——主存管理功能</vt:lpstr>
      <vt:lpstr>主存管理——主存管理功能</vt:lpstr>
      <vt:lpstr>主存管理——主存管理功能</vt:lpstr>
      <vt:lpstr>主存管理——主存管理功能</vt:lpstr>
      <vt:lpstr>主存管理——主存管理功能</vt:lpstr>
      <vt:lpstr>主存管理——主存管理功能</vt:lpstr>
      <vt:lpstr>主存管理——主存管理功能</vt:lpstr>
      <vt:lpstr>主存管理——主存管理功能</vt:lpstr>
      <vt:lpstr>主存管理——主存管理功能</vt:lpstr>
      <vt:lpstr>主存管理——主存管理功能</vt:lpstr>
      <vt:lpstr>主存管理——主存管理功能</vt:lpstr>
      <vt:lpstr>主存管理——主要内容</vt:lpstr>
      <vt:lpstr>主存管理——分区存储管理</vt:lpstr>
      <vt:lpstr>主存管理——分区存储管理</vt:lpstr>
      <vt:lpstr>主存管理——分区存储管理</vt:lpstr>
      <vt:lpstr>主存管理——分区存储管理</vt:lpstr>
      <vt:lpstr>主存管理——分区存储管理</vt:lpstr>
      <vt:lpstr>主存管理——分区存储管理</vt:lpstr>
      <vt:lpstr>主存管理——分区存储管理</vt:lpstr>
      <vt:lpstr>主存管理——分区存储管理</vt:lpstr>
      <vt:lpstr>主存管理——分区存储管理</vt:lpstr>
      <vt:lpstr>主存管理——分区存储管理</vt:lpstr>
      <vt:lpstr>主存管理——分区存储管理</vt:lpstr>
      <vt:lpstr>主存管理——分区存储管理</vt:lpstr>
      <vt:lpstr>主存管理——分区存储管理</vt:lpstr>
      <vt:lpstr>主存管理——分区存储管理</vt:lpstr>
      <vt:lpstr>主存管理——分区存储管理</vt:lpstr>
      <vt:lpstr>主存管理——分区存储管理</vt:lpstr>
      <vt:lpstr>主存管理——分区存储管理</vt:lpstr>
      <vt:lpstr>主存管理——分区存储管理</vt:lpstr>
      <vt:lpstr>主存管理——主要内容</vt:lpstr>
      <vt:lpstr>主存管理——页式存储管理</vt:lpstr>
      <vt:lpstr>主存管理——页式存储管理</vt:lpstr>
      <vt:lpstr>主存管理——页式存储管理</vt:lpstr>
      <vt:lpstr>主存管理——页式存储管理</vt:lpstr>
      <vt:lpstr>主存管理——页式存储管理</vt:lpstr>
      <vt:lpstr>主存管理——页式存储管理</vt:lpstr>
      <vt:lpstr>主存管理——页式存储管理</vt:lpstr>
      <vt:lpstr>主存管理——页式存储管理</vt:lpstr>
      <vt:lpstr>主存管理——页式存储管理</vt:lpstr>
      <vt:lpstr>主存管理——页式存储管理</vt:lpstr>
      <vt:lpstr>主存管理——页式存储管理</vt:lpstr>
      <vt:lpstr>主存管理——页式存储管理</vt:lpstr>
      <vt:lpstr>主存管理——页式存储管理</vt:lpstr>
      <vt:lpstr>主存管理——页式存储管理</vt:lpstr>
      <vt:lpstr>主存管理——页式存储管理</vt:lpstr>
      <vt:lpstr>主存管理——页式存储管理</vt:lpstr>
      <vt:lpstr>主存管理——页式存储管理</vt:lpstr>
      <vt:lpstr>主存管理——页式存储管理</vt:lpstr>
      <vt:lpstr>主存管理——页式存储管理</vt:lpstr>
      <vt:lpstr>主存管理——页式存储管理</vt:lpstr>
      <vt:lpstr>主存管理——页式存储管理</vt:lpstr>
      <vt:lpstr>主存管理——页式存储管理</vt:lpstr>
      <vt:lpstr>主存管理——页式存储管理</vt:lpstr>
      <vt:lpstr>主存管理——主要内容</vt:lpstr>
      <vt:lpstr>主存管理——页式存储管理</vt:lpstr>
      <vt:lpstr>主存管理——页式存储管理</vt:lpstr>
      <vt:lpstr>主存管理——页式存储管理</vt:lpstr>
      <vt:lpstr>主存管理——页式存储管理</vt:lpstr>
      <vt:lpstr>主存管理——页式存储管理</vt:lpstr>
      <vt:lpstr>主存管理——小结</vt:lpstr>
      <vt:lpstr>主存管理——小结</vt:lpstr>
      <vt:lpstr>主存管理——小结</vt:lpstr>
      <vt:lpstr>主存管理——小结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tanzhihu</dc:creator>
  <cp:lastModifiedBy>couzy</cp:lastModifiedBy>
  <cp:revision>2076</cp:revision>
  <cp:lastPrinted>2019-09-24T12:30:00Z</cp:lastPrinted>
  <dcterms:created xsi:type="dcterms:W3CDTF">2018-05-09T10:41:00Z</dcterms:created>
  <dcterms:modified xsi:type="dcterms:W3CDTF">2023-09-06T02:29:43Z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187B3632FCA44056B1643EBB46C94C8A_12</vt:lpwstr>
  </property>
</Properties>
</file>