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8" r:id="rId2"/>
    <p:sldId id="257" r:id="rId3"/>
    <p:sldId id="259" r:id="rId4"/>
    <p:sldId id="262" r:id="rId5"/>
    <p:sldId id="263" r:id="rId6"/>
    <p:sldId id="260" r:id="rId7"/>
    <p:sldId id="261" r:id="rId8"/>
    <p:sldId id="264" r:id="rId9"/>
    <p:sldId id="265" r:id="rId10"/>
    <p:sldId id="269" r:id="rId11"/>
    <p:sldId id="270" r:id="rId12"/>
    <p:sldId id="271" r:id="rId13"/>
    <p:sldId id="266" r:id="rId14"/>
    <p:sldId id="267" r:id="rId15"/>
    <p:sldId id="268" r:id="rId16"/>
    <p:sldId id="272" r:id="rId17"/>
    <p:sldId id="273" r:id="rId18"/>
    <p:sldId id="274" r:id="rId19"/>
    <p:sldId id="275" r:id="rId20"/>
    <p:sldId id="276" r:id="rId21"/>
    <p:sldId id="277" r:id="rId22"/>
    <p:sldId id="31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319" r:id="rId31"/>
    <p:sldId id="320" r:id="rId32"/>
    <p:sldId id="310" r:id="rId33"/>
    <p:sldId id="311" r:id="rId34"/>
    <p:sldId id="287" r:id="rId35"/>
    <p:sldId id="288" r:id="rId36"/>
    <p:sldId id="289" r:id="rId37"/>
    <p:sldId id="290" r:id="rId38"/>
    <p:sldId id="291" r:id="rId39"/>
    <p:sldId id="321" r:id="rId40"/>
    <p:sldId id="322" r:id="rId41"/>
    <p:sldId id="323" r:id="rId42"/>
    <p:sldId id="294" r:id="rId43"/>
    <p:sldId id="296" r:id="rId44"/>
    <p:sldId id="297" r:id="rId45"/>
    <p:sldId id="308" r:id="rId46"/>
    <p:sldId id="304" r:id="rId47"/>
    <p:sldId id="306" r:id="rId48"/>
    <p:sldId id="312" r:id="rId49"/>
    <p:sldId id="309" r:id="rId50"/>
    <p:sldId id="298" r:id="rId51"/>
    <p:sldId id="299" r:id="rId52"/>
    <p:sldId id="300" r:id="rId53"/>
    <p:sldId id="301" r:id="rId54"/>
    <p:sldId id="302" r:id="rId55"/>
    <p:sldId id="313" r:id="rId56"/>
    <p:sldId id="314" r:id="rId57"/>
    <p:sldId id="315" r:id="rId58"/>
    <p:sldId id="316" r:id="rId59"/>
    <p:sldId id="317" r:id="rId60"/>
    <p:sldId id="303" r:id="rId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9" autoAdjust="0"/>
    <p:restoredTop sz="94627" autoAdjust="0"/>
  </p:normalViewPr>
  <p:slideViewPr>
    <p:cSldViewPr snapToGrid="0">
      <p:cViewPr varScale="1">
        <p:scale>
          <a:sx n="73" d="100"/>
          <a:sy n="73" d="100"/>
        </p:scale>
        <p:origin x="84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32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78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0014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2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07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84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14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1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4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7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0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26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2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75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2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586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0.png"/><Relationship Id="rId5" Type="http://schemas.openxmlformats.org/officeDocument/2006/relationships/image" Target="../media/image18.png"/><Relationship Id="rId4" Type="http://schemas.openxmlformats.org/officeDocument/2006/relationships/image" Target="../media/image2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− ≠ ∈ ∉ ⋃ ⋂ ⊆ ⊇ ⊈ ⊉ ⊂ ⊃ ⌀ ∅</a:t>
            </a:r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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→ ↔ ∧ ∨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⇔ ≠ ⇏ ⇎ ≡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∃ ∀</a:t>
            </a: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ℕ ℤ ℚ ℝ 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335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  <a:r>
              <a:rPr lang="en-US" altLang="zh-CN" dirty="0"/>
              <a:t>(</a:t>
            </a:r>
            <a:r>
              <a:rPr lang="zh-CN" altLang="en-US" dirty="0"/>
              <a:t>部</a:t>
            </a:r>
            <a:r>
              <a:rPr lang="en-US" altLang="zh-CN" dirty="0"/>
              <a:t>)</a:t>
            </a:r>
            <a:r>
              <a:rPr lang="zh-CN" altLang="en-US" dirty="0"/>
              <a:t>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567543"/>
            <a:ext cx="7454151" cy="4680863"/>
          </a:xfrm>
        </p:spPr>
        <p:txBody>
          <a:bodyPr/>
          <a:lstStyle/>
          <a:p>
            <a:r>
              <a:rPr lang="zh-CN" altLang="en-US" dirty="0" smtClean="0"/>
              <a:t>定理</a:t>
            </a:r>
            <a:r>
              <a:rPr lang="en-US" altLang="zh-CN" dirty="0" smtClean="0"/>
              <a:t>. </a:t>
            </a:r>
            <a:r>
              <a:rPr lang="zh-CN" altLang="en-US" dirty="0" smtClean="0"/>
              <a:t>简单图是二分图，当且仅当，能用</a:t>
            </a:r>
            <a:r>
              <a:rPr lang="en-US" altLang="zh-CN" dirty="0" smtClean="0"/>
              <a:t>2</a:t>
            </a:r>
            <a:r>
              <a:rPr lang="zh-CN" altLang="en-US" dirty="0" smtClean="0"/>
              <a:t>种颜色对其顶点染色，使得相邻的顶点染不同的颜色。</a:t>
            </a:r>
            <a:endParaRPr lang="en-US" altLang="zh-CN" dirty="0" smtClean="0"/>
          </a:p>
          <a:p>
            <a:r>
              <a:rPr lang="zh-CN" altLang="en-US" dirty="0"/>
              <a:t>定理</a:t>
            </a:r>
            <a:r>
              <a:rPr lang="en-US" altLang="zh-CN" dirty="0"/>
              <a:t>. </a:t>
            </a:r>
            <a:r>
              <a:rPr lang="zh-CN" altLang="en-US" dirty="0"/>
              <a:t>简单图是二分图，当且仅当</a:t>
            </a:r>
            <a:r>
              <a:rPr lang="zh-CN" altLang="en-US" dirty="0" smtClean="0"/>
              <a:t>，图中无长度为奇数的回路。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证明：</a:t>
            </a:r>
            <a:r>
              <a:rPr lang="en-US" altLang="zh-CN" dirty="0" smtClean="0"/>
              <a:t>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⇒”.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若图中有</a:t>
            </a:r>
            <a:r>
              <a:rPr lang="zh-CN" altLang="en-US" dirty="0"/>
              <a:t>长度为奇数的</a:t>
            </a:r>
            <a:r>
              <a:rPr lang="zh-CN" altLang="en-US" dirty="0" smtClean="0"/>
              <a:t>回路，则此路上的顶点无法按要求进行染色。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 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⇐”.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以后再证。</a:t>
            </a:r>
            <a:endParaRPr lang="en-US" altLang="zh-CN" dirty="0"/>
          </a:p>
          <a:p>
            <a:r>
              <a:rPr lang="zh-CN" altLang="en-US" dirty="0" smtClean="0"/>
              <a:t>完全二分图，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G=(V, E)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zh-CN" altLang="en-US" dirty="0">
                <a:latin typeface="Cambria Math" panose="02040503050406030204" pitchFamily="18" charset="0"/>
              </a:rPr>
              <a:t>⋃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V, 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 ⋂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zh-CN" altLang="en-US" dirty="0">
                <a:latin typeface="Cambria Math" panose="02040503050406030204" pitchFamily="18" charset="0"/>
              </a:rPr>
              <a:t>∅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的每个顶点与的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每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个顶点均相邻。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|=m, |V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|=n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此图记作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m,n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532" y="3200400"/>
            <a:ext cx="4229862" cy="25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2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  <a:r>
              <a:rPr lang="en-US" altLang="zh-CN" dirty="0"/>
              <a:t>(</a:t>
            </a:r>
            <a:r>
              <a:rPr lang="zh-CN" altLang="en-US" dirty="0"/>
              <a:t>部</a:t>
            </a:r>
            <a:r>
              <a:rPr lang="en-US" altLang="zh-CN" dirty="0"/>
              <a:t>)</a:t>
            </a:r>
            <a:r>
              <a:rPr lang="zh-CN" altLang="en-US" dirty="0" smtClean="0"/>
              <a:t>图的匹配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737361"/>
            <a:ext cx="7388837" cy="4511046"/>
          </a:xfrm>
        </p:spPr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. </a:t>
            </a:r>
            <a:r>
              <a:rPr lang="zh-CN" altLang="en-US" dirty="0"/>
              <a:t>简单图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G=(V, E)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的一个子集，其中任何两边都没有公共顶点，则称其为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的一个匹配。不包含于其他匹配的匹配称为极大匹配。边数最多的匹配称为最大匹配。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/>
              <a:t>定义</a:t>
            </a:r>
            <a:r>
              <a:rPr lang="en-US" altLang="zh-CN" dirty="0" smtClean="0"/>
              <a:t>. </a:t>
            </a:r>
            <a:r>
              <a:rPr lang="zh-CN" altLang="en-US" dirty="0" smtClean="0"/>
              <a:t>二</a:t>
            </a:r>
            <a:r>
              <a:rPr lang="zh-CN" altLang="en-US" dirty="0"/>
              <a:t>分</a:t>
            </a:r>
            <a:r>
              <a:rPr lang="zh-CN" altLang="en-US" dirty="0" smtClean="0"/>
              <a:t>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G=(V, 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是其互补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顶点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集，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 ≤ |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一个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匹配，如果与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每个顶点都有边关联，则称其为从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完全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匹配，也称为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的完全匹配。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定理</a:t>
            </a:r>
            <a:r>
              <a:rPr lang="en-US" altLang="zh-CN" dirty="0"/>
              <a:t>. </a:t>
            </a:r>
            <a:r>
              <a:rPr lang="zh-CN" altLang="en-US" dirty="0"/>
              <a:t>二分图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G=(V, E)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是其互补顶点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集。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存在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的完全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匹配的充要条件是，对于每一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dirty="0">
                <a:latin typeface="Cambria Math" panose="02040503050406030204" pitchFamily="18" charset="0"/>
              </a:rPr>
              <a:t> ⊆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，均有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|N(A)| ≥ |A|. 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证明：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”.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显然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 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⇐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”.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对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| 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 = m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进行归纳法，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832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</a:t>
            </a:r>
            <a:r>
              <a:rPr lang="en-US" altLang="zh-CN" dirty="0"/>
              <a:t>(</a:t>
            </a:r>
            <a:r>
              <a:rPr lang="zh-CN" altLang="en-US" dirty="0"/>
              <a:t>部</a:t>
            </a:r>
            <a:r>
              <a:rPr lang="en-US" altLang="zh-CN" dirty="0"/>
              <a:t>)</a:t>
            </a:r>
            <a:r>
              <a:rPr lang="zh-CN" altLang="en-US" dirty="0"/>
              <a:t>图的匹配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4000"/>
            <a:ext cx="7532529" cy="492760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当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m=1</a:t>
            </a:r>
            <a:r>
              <a:rPr lang="zh-CN" altLang="en-US" dirty="0" smtClean="0">
                <a:latin typeface="Cambria Math" panose="02040503050406030204" pitchFamily="18" charset="0"/>
              </a:rPr>
              <a:t>时，结论成立。假设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m&lt;k</a:t>
            </a:r>
            <a:r>
              <a:rPr lang="zh-CN" altLang="en-US" dirty="0" smtClean="0">
                <a:latin typeface="Cambria Math" panose="02040503050406030204" pitchFamily="18" charset="0"/>
              </a:rPr>
              <a:t>时结论成立，当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m=k</a:t>
            </a:r>
            <a:r>
              <a:rPr lang="zh-CN" altLang="en-US" dirty="0" smtClean="0">
                <a:latin typeface="Cambria Math" panose="02040503050406030204" pitchFamily="18" charset="0"/>
              </a:rPr>
              <a:t>时，分两种情形进行证明。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取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 ∈ 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对于任何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dirty="0">
                <a:latin typeface="Cambria Math" panose="02040503050406030204" pitchFamily="18" charset="0"/>
              </a:rPr>
              <a:t> ⊆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zh-CN" altLang="en-US" dirty="0" smtClean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{v}</a:t>
            </a:r>
            <a:r>
              <a:rPr lang="zh-CN" altLang="en-US" dirty="0" smtClean="0">
                <a:latin typeface="Cambria Math" panose="02040503050406030204" pitchFamily="18" charset="0"/>
              </a:rPr>
              <a:t>，均有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|N(A)| ≥ |A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|+1. 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取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的一个相邻点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u, 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的由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>
                <a:latin typeface="Cambria Math" panose="02040503050406030204" pitchFamily="18" charset="0"/>
              </a:rPr>
              <a:t>{</a:t>
            </a:r>
            <a:r>
              <a:rPr lang="en-US" altLang="zh-CN" dirty="0" smtClean="0">
                <a:latin typeface="Cambria Math" panose="02040503050406030204" pitchFamily="18" charset="0"/>
              </a:rPr>
              <a:t>v}</a:t>
            </a:r>
            <a:r>
              <a:rPr lang="zh-CN" altLang="en-US" dirty="0" smtClean="0">
                <a:latin typeface="Cambria Math" panose="02040503050406030204" pitchFamily="18" charset="0"/>
              </a:rPr>
              <a:t> 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 smtClean="0">
                <a:latin typeface="Cambria Math" panose="02040503050406030204" pitchFamily="18" charset="0"/>
              </a:rPr>
              <a:t>{u}</a:t>
            </a:r>
            <a:r>
              <a:rPr lang="zh-CN" altLang="en-US" dirty="0" smtClean="0">
                <a:latin typeface="Cambria Math" panose="02040503050406030204" pitchFamily="18" charset="0"/>
              </a:rPr>
              <a:t>导出的子图是二部图，满足题设和归纳假设，有完全匹配，取其</a:t>
            </a:r>
            <a:r>
              <a:rPr lang="zh-CN" altLang="en-US" dirty="0">
                <a:latin typeface="Cambria Math" panose="02040503050406030204" pitchFamily="18" charset="0"/>
              </a:rPr>
              <a:t>完全</a:t>
            </a:r>
            <a:r>
              <a:rPr lang="zh-CN" altLang="en-US" dirty="0" smtClean="0">
                <a:latin typeface="Cambria Math" panose="02040503050406030204" pitchFamily="18" charset="0"/>
              </a:rPr>
              <a:t>匹配</a:t>
            </a:r>
            <a:r>
              <a:rPr lang="en-US" altLang="zh-CN" dirty="0" smtClean="0">
                <a:latin typeface="Cambria Math" panose="02040503050406030204" pitchFamily="18" charset="0"/>
              </a:rPr>
              <a:t>P</a:t>
            </a:r>
            <a:r>
              <a:rPr lang="zh-CN" altLang="en-US" dirty="0" smtClean="0">
                <a:latin typeface="Cambria Math" panose="02040503050406030204" pitchFamily="18" charset="0"/>
              </a:rPr>
              <a:t>，则</a:t>
            </a:r>
            <a:r>
              <a:rPr lang="en-US" altLang="zh-CN" dirty="0" smtClean="0">
                <a:latin typeface="Cambria Math" panose="02040503050406030204" pitchFamily="18" charset="0"/>
              </a:rPr>
              <a:t>P</a:t>
            </a:r>
            <a:r>
              <a:rPr lang="zh-CN" altLang="en-US" dirty="0">
                <a:latin typeface="Cambria Math" panose="02040503050406030204" pitchFamily="18" charset="0"/>
              </a:rPr>
              <a:t> ⋃</a:t>
            </a:r>
            <a:r>
              <a:rPr lang="en-US" altLang="zh-CN" dirty="0" smtClean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{</a:t>
            </a:r>
            <a:r>
              <a:rPr lang="en-US" altLang="zh-CN" dirty="0" smtClean="0">
                <a:latin typeface="Cambria Math" panose="02040503050406030204" pitchFamily="18" charset="0"/>
              </a:rPr>
              <a:t>vu}</a:t>
            </a:r>
            <a:r>
              <a:rPr lang="zh-CN" altLang="en-US" dirty="0" smtClean="0">
                <a:latin typeface="Cambria Math" panose="02040503050406030204" pitchFamily="18" charset="0"/>
              </a:rPr>
              <a:t>即为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</a:t>
            </a:r>
            <a:r>
              <a:rPr lang="zh-CN" altLang="en-US" dirty="0">
                <a:latin typeface="Cambria Math" panose="02040503050406030204" pitchFamily="18" charset="0"/>
              </a:rPr>
              <a:t>完全</a:t>
            </a:r>
            <a:r>
              <a:rPr lang="zh-CN" altLang="en-US" dirty="0" smtClean="0">
                <a:latin typeface="Cambria Math" panose="02040503050406030204" pitchFamily="18" charset="0"/>
              </a:rPr>
              <a:t>匹配。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ii)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对于某个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⊆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zh-CN" altLang="en-US" dirty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{v}</a:t>
            </a:r>
            <a:r>
              <a:rPr lang="zh-CN" altLang="en-US" dirty="0" smtClean="0">
                <a:latin typeface="Cambria Math" panose="02040503050406030204" pitchFamily="18" charset="0"/>
              </a:rPr>
              <a:t>，有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|N(A)|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|A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|. 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G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由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N(A)</a:t>
            </a:r>
            <a:r>
              <a:rPr lang="zh-CN" altLang="en-US" dirty="0" smtClean="0">
                <a:latin typeface="Cambria Math" panose="02040503050406030204" pitchFamily="18" charset="0"/>
              </a:rPr>
              <a:t>导出</a:t>
            </a:r>
            <a:r>
              <a:rPr lang="zh-CN" altLang="en-US" dirty="0">
                <a:latin typeface="Cambria Math" panose="02040503050406030204" pitchFamily="18" charset="0"/>
              </a:rPr>
              <a:t>的子图是二部图，满足题设和归纳假设，有完全匹配，取其完全匹配</a:t>
            </a:r>
            <a:r>
              <a:rPr lang="en-US" altLang="zh-CN" dirty="0" smtClean="0">
                <a:latin typeface="Cambria Math" panose="02040503050406030204" pitchFamily="18" charset="0"/>
              </a:rPr>
              <a:t>P. </a:t>
            </a:r>
            <a:r>
              <a:rPr lang="zh-CN" altLang="en-US" dirty="0" smtClean="0">
                <a:latin typeface="Cambria Math" panose="02040503050406030204" pitchFamily="18" charset="0"/>
              </a:rPr>
              <a:t>考虑由</a:t>
            </a:r>
            <a:r>
              <a:rPr lang="en-US" altLang="zh-CN" dirty="0" smtClean="0">
                <a:latin typeface="Cambria Math" panose="02040503050406030204" pitchFamily="18" charset="0"/>
              </a:rPr>
              <a:t>(V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 − </a:t>
            </a:r>
            <a:r>
              <a:rPr lang="en-US" altLang="zh-CN" dirty="0" smtClean="0">
                <a:latin typeface="Cambria Math" panose="02040503050406030204" pitchFamily="18" charset="0"/>
              </a:rPr>
              <a:t>A)</a:t>
            </a:r>
            <a:r>
              <a:rPr lang="zh-CN" altLang="en-US" dirty="0">
                <a:latin typeface="Cambria Math" panose="02040503050406030204" pitchFamily="18" charset="0"/>
              </a:rPr>
              <a:t> 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−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N(A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dirty="0" smtClean="0">
                <a:latin typeface="Cambria Math" panose="02040503050406030204" pitchFamily="18" charset="0"/>
              </a:rPr>
              <a:t>)</a:t>
            </a:r>
            <a:r>
              <a:rPr lang="zh-CN" altLang="en-US" dirty="0">
                <a:latin typeface="Cambria Math" panose="02040503050406030204" pitchFamily="18" charset="0"/>
              </a:rPr>
              <a:t>导出的子图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H</a:t>
            </a:r>
            <a:r>
              <a:rPr lang="zh-CN" altLang="en-US" dirty="0">
                <a:latin typeface="Cambria Math" panose="02040503050406030204" pitchFamily="18" charset="0"/>
              </a:rPr>
              <a:t>是</a:t>
            </a:r>
            <a:r>
              <a:rPr lang="zh-CN" altLang="en-US" dirty="0" smtClean="0">
                <a:latin typeface="Cambria Math" panose="02040503050406030204" pitchFamily="18" charset="0"/>
              </a:rPr>
              <a:t>二部图。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对于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任何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⊆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zh-CN" altLang="en-US" dirty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A, </a:t>
            </a:r>
            <a:r>
              <a:rPr lang="zh-CN" altLang="en-US" dirty="0" smtClean="0">
                <a:latin typeface="Cambria Math" panose="02040503050406030204" pitchFamily="18" charset="0"/>
              </a:rPr>
              <a:t>在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中有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|A|+|B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|=|A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</a:rPr>
              <a:t>B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 ≤|N(A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</a:rPr>
              <a:t>B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)|=|N(A)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</a:rPr>
              <a:t>N(B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)|=|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N(A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)|+|N(B)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N(A)|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从而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|B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≤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|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N(B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N(A)| = |N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(B)|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，故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</a:rPr>
              <a:t>H</a:t>
            </a:r>
            <a:r>
              <a:rPr lang="zh-CN" altLang="en-US" dirty="0">
                <a:latin typeface="Cambria Math" panose="02040503050406030204" pitchFamily="18" charset="0"/>
              </a:rPr>
              <a:t>满足题设和归纳假设，有完全匹配，取其完全</a:t>
            </a:r>
            <a:r>
              <a:rPr lang="zh-CN" altLang="en-US" dirty="0" smtClean="0">
                <a:latin typeface="Cambria Math" panose="02040503050406030204" pitchFamily="18" charset="0"/>
              </a:rPr>
              <a:t>匹配</a:t>
            </a:r>
            <a:r>
              <a:rPr lang="en-US" altLang="zh-CN" dirty="0" smtClean="0">
                <a:latin typeface="Cambria Math" panose="02040503050406030204" pitchFamily="18" charset="0"/>
              </a:rPr>
              <a:t>Q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P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</a:rPr>
              <a:t>Q</a:t>
            </a:r>
            <a:r>
              <a:rPr lang="zh-CN" altLang="en-US" dirty="0">
                <a:latin typeface="Cambria Math" panose="02040503050406030204" pitchFamily="18" charset="0"/>
              </a:rPr>
              <a:t>为</a:t>
            </a:r>
            <a:r>
              <a:rPr lang="en-US" altLang="zh-CN" dirty="0">
                <a:latin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</a:rPr>
              <a:t>的完全匹配。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594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28355"/>
            <a:ext cx="7375774" cy="4720052"/>
          </a:xfrm>
        </p:spPr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=(V, 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=(V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，如果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</a:rPr>
              <a:t>⊆ 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⊆ </a:t>
            </a:r>
            <a:r>
              <a:rPr lang="en-US" altLang="zh-CN" dirty="0" smtClean="0">
                <a:latin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</a:rPr>
              <a:t>，则称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的子图。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/>
              <a:t>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G=(V, E)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⊆ 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</a:rPr>
              <a:t>中两端点均在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中的边构成的集合，则称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=(V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的由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导出的子图。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/>
              <a:t>在图中删除顶点时，必须删除与此点关联的边。</a:t>
            </a:r>
            <a:endParaRPr lang="en-US" altLang="zh-CN" dirty="0" smtClean="0"/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=(V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=(V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=(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E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的并，记作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例，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092" y="4415246"/>
            <a:ext cx="5557738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93669"/>
            <a:ext cx="7401900" cy="4654737"/>
          </a:xfrm>
        </p:spPr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39" y="1704703"/>
            <a:ext cx="2185851" cy="20409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3" y="1704703"/>
            <a:ext cx="2281700" cy="20409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39" y="4112622"/>
            <a:ext cx="2185851" cy="1865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542" y="4112622"/>
            <a:ext cx="2486727" cy="186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9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邻接矩阵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62100"/>
            <a:ext cx="7503500" cy="4686307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G=(V, E)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V={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… 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dirty="0"/>
              <a:t>邻接矩阵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n×n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定义如下：当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zh-CN" altLang="en-US" dirty="0">
                <a:latin typeface="Cambria Math" panose="02040503050406030204" pitchFamily="18" charset="0"/>
              </a:rPr>
              <a:t> ∈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，否则为零。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例，</a:t>
            </a:r>
            <a:r>
              <a:rPr lang="zh-CN" altLang="en-US" dirty="0" smtClean="0">
                <a:latin typeface="Cambria Math" panose="02040503050406030204" pitchFamily="18" charset="0"/>
              </a:rPr>
              <a:t>如下两图，顶点次序是：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b, c, d.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邻接矩阵可用于表示多重图</a:t>
            </a:r>
            <a:endParaRPr lang="en-US" altLang="zh-CN" dirty="0" smtClean="0"/>
          </a:p>
          <a:p>
            <a:r>
              <a:rPr lang="zh-CN" altLang="en-US" dirty="0"/>
              <a:t>邻接矩阵可用于</a:t>
            </a:r>
            <a:r>
              <a:rPr lang="zh-CN" altLang="en-US" dirty="0" smtClean="0"/>
              <a:t>表示有向图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5" y="2964644"/>
            <a:ext cx="1419098" cy="15759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25" y="2964644"/>
            <a:ext cx="2032000" cy="14582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02" y="2964644"/>
            <a:ext cx="1419098" cy="17730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190" y="2964644"/>
            <a:ext cx="2032000" cy="145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8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关联矩阵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98601"/>
            <a:ext cx="7401900" cy="4749806"/>
          </a:xfrm>
        </p:spPr>
        <p:txBody>
          <a:bodyPr/>
          <a:lstStyle/>
          <a:p>
            <a:r>
              <a:rPr lang="zh-CN" altLang="en-US" dirty="0"/>
              <a:t>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G=(V, E)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V={v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… 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E={e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}, 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dirty="0" smtClean="0"/>
              <a:t>关联矩阵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n×m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定义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如下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：当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关联，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=1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，否则为零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例，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400" y="2893931"/>
            <a:ext cx="2921000" cy="21039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730" y="2893931"/>
            <a:ext cx="3395870" cy="21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9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图的同构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73201"/>
            <a:ext cx="7452700" cy="4775206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. </a:t>
            </a:r>
            <a:r>
              <a:rPr lang="zh-CN" altLang="en-US" dirty="0" smtClean="0"/>
              <a:t>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G=(V, E)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=(V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，若有双射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f: V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→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，满足：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对于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b</a:t>
            </a:r>
            <a:r>
              <a:rPr lang="zh-CN" altLang="en-US" dirty="0">
                <a:latin typeface="Cambria Math" panose="02040503050406030204" pitchFamily="18" charset="0"/>
              </a:rPr>
              <a:t> ∈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V, f(a), f(b)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邻接当且仅当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a, b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邻接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则称图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同构，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的同构。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例，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 = {(u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(u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(u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), (u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)}, 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的同构。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图同构可看成，将一图改名变成第二图，</a:t>
            </a:r>
            <a:endParaRPr lang="en-US" altLang="zh-CN" dirty="0" smtClean="0"/>
          </a:p>
          <a:p>
            <a:r>
              <a:rPr lang="zh-CN" altLang="en-US" dirty="0"/>
              <a:t>也</a:t>
            </a:r>
            <a:r>
              <a:rPr lang="zh-CN" altLang="en-US" dirty="0" smtClean="0"/>
              <a:t>可看成，一图改画成</a:t>
            </a:r>
            <a:r>
              <a:rPr lang="zh-CN" altLang="en-US" dirty="0"/>
              <a:t>第二</a:t>
            </a:r>
            <a:r>
              <a:rPr lang="zh-CN" altLang="en-US" dirty="0" smtClean="0"/>
              <a:t>图。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362199"/>
            <a:ext cx="1752600" cy="401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图的同构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7367464" cy="4648206"/>
          </a:xfrm>
        </p:spPr>
        <p:txBody>
          <a:bodyPr/>
          <a:lstStyle/>
          <a:p>
            <a:r>
              <a:rPr lang="zh-CN" altLang="en-US" dirty="0" smtClean="0"/>
              <a:t>要说明两图不同构，需要找到一个特征，一图具备，但另一图不具备。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例，下两图不同构，因为他们的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度为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dirty="0" smtClean="0">
                <a:latin typeface="Cambria Math" panose="02040503050406030204" pitchFamily="18" charset="0"/>
              </a:rPr>
              <a:t>的点导出的子图不同构。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或者，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有度为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的相邻点，而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中无。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215" y="4514991"/>
            <a:ext cx="5167937" cy="1955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016" y="2445159"/>
            <a:ext cx="1564148" cy="402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79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图的同构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例，此两图同构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 = {…}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是其间的同构。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/>
          </a:p>
          <a:p>
            <a:r>
              <a:rPr lang="zh-CN" altLang="en-US" dirty="0"/>
              <a:t>图</a:t>
            </a:r>
            <a:r>
              <a:rPr lang="zh-CN" altLang="en-US" dirty="0" smtClean="0"/>
              <a:t>的同构是个难题，其难度还未弄清。</a:t>
            </a:r>
            <a:endParaRPr lang="en-US" altLang="zh-CN" dirty="0" smtClean="0"/>
          </a:p>
          <a:p>
            <a:r>
              <a:rPr lang="zh-CN" altLang="en-US" dirty="0" smtClean="0"/>
              <a:t>似乎又不太难，已有较好的算法。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39" y="1181100"/>
            <a:ext cx="4515907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6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图的定义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528355"/>
            <a:ext cx="7454151" cy="4720052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定义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2. </a:t>
            </a:r>
            <a:r>
              <a:rPr lang="zh-CN" altLang="en-US" dirty="0" smtClean="0">
                <a:latin typeface="Cambria Math" panose="02040503050406030204" pitchFamily="18" charset="0"/>
              </a:rPr>
              <a:t>有向图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G=(V, E)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由两部分构成：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(1)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顶点集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非空；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(2)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边集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，每条边是顶点的一个序对。对于边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e=(u, v)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的起点，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的终点。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边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通常直接写成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uv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有向图实际上就是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上的一个关系。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定义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zh-CN" altLang="en-US" dirty="0" smtClean="0">
                <a:latin typeface="Cambria Math" panose="02040503050406030204" pitchFamily="18" charset="0"/>
              </a:rPr>
              <a:t>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G=(V, E)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由两部分构成：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(1)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顶点集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非空；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(2) 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边集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，每条边是顶点的一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个无序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对。对于边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={u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u, v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称为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的端点。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边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通常直接写成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uv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图</a:t>
            </a:r>
            <a:r>
              <a:rPr lang="zh-CN" altLang="en-US" dirty="0">
                <a:latin typeface="Cambria Math" panose="02040503050406030204" pitchFamily="18" charset="0"/>
              </a:rPr>
              <a:t>实际上就是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上的一</a:t>
            </a:r>
            <a:r>
              <a:rPr lang="zh-CN" altLang="en-US" dirty="0" smtClean="0">
                <a:latin typeface="Cambria Math" panose="02040503050406030204" pitchFamily="18" charset="0"/>
              </a:rPr>
              <a:t>个对称关系。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两端点相同的边称为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，无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loop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的图称为简单图。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54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51001"/>
            <a:ext cx="7414600" cy="4597406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路，回路，路的长度；边不重复的路称为简单路；</a:t>
            </a:r>
            <a:r>
              <a:rPr lang="zh-CN" altLang="en-US" dirty="0">
                <a:latin typeface="Cambria Math" panose="02040503050406030204" pitchFamily="18" charset="0"/>
              </a:rPr>
              <a:t>点不</a:t>
            </a:r>
            <a:r>
              <a:rPr lang="zh-CN" altLang="en-US" dirty="0" smtClean="0">
                <a:latin typeface="Cambria Math" panose="02040503050406030204" pitchFamily="18" charset="0"/>
              </a:rPr>
              <a:t>重复</a:t>
            </a:r>
            <a:r>
              <a:rPr lang="zh-CN" altLang="en-US" dirty="0">
                <a:latin typeface="Cambria Math" panose="02040503050406030204" pitchFamily="18" charset="0"/>
              </a:rPr>
              <a:t>的路</a:t>
            </a:r>
            <a:r>
              <a:rPr lang="zh-CN" altLang="en-US" dirty="0" smtClean="0">
                <a:latin typeface="Cambria Math" panose="02040503050406030204" pitchFamily="18" charset="0"/>
              </a:rPr>
              <a:t>称为真路；点不重复路，且长度至少是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dirty="0" smtClean="0">
                <a:latin typeface="Cambria Math" panose="02040503050406030204" pitchFamily="18" charset="0"/>
              </a:rPr>
              <a:t>的回路，称为环。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若图的任何两点均有路相连，则称其为连通图。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极</a:t>
            </a:r>
            <a:r>
              <a:rPr lang="zh-CN" altLang="en-US" dirty="0" smtClean="0">
                <a:latin typeface="Cambria Math" panose="02040503050406030204" pitchFamily="18" charset="0"/>
              </a:rPr>
              <a:t>大连通子图称为连通分支，或分图。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例，</a:t>
            </a:r>
            <a:r>
              <a:rPr lang="en-US" altLang="zh-CN" dirty="0" smtClean="0">
                <a:latin typeface="Cambria Math" panose="02040503050406030204" pitchFamily="18" charset="0"/>
              </a:rPr>
              <a:t>G1</a:t>
            </a:r>
            <a:r>
              <a:rPr lang="zh-CN" altLang="en-US" dirty="0" smtClean="0">
                <a:latin typeface="Cambria Math" panose="02040503050406030204" pitchFamily="18" charset="0"/>
              </a:rPr>
              <a:t>是连通图，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</a:rPr>
              <a:t>G2</a:t>
            </a:r>
            <a:r>
              <a:rPr lang="zh-CN" altLang="en-US" dirty="0" smtClean="0">
                <a:latin typeface="Cambria Math" panose="02040503050406030204" pitchFamily="18" charset="0"/>
              </a:rPr>
              <a:t>有两个连通分支。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000" y="3461519"/>
            <a:ext cx="3812416" cy="278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75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有向图的</a:t>
            </a:r>
            <a:r>
              <a:rPr lang="zh-CN" altLang="en-US" dirty="0"/>
              <a:t>连通性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36701"/>
            <a:ext cx="7427300" cy="4711706"/>
          </a:xfrm>
        </p:spPr>
        <p:txBody>
          <a:bodyPr/>
          <a:lstStyle/>
          <a:p>
            <a:r>
              <a:rPr lang="zh-CN" altLang="en-US" dirty="0" smtClean="0"/>
              <a:t>若</a:t>
            </a:r>
            <a:r>
              <a:rPr lang="zh-CN" altLang="en-US" dirty="0"/>
              <a:t>忽略</a:t>
            </a:r>
            <a:r>
              <a:rPr lang="zh-CN" altLang="en-US" dirty="0" smtClean="0"/>
              <a:t>有向图的边的方向，看作无向图是连通的，则称此有向图弱连通。</a:t>
            </a:r>
            <a:endParaRPr lang="en-US" altLang="zh-CN" dirty="0" smtClean="0"/>
          </a:p>
          <a:p>
            <a:r>
              <a:rPr lang="zh-CN" altLang="en-US" dirty="0" smtClean="0">
                <a:latin typeface="Cambria Math" panose="02040503050406030204" pitchFamily="18" charset="0"/>
              </a:rPr>
              <a:t>若对有向图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的任何两点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u, v</a:t>
            </a:r>
            <a:r>
              <a:rPr lang="zh-CN" altLang="en-US" dirty="0" smtClean="0">
                <a:latin typeface="Cambria Math" panose="02040503050406030204" pitchFamily="18" charset="0"/>
              </a:rPr>
              <a:t>，既有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zh-CN" altLang="en-US" dirty="0" smtClean="0">
                <a:latin typeface="Cambria Math" panose="02040503050406030204" pitchFamily="18" charset="0"/>
              </a:rPr>
              <a:t>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的路径，也有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zh-CN" altLang="en-US" dirty="0" smtClean="0">
                <a:latin typeface="Cambria Math" panose="02040503050406030204" pitchFamily="18" charset="0"/>
              </a:rPr>
              <a:t>的路径，则称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是强连通图。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若对有向图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</a:rPr>
              <a:t>的任何两点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u, v</a:t>
            </a:r>
            <a:r>
              <a:rPr lang="zh-CN" altLang="en-US" dirty="0" smtClean="0">
                <a:latin typeface="Cambria Math" panose="02040503050406030204" pitchFamily="18" charset="0"/>
              </a:rPr>
              <a:t>，有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zh-CN" altLang="en-US" dirty="0">
                <a:latin typeface="Cambria Math" panose="02040503050406030204" pitchFamily="18" charset="0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的路径</a:t>
            </a:r>
            <a:r>
              <a:rPr lang="zh-CN" altLang="en-US" dirty="0" smtClean="0">
                <a:latin typeface="Cambria Math" panose="02040503050406030204" pitchFamily="18" charset="0"/>
              </a:rPr>
              <a:t>，或有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到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zh-CN" altLang="en-US" dirty="0">
                <a:latin typeface="Cambria Math" panose="02040503050406030204" pitchFamily="18" charset="0"/>
              </a:rPr>
              <a:t>的路径，则称</a:t>
            </a:r>
            <a:r>
              <a:rPr lang="en-US" altLang="zh-CN" dirty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是单向连通图。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例，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强连通，因其有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大环</a:t>
            </a:r>
            <a:r>
              <a:rPr lang="en-US" altLang="zh-CN" dirty="0" err="1" smtClean="0">
                <a:latin typeface="Cambria Math" panose="02040503050406030204" pitchFamily="18" charset="0"/>
              </a:rPr>
              <a:t>abcdea</a:t>
            </a:r>
            <a:r>
              <a:rPr lang="en-US" altLang="zh-CN" dirty="0" smtClean="0">
                <a:latin typeface="Cambria Math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</a:rPr>
              <a:t>不强连通</a:t>
            </a:r>
            <a:r>
              <a:rPr lang="zh-CN" altLang="en-US" dirty="0" smtClean="0">
                <a:latin typeface="Cambria Math" panose="02040503050406030204" pitchFamily="18" charset="0"/>
              </a:rPr>
              <a:t>，两强连通</a:t>
            </a:r>
            <a:r>
              <a:rPr lang="en-US" altLang="zh-CN" dirty="0" smtClean="0">
                <a:latin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</a:rPr>
            </a:br>
            <a:r>
              <a:rPr lang="zh-CN" altLang="en-US" dirty="0" smtClean="0">
                <a:latin typeface="Cambria Math" panose="02040503050406030204" pitchFamily="18" charset="0"/>
              </a:rPr>
              <a:t>分支：</a:t>
            </a:r>
            <a:r>
              <a:rPr lang="en-US" altLang="zh-CN" dirty="0">
                <a:latin typeface="Cambria Math" panose="02040503050406030204" pitchFamily="18" charset="0"/>
              </a:rPr>
              <a:t> {a}, {e}, {</a:t>
            </a:r>
            <a:r>
              <a:rPr lang="en-US" altLang="zh-CN" dirty="0" smtClean="0">
                <a:latin typeface="Cambria Math" panose="02040503050406030204" pitchFamily="18" charset="0"/>
              </a:rPr>
              <a:t>b, c, d}.</a:t>
            </a:r>
            <a:endParaRPr lang="en-US" altLang="zh-CN" dirty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3857336"/>
            <a:ext cx="4775290" cy="239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6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连通度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36701"/>
            <a:ext cx="7490800" cy="4711706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若图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中去掉一点，使其分支数增加，则称此点为割点；若去掉一个顶点子集，使</a:t>
            </a:r>
            <a:r>
              <a:rPr lang="zh-CN" altLang="en-US" dirty="0">
                <a:latin typeface="Cambria Math" panose="02040503050406030204" pitchFamily="18" charset="0"/>
              </a:rPr>
              <a:t>其分支数增加，则称此</a:t>
            </a:r>
            <a:r>
              <a:rPr lang="zh-CN" altLang="en-US" dirty="0" smtClean="0">
                <a:latin typeface="Cambria Math" panose="02040503050406030204" pitchFamily="18" charset="0"/>
              </a:rPr>
              <a:t>点集为点割集；</a:t>
            </a:r>
            <a:r>
              <a:rPr lang="zh-CN" altLang="en-US" dirty="0">
                <a:latin typeface="Cambria Math" panose="02040503050406030204" pitchFamily="18" charset="0"/>
              </a:rPr>
              <a:t>点</a:t>
            </a:r>
            <a:r>
              <a:rPr lang="zh-CN" altLang="en-US" dirty="0" smtClean="0">
                <a:latin typeface="Cambria Math" panose="02040503050406030204" pitchFamily="18" charset="0"/>
              </a:rPr>
              <a:t>割集基数的最小值称为点连通度，记作</a:t>
            </a:r>
            <a:r>
              <a:rPr lang="el-GR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(G)</a:t>
            </a:r>
            <a:r>
              <a:rPr lang="zh-CN" altLang="en-US" dirty="0" smtClean="0">
                <a:latin typeface="Cambria Math" panose="02040503050406030204" pitchFamily="18" charset="0"/>
              </a:rPr>
              <a:t>，规定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)=n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若</a:t>
            </a:r>
            <a:r>
              <a:rPr lang="el-GR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(G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)≥k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点连通的。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若图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</a:rPr>
              <a:t>中去掉</a:t>
            </a:r>
            <a:r>
              <a:rPr lang="zh-CN" altLang="en-US" dirty="0" smtClean="0">
                <a:latin typeface="Cambria Math" panose="02040503050406030204" pitchFamily="18" charset="0"/>
              </a:rPr>
              <a:t>一边，</a:t>
            </a:r>
            <a:r>
              <a:rPr lang="zh-CN" altLang="en-US" dirty="0">
                <a:latin typeface="Cambria Math" panose="02040503050406030204" pitchFamily="18" charset="0"/>
              </a:rPr>
              <a:t>使其分支数增加，则称</a:t>
            </a:r>
            <a:r>
              <a:rPr lang="zh-CN" altLang="en-US" dirty="0" smtClean="0">
                <a:latin typeface="Cambria Math" panose="02040503050406030204" pitchFamily="18" charset="0"/>
              </a:rPr>
              <a:t>此边为割</a:t>
            </a:r>
            <a:r>
              <a:rPr lang="zh-CN" altLang="en-US" dirty="0">
                <a:latin typeface="Cambria Math" panose="02040503050406030204" pitchFamily="18" charset="0"/>
              </a:rPr>
              <a:t>边</a:t>
            </a:r>
            <a:r>
              <a:rPr lang="zh-CN" altLang="en-US" dirty="0" smtClean="0">
                <a:latin typeface="Cambria Math" panose="02040503050406030204" pitchFamily="18" charset="0"/>
              </a:rPr>
              <a:t>；</a:t>
            </a:r>
            <a:r>
              <a:rPr lang="zh-CN" altLang="en-US" dirty="0">
                <a:latin typeface="Cambria Math" panose="02040503050406030204" pitchFamily="18" charset="0"/>
              </a:rPr>
              <a:t>若去掉一</a:t>
            </a:r>
            <a:r>
              <a:rPr lang="zh-CN" altLang="en-US" dirty="0" smtClean="0">
                <a:latin typeface="Cambria Math" panose="02040503050406030204" pitchFamily="18" charset="0"/>
              </a:rPr>
              <a:t>个</a:t>
            </a:r>
            <a:r>
              <a:rPr lang="zh-CN" altLang="en-US" dirty="0">
                <a:latin typeface="Cambria Math" panose="02040503050406030204" pitchFamily="18" charset="0"/>
              </a:rPr>
              <a:t>边</a:t>
            </a:r>
            <a:r>
              <a:rPr lang="zh-CN" altLang="en-US" dirty="0" smtClean="0">
                <a:latin typeface="Cambria Math" panose="02040503050406030204" pitchFamily="18" charset="0"/>
              </a:rPr>
              <a:t>子集</a:t>
            </a:r>
            <a:r>
              <a:rPr lang="zh-CN" altLang="en-US" dirty="0">
                <a:latin typeface="Cambria Math" panose="02040503050406030204" pitchFamily="18" charset="0"/>
              </a:rPr>
              <a:t>，使其分支数增加，则称</a:t>
            </a:r>
            <a:r>
              <a:rPr lang="zh-CN" altLang="en-US" dirty="0" smtClean="0">
                <a:latin typeface="Cambria Math" panose="02040503050406030204" pitchFamily="18" charset="0"/>
              </a:rPr>
              <a:t>此边集为</a:t>
            </a:r>
            <a:r>
              <a:rPr lang="zh-CN" altLang="en-US" dirty="0">
                <a:latin typeface="Cambria Math" panose="02040503050406030204" pitchFamily="18" charset="0"/>
              </a:rPr>
              <a:t>边</a:t>
            </a:r>
            <a:r>
              <a:rPr lang="zh-CN" altLang="en-US" dirty="0" smtClean="0">
                <a:latin typeface="Cambria Math" panose="02040503050406030204" pitchFamily="18" charset="0"/>
              </a:rPr>
              <a:t>割集；</a:t>
            </a:r>
            <a:r>
              <a:rPr lang="zh-CN" altLang="en-US" dirty="0">
                <a:latin typeface="Cambria Math" panose="02040503050406030204" pitchFamily="18" charset="0"/>
              </a:rPr>
              <a:t>边</a:t>
            </a:r>
            <a:r>
              <a:rPr lang="zh-CN" altLang="en-US" dirty="0" smtClean="0">
                <a:latin typeface="Cambria Math" panose="02040503050406030204" pitchFamily="18" charset="0"/>
              </a:rPr>
              <a:t>割集</a:t>
            </a:r>
            <a:r>
              <a:rPr lang="zh-CN" altLang="en-US" dirty="0">
                <a:latin typeface="Cambria Math" panose="02040503050406030204" pitchFamily="18" charset="0"/>
              </a:rPr>
              <a:t>基数的最小值</a:t>
            </a:r>
            <a:r>
              <a:rPr lang="zh-CN" altLang="en-US" dirty="0" smtClean="0">
                <a:latin typeface="Cambria Math" panose="02040503050406030204" pitchFamily="18" charset="0"/>
              </a:rPr>
              <a:t>称为</a:t>
            </a:r>
            <a:r>
              <a:rPr lang="zh-CN" altLang="en-US" dirty="0">
                <a:latin typeface="Cambria Math" panose="02040503050406030204" pitchFamily="18" charset="0"/>
              </a:rPr>
              <a:t>边</a:t>
            </a:r>
            <a:r>
              <a:rPr lang="zh-CN" altLang="en-US" dirty="0" smtClean="0">
                <a:latin typeface="Cambria Math" panose="02040503050406030204" pitchFamily="18" charset="0"/>
              </a:rPr>
              <a:t>连通度</a:t>
            </a:r>
            <a:r>
              <a:rPr lang="zh-CN" altLang="en-US" dirty="0">
                <a:latin typeface="Cambria Math" panose="02040503050406030204" pitchFamily="18" charset="0"/>
              </a:rPr>
              <a:t>，记</a:t>
            </a:r>
            <a:r>
              <a:rPr lang="zh-CN" altLang="en-US" dirty="0" smtClean="0">
                <a:latin typeface="Cambria Math" panose="02040503050406030204" pitchFamily="18" charset="0"/>
              </a:rPr>
              <a:t>作</a:t>
            </a:r>
            <a:r>
              <a:rPr lang="el-GR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(G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</a:p>
          <a:p>
            <a:r>
              <a:rPr lang="el-GR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(G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)≤</a:t>
            </a:r>
            <a:r>
              <a:rPr lang="el-GR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λ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(G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例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右图，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是割点，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是割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边。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14800" y="3633788"/>
            <a:ext cx="4800600" cy="3097212"/>
            <a:chOff x="4114800" y="3633788"/>
            <a:chExt cx="4800600" cy="3097212"/>
          </a:xfrm>
        </p:grpSpPr>
        <p:pic>
          <p:nvPicPr>
            <p:cNvPr id="5" name="Picture 18" descr="0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633788"/>
              <a:ext cx="4800600" cy="3097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9" descr="0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8188" y="3848100"/>
              <a:ext cx="2309813" cy="196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389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点间的路径数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47801"/>
            <a:ext cx="7465400" cy="4800606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定理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zh-CN" altLang="en-US" dirty="0" smtClean="0">
                <a:latin typeface="Cambria Math" panose="02040503050406030204" pitchFamily="18" charset="0"/>
              </a:rPr>
              <a:t>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的邻接矩阵为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zh-CN" altLang="en-US" dirty="0" smtClean="0">
                <a:latin typeface="Cambria Math" panose="02040503050406030204" pitchFamily="18" charset="0"/>
              </a:rPr>
              <a:t>，则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30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的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项</a:t>
            </a:r>
            <a:r>
              <a:rPr lang="zh-CN" altLang="en-US" dirty="0" smtClean="0">
                <a:latin typeface="Cambria Math" panose="02040503050406030204" pitchFamily="18" charset="0"/>
              </a:rPr>
              <a:t>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 smtClean="0">
                <a:latin typeface="Cambria Math" panose="02040503050406030204" pitchFamily="18" charset="0"/>
              </a:rPr>
              <a:t>到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dirty="0" smtClean="0">
                <a:latin typeface="Cambria Math" panose="02040503050406030204" pitchFamily="18" charset="0"/>
              </a:rPr>
              <a:t>的长为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的路径的数量。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证明：记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>
                <a:latin typeface="Cambria Math" panose="02040503050406030204" pitchFamily="18" charset="0"/>
              </a:rPr>
              <a:t>的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项为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k+1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=A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ij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项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1j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+ a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2j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+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… +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in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nj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>
                <a:latin typeface="Cambria Math" panose="02040503050406030204" pitchFamily="18" charset="0"/>
              </a:rPr>
              <a:t>到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zh-CN" altLang="en-US" dirty="0">
                <a:latin typeface="Cambria Math" panose="02040503050406030204" pitchFamily="18" charset="0"/>
              </a:rPr>
              <a:t>的长为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>
                <a:latin typeface="Cambria Math" panose="02040503050406030204" pitchFamily="18" charset="0"/>
              </a:rPr>
              <a:t>的路径的</a:t>
            </a:r>
            <a:r>
              <a:rPr lang="zh-CN" altLang="en-US" dirty="0" smtClean="0">
                <a:latin typeface="Cambria Math" panose="02040503050406030204" pitchFamily="18" charset="0"/>
              </a:rPr>
              <a:t>数量。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例，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=                                       A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=</a:t>
            </a: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问题：如何从邻接矩阵求出连通分支？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46" y="3243503"/>
            <a:ext cx="1826944" cy="2455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927" y="3848104"/>
            <a:ext cx="1717773" cy="12327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208" y="3861348"/>
            <a:ext cx="1699319" cy="121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78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哥尼斯堡七</a:t>
            </a:r>
            <a:r>
              <a:rPr lang="zh-CN" altLang="en-US" dirty="0" smtClean="0"/>
              <a:t>桥问题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528355"/>
            <a:ext cx="7532530" cy="4720052"/>
          </a:xfrm>
        </p:spPr>
        <p:txBody>
          <a:bodyPr/>
          <a:lstStyle/>
          <a:p>
            <a:r>
              <a:rPr lang="zh-CN" altLang="en-US" dirty="0" smtClean="0"/>
              <a:t>哥尼斯堡有条河，河中有两个岛，建有七座桥，示意图如下。问：是否有一条路线经过每座桥恰好一次，并且回到起点。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将示意图抽象为多重图，问题转化为：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图中是否有经过每条边的简单回路？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08" y="2364520"/>
            <a:ext cx="4261310" cy="19070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930" y="2364520"/>
            <a:ext cx="1837733" cy="315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45921"/>
            <a:ext cx="7506404" cy="4602486"/>
          </a:xfrm>
        </p:spPr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经过每条边的</a:t>
            </a:r>
            <a:r>
              <a:rPr lang="zh-CN" altLang="en-US" dirty="0" smtClean="0">
                <a:latin typeface="Cambria Math" panose="02040503050406030204" pitchFamily="18" charset="0"/>
              </a:rPr>
              <a:t>简单路称为</a:t>
            </a:r>
            <a:r>
              <a:rPr lang="zh-CN" altLang="en-US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欧拉路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zh-CN" altLang="en-US" dirty="0">
                <a:latin typeface="Cambria Math" panose="02040503050406030204" pitchFamily="18" charset="0"/>
              </a:rPr>
              <a:t>经过每条边的</a:t>
            </a:r>
            <a:r>
              <a:rPr lang="zh-CN" altLang="en-US" dirty="0" smtClean="0">
                <a:latin typeface="Cambria Math" panose="02040503050406030204" pitchFamily="18" charset="0"/>
              </a:rPr>
              <a:t>简单回路</a:t>
            </a:r>
            <a:r>
              <a:rPr lang="zh-CN" altLang="en-US" dirty="0">
                <a:latin typeface="Cambria Math" panose="02040503050406030204" pitchFamily="18" charset="0"/>
              </a:rPr>
              <a:t>称为</a:t>
            </a:r>
            <a:r>
              <a:rPr lang="zh-CN" altLang="en-US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欧拉回路</a:t>
            </a:r>
            <a:r>
              <a:rPr lang="zh-CN" altLang="en-US" dirty="0" smtClean="0">
                <a:latin typeface="Cambria Math" panose="02040503050406030204" pitchFamily="18" charset="0"/>
              </a:rPr>
              <a:t>。有</a:t>
            </a:r>
            <a:r>
              <a:rPr lang="zh-CN" altLang="en-US" dirty="0">
                <a:latin typeface="Cambria Math" panose="02040503050406030204" pitchFamily="18" charset="0"/>
              </a:rPr>
              <a:t>欧拉回</a:t>
            </a:r>
            <a:r>
              <a:rPr lang="zh-CN" altLang="en-US" dirty="0" smtClean="0">
                <a:latin typeface="Cambria Math" panose="02040503050406030204" pitchFamily="18" charset="0"/>
              </a:rPr>
              <a:t>路的图称为</a:t>
            </a:r>
            <a:r>
              <a:rPr lang="zh-CN" altLang="en-US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欧拉图</a:t>
            </a:r>
            <a:r>
              <a:rPr lang="zh-CN" altLang="en-US" dirty="0" smtClean="0">
                <a:latin typeface="Cambria Math" panose="02040503050406030204" pitchFamily="18" charset="0"/>
              </a:rPr>
              <a:t>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例，如下几个图，哪些有欧拉路，</a:t>
            </a:r>
            <a:r>
              <a:rPr lang="zh-CN" altLang="en-US" dirty="0">
                <a:latin typeface="Cambria Math" panose="02040503050406030204" pitchFamily="18" charset="0"/>
              </a:rPr>
              <a:t>哪些有欧</a:t>
            </a:r>
            <a:r>
              <a:rPr lang="zh-CN" altLang="en-US" dirty="0" smtClean="0">
                <a:latin typeface="Cambria Math" panose="02040503050406030204" pitchFamily="18" charset="0"/>
              </a:rPr>
              <a:t>拉回路，为什么？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解：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G1</a:t>
            </a:r>
            <a:r>
              <a:rPr lang="zh-CN" altLang="en-US" dirty="0" smtClean="0">
                <a:latin typeface="Cambria Math" panose="02040503050406030204" pitchFamily="18" charset="0"/>
              </a:rPr>
              <a:t>有</a:t>
            </a:r>
            <a:r>
              <a:rPr lang="zh-CN" altLang="en-US" dirty="0">
                <a:latin typeface="Cambria Math" panose="02040503050406030204" pitchFamily="18" charset="0"/>
              </a:rPr>
              <a:t>欧拉回</a:t>
            </a:r>
            <a:r>
              <a:rPr lang="zh-CN" altLang="en-US" dirty="0" smtClean="0">
                <a:latin typeface="Cambria Math" panose="02040503050406030204" pitchFamily="18" charset="0"/>
              </a:rPr>
              <a:t>路</a:t>
            </a:r>
            <a:r>
              <a:rPr lang="en-US" altLang="zh-CN" dirty="0" err="1" smtClean="0">
                <a:latin typeface="Cambria Math" panose="02040503050406030204" pitchFamily="18" charset="0"/>
              </a:rPr>
              <a:t>eabecde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G3</a:t>
            </a:r>
            <a:r>
              <a:rPr lang="zh-CN" altLang="en-US" dirty="0" smtClean="0">
                <a:latin typeface="Cambria Math" panose="02040503050406030204" pitchFamily="18" charset="0"/>
              </a:rPr>
              <a:t>有欧拉路</a:t>
            </a:r>
            <a:r>
              <a:rPr lang="en-US" altLang="zh-CN" dirty="0" err="1" smtClean="0">
                <a:latin typeface="Cambria Math" panose="02040503050406030204" pitchFamily="18" charset="0"/>
              </a:rPr>
              <a:t>acdebdab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G2</a:t>
            </a:r>
            <a:r>
              <a:rPr lang="zh-CN" altLang="en-US" dirty="0" smtClean="0">
                <a:latin typeface="Cambria Math" panose="02040503050406030204" pitchFamily="18" charset="0"/>
              </a:rPr>
              <a:t>无欧拉路。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如果欧拉</a:t>
            </a:r>
            <a:r>
              <a:rPr lang="zh-CN" altLang="en-US" dirty="0">
                <a:latin typeface="Cambria Math" panose="02040503050406030204" pitchFamily="18" charset="0"/>
              </a:rPr>
              <a:t>回</a:t>
            </a:r>
            <a:r>
              <a:rPr lang="zh-CN" altLang="en-US" dirty="0" smtClean="0">
                <a:latin typeface="Cambria Math" panose="02040503050406030204" pitchFamily="18" charset="0"/>
              </a:rPr>
              <a:t>路存在，那么每个点都是经过点，其度必为偶数。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645" y="2873827"/>
            <a:ext cx="5179423" cy="192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467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欧拉图的判定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49977"/>
            <a:ext cx="7506403" cy="4798429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定理</a:t>
            </a:r>
            <a:r>
              <a:rPr lang="en-US" altLang="zh-CN" dirty="0" smtClean="0">
                <a:latin typeface="Cambria Math" panose="02040503050406030204" pitchFamily="18" charset="0"/>
              </a:rPr>
              <a:t>. </a:t>
            </a:r>
            <a:r>
              <a:rPr lang="zh-CN" altLang="en-US" dirty="0" smtClean="0">
                <a:latin typeface="Cambria Math" panose="02040503050406030204" pitchFamily="18" charset="0"/>
              </a:rPr>
              <a:t>连通图是欧拉图的充要条件是，每个点的度均为偶数。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证明：必要性显然，下证充分性。对图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边数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zh-CN" altLang="en-US" dirty="0" smtClean="0">
                <a:latin typeface="Cambria Math" panose="02040503050406030204" pitchFamily="18" charset="0"/>
              </a:rPr>
              <a:t>进行归纳。当</a:t>
            </a:r>
            <a:r>
              <a:rPr lang="en-US" altLang="zh-CN" dirty="0" smtClean="0">
                <a:latin typeface="Cambria Math" panose="02040503050406030204" pitchFamily="18" charset="0"/>
              </a:rPr>
              <a:t>m=0</a:t>
            </a:r>
            <a:r>
              <a:rPr lang="zh-CN" altLang="en-US" dirty="0" smtClean="0">
                <a:latin typeface="Cambria Math" panose="02040503050406030204" pitchFamily="18" charset="0"/>
              </a:rPr>
              <a:t>时命题成立，假设</a:t>
            </a:r>
            <a:r>
              <a:rPr lang="en-US" altLang="zh-CN" dirty="0" smtClean="0">
                <a:latin typeface="Cambria Math" panose="02040503050406030204" pitchFamily="18" charset="0"/>
              </a:rPr>
              <a:t>m&lt;k</a:t>
            </a:r>
            <a:r>
              <a:rPr lang="zh-CN" altLang="en-US" dirty="0" smtClean="0">
                <a:latin typeface="Cambria Math" panose="02040503050406030204" pitchFamily="18" charset="0"/>
              </a:rPr>
              <a:t>是命题成立，当</a:t>
            </a:r>
            <a:r>
              <a:rPr lang="en-US" altLang="zh-CN" dirty="0" smtClean="0">
                <a:latin typeface="Cambria Math" panose="02040503050406030204" pitchFamily="18" charset="0"/>
              </a:rPr>
              <a:t>m=k</a:t>
            </a:r>
            <a:r>
              <a:rPr lang="zh-CN" altLang="en-US" dirty="0" smtClean="0">
                <a:latin typeface="Cambria Math" panose="02040503050406030204" pitchFamily="18" charset="0"/>
              </a:rPr>
              <a:t>时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任取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中一点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，从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出发，走过的路不能再走，当在某点无路可走时，此点比为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，我们得到一简单回路，记为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p. 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从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中删掉在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的边，在删掉孤立点。得到的图连通分支记作：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…, 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满足题设和归纳假设，必有自己的欧拉回路，记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pi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必与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共点，不同的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pi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不共点，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</a:rPr>
              <a:t>…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含有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的全部边。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出发，沿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行走，当碰到与某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的公共点时，走掉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，最终得一简单回路，含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全部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边，此回路即为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的欧拉回路。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/>
              <a:t>由以上证明可得一求欧拉回路的递归算法。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573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欧拉路存在的</a:t>
            </a:r>
            <a:r>
              <a:rPr lang="zh-CN" altLang="en-US" dirty="0"/>
              <a:t>充要条件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807" y="1407359"/>
            <a:ext cx="7428027" cy="4824555"/>
          </a:xfrm>
        </p:spPr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连通图有欧拉路的充要条件是，除两点外，每个点的度均为偶数。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证明：在度为奇数的两点间再加一边，此时</a:t>
            </a:r>
            <a:r>
              <a:rPr lang="zh-CN" altLang="en-US" dirty="0" smtClean="0">
                <a:latin typeface="Cambria Math" panose="02040503050406030204" pitchFamily="18" charset="0"/>
              </a:rPr>
              <a:t>每个</a:t>
            </a:r>
            <a:r>
              <a:rPr lang="zh-CN" altLang="en-US" dirty="0">
                <a:latin typeface="Cambria Math" panose="02040503050406030204" pitchFamily="18" charset="0"/>
              </a:rPr>
              <a:t>点的度均为</a:t>
            </a:r>
            <a:r>
              <a:rPr lang="zh-CN" altLang="en-US" dirty="0" smtClean="0">
                <a:latin typeface="Cambria Math" panose="02040503050406030204" pitchFamily="18" charset="0"/>
              </a:rPr>
              <a:t>偶数，是欧拉图，有欧拉回路，从此回路中删除加上的那边，得到原图的</a:t>
            </a:r>
            <a:r>
              <a:rPr lang="zh-CN" altLang="en-US" dirty="0">
                <a:latin typeface="Cambria Math" panose="02040503050406030204" pitchFamily="18" charset="0"/>
              </a:rPr>
              <a:t>欧拉路</a:t>
            </a:r>
            <a:r>
              <a:rPr lang="zh-CN" altLang="en-US" dirty="0" smtClean="0">
                <a:latin typeface="Cambria Math" panose="02040503050406030204" pitchFamily="18" charset="0"/>
              </a:rPr>
              <a:t>。</a:t>
            </a:r>
            <a:endParaRPr lang="en-US" altLang="zh-CN" dirty="0"/>
          </a:p>
          <a:p>
            <a:r>
              <a:rPr lang="zh-CN" altLang="en-US" dirty="0" smtClean="0">
                <a:latin typeface="Cambria Math" panose="02040503050406030204" pitchFamily="18" charset="0"/>
              </a:rPr>
              <a:t>连通有向图有</a:t>
            </a:r>
            <a:r>
              <a:rPr lang="zh-CN" altLang="en-US" dirty="0">
                <a:latin typeface="Cambria Math" panose="02040503050406030204" pitchFamily="18" charset="0"/>
              </a:rPr>
              <a:t>欧</a:t>
            </a:r>
            <a:r>
              <a:rPr lang="zh-CN" altLang="en-US" dirty="0" smtClean="0">
                <a:latin typeface="Cambria Math" panose="02040503050406030204" pitchFamily="18" charset="0"/>
              </a:rPr>
              <a:t>拉回路</a:t>
            </a:r>
            <a:r>
              <a:rPr lang="zh-CN" altLang="en-US" dirty="0">
                <a:latin typeface="Cambria Math" panose="02040503050406030204" pitchFamily="18" charset="0"/>
              </a:rPr>
              <a:t>的充要条件是</a:t>
            </a:r>
            <a:r>
              <a:rPr lang="zh-CN" altLang="en-US" dirty="0" smtClean="0">
                <a:latin typeface="Cambria Math" panose="02040503050406030204" pitchFamily="18" charset="0"/>
              </a:rPr>
              <a:t>，每个</a:t>
            </a:r>
            <a:r>
              <a:rPr lang="zh-CN" altLang="en-US" dirty="0">
                <a:latin typeface="Cambria Math" panose="02040503050406030204" pitchFamily="18" charset="0"/>
              </a:rPr>
              <a:t>点</a:t>
            </a:r>
            <a:r>
              <a:rPr lang="zh-CN" altLang="en-US" dirty="0" smtClean="0">
                <a:latin typeface="Cambria Math" panose="02040503050406030204" pitchFamily="18" charset="0"/>
              </a:rPr>
              <a:t>的出度与入度相同。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证明：定理的证明对有向图完全适用。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924" y="4454923"/>
            <a:ext cx="6875795" cy="177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54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哈密顿环游世界问题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502229"/>
            <a:ext cx="7388837" cy="4746177"/>
          </a:xfrm>
        </p:spPr>
        <p:txBody>
          <a:bodyPr/>
          <a:lstStyle/>
          <a:p>
            <a:r>
              <a:rPr lang="zh-CN" altLang="en-US" dirty="0" smtClean="0"/>
              <a:t>世界上有</a:t>
            </a:r>
            <a:r>
              <a:rPr lang="en-US" altLang="zh-CN" dirty="0" smtClean="0"/>
              <a:t>20</a:t>
            </a:r>
            <a:r>
              <a:rPr lang="zh-CN" altLang="en-US" dirty="0" smtClean="0"/>
              <a:t>座主要城市，其间如下航线。问：</a:t>
            </a:r>
            <a:r>
              <a:rPr lang="zh-CN" altLang="en-US" dirty="0"/>
              <a:t>是否有一条路线经过每</a:t>
            </a:r>
            <a:r>
              <a:rPr lang="zh-CN" altLang="en-US" dirty="0" smtClean="0"/>
              <a:t>座城市恰好</a:t>
            </a:r>
            <a:r>
              <a:rPr lang="zh-CN" altLang="en-US" dirty="0"/>
              <a:t>一次，并且回到起点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19" y="2394858"/>
            <a:ext cx="4564669" cy="2128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77" y="2401478"/>
            <a:ext cx="2225075" cy="21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4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哈密顿图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76103"/>
            <a:ext cx="7375774" cy="4772303"/>
          </a:xfrm>
        </p:spPr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经过</a:t>
            </a:r>
            <a:r>
              <a:rPr lang="zh-CN" altLang="en-US" dirty="0" smtClean="0">
                <a:latin typeface="Cambria Math" panose="02040503050406030204" pitchFamily="18" charset="0"/>
              </a:rPr>
              <a:t>每点的真路称为</a:t>
            </a:r>
            <a:r>
              <a:rPr lang="zh-CN" altLang="en-US" dirty="0" smtClean="0">
                <a:solidFill>
                  <a:srgbClr val="FFFF00"/>
                </a:solidFill>
              </a:rPr>
              <a:t>哈密顿</a:t>
            </a:r>
            <a:r>
              <a:rPr lang="zh-CN" altLang="en-US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路</a:t>
            </a:r>
            <a:r>
              <a:rPr lang="zh-CN" altLang="en-US" dirty="0">
                <a:latin typeface="Cambria Math" panose="02040503050406030204" pitchFamily="18" charset="0"/>
              </a:rPr>
              <a:t>，经过</a:t>
            </a:r>
            <a:r>
              <a:rPr lang="zh-CN" altLang="en-US" dirty="0" smtClean="0">
                <a:latin typeface="Cambria Math" panose="02040503050406030204" pitchFamily="18" charset="0"/>
              </a:rPr>
              <a:t>每</a:t>
            </a:r>
            <a:r>
              <a:rPr lang="zh-CN" altLang="en-US" dirty="0">
                <a:latin typeface="Cambria Math" panose="02040503050406030204" pitchFamily="18" charset="0"/>
              </a:rPr>
              <a:t>点</a:t>
            </a:r>
            <a:r>
              <a:rPr lang="zh-CN" altLang="en-US" dirty="0" smtClean="0">
                <a:latin typeface="Cambria Math" panose="02040503050406030204" pitchFamily="18" charset="0"/>
              </a:rPr>
              <a:t>的环称为</a:t>
            </a:r>
            <a:r>
              <a:rPr lang="zh-CN" altLang="en-US" dirty="0" smtClean="0">
                <a:solidFill>
                  <a:srgbClr val="FFFF00"/>
                </a:solidFill>
              </a:rPr>
              <a:t>哈密顿</a:t>
            </a:r>
            <a:r>
              <a:rPr lang="zh-CN" altLang="en-US" dirty="0">
                <a:solidFill>
                  <a:srgbClr val="FFFF00"/>
                </a:solidFill>
                <a:latin typeface="Cambria Math" panose="02040503050406030204" pitchFamily="18" charset="0"/>
              </a:rPr>
              <a:t>环</a:t>
            </a:r>
            <a:r>
              <a:rPr lang="zh-CN" altLang="en-US" dirty="0" smtClean="0">
                <a:latin typeface="Cambria Math" panose="02040503050406030204" pitchFamily="18" charset="0"/>
              </a:rPr>
              <a:t>。有</a:t>
            </a:r>
            <a:r>
              <a:rPr lang="zh-CN" altLang="en-US" dirty="0"/>
              <a:t>哈密顿</a:t>
            </a:r>
            <a:r>
              <a:rPr lang="zh-CN" altLang="en-US" dirty="0">
                <a:latin typeface="Cambria Math" panose="02040503050406030204" pitchFamily="18" charset="0"/>
              </a:rPr>
              <a:t>环</a:t>
            </a:r>
            <a:r>
              <a:rPr lang="zh-CN" altLang="en-US" dirty="0" smtClean="0">
                <a:latin typeface="Cambria Math" panose="02040503050406030204" pitchFamily="18" charset="0"/>
              </a:rPr>
              <a:t>的</a:t>
            </a:r>
            <a:r>
              <a:rPr lang="zh-CN" altLang="en-US" dirty="0">
                <a:latin typeface="Cambria Math" panose="02040503050406030204" pitchFamily="18" charset="0"/>
              </a:rPr>
              <a:t>图</a:t>
            </a:r>
            <a:r>
              <a:rPr lang="zh-CN" altLang="en-US" dirty="0" smtClean="0">
                <a:latin typeface="Cambria Math" panose="02040503050406030204" pitchFamily="18" charset="0"/>
              </a:rPr>
              <a:t>称为</a:t>
            </a:r>
            <a:r>
              <a:rPr lang="zh-CN" altLang="en-US" dirty="0">
                <a:solidFill>
                  <a:srgbClr val="FFFF00"/>
                </a:solidFill>
              </a:rPr>
              <a:t>哈密顿</a:t>
            </a:r>
            <a:r>
              <a:rPr lang="zh-CN" altLang="en-US" dirty="0" smtClean="0">
                <a:solidFill>
                  <a:srgbClr val="FFFF00"/>
                </a:solidFill>
                <a:latin typeface="Cambria Math" panose="02040503050406030204" pitchFamily="18" charset="0"/>
              </a:rPr>
              <a:t>图</a:t>
            </a:r>
            <a:r>
              <a:rPr lang="zh-CN" altLang="en-US" dirty="0">
                <a:latin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例，如下几个图，哪些</a:t>
            </a:r>
            <a:r>
              <a:rPr lang="zh-CN" altLang="en-US" dirty="0" smtClean="0">
                <a:latin typeface="Cambria Math" panose="02040503050406030204" pitchFamily="18" charset="0"/>
              </a:rPr>
              <a:t>有</a:t>
            </a:r>
            <a:r>
              <a:rPr lang="zh-CN" altLang="en-US" dirty="0">
                <a:latin typeface="Cambria Math" panose="02040503050406030204" pitchFamily="18" charset="0"/>
              </a:rPr>
              <a:t>哈密顿</a:t>
            </a:r>
            <a:r>
              <a:rPr lang="zh-CN" altLang="en-US" dirty="0" smtClean="0">
                <a:latin typeface="Cambria Math" panose="02040503050406030204" pitchFamily="18" charset="0"/>
              </a:rPr>
              <a:t>路</a:t>
            </a:r>
            <a:r>
              <a:rPr lang="zh-CN" altLang="en-US" dirty="0">
                <a:latin typeface="Cambria Math" panose="02040503050406030204" pitchFamily="18" charset="0"/>
              </a:rPr>
              <a:t>，哪些</a:t>
            </a:r>
            <a:r>
              <a:rPr lang="zh-CN" altLang="en-US" dirty="0" smtClean="0">
                <a:latin typeface="Cambria Math" panose="02040503050406030204" pitchFamily="18" charset="0"/>
              </a:rPr>
              <a:t>有</a:t>
            </a:r>
            <a:r>
              <a:rPr lang="zh-CN" altLang="en-US" dirty="0">
                <a:latin typeface="Cambria Math" panose="02040503050406030204" pitchFamily="18" charset="0"/>
              </a:rPr>
              <a:t>哈密顿</a:t>
            </a:r>
            <a:r>
              <a:rPr lang="zh-CN" altLang="en-US" dirty="0" smtClean="0">
                <a:latin typeface="Cambria Math" panose="02040503050406030204" pitchFamily="18" charset="0"/>
              </a:rPr>
              <a:t>回路</a:t>
            </a:r>
            <a:r>
              <a:rPr lang="zh-CN" altLang="en-US" dirty="0">
                <a:latin typeface="Cambria Math" panose="02040503050406030204" pitchFamily="18" charset="0"/>
              </a:rPr>
              <a:t>，为什么？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解：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有</a:t>
            </a:r>
            <a:r>
              <a:rPr lang="zh-CN" altLang="en-US" dirty="0">
                <a:latin typeface="Cambria Math" panose="02040503050406030204" pitchFamily="18" charset="0"/>
              </a:rPr>
              <a:t>哈密顿</a:t>
            </a:r>
            <a:r>
              <a:rPr lang="zh-CN" altLang="en-US" dirty="0" smtClean="0">
                <a:latin typeface="Cambria Math" panose="02040503050406030204" pitchFamily="18" charset="0"/>
              </a:rPr>
              <a:t>路</a:t>
            </a:r>
            <a:r>
              <a:rPr lang="en-US" altLang="zh-CN" dirty="0" err="1" smtClean="0">
                <a:latin typeface="Cambria Math" panose="02040503050406030204" pitchFamily="18" charset="0"/>
              </a:rPr>
              <a:t>abecd</a:t>
            </a:r>
            <a:r>
              <a:rPr lang="zh-CN" altLang="en-US" dirty="0" smtClean="0">
                <a:latin typeface="Cambria Math" panose="02040503050406030204" pitchFamily="18" charset="0"/>
              </a:rPr>
              <a:t>，无</a:t>
            </a:r>
            <a:r>
              <a:rPr lang="zh-CN" altLang="en-US" dirty="0">
                <a:latin typeface="Cambria Math" panose="02040503050406030204" pitchFamily="18" charset="0"/>
              </a:rPr>
              <a:t>哈密顿</a:t>
            </a:r>
            <a:r>
              <a:rPr lang="zh-CN" altLang="en-US" dirty="0" smtClean="0">
                <a:latin typeface="Cambria Math" panose="02040503050406030204" pitchFamily="18" charset="0"/>
              </a:rPr>
              <a:t>回路。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</a:rPr>
              <a:t>有</a:t>
            </a:r>
            <a:r>
              <a:rPr lang="zh-CN" altLang="en-US" dirty="0" smtClean="0">
                <a:latin typeface="Cambria Math" panose="02040503050406030204" pitchFamily="18" charset="0"/>
              </a:rPr>
              <a:t>哈密顿回路</a:t>
            </a:r>
            <a:r>
              <a:rPr lang="en-US" altLang="zh-CN" dirty="0" err="1" smtClean="0">
                <a:latin typeface="Cambria Math" panose="02040503050406030204" pitchFamily="18" charset="0"/>
              </a:rPr>
              <a:t>abcdea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dirty="0" smtClean="0">
                <a:latin typeface="Cambria Math" panose="02040503050406030204" pitchFamily="18" charset="0"/>
              </a:rPr>
              <a:t>有</a:t>
            </a:r>
            <a:r>
              <a:rPr lang="zh-CN" altLang="en-US" dirty="0">
                <a:latin typeface="Cambria Math" panose="02040503050406030204" pitchFamily="18" charset="0"/>
              </a:rPr>
              <a:t>哈密顿</a:t>
            </a:r>
            <a:r>
              <a:rPr lang="zh-CN" altLang="en-US" dirty="0" smtClean="0">
                <a:latin typeface="Cambria Math" panose="02040503050406030204" pitchFamily="18" charset="0"/>
              </a:rPr>
              <a:t>回路</a:t>
            </a:r>
            <a:r>
              <a:rPr lang="en-US" altLang="zh-CN" dirty="0" err="1" smtClean="0">
                <a:latin typeface="Cambria Math" panose="02040503050406030204" pitchFamily="18" charset="0"/>
              </a:rPr>
              <a:t>acdeba</a:t>
            </a:r>
            <a:r>
              <a:rPr lang="en-US" altLang="zh-CN" dirty="0" smtClean="0">
                <a:latin typeface="Cambria Math" panose="02040503050406030204" pitchFamily="18" charset="0"/>
              </a:rPr>
              <a:t>.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92" y="2754086"/>
            <a:ext cx="6353719" cy="236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5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基本术语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699" y="1463041"/>
                <a:ext cx="7506403" cy="478536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	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图</a:t>
                </a:r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G=(V, E)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若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图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中有边</a:t>
                </a:r>
                <a:r>
                  <a:rPr lang="en-US" altLang="zh-CN" dirty="0" err="1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uv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，则称顶点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u, v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相邻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(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或邻接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；若两边有一公共端点，则称此两边相邻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(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或邻接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)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；若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顶点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u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是边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e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的端点，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则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u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与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e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关联。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与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相邻的点构成的集合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N(v)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称为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的邻域。对于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的子集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A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，记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N(A) =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顶点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关联的边的个数称为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v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的度，记作</a:t>
                </a:r>
                <a:r>
                  <a:rPr lang="en-US" altLang="zh-CN" dirty="0" err="1" smtClean="0">
                    <a:latin typeface="Cambria Math" panose="02040503050406030204" pitchFamily="18" charset="0"/>
                  </a:rPr>
                  <a:t>deg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(v). Loop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给其端点提供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2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个度。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度为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0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的点称为孤立点；度为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1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的点称为悬挂点。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对于有向图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G=(V, E)</a:t>
                </a:r>
                <a:r>
                  <a:rPr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，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以顶点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为起点的边的条数称为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的出度，记作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deg</a:t>
                </a:r>
                <a:r>
                  <a:rPr lang="en-US" altLang="zh-CN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(v)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；以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为终点的边的条数称为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的入度，记作</a:t>
                </a:r>
                <a:r>
                  <a:rPr lang="en-US" altLang="zh-CN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deg</a:t>
                </a:r>
                <a:r>
                  <a:rPr lang="zh-CN" altLang="en-US" baseline="30000" dirty="0">
                    <a:latin typeface="Cambria Math" panose="02040503050406030204" pitchFamily="18" charset="0"/>
                  </a:rPr>
                  <a:t>−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(v)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；</a:t>
                </a:r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699" y="1463041"/>
                <a:ext cx="7506403" cy="4785366"/>
              </a:xfrm>
              <a:blipFill rotWithShape="0">
                <a:blip r:embed="rId2"/>
                <a:stretch>
                  <a:fillRect l="-406" t="-892" r="-1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041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哈密顿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图</a:t>
            </a:r>
            <a:r>
              <a:rPr lang="zh-CN" altLang="en-US" dirty="0" smtClean="0"/>
              <a:t>的判定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67543"/>
            <a:ext cx="7441089" cy="4680863"/>
          </a:xfrm>
        </p:spPr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G=(V, E)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是哈密顿图，则对于每一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dirty="0" smtClean="0"/>
              <a:t>V</a:t>
            </a:r>
            <a:r>
              <a:rPr lang="zh-CN" altLang="en-US" dirty="0" smtClean="0"/>
              <a:t>，均有</a:t>
            </a:r>
            <a:endParaRPr lang="en-US" altLang="zh-CN" dirty="0" smtClean="0"/>
          </a:p>
          <a:p>
            <a:pPr marL="0" indent="0" algn="ctr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w(G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S)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≤ |S|, 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此处</a:t>
            </a:r>
            <a:r>
              <a:rPr lang="en-US" altLang="zh-CN" dirty="0">
                <a:latin typeface="Cambria Math" panose="02040503050406030204" pitchFamily="18" charset="0"/>
              </a:rPr>
              <a:t>w(G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>
                <a:latin typeface="Cambria Math" panose="02040503050406030204" pitchFamily="18" charset="0"/>
              </a:rPr>
              <a:t>S</a:t>
            </a:r>
            <a:r>
              <a:rPr lang="en-US" altLang="zh-CN" dirty="0" smtClean="0">
                <a:latin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</a:rPr>
              <a:t>表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− </a:t>
            </a:r>
            <a:r>
              <a:rPr lang="en-US" altLang="zh-CN" dirty="0">
                <a:latin typeface="Cambria Math" panose="02040503050406030204" pitchFamily="18" charset="0"/>
              </a:rPr>
              <a:t>S</a:t>
            </a:r>
            <a:r>
              <a:rPr lang="zh-CN" altLang="en-US" dirty="0" smtClean="0">
                <a:latin typeface="Cambria Math" panose="02040503050406030204" pitchFamily="18" charset="0"/>
              </a:rPr>
              <a:t>的连通分支数。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证明：若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中有哈密顿环，从环中去掉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点，最多断成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片，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中去掉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点最多有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个分支。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</a:rPr>
              <a:t>Ore</a:t>
            </a:r>
            <a:r>
              <a:rPr lang="zh-CN" altLang="en-US" dirty="0" smtClean="0">
                <a:latin typeface="Cambria Math" panose="02040503050406030204" pitchFamily="18" charset="0"/>
              </a:rPr>
              <a:t>定理</a:t>
            </a:r>
            <a:r>
              <a:rPr lang="en-US" altLang="zh-CN" dirty="0" smtClean="0">
                <a:latin typeface="Cambria Math" panose="02040503050406030204" pitchFamily="18" charset="0"/>
              </a:rPr>
              <a:t>. </a:t>
            </a:r>
            <a:r>
              <a:rPr lang="zh-CN" altLang="en-US" dirty="0" smtClean="0">
                <a:latin typeface="Cambria Math" panose="02040503050406030204" pitchFamily="18" charset="0"/>
              </a:rPr>
              <a:t>简单图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的点数为</a:t>
            </a:r>
            <a:r>
              <a:rPr lang="en-US" altLang="zh-CN" dirty="0" smtClean="0">
                <a:latin typeface="Cambria Math" panose="02040503050406030204" pitchFamily="18" charset="0"/>
              </a:rPr>
              <a:t>n, n≥3. </a:t>
            </a:r>
            <a:r>
              <a:rPr lang="zh-CN" altLang="en-US" dirty="0" smtClean="0">
                <a:latin typeface="Cambria Math" panose="02040503050406030204" pitchFamily="18" charset="0"/>
              </a:rPr>
              <a:t>如果对于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的每对不相邻顶点</a:t>
            </a:r>
            <a:r>
              <a:rPr lang="en-US" altLang="zh-CN" dirty="0" smtClean="0">
                <a:latin typeface="Cambria Math" panose="02040503050406030204" pitchFamily="18" charset="0"/>
              </a:rPr>
              <a:t>u, v, </a:t>
            </a:r>
            <a:r>
              <a:rPr lang="zh-CN" altLang="en-US" dirty="0" smtClean="0">
                <a:latin typeface="Cambria Math" panose="02040503050406030204" pitchFamily="18" charset="0"/>
              </a:rPr>
              <a:t>均有</a:t>
            </a:r>
            <a:r>
              <a:rPr lang="en-US" altLang="zh-CN" dirty="0" err="1" smtClean="0">
                <a:latin typeface="Cambria Math" panose="02040503050406030204" pitchFamily="18" charset="0"/>
              </a:rPr>
              <a:t>deg</a:t>
            </a:r>
            <a:r>
              <a:rPr lang="en-US" altLang="zh-CN" dirty="0" smtClean="0">
                <a:latin typeface="Cambria Math" panose="02040503050406030204" pitchFamily="18" charset="0"/>
              </a:rPr>
              <a:t>(u)+</a:t>
            </a:r>
            <a:r>
              <a:rPr lang="en-US" altLang="zh-CN" dirty="0" err="1" smtClean="0">
                <a:latin typeface="Cambria Math" panose="02040503050406030204" pitchFamily="18" charset="0"/>
              </a:rPr>
              <a:t>deg</a:t>
            </a:r>
            <a:r>
              <a:rPr lang="en-US" altLang="zh-CN" dirty="0" smtClean="0">
                <a:latin typeface="Cambria Math" panose="02040503050406030204" pitchFamily="18" charset="0"/>
              </a:rPr>
              <a:t>(v)≥n</a:t>
            </a:r>
            <a:r>
              <a:rPr lang="zh-CN" altLang="en-US" dirty="0" smtClean="0">
                <a:latin typeface="Cambria Math" panose="02040503050406030204" pitchFamily="18" charset="0"/>
              </a:rPr>
              <a:t>，则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是哈密顿图。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</p:txBody>
      </p:sp>
      <p:pic>
        <p:nvPicPr>
          <p:cNvPr id="5" name="Picture 5" descr="6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00513"/>
            <a:ext cx="5078413" cy="231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50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287600" cy="4195481"/>
          </a:xfrm>
        </p:spPr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哈密顿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图</a:t>
            </a:r>
            <a:r>
              <a:rPr lang="zh-CN" altLang="en-US" dirty="0">
                <a:latin typeface="Cambria Math" panose="02040503050406030204" pitchFamily="18" charset="0"/>
              </a:rPr>
              <a:t>的判定问题是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NP</a:t>
            </a:r>
            <a:r>
              <a:rPr lang="zh-CN" altLang="en-US" dirty="0">
                <a:latin typeface="Cambria Math" panose="02040503050406030204" pitchFamily="18" charset="0"/>
              </a:rPr>
              <a:t>完全问题。</a:t>
            </a:r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旅行商问题</a:t>
            </a:r>
            <a:r>
              <a:rPr lang="en-US" altLang="zh-CN" dirty="0">
                <a:latin typeface="Cambria Math" panose="02040503050406030204" pitchFamily="18" charset="0"/>
              </a:rPr>
              <a:t>(TSP)</a:t>
            </a:r>
            <a:r>
              <a:rPr lang="zh-CN" altLang="en-US" dirty="0">
                <a:latin typeface="Cambria Math" panose="02040503050406030204" pitchFamily="18" charset="0"/>
              </a:rPr>
              <a:t>：求加权图的最小哈密顿环。通常将图设为完全加权图。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1331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最短路问题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53989"/>
            <a:ext cx="7442241" cy="4594418"/>
          </a:xfrm>
        </p:spPr>
        <p:txBody>
          <a:bodyPr/>
          <a:lstStyle/>
          <a:p>
            <a:r>
              <a:rPr lang="zh-CN" altLang="en-US" dirty="0" smtClean="0"/>
              <a:t>给图的每条赋予一个数，此图称为加权图。给边赋予的数，称为此边的权。</a:t>
            </a:r>
            <a:endParaRPr lang="en-US" altLang="zh-CN" dirty="0" smtClean="0"/>
          </a:p>
          <a:p>
            <a:r>
              <a:rPr lang="zh-CN" altLang="en-US" dirty="0" smtClean="0"/>
              <a:t>路上各边的权之和称为此路的长。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求</a:t>
            </a:r>
            <a:r>
              <a:rPr lang="zh-CN" altLang="en-US" dirty="0"/>
              <a:t>一点到各点的最短路及</a:t>
            </a:r>
            <a:r>
              <a:rPr lang="zh-CN" altLang="en-US" dirty="0" smtClean="0"/>
              <a:t>长度的算法有</a:t>
            </a:r>
            <a:endParaRPr lang="en-US" altLang="zh-CN" dirty="0" smtClean="0"/>
          </a:p>
          <a:p>
            <a:r>
              <a:rPr lang="zh-CN" altLang="en-US" dirty="0" smtClean="0"/>
              <a:t>迪克斯特拉算法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算法的思路是：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逐步</a:t>
            </a:r>
            <a:r>
              <a:rPr lang="zh-CN" altLang="en-US" dirty="0">
                <a:latin typeface="Cambria Math" panose="02040503050406030204" pitchFamily="18" charset="0"/>
              </a:rPr>
              <a:t>标记起点到各点已获得的最短路及长度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6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迪克斯特拉算法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376848" cy="4285245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迪克斯特拉算法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(0) </a:t>
            </a:r>
            <a:r>
              <a:rPr lang="zh-CN" altLang="en-US" dirty="0" smtClean="0">
                <a:latin typeface="Cambria Math" panose="02040503050406030204" pitchFamily="18" charset="0"/>
              </a:rPr>
              <a:t>初始化：起点标记</a:t>
            </a:r>
            <a:r>
              <a:rPr lang="en-US" altLang="zh-CN" dirty="0" smtClean="0">
                <a:latin typeface="Cambria Math" panose="02040503050406030204" pitchFamily="18" charset="0"/>
              </a:rPr>
              <a:t>0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={</a:t>
            </a:r>
            <a:r>
              <a:rPr lang="zh-CN" altLang="en-US" dirty="0">
                <a:latin typeface="Cambria Math" panose="02040503050406030204" pitchFamily="18" charset="0"/>
              </a:rPr>
              <a:t>起点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u=</a:t>
            </a:r>
            <a:r>
              <a:rPr lang="zh-CN" altLang="en-US" dirty="0" smtClean="0">
                <a:latin typeface="Cambria Math" panose="02040503050406030204" pitchFamily="18" charset="0"/>
              </a:rPr>
              <a:t>起点；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(1) </a:t>
            </a:r>
            <a:r>
              <a:rPr lang="zh-CN" altLang="en-US" dirty="0" smtClean="0">
                <a:latin typeface="Cambria Math" panose="02040503050406030204" pitchFamily="18" charset="0"/>
              </a:rPr>
              <a:t>对于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∈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N(u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</a:rPr>
              <a:t>S</a:t>
            </a:r>
            <a:r>
              <a:rPr lang="zh-CN" altLang="en-US" dirty="0" smtClean="0">
                <a:latin typeface="Cambria Math" panose="02040503050406030204" pitchFamily="18" charset="0"/>
              </a:rPr>
              <a:t>，若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L(u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)+w(u, v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&lt; L(v)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，令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的标记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L(v):=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L(u)+w(u, v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，且记录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的上级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U(v):=u; 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2)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外的点均无标记，程序结束。否则，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令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u:= S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外标记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最小的点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S:=S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</a:rPr>
              <a:t>{u}</a:t>
            </a:r>
            <a:r>
              <a:rPr lang="zh-CN" altLang="en-US" dirty="0" smtClean="0">
                <a:latin typeface="Cambria Math" panose="02040503050406030204" pitchFamily="18" charset="0"/>
              </a:rPr>
              <a:t>，转</a:t>
            </a:r>
            <a:r>
              <a:rPr lang="en-US" altLang="zh-CN" dirty="0" smtClean="0">
                <a:latin typeface="Cambria Math" panose="02040503050406030204" pitchFamily="18" charset="0"/>
              </a:rPr>
              <a:t>(1)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；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7979" y="1258102"/>
            <a:ext cx="3181177" cy="2384296"/>
            <a:chOff x="4674826" y="2822651"/>
            <a:chExt cx="3181177" cy="2384296"/>
          </a:xfrm>
        </p:grpSpPr>
        <p:grpSp>
          <p:nvGrpSpPr>
            <p:cNvPr id="5" name="Group 4"/>
            <p:cNvGrpSpPr/>
            <p:nvPr/>
          </p:nvGrpSpPr>
          <p:grpSpPr>
            <a:xfrm>
              <a:off x="4971702" y="3241763"/>
              <a:ext cx="2568388" cy="1618129"/>
              <a:chOff x="4840941" y="4128247"/>
              <a:chExt cx="2568388" cy="1618129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5540188" y="4128247"/>
                <a:ext cx="1169894" cy="1344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540188" y="5732929"/>
                <a:ext cx="1169894" cy="1344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6710082" y="4921830"/>
                <a:ext cx="699247" cy="80661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840941" y="4141694"/>
                <a:ext cx="699247" cy="80661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840941" y="4948311"/>
                <a:ext cx="699247" cy="791341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6710082" y="4128247"/>
                <a:ext cx="699247" cy="820064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674826" y="3850680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522511" y="282265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92405" y="28226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59127" y="384205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z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20592" y="483761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10877" y="483761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06657" y="28858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13776" y="43091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030096" y="43025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082841" y="3370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85235" y="330626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8558" y="385068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98551" y="47961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10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cxnSp>
          <p:nvCxnSpPr>
            <p:cNvPr id="19" name="Straight Connector 18"/>
            <p:cNvCxnSpPr>
              <a:endCxn id="11" idx="0"/>
            </p:cNvCxnSpPr>
            <p:nvPr/>
          </p:nvCxnSpPr>
          <p:spPr>
            <a:xfrm flipH="1">
              <a:off x="5659315" y="3306267"/>
              <a:ext cx="17956" cy="153134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832737" y="3283913"/>
              <a:ext cx="17956" cy="153134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endCxn id="11" idx="0"/>
            </p:cNvCxnSpPr>
            <p:nvPr/>
          </p:nvCxnSpPr>
          <p:spPr>
            <a:xfrm flipH="1">
              <a:off x="5659315" y="3283913"/>
              <a:ext cx="1137554" cy="155370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15733" y="371784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8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591722" y="384205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  <p:graphicFrame>
        <p:nvGraphicFramePr>
          <p:cNvPr id="30" name="Table 29"/>
          <p:cNvGraphicFramePr>
            <a:graphicFrameLocks noGrp="1"/>
          </p:cNvGraphicFramePr>
          <p:nvPr>
            <p:extLst/>
          </p:nvPr>
        </p:nvGraphicFramePr>
        <p:xfrm>
          <a:off x="3817409" y="1310653"/>
          <a:ext cx="4775155" cy="2593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165"/>
                <a:gridCol w="682165"/>
                <a:gridCol w="682165"/>
                <a:gridCol w="682165"/>
                <a:gridCol w="682165"/>
                <a:gridCol w="682165"/>
                <a:gridCol w="682165"/>
              </a:tblGrid>
              <a:tr h="370431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a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b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c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d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e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z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1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4-a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2-a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2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3-c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10-c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12-c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3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8-b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4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10-d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14-d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  <a:tr h="37043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Cambria Math" panose="02040503050406030204" pitchFamily="18" charset="0"/>
                        </a:rPr>
                        <a:t>5</a:t>
                      </a:r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a:t>13-e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80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平面图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63041"/>
            <a:ext cx="7362711" cy="4785366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若图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可以画在平面中无边交叉，则称其为平面图。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这两个图示平面图，可分别改画成：</a:t>
            </a:r>
            <a:endParaRPr lang="en-US" altLang="zh-CN" dirty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020774" y="2084294"/>
            <a:ext cx="1686980" cy="1398495"/>
            <a:chOff x="1653988" y="2164976"/>
            <a:chExt cx="1707777" cy="1506071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653988" y="2164976"/>
              <a:ext cx="1707777" cy="1344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67435" y="3671047"/>
              <a:ext cx="1694330" cy="0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53988" y="2178424"/>
              <a:ext cx="1694330" cy="0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653988" y="2178424"/>
              <a:ext cx="0" cy="149262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361765" y="2178424"/>
              <a:ext cx="0" cy="149262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1667435" y="2164976"/>
              <a:ext cx="1694330" cy="150607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653988" y="2164976"/>
              <a:ext cx="1707777" cy="150607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993879" y="4189187"/>
            <a:ext cx="2176660" cy="1929225"/>
            <a:chOff x="4894604" y="2162178"/>
            <a:chExt cx="2186885" cy="2031047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4922199" y="2194177"/>
              <a:ext cx="1707777" cy="1344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935646" y="3700248"/>
              <a:ext cx="1694330" cy="0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922199" y="2207625"/>
              <a:ext cx="1694330" cy="0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22199" y="2207625"/>
              <a:ext cx="0" cy="149262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629976" y="2207625"/>
              <a:ext cx="0" cy="149262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35646" y="2194177"/>
              <a:ext cx="1694330" cy="150607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reeform 49"/>
            <p:cNvSpPr/>
            <p:nvPr/>
          </p:nvSpPr>
          <p:spPr>
            <a:xfrm>
              <a:off x="4894604" y="2162178"/>
              <a:ext cx="2186885" cy="2031047"/>
            </a:xfrm>
            <a:custGeom>
              <a:avLst/>
              <a:gdLst>
                <a:gd name="connsiteX0" fmla="*/ 0 w 2173375"/>
                <a:gd name="connsiteY0" fmla="*/ 1559859 h 2056562"/>
                <a:gd name="connsiteX1" fmla="*/ 2057400 w 2173375"/>
                <a:gd name="connsiteY1" fmla="*/ 1963271 h 2056562"/>
                <a:gd name="connsiteX2" fmla="*/ 1734670 w 2173375"/>
                <a:gd name="connsiteY2" fmla="*/ 0 h 2056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73375" h="2056562">
                  <a:moveTo>
                    <a:pt x="0" y="1559859"/>
                  </a:moveTo>
                  <a:cubicBezTo>
                    <a:pt x="884144" y="1891553"/>
                    <a:pt x="1768288" y="2223248"/>
                    <a:pt x="2057400" y="1963271"/>
                  </a:cubicBezTo>
                  <a:cubicBezTo>
                    <a:pt x="2346512" y="1703295"/>
                    <a:pt x="2040591" y="851647"/>
                    <a:pt x="1734670" y="0"/>
                  </a:cubicBezTo>
                </a:path>
              </a:pathLst>
            </a:custGeom>
            <a:noFill/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908562" y="2084293"/>
            <a:ext cx="1895650" cy="1398496"/>
            <a:chOff x="4908562" y="2164975"/>
            <a:chExt cx="2013198" cy="1506982"/>
          </a:xfrm>
        </p:grpSpPr>
        <p:grpSp>
          <p:nvGrpSpPr>
            <p:cNvPr id="52" name="Group 51"/>
            <p:cNvGrpSpPr/>
            <p:nvPr/>
          </p:nvGrpSpPr>
          <p:grpSpPr>
            <a:xfrm>
              <a:off x="5397237" y="2164975"/>
              <a:ext cx="1514551" cy="954743"/>
              <a:chOff x="1653988" y="2164976"/>
              <a:chExt cx="1707777" cy="1506071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1653988" y="2164976"/>
                <a:ext cx="1707777" cy="13448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1667435" y="3671047"/>
                <a:ext cx="1694330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1653988" y="2178424"/>
                <a:ext cx="1694330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1653988" y="2178424"/>
                <a:ext cx="0" cy="149262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3361765" y="2178424"/>
                <a:ext cx="0" cy="149262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4908752" y="2706451"/>
              <a:ext cx="1514551" cy="954743"/>
              <a:chOff x="1653988" y="2164976"/>
              <a:chExt cx="1707777" cy="1506071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V="1">
                <a:off x="1653988" y="2164976"/>
                <a:ext cx="1707777" cy="13448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1667435" y="3671047"/>
                <a:ext cx="1694330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1653988" y="2178424"/>
                <a:ext cx="1694330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653988" y="2178424"/>
                <a:ext cx="0" cy="149262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361765" y="2178424"/>
                <a:ext cx="0" cy="149262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/>
            <p:nvPr/>
          </p:nvCxnSpPr>
          <p:spPr>
            <a:xfrm flipH="1">
              <a:off x="4908752" y="2164975"/>
              <a:ext cx="488485" cy="541476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4908562" y="3128243"/>
              <a:ext cx="488485" cy="541476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6411377" y="3130481"/>
              <a:ext cx="488485" cy="541476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6433275" y="2167688"/>
              <a:ext cx="488485" cy="541476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/>
          <p:cNvGrpSpPr/>
          <p:nvPr/>
        </p:nvGrpSpPr>
        <p:grpSpPr>
          <a:xfrm>
            <a:off x="4920678" y="4189186"/>
            <a:ext cx="2001082" cy="1714073"/>
            <a:chOff x="4920678" y="4189186"/>
            <a:chExt cx="2001082" cy="1714073"/>
          </a:xfrm>
        </p:grpSpPr>
        <p:grpSp>
          <p:nvGrpSpPr>
            <p:cNvPr id="68" name="Group 67"/>
            <p:cNvGrpSpPr/>
            <p:nvPr/>
          </p:nvGrpSpPr>
          <p:grpSpPr>
            <a:xfrm>
              <a:off x="4920678" y="4189186"/>
              <a:ext cx="2001082" cy="1714073"/>
              <a:chOff x="1653988" y="2164976"/>
              <a:chExt cx="1707777" cy="1506071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 flipV="1">
                <a:off x="1653988" y="2164976"/>
                <a:ext cx="1707777" cy="13448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1667435" y="3671047"/>
                <a:ext cx="1694330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53988" y="2178424"/>
                <a:ext cx="1694330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1653988" y="2178424"/>
                <a:ext cx="0" cy="149262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361765" y="2178424"/>
                <a:ext cx="0" cy="149262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5452635" y="4610477"/>
              <a:ext cx="944059" cy="886796"/>
              <a:chOff x="1653988" y="2164976"/>
              <a:chExt cx="1707777" cy="1506071"/>
            </a:xfrm>
          </p:grpSpPr>
          <p:cxnSp>
            <p:nvCxnSpPr>
              <p:cNvPr id="80" name="Straight Connector 79"/>
              <p:cNvCxnSpPr/>
              <p:nvPr/>
            </p:nvCxnSpPr>
            <p:spPr>
              <a:xfrm flipV="1">
                <a:off x="1653988" y="2164976"/>
                <a:ext cx="1707777" cy="13448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667435" y="3671047"/>
                <a:ext cx="1694330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653988" y="2178424"/>
                <a:ext cx="1694330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653988" y="2178424"/>
                <a:ext cx="0" cy="149262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3361765" y="2178424"/>
                <a:ext cx="0" cy="149262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/>
            <p:cNvCxnSpPr/>
            <p:nvPr/>
          </p:nvCxnSpPr>
          <p:spPr>
            <a:xfrm flipH="1">
              <a:off x="6396694" y="4189186"/>
              <a:ext cx="510383" cy="42129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 flipV="1">
              <a:off x="4934911" y="4221046"/>
              <a:ext cx="510833" cy="38636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>
              <a:off x="4934686" y="5497273"/>
              <a:ext cx="503266" cy="38537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389260" y="5497273"/>
              <a:ext cx="532499" cy="39500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6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25389"/>
            <a:ext cx="7321218" cy="4823018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这两个图都不是平面图。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3,3</a:t>
            </a:r>
            <a:r>
              <a:rPr lang="zh-CN" altLang="en-US" dirty="0" smtClean="0"/>
              <a:t>可改画为右图，中间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三条线，环内或外必画两条，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必有交叉。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dirty="0" smtClean="0"/>
              <a:t>怎么画都有边交叉。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1519518" y="1559858"/>
            <a:ext cx="1949824" cy="1896035"/>
            <a:chOff x="1519518" y="1317812"/>
            <a:chExt cx="1949824" cy="1896035"/>
          </a:xfrm>
        </p:grpSpPr>
        <p:grpSp>
          <p:nvGrpSpPr>
            <p:cNvPr id="21" name="Group 20"/>
            <p:cNvGrpSpPr/>
            <p:nvPr/>
          </p:nvGrpSpPr>
          <p:grpSpPr>
            <a:xfrm>
              <a:off x="1519518" y="1317812"/>
              <a:ext cx="1949824" cy="1896035"/>
              <a:chOff x="1519518" y="1317812"/>
              <a:chExt cx="1949824" cy="1896035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H="1">
                <a:off x="1519518" y="1317812"/>
                <a:ext cx="1008529" cy="753035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528047" y="1317812"/>
                <a:ext cx="941294" cy="712694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519518" y="2070847"/>
                <a:ext cx="336176" cy="112955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55694" y="3213847"/>
                <a:ext cx="1277472" cy="0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133166" y="2030506"/>
                <a:ext cx="336176" cy="1183341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/>
          </p:nvCxnSpPr>
          <p:spPr>
            <a:xfrm flipV="1">
              <a:off x="1519518" y="2030506"/>
              <a:ext cx="1949823" cy="4034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>
              <a:off x="1855694" y="1317812"/>
              <a:ext cx="672353" cy="1882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528047" y="1317812"/>
              <a:ext cx="605119" cy="18825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19518" y="2070847"/>
              <a:ext cx="1613648" cy="1143000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855694" y="2030506"/>
              <a:ext cx="1613647" cy="118334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935071" y="1721224"/>
            <a:ext cx="2160494" cy="1734669"/>
            <a:chOff x="4935071" y="1721224"/>
            <a:chExt cx="2160494" cy="1734669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935071" y="1721224"/>
              <a:ext cx="0" cy="172122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6055659" y="1721224"/>
              <a:ext cx="0" cy="172122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095565" y="1734671"/>
              <a:ext cx="0" cy="172122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35071" y="1721224"/>
              <a:ext cx="1120588" cy="172122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4935071" y="1734671"/>
              <a:ext cx="2160494" cy="170777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935071" y="1721224"/>
              <a:ext cx="1120588" cy="172122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055659" y="1721224"/>
              <a:ext cx="1039906" cy="1734669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4935071" y="1734671"/>
              <a:ext cx="2160494" cy="170777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055659" y="1734671"/>
              <a:ext cx="1039906" cy="170777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2286680" y="35058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endParaRPr lang="zh-CN" altLang="en-US" baseline="-25000" dirty="0">
              <a:latin typeface="Cambria Math" panose="020405030504060302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07569" y="350586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,3</a:t>
            </a:r>
            <a:endParaRPr lang="zh-CN" altLang="en-US" baseline="-25000" dirty="0">
              <a:latin typeface="Cambria Math" panose="02040503050406030204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4961964" y="4128247"/>
            <a:ext cx="2568388" cy="1618129"/>
            <a:chOff x="4840941" y="4128247"/>
            <a:chExt cx="2568388" cy="1618129"/>
          </a:xfrm>
        </p:grpSpPr>
        <p:grpSp>
          <p:nvGrpSpPr>
            <p:cNvPr id="62" name="Group 61"/>
            <p:cNvGrpSpPr/>
            <p:nvPr/>
          </p:nvGrpSpPr>
          <p:grpSpPr>
            <a:xfrm>
              <a:off x="4840941" y="4128247"/>
              <a:ext cx="2568388" cy="1618129"/>
              <a:chOff x="4840941" y="4128247"/>
              <a:chExt cx="2568388" cy="1618129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V="1">
                <a:off x="5540188" y="4128247"/>
                <a:ext cx="1169894" cy="1344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5540188" y="5732929"/>
                <a:ext cx="1169894" cy="1344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flipV="1">
                <a:off x="6710082" y="4921830"/>
                <a:ext cx="699247" cy="80661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4840941" y="4141694"/>
                <a:ext cx="699247" cy="806617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840941" y="4948311"/>
                <a:ext cx="699247" cy="791341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6710082" y="4128247"/>
                <a:ext cx="699247" cy="820064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Straight Connector 63"/>
            <p:cNvCxnSpPr/>
            <p:nvPr/>
          </p:nvCxnSpPr>
          <p:spPr>
            <a:xfrm>
              <a:off x="5540188" y="4128247"/>
              <a:ext cx="1169894" cy="1600200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540188" y="4128247"/>
              <a:ext cx="1169894" cy="161140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840941" y="4948311"/>
              <a:ext cx="2568388" cy="0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776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欧拉</a:t>
            </a:r>
            <a:r>
              <a:rPr lang="zh-CN" altLang="en-US" dirty="0" smtClean="0">
                <a:latin typeface="Cambria Math" panose="02040503050406030204" pitchFamily="18" charset="0"/>
              </a:rPr>
              <a:t>公式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559859"/>
            <a:ext cx="7361559" cy="4688547"/>
          </a:xfrm>
        </p:spPr>
        <p:txBody>
          <a:bodyPr/>
          <a:lstStyle/>
          <a:p>
            <a:r>
              <a:rPr lang="zh-CN" altLang="en-US" dirty="0" smtClean="0"/>
              <a:t>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画在平面上无变交叉，其边将平面分割成多个区域，每个区域称为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的一个面。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平面图的面由边围成，面与画法相关，但面数不变。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欧</a:t>
            </a:r>
            <a:r>
              <a:rPr lang="zh-CN" altLang="en-US" dirty="0" smtClean="0">
                <a:latin typeface="Cambria Math" panose="02040503050406030204" pitchFamily="18" charset="0"/>
              </a:rPr>
              <a:t>拉公式：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是简单连通平面图，则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zh-CN" altLang="en-US" dirty="0" smtClean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e + f = 2  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其中</a:t>
            </a:r>
            <a:r>
              <a:rPr lang="en-US" altLang="zh-CN" dirty="0" smtClean="0">
                <a:latin typeface="Cambria Math" panose="02040503050406030204" pitchFamily="18" charset="0"/>
              </a:rPr>
              <a:t>v, e, f </a:t>
            </a:r>
            <a:r>
              <a:rPr lang="zh-CN" altLang="en-US" dirty="0" smtClean="0">
                <a:latin typeface="Cambria Math" panose="02040503050406030204" pitchFamily="18" charset="0"/>
              </a:rPr>
              <a:t>分别是点数、线数和面数。</a:t>
            </a:r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引理</a:t>
            </a:r>
            <a:r>
              <a:rPr lang="en-US" altLang="zh-CN" dirty="0" smtClean="0">
                <a:latin typeface="Cambria Math" panose="02040503050406030204" pitchFamily="18" charset="0"/>
              </a:rPr>
              <a:t>.  T</a:t>
            </a:r>
            <a:r>
              <a:rPr lang="zh-CN" altLang="en-US" dirty="0" smtClean="0">
                <a:latin typeface="Cambria Math" panose="02040503050406030204" pitchFamily="18" charset="0"/>
              </a:rPr>
              <a:t>是连通无环图，则 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 smtClean="0">
                <a:latin typeface="Cambria Math" panose="02040503050406030204" pitchFamily="18" charset="0"/>
              </a:rPr>
              <a:t>e = 1. 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证明：对边数</a:t>
            </a:r>
            <a:r>
              <a:rPr lang="en-US" altLang="zh-CN" dirty="0" smtClean="0">
                <a:latin typeface="Cambria Math" panose="02040503050406030204" pitchFamily="18" charset="0"/>
              </a:rPr>
              <a:t>e</a:t>
            </a:r>
            <a:r>
              <a:rPr lang="zh-CN" altLang="en-US" dirty="0" smtClean="0">
                <a:latin typeface="Cambria Math" panose="02040503050406030204" pitchFamily="18" charset="0"/>
              </a:rPr>
              <a:t>归纳。当</a:t>
            </a:r>
            <a:r>
              <a:rPr lang="en-US" altLang="zh-CN" dirty="0" smtClean="0">
                <a:latin typeface="Cambria Math" panose="02040503050406030204" pitchFamily="18" charset="0"/>
              </a:rPr>
              <a:t>e=0</a:t>
            </a:r>
            <a:r>
              <a:rPr lang="zh-CN" altLang="en-US" dirty="0" smtClean="0">
                <a:latin typeface="Cambria Math" panose="02040503050406030204" pitchFamily="18" charset="0"/>
              </a:rPr>
              <a:t>时，命题成立。假设</a:t>
            </a:r>
            <a:r>
              <a:rPr lang="en-US" altLang="zh-CN" dirty="0" smtClean="0">
                <a:latin typeface="Cambria Math" panose="02040503050406030204" pitchFamily="18" charset="0"/>
              </a:rPr>
              <a:t>e&lt;k</a:t>
            </a:r>
            <a:r>
              <a:rPr lang="zh-CN" altLang="en-US" dirty="0" smtClean="0">
                <a:latin typeface="Cambria Math" panose="02040503050406030204" pitchFamily="18" charset="0"/>
              </a:rPr>
              <a:t>时命题成立。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当</a:t>
            </a:r>
            <a:r>
              <a:rPr lang="en-US" altLang="zh-CN" dirty="0" smtClean="0">
                <a:latin typeface="Cambria Math" panose="02040503050406030204" pitchFamily="18" charset="0"/>
              </a:rPr>
              <a:t>e=k</a:t>
            </a:r>
            <a:r>
              <a:rPr lang="zh-CN" altLang="en-US" dirty="0" smtClean="0">
                <a:latin typeface="Cambria Math" panose="02040503050406030204" pitchFamily="18" charset="0"/>
              </a:rPr>
              <a:t>时，去掉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中一边，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必断成两个分支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</a:rPr>
              <a:t>, T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 T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</a:rPr>
              <a:t>, T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</a:rPr>
              <a:t>均是连通无环图。由归纳假设可得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e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= </a:t>
            </a:r>
            <a:r>
              <a:rPr lang="en-US" altLang="zh-CN" dirty="0" smtClean="0">
                <a:latin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e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</a:rPr>
              <a:t>= </a:t>
            </a:r>
            <a:r>
              <a:rPr lang="en-US" altLang="zh-CN" dirty="0" smtClean="0">
                <a:latin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，再由</a:t>
            </a:r>
            <a:r>
              <a:rPr lang="en-US" altLang="zh-CN" dirty="0" smtClean="0">
                <a:latin typeface="Cambria Math" panose="02040503050406030204" pitchFamily="18" charset="0"/>
              </a:rPr>
              <a:t>v = v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</a:rPr>
              <a:t>+v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</a:rPr>
              <a:t>, e=e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</a:rPr>
              <a:t>+e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</a:rPr>
              <a:t>+1</a:t>
            </a:r>
            <a:r>
              <a:rPr lang="zh-CN" altLang="en-US" dirty="0" smtClean="0">
                <a:latin typeface="Cambria Math" panose="02040503050406030204" pitchFamily="18" charset="0"/>
              </a:rPr>
              <a:t>，得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>
                <a:latin typeface="Cambria Math" panose="02040503050406030204" pitchFamily="18" charset="0"/>
              </a:rPr>
              <a:t>e = </a:t>
            </a:r>
            <a:r>
              <a:rPr lang="en-US" altLang="zh-CN" dirty="0" smtClean="0">
                <a:latin typeface="Cambria Math" panose="02040503050406030204" pitchFamily="18" charset="0"/>
              </a:rPr>
              <a:t>1. 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4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</a:t>
            </a:r>
            <a:r>
              <a:rPr lang="zh-CN" altLang="en-US" dirty="0" smtClean="0">
                <a:latin typeface="Cambria Math" panose="02040503050406030204" pitchFamily="18" charset="0"/>
              </a:rPr>
              <a:t>公式的证明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13647"/>
            <a:ext cx="7496029" cy="46347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证明：</a:t>
            </a:r>
            <a:r>
              <a:rPr lang="zh-CN" altLang="en-US" dirty="0" smtClean="0">
                <a:latin typeface="Cambria Math" panose="02040503050406030204" pitchFamily="18" charset="0"/>
              </a:rPr>
              <a:t>对面数</a:t>
            </a:r>
            <a:r>
              <a:rPr lang="en-US" altLang="zh-CN" dirty="0" smtClean="0">
                <a:latin typeface="Cambria Math" panose="02040503050406030204" pitchFamily="18" charset="0"/>
              </a:rPr>
              <a:t>f</a:t>
            </a:r>
            <a:r>
              <a:rPr lang="zh-CN" altLang="en-US" dirty="0" smtClean="0">
                <a:latin typeface="Cambria Math" panose="02040503050406030204" pitchFamily="18" charset="0"/>
              </a:rPr>
              <a:t>归纳</a:t>
            </a:r>
            <a:r>
              <a:rPr lang="zh-CN" altLang="en-US" dirty="0">
                <a:latin typeface="Cambria Math" panose="02040503050406030204" pitchFamily="18" charset="0"/>
              </a:rPr>
              <a:t>。</a:t>
            </a:r>
            <a:r>
              <a:rPr lang="zh-CN" altLang="en-US" dirty="0" smtClean="0">
                <a:latin typeface="Cambria Math" panose="02040503050406030204" pitchFamily="18" charset="0"/>
              </a:rPr>
              <a:t>当</a:t>
            </a:r>
            <a:r>
              <a:rPr lang="en-US" altLang="zh-CN" dirty="0" smtClean="0">
                <a:latin typeface="Cambria Math" panose="02040503050406030204" pitchFamily="18" charset="0"/>
              </a:rPr>
              <a:t>f=0</a:t>
            </a:r>
            <a:r>
              <a:rPr lang="zh-CN" altLang="en-US" dirty="0">
                <a:latin typeface="Cambria Math" panose="02040503050406030204" pitchFamily="18" charset="0"/>
              </a:rPr>
              <a:t>时</a:t>
            </a:r>
            <a:r>
              <a:rPr lang="zh-CN" altLang="en-US" dirty="0" smtClean="0">
                <a:latin typeface="Cambria Math" panose="02040503050406030204" pitchFamily="18" charset="0"/>
              </a:rPr>
              <a:t>，图中无环，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>
                <a:latin typeface="Cambria Math" panose="02040503050406030204" pitchFamily="18" charset="0"/>
              </a:rPr>
              <a:t>连通无环图</a:t>
            </a:r>
            <a:r>
              <a:rPr lang="zh-CN" altLang="en-US" dirty="0" smtClean="0">
                <a:latin typeface="Cambria Math" panose="02040503050406030204" pitchFamily="18" charset="0"/>
              </a:rPr>
              <a:t>，有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>
                <a:latin typeface="Cambria Math" panose="02040503050406030204" pitchFamily="18" charset="0"/>
              </a:rPr>
              <a:t>e = </a:t>
            </a:r>
            <a:r>
              <a:rPr lang="en-US" altLang="zh-CN" dirty="0" smtClean="0">
                <a:latin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，此时命题</a:t>
            </a:r>
            <a:r>
              <a:rPr lang="zh-CN" altLang="en-US" dirty="0">
                <a:latin typeface="Cambria Math" panose="02040503050406030204" pitchFamily="18" charset="0"/>
              </a:rPr>
              <a:t>成立。</a:t>
            </a:r>
            <a:r>
              <a:rPr lang="zh-CN" altLang="en-US" dirty="0" smtClean="0">
                <a:latin typeface="Cambria Math" panose="02040503050406030204" pitchFamily="18" charset="0"/>
              </a:rPr>
              <a:t>假设</a:t>
            </a:r>
            <a:r>
              <a:rPr lang="en-US" altLang="zh-CN" dirty="0" smtClean="0">
                <a:latin typeface="Cambria Math" panose="02040503050406030204" pitchFamily="18" charset="0"/>
              </a:rPr>
              <a:t>f = k</a:t>
            </a:r>
            <a:r>
              <a:rPr lang="zh-CN" altLang="en-US" dirty="0">
                <a:latin typeface="Cambria Math" panose="02040503050406030204" pitchFamily="18" charset="0"/>
              </a:rPr>
              <a:t>时命题成立。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当</a:t>
            </a:r>
            <a:r>
              <a:rPr lang="en-US" altLang="zh-CN" dirty="0" smtClean="0">
                <a:latin typeface="Cambria Math" panose="02040503050406030204" pitchFamily="18" charset="0"/>
              </a:rPr>
              <a:t>f = k+1</a:t>
            </a:r>
            <a:r>
              <a:rPr lang="zh-CN" altLang="en-US" dirty="0" smtClean="0">
                <a:latin typeface="Cambria Math" panose="02040503050406030204" pitchFamily="18" charset="0"/>
              </a:rPr>
              <a:t>时，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中必有环，环中去掉一边得图</a:t>
            </a:r>
            <a:r>
              <a:rPr lang="en-US" altLang="zh-CN" dirty="0" smtClean="0">
                <a:latin typeface="Cambria Math" panose="02040503050406030204" pitchFamily="18" charset="0"/>
              </a:rPr>
              <a:t>G’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G’</a:t>
            </a:r>
            <a:r>
              <a:rPr lang="zh-CN" altLang="en-US" dirty="0" smtClean="0">
                <a:latin typeface="Cambria Math" panose="02040503050406030204" pitchFamily="18" charset="0"/>
              </a:rPr>
              <a:t>仍是连通平面图，同时，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中有两个面合成一个</a:t>
            </a:r>
            <a:r>
              <a:rPr lang="en-US" altLang="zh-CN" dirty="0" smtClean="0">
                <a:latin typeface="Cambria Math" panose="02040503050406030204" pitchFamily="18" charset="0"/>
              </a:rPr>
              <a:t>G’</a:t>
            </a:r>
            <a:r>
              <a:rPr lang="zh-CN" altLang="en-US" dirty="0" smtClean="0">
                <a:latin typeface="Cambria Math" panose="02040503050406030204" pitchFamily="18" charset="0"/>
              </a:rPr>
              <a:t>的面，其他面不变。</a:t>
            </a:r>
            <a:r>
              <a:rPr lang="en-US" altLang="zh-CN" dirty="0" smtClean="0">
                <a:latin typeface="Cambria Math" panose="02040503050406030204" pitchFamily="18" charset="0"/>
              </a:rPr>
              <a:t>G’</a:t>
            </a:r>
            <a:r>
              <a:rPr lang="zh-CN" altLang="en-US" dirty="0" smtClean="0">
                <a:latin typeface="Cambria Math" panose="02040503050406030204" pitchFamily="18" charset="0"/>
              </a:rPr>
              <a:t>满足归纳假设，有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 smtClean="0">
                <a:latin typeface="Cambria Math" panose="02040503050406030204" pitchFamily="18" charset="0"/>
              </a:rPr>
              <a:t>(e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 smtClean="0">
                <a:latin typeface="Cambria Math" panose="02040503050406030204" pitchFamily="18" charset="0"/>
              </a:rPr>
              <a:t>1) + (f </a:t>
            </a:r>
            <a:r>
              <a:rPr lang="zh-CN" altLang="en-US" dirty="0" smtClean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1) </a:t>
            </a:r>
            <a:r>
              <a:rPr lang="en-US" altLang="zh-CN" dirty="0">
                <a:latin typeface="Cambria Math" panose="02040503050406030204" pitchFamily="18" charset="0"/>
              </a:rPr>
              <a:t>= </a:t>
            </a:r>
            <a:r>
              <a:rPr lang="en-US" altLang="zh-CN" dirty="0" smtClean="0">
                <a:latin typeface="Cambria Math" panose="02040503050406030204" pitchFamily="18" charset="0"/>
              </a:rPr>
              <a:t>2. </a:t>
            </a:r>
            <a:r>
              <a:rPr lang="zh-CN" altLang="en-US" dirty="0" smtClean="0">
                <a:latin typeface="Cambria Math" panose="02040503050406030204" pitchFamily="18" charset="0"/>
              </a:rPr>
              <a:t>故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>
                <a:latin typeface="Cambria Math" panose="02040503050406030204" pitchFamily="18" charset="0"/>
              </a:rPr>
              <a:t>e + f = </a:t>
            </a:r>
            <a:r>
              <a:rPr lang="en-US" altLang="zh-CN" dirty="0" smtClean="0">
                <a:latin typeface="Cambria Math" panose="02040503050406030204" pitchFamily="18" charset="0"/>
              </a:rPr>
              <a:t>2. </a:t>
            </a:r>
            <a:endParaRPr lang="en-US" altLang="zh-CN" dirty="0" smtClean="0"/>
          </a:p>
          <a:p>
            <a:r>
              <a:rPr lang="zh-CN" altLang="en-US" dirty="0" smtClean="0"/>
              <a:t>问题：对于不连通的平面图，</a:t>
            </a:r>
            <a:r>
              <a:rPr lang="zh-CN" altLang="en-US" dirty="0"/>
              <a:t>欧拉</a:t>
            </a:r>
            <a:r>
              <a:rPr lang="zh-CN" altLang="en-US" dirty="0" smtClean="0">
                <a:latin typeface="Cambria Math" panose="02040503050406030204" pitchFamily="18" charset="0"/>
              </a:rPr>
              <a:t>公式变成怎样？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. </a:t>
            </a:r>
            <a:r>
              <a:rPr lang="zh-CN" altLang="en-US" dirty="0" smtClean="0"/>
              <a:t>连通</a:t>
            </a:r>
            <a:r>
              <a:rPr lang="zh-CN" altLang="en-US" dirty="0" smtClean="0">
                <a:latin typeface="Cambria Math" panose="02040503050406030204" pitchFamily="18" charset="0"/>
              </a:rPr>
              <a:t>平面图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顶点数为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，每个顶点的度均为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，求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的面数。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解：由握手定理得：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2e = 3v =60, e = 30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，由</a:t>
            </a:r>
            <a:r>
              <a:rPr lang="zh-CN" altLang="en-US" dirty="0"/>
              <a:t>欧拉</a:t>
            </a:r>
            <a:r>
              <a:rPr lang="zh-CN" altLang="en-US" dirty="0" smtClean="0">
                <a:latin typeface="Cambria Math" panose="02040503050406030204" pitchFamily="18" charset="0"/>
              </a:rPr>
              <a:t>公式得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 = e </a:t>
            </a:r>
            <a:r>
              <a:rPr lang="zh-CN" altLang="en-US" dirty="0" smtClean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v + 2 = 12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977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欧拉</a:t>
            </a:r>
            <a:r>
              <a:rPr lang="zh-CN" altLang="en-US" dirty="0" smtClean="0">
                <a:latin typeface="Cambria Math" panose="02040503050406030204" pitchFamily="18" charset="0"/>
              </a:rPr>
              <a:t>公式的推论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559859"/>
            <a:ext cx="7496029" cy="4688547"/>
          </a:xfrm>
        </p:spPr>
        <p:txBody>
          <a:bodyPr/>
          <a:lstStyle/>
          <a:p>
            <a:r>
              <a:rPr lang="zh-CN" altLang="en-US" dirty="0"/>
              <a:t>欧拉</a:t>
            </a:r>
            <a:r>
              <a:rPr lang="zh-CN" altLang="en-US" dirty="0">
                <a:latin typeface="Cambria Math" panose="02040503050406030204" pitchFamily="18" charset="0"/>
              </a:rPr>
              <a:t>公式不可直接用于判别平面图</a:t>
            </a:r>
            <a:r>
              <a:rPr lang="zh-CN" altLang="en-US" dirty="0" smtClean="0">
                <a:latin typeface="Cambria Math" panose="02040503050406030204" pitchFamily="18" charset="0"/>
              </a:rPr>
              <a:t>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推论</a:t>
            </a:r>
            <a:r>
              <a:rPr lang="en-US" altLang="zh-CN" dirty="0" smtClean="0">
                <a:latin typeface="Cambria Math" panose="02040503050406030204" pitchFamily="18" charset="0"/>
              </a:rPr>
              <a:t>1. G</a:t>
            </a:r>
            <a:r>
              <a:rPr lang="zh-CN" altLang="en-US" dirty="0">
                <a:latin typeface="Cambria Math" panose="02040503050406030204" pitchFamily="18" charset="0"/>
              </a:rPr>
              <a:t>是简单连通平面图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v ≥ 3</a:t>
            </a:r>
            <a:r>
              <a:rPr lang="zh-CN" altLang="en-US" dirty="0" smtClean="0">
                <a:latin typeface="Cambria Math" panose="02040503050406030204" pitchFamily="18" charset="0"/>
              </a:rPr>
              <a:t>，则 </a:t>
            </a:r>
            <a:r>
              <a:rPr lang="en-US" altLang="zh-CN" dirty="0" smtClean="0">
                <a:latin typeface="Cambria Math" panose="02040503050406030204" pitchFamily="18" charset="0"/>
              </a:rPr>
              <a:t>e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≤ 3v </a:t>
            </a:r>
            <a:r>
              <a:rPr lang="zh-CN" altLang="en-US" dirty="0" smtClean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6.  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证明：每个面至少由</a:t>
            </a:r>
            <a:r>
              <a:rPr lang="en-US" altLang="zh-CN" dirty="0" smtClean="0">
                <a:latin typeface="Cambria Math" panose="02040503050406030204" pitchFamily="18" charset="0"/>
              </a:rPr>
              <a:t>3</a:t>
            </a:r>
            <a:r>
              <a:rPr lang="zh-CN" altLang="en-US" dirty="0" smtClean="0">
                <a:latin typeface="Cambria Math" panose="02040503050406030204" pitchFamily="18" charset="0"/>
              </a:rPr>
              <a:t>条边，每条边恰好参与围两个面，或是</a:t>
            </a:r>
            <a:r>
              <a:rPr lang="zh-CN" altLang="en-US" dirty="0">
                <a:latin typeface="Cambria Math" panose="02040503050406030204" pitchFamily="18" charset="0"/>
              </a:rPr>
              <a:t>参与</a:t>
            </a:r>
            <a:r>
              <a:rPr lang="zh-CN" altLang="en-US" dirty="0" smtClean="0">
                <a:latin typeface="Cambria Math" panose="02040503050406030204" pitchFamily="18" charset="0"/>
              </a:rPr>
              <a:t>围一个面两次，于是 </a:t>
            </a:r>
            <a:r>
              <a:rPr lang="en-US" altLang="zh-CN" dirty="0" smtClean="0">
                <a:latin typeface="Cambria Math" panose="02040503050406030204" pitchFamily="18" charset="0"/>
              </a:rPr>
              <a:t>3f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≤ 2e, f ≤ 2/3e,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代入欧拉公式得：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 algn="ctr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>
                <a:latin typeface="Cambria Math" panose="02040503050406030204" pitchFamily="18" charset="0"/>
              </a:rPr>
              <a:t>e +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2/3e</a:t>
            </a:r>
            <a:r>
              <a:rPr lang="en-US" altLang="zh-CN" dirty="0" smtClean="0">
                <a:latin typeface="Cambria Math" panose="02040503050406030204" pitchFamily="18" charset="0"/>
              </a:rPr>
              <a:t> ≥ 2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</a:rPr>
              <a:t> e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≤ 3v </a:t>
            </a:r>
            <a:r>
              <a:rPr lang="zh-CN" altLang="en-US" dirty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6. 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例，对于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5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3v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</a:rPr>
              <a:t>6=9&lt;10=e</a:t>
            </a:r>
            <a:r>
              <a:rPr lang="zh-CN" altLang="en-US" dirty="0" smtClean="0">
                <a:latin typeface="Cambria Math" panose="02040503050406030204" pitchFamily="18" charset="0"/>
              </a:rPr>
              <a:t>，推论正好说明此图是非平面图。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对于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3,3</a:t>
            </a:r>
            <a:r>
              <a:rPr lang="en-US" altLang="zh-CN" dirty="0" smtClean="0">
                <a:latin typeface="Cambria Math" panose="02040503050406030204" pitchFamily="18" charset="0"/>
              </a:rPr>
              <a:t>, </a:t>
            </a:r>
            <a:r>
              <a:rPr lang="en-US" altLang="zh-CN" dirty="0">
                <a:latin typeface="Cambria Math" panose="02040503050406030204" pitchFamily="18" charset="0"/>
              </a:rPr>
              <a:t>3v</a:t>
            </a:r>
            <a:r>
              <a:rPr lang="zh-CN" altLang="en-US" dirty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</a:rPr>
              <a:t>6=12≥10=e</a:t>
            </a:r>
            <a:r>
              <a:rPr lang="zh-CN" altLang="en-US" dirty="0" smtClean="0">
                <a:latin typeface="Cambria Math" panose="02040503050406030204" pitchFamily="18" charset="0"/>
              </a:rPr>
              <a:t>，推论作不了论断。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推论</a:t>
            </a:r>
            <a:r>
              <a:rPr lang="en-US" altLang="zh-CN" dirty="0" smtClean="0">
                <a:latin typeface="Cambria Math" panose="02040503050406030204" pitchFamily="18" charset="0"/>
              </a:rPr>
              <a:t>2. </a:t>
            </a:r>
            <a:r>
              <a:rPr lang="en-US" altLang="zh-CN" dirty="0">
                <a:latin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</a:rPr>
              <a:t>是简单连通</a:t>
            </a:r>
            <a:r>
              <a:rPr lang="zh-CN" altLang="en-US" dirty="0" smtClean="0">
                <a:latin typeface="Cambria Math" panose="02040503050406030204" pitchFamily="18" charset="0"/>
              </a:rPr>
              <a:t>平面图，无长</a:t>
            </a:r>
            <a:r>
              <a:rPr lang="en-US" altLang="zh-CN" dirty="0" smtClean="0">
                <a:latin typeface="Cambria Math" panose="02040503050406030204" pitchFamily="18" charset="0"/>
              </a:rPr>
              <a:t>3</a:t>
            </a:r>
            <a:r>
              <a:rPr lang="zh-CN" altLang="en-US" dirty="0" smtClean="0">
                <a:latin typeface="Cambria Math" panose="02040503050406030204" pitchFamily="18" charset="0"/>
              </a:rPr>
              <a:t>的环，</a:t>
            </a:r>
            <a:r>
              <a:rPr lang="en-US" altLang="zh-CN" dirty="0">
                <a:latin typeface="Cambria Math" panose="02040503050406030204" pitchFamily="18" charset="0"/>
              </a:rPr>
              <a:t>v ≥ 3</a:t>
            </a:r>
            <a:r>
              <a:rPr lang="zh-CN" altLang="en-US" dirty="0">
                <a:latin typeface="Cambria Math" panose="02040503050406030204" pitchFamily="18" charset="0"/>
              </a:rPr>
              <a:t>，则 </a:t>
            </a:r>
            <a:r>
              <a:rPr lang="en-US" altLang="zh-CN" dirty="0">
                <a:latin typeface="Cambria Math" panose="02040503050406030204" pitchFamily="18" charset="0"/>
              </a:rPr>
              <a:t>e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≤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2v </a:t>
            </a:r>
            <a:r>
              <a:rPr lang="zh-CN" altLang="en-US" dirty="0">
                <a:latin typeface="Cambria Math" panose="02040503050406030204" pitchFamily="18" charset="0"/>
              </a:rPr>
              <a:t>− </a:t>
            </a:r>
            <a:r>
              <a:rPr lang="en-US" altLang="zh-CN" dirty="0" smtClean="0">
                <a:latin typeface="Cambria Math" panose="02040503050406030204" pitchFamily="18" charset="0"/>
              </a:rPr>
              <a:t>4. </a:t>
            </a:r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例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zh-CN" altLang="en-US" dirty="0">
                <a:latin typeface="Cambria Math" panose="02040503050406030204" pitchFamily="18" charset="0"/>
              </a:rPr>
              <a:t>对于</a:t>
            </a:r>
            <a:r>
              <a:rPr lang="en-US" altLang="zh-CN" dirty="0">
                <a:latin typeface="Cambria Math" panose="02040503050406030204" pitchFamily="18" charset="0"/>
              </a:rPr>
              <a:t>k</a:t>
            </a:r>
            <a:r>
              <a:rPr lang="en-US" altLang="zh-CN" baseline="-25000" dirty="0">
                <a:latin typeface="Cambria Math" panose="02040503050406030204" pitchFamily="18" charset="0"/>
              </a:rPr>
              <a:t>3,3</a:t>
            </a:r>
            <a:r>
              <a:rPr lang="en-US" altLang="zh-CN" dirty="0">
                <a:latin typeface="Cambria Math" panose="02040503050406030204" pitchFamily="18" charset="0"/>
              </a:rPr>
              <a:t>, </a:t>
            </a:r>
            <a:r>
              <a:rPr lang="en-US" altLang="zh-CN" dirty="0" smtClean="0">
                <a:latin typeface="Cambria Math" panose="02040503050406030204" pitchFamily="18" charset="0"/>
              </a:rPr>
              <a:t>2v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</a:rPr>
              <a:t>4=8&lt;9=e</a:t>
            </a:r>
            <a:r>
              <a:rPr lang="zh-CN" altLang="en-US" dirty="0" smtClean="0">
                <a:latin typeface="Cambria Math" panose="02040503050406030204" pitchFamily="18" charset="0"/>
              </a:rPr>
              <a:t>，推论又有用了。</a:t>
            </a:r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 smtClean="0"/>
              <a:t>这两个推论对于不</a:t>
            </a:r>
            <a:r>
              <a:rPr lang="zh-CN" altLang="en-US" dirty="0"/>
              <a:t>连通的</a:t>
            </a:r>
            <a:r>
              <a:rPr lang="zh-CN" altLang="en-US" dirty="0" smtClean="0"/>
              <a:t>平面图成立吗？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148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469135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. </a:t>
            </a:r>
            <a:r>
              <a:rPr lang="en-US" altLang="zh-CN" dirty="0">
                <a:latin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</a:rPr>
              <a:t>是简单连通平面图</a:t>
            </a:r>
            <a:r>
              <a:rPr lang="zh-CN" altLang="en-US" dirty="0" smtClean="0">
                <a:latin typeface="Cambria Math" panose="02040503050406030204" pitchFamily="18" charset="0"/>
              </a:rPr>
              <a:t>，则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中有度数不超过</a:t>
            </a:r>
            <a:r>
              <a:rPr lang="en-US" altLang="zh-CN" dirty="0" smtClean="0">
                <a:latin typeface="Cambria Math" panose="02040503050406030204" pitchFamily="18" charset="0"/>
              </a:rPr>
              <a:t>5</a:t>
            </a:r>
            <a:r>
              <a:rPr lang="zh-CN" altLang="en-US" dirty="0" smtClean="0">
                <a:latin typeface="Cambria Math" panose="02040503050406030204" pitchFamily="18" charset="0"/>
              </a:rPr>
              <a:t>的顶点。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证：</a:t>
            </a:r>
            <a:r>
              <a:rPr lang="zh-CN" altLang="en-US" dirty="0" smtClean="0">
                <a:latin typeface="Cambria Math" panose="02040503050406030204" pitchFamily="18" charset="0"/>
              </a:rPr>
              <a:t>假设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的每个顶点的度数都</a:t>
            </a:r>
            <a:r>
              <a:rPr lang="zh-CN" altLang="en-US" dirty="0">
                <a:latin typeface="Cambria Math" panose="02040503050406030204" pitchFamily="18" charset="0"/>
              </a:rPr>
              <a:t>超过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dirty="0" smtClean="0">
                <a:latin typeface="Cambria Math" panose="02040503050406030204" pitchFamily="18" charset="0"/>
              </a:rPr>
              <a:t>，即≥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zh-CN" altLang="en-US" dirty="0" smtClean="0">
                <a:latin typeface="Cambria Math" panose="02040503050406030204" pitchFamily="18" charset="0"/>
              </a:rPr>
              <a:t>，由握手定理得：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2e </a:t>
            </a:r>
            <a:r>
              <a:rPr lang="zh-CN" altLang="en-US" dirty="0" smtClean="0">
                <a:latin typeface="Cambria Math" panose="02040503050406030204" pitchFamily="18" charset="0"/>
              </a:rPr>
              <a:t>≥ </a:t>
            </a:r>
            <a:r>
              <a:rPr lang="en-US" altLang="zh-CN" dirty="0" smtClean="0">
                <a:latin typeface="Cambria Math" panose="02040503050406030204" pitchFamily="18" charset="0"/>
              </a:rPr>
              <a:t>6v, 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zh-CN" altLang="en-US" dirty="0">
                <a:latin typeface="Cambria Math" panose="02040503050406030204" pitchFamily="18" charset="0"/>
              </a:rPr>
              <a:t>≥ </a:t>
            </a:r>
            <a:r>
              <a:rPr lang="en-US" altLang="zh-CN" dirty="0" smtClean="0">
                <a:latin typeface="Cambria Math" panose="02040503050406030204" pitchFamily="18" charset="0"/>
              </a:rPr>
              <a:t>3v</a:t>
            </a:r>
            <a:r>
              <a:rPr lang="zh-CN" altLang="en-US" dirty="0" smtClean="0">
                <a:latin typeface="Cambria Math" panose="02040503050406030204" pitchFamily="18" charset="0"/>
              </a:rPr>
              <a:t>，与前面的推论矛盾。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5" descr="6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900" y="3314700"/>
            <a:ext cx="41910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66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度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63041"/>
            <a:ext cx="7467214" cy="478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:	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(a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= 2,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(b) =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(c) =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(f) = 4,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(d) = 1,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(e) = 3,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(g) = 0. 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N(a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= {b, f}, N(b) = {a, c, e, f}, N(c) = {b, d, e, f}, N(d) = {c}, N(e) = {b, c , f}, N(f) = {a, b, c, e}, N(g) = </a:t>
            </a:r>
            <a:r>
              <a:rPr lang="zh-CN" altLang="en-US" dirty="0">
                <a:latin typeface="Cambria Math" panose="02040503050406030204" pitchFamily="18" charset="0"/>
              </a:rPr>
              <a:t>∅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pt-BR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H: </a:t>
            </a:r>
            <a:r>
              <a:rPr lang="pt-BR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deg(a</a:t>
            </a:r>
            <a:r>
              <a:rPr lang="pt-BR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= 4, deg(b) = deg(e) = 6, deg(c) = 1, deg(d) = 5.  </a:t>
            </a:r>
          </a:p>
          <a:p>
            <a:pPr marL="0" indent="0">
              <a:buNone/>
            </a:pPr>
            <a:r>
              <a:rPr lang="pt-BR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N(a</a:t>
            </a:r>
            <a:r>
              <a:rPr lang="pt-BR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 = {b, d, e},  N(b) = {a, b, c, d, e}, N(c) = {b}, N(d) = {a, b, e},  N(e) = {a, b ,d}.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71" y="1280160"/>
            <a:ext cx="6653753" cy="20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5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库拉托斯基定理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46413"/>
            <a:ext cx="7482582" cy="4701994"/>
          </a:xfrm>
        </p:spPr>
        <p:txBody>
          <a:bodyPr/>
          <a:lstStyle/>
          <a:p>
            <a:r>
              <a:rPr lang="zh-CN" altLang="en-US" dirty="0" smtClean="0"/>
              <a:t>在图的一条边上增加一个点，将此边分成两条边，不影响此图是否是平面图。反过来，在图中删除一个度为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的顶点，将此点关联的两条边合成一条边，也</a:t>
            </a:r>
            <a:r>
              <a:rPr lang="zh-CN" altLang="en-US" dirty="0"/>
              <a:t>不影响此图是否是平面图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定义</a:t>
            </a:r>
            <a:r>
              <a:rPr lang="en-US" altLang="zh-CN" dirty="0" smtClean="0"/>
              <a:t>.  </a:t>
            </a:r>
            <a:r>
              <a:rPr lang="zh-CN" altLang="en-US" dirty="0" smtClean="0"/>
              <a:t>如果图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能按如上操作方式变成与图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</a:rPr>
              <a:t>同构的图</a:t>
            </a:r>
            <a:r>
              <a:rPr lang="zh-CN" altLang="en-US" dirty="0" smtClean="0"/>
              <a:t>，则称此两图</a:t>
            </a:r>
            <a:r>
              <a:rPr lang="zh-CN" altLang="en-US" dirty="0" smtClean="0">
                <a:solidFill>
                  <a:srgbClr val="FFFF00"/>
                </a:solidFill>
              </a:rPr>
              <a:t>同胚</a:t>
            </a:r>
            <a:r>
              <a:rPr lang="zh-CN" altLang="en-US" dirty="0" smtClean="0"/>
              <a:t>。显然同胚的两图平面性相同。</a:t>
            </a:r>
            <a:endParaRPr lang="en-US" altLang="zh-CN" dirty="0" smtClean="0"/>
          </a:p>
          <a:p>
            <a:r>
              <a:rPr lang="zh-CN" altLang="en-US" dirty="0" smtClean="0"/>
              <a:t>平面图的子图是平面图；有子图是非平面图，原图必非平面图。</a:t>
            </a:r>
            <a:endParaRPr lang="en-US" altLang="zh-CN" dirty="0" smtClean="0"/>
          </a:p>
          <a:p>
            <a:r>
              <a:rPr lang="zh-CN" altLang="en-US" dirty="0"/>
              <a:t>库拉托斯基</a:t>
            </a:r>
            <a:r>
              <a:rPr lang="zh-CN" altLang="en-US" dirty="0" smtClean="0"/>
              <a:t>定理：图是平面图的充要条件是，它含有与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5</a:t>
            </a:r>
            <a:r>
              <a:rPr lang="zh-CN" altLang="en-US" dirty="0" smtClean="0"/>
              <a:t>或</a:t>
            </a:r>
            <a:r>
              <a:rPr lang="en-US" altLang="zh-CN" dirty="0" smtClean="0"/>
              <a:t>K</a:t>
            </a:r>
            <a:r>
              <a:rPr lang="en-US" altLang="zh-CN" baseline="-25000" dirty="0" smtClean="0"/>
              <a:t>3,3</a:t>
            </a:r>
            <a:r>
              <a:rPr lang="zh-CN" altLang="en-US" dirty="0" smtClean="0"/>
              <a:t>同胚的子图。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 descr="6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448175"/>
            <a:ext cx="62738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763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库拉托斯基定理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53227"/>
            <a:ext cx="7314218" cy="469517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. </a:t>
            </a:r>
            <a:r>
              <a:rPr lang="zh-CN" altLang="en-US" dirty="0" smtClean="0"/>
              <a:t>判断下图是否为平面图。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解：</a:t>
            </a:r>
            <a:r>
              <a:rPr lang="zh-CN" altLang="en-US" dirty="0" smtClean="0">
                <a:latin typeface="Cambria Math" panose="02040503050406030204" pitchFamily="18" charset="0"/>
              </a:rPr>
              <a:t>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有子图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与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3,3</a:t>
            </a:r>
            <a:r>
              <a:rPr lang="zh-CN" altLang="en-US" dirty="0" smtClean="0">
                <a:latin typeface="Cambria Math" panose="02040503050406030204" pitchFamily="18" charset="0"/>
              </a:rPr>
              <a:t>同胚，</a:t>
            </a:r>
            <a:r>
              <a:rPr lang="en-US" altLang="zh-CN" dirty="0" smtClean="0">
                <a:latin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</a:rPr>
            </a:b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故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不是平面图。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>
                <a:latin typeface="Cambria Math" panose="02040503050406030204" pitchFamily="18" charset="0"/>
              </a:rPr>
              <a:t>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</a:rPr>
              <a:t>有子图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与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zh-CN" altLang="en-US" dirty="0" smtClean="0">
                <a:latin typeface="Cambria Math" panose="02040503050406030204" pitchFamily="18" charset="0"/>
              </a:rPr>
              <a:t>同胚</a:t>
            </a:r>
            <a:r>
              <a:rPr lang="zh-CN" altLang="en-US" dirty="0">
                <a:latin typeface="Cambria Math" panose="02040503050406030204" pitchFamily="18" charset="0"/>
              </a:rPr>
              <a:t>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9" name="Picture 10" descr="6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4" y="1990294"/>
            <a:ext cx="3440113" cy="220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6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353" y="1288935"/>
            <a:ext cx="3475038" cy="225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838569" y="3222984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baseline="-25000" dirty="0">
              <a:latin typeface="Cambria Math" panose="020405030504060302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34995" y="390547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3190" y="2226583"/>
            <a:ext cx="375781" cy="37578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14"/>
          <p:cNvSpPr/>
          <p:nvPr/>
        </p:nvSpPr>
        <p:spPr>
          <a:xfrm>
            <a:off x="1931490" y="2931114"/>
            <a:ext cx="375781" cy="37578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/>
          <p:cNvSpPr/>
          <p:nvPr/>
        </p:nvSpPr>
        <p:spPr>
          <a:xfrm>
            <a:off x="2833189" y="2953757"/>
            <a:ext cx="375781" cy="375781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3" descr="65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614" y="3407650"/>
            <a:ext cx="3943350" cy="253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881944" y="55457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endParaRPr lang="zh-CN" altLang="en-US" baseline="-25000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88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图着色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40541"/>
            <a:ext cx="7455688" cy="4607865"/>
          </a:xfrm>
        </p:spPr>
        <p:txBody>
          <a:bodyPr/>
          <a:lstStyle/>
          <a:p>
            <a:r>
              <a:rPr lang="zh-CN" altLang="en-US" dirty="0" smtClean="0"/>
              <a:t>图着色是，给图的每个顶点指定一种颜色，要求相邻的不同色。对一个图着色所需的最少的颜色数称为其色数，记作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χ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(G). </a:t>
            </a: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χ(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Kn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= n. </a:t>
            </a:r>
          </a:p>
          <a:p>
            <a:r>
              <a:rPr lang="zh-CN" altLang="en-US" dirty="0"/>
              <a:t>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画在平面上无变交叉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，在每个面中取一点作图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的点，若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的两个面共一条边，就在代表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的面的点之间连一条边，这样得到的图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称为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的对偶图。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也是平面图。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四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色定理：平面图的色数不超过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4. </a:t>
            </a: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0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67543"/>
            <a:ext cx="7428026" cy="4680863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简单回路可表示为环的并。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连通无环图称为树。</a:t>
            </a:r>
            <a:r>
              <a:rPr lang="zh-CN" altLang="en-US" dirty="0">
                <a:latin typeface="Cambria Math" panose="02040503050406030204" pitchFamily="18" charset="0"/>
              </a:rPr>
              <a:t>无环图称为</a:t>
            </a:r>
            <a:r>
              <a:rPr lang="zh-CN" altLang="en-US" dirty="0" smtClean="0">
                <a:latin typeface="Cambria Math" panose="02040503050406030204" pitchFamily="18" charset="0"/>
              </a:rPr>
              <a:t>树林，它的每个分支均为树。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915" y="2646060"/>
            <a:ext cx="6115595" cy="280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7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23851"/>
            <a:ext cx="7349649" cy="482455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定理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zh-CN" altLang="en-US" dirty="0" smtClean="0">
                <a:latin typeface="Cambria Math" panose="02040503050406030204" pitchFamily="18" charset="0"/>
              </a:rPr>
              <a:t>图</a:t>
            </a:r>
            <a:r>
              <a:rPr lang="zh-CN" altLang="en-US" dirty="0">
                <a:latin typeface="Cambria Math" panose="02040503050406030204" pitchFamily="18" charset="0"/>
              </a:rPr>
              <a:t>是树的充要条件是，每对顶点间有唯一的简单路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zh-CN" altLang="en-US" dirty="0">
                <a:latin typeface="Cambria Math" panose="02040503050406030204" pitchFamily="18" charset="0"/>
              </a:rPr>
              <a:t>真路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</a:rPr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>
                <a:latin typeface="Cambria Math" panose="02040503050406030204" pitchFamily="18" charset="0"/>
              </a:rPr>
              <a:t>证明：</a:t>
            </a:r>
            <a:r>
              <a:rPr lang="en-US" altLang="zh-CN" dirty="0">
                <a:latin typeface="Cambria Math" panose="02040503050406030204" pitchFamily="18" charset="0"/>
              </a:rPr>
              <a:t>”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⇐</a:t>
            </a:r>
            <a:r>
              <a:rPr lang="en-US" altLang="zh-CN" dirty="0">
                <a:latin typeface="Cambria Math" panose="02040503050406030204" pitchFamily="18" charset="0"/>
              </a:rPr>
              <a:t>”. </a:t>
            </a:r>
            <a:r>
              <a:rPr lang="zh-CN" altLang="en-US" dirty="0">
                <a:latin typeface="Cambria Math" panose="02040503050406030204" pitchFamily="18" charset="0"/>
              </a:rPr>
              <a:t>首先可得到图</a:t>
            </a:r>
            <a:r>
              <a:rPr lang="en-US" altLang="zh-CN" dirty="0">
                <a:latin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</a:rPr>
              <a:t>连通。如果</a:t>
            </a:r>
            <a:r>
              <a:rPr lang="en-US" altLang="zh-CN" dirty="0">
                <a:latin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</a:rPr>
              <a:t>中有环，则环中任何两点间有至少两条真路。</a:t>
            </a:r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“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⇒</a:t>
            </a:r>
            <a:r>
              <a:rPr lang="en-US" altLang="zh-CN" dirty="0">
                <a:latin typeface="Cambria Math" panose="02040503050406030204" pitchFamily="18" charset="0"/>
              </a:rPr>
              <a:t>”. </a:t>
            </a:r>
            <a:r>
              <a:rPr lang="zh-CN" altLang="en-US" dirty="0">
                <a:latin typeface="Cambria Math" panose="02040503050406030204" pitchFamily="18" charset="0"/>
              </a:rPr>
              <a:t>若点</a:t>
            </a:r>
            <a:r>
              <a:rPr lang="en-US" altLang="zh-CN" dirty="0">
                <a:latin typeface="Cambria Math" panose="02040503050406030204" pitchFamily="18" charset="0"/>
              </a:rPr>
              <a:t>u, v</a:t>
            </a:r>
            <a:r>
              <a:rPr lang="zh-CN" altLang="en-US" dirty="0">
                <a:latin typeface="Cambria Math" panose="02040503050406030204" pitchFamily="18" charset="0"/>
              </a:rPr>
              <a:t>间有两条不同的真路</a:t>
            </a:r>
            <a:r>
              <a:rPr lang="en-US" altLang="zh-CN" dirty="0">
                <a:latin typeface="Cambria Math" panose="02040503050406030204" pitchFamily="18" charset="0"/>
              </a:rPr>
              <a:t>p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</a:rPr>
              <a:t>, p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</a:rPr>
              <a:t>, p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</a:rPr>
              <a:t>=u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</a:rPr>
              <a:t>u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</a:rPr>
              <a:t>u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</a:rPr>
              <a:t>…u</a:t>
            </a:r>
            <a:r>
              <a:rPr lang="en-US" altLang="zh-CN" baseline="-25000" dirty="0">
                <a:latin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</a:rPr>
              <a:t>, p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</a:rPr>
              <a:t>=v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</a:rPr>
              <a:t>…</a:t>
            </a:r>
            <a:r>
              <a:rPr lang="en-US" altLang="zh-CN" dirty="0" err="1">
                <a:latin typeface="Cambria Math" panose="02040503050406030204" pitchFamily="18" charset="0"/>
              </a:rPr>
              <a:t>v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</a:rPr>
              <a:t>, u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</a:rPr>
              <a:t>=v</a:t>
            </a:r>
            <a:r>
              <a:rPr lang="en-US" altLang="zh-CN" baseline="-25000" dirty="0">
                <a:latin typeface="Cambria Math" panose="02040503050406030204" pitchFamily="18" charset="0"/>
              </a:rPr>
              <a:t>0</a:t>
            </a:r>
            <a:r>
              <a:rPr lang="en-US" altLang="zh-CN" dirty="0">
                <a:latin typeface="Cambria Math" panose="02040503050406030204" pitchFamily="18" charset="0"/>
              </a:rPr>
              <a:t>=u, u</a:t>
            </a:r>
            <a:r>
              <a:rPr lang="en-US" altLang="zh-CN" baseline="-25000" dirty="0">
                <a:latin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</a:rPr>
              <a:t>=</a:t>
            </a:r>
            <a:r>
              <a:rPr lang="en-US" altLang="zh-CN" dirty="0" err="1">
                <a:latin typeface="Cambria Math" panose="02040503050406030204" pitchFamily="18" charset="0"/>
              </a:rPr>
              <a:t>v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n</a:t>
            </a:r>
            <a:r>
              <a:rPr lang="en-US" altLang="zh-CN" dirty="0">
                <a:latin typeface="Cambria Math" panose="02040503050406030204" pitchFamily="18" charset="0"/>
              </a:rPr>
              <a:t>=v, </a:t>
            </a:r>
            <a:r>
              <a:rPr lang="zh-CN" altLang="en-US" dirty="0">
                <a:latin typeface="Cambria Math" panose="02040503050406030204" pitchFamily="18" charset="0"/>
              </a:rPr>
              <a:t>作为点的序列，</a:t>
            </a:r>
            <a:r>
              <a:rPr lang="en-US" altLang="zh-CN" dirty="0">
                <a:latin typeface="Cambria Math" panose="02040503050406030204" pitchFamily="18" charset="0"/>
              </a:rPr>
              <a:t>p1</a:t>
            </a:r>
            <a:r>
              <a:rPr lang="zh-CN" altLang="en-US" dirty="0">
                <a:latin typeface="Cambria Math" panose="02040503050406030204" pitchFamily="18" charset="0"/>
              </a:rPr>
              <a:t>和</a:t>
            </a:r>
            <a:r>
              <a:rPr lang="en-US" altLang="zh-CN" dirty="0">
                <a:latin typeface="Cambria Math" panose="02040503050406030204" pitchFamily="18" charset="0"/>
              </a:rPr>
              <a:t>p2</a:t>
            </a:r>
            <a:r>
              <a:rPr lang="zh-CN" altLang="en-US" dirty="0">
                <a:latin typeface="Cambria Math" panose="02040503050406030204" pitchFamily="18" charset="0"/>
              </a:rPr>
              <a:t>不能相同，也不能一个是另一个的前缀，故存在</a:t>
            </a:r>
            <a:r>
              <a:rPr lang="en-US" altLang="zh-CN" dirty="0">
                <a:latin typeface="Cambria Math" panose="02040503050406030204" pitchFamily="18" charset="0"/>
              </a:rPr>
              <a:t>k</a:t>
            </a:r>
            <a:r>
              <a:rPr lang="zh-CN" altLang="en-US" dirty="0">
                <a:latin typeface="Cambria Math" panose="02040503050406030204" pitchFamily="18" charset="0"/>
              </a:rPr>
              <a:t>使</a:t>
            </a:r>
            <a:r>
              <a:rPr lang="en-US" altLang="zh-CN" dirty="0" err="1">
                <a:latin typeface="Cambria Math" panose="02040503050406030204" pitchFamily="18" charset="0"/>
              </a:rPr>
              <a:t>u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k</a:t>
            </a:r>
            <a:r>
              <a:rPr lang="en-US" altLang="zh-CN" dirty="0">
                <a:latin typeface="Cambria Math" panose="02040503050406030204" pitchFamily="18" charset="0"/>
              </a:rPr>
              <a:t>=</a:t>
            </a:r>
            <a:r>
              <a:rPr lang="en-US" altLang="zh-CN" dirty="0" err="1">
                <a:latin typeface="Cambria Math" panose="02040503050406030204" pitchFamily="18" charset="0"/>
              </a:rPr>
              <a:t>v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k</a:t>
            </a:r>
            <a:r>
              <a:rPr lang="en-US" altLang="zh-CN" dirty="0">
                <a:latin typeface="Cambria Math" panose="02040503050406030204" pitchFamily="18" charset="0"/>
              </a:rPr>
              <a:t>, </a:t>
            </a:r>
            <a:r>
              <a:rPr lang="zh-CN" altLang="en-US" dirty="0">
                <a:latin typeface="Cambria Math" panose="02040503050406030204" pitchFamily="18" charset="0"/>
              </a:rPr>
              <a:t>而</a:t>
            </a:r>
            <a:r>
              <a:rPr lang="en-US" altLang="zh-CN" dirty="0">
                <a:latin typeface="Cambria Math" panose="02040503050406030204" pitchFamily="18" charset="0"/>
              </a:rPr>
              <a:t>u</a:t>
            </a:r>
            <a:r>
              <a:rPr lang="en-US" altLang="zh-CN" baseline="-25000" dirty="0">
                <a:latin typeface="Cambria Math" panose="02040503050406030204" pitchFamily="18" charset="0"/>
              </a:rPr>
              <a:t>k+1</a:t>
            </a:r>
            <a:r>
              <a:rPr lang="en-US" altLang="zh-CN" dirty="0">
                <a:latin typeface="Cambria Math" panose="02040503050406030204" pitchFamily="18" charset="0"/>
              </a:rPr>
              <a:t>=v</a:t>
            </a:r>
            <a:r>
              <a:rPr lang="en-US" altLang="zh-CN" baseline="-25000" dirty="0">
                <a:latin typeface="Cambria Math" panose="02040503050406030204" pitchFamily="18" charset="0"/>
              </a:rPr>
              <a:t>k+1</a:t>
            </a:r>
            <a:r>
              <a:rPr lang="en-US" altLang="zh-CN" dirty="0">
                <a:latin typeface="Cambria Math" panose="02040503050406030204" pitchFamily="18" charset="0"/>
              </a:rPr>
              <a:t>, </a:t>
            </a:r>
            <a:r>
              <a:rPr lang="zh-CN" altLang="en-US" dirty="0">
                <a:latin typeface="Cambria Math" panose="02040503050406030204" pitchFamily="18" charset="0"/>
              </a:rPr>
              <a:t>作为终点相同的曲线，在</a:t>
            </a:r>
            <a:r>
              <a:rPr lang="en-US" altLang="zh-CN" dirty="0" err="1">
                <a:latin typeface="Cambria Math" panose="02040503050406030204" pitchFamily="18" charset="0"/>
              </a:rPr>
              <a:t>u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k</a:t>
            </a:r>
            <a:r>
              <a:rPr lang="zh-CN" altLang="en-US" dirty="0">
                <a:latin typeface="Cambria Math" panose="02040503050406030204" pitchFamily="18" charset="0"/>
              </a:rPr>
              <a:t>之后，</a:t>
            </a:r>
            <a:r>
              <a:rPr lang="en-US" altLang="zh-CN" dirty="0">
                <a:latin typeface="Cambria Math" panose="02040503050406030204" pitchFamily="18" charset="0"/>
              </a:rPr>
              <a:t>p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和</a:t>
            </a:r>
            <a:r>
              <a:rPr lang="en-US" altLang="zh-CN" dirty="0">
                <a:latin typeface="Cambria Math" panose="02040503050406030204" pitchFamily="18" charset="0"/>
              </a:rPr>
              <a:t>p</a:t>
            </a:r>
            <a:r>
              <a:rPr lang="en-US" altLang="zh-CN" baseline="-25000" dirty="0">
                <a:latin typeface="Cambria Math" panose="02040503050406030204" pitchFamily="18" charset="0"/>
              </a:rPr>
              <a:t>2</a:t>
            </a:r>
            <a:r>
              <a:rPr lang="zh-CN" altLang="en-US" dirty="0">
                <a:latin typeface="Cambria Math" panose="02040503050406030204" pitchFamily="18" charset="0"/>
              </a:rPr>
              <a:t>有公共点，设</a:t>
            </a:r>
            <a:r>
              <a:rPr lang="en-US" altLang="zh-CN" dirty="0" err="1">
                <a:latin typeface="Cambria Math" panose="02040503050406030204" pitchFamily="18" charset="0"/>
              </a:rPr>
              <a:t>u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=</a:t>
            </a:r>
            <a:r>
              <a:rPr lang="en-US" altLang="zh-CN" dirty="0" err="1">
                <a:latin typeface="Cambria Math" panose="02040503050406030204" pitchFamily="18" charset="0"/>
              </a:rPr>
              <a:t>v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j</a:t>
            </a:r>
            <a:r>
              <a:rPr lang="zh-CN" altLang="en-US" dirty="0">
                <a:latin typeface="Cambria Math" panose="02040503050406030204" pitchFamily="18" charset="0"/>
              </a:rPr>
              <a:t>是</a:t>
            </a:r>
            <a:r>
              <a:rPr lang="en-US" altLang="zh-CN" dirty="0" err="1">
                <a:latin typeface="Cambria Math" panose="02040503050406030204" pitchFamily="18" charset="0"/>
              </a:rPr>
              <a:t>u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k</a:t>
            </a:r>
            <a:r>
              <a:rPr lang="zh-CN" altLang="en-US" dirty="0">
                <a:latin typeface="Cambria Math" panose="02040503050406030204" pitchFamily="18" charset="0"/>
              </a:rPr>
              <a:t>之后的第一个公共点，则</a:t>
            </a:r>
            <a:r>
              <a:rPr lang="en-US" altLang="zh-CN" dirty="0" err="1">
                <a:latin typeface="Cambria Math" panose="02040503050406030204" pitchFamily="18" charset="0"/>
              </a:rPr>
              <a:t>u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k</a:t>
            </a:r>
            <a:r>
              <a:rPr lang="en-US" altLang="zh-CN" dirty="0">
                <a:latin typeface="Cambria Math" panose="02040503050406030204" pitchFamily="18" charset="0"/>
              </a:rPr>
              <a:t>…</a:t>
            </a:r>
            <a:r>
              <a:rPr lang="en-US" altLang="zh-CN" dirty="0" err="1">
                <a:latin typeface="Cambria Math" panose="02040503050406030204" pitchFamily="18" charset="0"/>
              </a:rPr>
              <a:t>u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…</a:t>
            </a:r>
            <a:r>
              <a:rPr lang="en-US" altLang="zh-CN" dirty="0" err="1">
                <a:latin typeface="Cambria Math" panose="02040503050406030204" pitchFamily="18" charset="0"/>
              </a:rPr>
              <a:t>u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k</a:t>
            </a:r>
            <a:r>
              <a:rPr lang="zh-CN" altLang="en-US" dirty="0">
                <a:latin typeface="Cambria Math" panose="02040503050406030204" pitchFamily="18" charset="0"/>
              </a:rPr>
              <a:t>是一个环。矛盾。</a:t>
            </a:r>
            <a:endParaRPr lang="en-US" altLang="zh-CN" dirty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定理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是树，则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 −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 </a:t>
            </a:r>
          </a:p>
          <a:p>
            <a:r>
              <a:rPr lang="zh-CN" altLang="en-US" dirty="0">
                <a:latin typeface="Cambria Math" panose="02040503050406030204" pitchFamily="18" charset="0"/>
              </a:rPr>
              <a:t>定理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>
                <a:latin typeface="Cambria Math" panose="02040503050406030204" pitchFamily="18" charset="0"/>
              </a:rPr>
              <a:t>是树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 &gt; 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中至少有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个度为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的点。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证明：设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中度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为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的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点树为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，则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2(v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1) = 2e = </a:t>
            </a:r>
            <a:r>
              <a:rPr lang="el-GR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≥ k+2(v-k), k ≥ 2.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72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32965"/>
            <a:ext cx="6944700" cy="4715441"/>
          </a:xfrm>
        </p:spPr>
        <p:txBody>
          <a:bodyPr/>
          <a:lstStyle/>
          <a:p>
            <a:r>
              <a:rPr lang="zh-CN" altLang="en-US" dirty="0" smtClean="0"/>
              <a:t>树中加上一边，必产生环，加的那边必在环中。</a:t>
            </a:r>
            <a:endParaRPr lang="en-US" altLang="zh-CN" dirty="0" smtClean="0"/>
          </a:p>
          <a:p>
            <a:r>
              <a:rPr lang="zh-CN" altLang="en-US" dirty="0" smtClean="0"/>
              <a:t>树中去掉一边，必产生两分支，去掉的那边的两端点各在一分支中。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图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连通，且 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 − </a:t>
            </a:r>
            <a:r>
              <a:rPr lang="en-US" altLang="zh-CN" dirty="0" smtClean="0">
                <a:latin typeface="Cambria Math" panose="02040503050406030204" pitchFamily="18" charset="0"/>
              </a:rPr>
              <a:t>e = 1</a:t>
            </a:r>
            <a:r>
              <a:rPr lang="zh-CN" altLang="en-US" dirty="0" smtClean="0">
                <a:latin typeface="Cambria Math" panose="02040503050406030204" pitchFamily="18" charset="0"/>
              </a:rPr>
              <a:t>，则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无环，是树。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图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无环，且 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 − </a:t>
            </a:r>
            <a:r>
              <a:rPr lang="en-US" altLang="zh-CN" dirty="0" smtClean="0">
                <a:latin typeface="Cambria Math" panose="02040503050406030204" pitchFamily="18" charset="0"/>
              </a:rPr>
              <a:t>e = 1</a:t>
            </a:r>
            <a:r>
              <a:rPr lang="zh-CN" altLang="en-US" dirty="0" smtClean="0">
                <a:latin typeface="Cambria Math" panose="02040503050406030204" pitchFamily="18" charset="0"/>
              </a:rPr>
              <a:t>，则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连通，是树。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46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最小</a:t>
            </a:r>
            <a:r>
              <a:rPr lang="zh-CN" altLang="en-US" dirty="0" smtClean="0"/>
              <a:t>生成树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54481"/>
            <a:ext cx="7532530" cy="4693926"/>
          </a:xfrm>
        </p:spPr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是连通图，树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的子图，含有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的全部顶点，则称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的生成树。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>
                <a:latin typeface="Cambria Math" panose="02040503050406030204" pitchFamily="18" charset="0"/>
              </a:rPr>
              <a:t>是</a:t>
            </a:r>
            <a:r>
              <a:rPr lang="zh-CN" altLang="en-US" dirty="0" smtClean="0">
                <a:latin typeface="Cambria Math" panose="02040503050406030204" pitchFamily="18" charset="0"/>
              </a:rPr>
              <a:t>连通加权图，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>
                <a:latin typeface="Cambria Math" panose="02040503050406030204" pitchFamily="18" charset="0"/>
              </a:rPr>
              <a:t>是</a:t>
            </a:r>
            <a:r>
              <a:rPr lang="en-US" altLang="zh-CN" dirty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</a:t>
            </a:r>
            <a:r>
              <a:rPr lang="zh-CN" altLang="en-US" dirty="0">
                <a:latin typeface="Cambria Math" panose="02040503050406030204" pitchFamily="18" charset="0"/>
              </a:rPr>
              <a:t>生成树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中各边的权之和称为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的权。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的权最小的生成树，称为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的最小生成树。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</a:rPr>
              <a:t>以下两算法均为贪心算法。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克鲁斯科尔算法：依次选取不与已取的边构成环的权最小的边。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普</a:t>
            </a:r>
            <a:r>
              <a:rPr lang="zh-CN" altLang="en-US" dirty="0" smtClean="0">
                <a:latin typeface="Cambria Math" panose="02040503050406030204" pitchFamily="18" charset="0"/>
              </a:rPr>
              <a:t>林算法：</a:t>
            </a:r>
            <a:r>
              <a:rPr lang="zh-CN" altLang="en-US" dirty="0">
                <a:latin typeface="Cambria Math" panose="02040503050406030204" pitchFamily="18" charset="0"/>
              </a:rPr>
              <a:t>依次</a:t>
            </a:r>
            <a:r>
              <a:rPr lang="zh-CN" altLang="en-US" dirty="0" smtClean="0">
                <a:latin typeface="Cambria Math" panose="02040503050406030204" pitchFamily="18" charset="0"/>
              </a:rPr>
              <a:t>选取</a:t>
            </a:r>
            <a:r>
              <a:rPr lang="zh-CN" altLang="en-US" dirty="0">
                <a:latin typeface="Cambria Math" panose="02040503050406030204" pitchFamily="18" charset="0"/>
              </a:rPr>
              <a:t>与已取的</a:t>
            </a:r>
            <a:r>
              <a:rPr lang="zh-CN" altLang="en-US" dirty="0" smtClean="0">
                <a:latin typeface="Cambria Math" panose="02040503050406030204" pitchFamily="18" charset="0"/>
              </a:rPr>
              <a:t>边相邻的，且不与它们构成</a:t>
            </a:r>
            <a:r>
              <a:rPr lang="zh-CN" altLang="en-US" dirty="0">
                <a:latin typeface="Cambria Math" panose="02040503050406030204" pitchFamily="18" charset="0"/>
              </a:rPr>
              <a:t>环的权最小的边。</a:t>
            </a:r>
            <a:endParaRPr lang="en-US" altLang="zh-CN" dirty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4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最小</a:t>
            </a:r>
            <a:r>
              <a:rPr lang="zh-CN" altLang="en-US" dirty="0"/>
              <a:t>生成树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>
                <a:latin typeface="Cambria Math" panose="02040503050406030204" pitchFamily="18" charset="0"/>
              </a:rPr>
              <a:t>克鲁斯科尔</a:t>
            </a:r>
            <a:r>
              <a:rPr lang="zh-CN" altLang="en-US" dirty="0" smtClean="0">
                <a:latin typeface="Cambria Math" panose="02040503050406030204" pitchFamily="18" charset="0"/>
              </a:rPr>
              <a:t>算法：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</a:rPr>
              <a:t>cd, kl, bf, cg, ab,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fj</a:t>
            </a:r>
            <a:r>
              <a:rPr lang="en-US" altLang="zh-CN" dirty="0" smtClean="0">
                <a:latin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bc</a:t>
            </a:r>
            <a:r>
              <a:rPr lang="en-US" altLang="zh-CN" dirty="0" smtClean="0">
                <a:latin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jk</a:t>
            </a:r>
            <a:r>
              <a:rPr lang="en-US" altLang="zh-CN" dirty="0" smtClean="0">
                <a:latin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gh</a:t>
            </a:r>
            <a:r>
              <a:rPr lang="en-US" altLang="zh-CN" dirty="0" smtClean="0">
                <a:latin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ij</a:t>
            </a:r>
            <a:r>
              <a:rPr lang="en-US" altLang="zh-CN" dirty="0" smtClean="0">
                <a:latin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ae</a:t>
            </a:r>
            <a:r>
              <a:rPr lang="en-US" altLang="zh-CN" dirty="0">
                <a:latin typeface="Cambria Math" panose="02040503050406030204" pitchFamily="18" charset="0"/>
              </a:rPr>
              <a:t>.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普林</a:t>
            </a:r>
            <a:r>
              <a:rPr lang="zh-CN" altLang="en-US" dirty="0" smtClean="0">
                <a:latin typeface="Cambria Math" panose="02040503050406030204" pitchFamily="18" charset="0"/>
              </a:rPr>
              <a:t>算法：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</a:rPr>
              <a:t>bf, ab,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fj</a:t>
            </a:r>
            <a:r>
              <a:rPr lang="en-US" altLang="zh-CN" dirty="0" smtClean="0">
                <a:latin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ae</a:t>
            </a:r>
            <a:r>
              <a:rPr lang="en-US" altLang="zh-CN" dirty="0" smtClean="0">
                <a:latin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ij</a:t>
            </a:r>
            <a:r>
              <a:rPr lang="en-US" altLang="zh-CN" dirty="0" smtClean="0">
                <a:latin typeface="Cambria Math" panose="02040503050406030204" pitchFamily="18" charset="0"/>
              </a:rPr>
              <a:t>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fg</a:t>
            </a:r>
            <a:r>
              <a:rPr lang="en-US" altLang="zh-CN" dirty="0" smtClean="0">
                <a:latin typeface="Cambria Math" panose="02040503050406030204" pitchFamily="18" charset="0"/>
              </a:rPr>
              <a:t>, cg, cd, </a:t>
            </a:r>
            <a:r>
              <a:rPr lang="en-US" altLang="zh-CN" dirty="0" err="1" smtClean="0">
                <a:latin typeface="Cambria Math" panose="02040503050406030204" pitchFamily="18" charset="0"/>
              </a:rPr>
              <a:t>gh</a:t>
            </a:r>
            <a:r>
              <a:rPr lang="en-US" altLang="zh-CN" dirty="0" smtClean="0">
                <a:latin typeface="Cambria Math" panose="02040503050406030204" pitchFamily="18" charset="0"/>
              </a:rPr>
              <a:t>, hl, kl. 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26127" y="1122406"/>
            <a:ext cx="4722460" cy="3028259"/>
            <a:chOff x="3908618" y="1211713"/>
            <a:chExt cx="4722460" cy="3028259"/>
          </a:xfrm>
        </p:grpSpPr>
        <p:grpSp>
          <p:nvGrpSpPr>
            <p:cNvPr id="5" name="Group 4"/>
            <p:cNvGrpSpPr/>
            <p:nvPr/>
          </p:nvGrpSpPr>
          <p:grpSpPr>
            <a:xfrm>
              <a:off x="4183527" y="1580990"/>
              <a:ext cx="4193177" cy="2338251"/>
              <a:chOff x="3735977" y="1567543"/>
              <a:chExt cx="4193177" cy="2338251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735977" y="1567543"/>
                <a:ext cx="4193177" cy="2338251"/>
              </a:xfrm>
              <a:prstGeom prst="rect">
                <a:avLst/>
              </a:prstGeom>
              <a:noFill/>
              <a:ln w="31750">
                <a:solidFill>
                  <a:schemeClr val="tx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Straight Connector 35"/>
              <p:cNvCxnSpPr>
                <a:stCxn id="35" idx="1"/>
                <a:endCxn id="35" idx="3"/>
              </p:cNvCxnSpPr>
              <p:nvPr/>
            </p:nvCxnSpPr>
            <p:spPr>
              <a:xfrm>
                <a:off x="3735977" y="2736669"/>
                <a:ext cx="4193177" cy="0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096435" y="1567543"/>
                <a:ext cx="0" cy="2338251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566647" y="1567543"/>
                <a:ext cx="0" cy="2338251"/>
              </a:xfrm>
              <a:prstGeom prst="line">
                <a:avLst/>
              </a:prstGeom>
              <a:ln w="31750">
                <a:solidFill>
                  <a:schemeClr val="tx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4033041" y="122164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a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80335" y="2408064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g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04641" y="122876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b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2827" y="123945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19172" y="123945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d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918268" y="2561611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319774" y="259324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h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12195" y="3822038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76205" y="3826074"/>
              <a:ext cx="2455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j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79457" y="2408575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f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65759" y="3844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k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251160" y="3859184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l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21213" y="12568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934628" y="201444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120072" y="23979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91261" y="23857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113107" y="38706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07112" y="384555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79457" y="31450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71556" y="12117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747991" y="199679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87267" y="24141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32361" y="31450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126655" y="316912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908618" y="32220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43047" y="124926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295086" y="2020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510367" y="3849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01075" y="20200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59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克鲁斯科尔</a:t>
            </a:r>
            <a:r>
              <a:rPr lang="zh-CN" altLang="en-US" dirty="0" smtClean="0">
                <a:latin typeface="Cambria Math" panose="02040503050406030204" pitchFamily="18" charset="0"/>
              </a:rPr>
              <a:t>算法的证明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00201"/>
            <a:ext cx="7617053" cy="46482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证明：设克氏算法的得到的生成树为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，取边次序为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…, 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v-1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T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的一个最小生成树。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的边全在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T=K.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否则，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设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的第一条不在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中的边，则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⋃</a:t>
            </a:r>
            <a:r>
              <a:rPr lang="en-US" altLang="zh-CN" dirty="0" smtClean="0">
                <a:latin typeface="Cambria Math" panose="02040503050406030204" pitchFamily="18" charset="0"/>
              </a:rPr>
              <a:t>{</a:t>
            </a:r>
            <a:r>
              <a:rPr lang="en-US" altLang="zh-CN" dirty="0" err="1" smtClean="0">
                <a:latin typeface="Cambria Math" panose="02040503050406030204" pitchFamily="18" charset="0"/>
              </a:rPr>
              <a:t>e</a:t>
            </a:r>
            <a:r>
              <a:rPr lang="en-US" altLang="zh-CN" baseline="-25000" dirty="0" err="1" smtClean="0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}</a:t>
            </a:r>
            <a:r>
              <a:rPr lang="zh-CN" altLang="en-US" dirty="0" smtClean="0">
                <a:latin typeface="Cambria Math" panose="02040503050406030204" pitchFamily="18" charset="0"/>
              </a:rPr>
              <a:t>中有环，环中有边</a:t>
            </a:r>
            <a:r>
              <a:rPr lang="en-US" altLang="zh-CN" dirty="0" err="1" smtClean="0">
                <a:latin typeface="Cambria Math" panose="02040503050406030204" pitchFamily="18" charset="0"/>
              </a:rPr>
              <a:t>ei</a:t>
            </a:r>
            <a:r>
              <a:rPr lang="zh-CN" altLang="en-US" dirty="0" smtClean="0">
                <a:latin typeface="Cambria Math" panose="02040503050406030204" pitchFamily="18" charset="0"/>
              </a:rPr>
              <a:t>，且必有不在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中的边</a:t>
            </a:r>
            <a:r>
              <a:rPr lang="en-US" altLang="zh-CN" dirty="0" smtClean="0">
                <a:latin typeface="Cambria Math" panose="02040503050406030204" pitchFamily="18" charset="0"/>
              </a:rPr>
              <a:t>fi</a:t>
            </a:r>
            <a:r>
              <a:rPr lang="zh-CN" altLang="en-US" dirty="0" smtClean="0">
                <a:latin typeface="Cambria Math" panose="02040503050406030204" pitchFamily="18" charset="0"/>
              </a:rPr>
              <a:t>，否则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中有环。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T</a:t>
            </a:r>
            <a:r>
              <a:rPr lang="zh-CN" altLang="en-US" dirty="0">
                <a:latin typeface="Cambria Math" panose="02040503050406030204" pitchFamily="18" charset="0"/>
              </a:rPr>
              <a:t>⋃</a:t>
            </a:r>
            <a:r>
              <a:rPr lang="en-US" altLang="zh-CN" dirty="0">
                <a:latin typeface="Cambria Math" panose="02040503050406030204" pitchFamily="18" charset="0"/>
              </a:rPr>
              <a:t>{</a:t>
            </a:r>
            <a:r>
              <a:rPr lang="en-US" altLang="zh-CN" dirty="0" err="1">
                <a:latin typeface="Cambria Math" panose="02040503050406030204" pitchFamily="18" charset="0"/>
              </a:rPr>
              <a:t>e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}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</a:rPr>
              <a:t>{f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}</a:t>
            </a:r>
            <a:r>
              <a:rPr lang="zh-CN" altLang="en-US" dirty="0" smtClean="0">
                <a:latin typeface="Cambria Math" panose="02040503050406030204" pitchFamily="18" charset="0"/>
              </a:rPr>
              <a:t>又是</a:t>
            </a:r>
            <a:r>
              <a:rPr lang="en-US" altLang="zh-CN" dirty="0" smtClean="0">
                <a:latin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</a:rPr>
              <a:t>的生成树，既然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是最小生成树，必有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q(T) ≤ q(T</a:t>
            </a:r>
            <a:r>
              <a:rPr lang="zh-CN" altLang="en-US" dirty="0">
                <a:latin typeface="Cambria Math" panose="02040503050406030204" pitchFamily="18" charset="0"/>
              </a:rPr>
              <a:t>⋃</a:t>
            </a:r>
            <a:r>
              <a:rPr lang="en-US" altLang="zh-CN" dirty="0">
                <a:latin typeface="Cambria Math" panose="02040503050406030204" pitchFamily="18" charset="0"/>
              </a:rPr>
              <a:t>{</a:t>
            </a:r>
            <a:r>
              <a:rPr lang="en-US" altLang="zh-CN" dirty="0" err="1">
                <a:latin typeface="Cambria Math" panose="02040503050406030204" pitchFamily="18" charset="0"/>
              </a:rPr>
              <a:t>e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}</a:t>
            </a:r>
            <a:r>
              <a:rPr lang="zh-CN" altLang="en-US" dirty="0">
                <a:latin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</a:rPr>
              <a:t>{f</a:t>
            </a:r>
            <a:r>
              <a:rPr lang="en-US" altLang="zh-CN" baseline="-25000" dirty="0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}) = q(T)+q(</a:t>
            </a:r>
            <a:r>
              <a:rPr lang="en-US" altLang="zh-CN" dirty="0" err="1" smtClean="0">
                <a:latin typeface="Cambria Math" panose="02040503050406030204" pitchFamily="18" charset="0"/>
              </a:rPr>
              <a:t>e</a:t>
            </a:r>
            <a:r>
              <a:rPr lang="en-US" altLang="zh-CN" baseline="-25000" dirty="0" err="1" smtClean="0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</a:rPr>
              <a:t>q(f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), </a:t>
            </a:r>
            <a:r>
              <a:rPr lang="en-US" altLang="zh-CN" dirty="0">
                <a:latin typeface="Cambria Math" panose="02040503050406030204" pitchFamily="18" charset="0"/>
              </a:rPr>
              <a:t>q(f</a:t>
            </a:r>
            <a:r>
              <a:rPr lang="en-US" altLang="zh-CN" baseline="-25000" dirty="0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)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≤ </a:t>
            </a:r>
            <a:r>
              <a:rPr lang="en-US" altLang="zh-CN" dirty="0">
                <a:latin typeface="Cambria Math" panose="02040503050406030204" pitchFamily="18" charset="0"/>
              </a:rPr>
              <a:t>q(</a:t>
            </a:r>
            <a:r>
              <a:rPr lang="en-US" altLang="zh-CN" dirty="0" err="1">
                <a:latin typeface="Cambria Math" panose="02040503050406030204" pitchFamily="18" charset="0"/>
              </a:rPr>
              <a:t>e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).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f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和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都不与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e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, …,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e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i-1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构成环，于是</a:t>
            </a:r>
            <a:r>
              <a:rPr lang="en-US" altLang="zh-CN" dirty="0">
                <a:latin typeface="Cambria Math" panose="02040503050406030204" pitchFamily="18" charset="0"/>
              </a:rPr>
              <a:t>q(f</a:t>
            </a:r>
            <a:r>
              <a:rPr lang="en-US" altLang="zh-CN" baseline="-25000" dirty="0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)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dirty="0">
                <a:latin typeface="Cambria Math" panose="02040503050406030204" pitchFamily="18" charset="0"/>
              </a:rPr>
              <a:t>q(</a:t>
            </a:r>
            <a:r>
              <a:rPr lang="en-US" altLang="zh-CN" dirty="0" err="1">
                <a:latin typeface="Cambria Math" panose="02040503050406030204" pitchFamily="18" charset="0"/>
              </a:rPr>
              <a:t>e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). 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zh-CN" altLang="en-US" dirty="0">
                <a:latin typeface="Cambria Math" panose="02040503050406030204" pitchFamily="18" charset="0"/>
              </a:rPr>
              <a:t>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>
                <a:latin typeface="Cambria Math" panose="02040503050406030204" pitchFamily="18" charset="0"/>
              </a:rPr>
              <a:t>⋃</a:t>
            </a:r>
            <a:r>
              <a:rPr lang="en-US" altLang="zh-CN" dirty="0">
                <a:latin typeface="Cambria Math" panose="02040503050406030204" pitchFamily="18" charset="0"/>
              </a:rPr>
              <a:t>{</a:t>
            </a:r>
            <a:r>
              <a:rPr lang="en-US" altLang="zh-CN" dirty="0" err="1">
                <a:latin typeface="Cambria Math" panose="02040503050406030204" pitchFamily="18" charset="0"/>
              </a:rPr>
              <a:t>e</a:t>
            </a:r>
            <a:r>
              <a:rPr lang="en-US" altLang="zh-CN" baseline="-25000" dirty="0" err="1">
                <a:latin typeface="Cambria Math" panose="02040503050406030204" pitchFamily="18" charset="0"/>
              </a:rPr>
              <a:t>i</a:t>
            </a:r>
            <a:r>
              <a:rPr lang="en-US" altLang="zh-CN" dirty="0">
                <a:latin typeface="Cambria Math" panose="02040503050406030204" pitchFamily="18" charset="0"/>
              </a:rPr>
              <a:t>}</a:t>
            </a:r>
            <a:r>
              <a:rPr lang="zh-CN" altLang="en-US" dirty="0">
                <a:latin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</a:rPr>
              <a:t>{f</a:t>
            </a:r>
            <a:r>
              <a:rPr lang="en-US" altLang="zh-CN" baseline="-25000" dirty="0">
                <a:latin typeface="Cambria Math" panose="02040503050406030204" pitchFamily="18" charset="0"/>
              </a:rPr>
              <a:t>i</a:t>
            </a:r>
            <a:r>
              <a:rPr lang="en-US" altLang="zh-CN" dirty="0" smtClean="0">
                <a:latin typeface="Cambria Math" panose="02040503050406030204" pitchFamily="18" charset="0"/>
              </a:rPr>
              <a:t>}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</a:rPr>
              <a:t>q(T)=q(T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也是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最小生成树，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 T</a:t>
            </a:r>
            <a:r>
              <a:rPr lang="en-US" altLang="zh-CN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比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有更多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的边。若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≠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，以上做法用在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之间，产生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，如此这般，最终必有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US" altLang="zh-CN" baseline="-25000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=K.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而</a:t>
            </a:r>
            <a:r>
              <a:rPr lang="en-US" altLang="zh-CN" dirty="0">
                <a:latin typeface="Cambria Math" panose="02040503050406030204" pitchFamily="18" charset="0"/>
              </a:rPr>
              <a:t>q(T)=q(T</a:t>
            </a:r>
            <a:r>
              <a:rPr lang="en-US" altLang="zh-CN" baseline="-25000" dirty="0">
                <a:latin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</a:rPr>
              <a:t>)= … =q(T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</a:rPr>
              <a:t>)=q(K). </a:t>
            </a:r>
            <a:r>
              <a:rPr lang="zh-CN" altLang="en-US" dirty="0" smtClean="0">
                <a:latin typeface="Cambria Math" panose="02040503050406030204" pitchFamily="18" charset="0"/>
              </a:rPr>
              <a:t>故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也是</a:t>
            </a:r>
            <a:r>
              <a:rPr lang="zh-CN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最小生成树。</a:t>
            </a: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0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最小</a:t>
            </a:r>
            <a:r>
              <a:rPr lang="zh-CN" altLang="en-US" dirty="0" smtClean="0"/>
              <a:t>生成树的唯一性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27095"/>
            <a:ext cx="7428794" cy="4621312"/>
          </a:xfrm>
        </p:spPr>
        <p:txBody>
          <a:bodyPr/>
          <a:lstStyle/>
          <a:p>
            <a:r>
              <a:rPr lang="zh-CN" altLang="en-US" dirty="0" smtClean="0"/>
              <a:t>由以上证明也可得到，任何最小生成树，如果将其边按权排序，都符合</a:t>
            </a:r>
            <a:r>
              <a:rPr lang="zh-CN" altLang="en-US" dirty="0">
                <a:latin typeface="Cambria Math" panose="02040503050406030204" pitchFamily="18" charset="0"/>
              </a:rPr>
              <a:t>克氏</a:t>
            </a:r>
            <a:r>
              <a:rPr lang="zh-CN" altLang="en-US" dirty="0" smtClean="0">
                <a:latin typeface="Cambria Math" panose="02040503050406030204" pitchFamily="18" charset="0"/>
              </a:rPr>
              <a:t>算法的取法。故有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如果在</a:t>
            </a:r>
            <a:r>
              <a:rPr lang="zh-CN" altLang="en-US" dirty="0">
                <a:latin typeface="Cambria Math" panose="02040503050406030204" pitchFamily="18" charset="0"/>
              </a:rPr>
              <a:t>克氏</a:t>
            </a:r>
            <a:r>
              <a:rPr lang="zh-CN" altLang="en-US" dirty="0" smtClean="0">
                <a:latin typeface="Cambria Math" panose="02040503050406030204" pitchFamily="18" charset="0"/>
              </a:rPr>
              <a:t>算法的每一步，边只有唯一的取法，最小</a:t>
            </a:r>
            <a:r>
              <a:rPr lang="zh-CN" altLang="en-US" dirty="0" smtClean="0"/>
              <a:t>生成树唯一。更一般地</a:t>
            </a:r>
            <a:endParaRPr lang="en-US" altLang="zh-CN" dirty="0" smtClean="0"/>
          </a:p>
          <a:p>
            <a:r>
              <a:rPr lang="zh-CN" altLang="en-US" dirty="0">
                <a:latin typeface="Cambria Math" panose="02040503050406030204" pitchFamily="18" charset="0"/>
              </a:rPr>
              <a:t>在克氏算法</a:t>
            </a:r>
            <a:r>
              <a:rPr lang="zh-CN" altLang="en-US" dirty="0" smtClean="0">
                <a:latin typeface="Cambria Math" panose="02040503050406030204" pitchFamily="18" charset="0"/>
              </a:rPr>
              <a:t>的某一</a:t>
            </a:r>
            <a:r>
              <a:rPr lang="zh-CN" altLang="en-US" dirty="0">
                <a:latin typeface="Cambria Math" panose="02040503050406030204" pitchFamily="18" charset="0"/>
              </a:rPr>
              <a:t>步，</a:t>
            </a:r>
            <a:r>
              <a:rPr lang="zh-CN" altLang="en-US" dirty="0" smtClean="0">
                <a:latin typeface="Cambria Math" panose="02040503050406030204" pitchFamily="18" charset="0"/>
              </a:rPr>
              <a:t>边有多种取法，但接下来这些边都取了，最小</a:t>
            </a:r>
            <a:r>
              <a:rPr lang="zh-CN" altLang="en-US" dirty="0" smtClean="0"/>
              <a:t>生成树也是唯一的。最特殊的</a:t>
            </a:r>
            <a:endParaRPr lang="en-US" altLang="zh-CN" dirty="0" smtClean="0"/>
          </a:p>
          <a:p>
            <a:r>
              <a:rPr lang="zh-CN" altLang="en-US" dirty="0" smtClean="0"/>
              <a:t>如果边的权两两不等，</a:t>
            </a:r>
            <a:r>
              <a:rPr lang="zh-CN" altLang="en-US" dirty="0">
                <a:latin typeface="Cambria Math" panose="02040503050406030204" pitchFamily="18" charset="0"/>
              </a:rPr>
              <a:t>最小</a:t>
            </a:r>
            <a:r>
              <a:rPr lang="zh-CN" altLang="en-US" dirty="0"/>
              <a:t>生成树唯一。</a:t>
            </a:r>
          </a:p>
        </p:txBody>
      </p:sp>
    </p:spTree>
    <p:extLst>
      <p:ext uri="{BB962C8B-B14F-4D97-AF65-F5344CB8AC3E}">
        <p14:creationId xmlns:p14="http://schemas.microsoft.com/office/powerpoint/2010/main" val="79761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36915"/>
            <a:ext cx="7467214" cy="48114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</a:p>
          <a:p>
            <a:pPr marL="0" indent="0">
              <a:buNone/>
            </a:pP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(a) = 4,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(a) = 2,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(b) = 1,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(b) = 2,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(c) = 2,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(c) = 3,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(d) = 2,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(d) = 2,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e) = 3, 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(e) = 3, 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(f) =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0, 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deg</a:t>
            </a:r>
            <a:r>
              <a:rPr lang="en-US" altLang="zh-CN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(f) = 0.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11" y="1533908"/>
            <a:ext cx="3762103" cy="247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3536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根树、有向树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19795"/>
            <a:ext cx="7388837" cy="4628612"/>
          </a:xfrm>
        </p:spPr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是连通的有向图，除一个顶点的入度为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 smtClean="0">
                <a:latin typeface="Cambria Math" panose="02040503050406030204" pitchFamily="18" charset="0"/>
              </a:rPr>
              <a:t>外，其它的顶点的入度均为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，则称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是根树，或有向树。</a:t>
            </a:r>
            <a:r>
              <a:rPr lang="zh-CN" altLang="en-US" dirty="0">
                <a:latin typeface="Cambria Math" panose="02040503050406030204" pitchFamily="18" charset="0"/>
              </a:rPr>
              <a:t>入度为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的点称为根。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根树中无无向环。根到每个点有唯一的有向路。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给无向树的每条边加上方向，得到的未必是有向树。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89" y="3421033"/>
            <a:ext cx="7133847" cy="23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7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</a:t>
            </a:r>
            <a:r>
              <a:rPr lang="zh-CN" altLang="en-US" dirty="0" smtClean="0"/>
              <a:t>树的术语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619795"/>
            <a:ext cx="7441089" cy="46286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	T</a:t>
            </a:r>
            <a:r>
              <a:rPr lang="zh-CN" altLang="en-US" dirty="0" smtClean="0">
                <a:latin typeface="Cambria Math" panose="02040503050406030204" pitchFamily="18" charset="0"/>
              </a:rPr>
              <a:t>是根树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中有边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uv</a:t>
            </a:r>
            <a:r>
              <a:rPr lang="zh-CN" altLang="en-US" dirty="0" smtClean="0">
                <a:latin typeface="Cambria Math" panose="02040503050406030204" pitchFamily="18" charset="0"/>
              </a:rPr>
              <a:t>，则称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的父亲，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u</a:t>
            </a:r>
            <a:r>
              <a:rPr lang="zh-CN" altLang="en-US" dirty="0" smtClean="0">
                <a:latin typeface="Cambria Math" panose="02040503050406030204" pitchFamily="18" charset="0"/>
              </a:rPr>
              <a:t>的孩子；父亲相同的点称为兄弟。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有孩子的点称为内点；无孩子</a:t>
            </a:r>
            <a:r>
              <a:rPr lang="zh-CN" altLang="en-US" dirty="0">
                <a:latin typeface="Cambria Math" panose="02040503050406030204" pitchFamily="18" charset="0"/>
              </a:rPr>
              <a:t>的点</a:t>
            </a:r>
            <a:r>
              <a:rPr lang="zh-CN" altLang="en-US" dirty="0" smtClean="0">
                <a:latin typeface="Cambria Math" panose="02040503050406030204" pitchFamily="18" charset="0"/>
              </a:rPr>
              <a:t>称为外点，也称为树叶。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若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的每个点的孩子数都不超过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zh-CN" altLang="en-US" dirty="0" smtClean="0">
                <a:latin typeface="Cambria Math" panose="02040503050406030204" pitchFamily="18" charset="0"/>
              </a:rPr>
              <a:t>，则称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zh-CN" altLang="en-US" dirty="0" smtClean="0">
                <a:latin typeface="Cambria Math" panose="02040503050406030204" pitchFamily="18" charset="0"/>
              </a:rPr>
              <a:t>元树。若每个内点的孩子数都是</a:t>
            </a:r>
            <a:r>
              <a:rPr lang="en-US" altLang="zh-CN" dirty="0" smtClean="0">
                <a:latin typeface="Cambria Math" panose="02040503050406030204" pitchFamily="18" charset="0"/>
              </a:rPr>
              <a:t>m</a:t>
            </a:r>
            <a:r>
              <a:rPr lang="zh-CN" altLang="en-US" dirty="0" smtClean="0">
                <a:latin typeface="Cambria Math" panose="02040503050406030204" pitchFamily="18" charset="0"/>
              </a:rPr>
              <a:t>，则称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为满</a:t>
            </a:r>
            <a:r>
              <a:rPr lang="en-US" altLang="zh-CN" dirty="0" smtClean="0">
                <a:latin typeface="Cambria Math" panose="02040503050406030204" pitchFamily="18" charset="0"/>
              </a:rPr>
              <a:t>m</a:t>
            </a:r>
            <a:r>
              <a:rPr lang="zh-CN" altLang="en-US" dirty="0" smtClean="0">
                <a:latin typeface="Cambria Math" panose="02040503050406030204" pitchFamily="18" charset="0"/>
              </a:rPr>
              <a:t>元树。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4073433"/>
            <a:ext cx="8215154" cy="21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01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有序树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80607"/>
            <a:ext cx="7401900" cy="4667800"/>
          </a:xfrm>
        </p:spPr>
        <p:txBody>
          <a:bodyPr/>
          <a:lstStyle/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>
                <a:latin typeface="Cambria Math" panose="02040503050406030204" pitchFamily="18" charset="0"/>
              </a:rPr>
              <a:t>是根</a:t>
            </a:r>
            <a:r>
              <a:rPr lang="zh-CN" altLang="en-US" dirty="0" smtClean="0">
                <a:latin typeface="Cambria Math" panose="02040503050406030204" pitchFamily="18" charset="0"/>
              </a:rPr>
              <a:t>树，若给每个点的孩子都排序，则称其为有序树。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是二元树</a:t>
            </a:r>
            <a:r>
              <a:rPr lang="zh-CN" altLang="en-US" dirty="0">
                <a:latin typeface="Cambria Math" panose="02040503050406030204" pitchFamily="18" charset="0"/>
              </a:rPr>
              <a:t>，若给每个点的</a:t>
            </a:r>
            <a:r>
              <a:rPr lang="zh-CN" altLang="en-US" dirty="0" smtClean="0">
                <a:latin typeface="Cambria Math" panose="02040503050406030204" pitchFamily="18" charset="0"/>
              </a:rPr>
              <a:t>孩子区分左右，</a:t>
            </a:r>
            <a:r>
              <a:rPr lang="zh-CN" altLang="en-US" dirty="0">
                <a:latin typeface="Cambria Math" panose="02040503050406030204" pitchFamily="18" charset="0"/>
              </a:rPr>
              <a:t>则称其</a:t>
            </a:r>
            <a:r>
              <a:rPr lang="zh-CN" altLang="en-US" dirty="0" smtClean="0">
                <a:latin typeface="Cambria Math" panose="02040503050406030204" pitchFamily="18" charset="0"/>
              </a:rPr>
              <a:t>为二叉树</a:t>
            </a:r>
            <a:r>
              <a:rPr lang="zh-CN" altLang="en-US" dirty="0">
                <a:latin typeface="Cambria Math" panose="02040503050406030204" pitchFamily="18" charset="0"/>
              </a:rPr>
              <a:t>。</a:t>
            </a:r>
            <a:endParaRPr lang="en-US" altLang="zh-CN" dirty="0">
              <a:latin typeface="Cambria Math" panose="02040503050406030204" pitchFamily="18" charset="0"/>
            </a:endParaRPr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230" y="2811319"/>
            <a:ext cx="5750839" cy="310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2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满</a:t>
            </a:r>
            <a:r>
              <a:rPr lang="en-US" altLang="zh-CN" dirty="0">
                <a:latin typeface="Cambria Math" panose="02040503050406030204" pitchFamily="18" charset="0"/>
              </a:rPr>
              <a:t>m</a:t>
            </a:r>
            <a:r>
              <a:rPr lang="zh-CN" altLang="en-US" dirty="0">
                <a:latin typeface="Cambria Math" panose="02040503050406030204" pitchFamily="18" charset="0"/>
              </a:rPr>
              <a:t>元</a:t>
            </a:r>
            <a:r>
              <a:rPr lang="zh-CN" altLang="en-US" dirty="0" smtClean="0">
                <a:latin typeface="Cambria Math" panose="02040503050406030204" pitchFamily="18" charset="0"/>
              </a:rPr>
              <a:t>树的顶点数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58983"/>
            <a:ext cx="7401900" cy="4589423"/>
          </a:xfrm>
        </p:spPr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定理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T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>
                <a:latin typeface="Cambria Math" panose="02040503050406030204" pitchFamily="18" charset="0"/>
              </a:rPr>
              <a:t>满</a:t>
            </a:r>
            <a:r>
              <a:rPr lang="en-US" altLang="zh-CN" dirty="0">
                <a:latin typeface="Cambria Math" panose="02040503050406030204" pitchFamily="18" charset="0"/>
              </a:rPr>
              <a:t>m</a:t>
            </a:r>
            <a:r>
              <a:rPr lang="zh-CN" altLang="en-US" dirty="0">
                <a:latin typeface="Cambria Math" panose="02040503050406030204" pitchFamily="18" charset="0"/>
              </a:rPr>
              <a:t>元</a:t>
            </a:r>
            <a:r>
              <a:rPr lang="zh-CN" altLang="en-US" dirty="0" smtClean="0">
                <a:latin typeface="Cambria Math" panose="02040503050406030204" pitchFamily="18" charset="0"/>
              </a:rPr>
              <a:t>树，内点数为</a:t>
            </a:r>
            <a:r>
              <a:rPr lang="en-US" altLang="zh-CN" dirty="0" err="1" smtClean="0">
                <a:latin typeface="Cambria Math" panose="02040503050406030204" pitchFamily="18" charset="0"/>
              </a:rPr>
              <a:t>i</a:t>
            </a:r>
            <a:r>
              <a:rPr lang="zh-CN" altLang="en-US" dirty="0" smtClean="0">
                <a:latin typeface="Cambria Math" panose="02040503050406030204" pitchFamily="18" charset="0"/>
              </a:rPr>
              <a:t>，则总顶点数</a:t>
            </a:r>
            <a:r>
              <a:rPr lang="en-US" altLang="zh-CN" dirty="0" smtClean="0">
                <a:latin typeface="Cambria Math" panose="02040503050406030204" pitchFamily="18" charset="0"/>
              </a:rPr>
              <a:t>v = mi+1. 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证明：除根外，每个点都是某内点的孩子，而每个内点恰有</a:t>
            </a:r>
            <a:r>
              <a:rPr lang="en-US" altLang="zh-CN" dirty="0" smtClean="0">
                <a:latin typeface="Cambria Math" panose="02040503050406030204" pitchFamily="18" charset="0"/>
              </a:rPr>
              <a:t>m</a:t>
            </a:r>
            <a:r>
              <a:rPr lang="zh-CN" altLang="en-US" dirty="0" smtClean="0">
                <a:latin typeface="Cambria Math" panose="02040503050406030204" pitchFamily="18" charset="0"/>
              </a:rPr>
              <a:t>个孩子，不同内点不能有公共的孩子，故</a:t>
            </a:r>
            <a:r>
              <a:rPr lang="en-US" altLang="zh-CN" dirty="0">
                <a:latin typeface="Cambria Math" panose="02040503050406030204" pitchFamily="18" charset="0"/>
              </a:rPr>
              <a:t>v = mi+1. </a:t>
            </a:r>
          </a:p>
          <a:p>
            <a:r>
              <a:rPr lang="zh-CN" altLang="en-US" dirty="0"/>
              <a:t>课本</a:t>
            </a:r>
            <a:r>
              <a:rPr lang="zh-CN" altLang="en-US" dirty="0" smtClean="0"/>
              <a:t>上定理</a:t>
            </a:r>
            <a:r>
              <a:rPr lang="en-US" altLang="zh-CN" dirty="0" smtClean="0"/>
              <a:t>4</a:t>
            </a:r>
            <a:r>
              <a:rPr lang="zh-CN" altLang="en-US" dirty="0" smtClean="0"/>
              <a:t>直接由上定理得到，不建议记住。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是根树，根到点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的有向路之长称</a:t>
            </a:r>
            <a:r>
              <a:rPr lang="en-US" altLang="zh-CN" dirty="0" smtClean="0">
                <a:latin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</a:rPr>
            </a:br>
            <a:r>
              <a:rPr lang="zh-CN" altLang="en-US" dirty="0" smtClean="0">
                <a:latin typeface="Cambria Math" panose="02040503050406030204" pitchFamily="18" charset="0"/>
              </a:rPr>
              <a:t>为</a:t>
            </a:r>
            <a:r>
              <a:rPr lang="en-US" altLang="zh-CN" dirty="0" smtClean="0">
                <a:latin typeface="Cambria Math" panose="02040503050406030204" pitchFamily="18" charset="0"/>
              </a:rPr>
              <a:t>v</a:t>
            </a:r>
            <a:r>
              <a:rPr lang="zh-CN" altLang="en-US" dirty="0" smtClean="0">
                <a:latin typeface="Cambria Math" panose="02040503050406030204" pitchFamily="18" charset="0"/>
              </a:rPr>
              <a:t>的级，或层数，根的级为</a:t>
            </a:r>
            <a:r>
              <a:rPr lang="en-US" altLang="zh-CN" dirty="0" smtClean="0">
                <a:latin typeface="Cambria Math" panose="02040503050406030204" pitchFamily="18" charset="0"/>
              </a:rPr>
              <a:t>0</a:t>
            </a:r>
            <a:r>
              <a:rPr lang="zh-CN" altLang="en-US" dirty="0" smtClean="0">
                <a:latin typeface="Cambria Math" panose="02040503050406030204" pitchFamily="18" charset="0"/>
              </a:rPr>
              <a:t>；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中</a:t>
            </a:r>
            <a:r>
              <a:rPr lang="en-US" altLang="zh-CN" dirty="0" smtClean="0">
                <a:latin typeface="Cambria Math" panose="02040503050406030204" pitchFamily="18" charset="0"/>
              </a:rPr>
              <a:t/>
            </a:r>
            <a:br>
              <a:rPr lang="en-US" altLang="zh-CN" dirty="0" smtClean="0">
                <a:latin typeface="Cambria Math" panose="02040503050406030204" pitchFamily="18" charset="0"/>
              </a:rPr>
            </a:br>
            <a:r>
              <a:rPr lang="zh-CN" altLang="en-US" dirty="0" smtClean="0">
                <a:latin typeface="Cambria Math" panose="02040503050406030204" pitchFamily="18" charset="0"/>
              </a:rPr>
              <a:t>点的最大层数称为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的高度。</a:t>
            </a:r>
            <a:endParaRPr lang="en-US" altLang="zh-CN" dirty="0" smtClean="0"/>
          </a:p>
          <a:p>
            <a:r>
              <a:rPr lang="zh-CN" altLang="en-US" dirty="0">
                <a:latin typeface="Cambria Math" panose="02040503050406030204" pitchFamily="18" charset="0"/>
              </a:rPr>
              <a:t>子树：树的顶点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及其所有下级顶点</a:t>
            </a:r>
            <a:r>
              <a:rPr lang="en-US" altLang="zh-CN" dirty="0">
                <a:latin typeface="Cambria Math" panose="02040503050406030204" pitchFamily="18" charset="0"/>
              </a:rPr>
              <a:t/>
            </a:r>
            <a:br>
              <a:rPr lang="en-US" altLang="zh-CN" dirty="0">
                <a:latin typeface="Cambria Math" panose="02040503050406030204" pitchFamily="18" charset="0"/>
              </a:rPr>
            </a:br>
            <a:r>
              <a:rPr lang="zh-CN" altLang="en-US" dirty="0">
                <a:latin typeface="Cambria Math" panose="02040503050406030204" pitchFamily="18" charset="0"/>
              </a:rPr>
              <a:t>导出的子图称为以</a:t>
            </a:r>
            <a:r>
              <a:rPr lang="en-US" altLang="zh-CN" dirty="0">
                <a:latin typeface="Cambria Math" panose="02040503050406030204" pitchFamily="18" charset="0"/>
              </a:rPr>
              <a:t>v</a:t>
            </a:r>
            <a:r>
              <a:rPr lang="zh-CN" altLang="en-US" dirty="0">
                <a:latin typeface="Cambria Math" panose="02040503050406030204" pitchFamily="18" charset="0"/>
              </a:rPr>
              <a:t>为根的子树，可</a:t>
            </a:r>
            <a:r>
              <a:rPr lang="en-US" altLang="zh-CN" dirty="0">
                <a:latin typeface="Cambria Math" panose="02040503050406030204" pitchFamily="18" charset="0"/>
              </a:rPr>
              <a:t/>
            </a:r>
            <a:br>
              <a:rPr lang="en-US" altLang="zh-CN" dirty="0">
                <a:latin typeface="Cambria Math" panose="02040503050406030204" pitchFamily="18" charset="0"/>
              </a:rPr>
            </a:br>
            <a:r>
              <a:rPr lang="zh-CN" altLang="en-US" dirty="0">
                <a:latin typeface="Cambria Math" panose="02040503050406030204" pitchFamily="18" charset="0"/>
              </a:rPr>
              <a:t>直接称为子树</a:t>
            </a:r>
            <a:r>
              <a:rPr lang="en-US" altLang="zh-CN" dirty="0">
                <a:latin typeface="Cambria Math" panose="02040503050406030204" pitchFamily="18" charset="0"/>
              </a:rPr>
              <a:t>v. 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861" y="3265752"/>
            <a:ext cx="2572739" cy="32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6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平衡树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541417"/>
            <a:ext cx="7271271" cy="4706989"/>
          </a:xfrm>
        </p:spPr>
        <p:txBody>
          <a:bodyPr/>
          <a:lstStyle/>
          <a:p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是根树，高度为</a:t>
            </a:r>
            <a:r>
              <a:rPr lang="en-US" altLang="zh-CN" dirty="0" smtClean="0">
                <a:latin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</a:rPr>
              <a:t>，如果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的每个树叶都在</a:t>
            </a:r>
            <a:r>
              <a:rPr lang="en-US" altLang="zh-CN" dirty="0" smtClean="0">
                <a:latin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</a:rPr>
              <a:t>层或</a:t>
            </a:r>
            <a:r>
              <a:rPr lang="en-US" altLang="zh-CN" dirty="0" smtClean="0">
                <a:latin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层，则称</a:t>
            </a:r>
            <a:r>
              <a:rPr lang="en-US" altLang="zh-CN" dirty="0" smtClean="0">
                <a:latin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为平衡树。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r>
              <a:rPr lang="zh-CN" altLang="en-US" dirty="0">
                <a:latin typeface="Cambria Math" panose="02040503050406030204" pitchFamily="18" charset="0"/>
              </a:rPr>
              <a:t>定理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.  T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en-US" altLang="zh-CN" dirty="0" smtClean="0">
                <a:latin typeface="Cambria Math" panose="02040503050406030204" pitchFamily="18" charset="0"/>
              </a:rPr>
              <a:t>m</a:t>
            </a:r>
            <a:r>
              <a:rPr lang="zh-CN" altLang="en-US" dirty="0">
                <a:latin typeface="Cambria Math" panose="02040503050406030204" pitchFamily="18" charset="0"/>
              </a:rPr>
              <a:t>元树</a:t>
            </a:r>
            <a:r>
              <a:rPr lang="zh-CN" altLang="en-US" dirty="0" smtClean="0">
                <a:latin typeface="Cambria Math" panose="02040503050406030204" pitchFamily="18" charset="0"/>
              </a:rPr>
              <a:t>，</a:t>
            </a:r>
            <a:r>
              <a:rPr lang="zh-CN" altLang="en-US" dirty="0">
                <a:latin typeface="Cambria Math" panose="02040503050406030204" pitchFamily="18" charset="0"/>
              </a:rPr>
              <a:t>高度为</a:t>
            </a:r>
            <a:r>
              <a:rPr lang="en-US" altLang="zh-CN" dirty="0" smtClean="0">
                <a:latin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</a:rPr>
              <a:t>，则其树叶数不超过</a:t>
            </a:r>
            <a:r>
              <a:rPr lang="en-US" altLang="zh-CN" dirty="0" err="1" smtClean="0">
                <a:latin typeface="Cambria Math" panose="02040503050406030204" pitchFamily="18" charset="0"/>
              </a:rPr>
              <a:t>m</a:t>
            </a:r>
            <a:r>
              <a:rPr lang="en-US" altLang="zh-CN" baseline="30000" dirty="0" err="1" smtClean="0">
                <a:latin typeface="Cambria Math" panose="02040503050406030204" pitchFamily="18" charset="0"/>
              </a:rPr>
              <a:t>h</a:t>
            </a:r>
            <a:r>
              <a:rPr lang="en-US" altLang="zh-CN" dirty="0" smtClean="0">
                <a:latin typeface="Cambria Math" panose="02040503050406030204" pitchFamily="18" charset="0"/>
              </a:rPr>
              <a:t>. </a:t>
            </a:r>
          </a:p>
          <a:p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推论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 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zh-CN" altLang="en-US" dirty="0" smtClean="0">
                <a:latin typeface="Cambria Math" panose="02040503050406030204" pitchFamily="18" charset="0"/>
              </a:rPr>
              <a:t>是</a:t>
            </a:r>
            <a:r>
              <a:rPr lang="zh-CN" altLang="en-US" dirty="0">
                <a:latin typeface="Cambria Math" panose="02040503050406030204" pitchFamily="18" charset="0"/>
              </a:rPr>
              <a:t>平衡</a:t>
            </a:r>
            <a:r>
              <a:rPr lang="zh-CN" altLang="en-US" dirty="0" smtClean="0">
                <a:latin typeface="Cambria Math" panose="02040503050406030204" pitchFamily="18" charset="0"/>
              </a:rPr>
              <a:t>满</a:t>
            </a:r>
            <a:r>
              <a:rPr lang="en-US" altLang="zh-CN" dirty="0">
                <a:latin typeface="Cambria Math" panose="02040503050406030204" pitchFamily="18" charset="0"/>
              </a:rPr>
              <a:t>m</a:t>
            </a:r>
            <a:r>
              <a:rPr lang="zh-CN" altLang="en-US" dirty="0">
                <a:latin typeface="Cambria Math" panose="02040503050406030204" pitchFamily="18" charset="0"/>
              </a:rPr>
              <a:t>元树，高度为</a:t>
            </a:r>
            <a:r>
              <a:rPr lang="en-US" altLang="zh-CN" dirty="0">
                <a:latin typeface="Cambria Math" panose="02040503050406030204" pitchFamily="18" charset="0"/>
              </a:rPr>
              <a:t>h</a:t>
            </a:r>
            <a:r>
              <a:rPr lang="zh-CN" altLang="en-US" dirty="0">
                <a:latin typeface="Cambria Math" panose="02040503050406030204" pitchFamily="18" charset="0"/>
              </a:rPr>
              <a:t>，则其树叶</a:t>
            </a:r>
            <a:r>
              <a:rPr lang="zh-CN" altLang="en-US" dirty="0" smtClean="0">
                <a:latin typeface="Cambria Math" panose="02040503050406030204" pitchFamily="18" charset="0"/>
              </a:rPr>
              <a:t>数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zh-CN" altLang="en-US" dirty="0" smtClean="0">
                <a:latin typeface="Cambria Math" panose="02040503050406030204" pitchFamily="18" charset="0"/>
              </a:rPr>
              <a:t>，则其高度为</a:t>
            </a:r>
            <a:r>
              <a:rPr lang="en-US" altLang="zh-CN" dirty="0" smtClean="0">
                <a:latin typeface="Cambria Math" panose="02040503050406030204" pitchFamily="18" charset="0"/>
              </a:rPr>
              <a:t>h=</a:t>
            </a:r>
            <a:r>
              <a:rPr lang="zh-CN" altLang="en-US" dirty="0" smtClean="0">
                <a:latin typeface="Cambria Math" panose="02040503050406030204" pitchFamily="18" charset="0"/>
              </a:rPr>
              <a:t>⎾</a:t>
            </a:r>
            <a:r>
              <a:rPr lang="en-US" altLang="zh-CN" dirty="0" smtClean="0">
                <a:latin typeface="Cambria Math" panose="02040503050406030204" pitchFamily="18" charset="0"/>
              </a:rPr>
              <a:t>log </a:t>
            </a:r>
            <a:r>
              <a:rPr lang="en-US" altLang="zh-CN" baseline="-25000" dirty="0" smtClean="0">
                <a:latin typeface="Cambria Math" panose="02040503050406030204" pitchFamily="18" charset="0"/>
              </a:rPr>
              <a:t>m </a:t>
            </a:r>
            <a:r>
              <a:rPr lang="en-US" altLang="zh-CN" dirty="0" smtClean="0">
                <a:latin typeface="Cambria Math" panose="02040503050406030204" pitchFamily="18" charset="0"/>
              </a:rPr>
              <a:t>k</a:t>
            </a:r>
            <a:r>
              <a:rPr lang="zh-CN" altLang="en-US" dirty="0">
                <a:latin typeface="Cambria Math" panose="02040503050406030204" pitchFamily="18" charset="0"/>
              </a:rPr>
              <a:t>⏋</a:t>
            </a:r>
            <a:r>
              <a:rPr lang="en-US" altLang="zh-CN" dirty="0" smtClean="0">
                <a:latin typeface="Cambria Math" panose="02040503050406030204" pitchFamily="18" charset="0"/>
              </a:rPr>
              <a:t>. 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证明：若无层数</a:t>
            </a:r>
            <a:r>
              <a:rPr lang="en-US" altLang="zh-CN" dirty="0">
                <a:latin typeface="Cambria Math" panose="02040503050406030204" pitchFamily="18" charset="0"/>
              </a:rPr>
              <a:t>h</a:t>
            </a:r>
            <a:r>
              <a:rPr lang="zh-CN" altLang="en-US" dirty="0">
                <a:latin typeface="Cambria Math" panose="02040503050406030204" pitchFamily="18" charset="0"/>
              </a:rPr>
              <a:t>−</a:t>
            </a:r>
            <a:r>
              <a:rPr lang="en-US" altLang="zh-CN" dirty="0" smtClean="0">
                <a:latin typeface="Cambria Math" panose="02040503050406030204" pitchFamily="18" charset="0"/>
              </a:rPr>
              <a:t>1</a:t>
            </a:r>
            <a:r>
              <a:rPr lang="zh-CN" altLang="en-US" dirty="0" smtClean="0">
                <a:latin typeface="Cambria Math" panose="02040503050406030204" pitchFamily="18" charset="0"/>
              </a:rPr>
              <a:t>的树叶，则</a:t>
            </a:r>
            <a:r>
              <a:rPr lang="en-US" altLang="zh-CN" dirty="0" smtClean="0">
                <a:latin typeface="Cambria Math" panose="02040503050406030204" pitchFamily="18" charset="0"/>
              </a:rPr>
              <a:t>k=</a:t>
            </a:r>
            <a:r>
              <a:rPr lang="en-US" altLang="zh-CN" dirty="0" err="1" smtClean="0">
                <a:latin typeface="Cambria Math" panose="02040503050406030204" pitchFamily="18" charset="0"/>
              </a:rPr>
              <a:t>m</a:t>
            </a:r>
            <a:r>
              <a:rPr lang="en-US" altLang="zh-CN" baseline="30000" dirty="0" err="1" smtClean="0">
                <a:latin typeface="Cambria Math" panose="02040503050406030204" pitchFamily="18" charset="0"/>
              </a:rPr>
              <a:t>h</a:t>
            </a:r>
            <a:r>
              <a:rPr lang="en-US" altLang="zh-CN" dirty="0" smtClean="0">
                <a:latin typeface="Cambria Math" panose="02040503050406030204" pitchFamily="18" charset="0"/>
              </a:rPr>
              <a:t>. </a:t>
            </a:r>
            <a:r>
              <a:rPr lang="zh-CN" altLang="en-US" dirty="0" smtClean="0">
                <a:latin typeface="Cambria Math" panose="02040503050406030204" pitchFamily="18" charset="0"/>
              </a:rPr>
              <a:t>若</a:t>
            </a:r>
            <a:r>
              <a:rPr lang="zh-CN" altLang="en-US" dirty="0">
                <a:latin typeface="Cambria Math" panose="02040503050406030204" pitchFamily="18" charset="0"/>
              </a:rPr>
              <a:t>有</a:t>
            </a:r>
            <a:r>
              <a:rPr lang="zh-CN" altLang="en-US" dirty="0" smtClean="0">
                <a:latin typeface="Cambria Math" panose="02040503050406030204" pitchFamily="18" charset="0"/>
              </a:rPr>
              <a:t>层</a:t>
            </a:r>
            <a:r>
              <a:rPr lang="zh-CN" altLang="en-US" dirty="0">
                <a:latin typeface="Cambria Math" panose="02040503050406030204" pitchFamily="18" charset="0"/>
              </a:rPr>
              <a:t>数</a:t>
            </a:r>
            <a:r>
              <a:rPr lang="en-US" altLang="zh-CN" dirty="0">
                <a:latin typeface="Cambria Math" panose="02040503050406030204" pitchFamily="18" charset="0"/>
              </a:rPr>
              <a:t>h</a:t>
            </a:r>
            <a:r>
              <a:rPr lang="zh-CN" altLang="en-US" dirty="0">
                <a:latin typeface="Cambria Math" panose="02040503050406030204" pitchFamily="18" charset="0"/>
              </a:rPr>
              <a:t>−</a:t>
            </a:r>
            <a:r>
              <a:rPr lang="en-US" altLang="zh-CN" dirty="0">
                <a:latin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的树叶</a:t>
            </a:r>
            <a:r>
              <a:rPr lang="zh-CN" altLang="en-US" dirty="0" smtClean="0">
                <a:latin typeface="Cambria Math" panose="02040503050406030204" pitchFamily="18" charset="0"/>
              </a:rPr>
              <a:t>，则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</a:rPr>
              <a:t>	</a:t>
            </a:r>
            <a:r>
              <a:rPr lang="en-US" altLang="zh-CN" dirty="0" err="1" smtClean="0">
                <a:latin typeface="Cambria Math" panose="02040503050406030204" pitchFamily="18" charset="0"/>
              </a:rPr>
              <a:t>m</a:t>
            </a:r>
            <a:r>
              <a:rPr lang="en-US" altLang="zh-CN" baseline="30000" dirty="0" err="1" smtClean="0">
                <a:latin typeface="Cambria Math" panose="02040503050406030204" pitchFamily="18" charset="0"/>
              </a:rPr>
              <a:t>h</a:t>
            </a:r>
            <a:r>
              <a:rPr lang="zh-CN" altLang="en-US" baseline="30000" dirty="0" smtClean="0">
                <a:latin typeface="Cambria Math" panose="02040503050406030204" pitchFamily="18" charset="0"/>
              </a:rPr>
              <a:t>−</a:t>
            </a:r>
            <a:r>
              <a:rPr lang="en-US" altLang="zh-CN" baseline="30000" dirty="0" smtClean="0">
                <a:latin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</a:rPr>
              <a:t> &lt;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k ≤ </a:t>
            </a:r>
            <a:r>
              <a:rPr lang="en-US" altLang="zh-CN" dirty="0" err="1">
                <a:latin typeface="Cambria Math" panose="02040503050406030204" pitchFamily="18" charset="0"/>
              </a:rPr>
              <a:t>m</a:t>
            </a:r>
            <a:r>
              <a:rPr lang="en-US" altLang="zh-CN" baseline="30000" dirty="0" err="1">
                <a:latin typeface="Cambria Math" panose="02040503050406030204" pitchFamily="18" charset="0"/>
              </a:rPr>
              <a:t>h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</a:t>
            </a:r>
            <a:r>
              <a:rPr lang="en-US" altLang="zh-CN" dirty="0">
                <a:latin typeface="Cambria Math" panose="02040503050406030204" pitchFamily="18" charset="0"/>
              </a:rPr>
              <a:t> log </a:t>
            </a:r>
            <a:r>
              <a:rPr lang="en-US" altLang="zh-CN" baseline="-25000" dirty="0">
                <a:latin typeface="Cambria Math" panose="02040503050406030204" pitchFamily="18" charset="0"/>
              </a:rPr>
              <a:t>m </a:t>
            </a:r>
            <a:r>
              <a:rPr lang="en-US" altLang="zh-CN" dirty="0">
                <a:latin typeface="Cambria Math" panose="02040503050406030204" pitchFamily="18" charset="0"/>
              </a:rPr>
              <a:t>k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≤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h &lt; </a:t>
            </a:r>
            <a:r>
              <a:rPr lang="en-US" altLang="zh-CN" dirty="0">
                <a:latin typeface="Cambria Math" panose="02040503050406030204" pitchFamily="18" charset="0"/>
              </a:rPr>
              <a:t>log </a:t>
            </a:r>
            <a:r>
              <a:rPr lang="en-US" altLang="zh-CN" baseline="-25000" dirty="0">
                <a:latin typeface="Cambria Math" panose="02040503050406030204" pitchFamily="18" charset="0"/>
              </a:rPr>
              <a:t>m </a:t>
            </a:r>
            <a:r>
              <a:rPr lang="en-US" altLang="zh-CN" dirty="0" smtClean="0">
                <a:latin typeface="Cambria Math" panose="02040503050406030204" pitchFamily="18" charset="0"/>
              </a:rPr>
              <a:t>k + 1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US" altLang="zh-CN" dirty="0">
              <a:latin typeface="Cambria Math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4434840"/>
            <a:ext cx="8094045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92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前序遍历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遍历方式是：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/>
              <a:t>首先遍历根</a:t>
            </a:r>
            <a:r>
              <a:rPr lang="zh-CN" altLang="en-US" dirty="0" smtClean="0"/>
              <a:t>，再依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次按</a:t>
            </a:r>
            <a:r>
              <a:rPr lang="zh-CN" altLang="en-US" dirty="0"/>
              <a:t>前</a:t>
            </a:r>
            <a:r>
              <a:rPr lang="zh-CN" altLang="en-US" dirty="0" smtClean="0"/>
              <a:t>序遍历其各个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子树。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00" y="452718"/>
            <a:ext cx="4940300" cy="59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8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中序</a:t>
            </a:r>
            <a:r>
              <a:rPr lang="zh-CN" altLang="en-US" dirty="0"/>
              <a:t>遍历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遍历方式是：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先遍历第一个子树，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再遍历根，最后依次按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后序遍历其其它子树。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对于二叉树：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左子树，根，右子树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0" y="452718"/>
            <a:ext cx="4933265" cy="59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71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后序</a:t>
            </a:r>
            <a:r>
              <a:rPr lang="zh-CN" altLang="en-US" dirty="0"/>
              <a:t>遍历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遍历方式是：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先依次按</a:t>
            </a:r>
            <a:r>
              <a:rPr lang="zh-CN" altLang="en-US" dirty="0"/>
              <a:t>后</a:t>
            </a:r>
            <a:r>
              <a:rPr lang="zh-CN" altLang="en-US" dirty="0" smtClean="0"/>
              <a:t>序遍历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其各个子树，最后遍历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根。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900" y="452718"/>
            <a:ext cx="4967009" cy="61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5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前缀码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78489"/>
            <a:ext cx="7426952" cy="4569918"/>
          </a:xfrm>
        </p:spPr>
        <p:txBody>
          <a:bodyPr/>
          <a:lstStyle/>
          <a:p>
            <a:r>
              <a:rPr lang="zh-CN" altLang="en-US" dirty="0" smtClean="0"/>
              <a:t>对于不定长编码，为了解码不混淆，要求每个字符的编码不是其它字符编码的前缀。这样的编码方式称为前缀码。</a:t>
            </a:r>
            <a:endParaRPr lang="en-US" altLang="zh-CN" dirty="0" smtClean="0"/>
          </a:p>
          <a:p>
            <a:r>
              <a:rPr lang="zh-CN" altLang="en-US" dirty="0" smtClean="0"/>
              <a:t>用树的顶点来编码，每个顶点的编码是其下级顶点编码的前缀，如果只用树叶对字符编码，就可满足前缀码的要求。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如果要编码的字符出现的频率不等，希望得到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平均码率最小的前缀码编码。</a:t>
            </a:r>
            <a:endParaRPr lang="en-US" altLang="zh-CN" dirty="0" smtClean="0"/>
          </a:p>
          <a:p>
            <a:r>
              <a:rPr lang="zh-CN" altLang="en-US" dirty="0" smtClean="0"/>
              <a:t>霍夫曼编码：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合并频率最小的两个字符，合并后的频率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为此两字符频率之和，依次重复，到最后合并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成一个。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494642" y="3420823"/>
            <a:ext cx="2115452" cy="2339762"/>
            <a:chOff x="6494642" y="3331923"/>
            <a:chExt cx="2115452" cy="2339762"/>
          </a:xfrm>
        </p:grpSpPr>
        <p:cxnSp>
          <p:nvCxnSpPr>
            <p:cNvPr id="5" name="Straight Connector 4"/>
            <p:cNvCxnSpPr/>
            <p:nvPr/>
          </p:nvCxnSpPr>
          <p:spPr>
            <a:xfrm flipH="1">
              <a:off x="6985000" y="3331923"/>
              <a:ext cx="555090" cy="776614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540090" y="3331923"/>
              <a:ext cx="562510" cy="776614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6609798" y="4108537"/>
              <a:ext cx="375202" cy="7640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985000" y="4130892"/>
              <a:ext cx="378971" cy="74173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27398" y="4143509"/>
              <a:ext cx="375202" cy="7640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102600" y="4130892"/>
              <a:ext cx="378971" cy="74173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6988769" y="4907597"/>
              <a:ext cx="375202" cy="7640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363971" y="4894980"/>
              <a:ext cx="378971" cy="74173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005332" y="33949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79570" y="50183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94642" y="42678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18199" y="42964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182750" y="42964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529318" y="501834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97188" y="42876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89694" y="34225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94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霍夫曼</a:t>
            </a:r>
            <a:r>
              <a:rPr lang="zh-CN" altLang="en-US" dirty="0" smtClean="0"/>
              <a:t>编码示例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600201"/>
            <a:ext cx="7401900" cy="4648206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. </a:t>
            </a:r>
            <a:r>
              <a:rPr lang="zh-CN" altLang="en-US" dirty="0" smtClean="0"/>
              <a:t>待编码字符的相对频率如下：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 0.08, B 0.10, C 0.12, D 0.15, E 0.20, F 0.35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合并过程如下：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AB	0.18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CD	0.27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(AB)E	0.38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(CD)F	0.62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((AB)E)((CD)F)	1</a:t>
            </a:r>
          </a:p>
          <a:p>
            <a:pPr marL="0" indent="0">
              <a:buNone/>
            </a:pP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	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>
              <a:latin typeface="Cambria Math" panose="02040503050406030204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598344" y="3000731"/>
            <a:ext cx="2478350" cy="2364996"/>
            <a:chOff x="5598344" y="3000731"/>
            <a:chExt cx="2478350" cy="2364996"/>
          </a:xfrm>
        </p:grpSpPr>
        <p:grpSp>
          <p:nvGrpSpPr>
            <p:cNvPr id="23" name="Group 22"/>
            <p:cNvGrpSpPr/>
            <p:nvPr/>
          </p:nvGrpSpPr>
          <p:grpSpPr>
            <a:xfrm>
              <a:off x="5598344" y="3000731"/>
              <a:ext cx="2478350" cy="2103115"/>
              <a:chOff x="6131744" y="3331923"/>
              <a:chExt cx="2478350" cy="2103115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H="1">
                <a:off x="6985000" y="3331923"/>
                <a:ext cx="555090" cy="776614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540090" y="3331923"/>
                <a:ext cx="562510" cy="776614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>
                <a:off x="6609798" y="4108537"/>
                <a:ext cx="375202" cy="764088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985000" y="4130892"/>
                <a:ext cx="378971" cy="74173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7727398" y="4143509"/>
                <a:ext cx="375202" cy="764088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8102600" y="4130892"/>
                <a:ext cx="378971" cy="741733"/>
              </a:xfrm>
              <a:prstGeom prst="line">
                <a:avLst/>
              </a:prstGeom>
              <a:ln w="25400">
                <a:solidFill>
                  <a:schemeClr val="tx1">
                    <a:lumMod val="85000"/>
                  </a:schemeClr>
                </a:solidFill>
                <a:headEnd type="oval" w="lg" len="lg"/>
                <a:tailEnd type="oval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7005332" y="339490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131744" y="501834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494642" y="42678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18199" y="42964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182750" y="42964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884759" y="506570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297188" y="428761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7789694" y="342251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endParaRPr lang="zh-CN" altLang="en-US" dirty="0">
                  <a:latin typeface="Cambria Math" panose="02040503050406030204" pitchFamily="18" charset="0"/>
                </a:endParaRPr>
              </a:p>
            </p:txBody>
          </p:sp>
        </p:grpSp>
        <p:cxnSp>
          <p:nvCxnSpPr>
            <p:cNvPr id="47" name="Straight Connector 46"/>
            <p:cNvCxnSpPr/>
            <p:nvPr/>
          </p:nvCxnSpPr>
          <p:spPr>
            <a:xfrm flipH="1">
              <a:off x="6818796" y="4601639"/>
              <a:ext cx="375202" cy="7640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193998" y="4589022"/>
              <a:ext cx="378971" cy="74173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5691539" y="4560931"/>
              <a:ext cx="375202" cy="7640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066741" y="4548314"/>
              <a:ext cx="378971" cy="74173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6271636" y="472870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710756" y="47752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  <a:endParaRPr lang="zh-CN" altLang="en-US" dirty="0">
                <a:latin typeface="Cambria Math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803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握手定理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7699" y="1476103"/>
                <a:ext cx="7441089" cy="4772303"/>
              </a:xfrm>
            </p:spPr>
            <p:txBody>
              <a:bodyPr>
                <a:normAutofit/>
              </a:bodyPr>
              <a:lstStyle/>
              <a:p>
                <a:endParaRPr lang="en-US" altLang="zh-CN" dirty="0" smtClean="0"/>
              </a:p>
              <a:p>
                <a:r>
                  <a:rPr lang="zh-CN" altLang="en-US" dirty="0" smtClean="0"/>
                  <a:t>对于无向图，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deg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2|E|</a:t>
                </a:r>
              </a:p>
              <a:p>
                <a:r>
                  <a:rPr lang="zh-CN" altLang="en-US" dirty="0">
                    <a:latin typeface="Cambria Math" panose="02040503050406030204" pitchFamily="18" charset="0"/>
                  </a:rPr>
                  <a:t>推论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度为奇数的顶点的个数是偶数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。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endParaRPr lang="en-US" altLang="zh-CN" dirty="0" smtClean="0"/>
              </a:p>
              <a:p>
                <a:r>
                  <a:rPr lang="zh-CN" altLang="en-US" dirty="0" smtClean="0"/>
                  <a:t>对于有向图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deg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|E</a:t>
                </a:r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|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699" y="1476103"/>
                <a:ext cx="7441089" cy="4772303"/>
              </a:xfrm>
              <a:blipFill rotWithShape="0">
                <a:blip r:embed="rId2"/>
                <a:stretch>
                  <a:fillRect l="-410" t="-1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46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815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一些特殊图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423851"/>
            <a:ext cx="6711654" cy="4824555"/>
          </a:xfrm>
        </p:spPr>
        <p:txBody>
          <a:bodyPr/>
          <a:lstStyle/>
          <a:p>
            <a:r>
              <a:rPr lang="zh-CN" altLang="en-US" dirty="0" smtClean="0">
                <a:latin typeface="Cambria Math" panose="02040503050406030204" pitchFamily="18" charset="0"/>
              </a:rPr>
              <a:t>完全图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Kn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zh-CN" altLang="en-US" dirty="0" smtClean="0">
                <a:latin typeface="Cambria Math" panose="02040503050406030204" pitchFamily="18" charset="0"/>
              </a:rPr>
              <a:t>圈图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Cn</a:t>
            </a: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00" y="1853749"/>
            <a:ext cx="7759129" cy="14903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9" y="4060371"/>
            <a:ext cx="7025850" cy="186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9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一些特殊图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489166"/>
            <a:ext cx="7498056" cy="4759241"/>
          </a:xfrm>
        </p:spPr>
        <p:txBody>
          <a:bodyPr/>
          <a:lstStyle/>
          <a:p>
            <a:r>
              <a:rPr lang="zh-CN" altLang="en-US" dirty="0">
                <a:latin typeface="Cambria Math" panose="02040503050406030204" pitchFamily="18" charset="0"/>
              </a:rPr>
              <a:t>轮图</a:t>
            </a:r>
            <a:r>
              <a:rPr lang="en-US" altLang="zh-CN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Wn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 smtClean="0"/>
          </a:p>
          <a:p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zh-CN" altLang="en-US" dirty="0">
                <a:latin typeface="Cambria Math" panose="02040503050406030204" pitchFamily="18" charset="0"/>
              </a:rPr>
              <a:t>立方图</a:t>
            </a:r>
            <a:r>
              <a:rPr lang="en-US" altLang="zh-CN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Qn</a:t>
            </a:r>
            <a:endParaRPr lang="zh-CN" altLang="en-US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V: n</a:t>
            </a:r>
            <a:r>
              <a:rPr lang="zh-CN" altLang="en-US" dirty="0" smtClean="0">
                <a:latin typeface="Cambria Math" panose="02040503050406030204" pitchFamily="18" charset="0"/>
              </a:rPr>
              <a:t>为二进制串，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当两个串仅在一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位上不同时，在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其间连边。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651" y="1623158"/>
            <a:ext cx="5869104" cy="1618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724" y="3868786"/>
            <a:ext cx="5311031" cy="219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6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二分</a:t>
            </a:r>
            <a:r>
              <a:rPr lang="en-US" altLang="zh-CN" dirty="0" smtClean="0"/>
              <a:t>(</a:t>
            </a:r>
            <a:r>
              <a:rPr lang="zh-CN" altLang="en-US" dirty="0" smtClean="0"/>
              <a:t>部</a:t>
            </a:r>
            <a:r>
              <a:rPr lang="en-US" altLang="zh-CN" dirty="0" smtClean="0"/>
              <a:t>)</a:t>
            </a:r>
            <a:r>
              <a:rPr lang="zh-CN" altLang="en-US" dirty="0" smtClean="0"/>
              <a:t>图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67543"/>
            <a:ext cx="7493340" cy="4680863"/>
          </a:xfrm>
        </p:spPr>
        <p:txBody>
          <a:bodyPr/>
          <a:lstStyle/>
          <a:p>
            <a:r>
              <a:rPr lang="zh-CN" altLang="en-US" dirty="0" smtClean="0"/>
              <a:t>定义</a:t>
            </a:r>
            <a:r>
              <a:rPr lang="en-US" altLang="zh-CN" dirty="0" smtClean="0"/>
              <a:t>. </a:t>
            </a:r>
            <a:r>
              <a:rPr lang="zh-CN" altLang="en-US" dirty="0" smtClean="0"/>
              <a:t>简单图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G=(V, E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，如果存在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使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zh-CN" altLang="en-US" dirty="0" smtClean="0">
                <a:latin typeface="Cambria Math" panose="02040503050406030204" pitchFamily="18" charset="0"/>
              </a:rPr>
              <a:t>⋃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V,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zh-CN" altLang="en-US" dirty="0">
                <a:latin typeface="Cambria Math" panose="02040503050406030204" pitchFamily="18" charset="0"/>
              </a:rPr>
              <a:t> ⋂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zh-CN" altLang="en-US" dirty="0" smtClean="0">
                <a:latin typeface="Cambria Math" panose="02040503050406030204" pitchFamily="18" charset="0"/>
              </a:rPr>
              <a:t>∅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且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的每条边的端点分别在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中，则称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是二分图，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, V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为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的互补顶点集。</a:t>
            </a: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zh-CN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例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1. K</a:t>
            </a:r>
            <a:r>
              <a:rPr lang="en-US" altLang="zh-CN" baseline="-25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zh-CN" altLang="en-US" dirty="0" smtClean="0">
                <a:latin typeface="Cambria Math" panose="02040503050406030204" pitchFamily="18" charset="0"/>
              </a:rPr>
              <a:t>不是二分图。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例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2. G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是</a:t>
            </a:r>
            <a:r>
              <a:rPr lang="zh-CN" altLang="en-US" dirty="0">
                <a:latin typeface="Cambria Math" panose="02040503050406030204" pitchFamily="18" charset="0"/>
              </a:rPr>
              <a:t>二分</a:t>
            </a:r>
            <a:r>
              <a:rPr lang="zh-CN" altLang="en-US" dirty="0" smtClean="0">
                <a:latin typeface="Cambria Math" panose="02040503050406030204" pitchFamily="18" charset="0"/>
              </a:rPr>
              <a:t>图。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V1 = {a, b, d};</a:t>
            </a: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V2 = {c, e, f, g}.</a:t>
            </a:r>
          </a:p>
          <a:p>
            <a:pPr marL="0" indent="0">
              <a:buNone/>
            </a:pPr>
            <a:r>
              <a:rPr lang="zh-CN" altLang="en-US" dirty="0" smtClean="0">
                <a:latin typeface="Cambria Math" panose="02040503050406030204" pitchFamily="18" charset="0"/>
              </a:rPr>
              <a:t>例</a:t>
            </a:r>
            <a:r>
              <a:rPr lang="en-US" altLang="zh-CN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3. H</a:t>
            </a:r>
            <a:r>
              <a:rPr lang="zh-CN" alt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不是</a:t>
            </a:r>
            <a:r>
              <a:rPr lang="zh-CN" altLang="en-US" dirty="0">
                <a:latin typeface="Cambria Math" panose="02040503050406030204" pitchFamily="18" charset="0"/>
              </a:rPr>
              <a:t>二分图</a:t>
            </a:r>
            <a:r>
              <a:rPr lang="zh-CN" altLang="en-US" dirty="0" smtClean="0">
                <a:latin typeface="Cambria Math" panose="02040503050406030204" pitchFamily="18" charset="0"/>
              </a:rPr>
              <a:t>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Cambria Math" panose="02040503050406030204" pitchFamily="18" charset="0"/>
              </a:rPr>
              <a:t>	a, b, f</a:t>
            </a:r>
            <a:r>
              <a:rPr lang="zh-CN" altLang="en-US" dirty="0" smtClean="0">
                <a:latin typeface="Cambria Math" panose="02040503050406030204" pitchFamily="18" charset="0"/>
              </a:rPr>
              <a:t>两两相邻。</a:t>
            </a:r>
            <a:endParaRPr lang="en-US" altLang="zh-CN" dirty="0" smtClean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220" y="3455126"/>
            <a:ext cx="4695820" cy="25537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20122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llll}&#10;0 &amp; 1 &amp; 1 &amp;1\\&#10;1 &amp; 0 &amp; 1 &amp; 0\\&#10;1 &amp; 1 &amp; 0 &amp; 0\\&#10;1 &amp; 0 &amp; 0&amp; 0\\ &#10;&#10;\end{array}&#10;\right]&#10;$$&#10;&#10;&#10;\end{document}"/>
  <p:tag name="IGUANATEXSIZ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llll}&#10;0 &amp; 1 &amp; 1 &amp;0\\&#10;1 &amp; 0 &amp; 0 &amp; 1\\&#10;1 &amp; 0 &amp; 0 &amp; 1\\&#10;0 &amp; 1 &amp; 1&amp; 0\\ &#10;&#10;\end{array}&#10;\right]&#10;$$&#10;&#10;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llllll}&#10;1 &amp; 1 &amp; 0 &amp;0 &amp; 0 &amp;0\\&#10;0 &amp; 0 &amp; 1 &amp; 1 &amp; 0 &amp; 1\\&#10;0 &amp; 0 &amp; 0 &amp; 0&amp; 1 &amp; 1\\&#10;1 &amp; 0 &amp; 1 &amp; 0&amp; 0 &amp; 0 \\&#10;0 &amp; 1 &amp; 0&amp; 1&amp; 1&amp; 0\\ &#10;&#10;\end{array}&#10;\right]&#10;$$&#10;&#10;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llll}&#10;0 &amp; 1 &amp; 1 &amp;0\\&#10;1 &amp; 0 &amp; 0 &amp; 1\\&#10;1 &amp; 0 &amp; 0 &amp; 1\\&#10;0 &amp; 1 &amp; 1&amp; 0\\ &#10;&#10;\end{array}&#10;\right]&#10;$$&#10;&#10;&#10;\end{document}"/>
  <p:tag name="IGUANATEXSIZ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&#10;\left[&#10;\begin{array}{llll}&#10;8 &amp; 0 &amp;0 &amp;8\\&#10;0 &amp; 8 &amp; 8 &amp; 0\\&#10;0 &amp; 8 &amp; 8 &amp; 0\\&#10;8 &amp; 0 &amp; 0&amp; 8\\ &#10;&#10;\end{array}&#10;\right]&#10;$$&#10;&#10;&#10;\end{document}"/>
  <p:tag name="IGUANATEXSIZ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1343</TotalTime>
  <Words>3345</Words>
  <Application>Microsoft Office PowerPoint</Application>
  <PresentationFormat>On-screen Show (4:3)</PresentationFormat>
  <Paragraphs>534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宋体</vt:lpstr>
      <vt:lpstr>Arial</vt:lpstr>
      <vt:lpstr>Cambria Math</vt:lpstr>
      <vt:lpstr>Century Gothic</vt:lpstr>
      <vt:lpstr>Symbol</vt:lpstr>
      <vt:lpstr>Wingdings 3</vt:lpstr>
      <vt:lpstr>Ion</vt:lpstr>
      <vt:lpstr>PowerPoint Presentation</vt:lpstr>
      <vt:lpstr>图的定义</vt:lpstr>
      <vt:lpstr>基本术语</vt:lpstr>
      <vt:lpstr>度</vt:lpstr>
      <vt:lpstr>度</vt:lpstr>
      <vt:lpstr>握手定理</vt:lpstr>
      <vt:lpstr>一些特殊图</vt:lpstr>
      <vt:lpstr>一些特殊图</vt:lpstr>
      <vt:lpstr>二分(部)图</vt:lpstr>
      <vt:lpstr>二分(部)图</vt:lpstr>
      <vt:lpstr>二分(部)图的匹配</vt:lpstr>
      <vt:lpstr>二分(部)图的匹配</vt:lpstr>
      <vt:lpstr>子图</vt:lpstr>
      <vt:lpstr>邻接表</vt:lpstr>
      <vt:lpstr>邻接矩阵</vt:lpstr>
      <vt:lpstr>关联矩阵</vt:lpstr>
      <vt:lpstr>图的同构</vt:lpstr>
      <vt:lpstr>图的同构</vt:lpstr>
      <vt:lpstr>图的同构</vt:lpstr>
      <vt:lpstr>连通性</vt:lpstr>
      <vt:lpstr>有向图的连通性</vt:lpstr>
      <vt:lpstr>连通度</vt:lpstr>
      <vt:lpstr>点间的路径数</vt:lpstr>
      <vt:lpstr>哥尼斯堡七桥问题</vt:lpstr>
      <vt:lpstr>欧拉图</vt:lpstr>
      <vt:lpstr>欧拉图的判定</vt:lpstr>
      <vt:lpstr>欧拉路存在的充要条件</vt:lpstr>
      <vt:lpstr>哈密顿环游世界问题</vt:lpstr>
      <vt:lpstr>哈密顿图</vt:lpstr>
      <vt:lpstr>哈密顿图的判定</vt:lpstr>
      <vt:lpstr>PowerPoint Presentation</vt:lpstr>
      <vt:lpstr>最短路问题</vt:lpstr>
      <vt:lpstr>迪克斯特拉算法 </vt:lpstr>
      <vt:lpstr>平面图</vt:lpstr>
      <vt:lpstr>平面图</vt:lpstr>
      <vt:lpstr>欧拉公式</vt:lpstr>
      <vt:lpstr>欧拉公式的证明</vt:lpstr>
      <vt:lpstr>欧拉公式的推论</vt:lpstr>
      <vt:lpstr>PowerPoint Presentation</vt:lpstr>
      <vt:lpstr>库拉托斯基定理</vt:lpstr>
      <vt:lpstr>库拉托斯基定理</vt:lpstr>
      <vt:lpstr>图着色</vt:lpstr>
      <vt:lpstr>树</vt:lpstr>
      <vt:lpstr>树</vt:lpstr>
      <vt:lpstr>树</vt:lpstr>
      <vt:lpstr>最小生成树</vt:lpstr>
      <vt:lpstr>最小生成树</vt:lpstr>
      <vt:lpstr>克鲁斯科尔算法的证明</vt:lpstr>
      <vt:lpstr>最小生成树的唯一性</vt:lpstr>
      <vt:lpstr>根树、有向树</vt:lpstr>
      <vt:lpstr>根树的术语</vt:lpstr>
      <vt:lpstr>有序树</vt:lpstr>
      <vt:lpstr>满m元树的顶点数</vt:lpstr>
      <vt:lpstr>平衡树</vt:lpstr>
      <vt:lpstr>前序遍历</vt:lpstr>
      <vt:lpstr>中序遍历</vt:lpstr>
      <vt:lpstr>后序遍历</vt:lpstr>
      <vt:lpstr>前缀码</vt:lpstr>
      <vt:lpstr>霍夫曼编码示例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Xiong Zhengda</dc:creator>
  <cp:lastModifiedBy>Xiong Zhengda</cp:lastModifiedBy>
  <cp:revision>122</cp:revision>
  <dcterms:created xsi:type="dcterms:W3CDTF">2018-04-27T02:36:25Z</dcterms:created>
  <dcterms:modified xsi:type="dcterms:W3CDTF">2018-05-17T09:04:34Z</dcterms:modified>
</cp:coreProperties>
</file>