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94"/>
  </p:notesMasterIdLst>
  <p:sldIdLst>
    <p:sldId id="349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80" r:id="rId21"/>
    <p:sldId id="276" r:id="rId22"/>
    <p:sldId id="277" r:id="rId23"/>
    <p:sldId id="278" r:id="rId24"/>
    <p:sldId id="274" r:id="rId25"/>
    <p:sldId id="275" r:id="rId26"/>
    <p:sldId id="283" r:id="rId27"/>
    <p:sldId id="281" r:id="rId28"/>
    <p:sldId id="282" r:id="rId29"/>
    <p:sldId id="284" r:id="rId30"/>
    <p:sldId id="287" r:id="rId31"/>
    <p:sldId id="285" r:id="rId32"/>
    <p:sldId id="286" r:id="rId33"/>
    <p:sldId id="301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3" r:id="rId47"/>
    <p:sldId id="302" r:id="rId48"/>
    <p:sldId id="304" r:id="rId49"/>
    <p:sldId id="305" r:id="rId50"/>
    <p:sldId id="310" r:id="rId51"/>
    <p:sldId id="311" r:id="rId52"/>
    <p:sldId id="306" r:id="rId53"/>
    <p:sldId id="307" r:id="rId54"/>
    <p:sldId id="309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0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5" r:id="rId77"/>
    <p:sldId id="332" r:id="rId78"/>
    <p:sldId id="333" r:id="rId79"/>
    <p:sldId id="336" r:id="rId80"/>
    <p:sldId id="337" r:id="rId81"/>
    <p:sldId id="334" r:id="rId82"/>
    <p:sldId id="338" r:id="rId83"/>
    <p:sldId id="339" r:id="rId84"/>
    <p:sldId id="340" r:id="rId85"/>
    <p:sldId id="342" r:id="rId86"/>
    <p:sldId id="341" r:id="rId87"/>
    <p:sldId id="343" r:id="rId88"/>
    <p:sldId id="344" r:id="rId89"/>
    <p:sldId id="347" r:id="rId90"/>
    <p:sldId id="345" r:id="rId91"/>
    <p:sldId id="346" r:id="rId92"/>
    <p:sldId id="348" r:id="rId9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82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0253-30E8-48DD-ACA6-0F2E236E4C7D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D1803-3028-4866-A3BA-9F339F2AF0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14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1803-3028-4866-A3BA-9F339F2AF0C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67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1803-3028-4866-A3BA-9F339F2AF0C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8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D1803-3028-4866-A3BA-9F339F2AF0CF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94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9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31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16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49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179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13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7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342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9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59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98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52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2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2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90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59C011-42EF-4224-B236-A1F8E66B493B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D00-7956-40FE-B266-DC4DD2D60A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18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↔ ∧ ∨ </a:t>
            </a:r>
            <a:r>
              <a:rPr lang="en-US" altLang="zh-CN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⇔ ≠ ⇏ ⇎ ≡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 ∀</a:t>
            </a:r>
            <a:endParaRPr lang="zh-CN" altLang="en-US" dirty="0"/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6664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异或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27300" cy="4195481"/>
          </a:xfrm>
        </p:spPr>
        <p:txBody>
          <a:bodyPr/>
          <a:lstStyle/>
          <a:p>
            <a:pPr marL="342882" lvl="1" indent="-342882"/>
            <a:r>
              <a:rPr lang="zh-CN" altLang="en-US" sz="2400" dirty="0"/>
              <a:t>析取表示的“或者”不相互排斥，如要表示相互排斥的“或者”，就用异或。命题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的异或</a:t>
            </a:r>
            <a:r>
              <a:rPr lang="zh-CN" altLang="en-US" sz="2400" dirty="0" smtClean="0"/>
              <a:t>记</a:t>
            </a:r>
            <a:r>
              <a:rPr lang="zh-CN" altLang="en-US" sz="2400" dirty="0"/>
              <a:t>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⊕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，其真值表如下：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7411"/>
              </p:ext>
            </p:extLst>
          </p:nvPr>
        </p:nvGraphicFramePr>
        <p:xfrm>
          <a:off x="2332454" y="3402920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⊕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09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56982"/>
          </a:xfrm>
        </p:spPr>
        <p:txBody>
          <a:bodyPr/>
          <a:lstStyle/>
          <a:p>
            <a:r>
              <a:rPr lang="zh-CN" altLang="en-US" sz="4400" dirty="0"/>
              <a:t>蕴含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7501"/>
            <a:ext cx="7401900" cy="4660906"/>
          </a:xfrm>
        </p:spPr>
        <p:txBody>
          <a:bodyPr>
            <a:normAutofit/>
          </a:bodyPr>
          <a:lstStyle/>
          <a:p>
            <a:pPr marL="342882" lvl="1" indent="-342882"/>
            <a:r>
              <a:rPr lang="zh-CN" altLang="en-US" sz="2400" dirty="0"/>
              <a:t>命题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的蕴含记作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其含义为</a:t>
            </a:r>
            <a:r>
              <a:rPr lang="en-US" altLang="zh-CN" sz="2400" dirty="0"/>
              <a:t>“</a:t>
            </a:r>
            <a:r>
              <a:rPr lang="zh-CN" altLang="en-US" sz="2400" dirty="0"/>
              <a:t>如果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那么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”</a:t>
            </a:r>
            <a:r>
              <a:rPr lang="zh-CN" altLang="en-US" sz="2400" dirty="0"/>
              <a:t>，真值表如下：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sz="2400" b="1" dirty="0"/>
              <a:t>例：</a:t>
            </a:r>
            <a:r>
              <a:rPr lang="zh-CN" altLang="en-US" sz="2400" dirty="0"/>
              <a:t>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我在家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天在下雨</a:t>
            </a:r>
            <a:r>
              <a:rPr lang="en-US" altLang="zh-CN" sz="2400" dirty="0"/>
              <a:t>” </a:t>
            </a:r>
            <a:r>
              <a:rPr lang="zh-CN" altLang="en-US" sz="2400" dirty="0"/>
              <a:t>，那么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 smtClean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如果我在家，那么天在下雨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中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是题设，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是结论。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25214"/>
              </p:ext>
            </p:extLst>
          </p:nvPr>
        </p:nvGraphicFramePr>
        <p:xfrm>
          <a:off x="2211608" y="2463120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76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理解蕴含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122500" cy="41954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只是声明 “如果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为真，那么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为真。” </a:t>
            </a:r>
          </a:p>
          <a:p>
            <a:pPr lvl="1"/>
            <a:r>
              <a:rPr lang="zh-CN" altLang="en-US" sz="2200" dirty="0"/>
              <a:t>如果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200" dirty="0"/>
              <a:t>为假，无论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200" dirty="0"/>
              <a:t>为何命题，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/>
                <a:ea typeface="Cambria Math"/>
              </a:rPr>
              <a:t>→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总为真；</a:t>
            </a:r>
          </a:p>
          <a:p>
            <a:pPr lvl="1"/>
            <a:r>
              <a:rPr lang="zh-CN" altLang="en-US" sz="2200" dirty="0"/>
              <a:t>如果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200" dirty="0"/>
              <a:t>为真，无论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200" dirty="0"/>
              <a:t>为何命题，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/>
                <a:ea typeface="Cambria Math"/>
              </a:rPr>
              <a:t>→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200" dirty="0"/>
              <a:t> </a:t>
            </a:r>
            <a:r>
              <a:rPr lang="zh-CN" altLang="en-US" sz="2200" dirty="0"/>
              <a:t>总为真；</a:t>
            </a:r>
            <a:endParaRPr lang="en-US" altLang="zh-CN" sz="2200" dirty="0"/>
          </a:p>
          <a:p>
            <a:pPr lvl="1"/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marL="457207" lvl="1" indent="0">
              <a:buNone/>
            </a:pPr>
            <a:r>
              <a:rPr lang="zh-CN" altLang="en-US" sz="2200" dirty="0"/>
              <a:t>如果</a:t>
            </a:r>
            <a:r>
              <a:rPr lang="en-US" altLang="zh-CN" sz="2200" dirty="0"/>
              <a:t>1 + 1 = 3</a:t>
            </a:r>
            <a:r>
              <a:rPr lang="zh-CN" altLang="en-US" sz="2200" dirty="0"/>
              <a:t>，那么我比比尔盖茨有钱。</a:t>
            </a:r>
            <a:endParaRPr lang="en-US" altLang="zh-CN" sz="2200" dirty="0"/>
          </a:p>
          <a:p>
            <a:pPr marL="457207" lvl="1" indent="0">
              <a:buNone/>
            </a:pPr>
            <a:r>
              <a:rPr lang="zh-CN" altLang="en-US" sz="2200" dirty="0"/>
              <a:t>如果比尔盖茨比我有钱，那么</a:t>
            </a:r>
            <a:r>
              <a:rPr lang="en-US" altLang="zh-CN" sz="2200" dirty="0"/>
              <a:t>1 + 1 = 2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zh-CN" altLang="en-US" sz="26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599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表达</a:t>
            </a:r>
            <a:r>
              <a:rPr lang="en-US" altLang="zh-CN" sz="4400" dirty="0"/>
              <a:t> </a:t>
            </a:r>
            <a:r>
              <a:rPr lang="en-US" altLang="zh-CN" sz="4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4400" dirty="0">
                <a:latin typeface="Cambria Math"/>
                <a:ea typeface="Cambria Math"/>
              </a:rPr>
              <a:t>→</a:t>
            </a:r>
            <a:r>
              <a:rPr lang="en-US" altLang="zh-CN" sz="4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4400" dirty="0"/>
              <a:t>  </a:t>
            </a:r>
            <a:r>
              <a:rPr lang="zh-CN" altLang="en-US" sz="4400" dirty="0"/>
              <a:t>的不同方式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的充分条件</a:t>
            </a:r>
            <a:endParaRPr lang="en-US" altLang="zh-CN" sz="2400" dirty="0"/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/>
              <a:t>的必要条件</a:t>
            </a:r>
            <a:endParaRPr lang="en-US" altLang="zh-CN" sz="2400" dirty="0"/>
          </a:p>
          <a:p>
            <a:r>
              <a:rPr lang="zh-CN" altLang="en-US" sz="2400" dirty="0" smtClean="0"/>
              <a:t>如果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，那么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蕴含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可导出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可由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导出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sz="2400" dirty="0" smtClean="0">
                <a:latin typeface="Cambria Math" pitchFamily="18" charset="0"/>
              </a:rPr>
              <a:t>当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</a:p>
          <a:p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sz="2400" dirty="0" smtClean="0">
                <a:latin typeface="Cambria Math" pitchFamily="18" charset="0"/>
              </a:rPr>
              <a:t>仅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当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923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逆、否、逆否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89200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从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  </a:t>
            </a:r>
            <a:r>
              <a:rPr lang="zh-CN" altLang="en-US" sz="2400" dirty="0"/>
              <a:t>可以构造如下条件命题</a:t>
            </a:r>
            <a:r>
              <a:rPr lang="en-US" altLang="zh-CN" sz="2400" dirty="0"/>
              <a:t> .</a:t>
            </a:r>
          </a:p>
          <a:p>
            <a:pPr lvl="1"/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 smtClean="0"/>
              <a:t>			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的逆命题</a:t>
            </a:r>
            <a:endParaRPr lang="en-US" altLang="zh-CN" sz="2400" dirty="0"/>
          </a:p>
          <a:p>
            <a:pPr lvl="1"/>
            <a:r>
              <a:rPr lang="en-US" altLang="zh-CN" sz="2400" dirty="0">
                <a:latin typeface="Cambria Math"/>
                <a:ea typeface="Cambria Math"/>
              </a:rPr>
              <a:t>¬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¬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/>
              <a:t>的否命题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pPr lvl="1"/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altLang="zh-CN" sz="2400" dirty="0">
                <a:latin typeface="Cambria Math"/>
                <a:ea typeface="Cambria Math"/>
              </a:rPr>
              <a:t>→ ¬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逆否命题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b="1" dirty="0"/>
              <a:t>例</a:t>
            </a:r>
            <a:r>
              <a:rPr lang="zh-CN" altLang="en-US" sz="2400" dirty="0"/>
              <a:t>：</a:t>
            </a:r>
            <a:r>
              <a:rPr lang="en-US" altLang="zh-CN" sz="2400" dirty="0"/>
              <a:t> “</a:t>
            </a:r>
            <a:r>
              <a:rPr lang="zh-CN" altLang="en-US" sz="2400" dirty="0"/>
              <a:t>如果天下雨，我就不上街</a:t>
            </a:r>
            <a:r>
              <a:rPr lang="en-US" altLang="zh-CN" sz="2400" dirty="0"/>
              <a:t>”</a:t>
            </a:r>
          </a:p>
          <a:p>
            <a:pPr lvl="1">
              <a:buNone/>
            </a:pPr>
            <a:r>
              <a:rPr lang="zh-CN" altLang="en-US" sz="2400" dirty="0" smtClean="0"/>
              <a:t>逆</a:t>
            </a:r>
            <a:r>
              <a:rPr lang="zh-CN" altLang="en-US" sz="2400" dirty="0"/>
              <a:t>：如果我不上街，那么天下雨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否：如果天不下雨，我就上街</a:t>
            </a:r>
            <a:endParaRPr lang="en-US" altLang="zh-CN" sz="2400" dirty="0"/>
          </a:p>
          <a:p>
            <a:pPr lvl="1">
              <a:buNone/>
            </a:pPr>
            <a:r>
              <a:rPr lang="zh-CN" altLang="en-US" sz="2400" dirty="0"/>
              <a:t>逆否：如果我上街，那么天不下雨</a:t>
            </a:r>
            <a:r>
              <a:rPr lang="en-US" altLang="zh-CN" sz="2400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87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双</a:t>
            </a:r>
            <a:r>
              <a:rPr lang="zh-CN" altLang="en-US" sz="4400" dirty="0" smtClean="0"/>
              <a:t>条件、等值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14600" cy="4195481"/>
          </a:xfrm>
        </p:spPr>
        <p:txBody>
          <a:bodyPr/>
          <a:lstStyle/>
          <a:p>
            <a:pPr marL="342906" lvl="1" indent="-342906"/>
            <a:r>
              <a:rPr lang="zh-CN" altLang="en-US" sz="2400" dirty="0"/>
              <a:t>命题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/>
              <a:t>的双条件记作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↔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, </a:t>
            </a:r>
            <a:r>
              <a:rPr lang="zh-CN" altLang="en-US" sz="2400" dirty="0"/>
              <a:t>其含义为</a:t>
            </a:r>
            <a:r>
              <a:rPr lang="en-US" altLang="zh-CN" sz="2400" dirty="0" smtClean="0"/>
              <a:t>“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 smtClean="0"/>
              <a:t>当且仅当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”</a:t>
            </a:r>
            <a:r>
              <a:rPr lang="zh-CN" altLang="en-US" sz="2400" dirty="0"/>
              <a:t>，真值表如下：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sz="2400" b="1" dirty="0"/>
              <a:t>例：</a:t>
            </a:r>
            <a:r>
              <a:rPr lang="zh-CN" altLang="en-US" sz="2400" dirty="0"/>
              <a:t>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我在家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天在下雨</a:t>
            </a:r>
            <a:r>
              <a:rPr lang="en-US" altLang="zh-CN" sz="2400" dirty="0"/>
              <a:t>” </a:t>
            </a:r>
            <a:r>
              <a:rPr lang="zh-CN" altLang="en-US" sz="2400" dirty="0"/>
              <a:t>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/>
                <a:ea typeface="Cambria Math"/>
              </a:rPr>
              <a:t>↔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我在家当且仅当天在下雨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452341"/>
              </p:ext>
            </p:extLst>
          </p:nvPr>
        </p:nvGraphicFramePr>
        <p:xfrm>
          <a:off x="2256254" y="2944165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b="0" dirty="0" smtClean="0">
                          <a:latin typeface="Cambria Math"/>
                          <a:ea typeface="Cambria Math"/>
                        </a:rPr>
                        <a:t>↔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0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表达双条件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89200" cy="4195481"/>
          </a:xfrm>
        </p:spPr>
        <p:txBody>
          <a:bodyPr/>
          <a:lstStyle/>
          <a:p>
            <a:r>
              <a:rPr lang="zh-CN" altLang="en-US" sz="2400" dirty="0"/>
              <a:t>双条件经常表述为：</a:t>
            </a:r>
            <a:endParaRPr lang="en-US" altLang="zh-CN" sz="2400" dirty="0"/>
          </a:p>
          <a:p>
            <a:pPr lvl="1"/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200" dirty="0"/>
              <a:t> </a:t>
            </a:r>
            <a:r>
              <a:rPr lang="zh-CN" altLang="en-US" sz="2200" dirty="0" smtClean="0"/>
              <a:t>是 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200" dirty="0" smtClean="0"/>
              <a:t> </a:t>
            </a:r>
            <a:r>
              <a:rPr lang="zh-CN" altLang="en-US" sz="2200" dirty="0"/>
              <a:t>的充分必要条件</a:t>
            </a:r>
            <a:endParaRPr lang="en-US" altLang="zh-CN" sz="2200" dirty="0"/>
          </a:p>
          <a:p>
            <a:pPr lvl="1"/>
            <a:r>
              <a:rPr lang="zh-CN" altLang="en-US" sz="2200" dirty="0"/>
              <a:t>如果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200" dirty="0" smtClean="0"/>
              <a:t> </a:t>
            </a:r>
            <a:r>
              <a:rPr lang="zh-CN" altLang="en-US" sz="2200" dirty="0"/>
              <a:t>那么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200" dirty="0" smtClean="0"/>
              <a:t>，</a:t>
            </a:r>
            <a:r>
              <a:rPr lang="zh-CN" altLang="en-US" sz="2200" dirty="0"/>
              <a:t>反之亦真</a:t>
            </a:r>
            <a:endParaRPr lang="en-US" altLang="zh-CN" sz="2200" b="1" dirty="0"/>
          </a:p>
          <a:p>
            <a:pPr lvl="1"/>
            <a:r>
              <a:rPr lang="en-US" altLang="zh-CN" sz="2200" dirty="0"/>
              <a:t>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200" dirty="0" smtClean="0"/>
              <a:t> </a:t>
            </a:r>
            <a:r>
              <a:rPr lang="en-US" altLang="zh-CN" sz="2200" b="1" dirty="0" err="1"/>
              <a:t>iff</a:t>
            </a:r>
            <a:r>
              <a:rPr lang="en-US" altLang="zh-CN" sz="2200" dirty="0"/>
              <a:t> </a:t>
            </a: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(if and only if)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764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4282"/>
          </a:xfrm>
        </p:spPr>
        <p:txBody>
          <a:bodyPr/>
          <a:lstStyle/>
          <a:p>
            <a:r>
              <a:rPr lang="zh-CN" altLang="en-US" sz="4400" dirty="0" smtClean="0"/>
              <a:t>命题表达式、命题公式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25601"/>
            <a:ext cx="7465400" cy="462280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可用以下三种符号构造命题表达式：</a:t>
            </a:r>
            <a:endParaRPr lang="en-US" altLang="zh-CN" sz="2400" dirty="0" smtClean="0"/>
          </a:p>
          <a:p>
            <a:pPr lvl="1"/>
            <a:r>
              <a:rPr lang="en-US" altLang="zh-CN" sz="2200" dirty="0" smtClean="0"/>
              <a:t>1, 0</a:t>
            </a:r>
            <a:r>
              <a:rPr lang="zh-CN" altLang="en-US" sz="2200" dirty="0" smtClean="0"/>
              <a:t>表命题常量，字母表命题变量</a:t>
            </a:r>
            <a:endParaRPr lang="en-US" altLang="zh-CN" sz="2200" dirty="0" smtClean="0"/>
          </a:p>
          <a:p>
            <a:pPr lvl="1"/>
            <a:r>
              <a:rPr lang="zh-CN" altLang="en-US" sz="2200" dirty="0"/>
              <a:t>命题连接</a:t>
            </a:r>
            <a:r>
              <a:rPr lang="zh-CN" altLang="en-US" sz="2200" dirty="0" smtClean="0"/>
              <a:t>词作为运算符号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括号用于改变优先级</a:t>
            </a:r>
            <a:endParaRPr lang="en-US" altLang="zh-CN" sz="2200" dirty="0"/>
          </a:p>
          <a:p>
            <a:r>
              <a:rPr lang="zh-CN" altLang="en-US" sz="2400" dirty="0" smtClean="0"/>
              <a:t>以上三</a:t>
            </a:r>
            <a:r>
              <a:rPr lang="zh-CN" altLang="en-US" sz="2400" dirty="0"/>
              <a:t>种符号</a:t>
            </a:r>
            <a:r>
              <a:rPr lang="zh-CN" altLang="en-US" sz="2400" dirty="0" smtClean="0"/>
              <a:t>构成的合理表达式即</a:t>
            </a:r>
            <a:r>
              <a:rPr lang="zh-CN" altLang="en-US" sz="2400" dirty="0"/>
              <a:t>命题</a:t>
            </a:r>
            <a:r>
              <a:rPr lang="zh-CN" altLang="en-US" sz="2400" dirty="0" smtClean="0"/>
              <a:t>表达式，也成为命题公式。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如果表达式中出现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个不同变量，则变量总共有</a:t>
            </a:r>
            <a:r>
              <a:rPr lang="en-US" altLang="zh-CN" sz="2400" dirty="0" smtClean="0"/>
              <a:t>2</a:t>
            </a:r>
            <a:r>
              <a:rPr lang="en-US" altLang="zh-CN" sz="2400" baseline="30000" dirty="0" smtClean="0"/>
              <a:t>n</a:t>
            </a:r>
            <a:r>
              <a:rPr lang="zh-CN" altLang="en-US" sz="2400" dirty="0" smtClean="0"/>
              <a:t>种不同取值方式，写出每种取值时表达式的真值，即为表达式的真值表。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212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zh-CN" altLang="en-US" sz="4400" dirty="0"/>
              <a:t>命题连接词的优先级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0"/>
            <a:ext cx="7452700" cy="5143499"/>
          </a:xfrm>
        </p:spPr>
        <p:txBody>
          <a:bodyPr/>
          <a:lstStyle/>
          <a:p>
            <a:r>
              <a:rPr lang="zh-CN" altLang="en-US" sz="2400" dirty="0"/>
              <a:t>命题连接词的优先级如下：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dirty="0" smtClean="0"/>
              <a:t>但是为了不产生混淆和可读性，以上</a:t>
            </a:r>
            <a:r>
              <a:rPr lang="en-US" altLang="zh-CN" sz="2400" dirty="0" smtClean="0"/>
              <a:t>2-5</a:t>
            </a:r>
            <a:r>
              <a:rPr lang="zh-CN" altLang="en-US" sz="2400" dirty="0" smtClean="0"/>
              <a:t>看做同级比较保险，于是：</a:t>
            </a:r>
            <a:endParaRPr lang="en-US" altLang="zh-CN" sz="2400" dirty="0" smtClean="0"/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¬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p)</a:t>
            </a:r>
            <a:r>
              <a:rPr lang="en-US" altLang="zh-CN" sz="2000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zh-CN" altLang="en-US" sz="2200" dirty="0" smtClean="0"/>
              <a:t>的括号可省略</a:t>
            </a:r>
            <a:endParaRPr lang="en-US" altLang="zh-CN" sz="2200" dirty="0" smtClean="0"/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zh-CN" altLang="en-US" sz="2200" dirty="0" smtClean="0"/>
              <a:t>的括号不省为好</a:t>
            </a:r>
            <a:endParaRPr lang="en-US" altLang="zh-CN" sz="2200" dirty="0" smtClean="0"/>
          </a:p>
          <a:p>
            <a:pPr lvl="1"/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(p ∨ q) ∨</a:t>
            </a:r>
            <a:r>
              <a:rPr lang="en-US" altLang="zh-CN" sz="2000" dirty="0" smtClean="0">
                <a:latin typeface="Cambria Math" pitchFamily="18" charset="0"/>
                <a:ea typeface="Cambria Math" pitchFamily="18" charset="0"/>
              </a:rPr>
              <a:t> r </a:t>
            </a:r>
            <a:r>
              <a:rPr lang="zh-CN" altLang="en-US" sz="2200" dirty="0" smtClean="0"/>
              <a:t>的</a:t>
            </a:r>
            <a:r>
              <a:rPr lang="zh-CN" altLang="en-US" sz="2200" dirty="0"/>
              <a:t>括号可</a:t>
            </a:r>
            <a:r>
              <a:rPr lang="zh-CN" altLang="en-US" sz="2200" dirty="0" smtClean="0"/>
              <a:t>省略是因为结合律</a:t>
            </a:r>
            <a:endParaRPr lang="en-US" altLang="zh-CN" sz="2200" dirty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508111"/>
              </p:ext>
            </p:extLst>
          </p:nvPr>
        </p:nvGraphicFramePr>
        <p:xfrm>
          <a:off x="2503000" y="1900969"/>
          <a:ext cx="41021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50"/>
                <a:gridCol w="2051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连接词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优先级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Cambria Math"/>
                          <a:ea typeface="Cambria Math"/>
                        </a:rPr>
                        <a:t>¬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ambria Math" panose="02040503050406030204" pitchFamily="18" charset="0"/>
                        </a:rPr>
                        <a:t>∧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2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ambria Math" panose="02040503050406030204" pitchFamily="18" charset="0"/>
                        </a:rPr>
                        <a:t>∨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3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ambria Math" panose="02040503050406030204" pitchFamily="18" charset="0"/>
                        </a:rPr>
                        <a:t>→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4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Cambria Math" panose="02040503050406030204" pitchFamily="18" charset="0"/>
                        </a:rPr>
                        <a:t>↔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5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20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18882"/>
          </a:xfrm>
        </p:spPr>
        <p:txBody>
          <a:bodyPr/>
          <a:lstStyle/>
          <a:p>
            <a:r>
              <a:rPr lang="zh-CN" altLang="en-US" sz="4400" dirty="0"/>
              <a:t>真值表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例：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(p </a:t>
            </a:r>
            <a:r>
              <a:rPr lang="en-US" altLang="zh-CN" sz="2400" b="1" dirty="0">
                <a:latin typeface="Cambria Math" pitchFamily="18" charset="0"/>
                <a:ea typeface="Cambria Math" pitchFamily="18" charset="0"/>
                <a:sym typeface="Symbol"/>
              </a:rPr>
              <a:t>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q) 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  <a:sym typeface="Symbol"/>
              </a:rPr>
              <a:t>  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r </a:t>
            </a:r>
            <a:r>
              <a:rPr lang="zh-CN" altLang="en-US" sz="2400" dirty="0" smtClean="0"/>
              <a:t>的真值表</a:t>
            </a:r>
            <a:endParaRPr lang="en-US" altLang="zh-CN" sz="2400" dirty="0" smtClean="0"/>
          </a:p>
          <a:p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3255"/>
              </p:ext>
            </p:extLst>
          </p:nvPr>
        </p:nvGraphicFramePr>
        <p:xfrm>
          <a:off x="827700" y="2717311"/>
          <a:ext cx="7467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150"/>
                <a:gridCol w="1028150"/>
                <a:gridCol w="1028150"/>
                <a:gridCol w="1028150"/>
                <a:gridCol w="1677500"/>
                <a:gridCol w="1677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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 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(p 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 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q) → 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/>
                        </a:rPr>
                        <a:t></a:t>
                      </a:r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 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4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52718"/>
            <a:ext cx="7099300" cy="1122083"/>
          </a:xfrm>
        </p:spPr>
        <p:txBody>
          <a:bodyPr/>
          <a:lstStyle/>
          <a:p>
            <a:r>
              <a:rPr lang="zh-CN" altLang="en-US" sz="4400" dirty="0"/>
              <a:t>离散数学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778002"/>
            <a:ext cx="7890853" cy="46863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数理逻辑</a:t>
            </a:r>
            <a:endParaRPr lang="en-US" altLang="zh-CN" sz="3200" dirty="0"/>
          </a:p>
          <a:p>
            <a:pPr marL="457178" lvl="1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第一章：命题逻辑、谓词逻辑</a:t>
            </a:r>
            <a:endParaRPr lang="en-US" altLang="zh-CN" sz="2400" dirty="0"/>
          </a:p>
          <a:p>
            <a:r>
              <a:rPr lang="zh-CN" altLang="en-US" sz="3200" dirty="0"/>
              <a:t>集合论</a:t>
            </a:r>
            <a:endParaRPr lang="en-US" altLang="zh-CN" sz="3200" dirty="0"/>
          </a:p>
          <a:p>
            <a:pPr marL="457178" lvl="1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第二章：集合、函数；第五章：关系</a:t>
            </a:r>
            <a:endParaRPr lang="en-US" altLang="zh-CN" sz="2400" dirty="0"/>
          </a:p>
          <a:p>
            <a:r>
              <a:rPr lang="zh-CN" altLang="en-US" sz="3200" dirty="0"/>
              <a:t>图论</a:t>
            </a:r>
            <a:endParaRPr lang="en-US" altLang="zh-CN" sz="3200" dirty="0"/>
          </a:p>
          <a:p>
            <a:pPr marL="457178" lvl="1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第六章：图；第七章：树</a:t>
            </a:r>
            <a:endParaRPr lang="en-US" altLang="zh-CN" sz="2400" dirty="0"/>
          </a:p>
          <a:p>
            <a:r>
              <a:rPr lang="zh-CN" altLang="en-US" sz="3200" dirty="0"/>
              <a:t>组合数学</a:t>
            </a:r>
            <a:endParaRPr lang="en-US" altLang="zh-CN" sz="3200" dirty="0"/>
          </a:p>
          <a:p>
            <a:pPr marL="457178" lvl="1" indent="0">
              <a:buNone/>
            </a:pPr>
            <a:r>
              <a:rPr lang="en-US" altLang="zh-CN" sz="2800" dirty="0"/>
              <a:t>	</a:t>
            </a:r>
            <a:r>
              <a:rPr lang="zh-CN" altLang="en-US" sz="2400" dirty="0"/>
              <a:t>第三章：计数；第四章：高级计数技术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90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真值表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97000"/>
            <a:ext cx="6711654" cy="4851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 = ((p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400" b="1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¬r)</a:t>
            </a:r>
            <a:r>
              <a:rPr lang="zh-CN" altLang="en-US" sz="2400" dirty="0" smtClean="0">
                <a:latin typeface="宋体" panose="02010600030101010101" pitchFamily="2" charset="-122"/>
              </a:rPr>
              <a:t>的真值表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endParaRPr lang="zh-CN" altLang="en-US" sz="240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17945"/>
              </p:ext>
            </p:extLst>
          </p:nvPr>
        </p:nvGraphicFramePr>
        <p:xfrm>
          <a:off x="256200" y="2006600"/>
          <a:ext cx="8686797" cy="439318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0971"/>
                <a:gridCol w="1240971"/>
                <a:gridCol w="1240971"/>
                <a:gridCol w="1240971"/>
                <a:gridCol w="1240971"/>
                <a:gridCol w="1240971"/>
                <a:gridCol w="1240971"/>
              </a:tblGrid>
              <a:tr h="863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q r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¬ 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∨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kumimoji="1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kumimoji="1" lang="en-US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∨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q) </a:t>
                      </a:r>
                      <a:r>
                        <a:rPr lang="en-US" altLang="zh-CN" sz="2000" b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→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(q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r)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 </a:t>
                      </a: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¬ r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 horzOverflow="overflow"/>
                </a:tc>
              </a:tr>
              <a:tr h="203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0 1 1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1 0 0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1 0 1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1 1 0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1 1 1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18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翻译自然语言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89200" cy="4195481"/>
          </a:xfrm>
        </p:spPr>
        <p:txBody>
          <a:bodyPr/>
          <a:lstStyle/>
          <a:p>
            <a:r>
              <a:rPr lang="zh-CN" altLang="en-US" sz="2400" dirty="0"/>
              <a:t>翻译自然语言为逻辑语言可精确化其含义</a:t>
            </a:r>
            <a:endParaRPr lang="en-US" altLang="zh-CN" sz="2400" dirty="0"/>
          </a:p>
          <a:p>
            <a:pPr lvl="1"/>
            <a:r>
              <a:rPr lang="zh-CN" altLang="en-US" sz="2400" dirty="0"/>
              <a:t>用命题变元表原子命题</a:t>
            </a:r>
            <a:endParaRPr lang="en-US" altLang="zh-CN" sz="2400" dirty="0"/>
          </a:p>
          <a:p>
            <a:pPr lvl="1"/>
            <a:r>
              <a:rPr lang="zh-CN" altLang="en-US" sz="2400" dirty="0"/>
              <a:t>用命题连接词表</a:t>
            </a:r>
            <a:r>
              <a:rPr lang="zh-CN" altLang="en-US" sz="2400" dirty="0" smtClean="0"/>
              <a:t>连词</a:t>
            </a:r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例：如果</a:t>
            </a:r>
            <a:r>
              <a:rPr lang="zh-CN" altLang="en-US" sz="2400" dirty="0"/>
              <a:t>我去老王家或乡下，我就不去</a:t>
            </a:r>
            <a:r>
              <a:rPr lang="zh-CN" altLang="en-US" sz="2400" dirty="0" smtClean="0"/>
              <a:t>购物。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解：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我去老王</a:t>
            </a:r>
            <a:r>
              <a:rPr lang="zh-CN" altLang="en-US" sz="2400" dirty="0" smtClean="0"/>
              <a:t>家，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 q 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我去</a:t>
            </a:r>
            <a:r>
              <a:rPr lang="zh-CN" altLang="en-US" sz="2400" dirty="0" smtClean="0"/>
              <a:t>乡下，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 r </a:t>
            </a:r>
            <a:r>
              <a:rPr lang="en-US" altLang="zh-CN" sz="2400" dirty="0" smtClean="0"/>
              <a:t>: </a:t>
            </a:r>
            <a:r>
              <a:rPr lang="zh-CN" altLang="en-US" sz="2400" dirty="0"/>
              <a:t>我去</a:t>
            </a:r>
            <a:r>
              <a:rPr lang="zh-CN" altLang="en-US" sz="2400" dirty="0" smtClean="0"/>
              <a:t>购物，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zh-CN" altLang="en-US" sz="2400" dirty="0" smtClean="0"/>
              <a:t>原命题是：如果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 smtClean="0"/>
              <a:t>或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那么</a:t>
            </a:r>
            <a:r>
              <a:rPr lang="zh-CN" altLang="en-US" sz="2400" dirty="0" smtClean="0"/>
              <a:t>非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r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符号化为：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(p  </a:t>
            </a:r>
            <a:r>
              <a:rPr lang="en-US" altLang="zh-CN" sz="2400" b="1" dirty="0">
                <a:latin typeface="Cambria Math" pitchFamily="18" charset="0"/>
                <a:ea typeface="Cambria Math" pitchFamily="18" charset="0"/>
                <a:sym typeface="Symbol"/>
              </a:rPr>
              <a:t>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q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)</a:t>
            </a:r>
            <a:r>
              <a:rPr lang="en-US" altLang="zh-CN" sz="2400" b="1" dirty="0" smtClean="0">
                <a:latin typeface="Cambria Math" pitchFamily="18" charset="0"/>
                <a:ea typeface="Cambria Math" pitchFamily="18" charset="0"/>
                <a:sym typeface="Symbol"/>
              </a:rPr>
              <a:t>  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r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12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翻译自然语言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 smtClean="0"/>
              <a:t>例：</a:t>
            </a:r>
            <a:r>
              <a:rPr lang="zh-CN" altLang="en-US" sz="2400" dirty="0"/>
              <a:t>翻译如下语句为逻辑语言</a:t>
            </a:r>
            <a:r>
              <a:rPr lang="en-US" altLang="zh-CN" sz="2400" dirty="0" smtClean="0"/>
              <a:t>:</a:t>
            </a:r>
          </a:p>
          <a:p>
            <a:pPr marL="457207" lvl="1" indent="0">
              <a:buNone/>
            </a:pPr>
            <a:r>
              <a:rPr lang="zh-CN" altLang="en-US" sz="2400" dirty="0"/>
              <a:t>只有你主修计算机科学专业或不是新生，才可以从校园网访问因特网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7" lvl="1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解：用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表“</a:t>
            </a:r>
            <a:r>
              <a:rPr lang="zh-CN" altLang="en-US" sz="2400" dirty="0"/>
              <a:t>你主修计算机科学专业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”，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altLang="zh-CN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表“你</a:t>
            </a:r>
            <a:r>
              <a:rPr lang="zh-CN" altLang="en-US" sz="2400" dirty="0"/>
              <a:t>是新生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”，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f 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表“你</a:t>
            </a:r>
            <a:r>
              <a:rPr lang="zh-CN" altLang="en-US" sz="2400" dirty="0"/>
              <a:t>可以从校园网访问因特网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”，上述句子翻译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为：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f → (a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¬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70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翻译自然语言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16200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例：翻译如下语句为逻辑语言</a:t>
            </a:r>
            <a:r>
              <a:rPr lang="en-US" altLang="zh-CN" sz="2400" dirty="0" smtClean="0"/>
              <a:t>:</a:t>
            </a:r>
          </a:p>
          <a:p>
            <a:pPr marL="457207" lvl="1" indent="0">
              <a:buNone/>
            </a:pPr>
            <a:r>
              <a:rPr lang="zh-CN" altLang="en-US" sz="2400" dirty="0" smtClean="0"/>
              <a:t>有一个角是直角的三角形称为直角三角形。</a:t>
            </a:r>
            <a:endParaRPr lang="en-US" altLang="zh-CN" sz="2400" dirty="0"/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400" dirty="0"/>
              <a:t>解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令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是直角，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</a:t>
            </a:r>
            <a:r>
              <a:rPr lang="zh-CN" altLang="en-US" sz="2400" dirty="0">
                <a:latin typeface="Cambria Math" panose="02040503050406030204" pitchFamily="18" charset="0"/>
              </a:rPr>
              <a:t>直角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</a:t>
            </a:r>
            <a:r>
              <a:rPr lang="zh-CN" altLang="en-US" sz="2400" dirty="0">
                <a:latin typeface="Cambria Math" panose="02040503050406030204" pitchFamily="18" charset="0"/>
              </a:rPr>
              <a:t>直角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：三角形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ABC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是直角三角形，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上述句子翻译为：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↔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664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28990" cy="1400530"/>
          </a:xfrm>
        </p:spPr>
        <p:txBody>
          <a:bodyPr/>
          <a:lstStyle/>
          <a:p>
            <a:r>
              <a:rPr lang="zh-CN" altLang="en-US" sz="4400" dirty="0" smtClean="0"/>
              <a:t>永真式、永假式、可满足式</a:t>
            </a:r>
            <a:endParaRPr lang="zh-CN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90800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如果一个命题公式的真值总为真，则称其为永真式，也称为重言式。例：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latin typeface="Cambria Math"/>
                <a:ea typeface="Cambria Math"/>
              </a:rPr>
              <a:t>∨ 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</a:p>
          <a:p>
            <a:r>
              <a:rPr lang="zh-CN" altLang="en-US" sz="2400" dirty="0"/>
              <a:t>如果一个命题公式的真值总为假，则称其为永假真式，也称为矛盾式。例：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latin typeface="Cambria Math"/>
                <a:ea typeface="Cambria Math"/>
              </a:rPr>
              <a:t>∧ 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</a:p>
          <a:p>
            <a:pPr marL="342906" lvl="1" indent="-342906"/>
            <a:r>
              <a:rPr lang="zh-CN" altLang="en-US" sz="2400" dirty="0"/>
              <a:t>如果一</a:t>
            </a:r>
            <a:r>
              <a:rPr lang="zh-CN" altLang="en-US" sz="2400" dirty="0" smtClean="0"/>
              <a:t>个命题公式的</a:t>
            </a:r>
            <a:r>
              <a:rPr lang="zh-CN" altLang="en-US" sz="2400" dirty="0"/>
              <a:t>真值可以为真，则称其为可满足式。例：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latin typeface="Cambria Math"/>
                <a:ea typeface="Cambria Math"/>
              </a:rPr>
              <a:t>∧ q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956809"/>
              </p:ext>
            </p:extLst>
          </p:nvPr>
        </p:nvGraphicFramePr>
        <p:xfrm>
          <a:off x="2070100" y="4693311"/>
          <a:ext cx="50673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825"/>
                <a:gridCol w="1266825"/>
                <a:gridCol w="1266825"/>
                <a:gridCol w="12668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altLang="zh-CN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zh-CN" altLang="en-US" sz="2000" b="0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altLang="zh-CN" sz="2000" b="0" i="0" dirty="0" smtClean="0"/>
                        <a:t> </a:t>
                      </a:r>
                      <a:r>
                        <a:rPr lang="en-US" altLang="zh-CN" sz="2000" b="0" i="0" dirty="0" smtClean="0">
                          <a:latin typeface="Cambria Math"/>
                          <a:ea typeface="Cambria Math"/>
                        </a:rPr>
                        <a:t>∨ ¬</a:t>
                      </a:r>
                      <a:r>
                        <a:rPr lang="en-US" altLang="zh-CN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zh-CN" altLang="en-US" sz="2000" b="0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altLang="zh-CN" sz="2000" b="0" i="0" dirty="0" smtClean="0"/>
                        <a:t> </a:t>
                      </a:r>
                      <a:r>
                        <a:rPr lang="en-US" altLang="zh-CN" sz="2000" b="0" i="0" dirty="0" smtClean="0">
                          <a:latin typeface="Cambria Math"/>
                          <a:ea typeface="Cambria Math"/>
                        </a:rPr>
                        <a:t>∧ ¬</a:t>
                      </a:r>
                      <a:r>
                        <a:rPr lang="en-US" altLang="zh-CN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zh-CN" altLang="en-US" sz="2000" b="0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88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71282"/>
          </a:xfrm>
        </p:spPr>
        <p:txBody>
          <a:bodyPr/>
          <a:lstStyle/>
          <a:p>
            <a:r>
              <a:rPr lang="zh-CN" altLang="en-US" sz="4400" dirty="0"/>
              <a:t>逻辑等价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790701"/>
            <a:ext cx="7351100" cy="4457706"/>
          </a:xfrm>
        </p:spPr>
        <p:txBody>
          <a:bodyPr/>
          <a:lstStyle/>
          <a:p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A, B 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是</a:t>
            </a:r>
            <a:r>
              <a:rPr lang="zh-CN" altLang="en-US" sz="2400" dirty="0">
                <a:latin typeface="Cambria Math" pitchFamily="18" charset="0"/>
                <a:ea typeface="Cambria Math" pitchFamily="18" charset="0"/>
              </a:rPr>
              <a:t>两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个</a:t>
            </a:r>
            <a:r>
              <a:rPr lang="zh-CN" altLang="en-US" sz="2400" dirty="0"/>
              <a:t>命题公式</a:t>
            </a:r>
            <a:r>
              <a:rPr lang="zh-CN" altLang="en-US" sz="2400" dirty="0" smtClean="0">
                <a:latin typeface="Cambria Math" pitchFamily="18" charset="0"/>
                <a:ea typeface="Cambria Math" pitchFamily="18" charset="0"/>
              </a:rPr>
              <a:t>，</a:t>
            </a:r>
            <a:r>
              <a:rPr lang="zh-CN" altLang="en-US" sz="2400" dirty="0" smtClean="0"/>
              <a:t>如果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A↔B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为永真式，则</a:t>
            </a:r>
            <a:r>
              <a:rPr lang="zh-CN" altLang="en-US" sz="2400" dirty="0" smtClean="0"/>
              <a:t>称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zh-CN" altLang="en-US" sz="2400" dirty="0" smtClean="0"/>
              <a:t>等价</a:t>
            </a:r>
            <a:r>
              <a:rPr lang="zh-CN" altLang="en-US" sz="2400" dirty="0"/>
              <a:t>，记作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altLang="zh-CN" sz="2400" dirty="0" smtClean="0">
                <a:latin typeface="Cambria Math"/>
                <a:ea typeface="Cambria Math"/>
              </a:rPr>
              <a:t>⇔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或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altLang="zh-CN" sz="2400" dirty="0" smtClean="0">
                <a:latin typeface="Cambria Math"/>
                <a:ea typeface="Cambria Math"/>
              </a:rPr>
              <a:t>≡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B</a:t>
            </a:r>
            <a:r>
              <a:rPr lang="en-US" altLang="zh-CN" sz="2400" dirty="0" smtClean="0"/>
              <a:t>.</a:t>
            </a:r>
            <a:endParaRPr lang="en-US" altLang="zh-CN" sz="2400" dirty="0"/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zh-CN" altLang="en-US" sz="2400" dirty="0" smtClean="0">
                <a:ea typeface="Cambria Math" pitchFamily="18" charset="0"/>
              </a:rPr>
              <a:t>等价于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当且仅当，在真值表中它们对应的两列完全相同。</a:t>
            </a:r>
            <a:endParaRPr lang="en-US" altLang="zh-CN" sz="2400" dirty="0"/>
          </a:p>
          <a:p>
            <a:r>
              <a:rPr lang="zh-CN" altLang="en-US" sz="2400" dirty="0"/>
              <a:t>用真值表说明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∨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 </a:t>
            </a:r>
            <a:r>
              <a:rPr lang="zh-CN" altLang="en-US" sz="2400" dirty="0">
                <a:ea typeface="Cambria Math" pitchFamily="18" charset="0"/>
              </a:rPr>
              <a:t>等价于</a:t>
            </a:r>
            <a:r>
              <a:rPr lang="en-US" altLang="zh-CN" sz="2400" dirty="0"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endParaRPr lang="en-US" altLang="zh-CN" sz="2800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538323"/>
              </p:ext>
            </p:extLst>
          </p:nvPr>
        </p:nvGraphicFramePr>
        <p:xfrm>
          <a:off x="1944908" y="4076701"/>
          <a:ext cx="52813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348"/>
                <a:gridCol w="1320348"/>
                <a:gridCol w="1320348"/>
                <a:gridCol w="1320348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0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altLang="zh-CN" sz="2000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i="0" dirty="0" smtClean="0">
                          <a:latin typeface="Cambria Math"/>
                          <a:ea typeface="Cambria Math"/>
                        </a:rPr>
                        <a:t>∨ </a:t>
                      </a:r>
                      <a:r>
                        <a:rPr lang="en-US" altLang="zh-CN" sz="2000" i="0" dirty="0" smtClean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endParaRPr lang="zh-CN" altLang="en-US" sz="2000" i="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1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德</a:t>
            </a:r>
            <a:r>
              <a:rPr lang="en-US" altLang="zh-CN" dirty="0"/>
              <a:t>.</a:t>
            </a:r>
            <a:r>
              <a:rPr lang="zh-CN" altLang="en-US" dirty="0"/>
              <a:t>摩根律</a:t>
            </a:r>
            <a:r>
              <a:rPr lang="en-US" altLang="zh-CN" dirty="0"/>
              <a:t>(De Morgan)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¬(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q)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 ≡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¬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¬q</a:t>
            </a:r>
          </a:p>
          <a:p>
            <a:pPr marL="0" indent="0" algn="ctr">
              <a:buNone/>
            </a:pP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¬(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q</a:t>
            </a:r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) ≡ ¬</a:t>
            </a:r>
            <a:r>
              <a:rPr lang="en-US" altLang="zh-CN" sz="3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¬q</a:t>
            </a:r>
            <a:endParaRPr lang="en-US" altLang="zh-CN" sz="3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5753847"/>
              </p:ext>
            </p:extLst>
          </p:nvPr>
        </p:nvGraphicFramePr>
        <p:xfrm>
          <a:off x="622301" y="3810000"/>
          <a:ext cx="7874000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850"/>
                <a:gridCol w="958850"/>
                <a:gridCol w="958850"/>
                <a:gridCol w="958850"/>
                <a:gridCol w="1346200"/>
                <a:gridCol w="1346200"/>
                <a:gridCol w="1346200"/>
              </a:tblGrid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000" b="0" i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000" b="0" i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¬p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¬q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 ∨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¬(</a:t>
                      </a:r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p ∨ 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smtClean="0">
                          <a:latin typeface="Cambria Math" pitchFamily="18" charset="0"/>
                          <a:ea typeface="Cambria Math" pitchFamily="18" charset="0"/>
                        </a:rPr>
                        <a:t>¬p ∧ ¬q</a:t>
                      </a: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13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6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命题的运算定律</a:t>
            </a:r>
            <a:endParaRPr lang="zh-CN" alt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5617" y="1853248"/>
            <a:ext cx="7752522" cy="432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400" dirty="0" smtClean="0"/>
              <a:t>同一律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0 ≡ p, 		p ∧ 1 ≡ p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零一律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1, 		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0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幂等律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p, 		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≡ p</a:t>
            </a:r>
            <a:r>
              <a:rPr 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对合律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¬(¬p)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p, </a:t>
            </a:r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</a:rPr>
              <a:t>互补律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¬p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1, 	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¬p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r>
              <a:rPr lang="zh-CN" altLang="en-US" sz="2400" dirty="0" smtClean="0"/>
              <a:t>吸收律</a:t>
            </a:r>
            <a:r>
              <a:rPr lang="en-US" altLang="zh-CN" sz="2400" dirty="0" smtClean="0"/>
              <a:t>	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p, 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≡ p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2400" dirty="0" smtClean="0"/>
              <a:t>德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摩根律</a:t>
            </a:r>
            <a:r>
              <a:rPr lang="en-US" altLang="zh-CN" sz="2400" dirty="0" smtClean="0"/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∨ q) ≡ 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 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¬q, </a:t>
            </a:r>
          </a:p>
          <a:p>
            <a:pPr marL="1828830" lvl="4" indent="0">
              <a:buNone/>
            </a:pP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¬(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≡ ¬p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  <a:p>
            <a:endParaRPr lang="en-US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 smtClean="0"/>
          </a:p>
          <a:p>
            <a:pPr>
              <a:buFont typeface="Wingdings 3" charset="2"/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2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命题的运算定律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r>
              <a:rPr lang="zh-CN" altLang="en-US" sz="2400" dirty="0" smtClean="0"/>
              <a:t>交换律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p, 		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 ≡ q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结合律</a:t>
            </a:r>
            <a:r>
              <a:rPr lang="en-US" altLang="zh-CN" sz="2400" dirty="0" smtClean="0"/>
              <a:t>	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r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≡ 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r),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smtClean="0"/>
              <a:t>				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(p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 ≡ p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(q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pPr>
              <a:buNone/>
            </a:pPr>
            <a:endParaRPr lang="en-US" altLang="zh-CN" sz="2400" dirty="0"/>
          </a:p>
          <a:p>
            <a:r>
              <a:rPr lang="zh-CN" altLang="en-US" sz="2400" dirty="0" smtClean="0"/>
              <a:t>分配律</a:t>
            </a:r>
            <a:r>
              <a:rPr lang="en-US" altLang="zh-CN" sz="2400" dirty="0" smtClean="0"/>
              <a:t>	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r) ≡ 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pPr marL="1828830" lvl="4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(q 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r) ≡ (p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(p 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r),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86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其它的等价式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67000" cy="4195481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≡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≡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>
                <a:latin typeface="Cambria Math"/>
                <a:ea typeface="Cambria Math"/>
              </a:rPr>
              <a:t> →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→ (q → r) ≡ (p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r</a:t>
            </a:r>
          </a:p>
          <a:p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≡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↔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≡ (p</a:t>
            </a:r>
            <a:r>
              <a:rPr lang="en-US" altLang="zh-CN" sz="2400" dirty="0">
                <a:latin typeface="Cambria Math"/>
                <a:ea typeface="Cambria Math"/>
              </a:rPr>
              <a:t> 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altLang="zh-CN" sz="2400" dirty="0" smtClean="0">
                <a:latin typeface="Cambria Math"/>
                <a:ea typeface="Cambria Math"/>
              </a:rPr>
              <a:t>∨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 smtClean="0">
                <a:latin typeface="Cambria Math"/>
                <a:ea typeface="Cambria Math"/>
              </a:rPr>
              <a:t> </a:t>
            </a:r>
            <a:r>
              <a:rPr lang="en-US" altLang="zh-CN" sz="2400" dirty="0">
                <a:latin typeface="Cambria Math"/>
                <a:ea typeface="Cambria Math"/>
              </a:rPr>
              <a:t>∧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) </a:t>
            </a:r>
            <a:endParaRPr lang="en-US" altLang="zh-CN" sz="24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↔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≡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altLang="zh-CN" sz="2400" dirty="0" smtClean="0">
                <a:latin typeface="Cambria Math"/>
                <a:ea typeface="Cambria Math"/>
              </a:rPr>
              <a:t>∧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(q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p) </a:t>
            </a:r>
            <a:endParaRPr lang="zh-CN" altLang="en-US" sz="2400" dirty="0"/>
          </a:p>
          <a:p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↔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 ≡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 smtClean="0">
                <a:latin typeface="Cambria Math"/>
                <a:ea typeface="Cambria Math"/>
              </a:rPr>
              <a:t> </a:t>
            </a:r>
            <a:r>
              <a:rPr lang="en-US" altLang="zh-CN" sz="2400" dirty="0">
                <a:latin typeface="Cambria Math"/>
                <a:ea typeface="Cambria Math"/>
              </a:rPr>
              <a:t>↔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endParaRPr lang="en-US" altLang="zh-CN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(p </a:t>
            </a:r>
            <a:r>
              <a:rPr lang="en-US" altLang="zh-CN" sz="2400" dirty="0">
                <a:latin typeface="Cambria Math"/>
                <a:ea typeface="Cambria Math"/>
              </a:rPr>
              <a:t>↔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q) ≡ p </a:t>
            </a:r>
            <a:r>
              <a:rPr lang="en-US" altLang="zh-CN" sz="2400" dirty="0">
                <a:latin typeface="Cambria Math"/>
                <a:ea typeface="Cambria Math"/>
              </a:rPr>
              <a:t>↔ 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</a:p>
          <a:p>
            <a:endParaRPr lang="en-US" altLang="zh-CN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9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52718"/>
            <a:ext cx="7061200" cy="1172883"/>
          </a:xfrm>
        </p:spPr>
        <p:txBody>
          <a:bodyPr>
            <a:normAutofit fontScale="90000"/>
          </a:bodyPr>
          <a:lstStyle/>
          <a:p>
            <a:r>
              <a:rPr lang="zh-CN" altLang="en-US" sz="4900" dirty="0"/>
              <a:t>数理逻辑</a:t>
            </a:r>
            <a:r>
              <a:rPr lang="en-US" altLang="zh-CN" sz="4400" dirty="0"/>
              <a:t/>
            </a:r>
            <a:br>
              <a:rPr lang="en-US" altLang="zh-CN" sz="4400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逻辑属哲学范畴，一切的思维活动应该“符合逻辑”</a:t>
            </a:r>
            <a:endParaRPr lang="en-US" altLang="zh-CN" sz="2800" dirty="0"/>
          </a:p>
          <a:p>
            <a:r>
              <a:rPr lang="zh-CN" altLang="en-US" sz="2800" dirty="0"/>
              <a:t>用数学的方式研究逻辑</a:t>
            </a:r>
            <a:endParaRPr lang="en-US" altLang="zh-CN" sz="2800" dirty="0"/>
          </a:p>
          <a:p>
            <a:pPr marL="457178" lvl="1" indent="0">
              <a:buNone/>
            </a:pPr>
            <a:r>
              <a:rPr lang="en-US" altLang="zh-CN" dirty="0" smtClean="0"/>
              <a:t>	</a:t>
            </a:r>
            <a:r>
              <a:rPr lang="zh-CN" altLang="en-US" sz="2400" dirty="0"/>
              <a:t>符号逻辑、逻辑代数</a:t>
            </a:r>
            <a:endParaRPr lang="en-US" altLang="zh-CN" sz="2400" dirty="0"/>
          </a:p>
          <a:p>
            <a:r>
              <a:rPr lang="zh-CN" altLang="en-US" sz="2800" dirty="0"/>
              <a:t>作为数学基础的逻辑</a:t>
            </a:r>
            <a:endParaRPr lang="en-US" altLang="zh-CN" sz="2800" dirty="0"/>
          </a:p>
          <a:p>
            <a:pPr marL="914354" lvl="2" indent="0">
              <a:buNone/>
            </a:pPr>
            <a:r>
              <a:rPr lang="zh-CN" altLang="en-US" sz="2400" dirty="0"/>
              <a:t>数理逻辑作为数学的一个分支，用于解决数学的一些根本问题：“数学不能做什么”</a:t>
            </a:r>
            <a:endParaRPr lang="en-US" altLang="zh-CN" sz="2400" dirty="0"/>
          </a:p>
          <a:p>
            <a:r>
              <a:rPr lang="zh-CN" altLang="en-US" sz="2800" dirty="0"/>
              <a:t>应用逻辑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5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等价的证明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证明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→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r)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  <a:p>
            <a:pPr marL="0" indent="0">
              <a:buNone/>
            </a:pPr>
            <a:r>
              <a:rPr lang="zh-CN" altLang="en-US" sz="2400" dirty="0" smtClean="0"/>
              <a:t>解：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→ (q →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¬p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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¬q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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r)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(¬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¬q)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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  <a:sym typeface="Symbol"/>
              </a:rPr>
              <a:t>r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(p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  <a:sym typeface="Symbol"/>
              </a:rPr>
              <a:t>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r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r</a:t>
            </a:r>
          </a:p>
          <a:p>
            <a:pPr marL="457207" lvl="1" indent="0">
              <a:buNone/>
            </a:pPr>
            <a:endParaRPr lang="en-US" altLang="zh-CN" sz="2400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457207" lvl="1" indent="0">
              <a:buNone/>
            </a:pPr>
            <a:endParaRPr lang="en-US" altLang="zh-CN" sz="2400" dirty="0" smtClean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marL="457207" lvl="1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921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等价的证明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例：证明</a:t>
            </a:r>
            <a:r>
              <a:rPr lang="zh-CN" altLang="en-US" sz="2400" dirty="0"/>
              <a:t>如下两式</a:t>
            </a:r>
            <a:r>
              <a:rPr lang="zh-CN" altLang="en-US" sz="2400" dirty="0" smtClean="0"/>
              <a:t>等价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ambria Math"/>
                <a:ea typeface="Cambria Math"/>
              </a:rPr>
              <a:t>		¬(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q)), 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>
                <a:latin typeface="Cambria Math"/>
                <a:ea typeface="Cambria Math"/>
              </a:rPr>
              <a:t>¬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解：</a:t>
            </a:r>
            <a:r>
              <a:rPr lang="en-US" altLang="zh-CN" sz="2400" dirty="0">
                <a:latin typeface="Cambria Math"/>
                <a:ea typeface="Cambria Math"/>
              </a:rPr>
              <a:t> ¬(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∨ (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≡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∨ (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altLang="zh-CN" sz="2400" dirty="0" smtClean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等价的证明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证明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(p ∧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(p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永真</a:t>
            </a:r>
            <a:r>
              <a:rPr lang="zh-CN" altLang="en-US" sz="2400" dirty="0" smtClean="0"/>
              <a:t>式。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解：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(p ∨ q)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¬(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q)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(p ∨ q)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(¬p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(p ∨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(¬p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p)</a:t>
            </a:r>
            <a:r>
              <a:rPr lang="en-US" altLang="zh-CN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1 ∨ 1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  <a:p>
            <a:pPr marL="457207" lvl="1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5747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1583"/>
          </a:xfrm>
        </p:spPr>
        <p:txBody>
          <a:bodyPr/>
          <a:lstStyle/>
          <a:p>
            <a:r>
              <a:rPr lang="zh-CN" altLang="en-US" dirty="0" smtClean="0"/>
              <a:t>对偶原理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84301"/>
            <a:ext cx="7605100" cy="4864106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A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是一个不含→、↔命题公式，将在其中的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 ∧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∨分别替换成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0, 1,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∨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的得到公式称为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的对偶，记作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引理：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F(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F</a:t>
            </a:r>
            <a:r>
              <a:rPr lang="en-US" altLang="zh-CN" sz="24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  <a:p>
            <a:pPr marL="457207" lvl="1" indent="0">
              <a:buNone/>
            </a:pP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对左式反复使用</a:t>
            </a:r>
            <a:r>
              <a:rPr lang="zh-CN" altLang="en-US" sz="2200" dirty="0">
                <a:latin typeface="Cambria Math" panose="02040503050406030204" pitchFamily="18" charset="0"/>
              </a:rPr>
              <a:t>德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摩根律，且只能使用</a:t>
            </a:r>
            <a:r>
              <a:rPr lang="zh-CN" altLang="en-US" sz="2200" dirty="0">
                <a:latin typeface="Cambria Math" panose="02040503050406030204" pitchFamily="18" charset="0"/>
              </a:rPr>
              <a:t>德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摩根律即可。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对偶原理：若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30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.</a:t>
            </a:r>
          </a:p>
          <a:p>
            <a:pPr marL="457207" lvl="1" indent="0">
              <a:buNone/>
            </a:pP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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，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B</a:t>
            </a:r>
            <a:r>
              <a:rPr lang="en-US" altLang="zh-CN" sz="2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上式中，用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分别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替换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p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，得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A</a:t>
            </a:r>
            <a:r>
              <a:rPr lang="en-US" altLang="zh-CN" sz="2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en-US" altLang="zh-CN" sz="2200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2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16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78100" cy="4195481"/>
          </a:xfrm>
        </p:spPr>
        <p:txBody>
          <a:bodyPr/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一个命题公式若</a:t>
            </a:r>
            <a:r>
              <a:rPr lang="zh-CN" altLang="en-US" sz="2400" dirty="0">
                <a:latin typeface="Cambria Math" panose="02040503050406030204" pitchFamily="18" charset="0"/>
              </a:rPr>
              <a:t>它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具有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 ∧ 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 ∧ … ∧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zh-CN" altLang="en-US" sz="2400" dirty="0">
                <a:latin typeface="Cambria Math" panose="02040503050406030204" pitchFamily="18" charset="0"/>
              </a:rPr>
              <a:t>的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形式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，其中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或其否定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400" dirty="0">
                <a:latin typeface="Cambria Math" panose="02040503050406030204" pitchFamily="18" charset="0"/>
              </a:rPr>
              <a:t>，则称其为质合取式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</a:p>
          <a:p>
            <a:pPr marL="457207" lvl="1" indent="0">
              <a:buNone/>
            </a:pPr>
            <a:r>
              <a:rPr lang="zh-CN" altLang="en-US" sz="2200" dirty="0" smtClean="0">
                <a:latin typeface="Cambria Math" panose="02040503050406030204" pitchFamily="18" charset="0"/>
              </a:rPr>
              <a:t>例如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,¬p ∧ q ∧ r ∧ s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是由命题变元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组成的一质合取式。 </a:t>
            </a: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一个命题公式若具有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 ∨ 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 ∨ … ∨ </a:t>
            </a:r>
            <a:r>
              <a:rPr lang="en-US" altLang="zh-CN" sz="24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altLang="zh-CN" sz="2400" dirty="0">
                <a:latin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400" dirty="0">
                <a:latin typeface="Cambria Math" panose="02040503050406030204" pitchFamily="18" charset="0"/>
              </a:rPr>
              <a:t>形式，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其中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是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或是其否定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¬p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zh-CN" altLang="en-US" sz="2400" dirty="0">
                <a:latin typeface="Cambria Math" panose="02040503050406030204" pitchFamily="18" charset="0"/>
              </a:rPr>
              <a:t>，则称其为质析取式。</a:t>
            </a:r>
          </a:p>
          <a:p>
            <a:pPr marL="457207" lvl="1" indent="0">
              <a:buNone/>
            </a:pPr>
            <a:r>
              <a:rPr lang="zh-CN" altLang="en-US" sz="2200" dirty="0">
                <a:latin typeface="Cambria Math" panose="02040503050406030204" pitchFamily="18" charset="0"/>
              </a:rPr>
              <a:t>例如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¬q ∨ p ∨¬p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是</a:t>
            </a:r>
            <a:r>
              <a:rPr lang="zh-CN" altLang="en-US" sz="2200" dirty="0">
                <a:latin typeface="Cambria Math" panose="02040503050406030204" pitchFamily="18" charset="0"/>
              </a:rPr>
              <a:t>由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命题变元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、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、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组成</a:t>
            </a:r>
            <a:r>
              <a:rPr lang="zh-CN" altLang="en-US" sz="2200" dirty="0">
                <a:latin typeface="Cambria Math" panose="02040503050406030204" pitchFamily="18" charset="0"/>
              </a:rPr>
              <a:t>的一质析取式。 </a:t>
            </a:r>
          </a:p>
        </p:txBody>
      </p:sp>
    </p:spTree>
    <p:extLst>
      <p:ext uri="{BB962C8B-B14F-4D97-AF65-F5344CB8AC3E}">
        <p14:creationId xmlns:p14="http://schemas.microsoft.com/office/powerpoint/2010/main" val="164588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16200" cy="4195481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质</a:t>
            </a:r>
            <a:r>
              <a:rPr lang="zh-CN" altLang="en-US" sz="2400" dirty="0">
                <a:latin typeface="Cambria Math" panose="02040503050406030204" pitchFamily="18" charset="0"/>
              </a:rPr>
              <a:t>合取式的析取称为析取范式。即具有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… ∨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≥1)</a:t>
            </a:r>
            <a:r>
              <a:rPr lang="zh-CN" altLang="en-US" sz="2400" dirty="0">
                <a:latin typeface="Cambria Math" panose="02040503050406030204" pitchFamily="18" charset="0"/>
              </a:rPr>
              <a:t>的形式的公式，其中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是质合取式。 </a:t>
            </a:r>
          </a:p>
          <a:p>
            <a:pPr marL="457207" lvl="1" indent="0">
              <a:buNone/>
            </a:pPr>
            <a:r>
              <a:rPr lang="zh-CN" altLang="en-US" sz="2200" dirty="0">
                <a:latin typeface="Cambria Math" panose="02040503050406030204" pitchFamily="18" charset="0"/>
              </a:rPr>
              <a:t>例如，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p ∨ (p ∧ q) ∨ r ∨(¬ p ∧ ¬q ∧ r)</a:t>
            </a:r>
            <a:r>
              <a:rPr lang="zh-CN" altLang="en-US" sz="2200" dirty="0">
                <a:latin typeface="Cambria Math" panose="02040503050406030204" pitchFamily="18" charset="0"/>
              </a:rPr>
              <a:t>是一析取范式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。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dirty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质</a:t>
            </a:r>
            <a:r>
              <a:rPr lang="zh-CN" altLang="en-US" sz="2400" dirty="0">
                <a:latin typeface="Cambria Math" panose="02040503050406030204" pitchFamily="18" charset="0"/>
              </a:rPr>
              <a:t>析取式的合取称为合取范式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。即</a:t>
            </a:r>
            <a:r>
              <a:rPr lang="zh-CN" altLang="en-US" sz="2400" dirty="0">
                <a:latin typeface="Cambria Math" panose="02040503050406030204" pitchFamily="18" charset="0"/>
              </a:rPr>
              <a:t>具有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(n≥1)</a:t>
            </a:r>
            <a:r>
              <a:rPr lang="zh-CN" altLang="en-US" sz="2400" dirty="0">
                <a:latin typeface="Cambria Math" panose="02040503050406030204" pitchFamily="18" charset="0"/>
              </a:rPr>
              <a:t>的形式的公式，其中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sz="2400" dirty="0">
                <a:latin typeface="Cambria Math" panose="02040503050406030204" pitchFamily="18" charset="0"/>
              </a:rPr>
              <a:t>是质析取式。</a:t>
            </a:r>
          </a:p>
          <a:p>
            <a:pPr marL="457207" lvl="1" indent="0">
              <a:buNone/>
            </a:pPr>
            <a:r>
              <a:rPr lang="zh-CN" altLang="en-US" sz="2200" dirty="0">
                <a:latin typeface="Cambria Math" panose="02040503050406030204" pitchFamily="18" charset="0"/>
              </a:rPr>
              <a:t>例如，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¬p ∧ (p ∨ q) ∧ r ∧ (p ∨ ¬q ∨ r)</a:t>
            </a:r>
            <a:r>
              <a:rPr lang="zh-CN" altLang="en-US" sz="2200" dirty="0">
                <a:latin typeface="Cambria Math" panose="02040503050406030204" pitchFamily="18" charset="0"/>
              </a:rPr>
              <a:t>是一合取范式。 </a:t>
            </a:r>
            <a:br>
              <a:rPr lang="zh-CN" altLang="en-US" sz="2200" dirty="0">
                <a:latin typeface="Cambria Math" panose="02040503050406030204" pitchFamily="18" charset="0"/>
              </a:rPr>
            </a:b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q ∨ r) ∧ (p ∨ q) ∧ r ∧ (p ∨ ¬r)</a:t>
            </a:r>
            <a:r>
              <a:rPr lang="zh-CN" altLang="en-US" sz="2200" dirty="0">
                <a:latin typeface="Cambria Math" panose="02040503050406030204" pitchFamily="18" charset="0"/>
              </a:rPr>
              <a:t>也是一合取范式。 </a:t>
            </a:r>
          </a:p>
        </p:txBody>
      </p:sp>
    </p:spTree>
    <p:extLst>
      <p:ext uri="{BB962C8B-B14F-4D97-AF65-F5344CB8AC3E}">
        <p14:creationId xmlns:p14="http://schemas.microsoft.com/office/powerpoint/2010/main" val="331481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求析取范式</a:t>
            </a:r>
            <a:r>
              <a:rPr lang="zh-CN" altLang="en-US" dirty="0"/>
              <a:t>和合取范式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968499"/>
            <a:ext cx="7503500" cy="458470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</a:t>
            </a:r>
            <a:r>
              <a:rPr lang="en-US" altLang="zh-CN" sz="2400" dirty="0" smtClean="0"/>
              <a:t>1.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求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=(p ∧ (q</a:t>
            </a:r>
            <a:r>
              <a:rPr lang="en-US" altLang="zh-CN" sz="2400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400" dirty="0">
                <a:latin typeface="Cambria Math" panose="02040503050406030204" pitchFamily="18" charset="0"/>
              </a:rPr>
              <a:t>合取范式和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析取范式。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ambria Math" panose="02040503050406030204" pitchFamily="18" charset="0"/>
              </a:rPr>
              <a:t>解：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¬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∨ r)) ∨ s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≡ 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 ∨ r) ∨s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(q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 ∨ s  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sz="2400" dirty="0">
                <a:latin typeface="Cambria Math" panose="02040503050406030204" pitchFamily="18" charset="0"/>
              </a:rPr>
              <a:t>析取范式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F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(q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 ∨ s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s) ∨ (q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s ∨ q)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s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 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q ∨ s)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∨ s)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（合取范式）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Font typeface="Symbol" panose="05050102010706020507" pitchFamily="18" charset="2"/>
              <a:buChar char="Û"/>
            </a:pPr>
            <a:endParaRPr lang="zh-CN" altLang="en-US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求析取范式和合取范式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65400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例</a:t>
            </a:r>
            <a:r>
              <a:rPr lang="en-US" altLang="zh-CN" sz="2400" dirty="0" smtClean="0">
                <a:latin typeface="宋体" panose="02010600030101010101" pitchFamily="2" charset="-122"/>
              </a:rPr>
              <a:t>2.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求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zh-CN" altLang="en-US" sz="2400" dirty="0">
                <a:latin typeface="Cambria Math" panose="02040503050406030204" pitchFamily="18" charset="0"/>
              </a:rPr>
              <a:t>的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析取范式</a:t>
            </a:r>
            <a:r>
              <a:rPr lang="zh-CN" altLang="en-US" sz="2400" dirty="0">
                <a:latin typeface="Cambria Math" panose="02040503050406030204" pitchFamily="18" charset="0"/>
              </a:rPr>
              <a:t>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合取范式</a:t>
            </a:r>
            <a:r>
              <a:rPr lang="zh-CN" altLang="en-US" sz="2400" dirty="0">
                <a:latin typeface="Cambria Math" panose="02040503050406030204" pitchFamily="18" charset="0"/>
              </a:rPr>
              <a:t>。</a:t>
            </a:r>
          </a:p>
          <a:p>
            <a:pPr marL="0" indent="0">
              <a:buNone/>
            </a:pPr>
            <a:r>
              <a:rPr lang="zh-CN" altLang="en-US" sz="2400" dirty="0">
                <a:latin typeface="Cambria Math" panose="02040503050406030204" pitchFamily="18" charset="0"/>
              </a:rPr>
              <a:t>解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F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∨ q)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∧ q)) ∧ ((p ∧ q)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 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∨ q))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((p ∨ q) ∨ (p ∧ q))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∧ q)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∨ q))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(q ∨ (p ∧ q)))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∨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q)) 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zh-CN" altLang="en-US" sz="24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∨ q)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 </a:t>
            </a:r>
            <a:r>
              <a:rPr lang="zh-CN" altLang="en-US" sz="2400" dirty="0">
                <a:latin typeface="Cambria Math" panose="02040503050406030204" pitchFamily="18" charset="0"/>
              </a:rPr>
              <a:t>（合取范式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）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q)) ∨ (q ∧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q))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p) ∨ (p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∨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q) ∨ (q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(p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∨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∧ q)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（析取范式）</a:t>
            </a:r>
          </a:p>
          <a:p>
            <a:pPr marL="0" indent="0">
              <a:buNone/>
            </a:pPr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0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主析取范式和主合取范式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853249"/>
                <a:ext cx="7478100" cy="439515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定义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设有命题变元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…, 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2400" baseline="-30000" dirty="0">
                    <a:latin typeface="Cambria Math" panose="02040503050406030204" pitchFamily="18" charset="0"/>
                  </a:rPr>
                  <a:t>，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形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如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</a:rPr>
                  <a:t>的命题公式称为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是由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命题变元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 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所产生的最小项。而形如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 smtClean="0">
                    <a:latin typeface="Cambria Math" panose="02040503050406030204" pitchFamily="18" charset="0"/>
                  </a:rPr>
                  <a:t>的命题公式称为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是由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命题变元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所产生的最大项 。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其中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为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或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4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=1,2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,…n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altLang="zh-CN" sz="2400" dirty="0" smtClean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 smtClean="0">
                    <a:latin typeface="Cambria Math" panose="02040503050406030204" pitchFamily="18" charset="0"/>
                  </a:rPr>
                  <a:t> =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… ∧ 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limLoc m:val="subSup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24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∨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24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zh-CN" altLang="en-US" sz="24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 smtClean="0">
                    <a:latin typeface="Cambria Math" panose="02040503050406030204" pitchFamily="18" charset="0"/>
                  </a:rPr>
                  <a:t>例如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均是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由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zh-CN" sz="2400" dirty="0" smtClean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所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产生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的最小项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。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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altLang="zh-CN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∨ p</a:t>
                </a:r>
                <a:r>
                  <a:rPr lang="en-US" altLang="zh-CN" sz="2400" baseline="-300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是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由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, </a:t>
                </a:r>
                <a:r>
                  <a:rPr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altLang="zh-CN" sz="2400" baseline="-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产生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的一个最大项</a:t>
                </a:r>
                <a:r>
                  <a:rPr lang="zh-CN" altLang="en-US" sz="2400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853249"/>
                <a:ext cx="7478100" cy="4395158"/>
              </a:xfrm>
              <a:blipFill rotWithShape="0">
                <a:blip r:embed="rId2"/>
                <a:stretch>
                  <a:fillRect l="-1304" t="-10264" r="-2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主析取范式和主合取范式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6940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由</a:t>
            </a:r>
            <a:r>
              <a:rPr lang="zh-CN" altLang="en-US" sz="2400" dirty="0">
                <a:latin typeface="Cambria Math" panose="02040503050406030204" pitchFamily="18" charset="0"/>
              </a:rPr>
              <a:t>不同最小项所组成的析取式，称为主析取范式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。由</a:t>
            </a:r>
            <a:r>
              <a:rPr lang="zh-CN" altLang="en-US" sz="2400" dirty="0">
                <a:latin typeface="Cambria Math" panose="02040503050406030204" pitchFamily="18" charset="0"/>
              </a:rPr>
              <a:t>不同最大项所组成的合取式，称为主合取范式。</a:t>
            </a:r>
          </a:p>
          <a:p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Cambria Math" panose="02040503050406030204" pitchFamily="18" charset="0"/>
              </a:rPr>
              <a:t>例如，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</a:rPr>
              <a:t>是一个主析取范式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</a:rPr>
              <a:t>是一个主合取范式。</a:t>
            </a:r>
          </a:p>
          <a:p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9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命题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14600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命题是命题逻辑的基本成分。</a:t>
            </a:r>
            <a:endParaRPr lang="en-US" altLang="zh-CN" sz="2400" dirty="0"/>
          </a:p>
          <a:p>
            <a:r>
              <a:rPr lang="zh-CN" altLang="en-US" sz="2400" dirty="0"/>
              <a:t>命题通常表现为陈述句，能分辨对错。</a:t>
            </a:r>
            <a:endParaRPr lang="en-US" altLang="zh-CN" sz="2400" dirty="0"/>
          </a:p>
          <a:p>
            <a:r>
              <a:rPr lang="zh-CN" altLang="en-US" sz="2400" dirty="0"/>
              <a:t>命题的对错称为其真值，真：</a:t>
            </a:r>
            <a:r>
              <a:rPr lang="en-US" altLang="zh-CN" sz="2400" dirty="0"/>
              <a:t>T</a:t>
            </a:r>
            <a:r>
              <a:rPr lang="zh-CN" altLang="en-US" sz="2400" dirty="0"/>
              <a:t>、</a:t>
            </a:r>
            <a:r>
              <a:rPr lang="en-US" altLang="zh-CN" sz="2400" dirty="0"/>
              <a:t>1</a:t>
            </a:r>
            <a:r>
              <a:rPr lang="zh-CN" altLang="en-US" sz="2400" dirty="0"/>
              <a:t>，假：</a:t>
            </a:r>
            <a:r>
              <a:rPr lang="en-US" altLang="zh-CN" sz="2400" dirty="0"/>
              <a:t>F</a:t>
            </a:r>
            <a:r>
              <a:rPr lang="zh-CN" altLang="en-US" sz="2400" dirty="0"/>
              <a:t>、</a:t>
            </a:r>
            <a:r>
              <a:rPr lang="en-US" altLang="zh-CN" sz="2400" dirty="0"/>
              <a:t>0.</a:t>
            </a:r>
          </a:p>
          <a:p>
            <a:r>
              <a:rPr lang="zh-CN" altLang="en-US" sz="2400" dirty="0"/>
              <a:t>通常用英文字母表示命题。</a:t>
            </a:r>
            <a:endParaRPr lang="en-US" altLang="zh-CN" sz="2400" dirty="0"/>
          </a:p>
          <a:p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1235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范式化作主范式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146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普通范式不具有唯一性，而主范式具有唯一性。</a:t>
            </a:r>
            <a:endParaRPr lang="en-US" altLang="zh-CN" sz="2400" dirty="0" smtClean="0"/>
          </a:p>
          <a:p>
            <a:r>
              <a:rPr lang="zh-CN" altLang="en-US" sz="2400" dirty="0"/>
              <a:t>将范式化作主</a:t>
            </a:r>
            <a:r>
              <a:rPr lang="zh-CN" altLang="en-US" sz="2400" dirty="0" smtClean="0"/>
              <a:t>范式的基本手段就是拆项，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1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(q 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q) 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</a:p>
          <a:p>
            <a:pPr marL="457207" lvl="1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0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(q 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q) 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q)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q) 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q) 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(¬ 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q) </a:t>
            </a:r>
          </a:p>
          <a:p>
            <a:pPr marL="457207" lvl="1" indent="0">
              <a:buNone/>
            </a:pPr>
            <a:endParaRPr lang="en-US" altLang="zh-CN" sz="2200" dirty="0" smtClean="0"/>
          </a:p>
          <a:p>
            <a:pPr marL="457207" lvl="1" indent="0">
              <a:buNone/>
            </a:pPr>
            <a:endParaRPr lang="zh-CN" altLang="en-US" sz="2400" dirty="0"/>
          </a:p>
          <a:p>
            <a:pPr marL="457207" lvl="1" indent="0"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652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用真值表求主范式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0"/>
            <a:ext cx="7452700" cy="480060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用</a:t>
            </a:r>
            <a:r>
              <a:rPr lang="zh-CN" altLang="en-US" sz="2400" dirty="0" smtClean="0"/>
              <a:t>真值表可直接写出主范式</a:t>
            </a:r>
            <a:endParaRPr lang="en-US" altLang="zh-CN" sz="2400" dirty="0" smtClean="0"/>
          </a:p>
          <a:p>
            <a:r>
              <a:rPr lang="zh-CN" altLang="en-US" sz="2400" dirty="0" smtClean="0"/>
              <a:t>例，</a:t>
            </a:r>
            <a:r>
              <a:rPr lang="en-US" altLang="zh-CN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↔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的真值表</a:t>
            </a:r>
            <a:r>
              <a:rPr lang="zh-CN" altLang="en-US" sz="2400" dirty="0"/>
              <a:t>如下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真值为“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”的对应最小项，故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 ↔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q) 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457207" lvl="1" indent="0">
              <a:buNone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 ↔q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∧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457207" lvl="1" indent="0">
              <a:buNone/>
            </a:pP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607452"/>
              </p:ext>
            </p:extLst>
          </p:nvPr>
        </p:nvGraphicFramePr>
        <p:xfrm>
          <a:off x="2332454" y="2392054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b="0" dirty="0" smtClean="0">
                          <a:latin typeface="Cambria Math"/>
                          <a:ea typeface="Cambria Math"/>
                        </a:rPr>
                        <a:t>↔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2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合取范式的可满足性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9700"/>
            <a:ext cx="7351100" cy="50927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几乎所有的判断问题都可转换为命题公式的可满足性问题，而命题公式的</a:t>
            </a:r>
            <a:r>
              <a:rPr lang="zh-CN" altLang="en-US" sz="2400" dirty="0"/>
              <a:t>可满足性</a:t>
            </a:r>
            <a:r>
              <a:rPr lang="zh-CN" altLang="en-US" sz="2400" dirty="0" smtClean="0"/>
              <a:t>问题中尤为重要的是</a:t>
            </a:r>
            <a:r>
              <a:rPr lang="zh-CN" altLang="en-US" sz="2400" dirty="0"/>
              <a:t>合取范式的</a:t>
            </a:r>
            <a:r>
              <a:rPr lang="zh-CN" altLang="en-US" sz="2400" dirty="0" smtClean="0"/>
              <a:t>可满足性。</a:t>
            </a:r>
            <a:endParaRPr lang="en-US" altLang="zh-CN" sz="2400" dirty="0" smtClean="0"/>
          </a:p>
          <a:p>
            <a:r>
              <a:rPr lang="zh-CN" altLang="en-US" sz="2400" dirty="0" smtClean="0"/>
              <a:t>如果一个合取范式中的每项出现的变量个数不超过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，则称其为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合取范式，</a:t>
            </a:r>
            <a:r>
              <a:rPr lang="en-US" altLang="zh-CN" sz="2400" dirty="0"/>
              <a:t> n</a:t>
            </a:r>
            <a:r>
              <a:rPr lang="zh-CN" altLang="en-US" sz="2400" dirty="0" smtClean="0"/>
              <a:t>合取范式</a:t>
            </a:r>
            <a:r>
              <a:rPr lang="zh-CN" altLang="en-US" sz="2400" dirty="0"/>
              <a:t>可满足性问</a:t>
            </a:r>
            <a:r>
              <a:rPr lang="zh-CN" altLang="en-US" sz="2400" dirty="0" smtClean="0"/>
              <a:t>题记为</a:t>
            </a:r>
            <a:r>
              <a:rPr lang="en-US" altLang="zh-CN" sz="2400" dirty="0" err="1" smtClean="0"/>
              <a:t>nSAT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2SAT</a:t>
            </a:r>
            <a:r>
              <a:rPr lang="zh-CN" altLang="en-US" sz="2400" dirty="0" smtClean="0"/>
              <a:t>容易，但</a:t>
            </a:r>
            <a:r>
              <a:rPr lang="en-US" altLang="zh-CN" sz="2400" dirty="0" smtClean="0"/>
              <a:t>3SAT</a:t>
            </a:r>
            <a:r>
              <a:rPr lang="zh-CN" altLang="en-US" sz="2400" dirty="0" smtClean="0"/>
              <a:t>很难解决。</a:t>
            </a:r>
            <a:endParaRPr lang="en-US" altLang="zh-CN" sz="2400" dirty="0" smtClean="0"/>
          </a:p>
          <a:p>
            <a:r>
              <a:rPr lang="en-US" altLang="zh-CN" sz="2400" dirty="0" err="1" smtClean="0"/>
              <a:t>nSAT</a:t>
            </a:r>
            <a:r>
              <a:rPr lang="zh-CN" altLang="en-US" sz="2400" dirty="0" smtClean="0"/>
              <a:t>可转换为</a:t>
            </a:r>
            <a:r>
              <a:rPr lang="en-US" altLang="zh-CN" sz="2400" dirty="0" smtClean="0"/>
              <a:t>3SAT.</a:t>
            </a:r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zh-CN" altLang="en-US" sz="22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r)</a:t>
            </a:r>
            <a:r>
              <a:rPr lang="zh-CN" altLang="en-US" sz="2200" dirty="0">
                <a:latin typeface="Cambria Math" panose="02040503050406030204" pitchFamily="18" charset="0"/>
              </a:rPr>
              <a:t>的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可满足性相同。（注意：两式并不等价，为什么？）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zh-CN" altLang="en-US" sz="2200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与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r)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∨ p</a:t>
            </a:r>
            <a:r>
              <a:rPr lang="en-US" altLang="zh-C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¬ r)</a:t>
            </a:r>
            <a:r>
              <a:rPr lang="zh-CN" altLang="en-US" sz="2200" dirty="0">
                <a:latin typeface="Cambria Math" panose="02040503050406030204" pitchFamily="18" charset="0"/>
              </a:rPr>
              <a:t>的可满足性相同。</a:t>
            </a: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endParaRPr lang="zh-CN" altLang="en-US" sz="2400" dirty="0">
              <a:latin typeface="Cambria Math" panose="02040503050406030204" pitchFamily="18" charset="0"/>
            </a:endParaRPr>
          </a:p>
          <a:p>
            <a:pPr lvl="1"/>
            <a:endParaRPr lang="zh-CN" altLang="en-US" sz="2400" dirty="0">
              <a:latin typeface="Cambria Math" panose="02040503050406030204" pitchFamily="18" charset="0"/>
            </a:endParaRPr>
          </a:p>
          <a:p>
            <a:pPr lvl="1"/>
            <a:endParaRPr lang="zh-CN" altLang="en-US" sz="2400" dirty="0">
              <a:latin typeface="Cambria Math" panose="02040503050406030204" pitchFamily="18" charset="0"/>
            </a:endParaRPr>
          </a:p>
          <a:p>
            <a:pPr lvl="1"/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6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命题公式的蕴含关系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638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定义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 </a:t>
            </a:r>
            <a:r>
              <a:rPr lang="zh-CN" altLang="en-US" sz="2400" dirty="0">
                <a:latin typeface="Cambria Math" panose="02040503050406030204" pitchFamily="18" charset="0"/>
              </a:rPr>
              <a:t>设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是两个公式，若公式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是重言式，即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dirty="0">
                <a:latin typeface="Cambria Math" panose="02040503050406030204" pitchFamily="18" charset="0"/>
              </a:rPr>
              <a:t>，则称公式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>
                <a:latin typeface="Cambria Math" panose="02040503050406030204" pitchFamily="18" charset="0"/>
              </a:rPr>
              <a:t>蕴含公式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，记作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</a:rPr>
              <a:t>注意：符号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“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”</a:t>
            </a:r>
            <a:r>
              <a:rPr lang="zh-CN" altLang="en-US" sz="2400" dirty="0">
                <a:latin typeface="Cambria Math" panose="02040503050406030204" pitchFamily="18" charset="0"/>
              </a:rPr>
              <a:t>和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“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”</a:t>
            </a:r>
            <a:r>
              <a:rPr lang="zh-CN" altLang="en-US" sz="2400" dirty="0">
                <a:latin typeface="Cambria Math" panose="02040503050406030204" pitchFamily="18" charset="0"/>
              </a:rPr>
              <a:t>的区别和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联系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zh-CN" sz="2200" dirty="0">
                <a:latin typeface="Cambria Math"/>
                <a:ea typeface="Cambria Math"/>
              </a:rPr>
              <a:t>→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是连接词，“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200" dirty="0">
                <a:latin typeface="Cambria Math"/>
                <a:ea typeface="Cambria Math"/>
              </a:rPr>
              <a:t>→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”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是</a:t>
            </a:r>
            <a:r>
              <a:rPr lang="zh-CN" altLang="en-US" sz="2200" dirty="0">
                <a:latin typeface="Cambria Math" panose="02040503050406030204" pitchFamily="18" charset="0"/>
              </a:rPr>
              <a:t>一个公式。</a:t>
            </a:r>
            <a:endParaRPr lang="en-US" altLang="zh-CN" sz="22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“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zh-CN" altLang="en-US" sz="2200" dirty="0">
                <a:latin typeface="Cambria Math" panose="02040503050406030204" pitchFamily="18" charset="0"/>
              </a:rPr>
              <a:t>不是连接词，“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B”</a:t>
            </a:r>
            <a:r>
              <a:rPr lang="zh-CN" altLang="en-US" sz="2200" dirty="0">
                <a:latin typeface="Cambria Math" panose="02040503050406030204" pitchFamily="18" charset="0"/>
              </a:rPr>
              <a:t>不是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公式。</a:t>
            </a:r>
            <a:endParaRPr lang="zh-CN" altLang="en-US" sz="2200" dirty="0">
              <a:latin typeface="Cambria Math" panose="020405030504060302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sz="2200" dirty="0" smtClean="0">
                <a:latin typeface="Cambria Math" panose="02040503050406030204" pitchFamily="18" charset="0"/>
              </a:rPr>
              <a:t>它</a:t>
            </a:r>
            <a:r>
              <a:rPr lang="zh-CN" altLang="en-US" sz="2200" dirty="0">
                <a:latin typeface="Cambria Math" panose="02040503050406030204" pitchFamily="18" charset="0"/>
              </a:rPr>
              <a:t>表示公式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200" dirty="0">
                <a:latin typeface="Cambria Math" panose="02040503050406030204" pitchFamily="18" charset="0"/>
              </a:rPr>
              <a:t>与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200" dirty="0">
                <a:latin typeface="Cambria Math" panose="02040503050406030204" pitchFamily="18" charset="0"/>
              </a:rPr>
              <a:t>之间存在蕴含关系</a:t>
            </a:r>
            <a:r>
              <a:rPr lang="zh-CN" altLang="en-US" sz="2200" dirty="0" smtClean="0">
                <a:latin typeface="Cambria Math" panose="02040503050406030204" pitchFamily="18" charset="0"/>
              </a:rPr>
              <a:t>。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>
              <a:spcBef>
                <a:spcPct val="50000"/>
              </a:spcBef>
            </a:pP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B</a:t>
            </a:r>
            <a:r>
              <a:rPr lang="zh-CN" altLang="en-US" sz="2200" dirty="0">
                <a:latin typeface="Cambria Math" panose="02040503050406030204" pitchFamily="18" charset="0"/>
              </a:rPr>
              <a:t>当且仅当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200" dirty="0">
                <a:latin typeface="Cambria Math"/>
                <a:ea typeface="Cambria Math"/>
              </a:rPr>
              <a:t>→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200" dirty="0">
                <a:latin typeface="Cambria Math" panose="02040503050406030204" pitchFamily="18" charset="0"/>
              </a:rPr>
              <a:t>是永真公式 。</a:t>
            </a:r>
          </a:p>
          <a:p>
            <a:pPr lvl="1">
              <a:spcBef>
                <a:spcPct val="50000"/>
              </a:spcBef>
            </a:pPr>
            <a:endParaRPr lang="zh-CN" altLang="en-US" sz="22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</a:t>
            </a:r>
            <a:r>
              <a:rPr lang="zh-CN" altLang="en-US" dirty="0" smtClean="0"/>
              <a:t>关系的性质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2876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从真值表来看，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当且仅当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的真值为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1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时，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400" dirty="0">
                <a:latin typeface="Cambria Math" panose="02040503050406030204" pitchFamily="18" charset="0"/>
              </a:rPr>
              <a:t>真值必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为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1.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由此不难得到：</a:t>
            </a:r>
            <a:endParaRPr lang="en-US" altLang="zh-CN" sz="2400" dirty="0">
              <a:latin typeface="Cambria Math" panose="02040503050406030204" pitchFamily="18" charset="0"/>
            </a:endParaRPr>
          </a:p>
          <a:p>
            <a:endParaRPr lang="en-US" altLang="zh-CN" sz="2400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自反性</a:t>
            </a:r>
            <a:r>
              <a:rPr lang="zh-CN" altLang="en-US" sz="2400" dirty="0">
                <a:latin typeface="Cambria Math" panose="02040503050406030204" pitchFamily="18" charset="0"/>
              </a:rPr>
              <a:t>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A.</a:t>
            </a:r>
          </a:p>
          <a:p>
            <a:r>
              <a:rPr lang="zh-CN" altLang="en-US" sz="2400" dirty="0">
                <a:latin typeface="Cambria Math" panose="02040503050406030204" pitchFamily="18" charset="0"/>
              </a:rPr>
              <a:t>反对称：若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>
                <a:latin typeface="Cambria Math" panose="02040503050406030204" pitchFamily="18" charset="0"/>
              </a:rPr>
              <a:t>，则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B.</a:t>
            </a:r>
          </a:p>
          <a:p>
            <a:r>
              <a:rPr lang="zh-CN" altLang="en-US" sz="2400" dirty="0">
                <a:latin typeface="Cambria Math" panose="02040503050406030204" pitchFamily="18" charset="0"/>
              </a:rPr>
              <a:t>传递性：若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>
                <a:latin typeface="Cambria Math" panose="02040503050406030204" pitchFamily="18" charset="0"/>
              </a:rPr>
              <a:t>，则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C.</a:t>
            </a:r>
          </a:p>
        </p:txBody>
      </p:sp>
    </p:spTree>
    <p:extLst>
      <p:ext uri="{BB962C8B-B14F-4D97-AF65-F5344CB8AC3E}">
        <p14:creationId xmlns:p14="http://schemas.microsoft.com/office/powerpoint/2010/main" val="37047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dirty="0">
                <a:latin typeface="宋体" panose="02010600030101010101" pitchFamily="2" charset="-122"/>
              </a:rPr>
              <a:t>传递性的证明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7" lvl="1" indent="0">
              <a:buNone/>
            </a:pPr>
            <a:r>
              <a:rPr lang="zh-CN" altLang="en-US" sz="2400" dirty="0">
                <a:latin typeface="Cambria Math" panose="02040503050406030204" pitchFamily="18" charset="0"/>
              </a:rPr>
              <a:t>设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>
                <a:latin typeface="Cambria Math" panose="02040503050406030204" pitchFamily="18" charset="0"/>
              </a:rPr>
              <a:t>，则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b="1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sz="2400" dirty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sz="2400" b="1" dirty="0">
                <a:latin typeface="Cambria Math"/>
                <a:ea typeface="Cambria Math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zh-CN" altLang="en-US" sz="2400" dirty="0">
                <a:latin typeface="Cambria Math" panose="02040503050406030204" pitchFamily="18" charset="0"/>
              </a:rPr>
              <a:t>于是，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b="1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 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b="1" dirty="0">
                <a:latin typeface="Cambria Math"/>
                <a:ea typeface="Cambria Math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 B</a:t>
            </a:r>
            <a:r>
              <a:rPr lang="en-US" altLang="zh-CN" sz="2400" b="1" dirty="0">
                <a:latin typeface="Cambria Math"/>
                <a:ea typeface="Cambria Math"/>
              </a:rPr>
              <a:t> 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57207" lvl="1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b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sz="2400" dirty="0">
                <a:latin typeface="Cambria Math" panose="02040503050406030204" pitchFamily="18" charset="0"/>
              </a:rPr>
              <a:t>因此 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endParaRPr lang="en-US" altLang="zh-CN" sz="2400" b="1" dirty="0">
              <a:solidFill>
                <a:schemeClr val="bg1"/>
              </a:solidFill>
              <a:latin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7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前提与结论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51001"/>
            <a:ext cx="7414600" cy="459740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如果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，则称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是前提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的结论。前提也可以有多个，于是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如果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400" b="1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sz="2400" b="1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则称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前提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的结论。记作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B.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从</a:t>
            </a:r>
            <a:r>
              <a:rPr lang="zh-CN" altLang="en-US" sz="2400" dirty="0">
                <a:latin typeface="Cambria Math" panose="02040503050406030204" pitchFamily="18" charset="0"/>
              </a:rPr>
              <a:t>真值表来看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，就是当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的真值均为</a:t>
            </a:r>
            <a:r>
              <a:rPr lang="en-US" altLang="zh-CN" sz="2400" dirty="0">
                <a:latin typeface="Cambria Math" panose="02040503050406030204" pitchFamily="18" charset="0"/>
              </a:rPr>
              <a:t>1</a:t>
            </a:r>
            <a:r>
              <a:rPr lang="zh-CN" altLang="en-US" sz="2400" dirty="0">
                <a:latin typeface="Cambria Math" panose="02040503050406030204" pitchFamily="18" charset="0"/>
              </a:rPr>
              <a:t>时，</a:t>
            </a:r>
            <a:r>
              <a:rPr lang="en-US" altLang="zh-CN" sz="2400" dirty="0">
                <a:latin typeface="Cambria Math" panose="02040503050406030204" pitchFamily="18" charset="0"/>
              </a:rPr>
              <a:t>B</a:t>
            </a:r>
            <a:r>
              <a:rPr lang="zh-CN" altLang="en-US" sz="2400" dirty="0">
                <a:latin typeface="Cambria Math" panose="02040503050406030204" pitchFamily="18" charset="0"/>
              </a:rPr>
              <a:t>的真值必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为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1.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从右表可得到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p,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</a:t>
            </a:r>
            <a:endParaRPr lang="zh-CN" altLang="en-US" sz="2400" dirty="0" smtClean="0">
              <a:latin typeface="Cambria Math" panose="02040503050406030204" pitchFamily="18" charset="0"/>
            </a:endParaRPr>
          </a:p>
          <a:p>
            <a:pPr lvl="1"/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q, p </a:t>
            </a:r>
            <a:r>
              <a:rPr lang="en-US" altLang="zh-CN" sz="2400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⇏ p</a:t>
            </a: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b="1" dirty="0">
              <a:latin typeface="Cambria Math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71036"/>
              </p:ext>
            </p:extLst>
          </p:nvPr>
        </p:nvGraphicFramePr>
        <p:xfrm>
          <a:off x="5054602" y="4216406"/>
          <a:ext cx="3187698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66"/>
                <a:gridCol w="1062566"/>
                <a:gridCol w="1062566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2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命题逻辑的推理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289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命题逻辑的论证是一个命题公式的序列，其中每个公式或者是前提，或者是由它之前的公式作为前提推得的结论，序列的最后一个是待证的结论。这样的论证也称为形式证明。</a:t>
            </a:r>
            <a:endParaRPr lang="en-US" altLang="zh-CN" sz="2400" dirty="0" smtClean="0"/>
          </a:p>
          <a:p>
            <a:r>
              <a:rPr lang="zh-CN" altLang="en-US" sz="2400" dirty="0"/>
              <a:t>形式</a:t>
            </a:r>
            <a:r>
              <a:rPr lang="zh-CN" altLang="en-US" sz="2400" dirty="0" smtClean="0"/>
              <a:t>证明直观上说就是给</a:t>
            </a:r>
            <a:r>
              <a:rPr lang="zh-CN" altLang="en-US" sz="2400" dirty="0"/>
              <a:t>待证的</a:t>
            </a:r>
            <a:r>
              <a:rPr lang="zh-CN" altLang="en-US" sz="2400" dirty="0" smtClean="0"/>
              <a:t>结论构造证据链。在这个“前提</a:t>
            </a:r>
            <a:r>
              <a:rPr lang="en-US" altLang="zh-CN" sz="2400" dirty="0" smtClean="0"/>
              <a:t>---</a:t>
            </a:r>
            <a:r>
              <a:rPr lang="zh-CN" altLang="en-US" sz="2400" dirty="0" smtClean="0"/>
              <a:t>结论”序列中，我们只能用简单的、普遍接受的推理规则。</a:t>
            </a:r>
            <a:endParaRPr lang="en-US" altLang="zh-CN" sz="2400" dirty="0" smtClean="0"/>
          </a:p>
          <a:p>
            <a:r>
              <a:rPr lang="zh-CN" altLang="en-US" sz="2400" dirty="0" smtClean="0"/>
              <a:t>等价式可以作为推理规则，还有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27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推理规则</a:t>
            </a:r>
            <a:br>
              <a:rPr lang="zh-CN" altLang="en-US" dirty="0"/>
            </a:b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612796"/>
              </p:ext>
            </p:extLst>
          </p:nvPr>
        </p:nvGraphicFramePr>
        <p:xfrm>
          <a:off x="1779588" y="2116138"/>
          <a:ext cx="566261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4012"/>
                <a:gridCol w="1498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推理规则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名称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q,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⇒ q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q,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q ⇒ p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q,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q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r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r 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q,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p ⇒ q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p 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p, q ⇒ 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q,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p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∨ 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⇒ q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∨ r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消解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95082"/>
          </a:xfrm>
        </p:spPr>
        <p:txBody>
          <a:bodyPr/>
          <a:lstStyle/>
          <a:p>
            <a:r>
              <a:rPr lang="zh-CN" altLang="en-US" sz="4400" dirty="0"/>
              <a:t>形式</a:t>
            </a:r>
            <a:r>
              <a:rPr lang="zh-CN" altLang="en-US" sz="4400" dirty="0" smtClean="0"/>
              <a:t>证明示例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50999"/>
            <a:ext cx="7478100" cy="4597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例：形式证明：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dirty="0">
                <a:latin typeface="Cambria Math"/>
                <a:ea typeface="Cambria Math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q, r</a:t>
            </a:r>
            <a:r>
              <a:rPr lang="en-US" altLang="zh-CN" sz="2400" dirty="0">
                <a:latin typeface="Cambria Math"/>
                <a:ea typeface="Cambria Math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s, 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975511"/>
              </p:ext>
            </p:extLst>
          </p:nvPr>
        </p:nvGraphicFramePr>
        <p:xfrm>
          <a:off x="1625600" y="2286007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 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r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s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2, 3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q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q 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∨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4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452720"/>
            <a:ext cx="7023100" cy="1058583"/>
          </a:xfrm>
        </p:spPr>
        <p:txBody>
          <a:bodyPr/>
          <a:lstStyle/>
          <a:p>
            <a:r>
              <a:rPr lang="zh-CN" altLang="en-US" sz="4800" dirty="0"/>
              <a:t>命题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76500" cy="4195481"/>
          </a:xfrm>
        </p:spPr>
        <p:txBody>
          <a:bodyPr numCol="2">
            <a:normAutofit/>
          </a:bodyPr>
          <a:lstStyle/>
          <a:p>
            <a:r>
              <a:rPr lang="zh-CN" altLang="en-US" sz="2400" dirty="0"/>
              <a:t>命题之例：</a:t>
            </a:r>
            <a:endParaRPr lang="en-US" altLang="zh-CN" sz="2400" dirty="0"/>
          </a:p>
          <a:p>
            <a:pPr marL="880067" lvl="1" indent="-514326">
              <a:buFont typeface="+mj-ea"/>
              <a:buAutoNum type="circleNumDbPlain"/>
            </a:pPr>
            <a:r>
              <a:rPr lang="zh-CN" altLang="en-US" sz="2200" dirty="0"/>
              <a:t>月亮由绿色奶酪构成</a:t>
            </a:r>
            <a:r>
              <a:rPr lang="en-US" altLang="zh-CN" sz="2200" dirty="0"/>
              <a:t>.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zh-CN" altLang="en-US" sz="2200" dirty="0"/>
              <a:t>多伦多是新泽西的首都</a:t>
            </a:r>
            <a:r>
              <a:rPr lang="en-US" altLang="zh-CN" sz="2200" dirty="0"/>
              <a:t>.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zh-CN" altLang="en-US" sz="2200" dirty="0"/>
              <a:t>多伦多是加拿大的首都</a:t>
            </a:r>
            <a:r>
              <a:rPr lang="en-US" altLang="zh-CN" sz="2200" dirty="0"/>
              <a:t>.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1 + 0 = 1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en-US" altLang="zh-CN" sz="2200" dirty="0">
                <a:latin typeface="Cambria Math" pitchFamily="18" charset="0"/>
                <a:ea typeface="Cambria Math" pitchFamily="18" charset="0"/>
              </a:rPr>
              <a:t>0 + 0 = </a:t>
            </a:r>
            <a:r>
              <a:rPr lang="en-US" altLang="zh-CN" sz="2200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880067" lvl="1" indent="-514326">
              <a:buFont typeface="+mj-lt"/>
              <a:buAutoNum type="circleNumDbPlain"/>
            </a:pPr>
            <a:endParaRPr lang="en-US" altLang="zh-CN" sz="2200" dirty="0">
              <a:latin typeface="Cambria Math" pitchFamily="18" charset="0"/>
              <a:ea typeface="Cambria Math" pitchFamily="18" charset="0"/>
            </a:endParaRPr>
          </a:p>
          <a:p>
            <a:r>
              <a:rPr lang="zh-CN" altLang="en-US" sz="2400" dirty="0" smtClean="0"/>
              <a:t>非</a:t>
            </a:r>
            <a:r>
              <a:rPr lang="zh-CN" altLang="en-US" sz="2400" dirty="0"/>
              <a:t>命题之例：</a:t>
            </a:r>
            <a:endParaRPr lang="en-US" altLang="zh-CN" sz="2400" dirty="0"/>
          </a:p>
          <a:p>
            <a:pPr marL="880067" lvl="1" indent="-514326">
              <a:buFont typeface="+mj-ea"/>
              <a:buAutoNum type="circleNumDbPlain"/>
            </a:pPr>
            <a:r>
              <a:rPr lang="zh-CN" altLang="en-US" sz="2200" dirty="0"/>
              <a:t>坐下</a:t>
            </a:r>
            <a:r>
              <a:rPr lang="en-US" altLang="zh-CN" sz="2200" dirty="0"/>
              <a:t>!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zh-CN" altLang="en-US" sz="2200" dirty="0"/>
              <a:t>几点了？</a:t>
            </a:r>
            <a:endParaRPr lang="en-US" altLang="zh-CN" sz="2200" dirty="0"/>
          </a:p>
          <a:p>
            <a:pPr marL="880067" lvl="1" indent="-514326">
              <a:buFont typeface="+mj-ea"/>
              <a:buAutoNum type="circleNumDbPlain"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 + 1 = 2</a:t>
            </a:r>
          </a:p>
          <a:p>
            <a:pPr marL="880067" lvl="1" indent="-514326">
              <a:buFont typeface="+mj-ea"/>
              <a:buAutoNum type="circleNumDbPlain"/>
            </a:pP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x + y = z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486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利用消解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38301"/>
            <a:ext cx="6711654" cy="46101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证明：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dirty="0">
                <a:latin typeface="Cambria Math"/>
                <a:ea typeface="Cambria Math"/>
              </a:rPr>
              <a:t> →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q, r</a:t>
            </a:r>
            <a:r>
              <a:rPr lang="en-US" altLang="zh-CN" sz="2400" dirty="0">
                <a:latin typeface="Cambria Math"/>
                <a:ea typeface="Cambria Math"/>
              </a:rPr>
              <a:t> →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s, p ∨ r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endParaRPr lang="zh-CN" altLang="en-US" sz="2400" dirty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177577"/>
              </p:ext>
            </p:extLst>
          </p:nvPr>
        </p:nvGraphicFramePr>
        <p:xfrm>
          <a:off x="1587500" y="2286007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∨ q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 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∨ 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2, 3, </a:t>
                      </a:r>
                      <a:r>
                        <a:rPr lang="zh-CN" altLang="en-US" sz="2000" dirty="0" smtClean="0"/>
                        <a:t>消解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∨ s</a:t>
                      </a:r>
                      <a:endParaRPr lang="zh-CN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∨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4, 6, </a:t>
                      </a:r>
                      <a:r>
                        <a:rPr lang="zh-CN" altLang="en-US" sz="2000" dirty="0" smtClean="0"/>
                        <a:t>消解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0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形式证明示例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49401"/>
            <a:ext cx="7376500" cy="46990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s, 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r,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 ⇒ r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∨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sz="2400" dirty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77120"/>
              </p:ext>
            </p:extLst>
          </p:nvPr>
        </p:nvGraphicFramePr>
        <p:xfrm>
          <a:off x="1663700" y="2146300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→ 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∨ 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3, 4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→ r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r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∧ (p ∨ q)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4, 8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蕴含证明规则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51100" cy="41954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 smtClean="0">
                <a:latin typeface="Cambria Math"/>
                <a:ea typeface="Cambria Math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 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等价于 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A⇒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  <a:p>
            <a:pPr marL="457207" lvl="1" indent="0">
              <a:buNone/>
            </a:pP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(A</a:t>
            </a:r>
            <a:r>
              <a:rPr lang="en-US" altLang="zh-CN" sz="2400" b="1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altLang="zh-CN" sz="2400" dirty="0" smtClean="0">
                <a:latin typeface="Cambria Math"/>
                <a:ea typeface="Cambria Math"/>
              </a:rPr>
              <a:t>) </a:t>
            </a:r>
            <a:r>
              <a:rPr lang="en-US" altLang="zh-CN" sz="2400" b="1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/>
                <a:ea typeface="Cambria Math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 smtClean="0">
                <a:latin typeface="Cambria Math"/>
                <a:ea typeface="Cambria Math"/>
              </a:rPr>
              <a:t> </a:t>
            </a:r>
            <a:r>
              <a:rPr lang="en-US" altLang="zh-CN" sz="2400" b="1" dirty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sz="2400" dirty="0" smtClean="0">
                <a:latin typeface="Cambria Math"/>
                <a:ea typeface="Cambria Math"/>
              </a:rPr>
              <a:t>)</a:t>
            </a:r>
          </a:p>
          <a:p>
            <a:pPr marL="457207" lvl="1" indent="0">
              <a:buNone/>
            </a:pPr>
            <a:r>
              <a:rPr lang="en-US" altLang="zh-CN" sz="2400" dirty="0">
                <a:latin typeface="Cambria Math"/>
                <a:ea typeface="Cambria Math"/>
              </a:rPr>
              <a:t>	</a:t>
            </a:r>
            <a:r>
              <a:rPr lang="en-US" altLang="zh-CN" sz="2400" dirty="0" smtClean="0">
                <a:latin typeface="Cambria Math"/>
                <a:ea typeface="Cambria Math"/>
              </a:rPr>
              <a:t>	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</a:rPr>
              <a:t>(A</a:t>
            </a:r>
            <a:r>
              <a:rPr lang="en-US" altLang="zh-CN" sz="2400" b="1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dirty="0" smtClean="0">
                <a:latin typeface="Cambria Math"/>
                <a:ea typeface="Cambria Math"/>
              </a:rPr>
              <a:t>) </a:t>
            </a:r>
            <a:r>
              <a:rPr lang="en-US" altLang="zh-CN" sz="2400" b="1" dirty="0" smtClean="0">
                <a:latin typeface="Cambria Math"/>
                <a:ea typeface="Cambria Math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endParaRPr lang="en-US" altLang="zh-CN" sz="2400" dirty="0">
              <a:latin typeface="Cambria Math"/>
              <a:ea typeface="Cambria Math"/>
            </a:endParaRPr>
          </a:p>
          <a:p>
            <a:pPr marL="457207" lvl="1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上面的意义在于，将结论中的前提提到总前提中，只需证结论中的结论。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使用结论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中的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前提时，其依据标为“附加前提”。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8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蕴含证明</a:t>
            </a:r>
            <a:r>
              <a:rPr lang="zh-CN" altLang="en-US" dirty="0" smtClean="0"/>
              <a:t>规则</a:t>
            </a:r>
            <a:r>
              <a:rPr lang="zh-CN" altLang="en-US" sz="4000" dirty="0"/>
              <a:t>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76401"/>
            <a:ext cx="7440000" cy="4572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r>
              <a:rPr lang="en-US" altLang="zh-CN" sz="2400" b="1" dirty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s),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p,  q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s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938876"/>
              </p:ext>
            </p:extLst>
          </p:nvPr>
        </p:nvGraphicFramePr>
        <p:xfrm>
          <a:off x="1625600" y="2286007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附加</a:t>
                      </a:r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∨ 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→ (q → s)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→ 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3, 4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08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11301"/>
            <a:ext cx="7617800" cy="4724400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latin typeface="Cambria Math" panose="02040503050406030204" pitchFamily="18" charset="0"/>
              </a:rPr>
              <a:t>若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400" b="1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0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，则称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不相容。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/>
              <a:t>反证法通过反设结论，导出矛盾而完成证明。在命题公式中，矛盾表现为一组</a:t>
            </a:r>
            <a:r>
              <a:rPr lang="zh-CN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不相容</a:t>
            </a:r>
            <a:r>
              <a:rPr lang="zh-CN" altLang="en-US" sz="2400" dirty="0" smtClean="0"/>
              <a:t>的公式，最常见的是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 smtClean="0"/>
              <a:t>.</a:t>
            </a: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若要证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，将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加入前提，通过证明：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/>
            </a:r>
            <a:b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</a:br>
            <a:r>
              <a:rPr lang="en-US" altLang="zh-CN" sz="24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zh-CN" sz="24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/>
              <a:t>完成</a:t>
            </a:r>
            <a:r>
              <a:rPr lang="zh-CN" altLang="en-US" sz="2400" dirty="0" smtClean="0"/>
              <a:t>证明。</a:t>
            </a:r>
            <a:endParaRPr lang="en-US" altLang="zh-CN" sz="2400" dirty="0" smtClean="0"/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若有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 ⇒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sz="2400" dirty="0">
                <a:latin typeface="Cambria Math" panose="02040503050406030204" pitchFamily="18" charset="0"/>
              </a:rPr>
              <a:t>,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则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A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⇒0</a:t>
            </a:r>
          </a:p>
          <a:p>
            <a:pPr marL="457207" lvl="1" indent="0">
              <a:buNone/>
            </a:pP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 ≡ 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(A</a:t>
            </a:r>
            <a:r>
              <a:rPr lang="en-US" altLang="zh-CN" sz="2200" b="1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sz="2200" baseline="-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B)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b="1" dirty="0">
                <a:latin typeface="Cambria Math"/>
                <a:ea typeface="Cambria Math"/>
              </a:rPr>
              <a:t>→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200" dirty="0" smtClean="0">
                <a:latin typeface="Cambria Math" panose="02040503050406030204" pitchFamily="18" charset="0"/>
              </a:rPr>
              <a:t>(</a:t>
            </a:r>
            <a:r>
              <a:rPr lang="en-US" altLang="zh-CN" sz="2200" dirty="0">
                <a:latin typeface="Cambria Math" panose="02040503050406030204" pitchFamily="18" charset="0"/>
              </a:rPr>
              <a:t>A</a:t>
            </a:r>
            <a:r>
              <a:rPr lang="en-US" altLang="zh-CN" sz="2200" b="1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B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457207" lvl="1" indent="0">
              <a:buNone/>
            </a:pP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</a:t>
            </a:r>
            <a:r>
              <a:rPr lang="en-US" altLang="zh-CN" sz="2200" dirty="0">
                <a:latin typeface="Cambria Math" panose="02040503050406030204" pitchFamily="18" charset="0"/>
              </a:rPr>
              <a:t>(A</a:t>
            </a:r>
            <a:r>
              <a:rPr lang="en-US" altLang="zh-CN" sz="2200" b="1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∨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≡ </a:t>
            </a:r>
            <a:r>
              <a:rPr lang="en-US" altLang="zh-CN" sz="2200" dirty="0">
                <a:latin typeface="Cambria Math" panose="02040503050406030204" pitchFamily="18" charset="0"/>
              </a:rPr>
              <a:t>(A</a:t>
            </a:r>
            <a:r>
              <a:rPr lang="en-US" altLang="zh-CN" sz="2200" b="1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∧ … ∧ A</a:t>
            </a:r>
            <a:r>
              <a:rPr lang="en-US" altLang="zh-CN" sz="22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)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b="1" dirty="0">
                <a:latin typeface="Cambria Math"/>
                <a:ea typeface="Cambria Math"/>
              </a:rPr>
              <a:t>→</a:t>
            </a:r>
            <a:r>
              <a:rPr lang="en-US" altLang="zh-CN" sz="22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2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 </a:t>
            </a:r>
          </a:p>
          <a:p>
            <a:pPr marL="457207" lvl="1" indent="0">
              <a:buNone/>
            </a:pPr>
            <a:r>
              <a:rPr lang="zh-CN" altLang="en-US" sz="22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从而，</a:t>
            </a:r>
            <a:r>
              <a:rPr lang="en-US" altLang="zh-CN" sz="20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</a:rPr>
              <a:t>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3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B.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lvl="2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369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反证法示例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85900"/>
            <a:ext cx="7554300" cy="47625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例：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q,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s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q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q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p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3992"/>
              </p:ext>
            </p:extLst>
          </p:nvPr>
        </p:nvGraphicFramePr>
        <p:xfrm>
          <a:off x="1600200" y="2095500"/>
          <a:ext cx="6096000" cy="443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编号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公式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依据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(p)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假设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en-US" altLang="zh-CN" sz="1800" dirty="0" smtClean="0">
                          <a:latin typeface="Cambria Math"/>
                          <a:ea typeface="Cambria Math"/>
                        </a:rPr>
                        <a:t> →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2, 3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→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q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 →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q 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前提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s</a:t>
                      </a:r>
                      <a:endParaRPr lang="zh-CN" altLang="en-US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4, 7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∨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前提</a:t>
                      </a:r>
                      <a:endParaRPr lang="zh-CN" altLang="en-US" dirty="0"/>
                    </a:p>
                  </a:txBody>
                  <a:tcPr/>
                </a:tc>
              </a:tr>
              <a:tr h="24214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r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8, 9</a:t>
                      </a:r>
                      <a:endParaRPr lang="zh-CN" altLang="en-US" dirty="0"/>
                    </a:p>
                  </a:txBody>
                  <a:tcPr/>
                </a:tc>
              </a:tr>
              <a:tr h="1236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r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∧ </a:t>
                      </a:r>
                      <a:r>
                        <a:rPr lang="en-US" altLang="zh-CN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</a:t>
                      </a:r>
                      <a:endParaRPr lang="zh-CN" altLang="en-US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10, 6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88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自然语言推理的符号化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400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例</a:t>
            </a:r>
            <a:r>
              <a:rPr lang="zh-CN" altLang="en-US" dirty="0" smtClean="0"/>
              <a:t>：证明：前提：今天下午没有出太阳并且今天比昨天冷；只有今天下午出太阳我们才去游泳；若我们不去游泳，则我们乘独木舟游览；若</a:t>
            </a:r>
            <a:r>
              <a:rPr lang="zh-CN" altLang="en-US" dirty="0"/>
              <a:t>我们乘独木舟</a:t>
            </a:r>
            <a:r>
              <a:rPr lang="zh-CN" altLang="en-US" dirty="0" smtClean="0"/>
              <a:t>游览，则我们将在黄昏时回家。导致结论：</a:t>
            </a:r>
            <a:r>
              <a:rPr lang="zh-CN" altLang="en-US" dirty="0"/>
              <a:t>我们将在黄昏时</a:t>
            </a:r>
            <a:r>
              <a:rPr lang="zh-CN" altLang="en-US" dirty="0" smtClean="0"/>
              <a:t>回家。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解：设：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p: </a:t>
            </a:r>
            <a:r>
              <a:rPr lang="zh-CN" altLang="en-US" dirty="0" smtClean="0"/>
              <a:t>今天下午</a:t>
            </a:r>
            <a:r>
              <a:rPr lang="zh-CN" altLang="en-US" dirty="0"/>
              <a:t>出太阳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q: </a:t>
            </a:r>
            <a:r>
              <a:rPr lang="zh-CN" altLang="en-US" dirty="0" smtClean="0"/>
              <a:t>今天</a:t>
            </a:r>
            <a:r>
              <a:rPr lang="zh-CN" altLang="en-US" dirty="0"/>
              <a:t>比昨天冷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r: </a:t>
            </a:r>
            <a:r>
              <a:rPr lang="zh-CN" altLang="en-US" dirty="0" smtClean="0"/>
              <a:t>我们去</a:t>
            </a:r>
            <a:r>
              <a:rPr lang="zh-CN" altLang="en-US" dirty="0"/>
              <a:t>游泳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s: </a:t>
            </a:r>
            <a:r>
              <a:rPr lang="zh-CN" altLang="en-US" dirty="0" smtClean="0"/>
              <a:t>我们</a:t>
            </a:r>
            <a:r>
              <a:rPr lang="zh-CN" altLang="en-US" dirty="0"/>
              <a:t>乘独木舟游览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zh-CN" altLang="en-US" dirty="0" smtClean="0"/>
              <a:t>我们</a:t>
            </a:r>
            <a:r>
              <a:rPr lang="zh-CN" altLang="en-US" dirty="0"/>
              <a:t>将在黄昏时</a:t>
            </a:r>
            <a:r>
              <a:rPr lang="zh-CN" altLang="en-US" dirty="0" smtClean="0"/>
              <a:t>回家。原语句符号化为：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q, 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r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s, 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t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sym typeface="Symbol" panose="05050102010706020507" pitchFamily="18" charset="2"/>
              </a:rPr>
              <a:t>形式证明如下：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0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自然语言推理的符号化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634001"/>
              </p:ext>
            </p:extLst>
          </p:nvPr>
        </p:nvGraphicFramePr>
        <p:xfrm>
          <a:off x="1443354" y="1955806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∧ 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→ 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2, 3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r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4, 5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s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 t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t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6, 7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89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命题逻辑小结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6178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深入理解命题连接词，真值表规定其含义</a:t>
            </a:r>
            <a:endParaRPr lang="en-US" altLang="zh-CN" sz="2400" dirty="0" smtClean="0"/>
          </a:p>
          <a:p>
            <a:r>
              <a:rPr lang="zh-CN" altLang="en-US" sz="2400" dirty="0" smtClean="0"/>
              <a:t>理解并牢记运算定律和推理规则</a:t>
            </a:r>
            <a:endParaRPr lang="en-US" altLang="zh-CN" sz="2400" dirty="0" smtClean="0"/>
          </a:p>
          <a:p>
            <a:r>
              <a:rPr lang="zh-CN" altLang="en-US" sz="2400" dirty="0" smtClean="0"/>
              <a:t>利用运算定理求命题公式的范式</a:t>
            </a:r>
            <a:endParaRPr lang="en-US" altLang="zh-CN" sz="2400" dirty="0" smtClean="0"/>
          </a:p>
          <a:p>
            <a:r>
              <a:rPr lang="zh-CN" altLang="en-US" sz="2400" dirty="0" smtClean="0"/>
              <a:t>利用真值表求</a:t>
            </a:r>
            <a:r>
              <a:rPr lang="zh-CN" altLang="en-US" sz="2400" dirty="0"/>
              <a:t>命题公式</a:t>
            </a:r>
            <a:r>
              <a:rPr lang="zh-CN" altLang="en-US" sz="2400" dirty="0" smtClean="0"/>
              <a:t>的主范式</a:t>
            </a:r>
            <a:endParaRPr lang="en-US" altLang="zh-CN" sz="2400" dirty="0"/>
          </a:p>
          <a:p>
            <a:r>
              <a:rPr lang="zh-CN" altLang="en-US" sz="2400" dirty="0" smtClean="0"/>
              <a:t>训练命题逻辑的形式证明</a:t>
            </a:r>
            <a:endParaRPr lang="en-US" altLang="zh-CN" sz="2400" dirty="0" smtClean="0"/>
          </a:p>
          <a:p>
            <a:r>
              <a:rPr lang="zh-CN" altLang="en-US" sz="2400" dirty="0" smtClean="0"/>
              <a:t>自然语言的</a:t>
            </a:r>
            <a:r>
              <a:rPr lang="zh-CN" altLang="en-US" sz="2400" dirty="0"/>
              <a:t>符号化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476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补充例题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162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1. </a:t>
            </a:r>
            <a:r>
              <a:rPr lang="zh-CN" altLang="en-US" sz="2400" dirty="0" smtClean="0"/>
              <a:t>证明：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 ∧ (p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(q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(p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(q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(p ∨ q) ∧ (p ∨ r) ∧ (q ∨ 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≡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∨ 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(q ∨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(q ∨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∨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(q ∧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(q ∨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 ∧ q) ∨ (p ∧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(r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(q ∨ r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)))</a:t>
            </a:r>
          </a:p>
          <a:p>
            <a:pPr marL="0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(p ∧ q) ∨ (p ∧ r) ∨ (q ∧ r)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命题连接词、复合命题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65400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命题连接词</a:t>
            </a:r>
            <a:r>
              <a:rPr lang="zh-CN" altLang="en-US" sz="2400" dirty="0"/>
              <a:t>能连接一</a:t>
            </a:r>
            <a:r>
              <a:rPr lang="zh-CN" altLang="en-US" sz="2400" dirty="0"/>
              <a:t>个或两个</a:t>
            </a:r>
            <a:r>
              <a:rPr lang="zh-CN" altLang="en-US" sz="2400" dirty="0" smtClean="0"/>
              <a:t>命题，</a:t>
            </a:r>
            <a:r>
              <a:rPr lang="zh-CN" altLang="en-US" sz="2400" dirty="0"/>
              <a:t>产生新的命题，新的命题称为复合命题。</a:t>
            </a:r>
            <a:endParaRPr lang="en-US" altLang="zh-CN" sz="2400" dirty="0"/>
          </a:p>
          <a:p>
            <a:r>
              <a:rPr lang="zh-CN" altLang="en-US" sz="2400" dirty="0"/>
              <a:t>命题连接词类似于语法中的连词，重要的有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 smtClean="0"/>
              <a:t>既</a:t>
            </a:r>
            <a:r>
              <a:rPr lang="en-US" altLang="zh-CN" sz="2400" dirty="0"/>
              <a:t>…</a:t>
            </a:r>
            <a:r>
              <a:rPr lang="zh-CN" altLang="en-US" sz="2400" dirty="0"/>
              <a:t>又</a:t>
            </a:r>
            <a:r>
              <a:rPr lang="en-US" altLang="zh-CN" sz="2400" dirty="0"/>
              <a:t>…</a:t>
            </a:r>
            <a:r>
              <a:rPr lang="zh-CN" altLang="en-US" sz="2400" dirty="0"/>
              <a:t>，或者</a:t>
            </a:r>
            <a:r>
              <a:rPr lang="en-US" altLang="zh-CN" sz="2400" dirty="0"/>
              <a:t>…</a:t>
            </a:r>
            <a:r>
              <a:rPr lang="zh-CN" altLang="en-US" sz="2400" dirty="0"/>
              <a:t>或者</a:t>
            </a:r>
            <a:r>
              <a:rPr lang="en-US" altLang="zh-CN" sz="2400" dirty="0"/>
              <a:t>… </a:t>
            </a:r>
            <a:r>
              <a:rPr lang="zh-CN" altLang="en-US" sz="2400" dirty="0"/>
              <a:t>，如果</a:t>
            </a:r>
            <a:r>
              <a:rPr lang="en-US" altLang="zh-CN" sz="2400" dirty="0"/>
              <a:t>…</a:t>
            </a:r>
            <a:r>
              <a:rPr lang="zh-CN" altLang="en-US" sz="2400" dirty="0"/>
              <a:t>那么</a:t>
            </a:r>
            <a:r>
              <a:rPr lang="en-US" altLang="zh-CN" sz="2400" dirty="0"/>
              <a:t>… </a:t>
            </a:r>
            <a:r>
              <a:rPr lang="zh-CN" altLang="en-US" sz="2400" dirty="0"/>
              <a:t>， </a:t>
            </a:r>
            <a:r>
              <a:rPr lang="en-US" altLang="zh-CN" sz="2400" dirty="0"/>
              <a:t>…</a:t>
            </a:r>
            <a:r>
              <a:rPr lang="zh-CN" altLang="en-US" sz="2400" dirty="0" smtClean="0"/>
              <a:t>当且仅当</a:t>
            </a:r>
            <a:r>
              <a:rPr lang="en-US" altLang="zh-CN" sz="2400" dirty="0"/>
              <a:t>…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命题连接词其实就是命题的运算符号。与上面相对应的是：合取∧、析取∨、</a:t>
            </a:r>
            <a:r>
              <a:rPr lang="zh-CN" altLang="en-US" sz="2400" dirty="0" smtClean="0"/>
              <a:t>蕴含</a:t>
            </a:r>
            <a:r>
              <a:rPr lang="en-US" altLang="zh-CN" sz="2400" dirty="0">
                <a:latin typeface="Cambria Math"/>
                <a:ea typeface="Cambria Math"/>
              </a:rPr>
              <a:t>→</a:t>
            </a:r>
            <a:r>
              <a:rPr lang="zh-CN" altLang="en-US" sz="2400" dirty="0" smtClean="0"/>
              <a:t>和</a:t>
            </a:r>
            <a:r>
              <a:rPr lang="zh-CN" altLang="en-US" sz="2400" dirty="0"/>
              <a:t>等值↔。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877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11301"/>
            <a:ext cx="7503500" cy="473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 </a:t>
            </a:r>
            <a:r>
              <a:rPr lang="zh-CN" altLang="en-US" dirty="0" smtClean="0"/>
              <a:t>用命题公式表示命题</a:t>
            </a:r>
            <a:r>
              <a:rPr lang="en-US" altLang="zh-CN" dirty="0" smtClean="0"/>
              <a:t>p, q, r</a:t>
            </a:r>
            <a:r>
              <a:rPr lang="zh-CN" altLang="en-US" dirty="0" smtClean="0"/>
              <a:t>中恰有两个为真。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解：题中实际上给出了真值表，故所求的公式为：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 ∨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(p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r) ∨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q ∧ r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 smtClean="0"/>
              <a:t>用命题演算表示两个二进制二位数的加法</a:t>
            </a:r>
            <a:r>
              <a:rPr lang="en-US" altLang="zh-CN" dirty="0" smtClean="0"/>
              <a:t>:</a:t>
            </a:r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  <a:p>
            <a:pPr marL="0" indent="0">
              <a:buNone/>
            </a:pPr>
            <a:r>
              <a:rPr lang="zh-CN" altLang="en-US" dirty="0"/>
              <a:t>解</a:t>
            </a:r>
            <a:r>
              <a:rPr lang="zh-CN" altLang="en-US" dirty="0" smtClean="0"/>
              <a:t>：引进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/>
              <a:t>表相应位的进位，可得到：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⊕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∨ (b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 r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sz="2200" dirty="0" smtClean="0"/>
          </a:p>
        </p:txBody>
      </p:sp>
    </p:spTree>
    <p:extLst>
      <p:ext uri="{BB962C8B-B14F-4D97-AF65-F5344CB8AC3E}">
        <p14:creationId xmlns:p14="http://schemas.microsoft.com/office/powerpoint/2010/main" val="308447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8920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 smtClean="0">
                <a:latin typeface="宋体" panose="02010600030101010101" pitchFamily="2" charset="-122"/>
              </a:rPr>
              <a:t>张三</a:t>
            </a:r>
            <a:r>
              <a:rPr lang="zh-CN" altLang="en-US" dirty="0">
                <a:latin typeface="宋体" panose="02010600030101010101" pitchFamily="2" charset="-122"/>
              </a:rPr>
              <a:t>说李四在说谎，李四说王五在说谎，王五说张三</a:t>
            </a:r>
            <a:r>
              <a:rPr lang="zh-CN" altLang="en-US" dirty="0" smtClean="0">
                <a:latin typeface="宋体" panose="02010600030101010101" pitchFamily="2" charset="-122"/>
              </a:rPr>
              <a:t>、李四</a:t>
            </a:r>
            <a:r>
              <a:rPr lang="zh-CN" altLang="en-US" dirty="0">
                <a:latin typeface="宋体" panose="02010600030101010101" pitchFamily="2" charset="-122"/>
              </a:rPr>
              <a:t>都在说谎。</a:t>
            </a:r>
            <a:r>
              <a:rPr lang="zh-CN" altLang="en-US" dirty="0" smtClean="0">
                <a:latin typeface="宋体" panose="02010600030101010101" pitchFamily="2" charset="-122"/>
              </a:rPr>
              <a:t>问到底</a:t>
            </a:r>
            <a:r>
              <a:rPr lang="zh-CN" altLang="en-US" dirty="0">
                <a:latin typeface="宋体" panose="02010600030101010101" pitchFamily="2" charset="-122"/>
              </a:rPr>
              <a:t>谁说真话，谁说假话？</a:t>
            </a:r>
          </a:p>
          <a:p>
            <a:pPr marL="0" indent="0">
              <a:buNone/>
            </a:pPr>
            <a:r>
              <a:rPr lang="zh-CN" altLang="en-US" dirty="0"/>
              <a:t>解</a:t>
            </a:r>
            <a:r>
              <a:rPr lang="zh-CN" altLang="en-US" dirty="0" smtClean="0"/>
              <a:t>：令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 smtClean="0"/>
              <a:t>：</a:t>
            </a:r>
            <a:r>
              <a:rPr lang="zh-CN" altLang="en-US" dirty="0">
                <a:latin typeface="宋体" panose="02010600030101010101" pitchFamily="2" charset="-122"/>
              </a:rPr>
              <a:t>张三</a:t>
            </a:r>
            <a:r>
              <a:rPr lang="zh-CN" altLang="en-US" dirty="0" smtClean="0">
                <a:latin typeface="宋体" panose="02010600030101010101" pitchFamily="2" charset="-122"/>
              </a:rPr>
              <a:t>说真话，</a:t>
            </a:r>
            <a:r>
              <a:rPr lang="en-US" altLang="zh-CN" dirty="0" smtClean="0">
                <a:latin typeface="宋体" panose="02010600030101010101" pitchFamily="2" charset="-122"/>
              </a:rPr>
              <a:t>q</a:t>
            </a:r>
            <a:r>
              <a:rPr lang="zh-CN" altLang="en-US" dirty="0" smtClean="0">
                <a:latin typeface="宋体" panose="02010600030101010101" pitchFamily="2" charset="-122"/>
              </a:rPr>
              <a:t>：李四</a:t>
            </a:r>
            <a:r>
              <a:rPr lang="zh-CN" altLang="en-US" dirty="0">
                <a:latin typeface="宋体" panose="02010600030101010101" pitchFamily="2" charset="-122"/>
              </a:rPr>
              <a:t>说</a:t>
            </a:r>
            <a:r>
              <a:rPr lang="zh-CN" altLang="en-US" dirty="0" smtClean="0">
                <a:latin typeface="宋体" panose="02010600030101010101" pitchFamily="2" charset="-122"/>
              </a:rPr>
              <a:t>真话，</a:t>
            </a:r>
            <a:r>
              <a:rPr lang="en-US" altLang="zh-CN" dirty="0" smtClean="0">
                <a:latin typeface="宋体" panose="02010600030101010101" pitchFamily="2" charset="-122"/>
              </a:rPr>
              <a:t>r</a:t>
            </a:r>
            <a:r>
              <a:rPr lang="zh-CN" altLang="en-US" dirty="0" smtClean="0">
                <a:latin typeface="宋体" panose="02010600030101010101" pitchFamily="2" charset="-122"/>
              </a:rPr>
              <a:t>：王五</a:t>
            </a:r>
            <a:r>
              <a:rPr lang="zh-CN" altLang="en-US" dirty="0">
                <a:latin typeface="宋体" panose="02010600030101010101" pitchFamily="2" charset="-122"/>
              </a:rPr>
              <a:t>说</a:t>
            </a:r>
            <a:r>
              <a:rPr lang="zh-CN" altLang="en-US" dirty="0" smtClean="0">
                <a:latin typeface="宋体" panose="02010600030101010101" pitchFamily="2" charset="-122"/>
              </a:rPr>
              <a:t>真话；则可得如下逻辑方程：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宋体" panose="02010600030101010101" pitchFamily="2" charset="-122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q, q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r, r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q.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于是：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r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= 0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q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= 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p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= 0.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故：</a:t>
            </a:r>
            <a:r>
              <a:rPr lang="zh-CN" altLang="en-US" dirty="0">
                <a:latin typeface="宋体" panose="02010600030101010101" pitchFamily="2" charset="-122"/>
              </a:rPr>
              <a:t>李四说</a:t>
            </a:r>
            <a:r>
              <a:rPr lang="zh-CN" altLang="en-US" dirty="0" smtClean="0">
                <a:latin typeface="宋体" panose="02010600030101010101" pitchFamily="2" charset="-122"/>
              </a:rPr>
              <a:t>真话，张三、王五说谎。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它等价于</a:t>
            </a: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(q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(r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 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的满足性问题。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1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补充例题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6701"/>
            <a:ext cx="7300300" cy="4711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例</a:t>
            </a:r>
            <a:r>
              <a:rPr lang="en-US" altLang="zh-CN" sz="2400" dirty="0" smtClean="0"/>
              <a:t>5. </a:t>
            </a:r>
            <a:r>
              <a:rPr lang="zh-CN" altLang="en-US" sz="2400" dirty="0" smtClean="0"/>
              <a:t>形式</a:t>
            </a:r>
            <a:r>
              <a:rPr lang="zh-CN" altLang="en-US" sz="2400" dirty="0"/>
              <a:t>证明</a:t>
            </a:r>
            <a:r>
              <a:rPr lang="zh-CN" altLang="en-US" sz="2400" dirty="0" smtClean="0"/>
              <a:t>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s), q 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(q </a:t>
            </a:r>
            <a:r>
              <a:rPr lang="zh-CN" altLang="zh-CN" sz="2400" dirty="0" smtClean="0">
                <a:latin typeface="Cambria Math" panose="02040503050406030204" pitchFamily="18" charset="0"/>
              </a:rPr>
              <a:t>→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r)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53372"/>
              </p:ext>
            </p:extLst>
          </p:nvPr>
        </p:nvGraphicFramePr>
        <p:xfrm>
          <a:off x="1562100" y="2171700"/>
          <a:ext cx="6096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附加</a:t>
                      </a:r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(p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(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∧ p)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r)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r>
                        <a:rPr lang="zh-CN" altLang="en-US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 </a:t>
                      </a:r>
                      <a:r>
                        <a:rPr lang="zh-CN" altLang="zh-CN" sz="2000" dirty="0" smtClean="0">
                          <a:latin typeface="Cambria Math" panose="02040503050406030204" pitchFamily="18" charset="0"/>
                        </a:rPr>
                        <a:t>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8, 9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8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294731"/>
              </p:ext>
            </p:extLst>
          </p:nvPr>
        </p:nvGraphicFramePr>
        <p:xfrm>
          <a:off x="1587500" y="2692400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/>
              <a:t>命题逻辑的弱点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25700" cy="419548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请给如下推理提供论证：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en-US" altLang="zh-CN" sz="2400" dirty="0"/>
              <a:t>	</a:t>
            </a:r>
            <a:r>
              <a:rPr lang="zh-CN" altLang="en-US" sz="2000" dirty="0"/>
              <a:t>所有人都是要死的，</a:t>
            </a:r>
            <a:endParaRPr lang="en-US" altLang="zh-CN" sz="2000" dirty="0"/>
          </a:p>
          <a:p>
            <a:pPr marL="457207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苏格拉底是人，</a:t>
            </a:r>
            <a:endParaRPr lang="en-US" altLang="zh-CN" sz="2000" dirty="0"/>
          </a:p>
          <a:p>
            <a:pPr marL="457207" lvl="1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 smtClean="0"/>
              <a:t>所以，苏格拉底</a:t>
            </a:r>
            <a:r>
              <a:rPr lang="zh-CN" altLang="en-US" sz="2000" dirty="0"/>
              <a:t>是要死的。</a:t>
            </a:r>
            <a:endParaRPr lang="en-US" altLang="zh-CN" sz="2000" dirty="0"/>
          </a:p>
          <a:p>
            <a:pPr marL="342906" lvl="1" indent="-342906"/>
            <a:r>
              <a:rPr lang="zh-CN" altLang="en-US" sz="2400" dirty="0" smtClean="0"/>
              <a:t>按命题逻辑的做法，令，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</a:t>
            </a:r>
            <a:r>
              <a:rPr lang="zh-CN" altLang="en-US" sz="2400" dirty="0">
                <a:latin typeface="Cambria Math" panose="02040503050406030204" pitchFamily="18" charset="0"/>
              </a:rPr>
              <a:t>所有人都是要死的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，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</a:t>
            </a:r>
            <a:r>
              <a:rPr lang="zh-CN" altLang="en-US" sz="2400" dirty="0">
                <a:latin typeface="Cambria Math" panose="02040503050406030204" pitchFamily="18" charset="0"/>
              </a:rPr>
              <a:t>苏格拉底是人，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：</a:t>
            </a:r>
            <a:r>
              <a:rPr lang="zh-CN" altLang="en-US" sz="2400" dirty="0">
                <a:latin typeface="Cambria Math" panose="02040503050406030204" pitchFamily="18" charset="0"/>
              </a:rPr>
              <a:t>苏格拉底是要死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的。命题符号化</a:t>
            </a:r>
            <a:r>
              <a:rPr lang="zh-CN" altLang="en-US" sz="2400" dirty="0" smtClean="0"/>
              <a:t>为：</a:t>
            </a:r>
            <a:endParaRPr lang="en-US" altLang="zh-CN" sz="2400" dirty="0" smtClean="0"/>
          </a:p>
          <a:p>
            <a:pPr marL="0" lvl="1" indent="0">
              <a:buNone/>
            </a:pP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p, q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s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/>
              <a:t>我们无法给出其形式证明。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37845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谓词和个体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89101"/>
            <a:ext cx="7592400" cy="4559306"/>
          </a:xfrm>
        </p:spPr>
        <p:txBody>
          <a:bodyPr/>
          <a:lstStyle/>
          <a:p>
            <a:r>
              <a:rPr lang="zh-CN" altLang="en-US" sz="2400" dirty="0"/>
              <a:t>在</a:t>
            </a:r>
            <a:r>
              <a:rPr lang="zh-CN" altLang="en-US" sz="2400" dirty="0" smtClean="0"/>
              <a:t>谓词逻辑中</a:t>
            </a:r>
            <a:r>
              <a:rPr lang="zh-CN" altLang="en-US" sz="2400" dirty="0"/>
              <a:t>，可</a:t>
            </a:r>
            <a:r>
              <a:rPr lang="zh-CN" altLang="en-US" sz="2400" dirty="0" smtClean="0"/>
              <a:t>将命题</a:t>
            </a:r>
            <a:r>
              <a:rPr lang="zh-CN" altLang="en-US" sz="2400" dirty="0"/>
              <a:t>分解为谓词与个体词两部分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. </a:t>
            </a:r>
            <a:r>
              <a:rPr lang="zh-CN" altLang="en-US" sz="2400" dirty="0" smtClean="0">
                <a:solidFill>
                  <a:srgbClr val="FFFF00"/>
                </a:solidFill>
              </a:rPr>
              <a:t>个体</a:t>
            </a:r>
            <a:r>
              <a:rPr lang="zh-CN" altLang="en-US" sz="2400" dirty="0"/>
              <a:t>是指可以独立存在的客体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用来</a:t>
            </a:r>
            <a:r>
              <a:rPr lang="zh-CN" altLang="en-US" sz="2400" dirty="0"/>
              <a:t>刻划个体的性质或个体之间关系的词称为</a:t>
            </a:r>
            <a:r>
              <a:rPr lang="zh-CN" altLang="en-US" sz="2400" dirty="0">
                <a:solidFill>
                  <a:srgbClr val="FFFF00"/>
                </a:solidFill>
              </a:rPr>
              <a:t>谓词</a:t>
            </a:r>
            <a:r>
              <a:rPr lang="zh-CN" altLang="en-US" sz="2400" dirty="0"/>
              <a:t>，刻划一个个体性质的词称为一元谓词；刻划</a:t>
            </a:r>
            <a:r>
              <a:rPr lang="en-US" altLang="zh-CN" sz="2400" dirty="0"/>
              <a:t>n</a:t>
            </a:r>
            <a:r>
              <a:rPr lang="zh-CN" altLang="en-US" sz="2400" dirty="0"/>
              <a:t>个个体之间关系的词称为</a:t>
            </a:r>
            <a:r>
              <a:rPr lang="en-US" altLang="zh-CN" sz="2400" dirty="0">
                <a:solidFill>
                  <a:srgbClr val="FFFF00"/>
                </a:solidFill>
              </a:rPr>
              <a:t>n</a:t>
            </a:r>
            <a:r>
              <a:rPr lang="zh-CN" altLang="en-US" sz="2400" dirty="0">
                <a:solidFill>
                  <a:srgbClr val="FFFF00"/>
                </a:solidFill>
              </a:rPr>
              <a:t>元谓词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dirty="0" smtClean="0"/>
              <a:t>例：（</a:t>
            </a:r>
            <a:r>
              <a:rPr lang="en-US" altLang="zh-CN" dirty="0" smtClean="0"/>
              <a:t>1</a:t>
            </a:r>
            <a:r>
              <a:rPr lang="zh-CN" altLang="en-US" dirty="0"/>
              <a:t>）李明是学生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/>
              <a:t>）张亮比陈华高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3</a:t>
            </a:r>
            <a:r>
              <a:rPr lang="zh-CN" altLang="en-US" dirty="0"/>
              <a:t>）陈华坐在张亮与李明之间。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在这三个命题中，李明、张亮、陈华都是个体；“…是学生”是一元谓词， “</a:t>
            </a:r>
            <a:r>
              <a:rPr lang="en-US" altLang="zh-CN" dirty="0"/>
              <a:t>…</a:t>
            </a:r>
            <a:r>
              <a:rPr lang="zh-CN" altLang="en-US" dirty="0"/>
              <a:t>比</a:t>
            </a:r>
            <a:r>
              <a:rPr lang="en-US" altLang="zh-CN" dirty="0"/>
              <a:t>…</a:t>
            </a:r>
            <a:r>
              <a:rPr lang="zh-CN" altLang="en-US" dirty="0"/>
              <a:t>高”是二元谓词，  “</a:t>
            </a:r>
            <a:r>
              <a:rPr lang="en-US" altLang="zh-CN" dirty="0"/>
              <a:t>…</a:t>
            </a:r>
            <a:r>
              <a:rPr lang="zh-CN" altLang="en-US" dirty="0"/>
              <a:t>坐</a:t>
            </a:r>
            <a:r>
              <a:rPr lang="en-US" altLang="zh-CN" dirty="0"/>
              <a:t>…</a:t>
            </a:r>
            <a:r>
              <a:rPr lang="zh-CN" altLang="en-US" dirty="0"/>
              <a:t>与</a:t>
            </a:r>
            <a:r>
              <a:rPr lang="en-US" altLang="zh-CN" dirty="0"/>
              <a:t>…</a:t>
            </a:r>
            <a:r>
              <a:rPr lang="zh-CN" altLang="en-US" dirty="0"/>
              <a:t>之间”是三元谓词。</a:t>
            </a:r>
          </a:p>
          <a:p>
            <a:pPr marL="0" indent="0">
              <a:buNone/>
            </a:pPr>
            <a:endParaRPr lang="zh-CN" altLang="en-US" sz="2200" dirty="0"/>
          </a:p>
          <a:p>
            <a:endParaRPr lang="zh-CN" altLang="en-US" sz="2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88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谓词和个体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76500" cy="4297075"/>
          </a:xfrm>
        </p:spPr>
        <p:txBody>
          <a:bodyPr/>
          <a:lstStyle/>
          <a:p>
            <a:r>
              <a:rPr lang="zh-CN" altLang="en-US" sz="2400" dirty="0"/>
              <a:t>通常，我们用大写字母表示谓词，小写字母表示个体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200" dirty="0" smtClean="0"/>
              <a:t>	</a:t>
            </a:r>
            <a:r>
              <a:rPr lang="zh-CN" altLang="en-US" dirty="0" smtClean="0"/>
              <a:t>接上例，用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 smtClean="0">
                <a:latin typeface="Cambria Math" panose="02040503050406030204" pitchFamily="18" charset="0"/>
              </a:rPr>
              <a:t>表李明，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dirty="0" smtClean="0">
                <a:latin typeface="Cambria Math" panose="02040503050406030204" pitchFamily="18" charset="0"/>
              </a:rPr>
              <a:t>表张亮，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zh-CN" altLang="en-US" dirty="0" smtClean="0">
                <a:latin typeface="Cambria Math" panose="02040503050406030204" pitchFamily="18" charset="0"/>
              </a:rPr>
              <a:t>表陈华；用</a:t>
            </a:r>
            <a:r>
              <a:rPr lang="en-US" altLang="zh-CN" dirty="0" smtClean="0"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</a:rPr>
              <a:t>表</a:t>
            </a:r>
            <a:r>
              <a:rPr lang="zh-CN" altLang="en-US" dirty="0"/>
              <a:t>“…是学生” 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 Q</a:t>
            </a:r>
            <a:r>
              <a:rPr lang="zh-CN" altLang="en-US" dirty="0" smtClean="0">
                <a:latin typeface="Cambria Math" panose="02040503050406030204" pitchFamily="18" charset="0"/>
              </a:rPr>
              <a:t>表</a:t>
            </a:r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比</a:t>
            </a:r>
            <a:r>
              <a:rPr lang="en-US" altLang="zh-CN" dirty="0"/>
              <a:t>…</a:t>
            </a:r>
            <a:r>
              <a:rPr lang="zh-CN" altLang="en-US" dirty="0"/>
              <a:t>高” 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 R</a:t>
            </a:r>
            <a:r>
              <a:rPr lang="zh-CN" altLang="en-US" dirty="0" smtClean="0">
                <a:latin typeface="Cambria Math" panose="02040503050406030204" pitchFamily="18" charset="0"/>
              </a:rPr>
              <a:t>表</a:t>
            </a:r>
            <a:r>
              <a:rPr lang="zh-CN" altLang="en-US" dirty="0"/>
              <a:t>“</a:t>
            </a:r>
            <a:r>
              <a:rPr lang="en-US" altLang="zh-CN" dirty="0"/>
              <a:t>…</a:t>
            </a:r>
            <a:r>
              <a:rPr lang="zh-CN" altLang="en-US" dirty="0"/>
              <a:t>坐</a:t>
            </a:r>
            <a:r>
              <a:rPr lang="en-US" altLang="zh-CN" dirty="0"/>
              <a:t>…</a:t>
            </a:r>
            <a:r>
              <a:rPr lang="zh-CN" altLang="en-US" dirty="0"/>
              <a:t>与</a:t>
            </a:r>
            <a:r>
              <a:rPr lang="en-US" altLang="zh-CN" dirty="0"/>
              <a:t>…</a:t>
            </a:r>
            <a:r>
              <a:rPr lang="zh-CN" altLang="en-US" dirty="0"/>
              <a:t>之间</a:t>
            </a:r>
            <a:r>
              <a:rPr lang="zh-CN" altLang="en-US" dirty="0" smtClean="0"/>
              <a:t>”，命题符号化为：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(1) P(a), 	(2) Q(b, c), 	(3) R(c, b, a)</a:t>
            </a:r>
            <a:endParaRPr lang="zh-CN" altLang="en-US" dirty="0">
              <a:latin typeface="Cambria Math" panose="02040503050406030204" pitchFamily="18" charset="0"/>
            </a:endParaRPr>
          </a:p>
          <a:p>
            <a:r>
              <a:rPr lang="zh-CN" altLang="en-US" dirty="0" smtClean="0"/>
              <a:t>注：上面个体出现的次序很重要！</a:t>
            </a:r>
            <a:endParaRPr lang="en-US" altLang="zh-CN" dirty="0" smtClean="0"/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如果把上面表达式的括号里的个体换成不确定的个体，即个体变量，我们有：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P(x), Q(x, y), R(x, y, z). 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他们是依赖于变量的命题，即为</a:t>
            </a:r>
            <a:r>
              <a:rPr lang="zh-CN" altLang="en-US" sz="2400" dirty="0" smtClean="0">
                <a:solidFill>
                  <a:srgbClr val="FFFF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命题函数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命题函数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上</a:t>
            </a:r>
            <a:r>
              <a:rPr lang="zh-CN" altLang="en-US" sz="2400" dirty="0" smtClean="0"/>
              <a:t>页声明谓词的方式容易引起混淆，通常采用如下形式</a:t>
            </a:r>
            <a:r>
              <a:rPr lang="zh-CN" altLang="en-US" sz="2200" dirty="0" smtClean="0"/>
              <a:t>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zh-CN" altLang="en-US" dirty="0" smtClean="0"/>
              <a:t>是</a:t>
            </a:r>
            <a:r>
              <a:rPr lang="zh-CN" altLang="en-US" dirty="0"/>
              <a:t>学生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Q(x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高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R(x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y, z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坐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 smtClean="0">
                <a:latin typeface="Cambria Math" panose="02040503050406030204" pitchFamily="18" charset="0"/>
              </a:rPr>
              <a:t>之间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命题函数作为未确定的命题，可用</a:t>
            </a:r>
            <a:r>
              <a:rPr lang="zh-CN" altLang="en-US" sz="2400" dirty="0"/>
              <a:t>命题连接</a:t>
            </a:r>
            <a:r>
              <a:rPr lang="zh-CN" altLang="en-US" sz="2400" dirty="0" smtClean="0"/>
              <a:t>词连接。</a:t>
            </a:r>
            <a:endParaRPr lang="en-US" altLang="zh-CN" sz="2400" dirty="0" smtClean="0"/>
          </a:p>
          <a:p>
            <a:pPr marL="400056" lvl="1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1.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x&gt;3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P(2)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为假，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P(4)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为真。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6" lvl="1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2.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Q(x, y)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= y+3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Q(1, 2)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为假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Q(3, 0)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真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00056" lvl="1" indent="0">
              <a:buNone/>
            </a:pPr>
            <a:r>
              <a:rPr lang="zh-CN" altLang="en-US" sz="2000" dirty="0" smtClean="0"/>
              <a:t>例</a:t>
            </a:r>
            <a:r>
              <a:rPr lang="en-US" altLang="zh-CN" sz="2000" dirty="0" smtClean="0"/>
              <a:t>3.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y, z)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 y = z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R(1, 2, 3)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真，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R(1,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1, 1)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为假。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96765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38300"/>
            <a:ext cx="7516200" cy="48006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再看“所有人都是要死的</a:t>
            </a:r>
            <a:r>
              <a:rPr lang="zh-CN" altLang="en-US" sz="2400" dirty="0" smtClean="0"/>
              <a:t>”，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dirty="0"/>
              <a:t>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/>
              <a:t>是要死的，但“所有人”和“人”都不是个体， “所有”表示数量，而“人”表示一个集合，由一个个人所构成。实际上在声明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时，我们不希望其中的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能代入任何的个体，而是代入取自</a:t>
            </a:r>
            <a:r>
              <a:rPr lang="zh-CN" altLang="en-US" dirty="0"/>
              <a:t>“人”这个集合的个体。我们把“人”称为谓词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FF00"/>
                </a:solidFill>
              </a:rPr>
              <a:t>论域</a:t>
            </a:r>
            <a:r>
              <a:rPr lang="zh-CN" altLang="en-US" dirty="0"/>
              <a:t>，也称为</a:t>
            </a:r>
            <a:r>
              <a:rPr lang="zh-CN" altLang="en-US" dirty="0">
                <a:solidFill>
                  <a:srgbClr val="FFFF00"/>
                </a:solidFill>
              </a:rPr>
              <a:t>个体域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sz="2400" dirty="0"/>
              <a:t>谓词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重新声明如下：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000" dirty="0">
                <a:latin typeface="Cambria Math" panose="02040503050406030204" pitchFamily="18" charset="0"/>
              </a:rPr>
              <a:t>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/>
              <a:t>是要死的</a:t>
            </a:r>
            <a:r>
              <a:rPr lang="zh-CN" altLang="en-US" sz="2000" dirty="0" smtClean="0"/>
              <a:t>，论域是</a:t>
            </a:r>
            <a:r>
              <a:rPr lang="zh-CN" altLang="en-US" sz="2000" dirty="0"/>
              <a:t>人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/>
              <a:t>对于多元谓词，一般需要为每个个体变量声明论域。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zh-CN" altLang="en-US" sz="2000" dirty="0" smtClean="0"/>
              <a:t>例，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y)</a:t>
            </a:r>
            <a:r>
              <a:rPr lang="zh-CN" altLang="en-US" sz="2000" dirty="0">
                <a:latin typeface="Cambria Math" panose="02040503050406030204" pitchFamily="18" charset="0"/>
              </a:rPr>
              <a:t>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/>
              <a:t>是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的主人，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的论域是人，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的论域是狗。</a:t>
            </a:r>
            <a:endParaRPr lang="en-US" altLang="zh-CN" sz="2000" dirty="0" smtClean="0">
              <a:latin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Q(x, y, z): x + y = z, x, y, z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均为实数。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0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7528900" cy="464915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</a:t>
            </a:r>
            <a:r>
              <a:rPr lang="zh-CN" altLang="en-US" sz="2400" dirty="0"/>
              <a:t>“所有人都是要死的</a:t>
            </a:r>
            <a:r>
              <a:rPr lang="zh-CN" altLang="en-US" sz="2400" dirty="0" smtClean="0"/>
              <a:t>”和“有的人是聋子”中，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“所有”</a:t>
            </a:r>
            <a:r>
              <a:rPr lang="zh-CN" altLang="en-US" sz="2400" dirty="0"/>
              <a:t>和</a:t>
            </a:r>
            <a:r>
              <a:rPr lang="zh-CN" altLang="en-US" sz="2400" dirty="0" smtClean="0"/>
              <a:t>“有的”表示数量，称为</a:t>
            </a:r>
            <a:r>
              <a:rPr lang="zh-CN" altLang="en-US" sz="2400" dirty="0" smtClean="0">
                <a:solidFill>
                  <a:srgbClr val="FFFF00"/>
                </a:solidFill>
              </a:rPr>
              <a:t>量词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量词有，全称量词“所有的”，存在量词“有的”。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zh-CN" altLang="en-US" sz="2000" dirty="0" smtClean="0"/>
              <a:t>量词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的论域是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则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zh-CN" altLang="en-US" sz="20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P(x)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的意思是：对于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中的每一个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，均有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P(a);</a:t>
            </a:r>
          </a:p>
          <a:p>
            <a:pPr lvl="1"/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P(x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000" dirty="0">
                <a:latin typeface="Cambria Math" panose="02040503050406030204" pitchFamily="18" charset="0"/>
              </a:rPr>
              <a:t>的意思是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中</a:t>
            </a:r>
            <a:r>
              <a:rPr lang="zh-CN" altLang="en-US" sz="2000" dirty="0">
                <a:latin typeface="Cambria Math" panose="02040503050406030204" pitchFamily="18" charset="0"/>
              </a:rPr>
              <a:t>存在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一</a:t>
            </a:r>
            <a:r>
              <a:rPr lang="zh-CN" altLang="en-US" sz="2000" dirty="0">
                <a:latin typeface="Cambria Math" panose="02040503050406030204" pitchFamily="18" charset="0"/>
              </a:rPr>
              <a:t>个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，使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P(a);</a:t>
            </a:r>
          </a:p>
          <a:p>
            <a:pPr lvl="1"/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</a:rPr>
              <a:t>!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000" dirty="0">
                <a:latin typeface="Cambria Math" panose="02040503050406030204" pitchFamily="18" charset="0"/>
              </a:rPr>
              <a:t>的意思是：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zh-CN" altLang="en-US" sz="2000" dirty="0">
                <a:latin typeface="Cambria Math" panose="02040503050406030204" pitchFamily="18" charset="0"/>
              </a:rPr>
              <a:t>中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存在唯一一</a:t>
            </a:r>
            <a:r>
              <a:rPr lang="zh-CN" altLang="en-US" sz="2000" dirty="0">
                <a:latin typeface="Cambria Math" panose="02040503050406030204" pitchFamily="18" charset="0"/>
              </a:rPr>
              <a:t>个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sz="2000" dirty="0">
                <a:latin typeface="Cambria Math" panose="02040503050406030204" pitchFamily="18" charset="0"/>
              </a:rPr>
              <a:t>，使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P(a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);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y, z)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+ 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latin typeface="Cambria Math" panose="02040503050406030204" pitchFamily="18" charset="0"/>
              </a:rPr>
              <a:t> 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0, x)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为真，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2, 3)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为真。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通常直接写作：</a:t>
            </a:r>
            <a:r>
              <a:rPr lang="zh-CN" altLang="en-US" dirty="0">
                <a:latin typeface="Cambria Math" panose="02040503050406030204" pitchFamily="18" charset="0"/>
              </a:rPr>
              <a:t> 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x(x+0=x),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x(x+2=3)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88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否定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>
            <a:normAutofit/>
          </a:bodyPr>
          <a:lstStyle/>
          <a:p>
            <a:pPr marL="342882" lvl="1" indent="-342882"/>
            <a:r>
              <a:rPr lang="zh-CN" altLang="en-US" sz="2400" dirty="0"/>
              <a:t>命题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的否定记作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，其含义为</a:t>
            </a:r>
            <a:r>
              <a:rPr lang="en-US" altLang="zh-CN" sz="2400" dirty="0"/>
              <a:t>“</a:t>
            </a:r>
            <a:r>
              <a:rPr lang="zh-CN" altLang="en-US" sz="2400" dirty="0"/>
              <a:t>非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”，真值表如下：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sz="2400" b="1" dirty="0"/>
              <a:t>例</a:t>
            </a:r>
            <a:r>
              <a:rPr lang="zh-CN" altLang="en-US" sz="2400" dirty="0"/>
              <a:t>：如果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地球是圆的</a:t>
            </a:r>
            <a:r>
              <a:rPr lang="en-US" altLang="zh-CN" sz="2400" dirty="0"/>
              <a:t>”</a:t>
            </a:r>
            <a:r>
              <a:rPr lang="zh-CN" altLang="en-US" sz="2400" dirty="0"/>
              <a:t>，那么</a:t>
            </a:r>
            <a:r>
              <a:rPr lang="en-US" altLang="zh-CN" sz="2400" dirty="0">
                <a:latin typeface="Cambria Math"/>
                <a:ea typeface="Cambria Math"/>
              </a:rPr>
              <a:t>¬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地球不是圆的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88330"/>
              </p:ext>
            </p:extLst>
          </p:nvPr>
        </p:nvGraphicFramePr>
        <p:xfrm>
          <a:off x="2514600" y="2984500"/>
          <a:ext cx="39878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1993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/>
                          <a:ea typeface="Cambria Math"/>
                        </a:rPr>
                        <a:t>¬p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97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量词的</a:t>
            </a:r>
            <a:r>
              <a:rPr lang="zh-CN" altLang="en-US" dirty="0"/>
              <a:t>德</a:t>
            </a:r>
            <a:r>
              <a:rPr lang="en-US" altLang="zh-CN" dirty="0"/>
              <a:t>.</a:t>
            </a:r>
            <a:r>
              <a:rPr lang="zh-CN" altLang="en-US" dirty="0"/>
              <a:t>摩根律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74800"/>
            <a:ext cx="7528900" cy="4864099"/>
          </a:xfrm>
        </p:spPr>
        <p:txBody>
          <a:bodyPr/>
          <a:lstStyle/>
          <a:p>
            <a:pPr marL="342906" lvl="1" indent="-342906"/>
            <a:r>
              <a:rPr lang="zh-CN" altLang="en-US" sz="2400" dirty="0"/>
              <a:t>量词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400" dirty="0">
                <a:latin typeface="Cambria Math" panose="02040503050406030204" pitchFamily="18" charset="0"/>
              </a:rPr>
              <a:t>的论域是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D={a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400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则</a:t>
            </a:r>
            <a:endParaRPr lang="en-US" altLang="zh-CN" sz="2400" dirty="0" smtClean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Cambria Math" panose="02040503050406030204" pitchFamily="18" charset="0"/>
              </a:rPr>
              <a:t>		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∧ 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sz="2400" dirty="0">
                <a:latin typeface="Cambria Math" panose="02040503050406030204" pitchFamily="18" charset="0"/>
              </a:rPr>
              <a:t>		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≡ P(a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P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 …  P(a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根据命题公式的德</a:t>
            </a:r>
            <a:r>
              <a:rPr lang="en-US" altLang="zh-CN" dirty="0"/>
              <a:t>.</a:t>
            </a:r>
            <a:r>
              <a:rPr lang="zh-CN" altLang="en-US" dirty="0"/>
              <a:t>摩根律，可以</a:t>
            </a:r>
            <a:r>
              <a:rPr lang="zh-CN" altLang="en-US" dirty="0" smtClean="0"/>
              <a:t>得到</a:t>
            </a:r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42906" lvl="1" indent="-342906"/>
            <a:r>
              <a:rPr lang="zh-CN" altLang="en-US" sz="2400" dirty="0"/>
              <a:t>量词的</a:t>
            </a:r>
            <a:r>
              <a:rPr lang="zh-CN" altLang="en-US" sz="2400" dirty="0" smtClean="0"/>
              <a:t>德</a:t>
            </a:r>
            <a:r>
              <a:rPr lang="en-US" altLang="zh-CN" sz="2400" dirty="0"/>
              <a:t>.</a:t>
            </a:r>
            <a:r>
              <a:rPr lang="zh-CN" altLang="en-US" sz="2400" dirty="0" smtClean="0"/>
              <a:t>摩根律</a:t>
            </a:r>
            <a:endParaRPr lang="en-US" altLang="zh-CN" dirty="0"/>
          </a:p>
          <a:p>
            <a:pPr marL="0" lvl="1" indent="0" algn="ctr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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400" dirty="0">
                <a:latin typeface="Cambria Math" panose="02040503050406030204" pitchFamily="18" charset="0"/>
              </a:rPr>
              <a:t>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P(x))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1" indent="0" algn="ctr">
              <a:buNone/>
            </a:pP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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400" dirty="0">
                <a:latin typeface="Cambria Math" panose="02040503050406030204" pitchFamily="18" charset="0"/>
              </a:rPr>
              <a:t> 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P(x))</a:t>
            </a:r>
          </a:p>
          <a:p>
            <a:pPr marL="0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证明：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(P(a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∧ P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</a:p>
          <a:p>
            <a:pPr marL="0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		≡ P(a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  … 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P(a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</a:p>
          <a:p>
            <a:pPr marL="0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		≡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 </a:t>
            </a:r>
            <a:r>
              <a:rPr lang="zh-CN" altLang="en-US" sz="2000" dirty="0">
                <a:latin typeface="Cambria Math" panose="02040503050406030204" pitchFamily="18" charset="0"/>
              </a:rPr>
              <a:t>∃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1" indent="0"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6" lvl="1" indent="-342906"/>
            <a:endParaRPr lang="en-US" altLang="zh-CN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4850" y="2085378"/>
            <a:ext cx="485140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415500" y="4025898"/>
            <a:ext cx="329010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特性谓词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49400"/>
            <a:ext cx="7452700" cy="4838700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对于谓词的论域，可以引进谓词替代它，这种谓词称为</a:t>
            </a:r>
            <a:r>
              <a:rPr lang="zh-CN" altLang="en-US" sz="2400" dirty="0" smtClean="0">
                <a:solidFill>
                  <a:srgbClr val="FFFF00"/>
                </a:solidFill>
              </a:rPr>
              <a:t>特性谓词</a:t>
            </a:r>
            <a:r>
              <a:rPr lang="zh-CN" altLang="en-US" sz="2400" dirty="0" smtClean="0"/>
              <a:t>。这时候也说使用了全总个体域。</a:t>
            </a:r>
            <a:endParaRPr lang="en-US" altLang="zh-CN" sz="2400" dirty="0" smtClean="0"/>
          </a:p>
          <a:p>
            <a:pPr marL="0" lvl="1" indent="0">
              <a:buNone/>
            </a:pPr>
            <a:r>
              <a:rPr lang="zh-CN" altLang="en-US" sz="2000" dirty="0" smtClean="0"/>
              <a:t>例：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zh-CN" altLang="en-US" sz="2000" dirty="0">
                <a:latin typeface="Cambria Math" panose="02040503050406030204" pitchFamily="18" charset="0"/>
              </a:rPr>
              <a:t>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/>
              <a:t>是要死的，论域是</a:t>
            </a:r>
            <a:r>
              <a:rPr lang="zh-CN" altLang="en-US" sz="2000" dirty="0" smtClean="0"/>
              <a:t>人。</a:t>
            </a:r>
            <a:endParaRPr lang="en-US" altLang="zh-CN" sz="2000" dirty="0" smtClean="0"/>
          </a:p>
          <a:p>
            <a:pPr marL="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/>
              <a:t>所有人都是要死</a:t>
            </a:r>
            <a:r>
              <a:rPr lang="zh-CN" altLang="en-US" sz="2000" dirty="0" smtClean="0"/>
              <a:t>的。符号化为：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有的人是</a:t>
            </a:r>
            <a:r>
              <a:rPr lang="zh-CN" altLang="en-US" sz="2000" dirty="0"/>
              <a:t>要死的。符号化为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 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通过引进</a:t>
            </a:r>
            <a:r>
              <a:rPr lang="zh-CN" altLang="en-US" sz="2000" dirty="0"/>
              <a:t>特性</a:t>
            </a:r>
            <a:r>
              <a:rPr lang="zh-CN" altLang="en-US" sz="2000" dirty="0" smtClean="0"/>
              <a:t>谓词：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</a:t>
            </a:r>
            <a:r>
              <a:rPr lang="zh-CN" altLang="en-US" sz="2000" dirty="0" smtClean="0"/>
              <a:t>：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是人，谓词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的声明中无需再声明论域，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sz="2000" dirty="0"/>
              <a:t>所有人都是要死的。符号化为：</a:t>
            </a:r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A(x) </a:t>
            </a:r>
            <a:r>
              <a:rPr lang="zh-CN" altLang="zh-CN" sz="2000" dirty="0" smtClean="0">
                <a:latin typeface="Cambria Math" panose="02040503050406030204" pitchFamily="18" charset="0"/>
              </a:rPr>
              <a:t>→</a:t>
            </a:r>
            <a:r>
              <a:rPr lang="en-US" altLang="zh-CN" sz="20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P(x)) </a:t>
            </a:r>
          </a:p>
          <a:p>
            <a:pPr marL="0" lvl="1" indent="0"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即：对于任何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，如果他是人，他就是</a:t>
            </a:r>
            <a:r>
              <a:rPr lang="zh-CN" altLang="en-US" sz="2000" dirty="0"/>
              <a:t>要死</a:t>
            </a:r>
            <a:r>
              <a:rPr lang="zh-CN" altLang="en-US" sz="2000" dirty="0" smtClean="0"/>
              <a:t>的。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sz="2000" dirty="0"/>
              <a:t>有的</a:t>
            </a:r>
            <a:r>
              <a:rPr lang="zh-CN" altLang="en-US" sz="2000" dirty="0" smtClean="0"/>
              <a:t>人是</a:t>
            </a:r>
            <a:r>
              <a:rPr lang="zh-CN" altLang="en-US" sz="2000" dirty="0"/>
              <a:t>要死的。符号化为</a:t>
            </a:r>
            <a:r>
              <a:rPr lang="zh-CN" altLang="en-US" sz="2000" dirty="0" smtClean="0"/>
              <a:t>：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A(x) ∧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P(x)) </a:t>
            </a:r>
          </a:p>
          <a:p>
            <a:pPr marL="0" lvl="1" indent="0"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即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：存在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，他既是人，也是</a:t>
            </a:r>
            <a:r>
              <a:rPr lang="zh-CN" altLang="en-US" sz="2000" dirty="0"/>
              <a:t>要死的。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6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r>
              <a:rPr lang="zh-CN" altLang="en-US" dirty="0"/>
              <a:t>记住，通过引进特性谓词，会发生如下变化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en-US" altLang="zh-CN" sz="2400" dirty="0" smtClean="0">
                <a:latin typeface="Cambria Math" panose="02040503050406030204" pitchFamily="18" charset="0"/>
              </a:rPr>
              <a:t>	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 P(x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	⇝	</a:t>
            </a:r>
            <a:r>
              <a:rPr lang="zh-CN" altLang="en-US" sz="2400" dirty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x(A(x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zh-CN" sz="2400" dirty="0">
                <a:latin typeface="Cambria Math" panose="02040503050406030204" pitchFamily="18" charset="0"/>
              </a:rPr>
              <a:t>→</a:t>
            </a:r>
            <a:r>
              <a:rPr lang="en-US" altLang="zh-CN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P(x))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 smtClean="0">
                <a:latin typeface="Cambria Math" panose="02040503050406030204" pitchFamily="18" charset="0"/>
              </a:rPr>
              <a:t>		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⇝	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x(A(x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) ∧ P(x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/>
              <a:t>如果使用全</a:t>
            </a:r>
            <a:r>
              <a:rPr lang="zh-CN" altLang="en-US" dirty="0"/>
              <a:t>总个体</a:t>
            </a:r>
            <a:r>
              <a:rPr lang="zh-CN" altLang="en-US" dirty="0" smtClean="0"/>
              <a:t>域，</a:t>
            </a:r>
            <a:r>
              <a:rPr lang="zh-CN" altLang="en-US" dirty="0">
                <a:latin typeface="Cambria Math" panose="02040503050406030204" pitchFamily="18" charset="0"/>
              </a:rPr>
              <a:t> 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几乎无法为真，所以它很难出现。出现的形式总类似于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x(A(x) </a:t>
            </a:r>
            <a:r>
              <a:rPr lang="zh-CN" altLang="zh-CN" dirty="0">
                <a:latin typeface="Cambria Math" panose="02040503050406030204" pitchFamily="18" charset="0"/>
              </a:rPr>
              <a:t>→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P(x))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1695050" y="2491778"/>
            <a:ext cx="4286650" cy="952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44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嵌套量词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40000" cy="419548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P(x, y) 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y) 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含义：对于所有的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y, P(x, y)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均为真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y)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y)</a:t>
            </a:r>
          </a:p>
          <a:p>
            <a:pPr marL="457207" lvl="1" indent="0"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含义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：存在一对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y, P(x, y)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均为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真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400058" lvl="2" indent="0"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含义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：对于每个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，均存在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使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均为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真，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可依赖于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zh-CN" altLang="en-US" sz="2000" dirty="0"/>
          </a:p>
          <a:p>
            <a:r>
              <a:rPr lang="zh-CN" altLang="en-US" sz="2400" dirty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含义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：存在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使得，对于每个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P(x, y)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均为真，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不依赖于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sz="2400" dirty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 P(x, y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400" dirty="0">
                <a:latin typeface="Cambria Math" panose="02040503050406030204" pitchFamily="18" charset="0"/>
              </a:rPr>
              <a:t>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4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 P(x, y)</a:t>
            </a:r>
          </a:p>
          <a:p>
            <a:pPr marL="457207" lvl="1" indent="0">
              <a:buNone/>
            </a:pPr>
            <a:endParaRPr lang="en-US" altLang="zh-CN" sz="22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sz="24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7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</a:t>
            </a:r>
            <a:r>
              <a:rPr lang="zh-CN" altLang="en-US" dirty="0" smtClean="0"/>
              <a:t>量词示例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9"/>
            <a:ext cx="7363800" cy="43951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以下涉及数学运算时，变量的论域均为实数集。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y(x + y = y + x)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此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乃加法的交换律。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y(x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 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0),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 y = 0),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前者为真：</a:t>
            </a:r>
            <a:r>
              <a:rPr lang="zh-CN" altLang="en-US" dirty="0" smtClean="0">
                <a:latin typeface="Cambria Math" panose="02040503050406030204" pitchFamily="18" charset="0"/>
              </a:rPr>
              <a:t>对于每个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，取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y=-x</a:t>
            </a:r>
            <a:r>
              <a:rPr lang="zh-CN" altLang="en-US" dirty="0" smtClean="0">
                <a:latin typeface="Cambria Math" panose="02040503050406030204" pitchFamily="18" charset="0"/>
              </a:rPr>
              <a:t>即可。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后者为假：没有公共的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，使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 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对每个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均成立。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 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y(x + 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x),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x(x + y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x),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取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y=0, x + y = x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对任何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均成立，故后式为真。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 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y(x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y),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&gt; y),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5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量词的作用域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27300" cy="4195481"/>
          </a:xfrm>
        </p:spPr>
        <p:txBody>
          <a:bodyPr/>
          <a:lstStyle/>
          <a:p>
            <a:r>
              <a:rPr lang="zh-CN" altLang="en-US" sz="2400" dirty="0" smtClean="0"/>
              <a:t>每个量词都有其作用域，变量分为约束变量和自由变量。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dirty="0" smtClean="0"/>
              <a:t>例，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Q(x)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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x 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y(((P(x)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Q(y))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zh-CN" dirty="0">
                <a:latin typeface="Cambria Math" panose="02040503050406030204" pitchFamily="18" charset="0"/>
              </a:rPr>
              <a:t>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R(z))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9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翻译自然语言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22401"/>
            <a:ext cx="7440000" cy="48260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  <a:r>
              <a:rPr lang="zh-CN" altLang="en-US" dirty="0" smtClean="0"/>
              <a:t>所有</a:t>
            </a:r>
            <a:r>
              <a:rPr lang="zh-CN" altLang="en-US" dirty="0"/>
              <a:t>的狮子都是凶猛的动物，有些狮子不喝咖啡，所以有些凶猛的动物不喝咖啡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狮子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凶猛的动物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C(x): x</a:t>
            </a:r>
            <a:r>
              <a:rPr lang="zh-CN" altLang="en-US" dirty="0" smtClean="0"/>
              <a:t>喝</a:t>
            </a:r>
            <a:r>
              <a:rPr lang="zh-CN" altLang="en-US" dirty="0"/>
              <a:t>咖啡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457207" lvl="1" indent="0">
              <a:buNone/>
            </a:pPr>
            <a:r>
              <a:rPr lang="zh-CN" altLang="en-US" sz="2000" dirty="0">
                <a:latin typeface="Cambria Math" panose="02040503050406030204" pitchFamily="18" charset="0"/>
              </a:rPr>
              <a:t>符号化为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457207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x(A(x) → B(x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x(A(x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C(x)))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∃x(B(x) ∧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C(x))) 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所有</a:t>
            </a:r>
            <a:r>
              <a:rPr lang="zh-CN" altLang="en-US" dirty="0"/>
              <a:t>蜂鸟都五彩斑斓，没有大鸟以蜜为生，不以蜜为生的鸟都色彩单调</a:t>
            </a:r>
            <a:r>
              <a:rPr lang="zh-CN" altLang="en-US" dirty="0" smtClean="0"/>
              <a:t>，</a:t>
            </a:r>
            <a:r>
              <a:rPr lang="zh-CN" altLang="en-US" dirty="0"/>
              <a:t>所以</a:t>
            </a:r>
            <a:r>
              <a:rPr lang="zh-CN" altLang="en-US" dirty="0" smtClean="0"/>
              <a:t>蜂鸟</a:t>
            </a:r>
            <a:r>
              <a:rPr lang="zh-CN" altLang="en-US" dirty="0"/>
              <a:t>是小鸟。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蜂鸟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B(x):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/>
              <a:t>五彩斑斓</a:t>
            </a:r>
            <a:r>
              <a:rPr lang="zh-CN" altLang="en-US" dirty="0" smtClean="0">
                <a:latin typeface="Cambria Math" panose="02040503050406030204" pitchFamily="18" charset="0"/>
              </a:rPr>
              <a:t>，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鸟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):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是大的，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):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/>
              <a:t>以蜜为生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符号化</a:t>
            </a:r>
            <a:r>
              <a:rPr lang="zh-CN" altLang="en-US" sz="2000" dirty="0">
                <a:latin typeface="Cambria Math" panose="02040503050406030204" pitchFamily="18" charset="0"/>
              </a:rPr>
              <a:t>为：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∀x(A(x) → B(x))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∃x(C(x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))) ∧ 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x((C(x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(x))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B(x)))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∀x(A(x)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C(x)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D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此处，要推理成立需加上“蜂鸟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 smtClean="0"/>
              <a:t>鸟”。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74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翻译自然语言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9701"/>
            <a:ext cx="7440000" cy="483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3. </a:t>
            </a:r>
            <a:r>
              <a:rPr lang="zh-CN" altLang="en-US" dirty="0" smtClean="0"/>
              <a:t>尽管</a:t>
            </a:r>
            <a:r>
              <a:rPr lang="zh-CN" altLang="en-US" dirty="0"/>
              <a:t>有人聪明，但未必一切人都聪明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解：设，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是人，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B(x): x</a:t>
            </a:r>
            <a:r>
              <a:rPr lang="zh-CN" altLang="en-US" dirty="0" smtClean="0">
                <a:latin typeface="Cambria Math" panose="02040503050406030204" pitchFamily="18" charset="0"/>
              </a:rPr>
              <a:t>聪明，符号化为：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∃x(A(x) ∧ B(x))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∀x(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 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B(x))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4. </a:t>
            </a:r>
            <a:r>
              <a:rPr lang="zh-CN" altLang="en-US" dirty="0" smtClean="0"/>
              <a:t>有些</a:t>
            </a:r>
            <a:r>
              <a:rPr lang="zh-CN" altLang="en-US" dirty="0"/>
              <a:t>人对某些食物</a:t>
            </a:r>
            <a:r>
              <a:rPr lang="zh-CN" altLang="en-US" dirty="0" smtClean="0"/>
              <a:t>过敏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>
                <a:latin typeface="Cambria Math" panose="02040503050406030204" pitchFamily="18" charset="0"/>
              </a:rPr>
              <a:t>是人，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B(y): 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食物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P(x, y): x</a:t>
            </a:r>
            <a:r>
              <a:rPr lang="zh-CN" altLang="en-US" dirty="0" smtClean="0"/>
              <a:t>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/>
              <a:t>过敏，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符号化</a:t>
            </a:r>
            <a:r>
              <a:rPr lang="zh-CN" altLang="en-US" dirty="0">
                <a:latin typeface="Cambria Math" panose="02040503050406030204" pitchFamily="18" charset="0"/>
              </a:rPr>
              <a:t>为</a:t>
            </a:r>
            <a:r>
              <a:rPr lang="zh-CN" altLang="en-US" dirty="0" smtClean="0">
                <a:latin typeface="Cambria Math" panose="02040503050406030204" pitchFamily="18" charset="0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∃x(A(x)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∃y(B(y) ∧ </a:t>
            </a:r>
            <a:r>
              <a:rPr lang="en-US" altLang="zh-CN" dirty="0">
                <a:latin typeface="Cambria Math" panose="02040503050406030204" pitchFamily="18" charset="0"/>
              </a:rPr>
              <a:t>P(x, y</a:t>
            </a:r>
            <a:r>
              <a:rPr lang="en-US" altLang="zh-CN" dirty="0" smtClean="0">
                <a:latin typeface="Cambria Math" panose="02040503050406030204" pitchFamily="18" charset="0"/>
              </a:rPr>
              <a:t>)))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原命题等价于：存在一个人</a:t>
            </a:r>
            <a:r>
              <a:rPr lang="zh-CN" altLang="en-US" dirty="0"/>
              <a:t>一种</a:t>
            </a:r>
            <a:r>
              <a:rPr lang="zh-CN" altLang="en-US" dirty="0" smtClean="0"/>
              <a:t>食物，那人对那</a:t>
            </a:r>
            <a:r>
              <a:rPr lang="zh-CN" altLang="en-US" dirty="0"/>
              <a:t>食物过敏。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这样符号化</a:t>
            </a:r>
            <a:r>
              <a:rPr lang="zh-CN" altLang="en-US" dirty="0">
                <a:latin typeface="Cambria Math" panose="02040503050406030204" pitchFamily="18" charset="0"/>
              </a:rPr>
              <a:t>为</a:t>
            </a:r>
            <a:r>
              <a:rPr lang="zh-CN" altLang="en-US" dirty="0" smtClean="0">
                <a:latin typeface="Cambria Math" panose="02040503050406030204" pitchFamily="18" charset="0"/>
              </a:rPr>
              <a:t>：</a:t>
            </a:r>
            <a:r>
              <a:rPr lang="zh-CN" altLang="en-US" dirty="0">
                <a:latin typeface="Cambria Math" panose="02040503050406030204" pitchFamily="18" charset="0"/>
              </a:rPr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∃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x∃y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>
                <a:latin typeface="Cambria Math" panose="02040503050406030204" pitchFamily="18" charset="0"/>
              </a:rPr>
              <a:t>P(x, y</a:t>
            </a:r>
            <a:r>
              <a:rPr lang="en-US" altLang="zh-CN" dirty="0" smtClean="0">
                <a:latin typeface="Cambria Math" panose="02040503050406030204" pitchFamily="18" charset="0"/>
              </a:rPr>
              <a:t>))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注意，最好直译，即使等价也不要转换。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翻译自然语言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7500"/>
            <a:ext cx="7478100" cy="48767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5. </a:t>
            </a:r>
            <a:r>
              <a:rPr lang="zh-CN" altLang="en-US" dirty="0" smtClean="0"/>
              <a:t>并非</a:t>
            </a:r>
            <a:r>
              <a:rPr lang="zh-CN" altLang="en-US" dirty="0"/>
              <a:t>一切劳动动能用机器代替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劳动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B(y): 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机器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</a:rPr>
              <a:t>P(x, y): </a:t>
            </a:r>
            <a:r>
              <a:rPr lang="en-US" altLang="zh-CN" dirty="0" smtClean="0">
                <a:latin typeface="Cambria Math" panose="02040503050406030204" pitchFamily="18" charset="0"/>
              </a:rPr>
              <a:t>x</a:t>
            </a:r>
            <a:r>
              <a:rPr lang="zh-CN" altLang="en-US" dirty="0"/>
              <a:t>能用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/>
              <a:t>代替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原句解析为：并非，对于每个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，如果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是劳动，那么存在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zh-CN" altLang="en-US" dirty="0" smtClean="0">
                <a:latin typeface="Cambria Math" panose="02040503050406030204" pitchFamily="18" charset="0"/>
              </a:rPr>
              <a:t>机器，并且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能用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代替。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符号化</a:t>
            </a:r>
            <a:r>
              <a:rPr lang="zh-CN" altLang="en-US" dirty="0">
                <a:latin typeface="Cambria Math" panose="02040503050406030204" pitchFamily="18" charset="0"/>
              </a:rPr>
              <a:t>为：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∀x(A(x)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∃y(B(y)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>
                <a:latin typeface="Cambria Math" panose="02040503050406030204" pitchFamily="18" charset="0"/>
              </a:rPr>
              <a:t>P(x, </a:t>
            </a:r>
            <a:r>
              <a:rPr lang="en-US" altLang="zh-CN" dirty="0" smtClean="0">
                <a:latin typeface="Cambria Math" panose="02040503050406030204" pitchFamily="18" charset="0"/>
              </a:rPr>
              <a:t>y)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6. </a:t>
            </a:r>
            <a:r>
              <a:rPr lang="zh-CN" altLang="en-US" dirty="0" smtClean="0"/>
              <a:t>有</a:t>
            </a:r>
            <a:r>
              <a:rPr lang="zh-CN" altLang="en-US" dirty="0"/>
              <a:t>位妇女搭乘过世界上每一条航线上的航班。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妇女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B(y): 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航线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C(z): z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航班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P(x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</a:rPr>
              <a:t>z): x</a:t>
            </a:r>
            <a:r>
              <a:rPr lang="zh-CN" altLang="en-US" dirty="0"/>
              <a:t>搭乘</a:t>
            </a:r>
            <a:r>
              <a:rPr lang="zh-CN" altLang="en-US" dirty="0" smtClean="0"/>
              <a:t>过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 smtClean="0"/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Q(z, y): z</a:t>
            </a:r>
            <a:r>
              <a:rPr lang="zh-CN" altLang="en-US" dirty="0" smtClean="0">
                <a:latin typeface="Cambria Math" panose="02040503050406030204" pitchFamily="18" charset="0"/>
              </a:rPr>
              <a:t>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/>
              <a:t>上，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>
                <a:latin typeface="Cambria Math" panose="02040503050406030204" pitchFamily="18" charset="0"/>
              </a:rPr>
              <a:t>原句解析为</a:t>
            </a:r>
            <a:r>
              <a:rPr lang="zh-CN" altLang="en-US" dirty="0" smtClean="0">
                <a:latin typeface="Cambria Math" panose="02040503050406030204" pitchFamily="18" charset="0"/>
              </a:rPr>
              <a:t>：存在</a:t>
            </a:r>
            <a:r>
              <a:rPr lang="en-US" altLang="zh-CN" dirty="0" smtClean="0">
                <a:latin typeface="Cambria Math" panose="02040503050406030204" pitchFamily="18" charset="0"/>
              </a:rPr>
              <a:t>x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妇女</a:t>
            </a:r>
            <a:r>
              <a:rPr lang="zh-CN" altLang="en-US" dirty="0" smtClean="0">
                <a:latin typeface="Cambria Math" panose="02040503050406030204" pitchFamily="18" charset="0"/>
              </a:rPr>
              <a:t>，并且，</a:t>
            </a:r>
            <a:r>
              <a:rPr lang="zh-CN" altLang="en-US" dirty="0">
                <a:latin typeface="Cambria Math" panose="02040503050406030204" pitchFamily="18" charset="0"/>
              </a:rPr>
              <a:t>对于</a:t>
            </a:r>
            <a:r>
              <a:rPr lang="zh-CN" altLang="en-US" dirty="0" smtClean="0">
                <a:latin typeface="Cambria Math" panose="02040503050406030204" pitchFamily="18" charset="0"/>
              </a:rPr>
              <a:t>每个</a:t>
            </a:r>
            <a:r>
              <a:rPr lang="en-US" altLang="zh-CN" dirty="0" smtClean="0">
                <a:latin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，如果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航线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dirty="0">
                <a:latin typeface="Cambria Math" panose="02040503050406030204" pitchFamily="18" charset="0"/>
              </a:rPr>
              <a:t>那么</a:t>
            </a:r>
            <a:r>
              <a:rPr lang="zh-CN" altLang="en-US" dirty="0" smtClean="0">
                <a:latin typeface="Cambria Math" panose="02040503050406030204" pitchFamily="18" charset="0"/>
              </a:rPr>
              <a:t>存在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z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zh-CN" altLang="en-US" dirty="0" smtClean="0"/>
              <a:t>航班，</a:t>
            </a:r>
            <a:r>
              <a:rPr lang="zh-CN" altLang="en-US" dirty="0" smtClean="0">
                <a:latin typeface="Cambria Math" panose="02040503050406030204" pitchFamily="18" charset="0"/>
              </a:rPr>
              <a:t>并且</a:t>
            </a:r>
            <a:r>
              <a:rPr lang="zh-CN" altLang="en-US" dirty="0"/>
              <a:t>，</a:t>
            </a:r>
            <a:r>
              <a:rPr lang="zh-CN" altLang="en-US" dirty="0" smtClean="0"/>
              <a:t>航班</a:t>
            </a:r>
            <a:r>
              <a:rPr lang="en-US" altLang="zh-CN" dirty="0" smtClean="0">
                <a:latin typeface="Cambria Math" panose="02040503050406030204" pitchFamily="18" charset="0"/>
              </a:rPr>
              <a:t>z</a:t>
            </a:r>
            <a:r>
              <a:rPr lang="zh-CN" altLang="en-US" dirty="0" smtClean="0">
                <a:latin typeface="Cambria Math" panose="02040503050406030204" pitchFamily="18" charset="0"/>
              </a:rPr>
              <a:t>在</a:t>
            </a:r>
            <a:r>
              <a:rPr lang="zh-CN" altLang="en-US" dirty="0"/>
              <a:t>航线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/>
              <a:t>上，妇女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/>
              <a:t>搭乘</a:t>
            </a:r>
            <a:r>
              <a:rPr lang="zh-CN" altLang="en-US" dirty="0" smtClean="0"/>
              <a:t>过</a:t>
            </a:r>
            <a:r>
              <a:rPr lang="zh-CN" altLang="en-US" dirty="0"/>
              <a:t>航班</a:t>
            </a:r>
            <a:r>
              <a:rPr lang="en-US" altLang="zh-CN" dirty="0" smtClean="0">
                <a:latin typeface="Cambria Math" panose="02040503050406030204" pitchFamily="18" charset="0"/>
              </a:rPr>
              <a:t>z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dirty="0">
                <a:latin typeface="Cambria Math" panose="02040503050406030204" pitchFamily="18" charset="0"/>
              </a:rPr>
              <a:t>符号化为：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∃x(A(x)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∀y(B(y)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∃z(C(z)</a:t>
            </a:r>
            <a:r>
              <a:rPr lang="en-US" altLang="zh-CN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>
                <a:latin typeface="Cambria Math" panose="02040503050406030204" pitchFamily="18" charset="0"/>
              </a:rPr>
              <a:t>Q(z, y</a:t>
            </a:r>
            <a:r>
              <a:rPr lang="en-US" altLang="zh-CN" dirty="0" smtClean="0">
                <a:latin typeface="Cambria Math" panose="02040503050406030204" pitchFamily="18" charset="0"/>
              </a:rPr>
              <a:t>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>
                <a:latin typeface="Cambria Math" panose="02040503050406030204" pitchFamily="18" charset="0"/>
              </a:rPr>
              <a:t>P(x, </a:t>
            </a:r>
            <a:r>
              <a:rPr lang="en-US" altLang="zh-CN" dirty="0" smtClean="0">
                <a:latin typeface="Cambria Math" panose="02040503050406030204" pitchFamily="18" charset="0"/>
              </a:rPr>
              <a:t>z))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5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关于风格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401900" cy="4195481"/>
          </a:xfrm>
        </p:spPr>
        <p:txBody>
          <a:bodyPr/>
          <a:lstStyle/>
          <a:p>
            <a:r>
              <a:rPr lang="zh-CN" altLang="en-US" dirty="0" smtClean="0"/>
              <a:t>选取字母时，风格最好统一，不要用单词声明谓词。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本人一般用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B, C</a:t>
            </a:r>
            <a:r>
              <a:rPr lang="zh-CN" altLang="en-US" dirty="0" smtClean="0">
                <a:latin typeface="Cambria Math" panose="02040503050406030204" pitchFamily="18" charset="0"/>
              </a:rPr>
              <a:t>表一元谓词，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P, Q, R</a:t>
            </a:r>
            <a:r>
              <a:rPr lang="zh-CN" altLang="en-US" dirty="0" smtClean="0">
                <a:latin typeface="Cambria Math" panose="02040503050406030204" pitchFamily="18" charset="0"/>
              </a:rPr>
              <a:t>表多元谓词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一元</a:t>
            </a:r>
            <a:r>
              <a:rPr lang="zh-CN" altLang="en-US" dirty="0" smtClean="0"/>
              <a:t>谓词主要表示属性、类别，声明时最好不同类别用不同变量字母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x, y, z</a:t>
            </a:r>
            <a:r>
              <a:rPr lang="zh-CN" altLang="en-US" dirty="0" smtClean="0"/>
              <a:t>，相关类别用相同</a:t>
            </a:r>
            <a:r>
              <a:rPr lang="zh-CN" altLang="en-US" dirty="0"/>
              <a:t>变量</a:t>
            </a:r>
            <a:r>
              <a:rPr lang="zh-CN" altLang="en-US" dirty="0" smtClean="0"/>
              <a:t>字母较好。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例：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是人，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B(x): x</a:t>
            </a:r>
            <a:r>
              <a:rPr lang="zh-CN" altLang="en-US" dirty="0" smtClean="0">
                <a:latin typeface="Cambria Math" panose="02040503050406030204" pitchFamily="18" charset="0"/>
              </a:rPr>
              <a:t>是胖子，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C(x): x</a:t>
            </a:r>
            <a:r>
              <a:rPr lang="zh-CN" altLang="en-US" dirty="0" smtClean="0">
                <a:latin typeface="Cambria Math" panose="02040503050406030204" pitchFamily="18" charset="0"/>
              </a:rPr>
              <a:t>是瘦子，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D(y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): y</a:t>
            </a:r>
            <a:r>
              <a:rPr lang="zh-CN" altLang="en-US" dirty="0" smtClean="0">
                <a:latin typeface="Cambria Math" panose="02040503050406030204" pitchFamily="18" charset="0"/>
              </a:rPr>
              <a:t>是猪，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E(z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): z</a:t>
            </a:r>
            <a:r>
              <a:rPr lang="zh-CN" altLang="en-US" dirty="0" smtClean="0">
                <a:latin typeface="Cambria Math" panose="02040503050406030204" pitchFamily="18" charset="0"/>
              </a:rPr>
              <a:t>是狗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 smtClean="0"/>
              <a:t>声明</a:t>
            </a:r>
            <a:r>
              <a:rPr lang="zh-CN" altLang="en-US" dirty="0"/>
              <a:t>多元</a:t>
            </a:r>
            <a:r>
              <a:rPr lang="zh-CN" altLang="en-US" dirty="0" smtClean="0"/>
              <a:t>谓词时，带类别的</a:t>
            </a:r>
            <a:r>
              <a:rPr lang="zh-CN" altLang="en-US" dirty="0"/>
              <a:t>变量</a:t>
            </a:r>
            <a:r>
              <a:rPr lang="zh-CN" altLang="en-US" dirty="0" smtClean="0"/>
              <a:t>字母最好与</a:t>
            </a:r>
            <a:r>
              <a:rPr lang="zh-CN" altLang="en-US" dirty="0"/>
              <a:t>一元</a:t>
            </a:r>
            <a:r>
              <a:rPr lang="zh-CN" altLang="en-US" dirty="0" smtClean="0"/>
              <a:t>谓词所用</a:t>
            </a:r>
            <a:r>
              <a:rPr lang="zh-CN" altLang="en-US" dirty="0"/>
              <a:t>变量</a:t>
            </a:r>
            <a:r>
              <a:rPr lang="zh-CN" altLang="en-US" dirty="0" smtClean="0"/>
              <a:t>字母一致。最后符号化是，也最好如此。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460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合取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89200" cy="4195481"/>
          </a:xfrm>
        </p:spPr>
        <p:txBody>
          <a:bodyPr>
            <a:normAutofit/>
          </a:bodyPr>
          <a:lstStyle/>
          <a:p>
            <a:pPr marL="342882" lvl="1" indent="-342882"/>
            <a:r>
              <a:rPr lang="zh-CN" altLang="en-US" sz="2400" dirty="0" smtClean="0"/>
              <a:t>命题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zh-CN" altLang="en-US" sz="2400" dirty="0" smtClean="0"/>
              <a:t>和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合取记作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∧ q</a:t>
            </a:r>
            <a:r>
              <a:rPr lang="zh-CN" altLang="en-US" sz="2400" dirty="0"/>
              <a:t>，其含义为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并且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”，真值表如下：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2400" b="1" dirty="0"/>
              <a:t>例：</a:t>
            </a:r>
            <a:r>
              <a:rPr lang="zh-CN" altLang="en-US" sz="2400" dirty="0"/>
              <a:t>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我在家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天在下雨</a:t>
            </a:r>
            <a:r>
              <a:rPr lang="en-US" altLang="zh-CN" sz="2400" dirty="0"/>
              <a:t>” </a:t>
            </a:r>
            <a:r>
              <a:rPr lang="zh-CN" altLang="en-US" sz="2400" dirty="0"/>
              <a:t>，那么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∧ q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我在家并且天在下雨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52413"/>
              </p:ext>
            </p:extLst>
          </p:nvPr>
        </p:nvGraphicFramePr>
        <p:xfrm>
          <a:off x="2230854" y="2931465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∧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9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翻译自然语言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6701"/>
            <a:ext cx="7605100" cy="47117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7. </a:t>
            </a:r>
            <a:r>
              <a:rPr lang="zh-CN" altLang="en-US" dirty="0" smtClean="0"/>
              <a:t>每个</a:t>
            </a:r>
            <a:r>
              <a:rPr lang="zh-CN" altLang="en-US" dirty="0"/>
              <a:t>作家都写作品，有的作家只写小说，所以小说是作品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作家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B(y): 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 smtClean="0"/>
              <a:t>作品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(y): y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小说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P(x</a:t>
            </a:r>
            <a:r>
              <a:rPr lang="en-US" altLang="zh-CN" dirty="0">
                <a:latin typeface="Cambria Math" panose="02040503050406030204" pitchFamily="18" charset="0"/>
              </a:rPr>
              <a:t>, y): </a:t>
            </a:r>
            <a:r>
              <a:rPr lang="en-US" altLang="zh-CN" dirty="0" smtClean="0">
                <a:latin typeface="Cambria Math" panose="02040503050406030204" pitchFamily="18" charset="0"/>
              </a:rPr>
              <a:t>x</a:t>
            </a:r>
            <a:r>
              <a:rPr lang="zh-CN" altLang="en-US" dirty="0"/>
              <a:t>写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zh-CN" altLang="en-US" dirty="0" smtClean="0"/>
              <a:t>麻烦之处：</a:t>
            </a:r>
            <a:r>
              <a:rPr lang="zh-CN" altLang="en-US" dirty="0"/>
              <a:t>只</a:t>
            </a:r>
            <a:r>
              <a:rPr lang="zh-CN" altLang="en-US" dirty="0" smtClean="0"/>
              <a:t>写怎么处理，就是写吗？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这里其实是，那作家写的东西是小说：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∀y(</a:t>
            </a:r>
            <a:r>
              <a:rPr lang="en-US" altLang="zh-CN" dirty="0" smtClean="0">
                <a:latin typeface="Cambria Math" panose="02040503050406030204" pitchFamily="18" charset="0"/>
              </a:rPr>
              <a:t>P(x</a:t>
            </a:r>
            <a:r>
              <a:rPr lang="en-US" altLang="zh-CN" dirty="0">
                <a:latin typeface="Cambria Math" panose="02040503050406030204" pitchFamily="18" charset="0"/>
              </a:rPr>
              <a:t>, y</a:t>
            </a:r>
            <a:r>
              <a:rPr lang="en-US" altLang="zh-CN" dirty="0" smtClean="0">
                <a:latin typeface="Cambria Math" panose="02040503050406030204" pitchFamily="18" charset="0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</a:t>
            </a:r>
            <a:r>
              <a:rPr lang="en-US" altLang="zh-CN" dirty="0" smtClean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原</a:t>
            </a:r>
            <a:r>
              <a:rPr lang="zh-CN" altLang="en-US" dirty="0">
                <a:latin typeface="Cambria Math" panose="02040503050406030204" pitchFamily="18" charset="0"/>
              </a:rPr>
              <a:t>句</a:t>
            </a:r>
            <a:r>
              <a:rPr lang="zh-CN" altLang="en-US" dirty="0" smtClean="0">
                <a:latin typeface="Cambria Math" panose="02040503050406030204" pitchFamily="18" charset="0"/>
              </a:rPr>
              <a:t>符号化</a:t>
            </a:r>
            <a:r>
              <a:rPr lang="zh-CN" altLang="en-US" dirty="0">
                <a:latin typeface="Cambria Math" panose="02040503050406030204" pitchFamily="18" charset="0"/>
              </a:rPr>
              <a:t>为</a:t>
            </a:r>
            <a:r>
              <a:rPr lang="zh-CN" altLang="en-US" dirty="0" smtClean="0">
                <a:latin typeface="Cambria Math" panose="02040503050406030204" pitchFamily="18" charset="0"/>
              </a:rPr>
              <a:t>：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x(A(x) → ∃y(B(y) ∧ </a:t>
            </a:r>
            <a:r>
              <a:rPr lang="en-US" altLang="zh-CN" dirty="0">
                <a:latin typeface="Cambria Math" panose="02040503050406030204" pitchFamily="18" charset="0"/>
              </a:rPr>
              <a:t>P(x, y)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∃x(A(x) ∧ ∀y(</a:t>
            </a:r>
            <a:r>
              <a:rPr lang="en-US" altLang="zh-CN" dirty="0">
                <a:latin typeface="Cambria Math" panose="02040503050406030204" pitchFamily="18" charset="0"/>
              </a:rPr>
              <a:t>P(x, y)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</a:t>
            </a:r>
            <a:r>
              <a:rPr lang="en-US" altLang="zh-CN" dirty="0">
                <a:latin typeface="Cambria Math" panose="02040503050406030204" pitchFamily="18" charset="0"/>
              </a:rPr>
              <a:t> 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))))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∀y(C(y)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B(y))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问：上段推理成立吗？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3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数学的例子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1422401"/>
                <a:ext cx="7452700" cy="48260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两个正数之和是正数。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∀x ∀y (((x &gt; 0)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 (y &gt; 0))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(x + y &gt; 0))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每个非零数均有倒数。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∀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((x ≠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0)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 ∃y(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xy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1))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表达函数极限的定义。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/>
                  <a:t>极限的</a:t>
                </a:r>
                <a:r>
                  <a:rPr lang="zh-CN" altLang="en-US" dirty="0" smtClean="0"/>
                  <a:t>定义：对于每一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ε&gt;0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，存在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，使得</a:t>
                </a:r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当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0&lt;|x ‒ a|&lt;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zh-CN" alt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时，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|f(x) ‒ b|&lt;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ε.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∀(ε&gt;0) ∃(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(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0&lt;|x ‒ a|&lt;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→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|f(x) ‒ b|&lt;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∀ε((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ε&gt;0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→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∃</a:t>
                </a:r>
                <a:r>
                  <a:rPr lang="el-GR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((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δ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&gt;0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∧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(0&lt;|x ‒ a|&lt;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δ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→ |f(x) ‒ b|&lt;</a:t>
                </a:r>
                <a:r>
                  <a:rPr lang="el-GR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ε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1422401"/>
                <a:ext cx="7452700" cy="4826006"/>
              </a:xfrm>
              <a:blipFill rotWithShape="0">
                <a:blip r:embed="rId2"/>
                <a:stretch>
                  <a:fillRect l="-900" t="-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99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谓词逻辑的永真式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727200"/>
            <a:ext cx="7478100" cy="4648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对于一个谓词逻辑公式，给每个谓词符号指定一个具体谓词，每个自由变量取定其个体域中的个体，称为这个</a:t>
            </a:r>
            <a:r>
              <a:rPr lang="zh-CN" altLang="en-US" dirty="0"/>
              <a:t>谓词逻辑</a:t>
            </a:r>
            <a:r>
              <a:rPr lang="zh-CN" altLang="en-US" dirty="0" smtClean="0"/>
              <a:t>公式的一个</a:t>
            </a:r>
            <a:r>
              <a:rPr lang="zh-CN" altLang="en-US" dirty="0" smtClean="0">
                <a:solidFill>
                  <a:srgbClr val="FFFF00"/>
                </a:solidFill>
              </a:rPr>
              <a:t>解释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sz="2400" dirty="0" smtClean="0"/>
              <a:t>定义：一个</a:t>
            </a:r>
            <a:r>
              <a:rPr lang="zh-CN" altLang="en-US" sz="2400" dirty="0"/>
              <a:t>谓词逻辑</a:t>
            </a:r>
            <a:r>
              <a:rPr lang="zh-CN" altLang="en-US" sz="2400" dirty="0" smtClean="0"/>
              <a:t>公式，如果它在每个解释的真值均为真，则称其为</a:t>
            </a:r>
            <a:r>
              <a:rPr lang="zh-CN" altLang="en-US" sz="2400" dirty="0">
                <a:solidFill>
                  <a:srgbClr val="FFFF00"/>
                </a:solidFill>
              </a:rPr>
              <a:t>永真</a:t>
            </a:r>
            <a:r>
              <a:rPr lang="zh-CN" altLang="en-US" sz="2400" dirty="0" smtClean="0">
                <a:solidFill>
                  <a:srgbClr val="FFFF00"/>
                </a:solidFill>
              </a:rPr>
              <a:t>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57207" lvl="1" indent="0">
              <a:buNone/>
            </a:pPr>
            <a:r>
              <a:rPr lang="zh-CN" altLang="en-US" sz="2000" dirty="0" smtClean="0"/>
              <a:t>例，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∀x A(x) → A(x), A(x) → ∃x A(x), ∀x(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 ∨ A(x)), </a:t>
            </a:r>
            <a:b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P(x, y)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P(x, y)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均为</a:t>
            </a:r>
            <a:r>
              <a:rPr lang="zh-CN" altLang="en-US" sz="2000" dirty="0" smtClean="0"/>
              <a:t>永真式。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我们在声明以上公式为永真式时，用了定义中的解释吗？那个定义有用吗？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latin typeface="Cambria Math" panose="02040503050406030204" pitchFamily="18" charset="0"/>
              </a:rPr>
              <a:t>例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P(x, y): x&gt;y,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x∃yP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(x, y)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为真，但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x∃yP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(x, 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不是</a:t>
            </a:r>
            <a:r>
              <a:rPr lang="zh-CN" altLang="en-US" dirty="0">
                <a:latin typeface="Cambria Math" panose="02040503050406030204" pitchFamily="18" charset="0"/>
              </a:rPr>
              <a:t>永真</a:t>
            </a:r>
            <a:r>
              <a:rPr lang="zh-CN" altLang="en-US" dirty="0" smtClean="0">
                <a:latin typeface="Cambria Math" panose="02040503050406030204" pitchFamily="18" charset="0"/>
              </a:rPr>
              <a:t>式。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/>
              <a:t>有一个定理说，</a:t>
            </a:r>
            <a:r>
              <a:rPr lang="zh-CN" altLang="en-US" dirty="0"/>
              <a:t>一个谓词逻辑</a:t>
            </a:r>
            <a:r>
              <a:rPr lang="zh-CN" altLang="en-US" dirty="0" smtClean="0"/>
              <a:t>公式在某个“</a:t>
            </a:r>
            <a:r>
              <a:rPr lang="zh-CN" altLang="en-US" dirty="0"/>
              <a:t>特定</a:t>
            </a:r>
            <a:r>
              <a:rPr lang="zh-CN" altLang="en-US" dirty="0" smtClean="0"/>
              <a:t>” 的解释之下为真，它便是</a:t>
            </a:r>
            <a:r>
              <a:rPr lang="zh-CN" altLang="en-US" dirty="0"/>
              <a:t>永真</a:t>
            </a:r>
            <a:r>
              <a:rPr lang="zh-CN" altLang="en-US" dirty="0" smtClean="0"/>
              <a:t>式。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663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</a:t>
            </a:r>
            <a:r>
              <a:rPr lang="zh-CN" altLang="en-US" dirty="0" smtClean="0"/>
              <a:t>的等价式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452700" cy="5067300"/>
          </a:xfrm>
        </p:spPr>
        <p:txBody>
          <a:bodyPr/>
          <a:lstStyle/>
          <a:p>
            <a:r>
              <a:rPr lang="zh-CN" altLang="en-US" dirty="0" smtClean="0"/>
              <a:t>将命题公式的永真式作代入得到的还是永真式，在永</a:t>
            </a:r>
            <a:r>
              <a:rPr lang="zh-CN" altLang="en-US" dirty="0"/>
              <a:t>真</a:t>
            </a:r>
            <a:r>
              <a:rPr lang="zh-CN" altLang="en-US" dirty="0" smtClean="0"/>
              <a:t>式前面加上量词</a:t>
            </a:r>
            <a:r>
              <a:rPr lang="zh-CN" altLang="en-US" dirty="0"/>
              <a:t>得到</a:t>
            </a:r>
            <a:r>
              <a:rPr lang="zh-CN" altLang="en-US" dirty="0" smtClean="0"/>
              <a:t>的也是</a:t>
            </a:r>
            <a:r>
              <a:rPr lang="zh-CN" altLang="en-US" dirty="0"/>
              <a:t>永真</a:t>
            </a:r>
            <a:r>
              <a:rPr lang="zh-CN" altLang="en-US" dirty="0" smtClean="0"/>
              <a:t>式。说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</a:t>
            </a:r>
            <a:r>
              <a:rPr lang="zh-CN" altLang="en-US" dirty="0" smtClean="0">
                <a:latin typeface="Cambria Math" panose="02040503050406030204" pitchFamily="18" charset="0"/>
              </a:rPr>
              <a:t>永真，即是说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</a:rPr>
              <a:t>永</a:t>
            </a:r>
            <a:r>
              <a:rPr lang="zh-CN" altLang="en-US" dirty="0" smtClean="0"/>
              <a:t>真。</a:t>
            </a:r>
            <a:endParaRPr lang="en-US" altLang="zh-CN" dirty="0" smtClean="0"/>
          </a:p>
          <a:p>
            <a:r>
              <a:rPr lang="zh-CN" altLang="en-US" dirty="0" smtClean="0"/>
              <a:t>与命题公式一样，可定义：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 ≡ B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B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/>
              <a:t>永真</a:t>
            </a:r>
            <a:r>
              <a:rPr lang="zh-CN" altLang="en-US" dirty="0" smtClean="0"/>
              <a:t>式；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A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为</a:t>
            </a:r>
            <a:r>
              <a:rPr lang="zh-CN" altLang="en-US" dirty="0"/>
              <a:t>永真</a:t>
            </a:r>
            <a:r>
              <a:rPr lang="zh-CN" altLang="en-US" dirty="0" smtClean="0"/>
              <a:t>式。</a:t>
            </a:r>
            <a:endParaRPr lang="en-US" altLang="zh-CN" dirty="0" smtClean="0"/>
          </a:p>
          <a:p>
            <a:pPr marL="342906" lvl="1" indent="-342906"/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 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P(x)),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000" dirty="0">
                <a:latin typeface="Cambria Math" panose="02040503050406030204" pitchFamily="18" charset="0"/>
              </a:rPr>
              <a:t>∃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marL="342906" lvl="1" indent="-342906"/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x(P(x)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Q)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∨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Q, </a:t>
            </a:r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∧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∧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Q,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6" lvl="1" indent="-342906"/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∨ Q)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 ∨ Q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∧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 ∧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Q,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1" indent="0">
              <a:buNone/>
            </a:pP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证明：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sz="2000" dirty="0">
                <a:latin typeface="Cambria Math" panose="02040503050406030204" pitchFamily="18" charset="0"/>
              </a:rPr>
              <a:t>的论域是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D={a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∨ Q)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(P(a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∨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… ∧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(P(a</a:t>
            </a:r>
            <a:r>
              <a:rPr lang="en-US" altLang="zh-CN" sz="20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∨ Q) 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		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(P(a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… ∧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 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lvl="1" indent="0">
              <a:buNone/>
            </a:pP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			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≡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∧ Q</a:t>
            </a:r>
            <a:endParaRPr lang="en-US" altLang="zh-CN" sz="2000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945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谓词逻辑的等价式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2100"/>
            <a:ext cx="7389200" cy="4737101"/>
          </a:xfrm>
        </p:spPr>
        <p:txBody>
          <a:bodyPr/>
          <a:lstStyle/>
          <a:p>
            <a:pPr marL="342906" lvl="1" indent="-342906"/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∧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Q(x))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∧ </a:t>
            </a:r>
            <a:r>
              <a:rPr lang="zh-CN" altLang="en-US" sz="2000" dirty="0">
                <a:latin typeface="Cambria Math" panose="02040503050406030204" pitchFamily="18" charset="0"/>
              </a:rPr>
              <a:t>∀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Q(x),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6" lvl="1" indent="-342906"/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x(P(x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 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Q(x))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sz="2000" dirty="0">
                <a:latin typeface="Cambria Math" panose="02040503050406030204" pitchFamily="18" charset="0"/>
              </a:rPr>
              <a:t>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 ∨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Q(x),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342906" lvl="1" indent="-342906"/>
            <a:r>
              <a:rPr lang="zh-CN" altLang="en-US" sz="2000" dirty="0">
                <a:latin typeface="Cambria Math" panose="02040503050406030204" pitchFamily="18" charset="0"/>
              </a:rPr>
              <a:t>∃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∧ Q(x))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 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P(x) ∧ 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∃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Q(x),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Q(x)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)). </a:t>
            </a: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lvl="1" indent="0">
              <a:buNone/>
            </a:pP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证明：设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Q(x)</a:t>
            </a:r>
            <a:r>
              <a:rPr lang="zh-CN" altLang="en-US" sz="2000" dirty="0" smtClean="0">
                <a:latin typeface="Cambria Math" panose="02040503050406030204" pitchFamily="18" charset="0"/>
              </a:rPr>
              <a:t>的</a:t>
            </a:r>
            <a:r>
              <a:rPr lang="zh-CN" altLang="en-US" sz="2000" dirty="0">
                <a:latin typeface="Cambria Math" panose="02040503050406030204" pitchFamily="18" charset="0"/>
              </a:rPr>
              <a:t>论域是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D={a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, …, a</a:t>
            </a:r>
            <a:r>
              <a:rPr lang="en-US" altLang="zh-CN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∧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 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 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P(a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Q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(P(a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∨ … ∨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∧ …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(P(a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∨ …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∨ … ∨ Q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(a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	≡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∧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2099"/>
            <a:ext cx="7490800" cy="468630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例：∃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Q(x))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P(x) 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证明：</a:t>
            </a:r>
            <a:r>
              <a:rPr lang="zh-CN" altLang="en-US" dirty="0">
                <a:latin typeface="Cambria Math" panose="02040503050406030204" pitchFamily="18" charset="0"/>
              </a:rPr>
              <a:t> 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→ Q(x))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dirty="0">
                <a:latin typeface="Cambria Math" panose="02040503050406030204" pitchFamily="18" charset="0"/>
              </a:rPr>
              <a:t> 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Q(x)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∨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				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→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zh-CN" altLang="en-US" dirty="0">
                <a:latin typeface="Cambria Math" panose="02040503050406030204" pitchFamily="18" charset="0"/>
              </a:rPr>
              <a:t> ∃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xP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P(x, y)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P(x, y) </a:t>
            </a:r>
          </a:p>
          <a:p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P(x, y)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≡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P(x, y)</a:t>
            </a:r>
          </a:p>
          <a:p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P(x, y)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y)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518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</a:t>
            </a:r>
            <a:r>
              <a:rPr lang="zh-CN" altLang="en-US" dirty="0" smtClean="0"/>
              <a:t>逻辑</a:t>
            </a:r>
            <a:r>
              <a:rPr lang="zh-CN" altLang="en-US" dirty="0"/>
              <a:t>的推理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74800"/>
            <a:ext cx="7554300" cy="467360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如下几个推理规则能将量词去掉，将</a:t>
            </a:r>
            <a:r>
              <a:rPr lang="zh-CN" altLang="en-US" dirty="0"/>
              <a:t>谓词逻辑的</a:t>
            </a:r>
            <a:r>
              <a:rPr lang="zh-CN" altLang="en-US" dirty="0" smtClean="0"/>
              <a:t>推理化作命题逻辑的推理。</a:t>
            </a:r>
            <a:endParaRPr lang="en-US" altLang="zh-CN" dirty="0" smtClean="0"/>
          </a:p>
          <a:p>
            <a:r>
              <a:rPr lang="zh-CN" altLang="en-US" dirty="0" smtClean="0"/>
              <a:t>全称示例</a:t>
            </a:r>
            <a:r>
              <a:rPr lang="en-US" altLang="zh-CN" dirty="0" smtClean="0"/>
              <a:t>US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A(x)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</a:t>
            </a:r>
            <a:endParaRPr lang="en-US" altLang="zh-CN" dirty="0" smtClean="0"/>
          </a:p>
          <a:p>
            <a:r>
              <a:rPr lang="zh-CN" altLang="en-US" dirty="0" smtClean="0"/>
              <a:t>全称生成</a:t>
            </a:r>
            <a:r>
              <a:rPr lang="en-US" altLang="zh-CN" dirty="0" smtClean="0"/>
              <a:t>UG</a:t>
            </a:r>
            <a:r>
              <a:rPr lang="zh-CN" altLang="en-US" dirty="0" smtClean="0"/>
              <a:t>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A(x)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A(x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CN" dirty="0"/>
          </a:p>
          <a:p>
            <a:r>
              <a:rPr lang="zh-CN" altLang="en-US" dirty="0" smtClean="0"/>
              <a:t>存在示例</a:t>
            </a:r>
            <a:r>
              <a:rPr lang="en-US" altLang="zh-CN" dirty="0" smtClean="0"/>
              <a:t>ES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A(x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A(c)</a:t>
            </a:r>
            <a:endParaRPr lang="en-US" altLang="zh-CN" dirty="0" smtClean="0"/>
          </a:p>
          <a:p>
            <a:r>
              <a:rPr lang="zh-CN" altLang="en-US" dirty="0" smtClean="0"/>
              <a:t>存在生成</a:t>
            </a:r>
            <a:r>
              <a:rPr lang="en-US" altLang="zh-CN" dirty="0" smtClean="0"/>
              <a:t>EG</a:t>
            </a:r>
            <a:r>
              <a:rPr lang="zh-CN" altLang="en-US" dirty="0" smtClean="0"/>
              <a:t>：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A(c)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A(x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007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谓词逻辑推理示例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12900"/>
            <a:ext cx="7490800" cy="49021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例：∃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x(P(x) → Q(x))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→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注：原式</a:t>
            </a:r>
            <a:r>
              <a:rPr lang="zh-CN" altLang="en-US" dirty="0" smtClean="0"/>
              <a:t>两边等价</a:t>
            </a:r>
            <a:r>
              <a:rPr lang="zh-CN" altLang="en-US" dirty="0"/>
              <a:t>，以上证明能倒过来吗？</a:t>
            </a:r>
            <a:endParaRPr lang="en-US" altLang="zh-CN" dirty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只能对∀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x(…)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这样出现的量词做实例化，</a:t>
            </a:r>
            <a:r>
              <a:rPr lang="zh-CN" altLang="en-US" dirty="0" smtClean="0">
                <a:latin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P(x) →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Q(x)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中的两个量词都不能做实例化。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97836"/>
              </p:ext>
            </p:extLst>
          </p:nvPr>
        </p:nvGraphicFramePr>
        <p:xfrm>
          <a:off x="1587500" y="2082800"/>
          <a:ext cx="6096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ambria Math" panose="02040503050406030204" pitchFamily="18" charset="0"/>
                        </a:rPr>
                        <a:t>∃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x(P(x) → Q(x))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P(c) → Q(c)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ES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Cambria Math" panose="02040503050406030204" pitchFamily="18" charset="0"/>
                        </a:rPr>
                        <a:t>∀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P(x)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附加前提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P(c)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 US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Q(c)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2, 4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Cambria Math" panose="02040503050406030204" pitchFamily="18" charset="0"/>
                        </a:rPr>
                        <a:t>∃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x Q(x)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EG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6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谓词逻辑推理示例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09701"/>
            <a:ext cx="7389200" cy="48387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例，证明前提：班上有人没读过此书，</a:t>
            </a:r>
            <a:r>
              <a:rPr lang="zh-CN" altLang="en-US" dirty="0"/>
              <a:t>班</a:t>
            </a:r>
            <a:r>
              <a:rPr lang="zh-CN" altLang="en-US" dirty="0" smtClean="0"/>
              <a:t>上每个人都通过了考试。蕴含结论：有人</a:t>
            </a:r>
            <a:r>
              <a:rPr lang="zh-CN" altLang="en-US" dirty="0"/>
              <a:t>通过了</a:t>
            </a:r>
            <a:r>
              <a:rPr lang="zh-CN" altLang="en-US" dirty="0" smtClean="0"/>
              <a:t>考试却</a:t>
            </a:r>
            <a:r>
              <a:rPr lang="zh-CN" altLang="en-US" dirty="0"/>
              <a:t>没读过此</a:t>
            </a:r>
            <a:r>
              <a:rPr lang="zh-CN" altLang="en-US" dirty="0" smtClean="0"/>
              <a:t>书。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解：设，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A(x): x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/>
              <a:t>班上有人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B(x): x</a:t>
            </a:r>
            <a:r>
              <a:rPr lang="zh-CN" altLang="en-US" dirty="0"/>
              <a:t>读过此书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C(x): x</a:t>
            </a:r>
            <a:r>
              <a:rPr lang="zh-CN" altLang="en-US" dirty="0"/>
              <a:t>通过了</a:t>
            </a:r>
            <a:r>
              <a:rPr lang="zh-CN" altLang="en-US" dirty="0" smtClean="0"/>
              <a:t>考试</a:t>
            </a:r>
            <a:r>
              <a:rPr lang="zh-CN" altLang="en-US" dirty="0" smtClean="0">
                <a:latin typeface="Cambria Math" panose="02040503050406030204" pitchFamily="18" charset="0"/>
              </a:rPr>
              <a:t>。符号化为：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∃x(A(x) 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B(x)), 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x(A(x)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x(C(x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B(x))</a:t>
            </a: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11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78549"/>
              </p:ext>
            </p:extLst>
          </p:nvPr>
        </p:nvGraphicFramePr>
        <p:xfrm>
          <a:off x="1612900" y="2286007"/>
          <a:ext cx="60960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∃x(A(x)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B(x))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A(c)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B(c)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ES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A(c) 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B(c)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∀x(A(x) → C(x)) 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A(c) → C(c)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US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C(c)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C(c)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B(c)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4, 7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∃x(C(x)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B(x))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8, EG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析取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03500" cy="4195481"/>
          </a:xfrm>
        </p:spPr>
        <p:txBody>
          <a:bodyPr>
            <a:normAutofit/>
          </a:bodyPr>
          <a:lstStyle/>
          <a:p>
            <a:pPr marL="342882" lvl="1" indent="-342882"/>
            <a:r>
              <a:rPr lang="zh-CN" altLang="en-US" sz="2400" dirty="0" smtClean="0"/>
              <a:t>命题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的析取记作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∨ q</a:t>
            </a:r>
            <a:r>
              <a:rPr lang="en-US" altLang="zh-CN" sz="2400" dirty="0" smtClean="0"/>
              <a:t> </a:t>
            </a:r>
            <a:r>
              <a:rPr lang="zh-CN" altLang="en-US" sz="2400" dirty="0"/>
              <a:t>，其含义为</a:t>
            </a:r>
            <a:r>
              <a:rPr lang="en-US" altLang="zh-CN" sz="2400" dirty="0"/>
              <a:t>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zh-CN" altLang="en-US" sz="2400" dirty="0"/>
              <a:t>或者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”，真值表如下：</a:t>
            </a:r>
            <a:endParaRPr lang="en-US" altLang="zh-CN" sz="2400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b="1" dirty="0"/>
              <a:t>例：</a:t>
            </a:r>
            <a:r>
              <a:rPr lang="zh-CN" altLang="en-US" sz="2400" dirty="0"/>
              <a:t>如果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“</a:t>
            </a:r>
            <a:r>
              <a:rPr lang="zh-CN" altLang="en-US" sz="2400" dirty="0"/>
              <a:t>我在家</a:t>
            </a:r>
            <a:r>
              <a:rPr lang="en-US" altLang="zh-CN" sz="2400" dirty="0"/>
              <a:t>”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天在下雨</a:t>
            </a:r>
            <a:r>
              <a:rPr lang="en-US" altLang="zh-CN" sz="2400" dirty="0"/>
              <a:t>” </a:t>
            </a:r>
            <a:r>
              <a:rPr lang="zh-CN" altLang="en-US" sz="2400" dirty="0"/>
              <a:t>，那么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altLang="zh-CN" sz="2400" dirty="0" smtClean="0">
                <a:latin typeface="Cambria Math" pitchFamily="18" charset="0"/>
                <a:ea typeface="Cambria Math" pitchFamily="18" charset="0"/>
              </a:rPr>
              <a:t>∨ q </a:t>
            </a:r>
            <a:r>
              <a:rPr lang="zh-CN" altLang="en-US" sz="2400" dirty="0"/>
              <a:t>表示</a:t>
            </a:r>
            <a:r>
              <a:rPr lang="en-US" altLang="zh-CN" sz="2400" dirty="0"/>
              <a:t>“</a:t>
            </a:r>
            <a:r>
              <a:rPr lang="zh-CN" altLang="en-US" sz="2400" dirty="0"/>
              <a:t>我在家或者天在下雨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91501"/>
              </p:ext>
            </p:extLst>
          </p:nvPr>
        </p:nvGraphicFramePr>
        <p:xfrm>
          <a:off x="2256254" y="2918765"/>
          <a:ext cx="4443192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064"/>
                <a:gridCol w="1481064"/>
                <a:gridCol w="1481064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q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altLang="zh-CN" sz="2000" dirty="0" smtClean="0">
                          <a:latin typeface="Cambria Math" pitchFamily="18" charset="0"/>
                          <a:ea typeface="Cambria Math" pitchFamily="18" charset="0"/>
                        </a:rPr>
                        <a:t>∨</a:t>
                      </a:r>
                      <a:r>
                        <a:rPr lang="en-US" altLang="zh-CN" sz="2000" b="1" i="0" dirty="0" smtClean="0">
                          <a:latin typeface="Cambria Math"/>
                          <a:ea typeface="Cambria Math"/>
                        </a:rPr>
                        <a:t> </a:t>
                      </a:r>
                      <a:r>
                        <a:rPr lang="en-US" altLang="zh-CN" sz="2000" b="1" i="0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zh-CN" altLang="en-US" sz="2000" b="1" i="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65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谓词逻辑推理示例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49401"/>
            <a:ext cx="7516200" cy="46990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例：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x(A(x) → ∃y(B(y) ∧ </a:t>
            </a:r>
            <a:r>
              <a:rPr lang="en-US" altLang="zh-CN" dirty="0">
                <a:latin typeface="Cambria Math" panose="02040503050406030204" pitchFamily="18" charset="0"/>
              </a:rPr>
              <a:t>P(x, y</a:t>
            </a:r>
            <a:r>
              <a:rPr lang="en-US" altLang="zh-CN" dirty="0" smtClean="0">
                <a:latin typeface="Cambria Math" panose="02040503050406030204" pitchFamily="18" charset="0"/>
              </a:rPr>
              <a:t>))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x(A(x) ∧ ∀y(</a:t>
            </a:r>
            <a:r>
              <a:rPr lang="en-US" altLang="zh-CN" dirty="0">
                <a:latin typeface="Cambria Math" panose="02040503050406030204" pitchFamily="18" charset="0"/>
              </a:rPr>
              <a:t>P(x, y)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</a:t>
            </a:r>
            <a:r>
              <a:rPr lang="en-US" altLang="zh-CN" dirty="0">
                <a:latin typeface="Cambria Math" panose="02040503050406030204" pitchFamily="18" charset="0"/>
              </a:rPr>
              <a:t> C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(y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)))</a:t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∃y(C(y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B(y))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5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43562"/>
              </p:ext>
            </p:extLst>
          </p:nvPr>
        </p:nvGraphicFramePr>
        <p:xfrm>
          <a:off x="1443354" y="452718"/>
          <a:ext cx="60960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00"/>
                <a:gridCol w="3644900"/>
                <a:gridCol w="1320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编号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公式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依据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∃x(A(x) ∧ ∀y(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P(x,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(y)))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前提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A(a) ∧ ∀y(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(y))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1, ES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A(a)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∀y(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(y))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∀x(A(x) → ∃y(B(y)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P(x,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)) 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>前提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A(a) → ∃y(B(y)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5, US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∃y(B(y)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y)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3, 6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B(b) ∧ 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b)</a:t>
                      </a:r>
                      <a:endParaRPr lang="zh-CN" altLang="en-US" sz="2000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7, ES</a:t>
                      </a:r>
                      <a:endParaRPr lang="zh-CN" altLang="en-US" sz="200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B(b)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b)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P(a, b)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→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 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(b)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4, US</a:t>
                      </a:r>
                      <a:endParaRPr lang="zh-CN" altLang="en-US" sz="2000" dirty="0"/>
                    </a:p>
                  </a:txBody>
                  <a:tcPr/>
                </a:tc>
              </a:tr>
              <a:tr h="264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(b)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10, 11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</a:rPr>
                        <a:t>C</a:t>
                      </a: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(b) ∧ B(b)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9, 12</a:t>
                      </a:r>
                      <a:endParaRPr lang="zh-CN" altLang="en-US" sz="2000" dirty="0"/>
                    </a:p>
                  </a:txBody>
                  <a:tcPr/>
                </a:tc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∃y(C(y) ∧ B(y)) </a:t>
                      </a:r>
                      <a:endParaRPr lang="zh-CN" altLang="en-US" sz="2000" dirty="0" smtClean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13, EG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73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31582"/>
          </a:xfrm>
        </p:spPr>
        <p:txBody>
          <a:bodyPr/>
          <a:lstStyle/>
          <a:p>
            <a:r>
              <a:rPr lang="zh-CN" altLang="en-US" dirty="0" smtClean="0"/>
              <a:t>推理中的错误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7501"/>
            <a:ext cx="7478100" cy="402589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P(x) ∧ </a:t>
            </a: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Q(x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P(x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P(c),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Q(x),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Q(c),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P(c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Q(c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x(P(x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∧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Q(x)).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y (x&gt;y)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Cambria Math" panose="02040503050406030204" pitchFamily="18" charset="0"/>
              </a:rPr>
              <a:t>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y (x&gt;y)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x&gt;c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∀x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(x&gt;c)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c&gt;c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Cambria Math" panose="02040503050406030204" pitchFamily="18" charset="0"/>
              </a:rPr>
              <a:t>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x&gt;x)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700" y="5478047"/>
            <a:ext cx="71247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例</a:t>
            </a:r>
            <a:r>
              <a:rPr lang="en-US" altLang="zh-CN" sz="2000" dirty="0"/>
              <a:t>3. </a:t>
            </a:r>
            <a:r>
              <a:rPr lang="zh-CN" altLang="en-US" sz="2000" dirty="0"/>
              <a:t>蚂蚁是动物，因此大蚂蚁是大动物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03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2356</TotalTime>
  <Words>6100</Words>
  <Application>Microsoft Office PowerPoint</Application>
  <PresentationFormat>On-screen Show (4:3)</PresentationFormat>
  <Paragraphs>1299</Paragraphs>
  <Slides>92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宋体</vt:lpstr>
      <vt:lpstr>Arial</vt:lpstr>
      <vt:lpstr>Calibri</vt:lpstr>
      <vt:lpstr>Cambria Math</vt:lpstr>
      <vt:lpstr>Century Gothic</vt:lpstr>
      <vt:lpstr>Symbol</vt:lpstr>
      <vt:lpstr>Times New Roman</vt:lpstr>
      <vt:lpstr>Wingdings</vt:lpstr>
      <vt:lpstr>Wingdings 3</vt:lpstr>
      <vt:lpstr>Ion</vt:lpstr>
      <vt:lpstr>PowerPoint Presentation</vt:lpstr>
      <vt:lpstr>离散数学</vt:lpstr>
      <vt:lpstr>数理逻辑 </vt:lpstr>
      <vt:lpstr>命题</vt:lpstr>
      <vt:lpstr>命题</vt:lpstr>
      <vt:lpstr>命题连接词、复合命题</vt:lpstr>
      <vt:lpstr>否定</vt:lpstr>
      <vt:lpstr>合取</vt:lpstr>
      <vt:lpstr>析取</vt:lpstr>
      <vt:lpstr>异或</vt:lpstr>
      <vt:lpstr>蕴含</vt:lpstr>
      <vt:lpstr>理解蕴含</vt:lpstr>
      <vt:lpstr>表达 p →q  的不同方式</vt:lpstr>
      <vt:lpstr>逆、否、逆否</vt:lpstr>
      <vt:lpstr>双条件、等值</vt:lpstr>
      <vt:lpstr>表达双条件</vt:lpstr>
      <vt:lpstr>命题表达式、命题公式</vt:lpstr>
      <vt:lpstr>命题连接词的优先级</vt:lpstr>
      <vt:lpstr>真值表</vt:lpstr>
      <vt:lpstr>真值表</vt:lpstr>
      <vt:lpstr>翻译自然语言</vt:lpstr>
      <vt:lpstr>翻译自然语言</vt:lpstr>
      <vt:lpstr>翻译自然语言</vt:lpstr>
      <vt:lpstr>永真式、永假式、可满足式</vt:lpstr>
      <vt:lpstr>逻辑等价</vt:lpstr>
      <vt:lpstr>德.摩根律(De Morgan)</vt:lpstr>
      <vt:lpstr>命题的运算定律</vt:lpstr>
      <vt:lpstr>命题的运算定律</vt:lpstr>
      <vt:lpstr>其它的等价式</vt:lpstr>
      <vt:lpstr>等价的证明</vt:lpstr>
      <vt:lpstr>等价的证明</vt:lpstr>
      <vt:lpstr>等价的证明</vt:lpstr>
      <vt:lpstr>对偶原理</vt:lpstr>
      <vt:lpstr>范式</vt:lpstr>
      <vt:lpstr>范式</vt:lpstr>
      <vt:lpstr>求析取范式和合取范式</vt:lpstr>
      <vt:lpstr>求析取范式和合取范式</vt:lpstr>
      <vt:lpstr>主析取范式和主合取范式</vt:lpstr>
      <vt:lpstr>主析取范式和主合取范式</vt:lpstr>
      <vt:lpstr>将范式化作主范式</vt:lpstr>
      <vt:lpstr>用真值表求主范式</vt:lpstr>
      <vt:lpstr>合取范式的可满足性</vt:lpstr>
      <vt:lpstr>命题公式的蕴含关系</vt:lpstr>
      <vt:lpstr>蕴含关系的性质</vt:lpstr>
      <vt:lpstr>传递性的证明</vt:lpstr>
      <vt:lpstr>前提与结论</vt:lpstr>
      <vt:lpstr>命题逻辑的推理</vt:lpstr>
      <vt:lpstr>推理规则 </vt:lpstr>
      <vt:lpstr>形式证明示例</vt:lpstr>
      <vt:lpstr>利用消解</vt:lpstr>
      <vt:lpstr>形式证明示例</vt:lpstr>
      <vt:lpstr>蕴含证明规则</vt:lpstr>
      <vt:lpstr>蕴含证明规则示例</vt:lpstr>
      <vt:lpstr>反证法</vt:lpstr>
      <vt:lpstr>反证法示例</vt:lpstr>
      <vt:lpstr>自然语言推理的符号化</vt:lpstr>
      <vt:lpstr>自然语言推理的符号化</vt:lpstr>
      <vt:lpstr>命题逻辑小结</vt:lpstr>
      <vt:lpstr>补充例题</vt:lpstr>
      <vt:lpstr>补充例题</vt:lpstr>
      <vt:lpstr>补充例题</vt:lpstr>
      <vt:lpstr>补充例题</vt:lpstr>
      <vt:lpstr>PowerPoint Presentation</vt:lpstr>
      <vt:lpstr>命题逻辑的弱点</vt:lpstr>
      <vt:lpstr>谓词和个体</vt:lpstr>
      <vt:lpstr>谓词和个体</vt:lpstr>
      <vt:lpstr>命题函数</vt:lpstr>
      <vt:lpstr>论域</vt:lpstr>
      <vt:lpstr>量词</vt:lpstr>
      <vt:lpstr>量词的德.摩根律</vt:lpstr>
      <vt:lpstr>特性谓词</vt:lpstr>
      <vt:lpstr>PowerPoint Presentation</vt:lpstr>
      <vt:lpstr>嵌套量词</vt:lpstr>
      <vt:lpstr>嵌套量词示例</vt:lpstr>
      <vt:lpstr>量词的作用域</vt:lpstr>
      <vt:lpstr>翻译自然语言</vt:lpstr>
      <vt:lpstr>翻译自然语言</vt:lpstr>
      <vt:lpstr>翻译自然语言</vt:lpstr>
      <vt:lpstr>关于风格</vt:lpstr>
      <vt:lpstr>翻译自然语言</vt:lpstr>
      <vt:lpstr>数学的例子</vt:lpstr>
      <vt:lpstr>谓词逻辑的永真式</vt:lpstr>
      <vt:lpstr>谓词逻辑的等价式</vt:lpstr>
      <vt:lpstr>谓词逻辑的等价式</vt:lpstr>
      <vt:lpstr>示例</vt:lpstr>
      <vt:lpstr>谓词逻辑的推理</vt:lpstr>
      <vt:lpstr>谓词逻辑推理示例</vt:lpstr>
      <vt:lpstr>谓词逻辑推理示例</vt:lpstr>
      <vt:lpstr>PowerPoint Presentation</vt:lpstr>
      <vt:lpstr>谓词逻辑推理示例</vt:lpstr>
      <vt:lpstr>PowerPoint Presentation</vt:lpstr>
      <vt:lpstr>推理中的错误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</dc:title>
  <dc:creator>Zhengda Xiong</dc:creator>
  <cp:lastModifiedBy>Xiong Zhengda</cp:lastModifiedBy>
  <cp:revision>230</cp:revision>
  <dcterms:created xsi:type="dcterms:W3CDTF">2018-02-25T06:03:42Z</dcterms:created>
  <dcterms:modified xsi:type="dcterms:W3CDTF">2018-05-15T09:21:21Z</dcterms:modified>
</cp:coreProperties>
</file>