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5" r:id="rId18"/>
    <p:sldId id="272" r:id="rId19"/>
    <p:sldId id="273" r:id="rId20"/>
    <p:sldId id="274"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301" r:id="rId40"/>
    <p:sldId id="302" r:id="rId41"/>
    <p:sldId id="294" r:id="rId42"/>
    <p:sldId id="295" r:id="rId43"/>
    <p:sldId id="296" r:id="rId44"/>
    <p:sldId id="297" r:id="rId45"/>
    <p:sldId id="298" r:id="rId46"/>
    <p:sldId id="299" r:id="rId47"/>
    <p:sldId id="300" r:id="rId48"/>
    <p:sldId id="303" r:id="rId49"/>
    <p:sldId id="304" r:id="rId50"/>
    <p:sldId id="305" r:id="rId51"/>
    <p:sldId id="311" r:id="rId52"/>
    <p:sldId id="306" r:id="rId53"/>
    <p:sldId id="307" r:id="rId54"/>
    <p:sldId id="308" r:id="rId55"/>
    <p:sldId id="309"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2" d="100"/>
          <a:sy n="72" d="100"/>
        </p:scale>
        <p:origin x="11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185257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82681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6422855"/>
            <a:ext cx="2057397" cy="365125"/>
          </a:xfrm>
        </p:spPr>
        <p:txBody>
          <a:body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11"/>
          </p:nvPr>
        </p:nvSpPr>
        <p:spPr>
          <a:xfrm>
            <a:off x="2832102" y="6422855"/>
            <a:ext cx="3209752" cy="365125"/>
          </a:xfrm>
        </p:spPr>
        <p:txBody>
          <a:bodyPr/>
          <a:lstStyle/>
          <a:p>
            <a:endParaRPr lang="zh-CN" altLang="en-US"/>
          </a:p>
        </p:txBody>
      </p:sp>
      <p:sp>
        <p:nvSpPr>
          <p:cNvPr id="6" name="Slide Number Placeholder 5"/>
          <p:cNvSpPr>
            <a:spLocks noGrp="1"/>
          </p:cNvSpPr>
          <p:nvPr>
            <p:ph type="sldNum" sz="quarter" idx="12"/>
          </p:nvPr>
        </p:nvSpPr>
        <p:spPr>
          <a:xfrm>
            <a:off x="6054787" y="6422855"/>
            <a:ext cx="659819" cy="365125"/>
          </a:xfrm>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7541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146396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3745343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125024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383211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80260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270520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118612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0796C7-76AD-4A01-A923-48E7D69470CE}" type="datetimeFigureOut">
              <a:rPr lang="zh-CN" altLang="en-US" smtClean="0"/>
              <a:t>2021/10/24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380311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D70796C7-76AD-4A01-A923-48E7D69470CE}" type="datetimeFigureOut">
              <a:rPr lang="zh-CN" altLang="en-US" smtClean="0"/>
              <a:t>2021/10/24</a:t>
            </a:fld>
            <a:endParaRPr lang="zh-CN" alt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1B348786-E352-4149-8A43-4B09679D1C86}" type="slidenum">
              <a:rPr lang="zh-CN" altLang="en-US" smtClean="0"/>
              <a:t>‹#›</a:t>
            </a:fld>
            <a:endParaRPr lang="zh-CN" altLang="en-US"/>
          </a:p>
        </p:txBody>
      </p:sp>
    </p:spTree>
    <p:extLst>
      <p:ext uri="{BB962C8B-B14F-4D97-AF65-F5344CB8AC3E}">
        <p14:creationId xmlns:p14="http://schemas.microsoft.com/office/powerpoint/2010/main" val="291313576"/>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FD9E-37C4-4FBB-AE4C-A232107A2845}"/>
              </a:ext>
            </a:extLst>
          </p:cNvPr>
          <p:cNvSpPr>
            <a:spLocks noGrp="1"/>
          </p:cNvSpPr>
          <p:nvPr>
            <p:ph type="ctrTitle"/>
          </p:nvPr>
        </p:nvSpPr>
        <p:spPr/>
        <p:txBody>
          <a:bodyPr/>
          <a:lstStyle/>
          <a:p>
            <a:r>
              <a:rPr lang="zh-CN" altLang="en-US" dirty="0"/>
              <a:t>离散数学</a:t>
            </a:r>
            <a:r>
              <a:rPr lang="en-US" altLang="zh-CN" dirty="0"/>
              <a:t>(</a:t>
            </a:r>
            <a:r>
              <a:rPr lang="zh-CN" altLang="en-US" dirty="0"/>
              <a:t>二</a:t>
            </a:r>
            <a:r>
              <a:rPr lang="en-US" altLang="zh-CN" dirty="0"/>
              <a:t>)</a:t>
            </a:r>
            <a:endParaRPr lang="zh-CN" altLang="en-US" dirty="0"/>
          </a:p>
        </p:txBody>
      </p:sp>
      <p:sp>
        <p:nvSpPr>
          <p:cNvPr id="3" name="副标题 2">
            <a:extLst>
              <a:ext uri="{FF2B5EF4-FFF2-40B4-BE49-F238E27FC236}">
                <a16:creationId xmlns:a16="http://schemas.microsoft.com/office/drawing/2014/main" id="{BE4C218F-2811-4D78-9DD2-B7C8B6FD6688}"/>
              </a:ext>
            </a:extLst>
          </p:cNvPr>
          <p:cNvSpPr>
            <a:spLocks noGrp="1"/>
          </p:cNvSpPr>
          <p:nvPr>
            <p:ph type="subTitle" idx="1"/>
          </p:nvPr>
        </p:nvSpPr>
        <p:spPr/>
        <p:txBody>
          <a:bodyPr/>
          <a:lstStyle/>
          <a:p>
            <a:r>
              <a:rPr lang="zh-CN" altLang="en-US" dirty="0"/>
              <a:t>组合计数和初等数论</a:t>
            </a:r>
          </a:p>
        </p:txBody>
      </p:sp>
    </p:spTree>
    <p:extLst>
      <p:ext uri="{BB962C8B-B14F-4D97-AF65-F5344CB8AC3E}">
        <p14:creationId xmlns:p14="http://schemas.microsoft.com/office/powerpoint/2010/main" val="403403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77A10-8FA3-459C-AC82-6CF56B15D924}"/>
              </a:ext>
            </a:extLst>
          </p:cNvPr>
          <p:cNvSpPr>
            <a:spLocks noGrp="1"/>
          </p:cNvSpPr>
          <p:nvPr>
            <p:ph type="title"/>
          </p:nvPr>
        </p:nvSpPr>
        <p:spPr/>
        <p:txBody>
          <a:bodyPr/>
          <a:lstStyle/>
          <a:p>
            <a:r>
              <a:rPr lang="zh-CN" altLang="en-US" dirty="0"/>
              <a:t>二项式定理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0B5BAE-6236-43F4-87FA-BDBFB91863A7}"/>
                  </a:ext>
                </a:extLst>
              </p:cNvPr>
              <p:cNvSpPr>
                <a:spLocks noGrp="1"/>
              </p:cNvSpPr>
              <p:nvPr>
                <p:ph idx="1"/>
              </p:nvPr>
            </p:nvSpPr>
            <p:spPr>
              <a:xfrm>
                <a:off x="685019" y="2011679"/>
                <a:ext cx="7772400" cy="4649179"/>
              </a:xfrm>
            </p:spPr>
            <p:txBody>
              <a:bodyPr>
                <a:normAutofit fontScale="92500"/>
              </a:bodyPr>
              <a:lstStyle/>
              <a:p>
                <a:r>
                  <a:rPr lang="zh-CN" altLang="en-US" b="1" dirty="0"/>
                  <a:t>二项式定理</a:t>
                </a:r>
                <a:r>
                  <a:rPr lang="zh-CN" altLang="en-US" dirty="0"/>
                  <a:t>：</a:t>
                </a:r>
                <a14:m>
                  <m:oMath xmlns:m="http://schemas.openxmlformats.org/officeDocument/2006/math">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sup>
                        <m:r>
                          <a:rPr lang="pt-BR" altLang="zh-CN" i="1" smtClean="0">
                            <a:latin typeface="Cambria Math" panose="02040503050406030204" pitchFamily="18" charset="0"/>
                          </a:rPr>
                          <m:t>𝑛</m:t>
                        </m:r>
                      </m:sup>
                    </m:sSup>
                    <m:r>
                      <a:rPr lang="pt-BR" altLang="zh-CN" i="1" smtClean="0">
                        <a:latin typeface="Cambria Math" panose="02040503050406030204" pitchFamily="18" charset="0"/>
                      </a:rPr>
                      <m:t>=</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pt-BR" altLang="zh-CN" i="1" smtClean="0">
                            <a:latin typeface="Cambria Math" panose="02040503050406030204" pitchFamily="18" charset="0"/>
                          </a:rPr>
                          <m:t>=0</m:t>
                        </m:r>
                      </m:sub>
                      <m:sup>
                        <m:r>
                          <a:rPr lang="pt-BR" altLang="zh-CN" i="1" smtClean="0">
                            <a:latin typeface="Cambria Math" panose="02040503050406030204" pitchFamily="18" charset="0"/>
                          </a:rPr>
                          <m:t>𝑛</m:t>
                        </m:r>
                      </m:sup>
                      <m:e>
                        <m:d>
                          <m:dPr>
                            <m:ctrlPr>
                              <a:rPr lang="pt-BR" altLang="zh-CN" i="1" smtClean="0">
                                <a:latin typeface="Cambria Math" panose="02040503050406030204" pitchFamily="18" charset="0"/>
                              </a:rPr>
                            </m:ctrlPr>
                          </m:dPr>
                          <m:e>
                            <m:f>
                              <m:fPr>
                                <m:type m:val="noBar"/>
                                <m:ctrlPr>
                                  <a:rPr lang="pt-BR" altLang="zh-CN" i="1" smtClean="0">
                                    <a:latin typeface="Cambria Math" panose="02040503050406030204" pitchFamily="18" charset="0"/>
                                  </a:rPr>
                                </m:ctrlPr>
                              </m:fPr>
                              <m:num>
                                <m:r>
                                  <a:rPr lang="pt-BR" altLang="zh-CN" i="1" smtClean="0">
                                    <a:latin typeface="Cambria Math" panose="02040503050406030204" pitchFamily="18" charset="0"/>
                                  </a:rPr>
                                  <m:t>𝑛</m:t>
                                </m:r>
                              </m:num>
                              <m:den>
                                <m:r>
                                  <a:rPr lang="en-US" altLang="zh-CN" b="0" i="1" smtClean="0">
                                    <a:latin typeface="Cambria Math" panose="02040503050406030204" pitchFamily="18" charset="0"/>
                                  </a:rPr>
                                  <m:t>𝑖</m:t>
                                </m:r>
                              </m:den>
                            </m:f>
                          </m:e>
                        </m:d>
                        <m:sSup>
                          <m:sSupPr>
                            <m:ctrlPr>
                              <a:rPr lang="pt-BR" altLang="zh-CN" i="1" smtClean="0">
                                <a:latin typeface="Cambria Math" panose="02040503050406030204" pitchFamily="18" charset="0"/>
                              </a:rPr>
                            </m:ctrlPr>
                          </m:sSupPr>
                          <m:e>
                            <m:r>
                              <a:rPr lang="pt-BR" altLang="zh-CN" i="1" smtClean="0">
                                <a:latin typeface="Cambria Math" panose="02040503050406030204" pitchFamily="18" charset="0"/>
                              </a:rPr>
                              <m:t>𝑥</m:t>
                            </m:r>
                          </m:e>
                          <m:sup>
                            <m:r>
                              <a:rPr lang="en-US" altLang="zh-CN" b="0" i="1" smtClean="0">
                                <a:latin typeface="Cambria Math" panose="02040503050406030204" pitchFamily="18" charset="0"/>
                              </a:rPr>
                              <m:t>𝑖</m:t>
                            </m:r>
                          </m:sup>
                        </m:sSup>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pt-BR" altLang="zh-CN" i="1" smtClean="0">
                                <a:latin typeface="Cambria Math" panose="02040503050406030204" pitchFamily="18" charset="0"/>
                              </a:rPr>
                              <m:t>𝑛</m:t>
                            </m:r>
                            <m:r>
                              <a:rPr lang="pt-BR" altLang="zh-CN" i="1" smtClean="0">
                                <a:latin typeface="Cambria Math" panose="02040503050406030204" pitchFamily="18" charset="0"/>
                              </a:rPr>
                              <m:t>−</m:t>
                            </m:r>
                            <m:r>
                              <a:rPr lang="en-US" altLang="zh-CN" b="0" i="1" smtClean="0">
                                <a:latin typeface="Cambria Math" panose="02040503050406030204" pitchFamily="18" charset="0"/>
                              </a:rPr>
                              <m:t>𝑖</m:t>
                            </m:r>
                          </m:sup>
                        </m:sSup>
                      </m:e>
                    </m:nary>
                  </m:oMath>
                </a14:m>
                <a:endParaRPr lang="en-US" altLang="zh-CN" dirty="0"/>
              </a:p>
              <a:p>
                <a:r>
                  <a:rPr lang="zh-CN" altLang="en-US" b="1" dirty="0"/>
                  <a:t>多项式定理</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sup>
                          <m:r>
                            <a:rPr lang="pt-BR" altLang="zh-CN" i="1" smtClean="0">
                              <a:latin typeface="Cambria Math" panose="02040503050406030204" pitchFamily="18" charset="0"/>
                            </a:rPr>
                            <m:t>𝑛</m:t>
                          </m:r>
                        </m:sup>
                      </m:sSup>
                      <m:r>
                        <a:rPr lang="pt-BR" altLang="zh-CN" i="1" smtClean="0">
                          <a:latin typeface="Cambria Math" panose="02040503050406030204" pitchFamily="18" charset="0"/>
                        </a:rPr>
                        <m:t>=</m:t>
                      </m:r>
                      <m:nary>
                        <m:naryPr>
                          <m:chr m:val="∑"/>
                          <m:supHide m:val="on"/>
                          <m:ctrlPr>
                            <a:rPr lang="pt-BR" altLang="zh-CN" i="1" smtClean="0">
                              <a:latin typeface="Cambria Math" panose="02040503050406030204" pitchFamily="18" charset="0"/>
                            </a:rPr>
                          </m:ctrlPr>
                        </m:naryPr>
                        <m:sub>
                          <m:eqArr>
                            <m:eqArrPr>
                              <m:ctrlPr>
                                <a:rPr lang="pt-BR" altLang="zh-CN" i="1" smtClean="0">
                                  <a:latin typeface="Cambria Math" panose="02040503050406030204" pitchFamily="18" charset="0"/>
                                </a:rPr>
                              </m:ctrlPr>
                            </m:eqArr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eqArr>
                        </m:sub>
                        <m:sup/>
                        <m:e>
                          <m:f>
                            <m:fPr>
                              <m:ctrlPr>
                                <a:rPr lang="en-US"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m:t>
                              </m:r>
                            </m:num>
                            <m:den>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panose="02040503050406030204" pitchFamily="18" charset="0"/>
                                    </a:rPr>
                                    <m:t>𝑘</m:t>
                                  </m:r>
                                </m:sub>
                              </m:sSub>
                              <m:r>
                                <a:rPr lang="en-US" altLang="zh-CN" i="1">
                                  <a:latin typeface="Cambria Math" panose="02040503050406030204" pitchFamily="18" charset="0"/>
                                </a:rPr>
                                <m:t>!</m:t>
                              </m:r>
                            </m:den>
                          </m:f>
                          <m:sSubSup>
                            <m:sSubSupPr>
                              <m:ctrlPr>
                                <a:rPr lang="pt-BR"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p>
                          </m:sSubSup>
                          <m:r>
                            <a:rPr lang="en-US" altLang="zh-CN" b="0" i="1" smtClean="0">
                              <a:latin typeface="Cambria Math" panose="02040503050406030204" pitchFamily="18" charset="0"/>
                            </a:rPr>
                            <m:t>…</m:t>
                          </m:r>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up>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sup>
                          </m:sSubSup>
                        </m:e>
                      </m:nary>
                    </m:oMath>
                  </m:oMathPara>
                </a14:m>
                <a:endParaRPr lang="en-US" altLang="zh-CN" dirty="0"/>
              </a:p>
              <a:p>
                <a14:m>
                  <m:oMath xmlns:m="http://schemas.openxmlformats.org/officeDocument/2006/math">
                    <m:sSup>
                      <m:sSupPr>
                        <m:ctrlPr>
                          <a:rPr lang="pt-BR"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e>
                      <m:sup>
                        <m:r>
                          <a:rPr lang="pt-BR" altLang="zh-CN" i="1">
                            <a:latin typeface="Cambria Math" panose="02040503050406030204" pitchFamily="18" charset="0"/>
                          </a:rPr>
                          <m:t>𝑛</m:t>
                        </m:r>
                      </m:sup>
                    </m:sSup>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endParaRPr lang="en-US" altLang="zh-CN" dirty="0"/>
              </a:p>
              <a:p>
                <a:r>
                  <a:rPr lang="zh-CN" altLang="en-US" dirty="0"/>
                  <a:t>要得到</a:t>
                </a:r>
                <a14:m>
                  <m:oMath xmlns:m="http://schemas.openxmlformats.org/officeDocument/2006/math">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sSub>
                          <m:sSubPr>
                            <m:ctrlPr>
                              <a:rPr lang="pt-BR"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sup>
                    </m:sSubSup>
                    <m:r>
                      <a:rPr lang="en-US" altLang="zh-CN" i="1">
                        <a:latin typeface="Cambria Math" panose="02040503050406030204" pitchFamily="18" charset="0"/>
                      </a:rPr>
                      <m:t>…</m:t>
                    </m:r>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𝑘</m:t>
                        </m:r>
                      </m:sub>
                      <m:sup>
                        <m:sSub>
                          <m:sSubPr>
                            <m:ctrlPr>
                              <a:rPr lang="pt-BR"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𝑘</m:t>
                            </m:r>
                          </m:sub>
                        </m:sSub>
                      </m:sup>
                    </m:sSubSup>
                  </m:oMath>
                </a14:m>
                <a:r>
                  <a:rPr lang="zh-CN" altLang="en-US" dirty="0"/>
                  <a:t>，</a:t>
                </a:r>
                <a:r>
                  <a:rPr lang="zh-CN" altLang="en-US" dirty="0">
                    <a:latin typeface="Times New Roman" panose="02020603050405020304" pitchFamily="18" charset="0"/>
                    <a:cs typeface="Times New Roman" panose="02020603050405020304" pitchFamily="18" charset="0"/>
                  </a:rPr>
                  <a:t>需要</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个括号中的</a:t>
                </a:r>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个括号内取</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，在剩下的</a:t>
                </a:r>
                <a:r>
                  <a:rPr lang="en-US" altLang="zh-CN" dirty="0">
                    <a:latin typeface="Times New Roman" panose="02020603050405020304" pitchFamily="18" charset="0"/>
                    <a:cs typeface="Times New Roman" panose="02020603050405020304" pitchFamily="18" charset="0"/>
                  </a:rPr>
                  <a:t>n−i</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个括号中的</a:t>
                </a:r>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个括号内取</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，再在剩下的</a:t>
                </a:r>
                <a:r>
                  <a:rPr lang="en-US" altLang="zh-CN" dirty="0">
                    <a:latin typeface="Times New Roman" panose="02020603050405020304" pitchFamily="18" charset="0"/>
                    <a:cs typeface="Times New Roman" panose="02020603050405020304" pitchFamily="18" charset="0"/>
                  </a:rPr>
                  <a:t>n−i</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个括号中的</a:t>
                </a:r>
                <a:r>
                  <a:rPr lang="en-US" altLang="zh-CN" dirty="0">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个括号内取</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全部相乘得：</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num>
                        <m:den>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den>
                      </m:f>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num>
                        <m:den>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𝑘</m:t>
                                  </m:r>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num>
                        <m:den>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!0!</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r>
                            <a:rPr lang="en-US" altLang="zh-CN" sz="2400" i="1">
                              <a:latin typeface="Cambria Math" panose="02040503050406030204" pitchFamily="18" charset="0"/>
                            </a:rPr>
                            <m:t>!</m:t>
                          </m:r>
                        </m:num>
                        <m:den>
                          <m:sSub>
                            <m:sSubPr>
                              <m:ctrlPr>
                                <a:rPr lang="pt-BR"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den>
                      </m:f>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此即</a:t>
                </a:r>
                <a14:m>
                  <m:oMath xmlns:m="http://schemas.openxmlformats.org/officeDocument/2006/math">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sSub>
                          <m:sSubPr>
                            <m:ctrlPr>
                              <a:rPr lang="pt-BR"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sup>
                    </m:sSubSup>
                    <m:r>
                      <a:rPr lang="en-US" altLang="zh-CN" i="1">
                        <a:latin typeface="Cambria Math" panose="02040503050406030204" pitchFamily="18" charset="0"/>
                      </a:rPr>
                      <m:t>…</m:t>
                    </m:r>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𝑘</m:t>
                        </m:r>
                      </m:sub>
                      <m:sup>
                        <m:sSub>
                          <m:sSubPr>
                            <m:ctrlPr>
                              <a:rPr lang="pt-BR"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𝑘</m:t>
                            </m:r>
                          </m:sub>
                        </m:sSub>
                      </m:sup>
                    </m:sSubSup>
                  </m:oMath>
                </a14:m>
                <a:r>
                  <a:rPr lang="zh-CN" altLang="en-US" dirty="0">
                    <a:latin typeface="Times New Roman" panose="02020603050405020304" pitchFamily="18" charset="0"/>
                    <a:cs typeface="Times New Roman" panose="02020603050405020304" pitchFamily="18" charset="0"/>
                  </a:rPr>
                  <a:t>之系数。</a:t>
                </a:r>
              </a:p>
            </p:txBody>
          </p:sp>
        </mc:Choice>
        <mc:Fallback xmlns="">
          <p:sp>
            <p:nvSpPr>
              <p:cNvPr id="3" name="内容占位符 2">
                <a:extLst>
                  <a:ext uri="{FF2B5EF4-FFF2-40B4-BE49-F238E27FC236}">
                    <a16:creationId xmlns:a16="http://schemas.microsoft.com/office/drawing/2014/main" id="{0C0B5BAE-6236-43F4-87FA-BDBFB91863A7}"/>
                  </a:ext>
                </a:extLst>
              </p:cNvPr>
              <p:cNvSpPr>
                <a:spLocks noGrp="1" noRot="1" noChangeAspect="1" noMove="1" noResize="1" noEditPoints="1" noAdjustHandles="1" noChangeArrowheads="1" noChangeShapeType="1" noTextEdit="1"/>
              </p:cNvSpPr>
              <p:nvPr>
                <p:ph idx="1"/>
              </p:nvPr>
            </p:nvSpPr>
            <p:spPr>
              <a:xfrm>
                <a:off x="685019" y="2011679"/>
                <a:ext cx="7772400" cy="4649179"/>
              </a:xfrm>
              <a:blipFill>
                <a:blip r:embed="rId2"/>
                <a:stretch>
                  <a:fillRect l="-784" t="-10616" r="-863"/>
                </a:stretch>
              </a:blipFill>
            </p:spPr>
            <p:txBody>
              <a:bodyPr/>
              <a:lstStyle/>
              <a:p>
                <a:r>
                  <a:rPr lang="en-US">
                    <a:noFill/>
                  </a:rPr>
                  <a:t> </a:t>
                </a:r>
              </a:p>
            </p:txBody>
          </p:sp>
        </mc:Fallback>
      </mc:AlternateContent>
    </p:spTree>
    <p:extLst>
      <p:ext uri="{BB962C8B-B14F-4D97-AF65-F5344CB8AC3E}">
        <p14:creationId xmlns:p14="http://schemas.microsoft.com/office/powerpoint/2010/main" val="298280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6A3C0-D5D3-4881-AE66-FFA47CF430E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Pascal</a:t>
            </a:r>
            <a:r>
              <a:rPr lang="zh-CN" altLang="en-US" dirty="0">
                <a:latin typeface="Times New Roman" panose="02020603050405020304" pitchFamily="18" charset="0"/>
                <a:cs typeface="Times New Roman" panose="02020603050405020304" pitchFamily="18" charset="0"/>
              </a:rPr>
              <a:t>恒等式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54966D-87CE-463E-9509-C934408BB61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Pascal</a:t>
                </a:r>
                <a:r>
                  <a:rPr lang="zh-CN" altLang="en-US" dirty="0">
                    <a:latin typeface="Times New Roman" panose="02020603050405020304" pitchFamily="18" charset="0"/>
                    <a:cs typeface="Times New Roman" panose="02020603050405020304" pitchFamily="18" charset="0"/>
                  </a:rPr>
                  <a:t>恒等式：</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smtClean="0">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𝑘</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oMath>
                </a14:m>
                <a:endParaRPr lang="en-US" altLang="zh-CN" i="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上式右边展开合并马上得到左边</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个不同的球中取出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个，立刻得到左边。</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先将</a:t>
                </a:r>
                <a:r>
                  <a:rPr lang="en-US" altLang="zh-CN" dirty="0">
                    <a:latin typeface="Times New Roman" panose="02020603050405020304" pitchFamily="18" charset="0"/>
                    <a:cs typeface="Times New Roman" panose="02020603050405020304" pitchFamily="18" charset="0"/>
                  </a:rPr>
                  <a:t> n+1</a:t>
                </a:r>
                <a:r>
                  <a:rPr lang="zh-CN" altLang="en-US" dirty="0">
                    <a:latin typeface="Times New Roman" panose="02020603050405020304" pitchFamily="18" charset="0"/>
                    <a:cs typeface="Times New Roman" panose="02020603050405020304" pitchFamily="18" charset="0"/>
                  </a:rPr>
                  <a:t>个球进行编号</a:t>
                </a:r>
                <a:r>
                  <a:rPr lang="en-US" altLang="zh-CN" dirty="0">
                    <a:latin typeface="Times New Roman" panose="02020603050405020304" pitchFamily="18" charset="0"/>
                    <a:cs typeface="Times New Roman" panose="02020603050405020304" pitchFamily="18" charset="0"/>
                  </a:rPr>
                  <a:t>1—n+1</a:t>
                </a:r>
                <a:r>
                  <a:rPr lang="zh-CN" altLang="en-US" dirty="0">
                    <a:latin typeface="Times New Roman" panose="02020603050405020304" pitchFamily="18" charset="0"/>
                    <a:cs typeface="Times New Roman" panose="02020603050405020304" pitchFamily="18" charset="0"/>
                  </a:rPr>
                  <a:t>，还是取出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个。根据某个因素来细分取球的过程，这里分两种情形：</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(1) </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取第</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个，后面</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n</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个中再取出</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k</a:t>
                </a:r>
                <a:r>
                  <a:rPr lang="en-US" altLang="zh-CN"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个，有</a:t>
                </a:r>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den>
                        </m:f>
                      </m:e>
                    </m:d>
                    <m:r>
                      <a:rPr lang="zh-CN" altLang="en-US" i="1">
                        <a:latin typeface="Cambria Math" panose="02040503050406030204" pitchFamily="18" charset="0"/>
                        <a:cs typeface="Times New Roman" panose="02020603050405020304" pitchFamily="18" charset="0"/>
                      </a:rPr>
                      <m:t>种</m:t>
                    </m:r>
                  </m:oMath>
                </a14:m>
                <a:r>
                  <a:rPr lang="zh-CN" altLang="en-US" dirty="0">
                    <a:latin typeface="Times New Roman" panose="02020603050405020304" pitchFamily="18" charset="0"/>
                    <a:cs typeface="Times New Roman" panose="02020603050405020304" pitchFamily="18" charset="0"/>
                  </a:rPr>
                  <a:t>取法；</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不</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取第</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个，后面</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n</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个中取出</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k</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个</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，有</a:t>
                </a:r>
                <a14:m>
                  <m:oMath xmlns:m="http://schemas.openxmlformats.org/officeDocument/2006/math">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r>
                      <a:rPr lang="zh-CN" altLang="en-US" i="1">
                        <a:latin typeface="Cambria Math" panose="02040503050406030204" pitchFamily="18" charset="0"/>
                        <a:cs typeface="Times New Roman" panose="02020603050405020304" pitchFamily="18" charset="0"/>
                      </a:rPr>
                      <m:t>种</m:t>
                    </m:r>
                  </m:oMath>
                </a14:m>
                <a:r>
                  <a:rPr lang="zh-CN" altLang="en-US" dirty="0">
                    <a:latin typeface="Times New Roman" panose="02020603050405020304" pitchFamily="18" charset="0"/>
                    <a:cs typeface="Times New Roman" panose="02020603050405020304" pitchFamily="18" charset="0"/>
                  </a:rPr>
                  <a:t>取法。两种情形相加得到右边。</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以上证明方法称为组合证明法，基本思路是，根据问题的组合含义，以不同的方式做同一个任务。其本质依据是，用不同的方法计算同一个量，得到的结果应该相等。</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B54966D-87CE-463E-9509-C934408BB615}"/>
                  </a:ext>
                </a:extLst>
              </p:cNvPr>
              <p:cNvSpPr>
                <a:spLocks noGrp="1" noRot="1" noChangeAspect="1" noMove="1" noResize="1" noEditPoints="1" noAdjustHandles="1" noChangeArrowheads="1" noChangeShapeType="1" noTextEdit="1"/>
              </p:cNvSpPr>
              <p:nvPr>
                <p:ph idx="1"/>
              </p:nvPr>
            </p:nvSpPr>
            <p:spPr>
              <a:blipFill>
                <a:blip r:embed="rId2"/>
                <a:stretch>
                  <a:fillRect l="-863" t="-1594" r="-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745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F48B9-3B28-443B-8DF1-C33F58F9F6AC}"/>
              </a:ext>
            </a:extLst>
          </p:cNvPr>
          <p:cNvSpPr>
            <a:spLocks noGrp="1"/>
          </p:cNvSpPr>
          <p:nvPr>
            <p:ph type="title"/>
          </p:nvPr>
        </p:nvSpPr>
        <p:spPr/>
        <p:txBody>
          <a:bodyPr/>
          <a:lstStyle/>
          <a:p>
            <a:r>
              <a:rPr lang="zh-CN" altLang="en-US" dirty="0"/>
              <a:t>朱世杰恒等式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3DA92F-AC5E-42F8-ABAD-E377FAADFED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定理</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朱世杰恒等式</a:t>
                </a:r>
                <a:r>
                  <a:rPr lang="en-US" altLang="zh-CN"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
                    </m:oMathParaPr>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smtClean="0">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cs typeface="Times New Roman" panose="02020603050405020304" pitchFamily="18" charset="0"/>
                                </a:rPr>
                                <m:t>+1</m:t>
                              </m:r>
                            </m:den>
                          </m:f>
                        </m:e>
                      </m:d>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𝑟</m:t>
                          </m:r>
                        </m:sub>
                        <m:sup>
                          <m:r>
                            <a:rPr lang="en-US" altLang="zh-CN" b="0" i="1" smtClean="0">
                              <a:latin typeface="Cambria Math" panose="02040503050406030204" pitchFamily="18" charset="0"/>
                              <a:cs typeface="Times New Roman" panose="02020603050405020304" pitchFamily="18" charset="0"/>
                            </a:rPr>
                            <m:t>𝑛</m:t>
                          </m:r>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𝑟</m:t>
                                  </m:r>
                                </m:den>
                              </m:f>
                            </m:e>
                          </m:d>
                        </m:e>
                      </m:nary>
                    </m:oMath>
                  </m:oMathPara>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反复使用</a:t>
                </a:r>
                <a:r>
                  <a:rPr lang="en-US" altLang="zh-CN" dirty="0">
                    <a:latin typeface="Times New Roman" panose="02020603050405020304" pitchFamily="18" charset="0"/>
                    <a:cs typeface="Times New Roman" panose="02020603050405020304" pitchFamily="18" charset="0"/>
                  </a:rPr>
                  <a:t>Pascal</a:t>
                </a:r>
                <a:r>
                  <a:rPr lang="zh-CN" altLang="en-US" dirty="0">
                    <a:latin typeface="Times New Roman" panose="02020603050405020304" pitchFamily="18" charset="0"/>
                    <a:cs typeface="Times New Roman" panose="02020603050405020304" pitchFamily="18" charset="0"/>
                  </a:rPr>
                  <a:t>等式拆项即可得右边</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个不同的球中取出</a:t>
                </a:r>
                <a:r>
                  <a:rPr lang="en-US" altLang="zh-CN" dirty="0">
                    <a:latin typeface="Times New Roman" panose="02020603050405020304" pitchFamily="18" charset="0"/>
                    <a:cs typeface="Times New Roman" panose="02020603050405020304" pitchFamily="18" charset="0"/>
                  </a:rPr>
                  <a:t>r+1</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 n+1</a:t>
                </a:r>
                <a:r>
                  <a:rPr lang="zh-CN" altLang="en-US" dirty="0">
                    <a:latin typeface="Times New Roman" panose="02020603050405020304" pitchFamily="18" charset="0"/>
                    <a:cs typeface="Times New Roman" panose="02020603050405020304" pitchFamily="18" charset="0"/>
                  </a:rPr>
                  <a:t>个球进行编号</a:t>
                </a:r>
                <a:r>
                  <a:rPr lang="en-US" altLang="zh-CN" dirty="0">
                    <a:latin typeface="Times New Roman" panose="02020603050405020304" pitchFamily="18" charset="0"/>
                    <a:cs typeface="Times New Roman" panose="02020603050405020304" pitchFamily="18" charset="0"/>
                  </a:rPr>
                  <a:t>1—n+1</a:t>
                </a:r>
                <a:r>
                  <a:rPr lang="zh-CN" altLang="en-US" dirty="0">
                    <a:latin typeface="Times New Roman" panose="02020603050405020304" pitchFamily="18" charset="0"/>
                    <a:cs typeface="Times New Roman" panose="02020603050405020304" pitchFamily="18" charset="0"/>
                  </a:rPr>
                  <a:t>，设取出的球的最大编号是</a:t>
                </a:r>
                <a:r>
                  <a:rPr lang="en-US" altLang="zh-CN" dirty="0">
                    <a:latin typeface="Times New Roman" panose="02020603050405020304" pitchFamily="18" charset="0"/>
                    <a:cs typeface="Times New Roman" panose="02020603050405020304" pitchFamily="18" charset="0"/>
                  </a:rPr>
                  <a:t>j+1, j = r, r+1, …, n. </a:t>
                </a:r>
                <a:r>
                  <a:rPr lang="zh-CN" altLang="en-US" dirty="0">
                    <a:latin typeface="Times New Roman" panose="02020603050405020304" pitchFamily="18" charset="0"/>
                    <a:cs typeface="Times New Roman" panose="02020603050405020304" pitchFamily="18" charset="0"/>
                  </a:rPr>
                  <a:t>除开最大编号的那个球，还需取</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球，来自编号</a:t>
                </a:r>
                <a:r>
                  <a:rPr lang="en-US" altLang="zh-CN" dirty="0">
                    <a:latin typeface="Times New Roman" panose="02020603050405020304" pitchFamily="18" charset="0"/>
                    <a:cs typeface="Times New Roman" panose="02020603050405020304" pitchFamily="18" charset="0"/>
                  </a:rPr>
                  <a:t>1—j</a:t>
                </a:r>
                <a:r>
                  <a:rPr lang="zh-CN" altLang="en-US" dirty="0">
                    <a:latin typeface="Times New Roman" panose="02020603050405020304" pitchFamily="18" charset="0"/>
                    <a:cs typeface="Times New Roman" panose="02020603050405020304" pitchFamily="18" charset="0"/>
                  </a:rPr>
                  <a:t>，取法有</a:t>
                </a:r>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𝑟</m:t>
                            </m:r>
                          </m:den>
                        </m:f>
                      </m:e>
                    </m:d>
                  </m:oMath>
                </a14:m>
                <a:r>
                  <a:rPr lang="zh-CN" altLang="en-US" dirty="0">
                    <a:latin typeface="Times New Roman" panose="02020603050405020304" pitchFamily="18" charset="0"/>
                    <a:cs typeface="Times New Roman" panose="02020603050405020304" pitchFamily="18" charset="0"/>
                  </a:rPr>
                  <a:t>种。将所有情形相加就得到等式右边。</a:t>
                </a:r>
              </a:p>
            </p:txBody>
          </p:sp>
        </mc:Choice>
        <mc:Fallback xmlns="">
          <p:sp>
            <p:nvSpPr>
              <p:cNvPr id="3" name="内容占位符 2">
                <a:extLst>
                  <a:ext uri="{FF2B5EF4-FFF2-40B4-BE49-F238E27FC236}">
                    <a16:creationId xmlns:a16="http://schemas.microsoft.com/office/drawing/2014/main" id="{8F3DA92F-AC5E-42F8-ABAD-E377FAADFED2}"/>
                  </a:ext>
                </a:extLst>
              </p:cNvPr>
              <p:cNvSpPr>
                <a:spLocks noGrp="1" noRot="1" noChangeAspect="1" noMove="1" noResize="1" noEditPoints="1" noAdjustHandles="1" noChangeArrowheads="1" noChangeShapeType="1" noTextEdit="1"/>
              </p:cNvSpPr>
              <p:nvPr>
                <p:ph idx="1"/>
              </p:nvPr>
            </p:nvSpPr>
            <p:spPr>
              <a:blipFill>
                <a:blip r:embed="rId2"/>
                <a:stretch>
                  <a:fillRect l="-863" t="-2319"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43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169DF-0DAD-4173-A29E-BBA8E8BB76E8}"/>
              </a:ext>
            </a:extLst>
          </p:cNvPr>
          <p:cNvSpPr>
            <a:spLocks noGrp="1"/>
          </p:cNvSpPr>
          <p:nvPr>
            <p:ph type="title"/>
          </p:nvPr>
        </p:nvSpPr>
        <p:spPr/>
        <p:txBody>
          <a:bodyPr/>
          <a:lstStyle/>
          <a:p>
            <a:r>
              <a:rPr lang="zh-CN" altLang="en-US" dirty="0"/>
              <a:t>朱世杰恒等式之应用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BB3AB4-087D-4605-935C-FD1BCB0F599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r>
                            <a:rPr lang="en-US" altLang="zh-CN" b="0" i="1" smtClean="0">
                              <a:latin typeface="Cambria Math" panose="02040503050406030204" pitchFamily="18" charset="0"/>
                              <a:cs typeface="Times New Roman" panose="02020603050405020304" pitchFamily="18" charset="0"/>
                            </a:rPr>
                            <m:t>𝑗</m:t>
                          </m:r>
                        </m:e>
                      </m:nary>
                      <m:r>
                        <a:rPr lang="en-US" altLang="zh-CN" b="0" i="1" smtClean="0">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1</m:t>
                                  </m:r>
                                </m:den>
                              </m:f>
                            </m:e>
                          </m:d>
                        </m:e>
                      </m:nary>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e>
                      </m:d>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oMath>
                  </m:oMathPara>
                </a14:m>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=2</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2</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i="1">
                                <a:latin typeface="Cambria Math" panose="02040503050406030204" pitchFamily="18" charset="0"/>
                                <a:cs typeface="Times New Roman" panose="02020603050405020304" pitchFamily="18" charset="0"/>
                              </a:rPr>
                              <m:t>1</m:t>
                            </m:r>
                          </m:den>
                        </m:f>
                      </m:e>
                    </m:d>
                  </m:oMath>
                </a14:m>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𝑗</m:t>
                              </m:r>
                            </m:e>
                            <m:sup>
                              <m:r>
                                <a:rPr lang="en-US" altLang="zh-CN" b="0" i="1" smtClean="0">
                                  <a:latin typeface="Cambria Math" panose="02040503050406030204" pitchFamily="18" charset="0"/>
                                  <a:cs typeface="Times New Roman" panose="02020603050405020304" pitchFamily="18" charset="0"/>
                                </a:rPr>
                                <m:t>2</m:t>
                              </m:r>
                            </m:sup>
                          </m:sSup>
                        </m:e>
                      </m:nary>
                      <m:r>
                        <a:rPr lang="en-US" altLang="zh-CN" b="0" i="1" smtClean="0">
                          <a:latin typeface="Cambria Math" panose="02040503050406030204" pitchFamily="18" charset="0"/>
                          <a:cs typeface="Times New Roman" panose="02020603050405020304" pitchFamily="18" charset="0"/>
                        </a:rPr>
                        <m:t>=2</m:t>
                      </m:r>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2</m:t>
                                  </m:r>
                                </m:den>
                              </m:f>
                            </m:e>
                          </m:d>
                        </m:e>
                      </m:nary>
                      <m:r>
                        <a:rPr lang="en-US" altLang="zh-CN" b="0" i="1" smtClean="0">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1</m:t>
                                  </m:r>
                                </m:den>
                              </m:f>
                            </m:e>
                          </m:d>
                        </m:e>
                      </m:nary>
                      <m:r>
                        <a:rPr lang="en-US" altLang="zh-CN" b="0" i="1" smtClean="0">
                          <a:latin typeface="Cambria Math" panose="02040503050406030204" pitchFamily="18" charset="0"/>
                          <a:cs typeface="Times New Roman" panose="02020603050405020304" pitchFamily="18" charset="0"/>
                        </a:rPr>
                        <m:t>=2</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3</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e>
                      </m:d>
                    </m:oMath>
                  </m:oMathPara>
                </a14:m>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i="1">
                        <a:latin typeface="Cambria Math" panose="02040503050406030204" pitchFamily="18" charset="0"/>
                      </a:rPr>
                      <m:t>𝑗</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−2</m:t>
                        </m:r>
                      </m:e>
                    </m:d>
                    <m:r>
                      <a:rPr lang="en-US" altLang="zh-CN" b="0" i="1" smtClean="0">
                        <a:latin typeface="Cambria Math" panose="02040503050406030204" pitchFamily="18" charset="0"/>
                      </a:rPr>
                      <m:t>+3</m:t>
                    </m:r>
                    <m:r>
                      <a:rPr lang="en-US" altLang="zh-CN" b="0" i="1" smtClean="0">
                        <a:latin typeface="Cambria Math" panose="02040503050406030204" pitchFamily="18" charset="0"/>
                      </a:rPr>
                      <m:t>𝑗</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=6</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3</m:t>
                            </m:r>
                          </m:den>
                        </m:f>
                      </m:e>
                    </m:d>
                    <m:r>
                      <a:rPr lang="en-US" altLang="zh-CN" b="0" i="1" smtClean="0">
                        <a:latin typeface="Cambria Math" panose="02040503050406030204" pitchFamily="18" charset="0"/>
                        <a:cs typeface="Times New Roman" panose="02020603050405020304" pitchFamily="18" charset="0"/>
                      </a:rPr>
                      <m:t>+6</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b="0" i="1" smtClean="0">
                                <a:latin typeface="Cambria Math" panose="02040503050406030204" pitchFamily="18" charset="0"/>
                                <a:cs typeface="Times New Roman" panose="02020603050405020304" pitchFamily="18" charset="0"/>
                              </a:rPr>
                              <m:t>2</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𝑗</m:t>
                            </m:r>
                          </m:num>
                          <m:den>
                            <m:r>
                              <a:rPr lang="en-US" altLang="zh-CN" i="1">
                                <a:latin typeface="Cambria Math" panose="02040503050406030204" pitchFamily="18" charset="0"/>
                                <a:cs typeface="Times New Roman" panose="02020603050405020304" pitchFamily="18" charset="0"/>
                              </a:rPr>
                              <m:t>1</m:t>
                            </m:r>
                          </m:den>
                        </m:f>
                      </m:e>
                    </m:d>
                  </m:oMath>
                </a14:m>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𝑗</m:t>
                              </m:r>
                            </m:e>
                            <m:sup>
                              <m:r>
                                <a:rPr lang="en-US" altLang="zh-CN" b="0" i="1" smtClean="0">
                                  <a:latin typeface="Cambria Math" panose="02040503050406030204" pitchFamily="18" charset="0"/>
                                  <a:cs typeface="Times New Roman" panose="02020603050405020304" pitchFamily="18" charset="0"/>
                                </a:rPr>
                                <m:t>3</m:t>
                              </m:r>
                            </m:sup>
                          </m:sSup>
                        </m:e>
                      </m:nary>
                      <m:r>
                        <a:rPr lang="en-US" altLang="zh-CN" b="0" i="1" smtClean="0">
                          <a:latin typeface="Cambria Math" panose="02040503050406030204" pitchFamily="18" charset="0"/>
                          <a:cs typeface="Times New Roman" panose="02020603050405020304" pitchFamily="18" charset="0"/>
                        </a:rPr>
                        <m:t>=6</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4</m:t>
                              </m:r>
                            </m:den>
                          </m:f>
                        </m:e>
                      </m:d>
                      <m:r>
                        <a:rPr lang="en-US" altLang="zh-CN" b="0" i="1" smtClean="0">
                          <a:latin typeface="Cambria Math" panose="02040503050406030204" pitchFamily="18" charset="0"/>
                          <a:cs typeface="Times New Roman" panose="02020603050405020304" pitchFamily="18" charset="0"/>
                        </a:rPr>
                        <m:t>+6</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3</m:t>
                              </m:r>
                            </m:den>
                          </m:f>
                        </m:e>
                      </m:d>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2</m:t>
                              </m:r>
                            </m:den>
                          </m:f>
                        </m:e>
                      </m:d>
                    </m:oMath>
                  </m:oMathPara>
                </a14:m>
                <a:endParaRPr lang="zh-CN" altLang="en-US" dirty="0"/>
              </a:p>
            </p:txBody>
          </p:sp>
        </mc:Choice>
        <mc:Fallback xmlns="">
          <p:sp>
            <p:nvSpPr>
              <p:cNvPr id="3" name="内容占位符 2">
                <a:extLst>
                  <a:ext uri="{FF2B5EF4-FFF2-40B4-BE49-F238E27FC236}">
                    <a16:creationId xmlns:a16="http://schemas.microsoft.com/office/drawing/2014/main" id="{4ABB3AB4-087D-4605-935C-FD1BCB0F599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04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3EC36-057B-4A5F-B4F4-73C6CB3BDB1A}"/>
              </a:ext>
            </a:extLst>
          </p:cNvPr>
          <p:cNvSpPr>
            <a:spLocks noGrp="1"/>
          </p:cNvSpPr>
          <p:nvPr>
            <p:ph type="title"/>
          </p:nvPr>
        </p:nvSpPr>
        <p:spPr/>
        <p:txBody>
          <a:bodyPr/>
          <a:lstStyle/>
          <a:p>
            <a:r>
              <a:rPr lang="en-US" altLang="zh-CN" dirty="0" err="1"/>
              <a:t>Vandermonde</a:t>
            </a:r>
            <a:r>
              <a:rPr lang="zh-CN" altLang="en-US" dirty="0"/>
              <a:t>恒等式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6EE716-A4A4-4116-BD92-2DD24F34362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𝑛</m:t>
                              </m:r>
                            </m:num>
                            <m:den>
                              <m:r>
                                <a:rPr lang="en-US" altLang="zh-CN" b="0" i="1" smtClean="0">
                                  <a:latin typeface="Cambria Math" panose="02040503050406030204" pitchFamily="18" charset="0"/>
                                  <a:cs typeface="Times New Roman" panose="02020603050405020304" pitchFamily="18" charset="0"/>
                                </a:rPr>
                                <m:t>𝑟</m:t>
                              </m:r>
                            </m:den>
                          </m:f>
                        </m:e>
                      </m:d>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=0</m:t>
                          </m:r>
                        </m:sub>
                        <m:sup>
                          <m:r>
                            <a:rPr lang="en-US" altLang="zh-CN" b="0" i="1" smtClean="0">
                              <a:latin typeface="Cambria Math" panose="02040503050406030204" pitchFamily="18" charset="0"/>
                              <a:cs typeface="Times New Roman" panose="02020603050405020304" pitchFamily="18" charset="0"/>
                            </a:rPr>
                            <m:t>𝑟</m:t>
                          </m:r>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𝑚</m:t>
                                  </m:r>
                                </m:num>
                                <m:den>
                                  <m:r>
                                    <a:rPr lang="en-US" altLang="zh-CN" b="0" i="1" smtClean="0">
                                      <a:latin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den>
                              </m:f>
                            </m:e>
                          </m:d>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e>
                      </m:nary>
                    </m:oMath>
                  </m:oMathPara>
                </a14:m>
                <a:endParaRPr lang="en-US" altLang="zh-CN" dirty="0"/>
              </a:p>
              <a:p>
                <a:r>
                  <a:rPr lang="zh-CN" altLang="en-US" dirty="0"/>
                  <a:t>这个等式用纯代数方法就有些麻烦了</a:t>
                </a:r>
                <a:endParaRPr lang="en-US" altLang="zh-CN" dirty="0"/>
              </a:p>
              <a:p>
                <a:r>
                  <a:rPr lang="en-US" altLang="zh-CN"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个不同的球中取出</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将</a:t>
                </a:r>
                <a:r>
                  <a:rPr lang="en-US" altLang="zh-CN"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个球分成两组，第一组</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个，等二组</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个。设取出</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个球在第二组中取了</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k = 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，有</a:t>
                </a:r>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oMath>
                </a14:m>
                <a:r>
                  <a:rPr lang="zh-CN" altLang="en-US" dirty="0"/>
                  <a:t>种取法，剩下的 </a:t>
                </a:r>
                <a:r>
                  <a:rPr lang="en-US" altLang="zh-CN" dirty="0">
                    <a:latin typeface="Times New Roman" panose="02020603050405020304" pitchFamily="18" charset="0"/>
                    <a:cs typeface="Times New Roman" panose="02020603050405020304" pitchFamily="18" charset="0"/>
                  </a:rPr>
                  <a:t>r − k </a:t>
                </a:r>
                <a:r>
                  <a:rPr lang="zh-CN" altLang="en-US" dirty="0">
                    <a:latin typeface="Times New Roman" panose="02020603050405020304" pitchFamily="18" charset="0"/>
                    <a:cs typeface="Times New Roman" panose="02020603050405020304" pitchFamily="18" charset="0"/>
                  </a:rPr>
                  <a:t>个球在第二组中取出，有</a:t>
                </a:r>
                <a14:m>
                  <m:oMath xmlns:m="http://schemas.openxmlformats.org/officeDocument/2006/math">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𝑚</m:t>
                            </m:r>
                          </m:num>
                          <m:den>
                            <m:r>
                              <a:rPr lang="en-US" altLang="zh-CN" b="0" i="1" smtClean="0">
                                <a:latin typeface="Cambria Math" panose="02040503050406030204" pitchFamily="18" charset="0"/>
                                <a:cs typeface="Times New Roman" panose="02020603050405020304" pitchFamily="18" charset="0"/>
                              </a:rPr>
                              <m:t>𝑟</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den>
                        </m:f>
                      </m:e>
                    </m:d>
                  </m:oMath>
                </a14:m>
                <a:r>
                  <a:rPr lang="zh-CN" altLang="en-US" dirty="0"/>
                  <a:t>种取法，按这样的方式取出 </a:t>
                </a:r>
                <a:r>
                  <a:rPr lang="en-US" altLang="zh-CN"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球有</a:t>
                </a:r>
                <a14:m>
                  <m:oMath xmlns:m="http://schemas.openxmlformats.org/officeDocument/2006/math">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𝑚</m:t>
                            </m:r>
                          </m:num>
                          <m:den>
                            <m:r>
                              <a:rPr lang="en-US" altLang="zh-CN" i="1">
                                <a:latin typeface="Cambria Math" panose="02040503050406030204" pitchFamily="18" charset="0"/>
                                <a:cs typeface="Times New Roman" panose="02020603050405020304" pitchFamily="18" charset="0"/>
                              </a:rPr>
                              <m:t>𝑟</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den>
                        </m:f>
                      </m:e>
                    </m:d>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oMath>
                </a14:m>
                <a:r>
                  <a:rPr lang="zh-CN" altLang="en-US" dirty="0">
                    <a:latin typeface="Times New Roman" panose="02020603050405020304" pitchFamily="18" charset="0"/>
                    <a:cs typeface="Times New Roman" panose="02020603050405020304" pitchFamily="18" charset="0"/>
                  </a:rPr>
                  <a:t>种取法。将所有情形相加就得到等式右边。</a:t>
                </a:r>
              </a:p>
            </p:txBody>
          </p:sp>
        </mc:Choice>
        <mc:Fallback xmlns="">
          <p:sp>
            <p:nvSpPr>
              <p:cNvPr id="3" name="内容占位符 2">
                <a:extLst>
                  <a:ext uri="{FF2B5EF4-FFF2-40B4-BE49-F238E27FC236}">
                    <a16:creationId xmlns:a16="http://schemas.microsoft.com/office/drawing/2014/main" id="{286EE716-A4A4-4116-BD92-2DD24F343625}"/>
                  </a:ext>
                </a:extLst>
              </p:cNvPr>
              <p:cNvSpPr>
                <a:spLocks noGrp="1" noRot="1" noChangeAspect="1" noMove="1" noResize="1" noEditPoints="1" noAdjustHandles="1" noChangeArrowheads="1" noChangeShapeType="1" noTextEdit="1"/>
              </p:cNvSpPr>
              <p:nvPr>
                <p:ph idx="1"/>
              </p:nvPr>
            </p:nvSpPr>
            <p:spPr>
              <a:blipFill>
                <a:blip r:embed="rId2"/>
                <a:stretch>
                  <a:fillRect l="-8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661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C6C81-749D-440F-B61E-DEBA24537C1C}"/>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组合证明法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5B7B55-A58A-4169-81D6-F947410A8D27}"/>
                  </a:ext>
                </a:extLst>
              </p:cNvPr>
              <p:cNvSpPr>
                <a:spLocks noGrp="1"/>
              </p:cNvSpPr>
              <p:nvPr>
                <p:ph idx="1"/>
              </p:nvPr>
            </p:nvSpPr>
            <p:spPr>
              <a:xfrm>
                <a:off x="685019" y="2011679"/>
                <a:ext cx="7772400" cy="4389121"/>
              </a:xfrm>
            </p:spPr>
            <p:txBody>
              <a:bodyPr>
                <a:normAutofit lnSpcReduction="10000"/>
              </a:bodyPr>
              <a:lstStyle/>
              <a:p>
                <a:r>
                  <a:rPr lang="zh-CN" altLang="en-US" dirty="0"/>
                  <a:t>证明：</a:t>
                </a:r>
                <a:r>
                  <a:rPr lang="en-US" altLang="zh-CN" dirty="0">
                    <a:cs typeface="Times New Roman" panose="02020603050405020304" pitchFamily="18" charset="0"/>
                  </a:rPr>
                  <a:t> </a:t>
                </a:r>
                <a14:m>
                  <m:oMath xmlns:m="http://schemas.openxmlformats.org/officeDocument/2006/math">
                    <m:nary>
                      <m:naryPr>
                        <m:chr m:val="∑"/>
                        <m:supHide m:val="on"/>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sub>
                      <m:sup/>
                      <m:e>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num>
                              <m:den>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den>
                            </m:f>
                          </m:e>
                        </m:d>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𝑘</m:t>
                                </m:r>
                              </m:den>
                            </m:f>
                          </m:e>
                        </m:d>
                      </m:e>
                    </m:nary>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𝑚</m:t>
                        </m:r>
                      </m:sup>
                    </m:sSup>
                    <m:d>
                      <m:dPr>
                        <m:ctrlPr>
                          <a:rPr lang="en-US" altLang="zh-CN" i="1">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𝑚</m:t>
                            </m:r>
                          </m:den>
                        </m:f>
                      </m:e>
                    </m:d>
                  </m:oMath>
                </a14:m>
                <a:endParaRPr lang="en-US" altLang="zh-CN" dirty="0"/>
              </a:p>
              <a:p>
                <a:r>
                  <a:rPr lang="zh-CN" altLang="en-US" dirty="0">
                    <a:latin typeface="Times New Roman" panose="02020603050405020304" pitchFamily="18" charset="0"/>
                    <a:cs typeface="Times New Roman" panose="02020603050405020304" pitchFamily="18" charset="0"/>
                  </a:rPr>
                  <a:t>从形式简单的一边入手，先考虑右边。</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𝑛</m:t>
                            </m:r>
                          </m:num>
                          <m:den>
                            <m:r>
                              <a:rPr lang="en-US" altLang="zh-CN" i="1">
                                <a:latin typeface="Cambria Math" panose="02040503050406030204" pitchFamily="18" charset="0"/>
                                <a:cs typeface="Times New Roman" panose="02020603050405020304" pitchFamily="18" charset="0"/>
                              </a:rPr>
                              <m:t>𝑚</m:t>
                            </m:r>
                          </m:den>
                        </m:f>
                      </m:e>
                    </m:d>
                  </m:oMath>
                </a14:m>
                <a:r>
                  <a:rPr lang="zh-CN" altLang="en-US" dirty="0">
                    <a:latin typeface="Times New Roman" panose="02020603050405020304" pitchFamily="18" charset="0"/>
                    <a:cs typeface="Times New Roman" panose="02020603050405020304" pitchFamily="18" charset="0"/>
                  </a:rPr>
                  <a:t>的组合含义是，</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个中取</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𝑚</m:t>
                        </m:r>
                      </m:sup>
                    </m:sSup>
                  </m:oMath>
                </a14:m>
                <a:r>
                  <a:rPr lang="zh-CN" altLang="en-US" dirty="0">
                    <a:latin typeface="Times New Roman" panose="02020603050405020304" pitchFamily="18" charset="0"/>
                    <a:cs typeface="Times New Roman" panose="02020603050405020304" pitchFamily="18" charset="0"/>
                  </a:rPr>
                  <a:t>的含义是，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个中随意取几个（可以</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赋予右边具体含义：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个不同白球中取</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个涂黑，再从这</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个中随意取几个打洞。</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再看左边，注意</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应该 </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，令</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表示打洞黑球的个数。左边的含义是：</a:t>
                </a:r>
                <a:r>
                  <a:rPr lang="en-US" altLang="zh-CN" dirty="0">
                    <a:latin typeface="Times New Roman" panose="02020603050405020304" pitchFamily="18" charset="0"/>
                    <a:cs typeface="Times New Roman" panose="02020603050405020304" pitchFamily="18" charset="0"/>
                  </a:rPr>
                  <a:t> n</a:t>
                </a:r>
                <a:r>
                  <a:rPr lang="zh-CN" altLang="en-US" dirty="0">
                    <a:latin typeface="Times New Roman" panose="02020603050405020304" pitchFamily="18" charset="0"/>
                    <a:cs typeface="Times New Roman" panose="02020603050405020304" pitchFamily="18" charset="0"/>
                  </a:rPr>
                  <a:t>个不同白球中取</a:t>
                </a:r>
                <a:r>
                  <a:rPr lang="en-US" altLang="zh-CN" dirty="0">
                    <a:latin typeface="Times New Roman" panose="02020603050405020304" pitchFamily="18" charset="0"/>
                    <a:cs typeface="Times New Roman" panose="02020603050405020304" pitchFamily="18" charset="0"/>
                  </a:rPr>
                  <a:t>k (k ≤ m)</a:t>
                </a:r>
                <a:r>
                  <a:rPr lang="zh-CN" altLang="en-US" dirty="0">
                    <a:latin typeface="Times New Roman" panose="02020603050405020304" pitchFamily="18" charset="0"/>
                    <a:cs typeface="Times New Roman" panose="02020603050405020304" pitchFamily="18" charset="0"/>
                  </a:rPr>
                  <a:t>个涂黑打洞，从剩下的</a:t>
                </a:r>
                <a:r>
                  <a:rPr lang="en-US" altLang="zh-CN" dirty="0">
                    <a:latin typeface="Times New Roman" panose="02020603050405020304" pitchFamily="18" charset="0"/>
                    <a:cs typeface="Times New Roman" panose="02020603050405020304" pitchFamily="18" charset="0"/>
                  </a:rPr>
                  <a:t>n − k</a:t>
                </a:r>
                <a:r>
                  <a:rPr lang="zh-CN" altLang="en-US" dirty="0">
                    <a:latin typeface="Times New Roman" panose="02020603050405020304" pitchFamily="18" charset="0"/>
                    <a:cs typeface="Times New Roman" panose="02020603050405020304" pitchFamily="18" charset="0"/>
                  </a:rPr>
                  <a:t>球中取出</a:t>
                </a:r>
                <a:r>
                  <a:rPr lang="en-US" altLang="zh-CN" dirty="0">
                    <a:latin typeface="Times New Roman" panose="02020603050405020304" pitchFamily="18" charset="0"/>
                    <a:cs typeface="Times New Roman" panose="02020603050405020304" pitchFamily="18" charset="0"/>
                  </a:rPr>
                  <a:t>n − m</a:t>
                </a:r>
                <a:r>
                  <a:rPr lang="zh-CN" altLang="en-US" dirty="0">
                    <a:latin typeface="Times New Roman" panose="02020603050405020304" pitchFamily="18" charset="0"/>
                    <a:cs typeface="Times New Roman" panose="02020603050405020304" pitchFamily="18" charset="0"/>
                  </a:rPr>
                  <a:t>个仍一边，最后剩下的</a:t>
                </a:r>
                <a:r>
                  <a:rPr lang="en-US" altLang="zh-CN" dirty="0">
                    <a:latin typeface="Times New Roman" panose="02020603050405020304" pitchFamily="18" charset="0"/>
                    <a:cs typeface="Times New Roman" panose="02020603050405020304" pitchFamily="18" charset="0"/>
                  </a:rPr>
                  <a:t>m − k</a:t>
                </a:r>
                <a:r>
                  <a:rPr lang="zh-CN" altLang="en-US" dirty="0">
                    <a:latin typeface="Times New Roman" panose="02020603050405020304" pitchFamily="18" charset="0"/>
                    <a:cs typeface="Times New Roman" panose="02020603050405020304" pitchFamily="18" charset="0"/>
                  </a:rPr>
                  <a:t>个涂黑。将所有情形相加就得到等式左边。</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可以看出上两段做的是同一件事，故有等式。</a:t>
                </a:r>
              </a:p>
            </p:txBody>
          </p:sp>
        </mc:Choice>
        <mc:Fallback xmlns="">
          <p:sp>
            <p:nvSpPr>
              <p:cNvPr id="3" name="内容占位符 2">
                <a:extLst>
                  <a:ext uri="{FF2B5EF4-FFF2-40B4-BE49-F238E27FC236}">
                    <a16:creationId xmlns:a16="http://schemas.microsoft.com/office/drawing/2014/main" id="{F35B7B55-A58A-4169-81D6-F947410A8D27}"/>
                  </a:ext>
                </a:extLst>
              </p:cNvPr>
              <p:cNvSpPr>
                <a:spLocks noGrp="1" noRot="1" noChangeAspect="1" noMove="1" noResize="1" noEditPoints="1" noAdjustHandles="1" noChangeArrowheads="1" noChangeShapeType="1" noTextEdit="1"/>
              </p:cNvSpPr>
              <p:nvPr>
                <p:ph idx="1"/>
              </p:nvPr>
            </p:nvSpPr>
            <p:spPr>
              <a:xfrm>
                <a:off x="685019" y="2011679"/>
                <a:ext cx="7772400" cy="4389121"/>
              </a:xfrm>
              <a:blipFill>
                <a:blip r:embed="rId2"/>
                <a:stretch>
                  <a:fillRect l="-863" t="-12917"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66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B4A64-CCDE-4EBB-94D5-696A1C3A04A0}"/>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组合证明法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续</a:t>
            </a:r>
            <a:r>
              <a:rPr lang="en-US" altLang="zh-CN" dirty="0">
                <a:latin typeface="Times New Roman" panose="02020603050405020304" pitchFamily="18" charset="0"/>
                <a:cs typeface="Times New Roman" panose="02020603050405020304" pitchFamily="18" charset="0"/>
              </a:rPr>
              <a:t>)</a:t>
            </a:r>
            <a:endParaRPr lang="zh-CN" altLang="en-US" dirty="0"/>
          </a:p>
        </p:txBody>
      </p:sp>
      <p:sp>
        <p:nvSpPr>
          <p:cNvPr id="3" name="内容占位符 2">
            <a:extLst>
              <a:ext uri="{FF2B5EF4-FFF2-40B4-BE49-F238E27FC236}">
                <a16:creationId xmlns:a16="http://schemas.microsoft.com/office/drawing/2014/main" id="{D010334D-124D-4DE7-976E-5669659C6019}"/>
              </a:ext>
            </a:extLst>
          </p:cNvPr>
          <p:cNvSpPr>
            <a:spLocks noGrp="1"/>
          </p:cNvSpPr>
          <p:nvPr>
            <p:ph idx="1"/>
          </p:nvPr>
        </p:nvSpPr>
        <p:spPr/>
        <p:txBody>
          <a:bodyPr/>
          <a:lstStyle/>
          <a:p>
            <a:r>
              <a:rPr lang="zh-CN" altLang="en-US" dirty="0"/>
              <a:t>可以用数学化的语言描述上页含义</a:t>
            </a:r>
            <a:endParaRPr lang="en-US" altLang="zh-CN" dirty="0"/>
          </a:p>
          <a:p>
            <a:r>
              <a:rPr lang="zh-CN" altLang="en-US" dirty="0">
                <a:latin typeface="Times New Roman" panose="02020603050405020304" pitchFamily="18" charset="0"/>
                <a:cs typeface="Times New Roman" panose="02020603050405020304" pitchFamily="18" charset="0"/>
              </a:rPr>
              <a:t>集合</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 = n</a:t>
            </a:r>
            <a:r>
              <a:rPr lang="zh-CN" altLang="en-US" dirty="0">
                <a:latin typeface="Times New Roman" panose="02020603050405020304" pitchFamily="18" charset="0"/>
                <a:cs typeface="Times New Roman" panose="02020603050405020304" pitchFamily="18" charset="0"/>
              </a:rPr>
              <a:t>，两子集</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满足：</a:t>
            </a:r>
            <a:r>
              <a:rPr lang="en-US" altLang="zh-CN" dirty="0">
                <a:latin typeface="Times New Roman" panose="02020603050405020304" pitchFamily="18" charset="0"/>
                <a:cs typeface="Times New Roman" panose="02020603050405020304" pitchFamily="18" charset="0"/>
              </a:rPr>
              <a:t>|B| = 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，求满足要求的序对</a:t>
            </a:r>
            <a:r>
              <a:rPr lang="en-US" altLang="zh-CN" dirty="0">
                <a:latin typeface="Times New Roman" panose="02020603050405020304" pitchFamily="18" charset="0"/>
                <a:cs typeface="Times New Roman" panose="02020603050405020304" pitchFamily="18" charset="0"/>
              </a:rPr>
              <a:t>(B, C)</a:t>
            </a:r>
            <a:r>
              <a:rPr lang="zh-CN" altLang="en-US" dirty="0">
                <a:latin typeface="Times New Roman" panose="02020603050405020304" pitchFamily="18" charset="0"/>
                <a:cs typeface="Times New Roman" panose="02020603050405020304" pitchFamily="18" charset="0"/>
              </a:rPr>
              <a:t>的个数。也就是求集合</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{(B, C)| C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 A, </a:t>
            </a:r>
            <a:r>
              <a:rPr lang="en-US" altLang="zh-CN" dirty="0">
                <a:latin typeface="Times New Roman" panose="02020603050405020304" pitchFamily="18" charset="0"/>
                <a:cs typeface="Times New Roman" panose="02020603050405020304" pitchFamily="18" charset="0"/>
              </a:rPr>
              <a:t>|B| = m}</a:t>
            </a:r>
          </a:p>
          <a:p>
            <a:pPr marL="0" indent="0">
              <a:buNone/>
            </a:pPr>
            <a:r>
              <a:rPr lang="zh-CN" altLang="en-US" dirty="0">
                <a:latin typeface="Times New Roman" panose="02020603050405020304" pitchFamily="18" charset="0"/>
                <a:cs typeface="Times New Roman" panose="02020603050405020304" pitchFamily="18" charset="0"/>
              </a:rPr>
              <a:t>的基数。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原式左边是先考虑</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再考虑</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，右边是先</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后</a:t>
            </a:r>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5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DC099-4B18-48A6-9F48-8F58502BA039}"/>
              </a:ext>
            </a:extLst>
          </p:cNvPr>
          <p:cNvSpPr>
            <a:spLocks noGrp="1"/>
          </p:cNvSpPr>
          <p:nvPr>
            <p:ph type="title"/>
          </p:nvPr>
        </p:nvSpPr>
        <p:spPr/>
        <p:txBody>
          <a:bodyPr/>
          <a:lstStyle/>
          <a:p>
            <a:r>
              <a:rPr lang="zh-CN" altLang="en-US" dirty="0"/>
              <a:t>有重复的排列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4CFDD8-7498-48A1-80C9-92C9688A7070}"/>
                  </a:ext>
                </a:extLst>
              </p:cNvPr>
              <p:cNvSpPr>
                <a:spLocks noGrp="1"/>
              </p:cNvSpPr>
              <p:nvPr>
                <p:ph idx="1"/>
              </p:nvPr>
            </p:nvSpPr>
            <p:spPr>
              <a:xfrm>
                <a:off x="685019" y="2011679"/>
                <a:ext cx="7772400" cy="4414287"/>
              </a:xfrm>
            </p:spPr>
            <p:txBody>
              <a:bodyPr/>
              <a:lstStyle/>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个球分成</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种，同种球看作相同，第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种有</a:t>
                </a:r>
                <a:r>
                  <a:rPr lang="en-US" altLang="zh-CN" dirty="0" err="1">
                    <a:latin typeface="Times New Roman" panose="02020603050405020304" pitchFamily="18" charset="0"/>
                    <a:cs typeface="Times New Roman" panose="02020603050405020304" pitchFamily="18" charset="0"/>
                  </a:rPr>
                  <a:t>n</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个，他们的全排列数是：</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𝑘</m:t>
                                  </m:r>
                                </m:sub>
                              </m:sSub>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den>
                      </m:f>
                    </m:oMath>
                  </m:oMathPara>
                </a14:m>
                <a:endParaRPr lang="zh-CN" altLang="en-US" dirty="0"/>
              </a:p>
              <a:p>
                <a:r>
                  <a:rPr lang="zh-CN" altLang="en-US" dirty="0">
                    <a:latin typeface="Times New Roman" panose="02020603050405020304" pitchFamily="18" charset="0"/>
                    <a:cs typeface="Times New Roman" panose="02020603050405020304" pitchFamily="18" charset="0"/>
                  </a:rPr>
                  <a:t>证明：</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个位置中选</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个放第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种球，在剩下的</a:t>
                </a:r>
                <a:r>
                  <a:rPr lang="en-US" altLang="zh-CN" dirty="0">
                    <a:latin typeface="Times New Roman" panose="02020603050405020304" pitchFamily="18" charset="0"/>
                    <a:cs typeface="Times New Roman" panose="02020603050405020304" pitchFamily="18" charset="0"/>
                  </a:rPr>
                  <a:t>n−n</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个位置中选</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个放第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种球，再在剩下的</a:t>
                </a:r>
                <a:r>
                  <a:rPr lang="en-US" altLang="zh-CN" dirty="0">
                    <a:latin typeface="Times New Roman" panose="02020603050405020304" pitchFamily="18" charset="0"/>
                    <a:cs typeface="Times New Roman" panose="02020603050405020304" pitchFamily="18" charset="0"/>
                  </a:rPr>
                  <a:t>n−n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个位置中选</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个放第</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种球，</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全部相乘得：</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num>
                        <m:den>
                          <m:sSub>
                            <m:sSubPr>
                              <m:ctrlPr>
                                <a:rPr lang="pt-BR" altLang="zh-CN" sz="2000" i="1">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den>
                      </m:f>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i="1">
                              <a:latin typeface="Cambria Math" panose="02040503050406030204" pitchFamily="18" charset="0"/>
                            </a:rPr>
                            <m:t>𝑛</m:t>
                          </m:r>
                          <m:r>
                            <a:rPr lang="en-US" altLang="zh-CN" sz="2000" b="0" i="1" smtClean="0">
                              <a:latin typeface="Cambria Math" panose="02040503050406030204" pitchFamily="18" charset="0"/>
                            </a:rPr>
                            <m:t>−</m:t>
                          </m:r>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m:t>
                          </m:r>
                        </m:num>
                        <m:den>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d>
                            <m:dPr>
                              <m:ctrlPr>
                                <a:rPr lang="en-US" altLang="zh-CN" sz="2000" i="1" smtClean="0">
                                  <a:latin typeface="Cambria Math" panose="02040503050406030204" pitchFamily="18" charset="0"/>
                                </a:rPr>
                              </m:ctrlPr>
                            </m:dPr>
                            <m:e>
                              <m:r>
                                <a:rPr lang="en-US" altLang="zh-CN" sz="2000" i="1">
                                  <a:latin typeface="Cambria Math" panose="02040503050406030204" pitchFamily="18" charset="0"/>
                                </a:rPr>
                                <m:t>𝑛</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e>
                          </m:d>
                          <m:r>
                            <a:rPr lang="en-US" altLang="zh-CN" sz="2000" i="1">
                              <a:latin typeface="Cambria Math" panose="02040503050406030204" pitchFamily="18" charset="0"/>
                            </a:rPr>
                            <m:t>!</m:t>
                          </m:r>
                        </m:num>
                        <m:den>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𝑘</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0</m:t>
                          </m:r>
                          <m:r>
                            <a:rPr lang="en-US" altLang="zh-CN" sz="2000" i="1">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r>
                            <a:rPr lang="en-US" altLang="zh-CN" sz="2000" i="1">
                              <a:latin typeface="Cambria Math" panose="02040503050406030204" pitchFamily="18" charset="0"/>
                            </a:rPr>
                            <m:t>!</m:t>
                          </m:r>
                        </m:num>
                        <m:den>
                          <m:sSub>
                            <m:sSubPr>
                              <m:ctrlPr>
                                <a:rPr lang="pt-BR"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den>
                      </m:f>
                    </m:oMath>
                  </m:oMathPara>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也可以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看作全不同，全排列得</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由于第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a:t>
                </a:r>
                <a:r>
                  <a:rPr lang="en-US" altLang="zh-CN" dirty="0" err="1">
                    <a:latin typeface="Times New Roman" panose="02020603050405020304" pitchFamily="18" charset="0"/>
                    <a:cs typeface="Times New Roman" panose="02020603050405020304" pitchFamily="18" charset="0"/>
                  </a:rPr>
                  <a:t>n</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个相同，故应该除以</a:t>
                </a:r>
                <a:r>
                  <a:rPr lang="en-US" altLang="zh-CN" dirty="0" err="1">
                    <a:latin typeface="Times New Roman" panose="02020603050405020304" pitchFamily="18" charset="0"/>
                    <a:cs typeface="Times New Roman" panose="02020603050405020304" pitchFamily="18" charset="0"/>
                  </a:rPr>
                  <a:t>n</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如果不做全排列，而是从中取</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个再排列，就想到麻烦了。</a:t>
                </a:r>
                <a:endParaRPr lang="en-US" altLang="zh-CN" dirty="0">
                  <a:latin typeface="Times New Roman" panose="02020603050405020304" pitchFamily="18" charset="0"/>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0A4CFDD8-7498-48A1-80C9-92C9688A7070}"/>
                  </a:ext>
                </a:extLst>
              </p:cNvPr>
              <p:cNvSpPr>
                <a:spLocks noGrp="1" noRot="1" noChangeAspect="1" noMove="1" noResize="1" noEditPoints="1" noAdjustHandles="1" noChangeArrowheads="1" noChangeShapeType="1" noTextEdit="1"/>
              </p:cNvSpPr>
              <p:nvPr>
                <p:ph idx="1"/>
              </p:nvPr>
            </p:nvSpPr>
            <p:spPr>
              <a:xfrm>
                <a:off x="685019" y="2011679"/>
                <a:ext cx="7772400" cy="4414287"/>
              </a:xfrm>
              <a:blipFill>
                <a:blip r:embed="rId2"/>
                <a:stretch>
                  <a:fillRect l="-863" t="-2210" b="-1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877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F01B4-66CB-4535-A8BC-F835AA50BEF1}"/>
              </a:ext>
            </a:extLst>
          </p:cNvPr>
          <p:cNvSpPr>
            <a:spLocks noGrp="1"/>
          </p:cNvSpPr>
          <p:nvPr>
            <p:ph type="title"/>
          </p:nvPr>
        </p:nvSpPr>
        <p:spPr/>
        <p:txBody>
          <a:bodyPr/>
          <a:lstStyle/>
          <a:p>
            <a:r>
              <a:rPr lang="zh-CN" altLang="en-US" dirty="0"/>
              <a:t>有重复的组合</a:t>
            </a:r>
          </a:p>
        </p:txBody>
      </p:sp>
      <p:sp>
        <p:nvSpPr>
          <p:cNvPr id="3" name="内容占位符 2">
            <a:extLst>
              <a:ext uri="{FF2B5EF4-FFF2-40B4-BE49-F238E27FC236}">
                <a16:creationId xmlns:a16="http://schemas.microsoft.com/office/drawing/2014/main" id="{6340CB18-391B-4C46-8003-34EF4AD99393}"/>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 3</a:t>
            </a:r>
            <a:r>
              <a:rPr lang="zh-CN" altLang="en-US" dirty="0">
                <a:latin typeface="Times New Roman" panose="02020603050405020304" pitchFamily="18" charset="0"/>
                <a:cs typeface="Times New Roman" panose="02020603050405020304" pitchFamily="18" charset="0"/>
              </a:rPr>
              <a:t>种不同花色的弹珠中取</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个，每种花色数量不限，求总取法数。</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n</a:t>
            </a:r>
            <a:r>
              <a:rPr lang="zh-CN" altLang="en-US" dirty="0">
                <a:latin typeface="Times New Roman" panose="02020603050405020304" pitchFamily="18" charset="0"/>
                <a:cs typeface="Times New Roman" panose="02020603050405020304" pitchFamily="18" charset="0"/>
              </a:rPr>
              <a:t>种球中取</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个，同种球看作相同，每一种选取称为一个</a:t>
            </a:r>
            <a:r>
              <a:rPr lang="zh-CN" altLang="en-US" b="1" dirty="0">
                <a:latin typeface="Times New Roman" panose="02020603050405020304" pitchFamily="18" charset="0"/>
                <a:cs typeface="Times New Roman" panose="02020603050405020304" pitchFamily="18" charset="0"/>
              </a:rPr>
              <a:t>可重复</a:t>
            </a:r>
            <a:r>
              <a:rPr lang="en-US" altLang="zh-CN" b="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组合</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设第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种球取了</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个，问题化为：</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求方程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r </a:t>
            </a:r>
            <a:r>
              <a:rPr lang="zh-CN" altLang="en-US" dirty="0">
                <a:latin typeface="Times New Roman" panose="02020603050405020304" pitchFamily="18" charset="0"/>
                <a:cs typeface="Times New Roman" panose="02020603050405020304" pitchFamily="18" charset="0"/>
              </a:rPr>
              <a:t>的非负整数解的个数。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问题的另一种表述方式：</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r</a:t>
            </a:r>
            <a:r>
              <a:rPr lang="zh-CN" altLang="en-US" dirty="0">
                <a:latin typeface="Times New Roman" panose="02020603050405020304" pitchFamily="18" charset="0"/>
                <a:cs typeface="Times New Roman" panose="02020603050405020304" pitchFamily="18" charset="0"/>
              </a:rPr>
              <a:t>个相同的球放入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个不同的盒子，求总放法数。</a:t>
            </a:r>
          </a:p>
        </p:txBody>
      </p:sp>
    </p:spTree>
    <p:extLst>
      <p:ext uri="{BB962C8B-B14F-4D97-AF65-F5344CB8AC3E}">
        <p14:creationId xmlns:p14="http://schemas.microsoft.com/office/powerpoint/2010/main" val="15018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DD075-0B2A-4C04-9AA3-AC68C174D8A0}"/>
              </a:ext>
            </a:extLst>
          </p:cNvPr>
          <p:cNvSpPr>
            <a:spLocks noGrp="1"/>
          </p:cNvSpPr>
          <p:nvPr>
            <p:ph type="title"/>
          </p:nvPr>
        </p:nvSpPr>
        <p:spPr/>
        <p:txBody>
          <a:bodyPr/>
          <a:lstStyle/>
          <a:p>
            <a:r>
              <a:rPr lang="zh-CN" altLang="en-US" dirty="0"/>
              <a:t>有重复的组合</a:t>
            </a:r>
          </a:p>
        </p:txBody>
      </p:sp>
      <p:sp>
        <p:nvSpPr>
          <p:cNvPr id="3" name="内容占位符 2">
            <a:extLst>
              <a:ext uri="{FF2B5EF4-FFF2-40B4-BE49-F238E27FC236}">
                <a16:creationId xmlns:a16="http://schemas.microsoft.com/office/drawing/2014/main" id="{C478A73C-DB3E-4270-A42D-F3DF17DC4C53}"/>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定理</a:t>
            </a:r>
            <a:r>
              <a:rPr lang="en-US" altLang="zh-CN" dirty="0">
                <a:latin typeface="Times New Roman" panose="02020603050405020304" pitchFamily="18" charset="0"/>
                <a:cs typeface="Times New Roman" panose="02020603050405020304" pitchFamily="18" charset="0"/>
              </a:rPr>
              <a:t>2 n</a:t>
            </a:r>
            <a:r>
              <a:rPr lang="zh-CN" altLang="en-US" dirty="0">
                <a:latin typeface="Times New Roman" panose="02020603050405020304" pitchFamily="18" charset="0"/>
                <a:cs typeface="Times New Roman" panose="02020603050405020304" pitchFamily="18" charset="0"/>
              </a:rPr>
              <a:t>个元素的可重复</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组合数是</a:t>
            </a:r>
            <a:r>
              <a:rPr lang="en-US" altLang="zh-CN" dirty="0">
                <a:latin typeface="Times New Roman" panose="02020603050405020304" pitchFamily="18" charset="0"/>
                <a:cs typeface="Times New Roman" panose="02020603050405020304" pitchFamily="18" charset="0"/>
              </a:rPr>
              <a:t>C(n + r − 1, r).</a:t>
            </a:r>
          </a:p>
          <a:p>
            <a:r>
              <a:rPr lang="zh-CN" altLang="en-US" dirty="0">
                <a:latin typeface="Times New Roman" panose="02020603050405020304" pitchFamily="18" charset="0"/>
                <a:cs typeface="Times New Roman" panose="02020603050405020304" pitchFamily="18" charset="0"/>
              </a:rPr>
              <a:t>证明：按上页第三种表述考虑，</a:t>
            </a:r>
            <a:r>
              <a:rPr lang="en-US" altLang="zh-CN" dirty="0">
                <a:latin typeface="Times New Roman" panose="02020603050405020304" pitchFamily="18" charset="0"/>
                <a:cs typeface="Times New Roman" panose="02020603050405020304" pitchFamily="18" charset="0"/>
              </a:rPr>
              <a:t> r</a:t>
            </a:r>
            <a:r>
              <a:rPr lang="zh-CN" altLang="en-US" dirty="0">
                <a:latin typeface="Times New Roman" panose="02020603050405020304" pitchFamily="18" charset="0"/>
                <a:cs typeface="Times New Roman" panose="02020603050405020304" pitchFamily="18" charset="0"/>
              </a:rPr>
              <a:t>个相同的球放入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个不同的盒子，盒子编号为</a:t>
            </a:r>
            <a:r>
              <a:rPr lang="en-US" altLang="zh-CN" dirty="0">
                <a:latin typeface="Times New Roman" panose="02020603050405020304" pitchFamily="18" charset="0"/>
                <a:cs typeface="Times New Roman" panose="02020603050405020304" pitchFamily="18" charset="0"/>
              </a:rPr>
              <a:t>1—n</a:t>
            </a:r>
            <a:r>
              <a:rPr lang="zh-CN" altLang="en-US" dirty="0">
                <a:latin typeface="Times New Roman" panose="02020603050405020304" pitchFamily="18" charset="0"/>
                <a:cs typeface="Times New Roman" panose="02020603050405020304" pitchFamily="18" charset="0"/>
              </a:rPr>
              <a:t>，将放球的盒子按编号排成一排，形成如下格局：</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除开最外层的两个边界，中间可看成</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个相同的球和</a:t>
            </a:r>
            <a:r>
              <a:rPr lang="en-US" altLang="zh-CN" dirty="0">
                <a:latin typeface="Times New Roman" panose="02020603050405020304" pitchFamily="18" charset="0"/>
                <a:cs typeface="Times New Roman" panose="02020603050405020304" pitchFamily="18" charset="0"/>
              </a:rPr>
              <a:t>n − 1</a:t>
            </a:r>
            <a:r>
              <a:rPr lang="zh-CN" altLang="en-US" dirty="0">
                <a:latin typeface="Times New Roman" panose="02020603050405020304" pitchFamily="18" charset="0"/>
                <a:cs typeface="Times New Roman" panose="02020603050405020304" pitchFamily="18" charset="0"/>
              </a:rPr>
              <a:t>个相同的隔板的一个排列，相当于从</a:t>
            </a:r>
            <a:r>
              <a:rPr lang="en-US" altLang="zh-CN" dirty="0">
                <a:latin typeface="Times New Roman" panose="02020603050405020304" pitchFamily="18" charset="0"/>
                <a:cs typeface="Times New Roman" panose="02020603050405020304" pitchFamily="18" charset="0"/>
              </a:rPr>
              <a:t>n + r − 1</a:t>
            </a:r>
            <a:r>
              <a:rPr lang="zh-CN" altLang="en-US" dirty="0">
                <a:latin typeface="Times New Roman" panose="02020603050405020304" pitchFamily="18" charset="0"/>
                <a:cs typeface="Times New Roman" panose="02020603050405020304" pitchFamily="18" charset="0"/>
              </a:rPr>
              <a:t>个位置中选取</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个位置放球，余下放隔板，总放法是：</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C(n + r − 1, r)</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98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BD208-342B-4634-AF61-8C426815E851}"/>
              </a:ext>
            </a:extLst>
          </p:cNvPr>
          <p:cNvSpPr>
            <a:spLocks noGrp="1"/>
          </p:cNvSpPr>
          <p:nvPr>
            <p:ph type="title"/>
          </p:nvPr>
        </p:nvSpPr>
        <p:spPr/>
        <p:txBody>
          <a:bodyPr/>
          <a:lstStyle/>
          <a:p>
            <a:r>
              <a:rPr lang="zh-CN" altLang="en-US" dirty="0"/>
              <a:t>组合计数</a:t>
            </a:r>
          </a:p>
        </p:txBody>
      </p:sp>
      <p:sp>
        <p:nvSpPr>
          <p:cNvPr id="3" name="内容占位符 2">
            <a:extLst>
              <a:ext uri="{FF2B5EF4-FFF2-40B4-BE49-F238E27FC236}">
                <a16:creationId xmlns:a16="http://schemas.microsoft.com/office/drawing/2014/main" id="{D1DA8263-DD0E-4E95-A06B-0788A2F6D287}"/>
              </a:ext>
            </a:extLst>
          </p:cNvPr>
          <p:cNvSpPr>
            <a:spLocks noGrp="1"/>
          </p:cNvSpPr>
          <p:nvPr>
            <p:ph idx="1"/>
          </p:nvPr>
        </p:nvSpPr>
        <p:spPr/>
        <p:txBody>
          <a:bodyPr>
            <a:normAutofit/>
          </a:bodyPr>
          <a:lstStyle/>
          <a:p>
            <a:r>
              <a:rPr lang="zh-CN" altLang="en-US" dirty="0"/>
              <a:t>鸽笼原理</a:t>
            </a:r>
            <a:endParaRPr lang="en-US" altLang="zh-CN" dirty="0"/>
          </a:p>
          <a:p>
            <a:r>
              <a:rPr lang="zh-CN" altLang="en-US" dirty="0"/>
              <a:t>加法原理、乘法原理、排列与组合</a:t>
            </a:r>
            <a:endParaRPr lang="en-US" altLang="zh-CN" dirty="0"/>
          </a:p>
          <a:p>
            <a:r>
              <a:rPr lang="zh-CN" altLang="en-US" dirty="0"/>
              <a:t>组合恒等式</a:t>
            </a:r>
            <a:endParaRPr lang="en-US" altLang="zh-CN" dirty="0"/>
          </a:p>
          <a:p>
            <a:r>
              <a:rPr lang="zh-CN" altLang="en-US" dirty="0"/>
              <a:t>有重复的排列与组合、物体放入盒子</a:t>
            </a:r>
            <a:endParaRPr lang="en-US" altLang="zh-CN" dirty="0"/>
          </a:p>
          <a:p>
            <a:r>
              <a:rPr lang="zh-CN" altLang="en-US" dirty="0"/>
              <a:t>递推关系</a:t>
            </a:r>
            <a:endParaRPr lang="en-US" altLang="zh-CN" dirty="0"/>
          </a:p>
          <a:p>
            <a:r>
              <a:rPr lang="zh-CN" altLang="en-US" dirty="0"/>
              <a:t>解线性递推式</a:t>
            </a:r>
            <a:endParaRPr lang="en-US" altLang="zh-CN" dirty="0"/>
          </a:p>
          <a:p>
            <a:r>
              <a:rPr lang="zh-CN" altLang="en-US" dirty="0"/>
              <a:t>生成函数</a:t>
            </a:r>
            <a:endParaRPr lang="en-US" altLang="zh-CN" dirty="0"/>
          </a:p>
          <a:p>
            <a:r>
              <a:rPr lang="zh-CN" altLang="en-US" dirty="0"/>
              <a:t>容斥原理</a:t>
            </a:r>
          </a:p>
        </p:txBody>
      </p:sp>
    </p:spTree>
    <p:extLst>
      <p:ext uri="{BB962C8B-B14F-4D97-AF65-F5344CB8AC3E}">
        <p14:creationId xmlns:p14="http://schemas.microsoft.com/office/powerpoint/2010/main" val="234690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B848F-77F5-465B-938C-2A2FD9BD54FA}"/>
              </a:ext>
            </a:extLst>
          </p:cNvPr>
          <p:cNvSpPr>
            <a:spLocks noGrp="1"/>
          </p:cNvSpPr>
          <p:nvPr>
            <p:ph type="title"/>
          </p:nvPr>
        </p:nvSpPr>
        <p:spPr/>
        <p:txBody>
          <a:bodyPr/>
          <a:lstStyle/>
          <a:p>
            <a:r>
              <a:rPr lang="zh-CN" altLang="en-US" dirty="0"/>
              <a:t>有重复的组合</a:t>
            </a:r>
          </a:p>
        </p:txBody>
      </p:sp>
      <p:sp>
        <p:nvSpPr>
          <p:cNvPr id="3" name="内容占位符 2">
            <a:extLst>
              <a:ext uri="{FF2B5EF4-FFF2-40B4-BE49-F238E27FC236}">
                <a16:creationId xmlns:a16="http://schemas.microsoft.com/office/drawing/2014/main" id="{E6DDC836-82A2-4379-99B4-885B5FBB5207}"/>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按第二种表述证明：</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考虑部分和：</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但是由于</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可以为零，部分和取值可能重复。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令：</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再考虑部分和：</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形成严格递增的整数列。由于</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前</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个部分和取值在</a:t>
            </a:r>
            <a:r>
              <a:rPr lang="en-US" altLang="zh-CN" dirty="0">
                <a:latin typeface="Times New Roman" panose="02020603050405020304" pitchFamily="18" charset="0"/>
                <a:cs typeface="Times New Roman" panose="02020603050405020304" pitchFamily="18" charset="0"/>
              </a:rPr>
              <a:t>1 — n+r−1</a:t>
            </a:r>
            <a:r>
              <a:rPr lang="zh-CN" altLang="en-US" dirty="0">
                <a:latin typeface="Times New Roman" panose="02020603050405020304" pitchFamily="18" charset="0"/>
                <a:cs typeface="Times New Roman" panose="02020603050405020304" pitchFamily="18" charset="0"/>
              </a:rPr>
              <a:t>之中，由此可得</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1 — n+r−1</a:t>
            </a:r>
            <a:r>
              <a:rPr lang="zh-CN" altLang="en-US" dirty="0">
                <a:latin typeface="Times New Roman" panose="02020603050405020304" pitchFamily="18" charset="0"/>
                <a:cs typeface="Times New Roman" panose="02020603050405020304" pitchFamily="18" charset="0"/>
              </a:rPr>
              <a:t>之中取</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个不同的整数，从小到大排列作为前</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个部分和，相邻位置的相减得到</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，进而得到</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cs typeface="Times New Roman" panose="02020603050405020304" pitchFamily="18" charset="0"/>
              </a:rPr>
              <a:t>，按这种方式可得到原方程所有非负整数解，故方程解数为：</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C(n + r − 1, n − 1)</a:t>
            </a:r>
          </a:p>
          <a:p>
            <a:endParaRPr lang="zh-CN" altLang="en-US" dirty="0"/>
          </a:p>
        </p:txBody>
      </p:sp>
    </p:spTree>
    <p:extLst>
      <p:ext uri="{BB962C8B-B14F-4D97-AF65-F5344CB8AC3E}">
        <p14:creationId xmlns:p14="http://schemas.microsoft.com/office/powerpoint/2010/main" val="26250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8D078-27F9-43E5-9832-CB5234007837}"/>
              </a:ext>
            </a:extLst>
          </p:cNvPr>
          <p:cNvSpPr>
            <a:spLocks noGrp="1"/>
          </p:cNvSpPr>
          <p:nvPr>
            <p:ph type="title"/>
          </p:nvPr>
        </p:nvSpPr>
        <p:spPr/>
        <p:txBody>
          <a:bodyPr/>
          <a:lstStyle/>
          <a:p>
            <a:r>
              <a:rPr lang="zh-CN" altLang="en-US" dirty="0"/>
              <a:t>有重复的组合</a:t>
            </a:r>
          </a:p>
        </p:txBody>
      </p:sp>
      <p:sp>
        <p:nvSpPr>
          <p:cNvPr id="3" name="内容占位符 2">
            <a:extLst>
              <a:ext uri="{FF2B5EF4-FFF2-40B4-BE49-F238E27FC236}">
                <a16:creationId xmlns:a16="http://schemas.microsoft.com/office/drawing/2014/main" id="{BE090835-507E-4435-9BB6-7B93357D1770}"/>
              </a:ext>
            </a:extLst>
          </p:cNvPr>
          <p:cNvSpPr>
            <a:spLocks noGrp="1"/>
          </p:cNvSpPr>
          <p:nvPr>
            <p:ph idx="1"/>
          </p:nvPr>
        </p:nvSpPr>
        <p:spPr/>
        <p:txBody>
          <a:bodyPr>
            <a:normAutofit lnSpcReduction="10000"/>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11 </a:t>
            </a:r>
            <a:r>
              <a:rPr lang="zh-CN" altLang="en-US" dirty="0">
                <a:latin typeface="Times New Roman" panose="02020603050405020304" pitchFamily="18" charset="0"/>
                <a:cs typeface="Times New Roman" panose="02020603050405020304" pitchFamily="18" charset="0"/>
              </a:rPr>
              <a:t>有多少个非负整数解？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C(3+11−1, 11) = C(13, 2) = 78.</a:t>
            </a: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有多少个整数解？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解：令</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方程化为：</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8,</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解的个数是：</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C(3+8−1, 11) = C(10, 2) = 45.</a:t>
            </a: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 </a:t>
            </a:r>
            <a:r>
              <a:rPr lang="zh-CN" altLang="en-US" dirty="0">
                <a:latin typeface="Times New Roman" panose="02020603050405020304" pitchFamily="18" charset="0"/>
                <a:cs typeface="Times New Roman" panose="02020603050405020304" pitchFamily="18" charset="0"/>
              </a:rPr>
              <a:t>有多少个非负整数解？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解：上例已经处理过变量下界，本例有上界要求，处理要麻烦一些，这里采用排除法：</a:t>
            </a:r>
            <a:r>
              <a:rPr lang="en-US" altLang="zh-CN" dirty="0">
                <a:latin typeface="Times New Roman" panose="02020603050405020304" pitchFamily="18" charset="0"/>
                <a:cs typeface="Times New Roman" panose="02020603050405020304" pitchFamily="18" charset="0"/>
              </a:rPr>
              <a:t> 1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a:t>
            </a:r>
            <a:r>
              <a:rPr lang="zh-CN" altLang="en-US" dirty="0">
                <a:latin typeface="Times New Roman" panose="02020603050405020304" pitchFamily="18" charset="0"/>
                <a:cs typeface="Times New Roman" panose="02020603050405020304" pitchFamily="18" charset="0"/>
              </a:rPr>
              <a:t>就是从</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中去掉满足</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的，故本题的解数是：</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 C(13−1, 2) − C(13−5, 2) =  C(12, 2) − C(8, 2)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69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1216-3F83-4313-BA3C-84CA0D16CA53}"/>
              </a:ext>
            </a:extLst>
          </p:cNvPr>
          <p:cNvSpPr>
            <a:spLocks noGrp="1"/>
          </p:cNvSpPr>
          <p:nvPr>
            <p:ph type="title"/>
          </p:nvPr>
        </p:nvSpPr>
        <p:spPr/>
        <p:txBody>
          <a:bodyPr/>
          <a:lstStyle/>
          <a:p>
            <a:r>
              <a:rPr lang="zh-CN" altLang="en-US" dirty="0"/>
              <a:t>有重复的组合</a:t>
            </a:r>
          </a:p>
        </p:txBody>
      </p:sp>
      <p:sp>
        <p:nvSpPr>
          <p:cNvPr id="3" name="内容占位符 2">
            <a:extLst>
              <a:ext uri="{FF2B5EF4-FFF2-40B4-BE49-F238E27FC236}">
                <a16:creationId xmlns:a16="http://schemas.microsoft.com/office/drawing/2014/main" id="{311524BE-3885-4721-BDE1-567A7E593BA7}"/>
              </a:ext>
            </a:extLst>
          </p:cNvPr>
          <p:cNvSpPr>
            <a:spLocks noGrp="1"/>
          </p:cNvSpPr>
          <p:nvPr>
            <p:ph idx="1"/>
          </p:nvPr>
        </p:nvSpPr>
        <p:spPr>
          <a:xfrm>
            <a:off x="685019" y="2011680"/>
            <a:ext cx="7772400" cy="4562144"/>
          </a:xfrm>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 1 ≤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 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有多少个整数解？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分析：只从</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中去掉满足</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的是错误的。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(1≤x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≤4, 1≤x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≤4)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a:t>
            </a:r>
          </a:p>
          <a:p>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 =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p>
          <a:p>
            <a:r>
              <a:rPr lang="zh-CN" altLang="en-US" dirty="0">
                <a:latin typeface="Times New Roman" panose="02020603050405020304" pitchFamily="18" charset="0"/>
                <a:cs typeface="Times New Roman" panose="02020603050405020304" pitchFamily="18" charset="0"/>
              </a:rPr>
              <a:t>以上是非正式的写法，正式地，可用集合表示：</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A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0}; </a:t>
            </a:r>
          </a:p>
          <a:p>
            <a:r>
              <a:rPr lang="en-US" altLang="zh-CN" dirty="0">
                <a:latin typeface="Times New Roman" panose="02020603050405020304" pitchFamily="18" charset="0"/>
                <a:cs typeface="Times New Roman" panose="02020603050405020304" pitchFamily="18" charset="0"/>
              </a:rPr>
              <a:t>B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0};</a:t>
            </a:r>
          </a:p>
          <a:p>
            <a:r>
              <a:rPr lang="en-US" altLang="zh-CN" dirty="0">
                <a:latin typeface="Times New Roman" panose="02020603050405020304" pitchFamily="18" charset="0"/>
                <a:cs typeface="Times New Roman" panose="02020603050405020304" pitchFamily="18" charset="0"/>
              </a:rPr>
              <a:t>C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0};</a:t>
            </a:r>
          </a:p>
          <a:p>
            <a:r>
              <a:rPr lang="en-US" altLang="zh-CN" dirty="0">
                <a:latin typeface="Times New Roman" panose="02020603050405020304" pitchFamily="18" charset="0"/>
                <a:cs typeface="Times New Roman" panose="02020603050405020304" pitchFamily="18" charset="0"/>
              </a:rPr>
              <a:t>B</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 x</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0};</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316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73FA7-3A90-497C-832C-777AA89C65DA}"/>
              </a:ext>
            </a:extLst>
          </p:cNvPr>
          <p:cNvSpPr>
            <a:spLocks noGrp="1"/>
          </p:cNvSpPr>
          <p:nvPr>
            <p:ph type="title"/>
          </p:nvPr>
        </p:nvSpPr>
        <p:spPr/>
        <p:txBody>
          <a:bodyPr/>
          <a:lstStyle/>
          <a:p>
            <a:r>
              <a:rPr lang="zh-CN" altLang="en-US" dirty="0"/>
              <a:t>续</a:t>
            </a:r>
          </a:p>
        </p:txBody>
      </p:sp>
      <p:sp>
        <p:nvSpPr>
          <p:cNvPr id="3" name="内容占位符 2">
            <a:extLst>
              <a:ext uri="{FF2B5EF4-FFF2-40B4-BE49-F238E27FC236}">
                <a16:creationId xmlns:a16="http://schemas.microsoft.com/office/drawing/2014/main" id="{2BEEFF73-F03D-44FE-9256-3F1EB1E9F31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原方程的解数是：</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 − B</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 |A| − |B</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 |A| − |B| − |C| + |B</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p>
          <a:p>
            <a:pPr marL="0" indent="0">
              <a:buNone/>
            </a:pPr>
            <a:r>
              <a:rPr lang="en-US" altLang="zh-CN" dirty="0">
                <a:latin typeface="Times New Roman" panose="02020603050405020304" pitchFamily="18" charset="0"/>
                <a:cs typeface="Times New Roman" panose="02020603050405020304" pitchFamily="18" charset="0"/>
              </a:rPr>
              <a:t>= C(13−2, 2) − 2C(13−6, 2) + C(13−10, 2)</a:t>
            </a:r>
          </a:p>
          <a:p>
            <a:pPr marL="0" indent="0">
              <a:buNone/>
            </a:pPr>
            <a:r>
              <a:rPr lang="en-US" altLang="zh-CN" dirty="0">
                <a:latin typeface="Times New Roman" panose="02020603050405020304" pitchFamily="18" charset="0"/>
                <a:cs typeface="Times New Roman" panose="02020603050405020304" pitchFamily="18" charset="0"/>
              </a:rPr>
              <a:t>= C(11, 2) − 2C(7, 2) + C(13, 2)</a:t>
            </a:r>
          </a:p>
          <a:p>
            <a:pPr marL="0" indent="0">
              <a:buNone/>
            </a:pP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可以看到，多个变量下界可以一起处理，但上界一次只能处理一个。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在下章，我们还要用生成函数处理此类问题，表达的形式虽然不同，但计算所用的表达式相同。</a:t>
            </a:r>
          </a:p>
        </p:txBody>
      </p:sp>
    </p:spTree>
    <p:extLst>
      <p:ext uri="{BB962C8B-B14F-4D97-AF65-F5344CB8AC3E}">
        <p14:creationId xmlns:p14="http://schemas.microsoft.com/office/powerpoint/2010/main" val="109347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4D204-7CC3-4852-9A6D-1D057E539722}"/>
              </a:ext>
            </a:extLst>
          </p:cNvPr>
          <p:cNvSpPr>
            <a:spLocks noGrp="1"/>
          </p:cNvSpPr>
          <p:nvPr>
            <p:ph type="title"/>
          </p:nvPr>
        </p:nvSpPr>
        <p:spPr/>
        <p:txBody>
          <a:bodyPr/>
          <a:lstStyle/>
          <a:p>
            <a:r>
              <a:rPr lang="zh-CN" altLang="en-US" dirty="0"/>
              <a:t>球放入盒子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8E4A86-3C7D-43CA-998C-5EA6DC0EF7E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不同的球放入不同的盒子</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个不同的盒子，要求第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个盒子放入</a:t>
                </a:r>
                <a:r>
                  <a:rPr lang="en-US" altLang="zh-CN" dirty="0" err="1">
                    <a:latin typeface="Times New Roman" panose="02020603050405020304" pitchFamily="18" charset="0"/>
                    <a:cs typeface="Times New Roman" panose="02020603050405020304" pitchFamily="18" charset="0"/>
                  </a:rPr>
                  <a:t>n</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个球。</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等价于</a:t>
                </a:r>
                <a:r>
                  <a:rPr lang="zh-CN" altLang="en-US" dirty="0"/>
                  <a:t>有重复的排列，结果是：</a:t>
                </a:r>
                <a:r>
                  <a:rPr lang="en-US" altLang="zh-CN" b="0"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sSub>
                          <m:sSubPr>
                            <m:ctrlPr>
                              <a:rPr lang="pt-BR"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den>
                    </m:f>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相同的球放入不同的盒子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等价于</a:t>
                </a:r>
                <a:r>
                  <a:rPr lang="zh-CN" altLang="en-US" dirty="0"/>
                  <a:t>有重复的组合</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18E4A86-3C7D-43CA-998C-5EA6DC0EF7ED}"/>
                  </a:ext>
                </a:extLst>
              </p:cNvPr>
              <p:cNvSpPr>
                <a:spLocks noGrp="1" noRot="1" noChangeAspect="1" noMove="1" noResize="1" noEditPoints="1" noAdjustHandles="1" noChangeArrowheads="1" noChangeShapeType="1" noTextEdit="1"/>
              </p:cNvSpPr>
              <p:nvPr>
                <p:ph idx="1"/>
              </p:nvPr>
            </p:nvSpPr>
            <p:spPr>
              <a:blipFill>
                <a:blip r:embed="rId2"/>
                <a:stretch>
                  <a:fillRect l="-863" t="-2319" r="-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005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1945D-6BCB-4F48-A4C5-F3F4D8C7FC3E}"/>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不同的球放入相同的盒子</a:t>
            </a:r>
            <a:endParaRPr lang="zh-CN" altLang="en-US" dirty="0"/>
          </a:p>
        </p:txBody>
      </p:sp>
      <p:sp>
        <p:nvSpPr>
          <p:cNvPr id="3" name="内容占位符 2">
            <a:extLst>
              <a:ext uri="{FF2B5EF4-FFF2-40B4-BE49-F238E27FC236}">
                <a16:creationId xmlns:a16="http://schemas.microsoft.com/office/drawing/2014/main" id="{1B9C3117-9342-434F-B2E9-63C5323E96A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不同的球放入相同的盒子相当于对集合进行划分，球对应于集合的元素，盒子对应于划分成的子集。</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个相同的盒子相当于，将基数为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的集合划分成至多</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块。</a:t>
            </a:r>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10 </a:t>
            </a: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个相同的盒子，有多少种放法？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解：由于并未要求每个盒子均放球，我们需要按实际放入了球的盒子的个数进行分类，再区分每一种放入模式：</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个盒子，放法：</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个盒子，模式</a:t>
            </a:r>
            <a:r>
              <a:rPr lang="en-US" altLang="zh-CN" dirty="0">
                <a:latin typeface="Times New Roman" panose="02020603050405020304" pitchFamily="18" charset="0"/>
                <a:cs typeface="Times New Roman" panose="02020603050405020304" pitchFamily="18" charset="0"/>
              </a:rPr>
              <a:t>1+3, </a:t>
            </a:r>
            <a:r>
              <a:rPr lang="zh-CN" altLang="en-US" dirty="0">
                <a:latin typeface="Times New Roman" panose="02020603050405020304" pitchFamily="18" charset="0"/>
                <a:cs typeface="Times New Roman" panose="02020603050405020304" pitchFamily="18" charset="0"/>
              </a:rPr>
              <a:t>放法</a:t>
            </a:r>
            <a:r>
              <a:rPr lang="en-US" altLang="zh-CN" dirty="0">
                <a:latin typeface="Times New Roman" panose="02020603050405020304" pitchFamily="18" charset="0"/>
                <a:cs typeface="Times New Roman" panose="02020603050405020304" pitchFamily="18" charset="0"/>
              </a:rPr>
              <a:t>: C(4, 1); </a:t>
            </a:r>
            <a:r>
              <a:rPr lang="zh-CN" altLang="en-US" dirty="0">
                <a:latin typeface="Times New Roman" panose="02020603050405020304" pitchFamily="18" charset="0"/>
                <a:cs typeface="Times New Roman" panose="02020603050405020304" pitchFamily="18" charset="0"/>
              </a:rPr>
              <a:t>模式</a:t>
            </a:r>
            <a:r>
              <a:rPr lang="en-US" altLang="zh-CN" dirty="0">
                <a:latin typeface="Times New Roman" panose="02020603050405020304" pitchFamily="18" charset="0"/>
                <a:cs typeface="Times New Roman" panose="02020603050405020304" pitchFamily="18" charset="0"/>
              </a:rPr>
              <a:t>2+2, </a:t>
            </a:r>
            <a:r>
              <a:rPr lang="zh-CN" altLang="en-US" dirty="0">
                <a:latin typeface="Times New Roman" panose="02020603050405020304" pitchFamily="18" charset="0"/>
                <a:cs typeface="Times New Roman" panose="02020603050405020304" pitchFamily="18" charset="0"/>
              </a:rPr>
              <a:t>放法</a:t>
            </a:r>
            <a:r>
              <a:rPr lang="en-US" altLang="zh-CN" dirty="0">
                <a:latin typeface="Times New Roman" panose="02020603050405020304" pitchFamily="18" charset="0"/>
                <a:cs typeface="Times New Roman" panose="02020603050405020304" pitchFamily="18" charset="0"/>
              </a:rPr>
              <a:t>: C(4, 2)/2; </a:t>
            </a:r>
          </a:p>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个盒子，模式</a:t>
            </a:r>
            <a:r>
              <a:rPr lang="en-US" altLang="zh-CN" dirty="0">
                <a:latin typeface="Times New Roman" panose="02020603050405020304" pitchFamily="18" charset="0"/>
                <a:cs typeface="Times New Roman" panose="02020603050405020304" pitchFamily="18" charset="0"/>
              </a:rPr>
              <a:t>1+1+2, </a:t>
            </a:r>
            <a:r>
              <a:rPr lang="zh-CN" altLang="en-US" dirty="0">
                <a:latin typeface="Times New Roman" panose="02020603050405020304" pitchFamily="18" charset="0"/>
                <a:cs typeface="Times New Roman" panose="02020603050405020304" pitchFamily="18" charset="0"/>
              </a:rPr>
              <a:t>放法</a:t>
            </a:r>
            <a:r>
              <a:rPr lang="en-US" altLang="zh-CN" dirty="0">
                <a:latin typeface="Times New Roman" panose="02020603050405020304" pitchFamily="18" charset="0"/>
                <a:cs typeface="Times New Roman" panose="02020603050405020304" pitchFamily="18" charset="0"/>
              </a:rPr>
              <a:t>: C(4, 2).</a:t>
            </a:r>
            <a:r>
              <a:rPr lang="zh-CN" altLang="en-US" dirty="0">
                <a:latin typeface="Times New Roman" panose="02020603050405020304" pitchFamily="18" charset="0"/>
                <a:cs typeface="Times New Roman" panose="02020603050405020304" pitchFamily="18" charset="0"/>
              </a:rPr>
              <a:t> 总数：</a:t>
            </a:r>
            <a:r>
              <a:rPr lang="en-US" altLang="zh-CN" dirty="0">
                <a:latin typeface="Times New Roman" panose="02020603050405020304" pitchFamily="18" charset="0"/>
                <a:cs typeface="Times New Roman" panose="02020603050405020304" pitchFamily="18" charset="0"/>
              </a:rPr>
              <a:t>14</a:t>
            </a:r>
            <a:endParaRPr lang="zh-CN" altLang="en-US" dirty="0"/>
          </a:p>
        </p:txBody>
      </p:sp>
    </p:spTree>
    <p:extLst>
      <p:ext uri="{BB962C8B-B14F-4D97-AF65-F5344CB8AC3E}">
        <p14:creationId xmlns:p14="http://schemas.microsoft.com/office/powerpoint/2010/main" val="156300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95C48-9DED-4974-9DC4-5526E7BF4E7A}"/>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不同的球放入相同的盒子</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6F4D24-0A04-43F6-9126-7EE2F7F31351}"/>
                  </a:ext>
                </a:extLst>
              </p:cNvPr>
              <p:cNvSpPr>
                <a:spLocks noGrp="1"/>
              </p:cNvSpPr>
              <p:nvPr>
                <p:ph idx="1"/>
              </p:nvPr>
            </p:nvSpPr>
            <p:spPr>
              <a:xfrm>
                <a:off x="685019" y="2011680"/>
                <a:ext cx="7772400" cy="4403408"/>
              </a:xfrm>
            </p:spPr>
            <p:txBody>
              <a:bodyPr/>
              <a:lstStyle/>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个相同的盒子，要求每个盒子均放球，放法数记为 </a:t>
                </a:r>
                <a:r>
                  <a:rPr lang="en-US" altLang="zh-CN" dirty="0">
                    <a:latin typeface="Times New Roman" panose="02020603050405020304" pitchFamily="18" charset="0"/>
                    <a:cs typeface="Times New Roman" panose="02020603050405020304" pitchFamily="18" charset="0"/>
                  </a:rPr>
                  <a:t>S(n, j), </a:t>
                </a:r>
                <a:r>
                  <a:rPr lang="zh-CN" altLang="en-US" dirty="0">
                    <a:latin typeface="Times New Roman" panose="02020603050405020304" pitchFamily="18" charset="0"/>
                    <a:cs typeface="Times New Roman" panose="02020603050405020304" pitchFamily="18" charset="0"/>
                  </a:rPr>
                  <a:t>称为第二类</a:t>
                </a:r>
                <a:r>
                  <a:rPr lang="en-US" altLang="zh-CN" dirty="0">
                    <a:latin typeface="Times New Roman" panose="02020603050405020304" pitchFamily="18" charset="0"/>
                    <a:cs typeface="Times New Roman" panose="02020603050405020304" pitchFamily="18" charset="0"/>
                  </a:rPr>
                  <a:t>Stirling</a:t>
                </a:r>
                <a:r>
                  <a:rPr lang="zh-CN" altLang="en-US" dirty="0">
                    <a:latin typeface="Times New Roman" panose="02020603050405020304" pitchFamily="18" charset="0"/>
                    <a:cs typeface="Times New Roman" panose="02020603050405020304" pitchFamily="18" charset="0"/>
                  </a:rPr>
                  <a:t>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如果是，</a:t>
                </a:r>
                <a:r>
                  <a:rPr lang="en-US" altLang="zh-CN" dirty="0">
                    <a:latin typeface="Times New Roman" panose="02020603050405020304" pitchFamily="18" charset="0"/>
                    <a:cs typeface="Times New Roman" panose="02020603050405020304" pitchFamily="18" charset="0"/>
                  </a:rPr>
                  <a:t> n</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个不同的盒子，要求每个盒子均放球，这相当于基数为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的集合到基数为</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的集合的满射，我们将在下章用容斥原理计算满射的个数。</a:t>
                </a:r>
                <a:endParaRPr lang="en-US" altLang="zh-CN" dirty="0">
                  <a:latin typeface="Times New Roman" panose="02020603050405020304" pitchFamily="18" charset="0"/>
                  <a:cs typeface="Times New Roman" panose="02020603050405020304" pitchFamily="18" charset="0"/>
                </a:endParaRPr>
              </a:p>
              <a:p>
                <a:r>
                  <a:rPr lang="zh-CN" altLang="en-US" dirty="0"/>
                  <a:t>在这里我们的盒子全相同，上述</a:t>
                </a:r>
                <a:r>
                  <a:rPr lang="zh-CN" altLang="en-US" dirty="0">
                    <a:latin typeface="Times New Roman" panose="02020603050405020304" pitchFamily="18" charset="0"/>
                    <a:cs typeface="Times New Roman" panose="02020603050405020304" pitchFamily="18" charset="0"/>
                  </a:rPr>
                  <a:t>满射所得划分的任意排列都对应于这里相同的放法，因此，满射的个数除以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就是第二类</a:t>
                </a:r>
                <a:r>
                  <a:rPr lang="en-US" altLang="zh-CN" dirty="0">
                    <a:latin typeface="Times New Roman" panose="02020603050405020304" pitchFamily="18" charset="0"/>
                    <a:cs typeface="Times New Roman" panose="02020603050405020304" pitchFamily="18" charset="0"/>
                  </a:rPr>
                  <a:t>Stirling</a:t>
                </a:r>
                <a:r>
                  <a:rPr lang="zh-CN" altLang="en-US" dirty="0">
                    <a:latin typeface="Times New Roman" panose="02020603050405020304" pitchFamily="18" charset="0"/>
                    <a:cs typeface="Times New Roman" panose="02020603050405020304" pitchFamily="18" charset="0"/>
                  </a:rPr>
                  <a:t>数，书中的公式就是用这种方法得到的。</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Stirling</a:t>
                </a:r>
                <a:r>
                  <a:rPr lang="zh-CN" altLang="en-US" dirty="0">
                    <a:latin typeface="Times New Roman" panose="02020603050405020304" pitchFamily="18" charset="0"/>
                    <a:cs typeface="Times New Roman" panose="02020603050405020304" pitchFamily="18" charset="0"/>
                  </a:rPr>
                  <a:t>公式：</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𝑛</m:t>
                          </m:r>
                        </m:e>
                      </m:rad>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num>
                            <m:den>
                              <m:r>
                                <a:rPr lang="en-US" altLang="zh-CN" b="0" i="1" smtClean="0">
                                  <a:latin typeface="Cambria Math" panose="02040503050406030204" pitchFamily="18" charset="0"/>
                                  <a:ea typeface="Cambria Math" panose="02040503050406030204" pitchFamily="18" charset="0"/>
                                </a:rPr>
                                <m:t>𝑒</m:t>
                              </m:r>
                            </m:den>
                          </m:f>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𝑛</m:t>
                          </m:r>
                        </m:sup>
                      </m:sSup>
                    </m:oMath>
                  </m:oMathPara>
                </a14:m>
                <a:endParaRPr lang="en-US" altLang="zh-CN" dirty="0"/>
              </a:p>
              <a:p>
                <a:r>
                  <a:rPr lang="zh-CN" altLang="en-US" dirty="0"/>
                  <a:t>试用上式估计</a:t>
                </a:r>
                <a:r>
                  <a:rPr lang="en-US" altLang="zh-CN" dirty="0">
                    <a:latin typeface="Times New Roman" panose="02020603050405020304" pitchFamily="18" charset="0"/>
                    <a:cs typeface="Times New Roman" panose="02020603050405020304" pitchFamily="18" charset="0"/>
                  </a:rPr>
                  <a:t>C(2n, 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8F6F4D24-0A04-43F6-9126-7EE2F7F31351}"/>
                  </a:ext>
                </a:extLst>
              </p:cNvPr>
              <p:cNvSpPr>
                <a:spLocks noGrp="1" noRot="1" noChangeAspect="1" noMove="1" noResize="1" noEditPoints="1" noAdjustHandles="1" noChangeArrowheads="1" noChangeShapeType="1" noTextEdit="1"/>
              </p:cNvSpPr>
              <p:nvPr>
                <p:ph idx="1"/>
              </p:nvPr>
            </p:nvSpPr>
            <p:spPr>
              <a:xfrm>
                <a:off x="685019" y="2011680"/>
                <a:ext cx="7772400" cy="4403408"/>
              </a:xfrm>
              <a:blipFill>
                <a:blip r:embed="rId2"/>
                <a:stretch>
                  <a:fillRect l="-863" t="-2216" b="-1939"/>
                </a:stretch>
              </a:blipFill>
            </p:spPr>
            <p:txBody>
              <a:bodyPr/>
              <a:lstStyle/>
              <a:p>
                <a:r>
                  <a:rPr lang="en-US">
                    <a:noFill/>
                  </a:rPr>
                  <a:t> </a:t>
                </a:r>
              </a:p>
            </p:txBody>
          </p:sp>
        </mc:Fallback>
      </mc:AlternateContent>
    </p:spTree>
    <p:extLst>
      <p:ext uri="{BB962C8B-B14F-4D97-AF65-F5344CB8AC3E}">
        <p14:creationId xmlns:p14="http://schemas.microsoft.com/office/powerpoint/2010/main" val="119471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5FF54-5F58-4A61-A22E-F3705DE5AC9D}"/>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相同的球放入相同的盒子</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F76905-418A-4C2C-9E0E-480D0C67FC80}"/>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个相同的球放入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个相同的盒子相当于，将数</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分成最多</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个正整数之和，不计次序，这个问题称为</a:t>
                </a:r>
                <a:r>
                  <a:rPr lang="zh-CN" altLang="en-US" b="1" dirty="0">
                    <a:latin typeface="Times New Roman" panose="02020603050405020304" pitchFamily="18" charset="0"/>
                    <a:cs typeface="Times New Roman" panose="02020603050405020304" pitchFamily="18" charset="0"/>
                  </a:rPr>
                  <a:t>数的分拆</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 </a:t>
                </a:r>
                <a:r>
                  <a:rPr lang="en-US" altLang="zh-CN" dirty="0">
                    <a:latin typeface="Times New Roman" panose="02020603050405020304" pitchFamily="18" charset="0"/>
                    <a:cs typeface="Times New Roman" panose="02020603050405020304" pitchFamily="18" charset="0"/>
                  </a:rPr>
                  <a:t>6 = 6 = 5+1 = 4+2 = 4+1+1 = 3+3 = 3+2+1 = 3+1+1+1</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 2+2+2 = 2+2+1+1 = 2+1+1+1+1 = 1+1+1+1+1+1</a:t>
                </a:r>
              </a:p>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的分拆个数记为 </a:t>
                </a:r>
                <a:r>
                  <a:rPr lang="en-US" altLang="zh-CN" dirty="0">
                    <a:latin typeface="Times New Roman" panose="02020603050405020304" pitchFamily="18" charset="0"/>
                    <a:cs typeface="Times New Roman" panose="02020603050405020304" pitchFamily="18" charset="0"/>
                  </a:rPr>
                  <a:t>p(n), n</a:t>
                </a:r>
                <a:r>
                  <a:rPr lang="zh-CN" altLang="en-US" dirty="0">
                    <a:latin typeface="Times New Roman" panose="02020603050405020304" pitchFamily="18" charset="0"/>
                    <a:cs typeface="Times New Roman" panose="02020603050405020304" pitchFamily="18" charset="0"/>
                  </a:rPr>
                  <a:t>拆成最多</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个数的分拆个数记为</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p(6) = 11, p</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(6) = 9.</a:t>
                </a:r>
              </a:p>
              <a:p>
                <a:r>
                  <a:rPr lang="en-US" altLang="zh-CN" dirty="0">
                    <a:latin typeface="Times New Roman" panose="02020603050405020304" pitchFamily="18" charset="0"/>
                    <a:cs typeface="Times New Roman" panose="02020603050405020304" pitchFamily="18" charset="0"/>
                  </a:rPr>
                  <a:t>p(n) </a:t>
                </a:r>
                <a:r>
                  <a:rPr lang="zh-CN" altLang="en-US" dirty="0">
                    <a:latin typeface="Times New Roman" panose="02020603050405020304" pitchFamily="18" charset="0"/>
                    <a:cs typeface="Times New Roman" panose="02020603050405020304" pitchFamily="18" charset="0"/>
                  </a:rPr>
                  <a:t>在数论中有着深入的研究。</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rad>
                            <m:radPr>
                              <m:degHide m:val="on"/>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e>
                          </m:ra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den>
                      </m:f>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𝜋</m:t>
                          </m:r>
                          <m:rad>
                            <m:radPr>
                              <m:degHide m:val="on"/>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num>
                                <m:den>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den>
                              </m:f>
                            </m:e>
                          </m:rad>
                        </m:sup>
                      </m:s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FF76905-418A-4C2C-9E0E-480D0C67FC80}"/>
                  </a:ext>
                </a:extLst>
              </p:cNvPr>
              <p:cNvSpPr>
                <a:spLocks noGrp="1" noRot="1" noChangeAspect="1" noMove="1" noResize="1" noEditPoints="1" noAdjustHandles="1" noChangeArrowheads="1" noChangeShapeType="1" noTextEdit="1"/>
              </p:cNvSpPr>
              <p:nvPr>
                <p:ph idx="1"/>
              </p:nvPr>
            </p:nvSpPr>
            <p:spPr>
              <a:blipFill>
                <a:blip r:embed="rId2"/>
                <a:stretch>
                  <a:fillRect l="-863" t="-2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76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A9E40-F8BF-4DA0-AA55-5584BDF9FCCA}"/>
              </a:ext>
            </a:extLst>
          </p:cNvPr>
          <p:cNvSpPr>
            <a:spLocks noGrp="1"/>
          </p:cNvSpPr>
          <p:nvPr>
            <p:ph type="title"/>
          </p:nvPr>
        </p:nvSpPr>
        <p:spPr/>
        <p:txBody>
          <a:bodyPr/>
          <a:lstStyle/>
          <a:p>
            <a:r>
              <a:rPr lang="zh-CN" altLang="en-US" dirty="0"/>
              <a:t>递推关系</a:t>
            </a:r>
            <a:endParaRPr lang="en-US" dirty="0"/>
          </a:p>
        </p:txBody>
      </p:sp>
      <p:sp>
        <p:nvSpPr>
          <p:cNvPr id="3" name="内容占位符 2">
            <a:extLst>
              <a:ext uri="{FF2B5EF4-FFF2-40B4-BE49-F238E27FC236}">
                <a16:creationId xmlns:a16="http://schemas.microsoft.com/office/drawing/2014/main" id="{163EB0A9-F7BC-40BA-B8C6-CB03E591D6B7}"/>
              </a:ext>
            </a:extLst>
          </p:cNvPr>
          <p:cNvSpPr>
            <a:spLocks noGrp="1"/>
          </p:cNvSpPr>
          <p:nvPr>
            <p:ph idx="1"/>
          </p:nvPr>
        </p:nvSpPr>
        <p:spPr>
          <a:xfrm>
            <a:off x="685019" y="2011680"/>
            <a:ext cx="7772400" cy="4448497"/>
          </a:xfrm>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汉诺塔</a:t>
            </a:r>
            <a:r>
              <a:rPr lang="zh-CN" altLang="en-US" dirty="0">
                <a:latin typeface="Times New Roman" panose="02020603050405020304" pitchFamily="18" charset="0"/>
                <a:cs typeface="Times New Roman" panose="02020603050405020304" pitchFamily="18" charset="0"/>
              </a:rPr>
              <a:t> 这是卢卡斯发明的一个的游戏， 它由安装在一个板上的</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根柱子和若干大小不同的盘子构成。 开始时， 这些盘子按照大小的次序放在第 一根柱子上， 大盘子在底下。 游戏的规则是： 每一次把</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个盘子从一根柱子移动到另一根柱子， 但是不允许这个盘子放在比它小的盘子上面。 游戏的目标是把所有的盘子按照大小的次序都放到第二根柱子上， 并且将最大的盘子放在底部。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解：令</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表示解</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个盘子的汉诺塔问题所需要的移动次数。开始时</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个盘子在柱</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按照游戏规则， 可以用</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次移动将上边的</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个盘子移到柱</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，保留最大的盘子不动，用一次移动将最大的盘子移到第二根柱子上，再使用</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次移动将柱</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上的</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个盘子移到柱</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，我们得到：</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2</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+ 1,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196385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406F6-8E9B-46BB-98C4-36675679F1AF}"/>
              </a:ext>
            </a:extLst>
          </p:cNvPr>
          <p:cNvSpPr>
            <a:spLocks noGrp="1"/>
          </p:cNvSpPr>
          <p:nvPr>
            <p:ph type="title"/>
          </p:nvPr>
        </p:nvSpPr>
        <p:spPr/>
        <p:txBody>
          <a:bodyPr/>
          <a:lstStyle/>
          <a:p>
            <a:r>
              <a:rPr lang="zh-CN" altLang="en-US" dirty="0"/>
              <a:t>递推关系</a:t>
            </a:r>
            <a:endParaRPr lang="en-US" dirty="0"/>
          </a:p>
        </p:txBody>
      </p:sp>
      <p:sp>
        <p:nvSpPr>
          <p:cNvPr id="3" name="内容占位符 2">
            <a:extLst>
              <a:ext uri="{FF2B5EF4-FFF2-40B4-BE49-F238E27FC236}">
                <a16:creationId xmlns:a16="http://schemas.microsoft.com/office/drawing/2014/main" id="{87489957-C500-4CB0-8F07-7A8A826D749C}"/>
              </a:ext>
            </a:extLst>
          </p:cNvPr>
          <p:cNvSpPr>
            <a:spLocks noGrp="1"/>
          </p:cNvSpPr>
          <p:nvPr>
            <p:ph idx="1"/>
          </p:nvPr>
        </p:nvSpPr>
        <p:spPr>
          <a:xfrm>
            <a:off x="685019" y="2011680"/>
            <a:ext cx="7772400" cy="4562144"/>
          </a:xfrm>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对于不含</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个连续</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位二进制位串的个数，找出递推关系和初始条件。有多少个这样的</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位二进制位串？</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解：设</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表示不含</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个连续</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位二进制位串的个数。为了找到</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的递推关系，我们对满足条件的二进制位串一位位的进行分析：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位是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，则后面</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位满足条件，这样的串有</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位是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位必须是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，那个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被这个</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隔开，后面</a:t>
            </a:r>
            <a:r>
              <a:rPr lang="en-US" altLang="zh-CN"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位满足条件，这样的串有</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我们得到：</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n &gt; 2.</a:t>
            </a: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2, a</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3.</a:t>
            </a: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1.</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37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A3FF1-6F25-4F40-932C-88DA669C1F16}"/>
              </a:ext>
            </a:extLst>
          </p:cNvPr>
          <p:cNvSpPr>
            <a:spLocks noGrp="1"/>
          </p:cNvSpPr>
          <p:nvPr>
            <p:ph type="title"/>
          </p:nvPr>
        </p:nvSpPr>
        <p:spPr/>
        <p:txBody>
          <a:bodyPr/>
          <a:lstStyle/>
          <a:p>
            <a:r>
              <a:rPr lang="en-US" altLang="zh-CN" dirty="0"/>
              <a:t>3.2 </a:t>
            </a:r>
            <a:r>
              <a:rPr lang="zh-CN" altLang="en-US" dirty="0"/>
              <a:t>鸽笼原理</a:t>
            </a:r>
          </a:p>
        </p:txBody>
      </p:sp>
      <p:sp>
        <p:nvSpPr>
          <p:cNvPr id="3" name="内容占位符 2">
            <a:extLst>
              <a:ext uri="{FF2B5EF4-FFF2-40B4-BE49-F238E27FC236}">
                <a16:creationId xmlns:a16="http://schemas.microsoft.com/office/drawing/2014/main" id="{B0D44172-5BE1-4FCD-81ED-D0ABDE6FB6D3}"/>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鸽笼原理</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个物体放入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个盒子，则至少有一个盒子放入了至少⌈</a:t>
            </a:r>
            <a:r>
              <a:rPr lang="en-US" altLang="zh-CN" dirty="0">
                <a:latin typeface="Times New Roman" panose="02020603050405020304" pitchFamily="18" charset="0"/>
                <a:cs typeface="Times New Roman" panose="02020603050405020304" pitchFamily="18" charset="0"/>
              </a:rPr>
              <a:t>N/k</a:t>
            </a:r>
            <a:r>
              <a:rPr lang="zh-CN" altLang="en-US" dirty="0">
                <a:latin typeface="Times New Roman" panose="02020603050405020304" pitchFamily="18" charset="0"/>
                <a:cs typeface="Times New Roman" panose="02020603050405020304" pitchFamily="18" charset="0"/>
              </a:rPr>
              <a:t>⌉个物体。（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表示≥</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的最小整数</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证明：平均每个盒子</a:t>
            </a:r>
            <a:r>
              <a:rPr lang="en-US" altLang="zh-CN" dirty="0">
                <a:latin typeface="Times New Roman" panose="02020603050405020304" pitchFamily="18" charset="0"/>
                <a:cs typeface="Times New Roman" panose="02020603050405020304" pitchFamily="18" charset="0"/>
              </a:rPr>
              <a:t>N/k</a:t>
            </a:r>
            <a:r>
              <a:rPr lang="zh-CN" altLang="en-US" dirty="0">
                <a:latin typeface="Times New Roman" panose="02020603050405020304" pitchFamily="18" charset="0"/>
                <a:cs typeface="Times New Roman" panose="02020603050405020304" pitchFamily="18" charset="0"/>
              </a:rPr>
              <a:t>个，最大的个数 ≥</a:t>
            </a:r>
            <a:r>
              <a:rPr lang="en-US" altLang="zh-CN" dirty="0">
                <a:latin typeface="Times New Roman" panose="02020603050405020304" pitchFamily="18" charset="0"/>
                <a:cs typeface="Times New Roman" panose="02020603050405020304" pitchFamily="18" charset="0"/>
              </a:rPr>
              <a:t> N/k</a:t>
            </a:r>
            <a:r>
              <a:rPr lang="zh-CN" altLang="en-US" dirty="0">
                <a:latin typeface="Times New Roman" panose="02020603050405020304" pitchFamily="18" charset="0"/>
                <a:cs typeface="Times New Roman" panose="02020603050405020304" pitchFamily="18" charset="0"/>
              </a:rPr>
              <a:t>，从而 ≥ ⌈</a:t>
            </a:r>
            <a:r>
              <a:rPr lang="en-US" altLang="zh-CN" dirty="0">
                <a:latin typeface="Times New Roman" panose="02020603050405020304" pitchFamily="18" charset="0"/>
                <a:cs typeface="Times New Roman" panose="02020603050405020304" pitchFamily="18" charset="0"/>
              </a:rPr>
              <a:t>N/k</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 &lt; 1, a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&lt; a + 1, </a:t>
            </a:r>
          </a:p>
          <a:p>
            <a:pPr marL="228600" lvl="1" indent="0">
              <a:buNone/>
            </a:pP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最基本也是常见的情形是：</a:t>
            </a:r>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多余</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个物体放入</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个盒子，则至少有一个盒子放入了至少</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个物体。</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多余</a:t>
            </a:r>
            <a:r>
              <a:rPr lang="en-US" altLang="zh-CN" dirty="0">
                <a:latin typeface="Times New Roman" panose="02020603050405020304" pitchFamily="18" charset="0"/>
                <a:cs typeface="Times New Roman" panose="02020603050405020304" pitchFamily="18" charset="0"/>
              </a:rPr>
              <a:t>k </a:t>
            </a:r>
            <a:r>
              <a:rPr lang="zh-CN" altLang="en-US" dirty="0">
                <a:latin typeface="Times New Roman" panose="02020603050405020304" pitchFamily="18" charset="0"/>
                <a:cs typeface="Times New Roman" panose="02020603050405020304" pitchFamily="18" charset="0"/>
              </a:rPr>
              <a:t>个变量不同取值的个数是</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，则这些变量中必有两个相等。</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92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5D11-7051-408C-BECD-D79BCC32A115}"/>
              </a:ext>
            </a:extLst>
          </p:cNvPr>
          <p:cNvSpPr>
            <a:spLocks noGrp="1"/>
          </p:cNvSpPr>
          <p:nvPr>
            <p:ph type="title"/>
          </p:nvPr>
        </p:nvSpPr>
        <p:spPr/>
        <p:txBody>
          <a:bodyPr/>
          <a:lstStyle/>
          <a:p>
            <a:r>
              <a:rPr lang="zh-CN" altLang="en-US" dirty="0"/>
              <a:t>递推关系</a:t>
            </a:r>
            <a:endParaRPr lang="en-US" dirty="0"/>
          </a:p>
        </p:txBody>
      </p:sp>
      <p:sp>
        <p:nvSpPr>
          <p:cNvPr id="3" name="内容占位符 2">
            <a:extLst>
              <a:ext uri="{FF2B5EF4-FFF2-40B4-BE49-F238E27FC236}">
                <a16:creationId xmlns:a16="http://schemas.microsoft.com/office/drawing/2014/main" id="{2204F339-F317-4467-B33F-0A92319174B4}"/>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编码字的枚举</a:t>
            </a:r>
            <a:r>
              <a:rPr lang="zh-CN" altLang="en-US" dirty="0">
                <a:latin typeface="Times New Roman" panose="02020603050405020304" pitchFamily="18" charset="0"/>
                <a:cs typeface="Times New Roman" panose="02020603050405020304" pitchFamily="18" charset="0"/>
              </a:rPr>
              <a:t>  计算机系统把一个十进制数字串作为一个编码字，如果它包含偶数个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，就是有效的。例如，</a:t>
            </a:r>
            <a:r>
              <a:rPr lang="en-US" altLang="zh-CN" dirty="0">
                <a:latin typeface="Times New Roman" panose="02020603050405020304" pitchFamily="18" charset="0"/>
                <a:cs typeface="Times New Roman" panose="02020603050405020304" pitchFamily="18" charset="0"/>
              </a:rPr>
              <a:t>1230407869</a:t>
            </a:r>
            <a:r>
              <a:rPr lang="zh-CN" altLang="en-US" dirty="0">
                <a:latin typeface="Times New Roman" panose="02020603050405020304" pitchFamily="18" charset="0"/>
                <a:cs typeface="Times New Roman" panose="02020603050405020304" pitchFamily="18" charset="0"/>
              </a:rPr>
              <a:t>是有效的，而</a:t>
            </a:r>
            <a:r>
              <a:rPr lang="en-US" altLang="zh-CN" dirty="0">
                <a:latin typeface="Times New Roman" panose="02020603050405020304" pitchFamily="18" charset="0"/>
                <a:cs typeface="Times New Roman" panose="02020603050405020304" pitchFamily="18" charset="0"/>
              </a:rPr>
              <a:t>120987045608</a:t>
            </a:r>
            <a:r>
              <a:rPr lang="zh-CN" altLang="en-US" dirty="0">
                <a:latin typeface="Times New Roman" panose="02020603050405020304" pitchFamily="18" charset="0"/>
                <a:cs typeface="Times New Roman" panose="02020603050405020304" pitchFamily="18" charset="0"/>
              </a:rPr>
              <a:t>不是有效的。设</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是有效的</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位编码字的个数。找出一个关于</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的递推关系。</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解：一位位的进行分析：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位不是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，则后面</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位满足条件，这样的串有</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位是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，则后面</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位必须含奇数个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，再分析下一位还是有类似的问题。但是如果注意到：</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的个数不是偶数就是奇数，上面个数是：</a:t>
            </a:r>
            <a:r>
              <a:rPr lang="en-US" altLang="zh-CN" dirty="0">
                <a:latin typeface="Times New Roman" panose="02020603050405020304" pitchFamily="18" charset="0"/>
                <a:cs typeface="Times New Roman" panose="02020603050405020304" pitchFamily="18" charset="0"/>
              </a:rPr>
              <a:t>10</a:t>
            </a:r>
            <a:r>
              <a:rPr lang="en-US" altLang="zh-CN"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n−1</a:t>
            </a: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(10</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8a</a:t>
            </a:r>
            <a:r>
              <a:rPr lang="en-US" altLang="zh-CN" baseline="-25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+ 10</a:t>
            </a:r>
            <a:r>
              <a:rPr lang="en-US" altLang="zh-CN"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9.</a:t>
            </a:r>
            <a:endParaRPr lang="en-US" altLang="zh-CN" baseline="-250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77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94886-DF9B-4F3F-B93B-E700602A83DD}"/>
              </a:ext>
            </a:extLst>
          </p:cNvPr>
          <p:cNvSpPr>
            <a:spLocks noGrp="1"/>
          </p:cNvSpPr>
          <p:nvPr>
            <p:ph type="title"/>
          </p:nvPr>
        </p:nvSpPr>
        <p:spPr/>
        <p:txBody>
          <a:bodyPr/>
          <a:lstStyle/>
          <a:p>
            <a:r>
              <a:rPr lang="en-US" altLang="zh-CN" dirty="0"/>
              <a:t>Catalan</a:t>
            </a:r>
            <a:r>
              <a:rPr lang="zh-CN" altLang="en-US" dirty="0"/>
              <a:t>数</a:t>
            </a:r>
            <a:endParaRPr lang="en-US" dirty="0"/>
          </a:p>
        </p:txBody>
      </p:sp>
      <p:sp>
        <p:nvSpPr>
          <p:cNvPr id="3" name="内容占位符 2">
            <a:extLst>
              <a:ext uri="{FF2B5EF4-FFF2-40B4-BE49-F238E27FC236}">
                <a16:creationId xmlns:a16="http://schemas.microsoft.com/office/drawing/2014/main" id="{87CC2B07-3CA9-45AA-84C7-CCD549DC418E}"/>
              </a:ext>
            </a:extLst>
          </p:cNvPr>
          <p:cNvSpPr>
            <a:spLocks noGrp="1"/>
          </p:cNvSpPr>
          <p:nvPr>
            <p:ph idx="1"/>
          </p:nvPr>
        </p:nvSpPr>
        <p:spPr>
          <a:xfrm>
            <a:off x="685019" y="2011680"/>
            <a:ext cx="7772400" cy="4436621"/>
          </a:xfrm>
        </p:spPr>
        <p:txBody>
          <a:bodyPr/>
          <a:lstStyle/>
          <a:p>
            <a:r>
              <a:rPr lang="zh-CN" altLang="en-US" dirty="0">
                <a:latin typeface="Times New Roman" panose="02020603050405020304" pitchFamily="18" charset="0"/>
                <a:cs typeface="Times New Roman" panose="02020603050405020304" pitchFamily="18" charset="0"/>
              </a:rPr>
              <a:t>考虑</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个量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的连续运算，添加括号可改变运算次序，如果运算</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不满足任何运算定律，不同的加括号可产生不同的运算结果。这里加括号的方式数称为</a:t>
            </a:r>
            <a:r>
              <a:rPr lang="en-US" altLang="zh-CN" dirty="0">
                <a:latin typeface="Times New Roman" panose="02020603050405020304" pitchFamily="18" charset="0"/>
                <a:cs typeface="Times New Roman" panose="02020603050405020304" pitchFamily="18" charset="0"/>
              </a:rPr>
              <a:t>Catalan</a:t>
            </a:r>
            <a:r>
              <a:rPr lang="zh-CN" altLang="en-US" dirty="0">
                <a:latin typeface="Times New Roman" panose="02020603050405020304" pitchFamily="18" charset="0"/>
                <a:cs typeface="Times New Roman" panose="02020603050405020304" pitchFamily="18" charset="0"/>
              </a:rPr>
              <a:t>数，记作</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a(b(cd)), a((</a:t>
            </a:r>
            <a:r>
              <a:rPr lang="en-US" altLang="zh-CN" dirty="0" err="1">
                <a:latin typeface="Times New Roman" panose="02020603050405020304" pitchFamily="18" charset="0"/>
                <a:cs typeface="Times New Roman" panose="02020603050405020304" pitchFamily="18" charset="0"/>
              </a:rPr>
              <a:t>bc</a:t>
            </a:r>
            <a:r>
              <a:rPr lang="en-US" altLang="zh-CN" dirty="0">
                <a:latin typeface="Times New Roman" panose="02020603050405020304" pitchFamily="18" charset="0"/>
                <a:cs typeface="Times New Roman" panose="02020603050405020304" pitchFamily="18" charset="0"/>
              </a:rPr>
              <a:t>)d), (ab)(cd), (a(</a:t>
            </a:r>
            <a:r>
              <a:rPr lang="en-US" altLang="zh-CN" dirty="0" err="1">
                <a:latin typeface="Times New Roman" panose="02020603050405020304" pitchFamily="18" charset="0"/>
                <a:cs typeface="Times New Roman" panose="02020603050405020304" pitchFamily="18" charset="0"/>
              </a:rPr>
              <a:t>bc</a:t>
            </a:r>
            <a:r>
              <a:rPr lang="en-US" altLang="zh-CN" dirty="0">
                <a:latin typeface="Times New Roman" panose="02020603050405020304" pitchFamily="18" charset="0"/>
                <a:cs typeface="Times New Roman" panose="02020603050405020304" pitchFamily="18" charset="0"/>
              </a:rPr>
              <a:t>))d, ((ab)c)d, C</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=5.</a:t>
            </a:r>
          </a:p>
          <a:p>
            <a:r>
              <a:rPr lang="en-US" altLang="zh-CN" dirty="0">
                <a:latin typeface="Times New Roman" panose="02020603050405020304" pitchFamily="18" charset="0"/>
                <a:cs typeface="Times New Roman" panose="02020603050405020304" pitchFamily="18" charset="0"/>
              </a:rPr>
              <a:t>a− (b − (c − d)) = a − b + c − d, a − ((b − c) − d) = a − b + c + d,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 − b) − (c − d) = a − b − c + d, (a − (b − c)) − d = a − b + c − d,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((a − b) − c) − d = a − b − c − d. </a:t>
            </a:r>
          </a:p>
          <a:p>
            <a:pPr marL="0" indent="0" algn="ctr">
              <a:buNone/>
            </a:pP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 ( x</a:t>
            </a:r>
            <a:r>
              <a:rPr lang="en-US" altLang="zh-CN" baseline="-25000" dirty="0">
                <a:latin typeface="Times New Roman" panose="02020603050405020304" pitchFamily="18" charset="0"/>
                <a:cs typeface="Times New Roman" panose="02020603050405020304" pitchFamily="18" charset="0"/>
              </a:rPr>
              <a:t>k+1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k+2</a:t>
            </a:r>
            <a:r>
              <a:rPr lang="en-US" altLang="zh-CN" dirty="0">
                <a:latin typeface="Times New Roman" panose="02020603050405020304" pitchFamily="18" charset="0"/>
                <a:cs typeface="Times New Roman" panose="02020603050405020304" pitchFamily="18" charset="0"/>
              </a:rPr>
              <a:t> * … *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p>
          <a:p>
            <a:pPr marL="0" indent="0">
              <a:buNone/>
            </a:pPr>
            <a:r>
              <a:rPr lang="zh-CN" altLang="en-US" dirty="0">
                <a:latin typeface="Times New Roman" panose="02020603050405020304" pitchFamily="18" charset="0"/>
                <a:cs typeface="Times New Roman" panose="02020603050405020304" pitchFamily="18" charset="0"/>
              </a:rPr>
              <a:t>  这是最外层的括号，</a:t>
            </a:r>
            <a:r>
              <a:rPr lang="en-US" altLang="zh-CN" dirty="0">
                <a:latin typeface="Times New Roman" panose="02020603050405020304" pitchFamily="18" charset="0"/>
                <a:cs typeface="Times New Roman" panose="02020603050405020304" pitchFamily="18" charset="0"/>
              </a:rPr>
              <a:t>k = 1, 2, …, n − 1.</a:t>
            </a:r>
          </a:p>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C</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C</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 +</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2602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5F73D-D736-4553-B71B-5F1D734BBFBD}"/>
              </a:ext>
            </a:extLst>
          </p:cNvPr>
          <p:cNvSpPr>
            <a:spLocks noGrp="1"/>
          </p:cNvSpPr>
          <p:nvPr>
            <p:ph type="title"/>
          </p:nvPr>
        </p:nvSpPr>
        <p:spPr/>
        <p:txBody>
          <a:bodyPr/>
          <a:lstStyle/>
          <a:p>
            <a:r>
              <a:rPr lang="zh-CN" altLang="en-US" dirty="0"/>
              <a:t>动态规划</a:t>
            </a:r>
            <a:endParaRPr lang="en-US" dirty="0"/>
          </a:p>
        </p:txBody>
      </p:sp>
      <p:sp>
        <p:nvSpPr>
          <p:cNvPr id="3" name="内容占位符 2">
            <a:extLst>
              <a:ext uri="{FF2B5EF4-FFF2-40B4-BE49-F238E27FC236}">
                <a16:creationId xmlns:a16="http://schemas.microsoft.com/office/drawing/2014/main" id="{DAD78481-8E65-42E7-9A76-B4ECDD52E9CB}"/>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设有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个讲座，讲座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开始于时间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结束于时间</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，有 </a:t>
            </a:r>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个学生参与。 我们需要规划最大的参与学生人数。 即我们希望规划一组讲座使得在所有安排的讲座中 </a:t>
            </a:r>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之和最大。</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考虑</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个讲座开始和结束时间，如下图所示。</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F6C53CF-4BB4-403C-9919-EC67546CF874}"/>
              </a:ext>
            </a:extLst>
          </p:cNvPr>
          <p:cNvPicPr>
            <a:picLocks noChangeAspect="1"/>
          </p:cNvPicPr>
          <p:nvPr/>
        </p:nvPicPr>
        <p:blipFill>
          <a:blip r:embed="rId2"/>
          <a:stretch>
            <a:fillRect/>
          </a:stretch>
        </p:blipFill>
        <p:spPr>
          <a:xfrm>
            <a:off x="1747484" y="3469668"/>
            <a:ext cx="5448963" cy="3104156"/>
          </a:xfrm>
          <a:prstGeom prst="rect">
            <a:avLst/>
          </a:prstGeom>
        </p:spPr>
      </p:pic>
    </p:spTree>
    <p:extLst>
      <p:ext uri="{BB962C8B-B14F-4D97-AF65-F5344CB8AC3E}">
        <p14:creationId xmlns:p14="http://schemas.microsoft.com/office/powerpoint/2010/main" val="373784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48BDE-3AA3-4A7D-B082-B9C1BBF72052}"/>
              </a:ext>
            </a:extLst>
          </p:cNvPr>
          <p:cNvSpPr>
            <a:spLocks noGrp="1"/>
          </p:cNvSpPr>
          <p:nvPr>
            <p:ph type="title"/>
          </p:nvPr>
        </p:nvSpPr>
        <p:spPr/>
        <p:txBody>
          <a:bodyPr/>
          <a:lstStyle/>
          <a:p>
            <a:r>
              <a:rPr lang="zh-CN" altLang="en-US" dirty="0"/>
              <a:t>动态规划</a:t>
            </a:r>
            <a:endParaRPr lang="en-US" dirty="0"/>
          </a:p>
        </p:txBody>
      </p:sp>
      <p:sp>
        <p:nvSpPr>
          <p:cNvPr id="3" name="内容占位符 2">
            <a:extLst>
              <a:ext uri="{FF2B5EF4-FFF2-40B4-BE49-F238E27FC236}">
                <a16:creationId xmlns:a16="http://schemas.microsoft.com/office/drawing/2014/main" id="{1B7F1411-4D1C-475F-8FB5-13A6C431A5C5}"/>
              </a:ext>
            </a:extLst>
          </p:cNvPr>
          <p:cNvSpPr>
            <a:spLocks noGrp="1"/>
          </p:cNvSpPr>
          <p:nvPr>
            <p:ph idx="1"/>
          </p:nvPr>
        </p:nvSpPr>
        <p:spPr>
          <a:xfrm>
            <a:off x="685019" y="2011680"/>
            <a:ext cx="7772400" cy="4733504"/>
          </a:xfrm>
        </p:spPr>
        <p:txBody>
          <a:bodyPr>
            <a:normAutofit/>
          </a:bodyPr>
          <a:lstStyle/>
          <a:p>
            <a:r>
              <a:rPr lang="zh-CN" altLang="en-US" dirty="0">
                <a:latin typeface="Times New Roman" panose="02020603050405020304" pitchFamily="18" charset="0"/>
                <a:cs typeface="Times New Roman" panose="02020603050405020304" pitchFamily="18" charset="0"/>
              </a:rPr>
              <a:t>将讲座结束时间升序排序，然后重新编号讲座。如果两个讲座的时间不重叠，就称他们相容。定义 </a:t>
            </a:r>
            <a:r>
              <a:rPr lang="en-US" altLang="zh-CN" dirty="0">
                <a:latin typeface="Times New Roman" panose="02020603050405020304" pitchFamily="18" charset="0"/>
                <a:cs typeface="Times New Roman" panose="02020603050405020304" pitchFamily="18" charset="0"/>
              </a:rPr>
              <a:t>p(j) </a:t>
            </a:r>
            <a:r>
              <a:rPr lang="zh-CN" altLang="en-US" dirty="0">
                <a:latin typeface="Times New Roman" panose="02020603050405020304" pitchFamily="18" charset="0"/>
                <a:cs typeface="Times New Roman" panose="02020603050405020304" pitchFamily="18" charset="0"/>
              </a:rPr>
              <a:t>为在讲座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之前结束且与其相容的讲座的最大编号。</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T(j)</a:t>
            </a:r>
            <a:r>
              <a:rPr lang="zh-CN" altLang="en-US" dirty="0">
                <a:latin typeface="Times New Roman" panose="02020603050405020304" pitchFamily="18" charset="0"/>
                <a:cs typeface="Times New Roman" panose="02020603050405020304" pitchFamily="18" charset="0"/>
              </a:rPr>
              <a:t>来表示由一个优化调度得到的前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场讲座的最大参与总数， </a:t>
            </a:r>
            <a:r>
              <a:rPr lang="en-US" altLang="zh-CN" dirty="0">
                <a:latin typeface="Times New Roman" panose="02020603050405020304" pitchFamily="18" charset="0"/>
                <a:cs typeface="Times New Roman" panose="02020603050405020304" pitchFamily="18" charset="0"/>
              </a:rPr>
              <a:t>T(n)</a:t>
            </a:r>
            <a:r>
              <a:rPr lang="zh-CN" altLang="en-US" dirty="0">
                <a:latin typeface="Times New Roman" panose="02020603050405020304" pitchFamily="18" charset="0"/>
                <a:cs typeface="Times New Roman" panose="02020603050405020304" pitchFamily="18" charset="0"/>
              </a:rPr>
              <a:t>就是一个优化调度得到的对于所有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个讲座的最大参与总数。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依次计算</a:t>
            </a:r>
            <a:r>
              <a:rPr lang="en-US" altLang="zh-CN" dirty="0">
                <a:latin typeface="Times New Roman" panose="02020603050405020304" pitchFamily="18" charset="0"/>
                <a:cs typeface="Times New Roman" panose="02020603050405020304" pitchFamily="18" charset="0"/>
              </a:rPr>
              <a:t>T(j)</a:t>
            </a:r>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T(j)</a:t>
            </a:r>
            <a:r>
              <a:rPr lang="zh-CN" altLang="en-US" dirty="0">
                <a:latin typeface="Times New Roman" panose="02020603050405020304" pitchFamily="18" charset="0"/>
                <a:cs typeface="Times New Roman" panose="02020603050405020304" pitchFamily="18" charset="0"/>
              </a:rPr>
              <a:t>就是决定讲座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放不放入规划，分如下两种情形：</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不放入规划，得到的规划值为：</a:t>
            </a:r>
            <a:r>
              <a:rPr lang="en-US" altLang="zh-CN" dirty="0">
                <a:latin typeface="Times New Roman" panose="02020603050405020304" pitchFamily="18" charset="0"/>
                <a:cs typeface="Times New Roman" panose="02020603050405020304" pitchFamily="18" charset="0"/>
              </a:rPr>
              <a:t>T(j−1)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放入规划，与讲座 </a:t>
            </a:r>
            <a:r>
              <a:rPr lang="en-US" altLang="zh-CN"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不相容得讲座都不能放入规划，得到的最好规划值为：</a:t>
            </a:r>
            <a:r>
              <a:rPr lang="en-US" altLang="zh-CN" dirty="0">
                <a:latin typeface="Times New Roman" panose="02020603050405020304" pitchFamily="18" charset="0"/>
                <a:cs typeface="Times New Roman" panose="02020603050405020304" pitchFamily="18" charset="0"/>
              </a:rPr>
              <a:t>T(p(j)) + w</a:t>
            </a:r>
            <a:r>
              <a:rPr lang="en-US" altLang="zh-CN" baseline="-25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T(j) = max{</a:t>
            </a:r>
            <a:r>
              <a:rPr lang="en-US" altLang="zh-CN" dirty="0">
                <a:latin typeface="Times New Roman" panose="02020603050405020304" pitchFamily="18" charset="0"/>
                <a:cs typeface="Times New Roman" panose="02020603050405020304" pitchFamily="18" charset="0"/>
              </a:rPr>
              <a:t>T(j−1), T(p(j)) + w</a:t>
            </a:r>
            <a:r>
              <a:rPr lang="en-US" altLang="zh-CN" baseline="-25000"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1541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5D879-60E2-4094-9820-67BD29DCD682}"/>
              </a:ext>
            </a:extLst>
          </p:cNvPr>
          <p:cNvSpPr>
            <a:spLocks noGrp="1"/>
          </p:cNvSpPr>
          <p:nvPr>
            <p:ph type="title"/>
          </p:nvPr>
        </p:nvSpPr>
        <p:spPr/>
        <p:txBody>
          <a:bodyPr/>
          <a:lstStyle/>
          <a:p>
            <a:r>
              <a:rPr lang="zh-CN" altLang="en-US" dirty="0"/>
              <a:t>动态规划</a:t>
            </a:r>
            <a:endParaRPr lang="en-US" dirty="0"/>
          </a:p>
        </p:txBody>
      </p:sp>
      <p:sp>
        <p:nvSpPr>
          <p:cNvPr id="3" name="内容占位符 2">
            <a:extLst>
              <a:ext uri="{FF2B5EF4-FFF2-40B4-BE49-F238E27FC236}">
                <a16:creationId xmlns:a16="http://schemas.microsoft.com/office/drawing/2014/main" id="{30640B55-77B5-4435-BEF4-433631E0BC9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在算法得过程中，需要保存每一个</a:t>
            </a:r>
            <a:r>
              <a:rPr lang="en-US" altLang="zh-CN" dirty="0">
                <a:latin typeface="Times New Roman" panose="02020603050405020304" pitchFamily="18" charset="0"/>
                <a:cs typeface="Times New Roman" panose="02020603050405020304" pitchFamily="18" charset="0"/>
              </a:rPr>
              <a:t>T(j)</a:t>
            </a:r>
            <a:r>
              <a:rPr lang="zh-CN" altLang="en-US" dirty="0">
                <a:latin typeface="Times New Roman" panose="02020603050405020304" pitchFamily="18" charset="0"/>
                <a:cs typeface="Times New Roman" panose="02020603050405020304" pitchFamily="18" charset="0"/>
              </a:rPr>
              <a:t>得值。</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算法得到了最大的参与人数，但没有得到相应的调度方案。若是要得到调度方案，应该怎么办？</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思考以上算法的内存开销。</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若有兴趣，用动态规划解求有限数列中的最长递增子列的长度和一个最长递增子列。</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66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F52BB-F88C-47ED-ABA4-777763340DBB}"/>
              </a:ext>
            </a:extLst>
          </p:cNvPr>
          <p:cNvSpPr>
            <a:spLocks noGrp="1"/>
          </p:cNvSpPr>
          <p:nvPr>
            <p:ph type="title"/>
          </p:nvPr>
        </p:nvSpPr>
        <p:spPr/>
        <p:txBody>
          <a:bodyPr/>
          <a:lstStyle/>
          <a:p>
            <a:r>
              <a:rPr lang="zh-CN" altLang="en-US" dirty="0"/>
              <a:t>递推式的相关概念</a:t>
            </a:r>
            <a:endParaRPr lang="en-US" dirty="0"/>
          </a:p>
        </p:txBody>
      </p:sp>
      <p:sp>
        <p:nvSpPr>
          <p:cNvPr id="3" name="内容占位符 2">
            <a:extLst>
              <a:ext uri="{FF2B5EF4-FFF2-40B4-BE49-F238E27FC236}">
                <a16:creationId xmlns:a16="http://schemas.microsoft.com/office/drawing/2014/main" id="{BBE5F64A-D740-4B6B-81DC-763F62C4A96C}"/>
              </a:ext>
            </a:extLst>
          </p:cNvPr>
          <p:cNvSpPr>
            <a:spLocks noGrp="1"/>
          </p:cNvSpPr>
          <p:nvPr>
            <p:ph idx="1"/>
          </p:nvPr>
        </p:nvSpPr>
        <p:spPr>
          <a:xfrm>
            <a:off x="685019" y="2011680"/>
            <a:ext cx="7772400" cy="4562144"/>
          </a:xfrm>
        </p:spPr>
        <p:txBody>
          <a:bodyPr>
            <a:normAutofit lnSpcReduction="10000"/>
          </a:bodyPr>
          <a:lstStyle/>
          <a:p>
            <a:r>
              <a:rPr lang="zh-CN" altLang="en-US" dirty="0">
                <a:latin typeface="Times New Roman" panose="02020603050405020304" pitchFamily="18" charset="0"/>
                <a:cs typeface="Times New Roman" panose="02020603050405020304" pitchFamily="18" charset="0"/>
              </a:rPr>
              <a:t>一般形式：</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f(n, 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g(n)</a:t>
            </a:r>
            <a:r>
              <a:rPr lang="zh-CN" altLang="en-US" dirty="0">
                <a:latin typeface="Times New Roman" panose="02020603050405020304" pitchFamily="18" charset="0"/>
                <a:cs typeface="Times New Roman" panose="02020603050405020304" pitchFamily="18" charset="0"/>
              </a:rPr>
              <a:t>代入上式变成</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的恒等式，</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取值正整数。</a:t>
            </a:r>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阶递推式：</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f(n, 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初始值：</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endParaRPr lang="en-US" altLang="zh-CN" baseline="-25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含待定参数的一般形式的解称为通解，一个解称为特解。</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线性递推式：如果 </a:t>
            </a:r>
            <a:r>
              <a:rPr lang="en-US" altLang="zh-CN" dirty="0">
                <a:latin typeface="Times New Roman" panose="02020603050405020304" pitchFamily="18" charset="0"/>
                <a:cs typeface="Times New Roman" panose="02020603050405020304" pitchFamily="18" charset="0"/>
              </a:rPr>
              <a:t>f </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n−k</a:t>
            </a:r>
            <a:r>
              <a:rPr lang="zh-CN" altLang="en-US" dirty="0">
                <a:latin typeface="Times New Roman" panose="02020603050405020304" pitchFamily="18" charset="0"/>
                <a:cs typeface="Times New Roman" panose="02020603050405020304" pitchFamily="18" charset="0"/>
              </a:rPr>
              <a:t>的线性函数，</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F(n)</a:t>
            </a:r>
          </a:p>
          <a:p>
            <a:pPr marL="0" indent="0">
              <a:buNone/>
            </a:pP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的函数。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常系数线性递推式：</a:t>
            </a: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是常数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齐次线性递推式：</a:t>
            </a:r>
            <a:r>
              <a:rPr lang="en-US" altLang="zh-CN" dirty="0">
                <a:latin typeface="Times New Roman" panose="02020603050405020304" pitchFamily="18" charset="0"/>
                <a:cs typeface="Times New Roman" panose="02020603050405020304" pitchFamily="18" charset="0"/>
              </a:rPr>
              <a:t> F(n) = 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54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BCBA1-D6A2-4B05-8384-B42941AF3B0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线性递推式</a:t>
            </a:r>
            <a:endParaRPr lang="en-US" dirty="0"/>
          </a:p>
        </p:txBody>
      </p:sp>
      <p:sp>
        <p:nvSpPr>
          <p:cNvPr id="3" name="内容占位符 2">
            <a:extLst>
              <a:ext uri="{FF2B5EF4-FFF2-40B4-BE49-F238E27FC236}">
                <a16:creationId xmlns:a16="http://schemas.microsoft.com/office/drawing/2014/main" id="{8D162617-CE8E-4BE9-A426-2E6D19C592CF}"/>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齐次线性递推式的解构成线性空间</a:t>
            </a:r>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阶齐次线性递推式的解空间的维数是</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个线性无关的解，则通解是：</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x =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(k)</a:t>
            </a:r>
          </a:p>
          <a:p>
            <a:r>
              <a:rPr lang="zh-CN" altLang="en-US" dirty="0">
                <a:latin typeface="Times New Roman" panose="02020603050405020304" pitchFamily="18" charset="0"/>
                <a:cs typeface="Times New Roman" panose="02020603050405020304" pitchFamily="18" charset="0"/>
              </a:rPr>
              <a:t>本章的一般做法是，代入初始值，解关于系数的线性方程组得到系数。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非齐次线性递推式的通解可写成，一个特解加上相应齐次式的通解：</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x =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(0)</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是非齐次式的一个特解。</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1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FD6F6-97F6-4221-8DAE-BC3AEED16FD5}"/>
              </a:ext>
            </a:extLst>
          </p:cNvPr>
          <p:cNvSpPr>
            <a:spLocks noGrp="1"/>
          </p:cNvSpPr>
          <p:nvPr>
            <p:ph type="title"/>
          </p:nvPr>
        </p:nvSpPr>
        <p:spPr/>
        <p:txBody>
          <a:bodyPr/>
          <a:lstStyle/>
          <a:p>
            <a:r>
              <a:rPr lang="zh-CN" altLang="en-US" dirty="0"/>
              <a:t>求解</a:t>
            </a:r>
            <a:r>
              <a:rPr lang="zh-CN" altLang="en-US" dirty="0">
                <a:latin typeface="Times New Roman" panose="02020603050405020304" pitchFamily="18" charset="0"/>
                <a:cs typeface="Times New Roman" panose="02020603050405020304" pitchFamily="18" charset="0"/>
              </a:rPr>
              <a:t>齐次常系数线性递推式</a:t>
            </a:r>
            <a:endParaRPr lang="en-US" dirty="0"/>
          </a:p>
        </p:txBody>
      </p:sp>
      <p:sp>
        <p:nvSpPr>
          <p:cNvPr id="3" name="内容占位符 2">
            <a:extLst>
              <a:ext uri="{FF2B5EF4-FFF2-40B4-BE49-F238E27FC236}">
                <a16:creationId xmlns:a16="http://schemas.microsoft.com/office/drawing/2014/main" id="{E44E0FB2-4F40-4A01-9384-FFC08221475F}"/>
              </a:ext>
            </a:extLst>
          </p:cNvPr>
          <p:cNvSpPr>
            <a:spLocks noGrp="1"/>
          </p:cNvSpPr>
          <p:nvPr>
            <p:ph idx="1"/>
          </p:nvPr>
        </p:nvSpPr>
        <p:spPr>
          <a:xfrm>
            <a:off x="685019" y="2011679"/>
            <a:ext cx="7772400" cy="4436621"/>
          </a:xfrm>
        </p:spPr>
        <p:txBody>
          <a:bodyPr/>
          <a:lstStyle/>
          <a:p>
            <a:pPr marL="0" indent="0" algn="ctr">
              <a:buNone/>
            </a:pP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0</a:t>
            </a:r>
          </a:p>
          <a:p>
            <a:r>
              <a:rPr lang="zh-CN" altLang="en-US" dirty="0">
                <a:latin typeface="Times New Roman" panose="02020603050405020304" pitchFamily="18" charset="0"/>
                <a:cs typeface="Times New Roman" panose="02020603050405020304" pitchFamily="18" charset="0"/>
              </a:rPr>
              <a:t>猜解：</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 </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0</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，代入上式，</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ctr">
              <a:buNone/>
            </a:pP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k</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baseline="30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dirty="0">
                <a:latin typeface="Cambria Math" panose="02040503050406030204" pitchFamily="18" charset="0"/>
                <a:ea typeface="Cambria Math" panose="02040503050406030204" pitchFamily="18" charset="0"/>
                <a:cs typeface="Times New Roman" panose="02020603050405020304" pitchFamily="18" charset="0"/>
              </a:rPr>
              <a:t>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k </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k </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k</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0</a:t>
            </a:r>
          </a:p>
          <a:p>
            <a:r>
              <a:rPr lang="zh-CN" altLang="en-US" dirty="0">
                <a:latin typeface="Times New Roman" panose="02020603050405020304" pitchFamily="18" charset="0"/>
                <a:cs typeface="Times New Roman" panose="02020603050405020304" pitchFamily="18" charset="0"/>
              </a:rPr>
              <a:t>上式称为特征方程，</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称为特征多项式。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是特征方程的根，那么</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是递推式的解。</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特征多项式是</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次多项式，有</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个复根，但可能有重根。如果有</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个不同根：</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，就得到</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递推式的</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解：</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k</a:t>
            </a:r>
            <a:r>
              <a:rPr lang="en-US" altLang="zh-CN"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，线性无关，构成解空间的基，通解为：</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1</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 b</a:t>
            </a:r>
            <a:r>
              <a:rPr lang="en-US" altLang="zh-CN" baseline="-25000" dirty="0">
                <a:latin typeface="Times New Roman" panose="02020603050405020304" pitchFamily="18" charset="0"/>
                <a:cs typeface="Times New Roman" panose="02020603050405020304" pitchFamily="18" charset="0"/>
              </a:rPr>
              <a:t>k</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k</a:t>
            </a:r>
            <a:r>
              <a:rPr lang="en-US" altLang="zh-CN" baseline="30000" dirty="0" err="1">
                <a:latin typeface="Times New Roman" panose="02020603050405020304" pitchFamily="18" charset="0"/>
                <a:cs typeface="Times New Roman" panose="02020603050405020304" pitchFamily="18" charset="0"/>
              </a:rPr>
              <a:t>n</a:t>
            </a:r>
            <a:endParaRPr lang="en-US" altLang="zh-CN" baseline="30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0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C7055-20EC-4EDD-919C-410019C54BF2}"/>
              </a:ext>
            </a:extLst>
          </p:cNvPr>
          <p:cNvSpPr>
            <a:spLocks noGrp="1"/>
          </p:cNvSpPr>
          <p:nvPr>
            <p:ph type="title"/>
          </p:nvPr>
        </p:nvSpPr>
        <p:spPr/>
        <p:txBody>
          <a:bodyPr/>
          <a:lstStyle/>
          <a:p>
            <a:r>
              <a:rPr lang="zh-CN" altLang="en-US" dirty="0"/>
              <a:t>求解</a:t>
            </a:r>
            <a:r>
              <a:rPr lang="zh-CN" altLang="en-US" dirty="0">
                <a:latin typeface="Times New Roman" panose="02020603050405020304" pitchFamily="18" charset="0"/>
                <a:cs typeface="Times New Roman" panose="02020603050405020304" pitchFamily="18" charset="0"/>
              </a:rPr>
              <a:t>齐次常系数线性递推式</a:t>
            </a:r>
            <a:endParaRPr lang="en-US" dirty="0"/>
          </a:p>
        </p:txBody>
      </p:sp>
      <p:sp>
        <p:nvSpPr>
          <p:cNvPr id="3" name="内容占位符 2">
            <a:extLst>
              <a:ext uri="{FF2B5EF4-FFF2-40B4-BE49-F238E27FC236}">
                <a16:creationId xmlns:a16="http://schemas.microsoft.com/office/drawing/2014/main" id="{9B4B169B-4C5C-43BD-A8B0-82078471F775}"/>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解递推式：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+ 2x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2,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7. </a:t>
            </a:r>
          </a:p>
          <a:p>
            <a:r>
              <a:rPr lang="zh-CN" altLang="en-US" dirty="0">
                <a:latin typeface="Times New Roman" panose="02020603050405020304" pitchFamily="18" charset="0"/>
                <a:cs typeface="Times New Roman" panose="02020603050405020304" pitchFamily="18" charset="0"/>
              </a:rPr>
              <a:t>解：特征多项式为：</a:t>
            </a:r>
            <a:endParaRPr lang="en-US" altLang="zh-CN" dirty="0">
              <a:latin typeface="Times New Roman" panose="02020603050405020304" pitchFamily="18" charset="0"/>
              <a:cs typeface="Times New Roman" panose="02020603050405020304" pitchFamily="18" charset="0"/>
            </a:endParaRPr>
          </a:p>
          <a:p>
            <a:pPr marL="0" indent="0" algn="ctr">
              <a:buNone/>
            </a:pP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− 2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+ 1)(</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− 2)</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通解为：</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p>
          <a:p>
            <a:r>
              <a:rPr lang="zh-CN" altLang="en-US" dirty="0">
                <a:latin typeface="Times New Roman" panose="02020603050405020304" pitchFamily="18" charset="0"/>
                <a:cs typeface="Times New Roman" panose="02020603050405020304" pitchFamily="18" charset="0"/>
              </a:rPr>
              <a:t>代入初值得：</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+ 2b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7.</a:t>
            </a:r>
          </a:p>
          <a:p>
            <a:r>
              <a:rPr lang="zh-CN" altLang="en-US" dirty="0">
                <a:latin typeface="Times New Roman" panose="02020603050405020304" pitchFamily="18" charset="0"/>
                <a:cs typeface="Times New Roman" panose="02020603050405020304" pitchFamily="18" charset="0"/>
              </a:rPr>
              <a:t>解得：</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− 1,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3. </a:t>
            </a:r>
            <a:r>
              <a:rPr lang="zh-CN" altLang="en-US" dirty="0">
                <a:latin typeface="Times New Roman" panose="02020603050405020304" pitchFamily="18" charset="0"/>
                <a:cs typeface="Times New Roman" panose="02020603050405020304" pitchFamily="18" charset="0"/>
              </a:rPr>
              <a:t>故</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+ 3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7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4B38D-E738-4FAB-99BA-6E1DF79199A6}"/>
              </a:ext>
            </a:extLst>
          </p:cNvPr>
          <p:cNvSpPr>
            <a:spLocks noGrp="1"/>
          </p:cNvSpPr>
          <p:nvPr>
            <p:ph type="title"/>
          </p:nvPr>
        </p:nvSpPr>
        <p:spPr/>
        <p:txBody>
          <a:bodyPr/>
          <a:lstStyle/>
          <a:p>
            <a:r>
              <a:rPr lang="zh-CN" altLang="en-US" dirty="0"/>
              <a:t>求解</a:t>
            </a:r>
            <a:r>
              <a:rPr lang="zh-CN" altLang="en-US" dirty="0">
                <a:latin typeface="Times New Roman" panose="02020603050405020304" pitchFamily="18" charset="0"/>
                <a:cs typeface="Times New Roman" panose="02020603050405020304" pitchFamily="18" charset="0"/>
              </a:rPr>
              <a:t>齐次常系数线性递推式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D62462-0E3B-42E1-81A1-3D376561D294}"/>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求斐波那契数列的显示公式，</a:t>
                </a:r>
                <a:r>
                  <a:rPr lang="en-US" altLang="zh-CN" dirty="0" err="1">
                    <a:latin typeface="Times New Roman" panose="02020603050405020304" pitchFamily="18" charset="0"/>
                    <a:cs typeface="Times New Roman" panose="02020603050405020304" pitchFamily="18" charset="0"/>
                  </a:rPr>
                  <a:t>f</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f</a:t>
                </a:r>
                <a:r>
                  <a:rPr lang="en-US" altLang="zh-CN" baseline="-25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f</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f</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0, f</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1.</a:t>
                </a:r>
              </a:p>
              <a:p>
                <a:r>
                  <a:rPr lang="zh-CN" altLang="en-US" dirty="0">
                    <a:latin typeface="Times New Roman" panose="02020603050405020304" pitchFamily="18" charset="0"/>
                    <a:cs typeface="Times New Roman" panose="02020603050405020304" pitchFamily="18" charset="0"/>
                  </a:rPr>
                  <a:t>解：特征方程：</a:t>
                </a: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− 1 = 0.</a:t>
                </a:r>
              </a:p>
              <a:p>
                <a:r>
                  <a:rPr lang="zh-CN" altLang="en-US" dirty="0">
                    <a:latin typeface="Times New Roman" panose="02020603050405020304" pitchFamily="18" charset="0"/>
                    <a:cs typeface="Times New Roman" panose="02020603050405020304" pitchFamily="18" charset="0"/>
                  </a:rPr>
                  <a:t>的解是：</a:t>
                </a:r>
                <a14:m>
                  <m:oMath xmlns:m="http://schemas.openxmlformats.org/officeDocument/2006/math">
                    <m:sSub>
                      <m:sSubPr>
                        <m:ctrlPr>
                          <a:rPr lang="el-GR"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rad>
                          <m:radPr>
                            <m:degHide m:val="on"/>
                            <m:ctrlPr>
                              <a:rPr lang="en-US" altLang="zh-CN" b="0" i="1" smtClean="0">
                                <a:latin typeface="Cambria Math" panose="02040503050406030204" pitchFamily="18" charset="0"/>
                                <a:cs typeface="Times New Roman" panose="02020603050405020304" pitchFamily="18" charset="0"/>
                              </a:rPr>
                            </m:ctrlPr>
                          </m:radPr>
                          <m:deg/>
                          <m:e>
                            <m:r>
                              <a:rPr lang="en-US" altLang="zh-CN" b="0" i="1" smtClean="0">
                                <a:latin typeface="Cambria Math" panose="02040503050406030204" pitchFamily="18" charset="0"/>
                                <a:cs typeface="Times New Roman" panose="02020603050405020304" pitchFamily="18" charset="0"/>
                              </a:rPr>
                              <m:t>5</m:t>
                            </m:r>
                          </m:e>
                        </m:rad>
                      </m:num>
                      <m:den>
                        <m:r>
                          <a:rPr lang="en-US" altLang="zh-CN" b="0" i="1" smtClean="0">
                            <a:latin typeface="Cambria Math" panose="02040503050406030204" pitchFamily="18" charset="0"/>
                            <a:cs typeface="Times New Roman" panose="02020603050405020304" pitchFamily="18" charset="0"/>
                          </a:rPr>
                          <m:t>2</m:t>
                        </m:r>
                      </m:den>
                    </m:f>
                    <m:r>
                      <a:rPr lang="en-US" altLang="zh-CN" b="0" i="1" smtClean="0">
                        <a:latin typeface="Cambria Math" panose="02040503050406030204" pitchFamily="18" charset="0"/>
                        <a:cs typeface="Times New Roman" panose="02020603050405020304" pitchFamily="18" charset="0"/>
                      </a:rPr>
                      <m:t>,</m:t>
                    </m:r>
                    <m:sSub>
                      <m:sSubPr>
                        <m:ctrlPr>
                          <a:rPr lang="el-GR"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通解为：</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𝑥</m:t>
                    </m:r>
                    <m:r>
                      <a:rPr lang="en-US" altLang="zh-CN" i="1" baseline="-25000" dirty="0" err="1" smtClean="0">
                        <a:latin typeface="Cambria Math" panose="02040503050406030204" pitchFamily="18" charset="0"/>
                        <a:cs typeface="Times New Roman" panose="02020603050405020304" pitchFamily="18" charset="0"/>
                      </a:rPr>
                      <m:t>𝑛</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1</m:t>
                    </m:r>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baseline="30000" dirty="0" smtClean="0">
                        <a:latin typeface="Cambria Math" panose="02040503050406030204" pitchFamily="18" charset="0"/>
                        <a:cs typeface="Times New Roman" panose="02020603050405020304" pitchFamily="18" charset="0"/>
                      </a:rPr>
                      <m:t>𝑛</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2</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baseline="30000" dirty="0" smtClean="0">
                        <a:latin typeface="Cambria Math" panose="02040503050406030204" pitchFamily="18" charset="0"/>
                        <a:cs typeface="Times New Roman" panose="02020603050405020304" pitchFamily="18" charset="0"/>
                      </a:rPr>
                      <m:t>𝑛</m:t>
                    </m:r>
                  </m:oMath>
                </a14:m>
                <a:endParaRPr lang="en-US" altLang="zh-CN" baseline="30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代入初值得：</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1</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2</m:t>
                    </m:r>
                    <m:r>
                      <a:rPr lang="en-US" altLang="zh-CN" i="1" dirty="0" smtClean="0">
                        <a:latin typeface="Cambria Math" panose="02040503050406030204" pitchFamily="18" charset="0"/>
                        <a:cs typeface="Times New Roman" panose="02020603050405020304" pitchFamily="18" charset="0"/>
                      </a:rPr>
                      <m:t>=2, </m:t>
                    </m:r>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𝑏</m:t>
                    </m:r>
                    <m:r>
                      <a:rPr lang="en-US" altLang="zh-CN" i="1" baseline="-25000" dirty="0" smtClean="0">
                        <a:latin typeface="Cambria Math" panose="02040503050406030204" pitchFamily="18" charset="0"/>
                        <a:cs typeface="Times New Roman" panose="02020603050405020304" pitchFamily="18" charset="0"/>
                      </a:rPr>
                      <m:t>2</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1</m:t>
                    </m:r>
                    <m:r>
                      <a:rPr lang="en-US" altLang="zh-CN" i="1" dirty="0"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解得：</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1/√5,</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−1/√5. </a:t>
                </a:r>
                <a:r>
                  <a:rPr lang="zh-CN" altLang="en-US" dirty="0">
                    <a:latin typeface="Times New Roman" panose="02020603050405020304" pitchFamily="18" charset="0"/>
                    <a:cs typeface="Times New Roman" panose="02020603050405020304" pitchFamily="18" charset="0"/>
                  </a:rPr>
                  <a:t>故</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cs typeface="Times New Roman" panose="02020603050405020304" pitchFamily="18" charset="0"/>
                        </a:rPr>
                        <m:t>𝑥</m:t>
                      </m:r>
                      <m:r>
                        <a:rPr lang="en-US" altLang="zh-CN" i="1" baseline="-25000" dirty="0" err="1">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m:t>
                      </m:r>
                      <m:f>
                        <m:fPr>
                          <m:ctrlPr>
                            <a:rPr lang="en-US" altLang="zh-CN" i="1" dirty="0" smtClean="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1</m:t>
                          </m:r>
                        </m:num>
                        <m:den>
                          <m:rad>
                            <m:radPr>
                              <m:degHide m:val="on"/>
                              <m:ctrlPr>
                                <a:rPr lang="en-US" altLang="zh-CN" i="1" dirty="0" smtClean="0">
                                  <a:latin typeface="Cambria Math" panose="02040503050406030204" pitchFamily="18" charset="0"/>
                                  <a:cs typeface="Times New Roman" panose="02020603050405020304" pitchFamily="18" charset="0"/>
                                </a:rPr>
                              </m:ctrlPr>
                            </m:radPr>
                            <m:deg/>
                            <m:e>
                              <m:r>
                                <a:rPr lang="en-US" altLang="zh-CN" b="0" i="1" dirty="0" smtClean="0">
                                  <a:latin typeface="Cambria Math" panose="02040503050406030204" pitchFamily="18" charset="0"/>
                                  <a:cs typeface="Times New Roman" panose="02020603050405020304" pitchFamily="18" charset="0"/>
                                </a:rPr>
                                <m:t>5</m:t>
                              </m:r>
                            </m:e>
                          </m:rad>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baseline="30000" dirty="0">
                          <a:latin typeface="Cambria Math" panose="02040503050406030204" pitchFamily="18" charset="0"/>
                          <a:cs typeface="Times New Roman" panose="02020603050405020304" pitchFamily="18" charset="0"/>
                        </a:rPr>
                        <m:t>𝑛</m:t>
                      </m:r>
                      <m:r>
                        <a:rPr lang="en-US" altLang="zh-CN" b="0" i="1" dirty="0" smtClean="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1</m:t>
                          </m:r>
                        </m:num>
                        <m:den>
                          <m:rad>
                            <m:radPr>
                              <m:degHide m:val="on"/>
                              <m:ctrlPr>
                                <a:rPr lang="en-US" altLang="zh-CN" i="1" dirty="0">
                                  <a:latin typeface="Cambria Math" panose="02040503050406030204" pitchFamily="18" charset="0"/>
                                  <a:cs typeface="Times New Roman" panose="02020603050405020304" pitchFamily="18" charset="0"/>
                                </a:rPr>
                              </m:ctrlPr>
                            </m:radPr>
                            <m:deg/>
                            <m:e>
                              <m:r>
                                <a:rPr lang="en-US" altLang="zh-CN" i="1" dirty="0">
                                  <a:latin typeface="Cambria Math" panose="02040503050406030204" pitchFamily="18" charset="0"/>
                                  <a:cs typeface="Times New Roman" panose="02020603050405020304" pitchFamily="18" charset="0"/>
                                </a:rPr>
                                <m:t>5</m:t>
                              </m:r>
                            </m:e>
                          </m:rad>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5</m:t>
                              </m:r>
                            </m:e>
                          </m:rad>
                        </m:num>
                        <m:den>
                          <m:r>
                            <a:rPr lang="en-US" altLang="zh-CN" i="1">
                              <a:latin typeface="Cambria Math" panose="02040503050406030204" pitchFamily="18" charset="0"/>
                              <a:cs typeface="Times New Roman" panose="02020603050405020304" pitchFamily="18" charset="0"/>
                            </a:rPr>
                            <m:t>2</m:t>
                          </m:r>
                        </m:den>
                      </m:f>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baseline="30000" dirty="0">
                          <a:latin typeface="Cambria Math" panose="02040503050406030204" pitchFamily="18" charset="0"/>
                          <a:cs typeface="Times New Roman" panose="02020603050405020304" pitchFamily="18" charset="0"/>
                        </a:rPr>
                        <m:t>𝑛</m:t>
                      </m:r>
                    </m:oMath>
                  </m:oMathPara>
                </a14:m>
                <a:endParaRPr lang="en-US" altLang="zh-CN" baseline="30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E2D62462-0E3B-42E1-81A1-3D376561D294}"/>
                  </a:ext>
                </a:extLst>
              </p:cNvPr>
              <p:cNvSpPr>
                <a:spLocks noGrp="1" noRot="1" noChangeAspect="1" noMove="1" noResize="1" noEditPoints="1" noAdjustHandles="1" noChangeArrowheads="1" noChangeShapeType="1" noTextEdit="1"/>
              </p:cNvSpPr>
              <p:nvPr>
                <p:ph idx="1"/>
              </p:nvPr>
            </p:nvSpPr>
            <p:spPr>
              <a:blipFill>
                <a:blip r:embed="rId2"/>
                <a:stretch>
                  <a:fillRect l="-863" t="-2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619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DCAE7-9D58-4D25-8058-8FCB9EF0889B}"/>
              </a:ext>
            </a:extLst>
          </p:cNvPr>
          <p:cNvSpPr>
            <a:spLocks noGrp="1"/>
          </p:cNvSpPr>
          <p:nvPr>
            <p:ph type="title"/>
          </p:nvPr>
        </p:nvSpPr>
        <p:spPr/>
        <p:txBody>
          <a:bodyPr/>
          <a:lstStyle/>
          <a:p>
            <a:r>
              <a:rPr lang="zh-CN" altLang="en-US" dirty="0"/>
              <a:t>鸽笼原理应用示例</a:t>
            </a:r>
          </a:p>
        </p:txBody>
      </p:sp>
      <p:sp>
        <p:nvSpPr>
          <p:cNvPr id="3" name="内容占位符 2">
            <a:extLst>
              <a:ext uri="{FF2B5EF4-FFF2-40B4-BE49-F238E27FC236}">
                <a16:creationId xmlns:a16="http://schemas.microsoft.com/office/drawing/2014/main" id="{D6A643C4-2919-4791-B6C1-61B39F9F4340}"/>
              </a:ext>
            </a:extLst>
          </p:cNvPr>
          <p:cNvSpPr>
            <a:spLocks noGrp="1"/>
          </p:cNvSpPr>
          <p:nvPr>
            <p:ph idx="1"/>
          </p:nvPr>
        </p:nvSpPr>
        <p:spPr>
          <a:xfrm>
            <a:off x="685019" y="2011680"/>
            <a:ext cx="7772400" cy="4602480"/>
          </a:xfrm>
        </p:spPr>
        <p:txBody>
          <a:bodyPr>
            <a:normAutofit/>
          </a:bodyPr>
          <a:lstStyle/>
          <a:p>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30</a:t>
            </a:r>
            <a:r>
              <a:rPr lang="zh-CN" altLang="en-US" dirty="0">
                <a:latin typeface="Times New Roman" panose="02020603050405020304" pitchFamily="18" charset="0"/>
                <a:cs typeface="Times New Roman" panose="02020603050405020304" pitchFamily="18" charset="0"/>
              </a:rPr>
              <a:t>天的一个月里，某球队打了不超过</a:t>
            </a:r>
            <a:r>
              <a:rPr lang="en-US" altLang="zh-CN" dirty="0">
                <a:latin typeface="Times New Roman" panose="02020603050405020304" pitchFamily="18" charset="0"/>
                <a:cs typeface="Times New Roman" panose="02020603050405020304" pitchFamily="18" charset="0"/>
              </a:rPr>
              <a:t>45</a:t>
            </a:r>
            <a:r>
              <a:rPr lang="zh-CN" altLang="en-US" dirty="0">
                <a:latin typeface="Times New Roman" panose="02020603050405020304" pitchFamily="18" charset="0"/>
                <a:cs typeface="Times New Roman" panose="02020603050405020304" pitchFamily="18" charset="0"/>
              </a:rPr>
              <a:t>场比赛，每天至少比赛一场。证明：存在连续的若干天内，该球队打了恰好</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场比赛。</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表第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天打的比赛场数，</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i+1</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表示了连续若干天打的比赛场数，</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我们需要某个</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s</a:t>
            </a:r>
            <a:r>
              <a:rPr lang="en-US" altLang="zh-CN" baseline="-25000" dirty="0">
                <a:latin typeface="Times New Roman" panose="02020603050405020304" pitchFamily="18" charset="0"/>
                <a:cs typeface="Times New Roman" panose="02020603050405020304" pitchFamily="18" charset="0"/>
              </a:rPr>
              <a:t>30</a:t>
            </a: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+14, …, s</a:t>
            </a:r>
            <a:r>
              <a:rPr lang="en-US" altLang="zh-CN" baseline="-25000" dirty="0">
                <a:latin typeface="Times New Roman" panose="02020603050405020304" pitchFamily="18" charset="0"/>
                <a:cs typeface="Times New Roman" panose="02020603050405020304" pitchFamily="18" charset="0"/>
              </a:rPr>
              <a:t>30</a:t>
            </a:r>
            <a:r>
              <a:rPr lang="en-US" altLang="zh-CN" dirty="0">
                <a:latin typeface="Times New Roman" panose="02020603050405020304" pitchFamily="18" charset="0"/>
                <a:cs typeface="Times New Roman" panose="02020603050405020304" pitchFamily="18" charset="0"/>
              </a:rPr>
              <a:t>+14, </a:t>
            </a:r>
            <a:r>
              <a:rPr lang="zh-CN" altLang="en-US" dirty="0">
                <a:latin typeface="Times New Roman" panose="02020603050405020304" pitchFamily="18" charset="0"/>
                <a:cs typeface="Times New Roman" panose="02020603050405020304" pitchFamily="18" charset="0"/>
              </a:rPr>
              <a:t>共</a:t>
            </a:r>
            <a:r>
              <a:rPr lang="en-US" altLang="zh-CN" dirty="0">
                <a:latin typeface="Times New Roman" panose="02020603050405020304" pitchFamily="18" charset="0"/>
                <a:cs typeface="Times New Roman" panose="02020603050405020304" pitchFamily="18" charset="0"/>
              </a:rPr>
              <a:t>60</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30</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59. </a:t>
            </a:r>
          </a:p>
          <a:p>
            <a:pPr marL="0" indent="0">
              <a:buNone/>
            </a:pPr>
            <a:r>
              <a:rPr lang="zh-CN" altLang="en-US" dirty="0">
                <a:latin typeface="Times New Roman" panose="02020603050405020304" pitchFamily="18" charset="0"/>
                <a:cs typeface="Times New Roman" panose="02020603050405020304" pitchFamily="18" charset="0"/>
              </a:rPr>
              <a:t>    根据鸽笼原理必有两个相同，前</a:t>
            </a:r>
            <a:r>
              <a:rPr lang="en-US" altLang="zh-CN" dirty="0">
                <a:latin typeface="Times New Roman" panose="02020603050405020304" pitchFamily="18" charset="0"/>
                <a:cs typeface="Times New Roman" panose="02020603050405020304" pitchFamily="18" charset="0"/>
              </a:rPr>
              <a:t>30</a:t>
            </a:r>
            <a:r>
              <a:rPr lang="zh-CN" altLang="en-US" dirty="0">
                <a:latin typeface="Times New Roman" panose="02020603050405020304" pitchFamily="18" charset="0"/>
                <a:cs typeface="Times New Roman" panose="02020603050405020304" pitchFamily="18" charset="0"/>
              </a:rPr>
              <a:t>个各不相同，后</a:t>
            </a:r>
            <a:r>
              <a:rPr lang="en-US" altLang="zh-CN" dirty="0">
                <a:latin typeface="Times New Roman" panose="02020603050405020304" pitchFamily="18" charset="0"/>
                <a:cs typeface="Times New Roman" panose="02020603050405020304" pitchFamily="18" charset="0"/>
              </a:rPr>
              <a:t>30</a:t>
            </a:r>
            <a:r>
              <a:rPr lang="zh-CN" altLang="en-US" dirty="0">
                <a:latin typeface="Times New Roman" panose="02020603050405020304" pitchFamily="18" charset="0"/>
                <a:cs typeface="Times New Roman" panose="02020603050405020304" pitchFamily="18" charset="0"/>
              </a:rPr>
              <a:t>个亦然，必有</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j</a:t>
            </a:r>
            <a:r>
              <a:rPr lang="zh-CN" altLang="en-US" dirty="0">
                <a:latin typeface="Times New Roman" panose="02020603050405020304" pitchFamily="18" charset="0"/>
                <a:cs typeface="Times New Roman" panose="02020603050405020304" pitchFamily="18" charset="0"/>
              </a:rPr>
              <a:t>使：</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+14.</a:t>
            </a:r>
          </a:p>
          <a:p>
            <a:r>
              <a:rPr lang="zh-CN" altLang="en-US" dirty="0">
                <a:latin typeface="Times New Roman" panose="02020603050405020304" pitchFamily="18" charset="0"/>
                <a:cs typeface="Times New Roman" panose="02020603050405020304" pitchFamily="18" charset="0"/>
              </a:rPr>
              <a:t>这里似乎忽略了什么？</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7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4754F-7F12-4DE4-B7FB-6D73A7B6E6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F267B1-9F26-42A8-B0A9-0C733AF3200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解递推式：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6x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− 11x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+ 6x</a:t>
            </a:r>
            <a:r>
              <a:rPr lang="en-US" altLang="zh-CN" baseline="-25000" dirty="0">
                <a:latin typeface="Times New Roman" panose="02020603050405020304" pitchFamily="18" charset="0"/>
                <a:cs typeface="Times New Roman" panose="02020603050405020304" pitchFamily="18" charset="0"/>
              </a:rPr>
              <a:t>n−3</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2, x</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5, x</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15. </a:t>
            </a:r>
          </a:p>
          <a:p>
            <a:r>
              <a:rPr lang="zh-CN" altLang="en-US" dirty="0">
                <a:latin typeface="Times New Roman" panose="02020603050405020304" pitchFamily="18" charset="0"/>
                <a:cs typeface="Times New Roman" panose="02020603050405020304" pitchFamily="18" charset="0"/>
              </a:rPr>
              <a:t>解：特征多项式为：</a:t>
            </a:r>
            <a:endParaRPr lang="en-US" altLang="zh-CN" dirty="0">
              <a:latin typeface="Times New Roman" panose="02020603050405020304" pitchFamily="18" charset="0"/>
              <a:cs typeface="Times New Roman" panose="02020603050405020304" pitchFamily="18" charset="0"/>
            </a:endParaRPr>
          </a:p>
          <a:p>
            <a:pPr marL="0" indent="0" algn="ctr">
              <a:buNone/>
            </a:pP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− 6</a:t>
            </a: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+ 11</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− 6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− 1)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− 2)(</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− 3)</a:t>
            </a:r>
            <a:endParaRPr lang="en-US" altLang="zh-CN" baseline="30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通解为：通解为：</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3</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3</a:t>
            </a:r>
            <a:r>
              <a:rPr lang="en-US" altLang="zh-CN" baseline="30000" dirty="0">
                <a:latin typeface="Times New Roman" panose="02020603050405020304" pitchFamily="18" charset="0"/>
                <a:cs typeface="Times New Roman" panose="02020603050405020304" pitchFamily="18" charset="0"/>
              </a:rPr>
              <a:t>n</a:t>
            </a:r>
          </a:p>
          <a:p>
            <a:r>
              <a:rPr lang="zh-CN" altLang="en-US" dirty="0">
                <a:latin typeface="Times New Roman" panose="02020603050405020304" pitchFamily="18" charset="0"/>
                <a:cs typeface="Times New Roman" panose="02020603050405020304" pitchFamily="18" charset="0"/>
              </a:rPr>
              <a:t>代入初值得：</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解得：</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 b</a:t>
            </a:r>
            <a:r>
              <a:rPr lang="en-US" altLang="zh-CN" baseline="-25000" dirty="0">
                <a:latin typeface="Times New Roman" panose="02020603050405020304" pitchFamily="18" charset="0"/>
                <a:cs typeface="Times New Roman" panose="02020603050405020304" pitchFamily="18" charset="0"/>
              </a:rPr>
              <a:t>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 b</a:t>
            </a:r>
            <a:r>
              <a:rPr lang="en-US" altLang="zh-CN" baseline="-25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故</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1 − 2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+ 2 • 3</a:t>
            </a:r>
            <a:r>
              <a:rPr lang="en-US" altLang="zh-CN" baseline="30000" dirty="0">
                <a:latin typeface="Times New Roman" panose="02020603050405020304" pitchFamily="18" charset="0"/>
                <a:cs typeface="Times New Roman" panose="02020603050405020304" pitchFamily="18" charset="0"/>
              </a:rPr>
              <a:t>n</a:t>
            </a:r>
          </a:p>
          <a:p>
            <a:endParaRPr lang="zh-CN" altLang="en-US" dirty="0"/>
          </a:p>
        </p:txBody>
      </p:sp>
    </p:spTree>
    <p:extLst>
      <p:ext uri="{BB962C8B-B14F-4D97-AF65-F5344CB8AC3E}">
        <p14:creationId xmlns:p14="http://schemas.microsoft.com/office/powerpoint/2010/main" val="18707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8E432-0059-4AA1-A822-FA906BC52C75}"/>
              </a:ext>
            </a:extLst>
          </p:cNvPr>
          <p:cNvSpPr>
            <a:spLocks noGrp="1"/>
          </p:cNvSpPr>
          <p:nvPr>
            <p:ph type="title"/>
          </p:nvPr>
        </p:nvSpPr>
        <p:spPr/>
        <p:txBody>
          <a:bodyPr/>
          <a:lstStyle/>
          <a:p>
            <a:r>
              <a:rPr lang="zh-CN" altLang="en-US" dirty="0"/>
              <a:t>有重根的情形</a:t>
            </a:r>
            <a:endParaRPr lang="en-US" dirty="0"/>
          </a:p>
        </p:txBody>
      </p:sp>
      <p:sp>
        <p:nvSpPr>
          <p:cNvPr id="3" name="内容占位符 2">
            <a:extLst>
              <a:ext uri="{FF2B5EF4-FFF2-40B4-BE49-F238E27FC236}">
                <a16:creationId xmlns:a16="http://schemas.microsoft.com/office/drawing/2014/main" id="{C8A70B9A-F9DF-4AA3-805D-3DE3FC61368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如果特征方程有重根，前面得到的解的个数小于解空间维数</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，还需要找到其他得解。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是特征方程的</a:t>
            </a:r>
            <a:r>
              <a:rPr lang="en-US" altLang="zh-CN" dirty="0">
                <a:latin typeface="Times New Roman" panose="02020603050405020304" pitchFamily="18" charset="0"/>
                <a:cs typeface="Times New Roman" panose="02020603050405020304" pitchFamily="18" charset="0"/>
              </a:rPr>
              <a:t>m (m &gt; 1)</a:t>
            </a:r>
            <a:r>
              <a:rPr lang="zh-CN" altLang="en-US" dirty="0">
                <a:latin typeface="Times New Roman" panose="02020603050405020304" pitchFamily="18" charset="0"/>
                <a:cs typeface="Times New Roman" panose="02020603050405020304" pitchFamily="18" charset="0"/>
              </a:rPr>
              <a:t>重根，按理说它应该提供</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个解，但我们只有一个</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，怎么办？继续猜：</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这里与高数中解微分方程类似。</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代入递推式有些麻烦，关键是不知道重根起什么作用。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为了弄清原因，也为了更好的理解后面非齐次情况，下面采取抽象一点的办法。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将递推式改写为：</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68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896D6-E0C8-400D-B167-E964ACCF8F06}"/>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抽象的处理方法</a:t>
            </a:r>
            <a:endParaRPr lang="en-US" dirty="0"/>
          </a:p>
        </p:txBody>
      </p:sp>
      <p:sp>
        <p:nvSpPr>
          <p:cNvPr id="3" name="内容占位符 2">
            <a:extLst>
              <a:ext uri="{FF2B5EF4-FFF2-40B4-BE49-F238E27FC236}">
                <a16:creationId xmlns:a16="http://schemas.microsoft.com/office/drawing/2014/main" id="{326D11A0-BDA9-4185-A3D6-F0AA0ED577D9}"/>
              </a:ext>
            </a:extLst>
          </p:cNvPr>
          <p:cNvSpPr>
            <a:spLocks noGrp="1"/>
          </p:cNvSpPr>
          <p:nvPr>
            <p:ph idx="1"/>
          </p:nvPr>
        </p:nvSpPr>
        <p:spPr>
          <a:xfrm>
            <a:off x="685019" y="2011679"/>
            <a:ext cx="7772400" cy="4400995"/>
          </a:xfrm>
        </p:spPr>
        <p:txBody>
          <a:bodyPr>
            <a:normAutofit/>
          </a:bodyPr>
          <a:lstStyle/>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n+k −1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n+k</a:t>
            </a:r>
            <a:r>
              <a:rPr lang="en-US" altLang="zh-CN" baseline="-25000" dirty="0">
                <a:latin typeface="Times New Roman" panose="02020603050405020304" pitchFamily="18" charset="0"/>
                <a:cs typeface="Times New Roman" panose="02020603050405020304" pitchFamily="18" charset="0"/>
              </a:rPr>
              <a:t> −2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0</a:t>
            </a:r>
          </a:p>
          <a:p>
            <a:r>
              <a:rPr lang="zh-CN" altLang="en-US" dirty="0">
                <a:latin typeface="Times New Roman" panose="02020603050405020304" pitchFamily="18" charset="0"/>
                <a:cs typeface="Times New Roman" panose="02020603050405020304" pitchFamily="18" charset="0"/>
              </a:rPr>
              <a:t>引进操作符</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(D(D</a:t>
            </a:r>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(D</a:t>
            </a:r>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也就是，</a:t>
            </a:r>
            <a:r>
              <a:rPr lang="en-US" altLang="zh-CN"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m </a:t>
            </a:r>
            <a:r>
              <a:rPr lang="zh-CN" altLang="en-US" dirty="0">
                <a:latin typeface="Times New Roman" panose="02020603050405020304" pitchFamily="18" charset="0"/>
                <a:cs typeface="Times New Roman" panose="02020603050405020304" pitchFamily="18" charset="0"/>
              </a:rPr>
              <a:t>使角标提高</a:t>
            </a:r>
            <a:r>
              <a:rPr lang="en-US" altLang="zh-CN" dirty="0">
                <a:latin typeface="Times New Roman" panose="02020603050405020304" pitchFamily="18" charset="0"/>
                <a:cs typeface="Times New Roman" panose="02020603050405020304" pitchFamily="18" charset="0"/>
              </a:rPr>
              <a:t>m.</a:t>
            </a:r>
          </a:p>
          <a:p>
            <a:r>
              <a:rPr lang="zh-CN" altLang="en-US" dirty="0">
                <a:latin typeface="Times New Roman" panose="02020603050405020304" pitchFamily="18" charset="0"/>
                <a:cs typeface="Times New Roman" panose="02020603050405020304" pitchFamily="18" charset="0"/>
              </a:rPr>
              <a:t>上式化为：</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D</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)x = 0</a:t>
            </a:r>
            <a:endParaRPr lang="en-US" altLang="zh-CN" dirty="0">
              <a:latin typeface="Times New Roman" panose="02020603050405020304" pitchFamily="18" charset="0"/>
              <a:cs typeface="Times New Roman" panose="02020603050405020304" pitchFamily="18" charset="0"/>
            </a:endParaRP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D</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 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dirty="0">
                <a:latin typeface="Times New Roman" panose="02020603050405020304" pitchFamily="18" charset="0"/>
                <a:cs typeface="Times New Roman" panose="02020603050405020304" pitchFamily="18" charset="0"/>
              </a:rPr>
              <a:t>如果</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重根</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特征根</a:t>
            </a:r>
            <a:r>
              <a:rPr lang="en-US" altLang="zh-CN" dirty="0">
                <a:latin typeface="Times New Roman" panose="02020603050405020304" pitchFamily="18" charset="0"/>
                <a:cs typeface="Times New Roman" panose="02020603050405020304" pitchFamily="18" charset="0"/>
              </a:rPr>
              <a:t>(m &gt; 1)</a:t>
            </a:r>
            <a:r>
              <a:rPr lang="zh-CN" altLang="en-US" dirty="0">
                <a:latin typeface="Times New Roman" panose="02020603050405020304" pitchFamily="18" charset="0"/>
                <a:cs typeface="Times New Roman" panose="02020603050405020304" pitchFamily="18" charset="0"/>
              </a:rPr>
              <a:t>，则</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T(y) = (y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m</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y</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 0.</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D</a:t>
            </a:r>
            <a:r>
              <a:rPr lang="en-US" altLang="zh-CN" dirty="0">
                <a:latin typeface="Times New Roman" panose="02020603050405020304" pitchFamily="18" charset="0"/>
                <a:cs typeface="Times New Roman" panose="02020603050405020304" pitchFamily="18" charset="0"/>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(n+1)</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a:t>
            </a: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D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 (D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baseline="300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46004-5C8C-4902-BF7C-32660292D01C}"/>
              </a:ext>
            </a:extLst>
          </p:cNvPr>
          <p:cNvSpPr>
            <a:spLocks noGrp="1"/>
          </p:cNvSpPr>
          <p:nvPr>
            <p:ph type="title"/>
          </p:nvPr>
        </p:nvSpPr>
        <p:spPr/>
        <p:txBody>
          <a:bodyPr/>
          <a:lstStyle/>
          <a:p>
            <a:r>
              <a:rPr lang="zh-CN" altLang="en-US" dirty="0"/>
              <a:t>一般结果</a:t>
            </a:r>
            <a:endParaRPr lang="en-US" dirty="0"/>
          </a:p>
        </p:txBody>
      </p:sp>
      <p:sp>
        <p:nvSpPr>
          <p:cNvPr id="3" name="内容占位符 2">
            <a:extLst>
              <a:ext uri="{FF2B5EF4-FFF2-40B4-BE49-F238E27FC236}">
                <a16:creationId xmlns:a16="http://schemas.microsoft.com/office/drawing/2014/main" id="{FDE862B0-C7FA-4FF9-8445-33C4812BE36A}"/>
              </a:ext>
            </a:extLst>
          </p:cNvPr>
          <p:cNvSpPr>
            <a:spLocks noGrp="1"/>
          </p:cNvSpPr>
          <p:nvPr>
            <p:ph idx="1"/>
          </p:nvPr>
        </p:nvSpPr>
        <p:spPr>
          <a:xfrm>
            <a:off x="685019" y="2011679"/>
            <a:ext cx="7772400" cy="4400995"/>
          </a:xfrm>
        </p:spPr>
        <p:txBody>
          <a:bodyPr/>
          <a:lstStyle/>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D</a:t>
            </a:r>
            <a:r>
              <a:rPr lang="en-US" altLang="zh-CN" dirty="0">
                <a:latin typeface="Times New Roman" panose="02020603050405020304" pitchFamily="18" charset="0"/>
                <a:cs typeface="Times New Roman" panose="02020603050405020304" pitchFamily="18" charset="0"/>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C(n+1, 2)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C(n+1, 2)</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1)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p>
          <a:p>
            <a:r>
              <a:rPr lang="zh-CN" altLang="en-US" dirty="0">
                <a:latin typeface="Times New Roman" panose="02020603050405020304" pitchFamily="18" charset="0"/>
                <a:cs typeface="Times New Roman" panose="02020603050405020304" pitchFamily="18" charset="0"/>
              </a:rPr>
              <a:t>一般地，</a:t>
            </a:r>
            <a:r>
              <a:rPr lang="en-US" altLang="zh-CN" dirty="0">
                <a:latin typeface="Times New Roman" panose="02020603050405020304" pitchFamily="18" charset="0"/>
                <a:cs typeface="Times New Roman" panose="02020603050405020304" pitchFamily="18" charset="0"/>
              </a:rPr>
              <a:t>(D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m</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−m</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是</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的</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r</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次多项式，如果</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r &lt; 0, </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多项式为零。</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m</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err="1">
                <a:latin typeface="Cambria Math" panose="02040503050406030204" pitchFamily="18" charset="0"/>
                <a:ea typeface="Cambria Math" panose="02040503050406030204" pitchFamily="18" charset="0"/>
                <a:cs typeface="Times New Roman" panose="02020603050405020304" pitchFamily="18" charset="0"/>
              </a:rPr>
              <a:t>Q</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T(y) = (y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m1</a:t>
            </a:r>
            <a:r>
              <a:rPr lang="en-US" altLang="zh-CN" dirty="0">
                <a:latin typeface="Times New Roman" panose="02020603050405020304" pitchFamily="18" charset="0"/>
                <a:cs typeface="Times New Roman" panose="02020603050405020304" pitchFamily="18" charset="0"/>
              </a:rPr>
              <a:t>(y −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m2</a:t>
            </a:r>
            <a:r>
              <a:rPr lang="en-US" altLang="zh-CN" dirty="0">
                <a:latin typeface="Times New Roman" panose="02020603050405020304" pitchFamily="18" charset="0"/>
                <a:cs typeface="Times New Roman" panose="02020603050405020304" pitchFamily="18" charset="0"/>
              </a:rPr>
              <a:t>…(y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Cambria Math" panose="02040503050406030204" pitchFamily="18" charset="0"/>
                <a:ea typeface="Cambria Math" panose="02040503050406030204" pitchFamily="18" charset="0"/>
                <a:cs typeface="Times New Roman" panose="02020603050405020304" pitchFamily="18" charset="0"/>
              </a:rPr>
              <a:t>T(D) 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mi</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−mi</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mi</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endParaRPr lang="en-US" baseline="30000" dirty="0"/>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6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146A7-1123-481C-963D-A013ACADA5A4}"/>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齐次常系数线性递推式的通解</a:t>
            </a:r>
            <a:endParaRPr lang="en-US" dirty="0"/>
          </a:p>
        </p:txBody>
      </p:sp>
      <p:sp>
        <p:nvSpPr>
          <p:cNvPr id="3" name="内容占位符 2">
            <a:extLst>
              <a:ext uri="{FF2B5EF4-FFF2-40B4-BE49-F238E27FC236}">
                <a16:creationId xmlns:a16="http://schemas.microsoft.com/office/drawing/2014/main" id="{F16BDC6C-5F8C-4663-9BF7-07F2CC4858C7}"/>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重根</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特征根</a:t>
            </a:r>
            <a:r>
              <a:rPr lang="zh-CN" altLang="en-US" dirty="0">
                <a:latin typeface="Times New Roman" panose="02020603050405020304" pitchFamily="18" charset="0"/>
                <a:cs typeface="Times New Roman" panose="02020603050405020304" pitchFamily="18" charset="0"/>
              </a:rPr>
              <a:t>，则</a:t>
            </a:r>
            <a:endParaRPr lang="en-US" altLang="zh-CN" dirty="0">
              <a:latin typeface="Times New Roman" panose="02020603050405020304" pitchFamily="18" charset="0"/>
              <a:cs typeface="Times New Roman" panose="02020603050405020304" pitchFamily="18" charset="0"/>
            </a:endParaRPr>
          </a:p>
          <a:p>
            <a:pPr marL="0" indent="0" algn="ctr">
              <a:buNone/>
            </a:pP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en-US" altLang="zh-CN" baseline="30000"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en-US" altLang="zh-CN" baseline="30000"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m−1</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en-US" altLang="zh-CN" baseline="30000" dirty="0">
                <a:latin typeface="Times New Roman" panose="02020603050405020304" pitchFamily="18" charset="0"/>
                <a:ea typeface="Cambria Math" panose="02040503050406030204" pitchFamily="18" charset="0"/>
                <a:cs typeface="Times New Roman" panose="02020603050405020304" pitchFamily="18" charset="0"/>
              </a:rPr>
              <a:t>n</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是齐次递推式的</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个解，且线性无关。其线性组合可写成：</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Cambria Math" panose="02040503050406030204" pitchFamily="18" charset="0"/>
                <a:ea typeface="Cambria Math" panose="02040503050406030204" pitchFamily="18" charset="0"/>
                <a:cs typeface="Times New Roman" panose="02020603050405020304" pitchFamily="18" charset="0"/>
              </a:rPr>
              <a:t>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m−1</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p>
          <a:p>
            <a:r>
              <a:rPr lang="zh-CN" altLang="en-US" dirty="0">
                <a:latin typeface="Cambria Math" panose="02040503050406030204" pitchFamily="18" charset="0"/>
                <a:ea typeface="Cambria Math" panose="02040503050406030204" pitchFamily="18" charset="0"/>
                <a:cs typeface="Times New Roman" panose="02020603050405020304" pitchFamily="18" charset="0"/>
              </a:rPr>
              <a:t>一般地，若</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en-US" altLang="zh-CN" baseline="-25000" dirty="0" err="1">
                <a:latin typeface="Times New Roman" panose="02020603050405020304" pitchFamily="18" charset="0"/>
                <a:ea typeface="Cambria Math" panose="020405030504060302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重根</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特征根</a:t>
            </a:r>
            <a:r>
              <a:rPr lang="zh-CN" altLang="en-US" dirty="0">
                <a:latin typeface="Times New Roman" panose="02020603050405020304" pitchFamily="18" charset="0"/>
                <a:cs typeface="Times New Roman" panose="02020603050405020304" pitchFamily="18" charset="0"/>
              </a:rPr>
              <a:t>，齐次递推式的通解为：</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m1</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m2</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 P</a:t>
            </a:r>
            <a:r>
              <a:rPr lang="en-US" altLang="zh-CN" baseline="-25000" dirty="0">
                <a:latin typeface="Times New Roman" panose="02020603050405020304" pitchFamily="18" charset="0"/>
                <a:cs typeface="Times New Roman" panose="02020603050405020304" pitchFamily="18" charset="0"/>
              </a:rPr>
              <a:t>mt</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t</a:t>
            </a:r>
            <a:r>
              <a:rPr lang="en-US" altLang="zh-CN" baseline="30000" dirty="0" err="1">
                <a:latin typeface="Times New Roman" panose="02020603050405020304" pitchFamily="18" charset="0"/>
                <a:cs typeface="Times New Roman" panose="02020603050405020304" pitchFamily="18" charset="0"/>
              </a:rPr>
              <a:t>n</a:t>
            </a:r>
            <a:endParaRPr lang="en-US" altLang="zh-CN" baseline="30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多项式的系数为待定常数，个数是</a:t>
            </a: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2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175BC-35C4-4B0A-A8AD-57F8B599D7D8}"/>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76E1FE8C-D16C-4A28-8A0B-820139D60EE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解递推式：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6x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− 9x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1,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6. </a:t>
            </a:r>
          </a:p>
          <a:p>
            <a:r>
              <a:rPr lang="zh-CN" altLang="en-US" dirty="0">
                <a:latin typeface="Times New Roman" panose="02020603050405020304" pitchFamily="18" charset="0"/>
                <a:cs typeface="Times New Roman" panose="02020603050405020304" pitchFamily="18" charset="0"/>
              </a:rPr>
              <a:t>解：特征多项式为：</a:t>
            </a:r>
            <a:endParaRPr lang="en-US" altLang="zh-CN" dirty="0">
              <a:latin typeface="Times New Roman" panose="02020603050405020304" pitchFamily="18" charset="0"/>
              <a:cs typeface="Times New Roman" panose="02020603050405020304" pitchFamily="18" charset="0"/>
            </a:endParaRPr>
          </a:p>
          <a:p>
            <a:pPr marL="0" indent="0" algn="ctr">
              <a:buNone/>
            </a:pP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− 6</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+ 9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2</a:t>
            </a:r>
          </a:p>
          <a:p>
            <a:r>
              <a:rPr lang="zh-CN" altLang="en-US" dirty="0">
                <a:latin typeface="Times New Roman" panose="02020603050405020304" pitchFamily="18" charset="0"/>
                <a:cs typeface="Times New Roman" panose="02020603050405020304" pitchFamily="18" charset="0"/>
              </a:rPr>
              <a:t>通解为：</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 n + b</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endParaRPr lang="en-US" altLang="zh-CN" baseline="300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代入初值得：</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b = 1, 3(a + b) = 6.</a:t>
            </a:r>
          </a:p>
          <a:p>
            <a:r>
              <a:rPr lang="zh-CN" altLang="en-US" dirty="0">
                <a:latin typeface="Times New Roman" panose="02020603050405020304" pitchFamily="18" charset="0"/>
                <a:cs typeface="Times New Roman" panose="02020603050405020304" pitchFamily="18" charset="0"/>
              </a:rPr>
              <a:t>解得：</a:t>
            </a:r>
            <a:r>
              <a:rPr lang="en-US" altLang="zh-CN" dirty="0">
                <a:latin typeface="Times New Roman" panose="02020603050405020304" pitchFamily="18" charset="0"/>
                <a:cs typeface="Times New Roman" panose="02020603050405020304" pitchFamily="18" charset="0"/>
              </a:rPr>
              <a:t> a = b = 1. </a:t>
            </a:r>
            <a:r>
              <a:rPr lang="zh-CN" altLang="en-US" dirty="0">
                <a:latin typeface="Times New Roman" panose="02020603050405020304" pitchFamily="18" charset="0"/>
                <a:cs typeface="Times New Roman" panose="02020603050405020304" pitchFamily="18" charset="0"/>
              </a:rPr>
              <a:t>故</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 + 1</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endParaRPr lang="en-US" altLang="zh-CN" baseline="30000" dirty="0">
              <a:latin typeface="Times New Roman" panose="02020603050405020304" pitchFamily="18"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24647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C0D7A-B06E-471E-B6A2-4EA91A661EE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非齐次常系数线性递推式</a:t>
            </a:r>
            <a:endParaRPr lang="en-US" dirty="0"/>
          </a:p>
        </p:txBody>
      </p:sp>
      <p:sp>
        <p:nvSpPr>
          <p:cNvPr id="3" name="内容占位符 2">
            <a:extLst>
              <a:ext uri="{FF2B5EF4-FFF2-40B4-BE49-F238E27FC236}">
                <a16:creationId xmlns:a16="http://schemas.microsoft.com/office/drawing/2014/main" id="{88D415F4-7AC4-49E5-86B9-E112A5807CAD}"/>
              </a:ext>
            </a:extLst>
          </p:cNvPr>
          <p:cNvSpPr>
            <a:spLocks noGrp="1"/>
          </p:cNvSpPr>
          <p:nvPr>
            <p:ph idx="1"/>
          </p:nvPr>
        </p:nvSpPr>
        <p:spPr>
          <a:xfrm>
            <a:off x="685019" y="2011680"/>
            <a:ext cx="7772400" cy="4562144"/>
          </a:xfrm>
        </p:spPr>
        <p:txBody>
          <a:bodyPr/>
          <a:lstStyle/>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k</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F(n)</a:t>
            </a:r>
          </a:p>
          <a:p>
            <a:r>
              <a:rPr lang="zh-CN" altLang="en-US" dirty="0">
                <a:latin typeface="Times New Roman" panose="02020603050405020304" pitchFamily="18" charset="0"/>
                <a:cs typeface="Times New Roman" panose="02020603050405020304" pitchFamily="18" charset="0"/>
              </a:rPr>
              <a:t>其通解可写成，一个特解加上相应齐次式的通解。我们只需请找出它的一个特解即可。</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对于一般的</a:t>
            </a:r>
            <a:r>
              <a:rPr lang="en-US" altLang="zh-CN"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，没有通用的求解方法。我们期望</a:t>
            </a:r>
            <a:r>
              <a:rPr lang="en-US" altLang="zh-CN"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具有与前面的解类似的形式：</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或这种形式的线性组合。</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Cambria Math" panose="02040503050406030204" pitchFamily="18" charset="0"/>
                <a:cs typeface="Times New Roman" panose="02020603050405020304" pitchFamily="18" charset="0"/>
              </a:rPr>
              <a:t>我们已经得到，</a:t>
            </a:r>
            <a:r>
              <a:rPr lang="zh-CN" altLang="en-US" dirty="0">
                <a:latin typeface="Times New Roman" panose="02020603050405020304" pitchFamily="18" charset="0"/>
                <a:cs typeface="Times New Roman" panose="02020603050405020304" pitchFamily="18" charset="0"/>
              </a:rPr>
              <a:t>如果</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重根</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特征根</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Cambria Math" panose="02040503050406030204" pitchFamily="18" charset="0"/>
                <a:ea typeface="Cambria Math" panose="020405030504060302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D</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P</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−m</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如果</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ea typeface="Cambria Math" panose="02040503050406030204" pitchFamily="18" charset="0"/>
                <a:cs typeface="Times New Roman" panose="02020603050405020304" pitchFamily="18" charset="0"/>
              </a:rPr>
              <a:t>不</a:t>
            </a:r>
            <a:r>
              <a:rPr lang="zh-CN" altLang="en-US" dirty="0">
                <a:latin typeface="Times New Roman" panose="02020603050405020304" pitchFamily="18" charset="0"/>
                <a:cs typeface="Times New Roman" panose="02020603050405020304" pitchFamily="18" charset="0"/>
              </a:rPr>
              <a:t>是特征根，</a:t>
            </a:r>
            <a:r>
              <a:rPr lang="en-US" altLang="zh-CN" dirty="0">
                <a:latin typeface="Times New Roman" panose="02020603050405020304" pitchFamily="18" charset="0"/>
                <a:cs typeface="Times New Roman" panose="02020603050405020304" pitchFamily="18" charset="0"/>
              </a:rPr>
              <a:t>m = 0.</a:t>
            </a:r>
          </a:p>
          <a:p>
            <a:r>
              <a:rPr lang="zh-CN" altLang="en-US" dirty="0">
                <a:latin typeface="Times New Roman" panose="02020603050405020304" pitchFamily="18" charset="0"/>
                <a:ea typeface="Cambria Math" panose="020405030504060302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F(n) = </a:t>
            </a:r>
            <a:r>
              <a:rPr lang="en-US" altLang="zh-CN" dirty="0" err="1">
                <a:latin typeface="Cambria Math" panose="02040503050406030204" pitchFamily="18" charset="0"/>
                <a:ea typeface="Cambria Math" panose="02040503050406030204" pitchFamily="18" charset="0"/>
                <a:cs typeface="Times New Roman" panose="02020603050405020304" pitchFamily="18" charset="0"/>
              </a:rPr>
              <a:t>Q</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r</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非齐次式有如下形式的特解：</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r+m</a:t>
            </a:r>
            <a:r>
              <a:rPr lang="en-US" altLang="zh-CN" dirty="0">
                <a:latin typeface="Times New Roman" panose="020206030504050203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Times New Roman" panose="02020603050405020304" pitchFamily="18" charset="0"/>
                <a:cs typeface="Times New Roman" panose="02020603050405020304" pitchFamily="18" charset="0"/>
              </a:rPr>
              <a:t>n</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82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D3409-7230-4B3F-AED7-CE2664E41C5C}"/>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非齐次式的特解</a:t>
            </a:r>
            <a:endParaRPr lang="en-US" dirty="0"/>
          </a:p>
        </p:txBody>
      </p:sp>
      <p:sp>
        <p:nvSpPr>
          <p:cNvPr id="3" name="内容占位符 2">
            <a:extLst>
              <a:ext uri="{FF2B5EF4-FFF2-40B4-BE49-F238E27FC236}">
                <a16:creationId xmlns:a16="http://schemas.microsoft.com/office/drawing/2014/main" id="{9F57F3CD-24DB-41B8-A05D-C8CC106D121C}"/>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重根</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特征根</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a:t>
            </a:r>
            <a:r>
              <a:rPr lang="en-US" altLang="zh-CN" baseline="30000" dirty="0" err="1">
                <a:latin typeface="Times New Roman" panose="02020603050405020304" pitchFamily="18" charset="0"/>
                <a:cs typeface="Times New Roman" panose="02020603050405020304" pitchFamily="18" charset="0"/>
              </a:rPr>
              <a:t>i</a:t>
            </a:r>
            <a:r>
              <a:rPr lang="el-GR" altLang="zh-CN" dirty="0">
                <a:latin typeface="Times New Roman" panose="02020603050405020304" pitchFamily="18" charset="0"/>
                <a:ea typeface="Cambria Math" panose="02040503050406030204" pitchFamily="18" charset="0"/>
                <a:cs typeface="Times New Roman" panose="02020603050405020304" pitchFamily="18" charset="0"/>
              </a:rPr>
              <a:t>λ</a:t>
            </a:r>
            <a:r>
              <a:rPr lang="en-US" altLang="zh-CN" baseline="30000" dirty="0">
                <a:latin typeface="Times New Roman" panose="02020603050405020304" pitchFamily="18" charset="0"/>
                <a:ea typeface="Cambria Math" panose="020405030504060302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err="1">
                <a:latin typeface="Cambria Math" panose="02040503050406030204" pitchFamily="18" charset="0"/>
                <a:ea typeface="Cambria Math" panose="02040503050406030204" pitchFamily="18" charset="0"/>
                <a:cs typeface="Times New Roman" panose="02020603050405020304" pitchFamily="18" charset="0"/>
              </a:rPr>
              <a:t>i</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&lt; m)</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是齐次</a:t>
            </a:r>
            <a:r>
              <a:rPr lang="zh-CN" altLang="en-US" dirty="0">
                <a:latin typeface="Times New Roman" panose="02020603050405020304" pitchFamily="18" charset="0"/>
                <a:cs typeface="Times New Roman" panose="02020603050405020304" pitchFamily="18" charset="0"/>
              </a:rPr>
              <a:t>式的解，对非</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齐次</a:t>
            </a:r>
            <a:r>
              <a:rPr lang="zh-CN" altLang="en-US" dirty="0">
                <a:latin typeface="Times New Roman" panose="02020603050405020304" pitchFamily="18" charset="0"/>
                <a:cs typeface="Times New Roman" panose="02020603050405020304" pitchFamily="18" charset="0"/>
              </a:rPr>
              <a:t>式并无贡献。也就是说，</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r+m</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的低于</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次的项可以去掉，保留</a:t>
            </a:r>
            <a:r>
              <a:rPr lang="en-US" altLang="zh-CN" dirty="0" err="1">
                <a:latin typeface="Times New Roman" panose="02020603050405020304" pitchFamily="18" charset="0"/>
                <a:cs typeface="Times New Roman" panose="02020603050405020304" pitchFamily="18" charset="0"/>
              </a:rPr>
              <a:t>n</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的形式。最终得到：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Cambria Math" panose="020405030504060302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F(n) = </a:t>
            </a:r>
            <a:r>
              <a:rPr lang="en-US" altLang="zh-CN" dirty="0" err="1">
                <a:latin typeface="Cambria Math" panose="02040503050406030204" pitchFamily="18" charset="0"/>
                <a:ea typeface="Cambria Math" panose="02040503050406030204" pitchFamily="18" charset="0"/>
                <a:cs typeface="Times New Roman" panose="02020603050405020304" pitchFamily="18" charset="0"/>
              </a:rPr>
              <a:t>Q</a:t>
            </a:r>
            <a:r>
              <a:rPr lang="en-US" altLang="zh-CN" baseline="-25000" dirty="0" err="1">
                <a:latin typeface="Cambria Math" panose="02040503050406030204" pitchFamily="18" charset="0"/>
                <a:ea typeface="Cambria Math" panose="02040503050406030204" pitchFamily="18" charset="0"/>
                <a:cs typeface="Times New Roman" panose="02020603050405020304" pitchFamily="18" charset="0"/>
              </a:rPr>
              <a:t>r</a:t>
            </a:r>
            <a:r>
              <a:rPr lang="en-US" altLang="zh-CN" baseline="-25000"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非齐次式有如下形式的特解：</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n</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baseline="30000" dirty="0">
                <a:latin typeface="Times New Roman" panose="02020603050405020304" pitchFamily="18" charset="0"/>
                <a:cs typeface="Times New Roman" panose="02020603050405020304" pitchFamily="18" charset="0"/>
              </a:rPr>
              <a:t>n</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是</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zh-CN" altLang="en-US" dirty="0">
                <a:latin typeface="Cambria Math" panose="02040503050406030204" pitchFamily="18" charset="0"/>
                <a:ea typeface="Cambria Math" panose="02040503050406030204" pitchFamily="18" charset="0"/>
                <a:cs typeface="Times New Roman" panose="02020603050405020304" pitchFamily="18" charset="0"/>
              </a:rPr>
              <a:t>作为特征根的重数。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12 </a:t>
            </a:r>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F(n) = 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+1)3</a:t>
            </a:r>
            <a:r>
              <a:rPr lang="en-US" altLang="zh-CN" baseline="30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时，</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6x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− 9x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F(n)</a:t>
            </a:r>
            <a:r>
              <a:rPr lang="zh-CN" altLang="en-US" dirty="0">
                <a:latin typeface="Times New Roman" panose="02020603050405020304" pitchFamily="18" charset="0"/>
                <a:cs typeface="Times New Roman" panose="02020603050405020304" pitchFamily="18" charset="0"/>
              </a:rPr>
              <a:t>的特解有什么形式？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解：特征多项式：</a:t>
            </a: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− 6</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+ 9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形式依次是：</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(n), b3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 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(n).</a:t>
            </a:r>
            <a:endParaRPr lang="en-US" dirty="0"/>
          </a:p>
        </p:txBody>
      </p:sp>
    </p:spTree>
    <p:extLst>
      <p:ext uri="{BB962C8B-B14F-4D97-AF65-F5344CB8AC3E}">
        <p14:creationId xmlns:p14="http://schemas.microsoft.com/office/powerpoint/2010/main" val="27237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DE7F4-06C9-4023-9559-E938F9CC9C67}"/>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非齐次常系数线性递推式</a:t>
            </a:r>
            <a:endParaRPr lang="zh-CN" altLang="en-US" dirty="0"/>
          </a:p>
        </p:txBody>
      </p:sp>
      <p:sp>
        <p:nvSpPr>
          <p:cNvPr id="3" name="内容占位符 2">
            <a:extLst>
              <a:ext uri="{FF2B5EF4-FFF2-40B4-BE49-F238E27FC236}">
                <a16:creationId xmlns:a16="http://schemas.microsoft.com/office/drawing/2014/main" id="{EB285890-540E-4B24-82EA-C3B121BE2CE7}"/>
              </a:ext>
            </a:extLst>
          </p:cNvPr>
          <p:cNvSpPr>
            <a:spLocks noGrp="1"/>
          </p:cNvSpPr>
          <p:nvPr>
            <p:ph idx="1"/>
          </p:nvPr>
        </p:nvSpPr>
        <p:spPr>
          <a:xfrm>
            <a:off x="685019" y="2011680"/>
            <a:ext cx="7772400" cy="4312920"/>
          </a:xfrm>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10 </a:t>
            </a:r>
            <a:r>
              <a:rPr lang="zh-CN" altLang="en-US" dirty="0">
                <a:latin typeface="Times New Roman" panose="02020603050405020304" pitchFamily="18" charset="0"/>
                <a:cs typeface="Times New Roman" panose="02020603050405020304" pitchFamily="18" charset="0"/>
              </a:rPr>
              <a:t>解递推式：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3x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+ 2n, 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3. </a:t>
            </a:r>
          </a:p>
          <a:p>
            <a:r>
              <a:rPr lang="zh-CN" altLang="en-US" dirty="0">
                <a:latin typeface="Times New Roman" panose="02020603050405020304" pitchFamily="18" charset="0"/>
                <a:cs typeface="Times New Roman" panose="02020603050405020304" pitchFamily="18" charset="0"/>
              </a:rPr>
              <a:t>解：特征多项式为：</a:t>
            </a:r>
            <a:r>
              <a:rPr lang="el-GR" altLang="zh-CN" dirty="0">
                <a:latin typeface="Times New Roman" panose="02020603050405020304" pitchFamily="18" charset="0"/>
                <a:cs typeface="Times New Roman" panose="02020603050405020304" pitchFamily="18" charset="0"/>
              </a:rPr>
              <a:t> λ</a:t>
            </a:r>
            <a:r>
              <a:rPr lang="en-US" altLang="zh-CN" dirty="0">
                <a:latin typeface="Times New Roman" panose="02020603050405020304" pitchFamily="18" charset="0"/>
                <a:cs typeface="Times New Roman" panose="02020603050405020304" pitchFamily="18" charset="0"/>
              </a:rPr>
              <a:t> − 3</a:t>
            </a:r>
          </a:p>
          <a:p>
            <a:r>
              <a:rPr lang="zh-CN" altLang="en-US" dirty="0">
                <a:latin typeface="Times New Roman" panose="02020603050405020304" pitchFamily="18" charset="0"/>
                <a:cs typeface="Times New Roman" panose="02020603050405020304" pitchFamily="18" charset="0"/>
              </a:rPr>
              <a:t>递推式有</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an + b </a:t>
            </a:r>
            <a:r>
              <a:rPr lang="zh-CN" altLang="en-US" dirty="0">
                <a:latin typeface="Times New Roman" panose="02020603050405020304" pitchFamily="18" charset="0"/>
                <a:cs typeface="Times New Roman" panose="02020603050405020304" pitchFamily="18" charset="0"/>
              </a:rPr>
              <a:t>形的特解，代入得：</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 + b = 3(a(n − 1) + b) + 2n, </a:t>
            </a:r>
          </a:p>
          <a:p>
            <a:r>
              <a:rPr lang="en-US" altLang="zh-CN" dirty="0">
                <a:latin typeface="Times New Roman" panose="02020603050405020304" pitchFamily="18" charset="0"/>
                <a:cs typeface="Times New Roman" panose="02020603050405020304" pitchFamily="18" charset="0"/>
              </a:rPr>
              <a:t>(2a + 2)n + (−3a + 2b) = 0,</a:t>
            </a:r>
          </a:p>
          <a:p>
            <a:r>
              <a:rPr lang="zh-CN" altLang="en-US" dirty="0">
                <a:latin typeface="Times New Roman" panose="02020603050405020304" pitchFamily="18" charset="0"/>
                <a:cs typeface="Times New Roman" panose="02020603050405020304" pitchFamily="18" charset="0"/>
              </a:rPr>
              <a:t>故：</a:t>
            </a:r>
            <a:r>
              <a:rPr lang="en-US" altLang="zh-CN" dirty="0">
                <a:latin typeface="Times New Roman" panose="02020603050405020304" pitchFamily="18" charset="0"/>
                <a:cs typeface="Times New Roman" panose="02020603050405020304" pitchFamily="18" charset="0"/>
              </a:rPr>
              <a:t>2a + 2 = −3a + 2b =0. a = −1, b = −3/2.</a:t>
            </a:r>
          </a:p>
          <a:p>
            <a:r>
              <a:rPr lang="zh-CN" altLang="en-US" dirty="0">
                <a:latin typeface="Times New Roman" panose="02020603050405020304" pitchFamily="18" charset="0"/>
                <a:cs typeface="Times New Roman" panose="02020603050405020304" pitchFamily="18" charset="0"/>
              </a:rPr>
              <a:t>递推式通解为：</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n − 3/2. </a:t>
            </a:r>
          </a:p>
          <a:p>
            <a:r>
              <a:rPr lang="zh-CN" altLang="en-US" dirty="0">
                <a:latin typeface="Times New Roman" panose="02020603050405020304" pitchFamily="18" charset="0"/>
                <a:cs typeface="Times New Roman" panose="02020603050405020304" pitchFamily="18" charset="0"/>
              </a:rPr>
              <a:t>代入初值得：</a:t>
            </a:r>
            <a:r>
              <a:rPr lang="en-US" altLang="zh-CN" dirty="0">
                <a:latin typeface="Times New Roman" panose="02020603050405020304" pitchFamily="18" charset="0"/>
                <a:cs typeface="Times New Roman" panose="02020603050405020304" pitchFamily="18" charset="0"/>
              </a:rPr>
              <a:t>3c − 1 − 3/2 = 3. c = 11/6. </a:t>
            </a:r>
          </a:p>
          <a:p>
            <a:r>
              <a:rPr lang="zh-CN" altLang="en-US" dirty="0">
                <a:latin typeface="Times New Roman" panose="02020603050405020304" pitchFamily="18" charset="0"/>
                <a:cs typeface="Times New Roman" panose="02020603050405020304" pitchFamily="18" charset="0"/>
              </a:rPr>
              <a:t>递推式的解是：</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(11/6)3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n − 3/2. </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136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951DC-9AE5-4321-9B27-47B6BBA0231D}"/>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非齐次常系数线性递推式</a:t>
            </a:r>
            <a:endParaRPr lang="zh-CN" altLang="en-US" dirty="0"/>
          </a:p>
        </p:txBody>
      </p:sp>
      <p:sp>
        <p:nvSpPr>
          <p:cNvPr id="3" name="内容占位符 2">
            <a:extLst>
              <a:ext uri="{FF2B5EF4-FFF2-40B4-BE49-F238E27FC236}">
                <a16:creationId xmlns:a16="http://schemas.microsoft.com/office/drawing/2014/main" id="{903C3D58-F8C9-45F6-A0CE-7BC5C92784A3}"/>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11 </a:t>
            </a:r>
            <a:r>
              <a:rPr lang="zh-CN" altLang="en-US" dirty="0">
                <a:latin typeface="Times New Roman" panose="02020603050405020304" pitchFamily="18" charset="0"/>
                <a:cs typeface="Times New Roman" panose="02020603050405020304" pitchFamily="18" charset="0"/>
              </a:rPr>
              <a:t>求递推式：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5x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− 6x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+ 7</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的通解。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解：特征多项式为：</a:t>
            </a:r>
            <a:r>
              <a:rPr lang="el-GR" altLang="zh-CN" dirty="0">
                <a:latin typeface="Times New Roman" panose="02020603050405020304" pitchFamily="18" charset="0"/>
                <a:cs typeface="Times New Roman" panose="02020603050405020304" pitchFamily="18" charset="0"/>
              </a:rPr>
              <a:t> 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− 5</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+ 6 =</a:t>
            </a:r>
            <a:r>
              <a:rPr lang="el-GR"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− 2)(</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− 3)</a:t>
            </a:r>
          </a:p>
          <a:p>
            <a:r>
              <a:rPr lang="zh-CN" altLang="en-US" dirty="0">
                <a:latin typeface="Times New Roman" panose="02020603050405020304" pitchFamily="18" charset="0"/>
                <a:cs typeface="Times New Roman" panose="02020603050405020304" pitchFamily="18" charset="0"/>
              </a:rPr>
              <a:t>递推式有</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a7</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形的特解，代入得：</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a7</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5a7</a:t>
            </a:r>
            <a:r>
              <a:rPr lang="en-US" altLang="zh-CN" baseline="30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− 6a7</a:t>
            </a:r>
            <a:r>
              <a:rPr lang="en-US" altLang="zh-CN" baseline="30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+ 7</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49a = 35a − 6a +49, a = 49/20.</a:t>
            </a:r>
          </a:p>
          <a:p>
            <a:r>
              <a:rPr lang="zh-CN" altLang="en-US" dirty="0">
                <a:latin typeface="Times New Roman" panose="02020603050405020304" pitchFamily="18" charset="0"/>
                <a:cs typeface="Times New Roman" panose="02020603050405020304" pitchFamily="18" charset="0"/>
              </a:rPr>
              <a:t>递推式通解为：</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b2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c3</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(49/20)7</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前两例恒等式求系数可用代值法。</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805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8AF2C-EB7A-44E1-9356-996EFF68FFA9}"/>
              </a:ext>
            </a:extLst>
          </p:cNvPr>
          <p:cNvSpPr>
            <a:spLocks noGrp="1"/>
          </p:cNvSpPr>
          <p:nvPr>
            <p:ph type="title"/>
          </p:nvPr>
        </p:nvSpPr>
        <p:spPr/>
        <p:txBody>
          <a:bodyPr/>
          <a:lstStyle/>
          <a:p>
            <a:r>
              <a:rPr lang="zh-CN" altLang="en-US" dirty="0"/>
              <a:t>鸽笼原理应用示例</a:t>
            </a:r>
          </a:p>
        </p:txBody>
      </p:sp>
      <p:sp>
        <p:nvSpPr>
          <p:cNvPr id="3" name="内容占位符 2">
            <a:extLst>
              <a:ext uri="{FF2B5EF4-FFF2-40B4-BE49-F238E27FC236}">
                <a16:creationId xmlns:a16="http://schemas.microsoft.com/office/drawing/2014/main" id="{E116BBAF-73BF-47A2-A91F-C579BF7B8282}"/>
              </a:ext>
            </a:extLst>
          </p:cNvPr>
          <p:cNvSpPr>
            <a:spLocks noGrp="1"/>
          </p:cNvSpPr>
          <p:nvPr>
            <p:ph idx="1"/>
          </p:nvPr>
        </p:nvSpPr>
        <p:spPr>
          <a:xfrm>
            <a:off x="685019" y="2011680"/>
            <a:ext cx="7772400" cy="4709160"/>
          </a:xfrm>
        </p:spPr>
        <p:txBody>
          <a:bodyPr>
            <a:normAutofit/>
          </a:bodyPr>
          <a:lstStyle/>
          <a:p>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11  </a:t>
            </a:r>
            <a:r>
              <a:rPr lang="zh-CN" altLang="en-US" dirty="0">
                <a:latin typeface="Times New Roman" panose="02020603050405020304" pitchFamily="18" charset="0"/>
                <a:cs typeface="Times New Roman" panose="02020603050405020304" pitchFamily="18" charset="0"/>
              </a:rPr>
              <a:t>证明从</a:t>
            </a:r>
            <a:r>
              <a:rPr lang="en-US" altLang="zh-CN" dirty="0">
                <a:latin typeface="Times New Roman" panose="02020603050405020304" pitchFamily="18" charset="0"/>
                <a:cs typeface="Times New Roman" panose="02020603050405020304" pitchFamily="18" charset="0"/>
              </a:rPr>
              <a:t>1—2n</a:t>
            </a:r>
            <a:r>
              <a:rPr lang="zh-CN" altLang="en-US" dirty="0">
                <a:latin typeface="Times New Roman" panose="02020603050405020304" pitchFamily="18" charset="0"/>
                <a:cs typeface="Times New Roman" panose="02020603050405020304" pitchFamily="18" charset="0"/>
              </a:rPr>
              <a:t>中任取</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个整数，必有一个整除另一个。</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分析：按鸽笼原理，我们需要将</a:t>
            </a:r>
            <a:r>
              <a:rPr lang="en-US" altLang="zh-CN" dirty="0">
                <a:latin typeface="Times New Roman" panose="02020603050405020304" pitchFamily="18" charset="0"/>
                <a:cs typeface="Times New Roman" panose="02020603050405020304" pitchFamily="18" charset="0"/>
              </a:rPr>
              <a:t>2n</a:t>
            </a:r>
            <a:r>
              <a:rPr lang="zh-CN" altLang="en-US" dirty="0">
                <a:latin typeface="Times New Roman" panose="02020603050405020304" pitchFamily="18" charset="0"/>
                <a:cs typeface="Times New Roman" panose="02020603050405020304" pitchFamily="18" charset="0"/>
              </a:rPr>
              <a:t>个数分成</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组，使每组内的数具有整除关系，这样</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组取出</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个，某一组中取出的两个就符合要求。</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怎么分组才能满足要求呢？试试对</a:t>
            </a:r>
            <a:r>
              <a:rPr lang="en-US" altLang="zh-CN" dirty="0">
                <a:latin typeface="Times New Roman" panose="02020603050405020304" pitchFamily="18" charset="0"/>
                <a:cs typeface="Times New Roman" panose="02020603050405020304" pitchFamily="18" charset="0"/>
              </a:rPr>
              <a:t>1—6</a:t>
            </a:r>
            <a:r>
              <a:rPr lang="zh-CN" altLang="en-US" dirty="0">
                <a:latin typeface="Times New Roman" panose="02020603050405020304" pitchFamily="18" charset="0"/>
                <a:cs typeface="Times New Roman" panose="02020603050405020304" pitchFamily="18" charset="0"/>
              </a:rPr>
              <a:t>进行分组！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2</a:t>
            </a:r>
            <a:r>
              <a:rPr lang="en-US" altLang="zh-CN" baseline="30000" dirty="0">
                <a:latin typeface="Times New Roman" panose="02020603050405020304" pitchFamily="18" charset="0"/>
                <a:cs typeface="Times New Roman" panose="02020603050405020304" pitchFamily="18" charset="0"/>
              </a:rPr>
              <a:t>ai</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为奇数</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两个数，如果对应的</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相同，两数必具有整除关系，</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≤2n</a:t>
            </a:r>
            <a:r>
              <a:rPr lang="zh-CN" altLang="en-US" dirty="0">
                <a:latin typeface="Times New Roman" panose="02020603050405020304" pitchFamily="18" charset="0"/>
                <a:cs typeface="Times New Roman" panose="02020603050405020304" pitchFamily="18" charset="0"/>
              </a:rPr>
              <a:t>时，</a:t>
            </a:r>
            <a:r>
              <a:rPr lang="en-US" altLang="zh-CN" sz="2400" dirty="0">
                <a:effectLst/>
                <a:latin typeface="Times New Roman" panose="02020603050405020304" pitchFamily="18" charset="0"/>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b</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effectLst/>
                <a:latin typeface="Times New Roman" panose="02020603050405020304" pitchFamily="18" charset="0"/>
                <a:cs typeface="Times New Roman" panose="02020603050405020304" pitchFamily="18" charset="0"/>
              </a:rPr>
              <a:t> ≤2n</a:t>
            </a:r>
            <a:r>
              <a:rPr lang="zh-CN" altLang="en-US" sz="2400" dirty="0">
                <a:effectLst/>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为奇数，有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种不同的取值，</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1—2n</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个整数，对应</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的必有两个相等，此两数具有整除关系。</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试试对</a:t>
            </a:r>
            <a:r>
              <a:rPr lang="en-US" altLang="zh-CN" dirty="0">
                <a:latin typeface="Times New Roman" panose="02020603050405020304" pitchFamily="18" charset="0"/>
                <a:cs typeface="Times New Roman" panose="02020603050405020304" pitchFamily="18" charset="0"/>
              </a:rPr>
              <a:t>1---8</a:t>
            </a:r>
            <a:r>
              <a:rPr lang="zh-CN" altLang="en-US" dirty="0">
                <a:latin typeface="Times New Roman" panose="02020603050405020304" pitchFamily="18" charset="0"/>
                <a:cs typeface="Times New Roman" panose="02020603050405020304" pitchFamily="18" charset="0"/>
              </a:rPr>
              <a:t>进行分组！</a:t>
            </a:r>
          </a:p>
        </p:txBody>
      </p:sp>
    </p:spTree>
    <p:extLst>
      <p:ext uri="{BB962C8B-B14F-4D97-AF65-F5344CB8AC3E}">
        <p14:creationId xmlns:p14="http://schemas.microsoft.com/office/powerpoint/2010/main" val="84688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83F6D-E535-4C64-A94F-28C72C0633C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非齐次常系数线性递推式</a:t>
            </a:r>
            <a:endParaRPr lang="en-US" dirty="0"/>
          </a:p>
        </p:txBody>
      </p:sp>
      <p:sp>
        <p:nvSpPr>
          <p:cNvPr id="3" name="内容占位符 2">
            <a:extLst>
              <a:ext uri="{FF2B5EF4-FFF2-40B4-BE49-F238E27FC236}">
                <a16:creationId xmlns:a16="http://schemas.microsoft.com/office/drawing/2014/main" id="{450C5A91-EDC0-4854-86AF-539E2913278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练习</a:t>
            </a:r>
            <a:r>
              <a:rPr lang="en-US" altLang="zh-CN" dirty="0">
                <a:latin typeface="Times New Roman" panose="02020603050405020304" pitchFamily="18" charset="0"/>
                <a:cs typeface="Times New Roman" panose="02020603050405020304" pitchFamily="18" charset="0"/>
              </a:rPr>
              <a:t>33 </a:t>
            </a:r>
            <a:r>
              <a:rPr lang="zh-CN" altLang="en-US" dirty="0">
                <a:latin typeface="Times New Roman" panose="02020603050405020304" pitchFamily="18" charset="0"/>
                <a:cs typeface="Times New Roman" panose="02020603050405020304" pitchFamily="18" charset="0"/>
              </a:rPr>
              <a:t>求递推式：</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4x</a:t>
            </a:r>
            <a:r>
              <a:rPr lang="en-US" altLang="zh-CN"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− 4x</a:t>
            </a:r>
            <a:r>
              <a:rPr lang="en-US" altLang="zh-CN"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(n+1)2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的通解。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解：特征多项式：</a:t>
            </a:r>
            <a:r>
              <a:rPr lang="el-GR" altLang="zh-CN" dirty="0">
                <a:latin typeface="Times New Roman" panose="02020603050405020304" pitchFamily="18" charset="0"/>
                <a:cs typeface="Times New Roman" panose="02020603050405020304" pitchFamily="18" charset="0"/>
              </a:rPr>
              <a:t>λ</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+ 4 = (</a:t>
            </a:r>
            <a:r>
              <a:rPr lang="el-GR" altLang="zh-CN"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递推式有</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 n + b)n</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形的特解，代入得：</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 n + b)n</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− 4 (a(n−1) + b) (n−1)</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+ 4(a(n−2) + b) (n−2)</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(n+1)2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0,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16(2a+b), x</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)/2, x</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2a+b).</a:t>
            </a:r>
          </a:p>
          <a:p>
            <a:r>
              <a:rPr lang="en-US" altLang="zh-CN" dirty="0">
                <a:latin typeface="Times New Roman" panose="02020603050405020304" pitchFamily="18" charset="0"/>
                <a:cs typeface="Times New Roman" panose="02020603050405020304" pitchFamily="18" charset="0"/>
              </a:rPr>
              <a:t>n=0, −4</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)/2 + 4(</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2a+b) =1,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6a + 2b = 1;</a:t>
            </a:r>
          </a:p>
          <a:p>
            <a:r>
              <a:rPr lang="en-US" altLang="zh-CN"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2(</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)/2 = 4, b = 1, a = 1/6.</a:t>
            </a:r>
          </a:p>
          <a:p>
            <a:r>
              <a:rPr lang="zh-CN" altLang="en-US" dirty="0">
                <a:latin typeface="Times New Roman" panose="02020603050405020304" pitchFamily="18" charset="0"/>
                <a:cs typeface="Times New Roman" panose="02020603050405020304" pitchFamily="18" charset="0"/>
              </a:rPr>
              <a:t>递推式通解为：</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/6 + 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 + c</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56411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666DA-A233-41B5-A2D5-0F0DD936243D}"/>
              </a:ext>
            </a:extLst>
          </p:cNvPr>
          <p:cNvSpPr>
            <a:spLocks noGrp="1"/>
          </p:cNvSpPr>
          <p:nvPr>
            <p:ph type="title"/>
          </p:nvPr>
        </p:nvSpPr>
        <p:spPr/>
        <p:txBody>
          <a:bodyPr/>
          <a:lstStyle/>
          <a:p>
            <a:r>
              <a:rPr lang="zh-CN" altLang="en-US" dirty="0"/>
              <a:t>另一种解法</a:t>
            </a:r>
            <a:endParaRPr lang="en-US" dirty="0"/>
          </a:p>
        </p:txBody>
      </p:sp>
      <p:sp>
        <p:nvSpPr>
          <p:cNvPr id="3" name="内容占位符 2">
            <a:extLst>
              <a:ext uri="{FF2B5EF4-FFF2-40B4-BE49-F238E27FC236}">
                <a16:creationId xmlns:a16="http://schemas.microsoft.com/office/drawing/2014/main" id="{065F19DD-D4A2-4BBB-B883-26E626D79024}"/>
              </a:ext>
            </a:extLst>
          </p:cNvPr>
          <p:cNvSpPr>
            <a:spLocks noGrp="1"/>
          </p:cNvSpPr>
          <p:nvPr>
            <p:ph idx="1"/>
          </p:nvPr>
        </p:nvSpPr>
        <p:spPr/>
        <p:txBody>
          <a:bodyPr/>
          <a:lstStyle/>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endParaRPr lang="en-US" altLang="zh-CN" dirty="0">
              <a:latin typeface="Times New Roman" panose="02020603050405020304" pitchFamily="18" charset="0"/>
              <a:cs typeface="Times New Roman" panose="02020603050405020304" pitchFamily="18" charset="0"/>
            </a:endParaRP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n+1</a:t>
            </a: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n+2</a:t>
            </a: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3)</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1)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n+2</a:t>
            </a: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err="1">
                <a:latin typeface="Cambria Math" panose="02040503050406030204" pitchFamily="18" charset="0"/>
                <a:ea typeface="Cambria Math" panose="02040503050406030204" pitchFamily="18" charset="0"/>
                <a:cs typeface="Times New Roman" panose="02020603050405020304" pitchFamily="18" charset="0"/>
              </a:rPr>
              <a:t>m</a:t>
            </a:r>
            <a:r>
              <a:rPr lang="en-US" altLang="zh-CN" dirty="0" err="1">
                <a:latin typeface="Cambria Math" panose="02040503050406030204" pitchFamily="18" charset="0"/>
                <a:ea typeface="Cambria Math" panose="02040503050406030204" pitchFamily="18" charset="0"/>
                <a:cs typeface="Times New Roman" panose="02020603050405020304" pitchFamily="18" charset="0"/>
              </a:rPr>
              <a:t>C</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(n, k)</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k</a:t>
            </a:r>
            <a:r>
              <a:rPr lang="en-US" altLang="zh-CN" dirty="0">
                <a:latin typeface="Times New Roman" panose="02020603050405020304" pitchFamily="18" charset="0"/>
                <a:cs typeface="Times New Roman" panose="02020603050405020304" pitchFamily="18" charset="0"/>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m)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λ</a:t>
            </a:r>
            <a:r>
              <a:rPr lang="en-US" altLang="zh-CN" baseline="30000" dirty="0" err="1">
                <a:latin typeface="Cambria Math" panose="02040503050406030204" pitchFamily="18" charset="0"/>
                <a:ea typeface="Cambria Math" panose="02040503050406030204" pitchFamily="18" charset="0"/>
                <a:cs typeface="Times New Roman" panose="02020603050405020304" pitchFamily="18" charset="0"/>
              </a:rPr>
              <a:t>n+m</a:t>
            </a:r>
            <a:endParaRPr lang="en-US" altLang="zh-CN" baseline="30000" dirty="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a:t>
            </a:r>
            <a:r>
              <a:rPr lang="el-GR" altLang="zh-CN" dirty="0">
                <a:latin typeface="Cambria Math" panose="02040503050406030204" pitchFamily="18" charset="0"/>
                <a:ea typeface="Cambria Math" panose="02040503050406030204" pitchFamily="18" charset="0"/>
                <a:cs typeface="Times New Roman" panose="02020603050405020304" pitchFamily="18" charset="0"/>
              </a:rPr>
              <a:t> λ</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a:t>
            </a:r>
            <a:r>
              <a:rPr lang="en-US" altLang="zh-CN" baseline="30000" dirty="0">
                <a:latin typeface="Cambria Math" panose="02040503050406030204" pitchFamily="18" charset="0"/>
                <a:ea typeface="Cambria Math" panose="02040503050406030204" pitchFamily="18" charset="0"/>
                <a:cs typeface="Times New Roman" panose="02020603050405020304" pitchFamily="18" charset="0"/>
              </a:rPr>
              <a:t>2</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x = </a:t>
            </a:r>
            <a:r>
              <a:rPr lang="en-US" altLang="zh-CN" dirty="0">
                <a:latin typeface="Times New Roman" panose="02020603050405020304" pitchFamily="18" charset="0"/>
                <a:cs typeface="Times New Roman" panose="02020603050405020304" pitchFamily="18" charset="0"/>
              </a:rPr>
              <a:t>(n+3)2</a:t>
            </a:r>
            <a:r>
              <a:rPr lang="en-US" altLang="zh-CN" baseline="30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n2</a:t>
            </a:r>
            <a:r>
              <a:rPr lang="en-US" altLang="zh-CN" baseline="30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+ 3×2</a:t>
            </a:r>
            <a:r>
              <a:rPr lang="en-US" altLang="zh-CN" baseline="30000" dirty="0">
                <a:latin typeface="Times New Roman" panose="02020603050405020304" pitchFamily="18" charset="0"/>
                <a:cs typeface="Times New Roman" panose="02020603050405020304" pitchFamily="18" charset="0"/>
              </a:rPr>
              <a:t>n+2</a:t>
            </a:r>
          </a:p>
          <a:p>
            <a:r>
              <a:rPr lang="zh-CN" altLang="en-US" dirty="0">
                <a:latin typeface="Times New Roman" panose="02020603050405020304" pitchFamily="18" charset="0"/>
                <a:cs typeface="Times New Roman" panose="02020603050405020304" pitchFamily="18" charset="0"/>
              </a:rPr>
              <a:t>递推式有特解</a:t>
            </a:r>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2</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3)</a:t>
            </a:r>
            <a:r>
              <a:rPr lang="en-US" altLang="zh-CN" dirty="0">
                <a:latin typeface="Times New Roman" panose="02020603050405020304" pitchFamily="18" charset="0"/>
                <a:cs typeface="Times New Roman" panose="02020603050405020304" pitchFamily="18" charset="0"/>
              </a:rPr>
              <a:t> + 3</a:t>
            </a:r>
            <a:r>
              <a:rPr lang="en-US" altLang="zh-CN" dirty="0">
                <a:latin typeface="Cambria Math" panose="02040503050406030204" pitchFamily="18" charset="0"/>
                <a:ea typeface="Cambria Math" panose="02040503050406030204" pitchFamily="18" charset="0"/>
                <a:cs typeface="Times New Roman" panose="02020603050405020304" pitchFamily="18" charset="0"/>
              </a:rPr>
              <a:t>C(n, 2)</a:t>
            </a:r>
            <a:r>
              <a:rPr lang="en-US" altLang="zh-CN" dirty="0">
                <a:latin typeface="Times New Roman" panose="02020603050405020304" pitchFamily="18" charset="0"/>
                <a:cs typeface="Times New Roman" panose="02020603050405020304" pitchFamily="18" charset="0"/>
              </a:rPr>
              <a:t>)</a:t>
            </a:r>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baseline="30000" dirty="0">
              <a:latin typeface="Cambria Math" panose="02040503050406030204" pitchFamily="18" charset="0"/>
              <a:ea typeface="Cambria Math" panose="020405030504060302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08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D1553-B5E7-459A-96ED-6D9D1FED4994}"/>
              </a:ext>
            </a:extLst>
          </p:cNvPr>
          <p:cNvSpPr>
            <a:spLocks noGrp="1"/>
          </p:cNvSpPr>
          <p:nvPr>
            <p:ph type="title"/>
          </p:nvPr>
        </p:nvSpPr>
        <p:spPr/>
        <p:txBody>
          <a:bodyPr/>
          <a:lstStyle/>
          <a:p>
            <a:r>
              <a:rPr lang="zh-CN" altLang="en-US" dirty="0"/>
              <a:t>分治算法</a:t>
            </a:r>
            <a:endParaRPr lang="en-US" dirty="0"/>
          </a:p>
        </p:txBody>
      </p:sp>
      <p:sp>
        <p:nvSpPr>
          <p:cNvPr id="3" name="内容占位符 2">
            <a:extLst>
              <a:ext uri="{FF2B5EF4-FFF2-40B4-BE49-F238E27FC236}">
                <a16:creationId xmlns:a16="http://schemas.microsoft.com/office/drawing/2014/main" id="{46974BAA-5B4D-4155-9C69-6372BFEEB941}"/>
              </a:ext>
            </a:extLst>
          </p:cNvPr>
          <p:cNvSpPr>
            <a:spLocks noGrp="1"/>
          </p:cNvSpPr>
          <p:nvPr>
            <p:ph idx="1"/>
          </p:nvPr>
        </p:nvSpPr>
        <p:spPr>
          <a:xfrm>
            <a:off x="685019" y="2011679"/>
            <a:ext cx="7772400" cy="4417255"/>
          </a:xfrm>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二分搜索</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f(n) = f(n/2) + 1</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找序列中最大（小）元素</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f(n) = 2f(n/2) + 1</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归并排序</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f(n) = 2f(n/2) + 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2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70BDD-99C7-48BA-B435-AA9D5C21042B}"/>
              </a:ext>
            </a:extLst>
          </p:cNvPr>
          <p:cNvSpPr>
            <a:spLocks noGrp="1"/>
          </p:cNvSpPr>
          <p:nvPr>
            <p:ph type="title"/>
          </p:nvPr>
        </p:nvSpPr>
        <p:spPr/>
        <p:txBody>
          <a:bodyPr/>
          <a:lstStyle/>
          <a:p>
            <a:r>
              <a:rPr lang="zh-CN" altLang="en-US" dirty="0"/>
              <a:t>分治算法</a:t>
            </a:r>
            <a:endParaRPr lang="en-US" dirty="0"/>
          </a:p>
        </p:txBody>
      </p:sp>
      <p:sp>
        <p:nvSpPr>
          <p:cNvPr id="3" name="内容占位符 2">
            <a:extLst>
              <a:ext uri="{FF2B5EF4-FFF2-40B4-BE49-F238E27FC236}">
                <a16:creationId xmlns:a16="http://schemas.microsoft.com/office/drawing/2014/main" id="{B5CEEB99-E1CF-4EF5-82BC-C1B0B9EED89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整数的快速乘法，两正整数</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写成二进制，</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 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b = 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0 </a:t>
            </a:r>
            <a:r>
              <a:rPr lang="en-US" altLang="zh-CN" dirty="0">
                <a:latin typeface="Times New Roman" panose="02020603050405020304" pitchFamily="18" charset="0"/>
                <a:cs typeface="Times New Roman" panose="02020603050405020304" pitchFamily="18" charset="0"/>
              </a:rPr>
              <a:t>= 2</a:t>
            </a:r>
            <a:r>
              <a:rPr lang="en-US" altLang="zh-CN" baseline="30000" dirty="0">
                <a:latin typeface="Times New Roman" panose="02020603050405020304" pitchFamily="18" charset="0"/>
                <a:cs typeface="Times New Roman" panose="02020603050405020304" pitchFamily="18" charset="0"/>
              </a:rPr>
              <a:t>2n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+ 2</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 − 2</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B</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t>
            </a:r>
          </a:p>
          <a:p>
            <a:r>
              <a:rPr lang="en-US" altLang="zh-CN" dirty="0">
                <a:latin typeface="Times New Roman" panose="02020603050405020304" pitchFamily="18" charset="0"/>
                <a:cs typeface="Times New Roman" panose="02020603050405020304" pitchFamily="18" charset="0"/>
              </a:rPr>
              <a:t>f(n) = 3f(n/2) + </a:t>
            </a:r>
            <a:r>
              <a:rPr lang="en-US" altLang="zh-CN" dirty="0" err="1">
                <a:latin typeface="Times New Roman" panose="02020603050405020304" pitchFamily="18" charset="0"/>
                <a:cs typeface="Times New Roman" panose="02020603050405020304" pitchFamily="18" charset="0"/>
              </a:rPr>
              <a:t>cn</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矩阵的快速乘法，通常的矩阵乘法计算两个 </a:t>
            </a:r>
            <a:r>
              <a:rPr lang="en-US" altLang="zh-CN"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阶方阵之积需要 </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次乘法。</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Strassen</a:t>
            </a:r>
            <a:r>
              <a:rPr lang="zh-CN" altLang="en-US" dirty="0">
                <a:latin typeface="Times New Roman" panose="02020603050405020304" pitchFamily="18" charset="0"/>
                <a:cs typeface="Times New Roman" panose="02020603050405020304" pitchFamily="18" charset="0"/>
              </a:rPr>
              <a:t>想出了一个用 </a:t>
            </a: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次乘法来完成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阶方阵之积的办法，但要证明少于 </a:t>
            </a: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次乘法不能完成是很麻烦的。利用矩阵分块，可以得到：</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f(n) = 7f(n/2) + (15/4)n</a:t>
            </a:r>
            <a:r>
              <a:rPr lang="en-US" altLang="zh-CN" baseline="30000" dirty="0">
                <a:latin typeface="Times New Roman" panose="02020603050405020304" pitchFamily="18" charset="0"/>
                <a:cs typeface="Times New Roman" panose="02020603050405020304" pitchFamily="18" charset="0"/>
              </a:rPr>
              <a:t>2</a:t>
            </a:r>
          </a:p>
          <a:p>
            <a:endParaRPr lang="en-US" dirty="0"/>
          </a:p>
        </p:txBody>
      </p:sp>
    </p:spTree>
    <p:extLst>
      <p:ext uri="{BB962C8B-B14F-4D97-AF65-F5344CB8AC3E}">
        <p14:creationId xmlns:p14="http://schemas.microsoft.com/office/powerpoint/2010/main" val="12989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30E0D-7662-4E5F-A37B-AB57BB187378}"/>
              </a:ext>
            </a:extLst>
          </p:cNvPr>
          <p:cNvSpPr>
            <a:spLocks noGrp="1"/>
          </p:cNvSpPr>
          <p:nvPr>
            <p:ph type="title"/>
          </p:nvPr>
        </p:nvSpPr>
        <p:spPr/>
        <p:txBody>
          <a:bodyPr/>
          <a:lstStyle/>
          <a:p>
            <a:r>
              <a:rPr lang="zh-CN" altLang="en-US" dirty="0"/>
              <a:t>主定理</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27E16-0C21-448B-A2A1-EBEDCFFB6D53}"/>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定理</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f </a:t>
                </a:r>
                <a:r>
                  <a:rPr lang="zh-CN" altLang="en-US" dirty="0">
                    <a:latin typeface="Times New Roman" panose="02020603050405020304" pitchFamily="18" charset="0"/>
                    <a:cs typeface="Times New Roman" panose="02020603050405020304" pitchFamily="18" charset="0"/>
                  </a:rPr>
                  <a:t>是满足递推关系</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f(n) = a f(n/b) + c </a:t>
                </a:r>
                <a:r>
                  <a:rPr lang="en-US" altLang="zh-CN" dirty="0" err="1">
                    <a:latin typeface="Times New Roman" panose="02020603050405020304" pitchFamily="18" charset="0"/>
                    <a:cs typeface="Times New Roman" panose="02020603050405020304" pitchFamily="18" charset="0"/>
                  </a:rPr>
                  <a:t>n</a:t>
                </a:r>
                <a:r>
                  <a:rPr lang="en-US" altLang="zh-CN" baseline="30000" dirty="0" err="1">
                    <a:latin typeface="Times New Roman" panose="02020603050405020304" pitchFamily="18" charset="0"/>
                    <a:cs typeface="Times New Roman" panose="02020603050405020304" pitchFamily="18" charset="0"/>
                  </a:rPr>
                  <a:t>d</a:t>
                </a:r>
                <a:endParaRPr lang="en-US" altLang="zh-CN" baseline="30000"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的增函数，其中，</a:t>
                </a:r>
                <a:r>
                  <a:rPr lang="en-US" altLang="zh-CN" dirty="0">
                    <a:latin typeface="Times New Roman" panose="02020603050405020304" pitchFamily="18" charset="0"/>
                    <a:cs typeface="Times New Roman" panose="02020603050405020304" pitchFamily="18" charset="0"/>
                  </a:rPr>
                  <a:t>a≥1, c&gt;0, </a:t>
                </a:r>
                <a:r>
                  <a:rPr lang="zh-CN" altLang="en-US" dirty="0">
                    <a:latin typeface="Times New Roman" panose="02020603050405020304" pitchFamily="18" charset="0"/>
                    <a:cs typeface="Times New Roman" panose="02020603050405020304" pitchFamily="18" charset="0"/>
                  </a:rPr>
                  <a:t>是实数，</a:t>
                </a:r>
                <a:r>
                  <a:rPr lang="en-US" altLang="zh-CN" dirty="0">
                    <a:latin typeface="Times New Roman" panose="02020603050405020304" pitchFamily="18" charset="0"/>
                    <a:cs typeface="Times New Roman" panose="02020603050405020304" pitchFamily="18" charset="0"/>
                  </a:rPr>
                  <a:t>b&gt;1, c&gt;0, </a:t>
                </a:r>
                <a:r>
                  <a:rPr lang="zh-CN" altLang="en-US" dirty="0">
                    <a:latin typeface="Times New Roman" panose="02020603050405020304" pitchFamily="18" charset="0"/>
                    <a:cs typeface="Times New Roman" panose="02020603050405020304" pitchFamily="18" charset="0"/>
                  </a:rPr>
                  <a:t>是整数。则</a:t>
                </a: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e>
                      </m:d>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eqArr>
                            <m:eqArrPr>
                              <m:ctrlPr>
                                <a:rPr lang="en-US" b="0" i="1" smtClean="0">
                                  <a:latin typeface="Cambria Math" panose="02040503050406030204" pitchFamily="18" charset="0"/>
                                  <a:cs typeface="Times New Roman" panose="02020603050405020304" pitchFamily="18" charset="0"/>
                                </a:rPr>
                              </m:ctrlPr>
                            </m:eqArrPr>
                            <m:e>
                              <m:r>
                                <a:rPr lang="en-US" b="0" i="1" smtClean="0">
                                  <a:latin typeface="Cambria Math" panose="02040503050406030204" pitchFamily="18" charset="0"/>
                                  <a:cs typeface="Times New Roman" panose="02020603050405020304" pitchFamily="18" charset="0"/>
                                </a:rPr>
                                <m:t>𝑂</m:t>
                              </m:r>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𝑛</m:t>
                                      </m:r>
                                    </m:e>
                                    <m:sup>
                                      <m:r>
                                        <a:rPr lang="en-US" b="0" i="1" smtClean="0">
                                          <a:latin typeface="Cambria Math" panose="02040503050406030204" pitchFamily="18" charset="0"/>
                                          <a:cs typeface="Times New Roman" panose="02020603050405020304" pitchFamily="18" charset="0"/>
                                        </a:rPr>
                                        <m:t>𝑑</m:t>
                                      </m:r>
                                    </m:sup>
                                  </m:sSup>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&lt;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𝑏</m:t>
                                  </m:r>
                                </m:e>
                                <m:sup>
                                  <m:r>
                                    <a:rPr lang="en-US" b="0" i="1" smtClean="0">
                                      <a:latin typeface="Cambria Math" panose="02040503050406030204" pitchFamily="18" charset="0"/>
                                      <a:cs typeface="Times New Roman" panose="02020603050405020304" pitchFamily="18" charset="0"/>
                                    </a:rPr>
                                    <m:t>𝑑</m:t>
                                  </m:r>
                                </m:sup>
                              </m:sSup>
                            </m:e>
                            <m:e>
                              <m:r>
                                <a:rPr lang="en-US" i="1">
                                  <a:latin typeface="Cambria Math" panose="02040503050406030204" pitchFamily="18" charset="0"/>
                                  <a:cs typeface="Times New Roman" panose="02020603050405020304" pitchFamily="18" charset="0"/>
                                </a:rPr>
                                <m:t>𝑂</m:t>
                              </m:r>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𝑛</m:t>
                                      </m:r>
                                    </m:e>
                                    <m:sup>
                                      <m:r>
                                        <a:rPr lang="en-US" i="1">
                                          <a:latin typeface="Cambria Math" panose="02040503050406030204" pitchFamily="18" charset="0"/>
                                          <a:cs typeface="Times New Roman" panose="02020603050405020304" pitchFamily="18" charset="0"/>
                                        </a:rPr>
                                        <m:t>𝑑</m:t>
                                      </m:r>
                                    </m:sup>
                                  </m:sSup>
                                  <m:r>
                                    <a:rPr lang="en-US" b="0" i="1" smtClean="0">
                                      <a:latin typeface="Cambria Math" panose="02040503050406030204" pitchFamily="18" charset="0"/>
                                      <a:cs typeface="Times New Roman" panose="02020603050405020304" pitchFamily="18" charset="0"/>
                                    </a:rPr>
                                    <m:t>𝑙𝑜𝑔𝑛</m:t>
                                  </m:r>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𝑏</m:t>
                                  </m:r>
                                </m:e>
                                <m:sup>
                                  <m:r>
                                    <a:rPr lang="en-US" i="1">
                                      <a:latin typeface="Cambria Math" panose="02040503050406030204" pitchFamily="18" charset="0"/>
                                      <a:cs typeface="Times New Roman" panose="02020603050405020304" pitchFamily="18" charset="0"/>
                                    </a:rPr>
                                    <m:t>𝑑</m:t>
                                  </m:r>
                                </m:sup>
                              </m:sSup>
                            </m:e>
                            <m:e>
                              <m:r>
                                <a:rPr lang="en-US" i="1">
                                  <a:latin typeface="Cambria Math" panose="02040503050406030204" pitchFamily="18" charset="0"/>
                                  <a:cs typeface="Times New Roman" panose="02020603050405020304" pitchFamily="18" charset="0"/>
                                </a:rPr>
                                <m:t>𝑂</m:t>
                              </m:r>
                              <m:d>
                                <m:dPr>
                                  <m:ctrlPr>
                                    <a:rPr lang="en-US" i="1">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𝑛</m:t>
                                      </m:r>
                                    </m:e>
                                    <m:sup>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𝑙𝑜𝑔</m:t>
                                          </m:r>
                                        </m:e>
                                        <m:sub>
                                          <m:r>
                                            <a:rPr lang="en-US" b="0" i="1" smtClean="0">
                                              <a:latin typeface="Cambria Math" panose="02040503050406030204" pitchFamily="18" charset="0"/>
                                              <a:cs typeface="Times New Roman" panose="02020603050405020304" pitchFamily="18" charset="0"/>
                                            </a:rPr>
                                            <m:t>𝑏</m:t>
                                          </m:r>
                                        </m:sub>
                                      </m:sSub>
                                      <m:r>
                                        <a:rPr lang="en-US" b="0" i="1" smtClean="0">
                                          <a:latin typeface="Cambria Math" panose="02040503050406030204" pitchFamily="18" charset="0"/>
                                          <a:cs typeface="Times New Roman" panose="02020603050405020304" pitchFamily="18" charset="0"/>
                                        </a:rPr>
                                        <m:t>𝑎</m:t>
                                      </m:r>
                                    </m:sup>
                                  </m:sSup>
                                </m:e>
                              </m:d>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𝑎</m:t>
                              </m:r>
                              <m:r>
                                <a:rPr lang="en-US" b="0" i="1" smtClean="0">
                                  <a:latin typeface="Cambria Math" panose="02040503050406030204" pitchFamily="18" charset="0"/>
                                  <a:cs typeface="Times New Roman" panose="02020603050405020304" pitchFamily="18" charset="0"/>
                                </a:rPr>
                                <m:t>&gt;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𝑏</m:t>
                                  </m:r>
                                </m:e>
                                <m:sup>
                                  <m:r>
                                    <a:rPr lang="en-US" i="1">
                                      <a:latin typeface="Cambria Math" panose="02040503050406030204" pitchFamily="18" charset="0"/>
                                      <a:cs typeface="Times New Roman" panose="02020603050405020304" pitchFamily="18" charset="0"/>
                                    </a:rPr>
                                    <m:t>𝑑</m:t>
                                  </m:r>
                                </m:sup>
                              </m:sSup>
                            </m:e>
                          </m:eqArr>
                        </m:e>
                      </m:d>
                    </m:oMath>
                  </m:oMathPara>
                </a14:m>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证明：令</a:t>
                </a:r>
                <a:r>
                  <a:rPr lang="en-US" altLang="zh-CN" dirty="0">
                    <a:latin typeface="Times New Roman" panose="02020603050405020304" pitchFamily="18" charset="0"/>
                    <a:cs typeface="Times New Roman" panose="02020603050405020304" pitchFamily="18" charset="0"/>
                  </a:rPr>
                  <a:t>g(m) = f(b</a:t>
                </a:r>
                <a:r>
                  <a:rPr lang="en-US" altLang="zh-CN" baseline="30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g(m) = a g(m − 1) + c (b</a:t>
                </a:r>
                <a:r>
                  <a:rPr lang="en-US" altLang="zh-CN" baseline="30000"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 = b</a:t>
                </a:r>
                <a:r>
                  <a:rPr lang="en-US" altLang="zh-CN" baseline="30000"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g(m)=b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ma</a:t>
                </a:r>
                <a:r>
                  <a:rPr lang="en-US" altLang="zh-CN" baseline="30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=O(ma</a:t>
                </a:r>
                <a:r>
                  <a:rPr lang="en-US" altLang="zh-CN" baseline="30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f(n) = g(</a:t>
                </a:r>
                <a:r>
                  <a:rPr lang="en-US" altLang="zh-CN" dirty="0" err="1">
                    <a:latin typeface="Times New Roman" panose="02020603050405020304" pitchFamily="18" charset="0"/>
                    <a:cs typeface="Times New Roman" panose="02020603050405020304" pitchFamily="18" charset="0"/>
                  </a:rPr>
                  <a:t>log</a:t>
                </a:r>
                <a:r>
                  <a:rPr lang="en-US" altLang="zh-CN" baseline="-25000" dirty="0" err="1">
                    <a:latin typeface="Times New Roman" panose="02020603050405020304" pitchFamily="18" charset="0"/>
                    <a:cs typeface="Times New Roman" panose="02020603050405020304" pitchFamily="18" charset="0"/>
                  </a:rPr>
                  <a:t>b</a:t>
                </a:r>
                <a:r>
                  <a:rPr lang="en-US" altLang="zh-CN"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O(</a:t>
                </a:r>
                <a:r>
                  <a:rPr lang="en-US" altLang="zh-CN" dirty="0" err="1">
                    <a:latin typeface="Times New Roman" panose="02020603050405020304" pitchFamily="18" charset="0"/>
                    <a:cs typeface="Times New Roman" panose="02020603050405020304" pitchFamily="18" charset="0"/>
                  </a:rPr>
                  <a:t>n</a:t>
                </a:r>
                <a:r>
                  <a:rPr lang="en-US" altLang="zh-CN" baseline="30000" dirty="0" err="1">
                    <a:latin typeface="Times New Roman" panose="02020603050405020304" pitchFamily="18" charset="0"/>
                    <a:cs typeface="Times New Roman" panose="02020603050405020304" pitchFamily="18" charset="0"/>
                  </a:rPr>
                  <a:t>d</a:t>
                </a:r>
                <a:r>
                  <a:rPr lang="en-US" altLang="zh-CN" dirty="0" err="1">
                    <a:latin typeface="Times New Roman" panose="02020603050405020304" pitchFamily="18" charset="0"/>
                    <a:cs typeface="Times New Roman" panose="02020603050405020304" pitchFamily="18" charset="0"/>
                  </a:rPr>
                  <a:t>logn</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 ≠ b</a:t>
                </a:r>
                <a:r>
                  <a:rPr lang="en-US" altLang="zh-CN" baseline="30000"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g(m)=b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5627E16-0C21-448B-A2A1-EBEDCFFB6D53}"/>
                  </a:ext>
                </a:extLst>
              </p:cNvPr>
              <p:cNvSpPr>
                <a:spLocks noGrp="1" noRot="1" noChangeAspect="1" noMove="1" noResize="1" noEditPoints="1" noAdjustHandles="1" noChangeArrowheads="1" noChangeShapeType="1" noTextEdit="1"/>
              </p:cNvSpPr>
              <p:nvPr>
                <p:ph idx="1"/>
              </p:nvPr>
            </p:nvSpPr>
            <p:spPr>
              <a:blipFill>
                <a:blip r:embed="rId2"/>
                <a:stretch>
                  <a:fillRect l="-863" t="-2319" r="-1569"/>
                </a:stretch>
              </a:blipFill>
            </p:spPr>
            <p:txBody>
              <a:bodyPr/>
              <a:lstStyle/>
              <a:p>
                <a:r>
                  <a:rPr lang="en-US">
                    <a:noFill/>
                  </a:rPr>
                  <a:t> </a:t>
                </a:r>
              </a:p>
            </p:txBody>
          </p:sp>
        </mc:Fallback>
      </mc:AlternateContent>
    </p:spTree>
    <p:extLst>
      <p:ext uri="{BB962C8B-B14F-4D97-AF65-F5344CB8AC3E}">
        <p14:creationId xmlns:p14="http://schemas.microsoft.com/office/powerpoint/2010/main" val="19536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9EECA-10C5-4A8E-916F-8DBD1DDE7768}"/>
              </a:ext>
            </a:extLst>
          </p:cNvPr>
          <p:cNvSpPr>
            <a:spLocks noGrp="1"/>
          </p:cNvSpPr>
          <p:nvPr>
            <p:ph type="title"/>
          </p:nvPr>
        </p:nvSpPr>
        <p:spPr/>
        <p:txBody>
          <a:bodyPr/>
          <a:lstStyle/>
          <a:p>
            <a:r>
              <a:rPr lang="zh-CN" altLang="en-US" dirty="0"/>
              <a:t>分治算法</a:t>
            </a:r>
            <a:endParaRPr lang="en-US" dirty="0"/>
          </a:p>
        </p:txBody>
      </p:sp>
      <p:sp>
        <p:nvSpPr>
          <p:cNvPr id="3" name="内容占位符 2">
            <a:extLst>
              <a:ext uri="{FF2B5EF4-FFF2-40B4-BE49-F238E27FC236}">
                <a16:creationId xmlns:a16="http://schemas.microsoft.com/office/drawing/2014/main" id="{0CDBC51C-B752-4D9B-8F60-F29B21A47E66}"/>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二分搜索 </a:t>
            </a:r>
            <a:r>
              <a:rPr lang="en-US" altLang="zh-CN" dirty="0">
                <a:latin typeface="Times New Roman" panose="02020603050405020304" pitchFamily="18" charset="0"/>
                <a:cs typeface="Times New Roman" panose="02020603050405020304" pitchFamily="18" charset="0"/>
              </a:rPr>
              <a:t>f(n) = f(n/2) + 1</a:t>
            </a: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找最大 </a:t>
            </a:r>
            <a:r>
              <a:rPr lang="en-US" altLang="zh-CN" dirty="0">
                <a:latin typeface="Times New Roman" panose="02020603050405020304" pitchFamily="18" charset="0"/>
                <a:cs typeface="Times New Roman" panose="02020603050405020304" pitchFamily="18" charset="0"/>
              </a:rPr>
              <a:t>f(n) = 2f(n/2) + 1</a:t>
            </a: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9 </a:t>
            </a:r>
            <a:r>
              <a:rPr lang="zh-CN" altLang="en-US" dirty="0">
                <a:latin typeface="Times New Roman" panose="02020603050405020304" pitchFamily="18" charset="0"/>
                <a:cs typeface="Times New Roman" panose="02020603050405020304" pitchFamily="18" charset="0"/>
              </a:rPr>
              <a:t>归并排序 </a:t>
            </a:r>
            <a:r>
              <a:rPr lang="en-US" altLang="zh-CN" dirty="0">
                <a:latin typeface="Times New Roman" panose="02020603050405020304" pitchFamily="18" charset="0"/>
                <a:cs typeface="Times New Roman" panose="02020603050405020304" pitchFamily="18" charset="0"/>
              </a:rPr>
              <a:t>f(n) = 2f(n/2) + n</a:t>
            </a: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10 </a:t>
            </a:r>
            <a:r>
              <a:rPr lang="zh-CN" altLang="en-US" dirty="0">
                <a:latin typeface="Times New Roman" panose="02020603050405020304" pitchFamily="18" charset="0"/>
                <a:cs typeface="Times New Roman" panose="02020603050405020304" pitchFamily="18" charset="0"/>
              </a:rPr>
              <a:t>整数快乘 </a:t>
            </a:r>
            <a:r>
              <a:rPr lang="en-US" altLang="zh-CN" dirty="0">
                <a:latin typeface="Times New Roman" panose="02020603050405020304" pitchFamily="18" charset="0"/>
                <a:cs typeface="Times New Roman" panose="02020603050405020304" pitchFamily="18" charset="0"/>
              </a:rPr>
              <a:t>f(n) = 3f(n/2) + </a:t>
            </a:r>
            <a:r>
              <a:rPr lang="en-US" altLang="zh-CN" dirty="0" err="1">
                <a:latin typeface="Times New Roman" panose="02020603050405020304" pitchFamily="18" charset="0"/>
                <a:cs typeface="Times New Roman" panose="02020603050405020304" pitchFamily="18" charset="0"/>
              </a:rPr>
              <a:t>cn</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11 </a:t>
            </a:r>
            <a:r>
              <a:rPr lang="zh-CN" altLang="en-US" dirty="0">
                <a:latin typeface="Times New Roman" panose="02020603050405020304" pitchFamily="18" charset="0"/>
                <a:cs typeface="Times New Roman" panose="02020603050405020304" pitchFamily="18" charset="0"/>
              </a:rPr>
              <a:t>矩阵快乘 </a:t>
            </a:r>
            <a:r>
              <a:rPr lang="en-US" altLang="zh-CN" dirty="0">
                <a:latin typeface="Times New Roman" panose="02020603050405020304" pitchFamily="18" charset="0"/>
                <a:cs typeface="Times New Roman" panose="02020603050405020304" pitchFamily="18" charset="0"/>
              </a:rPr>
              <a:t>7f(n/2) + (15/4)n</a:t>
            </a:r>
            <a:r>
              <a:rPr lang="en-US" altLang="zh-CN" baseline="30000" dirty="0">
                <a:latin typeface="Times New Roman" panose="02020603050405020304" pitchFamily="18" charset="0"/>
                <a:cs typeface="Times New Roman" panose="02020603050405020304" pitchFamily="18" charset="0"/>
              </a:rPr>
              <a:t>2</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12 </a:t>
            </a:r>
            <a:r>
              <a:rPr lang="zh-CN" altLang="en-US" dirty="0">
                <a:latin typeface="Times New Roman" panose="02020603050405020304" pitchFamily="18" charset="0"/>
                <a:cs typeface="Times New Roman" panose="02020603050405020304" pitchFamily="18" charset="0"/>
              </a:rPr>
              <a:t>最近点对问题</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30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D67C9-EFED-4DCB-AA07-346E74BB6E9A}"/>
              </a:ext>
            </a:extLst>
          </p:cNvPr>
          <p:cNvSpPr>
            <a:spLocks noGrp="1"/>
          </p:cNvSpPr>
          <p:nvPr>
            <p:ph type="title"/>
          </p:nvPr>
        </p:nvSpPr>
        <p:spPr/>
        <p:txBody>
          <a:bodyPr/>
          <a:lstStyle/>
          <a:p>
            <a:r>
              <a:rPr lang="zh-CN" altLang="en-US" dirty="0"/>
              <a:t>生成函数</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5B855D-471E-4806-8FA1-B2413B507647}"/>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定义 实数列</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的生成函数是幂级数</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cs typeface="Times New Roman" panose="02020603050405020304" pitchFamily="18" charset="0"/>
                      </a:rPr>
                      <m:t>𝐺</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r>
                      <a:rPr lang="en-US" b="0" i="1" smtClean="0">
                        <a:latin typeface="Cambria Math" panose="02040503050406030204" pitchFamily="18" charset="0"/>
                        <a:cs typeface="Times New Roman" panose="02020603050405020304" pitchFamily="18" charset="0"/>
                      </a:rPr>
                      <m:t>+…=</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e>
                    </m:nary>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3 </a:t>
                </a:r>
                <a:r>
                  <a:rPr lang="zh-CN" altLang="en-US" dirty="0">
                    <a:latin typeface="Times New Roman" panose="02020603050405020304" pitchFamily="18" charset="0"/>
                    <a:cs typeface="Times New Roman" panose="02020603050405020304" pitchFamily="18" charset="0"/>
                  </a:rPr>
                  <a:t>的生成函数是：</a:t>
                </a:r>
                <a:r>
                  <a:rPr lang="en-US" altLang="zh-CN" dirty="0">
                    <a:latin typeface="Times New Roman" panose="02020603050405020304" pitchFamily="18" charset="0"/>
                    <a:cs typeface="Times New Roman" panose="02020603050405020304" pitchFamily="18" charset="0"/>
                  </a:rPr>
                  <a:t>3/(1 − x);</a:t>
                </a:r>
              </a:p>
              <a:p>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2</a:t>
                </a:r>
                <a:r>
                  <a:rPr lang="en-US" altLang="zh-CN" baseline="30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的生成函数是：</a:t>
                </a:r>
                <a:r>
                  <a:rPr lang="en-US" altLang="zh-CN" dirty="0">
                    <a:latin typeface="Times New Roman" panose="02020603050405020304" pitchFamily="18" charset="0"/>
                    <a:cs typeface="Times New Roman" panose="02020603050405020304" pitchFamily="18" charset="0"/>
                  </a:rPr>
                  <a:t> 1/(1 − 2x);</a:t>
                </a:r>
              </a:p>
              <a:p>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 k+1 </a:t>
                </a:r>
                <a:r>
                  <a:rPr lang="zh-CN" altLang="en-US" dirty="0">
                    <a:latin typeface="Times New Roman" panose="02020603050405020304" pitchFamily="18" charset="0"/>
                    <a:cs typeface="Times New Roman" panose="02020603050405020304" pitchFamily="18" charset="0"/>
                  </a:rPr>
                  <a:t>的生成函数是：</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=1+</m:t>
                    </m:r>
                    <m:r>
                      <a:rPr lang="en-US"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+3</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+1)</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r>
                      <a:rPr lang="en-US"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nary>
                      <m:naryPr>
                        <m:ctrlPr>
                          <a:rPr lang="en-US"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cs typeface="Times New Roman" panose="02020603050405020304" pitchFamily="18" charset="0"/>
                          </a:rPr>
                          <m:t>𝑥</m:t>
                        </m:r>
                      </m:sup>
                      <m:e>
                        <m:r>
                          <a:rPr lang="en-US" b="0"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𝑑𝑥</m:t>
                        </m:r>
                      </m:e>
                    </m:nary>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3</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𝑥</m:t>
                        </m:r>
                      </m:den>
                    </m:f>
                    <m:r>
                      <a:rPr lang="en-US" b="0" i="1" smtClean="0">
                        <a:latin typeface="Cambria Math" panose="02040503050406030204" pitchFamily="18" charset="0"/>
                        <a:cs typeface="Times New Roman" panose="02020603050405020304" pitchFamily="18" charset="0"/>
                      </a:rPr>
                      <m:t>−1</m:t>
                    </m:r>
                    <m:r>
                      <m:rPr>
                        <m:nor/>
                      </m:rPr>
                      <a:rPr lang="en-US" altLang="zh-CN" dirty="0">
                        <a:latin typeface="Times New Roman" panose="020206030504050203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i="1" smtClean="0">
                        <a:latin typeface="Cambria Math" panose="02040503050406030204" pitchFamily="18" charset="0"/>
                        <a:cs typeface="Times New Roman" panose="02020603050405020304" pitchFamily="18" charset="0"/>
                      </a:rPr>
                      <m:t>𝑓</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e>
                          <m:sup>
                            <m:r>
                              <a:rPr lang="en-US" b="0" i="1" smtClean="0">
                                <a:latin typeface="Cambria Math" panose="02040503050406030204" pitchFamily="18" charset="0"/>
                                <a:cs typeface="Times New Roman" panose="02020603050405020304" pitchFamily="18" charset="0"/>
                              </a:rPr>
                              <m:t>2</m:t>
                            </m:r>
                          </m:sup>
                        </m:sSup>
                      </m:den>
                    </m:f>
                  </m:oMath>
                </a14:m>
                <a:r>
                  <a:rPr lang="en-US" dirty="0">
                    <a:latin typeface="Times New Roman" panose="02020603050405020304" pitchFamily="18" charset="0"/>
                    <a:cs typeface="Times New Roman" panose="02020603050405020304" pitchFamily="18" charset="0"/>
                  </a:rPr>
                  <a:t>.</a:t>
                </a:r>
              </a:p>
            </p:txBody>
          </p:sp>
        </mc:Choice>
        <mc:Fallback xmlns="">
          <p:sp>
            <p:nvSpPr>
              <p:cNvPr id="3" name="内容占位符 2">
                <a:extLst>
                  <a:ext uri="{FF2B5EF4-FFF2-40B4-BE49-F238E27FC236}">
                    <a16:creationId xmlns:a16="http://schemas.microsoft.com/office/drawing/2014/main" id="{7E5B855D-471E-4806-8FA1-B2413B507647}"/>
                  </a:ext>
                </a:extLst>
              </p:cNvPr>
              <p:cNvSpPr>
                <a:spLocks noGrp="1" noRot="1" noChangeAspect="1" noMove="1" noResize="1" noEditPoints="1" noAdjustHandles="1" noChangeArrowheads="1" noChangeShapeType="1" noTextEdit="1"/>
              </p:cNvSpPr>
              <p:nvPr>
                <p:ph idx="1"/>
              </p:nvPr>
            </p:nvSpPr>
            <p:spPr>
              <a:blipFill>
                <a:blip r:embed="rId2"/>
                <a:stretch>
                  <a:fillRect l="-863" t="-2319"/>
                </a:stretch>
              </a:blipFill>
            </p:spPr>
            <p:txBody>
              <a:bodyPr/>
              <a:lstStyle/>
              <a:p>
                <a:r>
                  <a:rPr lang="en-US">
                    <a:noFill/>
                  </a:rPr>
                  <a:t> </a:t>
                </a:r>
              </a:p>
            </p:txBody>
          </p:sp>
        </mc:Fallback>
      </mc:AlternateContent>
    </p:spTree>
    <p:extLst>
      <p:ext uri="{BB962C8B-B14F-4D97-AF65-F5344CB8AC3E}">
        <p14:creationId xmlns:p14="http://schemas.microsoft.com/office/powerpoint/2010/main" val="131017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11F04-E1AD-4902-9BC8-CE21596E06F5}"/>
              </a:ext>
            </a:extLst>
          </p:cNvPr>
          <p:cNvSpPr>
            <a:spLocks noGrp="1"/>
          </p:cNvSpPr>
          <p:nvPr>
            <p:ph type="title"/>
          </p:nvPr>
        </p:nvSpPr>
        <p:spPr/>
        <p:txBody>
          <a:bodyPr/>
          <a:lstStyle/>
          <a:p>
            <a:r>
              <a:rPr lang="zh-CN" altLang="en-US" dirty="0"/>
              <a:t>有限项生成函数</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AA6E87-898E-46F9-A845-0885873B7068}"/>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如果数列只有有限项，</a:t>
                </a:r>
                <a:r>
                  <a:rPr lang="zh-CN" altLang="en-US" dirty="0"/>
                  <a:t>生成函数是多项式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序列 </a:t>
                </a:r>
                <a:r>
                  <a:rPr lang="en-US" altLang="zh-CN" dirty="0">
                    <a:latin typeface="Times New Roman" panose="02020603050405020304" pitchFamily="18" charset="0"/>
                    <a:cs typeface="Times New Roman" panose="02020603050405020304" pitchFamily="18" charset="0"/>
                  </a:rPr>
                  <a:t>1, 1, 1, 1, 1, 1 </a:t>
                </a:r>
                <a:r>
                  <a:rPr lang="zh-CN" altLang="en-US" dirty="0">
                    <a:latin typeface="Times New Roman" panose="02020603050405020304" pitchFamily="18" charset="0"/>
                    <a:cs typeface="Times New Roman" panose="02020603050405020304" pitchFamily="18" charset="0"/>
                  </a:rPr>
                  <a:t>的生成函数是：</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cs typeface="Times New Roman" panose="02020603050405020304" pitchFamily="18" charset="0"/>
                      </a:rPr>
                      <m:t>1+</m:t>
                    </m:r>
                    <m:r>
                      <a:rPr lang="en-US" i="1" smtClean="0">
                        <a:latin typeface="Cambria Math" panose="02040503050406030204" pitchFamily="18" charset="0"/>
                        <a:cs typeface="Times New Roman" panose="02020603050405020304" pitchFamily="18" charset="0"/>
                      </a:rPr>
                      <m:t>𝑥</m:t>
                    </m:r>
                    <m:r>
                      <a:rPr lang="en-US" i="1" smtClean="0">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5</m:t>
                        </m:r>
                      </m:sup>
                    </m:sSup>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𝑥</m:t>
                        </m:r>
                      </m:den>
                    </m:f>
                  </m:oMath>
                </a14:m>
                <a:endParaRPr lang="en-US" dirty="0"/>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 m</a:t>
                </a:r>
                <a:r>
                  <a:rPr lang="zh-CN" altLang="en-US" dirty="0">
                    <a:latin typeface="Times New Roman" panose="02020603050405020304" pitchFamily="18" charset="0"/>
                    <a:cs typeface="Times New Roman" panose="02020603050405020304" pitchFamily="18" charset="0"/>
                  </a:rPr>
                  <a:t>是正整数，</a:t>
                </a:r>
                <a:r>
                  <a:rPr lang="en-US" altLang="zh-CN" dirty="0">
                    <a:latin typeface="Times New Roman" panose="02020603050405020304" pitchFamily="18" charset="0"/>
                    <a:cs typeface="Times New Roman" panose="02020603050405020304" pitchFamily="18" charset="0"/>
                  </a:rPr>
                  <a:t>C(m, k) </a:t>
                </a:r>
                <a:r>
                  <a:rPr lang="zh-CN" altLang="en-US" dirty="0">
                    <a:latin typeface="Times New Roman" panose="02020603050405020304" pitchFamily="18" charset="0"/>
                    <a:cs typeface="Times New Roman" panose="02020603050405020304" pitchFamily="18" charset="0"/>
                  </a:rPr>
                  <a:t>的生成函数是：</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d>
                      <m:dPr>
                        <m:ctrlPr>
                          <a:rPr lang="en-US" i="1">
                            <a:latin typeface="Cambria Math" panose="02040503050406030204" pitchFamily="18" charset="0"/>
                            <a:cs typeface="Times New Roman" panose="02020603050405020304" pitchFamily="18" charset="0"/>
                          </a:rPr>
                        </m:ctrlPr>
                      </m:dPr>
                      <m:e>
                        <m:f>
                          <m:fPr>
                            <m:type m:val="noBa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𝑚</m:t>
                            </m:r>
                          </m:num>
                          <m:den>
                            <m:r>
                              <a:rPr lang="en-US" b="0" i="1" smtClean="0">
                                <a:latin typeface="Cambria Math" panose="02040503050406030204" pitchFamily="18" charset="0"/>
                                <a:cs typeface="Times New Roman" panose="02020603050405020304" pitchFamily="18" charset="0"/>
                              </a:rPr>
                              <m:t>0</m:t>
                            </m:r>
                          </m:den>
                        </m:f>
                      </m:e>
                    </m:d>
                    <m:r>
                      <a:rPr lang="en-US" b="0" i="1" smtClean="0">
                        <a:latin typeface="Cambria Math" panose="02040503050406030204" pitchFamily="18" charset="0"/>
                        <a:cs typeface="Times New Roman" panose="02020603050405020304" pitchFamily="18" charset="0"/>
                      </a:rPr>
                      <m:t>1+</m:t>
                    </m:r>
                    <m:d>
                      <m:dPr>
                        <m:ctrlPr>
                          <a:rPr lang="en-US" b="0" i="1" smtClean="0">
                            <a:latin typeface="Cambria Math" panose="02040503050406030204" pitchFamily="18" charset="0"/>
                            <a:cs typeface="Times New Roman" panose="02020603050405020304" pitchFamily="18" charset="0"/>
                          </a:rPr>
                        </m:ctrlPr>
                      </m:dPr>
                      <m:e>
                        <m:f>
                          <m:fPr>
                            <m:type m:val="noBa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𝑚</m:t>
                            </m:r>
                          </m:num>
                          <m:den>
                            <m:r>
                              <a:rPr lang="en-US" b="0" i="1" smtClean="0">
                                <a:latin typeface="Cambria Math" panose="02040503050406030204" pitchFamily="18" charset="0"/>
                                <a:cs typeface="Times New Roman" panose="02020603050405020304" pitchFamily="18" charset="0"/>
                              </a:rPr>
                              <m:t>1</m:t>
                            </m:r>
                          </m:den>
                        </m:f>
                      </m:e>
                    </m:d>
                    <m:r>
                      <a:rPr lang="en-US" i="1" smtClean="0">
                        <a:latin typeface="Cambria Math" panose="02040503050406030204" pitchFamily="18" charset="0"/>
                        <a:cs typeface="Times New Roman" panose="02020603050405020304" pitchFamily="18" charset="0"/>
                      </a:rPr>
                      <m:t>𝑥</m:t>
                    </m:r>
                    <m:r>
                      <a:rPr lang="en-US" i="1" smtClean="0">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f>
                          <m:fPr>
                            <m:type m:val="noBa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𝑚</m:t>
                            </m:r>
                          </m:num>
                          <m:den>
                            <m:r>
                              <a:rPr lang="en-US" b="0" i="1" smtClean="0">
                                <a:latin typeface="Cambria Math" panose="02040503050406030204" pitchFamily="18" charset="0"/>
                                <a:cs typeface="Times New Roman" panose="02020603050405020304" pitchFamily="18" charset="0"/>
                              </a:rPr>
                              <m:t>2</m:t>
                            </m:r>
                          </m:den>
                        </m:f>
                      </m:e>
                    </m:d>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f>
                          <m:fPr>
                            <m:type m:val="noBa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𝑚</m:t>
                            </m:r>
                          </m:num>
                          <m:den>
                            <m:r>
                              <a:rPr lang="en-US" b="0" i="1" smtClean="0">
                                <a:latin typeface="Cambria Math" panose="02040503050406030204" pitchFamily="18" charset="0"/>
                                <a:cs typeface="Times New Roman" panose="02020603050405020304" pitchFamily="18" charset="0"/>
                              </a:rPr>
                              <m:t>𝑚</m:t>
                            </m:r>
                          </m:den>
                        </m:f>
                      </m:e>
                    </m:d>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𝑚</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e>
                      <m:sup>
                        <m:r>
                          <a:rPr lang="en-US" b="0" i="1" smtClean="0">
                            <a:latin typeface="Cambria Math" panose="02040503050406030204" pitchFamily="18" charset="0"/>
                            <a:cs typeface="Times New Roman" panose="02020603050405020304" pitchFamily="18" charset="0"/>
                          </a:rPr>
                          <m:t>𝑚</m:t>
                        </m:r>
                      </m:sup>
                    </m:sSup>
                  </m:oMath>
                </a14:m>
                <a:endParaRPr lang="en-US" altLang="zh-CN"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a:extLst>
                  <a:ext uri="{FF2B5EF4-FFF2-40B4-BE49-F238E27FC236}">
                    <a16:creationId xmlns:a16="http://schemas.microsoft.com/office/drawing/2014/main" id="{C0AA6E87-898E-46F9-A845-0885873B7068}"/>
                  </a:ext>
                </a:extLst>
              </p:cNvPr>
              <p:cNvSpPr>
                <a:spLocks noGrp="1" noRot="1" noChangeAspect="1" noMove="1" noResize="1" noEditPoints="1" noAdjustHandles="1" noChangeArrowheads="1" noChangeShapeType="1" noTextEdit="1"/>
              </p:cNvSpPr>
              <p:nvPr>
                <p:ph idx="1"/>
              </p:nvPr>
            </p:nvSpPr>
            <p:spPr>
              <a:blipFill>
                <a:blip r:embed="rId2"/>
                <a:stretch>
                  <a:fillRect l="-863" t="-2319"/>
                </a:stretch>
              </a:blipFill>
            </p:spPr>
            <p:txBody>
              <a:bodyPr/>
              <a:lstStyle/>
              <a:p>
                <a:r>
                  <a:rPr lang="en-US">
                    <a:noFill/>
                  </a:rPr>
                  <a:t> </a:t>
                </a:r>
              </a:p>
            </p:txBody>
          </p:sp>
        </mc:Fallback>
      </mc:AlternateContent>
    </p:spTree>
    <p:extLst>
      <p:ext uri="{BB962C8B-B14F-4D97-AF65-F5344CB8AC3E}">
        <p14:creationId xmlns:p14="http://schemas.microsoft.com/office/powerpoint/2010/main" val="19200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48D26-61E2-4DF8-A5B5-075227C9BBDE}"/>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幂级数的运算</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AC911C-9CF2-478F-8EA8-F21FB24F0BC3}"/>
                  </a:ext>
                </a:extLst>
              </p:cNvPr>
              <p:cNvSpPr>
                <a:spLocks noGrp="1"/>
              </p:cNvSpPr>
              <p:nvPr>
                <p:ph idx="1"/>
              </p:nvPr>
            </p:nvSpPr>
            <p:spPr/>
            <p:txBody>
              <a:bodyPr/>
              <a:lstStyle/>
              <a:p>
                <a14:m>
                  <m:oMath xmlns:m="http://schemas.openxmlformats.org/officeDocument/2006/math">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e>
                    </m:nary>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𝑘</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𝑘</m:t>
                            </m:r>
                          </m:sub>
                        </m:sSub>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oMath>
                </a14:m>
                <a:endParaRPr lang="en-US" dirty="0"/>
              </a:p>
              <a:p>
                <a14:m>
                  <m:oMath xmlns:m="http://schemas.openxmlformats.org/officeDocument/2006/math">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e>
                    </m:nary>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oMath>
                </a14:m>
                <a:endParaRPr lang="en-US" dirty="0"/>
              </a:p>
              <a:p>
                <a:r>
                  <a:rPr lang="zh-CN" altLang="en-US"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 = a</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 + a</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k−1</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k−i</a:t>
                </a:r>
                <a:r>
                  <a:rPr lang="en-US" altLang="zh-CN" i="1"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e>
                    </m:nary>
                    <m:r>
                      <a:rPr lang="en-US" b="0" i="1" smtClean="0">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r>
                      <a:rPr lang="en-US" i="1">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b="0" i="1" smtClean="0">
                            <a:latin typeface="Cambria Math" panose="02040503050406030204" pitchFamily="18" charset="0"/>
                            <a:cs typeface="Times New Roman" panose="02020603050405020304" pitchFamily="18" charset="0"/>
                          </a:rPr>
                          <m:t>0</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=0</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𝑥</m:t>
                            </m:r>
                          </m:e>
                          <m:sup>
                            <m:r>
                              <a:rPr lang="en-US" b="0" i="1" smtClean="0">
                                <a:latin typeface="Cambria Math" panose="02040503050406030204" pitchFamily="18" charset="0"/>
                                <a:cs typeface="Times New Roman" panose="02020603050405020304" pitchFamily="18" charset="0"/>
                              </a:rPr>
                              <m:t>𝑘</m:t>
                            </m:r>
                          </m:sup>
                        </m:sSup>
                      </m:e>
                    </m:nary>
                    <m:r>
                      <a:rPr lang="en-US" b="0" i="1" smtClean="0">
                        <a:latin typeface="Cambria Math" panose="02040503050406030204" pitchFamily="18" charset="0"/>
                        <a:cs typeface="Times New Roman" panose="02020603050405020304" pitchFamily="18" charset="0"/>
                      </a:rPr>
                      <m:t>=</m:t>
                    </m:r>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nary>
                      <m:naryPr>
                        <m:chr m:val="∑"/>
                        <m:ctrlPr>
                          <a:rPr lang="en-US" i="1">
                            <a:latin typeface="Cambria Math" panose="02040503050406030204" pitchFamily="18" charset="0"/>
                            <a:cs typeface="Times New Roman" panose="02020603050405020304" pitchFamily="18" charset="0"/>
                          </a:rPr>
                        </m:ctrlPr>
                      </m:naryPr>
                      <m:sub>
                        <m:r>
                          <m:rPr>
                            <m:brk m:alnAt="23"/>
                          </m:rP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=0</m:t>
                        </m:r>
                      </m:sub>
                      <m:sup>
                        <m:r>
                          <a:rPr lang="en-US" i="1">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𝑘</m:t>
                            </m:r>
                          </m:sub>
                        </m:sSub>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𝑥</m:t>
                            </m:r>
                          </m:e>
                          <m:sup>
                            <m:r>
                              <a:rPr lang="en-US" i="1">
                                <a:latin typeface="Cambria Math" panose="02040503050406030204" pitchFamily="18" charset="0"/>
                                <a:cs typeface="Times New Roman" panose="02020603050405020304" pitchFamily="18" charset="0"/>
                              </a:rPr>
                              <m:t>𝑘</m:t>
                            </m:r>
                          </m:sup>
                        </m:sSup>
                      </m:e>
                    </m:nary>
                  </m:oMath>
                </a14:m>
                <a:r>
                  <a:rPr lang="en-US" dirty="0"/>
                  <a:t>, </a:t>
                </a:r>
                <a:r>
                  <a:rPr lang="zh-CN" altLang="en-US" dirty="0"/>
                  <a:t>系数满足：</a:t>
                </a:r>
                <a:endParaRPr lang="en-US" altLang="zh-CN" dirty="0"/>
              </a:p>
              <a:p>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 b</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 b</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 = a</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在这里无关幂级数的收敛性，常成为形式幂级数。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幂级数同样可以求导数求积分。</a:t>
                </a:r>
                <a:endParaRPr lang="en-US" dirty="0"/>
              </a:p>
              <a:p>
                <a:endParaRPr lang="en-US" dirty="0"/>
              </a:p>
            </p:txBody>
          </p:sp>
        </mc:Choice>
        <mc:Fallback xmlns="">
          <p:sp>
            <p:nvSpPr>
              <p:cNvPr id="3" name="内容占位符 2">
                <a:extLst>
                  <a:ext uri="{FF2B5EF4-FFF2-40B4-BE49-F238E27FC236}">
                    <a16:creationId xmlns:a16="http://schemas.microsoft.com/office/drawing/2014/main" id="{8CAC911C-9CF2-478F-8EA8-F21FB24F0BC3}"/>
                  </a:ext>
                </a:extLst>
              </p:cNvPr>
              <p:cNvSpPr>
                <a:spLocks noGrp="1" noRot="1" noChangeAspect="1" noMove="1" noResize="1" noEditPoints="1" noAdjustHandles="1" noChangeArrowheads="1" noChangeShapeType="1" noTextEdit="1"/>
              </p:cNvSpPr>
              <p:nvPr>
                <p:ph idx="1"/>
              </p:nvPr>
            </p:nvSpPr>
            <p:spPr>
              <a:blipFill>
                <a:blip r:embed="rId2"/>
                <a:stretch>
                  <a:fillRect l="-3059" t="-13623"/>
                </a:stretch>
              </a:blipFill>
            </p:spPr>
            <p:txBody>
              <a:bodyPr/>
              <a:lstStyle/>
              <a:p>
                <a:r>
                  <a:rPr lang="en-US">
                    <a:noFill/>
                  </a:rPr>
                  <a:t> </a:t>
                </a:r>
              </a:p>
            </p:txBody>
          </p:sp>
        </mc:Fallback>
      </mc:AlternateContent>
    </p:spTree>
    <p:extLst>
      <p:ext uri="{BB962C8B-B14F-4D97-AF65-F5344CB8AC3E}">
        <p14:creationId xmlns:p14="http://schemas.microsoft.com/office/powerpoint/2010/main" val="23400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CE694-43FF-43E1-ACAD-AF4C94D143BA}"/>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函数展开为幂级数</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E43EDC-9490-4FE2-B1BC-771227CAE57B}"/>
                  </a:ext>
                </a:extLst>
              </p:cNvPr>
              <p:cNvSpPr>
                <a:spLocks noGrp="1"/>
              </p:cNvSpPr>
              <p:nvPr>
                <p:ph idx="1"/>
              </p:nvPr>
            </p:nvSpPr>
            <p:spPr>
              <a:xfrm>
                <a:off x="685019" y="2011680"/>
                <a:ext cx="7772400" cy="435349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𝑘</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e>
                      </m:nary>
                    </m:oMath>
                  </m:oMathPara>
                </a14:m>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𝑘</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利用</a:t>
                </a:r>
                <a:r>
                  <a:rPr lang="en-US" altLang="zh-CN" dirty="0" err="1">
                    <a:latin typeface="Times New Roman" panose="02020603050405020304" pitchFamily="18" charset="0"/>
                    <a:cs typeface="Times New Roman" panose="02020603050405020304" pitchFamily="18" charset="0"/>
                  </a:rPr>
                  <a:t>taylor</a:t>
                </a:r>
                <a:r>
                  <a:rPr lang="zh-CN" altLang="en-US" dirty="0">
                    <a:latin typeface="Times New Roman" panose="02020603050405020304" pitchFamily="18" charset="0"/>
                    <a:cs typeface="Times New Roman" panose="02020603050405020304" pitchFamily="18" charset="0"/>
                  </a:rPr>
                  <a:t>展式，将左式在零处展开即得又式，收敛半径是 </a:t>
                </a:r>
                <a:r>
                  <a:rPr lang="en-US" altLang="zh-CN" dirty="0">
                    <a:latin typeface="Times New Roman" panose="02020603050405020304" pitchFamily="18" charset="0"/>
                    <a:cs typeface="Times New Roman" panose="02020603050405020304" pitchFamily="18" charset="0"/>
                  </a:rPr>
                  <a:t>1.</a:t>
                </a:r>
              </a:p>
              <a:p>
                <a:r>
                  <a:rPr lang="zh-CN" altLang="en-US" dirty="0">
                    <a:latin typeface="Times New Roman" panose="02020603050405020304" pitchFamily="18" charset="0"/>
                    <a:cs typeface="Times New Roman" panose="02020603050405020304" pitchFamily="18" charset="0"/>
                  </a:rPr>
                  <a:t>在有限表达式与幂级数互化是，变量应在收敛域内取值。否则可能会得出奇怪得结果。</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8 C(−n, k) = (−n)(−n − 1)(−n − 2) ··· (−n − k + 1) / k!</a:t>
                </a:r>
              </a:p>
              <a:p>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n(n +1)(n+2) ··· (n + k − 1) / k!</a:t>
                </a:r>
              </a:p>
              <a:p>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(−1)</a:t>
                </a:r>
                <a:r>
                  <a:rPr lang="en-US" altLang="zh-CN" baseline="30000"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(n + k − 1)! / k! (n − 1)! = (−1)</a:t>
                </a:r>
                <a:r>
                  <a:rPr lang="en-US" altLang="zh-CN" baseline="30000"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C(n + k − 1, k)</a:t>
                </a:r>
              </a:p>
              <a:p>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2E43EDC-9490-4FE2-B1BC-771227CAE57B}"/>
                  </a:ext>
                </a:extLst>
              </p:cNvPr>
              <p:cNvSpPr>
                <a:spLocks noGrp="1" noRot="1" noChangeAspect="1" noMove="1" noResize="1" noEditPoints="1" noAdjustHandles="1" noChangeArrowheads="1" noChangeShapeType="1" noTextEdit="1"/>
              </p:cNvSpPr>
              <p:nvPr>
                <p:ph idx="1"/>
              </p:nvPr>
            </p:nvSpPr>
            <p:spPr>
              <a:xfrm>
                <a:off x="685019" y="2011680"/>
                <a:ext cx="7772400" cy="4353494"/>
              </a:xfrm>
              <a:blipFill>
                <a:blip r:embed="rId2"/>
                <a:stretch>
                  <a:fillRect l="-863" r="-471" b="-280"/>
                </a:stretch>
              </a:blipFill>
            </p:spPr>
            <p:txBody>
              <a:bodyPr/>
              <a:lstStyle/>
              <a:p>
                <a:r>
                  <a:rPr lang="en-US">
                    <a:noFill/>
                  </a:rPr>
                  <a:t> </a:t>
                </a:r>
              </a:p>
            </p:txBody>
          </p:sp>
        </mc:Fallback>
      </mc:AlternateContent>
    </p:spTree>
    <p:extLst>
      <p:ext uri="{BB962C8B-B14F-4D97-AF65-F5344CB8AC3E}">
        <p14:creationId xmlns:p14="http://schemas.microsoft.com/office/powerpoint/2010/main" val="39069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8EBF4-EFAC-44B6-9303-FFF4D9F052B7}"/>
              </a:ext>
            </a:extLst>
          </p:cNvPr>
          <p:cNvSpPr>
            <a:spLocks noGrp="1"/>
          </p:cNvSpPr>
          <p:nvPr>
            <p:ph type="title"/>
          </p:nvPr>
        </p:nvSpPr>
        <p:spPr/>
        <p:txBody>
          <a:bodyPr/>
          <a:lstStyle/>
          <a:p>
            <a:r>
              <a:rPr lang="zh-CN" altLang="en-US" dirty="0"/>
              <a:t>鸽笼原理应用示例</a:t>
            </a:r>
          </a:p>
        </p:txBody>
      </p:sp>
      <p:sp>
        <p:nvSpPr>
          <p:cNvPr id="3" name="内容占位符 2">
            <a:extLst>
              <a:ext uri="{FF2B5EF4-FFF2-40B4-BE49-F238E27FC236}">
                <a16:creationId xmlns:a16="http://schemas.microsoft.com/office/drawing/2014/main" id="{EA47ACE1-4083-4C95-BADC-B03B4F0A0ACF}"/>
              </a:ext>
            </a:extLst>
          </p:cNvPr>
          <p:cNvSpPr>
            <a:spLocks noGrp="1"/>
          </p:cNvSpPr>
          <p:nvPr>
            <p:ph idx="1"/>
          </p:nvPr>
        </p:nvSpPr>
        <p:spPr>
          <a:xfrm>
            <a:off x="685019" y="2011680"/>
            <a:ext cx="7772400" cy="4668520"/>
          </a:xfrm>
        </p:spPr>
        <p:txBody>
          <a:bodyPr>
            <a:normAutofit lnSpcReduction="10000"/>
          </a:bodyPr>
          <a:lstStyle/>
          <a:p>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9</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台工作站和</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台服务器，每台工作站和每台服务器可电缆直连。任何时刻，每台服务器只允许连在其上的一台工作站访问。问：要保证任意不超过</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台工作站都能同时访问服务器，最少需要连接多少根电缆？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鸽笼原理一般用于证明，在这里可证明少于某个电缆数一定不能满足要求。需要另行设计连接方案，并证明它满足要求。</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若有某台服务器连接的电缆数</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，也就是至少</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台工作站不与这台服务器连接，这样的话，不与这台服务器连接的</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台工作站无法同时访问服务器。故每台服务器至少连接</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根电缆。总电缆不得少于</a:t>
            </a:r>
            <a:r>
              <a:rPr lang="en-US" altLang="zh-CN" dirty="0">
                <a:latin typeface="Times New Roman" panose="02020603050405020304" pitchFamily="18" charset="0"/>
                <a:cs typeface="Times New Roman" panose="02020603050405020304" pitchFamily="18" charset="0"/>
              </a:rPr>
              <a:t>60.</a:t>
            </a:r>
          </a:p>
          <a:p>
            <a:r>
              <a:rPr lang="zh-CN" altLang="en-US" dirty="0">
                <a:latin typeface="Times New Roman" panose="02020603050405020304" pitchFamily="18" charset="0"/>
                <a:cs typeface="Times New Roman" panose="02020603050405020304" pitchFamily="18" charset="0"/>
              </a:rPr>
              <a:t>连接方案：工作站编号</a:t>
            </a:r>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15</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服务器编号</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对于</a:t>
            </a:r>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≤10</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直连</a:t>
            </a:r>
            <a:r>
              <a:rPr lang="en-US" altLang="zh-CN" dirty="0" err="1">
                <a:latin typeface="Times New Roman" panose="02020603050405020304" pitchFamily="18" charset="0"/>
                <a:cs typeface="Times New Roman" panose="02020603050405020304" pitchFamily="18" charset="0"/>
              </a:rPr>
              <a:t>s</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w</a:t>
            </a:r>
            <a:r>
              <a:rPr lang="en-US" altLang="zh-CN" baseline="-25000" dirty="0">
                <a:latin typeface="Times New Roman" panose="02020603050405020304" pitchFamily="18" charset="0"/>
                <a:cs typeface="Times New Roman" panose="02020603050405020304" pitchFamily="18" charset="0"/>
              </a:rPr>
              <a:t>11</a:t>
            </a:r>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与每台服务器均连接，电缆数为</a:t>
            </a:r>
            <a:r>
              <a:rPr lang="en-US" altLang="zh-CN" dirty="0">
                <a:latin typeface="Times New Roman" panose="02020603050405020304" pitchFamily="18" charset="0"/>
                <a:cs typeface="Times New Roman" panose="02020603050405020304" pitchFamily="18" charset="0"/>
              </a:rPr>
              <a:t>60. </a:t>
            </a:r>
            <a:r>
              <a:rPr lang="zh-CN" altLang="en-US" dirty="0">
                <a:latin typeface="Times New Roman" panose="02020603050405020304" pitchFamily="18" charset="0"/>
                <a:cs typeface="Times New Roman" panose="02020603050405020304" pitchFamily="18" charset="0"/>
              </a:rPr>
              <a:t>易证这种连法满足要求。</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这里鸽笼原理是怎么用的？</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9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B9E1E-8A0A-46DA-8F05-6A5564F487CC}"/>
              </a:ext>
            </a:extLst>
          </p:cNvPr>
          <p:cNvSpPr>
            <a:spLocks noGrp="1"/>
          </p:cNvSpPr>
          <p:nvPr>
            <p:ph type="title"/>
          </p:nvPr>
        </p:nvSpPr>
        <p:spPr/>
        <p:txBody>
          <a:bodyPr/>
          <a:lstStyle/>
          <a:p>
            <a:r>
              <a:rPr lang="zh-CN" altLang="en-US" dirty="0"/>
              <a:t>用生成函数解计数问题</a:t>
            </a:r>
            <a:endParaRPr lang="en-US" dirty="0"/>
          </a:p>
        </p:txBody>
      </p:sp>
      <p:sp>
        <p:nvSpPr>
          <p:cNvPr id="3" name="内容占位符 2">
            <a:extLst>
              <a:ext uri="{FF2B5EF4-FFF2-40B4-BE49-F238E27FC236}">
                <a16:creationId xmlns:a16="http://schemas.microsoft.com/office/drawing/2014/main" id="{C5B84DE9-B98C-463D-914D-5C479348744C}"/>
              </a:ext>
            </a:extLst>
          </p:cNvPr>
          <p:cNvSpPr>
            <a:spLocks noGrp="1"/>
          </p:cNvSpPr>
          <p:nvPr>
            <p:ph idx="1"/>
          </p:nvPr>
        </p:nvSpPr>
        <p:spPr>
          <a:xfrm>
            <a:off x="685019" y="2011680"/>
            <a:ext cx="7772400" cy="4460372"/>
          </a:xfrm>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12 </a:t>
            </a:r>
            <a:r>
              <a:rPr lang="zh-CN" altLang="en-US" dirty="0">
                <a:latin typeface="Times New Roman" panose="02020603050405020304" pitchFamily="18" charset="0"/>
                <a:cs typeface="Times New Roman" panose="02020603050405020304" pitchFamily="18" charset="0"/>
              </a:rPr>
              <a:t>有多少个非负整数解？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解：考察 </a:t>
            </a:r>
            <a:r>
              <a:rPr lang="en-US" altLang="zh-CN" dirty="0">
                <a:latin typeface="Times New Roman" panose="02020603050405020304" pitchFamily="18" charset="0"/>
                <a:cs typeface="Times New Roman" panose="02020603050405020304" pitchFamily="18" charset="0"/>
              </a:rPr>
              <a:t>(1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a:t>
            </a:r>
            <a:r>
              <a:rPr lang="zh-CN" altLang="en-US" dirty="0">
                <a:latin typeface="Times New Roman" panose="02020603050405020304" pitchFamily="18" charset="0"/>
                <a:cs typeface="Times New Roman" panose="02020603050405020304" pitchFamily="18" charset="0"/>
              </a:rPr>
              <a:t>的展开式 </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的系数。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在第一括号中取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第二括号中取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第三括号中取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它们的乘积是</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12</a:t>
            </a:r>
            <a:r>
              <a:rPr lang="zh-CN" altLang="en-US" dirty="0">
                <a:latin typeface="Times New Roman" panose="02020603050405020304" pitchFamily="18" charset="0"/>
                <a:cs typeface="Times New Roman" panose="02020603050405020304" pitchFamily="18" charset="0"/>
              </a:rPr>
              <a:t>，这样的取法数为</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的系数。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上式化为：</a:t>
            </a:r>
            <a:r>
              <a:rPr lang="en-US" altLang="zh-CN" dirty="0">
                <a:latin typeface="Times New Roman" panose="02020603050405020304" pitchFamily="18" charset="0"/>
                <a:cs typeface="Times New Roman" panose="02020603050405020304" pitchFamily="18" charset="0"/>
              </a:rPr>
              <a:t>(1 − 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的系数为：</a:t>
            </a:r>
            <a:r>
              <a:rPr lang="en-US" altLang="zh-CN" dirty="0">
                <a:latin typeface="Times New Roman" panose="02020603050405020304" pitchFamily="18" charset="0"/>
                <a:cs typeface="Times New Roman" panose="02020603050405020304" pitchFamily="18" charset="0"/>
              </a:rPr>
              <a:t> (−1)</a:t>
            </a:r>
            <a:r>
              <a:rPr lang="en-US" altLang="zh-CN" baseline="30000" dirty="0">
                <a:latin typeface="Times New Roman" panose="02020603050405020304" pitchFamily="18" charset="0"/>
                <a:cs typeface="Times New Roman" panose="02020603050405020304" pitchFamily="18" charset="0"/>
              </a:rPr>
              <a:t>12 </a:t>
            </a:r>
            <a:r>
              <a:rPr lang="en-US" altLang="zh-CN" dirty="0">
                <a:latin typeface="Times New Roman" panose="02020603050405020304" pitchFamily="18" charset="0"/>
                <a:cs typeface="Times New Roman" panose="02020603050405020304" pitchFamily="18" charset="0"/>
              </a:rPr>
              <a:t>C(−3, 12).</a:t>
            </a:r>
          </a:p>
          <a:p>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续</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方程 </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4, </a:t>
            </a:r>
            <a:r>
              <a:rPr lang="zh-CN" altLang="en-US" dirty="0">
                <a:latin typeface="Times New Roman" panose="02020603050405020304" pitchFamily="18" charset="0"/>
                <a:cs typeface="Times New Roman" panose="02020603050405020304" pitchFamily="18" charset="0"/>
              </a:rPr>
              <a:t>有多少个非负整数解？</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解：生成函数为：</a:t>
            </a:r>
            <a:r>
              <a:rPr lang="en-US" altLang="zh-CN" dirty="0">
                <a:latin typeface="Times New Roman" panose="02020603050405020304" pitchFamily="18" charset="0"/>
                <a:cs typeface="Times New Roman" panose="02020603050405020304" pitchFamily="18" charset="0"/>
              </a:rPr>
              <a:t>(x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(1 − 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(1 − x)</a:t>
            </a:r>
            <a:r>
              <a:rPr lang="en-US" altLang="zh-CN" baseline="30000"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 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(1 − 3x</a:t>
            </a:r>
            <a:r>
              <a:rPr lang="en-US" altLang="zh-CN" baseline="30000"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rPr>
              <a:t>+ 3x</a:t>
            </a:r>
            <a:r>
              <a:rPr lang="en-US" altLang="zh-CN" baseline="30000" dirty="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rPr>
              <a:t>+ ···)(1 − x)</a:t>
            </a:r>
            <a:r>
              <a:rPr lang="en-US" altLang="zh-CN" baseline="30000" dirty="0">
                <a:latin typeface="Times New Roman" panose="02020603050405020304" pitchFamily="18" charset="0"/>
                <a:cs typeface="Times New Roman" panose="02020603050405020304" pitchFamily="18" charset="0"/>
              </a:rPr>
              <a:t>3 </a:t>
            </a:r>
          </a:p>
          <a:p>
            <a:r>
              <a:rPr lang="zh-CN" altLang="en-US" dirty="0">
                <a:latin typeface="Times New Roman" panose="02020603050405020304" pitchFamily="18" charset="0"/>
                <a:cs typeface="Times New Roman" panose="02020603050405020304" pitchFamily="18" charset="0"/>
              </a:rPr>
              <a:t>其</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的系数是：</a:t>
            </a:r>
            <a:r>
              <a:rPr lang="en-US" altLang="zh-CN"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9 </a:t>
            </a:r>
            <a:r>
              <a:rPr lang="en-US" altLang="zh-CN" dirty="0">
                <a:latin typeface="Times New Roman" panose="02020603050405020304" pitchFamily="18" charset="0"/>
                <a:cs typeface="Times New Roman" panose="02020603050405020304" pitchFamily="18" charset="0"/>
              </a:rPr>
              <a:t>C(−3, 9)−3(−1)</a:t>
            </a:r>
            <a:r>
              <a:rPr lang="en-US" altLang="zh-CN" baseline="30000" dirty="0">
                <a:latin typeface="Times New Roman" panose="02020603050405020304" pitchFamily="18" charset="0"/>
                <a:cs typeface="Times New Roman" panose="02020603050405020304" pitchFamily="18" charset="0"/>
              </a:rPr>
              <a:t>5 </a:t>
            </a:r>
            <a:r>
              <a:rPr lang="en-US" altLang="zh-CN" dirty="0">
                <a:latin typeface="Times New Roman" panose="02020603050405020304" pitchFamily="18" charset="0"/>
                <a:cs typeface="Times New Roman" panose="02020603050405020304" pitchFamily="18" charset="0"/>
              </a:rPr>
              <a:t>C(−3, 5)+3(−1)</a:t>
            </a:r>
            <a:r>
              <a:rPr lang="en-US" altLang="zh-CN" baseline="30000"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C(−3, 1) </a:t>
            </a:r>
          </a:p>
          <a:p>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021EB-91A7-438E-BFBA-FF707888BC25}"/>
              </a:ext>
            </a:extLst>
          </p:cNvPr>
          <p:cNvSpPr>
            <a:spLocks noGrp="1"/>
          </p:cNvSpPr>
          <p:nvPr>
            <p:ph type="title"/>
          </p:nvPr>
        </p:nvSpPr>
        <p:spPr/>
        <p:txBody>
          <a:bodyPr/>
          <a:lstStyle/>
          <a:p>
            <a:r>
              <a:rPr lang="zh-CN" altLang="en-US" dirty="0"/>
              <a:t>不好计算的生成函数</a:t>
            </a:r>
            <a:endParaRPr lang="en-US" dirty="0"/>
          </a:p>
        </p:txBody>
      </p:sp>
      <p:sp>
        <p:nvSpPr>
          <p:cNvPr id="3" name="内容占位符 2">
            <a:extLst>
              <a:ext uri="{FF2B5EF4-FFF2-40B4-BE49-F238E27FC236}">
                <a16:creationId xmlns:a16="http://schemas.microsoft.com/office/drawing/2014/main" id="{4CE8E50B-E4CD-41C0-85BF-F7DA041D36D0}"/>
              </a:ext>
            </a:extLst>
          </p:cNvPr>
          <p:cNvSpPr>
            <a:spLocks noGrp="1"/>
          </p:cNvSpPr>
          <p:nvPr>
            <p:ph idx="1"/>
          </p:nvPr>
        </p:nvSpPr>
        <p:spPr>
          <a:xfrm>
            <a:off x="685019" y="2011680"/>
            <a:ext cx="7772400" cy="4562144"/>
          </a:xfrm>
        </p:spPr>
        <p:txBody>
          <a:bodyPr>
            <a:normAutofit lnSpcReduction="10000"/>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12 </a:t>
            </a: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元、</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元、</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元的硬币售货机支付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元，有几种投币方式？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解：一、不计投币次序，只关心各种硬币投币个数。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生成函数：</a:t>
            </a:r>
            <a:r>
              <a:rPr lang="en-US" altLang="zh-CN" dirty="0">
                <a:latin typeface="Times New Roman" panose="02020603050405020304" pitchFamily="18" charset="0"/>
                <a:cs typeface="Times New Roman" panose="02020603050405020304" pitchFamily="18" charset="0"/>
              </a:rPr>
              <a:t>(1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(1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···)(1 + x</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 + ···)</a:t>
            </a:r>
          </a:p>
          <a:p>
            <a:r>
              <a:rPr lang="zh-CN" altLang="en-US" dirty="0">
                <a:latin typeface="Times New Roman" panose="02020603050405020304" pitchFamily="18" charset="0"/>
                <a:cs typeface="Times New Roman" panose="02020603050405020304" pitchFamily="18" charset="0"/>
              </a:rPr>
              <a:t>在第一括号中取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第二括号中取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第三括号中取</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5t3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表示投了</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元、</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元、</a:t>
            </a:r>
            <a:r>
              <a:rPr lang="en-US" altLang="zh-CN" dirty="0">
                <a:latin typeface="Times New Roman" panose="02020603050405020304" pitchFamily="18" charset="0"/>
                <a:cs typeface="Times New Roman" panose="02020603050405020304" pitchFamily="18" charset="0"/>
              </a:rPr>
              <a:t> t</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元。上式中 </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的系数即为所求。</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生成函数化为：</a:t>
            </a:r>
            <a:r>
              <a:rPr lang="en-US" altLang="zh-CN" dirty="0">
                <a:latin typeface="Times New Roman" panose="02020603050405020304" pitchFamily="18" charset="0"/>
                <a:cs typeface="Times New Roman" panose="02020603050405020304" pitchFamily="18" charset="0"/>
              </a:rPr>
              <a:t>1 / (1− x)(1−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 x</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二、计投币次序。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生成函数：</a:t>
            </a:r>
            <a:r>
              <a:rPr lang="en-US" altLang="zh-CN" dirty="0">
                <a:latin typeface="Times New Roman" panose="02020603050405020304" pitchFamily="18" charset="0"/>
                <a:cs typeface="Times New Roman" panose="02020603050405020304" pitchFamily="18" charset="0"/>
              </a:rPr>
              <a:t>1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(x +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x</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各括号的</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的系数表示：第一括号表共投币</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枚，第二括号表共投币</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枚，第三括号表共投币</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枚，</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9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01C88-1BC0-4C0A-83C5-583CDA642149}"/>
              </a:ext>
            </a:extLst>
          </p:cNvPr>
          <p:cNvSpPr>
            <a:spLocks noGrp="1"/>
          </p:cNvSpPr>
          <p:nvPr>
            <p:ph type="title"/>
          </p:nvPr>
        </p:nvSpPr>
        <p:spPr/>
        <p:txBody>
          <a:bodyPr/>
          <a:lstStyle/>
          <a:p>
            <a:r>
              <a:rPr lang="zh-CN" altLang="en-US" dirty="0"/>
              <a:t>解递推式</a:t>
            </a:r>
            <a:endParaRPr lang="en-US" dirty="0"/>
          </a:p>
        </p:txBody>
      </p:sp>
      <p:sp>
        <p:nvSpPr>
          <p:cNvPr id="3" name="内容占位符 2">
            <a:extLst>
              <a:ext uri="{FF2B5EF4-FFF2-40B4-BE49-F238E27FC236}">
                <a16:creationId xmlns:a16="http://schemas.microsoft.com/office/drawing/2014/main" id="{BD517329-B592-44A7-8A1D-0571624881F5}"/>
              </a:ext>
            </a:extLst>
          </p:cNvPr>
          <p:cNvSpPr>
            <a:spLocks noGrp="1"/>
          </p:cNvSpPr>
          <p:nvPr>
            <p:ph idx="1"/>
          </p:nvPr>
        </p:nvSpPr>
        <p:spPr>
          <a:xfrm>
            <a:off x="685019" y="2011680"/>
            <a:ext cx="7772400" cy="4403188"/>
          </a:xfrm>
        </p:spPr>
        <p:txBody>
          <a:bodyPr>
            <a:norm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17 </a:t>
            </a:r>
            <a:r>
              <a:rPr lang="zh-CN" altLang="en-US" dirty="0">
                <a:latin typeface="Times New Roman" panose="02020603050405020304" pitchFamily="18" charset="0"/>
                <a:cs typeface="Times New Roman" panose="02020603050405020304" pitchFamily="18" charset="0"/>
              </a:rPr>
              <a:t>解递推式：</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8a</a:t>
            </a:r>
            <a:r>
              <a:rPr lang="en-US" altLang="zh-CN" baseline="-25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+ 10</a:t>
            </a:r>
            <a:r>
              <a:rPr lang="en-US" altLang="zh-CN"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9.</a:t>
            </a:r>
            <a:endParaRPr lang="en-US" altLang="zh-CN" baseline="-25000" dirty="0">
              <a:latin typeface="Times New Roman" panose="02020603050405020304" pitchFamily="18" charset="0"/>
              <a:cs typeface="Times New Roman" panose="02020603050405020304" pitchFamily="18" charset="0"/>
            </a:endParaRPr>
          </a:p>
          <a:p>
            <a:r>
              <a:rPr lang="zh-CN" altLang="en-US" dirty="0"/>
              <a:t>解：</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1</a:t>
            </a:r>
            <a:r>
              <a:rPr lang="zh-CN" altLang="en-US" dirty="0">
                <a:latin typeface="Times New Roman" panose="02020603050405020304" pitchFamily="18" charset="0"/>
                <a:cs typeface="Times New Roman" panose="02020603050405020304" pitchFamily="18" charset="0"/>
              </a:rPr>
              <a:t>，令 </a:t>
            </a:r>
            <a:r>
              <a:rPr lang="en-US" altLang="zh-CN" dirty="0">
                <a:latin typeface="Times New Roman" panose="02020603050405020304" pitchFamily="18" charset="0"/>
                <a:cs typeface="Times New Roman" panose="02020603050405020304" pitchFamily="18" charset="0"/>
              </a:rPr>
              <a:t>y =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 +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8xy = 8</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x + 8a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+ 8a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···+ 8a</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− 8x)y = 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)x + ···+ (a</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− 8a</a:t>
            </a:r>
            <a:r>
              <a:rPr lang="en-US" altLang="zh-CN"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1 + x + 10</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···+ 10</a:t>
            </a:r>
            <a:r>
              <a:rPr lang="en-US" altLang="zh-CN"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1 + x/(1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10x) = (1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9x)/(1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10x) </a:t>
            </a:r>
          </a:p>
          <a:p>
            <a:r>
              <a:rPr lang="en-US" dirty="0">
                <a:latin typeface="Times New Roman" panose="02020603050405020304" pitchFamily="18" charset="0"/>
                <a:cs typeface="Times New Roman" panose="02020603050405020304" pitchFamily="18" charset="0"/>
              </a:rPr>
              <a:t>y = (1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9x)/[(1</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10x)(1</a:t>
            </a:r>
            <a:r>
              <a:rPr lang="en-US" altLang="zh-CN" dirty="0">
                <a:latin typeface="Times New Roman" panose="02020603050405020304" pitchFamily="18" charset="0"/>
                <a:cs typeface="Times New Roman" panose="02020603050405020304" pitchFamily="18" charset="0"/>
              </a:rPr>
              <a:t> − 8x)]</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(1/2)(1/(1</a:t>
            </a:r>
            <a:r>
              <a:rPr lang="en-US" altLang="zh-CN" dirty="0">
                <a:latin typeface="Times New Roman" panose="02020603050405020304" pitchFamily="18" charset="0"/>
                <a:cs typeface="Times New Roman" panose="02020603050405020304" pitchFamily="18" charset="0"/>
              </a:rPr>
              <a:t> − 8x) + </a:t>
            </a:r>
            <a:r>
              <a:rPr lang="en-US" dirty="0">
                <a:latin typeface="Times New Roman" panose="02020603050405020304" pitchFamily="18" charset="0"/>
                <a:cs typeface="Times New Roman" panose="02020603050405020304" pitchFamily="18" charset="0"/>
              </a:rPr>
              <a:t>1/(1</a:t>
            </a:r>
            <a:r>
              <a:rPr lang="en-US" altLang="zh-CN" dirty="0">
                <a:latin typeface="Times New Roman" panose="02020603050405020304" pitchFamily="18" charset="0"/>
                <a:cs typeface="Times New Roman" panose="02020603050405020304" pitchFamily="18" charset="0"/>
              </a:rPr>
              <a:t> − 10x)</a:t>
            </a:r>
            <a:r>
              <a:rPr lang="en-US" dirty="0">
                <a:latin typeface="Times New Roman" panose="02020603050405020304" pitchFamily="18" charset="0"/>
                <a:cs typeface="Times New Roman" panose="02020603050405020304" pitchFamily="18" charset="0"/>
              </a:rPr>
              <a:t>) = …</a:t>
            </a: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 (1/2)(8</a:t>
            </a:r>
            <a:r>
              <a:rPr lang="en-US" altLang="zh-CN"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10</a:t>
            </a:r>
            <a:r>
              <a:rPr lang="en-US" altLang="zh-CN"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90703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D894C-0906-471E-A82C-9B128267096C}"/>
              </a:ext>
            </a:extLst>
          </p:cNvPr>
          <p:cNvSpPr>
            <a:spLocks noGrp="1"/>
          </p:cNvSpPr>
          <p:nvPr>
            <p:ph type="title"/>
          </p:nvPr>
        </p:nvSpPr>
        <p:spPr/>
        <p:txBody>
          <a:bodyPr/>
          <a:lstStyle/>
          <a:p>
            <a:r>
              <a:rPr lang="zh-CN" altLang="en-US" dirty="0"/>
              <a:t>计算</a:t>
            </a:r>
            <a:r>
              <a:rPr lang="en-US" altLang="zh-CN" dirty="0"/>
              <a:t>Catalan</a:t>
            </a:r>
            <a:r>
              <a:rPr lang="zh-CN" altLang="en-US" dirty="0"/>
              <a:t>数</a:t>
            </a:r>
            <a:endParaRPr lang="en-US" dirty="0"/>
          </a:p>
        </p:txBody>
      </p:sp>
      <p:sp>
        <p:nvSpPr>
          <p:cNvPr id="3" name="内容占位符 2">
            <a:extLst>
              <a:ext uri="{FF2B5EF4-FFF2-40B4-BE49-F238E27FC236}">
                <a16:creationId xmlns:a16="http://schemas.microsoft.com/office/drawing/2014/main" id="{E3D7A1C6-7CB3-4BC2-AD0E-69B97CB62E5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C</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C</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 +</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a:t>
            </a:r>
            <a:r>
              <a:rPr lang="en-US"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令 </a:t>
            </a:r>
            <a:r>
              <a:rPr lang="en-US" altLang="zh-CN" dirty="0">
                <a:latin typeface="Times New Roman" panose="02020603050405020304" pitchFamily="18" charset="0"/>
                <a:cs typeface="Times New Roman" panose="02020603050405020304" pitchFamily="18" charset="0"/>
              </a:rPr>
              <a:t>y = 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y</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x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C</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 </a:t>
            </a:r>
            <a:r>
              <a:rPr lang="en-US" altLang="zh-CN" dirty="0" err="1">
                <a:latin typeface="Times New Roman" panose="02020603050405020304" pitchFamily="18" charset="0"/>
                <a:cs typeface="Times New Roman" panose="02020603050405020304" pitchFamily="18" charset="0"/>
              </a:rPr>
              <a:t>C</a:t>
            </a:r>
            <a:r>
              <a:rPr lang="en-US" altLang="zh-CN" baseline="-25000" dirty="0" err="1">
                <a:latin typeface="Times New Roman" panose="02020603050405020304" pitchFamily="18" charset="0"/>
                <a:cs typeface="Times New Roman" panose="02020603050405020304" pitchFamily="18" charset="0"/>
              </a:rPr>
              <a:t>n</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 = y − x. </a:t>
            </a:r>
          </a:p>
          <a:p>
            <a:r>
              <a:rPr lang="en-US" dirty="0">
                <a:latin typeface="Times New Roman" panose="02020603050405020304" pitchFamily="18" charset="0"/>
                <a:cs typeface="Times New Roman" panose="02020603050405020304" pitchFamily="18" charset="0"/>
              </a:rPr>
              <a:t>y = (1/2)(1 ± (1 – 4x)</a:t>
            </a:r>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常数项为零，上式去负号，</a:t>
            </a:r>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 – (1/2)(– 4)</a:t>
            </a:r>
            <a:r>
              <a:rPr lang="en-US" baseline="30000" dirty="0" err="1">
                <a:latin typeface="Times New Roman" panose="02020603050405020304" pitchFamily="18" charset="0"/>
                <a:cs typeface="Times New Roman" panose="02020603050405020304" pitchFamily="18" charset="0"/>
              </a:rPr>
              <a:t>n</a:t>
            </a:r>
            <a:r>
              <a:rPr lang="en-US" dirty="0" err="1">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(1/2, n)</a:t>
            </a:r>
          </a:p>
        </p:txBody>
      </p:sp>
    </p:spTree>
    <p:extLst>
      <p:ext uri="{BB962C8B-B14F-4D97-AF65-F5344CB8AC3E}">
        <p14:creationId xmlns:p14="http://schemas.microsoft.com/office/powerpoint/2010/main" val="55906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45BE0-D8ED-46B4-8A0D-F761308626C4}"/>
              </a:ext>
            </a:extLst>
          </p:cNvPr>
          <p:cNvSpPr>
            <a:spLocks noGrp="1"/>
          </p:cNvSpPr>
          <p:nvPr>
            <p:ph type="title"/>
          </p:nvPr>
        </p:nvSpPr>
        <p:spPr/>
        <p:txBody>
          <a:bodyPr/>
          <a:lstStyle/>
          <a:p>
            <a:r>
              <a:rPr lang="zh-CN" altLang="en-US" dirty="0"/>
              <a:t>计算</a:t>
            </a:r>
            <a:r>
              <a:rPr lang="en-US" altLang="zh-CN" dirty="0"/>
              <a:t>Catalan</a:t>
            </a:r>
            <a:r>
              <a:rPr lang="zh-CN" altLang="en-US" dirty="0"/>
              <a:t>数</a:t>
            </a:r>
            <a:endParaRPr lang="en-US" dirty="0"/>
          </a:p>
        </p:txBody>
      </p:sp>
      <p:sp>
        <p:nvSpPr>
          <p:cNvPr id="3" name="内容占位符 2">
            <a:extLst>
              <a:ext uri="{FF2B5EF4-FFF2-40B4-BE49-F238E27FC236}">
                <a16:creationId xmlns:a16="http://schemas.microsoft.com/office/drawing/2014/main" id="{421190DD-C218-4AAA-B22C-C3D991FF7E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C(1/2, n) = (1/2)(1/2 – 1)(1/2 – 2)</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1/2 – n+1</a:t>
            </a:r>
            <a:r>
              <a:rPr lang="en-US" altLang="zh-CN" dirty="0">
                <a:latin typeface="Times New Roman" panose="02020603050405020304" pitchFamily="18" charset="0"/>
                <a:cs typeface="Times New Roman" panose="02020603050405020304" pitchFamily="18" charset="0"/>
              </a:rPr>
              <a:t>)/n!</a:t>
            </a:r>
          </a:p>
          <a:p>
            <a:r>
              <a:rPr lang="en-US" dirty="0">
                <a:latin typeface="Times New Roman" panose="02020603050405020304" pitchFamily="18" charset="0"/>
                <a:cs typeface="Times New Roman" panose="02020603050405020304" pitchFamily="18" charset="0"/>
              </a:rPr>
              <a:t>= – (– 2)</a:t>
            </a:r>
            <a:r>
              <a:rPr lang="en-US" baseline="30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·1·3·5</a:t>
            </a:r>
            <a:r>
              <a:rPr lang="en-US" altLang="zh-CN" dirty="0">
                <a:latin typeface="Times New Roman" panose="02020603050405020304" pitchFamily="18" charset="0"/>
                <a:cs typeface="Times New Roman" panose="02020603050405020304" pitchFamily="18" charset="0"/>
              </a:rPr>
              <a:t> ··· (2n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3)/n!</a:t>
            </a:r>
          </a:p>
          <a:p>
            <a:r>
              <a:rPr lang="en-US" dirty="0">
                <a:latin typeface="Times New Roman" panose="02020603050405020304" pitchFamily="18" charset="0"/>
                <a:cs typeface="Times New Roman" panose="02020603050405020304" pitchFamily="18" charset="0"/>
              </a:rPr>
              <a:t>= – (– 2)</a:t>
            </a:r>
            <a:r>
              <a:rPr lang="en-US" baseline="30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·1·2·3·4·5·6</a:t>
            </a:r>
            <a:r>
              <a:rPr lang="en-US" altLang="zh-CN" dirty="0">
                <a:latin typeface="Times New Roman" panose="02020603050405020304" pitchFamily="18" charset="0"/>
                <a:cs typeface="Times New Roman" panose="02020603050405020304" pitchFamily="18" charset="0"/>
              </a:rPr>
              <a:t> ··· (2n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3)(2n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2·4·6</a:t>
            </a:r>
            <a:r>
              <a:rPr lang="en-US" altLang="zh-CN" dirty="0">
                <a:latin typeface="Times New Roman" panose="02020603050405020304" pitchFamily="18" charset="0"/>
                <a:cs typeface="Times New Roman" panose="02020603050405020304" pitchFamily="18" charset="0"/>
              </a:rPr>
              <a:t> ··· (2n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2)/n!</a:t>
            </a:r>
          </a:p>
          <a:p>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2)!/2</a:t>
            </a:r>
            <a:r>
              <a:rPr lang="en-US" baseline="30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a:t>
            </a:r>
            <a:r>
              <a:rPr lang="en-US" altLang="zh-CN" dirty="0">
                <a:latin typeface="Times New Roman" panose="02020603050405020304" pitchFamily="18" charset="0"/>
                <a:cs typeface="Times New Roman" panose="02020603050405020304" pitchFamily="18" charset="0"/>
              </a:rPr>
              <a:t>)!n!</a:t>
            </a:r>
          </a:p>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2n</a:t>
            </a:r>
            <a:r>
              <a:rPr 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2, n</a:t>
            </a:r>
            <a:r>
              <a:rPr lang="en-US" dirty="0">
                <a:latin typeface="Times New Roman" panose="02020603050405020304" pitchFamily="18" charset="0"/>
                <a:cs typeface="Times New Roman" panose="02020603050405020304" pitchFamily="18" charset="0"/>
              </a:rPr>
              <a:t> – 1)/n</a:t>
            </a:r>
          </a:p>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2n, n</a:t>
            </a:r>
            <a:r>
              <a:rPr lang="en-US" dirty="0">
                <a:latin typeface="Times New Roman" panose="02020603050405020304" pitchFamily="18" charset="0"/>
                <a:cs typeface="Times New Roman" panose="02020603050405020304" pitchFamily="18" charset="0"/>
              </a:rPr>
              <a:t>)/(n+1)</a:t>
            </a:r>
          </a:p>
          <a:p>
            <a:r>
              <a:rPr lang="zh-CN" altLang="en-US" dirty="0">
                <a:latin typeface="Times New Roman" panose="02020603050405020304" pitchFamily="18" charset="0"/>
                <a:cs typeface="Times New Roman" panose="02020603050405020304" pitchFamily="18" charset="0"/>
              </a:rPr>
              <a:t>利用</a:t>
            </a:r>
            <a:r>
              <a:rPr lang="en-US" altLang="zh-CN" dirty="0">
                <a:latin typeface="Times New Roman" panose="02020603050405020304" pitchFamily="18" charset="0"/>
                <a:cs typeface="Times New Roman" panose="02020603050405020304" pitchFamily="18" charset="0"/>
              </a:rPr>
              <a:t>Stirling</a:t>
            </a:r>
            <a:r>
              <a:rPr lang="zh-CN" altLang="en-US" dirty="0">
                <a:latin typeface="Times New Roman" panose="02020603050405020304" pitchFamily="18" charset="0"/>
                <a:cs typeface="Times New Roman" panose="02020603050405020304" pitchFamily="18" charset="0"/>
              </a:rPr>
              <a:t>公式可得：</a:t>
            </a:r>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π</a:t>
            </a:r>
            <a:r>
              <a:rPr lang="en-US" baseline="30000" dirty="0">
                <a:latin typeface="Times New Roman" panose="02020603050405020304" pitchFamily="18" charset="0"/>
                <a:cs typeface="Times New Roman" panose="02020603050405020304" pitchFamily="18" charset="0"/>
              </a:rPr>
              <a:t>–1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–3</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457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99FC3-1145-46DE-9B02-85220B75EF6E}"/>
              </a:ext>
            </a:extLst>
          </p:cNvPr>
          <p:cNvSpPr>
            <a:spLocks noGrp="1"/>
          </p:cNvSpPr>
          <p:nvPr>
            <p:ph type="title"/>
          </p:nvPr>
        </p:nvSpPr>
        <p:spPr/>
        <p:txBody>
          <a:bodyPr/>
          <a:lstStyle/>
          <a:p>
            <a:r>
              <a:rPr lang="zh-CN" altLang="en-US" dirty="0"/>
              <a:t>容斥原理</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D0C3B6-9F37-4DF4-843B-341ED3B76DE9}"/>
                  </a:ext>
                </a:extLst>
              </p:cNvPr>
              <p:cNvSpPr>
                <a:spLocks noGrp="1"/>
              </p:cNvSpPr>
              <p:nvPr>
                <p:ph idx="1"/>
              </p:nvPr>
            </p:nvSpPr>
            <p:spPr>
              <a:xfrm>
                <a:off x="685019" y="2011680"/>
                <a:ext cx="7772400" cy="4389120"/>
              </a:xfrm>
            </p:spPr>
            <p:txBody>
              <a:bodyPr/>
              <a:lstStyle/>
              <a:p>
                <a:r>
                  <a:rPr lang="en-US"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 + |B| + |C| − |A</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 − |A</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 |B</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 + |A</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p>
              <a:p>
                <a:r>
                  <a:rPr lang="zh-CN" altLang="en-US" dirty="0">
                    <a:latin typeface="Times New Roman" panose="02020603050405020304" pitchFamily="18" charset="0"/>
                    <a:cs typeface="Times New Roman" panose="02020603050405020304" pitchFamily="18" charset="0"/>
                  </a:rPr>
                  <a:t>定理</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是有限集，则</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d>
                      <m:dPr>
                        <m:begChr m:val="|"/>
                        <m:endChr m:val="|"/>
                        <m:ctrlPr>
                          <a:rPr lang="en-US" altLang="zh-CN" i="1" dirty="0" smtClean="0">
                            <a:latin typeface="Cambria Math" panose="02040503050406030204" pitchFamily="18" charset="0"/>
                            <a:cs typeface="Times New Roman" panose="02020603050405020304" pitchFamily="18" charset="0"/>
                          </a:rPr>
                        </m:ctrlPr>
                      </m:dPr>
                      <m:e>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2</m:t>
                            </m:r>
                          </m:sub>
                        </m:sSub>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𝑛</m:t>
                            </m:r>
                          </m:sub>
                        </m:sSub>
                      </m:e>
                    </m:d>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b="0" i="1" dirty="0" smtClean="0">
                            <a:latin typeface="Cambria Math" panose="02040503050406030204" pitchFamily="18" charset="0"/>
                            <a:cs typeface="Times New Roman" panose="02020603050405020304" pitchFamily="18" charset="0"/>
                          </a:rPr>
                        </m:ctrlPr>
                      </m:naryPr>
                      <m:sub>
                        <m:r>
                          <m:rPr>
                            <m:brk m:alnAt="7"/>
                          </m:rPr>
                          <a:rPr lang="en-US" altLang="zh-CN" b="0" i="1" dirty="0" smtClean="0">
                            <a:latin typeface="Cambria Math" panose="02040503050406030204" pitchFamily="18" charset="0"/>
                            <a:cs typeface="Times New Roman" panose="02020603050405020304" pitchFamily="18" charset="0"/>
                          </a:rPr>
                          <m:t>1</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𝑛</m:t>
                        </m:r>
                      </m:sub>
                      <m:sup/>
                      <m:e>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𝑖</m:t>
                            </m:r>
                          </m:sub>
                        </m:sSub>
                        <m:r>
                          <a:rPr lang="en-US" altLang="zh-CN" b="0" i="1" dirty="0" smtClean="0">
                            <a:latin typeface="Cambria Math" panose="02040503050406030204" pitchFamily="18" charset="0"/>
                            <a:cs typeface="Times New Roman" panose="02020603050405020304" pitchFamily="18" charset="0"/>
                          </a:rPr>
                          <m:t>|</m:t>
                        </m:r>
                      </m:e>
                    </m:nary>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𝑗</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d>
                          <m:dPr>
                            <m:begChr m:val="|"/>
                            <m:endChr m:val="|"/>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𝑗</m:t>
                                </m:r>
                              </m:sub>
                            </m:sSub>
                          </m:e>
                        </m:d>
                      </m:e>
                    </m:nary>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𝑗</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𝑘</m:t>
                            </m:r>
                          </m:sub>
                        </m:sSub>
                        <m:r>
                          <a:rPr lang="en-US" altLang="zh-CN" b="0" i="1" dirty="0" smtClean="0">
                            <a:latin typeface="Cambria Math" panose="02040503050406030204" pitchFamily="18" charset="0"/>
                            <a:cs typeface="Times New Roman" panose="02020603050405020304" pitchFamily="18" charset="0"/>
                          </a:rPr>
                          <m:t>|</m:t>
                        </m:r>
                      </m:e>
                    </m:nary>
                    <m:r>
                      <a:rPr lang="en-US" altLang="zh-CN" b="0" i="1" dirty="0" smtClean="0">
                        <a:latin typeface="Cambria Math" panose="02040503050406030204" pitchFamily="18" charset="0"/>
                        <a:cs typeface="Times New Roman" panose="02020603050405020304" pitchFamily="18" charset="0"/>
                      </a:rPr>
                      <m:t>+…+</m:t>
                    </m:r>
                    <m:sSup>
                      <m:sSupPr>
                        <m:ctrlPr>
                          <a:rPr lang="en-US" altLang="zh-CN" b="0"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(−1)</m:t>
                        </m:r>
                      </m:e>
                      <m:sup>
                        <m:r>
                          <a:rPr lang="en-US" altLang="zh-CN" b="0" i="1" dirty="0" smtClean="0">
                            <a:latin typeface="Cambria Math" panose="02040503050406030204" pitchFamily="18" charset="0"/>
                            <a:cs typeface="Times New Roman" panose="02020603050405020304" pitchFamily="18" charset="0"/>
                          </a:rPr>
                          <m:t>𝑛</m:t>
                        </m:r>
                        <m:r>
                          <a:rPr lang="en-US" altLang="zh-CN" b="0" i="1" dirty="0" smtClean="0">
                            <a:latin typeface="Cambria Math" panose="02040503050406030204" pitchFamily="18" charset="0"/>
                            <a:cs typeface="Times New Roman" panose="02020603050405020304" pitchFamily="18" charset="0"/>
                          </a:rPr>
                          <m:t>−1</m:t>
                        </m:r>
                      </m:sup>
                    </m:sSup>
                    <m:d>
                      <m:dPr>
                        <m:begChr m:val="|"/>
                        <m:endChr m:val="|"/>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2</m:t>
                            </m:r>
                          </m:sub>
                        </m:sSub>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𝑛</m:t>
                            </m:r>
                          </m:sub>
                        </m:sSub>
                      </m:e>
                    </m:d>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证明：任取</a:t>
                </a:r>
                <a:r>
                  <a:rPr lang="en-US" altLang="zh-CN" dirty="0">
                    <a:latin typeface="Times New Roman" panose="02020603050405020304" pitchFamily="18" charset="0"/>
                    <a:cs typeface="Times New Roman" panose="02020603050405020304" pitchFamily="18" charset="0"/>
                  </a:rPr>
                  <a:t>x ∈ ∪A</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我们证明它在等式右边正好计数一次，</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设 </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属于诸</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个，那么，它在第一个</a:t>
                </a:r>
                <a:r>
                  <a:rPr lang="el-GR" altLang="zh-CN" dirty="0">
                    <a:latin typeface="Times New Roman" panose="02020603050405020304" pitchFamily="18" charset="0"/>
                    <a:cs typeface="Times New Roman" panose="02020603050405020304" pitchFamily="18" charset="0"/>
                  </a:rPr>
                  <a:t>Σ</a:t>
                </a:r>
                <a:r>
                  <a:rPr lang="zh-CN" altLang="en-US" dirty="0">
                    <a:latin typeface="Times New Roman" panose="02020603050405020304" pitchFamily="18" charset="0"/>
                    <a:cs typeface="Times New Roman" panose="02020603050405020304" pitchFamily="18" charset="0"/>
                  </a:rPr>
                  <a:t>中计数</a:t>
                </a:r>
                <a:r>
                  <a:rPr lang="en-US" altLang="zh-CN" dirty="0">
                    <a:latin typeface="Times New Roman" panose="02020603050405020304" pitchFamily="18" charset="0"/>
                    <a:cs typeface="Times New Roman" panose="02020603050405020304" pitchFamily="18" charset="0"/>
                  </a:rPr>
                  <a:t>C(m, 1)</a:t>
                </a:r>
                <a:r>
                  <a:rPr lang="zh-CN" altLang="en-US" dirty="0">
                    <a:latin typeface="Times New Roman" panose="02020603050405020304" pitchFamily="18" charset="0"/>
                    <a:cs typeface="Times New Roman" panose="02020603050405020304" pitchFamily="18" charset="0"/>
                  </a:rPr>
                  <a:t>次，在第二个</a:t>
                </a:r>
                <a:r>
                  <a:rPr lang="el-GR" altLang="zh-CN" dirty="0">
                    <a:latin typeface="Times New Roman" panose="02020603050405020304" pitchFamily="18" charset="0"/>
                    <a:cs typeface="Times New Roman" panose="02020603050405020304" pitchFamily="18" charset="0"/>
                  </a:rPr>
                  <a:t>Σ</a:t>
                </a:r>
                <a:r>
                  <a:rPr lang="zh-CN" altLang="en-US" dirty="0">
                    <a:latin typeface="Times New Roman" panose="02020603050405020304" pitchFamily="18" charset="0"/>
                    <a:cs typeface="Times New Roman" panose="02020603050405020304" pitchFamily="18" charset="0"/>
                  </a:rPr>
                  <a:t>中计数</a:t>
                </a:r>
                <a:r>
                  <a:rPr lang="en-US" altLang="zh-CN" dirty="0">
                    <a:latin typeface="Times New Roman" panose="02020603050405020304" pitchFamily="18" charset="0"/>
                    <a:cs typeface="Times New Roman" panose="02020603050405020304" pitchFamily="18" charset="0"/>
                  </a:rPr>
                  <a:t>C(m, 2)</a:t>
                </a:r>
                <a:r>
                  <a:rPr lang="zh-CN" altLang="en-US" dirty="0">
                    <a:latin typeface="Times New Roman" panose="02020603050405020304" pitchFamily="18" charset="0"/>
                    <a:cs typeface="Times New Roman" panose="02020603050405020304" pitchFamily="18" charset="0"/>
                  </a:rPr>
                  <a:t>次，在第</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a:t>
                </a:r>
                <a:r>
                  <a:rPr lang="el-GR" altLang="zh-CN" dirty="0">
                    <a:latin typeface="Times New Roman" panose="02020603050405020304" pitchFamily="18" charset="0"/>
                    <a:cs typeface="Times New Roman" panose="02020603050405020304" pitchFamily="18" charset="0"/>
                  </a:rPr>
                  <a:t>Σ</a:t>
                </a:r>
                <a:r>
                  <a:rPr lang="zh-CN" altLang="en-US" dirty="0">
                    <a:latin typeface="Times New Roman" panose="02020603050405020304" pitchFamily="18" charset="0"/>
                    <a:cs typeface="Times New Roman" panose="02020603050405020304" pitchFamily="18" charset="0"/>
                  </a:rPr>
                  <a:t>中计数</a:t>
                </a:r>
                <a:r>
                  <a:rPr lang="en-US" altLang="zh-CN" dirty="0">
                    <a:latin typeface="Times New Roman" panose="02020603050405020304" pitchFamily="18" charset="0"/>
                    <a:cs typeface="Times New Roman" panose="02020603050405020304" pitchFamily="18" charset="0"/>
                  </a:rPr>
                  <a:t>C(m, k)</a:t>
                </a:r>
                <a:r>
                  <a:rPr lang="zh-CN" altLang="en-US" dirty="0">
                    <a:latin typeface="Times New Roman" panose="02020603050405020304" pitchFamily="18" charset="0"/>
                    <a:cs typeface="Times New Roman" panose="02020603050405020304" pitchFamily="18" charset="0"/>
                  </a:rPr>
                  <a:t>次，总计数次数是：</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C(m, 1)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C(m, 2) + ··· + (</a:t>
                </a:r>
                <a:r>
                  <a:rPr lang="en-US"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m</a:t>
                </a:r>
                <a:r>
                  <a:rPr lang="en-US"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C(m, m) + ··· + (</a:t>
                </a:r>
                <a:r>
                  <a:rPr lang="en-US"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C(m, n) </a:t>
                </a:r>
              </a:p>
              <a:p>
                <a:r>
                  <a:rPr lang="en-US" dirty="0">
                    <a:latin typeface="Times New Roman" panose="02020603050405020304" pitchFamily="18" charset="0"/>
                    <a:cs typeface="Times New Roman" panose="02020603050405020304" pitchFamily="18" charset="0"/>
                  </a:rPr>
                  <a:t>= 1 – (</a:t>
                </a:r>
                <a:r>
                  <a:rPr lang="en-US" altLang="zh-CN" dirty="0">
                    <a:latin typeface="Times New Roman" panose="02020603050405020304" pitchFamily="18" charset="0"/>
                    <a:cs typeface="Times New Roman" panose="02020603050405020304" pitchFamily="18" charset="0"/>
                  </a:rPr>
                  <a:t>C(m, 0)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C(m, 1) </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C(m, 2) + ··· + (</a:t>
                </a:r>
                <a:r>
                  <a:rPr lang="en-US"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(m, m)</a:t>
                </a:r>
                <a:r>
                  <a:rPr lang="en-US" dirty="0">
                    <a:latin typeface="Times New Roman" panose="02020603050405020304" pitchFamily="18" charset="0"/>
                    <a:cs typeface="Times New Roman" panose="02020603050405020304" pitchFamily="18" charset="0"/>
                  </a:rPr>
                  <a:t>) = 1</a:t>
                </a:r>
              </a:p>
            </p:txBody>
          </p:sp>
        </mc:Choice>
        <mc:Fallback xmlns="">
          <p:sp>
            <p:nvSpPr>
              <p:cNvPr id="3" name="内容占位符 2">
                <a:extLst>
                  <a:ext uri="{FF2B5EF4-FFF2-40B4-BE49-F238E27FC236}">
                    <a16:creationId xmlns:a16="http://schemas.microsoft.com/office/drawing/2014/main" id="{60D0C3B6-9F37-4DF4-843B-341ED3B76DE9}"/>
                  </a:ext>
                </a:extLst>
              </p:cNvPr>
              <p:cNvSpPr>
                <a:spLocks noGrp="1" noRot="1" noChangeAspect="1" noMove="1" noResize="1" noEditPoints="1" noAdjustHandles="1" noChangeArrowheads="1" noChangeShapeType="1" noTextEdit="1"/>
              </p:cNvSpPr>
              <p:nvPr>
                <p:ph idx="1"/>
              </p:nvPr>
            </p:nvSpPr>
            <p:spPr>
              <a:xfrm>
                <a:off x="685019" y="2011680"/>
                <a:ext cx="7772400" cy="4389120"/>
              </a:xfrm>
              <a:blipFill>
                <a:blip r:embed="rId2"/>
                <a:stretch>
                  <a:fillRect l="-3059" t="-1806" r="-3765" b="-139"/>
                </a:stretch>
              </a:blipFill>
            </p:spPr>
            <p:txBody>
              <a:bodyPr/>
              <a:lstStyle/>
              <a:p>
                <a:r>
                  <a:rPr lang="en-US">
                    <a:noFill/>
                  </a:rPr>
                  <a:t> </a:t>
                </a:r>
              </a:p>
            </p:txBody>
          </p:sp>
        </mc:Fallback>
      </mc:AlternateContent>
    </p:spTree>
    <p:extLst>
      <p:ext uri="{BB962C8B-B14F-4D97-AF65-F5344CB8AC3E}">
        <p14:creationId xmlns:p14="http://schemas.microsoft.com/office/powerpoint/2010/main" val="34818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5C73A-201B-4673-AF28-761F6818043D}"/>
              </a:ext>
            </a:extLst>
          </p:cNvPr>
          <p:cNvSpPr>
            <a:spLocks noGrp="1"/>
          </p:cNvSpPr>
          <p:nvPr>
            <p:ph type="title"/>
          </p:nvPr>
        </p:nvSpPr>
        <p:spPr/>
        <p:txBody>
          <a:bodyPr/>
          <a:lstStyle/>
          <a:p>
            <a:r>
              <a:rPr lang="zh-CN" altLang="en-US" dirty="0"/>
              <a:t>容斥原理</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33A153-79D8-43A3-B731-21B1F4478D75}"/>
                  </a:ext>
                </a:extLst>
              </p:cNvPr>
              <p:cNvSpPr>
                <a:spLocks noGrp="1"/>
              </p:cNvSpPr>
              <p:nvPr>
                <p:ph idx="1"/>
              </p:nvPr>
            </p:nvSpPr>
            <p:spPr>
              <a:xfrm>
                <a:off x="685019" y="2011680"/>
                <a:ext cx="7772400" cy="4562144"/>
              </a:xfrm>
            </p:spPr>
            <p:txBody>
              <a:bodyPr>
                <a:normAutofit/>
              </a:bodyPr>
              <a:lstStyle/>
              <a:p>
                <a:r>
                  <a:rPr lang="zh-CN" altLang="en-US" dirty="0">
                    <a:latin typeface="Times New Roman" panose="02020603050405020304" pitchFamily="18" charset="0"/>
                    <a:cs typeface="Times New Roman" panose="02020603050405020304" pitchFamily="18" charset="0"/>
                  </a:rPr>
                  <a:t>下面用</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表示基数，集合的交符号省略，容斥原理可写成：</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定理</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是有限集</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的子集，则</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𝑁</m:t>
                    </m:r>
                    <m:d>
                      <m:dPr>
                        <m:ctrlPr>
                          <a:rPr lang="en-US" altLang="zh-CN" b="0" i="1" dirty="0" smtClean="0">
                            <a:latin typeface="Cambria Math" panose="02040503050406030204" pitchFamily="18" charset="0"/>
                            <a:cs typeface="Times New Roman" panose="02020603050405020304" pitchFamily="18" charset="0"/>
                          </a:rPr>
                        </m:ctrlPr>
                      </m:dPr>
                      <m:e>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1</m:t>
                            </m:r>
                          </m:sub>
                          <m:sup>
                            <m:r>
                              <a:rPr lang="en-US" altLang="zh-CN" i="1" dirty="0">
                                <a:latin typeface="Cambria Math" panose="02040503050406030204" pitchFamily="18" charset="0"/>
                                <a:cs typeface="Times New Roman" panose="02020603050405020304" pitchFamily="18" charset="0"/>
                              </a:rPr>
                              <m:t>′</m:t>
                            </m:r>
                          </m:sup>
                        </m:sSubSup>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2</m:t>
                            </m:r>
                          </m:sub>
                          <m:sup>
                            <m:r>
                              <a:rPr lang="en-US" altLang="zh-CN" i="1" dirty="0">
                                <a:latin typeface="Cambria Math" panose="02040503050406030204" pitchFamily="18" charset="0"/>
                                <a:cs typeface="Times New Roman" panose="02020603050405020304" pitchFamily="18" charset="0"/>
                              </a:rPr>
                              <m:t>′</m:t>
                            </m:r>
                          </m:sup>
                        </m:sSubSup>
                        <m:r>
                          <a:rPr lang="en-US" altLang="zh-CN" i="1" dirty="0">
                            <a:latin typeface="Cambria Math" panose="02040503050406030204" pitchFamily="18" charset="0"/>
                            <a:cs typeface="Times New Roman" panose="02020603050405020304" pitchFamily="18" charset="0"/>
                          </a:rPr>
                          <m:t>…</m:t>
                        </m:r>
                        <m:sSubSup>
                          <m:sSubSupPr>
                            <m:ctrlPr>
                              <a:rPr lang="en-US" altLang="zh-CN" b="0" i="1" dirty="0" smtClean="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𝑛</m:t>
                            </m:r>
                          </m:sub>
                          <m:sup>
                            <m:r>
                              <a:rPr lang="en-US" altLang="zh-CN" b="0" i="1" dirty="0" smtClean="0">
                                <a:latin typeface="Cambria Math" panose="02040503050406030204" pitchFamily="18" charset="0"/>
                                <a:cs typeface="Times New Roman" panose="02020603050405020304" pitchFamily="18" charset="0"/>
                              </a:rPr>
                              <m:t>′</m:t>
                            </m:r>
                          </m:sup>
                        </m:sSubSup>
                      </m:e>
                    </m:d>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𝑁</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𝐴</m:t>
                    </m:r>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b="0" i="1" dirty="0" smtClean="0">
                            <a:latin typeface="Cambria Math" panose="02040503050406030204" pitchFamily="18" charset="0"/>
                            <a:cs typeface="Times New Roman" panose="02020603050405020304" pitchFamily="18" charset="0"/>
                          </a:rPr>
                        </m:ctrlPr>
                      </m:naryPr>
                      <m:sub>
                        <m:r>
                          <m:rPr>
                            <m:brk m:alnAt="7"/>
                          </m:rPr>
                          <a:rPr lang="en-US" altLang="zh-CN" b="0" i="1" dirty="0" smtClean="0">
                            <a:latin typeface="Cambria Math" panose="02040503050406030204" pitchFamily="18" charset="0"/>
                            <a:cs typeface="Times New Roman" panose="02020603050405020304" pitchFamily="18" charset="0"/>
                          </a:rPr>
                          <m:t>1</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𝑛</m:t>
                        </m:r>
                      </m:sub>
                      <m:sup/>
                      <m:e>
                        <m:r>
                          <a:rPr lang="en-US" altLang="zh-CN" i="1" dirty="0">
                            <a:latin typeface="Cambria Math" panose="02040503050406030204" pitchFamily="18" charset="0"/>
                            <a:cs typeface="Times New Roman" panose="02020603050405020304" pitchFamily="18" charset="0"/>
                          </a:rPr>
                          <m:t>𝑁</m:t>
                        </m:r>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𝑖</m:t>
                                </m:r>
                              </m:sub>
                            </m:sSub>
                          </m:e>
                        </m:d>
                      </m:e>
                    </m:nary>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r>
                          <a:rPr lang="en-US" altLang="zh-CN" i="1" dirty="0">
                            <a:latin typeface="Cambria Math" panose="02040503050406030204" pitchFamily="18" charset="0"/>
                            <a:cs typeface="Times New Roman" panose="02020603050405020304" pitchFamily="18" charset="0"/>
                          </a:rPr>
                          <m:t>𝑁</m:t>
                        </m:r>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𝑗</m:t>
                                </m:r>
                              </m:sub>
                            </m:sSub>
                          </m:e>
                        </m:d>
                      </m:e>
                    </m:nary>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𝑗</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r>
                          <a:rPr lang="en-US" altLang="zh-CN" i="1" dirty="0">
                            <a:latin typeface="Cambria Math" panose="02040503050406030204" pitchFamily="18" charset="0"/>
                            <a:cs typeface="Times New Roman" panose="02020603050405020304" pitchFamily="18" charset="0"/>
                          </a:rPr>
                          <m:t>𝑁</m:t>
                        </m:r>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𝑗</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𝑘</m:t>
                            </m:r>
                          </m:sub>
                        </m:sSub>
                        <m:r>
                          <a:rPr lang="en-US" altLang="zh-CN" b="0" i="1" dirty="0" smtClean="0">
                            <a:latin typeface="Cambria Math" panose="02040503050406030204" pitchFamily="18" charset="0"/>
                            <a:cs typeface="Times New Roman" panose="02020603050405020304" pitchFamily="18" charset="0"/>
                          </a:rPr>
                          <m:t>)</m:t>
                        </m:r>
                      </m:e>
                    </m:nary>
                    <m:r>
                      <a:rPr lang="en-US" altLang="zh-CN" b="0" i="1" dirty="0" smtClean="0">
                        <a:latin typeface="Cambria Math" panose="02040503050406030204" pitchFamily="18" charset="0"/>
                        <a:cs typeface="Times New Roman" panose="02020603050405020304" pitchFamily="18" charset="0"/>
                      </a:rPr>
                      <m:t>+…+</m:t>
                    </m:r>
                    <m:sSup>
                      <m:sSupPr>
                        <m:ctrlPr>
                          <a:rPr lang="en-US" altLang="zh-CN" b="0" i="1" dirty="0" smtClean="0">
                            <a:latin typeface="Cambria Math" panose="02040503050406030204" pitchFamily="18" charset="0"/>
                            <a:cs typeface="Times New Roman" panose="02020603050405020304" pitchFamily="18" charset="0"/>
                          </a:rPr>
                        </m:ctrlPr>
                      </m:sSupPr>
                      <m:e>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e>
                        </m:d>
                      </m:e>
                      <m:sup>
                        <m:r>
                          <a:rPr lang="en-US" altLang="zh-CN" b="0" i="1" dirty="0" smtClean="0">
                            <a:latin typeface="Cambria Math" panose="02040503050406030204" pitchFamily="18" charset="0"/>
                            <a:cs typeface="Times New Roman" panose="02020603050405020304" pitchFamily="18" charset="0"/>
                          </a:rPr>
                          <m:t>𝑛</m:t>
                        </m:r>
                      </m:sup>
                    </m:sSup>
                    <m:r>
                      <a:rPr lang="en-US" altLang="zh-CN" i="1" dirty="0">
                        <a:latin typeface="Cambria Math" panose="02040503050406030204" pitchFamily="18" charset="0"/>
                        <a:cs typeface="Times New Roman" panose="02020603050405020304" pitchFamily="18" charset="0"/>
                      </a:rPr>
                      <m:t>𝑁</m:t>
                    </m:r>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1</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2</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𝑛</m:t>
                        </m:r>
                      </m:sub>
                    </m:sSub>
                    <m:r>
                      <a:rPr lang="en-US" altLang="zh-CN" b="0" i="1" dirty="0"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证明：对于集合</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，引进特征函数</a:t>
                </a:r>
                <a:r>
                  <a:rPr lang="el-GR" altLang="zh-CN" dirty="0">
                    <a:latin typeface="Times New Roman" panose="02020603050405020304" pitchFamily="18" charset="0"/>
                    <a:cs typeface="Times New Roman" panose="02020603050405020304" pitchFamily="18" charset="0"/>
                  </a:rPr>
                  <a:t>χ</a:t>
                </a:r>
                <a:r>
                  <a:rPr lang="en-US" altLang="zh-CN" baseline="-25000"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x</a:t>
                </a:r>
                <a:r>
                  <a:rPr lang="zh-CN" sz="1800" dirty="0">
                    <a:effectLst/>
                    <a:latin typeface="Calibri" panose="020F0502020204030204" pitchFamily="34" charset="0"/>
                    <a:ea typeface="等线" panose="02010600030101010101" pitchFamily="2" charset="-122"/>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B, </a:t>
                </a:r>
                <a:r>
                  <a:rPr lang="el-GR" altLang="zh-CN" dirty="0">
                    <a:latin typeface="Times New Roman" panose="02020603050405020304" pitchFamily="18" charset="0"/>
                    <a:cs typeface="Times New Roman" panose="02020603050405020304" pitchFamily="18" charset="0"/>
                  </a:rPr>
                  <a:t>χ</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否则</a:t>
                </a:r>
                <a:r>
                  <a:rPr lang="el-GR" altLang="zh-CN" dirty="0">
                    <a:latin typeface="Times New Roman" panose="02020603050405020304" pitchFamily="18" charset="0"/>
                    <a:cs typeface="Times New Roman" panose="02020603050405020304" pitchFamily="18" charset="0"/>
                  </a:rPr>
                  <a:t>χ</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显然：</a:t>
                </a:r>
                <a:r>
                  <a:rPr lang="en-US" altLang="zh-CN" dirty="0">
                    <a:latin typeface="Times New Roman" panose="02020603050405020304" pitchFamily="18" charset="0"/>
                    <a:cs typeface="Times New Roman" panose="02020603050405020304" pitchFamily="18" charset="0"/>
                  </a:rPr>
                  <a:t>N(B) =</a:t>
                </a:r>
                <a:r>
                  <a:rPr lang="el-GR" altLang="zh-CN" dirty="0">
                    <a:latin typeface="Times New Roman" panose="02020603050405020304" pitchFamily="18" charset="0"/>
                    <a:cs typeface="Times New Roman" panose="02020603050405020304" pitchFamily="18" charset="0"/>
                  </a:rPr>
                  <a:t> Σ</a:t>
                </a:r>
                <a:r>
                  <a:rPr lang="en-US" altLang="zh-CN" baseline="-25000" dirty="0">
                    <a:latin typeface="Times New Roman" panose="02020603050405020304" pitchFamily="18" charset="0"/>
                    <a:cs typeface="Times New Roman" panose="02020603050405020304" pitchFamily="18" charset="0"/>
                  </a:rPr>
                  <a:t>x</a:t>
                </a:r>
                <a:r>
                  <a:rPr lang="el-GR" altLang="zh-CN" dirty="0">
                    <a:latin typeface="Times New Roman" panose="02020603050405020304" pitchFamily="18" charset="0"/>
                    <a:cs typeface="Times New Roman" panose="02020603050405020304" pitchFamily="18" charset="0"/>
                  </a:rPr>
                  <a:t> χ</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t>
                </a:r>
              </a:p>
              <a:p>
                <a:r>
                  <a:rPr lang="el-GR" altLang="zh-CN" dirty="0">
                    <a:latin typeface="Times New Roman" panose="02020603050405020304" pitchFamily="18" charset="0"/>
                    <a:cs typeface="Times New Roman" panose="02020603050405020304" pitchFamily="18" charset="0"/>
                  </a:rPr>
                  <a:t>χ</a:t>
                </a:r>
                <a:r>
                  <a:rPr lang="en-US" altLang="zh-CN" baseline="-25000" dirty="0">
                    <a:latin typeface="Times New Roman" panose="02020603050405020304" pitchFamily="18" charset="0"/>
                    <a:cs typeface="Times New Roman" panose="02020603050405020304" pitchFamily="18" charset="0"/>
                  </a:rPr>
                  <a:t>BC</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χ</a:t>
                </a:r>
                <a:r>
                  <a:rPr lang="en-US" altLang="zh-CN" baseline="-25000" dirty="0">
                    <a:latin typeface="Times New Roman" panose="02020603050405020304" pitchFamily="18" charset="0"/>
                    <a:cs typeface="Times New Roman" panose="02020603050405020304" pitchFamily="18" charset="0"/>
                  </a:rPr>
                  <a:t>B</a:t>
                </a:r>
                <a:r>
                  <a:rPr lang="el-GR" altLang="zh-CN" dirty="0">
                    <a:latin typeface="Times New Roman" panose="02020603050405020304" pitchFamily="18" charset="0"/>
                    <a:cs typeface="Times New Roman" panose="02020603050405020304" pitchFamily="18" charset="0"/>
                  </a:rPr>
                  <a:t> χ</a:t>
                </a:r>
                <a:r>
                  <a:rPr lang="en-US" altLang="zh-CN" baseline="-25000"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l-GR" altLang="zh-CN" dirty="0">
                    <a:latin typeface="Times New Roman" panose="02020603050405020304" pitchFamily="18" charset="0"/>
                    <a:cs typeface="Times New Roman" panose="02020603050405020304" pitchFamily="18" charset="0"/>
                  </a:rPr>
                  <a:t>χ</a:t>
                </a:r>
                <a:r>
                  <a:rPr lang="en-US" altLang="zh-CN" baseline="-25000"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χ</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故：</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Math" panose="02040503050406030204" pitchFamily="18" charset="0"/>
                            <a:cs typeface="Times New Roman" panose="02020603050405020304" pitchFamily="18" charset="0"/>
                          </a:rPr>
                          <m:t>𝜒</m:t>
                        </m:r>
                      </m:e>
                      <m:sub>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1</m:t>
                            </m:r>
                          </m:sub>
                          <m:sup>
                            <m:r>
                              <a:rPr lang="en-US" altLang="zh-CN" i="1" dirty="0">
                                <a:latin typeface="Cambria Math" panose="02040503050406030204" pitchFamily="18" charset="0"/>
                                <a:cs typeface="Times New Roman" panose="02020603050405020304" pitchFamily="18" charset="0"/>
                              </a:rPr>
                              <m:t>′</m:t>
                            </m:r>
                          </m:sup>
                        </m:sSubSup>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2</m:t>
                            </m:r>
                          </m:sub>
                          <m:sup>
                            <m:r>
                              <a:rPr lang="en-US" altLang="zh-CN" i="1" dirty="0">
                                <a:latin typeface="Cambria Math" panose="02040503050406030204" pitchFamily="18" charset="0"/>
                                <a:cs typeface="Times New Roman" panose="02020603050405020304" pitchFamily="18" charset="0"/>
                              </a:rPr>
                              <m:t>′</m:t>
                            </m:r>
                          </m:sup>
                        </m:sSubSup>
                        <m:r>
                          <a:rPr lang="en-US" altLang="zh-CN" i="1" dirty="0">
                            <a:latin typeface="Cambria Math" panose="02040503050406030204" pitchFamily="18" charset="0"/>
                            <a:cs typeface="Times New Roman" panose="02020603050405020304" pitchFamily="18" charset="0"/>
                          </a:rPr>
                          <m:t>…</m:t>
                        </m:r>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𝑛</m:t>
                            </m:r>
                          </m:sub>
                          <m:sup>
                            <m:r>
                              <a:rPr lang="en-US" altLang="zh-CN" i="1" dirty="0">
                                <a:latin typeface="Cambria Math" panose="02040503050406030204" pitchFamily="18" charset="0"/>
                                <a:cs typeface="Times New Roman" panose="02020603050405020304" pitchFamily="18" charset="0"/>
                              </a:rPr>
                              <m:t>′</m:t>
                            </m:r>
                          </m:sup>
                        </m:sSubSup>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𝜒</m:t>
                        </m:r>
                      </m:e>
                      <m:sub>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1</m:t>
                            </m:r>
                          </m:sub>
                          <m:sup>
                            <m:r>
                              <a:rPr lang="en-US" altLang="zh-CN" i="1" dirty="0">
                                <a:latin typeface="Cambria Math" panose="02040503050406030204" pitchFamily="18" charset="0"/>
                                <a:cs typeface="Times New Roman" panose="02020603050405020304" pitchFamily="18" charset="0"/>
                              </a:rPr>
                              <m:t>′</m:t>
                            </m:r>
                          </m:sup>
                        </m:sSubSup>
                      </m:sub>
                    </m:sSub>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𝜒</m:t>
                        </m:r>
                      </m:e>
                      <m:sub>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2</m:t>
                            </m:r>
                          </m:sub>
                          <m:sup>
                            <m:r>
                              <a:rPr lang="en-US" altLang="zh-CN" i="1" dirty="0">
                                <a:latin typeface="Cambria Math" panose="02040503050406030204" pitchFamily="18" charset="0"/>
                                <a:cs typeface="Times New Roman" panose="02020603050405020304" pitchFamily="18" charset="0"/>
                              </a:rPr>
                              <m:t>′</m:t>
                            </m:r>
                          </m:sup>
                        </m:sSubSup>
                      </m:sub>
                    </m:sSub>
                    <m:r>
                      <a:rPr lang="en-US" altLang="zh-CN" b="0" i="0" dirty="0" smtClean="0">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𝜒</m:t>
                        </m:r>
                      </m:e>
                      <m:sub>
                        <m:sSubSup>
                          <m:sSubSupPr>
                            <m:ctrlPr>
                              <a:rPr lang="en-US" altLang="zh-CN" i="1" dirty="0">
                                <a:latin typeface="Cambria Math" panose="02040503050406030204" pitchFamily="18" charset="0"/>
                                <a:cs typeface="Times New Roman" panose="02020603050405020304" pitchFamily="18" charset="0"/>
                              </a:rPr>
                            </m:ctrlPr>
                          </m:sSubSup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𝑛</m:t>
                            </m:r>
                          </m:sub>
                          <m:sup>
                            <m:r>
                              <a:rPr lang="en-US" altLang="zh-CN" i="1" dirty="0">
                                <a:latin typeface="Cambria Math" panose="02040503050406030204" pitchFamily="18" charset="0"/>
                                <a:cs typeface="Times New Roman" panose="02020603050405020304" pitchFamily="18" charset="0"/>
                              </a:rPr>
                              <m:t>′</m:t>
                            </m:r>
                          </m:sup>
                        </m:sSubSup>
                      </m:sub>
                    </m:sSub>
                    <m:r>
                      <a:rPr lang="en-US" altLang="zh-CN" b="0" i="1" dirty="0" smtClean="0">
                        <a:latin typeface="Cambria Math" panose="02040503050406030204" pitchFamily="18" charset="0"/>
                        <a:cs typeface="Times New Roman" panose="02020603050405020304" pitchFamily="18" charset="0"/>
                      </a:rPr>
                      <m:t>=</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sSub>
                          <m:sSubPr>
                            <m:ctrlPr>
                              <a:rPr lang="en-US" altLang="zh-CN" b="0" i="1" dirty="0" smtClean="0">
                                <a:latin typeface="Cambria Math" panose="02040503050406030204" pitchFamily="18" charset="0"/>
                                <a:cs typeface="Times New Roman" panose="02020603050405020304" pitchFamily="18" charset="0"/>
                              </a:rPr>
                            </m:ctrlPr>
                          </m:sSubPr>
                          <m:e>
                            <m:r>
                              <a:rPr lang="zh-CN" altLang="en-US" b="0" i="1" dirty="0" smtClean="0">
                                <a:latin typeface="Cambria Math" panose="02040503050406030204" pitchFamily="18" charset="0"/>
                                <a:cs typeface="Times New Roman" panose="02020603050405020304" pitchFamily="18" charset="0"/>
                              </a:rPr>
                              <m:t>𝜒</m:t>
                            </m:r>
                          </m:e>
                          <m:sub>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1</m:t>
                                </m:r>
                              </m:sub>
                            </m:sSub>
                          </m:sub>
                        </m:sSub>
                      </m:e>
                    </m:d>
                    <m:d>
                      <m:dPr>
                        <m:ctrlPr>
                          <a:rPr lang="en-US" altLang="zh-CN" b="0" i="1" dirty="0" smtClean="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1−</m:t>
                        </m:r>
                        <m:sSub>
                          <m:sSubPr>
                            <m:ctrlPr>
                              <a:rPr lang="en-US" altLang="zh-CN" i="1" dirty="0">
                                <a:latin typeface="Cambria Math" panose="02040503050406030204" pitchFamily="18" charset="0"/>
                                <a:cs typeface="Times New Roman" panose="02020603050405020304" pitchFamily="18" charset="0"/>
                              </a:rPr>
                            </m:ctrlPr>
                          </m:sSubPr>
                          <m:e>
                            <m:r>
                              <a:rPr lang="zh-CN" altLang="en-US" i="1" dirty="0">
                                <a:latin typeface="Cambria Math" panose="02040503050406030204" pitchFamily="18" charset="0"/>
                                <a:cs typeface="Times New Roman" panose="02020603050405020304" pitchFamily="18" charset="0"/>
                              </a:rPr>
                              <m:t>𝜒</m:t>
                            </m:r>
                          </m:e>
                          <m: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1</m:t>
                                </m:r>
                              </m:sub>
                            </m:sSub>
                          </m:sub>
                        </m:sSub>
                      </m:e>
                    </m:d>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(1−</m:t>
                    </m:r>
                    <m:sSub>
                      <m:sSubPr>
                        <m:ctrlPr>
                          <a:rPr lang="en-US" altLang="zh-CN" i="1" dirty="0">
                            <a:latin typeface="Cambria Math" panose="02040503050406030204" pitchFamily="18" charset="0"/>
                            <a:cs typeface="Times New Roman" panose="02020603050405020304" pitchFamily="18" charset="0"/>
                          </a:rPr>
                        </m:ctrlPr>
                      </m:sSubPr>
                      <m:e>
                        <m:r>
                          <a:rPr lang="zh-CN" altLang="en-US" i="1" dirty="0">
                            <a:latin typeface="Cambria Math" panose="02040503050406030204" pitchFamily="18" charset="0"/>
                            <a:cs typeface="Times New Roman" panose="02020603050405020304" pitchFamily="18" charset="0"/>
                          </a:rPr>
                          <m:t>𝜒</m:t>
                        </m:r>
                      </m:e>
                      <m: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𝑛</m:t>
                            </m:r>
                          </m:sub>
                        </m:sSub>
                      </m:sub>
                    </m:sSub>
                    <m:r>
                      <a:rPr lang="en-US" altLang="zh-CN"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sSub>
                          <m:sSubPr>
                            <m:ctrlPr>
                              <a:rPr lang="en-US" altLang="zh-CN" i="1" dirty="0">
                                <a:latin typeface="Cambria Math" panose="02040503050406030204" pitchFamily="18" charset="0"/>
                                <a:cs typeface="Times New Roman" panose="02020603050405020304" pitchFamily="18" charset="0"/>
                              </a:rPr>
                            </m:ctrlPr>
                          </m:sSubPr>
                          <m:e>
                            <m:r>
                              <a:rPr lang="zh-CN" altLang="en-US" i="1" dirty="0">
                                <a:latin typeface="Cambria Math" panose="02040503050406030204" pitchFamily="18" charset="0"/>
                                <a:cs typeface="Times New Roman" panose="02020603050405020304" pitchFamily="18" charset="0"/>
                              </a:rPr>
                              <m:t>𝜒</m:t>
                            </m:r>
                          </m:e>
                          <m: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𝑖</m:t>
                                </m:r>
                              </m:sub>
                            </m:sSub>
                          </m:sub>
                        </m:sSub>
                      </m:e>
                    </m:nary>
                    <m:r>
                      <a:rPr lang="en-US" altLang="zh-CN" i="1" dirty="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𝑗</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sSub>
                          <m:sSubPr>
                            <m:ctrlPr>
                              <a:rPr lang="en-US" altLang="zh-CN" i="1" dirty="0">
                                <a:latin typeface="Cambria Math" panose="02040503050406030204" pitchFamily="18" charset="0"/>
                                <a:cs typeface="Times New Roman" panose="02020603050405020304" pitchFamily="18" charset="0"/>
                              </a:rPr>
                            </m:ctrlPr>
                          </m:sSubPr>
                          <m:e>
                            <m:r>
                              <a:rPr lang="zh-CN" altLang="en-US" i="1" dirty="0">
                                <a:latin typeface="Cambria Math" panose="02040503050406030204" pitchFamily="18" charset="0"/>
                                <a:cs typeface="Times New Roman" panose="02020603050405020304" pitchFamily="18" charset="0"/>
                              </a:rPr>
                              <m:t>𝜒</m:t>
                            </m:r>
                          </m:e>
                          <m:sub>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𝑗</m:t>
                                </m:r>
                              </m:sub>
                            </m:sSub>
                          </m:sub>
                        </m:sSub>
                      </m:e>
                    </m:nary>
                    <m:r>
                      <a:rPr lang="en-US" altLang="zh-CN" b="0" i="1" dirty="0" smtClean="0">
                        <a:latin typeface="Cambria Math" panose="02040503050406030204" pitchFamily="18" charset="0"/>
                        <a:cs typeface="Times New Roman" panose="02020603050405020304" pitchFamily="18" charset="0"/>
                      </a:rPr>
                      <m:t>−</m:t>
                    </m:r>
                    <m:nary>
                      <m:naryPr>
                        <m:chr m:val="∑"/>
                        <m:supHide m:val="on"/>
                        <m:ctrlPr>
                          <a:rPr lang="en-US" altLang="zh-CN" i="1" dirty="0">
                            <a:latin typeface="Cambria Math" panose="02040503050406030204" pitchFamily="18" charset="0"/>
                            <a:cs typeface="Times New Roman" panose="02020603050405020304" pitchFamily="18" charset="0"/>
                          </a:rPr>
                        </m:ctrlPr>
                      </m:naryPr>
                      <m:sub>
                        <m:r>
                          <m:rPr>
                            <m:brk m:alnAt="7"/>
                          </m:rPr>
                          <a:rPr lang="en-US" altLang="zh-CN" i="1" dirty="0">
                            <a:latin typeface="Cambria Math" panose="02040503050406030204" pitchFamily="18" charset="0"/>
                            <a:cs typeface="Times New Roman" panose="02020603050405020304" pitchFamily="18" charset="0"/>
                          </a:rPr>
                          <m:t>1</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𝑗</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𝑘</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sub>
                      <m:sup/>
                      <m:e>
                        <m:sSub>
                          <m:sSubPr>
                            <m:ctrlPr>
                              <a:rPr lang="en-US" altLang="zh-CN" i="1" dirty="0">
                                <a:latin typeface="Cambria Math" panose="02040503050406030204" pitchFamily="18" charset="0"/>
                                <a:cs typeface="Times New Roman" panose="02020603050405020304" pitchFamily="18" charset="0"/>
                              </a:rPr>
                            </m:ctrlPr>
                          </m:sSubPr>
                          <m:e>
                            <m:r>
                              <a:rPr lang="zh-CN" altLang="en-US" i="1" dirty="0">
                                <a:latin typeface="Cambria Math" panose="02040503050406030204" pitchFamily="18" charset="0"/>
                                <a:cs typeface="Times New Roman" panose="02020603050405020304" pitchFamily="18" charset="0"/>
                              </a:rPr>
                              <m:t>𝜒</m:t>
                            </m:r>
                          </m:e>
                          <m: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𝑗</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𝑘</m:t>
                                </m:r>
                              </m:sub>
                            </m:sSub>
                          </m:sub>
                        </m:sSub>
                      </m:e>
                    </m:nary>
                    <m:r>
                      <a:rPr lang="en-US" altLang="zh-CN" b="0" i="1" dirty="0"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D233A153-79D8-43A3-B731-21B1F4478D75}"/>
                  </a:ext>
                </a:extLst>
              </p:cNvPr>
              <p:cNvSpPr>
                <a:spLocks noGrp="1" noRot="1" noChangeAspect="1" noMove="1" noResize="1" noEditPoints="1" noAdjustHandles="1" noChangeArrowheads="1" noChangeShapeType="1" noTextEdit="1"/>
              </p:cNvSpPr>
              <p:nvPr>
                <p:ph idx="1"/>
              </p:nvPr>
            </p:nvSpPr>
            <p:spPr>
              <a:xfrm>
                <a:off x="685019" y="2011680"/>
                <a:ext cx="7772400" cy="4562144"/>
              </a:xfrm>
              <a:blipFill>
                <a:blip r:embed="rId2"/>
                <a:stretch>
                  <a:fillRect l="-3059" t="-2139" b="-10695"/>
                </a:stretch>
              </a:blipFill>
            </p:spPr>
            <p:txBody>
              <a:bodyPr/>
              <a:lstStyle/>
              <a:p>
                <a:r>
                  <a:rPr lang="en-US">
                    <a:noFill/>
                  </a:rPr>
                  <a:t> </a:t>
                </a:r>
              </a:p>
            </p:txBody>
          </p:sp>
        </mc:Fallback>
      </mc:AlternateContent>
    </p:spTree>
    <p:extLst>
      <p:ext uri="{BB962C8B-B14F-4D97-AF65-F5344CB8AC3E}">
        <p14:creationId xmlns:p14="http://schemas.microsoft.com/office/powerpoint/2010/main" val="312999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315FE-3210-4F70-82BB-F9C85D19065C}"/>
              </a:ext>
            </a:extLst>
          </p:cNvPr>
          <p:cNvSpPr>
            <a:spLocks noGrp="1"/>
          </p:cNvSpPr>
          <p:nvPr>
            <p:ph type="title"/>
          </p:nvPr>
        </p:nvSpPr>
        <p:spPr/>
        <p:txBody>
          <a:bodyPr/>
          <a:lstStyle/>
          <a:p>
            <a:r>
              <a:rPr lang="zh-CN" altLang="en-US" dirty="0"/>
              <a:t>筛法</a:t>
            </a:r>
            <a:endParaRPr lang="en-US" dirty="0"/>
          </a:p>
        </p:txBody>
      </p:sp>
      <p:sp>
        <p:nvSpPr>
          <p:cNvPr id="3" name="内容占位符 2">
            <a:extLst>
              <a:ext uri="{FF2B5EF4-FFF2-40B4-BE49-F238E27FC236}">
                <a16:creationId xmlns:a16="http://schemas.microsoft.com/office/drawing/2014/main" id="{8D7405C3-9F39-46E6-8353-EDB5009B984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对于正整数</a:t>
            </a:r>
            <a:r>
              <a:rPr lang="en-US" altLang="zh-CN" dirty="0">
                <a:latin typeface="Times New Roman" panose="02020603050405020304" pitchFamily="18" charset="0"/>
                <a:cs typeface="Times New Roman" panose="02020603050405020304" pitchFamily="18" charset="0"/>
              </a:rPr>
              <a:t>n ≠ 1</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不是素数，其最小素因子 ≤ </a:t>
            </a:r>
            <a:r>
              <a:rPr lang="en-US" altLang="zh-CN" dirty="0">
                <a:latin typeface="Times New Roman" panose="02020603050405020304" pitchFamily="18" charset="0"/>
                <a:cs typeface="Times New Roman" panose="02020603050405020304" pitchFamily="18" charset="0"/>
              </a:rPr>
              <a:t>[√n].</a:t>
            </a:r>
          </a:p>
          <a:p>
            <a:r>
              <a:rPr lang="zh-CN" altLang="en-US" dirty="0">
                <a:latin typeface="Times New Roman" panose="02020603050405020304" pitchFamily="18" charset="0"/>
                <a:cs typeface="Times New Roman" panose="02020603050405020304" pitchFamily="18" charset="0"/>
              </a:rPr>
              <a:t>为了求出 </a:t>
            </a:r>
            <a:r>
              <a:rPr lang="en-US" altLang="zh-CN" dirty="0">
                <a:latin typeface="Times New Roman" panose="02020603050405020304" pitchFamily="18" charset="0"/>
                <a:cs typeface="Times New Roman" panose="02020603050405020304" pitchFamily="18" charset="0"/>
              </a:rPr>
              <a:t>1 — N</a:t>
            </a:r>
            <a:r>
              <a:rPr lang="zh-CN" altLang="en-US" dirty="0">
                <a:latin typeface="Times New Roman" panose="02020603050405020304" pitchFamily="18" charset="0"/>
                <a:cs typeface="Times New Roman" panose="02020603050405020304" pitchFamily="18" charset="0"/>
              </a:rPr>
              <a:t>之间的素数，我们先列举</a:t>
            </a:r>
            <a:r>
              <a:rPr lang="en-US" altLang="zh-CN" dirty="0">
                <a:latin typeface="Times New Roman" panose="02020603050405020304" pitchFamily="18" charset="0"/>
                <a:cs typeface="Times New Roman" panose="02020603050405020304" pitchFamily="18" charset="0"/>
              </a:rPr>
              <a:t>1 — [√N]</a:t>
            </a:r>
            <a:r>
              <a:rPr lang="zh-CN" altLang="en-US" dirty="0">
                <a:latin typeface="Times New Roman" panose="02020603050405020304" pitchFamily="18" charset="0"/>
                <a:cs typeface="Times New Roman" panose="02020603050405020304" pitchFamily="18" charset="0"/>
              </a:rPr>
              <a:t>的素数。</a:t>
            </a:r>
            <a:r>
              <a:rPr lang="en-US" altLang="zh-CN" dirty="0">
                <a:latin typeface="Times New Roman" panose="02020603050405020304" pitchFamily="18" charset="0"/>
                <a:cs typeface="Times New Roman" panose="02020603050405020304" pitchFamily="18" charset="0"/>
              </a:rPr>
              <a:t>1 — N</a:t>
            </a:r>
            <a:r>
              <a:rPr lang="zh-CN" altLang="en-US" dirty="0">
                <a:latin typeface="Times New Roman" panose="02020603050405020304" pitchFamily="18" charset="0"/>
                <a:cs typeface="Times New Roman" panose="02020603050405020304" pitchFamily="18" charset="0"/>
              </a:rPr>
              <a:t>之间的合数必被这些素数中的一个整除。</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求出 </a:t>
            </a:r>
            <a:r>
              <a:rPr lang="en-US" altLang="zh-CN" dirty="0">
                <a:latin typeface="Times New Roman" panose="02020603050405020304" pitchFamily="18" charset="0"/>
                <a:cs typeface="Times New Roman" panose="02020603050405020304" pitchFamily="18" charset="0"/>
              </a:rPr>
              <a:t>1 — 100</a:t>
            </a:r>
            <a:r>
              <a:rPr lang="zh-CN" altLang="en-US" dirty="0">
                <a:latin typeface="Times New Roman" panose="02020603050405020304" pitchFamily="18" charset="0"/>
                <a:cs typeface="Times New Roman" panose="02020603050405020304" pitchFamily="18" charset="0"/>
              </a:rPr>
              <a:t>之间的素数。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1 — 10</a:t>
            </a:r>
            <a:r>
              <a:rPr lang="zh-CN" altLang="en-US" dirty="0">
                <a:latin typeface="Times New Roman" panose="02020603050405020304" pitchFamily="18" charset="0"/>
                <a:cs typeface="Times New Roman" panose="02020603050405020304" pitchFamily="18" charset="0"/>
              </a:rPr>
              <a:t>的素数有：</a:t>
            </a:r>
            <a:r>
              <a:rPr lang="en-US" altLang="zh-CN" dirty="0">
                <a:latin typeface="Times New Roman" panose="02020603050405020304" pitchFamily="18" charset="0"/>
                <a:cs typeface="Times New Roman" panose="02020603050405020304" pitchFamily="18" charset="0"/>
              </a:rPr>
              <a:t>2, 3, 5, 7. </a:t>
            </a:r>
            <a:r>
              <a:rPr lang="zh-CN" altLang="en-US" dirty="0">
                <a:latin typeface="Times New Roman" panose="02020603050405020304" pitchFamily="18" charset="0"/>
                <a:cs typeface="Times New Roman" panose="02020603050405020304" pitchFamily="18" charset="0"/>
              </a:rPr>
              <a:t>计：</a:t>
            </a:r>
            <a:r>
              <a:rPr lang="en-US" altLang="zh-CN" dirty="0">
                <a:latin typeface="Times New Roman" panose="02020603050405020304" pitchFamily="18" charset="0"/>
                <a:cs typeface="Times New Roman" panose="02020603050405020304" pitchFamily="18" charset="0"/>
              </a:rPr>
              <a:t>A = {1, 2, 3, …, 100}, 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为其中能被</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整除的数构成的集合，则</a:t>
            </a:r>
            <a:r>
              <a:rPr lang="en-US" altLang="zh-CN" dirty="0">
                <a:latin typeface="Times New Roman" panose="02020603050405020304" pitchFamily="18" charset="0"/>
                <a:cs typeface="Times New Roman" panose="02020603050405020304" pitchFamily="18" charset="0"/>
              </a:rPr>
              <a:t>1 — 10</a:t>
            </a:r>
            <a:r>
              <a:rPr lang="zh-CN" altLang="en-US" dirty="0">
                <a:latin typeface="Times New Roman" panose="02020603050405020304" pitchFamily="18" charset="0"/>
                <a:cs typeface="Times New Roman" panose="02020603050405020304" pitchFamily="18" charset="0"/>
              </a:rPr>
              <a:t>的素数构成的集合是：</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 ∪ {2, 3, 5, 7}</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[N/</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j</a:t>
            </a:r>
            <a:r>
              <a:rPr lang="zh-CN" altLang="en-US" dirty="0">
                <a:latin typeface="Times New Roman" panose="02020603050405020304" pitchFamily="18" charset="0"/>
                <a:cs typeface="Times New Roman" panose="02020603050405020304" pitchFamily="18" charset="0"/>
              </a:rPr>
              <a:t>互素，则</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100 – ([100/2]+[100/3]+[100/5]+[100/7]) + </a:t>
            </a:r>
          </a:p>
          <a:p>
            <a:r>
              <a:rPr lang="en-US" dirty="0">
                <a:latin typeface="Times New Roman" panose="02020603050405020304" pitchFamily="18" charset="0"/>
                <a:cs typeface="Times New Roman" panose="02020603050405020304" pitchFamily="18" charset="0"/>
              </a:rPr>
              <a:t>([100/6]+…+ [100/35]) – ([100/30]+ [100/42]+[100/70]) = 22</a:t>
            </a:r>
          </a:p>
        </p:txBody>
      </p:sp>
    </p:spTree>
    <p:extLst>
      <p:ext uri="{BB962C8B-B14F-4D97-AF65-F5344CB8AC3E}">
        <p14:creationId xmlns:p14="http://schemas.microsoft.com/office/powerpoint/2010/main" val="35324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9AD05-F884-4C3F-90ED-F137C90F94E8}"/>
              </a:ext>
            </a:extLst>
          </p:cNvPr>
          <p:cNvSpPr>
            <a:spLocks noGrp="1"/>
          </p:cNvSpPr>
          <p:nvPr>
            <p:ph type="title"/>
          </p:nvPr>
        </p:nvSpPr>
        <p:spPr/>
        <p:txBody>
          <a:bodyPr/>
          <a:lstStyle/>
          <a:p>
            <a:r>
              <a:rPr lang="zh-CN" altLang="en-US" dirty="0"/>
              <a:t>满射的个数</a:t>
            </a:r>
            <a:endParaRPr lang="en-US" dirty="0"/>
          </a:p>
        </p:txBody>
      </p:sp>
      <p:sp>
        <p:nvSpPr>
          <p:cNvPr id="3" name="内容占位符 2">
            <a:extLst>
              <a:ext uri="{FF2B5EF4-FFF2-40B4-BE49-F238E27FC236}">
                <a16:creationId xmlns:a16="http://schemas.microsoft.com/office/drawing/2014/main" id="{02B1A3F5-F39F-4D2D-BBC2-7FA1D56EECBD}"/>
              </a:ext>
            </a:extLst>
          </p:cNvPr>
          <p:cNvSpPr>
            <a:spLocks noGrp="1"/>
          </p:cNvSpPr>
          <p:nvPr>
            <p:ph idx="1"/>
          </p:nvPr>
        </p:nvSpPr>
        <p:spPr>
          <a:xfrm>
            <a:off x="685019" y="2011680"/>
            <a:ext cx="7772400" cy="4562144"/>
          </a:xfrm>
        </p:spPr>
        <p:txBody>
          <a:bodyPr/>
          <a:lstStyle/>
          <a:p>
            <a:r>
              <a:rPr lang="zh-CN" altLang="en-US" dirty="0">
                <a:latin typeface="Times New Roman" panose="02020603050405020304" pitchFamily="18" charset="0"/>
                <a:cs typeface="Times New Roman" panose="02020603050405020304" pitchFamily="18" charset="0"/>
              </a:rPr>
              <a:t>有集合</a:t>
            </a:r>
            <a:r>
              <a:rPr lang="en-US" altLang="zh-CN" dirty="0">
                <a:latin typeface="Times New Roman" panose="02020603050405020304" pitchFamily="18" charset="0"/>
                <a:cs typeface="Times New Roman" panose="02020603050405020304" pitchFamily="18" charset="0"/>
              </a:rPr>
              <a:t>B, C, |B| = m, |C| = n. C = {1, 2, …, n}.</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令：</a:t>
            </a:r>
            <a:r>
              <a:rPr lang="en-US" altLang="zh-CN" dirty="0">
                <a:latin typeface="Times New Roman" panose="02020603050405020304" pitchFamily="18" charset="0"/>
                <a:cs typeface="Times New Roman" panose="02020603050405020304" pitchFamily="18" charset="0"/>
              </a:rPr>
              <a:t>A = C</a:t>
            </a:r>
            <a:r>
              <a:rPr lang="en-US" altLang="zh-CN" baseline="30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(C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 (C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a:t>
            </a:r>
            <a:r>
              <a:rPr lang="en-US" baseline="30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a:t>
            </a:r>
            <a:r>
              <a:rPr lang="en-US" baseline="30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n</a:t>
            </a:r>
            <a:r>
              <a:rPr lang="en-US" baseline="30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(n – 1)</a:t>
            </a:r>
            <a:r>
              <a:rPr lang="en-US" baseline="30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 (n – 2)</a:t>
            </a:r>
            <a:r>
              <a:rPr lang="en-US" baseline="30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n</a:t>
            </a:r>
            <a:r>
              <a:rPr lang="en-US" baseline="30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 C(n, 1)(n – 1)</a:t>
            </a:r>
            <a:r>
              <a:rPr lang="en-US" baseline="30000"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C(n, 2)(n – 2)</a:t>
            </a:r>
            <a:r>
              <a:rPr lang="en-US" baseline="30000"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个不同的球放入</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个相同的盒子，每个盒子至少一球，有几种方法？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C(4, 1)3</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C(4, 2)2</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 C(4, 3)1</a:t>
            </a:r>
            <a:r>
              <a:rPr lang="en-US" altLang="zh-CN" baseline="30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)/4! = 10.</a:t>
            </a:r>
          </a:p>
          <a:p>
            <a:r>
              <a:rPr lang="en-US" dirty="0">
                <a:latin typeface="Times New Roman" panose="02020603050405020304" pitchFamily="18" charset="0"/>
                <a:cs typeface="Times New Roman" panose="02020603050405020304" pitchFamily="18" charset="0"/>
              </a:rPr>
              <a:t>2+1+1+1+1: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C(5, 2) = 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23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2A9CE-B788-43CA-853F-4FDD52695CEA}"/>
              </a:ext>
            </a:extLst>
          </p:cNvPr>
          <p:cNvSpPr>
            <a:spLocks noGrp="1"/>
          </p:cNvSpPr>
          <p:nvPr>
            <p:ph type="title"/>
          </p:nvPr>
        </p:nvSpPr>
        <p:spPr/>
        <p:txBody>
          <a:bodyPr/>
          <a:lstStyle/>
          <a:p>
            <a:r>
              <a:rPr lang="zh-CN" altLang="en-US" dirty="0"/>
              <a:t>错位排列</a:t>
            </a:r>
            <a:endParaRPr lang="en-US" dirty="0"/>
          </a:p>
        </p:txBody>
      </p:sp>
      <p:sp>
        <p:nvSpPr>
          <p:cNvPr id="3" name="内容占位符 2">
            <a:extLst>
              <a:ext uri="{FF2B5EF4-FFF2-40B4-BE49-F238E27FC236}">
                <a16:creationId xmlns:a16="http://schemas.microsoft.com/office/drawing/2014/main" id="{CF12EFD1-EAFA-4741-8026-BB5D23E23F8C}"/>
              </a:ext>
            </a:extLst>
          </p:cNvPr>
          <p:cNvSpPr>
            <a:spLocks noGrp="1"/>
          </p:cNvSpPr>
          <p:nvPr>
            <p:ph idx="1"/>
          </p:nvPr>
        </p:nvSpPr>
        <p:spPr>
          <a:xfrm>
            <a:off x="685019" y="2011680"/>
            <a:ext cx="7772400" cy="4459458"/>
          </a:xfrm>
        </p:spPr>
        <p:txBody>
          <a:bodyPr/>
          <a:lstStyle/>
          <a:p>
            <a:r>
              <a:rPr lang="en-US"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B→B</a:t>
            </a:r>
            <a:r>
              <a:rPr lang="zh-CN" altLang="en-US" dirty="0">
                <a:latin typeface="Times New Roman" panose="02020603050405020304" pitchFamily="18" charset="0"/>
                <a:cs typeface="Times New Roman" panose="02020603050405020304" pitchFamily="18" charset="0"/>
              </a:rPr>
              <a:t>为双射</a:t>
            </a:r>
            <a:r>
              <a:rPr lang="en-US" dirty="0">
                <a:latin typeface="Times New Roman" panose="02020603050405020304" pitchFamily="18" charset="0"/>
                <a:cs typeface="Times New Roman" panose="02020603050405020304" pitchFamily="18" charset="0"/>
              </a:rPr>
              <a:t> | ∀x</a:t>
            </a:r>
            <a:r>
              <a:rPr lang="zh-CN" altLang="en-US" sz="2400"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B, f(x) ≠ x</a:t>
            </a:r>
            <a:r>
              <a:rPr lang="en-US"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B = {1, 2, …, n}. </a:t>
            </a:r>
          </a:p>
          <a:p>
            <a:r>
              <a:rPr lang="zh-CN" altLang="en-US" dirty="0">
                <a:latin typeface="Times New Roman" panose="02020603050405020304" pitchFamily="18" charset="0"/>
                <a:cs typeface="Times New Roman" panose="02020603050405020304" pitchFamily="18" charset="0"/>
              </a:rPr>
              <a:t>令：</a:t>
            </a:r>
            <a:r>
              <a:rPr lang="en-US" altLang="zh-CN" dirty="0">
                <a:latin typeface="Times New Roman" panose="02020603050405020304" pitchFamily="18" charset="0"/>
                <a:cs typeface="Times New Roman" panose="02020603050405020304" pitchFamily="18" charset="0"/>
              </a:rPr>
              <a:t>A = </a:t>
            </a:r>
            <a:r>
              <a:rPr lang="en-US"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B→B</a:t>
            </a:r>
            <a:r>
              <a:rPr lang="zh-CN" altLang="en-US" dirty="0">
                <a:latin typeface="Times New Roman" panose="02020603050405020304" pitchFamily="18" charset="0"/>
                <a:cs typeface="Times New Roman" panose="02020603050405020304" pitchFamily="18" charset="0"/>
              </a:rPr>
              <a:t>为双射</a:t>
            </a:r>
            <a:r>
              <a:rPr 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B→B</a:t>
            </a:r>
            <a:r>
              <a:rPr lang="zh-CN" altLang="en-US" dirty="0">
                <a:latin typeface="Times New Roman" panose="02020603050405020304" pitchFamily="18" charset="0"/>
                <a:cs typeface="Times New Roman" panose="02020603050405020304" pitchFamily="18" charset="0"/>
              </a:rPr>
              <a:t>为双射</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B→B</a:t>
            </a:r>
            <a:r>
              <a:rPr lang="zh-CN" altLang="en-US" dirty="0">
                <a:latin typeface="Times New Roman" panose="02020603050405020304" pitchFamily="18" charset="0"/>
                <a:cs typeface="Times New Roman" panose="02020603050405020304" pitchFamily="18" charset="0"/>
              </a:rPr>
              <a:t>为双射</a:t>
            </a:r>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f(j) = j</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n!, 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(n – 1)!, 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 (n – 2)!, …</a:t>
            </a:r>
          </a:p>
          <a:p>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a:t>
            </a:r>
            <a:r>
              <a:rPr lang="en-US" altLang="zh-CN"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 n! – C(n, 1)(n – 1)! + C(n, 2)(n – 2)! + ···</a:t>
            </a:r>
          </a:p>
          <a:p>
            <a:r>
              <a:rPr lang="en-US" dirty="0">
                <a:latin typeface="Times New Roman" panose="02020603050405020304" pitchFamily="18" charset="0"/>
                <a:cs typeface="Times New Roman" panose="02020603050405020304" pitchFamily="18" charset="0"/>
              </a:rPr>
              <a:t>                             = n!(1 – 1/1! + 1/2! – 1/3! + ··· +(–1)</a:t>
            </a:r>
            <a:r>
              <a:rPr lang="en-US" baseline="30000"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/n!)</a:t>
            </a:r>
          </a:p>
          <a:p>
            <a:r>
              <a:rPr lang="en-US" dirty="0">
                <a:latin typeface="Times New Roman" panose="02020603050405020304" pitchFamily="18" charset="0"/>
                <a:cs typeface="Times New Roman" panose="02020603050405020304" pitchFamily="18" charset="0"/>
              </a:rPr>
              <a:t>e</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1 – 1/1! + 1/2! – 1/3! + ··· + (–1)</a:t>
            </a:r>
            <a:r>
              <a:rPr lang="en-US" baseline="30000" dirty="0">
                <a:latin typeface="Times New Roman" panose="02020603050405020304" pitchFamily="18" charset="0"/>
                <a:cs typeface="Times New Roman" panose="02020603050405020304" pitchFamily="18" charset="0"/>
              </a:rPr>
              <a:t>n–1 </a:t>
            </a:r>
            <a:r>
              <a:rPr lang="en-US" dirty="0">
                <a:latin typeface="Times New Roman" panose="02020603050405020304" pitchFamily="18" charset="0"/>
                <a:cs typeface="Times New Roman" panose="02020603050405020304" pitchFamily="18" charset="0"/>
              </a:rPr>
              <a:t>/n! + ··· </a:t>
            </a:r>
          </a:p>
          <a:p>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n!/e, |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n!/e | &lt; 1/(n+1).</a:t>
            </a:r>
          </a:p>
          <a:p>
            <a:endParaRPr lang="en-US"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2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BAFB9-085D-4139-8BD0-C7E051988079}"/>
              </a:ext>
            </a:extLst>
          </p:cNvPr>
          <p:cNvSpPr>
            <a:spLocks noGrp="1"/>
          </p:cNvSpPr>
          <p:nvPr>
            <p:ph type="title"/>
          </p:nvPr>
        </p:nvSpPr>
        <p:spPr/>
        <p:txBody>
          <a:bodyPr/>
          <a:lstStyle/>
          <a:p>
            <a:r>
              <a:rPr lang="zh-CN" altLang="en-US" dirty="0"/>
              <a:t>鸽笼原理应用示例</a:t>
            </a:r>
          </a:p>
        </p:txBody>
      </p:sp>
      <p:sp>
        <p:nvSpPr>
          <p:cNvPr id="3" name="内容占位符 2">
            <a:extLst>
              <a:ext uri="{FF2B5EF4-FFF2-40B4-BE49-F238E27FC236}">
                <a16:creationId xmlns:a16="http://schemas.microsoft.com/office/drawing/2014/main" id="{A475BEF1-FE16-4DE9-B229-F8BD0140CA4D}"/>
              </a:ext>
            </a:extLst>
          </p:cNvPr>
          <p:cNvSpPr>
            <a:spLocks noGrp="1"/>
          </p:cNvSpPr>
          <p:nvPr>
            <p:ph idx="1"/>
          </p:nvPr>
        </p:nvSpPr>
        <p:spPr>
          <a:xfrm>
            <a:off x="685019" y="2011680"/>
            <a:ext cx="7772400" cy="4378960"/>
          </a:xfrm>
        </p:spPr>
        <p:txBody>
          <a:bodyPr>
            <a:normAutofit/>
          </a:bodyPr>
          <a:lstStyle/>
          <a:p>
            <a:r>
              <a:rPr lang="zh-CN" altLang="en-US" b="1" dirty="0">
                <a:latin typeface="Times New Roman" panose="02020603050405020304" pitchFamily="18" charset="0"/>
                <a:cs typeface="Times New Roman" panose="02020603050405020304" pitchFamily="18" charset="0"/>
              </a:rPr>
              <a:t>定理</a:t>
            </a:r>
            <a:r>
              <a:rPr lang="en-US" altLang="zh-CN" b="1"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每个由</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个不同实数构成的序列都包含长为</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的递增子序列或递减子序列。</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需要针对序列中的每一个数构造一个对象，这些对象的不同个数不超过</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从数量上来看，所需构造的对象可能是序对，每个分量取值个数不超过了</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于是：</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解：</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表从第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项开始的最长递增子序列的长度，</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表从第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项开始的最长递减子序列的长度。假设原命题为假，则</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均取值在</a:t>
            </a:r>
            <a:r>
              <a:rPr lang="en-US" altLang="zh-CN" dirty="0">
                <a:latin typeface="Times New Roman" panose="02020603050405020304" pitchFamily="18" charset="0"/>
                <a:cs typeface="Times New Roman" panose="02020603050405020304" pitchFamily="18" charset="0"/>
              </a:rPr>
              <a:t>1—n</a:t>
            </a:r>
            <a:r>
              <a:rPr lang="zh-CN" altLang="en-US" dirty="0">
                <a:latin typeface="Times New Roman" panose="02020603050405020304" pitchFamily="18" charset="0"/>
                <a:cs typeface="Times New Roman" panose="02020603050405020304" pitchFamily="18" charset="0"/>
              </a:rPr>
              <a:t>之中，序对</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最多有</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个不同取值，而这里序对有</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个，故必有两个相等，设为</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b</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&lt;j). </a:t>
            </a:r>
          </a:p>
          <a:p>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将</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置于从</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开始的那个长</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的递增子序列之前，得到从</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开始长</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的递增子序列，从而</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sz="1800" dirty="0">
                <a:effectLst/>
                <a:latin typeface="等线" panose="0201060003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矛盾。余类推。</a:t>
            </a:r>
          </a:p>
        </p:txBody>
      </p:sp>
    </p:spTree>
    <p:extLst>
      <p:ext uri="{BB962C8B-B14F-4D97-AF65-F5344CB8AC3E}">
        <p14:creationId xmlns:p14="http://schemas.microsoft.com/office/powerpoint/2010/main" val="114893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407AD-B841-4C08-A2BF-379D75D76CA3}"/>
              </a:ext>
            </a:extLst>
          </p:cNvPr>
          <p:cNvSpPr>
            <a:spLocks noGrp="1"/>
          </p:cNvSpPr>
          <p:nvPr>
            <p:ph type="title"/>
          </p:nvPr>
        </p:nvSpPr>
        <p:spPr/>
        <p:txBody>
          <a:bodyPr/>
          <a:lstStyle/>
          <a:p>
            <a:r>
              <a:rPr lang="en-US" altLang="zh-CN" dirty="0"/>
              <a:t>Ramsey</a:t>
            </a:r>
            <a:r>
              <a:rPr lang="zh-CN" altLang="en-US" dirty="0"/>
              <a:t>数</a:t>
            </a:r>
          </a:p>
        </p:txBody>
      </p:sp>
      <p:sp>
        <p:nvSpPr>
          <p:cNvPr id="3" name="内容占位符 2">
            <a:extLst>
              <a:ext uri="{FF2B5EF4-FFF2-40B4-BE49-F238E27FC236}">
                <a16:creationId xmlns:a16="http://schemas.microsoft.com/office/drawing/2014/main" id="{6E3D8A4E-2600-4423-8DF8-022B57F45734}"/>
              </a:ext>
            </a:extLst>
          </p:cNvPr>
          <p:cNvSpPr>
            <a:spLocks noGrp="1"/>
          </p:cNvSpPr>
          <p:nvPr>
            <p:ph idx="1"/>
          </p:nvPr>
        </p:nvSpPr>
        <p:spPr/>
        <p:txBody>
          <a:bodyPr>
            <a:normAutofit fontScale="92500" lnSpcReduction="10000"/>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13  </a:t>
            </a:r>
            <a:r>
              <a:rPr lang="zh-CN" altLang="en-US" dirty="0">
                <a:latin typeface="Times New Roman" panose="02020603050405020304" pitchFamily="18" charset="0"/>
                <a:cs typeface="Times New Roman" panose="02020603050405020304" pitchFamily="18" charset="0"/>
              </a:rPr>
              <a:t>一组</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人，任意两人要么是朋友要么是敌人。证明存在</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人彼此是朋友，或存在</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人彼此是敌人。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用图表达就是：顶点数</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的图要么原图中有子图</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，要么补图中有子图</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证：任取一人</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，其他</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人中必有</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人，记作</a:t>
            </a:r>
            <a:r>
              <a:rPr lang="en-US" altLang="zh-CN" dirty="0">
                <a:latin typeface="Times New Roman" panose="02020603050405020304" pitchFamily="18" charset="0"/>
                <a:cs typeface="Times New Roman" panose="02020603050405020304" pitchFamily="18" charset="0"/>
              </a:rPr>
              <a:t>b, c, d</a:t>
            </a:r>
            <a:r>
              <a:rPr lang="zh-CN" altLang="en-US" dirty="0">
                <a:latin typeface="Times New Roman" panose="02020603050405020304" pitchFamily="18" charset="0"/>
                <a:cs typeface="Times New Roman" panose="02020603050405020304" pitchFamily="18" charset="0"/>
              </a:rPr>
              <a:t>，要么</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都是</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的朋友，要么</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都是</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的敌人，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对于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b, c, d</a:t>
            </a:r>
            <a:r>
              <a:rPr lang="zh-CN" altLang="en-US" dirty="0">
                <a:latin typeface="Times New Roman" panose="02020603050405020304" pitchFamily="18" charset="0"/>
                <a:cs typeface="Times New Roman" panose="02020603050405020304" pitchFamily="18" charset="0"/>
              </a:rPr>
              <a:t>互为敌人，命题得证；若有两者为朋友，设为</a:t>
            </a:r>
            <a:r>
              <a:rPr lang="en-US" altLang="zh-CN" dirty="0">
                <a:latin typeface="Times New Roman" panose="02020603050405020304" pitchFamily="18" charset="0"/>
                <a:cs typeface="Times New Roman" panose="02020603050405020304" pitchFamily="18" charset="0"/>
              </a:rPr>
              <a:t>b, c</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a, b, c</a:t>
            </a:r>
            <a:r>
              <a:rPr lang="zh-CN" altLang="en-US" dirty="0">
                <a:latin typeface="Times New Roman" panose="02020603050405020304" pitchFamily="18" charset="0"/>
                <a:cs typeface="Times New Roman" panose="02020603050405020304" pitchFamily="18" charset="0"/>
              </a:rPr>
              <a:t>互为朋友。余类推。</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Ramsey</a:t>
            </a:r>
            <a:r>
              <a:rPr lang="zh-CN" altLang="en-US" b="1" dirty="0">
                <a:latin typeface="Times New Roman" panose="02020603050405020304" pitchFamily="18" charset="0"/>
                <a:cs typeface="Times New Roman" panose="02020603050405020304" pitchFamily="18" charset="0"/>
              </a:rPr>
              <a:t>数</a:t>
            </a:r>
            <a:r>
              <a:rPr lang="en-US" altLang="zh-CN" b="1" dirty="0">
                <a:latin typeface="Times New Roman" panose="02020603050405020304" pitchFamily="18" charset="0"/>
                <a:cs typeface="Times New Roman" panose="02020603050405020304" pitchFamily="18" charset="0"/>
              </a:rPr>
              <a:t>R(m, 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表示要保证图有子图</a:t>
            </a:r>
            <a:r>
              <a:rPr lang="en-US" altLang="zh-CN"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或其补图有子图</a:t>
            </a:r>
            <a:r>
              <a:rPr lang="en-US" altLang="zh-CN" dirty="0" err="1">
                <a:latin typeface="Times New Roman" panose="02020603050405020304" pitchFamily="18" charset="0"/>
                <a:cs typeface="Times New Roman" panose="02020603050405020304" pitchFamily="18" charset="0"/>
              </a:rPr>
              <a:t>K</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顶点数至少是多少。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R(3, 3)=6, R(2, n)=n, R(4, 4)=18.</a:t>
            </a:r>
          </a:p>
          <a:p>
            <a:r>
              <a:rPr lang="zh-CN" altLang="en-US" dirty="0">
                <a:latin typeface="Times New Roman" panose="02020603050405020304" pitchFamily="18" charset="0"/>
                <a:cs typeface="Times New Roman" panose="02020603050405020304" pitchFamily="18" charset="0"/>
              </a:rPr>
              <a:t>目前只知道</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R(m, n), (3≤m≤n)</a:t>
            </a:r>
            <a:r>
              <a:rPr lang="zh-CN" altLang="en-US" dirty="0">
                <a:latin typeface="Times New Roman" panose="02020603050405020304" pitchFamily="18" charset="0"/>
                <a:cs typeface="Times New Roman" panose="02020603050405020304" pitchFamily="18" charset="0"/>
              </a:rPr>
              <a:t>的精确值，</a:t>
            </a:r>
            <a:r>
              <a:rPr lang="en-US" altLang="zh-CN" dirty="0">
                <a:latin typeface="Times New Roman" panose="02020603050405020304" pitchFamily="18" charset="0"/>
                <a:cs typeface="Times New Roman" panose="02020603050405020304" pitchFamily="18" charset="0"/>
              </a:rPr>
              <a:t>43</a:t>
            </a:r>
            <a:r>
              <a:rPr lang="en-US" altLang="zh-CN" sz="1800" dirty="0">
                <a:effectLst/>
                <a:latin typeface="等线" panose="0201060003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R(5, 5)</a:t>
            </a:r>
            <a:r>
              <a:rPr lang="en-US" altLang="zh-CN" sz="1800" dirty="0">
                <a:effectLst/>
                <a:latin typeface="等线" panose="0201060003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2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61A0A-C676-45DC-ADDA-C2A636519839}"/>
              </a:ext>
            </a:extLst>
          </p:cNvPr>
          <p:cNvSpPr>
            <a:spLocks noGrp="1"/>
          </p:cNvSpPr>
          <p:nvPr>
            <p:ph type="title"/>
          </p:nvPr>
        </p:nvSpPr>
        <p:spPr/>
        <p:txBody>
          <a:bodyPr>
            <a:normAutofit/>
          </a:bodyPr>
          <a:lstStyle/>
          <a:p>
            <a:r>
              <a:rPr lang="zh-CN" altLang="en-US" dirty="0"/>
              <a:t>加法原理、乘法原理、排列与组合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11A1ED-1634-464F-8FC7-A1CB5CD5E0F7}"/>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加法原理</a:t>
                </a:r>
                <a:r>
                  <a:rPr lang="zh-CN" altLang="en-US" dirty="0">
                    <a:latin typeface="Times New Roman" panose="02020603050405020304" pitchFamily="18" charset="0"/>
                    <a:cs typeface="Times New Roman" panose="02020603050405020304" pitchFamily="18" charset="0"/>
                  </a:rPr>
                  <a:t>：做一件事有两类做法，第一类有</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种，第二类有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种，则总做法有</a:t>
                </a:r>
                <a:r>
                  <a:rPr lang="en-US" altLang="zh-CN"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种。</a:t>
                </a:r>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乘法原理</a:t>
                </a:r>
                <a:r>
                  <a:rPr lang="zh-CN" altLang="en-US" dirty="0">
                    <a:latin typeface="Times New Roman" panose="02020603050405020304" pitchFamily="18" charset="0"/>
                    <a:cs typeface="Times New Roman" panose="02020603050405020304" pitchFamily="18" charset="0"/>
                  </a:rPr>
                  <a:t>：做一件事分两步，第一步有</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种做法，第二步有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种做法，则总做法有</a:t>
                </a:r>
                <a:r>
                  <a:rPr lang="en-US" altLang="zh-CN"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种。</a:t>
                </a:r>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排列</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个可区分物体中取出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个排成一排，排法有：</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A(m,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n)=P(m,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n)=m!/(m−n)!</a:t>
                </a:r>
              </a:p>
              <a:p>
                <a:r>
                  <a:rPr lang="zh-CN" altLang="en-US" b="1" dirty="0">
                    <a:latin typeface="Times New Roman" panose="02020603050405020304" pitchFamily="18" charset="0"/>
                    <a:cs typeface="Times New Roman" panose="02020603050405020304" pitchFamily="18" charset="0"/>
                  </a:rPr>
                  <a:t>组合</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m</a:t>
                </a:r>
                <a:r>
                  <a:rPr lang="zh-CN" altLang="en-US" dirty="0">
                    <a:latin typeface="Times New Roman" panose="02020603050405020304" pitchFamily="18" charset="0"/>
                    <a:cs typeface="Times New Roman" panose="02020603050405020304" pitchFamily="18" charset="0"/>
                  </a:rPr>
                  <a:t>个可区分物体中取出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个，取法有：</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C(m, n)=A(m, n)/n!= m!/n!(m−n)!</a:t>
                </a:r>
              </a:p>
              <a:p>
                <a:r>
                  <a:rPr lang="zh-CN" altLang="en-US" dirty="0">
                    <a:latin typeface="Times New Roman" panose="02020603050405020304" pitchFamily="18" charset="0"/>
                    <a:cs typeface="Times New Roman" panose="02020603050405020304" pitchFamily="18" charset="0"/>
                  </a:rPr>
                  <a:t>另一个记号：</a:t>
                </a:r>
                <a14:m>
                  <m:oMath xmlns:m="http://schemas.openxmlformats.org/officeDocument/2006/math">
                    <m:d>
                      <m:dPr>
                        <m:ctrlPr>
                          <a:rPr lang="en-US" altLang="zh-CN" i="1" smtClean="0">
                            <a:latin typeface="Cambria Math" panose="02040503050406030204" pitchFamily="18" charset="0"/>
                            <a:cs typeface="Times New Roman" panose="02020603050405020304" pitchFamily="18" charset="0"/>
                          </a:rPr>
                        </m:ctrlPr>
                      </m:dPr>
                      <m:e>
                        <m:f>
                          <m:fPr>
                            <m:type m:val="noBar"/>
                            <m:ctrlPr>
                              <a:rPr lang="en-US" altLang="zh-CN" i="1" smtClean="0">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𝑥</m:t>
                            </m:r>
                          </m:num>
                          <m:den>
                            <m:r>
                              <a:rPr lang="en-US" altLang="zh-CN" b="0" i="1" smtClean="0">
                                <a:latin typeface="Cambria Math" panose="02040503050406030204" pitchFamily="18" charset="0"/>
                                <a:cs typeface="Times New Roman" panose="02020603050405020304" pitchFamily="18" charset="0"/>
                              </a:rPr>
                              <m:t>𝑛</m:t>
                            </m:r>
                          </m:den>
                        </m:f>
                      </m:e>
                    </m:d>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den>
                    </m:f>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oMath>
                </a14:m>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4011A1ED-1634-464F-8FC7-A1CB5CD5E0F7}"/>
                  </a:ext>
                </a:extLst>
              </p:cNvPr>
              <p:cNvSpPr>
                <a:spLocks noGrp="1" noRot="1" noChangeAspect="1" noMove="1" noResize="1" noEditPoints="1" noAdjustHandles="1" noChangeArrowheads="1" noChangeShapeType="1" noTextEdit="1"/>
              </p:cNvSpPr>
              <p:nvPr>
                <p:ph idx="1"/>
              </p:nvPr>
            </p:nvSpPr>
            <p:spPr>
              <a:blipFill>
                <a:blip r:embed="rId2"/>
                <a:stretch>
                  <a:fillRect l="-863" t="-2319"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341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Ion</Template>
  <TotalTime>2769</TotalTime>
  <Words>10523</Words>
  <Application>Microsoft Office PowerPoint</Application>
  <PresentationFormat>全屏显示(4:3)</PresentationFormat>
  <Paragraphs>542</Paragraphs>
  <Slides>69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等线</vt:lpstr>
      <vt:lpstr>Calibri</vt:lpstr>
      <vt:lpstr>Cambria Math</vt:lpstr>
      <vt:lpstr>Corbel</vt:lpstr>
      <vt:lpstr>Times New Roman</vt:lpstr>
      <vt:lpstr>Wingdings</vt:lpstr>
      <vt:lpstr>带状</vt:lpstr>
      <vt:lpstr>离散数学(二)</vt:lpstr>
      <vt:lpstr>组合计数</vt:lpstr>
      <vt:lpstr>3.2 鸽笼原理</vt:lpstr>
      <vt:lpstr>鸽笼原理应用示例</vt:lpstr>
      <vt:lpstr>鸽笼原理应用示例</vt:lpstr>
      <vt:lpstr>鸽笼原理应用示例</vt:lpstr>
      <vt:lpstr>鸽笼原理应用示例</vt:lpstr>
      <vt:lpstr>Ramsey数</vt:lpstr>
      <vt:lpstr>加法原理、乘法原理、排列与组合</vt:lpstr>
      <vt:lpstr>二项式定理</vt:lpstr>
      <vt:lpstr>Pascal恒等式</vt:lpstr>
      <vt:lpstr>朱世杰恒等式</vt:lpstr>
      <vt:lpstr>朱世杰恒等式之应用</vt:lpstr>
      <vt:lpstr>Vandermonde恒等式</vt:lpstr>
      <vt:lpstr>组合证明法</vt:lpstr>
      <vt:lpstr>组合证明法(续)</vt:lpstr>
      <vt:lpstr>有重复的排列</vt:lpstr>
      <vt:lpstr>有重复的组合</vt:lpstr>
      <vt:lpstr>有重复的组合</vt:lpstr>
      <vt:lpstr>有重复的组合</vt:lpstr>
      <vt:lpstr>有重复的组合</vt:lpstr>
      <vt:lpstr>有重复的组合</vt:lpstr>
      <vt:lpstr>续</vt:lpstr>
      <vt:lpstr>球放入盒子</vt:lpstr>
      <vt:lpstr>不同的球放入相同的盒子</vt:lpstr>
      <vt:lpstr>不同的球放入相同的盒子</vt:lpstr>
      <vt:lpstr>相同的球放入相同的盒子</vt:lpstr>
      <vt:lpstr>递推关系</vt:lpstr>
      <vt:lpstr>递推关系</vt:lpstr>
      <vt:lpstr>递推关系</vt:lpstr>
      <vt:lpstr>Catalan数</vt:lpstr>
      <vt:lpstr>动态规划</vt:lpstr>
      <vt:lpstr>动态规划</vt:lpstr>
      <vt:lpstr>动态规划</vt:lpstr>
      <vt:lpstr>递推式的相关概念</vt:lpstr>
      <vt:lpstr>线性递推式</vt:lpstr>
      <vt:lpstr>求解齐次常系数线性递推式</vt:lpstr>
      <vt:lpstr>求解齐次常系数线性递推式</vt:lpstr>
      <vt:lpstr>求解齐次常系数线性递推式</vt:lpstr>
      <vt:lpstr>PowerPoint 演示文稿</vt:lpstr>
      <vt:lpstr>有重根的情形</vt:lpstr>
      <vt:lpstr>抽象的处理方法</vt:lpstr>
      <vt:lpstr>一般结果</vt:lpstr>
      <vt:lpstr>齐次常系数线性递推式的通解</vt:lpstr>
      <vt:lpstr>PowerPoint 演示文稿</vt:lpstr>
      <vt:lpstr>非齐次常系数线性递推式</vt:lpstr>
      <vt:lpstr>非齐次式的特解</vt:lpstr>
      <vt:lpstr>非齐次常系数线性递推式</vt:lpstr>
      <vt:lpstr>非齐次常系数线性递推式</vt:lpstr>
      <vt:lpstr>非齐次常系数线性递推式</vt:lpstr>
      <vt:lpstr>另一种解法</vt:lpstr>
      <vt:lpstr>分治算法</vt:lpstr>
      <vt:lpstr>分治算法</vt:lpstr>
      <vt:lpstr>主定理</vt:lpstr>
      <vt:lpstr>分治算法</vt:lpstr>
      <vt:lpstr>生成函数</vt:lpstr>
      <vt:lpstr>有限项生成函数</vt:lpstr>
      <vt:lpstr>幂级数的运算</vt:lpstr>
      <vt:lpstr>函数展开为幂级数</vt:lpstr>
      <vt:lpstr>用生成函数解计数问题</vt:lpstr>
      <vt:lpstr>不好计算的生成函数</vt:lpstr>
      <vt:lpstr>解递推式</vt:lpstr>
      <vt:lpstr>计算Catalan数</vt:lpstr>
      <vt:lpstr>计算Catalan数</vt:lpstr>
      <vt:lpstr>容斥原理</vt:lpstr>
      <vt:lpstr>容斥原理</vt:lpstr>
      <vt:lpstr>筛法</vt:lpstr>
      <vt:lpstr>满射的个数</vt:lpstr>
      <vt:lpstr>错位排列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离散数学(二)</dc:title>
  <dc:creator>熊正大</dc:creator>
  <cp:lastModifiedBy>熊正大</cp:lastModifiedBy>
  <cp:revision>70</cp:revision>
  <dcterms:created xsi:type="dcterms:W3CDTF">2021-09-24T02:08:51Z</dcterms:created>
  <dcterms:modified xsi:type="dcterms:W3CDTF">2021-10-24T14:35:23Z</dcterms:modified>
</cp:coreProperties>
</file>