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0" r:id="rId2"/>
    <p:sldId id="283" r:id="rId3"/>
    <p:sldId id="284" r:id="rId4"/>
    <p:sldId id="285" r:id="rId5"/>
    <p:sldId id="28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4B0B-FD06-4383-8EC6-B132F073186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5</a:t>
            </a:r>
            <a:endParaRPr lang="en-US" altLang="zh-CN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58" y="1295400"/>
            <a:ext cx="8229600" cy="5257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dirty="0" smtClean="0"/>
              <a:t>完整性规则是对关系的某种约束条件。</a:t>
            </a:r>
            <a:endParaRPr lang="en-US" altLang="zh-CN" sz="2800" dirty="0" smtClean="0"/>
          </a:p>
          <a:p>
            <a:pPr marL="0" indent="0">
              <a:buFontTx/>
              <a:buNone/>
            </a:pPr>
            <a:r>
              <a:rPr lang="zh-CN" altLang="en-US" sz="2800" dirty="0" smtClean="0"/>
              <a:t>关系模型包括：实体完整性、参照完整性和用户定义完整性规则。</a:t>
            </a:r>
            <a:endParaRPr lang="en-US" altLang="zh-CN" sz="2800" dirty="0" smtClean="0"/>
          </a:p>
          <a:p>
            <a:pPr marL="0" indent="0">
              <a:buFontTx/>
              <a:buNone/>
            </a:pPr>
            <a:r>
              <a:rPr lang="zh-CN" altLang="en-US" sz="2800" dirty="0" smtClean="0"/>
              <a:t>实体完整性：主属性不允许为空，且主码值不能重复出现。</a:t>
            </a:r>
            <a:endParaRPr lang="en-US" altLang="zh-CN" sz="2800" dirty="0" smtClean="0"/>
          </a:p>
          <a:p>
            <a:pPr marL="0" indent="0">
              <a:buFontTx/>
              <a:buNone/>
            </a:pPr>
            <a:r>
              <a:rPr lang="zh-CN" altLang="en-US" sz="2800" dirty="0" smtClean="0"/>
              <a:t>参照完整性：外码值或者为空，或者取值参照被参照关系中某个具体的元组的主码值。</a:t>
            </a:r>
            <a:endParaRPr lang="en-US" altLang="zh-CN" sz="2800" dirty="0" smtClean="0"/>
          </a:p>
          <a:p>
            <a:pPr marL="0" indent="0">
              <a:buFontTx/>
              <a:buNone/>
            </a:pPr>
            <a:r>
              <a:rPr lang="zh-CN" altLang="en-US" sz="2800" dirty="0" smtClean="0"/>
              <a:t>用户定义完整性是依据应用的具体语义需求而制定的数据约束条件。</a:t>
            </a:r>
            <a:endParaRPr lang="en-US" altLang="zh-CN" sz="2800" dirty="0" smtClean="0"/>
          </a:p>
          <a:p>
            <a:pPr marL="0" indent="0">
              <a:buFontTx/>
              <a:buNone/>
            </a:pPr>
            <a:r>
              <a:rPr lang="zh-CN" altLang="en-US" sz="2800" dirty="0"/>
              <a:t>外</a:t>
            </a:r>
            <a:r>
              <a:rPr lang="zh-CN" altLang="en-US" sz="2800" dirty="0" smtClean="0"/>
              <a:t>码的属性不是主属性，且依据应用情况取值尚未确定时，可以为空值。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章 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SNO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JNO</a:t>
            </a:r>
            <a:r>
              <a:rPr lang="en-US" altLang="zh-CN" b="1" baseline="-250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’J1’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(SPJ));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2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063165"/>
              </p:ext>
            </p:extLst>
          </p:nvPr>
        </p:nvGraphicFramePr>
        <p:xfrm>
          <a:off x="1295400" y="247218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2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4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baseline="-25000" dirty="0">
                <a:latin typeface="黑体" pitchFamily="49" charset="-122"/>
                <a:ea typeface="黑体" pitchFamily="49" charset="-122"/>
              </a:rPr>
              <a:t>SNO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 err="1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baseline="-25000" dirty="0" err="1">
                <a:latin typeface="黑体" pitchFamily="49" charset="-122"/>
                <a:ea typeface="黑体" pitchFamily="49" charset="-122"/>
              </a:rPr>
              <a:t>JNO</a:t>
            </a:r>
            <a:r>
              <a:rPr lang="en-US" altLang="zh-CN" b="1" baseline="-250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baseline="-25000" dirty="0">
                <a:latin typeface="Times New Roman" pitchFamily="18" charset="0"/>
                <a:ea typeface="黑体" pitchFamily="49" charset="-122"/>
              </a:rPr>
              <a:t>’J1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b="1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PNO</a:t>
            </a:r>
            <a:r>
              <a:rPr lang="en-US" altLang="zh-CN" b="1" baseline="-250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’P1</a:t>
            </a:r>
            <a:r>
              <a:rPr lang="en-US" altLang="zh-CN" b="1" baseline="-25000" dirty="0">
                <a:latin typeface="Times New Roman" pitchFamily="18" charset="0"/>
                <a:ea typeface="黑体" pitchFamily="49" charset="-122"/>
              </a:rPr>
              <a:t>’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SPJ));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713910"/>
              </p:ext>
            </p:extLst>
          </p:nvPr>
        </p:nvGraphicFramePr>
        <p:xfrm>
          <a:off x="1143000" y="9906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57200" y="2531002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/>
              <a:t>3</a:t>
            </a:r>
            <a:r>
              <a:rPr lang="zh-CN" altLang="en-US" kern="0" dirty="0" smtClean="0"/>
              <a:t>）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SNO 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kern="0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kern="0" baseline="-25000" dirty="0" err="1" smtClean="0">
                <a:latin typeface="黑体" pitchFamily="49" charset="-122"/>
                <a:ea typeface="黑体" pitchFamily="49" charset="-122"/>
              </a:rPr>
              <a:t>JNO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’J1’</a:t>
            </a:r>
            <a:r>
              <a:rPr lang="en-US" altLang="zh-CN" b="1" kern="0" baseline="-25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COLOR=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b="1" kern="0" baseline="-25000" dirty="0" smtClean="0">
                <a:latin typeface="Times New Roman" pitchFamily="18" charset="0"/>
                <a:ea typeface="黑体" pitchFamily="49" charset="-122"/>
              </a:rPr>
              <a:t>红色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 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(SPJ  P));</a:t>
            </a:r>
            <a:endParaRPr lang="zh-CN" altLang="en-US" kern="0" dirty="0" smtClean="0"/>
          </a:p>
          <a:p>
            <a:pPr marL="0" indent="0">
              <a:buFontTx/>
              <a:buNone/>
            </a:pPr>
            <a:r>
              <a:rPr lang="en-US" altLang="zh-CN" kern="0" dirty="0" smtClean="0"/>
              <a:t> </a:t>
            </a:r>
            <a:endParaRPr lang="zh-CN" altLang="en-US" kern="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52607"/>
              </p:ext>
            </p:extLst>
          </p:nvPr>
        </p:nvGraphicFramePr>
        <p:xfrm>
          <a:off x="1143000" y="3369201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AutoShape 4"/>
          <p:cNvSpPr>
            <a:spLocks noChangeArrowheads="1"/>
          </p:cNvSpPr>
          <p:nvPr/>
        </p:nvSpPr>
        <p:spPr bwMode="auto">
          <a:xfrm rot="16200000" flipV="1">
            <a:off x="6553200" y="276246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457200" y="4909603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kern="0" dirty="0"/>
              <a:t>3</a:t>
            </a:r>
            <a:r>
              <a:rPr lang="zh-CN" altLang="en-US" kern="0" dirty="0" smtClean="0"/>
              <a:t>）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SNO 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kern="0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kern="0" baseline="-25000" dirty="0" err="1" smtClean="0">
                <a:latin typeface="黑体" pitchFamily="49" charset="-122"/>
                <a:ea typeface="黑体" pitchFamily="49" charset="-122"/>
              </a:rPr>
              <a:t>JNO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’J1’</a:t>
            </a:r>
            <a:r>
              <a:rPr lang="en-US" altLang="zh-CN" b="1" kern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(SPJ) </a:t>
            </a:r>
            <a:r>
              <a:rPr lang="en-US" altLang="zh-CN" b="1" kern="0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kern="0" baseline="-25000" dirty="0" err="1" smtClean="0">
                <a:latin typeface="黑体" pitchFamily="49" charset="-122"/>
                <a:ea typeface="黑体" pitchFamily="49" charset="-122"/>
              </a:rPr>
              <a:t>COLOR</a:t>
            </a:r>
            <a:r>
              <a:rPr lang="en-US" altLang="zh-CN" b="1" kern="0" baseline="-250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b="1" kern="0" baseline="-25000" dirty="0" smtClean="0">
                <a:latin typeface="Times New Roman" pitchFamily="18" charset="0"/>
                <a:ea typeface="黑体" pitchFamily="49" charset="-122"/>
              </a:rPr>
              <a:t>红色</a:t>
            </a:r>
            <a:r>
              <a:rPr lang="en-US" altLang="zh-CN" b="1" kern="0" baseline="-25000" dirty="0" smtClean="0">
                <a:latin typeface="Times New Roman" pitchFamily="18" charset="0"/>
                <a:ea typeface="黑体" pitchFamily="49" charset="-122"/>
              </a:rPr>
              <a:t>’ </a:t>
            </a:r>
            <a:r>
              <a:rPr lang="en-US" altLang="zh-CN" b="1" kern="0" dirty="0" smtClean="0">
                <a:latin typeface="黑体" pitchFamily="49" charset="-122"/>
                <a:ea typeface="黑体" pitchFamily="49" charset="-122"/>
              </a:rPr>
              <a:t>(P));</a:t>
            </a:r>
            <a:endParaRPr lang="zh-CN" altLang="en-US" kern="0" dirty="0" smtClean="0"/>
          </a:p>
          <a:p>
            <a:pPr marL="0" indent="0">
              <a:buFontTx/>
              <a:buNone/>
            </a:pPr>
            <a:r>
              <a:rPr lang="en-US" altLang="zh-CN" kern="0" dirty="0" smtClean="0"/>
              <a:t> </a:t>
            </a:r>
            <a:endParaRPr lang="zh-CN" altLang="en-US" kern="0" dirty="0"/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 rot="16200000" flipV="1">
            <a:off x="5029200" y="5176303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76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JNO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(J) </a:t>
            </a:r>
          </a:p>
          <a:p>
            <a:pPr marL="0" indent="0"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  - П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JNO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CITY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b="1" baseline="-25000" dirty="0" smtClean="0">
                <a:latin typeface="Times New Roman" pitchFamily="18" charset="0"/>
                <a:ea typeface="黑体" pitchFamily="49" charset="-122"/>
              </a:rPr>
              <a:t>天津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b="1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b="1" baseline="-25000" dirty="0">
                <a:latin typeface="黑体" pitchFamily="49" charset="-122"/>
                <a:ea typeface="黑体" pitchFamily="49" charset="-122"/>
              </a:rPr>
              <a:t>COLOR=</a:t>
            </a:r>
            <a:r>
              <a:rPr lang="en-US" altLang="zh-CN" b="1" baseline="-25000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zh-CN" altLang="en-US" b="1" baseline="-25000" dirty="0">
                <a:latin typeface="Times New Roman" pitchFamily="18" charset="0"/>
                <a:ea typeface="黑体" pitchFamily="49" charset="-122"/>
              </a:rPr>
              <a:t>红色</a:t>
            </a:r>
            <a:r>
              <a:rPr lang="en-US" altLang="zh-CN" b="1" baseline="-25000" dirty="0">
                <a:latin typeface="Times New Roman" pitchFamily="18" charset="0"/>
                <a:ea typeface="黑体" pitchFamily="49" charset="-122"/>
              </a:rPr>
              <a:t>’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</a:t>
            </a:r>
          </a:p>
          <a:p>
            <a:pPr marL="0" indent="0"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  S  SPJ 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P));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 flipV="1">
            <a:off x="1676400" y="16764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 flipV="1">
            <a:off x="2743200" y="1676400"/>
            <a:ext cx="152400" cy="1524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2068"/>
              </p:ext>
            </p:extLst>
          </p:nvPr>
        </p:nvGraphicFramePr>
        <p:xfrm>
          <a:off x="1295400" y="2288381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J7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>
          <a:xfrm>
            <a:off x="1981200" y="228600"/>
            <a:ext cx="1066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1143000" y="971683"/>
            <a:ext cx="609600" cy="4749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32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04801"/>
            <a:ext cx="8229600" cy="685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П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JNO,PNO 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(SPJ)</a:t>
            </a:r>
            <a:r>
              <a:rPr lang="en-US" altLang="zh-CN" dirty="0">
                <a:latin typeface="Times New Roman" pitchFamily="18" charset="0"/>
                <a:sym typeface="Symbol" pitchFamily="18" charset="2"/>
              </a:rPr>
              <a:t> 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 П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PNO 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 err="1" smtClean="0">
                <a:latin typeface="黑体" pitchFamily="49" charset="-122"/>
                <a:ea typeface="黑体" pitchFamily="49" charset="-122"/>
              </a:rPr>
              <a:t>σ</a:t>
            </a:r>
            <a:r>
              <a:rPr lang="en-US" altLang="zh-CN" b="1" baseline="-25000" dirty="0" err="1" smtClean="0">
                <a:latin typeface="黑体" pitchFamily="49" charset="-122"/>
                <a:ea typeface="黑体" pitchFamily="49" charset="-122"/>
              </a:rPr>
              <a:t>SNO</a:t>
            </a:r>
            <a:r>
              <a:rPr lang="en-US" altLang="zh-CN" b="1" baseline="-25000" dirty="0" smtClean="0"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b="1" baseline="-25000" dirty="0" smtClean="0">
                <a:latin typeface="Times New Roman" pitchFamily="18" charset="0"/>
                <a:ea typeface="黑体" pitchFamily="49" charset="-122"/>
              </a:rPr>
              <a:t>’S1’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(SPJ));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938371"/>
              </p:ext>
            </p:extLst>
          </p:nvPr>
        </p:nvGraphicFramePr>
        <p:xfrm>
          <a:off x="1502004" y="4731386"/>
          <a:ext cx="60960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59633"/>
              </p:ext>
            </p:extLst>
          </p:nvPr>
        </p:nvGraphicFramePr>
        <p:xfrm>
          <a:off x="5638800" y="1397000"/>
          <a:ext cx="19812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25473"/>
              </p:ext>
            </p:extLst>
          </p:nvPr>
        </p:nvGraphicFramePr>
        <p:xfrm>
          <a:off x="1219200" y="1143000"/>
          <a:ext cx="19812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JNO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J1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J2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P1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J3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J4</a:t>
                      </a:r>
                      <a:r>
                        <a:rPr lang="zh-CN" altLang="en-US" dirty="0" smtClean="0"/>
                        <a:t>有</a:t>
                      </a:r>
                      <a:r>
                        <a:rPr lang="en-US" altLang="zh-CN" dirty="0" smtClean="0"/>
                        <a:t>P1</a:t>
                      </a:r>
                      <a:r>
                        <a:rPr lang="zh-CN" altLang="en-US" dirty="0" smtClean="0"/>
                        <a:t>、</a:t>
                      </a:r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J5</a:t>
                      </a:r>
                      <a:r>
                        <a:rPr lang="zh-CN" altLang="en-US" dirty="0" smtClean="0"/>
                        <a:t>无</a:t>
                      </a:r>
                      <a:r>
                        <a:rPr lang="en-US" altLang="zh-CN" dirty="0" smtClean="0"/>
                        <a:t>P1,</a:t>
                      </a:r>
                      <a:r>
                        <a:rPr lang="zh-CN" altLang="en-US" dirty="0" smtClean="0"/>
                        <a:t>也无</a:t>
                      </a:r>
                      <a:r>
                        <a:rPr lang="en-US" altLang="zh-CN" dirty="0" smtClean="0"/>
                        <a:t>P2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下箭头 1"/>
          <p:cNvSpPr/>
          <p:nvPr/>
        </p:nvSpPr>
        <p:spPr>
          <a:xfrm>
            <a:off x="4191000" y="3515359"/>
            <a:ext cx="484632" cy="978408"/>
          </a:xfrm>
          <a:prstGeom prst="downArrow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2097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263</Words>
  <Application>Microsoft Office PowerPoint</Application>
  <PresentationFormat>全屏显示(4:3)</PresentationFormat>
  <Paragraphs>53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黑体</vt:lpstr>
      <vt:lpstr>宋体</vt:lpstr>
      <vt:lpstr>Arial</vt:lpstr>
      <vt:lpstr>Symbol</vt:lpstr>
      <vt:lpstr>Times New Roman</vt:lpstr>
      <vt:lpstr>默认设计模板</vt:lpstr>
      <vt:lpstr>第2章 5</vt:lpstr>
      <vt:lpstr>第2章 6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49</cp:revision>
  <cp:lastPrinted>1601-01-01T00:00:00Z</cp:lastPrinted>
  <dcterms:created xsi:type="dcterms:W3CDTF">1601-01-01T00:00:00Z</dcterms:created>
  <dcterms:modified xsi:type="dcterms:W3CDTF">2018-04-25T01:32:15Z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