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73" r:id="rId2"/>
    <p:sldId id="278" r:id="rId3"/>
    <p:sldId id="27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Verdan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630" autoAdjust="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41C6E43A-1BAD-4436-A5C4-A72C07C7B8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53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ECE10-C36D-4D77-B34D-350BF74CE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B425C-E84B-4AF4-9E53-ABE2054B4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6292A-91BD-442F-9695-F6ED3D24A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</a:defRPr>
            </a:lvl1pPr>
            <a:lvl2pPr>
              <a:defRPr baseline="0">
                <a:latin typeface="Verdana" pitchFamily="34" charset="0"/>
              </a:defRPr>
            </a:lvl2pPr>
            <a:lvl3pPr>
              <a:defRPr baseline="0">
                <a:latin typeface="Verdana" pitchFamily="34" charset="0"/>
              </a:defRPr>
            </a:lvl3pPr>
            <a:lvl4pPr>
              <a:defRPr baseline="0">
                <a:latin typeface="Verdana" pitchFamily="34" charset="0"/>
              </a:defRPr>
            </a:lvl4pPr>
            <a:lvl5pPr>
              <a:defRPr baseline="0">
                <a:latin typeface="Verdana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49D9-A748-49B4-AB27-BB1E33A4E5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AE9BD-5396-4307-9EC9-859A80AD83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12EB8-FE39-4CE8-A366-050868DE78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D91A-E741-4A70-8CEA-294308196E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958519-94C2-4B71-965D-A37E049901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057E0-9983-4603-BCF5-DBA5904C68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2C68B-0243-4586-B3F1-0D30BA1EC1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2581-528D-48FD-B3E1-33262C05F7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5D9CD29-BF13-4411-BCA6-700B326D5F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kumimoji="0" lang="en-US">
                <a:ea typeface="宋体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8" r:id="rId2"/>
    <p:sldLayoutId id="2147483727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8" r:id="rId9"/>
    <p:sldLayoutId id="2147483724" r:id="rId10"/>
    <p:sldLayoutId id="21474837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  <a:ea typeface="隶书" pitchFamily="49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3</a:t>
            </a:r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因为</a:t>
            </a:r>
            <a:r>
              <a:rPr lang="en-US" altLang="zh-CN" dirty="0"/>
              <a:t>X→Y</a:t>
            </a:r>
            <a:r>
              <a:rPr lang="zh-CN" altLang="en-US" dirty="0"/>
              <a:t>，由增广律可得</a:t>
            </a:r>
            <a:r>
              <a:rPr lang="en-US" altLang="zh-CN" dirty="0"/>
              <a:t>XZ →YZ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同理</a:t>
            </a:r>
            <a:r>
              <a:rPr lang="en-US" altLang="zh-CN" dirty="0"/>
              <a:t>X →Z</a:t>
            </a:r>
            <a:r>
              <a:rPr lang="zh-CN" altLang="en-US" dirty="0"/>
              <a:t>得到</a:t>
            </a:r>
            <a:r>
              <a:rPr lang="en-US" altLang="zh-CN" dirty="0"/>
              <a:t>XX →XZ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再由传递律可得</a:t>
            </a:r>
            <a:r>
              <a:rPr lang="en-US" altLang="zh-CN" dirty="0"/>
              <a:t>X →XZ →YZ</a:t>
            </a:r>
            <a:r>
              <a:rPr lang="zh-CN" altLang="en-US" dirty="0"/>
              <a:t>。证毕。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X →Y</a:t>
            </a:r>
            <a:r>
              <a:rPr lang="zh-CN" altLang="en-US" dirty="0"/>
              <a:t>，由增广律可得</a:t>
            </a:r>
            <a:r>
              <a:rPr lang="en-US" altLang="zh-CN" dirty="0"/>
              <a:t>WX →WY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en-US" dirty="0"/>
              <a:t>再由传递律可得</a:t>
            </a:r>
            <a:r>
              <a:rPr lang="en-US" altLang="zh-CN" dirty="0"/>
              <a:t>XW →WY →Z</a:t>
            </a:r>
            <a:r>
              <a:rPr lang="zh-CN" altLang="en-US" dirty="0"/>
              <a:t>，证毕。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）由自反律可得</a:t>
            </a:r>
            <a:r>
              <a:rPr lang="en-US" altLang="zh-CN" dirty="0"/>
              <a:t>Y →Z</a:t>
            </a:r>
            <a:r>
              <a:rPr lang="zh-CN" altLang="en-US" dirty="0"/>
              <a:t>，再由传递律可得</a:t>
            </a:r>
            <a:r>
              <a:rPr lang="en-US" altLang="zh-CN" dirty="0"/>
              <a:t>X →Y →Z</a:t>
            </a:r>
            <a:r>
              <a:rPr lang="zh-CN" altLang="en-US" dirty="0"/>
              <a:t>，证毕。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565" y="332656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6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BC</a:t>
            </a:r>
            <a:r>
              <a:rPr lang="zh-CN" altLang="en-US" dirty="0"/>
              <a:t>包含码，亦即</a:t>
            </a:r>
            <a:r>
              <a:rPr lang="en-US" altLang="zh-CN" dirty="0"/>
              <a:t>BC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决定</a:t>
            </a:r>
            <a:r>
              <a:rPr lang="en-US" altLang="zh-CN" dirty="0"/>
              <a:t>A</a:t>
            </a:r>
            <a:r>
              <a:rPr lang="zh-CN" altLang="en-US" dirty="0"/>
              <a:t>即可。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ACE</a:t>
            </a:r>
            <a:r>
              <a:rPr lang="zh-CN" altLang="en-US" dirty="0"/>
              <a:t>、</a:t>
            </a:r>
            <a:r>
              <a:rPr lang="en-US" altLang="zh-CN" dirty="0"/>
              <a:t>BCE</a:t>
            </a:r>
            <a:r>
              <a:rPr lang="zh-CN" altLang="en-US" dirty="0"/>
              <a:t>、</a:t>
            </a:r>
            <a:r>
              <a:rPr lang="en-US" altLang="zh-CN" dirty="0"/>
              <a:t>DCE</a:t>
            </a:r>
          </a:p>
          <a:p>
            <a:pPr marL="0" indent="0">
              <a:buNone/>
            </a:pPr>
            <a:r>
              <a:rPr lang="zh-CN" altLang="en-US" dirty="0"/>
              <a:t>分析：已知</a:t>
            </a:r>
            <a:r>
              <a:rPr lang="en-US" altLang="zh-CN" dirty="0"/>
              <a:t>CE</a:t>
            </a:r>
            <a:r>
              <a:rPr lang="zh-CN" altLang="en-US" dirty="0"/>
              <a:t>为</a:t>
            </a:r>
            <a:r>
              <a:rPr lang="en-US" altLang="zh-CN" dirty="0"/>
              <a:t>L</a:t>
            </a:r>
            <a:r>
              <a:rPr lang="zh-CN" altLang="en-US" dirty="0"/>
              <a:t>类属性，且</a:t>
            </a:r>
            <a:r>
              <a:rPr lang="en-US" altLang="zh-CN" dirty="0"/>
              <a:t>CE</a:t>
            </a:r>
            <a:r>
              <a:rPr lang="zh-CN" altLang="en-US" dirty="0"/>
              <a:t>非码，故任何候选码必须包含</a:t>
            </a:r>
            <a:r>
              <a:rPr lang="en-US" altLang="zh-CN" dirty="0"/>
              <a:t>CE</a:t>
            </a:r>
            <a:r>
              <a:rPr lang="zh-CN" altLang="en-US" dirty="0"/>
              <a:t>，因此不妨先验证</a:t>
            </a:r>
            <a:r>
              <a:rPr lang="en-US" altLang="zh-CN" dirty="0"/>
              <a:t>CE</a:t>
            </a:r>
            <a:r>
              <a:rPr lang="zh-CN" altLang="en-US" dirty="0"/>
              <a:t>加单个属性后是否函数决定关系</a:t>
            </a:r>
            <a:r>
              <a:rPr lang="en-US" altLang="zh-CN" dirty="0"/>
              <a:t>R</a:t>
            </a:r>
            <a:r>
              <a:rPr lang="zh-CN" altLang="en-US" dirty="0"/>
              <a:t>。易知</a:t>
            </a:r>
            <a:r>
              <a:rPr lang="en-US" altLang="zh-CN" dirty="0"/>
              <a:t>ACE</a:t>
            </a:r>
            <a:r>
              <a:rPr lang="zh-CN" altLang="en-US" dirty="0"/>
              <a:t>的属性闭包等于</a:t>
            </a:r>
            <a:r>
              <a:rPr lang="en-US" altLang="zh-CN" dirty="0"/>
              <a:t>R</a:t>
            </a:r>
            <a:r>
              <a:rPr lang="zh-CN" altLang="en-US" dirty="0"/>
              <a:t>的所有属性，且码必须包含</a:t>
            </a:r>
            <a:r>
              <a:rPr lang="en-US" altLang="zh-CN" dirty="0"/>
              <a:t>CE</a:t>
            </a:r>
            <a:r>
              <a:rPr lang="zh-CN" altLang="en-US" dirty="0"/>
              <a:t>，而</a:t>
            </a:r>
            <a:r>
              <a:rPr lang="en-US" altLang="zh-CN" dirty="0"/>
              <a:t>CE</a:t>
            </a:r>
            <a:r>
              <a:rPr lang="zh-CN" altLang="en-US" dirty="0"/>
              <a:t>非码，故</a:t>
            </a:r>
            <a:r>
              <a:rPr lang="en-US" altLang="zh-CN" dirty="0"/>
              <a:t>ACE</a:t>
            </a:r>
            <a:r>
              <a:rPr lang="zh-CN" altLang="en-US" dirty="0"/>
              <a:t>为</a:t>
            </a:r>
            <a:r>
              <a:rPr lang="en-US" altLang="zh-CN" dirty="0"/>
              <a:t>R</a:t>
            </a:r>
            <a:r>
              <a:rPr lang="zh-CN" altLang="en-US" dirty="0"/>
              <a:t>的一个候选码；类似的，</a:t>
            </a:r>
            <a:r>
              <a:rPr lang="en-US" altLang="zh-CN" dirty="0"/>
              <a:t>BCE</a:t>
            </a:r>
            <a:r>
              <a:rPr lang="zh-CN" altLang="en-US" dirty="0"/>
              <a:t>和</a:t>
            </a:r>
            <a:r>
              <a:rPr lang="en-US" altLang="zh-CN" dirty="0"/>
              <a:t>DCE</a:t>
            </a:r>
            <a:r>
              <a:rPr lang="zh-CN" altLang="en-US" dirty="0"/>
              <a:t>均为候选码。此时可知包含</a:t>
            </a:r>
            <a:r>
              <a:rPr lang="en-US" altLang="zh-CN" dirty="0"/>
              <a:t>CE</a:t>
            </a:r>
            <a:r>
              <a:rPr lang="zh-CN" altLang="en-US" dirty="0"/>
              <a:t>的其他属性组合对</a:t>
            </a:r>
            <a:r>
              <a:rPr lang="en-US" altLang="zh-CN" dirty="0"/>
              <a:t>R</a:t>
            </a:r>
            <a:r>
              <a:rPr lang="zh-CN" altLang="en-US" dirty="0"/>
              <a:t>已构成部分函数依赖关系，故</a:t>
            </a:r>
            <a:r>
              <a:rPr lang="en-US" altLang="zh-CN" dirty="0"/>
              <a:t>R</a:t>
            </a:r>
            <a:r>
              <a:rPr lang="zh-CN" altLang="en-US" dirty="0"/>
              <a:t>的全部候选码为</a:t>
            </a:r>
            <a:r>
              <a:rPr lang="en-US" altLang="zh-CN" dirty="0"/>
              <a:t>ACE</a:t>
            </a:r>
            <a:r>
              <a:rPr lang="zh-CN" altLang="en-US" dirty="0"/>
              <a:t>、</a:t>
            </a:r>
            <a:r>
              <a:rPr lang="en-US" altLang="zh-CN" dirty="0"/>
              <a:t>BCE</a:t>
            </a:r>
            <a:r>
              <a:rPr lang="zh-CN" altLang="en-US" dirty="0"/>
              <a:t>、</a:t>
            </a:r>
            <a:r>
              <a:rPr lang="en-US" altLang="zh-CN" dirty="0"/>
              <a:t>DCE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）该关系没有非主属性，所以是</a:t>
            </a:r>
            <a:r>
              <a:rPr lang="en-US" altLang="zh-CN" dirty="0"/>
              <a:t>3NF</a:t>
            </a:r>
            <a:r>
              <a:rPr lang="zh-CN" altLang="en-US" dirty="0"/>
              <a:t>。但由于</a:t>
            </a:r>
            <a:r>
              <a:rPr lang="en-US" altLang="zh-CN" dirty="0"/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左部不包含码，所以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48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7"/>
            <a:ext cx="8229600" cy="5631904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7</a:t>
            </a:r>
          </a:p>
          <a:p>
            <a:pPr>
              <a:buNone/>
            </a:pPr>
            <a:r>
              <a:rPr lang="zh-CN" altLang="en-US" dirty="0"/>
              <a:t>正确的：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7</a:t>
            </a:r>
            <a:r>
              <a:rPr lang="zh-CN" altLang="en-US" dirty="0"/>
              <a:t>）。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错误的：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8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反例：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）若</a:t>
            </a:r>
            <a:r>
              <a:rPr lang="en-US" altLang="zh-CN" dirty="0"/>
              <a:t>A →B</a:t>
            </a:r>
            <a:r>
              <a:rPr lang="zh-CN" altLang="en-US" dirty="0"/>
              <a:t>使得分解无损连接，由于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属性具有对称性，则当</a:t>
            </a:r>
            <a:r>
              <a:rPr lang="en-US" altLang="zh-CN" dirty="0"/>
              <a:t>A →C</a:t>
            </a:r>
            <a:r>
              <a:rPr lang="zh-CN" altLang="en-US" dirty="0"/>
              <a:t>时分解同样也是无损连接的，因此当且仅当不成立。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8</a:t>
            </a:r>
            <a:r>
              <a:rPr lang="zh-CN" altLang="en-US" dirty="0"/>
              <a:t>）当</a:t>
            </a:r>
            <a:r>
              <a:rPr lang="en-US" altLang="zh-CN" dirty="0"/>
              <a:t>BC</a:t>
            </a:r>
            <a:r>
              <a:rPr lang="zh-CN" altLang="en-US" dirty="0"/>
              <a:t>完全函数决定</a:t>
            </a:r>
            <a:r>
              <a:rPr lang="en-US" altLang="zh-CN" dirty="0"/>
              <a:t>A</a:t>
            </a:r>
            <a:r>
              <a:rPr lang="zh-CN" altLang="en-US" dirty="0"/>
              <a:t>时，没有单独的</a:t>
            </a:r>
            <a:r>
              <a:rPr lang="en-US" altLang="zh-CN" dirty="0"/>
              <a:t>B</a:t>
            </a:r>
            <a:r>
              <a:rPr lang="zh-CN" altLang="en-US" dirty="0"/>
              <a:t>或者</a:t>
            </a:r>
            <a:r>
              <a:rPr lang="en-US" altLang="zh-CN" dirty="0"/>
              <a:t>C</a:t>
            </a:r>
            <a:r>
              <a:rPr lang="zh-CN" altLang="en-US" dirty="0"/>
              <a:t>决定</a:t>
            </a:r>
            <a:r>
              <a:rPr lang="en-US" altLang="zh-CN" dirty="0"/>
              <a:t>A</a:t>
            </a:r>
          </a:p>
          <a:p>
            <a:pPr>
              <a:buNone/>
            </a:pPr>
            <a:r>
              <a:rPr lang="zh-CN" altLang="en-US" dirty="0"/>
              <a:t>，例如</a:t>
            </a:r>
            <a:r>
              <a:rPr lang="en-US" altLang="zh-CN" dirty="0"/>
              <a:t>(SNO,CNO) → CJ</a:t>
            </a:r>
            <a:r>
              <a:rPr lang="zh-CN" altLang="en-US" dirty="0"/>
              <a:t>成立，并不代表</a:t>
            </a:r>
            <a:r>
              <a:rPr lang="en-US" altLang="zh-CN" dirty="0"/>
              <a:t>SNO→ CJ </a:t>
            </a:r>
            <a:r>
              <a:rPr lang="zh-CN" altLang="en-US" dirty="0"/>
              <a:t>或者</a:t>
            </a:r>
            <a:r>
              <a:rPr lang="en-US" altLang="zh-CN" dirty="0"/>
              <a:t>CNO → CJ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849D9-A748-49B4-AB27-BB1E33A4E51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3139</TotalTime>
  <Words>375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隶书</vt:lpstr>
      <vt:lpstr>宋体</vt:lpstr>
      <vt:lpstr>Calibri</vt:lpstr>
      <vt:lpstr>Constantia</vt:lpstr>
      <vt:lpstr>Times New Roman</vt:lpstr>
      <vt:lpstr>Verdana</vt:lpstr>
      <vt:lpstr>Wingdings 2</vt:lpstr>
      <vt:lpstr>流畅</vt:lpstr>
      <vt:lpstr>第6章 作业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数据库保护</dc:title>
  <dc:creator>panpeng</dc:creator>
  <cp:lastModifiedBy>华科</cp:lastModifiedBy>
  <cp:revision>321</cp:revision>
  <dcterms:created xsi:type="dcterms:W3CDTF">2005-04-05T01:48:35Z</dcterms:created>
  <dcterms:modified xsi:type="dcterms:W3CDTF">2023-05-08T14:58:54Z</dcterms:modified>
</cp:coreProperties>
</file>