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Lst>
  <p:notesMasterIdLst>
    <p:notesMasterId r:id="rId86"/>
  </p:notesMasterIdLst>
  <p:sldIdLst>
    <p:sldId id="256" r:id="rId3"/>
    <p:sldId id="266" r:id="rId4"/>
    <p:sldId id="288" r:id="rId5"/>
    <p:sldId id="277" r:id="rId6"/>
    <p:sldId id="287" r:id="rId7"/>
    <p:sldId id="289" r:id="rId8"/>
    <p:sldId id="267" r:id="rId9"/>
    <p:sldId id="536" r:id="rId10"/>
    <p:sldId id="537" r:id="rId11"/>
    <p:sldId id="538" r:id="rId12"/>
    <p:sldId id="539" r:id="rId13"/>
    <p:sldId id="261" r:id="rId14"/>
    <p:sldId id="265" r:id="rId15"/>
    <p:sldId id="276" r:id="rId16"/>
    <p:sldId id="257" r:id="rId17"/>
    <p:sldId id="258" r:id="rId18"/>
    <p:sldId id="259" r:id="rId19"/>
    <p:sldId id="260" r:id="rId20"/>
    <p:sldId id="298" r:id="rId21"/>
    <p:sldId id="540" r:id="rId22"/>
    <p:sldId id="294" r:id="rId23"/>
    <p:sldId id="299" r:id="rId24"/>
    <p:sldId id="295" r:id="rId25"/>
    <p:sldId id="296" r:id="rId26"/>
    <p:sldId id="297" r:id="rId27"/>
    <p:sldId id="290" r:id="rId28"/>
    <p:sldId id="262" r:id="rId29"/>
    <p:sldId id="263" r:id="rId30"/>
    <p:sldId id="278" r:id="rId31"/>
    <p:sldId id="279" r:id="rId32"/>
    <p:sldId id="280" r:id="rId33"/>
    <p:sldId id="283" r:id="rId34"/>
    <p:sldId id="282" r:id="rId35"/>
    <p:sldId id="541" r:id="rId36"/>
    <p:sldId id="300" r:id="rId37"/>
    <p:sldId id="301" r:id="rId38"/>
    <p:sldId id="302" r:id="rId39"/>
    <p:sldId id="303" r:id="rId40"/>
    <p:sldId id="304" r:id="rId41"/>
    <p:sldId id="305" r:id="rId42"/>
    <p:sldId id="306" r:id="rId43"/>
    <p:sldId id="307" r:id="rId44"/>
    <p:sldId id="268" r:id="rId45"/>
    <p:sldId id="309" r:id="rId46"/>
    <p:sldId id="460" r:id="rId47"/>
    <p:sldId id="271" r:id="rId48"/>
    <p:sldId id="273" r:id="rId49"/>
    <p:sldId id="461" r:id="rId50"/>
    <p:sldId id="462" r:id="rId51"/>
    <p:sldId id="463" r:id="rId52"/>
    <p:sldId id="464" r:id="rId53"/>
    <p:sldId id="466" r:id="rId54"/>
    <p:sldId id="468" r:id="rId55"/>
    <p:sldId id="469" r:id="rId56"/>
    <p:sldId id="471" r:id="rId57"/>
    <p:sldId id="472" r:id="rId58"/>
    <p:sldId id="473" r:id="rId59"/>
    <p:sldId id="474" r:id="rId60"/>
    <p:sldId id="475" r:id="rId61"/>
    <p:sldId id="476" r:id="rId62"/>
    <p:sldId id="477" r:id="rId63"/>
    <p:sldId id="479" r:id="rId64"/>
    <p:sldId id="480" r:id="rId65"/>
    <p:sldId id="531" r:id="rId66"/>
    <p:sldId id="530" r:id="rId67"/>
    <p:sldId id="532" r:id="rId68"/>
    <p:sldId id="533" r:id="rId69"/>
    <p:sldId id="534" r:id="rId70"/>
    <p:sldId id="482" r:id="rId71"/>
    <p:sldId id="483" r:id="rId72"/>
    <p:sldId id="485" r:id="rId73"/>
    <p:sldId id="486" r:id="rId74"/>
    <p:sldId id="535" r:id="rId75"/>
    <p:sldId id="308" r:id="rId76"/>
    <p:sldId id="269" r:id="rId77"/>
    <p:sldId id="270" r:id="rId78"/>
    <p:sldId id="272" r:id="rId79"/>
    <p:sldId id="275" r:id="rId80"/>
    <p:sldId id="264" r:id="rId81"/>
    <p:sldId id="274" r:id="rId82"/>
    <p:sldId id="285" r:id="rId83"/>
    <p:sldId id="292" r:id="rId84"/>
    <p:sldId id="291" r:id="rId85"/>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EED8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6319" autoAdjust="0"/>
  </p:normalViewPr>
  <p:slideViewPr>
    <p:cSldViewPr>
      <p:cViewPr varScale="1">
        <p:scale>
          <a:sx n="83" d="100"/>
          <a:sy n="83" d="100"/>
        </p:scale>
        <p:origin x="180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ableStyles" Target="tableStyle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0"/>
          <c:order val="0"/>
          <c:tx>
            <c:strRef>
              <c:f>Sheet1!$B$1</c:f>
              <c:strCache>
                <c:ptCount val="1"/>
                <c:pt idx="0">
                  <c:v>age的 分布</c:v>
                </c:pt>
              </c:strCache>
            </c:strRef>
          </c:tx>
          <c:spPr>
            <a:solidFill>
              <a:srgbClr val="3333FF"/>
            </a:solidFill>
            <a:ln>
              <a:noFill/>
            </a:ln>
            <a:effectLst/>
          </c:spPr>
          <c:invertIfNegative val="0"/>
          <c:cat>
            <c:numRef>
              <c:f>Sheet1!$A$2:$A$6</c:f>
              <c:numCache>
                <c:formatCode>General</c:formatCode>
                <c:ptCount val="5"/>
                <c:pt idx="0">
                  <c:v>18</c:v>
                </c:pt>
                <c:pt idx="1">
                  <c:v>19</c:v>
                </c:pt>
                <c:pt idx="2">
                  <c:v>20</c:v>
                </c:pt>
                <c:pt idx="3">
                  <c:v>21</c:v>
                </c:pt>
                <c:pt idx="4">
                  <c:v>22</c:v>
                </c:pt>
              </c:numCache>
            </c:numRef>
          </c:cat>
          <c:val>
            <c:numRef>
              <c:f>Sheet1!$B$2:$B$6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0-91FD-4489-88FD-79A929C9B285}"/>
            </c:ext>
          </c:extLst>
        </c:ser>
        <c:dLbls>
          <c:showLegendKey val="0"/>
          <c:showVal val="0"/>
          <c:showCatName val="0"/>
          <c:showSerName val="0"/>
          <c:showPercent val="0"/>
          <c:showBubbleSize val="0"/>
        </c:dLbls>
        <c:gapWidth val="150"/>
        <c:overlap val="100"/>
        <c:axId val="814006112"/>
        <c:axId val="814010048"/>
      </c:barChart>
      <c:catAx>
        <c:axId val="81400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10048"/>
        <c:crosses val="autoZero"/>
        <c:auto val="1"/>
        <c:lblAlgn val="ctr"/>
        <c:lblOffset val="100"/>
        <c:noMultiLvlLbl val="0"/>
      </c:catAx>
      <c:valAx>
        <c:axId val="814010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06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0"/>
          <c:order val="0"/>
          <c:tx>
            <c:strRef>
              <c:f>Sheet1!$B$1</c:f>
              <c:strCache>
                <c:ptCount val="1"/>
                <c:pt idx="0">
                  <c:v>age的 分布</c:v>
                </c:pt>
              </c:strCache>
            </c:strRef>
          </c:tx>
          <c:spPr>
            <a:solidFill>
              <a:srgbClr val="3333FF"/>
            </a:solidFill>
            <a:ln>
              <a:noFill/>
            </a:ln>
            <a:effectLst/>
          </c:spPr>
          <c:invertIfNegative val="0"/>
          <c:cat>
            <c:numRef>
              <c:f>Sheet1!$A$2:$A$6</c:f>
              <c:numCache>
                <c:formatCode>General</c:formatCode>
                <c:ptCount val="5"/>
                <c:pt idx="0">
                  <c:v>18</c:v>
                </c:pt>
                <c:pt idx="1">
                  <c:v>19</c:v>
                </c:pt>
                <c:pt idx="2">
                  <c:v>20</c:v>
                </c:pt>
                <c:pt idx="3">
                  <c:v>21</c:v>
                </c:pt>
                <c:pt idx="4">
                  <c:v>22</c:v>
                </c:pt>
              </c:numCache>
            </c:numRef>
          </c:cat>
          <c:val>
            <c:numRef>
              <c:f>Sheet1!$B$2:$B$6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0-885E-41F6-BC9F-099EC7A8073C}"/>
            </c:ext>
          </c:extLst>
        </c:ser>
        <c:dLbls>
          <c:showLegendKey val="0"/>
          <c:showVal val="0"/>
          <c:showCatName val="0"/>
          <c:showSerName val="0"/>
          <c:showPercent val="0"/>
          <c:showBubbleSize val="0"/>
        </c:dLbls>
        <c:gapWidth val="150"/>
        <c:overlap val="100"/>
        <c:axId val="814006112"/>
        <c:axId val="814010048"/>
      </c:barChart>
      <c:catAx>
        <c:axId val="81400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10048"/>
        <c:crosses val="autoZero"/>
        <c:auto val="1"/>
        <c:lblAlgn val="ctr"/>
        <c:lblOffset val="100"/>
        <c:noMultiLvlLbl val="0"/>
      </c:catAx>
      <c:valAx>
        <c:axId val="814010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06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0"/>
          <c:order val="0"/>
          <c:tx>
            <c:strRef>
              <c:f>Sheet1!$B$1</c:f>
              <c:strCache>
                <c:ptCount val="1"/>
                <c:pt idx="0">
                  <c:v>age的 分布</c:v>
                </c:pt>
              </c:strCache>
            </c:strRef>
          </c:tx>
          <c:spPr>
            <a:solidFill>
              <a:srgbClr val="3333FF"/>
            </a:solidFill>
            <a:ln>
              <a:noFill/>
            </a:ln>
            <a:effectLst/>
          </c:spPr>
          <c:invertIfNegative val="0"/>
          <c:cat>
            <c:numRef>
              <c:f>Sheet1!$A$2:$A$6</c:f>
              <c:numCache>
                <c:formatCode>General</c:formatCode>
                <c:ptCount val="5"/>
                <c:pt idx="0">
                  <c:v>18</c:v>
                </c:pt>
                <c:pt idx="1">
                  <c:v>19</c:v>
                </c:pt>
                <c:pt idx="2">
                  <c:v>20</c:v>
                </c:pt>
                <c:pt idx="3">
                  <c:v>21</c:v>
                </c:pt>
                <c:pt idx="4">
                  <c:v>22</c:v>
                </c:pt>
              </c:numCache>
            </c:numRef>
          </c:cat>
          <c:val>
            <c:numRef>
              <c:f>Sheet1!$B$2:$B$6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0-885E-41F6-BC9F-099EC7A8073C}"/>
            </c:ext>
          </c:extLst>
        </c:ser>
        <c:dLbls>
          <c:showLegendKey val="0"/>
          <c:showVal val="0"/>
          <c:showCatName val="0"/>
          <c:showSerName val="0"/>
          <c:showPercent val="0"/>
          <c:showBubbleSize val="0"/>
        </c:dLbls>
        <c:gapWidth val="150"/>
        <c:overlap val="100"/>
        <c:axId val="814006112"/>
        <c:axId val="814010048"/>
      </c:barChart>
      <c:catAx>
        <c:axId val="81400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10048"/>
        <c:crosses val="autoZero"/>
        <c:auto val="1"/>
        <c:lblAlgn val="ctr"/>
        <c:lblOffset val="100"/>
        <c:noMultiLvlLbl val="0"/>
      </c:catAx>
      <c:valAx>
        <c:axId val="814010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06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假设分布为均匀分布</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numCache>
            </c:numRef>
          </c:val>
          <c:extLst>
            <c:ext xmlns:c16="http://schemas.microsoft.com/office/drawing/2014/chart" uri="{C3380CC4-5D6E-409C-BE32-E72D297353CC}">
              <c16:uniqueId val="{00000000-0581-4738-A956-271A89CEC3CA}"/>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2</c:v>
                </c:pt>
                <c:pt idx="1">
                  <c:v>3</c:v>
                </c:pt>
                <c:pt idx="2">
                  <c:v>4</c:v>
                </c:pt>
                <c:pt idx="3">
                  <c:v>2</c:v>
                </c:pt>
                <c:pt idx="4">
                  <c:v>3</c:v>
                </c:pt>
                <c:pt idx="5">
                  <c:v>3</c:v>
                </c:pt>
                <c:pt idx="6">
                  <c:v>6</c:v>
                </c:pt>
                <c:pt idx="7">
                  <c:v>5</c:v>
                </c:pt>
                <c:pt idx="8">
                  <c:v>1</c:v>
                </c:pt>
                <c:pt idx="9">
                  <c:v>1</c:v>
                </c:pt>
                <c:pt idx="10">
                  <c:v>2</c:v>
                </c:pt>
                <c:pt idx="11">
                  <c:v>3</c:v>
                </c:pt>
                <c:pt idx="12">
                  <c:v>4</c:v>
                </c:pt>
                <c:pt idx="13">
                  <c:v>5</c:v>
                </c:pt>
                <c:pt idx="14">
                  <c:v>6</c:v>
                </c:pt>
              </c:numCache>
            </c:numRef>
          </c:val>
          <c:extLst>
            <c:ext xmlns:c16="http://schemas.microsoft.com/office/drawing/2014/chart" uri="{C3380CC4-5D6E-409C-BE32-E72D297353CC}">
              <c16:uniqueId val="{00000000-FC1C-46E1-B6C1-DEAE050F33D8}"/>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2</c:v>
                </c:pt>
                <c:pt idx="1">
                  <c:v>3</c:v>
                </c:pt>
                <c:pt idx="2">
                  <c:v>4</c:v>
                </c:pt>
                <c:pt idx="3">
                  <c:v>2</c:v>
                </c:pt>
                <c:pt idx="4">
                  <c:v>3</c:v>
                </c:pt>
                <c:pt idx="5">
                  <c:v>3</c:v>
                </c:pt>
                <c:pt idx="6">
                  <c:v>6</c:v>
                </c:pt>
                <c:pt idx="7">
                  <c:v>5</c:v>
                </c:pt>
                <c:pt idx="8">
                  <c:v>1</c:v>
                </c:pt>
                <c:pt idx="9">
                  <c:v>1</c:v>
                </c:pt>
                <c:pt idx="10">
                  <c:v>2</c:v>
                </c:pt>
                <c:pt idx="11">
                  <c:v>3</c:v>
                </c:pt>
                <c:pt idx="12">
                  <c:v>4</c:v>
                </c:pt>
                <c:pt idx="13">
                  <c:v>5</c:v>
                </c:pt>
                <c:pt idx="14">
                  <c:v>6</c:v>
                </c:pt>
              </c:numCache>
            </c:numRef>
          </c:val>
          <c:extLst>
            <c:ext xmlns:c16="http://schemas.microsoft.com/office/drawing/2014/chart" uri="{C3380CC4-5D6E-409C-BE32-E72D297353CC}">
              <c16:uniqueId val="{00000000-483C-4550-9D9E-EEEF2019C2DB}"/>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strRef>
              <c:f>Sheet1!$A$2:$A$6</c:f>
              <c:strCache>
                <c:ptCount val="5"/>
                <c:pt idx="0">
                  <c:v>1-3</c:v>
                </c:pt>
                <c:pt idx="1">
                  <c:v>4-6</c:v>
                </c:pt>
                <c:pt idx="2">
                  <c:v>7-9</c:v>
                </c:pt>
                <c:pt idx="3">
                  <c:v>10-12</c:v>
                </c:pt>
                <c:pt idx="4">
                  <c:v>13-15</c:v>
                </c:pt>
              </c:strCache>
            </c:strRef>
          </c:cat>
          <c:val>
            <c:numRef>
              <c:f>Sheet1!$B$2:$B$6</c:f>
              <c:numCache>
                <c:formatCode>General</c:formatCode>
                <c:ptCount val="5"/>
                <c:pt idx="0">
                  <c:v>9</c:v>
                </c:pt>
                <c:pt idx="1">
                  <c:v>8</c:v>
                </c:pt>
                <c:pt idx="2">
                  <c:v>12</c:v>
                </c:pt>
                <c:pt idx="3">
                  <c:v>6</c:v>
                </c:pt>
                <c:pt idx="4">
                  <c:v>15</c:v>
                </c:pt>
              </c:numCache>
            </c:numRef>
          </c:val>
          <c:extLst>
            <c:ext xmlns:c16="http://schemas.microsoft.com/office/drawing/2014/chart" uri="{C3380CC4-5D6E-409C-BE32-E72D297353CC}">
              <c16:uniqueId val="{00000000-8DED-4A8D-A0B8-70547C994750}"/>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2</c:v>
                </c:pt>
                <c:pt idx="1">
                  <c:v>3</c:v>
                </c:pt>
                <c:pt idx="2">
                  <c:v>4</c:v>
                </c:pt>
                <c:pt idx="3">
                  <c:v>2</c:v>
                </c:pt>
                <c:pt idx="4">
                  <c:v>3</c:v>
                </c:pt>
                <c:pt idx="5">
                  <c:v>3</c:v>
                </c:pt>
                <c:pt idx="6">
                  <c:v>6</c:v>
                </c:pt>
                <c:pt idx="7">
                  <c:v>5</c:v>
                </c:pt>
                <c:pt idx="8">
                  <c:v>1</c:v>
                </c:pt>
                <c:pt idx="9">
                  <c:v>1</c:v>
                </c:pt>
                <c:pt idx="10">
                  <c:v>2</c:v>
                </c:pt>
                <c:pt idx="11">
                  <c:v>3</c:v>
                </c:pt>
                <c:pt idx="12">
                  <c:v>4</c:v>
                </c:pt>
                <c:pt idx="13">
                  <c:v>5</c:v>
                </c:pt>
                <c:pt idx="14">
                  <c:v>6</c:v>
                </c:pt>
              </c:numCache>
            </c:numRef>
          </c:val>
          <c:extLst>
            <c:ext xmlns:c16="http://schemas.microsoft.com/office/drawing/2014/chart" uri="{C3380CC4-5D6E-409C-BE32-E72D297353CC}">
              <c16:uniqueId val="{00000000-483C-4550-9D9E-EEEF2019C2DB}"/>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strRef>
              <c:f>Sheet1!$A$2:$A$7</c:f>
              <c:strCache>
                <c:ptCount val="6"/>
                <c:pt idx="0">
                  <c:v>1-3</c:v>
                </c:pt>
                <c:pt idx="1">
                  <c:v>4-6</c:v>
                </c:pt>
                <c:pt idx="2">
                  <c:v>7-8</c:v>
                </c:pt>
                <c:pt idx="3">
                  <c:v>9-12</c:v>
                </c:pt>
                <c:pt idx="4">
                  <c:v>13-14</c:v>
                </c:pt>
                <c:pt idx="5">
                  <c:v>15</c:v>
                </c:pt>
              </c:strCache>
            </c:strRef>
          </c:cat>
          <c:val>
            <c:numRef>
              <c:f>Sheet1!$B$2:$B$7</c:f>
              <c:numCache>
                <c:formatCode>General</c:formatCode>
                <c:ptCount val="6"/>
                <c:pt idx="0">
                  <c:v>9</c:v>
                </c:pt>
                <c:pt idx="1">
                  <c:v>8</c:v>
                </c:pt>
                <c:pt idx="2">
                  <c:v>11</c:v>
                </c:pt>
                <c:pt idx="3">
                  <c:v>7</c:v>
                </c:pt>
                <c:pt idx="4">
                  <c:v>9</c:v>
                </c:pt>
                <c:pt idx="5">
                  <c:v>6</c:v>
                </c:pt>
              </c:numCache>
            </c:numRef>
          </c:val>
          <c:extLst>
            <c:ext xmlns:c16="http://schemas.microsoft.com/office/drawing/2014/chart" uri="{C3380CC4-5D6E-409C-BE32-E72D297353CC}">
              <c16:uniqueId val="{00000000-8DED-4A8D-A0B8-70547C994750}"/>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C1BD392-4F8B-4A9F-A2F6-8948CEEED01B}" type="slidenum">
              <a:rPr lang="zh-CN" altLang="en-US"/>
              <a:pPr>
                <a:defRPr/>
              </a:pPr>
              <a:t>‹#›</a:t>
            </a:fld>
            <a:endParaRPr lang="en-US" altLang="zh-CN"/>
          </a:p>
        </p:txBody>
      </p:sp>
    </p:spTree>
    <p:extLst>
      <p:ext uri="{BB962C8B-B14F-4D97-AF65-F5344CB8AC3E}">
        <p14:creationId xmlns:p14="http://schemas.microsoft.com/office/powerpoint/2010/main" val="13680918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EC1BD392-4F8B-4A9F-A2F6-8948CEEED01B}" type="slidenum">
              <a:rPr lang="zh-CN" altLang="en-US" smtClean="0"/>
              <a:pPr>
                <a:defRPr/>
              </a:pPr>
              <a:t>12</a:t>
            </a:fld>
            <a:endParaRPr lang="en-US" altLang="zh-CN"/>
          </a:p>
        </p:txBody>
      </p:sp>
    </p:spTree>
    <p:extLst>
      <p:ext uri="{BB962C8B-B14F-4D97-AF65-F5344CB8AC3E}">
        <p14:creationId xmlns:p14="http://schemas.microsoft.com/office/powerpoint/2010/main" val="1567779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以疫情期间在火车上发现新冠检测呈阳性的乘客为例，若按照列存储的方式，那么客户号</a:t>
            </a:r>
            <a:r>
              <a:rPr lang="en-US" altLang="zh-CN" dirty="0" err="1"/>
              <a:t>Cust_no</a:t>
            </a:r>
            <a:r>
              <a:rPr lang="zh-CN" altLang="en-US" dirty="0"/>
              <a:t>这一列的数据便会被存储在一起，通过乘客号码可以找到所有潜在地被感染人群，对其</a:t>
            </a:r>
            <a:r>
              <a:rPr lang="zh-CN" altLang="en-US" sz="1200" dirty="0"/>
              <a:t>进行核酸检测、隔离等措施，尽可能减少对社会危害。列存储之所以高效，是</a:t>
            </a:r>
            <a:r>
              <a:rPr lang="zh-CN" altLang="en-US" dirty="0"/>
              <a:t>因为相关数据可以一次性地被读取出来，而不是先对整行进行读取后再丢弃掉不需要的列。</a:t>
            </a:r>
          </a:p>
          <a:p>
            <a:endParaRPr lang="zh-CN" altLang="en-US" dirty="0"/>
          </a:p>
        </p:txBody>
      </p:sp>
      <p:sp>
        <p:nvSpPr>
          <p:cNvPr id="4" name="灯片编号占位符 3"/>
          <p:cNvSpPr>
            <a:spLocks noGrp="1"/>
          </p:cNvSpPr>
          <p:nvPr>
            <p:ph type="sldNum" sz="quarter" idx="10"/>
          </p:nvPr>
        </p:nvSpPr>
        <p:spPr/>
        <p:txBody>
          <a:bodyPr/>
          <a:lstStyle/>
          <a:p>
            <a:pPr>
              <a:defRPr/>
            </a:pPr>
            <a:fld id="{EC1BD392-4F8B-4A9F-A2F6-8948CEEED01B}" type="slidenum">
              <a:rPr lang="zh-CN" altLang="en-US" smtClean="0"/>
              <a:pPr>
                <a:defRPr/>
              </a:pPr>
              <a:t>82</a:t>
            </a:fld>
            <a:endParaRPr lang="en-US" altLang="zh-CN"/>
          </a:p>
        </p:txBody>
      </p:sp>
    </p:spTree>
    <p:extLst>
      <p:ext uri="{BB962C8B-B14F-4D97-AF65-F5344CB8AC3E}">
        <p14:creationId xmlns:p14="http://schemas.microsoft.com/office/powerpoint/2010/main" val="134967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EC1BD392-4F8B-4A9F-A2F6-8948CEEED01B}" type="slidenum">
              <a:rPr lang="zh-CN" altLang="en-US" smtClean="0"/>
              <a:pPr>
                <a:defRPr/>
              </a:pPr>
              <a:t>20</a:t>
            </a:fld>
            <a:endParaRPr lang="en-US" altLang="zh-CN"/>
          </a:p>
        </p:txBody>
      </p:sp>
    </p:spTree>
    <p:extLst>
      <p:ext uri="{BB962C8B-B14F-4D97-AF65-F5344CB8AC3E}">
        <p14:creationId xmlns:p14="http://schemas.microsoft.com/office/powerpoint/2010/main" val="280861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C1BD392-4F8B-4A9F-A2F6-8948CEEED01B}" type="slidenum">
              <a:rPr lang="zh-CN" altLang="en-US" smtClean="0"/>
              <a:pPr>
                <a:defRPr/>
              </a:pPr>
              <a:t>21</a:t>
            </a:fld>
            <a:endParaRPr lang="en-US" altLang="zh-CN"/>
          </a:p>
        </p:txBody>
      </p:sp>
    </p:spTree>
    <p:extLst>
      <p:ext uri="{BB962C8B-B14F-4D97-AF65-F5344CB8AC3E}">
        <p14:creationId xmlns:p14="http://schemas.microsoft.com/office/powerpoint/2010/main" val="2517690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C1BD392-4F8B-4A9F-A2F6-8948CEEED01B}" type="slidenum">
              <a:rPr lang="zh-CN" altLang="en-US" smtClean="0"/>
              <a:pPr>
                <a:defRPr/>
              </a:pPr>
              <a:t>22</a:t>
            </a:fld>
            <a:endParaRPr lang="en-US" altLang="zh-CN"/>
          </a:p>
        </p:txBody>
      </p:sp>
    </p:spTree>
    <p:extLst>
      <p:ext uri="{BB962C8B-B14F-4D97-AF65-F5344CB8AC3E}">
        <p14:creationId xmlns:p14="http://schemas.microsoft.com/office/powerpoint/2010/main" val="21431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C1BD392-4F8B-4A9F-A2F6-8948CEEED01B}" type="slidenum">
              <a:rPr lang="zh-CN" altLang="en-US" smtClean="0"/>
              <a:pPr>
                <a:defRPr/>
              </a:pPr>
              <a:t>23</a:t>
            </a:fld>
            <a:endParaRPr lang="en-US" altLang="zh-CN"/>
          </a:p>
        </p:txBody>
      </p:sp>
    </p:spTree>
    <p:extLst>
      <p:ext uri="{BB962C8B-B14F-4D97-AF65-F5344CB8AC3E}">
        <p14:creationId xmlns:p14="http://schemas.microsoft.com/office/powerpoint/2010/main" val="2942834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C1BD392-4F8B-4A9F-A2F6-8948CEEED01B}" type="slidenum">
              <a:rPr lang="zh-CN" altLang="en-US" smtClean="0"/>
              <a:pPr>
                <a:defRPr/>
              </a:pPr>
              <a:t>24</a:t>
            </a:fld>
            <a:endParaRPr lang="en-US" altLang="zh-CN"/>
          </a:p>
        </p:txBody>
      </p:sp>
    </p:spTree>
    <p:extLst>
      <p:ext uri="{BB962C8B-B14F-4D97-AF65-F5344CB8AC3E}">
        <p14:creationId xmlns:p14="http://schemas.microsoft.com/office/powerpoint/2010/main" val="1490293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EC1BD392-4F8B-4A9F-A2F6-8948CEEED01B}" type="slidenum">
              <a:rPr lang="zh-CN" altLang="en-US" smtClean="0"/>
              <a:pPr>
                <a:defRPr/>
              </a:pPr>
              <a:t>25</a:t>
            </a:fld>
            <a:endParaRPr lang="en-US" altLang="zh-CN"/>
          </a:p>
        </p:txBody>
      </p:sp>
    </p:spTree>
    <p:extLst>
      <p:ext uri="{BB962C8B-B14F-4D97-AF65-F5344CB8AC3E}">
        <p14:creationId xmlns:p14="http://schemas.microsoft.com/office/powerpoint/2010/main" val="3097159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E2A0251-4BB9-4783-B3B6-2543E339A3C5}" type="slidenum">
              <a:rPr kumimoji="1" lang="zh-CN" altLang="en-US" sz="1200" b="0" i="0" u="none" strike="noStrike" kern="1200" cap="none" spc="0" normalizeH="0" baseline="0" noProof="0" smtClean="0">
                <a:ln>
                  <a:noFill/>
                </a:ln>
                <a:solidFill>
                  <a:prstClr val="black"/>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1" lang="zh-CN" altLang="en-US" sz="12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979674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C1BD392-4F8B-4A9F-A2F6-8948CEEED01B}" type="slidenum">
              <a:rPr lang="zh-CN" altLang="en-US" smtClean="0"/>
              <a:pPr>
                <a:defRPr/>
              </a:pPr>
              <a:t>64</a:t>
            </a:fld>
            <a:endParaRPr lang="en-US" altLang="zh-CN"/>
          </a:p>
        </p:txBody>
      </p:sp>
    </p:spTree>
    <p:extLst>
      <p:ext uri="{BB962C8B-B14F-4D97-AF65-F5344CB8AC3E}">
        <p14:creationId xmlns:p14="http://schemas.microsoft.com/office/powerpoint/2010/main" val="4142762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6850B737-CFE5-4081-B87F-25C39B7293DA}" type="slidenum">
              <a:rPr lang="zh-CN" altLang="en-US"/>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853D9F1F-B3C3-4E07-9EBC-49C7D0FC3322}"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C4832FE6-4E2B-4DA9-AAB3-CFFA47254464}"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zh-CN"/>
          </a:p>
        </p:txBody>
      </p:sp>
      <p:sp>
        <p:nvSpPr>
          <p:cNvPr id="5" name="页脚占位符 18"/>
          <p:cNvSpPr>
            <a:spLocks noGrp="1"/>
          </p:cNvSpPr>
          <p:nvPr>
            <p:ph type="ftr" sz="quarter" idx="11"/>
          </p:nvPr>
        </p:nvSpPr>
        <p:spPr>
          <a:xfrm>
            <a:off x="2667000" y="6356350"/>
            <a:ext cx="3352800" cy="365125"/>
          </a:xfrm>
          <a:prstGeom prst="rect">
            <a:avLst/>
          </a:prstGeom>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2DD1D052-2445-434C-8FE0-299C1DAFA0FD}" type="slidenum">
              <a:rPr lang="zh-CN" altLang="en-US" smtClean="0"/>
              <a:pPr>
                <a:defRPr/>
              </a:pPr>
              <a:t>‹#›</a:t>
            </a:fld>
            <a:endParaRPr lang="en-US" altLang="zh-CN"/>
          </a:p>
        </p:txBody>
      </p:sp>
    </p:spTree>
    <p:extLst>
      <p:ext uri="{BB962C8B-B14F-4D97-AF65-F5344CB8AC3E}">
        <p14:creationId xmlns:p14="http://schemas.microsoft.com/office/powerpoint/2010/main" val="118314332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pPr>
              <a:defRPr/>
            </a:pPr>
            <a:fld id="{BCABB3B7-40FC-498F-90D6-69ECBA7F181C}" type="slidenum">
              <a:rPr lang="zh-CN" altLang="en-US" smtClean="0"/>
              <a:pPr>
                <a:defRPr/>
              </a:pPr>
              <a:t>‹#›</a:t>
            </a:fld>
            <a:endParaRPr lang="en-US" altLang="zh-CN"/>
          </a:p>
        </p:txBody>
      </p:sp>
    </p:spTree>
    <p:extLst>
      <p:ext uri="{BB962C8B-B14F-4D97-AF65-F5344CB8AC3E}">
        <p14:creationId xmlns:p14="http://schemas.microsoft.com/office/powerpoint/2010/main" val="851374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2667000" y="6356350"/>
            <a:ext cx="3352800" cy="36512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4F5129B-BA46-4AE6-A50B-33BD0D33F6DB}" type="slidenum">
              <a:rPr lang="zh-CN" altLang="en-US" smtClean="0"/>
              <a:pPr>
                <a:defRPr/>
              </a:pPr>
              <a:t>‹#›</a:t>
            </a:fld>
            <a:endParaRPr lang="en-US" altLang="zh-CN"/>
          </a:p>
        </p:txBody>
      </p:sp>
    </p:spTree>
    <p:extLst>
      <p:ext uri="{BB962C8B-B14F-4D97-AF65-F5344CB8AC3E}">
        <p14:creationId xmlns:p14="http://schemas.microsoft.com/office/powerpoint/2010/main" val="147161845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zh-CN"/>
          </a:p>
        </p:txBody>
      </p:sp>
      <p:sp>
        <p:nvSpPr>
          <p:cNvPr id="6" name="页脚占位符 21"/>
          <p:cNvSpPr>
            <a:spLocks noGrp="1"/>
          </p:cNvSpPr>
          <p:nvPr>
            <p:ph type="ftr" sz="quarter" idx="11"/>
          </p:nvPr>
        </p:nvSpPr>
        <p:spPr>
          <a:xfrm>
            <a:off x="2667000" y="6356350"/>
            <a:ext cx="33528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8C4E34D7-5BEF-410D-A7A0-AD3BF805B802}" type="slidenum">
              <a:rPr lang="zh-CN" altLang="en-US" smtClean="0"/>
              <a:pPr>
                <a:defRPr/>
              </a:pPr>
              <a:t>‹#›</a:t>
            </a:fld>
            <a:endParaRPr lang="en-US" altLang="zh-CN"/>
          </a:p>
        </p:txBody>
      </p:sp>
    </p:spTree>
    <p:extLst>
      <p:ext uri="{BB962C8B-B14F-4D97-AF65-F5344CB8AC3E}">
        <p14:creationId xmlns:p14="http://schemas.microsoft.com/office/powerpoint/2010/main" val="1639668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zh-CN"/>
          </a:p>
        </p:txBody>
      </p:sp>
      <p:sp>
        <p:nvSpPr>
          <p:cNvPr id="8" name="页脚占位符 21"/>
          <p:cNvSpPr>
            <a:spLocks noGrp="1"/>
          </p:cNvSpPr>
          <p:nvPr>
            <p:ph type="ftr" sz="quarter" idx="11"/>
          </p:nvPr>
        </p:nvSpPr>
        <p:spPr>
          <a:xfrm>
            <a:off x="2667000" y="6356350"/>
            <a:ext cx="3352800" cy="365125"/>
          </a:xfrm>
          <a:prstGeom prst="rect">
            <a:avLst/>
          </a:prstGeom>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60A039B3-F2F0-444C-AE8A-DBAFA8DBAF4D}" type="slidenum">
              <a:rPr lang="zh-CN" altLang="en-US" smtClean="0"/>
              <a:pPr>
                <a:defRPr/>
              </a:pPr>
              <a:t>‹#›</a:t>
            </a:fld>
            <a:endParaRPr lang="en-US" altLang="zh-CN"/>
          </a:p>
        </p:txBody>
      </p:sp>
    </p:spTree>
    <p:extLst>
      <p:ext uri="{BB962C8B-B14F-4D97-AF65-F5344CB8AC3E}">
        <p14:creationId xmlns:p14="http://schemas.microsoft.com/office/powerpoint/2010/main" val="4113904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zh-CN"/>
          </a:p>
        </p:txBody>
      </p:sp>
      <p:sp>
        <p:nvSpPr>
          <p:cNvPr id="4" name="页脚占位符 21"/>
          <p:cNvSpPr>
            <a:spLocks noGrp="1"/>
          </p:cNvSpPr>
          <p:nvPr>
            <p:ph type="ftr" sz="quarter" idx="11"/>
          </p:nvPr>
        </p:nvSpPr>
        <p:spPr>
          <a:xfrm>
            <a:off x="2667000" y="6356350"/>
            <a:ext cx="3352800" cy="365125"/>
          </a:xfrm>
          <a:prstGeom prst="rect">
            <a:avLst/>
          </a:prstGeom>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50F44237-13B8-4098-A9A2-A81879BAB5A3}" type="slidenum">
              <a:rPr lang="zh-CN" altLang="en-US" smtClean="0"/>
              <a:pPr>
                <a:defRPr/>
              </a:pPr>
              <a:t>‹#›</a:t>
            </a:fld>
            <a:endParaRPr lang="en-US" altLang="zh-CN"/>
          </a:p>
        </p:txBody>
      </p:sp>
    </p:spTree>
    <p:extLst>
      <p:ext uri="{BB962C8B-B14F-4D97-AF65-F5344CB8AC3E}">
        <p14:creationId xmlns:p14="http://schemas.microsoft.com/office/powerpoint/2010/main" val="9948456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zh-CN"/>
          </a:p>
        </p:txBody>
      </p:sp>
      <p:sp>
        <p:nvSpPr>
          <p:cNvPr id="3" name="页脚占位符 21"/>
          <p:cNvSpPr>
            <a:spLocks noGrp="1"/>
          </p:cNvSpPr>
          <p:nvPr>
            <p:ph type="ftr" sz="quarter" idx="11"/>
          </p:nvPr>
        </p:nvSpPr>
        <p:spPr>
          <a:xfrm>
            <a:off x="2667000" y="6356350"/>
            <a:ext cx="3352800" cy="365125"/>
          </a:xfrm>
          <a:prstGeom prst="rect">
            <a:avLst/>
          </a:prstGeom>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325B0F45-12BC-4D02-B5EC-BFEA3AB24C25}" type="slidenum">
              <a:rPr lang="zh-CN" altLang="en-US" smtClean="0"/>
              <a:pPr>
                <a:defRPr/>
              </a:pPr>
              <a:t>‹#›</a:t>
            </a:fld>
            <a:endParaRPr lang="en-US" altLang="zh-CN"/>
          </a:p>
        </p:txBody>
      </p:sp>
      <p:sp>
        <p:nvSpPr>
          <p:cNvPr id="5" name="TextBox 6"/>
          <p:cNvSpPr txBox="1"/>
          <p:nvPr/>
        </p:nvSpPr>
        <p:spPr>
          <a:xfrm>
            <a:off x="6019800" y="0"/>
            <a:ext cx="3094117"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i="1" dirty="0">
                <a:solidFill>
                  <a:srgbClr val="66CCFF"/>
                </a:solidFill>
                <a:effectLst>
                  <a:outerShdw blurRad="38100" dist="38100" dir="2700000" algn="tl">
                    <a:srgbClr val="000000">
                      <a:alpha val="43137"/>
                    </a:srgbClr>
                  </a:outerShdw>
                </a:effectLst>
              </a:rPr>
              <a:t>部分参考</a:t>
            </a:r>
            <a:r>
              <a:rPr lang="en-US" altLang="zh-CN" i="1" dirty="0">
                <a:solidFill>
                  <a:srgbClr val="66CCFF"/>
                </a:solidFill>
                <a:effectLst>
                  <a:outerShdw blurRad="38100" dist="38100" dir="2700000" algn="tl">
                    <a:srgbClr val="000000">
                      <a:alpha val="43137"/>
                    </a:srgbClr>
                  </a:outerShdw>
                </a:effectLst>
              </a:rPr>
              <a:t>CMU15445</a:t>
            </a:r>
            <a:endParaRPr lang="zh-CN" altLang="en-US"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15223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zh-CN"/>
          </a:p>
        </p:txBody>
      </p:sp>
      <p:sp>
        <p:nvSpPr>
          <p:cNvPr id="6" name="页脚占位符 21"/>
          <p:cNvSpPr>
            <a:spLocks noGrp="1"/>
          </p:cNvSpPr>
          <p:nvPr>
            <p:ph type="ftr" sz="quarter" idx="11"/>
          </p:nvPr>
        </p:nvSpPr>
        <p:spPr>
          <a:xfrm>
            <a:off x="2667000" y="6356350"/>
            <a:ext cx="33528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0B84509E-9525-4B65-B061-AA26716DFEB4}" type="slidenum">
              <a:rPr lang="zh-CN" altLang="en-US" smtClean="0"/>
              <a:pPr>
                <a:defRPr/>
              </a:pPr>
              <a:t>‹#›</a:t>
            </a:fld>
            <a:endParaRPr lang="en-US" altLang="zh-CN"/>
          </a:p>
        </p:txBody>
      </p:sp>
    </p:spTree>
    <p:extLst>
      <p:ext uri="{BB962C8B-B14F-4D97-AF65-F5344CB8AC3E}">
        <p14:creationId xmlns:p14="http://schemas.microsoft.com/office/powerpoint/2010/main" val="3893032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lvl1pPr marL="0" indent="0">
              <a:buNone/>
              <a:defRPr baseline="0">
                <a:latin typeface="Verdana" pitchFamily="34" charset="0"/>
              </a:defRPr>
            </a:lvl1pPr>
            <a:lvl2pPr>
              <a:buNone/>
              <a:defRPr baseline="0">
                <a:latin typeface="Verdana" pitchFamily="34" charset="0"/>
              </a:defRPr>
            </a:lvl2pPr>
            <a:lvl3pPr>
              <a:buNone/>
              <a:defRPr baseline="0">
                <a:latin typeface="Verdana" pitchFamily="34" charset="0"/>
              </a:defRPr>
            </a:lvl3pPr>
            <a:lvl4pPr>
              <a:buNone/>
              <a:defRPr baseline="0">
                <a:latin typeface="Verdana" pitchFamily="34" charset="0"/>
              </a:defRPr>
            </a:lvl4pPr>
            <a:lvl5pPr>
              <a:buNone/>
              <a:defRPr baseline="0">
                <a:latin typeface="Verdana"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BB73D17-BC85-45FA-9188-AEF243BC8FD2}" type="slidenum">
              <a:rPr lang="zh-CN" altLang="en-US"/>
              <a:pPr>
                <a:defRPr/>
              </a:pPr>
              <a:t>‹#›</a:t>
            </a:fld>
            <a:endParaRPr lang="en-US" altLang="zh-CN"/>
          </a:p>
        </p:txBody>
      </p:sp>
      <p:sp>
        <p:nvSpPr>
          <p:cNvPr id="7" name="TextBox 6"/>
          <p:cNvSpPr txBox="1"/>
          <p:nvPr userDrawn="1"/>
        </p:nvSpPr>
        <p:spPr>
          <a:xfrm>
            <a:off x="5364088" y="38672"/>
            <a:ext cx="3705245" cy="461665"/>
          </a:xfrm>
          <a:prstGeom prst="rect">
            <a:avLst/>
          </a:prstGeom>
          <a:noFill/>
        </p:spPr>
        <p:txBody>
          <a:bodyPr wrap="none" rtlCol="0">
            <a:spAutoFit/>
          </a:bodyPr>
          <a:lstStyle/>
          <a:p>
            <a:r>
              <a:rPr lang="en-US" altLang="zh-CN" i="1" dirty="0">
                <a:solidFill>
                  <a:schemeClr val="tx2">
                    <a:lumMod val="40000"/>
                    <a:lumOff val="60000"/>
                  </a:schemeClr>
                </a:solidFill>
                <a:effectLst>
                  <a:outerShdw blurRad="38100" dist="38100" dir="2700000" algn="tl">
                    <a:srgbClr val="000000">
                      <a:alpha val="43137"/>
                    </a:srgbClr>
                  </a:outerShdw>
                </a:effectLst>
              </a:rPr>
              <a:t>HUST-CS      PANPENG</a:t>
            </a:r>
            <a:endParaRPr lang="zh-CN" altLang="en-US" i="1" dirty="0">
              <a:solidFill>
                <a:schemeClr val="tx2">
                  <a:lumMod val="40000"/>
                  <a:lumOff val="60000"/>
                </a:schemeClr>
              </a:solidFill>
              <a:effectLst>
                <a:outerShdw blurRad="38100" dist="38100" dir="2700000" algn="tl">
                  <a:srgbClr val="000000">
                    <a:alpha val="43137"/>
                  </a:srgbClr>
                </a:outerShdw>
              </a:effectLs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zh-CN"/>
          </a:p>
        </p:txBody>
      </p:sp>
      <p:sp>
        <p:nvSpPr>
          <p:cNvPr id="10" name="页脚占位符 5"/>
          <p:cNvSpPr>
            <a:spLocks noGrp="1"/>
          </p:cNvSpPr>
          <p:nvPr>
            <p:ph type="ftr" sz="quarter" idx="11"/>
          </p:nvPr>
        </p:nvSpPr>
        <p:spPr>
          <a:xfrm>
            <a:off x="2667000" y="6356350"/>
            <a:ext cx="3352800" cy="365125"/>
          </a:xfrm>
          <a:prstGeom prst="rect">
            <a:avLst/>
          </a:prstGeom>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4D53C63E-7CCF-4CB1-8983-190C7AF84CE1}" type="slidenum">
              <a:rPr lang="zh-CN" altLang="en-US" smtClean="0"/>
              <a:pPr>
                <a:defRPr/>
              </a:pPr>
              <a:t>‹#›</a:t>
            </a:fld>
            <a:endParaRPr lang="en-US" altLang="zh-CN"/>
          </a:p>
        </p:txBody>
      </p:sp>
    </p:spTree>
    <p:extLst>
      <p:ext uri="{BB962C8B-B14F-4D97-AF65-F5344CB8AC3E}">
        <p14:creationId xmlns:p14="http://schemas.microsoft.com/office/powerpoint/2010/main" val="38353256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zh-CN"/>
          </a:p>
        </p:txBody>
      </p:sp>
      <p:sp>
        <p:nvSpPr>
          <p:cNvPr id="5" name="页脚占位符 21"/>
          <p:cNvSpPr>
            <a:spLocks noGrp="1"/>
          </p:cNvSpPr>
          <p:nvPr>
            <p:ph type="ftr" sz="quarter" idx="11"/>
          </p:nvPr>
        </p:nvSpPr>
        <p:spPr>
          <a:xfrm>
            <a:off x="2667000" y="6356350"/>
            <a:ext cx="33528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90AF940A-384C-4881-846C-719C2F3E0525}" type="slidenum">
              <a:rPr lang="zh-CN" altLang="en-US" smtClean="0"/>
              <a:pPr>
                <a:defRPr/>
              </a:pPr>
              <a:t>‹#›</a:t>
            </a:fld>
            <a:endParaRPr lang="en-US" altLang="zh-CN"/>
          </a:p>
        </p:txBody>
      </p:sp>
    </p:spTree>
    <p:extLst>
      <p:ext uri="{BB962C8B-B14F-4D97-AF65-F5344CB8AC3E}">
        <p14:creationId xmlns:p14="http://schemas.microsoft.com/office/powerpoint/2010/main" val="5722993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zh-CN"/>
          </a:p>
        </p:txBody>
      </p:sp>
      <p:sp>
        <p:nvSpPr>
          <p:cNvPr id="5" name="页脚占位符 21"/>
          <p:cNvSpPr>
            <a:spLocks noGrp="1"/>
          </p:cNvSpPr>
          <p:nvPr>
            <p:ph type="ftr" sz="quarter" idx="11"/>
          </p:nvPr>
        </p:nvSpPr>
        <p:spPr>
          <a:xfrm>
            <a:off x="2667000" y="6356350"/>
            <a:ext cx="33528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B46C9EC-FB48-4366-8557-0E93B0B2AD47}" type="slidenum">
              <a:rPr lang="zh-CN" altLang="en-US" smtClean="0"/>
              <a:pPr>
                <a:defRPr/>
              </a:pPr>
              <a:t>‹#›</a:t>
            </a:fld>
            <a:endParaRPr lang="en-US" altLang="zh-CN"/>
          </a:p>
        </p:txBody>
      </p:sp>
    </p:spTree>
    <p:extLst>
      <p:ext uri="{BB962C8B-B14F-4D97-AF65-F5344CB8AC3E}">
        <p14:creationId xmlns:p14="http://schemas.microsoft.com/office/powerpoint/2010/main" val="195021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5EC95C3-D9FD-4E37-A470-07E19BAD8446}" type="slidenum">
              <a:rPr lang="zh-CN" altLang="en-US"/>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88FBCB38-679C-48D4-9D6F-99CF57FB2499}"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88FC4F99-75E0-428D-AF8F-0F4ED0C1CE95}"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DE091AB0-BB8B-4B93-A4EE-06966F4E63C3}"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8B143BE3-1044-4DAC-B965-3803392DBF80}" type="slidenum">
              <a:rPr lang="zh-CN" altLang="en-US"/>
              <a:pPr>
                <a:defRPr/>
              </a:pPr>
              <a:t>‹#›</a:t>
            </a:fld>
            <a:endParaRPr lang="en-US" altLang="zh-CN"/>
          </a:p>
        </p:txBody>
      </p:sp>
      <p:sp>
        <p:nvSpPr>
          <p:cNvPr id="5" name="TextBox 4"/>
          <p:cNvSpPr txBox="1"/>
          <p:nvPr userDrawn="1"/>
        </p:nvSpPr>
        <p:spPr>
          <a:xfrm>
            <a:off x="5364088" y="38672"/>
            <a:ext cx="3705245" cy="461665"/>
          </a:xfrm>
          <a:prstGeom prst="rect">
            <a:avLst/>
          </a:prstGeom>
          <a:noFill/>
        </p:spPr>
        <p:txBody>
          <a:bodyPr wrap="none" rtlCol="0">
            <a:spAutoFit/>
          </a:bodyPr>
          <a:lstStyle/>
          <a:p>
            <a:r>
              <a:rPr lang="en-US" altLang="zh-CN" i="1" dirty="0">
                <a:solidFill>
                  <a:schemeClr val="tx2">
                    <a:lumMod val="40000"/>
                    <a:lumOff val="60000"/>
                  </a:schemeClr>
                </a:solidFill>
                <a:effectLst>
                  <a:outerShdw blurRad="38100" dist="38100" dir="2700000" algn="tl">
                    <a:srgbClr val="000000">
                      <a:alpha val="43137"/>
                    </a:srgbClr>
                  </a:outerShdw>
                </a:effectLst>
              </a:rPr>
              <a:t>HUST-CS      PANPENG</a:t>
            </a:r>
            <a:endParaRPr lang="zh-CN" altLang="en-US" i="1" dirty="0">
              <a:solidFill>
                <a:schemeClr val="tx2">
                  <a:lumMod val="40000"/>
                  <a:lumOff val="60000"/>
                </a:schemeClr>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A7AB625E-6EB1-44BE-AADC-B312D9D15238}"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59C2B612-6BFF-4DAF-B4A4-CD4953F0952B}"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1028"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p>
        </p:txBody>
      </p:sp>
      <p:sp>
        <p:nvSpPr>
          <p:cNvPr id="1029"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061D19D0-7982-4387-A5AF-E58A9F4AC33F}" type="slidenum">
              <a:rPr lang="zh-CN" altLang="en-US"/>
              <a:pPr>
                <a:defRPr/>
              </a:pPr>
              <a:t>‹#›</a:t>
            </a:fld>
            <a:endParaRPr lang="en-US" altLang="zh-CN"/>
          </a:p>
        </p:txBody>
      </p:sp>
      <p:grpSp>
        <p:nvGrpSpPr>
          <p:cNvPr id="1033"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65" r:id="rId2"/>
    <p:sldLayoutId id="2147483674" r:id="rId3"/>
    <p:sldLayoutId id="2147483666" r:id="rId4"/>
    <p:sldLayoutId id="2147483667" r:id="rId5"/>
    <p:sldLayoutId id="2147483668" r:id="rId6"/>
    <p:sldLayoutId id="2147483669" r:id="rId7"/>
    <p:sldLayoutId id="2147483670" r:id="rId8"/>
    <p:sldLayoutId id="2147483675" r:id="rId9"/>
    <p:sldLayoutId id="2147483671" r:id="rId10"/>
    <p:sldLayoutId id="2147483672"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5604"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BF7AD738-B0C8-449A-B08F-DBEF1A08797F}" type="slidenum">
              <a:rPr lang="zh-CN" altLang="en-US" smtClean="0"/>
              <a:pPr>
                <a:defRPr/>
              </a:pPr>
              <a:t>‹#›</a:t>
            </a:fld>
            <a:endParaRPr lang="en-US" altLang="zh-CN"/>
          </a:p>
        </p:txBody>
      </p:sp>
      <p:grpSp>
        <p:nvGrpSpPr>
          <p:cNvPr id="25609"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
        <p:nvSpPr>
          <p:cNvPr id="14" name="TextBox 6">
            <a:extLst>
              <a:ext uri="{FF2B5EF4-FFF2-40B4-BE49-F238E27FC236}">
                <a16:creationId xmlns:a16="http://schemas.microsoft.com/office/drawing/2014/main" id="{3247F375-299A-409E-827F-603FCB43D859}"/>
              </a:ext>
            </a:extLst>
          </p:cNvPr>
          <p:cNvSpPr txBox="1"/>
          <p:nvPr userDrawn="1"/>
        </p:nvSpPr>
        <p:spPr>
          <a:xfrm>
            <a:off x="6019800" y="0"/>
            <a:ext cx="3094117"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i="1" dirty="0">
                <a:solidFill>
                  <a:srgbClr val="66CCFF"/>
                </a:solidFill>
                <a:effectLst>
                  <a:outerShdw blurRad="38100" dist="38100" dir="2700000" algn="tl">
                    <a:srgbClr val="000000">
                      <a:alpha val="43137"/>
                    </a:srgbClr>
                  </a:outerShdw>
                </a:effectLst>
              </a:rPr>
              <a:t>部分参考</a:t>
            </a:r>
            <a:r>
              <a:rPr lang="en-US" altLang="zh-CN" i="1" dirty="0">
                <a:solidFill>
                  <a:srgbClr val="66CCFF"/>
                </a:solidFill>
                <a:effectLst>
                  <a:outerShdw blurRad="38100" dist="38100" dir="2700000" algn="tl">
                    <a:srgbClr val="000000">
                      <a:alpha val="43137"/>
                    </a:srgbClr>
                  </a:outerShdw>
                </a:effectLst>
              </a:rPr>
              <a:t>CMU15445</a:t>
            </a:r>
            <a:endParaRPr lang="zh-CN" altLang="en-US"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1470474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chart" Target="../charts/char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304800" y="619125"/>
            <a:ext cx="8162925" cy="762000"/>
          </a:xfrm>
        </p:spPr>
        <p:txBody>
          <a:bodyPr>
            <a:normAutofit fontScale="90000"/>
          </a:bodyPr>
          <a:lstStyle/>
          <a:p>
            <a:pPr eaLnBrk="1" fontAlgn="auto" hangingPunct="1">
              <a:spcAft>
                <a:spcPts val="0"/>
              </a:spcAft>
              <a:defRPr/>
            </a:pPr>
            <a:r>
              <a:rPr lang="zh-CN" altLang="en-US" dirty="0">
                <a:effectLst>
                  <a:outerShdw blurRad="38100" dist="38100" dir="2700000" algn="tl">
                    <a:srgbClr val="000000">
                      <a:alpha val="43137"/>
                    </a:srgbClr>
                  </a:outerShdw>
                </a:effectLst>
                <a:latin typeface="隶书" pitchFamily="49" charset="-122"/>
              </a:rPr>
              <a:t>第</a:t>
            </a:r>
            <a:r>
              <a:rPr lang="en-US" altLang="zh-CN" dirty="0">
                <a:effectLst>
                  <a:outerShdw blurRad="38100" dist="38100" dir="2700000" algn="tl">
                    <a:srgbClr val="000000">
                      <a:alpha val="43137"/>
                    </a:srgbClr>
                  </a:outerShdw>
                </a:effectLst>
                <a:latin typeface="Verdana" pitchFamily="34" charset="0"/>
                <a:ea typeface="Verdana" pitchFamily="34" charset="0"/>
                <a:cs typeface="Verdana" pitchFamily="34" charset="0"/>
              </a:rPr>
              <a:t>9</a:t>
            </a:r>
            <a:r>
              <a:rPr lang="zh-CN" altLang="en-US" dirty="0">
                <a:effectLst>
                  <a:outerShdw blurRad="38100" dist="38100" dir="2700000" algn="tl">
                    <a:srgbClr val="000000">
                      <a:alpha val="43137"/>
                    </a:srgbClr>
                  </a:outerShdw>
                </a:effectLst>
                <a:latin typeface="隶书" pitchFamily="49" charset="-122"/>
              </a:rPr>
              <a:t>章 关系查询处理和查询优化</a:t>
            </a:r>
          </a:p>
        </p:txBody>
      </p:sp>
      <p:sp>
        <p:nvSpPr>
          <p:cNvPr id="14338" name="Rectangle 3"/>
          <p:cNvSpPr>
            <a:spLocks noGrp="1" noChangeArrowheads="1"/>
          </p:cNvSpPr>
          <p:nvPr>
            <p:ph idx="1"/>
          </p:nvPr>
        </p:nvSpPr>
        <p:spPr>
          <a:xfrm>
            <a:off x="323850" y="1676400"/>
            <a:ext cx="8534400" cy="4920952"/>
          </a:xfrm>
        </p:spPr>
        <p:txBody>
          <a:bodyPr/>
          <a:lstStyle/>
          <a:p>
            <a:pPr eaLnBrk="1" hangingPunct="1">
              <a:spcBef>
                <a:spcPct val="0"/>
              </a:spcBef>
              <a:buClrTx/>
              <a:buSzTx/>
              <a:buFontTx/>
              <a:buNone/>
            </a:pPr>
            <a:r>
              <a:rPr lang="en-US" altLang="zh-CN" sz="2800" b="1" dirty="0">
                <a:latin typeface="Arial" charset="0"/>
                <a:cs typeface="Arial" charset="0"/>
              </a:rPr>
              <a:t>9.1  </a:t>
            </a:r>
            <a:r>
              <a:rPr lang="zh-CN" altLang="en-US" sz="2800" b="1" dirty="0">
                <a:latin typeface="Arial" charset="0"/>
                <a:cs typeface="Arial" charset="0"/>
              </a:rPr>
              <a:t>问题的提出</a:t>
            </a:r>
          </a:p>
          <a:p>
            <a:pPr eaLnBrk="1" hangingPunct="1">
              <a:spcBef>
                <a:spcPct val="0"/>
              </a:spcBef>
              <a:buClrTx/>
              <a:buSzTx/>
              <a:buFontTx/>
              <a:buNone/>
            </a:pPr>
            <a:r>
              <a:rPr lang="zh-CN" altLang="en-US" sz="2800" dirty="0">
                <a:latin typeface="Times New Roman" pitchFamily="18" charset="0"/>
              </a:rPr>
              <a:t>        非过程化，无需显示指明存取路经。</a:t>
            </a:r>
          </a:p>
        </p:txBody>
      </p:sp>
      <p:sp>
        <p:nvSpPr>
          <p:cNvPr id="4" name="灯片编号占位符 3"/>
          <p:cNvSpPr>
            <a:spLocks noGrp="1"/>
          </p:cNvSpPr>
          <p:nvPr>
            <p:ph type="sldNum" sz="quarter" idx="12"/>
          </p:nvPr>
        </p:nvSpPr>
        <p:spPr/>
        <p:txBody>
          <a:bodyPr/>
          <a:lstStyle/>
          <a:p>
            <a:pPr>
              <a:defRPr/>
            </a:pPr>
            <a:fld id="{699A6364-3AC0-4DFC-8D8B-CA44987122C3}" type="slidenum">
              <a:rPr lang="zh-CN" altLang="en-US" smtClean="0"/>
              <a:pPr>
                <a:defRPr/>
              </a:pPr>
              <a:t>1</a:t>
            </a:fld>
            <a:endParaRPr lang="en-US" altLang="zh-CN"/>
          </a:p>
        </p:txBody>
      </p:sp>
      <p:sp>
        <p:nvSpPr>
          <p:cNvPr id="2" name="圆角矩形标注 1"/>
          <p:cNvSpPr/>
          <p:nvPr/>
        </p:nvSpPr>
        <p:spPr>
          <a:xfrm>
            <a:off x="323528" y="3068960"/>
            <a:ext cx="4248472" cy="2016224"/>
          </a:xfrm>
          <a:prstGeom prst="wedgeRoundRectCallout">
            <a:avLst>
              <a:gd name="adj1" fmla="val -10744"/>
              <a:gd name="adj2" fmla="val -823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数据处理</a:t>
            </a:r>
            <a:r>
              <a:rPr lang="zh-CN" altLang="en-US" dirty="0">
                <a:solidFill>
                  <a:srgbClr val="FF0000"/>
                </a:solidFill>
              </a:rPr>
              <a:t>非过程化</a:t>
            </a:r>
            <a:r>
              <a:rPr lang="zh-CN" altLang="en-US" dirty="0"/>
              <a:t>只是用户层面使用数据操纵语言的一种</a:t>
            </a:r>
            <a:r>
              <a:rPr lang="zh-CN" altLang="en-US" dirty="0">
                <a:solidFill>
                  <a:srgbClr val="FF0000"/>
                </a:solidFill>
              </a:rPr>
              <a:t>“用户体验”，</a:t>
            </a:r>
            <a:r>
              <a:rPr lang="zh-CN" altLang="en-US" dirty="0">
                <a:solidFill>
                  <a:schemeClr val="tx1"/>
                </a:solidFill>
              </a:rPr>
              <a:t>处理过程</a:t>
            </a:r>
            <a:r>
              <a:rPr lang="zh-CN" altLang="en-US" dirty="0"/>
              <a:t>说到底还是有先后顺序和过程的，</a:t>
            </a:r>
            <a:endParaRPr lang="zh-CN" altLang="en-US" dirty="0">
              <a:solidFill>
                <a:srgbClr val="FF0000"/>
              </a:solidFill>
            </a:endParaRPr>
          </a:p>
        </p:txBody>
      </p:sp>
      <p:sp>
        <p:nvSpPr>
          <p:cNvPr id="6" name="圆角矩形标注 5"/>
          <p:cNvSpPr/>
          <p:nvPr/>
        </p:nvSpPr>
        <p:spPr>
          <a:xfrm>
            <a:off x="4211960" y="4173488"/>
            <a:ext cx="4680520" cy="2304256"/>
          </a:xfrm>
          <a:prstGeom prst="wedgeRoundRectCallout">
            <a:avLst>
              <a:gd name="adj1" fmla="val -26521"/>
              <a:gd name="adj2" fmla="val -11832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从非过程化的“用户体验”到实际的操作处理过程（例如两个集合并运算，是先读</a:t>
            </a:r>
            <a:r>
              <a:rPr lang="en-US" altLang="zh-CN" dirty="0">
                <a:latin typeface="Times New Roman" panose="02020603050405020304" pitchFamily="18" charset="0"/>
                <a:cs typeface="Times New Roman" panose="02020603050405020304" pitchFamily="18" charset="0"/>
              </a:rPr>
              <a:t>R1</a:t>
            </a:r>
            <a:r>
              <a:rPr lang="zh-CN" altLang="en-US" dirty="0"/>
              <a:t>集合还是先读</a:t>
            </a:r>
            <a:r>
              <a:rPr lang="en-US" altLang="zh-CN" dirty="0">
                <a:latin typeface="Times New Roman" panose="02020603050405020304" pitchFamily="18" charset="0"/>
                <a:cs typeface="Times New Roman" panose="02020603050405020304" pitchFamily="18" charset="0"/>
              </a:rPr>
              <a:t>R2</a:t>
            </a:r>
            <a:r>
              <a:rPr lang="zh-CN" altLang="en-US" dirty="0"/>
              <a:t>集合就涉及到过程），如何决策的任务留给了</a:t>
            </a:r>
            <a:r>
              <a:rPr lang="en-US" altLang="zh-CN" dirty="0"/>
              <a:t>DBMS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1BA31-A389-4FB8-9A93-0DB2E533DAA0}"/>
              </a:ext>
            </a:extLst>
          </p:cNvPr>
          <p:cNvSpPr>
            <a:spLocks noGrp="1"/>
          </p:cNvSpPr>
          <p:nvPr>
            <p:ph type="title"/>
          </p:nvPr>
        </p:nvSpPr>
        <p:spPr>
          <a:xfrm>
            <a:off x="457200" y="704850"/>
            <a:ext cx="8229600" cy="707926"/>
          </a:xfrm>
        </p:spPr>
        <p:txBody>
          <a:bodyPr/>
          <a:lstStyle/>
          <a:p>
            <a:r>
              <a:rPr lang="en-US" altLang="zh-CN" sz="3600" dirty="0"/>
              <a:t>Hash</a:t>
            </a:r>
            <a:r>
              <a:rPr lang="zh-CN" altLang="en-US" sz="3600" dirty="0"/>
              <a:t>连接（</a:t>
            </a:r>
            <a:r>
              <a:rPr lang="en-US" altLang="zh-CN" sz="3600" dirty="0"/>
              <a:t>hash join）</a:t>
            </a:r>
            <a:endParaRPr lang="zh-CN" altLang="en-US" sz="3600" dirty="0"/>
          </a:p>
        </p:txBody>
      </p:sp>
      <p:sp>
        <p:nvSpPr>
          <p:cNvPr id="3" name="内容占位符 2">
            <a:extLst>
              <a:ext uri="{FF2B5EF4-FFF2-40B4-BE49-F238E27FC236}">
                <a16:creationId xmlns:a16="http://schemas.microsoft.com/office/drawing/2014/main" id="{C4EC70D1-EF65-40B7-8CA0-3E6690B20CEF}"/>
              </a:ext>
            </a:extLst>
          </p:cNvPr>
          <p:cNvSpPr>
            <a:spLocks noGrp="1"/>
          </p:cNvSpPr>
          <p:nvPr>
            <p:ph idx="1"/>
          </p:nvPr>
        </p:nvSpPr>
        <p:spPr>
          <a:xfrm>
            <a:off x="457200" y="1570038"/>
            <a:ext cx="8229600" cy="4389437"/>
          </a:xfrm>
        </p:spPr>
        <p:txBody>
          <a:bodyPr/>
          <a:lstStyle/>
          <a:p>
            <a:r>
              <a:rPr lang="zh-CN" altLang="en-US" dirty="0"/>
              <a:t>将连接属性作为</a:t>
            </a:r>
            <a:r>
              <a:rPr lang="en-US" altLang="zh-CN" dirty="0"/>
              <a:t>hash</a:t>
            </a:r>
            <a:r>
              <a:rPr lang="zh-CN" altLang="en-US" dirty="0"/>
              <a:t>码。</a:t>
            </a:r>
            <a:endParaRPr lang="en-US" altLang="zh-CN" dirty="0"/>
          </a:p>
          <a:p>
            <a:r>
              <a:rPr lang="zh-CN" altLang="en-US" dirty="0"/>
              <a:t>第一步，划分（</a:t>
            </a:r>
            <a:r>
              <a:rPr lang="en-US" altLang="zh-CN" dirty="0"/>
              <a:t>building phase</a:t>
            </a:r>
            <a:r>
              <a:rPr lang="zh-CN" altLang="en-US" dirty="0"/>
              <a:t>），对包含较少元组的关系</a:t>
            </a:r>
            <a:r>
              <a:rPr lang="en-US" altLang="zh-CN" dirty="0"/>
              <a:t>R</a:t>
            </a:r>
            <a:r>
              <a:rPr lang="zh-CN" altLang="en-US" dirty="0"/>
              <a:t>进行一遍处理，将其元组分散到</a:t>
            </a:r>
            <a:r>
              <a:rPr lang="en-US" altLang="zh-CN" dirty="0"/>
              <a:t>hash</a:t>
            </a:r>
            <a:r>
              <a:rPr lang="zh-CN" altLang="en-US" dirty="0"/>
              <a:t>通中；</a:t>
            </a:r>
            <a:endParaRPr lang="en-US" altLang="zh-CN" dirty="0"/>
          </a:p>
          <a:p>
            <a:r>
              <a:rPr lang="zh-CN" altLang="en-US" dirty="0"/>
              <a:t>第二步，试探（</a:t>
            </a:r>
            <a:r>
              <a:rPr lang="en-US" altLang="zh-CN" dirty="0"/>
              <a:t>probing phase</a:t>
            </a:r>
            <a:r>
              <a:rPr lang="zh-CN" altLang="en-US" dirty="0"/>
              <a:t>），对另一个关系</a:t>
            </a:r>
            <a:r>
              <a:rPr lang="en-US" altLang="zh-CN" dirty="0"/>
              <a:t>S</a:t>
            </a:r>
            <a:r>
              <a:rPr lang="zh-CN" altLang="en-US" dirty="0"/>
              <a:t>进行一遍处理，将其元组按照同一个</a:t>
            </a:r>
            <a:r>
              <a:rPr lang="en-US" altLang="zh-CN" dirty="0"/>
              <a:t>hash</a:t>
            </a:r>
            <a:r>
              <a:rPr lang="zh-CN" altLang="en-US" dirty="0"/>
              <a:t>函数寻找所属的</a:t>
            </a:r>
            <a:r>
              <a:rPr lang="en-US" altLang="zh-CN" dirty="0"/>
              <a:t>hash</a:t>
            </a:r>
            <a:r>
              <a:rPr lang="zh-CN" altLang="en-US" dirty="0"/>
              <a:t>桶里的</a:t>
            </a:r>
            <a:r>
              <a:rPr lang="en-US" altLang="zh-CN" dirty="0"/>
              <a:t>R</a:t>
            </a:r>
            <a:r>
              <a:rPr lang="zh-CN" altLang="en-US" dirty="0"/>
              <a:t>元组，补充相应的连接结果，直至</a:t>
            </a:r>
            <a:r>
              <a:rPr lang="en-US" altLang="zh-CN" dirty="0"/>
              <a:t>S</a:t>
            </a:r>
            <a:r>
              <a:rPr lang="zh-CN" altLang="en-US" dirty="0"/>
              <a:t>的全部元组处理完成后，输出所有的连接结果。</a:t>
            </a:r>
            <a:endParaRPr lang="en-US" altLang="zh-CN" dirty="0"/>
          </a:p>
          <a:p>
            <a:endParaRPr lang="zh-CN" altLang="en-US" dirty="0"/>
          </a:p>
        </p:txBody>
      </p:sp>
      <p:sp>
        <p:nvSpPr>
          <p:cNvPr id="4" name="灯片编号占位符 3">
            <a:extLst>
              <a:ext uri="{FF2B5EF4-FFF2-40B4-BE49-F238E27FC236}">
                <a16:creationId xmlns:a16="http://schemas.microsoft.com/office/drawing/2014/main" id="{B5E0DB10-381F-4455-B9C7-38D3201EE2FD}"/>
              </a:ext>
            </a:extLst>
          </p:cNvPr>
          <p:cNvSpPr>
            <a:spLocks noGrp="1"/>
          </p:cNvSpPr>
          <p:nvPr>
            <p:ph type="sldNum" sz="quarter" idx="12"/>
          </p:nvPr>
        </p:nvSpPr>
        <p:spPr/>
        <p:txBody>
          <a:bodyPr/>
          <a:lstStyle/>
          <a:p>
            <a:pPr>
              <a:defRPr/>
            </a:pPr>
            <a:fld id="{6BB73D17-BC85-45FA-9188-AEF243BC8FD2}" type="slidenum">
              <a:rPr lang="zh-CN" altLang="en-US" smtClean="0"/>
              <a:pPr>
                <a:defRPr/>
              </a:pPr>
              <a:t>10</a:t>
            </a:fld>
            <a:endParaRPr lang="en-US" altLang="zh-CN"/>
          </a:p>
        </p:txBody>
      </p:sp>
    </p:spTree>
    <p:extLst>
      <p:ext uri="{BB962C8B-B14F-4D97-AF65-F5344CB8AC3E}">
        <p14:creationId xmlns:p14="http://schemas.microsoft.com/office/powerpoint/2010/main" val="1092389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E2CC2D-EDC1-42BC-9426-8107F834C2F8}"/>
              </a:ext>
            </a:extLst>
          </p:cNvPr>
          <p:cNvSpPr>
            <a:spLocks noGrp="1"/>
          </p:cNvSpPr>
          <p:nvPr>
            <p:ph type="title"/>
          </p:nvPr>
        </p:nvSpPr>
        <p:spPr>
          <a:xfrm>
            <a:off x="457200" y="704850"/>
            <a:ext cx="8229600" cy="635918"/>
          </a:xfrm>
        </p:spPr>
        <p:txBody>
          <a:bodyPr/>
          <a:lstStyle/>
          <a:p>
            <a:r>
              <a:rPr lang="zh-CN" altLang="en-US" sz="3600" dirty="0"/>
              <a:t>索引连接（</a:t>
            </a:r>
            <a:r>
              <a:rPr lang="en-US" altLang="zh-CN" sz="3600" dirty="0"/>
              <a:t>index join）</a:t>
            </a:r>
            <a:endParaRPr lang="zh-CN" altLang="en-US" sz="3600" dirty="0"/>
          </a:p>
        </p:txBody>
      </p:sp>
      <p:sp>
        <p:nvSpPr>
          <p:cNvPr id="3" name="内容占位符 2">
            <a:extLst>
              <a:ext uri="{FF2B5EF4-FFF2-40B4-BE49-F238E27FC236}">
                <a16:creationId xmlns:a16="http://schemas.microsoft.com/office/drawing/2014/main" id="{4F589ABA-4657-442E-92C3-4D15EC304D0E}"/>
              </a:ext>
            </a:extLst>
          </p:cNvPr>
          <p:cNvSpPr>
            <a:spLocks noGrp="1"/>
          </p:cNvSpPr>
          <p:nvPr>
            <p:ph idx="1"/>
          </p:nvPr>
        </p:nvSpPr>
        <p:spPr>
          <a:xfrm>
            <a:off x="457200" y="1484785"/>
            <a:ext cx="8229600" cy="4839816"/>
          </a:xfrm>
        </p:spPr>
        <p:txBody>
          <a:bodyPr/>
          <a:lstStyle/>
          <a:p>
            <a:r>
              <a:rPr lang="zh-CN" altLang="en-US" dirty="0"/>
              <a:t>在连接关系</a:t>
            </a:r>
            <a:r>
              <a:rPr lang="en-US" altLang="zh-CN" dirty="0"/>
              <a:t>S</a:t>
            </a:r>
            <a:r>
              <a:rPr lang="zh-CN" altLang="en-US" dirty="0"/>
              <a:t>的连接属性上已经建立了索引。</a:t>
            </a:r>
            <a:endParaRPr lang="en-US" altLang="zh-CN" dirty="0"/>
          </a:p>
          <a:p>
            <a:r>
              <a:rPr lang="en-US" altLang="zh-CN" dirty="0"/>
              <a:t>For </a:t>
            </a:r>
            <a:r>
              <a:rPr lang="zh-CN" altLang="en-US" dirty="0"/>
              <a:t>关系</a:t>
            </a:r>
            <a:r>
              <a:rPr lang="en-US" altLang="zh-CN" dirty="0"/>
              <a:t>R</a:t>
            </a:r>
            <a:r>
              <a:rPr lang="zh-CN" altLang="en-US" dirty="0"/>
              <a:t>的每个元组</a:t>
            </a:r>
            <a:r>
              <a:rPr lang="en-US" altLang="zh-CN" dirty="0"/>
              <a:t>r</a:t>
            </a:r>
            <a:r>
              <a:rPr lang="zh-CN" altLang="en-US" dirty="0"/>
              <a:t>：</a:t>
            </a:r>
            <a:endParaRPr lang="en-US" altLang="zh-CN" dirty="0"/>
          </a:p>
          <a:p>
            <a:r>
              <a:rPr lang="en-US" altLang="zh-CN" dirty="0"/>
              <a:t>   </a:t>
            </a:r>
            <a:r>
              <a:rPr lang="zh-CN" altLang="en-US" dirty="0"/>
              <a:t>通过</a:t>
            </a:r>
            <a:r>
              <a:rPr lang="en-US" altLang="zh-CN" dirty="0"/>
              <a:t>S</a:t>
            </a:r>
            <a:r>
              <a:rPr lang="zh-CN" altLang="en-US" dirty="0"/>
              <a:t>的索引查找相应的满足连接条件的元组并补充连接结果；</a:t>
            </a:r>
          </a:p>
        </p:txBody>
      </p:sp>
      <p:sp>
        <p:nvSpPr>
          <p:cNvPr id="4" name="灯片编号占位符 3">
            <a:extLst>
              <a:ext uri="{FF2B5EF4-FFF2-40B4-BE49-F238E27FC236}">
                <a16:creationId xmlns:a16="http://schemas.microsoft.com/office/drawing/2014/main" id="{7E821387-2CC8-4F92-91AD-EAC2471229ED}"/>
              </a:ext>
            </a:extLst>
          </p:cNvPr>
          <p:cNvSpPr>
            <a:spLocks noGrp="1"/>
          </p:cNvSpPr>
          <p:nvPr>
            <p:ph type="sldNum" sz="quarter" idx="12"/>
          </p:nvPr>
        </p:nvSpPr>
        <p:spPr/>
        <p:txBody>
          <a:bodyPr/>
          <a:lstStyle/>
          <a:p>
            <a:pPr>
              <a:defRPr/>
            </a:pPr>
            <a:fld id="{6BB73D17-BC85-45FA-9188-AEF243BC8FD2}" type="slidenum">
              <a:rPr lang="zh-CN" altLang="en-US" smtClean="0"/>
              <a:pPr>
                <a:defRPr/>
              </a:pPr>
              <a:t>11</a:t>
            </a:fld>
            <a:endParaRPr lang="en-US" altLang="zh-CN"/>
          </a:p>
        </p:txBody>
      </p:sp>
    </p:spTree>
    <p:extLst>
      <p:ext uri="{BB962C8B-B14F-4D97-AF65-F5344CB8AC3E}">
        <p14:creationId xmlns:p14="http://schemas.microsoft.com/office/powerpoint/2010/main" val="2362660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Grp="1" noChangeArrowheads="1"/>
          </p:cNvSpPr>
          <p:nvPr>
            <p:ph idx="1"/>
          </p:nvPr>
        </p:nvSpPr>
        <p:spPr>
          <a:xfrm>
            <a:off x="381000" y="548680"/>
            <a:ext cx="8458200" cy="4896544"/>
          </a:xfrm>
        </p:spPr>
        <p:txBody>
          <a:bodyPr/>
          <a:lstStyle/>
          <a:p>
            <a:pPr eaLnBrk="1" hangingPunct="1">
              <a:spcBef>
                <a:spcPct val="0"/>
              </a:spcBef>
              <a:buClrTx/>
              <a:buSzTx/>
              <a:buFontTx/>
              <a:buNone/>
            </a:pPr>
            <a:r>
              <a:rPr lang="en-US" altLang="zh-CN" sz="2400" b="1" dirty="0">
                <a:latin typeface="Arial" charset="0"/>
                <a:cs typeface="Arial" charset="0"/>
              </a:rPr>
              <a:t>9.2  </a:t>
            </a:r>
            <a:r>
              <a:rPr lang="zh-CN" altLang="en-US" sz="2400" b="1" dirty="0">
                <a:latin typeface="Arial" charset="0"/>
                <a:cs typeface="Arial" charset="0"/>
              </a:rPr>
              <a:t>查询优化的</a:t>
            </a:r>
            <a:r>
              <a:rPr lang="zh-CN" altLang="en-US" sz="2400" b="1" dirty="0">
                <a:latin typeface="Arial" charset="0"/>
                <a:ea typeface="黑体" pitchFamily="49" charset="-122"/>
                <a:cs typeface="Arial" charset="0"/>
              </a:rPr>
              <a:t>任务：提高速度（</a:t>
            </a:r>
            <a:r>
              <a:rPr lang="en-US" altLang="zh-CN" sz="2400" b="1" dirty="0">
                <a:latin typeface="Arial" charset="0"/>
                <a:cs typeface="Arial" charset="0"/>
              </a:rPr>
              <a:t>DBMS</a:t>
            </a:r>
            <a:r>
              <a:rPr lang="en-US" altLang="zh-CN" sz="2400" b="1" dirty="0">
                <a:latin typeface="Arial" charset="0"/>
                <a:ea typeface="黑体" pitchFamily="49" charset="-122"/>
              </a:rPr>
              <a:t>）</a:t>
            </a:r>
            <a:endParaRPr lang="en-US" altLang="zh-CN" sz="2400" b="1" dirty="0">
              <a:latin typeface="Arial" charset="0"/>
            </a:endParaRPr>
          </a:p>
          <a:p>
            <a:pPr eaLnBrk="1" hangingPunct="1">
              <a:spcBef>
                <a:spcPct val="0"/>
              </a:spcBef>
              <a:buClrTx/>
              <a:buSzTx/>
              <a:buFontTx/>
              <a:buNone/>
            </a:pPr>
            <a:r>
              <a:rPr lang="zh-CN" altLang="en-US" sz="2400" dirty="0">
                <a:latin typeface="Arial" charset="0"/>
              </a:rPr>
              <a:t>具体目标：</a:t>
            </a:r>
          </a:p>
          <a:p>
            <a:pPr eaLnBrk="1" hangingPunct="1">
              <a:spcBef>
                <a:spcPct val="0"/>
              </a:spcBef>
              <a:buClrTx/>
              <a:buSzTx/>
              <a:buFontTx/>
              <a:buNone/>
            </a:pPr>
            <a:r>
              <a:rPr lang="zh-CN" altLang="en-US" sz="2400" dirty="0"/>
              <a:t>1</a:t>
            </a:r>
            <a:r>
              <a:rPr lang="zh-CN" altLang="en-US" sz="2400" dirty="0">
                <a:latin typeface="Times New Roman" pitchFamily="18" charset="0"/>
              </a:rPr>
              <a:t>、减少中间关系规模</a:t>
            </a:r>
            <a:endParaRPr lang="zh-CN" altLang="en-US" sz="2400" dirty="0"/>
          </a:p>
          <a:p>
            <a:pPr eaLnBrk="1" hangingPunct="1">
              <a:spcBef>
                <a:spcPct val="0"/>
              </a:spcBef>
              <a:buClrTx/>
              <a:buSzTx/>
              <a:buFontTx/>
              <a:buNone/>
            </a:pPr>
            <a:r>
              <a:rPr lang="zh-CN" altLang="en-US" sz="2400" dirty="0"/>
              <a:t>2</a:t>
            </a:r>
            <a:r>
              <a:rPr lang="zh-CN" altLang="en-US" sz="2400" dirty="0">
                <a:latin typeface="Times New Roman" pitchFamily="18" charset="0"/>
              </a:rPr>
              <a:t>、减少</a:t>
            </a:r>
            <a:r>
              <a:rPr lang="en-US" altLang="zh-CN" sz="2400" dirty="0"/>
              <a:t>I/O</a:t>
            </a:r>
          </a:p>
          <a:p>
            <a:pPr eaLnBrk="1" hangingPunct="1">
              <a:spcBef>
                <a:spcPct val="0"/>
              </a:spcBef>
              <a:buClrTx/>
              <a:buSzTx/>
            </a:pPr>
            <a:endParaRPr lang="en-US" altLang="zh-CN" sz="2400" b="1" dirty="0">
              <a:latin typeface="Arial" charset="0"/>
            </a:endParaRPr>
          </a:p>
          <a:p>
            <a:pPr marL="342900" lvl="0" indent="-342900" eaLnBrk="1" hangingPunct="1">
              <a:spcBef>
                <a:spcPct val="0"/>
              </a:spcBef>
              <a:buClrTx/>
              <a:buSzTx/>
              <a:defRPr/>
            </a:pPr>
            <a:r>
              <a:rPr kumimoji="1" lang="zh-CN" altLang="en-US" sz="2400" b="1" dirty="0">
                <a:solidFill>
                  <a:prstClr val="black"/>
                </a:solidFill>
                <a:latin typeface="黑体" pitchFamily="49" charset="-122"/>
                <a:ea typeface="黑体" pitchFamily="49" charset="-122"/>
              </a:rPr>
              <a:t>例：</a:t>
            </a:r>
            <a:r>
              <a:rPr kumimoji="1" lang="zh-CN" altLang="en-US" sz="2400" dirty="0">
                <a:solidFill>
                  <a:prstClr val="black"/>
                </a:solidFill>
                <a:latin typeface="宋体" panose="02010600030101010101" pitchFamily="2" charset="-122"/>
              </a:rPr>
              <a:t>设有如下关系：</a:t>
            </a:r>
          </a:p>
          <a:p>
            <a:pPr marL="342900" lvl="0" indent="-342900" algn="just" eaLnBrk="1" hangingPunct="1">
              <a:buClr>
                <a:srgbClr val="04617B"/>
              </a:buClr>
              <a:buSzPct val="90000"/>
              <a:defRPr/>
            </a:pPr>
            <a:r>
              <a:rPr kumimoji="1" lang="zh-CN" altLang="en-US" sz="2400" dirty="0">
                <a:solidFill>
                  <a:prstClr val="black"/>
                </a:solidFill>
                <a:latin typeface="宋体" panose="02010600030101010101" pitchFamily="2" charset="-122"/>
              </a:rPr>
              <a:t>   </a:t>
            </a:r>
            <a:r>
              <a:rPr kumimoji="1" lang="zh-CN" altLang="en-US" sz="2400" b="1" dirty="0">
                <a:solidFill>
                  <a:prstClr val="black"/>
                </a:solidFill>
                <a:latin typeface="微软雅黑" panose="020B0503020204020204" pitchFamily="34" charset="-122"/>
                <a:ea typeface="微软雅黑" panose="020B0503020204020204" pitchFamily="34" charset="-122"/>
              </a:rPr>
              <a:t>学生</a:t>
            </a:r>
            <a:r>
              <a:rPr kumimoji="1" lang="zh-CN" altLang="en-US" sz="2400" dirty="0">
                <a:solidFill>
                  <a:prstClr val="black"/>
                </a:solidFill>
                <a:latin typeface="宋体" panose="02010600030101010101" pitchFamily="2" charset="-122"/>
              </a:rPr>
              <a:t>（学号，姓名，性别，出生日期，所在系），</a:t>
            </a:r>
          </a:p>
          <a:p>
            <a:pPr marL="342900" lvl="0" indent="-342900" algn="just" eaLnBrk="1" hangingPunct="1">
              <a:buClr>
                <a:srgbClr val="04617B"/>
              </a:buClr>
              <a:buSzPct val="90000"/>
              <a:defRPr/>
            </a:pPr>
            <a:r>
              <a:rPr kumimoji="1" lang="zh-CN" altLang="en-US" sz="2400" dirty="0">
                <a:solidFill>
                  <a:prstClr val="black"/>
                </a:solidFill>
                <a:latin typeface="宋体" panose="02010600030101010101" pitchFamily="2" charset="-122"/>
              </a:rPr>
              <a:t>   </a:t>
            </a:r>
            <a:r>
              <a:rPr kumimoji="1" lang="zh-CN" altLang="en-US" sz="2400" b="1" dirty="0">
                <a:solidFill>
                  <a:prstClr val="black"/>
                </a:solidFill>
                <a:latin typeface="微软雅黑" panose="020B0503020204020204" pitchFamily="34" charset="-122"/>
                <a:ea typeface="微软雅黑" panose="020B0503020204020204" pitchFamily="34" charset="-122"/>
              </a:rPr>
              <a:t>课程</a:t>
            </a:r>
            <a:r>
              <a:rPr kumimoji="1" lang="zh-CN" altLang="en-US" sz="2400" dirty="0">
                <a:solidFill>
                  <a:prstClr val="black"/>
                </a:solidFill>
                <a:latin typeface="宋体" panose="02010600030101010101" pitchFamily="2" charset="-122"/>
              </a:rPr>
              <a:t>（课号，名称，学分）， </a:t>
            </a:r>
            <a:r>
              <a:rPr kumimoji="1" lang="zh-CN" altLang="en-US" sz="2400" b="1" dirty="0">
                <a:solidFill>
                  <a:prstClr val="black"/>
                </a:solidFill>
                <a:latin typeface="微软雅黑" panose="020B0503020204020204" pitchFamily="34" charset="-122"/>
                <a:ea typeface="微软雅黑" panose="020B0503020204020204" pitchFamily="34" charset="-122"/>
              </a:rPr>
              <a:t>成绩</a:t>
            </a:r>
            <a:r>
              <a:rPr kumimoji="1" lang="zh-CN" altLang="en-US" sz="2400" dirty="0">
                <a:solidFill>
                  <a:prstClr val="black"/>
                </a:solidFill>
                <a:latin typeface="宋体" panose="02010600030101010101" pitchFamily="2" charset="-122"/>
              </a:rPr>
              <a:t>（学号，课号，成绩）</a:t>
            </a:r>
          </a:p>
          <a:p>
            <a:pPr marL="342900" lvl="0" indent="-342900" algn="just" eaLnBrk="1" hangingPunct="1">
              <a:buClr>
                <a:srgbClr val="04617B"/>
              </a:buClr>
              <a:buSzPct val="90000"/>
              <a:defRPr/>
            </a:pPr>
            <a:r>
              <a:rPr kumimoji="1" lang="zh-CN" altLang="en-US" sz="2400" dirty="0">
                <a:solidFill>
                  <a:prstClr val="black"/>
                </a:solidFill>
                <a:latin typeface="宋体" panose="02010600030101010101" pitchFamily="2" charset="-122"/>
              </a:rPr>
              <a:t>   要求查询选修了2号课程的学生姓名。</a:t>
            </a:r>
            <a:endParaRPr kumimoji="1" lang="en-US" altLang="zh-CN" sz="2400" dirty="0">
              <a:solidFill>
                <a:prstClr val="black"/>
              </a:solidFill>
              <a:latin typeface="宋体" panose="02010600030101010101" pitchFamily="2" charset="-122"/>
            </a:endParaRPr>
          </a:p>
          <a:p>
            <a:pPr eaLnBrk="1" hangingPunct="1">
              <a:spcBef>
                <a:spcPct val="0"/>
              </a:spcBef>
              <a:buClrTx/>
              <a:buSzTx/>
            </a:pPr>
            <a:endParaRPr lang="en-US" altLang="zh-CN" sz="2400" b="1" dirty="0">
              <a:latin typeface="Arial" charset="0"/>
            </a:endParaRPr>
          </a:p>
        </p:txBody>
      </p:sp>
      <p:sp>
        <p:nvSpPr>
          <p:cNvPr id="3" name="灯片编号占位符 2"/>
          <p:cNvSpPr>
            <a:spLocks noGrp="1"/>
          </p:cNvSpPr>
          <p:nvPr>
            <p:ph type="sldNum" sz="quarter" idx="12"/>
          </p:nvPr>
        </p:nvSpPr>
        <p:spPr/>
        <p:txBody>
          <a:bodyPr/>
          <a:lstStyle/>
          <a:p>
            <a:pPr>
              <a:defRPr/>
            </a:pPr>
            <a:fld id="{028B86EC-45FD-4CA7-BDD1-57ED47EDD013}" type="slidenum">
              <a:rPr lang="zh-CN" altLang="en-US" smtClean="0"/>
              <a:pPr>
                <a:defRPr/>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p:cNvSpPr>
            <a:spLocks noChangeArrowheads="1"/>
          </p:cNvSpPr>
          <p:nvPr/>
        </p:nvSpPr>
        <p:spPr bwMode="auto">
          <a:xfrm>
            <a:off x="304800" y="533400"/>
            <a:ext cx="8534400" cy="6324600"/>
          </a:xfrm>
          <a:prstGeom prst="rect">
            <a:avLst/>
          </a:prstGeom>
          <a:noFill/>
          <a:ln w="9525">
            <a:noFill/>
            <a:miter lim="800000"/>
            <a:headEnd/>
            <a:tailEnd/>
          </a:ln>
        </p:spPr>
        <p: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查询的</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SQL</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语句：</a:t>
            </a:r>
            <a:endPar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SELECT  </a:t>
            </a:r>
            <a:r>
              <a:rPr kumimoji="1" lang="en-US" altLang="zh-CN" sz="2400" b="0"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mn-cs"/>
              </a:rPr>
              <a:t>Student.Sname</a:t>
            </a:r>
            <a:endPar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
                <a:srgbClr val="04617B"/>
              </a:buClr>
              <a:buSzPct val="90000"/>
              <a:buFont typeface="Wingdings" pitchFamily="2" charset="2"/>
              <a:buNone/>
              <a:tabLst/>
              <a:defRPr/>
            </a:pP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FROM    Student, SC</a:t>
            </a:r>
          </a:p>
          <a:p>
            <a:pPr marL="342900" marR="0" lvl="0" indent="-342900" algn="just" defTabSz="914400" rtl="0" eaLnBrk="1" fontAlgn="base" latinLnBrk="0" hangingPunct="1">
              <a:lnSpc>
                <a:spcPct val="100000"/>
              </a:lnSpc>
              <a:spcBef>
                <a:spcPct val="20000"/>
              </a:spcBef>
              <a:spcAft>
                <a:spcPct val="0"/>
              </a:spcAft>
              <a:buClr>
                <a:srgbClr val="04617B"/>
              </a:buClr>
              <a:buSzPct val="90000"/>
              <a:buFont typeface="Wingdings" pitchFamily="2" charset="2"/>
              <a:buNone/>
              <a:tabLst/>
              <a:defRPr/>
            </a:pP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WHERE   </a:t>
            </a:r>
            <a:r>
              <a:rPr kumimoji="1" lang="en-US" altLang="zh-CN" sz="2400" b="0"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mn-cs"/>
              </a:rPr>
              <a:t>Student.Sno</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1" lang="en-US" altLang="zh-CN" sz="2400" b="0"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mn-cs"/>
              </a:rPr>
              <a:t>SC.Sno</a:t>
            </a:r>
            <a:endPar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
                <a:srgbClr val="04617B"/>
              </a:buClr>
              <a:buSzPct val="90000"/>
              <a:buFont typeface="Wingdings" pitchFamily="2" charset="2"/>
              <a:buNone/>
              <a:tabLst/>
              <a:defRPr/>
            </a:pP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AND     </a:t>
            </a:r>
            <a:r>
              <a:rPr kumimoji="1" lang="en-US" altLang="zh-CN" sz="2400" b="0"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mn-cs"/>
              </a:rPr>
              <a:t>SC.Cno</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=‘C2'; </a:t>
            </a:r>
            <a:endPar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
                <a:srgbClr val="04617B"/>
              </a:buClr>
              <a:buSzPct val="90000"/>
              <a:buFont typeface="Wingdings" pitchFamily="2" charset="2"/>
              <a:buNone/>
              <a:tabLst/>
              <a:defRPr/>
            </a:pPr>
            <a:r>
              <a:rPr kumimoji="1" lang="zh-CN" altLang="en-US"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endParaRPr kumimoji="1" lang="en-US" altLang="zh-CN"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
                <a:srgbClr val="04617B"/>
              </a:buClr>
              <a:buSzPct val="90000"/>
              <a:buFont typeface="Wingdings" pitchFamily="2" charset="2"/>
              <a:buNone/>
              <a:tabLst/>
              <a:defRPr/>
            </a:pP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可用如下等价的代数表达式来完成这一查询：</a:t>
            </a:r>
          </a:p>
          <a:p>
            <a:pPr marL="342900" marR="0" lvl="0" indent="-342900" algn="just" defTabSz="914400" rtl="0" eaLnBrk="1" fontAlgn="base" latinLnBrk="0" hangingPunct="1">
              <a:lnSpc>
                <a:spcPct val="100000"/>
              </a:lnSpc>
              <a:spcBef>
                <a:spcPct val="20000"/>
              </a:spcBef>
              <a:spcAft>
                <a:spcPct val="0"/>
              </a:spcAft>
              <a:buClr>
                <a:srgbClr val="04617B"/>
              </a:buClr>
              <a:buSzPct val="90000"/>
              <a:buFont typeface="Wingdings" pitchFamily="2" charset="2"/>
              <a:buNone/>
              <a:tabLst/>
              <a:defRPr/>
            </a:pP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Q1＝π</a:t>
            </a:r>
            <a:r>
              <a:rPr kumimoji="1" lang="zh-CN" altLang="en-US" sz="2400" b="0"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mn-cs"/>
              </a:rPr>
              <a:t>姓名</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σ</a:t>
            </a:r>
            <a:r>
              <a:rPr kumimoji="1" lang="zh-CN" altLang="en-US" sz="2400" b="0"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mn-cs"/>
              </a:rPr>
              <a:t>学生.学号=成绩.学号∧课号=’2’</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（学生×成绩））</a:t>
            </a:r>
          </a:p>
          <a:p>
            <a:pPr marL="342900" marR="0" lvl="0" indent="-342900" algn="just" defTabSz="914400" rtl="0" eaLnBrk="1" fontAlgn="base" latinLnBrk="0" hangingPunct="1">
              <a:lnSpc>
                <a:spcPct val="100000"/>
              </a:lnSpc>
              <a:spcBef>
                <a:spcPct val="20000"/>
              </a:spcBef>
              <a:spcAft>
                <a:spcPct val="0"/>
              </a:spcAft>
              <a:buClr>
                <a:srgbClr val="04617B"/>
              </a:buClr>
              <a:buSzPct val="90000"/>
              <a:buFont typeface="Wingdings" pitchFamily="2" charset="2"/>
              <a:buNone/>
              <a:tabLst/>
              <a:defRPr/>
            </a:pP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Q2＝π</a:t>
            </a:r>
            <a:r>
              <a:rPr kumimoji="1" lang="zh-CN" altLang="en-US" sz="2400" b="0"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mn-cs"/>
              </a:rPr>
              <a:t>姓名</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σ</a:t>
            </a:r>
            <a:r>
              <a:rPr kumimoji="1" lang="zh-CN" altLang="en-US" sz="2400" b="0"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mn-cs"/>
              </a:rPr>
              <a:t>课号=’2’</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(学生 </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Unicode MS"/>
              </a:rPr>
              <a:t>⋈</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成绩））</a:t>
            </a:r>
          </a:p>
          <a:p>
            <a:pPr marL="342900" marR="0" lvl="0" indent="-342900" algn="just" defTabSz="914400" rtl="0" eaLnBrk="1" fontAlgn="base" latinLnBrk="0" hangingPunct="1">
              <a:lnSpc>
                <a:spcPct val="100000"/>
              </a:lnSpc>
              <a:spcBef>
                <a:spcPct val="20000"/>
              </a:spcBef>
              <a:spcAft>
                <a:spcPct val="0"/>
              </a:spcAft>
              <a:buClr>
                <a:srgbClr val="04617B"/>
              </a:buClr>
              <a:buSzPct val="90000"/>
              <a:buFont typeface="Wingdings" pitchFamily="2" charset="2"/>
              <a:buNone/>
              <a:tabLst/>
              <a:defRPr/>
            </a:pP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Q3＝π</a:t>
            </a:r>
            <a:r>
              <a:rPr kumimoji="1" lang="zh-CN" altLang="en-US" sz="2400" b="0"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mn-cs"/>
              </a:rPr>
              <a:t>姓名</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（学生 </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Unicode MS"/>
              </a:rPr>
              <a:t>⋈</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σ</a:t>
            </a:r>
            <a:r>
              <a:rPr kumimoji="1" lang="zh-CN" altLang="en-US" sz="2400" b="0"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mn-cs"/>
              </a:rPr>
              <a:t>课号=’2’</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（成绩））</a:t>
            </a:r>
          </a:p>
          <a:p>
            <a:pPr marL="342900" marR="0" lvl="0" indent="-342900" algn="just" defTabSz="914400" rtl="0" eaLnBrk="1" fontAlgn="base" latinLnBrk="0" hangingPunct="1">
              <a:lnSpc>
                <a:spcPct val="100000"/>
              </a:lnSpc>
              <a:spcBef>
                <a:spcPct val="20000"/>
              </a:spcBef>
              <a:spcAft>
                <a:spcPct val="0"/>
              </a:spcAft>
              <a:buClr>
                <a:srgbClr val="04617B"/>
              </a:buClr>
              <a:buSzPct val="90000"/>
              <a:buFont typeface="Wingdings" pitchFamily="2" charset="2"/>
              <a:buNone/>
              <a:tabLst/>
              <a:defRPr/>
            </a:pP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由于查询执行的策略不同,查询时间相差很大。</a:t>
            </a:r>
            <a:endParaRPr kumimoji="1" lang="zh-CN" altLang="en-US" sz="3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400E503-3F4A-4479-9F26-C169001EBA51}" type="slidenum">
              <a:rPr kumimoji="0" lang="zh-CN" altLang="en-US"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808332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2"/>
          <p:cNvSpPr>
            <a:spLocks noGrp="1"/>
          </p:cNvSpPr>
          <p:nvPr>
            <p:ph type="title"/>
          </p:nvPr>
        </p:nvSpPr>
        <p:spPr>
          <a:xfrm>
            <a:off x="457200" y="380007"/>
            <a:ext cx="8229600" cy="776288"/>
          </a:xfrm>
        </p:spPr>
        <p:txBody>
          <a:bodyPr/>
          <a:lstStyle/>
          <a:p>
            <a:r>
              <a:rPr lang="zh-CN" altLang="en-US" dirty="0"/>
              <a:t>统计量：</a:t>
            </a:r>
          </a:p>
        </p:txBody>
      </p:sp>
      <p:sp>
        <p:nvSpPr>
          <p:cNvPr id="18434" name="内容占位符 3"/>
          <p:cNvSpPr>
            <a:spLocks noGrp="1"/>
          </p:cNvSpPr>
          <p:nvPr>
            <p:ph idx="1"/>
          </p:nvPr>
        </p:nvSpPr>
        <p:spPr>
          <a:xfrm>
            <a:off x="457200" y="1165820"/>
            <a:ext cx="8229600" cy="5143500"/>
          </a:xfrm>
        </p:spPr>
        <p:txBody>
          <a:bodyPr/>
          <a:lstStyle/>
          <a:p>
            <a:r>
              <a:rPr lang="zh-CN" altLang="en-US" sz="2400" dirty="0">
                <a:solidFill>
                  <a:srgbClr val="0000FF"/>
                </a:solidFill>
                <a:latin typeface="宋体" pitchFamily="2" charset="-122"/>
              </a:rPr>
              <a:t>学生记录</a:t>
            </a:r>
            <a:r>
              <a:rPr lang="en-US" altLang="zh-CN" sz="2400" dirty="0">
                <a:latin typeface="宋体" pitchFamily="2" charset="-122"/>
              </a:rPr>
              <a:t>——</a:t>
            </a:r>
            <a:r>
              <a:rPr lang="zh-CN" altLang="en-US" sz="2400" dirty="0">
                <a:latin typeface="宋体" pitchFamily="2" charset="-122"/>
              </a:rPr>
              <a:t>1000条；</a:t>
            </a:r>
            <a:endParaRPr lang="en-US" altLang="zh-CN" sz="2400" dirty="0">
              <a:latin typeface="宋体" pitchFamily="2" charset="-122"/>
            </a:endParaRPr>
          </a:p>
          <a:p>
            <a:r>
              <a:rPr lang="zh-CN" altLang="en-US" sz="2400" dirty="0">
                <a:solidFill>
                  <a:srgbClr val="0000FF"/>
                </a:solidFill>
                <a:latin typeface="宋体" pitchFamily="2" charset="-122"/>
              </a:rPr>
              <a:t>成绩记录</a:t>
            </a:r>
            <a:r>
              <a:rPr lang="en-US" altLang="zh-CN" sz="2400" dirty="0">
                <a:latin typeface="宋体" pitchFamily="2" charset="-122"/>
              </a:rPr>
              <a:t>——</a:t>
            </a:r>
            <a:r>
              <a:rPr lang="zh-CN" altLang="en-US" sz="2400" dirty="0">
                <a:latin typeface="宋体" pitchFamily="2" charset="-122"/>
              </a:rPr>
              <a:t>10000条；</a:t>
            </a:r>
            <a:endParaRPr lang="en-US" altLang="zh-CN" sz="2400" dirty="0">
              <a:latin typeface="宋体" pitchFamily="2" charset="-122"/>
            </a:endParaRPr>
          </a:p>
          <a:p>
            <a:r>
              <a:rPr lang="zh-CN" altLang="en-US" sz="2400" dirty="0">
                <a:solidFill>
                  <a:srgbClr val="0000FF"/>
                </a:solidFill>
                <a:latin typeface="宋体" pitchFamily="2" charset="-122"/>
              </a:rPr>
              <a:t>选修了2号课程的记录</a:t>
            </a:r>
            <a:r>
              <a:rPr lang="en-US" altLang="zh-CN" sz="2400" dirty="0">
                <a:latin typeface="宋体" pitchFamily="2" charset="-122"/>
              </a:rPr>
              <a:t>——</a:t>
            </a:r>
            <a:r>
              <a:rPr lang="zh-CN" altLang="en-US" sz="2400" dirty="0">
                <a:latin typeface="宋体" pitchFamily="2" charset="-122"/>
              </a:rPr>
              <a:t>50条。</a:t>
            </a:r>
            <a:endParaRPr lang="en-US" altLang="zh-CN" sz="2400" dirty="0">
              <a:latin typeface="宋体" pitchFamily="2" charset="-122"/>
            </a:endParaRPr>
          </a:p>
          <a:p>
            <a:r>
              <a:rPr lang="zh-CN" altLang="en-US" sz="2400" dirty="0">
                <a:solidFill>
                  <a:srgbClr val="0000FF"/>
                </a:solidFill>
                <a:latin typeface="宋体" pitchFamily="2" charset="-122"/>
              </a:rPr>
              <a:t>一个物理块（页面）</a:t>
            </a:r>
            <a:r>
              <a:rPr lang="zh-CN" altLang="en-US" sz="2400" dirty="0">
                <a:latin typeface="宋体" pitchFamily="2" charset="-122"/>
              </a:rPr>
              <a:t>能容纳：</a:t>
            </a:r>
            <a:endParaRPr lang="en-US" altLang="zh-CN" sz="2400" dirty="0">
              <a:latin typeface="宋体" pitchFamily="2" charset="-122"/>
            </a:endParaRPr>
          </a:p>
          <a:p>
            <a:r>
              <a:rPr lang="en-US" altLang="zh-CN" sz="2400" dirty="0">
                <a:latin typeface="宋体" pitchFamily="2" charset="-122"/>
              </a:rPr>
              <a:t>    </a:t>
            </a:r>
            <a:r>
              <a:rPr lang="zh-CN" altLang="en-US" sz="2400" dirty="0">
                <a:latin typeface="宋体" pitchFamily="2" charset="-122"/>
              </a:rPr>
              <a:t>10条学生记录      </a:t>
            </a:r>
            <a:r>
              <a:rPr lang="en-US" altLang="zh-CN" sz="2400" dirty="0">
                <a:solidFill>
                  <a:srgbClr val="0000FF"/>
                </a:solidFill>
                <a:latin typeface="宋体" pitchFamily="2" charset="-122"/>
              </a:rPr>
              <a:t>1000/10=100</a:t>
            </a:r>
            <a:r>
              <a:rPr lang="zh-CN" altLang="en-US" sz="2400" dirty="0">
                <a:solidFill>
                  <a:srgbClr val="0000FF"/>
                </a:solidFill>
                <a:latin typeface="宋体" pitchFamily="2" charset="-122"/>
              </a:rPr>
              <a:t>块</a:t>
            </a:r>
            <a:endParaRPr lang="en-US" altLang="zh-CN" sz="2400" dirty="0">
              <a:solidFill>
                <a:srgbClr val="0000FF"/>
              </a:solidFill>
              <a:latin typeface="宋体" pitchFamily="2" charset="-122"/>
            </a:endParaRPr>
          </a:p>
          <a:p>
            <a:r>
              <a:rPr lang="en-US" altLang="zh-CN" sz="2400" dirty="0">
                <a:latin typeface="宋体" pitchFamily="2" charset="-122"/>
              </a:rPr>
              <a:t>    </a:t>
            </a:r>
            <a:r>
              <a:rPr lang="zh-CN" altLang="en-US" sz="2400" dirty="0">
                <a:latin typeface="宋体" pitchFamily="2" charset="-122"/>
              </a:rPr>
              <a:t>或100条成绩记录   </a:t>
            </a:r>
            <a:r>
              <a:rPr lang="en-US" altLang="zh-CN" sz="2400" dirty="0">
                <a:solidFill>
                  <a:srgbClr val="0000FF"/>
                </a:solidFill>
                <a:latin typeface="宋体" pitchFamily="2" charset="-122"/>
              </a:rPr>
              <a:t>10000/100=100</a:t>
            </a:r>
            <a:r>
              <a:rPr lang="zh-CN" altLang="en-US" sz="2400" dirty="0">
                <a:solidFill>
                  <a:srgbClr val="0000FF"/>
                </a:solidFill>
                <a:latin typeface="宋体" pitchFamily="2" charset="-122"/>
              </a:rPr>
              <a:t>块</a:t>
            </a:r>
            <a:r>
              <a:rPr lang="zh-CN" altLang="en-US" sz="2400" dirty="0">
                <a:latin typeface="宋体" pitchFamily="2" charset="-122"/>
              </a:rPr>
              <a:t>。</a:t>
            </a:r>
            <a:endParaRPr lang="en-US" altLang="zh-CN" sz="2400" dirty="0">
              <a:latin typeface="宋体" pitchFamily="2" charset="-122"/>
            </a:endParaRPr>
          </a:p>
          <a:p>
            <a:endParaRPr lang="en-US" altLang="zh-CN" sz="2400" dirty="0">
              <a:latin typeface="宋体" pitchFamily="2" charset="-122"/>
            </a:endParaRPr>
          </a:p>
          <a:p>
            <a:r>
              <a:rPr lang="en-US" altLang="zh-CN" sz="2400" dirty="0">
                <a:latin typeface="宋体" pitchFamily="2" charset="-122"/>
              </a:rPr>
              <a:t>    </a:t>
            </a:r>
            <a:r>
              <a:rPr lang="zh-CN" altLang="en-US" sz="2400" dirty="0">
                <a:latin typeface="宋体" pitchFamily="2" charset="-122"/>
              </a:rPr>
              <a:t>内存仅提供7个存储页面，其中5页存放学生记录，1页存放成绩记录，1页存放中间结果。</a:t>
            </a:r>
            <a:endParaRPr lang="en-US" altLang="zh-CN" sz="2400" dirty="0">
              <a:latin typeface="宋体" pitchFamily="2" charset="-122"/>
            </a:endParaRPr>
          </a:p>
          <a:p>
            <a:r>
              <a:rPr lang="zh-CN" altLang="en-US" sz="2400" dirty="0">
                <a:solidFill>
                  <a:srgbClr val="0000FF"/>
                </a:solidFill>
                <a:latin typeface="宋体" pitchFamily="2" charset="-122"/>
              </a:rPr>
              <a:t>磁盘每秒钟读/写</a:t>
            </a:r>
            <a:r>
              <a:rPr lang="zh-CN" altLang="en-US" sz="2400" dirty="0">
                <a:latin typeface="宋体" pitchFamily="2" charset="-122"/>
              </a:rPr>
              <a:t>20块数据记录。</a:t>
            </a:r>
            <a:endParaRPr lang="en-US" altLang="zh-CN" sz="2400" dirty="0">
              <a:latin typeface="宋体" pitchFamily="2" charset="-122"/>
            </a:endParaRPr>
          </a:p>
          <a:p>
            <a:r>
              <a:rPr lang="zh-CN" altLang="en-US" sz="2400" dirty="0">
                <a:latin typeface="宋体" pitchFamily="2" charset="-122"/>
              </a:rPr>
              <a:t>采用</a:t>
            </a:r>
            <a:r>
              <a:rPr lang="zh-CN" altLang="en-US" sz="2400" dirty="0">
                <a:solidFill>
                  <a:srgbClr val="0000FF"/>
                </a:solidFill>
                <a:latin typeface="宋体" pitchFamily="2" charset="-122"/>
              </a:rPr>
              <a:t>嵌套循环</a:t>
            </a:r>
            <a:r>
              <a:rPr lang="zh-CN" altLang="en-US" sz="2400" dirty="0">
                <a:latin typeface="宋体" pitchFamily="2" charset="-122"/>
              </a:rPr>
              <a:t>实现方式。</a:t>
            </a:r>
            <a:endParaRPr lang="en-US" altLang="zh-CN" sz="2400" dirty="0">
              <a:latin typeface="宋体" pitchFamily="2" charset="-122"/>
            </a:endParaRPr>
          </a:p>
          <a:p>
            <a:r>
              <a:rPr lang="zh-CN" altLang="en-US" sz="2400" dirty="0">
                <a:latin typeface="宋体" pitchFamily="2" charset="-122"/>
              </a:rPr>
              <a:t>查询执行方法采用物化模型。</a:t>
            </a:r>
            <a:endParaRPr lang="zh-CN" altLang="en-US" sz="2400" dirty="0"/>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E1A76D5-1EB5-4B0B-A853-3B5C38814211}" type="slidenum">
              <a:rPr kumimoji="0" lang="zh-CN" altLang="en-US"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18437" name="AutoShape 5"/>
          <p:cNvSpPr>
            <a:spLocks noChangeArrowheads="1"/>
          </p:cNvSpPr>
          <p:nvPr/>
        </p:nvSpPr>
        <p:spPr bwMode="auto">
          <a:xfrm>
            <a:off x="6516688" y="5110757"/>
            <a:ext cx="2159000" cy="852488"/>
          </a:xfrm>
          <a:prstGeom prst="wedgeRoundRectCallout">
            <a:avLst>
              <a:gd name="adj1" fmla="val -139560"/>
              <a:gd name="adj2" fmla="val 45532"/>
              <a:gd name="adj3" fmla="val 16667"/>
            </a:avLst>
          </a:prstGeom>
          <a:solidFill>
            <a:schemeClr val="bg1"/>
          </a:solidFill>
          <a:ln w="9525">
            <a:solidFill>
              <a:schemeClr val="accent1"/>
            </a:solidFill>
            <a:miter lim="800000"/>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外表</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学生表</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内表</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成绩表</a:t>
            </a:r>
          </a:p>
        </p:txBody>
      </p:sp>
    </p:spTree>
    <p:extLst>
      <p:ext uri="{BB962C8B-B14F-4D97-AF65-F5344CB8AC3E}">
        <p14:creationId xmlns:p14="http://schemas.microsoft.com/office/powerpoint/2010/main" val="76123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3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3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3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43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8437"/>
                                        </p:tgtEl>
                                        <p:attrNameLst>
                                          <p:attrName>style.visibility</p:attrName>
                                        </p:attrNameLst>
                                      </p:cBhvr>
                                      <p:to>
                                        <p:strVal val="visible"/>
                                      </p:to>
                                    </p:set>
                                    <p:anim calcmode="lin" valueType="num">
                                      <p:cBhvr additive="base">
                                        <p:cTn id="47" dur="500" fill="hold"/>
                                        <p:tgtEl>
                                          <p:spTgt spid="18437"/>
                                        </p:tgtEl>
                                        <p:attrNameLst>
                                          <p:attrName>ppt_x</p:attrName>
                                        </p:attrNameLst>
                                      </p:cBhvr>
                                      <p:tavLst>
                                        <p:tav tm="0">
                                          <p:val>
                                            <p:strVal val="#ppt_x"/>
                                          </p:val>
                                        </p:tav>
                                        <p:tav tm="100000">
                                          <p:val>
                                            <p:strVal val="#ppt_x"/>
                                          </p:val>
                                        </p:tav>
                                      </p:tavLst>
                                    </p:anim>
                                    <p:anim calcmode="lin" valueType="num">
                                      <p:cBhvr additive="base">
                                        <p:cTn id="48"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P spid="184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noChangeArrowheads="1"/>
          </p:cNvSpPr>
          <p:nvPr>
            <p:ph idx="1"/>
          </p:nvPr>
        </p:nvSpPr>
        <p:spPr>
          <a:xfrm>
            <a:off x="323850" y="980729"/>
            <a:ext cx="8458200" cy="4029422"/>
          </a:xfrm>
        </p:spPr>
        <p:txBody>
          <a:bodyPr/>
          <a:lstStyle/>
          <a:p>
            <a:pPr eaLnBrk="1" hangingPunct="1">
              <a:buClr>
                <a:schemeClr val="tx2"/>
              </a:buClr>
              <a:buSzPct val="90000"/>
              <a:buFont typeface="Wingdings" pitchFamily="2" charset="2"/>
              <a:buNone/>
            </a:pPr>
            <a:r>
              <a:rPr lang="zh-CN" altLang="en-US" sz="2400" dirty="0">
                <a:latin typeface="黑体" pitchFamily="49" charset="-122"/>
                <a:ea typeface="黑体" pitchFamily="49" charset="-122"/>
              </a:rPr>
              <a:t>第一种情况： </a:t>
            </a:r>
          </a:p>
          <a:p>
            <a:pPr eaLnBrk="1" hangingPunct="1">
              <a:buClr>
                <a:schemeClr val="tx2"/>
              </a:buClr>
              <a:buSzPct val="90000"/>
              <a:buFont typeface="Wingdings" pitchFamily="2" charset="2"/>
              <a:buNone/>
            </a:pPr>
            <a:r>
              <a:rPr lang="en-US" altLang="zh-CN" sz="2400" dirty="0">
                <a:latin typeface="黑体" pitchFamily="49" charset="-122"/>
                <a:ea typeface="黑体" pitchFamily="49" charset="-122"/>
              </a:rPr>
              <a:t>Q1＝π</a:t>
            </a:r>
            <a:r>
              <a:rPr lang="zh-CN" altLang="en-US" sz="2400" baseline="-25000" dirty="0">
                <a:latin typeface="黑体" pitchFamily="49" charset="-122"/>
                <a:ea typeface="黑体" pitchFamily="49" charset="-122"/>
              </a:rPr>
              <a:t>姓名</a:t>
            </a:r>
            <a:r>
              <a:rPr lang="zh-CN" altLang="en-US" sz="2400" dirty="0">
                <a:latin typeface="黑体" pitchFamily="49" charset="-122"/>
                <a:ea typeface="黑体" pitchFamily="49" charset="-122"/>
              </a:rPr>
              <a:t>（</a:t>
            </a:r>
            <a:r>
              <a:rPr lang="en-US" altLang="zh-CN" sz="2400" dirty="0">
                <a:latin typeface="黑体" pitchFamily="49" charset="-122"/>
                <a:ea typeface="黑体" pitchFamily="49" charset="-122"/>
              </a:rPr>
              <a:t>σ</a:t>
            </a:r>
            <a:r>
              <a:rPr lang="zh-CN" altLang="en-US" sz="2400" baseline="-25000" dirty="0">
                <a:latin typeface="黑体" pitchFamily="49" charset="-122"/>
                <a:ea typeface="黑体" pitchFamily="49" charset="-122"/>
              </a:rPr>
              <a:t>学生.学号=成绩.学号∧课号=</a:t>
            </a:r>
            <a:r>
              <a:rPr lang="zh-CN" altLang="en-US" sz="2400" baseline="-25000" dirty="0">
                <a:latin typeface="Times New Roman" pitchFamily="18" charset="0"/>
                <a:ea typeface="黑体" pitchFamily="49" charset="-122"/>
              </a:rPr>
              <a:t>’</a:t>
            </a:r>
            <a:r>
              <a:rPr lang="zh-CN" altLang="en-US" sz="2400" baseline="-25000" dirty="0">
                <a:latin typeface="黑体" pitchFamily="49" charset="-122"/>
                <a:ea typeface="黑体" pitchFamily="49" charset="-122"/>
              </a:rPr>
              <a:t>2</a:t>
            </a:r>
            <a:r>
              <a:rPr lang="zh-CN" altLang="en-US" sz="2400" baseline="-25000" dirty="0">
                <a:latin typeface="Times New Roman" pitchFamily="18" charset="0"/>
                <a:ea typeface="黑体" pitchFamily="49" charset="-122"/>
              </a:rPr>
              <a:t>’</a:t>
            </a:r>
            <a:r>
              <a:rPr lang="zh-CN" altLang="en-US" sz="2400" dirty="0">
                <a:latin typeface="黑体" pitchFamily="49" charset="-122"/>
                <a:ea typeface="黑体" pitchFamily="49" charset="-122"/>
              </a:rPr>
              <a:t>（学生×成绩））</a:t>
            </a:r>
          </a:p>
          <a:p>
            <a:pPr eaLnBrk="1" hangingPunct="1">
              <a:buClr>
                <a:schemeClr val="tx2"/>
              </a:buClr>
              <a:buSzPct val="90000"/>
              <a:buFont typeface="Wingdings" pitchFamily="2" charset="2"/>
              <a:buNone/>
            </a:pPr>
            <a:r>
              <a:rPr lang="zh-CN" altLang="en-US" sz="2400" dirty="0">
                <a:latin typeface="宋体" pitchFamily="2" charset="-122"/>
              </a:rPr>
              <a:t>  1．计算：学生×成绩</a:t>
            </a:r>
          </a:p>
          <a:p>
            <a:pPr eaLnBrk="1" hangingPunct="1">
              <a:buClr>
                <a:schemeClr val="tx2"/>
              </a:buClr>
              <a:buSzPct val="90000"/>
              <a:buFont typeface="Wingdings" pitchFamily="2" charset="2"/>
              <a:buNone/>
            </a:pPr>
            <a:r>
              <a:rPr lang="zh-CN" altLang="en-US" sz="2400" dirty="0">
                <a:latin typeface="宋体" pitchFamily="2" charset="-122"/>
              </a:rPr>
              <a:t>     读取的总块数为：</a:t>
            </a:r>
          </a:p>
          <a:p>
            <a:pPr eaLnBrk="1" hangingPunct="1">
              <a:buClr>
                <a:schemeClr val="tx2"/>
              </a:buClr>
              <a:buSzPct val="90000"/>
              <a:buFont typeface="Wingdings" pitchFamily="2" charset="2"/>
              <a:buNone/>
            </a:pPr>
            <a:r>
              <a:rPr lang="zh-CN" altLang="en-US" sz="2400" dirty="0">
                <a:latin typeface="宋体" pitchFamily="2" charset="-122"/>
              </a:rPr>
              <a:t>       1000/10+1000/(10×5)×10000/100=2100(块)</a:t>
            </a:r>
          </a:p>
          <a:p>
            <a:pPr eaLnBrk="1" hangingPunct="1">
              <a:buClr>
                <a:schemeClr val="tx2"/>
              </a:buClr>
              <a:buSzPct val="90000"/>
              <a:buFont typeface="Wingdings" pitchFamily="2" charset="2"/>
              <a:buNone/>
            </a:pPr>
            <a:r>
              <a:rPr lang="zh-CN" altLang="en-US" sz="2400" dirty="0">
                <a:latin typeface="宋体" pitchFamily="2" charset="-122"/>
              </a:rPr>
              <a:t>     所需时</a:t>
            </a:r>
            <a:r>
              <a:rPr lang="en-US" altLang="zh-CN" sz="2400" dirty="0">
                <a:latin typeface="宋体" pitchFamily="2" charset="-122"/>
              </a:rPr>
              <a:t>T1=2100/20=105(</a:t>
            </a:r>
            <a:r>
              <a:rPr lang="zh-CN" altLang="en-US" sz="2400" dirty="0">
                <a:latin typeface="宋体" pitchFamily="2" charset="-122"/>
              </a:rPr>
              <a:t>秒)</a:t>
            </a:r>
          </a:p>
          <a:p>
            <a:pPr eaLnBrk="1" hangingPunct="1">
              <a:buClr>
                <a:schemeClr val="tx2"/>
              </a:buClr>
              <a:buSzPct val="90000"/>
            </a:pPr>
            <a:r>
              <a:rPr lang="zh-CN" altLang="en-US" sz="2400" dirty="0">
                <a:latin typeface="宋体" pitchFamily="2" charset="-122"/>
              </a:rPr>
              <a:t>       </a:t>
            </a:r>
            <a:r>
              <a:rPr lang="zh-CN" altLang="en-US" sz="2400" dirty="0">
                <a:solidFill>
                  <a:srgbClr val="FF0000"/>
                </a:solidFill>
                <a:latin typeface="宋体" pitchFamily="2" charset="-122"/>
              </a:rPr>
              <a:t>笛卡儿积的元组个数</a:t>
            </a:r>
            <a:r>
              <a:rPr lang="zh-CN" altLang="en-US" sz="2400" dirty="0">
                <a:latin typeface="宋体" pitchFamily="2" charset="-122"/>
              </a:rPr>
              <a:t>为10</a:t>
            </a:r>
            <a:r>
              <a:rPr lang="zh-CN" altLang="en-US" sz="2400" baseline="30000" dirty="0">
                <a:latin typeface="宋体" pitchFamily="2" charset="-122"/>
              </a:rPr>
              <a:t>3</a:t>
            </a:r>
            <a:r>
              <a:rPr lang="zh-CN" altLang="en-US" sz="2400" dirty="0">
                <a:latin typeface="宋体" pitchFamily="2" charset="-122"/>
              </a:rPr>
              <a:t>×10</a:t>
            </a:r>
            <a:r>
              <a:rPr lang="zh-CN" altLang="en-US" sz="2400" baseline="30000" dirty="0">
                <a:latin typeface="宋体" pitchFamily="2" charset="-122"/>
              </a:rPr>
              <a:t>4</a:t>
            </a:r>
            <a:r>
              <a:rPr lang="zh-CN" altLang="en-US" sz="2400" dirty="0">
                <a:latin typeface="宋体" pitchFamily="2" charset="-122"/>
              </a:rPr>
              <a:t>＝10</a:t>
            </a:r>
            <a:r>
              <a:rPr lang="zh-CN" altLang="en-US" sz="2400" baseline="30000" dirty="0">
                <a:latin typeface="宋体" pitchFamily="2" charset="-122"/>
              </a:rPr>
              <a:t>7</a:t>
            </a:r>
            <a:r>
              <a:rPr lang="zh-CN" altLang="en-US" sz="2400" dirty="0">
                <a:latin typeface="宋体" pitchFamily="2" charset="-122"/>
              </a:rPr>
              <a:t>，设每块能装10个元组，则</a:t>
            </a:r>
            <a:r>
              <a:rPr lang="zh-CN" altLang="en-US" sz="2400" dirty="0">
                <a:solidFill>
                  <a:srgbClr val="FF0000"/>
                </a:solidFill>
                <a:latin typeface="宋体" pitchFamily="2" charset="-122"/>
              </a:rPr>
              <a:t>写出</a:t>
            </a:r>
            <a:r>
              <a:rPr lang="zh-CN" altLang="en-US" sz="2400" dirty="0">
                <a:latin typeface="宋体" pitchFamily="2" charset="-122"/>
              </a:rPr>
              <a:t>这些块所需的时间</a:t>
            </a:r>
            <a:r>
              <a:rPr lang="en-US" altLang="zh-CN" sz="2400" dirty="0">
                <a:latin typeface="宋体" pitchFamily="2" charset="-122"/>
              </a:rPr>
              <a:t>T2=</a:t>
            </a:r>
            <a:r>
              <a:rPr lang="zh-CN" altLang="en-US" sz="2400" dirty="0">
                <a:latin typeface="宋体" pitchFamily="2" charset="-122"/>
              </a:rPr>
              <a:t> 10</a:t>
            </a:r>
            <a:r>
              <a:rPr lang="zh-CN" altLang="en-US" sz="2400" baseline="30000" dirty="0">
                <a:latin typeface="宋体" pitchFamily="2" charset="-122"/>
              </a:rPr>
              <a:t>7</a:t>
            </a:r>
            <a:r>
              <a:rPr lang="en-US" altLang="zh-CN" sz="2400" dirty="0">
                <a:latin typeface="宋体" pitchFamily="2" charset="-122"/>
              </a:rPr>
              <a:t>/10/20=5×10</a:t>
            </a:r>
            <a:r>
              <a:rPr lang="en-US" altLang="zh-CN" sz="2400" baseline="30000" dirty="0">
                <a:latin typeface="宋体" pitchFamily="2" charset="-122"/>
              </a:rPr>
              <a:t>4</a:t>
            </a:r>
            <a:r>
              <a:rPr lang="en-US" altLang="zh-CN" sz="2400" dirty="0">
                <a:latin typeface="宋体" pitchFamily="2" charset="-122"/>
              </a:rPr>
              <a:t>(</a:t>
            </a:r>
            <a:r>
              <a:rPr lang="zh-CN" altLang="en-US" sz="2400" dirty="0">
                <a:latin typeface="宋体" pitchFamily="2" charset="-122"/>
              </a:rPr>
              <a:t>秒) </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2C3693E-B000-451A-A4D9-FD4313441039}" type="slidenum">
              <a:rPr kumimoji="0" lang="zh-CN" altLang="en-US"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grpSp>
        <p:nvGrpSpPr>
          <p:cNvPr id="19464" name="Group 8"/>
          <p:cNvGrpSpPr>
            <a:grpSpLocks/>
          </p:cNvGrpSpPr>
          <p:nvPr/>
        </p:nvGrpSpPr>
        <p:grpSpPr bwMode="auto">
          <a:xfrm>
            <a:off x="0" y="2536825"/>
            <a:ext cx="2555875" cy="892175"/>
            <a:chOff x="0" y="1598"/>
            <a:chExt cx="1610" cy="562"/>
          </a:xfrm>
        </p:grpSpPr>
        <p:sp>
          <p:nvSpPr>
            <p:cNvPr id="19460" name="AutoShape 4"/>
            <p:cNvSpPr>
              <a:spLocks noChangeArrowheads="1"/>
            </p:cNvSpPr>
            <p:nvPr/>
          </p:nvSpPr>
          <p:spPr bwMode="auto">
            <a:xfrm>
              <a:off x="0" y="1598"/>
              <a:ext cx="793" cy="562"/>
            </a:xfrm>
            <a:prstGeom prst="wedgeRoundRectCallout">
              <a:avLst>
                <a:gd name="adj1" fmla="val 61219"/>
                <a:gd name="adj2" fmla="val 14593"/>
                <a:gd name="adj3" fmla="val 16667"/>
              </a:avLst>
            </a:prstGeom>
            <a:solidFill>
              <a:schemeClr val="bg1">
                <a:alpha val="0"/>
              </a:schemeClr>
            </a:solidFill>
            <a:ln w="9525">
              <a:solidFill>
                <a:srgbClr val="0000FF"/>
              </a:solidFill>
              <a:miter lim="800000"/>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学生表</a:t>
              </a:r>
              <a:endPar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块数</a:t>
              </a:r>
            </a:p>
          </p:txBody>
        </p:sp>
        <p:sp>
          <p:nvSpPr>
            <p:cNvPr id="19463" name="AutoShape 7"/>
            <p:cNvSpPr>
              <a:spLocks noChangeArrowheads="1"/>
            </p:cNvSpPr>
            <p:nvPr/>
          </p:nvSpPr>
          <p:spPr bwMode="auto">
            <a:xfrm>
              <a:off x="884" y="1752"/>
              <a:ext cx="726" cy="301"/>
            </a:xfrm>
            <a:prstGeom prst="roundRect">
              <a:avLst>
                <a:gd name="adj" fmla="val 16667"/>
              </a:avLst>
            </a:prstGeom>
            <a:solidFill>
              <a:schemeClr val="bg1">
                <a:alpha val="0"/>
              </a:schemeClr>
            </a:solidFill>
            <a:ln w="9525">
              <a:solidFill>
                <a:srgbClr val="0000FF"/>
              </a:solidFill>
              <a:round/>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grpSp>
      <p:grpSp>
        <p:nvGrpSpPr>
          <p:cNvPr id="19467" name="Group 11"/>
          <p:cNvGrpSpPr>
            <a:grpSpLocks/>
          </p:cNvGrpSpPr>
          <p:nvPr/>
        </p:nvGrpSpPr>
        <p:grpSpPr bwMode="auto">
          <a:xfrm>
            <a:off x="2700338" y="1916112"/>
            <a:ext cx="2857500" cy="1343259"/>
            <a:chOff x="1701" y="1207"/>
            <a:chExt cx="1800" cy="862"/>
          </a:xfrm>
        </p:grpSpPr>
        <p:sp>
          <p:nvSpPr>
            <p:cNvPr id="19461" name="AutoShape 5"/>
            <p:cNvSpPr>
              <a:spLocks noChangeArrowheads="1"/>
            </p:cNvSpPr>
            <p:nvPr/>
          </p:nvSpPr>
          <p:spPr bwMode="auto">
            <a:xfrm>
              <a:off x="2367" y="1207"/>
              <a:ext cx="1134" cy="529"/>
            </a:xfrm>
            <a:prstGeom prst="wedgeRoundRectCallout">
              <a:avLst>
                <a:gd name="adj1" fmla="val -37612"/>
                <a:gd name="adj2" fmla="val 66761"/>
                <a:gd name="adj3" fmla="val 16667"/>
              </a:avLst>
            </a:prstGeom>
            <a:solidFill>
              <a:schemeClr val="bg1">
                <a:alpha val="0"/>
              </a:schemeClr>
            </a:solidFill>
            <a:ln w="9525">
              <a:solidFill>
                <a:srgbClr val="0000FF"/>
              </a:solidFill>
              <a:miter lim="800000"/>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学生表</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批量读次数</a:t>
              </a:r>
            </a:p>
          </p:txBody>
        </p:sp>
        <p:sp>
          <p:nvSpPr>
            <p:cNvPr id="19465" name="AutoShape 9"/>
            <p:cNvSpPr>
              <a:spLocks noChangeArrowheads="1"/>
            </p:cNvSpPr>
            <p:nvPr/>
          </p:nvSpPr>
          <p:spPr bwMode="auto">
            <a:xfrm>
              <a:off x="1701" y="1752"/>
              <a:ext cx="1134" cy="317"/>
            </a:xfrm>
            <a:prstGeom prst="roundRect">
              <a:avLst>
                <a:gd name="adj" fmla="val 16667"/>
              </a:avLst>
            </a:prstGeom>
            <a:solidFill>
              <a:schemeClr val="bg1">
                <a:alpha val="0"/>
              </a:schemeClr>
            </a:solidFill>
            <a:ln w="9525">
              <a:solidFill>
                <a:srgbClr val="0000FF"/>
              </a:solidFill>
              <a:round/>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grpSp>
      <p:grpSp>
        <p:nvGrpSpPr>
          <p:cNvPr id="19468" name="Group 12"/>
          <p:cNvGrpSpPr>
            <a:grpSpLocks/>
          </p:cNvGrpSpPr>
          <p:nvPr/>
        </p:nvGrpSpPr>
        <p:grpSpPr bwMode="auto">
          <a:xfrm>
            <a:off x="4787901" y="1956034"/>
            <a:ext cx="3929063" cy="1303338"/>
            <a:chOff x="3016" y="1248"/>
            <a:chExt cx="2475" cy="821"/>
          </a:xfrm>
        </p:grpSpPr>
        <p:sp>
          <p:nvSpPr>
            <p:cNvPr id="19462" name="AutoShape 6"/>
            <p:cNvSpPr>
              <a:spLocks noChangeArrowheads="1"/>
            </p:cNvSpPr>
            <p:nvPr/>
          </p:nvSpPr>
          <p:spPr bwMode="auto">
            <a:xfrm>
              <a:off x="4266" y="1248"/>
              <a:ext cx="1225" cy="384"/>
            </a:xfrm>
            <a:prstGeom prst="wedgeRoundRectCallout">
              <a:avLst>
                <a:gd name="adj1" fmla="val -79076"/>
                <a:gd name="adj2" fmla="val 77931"/>
                <a:gd name="adj3" fmla="val 16667"/>
              </a:avLst>
            </a:prstGeom>
            <a:solidFill>
              <a:schemeClr val="bg1">
                <a:alpha val="0"/>
              </a:schemeClr>
            </a:solidFill>
            <a:ln w="9525">
              <a:solidFill>
                <a:srgbClr val="0000FF"/>
              </a:solidFill>
              <a:miter lim="800000"/>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成绩表块数</a:t>
              </a:r>
            </a:p>
          </p:txBody>
        </p:sp>
        <p:sp>
          <p:nvSpPr>
            <p:cNvPr id="19466" name="AutoShape 10"/>
            <p:cNvSpPr>
              <a:spLocks noChangeArrowheads="1"/>
            </p:cNvSpPr>
            <p:nvPr/>
          </p:nvSpPr>
          <p:spPr bwMode="auto">
            <a:xfrm>
              <a:off x="3016" y="1752"/>
              <a:ext cx="907" cy="317"/>
            </a:xfrm>
            <a:prstGeom prst="roundRect">
              <a:avLst>
                <a:gd name="adj" fmla="val 16667"/>
              </a:avLst>
            </a:prstGeom>
            <a:solidFill>
              <a:schemeClr val="bg1">
                <a:alpha val="0"/>
              </a:schemeClr>
            </a:solidFill>
            <a:ln w="9525">
              <a:solidFill>
                <a:srgbClr val="0000FF"/>
              </a:solidFill>
              <a:round/>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grpSp>
      <p:sp>
        <p:nvSpPr>
          <p:cNvPr id="19469" name="AutoShape 13"/>
          <p:cNvSpPr>
            <a:spLocks noChangeArrowheads="1"/>
          </p:cNvSpPr>
          <p:nvPr/>
        </p:nvSpPr>
        <p:spPr bwMode="auto">
          <a:xfrm>
            <a:off x="1258888" y="4724400"/>
            <a:ext cx="4393232" cy="1295400"/>
          </a:xfrm>
          <a:prstGeom prst="irregularSeal1">
            <a:avLst/>
          </a:prstGeom>
          <a:solidFill>
            <a:schemeClr val="bg1"/>
          </a:solidFill>
          <a:ln w="9525">
            <a:solidFill>
              <a:srgbClr val="0000FF"/>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注意</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笛卡尔积写出</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t>
            </a:r>
          </a:p>
        </p:txBody>
      </p:sp>
    </p:spTree>
    <p:extLst>
      <p:ext uri="{BB962C8B-B14F-4D97-AF65-F5344CB8AC3E}">
        <p14:creationId xmlns:p14="http://schemas.microsoft.com/office/powerpoint/2010/main" val="203764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4"/>
                                        </p:tgtEl>
                                        <p:attrNameLst>
                                          <p:attrName>style.visibility</p:attrName>
                                        </p:attrNameLst>
                                      </p:cBhvr>
                                      <p:to>
                                        <p:strVal val="visible"/>
                                      </p:to>
                                    </p:set>
                                    <p:anim calcmode="lin" valueType="num">
                                      <p:cBhvr additive="base">
                                        <p:cTn id="7" dur="500" fill="hold"/>
                                        <p:tgtEl>
                                          <p:spTgt spid="19464"/>
                                        </p:tgtEl>
                                        <p:attrNameLst>
                                          <p:attrName>ppt_x</p:attrName>
                                        </p:attrNameLst>
                                      </p:cBhvr>
                                      <p:tavLst>
                                        <p:tav tm="0">
                                          <p:val>
                                            <p:strVal val="#ppt_x"/>
                                          </p:val>
                                        </p:tav>
                                        <p:tav tm="100000">
                                          <p:val>
                                            <p:strVal val="#ppt_x"/>
                                          </p:val>
                                        </p:tav>
                                      </p:tavLst>
                                    </p:anim>
                                    <p:anim calcmode="lin" valueType="num">
                                      <p:cBhvr additive="base">
                                        <p:cTn id="8" dur="500" fill="hold"/>
                                        <p:tgtEl>
                                          <p:spTgt spid="194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67"/>
                                        </p:tgtEl>
                                        <p:attrNameLst>
                                          <p:attrName>style.visibility</p:attrName>
                                        </p:attrNameLst>
                                      </p:cBhvr>
                                      <p:to>
                                        <p:strVal val="visible"/>
                                      </p:to>
                                    </p:set>
                                    <p:anim calcmode="lin" valueType="num">
                                      <p:cBhvr additive="base">
                                        <p:cTn id="13" dur="500" fill="hold"/>
                                        <p:tgtEl>
                                          <p:spTgt spid="19467"/>
                                        </p:tgtEl>
                                        <p:attrNameLst>
                                          <p:attrName>ppt_x</p:attrName>
                                        </p:attrNameLst>
                                      </p:cBhvr>
                                      <p:tavLst>
                                        <p:tav tm="0">
                                          <p:val>
                                            <p:strVal val="#ppt_x"/>
                                          </p:val>
                                        </p:tav>
                                        <p:tav tm="100000">
                                          <p:val>
                                            <p:strVal val="#ppt_x"/>
                                          </p:val>
                                        </p:tav>
                                      </p:tavLst>
                                    </p:anim>
                                    <p:anim calcmode="lin" valueType="num">
                                      <p:cBhvr additive="base">
                                        <p:cTn id="14" dur="500" fill="hold"/>
                                        <p:tgtEl>
                                          <p:spTgt spid="1946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68"/>
                                        </p:tgtEl>
                                        <p:attrNameLst>
                                          <p:attrName>style.visibility</p:attrName>
                                        </p:attrNameLst>
                                      </p:cBhvr>
                                      <p:to>
                                        <p:strVal val="visible"/>
                                      </p:to>
                                    </p:set>
                                    <p:anim calcmode="lin" valueType="num">
                                      <p:cBhvr additive="base">
                                        <p:cTn id="19" dur="500" fill="hold"/>
                                        <p:tgtEl>
                                          <p:spTgt spid="19468"/>
                                        </p:tgtEl>
                                        <p:attrNameLst>
                                          <p:attrName>ppt_x</p:attrName>
                                        </p:attrNameLst>
                                      </p:cBhvr>
                                      <p:tavLst>
                                        <p:tav tm="0">
                                          <p:val>
                                            <p:strVal val="#ppt_x"/>
                                          </p:val>
                                        </p:tav>
                                        <p:tav tm="100000">
                                          <p:val>
                                            <p:strVal val="#ppt_x"/>
                                          </p:val>
                                        </p:tav>
                                      </p:tavLst>
                                    </p:anim>
                                    <p:anim calcmode="lin" valueType="num">
                                      <p:cBhvr additive="base">
                                        <p:cTn id="20" dur="500" fill="hold"/>
                                        <p:tgtEl>
                                          <p:spTgt spid="1946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469"/>
                                        </p:tgtEl>
                                        <p:attrNameLst>
                                          <p:attrName>style.visibility</p:attrName>
                                        </p:attrNameLst>
                                      </p:cBhvr>
                                      <p:to>
                                        <p:strVal val="visible"/>
                                      </p:to>
                                    </p:set>
                                    <p:anim calcmode="lin" valueType="num">
                                      <p:cBhvr additive="base">
                                        <p:cTn id="25" dur="500" fill="hold"/>
                                        <p:tgtEl>
                                          <p:spTgt spid="19469"/>
                                        </p:tgtEl>
                                        <p:attrNameLst>
                                          <p:attrName>ppt_x</p:attrName>
                                        </p:attrNameLst>
                                      </p:cBhvr>
                                      <p:tavLst>
                                        <p:tav tm="0">
                                          <p:val>
                                            <p:strVal val="#ppt_x"/>
                                          </p:val>
                                        </p:tav>
                                        <p:tav tm="100000">
                                          <p:val>
                                            <p:strVal val="#ppt_x"/>
                                          </p:val>
                                        </p:tav>
                                      </p:tavLst>
                                    </p:anim>
                                    <p:anim calcmode="lin" valueType="num">
                                      <p:cBhvr additive="base">
                                        <p:cTn id="26" dur="500" fill="hold"/>
                                        <p:tgtEl>
                                          <p:spTgt spid="194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noChangeArrowheads="1"/>
          </p:cNvSpPr>
          <p:nvPr>
            <p:ph idx="1"/>
          </p:nvPr>
        </p:nvSpPr>
        <p:spPr>
          <a:xfrm>
            <a:off x="381000" y="928688"/>
            <a:ext cx="8458200" cy="4176712"/>
          </a:xfrm>
        </p:spPr>
        <p:txBody>
          <a:bodyPr/>
          <a:lstStyle/>
          <a:p>
            <a:pPr eaLnBrk="1" hangingPunct="1">
              <a:spcBef>
                <a:spcPct val="50000"/>
              </a:spcBef>
              <a:buClr>
                <a:schemeClr val="tx2"/>
              </a:buClr>
              <a:buSzPct val="90000"/>
              <a:buFont typeface="Wingdings" pitchFamily="2" charset="2"/>
              <a:buNone/>
            </a:pPr>
            <a:r>
              <a:rPr lang="zh-CN" altLang="en-US" sz="2400" dirty="0">
                <a:latin typeface="宋体" pitchFamily="2" charset="-122"/>
              </a:rPr>
              <a:t>2．作选择</a:t>
            </a:r>
            <a:r>
              <a:rPr lang="en-US" altLang="zh-CN" sz="2400" dirty="0">
                <a:latin typeface="宋体" pitchFamily="2" charset="-122"/>
              </a:rPr>
              <a:t>σ</a:t>
            </a:r>
          </a:p>
          <a:p>
            <a:pPr eaLnBrk="1" hangingPunct="1">
              <a:spcBef>
                <a:spcPct val="50000"/>
              </a:spcBef>
              <a:buClr>
                <a:schemeClr val="tx2"/>
              </a:buClr>
              <a:buSzPct val="90000"/>
              <a:buFont typeface="Wingdings" pitchFamily="2" charset="2"/>
              <a:buNone/>
            </a:pPr>
            <a:r>
              <a:rPr lang="en-US" altLang="zh-CN" sz="2400" dirty="0">
                <a:latin typeface="宋体" pitchFamily="2" charset="-122"/>
              </a:rPr>
              <a:t>    </a:t>
            </a:r>
            <a:r>
              <a:rPr lang="zh-CN" altLang="en-US" sz="2400" dirty="0">
                <a:latin typeface="宋体" pitchFamily="2" charset="-122"/>
              </a:rPr>
              <a:t>依次</a:t>
            </a:r>
            <a:r>
              <a:rPr lang="zh-CN" altLang="en-US" sz="2400" dirty="0">
                <a:solidFill>
                  <a:srgbClr val="FF0000"/>
                </a:solidFill>
                <a:latin typeface="宋体" pitchFamily="2" charset="-122"/>
              </a:rPr>
              <a:t>读入笛卡尔积连串后的结果</a:t>
            </a:r>
            <a:r>
              <a:rPr lang="zh-CN" altLang="en-US" sz="2400" dirty="0">
                <a:latin typeface="宋体" pitchFamily="2" charset="-122"/>
              </a:rPr>
              <a:t>，选择满足条件的记录，假定内存处理时间忽略不计，则读取中间结果的时间</a:t>
            </a:r>
            <a:r>
              <a:rPr lang="en-US" altLang="zh-CN" sz="2400" dirty="0">
                <a:latin typeface="宋体" pitchFamily="2" charset="-122"/>
              </a:rPr>
              <a:t>T3</a:t>
            </a:r>
            <a:r>
              <a:rPr lang="zh-CN" altLang="en-US" sz="2400" dirty="0">
                <a:latin typeface="宋体" pitchFamily="2" charset="-122"/>
              </a:rPr>
              <a:t>与</a:t>
            </a:r>
            <a:r>
              <a:rPr lang="en-US" altLang="zh-CN" sz="2400" dirty="0">
                <a:latin typeface="宋体" pitchFamily="2" charset="-122"/>
              </a:rPr>
              <a:t>T2</a:t>
            </a:r>
            <a:r>
              <a:rPr lang="zh-CN" altLang="en-US" sz="2400" dirty="0">
                <a:latin typeface="宋体" pitchFamily="2" charset="-122"/>
              </a:rPr>
              <a:t>相等，即</a:t>
            </a:r>
            <a:r>
              <a:rPr lang="en-US" altLang="zh-CN" sz="2400" dirty="0">
                <a:latin typeface="宋体" pitchFamily="2" charset="-122"/>
              </a:rPr>
              <a:t>T3=5×10</a:t>
            </a:r>
            <a:r>
              <a:rPr lang="en-US" altLang="zh-CN" sz="2400" baseline="30000" dirty="0">
                <a:latin typeface="宋体" pitchFamily="2" charset="-122"/>
              </a:rPr>
              <a:t>4</a:t>
            </a:r>
            <a:r>
              <a:rPr lang="en-US" altLang="zh-CN" sz="2400" dirty="0">
                <a:latin typeface="宋体" pitchFamily="2" charset="-122"/>
              </a:rPr>
              <a:t> (</a:t>
            </a:r>
            <a:r>
              <a:rPr lang="zh-CN" altLang="en-US" sz="2400" dirty="0">
                <a:latin typeface="宋体" pitchFamily="2" charset="-122"/>
              </a:rPr>
              <a:t>秒)，满足条件的记录仅有50条，</a:t>
            </a:r>
            <a:r>
              <a:rPr lang="zh-CN" altLang="en-US" sz="2400" dirty="0">
                <a:solidFill>
                  <a:srgbClr val="FF0000"/>
                </a:solidFill>
                <a:latin typeface="宋体" pitchFamily="2" charset="-122"/>
              </a:rPr>
              <a:t>结果直接驻留内存</a:t>
            </a:r>
            <a:r>
              <a:rPr lang="zh-CN" altLang="en-US" sz="2400" dirty="0">
                <a:latin typeface="宋体" pitchFamily="2" charset="-122"/>
              </a:rPr>
              <a:t>。</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3．作投影</a:t>
            </a:r>
            <a:r>
              <a:rPr lang="en-US" altLang="zh-CN" sz="2400" dirty="0">
                <a:latin typeface="宋体" pitchFamily="2" charset="-122"/>
              </a:rPr>
              <a:t>π</a:t>
            </a:r>
          </a:p>
          <a:p>
            <a:pPr eaLnBrk="1" hangingPunct="1">
              <a:spcBef>
                <a:spcPct val="50000"/>
              </a:spcBef>
              <a:buClr>
                <a:schemeClr val="tx2"/>
              </a:buClr>
              <a:buSzPct val="90000"/>
              <a:buFont typeface="Wingdings" pitchFamily="2" charset="2"/>
              <a:buNone/>
            </a:pPr>
            <a:r>
              <a:rPr lang="en-US" altLang="zh-CN" sz="2400" dirty="0">
                <a:latin typeface="宋体" pitchFamily="2" charset="-122"/>
              </a:rPr>
              <a:t>    </a:t>
            </a:r>
            <a:r>
              <a:rPr lang="zh-CN" altLang="en-US" sz="2400" dirty="0">
                <a:latin typeface="宋体" pitchFamily="2" charset="-122"/>
              </a:rPr>
              <a:t>将内存中的结果在</a:t>
            </a:r>
            <a:r>
              <a:rPr lang="zh-CN" altLang="en-US" sz="2400" dirty="0">
                <a:latin typeface="Times New Roman" pitchFamily="18" charset="0"/>
              </a:rPr>
              <a:t>“</a:t>
            </a:r>
            <a:r>
              <a:rPr lang="zh-CN" altLang="en-US" sz="2400" dirty="0">
                <a:latin typeface="宋体" pitchFamily="2" charset="-122"/>
              </a:rPr>
              <a:t>姓名</a:t>
            </a:r>
            <a:r>
              <a:rPr lang="zh-CN" altLang="en-US" sz="2400" dirty="0">
                <a:latin typeface="Times New Roman" pitchFamily="18" charset="0"/>
              </a:rPr>
              <a:t>”</a:t>
            </a:r>
            <a:r>
              <a:rPr lang="zh-CN" altLang="en-US" sz="2400" dirty="0">
                <a:latin typeface="宋体" pitchFamily="2" charset="-122"/>
              </a:rPr>
              <a:t>上作投影，得最终结果，因此第一种情况下执行查询的总时间为：</a:t>
            </a:r>
            <a:r>
              <a:rPr lang="en-US" altLang="zh-CN" sz="2400" dirty="0">
                <a:latin typeface="宋体" pitchFamily="2" charset="-122"/>
              </a:rPr>
              <a:t>T=T1+T2+T3≈10</a:t>
            </a:r>
            <a:r>
              <a:rPr lang="en-US" altLang="zh-CN" sz="2400" baseline="30000" dirty="0">
                <a:latin typeface="宋体" pitchFamily="2" charset="-122"/>
              </a:rPr>
              <a:t>5</a:t>
            </a:r>
            <a:r>
              <a:rPr lang="en-US" altLang="zh-CN" sz="2400" dirty="0">
                <a:latin typeface="宋体" pitchFamily="2" charset="-122"/>
              </a:rPr>
              <a:t>(</a:t>
            </a:r>
            <a:r>
              <a:rPr lang="zh-CN" altLang="en-US" sz="2400" dirty="0">
                <a:latin typeface="宋体" pitchFamily="2" charset="-122"/>
              </a:rPr>
              <a:t>秒)</a:t>
            </a:r>
          </a:p>
          <a:p>
            <a:pPr eaLnBrk="1" hangingPunct="1">
              <a:spcBef>
                <a:spcPct val="50000"/>
              </a:spcBef>
              <a:buClr>
                <a:schemeClr val="tx2"/>
              </a:buClr>
              <a:buSzPct val="90000"/>
              <a:buFont typeface="Wingdings" pitchFamily="2" charset="2"/>
              <a:buNone/>
            </a:pPr>
            <a:r>
              <a:rPr lang="zh-CN" altLang="en-US" sz="2400" dirty="0">
                <a:solidFill>
                  <a:srgbClr val="0000FF"/>
                </a:solidFill>
                <a:latin typeface="宋体" pitchFamily="2" charset="-122"/>
              </a:rPr>
              <a:t>（总时间约28小时）</a:t>
            </a:r>
            <a:endParaRPr lang="zh-CN" altLang="en-US" dirty="0">
              <a:solidFill>
                <a:srgbClr val="0000FF"/>
              </a:solidFill>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072B8FD-8F01-4523-9F9D-FC7C12C1F180}" type="slidenum">
              <a:rPr kumimoji="0" lang="zh-CN" altLang="en-US"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595578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noChangeArrowheads="1"/>
          </p:cNvSpPr>
          <p:nvPr>
            <p:ph idx="1"/>
          </p:nvPr>
        </p:nvSpPr>
        <p:spPr>
          <a:xfrm>
            <a:off x="381000" y="752475"/>
            <a:ext cx="8534400" cy="5748338"/>
          </a:xfrm>
        </p:spPr>
        <p:txBody>
          <a:bodyPr/>
          <a:lstStyle/>
          <a:p>
            <a:pPr eaLnBrk="1" hangingPunct="1">
              <a:spcBef>
                <a:spcPct val="50000"/>
              </a:spcBef>
              <a:buClr>
                <a:schemeClr val="tx2"/>
              </a:buClr>
              <a:buSzPct val="90000"/>
            </a:pPr>
            <a:r>
              <a:rPr lang="zh-CN" altLang="en-US" sz="2400" dirty="0">
                <a:latin typeface="黑体" pitchFamily="49" charset="-122"/>
                <a:ea typeface="黑体" pitchFamily="49" charset="-122"/>
              </a:rPr>
              <a:t>第二种情况 </a:t>
            </a:r>
            <a:r>
              <a:rPr lang="en-US" altLang="zh-CN" sz="2400" dirty="0">
                <a:latin typeface="黑体" pitchFamily="49" charset="-122"/>
                <a:ea typeface="黑体" pitchFamily="49" charset="-122"/>
              </a:rPr>
              <a:t>Q2＝π</a:t>
            </a:r>
            <a:r>
              <a:rPr lang="zh-CN" altLang="en-US" sz="2400" baseline="-25000" dirty="0">
                <a:latin typeface="黑体" pitchFamily="49" charset="-122"/>
                <a:ea typeface="黑体" pitchFamily="49" charset="-122"/>
              </a:rPr>
              <a:t>姓名</a:t>
            </a:r>
            <a:r>
              <a:rPr lang="zh-CN" altLang="en-US" sz="2400" dirty="0">
                <a:latin typeface="黑体" pitchFamily="49" charset="-122"/>
                <a:ea typeface="黑体" pitchFamily="49" charset="-122"/>
              </a:rPr>
              <a:t>（</a:t>
            </a:r>
            <a:r>
              <a:rPr lang="en-US" altLang="zh-CN" sz="2400" dirty="0">
                <a:latin typeface="黑体" pitchFamily="49" charset="-122"/>
                <a:ea typeface="黑体" pitchFamily="49" charset="-122"/>
              </a:rPr>
              <a:t>σ</a:t>
            </a:r>
            <a:r>
              <a:rPr lang="zh-CN" altLang="en-US" sz="2400" baseline="-25000" dirty="0">
                <a:latin typeface="黑体" pitchFamily="49" charset="-122"/>
                <a:ea typeface="黑体" pitchFamily="49" charset="-122"/>
              </a:rPr>
              <a:t>课号=</a:t>
            </a:r>
            <a:r>
              <a:rPr lang="zh-CN" altLang="en-US" sz="2400" baseline="-25000" dirty="0">
                <a:latin typeface="Times New Roman" pitchFamily="18" charset="0"/>
                <a:ea typeface="黑体" pitchFamily="49" charset="-122"/>
              </a:rPr>
              <a:t>’</a:t>
            </a:r>
            <a:r>
              <a:rPr lang="zh-CN" altLang="en-US" sz="2400" baseline="-25000" dirty="0">
                <a:latin typeface="黑体" pitchFamily="49" charset="-122"/>
                <a:ea typeface="黑体" pitchFamily="49" charset="-122"/>
              </a:rPr>
              <a:t>2</a:t>
            </a:r>
            <a:r>
              <a:rPr lang="zh-CN" altLang="en-US" sz="2400" baseline="-25000" dirty="0">
                <a:latin typeface="Times New Roman" pitchFamily="18" charset="0"/>
                <a:ea typeface="黑体" pitchFamily="49" charset="-122"/>
              </a:rPr>
              <a:t>’</a:t>
            </a:r>
            <a:r>
              <a:rPr lang="zh-CN" altLang="en-US" sz="2400" dirty="0">
                <a:latin typeface="黑体" pitchFamily="49" charset="-122"/>
                <a:ea typeface="黑体" pitchFamily="49" charset="-122"/>
              </a:rPr>
              <a:t> (学生 </a:t>
            </a:r>
            <a:r>
              <a:rPr lang="en-US" altLang="zh-CN" sz="2400" dirty="0">
                <a:latin typeface="Arial Unicode MS"/>
                <a:ea typeface="Arial Unicode MS"/>
                <a:cs typeface="Arial Unicode MS"/>
              </a:rPr>
              <a:t>⋈</a:t>
            </a:r>
            <a:r>
              <a:rPr lang="zh-CN" altLang="en-US" sz="2400" dirty="0">
                <a:latin typeface="黑体" pitchFamily="49" charset="-122"/>
                <a:ea typeface="黑体" pitchFamily="49" charset="-122"/>
              </a:rPr>
              <a:t> 成绩））</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1．计算自然连接</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   读取学生表和成绩表的策略不变，总的读取时间仍105秒，但</a:t>
            </a:r>
            <a:r>
              <a:rPr lang="zh-CN" altLang="en-US" sz="2400" dirty="0">
                <a:solidFill>
                  <a:srgbClr val="FF0000"/>
                </a:solidFill>
                <a:latin typeface="宋体" pitchFamily="2" charset="-122"/>
              </a:rPr>
              <a:t>自然连接的结果</a:t>
            </a:r>
            <a:r>
              <a:rPr lang="zh-CN" altLang="en-US" sz="2400" dirty="0">
                <a:latin typeface="宋体" pitchFamily="2" charset="-122"/>
              </a:rPr>
              <a:t>比第一种情况大大减少，为10</a:t>
            </a:r>
            <a:r>
              <a:rPr lang="zh-CN" altLang="en-US" sz="2400" baseline="30000" dirty="0">
                <a:latin typeface="宋体" pitchFamily="2" charset="-122"/>
              </a:rPr>
              <a:t>4</a:t>
            </a:r>
            <a:r>
              <a:rPr lang="zh-CN" altLang="en-US" sz="2400" dirty="0">
                <a:latin typeface="宋体" pitchFamily="2" charset="-122"/>
              </a:rPr>
              <a:t>条，因此，写出这些元组所需时间为10</a:t>
            </a:r>
            <a:r>
              <a:rPr lang="zh-CN" altLang="en-US" sz="2400" baseline="30000" dirty="0">
                <a:latin typeface="宋体" pitchFamily="2" charset="-122"/>
              </a:rPr>
              <a:t>4</a:t>
            </a:r>
            <a:r>
              <a:rPr lang="zh-CN" altLang="en-US" sz="2400" dirty="0">
                <a:latin typeface="宋体" pitchFamily="2" charset="-122"/>
              </a:rPr>
              <a:t>/10/20＝50（秒）。</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2．作选择</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   读取中间结果所需的时间仍为50（秒），符合条件的记录为50条。</a:t>
            </a:r>
            <a:endParaRPr lang="en-US" altLang="zh-CN" sz="2400" dirty="0">
              <a:latin typeface="宋体" pitchFamily="2" charset="-122"/>
            </a:endParaRPr>
          </a:p>
          <a:p>
            <a:pPr eaLnBrk="1" hangingPunct="1">
              <a:spcBef>
                <a:spcPct val="50000"/>
              </a:spcBef>
              <a:buClr>
                <a:schemeClr val="tx2"/>
              </a:buClr>
              <a:buSzPct val="90000"/>
              <a:buFont typeface="Wingdings" pitchFamily="2" charset="2"/>
              <a:buNone/>
            </a:pPr>
            <a:r>
              <a:rPr lang="zh-CN" altLang="en-US" sz="2400" dirty="0">
                <a:latin typeface="宋体" pitchFamily="2" charset="-122"/>
              </a:rPr>
              <a:t>3．作投影</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   将中间结果投影输出。</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   </a:t>
            </a:r>
            <a:r>
              <a:rPr lang="zh-CN" altLang="en-US" sz="2400" dirty="0">
                <a:solidFill>
                  <a:srgbClr val="0000FF"/>
                </a:solidFill>
                <a:latin typeface="宋体" pitchFamily="2" charset="-122"/>
              </a:rPr>
              <a:t>第二种情况总的执行时间为：105＋50＋50＝205（秒）</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EB834E7-1DB6-443D-97DD-0EBB226E0E4B}" type="slidenum">
              <a:rPr kumimoji="0" lang="zh-CN" altLang="en-US"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5" name="圆角矩形标注 4"/>
          <p:cNvSpPr/>
          <p:nvPr/>
        </p:nvSpPr>
        <p:spPr>
          <a:xfrm>
            <a:off x="6858016" y="2928934"/>
            <a:ext cx="1785950" cy="755524"/>
          </a:xfrm>
          <a:prstGeom prst="wedgeRoundRectCallout">
            <a:avLst>
              <a:gd name="adj1" fmla="val -60750"/>
              <a:gd name="adj2" fmla="val -92256"/>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0000"/>
                </a:solidFill>
                <a:effectLst/>
                <a:uLnTx/>
                <a:uFillTx/>
                <a:latin typeface="+mn-ea"/>
                <a:cs typeface="+mn-cs"/>
              </a:rPr>
              <a:t>10000</a:t>
            </a:r>
            <a:r>
              <a:rPr kumimoji="1" lang="zh-CN" altLang="en-US" sz="2400" b="0" i="0" u="none" strike="noStrike" kern="1200" cap="none" spc="0" normalizeH="0" baseline="0" noProof="0" dirty="0">
                <a:ln>
                  <a:noFill/>
                </a:ln>
                <a:solidFill>
                  <a:srgbClr val="FF0000"/>
                </a:solidFill>
                <a:effectLst/>
                <a:uLnTx/>
                <a:uFillTx/>
                <a:latin typeface="+mn-ea"/>
                <a:cs typeface="+mn-cs"/>
              </a:rPr>
              <a:t>条成绩记录</a:t>
            </a:r>
          </a:p>
        </p:txBody>
      </p:sp>
    </p:spTree>
    <p:extLst>
      <p:ext uri="{BB962C8B-B14F-4D97-AF65-F5344CB8AC3E}">
        <p14:creationId xmlns:p14="http://schemas.microsoft.com/office/powerpoint/2010/main" val="412278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idx="1"/>
          </p:nvPr>
        </p:nvSpPr>
        <p:spPr>
          <a:xfrm>
            <a:off x="381000" y="752475"/>
            <a:ext cx="8458200" cy="4548733"/>
          </a:xfrm>
        </p:spPr>
        <p:txBody>
          <a:bodyPr/>
          <a:lstStyle/>
          <a:p>
            <a:pPr eaLnBrk="1" hangingPunct="1">
              <a:spcBef>
                <a:spcPct val="50000"/>
              </a:spcBef>
              <a:buClr>
                <a:schemeClr val="tx2"/>
              </a:buClr>
              <a:buSzPct val="90000"/>
              <a:buFont typeface="Wingdings" pitchFamily="2" charset="2"/>
              <a:buNone/>
            </a:pPr>
            <a:r>
              <a:rPr lang="zh-CN" altLang="en-US" sz="2400" dirty="0">
                <a:latin typeface="黑体" pitchFamily="49" charset="-122"/>
                <a:ea typeface="黑体" pitchFamily="49" charset="-122"/>
              </a:rPr>
              <a:t>第三种情况 </a:t>
            </a:r>
            <a:r>
              <a:rPr lang="en-US" altLang="zh-CN" sz="2400" dirty="0">
                <a:latin typeface="黑体" pitchFamily="49" charset="-122"/>
                <a:ea typeface="黑体" pitchFamily="49" charset="-122"/>
              </a:rPr>
              <a:t>Q3＝π</a:t>
            </a:r>
            <a:r>
              <a:rPr lang="zh-CN" altLang="en-US" sz="2400" baseline="-25000" dirty="0">
                <a:latin typeface="黑体" pitchFamily="49" charset="-122"/>
                <a:ea typeface="黑体" pitchFamily="49" charset="-122"/>
              </a:rPr>
              <a:t>姓名</a:t>
            </a:r>
            <a:r>
              <a:rPr lang="zh-CN" altLang="en-US" sz="2400" dirty="0">
                <a:latin typeface="黑体" pitchFamily="49" charset="-122"/>
                <a:ea typeface="黑体" pitchFamily="49" charset="-122"/>
              </a:rPr>
              <a:t>（学生    </a:t>
            </a:r>
            <a:r>
              <a:rPr lang="en-US" altLang="zh-CN" sz="2400" dirty="0">
                <a:latin typeface="黑体" pitchFamily="49" charset="-122"/>
                <a:ea typeface="黑体" pitchFamily="49" charset="-122"/>
              </a:rPr>
              <a:t>σ</a:t>
            </a:r>
            <a:r>
              <a:rPr lang="zh-CN" altLang="en-US" sz="2400" baseline="-25000" dirty="0">
                <a:latin typeface="黑体" pitchFamily="49" charset="-122"/>
                <a:ea typeface="黑体" pitchFamily="49" charset="-122"/>
              </a:rPr>
              <a:t>课号=</a:t>
            </a:r>
            <a:r>
              <a:rPr lang="zh-CN" altLang="en-US" sz="2400" baseline="-25000" dirty="0">
                <a:latin typeface="Times New Roman" pitchFamily="18" charset="0"/>
                <a:ea typeface="黑体" pitchFamily="49" charset="-122"/>
              </a:rPr>
              <a:t>’</a:t>
            </a:r>
            <a:r>
              <a:rPr lang="zh-CN" altLang="en-US" sz="2400" baseline="-25000" dirty="0">
                <a:latin typeface="黑体" pitchFamily="49" charset="-122"/>
                <a:ea typeface="黑体" pitchFamily="49" charset="-122"/>
              </a:rPr>
              <a:t>2</a:t>
            </a:r>
            <a:r>
              <a:rPr lang="zh-CN" altLang="en-US" sz="2400" baseline="-25000" dirty="0">
                <a:latin typeface="Times New Roman" pitchFamily="18" charset="0"/>
                <a:ea typeface="黑体" pitchFamily="49" charset="-122"/>
              </a:rPr>
              <a:t>’</a:t>
            </a:r>
            <a:r>
              <a:rPr lang="zh-CN" altLang="en-US" sz="2400" dirty="0">
                <a:latin typeface="黑体" pitchFamily="49" charset="-122"/>
                <a:ea typeface="黑体" pitchFamily="49" charset="-122"/>
              </a:rPr>
              <a:t>（成绩））</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1．先对成绩表作选择运算，只读取一遍成绩表，存取花费时间为</a:t>
            </a:r>
            <a:r>
              <a:rPr lang="zh-CN" altLang="en-US" sz="2400" dirty="0">
                <a:solidFill>
                  <a:srgbClr val="FF0000"/>
                </a:solidFill>
                <a:latin typeface="宋体" pitchFamily="2" charset="-122"/>
              </a:rPr>
              <a:t>5秒</a:t>
            </a:r>
            <a:r>
              <a:rPr lang="zh-CN" altLang="en-US" sz="2400" dirty="0">
                <a:latin typeface="宋体" pitchFamily="2" charset="-122"/>
              </a:rPr>
              <a:t>，因满足条件的记录为50条，</a:t>
            </a:r>
            <a:r>
              <a:rPr lang="zh-CN" altLang="en-US" sz="2400" dirty="0">
                <a:solidFill>
                  <a:srgbClr val="FF0000"/>
                </a:solidFill>
                <a:latin typeface="宋体" pitchFamily="2" charset="-122"/>
              </a:rPr>
              <a:t>不必使用中间文件</a:t>
            </a:r>
            <a:r>
              <a:rPr lang="zh-CN" altLang="en-US" sz="2400" dirty="0">
                <a:latin typeface="宋体" pitchFamily="2" charset="-122"/>
              </a:rPr>
              <a:t>。</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2．读取学生表并</a:t>
            </a:r>
            <a:r>
              <a:rPr lang="zh-CN" altLang="en-US" sz="2400" dirty="0">
                <a:solidFill>
                  <a:srgbClr val="FF0000"/>
                </a:solidFill>
                <a:latin typeface="宋体" pitchFamily="2" charset="-122"/>
              </a:rPr>
              <a:t>与</a:t>
            </a:r>
            <a:r>
              <a:rPr lang="zh-CN" altLang="en-US" sz="2400" b="1" dirty="0">
                <a:solidFill>
                  <a:srgbClr val="FF0000"/>
                </a:solidFill>
                <a:latin typeface="微软雅黑" panose="020B0503020204020204" pitchFamily="34" charset="-122"/>
                <a:ea typeface="微软雅黑" panose="020B0503020204020204" pitchFamily="34" charset="-122"/>
              </a:rPr>
              <a:t>内存中</a:t>
            </a:r>
            <a:r>
              <a:rPr lang="zh-CN" altLang="en-US" sz="2400" dirty="0">
                <a:solidFill>
                  <a:srgbClr val="FF0000"/>
                </a:solidFill>
                <a:latin typeface="宋体" pitchFamily="2" charset="-122"/>
              </a:rPr>
              <a:t>的成绩记录</a:t>
            </a:r>
            <a:r>
              <a:rPr lang="zh-CN" altLang="en-US" sz="2400" dirty="0">
                <a:latin typeface="宋体" pitchFamily="2" charset="-122"/>
              </a:rPr>
              <a:t>作连接，花费时间</a:t>
            </a:r>
            <a:r>
              <a:rPr lang="zh-CN" altLang="en-US" sz="2400" dirty="0">
                <a:solidFill>
                  <a:srgbClr val="FF0000"/>
                </a:solidFill>
                <a:latin typeface="宋体" pitchFamily="2" charset="-122"/>
              </a:rPr>
              <a:t>5秒</a:t>
            </a:r>
            <a:r>
              <a:rPr lang="zh-CN" altLang="en-US" sz="2400" dirty="0">
                <a:latin typeface="宋体" pitchFamily="2" charset="-122"/>
              </a:rPr>
              <a:t>。</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3．输出投影结果。</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   </a:t>
            </a:r>
            <a:r>
              <a:rPr lang="zh-CN" altLang="en-US" sz="2400" dirty="0">
                <a:solidFill>
                  <a:srgbClr val="0000FF"/>
                </a:solidFill>
                <a:latin typeface="宋体" pitchFamily="2" charset="-122"/>
              </a:rPr>
              <a:t>第三种情况总的执行时间为10秒。</a:t>
            </a:r>
          </a:p>
          <a:p>
            <a:pPr eaLnBrk="1" hangingPunct="1">
              <a:spcBef>
                <a:spcPct val="50000"/>
              </a:spcBef>
              <a:buClr>
                <a:schemeClr val="tx2"/>
              </a:buClr>
              <a:buSzPct val="90000"/>
              <a:buFont typeface="Wingdings" pitchFamily="2" charset="2"/>
              <a:buNone/>
            </a:pPr>
            <a:endParaRPr lang="en-US" altLang="zh-CN" sz="2400" dirty="0">
              <a:latin typeface="宋体" pitchFamily="2" charset="-122"/>
            </a:endParaRPr>
          </a:p>
          <a:p>
            <a:pPr eaLnBrk="1" hangingPunct="1">
              <a:spcBef>
                <a:spcPct val="50000"/>
              </a:spcBef>
              <a:buClr>
                <a:schemeClr val="tx2"/>
              </a:buClr>
              <a:buSzPct val="90000"/>
              <a:buFont typeface="Wingdings" pitchFamily="2" charset="2"/>
              <a:buNone/>
            </a:pPr>
            <a:r>
              <a:rPr lang="zh-CN" altLang="en-US" sz="2400" dirty="0">
                <a:latin typeface="宋体" pitchFamily="2" charset="-122"/>
              </a:rPr>
              <a:t>   上例充分说明查询优化的必要性，同时给出一些查询优化方法的基本思想。</a:t>
            </a:r>
          </a:p>
        </p:txBody>
      </p:sp>
      <p:sp>
        <p:nvSpPr>
          <p:cNvPr id="22530" name="AutoShape 4"/>
          <p:cNvSpPr>
            <a:spLocks noChangeArrowheads="1"/>
          </p:cNvSpPr>
          <p:nvPr/>
        </p:nvSpPr>
        <p:spPr bwMode="auto">
          <a:xfrm rot="16200000" flipV="1">
            <a:off x="4572000" y="904875"/>
            <a:ext cx="228600" cy="228600"/>
          </a:xfrm>
          <a:prstGeom prst="flowChartCollate">
            <a:avLst/>
          </a:prstGeom>
          <a:solidFill>
            <a:schemeClr val="bg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A2353D4-4A31-4208-8C13-5226EF41ACAD}" type="slidenum">
              <a:rPr kumimoji="0" lang="zh-CN" altLang="en-US"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5" name="圆角矩形标注 4"/>
          <p:cNvSpPr/>
          <p:nvPr/>
        </p:nvSpPr>
        <p:spPr>
          <a:xfrm>
            <a:off x="6215074" y="3286124"/>
            <a:ext cx="2000264" cy="612648"/>
          </a:xfrm>
          <a:prstGeom prst="wedgeRoundRectCallout">
            <a:avLst>
              <a:gd name="adj1" fmla="val 38536"/>
              <a:gd name="adj2" fmla="val -160411"/>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0000"/>
                </a:solidFill>
                <a:effectLst/>
                <a:uLnTx/>
                <a:uFillTx/>
                <a:latin typeface="+mn-ea"/>
                <a:cs typeface="+mn-cs"/>
              </a:rPr>
              <a:t>1000/10/20</a:t>
            </a:r>
            <a:endParaRPr kumimoji="1" lang="zh-CN" altLang="en-US" sz="2400" b="0" i="0" u="none" strike="noStrike" kern="1200" cap="none" spc="0" normalizeH="0" baseline="0" noProof="0" dirty="0">
              <a:ln>
                <a:noFill/>
              </a:ln>
              <a:solidFill>
                <a:srgbClr val="FF0000"/>
              </a:solidFill>
              <a:effectLst/>
              <a:uLnTx/>
              <a:uFillTx/>
              <a:latin typeface="+mn-ea"/>
              <a:cs typeface="+mn-cs"/>
            </a:endParaRPr>
          </a:p>
        </p:txBody>
      </p:sp>
      <p:sp>
        <p:nvSpPr>
          <p:cNvPr id="2" name="圆角矩形标注 1"/>
          <p:cNvSpPr/>
          <p:nvPr/>
        </p:nvSpPr>
        <p:spPr>
          <a:xfrm>
            <a:off x="2915816" y="5314131"/>
            <a:ext cx="5688632" cy="792088"/>
          </a:xfrm>
          <a:prstGeom prst="wedgeRoundRectCallout">
            <a:avLst>
              <a:gd name="adj1" fmla="val -50270"/>
              <a:gd name="adj2" fmla="val -94150"/>
              <a:gd name="adj3" fmla="val 16667"/>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宋体" pitchFamily="2" charset="-122"/>
                <a:ea typeface="宋体" panose="02010600030101010101" pitchFamily="2" charset="-122"/>
                <a:cs typeface="+mn-cs"/>
              </a:rPr>
              <a:t>避免笛卡儿积；</a:t>
            </a:r>
            <a:endParaRPr kumimoji="0" lang="en-US" altLang="zh-CN" sz="2400" b="0" i="0" u="none" strike="noStrike" kern="1200" cap="none" spc="0" normalizeH="0" baseline="0" noProof="0" dirty="0">
              <a:ln>
                <a:noFill/>
              </a:ln>
              <a:solidFill>
                <a:srgbClr val="FF0000"/>
              </a:solidFill>
              <a:effectLst/>
              <a:uLnTx/>
              <a:uFillTx/>
              <a:latin typeface="宋体"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宋体" pitchFamily="2" charset="-122"/>
                <a:ea typeface="宋体" panose="02010600030101010101" pitchFamily="2" charset="-122"/>
                <a:cs typeface="+mn-cs"/>
              </a:rPr>
              <a:t>尽量让选择运算在连接运算之前执行</a:t>
            </a:r>
            <a:endParaRPr kumimoji="1" lang="zh-CN" altLang="en-US" sz="2400" b="0" i="0" u="none" strike="noStrike" kern="1200" cap="none" spc="0" normalizeH="0" baseline="0" noProof="0" dirty="0">
              <a:ln>
                <a:noFill/>
              </a:ln>
              <a:solidFill>
                <a:srgbClr val="FF0000"/>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12349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idx="1"/>
          </p:nvPr>
        </p:nvSpPr>
        <p:spPr>
          <a:xfrm>
            <a:off x="342900" y="404664"/>
            <a:ext cx="8458200" cy="4548733"/>
          </a:xfrm>
        </p:spPr>
        <p:txBody>
          <a:bodyPr/>
          <a:lstStyle/>
          <a:p>
            <a:pPr eaLnBrk="1" hangingPunct="1">
              <a:spcBef>
                <a:spcPct val="50000"/>
              </a:spcBef>
              <a:buClr>
                <a:schemeClr val="tx2"/>
              </a:buClr>
              <a:buSzPct val="90000"/>
            </a:pPr>
            <a:r>
              <a:rPr lang="zh-CN" altLang="en-US" sz="2400" dirty="0">
                <a:latin typeface="黑体" pitchFamily="49" charset="-122"/>
                <a:ea typeface="黑体" pitchFamily="49" charset="-122"/>
              </a:rPr>
              <a:t>第四种情况 </a:t>
            </a:r>
            <a:r>
              <a:rPr lang="en-US" altLang="zh-CN" sz="2400" dirty="0">
                <a:latin typeface="黑体" pitchFamily="49" charset="-122"/>
                <a:ea typeface="黑体" pitchFamily="49" charset="-122"/>
              </a:rPr>
              <a:t>Q4＝π</a:t>
            </a:r>
            <a:r>
              <a:rPr lang="zh-CN" altLang="en-US" sz="2400" baseline="-25000" dirty="0">
                <a:latin typeface="黑体" pitchFamily="49" charset="-122"/>
                <a:ea typeface="黑体" pitchFamily="49" charset="-122"/>
              </a:rPr>
              <a:t>姓名</a:t>
            </a:r>
            <a:r>
              <a:rPr lang="zh-CN" altLang="en-US" sz="2400" dirty="0">
                <a:latin typeface="黑体" pitchFamily="49" charset="-122"/>
                <a:ea typeface="黑体" pitchFamily="49" charset="-122"/>
              </a:rPr>
              <a:t>（学生 </a:t>
            </a:r>
            <a:r>
              <a:rPr lang="en-US" altLang="zh-CN" sz="2400" dirty="0">
                <a:latin typeface="Arial Unicode MS"/>
                <a:ea typeface="Arial Unicode MS"/>
                <a:cs typeface="Arial Unicode MS"/>
              </a:rPr>
              <a:t>⋈</a:t>
            </a:r>
            <a:r>
              <a:rPr lang="zh-CN" altLang="en-US" sz="2400" dirty="0">
                <a:latin typeface="黑体" pitchFamily="49" charset="-122"/>
                <a:ea typeface="黑体" pitchFamily="49" charset="-122"/>
              </a:rPr>
              <a:t> </a:t>
            </a:r>
            <a:r>
              <a:rPr lang="en-US" altLang="zh-CN" sz="2400" dirty="0">
                <a:latin typeface="黑体" pitchFamily="49" charset="-122"/>
                <a:ea typeface="黑体" pitchFamily="49" charset="-122"/>
              </a:rPr>
              <a:t>σ</a:t>
            </a:r>
            <a:r>
              <a:rPr lang="zh-CN" altLang="en-US" sz="2400" baseline="-25000" dirty="0">
                <a:latin typeface="黑体" pitchFamily="49" charset="-122"/>
                <a:ea typeface="黑体" pitchFamily="49" charset="-122"/>
              </a:rPr>
              <a:t>课号=</a:t>
            </a:r>
            <a:r>
              <a:rPr lang="zh-CN" altLang="en-US" sz="2400" baseline="-25000" dirty="0">
                <a:latin typeface="Times New Roman" pitchFamily="18" charset="0"/>
                <a:ea typeface="黑体" pitchFamily="49" charset="-122"/>
              </a:rPr>
              <a:t>’</a:t>
            </a:r>
            <a:r>
              <a:rPr lang="zh-CN" altLang="en-US" sz="2400" baseline="-25000" dirty="0">
                <a:latin typeface="黑体" pitchFamily="49" charset="-122"/>
                <a:ea typeface="黑体" pitchFamily="49" charset="-122"/>
              </a:rPr>
              <a:t>2</a:t>
            </a:r>
            <a:r>
              <a:rPr lang="zh-CN" altLang="en-US" sz="2400" baseline="-25000" dirty="0">
                <a:latin typeface="Times New Roman" pitchFamily="18" charset="0"/>
                <a:ea typeface="黑体" pitchFamily="49" charset="-122"/>
              </a:rPr>
              <a:t>’</a:t>
            </a:r>
            <a:r>
              <a:rPr lang="zh-CN" altLang="en-US" sz="2400" dirty="0">
                <a:latin typeface="黑体" pitchFamily="49" charset="-122"/>
                <a:ea typeface="黑体" pitchFamily="49" charset="-122"/>
              </a:rPr>
              <a:t>（成绩））</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    假设成绩表在</a:t>
            </a:r>
            <a:r>
              <a:rPr lang="zh-CN" altLang="en-US" sz="2400" dirty="0">
                <a:solidFill>
                  <a:srgbClr val="FF0000"/>
                </a:solidFill>
                <a:latin typeface="宋体" pitchFamily="2" charset="-122"/>
              </a:rPr>
              <a:t>课号属性上建有索引</a:t>
            </a:r>
            <a:r>
              <a:rPr lang="zh-CN" altLang="en-US" sz="2400" dirty="0">
                <a:latin typeface="宋体" pitchFamily="2" charset="-122"/>
              </a:rPr>
              <a:t>，学生表</a:t>
            </a:r>
            <a:r>
              <a:rPr lang="zh-CN" altLang="en-US" sz="2400" dirty="0">
                <a:solidFill>
                  <a:srgbClr val="FF0000"/>
                </a:solidFill>
                <a:latin typeface="宋体" pitchFamily="2" charset="-122"/>
              </a:rPr>
              <a:t>在学号属性上建有索引</a:t>
            </a:r>
            <a:r>
              <a:rPr lang="zh-CN" altLang="en-US" sz="2400" dirty="0">
                <a:latin typeface="宋体" pitchFamily="2" charset="-122"/>
              </a:rPr>
              <a:t>。</a:t>
            </a:r>
            <a:endParaRPr lang="en-US" altLang="zh-CN" sz="2400" dirty="0">
              <a:latin typeface="宋体" pitchFamily="2" charset="-122"/>
            </a:endParaRPr>
          </a:p>
          <a:p>
            <a:pPr eaLnBrk="1" hangingPunct="1">
              <a:spcBef>
                <a:spcPct val="50000"/>
              </a:spcBef>
              <a:buClr>
                <a:schemeClr val="tx2"/>
              </a:buClr>
              <a:buSzPct val="90000"/>
            </a:pPr>
            <a:r>
              <a:rPr lang="zh-CN" altLang="en-US" sz="2400" dirty="0">
                <a:latin typeface="宋体" pitchFamily="2" charset="-122"/>
              </a:rPr>
              <a:t>1．先对成绩表作</a:t>
            </a:r>
            <a:r>
              <a:rPr lang="zh-CN" altLang="en-US" sz="2400" dirty="0">
                <a:solidFill>
                  <a:srgbClr val="FF0000"/>
                </a:solidFill>
                <a:latin typeface="宋体" pitchFamily="2" charset="-122"/>
              </a:rPr>
              <a:t>索引扫描</a:t>
            </a:r>
            <a:r>
              <a:rPr lang="zh-CN" altLang="en-US" sz="2400" dirty="0">
                <a:latin typeface="宋体" pitchFamily="2" charset="-122"/>
              </a:rPr>
              <a:t>，获取课号为</a:t>
            </a:r>
            <a:r>
              <a:rPr lang="en-US" altLang="zh-CN" sz="2400" dirty="0">
                <a:latin typeface="宋体" pitchFamily="2" charset="-122"/>
              </a:rPr>
              <a:t>2</a:t>
            </a:r>
            <a:r>
              <a:rPr lang="zh-CN" altLang="en-US" sz="2400" dirty="0">
                <a:latin typeface="宋体" pitchFamily="2" charset="-122"/>
              </a:rPr>
              <a:t>的成绩</a:t>
            </a:r>
            <a:r>
              <a:rPr lang="zh-CN" altLang="en-US" sz="2400" dirty="0">
                <a:solidFill>
                  <a:srgbClr val="FF0000"/>
                </a:solidFill>
                <a:latin typeface="宋体" pitchFamily="2" charset="-122"/>
              </a:rPr>
              <a:t>元组指针</a:t>
            </a:r>
            <a:r>
              <a:rPr lang="zh-CN" altLang="en-US" sz="2400" dirty="0">
                <a:latin typeface="宋体" pitchFamily="2" charset="-122"/>
              </a:rPr>
              <a:t>，关联获取</a:t>
            </a:r>
            <a:r>
              <a:rPr lang="en-US" altLang="zh-CN" sz="2400" dirty="0">
                <a:latin typeface="宋体" pitchFamily="2" charset="-122"/>
              </a:rPr>
              <a:t>50</a:t>
            </a:r>
            <a:r>
              <a:rPr lang="zh-CN" altLang="en-US" sz="2400" dirty="0">
                <a:latin typeface="宋体" pitchFamily="2" charset="-122"/>
              </a:rPr>
              <a:t>条成绩记录关联的学生元组指针，</a:t>
            </a:r>
            <a:r>
              <a:rPr lang="en-US" altLang="zh-CN" sz="2400" dirty="0">
                <a:latin typeface="宋体" pitchFamily="2" charset="-122"/>
              </a:rPr>
              <a:t>50</a:t>
            </a:r>
            <a:r>
              <a:rPr lang="zh-CN" altLang="en-US" sz="2400" dirty="0">
                <a:latin typeface="宋体" pitchFamily="2" charset="-122"/>
              </a:rPr>
              <a:t>条记录的规模可能只需读取一个数据块（</a:t>
            </a:r>
            <a:r>
              <a:rPr lang="zh-CN" altLang="en-US" sz="2400" dirty="0">
                <a:solidFill>
                  <a:srgbClr val="FF0000"/>
                </a:solidFill>
                <a:latin typeface="宋体" pitchFamily="2" charset="-122"/>
              </a:rPr>
              <a:t>聚簇索引</a:t>
            </a:r>
            <a:r>
              <a:rPr lang="zh-CN" altLang="en-US" sz="2400" dirty="0">
                <a:latin typeface="宋体" pitchFamily="2" charset="-122"/>
              </a:rPr>
              <a:t>），读取数据时间</a:t>
            </a:r>
            <a:r>
              <a:rPr lang="en-US" altLang="zh-CN" sz="2400" dirty="0">
                <a:solidFill>
                  <a:srgbClr val="FF0000"/>
                </a:solidFill>
                <a:latin typeface="宋体" pitchFamily="2" charset="-122"/>
              </a:rPr>
              <a:t>1/20</a:t>
            </a:r>
            <a:r>
              <a:rPr lang="zh-CN" altLang="en-US" sz="2400" dirty="0">
                <a:solidFill>
                  <a:srgbClr val="FF0000"/>
                </a:solidFill>
                <a:latin typeface="宋体" pitchFamily="2" charset="-122"/>
              </a:rPr>
              <a:t>秒</a:t>
            </a:r>
            <a:r>
              <a:rPr lang="zh-CN" altLang="en-US" sz="2400" dirty="0">
                <a:latin typeface="宋体" pitchFamily="2" charset="-122"/>
              </a:rPr>
              <a:t>。因满足条件的记录为50条，</a:t>
            </a:r>
            <a:r>
              <a:rPr lang="zh-CN" altLang="en-US" sz="2400" dirty="0">
                <a:solidFill>
                  <a:srgbClr val="FF0000"/>
                </a:solidFill>
                <a:latin typeface="宋体" pitchFamily="2" charset="-122"/>
              </a:rPr>
              <a:t>不必使用中间文件</a:t>
            </a:r>
            <a:r>
              <a:rPr lang="zh-CN" altLang="en-US" sz="2400" dirty="0">
                <a:latin typeface="宋体" pitchFamily="2" charset="-122"/>
              </a:rPr>
              <a:t>。</a:t>
            </a:r>
          </a:p>
          <a:p>
            <a:pPr eaLnBrk="1" hangingPunct="1">
              <a:spcBef>
                <a:spcPct val="50000"/>
              </a:spcBef>
              <a:buClr>
                <a:schemeClr val="tx2"/>
              </a:buClr>
              <a:buSzPct val="90000"/>
            </a:pPr>
            <a:r>
              <a:rPr lang="zh-CN" altLang="en-US" sz="2400" dirty="0">
                <a:latin typeface="宋体" pitchFamily="2" charset="-122"/>
              </a:rPr>
              <a:t>2．对学生表进行索引扫描并</a:t>
            </a:r>
            <a:r>
              <a:rPr lang="zh-CN" altLang="en-US" sz="2400" dirty="0">
                <a:solidFill>
                  <a:srgbClr val="FF0000"/>
                </a:solidFill>
                <a:latin typeface="宋体" pitchFamily="2" charset="-122"/>
              </a:rPr>
              <a:t>与</a:t>
            </a:r>
            <a:r>
              <a:rPr lang="zh-CN" altLang="en-US" sz="2400" b="1" dirty="0">
                <a:solidFill>
                  <a:srgbClr val="FF0000"/>
                </a:solidFill>
                <a:latin typeface="微软雅黑" panose="020B0503020204020204" pitchFamily="34" charset="-122"/>
                <a:ea typeface="微软雅黑" panose="020B0503020204020204" pitchFamily="34" charset="-122"/>
              </a:rPr>
              <a:t>内存中</a:t>
            </a:r>
            <a:r>
              <a:rPr lang="zh-CN" altLang="en-US" sz="2400" dirty="0">
                <a:solidFill>
                  <a:srgbClr val="FF0000"/>
                </a:solidFill>
                <a:latin typeface="宋体" pitchFamily="2" charset="-122"/>
              </a:rPr>
              <a:t>的成绩记录</a:t>
            </a:r>
            <a:r>
              <a:rPr lang="zh-CN" altLang="en-US" sz="2400" dirty="0">
                <a:latin typeface="宋体" pitchFamily="2" charset="-122"/>
              </a:rPr>
              <a:t>作连接，</a:t>
            </a:r>
            <a:r>
              <a:rPr lang="en-US" altLang="zh-CN" sz="2400" dirty="0">
                <a:latin typeface="宋体" pitchFamily="2" charset="-122"/>
              </a:rPr>
              <a:t>50</a:t>
            </a:r>
            <a:r>
              <a:rPr lang="zh-CN" altLang="en-US" sz="2400" dirty="0">
                <a:latin typeface="宋体" pitchFamily="2" charset="-122"/>
              </a:rPr>
              <a:t>个学生理想状况下可能只需读取</a:t>
            </a:r>
            <a:r>
              <a:rPr lang="en-US" altLang="zh-CN" sz="2400" dirty="0">
                <a:latin typeface="宋体" pitchFamily="2" charset="-122"/>
              </a:rPr>
              <a:t>5</a:t>
            </a:r>
            <a:r>
              <a:rPr lang="zh-CN" altLang="en-US" sz="2400" dirty="0">
                <a:latin typeface="宋体" pitchFamily="2" charset="-122"/>
              </a:rPr>
              <a:t>个数据块（</a:t>
            </a:r>
            <a:r>
              <a:rPr lang="zh-CN" altLang="en-US" sz="2400" dirty="0">
                <a:solidFill>
                  <a:srgbClr val="FF0000"/>
                </a:solidFill>
                <a:latin typeface="宋体" pitchFamily="2" charset="-122"/>
              </a:rPr>
              <a:t>聚簇索引</a:t>
            </a:r>
            <a:r>
              <a:rPr lang="zh-CN" altLang="en-US" sz="2400" dirty="0">
                <a:latin typeface="宋体" pitchFamily="2" charset="-122"/>
              </a:rPr>
              <a:t>，每页</a:t>
            </a:r>
            <a:r>
              <a:rPr lang="en-US" altLang="zh-CN" sz="2400" dirty="0">
                <a:latin typeface="宋体" pitchFamily="2" charset="-122"/>
              </a:rPr>
              <a:t>10</a:t>
            </a:r>
            <a:r>
              <a:rPr lang="zh-CN" altLang="en-US" sz="2400" dirty="0">
                <a:latin typeface="宋体" pitchFamily="2" charset="-122"/>
              </a:rPr>
              <a:t>条学生记录），花费时间</a:t>
            </a:r>
            <a:r>
              <a:rPr lang="zh-CN" altLang="en-US" sz="2400" dirty="0">
                <a:solidFill>
                  <a:srgbClr val="FF0000"/>
                </a:solidFill>
                <a:latin typeface="宋体" pitchFamily="2" charset="-122"/>
              </a:rPr>
              <a:t>5</a:t>
            </a:r>
            <a:r>
              <a:rPr lang="en-US" altLang="zh-CN" sz="2400" dirty="0">
                <a:solidFill>
                  <a:srgbClr val="FF0000"/>
                </a:solidFill>
                <a:latin typeface="宋体" pitchFamily="2" charset="-122"/>
              </a:rPr>
              <a:t>/20</a:t>
            </a:r>
            <a:r>
              <a:rPr lang="zh-CN" altLang="en-US" sz="2400" dirty="0">
                <a:solidFill>
                  <a:srgbClr val="FF0000"/>
                </a:solidFill>
                <a:latin typeface="宋体" pitchFamily="2" charset="-122"/>
              </a:rPr>
              <a:t>秒</a:t>
            </a:r>
            <a:r>
              <a:rPr lang="zh-CN" altLang="en-US" sz="2400" dirty="0">
                <a:latin typeface="宋体" pitchFamily="2" charset="-122"/>
              </a:rPr>
              <a:t>。</a:t>
            </a:r>
            <a:r>
              <a:rPr lang="en-US" altLang="zh-CN" sz="2400" dirty="0">
                <a:latin typeface="宋体" pitchFamily="2" charset="-122"/>
              </a:rPr>
              <a:t> </a:t>
            </a:r>
            <a:endParaRPr lang="zh-CN" altLang="en-US" sz="2400" dirty="0">
              <a:latin typeface="宋体" pitchFamily="2" charset="-122"/>
            </a:endParaRPr>
          </a:p>
          <a:p>
            <a:pPr eaLnBrk="1" hangingPunct="1">
              <a:spcBef>
                <a:spcPct val="50000"/>
              </a:spcBef>
              <a:buClr>
                <a:schemeClr val="tx2"/>
              </a:buClr>
              <a:buSzPct val="90000"/>
              <a:buFont typeface="Wingdings" pitchFamily="2" charset="2"/>
              <a:buNone/>
            </a:pPr>
            <a:r>
              <a:rPr lang="zh-CN" altLang="en-US" sz="2400" dirty="0">
                <a:latin typeface="宋体" pitchFamily="2" charset="-122"/>
              </a:rPr>
              <a:t>3．输出投影结果。</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   </a:t>
            </a:r>
            <a:r>
              <a:rPr lang="zh-CN" altLang="en-US" sz="2400" dirty="0">
                <a:solidFill>
                  <a:srgbClr val="0000FF"/>
                </a:solidFill>
                <a:latin typeface="宋体" pitchFamily="2" charset="-122"/>
              </a:rPr>
              <a:t>第四种情况总的执行时间约为</a:t>
            </a:r>
            <a:r>
              <a:rPr lang="en-US" altLang="zh-CN" sz="2400" dirty="0">
                <a:solidFill>
                  <a:srgbClr val="0000FF"/>
                </a:solidFill>
                <a:latin typeface="宋体" pitchFamily="2" charset="-122"/>
              </a:rPr>
              <a:t>(1+5)/</a:t>
            </a:r>
            <a:r>
              <a:rPr lang="zh-CN" altLang="en-US" sz="2400" dirty="0">
                <a:solidFill>
                  <a:srgbClr val="0000FF"/>
                </a:solidFill>
                <a:latin typeface="宋体" pitchFamily="2" charset="-122"/>
              </a:rPr>
              <a:t>10秒。</a:t>
            </a:r>
            <a:endParaRPr lang="en-US" altLang="zh-CN" sz="2400" dirty="0">
              <a:solidFill>
                <a:srgbClr val="0000FF"/>
              </a:solidFill>
              <a:latin typeface="宋体" pitchFamily="2" charset="-122"/>
            </a:endParaRPr>
          </a:p>
          <a:p>
            <a:pPr eaLnBrk="1" hangingPunct="1">
              <a:spcBef>
                <a:spcPct val="50000"/>
              </a:spcBef>
              <a:buClr>
                <a:schemeClr val="tx2"/>
              </a:buClr>
              <a:buSzPct val="90000"/>
              <a:buFont typeface="Wingdings" pitchFamily="2" charset="2"/>
              <a:buNone/>
            </a:pPr>
            <a:r>
              <a:rPr lang="zh-CN" altLang="en-US" sz="2400" dirty="0">
                <a:latin typeface="宋体" pitchFamily="2" charset="-122"/>
              </a:rPr>
              <a:t>  </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A2353D4-4A31-4208-8C13-5226EF41ACAD}" type="slidenum">
              <a:rPr kumimoji="0" lang="zh-CN" altLang="en-US"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2" name="圆角矩形标注 1"/>
          <p:cNvSpPr/>
          <p:nvPr/>
        </p:nvSpPr>
        <p:spPr>
          <a:xfrm>
            <a:off x="1727684" y="5924900"/>
            <a:ext cx="5688632" cy="792088"/>
          </a:xfrm>
          <a:prstGeom prst="wedgeRoundRectCallout">
            <a:avLst>
              <a:gd name="adj1" fmla="val -41518"/>
              <a:gd name="adj2" fmla="val -65931"/>
              <a:gd name="adj3" fmla="val 16667"/>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宋体" pitchFamily="2" charset="-122"/>
                <a:ea typeface="宋体" panose="02010600030101010101" pitchFamily="2" charset="-122"/>
                <a:cs typeface="+mn-cs"/>
              </a:rPr>
              <a:t>说明关系数据库中索引的重要性</a:t>
            </a:r>
            <a:endParaRPr kumimoji="1" lang="zh-CN" altLang="en-US" sz="2400" b="0" i="0" u="none" strike="noStrike" kern="1200" cap="none" spc="0" normalizeH="0" baseline="0" noProof="0" dirty="0">
              <a:ln>
                <a:noFill/>
              </a:ln>
              <a:solidFill>
                <a:srgbClr val="FF0000"/>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177575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614363"/>
            <a:ext cx="8162925" cy="762000"/>
          </a:xfrm>
        </p:spPr>
        <p:txBody>
          <a:bodyPr>
            <a:normAutofit fontScale="90000"/>
          </a:bodyPr>
          <a:lstStyle/>
          <a:p>
            <a:pPr eaLnBrk="1" fontAlgn="auto" hangingPunct="1">
              <a:spcAft>
                <a:spcPts val="0"/>
              </a:spcAft>
              <a:defRPr/>
            </a:pPr>
            <a:r>
              <a:rPr lang="zh-CN" altLang="en-US" dirty="0"/>
              <a:t>基本概念</a:t>
            </a:r>
            <a:r>
              <a:rPr lang="en-US" altLang="zh-CN" dirty="0"/>
              <a:t>1</a:t>
            </a:r>
            <a:endParaRPr lang="zh-CN" altLang="en-US" dirty="0"/>
          </a:p>
        </p:txBody>
      </p:sp>
      <p:sp>
        <p:nvSpPr>
          <p:cNvPr id="15362" name="Rectangle 3"/>
          <p:cNvSpPr>
            <a:spLocks noGrp="1" noChangeArrowheads="1"/>
          </p:cNvSpPr>
          <p:nvPr>
            <p:ph idx="1"/>
          </p:nvPr>
        </p:nvSpPr>
        <p:spPr>
          <a:xfrm>
            <a:off x="381000" y="1452563"/>
            <a:ext cx="8110538" cy="4191000"/>
          </a:xfrm>
        </p:spPr>
        <p:txBody>
          <a:bodyPr/>
          <a:lstStyle/>
          <a:p>
            <a:pPr eaLnBrk="1" hangingPunct="1"/>
            <a:r>
              <a:rPr lang="zh-CN" altLang="en-US" dirty="0"/>
              <a:t>查询分析（词法、语法、语义、符号名）</a:t>
            </a:r>
          </a:p>
          <a:p>
            <a:pPr eaLnBrk="1" hangingPunct="1"/>
            <a:r>
              <a:rPr lang="zh-CN" altLang="en-US" dirty="0"/>
              <a:t>查询树（</a:t>
            </a:r>
            <a:r>
              <a:rPr lang="en-US" altLang="zh-CN" dirty="0"/>
              <a:t>query tree</a:t>
            </a:r>
            <a:r>
              <a:rPr lang="zh-CN" altLang="en-US" dirty="0"/>
              <a:t>），语法分析树（</a:t>
            </a:r>
            <a:r>
              <a:rPr lang="en-US" altLang="zh-CN" dirty="0"/>
              <a:t>syntax tree）</a:t>
            </a:r>
          </a:p>
          <a:p>
            <a:pPr eaLnBrk="1" hangingPunct="1"/>
            <a:r>
              <a:rPr lang="zh-CN" altLang="en-US" dirty="0"/>
              <a:t>关系代数语法树</a:t>
            </a:r>
            <a:endParaRPr lang="en-US" altLang="zh-CN" dirty="0"/>
          </a:p>
          <a:p>
            <a:pPr eaLnBrk="1" hangingPunct="1"/>
            <a:r>
              <a:rPr lang="zh-CN" altLang="en-US" dirty="0"/>
              <a:t>执行树</a:t>
            </a:r>
          </a:p>
          <a:p>
            <a:pPr eaLnBrk="1" hangingPunct="1"/>
            <a:r>
              <a:rPr lang="zh-CN" altLang="en-US" dirty="0"/>
              <a:t>执行计划</a:t>
            </a:r>
          </a:p>
        </p:txBody>
      </p:sp>
      <p:sp>
        <p:nvSpPr>
          <p:cNvPr id="4" name="灯片编号占位符 3"/>
          <p:cNvSpPr>
            <a:spLocks noGrp="1"/>
          </p:cNvSpPr>
          <p:nvPr>
            <p:ph type="sldNum" sz="quarter" idx="12"/>
          </p:nvPr>
        </p:nvSpPr>
        <p:spPr/>
        <p:txBody>
          <a:bodyPr/>
          <a:lstStyle/>
          <a:p>
            <a:pPr>
              <a:defRPr/>
            </a:pPr>
            <a:fld id="{21E27449-AFB2-47B7-AEE3-C3D50A88BD34}" type="slidenum">
              <a:rPr lang="zh-CN" altLang="en-US" smtClean="0"/>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Grp="1" noChangeArrowheads="1"/>
          </p:cNvSpPr>
          <p:nvPr>
            <p:ph idx="1"/>
          </p:nvPr>
        </p:nvSpPr>
        <p:spPr>
          <a:xfrm>
            <a:off x="381000" y="908720"/>
            <a:ext cx="8458200" cy="936104"/>
          </a:xfrm>
        </p:spPr>
        <p:txBody>
          <a:bodyPr/>
          <a:lstStyle/>
          <a:p>
            <a:pPr eaLnBrk="1" hangingPunct="1">
              <a:spcBef>
                <a:spcPct val="0"/>
              </a:spcBef>
              <a:buClrTx/>
              <a:buSzTx/>
            </a:pPr>
            <a:r>
              <a:rPr lang="en-US" altLang="zh-CN" sz="2400" b="1" dirty="0">
                <a:latin typeface="Arial" charset="0"/>
              </a:rPr>
              <a:t>9.3  </a:t>
            </a:r>
            <a:r>
              <a:rPr lang="zh-CN" altLang="en-US" sz="2400" b="1" dirty="0">
                <a:latin typeface="Arial" charset="0"/>
              </a:rPr>
              <a:t>代数优化</a:t>
            </a:r>
            <a:endParaRPr lang="en-US" altLang="zh-CN" sz="2400" b="1" dirty="0">
              <a:latin typeface="Arial" charset="0"/>
            </a:endParaRPr>
          </a:p>
          <a:p>
            <a:pPr eaLnBrk="1" hangingPunct="1">
              <a:spcBef>
                <a:spcPct val="0"/>
              </a:spcBef>
              <a:buClrTx/>
              <a:buSzTx/>
            </a:pPr>
            <a:r>
              <a:rPr lang="en-US" altLang="zh-CN" sz="2400" b="1" dirty="0">
                <a:latin typeface="Arial" charset="0"/>
              </a:rPr>
              <a:t>9.3.1 </a:t>
            </a:r>
            <a:r>
              <a:rPr lang="zh-CN" altLang="en-US" sz="2400" dirty="0"/>
              <a:t>关系代数表达式的等价变换规则</a:t>
            </a:r>
            <a:endParaRPr lang="en-US" altLang="zh-CN" sz="2400" dirty="0"/>
          </a:p>
        </p:txBody>
      </p:sp>
      <p:sp>
        <p:nvSpPr>
          <p:cNvPr id="3" name="灯片编号占位符 2"/>
          <p:cNvSpPr>
            <a:spLocks noGrp="1"/>
          </p:cNvSpPr>
          <p:nvPr>
            <p:ph type="sldNum" sz="quarter" idx="12"/>
          </p:nvPr>
        </p:nvSpPr>
        <p:spPr/>
        <p:txBody>
          <a:bodyPr/>
          <a:lstStyle/>
          <a:p>
            <a:pPr>
              <a:defRPr/>
            </a:pPr>
            <a:fld id="{028B86EC-45FD-4CA7-BDD1-57ED47EDD013}" type="slidenum">
              <a:rPr lang="zh-CN" altLang="en-US" smtClean="0"/>
              <a:pPr>
                <a:defRPr/>
              </a:pPr>
              <a:t>20</a:t>
            </a:fld>
            <a:endParaRPr lang="en-US" altLang="zh-CN"/>
          </a:p>
        </p:txBody>
      </p:sp>
      <p:sp>
        <p:nvSpPr>
          <p:cNvPr id="6" name="内容占位符 2"/>
          <p:cNvSpPr txBox="1">
            <a:spLocks/>
          </p:cNvSpPr>
          <p:nvPr/>
        </p:nvSpPr>
        <p:spPr bwMode="auto">
          <a:xfrm>
            <a:off x="381000" y="1844824"/>
            <a:ext cx="8229600" cy="34138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rgbClr val="0BD0D9"/>
              </a:buClr>
              <a:buSzPct val="95000"/>
              <a:buFont typeface="Wingdings 2" pitchFamily="18" charset="2"/>
              <a:buNone/>
              <a:defRPr sz="2600" kern="1200" baseline="0">
                <a:solidFill>
                  <a:schemeClr val="tx1"/>
                </a:solidFill>
                <a:latin typeface="Verdana" pitchFamily="34" charset="0"/>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None/>
              <a:defRPr sz="2400" kern="1200" baseline="0">
                <a:solidFill>
                  <a:schemeClr val="tx1"/>
                </a:solidFill>
                <a:latin typeface="Verdana" pitchFamily="34" charset="0"/>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None/>
              <a:defRPr sz="2100" kern="1200" baseline="0">
                <a:solidFill>
                  <a:schemeClr val="tx1"/>
                </a:solidFill>
                <a:latin typeface="Verdana" pitchFamily="34" charset="0"/>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None/>
              <a:defRPr sz="2000" kern="1200" baseline="0">
                <a:solidFill>
                  <a:schemeClr val="tx1"/>
                </a:solidFill>
                <a:latin typeface="Verdana" pitchFamily="34" charset="0"/>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None/>
              <a:defRPr sz="2000" kern="1200" baseline="0">
                <a:solidFill>
                  <a:schemeClr val="tx1"/>
                </a:solidFill>
                <a:latin typeface="Verdana"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kumimoji="0" lang="en-US" altLang="zh-CN" sz="2400" dirty="0">
                <a:solidFill>
                  <a:srgbClr val="0000FF"/>
                </a:solidFill>
              </a:rPr>
              <a:t>1 </a:t>
            </a:r>
            <a:r>
              <a:rPr kumimoji="0" lang="zh-CN" altLang="en-US" sz="2400" dirty="0">
                <a:solidFill>
                  <a:srgbClr val="0000FF"/>
                </a:solidFill>
              </a:rPr>
              <a:t>连接</a:t>
            </a:r>
            <a:r>
              <a:rPr kumimoji="0" lang="en-US" altLang="zh-CN" sz="2400" dirty="0">
                <a:solidFill>
                  <a:srgbClr val="0000FF"/>
                </a:solidFill>
              </a:rPr>
              <a:t>/</a:t>
            </a:r>
            <a:r>
              <a:rPr kumimoji="0" lang="zh-CN" altLang="en-US" sz="2400" dirty="0">
                <a:solidFill>
                  <a:srgbClr val="0000FF"/>
                </a:solidFill>
              </a:rPr>
              <a:t>笛卡尔积的交换律</a:t>
            </a:r>
            <a:endParaRPr kumimoji="0" lang="en-US" altLang="zh-CN" sz="2400" dirty="0">
              <a:solidFill>
                <a:srgbClr val="0000FF"/>
              </a:solidFill>
            </a:endParaRPr>
          </a:p>
          <a:p>
            <a:pPr algn="just" eaLnBrk="1" hangingPunct="1">
              <a:buClrTx/>
            </a:pPr>
            <a:r>
              <a:rPr lang="en-US" altLang="zh-CN" sz="2400" dirty="0"/>
              <a:t>     E1× E2≡ E2×E1</a:t>
            </a:r>
          </a:p>
          <a:p>
            <a:pPr algn="just" eaLnBrk="1" hangingPunct="1">
              <a:buClrTx/>
            </a:pPr>
            <a:r>
              <a:rPr lang="en-US" altLang="zh-CN" sz="2400" dirty="0"/>
              <a:t>     E1 </a:t>
            </a:r>
            <a:r>
              <a:rPr lang="en-US" altLang="zh-CN" sz="2400" dirty="0">
                <a:solidFill>
                  <a:prstClr val="black"/>
                </a:solidFill>
                <a:latin typeface="Arial Unicode MS"/>
                <a:ea typeface="Arial Unicode MS"/>
                <a:cs typeface="Arial Unicode MS"/>
              </a:rPr>
              <a:t>⋈</a:t>
            </a:r>
            <a:r>
              <a:rPr lang="en-US" altLang="zh-CN" sz="2400" dirty="0"/>
              <a:t> E2≡E2 </a:t>
            </a:r>
            <a:r>
              <a:rPr lang="en-US" altLang="zh-CN" sz="2400" dirty="0">
                <a:solidFill>
                  <a:prstClr val="black"/>
                </a:solidFill>
                <a:latin typeface="Arial Unicode MS"/>
                <a:ea typeface="Arial Unicode MS"/>
                <a:cs typeface="Arial Unicode MS"/>
              </a:rPr>
              <a:t>⋈</a:t>
            </a:r>
            <a:r>
              <a:rPr lang="en-US" altLang="zh-CN" sz="2400" dirty="0"/>
              <a:t> E1         </a:t>
            </a:r>
          </a:p>
          <a:p>
            <a:pPr algn="just" eaLnBrk="1" hangingPunct="1">
              <a:buClrTx/>
            </a:pPr>
            <a:r>
              <a:rPr lang="en-US" altLang="zh-CN" sz="2400" dirty="0"/>
              <a:t>     E1 </a:t>
            </a:r>
            <a:r>
              <a:rPr lang="en-US" altLang="zh-CN" sz="2400" dirty="0">
                <a:solidFill>
                  <a:prstClr val="black"/>
                </a:solidFill>
                <a:latin typeface="Arial Unicode MS"/>
                <a:ea typeface="Arial Unicode MS"/>
                <a:cs typeface="Arial Unicode MS"/>
              </a:rPr>
              <a:t>⋈</a:t>
            </a:r>
            <a:r>
              <a:rPr lang="en-US" altLang="zh-CN" sz="2000" baseline="-24000" dirty="0"/>
              <a:t> </a:t>
            </a:r>
            <a:r>
              <a:rPr lang="en-US" altLang="zh-CN" sz="2400" dirty="0"/>
              <a:t>E2≡E2 </a:t>
            </a:r>
            <a:r>
              <a:rPr lang="en-US" altLang="zh-CN" sz="2400" dirty="0">
                <a:solidFill>
                  <a:prstClr val="black"/>
                </a:solidFill>
                <a:latin typeface="Arial Unicode MS"/>
                <a:ea typeface="Arial Unicode MS"/>
                <a:cs typeface="Arial Unicode MS"/>
              </a:rPr>
              <a:t>⋈</a:t>
            </a:r>
            <a:r>
              <a:rPr lang="en-US" altLang="zh-CN" sz="2400" dirty="0"/>
              <a:t> E1</a:t>
            </a:r>
          </a:p>
          <a:p>
            <a:pPr algn="just" eaLnBrk="1" hangingPunct="1">
              <a:spcBef>
                <a:spcPts val="0"/>
              </a:spcBef>
              <a:buClrTx/>
            </a:pPr>
            <a:r>
              <a:rPr kumimoji="0" lang="en-US" altLang="zh-CN" sz="1000" dirty="0"/>
              <a:t>                         F                             </a:t>
            </a:r>
            <a:r>
              <a:rPr kumimoji="0" lang="en-US" altLang="zh-CN" sz="1000" dirty="0" err="1"/>
              <a:t>F</a:t>
            </a:r>
            <a:endParaRPr kumimoji="0" lang="zh-CN" altLang="en-US" sz="1000" dirty="0"/>
          </a:p>
        </p:txBody>
      </p:sp>
      <p:sp>
        <p:nvSpPr>
          <p:cNvPr id="5" name="矩形 4">
            <a:extLst>
              <a:ext uri="{FF2B5EF4-FFF2-40B4-BE49-F238E27FC236}">
                <a16:creationId xmlns:a16="http://schemas.microsoft.com/office/drawing/2014/main" id="{06556256-4377-48CD-8FC1-A2416C2435C7}"/>
              </a:ext>
            </a:extLst>
          </p:cNvPr>
          <p:cNvSpPr/>
          <p:nvPr/>
        </p:nvSpPr>
        <p:spPr>
          <a:xfrm>
            <a:off x="381000" y="3861048"/>
            <a:ext cx="6445962" cy="2040559"/>
          </a:xfrm>
          <a:prstGeom prst="rect">
            <a:avLst/>
          </a:prstGeom>
        </p:spPr>
        <p:txBody>
          <a:bodyPr wrap="square">
            <a:spAutoFit/>
          </a:bodyPr>
          <a:lstStyle/>
          <a:p>
            <a:r>
              <a:rPr lang="en-US" altLang="zh-CN" dirty="0">
                <a:solidFill>
                  <a:srgbClr val="0000FF"/>
                </a:solidFill>
              </a:rPr>
              <a:t>2 </a:t>
            </a:r>
            <a:r>
              <a:rPr lang="zh-CN" altLang="en-US" dirty="0">
                <a:solidFill>
                  <a:srgbClr val="0000FF"/>
                </a:solidFill>
              </a:rPr>
              <a:t>连接</a:t>
            </a:r>
            <a:r>
              <a:rPr lang="en-US" altLang="zh-CN" dirty="0">
                <a:solidFill>
                  <a:srgbClr val="0000FF"/>
                </a:solidFill>
              </a:rPr>
              <a:t>/</a:t>
            </a:r>
            <a:r>
              <a:rPr lang="zh-CN" altLang="en-US" dirty="0">
                <a:solidFill>
                  <a:srgbClr val="0000FF"/>
                </a:solidFill>
              </a:rPr>
              <a:t>笛卡尔积的结合律</a:t>
            </a:r>
            <a:endParaRPr lang="en-US" altLang="zh-CN" dirty="0">
              <a:solidFill>
                <a:srgbClr val="0000FF"/>
              </a:solidFill>
            </a:endParaRPr>
          </a:p>
          <a:p>
            <a:pPr algn="just" eaLnBrk="1" hangingPunct="1">
              <a:lnSpc>
                <a:spcPct val="130000"/>
              </a:lnSpc>
              <a:buClrTx/>
              <a:buFont typeface="Wingdings" panose="05000000000000000000" pitchFamily="2" charset="2"/>
              <a:buNone/>
            </a:pPr>
            <a:r>
              <a:rPr lang="zh-CN" altLang="en-US" dirty="0"/>
              <a:t> </a:t>
            </a:r>
            <a:r>
              <a:rPr lang="en-US" altLang="zh-CN" dirty="0"/>
              <a:t>(E1×E2) × E3 ≡ E1 × (E2×E3)</a:t>
            </a:r>
          </a:p>
          <a:p>
            <a:pPr algn="just" eaLnBrk="1" hangingPunct="1">
              <a:lnSpc>
                <a:spcPct val="130000"/>
              </a:lnSpc>
              <a:buClrTx/>
              <a:buFont typeface="Wingdings" panose="05000000000000000000" pitchFamily="2" charset="2"/>
              <a:buNone/>
            </a:pPr>
            <a:r>
              <a:rPr lang="en-US" altLang="zh-CN" dirty="0"/>
              <a:t> (E1 </a:t>
            </a:r>
            <a:r>
              <a:rPr lang="en-US" altLang="zh-CN" dirty="0">
                <a:solidFill>
                  <a:prstClr val="black"/>
                </a:solidFill>
                <a:latin typeface="Arial Unicode MS"/>
                <a:ea typeface="Arial Unicode MS"/>
                <a:cs typeface="Arial Unicode MS"/>
              </a:rPr>
              <a:t>⋈</a:t>
            </a:r>
            <a:r>
              <a:rPr lang="en-US" altLang="zh-CN" dirty="0"/>
              <a:t> E2) </a:t>
            </a:r>
            <a:r>
              <a:rPr lang="en-US" altLang="zh-CN" dirty="0">
                <a:solidFill>
                  <a:prstClr val="black"/>
                </a:solidFill>
                <a:latin typeface="Arial Unicode MS"/>
                <a:ea typeface="Arial Unicode MS"/>
                <a:cs typeface="Arial Unicode MS"/>
              </a:rPr>
              <a:t>⋈</a:t>
            </a:r>
            <a:r>
              <a:rPr lang="en-US" altLang="zh-CN" dirty="0"/>
              <a:t> E3 ≡ E1 </a:t>
            </a:r>
            <a:r>
              <a:rPr lang="en-US" altLang="zh-CN" dirty="0">
                <a:solidFill>
                  <a:prstClr val="black"/>
                </a:solidFill>
                <a:latin typeface="Arial Unicode MS"/>
                <a:ea typeface="Arial Unicode MS"/>
                <a:cs typeface="Arial Unicode MS"/>
              </a:rPr>
              <a:t>⋈</a:t>
            </a:r>
            <a:r>
              <a:rPr lang="en-US" altLang="zh-CN" dirty="0"/>
              <a:t> (E2 </a:t>
            </a:r>
            <a:r>
              <a:rPr lang="en-US" altLang="zh-CN" dirty="0">
                <a:solidFill>
                  <a:prstClr val="black"/>
                </a:solidFill>
                <a:latin typeface="Arial Unicode MS"/>
                <a:ea typeface="Arial Unicode MS"/>
                <a:cs typeface="Arial Unicode MS"/>
              </a:rPr>
              <a:t>⋈</a:t>
            </a:r>
            <a:r>
              <a:rPr lang="en-US" altLang="zh-CN" dirty="0"/>
              <a:t> E3)</a:t>
            </a:r>
          </a:p>
          <a:p>
            <a:pPr eaLnBrk="1" hangingPunct="1">
              <a:lnSpc>
                <a:spcPct val="130000"/>
              </a:lnSpc>
              <a:buClrTx/>
              <a:buFont typeface="Wingdings" panose="05000000000000000000" pitchFamily="2" charset="2"/>
              <a:buNone/>
            </a:pPr>
            <a:r>
              <a:rPr lang="en-US" altLang="zh-CN" dirty="0"/>
              <a:t> (E1 </a:t>
            </a:r>
            <a:r>
              <a:rPr lang="en-US" altLang="zh-CN" dirty="0">
                <a:solidFill>
                  <a:prstClr val="black"/>
                </a:solidFill>
                <a:latin typeface="Arial Unicode MS"/>
                <a:ea typeface="Arial Unicode MS"/>
                <a:cs typeface="Arial Unicode MS"/>
              </a:rPr>
              <a:t>⋈</a:t>
            </a:r>
            <a:r>
              <a:rPr lang="en-US" altLang="zh-CN" dirty="0"/>
              <a:t> E2) </a:t>
            </a:r>
            <a:r>
              <a:rPr lang="en-US" altLang="zh-CN" dirty="0">
                <a:solidFill>
                  <a:prstClr val="black"/>
                </a:solidFill>
                <a:latin typeface="Arial Unicode MS"/>
                <a:ea typeface="Arial Unicode MS"/>
                <a:cs typeface="Arial Unicode MS"/>
              </a:rPr>
              <a:t>⋈</a:t>
            </a:r>
            <a:r>
              <a:rPr lang="en-US" altLang="zh-CN" dirty="0"/>
              <a:t> E3 ≡ E1 </a:t>
            </a:r>
            <a:r>
              <a:rPr lang="en-US" altLang="zh-CN" dirty="0">
                <a:solidFill>
                  <a:prstClr val="black"/>
                </a:solidFill>
                <a:latin typeface="Arial Unicode MS"/>
                <a:ea typeface="Arial Unicode MS"/>
                <a:cs typeface="Arial Unicode MS"/>
              </a:rPr>
              <a:t>⋈</a:t>
            </a:r>
            <a:r>
              <a:rPr lang="en-US" altLang="zh-CN" dirty="0"/>
              <a:t> (E2 </a:t>
            </a:r>
            <a:r>
              <a:rPr lang="en-US" altLang="zh-CN" dirty="0">
                <a:solidFill>
                  <a:prstClr val="black"/>
                </a:solidFill>
                <a:latin typeface="Arial Unicode MS"/>
                <a:ea typeface="Arial Unicode MS"/>
                <a:cs typeface="Arial Unicode MS"/>
              </a:rPr>
              <a:t>⋈</a:t>
            </a:r>
            <a:r>
              <a:rPr lang="en-US" altLang="zh-CN" dirty="0"/>
              <a:t> E3) </a:t>
            </a:r>
          </a:p>
          <a:p>
            <a:pPr eaLnBrk="1" hangingPunct="1">
              <a:lnSpc>
                <a:spcPct val="90000"/>
              </a:lnSpc>
              <a:buClrTx/>
              <a:buFont typeface="Wingdings" panose="05000000000000000000" pitchFamily="2" charset="2"/>
              <a:buNone/>
            </a:pPr>
            <a:r>
              <a:rPr lang="en-US" altLang="zh-CN" sz="1000" dirty="0"/>
              <a:t>                  F                    F                                   F                   F</a:t>
            </a:r>
            <a:endParaRPr lang="zh-CN" altLang="en-US" sz="1000" dirty="0"/>
          </a:p>
        </p:txBody>
      </p:sp>
    </p:spTree>
    <p:extLst>
      <p:ext uri="{BB962C8B-B14F-4D97-AF65-F5344CB8AC3E}">
        <p14:creationId xmlns:p14="http://schemas.microsoft.com/office/powerpoint/2010/main" val="127128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21</a:t>
            </a:fld>
            <a:endParaRPr lang="en-US" altLang="zh-CN"/>
          </a:p>
        </p:txBody>
      </p:sp>
      <p:sp>
        <p:nvSpPr>
          <p:cNvPr id="7" name="内容占位符 2"/>
          <p:cNvSpPr>
            <a:spLocks noGrp="1"/>
          </p:cNvSpPr>
          <p:nvPr>
            <p:ph idx="1"/>
          </p:nvPr>
        </p:nvSpPr>
        <p:spPr>
          <a:xfrm>
            <a:off x="395536" y="1124744"/>
            <a:ext cx="8229600" cy="3456384"/>
          </a:xfrm>
        </p:spPr>
        <p:txBody>
          <a:bodyPr/>
          <a:lstStyle/>
          <a:p>
            <a:pPr eaLnBrk="1" hangingPunct="1">
              <a:spcBef>
                <a:spcPct val="0"/>
              </a:spcBef>
              <a:buClrTx/>
              <a:buSzTx/>
            </a:pPr>
            <a:r>
              <a:rPr lang="en-US" altLang="zh-CN" sz="2400" dirty="0">
                <a:solidFill>
                  <a:srgbClr val="0000FF"/>
                </a:solidFill>
              </a:rPr>
              <a:t>3 </a:t>
            </a:r>
            <a:r>
              <a:rPr lang="zh-CN" altLang="en-US" sz="2400" dirty="0">
                <a:solidFill>
                  <a:srgbClr val="0000FF"/>
                </a:solidFill>
              </a:rPr>
              <a:t>投影的串接律</a:t>
            </a:r>
            <a:endParaRPr lang="en-US" altLang="zh-CN" sz="2400" dirty="0">
              <a:solidFill>
                <a:srgbClr val="0000FF"/>
              </a:solidFill>
            </a:endParaRPr>
          </a:p>
          <a:p>
            <a:pPr marL="273050" lvl="0" indent="-273050" algn="just" eaLnBrk="1" hangingPunct="1"/>
            <a:r>
              <a:rPr lang="zh-CN" altLang="en-US" sz="2800" dirty="0">
                <a:solidFill>
                  <a:prstClr val="black"/>
                </a:solidFill>
                <a:latin typeface="Constantia"/>
              </a:rPr>
              <a:t> </a:t>
            </a:r>
            <a:r>
              <a:rPr lang="en-US" altLang="zh-CN" dirty="0">
                <a:solidFill>
                  <a:prstClr val="black"/>
                </a:solidFill>
                <a:latin typeface="Constantia"/>
              </a:rPr>
              <a:t>π</a:t>
            </a:r>
            <a:r>
              <a:rPr lang="en-US" altLang="zh-CN" sz="2400" dirty="0">
                <a:solidFill>
                  <a:prstClr val="black"/>
                </a:solidFill>
                <a:latin typeface="Constantia"/>
              </a:rPr>
              <a:t> </a:t>
            </a:r>
            <a:r>
              <a:rPr lang="en-US" altLang="zh-CN" sz="2800" baseline="-25000" dirty="0">
                <a:solidFill>
                  <a:prstClr val="black"/>
                </a:solidFill>
                <a:latin typeface="Constantia"/>
              </a:rPr>
              <a:t>A1,A2,</a:t>
            </a:r>
            <a:r>
              <a:rPr lang="en-US" altLang="zh-CN" sz="2800" baseline="-25000" dirty="0">
                <a:solidFill>
                  <a:prstClr val="black"/>
                </a:solidFill>
                <a:latin typeface="Constantia"/>
                <a:sym typeface="Symbol" panose="05050102010706020507" pitchFamily="18" charset="2"/>
              </a:rPr>
              <a:t> </a:t>
            </a:r>
            <a:r>
              <a:rPr lang="en-US" altLang="zh-CN" sz="2800" baseline="-25000" dirty="0">
                <a:solidFill>
                  <a:prstClr val="black"/>
                </a:solidFill>
                <a:latin typeface="Constantia"/>
                <a:sym typeface="MT Extra" panose="05050102010205020202" pitchFamily="18" charset="2"/>
              </a:rPr>
              <a:t></a:t>
            </a:r>
            <a:r>
              <a:rPr lang="en-US" altLang="zh-CN" sz="2800" baseline="-25000" dirty="0">
                <a:solidFill>
                  <a:prstClr val="black"/>
                </a:solidFill>
                <a:latin typeface="Constantia"/>
              </a:rPr>
              <a:t>,An</a:t>
            </a:r>
            <a:r>
              <a:rPr lang="en-US" altLang="zh-CN" sz="2800" dirty="0">
                <a:solidFill>
                  <a:prstClr val="black"/>
                </a:solidFill>
                <a:latin typeface="Constantia"/>
              </a:rPr>
              <a:t>(</a:t>
            </a:r>
            <a:r>
              <a:rPr lang="en-US" altLang="zh-CN" dirty="0">
                <a:solidFill>
                  <a:prstClr val="black"/>
                </a:solidFill>
                <a:latin typeface="Constantia"/>
              </a:rPr>
              <a:t>π</a:t>
            </a:r>
            <a:r>
              <a:rPr lang="en-US" altLang="zh-CN" sz="2800" dirty="0">
                <a:solidFill>
                  <a:prstClr val="black"/>
                </a:solidFill>
                <a:latin typeface="Constantia"/>
              </a:rPr>
              <a:t> </a:t>
            </a:r>
            <a:r>
              <a:rPr lang="en-US" altLang="zh-CN" sz="2800" baseline="-25000" dirty="0">
                <a:solidFill>
                  <a:prstClr val="black"/>
                </a:solidFill>
                <a:latin typeface="Constantia"/>
              </a:rPr>
              <a:t>B1,B2, </a:t>
            </a:r>
            <a:r>
              <a:rPr lang="en-US" altLang="zh-CN" sz="2800" baseline="-25000" dirty="0">
                <a:solidFill>
                  <a:prstClr val="black"/>
                </a:solidFill>
                <a:latin typeface="Constantia"/>
                <a:sym typeface="MT Extra" panose="05050102010205020202" pitchFamily="18" charset="2"/>
              </a:rPr>
              <a:t></a:t>
            </a:r>
            <a:r>
              <a:rPr lang="en-US" altLang="zh-CN" sz="2800" baseline="-25000" dirty="0">
                <a:solidFill>
                  <a:prstClr val="black"/>
                </a:solidFill>
                <a:latin typeface="Constantia"/>
              </a:rPr>
              <a:t>,</a:t>
            </a:r>
            <a:r>
              <a:rPr lang="en-US" altLang="zh-CN" sz="2800" baseline="-25000" dirty="0" err="1">
                <a:solidFill>
                  <a:prstClr val="black"/>
                </a:solidFill>
                <a:latin typeface="Constantia"/>
              </a:rPr>
              <a:t>Bm</a:t>
            </a:r>
            <a:r>
              <a:rPr lang="en-US" altLang="zh-CN" sz="2800" dirty="0">
                <a:solidFill>
                  <a:prstClr val="black"/>
                </a:solidFill>
                <a:latin typeface="Constantia"/>
              </a:rPr>
              <a:t>(E))≡ </a:t>
            </a:r>
            <a:r>
              <a:rPr lang="en-US" altLang="zh-CN" dirty="0">
                <a:solidFill>
                  <a:prstClr val="black"/>
                </a:solidFill>
                <a:latin typeface="Constantia"/>
              </a:rPr>
              <a:t>π</a:t>
            </a:r>
            <a:r>
              <a:rPr lang="en-US" altLang="zh-CN" sz="2400" dirty="0">
                <a:solidFill>
                  <a:prstClr val="black"/>
                </a:solidFill>
                <a:latin typeface="Constantia"/>
              </a:rPr>
              <a:t> </a:t>
            </a:r>
            <a:r>
              <a:rPr lang="en-US" altLang="zh-CN" sz="2800" baseline="-25000" dirty="0">
                <a:solidFill>
                  <a:prstClr val="black"/>
                </a:solidFill>
                <a:latin typeface="Constantia"/>
              </a:rPr>
              <a:t>A1,A2, </a:t>
            </a:r>
            <a:r>
              <a:rPr lang="en-US" altLang="zh-CN" sz="2800" baseline="-25000" dirty="0">
                <a:solidFill>
                  <a:prstClr val="black"/>
                </a:solidFill>
                <a:latin typeface="Constantia"/>
                <a:sym typeface="MT Extra" panose="05050102010205020202" pitchFamily="18" charset="2"/>
              </a:rPr>
              <a:t></a:t>
            </a:r>
            <a:r>
              <a:rPr lang="en-US" altLang="zh-CN" sz="2800" baseline="-25000" dirty="0">
                <a:solidFill>
                  <a:prstClr val="black"/>
                </a:solidFill>
                <a:latin typeface="Constantia"/>
              </a:rPr>
              <a:t>,An</a:t>
            </a:r>
            <a:r>
              <a:rPr lang="en-US" altLang="zh-CN" sz="2800" dirty="0">
                <a:solidFill>
                  <a:prstClr val="black"/>
                </a:solidFill>
                <a:latin typeface="Constantia"/>
              </a:rPr>
              <a:t> (E)</a:t>
            </a:r>
          </a:p>
          <a:p>
            <a:pPr algn="just" eaLnBrk="1" hangingPunct="1"/>
            <a:endParaRPr lang="en-US" altLang="zh-CN" sz="2400" dirty="0"/>
          </a:p>
          <a:p>
            <a:pPr algn="just" eaLnBrk="1" hangingPunct="1"/>
            <a:r>
              <a:rPr lang="zh-CN" altLang="en-US" sz="2400" dirty="0"/>
              <a:t>假设：</a:t>
            </a:r>
          </a:p>
          <a:p>
            <a:pPr algn="just" eaLnBrk="1" hangingPunct="1">
              <a:lnSpc>
                <a:spcPct val="110000"/>
              </a:lnSpc>
            </a:pPr>
            <a:r>
              <a:rPr lang="en-US" altLang="zh-CN" sz="2400" dirty="0"/>
              <a:t>1) E</a:t>
            </a:r>
            <a:r>
              <a:rPr lang="zh-CN" altLang="en-US" sz="2400" dirty="0"/>
              <a:t>是关系代数表达式</a:t>
            </a:r>
          </a:p>
          <a:p>
            <a:pPr algn="just" eaLnBrk="1" hangingPunct="1">
              <a:lnSpc>
                <a:spcPct val="110000"/>
              </a:lnSpc>
            </a:pPr>
            <a:r>
              <a:rPr lang="en-US" altLang="zh-CN" sz="2400" dirty="0"/>
              <a:t>2) A</a:t>
            </a:r>
            <a:r>
              <a:rPr lang="en-US" altLang="zh-CN" sz="2400" baseline="-25000" dirty="0"/>
              <a:t>i</a:t>
            </a:r>
            <a:r>
              <a:rPr lang="en-US" altLang="zh-CN" sz="2400" dirty="0"/>
              <a:t>(</a:t>
            </a:r>
            <a:r>
              <a:rPr lang="en-US" altLang="zh-CN" sz="2400" dirty="0" err="1"/>
              <a:t>i</a:t>
            </a:r>
            <a:r>
              <a:rPr lang="en-US" altLang="zh-CN" sz="2400" dirty="0"/>
              <a:t>=1</a:t>
            </a:r>
            <a:r>
              <a:rPr lang="zh-CN" altLang="en-US" sz="2400" dirty="0"/>
              <a:t>，</a:t>
            </a:r>
            <a:r>
              <a:rPr lang="en-US" altLang="zh-CN" sz="2400" dirty="0"/>
              <a:t>2</a:t>
            </a:r>
            <a:r>
              <a:rPr lang="zh-CN" altLang="en-US" sz="2400" dirty="0"/>
              <a:t>，</a:t>
            </a:r>
            <a:r>
              <a:rPr lang="en-US" altLang="zh-CN" sz="2400" dirty="0">
                <a:latin typeface="Courier New" panose="02070309020205020404" pitchFamily="49" charset="0"/>
              </a:rPr>
              <a:t>…</a:t>
            </a:r>
            <a:r>
              <a:rPr lang="zh-CN" altLang="en-US" sz="2400" dirty="0"/>
              <a:t>，</a:t>
            </a:r>
            <a:r>
              <a:rPr lang="en-US" altLang="zh-CN" sz="2400" dirty="0"/>
              <a:t>n), </a:t>
            </a:r>
            <a:r>
              <a:rPr lang="en-US" altLang="zh-CN" sz="2400" dirty="0" err="1"/>
              <a:t>B</a:t>
            </a:r>
            <a:r>
              <a:rPr lang="en-US" altLang="zh-CN" sz="2400" baseline="-25000" dirty="0" err="1"/>
              <a:t>j</a:t>
            </a:r>
            <a:r>
              <a:rPr lang="en-US" altLang="zh-CN" sz="2400" dirty="0"/>
              <a:t>(j=l</a:t>
            </a:r>
            <a:r>
              <a:rPr lang="zh-CN" altLang="en-US" sz="2400" dirty="0"/>
              <a:t>，</a:t>
            </a:r>
            <a:r>
              <a:rPr lang="en-US" altLang="zh-CN" sz="2400" dirty="0"/>
              <a:t>2</a:t>
            </a:r>
            <a:r>
              <a:rPr lang="zh-CN" altLang="en-US" sz="2400" dirty="0"/>
              <a:t>，</a:t>
            </a:r>
            <a:r>
              <a:rPr lang="en-US" altLang="zh-CN" sz="2400" dirty="0"/>
              <a:t>…</a:t>
            </a:r>
            <a:r>
              <a:rPr lang="zh-CN" altLang="en-US" sz="2400" dirty="0"/>
              <a:t>，</a:t>
            </a:r>
            <a:r>
              <a:rPr lang="en-US" altLang="zh-CN" sz="2400" dirty="0"/>
              <a:t>m)</a:t>
            </a:r>
            <a:r>
              <a:rPr lang="zh-CN" altLang="en-US" sz="2400" dirty="0"/>
              <a:t>是属性名</a:t>
            </a:r>
          </a:p>
          <a:p>
            <a:pPr algn="just" eaLnBrk="1" hangingPunct="1">
              <a:lnSpc>
                <a:spcPct val="110000"/>
              </a:lnSpc>
            </a:pPr>
            <a:r>
              <a:rPr lang="en-US" altLang="zh-CN" sz="2400" dirty="0"/>
              <a:t>3)</a:t>
            </a:r>
            <a:r>
              <a:rPr lang="en-US" altLang="zh-CN" sz="2400" dirty="0">
                <a:solidFill>
                  <a:srgbClr val="FF0000"/>
                </a:solidFill>
              </a:rPr>
              <a:t>{A</a:t>
            </a:r>
            <a:r>
              <a:rPr lang="en-US" altLang="zh-CN" sz="2400" baseline="-25000" dirty="0">
                <a:solidFill>
                  <a:srgbClr val="FF0000"/>
                </a:solidFill>
              </a:rPr>
              <a:t>1</a:t>
            </a:r>
            <a:r>
              <a:rPr lang="en-US" altLang="zh-CN" sz="2400" dirty="0">
                <a:solidFill>
                  <a:srgbClr val="FF0000"/>
                </a:solidFill>
              </a:rPr>
              <a:t>, A</a:t>
            </a:r>
            <a:r>
              <a:rPr lang="en-US" altLang="zh-CN" sz="2400" baseline="-25000" dirty="0">
                <a:solidFill>
                  <a:srgbClr val="FF0000"/>
                </a:solidFill>
              </a:rPr>
              <a:t>2</a:t>
            </a:r>
            <a:r>
              <a:rPr lang="en-US" altLang="zh-CN" sz="2400" dirty="0">
                <a:solidFill>
                  <a:srgbClr val="FF0000"/>
                </a:solidFill>
              </a:rPr>
              <a:t>, …, A</a:t>
            </a:r>
            <a:r>
              <a:rPr lang="en-US" altLang="zh-CN" sz="2400" baseline="-25000" dirty="0">
                <a:solidFill>
                  <a:srgbClr val="FF0000"/>
                </a:solidFill>
              </a:rPr>
              <a:t>n</a:t>
            </a:r>
            <a:r>
              <a:rPr lang="en-US" altLang="zh-CN" sz="2400" dirty="0">
                <a:solidFill>
                  <a:srgbClr val="FF0000"/>
                </a:solidFill>
              </a:rPr>
              <a:t>}</a:t>
            </a:r>
            <a:r>
              <a:rPr lang="zh-CN" altLang="en-US" sz="2400" dirty="0">
                <a:solidFill>
                  <a:srgbClr val="FF0000"/>
                </a:solidFill>
              </a:rPr>
              <a:t>构成</a:t>
            </a:r>
            <a:r>
              <a:rPr lang="en-US" altLang="zh-CN" sz="2400" dirty="0">
                <a:solidFill>
                  <a:srgbClr val="FF0000"/>
                </a:solidFill>
              </a:rPr>
              <a:t>{B</a:t>
            </a:r>
            <a:r>
              <a:rPr lang="en-US" altLang="zh-CN" sz="2400" baseline="-25000" dirty="0">
                <a:solidFill>
                  <a:srgbClr val="FF0000"/>
                </a:solidFill>
              </a:rPr>
              <a:t>l</a:t>
            </a:r>
            <a:r>
              <a:rPr lang="zh-CN" altLang="en-US" sz="2400" dirty="0">
                <a:solidFill>
                  <a:srgbClr val="FF0000"/>
                </a:solidFill>
              </a:rPr>
              <a:t>，</a:t>
            </a:r>
            <a:r>
              <a:rPr lang="en-US" altLang="zh-CN" sz="2400" dirty="0">
                <a:solidFill>
                  <a:srgbClr val="FF0000"/>
                </a:solidFill>
              </a:rPr>
              <a:t>B</a:t>
            </a:r>
            <a:r>
              <a:rPr lang="en-US" altLang="zh-CN" sz="2400" baseline="-25000" dirty="0">
                <a:solidFill>
                  <a:srgbClr val="FF0000"/>
                </a:solidFill>
              </a:rPr>
              <a:t>2</a:t>
            </a:r>
            <a:r>
              <a:rPr lang="zh-CN" altLang="en-US" sz="2400" dirty="0">
                <a:solidFill>
                  <a:srgbClr val="FF0000"/>
                </a:solidFill>
              </a:rPr>
              <a:t>，</a:t>
            </a:r>
            <a:r>
              <a:rPr lang="en-US" altLang="zh-CN" sz="2400" dirty="0">
                <a:solidFill>
                  <a:srgbClr val="FF0000"/>
                </a:solidFill>
              </a:rPr>
              <a:t>…</a:t>
            </a:r>
            <a:r>
              <a:rPr lang="zh-CN" altLang="en-US" sz="2400" dirty="0">
                <a:solidFill>
                  <a:srgbClr val="FF0000"/>
                </a:solidFill>
              </a:rPr>
              <a:t>，</a:t>
            </a:r>
            <a:r>
              <a:rPr lang="en-US" altLang="zh-CN" sz="2400" dirty="0" err="1">
                <a:solidFill>
                  <a:srgbClr val="FF0000"/>
                </a:solidFill>
              </a:rPr>
              <a:t>B</a:t>
            </a:r>
            <a:r>
              <a:rPr lang="en-US" altLang="zh-CN" sz="2400" baseline="-25000" dirty="0" err="1">
                <a:solidFill>
                  <a:srgbClr val="FF0000"/>
                </a:solidFill>
              </a:rPr>
              <a:t>m</a:t>
            </a:r>
            <a:r>
              <a:rPr lang="en-US" altLang="zh-CN" sz="2400" dirty="0">
                <a:solidFill>
                  <a:srgbClr val="FF0000"/>
                </a:solidFill>
              </a:rPr>
              <a:t>}</a:t>
            </a:r>
            <a:r>
              <a:rPr lang="zh-CN" altLang="en-US" sz="2400" dirty="0">
                <a:solidFill>
                  <a:srgbClr val="FF0000"/>
                </a:solidFill>
              </a:rPr>
              <a:t>的子集 </a:t>
            </a:r>
          </a:p>
          <a:p>
            <a:pPr eaLnBrk="1" hangingPunct="1">
              <a:spcBef>
                <a:spcPct val="0"/>
              </a:spcBef>
              <a:buClrTx/>
              <a:buSzTx/>
            </a:pPr>
            <a:endParaRPr lang="en-US" altLang="zh-CN" sz="2400" dirty="0">
              <a:solidFill>
                <a:srgbClr val="0000FF"/>
              </a:solidFill>
            </a:endParaRPr>
          </a:p>
        </p:txBody>
      </p:sp>
    </p:spTree>
    <p:extLst>
      <p:ext uri="{BB962C8B-B14F-4D97-AF65-F5344CB8AC3E}">
        <p14:creationId xmlns:p14="http://schemas.microsoft.com/office/powerpoint/2010/main" val="440085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22</a:t>
            </a:fld>
            <a:endParaRPr lang="en-US" altLang="zh-CN"/>
          </a:p>
        </p:txBody>
      </p:sp>
      <p:sp>
        <p:nvSpPr>
          <p:cNvPr id="3" name="内容占位符 2">
            <a:extLst>
              <a:ext uri="{FF2B5EF4-FFF2-40B4-BE49-F238E27FC236}">
                <a16:creationId xmlns:a16="http://schemas.microsoft.com/office/drawing/2014/main" id="{0C69A077-12D2-47F1-869D-E68E47F86328}"/>
              </a:ext>
            </a:extLst>
          </p:cNvPr>
          <p:cNvSpPr>
            <a:spLocks noGrp="1"/>
          </p:cNvSpPr>
          <p:nvPr>
            <p:ph idx="1"/>
          </p:nvPr>
        </p:nvSpPr>
        <p:spPr>
          <a:xfrm>
            <a:off x="376300" y="911897"/>
            <a:ext cx="8229600" cy="3453207"/>
          </a:xfrm>
        </p:spPr>
        <p:txBody>
          <a:bodyPr/>
          <a:lstStyle/>
          <a:p>
            <a:r>
              <a:rPr lang="en-US" altLang="zh-CN" dirty="0">
                <a:solidFill>
                  <a:srgbClr val="0000FF"/>
                </a:solidFill>
              </a:rPr>
              <a:t>4 </a:t>
            </a:r>
            <a:r>
              <a:rPr lang="zh-CN" altLang="en-US" dirty="0">
                <a:solidFill>
                  <a:srgbClr val="0000FF"/>
                </a:solidFill>
              </a:rPr>
              <a:t>选择的串接律</a:t>
            </a:r>
            <a:endParaRPr lang="en-US" altLang="zh-CN" dirty="0">
              <a:solidFill>
                <a:srgbClr val="0000FF"/>
              </a:solidFill>
            </a:endParaRPr>
          </a:p>
          <a:p>
            <a:pPr algn="just" eaLnBrk="1" hangingPunct="1">
              <a:lnSpc>
                <a:spcPct val="90000"/>
              </a:lnSpc>
            </a:pPr>
            <a:r>
              <a:rPr lang="en-US" altLang="zh-CN" sz="2800" b="1" dirty="0">
                <a:latin typeface="Arial" panose="020B0604020202020204" pitchFamily="34" charset="0"/>
                <a:cs typeface="Arial" panose="020B0604020202020204" pitchFamily="34" charset="0"/>
              </a:rPr>
              <a:t>    σ</a:t>
            </a:r>
            <a:r>
              <a:rPr lang="en-US" altLang="zh-CN" sz="2800" b="1" baseline="-25000" dirty="0">
                <a:latin typeface="+mn-ea"/>
              </a:rPr>
              <a:t>F1</a:t>
            </a:r>
            <a:r>
              <a:rPr lang="en-US" altLang="zh-CN" dirty="0"/>
              <a:t>(</a:t>
            </a:r>
            <a:r>
              <a:rPr lang="en-US" altLang="zh-CN" sz="2800" b="1" dirty="0">
                <a:latin typeface="Arial" panose="020B0604020202020204" pitchFamily="34" charset="0"/>
                <a:cs typeface="Arial" panose="020B0604020202020204" pitchFamily="34" charset="0"/>
              </a:rPr>
              <a:t>σ</a:t>
            </a:r>
            <a:r>
              <a:rPr lang="en-US" altLang="zh-CN" sz="2800" b="1" baseline="-25000" dirty="0">
                <a:latin typeface="+mn-ea"/>
              </a:rPr>
              <a:t>F2</a:t>
            </a:r>
            <a:r>
              <a:rPr lang="en-US" altLang="zh-CN" dirty="0"/>
              <a:t>(E) </a:t>
            </a:r>
            <a:r>
              <a:rPr lang="zh-CN" altLang="en-US" dirty="0"/>
              <a:t>≡ </a:t>
            </a:r>
            <a:r>
              <a:rPr lang="en-US" altLang="zh-CN" sz="2800" b="1" dirty="0">
                <a:latin typeface="Arial" panose="020B0604020202020204" pitchFamily="34" charset="0"/>
                <a:cs typeface="Arial" panose="020B0604020202020204" pitchFamily="34" charset="0"/>
              </a:rPr>
              <a:t>σ</a:t>
            </a:r>
            <a:r>
              <a:rPr lang="en-US" altLang="zh-CN" sz="2800" b="1" baseline="-25000" dirty="0">
                <a:latin typeface="+mn-ea"/>
              </a:rPr>
              <a:t>F1 </a:t>
            </a:r>
            <a:r>
              <a:rPr lang="en-US" altLang="zh-CN" sz="2800" baseline="-25000" dirty="0"/>
              <a:t>∧ </a:t>
            </a:r>
            <a:r>
              <a:rPr lang="en-US" altLang="zh-CN" sz="2800" b="1" baseline="-25000" dirty="0">
                <a:latin typeface="+mn-ea"/>
              </a:rPr>
              <a:t>F2</a:t>
            </a:r>
            <a:r>
              <a:rPr lang="en-US" altLang="zh-CN" dirty="0"/>
              <a:t>(E)</a:t>
            </a:r>
          </a:p>
          <a:p>
            <a:pPr lvl="1" algn="just" eaLnBrk="1" hangingPunct="1">
              <a:lnSpc>
                <a:spcPct val="160000"/>
              </a:lnSpc>
            </a:pPr>
            <a:r>
              <a:rPr lang="zh-CN" altLang="en-US" dirty="0"/>
              <a:t>选择条件可以合并，一次可检查全部条件。</a:t>
            </a:r>
            <a:endParaRPr lang="en-US" altLang="zh-CN" b="1" dirty="0"/>
          </a:p>
          <a:p>
            <a:pPr marL="0" lvl="1" indent="0" algn="just" eaLnBrk="1" hangingPunct="1">
              <a:lnSpc>
                <a:spcPct val="160000"/>
              </a:lnSpc>
            </a:pPr>
            <a:r>
              <a:rPr lang="en-US" altLang="zh-CN" dirty="0">
                <a:solidFill>
                  <a:srgbClr val="0000FF"/>
                </a:solidFill>
              </a:rPr>
              <a:t>5 </a:t>
            </a:r>
            <a:r>
              <a:rPr lang="zh-CN" altLang="en-US" dirty="0">
                <a:solidFill>
                  <a:srgbClr val="0000FF"/>
                </a:solidFill>
              </a:rPr>
              <a:t>选择与投影的交换律</a:t>
            </a:r>
            <a:endParaRPr lang="en-US" altLang="zh-CN" dirty="0">
              <a:solidFill>
                <a:srgbClr val="0000FF"/>
              </a:solidFill>
            </a:endParaRPr>
          </a:p>
          <a:p>
            <a:pPr marL="273050" lvl="0" indent="-273050" algn="just" eaLnBrk="1" hangingPunct="1">
              <a:lnSpc>
                <a:spcPct val="170000"/>
              </a:lnSpc>
              <a:spcBef>
                <a:spcPts val="0"/>
              </a:spcBef>
            </a:pPr>
            <a:r>
              <a:rPr lang="en-US" altLang="zh-CN" sz="2400" dirty="0">
                <a:solidFill>
                  <a:prstClr val="black"/>
                </a:solidFill>
                <a:latin typeface="+mn-ea"/>
              </a:rPr>
              <a:t>(1)</a:t>
            </a:r>
            <a:r>
              <a:rPr lang="zh-CN" altLang="en-US" sz="2400" dirty="0">
                <a:solidFill>
                  <a:prstClr val="black"/>
                </a:solidFill>
                <a:latin typeface="+mn-ea"/>
              </a:rPr>
              <a:t>假设</a:t>
            </a:r>
            <a:r>
              <a:rPr lang="en-US" altLang="zh-CN" sz="2400" dirty="0">
                <a:solidFill>
                  <a:prstClr val="black"/>
                </a:solidFill>
                <a:latin typeface="Constantia"/>
              </a:rPr>
              <a:t>: </a:t>
            </a:r>
            <a:r>
              <a:rPr lang="zh-CN" altLang="en-US" sz="2400" dirty="0">
                <a:solidFill>
                  <a:prstClr val="black"/>
                </a:solidFill>
                <a:latin typeface="Constantia"/>
              </a:rPr>
              <a:t>选择条件</a:t>
            </a:r>
            <a:r>
              <a:rPr lang="en-US" altLang="zh-CN" sz="2400" dirty="0">
                <a:solidFill>
                  <a:srgbClr val="FF0000"/>
                </a:solidFill>
                <a:latin typeface="Constantia"/>
              </a:rPr>
              <a:t>F</a:t>
            </a:r>
            <a:r>
              <a:rPr lang="zh-CN" altLang="en-US" sz="2400" dirty="0">
                <a:solidFill>
                  <a:srgbClr val="FF0000"/>
                </a:solidFill>
                <a:latin typeface="Constantia"/>
              </a:rPr>
              <a:t>只涉及属性</a:t>
            </a:r>
            <a:r>
              <a:rPr lang="en-US" altLang="zh-CN" sz="2400" dirty="0">
                <a:solidFill>
                  <a:srgbClr val="FF0000"/>
                </a:solidFill>
                <a:latin typeface="Constantia"/>
              </a:rPr>
              <a:t>A1</a:t>
            </a:r>
            <a:r>
              <a:rPr lang="zh-CN" altLang="en-US" sz="2400" dirty="0">
                <a:solidFill>
                  <a:srgbClr val="FF0000"/>
                </a:solidFill>
                <a:latin typeface="Constantia"/>
              </a:rPr>
              <a:t>，</a:t>
            </a:r>
            <a:r>
              <a:rPr lang="en-US" altLang="zh-CN" sz="2400" dirty="0">
                <a:solidFill>
                  <a:srgbClr val="FF0000"/>
                </a:solidFill>
                <a:latin typeface="Courier New" panose="02070309020205020404" pitchFamily="49" charset="0"/>
              </a:rPr>
              <a:t>…</a:t>
            </a:r>
            <a:r>
              <a:rPr lang="zh-CN" altLang="en-US" sz="2400" dirty="0">
                <a:solidFill>
                  <a:srgbClr val="FF0000"/>
                </a:solidFill>
                <a:latin typeface="Constantia"/>
              </a:rPr>
              <a:t>，</a:t>
            </a:r>
            <a:r>
              <a:rPr lang="en-US" altLang="zh-CN" sz="2400" dirty="0">
                <a:solidFill>
                  <a:srgbClr val="FF0000"/>
                </a:solidFill>
                <a:latin typeface="Constantia"/>
              </a:rPr>
              <a:t>An</a:t>
            </a:r>
          </a:p>
          <a:p>
            <a:pPr marL="273050" lvl="0" indent="-273050" algn="just" eaLnBrk="1" hangingPunct="1">
              <a:lnSpc>
                <a:spcPct val="110000"/>
              </a:lnSpc>
              <a:spcBef>
                <a:spcPts val="0"/>
              </a:spcBef>
            </a:pPr>
            <a:r>
              <a:rPr lang="en-US" altLang="zh-CN" sz="2800" dirty="0">
                <a:solidFill>
                  <a:prstClr val="black"/>
                </a:solidFill>
                <a:latin typeface="Constantia"/>
              </a:rPr>
              <a:t>    </a:t>
            </a:r>
            <a:r>
              <a:rPr lang="en-US" altLang="zh-CN" sz="2800" b="1" dirty="0" err="1">
                <a:latin typeface="Arial" panose="020B0604020202020204" pitchFamily="34" charset="0"/>
                <a:cs typeface="Arial" panose="020B0604020202020204" pitchFamily="34" charset="0"/>
              </a:rPr>
              <a:t>σ</a:t>
            </a:r>
            <a:r>
              <a:rPr lang="en-US" altLang="zh-CN" sz="2800" b="1" baseline="-25000" dirty="0" err="1">
                <a:latin typeface="+mn-ea"/>
              </a:rPr>
              <a:t>F</a:t>
            </a:r>
            <a:r>
              <a:rPr lang="en-US" altLang="zh-CN" sz="2800" dirty="0">
                <a:solidFill>
                  <a:prstClr val="black"/>
                </a:solidFill>
                <a:latin typeface="Constantia"/>
              </a:rPr>
              <a:t> (</a:t>
            </a:r>
            <a:r>
              <a:rPr lang="en-US" altLang="zh-CN" dirty="0">
                <a:solidFill>
                  <a:prstClr val="black"/>
                </a:solidFill>
                <a:latin typeface="Constantia"/>
              </a:rPr>
              <a:t>π</a:t>
            </a:r>
            <a:r>
              <a:rPr lang="en-US" altLang="zh-CN" sz="2800" baseline="-25000" dirty="0">
                <a:solidFill>
                  <a:prstClr val="black"/>
                </a:solidFill>
                <a:latin typeface="Constantia"/>
              </a:rPr>
              <a:t>A1,A2, </a:t>
            </a:r>
            <a:r>
              <a:rPr lang="en-US" altLang="zh-CN" sz="2800" baseline="-25000" dirty="0">
                <a:solidFill>
                  <a:prstClr val="black"/>
                </a:solidFill>
                <a:latin typeface="Constantia"/>
                <a:sym typeface="MT Extra" panose="05050102010205020202" pitchFamily="18" charset="2"/>
              </a:rPr>
              <a:t></a:t>
            </a:r>
            <a:r>
              <a:rPr lang="en-US" altLang="zh-CN" sz="2800" baseline="-25000" dirty="0">
                <a:solidFill>
                  <a:prstClr val="black"/>
                </a:solidFill>
                <a:latin typeface="Constantia"/>
              </a:rPr>
              <a:t>,An</a:t>
            </a:r>
            <a:r>
              <a:rPr lang="en-US" altLang="zh-CN" sz="2000" i="1" dirty="0">
                <a:solidFill>
                  <a:prstClr val="black"/>
                </a:solidFill>
                <a:latin typeface="Constantia"/>
              </a:rPr>
              <a:t>(</a:t>
            </a:r>
            <a:r>
              <a:rPr lang="en-US" altLang="zh-CN" sz="2800" dirty="0">
                <a:solidFill>
                  <a:prstClr val="black"/>
                </a:solidFill>
                <a:latin typeface="Constantia"/>
              </a:rPr>
              <a:t>E))≡ </a:t>
            </a:r>
            <a:r>
              <a:rPr lang="en-US" altLang="zh-CN" dirty="0">
                <a:solidFill>
                  <a:prstClr val="black"/>
                </a:solidFill>
                <a:latin typeface="Constantia"/>
              </a:rPr>
              <a:t>π</a:t>
            </a:r>
            <a:r>
              <a:rPr lang="en-US" altLang="zh-CN" sz="2800" baseline="-25000" dirty="0">
                <a:solidFill>
                  <a:prstClr val="black"/>
                </a:solidFill>
                <a:latin typeface="Constantia"/>
              </a:rPr>
              <a:t>A1,A2, </a:t>
            </a:r>
            <a:r>
              <a:rPr lang="en-US" altLang="zh-CN" sz="2800" baseline="-25000" dirty="0">
                <a:solidFill>
                  <a:prstClr val="black"/>
                </a:solidFill>
                <a:latin typeface="Constantia"/>
                <a:sym typeface="MT Extra" panose="05050102010205020202" pitchFamily="18" charset="2"/>
              </a:rPr>
              <a:t></a:t>
            </a:r>
            <a:r>
              <a:rPr lang="en-US" altLang="zh-CN" sz="2800" baseline="-25000" dirty="0">
                <a:solidFill>
                  <a:prstClr val="black"/>
                </a:solidFill>
                <a:latin typeface="Constantia"/>
              </a:rPr>
              <a:t>,An</a:t>
            </a:r>
            <a:r>
              <a:rPr lang="en-US" altLang="zh-CN" sz="2800" dirty="0">
                <a:solidFill>
                  <a:prstClr val="black"/>
                </a:solidFill>
                <a:latin typeface="Constantia"/>
              </a:rPr>
              <a:t>(</a:t>
            </a:r>
            <a:r>
              <a:rPr lang="en-US" altLang="zh-CN" sz="2800" b="1" dirty="0" err="1">
                <a:latin typeface="Arial" panose="020B0604020202020204" pitchFamily="34" charset="0"/>
                <a:cs typeface="Arial" panose="020B0604020202020204" pitchFamily="34" charset="0"/>
              </a:rPr>
              <a:t>σ</a:t>
            </a:r>
            <a:r>
              <a:rPr lang="en-US" altLang="zh-CN" sz="2800" b="1" baseline="-25000" dirty="0" err="1">
                <a:latin typeface="+mn-ea"/>
              </a:rPr>
              <a:t>F</a:t>
            </a:r>
            <a:r>
              <a:rPr lang="en-US" altLang="zh-CN" sz="2800" dirty="0">
                <a:solidFill>
                  <a:prstClr val="black"/>
                </a:solidFill>
                <a:latin typeface="Constantia"/>
              </a:rPr>
              <a:t>(E))</a:t>
            </a:r>
            <a:r>
              <a:rPr lang="en-US" altLang="zh-CN" sz="2400" dirty="0">
                <a:solidFill>
                  <a:prstClr val="black"/>
                </a:solidFill>
                <a:latin typeface="Courier New" panose="02070309020205020404" pitchFamily="49" charset="0"/>
              </a:rPr>
              <a:t> </a:t>
            </a:r>
            <a:endParaRPr lang="en-US" altLang="zh-CN" sz="2400" dirty="0">
              <a:solidFill>
                <a:prstClr val="black"/>
              </a:solidFill>
              <a:latin typeface="Constantia"/>
            </a:endParaRPr>
          </a:p>
        </p:txBody>
      </p:sp>
      <p:sp>
        <p:nvSpPr>
          <p:cNvPr id="11" name="圆角矩形标注 4">
            <a:extLst>
              <a:ext uri="{FF2B5EF4-FFF2-40B4-BE49-F238E27FC236}">
                <a16:creationId xmlns:a16="http://schemas.microsoft.com/office/drawing/2014/main" id="{34A9E9E3-933E-480C-8607-694D26C23E1A}"/>
              </a:ext>
            </a:extLst>
          </p:cNvPr>
          <p:cNvSpPr/>
          <p:nvPr/>
        </p:nvSpPr>
        <p:spPr>
          <a:xfrm>
            <a:off x="467544" y="4293096"/>
            <a:ext cx="7713337" cy="722623"/>
          </a:xfrm>
          <a:prstGeom prst="wedgeRoundRectCallout">
            <a:avLst>
              <a:gd name="adj1" fmla="val -5544"/>
              <a:gd name="adj2" fmla="val 6959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注意选择条件是否超出投影范围，若超出，则应用更一般的规则，</a:t>
            </a:r>
            <a:r>
              <a:rPr lang="zh-CN" altLang="en-US" dirty="0">
                <a:solidFill>
                  <a:srgbClr val="FF0000"/>
                </a:solidFill>
              </a:rPr>
              <a:t>先扩充投影属性</a:t>
            </a:r>
          </a:p>
        </p:txBody>
      </p:sp>
      <p:sp>
        <p:nvSpPr>
          <p:cNvPr id="5" name="矩形 4">
            <a:extLst>
              <a:ext uri="{FF2B5EF4-FFF2-40B4-BE49-F238E27FC236}">
                <a16:creationId xmlns:a16="http://schemas.microsoft.com/office/drawing/2014/main" id="{C102C7F4-02FC-4A35-83F1-A0CDA965B6D4}"/>
              </a:ext>
            </a:extLst>
          </p:cNvPr>
          <p:cNvSpPr/>
          <p:nvPr/>
        </p:nvSpPr>
        <p:spPr>
          <a:xfrm>
            <a:off x="376300" y="5211703"/>
            <a:ext cx="7274260" cy="1468800"/>
          </a:xfrm>
          <a:prstGeom prst="rect">
            <a:avLst/>
          </a:prstGeom>
        </p:spPr>
        <p:txBody>
          <a:bodyPr wrap="square">
            <a:spAutoFit/>
          </a:bodyPr>
          <a:lstStyle/>
          <a:p>
            <a:pPr marL="273050" indent="-273050" algn="just">
              <a:lnSpc>
                <a:spcPct val="110000"/>
              </a:lnSpc>
              <a:spcBef>
                <a:spcPct val="20000"/>
              </a:spcBef>
              <a:buClr>
                <a:srgbClr val="0BD0D9"/>
              </a:buClr>
              <a:buSzPct val="95000"/>
            </a:pPr>
            <a:r>
              <a:rPr lang="en-US" altLang="zh-CN" dirty="0">
                <a:solidFill>
                  <a:prstClr val="black"/>
                </a:solidFill>
                <a:latin typeface="+mn-ea"/>
                <a:ea typeface="+mn-ea"/>
              </a:rPr>
              <a:t>(2)</a:t>
            </a:r>
            <a:r>
              <a:rPr lang="zh-CN" altLang="en-US" dirty="0">
                <a:solidFill>
                  <a:prstClr val="black"/>
                </a:solidFill>
                <a:latin typeface="+mn-ea"/>
                <a:ea typeface="+mn-ea"/>
              </a:rPr>
              <a:t>假设</a:t>
            </a:r>
            <a:r>
              <a:rPr lang="en-US" altLang="zh-CN" dirty="0">
                <a:solidFill>
                  <a:srgbClr val="FF0000"/>
                </a:solidFill>
                <a:latin typeface="+mn-ea"/>
                <a:ea typeface="+mn-ea"/>
              </a:rPr>
              <a:t>: F</a:t>
            </a:r>
            <a:r>
              <a:rPr lang="zh-CN" altLang="en-US" dirty="0">
                <a:solidFill>
                  <a:srgbClr val="FF0000"/>
                </a:solidFill>
                <a:latin typeface="Constantia"/>
              </a:rPr>
              <a:t>中有不属于</a:t>
            </a:r>
            <a:r>
              <a:rPr lang="en-US" altLang="zh-CN" dirty="0">
                <a:solidFill>
                  <a:srgbClr val="FF0000"/>
                </a:solidFill>
                <a:latin typeface="Constantia"/>
              </a:rPr>
              <a:t>A1, </a:t>
            </a:r>
            <a:r>
              <a:rPr lang="en-US" altLang="zh-CN" dirty="0">
                <a:solidFill>
                  <a:srgbClr val="FF0000"/>
                </a:solidFill>
                <a:latin typeface="Courier New" panose="02070309020205020404" pitchFamily="49" charset="0"/>
              </a:rPr>
              <a:t>…</a:t>
            </a:r>
            <a:r>
              <a:rPr lang="en-US" altLang="zh-CN" dirty="0">
                <a:solidFill>
                  <a:srgbClr val="FF0000"/>
                </a:solidFill>
                <a:latin typeface="Constantia"/>
              </a:rPr>
              <a:t>,An</a:t>
            </a:r>
            <a:r>
              <a:rPr lang="zh-CN" altLang="en-US" dirty="0">
                <a:solidFill>
                  <a:srgbClr val="FF0000"/>
                </a:solidFill>
                <a:latin typeface="Constantia"/>
              </a:rPr>
              <a:t>的属性</a:t>
            </a:r>
            <a:r>
              <a:rPr lang="en-US" altLang="zh-CN" dirty="0">
                <a:solidFill>
                  <a:srgbClr val="FF0000"/>
                </a:solidFill>
                <a:latin typeface="Constantia"/>
              </a:rPr>
              <a:t>B1,</a:t>
            </a:r>
            <a:r>
              <a:rPr lang="en-US" altLang="zh-CN" dirty="0">
                <a:solidFill>
                  <a:srgbClr val="FF0000"/>
                </a:solidFill>
                <a:latin typeface="Courier New" panose="02070309020205020404" pitchFamily="49" charset="0"/>
              </a:rPr>
              <a:t>…</a:t>
            </a:r>
            <a:r>
              <a:rPr lang="en-US" altLang="zh-CN" dirty="0">
                <a:solidFill>
                  <a:srgbClr val="FF0000"/>
                </a:solidFill>
                <a:latin typeface="Constantia"/>
              </a:rPr>
              <a:t>,</a:t>
            </a:r>
            <a:r>
              <a:rPr lang="en-US" altLang="zh-CN" dirty="0" err="1">
                <a:solidFill>
                  <a:srgbClr val="FF0000"/>
                </a:solidFill>
                <a:latin typeface="Constantia"/>
              </a:rPr>
              <a:t>Bm</a:t>
            </a:r>
            <a:endParaRPr lang="en-US" altLang="zh-CN" dirty="0">
              <a:solidFill>
                <a:srgbClr val="FF0000"/>
              </a:solidFill>
              <a:latin typeface="Constantia"/>
            </a:endParaRPr>
          </a:p>
          <a:p>
            <a:pPr marL="273050" lvl="0" indent="-273050" algn="just">
              <a:lnSpc>
                <a:spcPct val="110000"/>
              </a:lnSpc>
              <a:spcBef>
                <a:spcPct val="20000"/>
              </a:spcBef>
              <a:buClr>
                <a:srgbClr val="0BD0D9"/>
              </a:buClr>
              <a:buSzPct val="95000"/>
            </a:pPr>
            <a:r>
              <a:rPr kumimoji="0" lang="en-US" altLang="zh-CN" dirty="0">
                <a:solidFill>
                  <a:prstClr val="black"/>
                </a:solidFill>
                <a:latin typeface="Constantia"/>
              </a:rPr>
              <a:t>π </a:t>
            </a:r>
            <a:r>
              <a:rPr kumimoji="0" lang="en-US" altLang="zh-CN" baseline="-25000" dirty="0">
                <a:solidFill>
                  <a:prstClr val="black"/>
                </a:solidFill>
                <a:latin typeface="Constantia"/>
              </a:rPr>
              <a:t>A1,A2, </a:t>
            </a:r>
            <a:r>
              <a:rPr kumimoji="0" lang="en-US" altLang="zh-CN" baseline="-25000" dirty="0">
                <a:solidFill>
                  <a:prstClr val="black"/>
                </a:solidFill>
                <a:latin typeface="Constantia"/>
                <a:sym typeface="MT Extra" panose="05050102010205020202" pitchFamily="18" charset="2"/>
              </a:rPr>
              <a:t></a:t>
            </a:r>
            <a:r>
              <a:rPr kumimoji="0" lang="en-US" altLang="zh-CN" baseline="-25000" dirty="0">
                <a:solidFill>
                  <a:prstClr val="black"/>
                </a:solidFill>
                <a:latin typeface="Constantia"/>
              </a:rPr>
              <a:t>,An</a:t>
            </a:r>
            <a:r>
              <a:rPr kumimoji="0" lang="en-US" altLang="zh-CN" i="1" dirty="0">
                <a:solidFill>
                  <a:prstClr val="black"/>
                </a:solidFill>
                <a:latin typeface="Constantia"/>
              </a:rPr>
              <a:t> </a:t>
            </a:r>
            <a:r>
              <a:rPr kumimoji="0" lang="en-US" altLang="zh-CN" dirty="0">
                <a:solidFill>
                  <a:prstClr val="black"/>
                </a:solidFill>
                <a:latin typeface="Constantia"/>
              </a:rPr>
              <a:t>(</a:t>
            </a:r>
            <a:r>
              <a:rPr kumimoji="0" lang="en-US" altLang="zh-CN" b="1" dirty="0" err="1">
                <a:solidFill>
                  <a:prstClr val="black"/>
                </a:solidFill>
                <a:latin typeface="Arial" panose="020B0604020202020204" pitchFamily="34" charset="0"/>
                <a:cs typeface="Arial" panose="020B0604020202020204" pitchFamily="34" charset="0"/>
              </a:rPr>
              <a:t>σ</a:t>
            </a:r>
            <a:r>
              <a:rPr kumimoji="0" lang="en-US" altLang="zh-CN" b="1" baseline="-25000" dirty="0" err="1">
                <a:solidFill>
                  <a:prstClr val="black"/>
                </a:solidFill>
                <a:latin typeface="宋体" panose="02010600030101010101" pitchFamily="2" charset="-122"/>
              </a:rPr>
              <a:t>F</a:t>
            </a:r>
            <a:r>
              <a:rPr kumimoji="0" lang="en-US" altLang="zh-CN" dirty="0">
                <a:solidFill>
                  <a:prstClr val="black"/>
                </a:solidFill>
                <a:latin typeface="Constantia"/>
              </a:rPr>
              <a:t>(E))≡ </a:t>
            </a:r>
          </a:p>
          <a:p>
            <a:pPr marL="273050" lvl="0" indent="-273050" algn="just">
              <a:lnSpc>
                <a:spcPct val="110000"/>
              </a:lnSpc>
              <a:spcBef>
                <a:spcPct val="20000"/>
              </a:spcBef>
              <a:buClr>
                <a:srgbClr val="0BD0D9"/>
              </a:buClr>
              <a:buSzPct val="95000"/>
            </a:pPr>
            <a:r>
              <a:rPr kumimoji="0" lang="en-US" altLang="zh-CN" dirty="0">
                <a:solidFill>
                  <a:prstClr val="black"/>
                </a:solidFill>
                <a:latin typeface="Constantia"/>
              </a:rPr>
              <a:t>	       π</a:t>
            </a:r>
            <a:r>
              <a:rPr kumimoji="0" lang="en-US" altLang="zh-CN" baseline="-25000" dirty="0">
                <a:solidFill>
                  <a:prstClr val="black"/>
                </a:solidFill>
                <a:latin typeface="Constantia"/>
              </a:rPr>
              <a:t>A1,A2, </a:t>
            </a:r>
            <a:r>
              <a:rPr kumimoji="0" lang="en-US" altLang="zh-CN" baseline="-25000" dirty="0">
                <a:solidFill>
                  <a:prstClr val="black"/>
                </a:solidFill>
                <a:latin typeface="Constantia"/>
                <a:sym typeface="MT Extra" panose="05050102010205020202" pitchFamily="18" charset="2"/>
              </a:rPr>
              <a:t></a:t>
            </a:r>
            <a:r>
              <a:rPr kumimoji="0" lang="en-US" altLang="zh-CN" baseline="-25000" dirty="0">
                <a:solidFill>
                  <a:prstClr val="black"/>
                </a:solidFill>
                <a:latin typeface="Constantia"/>
              </a:rPr>
              <a:t>,An</a:t>
            </a:r>
            <a:r>
              <a:rPr kumimoji="0" lang="en-US" altLang="zh-CN" dirty="0">
                <a:solidFill>
                  <a:prstClr val="black"/>
                </a:solidFill>
                <a:latin typeface="Constantia"/>
              </a:rPr>
              <a:t>(</a:t>
            </a:r>
            <a:r>
              <a:rPr kumimoji="0" lang="en-US" altLang="zh-CN" b="1" dirty="0" err="1">
                <a:solidFill>
                  <a:prstClr val="black"/>
                </a:solidFill>
                <a:latin typeface="Arial" panose="020B0604020202020204" pitchFamily="34" charset="0"/>
                <a:cs typeface="Arial" panose="020B0604020202020204" pitchFamily="34" charset="0"/>
              </a:rPr>
              <a:t>σ</a:t>
            </a:r>
            <a:r>
              <a:rPr kumimoji="0" lang="en-US" altLang="zh-CN" b="1" baseline="-25000" dirty="0" err="1">
                <a:solidFill>
                  <a:prstClr val="black"/>
                </a:solidFill>
                <a:latin typeface="宋体" panose="02010600030101010101" pitchFamily="2" charset="-122"/>
              </a:rPr>
              <a:t>F</a:t>
            </a:r>
            <a:r>
              <a:rPr kumimoji="0" lang="en-US" altLang="zh-CN" i="1" dirty="0">
                <a:solidFill>
                  <a:prstClr val="black"/>
                </a:solidFill>
                <a:latin typeface="Constantia"/>
              </a:rPr>
              <a:t> </a:t>
            </a:r>
            <a:r>
              <a:rPr kumimoji="0" lang="en-US" altLang="zh-CN" dirty="0">
                <a:solidFill>
                  <a:prstClr val="black"/>
                </a:solidFill>
                <a:latin typeface="Constantia"/>
              </a:rPr>
              <a:t>(π</a:t>
            </a:r>
            <a:r>
              <a:rPr kumimoji="0" lang="en-US" altLang="zh-CN" baseline="-25000" dirty="0">
                <a:solidFill>
                  <a:prstClr val="black"/>
                </a:solidFill>
                <a:latin typeface="Constantia"/>
              </a:rPr>
              <a:t>A1,A2, </a:t>
            </a:r>
            <a:r>
              <a:rPr kumimoji="0" lang="en-US" altLang="zh-CN" baseline="-25000" dirty="0">
                <a:solidFill>
                  <a:prstClr val="black"/>
                </a:solidFill>
                <a:latin typeface="Constantia"/>
                <a:sym typeface="MT Extra" panose="05050102010205020202" pitchFamily="18" charset="2"/>
              </a:rPr>
              <a:t></a:t>
            </a:r>
            <a:r>
              <a:rPr kumimoji="0" lang="en-US" altLang="zh-CN" baseline="-25000" dirty="0">
                <a:solidFill>
                  <a:prstClr val="black"/>
                </a:solidFill>
                <a:latin typeface="Constantia"/>
              </a:rPr>
              <a:t>,An,B1,B2, </a:t>
            </a:r>
            <a:r>
              <a:rPr kumimoji="0" lang="en-US" altLang="zh-CN" baseline="-25000" dirty="0">
                <a:solidFill>
                  <a:prstClr val="black"/>
                </a:solidFill>
                <a:latin typeface="Constantia"/>
                <a:sym typeface="MT Extra" panose="05050102010205020202" pitchFamily="18" charset="2"/>
              </a:rPr>
              <a:t></a:t>
            </a:r>
            <a:r>
              <a:rPr kumimoji="0" lang="en-US" altLang="zh-CN" baseline="-25000" dirty="0">
                <a:solidFill>
                  <a:prstClr val="black"/>
                </a:solidFill>
                <a:latin typeface="Constantia"/>
              </a:rPr>
              <a:t>,</a:t>
            </a:r>
            <a:r>
              <a:rPr kumimoji="0" lang="en-US" altLang="zh-CN" baseline="-25000" dirty="0" err="1">
                <a:solidFill>
                  <a:prstClr val="black"/>
                </a:solidFill>
                <a:latin typeface="Constantia"/>
              </a:rPr>
              <a:t>Bm</a:t>
            </a:r>
            <a:r>
              <a:rPr kumimoji="0" lang="en-US" altLang="zh-CN" dirty="0">
                <a:solidFill>
                  <a:prstClr val="black"/>
                </a:solidFill>
                <a:latin typeface="Constantia"/>
              </a:rPr>
              <a:t>(E)))</a:t>
            </a:r>
            <a:endParaRPr lang="zh-CN" altLang="en-US" dirty="0"/>
          </a:p>
        </p:txBody>
      </p:sp>
    </p:spTree>
    <p:extLst>
      <p:ext uri="{BB962C8B-B14F-4D97-AF65-F5344CB8AC3E}">
        <p14:creationId xmlns:p14="http://schemas.microsoft.com/office/powerpoint/2010/main" val="4248532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23</a:t>
            </a:fld>
            <a:endParaRPr lang="en-US" altLang="zh-CN"/>
          </a:p>
        </p:txBody>
      </p:sp>
      <p:sp>
        <p:nvSpPr>
          <p:cNvPr id="10" name="内容占位符 9">
            <a:extLst>
              <a:ext uri="{FF2B5EF4-FFF2-40B4-BE49-F238E27FC236}">
                <a16:creationId xmlns:a16="http://schemas.microsoft.com/office/drawing/2014/main" id="{EED5E746-6D6C-4B77-BC10-A3CA78C5839C}"/>
              </a:ext>
            </a:extLst>
          </p:cNvPr>
          <p:cNvSpPr>
            <a:spLocks noGrp="1"/>
          </p:cNvSpPr>
          <p:nvPr>
            <p:ph idx="1"/>
          </p:nvPr>
        </p:nvSpPr>
        <p:spPr>
          <a:xfrm>
            <a:off x="457200" y="908720"/>
            <a:ext cx="8229600" cy="5544616"/>
          </a:xfrm>
        </p:spPr>
        <p:txBody>
          <a:bodyPr/>
          <a:lstStyle/>
          <a:p>
            <a:r>
              <a:rPr lang="en-US" altLang="zh-CN" dirty="0">
                <a:solidFill>
                  <a:srgbClr val="0000FF"/>
                </a:solidFill>
              </a:rPr>
              <a:t>6 </a:t>
            </a:r>
            <a:r>
              <a:rPr lang="zh-CN" altLang="en-US" dirty="0">
                <a:solidFill>
                  <a:srgbClr val="0000FF"/>
                </a:solidFill>
              </a:rPr>
              <a:t>选择与笛卡尔积的交换律</a:t>
            </a:r>
            <a:endParaRPr lang="zh-CN" altLang="en-US" sz="1800" dirty="0"/>
          </a:p>
          <a:p>
            <a:pPr algn="just" eaLnBrk="1" hangingPunct="1">
              <a:lnSpc>
                <a:spcPct val="120000"/>
              </a:lnSpc>
            </a:pPr>
            <a:r>
              <a:rPr lang="en-US" altLang="zh-CN" sz="2400" dirty="0"/>
              <a:t>(1) </a:t>
            </a:r>
            <a:r>
              <a:rPr lang="zh-CN" altLang="en-US" sz="2400" dirty="0"/>
              <a:t>若</a:t>
            </a:r>
            <a:r>
              <a:rPr lang="en-US" altLang="zh-CN" sz="2400" dirty="0">
                <a:solidFill>
                  <a:srgbClr val="FF0000"/>
                </a:solidFill>
              </a:rPr>
              <a:t>F</a:t>
            </a:r>
            <a:r>
              <a:rPr lang="zh-CN" altLang="en-US" sz="2400" dirty="0">
                <a:solidFill>
                  <a:srgbClr val="FF0000"/>
                </a:solidFill>
              </a:rPr>
              <a:t>中涉及的属性都是</a:t>
            </a:r>
            <a:r>
              <a:rPr lang="en-US" altLang="zh-CN" sz="2400" dirty="0">
                <a:solidFill>
                  <a:srgbClr val="FF0000"/>
                </a:solidFill>
              </a:rPr>
              <a:t>E1</a:t>
            </a:r>
            <a:r>
              <a:rPr lang="zh-CN" altLang="en-US" sz="2400" dirty="0">
                <a:solidFill>
                  <a:srgbClr val="FF0000"/>
                </a:solidFill>
              </a:rPr>
              <a:t>中的属性</a:t>
            </a:r>
          </a:p>
          <a:p>
            <a:pPr algn="just" eaLnBrk="1" hangingPunct="1">
              <a:lnSpc>
                <a:spcPct val="120000"/>
              </a:lnSpc>
            </a:pPr>
            <a:r>
              <a:rPr lang="zh-CN" altLang="en-US" sz="2400" dirty="0"/>
              <a:t> 	 </a:t>
            </a:r>
            <a:r>
              <a:rPr lang="en-US" altLang="zh-CN" sz="2400" b="1" dirty="0" err="1">
                <a:latin typeface="Arial" panose="020B0604020202020204" pitchFamily="34" charset="0"/>
                <a:cs typeface="Arial" panose="020B0604020202020204" pitchFamily="34" charset="0"/>
              </a:rPr>
              <a:t>σ</a:t>
            </a:r>
            <a:r>
              <a:rPr lang="en-US" altLang="zh-CN" sz="2400" b="1" baseline="-25000" dirty="0" err="1">
                <a:latin typeface="+mn-ea"/>
              </a:rPr>
              <a:t>F</a:t>
            </a:r>
            <a:r>
              <a:rPr lang="en-US" altLang="zh-CN" sz="2400" dirty="0"/>
              <a:t>(E1×E2)≡</a:t>
            </a:r>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σ</a:t>
            </a:r>
            <a:r>
              <a:rPr lang="en-US" altLang="zh-CN" sz="2400" b="1" baseline="-25000" dirty="0" err="1">
                <a:latin typeface="+mn-ea"/>
              </a:rPr>
              <a:t>F</a:t>
            </a:r>
            <a:r>
              <a:rPr lang="en-US" altLang="zh-CN" sz="2400" dirty="0"/>
              <a:t>(E1)×E2</a:t>
            </a:r>
            <a:r>
              <a:rPr lang="en-US" altLang="zh-CN" sz="2400" dirty="0">
                <a:latin typeface="Courier New" panose="02070309020205020404" pitchFamily="49" charset="0"/>
              </a:rPr>
              <a:t> </a:t>
            </a:r>
            <a:endParaRPr lang="en-US" altLang="zh-CN" sz="2400" dirty="0"/>
          </a:p>
          <a:p>
            <a:pPr algn="just" eaLnBrk="1" hangingPunct="1">
              <a:lnSpc>
                <a:spcPct val="120000"/>
              </a:lnSpc>
            </a:pPr>
            <a:r>
              <a:rPr lang="en-US" altLang="zh-CN" sz="2400" dirty="0"/>
              <a:t>(2)</a:t>
            </a:r>
            <a:r>
              <a:rPr lang="zh-CN" altLang="en-US" sz="2400" dirty="0"/>
              <a:t>若</a:t>
            </a:r>
            <a:r>
              <a:rPr lang="en-US" altLang="zh-CN" sz="2400" dirty="0"/>
              <a:t>F=F1∧F2</a:t>
            </a:r>
            <a:r>
              <a:rPr lang="zh-CN" altLang="en-US" sz="2400" dirty="0"/>
              <a:t>，并且</a:t>
            </a:r>
            <a:r>
              <a:rPr lang="en-US" altLang="zh-CN" sz="2400" dirty="0">
                <a:solidFill>
                  <a:srgbClr val="FF0000"/>
                </a:solidFill>
              </a:rPr>
              <a:t>F1</a:t>
            </a:r>
            <a:r>
              <a:rPr lang="zh-CN" altLang="en-US" sz="2400" dirty="0">
                <a:solidFill>
                  <a:srgbClr val="FF0000"/>
                </a:solidFill>
              </a:rPr>
              <a:t>只涉及</a:t>
            </a:r>
            <a:r>
              <a:rPr lang="en-US" altLang="zh-CN" sz="2400" dirty="0">
                <a:solidFill>
                  <a:srgbClr val="FF0000"/>
                </a:solidFill>
              </a:rPr>
              <a:t>E1</a:t>
            </a:r>
            <a:r>
              <a:rPr lang="zh-CN" altLang="en-US" sz="2400" dirty="0"/>
              <a:t>中的属性，                 </a:t>
            </a:r>
            <a:r>
              <a:rPr lang="en-US" altLang="zh-CN" sz="2400" dirty="0">
                <a:solidFill>
                  <a:srgbClr val="FF0000"/>
                </a:solidFill>
              </a:rPr>
              <a:t>F2</a:t>
            </a:r>
            <a:r>
              <a:rPr lang="zh-CN" altLang="en-US" sz="2400" dirty="0">
                <a:solidFill>
                  <a:srgbClr val="FF0000"/>
                </a:solidFill>
              </a:rPr>
              <a:t>只涉及</a:t>
            </a:r>
            <a:r>
              <a:rPr lang="en-US" altLang="zh-CN" sz="2400" dirty="0">
                <a:solidFill>
                  <a:srgbClr val="FF0000"/>
                </a:solidFill>
              </a:rPr>
              <a:t>E2</a:t>
            </a:r>
            <a:r>
              <a:rPr lang="zh-CN" altLang="en-US" sz="2400" dirty="0"/>
              <a:t>中的属性，则由上面的等价变换规则</a:t>
            </a:r>
            <a:r>
              <a:rPr lang="en-US" altLang="zh-CN" sz="2400" dirty="0"/>
              <a:t>1</a:t>
            </a:r>
            <a:r>
              <a:rPr lang="zh-CN" altLang="en-US" sz="2400" dirty="0"/>
              <a:t>，</a:t>
            </a:r>
            <a:r>
              <a:rPr lang="en-US" altLang="zh-CN" sz="2400" dirty="0"/>
              <a:t>4</a:t>
            </a:r>
            <a:r>
              <a:rPr lang="zh-CN" altLang="en-US" sz="2400" dirty="0"/>
              <a:t>，</a:t>
            </a:r>
            <a:r>
              <a:rPr lang="en-US" altLang="zh-CN" sz="2400" dirty="0"/>
              <a:t>6</a:t>
            </a:r>
            <a:r>
              <a:rPr lang="zh-CN" altLang="en-US" sz="2400" dirty="0"/>
              <a:t>可推出：</a:t>
            </a:r>
          </a:p>
          <a:p>
            <a:pPr algn="just" eaLnBrk="1" hangingPunct="1">
              <a:lnSpc>
                <a:spcPct val="120000"/>
              </a:lnSpc>
            </a:pPr>
            <a:r>
              <a:rPr lang="zh-CN" altLang="en-US" sz="2400" dirty="0"/>
              <a:t>       	</a:t>
            </a:r>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σ</a:t>
            </a:r>
            <a:r>
              <a:rPr lang="en-US" altLang="zh-CN" sz="2400" b="1" baseline="-25000" dirty="0" err="1">
                <a:latin typeface="+mn-ea"/>
              </a:rPr>
              <a:t>F</a:t>
            </a:r>
            <a:r>
              <a:rPr lang="en-US" altLang="zh-CN" sz="2400" dirty="0"/>
              <a:t>(E1×E2) ≡</a:t>
            </a:r>
            <a:r>
              <a:rPr lang="en-US" altLang="zh-CN" sz="2400" b="1" dirty="0">
                <a:latin typeface="Arial" panose="020B0604020202020204" pitchFamily="34" charset="0"/>
                <a:cs typeface="Arial" panose="020B0604020202020204" pitchFamily="34" charset="0"/>
              </a:rPr>
              <a:t> σ</a:t>
            </a:r>
            <a:r>
              <a:rPr lang="en-US" altLang="zh-CN" sz="2400" b="1" baseline="-25000" dirty="0">
                <a:latin typeface="+mn-ea"/>
              </a:rPr>
              <a:t>F1</a:t>
            </a:r>
            <a:r>
              <a:rPr lang="en-US" altLang="zh-CN" sz="2400" dirty="0"/>
              <a:t>(E1)×</a:t>
            </a:r>
            <a:r>
              <a:rPr lang="en-US" altLang="zh-CN" sz="2400" b="1" dirty="0">
                <a:latin typeface="Arial" panose="020B0604020202020204" pitchFamily="34" charset="0"/>
                <a:cs typeface="Arial" panose="020B0604020202020204" pitchFamily="34" charset="0"/>
              </a:rPr>
              <a:t> σ</a:t>
            </a:r>
            <a:r>
              <a:rPr lang="en-US" altLang="zh-CN" sz="2400" b="1" baseline="-25000" dirty="0">
                <a:latin typeface="+mn-ea"/>
              </a:rPr>
              <a:t>F2 </a:t>
            </a:r>
            <a:r>
              <a:rPr lang="en-US" altLang="zh-CN" sz="2400" dirty="0"/>
              <a:t>(E2)</a:t>
            </a:r>
            <a:r>
              <a:rPr lang="en-US" altLang="zh-CN" sz="2400" dirty="0">
                <a:latin typeface="Courier New" panose="02070309020205020404" pitchFamily="49" charset="0"/>
              </a:rPr>
              <a:t> </a:t>
            </a:r>
            <a:endParaRPr lang="en-US" altLang="zh-CN" sz="2400" dirty="0"/>
          </a:p>
          <a:p>
            <a:pPr algn="just" eaLnBrk="1" hangingPunct="1">
              <a:lnSpc>
                <a:spcPct val="120000"/>
              </a:lnSpc>
            </a:pPr>
            <a:r>
              <a:rPr lang="en-US" altLang="zh-CN" sz="2400" dirty="0"/>
              <a:t>(3)</a:t>
            </a:r>
            <a:r>
              <a:rPr lang="zh-CN" altLang="en-US" sz="2400" dirty="0"/>
              <a:t>若</a:t>
            </a:r>
            <a:r>
              <a:rPr lang="en-US" altLang="zh-CN" sz="2400" dirty="0"/>
              <a:t>F=F1∧F2</a:t>
            </a:r>
            <a:r>
              <a:rPr lang="zh-CN" altLang="en-US" sz="2400" dirty="0"/>
              <a:t>，</a:t>
            </a:r>
            <a:r>
              <a:rPr lang="en-US" altLang="zh-CN" sz="2400" dirty="0">
                <a:solidFill>
                  <a:srgbClr val="FF0000"/>
                </a:solidFill>
              </a:rPr>
              <a:t>F1</a:t>
            </a:r>
            <a:r>
              <a:rPr lang="zh-CN" altLang="en-US" sz="2400" dirty="0">
                <a:solidFill>
                  <a:srgbClr val="FF0000"/>
                </a:solidFill>
              </a:rPr>
              <a:t>只涉及</a:t>
            </a:r>
            <a:r>
              <a:rPr lang="en-US" altLang="zh-CN" sz="2400" dirty="0">
                <a:solidFill>
                  <a:srgbClr val="FF0000"/>
                </a:solidFill>
              </a:rPr>
              <a:t>E1</a:t>
            </a:r>
            <a:r>
              <a:rPr lang="zh-CN" altLang="en-US" sz="2400" dirty="0"/>
              <a:t>中的属性，                   </a:t>
            </a:r>
            <a:r>
              <a:rPr lang="en-US" altLang="zh-CN" sz="2400" dirty="0"/>
              <a:t>F2</a:t>
            </a:r>
            <a:r>
              <a:rPr lang="zh-CN" altLang="en-US" sz="2400" dirty="0"/>
              <a:t>涉及</a:t>
            </a:r>
            <a:r>
              <a:rPr lang="en-US" altLang="zh-CN" sz="2400" dirty="0"/>
              <a:t>E1</a:t>
            </a:r>
            <a:r>
              <a:rPr lang="zh-CN" altLang="en-US" sz="2400" dirty="0"/>
              <a:t>和</a:t>
            </a:r>
            <a:r>
              <a:rPr lang="en-US" altLang="zh-CN" sz="2400" dirty="0"/>
              <a:t>E2</a:t>
            </a:r>
            <a:r>
              <a:rPr lang="zh-CN" altLang="en-US" sz="2400" dirty="0"/>
              <a:t>两者的属性，则：</a:t>
            </a:r>
          </a:p>
          <a:p>
            <a:pPr algn="just" eaLnBrk="1" hangingPunct="1">
              <a:lnSpc>
                <a:spcPct val="120000"/>
              </a:lnSpc>
              <a:buClrTx/>
            </a:pPr>
            <a:r>
              <a:rPr lang="zh-CN" altLang="en-US" sz="2800" dirty="0"/>
              <a:t>	 </a:t>
            </a:r>
            <a:r>
              <a:rPr lang="en-US" altLang="zh-CN" sz="2400" b="1" dirty="0" err="1">
                <a:latin typeface="Arial" panose="020B0604020202020204" pitchFamily="34" charset="0"/>
                <a:cs typeface="Arial" panose="020B0604020202020204" pitchFamily="34" charset="0"/>
              </a:rPr>
              <a:t>σ</a:t>
            </a:r>
            <a:r>
              <a:rPr lang="en-US" altLang="zh-CN" sz="2400" b="1" baseline="-25000" dirty="0" err="1">
                <a:latin typeface="+mn-ea"/>
              </a:rPr>
              <a:t>F</a:t>
            </a:r>
            <a:r>
              <a:rPr lang="en-US" altLang="zh-CN" sz="2400" dirty="0"/>
              <a:t>(E1×E2)≡</a:t>
            </a:r>
            <a:r>
              <a:rPr lang="en-US" altLang="zh-CN" sz="2400" b="1" dirty="0">
                <a:latin typeface="Arial" panose="020B0604020202020204" pitchFamily="34" charset="0"/>
                <a:cs typeface="Arial" panose="020B0604020202020204" pitchFamily="34" charset="0"/>
              </a:rPr>
              <a:t> σ</a:t>
            </a:r>
            <a:r>
              <a:rPr lang="en-US" altLang="zh-CN" sz="2400" b="1" baseline="-25000" dirty="0">
                <a:latin typeface="+mn-ea"/>
              </a:rPr>
              <a:t>F2</a:t>
            </a:r>
            <a:r>
              <a:rPr lang="en-US" altLang="zh-CN" sz="2400" dirty="0"/>
              <a:t>(</a:t>
            </a:r>
            <a:r>
              <a:rPr lang="en-US" altLang="zh-CN" sz="2400" b="1" dirty="0">
                <a:latin typeface="Arial" panose="020B0604020202020204" pitchFamily="34" charset="0"/>
                <a:cs typeface="Arial" panose="020B0604020202020204" pitchFamily="34" charset="0"/>
              </a:rPr>
              <a:t>σ</a:t>
            </a:r>
            <a:r>
              <a:rPr lang="en-US" altLang="zh-CN" sz="2400" b="1" baseline="-25000" dirty="0">
                <a:latin typeface="+mn-ea"/>
              </a:rPr>
              <a:t>F1</a:t>
            </a:r>
            <a:r>
              <a:rPr lang="en-US" altLang="zh-CN" sz="2400" baseline="-25000" dirty="0">
                <a:solidFill>
                  <a:schemeClr val="accent2"/>
                </a:solidFill>
              </a:rPr>
              <a:t> </a:t>
            </a:r>
            <a:r>
              <a:rPr lang="en-US" altLang="zh-CN" sz="2400" dirty="0"/>
              <a:t>(E1)×E2)      </a:t>
            </a:r>
          </a:p>
          <a:p>
            <a:pPr algn="just" eaLnBrk="1" hangingPunct="1">
              <a:lnSpc>
                <a:spcPct val="120000"/>
              </a:lnSpc>
              <a:buClrTx/>
            </a:pPr>
            <a:r>
              <a:rPr lang="zh-CN" altLang="en-US" sz="2400" dirty="0"/>
              <a:t>       部分选择在笛卡尔积前先做。</a:t>
            </a:r>
            <a:endParaRPr lang="zh-CN" altLang="en-US" dirty="0"/>
          </a:p>
        </p:txBody>
      </p:sp>
    </p:spTree>
    <p:extLst>
      <p:ext uri="{BB962C8B-B14F-4D97-AF65-F5344CB8AC3E}">
        <p14:creationId xmlns:p14="http://schemas.microsoft.com/office/powerpoint/2010/main" val="4102858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24</a:t>
            </a:fld>
            <a:endParaRPr lang="en-US" altLang="zh-CN"/>
          </a:p>
        </p:txBody>
      </p:sp>
      <p:sp>
        <p:nvSpPr>
          <p:cNvPr id="5" name="矩形 4"/>
          <p:cNvSpPr/>
          <p:nvPr/>
        </p:nvSpPr>
        <p:spPr>
          <a:xfrm>
            <a:off x="251520" y="836712"/>
            <a:ext cx="8496944" cy="4496872"/>
          </a:xfrm>
          <a:prstGeom prst="rect">
            <a:avLst/>
          </a:prstGeom>
        </p:spPr>
        <p:txBody>
          <a:bodyPr wrap="square">
            <a:spAutoFit/>
          </a:bodyPr>
          <a:lstStyle/>
          <a:p>
            <a:r>
              <a:rPr lang="en-US" altLang="zh-CN" dirty="0">
                <a:solidFill>
                  <a:srgbClr val="0000FF"/>
                </a:solidFill>
              </a:rPr>
              <a:t>7 </a:t>
            </a:r>
            <a:r>
              <a:rPr lang="zh-CN" altLang="en-US" dirty="0">
                <a:solidFill>
                  <a:srgbClr val="0000FF"/>
                </a:solidFill>
              </a:rPr>
              <a:t>选择与并的分配率</a:t>
            </a:r>
            <a:endParaRPr lang="en-US" altLang="zh-CN" dirty="0">
              <a:solidFill>
                <a:srgbClr val="0000FF"/>
              </a:solidFill>
            </a:endParaRPr>
          </a:p>
          <a:p>
            <a:pPr algn="just" eaLnBrk="1" hangingPunct="1">
              <a:buFont typeface="Wingdings" panose="05000000000000000000" pitchFamily="2" charset="2"/>
              <a:buNone/>
            </a:pPr>
            <a:r>
              <a:rPr lang="zh-CN" altLang="en-US" dirty="0"/>
              <a:t>假设：</a:t>
            </a:r>
            <a:r>
              <a:rPr lang="en-US" altLang="zh-CN" dirty="0"/>
              <a:t>E=E1∪E2</a:t>
            </a:r>
            <a:r>
              <a:rPr lang="zh-CN" altLang="en-US" dirty="0"/>
              <a:t>，</a:t>
            </a:r>
            <a:r>
              <a:rPr lang="en-US" altLang="zh-CN" dirty="0"/>
              <a:t>E1</a:t>
            </a:r>
            <a:r>
              <a:rPr lang="zh-CN" altLang="en-US" dirty="0"/>
              <a:t>，</a:t>
            </a:r>
            <a:r>
              <a:rPr lang="en-US" altLang="zh-CN" dirty="0"/>
              <a:t>E2</a:t>
            </a:r>
            <a:r>
              <a:rPr lang="zh-CN" altLang="en-US" dirty="0"/>
              <a:t>有相同的属性名</a:t>
            </a:r>
          </a:p>
          <a:p>
            <a:pPr algn="just" eaLnBrk="1" hangingPunct="1">
              <a:buFont typeface="Wingdings" panose="05000000000000000000" pitchFamily="2" charset="2"/>
              <a:buNone/>
            </a:pPr>
            <a:r>
              <a:rPr lang="zh-CN" altLang="en-US" dirty="0"/>
              <a:t>	</a:t>
            </a:r>
            <a:r>
              <a:rPr lang="en-US" altLang="zh-CN" b="1" dirty="0">
                <a:latin typeface="Arial" panose="020B0604020202020204" pitchFamily="34" charset="0"/>
                <a:cs typeface="Arial" panose="020B0604020202020204" pitchFamily="34" charset="0"/>
              </a:rPr>
              <a:t> </a:t>
            </a:r>
            <a:r>
              <a:rPr lang="en-US" altLang="zh-CN" b="1" dirty="0" err="1">
                <a:latin typeface="Arial" panose="020B0604020202020204" pitchFamily="34" charset="0"/>
                <a:cs typeface="Arial" panose="020B0604020202020204" pitchFamily="34" charset="0"/>
              </a:rPr>
              <a:t>σ</a:t>
            </a:r>
            <a:r>
              <a:rPr lang="en-US" altLang="zh-CN" b="1" baseline="-25000" dirty="0" err="1">
                <a:latin typeface="+mn-ea"/>
              </a:rPr>
              <a:t>F</a:t>
            </a:r>
            <a:r>
              <a:rPr lang="en-US" altLang="zh-CN" dirty="0"/>
              <a:t>(E1∪E2)≡ </a:t>
            </a:r>
            <a:r>
              <a:rPr lang="en-US" altLang="zh-CN" b="1" dirty="0" err="1">
                <a:latin typeface="Arial" panose="020B0604020202020204" pitchFamily="34" charset="0"/>
                <a:cs typeface="Arial" panose="020B0604020202020204" pitchFamily="34" charset="0"/>
              </a:rPr>
              <a:t>σ</a:t>
            </a:r>
            <a:r>
              <a:rPr lang="en-US" altLang="zh-CN" b="1" baseline="-25000" dirty="0" err="1">
                <a:latin typeface="+mn-ea"/>
              </a:rPr>
              <a:t>F</a:t>
            </a:r>
            <a:r>
              <a:rPr lang="en-US" altLang="zh-CN" dirty="0"/>
              <a:t>(E1)∪ </a:t>
            </a:r>
            <a:r>
              <a:rPr lang="en-US" altLang="zh-CN" b="1" dirty="0" err="1">
                <a:latin typeface="Arial" panose="020B0604020202020204" pitchFamily="34" charset="0"/>
                <a:cs typeface="Arial" panose="020B0604020202020204" pitchFamily="34" charset="0"/>
              </a:rPr>
              <a:t>σ</a:t>
            </a:r>
            <a:r>
              <a:rPr lang="en-US" altLang="zh-CN" b="1" baseline="-25000" dirty="0" err="1">
                <a:latin typeface="+mn-ea"/>
              </a:rPr>
              <a:t>F</a:t>
            </a:r>
            <a:r>
              <a:rPr lang="en-US" altLang="zh-CN" dirty="0"/>
              <a:t>(E2)</a:t>
            </a:r>
          </a:p>
          <a:p>
            <a:pPr algn="just" eaLnBrk="1" hangingPunct="1">
              <a:buFont typeface="Wingdings" panose="05000000000000000000" pitchFamily="2" charset="2"/>
              <a:buNone/>
            </a:pPr>
            <a:endParaRPr lang="en-US" altLang="zh-CN" dirty="0">
              <a:solidFill>
                <a:srgbClr val="0000FF"/>
              </a:solidFill>
            </a:endParaRPr>
          </a:p>
          <a:p>
            <a:pPr algn="just"/>
            <a:r>
              <a:rPr lang="en-US" altLang="zh-CN" dirty="0">
                <a:solidFill>
                  <a:srgbClr val="0000FF"/>
                </a:solidFill>
              </a:rPr>
              <a:t>8 </a:t>
            </a:r>
            <a:r>
              <a:rPr lang="zh-CN" altLang="en-US" dirty="0">
                <a:solidFill>
                  <a:srgbClr val="0000FF"/>
                </a:solidFill>
              </a:rPr>
              <a:t>选择与差的分配率</a:t>
            </a:r>
            <a:endParaRPr lang="en-US" altLang="zh-CN" dirty="0">
              <a:solidFill>
                <a:srgbClr val="0000FF"/>
              </a:solidFill>
            </a:endParaRPr>
          </a:p>
          <a:p>
            <a:pPr algn="just" eaLnBrk="1" hangingPunct="1">
              <a:buFont typeface="Wingdings" panose="05000000000000000000" pitchFamily="2" charset="2"/>
              <a:buNone/>
            </a:pPr>
            <a:r>
              <a:rPr lang="zh-CN" altLang="en-US" dirty="0"/>
              <a:t>	假设：</a:t>
            </a:r>
            <a:r>
              <a:rPr lang="en-US" altLang="zh-CN" dirty="0"/>
              <a:t>E1</a:t>
            </a:r>
            <a:r>
              <a:rPr lang="zh-CN" altLang="en-US" dirty="0"/>
              <a:t>与</a:t>
            </a:r>
            <a:r>
              <a:rPr lang="en-US" altLang="zh-CN" dirty="0"/>
              <a:t>E2</a:t>
            </a:r>
            <a:r>
              <a:rPr lang="zh-CN" altLang="en-US" dirty="0"/>
              <a:t>有相同的属性名</a:t>
            </a:r>
          </a:p>
          <a:p>
            <a:pPr algn="just" eaLnBrk="1" hangingPunct="1">
              <a:buFont typeface="Wingdings" panose="05000000000000000000" pitchFamily="2" charset="2"/>
              <a:buNone/>
            </a:pPr>
            <a:r>
              <a:rPr lang="zh-CN" altLang="en-US" dirty="0"/>
              <a:t>	</a:t>
            </a:r>
            <a:r>
              <a:rPr lang="en-US" altLang="zh-CN" b="1" dirty="0">
                <a:latin typeface="Arial" panose="020B0604020202020204" pitchFamily="34" charset="0"/>
                <a:cs typeface="Arial" panose="020B0604020202020204" pitchFamily="34" charset="0"/>
              </a:rPr>
              <a:t> </a:t>
            </a:r>
            <a:r>
              <a:rPr lang="en-US" altLang="zh-CN" b="1" dirty="0" err="1">
                <a:latin typeface="Arial" panose="020B0604020202020204" pitchFamily="34" charset="0"/>
                <a:cs typeface="Arial" panose="020B0604020202020204" pitchFamily="34" charset="0"/>
              </a:rPr>
              <a:t>σ</a:t>
            </a:r>
            <a:r>
              <a:rPr lang="en-US" altLang="zh-CN" b="1" baseline="-25000" dirty="0" err="1">
                <a:latin typeface="+mn-ea"/>
              </a:rPr>
              <a:t>F</a:t>
            </a:r>
            <a:r>
              <a:rPr lang="en-US" altLang="zh-CN" dirty="0"/>
              <a:t>(E1-E2)≡ </a:t>
            </a:r>
            <a:r>
              <a:rPr lang="en-US" altLang="zh-CN" b="1" dirty="0" err="1">
                <a:latin typeface="Arial" panose="020B0604020202020204" pitchFamily="34" charset="0"/>
                <a:cs typeface="Arial" panose="020B0604020202020204" pitchFamily="34" charset="0"/>
              </a:rPr>
              <a:t>σ</a:t>
            </a:r>
            <a:r>
              <a:rPr lang="en-US" altLang="zh-CN" b="1" baseline="-25000" dirty="0" err="1">
                <a:latin typeface="+mn-ea"/>
              </a:rPr>
              <a:t>F</a:t>
            </a:r>
            <a:r>
              <a:rPr lang="en-US" altLang="zh-CN" dirty="0"/>
              <a:t>(E1) - </a:t>
            </a:r>
            <a:r>
              <a:rPr lang="en-US" altLang="zh-CN" b="1" dirty="0" err="1">
                <a:latin typeface="Arial" panose="020B0604020202020204" pitchFamily="34" charset="0"/>
                <a:cs typeface="Arial" panose="020B0604020202020204" pitchFamily="34" charset="0"/>
              </a:rPr>
              <a:t>σ</a:t>
            </a:r>
            <a:r>
              <a:rPr lang="en-US" altLang="zh-CN" b="1" baseline="-25000" dirty="0" err="1">
                <a:latin typeface="+mn-ea"/>
              </a:rPr>
              <a:t>F</a:t>
            </a:r>
            <a:r>
              <a:rPr lang="en-US" altLang="zh-CN" dirty="0"/>
              <a:t>(E2) </a:t>
            </a:r>
          </a:p>
          <a:p>
            <a:pPr algn="just" eaLnBrk="1" hangingPunct="1">
              <a:buFont typeface="Wingdings" panose="05000000000000000000" pitchFamily="2" charset="2"/>
              <a:buNone/>
            </a:pPr>
            <a:endParaRPr lang="en-US" altLang="zh-CN" dirty="0">
              <a:solidFill>
                <a:srgbClr val="0000FF"/>
              </a:solidFill>
            </a:endParaRPr>
          </a:p>
          <a:p>
            <a:pPr algn="just"/>
            <a:r>
              <a:rPr lang="en-US" altLang="zh-CN" dirty="0">
                <a:solidFill>
                  <a:srgbClr val="0000FF"/>
                </a:solidFill>
              </a:rPr>
              <a:t>9 </a:t>
            </a:r>
            <a:r>
              <a:rPr lang="zh-CN" altLang="en-US" dirty="0">
                <a:solidFill>
                  <a:srgbClr val="0000FF"/>
                </a:solidFill>
              </a:rPr>
              <a:t>选择与自然连接的分配率</a:t>
            </a:r>
            <a:endParaRPr lang="en-US" altLang="zh-CN" dirty="0">
              <a:solidFill>
                <a:srgbClr val="0000FF"/>
              </a:solidFill>
            </a:endParaRPr>
          </a:p>
          <a:p>
            <a:pPr algn="just" eaLnBrk="1" hangingPunct="1">
              <a:lnSpc>
                <a:spcPct val="140000"/>
              </a:lnSpc>
              <a:buFont typeface="Wingdings" panose="05000000000000000000" pitchFamily="2" charset="2"/>
              <a:buNone/>
            </a:pPr>
            <a:r>
              <a:rPr lang="zh-CN" altLang="en-US" dirty="0"/>
              <a:t>	假设：</a:t>
            </a:r>
            <a:r>
              <a:rPr lang="en-US" altLang="zh-CN" dirty="0"/>
              <a:t>E1</a:t>
            </a:r>
            <a:r>
              <a:rPr lang="zh-CN" altLang="en-US" dirty="0"/>
              <a:t>和</a:t>
            </a:r>
            <a:r>
              <a:rPr lang="en-US" altLang="zh-CN" dirty="0"/>
              <a:t>E2</a:t>
            </a:r>
            <a:r>
              <a:rPr lang="zh-CN" altLang="en-US" dirty="0"/>
              <a:t>是两个关系表达式，</a:t>
            </a:r>
          </a:p>
          <a:p>
            <a:pPr algn="just" eaLnBrk="1" hangingPunct="1">
              <a:lnSpc>
                <a:spcPct val="150000"/>
              </a:lnSpc>
              <a:buFont typeface="Wingdings" panose="05000000000000000000" pitchFamily="2" charset="2"/>
              <a:buNone/>
            </a:pPr>
            <a:r>
              <a:rPr lang="en-US" altLang="zh-CN" dirty="0"/>
              <a:t>         </a:t>
            </a:r>
            <a:r>
              <a:rPr lang="en-US" altLang="zh-CN" b="1" dirty="0" err="1">
                <a:latin typeface="Arial" panose="020B0604020202020204" pitchFamily="34" charset="0"/>
                <a:cs typeface="Arial" panose="020B0604020202020204" pitchFamily="34" charset="0"/>
              </a:rPr>
              <a:t>σ</a:t>
            </a:r>
            <a:r>
              <a:rPr lang="en-US" altLang="zh-CN" b="1" baseline="-25000" dirty="0" err="1">
                <a:latin typeface="+mn-ea"/>
              </a:rPr>
              <a:t>F</a:t>
            </a:r>
            <a:r>
              <a:rPr lang="en-US" altLang="zh-CN" dirty="0"/>
              <a:t>(E1 </a:t>
            </a:r>
            <a:r>
              <a:rPr lang="en-US" altLang="zh-CN" dirty="0">
                <a:solidFill>
                  <a:prstClr val="black"/>
                </a:solidFill>
                <a:latin typeface="Arial Unicode MS"/>
                <a:ea typeface="Arial Unicode MS"/>
                <a:cs typeface="Arial Unicode MS"/>
              </a:rPr>
              <a:t>⋈ </a:t>
            </a:r>
            <a:r>
              <a:rPr lang="en-US" altLang="zh-CN" dirty="0"/>
              <a:t>E2)≡</a:t>
            </a:r>
            <a:r>
              <a:rPr lang="en-US" altLang="zh-CN" b="1" dirty="0">
                <a:latin typeface="Arial" panose="020B0604020202020204" pitchFamily="34" charset="0"/>
                <a:cs typeface="Arial" panose="020B0604020202020204" pitchFamily="34" charset="0"/>
              </a:rPr>
              <a:t> </a:t>
            </a:r>
            <a:r>
              <a:rPr lang="en-US" altLang="zh-CN" b="1" dirty="0" err="1">
                <a:latin typeface="Arial" panose="020B0604020202020204" pitchFamily="34" charset="0"/>
                <a:cs typeface="Arial" panose="020B0604020202020204" pitchFamily="34" charset="0"/>
              </a:rPr>
              <a:t>σ</a:t>
            </a:r>
            <a:r>
              <a:rPr lang="en-US" altLang="zh-CN" b="1" baseline="-25000" dirty="0" err="1">
                <a:latin typeface="+mn-ea"/>
              </a:rPr>
              <a:t>F</a:t>
            </a:r>
            <a:r>
              <a:rPr lang="en-US" altLang="zh-CN" dirty="0"/>
              <a:t>(E1)</a:t>
            </a:r>
            <a:r>
              <a:rPr lang="en-US" altLang="zh-CN" b="1" dirty="0">
                <a:latin typeface="+mn-ea"/>
                <a:cs typeface="Arial Unicode MS"/>
              </a:rPr>
              <a:t> </a:t>
            </a:r>
            <a:r>
              <a:rPr lang="en-US" altLang="zh-CN" dirty="0">
                <a:solidFill>
                  <a:prstClr val="black"/>
                </a:solidFill>
                <a:latin typeface="Arial Unicode MS"/>
                <a:ea typeface="Arial Unicode MS"/>
                <a:cs typeface="Arial Unicode MS"/>
              </a:rPr>
              <a:t>⋈ </a:t>
            </a:r>
            <a:r>
              <a:rPr lang="en-US" altLang="zh-CN" b="1" dirty="0" err="1">
                <a:latin typeface="Arial" panose="020B0604020202020204" pitchFamily="34" charset="0"/>
                <a:cs typeface="Arial" panose="020B0604020202020204" pitchFamily="34" charset="0"/>
              </a:rPr>
              <a:t>σ</a:t>
            </a:r>
            <a:r>
              <a:rPr lang="en-US" altLang="zh-CN" b="1" baseline="-25000" dirty="0" err="1">
                <a:latin typeface="+mn-ea"/>
              </a:rPr>
              <a:t>F</a:t>
            </a:r>
            <a:r>
              <a:rPr lang="en-US" altLang="zh-CN" dirty="0"/>
              <a:t>(E2)</a:t>
            </a:r>
            <a:endParaRPr lang="en-US" altLang="zh-CN" dirty="0">
              <a:solidFill>
                <a:srgbClr val="0000FF"/>
              </a:solidFill>
            </a:endParaRPr>
          </a:p>
        </p:txBody>
      </p:sp>
    </p:spTree>
    <p:extLst>
      <p:ext uri="{BB962C8B-B14F-4D97-AF65-F5344CB8AC3E}">
        <p14:creationId xmlns:p14="http://schemas.microsoft.com/office/powerpoint/2010/main" val="3936821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25</a:t>
            </a:fld>
            <a:endParaRPr lang="en-US" altLang="zh-CN"/>
          </a:p>
        </p:txBody>
      </p:sp>
      <p:sp>
        <p:nvSpPr>
          <p:cNvPr id="5" name="矩形 4"/>
          <p:cNvSpPr/>
          <p:nvPr/>
        </p:nvSpPr>
        <p:spPr>
          <a:xfrm>
            <a:off x="303881" y="655750"/>
            <a:ext cx="8516592" cy="4801314"/>
          </a:xfrm>
          <a:prstGeom prst="rect">
            <a:avLst/>
          </a:prstGeom>
        </p:spPr>
        <p:txBody>
          <a:bodyPr wrap="square">
            <a:spAutoFit/>
          </a:bodyPr>
          <a:lstStyle/>
          <a:p>
            <a:r>
              <a:rPr lang="en-US" altLang="zh-CN" dirty="0">
                <a:solidFill>
                  <a:srgbClr val="0000FF"/>
                </a:solidFill>
              </a:rPr>
              <a:t>10 </a:t>
            </a:r>
            <a:r>
              <a:rPr lang="zh-CN" altLang="en-US" dirty="0">
                <a:solidFill>
                  <a:srgbClr val="0000FF"/>
                </a:solidFill>
              </a:rPr>
              <a:t>投影与笛卡尔积的分配率</a:t>
            </a:r>
            <a:endParaRPr lang="en-US" altLang="zh-CN" dirty="0">
              <a:solidFill>
                <a:srgbClr val="0000FF"/>
              </a:solidFill>
            </a:endParaRPr>
          </a:p>
          <a:p>
            <a:pPr algn="just" eaLnBrk="1" hangingPunct="1">
              <a:lnSpc>
                <a:spcPct val="150000"/>
              </a:lnSpc>
              <a:buFont typeface="Wingdings" panose="05000000000000000000" pitchFamily="2" charset="2"/>
              <a:buNone/>
            </a:pPr>
            <a:r>
              <a:rPr lang="zh-CN" altLang="en-US" sz="2800" dirty="0"/>
              <a:t>	</a:t>
            </a:r>
            <a:r>
              <a:rPr lang="zh-CN" altLang="en-US" dirty="0"/>
              <a:t>设</a:t>
            </a:r>
            <a:r>
              <a:rPr lang="en-US" altLang="zh-CN" dirty="0"/>
              <a:t>E1</a:t>
            </a:r>
            <a:r>
              <a:rPr lang="zh-CN" altLang="en-US" dirty="0"/>
              <a:t>和</a:t>
            </a:r>
            <a:r>
              <a:rPr lang="en-US" altLang="zh-CN" dirty="0"/>
              <a:t>E2</a:t>
            </a:r>
            <a:r>
              <a:rPr lang="zh-CN" altLang="en-US" dirty="0"/>
              <a:t>是两个关系表达式，</a:t>
            </a:r>
            <a:r>
              <a:rPr lang="en-US" altLang="zh-CN" dirty="0">
                <a:solidFill>
                  <a:srgbClr val="FF0000"/>
                </a:solidFill>
              </a:rPr>
              <a:t>A1</a:t>
            </a:r>
            <a:r>
              <a:rPr lang="zh-CN" altLang="en-US" dirty="0">
                <a:solidFill>
                  <a:srgbClr val="FF0000"/>
                </a:solidFill>
              </a:rPr>
              <a:t>，</a:t>
            </a:r>
            <a:r>
              <a:rPr lang="en-US" altLang="zh-CN" dirty="0">
                <a:solidFill>
                  <a:srgbClr val="FF0000"/>
                </a:solidFill>
                <a:latin typeface="Courier New" panose="02070309020205020404" pitchFamily="49" charset="0"/>
              </a:rPr>
              <a:t>…</a:t>
            </a:r>
            <a:r>
              <a:rPr lang="zh-CN" altLang="en-US" dirty="0">
                <a:solidFill>
                  <a:srgbClr val="FF0000"/>
                </a:solidFill>
              </a:rPr>
              <a:t>，</a:t>
            </a:r>
            <a:r>
              <a:rPr lang="en-US" altLang="zh-CN" dirty="0">
                <a:solidFill>
                  <a:srgbClr val="FF0000"/>
                </a:solidFill>
              </a:rPr>
              <a:t>An</a:t>
            </a:r>
            <a:r>
              <a:rPr lang="zh-CN" altLang="en-US" dirty="0">
                <a:solidFill>
                  <a:srgbClr val="FF0000"/>
                </a:solidFill>
              </a:rPr>
              <a:t>是</a:t>
            </a:r>
            <a:r>
              <a:rPr lang="en-US" altLang="zh-CN" dirty="0">
                <a:solidFill>
                  <a:srgbClr val="FF0000"/>
                </a:solidFill>
              </a:rPr>
              <a:t>E1</a:t>
            </a:r>
            <a:r>
              <a:rPr lang="zh-CN" altLang="en-US" dirty="0">
                <a:solidFill>
                  <a:srgbClr val="FF0000"/>
                </a:solidFill>
              </a:rPr>
              <a:t>的属性</a:t>
            </a:r>
            <a:r>
              <a:rPr lang="zh-CN" altLang="en-US" dirty="0"/>
              <a:t>，</a:t>
            </a:r>
            <a:r>
              <a:rPr lang="en-US" altLang="zh-CN" dirty="0">
                <a:solidFill>
                  <a:srgbClr val="FF0000"/>
                </a:solidFill>
              </a:rPr>
              <a:t>B1</a:t>
            </a:r>
            <a:r>
              <a:rPr lang="zh-CN" altLang="en-US" dirty="0">
                <a:solidFill>
                  <a:srgbClr val="FF0000"/>
                </a:solidFill>
              </a:rPr>
              <a:t>，</a:t>
            </a:r>
            <a:r>
              <a:rPr lang="en-US" altLang="zh-CN" dirty="0">
                <a:solidFill>
                  <a:srgbClr val="FF0000"/>
                </a:solidFill>
                <a:latin typeface="Courier New" panose="02070309020205020404" pitchFamily="49" charset="0"/>
              </a:rPr>
              <a:t>…</a:t>
            </a:r>
            <a:r>
              <a:rPr lang="zh-CN" altLang="en-US" dirty="0">
                <a:solidFill>
                  <a:srgbClr val="FF0000"/>
                </a:solidFill>
              </a:rPr>
              <a:t>，</a:t>
            </a:r>
            <a:r>
              <a:rPr lang="en-US" altLang="zh-CN" dirty="0" err="1">
                <a:solidFill>
                  <a:srgbClr val="FF0000"/>
                </a:solidFill>
              </a:rPr>
              <a:t>Bm</a:t>
            </a:r>
            <a:r>
              <a:rPr lang="zh-CN" altLang="en-US" dirty="0">
                <a:solidFill>
                  <a:srgbClr val="FF0000"/>
                </a:solidFill>
              </a:rPr>
              <a:t>是</a:t>
            </a:r>
            <a:r>
              <a:rPr lang="en-US" altLang="zh-CN" dirty="0">
                <a:solidFill>
                  <a:srgbClr val="FF0000"/>
                </a:solidFill>
              </a:rPr>
              <a:t>E2</a:t>
            </a:r>
            <a:r>
              <a:rPr lang="zh-CN" altLang="en-US" dirty="0">
                <a:solidFill>
                  <a:srgbClr val="FF0000"/>
                </a:solidFill>
              </a:rPr>
              <a:t>的属性</a:t>
            </a:r>
            <a:r>
              <a:rPr lang="zh-CN" altLang="en-US" dirty="0"/>
              <a:t>，则：</a:t>
            </a:r>
            <a:endParaRPr lang="zh-CN" altLang="en-US" sz="2000" dirty="0"/>
          </a:p>
          <a:p>
            <a:pPr algn="just" eaLnBrk="1" hangingPunct="1">
              <a:buFont typeface="Wingdings" panose="05000000000000000000" pitchFamily="2" charset="2"/>
              <a:buNone/>
            </a:pPr>
            <a:r>
              <a:rPr lang="zh-CN" altLang="en-US" dirty="0">
                <a:latin typeface="+mn-lt"/>
              </a:rPr>
              <a:t>    </a:t>
            </a:r>
            <a:r>
              <a:rPr lang="en-US" altLang="zh-CN" dirty="0">
                <a:latin typeface="+mn-lt"/>
              </a:rPr>
              <a:t>π </a:t>
            </a:r>
            <a:r>
              <a:rPr lang="en-US" altLang="zh-CN" baseline="-25000" dirty="0">
                <a:latin typeface="+mn-lt"/>
              </a:rPr>
              <a:t>A1,A2, </a:t>
            </a:r>
            <a:r>
              <a:rPr lang="en-US" altLang="zh-CN" dirty="0">
                <a:latin typeface="+mn-lt"/>
              </a:rPr>
              <a:t>…</a:t>
            </a:r>
            <a:r>
              <a:rPr lang="en-US" altLang="zh-CN" baseline="-25000" dirty="0">
                <a:latin typeface="+mn-lt"/>
              </a:rPr>
              <a:t>,An,B1,B2, </a:t>
            </a:r>
            <a:r>
              <a:rPr lang="en-US" altLang="zh-CN" dirty="0">
                <a:latin typeface="+mn-lt"/>
              </a:rPr>
              <a:t>…</a:t>
            </a:r>
            <a:r>
              <a:rPr lang="en-US" altLang="zh-CN" baseline="-25000" dirty="0">
                <a:latin typeface="+mn-lt"/>
              </a:rPr>
              <a:t>,</a:t>
            </a:r>
            <a:r>
              <a:rPr lang="en-US" altLang="zh-CN" baseline="-25000" dirty="0" err="1">
                <a:latin typeface="+mn-lt"/>
              </a:rPr>
              <a:t>Bm</a:t>
            </a:r>
            <a:r>
              <a:rPr lang="en-US" altLang="zh-CN" dirty="0">
                <a:latin typeface="+mn-lt"/>
              </a:rPr>
              <a:t> </a:t>
            </a:r>
            <a:r>
              <a:rPr lang="zh-CN" altLang="en-US" dirty="0">
                <a:latin typeface="+mn-lt"/>
              </a:rPr>
              <a:t>（</a:t>
            </a:r>
            <a:r>
              <a:rPr lang="en-US" altLang="zh-CN" dirty="0">
                <a:latin typeface="+mn-lt"/>
              </a:rPr>
              <a:t>E1×E2)≡</a:t>
            </a:r>
          </a:p>
          <a:p>
            <a:pPr algn="just" eaLnBrk="1" hangingPunct="1">
              <a:buFont typeface="Wingdings" panose="05000000000000000000" pitchFamily="2" charset="2"/>
              <a:buNone/>
            </a:pPr>
            <a:r>
              <a:rPr lang="en-US" altLang="zh-CN" dirty="0">
                <a:latin typeface="+mn-lt"/>
              </a:rPr>
              <a:t>	π </a:t>
            </a:r>
            <a:r>
              <a:rPr lang="en-US" altLang="zh-CN" baseline="-25000" dirty="0">
                <a:latin typeface="+mn-lt"/>
              </a:rPr>
              <a:t>A1,A2, </a:t>
            </a:r>
            <a:r>
              <a:rPr lang="en-US" altLang="zh-CN" dirty="0">
                <a:latin typeface="+mn-lt"/>
              </a:rPr>
              <a:t>…</a:t>
            </a:r>
            <a:r>
              <a:rPr lang="en-US" altLang="zh-CN" baseline="-25000" dirty="0">
                <a:latin typeface="+mn-lt"/>
              </a:rPr>
              <a:t>,An</a:t>
            </a:r>
            <a:r>
              <a:rPr lang="zh-CN" altLang="en-US" dirty="0">
                <a:latin typeface="+mn-lt"/>
              </a:rPr>
              <a:t>（</a:t>
            </a:r>
            <a:r>
              <a:rPr lang="en-US" altLang="zh-CN" dirty="0">
                <a:latin typeface="+mn-lt"/>
              </a:rPr>
              <a:t>E1)× π </a:t>
            </a:r>
            <a:r>
              <a:rPr lang="en-US" altLang="zh-CN" baseline="-25000" dirty="0">
                <a:latin typeface="+mn-lt"/>
              </a:rPr>
              <a:t>B1,B2, </a:t>
            </a:r>
            <a:r>
              <a:rPr lang="en-US" altLang="zh-CN" dirty="0">
                <a:latin typeface="+mn-lt"/>
              </a:rPr>
              <a:t>…</a:t>
            </a:r>
            <a:r>
              <a:rPr lang="en-US" altLang="zh-CN" baseline="-25000" dirty="0">
                <a:latin typeface="+mn-lt"/>
              </a:rPr>
              <a:t>,</a:t>
            </a:r>
            <a:r>
              <a:rPr lang="en-US" altLang="zh-CN" baseline="-25000" dirty="0" err="1">
                <a:latin typeface="+mn-lt"/>
              </a:rPr>
              <a:t>Bm</a:t>
            </a:r>
            <a:r>
              <a:rPr lang="en-US" altLang="zh-CN" dirty="0">
                <a:latin typeface="+mn-lt"/>
              </a:rPr>
              <a:t>(E2)</a:t>
            </a:r>
          </a:p>
          <a:p>
            <a:endParaRPr lang="en-US" altLang="zh-CN" dirty="0">
              <a:solidFill>
                <a:srgbClr val="0000FF"/>
              </a:solidFill>
            </a:endParaRPr>
          </a:p>
          <a:p>
            <a:r>
              <a:rPr lang="en-US" altLang="zh-CN" dirty="0">
                <a:solidFill>
                  <a:srgbClr val="0000FF"/>
                </a:solidFill>
              </a:rPr>
              <a:t>11 </a:t>
            </a:r>
            <a:r>
              <a:rPr lang="zh-CN" altLang="en-US" dirty="0">
                <a:solidFill>
                  <a:srgbClr val="0000FF"/>
                </a:solidFill>
              </a:rPr>
              <a:t>投影与并的分配率</a:t>
            </a:r>
          </a:p>
          <a:p>
            <a:pPr marL="273050" lvl="0" indent="-273050" algn="just">
              <a:spcBef>
                <a:spcPts val="0"/>
              </a:spcBef>
              <a:buClr>
                <a:srgbClr val="0BD0D9"/>
              </a:buClr>
              <a:buSzPct val="95000"/>
            </a:pPr>
            <a:r>
              <a:rPr kumimoji="0" lang="zh-CN" altLang="en-US" sz="2800" dirty="0">
                <a:solidFill>
                  <a:prstClr val="black"/>
                </a:solidFill>
                <a:latin typeface="Constantia"/>
              </a:rPr>
              <a:t>	</a:t>
            </a:r>
            <a:r>
              <a:rPr kumimoji="0" lang="zh-CN" altLang="en-US" dirty="0">
                <a:solidFill>
                  <a:prstClr val="black"/>
                </a:solidFill>
                <a:latin typeface="Constantia"/>
              </a:rPr>
              <a:t>设</a:t>
            </a:r>
            <a:r>
              <a:rPr kumimoji="0" lang="en-US" altLang="zh-CN" dirty="0">
                <a:solidFill>
                  <a:prstClr val="black"/>
                </a:solidFill>
                <a:latin typeface="Constantia"/>
              </a:rPr>
              <a:t>E1</a:t>
            </a:r>
            <a:r>
              <a:rPr kumimoji="0" lang="zh-CN" altLang="en-US" dirty="0">
                <a:solidFill>
                  <a:prstClr val="black"/>
                </a:solidFill>
                <a:latin typeface="Constantia"/>
              </a:rPr>
              <a:t>和</a:t>
            </a:r>
            <a:r>
              <a:rPr kumimoji="0" lang="en-US" altLang="zh-CN" dirty="0">
                <a:solidFill>
                  <a:prstClr val="black"/>
                </a:solidFill>
                <a:latin typeface="Constantia"/>
              </a:rPr>
              <a:t>E2 </a:t>
            </a:r>
            <a:r>
              <a:rPr kumimoji="0" lang="zh-CN" altLang="en-US" dirty="0">
                <a:solidFill>
                  <a:prstClr val="black"/>
                </a:solidFill>
                <a:latin typeface="Constantia"/>
              </a:rPr>
              <a:t>有相同的属性名</a:t>
            </a:r>
            <a:endParaRPr kumimoji="0" lang="zh-CN" altLang="en-US" sz="2800" dirty="0">
              <a:solidFill>
                <a:prstClr val="black"/>
              </a:solidFill>
              <a:latin typeface="Constantia"/>
            </a:endParaRPr>
          </a:p>
          <a:p>
            <a:pPr marL="273050" lvl="0" indent="-273050" algn="just">
              <a:spcBef>
                <a:spcPts val="0"/>
              </a:spcBef>
              <a:buClr>
                <a:srgbClr val="0BD0D9"/>
              </a:buClr>
              <a:buSzPct val="95000"/>
            </a:pPr>
            <a:r>
              <a:rPr kumimoji="0" lang="zh-CN" altLang="en-US" sz="2800" dirty="0">
                <a:solidFill>
                  <a:prstClr val="black"/>
                </a:solidFill>
                <a:latin typeface="Constantia"/>
              </a:rPr>
              <a:t> 	     </a:t>
            </a:r>
            <a:r>
              <a:rPr kumimoji="0" lang="en-US" altLang="zh-CN" sz="2800" dirty="0">
                <a:solidFill>
                  <a:prstClr val="black"/>
                </a:solidFill>
                <a:latin typeface="Constantia"/>
              </a:rPr>
              <a:t>π </a:t>
            </a:r>
            <a:r>
              <a:rPr kumimoji="0" lang="en-US" altLang="zh-CN" sz="2800" baseline="-25000" dirty="0">
                <a:solidFill>
                  <a:prstClr val="black"/>
                </a:solidFill>
                <a:latin typeface="Constantia"/>
              </a:rPr>
              <a:t>A1,A2, </a:t>
            </a:r>
            <a:r>
              <a:rPr kumimoji="0" lang="en-US" altLang="zh-CN" sz="2800" dirty="0">
                <a:solidFill>
                  <a:prstClr val="black"/>
                </a:solidFill>
                <a:latin typeface="Courier New" panose="02070309020205020404" pitchFamily="49" charset="0"/>
              </a:rPr>
              <a:t>…</a:t>
            </a:r>
            <a:r>
              <a:rPr kumimoji="0" lang="en-US" altLang="zh-CN" sz="2800" baseline="-25000" dirty="0">
                <a:solidFill>
                  <a:prstClr val="black"/>
                </a:solidFill>
                <a:latin typeface="Constantia"/>
              </a:rPr>
              <a:t>,An</a:t>
            </a:r>
            <a:r>
              <a:rPr kumimoji="0" lang="en-US" altLang="zh-CN" sz="2800" dirty="0">
                <a:solidFill>
                  <a:prstClr val="black"/>
                </a:solidFill>
                <a:latin typeface="Constantia"/>
              </a:rPr>
              <a:t>(E1∪E2)≡</a:t>
            </a:r>
          </a:p>
          <a:p>
            <a:pPr marL="273050" lvl="0" indent="-273050" algn="just">
              <a:spcBef>
                <a:spcPts val="0"/>
              </a:spcBef>
              <a:buClr>
                <a:srgbClr val="0BD0D9"/>
              </a:buClr>
              <a:buSzPct val="95000"/>
            </a:pPr>
            <a:r>
              <a:rPr kumimoji="0" lang="en-US" altLang="zh-CN" sz="2800" dirty="0">
                <a:solidFill>
                  <a:prstClr val="black"/>
                </a:solidFill>
                <a:latin typeface="Constantia"/>
              </a:rPr>
              <a:t>	             π </a:t>
            </a:r>
            <a:r>
              <a:rPr kumimoji="0" lang="en-US" altLang="zh-CN" sz="2800" baseline="-25000" dirty="0">
                <a:solidFill>
                  <a:prstClr val="black"/>
                </a:solidFill>
                <a:latin typeface="Constantia"/>
              </a:rPr>
              <a:t>A1,A2, </a:t>
            </a:r>
            <a:r>
              <a:rPr kumimoji="0" lang="en-US" altLang="zh-CN" sz="2800" dirty="0">
                <a:solidFill>
                  <a:prstClr val="black"/>
                </a:solidFill>
                <a:latin typeface="Courier New" panose="02070309020205020404" pitchFamily="49" charset="0"/>
              </a:rPr>
              <a:t>…</a:t>
            </a:r>
            <a:r>
              <a:rPr kumimoji="0" lang="en-US" altLang="zh-CN" sz="2800" baseline="-25000" dirty="0">
                <a:solidFill>
                  <a:prstClr val="black"/>
                </a:solidFill>
                <a:latin typeface="Constantia"/>
              </a:rPr>
              <a:t>,An</a:t>
            </a:r>
            <a:r>
              <a:rPr kumimoji="0" lang="en-US" altLang="zh-CN" sz="2800" dirty="0">
                <a:solidFill>
                  <a:prstClr val="black"/>
                </a:solidFill>
                <a:latin typeface="Constantia"/>
              </a:rPr>
              <a:t>(E1)∪ π </a:t>
            </a:r>
            <a:r>
              <a:rPr kumimoji="0" lang="en-US" altLang="zh-CN" sz="2800" baseline="-25000" dirty="0">
                <a:solidFill>
                  <a:prstClr val="black"/>
                </a:solidFill>
                <a:latin typeface="Constantia"/>
              </a:rPr>
              <a:t>A1,A2, </a:t>
            </a:r>
            <a:r>
              <a:rPr kumimoji="0" lang="en-US" altLang="zh-CN" sz="2800" dirty="0">
                <a:solidFill>
                  <a:prstClr val="black"/>
                </a:solidFill>
                <a:latin typeface="Courier New" panose="02070309020205020404" pitchFamily="49" charset="0"/>
              </a:rPr>
              <a:t>…</a:t>
            </a:r>
            <a:r>
              <a:rPr kumimoji="0" lang="en-US" altLang="zh-CN" sz="2800" baseline="-25000" dirty="0">
                <a:solidFill>
                  <a:prstClr val="black"/>
                </a:solidFill>
                <a:latin typeface="Constantia"/>
              </a:rPr>
              <a:t>,An</a:t>
            </a:r>
            <a:r>
              <a:rPr kumimoji="0" lang="en-US" altLang="zh-CN" sz="2800" dirty="0">
                <a:solidFill>
                  <a:prstClr val="black"/>
                </a:solidFill>
                <a:latin typeface="Constantia"/>
              </a:rPr>
              <a:t>(E2) </a:t>
            </a:r>
          </a:p>
          <a:p>
            <a:endParaRPr lang="zh-CN" altLang="en-US" dirty="0">
              <a:solidFill>
                <a:srgbClr val="0000FF"/>
              </a:solidFill>
            </a:endParaRPr>
          </a:p>
        </p:txBody>
      </p:sp>
      <p:sp>
        <p:nvSpPr>
          <p:cNvPr id="9" name="圆角矩形标注 8"/>
          <p:cNvSpPr/>
          <p:nvPr/>
        </p:nvSpPr>
        <p:spPr>
          <a:xfrm>
            <a:off x="6300192" y="3450170"/>
            <a:ext cx="2664296" cy="844203"/>
          </a:xfrm>
          <a:prstGeom prst="wedgeRoundRectCallout">
            <a:avLst>
              <a:gd name="adj1" fmla="val -84902"/>
              <a:gd name="adj2" fmla="val 5621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solidFill>
                  <a:srgbClr val="FF0000"/>
                </a:solidFill>
              </a:rPr>
              <a:t>注意：没有投影和交的分配率</a:t>
            </a:r>
          </a:p>
        </p:txBody>
      </p:sp>
    </p:spTree>
    <p:extLst>
      <p:ext uri="{BB962C8B-B14F-4D97-AF65-F5344CB8AC3E}">
        <p14:creationId xmlns:p14="http://schemas.microsoft.com/office/powerpoint/2010/main" val="194397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389437"/>
          </a:xfrm>
        </p:spPr>
        <p:txBody>
          <a:bodyPr/>
          <a:lstStyle/>
          <a:p>
            <a:pPr eaLnBrk="1" hangingPunct="1">
              <a:spcBef>
                <a:spcPct val="0"/>
              </a:spcBef>
              <a:buClrTx/>
              <a:buSzTx/>
            </a:pPr>
            <a:r>
              <a:rPr lang="en-US" altLang="zh-CN" sz="2800" b="1" dirty="0">
                <a:latin typeface="Arial" charset="0"/>
                <a:ea typeface="黑体" pitchFamily="49" charset="-122"/>
              </a:rPr>
              <a:t>9.3.2 </a:t>
            </a:r>
            <a:r>
              <a:rPr lang="zh-CN" altLang="en-US" sz="2800" b="1" dirty="0">
                <a:latin typeface="Arial" charset="0"/>
                <a:ea typeface="黑体" pitchFamily="49" charset="-122"/>
              </a:rPr>
              <a:t>一般策略（</a:t>
            </a:r>
            <a:r>
              <a:rPr lang="zh-CN" altLang="en-US" sz="2800" b="1" dirty="0">
                <a:solidFill>
                  <a:srgbClr val="FF0000"/>
                </a:solidFill>
                <a:latin typeface="Arial" charset="0"/>
                <a:ea typeface="黑体" pitchFamily="49" charset="-122"/>
              </a:rPr>
              <a:t>查询树的启发式</a:t>
            </a:r>
            <a:r>
              <a:rPr lang="zh-CN" altLang="en-US" sz="2800" b="1" dirty="0">
                <a:latin typeface="Arial" charset="0"/>
                <a:ea typeface="黑体" pitchFamily="49" charset="-122"/>
              </a:rPr>
              <a:t>优化）</a:t>
            </a:r>
            <a:endParaRPr lang="zh-CN" altLang="en-US" sz="2800" b="1" dirty="0">
              <a:latin typeface="Arial" charset="0"/>
            </a:endParaRPr>
          </a:p>
          <a:p>
            <a:pPr eaLnBrk="1" hangingPunct="1">
              <a:spcBef>
                <a:spcPct val="50000"/>
              </a:spcBef>
              <a:buClrTx/>
              <a:buSzTx/>
            </a:pPr>
            <a:r>
              <a:rPr lang="zh-CN" altLang="en-US" sz="2800" dirty="0"/>
              <a:t>1</a:t>
            </a:r>
            <a:r>
              <a:rPr lang="zh-CN" altLang="en-US" sz="2800" dirty="0">
                <a:latin typeface="Times New Roman" pitchFamily="18" charset="0"/>
              </a:rPr>
              <a:t>、“选择”尽可能提前执行；</a:t>
            </a:r>
            <a:endParaRPr lang="zh-CN" altLang="en-US" sz="2800" dirty="0"/>
          </a:p>
          <a:p>
            <a:pPr eaLnBrk="1" hangingPunct="1">
              <a:spcBef>
                <a:spcPct val="50000"/>
              </a:spcBef>
              <a:buClrTx/>
              <a:buSzTx/>
            </a:pPr>
            <a:r>
              <a:rPr lang="zh-CN" altLang="en-US" sz="2800" dirty="0">
                <a:latin typeface="Times New Roman" pitchFamily="18" charset="0"/>
              </a:rPr>
              <a:t>最基本一条，因为“选择”使中间结果变小。</a:t>
            </a:r>
            <a:endParaRPr lang="zh-CN" altLang="en-US" sz="2800" dirty="0"/>
          </a:p>
          <a:p>
            <a:pPr eaLnBrk="1" hangingPunct="1">
              <a:spcBef>
                <a:spcPct val="50000"/>
              </a:spcBef>
              <a:buClrTx/>
              <a:buSzTx/>
            </a:pPr>
            <a:r>
              <a:rPr lang="zh-CN" altLang="en-US" sz="2800" dirty="0"/>
              <a:t>2</a:t>
            </a:r>
            <a:r>
              <a:rPr lang="zh-CN" altLang="en-US" sz="2800" dirty="0">
                <a:latin typeface="Times New Roman" pitchFamily="18" charset="0"/>
              </a:rPr>
              <a:t>、索引和排序</a:t>
            </a:r>
            <a:endParaRPr lang="zh-CN" altLang="en-US" sz="2800" dirty="0"/>
          </a:p>
          <a:p>
            <a:pPr eaLnBrk="1" hangingPunct="1">
              <a:spcBef>
                <a:spcPct val="50000"/>
              </a:spcBef>
              <a:buClrTx/>
              <a:buSzTx/>
            </a:pPr>
            <a:r>
              <a:rPr lang="zh-CN" altLang="en-US" sz="2800" dirty="0">
                <a:latin typeface="Times New Roman" pitchFamily="18" charset="0"/>
              </a:rPr>
              <a:t>特别是对连接运算，连接前“先排序”或“建立”索引，提高速度。</a:t>
            </a:r>
          </a:p>
        </p:txBody>
      </p:sp>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26</a:t>
            </a:fld>
            <a:endParaRPr lang="en-US" altLang="zh-CN"/>
          </a:p>
        </p:txBody>
      </p:sp>
      <p:sp>
        <p:nvSpPr>
          <p:cNvPr id="2" name="对话气泡: 圆角矩形 1">
            <a:extLst>
              <a:ext uri="{FF2B5EF4-FFF2-40B4-BE49-F238E27FC236}">
                <a16:creationId xmlns:a16="http://schemas.microsoft.com/office/drawing/2014/main" id="{EF9C0A6A-BA1A-4B94-9AD5-062F34DF1B9E}"/>
              </a:ext>
            </a:extLst>
          </p:cNvPr>
          <p:cNvSpPr/>
          <p:nvPr/>
        </p:nvSpPr>
        <p:spPr>
          <a:xfrm>
            <a:off x="6444208" y="548680"/>
            <a:ext cx="2592288" cy="612648"/>
          </a:xfrm>
          <a:prstGeom prst="wedgeRoundRectCallout">
            <a:avLst>
              <a:gd name="adj1" fmla="val -74005"/>
              <a:gd name="adj2" fmla="val 666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主要是代数优化</a:t>
            </a:r>
          </a:p>
        </p:txBody>
      </p:sp>
    </p:spTree>
    <p:extLst>
      <p:ext uri="{BB962C8B-B14F-4D97-AF65-F5344CB8AC3E}">
        <p14:creationId xmlns:p14="http://schemas.microsoft.com/office/powerpoint/2010/main" val="751248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Grp="1" noChangeArrowheads="1"/>
          </p:cNvSpPr>
          <p:nvPr>
            <p:ph idx="1"/>
          </p:nvPr>
        </p:nvSpPr>
        <p:spPr>
          <a:xfrm>
            <a:off x="152400" y="547855"/>
            <a:ext cx="8991600" cy="6172200"/>
          </a:xfrm>
        </p:spPr>
        <p:txBody>
          <a:bodyPr/>
          <a:lstStyle/>
          <a:p>
            <a:pPr eaLnBrk="1" hangingPunct="1">
              <a:spcBef>
                <a:spcPct val="50000"/>
              </a:spcBef>
              <a:buClrTx/>
              <a:buSzTx/>
              <a:buFontTx/>
              <a:buNone/>
            </a:pPr>
            <a:r>
              <a:rPr lang="zh-CN" altLang="en-US" sz="2400" dirty="0">
                <a:latin typeface="Times New Roman" pitchFamily="18" charset="0"/>
              </a:rPr>
              <a:t>例如：对贷款者表</a:t>
            </a:r>
            <a:r>
              <a:rPr lang="en-US" altLang="zh-CN" sz="2400" dirty="0"/>
              <a:t>Borrower </a:t>
            </a:r>
            <a:r>
              <a:rPr lang="zh-CN" altLang="en-US" sz="2400" dirty="0">
                <a:latin typeface="Times New Roman" pitchFamily="18" charset="0"/>
              </a:rPr>
              <a:t>与贷款记录表</a:t>
            </a:r>
            <a:r>
              <a:rPr lang="en-US" altLang="zh-CN" sz="2400" dirty="0"/>
              <a:t>Loans</a:t>
            </a:r>
            <a:r>
              <a:rPr lang="zh-CN" altLang="en-US" sz="2400" dirty="0">
                <a:latin typeface="Times New Roman" pitchFamily="18" charset="0"/>
              </a:rPr>
              <a:t>进行自然连接</a:t>
            </a:r>
            <a:endParaRPr lang="zh-CN" altLang="en-US" sz="2400" dirty="0"/>
          </a:p>
          <a:p>
            <a:pPr eaLnBrk="1" hangingPunct="1">
              <a:spcBef>
                <a:spcPct val="50000"/>
              </a:spcBef>
              <a:buClrTx/>
              <a:buSzTx/>
              <a:buFontTx/>
              <a:buNone/>
            </a:pPr>
            <a:r>
              <a:rPr lang="zh-CN" altLang="en-US" sz="2400" dirty="0"/>
              <a:t>① </a:t>
            </a:r>
            <a:r>
              <a:rPr lang="zh-CN" altLang="en-US" sz="2400" dirty="0">
                <a:latin typeface="Times New Roman" pitchFamily="18" charset="0"/>
              </a:rPr>
              <a:t>对贷款记录</a:t>
            </a:r>
            <a:r>
              <a:rPr lang="en-US" altLang="zh-CN" sz="2400" dirty="0"/>
              <a:t>loans </a:t>
            </a:r>
            <a:r>
              <a:rPr lang="zh-CN" altLang="en-US" sz="2400" dirty="0">
                <a:latin typeface="Times New Roman" pitchFamily="18" charset="0"/>
              </a:rPr>
              <a:t>按贷款者身份证号</a:t>
            </a:r>
            <a:r>
              <a:rPr lang="en-US" altLang="zh-CN" sz="2400" dirty="0">
                <a:latin typeface="Times New Roman" pitchFamily="18" charset="0"/>
              </a:rPr>
              <a:t>ID</a:t>
            </a:r>
            <a:r>
              <a:rPr lang="zh-CN" altLang="en-US" sz="2400" dirty="0">
                <a:latin typeface="Times New Roman" pitchFamily="18" charset="0"/>
              </a:rPr>
              <a:t>建立索引；</a:t>
            </a:r>
            <a:endParaRPr lang="zh-CN" altLang="en-US" sz="2400" dirty="0"/>
          </a:p>
          <a:p>
            <a:pPr eaLnBrk="1" hangingPunct="1">
              <a:spcBef>
                <a:spcPct val="50000"/>
              </a:spcBef>
              <a:buClrTx/>
              <a:buSzTx/>
              <a:buFontTx/>
              <a:buNone/>
            </a:pPr>
            <a:r>
              <a:rPr lang="zh-CN" altLang="en-US" sz="2400" dirty="0"/>
              <a:t>② </a:t>
            </a:r>
            <a:r>
              <a:rPr lang="zh-CN" altLang="en-US" sz="2400" dirty="0">
                <a:latin typeface="Times New Roman" pitchFamily="18" charset="0"/>
              </a:rPr>
              <a:t>对贷款者表</a:t>
            </a:r>
            <a:r>
              <a:rPr lang="en-US" altLang="zh-CN" sz="2400" dirty="0"/>
              <a:t>Borrower </a:t>
            </a:r>
            <a:r>
              <a:rPr lang="zh-CN" altLang="en-US" sz="2400" dirty="0"/>
              <a:t>满足条件的</a:t>
            </a:r>
            <a:r>
              <a:rPr lang="zh-CN" altLang="en-US" sz="2400" dirty="0">
                <a:latin typeface="Times New Roman" pitchFamily="18" charset="0"/>
              </a:rPr>
              <a:t>元组的</a:t>
            </a:r>
            <a:r>
              <a:rPr lang="en-US" altLang="zh-CN" sz="2400" dirty="0">
                <a:latin typeface="Times New Roman" pitchFamily="18" charset="0"/>
              </a:rPr>
              <a:t>ID</a:t>
            </a:r>
            <a:r>
              <a:rPr lang="zh-CN" altLang="en-US" sz="2400" dirty="0">
                <a:latin typeface="Times New Roman" pitchFamily="18" charset="0"/>
              </a:rPr>
              <a:t>值：</a:t>
            </a:r>
            <a:endParaRPr lang="zh-CN" altLang="en-US" sz="2400" dirty="0"/>
          </a:p>
          <a:p>
            <a:pPr marL="342900" indent="-342900" eaLnBrk="1" hangingPunct="1">
              <a:spcBef>
                <a:spcPct val="50000"/>
              </a:spcBef>
              <a:buClrTx/>
              <a:buSzTx/>
              <a:buFont typeface="Wingdings" panose="05000000000000000000" pitchFamily="2" charset="2"/>
              <a:buChar char="Ø"/>
            </a:pPr>
            <a:r>
              <a:rPr lang="zh-CN" altLang="en-US" sz="2400" dirty="0">
                <a:latin typeface="Times New Roman" pitchFamily="18" charset="0"/>
              </a:rPr>
              <a:t>通过</a:t>
            </a:r>
            <a:r>
              <a:rPr lang="en-US" altLang="zh-CN" sz="2400" dirty="0"/>
              <a:t>loans </a:t>
            </a:r>
            <a:r>
              <a:rPr lang="zh-CN" altLang="en-US" sz="2400" dirty="0">
                <a:latin typeface="Times New Roman" pitchFamily="18" charset="0"/>
              </a:rPr>
              <a:t>索引查元组</a:t>
            </a:r>
            <a:endParaRPr lang="zh-CN" altLang="en-US" sz="2400" dirty="0"/>
          </a:p>
          <a:p>
            <a:pPr marL="342900" indent="-342900" eaLnBrk="1" hangingPunct="1">
              <a:spcBef>
                <a:spcPct val="50000"/>
              </a:spcBef>
              <a:buClrTx/>
              <a:buSzTx/>
              <a:buFont typeface="Wingdings" panose="05000000000000000000" pitchFamily="2" charset="2"/>
              <a:buChar char="Ø"/>
            </a:pPr>
            <a:r>
              <a:rPr lang="en-US" altLang="zh-CN" sz="2400" dirty="0"/>
              <a:t>Borrower </a:t>
            </a:r>
            <a:r>
              <a:rPr lang="zh-CN" altLang="en-US" sz="2400" dirty="0">
                <a:latin typeface="Times New Roman" pitchFamily="18" charset="0"/>
              </a:rPr>
              <a:t>元组与相应元组连接起来</a:t>
            </a:r>
            <a:endParaRPr lang="zh-CN" altLang="en-US" sz="2400" dirty="0"/>
          </a:p>
          <a:p>
            <a:pPr eaLnBrk="1" hangingPunct="1">
              <a:spcBef>
                <a:spcPct val="50000"/>
              </a:spcBef>
              <a:buClrTx/>
              <a:buSzTx/>
              <a:buFontTx/>
              <a:buNone/>
            </a:pPr>
            <a:r>
              <a:rPr lang="zh-CN" altLang="en-US" sz="2400" dirty="0">
                <a:solidFill>
                  <a:srgbClr val="0000FF"/>
                </a:solidFill>
                <a:latin typeface="Times New Roman" pitchFamily="18" charset="0"/>
              </a:rPr>
              <a:t>无需反复扫描</a:t>
            </a:r>
            <a:r>
              <a:rPr lang="en-US" altLang="zh-CN" sz="2400" dirty="0">
                <a:solidFill>
                  <a:srgbClr val="0000FF"/>
                </a:solidFill>
              </a:rPr>
              <a:t>loans</a:t>
            </a:r>
            <a:r>
              <a:rPr lang="zh-CN" altLang="en-US" sz="2400" dirty="0">
                <a:solidFill>
                  <a:srgbClr val="0000FF"/>
                </a:solidFill>
              </a:rPr>
              <a:t>表本身</a:t>
            </a:r>
            <a:endParaRPr lang="en-US" altLang="zh-CN" sz="2400" dirty="0">
              <a:solidFill>
                <a:srgbClr val="0000FF"/>
              </a:solidFill>
            </a:endParaRPr>
          </a:p>
          <a:p>
            <a:pPr eaLnBrk="1" hangingPunct="1">
              <a:spcBef>
                <a:spcPct val="50000"/>
              </a:spcBef>
              <a:buClrTx/>
              <a:buSzTx/>
              <a:buFontTx/>
              <a:buNone/>
            </a:pPr>
            <a:endParaRPr lang="en-US" altLang="zh-CN" sz="2400" dirty="0"/>
          </a:p>
          <a:p>
            <a:pPr eaLnBrk="1" hangingPunct="1">
              <a:spcBef>
                <a:spcPct val="50000"/>
              </a:spcBef>
              <a:buClrTx/>
              <a:buSzTx/>
              <a:buFontTx/>
              <a:buNone/>
            </a:pPr>
            <a:r>
              <a:rPr lang="en-US" altLang="zh-CN" sz="2800" dirty="0"/>
              <a:t>3</a:t>
            </a:r>
            <a:r>
              <a:rPr lang="en-US" altLang="zh-CN" sz="2400" dirty="0">
                <a:latin typeface="+mn-ea"/>
              </a:rPr>
              <a:t>、</a:t>
            </a:r>
            <a:r>
              <a:rPr lang="en-US" altLang="zh-CN" sz="2400" dirty="0">
                <a:latin typeface="Times New Roman" pitchFamily="18" charset="0"/>
              </a:rPr>
              <a:t>“</a:t>
            </a:r>
            <a:r>
              <a:rPr lang="zh-CN" altLang="en-US" sz="2400" dirty="0">
                <a:latin typeface="Times New Roman" pitchFamily="18" charset="0"/>
              </a:rPr>
              <a:t>投影”和“选择”同时进行（避免多次扫描关系，即避免投影和选择各扫描一次关系）。</a:t>
            </a:r>
            <a:endParaRPr lang="zh-CN" altLang="en-US" sz="2400" dirty="0"/>
          </a:p>
          <a:p>
            <a:pPr eaLnBrk="1" hangingPunct="1">
              <a:spcBef>
                <a:spcPct val="50000"/>
              </a:spcBef>
              <a:buClrTx/>
              <a:buSzTx/>
              <a:buFontTx/>
              <a:buNone/>
            </a:pPr>
            <a:r>
              <a:rPr lang="zh-CN" altLang="en-US" sz="2400" dirty="0">
                <a:solidFill>
                  <a:srgbClr val="0000FF"/>
                </a:solidFill>
                <a:latin typeface="Times New Roman" pitchFamily="18" charset="0"/>
              </a:rPr>
              <a:t>前提是两种运算对同一关系实施才成立。</a:t>
            </a:r>
            <a:endParaRPr lang="zh-CN" altLang="en-US" dirty="0">
              <a:solidFill>
                <a:srgbClr val="0000FF"/>
              </a:solidFill>
            </a:endParaRPr>
          </a:p>
        </p:txBody>
      </p:sp>
      <p:sp>
        <p:nvSpPr>
          <p:cNvPr id="3" name="灯片编号占位符 2"/>
          <p:cNvSpPr>
            <a:spLocks noGrp="1"/>
          </p:cNvSpPr>
          <p:nvPr>
            <p:ph type="sldNum" sz="quarter" idx="12"/>
          </p:nvPr>
        </p:nvSpPr>
        <p:spPr/>
        <p:txBody>
          <a:bodyPr/>
          <a:lstStyle/>
          <a:p>
            <a:pPr>
              <a:defRPr/>
            </a:pPr>
            <a:fld id="{458C06CB-5756-4553-A594-499C3DA58AA1}" type="slidenum">
              <a:rPr lang="zh-CN" altLang="en-US" smtClean="0"/>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Grp="1" noChangeArrowheads="1"/>
          </p:cNvSpPr>
          <p:nvPr>
            <p:ph idx="1"/>
          </p:nvPr>
        </p:nvSpPr>
        <p:spPr>
          <a:xfrm>
            <a:off x="381000" y="966788"/>
            <a:ext cx="8382000" cy="5391170"/>
          </a:xfrm>
        </p:spPr>
        <p:txBody>
          <a:bodyPr/>
          <a:lstStyle/>
          <a:p>
            <a:pPr eaLnBrk="1" hangingPunct="1">
              <a:lnSpc>
                <a:spcPct val="90000"/>
              </a:lnSpc>
              <a:spcBef>
                <a:spcPct val="50000"/>
              </a:spcBef>
              <a:buClrTx/>
              <a:buSzTx/>
            </a:pPr>
            <a:r>
              <a:rPr lang="en-US" altLang="zh-CN" sz="2400" dirty="0"/>
              <a:t>4</a:t>
            </a:r>
            <a:r>
              <a:rPr lang="zh-CN" altLang="en-US" sz="2400" dirty="0">
                <a:latin typeface="Times New Roman" pitchFamily="18" charset="0"/>
              </a:rPr>
              <a:t>、投影与其前后的其它双目运算同时进行，避免重复扫描关系（没有必要为了去掉某些字段而扫描一遍关系）。</a:t>
            </a:r>
            <a:endParaRPr lang="zh-CN" altLang="en-US" sz="2400" dirty="0"/>
          </a:p>
          <a:p>
            <a:pPr eaLnBrk="1" hangingPunct="1">
              <a:lnSpc>
                <a:spcPct val="90000"/>
              </a:lnSpc>
              <a:spcBef>
                <a:spcPct val="50000"/>
              </a:spcBef>
              <a:buClrTx/>
              <a:buSzTx/>
              <a:buFontTx/>
              <a:buNone/>
            </a:pPr>
            <a:r>
              <a:rPr lang="en-US" altLang="zh-CN" sz="2400" dirty="0"/>
              <a:t>5</a:t>
            </a:r>
            <a:r>
              <a:rPr lang="zh-CN" altLang="en-US" sz="2400" dirty="0">
                <a:latin typeface="Times New Roman" pitchFamily="18" charset="0"/>
              </a:rPr>
              <a:t>、 （某些）选择与选择前的笛卡尔积结合</a:t>
            </a:r>
            <a:endParaRPr lang="zh-CN" altLang="en-US" sz="2400" dirty="0"/>
          </a:p>
          <a:p>
            <a:pPr eaLnBrk="1" hangingPunct="1">
              <a:lnSpc>
                <a:spcPct val="90000"/>
              </a:lnSpc>
              <a:spcBef>
                <a:spcPct val="50000"/>
              </a:spcBef>
              <a:buClrTx/>
              <a:buSzTx/>
              <a:buFontTx/>
              <a:buNone/>
            </a:pPr>
            <a:r>
              <a:rPr lang="zh-CN" altLang="en-US" sz="2400" dirty="0">
                <a:latin typeface="Times New Roman" pitchFamily="18" charset="0"/>
              </a:rPr>
              <a:t>扫描得到的元组立即与参与计算的另一元组做匹配条件过滤，将这种</a:t>
            </a:r>
            <a:r>
              <a:rPr lang="zh-CN" altLang="en-US" sz="2400" dirty="0">
                <a:solidFill>
                  <a:srgbClr val="FF0000"/>
                </a:solidFill>
                <a:latin typeface="Times New Roman" pitchFamily="18" charset="0"/>
              </a:rPr>
              <a:t>笛卡尔积转变为连接</a:t>
            </a:r>
            <a:r>
              <a:rPr lang="zh-CN" altLang="en-US" sz="2400" dirty="0">
                <a:latin typeface="Times New Roman" pitchFamily="18" charset="0"/>
              </a:rPr>
              <a:t>运算。</a:t>
            </a:r>
            <a:endParaRPr lang="zh-CN" altLang="en-US" sz="2400" dirty="0"/>
          </a:p>
          <a:p>
            <a:pPr eaLnBrk="1" hangingPunct="1">
              <a:lnSpc>
                <a:spcPct val="90000"/>
              </a:lnSpc>
              <a:spcBef>
                <a:spcPct val="50000"/>
              </a:spcBef>
              <a:buClrTx/>
              <a:buSzTx/>
              <a:buFontTx/>
              <a:buNone/>
            </a:pPr>
            <a:r>
              <a:rPr lang="zh-CN" altLang="en-US" sz="2400" dirty="0">
                <a:latin typeface="Times New Roman" pitchFamily="18" charset="0"/>
              </a:rPr>
              <a:t>连接运算（特别是等值连接运算）比笛卡尔积快。</a:t>
            </a:r>
          </a:p>
          <a:p>
            <a:pPr eaLnBrk="1" hangingPunct="1">
              <a:lnSpc>
                <a:spcPct val="90000"/>
              </a:lnSpc>
              <a:spcBef>
                <a:spcPct val="50000"/>
              </a:spcBef>
              <a:buClrTx/>
              <a:buSzTx/>
              <a:buFontTx/>
              <a:buNone/>
            </a:pPr>
            <a:r>
              <a:rPr lang="zh-CN" altLang="en-US" sz="2400" dirty="0"/>
              <a:t>6</a:t>
            </a:r>
            <a:r>
              <a:rPr lang="zh-CN" altLang="en-US" sz="2400" dirty="0">
                <a:latin typeface="Times New Roman" pitchFamily="18" charset="0"/>
              </a:rPr>
              <a:t>、提取公共子表达式。</a:t>
            </a:r>
            <a:endParaRPr lang="zh-CN" altLang="en-US" sz="2400" dirty="0"/>
          </a:p>
          <a:p>
            <a:pPr eaLnBrk="1" hangingPunct="1">
              <a:lnSpc>
                <a:spcPct val="90000"/>
              </a:lnSpc>
              <a:spcBef>
                <a:spcPct val="50000"/>
              </a:spcBef>
              <a:buClrTx/>
              <a:buSzTx/>
            </a:pPr>
            <a:r>
              <a:rPr lang="zh-CN" altLang="en-US" sz="2400" dirty="0"/>
              <a:t>① </a:t>
            </a:r>
            <a:r>
              <a:rPr lang="zh-CN" altLang="en-US" sz="2400" dirty="0">
                <a:latin typeface="Times New Roman" pitchFamily="18" charset="0"/>
              </a:rPr>
              <a:t>计算公共子表达式结果</a:t>
            </a:r>
            <a:endParaRPr lang="zh-CN" altLang="en-US" sz="2400" dirty="0"/>
          </a:p>
          <a:p>
            <a:pPr eaLnBrk="1" hangingPunct="1">
              <a:lnSpc>
                <a:spcPct val="90000"/>
              </a:lnSpc>
              <a:spcBef>
                <a:spcPct val="50000"/>
              </a:spcBef>
              <a:buClrTx/>
              <a:buSzTx/>
              <a:buFontTx/>
              <a:buNone/>
            </a:pPr>
            <a:r>
              <a:rPr lang="zh-CN" altLang="en-US" sz="2400" dirty="0"/>
              <a:t>② </a:t>
            </a:r>
            <a:r>
              <a:rPr lang="zh-CN" altLang="en-US" sz="2400" dirty="0">
                <a:latin typeface="Times New Roman" pitchFamily="18" charset="0"/>
              </a:rPr>
              <a:t>结果存入外存</a:t>
            </a:r>
            <a:endParaRPr lang="zh-CN" altLang="en-US" sz="2400" dirty="0"/>
          </a:p>
          <a:p>
            <a:pPr eaLnBrk="1" hangingPunct="1">
              <a:lnSpc>
                <a:spcPct val="90000"/>
              </a:lnSpc>
              <a:spcBef>
                <a:spcPct val="50000"/>
              </a:spcBef>
              <a:buClrTx/>
              <a:buSzTx/>
              <a:buFontTx/>
              <a:buNone/>
            </a:pPr>
            <a:r>
              <a:rPr lang="zh-CN" altLang="en-US" sz="2400" dirty="0"/>
              <a:t>③ 需要时从外存调入内存使用（无需重计算）</a:t>
            </a:r>
          </a:p>
          <a:p>
            <a:pPr eaLnBrk="1" hangingPunct="1">
              <a:lnSpc>
                <a:spcPct val="90000"/>
              </a:lnSpc>
              <a:spcBef>
                <a:spcPct val="50000"/>
              </a:spcBef>
              <a:buClrTx/>
              <a:buSzTx/>
              <a:buFontTx/>
              <a:buNone/>
            </a:pPr>
            <a:r>
              <a:rPr lang="zh-CN" altLang="en-US" sz="2400" dirty="0">
                <a:latin typeface="Times New Roman" pitchFamily="18" charset="0"/>
              </a:rPr>
              <a:t>④</a:t>
            </a:r>
            <a:r>
              <a:rPr lang="zh-CN" altLang="en-US" sz="2400" dirty="0"/>
              <a:t> </a:t>
            </a:r>
            <a:r>
              <a:rPr lang="zh-CN" altLang="en-US" sz="2400" dirty="0">
                <a:latin typeface="Times New Roman" pitchFamily="18" charset="0"/>
              </a:rPr>
              <a:t>前提：外存调入内存的时间</a:t>
            </a:r>
            <a:r>
              <a:rPr lang="zh-CN" altLang="en-US" sz="2400" dirty="0">
                <a:solidFill>
                  <a:srgbClr val="FF0000"/>
                </a:solidFill>
                <a:latin typeface="Times New Roman" pitchFamily="18" charset="0"/>
              </a:rPr>
              <a:t>远远少于计算</a:t>
            </a:r>
            <a:r>
              <a:rPr lang="zh-CN" altLang="en-US" sz="2400" dirty="0">
                <a:latin typeface="Times New Roman" pitchFamily="18" charset="0"/>
              </a:rPr>
              <a:t>公共表达式时间</a:t>
            </a:r>
          </a:p>
        </p:txBody>
      </p:sp>
      <p:sp>
        <p:nvSpPr>
          <p:cNvPr id="3" name="灯片编号占位符 2"/>
          <p:cNvSpPr>
            <a:spLocks noGrp="1"/>
          </p:cNvSpPr>
          <p:nvPr>
            <p:ph type="sldNum" sz="quarter" idx="12"/>
          </p:nvPr>
        </p:nvSpPr>
        <p:spPr/>
        <p:txBody>
          <a:bodyPr/>
          <a:lstStyle/>
          <a:p>
            <a:pPr>
              <a:defRPr/>
            </a:pPr>
            <a:fld id="{CB5E52F1-89D8-4FC0-B735-A03EC5246EFA}" type="slidenum">
              <a:rPr lang="zh-CN" altLang="en-US" smtClean="0"/>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457200" y="306859"/>
            <a:ext cx="8229600" cy="636588"/>
          </a:xfrm>
        </p:spPr>
        <p:txBody>
          <a:bodyPr/>
          <a:lstStyle/>
          <a:p>
            <a:r>
              <a:rPr lang="zh-CN" altLang="en-US" sz="3600" dirty="0"/>
              <a:t>关系表达式</a:t>
            </a:r>
            <a:r>
              <a:rPr lang="zh-CN" altLang="en-US" sz="3600" dirty="0">
                <a:solidFill>
                  <a:srgbClr val="FF0000"/>
                </a:solidFill>
              </a:rPr>
              <a:t>代数优化</a:t>
            </a:r>
            <a:r>
              <a:rPr lang="zh-CN" altLang="en-US" sz="3600" dirty="0"/>
              <a:t>算法</a:t>
            </a:r>
          </a:p>
        </p:txBody>
      </p:sp>
      <p:sp>
        <p:nvSpPr>
          <p:cNvPr id="27650" name="内容占位符 2"/>
          <p:cNvSpPr>
            <a:spLocks noGrp="1"/>
          </p:cNvSpPr>
          <p:nvPr>
            <p:ph idx="1"/>
          </p:nvPr>
        </p:nvSpPr>
        <p:spPr>
          <a:xfrm>
            <a:off x="444602" y="1164108"/>
            <a:ext cx="8507288" cy="5387033"/>
          </a:xfrm>
        </p:spPr>
        <p:txBody>
          <a:bodyPr/>
          <a:lstStyle/>
          <a:p>
            <a:r>
              <a:rPr lang="zh-CN" altLang="en-US" sz="2400" b="1" dirty="0">
                <a:latin typeface="微软雅黑" panose="020B0503020204020204" pitchFamily="34" charset="-122"/>
                <a:ea typeface="微软雅黑" panose="020B0503020204020204" pitchFamily="34" charset="-122"/>
              </a:rPr>
              <a:t>输入：关系代数表达式的查询树（语法树）</a:t>
            </a:r>
            <a:endParaRPr lang="en-US" altLang="zh-CN" sz="2400" b="1"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输出：优化后的查询树（语法树）</a:t>
            </a:r>
            <a:endParaRPr lang="en-US" altLang="zh-CN" sz="2400" b="1" dirty="0">
              <a:latin typeface="微软雅黑" panose="020B0503020204020204" pitchFamily="34" charset="-122"/>
              <a:ea typeface="微软雅黑" panose="020B0503020204020204" pitchFamily="34" charset="-122"/>
            </a:endParaRPr>
          </a:p>
          <a:p>
            <a:r>
              <a:rPr lang="en-US" altLang="zh-CN" sz="2400" dirty="0"/>
              <a:t>1</a:t>
            </a:r>
            <a:r>
              <a:rPr lang="zh-CN" altLang="en-US" sz="2400" dirty="0"/>
              <a:t>）运用选择的串接定律，得到选择运算“串”；</a:t>
            </a:r>
            <a:endParaRPr lang="en-US" altLang="zh-CN" sz="2400" dirty="0"/>
          </a:p>
          <a:p>
            <a:r>
              <a:rPr lang="en-US" altLang="zh-CN" sz="2400" dirty="0"/>
              <a:t>2</a:t>
            </a:r>
            <a:r>
              <a:rPr lang="zh-CN" altLang="en-US" sz="2400" dirty="0"/>
              <a:t>）对每个选择运算符，利用等价变换尽量将其移至树的叶端（规则</a:t>
            </a:r>
            <a:r>
              <a:rPr lang="en-US" altLang="zh-CN" sz="2400" dirty="0"/>
              <a:t>4~9</a:t>
            </a:r>
            <a:r>
              <a:rPr lang="zh-CN" altLang="en-US" sz="2400" dirty="0"/>
              <a:t>）；</a:t>
            </a:r>
            <a:endParaRPr lang="en-US" altLang="zh-CN" sz="2400" dirty="0"/>
          </a:p>
          <a:p>
            <a:r>
              <a:rPr lang="en-US" altLang="zh-CN" sz="2400" dirty="0"/>
              <a:t>3</a:t>
            </a:r>
            <a:r>
              <a:rPr lang="zh-CN" altLang="en-US" sz="2400" dirty="0"/>
              <a:t>）对每个投影运算符，利用等价变换尽量将其移至树的叶端（规则</a:t>
            </a:r>
            <a:r>
              <a:rPr lang="en-US" altLang="zh-CN" sz="2400" dirty="0"/>
              <a:t>3</a:t>
            </a:r>
            <a:r>
              <a:rPr lang="zh-CN" altLang="en-US" sz="2400" dirty="0"/>
              <a:t>、</a:t>
            </a:r>
            <a:r>
              <a:rPr lang="en-US" altLang="zh-CN" sz="2400" dirty="0"/>
              <a:t>5</a:t>
            </a:r>
            <a:r>
              <a:rPr lang="zh-CN" altLang="en-US" sz="2400" dirty="0"/>
              <a:t>、</a:t>
            </a:r>
            <a:r>
              <a:rPr lang="en-US" altLang="zh-CN" sz="2400" dirty="0"/>
              <a:t>10</a:t>
            </a:r>
            <a:r>
              <a:rPr lang="zh-CN" altLang="en-US" sz="2400" dirty="0"/>
              <a:t>、</a:t>
            </a:r>
            <a:r>
              <a:rPr lang="en-US" altLang="zh-CN" sz="2400" dirty="0"/>
              <a:t>11</a:t>
            </a:r>
            <a:r>
              <a:rPr lang="zh-CN" altLang="en-US" sz="2400" dirty="0"/>
              <a:t>）；</a:t>
            </a:r>
            <a:endParaRPr lang="en-US" altLang="zh-CN" sz="2400" dirty="0"/>
          </a:p>
          <a:p>
            <a:r>
              <a:rPr lang="en-US" altLang="zh-CN" sz="2400" dirty="0"/>
              <a:t>4</a:t>
            </a:r>
            <a:r>
              <a:rPr lang="zh-CN" altLang="en-US" sz="2400" dirty="0"/>
              <a:t>）尝试将“选择”和“投影”</a:t>
            </a:r>
            <a:r>
              <a:rPr lang="zh-CN" altLang="en-US" sz="2400" dirty="0">
                <a:solidFill>
                  <a:srgbClr val="FF0000"/>
                </a:solidFill>
              </a:rPr>
              <a:t>串接合并</a:t>
            </a:r>
            <a:r>
              <a:rPr lang="zh-CN" altLang="en-US" sz="2400" dirty="0"/>
              <a:t>成单个“选择”或“投影”，或“选择”后跟一个“投影”（规则</a:t>
            </a:r>
            <a:r>
              <a:rPr lang="en-US" altLang="zh-CN" sz="2400" dirty="0"/>
              <a:t>3~5</a:t>
            </a:r>
            <a:r>
              <a:rPr lang="zh-CN" altLang="en-US" sz="2400" dirty="0"/>
              <a:t>）；</a:t>
            </a:r>
            <a:endParaRPr lang="en-US" altLang="zh-CN" sz="2400" dirty="0"/>
          </a:p>
          <a:p>
            <a:r>
              <a:rPr lang="en-US" altLang="zh-CN" sz="2400" dirty="0"/>
              <a:t>5</a:t>
            </a:r>
            <a:r>
              <a:rPr lang="zh-CN" altLang="en-US" sz="2400" dirty="0"/>
              <a:t>）上述得到的语法</a:t>
            </a:r>
            <a:r>
              <a:rPr lang="zh-CN" altLang="en-US" sz="2400" dirty="0">
                <a:solidFill>
                  <a:srgbClr val="FF0000"/>
                </a:solidFill>
              </a:rPr>
              <a:t>树内结点分组</a:t>
            </a:r>
            <a:r>
              <a:rPr lang="zh-CN" altLang="en-US" sz="2400" dirty="0"/>
              <a:t>：</a:t>
            </a:r>
            <a:r>
              <a:rPr lang="zh-CN" altLang="en-US" sz="2400" dirty="0">
                <a:solidFill>
                  <a:srgbClr val="FF0000"/>
                </a:solidFill>
              </a:rPr>
              <a:t>双目运算</a:t>
            </a:r>
            <a:r>
              <a:rPr lang="zh-CN" altLang="en-US" sz="2400" dirty="0"/>
              <a:t>和它的</a:t>
            </a:r>
            <a:r>
              <a:rPr lang="zh-CN" altLang="en-US" sz="2400" dirty="0">
                <a:solidFill>
                  <a:srgbClr val="FF0000"/>
                </a:solidFill>
              </a:rPr>
              <a:t>父节点（选择、投影运算）</a:t>
            </a:r>
            <a:r>
              <a:rPr lang="zh-CN" altLang="en-US" sz="2400" dirty="0"/>
              <a:t>为一组。若其</a:t>
            </a:r>
            <a:r>
              <a:rPr lang="zh-CN" altLang="en-US" sz="2400" dirty="0">
                <a:solidFill>
                  <a:srgbClr val="FF0000"/>
                </a:solidFill>
              </a:rPr>
              <a:t>后代直至叶节点</a:t>
            </a:r>
            <a:r>
              <a:rPr lang="zh-CN" altLang="en-US" sz="2400" dirty="0"/>
              <a:t>全是单目运算，也合并为一组。笛卡尔积的子节点若是不能组合成等值连接的“选择”，则二者不合并。</a:t>
            </a:r>
          </a:p>
        </p:txBody>
      </p:sp>
      <p:sp>
        <p:nvSpPr>
          <p:cNvPr id="4" name="灯片编号占位符 3"/>
          <p:cNvSpPr>
            <a:spLocks noGrp="1"/>
          </p:cNvSpPr>
          <p:nvPr>
            <p:ph type="sldNum" sz="quarter" idx="12"/>
          </p:nvPr>
        </p:nvSpPr>
        <p:spPr/>
        <p:txBody>
          <a:bodyPr/>
          <a:lstStyle/>
          <a:p>
            <a:pPr>
              <a:defRPr/>
            </a:pPr>
            <a:fld id="{AA02D76B-A12E-4F25-BFF0-51E243B29340}" type="slidenum">
              <a:rPr lang="zh-CN" altLang="en-US" smtClean="0"/>
              <a:pPr>
                <a:defRPr/>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9"/>
            <a:ext cx="8686800" cy="5343872"/>
          </a:xfrm>
        </p:spPr>
        <p:txBody>
          <a:bodyPr/>
          <a:lstStyle/>
          <a:p>
            <a:pPr eaLnBrk="1" hangingPunct="1">
              <a:spcBef>
                <a:spcPct val="0"/>
              </a:spcBef>
              <a:buClrTx/>
              <a:buSzTx/>
            </a:pPr>
            <a:r>
              <a:rPr lang="zh-CN" altLang="en-US" sz="2800" dirty="0">
                <a:latin typeface="宋体" pitchFamily="2" charset="-122"/>
              </a:rPr>
              <a:t>代数优化</a:t>
            </a:r>
            <a:r>
              <a:rPr lang="zh-CN" altLang="en-US" sz="2800" dirty="0">
                <a:latin typeface="Times New Roman" pitchFamily="18" charset="0"/>
              </a:rPr>
              <a:t>——</a:t>
            </a:r>
            <a:r>
              <a:rPr lang="zh-CN" altLang="en-US" sz="2800" dirty="0">
                <a:latin typeface="宋体" pitchFamily="2" charset="-122"/>
              </a:rPr>
              <a:t>优化关系代数表达式</a:t>
            </a:r>
          </a:p>
          <a:p>
            <a:pPr eaLnBrk="1" hangingPunct="1">
              <a:spcBef>
                <a:spcPct val="0"/>
              </a:spcBef>
              <a:buClrTx/>
              <a:buSzTx/>
            </a:pPr>
            <a:endParaRPr lang="en-US" altLang="zh-CN" sz="2800" dirty="0">
              <a:latin typeface="宋体" pitchFamily="2" charset="-122"/>
            </a:endParaRPr>
          </a:p>
          <a:p>
            <a:pPr eaLnBrk="1" hangingPunct="1">
              <a:spcBef>
                <a:spcPct val="0"/>
              </a:spcBef>
              <a:buClrTx/>
              <a:buSzTx/>
            </a:pPr>
            <a:r>
              <a:rPr lang="zh-CN" altLang="en-US" sz="2800" dirty="0">
                <a:latin typeface="宋体" pitchFamily="2" charset="-122"/>
              </a:rPr>
              <a:t>物理优化</a:t>
            </a:r>
            <a:r>
              <a:rPr lang="zh-CN" altLang="en-US" sz="2800" dirty="0">
                <a:latin typeface="Times New Roman" pitchFamily="18" charset="0"/>
              </a:rPr>
              <a:t>——</a:t>
            </a:r>
            <a:r>
              <a:rPr lang="zh-CN" altLang="en-US" sz="2800" dirty="0">
                <a:latin typeface="宋体" pitchFamily="2" charset="-122"/>
              </a:rPr>
              <a:t>优化存取路径和底层操作算法，可进一步分为基于规则的（</a:t>
            </a:r>
            <a:r>
              <a:rPr lang="en-US" altLang="zh-CN" sz="2800" dirty="0">
                <a:latin typeface="宋体" pitchFamily="2" charset="-122"/>
              </a:rPr>
              <a:t>rule based）、</a:t>
            </a:r>
            <a:r>
              <a:rPr lang="zh-CN" altLang="en-US" sz="2800" dirty="0">
                <a:latin typeface="宋体" pitchFamily="2" charset="-122"/>
              </a:rPr>
              <a:t>基于代价的（</a:t>
            </a:r>
            <a:r>
              <a:rPr lang="en-US" altLang="zh-CN" sz="2800" dirty="0">
                <a:latin typeface="宋体" pitchFamily="2" charset="-122"/>
              </a:rPr>
              <a:t>cost based</a:t>
            </a:r>
            <a:r>
              <a:rPr lang="zh-CN" altLang="en-US" sz="2800" dirty="0">
                <a:latin typeface="宋体" pitchFamily="2" charset="-122"/>
              </a:rPr>
              <a:t>，代价模型</a:t>
            </a:r>
            <a:r>
              <a:rPr lang="en-US" altLang="zh-CN" sz="2800" dirty="0">
                <a:latin typeface="宋体" pitchFamily="2" charset="-122"/>
              </a:rPr>
              <a:t>）</a:t>
            </a:r>
            <a:r>
              <a:rPr lang="zh-CN" altLang="en-US" sz="2800" dirty="0">
                <a:latin typeface="宋体" pitchFamily="2" charset="-122"/>
              </a:rPr>
              <a:t>和基于语义的（</a:t>
            </a:r>
            <a:r>
              <a:rPr lang="en-US" altLang="zh-CN" sz="2800" dirty="0">
                <a:latin typeface="宋体" pitchFamily="2" charset="-122"/>
              </a:rPr>
              <a:t>semantic based）。</a:t>
            </a:r>
          </a:p>
        </p:txBody>
      </p:sp>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3</a:t>
            </a:fld>
            <a:endParaRPr lang="en-US" altLang="zh-CN"/>
          </a:p>
        </p:txBody>
      </p:sp>
      <p:sp>
        <p:nvSpPr>
          <p:cNvPr id="5" name="圆角矩形标注 4"/>
          <p:cNvSpPr/>
          <p:nvPr/>
        </p:nvSpPr>
        <p:spPr>
          <a:xfrm>
            <a:off x="6588224" y="819984"/>
            <a:ext cx="1872208" cy="612648"/>
          </a:xfrm>
          <a:prstGeom prst="wedgeRoundRectCallout">
            <a:avLst>
              <a:gd name="adj1" fmla="val -81884"/>
              <a:gd name="adj2" fmla="val 27674"/>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基于规则的</a:t>
            </a:r>
          </a:p>
        </p:txBody>
      </p:sp>
      <p:sp>
        <p:nvSpPr>
          <p:cNvPr id="6" name="圆角矩形标注 5"/>
          <p:cNvSpPr/>
          <p:nvPr/>
        </p:nvSpPr>
        <p:spPr>
          <a:xfrm>
            <a:off x="2085246" y="3532164"/>
            <a:ext cx="4502978" cy="472900"/>
          </a:xfrm>
          <a:prstGeom prst="wedgeRoundRectCallout">
            <a:avLst>
              <a:gd name="adj1" fmla="val -34933"/>
              <a:gd name="adj2" fmla="val -92498"/>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dirty="0">
                <a:latin typeface="+mn-ea"/>
              </a:rPr>
              <a:t>选择存取路径和底层操作算法</a:t>
            </a:r>
            <a:endParaRPr lang="en-US" altLang="zh-CN" dirty="0">
              <a:latin typeface="+mn-ea"/>
            </a:endParaRPr>
          </a:p>
        </p:txBody>
      </p:sp>
      <p:sp>
        <p:nvSpPr>
          <p:cNvPr id="7" name="圆角矩形标注 6"/>
          <p:cNvSpPr/>
          <p:nvPr/>
        </p:nvSpPr>
        <p:spPr>
          <a:xfrm>
            <a:off x="573078" y="3940697"/>
            <a:ext cx="1512168" cy="576064"/>
          </a:xfrm>
          <a:prstGeom prst="wedgeRoundRectCallout">
            <a:avLst>
              <a:gd name="adj1" fmla="val 32957"/>
              <a:gd name="adj2" fmla="val -8408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Cluster</a:t>
            </a:r>
            <a:endParaRPr lang="zh-CN" altLang="en-US"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标注 5">
            <a:extLst>
              <a:ext uri="{FF2B5EF4-FFF2-40B4-BE49-F238E27FC236}">
                <a16:creationId xmlns:a16="http://schemas.microsoft.com/office/drawing/2014/main" id="{3DDB1586-222A-41F4-9D70-70E00CCBEDB8}"/>
              </a:ext>
            </a:extLst>
          </p:cNvPr>
          <p:cNvSpPr/>
          <p:nvPr/>
        </p:nvSpPr>
        <p:spPr>
          <a:xfrm>
            <a:off x="1295636" y="4712062"/>
            <a:ext cx="6842080" cy="1165209"/>
          </a:xfrm>
          <a:prstGeom prst="wedgeRoundRectCallout">
            <a:avLst>
              <a:gd name="adj1" fmla="val -22918"/>
              <a:gd name="adj2" fmla="val -58198"/>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dirty="0">
                <a:latin typeface="+mn-ea"/>
              </a:rPr>
              <a:t>语义上组合条件，例如：</a:t>
            </a:r>
          </a:p>
          <a:p>
            <a:r>
              <a:rPr lang="en-US" altLang="zh-CN" dirty="0">
                <a:latin typeface="Arial Unicode MS" panose="020B0604020202020204" pitchFamily="34" charset="-122"/>
              </a:rPr>
              <a:t>WHERE  value  BETWEEN 1 AND 100</a:t>
            </a:r>
          </a:p>
          <a:p>
            <a:r>
              <a:rPr lang="en-US" altLang="zh-CN" dirty="0">
                <a:latin typeface="Arial Unicode MS" panose="020B0604020202020204" pitchFamily="34" charset="-122"/>
              </a:rPr>
              <a:t>OR value BETWEEN 50 AND 150;</a:t>
            </a:r>
            <a:endParaRPr lang="zh-CN" altLang="en-US" dirty="0">
              <a:latin typeface="Arial Unicode MS" panose="020B0604020202020204" pitchFamily="34" charset="-122"/>
            </a:endParaRPr>
          </a:p>
        </p:txBody>
      </p:sp>
    </p:spTree>
    <p:extLst>
      <p:ext uri="{BB962C8B-B14F-4D97-AF65-F5344CB8AC3E}">
        <p14:creationId xmlns:p14="http://schemas.microsoft.com/office/powerpoint/2010/main" val="4236660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457200" y="1124744"/>
            <a:ext cx="8229600" cy="704850"/>
          </a:xfrm>
        </p:spPr>
        <p:txBody>
          <a:bodyPr/>
          <a:lstStyle/>
          <a:p>
            <a:r>
              <a:rPr lang="zh-CN" altLang="en-US" dirty="0"/>
              <a:t>查询树</a:t>
            </a:r>
          </a:p>
        </p:txBody>
      </p:sp>
      <p:pic>
        <p:nvPicPr>
          <p:cNvPr id="28674" name="内容占位符 4" descr="查询树.emf"/>
          <p:cNvPicPr>
            <a:picLocks noGrp="1" noChangeAspect="1"/>
          </p:cNvPicPr>
          <p:nvPr>
            <p:ph idx="1"/>
          </p:nvPr>
        </p:nvPicPr>
        <p:blipFill>
          <a:blip r:embed="rId2" cstate="print"/>
          <a:srcRect/>
          <a:stretch>
            <a:fillRect/>
          </a:stretch>
        </p:blipFill>
        <p:spPr>
          <a:xfrm>
            <a:off x="285750" y="1628800"/>
            <a:ext cx="8507413" cy="5214937"/>
          </a:xfrm>
        </p:spPr>
      </p:pic>
      <p:sp>
        <p:nvSpPr>
          <p:cNvPr id="4" name="灯片编号占位符 3"/>
          <p:cNvSpPr>
            <a:spLocks noGrp="1"/>
          </p:cNvSpPr>
          <p:nvPr>
            <p:ph type="sldNum" sz="quarter" idx="12"/>
          </p:nvPr>
        </p:nvSpPr>
        <p:spPr/>
        <p:txBody>
          <a:bodyPr/>
          <a:lstStyle/>
          <a:p>
            <a:pPr>
              <a:defRPr/>
            </a:pPr>
            <a:fld id="{E35E23AC-069F-4801-95EA-CDC6DE497506}" type="slidenum">
              <a:rPr lang="zh-CN" altLang="en-US" smtClean="0"/>
              <a:pPr>
                <a:defRPr/>
              </a:pPr>
              <a:t>30</a:t>
            </a:fld>
            <a:endParaRPr lang="en-US" altLang="zh-CN"/>
          </a:p>
        </p:txBody>
      </p:sp>
      <p:sp>
        <p:nvSpPr>
          <p:cNvPr id="2" name="矩形 1"/>
          <p:cNvSpPr/>
          <p:nvPr/>
        </p:nvSpPr>
        <p:spPr>
          <a:xfrm>
            <a:off x="467544" y="663079"/>
            <a:ext cx="7344816" cy="461665"/>
          </a:xfrm>
          <a:prstGeom prst="rect">
            <a:avLst/>
          </a:prstGeom>
        </p:spPr>
        <p:txBody>
          <a:bodyPr wrap="square">
            <a:spAutoFit/>
          </a:bodyPr>
          <a:lstStyle/>
          <a:p>
            <a:r>
              <a:rPr lang="en-US" altLang="zh-CN" dirty="0">
                <a:solidFill>
                  <a:srgbClr val="0000FF"/>
                </a:solidFill>
              </a:rPr>
              <a:t>SQL</a:t>
            </a:r>
            <a:r>
              <a:rPr lang="zh-CN" altLang="en-US" dirty="0">
                <a:solidFill>
                  <a:srgbClr val="0000FF"/>
                </a:solidFill>
              </a:rPr>
              <a:t>查询的代数处理过程（课本图</a:t>
            </a:r>
            <a:r>
              <a:rPr lang="en-US" altLang="zh-CN" dirty="0">
                <a:solidFill>
                  <a:srgbClr val="0000FF"/>
                </a:solidFill>
              </a:rPr>
              <a:t>9.3~9.5</a:t>
            </a:r>
            <a:r>
              <a:rPr lang="zh-CN" altLang="en-US" dirty="0">
                <a:solidFill>
                  <a:srgbClr val="0000FF"/>
                </a:solidFill>
              </a:rPr>
              <a:t>）</a:t>
            </a:r>
            <a:endParaRPr lang="en-US" altLang="zh-CN" b="1" dirty="0">
              <a:latin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457200" y="642938"/>
            <a:ext cx="8229600" cy="776287"/>
          </a:xfrm>
        </p:spPr>
        <p:txBody>
          <a:bodyPr/>
          <a:lstStyle/>
          <a:p>
            <a:r>
              <a:rPr lang="zh-CN" altLang="en-US"/>
              <a:t>关系代数语法树</a:t>
            </a:r>
          </a:p>
        </p:txBody>
      </p:sp>
      <p:pic>
        <p:nvPicPr>
          <p:cNvPr id="29698" name="内容占位符 4" descr="关系代数语法树.emf"/>
          <p:cNvPicPr>
            <a:picLocks noGrp="1" noChangeAspect="1"/>
          </p:cNvPicPr>
          <p:nvPr>
            <p:ph idx="1"/>
          </p:nvPr>
        </p:nvPicPr>
        <p:blipFill>
          <a:blip r:embed="rId2" cstate="print"/>
          <a:srcRect/>
          <a:stretch>
            <a:fillRect/>
          </a:stretch>
        </p:blipFill>
        <p:spPr>
          <a:xfrm>
            <a:off x="2378075" y="1357313"/>
            <a:ext cx="4194175" cy="4786312"/>
          </a:xfrm>
        </p:spPr>
      </p:pic>
      <p:sp>
        <p:nvSpPr>
          <p:cNvPr id="4" name="灯片编号占位符 3"/>
          <p:cNvSpPr>
            <a:spLocks noGrp="1"/>
          </p:cNvSpPr>
          <p:nvPr>
            <p:ph type="sldNum" sz="quarter" idx="12"/>
          </p:nvPr>
        </p:nvSpPr>
        <p:spPr/>
        <p:txBody>
          <a:bodyPr/>
          <a:lstStyle/>
          <a:p>
            <a:pPr>
              <a:defRPr/>
            </a:pPr>
            <a:fld id="{797101B1-B727-4917-97AC-B32019BC7F82}" type="slidenum">
              <a:rPr lang="zh-CN" altLang="en-US" smtClean="0"/>
              <a:pPr>
                <a:defRPr/>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a:xfrm>
            <a:off x="457200" y="795338"/>
            <a:ext cx="8229600" cy="704850"/>
          </a:xfrm>
        </p:spPr>
        <p:txBody>
          <a:bodyPr/>
          <a:lstStyle/>
          <a:p>
            <a:r>
              <a:rPr lang="zh-CN" altLang="en-US" dirty="0"/>
              <a:t>代数优化后的语法树</a:t>
            </a:r>
            <a:r>
              <a:rPr lang="en-US" altLang="zh-CN" dirty="0"/>
              <a:t>1</a:t>
            </a:r>
            <a:endParaRPr lang="zh-CN" altLang="en-US" dirty="0"/>
          </a:p>
        </p:txBody>
      </p:sp>
      <p:pic>
        <p:nvPicPr>
          <p:cNvPr id="31746" name="内容占位符 4" descr="代数优化后的查询树笛卡尔积转连接.emf"/>
          <p:cNvPicPr>
            <a:picLocks noGrp="1" noChangeAspect="1"/>
          </p:cNvPicPr>
          <p:nvPr>
            <p:ph idx="1"/>
          </p:nvPr>
        </p:nvPicPr>
        <p:blipFill>
          <a:blip r:embed="rId2" cstate="print"/>
          <a:srcRect/>
          <a:stretch>
            <a:fillRect/>
          </a:stretch>
        </p:blipFill>
        <p:spPr>
          <a:xfrm>
            <a:off x="1663700" y="1500188"/>
            <a:ext cx="5980113" cy="4572000"/>
          </a:xfrm>
        </p:spPr>
      </p:pic>
      <p:sp>
        <p:nvSpPr>
          <p:cNvPr id="4" name="灯片编号占位符 3"/>
          <p:cNvSpPr>
            <a:spLocks noGrp="1"/>
          </p:cNvSpPr>
          <p:nvPr>
            <p:ph type="sldNum" sz="quarter" idx="12"/>
          </p:nvPr>
        </p:nvSpPr>
        <p:spPr/>
        <p:txBody>
          <a:bodyPr/>
          <a:lstStyle/>
          <a:p>
            <a:pPr>
              <a:defRPr/>
            </a:pPr>
            <a:fld id="{82BB22E3-EB89-428A-9961-CBE45C8D5934}" type="slidenum">
              <a:rPr lang="zh-CN" altLang="en-US" smtClean="0"/>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704850"/>
            <a:ext cx="8229600" cy="795338"/>
          </a:xfrm>
        </p:spPr>
        <p:txBody>
          <a:bodyPr/>
          <a:lstStyle/>
          <a:p>
            <a:r>
              <a:rPr lang="zh-CN" altLang="en-US" dirty="0"/>
              <a:t>代数优化后的语法树</a:t>
            </a:r>
            <a:r>
              <a:rPr lang="en-US" altLang="zh-CN" dirty="0"/>
              <a:t>2</a:t>
            </a:r>
            <a:endParaRPr lang="zh-CN" altLang="en-US" dirty="0"/>
          </a:p>
        </p:txBody>
      </p:sp>
      <p:sp>
        <p:nvSpPr>
          <p:cNvPr id="4" name="灯片编号占位符 3"/>
          <p:cNvSpPr>
            <a:spLocks noGrp="1"/>
          </p:cNvSpPr>
          <p:nvPr>
            <p:ph type="sldNum" sz="quarter" idx="12"/>
          </p:nvPr>
        </p:nvSpPr>
        <p:spPr/>
        <p:txBody>
          <a:bodyPr/>
          <a:lstStyle/>
          <a:p>
            <a:pPr>
              <a:defRPr/>
            </a:pPr>
            <a:fld id="{6589D5B8-147A-40DD-99E7-1FDD2EB96681}" type="slidenum">
              <a:rPr lang="zh-CN" altLang="en-US" smtClean="0"/>
              <a:pPr>
                <a:defRPr/>
              </a:pPr>
              <a:t>33</a:t>
            </a:fld>
            <a:endParaRPr lang="en-US" altLang="zh-CN"/>
          </a:p>
        </p:txBody>
      </p:sp>
      <p:pic>
        <p:nvPicPr>
          <p:cNvPr id="32771" name="内容占位符 10" descr="代数优化后的查询树笛卡尔积转连接.emf"/>
          <p:cNvPicPr>
            <a:picLocks noGrp="1" noChangeAspect="1"/>
          </p:cNvPicPr>
          <p:nvPr>
            <p:ph idx="1"/>
          </p:nvPr>
        </p:nvPicPr>
        <p:blipFill>
          <a:blip r:embed="rId2" cstate="print"/>
          <a:srcRect/>
          <a:stretch>
            <a:fillRect/>
          </a:stretch>
        </p:blipFill>
        <p:spPr>
          <a:xfrm>
            <a:off x="899592" y="1535113"/>
            <a:ext cx="6719887" cy="4786312"/>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a:xfrm>
            <a:off x="457200" y="489952"/>
            <a:ext cx="8229600" cy="704850"/>
          </a:xfrm>
        </p:spPr>
        <p:txBody>
          <a:bodyPr/>
          <a:lstStyle/>
          <a:p>
            <a:r>
              <a:rPr lang="zh-CN" altLang="en-US" dirty="0"/>
              <a:t>代数优化后的语法树</a:t>
            </a:r>
            <a:r>
              <a:rPr lang="en-US" altLang="zh-CN" dirty="0"/>
              <a:t>3</a:t>
            </a:r>
            <a:endParaRPr lang="zh-CN" altLang="en-US" dirty="0"/>
          </a:p>
        </p:txBody>
      </p:sp>
      <p:pic>
        <p:nvPicPr>
          <p:cNvPr id="31746" name="内容占位符 4" descr="代数优化后的查询树笛卡尔积转连接.emf"/>
          <p:cNvPicPr>
            <a:picLocks noGrp="1" noChangeAspect="1"/>
          </p:cNvPicPr>
          <p:nvPr>
            <p:ph idx="1"/>
          </p:nvPr>
        </p:nvPicPr>
        <p:blipFill>
          <a:blip r:embed="rId2" cstate="print"/>
          <a:srcRect/>
          <a:stretch>
            <a:fillRect/>
          </a:stretch>
        </p:blipFill>
        <p:spPr>
          <a:xfrm>
            <a:off x="1663700" y="1500188"/>
            <a:ext cx="5980113" cy="4572000"/>
          </a:xfrm>
        </p:spPr>
      </p:pic>
      <p:sp>
        <p:nvSpPr>
          <p:cNvPr id="4" name="灯片编号占位符 3"/>
          <p:cNvSpPr>
            <a:spLocks noGrp="1"/>
          </p:cNvSpPr>
          <p:nvPr>
            <p:ph type="sldNum" sz="quarter" idx="12"/>
          </p:nvPr>
        </p:nvSpPr>
        <p:spPr/>
        <p:txBody>
          <a:bodyPr/>
          <a:lstStyle/>
          <a:p>
            <a:pPr>
              <a:defRPr/>
            </a:pPr>
            <a:fld id="{82BB22E3-EB89-428A-9961-CBE45C8D5934}" type="slidenum">
              <a:rPr lang="zh-CN" altLang="en-US" smtClean="0"/>
              <a:pPr>
                <a:defRPr/>
              </a:pPr>
              <a:t>34</a:t>
            </a:fld>
            <a:endParaRPr lang="en-US" altLang="zh-CN"/>
          </a:p>
        </p:txBody>
      </p:sp>
      <p:sp>
        <p:nvSpPr>
          <p:cNvPr id="2" name="椭圆 1">
            <a:extLst>
              <a:ext uri="{FF2B5EF4-FFF2-40B4-BE49-F238E27FC236}">
                <a16:creationId xmlns:a16="http://schemas.microsoft.com/office/drawing/2014/main" id="{2FA0AA94-EC3D-4AB3-AF9F-81F1CDB37E88}"/>
              </a:ext>
            </a:extLst>
          </p:cNvPr>
          <p:cNvSpPr/>
          <p:nvPr/>
        </p:nvSpPr>
        <p:spPr>
          <a:xfrm rot="1082848">
            <a:off x="1102800" y="1509589"/>
            <a:ext cx="7056784" cy="2986846"/>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704574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704850"/>
            <a:ext cx="8229600" cy="795338"/>
          </a:xfrm>
        </p:spPr>
        <p:txBody>
          <a:bodyPr/>
          <a:lstStyle/>
          <a:p>
            <a:r>
              <a:rPr lang="zh-CN" altLang="en-US" dirty="0"/>
              <a:t>考虑投影的下推细节</a:t>
            </a:r>
          </a:p>
        </p:txBody>
      </p:sp>
      <p:sp>
        <p:nvSpPr>
          <p:cNvPr id="4" name="灯片编号占位符 3"/>
          <p:cNvSpPr>
            <a:spLocks noGrp="1"/>
          </p:cNvSpPr>
          <p:nvPr>
            <p:ph type="sldNum" sz="quarter" idx="12"/>
          </p:nvPr>
        </p:nvSpPr>
        <p:spPr/>
        <p:txBody>
          <a:bodyPr/>
          <a:lstStyle/>
          <a:p>
            <a:pPr>
              <a:defRPr/>
            </a:pPr>
            <a:fld id="{6589D5B8-147A-40DD-99E7-1FDD2EB96681}" type="slidenum">
              <a:rPr lang="zh-CN" altLang="en-US" smtClean="0"/>
              <a:pPr>
                <a:defRPr/>
              </a:pPr>
              <a:t>35</a:t>
            </a:fld>
            <a:endParaRPr lang="en-US" altLang="zh-CN"/>
          </a:p>
        </p:txBody>
      </p:sp>
      <p:sp>
        <p:nvSpPr>
          <p:cNvPr id="3" name="内容占位符 2">
            <a:extLst>
              <a:ext uri="{FF2B5EF4-FFF2-40B4-BE49-F238E27FC236}">
                <a16:creationId xmlns:a16="http://schemas.microsoft.com/office/drawing/2014/main" id="{CA7888F3-33A8-4022-BFF7-5E5D4B35EE21}"/>
              </a:ext>
            </a:extLst>
          </p:cNvPr>
          <p:cNvSpPr>
            <a:spLocks noGrp="1"/>
          </p:cNvSpPr>
          <p:nvPr>
            <p:ph idx="1"/>
          </p:nvPr>
        </p:nvSpPr>
        <p:spPr>
          <a:xfrm>
            <a:off x="323528" y="1570038"/>
            <a:ext cx="8229600" cy="485725"/>
          </a:xfrm>
        </p:spPr>
        <p:txBody>
          <a:bodyPr/>
          <a:lstStyle/>
          <a:p>
            <a:r>
              <a:rPr lang="zh-CN" altLang="en-US" dirty="0"/>
              <a:t>（</a:t>
            </a:r>
            <a:r>
              <a:rPr lang="en-US" altLang="zh-CN" dirty="0"/>
              <a:t>1</a:t>
            </a:r>
            <a:r>
              <a:rPr lang="zh-CN" altLang="en-US" dirty="0"/>
              <a:t>）查询树</a:t>
            </a:r>
          </a:p>
        </p:txBody>
      </p:sp>
      <p:grpSp>
        <p:nvGrpSpPr>
          <p:cNvPr id="7" name="组合 6">
            <a:extLst>
              <a:ext uri="{FF2B5EF4-FFF2-40B4-BE49-F238E27FC236}">
                <a16:creationId xmlns:a16="http://schemas.microsoft.com/office/drawing/2014/main" id="{F1BCB7C5-3281-4944-837F-0031C082CC18}"/>
              </a:ext>
            </a:extLst>
          </p:cNvPr>
          <p:cNvGrpSpPr/>
          <p:nvPr/>
        </p:nvGrpSpPr>
        <p:grpSpPr>
          <a:xfrm>
            <a:off x="1905000" y="2286000"/>
            <a:ext cx="5257800" cy="4114800"/>
            <a:chOff x="1905000" y="2286000"/>
            <a:chExt cx="5257800" cy="4114800"/>
          </a:xfrm>
        </p:grpSpPr>
        <p:sp>
          <p:nvSpPr>
            <p:cNvPr id="8" name="Rectangle 3">
              <a:extLst>
                <a:ext uri="{FF2B5EF4-FFF2-40B4-BE49-F238E27FC236}">
                  <a16:creationId xmlns:a16="http://schemas.microsoft.com/office/drawing/2014/main" id="{85B57740-C2E3-4BF6-AB43-FF9E3046B5D7}"/>
                </a:ext>
              </a:extLst>
            </p:cNvPr>
            <p:cNvSpPr>
              <a:spLocks noChangeArrowheads="1"/>
            </p:cNvSpPr>
            <p:nvPr/>
          </p:nvSpPr>
          <p:spPr bwMode="auto">
            <a:xfrm>
              <a:off x="3505200" y="2286000"/>
              <a:ext cx="137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400" dirty="0"/>
                <a:t>结果</a:t>
              </a:r>
              <a:endParaRPr kumimoji="0" lang="zh-CN" altLang="en-US" sz="2400" b="0" dirty="0"/>
            </a:p>
          </p:txBody>
        </p:sp>
        <p:sp>
          <p:nvSpPr>
            <p:cNvPr id="9" name="Line 4">
              <a:extLst>
                <a:ext uri="{FF2B5EF4-FFF2-40B4-BE49-F238E27FC236}">
                  <a16:creationId xmlns:a16="http://schemas.microsoft.com/office/drawing/2014/main" id="{F2989579-3E65-43BE-B17E-1DA674169434}"/>
                </a:ext>
              </a:extLst>
            </p:cNvPr>
            <p:cNvSpPr>
              <a:spLocks noChangeShapeType="1"/>
            </p:cNvSpPr>
            <p:nvPr/>
          </p:nvSpPr>
          <p:spPr bwMode="auto">
            <a:xfrm>
              <a:off x="4191000" y="27432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 name="Rectangle 5">
              <a:extLst>
                <a:ext uri="{FF2B5EF4-FFF2-40B4-BE49-F238E27FC236}">
                  <a16:creationId xmlns:a16="http://schemas.microsoft.com/office/drawing/2014/main" id="{95C23B2C-E2A4-4DE6-85BF-84F85CBBFABF}"/>
                </a:ext>
              </a:extLst>
            </p:cNvPr>
            <p:cNvSpPr>
              <a:spLocks noChangeArrowheads="1"/>
            </p:cNvSpPr>
            <p:nvPr/>
          </p:nvSpPr>
          <p:spPr bwMode="auto">
            <a:xfrm>
              <a:off x="3276600" y="3276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project(Sname)</a:t>
              </a:r>
              <a:r>
                <a:rPr kumimoji="0" lang="en-US" altLang="zh-CN" sz="2400" b="0" dirty="0"/>
                <a:t> </a:t>
              </a:r>
            </a:p>
          </p:txBody>
        </p:sp>
        <p:sp>
          <p:nvSpPr>
            <p:cNvPr id="11" name="Line 6">
              <a:extLst>
                <a:ext uri="{FF2B5EF4-FFF2-40B4-BE49-F238E27FC236}">
                  <a16:creationId xmlns:a16="http://schemas.microsoft.com/office/drawing/2014/main" id="{6FB875E6-5332-442D-BF44-77C5A2C8BC21}"/>
                </a:ext>
              </a:extLst>
            </p:cNvPr>
            <p:cNvSpPr>
              <a:spLocks noChangeShapeType="1"/>
            </p:cNvSpPr>
            <p:nvPr/>
          </p:nvSpPr>
          <p:spPr bwMode="auto">
            <a:xfrm>
              <a:off x="4267200" y="3810000"/>
              <a:ext cx="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 name="Rectangle 7">
              <a:extLst>
                <a:ext uri="{FF2B5EF4-FFF2-40B4-BE49-F238E27FC236}">
                  <a16:creationId xmlns:a16="http://schemas.microsoft.com/office/drawing/2014/main" id="{D7C867CA-D58C-4890-88BC-D21F68E815DB}"/>
                </a:ext>
              </a:extLst>
            </p:cNvPr>
            <p:cNvSpPr>
              <a:spLocks noChangeArrowheads="1"/>
            </p:cNvSpPr>
            <p:nvPr/>
          </p:nvSpPr>
          <p:spPr bwMode="auto">
            <a:xfrm>
              <a:off x="3200400" y="4114800"/>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select(SC.Cno=</a:t>
              </a:r>
              <a:r>
                <a:rPr kumimoji="0" lang="en-US" altLang="zh-CN" sz="2400" dirty="0">
                  <a:sym typeface="Symbol" panose="05050102010706020507" pitchFamily="18" charset="2"/>
                </a:rPr>
                <a:t></a:t>
              </a:r>
              <a:r>
                <a:rPr kumimoji="0" lang="en-US" altLang="zh-CN" sz="2400" dirty="0"/>
                <a:t>2</a:t>
              </a:r>
              <a:r>
                <a:rPr kumimoji="0" lang="en-US" altLang="zh-CN" sz="2400" dirty="0">
                  <a:sym typeface="Symbol" panose="05050102010706020507" pitchFamily="18" charset="2"/>
                </a:rPr>
                <a:t> and </a:t>
              </a:r>
              <a:r>
                <a:rPr kumimoji="0" lang="en-US" altLang="zh-CN" sz="2400" dirty="0"/>
                <a:t>Student.Sno=SC.Sno) </a:t>
              </a:r>
            </a:p>
          </p:txBody>
        </p:sp>
        <p:sp>
          <p:nvSpPr>
            <p:cNvPr id="13" name="Rectangle 9">
              <a:extLst>
                <a:ext uri="{FF2B5EF4-FFF2-40B4-BE49-F238E27FC236}">
                  <a16:creationId xmlns:a16="http://schemas.microsoft.com/office/drawing/2014/main" id="{DC6A9D51-BF96-4251-9FE4-E82056318E33}"/>
                </a:ext>
              </a:extLst>
            </p:cNvPr>
            <p:cNvSpPr>
              <a:spLocks noChangeArrowheads="1"/>
            </p:cNvSpPr>
            <p:nvPr/>
          </p:nvSpPr>
          <p:spPr bwMode="auto">
            <a:xfrm>
              <a:off x="1905000" y="5791200"/>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Student</a:t>
              </a:r>
              <a:endParaRPr kumimoji="0" lang="en-US" altLang="zh-CN" sz="2400" b="0"/>
            </a:p>
          </p:txBody>
        </p:sp>
        <p:sp>
          <p:nvSpPr>
            <p:cNvPr id="14" name="Rectangle 10">
              <a:extLst>
                <a:ext uri="{FF2B5EF4-FFF2-40B4-BE49-F238E27FC236}">
                  <a16:creationId xmlns:a16="http://schemas.microsoft.com/office/drawing/2014/main" id="{A21D23F4-D85B-42C6-A5C7-EDCACC74DE42}"/>
                </a:ext>
              </a:extLst>
            </p:cNvPr>
            <p:cNvSpPr>
              <a:spLocks noChangeArrowheads="1"/>
            </p:cNvSpPr>
            <p:nvPr/>
          </p:nvSpPr>
          <p:spPr bwMode="auto">
            <a:xfrm>
              <a:off x="6019800" y="57912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SC</a:t>
              </a:r>
              <a:endParaRPr kumimoji="0" lang="en-US" altLang="zh-CN" sz="2400" b="0"/>
            </a:p>
          </p:txBody>
        </p:sp>
        <p:sp>
          <p:nvSpPr>
            <p:cNvPr id="15" name="Line 11">
              <a:extLst>
                <a:ext uri="{FF2B5EF4-FFF2-40B4-BE49-F238E27FC236}">
                  <a16:creationId xmlns:a16="http://schemas.microsoft.com/office/drawing/2014/main" id="{7480F8EF-048D-4D1F-B3D0-544CB4AF15F7}"/>
                </a:ext>
              </a:extLst>
            </p:cNvPr>
            <p:cNvSpPr>
              <a:spLocks noChangeShapeType="1"/>
            </p:cNvSpPr>
            <p:nvPr/>
          </p:nvSpPr>
          <p:spPr bwMode="auto">
            <a:xfrm>
              <a:off x="4267200" y="4648200"/>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 name="Line 12">
              <a:extLst>
                <a:ext uri="{FF2B5EF4-FFF2-40B4-BE49-F238E27FC236}">
                  <a16:creationId xmlns:a16="http://schemas.microsoft.com/office/drawing/2014/main" id="{1C9A6908-5DB3-477E-9086-066FC04812F8}"/>
                </a:ext>
              </a:extLst>
            </p:cNvPr>
            <p:cNvSpPr>
              <a:spLocks noChangeShapeType="1"/>
            </p:cNvSpPr>
            <p:nvPr/>
          </p:nvSpPr>
          <p:spPr bwMode="auto">
            <a:xfrm flipH="1">
              <a:off x="2514600" y="5410200"/>
              <a:ext cx="1600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 name="Line 13">
              <a:extLst>
                <a:ext uri="{FF2B5EF4-FFF2-40B4-BE49-F238E27FC236}">
                  <a16:creationId xmlns:a16="http://schemas.microsoft.com/office/drawing/2014/main" id="{56399171-0009-4CBE-B85A-D69F714DF061}"/>
                </a:ext>
              </a:extLst>
            </p:cNvPr>
            <p:cNvSpPr>
              <a:spLocks noChangeShapeType="1"/>
            </p:cNvSpPr>
            <p:nvPr/>
          </p:nvSpPr>
          <p:spPr bwMode="auto">
            <a:xfrm>
              <a:off x="4953000" y="5486400"/>
              <a:ext cx="13716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文本框 17">
              <a:extLst>
                <a:ext uri="{FF2B5EF4-FFF2-40B4-BE49-F238E27FC236}">
                  <a16:creationId xmlns:a16="http://schemas.microsoft.com/office/drawing/2014/main" id="{E35D00E7-6A07-4A8D-87ED-D335E46B4DC8}"/>
                </a:ext>
              </a:extLst>
            </p:cNvPr>
            <p:cNvSpPr txBox="1"/>
            <p:nvPr/>
          </p:nvSpPr>
          <p:spPr>
            <a:xfrm>
              <a:off x="3390901" y="4923566"/>
              <a:ext cx="1904998" cy="461665"/>
            </a:xfrm>
            <a:prstGeom prst="rect">
              <a:avLst/>
            </a:prstGeom>
            <a:noFill/>
          </p:spPr>
          <p:txBody>
            <a:bodyPr wrap="square">
              <a:spAutoFit/>
            </a:bodyPr>
            <a:lstStyle/>
            <a:p>
              <a:r>
                <a:rPr kumimoji="0" lang="en-US" altLang="zh-CN" sz="2400" dirty="0"/>
                <a:t>Cross join</a:t>
              </a:r>
              <a:endParaRPr lang="zh-CN" altLang="en-US" dirty="0"/>
            </a:p>
          </p:txBody>
        </p:sp>
      </p:grpSp>
      <p:sp>
        <p:nvSpPr>
          <p:cNvPr id="19" name="矩形 18">
            <a:extLst>
              <a:ext uri="{FF2B5EF4-FFF2-40B4-BE49-F238E27FC236}">
                <a16:creationId xmlns:a16="http://schemas.microsoft.com/office/drawing/2014/main" id="{03C74CD3-6738-47B4-93A6-52F6FCFB26B8}"/>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888764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704850"/>
            <a:ext cx="8229600" cy="795338"/>
          </a:xfrm>
        </p:spPr>
        <p:txBody>
          <a:bodyPr/>
          <a:lstStyle/>
          <a:p>
            <a:r>
              <a:rPr lang="zh-CN" altLang="en-US" dirty="0"/>
              <a:t>考虑投影的下推细节</a:t>
            </a:r>
          </a:p>
        </p:txBody>
      </p:sp>
      <p:sp>
        <p:nvSpPr>
          <p:cNvPr id="4" name="灯片编号占位符 3"/>
          <p:cNvSpPr>
            <a:spLocks noGrp="1"/>
          </p:cNvSpPr>
          <p:nvPr>
            <p:ph type="sldNum" sz="quarter" idx="12"/>
          </p:nvPr>
        </p:nvSpPr>
        <p:spPr/>
        <p:txBody>
          <a:bodyPr/>
          <a:lstStyle/>
          <a:p>
            <a:pPr>
              <a:defRPr/>
            </a:pPr>
            <a:fld id="{6589D5B8-147A-40DD-99E7-1FDD2EB96681}" type="slidenum">
              <a:rPr lang="zh-CN" altLang="en-US" smtClean="0"/>
              <a:pPr>
                <a:defRPr/>
              </a:pPr>
              <a:t>36</a:t>
            </a:fld>
            <a:endParaRPr lang="en-US" altLang="zh-CN"/>
          </a:p>
        </p:txBody>
      </p:sp>
      <p:sp>
        <p:nvSpPr>
          <p:cNvPr id="3" name="内容占位符 2">
            <a:extLst>
              <a:ext uri="{FF2B5EF4-FFF2-40B4-BE49-F238E27FC236}">
                <a16:creationId xmlns:a16="http://schemas.microsoft.com/office/drawing/2014/main" id="{CA7888F3-33A8-4022-BFF7-5E5D4B35EE21}"/>
              </a:ext>
            </a:extLst>
          </p:cNvPr>
          <p:cNvSpPr>
            <a:spLocks noGrp="1"/>
          </p:cNvSpPr>
          <p:nvPr>
            <p:ph idx="1"/>
          </p:nvPr>
        </p:nvSpPr>
        <p:spPr>
          <a:xfrm>
            <a:off x="323528" y="1570038"/>
            <a:ext cx="8229600" cy="485725"/>
          </a:xfrm>
        </p:spPr>
        <p:txBody>
          <a:bodyPr/>
          <a:lstStyle/>
          <a:p>
            <a:r>
              <a:rPr lang="zh-CN" altLang="en-US" dirty="0"/>
              <a:t>（</a:t>
            </a:r>
            <a:r>
              <a:rPr lang="en-US" altLang="zh-CN" dirty="0"/>
              <a:t>2</a:t>
            </a:r>
            <a:r>
              <a:rPr lang="zh-CN" altLang="en-US" dirty="0"/>
              <a:t>）关系代数语法树</a:t>
            </a:r>
          </a:p>
        </p:txBody>
      </p:sp>
      <p:grpSp>
        <p:nvGrpSpPr>
          <p:cNvPr id="19" name="Group 3">
            <a:extLst>
              <a:ext uri="{FF2B5EF4-FFF2-40B4-BE49-F238E27FC236}">
                <a16:creationId xmlns:a16="http://schemas.microsoft.com/office/drawing/2014/main" id="{8E8C50B9-0B0A-460A-A510-92A722E153F8}"/>
              </a:ext>
            </a:extLst>
          </p:cNvPr>
          <p:cNvGrpSpPr>
            <a:grpSpLocks/>
          </p:cNvGrpSpPr>
          <p:nvPr/>
        </p:nvGrpSpPr>
        <p:grpSpPr bwMode="auto">
          <a:xfrm>
            <a:off x="1961828" y="1767101"/>
            <a:ext cx="4953000" cy="4267200"/>
            <a:chOff x="0" y="0"/>
            <a:chExt cx="3120" cy="2688"/>
          </a:xfrm>
        </p:grpSpPr>
        <p:sp>
          <p:nvSpPr>
            <p:cNvPr id="20" name="Rectangle 4">
              <a:extLst>
                <a:ext uri="{FF2B5EF4-FFF2-40B4-BE49-F238E27FC236}">
                  <a16:creationId xmlns:a16="http://schemas.microsoft.com/office/drawing/2014/main" id="{FE91A3B0-0134-487D-91DC-7F89432B8F5F}"/>
                </a:ext>
              </a:extLst>
            </p:cNvPr>
            <p:cNvSpPr>
              <a:spLocks noChangeArrowheads="1"/>
            </p:cNvSpPr>
            <p:nvPr/>
          </p:nvSpPr>
          <p:spPr bwMode="auto">
            <a:xfrm>
              <a:off x="1008" y="0"/>
              <a:ext cx="8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a:t>π</a:t>
              </a:r>
              <a:r>
                <a:rPr kumimoji="0" lang="en-US" altLang="zh-CN" baseline="-30000"/>
                <a:t>Sname</a:t>
              </a:r>
              <a:r>
                <a:rPr kumimoji="0" lang="en-US" altLang="zh-CN" sz="2400"/>
                <a:t> </a:t>
              </a:r>
              <a:endParaRPr kumimoji="0" lang="en-US" altLang="zh-CN" sz="2400" b="0"/>
            </a:p>
          </p:txBody>
        </p:sp>
        <p:sp>
          <p:nvSpPr>
            <p:cNvPr id="21" name="Line 5">
              <a:extLst>
                <a:ext uri="{FF2B5EF4-FFF2-40B4-BE49-F238E27FC236}">
                  <a16:creationId xmlns:a16="http://schemas.microsoft.com/office/drawing/2014/main" id="{3842571F-250B-4050-8DD3-655EDEE02E93}"/>
                </a:ext>
              </a:extLst>
            </p:cNvPr>
            <p:cNvSpPr>
              <a:spLocks noChangeShapeType="1"/>
            </p:cNvSpPr>
            <p:nvPr/>
          </p:nvSpPr>
          <p:spPr bwMode="auto">
            <a:xfrm>
              <a:off x="1440" y="38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 name="Rectangle 6">
              <a:extLst>
                <a:ext uri="{FF2B5EF4-FFF2-40B4-BE49-F238E27FC236}">
                  <a16:creationId xmlns:a16="http://schemas.microsoft.com/office/drawing/2014/main" id="{867186B6-6590-4FE4-B660-16997AA3C066}"/>
                </a:ext>
              </a:extLst>
            </p:cNvPr>
            <p:cNvSpPr>
              <a:spLocks noChangeArrowheads="1"/>
            </p:cNvSpPr>
            <p:nvPr/>
          </p:nvSpPr>
          <p:spPr bwMode="auto">
            <a:xfrm>
              <a:off x="864" y="720"/>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a:t>SC.Cno=’2’ and </a:t>
              </a:r>
              <a:r>
                <a:rPr kumimoji="0" lang="en-US" altLang="zh-CN" sz="2400" baseline="-30000" dirty="0"/>
                <a:t>Student.Sno=SC.Sno</a:t>
              </a:r>
              <a:r>
                <a:rPr kumimoji="0" lang="en-US" altLang="zh-CN" sz="2400" dirty="0"/>
                <a:t> </a:t>
              </a:r>
            </a:p>
          </p:txBody>
        </p:sp>
        <p:sp>
          <p:nvSpPr>
            <p:cNvPr id="23" name="Line 7">
              <a:extLst>
                <a:ext uri="{FF2B5EF4-FFF2-40B4-BE49-F238E27FC236}">
                  <a16:creationId xmlns:a16="http://schemas.microsoft.com/office/drawing/2014/main" id="{40EA46F4-D638-4150-814E-6F95C0430AC3}"/>
                </a:ext>
              </a:extLst>
            </p:cNvPr>
            <p:cNvSpPr>
              <a:spLocks noChangeShapeType="1"/>
            </p:cNvSpPr>
            <p:nvPr/>
          </p:nvSpPr>
          <p:spPr bwMode="auto">
            <a:xfrm>
              <a:off x="1440" y="1056"/>
              <a:ext cx="0" cy="7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 name="Rectangle 9">
              <a:extLst>
                <a:ext uri="{FF2B5EF4-FFF2-40B4-BE49-F238E27FC236}">
                  <a16:creationId xmlns:a16="http://schemas.microsoft.com/office/drawing/2014/main" id="{0FCB1049-68E3-4E74-B616-E611A616C705}"/>
                </a:ext>
              </a:extLst>
            </p:cNvPr>
            <p:cNvSpPr>
              <a:spLocks noChangeArrowheads="1"/>
            </p:cNvSpPr>
            <p:nvPr/>
          </p:nvSpPr>
          <p:spPr bwMode="auto">
            <a:xfrm>
              <a:off x="1200" y="1776"/>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a:t>
              </a:r>
              <a:r>
                <a:rPr kumimoji="0" lang="en-US" altLang="zh-CN" sz="2400" b="0"/>
                <a:t> </a:t>
              </a:r>
            </a:p>
          </p:txBody>
        </p:sp>
        <p:sp>
          <p:nvSpPr>
            <p:cNvPr id="25" name="Rectangle 10">
              <a:extLst>
                <a:ext uri="{FF2B5EF4-FFF2-40B4-BE49-F238E27FC236}">
                  <a16:creationId xmlns:a16="http://schemas.microsoft.com/office/drawing/2014/main" id="{451FB640-EB3D-460D-81EA-3C7E184BE452}"/>
                </a:ext>
              </a:extLst>
            </p:cNvPr>
            <p:cNvSpPr>
              <a:spLocks noChangeArrowheads="1"/>
            </p:cNvSpPr>
            <p:nvPr/>
          </p:nvSpPr>
          <p:spPr bwMode="auto">
            <a:xfrm>
              <a:off x="0" y="2304"/>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Student</a:t>
              </a:r>
              <a:endParaRPr kumimoji="0" lang="en-US" altLang="zh-CN" sz="2400" b="0"/>
            </a:p>
          </p:txBody>
        </p:sp>
        <p:sp>
          <p:nvSpPr>
            <p:cNvPr id="26" name="Rectangle 11">
              <a:extLst>
                <a:ext uri="{FF2B5EF4-FFF2-40B4-BE49-F238E27FC236}">
                  <a16:creationId xmlns:a16="http://schemas.microsoft.com/office/drawing/2014/main" id="{03F1D7F6-3F76-4FE0-AE4C-B078AA14FBCB}"/>
                </a:ext>
              </a:extLst>
            </p:cNvPr>
            <p:cNvSpPr>
              <a:spLocks noChangeArrowheads="1"/>
            </p:cNvSpPr>
            <p:nvPr/>
          </p:nvSpPr>
          <p:spPr bwMode="auto">
            <a:xfrm>
              <a:off x="2400" y="2304"/>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SC</a:t>
              </a:r>
            </a:p>
          </p:txBody>
        </p:sp>
        <p:sp>
          <p:nvSpPr>
            <p:cNvPr id="27" name="Line 12">
              <a:extLst>
                <a:ext uri="{FF2B5EF4-FFF2-40B4-BE49-F238E27FC236}">
                  <a16:creationId xmlns:a16="http://schemas.microsoft.com/office/drawing/2014/main" id="{1CE7ED28-8ED2-4BC2-8B3A-F100CF2470F5}"/>
                </a:ext>
              </a:extLst>
            </p:cNvPr>
            <p:cNvSpPr>
              <a:spLocks noChangeShapeType="1"/>
            </p:cNvSpPr>
            <p:nvPr/>
          </p:nvSpPr>
          <p:spPr bwMode="auto">
            <a:xfrm>
              <a:off x="1440" y="1632"/>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8" name="Line 13">
              <a:extLst>
                <a:ext uri="{FF2B5EF4-FFF2-40B4-BE49-F238E27FC236}">
                  <a16:creationId xmlns:a16="http://schemas.microsoft.com/office/drawing/2014/main" id="{0AB0A117-8F9E-4946-AD0B-994197255BD5}"/>
                </a:ext>
              </a:extLst>
            </p:cNvPr>
            <p:cNvSpPr>
              <a:spLocks noChangeShapeType="1"/>
            </p:cNvSpPr>
            <p:nvPr/>
          </p:nvSpPr>
          <p:spPr bwMode="auto">
            <a:xfrm flipH="1">
              <a:off x="432" y="2016"/>
              <a:ext cx="86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9" name="Line 14">
              <a:extLst>
                <a:ext uri="{FF2B5EF4-FFF2-40B4-BE49-F238E27FC236}">
                  <a16:creationId xmlns:a16="http://schemas.microsoft.com/office/drawing/2014/main" id="{BC68C6D6-BFE9-4CEA-A126-DFC209056EAA}"/>
                </a:ext>
              </a:extLst>
            </p:cNvPr>
            <p:cNvSpPr>
              <a:spLocks noChangeShapeType="1"/>
            </p:cNvSpPr>
            <p:nvPr/>
          </p:nvSpPr>
          <p:spPr bwMode="auto">
            <a:xfrm>
              <a:off x="1680" y="2016"/>
              <a:ext cx="864"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6" name="矩形 15">
            <a:extLst>
              <a:ext uri="{FF2B5EF4-FFF2-40B4-BE49-F238E27FC236}">
                <a16:creationId xmlns:a16="http://schemas.microsoft.com/office/drawing/2014/main" id="{E220DE81-1A30-45E8-B266-B503D383E8A6}"/>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4079626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704850"/>
            <a:ext cx="8229600" cy="795338"/>
          </a:xfrm>
        </p:spPr>
        <p:txBody>
          <a:bodyPr/>
          <a:lstStyle/>
          <a:p>
            <a:r>
              <a:rPr lang="zh-CN" altLang="en-US" dirty="0"/>
              <a:t>考虑投影的下推细节</a:t>
            </a:r>
          </a:p>
        </p:txBody>
      </p:sp>
      <p:sp>
        <p:nvSpPr>
          <p:cNvPr id="4" name="灯片编号占位符 3"/>
          <p:cNvSpPr>
            <a:spLocks noGrp="1"/>
          </p:cNvSpPr>
          <p:nvPr>
            <p:ph type="sldNum" sz="quarter" idx="12"/>
          </p:nvPr>
        </p:nvSpPr>
        <p:spPr/>
        <p:txBody>
          <a:bodyPr/>
          <a:lstStyle/>
          <a:p>
            <a:pPr>
              <a:defRPr/>
            </a:pPr>
            <a:fld id="{6589D5B8-147A-40DD-99E7-1FDD2EB96681}" type="slidenum">
              <a:rPr lang="zh-CN" altLang="en-US" smtClean="0"/>
              <a:pPr>
                <a:defRPr/>
              </a:pPr>
              <a:t>37</a:t>
            </a:fld>
            <a:endParaRPr lang="en-US" altLang="zh-CN"/>
          </a:p>
        </p:txBody>
      </p:sp>
      <p:sp>
        <p:nvSpPr>
          <p:cNvPr id="3" name="内容占位符 2">
            <a:extLst>
              <a:ext uri="{FF2B5EF4-FFF2-40B4-BE49-F238E27FC236}">
                <a16:creationId xmlns:a16="http://schemas.microsoft.com/office/drawing/2014/main" id="{CA7888F3-33A8-4022-BFF7-5E5D4B35EE21}"/>
              </a:ext>
            </a:extLst>
          </p:cNvPr>
          <p:cNvSpPr>
            <a:spLocks noGrp="1"/>
          </p:cNvSpPr>
          <p:nvPr>
            <p:ph idx="1"/>
          </p:nvPr>
        </p:nvSpPr>
        <p:spPr>
          <a:xfrm>
            <a:off x="323528" y="1570038"/>
            <a:ext cx="8229600" cy="485725"/>
          </a:xfrm>
        </p:spPr>
        <p:txBody>
          <a:bodyPr/>
          <a:lstStyle/>
          <a:p>
            <a:r>
              <a:rPr lang="zh-CN" altLang="en-US" dirty="0"/>
              <a:t>（</a:t>
            </a:r>
            <a:r>
              <a:rPr lang="en-US" altLang="zh-CN" dirty="0"/>
              <a:t>3</a:t>
            </a:r>
            <a:r>
              <a:rPr lang="zh-CN" altLang="en-US" dirty="0"/>
              <a:t>）分解选择运算</a:t>
            </a:r>
          </a:p>
        </p:txBody>
      </p:sp>
      <p:grpSp>
        <p:nvGrpSpPr>
          <p:cNvPr id="16" name="Group 3">
            <a:extLst>
              <a:ext uri="{FF2B5EF4-FFF2-40B4-BE49-F238E27FC236}">
                <a16:creationId xmlns:a16="http://schemas.microsoft.com/office/drawing/2014/main" id="{D8E3ADCB-D533-45F2-8C06-088DE07DD6C3}"/>
              </a:ext>
            </a:extLst>
          </p:cNvPr>
          <p:cNvGrpSpPr>
            <a:grpSpLocks/>
          </p:cNvGrpSpPr>
          <p:nvPr/>
        </p:nvGrpSpPr>
        <p:grpSpPr bwMode="auto">
          <a:xfrm>
            <a:off x="2057400" y="1828800"/>
            <a:ext cx="4953000" cy="4267200"/>
            <a:chOff x="0" y="0"/>
            <a:chExt cx="3120" cy="2688"/>
          </a:xfrm>
        </p:grpSpPr>
        <p:sp>
          <p:nvSpPr>
            <p:cNvPr id="17" name="Rectangle 4">
              <a:extLst>
                <a:ext uri="{FF2B5EF4-FFF2-40B4-BE49-F238E27FC236}">
                  <a16:creationId xmlns:a16="http://schemas.microsoft.com/office/drawing/2014/main" id="{E2F9278F-5657-4783-B13B-FAB1E00590A3}"/>
                </a:ext>
              </a:extLst>
            </p:cNvPr>
            <p:cNvSpPr>
              <a:spLocks noChangeArrowheads="1"/>
            </p:cNvSpPr>
            <p:nvPr/>
          </p:nvSpPr>
          <p:spPr bwMode="auto">
            <a:xfrm>
              <a:off x="1008" y="0"/>
              <a:ext cx="8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a:t>
              </a:r>
              <a:r>
                <a:rPr kumimoji="0" lang="en-US" altLang="zh-CN" sz="2400" dirty="0"/>
                <a:t> </a:t>
              </a:r>
              <a:endParaRPr kumimoji="0" lang="en-US" altLang="zh-CN" sz="2400" b="0" dirty="0"/>
            </a:p>
          </p:txBody>
        </p:sp>
        <p:sp>
          <p:nvSpPr>
            <p:cNvPr id="18" name="Line 5">
              <a:extLst>
                <a:ext uri="{FF2B5EF4-FFF2-40B4-BE49-F238E27FC236}">
                  <a16:creationId xmlns:a16="http://schemas.microsoft.com/office/drawing/2014/main" id="{7208B820-6A90-48AB-88A4-C0BB5B7C2C9C}"/>
                </a:ext>
              </a:extLst>
            </p:cNvPr>
            <p:cNvSpPr>
              <a:spLocks noChangeShapeType="1"/>
            </p:cNvSpPr>
            <p:nvPr/>
          </p:nvSpPr>
          <p:spPr bwMode="auto">
            <a:xfrm>
              <a:off x="1440" y="38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0" name="Rectangle 6">
              <a:extLst>
                <a:ext uri="{FF2B5EF4-FFF2-40B4-BE49-F238E27FC236}">
                  <a16:creationId xmlns:a16="http://schemas.microsoft.com/office/drawing/2014/main" id="{308AA68F-DAE6-4012-AD96-D305BD7BC327}"/>
                </a:ext>
              </a:extLst>
            </p:cNvPr>
            <p:cNvSpPr>
              <a:spLocks noChangeArrowheads="1"/>
            </p:cNvSpPr>
            <p:nvPr/>
          </p:nvSpPr>
          <p:spPr bwMode="auto">
            <a:xfrm>
              <a:off x="864" y="720"/>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a:sym typeface="Symbol" panose="05050102010706020507" pitchFamily="18" charset="2"/>
                </a:rPr>
                <a:t></a:t>
              </a:r>
              <a:r>
                <a:rPr kumimoji="0" lang="en-US" altLang="zh-CN" sz="2800" baseline="-30000"/>
                <a:t>SC.Cno=’2’</a:t>
              </a:r>
              <a:r>
                <a:rPr kumimoji="0" lang="en-US" altLang="zh-CN" sz="2400"/>
                <a:t> </a:t>
              </a:r>
            </a:p>
          </p:txBody>
        </p:sp>
        <p:sp>
          <p:nvSpPr>
            <p:cNvPr id="31" name="Line 7">
              <a:extLst>
                <a:ext uri="{FF2B5EF4-FFF2-40B4-BE49-F238E27FC236}">
                  <a16:creationId xmlns:a16="http://schemas.microsoft.com/office/drawing/2014/main" id="{30AB6994-E44B-488F-A58A-85A49D60DC7D}"/>
                </a:ext>
              </a:extLst>
            </p:cNvPr>
            <p:cNvSpPr>
              <a:spLocks noChangeShapeType="1"/>
            </p:cNvSpPr>
            <p:nvPr/>
          </p:nvSpPr>
          <p:spPr bwMode="auto">
            <a:xfrm>
              <a:off x="1440" y="1056"/>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2" name="Rectangle 8">
              <a:extLst>
                <a:ext uri="{FF2B5EF4-FFF2-40B4-BE49-F238E27FC236}">
                  <a16:creationId xmlns:a16="http://schemas.microsoft.com/office/drawing/2014/main" id="{B62DD442-27C1-408E-93A7-D8E7B878EC23}"/>
                </a:ext>
              </a:extLst>
            </p:cNvPr>
            <p:cNvSpPr>
              <a:spLocks noChangeArrowheads="1"/>
            </p:cNvSpPr>
            <p:nvPr/>
          </p:nvSpPr>
          <p:spPr bwMode="auto">
            <a:xfrm>
              <a:off x="768" y="1200"/>
              <a:ext cx="16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a:t>Student.Sno=SC.Sno</a:t>
              </a:r>
              <a:r>
                <a:rPr kumimoji="0" lang="en-US" altLang="zh-CN" sz="2400" dirty="0"/>
                <a:t> </a:t>
              </a:r>
            </a:p>
          </p:txBody>
        </p:sp>
        <p:sp>
          <p:nvSpPr>
            <p:cNvPr id="33" name="Rectangle 9">
              <a:extLst>
                <a:ext uri="{FF2B5EF4-FFF2-40B4-BE49-F238E27FC236}">
                  <a16:creationId xmlns:a16="http://schemas.microsoft.com/office/drawing/2014/main" id="{24D268C4-FC22-4ADD-AF3E-D5E38236C6A4}"/>
                </a:ext>
              </a:extLst>
            </p:cNvPr>
            <p:cNvSpPr>
              <a:spLocks noChangeArrowheads="1"/>
            </p:cNvSpPr>
            <p:nvPr/>
          </p:nvSpPr>
          <p:spPr bwMode="auto">
            <a:xfrm>
              <a:off x="1200" y="1776"/>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a:t>
              </a:r>
              <a:r>
                <a:rPr kumimoji="0" lang="en-US" altLang="zh-CN" sz="2400" b="0"/>
                <a:t> </a:t>
              </a:r>
            </a:p>
          </p:txBody>
        </p:sp>
        <p:sp>
          <p:nvSpPr>
            <p:cNvPr id="34" name="Rectangle 10">
              <a:extLst>
                <a:ext uri="{FF2B5EF4-FFF2-40B4-BE49-F238E27FC236}">
                  <a16:creationId xmlns:a16="http://schemas.microsoft.com/office/drawing/2014/main" id="{F5F0AA01-21C3-48DC-8C17-3D7A7201A9AB}"/>
                </a:ext>
              </a:extLst>
            </p:cNvPr>
            <p:cNvSpPr>
              <a:spLocks noChangeArrowheads="1"/>
            </p:cNvSpPr>
            <p:nvPr/>
          </p:nvSpPr>
          <p:spPr bwMode="auto">
            <a:xfrm>
              <a:off x="0" y="2304"/>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Student</a:t>
              </a:r>
              <a:endParaRPr kumimoji="0" lang="en-US" altLang="zh-CN" sz="2400" b="0"/>
            </a:p>
          </p:txBody>
        </p:sp>
        <p:sp>
          <p:nvSpPr>
            <p:cNvPr id="35" name="Rectangle 11">
              <a:extLst>
                <a:ext uri="{FF2B5EF4-FFF2-40B4-BE49-F238E27FC236}">
                  <a16:creationId xmlns:a16="http://schemas.microsoft.com/office/drawing/2014/main" id="{A4D2BBEC-AB13-4ED2-90FD-4A23E8521811}"/>
                </a:ext>
              </a:extLst>
            </p:cNvPr>
            <p:cNvSpPr>
              <a:spLocks noChangeArrowheads="1"/>
            </p:cNvSpPr>
            <p:nvPr/>
          </p:nvSpPr>
          <p:spPr bwMode="auto">
            <a:xfrm>
              <a:off x="2400" y="2304"/>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SC</a:t>
              </a:r>
            </a:p>
          </p:txBody>
        </p:sp>
        <p:sp>
          <p:nvSpPr>
            <p:cNvPr id="36" name="Line 12">
              <a:extLst>
                <a:ext uri="{FF2B5EF4-FFF2-40B4-BE49-F238E27FC236}">
                  <a16:creationId xmlns:a16="http://schemas.microsoft.com/office/drawing/2014/main" id="{EC612F55-D804-4D58-8A7E-55A22691D97F}"/>
                </a:ext>
              </a:extLst>
            </p:cNvPr>
            <p:cNvSpPr>
              <a:spLocks noChangeShapeType="1"/>
            </p:cNvSpPr>
            <p:nvPr/>
          </p:nvSpPr>
          <p:spPr bwMode="auto">
            <a:xfrm>
              <a:off x="1440" y="1632"/>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7" name="Line 13">
              <a:extLst>
                <a:ext uri="{FF2B5EF4-FFF2-40B4-BE49-F238E27FC236}">
                  <a16:creationId xmlns:a16="http://schemas.microsoft.com/office/drawing/2014/main" id="{F2D56A62-8B4F-4A77-A7DE-B0EB14D371AE}"/>
                </a:ext>
              </a:extLst>
            </p:cNvPr>
            <p:cNvSpPr>
              <a:spLocks noChangeShapeType="1"/>
            </p:cNvSpPr>
            <p:nvPr/>
          </p:nvSpPr>
          <p:spPr bwMode="auto">
            <a:xfrm flipH="1">
              <a:off x="432" y="2016"/>
              <a:ext cx="86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8" name="Line 14">
              <a:extLst>
                <a:ext uri="{FF2B5EF4-FFF2-40B4-BE49-F238E27FC236}">
                  <a16:creationId xmlns:a16="http://schemas.microsoft.com/office/drawing/2014/main" id="{83E6B6DC-DCE5-4519-B21E-3FD8678D1E2C}"/>
                </a:ext>
              </a:extLst>
            </p:cNvPr>
            <p:cNvSpPr>
              <a:spLocks noChangeShapeType="1"/>
            </p:cNvSpPr>
            <p:nvPr/>
          </p:nvSpPr>
          <p:spPr bwMode="auto">
            <a:xfrm>
              <a:off x="1680" y="2016"/>
              <a:ext cx="864"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9" name="矩形 18">
            <a:extLst>
              <a:ext uri="{FF2B5EF4-FFF2-40B4-BE49-F238E27FC236}">
                <a16:creationId xmlns:a16="http://schemas.microsoft.com/office/drawing/2014/main" id="{DAC44B8E-A3A3-42E8-8062-DD34CCB8FF30}"/>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3703103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704850"/>
            <a:ext cx="8229600" cy="795338"/>
          </a:xfrm>
        </p:spPr>
        <p:txBody>
          <a:bodyPr/>
          <a:lstStyle/>
          <a:p>
            <a:r>
              <a:rPr lang="zh-CN" altLang="en-US" dirty="0"/>
              <a:t>考虑投影的下推细节</a:t>
            </a:r>
          </a:p>
        </p:txBody>
      </p:sp>
      <p:sp>
        <p:nvSpPr>
          <p:cNvPr id="4" name="灯片编号占位符 3"/>
          <p:cNvSpPr>
            <a:spLocks noGrp="1"/>
          </p:cNvSpPr>
          <p:nvPr>
            <p:ph type="sldNum" sz="quarter" idx="12"/>
          </p:nvPr>
        </p:nvSpPr>
        <p:spPr/>
        <p:txBody>
          <a:bodyPr/>
          <a:lstStyle/>
          <a:p>
            <a:pPr>
              <a:defRPr/>
            </a:pPr>
            <a:fld id="{6589D5B8-147A-40DD-99E7-1FDD2EB96681}" type="slidenum">
              <a:rPr lang="zh-CN" altLang="en-US" smtClean="0"/>
              <a:pPr>
                <a:defRPr/>
              </a:pPr>
              <a:t>38</a:t>
            </a:fld>
            <a:endParaRPr lang="en-US" altLang="zh-CN"/>
          </a:p>
        </p:txBody>
      </p:sp>
      <p:sp>
        <p:nvSpPr>
          <p:cNvPr id="3" name="内容占位符 2">
            <a:extLst>
              <a:ext uri="{FF2B5EF4-FFF2-40B4-BE49-F238E27FC236}">
                <a16:creationId xmlns:a16="http://schemas.microsoft.com/office/drawing/2014/main" id="{CA7888F3-33A8-4022-BFF7-5E5D4B35EE21}"/>
              </a:ext>
            </a:extLst>
          </p:cNvPr>
          <p:cNvSpPr>
            <a:spLocks noGrp="1"/>
          </p:cNvSpPr>
          <p:nvPr>
            <p:ph idx="1"/>
          </p:nvPr>
        </p:nvSpPr>
        <p:spPr>
          <a:xfrm>
            <a:off x="323528" y="1570038"/>
            <a:ext cx="8229600" cy="485725"/>
          </a:xfrm>
        </p:spPr>
        <p:txBody>
          <a:bodyPr/>
          <a:lstStyle/>
          <a:p>
            <a:r>
              <a:rPr lang="zh-CN" altLang="en-US" dirty="0"/>
              <a:t>（</a:t>
            </a:r>
            <a:r>
              <a:rPr lang="en-US" altLang="zh-CN" dirty="0"/>
              <a:t>4</a:t>
            </a:r>
            <a:r>
              <a:rPr lang="zh-CN" altLang="en-US" dirty="0"/>
              <a:t>）选择下移</a:t>
            </a:r>
          </a:p>
        </p:txBody>
      </p:sp>
      <p:grpSp>
        <p:nvGrpSpPr>
          <p:cNvPr id="19" name="组合 18">
            <a:extLst>
              <a:ext uri="{FF2B5EF4-FFF2-40B4-BE49-F238E27FC236}">
                <a16:creationId xmlns:a16="http://schemas.microsoft.com/office/drawing/2014/main" id="{AD77793D-DD69-407A-A25A-9A7F1ECAB56E}"/>
              </a:ext>
            </a:extLst>
          </p:cNvPr>
          <p:cNvGrpSpPr/>
          <p:nvPr/>
        </p:nvGrpSpPr>
        <p:grpSpPr>
          <a:xfrm>
            <a:off x="2444689" y="1828800"/>
            <a:ext cx="4870511" cy="4585320"/>
            <a:chOff x="2444689" y="1828800"/>
            <a:chExt cx="4870511" cy="4585320"/>
          </a:xfrm>
        </p:grpSpPr>
        <p:sp>
          <p:nvSpPr>
            <p:cNvPr id="20" name="Rectangle 4">
              <a:extLst>
                <a:ext uri="{FF2B5EF4-FFF2-40B4-BE49-F238E27FC236}">
                  <a16:creationId xmlns:a16="http://schemas.microsoft.com/office/drawing/2014/main" id="{64C519AC-1CD8-44AA-9EEF-4A4D13AE28F7}"/>
                </a:ext>
              </a:extLst>
            </p:cNvPr>
            <p:cNvSpPr>
              <a:spLocks noChangeArrowheads="1"/>
            </p:cNvSpPr>
            <p:nvPr/>
          </p:nvSpPr>
          <p:spPr bwMode="auto">
            <a:xfrm>
              <a:off x="3657600" y="1828800"/>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a:t>
              </a:r>
              <a:r>
                <a:rPr kumimoji="0" lang="en-US" altLang="zh-CN" sz="2400" dirty="0"/>
                <a:t> </a:t>
              </a:r>
              <a:endParaRPr kumimoji="0" lang="en-US" altLang="zh-CN" sz="2400" b="0" dirty="0"/>
            </a:p>
          </p:txBody>
        </p:sp>
        <p:sp>
          <p:nvSpPr>
            <p:cNvPr id="21" name="Rectangle 6">
              <a:extLst>
                <a:ext uri="{FF2B5EF4-FFF2-40B4-BE49-F238E27FC236}">
                  <a16:creationId xmlns:a16="http://schemas.microsoft.com/office/drawing/2014/main" id="{8A47E28A-589E-458A-8689-5131C9C6F05A}"/>
                </a:ext>
              </a:extLst>
            </p:cNvPr>
            <p:cNvSpPr>
              <a:spLocks noChangeArrowheads="1"/>
            </p:cNvSpPr>
            <p:nvPr/>
          </p:nvSpPr>
          <p:spPr bwMode="auto">
            <a:xfrm>
              <a:off x="5181600" y="4800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a:t>SC.Cno=’2’</a:t>
              </a:r>
              <a:r>
                <a:rPr kumimoji="0" lang="en-US" altLang="zh-CN" sz="2400" dirty="0"/>
                <a:t> </a:t>
              </a:r>
            </a:p>
          </p:txBody>
        </p:sp>
        <p:sp>
          <p:nvSpPr>
            <p:cNvPr id="22" name="Rectangle 8">
              <a:extLst>
                <a:ext uri="{FF2B5EF4-FFF2-40B4-BE49-F238E27FC236}">
                  <a16:creationId xmlns:a16="http://schemas.microsoft.com/office/drawing/2014/main" id="{551E1FBB-503C-4A14-B6FC-E6565F03F4D8}"/>
                </a:ext>
              </a:extLst>
            </p:cNvPr>
            <p:cNvSpPr>
              <a:spLocks noChangeArrowheads="1"/>
            </p:cNvSpPr>
            <p:nvPr/>
          </p:nvSpPr>
          <p:spPr bwMode="auto">
            <a:xfrm>
              <a:off x="3276600" y="3061320"/>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a:t>Student.Sno=SC.Sno</a:t>
              </a:r>
              <a:r>
                <a:rPr kumimoji="0" lang="en-US" altLang="zh-CN" sz="2400" dirty="0"/>
                <a:t> </a:t>
              </a:r>
            </a:p>
          </p:txBody>
        </p:sp>
        <p:sp>
          <p:nvSpPr>
            <p:cNvPr id="23" name="Rectangle 9">
              <a:extLst>
                <a:ext uri="{FF2B5EF4-FFF2-40B4-BE49-F238E27FC236}">
                  <a16:creationId xmlns:a16="http://schemas.microsoft.com/office/drawing/2014/main" id="{68248E2C-75E9-44AC-8AAF-47073DD9E857}"/>
                </a:ext>
              </a:extLst>
            </p:cNvPr>
            <p:cNvSpPr>
              <a:spLocks noChangeArrowheads="1"/>
            </p:cNvSpPr>
            <p:nvPr/>
          </p:nvSpPr>
          <p:spPr bwMode="auto">
            <a:xfrm>
              <a:off x="3962400" y="3975720"/>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a:t>
              </a:r>
              <a:r>
                <a:rPr kumimoji="0" lang="en-US" altLang="zh-CN" sz="2400" b="0" dirty="0"/>
                <a:t> </a:t>
              </a:r>
            </a:p>
          </p:txBody>
        </p:sp>
        <p:sp>
          <p:nvSpPr>
            <p:cNvPr id="24" name="Rectangle 10">
              <a:extLst>
                <a:ext uri="{FF2B5EF4-FFF2-40B4-BE49-F238E27FC236}">
                  <a16:creationId xmlns:a16="http://schemas.microsoft.com/office/drawing/2014/main" id="{ACB5105F-019B-4A00-A232-A84B6E07F857}"/>
                </a:ext>
              </a:extLst>
            </p:cNvPr>
            <p:cNvSpPr>
              <a:spLocks noChangeArrowheads="1"/>
            </p:cNvSpPr>
            <p:nvPr/>
          </p:nvSpPr>
          <p:spPr bwMode="auto">
            <a:xfrm>
              <a:off x="2444689" y="517461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Student</a:t>
              </a:r>
              <a:endParaRPr kumimoji="0" lang="en-US" altLang="zh-CN" sz="2400" b="0" dirty="0"/>
            </a:p>
          </p:txBody>
        </p:sp>
        <p:sp>
          <p:nvSpPr>
            <p:cNvPr id="25" name="Rectangle 11">
              <a:extLst>
                <a:ext uri="{FF2B5EF4-FFF2-40B4-BE49-F238E27FC236}">
                  <a16:creationId xmlns:a16="http://schemas.microsoft.com/office/drawing/2014/main" id="{BF929A45-F935-40FE-94EB-81A7AF1F79F3}"/>
                </a:ext>
              </a:extLst>
            </p:cNvPr>
            <p:cNvSpPr>
              <a:spLocks noChangeArrowheads="1"/>
            </p:cNvSpPr>
            <p:nvPr/>
          </p:nvSpPr>
          <p:spPr bwMode="auto">
            <a:xfrm>
              <a:off x="5683188" y="580452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SC</a:t>
              </a:r>
            </a:p>
          </p:txBody>
        </p:sp>
        <p:sp>
          <p:nvSpPr>
            <p:cNvPr id="26" name="Line 12">
              <a:extLst>
                <a:ext uri="{FF2B5EF4-FFF2-40B4-BE49-F238E27FC236}">
                  <a16:creationId xmlns:a16="http://schemas.microsoft.com/office/drawing/2014/main" id="{38ECF031-22CF-4263-B8B9-260CCBE18CEE}"/>
                </a:ext>
              </a:extLst>
            </p:cNvPr>
            <p:cNvSpPr>
              <a:spLocks noChangeShapeType="1"/>
            </p:cNvSpPr>
            <p:nvPr/>
          </p:nvSpPr>
          <p:spPr bwMode="auto">
            <a:xfrm>
              <a:off x="4343400" y="3747120"/>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7" name="Line 13">
              <a:extLst>
                <a:ext uri="{FF2B5EF4-FFF2-40B4-BE49-F238E27FC236}">
                  <a16:creationId xmlns:a16="http://schemas.microsoft.com/office/drawing/2014/main" id="{D34B1B7E-3075-432E-927A-1655F5B39509}"/>
                </a:ext>
              </a:extLst>
            </p:cNvPr>
            <p:cNvSpPr>
              <a:spLocks noChangeShapeType="1"/>
            </p:cNvSpPr>
            <p:nvPr/>
          </p:nvSpPr>
          <p:spPr bwMode="auto">
            <a:xfrm flipH="1">
              <a:off x="3048000" y="4513513"/>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8" name="Line 14">
              <a:extLst>
                <a:ext uri="{FF2B5EF4-FFF2-40B4-BE49-F238E27FC236}">
                  <a16:creationId xmlns:a16="http://schemas.microsoft.com/office/drawing/2014/main" id="{FACDC9A1-E492-4B1E-836C-08C58AF3EAB1}"/>
                </a:ext>
              </a:extLst>
            </p:cNvPr>
            <p:cNvSpPr>
              <a:spLocks noChangeShapeType="1"/>
            </p:cNvSpPr>
            <p:nvPr/>
          </p:nvSpPr>
          <p:spPr bwMode="auto">
            <a:xfrm>
              <a:off x="4495800" y="4509120"/>
              <a:ext cx="13716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9" name="Line 12">
              <a:extLst>
                <a:ext uri="{FF2B5EF4-FFF2-40B4-BE49-F238E27FC236}">
                  <a16:creationId xmlns:a16="http://schemas.microsoft.com/office/drawing/2014/main" id="{5F92144B-C4CF-4D97-9C03-6D2614C4B507}"/>
                </a:ext>
              </a:extLst>
            </p:cNvPr>
            <p:cNvSpPr>
              <a:spLocks noChangeShapeType="1"/>
            </p:cNvSpPr>
            <p:nvPr/>
          </p:nvSpPr>
          <p:spPr bwMode="auto">
            <a:xfrm flipH="1">
              <a:off x="4343400" y="2764160"/>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9" name="Line 12">
              <a:extLst>
                <a:ext uri="{FF2B5EF4-FFF2-40B4-BE49-F238E27FC236}">
                  <a16:creationId xmlns:a16="http://schemas.microsoft.com/office/drawing/2014/main" id="{9A99ECBD-ACA5-4318-AC81-3CE92212033C}"/>
                </a:ext>
              </a:extLst>
            </p:cNvPr>
            <p:cNvSpPr>
              <a:spLocks noChangeShapeType="1"/>
            </p:cNvSpPr>
            <p:nvPr/>
          </p:nvSpPr>
          <p:spPr bwMode="auto">
            <a:xfrm flipH="1">
              <a:off x="6242112" y="5410200"/>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7" name="矩形 16">
            <a:extLst>
              <a:ext uri="{FF2B5EF4-FFF2-40B4-BE49-F238E27FC236}">
                <a16:creationId xmlns:a16="http://schemas.microsoft.com/office/drawing/2014/main" id="{7759598A-C7FF-49D3-8BD6-25FB72340E60}"/>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735864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704850"/>
            <a:ext cx="8229600" cy="795338"/>
          </a:xfrm>
        </p:spPr>
        <p:txBody>
          <a:bodyPr/>
          <a:lstStyle/>
          <a:p>
            <a:r>
              <a:rPr lang="zh-CN" altLang="en-US" dirty="0"/>
              <a:t>考虑投影的下推细节</a:t>
            </a:r>
          </a:p>
        </p:txBody>
      </p:sp>
      <p:sp>
        <p:nvSpPr>
          <p:cNvPr id="4" name="灯片编号占位符 3"/>
          <p:cNvSpPr>
            <a:spLocks noGrp="1"/>
          </p:cNvSpPr>
          <p:nvPr>
            <p:ph type="sldNum" sz="quarter" idx="12"/>
          </p:nvPr>
        </p:nvSpPr>
        <p:spPr/>
        <p:txBody>
          <a:bodyPr/>
          <a:lstStyle/>
          <a:p>
            <a:pPr>
              <a:defRPr/>
            </a:pPr>
            <a:fld id="{6589D5B8-147A-40DD-99E7-1FDD2EB96681}" type="slidenum">
              <a:rPr lang="zh-CN" altLang="en-US" smtClean="0"/>
              <a:pPr>
                <a:defRPr/>
              </a:pPr>
              <a:t>39</a:t>
            </a:fld>
            <a:endParaRPr lang="en-US" altLang="zh-CN"/>
          </a:p>
        </p:txBody>
      </p:sp>
      <p:sp>
        <p:nvSpPr>
          <p:cNvPr id="3" name="内容占位符 2">
            <a:extLst>
              <a:ext uri="{FF2B5EF4-FFF2-40B4-BE49-F238E27FC236}">
                <a16:creationId xmlns:a16="http://schemas.microsoft.com/office/drawing/2014/main" id="{CA7888F3-33A8-4022-BFF7-5E5D4B35EE21}"/>
              </a:ext>
            </a:extLst>
          </p:cNvPr>
          <p:cNvSpPr>
            <a:spLocks noGrp="1"/>
          </p:cNvSpPr>
          <p:nvPr>
            <p:ph idx="1"/>
          </p:nvPr>
        </p:nvSpPr>
        <p:spPr>
          <a:xfrm>
            <a:off x="323528" y="1570038"/>
            <a:ext cx="8229600" cy="485725"/>
          </a:xfrm>
        </p:spPr>
        <p:txBody>
          <a:bodyPr/>
          <a:lstStyle/>
          <a:p>
            <a:r>
              <a:rPr lang="zh-CN" altLang="en-US" dirty="0">
                <a:solidFill>
                  <a:srgbClr val="FF0000"/>
                </a:solidFill>
              </a:rPr>
              <a:t>（</a:t>
            </a:r>
            <a:r>
              <a:rPr lang="en-US" altLang="zh-CN" dirty="0">
                <a:solidFill>
                  <a:srgbClr val="FF0000"/>
                </a:solidFill>
              </a:rPr>
              <a:t>5</a:t>
            </a:r>
            <a:r>
              <a:rPr lang="zh-CN" altLang="en-US" dirty="0">
                <a:solidFill>
                  <a:srgbClr val="FF0000"/>
                </a:solidFill>
              </a:rPr>
              <a:t>）投影下移</a:t>
            </a:r>
          </a:p>
        </p:txBody>
      </p:sp>
      <p:grpSp>
        <p:nvGrpSpPr>
          <p:cNvPr id="17" name="组合 16">
            <a:extLst>
              <a:ext uri="{FF2B5EF4-FFF2-40B4-BE49-F238E27FC236}">
                <a16:creationId xmlns:a16="http://schemas.microsoft.com/office/drawing/2014/main" id="{0528EF2E-FBDF-4A75-920C-B3ADFDBAD777}"/>
              </a:ext>
            </a:extLst>
          </p:cNvPr>
          <p:cNvGrpSpPr/>
          <p:nvPr/>
        </p:nvGrpSpPr>
        <p:grpSpPr>
          <a:xfrm>
            <a:off x="2289448" y="1412776"/>
            <a:ext cx="5025752" cy="5105852"/>
            <a:chOff x="2289448" y="1412776"/>
            <a:chExt cx="5025752" cy="5105852"/>
          </a:xfrm>
        </p:grpSpPr>
        <p:sp>
          <p:nvSpPr>
            <p:cNvPr id="18" name="Rectangle 4">
              <a:extLst>
                <a:ext uri="{FF2B5EF4-FFF2-40B4-BE49-F238E27FC236}">
                  <a16:creationId xmlns:a16="http://schemas.microsoft.com/office/drawing/2014/main" id="{971895D7-D45E-4710-90D5-D2D099959799}"/>
                </a:ext>
              </a:extLst>
            </p:cNvPr>
            <p:cNvSpPr>
              <a:spLocks noChangeArrowheads="1"/>
            </p:cNvSpPr>
            <p:nvPr/>
          </p:nvSpPr>
          <p:spPr bwMode="auto">
            <a:xfrm>
              <a:off x="3657600" y="141277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a:t>Sname</a:t>
              </a:r>
              <a:r>
                <a:rPr kumimoji="0" lang="en-US" altLang="zh-CN" sz="2400" dirty="0"/>
                <a:t> </a:t>
              </a:r>
              <a:endParaRPr kumimoji="0" lang="en-US" altLang="zh-CN" sz="2400" b="0" dirty="0"/>
            </a:p>
          </p:txBody>
        </p:sp>
        <p:sp>
          <p:nvSpPr>
            <p:cNvPr id="30" name="Rectangle 6">
              <a:extLst>
                <a:ext uri="{FF2B5EF4-FFF2-40B4-BE49-F238E27FC236}">
                  <a16:creationId xmlns:a16="http://schemas.microsoft.com/office/drawing/2014/main" id="{90CCC326-59E2-4135-8B9C-03DD64593C9C}"/>
                </a:ext>
              </a:extLst>
            </p:cNvPr>
            <p:cNvSpPr>
              <a:spLocks noChangeArrowheads="1"/>
            </p:cNvSpPr>
            <p:nvPr/>
          </p:nvSpPr>
          <p:spPr bwMode="auto">
            <a:xfrm>
              <a:off x="5181600" y="4555976"/>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a:t>SC.Cno=’2’</a:t>
              </a:r>
              <a:r>
                <a:rPr kumimoji="0" lang="en-US" altLang="zh-CN" sz="2400" dirty="0"/>
                <a:t> </a:t>
              </a:r>
            </a:p>
          </p:txBody>
        </p:sp>
        <p:sp>
          <p:nvSpPr>
            <p:cNvPr id="31" name="Rectangle 8">
              <a:extLst>
                <a:ext uri="{FF2B5EF4-FFF2-40B4-BE49-F238E27FC236}">
                  <a16:creationId xmlns:a16="http://schemas.microsoft.com/office/drawing/2014/main" id="{DB94A29F-E3AB-4A16-8189-804E5C4D711A}"/>
                </a:ext>
              </a:extLst>
            </p:cNvPr>
            <p:cNvSpPr>
              <a:spLocks noChangeArrowheads="1"/>
            </p:cNvSpPr>
            <p:nvPr/>
          </p:nvSpPr>
          <p:spPr bwMode="auto">
            <a:xfrm>
              <a:off x="3276600" y="2645296"/>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a:t>Student.Sno=SC.Sno</a:t>
              </a:r>
              <a:r>
                <a:rPr kumimoji="0" lang="en-US" altLang="zh-CN" sz="2400" dirty="0"/>
                <a:t> </a:t>
              </a:r>
            </a:p>
          </p:txBody>
        </p:sp>
        <p:sp>
          <p:nvSpPr>
            <p:cNvPr id="32" name="Rectangle 9">
              <a:extLst>
                <a:ext uri="{FF2B5EF4-FFF2-40B4-BE49-F238E27FC236}">
                  <a16:creationId xmlns:a16="http://schemas.microsoft.com/office/drawing/2014/main" id="{802946C8-4FE0-4E6B-91D1-44516260B9A9}"/>
                </a:ext>
              </a:extLst>
            </p:cNvPr>
            <p:cNvSpPr>
              <a:spLocks noChangeArrowheads="1"/>
            </p:cNvSpPr>
            <p:nvPr/>
          </p:nvSpPr>
          <p:spPr bwMode="auto">
            <a:xfrm>
              <a:off x="3962400" y="355969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a:t>
              </a:r>
              <a:r>
                <a:rPr kumimoji="0" lang="en-US" altLang="zh-CN" sz="2400" b="0"/>
                <a:t> </a:t>
              </a:r>
            </a:p>
          </p:txBody>
        </p:sp>
        <p:sp>
          <p:nvSpPr>
            <p:cNvPr id="33" name="Rectangle 10">
              <a:extLst>
                <a:ext uri="{FF2B5EF4-FFF2-40B4-BE49-F238E27FC236}">
                  <a16:creationId xmlns:a16="http://schemas.microsoft.com/office/drawing/2014/main" id="{F493A3A7-A9BF-4C76-90C1-4226FC4F3BFC}"/>
                </a:ext>
              </a:extLst>
            </p:cNvPr>
            <p:cNvSpPr>
              <a:spLocks noChangeArrowheads="1"/>
            </p:cNvSpPr>
            <p:nvPr/>
          </p:nvSpPr>
          <p:spPr bwMode="auto">
            <a:xfrm>
              <a:off x="2289448" y="555989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Student</a:t>
              </a:r>
              <a:endParaRPr kumimoji="0" lang="en-US" altLang="zh-CN" sz="2400" b="0" dirty="0"/>
            </a:p>
          </p:txBody>
        </p:sp>
        <p:sp>
          <p:nvSpPr>
            <p:cNvPr id="34" name="Rectangle 11">
              <a:extLst>
                <a:ext uri="{FF2B5EF4-FFF2-40B4-BE49-F238E27FC236}">
                  <a16:creationId xmlns:a16="http://schemas.microsoft.com/office/drawing/2014/main" id="{D6E11726-AE03-4BB3-A9F1-5574C5B4025C}"/>
                </a:ext>
              </a:extLst>
            </p:cNvPr>
            <p:cNvSpPr>
              <a:spLocks noChangeArrowheads="1"/>
            </p:cNvSpPr>
            <p:nvPr/>
          </p:nvSpPr>
          <p:spPr bwMode="auto">
            <a:xfrm>
              <a:off x="5670612" y="5909028"/>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SC</a:t>
              </a:r>
            </a:p>
          </p:txBody>
        </p:sp>
        <p:sp>
          <p:nvSpPr>
            <p:cNvPr id="35" name="Line 12">
              <a:extLst>
                <a:ext uri="{FF2B5EF4-FFF2-40B4-BE49-F238E27FC236}">
                  <a16:creationId xmlns:a16="http://schemas.microsoft.com/office/drawing/2014/main" id="{F4407C8F-4FC4-4675-A8BF-4AA0591630BF}"/>
                </a:ext>
              </a:extLst>
            </p:cNvPr>
            <p:cNvSpPr>
              <a:spLocks noChangeShapeType="1"/>
            </p:cNvSpPr>
            <p:nvPr/>
          </p:nvSpPr>
          <p:spPr bwMode="auto">
            <a:xfrm>
              <a:off x="4343400" y="3331096"/>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6" name="Line 13">
              <a:extLst>
                <a:ext uri="{FF2B5EF4-FFF2-40B4-BE49-F238E27FC236}">
                  <a16:creationId xmlns:a16="http://schemas.microsoft.com/office/drawing/2014/main" id="{345DFFD2-75A4-41FC-8BC8-CA470A171575}"/>
                </a:ext>
              </a:extLst>
            </p:cNvPr>
            <p:cNvSpPr>
              <a:spLocks noChangeShapeType="1"/>
            </p:cNvSpPr>
            <p:nvPr/>
          </p:nvSpPr>
          <p:spPr bwMode="auto">
            <a:xfrm flipH="1">
              <a:off x="3048000" y="4097489"/>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7" name="Line 14">
              <a:extLst>
                <a:ext uri="{FF2B5EF4-FFF2-40B4-BE49-F238E27FC236}">
                  <a16:creationId xmlns:a16="http://schemas.microsoft.com/office/drawing/2014/main" id="{8FAF8E14-20B3-4413-9B20-6D610CB62E0B}"/>
                </a:ext>
              </a:extLst>
            </p:cNvPr>
            <p:cNvSpPr>
              <a:spLocks noChangeShapeType="1"/>
            </p:cNvSpPr>
            <p:nvPr/>
          </p:nvSpPr>
          <p:spPr bwMode="auto">
            <a:xfrm>
              <a:off x="4495800" y="4093096"/>
              <a:ext cx="1174812" cy="145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8" name="Line 12">
              <a:extLst>
                <a:ext uri="{FF2B5EF4-FFF2-40B4-BE49-F238E27FC236}">
                  <a16:creationId xmlns:a16="http://schemas.microsoft.com/office/drawing/2014/main" id="{5F8EC285-D38C-49AF-8DF7-98FE3F327681}"/>
                </a:ext>
              </a:extLst>
            </p:cNvPr>
            <p:cNvSpPr>
              <a:spLocks noChangeShapeType="1"/>
            </p:cNvSpPr>
            <p:nvPr/>
          </p:nvSpPr>
          <p:spPr bwMode="auto">
            <a:xfrm flipH="1">
              <a:off x="4343400" y="2348136"/>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0" name="Line 12">
              <a:extLst>
                <a:ext uri="{FF2B5EF4-FFF2-40B4-BE49-F238E27FC236}">
                  <a16:creationId xmlns:a16="http://schemas.microsoft.com/office/drawing/2014/main" id="{4FFEF424-5F66-4892-B3B1-077BF5688AFF}"/>
                </a:ext>
              </a:extLst>
            </p:cNvPr>
            <p:cNvSpPr>
              <a:spLocks noChangeShapeType="1"/>
            </p:cNvSpPr>
            <p:nvPr/>
          </p:nvSpPr>
          <p:spPr bwMode="auto">
            <a:xfrm flipH="1">
              <a:off x="6228184" y="5121796"/>
              <a:ext cx="0" cy="366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1" name="Rectangle 4">
              <a:extLst>
                <a:ext uri="{FF2B5EF4-FFF2-40B4-BE49-F238E27FC236}">
                  <a16:creationId xmlns:a16="http://schemas.microsoft.com/office/drawing/2014/main" id="{F8CC0459-A18B-40C1-9BBF-0D5927F42C4A}"/>
                </a:ext>
              </a:extLst>
            </p:cNvPr>
            <p:cNvSpPr>
              <a:spLocks noChangeArrowheads="1"/>
            </p:cNvSpPr>
            <p:nvPr/>
          </p:nvSpPr>
          <p:spPr bwMode="auto">
            <a:xfrm>
              <a:off x="2339752" y="4415408"/>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a:t>Sname,sno</a:t>
              </a:r>
              <a:r>
                <a:rPr kumimoji="0" lang="en-US" altLang="zh-CN" sz="2400" dirty="0"/>
                <a:t> </a:t>
              </a:r>
              <a:endParaRPr kumimoji="0" lang="en-US" altLang="zh-CN" sz="2400" b="0" dirty="0"/>
            </a:p>
          </p:txBody>
        </p:sp>
        <p:sp>
          <p:nvSpPr>
            <p:cNvPr id="42" name="Rectangle 4">
              <a:extLst>
                <a:ext uri="{FF2B5EF4-FFF2-40B4-BE49-F238E27FC236}">
                  <a16:creationId xmlns:a16="http://schemas.microsoft.com/office/drawing/2014/main" id="{B61A36FA-EC40-4875-AD3E-5A58AB784A7C}"/>
                </a:ext>
              </a:extLst>
            </p:cNvPr>
            <p:cNvSpPr>
              <a:spLocks noChangeArrowheads="1"/>
            </p:cNvSpPr>
            <p:nvPr/>
          </p:nvSpPr>
          <p:spPr bwMode="auto">
            <a:xfrm>
              <a:off x="5537801" y="5328016"/>
              <a:ext cx="1475681" cy="1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a:t>Cno,sno</a:t>
              </a:r>
              <a:r>
                <a:rPr kumimoji="0" lang="en-US" altLang="zh-CN" sz="2400" dirty="0"/>
                <a:t> </a:t>
              </a:r>
              <a:endParaRPr kumimoji="0" lang="en-US" altLang="zh-CN" sz="2400" b="0" dirty="0"/>
            </a:p>
          </p:txBody>
        </p:sp>
        <p:sp>
          <p:nvSpPr>
            <p:cNvPr id="43" name="Line 12">
              <a:extLst>
                <a:ext uri="{FF2B5EF4-FFF2-40B4-BE49-F238E27FC236}">
                  <a16:creationId xmlns:a16="http://schemas.microsoft.com/office/drawing/2014/main" id="{921EE83B-7E2B-4C1F-A5D0-BDB113BB9C31}"/>
                </a:ext>
              </a:extLst>
            </p:cNvPr>
            <p:cNvSpPr>
              <a:spLocks noChangeShapeType="1"/>
            </p:cNvSpPr>
            <p:nvPr/>
          </p:nvSpPr>
          <p:spPr bwMode="auto">
            <a:xfrm flipH="1">
              <a:off x="6228184" y="5818459"/>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4" name="Rectangle 4">
              <a:extLst>
                <a:ext uri="{FF2B5EF4-FFF2-40B4-BE49-F238E27FC236}">
                  <a16:creationId xmlns:a16="http://schemas.microsoft.com/office/drawing/2014/main" id="{F68E8825-0D73-402E-B5C5-1BE2EE68F2DA}"/>
                </a:ext>
              </a:extLst>
            </p:cNvPr>
            <p:cNvSpPr>
              <a:spLocks noChangeArrowheads="1"/>
            </p:cNvSpPr>
            <p:nvPr/>
          </p:nvSpPr>
          <p:spPr bwMode="auto">
            <a:xfrm>
              <a:off x="5664373" y="4127376"/>
              <a:ext cx="1475681"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sno</a:t>
              </a:r>
              <a:r>
                <a:rPr kumimoji="0" lang="en-US" altLang="zh-CN" sz="2400" dirty="0"/>
                <a:t> </a:t>
              </a:r>
              <a:endParaRPr kumimoji="0" lang="en-US" altLang="zh-CN" sz="2400" b="0" dirty="0"/>
            </a:p>
          </p:txBody>
        </p:sp>
        <p:sp>
          <p:nvSpPr>
            <p:cNvPr id="45" name="Line 12">
              <a:extLst>
                <a:ext uri="{FF2B5EF4-FFF2-40B4-BE49-F238E27FC236}">
                  <a16:creationId xmlns:a16="http://schemas.microsoft.com/office/drawing/2014/main" id="{9260F7E7-CA29-4121-B2B5-A87CC36A338E}"/>
                </a:ext>
              </a:extLst>
            </p:cNvPr>
            <p:cNvSpPr>
              <a:spLocks noChangeShapeType="1"/>
            </p:cNvSpPr>
            <p:nvPr/>
          </p:nvSpPr>
          <p:spPr bwMode="auto">
            <a:xfrm flipH="1">
              <a:off x="6228184" y="4509120"/>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6" name="Line 12">
              <a:extLst>
                <a:ext uri="{FF2B5EF4-FFF2-40B4-BE49-F238E27FC236}">
                  <a16:creationId xmlns:a16="http://schemas.microsoft.com/office/drawing/2014/main" id="{519945B8-137B-44E1-A3F0-07B402E8DC95}"/>
                </a:ext>
              </a:extLst>
            </p:cNvPr>
            <p:cNvSpPr>
              <a:spLocks noChangeShapeType="1"/>
            </p:cNvSpPr>
            <p:nvPr/>
          </p:nvSpPr>
          <p:spPr bwMode="auto">
            <a:xfrm flipH="1">
              <a:off x="2770507" y="5085184"/>
              <a:ext cx="1293" cy="474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3" name="矩形 22">
            <a:extLst>
              <a:ext uri="{FF2B5EF4-FFF2-40B4-BE49-F238E27FC236}">
                <a16:creationId xmlns:a16="http://schemas.microsoft.com/office/drawing/2014/main" id="{FD78C5F2-A934-475F-82E9-ADDA3B951317}"/>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18643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E8293AC-26F0-4A48-9B53-46FB8E5887B1}" type="slidenum">
              <a:rPr lang="zh-CN" altLang="en-US" smtClean="0"/>
              <a:pPr>
                <a:defRPr/>
              </a:pPr>
              <a:t>4</a:t>
            </a:fld>
            <a:endParaRPr lang="en-US" altLang="zh-CN"/>
          </a:p>
        </p:txBody>
      </p:sp>
      <p:sp>
        <p:nvSpPr>
          <p:cNvPr id="8" name="圆角矩形标注 7"/>
          <p:cNvSpPr/>
          <p:nvPr/>
        </p:nvSpPr>
        <p:spPr>
          <a:xfrm>
            <a:off x="6901188" y="5071775"/>
            <a:ext cx="2000250" cy="1214438"/>
          </a:xfrm>
          <a:prstGeom prst="wedgeRoundRectCallout">
            <a:avLst>
              <a:gd name="adj1" fmla="val -135189"/>
              <a:gd name="adj2" fmla="val -77706"/>
              <a:gd name="adj3" fmla="val 16667"/>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dirty="0">
                <a:solidFill>
                  <a:srgbClr val="0000FF"/>
                </a:solidFill>
              </a:rPr>
              <a:t>基于规则的</a:t>
            </a:r>
            <a:endParaRPr lang="en-US" altLang="zh-CN" dirty="0">
              <a:solidFill>
                <a:srgbClr val="0000FF"/>
              </a:solidFill>
            </a:endParaRPr>
          </a:p>
          <a:p>
            <a:pPr algn="ctr">
              <a:defRPr/>
            </a:pPr>
            <a:r>
              <a:rPr lang="zh-CN" altLang="en-US" dirty="0">
                <a:solidFill>
                  <a:srgbClr val="0000FF"/>
                </a:solidFill>
              </a:rPr>
              <a:t>基于代价的</a:t>
            </a:r>
            <a:endParaRPr lang="en-US" altLang="zh-CN" dirty="0">
              <a:solidFill>
                <a:srgbClr val="0000FF"/>
              </a:solidFill>
            </a:endParaRPr>
          </a:p>
          <a:p>
            <a:pPr algn="ctr">
              <a:defRPr/>
            </a:pPr>
            <a:r>
              <a:rPr lang="zh-CN" altLang="en-US" dirty="0">
                <a:solidFill>
                  <a:srgbClr val="0000FF"/>
                </a:solidFill>
              </a:rPr>
              <a:t>基于语义的</a:t>
            </a:r>
          </a:p>
        </p:txBody>
      </p:sp>
      <p:sp>
        <p:nvSpPr>
          <p:cNvPr id="10" name="圆角矩形标注 9"/>
          <p:cNvSpPr/>
          <p:nvPr/>
        </p:nvSpPr>
        <p:spPr>
          <a:xfrm>
            <a:off x="6715125" y="3357563"/>
            <a:ext cx="2214563" cy="755650"/>
          </a:xfrm>
          <a:prstGeom prst="wedgeRoundRectCallout">
            <a:avLst>
              <a:gd name="adj1" fmla="val -127637"/>
              <a:gd name="adj2" fmla="val 66480"/>
              <a:gd name="adj3" fmla="val 16667"/>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dirty="0"/>
              <a:t>关系代数等价</a:t>
            </a:r>
            <a:endParaRPr lang="en-US" altLang="zh-CN" dirty="0"/>
          </a:p>
          <a:p>
            <a:pPr algn="ctr">
              <a:defRPr/>
            </a:pPr>
            <a:r>
              <a:rPr lang="zh-CN" altLang="en-US" dirty="0"/>
              <a:t>变换规则</a:t>
            </a:r>
          </a:p>
        </p:txBody>
      </p:sp>
      <p:sp>
        <p:nvSpPr>
          <p:cNvPr id="6" name="TextBox 5"/>
          <p:cNvSpPr txBox="1"/>
          <p:nvPr/>
        </p:nvSpPr>
        <p:spPr>
          <a:xfrm>
            <a:off x="251520" y="476672"/>
            <a:ext cx="2656496" cy="584775"/>
          </a:xfrm>
          <a:prstGeom prst="rect">
            <a:avLst/>
          </a:prstGeom>
          <a:noFill/>
        </p:spPr>
        <p:txBody>
          <a:bodyPr wrap="none" rtlCol="0">
            <a:spAutoFit/>
          </a:bodyPr>
          <a:lstStyle/>
          <a:p>
            <a:r>
              <a:rPr lang="zh-CN" altLang="en-US" sz="3200" b="1" dirty="0"/>
              <a:t>查询处理步骤</a:t>
            </a:r>
          </a:p>
        </p:txBody>
      </p:sp>
      <p:sp>
        <p:nvSpPr>
          <p:cNvPr id="2" name="圆角矩形标注 1"/>
          <p:cNvSpPr/>
          <p:nvPr/>
        </p:nvSpPr>
        <p:spPr>
          <a:xfrm>
            <a:off x="6871345" y="4182750"/>
            <a:ext cx="1634480" cy="783377"/>
          </a:xfrm>
          <a:prstGeom prst="wedgeRoundRectCallout">
            <a:avLst>
              <a:gd name="adj1" fmla="val -145237"/>
              <a:gd name="adj2" fmla="val -305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Exists?</a:t>
            </a:r>
          </a:p>
          <a:p>
            <a:pPr algn="ctr"/>
            <a:r>
              <a:rPr lang="en-US" altLang="zh-CN" dirty="0"/>
              <a:t>Join?</a:t>
            </a:r>
            <a:endParaRPr lang="zh-CN" altLang="en-US" dirty="0"/>
          </a:p>
        </p:txBody>
      </p:sp>
      <p:sp>
        <p:nvSpPr>
          <p:cNvPr id="7" name="Rectangle 5">
            <a:extLst>
              <a:ext uri="{FF2B5EF4-FFF2-40B4-BE49-F238E27FC236}">
                <a16:creationId xmlns:a16="http://schemas.microsoft.com/office/drawing/2014/main" id="{539692ED-3990-4A35-8934-3A925A3123C3}"/>
              </a:ext>
            </a:extLst>
          </p:cNvPr>
          <p:cNvSpPr>
            <a:spLocks noChangeArrowheads="1"/>
          </p:cNvSpPr>
          <p:nvPr/>
        </p:nvSpPr>
        <p:spPr bwMode="auto">
          <a:xfrm>
            <a:off x="3862388" y="577850"/>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查询语句</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8E888081-F6F5-444D-A4A4-C5482B83D4AB}"/>
              </a:ext>
            </a:extLst>
          </p:cNvPr>
          <p:cNvSpPr>
            <a:spLocks noChangeArrowheads="1"/>
          </p:cNvSpPr>
          <p:nvPr/>
        </p:nvSpPr>
        <p:spPr bwMode="auto">
          <a:xfrm>
            <a:off x="3605213" y="962025"/>
            <a:ext cx="1692275" cy="1381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7">
            <a:extLst>
              <a:ext uri="{FF2B5EF4-FFF2-40B4-BE49-F238E27FC236}">
                <a16:creationId xmlns:a16="http://schemas.microsoft.com/office/drawing/2014/main" id="{24603B1D-10D0-4B4D-B270-7700A32993D6}"/>
              </a:ext>
            </a:extLst>
          </p:cNvPr>
          <p:cNvSpPr>
            <a:spLocks noChangeArrowheads="1"/>
          </p:cNvSpPr>
          <p:nvPr/>
        </p:nvSpPr>
        <p:spPr bwMode="auto">
          <a:xfrm>
            <a:off x="3605213" y="962025"/>
            <a:ext cx="1692275" cy="1381125"/>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8">
            <a:extLst>
              <a:ext uri="{FF2B5EF4-FFF2-40B4-BE49-F238E27FC236}">
                <a16:creationId xmlns:a16="http://schemas.microsoft.com/office/drawing/2014/main" id="{B2485B95-2BAE-44BD-8A7B-CED7171744CE}"/>
              </a:ext>
            </a:extLst>
          </p:cNvPr>
          <p:cNvSpPr>
            <a:spLocks noChangeArrowheads="1"/>
          </p:cNvSpPr>
          <p:nvPr/>
        </p:nvSpPr>
        <p:spPr bwMode="auto">
          <a:xfrm>
            <a:off x="3878263" y="987425"/>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词法分析</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9">
            <a:extLst>
              <a:ext uri="{FF2B5EF4-FFF2-40B4-BE49-F238E27FC236}">
                <a16:creationId xmlns:a16="http://schemas.microsoft.com/office/drawing/2014/main" id="{10540C35-532B-4A76-89E2-B7C79E6DD033}"/>
              </a:ext>
            </a:extLst>
          </p:cNvPr>
          <p:cNvSpPr>
            <a:spLocks noChangeArrowheads="1"/>
          </p:cNvSpPr>
          <p:nvPr/>
        </p:nvSpPr>
        <p:spPr bwMode="auto">
          <a:xfrm>
            <a:off x="3878263" y="1333500"/>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语法分析</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10">
            <a:extLst>
              <a:ext uri="{FF2B5EF4-FFF2-40B4-BE49-F238E27FC236}">
                <a16:creationId xmlns:a16="http://schemas.microsoft.com/office/drawing/2014/main" id="{8962B8ED-D4BC-47A2-97D0-66E83258ECB8}"/>
              </a:ext>
            </a:extLst>
          </p:cNvPr>
          <p:cNvSpPr>
            <a:spLocks noChangeArrowheads="1"/>
          </p:cNvSpPr>
          <p:nvPr/>
        </p:nvSpPr>
        <p:spPr bwMode="auto">
          <a:xfrm>
            <a:off x="3878263" y="1663700"/>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语义分析</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 name="Rectangle 11">
            <a:extLst>
              <a:ext uri="{FF2B5EF4-FFF2-40B4-BE49-F238E27FC236}">
                <a16:creationId xmlns:a16="http://schemas.microsoft.com/office/drawing/2014/main" id="{95F89D43-624D-43D7-B864-792D2D9F34D6}"/>
              </a:ext>
            </a:extLst>
          </p:cNvPr>
          <p:cNvSpPr>
            <a:spLocks noChangeArrowheads="1"/>
          </p:cNvSpPr>
          <p:nvPr/>
        </p:nvSpPr>
        <p:spPr bwMode="auto">
          <a:xfrm>
            <a:off x="3736975" y="2009775"/>
            <a:ext cx="8953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符号名转换</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12">
            <a:extLst>
              <a:ext uri="{FF2B5EF4-FFF2-40B4-BE49-F238E27FC236}">
                <a16:creationId xmlns:a16="http://schemas.microsoft.com/office/drawing/2014/main" id="{A106E37E-5015-4C41-8D5D-905B1B1785E5}"/>
              </a:ext>
            </a:extLst>
          </p:cNvPr>
          <p:cNvSpPr>
            <a:spLocks noChangeArrowheads="1"/>
          </p:cNvSpPr>
          <p:nvPr/>
        </p:nvSpPr>
        <p:spPr bwMode="auto">
          <a:xfrm>
            <a:off x="3538538" y="2474913"/>
            <a:ext cx="1935163" cy="623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13">
            <a:extLst>
              <a:ext uri="{FF2B5EF4-FFF2-40B4-BE49-F238E27FC236}">
                <a16:creationId xmlns:a16="http://schemas.microsoft.com/office/drawing/2014/main" id="{80298A2C-1017-46F9-8056-FB358EE2C62A}"/>
              </a:ext>
            </a:extLst>
          </p:cNvPr>
          <p:cNvSpPr>
            <a:spLocks noChangeArrowheads="1"/>
          </p:cNvSpPr>
          <p:nvPr/>
        </p:nvSpPr>
        <p:spPr bwMode="auto">
          <a:xfrm>
            <a:off x="3538538" y="2474913"/>
            <a:ext cx="1935163" cy="623887"/>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14">
            <a:extLst>
              <a:ext uri="{FF2B5EF4-FFF2-40B4-BE49-F238E27FC236}">
                <a16:creationId xmlns:a16="http://schemas.microsoft.com/office/drawing/2014/main" id="{640A3509-BE98-4453-8834-FB9F37432A11}"/>
              </a:ext>
            </a:extLst>
          </p:cNvPr>
          <p:cNvSpPr>
            <a:spLocks noChangeArrowheads="1"/>
          </p:cNvSpPr>
          <p:nvPr/>
        </p:nvSpPr>
        <p:spPr bwMode="auto">
          <a:xfrm>
            <a:off x="3800475" y="2465388"/>
            <a:ext cx="8953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安全性检查</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9" name="Rectangle 15">
            <a:extLst>
              <a:ext uri="{FF2B5EF4-FFF2-40B4-BE49-F238E27FC236}">
                <a16:creationId xmlns:a16="http://schemas.microsoft.com/office/drawing/2014/main" id="{AFC40971-FB64-439F-87EF-849EEB4826EB}"/>
              </a:ext>
            </a:extLst>
          </p:cNvPr>
          <p:cNvSpPr>
            <a:spLocks noChangeArrowheads="1"/>
          </p:cNvSpPr>
          <p:nvPr/>
        </p:nvSpPr>
        <p:spPr bwMode="auto">
          <a:xfrm>
            <a:off x="3800475" y="2811463"/>
            <a:ext cx="8953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完整性检查</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Freeform 16">
            <a:extLst>
              <a:ext uri="{FF2B5EF4-FFF2-40B4-BE49-F238E27FC236}">
                <a16:creationId xmlns:a16="http://schemas.microsoft.com/office/drawing/2014/main" id="{597FA326-1BF4-4028-9EA3-AD4068EA5089}"/>
              </a:ext>
            </a:extLst>
          </p:cNvPr>
          <p:cNvSpPr>
            <a:spLocks/>
          </p:cNvSpPr>
          <p:nvPr/>
        </p:nvSpPr>
        <p:spPr bwMode="auto">
          <a:xfrm>
            <a:off x="1457326" y="3187700"/>
            <a:ext cx="4716462" cy="668337"/>
          </a:xfrm>
          <a:custGeom>
            <a:avLst/>
            <a:gdLst>
              <a:gd name="T0" fmla="*/ 0 w 3771"/>
              <a:gd name="T1" fmla="*/ 421 h 421"/>
              <a:gd name="T2" fmla="*/ 3561 w 3771"/>
              <a:gd name="T3" fmla="*/ 421 h 421"/>
              <a:gd name="T4" fmla="*/ 3771 w 3771"/>
              <a:gd name="T5" fmla="*/ 0 h 421"/>
              <a:gd name="T6" fmla="*/ 210 w 3771"/>
              <a:gd name="T7" fmla="*/ 0 h 421"/>
              <a:gd name="T8" fmla="*/ 0 w 3771"/>
              <a:gd name="T9" fmla="*/ 421 h 421"/>
            </a:gdLst>
            <a:ahLst/>
            <a:cxnLst>
              <a:cxn ang="0">
                <a:pos x="T0" y="T1"/>
              </a:cxn>
              <a:cxn ang="0">
                <a:pos x="T2" y="T3"/>
              </a:cxn>
              <a:cxn ang="0">
                <a:pos x="T4" y="T5"/>
              </a:cxn>
              <a:cxn ang="0">
                <a:pos x="T6" y="T7"/>
              </a:cxn>
              <a:cxn ang="0">
                <a:pos x="T8" y="T9"/>
              </a:cxn>
            </a:cxnLst>
            <a:rect l="0" t="0" r="r" b="b"/>
            <a:pathLst>
              <a:path w="3771" h="421">
                <a:moveTo>
                  <a:pt x="0" y="421"/>
                </a:moveTo>
                <a:lnTo>
                  <a:pt x="3561" y="421"/>
                </a:lnTo>
                <a:lnTo>
                  <a:pt x="3771" y="0"/>
                </a:lnTo>
                <a:lnTo>
                  <a:pt x="210" y="0"/>
                </a:lnTo>
                <a:lnTo>
                  <a:pt x="0" y="4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7">
            <a:extLst>
              <a:ext uri="{FF2B5EF4-FFF2-40B4-BE49-F238E27FC236}">
                <a16:creationId xmlns:a16="http://schemas.microsoft.com/office/drawing/2014/main" id="{90CDF955-0583-4908-B43B-28A6B4893FA0}"/>
              </a:ext>
            </a:extLst>
          </p:cNvPr>
          <p:cNvSpPr>
            <a:spLocks/>
          </p:cNvSpPr>
          <p:nvPr/>
        </p:nvSpPr>
        <p:spPr bwMode="auto">
          <a:xfrm>
            <a:off x="1547664" y="3187700"/>
            <a:ext cx="4129907" cy="668337"/>
          </a:xfrm>
          <a:custGeom>
            <a:avLst/>
            <a:gdLst>
              <a:gd name="T0" fmla="*/ 0 w 3771"/>
              <a:gd name="T1" fmla="*/ 421 h 421"/>
              <a:gd name="T2" fmla="*/ 3561 w 3771"/>
              <a:gd name="T3" fmla="*/ 421 h 421"/>
              <a:gd name="T4" fmla="*/ 3771 w 3771"/>
              <a:gd name="T5" fmla="*/ 0 h 421"/>
              <a:gd name="T6" fmla="*/ 210 w 3771"/>
              <a:gd name="T7" fmla="*/ 0 h 421"/>
              <a:gd name="T8" fmla="*/ 0 w 3771"/>
              <a:gd name="T9" fmla="*/ 421 h 421"/>
            </a:gdLst>
            <a:ahLst/>
            <a:cxnLst>
              <a:cxn ang="0">
                <a:pos x="T0" y="T1"/>
              </a:cxn>
              <a:cxn ang="0">
                <a:pos x="T2" y="T3"/>
              </a:cxn>
              <a:cxn ang="0">
                <a:pos x="T4" y="T5"/>
              </a:cxn>
              <a:cxn ang="0">
                <a:pos x="T6" y="T7"/>
              </a:cxn>
              <a:cxn ang="0">
                <a:pos x="T8" y="T9"/>
              </a:cxn>
            </a:cxnLst>
            <a:rect l="0" t="0" r="r" b="b"/>
            <a:pathLst>
              <a:path w="3771" h="421">
                <a:moveTo>
                  <a:pt x="0" y="421"/>
                </a:moveTo>
                <a:lnTo>
                  <a:pt x="3561" y="421"/>
                </a:lnTo>
                <a:lnTo>
                  <a:pt x="3771" y="0"/>
                </a:lnTo>
                <a:lnTo>
                  <a:pt x="210" y="0"/>
                </a:lnTo>
                <a:lnTo>
                  <a:pt x="0" y="421"/>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8">
            <a:extLst>
              <a:ext uri="{FF2B5EF4-FFF2-40B4-BE49-F238E27FC236}">
                <a16:creationId xmlns:a16="http://schemas.microsoft.com/office/drawing/2014/main" id="{5F3D02FC-3DDD-4C99-BF8B-D2C9135FE7BA}"/>
              </a:ext>
            </a:extLst>
          </p:cNvPr>
          <p:cNvSpPr>
            <a:spLocks noChangeArrowheads="1"/>
          </p:cNvSpPr>
          <p:nvPr/>
        </p:nvSpPr>
        <p:spPr bwMode="auto">
          <a:xfrm>
            <a:off x="2410519" y="3205163"/>
            <a:ext cx="23399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查询树（query tree）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Rectangle 19">
            <a:extLst>
              <a:ext uri="{FF2B5EF4-FFF2-40B4-BE49-F238E27FC236}">
                <a16:creationId xmlns:a16="http://schemas.microsoft.com/office/drawing/2014/main" id="{2F1F50DB-FC45-41D9-B0E5-2256CCBD28EE}"/>
              </a:ext>
            </a:extLst>
          </p:cNvPr>
          <p:cNvSpPr>
            <a:spLocks noChangeArrowheads="1"/>
          </p:cNvSpPr>
          <p:nvPr/>
        </p:nvSpPr>
        <p:spPr bwMode="auto">
          <a:xfrm>
            <a:off x="2064444" y="3535363"/>
            <a:ext cx="27955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语法分析树（syntax tree）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20">
            <a:extLst>
              <a:ext uri="{FF2B5EF4-FFF2-40B4-BE49-F238E27FC236}">
                <a16:creationId xmlns:a16="http://schemas.microsoft.com/office/drawing/2014/main" id="{5E1FA2AE-F30C-4664-AD18-2C8100223FE3}"/>
              </a:ext>
            </a:extLst>
          </p:cNvPr>
          <p:cNvSpPr>
            <a:spLocks noChangeArrowheads="1"/>
          </p:cNvSpPr>
          <p:nvPr/>
        </p:nvSpPr>
        <p:spPr bwMode="auto">
          <a:xfrm>
            <a:off x="3494088" y="4100513"/>
            <a:ext cx="1912938" cy="6683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21">
            <a:extLst>
              <a:ext uri="{FF2B5EF4-FFF2-40B4-BE49-F238E27FC236}">
                <a16:creationId xmlns:a16="http://schemas.microsoft.com/office/drawing/2014/main" id="{47A8F03C-F042-4AB6-BCAD-E1E2ACFCCF5D}"/>
              </a:ext>
            </a:extLst>
          </p:cNvPr>
          <p:cNvSpPr>
            <a:spLocks noChangeArrowheads="1"/>
          </p:cNvSpPr>
          <p:nvPr/>
        </p:nvSpPr>
        <p:spPr bwMode="auto">
          <a:xfrm>
            <a:off x="3494088" y="4100513"/>
            <a:ext cx="1912938" cy="668337"/>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2">
            <a:extLst>
              <a:ext uri="{FF2B5EF4-FFF2-40B4-BE49-F238E27FC236}">
                <a16:creationId xmlns:a16="http://schemas.microsoft.com/office/drawing/2014/main" id="{F91A45C2-CE23-4211-A486-E6D3908D9253}"/>
              </a:ext>
            </a:extLst>
          </p:cNvPr>
          <p:cNvSpPr>
            <a:spLocks noChangeArrowheads="1"/>
          </p:cNvSpPr>
          <p:nvPr/>
        </p:nvSpPr>
        <p:spPr bwMode="auto">
          <a:xfrm>
            <a:off x="3878263" y="4117975"/>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代数优化</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7" name="Rectangle 23">
            <a:extLst>
              <a:ext uri="{FF2B5EF4-FFF2-40B4-BE49-F238E27FC236}">
                <a16:creationId xmlns:a16="http://schemas.microsoft.com/office/drawing/2014/main" id="{FD1B0FC8-DEE8-456E-8A0E-A0542CDBF065}"/>
              </a:ext>
            </a:extLst>
          </p:cNvPr>
          <p:cNvSpPr>
            <a:spLocks noChangeArrowheads="1"/>
          </p:cNvSpPr>
          <p:nvPr/>
        </p:nvSpPr>
        <p:spPr bwMode="auto">
          <a:xfrm>
            <a:off x="3736975" y="4448175"/>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FF"/>
                </a:solidFill>
                <a:effectLst/>
                <a:latin typeface="宋体" panose="02010600030101010101" pitchFamily="2" charset="-122"/>
                <a:ea typeface="宋体" panose="02010600030101010101" pitchFamily="2" charset="-122"/>
              </a:rPr>
              <a:t>物理优化</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 name="Rectangle 24">
            <a:extLst>
              <a:ext uri="{FF2B5EF4-FFF2-40B4-BE49-F238E27FC236}">
                <a16:creationId xmlns:a16="http://schemas.microsoft.com/office/drawing/2014/main" id="{76BC315D-A47C-49A3-989D-2E94C075CEEA}"/>
              </a:ext>
            </a:extLst>
          </p:cNvPr>
          <p:cNvSpPr>
            <a:spLocks noChangeArrowheads="1"/>
          </p:cNvSpPr>
          <p:nvPr/>
        </p:nvSpPr>
        <p:spPr bwMode="auto">
          <a:xfrm>
            <a:off x="4867275" y="4448175"/>
            <a:ext cx="3143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等</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 name="Freeform 25">
            <a:extLst>
              <a:ext uri="{FF2B5EF4-FFF2-40B4-BE49-F238E27FC236}">
                <a16:creationId xmlns:a16="http://schemas.microsoft.com/office/drawing/2014/main" id="{D4267BC9-CD55-40E1-9156-78BBE785F485}"/>
              </a:ext>
            </a:extLst>
          </p:cNvPr>
          <p:cNvSpPr>
            <a:spLocks/>
          </p:cNvSpPr>
          <p:nvPr/>
        </p:nvSpPr>
        <p:spPr bwMode="auto">
          <a:xfrm>
            <a:off x="2836863" y="5057775"/>
            <a:ext cx="3227388" cy="446087"/>
          </a:xfrm>
          <a:custGeom>
            <a:avLst/>
            <a:gdLst>
              <a:gd name="T0" fmla="*/ 0 w 2033"/>
              <a:gd name="T1" fmla="*/ 281 h 281"/>
              <a:gd name="T2" fmla="*/ 1893 w 2033"/>
              <a:gd name="T3" fmla="*/ 281 h 281"/>
              <a:gd name="T4" fmla="*/ 2033 w 2033"/>
              <a:gd name="T5" fmla="*/ 0 h 281"/>
              <a:gd name="T6" fmla="*/ 141 w 2033"/>
              <a:gd name="T7" fmla="*/ 0 h 281"/>
              <a:gd name="T8" fmla="*/ 0 w 2033"/>
              <a:gd name="T9" fmla="*/ 281 h 281"/>
            </a:gdLst>
            <a:ahLst/>
            <a:cxnLst>
              <a:cxn ang="0">
                <a:pos x="T0" y="T1"/>
              </a:cxn>
              <a:cxn ang="0">
                <a:pos x="T2" y="T3"/>
              </a:cxn>
              <a:cxn ang="0">
                <a:pos x="T4" y="T5"/>
              </a:cxn>
              <a:cxn ang="0">
                <a:pos x="T6" y="T7"/>
              </a:cxn>
              <a:cxn ang="0">
                <a:pos x="T8" y="T9"/>
              </a:cxn>
            </a:cxnLst>
            <a:rect l="0" t="0" r="r" b="b"/>
            <a:pathLst>
              <a:path w="2033" h="281">
                <a:moveTo>
                  <a:pt x="0" y="281"/>
                </a:moveTo>
                <a:lnTo>
                  <a:pt x="1893" y="281"/>
                </a:lnTo>
                <a:lnTo>
                  <a:pt x="2033" y="0"/>
                </a:lnTo>
                <a:lnTo>
                  <a:pt x="141" y="0"/>
                </a:lnTo>
                <a:lnTo>
                  <a:pt x="0" y="2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6">
            <a:extLst>
              <a:ext uri="{FF2B5EF4-FFF2-40B4-BE49-F238E27FC236}">
                <a16:creationId xmlns:a16="http://schemas.microsoft.com/office/drawing/2014/main" id="{BEC67F5C-E7DF-4C25-BAB5-1060DDE52FF9}"/>
              </a:ext>
            </a:extLst>
          </p:cNvPr>
          <p:cNvSpPr>
            <a:spLocks/>
          </p:cNvSpPr>
          <p:nvPr/>
        </p:nvSpPr>
        <p:spPr bwMode="auto">
          <a:xfrm>
            <a:off x="2836863" y="5057775"/>
            <a:ext cx="3227388" cy="446087"/>
          </a:xfrm>
          <a:custGeom>
            <a:avLst/>
            <a:gdLst>
              <a:gd name="T0" fmla="*/ 0 w 2033"/>
              <a:gd name="T1" fmla="*/ 281 h 281"/>
              <a:gd name="T2" fmla="*/ 1893 w 2033"/>
              <a:gd name="T3" fmla="*/ 281 h 281"/>
              <a:gd name="T4" fmla="*/ 2033 w 2033"/>
              <a:gd name="T5" fmla="*/ 0 h 281"/>
              <a:gd name="T6" fmla="*/ 141 w 2033"/>
              <a:gd name="T7" fmla="*/ 0 h 281"/>
              <a:gd name="T8" fmla="*/ 0 w 2033"/>
              <a:gd name="T9" fmla="*/ 281 h 281"/>
            </a:gdLst>
            <a:ahLst/>
            <a:cxnLst>
              <a:cxn ang="0">
                <a:pos x="T0" y="T1"/>
              </a:cxn>
              <a:cxn ang="0">
                <a:pos x="T2" y="T3"/>
              </a:cxn>
              <a:cxn ang="0">
                <a:pos x="T4" y="T5"/>
              </a:cxn>
              <a:cxn ang="0">
                <a:pos x="T6" y="T7"/>
              </a:cxn>
              <a:cxn ang="0">
                <a:pos x="T8" y="T9"/>
              </a:cxn>
            </a:cxnLst>
            <a:rect l="0" t="0" r="r" b="b"/>
            <a:pathLst>
              <a:path w="2033" h="281">
                <a:moveTo>
                  <a:pt x="0" y="281"/>
                </a:moveTo>
                <a:lnTo>
                  <a:pt x="1893" y="281"/>
                </a:lnTo>
                <a:lnTo>
                  <a:pt x="2033" y="0"/>
                </a:lnTo>
                <a:lnTo>
                  <a:pt x="141" y="0"/>
                </a:lnTo>
                <a:lnTo>
                  <a:pt x="0" y="281"/>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27">
            <a:extLst>
              <a:ext uri="{FF2B5EF4-FFF2-40B4-BE49-F238E27FC236}">
                <a16:creationId xmlns:a16="http://schemas.microsoft.com/office/drawing/2014/main" id="{2FAB9DCC-AD1B-4497-A456-B9B02D00675E}"/>
              </a:ext>
            </a:extLst>
          </p:cNvPr>
          <p:cNvSpPr>
            <a:spLocks noChangeArrowheads="1"/>
          </p:cNvSpPr>
          <p:nvPr/>
        </p:nvSpPr>
        <p:spPr bwMode="auto">
          <a:xfrm>
            <a:off x="3595688" y="5124450"/>
            <a:ext cx="10525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执行策略描述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Rectangle 28">
            <a:extLst>
              <a:ext uri="{FF2B5EF4-FFF2-40B4-BE49-F238E27FC236}">
                <a16:creationId xmlns:a16="http://schemas.microsoft.com/office/drawing/2014/main" id="{A422FB0E-1BA9-4DB5-AD5F-56F2CCE237FC}"/>
              </a:ext>
            </a:extLst>
          </p:cNvPr>
          <p:cNvSpPr>
            <a:spLocks noChangeArrowheads="1"/>
          </p:cNvSpPr>
          <p:nvPr/>
        </p:nvSpPr>
        <p:spPr bwMode="auto">
          <a:xfrm>
            <a:off x="3827463" y="5770563"/>
            <a:ext cx="1246188" cy="357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9">
            <a:extLst>
              <a:ext uri="{FF2B5EF4-FFF2-40B4-BE49-F238E27FC236}">
                <a16:creationId xmlns:a16="http://schemas.microsoft.com/office/drawing/2014/main" id="{2A13F608-3AC0-463F-A3E5-921BB77CCCC3}"/>
              </a:ext>
            </a:extLst>
          </p:cNvPr>
          <p:cNvSpPr>
            <a:spLocks noChangeArrowheads="1"/>
          </p:cNvSpPr>
          <p:nvPr/>
        </p:nvSpPr>
        <p:spPr bwMode="auto">
          <a:xfrm>
            <a:off x="3827463" y="5770563"/>
            <a:ext cx="1246188" cy="357187"/>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30">
            <a:extLst>
              <a:ext uri="{FF2B5EF4-FFF2-40B4-BE49-F238E27FC236}">
                <a16:creationId xmlns:a16="http://schemas.microsoft.com/office/drawing/2014/main" id="{02463F6F-2A9D-4A1F-BD3D-2940B514A60D}"/>
              </a:ext>
            </a:extLst>
          </p:cNvPr>
          <p:cNvSpPr>
            <a:spLocks noChangeArrowheads="1"/>
          </p:cNvSpPr>
          <p:nvPr/>
        </p:nvSpPr>
        <p:spPr bwMode="auto">
          <a:xfrm>
            <a:off x="3878263" y="5800725"/>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代码生成</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5" name="Freeform 31">
            <a:extLst>
              <a:ext uri="{FF2B5EF4-FFF2-40B4-BE49-F238E27FC236}">
                <a16:creationId xmlns:a16="http://schemas.microsoft.com/office/drawing/2014/main" id="{86CE1F43-DB84-4A76-8951-A09B9EBFD64B}"/>
              </a:ext>
            </a:extLst>
          </p:cNvPr>
          <p:cNvSpPr>
            <a:spLocks/>
          </p:cNvSpPr>
          <p:nvPr/>
        </p:nvSpPr>
        <p:spPr bwMode="auto">
          <a:xfrm>
            <a:off x="2324100" y="6392863"/>
            <a:ext cx="4252913" cy="446087"/>
          </a:xfrm>
          <a:custGeom>
            <a:avLst/>
            <a:gdLst>
              <a:gd name="T0" fmla="*/ 0 w 2679"/>
              <a:gd name="T1" fmla="*/ 281 h 281"/>
              <a:gd name="T2" fmla="*/ 2538 w 2679"/>
              <a:gd name="T3" fmla="*/ 281 h 281"/>
              <a:gd name="T4" fmla="*/ 2679 w 2679"/>
              <a:gd name="T5" fmla="*/ 0 h 281"/>
              <a:gd name="T6" fmla="*/ 141 w 2679"/>
              <a:gd name="T7" fmla="*/ 0 h 281"/>
              <a:gd name="T8" fmla="*/ 0 w 2679"/>
              <a:gd name="T9" fmla="*/ 281 h 281"/>
            </a:gdLst>
            <a:ahLst/>
            <a:cxnLst>
              <a:cxn ang="0">
                <a:pos x="T0" y="T1"/>
              </a:cxn>
              <a:cxn ang="0">
                <a:pos x="T2" y="T3"/>
              </a:cxn>
              <a:cxn ang="0">
                <a:pos x="T4" y="T5"/>
              </a:cxn>
              <a:cxn ang="0">
                <a:pos x="T6" y="T7"/>
              </a:cxn>
              <a:cxn ang="0">
                <a:pos x="T8" y="T9"/>
              </a:cxn>
            </a:cxnLst>
            <a:rect l="0" t="0" r="r" b="b"/>
            <a:pathLst>
              <a:path w="2679" h="281">
                <a:moveTo>
                  <a:pt x="0" y="281"/>
                </a:moveTo>
                <a:lnTo>
                  <a:pt x="2538" y="281"/>
                </a:lnTo>
                <a:lnTo>
                  <a:pt x="2679" y="0"/>
                </a:lnTo>
                <a:lnTo>
                  <a:pt x="141" y="0"/>
                </a:lnTo>
                <a:lnTo>
                  <a:pt x="0" y="2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2">
            <a:extLst>
              <a:ext uri="{FF2B5EF4-FFF2-40B4-BE49-F238E27FC236}">
                <a16:creationId xmlns:a16="http://schemas.microsoft.com/office/drawing/2014/main" id="{4DD83BB1-33C3-48E8-B348-51B22DF04645}"/>
              </a:ext>
            </a:extLst>
          </p:cNvPr>
          <p:cNvSpPr>
            <a:spLocks/>
          </p:cNvSpPr>
          <p:nvPr/>
        </p:nvSpPr>
        <p:spPr bwMode="auto">
          <a:xfrm>
            <a:off x="2324100" y="6392863"/>
            <a:ext cx="4252913" cy="446087"/>
          </a:xfrm>
          <a:custGeom>
            <a:avLst/>
            <a:gdLst>
              <a:gd name="T0" fmla="*/ 0 w 2679"/>
              <a:gd name="T1" fmla="*/ 281 h 281"/>
              <a:gd name="T2" fmla="*/ 2538 w 2679"/>
              <a:gd name="T3" fmla="*/ 281 h 281"/>
              <a:gd name="T4" fmla="*/ 2679 w 2679"/>
              <a:gd name="T5" fmla="*/ 0 h 281"/>
              <a:gd name="T6" fmla="*/ 141 w 2679"/>
              <a:gd name="T7" fmla="*/ 0 h 281"/>
              <a:gd name="T8" fmla="*/ 0 w 2679"/>
              <a:gd name="T9" fmla="*/ 281 h 281"/>
            </a:gdLst>
            <a:ahLst/>
            <a:cxnLst>
              <a:cxn ang="0">
                <a:pos x="T0" y="T1"/>
              </a:cxn>
              <a:cxn ang="0">
                <a:pos x="T2" y="T3"/>
              </a:cxn>
              <a:cxn ang="0">
                <a:pos x="T4" y="T5"/>
              </a:cxn>
              <a:cxn ang="0">
                <a:pos x="T6" y="T7"/>
              </a:cxn>
              <a:cxn ang="0">
                <a:pos x="T8" y="T9"/>
              </a:cxn>
            </a:cxnLst>
            <a:rect l="0" t="0" r="r" b="b"/>
            <a:pathLst>
              <a:path w="2679" h="281">
                <a:moveTo>
                  <a:pt x="0" y="281"/>
                </a:moveTo>
                <a:lnTo>
                  <a:pt x="2538" y="281"/>
                </a:lnTo>
                <a:lnTo>
                  <a:pt x="2679" y="0"/>
                </a:lnTo>
                <a:lnTo>
                  <a:pt x="141" y="0"/>
                </a:lnTo>
                <a:lnTo>
                  <a:pt x="0" y="281"/>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33">
            <a:extLst>
              <a:ext uri="{FF2B5EF4-FFF2-40B4-BE49-F238E27FC236}">
                <a16:creationId xmlns:a16="http://schemas.microsoft.com/office/drawing/2014/main" id="{CA49A68C-7B86-4740-9D6D-A8F598BE04A9}"/>
              </a:ext>
            </a:extLst>
          </p:cNvPr>
          <p:cNvSpPr>
            <a:spLocks noChangeArrowheads="1"/>
          </p:cNvSpPr>
          <p:nvPr/>
        </p:nvSpPr>
        <p:spPr bwMode="auto">
          <a:xfrm>
            <a:off x="3171825" y="6461125"/>
            <a:ext cx="14922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查询计划的执行代码</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8" name="Rectangle 34">
            <a:extLst>
              <a:ext uri="{FF2B5EF4-FFF2-40B4-BE49-F238E27FC236}">
                <a16:creationId xmlns:a16="http://schemas.microsoft.com/office/drawing/2014/main" id="{19D0D8C1-B3BD-481E-8AD2-715DA23AB7B6}"/>
              </a:ext>
            </a:extLst>
          </p:cNvPr>
          <p:cNvSpPr>
            <a:spLocks noChangeArrowheads="1"/>
          </p:cNvSpPr>
          <p:nvPr/>
        </p:nvSpPr>
        <p:spPr bwMode="auto">
          <a:xfrm>
            <a:off x="1570038" y="1522413"/>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查询分析</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9" name="Rectangle 35">
            <a:extLst>
              <a:ext uri="{FF2B5EF4-FFF2-40B4-BE49-F238E27FC236}">
                <a16:creationId xmlns:a16="http://schemas.microsoft.com/office/drawing/2014/main" id="{4126194D-ECE1-45C3-A45D-3AB33F4913BC}"/>
              </a:ext>
            </a:extLst>
          </p:cNvPr>
          <p:cNvSpPr>
            <a:spLocks noChangeArrowheads="1"/>
          </p:cNvSpPr>
          <p:nvPr/>
        </p:nvSpPr>
        <p:spPr bwMode="auto">
          <a:xfrm>
            <a:off x="1506538" y="2638425"/>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查询检查</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36">
            <a:extLst>
              <a:ext uri="{FF2B5EF4-FFF2-40B4-BE49-F238E27FC236}">
                <a16:creationId xmlns:a16="http://schemas.microsoft.com/office/drawing/2014/main" id="{2E63F44F-A5B7-4960-BA65-54DC2090EECB}"/>
              </a:ext>
            </a:extLst>
          </p:cNvPr>
          <p:cNvSpPr>
            <a:spLocks noChangeArrowheads="1"/>
          </p:cNvSpPr>
          <p:nvPr/>
        </p:nvSpPr>
        <p:spPr bwMode="auto">
          <a:xfrm>
            <a:off x="1444625" y="4275138"/>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查询优化</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1" name="Rectangle 37">
            <a:extLst>
              <a:ext uri="{FF2B5EF4-FFF2-40B4-BE49-F238E27FC236}">
                <a16:creationId xmlns:a16="http://schemas.microsoft.com/office/drawing/2014/main" id="{0870843C-0C30-46A8-B4D8-674D32C391EC}"/>
              </a:ext>
            </a:extLst>
          </p:cNvPr>
          <p:cNvSpPr>
            <a:spLocks noChangeArrowheads="1"/>
          </p:cNvSpPr>
          <p:nvPr/>
        </p:nvSpPr>
        <p:spPr bwMode="auto">
          <a:xfrm>
            <a:off x="1444625" y="5800725"/>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查询执行</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2" name="Freeform 38">
            <a:extLst>
              <a:ext uri="{FF2B5EF4-FFF2-40B4-BE49-F238E27FC236}">
                <a16:creationId xmlns:a16="http://schemas.microsoft.com/office/drawing/2014/main" id="{12094F96-07B7-4764-AE2B-0375AC443537}"/>
              </a:ext>
            </a:extLst>
          </p:cNvPr>
          <p:cNvSpPr>
            <a:spLocks/>
          </p:cNvSpPr>
          <p:nvPr/>
        </p:nvSpPr>
        <p:spPr bwMode="auto">
          <a:xfrm>
            <a:off x="7032625" y="1917700"/>
            <a:ext cx="1270000" cy="1270000"/>
          </a:xfrm>
          <a:custGeom>
            <a:avLst/>
            <a:gdLst>
              <a:gd name="T0" fmla="*/ 0 w 1294"/>
              <a:gd name="T1" fmla="*/ 162 h 1292"/>
              <a:gd name="T2" fmla="*/ 0 w 1294"/>
              <a:gd name="T3" fmla="*/ 1131 h 1292"/>
              <a:gd name="T4" fmla="*/ 647 w 1294"/>
              <a:gd name="T5" fmla="*/ 1292 h 1292"/>
              <a:gd name="T6" fmla="*/ 1294 w 1294"/>
              <a:gd name="T7" fmla="*/ 1131 h 1292"/>
              <a:gd name="T8" fmla="*/ 1294 w 1294"/>
              <a:gd name="T9" fmla="*/ 1131 h 1292"/>
              <a:gd name="T10" fmla="*/ 1294 w 1294"/>
              <a:gd name="T11" fmla="*/ 1131 h 1292"/>
              <a:gd name="T12" fmla="*/ 1294 w 1294"/>
              <a:gd name="T13" fmla="*/ 162 h 1292"/>
              <a:gd name="T14" fmla="*/ 647 w 1294"/>
              <a:gd name="T15" fmla="*/ 0 h 1292"/>
              <a:gd name="T16" fmla="*/ 0 w 1294"/>
              <a:gd name="T17" fmla="*/ 162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92">
                <a:moveTo>
                  <a:pt x="0" y="162"/>
                </a:moveTo>
                <a:lnTo>
                  <a:pt x="0" y="1131"/>
                </a:lnTo>
                <a:cubicBezTo>
                  <a:pt x="0" y="1220"/>
                  <a:pt x="290" y="1292"/>
                  <a:pt x="647" y="1292"/>
                </a:cubicBezTo>
                <a:cubicBezTo>
                  <a:pt x="1005" y="1292"/>
                  <a:pt x="1294" y="1220"/>
                  <a:pt x="1294" y="1131"/>
                </a:cubicBezTo>
                <a:cubicBezTo>
                  <a:pt x="1294" y="1131"/>
                  <a:pt x="1294" y="1131"/>
                  <a:pt x="1294" y="1131"/>
                </a:cubicBezTo>
                <a:lnTo>
                  <a:pt x="1294" y="1131"/>
                </a:lnTo>
                <a:lnTo>
                  <a:pt x="1294" y="162"/>
                </a:lnTo>
                <a:cubicBezTo>
                  <a:pt x="1294" y="73"/>
                  <a:pt x="1005" y="0"/>
                  <a:pt x="647" y="0"/>
                </a:cubicBezTo>
                <a:cubicBezTo>
                  <a:pt x="290" y="0"/>
                  <a:pt x="0" y="73"/>
                  <a:pt x="0" y="162"/>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39">
            <a:extLst>
              <a:ext uri="{FF2B5EF4-FFF2-40B4-BE49-F238E27FC236}">
                <a16:creationId xmlns:a16="http://schemas.microsoft.com/office/drawing/2014/main" id="{D9ADD1DB-D123-48CD-9629-F15F92EDC067}"/>
              </a:ext>
            </a:extLst>
          </p:cNvPr>
          <p:cNvSpPr>
            <a:spLocks noEditPoints="1"/>
          </p:cNvSpPr>
          <p:nvPr/>
        </p:nvSpPr>
        <p:spPr bwMode="auto">
          <a:xfrm>
            <a:off x="7032625" y="1917700"/>
            <a:ext cx="1270000" cy="1270000"/>
          </a:xfrm>
          <a:custGeom>
            <a:avLst/>
            <a:gdLst>
              <a:gd name="T0" fmla="*/ 0 w 1294"/>
              <a:gd name="T1" fmla="*/ 162 h 1292"/>
              <a:gd name="T2" fmla="*/ 0 w 1294"/>
              <a:gd name="T3" fmla="*/ 1131 h 1292"/>
              <a:gd name="T4" fmla="*/ 647 w 1294"/>
              <a:gd name="T5" fmla="*/ 1292 h 1292"/>
              <a:gd name="T6" fmla="*/ 1294 w 1294"/>
              <a:gd name="T7" fmla="*/ 1131 h 1292"/>
              <a:gd name="T8" fmla="*/ 1294 w 1294"/>
              <a:gd name="T9" fmla="*/ 1131 h 1292"/>
              <a:gd name="T10" fmla="*/ 1294 w 1294"/>
              <a:gd name="T11" fmla="*/ 1131 h 1292"/>
              <a:gd name="T12" fmla="*/ 1294 w 1294"/>
              <a:gd name="T13" fmla="*/ 162 h 1292"/>
              <a:gd name="T14" fmla="*/ 647 w 1294"/>
              <a:gd name="T15" fmla="*/ 0 h 1292"/>
              <a:gd name="T16" fmla="*/ 0 w 1294"/>
              <a:gd name="T17" fmla="*/ 162 h 1292"/>
              <a:gd name="T18" fmla="*/ 0 w 1294"/>
              <a:gd name="T19" fmla="*/ 162 h 1292"/>
              <a:gd name="T20" fmla="*/ 647 w 1294"/>
              <a:gd name="T21" fmla="*/ 323 h 1292"/>
              <a:gd name="T22" fmla="*/ 1294 w 1294"/>
              <a:gd name="T23" fmla="*/ 162 h 1292"/>
              <a:gd name="T24" fmla="*/ 1294 w 1294"/>
              <a:gd name="T25" fmla="*/ 162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4" h="1292">
                <a:moveTo>
                  <a:pt x="0" y="162"/>
                </a:moveTo>
                <a:lnTo>
                  <a:pt x="0" y="1131"/>
                </a:lnTo>
                <a:cubicBezTo>
                  <a:pt x="0" y="1220"/>
                  <a:pt x="290" y="1292"/>
                  <a:pt x="647" y="1292"/>
                </a:cubicBezTo>
                <a:cubicBezTo>
                  <a:pt x="1005" y="1292"/>
                  <a:pt x="1294" y="1220"/>
                  <a:pt x="1294" y="1131"/>
                </a:cubicBezTo>
                <a:cubicBezTo>
                  <a:pt x="1294" y="1131"/>
                  <a:pt x="1294" y="1131"/>
                  <a:pt x="1294" y="1131"/>
                </a:cubicBezTo>
                <a:lnTo>
                  <a:pt x="1294" y="1131"/>
                </a:lnTo>
                <a:lnTo>
                  <a:pt x="1294" y="162"/>
                </a:lnTo>
                <a:cubicBezTo>
                  <a:pt x="1294" y="73"/>
                  <a:pt x="1005" y="0"/>
                  <a:pt x="647" y="0"/>
                </a:cubicBezTo>
                <a:cubicBezTo>
                  <a:pt x="290" y="0"/>
                  <a:pt x="0" y="73"/>
                  <a:pt x="0" y="162"/>
                </a:cubicBezTo>
                <a:moveTo>
                  <a:pt x="0" y="162"/>
                </a:moveTo>
                <a:cubicBezTo>
                  <a:pt x="0" y="251"/>
                  <a:pt x="290" y="323"/>
                  <a:pt x="647" y="323"/>
                </a:cubicBezTo>
                <a:cubicBezTo>
                  <a:pt x="1005" y="323"/>
                  <a:pt x="1294" y="251"/>
                  <a:pt x="1294" y="162"/>
                </a:cubicBezTo>
                <a:cubicBezTo>
                  <a:pt x="1294" y="162"/>
                  <a:pt x="1294" y="162"/>
                  <a:pt x="1294" y="162"/>
                </a:cubicBez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40">
            <a:extLst>
              <a:ext uri="{FF2B5EF4-FFF2-40B4-BE49-F238E27FC236}">
                <a16:creationId xmlns:a16="http://schemas.microsoft.com/office/drawing/2014/main" id="{BB3CBF46-9AFD-47E3-95DE-1D5BEBA1D0EC}"/>
              </a:ext>
            </a:extLst>
          </p:cNvPr>
          <p:cNvSpPr>
            <a:spLocks noChangeArrowheads="1"/>
          </p:cNvSpPr>
          <p:nvPr/>
        </p:nvSpPr>
        <p:spPr bwMode="auto">
          <a:xfrm>
            <a:off x="7239000" y="2308225"/>
            <a:ext cx="596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数据库</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5" name="Rectangle 41">
            <a:extLst>
              <a:ext uri="{FF2B5EF4-FFF2-40B4-BE49-F238E27FC236}">
                <a16:creationId xmlns:a16="http://schemas.microsoft.com/office/drawing/2014/main" id="{6F240B77-E5B9-42C6-B35B-EE7CDEFE991E}"/>
              </a:ext>
            </a:extLst>
          </p:cNvPr>
          <p:cNvSpPr>
            <a:spLocks noChangeArrowheads="1"/>
          </p:cNvSpPr>
          <p:nvPr/>
        </p:nvSpPr>
        <p:spPr bwMode="auto">
          <a:xfrm>
            <a:off x="7097713" y="2654300"/>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数据字典</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Line 42">
            <a:extLst>
              <a:ext uri="{FF2B5EF4-FFF2-40B4-BE49-F238E27FC236}">
                <a16:creationId xmlns:a16="http://schemas.microsoft.com/office/drawing/2014/main" id="{DD2E848C-7766-4080-96C9-6FE6DC1E2698}"/>
              </a:ext>
            </a:extLst>
          </p:cNvPr>
          <p:cNvSpPr>
            <a:spLocks noChangeShapeType="1"/>
          </p:cNvSpPr>
          <p:nvPr/>
        </p:nvSpPr>
        <p:spPr bwMode="auto">
          <a:xfrm>
            <a:off x="4451350" y="823913"/>
            <a:ext cx="0" cy="60325"/>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3">
            <a:extLst>
              <a:ext uri="{FF2B5EF4-FFF2-40B4-BE49-F238E27FC236}">
                <a16:creationId xmlns:a16="http://schemas.microsoft.com/office/drawing/2014/main" id="{2724EF48-80CE-4D90-B015-C12E8E275D90}"/>
              </a:ext>
            </a:extLst>
          </p:cNvPr>
          <p:cNvSpPr>
            <a:spLocks/>
          </p:cNvSpPr>
          <p:nvPr/>
        </p:nvSpPr>
        <p:spPr bwMode="auto">
          <a:xfrm>
            <a:off x="4406900" y="873125"/>
            <a:ext cx="87313" cy="130175"/>
          </a:xfrm>
          <a:custGeom>
            <a:avLst/>
            <a:gdLst>
              <a:gd name="T0" fmla="*/ 55 w 55"/>
              <a:gd name="T1" fmla="*/ 0 h 82"/>
              <a:gd name="T2" fmla="*/ 28 w 55"/>
              <a:gd name="T3" fmla="*/ 82 h 82"/>
              <a:gd name="T4" fmla="*/ 0 w 55"/>
              <a:gd name="T5" fmla="*/ 0 h 82"/>
              <a:gd name="T6" fmla="*/ 55 w 55"/>
              <a:gd name="T7" fmla="*/ 0 h 82"/>
            </a:gdLst>
            <a:ahLst/>
            <a:cxnLst>
              <a:cxn ang="0">
                <a:pos x="T0" y="T1"/>
              </a:cxn>
              <a:cxn ang="0">
                <a:pos x="T2" y="T3"/>
              </a:cxn>
              <a:cxn ang="0">
                <a:pos x="T4" y="T5"/>
              </a:cxn>
              <a:cxn ang="0">
                <a:pos x="T6" y="T7"/>
              </a:cxn>
            </a:cxnLst>
            <a:rect l="0" t="0" r="r" b="b"/>
            <a:pathLst>
              <a:path w="55" h="82">
                <a:moveTo>
                  <a:pt x="55" y="0"/>
                </a:moveTo>
                <a:lnTo>
                  <a:pt x="28" y="82"/>
                </a:lnTo>
                <a:lnTo>
                  <a:pt x="0" y="0"/>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Line 44">
            <a:extLst>
              <a:ext uri="{FF2B5EF4-FFF2-40B4-BE49-F238E27FC236}">
                <a16:creationId xmlns:a16="http://schemas.microsoft.com/office/drawing/2014/main" id="{83346D42-9C69-41A6-B8E8-CF81B608D54B}"/>
              </a:ext>
            </a:extLst>
          </p:cNvPr>
          <p:cNvSpPr>
            <a:spLocks noChangeShapeType="1"/>
          </p:cNvSpPr>
          <p:nvPr/>
        </p:nvSpPr>
        <p:spPr bwMode="auto">
          <a:xfrm>
            <a:off x="4451350" y="2343150"/>
            <a:ext cx="0" cy="1270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5">
            <a:extLst>
              <a:ext uri="{FF2B5EF4-FFF2-40B4-BE49-F238E27FC236}">
                <a16:creationId xmlns:a16="http://schemas.microsoft.com/office/drawing/2014/main" id="{BE0C3DE7-08BC-4916-BB08-5428FC9C8D95}"/>
              </a:ext>
            </a:extLst>
          </p:cNvPr>
          <p:cNvSpPr>
            <a:spLocks/>
          </p:cNvSpPr>
          <p:nvPr/>
        </p:nvSpPr>
        <p:spPr bwMode="auto">
          <a:xfrm>
            <a:off x="4406900" y="2346325"/>
            <a:ext cx="87313" cy="128587"/>
          </a:xfrm>
          <a:custGeom>
            <a:avLst/>
            <a:gdLst>
              <a:gd name="T0" fmla="*/ 55 w 55"/>
              <a:gd name="T1" fmla="*/ 0 h 81"/>
              <a:gd name="T2" fmla="*/ 28 w 55"/>
              <a:gd name="T3" fmla="*/ 81 h 81"/>
              <a:gd name="T4" fmla="*/ 0 w 55"/>
              <a:gd name="T5" fmla="*/ 0 h 81"/>
              <a:gd name="T6" fmla="*/ 55 w 55"/>
              <a:gd name="T7" fmla="*/ 0 h 81"/>
            </a:gdLst>
            <a:ahLst/>
            <a:cxnLst>
              <a:cxn ang="0">
                <a:pos x="T0" y="T1"/>
              </a:cxn>
              <a:cxn ang="0">
                <a:pos x="T2" y="T3"/>
              </a:cxn>
              <a:cxn ang="0">
                <a:pos x="T4" y="T5"/>
              </a:cxn>
              <a:cxn ang="0">
                <a:pos x="T6" y="T7"/>
              </a:cxn>
            </a:cxnLst>
            <a:rect l="0" t="0" r="r" b="b"/>
            <a:pathLst>
              <a:path w="55" h="81">
                <a:moveTo>
                  <a:pt x="55" y="0"/>
                </a:moveTo>
                <a:lnTo>
                  <a:pt x="28" y="81"/>
                </a:lnTo>
                <a:lnTo>
                  <a:pt x="0" y="0"/>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Line 46">
            <a:extLst>
              <a:ext uri="{FF2B5EF4-FFF2-40B4-BE49-F238E27FC236}">
                <a16:creationId xmlns:a16="http://schemas.microsoft.com/office/drawing/2014/main" id="{DA69A33B-79A7-4773-860E-D92631D10E95}"/>
              </a:ext>
            </a:extLst>
          </p:cNvPr>
          <p:cNvSpPr>
            <a:spLocks noChangeShapeType="1"/>
          </p:cNvSpPr>
          <p:nvPr/>
        </p:nvSpPr>
        <p:spPr bwMode="auto">
          <a:xfrm>
            <a:off x="4451350" y="3143250"/>
            <a:ext cx="0" cy="8890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7">
            <a:extLst>
              <a:ext uri="{FF2B5EF4-FFF2-40B4-BE49-F238E27FC236}">
                <a16:creationId xmlns:a16="http://schemas.microsoft.com/office/drawing/2014/main" id="{7CC5CCAE-4374-452C-8B1C-F9AF782E48FA}"/>
              </a:ext>
            </a:extLst>
          </p:cNvPr>
          <p:cNvSpPr>
            <a:spLocks/>
          </p:cNvSpPr>
          <p:nvPr/>
        </p:nvSpPr>
        <p:spPr bwMode="auto">
          <a:xfrm>
            <a:off x="4406900" y="3101975"/>
            <a:ext cx="87313" cy="130175"/>
          </a:xfrm>
          <a:custGeom>
            <a:avLst/>
            <a:gdLst>
              <a:gd name="T0" fmla="*/ 55 w 55"/>
              <a:gd name="T1" fmla="*/ 0 h 82"/>
              <a:gd name="T2" fmla="*/ 28 w 55"/>
              <a:gd name="T3" fmla="*/ 82 h 82"/>
              <a:gd name="T4" fmla="*/ 0 w 55"/>
              <a:gd name="T5" fmla="*/ 0 h 82"/>
              <a:gd name="T6" fmla="*/ 55 w 55"/>
              <a:gd name="T7" fmla="*/ 0 h 82"/>
            </a:gdLst>
            <a:ahLst/>
            <a:cxnLst>
              <a:cxn ang="0">
                <a:pos x="T0" y="T1"/>
              </a:cxn>
              <a:cxn ang="0">
                <a:pos x="T2" y="T3"/>
              </a:cxn>
              <a:cxn ang="0">
                <a:pos x="T4" y="T5"/>
              </a:cxn>
              <a:cxn ang="0">
                <a:pos x="T6" y="T7"/>
              </a:cxn>
            </a:cxnLst>
            <a:rect l="0" t="0" r="r" b="b"/>
            <a:pathLst>
              <a:path w="55" h="82">
                <a:moveTo>
                  <a:pt x="55" y="0"/>
                </a:moveTo>
                <a:lnTo>
                  <a:pt x="28" y="82"/>
                </a:lnTo>
                <a:lnTo>
                  <a:pt x="0" y="0"/>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48">
            <a:extLst>
              <a:ext uri="{FF2B5EF4-FFF2-40B4-BE49-F238E27FC236}">
                <a16:creationId xmlns:a16="http://schemas.microsoft.com/office/drawing/2014/main" id="{AD220F8B-653B-402E-9D32-483D358AD8F5}"/>
              </a:ext>
            </a:extLst>
          </p:cNvPr>
          <p:cNvSpPr>
            <a:spLocks noChangeShapeType="1"/>
          </p:cNvSpPr>
          <p:nvPr/>
        </p:nvSpPr>
        <p:spPr bwMode="auto">
          <a:xfrm>
            <a:off x="4451350" y="3856038"/>
            <a:ext cx="0" cy="125412"/>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9">
            <a:extLst>
              <a:ext uri="{FF2B5EF4-FFF2-40B4-BE49-F238E27FC236}">
                <a16:creationId xmlns:a16="http://schemas.microsoft.com/office/drawing/2014/main" id="{C635FFF6-DD31-4C93-905A-F50419C17641}"/>
              </a:ext>
            </a:extLst>
          </p:cNvPr>
          <p:cNvSpPr>
            <a:spLocks/>
          </p:cNvSpPr>
          <p:nvPr/>
        </p:nvSpPr>
        <p:spPr bwMode="auto">
          <a:xfrm>
            <a:off x="4406900" y="3970338"/>
            <a:ext cx="87313" cy="130175"/>
          </a:xfrm>
          <a:custGeom>
            <a:avLst/>
            <a:gdLst>
              <a:gd name="T0" fmla="*/ 55 w 55"/>
              <a:gd name="T1" fmla="*/ 0 h 82"/>
              <a:gd name="T2" fmla="*/ 28 w 55"/>
              <a:gd name="T3" fmla="*/ 82 h 82"/>
              <a:gd name="T4" fmla="*/ 0 w 55"/>
              <a:gd name="T5" fmla="*/ 0 h 82"/>
              <a:gd name="T6" fmla="*/ 55 w 55"/>
              <a:gd name="T7" fmla="*/ 0 h 82"/>
            </a:gdLst>
            <a:ahLst/>
            <a:cxnLst>
              <a:cxn ang="0">
                <a:pos x="T0" y="T1"/>
              </a:cxn>
              <a:cxn ang="0">
                <a:pos x="T2" y="T3"/>
              </a:cxn>
              <a:cxn ang="0">
                <a:pos x="T4" y="T5"/>
              </a:cxn>
              <a:cxn ang="0">
                <a:pos x="T6" y="T7"/>
              </a:cxn>
            </a:cxnLst>
            <a:rect l="0" t="0" r="r" b="b"/>
            <a:pathLst>
              <a:path w="55" h="82">
                <a:moveTo>
                  <a:pt x="55" y="0"/>
                </a:moveTo>
                <a:lnTo>
                  <a:pt x="28" y="82"/>
                </a:lnTo>
                <a:lnTo>
                  <a:pt x="0" y="0"/>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Line 50">
            <a:extLst>
              <a:ext uri="{FF2B5EF4-FFF2-40B4-BE49-F238E27FC236}">
                <a16:creationId xmlns:a16="http://schemas.microsoft.com/office/drawing/2014/main" id="{3547A0A6-BB2E-47DB-B1B0-DD12806C2DBB}"/>
              </a:ext>
            </a:extLst>
          </p:cNvPr>
          <p:cNvSpPr>
            <a:spLocks noChangeShapeType="1"/>
          </p:cNvSpPr>
          <p:nvPr/>
        </p:nvSpPr>
        <p:spPr bwMode="auto">
          <a:xfrm>
            <a:off x="4451350" y="4768850"/>
            <a:ext cx="0" cy="169862"/>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1">
            <a:extLst>
              <a:ext uri="{FF2B5EF4-FFF2-40B4-BE49-F238E27FC236}">
                <a16:creationId xmlns:a16="http://schemas.microsoft.com/office/drawing/2014/main" id="{263CA7EF-A6A9-4807-94A5-3D8E0EC3C939}"/>
              </a:ext>
            </a:extLst>
          </p:cNvPr>
          <p:cNvSpPr>
            <a:spLocks/>
          </p:cNvSpPr>
          <p:nvPr/>
        </p:nvSpPr>
        <p:spPr bwMode="auto">
          <a:xfrm>
            <a:off x="4406900" y="4929188"/>
            <a:ext cx="87313" cy="128587"/>
          </a:xfrm>
          <a:custGeom>
            <a:avLst/>
            <a:gdLst>
              <a:gd name="T0" fmla="*/ 55 w 55"/>
              <a:gd name="T1" fmla="*/ 0 h 81"/>
              <a:gd name="T2" fmla="*/ 28 w 55"/>
              <a:gd name="T3" fmla="*/ 81 h 81"/>
              <a:gd name="T4" fmla="*/ 0 w 55"/>
              <a:gd name="T5" fmla="*/ 0 h 81"/>
              <a:gd name="T6" fmla="*/ 55 w 55"/>
              <a:gd name="T7" fmla="*/ 0 h 81"/>
            </a:gdLst>
            <a:ahLst/>
            <a:cxnLst>
              <a:cxn ang="0">
                <a:pos x="T0" y="T1"/>
              </a:cxn>
              <a:cxn ang="0">
                <a:pos x="T2" y="T3"/>
              </a:cxn>
              <a:cxn ang="0">
                <a:pos x="T4" y="T5"/>
              </a:cxn>
              <a:cxn ang="0">
                <a:pos x="T6" y="T7"/>
              </a:cxn>
            </a:cxnLst>
            <a:rect l="0" t="0" r="r" b="b"/>
            <a:pathLst>
              <a:path w="55" h="81">
                <a:moveTo>
                  <a:pt x="55" y="0"/>
                </a:moveTo>
                <a:lnTo>
                  <a:pt x="28" y="81"/>
                </a:lnTo>
                <a:lnTo>
                  <a:pt x="0" y="0"/>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Line 52">
            <a:extLst>
              <a:ext uri="{FF2B5EF4-FFF2-40B4-BE49-F238E27FC236}">
                <a16:creationId xmlns:a16="http://schemas.microsoft.com/office/drawing/2014/main" id="{3DC2FE0B-588F-4A5F-82FF-0FD10A667898}"/>
              </a:ext>
            </a:extLst>
          </p:cNvPr>
          <p:cNvSpPr>
            <a:spLocks noChangeShapeType="1"/>
          </p:cNvSpPr>
          <p:nvPr/>
        </p:nvSpPr>
        <p:spPr bwMode="auto">
          <a:xfrm>
            <a:off x="4451350" y="5503863"/>
            <a:ext cx="0" cy="147637"/>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3">
            <a:extLst>
              <a:ext uri="{FF2B5EF4-FFF2-40B4-BE49-F238E27FC236}">
                <a16:creationId xmlns:a16="http://schemas.microsoft.com/office/drawing/2014/main" id="{D5FBBF7E-FABB-4689-9455-A4FCF8725658}"/>
              </a:ext>
            </a:extLst>
          </p:cNvPr>
          <p:cNvSpPr>
            <a:spLocks/>
          </p:cNvSpPr>
          <p:nvPr/>
        </p:nvSpPr>
        <p:spPr bwMode="auto">
          <a:xfrm>
            <a:off x="4406900" y="5640388"/>
            <a:ext cx="87313" cy="130175"/>
          </a:xfrm>
          <a:custGeom>
            <a:avLst/>
            <a:gdLst>
              <a:gd name="T0" fmla="*/ 55 w 55"/>
              <a:gd name="T1" fmla="*/ 0 h 82"/>
              <a:gd name="T2" fmla="*/ 28 w 55"/>
              <a:gd name="T3" fmla="*/ 82 h 82"/>
              <a:gd name="T4" fmla="*/ 0 w 55"/>
              <a:gd name="T5" fmla="*/ 0 h 82"/>
              <a:gd name="T6" fmla="*/ 55 w 55"/>
              <a:gd name="T7" fmla="*/ 0 h 82"/>
            </a:gdLst>
            <a:ahLst/>
            <a:cxnLst>
              <a:cxn ang="0">
                <a:pos x="T0" y="T1"/>
              </a:cxn>
              <a:cxn ang="0">
                <a:pos x="T2" y="T3"/>
              </a:cxn>
              <a:cxn ang="0">
                <a:pos x="T4" y="T5"/>
              </a:cxn>
              <a:cxn ang="0">
                <a:pos x="T6" y="T7"/>
              </a:cxn>
            </a:cxnLst>
            <a:rect l="0" t="0" r="r" b="b"/>
            <a:pathLst>
              <a:path w="55" h="82">
                <a:moveTo>
                  <a:pt x="55" y="0"/>
                </a:moveTo>
                <a:lnTo>
                  <a:pt x="28" y="82"/>
                </a:lnTo>
                <a:lnTo>
                  <a:pt x="0" y="0"/>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4">
            <a:extLst>
              <a:ext uri="{FF2B5EF4-FFF2-40B4-BE49-F238E27FC236}">
                <a16:creationId xmlns:a16="http://schemas.microsoft.com/office/drawing/2014/main" id="{3F7E68B6-2E4B-4002-965E-8BD59BEFF288}"/>
              </a:ext>
            </a:extLst>
          </p:cNvPr>
          <p:cNvSpPr>
            <a:spLocks noChangeShapeType="1"/>
          </p:cNvSpPr>
          <p:nvPr/>
        </p:nvSpPr>
        <p:spPr bwMode="auto">
          <a:xfrm>
            <a:off x="4451350" y="6127750"/>
            <a:ext cx="0" cy="14605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5">
            <a:extLst>
              <a:ext uri="{FF2B5EF4-FFF2-40B4-BE49-F238E27FC236}">
                <a16:creationId xmlns:a16="http://schemas.microsoft.com/office/drawing/2014/main" id="{521905E2-1DE7-4679-B376-BA6776481DDB}"/>
              </a:ext>
            </a:extLst>
          </p:cNvPr>
          <p:cNvSpPr>
            <a:spLocks/>
          </p:cNvSpPr>
          <p:nvPr/>
        </p:nvSpPr>
        <p:spPr bwMode="auto">
          <a:xfrm>
            <a:off x="4406900" y="6264275"/>
            <a:ext cx="87313" cy="128587"/>
          </a:xfrm>
          <a:custGeom>
            <a:avLst/>
            <a:gdLst>
              <a:gd name="T0" fmla="*/ 55 w 55"/>
              <a:gd name="T1" fmla="*/ 0 h 81"/>
              <a:gd name="T2" fmla="*/ 28 w 55"/>
              <a:gd name="T3" fmla="*/ 81 h 81"/>
              <a:gd name="T4" fmla="*/ 0 w 55"/>
              <a:gd name="T5" fmla="*/ 0 h 81"/>
              <a:gd name="T6" fmla="*/ 55 w 55"/>
              <a:gd name="T7" fmla="*/ 0 h 81"/>
            </a:gdLst>
            <a:ahLst/>
            <a:cxnLst>
              <a:cxn ang="0">
                <a:pos x="T0" y="T1"/>
              </a:cxn>
              <a:cxn ang="0">
                <a:pos x="T2" y="T3"/>
              </a:cxn>
              <a:cxn ang="0">
                <a:pos x="T4" y="T5"/>
              </a:cxn>
              <a:cxn ang="0">
                <a:pos x="T6" y="T7"/>
              </a:cxn>
            </a:cxnLst>
            <a:rect l="0" t="0" r="r" b="b"/>
            <a:pathLst>
              <a:path w="55" h="81">
                <a:moveTo>
                  <a:pt x="55" y="0"/>
                </a:moveTo>
                <a:lnTo>
                  <a:pt x="28" y="81"/>
                </a:lnTo>
                <a:lnTo>
                  <a:pt x="0" y="0"/>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16388" name="直接箭头连接符 16387">
            <a:extLst>
              <a:ext uri="{FF2B5EF4-FFF2-40B4-BE49-F238E27FC236}">
                <a16:creationId xmlns:a16="http://schemas.microsoft.com/office/drawing/2014/main" id="{6E2C2D1D-060F-43DB-8C74-05C11584A0D3}"/>
              </a:ext>
            </a:extLst>
          </p:cNvPr>
          <p:cNvCxnSpPr>
            <a:stCxn id="43" idx="1"/>
          </p:cNvCxnSpPr>
          <p:nvPr/>
        </p:nvCxnSpPr>
        <p:spPr>
          <a:xfrm flipH="1">
            <a:off x="5181600" y="3029441"/>
            <a:ext cx="1851025" cy="107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90" name="直接箭头连接符 16389">
            <a:extLst>
              <a:ext uri="{FF2B5EF4-FFF2-40B4-BE49-F238E27FC236}">
                <a16:creationId xmlns:a16="http://schemas.microsoft.com/office/drawing/2014/main" id="{88AA47E6-68A7-47E7-989E-AC935AC51D38}"/>
              </a:ext>
            </a:extLst>
          </p:cNvPr>
          <p:cNvCxnSpPr/>
          <p:nvPr/>
        </p:nvCxnSpPr>
        <p:spPr>
          <a:xfrm flipH="1">
            <a:off x="5473701" y="2638425"/>
            <a:ext cx="15589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92" name="直接箭头连接符 16391">
            <a:extLst>
              <a:ext uri="{FF2B5EF4-FFF2-40B4-BE49-F238E27FC236}">
                <a16:creationId xmlns:a16="http://schemas.microsoft.com/office/drawing/2014/main" id="{5592A9B8-D3B0-4F6D-9B37-8F620C5441D8}"/>
              </a:ext>
            </a:extLst>
          </p:cNvPr>
          <p:cNvCxnSpPr/>
          <p:nvPr/>
        </p:nvCxnSpPr>
        <p:spPr>
          <a:xfrm flipH="1" flipV="1">
            <a:off x="5297488" y="1868488"/>
            <a:ext cx="1735137" cy="596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704850"/>
            <a:ext cx="8229600" cy="795338"/>
          </a:xfrm>
        </p:spPr>
        <p:txBody>
          <a:bodyPr/>
          <a:lstStyle/>
          <a:p>
            <a:r>
              <a:rPr lang="zh-CN" altLang="en-US" dirty="0"/>
              <a:t>考虑投影的下推细节</a:t>
            </a:r>
          </a:p>
        </p:txBody>
      </p:sp>
      <p:sp>
        <p:nvSpPr>
          <p:cNvPr id="4" name="灯片编号占位符 3"/>
          <p:cNvSpPr>
            <a:spLocks noGrp="1"/>
          </p:cNvSpPr>
          <p:nvPr>
            <p:ph type="sldNum" sz="quarter" idx="12"/>
          </p:nvPr>
        </p:nvSpPr>
        <p:spPr/>
        <p:txBody>
          <a:bodyPr/>
          <a:lstStyle/>
          <a:p>
            <a:pPr>
              <a:defRPr/>
            </a:pPr>
            <a:fld id="{6589D5B8-147A-40DD-99E7-1FDD2EB96681}" type="slidenum">
              <a:rPr lang="zh-CN" altLang="en-US" smtClean="0"/>
              <a:pPr>
                <a:defRPr/>
              </a:pPr>
              <a:t>40</a:t>
            </a:fld>
            <a:endParaRPr lang="en-US" altLang="zh-CN"/>
          </a:p>
        </p:txBody>
      </p:sp>
      <p:sp>
        <p:nvSpPr>
          <p:cNvPr id="3" name="内容占位符 2">
            <a:extLst>
              <a:ext uri="{FF2B5EF4-FFF2-40B4-BE49-F238E27FC236}">
                <a16:creationId xmlns:a16="http://schemas.microsoft.com/office/drawing/2014/main" id="{CA7888F3-33A8-4022-BFF7-5E5D4B35EE21}"/>
              </a:ext>
            </a:extLst>
          </p:cNvPr>
          <p:cNvSpPr>
            <a:spLocks noGrp="1"/>
          </p:cNvSpPr>
          <p:nvPr>
            <p:ph idx="1"/>
          </p:nvPr>
        </p:nvSpPr>
        <p:spPr>
          <a:xfrm>
            <a:off x="323528" y="1570038"/>
            <a:ext cx="8229600" cy="485725"/>
          </a:xfrm>
        </p:spPr>
        <p:txBody>
          <a:bodyPr/>
          <a:lstStyle/>
          <a:p>
            <a:r>
              <a:rPr lang="zh-CN" altLang="en-US" dirty="0">
                <a:solidFill>
                  <a:srgbClr val="FF0000"/>
                </a:solidFill>
              </a:rPr>
              <a:t>（</a:t>
            </a:r>
            <a:r>
              <a:rPr lang="en-US" altLang="zh-CN" dirty="0">
                <a:solidFill>
                  <a:srgbClr val="FF0000"/>
                </a:solidFill>
              </a:rPr>
              <a:t>6</a:t>
            </a:r>
            <a:r>
              <a:rPr lang="zh-CN" altLang="en-US" dirty="0">
                <a:solidFill>
                  <a:srgbClr val="FF0000"/>
                </a:solidFill>
              </a:rPr>
              <a:t>）串接合并与分组</a:t>
            </a:r>
          </a:p>
        </p:txBody>
      </p:sp>
      <p:grpSp>
        <p:nvGrpSpPr>
          <p:cNvPr id="23" name="组合 22">
            <a:extLst>
              <a:ext uri="{FF2B5EF4-FFF2-40B4-BE49-F238E27FC236}">
                <a16:creationId xmlns:a16="http://schemas.microsoft.com/office/drawing/2014/main" id="{205C4EC3-E8D6-44C2-8234-E958109E0FD5}"/>
              </a:ext>
            </a:extLst>
          </p:cNvPr>
          <p:cNvGrpSpPr/>
          <p:nvPr/>
        </p:nvGrpSpPr>
        <p:grpSpPr>
          <a:xfrm>
            <a:off x="2267744" y="1685638"/>
            <a:ext cx="5025752" cy="4680520"/>
            <a:chOff x="2289448" y="1412776"/>
            <a:chExt cx="5025752" cy="4680520"/>
          </a:xfrm>
        </p:grpSpPr>
        <p:sp>
          <p:nvSpPr>
            <p:cNvPr id="24" name="Rectangle 4">
              <a:extLst>
                <a:ext uri="{FF2B5EF4-FFF2-40B4-BE49-F238E27FC236}">
                  <a16:creationId xmlns:a16="http://schemas.microsoft.com/office/drawing/2014/main" id="{CDE5A461-D9B7-4D48-90A8-ACBD96BDB6A0}"/>
                </a:ext>
              </a:extLst>
            </p:cNvPr>
            <p:cNvSpPr>
              <a:spLocks noChangeArrowheads="1"/>
            </p:cNvSpPr>
            <p:nvPr/>
          </p:nvSpPr>
          <p:spPr bwMode="auto">
            <a:xfrm>
              <a:off x="3657600" y="141277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a:t>
              </a:r>
              <a:r>
                <a:rPr kumimoji="0" lang="en-US" altLang="zh-CN" sz="2400" dirty="0"/>
                <a:t> </a:t>
              </a:r>
              <a:endParaRPr kumimoji="0" lang="en-US" altLang="zh-CN" sz="2400" b="0" dirty="0"/>
            </a:p>
          </p:txBody>
        </p:sp>
        <p:sp>
          <p:nvSpPr>
            <p:cNvPr id="25" name="Rectangle 6">
              <a:extLst>
                <a:ext uri="{FF2B5EF4-FFF2-40B4-BE49-F238E27FC236}">
                  <a16:creationId xmlns:a16="http://schemas.microsoft.com/office/drawing/2014/main" id="{E53A8B8A-2898-41BD-9709-4ADF7D1B2278}"/>
                </a:ext>
              </a:extLst>
            </p:cNvPr>
            <p:cNvSpPr>
              <a:spLocks noChangeArrowheads="1"/>
            </p:cNvSpPr>
            <p:nvPr/>
          </p:nvSpPr>
          <p:spPr bwMode="auto">
            <a:xfrm>
              <a:off x="5181600" y="4555976"/>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SC.Cno</a:t>
              </a:r>
              <a:r>
                <a:rPr kumimoji="0" lang="en-US" altLang="zh-CN" sz="2800" baseline="-30000" dirty="0"/>
                <a:t>=’2’</a:t>
              </a:r>
              <a:r>
                <a:rPr kumimoji="0" lang="en-US" altLang="zh-CN" sz="2400" dirty="0"/>
                <a:t> </a:t>
              </a:r>
            </a:p>
          </p:txBody>
        </p:sp>
        <p:sp>
          <p:nvSpPr>
            <p:cNvPr id="26" name="Rectangle 8">
              <a:extLst>
                <a:ext uri="{FF2B5EF4-FFF2-40B4-BE49-F238E27FC236}">
                  <a16:creationId xmlns:a16="http://schemas.microsoft.com/office/drawing/2014/main" id="{B4A4EC06-4D75-4789-A3E4-8F5D128A16A3}"/>
                </a:ext>
              </a:extLst>
            </p:cNvPr>
            <p:cNvSpPr>
              <a:spLocks noChangeArrowheads="1"/>
            </p:cNvSpPr>
            <p:nvPr/>
          </p:nvSpPr>
          <p:spPr bwMode="auto">
            <a:xfrm>
              <a:off x="3276600" y="2645296"/>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a:t>Student.Sno=SC.Sno</a:t>
              </a:r>
              <a:r>
                <a:rPr kumimoji="0" lang="en-US" altLang="zh-CN" sz="2400" dirty="0"/>
                <a:t> </a:t>
              </a:r>
            </a:p>
          </p:txBody>
        </p:sp>
        <p:sp>
          <p:nvSpPr>
            <p:cNvPr id="27" name="Rectangle 9">
              <a:extLst>
                <a:ext uri="{FF2B5EF4-FFF2-40B4-BE49-F238E27FC236}">
                  <a16:creationId xmlns:a16="http://schemas.microsoft.com/office/drawing/2014/main" id="{8FC9E795-3BF1-4D69-8706-9DE732645001}"/>
                </a:ext>
              </a:extLst>
            </p:cNvPr>
            <p:cNvSpPr>
              <a:spLocks noChangeArrowheads="1"/>
            </p:cNvSpPr>
            <p:nvPr/>
          </p:nvSpPr>
          <p:spPr bwMode="auto">
            <a:xfrm>
              <a:off x="3962400" y="355969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a:t>
              </a:r>
              <a:r>
                <a:rPr kumimoji="0" lang="en-US" altLang="zh-CN" sz="2400" b="0" dirty="0"/>
                <a:t> </a:t>
              </a:r>
            </a:p>
          </p:txBody>
        </p:sp>
        <p:sp>
          <p:nvSpPr>
            <p:cNvPr id="28" name="Rectangle 10">
              <a:extLst>
                <a:ext uri="{FF2B5EF4-FFF2-40B4-BE49-F238E27FC236}">
                  <a16:creationId xmlns:a16="http://schemas.microsoft.com/office/drawing/2014/main" id="{265B4FD5-6222-48AC-841D-64BBF54ED0F6}"/>
                </a:ext>
              </a:extLst>
            </p:cNvPr>
            <p:cNvSpPr>
              <a:spLocks noChangeArrowheads="1"/>
            </p:cNvSpPr>
            <p:nvPr/>
          </p:nvSpPr>
          <p:spPr bwMode="auto">
            <a:xfrm>
              <a:off x="2289448" y="555989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Student</a:t>
              </a:r>
              <a:endParaRPr kumimoji="0" lang="en-US" altLang="zh-CN" sz="2400" b="0" dirty="0"/>
            </a:p>
          </p:txBody>
        </p:sp>
        <p:sp>
          <p:nvSpPr>
            <p:cNvPr id="29" name="Rectangle 11">
              <a:extLst>
                <a:ext uri="{FF2B5EF4-FFF2-40B4-BE49-F238E27FC236}">
                  <a16:creationId xmlns:a16="http://schemas.microsoft.com/office/drawing/2014/main" id="{86A63879-E7FF-4BA6-B721-8A80F51AEDC2}"/>
                </a:ext>
              </a:extLst>
            </p:cNvPr>
            <p:cNvSpPr>
              <a:spLocks noChangeArrowheads="1"/>
            </p:cNvSpPr>
            <p:nvPr/>
          </p:nvSpPr>
          <p:spPr bwMode="auto">
            <a:xfrm>
              <a:off x="5670612" y="5391777"/>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SC</a:t>
              </a:r>
            </a:p>
          </p:txBody>
        </p:sp>
        <p:sp>
          <p:nvSpPr>
            <p:cNvPr id="39" name="Line 12">
              <a:extLst>
                <a:ext uri="{FF2B5EF4-FFF2-40B4-BE49-F238E27FC236}">
                  <a16:creationId xmlns:a16="http://schemas.microsoft.com/office/drawing/2014/main" id="{5C3AD273-971C-41CA-AA3C-E8F44E8335E7}"/>
                </a:ext>
              </a:extLst>
            </p:cNvPr>
            <p:cNvSpPr>
              <a:spLocks noChangeShapeType="1"/>
            </p:cNvSpPr>
            <p:nvPr/>
          </p:nvSpPr>
          <p:spPr bwMode="auto">
            <a:xfrm>
              <a:off x="4343400" y="3331096"/>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7" name="Line 13">
              <a:extLst>
                <a:ext uri="{FF2B5EF4-FFF2-40B4-BE49-F238E27FC236}">
                  <a16:creationId xmlns:a16="http://schemas.microsoft.com/office/drawing/2014/main" id="{8C22DFE5-CC1D-4B74-BC40-35ACF8172A89}"/>
                </a:ext>
              </a:extLst>
            </p:cNvPr>
            <p:cNvSpPr>
              <a:spLocks noChangeShapeType="1"/>
            </p:cNvSpPr>
            <p:nvPr/>
          </p:nvSpPr>
          <p:spPr bwMode="auto">
            <a:xfrm flipH="1">
              <a:off x="3048000" y="4097489"/>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8" name="Line 14">
              <a:extLst>
                <a:ext uri="{FF2B5EF4-FFF2-40B4-BE49-F238E27FC236}">
                  <a16:creationId xmlns:a16="http://schemas.microsoft.com/office/drawing/2014/main" id="{EDC44585-A00C-479E-9606-0DA434D6B555}"/>
                </a:ext>
              </a:extLst>
            </p:cNvPr>
            <p:cNvSpPr>
              <a:spLocks noChangeShapeType="1"/>
            </p:cNvSpPr>
            <p:nvPr/>
          </p:nvSpPr>
          <p:spPr bwMode="auto">
            <a:xfrm>
              <a:off x="4495800" y="4093096"/>
              <a:ext cx="1174812" cy="145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9" name="Line 12">
              <a:extLst>
                <a:ext uri="{FF2B5EF4-FFF2-40B4-BE49-F238E27FC236}">
                  <a16:creationId xmlns:a16="http://schemas.microsoft.com/office/drawing/2014/main" id="{BBF0A518-1761-4A02-A116-CA1272CAF5BF}"/>
                </a:ext>
              </a:extLst>
            </p:cNvPr>
            <p:cNvSpPr>
              <a:spLocks noChangeShapeType="1"/>
            </p:cNvSpPr>
            <p:nvPr/>
          </p:nvSpPr>
          <p:spPr bwMode="auto">
            <a:xfrm flipH="1">
              <a:off x="4343400" y="2348136"/>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0" name="Rectangle 4">
              <a:extLst>
                <a:ext uri="{FF2B5EF4-FFF2-40B4-BE49-F238E27FC236}">
                  <a16:creationId xmlns:a16="http://schemas.microsoft.com/office/drawing/2014/main" id="{6A7DCD7E-6E2D-46FB-96E9-4028D4F63142}"/>
                </a:ext>
              </a:extLst>
            </p:cNvPr>
            <p:cNvSpPr>
              <a:spLocks noChangeArrowheads="1"/>
            </p:cNvSpPr>
            <p:nvPr/>
          </p:nvSpPr>
          <p:spPr bwMode="auto">
            <a:xfrm>
              <a:off x="2339752" y="4415408"/>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Sname,sno</a:t>
              </a:r>
              <a:r>
                <a:rPr kumimoji="0" lang="en-US" altLang="zh-CN" sz="2400" dirty="0"/>
                <a:t> </a:t>
              </a:r>
              <a:endParaRPr kumimoji="0" lang="en-US" altLang="zh-CN" sz="2400" b="0" dirty="0"/>
            </a:p>
          </p:txBody>
        </p:sp>
        <p:sp>
          <p:nvSpPr>
            <p:cNvPr id="51" name="Line 12">
              <a:extLst>
                <a:ext uri="{FF2B5EF4-FFF2-40B4-BE49-F238E27FC236}">
                  <a16:creationId xmlns:a16="http://schemas.microsoft.com/office/drawing/2014/main" id="{733CCFF6-B1A0-4941-9DCC-AE15175D7A62}"/>
                </a:ext>
              </a:extLst>
            </p:cNvPr>
            <p:cNvSpPr>
              <a:spLocks noChangeShapeType="1"/>
            </p:cNvSpPr>
            <p:nvPr/>
          </p:nvSpPr>
          <p:spPr bwMode="auto">
            <a:xfrm flipH="1">
              <a:off x="6228184" y="5301208"/>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 name="Rectangle 4">
              <a:extLst>
                <a:ext uri="{FF2B5EF4-FFF2-40B4-BE49-F238E27FC236}">
                  <a16:creationId xmlns:a16="http://schemas.microsoft.com/office/drawing/2014/main" id="{79751D30-5EF5-4B44-9B34-2B3C07BF9BAE}"/>
                </a:ext>
              </a:extLst>
            </p:cNvPr>
            <p:cNvSpPr>
              <a:spLocks noChangeArrowheads="1"/>
            </p:cNvSpPr>
            <p:nvPr/>
          </p:nvSpPr>
          <p:spPr bwMode="auto">
            <a:xfrm>
              <a:off x="5580112" y="4221088"/>
              <a:ext cx="1475681" cy="1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sno</a:t>
              </a:r>
              <a:r>
                <a:rPr kumimoji="0" lang="en-US" altLang="zh-CN" sz="2400" dirty="0"/>
                <a:t> </a:t>
              </a:r>
              <a:endParaRPr kumimoji="0" lang="en-US" altLang="zh-CN" sz="2400" b="0" dirty="0"/>
            </a:p>
          </p:txBody>
        </p:sp>
        <p:sp>
          <p:nvSpPr>
            <p:cNvPr id="53" name="Line 12">
              <a:extLst>
                <a:ext uri="{FF2B5EF4-FFF2-40B4-BE49-F238E27FC236}">
                  <a16:creationId xmlns:a16="http://schemas.microsoft.com/office/drawing/2014/main" id="{E6B9AB53-020B-46B6-82FD-4C9C3F11396C}"/>
                </a:ext>
              </a:extLst>
            </p:cNvPr>
            <p:cNvSpPr>
              <a:spLocks noChangeShapeType="1"/>
            </p:cNvSpPr>
            <p:nvPr/>
          </p:nvSpPr>
          <p:spPr bwMode="auto">
            <a:xfrm flipH="1">
              <a:off x="6228184" y="4605054"/>
              <a:ext cx="0" cy="2072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4" name="Line 12">
              <a:extLst>
                <a:ext uri="{FF2B5EF4-FFF2-40B4-BE49-F238E27FC236}">
                  <a16:creationId xmlns:a16="http://schemas.microsoft.com/office/drawing/2014/main" id="{885B54BE-6FF6-4A04-9C34-B28B1B7FDB49}"/>
                </a:ext>
              </a:extLst>
            </p:cNvPr>
            <p:cNvSpPr>
              <a:spLocks noChangeShapeType="1"/>
            </p:cNvSpPr>
            <p:nvPr/>
          </p:nvSpPr>
          <p:spPr bwMode="auto">
            <a:xfrm flipH="1">
              <a:off x="2770507" y="5085184"/>
              <a:ext cx="1293" cy="474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1" name="矩形 20">
            <a:extLst>
              <a:ext uri="{FF2B5EF4-FFF2-40B4-BE49-F238E27FC236}">
                <a16:creationId xmlns:a16="http://schemas.microsoft.com/office/drawing/2014/main" id="{BAF6B90C-1683-475B-8470-D7082CD7A6D3}"/>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3777085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704850"/>
            <a:ext cx="8229600" cy="795338"/>
          </a:xfrm>
        </p:spPr>
        <p:txBody>
          <a:bodyPr/>
          <a:lstStyle/>
          <a:p>
            <a:r>
              <a:rPr lang="zh-CN" altLang="en-US" dirty="0"/>
              <a:t>考虑投影的下推细节</a:t>
            </a:r>
          </a:p>
        </p:txBody>
      </p:sp>
      <p:sp>
        <p:nvSpPr>
          <p:cNvPr id="4" name="灯片编号占位符 3"/>
          <p:cNvSpPr>
            <a:spLocks noGrp="1"/>
          </p:cNvSpPr>
          <p:nvPr>
            <p:ph type="sldNum" sz="quarter" idx="12"/>
          </p:nvPr>
        </p:nvSpPr>
        <p:spPr/>
        <p:txBody>
          <a:bodyPr/>
          <a:lstStyle/>
          <a:p>
            <a:pPr>
              <a:defRPr/>
            </a:pPr>
            <a:fld id="{6589D5B8-147A-40DD-99E7-1FDD2EB96681}" type="slidenum">
              <a:rPr lang="zh-CN" altLang="en-US" smtClean="0"/>
              <a:pPr>
                <a:defRPr/>
              </a:pPr>
              <a:t>41</a:t>
            </a:fld>
            <a:endParaRPr lang="en-US" altLang="zh-CN"/>
          </a:p>
        </p:txBody>
      </p:sp>
      <p:sp>
        <p:nvSpPr>
          <p:cNvPr id="3" name="内容占位符 2">
            <a:extLst>
              <a:ext uri="{FF2B5EF4-FFF2-40B4-BE49-F238E27FC236}">
                <a16:creationId xmlns:a16="http://schemas.microsoft.com/office/drawing/2014/main" id="{CA7888F3-33A8-4022-BFF7-5E5D4B35EE21}"/>
              </a:ext>
            </a:extLst>
          </p:cNvPr>
          <p:cNvSpPr>
            <a:spLocks noGrp="1"/>
          </p:cNvSpPr>
          <p:nvPr>
            <p:ph idx="1"/>
          </p:nvPr>
        </p:nvSpPr>
        <p:spPr>
          <a:xfrm>
            <a:off x="323528" y="1570038"/>
            <a:ext cx="8229600" cy="485725"/>
          </a:xfrm>
        </p:spPr>
        <p:txBody>
          <a:bodyPr/>
          <a:lstStyle/>
          <a:p>
            <a:r>
              <a:rPr lang="zh-CN" altLang="en-US" dirty="0">
                <a:solidFill>
                  <a:srgbClr val="FF0000"/>
                </a:solidFill>
              </a:rPr>
              <a:t>（</a:t>
            </a:r>
            <a:r>
              <a:rPr lang="en-US" altLang="zh-CN" dirty="0">
                <a:solidFill>
                  <a:srgbClr val="FF0000"/>
                </a:solidFill>
              </a:rPr>
              <a:t>6</a:t>
            </a:r>
            <a:r>
              <a:rPr lang="zh-CN" altLang="en-US" dirty="0">
                <a:solidFill>
                  <a:srgbClr val="FF0000"/>
                </a:solidFill>
              </a:rPr>
              <a:t>）串接合并与分组</a:t>
            </a:r>
          </a:p>
        </p:txBody>
      </p:sp>
      <p:grpSp>
        <p:nvGrpSpPr>
          <p:cNvPr id="21" name="组合 20">
            <a:extLst>
              <a:ext uri="{FF2B5EF4-FFF2-40B4-BE49-F238E27FC236}">
                <a16:creationId xmlns:a16="http://schemas.microsoft.com/office/drawing/2014/main" id="{76CCD845-27DC-410E-B63F-EFC78D47587D}"/>
              </a:ext>
            </a:extLst>
          </p:cNvPr>
          <p:cNvGrpSpPr/>
          <p:nvPr/>
        </p:nvGrpSpPr>
        <p:grpSpPr>
          <a:xfrm>
            <a:off x="1475656" y="1700808"/>
            <a:ext cx="7056784" cy="5105852"/>
            <a:chOff x="1475656" y="1707524"/>
            <a:chExt cx="7056784" cy="5105852"/>
          </a:xfrm>
        </p:grpSpPr>
        <p:sp>
          <p:nvSpPr>
            <p:cNvPr id="22" name="Rectangle 4">
              <a:extLst>
                <a:ext uri="{FF2B5EF4-FFF2-40B4-BE49-F238E27FC236}">
                  <a16:creationId xmlns:a16="http://schemas.microsoft.com/office/drawing/2014/main" id="{B4A3CCB0-8654-469D-A8A1-08FF20863E6B}"/>
                </a:ext>
              </a:extLst>
            </p:cNvPr>
            <p:cNvSpPr>
              <a:spLocks noChangeArrowheads="1"/>
            </p:cNvSpPr>
            <p:nvPr/>
          </p:nvSpPr>
          <p:spPr bwMode="auto">
            <a:xfrm>
              <a:off x="3657600" y="1707524"/>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a:t>
              </a:r>
              <a:r>
                <a:rPr kumimoji="0" lang="en-US" altLang="zh-CN" sz="2400" dirty="0"/>
                <a:t> </a:t>
              </a:r>
              <a:endParaRPr kumimoji="0" lang="en-US" altLang="zh-CN" sz="2400" b="0" dirty="0"/>
            </a:p>
          </p:txBody>
        </p:sp>
        <p:sp>
          <p:nvSpPr>
            <p:cNvPr id="30" name="Rectangle 6">
              <a:extLst>
                <a:ext uri="{FF2B5EF4-FFF2-40B4-BE49-F238E27FC236}">
                  <a16:creationId xmlns:a16="http://schemas.microsoft.com/office/drawing/2014/main" id="{789B9D48-CFDE-4FCE-9035-57E72006A523}"/>
                </a:ext>
              </a:extLst>
            </p:cNvPr>
            <p:cNvSpPr>
              <a:spLocks noChangeArrowheads="1"/>
            </p:cNvSpPr>
            <p:nvPr/>
          </p:nvSpPr>
          <p:spPr bwMode="auto">
            <a:xfrm>
              <a:off x="5181600" y="4850724"/>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SC.Cno</a:t>
              </a:r>
              <a:r>
                <a:rPr kumimoji="0" lang="en-US" altLang="zh-CN" sz="2800" baseline="-30000" dirty="0"/>
                <a:t>=’2’</a:t>
              </a:r>
              <a:r>
                <a:rPr kumimoji="0" lang="en-US" altLang="zh-CN" sz="2400" dirty="0"/>
                <a:t> </a:t>
              </a:r>
            </a:p>
          </p:txBody>
        </p:sp>
        <p:sp>
          <p:nvSpPr>
            <p:cNvPr id="31" name="Rectangle 8">
              <a:extLst>
                <a:ext uri="{FF2B5EF4-FFF2-40B4-BE49-F238E27FC236}">
                  <a16:creationId xmlns:a16="http://schemas.microsoft.com/office/drawing/2014/main" id="{17C28C46-2FA4-401F-ABDD-29107352003D}"/>
                </a:ext>
              </a:extLst>
            </p:cNvPr>
            <p:cNvSpPr>
              <a:spLocks noChangeArrowheads="1"/>
            </p:cNvSpPr>
            <p:nvPr/>
          </p:nvSpPr>
          <p:spPr bwMode="auto">
            <a:xfrm>
              <a:off x="3276600" y="2940044"/>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Student.Sno</a:t>
              </a:r>
              <a:r>
                <a:rPr kumimoji="0" lang="en-US" altLang="zh-CN" sz="2800" baseline="-30000" dirty="0"/>
                <a:t>=</a:t>
              </a:r>
              <a:r>
                <a:rPr kumimoji="0" lang="en-US" altLang="zh-CN" sz="2800" baseline="-30000" dirty="0" err="1"/>
                <a:t>SC.Sno</a:t>
              </a:r>
              <a:r>
                <a:rPr kumimoji="0" lang="en-US" altLang="zh-CN" sz="2400" dirty="0"/>
                <a:t> </a:t>
              </a:r>
            </a:p>
          </p:txBody>
        </p:sp>
        <p:sp>
          <p:nvSpPr>
            <p:cNvPr id="32" name="Rectangle 9">
              <a:extLst>
                <a:ext uri="{FF2B5EF4-FFF2-40B4-BE49-F238E27FC236}">
                  <a16:creationId xmlns:a16="http://schemas.microsoft.com/office/drawing/2014/main" id="{AF280204-94C3-471C-B476-CF31DA450751}"/>
                </a:ext>
              </a:extLst>
            </p:cNvPr>
            <p:cNvSpPr>
              <a:spLocks noChangeArrowheads="1"/>
            </p:cNvSpPr>
            <p:nvPr/>
          </p:nvSpPr>
          <p:spPr bwMode="auto">
            <a:xfrm>
              <a:off x="3962400" y="3854444"/>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a:t>
              </a:r>
              <a:r>
                <a:rPr kumimoji="0" lang="en-US" altLang="zh-CN" sz="2400" b="0"/>
                <a:t> </a:t>
              </a:r>
            </a:p>
          </p:txBody>
        </p:sp>
        <p:sp>
          <p:nvSpPr>
            <p:cNvPr id="33" name="Rectangle 10">
              <a:extLst>
                <a:ext uri="{FF2B5EF4-FFF2-40B4-BE49-F238E27FC236}">
                  <a16:creationId xmlns:a16="http://schemas.microsoft.com/office/drawing/2014/main" id="{A756D19B-5672-4140-8DC7-C9AA75F9DAA8}"/>
                </a:ext>
              </a:extLst>
            </p:cNvPr>
            <p:cNvSpPr>
              <a:spLocks noChangeArrowheads="1"/>
            </p:cNvSpPr>
            <p:nvPr/>
          </p:nvSpPr>
          <p:spPr bwMode="auto">
            <a:xfrm>
              <a:off x="2289448" y="5854644"/>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Student</a:t>
              </a:r>
              <a:endParaRPr kumimoji="0" lang="en-US" altLang="zh-CN" sz="2400" b="0" dirty="0"/>
            </a:p>
          </p:txBody>
        </p:sp>
        <p:sp>
          <p:nvSpPr>
            <p:cNvPr id="34" name="Rectangle 11">
              <a:extLst>
                <a:ext uri="{FF2B5EF4-FFF2-40B4-BE49-F238E27FC236}">
                  <a16:creationId xmlns:a16="http://schemas.microsoft.com/office/drawing/2014/main" id="{D7632072-5CC8-4C02-A7AA-C442A005A710}"/>
                </a:ext>
              </a:extLst>
            </p:cNvPr>
            <p:cNvSpPr>
              <a:spLocks noChangeArrowheads="1"/>
            </p:cNvSpPr>
            <p:nvPr/>
          </p:nvSpPr>
          <p:spPr bwMode="auto">
            <a:xfrm>
              <a:off x="5670612" y="6203776"/>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SC</a:t>
              </a:r>
            </a:p>
          </p:txBody>
        </p:sp>
        <p:sp>
          <p:nvSpPr>
            <p:cNvPr id="35" name="Line 12">
              <a:extLst>
                <a:ext uri="{FF2B5EF4-FFF2-40B4-BE49-F238E27FC236}">
                  <a16:creationId xmlns:a16="http://schemas.microsoft.com/office/drawing/2014/main" id="{11D4D6E6-096C-435C-A589-75B0F5BA6ABD}"/>
                </a:ext>
              </a:extLst>
            </p:cNvPr>
            <p:cNvSpPr>
              <a:spLocks noChangeShapeType="1"/>
            </p:cNvSpPr>
            <p:nvPr/>
          </p:nvSpPr>
          <p:spPr bwMode="auto">
            <a:xfrm>
              <a:off x="4343400" y="3625844"/>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6" name="Line 13">
              <a:extLst>
                <a:ext uri="{FF2B5EF4-FFF2-40B4-BE49-F238E27FC236}">
                  <a16:creationId xmlns:a16="http://schemas.microsoft.com/office/drawing/2014/main" id="{50B43EDB-D626-4EB3-8919-D440F6073017}"/>
                </a:ext>
              </a:extLst>
            </p:cNvPr>
            <p:cNvSpPr>
              <a:spLocks noChangeShapeType="1"/>
            </p:cNvSpPr>
            <p:nvPr/>
          </p:nvSpPr>
          <p:spPr bwMode="auto">
            <a:xfrm flipH="1">
              <a:off x="3048000" y="4392237"/>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7" name="Line 14">
              <a:extLst>
                <a:ext uri="{FF2B5EF4-FFF2-40B4-BE49-F238E27FC236}">
                  <a16:creationId xmlns:a16="http://schemas.microsoft.com/office/drawing/2014/main" id="{1BCF482A-FFFF-4AE4-85A0-095342B86424}"/>
                </a:ext>
              </a:extLst>
            </p:cNvPr>
            <p:cNvSpPr>
              <a:spLocks noChangeShapeType="1"/>
            </p:cNvSpPr>
            <p:nvPr/>
          </p:nvSpPr>
          <p:spPr bwMode="auto">
            <a:xfrm>
              <a:off x="4495800" y="4387844"/>
              <a:ext cx="1174812" cy="145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8" name="Line 12">
              <a:extLst>
                <a:ext uri="{FF2B5EF4-FFF2-40B4-BE49-F238E27FC236}">
                  <a16:creationId xmlns:a16="http://schemas.microsoft.com/office/drawing/2014/main" id="{1388D148-DDCB-4EB2-9995-5C7D740EAF71}"/>
                </a:ext>
              </a:extLst>
            </p:cNvPr>
            <p:cNvSpPr>
              <a:spLocks noChangeShapeType="1"/>
            </p:cNvSpPr>
            <p:nvPr/>
          </p:nvSpPr>
          <p:spPr bwMode="auto">
            <a:xfrm flipH="1">
              <a:off x="4343400" y="2642884"/>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0" name="Line 12">
              <a:extLst>
                <a:ext uri="{FF2B5EF4-FFF2-40B4-BE49-F238E27FC236}">
                  <a16:creationId xmlns:a16="http://schemas.microsoft.com/office/drawing/2014/main" id="{D12E9E66-8A4F-4496-A12C-0185D25FF9F9}"/>
                </a:ext>
              </a:extLst>
            </p:cNvPr>
            <p:cNvSpPr>
              <a:spLocks noChangeShapeType="1"/>
            </p:cNvSpPr>
            <p:nvPr/>
          </p:nvSpPr>
          <p:spPr bwMode="auto">
            <a:xfrm flipH="1">
              <a:off x="6228184" y="5416543"/>
              <a:ext cx="0" cy="78272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1" name="Rectangle 4">
              <a:extLst>
                <a:ext uri="{FF2B5EF4-FFF2-40B4-BE49-F238E27FC236}">
                  <a16:creationId xmlns:a16="http://schemas.microsoft.com/office/drawing/2014/main" id="{514D5DBE-56A5-4361-A306-C6716FA79BE4}"/>
                </a:ext>
              </a:extLst>
            </p:cNvPr>
            <p:cNvSpPr>
              <a:spLocks noChangeArrowheads="1"/>
            </p:cNvSpPr>
            <p:nvPr/>
          </p:nvSpPr>
          <p:spPr bwMode="auto">
            <a:xfrm>
              <a:off x="2339752" y="471015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Sname,sno</a:t>
              </a:r>
              <a:r>
                <a:rPr kumimoji="0" lang="en-US" altLang="zh-CN" sz="2400" dirty="0"/>
                <a:t> </a:t>
              </a:r>
              <a:endParaRPr kumimoji="0" lang="en-US" altLang="zh-CN" sz="2400" b="0" dirty="0"/>
            </a:p>
          </p:txBody>
        </p:sp>
        <p:sp>
          <p:nvSpPr>
            <p:cNvPr id="42" name="Rectangle 4">
              <a:extLst>
                <a:ext uri="{FF2B5EF4-FFF2-40B4-BE49-F238E27FC236}">
                  <a16:creationId xmlns:a16="http://schemas.microsoft.com/office/drawing/2014/main" id="{C7C7DCD9-7FB3-4157-BB87-432744E69CAB}"/>
                </a:ext>
              </a:extLst>
            </p:cNvPr>
            <p:cNvSpPr>
              <a:spLocks noChangeArrowheads="1"/>
            </p:cNvSpPr>
            <p:nvPr/>
          </p:nvSpPr>
          <p:spPr bwMode="auto">
            <a:xfrm>
              <a:off x="5580112" y="4515836"/>
              <a:ext cx="1475681" cy="1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sno</a:t>
              </a:r>
              <a:r>
                <a:rPr kumimoji="0" lang="en-US" altLang="zh-CN" sz="2400" dirty="0"/>
                <a:t> </a:t>
              </a:r>
              <a:endParaRPr kumimoji="0" lang="en-US" altLang="zh-CN" sz="2400" b="0" dirty="0"/>
            </a:p>
          </p:txBody>
        </p:sp>
        <p:sp>
          <p:nvSpPr>
            <p:cNvPr id="43" name="Line 12">
              <a:extLst>
                <a:ext uri="{FF2B5EF4-FFF2-40B4-BE49-F238E27FC236}">
                  <a16:creationId xmlns:a16="http://schemas.microsoft.com/office/drawing/2014/main" id="{CE9CEEFA-821A-4F9D-8B04-AC37F411342C}"/>
                </a:ext>
              </a:extLst>
            </p:cNvPr>
            <p:cNvSpPr>
              <a:spLocks noChangeShapeType="1"/>
            </p:cNvSpPr>
            <p:nvPr/>
          </p:nvSpPr>
          <p:spPr bwMode="auto">
            <a:xfrm flipH="1">
              <a:off x="6228184" y="4909784"/>
              <a:ext cx="0" cy="1439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4" name="Line 12">
              <a:extLst>
                <a:ext uri="{FF2B5EF4-FFF2-40B4-BE49-F238E27FC236}">
                  <a16:creationId xmlns:a16="http://schemas.microsoft.com/office/drawing/2014/main" id="{C4124C8C-8367-426A-8CF1-4ADF1A389A04}"/>
                </a:ext>
              </a:extLst>
            </p:cNvPr>
            <p:cNvSpPr>
              <a:spLocks noChangeShapeType="1"/>
            </p:cNvSpPr>
            <p:nvPr/>
          </p:nvSpPr>
          <p:spPr bwMode="auto">
            <a:xfrm flipH="1">
              <a:off x="2770507" y="5379932"/>
              <a:ext cx="1293" cy="474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5" name="椭圆 44">
              <a:extLst>
                <a:ext uri="{FF2B5EF4-FFF2-40B4-BE49-F238E27FC236}">
                  <a16:creationId xmlns:a16="http://schemas.microsoft.com/office/drawing/2014/main" id="{47AA6B73-B632-4658-98DB-372260966C8C}"/>
                </a:ext>
              </a:extLst>
            </p:cNvPr>
            <p:cNvSpPr/>
            <p:nvPr/>
          </p:nvSpPr>
          <p:spPr bwMode="auto">
            <a:xfrm>
              <a:off x="1475656" y="2852011"/>
              <a:ext cx="7056784" cy="1555205"/>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sp>
        <p:nvSpPr>
          <p:cNvPr id="23" name="矩形 22">
            <a:extLst>
              <a:ext uri="{FF2B5EF4-FFF2-40B4-BE49-F238E27FC236}">
                <a16:creationId xmlns:a16="http://schemas.microsoft.com/office/drawing/2014/main" id="{E2E77DA0-2295-49D2-89D5-23AF5F7C9313}"/>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138716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704850"/>
            <a:ext cx="8229600" cy="795338"/>
          </a:xfrm>
        </p:spPr>
        <p:txBody>
          <a:bodyPr/>
          <a:lstStyle/>
          <a:p>
            <a:r>
              <a:rPr lang="zh-CN" altLang="en-US" dirty="0"/>
              <a:t>考虑投影的下推细节</a:t>
            </a:r>
          </a:p>
        </p:txBody>
      </p:sp>
      <p:sp>
        <p:nvSpPr>
          <p:cNvPr id="4" name="灯片编号占位符 3"/>
          <p:cNvSpPr>
            <a:spLocks noGrp="1"/>
          </p:cNvSpPr>
          <p:nvPr>
            <p:ph type="sldNum" sz="quarter" idx="12"/>
          </p:nvPr>
        </p:nvSpPr>
        <p:spPr/>
        <p:txBody>
          <a:bodyPr/>
          <a:lstStyle/>
          <a:p>
            <a:pPr>
              <a:defRPr/>
            </a:pPr>
            <a:fld id="{6589D5B8-147A-40DD-99E7-1FDD2EB96681}" type="slidenum">
              <a:rPr lang="zh-CN" altLang="en-US" smtClean="0"/>
              <a:pPr>
                <a:defRPr/>
              </a:pPr>
              <a:t>42</a:t>
            </a:fld>
            <a:endParaRPr lang="en-US" altLang="zh-CN"/>
          </a:p>
        </p:txBody>
      </p:sp>
      <p:sp>
        <p:nvSpPr>
          <p:cNvPr id="3" name="内容占位符 2">
            <a:extLst>
              <a:ext uri="{FF2B5EF4-FFF2-40B4-BE49-F238E27FC236}">
                <a16:creationId xmlns:a16="http://schemas.microsoft.com/office/drawing/2014/main" id="{CA7888F3-33A8-4022-BFF7-5E5D4B35EE21}"/>
              </a:ext>
            </a:extLst>
          </p:cNvPr>
          <p:cNvSpPr>
            <a:spLocks noGrp="1"/>
          </p:cNvSpPr>
          <p:nvPr>
            <p:ph idx="1"/>
          </p:nvPr>
        </p:nvSpPr>
        <p:spPr>
          <a:xfrm>
            <a:off x="323528" y="1570038"/>
            <a:ext cx="8229600" cy="485725"/>
          </a:xfrm>
        </p:spPr>
        <p:txBody>
          <a:bodyPr/>
          <a:lstStyle/>
          <a:p>
            <a:r>
              <a:rPr lang="zh-CN" altLang="en-US" dirty="0"/>
              <a:t>（</a:t>
            </a:r>
            <a:r>
              <a:rPr lang="en-US" altLang="zh-CN" dirty="0"/>
              <a:t>7</a:t>
            </a:r>
            <a:r>
              <a:rPr lang="zh-CN" altLang="en-US" dirty="0"/>
              <a:t>）优化后的查询树</a:t>
            </a:r>
          </a:p>
        </p:txBody>
      </p:sp>
      <p:grpSp>
        <p:nvGrpSpPr>
          <p:cNvPr id="19" name="组合 18">
            <a:extLst>
              <a:ext uri="{FF2B5EF4-FFF2-40B4-BE49-F238E27FC236}">
                <a16:creationId xmlns:a16="http://schemas.microsoft.com/office/drawing/2014/main" id="{E4FB570F-3770-42D6-81D3-7B663400C0FD}"/>
              </a:ext>
            </a:extLst>
          </p:cNvPr>
          <p:cNvGrpSpPr/>
          <p:nvPr/>
        </p:nvGrpSpPr>
        <p:grpSpPr>
          <a:xfrm>
            <a:off x="2289448" y="1894558"/>
            <a:ext cx="5025752" cy="4493486"/>
            <a:chOff x="2289448" y="1894558"/>
            <a:chExt cx="5025752" cy="4493486"/>
          </a:xfrm>
        </p:grpSpPr>
        <p:sp>
          <p:nvSpPr>
            <p:cNvPr id="20" name="Rectangle 4">
              <a:extLst>
                <a:ext uri="{FF2B5EF4-FFF2-40B4-BE49-F238E27FC236}">
                  <a16:creationId xmlns:a16="http://schemas.microsoft.com/office/drawing/2014/main" id="{A48A13A0-0441-4EE2-AD64-252B822C8CD1}"/>
                </a:ext>
              </a:extLst>
            </p:cNvPr>
            <p:cNvSpPr>
              <a:spLocks noChangeArrowheads="1"/>
            </p:cNvSpPr>
            <p:nvPr/>
          </p:nvSpPr>
          <p:spPr bwMode="auto">
            <a:xfrm>
              <a:off x="3616087" y="1894558"/>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a:t>
              </a:r>
              <a:r>
                <a:rPr kumimoji="0" lang="en-US" altLang="zh-CN" sz="2400" dirty="0"/>
                <a:t> </a:t>
              </a:r>
              <a:endParaRPr kumimoji="0" lang="en-US" altLang="zh-CN" sz="2400" b="0" dirty="0"/>
            </a:p>
          </p:txBody>
        </p:sp>
        <p:sp>
          <p:nvSpPr>
            <p:cNvPr id="21" name="Rectangle 6">
              <a:extLst>
                <a:ext uri="{FF2B5EF4-FFF2-40B4-BE49-F238E27FC236}">
                  <a16:creationId xmlns:a16="http://schemas.microsoft.com/office/drawing/2014/main" id="{60047B88-FF55-4142-98C1-6359AB68EDA5}"/>
                </a:ext>
              </a:extLst>
            </p:cNvPr>
            <p:cNvSpPr>
              <a:spLocks noChangeArrowheads="1"/>
            </p:cNvSpPr>
            <p:nvPr/>
          </p:nvSpPr>
          <p:spPr bwMode="auto">
            <a:xfrm>
              <a:off x="5181600" y="4850724"/>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a:t>SC.Cno=’2’</a:t>
              </a:r>
              <a:r>
                <a:rPr kumimoji="0" lang="en-US" altLang="zh-CN" sz="2400" dirty="0"/>
                <a:t> </a:t>
              </a:r>
            </a:p>
          </p:txBody>
        </p:sp>
        <p:sp>
          <p:nvSpPr>
            <p:cNvPr id="22" name="Rectangle 10">
              <a:extLst>
                <a:ext uri="{FF2B5EF4-FFF2-40B4-BE49-F238E27FC236}">
                  <a16:creationId xmlns:a16="http://schemas.microsoft.com/office/drawing/2014/main" id="{3157B94B-FCCE-43A5-B578-9C66D6C1E894}"/>
                </a:ext>
              </a:extLst>
            </p:cNvPr>
            <p:cNvSpPr>
              <a:spLocks noChangeArrowheads="1"/>
            </p:cNvSpPr>
            <p:nvPr/>
          </p:nvSpPr>
          <p:spPr bwMode="auto">
            <a:xfrm>
              <a:off x="2289448" y="5854644"/>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Student</a:t>
              </a:r>
              <a:endParaRPr kumimoji="0" lang="en-US" altLang="zh-CN" sz="2400" b="0" dirty="0"/>
            </a:p>
          </p:txBody>
        </p:sp>
        <p:sp>
          <p:nvSpPr>
            <p:cNvPr id="23" name="Rectangle 11">
              <a:extLst>
                <a:ext uri="{FF2B5EF4-FFF2-40B4-BE49-F238E27FC236}">
                  <a16:creationId xmlns:a16="http://schemas.microsoft.com/office/drawing/2014/main" id="{113EA65E-B659-4BEA-B817-7ABDE8037C76}"/>
                </a:ext>
              </a:extLst>
            </p:cNvPr>
            <p:cNvSpPr>
              <a:spLocks noChangeArrowheads="1"/>
            </p:cNvSpPr>
            <p:nvPr/>
          </p:nvSpPr>
          <p:spPr bwMode="auto">
            <a:xfrm>
              <a:off x="5670612" y="558924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SC</a:t>
              </a:r>
            </a:p>
          </p:txBody>
        </p:sp>
        <p:sp>
          <p:nvSpPr>
            <p:cNvPr id="24" name="Line 13">
              <a:extLst>
                <a:ext uri="{FF2B5EF4-FFF2-40B4-BE49-F238E27FC236}">
                  <a16:creationId xmlns:a16="http://schemas.microsoft.com/office/drawing/2014/main" id="{77E20CAA-6ED4-4EE3-8B77-5F2285305872}"/>
                </a:ext>
              </a:extLst>
            </p:cNvPr>
            <p:cNvSpPr>
              <a:spLocks noChangeShapeType="1"/>
            </p:cNvSpPr>
            <p:nvPr/>
          </p:nvSpPr>
          <p:spPr bwMode="auto">
            <a:xfrm flipH="1">
              <a:off x="3048000" y="4392237"/>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5" name="Line 14">
              <a:extLst>
                <a:ext uri="{FF2B5EF4-FFF2-40B4-BE49-F238E27FC236}">
                  <a16:creationId xmlns:a16="http://schemas.microsoft.com/office/drawing/2014/main" id="{E3C5EBF2-DA89-447C-B53C-6A8CDF5941CC}"/>
                </a:ext>
              </a:extLst>
            </p:cNvPr>
            <p:cNvSpPr>
              <a:spLocks noChangeShapeType="1"/>
            </p:cNvSpPr>
            <p:nvPr/>
          </p:nvSpPr>
          <p:spPr bwMode="auto">
            <a:xfrm>
              <a:off x="4495800" y="4387844"/>
              <a:ext cx="1174812" cy="145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 name="Line 12">
              <a:extLst>
                <a:ext uri="{FF2B5EF4-FFF2-40B4-BE49-F238E27FC236}">
                  <a16:creationId xmlns:a16="http://schemas.microsoft.com/office/drawing/2014/main" id="{82491B5A-2901-4D08-9576-15042E2FF2E8}"/>
                </a:ext>
              </a:extLst>
            </p:cNvPr>
            <p:cNvSpPr>
              <a:spLocks noChangeShapeType="1"/>
            </p:cNvSpPr>
            <p:nvPr/>
          </p:nvSpPr>
          <p:spPr bwMode="auto">
            <a:xfrm flipH="1">
              <a:off x="4229100" y="2696146"/>
              <a:ext cx="0" cy="10989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7" name="Line 12">
              <a:extLst>
                <a:ext uri="{FF2B5EF4-FFF2-40B4-BE49-F238E27FC236}">
                  <a16:creationId xmlns:a16="http://schemas.microsoft.com/office/drawing/2014/main" id="{EFC4FC43-5D9C-411B-8F88-B6871D0A6003}"/>
                </a:ext>
              </a:extLst>
            </p:cNvPr>
            <p:cNvSpPr>
              <a:spLocks noChangeShapeType="1"/>
            </p:cNvSpPr>
            <p:nvPr/>
          </p:nvSpPr>
          <p:spPr bwMode="auto">
            <a:xfrm flipH="1">
              <a:off x="6228184" y="5416544"/>
              <a:ext cx="0" cy="366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8" name="Rectangle 4">
              <a:extLst>
                <a:ext uri="{FF2B5EF4-FFF2-40B4-BE49-F238E27FC236}">
                  <a16:creationId xmlns:a16="http://schemas.microsoft.com/office/drawing/2014/main" id="{1113DD3E-4CE5-4D4E-A1C0-68F7F1F01AB6}"/>
                </a:ext>
              </a:extLst>
            </p:cNvPr>
            <p:cNvSpPr>
              <a:spLocks noChangeArrowheads="1"/>
            </p:cNvSpPr>
            <p:nvPr/>
          </p:nvSpPr>
          <p:spPr bwMode="auto">
            <a:xfrm>
              <a:off x="2339752" y="471015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a:t>Sname,sno</a:t>
              </a:r>
              <a:r>
                <a:rPr kumimoji="0" lang="en-US" altLang="zh-CN" sz="2400" dirty="0"/>
                <a:t> </a:t>
              </a:r>
              <a:endParaRPr kumimoji="0" lang="en-US" altLang="zh-CN" sz="2400" b="0" dirty="0"/>
            </a:p>
          </p:txBody>
        </p:sp>
        <p:sp>
          <p:nvSpPr>
            <p:cNvPr id="29" name="Rectangle 4">
              <a:extLst>
                <a:ext uri="{FF2B5EF4-FFF2-40B4-BE49-F238E27FC236}">
                  <a16:creationId xmlns:a16="http://schemas.microsoft.com/office/drawing/2014/main" id="{A77C7F74-4D1F-4EE0-B4F0-B721A2436A29}"/>
                </a:ext>
              </a:extLst>
            </p:cNvPr>
            <p:cNvSpPr>
              <a:spLocks noChangeArrowheads="1"/>
            </p:cNvSpPr>
            <p:nvPr/>
          </p:nvSpPr>
          <p:spPr bwMode="auto">
            <a:xfrm>
              <a:off x="5580112" y="4387832"/>
              <a:ext cx="1475681" cy="28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sno</a:t>
              </a:r>
              <a:r>
                <a:rPr kumimoji="0" lang="en-US" altLang="zh-CN" sz="2400" dirty="0"/>
                <a:t> </a:t>
              </a:r>
              <a:endParaRPr kumimoji="0" lang="en-US" altLang="zh-CN" sz="2400" b="0" dirty="0"/>
            </a:p>
          </p:txBody>
        </p:sp>
        <p:sp>
          <p:nvSpPr>
            <p:cNvPr id="39" name="Line 12">
              <a:extLst>
                <a:ext uri="{FF2B5EF4-FFF2-40B4-BE49-F238E27FC236}">
                  <a16:creationId xmlns:a16="http://schemas.microsoft.com/office/drawing/2014/main" id="{1086FDA5-C667-4365-AD35-9FC52918FE1A}"/>
                </a:ext>
              </a:extLst>
            </p:cNvPr>
            <p:cNvSpPr>
              <a:spLocks noChangeShapeType="1"/>
            </p:cNvSpPr>
            <p:nvPr/>
          </p:nvSpPr>
          <p:spPr bwMode="auto">
            <a:xfrm flipH="1">
              <a:off x="6228184" y="4803868"/>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0" name="Line 12">
              <a:extLst>
                <a:ext uri="{FF2B5EF4-FFF2-40B4-BE49-F238E27FC236}">
                  <a16:creationId xmlns:a16="http://schemas.microsoft.com/office/drawing/2014/main" id="{82D7A202-5A0E-4555-A35F-43BA2244E165}"/>
                </a:ext>
              </a:extLst>
            </p:cNvPr>
            <p:cNvSpPr>
              <a:spLocks noChangeShapeType="1"/>
            </p:cNvSpPr>
            <p:nvPr/>
          </p:nvSpPr>
          <p:spPr bwMode="auto">
            <a:xfrm flipH="1">
              <a:off x="2770507" y="5379932"/>
              <a:ext cx="1293" cy="474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1" name="AutoShape 4">
              <a:extLst>
                <a:ext uri="{FF2B5EF4-FFF2-40B4-BE49-F238E27FC236}">
                  <a16:creationId xmlns:a16="http://schemas.microsoft.com/office/drawing/2014/main" id="{B2C2591D-E6CC-44CB-8097-0073844FA63B}"/>
                </a:ext>
              </a:extLst>
            </p:cNvPr>
            <p:cNvSpPr>
              <a:spLocks noChangeArrowheads="1"/>
            </p:cNvSpPr>
            <p:nvPr/>
          </p:nvSpPr>
          <p:spPr bwMode="auto">
            <a:xfrm rot="5400000">
              <a:off x="4139551" y="3941268"/>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 name="矩形 29">
            <a:extLst>
              <a:ext uri="{FF2B5EF4-FFF2-40B4-BE49-F238E27FC236}">
                <a16:creationId xmlns:a16="http://schemas.microsoft.com/office/drawing/2014/main" id="{465A879E-4D01-45B4-8653-AEA38CFC8B37}"/>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
        <p:nvSpPr>
          <p:cNvPr id="31" name="椭圆 30">
            <a:extLst>
              <a:ext uri="{FF2B5EF4-FFF2-40B4-BE49-F238E27FC236}">
                <a16:creationId xmlns:a16="http://schemas.microsoft.com/office/drawing/2014/main" id="{C5040475-2319-4242-BE54-EAA564ED3A25}"/>
              </a:ext>
            </a:extLst>
          </p:cNvPr>
          <p:cNvSpPr/>
          <p:nvPr/>
        </p:nvSpPr>
        <p:spPr bwMode="auto">
          <a:xfrm>
            <a:off x="457200" y="2055764"/>
            <a:ext cx="7931224" cy="3727040"/>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34207502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18025" y="483435"/>
            <a:ext cx="8382000" cy="5632311"/>
          </a:xfrm>
          <a:prstGeom prst="rect">
            <a:avLst/>
          </a:prstGeom>
          <a:noFill/>
          <a:ln w="9525">
            <a:noFill/>
            <a:miter lim="800000"/>
            <a:headEnd/>
            <a:tailEnd/>
          </a:ln>
        </p:spPr>
        <p:txBody>
          <a:bodyPr>
            <a:spAutoFit/>
          </a:bodyPr>
          <a:lstStyle/>
          <a:p>
            <a:pPr>
              <a:spcBef>
                <a:spcPct val="50000"/>
              </a:spcBef>
            </a:pPr>
            <a:r>
              <a:rPr lang="en-US" altLang="zh-CN" b="1" dirty="0">
                <a:latin typeface="Arial" charset="0"/>
                <a:cs typeface="Arial" charset="0"/>
              </a:rPr>
              <a:t>9.4  </a:t>
            </a:r>
            <a:r>
              <a:rPr lang="zh-CN" altLang="en-US" b="1" dirty="0">
                <a:latin typeface="Arial" charset="0"/>
                <a:ea typeface="黑体" pitchFamily="49" charset="-122"/>
              </a:rPr>
              <a:t>物理优化</a:t>
            </a:r>
          </a:p>
          <a:p>
            <a:pPr>
              <a:spcBef>
                <a:spcPct val="50000"/>
              </a:spcBef>
            </a:pPr>
            <a:r>
              <a:rPr lang="zh-CN" altLang="en-US" dirty="0">
                <a:latin typeface="Arial" charset="0"/>
              </a:rPr>
              <a:t>       常常先使用</a:t>
            </a:r>
            <a:r>
              <a:rPr lang="zh-CN" altLang="en-US" dirty="0">
                <a:solidFill>
                  <a:srgbClr val="FF0000"/>
                </a:solidFill>
                <a:latin typeface="Arial" charset="0"/>
              </a:rPr>
              <a:t>启发式规则</a:t>
            </a:r>
            <a:r>
              <a:rPr lang="zh-CN" altLang="en-US" dirty="0">
                <a:latin typeface="Arial" charset="0"/>
              </a:rPr>
              <a:t>选取若干较优的</a:t>
            </a:r>
            <a:r>
              <a:rPr lang="zh-CN" altLang="en-US" dirty="0">
                <a:solidFill>
                  <a:srgbClr val="FF0000"/>
                </a:solidFill>
                <a:latin typeface="Arial" charset="0"/>
              </a:rPr>
              <a:t>候选查询方案</a:t>
            </a:r>
            <a:r>
              <a:rPr lang="zh-CN" altLang="en-US" dirty="0">
                <a:latin typeface="Arial" charset="0"/>
              </a:rPr>
              <a:t>，然后分别估算这些候选方案的</a:t>
            </a:r>
            <a:r>
              <a:rPr lang="zh-CN" altLang="en-US" dirty="0">
                <a:solidFill>
                  <a:srgbClr val="FF0000"/>
                </a:solidFill>
                <a:latin typeface="Arial" charset="0"/>
              </a:rPr>
              <a:t>执行代价</a:t>
            </a:r>
            <a:r>
              <a:rPr lang="zh-CN" altLang="en-US" dirty="0">
                <a:latin typeface="Arial" charset="0"/>
              </a:rPr>
              <a:t>，从而选取代价最小的作为执行计划。</a:t>
            </a:r>
          </a:p>
          <a:p>
            <a:pPr>
              <a:spcBef>
                <a:spcPct val="50000"/>
              </a:spcBef>
            </a:pPr>
            <a:r>
              <a:rPr lang="zh-CN" altLang="en-US" b="1" dirty="0">
                <a:latin typeface="Arial" charset="0"/>
                <a:ea typeface="黑体" pitchFamily="49" charset="-122"/>
              </a:rPr>
              <a:t>       总代价＝</a:t>
            </a:r>
            <a:r>
              <a:rPr lang="en-US" altLang="zh-CN" b="1" dirty="0">
                <a:latin typeface="Arial" charset="0"/>
                <a:ea typeface="黑体" pitchFamily="49" charset="-122"/>
              </a:rPr>
              <a:t>I/O</a:t>
            </a:r>
            <a:r>
              <a:rPr lang="zh-CN" altLang="en-US" b="1" dirty="0">
                <a:latin typeface="Arial" charset="0"/>
                <a:ea typeface="黑体" pitchFamily="49" charset="-122"/>
              </a:rPr>
              <a:t>代价＋</a:t>
            </a:r>
            <a:r>
              <a:rPr lang="en-US" altLang="zh-CN" b="1" dirty="0">
                <a:latin typeface="Arial" charset="0"/>
                <a:ea typeface="黑体" pitchFamily="49" charset="-122"/>
              </a:rPr>
              <a:t>CPU</a:t>
            </a:r>
            <a:r>
              <a:rPr lang="zh-CN" altLang="en-US" b="1" dirty="0">
                <a:latin typeface="Arial" charset="0"/>
                <a:ea typeface="黑体" pitchFamily="49" charset="-122"/>
              </a:rPr>
              <a:t>代价＋内存代价＋通信代价</a:t>
            </a:r>
          </a:p>
          <a:p>
            <a:endParaRPr lang="en-US" altLang="zh-CN" dirty="0"/>
          </a:p>
          <a:p>
            <a:r>
              <a:rPr lang="zh-CN" altLang="en-US" b="1" dirty="0">
                <a:latin typeface="微软雅黑" panose="020B0503020204020204" pitchFamily="34" charset="-122"/>
                <a:ea typeface="微软雅黑" panose="020B0503020204020204" pitchFamily="34" charset="-122"/>
              </a:rPr>
              <a:t>代价模型</a:t>
            </a:r>
            <a:endParaRPr lang="en-US" altLang="zh-CN" b="1" dirty="0">
              <a:latin typeface="微软雅黑" panose="020B0503020204020204" pitchFamily="34" charset="-122"/>
              <a:ea typeface="微软雅黑" panose="020B0503020204020204" pitchFamily="34" charset="-122"/>
            </a:endParaRPr>
          </a:p>
          <a:p>
            <a:pPr marL="800100" lvl="1" indent="-342900">
              <a:buClr>
                <a:schemeClr val="accent2"/>
              </a:buClr>
              <a:buFont typeface="Wingdings" panose="05000000000000000000" pitchFamily="2" charset="2"/>
              <a:buChar char="Ø"/>
            </a:pPr>
            <a:r>
              <a:rPr lang="zh-CN" altLang="en-US" dirty="0"/>
              <a:t>物理代价</a:t>
            </a:r>
            <a:endParaRPr lang="en-US" altLang="zh-CN" dirty="0"/>
          </a:p>
          <a:p>
            <a:pPr lvl="2"/>
            <a:r>
              <a:rPr lang="en-US" altLang="zh-CN" dirty="0"/>
              <a:t>CPU</a:t>
            </a:r>
            <a:r>
              <a:rPr lang="zh-CN" altLang="en-US" dirty="0"/>
              <a:t>，</a:t>
            </a:r>
            <a:r>
              <a:rPr lang="en-US" altLang="zh-CN" dirty="0"/>
              <a:t>I/O</a:t>
            </a:r>
            <a:r>
              <a:rPr lang="zh-CN" altLang="en-US" dirty="0"/>
              <a:t>，内存，</a:t>
            </a:r>
            <a:r>
              <a:rPr lang="en-US" altLang="zh-CN" dirty="0"/>
              <a:t>… …</a:t>
            </a:r>
          </a:p>
          <a:p>
            <a:pPr lvl="2"/>
            <a:r>
              <a:rPr lang="zh-CN" altLang="en-US" dirty="0"/>
              <a:t>依赖于硬件</a:t>
            </a:r>
            <a:endParaRPr lang="en-US" altLang="zh-CN" dirty="0"/>
          </a:p>
          <a:p>
            <a:pPr marL="800100" lvl="1" indent="-342900">
              <a:buClr>
                <a:schemeClr val="accent2"/>
              </a:buClr>
              <a:buFont typeface="Wingdings" panose="05000000000000000000" pitchFamily="2" charset="2"/>
              <a:buChar char="Ø"/>
            </a:pPr>
            <a:r>
              <a:rPr lang="zh-CN" altLang="en-US" dirty="0"/>
              <a:t>逻辑代价</a:t>
            </a:r>
            <a:endParaRPr lang="en-US" altLang="zh-CN" dirty="0"/>
          </a:p>
          <a:p>
            <a:pPr lvl="2"/>
            <a:r>
              <a:rPr lang="zh-CN" altLang="en-US" dirty="0">
                <a:solidFill>
                  <a:srgbClr val="FF0000"/>
                </a:solidFill>
              </a:rPr>
              <a:t>结果集大小</a:t>
            </a:r>
            <a:r>
              <a:rPr lang="zh-CN" altLang="en-US" dirty="0"/>
              <a:t>估计，依赖于算子算法、统计信息等</a:t>
            </a:r>
            <a:endParaRPr lang="en-US" altLang="zh-CN" dirty="0"/>
          </a:p>
          <a:p>
            <a:pPr marL="800100" lvl="1" indent="-342900">
              <a:buClr>
                <a:schemeClr val="accent2"/>
              </a:buClr>
              <a:buFont typeface="Wingdings" panose="05000000000000000000" pitchFamily="2" charset="2"/>
              <a:buChar char="Ø"/>
            </a:pPr>
            <a:r>
              <a:rPr lang="zh-CN" altLang="en-US" dirty="0"/>
              <a:t>算法代价</a:t>
            </a:r>
            <a:endParaRPr lang="en-US" altLang="zh-CN" dirty="0"/>
          </a:p>
          <a:p>
            <a:pPr lvl="2"/>
            <a:r>
              <a:rPr lang="zh-CN" altLang="en-US" dirty="0"/>
              <a:t>算子算法的时空复杂度</a:t>
            </a:r>
            <a:endParaRPr lang="zh-CN" altLang="en-US" dirty="0">
              <a:latin typeface="Arial" charset="0"/>
            </a:endParaRPr>
          </a:p>
        </p:txBody>
      </p:sp>
      <p:sp>
        <p:nvSpPr>
          <p:cNvPr id="3" name="灯片编号占位符 2"/>
          <p:cNvSpPr>
            <a:spLocks noGrp="1"/>
          </p:cNvSpPr>
          <p:nvPr>
            <p:ph type="sldNum" sz="quarter" idx="12"/>
          </p:nvPr>
        </p:nvSpPr>
        <p:spPr/>
        <p:txBody>
          <a:bodyPr/>
          <a:lstStyle/>
          <a:p>
            <a:pPr>
              <a:defRPr/>
            </a:pPr>
            <a:fld id="{7BB12ABC-D99B-4250-AEEC-C09C41850E38}" type="slidenum">
              <a:rPr lang="zh-CN" altLang="en-US" smtClean="0"/>
              <a:pPr>
                <a:defRPr/>
              </a:pPr>
              <a:t>43</a:t>
            </a:fld>
            <a:endParaRPr lang="en-US" altLang="zh-CN"/>
          </a:p>
        </p:txBody>
      </p:sp>
      <p:sp>
        <p:nvSpPr>
          <p:cNvPr id="4" name="矩形 3">
            <a:extLst>
              <a:ext uri="{FF2B5EF4-FFF2-40B4-BE49-F238E27FC236}">
                <a16:creationId xmlns:a16="http://schemas.microsoft.com/office/drawing/2014/main" id="{29E115CC-4D47-4B0C-939E-C2B05A5379E7}"/>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81000" y="1268760"/>
            <a:ext cx="8382000" cy="3557897"/>
          </a:xfrm>
          <a:prstGeom prst="rect">
            <a:avLst/>
          </a:prstGeom>
          <a:noFill/>
          <a:ln w="9525">
            <a:noFill/>
            <a:miter lim="800000"/>
            <a:headEnd/>
            <a:tailEnd/>
          </a:ln>
        </p:spPr>
        <p:txBody>
          <a:bodyPr>
            <a:spAutoFit/>
          </a:bodyPr>
          <a:lstStyle/>
          <a:p>
            <a:pPr marL="273050" lvl="0" indent="-273050">
              <a:spcBef>
                <a:spcPct val="20000"/>
              </a:spcBef>
              <a:buClr>
                <a:srgbClr val="0BD0D9"/>
              </a:buClr>
              <a:buSzPct val="95000"/>
              <a:buFont typeface="Wingdings 2" pitchFamily="18" charset="2"/>
              <a:buChar char=""/>
            </a:pPr>
            <a:r>
              <a:rPr kumimoji="0" lang="zh-CN" altLang="en-US" sz="2600" dirty="0">
                <a:solidFill>
                  <a:prstClr val="black"/>
                </a:solidFill>
                <a:latin typeface="Constantia"/>
              </a:rPr>
              <a:t>基于磁盘</a:t>
            </a:r>
            <a:r>
              <a:rPr kumimoji="0" lang="en-US" altLang="zh-CN" sz="2600" dirty="0">
                <a:solidFill>
                  <a:prstClr val="black"/>
                </a:solidFill>
                <a:latin typeface="Constantia"/>
              </a:rPr>
              <a:t>DBMS</a:t>
            </a:r>
            <a:r>
              <a:rPr kumimoji="0" lang="zh-CN" altLang="en-US" sz="2600" dirty="0">
                <a:solidFill>
                  <a:prstClr val="black"/>
                </a:solidFill>
                <a:latin typeface="Constantia"/>
              </a:rPr>
              <a:t>代价模型</a:t>
            </a:r>
            <a:endParaRPr kumimoji="0" lang="en-US" altLang="zh-CN" sz="2600" dirty="0">
              <a:solidFill>
                <a:prstClr val="black"/>
              </a:solidFill>
              <a:latin typeface="Constantia"/>
            </a:endParaRPr>
          </a:p>
          <a:p>
            <a:pPr marL="736600" lvl="1" indent="-342900">
              <a:spcBef>
                <a:spcPct val="20000"/>
              </a:spcBef>
              <a:buClr>
                <a:srgbClr val="0F6FC6"/>
              </a:buClr>
              <a:buSzPct val="85000"/>
              <a:buFont typeface="Wingdings" panose="05000000000000000000" pitchFamily="2" charset="2"/>
              <a:buChar char="Ø"/>
            </a:pPr>
            <a:r>
              <a:rPr kumimoji="0" lang="zh-CN" altLang="en-US" dirty="0">
                <a:solidFill>
                  <a:prstClr val="black"/>
                </a:solidFill>
                <a:latin typeface="Constantia"/>
              </a:rPr>
              <a:t>磁盘</a:t>
            </a:r>
            <a:r>
              <a:rPr kumimoji="0" lang="en-US" altLang="zh-CN" dirty="0">
                <a:solidFill>
                  <a:prstClr val="black"/>
                </a:solidFill>
                <a:latin typeface="Constantia"/>
              </a:rPr>
              <a:t>I/O</a:t>
            </a:r>
            <a:r>
              <a:rPr kumimoji="0" lang="zh-CN" altLang="en-US" dirty="0">
                <a:solidFill>
                  <a:prstClr val="black"/>
                </a:solidFill>
                <a:latin typeface="Constantia"/>
              </a:rPr>
              <a:t>占代价模型的主要部分</a:t>
            </a:r>
            <a:endParaRPr kumimoji="0" lang="en-US" altLang="zh-CN" dirty="0">
              <a:solidFill>
                <a:prstClr val="black"/>
              </a:solidFill>
              <a:latin typeface="Constantia"/>
            </a:endParaRPr>
          </a:p>
          <a:p>
            <a:pPr marL="736600" lvl="1" indent="-342900">
              <a:spcBef>
                <a:spcPct val="20000"/>
              </a:spcBef>
              <a:buClr>
                <a:srgbClr val="0F6FC6"/>
              </a:buClr>
              <a:buSzPct val="85000"/>
              <a:buFont typeface="Wingdings" panose="05000000000000000000" pitchFamily="2" charset="2"/>
              <a:buChar char="Ø"/>
            </a:pPr>
            <a:r>
              <a:rPr kumimoji="0" lang="en-US" altLang="zh-CN" cap="all" dirty="0">
                <a:solidFill>
                  <a:prstClr val="black"/>
                </a:solidFill>
                <a:latin typeface="Constantia"/>
              </a:rPr>
              <a:t>Cpu</a:t>
            </a:r>
            <a:r>
              <a:rPr kumimoji="0" lang="zh-CN" altLang="en-US" dirty="0">
                <a:solidFill>
                  <a:prstClr val="black"/>
                </a:solidFill>
                <a:latin typeface="Constantia"/>
              </a:rPr>
              <a:t>代价可以忽略</a:t>
            </a:r>
            <a:endParaRPr kumimoji="0" lang="en-US" altLang="zh-CN" dirty="0">
              <a:solidFill>
                <a:prstClr val="black"/>
              </a:solidFill>
              <a:latin typeface="Constantia"/>
            </a:endParaRPr>
          </a:p>
          <a:p>
            <a:pPr marL="736600" lvl="1" indent="-342900">
              <a:spcBef>
                <a:spcPct val="20000"/>
              </a:spcBef>
              <a:buClr>
                <a:srgbClr val="0F6FC6"/>
              </a:buClr>
              <a:buSzPct val="85000"/>
              <a:buFont typeface="Wingdings" panose="05000000000000000000" pitchFamily="2" charset="2"/>
              <a:buChar char="Ø"/>
            </a:pPr>
            <a:r>
              <a:rPr kumimoji="0" lang="zh-CN" altLang="en-US" dirty="0">
                <a:solidFill>
                  <a:prstClr val="black"/>
                </a:solidFill>
                <a:latin typeface="Constantia"/>
              </a:rPr>
              <a:t>要考虑数据的读取方式：顺序</a:t>
            </a:r>
            <a:r>
              <a:rPr kumimoji="0" lang="en-US" altLang="zh-CN" dirty="0">
                <a:solidFill>
                  <a:prstClr val="black"/>
                </a:solidFill>
                <a:latin typeface="Constantia"/>
              </a:rPr>
              <a:t>I/O</a:t>
            </a:r>
            <a:r>
              <a:rPr kumimoji="0" lang="zh-CN" altLang="en-US" dirty="0">
                <a:solidFill>
                  <a:prstClr val="black"/>
                </a:solidFill>
                <a:latin typeface="Constantia"/>
              </a:rPr>
              <a:t>或随机</a:t>
            </a:r>
            <a:r>
              <a:rPr kumimoji="0" lang="en-US" altLang="zh-CN" dirty="0">
                <a:solidFill>
                  <a:prstClr val="black"/>
                </a:solidFill>
                <a:latin typeface="Constantia"/>
              </a:rPr>
              <a:t>I/O</a:t>
            </a:r>
          </a:p>
          <a:p>
            <a:pPr marL="736600" lvl="1" indent="-342900">
              <a:spcBef>
                <a:spcPct val="20000"/>
              </a:spcBef>
              <a:buClr>
                <a:srgbClr val="0F6FC6"/>
              </a:buClr>
              <a:buSzPct val="85000"/>
              <a:buFont typeface="Wingdings" panose="05000000000000000000" pitchFamily="2" charset="2"/>
              <a:buChar char="Ø"/>
            </a:pPr>
            <a:r>
              <a:rPr kumimoji="0" lang="zh-CN" altLang="en-US" dirty="0">
                <a:solidFill>
                  <a:prstClr val="black"/>
                </a:solidFill>
                <a:latin typeface="Constantia"/>
              </a:rPr>
              <a:t>依赖于缓冲区管理方式</a:t>
            </a:r>
            <a:endParaRPr kumimoji="0" lang="en-US" altLang="zh-CN" dirty="0">
              <a:solidFill>
                <a:prstClr val="black"/>
              </a:solidFill>
              <a:latin typeface="Constantia"/>
            </a:endParaRPr>
          </a:p>
          <a:p>
            <a:pPr marL="273050" lvl="0" indent="-273050">
              <a:spcBef>
                <a:spcPct val="20000"/>
              </a:spcBef>
              <a:buClr>
                <a:srgbClr val="0BD0D9"/>
              </a:buClr>
              <a:buSzPct val="95000"/>
              <a:buFont typeface="Wingdings 2" pitchFamily="18" charset="2"/>
              <a:buChar char=""/>
            </a:pPr>
            <a:r>
              <a:rPr kumimoji="0" lang="zh-CN" altLang="en-US" sz="2600" dirty="0">
                <a:solidFill>
                  <a:prstClr val="black"/>
                </a:solidFill>
                <a:latin typeface="Constantia"/>
              </a:rPr>
              <a:t>分布式</a:t>
            </a:r>
            <a:r>
              <a:rPr kumimoji="0" lang="en-US" altLang="zh-CN" sz="2600" dirty="0">
                <a:solidFill>
                  <a:prstClr val="black"/>
                </a:solidFill>
                <a:latin typeface="Constantia"/>
              </a:rPr>
              <a:t>DBMS</a:t>
            </a:r>
            <a:r>
              <a:rPr kumimoji="0" lang="zh-CN" altLang="en-US" sz="2600" dirty="0">
                <a:solidFill>
                  <a:prstClr val="black"/>
                </a:solidFill>
                <a:latin typeface="Constantia"/>
              </a:rPr>
              <a:t>代价模型</a:t>
            </a:r>
            <a:endParaRPr kumimoji="0" lang="en-US" altLang="zh-CN" sz="2600" dirty="0">
              <a:solidFill>
                <a:prstClr val="black"/>
              </a:solidFill>
              <a:latin typeface="Constantia"/>
            </a:endParaRPr>
          </a:p>
          <a:p>
            <a:pPr marL="736600" lvl="1" indent="-342900">
              <a:spcBef>
                <a:spcPct val="20000"/>
              </a:spcBef>
              <a:buClr>
                <a:srgbClr val="0F6FC6"/>
              </a:buClr>
              <a:buSzPct val="85000"/>
              <a:buFont typeface="Wingdings" panose="05000000000000000000" pitchFamily="2" charset="2"/>
              <a:buChar char="Ø"/>
            </a:pPr>
            <a:r>
              <a:rPr kumimoji="0" lang="zh-CN" altLang="en-US" dirty="0">
                <a:solidFill>
                  <a:prstClr val="black"/>
                </a:solidFill>
                <a:latin typeface="Constantia"/>
              </a:rPr>
              <a:t>要考虑通信代价</a:t>
            </a:r>
            <a:endParaRPr kumimoji="0" lang="en-US" altLang="zh-CN" dirty="0">
              <a:solidFill>
                <a:prstClr val="black"/>
              </a:solidFill>
              <a:latin typeface="Constantia"/>
            </a:endParaRPr>
          </a:p>
          <a:p>
            <a:pPr lvl="2">
              <a:buFont typeface="Wingdings" panose="05000000000000000000" pitchFamily="2" charset="2"/>
              <a:buChar char="n"/>
            </a:pPr>
            <a:endParaRPr lang="zh-CN" altLang="en-US" dirty="0">
              <a:latin typeface="Arial" charset="0"/>
            </a:endParaRPr>
          </a:p>
        </p:txBody>
      </p:sp>
      <p:sp>
        <p:nvSpPr>
          <p:cNvPr id="3" name="灯片编号占位符 2"/>
          <p:cNvSpPr>
            <a:spLocks noGrp="1"/>
          </p:cNvSpPr>
          <p:nvPr>
            <p:ph type="sldNum" sz="quarter" idx="12"/>
          </p:nvPr>
        </p:nvSpPr>
        <p:spPr/>
        <p:txBody>
          <a:bodyPr/>
          <a:lstStyle/>
          <a:p>
            <a:pPr>
              <a:defRPr/>
            </a:pPr>
            <a:fld id="{7BB12ABC-D99B-4250-AEEC-C09C41850E38}" type="slidenum">
              <a:rPr lang="zh-CN" altLang="en-US" smtClean="0"/>
              <a:pPr>
                <a:defRPr/>
              </a:pPr>
              <a:t>44</a:t>
            </a:fld>
            <a:endParaRPr lang="en-US" altLang="zh-CN"/>
          </a:p>
        </p:txBody>
      </p:sp>
      <p:sp>
        <p:nvSpPr>
          <p:cNvPr id="2" name="矩形 1">
            <a:extLst>
              <a:ext uri="{FF2B5EF4-FFF2-40B4-BE49-F238E27FC236}">
                <a16:creationId xmlns:a16="http://schemas.microsoft.com/office/drawing/2014/main" id="{7B4B887E-9317-47A9-8939-256109AD0D89}"/>
              </a:ext>
            </a:extLst>
          </p:cNvPr>
          <p:cNvSpPr/>
          <p:nvPr/>
        </p:nvSpPr>
        <p:spPr>
          <a:xfrm>
            <a:off x="381000" y="692696"/>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5" name="矩形 4">
            <a:extLst>
              <a:ext uri="{FF2B5EF4-FFF2-40B4-BE49-F238E27FC236}">
                <a16:creationId xmlns:a16="http://schemas.microsoft.com/office/drawing/2014/main" id="{670CB5B2-B64F-44C5-A52D-B73907DA55CE}"/>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31354125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1C51B6-2801-49F9-99C2-17F6E587D9AD}"/>
              </a:ext>
            </a:extLst>
          </p:cNvPr>
          <p:cNvSpPr>
            <a:spLocks noGrp="1"/>
          </p:cNvSpPr>
          <p:nvPr>
            <p:ph idx="1"/>
          </p:nvPr>
        </p:nvSpPr>
        <p:spPr>
          <a:xfrm>
            <a:off x="685800" y="1124744"/>
            <a:ext cx="7772400" cy="4971256"/>
          </a:xfrm>
        </p:spPr>
        <p:txBody>
          <a:bodyPr/>
          <a:lstStyle/>
          <a:p>
            <a:pPr marL="0" indent="0">
              <a:buNone/>
            </a:pPr>
            <a:r>
              <a:rPr lang="zh-CN" altLang="en-US" sz="2400" b="1" dirty="0">
                <a:latin typeface="微软雅黑" panose="020B0503020204020204" pitchFamily="34" charset="-122"/>
                <a:ea typeface="微软雅黑" panose="020B0503020204020204" pitchFamily="34" charset="-122"/>
              </a:rPr>
              <a:t>统计信息</a:t>
            </a:r>
            <a:endParaRPr lang="en-US" altLang="zh-CN" sz="2400" b="1" dirty="0">
              <a:latin typeface="微软雅黑" panose="020B0503020204020204" pitchFamily="34" charset="-122"/>
              <a:ea typeface="微软雅黑" panose="020B0503020204020204" pitchFamily="34" charset="-122"/>
            </a:endParaRPr>
          </a:p>
          <a:p>
            <a:pPr marL="246063" lvl="1">
              <a:buFont typeface="Wingdings" panose="05000000000000000000" pitchFamily="2" charset="2"/>
              <a:buChar char="Ø"/>
            </a:pPr>
            <a:r>
              <a:rPr lang="zh-CN" altLang="en-US" dirty="0">
                <a:solidFill>
                  <a:prstClr val="black"/>
                </a:solidFill>
              </a:rPr>
              <a:t>代价估算与数据库的状态密切相关，需要存储优化器所要的统计信息。</a:t>
            </a:r>
            <a:endParaRPr lang="en-US" altLang="zh-CN" dirty="0"/>
          </a:p>
          <a:p>
            <a:pPr marL="246063" lvl="1">
              <a:buFont typeface="Wingdings" panose="05000000000000000000" pitchFamily="2" charset="2"/>
              <a:buChar char="Ø"/>
            </a:pPr>
            <a:r>
              <a:rPr lang="zh-CN" altLang="en-US" dirty="0"/>
              <a:t>统计信息包括表、属性和索引的信息</a:t>
            </a:r>
            <a:endParaRPr lang="en-US" altLang="zh-CN" dirty="0"/>
          </a:p>
          <a:p>
            <a:pPr marL="246063" lvl="1">
              <a:buFont typeface="Wingdings" panose="05000000000000000000" pitchFamily="2" charset="2"/>
              <a:buChar char="Ø"/>
            </a:pPr>
            <a:r>
              <a:rPr lang="zh-CN" altLang="en-US" dirty="0"/>
              <a:t>通常存放于数据字典中</a:t>
            </a:r>
            <a:endParaRPr lang="en-US" altLang="zh-CN" dirty="0"/>
          </a:p>
          <a:p>
            <a:pPr marL="246063" lvl="1">
              <a:buFont typeface="Wingdings" panose="05000000000000000000" pitchFamily="2" charset="2"/>
              <a:buChar char="Ø"/>
            </a:pPr>
            <a:r>
              <a:rPr lang="zh-CN" altLang="en-US" dirty="0"/>
              <a:t>状态需要及时更新，不同的系统更新时机不同</a:t>
            </a:r>
            <a:endParaRPr lang="en-US" altLang="zh-CN" dirty="0"/>
          </a:p>
          <a:p>
            <a:pPr marL="0" lvl="1" indent="0">
              <a:buNone/>
            </a:pPr>
            <a:endParaRPr lang="en-US" altLang="zh-CN" dirty="0"/>
          </a:p>
          <a:p>
            <a:pPr marL="0" lvl="1" indent="0">
              <a:buNone/>
            </a:pPr>
            <a:r>
              <a:rPr lang="zh-CN" altLang="en-US" dirty="0"/>
              <a:t>不同系统统计信息的更新命令：</a:t>
            </a:r>
            <a:endParaRPr lang="en-US" altLang="zh-CN" dirty="0"/>
          </a:p>
          <a:p>
            <a:pPr lvl="2">
              <a:buFont typeface="Wingdings" panose="05000000000000000000" pitchFamily="2" charset="2"/>
              <a:buChar char="n"/>
            </a:pPr>
            <a:r>
              <a:rPr lang="en-US" altLang="zh-CN" dirty="0">
                <a:latin typeface="+mn-ea"/>
              </a:rPr>
              <a:t>PostGres: ANALYSE</a:t>
            </a:r>
          </a:p>
          <a:p>
            <a:pPr lvl="2">
              <a:buFont typeface="Wingdings" panose="05000000000000000000" pitchFamily="2" charset="2"/>
              <a:buChar char="n"/>
            </a:pPr>
            <a:r>
              <a:rPr lang="en-US" altLang="zh-CN" dirty="0">
                <a:latin typeface="+mn-ea"/>
              </a:rPr>
              <a:t>Oracle/MySQL: ANALYSE TABLE</a:t>
            </a:r>
          </a:p>
          <a:p>
            <a:pPr lvl="2">
              <a:buFont typeface="Wingdings" panose="05000000000000000000" pitchFamily="2" charset="2"/>
              <a:buChar char="n"/>
            </a:pPr>
            <a:r>
              <a:rPr lang="en-US" altLang="zh-CN" dirty="0">
                <a:latin typeface="+mn-ea"/>
              </a:rPr>
              <a:t>SQL Server: UPDATE STATISTICS</a:t>
            </a:r>
          </a:p>
          <a:p>
            <a:pPr lvl="2">
              <a:buFont typeface="Wingdings" panose="05000000000000000000" pitchFamily="2" charset="2"/>
              <a:buChar char="n"/>
            </a:pPr>
            <a:r>
              <a:rPr lang="en-US" altLang="zh-CN" dirty="0">
                <a:latin typeface="+mn-ea"/>
              </a:rPr>
              <a:t>DB2:RUNSTATS</a:t>
            </a:r>
            <a:endParaRPr lang="zh-CN" altLang="en-US" dirty="0">
              <a:latin typeface="+mn-ea"/>
            </a:endParaRPr>
          </a:p>
        </p:txBody>
      </p:sp>
      <p:sp>
        <p:nvSpPr>
          <p:cNvPr id="5" name="矩形 4">
            <a:extLst>
              <a:ext uri="{FF2B5EF4-FFF2-40B4-BE49-F238E27FC236}">
                <a16:creationId xmlns:a16="http://schemas.microsoft.com/office/drawing/2014/main" id="{967BA38C-3303-4F25-AD88-B3918D0D1ACF}"/>
              </a:ext>
            </a:extLst>
          </p:cNvPr>
          <p:cNvSpPr/>
          <p:nvPr/>
        </p:nvSpPr>
        <p:spPr>
          <a:xfrm>
            <a:off x="539552" y="603340"/>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4" name="矩形 3">
            <a:extLst>
              <a:ext uri="{FF2B5EF4-FFF2-40B4-BE49-F238E27FC236}">
                <a16:creationId xmlns:a16="http://schemas.microsoft.com/office/drawing/2014/main" id="{91B33DEF-6C85-4F5C-B4BD-48596363B472}"/>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2586380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4"/>
          <p:cNvSpPr>
            <a:spLocks noChangeArrowheads="1"/>
          </p:cNvSpPr>
          <p:nvPr/>
        </p:nvSpPr>
        <p:spPr bwMode="auto">
          <a:xfrm>
            <a:off x="465560" y="1340768"/>
            <a:ext cx="8382000" cy="341632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常见统计信息</a:t>
            </a:r>
            <a:endParaRPr kumimoji="1"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1.基本表</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元组总数、元组长度、占用块数、溢出块数</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2.列</a:t>
            </a:r>
            <a:endPar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不同值的个数、选择率</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selectivity、</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最大值、最小值、是否有索引、索引类型</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3.索引</a:t>
            </a:r>
            <a:endPar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索引层数、不同索引值个数、索引选择基数（需要考虑同索引值的情况）、叶结点个数</a:t>
            </a:r>
            <a:endParaRPr kumimoji="1" lang="zh-CN" altLang="en-US" sz="2400" b="0" i="0" u="none" strike="noStrike" kern="1200" cap="none" spc="0" normalizeH="0" baseline="0" noProof="0" dirty="0">
              <a:ln>
                <a:noFill/>
              </a:ln>
              <a:solidFill>
                <a:prstClr val="black"/>
              </a:solidFill>
              <a:effectLst/>
              <a:uLnTx/>
              <a:uFillTx/>
              <a:latin typeface="Arial" charset="0"/>
              <a:ea typeface="宋体"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4A24842-5C3A-4F90-B355-5B5FFDEE0067}" type="slidenum">
              <a:rPr kumimoji="0" lang="zh-CN" altLang="en-US"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4" name="矩形 3">
            <a:extLst>
              <a:ext uri="{FF2B5EF4-FFF2-40B4-BE49-F238E27FC236}">
                <a16:creationId xmlns:a16="http://schemas.microsoft.com/office/drawing/2014/main" id="{FCFF0673-10C4-4021-BD9A-95BAF2F68BEC}"/>
              </a:ext>
            </a:extLst>
          </p:cNvPr>
          <p:cNvSpPr/>
          <p:nvPr/>
        </p:nvSpPr>
        <p:spPr>
          <a:xfrm>
            <a:off x="467544" y="659299"/>
            <a:ext cx="2709396"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4617B"/>
                </a:solidFill>
                <a:effectLst/>
                <a:uLnTx/>
                <a:uFillTx/>
                <a:latin typeface="隶书" panose="02010509060101010101" pitchFamily="49" charset="-122"/>
                <a:ea typeface="隶书" panose="02010509060101010101" pitchFamily="49" charset="-122"/>
                <a:cs typeface="+mn-cs"/>
              </a:rPr>
              <a:t>代价模型（续）</a:t>
            </a:r>
            <a:endParaRPr kumimoji="1" lang="en-US" altLang="zh-CN" sz="2800" b="1" i="0" u="none" strike="noStrike" kern="1200" cap="none" spc="0" normalizeH="0" baseline="0" noProof="0" dirty="0">
              <a:ln>
                <a:noFill/>
              </a:ln>
              <a:solidFill>
                <a:srgbClr val="04617B"/>
              </a:solidFill>
              <a:effectLst/>
              <a:uLnTx/>
              <a:uFillTx/>
              <a:latin typeface="隶书" panose="02010509060101010101" pitchFamily="49" charset="-122"/>
              <a:ea typeface="隶书" panose="02010509060101010101" pitchFamily="49" charset="-122"/>
              <a:cs typeface="+mn-cs"/>
            </a:endParaRPr>
          </a:p>
        </p:txBody>
      </p:sp>
    </p:spTree>
    <p:extLst>
      <p:ext uri="{BB962C8B-B14F-4D97-AF65-F5344CB8AC3E}">
        <p14:creationId xmlns:p14="http://schemas.microsoft.com/office/powerpoint/2010/main" val="44867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标注 1"/>
          <p:cNvSpPr/>
          <p:nvPr/>
        </p:nvSpPr>
        <p:spPr>
          <a:xfrm>
            <a:off x="6228184" y="0"/>
            <a:ext cx="2196008" cy="612648"/>
          </a:xfrm>
          <a:prstGeom prst="wedgeRoundRectCallout">
            <a:avLst>
              <a:gd name="adj1" fmla="val -57513"/>
              <a:gd name="adj2" fmla="val 7016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lvl="0" algn="ctr">
              <a:defRPr/>
            </a:pPr>
            <a:r>
              <a:rPr kumimoji="1" lang="zh-CN" altLang="en-US"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selectivity</a:t>
            </a:r>
            <a:r>
              <a:rPr lang="zh-CN" altLang="en-US">
                <a:solidFill>
                  <a:prstClr val="black"/>
                </a:solidFill>
              </a:rPr>
              <a:t>”</a:t>
            </a:r>
            <a:endParaRPr kumimoji="1" lang="zh-CN" altLang="en-US"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p:txBody>
      </p:sp>
      <p:sp>
        <p:nvSpPr>
          <p:cNvPr id="39937" name="Rectangle 2"/>
          <p:cNvSpPr>
            <a:spLocks noChangeArrowheads="1"/>
          </p:cNvSpPr>
          <p:nvPr/>
        </p:nvSpPr>
        <p:spPr bwMode="auto">
          <a:xfrm>
            <a:off x="381000" y="260648"/>
            <a:ext cx="8367464" cy="6370975"/>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代价估算公式</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B：</a:t>
            </a:r>
            <a:r>
              <a:rPr kumimoji="1" lang="zh-CN" altLang="en-US" sz="2400" b="0"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表的块数</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L：</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索引深度</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索引选择基数</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Y：</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索引叶结点数</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Frs:</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连接选择性</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Mrs:</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连接结果单块记录数</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Nr</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关系</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R</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元组数</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Ns</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关系</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S</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元组数</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1.全表扫描</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cost=B,  </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对于单值搜索，</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cost=B/2</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2.索引扫描</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cost=L+1                    </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码</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值</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cost=L+S                    </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非码属性</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值</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cost=L+Y/2+B/2          &gt;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&gt;=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&lt;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&lt;=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3.</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nested loop join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cost=</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Br</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+Br*Bs/(K-1)+</a:t>
            </a:r>
            <a:r>
              <a:rPr kumimoji="1" lang="en-US" altLang="zh-CN" sz="2400" b="0" i="0" u="none" strike="noStrike" kern="1200" cap="none" spc="0" normalizeH="0" baseline="0" noProof="0" dirty="0">
                <a:ln>
                  <a:noFill/>
                </a:ln>
                <a:solidFill>
                  <a:srgbClr val="0000FF"/>
                </a:solidFill>
                <a:effectLst/>
                <a:uLnTx/>
                <a:uFillTx/>
                <a:latin typeface="Verdana" pitchFamily="34" charset="0"/>
                <a:ea typeface="宋体" pitchFamily="2" charset="-122"/>
                <a:cs typeface="+mn-cs"/>
              </a:rPr>
              <a:t>(Frs*Nr*Ns)/Mrs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4.</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merge join</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cost=Br+Bs+</a:t>
            </a:r>
            <a:r>
              <a:rPr kumimoji="1" lang="en-US" altLang="zh-CN" sz="2400" b="0" i="0" u="none" strike="noStrike" kern="1200" cap="none" spc="0" normalizeH="0" baseline="0" noProof="0" dirty="0">
                <a:ln>
                  <a:noFill/>
                </a:ln>
                <a:solidFill>
                  <a:srgbClr val="0000FF"/>
                </a:solidFill>
                <a:effectLst/>
                <a:uLnTx/>
                <a:uFillTx/>
                <a:latin typeface="Verdana" pitchFamily="34" charset="0"/>
                <a:ea typeface="宋体" pitchFamily="2" charset="-122"/>
                <a:cs typeface="+mn-cs"/>
              </a:rPr>
              <a:t>(Frs*Nr*Ns)/Mrs</a:t>
            </a:r>
            <a:endParaRPr kumimoji="1" lang="zh-CN" altLang="en-US" sz="2400" b="0" i="0" u="none" strike="noStrike" kern="1200" cap="none" spc="0" normalizeH="0" baseline="0" noProof="0" dirty="0">
              <a:ln>
                <a:noFill/>
              </a:ln>
              <a:solidFill>
                <a:srgbClr val="0000FF"/>
              </a:solidFill>
              <a:effectLst/>
              <a:uLnTx/>
              <a:uFillTx/>
              <a:latin typeface="Arial" charset="0"/>
              <a:ea typeface="宋体"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C43E99D-0FF2-4105-88E9-7960A40B1ECF}" type="slidenum">
              <a:rPr kumimoji="0" lang="zh-CN" altLang="en-US"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766137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723605-A531-43B3-AF42-48BC9C048017}"/>
              </a:ext>
            </a:extLst>
          </p:cNvPr>
          <p:cNvSpPr>
            <a:spLocks noGrp="1"/>
          </p:cNvSpPr>
          <p:nvPr>
            <p:ph idx="1"/>
          </p:nvPr>
        </p:nvSpPr>
        <p:spPr>
          <a:xfrm>
            <a:off x="531456" y="1268760"/>
            <a:ext cx="7772400" cy="5115272"/>
          </a:xfrm>
        </p:spPr>
        <p:txBody>
          <a:bodyPr/>
          <a:lstStyle/>
          <a:p>
            <a:r>
              <a:rPr lang="zh-CN" altLang="en-US" sz="2400" dirty="0">
                <a:latin typeface="+mn-ea"/>
              </a:rPr>
              <a:t>统计信息</a:t>
            </a:r>
            <a:endParaRPr lang="en-US" altLang="zh-CN" sz="2400" dirty="0">
              <a:latin typeface="+mn-ea"/>
            </a:endParaRPr>
          </a:p>
          <a:p>
            <a:pPr lvl="1"/>
            <a:r>
              <a:rPr lang="en-US" altLang="zh-CN" dirty="0">
                <a:latin typeface="+mn-ea"/>
              </a:rPr>
              <a:t>N</a:t>
            </a:r>
            <a:r>
              <a:rPr lang="en-US" altLang="zh-CN" baseline="-25000" dirty="0">
                <a:latin typeface="+mn-ea"/>
              </a:rPr>
              <a:t>R</a:t>
            </a:r>
            <a:r>
              <a:rPr lang="en-US" altLang="zh-CN" dirty="0">
                <a:latin typeface="+mn-ea"/>
              </a:rPr>
              <a:t>:</a:t>
            </a:r>
            <a:r>
              <a:rPr lang="zh-CN" altLang="en-US" dirty="0">
                <a:latin typeface="+mn-ea"/>
              </a:rPr>
              <a:t>关系</a:t>
            </a:r>
            <a:r>
              <a:rPr lang="en-US" altLang="zh-CN" dirty="0">
                <a:latin typeface="+mn-ea"/>
              </a:rPr>
              <a:t>R</a:t>
            </a:r>
            <a:r>
              <a:rPr lang="zh-CN" altLang="en-US" dirty="0">
                <a:latin typeface="+mn-ea"/>
              </a:rPr>
              <a:t>的元组的数量</a:t>
            </a:r>
            <a:endParaRPr lang="en-US" altLang="zh-CN" dirty="0">
              <a:latin typeface="+mn-ea"/>
            </a:endParaRPr>
          </a:p>
          <a:p>
            <a:pPr lvl="1"/>
            <a:r>
              <a:rPr lang="en-US" altLang="zh-CN" dirty="0">
                <a:latin typeface="+mn-ea"/>
              </a:rPr>
              <a:t>V(A,R):</a:t>
            </a:r>
            <a:r>
              <a:rPr lang="zh-CN" altLang="en-US" dirty="0">
                <a:latin typeface="+mn-ea"/>
              </a:rPr>
              <a:t>关系</a:t>
            </a:r>
            <a:r>
              <a:rPr lang="en-US" altLang="zh-CN" dirty="0">
                <a:latin typeface="+mn-ea"/>
              </a:rPr>
              <a:t>R</a:t>
            </a:r>
            <a:r>
              <a:rPr lang="zh-CN" altLang="en-US" dirty="0">
                <a:latin typeface="+mn-ea"/>
              </a:rPr>
              <a:t>中属性</a:t>
            </a:r>
            <a:r>
              <a:rPr lang="en-US" altLang="zh-CN" dirty="0">
                <a:latin typeface="+mn-ea"/>
              </a:rPr>
              <a:t>A</a:t>
            </a:r>
            <a:r>
              <a:rPr lang="zh-CN" altLang="en-US" dirty="0">
                <a:latin typeface="+mn-ea"/>
              </a:rPr>
              <a:t>的</a:t>
            </a:r>
            <a:r>
              <a:rPr lang="en-US" altLang="zh-CN" dirty="0">
                <a:latin typeface="+mn-ea"/>
              </a:rPr>
              <a:t>distinct</a:t>
            </a:r>
            <a:r>
              <a:rPr lang="zh-CN" altLang="en-US" dirty="0">
                <a:latin typeface="+mn-ea"/>
              </a:rPr>
              <a:t>的值数量</a:t>
            </a:r>
            <a:endParaRPr lang="en-US" altLang="zh-CN" dirty="0">
              <a:latin typeface="+mn-ea"/>
            </a:endParaRPr>
          </a:p>
          <a:p>
            <a:pPr marL="914400" lvl="2" indent="0">
              <a:buNone/>
            </a:pPr>
            <a:r>
              <a:rPr lang="zh-CN" altLang="en-US" sz="2400" dirty="0">
                <a:latin typeface="+mn-ea"/>
              </a:rPr>
              <a:t>如学生关系</a:t>
            </a:r>
            <a:r>
              <a:rPr lang="en-US" altLang="zh-CN" sz="2400" dirty="0">
                <a:latin typeface="+mn-ea"/>
              </a:rPr>
              <a:t>S</a:t>
            </a:r>
            <a:r>
              <a:rPr lang="zh-CN" altLang="en-US" sz="2400" dirty="0">
                <a:latin typeface="+mn-ea"/>
              </a:rPr>
              <a:t>中，</a:t>
            </a:r>
            <a:r>
              <a:rPr lang="en-US" altLang="zh-CN" sz="2400" dirty="0">
                <a:latin typeface="+mn-ea"/>
              </a:rPr>
              <a:t>V(‘Gender’,S)=2</a:t>
            </a:r>
          </a:p>
          <a:p>
            <a:pPr lvl="1"/>
            <a:r>
              <a:rPr lang="en-US" altLang="zh-CN" dirty="0">
                <a:latin typeface="+mn-ea"/>
              </a:rPr>
              <a:t>SC(A,R):</a:t>
            </a:r>
            <a:r>
              <a:rPr lang="zh-CN" altLang="en-US" dirty="0">
                <a:latin typeface="+mn-ea"/>
              </a:rPr>
              <a:t>选择基数。关系</a:t>
            </a:r>
            <a:r>
              <a:rPr lang="en-US" altLang="zh-CN" dirty="0">
                <a:latin typeface="+mn-ea"/>
              </a:rPr>
              <a:t>R</a:t>
            </a:r>
            <a:r>
              <a:rPr lang="zh-CN" altLang="en-US" dirty="0">
                <a:latin typeface="+mn-ea"/>
              </a:rPr>
              <a:t>中对于属性</a:t>
            </a:r>
            <a:r>
              <a:rPr lang="en-US" altLang="zh-CN" dirty="0">
                <a:latin typeface="+mn-ea"/>
              </a:rPr>
              <a:t>A</a:t>
            </a:r>
            <a:r>
              <a:rPr lang="zh-CN" altLang="en-US" dirty="0">
                <a:latin typeface="+mn-ea"/>
              </a:rPr>
              <a:t>的每个值的元组平均数量。</a:t>
            </a:r>
            <a:endParaRPr lang="en-US" altLang="zh-CN" dirty="0">
              <a:latin typeface="+mn-ea"/>
            </a:endParaRPr>
          </a:p>
          <a:p>
            <a:pPr marL="457200" lvl="1" indent="0">
              <a:buNone/>
            </a:pPr>
            <a:r>
              <a:rPr lang="en-US" altLang="zh-CN" dirty="0">
                <a:latin typeface="+mn-ea"/>
              </a:rPr>
              <a:t>	  SC(A,R)= N</a:t>
            </a:r>
            <a:r>
              <a:rPr lang="en-US" altLang="zh-CN" baseline="-25000" dirty="0">
                <a:latin typeface="+mn-ea"/>
              </a:rPr>
              <a:t>R </a:t>
            </a:r>
            <a:r>
              <a:rPr lang="en-US" altLang="zh-CN" dirty="0">
                <a:latin typeface="+mn-ea"/>
              </a:rPr>
              <a:t>/V(A,R)</a:t>
            </a:r>
          </a:p>
          <a:p>
            <a:pPr marL="914400" lvl="2" indent="0">
              <a:buNone/>
            </a:pPr>
            <a:r>
              <a:rPr lang="zh-CN" altLang="en-US" sz="2400" dirty="0">
                <a:latin typeface="+mn-ea"/>
              </a:rPr>
              <a:t>选择基数表明该属性作为选择属性能选择多少元组，查询优化</a:t>
            </a:r>
            <a:r>
              <a:rPr lang="zh-CN" altLang="en-US" sz="2400" dirty="0">
                <a:solidFill>
                  <a:srgbClr val="FF0000"/>
                </a:solidFill>
                <a:latin typeface="+mn-ea"/>
              </a:rPr>
              <a:t>优先选择</a:t>
            </a:r>
            <a:r>
              <a:rPr lang="en-US" altLang="zh-CN" sz="2400" dirty="0">
                <a:solidFill>
                  <a:srgbClr val="FF0000"/>
                </a:solidFill>
                <a:latin typeface="+mn-ea"/>
              </a:rPr>
              <a:t>SC(A,R)</a:t>
            </a:r>
            <a:r>
              <a:rPr lang="zh-CN" altLang="en-US" sz="2400" dirty="0">
                <a:solidFill>
                  <a:srgbClr val="FF0000"/>
                </a:solidFill>
                <a:latin typeface="+mn-ea"/>
              </a:rPr>
              <a:t>较小的属性</a:t>
            </a:r>
            <a:r>
              <a:rPr lang="zh-CN" altLang="en-US" sz="2400" dirty="0">
                <a:latin typeface="+mn-ea"/>
              </a:rPr>
              <a:t>。但是这个参数成立的前提假设是数据均匀分布。</a:t>
            </a:r>
          </a:p>
        </p:txBody>
      </p:sp>
      <p:sp>
        <p:nvSpPr>
          <p:cNvPr id="5" name="矩形 4">
            <a:extLst>
              <a:ext uri="{FF2B5EF4-FFF2-40B4-BE49-F238E27FC236}">
                <a16:creationId xmlns:a16="http://schemas.microsoft.com/office/drawing/2014/main" id="{49220DF9-936D-4E4F-9F84-87469B49DE9F}"/>
              </a:ext>
            </a:extLst>
          </p:cNvPr>
          <p:cNvSpPr/>
          <p:nvPr/>
        </p:nvSpPr>
        <p:spPr>
          <a:xfrm>
            <a:off x="539552" y="620688"/>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4" name="矩形 3">
            <a:extLst>
              <a:ext uri="{FF2B5EF4-FFF2-40B4-BE49-F238E27FC236}">
                <a16:creationId xmlns:a16="http://schemas.microsoft.com/office/drawing/2014/main" id="{EA6936ED-88D8-47C9-A849-8B22E9BEC163}"/>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659109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67FFB4D-59FF-4459-B9A6-2F991D5F6A5F}"/>
              </a:ext>
            </a:extLst>
          </p:cNvPr>
          <p:cNvSpPr>
            <a:spLocks noGrp="1"/>
          </p:cNvSpPr>
          <p:nvPr>
            <p:ph idx="1"/>
          </p:nvPr>
        </p:nvSpPr>
        <p:spPr>
          <a:xfrm>
            <a:off x="685800" y="1412776"/>
            <a:ext cx="7772400" cy="4683224"/>
          </a:xfrm>
        </p:spPr>
        <p:txBody>
          <a:bodyPr/>
          <a:lstStyle/>
          <a:p>
            <a:r>
              <a:rPr lang="zh-CN" altLang="en-US" sz="2400" dirty="0">
                <a:latin typeface="+mn-ea"/>
              </a:rPr>
              <a:t>复合谓词选择率估计</a:t>
            </a:r>
            <a:endParaRPr lang="en-US" altLang="zh-CN" sz="2400" dirty="0">
              <a:latin typeface="+mn-ea"/>
            </a:endParaRPr>
          </a:p>
          <a:p>
            <a:pPr lvl="1"/>
            <a:r>
              <a:rPr lang="zh-CN" altLang="en-US" dirty="0">
                <a:latin typeface="+mn-ea"/>
              </a:rPr>
              <a:t>复合谓词</a:t>
            </a:r>
            <a:r>
              <a:rPr lang="en-US" altLang="zh-CN" dirty="0">
                <a:latin typeface="+mn-ea"/>
              </a:rPr>
              <a:t>P</a:t>
            </a:r>
            <a:r>
              <a:rPr lang="zh-CN" altLang="en-US" dirty="0">
                <a:latin typeface="+mn-ea"/>
              </a:rPr>
              <a:t>的选择率（</a:t>
            </a:r>
            <a:r>
              <a:rPr lang="en-US" altLang="zh-CN" dirty="0">
                <a:latin typeface="+mn-ea"/>
              </a:rPr>
              <a:t>selectivity</a:t>
            </a:r>
            <a:r>
              <a:rPr lang="zh-CN" altLang="en-US" dirty="0">
                <a:latin typeface="+mn-ea"/>
              </a:rPr>
              <a:t>）：指的是复合谓词</a:t>
            </a:r>
            <a:r>
              <a:rPr lang="en-US" altLang="zh-CN" dirty="0">
                <a:latin typeface="+mn-ea"/>
              </a:rPr>
              <a:t>P</a:t>
            </a:r>
            <a:r>
              <a:rPr lang="zh-CN" altLang="en-US" dirty="0">
                <a:latin typeface="+mn-ea"/>
              </a:rPr>
              <a:t>的元组占有率。</a:t>
            </a:r>
            <a:endParaRPr lang="en-US" altLang="zh-CN" dirty="0">
              <a:latin typeface="+mn-ea"/>
            </a:endParaRPr>
          </a:p>
          <a:p>
            <a:pPr lvl="1"/>
            <a:r>
              <a:rPr lang="zh-CN" altLang="en-US" dirty="0">
                <a:latin typeface="+mn-ea"/>
              </a:rPr>
              <a:t>选择率依赖于谓词</a:t>
            </a:r>
            <a:r>
              <a:rPr lang="en-US" altLang="zh-CN" dirty="0">
                <a:latin typeface="+mn-ea"/>
              </a:rPr>
              <a:t>P</a:t>
            </a:r>
            <a:r>
              <a:rPr lang="zh-CN" altLang="en-US" dirty="0">
                <a:latin typeface="+mn-ea"/>
              </a:rPr>
              <a:t>的类型</a:t>
            </a:r>
            <a:endParaRPr lang="en-US" altLang="zh-CN" dirty="0">
              <a:latin typeface="+mn-ea"/>
            </a:endParaRPr>
          </a:p>
          <a:p>
            <a:pPr lvl="2">
              <a:buFont typeface="Wingdings" panose="05000000000000000000" pitchFamily="2" charset="2"/>
              <a:buChar char="n"/>
            </a:pPr>
            <a:r>
              <a:rPr lang="zh-CN" altLang="en-US" sz="2400" dirty="0">
                <a:latin typeface="+mn-ea"/>
              </a:rPr>
              <a:t>相等</a:t>
            </a:r>
            <a:endParaRPr lang="en-US" altLang="zh-CN" sz="2400" dirty="0">
              <a:latin typeface="+mn-ea"/>
            </a:endParaRPr>
          </a:p>
          <a:p>
            <a:pPr lvl="2">
              <a:buFont typeface="Wingdings" panose="05000000000000000000" pitchFamily="2" charset="2"/>
              <a:buChar char="n"/>
            </a:pPr>
            <a:r>
              <a:rPr lang="zh-CN" altLang="en-US" sz="2400" dirty="0">
                <a:latin typeface="+mn-ea"/>
              </a:rPr>
              <a:t>范围</a:t>
            </a:r>
            <a:endParaRPr lang="en-US" altLang="zh-CN" sz="2400" dirty="0">
              <a:latin typeface="+mn-ea"/>
            </a:endParaRPr>
          </a:p>
          <a:p>
            <a:pPr lvl="2">
              <a:buFont typeface="Wingdings" panose="05000000000000000000" pitchFamily="2" charset="2"/>
              <a:buChar char="n"/>
            </a:pPr>
            <a:r>
              <a:rPr lang="zh-CN" altLang="en-US" sz="2400" dirty="0">
                <a:latin typeface="+mn-ea"/>
              </a:rPr>
              <a:t>非</a:t>
            </a:r>
            <a:endParaRPr lang="en-US" altLang="zh-CN" sz="2400" dirty="0">
              <a:latin typeface="+mn-ea"/>
            </a:endParaRPr>
          </a:p>
          <a:p>
            <a:pPr lvl="2">
              <a:buFont typeface="Wingdings" panose="05000000000000000000" pitchFamily="2" charset="2"/>
              <a:buChar char="n"/>
            </a:pPr>
            <a:r>
              <a:rPr lang="zh-CN" altLang="en-US" sz="2400" dirty="0">
                <a:latin typeface="+mn-ea"/>
              </a:rPr>
              <a:t>与</a:t>
            </a:r>
            <a:endParaRPr lang="en-US" altLang="zh-CN" sz="2400" dirty="0">
              <a:latin typeface="+mn-ea"/>
            </a:endParaRPr>
          </a:p>
          <a:p>
            <a:pPr lvl="2">
              <a:buFont typeface="Wingdings" panose="05000000000000000000" pitchFamily="2" charset="2"/>
              <a:buChar char="n"/>
            </a:pPr>
            <a:r>
              <a:rPr lang="zh-CN" altLang="en-US" sz="2400" dirty="0">
                <a:latin typeface="+mn-ea"/>
              </a:rPr>
              <a:t>或</a:t>
            </a:r>
            <a:br>
              <a:rPr lang="en-US" altLang="zh-CN" dirty="0"/>
            </a:br>
            <a:endParaRPr lang="zh-CN" altLang="en-US" dirty="0"/>
          </a:p>
        </p:txBody>
      </p:sp>
      <p:sp>
        <p:nvSpPr>
          <p:cNvPr id="5" name="矩形 4">
            <a:extLst>
              <a:ext uri="{FF2B5EF4-FFF2-40B4-BE49-F238E27FC236}">
                <a16:creationId xmlns:a16="http://schemas.microsoft.com/office/drawing/2014/main" id="{1BF30C9E-3568-4AC9-A676-64218F3F8FD2}"/>
              </a:ext>
            </a:extLst>
          </p:cNvPr>
          <p:cNvSpPr/>
          <p:nvPr/>
        </p:nvSpPr>
        <p:spPr>
          <a:xfrm>
            <a:off x="381000" y="692696"/>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4" name="矩形 3">
            <a:extLst>
              <a:ext uri="{FF2B5EF4-FFF2-40B4-BE49-F238E27FC236}">
                <a16:creationId xmlns:a16="http://schemas.microsoft.com/office/drawing/2014/main" id="{7BCEF2B3-A8F0-4CD2-B4C3-B98106E97134}"/>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486191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5</a:t>
            </a:fld>
            <a:endParaRPr lang="en-US" altLang="zh-CN"/>
          </a:p>
        </p:txBody>
      </p:sp>
      <p:sp>
        <p:nvSpPr>
          <p:cNvPr id="8" name="圆角矩形 7"/>
          <p:cNvSpPr/>
          <p:nvPr/>
        </p:nvSpPr>
        <p:spPr>
          <a:xfrm>
            <a:off x="251520" y="836712"/>
            <a:ext cx="3555424" cy="7200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SQL</a:t>
            </a:r>
            <a:r>
              <a:rPr lang="zh-CN" altLang="en-US" dirty="0"/>
              <a:t>语句（语法成分）</a:t>
            </a:r>
          </a:p>
        </p:txBody>
      </p:sp>
      <p:sp>
        <p:nvSpPr>
          <p:cNvPr id="9" name="圆角矩形 8"/>
          <p:cNvSpPr/>
          <p:nvPr/>
        </p:nvSpPr>
        <p:spPr>
          <a:xfrm>
            <a:off x="251520" y="2055912"/>
            <a:ext cx="3960440" cy="72501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SQL</a:t>
            </a:r>
            <a:r>
              <a:rPr lang="zh-CN" altLang="en-US" dirty="0"/>
              <a:t>语法树（</a:t>
            </a:r>
            <a:r>
              <a:rPr lang="en-US" altLang="zh-CN" dirty="0"/>
              <a:t>structure</a:t>
            </a:r>
            <a:r>
              <a:rPr lang="zh-CN" altLang="en-US" dirty="0"/>
              <a:t>明确）</a:t>
            </a:r>
          </a:p>
        </p:txBody>
      </p:sp>
      <p:sp>
        <p:nvSpPr>
          <p:cNvPr id="12" name="流程图: 顺序访问存储器 11"/>
          <p:cNvSpPr/>
          <p:nvPr/>
        </p:nvSpPr>
        <p:spPr>
          <a:xfrm>
            <a:off x="251520" y="3284984"/>
            <a:ext cx="3744416" cy="1903856"/>
          </a:xfrm>
          <a:prstGeom prst="flowChartMagneticTap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易于设计从明确的</a:t>
            </a:r>
            <a:r>
              <a:rPr lang="en-US" altLang="zh-CN" dirty="0"/>
              <a:t>structure</a:t>
            </a:r>
            <a:r>
              <a:rPr lang="zh-CN" altLang="en-US" dirty="0"/>
              <a:t>到关系代数表达式树状结构的算法</a:t>
            </a:r>
          </a:p>
        </p:txBody>
      </p:sp>
      <p:sp>
        <p:nvSpPr>
          <p:cNvPr id="13" name="圆角矩形 12"/>
          <p:cNvSpPr/>
          <p:nvPr/>
        </p:nvSpPr>
        <p:spPr>
          <a:xfrm>
            <a:off x="251520" y="5728320"/>
            <a:ext cx="3555424" cy="72501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代数语法树（初始状态）</a:t>
            </a:r>
          </a:p>
        </p:txBody>
      </p:sp>
      <p:sp>
        <p:nvSpPr>
          <p:cNvPr id="14" name="流程图: 顺序访问存储器 13"/>
          <p:cNvSpPr/>
          <p:nvPr/>
        </p:nvSpPr>
        <p:spPr>
          <a:xfrm>
            <a:off x="4909552" y="332656"/>
            <a:ext cx="3744416" cy="2851328"/>
          </a:xfrm>
          <a:prstGeom prst="flowChartMagneticTape">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latin typeface="宋体" pitchFamily="2" charset="-122"/>
              </a:rPr>
              <a:t>实现查询的</a:t>
            </a:r>
            <a:r>
              <a:rPr lang="zh-CN" altLang="en-US" dirty="0">
                <a:solidFill>
                  <a:srgbClr val="FF0000"/>
                </a:solidFill>
                <a:latin typeface="宋体" pitchFamily="2" charset="-122"/>
              </a:rPr>
              <a:t>多解性</a:t>
            </a:r>
            <a:r>
              <a:rPr lang="zh-CN" altLang="en-US" dirty="0">
                <a:latin typeface="宋体" pitchFamily="2" charset="-122"/>
              </a:rPr>
              <a:t>：一个查询可能存在多种实现途径（</a:t>
            </a:r>
            <a:r>
              <a:rPr lang="zh-CN" altLang="en-US" dirty="0">
                <a:solidFill>
                  <a:srgbClr val="FF0000"/>
                </a:solidFill>
                <a:latin typeface="宋体" pitchFamily="2" charset="-122"/>
              </a:rPr>
              <a:t>逻辑顺序不同</a:t>
            </a:r>
            <a:r>
              <a:rPr lang="zh-CN" altLang="en-US" dirty="0">
                <a:latin typeface="宋体" pitchFamily="2" charset="-122"/>
              </a:rPr>
              <a:t>、</a:t>
            </a:r>
            <a:r>
              <a:rPr lang="zh-CN" altLang="en-US" dirty="0">
                <a:solidFill>
                  <a:srgbClr val="FF0000"/>
                </a:solidFill>
                <a:latin typeface="宋体" pitchFamily="2" charset="-122"/>
              </a:rPr>
              <a:t>算法不同</a:t>
            </a:r>
            <a:r>
              <a:rPr lang="zh-CN" altLang="en-US" dirty="0">
                <a:latin typeface="宋体" pitchFamily="2" charset="-122"/>
              </a:rPr>
              <a:t>、</a:t>
            </a:r>
            <a:r>
              <a:rPr lang="zh-CN" altLang="en-US" dirty="0">
                <a:solidFill>
                  <a:srgbClr val="FF0000"/>
                </a:solidFill>
                <a:latin typeface="宋体" pitchFamily="2" charset="-122"/>
              </a:rPr>
              <a:t>存取方法</a:t>
            </a:r>
            <a:r>
              <a:rPr lang="zh-CN" altLang="en-US" dirty="0">
                <a:latin typeface="宋体" pitchFamily="2" charset="-122"/>
              </a:rPr>
              <a:t>不同）。</a:t>
            </a:r>
            <a:endParaRPr lang="en-US" altLang="zh-CN" dirty="0">
              <a:latin typeface="宋体" pitchFamily="2" charset="-122"/>
            </a:endParaRPr>
          </a:p>
        </p:txBody>
      </p:sp>
      <p:sp>
        <p:nvSpPr>
          <p:cNvPr id="16" name="流程图: 顺序访问存储器 15"/>
          <p:cNvSpPr/>
          <p:nvPr/>
        </p:nvSpPr>
        <p:spPr>
          <a:xfrm>
            <a:off x="5076056" y="3636992"/>
            <a:ext cx="3744416" cy="2816344"/>
          </a:xfrm>
          <a:prstGeom prst="flowChartMagneticTape">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latin typeface="宋体" pitchFamily="2" charset="-122"/>
              </a:rPr>
              <a:t>代数语法树结构可变形</a:t>
            </a:r>
            <a:r>
              <a:rPr lang="zh-CN" altLang="en-US" dirty="0">
                <a:solidFill>
                  <a:srgbClr val="FF0000"/>
                </a:solidFill>
                <a:latin typeface="宋体" pitchFamily="2" charset="-122"/>
              </a:rPr>
              <a:t>（逻辑层面）</a:t>
            </a:r>
            <a:r>
              <a:rPr lang="zh-CN" altLang="en-US" dirty="0">
                <a:latin typeface="宋体" pitchFamily="2" charset="-122"/>
              </a:rPr>
              <a:t>，节点的执行算法可变换</a:t>
            </a:r>
            <a:r>
              <a:rPr lang="zh-CN" altLang="en-US" dirty="0">
                <a:solidFill>
                  <a:srgbClr val="FF0000"/>
                </a:solidFill>
                <a:latin typeface="宋体" pitchFamily="2" charset="-122"/>
              </a:rPr>
              <a:t>（含物理层面）</a:t>
            </a:r>
            <a:r>
              <a:rPr lang="zh-CN" altLang="en-US" dirty="0">
                <a:latin typeface="宋体" pitchFamily="2" charset="-122"/>
              </a:rPr>
              <a:t>，如何变？依据什么变？</a:t>
            </a:r>
            <a:endParaRPr lang="en-US" altLang="zh-CN" dirty="0">
              <a:latin typeface="宋体" pitchFamily="2" charset="-122"/>
            </a:endParaRPr>
          </a:p>
        </p:txBody>
      </p:sp>
      <p:sp>
        <p:nvSpPr>
          <p:cNvPr id="17" name="下箭头 16"/>
          <p:cNvSpPr/>
          <p:nvPr/>
        </p:nvSpPr>
        <p:spPr>
          <a:xfrm>
            <a:off x="1786916" y="1578146"/>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1783112" y="2797324"/>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1783112" y="5188840"/>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a:off x="6539444" y="3216394"/>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上箭头 20"/>
          <p:cNvSpPr/>
          <p:nvPr/>
        </p:nvSpPr>
        <p:spPr>
          <a:xfrm>
            <a:off x="3806944" y="2067350"/>
            <a:ext cx="850392" cy="4097954"/>
          </a:xfrm>
          <a:prstGeom prst="bentUpArrow">
            <a:avLst>
              <a:gd name="adj1" fmla="val 25000"/>
              <a:gd name="adj2" fmla="val 17708"/>
              <a:gd name="adj3" fmla="val 267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4369304" y="1916832"/>
            <a:ext cx="63474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930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P spid="16" grpId="0" animBg="1"/>
      <p:bldP spid="17" grpId="0" animBg="1"/>
      <p:bldP spid="18" grpId="0" animBg="1"/>
      <p:bldP spid="19" grpId="0" animBg="1"/>
      <p:bldP spid="20" grpId="0" animBg="1"/>
      <p:bldP spid="21" grpId="0" animBg="1"/>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B14CA4-8FF1-4109-B9AF-663C4AD79C88}"/>
              </a:ext>
            </a:extLst>
          </p:cNvPr>
          <p:cNvSpPr>
            <a:spLocks noGrp="1"/>
          </p:cNvSpPr>
          <p:nvPr>
            <p:ph idx="1"/>
          </p:nvPr>
        </p:nvSpPr>
        <p:spPr>
          <a:xfrm>
            <a:off x="685800" y="1268760"/>
            <a:ext cx="7772400" cy="4573860"/>
          </a:xfrm>
        </p:spPr>
        <p:txBody>
          <a:bodyPr/>
          <a:lstStyle/>
          <a:p>
            <a:pPr marL="457200" lvl="1" indent="0">
              <a:buNone/>
            </a:pPr>
            <a:r>
              <a:rPr lang="zh-CN" altLang="en-US" dirty="0">
                <a:latin typeface="+mn-ea"/>
              </a:rPr>
              <a:t>假设</a:t>
            </a:r>
            <a:r>
              <a:rPr lang="en-US" altLang="zh-CN" dirty="0">
                <a:latin typeface="+mn-ea"/>
              </a:rPr>
              <a:t>V(age,people)</a:t>
            </a:r>
            <a:r>
              <a:rPr lang="zh-CN" altLang="en-US" dirty="0">
                <a:latin typeface="+mn-ea"/>
              </a:rPr>
              <a:t>具有</a:t>
            </a:r>
            <a:r>
              <a:rPr lang="en-US" altLang="zh-CN" dirty="0">
                <a:latin typeface="+mn-ea"/>
              </a:rPr>
              <a:t>5</a:t>
            </a:r>
            <a:r>
              <a:rPr lang="zh-CN" altLang="en-US" dirty="0">
                <a:latin typeface="+mn-ea"/>
              </a:rPr>
              <a:t>个不同的值（</a:t>
            </a:r>
            <a:r>
              <a:rPr lang="en-US" altLang="zh-CN" dirty="0">
                <a:latin typeface="+mn-ea"/>
              </a:rPr>
              <a:t>18-22</a:t>
            </a:r>
            <a:r>
              <a:rPr lang="zh-CN" altLang="en-US" dirty="0">
                <a:latin typeface="+mn-ea"/>
              </a:rPr>
              <a:t>）且</a:t>
            </a:r>
            <a:r>
              <a:rPr lang="en-US" altLang="zh-CN" dirty="0">
                <a:latin typeface="+mn-ea"/>
              </a:rPr>
              <a:t>N</a:t>
            </a:r>
            <a:r>
              <a:rPr lang="en-US" altLang="zh-CN" baseline="-25000" dirty="0">
                <a:latin typeface="+mn-ea"/>
              </a:rPr>
              <a:t>R</a:t>
            </a:r>
            <a:r>
              <a:rPr lang="en-US" altLang="zh-CN" dirty="0">
                <a:latin typeface="+mn-ea"/>
              </a:rPr>
              <a:t>=5</a:t>
            </a:r>
            <a:r>
              <a:rPr lang="zh-CN" altLang="en-US" dirty="0">
                <a:latin typeface="+mn-ea"/>
              </a:rPr>
              <a:t>。</a:t>
            </a:r>
            <a:r>
              <a:rPr lang="en-US" altLang="zh-CN" dirty="0">
                <a:latin typeface="+mn-ea"/>
              </a:rPr>
              <a:t>     </a:t>
            </a:r>
          </a:p>
          <a:p>
            <a:r>
              <a:rPr lang="zh-CN" altLang="en-US" sz="2400" dirty="0">
                <a:latin typeface="+mn-ea"/>
              </a:rPr>
              <a:t>相等谓词</a:t>
            </a:r>
            <a:endParaRPr lang="en-US" altLang="zh-CN" sz="2400" dirty="0">
              <a:latin typeface="+mn-ea"/>
            </a:endParaRPr>
          </a:p>
          <a:p>
            <a:pPr marL="0" indent="0">
              <a:buNone/>
            </a:pPr>
            <a:r>
              <a:rPr lang="zh-CN" altLang="en-US" sz="2400" dirty="0">
                <a:latin typeface="+mn-ea"/>
              </a:rPr>
              <a:t>   查询：</a:t>
            </a:r>
            <a:r>
              <a:rPr lang="en-US" altLang="zh-CN" sz="2400" dirty="0">
                <a:latin typeface="+mn-ea"/>
              </a:rPr>
              <a:t>Select * from People where age=20 </a:t>
            </a:r>
          </a:p>
          <a:p>
            <a:pPr marL="0" indent="0">
              <a:buNone/>
            </a:pPr>
            <a:r>
              <a:rPr lang="en-US" altLang="zh-CN" sz="2400" dirty="0">
                <a:latin typeface="+mn-ea"/>
              </a:rPr>
              <a:t>    </a:t>
            </a:r>
            <a:r>
              <a:rPr lang="zh-CN" altLang="en-US" sz="2400" dirty="0">
                <a:latin typeface="+mn-ea"/>
              </a:rPr>
              <a:t>相等谓词：</a:t>
            </a:r>
            <a:r>
              <a:rPr lang="en-US" altLang="zh-CN" sz="2400" dirty="0">
                <a:latin typeface="+mn-ea"/>
              </a:rPr>
              <a:t>A=constant</a:t>
            </a:r>
          </a:p>
          <a:p>
            <a:pPr marL="0" indent="0">
              <a:buNone/>
            </a:pPr>
            <a:r>
              <a:rPr lang="en-US" altLang="zh-CN" sz="2400" dirty="0">
                <a:latin typeface="+mn-ea"/>
              </a:rPr>
              <a:t>  </a:t>
            </a:r>
            <a:r>
              <a:rPr lang="zh-CN" altLang="en-US" sz="2400" dirty="0">
                <a:latin typeface="+mn-ea"/>
              </a:rPr>
              <a:t>相等谓词的选择率：</a:t>
            </a:r>
            <a:r>
              <a:rPr lang="en-US" altLang="zh-CN" sz="2400" dirty="0">
                <a:latin typeface="+mn-ea"/>
              </a:rPr>
              <a:t>Sel(A=constant)=SC(P)/N</a:t>
            </a:r>
            <a:r>
              <a:rPr lang="en-US" altLang="zh-CN" sz="2400" baseline="-25000" dirty="0">
                <a:latin typeface="+mn-ea"/>
              </a:rPr>
              <a:t>R</a:t>
            </a:r>
            <a:endParaRPr lang="en-US" altLang="zh-CN" sz="2400" dirty="0">
              <a:latin typeface="+mn-ea"/>
            </a:endParaRPr>
          </a:p>
          <a:p>
            <a:pPr marL="457200" lvl="1" indent="0">
              <a:buNone/>
            </a:pPr>
            <a:r>
              <a:rPr lang="en-US" altLang="zh-CN" dirty="0">
                <a:latin typeface="+mn-ea"/>
              </a:rPr>
              <a:t>Sel(age=20)=1/5</a:t>
            </a:r>
          </a:p>
          <a:p>
            <a:pPr marL="457200" lvl="1" indent="0">
              <a:buNone/>
            </a:pPr>
            <a:endParaRPr lang="zh-CN" altLang="en-US" dirty="0"/>
          </a:p>
        </p:txBody>
      </p:sp>
      <p:graphicFrame>
        <p:nvGraphicFramePr>
          <p:cNvPr id="6" name="图表 5">
            <a:extLst>
              <a:ext uri="{FF2B5EF4-FFF2-40B4-BE49-F238E27FC236}">
                <a16:creationId xmlns:a16="http://schemas.microsoft.com/office/drawing/2014/main" id="{4CD7BE98-E3FF-4DBB-91DA-6845520CE5AB}"/>
              </a:ext>
            </a:extLst>
          </p:cNvPr>
          <p:cNvGraphicFramePr/>
          <p:nvPr>
            <p:extLst/>
          </p:nvPr>
        </p:nvGraphicFramePr>
        <p:xfrm>
          <a:off x="1524000" y="4573240"/>
          <a:ext cx="6096000" cy="2032000"/>
        </p:xfrm>
        <a:graphic>
          <a:graphicData uri="http://schemas.openxmlformats.org/drawingml/2006/chart">
            <c:chart xmlns:c="http://schemas.openxmlformats.org/drawingml/2006/chart" xmlns:r="http://schemas.openxmlformats.org/officeDocument/2006/relationships" r:id="rId2"/>
          </a:graphicData>
        </a:graphic>
      </p:graphicFrame>
      <p:sp>
        <p:nvSpPr>
          <p:cNvPr id="5" name="矩形 4">
            <a:extLst>
              <a:ext uri="{FF2B5EF4-FFF2-40B4-BE49-F238E27FC236}">
                <a16:creationId xmlns:a16="http://schemas.microsoft.com/office/drawing/2014/main" id="{A1D0FEDC-ACF0-45E1-B30F-36F51CF36163}"/>
              </a:ext>
            </a:extLst>
          </p:cNvPr>
          <p:cNvSpPr/>
          <p:nvPr/>
        </p:nvSpPr>
        <p:spPr>
          <a:xfrm>
            <a:off x="381000" y="692696"/>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7" name="矩形 6">
            <a:extLst>
              <a:ext uri="{FF2B5EF4-FFF2-40B4-BE49-F238E27FC236}">
                <a16:creationId xmlns:a16="http://schemas.microsoft.com/office/drawing/2014/main" id="{4E59C4E7-9F15-4DBF-BC16-87FB300A7436}"/>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
        <p:nvSpPr>
          <p:cNvPr id="2" name="对话气泡: 圆角矩形 1">
            <a:extLst>
              <a:ext uri="{FF2B5EF4-FFF2-40B4-BE49-F238E27FC236}">
                <a16:creationId xmlns:a16="http://schemas.microsoft.com/office/drawing/2014/main" id="{B3AE9671-F307-4E59-89B4-6B42180C3555}"/>
              </a:ext>
            </a:extLst>
          </p:cNvPr>
          <p:cNvSpPr/>
          <p:nvPr/>
        </p:nvSpPr>
        <p:spPr>
          <a:xfrm>
            <a:off x="6156176" y="3960592"/>
            <a:ext cx="2263924" cy="764552"/>
          </a:xfrm>
          <a:prstGeom prst="wedgeRoundRectCallout">
            <a:avLst>
              <a:gd name="adj1" fmla="val -62779"/>
              <a:gd name="adj2" fmla="val -4403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mn-ea"/>
              </a:rPr>
              <a:t>SC(P)</a:t>
            </a:r>
            <a:r>
              <a:rPr lang="zh-CN" altLang="en-US" dirty="0">
                <a:latin typeface="+mn-ea"/>
              </a:rPr>
              <a:t>：满足条件</a:t>
            </a:r>
            <a:r>
              <a:rPr lang="en-US" altLang="zh-CN" dirty="0">
                <a:latin typeface="+mn-ea"/>
              </a:rPr>
              <a:t>P</a:t>
            </a:r>
            <a:r>
              <a:rPr lang="zh-CN" altLang="en-US" dirty="0">
                <a:latin typeface="+mn-ea"/>
              </a:rPr>
              <a:t>的元组数</a:t>
            </a:r>
            <a:endParaRPr lang="zh-CN" altLang="en-US" dirty="0"/>
          </a:p>
        </p:txBody>
      </p:sp>
    </p:spTree>
    <p:extLst>
      <p:ext uri="{BB962C8B-B14F-4D97-AF65-F5344CB8AC3E}">
        <p14:creationId xmlns:p14="http://schemas.microsoft.com/office/powerpoint/2010/main" val="2326336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D26926-C8DF-4B69-B2D1-86ABFD9F8F59}"/>
              </a:ext>
            </a:extLst>
          </p:cNvPr>
          <p:cNvSpPr>
            <a:spLocks noGrp="1"/>
          </p:cNvSpPr>
          <p:nvPr>
            <p:ph idx="1"/>
          </p:nvPr>
        </p:nvSpPr>
        <p:spPr>
          <a:xfrm>
            <a:off x="685800" y="1412776"/>
            <a:ext cx="7772400" cy="4683224"/>
          </a:xfrm>
        </p:spPr>
        <p:txBody>
          <a:bodyPr/>
          <a:lstStyle/>
          <a:p>
            <a:r>
              <a:rPr lang="zh-CN" altLang="en-US" sz="2400" dirty="0">
                <a:latin typeface="+mn-ea"/>
              </a:rPr>
              <a:t>范围谓词</a:t>
            </a:r>
            <a:endParaRPr lang="en-US" altLang="zh-CN" sz="2400" dirty="0">
              <a:latin typeface="+mn-ea"/>
            </a:endParaRPr>
          </a:p>
          <a:p>
            <a:pPr marL="457200" lvl="1" indent="0">
              <a:buNone/>
            </a:pPr>
            <a:r>
              <a:rPr lang="en-US" altLang="zh-CN" dirty="0">
                <a:latin typeface="+mn-ea"/>
              </a:rPr>
              <a:t>Sel(A&gt;=a)=(A</a:t>
            </a:r>
            <a:r>
              <a:rPr lang="en-US" altLang="zh-CN" baseline="-25000" dirty="0">
                <a:latin typeface="+mn-ea"/>
              </a:rPr>
              <a:t>max</a:t>
            </a:r>
            <a:r>
              <a:rPr lang="en-US" altLang="zh-CN" dirty="0">
                <a:latin typeface="+mn-ea"/>
              </a:rPr>
              <a:t>-a+1)/((A</a:t>
            </a:r>
            <a:r>
              <a:rPr lang="en-US" altLang="zh-CN" baseline="-25000" dirty="0">
                <a:latin typeface="+mn-ea"/>
              </a:rPr>
              <a:t>max</a:t>
            </a:r>
            <a:r>
              <a:rPr lang="en-US" altLang="zh-CN" dirty="0">
                <a:latin typeface="+mn-ea"/>
              </a:rPr>
              <a:t>-A</a:t>
            </a:r>
            <a:r>
              <a:rPr lang="en-US" altLang="zh-CN" baseline="-25000" dirty="0">
                <a:latin typeface="+mn-ea"/>
              </a:rPr>
              <a:t>min</a:t>
            </a:r>
            <a:r>
              <a:rPr lang="en-US" altLang="zh-CN" dirty="0">
                <a:latin typeface="+mn-ea"/>
              </a:rPr>
              <a:t>+1))</a:t>
            </a:r>
          </a:p>
          <a:p>
            <a:pPr marL="457200" lvl="1" indent="0">
              <a:buNone/>
            </a:pPr>
            <a:r>
              <a:rPr lang="zh-CN" altLang="en-US" dirty="0">
                <a:latin typeface="+mn-ea"/>
              </a:rPr>
              <a:t>查询：</a:t>
            </a:r>
            <a:r>
              <a:rPr lang="en-US" altLang="zh-CN" dirty="0">
                <a:latin typeface="+mn-ea"/>
              </a:rPr>
              <a:t>Select * from People where age&gt;=20</a:t>
            </a:r>
          </a:p>
          <a:p>
            <a:pPr marL="457200" lvl="1" indent="0">
              <a:buNone/>
            </a:pPr>
            <a:r>
              <a:rPr lang="en-US" altLang="zh-CN" dirty="0">
                <a:latin typeface="+mn-ea"/>
              </a:rPr>
              <a:t>Sel(age&gt;=20)=(22-20+1)/(22-18+1)=3/5</a:t>
            </a:r>
          </a:p>
          <a:p>
            <a:pPr marL="457200" lvl="1" indent="0">
              <a:buNone/>
            </a:pPr>
            <a:endParaRPr lang="zh-CN" altLang="en-US" dirty="0"/>
          </a:p>
        </p:txBody>
      </p:sp>
      <p:graphicFrame>
        <p:nvGraphicFramePr>
          <p:cNvPr id="4" name="图表 3">
            <a:extLst>
              <a:ext uri="{FF2B5EF4-FFF2-40B4-BE49-F238E27FC236}">
                <a16:creationId xmlns:a16="http://schemas.microsoft.com/office/drawing/2014/main" id="{A13E7294-76A9-4C20-9B7C-887F3567F8C5}"/>
              </a:ext>
            </a:extLst>
          </p:cNvPr>
          <p:cNvGraphicFramePr/>
          <p:nvPr>
            <p:extLst/>
          </p:nvPr>
        </p:nvGraphicFramePr>
        <p:xfrm>
          <a:off x="1524000" y="4088865"/>
          <a:ext cx="6096000" cy="2032000"/>
        </p:xfrm>
        <a:graphic>
          <a:graphicData uri="http://schemas.openxmlformats.org/drawingml/2006/chart">
            <c:chart xmlns:c="http://schemas.openxmlformats.org/drawingml/2006/chart" xmlns:r="http://schemas.openxmlformats.org/officeDocument/2006/relationships" r:id="rId2"/>
          </a:graphicData>
        </a:graphic>
      </p:graphicFrame>
      <p:sp>
        <p:nvSpPr>
          <p:cNvPr id="5" name="对话气泡: 矩形 4">
            <a:extLst>
              <a:ext uri="{FF2B5EF4-FFF2-40B4-BE49-F238E27FC236}">
                <a16:creationId xmlns:a16="http://schemas.microsoft.com/office/drawing/2014/main" id="{B463BBC5-5B7A-4437-A3B3-4FB72CB7DAEB}"/>
              </a:ext>
            </a:extLst>
          </p:cNvPr>
          <p:cNvSpPr/>
          <p:nvPr/>
        </p:nvSpPr>
        <p:spPr bwMode="auto">
          <a:xfrm>
            <a:off x="1907704" y="4088865"/>
            <a:ext cx="1008112" cy="648072"/>
          </a:xfrm>
          <a:prstGeom prst="wedgeRectCallout">
            <a:avLst>
              <a:gd name="adj1" fmla="val 6522"/>
              <a:gd name="adj2" fmla="val 112111"/>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Age</a:t>
            </a:r>
            <a:r>
              <a:rPr kumimoji="1" lang="en-US" altLang="zh-CN" sz="1400" b="1" i="0" u="none" strike="noStrike" kern="1200" cap="none" spc="0" normalizeH="0" baseline="-25000" noProof="0" dirty="0" err="1">
                <a:ln>
                  <a:noFill/>
                </a:ln>
                <a:solidFill>
                  <a:prstClr val="black"/>
                </a:solidFill>
                <a:effectLst/>
                <a:uLnTx/>
                <a:uFillTx/>
                <a:latin typeface="Tahoma" pitchFamily="34" charset="0"/>
                <a:ea typeface="宋体" pitchFamily="2" charset="-122"/>
                <a:cs typeface="+mn-cs"/>
              </a:rPr>
              <a:t>min</a:t>
            </a: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=18</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6" name="对话气泡: 矩形 5">
            <a:extLst>
              <a:ext uri="{FF2B5EF4-FFF2-40B4-BE49-F238E27FC236}">
                <a16:creationId xmlns:a16="http://schemas.microsoft.com/office/drawing/2014/main" id="{6119622A-D6E4-4C21-95F1-8B2669788D3F}"/>
              </a:ext>
            </a:extLst>
          </p:cNvPr>
          <p:cNvSpPr/>
          <p:nvPr/>
        </p:nvSpPr>
        <p:spPr bwMode="auto">
          <a:xfrm>
            <a:off x="6516216" y="4005064"/>
            <a:ext cx="1008112" cy="648072"/>
          </a:xfrm>
          <a:prstGeom prst="wedgeRectCallout">
            <a:avLst>
              <a:gd name="adj1" fmla="val -10223"/>
              <a:gd name="adj2" fmla="val 120794"/>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Age</a:t>
            </a:r>
            <a:r>
              <a:rPr kumimoji="1" lang="en-US" altLang="zh-CN" sz="1400" b="1" i="0" u="none" strike="noStrike" kern="1200" cap="none" spc="0" normalizeH="0" baseline="-25000" noProof="0" dirty="0" err="1">
                <a:ln>
                  <a:noFill/>
                </a:ln>
                <a:solidFill>
                  <a:prstClr val="black"/>
                </a:solidFill>
                <a:effectLst/>
                <a:uLnTx/>
                <a:uFillTx/>
                <a:latin typeface="Tahoma" pitchFamily="34" charset="0"/>
                <a:ea typeface="宋体" pitchFamily="2" charset="-122"/>
                <a:cs typeface="+mn-cs"/>
              </a:rPr>
              <a:t>max</a:t>
            </a: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=22</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8" name="矩形 7">
            <a:extLst>
              <a:ext uri="{FF2B5EF4-FFF2-40B4-BE49-F238E27FC236}">
                <a16:creationId xmlns:a16="http://schemas.microsoft.com/office/drawing/2014/main" id="{C9C6F1CE-CEF1-412F-83F0-5CB6FCE3DBE1}"/>
              </a:ext>
            </a:extLst>
          </p:cNvPr>
          <p:cNvSpPr/>
          <p:nvPr/>
        </p:nvSpPr>
        <p:spPr>
          <a:xfrm>
            <a:off x="381000" y="692696"/>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7" name="矩形 6">
            <a:extLst>
              <a:ext uri="{FF2B5EF4-FFF2-40B4-BE49-F238E27FC236}">
                <a16:creationId xmlns:a16="http://schemas.microsoft.com/office/drawing/2014/main" id="{1A5A58A9-C28D-46C1-A9F8-5BCDC8693921}"/>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0201854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D26926-C8DF-4B69-B2D1-86ABFD9F8F59}"/>
              </a:ext>
            </a:extLst>
          </p:cNvPr>
          <p:cNvSpPr>
            <a:spLocks noGrp="1"/>
          </p:cNvSpPr>
          <p:nvPr>
            <p:ph idx="1"/>
          </p:nvPr>
        </p:nvSpPr>
        <p:spPr>
          <a:xfrm>
            <a:off x="685800" y="1340768"/>
            <a:ext cx="7772400" cy="4755232"/>
          </a:xfrm>
        </p:spPr>
        <p:txBody>
          <a:bodyPr/>
          <a:lstStyle/>
          <a:p>
            <a:r>
              <a:rPr lang="zh-CN" altLang="en-US" dirty="0"/>
              <a:t>非谓词</a:t>
            </a:r>
            <a:endParaRPr lang="en-US" altLang="zh-CN" dirty="0"/>
          </a:p>
          <a:p>
            <a:pPr marL="457200" lvl="1" indent="0">
              <a:buNone/>
            </a:pPr>
            <a:r>
              <a:rPr lang="en-US" altLang="zh-CN" dirty="0">
                <a:latin typeface="+mn-ea"/>
              </a:rPr>
              <a:t>Sel(!P)=1-sel(P)</a:t>
            </a:r>
          </a:p>
          <a:p>
            <a:pPr marL="457200" lvl="1" indent="0">
              <a:buNone/>
            </a:pPr>
            <a:r>
              <a:rPr lang="zh-CN" altLang="en-US" sz="2800" dirty="0">
                <a:latin typeface="+mn-ea"/>
              </a:rPr>
              <a:t>查询：</a:t>
            </a:r>
            <a:r>
              <a:rPr lang="en-US" altLang="zh-CN" sz="2800" dirty="0">
                <a:latin typeface="+mn-ea"/>
              </a:rPr>
              <a:t>Select * from People where age!=20</a:t>
            </a:r>
            <a:endParaRPr lang="en-US" altLang="zh-CN" dirty="0">
              <a:latin typeface="+mn-ea"/>
            </a:endParaRPr>
          </a:p>
          <a:p>
            <a:pPr marL="457200" lvl="1" indent="0">
              <a:buNone/>
            </a:pPr>
            <a:r>
              <a:rPr lang="en-US" altLang="zh-CN" dirty="0">
                <a:latin typeface="+mn-ea"/>
              </a:rPr>
              <a:t>Sel(age!=20)=1-1/5=4/5</a:t>
            </a:r>
          </a:p>
          <a:p>
            <a:pPr marL="457200" lvl="1" indent="0">
              <a:buNone/>
            </a:pPr>
            <a:endParaRPr lang="zh-CN" altLang="en-US" dirty="0"/>
          </a:p>
        </p:txBody>
      </p:sp>
      <p:graphicFrame>
        <p:nvGraphicFramePr>
          <p:cNvPr id="4" name="图表 3">
            <a:extLst>
              <a:ext uri="{FF2B5EF4-FFF2-40B4-BE49-F238E27FC236}">
                <a16:creationId xmlns:a16="http://schemas.microsoft.com/office/drawing/2014/main" id="{A13E7294-76A9-4C20-9B7C-887F3567F8C5}"/>
              </a:ext>
            </a:extLst>
          </p:cNvPr>
          <p:cNvGraphicFramePr/>
          <p:nvPr>
            <p:extLst/>
          </p:nvPr>
        </p:nvGraphicFramePr>
        <p:xfrm>
          <a:off x="1524000" y="4088865"/>
          <a:ext cx="6096000" cy="2032000"/>
        </p:xfrm>
        <a:graphic>
          <a:graphicData uri="http://schemas.openxmlformats.org/drawingml/2006/chart">
            <c:chart xmlns:c="http://schemas.openxmlformats.org/drawingml/2006/chart" xmlns:r="http://schemas.openxmlformats.org/officeDocument/2006/relationships" r:id="rId2"/>
          </a:graphicData>
        </a:graphic>
      </p:graphicFrame>
      <p:sp>
        <p:nvSpPr>
          <p:cNvPr id="5" name="对话气泡: 矩形 4">
            <a:extLst>
              <a:ext uri="{FF2B5EF4-FFF2-40B4-BE49-F238E27FC236}">
                <a16:creationId xmlns:a16="http://schemas.microsoft.com/office/drawing/2014/main" id="{B463BBC5-5B7A-4437-A3B3-4FB72CB7DAEB}"/>
              </a:ext>
            </a:extLst>
          </p:cNvPr>
          <p:cNvSpPr/>
          <p:nvPr/>
        </p:nvSpPr>
        <p:spPr bwMode="auto">
          <a:xfrm>
            <a:off x="1619672" y="3681028"/>
            <a:ext cx="1512168" cy="648072"/>
          </a:xfrm>
          <a:prstGeom prst="wedgeRectCallout">
            <a:avLst>
              <a:gd name="adj1" fmla="val 2859"/>
              <a:gd name="adj2" fmla="val 122964"/>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SC(age!=20)=2</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6" name="对话气泡: 矩形 5">
            <a:extLst>
              <a:ext uri="{FF2B5EF4-FFF2-40B4-BE49-F238E27FC236}">
                <a16:creationId xmlns:a16="http://schemas.microsoft.com/office/drawing/2014/main" id="{6119622A-D6E4-4C21-95F1-8B2669788D3F}"/>
              </a:ext>
            </a:extLst>
          </p:cNvPr>
          <p:cNvSpPr/>
          <p:nvPr/>
        </p:nvSpPr>
        <p:spPr bwMode="auto">
          <a:xfrm>
            <a:off x="5796136" y="3578008"/>
            <a:ext cx="1697211" cy="648072"/>
          </a:xfrm>
          <a:prstGeom prst="wedgeRectCallout">
            <a:avLst>
              <a:gd name="adj1" fmla="val -35918"/>
              <a:gd name="adj2" fmla="val 127306"/>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SC(age!=20)=2</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 name="矩形 1">
            <a:extLst>
              <a:ext uri="{FF2B5EF4-FFF2-40B4-BE49-F238E27FC236}">
                <a16:creationId xmlns:a16="http://schemas.microsoft.com/office/drawing/2014/main" id="{3BAA62DD-AF00-4115-8757-0EE711D1C765}"/>
              </a:ext>
            </a:extLst>
          </p:cNvPr>
          <p:cNvSpPr/>
          <p:nvPr/>
        </p:nvSpPr>
        <p:spPr bwMode="auto">
          <a:xfrm>
            <a:off x="2051720" y="4797152"/>
            <a:ext cx="1944216" cy="1152128"/>
          </a:xfrm>
          <a:prstGeom prst="rect">
            <a:avLst/>
          </a:prstGeom>
          <a:solidFill>
            <a:srgbClr val="FF0000">
              <a:alpha val="0"/>
            </a:srgb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7" name="矩形 6">
            <a:extLst>
              <a:ext uri="{FF2B5EF4-FFF2-40B4-BE49-F238E27FC236}">
                <a16:creationId xmlns:a16="http://schemas.microsoft.com/office/drawing/2014/main" id="{C08D52AD-EBBC-4DD9-B803-CEB80231C23C}"/>
              </a:ext>
            </a:extLst>
          </p:cNvPr>
          <p:cNvSpPr/>
          <p:nvPr/>
        </p:nvSpPr>
        <p:spPr bwMode="auto">
          <a:xfrm>
            <a:off x="5508104" y="4725144"/>
            <a:ext cx="1944216" cy="1152128"/>
          </a:xfrm>
          <a:prstGeom prst="rect">
            <a:avLst/>
          </a:prstGeom>
          <a:solidFill>
            <a:srgbClr val="FF0000">
              <a:alpha val="0"/>
            </a:srgb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9" name="矩形 8">
            <a:extLst>
              <a:ext uri="{FF2B5EF4-FFF2-40B4-BE49-F238E27FC236}">
                <a16:creationId xmlns:a16="http://schemas.microsoft.com/office/drawing/2014/main" id="{FB3E3D50-E494-43CF-9079-B63BFBBF2F10}"/>
              </a:ext>
            </a:extLst>
          </p:cNvPr>
          <p:cNvSpPr/>
          <p:nvPr/>
        </p:nvSpPr>
        <p:spPr>
          <a:xfrm>
            <a:off x="381000" y="692696"/>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10" name="矩形 9">
            <a:extLst>
              <a:ext uri="{FF2B5EF4-FFF2-40B4-BE49-F238E27FC236}">
                <a16:creationId xmlns:a16="http://schemas.microsoft.com/office/drawing/2014/main" id="{A262FCAC-A02D-4AF1-8303-3642B20498AA}"/>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8754814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D26926-C8DF-4B69-B2D1-86ABFD9F8F59}"/>
              </a:ext>
            </a:extLst>
          </p:cNvPr>
          <p:cNvSpPr>
            <a:spLocks noGrp="1"/>
          </p:cNvSpPr>
          <p:nvPr>
            <p:ph idx="1"/>
          </p:nvPr>
        </p:nvSpPr>
        <p:spPr>
          <a:xfrm>
            <a:off x="685800" y="1628800"/>
            <a:ext cx="7772400" cy="4467200"/>
          </a:xfrm>
        </p:spPr>
        <p:txBody>
          <a:bodyPr/>
          <a:lstStyle/>
          <a:p>
            <a:r>
              <a:rPr lang="zh-CN" altLang="en-US" sz="2400" dirty="0">
                <a:latin typeface="+mn-ea"/>
              </a:rPr>
              <a:t>与谓词</a:t>
            </a:r>
            <a:endParaRPr lang="en-US" altLang="zh-CN" sz="2400" dirty="0">
              <a:latin typeface="+mn-ea"/>
            </a:endParaRPr>
          </a:p>
          <a:p>
            <a:pPr marL="457200" lvl="1" indent="0">
              <a:buNone/>
            </a:pPr>
            <a:r>
              <a:rPr lang="zh-CN" altLang="en-US" dirty="0">
                <a:latin typeface="+mn-ea"/>
              </a:rPr>
              <a:t>当谓词之间的选择独立时</a:t>
            </a:r>
            <a:endParaRPr lang="en-US" altLang="zh-CN" dirty="0">
              <a:latin typeface="+mn-ea"/>
            </a:endParaRPr>
          </a:p>
          <a:p>
            <a:pPr marL="457200" lvl="1" indent="0">
              <a:buNone/>
            </a:pPr>
            <a:r>
              <a:rPr lang="en-US" altLang="zh-CN" dirty="0">
                <a:latin typeface="+mn-ea"/>
              </a:rPr>
              <a:t>Sel(P1∧P2)=sel(P1)×sel(P2)</a:t>
            </a:r>
          </a:p>
          <a:p>
            <a:pPr marL="457200" lvl="1" indent="0">
              <a:buNone/>
            </a:pPr>
            <a:r>
              <a:rPr lang="zh-CN" altLang="en-US" dirty="0">
                <a:latin typeface="+mn-ea"/>
              </a:rPr>
              <a:t>查询：</a:t>
            </a:r>
            <a:endParaRPr lang="en-US" altLang="zh-CN" dirty="0">
              <a:latin typeface="+mn-ea"/>
            </a:endParaRPr>
          </a:p>
          <a:p>
            <a:pPr marL="457200" lvl="1" indent="0">
              <a:buNone/>
            </a:pPr>
            <a:r>
              <a:rPr lang="en-US" altLang="zh-CN" dirty="0">
                <a:latin typeface="+mn-ea"/>
              </a:rPr>
              <a:t>Select * from People </a:t>
            </a:r>
          </a:p>
          <a:p>
            <a:pPr marL="457200" lvl="1" indent="0">
              <a:buNone/>
            </a:pPr>
            <a:r>
              <a:rPr lang="en-US" altLang="zh-CN" dirty="0">
                <a:latin typeface="+mn-ea"/>
              </a:rPr>
              <a:t>where age=20 and name like ’ </a:t>
            </a:r>
            <a:r>
              <a:rPr lang="zh-CN" altLang="en-US" dirty="0">
                <a:latin typeface="+mn-ea"/>
              </a:rPr>
              <a:t>王</a:t>
            </a:r>
            <a:r>
              <a:rPr lang="en-US" altLang="zh-CN" dirty="0">
                <a:latin typeface="+mn-ea"/>
              </a:rPr>
              <a:t>%’</a:t>
            </a:r>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zh-CN" altLang="en-US" dirty="0"/>
          </a:p>
        </p:txBody>
      </p:sp>
      <p:sp>
        <p:nvSpPr>
          <p:cNvPr id="8" name="椭圆 7">
            <a:extLst>
              <a:ext uri="{FF2B5EF4-FFF2-40B4-BE49-F238E27FC236}">
                <a16:creationId xmlns:a16="http://schemas.microsoft.com/office/drawing/2014/main" id="{D7C968BC-214C-4784-AF06-BD85F2035510}"/>
              </a:ext>
            </a:extLst>
          </p:cNvPr>
          <p:cNvSpPr/>
          <p:nvPr/>
        </p:nvSpPr>
        <p:spPr bwMode="auto">
          <a:xfrm>
            <a:off x="3419872" y="4586808"/>
            <a:ext cx="2552092" cy="1866528"/>
          </a:xfrm>
          <a:prstGeom prst="ellipse">
            <a:avLst/>
          </a:prstGeom>
          <a:solidFill>
            <a:srgbClr val="0070C0">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9" name="椭圆 8">
            <a:extLst>
              <a:ext uri="{FF2B5EF4-FFF2-40B4-BE49-F238E27FC236}">
                <a16:creationId xmlns:a16="http://schemas.microsoft.com/office/drawing/2014/main" id="{9D81C6BC-766B-4312-8A43-F1680C39D22D}"/>
              </a:ext>
            </a:extLst>
          </p:cNvPr>
          <p:cNvSpPr/>
          <p:nvPr/>
        </p:nvSpPr>
        <p:spPr bwMode="auto">
          <a:xfrm>
            <a:off x="2420144" y="4586808"/>
            <a:ext cx="2367880" cy="1866528"/>
          </a:xfrm>
          <a:prstGeom prst="ellipse">
            <a:avLst/>
          </a:prstGeom>
          <a:solidFill>
            <a:srgbClr val="FFFF00">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10" name="矩形 9">
            <a:extLst>
              <a:ext uri="{FF2B5EF4-FFF2-40B4-BE49-F238E27FC236}">
                <a16:creationId xmlns:a16="http://schemas.microsoft.com/office/drawing/2014/main" id="{5E2FD615-E815-4D32-B4FA-955091228A45}"/>
              </a:ext>
            </a:extLst>
          </p:cNvPr>
          <p:cNvSpPr/>
          <p:nvPr/>
        </p:nvSpPr>
        <p:spPr bwMode="auto">
          <a:xfrm>
            <a:off x="3759814" y="5308240"/>
            <a:ext cx="936104" cy="4236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P1∧P2</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7" name="矩形 6">
            <a:extLst>
              <a:ext uri="{FF2B5EF4-FFF2-40B4-BE49-F238E27FC236}">
                <a16:creationId xmlns:a16="http://schemas.microsoft.com/office/drawing/2014/main" id="{23A2826F-16A9-4755-B2C3-9A2F558DAC46}"/>
              </a:ext>
            </a:extLst>
          </p:cNvPr>
          <p:cNvSpPr/>
          <p:nvPr/>
        </p:nvSpPr>
        <p:spPr>
          <a:xfrm>
            <a:off x="381000" y="692696"/>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11" name="矩形 10">
            <a:extLst>
              <a:ext uri="{FF2B5EF4-FFF2-40B4-BE49-F238E27FC236}">
                <a16:creationId xmlns:a16="http://schemas.microsoft.com/office/drawing/2014/main" id="{2ACEC09E-2F41-43E1-92CC-2B84DBC884D9}"/>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056422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BA13BB07-E484-4737-A44D-3AE3917B97EE}"/>
              </a:ext>
            </a:extLst>
          </p:cNvPr>
          <p:cNvSpPr>
            <a:spLocks noGrp="1"/>
          </p:cNvSpPr>
          <p:nvPr>
            <p:ph idx="1"/>
          </p:nvPr>
        </p:nvSpPr>
        <p:spPr>
          <a:xfrm>
            <a:off x="685800" y="1484784"/>
            <a:ext cx="7772400" cy="4611216"/>
          </a:xfrm>
        </p:spPr>
        <p:txBody>
          <a:bodyPr/>
          <a:lstStyle/>
          <a:p>
            <a:r>
              <a:rPr lang="zh-CN" altLang="en-US" sz="2400" dirty="0">
                <a:latin typeface="+mn-ea"/>
              </a:rPr>
              <a:t>或谓词</a:t>
            </a:r>
            <a:endParaRPr lang="en-US" altLang="zh-CN" sz="2400" dirty="0">
              <a:latin typeface="+mn-ea"/>
            </a:endParaRPr>
          </a:p>
          <a:p>
            <a:pPr marL="0" indent="0">
              <a:buNone/>
            </a:pPr>
            <a:r>
              <a:rPr lang="zh-CN" altLang="en-US" sz="2400" dirty="0">
                <a:latin typeface="+mn-ea"/>
              </a:rPr>
              <a:t>    当谓词之间的选择独立时</a:t>
            </a:r>
            <a:endParaRPr lang="en-US" altLang="zh-CN" sz="2400" dirty="0">
              <a:latin typeface="+mn-ea"/>
            </a:endParaRPr>
          </a:p>
          <a:p>
            <a:pPr marL="457200" lvl="1" indent="0">
              <a:buNone/>
            </a:pPr>
            <a:r>
              <a:rPr lang="en-US" altLang="zh-CN" dirty="0">
                <a:latin typeface="+mn-ea"/>
              </a:rPr>
              <a:t>Sel(P1∨P2)=sel(P1)+sel(P2)-Sel(P1∧P2)</a:t>
            </a:r>
          </a:p>
          <a:p>
            <a:pPr marL="457200" lvl="1" indent="0">
              <a:buNone/>
            </a:pPr>
            <a:r>
              <a:rPr lang="en-US" altLang="zh-CN" dirty="0">
                <a:latin typeface="+mn-ea"/>
              </a:rPr>
              <a:t>           = sel(P1)+sel(P2)-Sel(P1)×Sel(P2)</a:t>
            </a:r>
          </a:p>
          <a:p>
            <a:pPr marL="457200" lvl="1" indent="0">
              <a:buNone/>
            </a:pPr>
            <a:r>
              <a:rPr lang="zh-CN" altLang="en-US" dirty="0">
                <a:latin typeface="+mn-ea"/>
              </a:rPr>
              <a:t>查询：</a:t>
            </a:r>
            <a:r>
              <a:rPr lang="en-US" altLang="zh-CN" dirty="0">
                <a:latin typeface="+mn-ea"/>
              </a:rPr>
              <a:t>Select * from People </a:t>
            </a:r>
          </a:p>
          <a:p>
            <a:pPr marL="457200" lvl="1" indent="0">
              <a:buNone/>
            </a:pPr>
            <a:r>
              <a:rPr lang="en-US" altLang="zh-CN" dirty="0">
                <a:latin typeface="+mn-ea"/>
              </a:rPr>
              <a:t>where age=20 or name like ’ </a:t>
            </a:r>
            <a:r>
              <a:rPr lang="zh-CN" altLang="en-US" dirty="0">
                <a:latin typeface="+mn-ea"/>
              </a:rPr>
              <a:t>王</a:t>
            </a:r>
            <a:r>
              <a:rPr lang="en-US" altLang="zh-CN" dirty="0">
                <a:latin typeface="+mn-ea"/>
              </a:rPr>
              <a:t>%’</a:t>
            </a:r>
          </a:p>
          <a:p>
            <a:pPr marL="457200" lvl="1" indent="0">
              <a:buNone/>
            </a:pPr>
            <a:endParaRPr lang="en-US" altLang="zh-CN" dirty="0">
              <a:latin typeface="+mn-ea"/>
            </a:endParaRPr>
          </a:p>
          <a:p>
            <a:pPr marL="457200" lvl="1" indent="0">
              <a:buNone/>
            </a:pPr>
            <a:endParaRPr lang="en-US" altLang="zh-CN" dirty="0">
              <a:latin typeface="+mn-ea"/>
            </a:endParaRPr>
          </a:p>
          <a:p>
            <a:pPr marL="457200" lvl="1" indent="0">
              <a:buNone/>
            </a:pPr>
            <a:endParaRPr lang="en-US" altLang="zh-CN" dirty="0">
              <a:latin typeface="+mn-ea"/>
            </a:endParaRPr>
          </a:p>
          <a:p>
            <a:pPr marL="457200" lvl="1" indent="0">
              <a:buNone/>
            </a:pPr>
            <a:endParaRPr lang="en-US" altLang="zh-CN" dirty="0"/>
          </a:p>
          <a:p>
            <a:pPr marL="457200" lvl="1" indent="0">
              <a:buNone/>
            </a:pPr>
            <a:endParaRPr lang="zh-CN" altLang="en-US" dirty="0"/>
          </a:p>
        </p:txBody>
      </p:sp>
      <p:sp>
        <p:nvSpPr>
          <p:cNvPr id="5" name="椭圆 4">
            <a:extLst>
              <a:ext uri="{FF2B5EF4-FFF2-40B4-BE49-F238E27FC236}">
                <a16:creationId xmlns:a16="http://schemas.microsoft.com/office/drawing/2014/main" id="{58A2C1CE-19D7-4378-8867-6E62512952AD}"/>
              </a:ext>
            </a:extLst>
          </p:cNvPr>
          <p:cNvSpPr/>
          <p:nvPr/>
        </p:nvSpPr>
        <p:spPr bwMode="auto">
          <a:xfrm>
            <a:off x="3419872" y="4586808"/>
            <a:ext cx="2552092" cy="1866528"/>
          </a:xfrm>
          <a:prstGeom prst="ellipse">
            <a:avLst/>
          </a:prstGeom>
          <a:solidFill>
            <a:srgbClr val="0070C0">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6" name="椭圆 5">
            <a:extLst>
              <a:ext uri="{FF2B5EF4-FFF2-40B4-BE49-F238E27FC236}">
                <a16:creationId xmlns:a16="http://schemas.microsoft.com/office/drawing/2014/main" id="{2C9C0C9D-D631-4344-B211-26C51D9CF9F3}"/>
              </a:ext>
            </a:extLst>
          </p:cNvPr>
          <p:cNvSpPr/>
          <p:nvPr/>
        </p:nvSpPr>
        <p:spPr bwMode="auto">
          <a:xfrm>
            <a:off x="2420144" y="4586808"/>
            <a:ext cx="2367880" cy="1866528"/>
          </a:xfrm>
          <a:prstGeom prst="ellipse">
            <a:avLst/>
          </a:prstGeom>
          <a:solidFill>
            <a:srgbClr val="FFFF00">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7" name="矩形 6">
            <a:extLst>
              <a:ext uri="{FF2B5EF4-FFF2-40B4-BE49-F238E27FC236}">
                <a16:creationId xmlns:a16="http://schemas.microsoft.com/office/drawing/2014/main" id="{3F9A13C9-C9E5-481E-9792-2D9C8D6BBF01}"/>
              </a:ext>
            </a:extLst>
          </p:cNvPr>
          <p:cNvSpPr/>
          <p:nvPr/>
        </p:nvSpPr>
        <p:spPr bwMode="auto">
          <a:xfrm>
            <a:off x="3059832" y="5309592"/>
            <a:ext cx="2552092" cy="4236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P1∨P2</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9" name="矩形 8">
            <a:extLst>
              <a:ext uri="{FF2B5EF4-FFF2-40B4-BE49-F238E27FC236}">
                <a16:creationId xmlns:a16="http://schemas.microsoft.com/office/drawing/2014/main" id="{819A97F5-4D01-40DE-A20E-6CB69F8FC289}"/>
              </a:ext>
            </a:extLst>
          </p:cNvPr>
          <p:cNvSpPr/>
          <p:nvPr/>
        </p:nvSpPr>
        <p:spPr>
          <a:xfrm>
            <a:off x="381000" y="692696"/>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8" name="矩形 7">
            <a:extLst>
              <a:ext uri="{FF2B5EF4-FFF2-40B4-BE49-F238E27FC236}">
                <a16:creationId xmlns:a16="http://schemas.microsoft.com/office/drawing/2014/main" id="{6ED05242-622E-4F76-B164-C42EB5CA42CB}"/>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9690503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64478B3-C95A-4643-83F8-D36FB4D75A40}"/>
              </a:ext>
            </a:extLst>
          </p:cNvPr>
          <p:cNvSpPr>
            <a:spLocks noGrp="1"/>
          </p:cNvSpPr>
          <p:nvPr>
            <p:ph idx="1"/>
          </p:nvPr>
        </p:nvSpPr>
        <p:spPr>
          <a:xfrm>
            <a:off x="381000" y="1340768"/>
            <a:ext cx="8229600" cy="4282950"/>
          </a:xfrm>
        </p:spPr>
        <p:txBody>
          <a:bodyPr/>
          <a:lstStyle/>
          <a:p>
            <a:pPr marL="0" indent="0">
              <a:buNone/>
            </a:pPr>
            <a:r>
              <a:rPr lang="zh-CN" altLang="en-US" sz="2400" b="1" dirty="0">
                <a:latin typeface="微软雅黑" panose="020B0503020204020204" pitchFamily="34" charset="-122"/>
                <a:ea typeface="微软雅黑" panose="020B0503020204020204" pitchFamily="34" charset="-122"/>
              </a:rPr>
              <a:t>选择率的假设</a:t>
            </a:r>
            <a:endParaRPr lang="en-US" altLang="zh-CN" sz="2400" b="1" dirty="0">
              <a:latin typeface="微软雅黑" panose="020B0503020204020204" pitchFamily="34" charset="-122"/>
              <a:ea typeface="微软雅黑" panose="020B0503020204020204" pitchFamily="34" charset="-122"/>
            </a:endParaRPr>
          </a:p>
          <a:p>
            <a:pPr marL="0" indent="0">
              <a:buNone/>
            </a:pPr>
            <a:r>
              <a:rPr lang="zh-CN" altLang="en-US" sz="2400" dirty="0">
                <a:latin typeface="+mn-ea"/>
              </a:rPr>
              <a:t>假设</a:t>
            </a:r>
            <a:r>
              <a:rPr lang="en-US" altLang="zh-CN" sz="2400" dirty="0">
                <a:latin typeface="+mn-ea"/>
              </a:rPr>
              <a:t>1</a:t>
            </a:r>
            <a:r>
              <a:rPr lang="zh-CN" altLang="en-US" sz="2400" dirty="0">
                <a:latin typeface="+mn-ea"/>
              </a:rPr>
              <a:t>：数据均匀分布</a:t>
            </a:r>
            <a:endParaRPr lang="en-US" altLang="zh-CN" sz="2400" dirty="0">
              <a:latin typeface="+mn-ea"/>
            </a:endParaRPr>
          </a:p>
          <a:p>
            <a:pPr marL="0" indent="0">
              <a:buNone/>
            </a:pPr>
            <a:r>
              <a:rPr lang="zh-CN" altLang="en-US" sz="2400" dirty="0">
                <a:latin typeface="+mn-ea"/>
              </a:rPr>
              <a:t>假设</a:t>
            </a:r>
            <a:r>
              <a:rPr lang="en-US" altLang="zh-CN" sz="2400" dirty="0">
                <a:latin typeface="+mn-ea"/>
              </a:rPr>
              <a:t>2</a:t>
            </a:r>
            <a:r>
              <a:rPr lang="zh-CN" altLang="en-US" sz="2400" dirty="0">
                <a:latin typeface="+mn-ea"/>
              </a:rPr>
              <a:t>：谓词的选择性是独立的</a:t>
            </a:r>
            <a:endParaRPr lang="en-US" altLang="zh-CN" sz="2400" dirty="0">
              <a:latin typeface="+mn-ea"/>
            </a:endParaRPr>
          </a:p>
          <a:p>
            <a:pPr marL="0" indent="0">
              <a:buNone/>
            </a:pPr>
            <a:r>
              <a:rPr lang="zh-CN" altLang="en-US" sz="2400" dirty="0">
                <a:latin typeface="+mn-ea"/>
              </a:rPr>
              <a:t>假设</a:t>
            </a:r>
            <a:r>
              <a:rPr lang="en-US" altLang="zh-CN" sz="2400" dirty="0">
                <a:latin typeface="+mn-ea"/>
              </a:rPr>
              <a:t>3</a:t>
            </a:r>
            <a:r>
              <a:rPr lang="zh-CN" altLang="en-US" sz="2400" dirty="0">
                <a:latin typeface="+mn-ea"/>
              </a:rPr>
              <a:t>：</a:t>
            </a:r>
            <a:r>
              <a:rPr lang="en-US" altLang="zh-CN" sz="2400" dirty="0">
                <a:latin typeface="+mn-ea"/>
              </a:rPr>
              <a:t>join</a:t>
            </a:r>
            <a:r>
              <a:rPr lang="zh-CN" altLang="en-US" sz="2400" dirty="0">
                <a:latin typeface="+mn-ea"/>
              </a:rPr>
              <a:t>时内表的每个元组能在外表中找到匹配</a:t>
            </a:r>
          </a:p>
        </p:txBody>
      </p:sp>
      <p:sp>
        <p:nvSpPr>
          <p:cNvPr id="5" name="矩形 4">
            <a:extLst>
              <a:ext uri="{FF2B5EF4-FFF2-40B4-BE49-F238E27FC236}">
                <a16:creationId xmlns:a16="http://schemas.microsoft.com/office/drawing/2014/main" id="{54D022C6-F1EE-4B97-8582-2790649278A0}"/>
              </a:ext>
            </a:extLst>
          </p:cNvPr>
          <p:cNvSpPr/>
          <p:nvPr/>
        </p:nvSpPr>
        <p:spPr>
          <a:xfrm>
            <a:off x="381000" y="692696"/>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4" name="矩形 3">
            <a:extLst>
              <a:ext uri="{FF2B5EF4-FFF2-40B4-BE49-F238E27FC236}">
                <a16:creationId xmlns:a16="http://schemas.microsoft.com/office/drawing/2014/main" id="{83CC781F-719B-4D2E-B7F9-55C54E669EC5}"/>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8916461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CC5F91-8E95-424D-8E7A-6AB0572F8F9E}"/>
              </a:ext>
            </a:extLst>
          </p:cNvPr>
          <p:cNvSpPr>
            <a:spLocks noGrp="1"/>
          </p:cNvSpPr>
          <p:nvPr>
            <p:ph idx="1"/>
          </p:nvPr>
        </p:nvSpPr>
        <p:spPr>
          <a:xfrm>
            <a:off x="323528" y="1340768"/>
            <a:ext cx="8649022" cy="5410572"/>
          </a:xfrm>
        </p:spPr>
        <p:txBody>
          <a:bodyPr/>
          <a:lstStyle/>
          <a:p>
            <a:pPr marL="0" indent="0">
              <a:buNone/>
            </a:pPr>
            <a:r>
              <a:rPr lang="zh-CN" altLang="en-US" sz="2400" dirty="0">
                <a:latin typeface="+mn-ea"/>
              </a:rPr>
              <a:t>例：假设制造商的数量</a:t>
            </a:r>
            <a:r>
              <a:rPr lang="en-US" altLang="zh-CN" sz="2400" dirty="0">
                <a:latin typeface="+mn-ea"/>
              </a:rPr>
              <a:t>=10</a:t>
            </a:r>
            <a:r>
              <a:rPr lang="zh-CN" altLang="en-US" sz="2400" dirty="0">
                <a:latin typeface="+mn-ea"/>
              </a:rPr>
              <a:t>，汽车型号的数量</a:t>
            </a:r>
            <a:r>
              <a:rPr lang="en-US" altLang="zh-CN" sz="2400" dirty="0">
                <a:latin typeface="+mn-ea"/>
              </a:rPr>
              <a:t>=100</a:t>
            </a:r>
            <a:r>
              <a:rPr lang="zh-CN" altLang="en-US" sz="2400" dirty="0">
                <a:latin typeface="+mn-ea"/>
              </a:rPr>
              <a:t>，查询谓词 </a:t>
            </a:r>
            <a:r>
              <a:rPr lang="en-US" altLang="zh-CN" sz="2400" dirty="0">
                <a:latin typeface="+mn-ea"/>
              </a:rPr>
              <a:t>Make=‘Honda’ and model =‘Accord’</a:t>
            </a:r>
          </a:p>
          <a:p>
            <a:r>
              <a:rPr lang="zh-CN" altLang="en-US" sz="2400" dirty="0">
                <a:latin typeface="+mn-ea"/>
              </a:rPr>
              <a:t>与谓词</a:t>
            </a:r>
            <a:endParaRPr lang="en-US" altLang="zh-CN" sz="2400" dirty="0">
              <a:latin typeface="+mn-ea"/>
            </a:endParaRPr>
          </a:p>
          <a:p>
            <a:pPr marL="0" indent="0">
              <a:buNone/>
            </a:pPr>
            <a:r>
              <a:rPr lang="zh-CN" altLang="en-US" sz="2400" dirty="0">
                <a:latin typeface="+mn-ea"/>
              </a:rPr>
              <a:t>    与谓词选择率：</a:t>
            </a:r>
            <a:r>
              <a:rPr lang="en-US" altLang="zh-CN" sz="2400" dirty="0">
                <a:latin typeface="+mn-ea"/>
              </a:rPr>
              <a:t>Sel(P1∧P2)=sel(P1)×sel(P2)</a:t>
            </a:r>
          </a:p>
          <a:p>
            <a:r>
              <a:rPr lang="zh-CN" altLang="en-US" sz="2400" dirty="0">
                <a:latin typeface="+mn-ea"/>
              </a:rPr>
              <a:t>正确的选择率    </a:t>
            </a:r>
            <a:endParaRPr lang="en-US" altLang="zh-CN" sz="2400" dirty="0">
              <a:latin typeface="+mn-ea"/>
            </a:endParaRPr>
          </a:p>
          <a:p>
            <a:pPr marL="0" indent="0">
              <a:buNone/>
            </a:pPr>
            <a:r>
              <a:rPr lang="en-US" altLang="zh-CN" sz="2400" dirty="0">
                <a:latin typeface="+mn-ea"/>
              </a:rPr>
              <a:t>       Sel</a:t>
            </a:r>
            <a:r>
              <a:rPr lang="zh-CN" altLang="en-US" sz="2400" dirty="0">
                <a:latin typeface="+mn-ea"/>
              </a:rPr>
              <a:t>（</a:t>
            </a:r>
            <a:r>
              <a:rPr lang="en-US" altLang="zh-CN" sz="2400" dirty="0">
                <a:latin typeface="+mn-ea"/>
              </a:rPr>
              <a:t>Make=‘Honda’ and model =‘Accord’</a:t>
            </a:r>
            <a:r>
              <a:rPr lang="zh-CN" altLang="en-US" sz="2400" dirty="0">
                <a:latin typeface="+mn-ea"/>
              </a:rPr>
              <a:t>）</a:t>
            </a:r>
            <a:r>
              <a:rPr lang="en-US" altLang="zh-CN" sz="2400" dirty="0">
                <a:latin typeface="+mn-ea"/>
              </a:rPr>
              <a:t>=Sel(model =‘Accord’)=1/100</a:t>
            </a:r>
          </a:p>
          <a:p>
            <a:r>
              <a:rPr lang="zh-CN" altLang="en-US" sz="2400" dirty="0">
                <a:solidFill>
                  <a:srgbClr val="FF0000"/>
                </a:solidFill>
                <a:latin typeface="+mn-ea"/>
              </a:rPr>
              <a:t>原因：属性相关 </a:t>
            </a:r>
            <a:r>
              <a:rPr lang="en-US" altLang="zh-CN" sz="2400" dirty="0">
                <a:solidFill>
                  <a:srgbClr val="FF0000"/>
                </a:solidFill>
                <a:latin typeface="+mn-ea"/>
              </a:rPr>
              <a:t>,</a:t>
            </a:r>
            <a:r>
              <a:rPr lang="zh-CN" altLang="en-US" sz="2400" dirty="0">
                <a:solidFill>
                  <a:srgbClr val="FF0000"/>
                </a:solidFill>
                <a:latin typeface="+mn-ea"/>
              </a:rPr>
              <a:t>破坏了独立性假设，需要修改公式</a:t>
            </a:r>
            <a:r>
              <a:rPr lang="en-US" altLang="zh-CN" sz="2000" dirty="0"/>
              <a:t>    </a:t>
            </a:r>
            <a:endParaRPr lang="zh-CN" altLang="en-US" sz="2000" dirty="0"/>
          </a:p>
        </p:txBody>
      </p:sp>
      <p:sp>
        <p:nvSpPr>
          <p:cNvPr id="5" name="矩形 4">
            <a:extLst>
              <a:ext uri="{FF2B5EF4-FFF2-40B4-BE49-F238E27FC236}">
                <a16:creationId xmlns:a16="http://schemas.microsoft.com/office/drawing/2014/main" id="{5C9C0995-6B1C-4C2B-B28B-0940BF49E143}"/>
              </a:ext>
            </a:extLst>
          </p:cNvPr>
          <p:cNvSpPr/>
          <p:nvPr/>
        </p:nvSpPr>
        <p:spPr>
          <a:xfrm>
            <a:off x="381000" y="692696"/>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4" name="矩形 3">
            <a:extLst>
              <a:ext uri="{FF2B5EF4-FFF2-40B4-BE49-F238E27FC236}">
                <a16:creationId xmlns:a16="http://schemas.microsoft.com/office/drawing/2014/main" id="{827215AE-D726-4AE0-AFC8-5825A341F204}"/>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
        <p:nvSpPr>
          <p:cNvPr id="2" name="对话气泡: 圆角矩形 1">
            <a:extLst>
              <a:ext uri="{FF2B5EF4-FFF2-40B4-BE49-F238E27FC236}">
                <a16:creationId xmlns:a16="http://schemas.microsoft.com/office/drawing/2014/main" id="{70A70F23-779F-4BE3-AFB7-29BD541A149D}"/>
              </a:ext>
            </a:extLst>
          </p:cNvPr>
          <p:cNvSpPr/>
          <p:nvPr/>
        </p:nvSpPr>
        <p:spPr>
          <a:xfrm>
            <a:off x="7686498" y="2348880"/>
            <a:ext cx="1331640" cy="612648"/>
          </a:xfrm>
          <a:prstGeom prst="wedgeRoundRectCallout">
            <a:avLst>
              <a:gd name="adj1" fmla="val -82411"/>
              <a:gd name="adj2" fmla="val -322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 错误！</a:t>
            </a:r>
          </a:p>
        </p:txBody>
      </p:sp>
    </p:spTree>
    <p:extLst>
      <p:ext uri="{BB962C8B-B14F-4D97-AF65-F5344CB8AC3E}">
        <p14:creationId xmlns:p14="http://schemas.microsoft.com/office/powerpoint/2010/main" val="27350478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12C7368-B8C2-4D55-885A-F3CF44DBDEE7}"/>
              </a:ext>
            </a:extLst>
          </p:cNvPr>
          <p:cNvSpPr>
            <a:spLocks noGrp="1"/>
          </p:cNvSpPr>
          <p:nvPr>
            <p:ph idx="1"/>
          </p:nvPr>
        </p:nvSpPr>
        <p:spPr>
          <a:xfrm>
            <a:off x="323528" y="1196752"/>
            <a:ext cx="8568952" cy="4899248"/>
          </a:xfrm>
        </p:spPr>
        <p:txBody>
          <a:bodyPr/>
          <a:lstStyle/>
          <a:p>
            <a:r>
              <a:rPr lang="zh-CN" altLang="en-US" dirty="0"/>
              <a:t>关于均匀分布假设</a:t>
            </a:r>
          </a:p>
        </p:txBody>
      </p:sp>
      <p:graphicFrame>
        <p:nvGraphicFramePr>
          <p:cNvPr id="6" name="图表 5">
            <a:extLst>
              <a:ext uri="{FF2B5EF4-FFF2-40B4-BE49-F238E27FC236}">
                <a16:creationId xmlns:a16="http://schemas.microsoft.com/office/drawing/2014/main" id="{6D20EFE0-7739-4468-9919-7F6CFFB3AE59}"/>
              </a:ext>
            </a:extLst>
          </p:cNvPr>
          <p:cNvGraphicFramePr/>
          <p:nvPr>
            <p:extLst/>
          </p:nvPr>
        </p:nvGraphicFramePr>
        <p:xfrm>
          <a:off x="1524000" y="1628800"/>
          <a:ext cx="6096000" cy="1800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a:extLst>
              <a:ext uri="{FF2B5EF4-FFF2-40B4-BE49-F238E27FC236}">
                <a16:creationId xmlns:a16="http://schemas.microsoft.com/office/drawing/2014/main" id="{421F7BC7-0109-4B85-8173-75410E784EB0}"/>
              </a:ext>
            </a:extLst>
          </p:cNvPr>
          <p:cNvGraphicFramePr/>
          <p:nvPr>
            <p:extLst/>
          </p:nvPr>
        </p:nvGraphicFramePr>
        <p:xfrm>
          <a:off x="1676400" y="3861048"/>
          <a:ext cx="6096000" cy="1800200"/>
        </p:xfrm>
        <a:graphic>
          <a:graphicData uri="http://schemas.openxmlformats.org/drawingml/2006/chart">
            <c:chart xmlns:c="http://schemas.openxmlformats.org/drawingml/2006/chart" xmlns:r="http://schemas.openxmlformats.org/officeDocument/2006/relationships" r:id="rId3"/>
          </a:graphicData>
        </a:graphic>
      </p:graphicFrame>
      <p:sp>
        <p:nvSpPr>
          <p:cNvPr id="8" name="对话气泡: 矩形 7">
            <a:extLst>
              <a:ext uri="{FF2B5EF4-FFF2-40B4-BE49-F238E27FC236}">
                <a16:creationId xmlns:a16="http://schemas.microsoft.com/office/drawing/2014/main" id="{E699DA45-3157-4F30-960F-0F794A45123F}"/>
              </a:ext>
            </a:extLst>
          </p:cNvPr>
          <p:cNvSpPr/>
          <p:nvPr/>
        </p:nvSpPr>
        <p:spPr bwMode="auto">
          <a:xfrm>
            <a:off x="467544" y="5883530"/>
            <a:ext cx="8568952" cy="612648"/>
          </a:xfrm>
          <a:prstGeom prst="wedgeRectCallout">
            <a:avLst>
              <a:gd name="adj1" fmla="val 11262"/>
              <a:gd name="adj2" fmla="val -137271"/>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直接存储：</a:t>
            </a: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15×32bits=60Bytes</a:t>
            </a:r>
            <a:r>
              <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，如果</a:t>
            </a: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1500</a:t>
            </a:r>
            <a:r>
              <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种取值？</a:t>
            </a: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6KB</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0" name="矩形 9">
            <a:extLst>
              <a:ext uri="{FF2B5EF4-FFF2-40B4-BE49-F238E27FC236}">
                <a16:creationId xmlns:a16="http://schemas.microsoft.com/office/drawing/2014/main" id="{A68DAB40-7A24-4802-B7EE-B0845D05EE0F}"/>
              </a:ext>
            </a:extLst>
          </p:cNvPr>
          <p:cNvSpPr/>
          <p:nvPr/>
        </p:nvSpPr>
        <p:spPr>
          <a:xfrm>
            <a:off x="381000" y="692696"/>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9" name="矩形 8">
            <a:extLst>
              <a:ext uri="{FF2B5EF4-FFF2-40B4-BE49-F238E27FC236}">
                <a16:creationId xmlns:a16="http://schemas.microsoft.com/office/drawing/2014/main" id="{8F279276-D344-4FE1-BDB5-42254EB9ACDC}"/>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0687320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3C441E-E50B-44A5-BEF7-4A95C677687D}"/>
              </a:ext>
            </a:extLst>
          </p:cNvPr>
          <p:cNvSpPr>
            <a:spLocks noGrp="1"/>
          </p:cNvSpPr>
          <p:nvPr>
            <p:ph idx="1"/>
          </p:nvPr>
        </p:nvSpPr>
        <p:spPr>
          <a:xfrm>
            <a:off x="566057" y="980728"/>
            <a:ext cx="7892143" cy="855818"/>
          </a:xfrm>
        </p:spPr>
        <p:txBody>
          <a:bodyPr/>
          <a:lstStyle/>
          <a:p>
            <a:r>
              <a:rPr lang="zh-CN" altLang="en-US" sz="2400" dirty="0"/>
              <a:t>等宽直方图</a:t>
            </a:r>
            <a:endParaRPr lang="en-US" altLang="zh-CN" sz="2400" dirty="0"/>
          </a:p>
          <a:p>
            <a:pPr marL="393700" lvl="1" indent="0">
              <a:buNone/>
            </a:pPr>
            <a:r>
              <a:rPr lang="zh-CN" altLang="en-US" dirty="0"/>
              <a:t>减少存储空间</a:t>
            </a:r>
            <a:endParaRPr lang="zh-CN" altLang="en-US" sz="2400" dirty="0"/>
          </a:p>
        </p:txBody>
      </p:sp>
      <p:graphicFrame>
        <p:nvGraphicFramePr>
          <p:cNvPr id="4" name="图表 3">
            <a:extLst>
              <a:ext uri="{FF2B5EF4-FFF2-40B4-BE49-F238E27FC236}">
                <a16:creationId xmlns:a16="http://schemas.microsoft.com/office/drawing/2014/main" id="{BC042932-064D-4B7B-8EBA-04960A5B6FC0}"/>
              </a:ext>
            </a:extLst>
          </p:cNvPr>
          <p:cNvGraphicFramePr/>
          <p:nvPr>
            <p:extLst>
              <p:ext uri="{D42A27DB-BD31-4B8C-83A1-F6EECF244321}">
                <p14:modId xmlns:p14="http://schemas.microsoft.com/office/powerpoint/2010/main" val="2660006739"/>
              </p:ext>
            </p:extLst>
          </p:nvPr>
        </p:nvGraphicFramePr>
        <p:xfrm>
          <a:off x="1691680" y="2116194"/>
          <a:ext cx="6096000" cy="1800200"/>
        </p:xfrm>
        <a:graphic>
          <a:graphicData uri="http://schemas.openxmlformats.org/drawingml/2006/chart">
            <c:chart xmlns:c="http://schemas.openxmlformats.org/drawingml/2006/chart" xmlns:r="http://schemas.openxmlformats.org/officeDocument/2006/relationships" r:id="rId2"/>
          </a:graphicData>
        </a:graphic>
      </p:graphicFrame>
      <p:sp>
        <p:nvSpPr>
          <p:cNvPr id="5" name="左大括号 4">
            <a:extLst>
              <a:ext uri="{FF2B5EF4-FFF2-40B4-BE49-F238E27FC236}">
                <a16:creationId xmlns:a16="http://schemas.microsoft.com/office/drawing/2014/main" id="{E10CD458-211E-4C93-BB6E-561248E34EA1}"/>
              </a:ext>
            </a:extLst>
          </p:cNvPr>
          <p:cNvSpPr/>
          <p:nvPr/>
        </p:nvSpPr>
        <p:spPr bwMode="auto">
          <a:xfrm rot="16200000">
            <a:off x="2733691" y="3255135"/>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6" name="左大括号 5">
            <a:extLst>
              <a:ext uri="{FF2B5EF4-FFF2-40B4-BE49-F238E27FC236}">
                <a16:creationId xmlns:a16="http://schemas.microsoft.com/office/drawing/2014/main" id="{2473DFAE-42F0-43A3-8E38-B12D004D2A4E}"/>
              </a:ext>
            </a:extLst>
          </p:cNvPr>
          <p:cNvSpPr/>
          <p:nvPr/>
        </p:nvSpPr>
        <p:spPr bwMode="auto">
          <a:xfrm rot="16200000">
            <a:off x="3758447" y="3217780"/>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7" name="左大括号 6">
            <a:extLst>
              <a:ext uri="{FF2B5EF4-FFF2-40B4-BE49-F238E27FC236}">
                <a16:creationId xmlns:a16="http://schemas.microsoft.com/office/drawing/2014/main" id="{3B7A62D3-4430-4A8A-BE44-E0CD4CE46281}"/>
              </a:ext>
            </a:extLst>
          </p:cNvPr>
          <p:cNvSpPr/>
          <p:nvPr/>
        </p:nvSpPr>
        <p:spPr bwMode="auto">
          <a:xfrm rot="16200000">
            <a:off x="4752020" y="3176972"/>
            <a:ext cx="504055"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8" name="左大括号 7">
            <a:extLst>
              <a:ext uri="{FF2B5EF4-FFF2-40B4-BE49-F238E27FC236}">
                <a16:creationId xmlns:a16="http://schemas.microsoft.com/office/drawing/2014/main" id="{01587703-C25B-4F01-AF2B-2CE15A8585D9}"/>
              </a:ext>
            </a:extLst>
          </p:cNvPr>
          <p:cNvSpPr/>
          <p:nvPr/>
        </p:nvSpPr>
        <p:spPr bwMode="auto">
          <a:xfrm rot="16200000">
            <a:off x="5911761" y="3304326"/>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9" name="左大括号 8">
            <a:extLst>
              <a:ext uri="{FF2B5EF4-FFF2-40B4-BE49-F238E27FC236}">
                <a16:creationId xmlns:a16="http://schemas.microsoft.com/office/drawing/2014/main" id="{287D6FE8-D760-4A3C-800C-19EB621A7059}"/>
              </a:ext>
            </a:extLst>
          </p:cNvPr>
          <p:cNvSpPr/>
          <p:nvPr/>
        </p:nvSpPr>
        <p:spPr bwMode="auto">
          <a:xfrm rot="16200000">
            <a:off x="6957483" y="3304326"/>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10" name="矩形 9">
            <a:extLst>
              <a:ext uri="{FF2B5EF4-FFF2-40B4-BE49-F238E27FC236}">
                <a16:creationId xmlns:a16="http://schemas.microsoft.com/office/drawing/2014/main" id="{C93785F1-0D96-40A5-8D4D-6FAB901C7CA0}"/>
              </a:ext>
            </a:extLst>
          </p:cNvPr>
          <p:cNvSpPr/>
          <p:nvPr/>
        </p:nvSpPr>
        <p:spPr bwMode="auto">
          <a:xfrm>
            <a:off x="2428403" y="378065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Count=9</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1" name="矩形 10">
            <a:extLst>
              <a:ext uri="{FF2B5EF4-FFF2-40B4-BE49-F238E27FC236}">
                <a16:creationId xmlns:a16="http://schemas.microsoft.com/office/drawing/2014/main" id="{1B314019-828A-4D54-A8B2-BD7B0F441C9F}"/>
              </a:ext>
            </a:extLst>
          </p:cNvPr>
          <p:cNvSpPr/>
          <p:nvPr/>
        </p:nvSpPr>
        <p:spPr bwMode="auto">
          <a:xfrm>
            <a:off x="3491880" y="3772378"/>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2</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Count=8</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2" name="矩形 11">
            <a:extLst>
              <a:ext uri="{FF2B5EF4-FFF2-40B4-BE49-F238E27FC236}">
                <a16:creationId xmlns:a16="http://schemas.microsoft.com/office/drawing/2014/main" id="{A606F3A0-9623-4D1D-B07A-9883DA943077}"/>
              </a:ext>
            </a:extLst>
          </p:cNvPr>
          <p:cNvSpPr/>
          <p:nvPr/>
        </p:nvSpPr>
        <p:spPr bwMode="auto">
          <a:xfrm>
            <a:off x="4605286" y="3805702"/>
            <a:ext cx="830810"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3</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Count=12</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3" name="矩形 12">
            <a:extLst>
              <a:ext uri="{FF2B5EF4-FFF2-40B4-BE49-F238E27FC236}">
                <a16:creationId xmlns:a16="http://schemas.microsoft.com/office/drawing/2014/main" id="{751FA2AF-7740-4901-8762-6DBADA033F00}"/>
              </a:ext>
            </a:extLst>
          </p:cNvPr>
          <p:cNvSpPr/>
          <p:nvPr/>
        </p:nvSpPr>
        <p:spPr bwMode="auto">
          <a:xfrm>
            <a:off x="5668763" y="384438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4</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Count=6</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4" name="矩形 13">
            <a:extLst>
              <a:ext uri="{FF2B5EF4-FFF2-40B4-BE49-F238E27FC236}">
                <a16:creationId xmlns:a16="http://schemas.microsoft.com/office/drawing/2014/main" id="{9AEEE720-ABEF-46A1-B70C-42CAD4E33A17}"/>
              </a:ext>
            </a:extLst>
          </p:cNvPr>
          <p:cNvSpPr/>
          <p:nvPr/>
        </p:nvSpPr>
        <p:spPr bwMode="auto">
          <a:xfrm>
            <a:off x="6748883" y="384438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5</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Count=15</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graphicFrame>
        <p:nvGraphicFramePr>
          <p:cNvPr id="16" name="图表 15">
            <a:extLst>
              <a:ext uri="{FF2B5EF4-FFF2-40B4-BE49-F238E27FC236}">
                <a16:creationId xmlns:a16="http://schemas.microsoft.com/office/drawing/2014/main" id="{271FA841-D9BB-4AF0-B78F-662FA2AA7518}"/>
              </a:ext>
            </a:extLst>
          </p:cNvPr>
          <p:cNvGraphicFramePr/>
          <p:nvPr>
            <p:extLst>
              <p:ext uri="{D42A27DB-BD31-4B8C-83A1-F6EECF244321}">
                <p14:modId xmlns:p14="http://schemas.microsoft.com/office/powerpoint/2010/main" val="2529695678"/>
              </p:ext>
            </p:extLst>
          </p:nvPr>
        </p:nvGraphicFramePr>
        <p:xfrm>
          <a:off x="1763688" y="4492458"/>
          <a:ext cx="6096000" cy="1800200"/>
        </p:xfrm>
        <a:graphic>
          <a:graphicData uri="http://schemas.openxmlformats.org/drawingml/2006/chart">
            <c:chart xmlns:c="http://schemas.openxmlformats.org/drawingml/2006/chart" xmlns:r="http://schemas.openxmlformats.org/officeDocument/2006/relationships" r:id="rId3"/>
          </a:graphicData>
        </a:graphic>
      </p:graphicFrame>
      <p:sp>
        <p:nvSpPr>
          <p:cNvPr id="17" name="左大括号 16">
            <a:extLst>
              <a:ext uri="{FF2B5EF4-FFF2-40B4-BE49-F238E27FC236}">
                <a16:creationId xmlns:a16="http://schemas.microsoft.com/office/drawing/2014/main" id="{5C661F80-7942-4FA3-9D7F-4F39FD0BEC73}"/>
              </a:ext>
            </a:extLst>
          </p:cNvPr>
          <p:cNvSpPr/>
          <p:nvPr/>
        </p:nvSpPr>
        <p:spPr bwMode="auto">
          <a:xfrm rot="16200000">
            <a:off x="2805699" y="5631399"/>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8" name="左大括号 17">
            <a:extLst>
              <a:ext uri="{FF2B5EF4-FFF2-40B4-BE49-F238E27FC236}">
                <a16:creationId xmlns:a16="http://schemas.microsoft.com/office/drawing/2014/main" id="{01EBE11F-81C2-4B4C-8FBF-C8F3F9A18097}"/>
              </a:ext>
            </a:extLst>
          </p:cNvPr>
          <p:cNvSpPr/>
          <p:nvPr/>
        </p:nvSpPr>
        <p:spPr bwMode="auto">
          <a:xfrm rot="16200000">
            <a:off x="3830455" y="5594044"/>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19" name="左大括号 18">
            <a:extLst>
              <a:ext uri="{FF2B5EF4-FFF2-40B4-BE49-F238E27FC236}">
                <a16:creationId xmlns:a16="http://schemas.microsoft.com/office/drawing/2014/main" id="{8AE434DF-D586-4826-A77E-335A0DC9DDC1}"/>
              </a:ext>
            </a:extLst>
          </p:cNvPr>
          <p:cNvSpPr/>
          <p:nvPr/>
        </p:nvSpPr>
        <p:spPr bwMode="auto">
          <a:xfrm rot="16200000">
            <a:off x="4824028" y="5553236"/>
            <a:ext cx="504055"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20" name="左大括号 19">
            <a:extLst>
              <a:ext uri="{FF2B5EF4-FFF2-40B4-BE49-F238E27FC236}">
                <a16:creationId xmlns:a16="http://schemas.microsoft.com/office/drawing/2014/main" id="{6BBEAA49-6088-46C7-A79B-B150853AF13B}"/>
              </a:ext>
            </a:extLst>
          </p:cNvPr>
          <p:cNvSpPr/>
          <p:nvPr/>
        </p:nvSpPr>
        <p:spPr bwMode="auto">
          <a:xfrm rot="16200000">
            <a:off x="5983769" y="5680590"/>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21" name="左大括号 20">
            <a:extLst>
              <a:ext uri="{FF2B5EF4-FFF2-40B4-BE49-F238E27FC236}">
                <a16:creationId xmlns:a16="http://schemas.microsoft.com/office/drawing/2014/main" id="{7B7BCDDC-5F0C-4536-A66F-9B26A317986F}"/>
              </a:ext>
            </a:extLst>
          </p:cNvPr>
          <p:cNvSpPr/>
          <p:nvPr/>
        </p:nvSpPr>
        <p:spPr bwMode="auto">
          <a:xfrm rot="16200000">
            <a:off x="7029491" y="5680590"/>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22" name="矩形 21">
            <a:extLst>
              <a:ext uri="{FF2B5EF4-FFF2-40B4-BE49-F238E27FC236}">
                <a16:creationId xmlns:a16="http://schemas.microsoft.com/office/drawing/2014/main" id="{972CDE72-66C1-4A10-AE80-AD44F9269608}"/>
              </a:ext>
            </a:extLst>
          </p:cNvPr>
          <p:cNvSpPr/>
          <p:nvPr/>
        </p:nvSpPr>
        <p:spPr bwMode="auto">
          <a:xfrm>
            <a:off x="2500411" y="615692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Count=9</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3" name="矩形 22">
            <a:extLst>
              <a:ext uri="{FF2B5EF4-FFF2-40B4-BE49-F238E27FC236}">
                <a16:creationId xmlns:a16="http://schemas.microsoft.com/office/drawing/2014/main" id="{FE675013-55B7-4CD2-8042-CEBD413504D6}"/>
              </a:ext>
            </a:extLst>
          </p:cNvPr>
          <p:cNvSpPr/>
          <p:nvPr/>
        </p:nvSpPr>
        <p:spPr bwMode="auto">
          <a:xfrm>
            <a:off x="3563888" y="6148642"/>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2</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Count=8</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4" name="矩形 23">
            <a:extLst>
              <a:ext uri="{FF2B5EF4-FFF2-40B4-BE49-F238E27FC236}">
                <a16:creationId xmlns:a16="http://schemas.microsoft.com/office/drawing/2014/main" id="{1507CFCD-4D34-4EBC-8811-1CE6FAC87EBF}"/>
              </a:ext>
            </a:extLst>
          </p:cNvPr>
          <p:cNvSpPr/>
          <p:nvPr/>
        </p:nvSpPr>
        <p:spPr bwMode="auto">
          <a:xfrm>
            <a:off x="4660651" y="618196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3</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Count=12</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5" name="矩形 24">
            <a:extLst>
              <a:ext uri="{FF2B5EF4-FFF2-40B4-BE49-F238E27FC236}">
                <a16:creationId xmlns:a16="http://schemas.microsoft.com/office/drawing/2014/main" id="{55BD8A3D-50A1-420C-8867-74A9C185EC8F}"/>
              </a:ext>
            </a:extLst>
          </p:cNvPr>
          <p:cNvSpPr/>
          <p:nvPr/>
        </p:nvSpPr>
        <p:spPr bwMode="auto">
          <a:xfrm>
            <a:off x="5740771" y="622065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4</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Count=6</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6" name="矩形 25">
            <a:extLst>
              <a:ext uri="{FF2B5EF4-FFF2-40B4-BE49-F238E27FC236}">
                <a16:creationId xmlns:a16="http://schemas.microsoft.com/office/drawing/2014/main" id="{8822D053-0167-4065-9981-CA92DB31FD82}"/>
              </a:ext>
            </a:extLst>
          </p:cNvPr>
          <p:cNvSpPr/>
          <p:nvPr/>
        </p:nvSpPr>
        <p:spPr bwMode="auto">
          <a:xfrm>
            <a:off x="6820891" y="622065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5</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Count=15</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9" name="标注: 双弯曲线形 28">
            <a:extLst>
              <a:ext uri="{FF2B5EF4-FFF2-40B4-BE49-F238E27FC236}">
                <a16:creationId xmlns:a16="http://schemas.microsoft.com/office/drawing/2014/main" id="{00EB6AA0-139D-40D7-AF29-9E1EC85551CA}"/>
              </a:ext>
            </a:extLst>
          </p:cNvPr>
          <p:cNvSpPr/>
          <p:nvPr/>
        </p:nvSpPr>
        <p:spPr bwMode="auto">
          <a:xfrm>
            <a:off x="8395711" y="1756154"/>
            <a:ext cx="364463" cy="3968364"/>
          </a:xfrm>
          <a:prstGeom prst="borderCallout3">
            <a:avLst>
              <a:gd name="adj1" fmla="val 35810"/>
              <a:gd name="adj2" fmla="val -818900"/>
              <a:gd name="adj3" fmla="val 35611"/>
              <a:gd name="adj4" fmla="val -831093"/>
              <a:gd name="adj5" fmla="val 45026"/>
              <a:gd name="adj6" fmla="val -5087"/>
              <a:gd name="adj7" fmla="val 93860"/>
              <a:gd name="adj8" fmla="val -86135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信</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息</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丢</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失</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太</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多</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产</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生</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误</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ea typeface="宋体" pitchFamily="2" charset="-122"/>
                <a:cs typeface="+mn-cs"/>
              </a:rPr>
              <a:t>差</a:t>
            </a:r>
            <a:endParaRPr kumimoji="1" lang="zh-CN" altLang="en-US" sz="24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endParaRPr>
          </a:p>
        </p:txBody>
      </p:sp>
      <p:sp>
        <p:nvSpPr>
          <p:cNvPr id="28" name="矩形 27">
            <a:extLst>
              <a:ext uri="{FF2B5EF4-FFF2-40B4-BE49-F238E27FC236}">
                <a16:creationId xmlns:a16="http://schemas.microsoft.com/office/drawing/2014/main" id="{10202373-C9AF-4FE5-BCEF-D631FC088E25}"/>
              </a:ext>
            </a:extLst>
          </p:cNvPr>
          <p:cNvSpPr/>
          <p:nvPr/>
        </p:nvSpPr>
        <p:spPr>
          <a:xfrm>
            <a:off x="413157" y="457508"/>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27" name="矩形 26">
            <a:extLst>
              <a:ext uri="{FF2B5EF4-FFF2-40B4-BE49-F238E27FC236}">
                <a16:creationId xmlns:a16="http://schemas.microsoft.com/office/drawing/2014/main" id="{61DBEC74-49CD-4601-ABCF-714CAB7A5413}"/>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2128668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3C441E-E50B-44A5-BEF7-4A95C677687D}"/>
              </a:ext>
            </a:extLst>
          </p:cNvPr>
          <p:cNvSpPr>
            <a:spLocks noGrp="1"/>
          </p:cNvSpPr>
          <p:nvPr>
            <p:ph idx="1"/>
          </p:nvPr>
        </p:nvSpPr>
        <p:spPr>
          <a:xfrm>
            <a:off x="566057" y="980728"/>
            <a:ext cx="7892143" cy="5115272"/>
          </a:xfrm>
        </p:spPr>
        <p:txBody>
          <a:bodyPr/>
          <a:lstStyle/>
          <a:p>
            <a:r>
              <a:rPr lang="zh-CN" altLang="en-US" dirty="0"/>
              <a:t>等深直方图</a:t>
            </a:r>
            <a:endParaRPr lang="en-US" altLang="zh-CN" dirty="0"/>
          </a:p>
          <a:p>
            <a:pPr lvl="1"/>
            <a:r>
              <a:rPr lang="zh-CN" altLang="en-US" dirty="0"/>
              <a:t>减少存储空间，缓解信息丢失</a:t>
            </a:r>
            <a:endParaRPr lang="en-US" altLang="zh-CN" dirty="0"/>
          </a:p>
          <a:p>
            <a:pPr marL="0" indent="0">
              <a:buNone/>
            </a:pPr>
            <a:endParaRPr lang="zh-CN" altLang="en-US" dirty="0"/>
          </a:p>
        </p:txBody>
      </p:sp>
      <p:graphicFrame>
        <p:nvGraphicFramePr>
          <p:cNvPr id="4" name="图表 3">
            <a:extLst>
              <a:ext uri="{FF2B5EF4-FFF2-40B4-BE49-F238E27FC236}">
                <a16:creationId xmlns:a16="http://schemas.microsoft.com/office/drawing/2014/main" id="{BC042932-064D-4B7B-8EBA-04960A5B6FC0}"/>
              </a:ext>
            </a:extLst>
          </p:cNvPr>
          <p:cNvGraphicFramePr/>
          <p:nvPr>
            <p:extLst>
              <p:ext uri="{D42A27DB-BD31-4B8C-83A1-F6EECF244321}">
                <p14:modId xmlns:p14="http://schemas.microsoft.com/office/powerpoint/2010/main" val="2047640979"/>
              </p:ext>
            </p:extLst>
          </p:nvPr>
        </p:nvGraphicFramePr>
        <p:xfrm>
          <a:off x="1691680" y="2060848"/>
          <a:ext cx="6096000" cy="1800200"/>
        </p:xfrm>
        <a:graphic>
          <a:graphicData uri="http://schemas.openxmlformats.org/drawingml/2006/chart">
            <c:chart xmlns:c="http://schemas.openxmlformats.org/drawingml/2006/chart" xmlns:r="http://schemas.openxmlformats.org/officeDocument/2006/relationships" r:id="rId3"/>
          </a:graphicData>
        </a:graphic>
      </p:graphicFrame>
      <p:sp>
        <p:nvSpPr>
          <p:cNvPr id="5" name="左大括号 4">
            <a:extLst>
              <a:ext uri="{FF2B5EF4-FFF2-40B4-BE49-F238E27FC236}">
                <a16:creationId xmlns:a16="http://schemas.microsoft.com/office/drawing/2014/main" id="{E10CD458-211E-4C93-BB6E-561248E34EA1}"/>
              </a:ext>
            </a:extLst>
          </p:cNvPr>
          <p:cNvSpPr/>
          <p:nvPr/>
        </p:nvSpPr>
        <p:spPr bwMode="auto">
          <a:xfrm rot="16200000">
            <a:off x="2733691" y="3199789"/>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6" name="左大括号 5">
            <a:extLst>
              <a:ext uri="{FF2B5EF4-FFF2-40B4-BE49-F238E27FC236}">
                <a16:creationId xmlns:a16="http://schemas.microsoft.com/office/drawing/2014/main" id="{2473DFAE-42F0-43A3-8E38-B12D004D2A4E}"/>
              </a:ext>
            </a:extLst>
          </p:cNvPr>
          <p:cNvSpPr/>
          <p:nvPr/>
        </p:nvSpPr>
        <p:spPr bwMode="auto">
          <a:xfrm rot="16200000">
            <a:off x="3758447" y="3162434"/>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7" name="左大括号 6">
            <a:extLst>
              <a:ext uri="{FF2B5EF4-FFF2-40B4-BE49-F238E27FC236}">
                <a16:creationId xmlns:a16="http://schemas.microsoft.com/office/drawing/2014/main" id="{3B7A62D3-4430-4A8A-BE44-E0CD4CE46281}"/>
              </a:ext>
            </a:extLst>
          </p:cNvPr>
          <p:cNvSpPr/>
          <p:nvPr/>
        </p:nvSpPr>
        <p:spPr bwMode="auto">
          <a:xfrm rot="16200000">
            <a:off x="4752020" y="3176972"/>
            <a:ext cx="504055"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8" name="左大括号 7">
            <a:extLst>
              <a:ext uri="{FF2B5EF4-FFF2-40B4-BE49-F238E27FC236}">
                <a16:creationId xmlns:a16="http://schemas.microsoft.com/office/drawing/2014/main" id="{01587703-C25B-4F01-AF2B-2CE15A8585D9}"/>
              </a:ext>
            </a:extLst>
          </p:cNvPr>
          <p:cNvSpPr/>
          <p:nvPr/>
        </p:nvSpPr>
        <p:spPr bwMode="auto">
          <a:xfrm rot="16200000">
            <a:off x="5911761" y="3248980"/>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9" name="左大括号 8">
            <a:extLst>
              <a:ext uri="{FF2B5EF4-FFF2-40B4-BE49-F238E27FC236}">
                <a16:creationId xmlns:a16="http://schemas.microsoft.com/office/drawing/2014/main" id="{287D6FE8-D760-4A3C-800C-19EB621A7059}"/>
              </a:ext>
            </a:extLst>
          </p:cNvPr>
          <p:cNvSpPr/>
          <p:nvPr/>
        </p:nvSpPr>
        <p:spPr bwMode="auto">
          <a:xfrm rot="16200000">
            <a:off x="6957483" y="3248980"/>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10" name="矩形 9">
            <a:extLst>
              <a:ext uri="{FF2B5EF4-FFF2-40B4-BE49-F238E27FC236}">
                <a16:creationId xmlns:a16="http://schemas.microsoft.com/office/drawing/2014/main" id="{C93785F1-0D96-40A5-8D4D-6FAB901C7CA0}"/>
              </a:ext>
            </a:extLst>
          </p:cNvPr>
          <p:cNvSpPr/>
          <p:nvPr/>
        </p:nvSpPr>
        <p:spPr bwMode="auto">
          <a:xfrm>
            <a:off x="2428403" y="378904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Count=9</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1" name="矩形 10">
            <a:extLst>
              <a:ext uri="{FF2B5EF4-FFF2-40B4-BE49-F238E27FC236}">
                <a16:creationId xmlns:a16="http://schemas.microsoft.com/office/drawing/2014/main" id="{1B314019-828A-4D54-A8B2-BD7B0F441C9F}"/>
              </a:ext>
            </a:extLst>
          </p:cNvPr>
          <p:cNvSpPr/>
          <p:nvPr/>
        </p:nvSpPr>
        <p:spPr bwMode="auto">
          <a:xfrm>
            <a:off x="3491880" y="378904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2</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Count=8</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2" name="矩形 11">
            <a:extLst>
              <a:ext uri="{FF2B5EF4-FFF2-40B4-BE49-F238E27FC236}">
                <a16:creationId xmlns:a16="http://schemas.microsoft.com/office/drawing/2014/main" id="{A606F3A0-9623-4D1D-B07A-9883DA943077}"/>
              </a:ext>
            </a:extLst>
          </p:cNvPr>
          <p:cNvSpPr/>
          <p:nvPr/>
        </p:nvSpPr>
        <p:spPr bwMode="auto">
          <a:xfrm>
            <a:off x="4499993" y="3805702"/>
            <a:ext cx="936104"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3</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Count=12</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3" name="矩形 12">
            <a:extLst>
              <a:ext uri="{FF2B5EF4-FFF2-40B4-BE49-F238E27FC236}">
                <a16:creationId xmlns:a16="http://schemas.microsoft.com/office/drawing/2014/main" id="{751FA2AF-7740-4901-8762-6DBADA033F00}"/>
              </a:ext>
            </a:extLst>
          </p:cNvPr>
          <p:cNvSpPr/>
          <p:nvPr/>
        </p:nvSpPr>
        <p:spPr bwMode="auto">
          <a:xfrm>
            <a:off x="5668763" y="378904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4</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Count=6</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4" name="矩形 13">
            <a:extLst>
              <a:ext uri="{FF2B5EF4-FFF2-40B4-BE49-F238E27FC236}">
                <a16:creationId xmlns:a16="http://schemas.microsoft.com/office/drawing/2014/main" id="{9AEEE720-ABEF-46A1-B70C-42CAD4E33A17}"/>
              </a:ext>
            </a:extLst>
          </p:cNvPr>
          <p:cNvSpPr/>
          <p:nvPr/>
        </p:nvSpPr>
        <p:spPr bwMode="auto">
          <a:xfrm>
            <a:off x="6748883" y="378904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5</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Count=15</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graphicFrame>
        <p:nvGraphicFramePr>
          <p:cNvPr id="16" name="图表 15">
            <a:extLst>
              <a:ext uri="{FF2B5EF4-FFF2-40B4-BE49-F238E27FC236}">
                <a16:creationId xmlns:a16="http://schemas.microsoft.com/office/drawing/2014/main" id="{271FA841-D9BB-4AF0-B78F-662FA2AA7518}"/>
              </a:ext>
            </a:extLst>
          </p:cNvPr>
          <p:cNvGraphicFramePr/>
          <p:nvPr>
            <p:extLst>
              <p:ext uri="{D42A27DB-BD31-4B8C-83A1-F6EECF244321}">
                <p14:modId xmlns:p14="http://schemas.microsoft.com/office/powerpoint/2010/main" val="3047364426"/>
              </p:ext>
            </p:extLst>
          </p:nvPr>
        </p:nvGraphicFramePr>
        <p:xfrm>
          <a:off x="1763688" y="4437112"/>
          <a:ext cx="6096000" cy="1800200"/>
        </p:xfrm>
        <a:graphic>
          <a:graphicData uri="http://schemas.openxmlformats.org/drawingml/2006/chart">
            <c:chart xmlns:c="http://schemas.openxmlformats.org/drawingml/2006/chart" xmlns:r="http://schemas.openxmlformats.org/officeDocument/2006/relationships" r:id="rId4"/>
          </a:graphicData>
        </a:graphic>
      </p:graphicFrame>
      <p:sp>
        <p:nvSpPr>
          <p:cNvPr id="17" name="左大括号 16">
            <a:extLst>
              <a:ext uri="{FF2B5EF4-FFF2-40B4-BE49-F238E27FC236}">
                <a16:creationId xmlns:a16="http://schemas.microsoft.com/office/drawing/2014/main" id="{5C661F80-7942-4FA3-9D7F-4F39FD0BEC73}"/>
              </a:ext>
            </a:extLst>
          </p:cNvPr>
          <p:cNvSpPr/>
          <p:nvPr/>
        </p:nvSpPr>
        <p:spPr bwMode="auto">
          <a:xfrm rot="16200000">
            <a:off x="2766609" y="5664333"/>
            <a:ext cx="281772" cy="592709"/>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8" name="左大括号 17">
            <a:extLst>
              <a:ext uri="{FF2B5EF4-FFF2-40B4-BE49-F238E27FC236}">
                <a16:creationId xmlns:a16="http://schemas.microsoft.com/office/drawing/2014/main" id="{01EBE11F-81C2-4B4C-8FBF-C8F3F9A18097}"/>
              </a:ext>
            </a:extLst>
          </p:cNvPr>
          <p:cNvSpPr/>
          <p:nvPr/>
        </p:nvSpPr>
        <p:spPr bwMode="auto">
          <a:xfrm rot="16200000">
            <a:off x="3571158" y="5797995"/>
            <a:ext cx="417508" cy="288032"/>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19" name="左大括号 18">
            <a:extLst>
              <a:ext uri="{FF2B5EF4-FFF2-40B4-BE49-F238E27FC236}">
                <a16:creationId xmlns:a16="http://schemas.microsoft.com/office/drawing/2014/main" id="{8AE434DF-D586-4826-A77E-335A0DC9DDC1}"/>
              </a:ext>
            </a:extLst>
          </p:cNvPr>
          <p:cNvSpPr/>
          <p:nvPr/>
        </p:nvSpPr>
        <p:spPr bwMode="auto">
          <a:xfrm rot="16200000">
            <a:off x="4463990" y="5769259"/>
            <a:ext cx="504055" cy="288034"/>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20" name="左大括号 19">
            <a:extLst>
              <a:ext uri="{FF2B5EF4-FFF2-40B4-BE49-F238E27FC236}">
                <a16:creationId xmlns:a16="http://schemas.microsoft.com/office/drawing/2014/main" id="{6BBEAA49-6088-46C7-A79B-B150853AF13B}"/>
              </a:ext>
            </a:extLst>
          </p:cNvPr>
          <p:cNvSpPr/>
          <p:nvPr/>
        </p:nvSpPr>
        <p:spPr bwMode="auto">
          <a:xfrm rot="16200000">
            <a:off x="5342624" y="5824624"/>
            <a:ext cx="330962" cy="321318"/>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21" name="左大括号 20">
            <a:extLst>
              <a:ext uri="{FF2B5EF4-FFF2-40B4-BE49-F238E27FC236}">
                <a16:creationId xmlns:a16="http://schemas.microsoft.com/office/drawing/2014/main" id="{7B7BCDDC-5F0C-4536-A66F-9B26A317986F}"/>
              </a:ext>
            </a:extLst>
          </p:cNvPr>
          <p:cNvSpPr/>
          <p:nvPr/>
        </p:nvSpPr>
        <p:spPr bwMode="auto">
          <a:xfrm rot="16200000">
            <a:off x="6269816" y="5724939"/>
            <a:ext cx="328841" cy="518565"/>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22" name="矩形 21">
            <a:extLst>
              <a:ext uri="{FF2B5EF4-FFF2-40B4-BE49-F238E27FC236}">
                <a16:creationId xmlns:a16="http://schemas.microsoft.com/office/drawing/2014/main" id="{972CDE72-66C1-4A10-AE80-AD44F9269608}"/>
              </a:ext>
            </a:extLst>
          </p:cNvPr>
          <p:cNvSpPr/>
          <p:nvPr/>
        </p:nvSpPr>
        <p:spPr bwMode="auto">
          <a:xfrm>
            <a:off x="2500411" y="6101574"/>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Count=9</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3" name="矩形 22">
            <a:extLst>
              <a:ext uri="{FF2B5EF4-FFF2-40B4-BE49-F238E27FC236}">
                <a16:creationId xmlns:a16="http://schemas.microsoft.com/office/drawing/2014/main" id="{FE675013-55B7-4CD2-8042-CEBD413504D6}"/>
              </a:ext>
            </a:extLst>
          </p:cNvPr>
          <p:cNvSpPr/>
          <p:nvPr/>
        </p:nvSpPr>
        <p:spPr bwMode="auto">
          <a:xfrm>
            <a:off x="3563888" y="609329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2</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Count=8</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4" name="矩形 23">
            <a:extLst>
              <a:ext uri="{FF2B5EF4-FFF2-40B4-BE49-F238E27FC236}">
                <a16:creationId xmlns:a16="http://schemas.microsoft.com/office/drawing/2014/main" id="{1507CFCD-4D34-4EBC-8811-1CE6FAC87EBF}"/>
              </a:ext>
            </a:extLst>
          </p:cNvPr>
          <p:cNvSpPr/>
          <p:nvPr/>
        </p:nvSpPr>
        <p:spPr bwMode="auto">
          <a:xfrm>
            <a:off x="4499992" y="6181967"/>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3</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Count=11</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5" name="矩形 24">
            <a:extLst>
              <a:ext uri="{FF2B5EF4-FFF2-40B4-BE49-F238E27FC236}">
                <a16:creationId xmlns:a16="http://schemas.microsoft.com/office/drawing/2014/main" id="{55BD8A3D-50A1-420C-8867-74A9C185EC8F}"/>
              </a:ext>
            </a:extLst>
          </p:cNvPr>
          <p:cNvSpPr/>
          <p:nvPr/>
        </p:nvSpPr>
        <p:spPr bwMode="auto">
          <a:xfrm>
            <a:off x="5436096" y="6165304"/>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4</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Count=7</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6" name="矩形 25">
            <a:extLst>
              <a:ext uri="{FF2B5EF4-FFF2-40B4-BE49-F238E27FC236}">
                <a16:creationId xmlns:a16="http://schemas.microsoft.com/office/drawing/2014/main" id="{8822D053-0167-4065-9981-CA92DB31FD82}"/>
              </a:ext>
            </a:extLst>
          </p:cNvPr>
          <p:cNvSpPr/>
          <p:nvPr/>
        </p:nvSpPr>
        <p:spPr bwMode="auto">
          <a:xfrm>
            <a:off x="6417419" y="6169428"/>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5</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Count=9</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9" name="标注: 双弯曲线形 28">
            <a:extLst>
              <a:ext uri="{FF2B5EF4-FFF2-40B4-BE49-F238E27FC236}">
                <a16:creationId xmlns:a16="http://schemas.microsoft.com/office/drawing/2014/main" id="{00EB6AA0-139D-40D7-AF29-9E1EC85551CA}"/>
              </a:ext>
            </a:extLst>
          </p:cNvPr>
          <p:cNvSpPr/>
          <p:nvPr/>
        </p:nvSpPr>
        <p:spPr bwMode="auto">
          <a:xfrm>
            <a:off x="8395711" y="1700808"/>
            <a:ext cx="364463" cy="3968364"/>
          </a:xfrm>
          <a:prstGeom prst="borderCallout3">
            <a:avLst>
              <a:gd name="adj1" fmla="val 35810"/>
              <a:gd name="adj2" fmla="val -818900"/>
              <a:gd name="adj3" fmla="val 35611"/>
              <a:gd name="adj4" fmla="val -831093"/>
              <a:gd name="adj5" fmla="val 45026"/>
              <a:gd name="adj6" fmla="val -5087"/>
              <a:gd name="adj7" fmla="val 91024"/>
              <a:gd name="adj8" fmla="val -780301"/>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减</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缓</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信</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息</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丢</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失</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sp>
        <p:nvSpPr>
          <p:cNvPr id="27" name="左大括号 26">
            <a:extLst>
              <a:ext uri="{FF2B5EF4-FFF2-40B4-BE49-F238E27FC236}">
                <a16:creationId xmlns:a16="http://schemas.microsoft.com/office/drawing/2014/main" id="{FEB0C0D7-2D24-48AD-98B3-797AA08AFCFC}"/>
              </a:ext>
            </a:extLst>
          </p:cNvPr>
          <p:cNvSpPr/>
          <p:nvPr/>
        </p:nvSpPr>
        <p:spPr bwMode="auto">
          <a:xfrm rot="16200000">
            <a:off x="7244641" y="5710403"/>
            <a:ext cx="328841" cy="518565"/>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28" name="矩形 27">
            <a:extLst>
              <a:ext uri="{FF2B5EF4-FFF2-40B4-BE49-F238E27FC236}">
                <a16:creationId xmlns:a16="http://schemas.microsoft.com/office/drawing/2014/main" id="{B5AB46A0-8ECE-44B4-94CF-6528903FC8DF}"/>
              </a:ext>
            </a:extLst>
          </p:cNvPr>
          <p:cNvSpPr/>
          <p:nvPr/>
        </p:nvSpPr>
        <p:spPr bwMode="auto">
          <a:xfrm>
            <a:off x="7380312" y="6165304"/>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6</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Count=6</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31" name="矩形 30">
            <a:extLst>
              <a:ext uri="{FF2B5EF4-FFF2-40B4-BE49-F238E27FC236}">
                <a16:creationId xmlns:a16="http://schemas.microsoft.com/office/drawing/2014/main" id="{3FC3A993-C21D-4224-8632-A555F976D068}"/>
              </a:ext>
            </a:extLst>
          </p:cNvPr>
          <p:cNvSpPr/>
          <p:nvPr/>
        </p:nvSpPr>
        <p:spPr>
          <a:xfrm>
            <a:off x="408990" y="316196"/>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30" name="矩形 29">
            <a:extLst>
              <a:ext uri="{FF2B5EF4-FFF2-40B4-BE49-F238E27FC236}">
                <a16:creationId xmlns:a16="http://schemas.microsoft.com/office/drawing/2014/main" id="{F2CA6CD0-3221-4090-AB2A-4A14E3F796D9}"/>
              </a:ext>
            </a:extLst>
          </p:cNvPr>
          <p:cNvSpPr/>
          <p:nvPr/>
        </p:nvSpPr>
        <p:spPr>
          <a:xfrm>
            <a:off x="107504" y="-57001"/>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3122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6</a:t>
            </a:fld>
            <a:endParaRPr lang="en-US" altLang="zh-CN"/>
          </a:p>
        </p:txBody>
      </p:sp>
      <p:sp>
        <p:nvSpPr>
          <p:cNvPr id="6" name="流程图: 顺序访问存储器 5"/>
          <p:cNvSpPr/>
          <p:nvPr/>
        </p:nvSpPr>
        <p:spPr>
          <a:xfrm>
            <a:off x="179512" y="1265202"/>
            <a:ext cx="3744416" cy="2235806"/>
          </a:xfrm>
          <a:prstGeom prst="flowChartMagneticTape">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solidFill>
                  <a:srgbClr val="FF0000"/>
                </a:solidFill>
                <a:latin typeface="宋体" pitchFamily="2" charset="-122"/>
              </a:rPr>
              <a:t>可变项太多：</a:t>
            </a:r>
            <a:endParaRPr lang="en-US" altLang="zh-CN" dirty="0">
              <a:solidFill>
                <a:srgbClr val="FF0000"/>
              </a:solidFill>
              <a:latin typeface="宋体" pitchFamily="2" charset="-122"/>
            </a:endParaRPr>
          </a:p>
          <a:p>
            <a:r>
              <a:rPr lang="zh-CN" altLang="en-US" dirty="0">
                <a:latin typeface="宋体" pitchFamily="2" charset="-122"/>
              </a:rPr>
              <a:t>语法树结构可变形（逻辑层面），节点的执行算法可变换（含物理层面）。</a:t>
            </a:r>
            <a:endParaRPr lang="en-US" altLang="zh-CN" dirty="0">
              <a:latin typeface="宋体" pitchFamily="2" charset="-122"/>
            </a:endParaRPr>
          </a:p>
        </p:txBody>
      </p:sp>
      <p:sp>
        <p:nvSpPr>
          <p:cNvPr id="7" name="流程图: 顺序访问存储器 6"/>
          <p:cNvSpPr/>
          <p:nvPr/>
        </p:nvSpPr>
        <p:spPr>
          <a:xfrm>
            <a:off x="4788024" y="827936"/>
            <a:ext cx="4248472" cy="3369246"/>
          </a:xfrm>
          <a:prstGeom prst="flowChartMagneticTape">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优化机制要在一个</a:t>
            </a:r>
            <a:r>
              <a:rPr lang="zh-CN" altLang="en-US" dirty="0">
                <a:solidFill>
                  <a:srgbClr val="FF0000"/>
                </a:solidFill>
              </a:rPr>
              <a:t>策略空间（可能很庞大）</a:t>
            </a:r>
            <a:r>
              <a:rPr lang="zh-CN" altLang="en-US" dirty="0"/>
              <a:t>里找最优解，穷举法不一定可行，</a:t>
            </a:r>
            <a:r>
              <a:rPr lang="zh-CN" altLang="en-US" dirty="0">
                <a:solidFill>
                  <a:srgbClr val="FF0000"/>
                </a:solidFill>
              </a:rPr>
              <a:t>最优解未必保证能找得到</a:t>
            </a:r>
            <a:r>
              <a:rPr lang="zh-CN" altLang="en-US" dirty="0"/>
              <a:t>。</a:t>
            </a:r>
            <a:endParaRPr lang="en-US" altLang="zh-CN" dirty="0"/>
          </a:p>
          <a:p>
            <a:pPr algn="ctr"/>
            <a:r>
              <a:rPr lang="zh-CN" altLang="en-US" dirty="0"/>
              <a:t>（即使理论上最优，实际中也未必最优）</a:t>
            </a:r>
          </a:p>
        </p:txBody>
      </p:sp>
      <p:sp>
        <p:nvSpPr>
          <p:cNvPr id="9" name="圆角矩形 8"/>
          <p:cNvSpPr/>
          <p:nvPr/>
        </p:nvSpPr>
        <p:spPr>
          <a:xfrm>
            <a:off x="5508104" y="4797152"/>
            <a:ext cx="2641808" cy="1800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solidFill>
                  <a:srgbClr val="FF0000"/>
                </a:solidFill>
              </a:rPr>
              <a:t>启发式</a:t>
            </a:r>
            <a:r>
              <a:rPr lang="zh-CN" altLang="en-US" dirty="0"/>
              <a:t>规则</a:t>
            </a:r>
            <a:endParaRPr lang="en-US" altLang="zh-CN" dirty="0"/>
          </a:p>
          <a:p>
            <a:r>
              <a:rPr lang="zh-CN" altLang="en-US" dirty="0"/>
              <a:t>（代数的、</a:t>
            </a:r>
            <a:endParaRPr lang="en-US" altLang="zh-CN" dirty="0"/>
          </a:p>
          <a:p>
            <a:r>
              <a:rPr lang="zh-CN" altLang="en-US" dirty="0"/>
              <a:t>物理操作的）；</a:t>
            </a:r>
            <a:endParaRPr lang="en-US" altLang="zh-CN" dirty="0"/>
          </a:p>
          <a:p>
            <a:endParaRPr lang="en-US" altLang="zh-CN" dirty="0"/>
          </a:p>
          <a:p>
            <a:r>
              <a:rPr lang="zh-CN" altLang="en-US" dirty="0"/>
              <a:t>代价模型</a:t>
            </a:r>
          </a:p>
        </p:txBody>
      </p:sp>
      <p:sp>
        <p:nvSpPr>
          <p:cNvPr id="11" name="右箭头 10"/>
          <p:cNvSpPr/>
          <p:nvPr/>
        </p:nvSpPr>
        <p:spPr>
          <a:xfrm>
            <a:off x="3995936" y="1772816"/>
            <a:ext cx="79208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6586692" y="4192920"/>
            <a:ext cx="4846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606D58F-04CC-4E1B-A746-C00F3073935B}"/>
              </a:ext>
            </a:extLst>
          </p:cNvPr>
          <p:cNvSpPr txBox="1"/>
          <p:nvPr/>
        </p:nvSpPr>
        <p:spPr>
          <a:xfrm>
            <a:off x="539552" y="692696"/>
            <a:ext cx="3262432" cy="461665"/>
          </a:xfrm>
          <a:prstGeom prst="rect">
            <a:avLst/>
          </a:prstGeom>
          <a:noFill/>
        </p:spPr>
        <p:txBody>
          <a:bodyPr wrap="none" rtlCol="0">
            <a:spAutoFit/>
          </a:bodyPr>
          <a:lstStyle/>
          <a:p>
            <a:r>
              <a:rPr lang="zh-CN" altLang="en-US" b="1" dirty="0">
                <a:latin typeface="黑体" panose="02010609060101010101" pitchFamily="49" charset="-122"/>
                <a:ea typeface="黑体" panose="02010609060101010101" pitchFamily="49" charset="-122"/>
              </a:rPr>
              <a:t>查询优化的任务和原理</a:t>
            </a:r>
          </a:p>
        </p:txBody>
      </p:sp>
    </p:spTree>
    <p:extLst>
      <p:ext uri="{BB962C8B-B14F-4D97-AF65-F5344CB8AC3E}">
        <p14:creationId xmlns:p14="http://schemas.microsoft.com/office/powerpoint/2010/main" val="317311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1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9B00180-037C-4CB9-BD8A-42770C3E61C7}"/>
              </a:ext>
            </a:extLst>
          </p:cNvPr>
          <p:cNvSpPr>
            <a:spLocks noGrp="1"/>
          </p:cNvSpPr>
          <p:nvPr>
            <p:ph idx="1"/>
          </p:nvPr>
        </p:nvSpPr>
        <p:spPr>
          <a:xfrm>
            <a:off x="467544" y="1429236"/>
            <a:ext cx="8676456" cy="5115272"/>
          </a:xfrm>
        </p:spPr>
        <p:txBody>
          <a:bodyPr/>
          <a:lstStyle/>
          <a:p>
            <a:pPr marL="0" indent="0">
              <a:buNone/>
            </a:pPr>
            <a:r>
              <a:rPr lang="en-US" altLang="zh-CN" sz="2400" b="1" dirty="0">
                <a:latin typeface="+mn-ea"/>
              </a:rPr>
              <a:t>Sketch</a:t>
            </a:r>
            <a:r>
              <a:rPr lang="zh-CN" altLang="en-US" sz="2400" b="1" dirty="0">
                <a:latin typeface="+mn-ea"/>
              </a:rPr>
              <a:t>技术</a:t>
            </a:r>
            <a:endParaRPr lang="en-US" altLang="zh-CN" sz="2400" b="1" dirty="0">
              <a:latin typeface="+mn-ea"/>
            </a:endParaRPr>
          </a:p>
          <a:p>
            <a:pPr marL="0" indent="0">
              <a:buNone/>
            </a:pPr>
            <a:r>
              <a:rPr lang="zh-CN" altLang="en-US" sz="2400" b="0" i="0" dirty="0">
                <a:solidFill>
                  <a:srgbClr val="121212"/>
                </a:solidFill>
                <a:effectLst/>
                <a:latin typeface="+mn-ea"/>
              </a:rPr>
              <a:t>     用概率推断来估计数据的统计特性，牺牲了准确性，但是代价变得很低</a:t>
            </a:r>
            <a:r>
              <a:rPr lang="zh-CN" altLang="en-US" sz="2400" dirty="0">
                <a:solidFill>
                  <a:srgbClr val="121212"/>
                </a:solidFill>
                <a:latin typeface="+mn-ea"/>
              </a:rPr>
              <a:t>。</a:t>
            </a:r>
            <a:endParaRPr lang="en-US" altLang="zh-CN" sz="2400" dirty="0">
              <a:latin typeface="+mn-ea"/>
            </a:endParaRPr>
          </a:p>
          <a:p>
            <a:pPr marL="0" indent="0">
              <a:buNone/>
            </a:pPr>
            <a:endParaRPr lang="en-US" altLang="zh-CN" sz="2400" dirty="0">
              <a:latin typeface="+mn-ea"/>
            </a:endParaRPr>
          </a:p>
          <a:p>
            <a:pPr marL="0" indent="0">
              <a:buNone/>
            </a:pPr>
            <a:r>
              <a:rPr lang="zh-CN" altLang="en-US" sz="2400" dirty="0">
                <a:latin typeface="+mn-ea"/>
              </a:rPr>
              <a:t>典型例子：</a:t>
            </a:r>
            <a:endParaRPr lang="en-US" altLang="zh-CN" sz="2400" dirty="0">
              <a:latin typeface="+mn-ea"/>
            </a:endParaRPr>
          </a:p>
          <a:p>
            <a:pPr marL="0" indent="0">
              <a:buNone/>
            </a:pPr>
            <a:r>
              <a:rPr lang="en-US" altLang="zh-CN" sz="2400" dirty="0">
                <a:latin typeface="+mn-ea"/>
              </a:rPr>
              <a:t>-- Count Min Schetch</a:t>
            </a:r>
            <a:r>
              <a:rPr lang="zh-CN" altLang="en-US" sz="2400" dirty="0">
                <a:latin typeface="+mn-ea"/>
              </a:rPr>
              <a:t>（</a:t>
            </a:r>
            <a:r>
              <a:rPr lang="en-US" altLang="zh-CN" sz="2400" dirty="0">
                <a:latin typeface="+mn-ea"/>
              </a:rPr>
              <a:t>1988</a:t>
            </a:r>
            <a:r>
              <a:rPr lang="zh-CN" altLang="en-US" sz="2400" dirty="0">
                <a:latin typeface="+mn-ea"/>
              </a:rPr>
              <a:t>）</a:t>
            </a:r>
            <a:endParaRPr lang="en-US" altLang="zh-CN" sz="2400" dirty="0">
              <a:latin typeface="+mn-ea"/>
            </a:endParaRPr>
          </a:p>
          <a:p>
            <a:pPr marL="0" indent="0">
              <a:buNone/>
            </a:pPr>
            <a:r>
              <a:rPr lang="en-US" altLang="zh-CN" sz="2400" dirty="0">
                <a:latin typeface="+mn-ea"/>
              </a:rPr>
              <a:t>-- HyperLogLog</a:t>
            </a:r>
            <a:r>
              <a:rPr lang="zh-CN" altLang="en-US" sz="2400" dirty="0">
                <a:latin typeface="+mn-ea"/>
              </a:rPr>
              <a:t>（</a:t>
            </a:r>
            <a:r>
              <a:rPr lang="en-US" altLang="zh-CN" sz="2400" dirty="0">
                <a:latin typeface="+mn-ea"/>
              </a:rPr>
              <a:t>2007</a:t>
            </a:r>
            <a:r>
              <a:rPr lang="zh-CN" altLang="en-US" sz="2400" dirty="0">
                <a:latin typeface="+mn-ea"/>
              </a:rPr>
              <a:t>）用于</a:t>
            </a:r>
            <a:r>
              <a:rPr lang="en-US" altLang="zh-CN" sz="2400" dirty="0">
                <a:latin typeface="+mn-ea"/>
              </a:rPr>
              <a:t>redis</a:t>
            </a:r>
            <a:endParaRPr lang="zh-CN" altLang="en-US" sz="2400" dirty="0">
              <a:latin typeface="+mn-ea"/>
            </a:endParaRPr>
          </a:p>
        </p:txBody>
      </p:sp>
      <p:sp>
        <p:nvSpPr>
          <p:cNvPr id="5" name="矩形 4">
            <a:extLst>
              <a:ext uri="{FF2B5EF4-FFF2-40B4-BE49-F238E27FC236}">
                <a16:creationId xmlns:a16="http://schemas.microsoft.com/office/drawing/2014/main" id="{92399189-57B7-485C-904B-B040CAFD02FE}"/>
              </a:ext>
            </a:extLst>
          </p:cNvPr>
          <p:cNvSpPr/>
          <p:nvPr/>
        </p:nvSpPr>
        <p:spPr>
          <a:xfrm>
            <a:off x="408990" y="764704"/>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4" name="矩形 3">
            <a:extLst>
              <a:ext uri="{FF2B5EF4-FFF2-40B4-BE49-F238E27FC236}">
                <a16:creationId xmlns:a16="http://schemas.microsoft.com/office/drawing/2014/main" id="{6AB848CF-886F-4E1D-904A-729352421E7F}"/>
              </a:ext>
            </a:extLst>
          </p:cNvPr>
          <p:cNvSpPr/>
          <p:nvPr/>
        </p:nvSpPr>
        <p:spPr>
          <a:xfrm>
            <a:off x="107504" y="-57001"/>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6383115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AB8964D-409A-4229-B748-1911BAD0152C}"/>
              </a:ext>
            </a:extLst>
          </p:cNvPr>
          <p:cNvSpPr>
            <a:spLocks noGrp="1"/>
          </p:cNvSpPr>
          <p:nvPr>
            <p:ph idx="1"/>
          </p:nvPr>
        </p:nvSpPr>
        <p:spPr>
          <a:xfrm>
            <a:off x="685800" y="1266056"/>
            <a:ext cx="8206680" cy="5043264"/>
          </a:xfrm>
        </p:spPr>
        <p:txBody>
          <a:bodyPr/>
          <a:lstStyle/>
          <a:p>
            <a:r>
              <a:rPr lang="zh-CN" altLang="en-US" sz="2400" dirty="0"/>
              <a:t>采样估计</a:t>
            </a:r>
            <a:endParaRPr lang="en-US" altLang="zh-CN" sz="2400" dirty="0"/>
          </a:p>
          <a:p>
            <a:pPr lvl="1"/>
            <a:r>
              <a:rPr lang="zh-CN" altLang="en-US" dirty="0"/>
              <a:t>从大表中进行采样，通过</a:t>
            </a:r>
            <a:endParaRPr lang="en-US" altLang="zh-CN" dirty="0"/>
          </a:p>
          <a:p>
            <a:pPr marL="457200" lvl="1" indent="0">
              <a:buNone/>
            </a:pPr>
            <a:r>
              <a:rPr lang="en-US" altLang="zh-CN" dirty="0"/>
              <a:t>   </a:t>
            </a:r>
            <a:r>
              <a:rPr lang="zh-CN" altLang="en-US" dirty="0"/>
              <a:t>采样表估计选择率。</a:t>
            </a:r>
          </a:p>
        </p:txBody>
      </p:sp>
      <p:sp>
        <p:nvSpPr>
          <p:cNvPr id="4" name="矩形 3">
            <a:extLst>
              <a:ext uri="{FF2B5EF4-FFF2-40B4-BE49-F238E27FC236}">
                <a16:creationId xmlns:a16="http://schemas.microsoft.com/office/drawing/2014/main" id="{7214F5F6-39B2-4ED2-A22C-4ED3552364E7}"/>
              </a:ext>
            </a:extLst>
          </p:cNvPr>
          <p:cNvSpPr/>
          <p:nvPr/>
        </p:nvSpPr>
        <p:spPr bwMode="auto">
          <a:xfrm>
            <a:off x="6228184" y="1700808"/>
            <a:ext cx="2664296" cy="17281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Select AVG(age)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From people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Where age&gt;50 </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graphicFrame>
        <p:nvGraphicFramePr>
          <p:cNvPr id="5" name="表格 5">
            <a:extLst>
              <a:ext uri="{FF2B5EF4-FFF2-40B4-BE49-F238E27FC236}">
                <a16:creationId xmlns:a16="http://schemas.microsoft.com/office/drawing/2014/main" id="{52FE815E-053D-46A5-98F2-1AC2D7E7C368}"/>
              </a:ext>
            </a:extLst>
          </p:cNvPr>
          <p:cNvGraphicFramePr>
            <a:graphicFrameLocks noGrp="1"/>
          </p:cNvGraphicFramePr>
          <p:nvPr>
            <p:extLst/>
          </p:nvPr>
        </p:nvGraphicFramePr>
        <p:xfrm>
          <a:off x="5724128" y="3717032"/>
          <a:ext cx="3168352" cy="2595880"/>
        </p:xfrm>
        <a:graphic>
          <a:graphicData uri="http://schemas.openxmlformats.org/drawingml/2006/table">
            <a:tbl>
              <a:tblPr firstRow="1" bandRow="1">
                <a:tableStyleId>{073A0DAA-6AF3-43AB-8588-CEC1D06C72B9}</a:tableStyleId>
              </a:tblPr>
              <a:tblGrid>
                <a:gridCol w="792088">
                  <a:extLst>
                    <a:ext uri="{9D8B030D-6E8A-4147-A177-3AD203B41FA5}">
                      <a16:colId xmlns:a16="http://schemas.microsoft.com/office/drawing/2014/main" val="139487234"/>
                    </a:ext>
                  </a:extLst>
                </a:gridCol>
                <a:gridCol w="792088">
                  <a:extLst>
                    <a:ext uri="{9D8B030D-6E8A-4147-A177-3AD203B41FA5}">
                      <a16:colId xmlns:a16="http://schemas.microsoft.com/office/drawing/2014/main" val="2648021403"/>
                    </a:ext>
                  </a:extLst>
                </a:gridCol>
                <a:gridCol w="792088">
                  <a:extLst>
                    <a:ext uri="{9D8B030D-6E8A-4147-A177-3AD203B41FA5}">
                      <a16:colId xmlns:a16="http://schemas.microsoft.com/office/drawing/2014/main" val="2753493990"/>
                    </a:ext>
                  </a:extLst>
                </a:gridCol>
                <a:gridCol w="792088">
                  <a:extLst>
                    <a:ext uri="{9D8B030D-6E8A-4147-A177-3AD203B41FA5}">
                      <a16:colId xmlns:a16="http://schemas.microsoft.com/office/drawing/2014/main" val="2072204856"/>
                    </a:ext>
                  </a:extLst>
                </a:gridCol>
              </a:tblGrid>
              <a:tr h="370840">
                <a:tc>
                  <a:txBody>
                    <a:bodyPr/>
                    <a:lstStyle/>
                    <a:p>
                      <a:r>
                        <a:rPr lang="en-US" altLang="zh-CN" dirty="0"/>
                        <a:t>id</a:t>
                      </a:r>
                      <a:endParaRPr lang="zh-CN" altLang="en-US" dirty="0"/>
                    </a:p>
                  </a:txBody>
                  <a:tcPr/>
                </a:tc>
                <a:tc>
                  <a:txBody>
                    <a:bodyPr/>
                    <a:lstStyle/>
                    <a:p>
                      <a:r>
                        <a:rPr lang="en-US" altLang="zh-CN" dirty="0"/>
                        <a:t>name</a:t>
                      </a:r>
                      <a:endParaRPr lang="zh-CN" altLang="en-US" dirty="0"/>
                    </a:p>
                  </a:txBody>
                  <a:tcPr/>
                </a:tc>
                <a:tc>
                  <a:txBody>
                    <a:bodyPr/>
                    <a:lstStyle/>
                    <a:p>
                      <a:r>
                        <a:rPr lang="en-US" altLang="zh-CN" dirty="0"/>
                        <a:t>age</a:t>
                      </a:r>
                      <a:endParaRPr lang="zh-CN" altLang="en-US" dirty="0"/>
                    </a:p>
                  </a:txBody>
                  <a:tcPr/>
                </a:tc>
                <a:tc>
                  <a:txBody>
                    <a:bodyPr/>
                    <a:lstStyle/>
                    <a:p>
                      <a:r>
                        <a:rPr lang="en-US" altLang="zh-CN" dirty="0" err="1"/>
                        <a:t>staus</a:t>
                      </a:r>
                      <a:endParaRPr lang="zh-CN" altLang="en-US" dirty="0"/>
                    </a:p>
                  </a:txBody>
                  <a:tcPr/>
                </a:tc>
                <a:extLst>
                  <a:ext uri="{0D108BD9-81ED-4DB2-BD59-A6C34878D82A}">
                    <a16:rowId xmlns:a16="http://schemas.microsoft.com/office/drawing/2014/main" val="482037853"/>
                  </a:ext>
                </a:extLst>
              </a:tr>
              <a:tr h="370840">
                <a:tc>
                  <a:txBody>
                    <a:bodyPr/>
                    <a:lstStyle/>
                    <a:p>
                      <a:r>
                        <a:rPr lang="en-US" altLang="zh-CN" dirty="0"/>
                        <a:t>1001</a:t>
                      </a:r>
                      <a:endParaRPr lang="zh-CN" altLang="en-US" dirty="0"/>
                    </a:p>
                  </a:txBody>
                  <a:tcPr/>
                </a:tc>
                <a:tc>
                  <a:txBody>
                    <a:bodyPr/>
                    <a:lstStyle/>
                    <a:p>
                      <a:r>
                        <a:rPr lang="en-US" altLang="zh-CN" dirty="0"/>
                        <a:t>Zhao</a:t>
                      </a:r>
                      <a:endParaRPr lang="zh-CN" altLang="en-US" dirty="0"/>
                    </a:p>
                  </a:txBody>
                  <a:tcPr/>
                </a:tc>
                <a:tc>
                  <a:txBody>
                    <a:bodyPr/>
                    <a:lstStyle/>
                    <a:p>
                      <a:r>
                        <a:rPr lang="en-US" altLang="zh-CN" dirty="0"/>
                        <a:t>59</a:t>
                      </a:r>
                      <a:endParaRPr lang="zh-CN" altLang="en-US" dirty="0"/>
                    </a:p>
                  </a:txBody>
                  <a:tcPr/>
                </a:tc>
                <a:tc>
                  <a:txBody>
                    <a:bodyPr/>
                    <a:lstStyle/>
                    <a:p>
                      <a:r>
                        <a:rPr lang="zh-CN" altLang="en-US" dirty="0"/>
                        <a:t>退休</a:t>
                      </a:r>
                    </a:p>
                  </a:txBody>
                  <a:tcPr/>
                </a:tc>
                <a:extLst>
                  <a:ext uri="{0D108BD9-81ED-4DB2-BD59-A6C34878D82A}">
                    <a16:rowId xmlns:a16="http://schemas.microsoft.com/office/drawing/2014/main" val="167779239"/>
                  </a:ext>
                </a:extLst>
              </a:tr>
              <a:tr h="370840">
                <a:tc>
                  <a:txBody>
                    <a:bodyPr/>
                    <a:lstStyle/>
                    <a:p>
                      <a:r>
                        <a:rPr lang="en-US" altLang="zh-CN" dirty="0"/>
                        <a:t>1002</a:t>
                      </a:r>
                      <a:endParaRPr lang="zh-CN" altLang="en-US" dirty="0"/>
                    </a:p>
                  </a:txBody>
                  <a:tcPr/>
                </a:tc>
                <a:tc>
                  <a:txBody>
                    <a:bodyPr/>
                    <a:lstStyle/>
                    <a:p>
                      <a:r>
                        <a:rPr lang="en-US" altLang="zh-CN" dirty="0"/>
                        <a:t>Qian</a:t>
                      </a:r>
                      <a:endParaRPr lang="zh-CN" altLang="en-US" dirty="0"/>
                    </a:p>
                  </a:txBody>
                  <a:tcPr/>
                </a:tc>
                <a:tc>
                  <a:txBody>
                    <a:bodyPr/>
                    <a:lstStyle/>
                    <a:p>
                      <a:r>
                        <a:rPr lang="en-US" altLang="zh-CN" dirty="0"/>
                        <a:t>41</a:t>
                      </a:r>
                      <a:endParaRPr lang="zh-CN" altLang="en-US" dirty="0"/>
                    </a:p>
                  </a:txBody>
                  <a:tcPr/>
                </a:tc>
                <a:tc>
                  <a:txBody>
                    <a:bodyPr/>
                    <a:lstStyle/>
                    <a:p>
                      <a:r>
                        <a:rPr lang="zh-CN" altLang="en-US" dirty="0"/>
                        <a:t>正常</a:t>
                      </a:r>
                    </a:p>
                  </a:txBody>
                  <a:tcPr/>
                </a:tc>
                <a:extLst>
                  <a:ext uri="{0D108BD9-81ED-4DB2-BD59-A6C34878D82A}">
                    <a16:rowId xmlns:a16="http://schemas.microsoft.com/office/drawing/2014/main" val="3963538790"/>
                  </a:ext>
                </a:extLst>
              </a:tr>
              <a:tr h="370840">
                <a:tc>
                  <a:txBody>
                    <a:bodyPr/>
                    <a:lstStyle/>
                    <a:p>
                      <a:r>
                        <a:rPr lang="en-US" altLang="zh-CN" dirty="0"/>
                        <a:t>1003</a:t>
                      </a:r>
                      <a:endParaRPr lang="zh-CN" altLang="en-US" dirty="0"/>
                    </a:p>
                  </a:txBody>
                  <a:tcPr/>
                </a:tc>
                <a:tc>
                  <a:txBody>
                    <a:bodyPr/>
                    <a:lstStyle/>
                    <a:p>
                      <a:r>
                        <a:rPr lang="en-US" altLang="zh-CN" dirty="0"/>
                        <a:t>Sun</a:t>
                      </a:r>
                      <a:endParaRPr lang="zh-CN" altLang="en-US" dirty="0"/>
                    </a:p>
                  </a:txBody>
                  <a:tcPr/>
                </a:tc>
                <a:tc>
                  <a:txBody>
                    <a:bodyPr/>
                    <a:lstStyle/>
                    <a:p>
                      <a:r>
                        <a:rPr lang="en-US" altLang="zh-CN" dirty="0"/>
                        <a:t>25</a:t>
                      </a:r>
                      <a:endParaRPr lang="zh-CN" altLang="en-US" dirty="0"/>
                    </a:p>
                  </a:txBody>
                  <a:tcPr/>
                </a:tc>
                <a:tc>
                  <a:txBody>
                    <a:bodyPr/>
                    <a:lstStyle/>
                    <a:p>
                      <a:r>
                        <a:rPr lang="zh-CN" altLang="en-US" dirty="0"/>
                        <a:t>旷工</a:t>
                      </a:r>
                    </a:p>
                  </a:txBody>
                  <a:tcPr/>
                </a:tc>
                <a:extLst>
                  <a:ext uri="{0D108BD9-81ED-4DB2-BD59-A6C34878D82A}">
                    <a16:rowId xmlns:a16="http://schemas.microsoft.com/office/drawing/2014/main" val="1983133748"/>
                  </a:ext>
                </a:extLst>
              </a:tr>
              <a:tr h="370840">
                <a:tc>
                  <a:txBody>
                    <a:bodyPr/>
                    <a:lstStyle/>
                    <a:p>
                      <a:r>
                        <a:rPr lang="en-US" altLang="zh-CN" dirty="0"/>
                        <a:t>1004</a:t>
                      </a:r>
                      <a:endParaRPr lang="zh-CN" altLang="en-US" dirty="0"/>
                    </a:p>
                  </a:txBody>
                  <a:tcPr/>
                </a:tc>
                <a:tc>
                  <a:txBody>
                    <a:bodyPr/>
                    <a:lstStyle/>
                    <a:p>
                      <a:r>
                        <a:rPr lang="en-US" altLang="zh-CN" dirty="0"/>
                        <a:t>Li</a:t>
                      </a:r>
                      <a:endParaRPr lang="zh-CN" altLang="en-US" dirty="0"/>
                    </a:p>
                  </a:txBody>
                  <a:tcPr/>
                </a:tc>
                <a:tc>
                  <a:txBody>
                    <a:bodyPr/>
                    <a:lstStyle/>
                    <a:p>
                      <a:r>
                        <a:rPr lang="en-US" altLang="zh-CN" dirty="0"/>
                        <a:t>26</a:t>
                      </a:r>
                      <a:endParaRPr lang="zh-CN" altLang="en-US" dirty="0"/>
                    </a:p>
                  </a:txBody>
                  <a:tcPr/>
                </a:tc>
                <a:tc>
                  <a:txBody>
                    <a:bodyPr/>
                    <a:lstStyle/>
                    <a:p>
                      <a:r>
                        <a:rPr lang="zh-CN" altLang="en-US" dirty="0"/>
                        <a:t>离职</a:t>
                      </a:r>
                    </a:p>
                  </a:txBody>
                  <a:tcPr/>
                </a:tc>
                <a:extLst>
                  <a:ext uri="{0D108BD9-81ED-4DB2-BD59-A6C34878D82A}">
                    <a16:rowId xmlns:a16="http://schemas.microsoft.com/office/drawing/2014/main" val="3566480312"/>
                  </a:ext>
                </a:extLst>
              </a:tr>
              <a:tr h="370840">
                <a:tc>
                  <a:txBody>
                    <a:bodyPr/>
                    <a:lstStyle/>
                    <a:p>
                      <a:r>
                        <a:rPr lang="en-US" altLang="zh-CN" dirty="0"/>
                        <a:t>1005</a:t>
                      </a:r>
                      <a:endParaRPr lang="zh-CN" altLang="en-US" dirty="0"/>
                    </a:p>
                  </a:txBody>
                  <a:tcPr/>
                </a:tc>
                <a:tc>
                  <a:txBody>
                    <a:bodyPr/>
                    <a:lstStyle/>
                    <a:p>
                      <a:r>
                        <a:rPr lang="en-US" altLang="zh-CN" dirty="0"/>
                        <a:t>Zhou</a:t>
                      </a:r>
                      <a:endParaRPr lang="zh-CN" altLang="en-US" dirty="0"/>
                    </a:p>
                  </a:txBody>
                  <a:tcPr/>
                </a:tc>
                <a:tc>
                  <a:txBody>
                    <a:bodyPr/>
                    <a:lstStyle/>
                    <a:p>
                      <a:r>
                        <a:rPr lang="en-US" altLang="zh-CN" dirty="0"/>
                        <a:t>39</a:t>
                      </a:r>
                      <a:endParaRPr lang="zh-CN" altLang="en-US" dirty="0"/>
                    </a:p>
                  </a:txBody>
                  <a:tcPr/>
                </a:tc>
                <a:tc>
                  <a:txBody>
                    <a:bodyPr/>
                    <a:lstStyle/>
                    <a:p>
                      <a:r>
                        <a:rPr lang="zh-CN" altLang="en-US" dirty="0"/>
                        <a:t>休假</a:t>
                      </a:r>
                    </a:p>
                  </a:txBody>
                  <a:tcPr/>
                </a:tc>
                <a:extLst>
                  <a:ext uri="{0D108BD9-81ED-4DB2-BD59-A6C34878D82A}">
                    <a16:rowId xmlns:a16="http://schemas.microsoft.com/office/drawing/2014/main" val="233662657"/>
                  </a:ext>
                </a:extLst>
              </a:tr>
              <a:tr h="370840">
                <a:tc>
                  <a:txBody>
                    <a:bodyPr/>
                    <a:lstStyle/>
                    <a:p>
                      <a:r>
                        <a:rPr lang="en-US" altLang="zh-CN" dirty="0"/>
                        <a:t>1006</a:t>
                      </a:r>
                      <a:endParaRPr lang="zh-CN" altLang="en-US" dirty="0"/>
                    </a:p>
                  </a:txBody>
                  <a:tcPr/>
                </a:tc>
                <a:tc>
                  <a:txBody>
                    <a:bodyPr/>
                    <a:lstStyle/>
                    <a:p>
                      <a:r>
                        <a:rPr lang="en-US" altLang="zh-CN" dirty="0"/>
                        <a:t>Wu</a:t>
                      </a:r>
                      <a:endParaRPr lang="zh-CN" altLang="en-US" dirty="0"/>
                    </a:p>
                  </a:txBody>
                  <a:tcPr/>
                </a:tc>
                <a:tc>
                  <a:txBody>
                    <a:bodyPr/>
                    <a:lstStyle/>
                    <a:p>
                      <a:r>
                        <a:rPr lang="en-US" altLang="zh-CN" dirty="0"/>
                        <a:t>57</a:t>
                      </a:r>
                      <a:endParaRPr lang="zh-CN" altLang="en-US" dirty="0"/>
                    </a:p>
                  </a:txBody>
                  <a:tcPr/>
                </a:tc>
                <a:tc>
                  <a:txBody>
                    <a:bodyPr/>
                    <a:lstStyle/>
                    <a:p>
                      <a:r>
                        <a:rPr lang="zh-CN" altLang="en-US" dirty="0"/>
                        <a:t>正常</a:t>
                      </a:r>
                    </a:p>
                  </a:txBody>
                  <a:tcPr/>
                </a:tc>
                <a:extLst>
                  <a:ext uri="{0D108BD9-81ED-4DB2-BD59-A6C34878D82A}">
                    <a16:rowId xmlns:a16="http://schemas.microsoft.com/office/drawing/2014/main" val="1816569267"/>
                  </a:ext>
                </a:extLst>
              </a:tr>
            </a:tbl>
          </a:graphicData>
        </a:graphic>
      </p:graphicFrame>
      <p:sp>
        <p:nvSpPr>
          <p:cNvPr id="2" name="文本框 1">
            <a:extLst>
              <a:ext uri="{FF2B5EF4-FFF2-40B4-BE49-F238E27FC236}">
                <a16:creationId xmlns:a16="http://schemas.microsoft.com/office/drawing/2014/main" id="{CDB2CCC0-A90F-4F3D-854A-E30A7A86E3D2}"/>
              </a:ext>
            </a:extLst>
          </p:cNvPr>
          <p:cNvSpPr txBox="1"/>
          <p:nvPr/>
        </p:nvSpPr>
        <p:spPr>
          <a:xfrm>
            <a:off x="5508104" y="6370111"/>
            <a:ext cx="295232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…10</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亿个元组</a:t>
            </a:r>
          </a:p>
        </p:txBody>
      </p:sp>
      <p:sp>
        <p:nvSpPr>
          <p:cNvPr id="6" name="箭头: 右 5">
            <a:extLst>
              <a:ext uri="{FF2B5EF4-FFF2-40B4-BE49-F238E27FC236}">
                <a16:creationId xmlns:a16="http://schemas.microsoft.com/office/drawing/2014/main" id="{BAE41B08-B7B8-4888-AA04-A46BE5DE02C6}"/>
              </a:ext>
            </a:extLst>
          </p:cNvPr>
          <p:cNvSpPr/>
          <p:nvPr/>
        </p:nvSpPr>
        <p:spPr bwMode="auto">
          <a:xfrm>
            <a:off x="5220072" y="4149080"/>
            <a:ext cx="504056" cy="21602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7" name="箭头: 右 6">
            <a:extLst>
              <a:ext uri="{FF2B5EF4-FFF2-40B4-BE49-F238E27FC236}">
                <a16:creationId xmlns:a16="http://schemas.microsoft.com/office/drawing/2014/main" id="{0797041F-E752-4C70-B9CA-61B5F449D105}"/>
              </a:ext>
            </a:extLst>
          </p:cNvPr>
          <p:cNvSpPr/>
          <p:nvPr/>
        </p:nvSpPr>
        <p:spPr bwMode="auto">
          <a:xfrm>
            <a:off x="5220072" y="4941168"/>
            <a:ext cx="504056" cy="21602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8" name="箭头: 右 7">
            <a:extLst>
              <a:ext uri="{FF2B5EF4-FFF2-40B4-BE49-F238E27FC236}">
                <a16:creationId xmlns:a16="http://schemas.microsoft.com/office/drawing/2014/main" id="{AD684E57-2D1C-48C5-868E-3F205996BC66}"/>
              </a:ext>
            </a:extLst>
          </p:cNvPr>
          <p:cNvSpPr/>
          <p:nvPr/>
        </p:nvSpPr>
        <p:spPr bwMode="auto">
          <a:xfrm>
            <a:off x="5220072" y="5661248"/>
            <a:ext cx="504056" cy="21602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graphicFrame>
        <p:nvGraphicFramePr>
          <p:cNvPr id="9" name="表格 5">
            <a:extLst>
              <a:ext uri="{FF2B5EF4-FFF2-40B4-BE49-F238E27FC236}">
                <a16:creationId xmlns:a16="http://schemas.microsoft.com/office/drawing/2014/main" id="{AC75A71A-1B3B-40DB-9168-5EBAA832C8AE}"/>
              </a:ext>
            </a:extLst>
          </p:cNvPr>
          <p:cNvGraphicFramePr>
            <a:graphicFrameLocks noGrp="1"/>
          </p:cNvGraphicFramePr>
          <p:nvPr>
            <p:extLst/>
          </p:nvPr>
        </p:nvGraphicFramePr>
        <p:xfrm>
          <a:off x="2087724" y="4721096"/>
          <a:ext cx="2880320" cy="1752600"/>
        </p:xfrm>
        <a:graphic>
          <a:graphicData uri="http://schemas.openxmlformats.org/drawingml/2006/table">
            <a:tbl>
              <a:tblPr firstRow="1" bandRow="1">
                <a:tableStyleId>{073A0DAA-6AF3-43AB-8588-CEC1D06C72B9}</a:tableStyleId>
              </a:tblPr>
              <a:tblGrid>
                <a:gridCol w="720080">
                  <a:extLst>
                    <a:ext uri="{9D8B030D-6E8A-4147-A177-3AD203B41FA5}">
                      <a16:colId xmlns:a16="http://schemas.microsoft.com/office/drawing/2014/main" val="139487234"/>
                    </a:ext>
                  </a:extLst>
                </a:gridCol>
                <a:gridCol w="720080">
                  <a:extLst>
                    <a:ext uri="{9D8B030D-6E8A-4147-A177-3AD203B41FA5}">
                      <a16:colId xmlns:a16="http://schemas.microsoft.com/office/drawing/2014/main" val="2648021403"/>
                    </a:ext>
                  </a:extLst>
                </a:gridCol>
                <a:gridCol w="720080">
                  <a:extLst>
                    <a:ext uri="{9D8B030D-6E8A-4147-A177-3AD203B41FA5}">
                      <a16:colId xmlns:a16="http://schemas.microsoft.com/office/drawing/2014/main" val="2753493990"/>
                    </a:ext>
                  </a:extLst>
                </a:gridCol>
                <a:gridCol w="720080">
                  <a:extLst>
                    <a:ext uri="{9D8B030D-6E8A-4147-A177-3AD203B41FA5}">
                      <a16:colId xmlns:a16="http://schemas.microsoft.com/office/drawing/2014/main" val="2072204856"/>
                    </a:ext>
                  </a:extLst>
                </a:gridCol>
              </a:tblGrid>
              <a:tr h="370840">
                <a:tc>
                  <a:txBody>
                    <a:bodyPr/>
                    <a:lstStyle/>
                    <a:p>
                      <a:r>
                        <a:rPr lang="en-US" altLang="zh-CN" dirty="0"/>
                        <a:t>id</a:t>
                      </a:r>
                      <a:endParaRPr lang="zh-CN" altLang="en-US" dirty="0"/>
                    </a:p>
                  </a:txBody>
                  <a:tcPr/>
                </a:tc>
                <a:tc>
                  <a:txBody>
                    <a:bodyPr/>
                    <a:lstStyle/>
                    <a:p>
                      <a:r>
                        <a:rPr lang="en-US" altLang="zh-CN" dirty="0"/>
                        <a:t>name</a:t>
                      </a:r>
                      <a:endParaRPr lang="zh-CN" altLang="en-US" dirty="0"/>
                    </a:p>
                  </a:txBody>
                  <a:tcPr/>
                </a:tc>
                <a:tc>
                  <a:txBody>
                    <a:bodyPr/>
                    <a:lstStyle/>
                    <a:p>
                      <a:r>
                        <a:rPr lang="en-US" altLang="zh-CN" dirty="0"/>
                        <a:t>age</a:t>
                      </a:r>
                      <a:endParaRPr lang="zh-CN" altLang="en-US" dirty="0"/>
                    </a:p>
                  </a:txBody>
                  <a:tcPr/>
                </a:tc>
                <a:tc>
                  <a:txBody>
                    <a:bodyPr/>
                    <a:lstStyle/>
                    <a:p>
                      <a:r>
                        <a:rPr lang="en-US" altLang="zh-CN" dirty="0" err="1"/>
                        <a:t>staus</a:t>
                      </a:r>
                      <a:endParaRPr lang="zh-CN" altLang="en-US" dirty="0"/>
                    </a:p>
                  </a:txBody>
                  <a:tcPr/>
                </a:tc>
                <a:extLst>
                  <a:ext uri="{0D108BD9-81ED-4DB2-BD59-A6C34878D82A}">
                    <a16:rowId xmlns:a16="http://schemas.microsoft.com/office/drawing/2014/main" val="482037853"/>
                  </a:ext>
                </a:extLst>
              </a:tr>
              <a:tr h="370840">
                <a:tc>
                  <a:txBody>
                    <a:bodyPr/>
                    <a:lstStyle/>
                    <a:p>
                      <a:r>
                        <a:rPr lang="en-US" altLang="zh-CN" dirty="0"/>
                        <a:t>1001</a:t>
                      </a:r>
                      <a:endParaRPr lang="zh-CN" altLang="en-US" dirty="0"/>
                    </a:p>
                  </a:txBody>
                  <a:tcPr/>
                </a:tc>
                <a:tc>
                  <a:txBody>
                    <a:bodyPr/>
                    <a:lstStyle/>
                    <a:p>
                      <a:r>
                        <a:rPr lang="en-US" altLang="zh-CN" dirty="0"/>
                        <a:t>Zhao</a:t>
                      </a:r>
                      <a:endParaRPr lang="zh-CN" altLang="en-US" dirty="0"/>
                    </a:p>
                  </a:txBody>
                  <a:tcPr/>
                </a:tc>
                <a:tc>
                  <a:txBody>
                    <a:bodyPr/>
                    <a:lstStyle/>
                    <a:p>
                      <a:r>
                        <a:rPr lang="en-US" altLang="zh-CN" dirty="0"/>
                        <a:t>59</a:t>
                      </a:r>
                      <a:endParaRPr lang="zh-CN" altLang="en-US" dirty="0"/>
                    </a:p>
                  </a:txBody>
                  <a:tcPr/>
                </a:tc>
                <a:tc>
                  <a:txBody>
                    <a:bodyPr/>
                    <a:lstStyle/>
                    <a:p>
                      <a:r>
                        <a:rPr lang="zh-CN" altLang="en-US" dirty="0"/>
                        <a:t>退休</a:t>
                      </a:r>
                    </a:p>
                  </a:txBody>
                  <a:tcPr/>
                </a:tc>
                <a:extLst>
                  <a:ext uri="{0D108BD9-81ED-4DB2-BD59-A6C34878D82A}">
                    <a16:rowId xmlns:a16="http://schemas.microsoft.com/office/drawing/2014/main" val="167779239"/>
                  </a:ext>
                </a:extLst>
              </a:tr>
              <a:tr h="370840">
                <a:tc>
                  <a:txBody>
                    <a:bodyPr/>
                    <a:lstStyle/>
                    <a:p>
                      <a:r>
                        <a:rPr lang="en-US" altLang="zh-CN" dirty="0"/>
                        <a:t>1003</a:t>
                      </a:r>
                      <a:endParaRPr lang="zh-CN" altLang="en-US" dirty="0"/>
                    </a:p>
                  </a:txBody>
                  <a:tcPr/>
                </a:tc>
                <a:tc>
                  <a:txBody>
                    <a:bodyPr/>
                    <a:lstStyle/>
                    <a:p>
                      <a:r>
                        <a:rPr lang="en-US" altLang="zh-CN" dirty="0"/>
                        <a:t>Sun</a:t>
                      </a:r>
                      <a:endParaRPr lang="zh-CN" altLang="en-US" dirty="0"/>
                    </a:p>
                  </a:txBody>
                  <a:tcPr/>
                </a:tc>
                <a:tc>
                  <a:txBody>
                    <a:bodyPr/>
                    <a:lstStyle/>
                    <a:p>
                      <a:r>
                        <a:rPr lang="en-US" altLang="zh-CN" dirty="0"/>
                        <a:t>25</a:t>
                      </a:r>
                      <a:endParaRPr lang="zh-CN" altLang="en-US" dirty="0"/>
                    </a:p>
                  </a:txBody>
                  <a:tcPr/>
                </a:tc>
                <a:tc>
                  <a:txBody>
                    <a:bodyPr/>
                    <a:lstStyle/>
                    <a:p>
                      <a:r>
                        <a:rPr lang="zh-CN" altLang="en-US" dirty="0"/>
                        <a:t>旷工</a:t>
                      </a:r>
                    </a:p>
                  </a:txBody>
                  <a:tcPr/>
                </a:tc>
                <a:extLst>
                  <a:ext uri="{0D108BD9-81ED-4DB2-BD59-A6C34878D82A}">
                    <a16:rowId xmlns:a16="http://schemas.microsoft.com/office/drawing/2014/main" val="1983133748"/>
                  </a:ext>
                </a:extLst>
              </a:tr>
              <a:tr h="370840">
                <a:tc>
                  <a:txBody>
                    <a:bodyPr/>
                    <a:lstStyle/>
                    <a:p>
                      <a:r>
                        <a:rPr lang="en-US" altLang="zh-CN" dirty="0"/>
                        <a:t>1005</a:t>
                      </a:r>
                      <a:endParaRPr lang="zh-CN" altLang="en-US" dirty="0"/>
                    </a:p>
                  </a:txBody>
                  <a:tcPr/>
                </a:tc>
                <a:tc>
                  <a:txBody>
                    <a:bodyPr/>
                    <a:lstStyle/>
                    <a:p>
                      <a:r>
                        <a:rPr lang="en-US" altLang="zh-CN" dirty="0"/>
                        <a:t>Zhou</a:t>
                      </a:r>
                      <a:endParaRPr lang="zh-CN" altLang="en-US" dirty="0"/>
                    </a:p>
                  </a:txBody>
                  <a:tcPr/>
                </a:tc>
                <a:tc>
                  <a:txBody>
                    <a:bodyPr/>
                    <a:lstStyle/>
                    <a:p>
                      <a:r>
                        <a:rPr lang="en-US" altLang="zh-CN" dirty="0"/>
                        <a:t>39</a:t>
                      </a:r>
                      <a:endParaRPr lang="zh-CN" altLang="en-US" dirty="0"/>
                    </a:p>
                  </a:txBody>
                  <a:tcPr/>
                </a:tc>
                <a:tc>
                  <a:txBody>
                    <a:bodyPr/>
                    <a:lstStyle/>
                    <a:p>
                      <a:r>
                        <a:rPr lang="zh-CN" altLang="en-US" dirty="0"/>
                        <a:t>休假</a:t>
                      </a:r>
                    </a:p>
                  </a:txBody>
                  <a:tcPr/>
                </a:tc>
                <a:extLst>
                  <a:ext uri="{0D108BD9-81ED-4DB2-BD59-A6C34878D82A}">
                    <a16:rowId xmlns:a16="http://schemas.microsoft.com/office/drawing/2014/main" val="233662657"/>
                  </a:ext>
                </a:extLst>
              </a:tr>
            </a:tbl>
          </a:graphicData>
        </a:graphic>
      </p:graphicFrame>
      <p:sp>
        <p:nvSpPr>
          <p:cNvPr id="10" name="文本框 9">
            <a:extLst>
              <a:ext uri="{FF2B5EF4-FFF2-40B4-BE49-F238E27FC236}">
                <a16:creationId xmlns:a16="http://schemas.microsoft.com/office/drawing/2014/main" id="{E4CE521C-1570-4AB0-9177-6AA4E79A80DA}"/>
              </a:ext>
            </a:extLst>
          </p:cNvPr>
          <p:cNvSpPr txBox="1"/>
          <p:nvPr/>
        </p:nvSpPr>
        <p:spPr>
          <a:xfrm>
            <a:off x="107504" y="5231943"/>
            <a:ext cx="1854206" cy="64633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Sel(age&gt;=50)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=1/3</a:t>
            </a:r>
            <a:endParaRPr kumimoji="1"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sp>
        <p:nvSpPr>
          <p:cNvPr id="11" name="文本框 10">
            <a:extLst>
              <a:ext uri="{FF2B5EF4-FFF2-40B4-BE49-F238E27FC236}">
                <a16:creationId xmlns:a16="http://schemas.microsoft.com/office/drawing/2014/main" id="{B7792662-B066-4865-84A9-C90A8D34253F}"/>
              </a:ext>
            </a:extLst>
          </p:cNvPr>
          <p:cNvSpPr txBox="1"/>
          <p:nvPr/>
        </p:nvSpPr>
        <p:spPr>
          <a:xfrm>
            <a:off x="2144506" y="4216152"/>
            <a:ext cx="1112805"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采样表</a:t>
            </a:r>
          </a:p>
        </p:txBody>
      </p:sp>
      <p:sp>
        <p:nvSpPr>
          <p:cNvPr id="12" name="矩形 11">
            <a:extLst>
              <a:ext uri="{FF2B5EF4-FFF2-40B4-BE49-F238E27FC236}">
                <a16:creationId xmlns:a16="http://schemas.microsoft.com/office/drawing/2014/main" id="{DCBAE480-DCF0-40B2-9E24-DAAE42FC7154}"/>
              </a:ext>
            </a:extLst>
          </p:cNvPr>
          <p:cNvSpPr/>
          <p:nvPr/>
        </p:nvSpPr>
        <p:spPr bwMode="auto">
          <a:xfrm>
            <a:off x="2087724" y="4721096"/>
            <a:ext cx="2880320" cy="646331"/>
          </a:xfrm>
          <a:prstGeom prst="rect">
            <a:avLst/>
          </a:prstGeom>
          <a:solidFill>
            <a:schemeClr val="bg1">
              <a:alpha val="0"/>
            </a:schemeClr>
          </a:solid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14" name="矩形 13">
            <a:extLst>
              <a:ext uri="{FF2B5EF4-FFF2-40B4-BE49-F238E27FC236}">
                <a16:creationId xmlns:a16="http://schemas.microsoft.com/office/drawing/2014/main" id="{0698DB7F-C9CD-453C-86CC-13BBF0DE5074}"/>
              </a:ext>
            </a:extLst>
          </p:cNvPr>
          <p:cNvSpPr/>
          <p:nvPr/>
        </p:nvSpPr>
        <p:spPr>
          <a:xfrm>
            <a:off x="581739" y="713710"/>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15" name="矩形 14">
            <a:extLst>
              <a:ext uri="{FF2B5EF4-FFF2-40B4-BE49-F238E27FC236}">
                <a16:creationId xmlns:a16="http://schemas.microsoft.com/office/drawing/2014/main" id="{39BD1423-2208-4449-A2A9-17D788B1C712}"/>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9970930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029A2C8-D947-4FA0-8C43-3CA9D317F1D6}"/>
              </a:ext>
            </a:extLst>
          </p:cNvPr>
          <p:cNvSpPr>
            <a:spLocks noGrp="1"/>
          </p:cNvSpPr>
          <p:nvPr>
            <p:ph idx="1"/>
          </p:nvPr>
        </p:nvSpPr>
        <p:spPr>
          <a:xfrm>
            <a:off x="685800" y="1340768"/>
            <a:ext cx="7772400" cy="4755232"/>
          </a:xfrm>
        </p:spPr>
        <p:txBody>
          <a:bodyPr/>
          <a:lstStyle/>
          <a:p>
            <a:pPr marL="0" indent="0">
              <a:buNone/>
            </a:pPr>
            <a:r>
              <a:rPr lang="zh-CN" altLang="en-US" b="1" dirty="0">
                <a:latin typeface="微软雅黑" panose="020B0503020204020204" pitchFamily="34" charset="-122"/>
                <a:ea typeface="微软雅黑" panose="020B0503020204020204" pitchFamily="34" charset="-122"/>
              </a:rPr>
              <a:t>计划枚举</a:t>
            </a:r>
            <a:endParaRPr lang="en-US" altLang="zh-CN" b="1" dirty="0">
              <a:latin typeface="微软雅黑" panose="020B0503020204020204" pitchFamily="34" charset="-122"/>
              <a:ea typeface="微软雅黑" panose="020B0503020204020204" pitchFamily="34" charset="-122"/>
            </a:endParaRPr>
          </a:p>
          <a:p>
            <a:pPr marL="0" lvl="1" indent="393700">
              <a:buNone/>
            </a:pPr>
            <a:r>
              <a:rPr lang="zh-CN" altLang="en-US" dirty="0"/>
              <a:t>基于规则的计划重写后，</a:t>
            </a:r>
            <a:r>
              <a:rPr lang="en-US" altLang="zh-CN" dirty="0"/>
              <a:t>DBMS</a:t>
            </a:r>
            <a:r>
              <a:rPr lang="zh-CN" altLang="en-US" dirty="0"/>
              <a:t>就可以枚举其物理执行计划并评估其代价。</a:t>
            </a:r>
            <a:endParaRPr lang="en-US" altLang="zh-CN" dirty="0"/>
          </a:p>
          <a:p>
            <a:pPr lvl="1">
              <a:buFont typeface="Wingdings" panose="05000000000000000000" pitchFamily="2" charset="2"/>
              <a:buChar char="Ø"/>
            </a:pPr>
            <a:r>
              <a:rPr lang="zh-CN" altLang="en-US" dirty="0"/>
              <a:t>单关系查询</a:t>
            </a:r>
            <a:endParaRPr lang="en-US" altLang="zh-CN" dirty="0"/>
          </a:p>
          <a:p>
            <a:pPr lvl="1">
              <a:buFont typeface="Wingdings" panose="05000000000000000000" pitchFamily="2" charset="2"/>
              <a:buChar char="Ø"/>
            </a:pPr>
            <a:r>
              <a:rPr lang="zh-CN" altLang="en-US" dirty="0"/>
              <a:t>多关系查询</a:t>
            </a:r>
            <a:endParaRPr lang="en-US" altLang="zh-CN" dirty="0"/>
          </a:p>
          <a:p>
            <a:pPr lvl="1">
              <a:buFont typeface="Wingdings" panose="05000000000000000000" pitchFamily="2" charset="2"/>
              <a:buChar char="Ø"/>
            </a:pPr>
            <a:r>
              <a:rPr lang="zh-CN" altLang="en-US" dirty="0"/>
              <a:t>嵌套查询</a:t>
            </a:r>
          </a:p>
        </p:txBody>
      </p:sp>
      <p:sp>
        <p:nvSpPr>
          <p:cNvPr id="2" name="矩形 1">
            <a:extLst>
              <a:ext uri="{FF2B5EF4-FFF2-40B4-BE49-F238E27FC236}">
                <a16:creationId xmlns:a16="http://schemas.microsoft.com/office/drawing/2014/main" id="{F27F6BF6-6E6B-498F-A30F-452155DA494E}"/>
              </a:ext>
            </a:extLst>
          </p:cNvPr>
          <p:cNvSpPr/>
          <p:nvPr/>
        </p:nvSpPr>
        <p:spPr>
          <a:xfrm>
            <a:off x="685800" y="663079"/>
            <a:ext cx="4102405" cy="584775"/>
          </a:xfrm>
          <a:prstGeom prst="rect">
            <a:avLst/>
          </a:prstGeom>
        </p:spPr>
        <p:txBody>
          <a:bodyPr wrap="none">
            <a:spAutoFit/>
          </a:bodyPr>
          <a:lstStyle/>
          <a:p>
            <a:pPr>
              <a:spcBef>
                <a:spcPct val="50000"/>
              </a:spcBef>
            </a:pPr>
            <a:r>
              <a:rPr lang="en-US" altLang="zh-CN" sz="3200" b="1" dirty="0">
                <a:solidFill>
                  <a:schemeClr val="tx2"/>
                </a:solidFill>
                <a:latin typeface="+mj-ea"/>
                <a:ea typeface="+mj-ea"/>
                <a:cs typeface="Arial" charset="0"/>
              </a:rPr>
              <a:t>9.4  </a:t>
            </a:r>
            <a:r>
              <a:rPr lang="zh-CN" altLang="en-US" sz="3200" b="1" dirty="0">
                <a:solidFill>
                  <a:schemeClr val="tx2"/>
                </a:solidFill>
                <a:latin typeface="+mj-ea"/>
                <a:ea typeface="+mj-ea"/>
              </a:rPr>
              <a:t>物理优化（续）</a:t>
            </a:r>
          </a:p>
        </p:txBody>
      </p:sp>
      <p:sp>
        <p:nvSpPr>
          <p:cNvPr id="4" name="矩形 3">
            <a:extLst>
              <a:ext uri="{FF2B5EF4-FFF2-40B4-BE49-F238E27FC236}">
                <a16:creationId xmlns:a16="http://schemas.microsoft.com/office/drawing/2014/main" id="{C407086F-BB89-40E9-98DC-839E1755BE64}"/>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1535130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13B0DBE-E712-44D4-9CC2-280ABACE7D14}"/>
              </a:ext>
            </a:extLst>
          </p:cNvPr>
          <p:cNvSpPr>
            <a:spLocks noGrp="1"/>
          </p:cNvSpPr>
          <p:nvPr>
            <p:ph idx="1"/>
          </p:nvPr>
        </p:nvSpPr>
        <p:spPr>
          <a:xfrm>
            <a:off x="685800" y="1412776"/>
            <a:ext cx="7772400" cy="4683224"/>
          </a:xfrm>
        </p:spPr>
        <p:txBody>
          <a:bodyPr/>
          <a:lstStyle/>
          <a:p>
            <a:r>
              <a:rPr lang="zh-CN" altLang="en-US" dirty="0"/>
              <a:t>单关系查询计划</a:t>
            </a:r>
            <a:endParaRPr lang="en-US" altLang="zh-CN" dirty="0"/>
          </a:p>
          <a:p>
            <a:pPr lvl="1"/>
            <a:r>
              <a:rPr lang="zh-CN" altLang="en-US" dirty="0"/>
              <a:t>仅仅只考虑表访问的方法就足够了</a:t>
            </a:r>
            <a:endParaRPr lang="en-US" altLang="zh-CN" dirty="0"/>
          </a:p>
          <a:p>
            <a:pPr lvl="2">
              <a:buFont typeface="Wingdings" panose="05000000000000000000" pitchFamily="2" charset="2"/>
              <a:buChar char="n"/>
            </a:pPr>
            <a:r>
              <a:rPr lang="zh-CN" altLang="en-US" dirty="0"/>
              <a:t>顺序扫描</a:t>
            </a:r>
            <a:r>
              <a:rPr lang="en-US" altLang="zh-CN" dirty="0"/>
              <a:t>(sequential scan)</a:t>
            </a:r>
          </a:p>
          <a:p>
            <a:pPr lvl="2">
              <a:buFont typeface="Wingdings" panose="05000000000000000000" pitchFamily="2" charset="2"/>
              <a:buChar char="n"/>
            </a:pPr>
            <a:r>
              <a:rPr lang="zh-CN" altLang="en-US" dirty="0"/>
              <a:t>二分查找（聚簇索引）</a:t>
            </a:r>
            <a:endParaRPr lang="en-US" altLang="zh-CN" dirty="0"/>
          </a:p>
          <a:p>
            <a:pPr lvl="2">
              <a:buFont typeface="Wingdings" panose="05000000000000000000" pitchFamily="2" charset="2"/>
              <a:buChar char="n"/>
            </a:pPr>
            <a:r>
              <a:rPr lang="zh-CN" altLang="en-US" dirty="0"/>
              <a:t>索引扫描</a:t>
            </a:r>
            <a:endParaRPr lang="en-US" altLang="zh-CN" dirty="0"/>
          </a:p>
          <a:p>
            <a:r>
              <a:rPr lang="zh-CN" altLang="en-US" dirty="0"/>
              <a:t>多表查询计划</a:t>
            </a:r>
            <a:endParaRPr lang="en-US" altLang="zh-CN" dirty="0"/>
          </a:p>
          <a:p>
            <a:pPr lvl="1"/>
            <a:r>
              <a:rPr lang="zh-CN" altLang="en-US" dirty="0"/>
              <a:t>不同连接顺序代价不同</a:t>
            </a:r>
            <a:endParaRPr lang="en-US" altLang="zh-CN" dirty="0"/>
          </a:p>
          <a:p>
            <a:pPr lvl="1"/>
            <a:r>
              <a:rPr lang="zh-CN" altLang="en-US" dirty="0"/>
              <a:t>连接的表越多，枚举的查询计划呈指数级上升</a:t>
            </a:r>
            <a:endParaRPr lang="en-US" altLang="zh-CN" dirty="0"/>
          </a:p>
        </p:txBody>
      </p:sp>
      <p:sp>
        <p:nvSpPr>
          <p:cNvPr id="5" name="矩形 4">
            <a:extLst>
              <a:ext uri="{FF2B5EF4-FFF2-40B4-BE49-F238E27FC236}">
                <a16:creationId xmlns:a16="http://schemas.microsoft.com/office/drawing/2014/main" id="{53BBD9D6-693D-4E3A-BF6B-1E831FE2B15F}"/>
              </a:ext>
            </a:extLst>
          </p:cNvPr>
          <p:cNvSpPr/>
          <p:nvPr/>
        </p:nvSpPr>
        <p:spPr>
          <a:xfrm>
            <a:off x="685800" y="663079"/>
            <a:ext cx="3068469" cy="584775"/>
          </a:xfrm>
          <a:prstGeom prst="rect">
            <a:avLst/>
          </a:prstGeom>
        </p:spPr>
        <p:txBody>
          <a:bodyPr wrap="none">
            <a:spAutoFit/>
          </a:bodyPr>
          <a:lstStyle/>
          <a:p>
            <a:pPr>
              <a:spcBef>
                <a:spcPct val="50000"/>
              </a:spcBef>
            </a:pPr>
            <a:r>
              <a:rPr lang="zh-CN" altLang="en-US" sz="3200" b="1" dirty="0">
                <a:solidFill>
                  <a:schemeClr val="tx2"/>
                </a:solidFill>
                <a:latin typeface="+mj-ea"/>
                <a:ea typeface="+mj-ea"/>
              </a:rPr>
              <a:t>计划枚举（续）</a:t>
            </a:r>
          </a:p>
        </p:txBody>
      </p:sp>
      <p:sp>
        <p:nvSpPr>
          <p:cNvPr id="4" name="矩形 3">
            <a:extLst>
              <a:ext uri="{FF2B5EF4-FFF2-40B4-BE49-F238E27FC236}">
                <a16:creationId xmlns:a16="http://schemas.microsoft.com/office/drawing/2014/main" id="{732EC1A2-AC10-443D-9ABD-E9FA02F9A3EF}"/>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5719731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991E5F-C163-44FE-8ADD-A924E0A0126E}"/>
              </a:ext>
            </a:extLst>
          </p:cNvPr>
          <p:cNvSpPr>
            <a:spLocks noGrp="1"/>
          </p:cNvSpPr>
          <p:nvPr>
            <p:ph idx="1"/>
          </p:nvPr>
        </p:nvSpPr>
        <p:spPr>
          <a:xfrm>
            <a:off x="685800" y="1412776"/>
            <a:ext cx="7772400" cy="4683224"/>
          </a:xfrm>
        </p:spPr>
        <p:txBody>
          <a:bodyPr/>
          <a:lstStyle/>
          <a:p>
            <a:r>
              <a:rPr lang="zh-CN" altLang="en-US" sz="2400" dirty="0">
                <a:latin typeface="+mn-ea"/>
              </a:rPr>
              <a:t>一般情况下的计划枚举</a:t>
            </a:r>
            <a:endParaRPr lang="en-US" altLang="zh-CN" sz="2400" dirty="0">
              <a:latin typeface="+mn-ea"/>
            </a:endParaRPr>
          </a:p>
          <a:p>
            <a:pPr lvl="1"/>
            <a:r>
              <a:rPr lang="zh-CN" altLang="en-US" dirty="0">
                <a:latin typeface="+mn-ea"/>
              </a:rPr>
              <a:t>枚举所有的连接顺序</a:t>
            </a:r>
            <a:endParaRPr lang="en-US" altLang="zh-CN" dirty="0">
              <a:latin typeface="+mn-ea"/>
            </a:endParaRPr>
          </a:p>
          <a:p>
            <a:pPr lvl="1"/>
            <a:r>
              <a:rPr lang="zh-CN" altLang="en-US" dirty="0">
                <a:latin typeface="+mn-ea"/>
              </a:rPr>
              <a:t>每个</a:t>
            </a:r>
            <a:r>
              <a:rPr lang="en-US" altLang="zh-CN" dirty="0">
                <a:latin typeface="+mn-ea"/>
              </a:rPr>
              <a:t>join</a:t>
            </a:r>
            <a:r>
              <a:rPr lang="zh-CN" altLang="en-US" dirty="0">
                <a:latin typeface="+mn-ea"/>
              </a:rPr>
              <a:t>算子的执行方案</a:t>
            </a:r>
            <a:endParaRPr lang="en-US" altLang="zh-CN" dirty="0">
              <a:latin typeface="+mn-ea"/>
            </a:endParaRPr>
          </a:p>
          <a:p>
            <a:pPr lvl="2">
              <a:buFont typeface="Wingdings" panose="05000000000000000000" pitchFamily="2" charset="2"/>
              <a:buChar char="n"/>
            </a:pPr>
            <a:r>
              <a:rPr lang="en-US" altLang="zh-CN" sz="2400" dirty="0">
                <a:latin typeface="+mn-ea"/>
              </a:rPr>
              <a:t>Hash join; Sort Merge; Nested Loop …</a:t>
            </a:r>
          </a:p>
          <a:p>
            <a:pPr lvl="1"/>
            <a:r>
              <a:rPr lang="zh-CN" altLang="en-US" dirty="0">
                <a:latin typeface="+mn-ea"/>
              </a:rPr>
              <a:t>每个表的访问方法</a:t>
            </a:r>
            <a:endParaRPr lang="en-US" altLang="zh-CN" dirty="0">
              <a:latin typeface="+mn-ea"/>
            </a:endParaRPr>
          </a:p>
          <a:p>
            <a:pPr lvl="2">
              <a:buFont typeface="Wingdings" panose="05000000000000000000" pitchFamily="2" charset="2"/>
              <a:buChar char="n"/>
            </a:pPr>
            <a:r>
              <a:rPr lang="en-US" altLang="zh-CN" sz="2400" dirty="0">
                <a:latin typeface="+mn-ea"/>
              </a:rPr>
              <a:t>Index Scan; Seq Scan;….</a:t>
            </a:r>
          </a:p>
          <a:p>
            <a:pPr marL="268288" lvl="2" indent="0">
              <a:buNone/>
            </a:pPr>
            <a:r>
              <a:rPr lang="en-US" altLang="zh-CN" sz="2400" dirty="0">
                <a:latin typeface="宋体" panose="02010600030101010101" pitchFamily="2" charset="-122"/>
                <a:ea typeface="宋体" panose="02010600030101010101" pitchFamily="2" charset="-122"/>
              </a:rPr>
              <a:t>   ↓</a:t>
            </a:r>
            <a:endParaRPr lang="en-US" altLang="zh-CN" sz="2400" dirty="0">
              <a:latin typeface="+mn-ea"/>
            </a:endParaRPr>
          </a:p>
          <a:p>
            <a:pPr marL="268288" lvl="2" indent="0">
              <a:buNone/>
            </a:pPr>
            <a:r>
              <a:rPr lang="zh-CN" altLang="en-US" dirty="0">
                <a:latin typeface="+mn-ea"/>
              </a:rPr>
              <a:t>枚举空间巨大</a:t>
            </a:r>
            <a:endParaRPr lang="en-US" altLang="zh-CN" dirty="0">
              <a:latin typeface="+mn-ea"/>
            </a:endParaRPr>
          </a:p>
          <a:p>
            <a:pPr marL="914400" lvl="2" indent="0">
              <a:buNone/>
            </a:pPr>
            <a:endParaRPr lang="en-US" altLang="zh-CN" dirty="0"/>
          </a:p>
          <a:p>
            <a:pPr marL="914400" lvl="2" indent="0">
              <a:buNone/>
            </a:pPr>
            <a:endParaRPr lang="en-US" altLang="zh-CN" dirty="0"/>
          </a:p>
          <a:p>
            <a:pPr lvl="2"/>
            <a:endParaRPr lang="zh-CN" altLang="en-US" dirty="0"/>
          </a:p>
        </p:txBody>
      </p:sp>
      <p:sp>
        <p:nvSpPr>
          <p:cNvPr id="5" name="矩形 4">
            <a:extLst>
              <a:ext uri="{FF2B5EF4-FFF2-40B4-BE49-F238E27FC236}">
                <a16:creationId xmlns:a16="http://schemas.microsoft.com/office/drawing/2014/main" id="{F727C0CB-B673-4F9E-975C-635FA53DCAC2}"/>
              </a:ext>
            </a:extLst>
          </p:cNvPr>
          <p:cNvSpPr/>
          <p:nvPr/>
        </p:nvSpPr>
        <p:spPr bwMode="auto">
          <a:xfrm>
            <a:off x="6372200" y="836712"/>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Select * from R,S,T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Where R.a=S.a</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And S.b=T.b</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6" name="矩形 5">
            <a:extLst>
              <a:ext uri="{FF2B5EF4-FFF2-40B4-BE49-F238E27FC236}">
                <a16:creationId xmlns:a16="http://schemas.microsoft.com/office/drawing/2014/main" id="{DD647D4F-A247-49E1-A862-94BD1EED39AF}"/>
              </a:ext>
            </a:extLst>
          </p:cNvPr>
          <p:cNvSpPr/>
          <p:nvPr/>
        </p:nvSpPr>
        <p:spPr>
          <a:xfrm>
            <a:off x="685800" y="663079"/>
            <a:ext cx="3068469" cy="584775"/>
          </a:xfrm>
          <a:prstGeom prst="rect">
            <a:avLst/>
          </a:prstGeom>
        </p:spPr>
        <p:txBody>
          <a:bodyPr wrap="none">
            <a:spAutoFit/>
          </a:bodyPr>
          <a:lstStyle/>
          <a:p>
            <a:pPr>
              <a:spcBef>
                <a:spcPct val="50000"/>
              </a:spcBef>
            </a:pPr>
            <a:r>
              <a:rPr lang="zh-CN" altLang="en-US" sz="3200" b="1" dirty="0">
                <a:solidFill>
                  <a:schemeClr val="tx2"/>
                </a:solidFill>
                <a:latin typeface="+mj-ea"/>
                <a:ea typeface="+mj-ea"/>
              </a:rPr>
              <a:t>计划枚举（续）</a:t>
            </a:r>
          </a:p>
        </p:txBody>
      </p:sp>
      <p:sp>
        <p:nvSpPr>
          <p:cNvPr id="7" name="矩形 6">
            <a:extLst>
              <a:ext uri="{FF2B5EF4-FFF2-40B4-BE49-F238E27FC236}">
                <a16:creationId xmlns:a16="http://schemas.microsoft.com/office/drawing/2014/main" id="{C494CDF7-AD1E-4AA4-B98C-ED07DD444AE6}"/>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2157369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230D05-0666-4C82-83C8-A786A8CB2381}"/>
              </a:ext>
            </a:extLst>
          </p:cNvPr>
          <p:cNvSpPr>
            <a:spLocks noGrp="1"/>
          </p:cNvSpPr>
          <p:nvPr>
            <p:ph idx="1"/>
          </p:nvPr>
        </p:nvSpPr>
        <p:spPr>
          <a:xfrm>
            <a:off x="685800" y="1239142"/>
            <a:ext cx="7772400" cy="4856857"/>
          </a:xfrm>
        </p:spPr>
        <p:txBody>
          <a:bodyPr/>
          <a:lstStyle/>
          <a:p>
            <a:pPr marL="0" indent="0">
              <a:buNone/>
            </a:pPr>
            <a:r>
              <a:rPr lang="en-US" altLang="zh-CN" dirty="0"/>
              <a:t>1. </a:t>
            </a:r>
            <a:r>
              <a:rPr lang="zh-CN" altLang="en-US" dirty="0"/>
              <a:t>枚举所有可能的连接顺序</a:t>
            </a:r>
          </a:p>
        </p:txBody>
      </p:sp>
      <p:sp>
        <p:nvSpPr>
          <p:cNvPr id="5" name="AutoShape 4">
            <a:extLst>
              <a:ext uri="{FF2B5EF4-FFF2-40B4-BE49-F238E27FC236}">
                <a16:creationId xmlns:a16="http://schemas.microsoft.com/office/drawing/2014/main" id="{C460E095-2598-4366-B482-169BFDA0A0D0}"/>
              </a:ext>
            </a:extLst>
          </p:cNvPr>
          <p:cNvSpPr>
            <a:spLocks noChangeArrowheads="1"/>
          </p:cNvSpPr>
          <p:nvPr/>
        </p:nvSpPr>
        <p:spPr bwMode="auto">
          <a:xfrm rot="5400000">
            <a:off x="1657772" y="199313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6" name="AutoShape 4">
            <a:extLst>
              <a:ext uri="{FF2B5EF4-FFF2-40B4-BE49-F238E27FC236}">
                <a16:creationId xmlns:a16="http://schemas.microsoft.com/office/drawing/2014/main" id="{25257C02-1CDB-4721-B4C8-E36D38CB01D2}"/>
              </a:ext>
            </a:extLst>
          </p:cNvPr>
          <p:cNvSpPr>
            <a:spLocks noChangeArrowheads="1"/>
          </p:cNvSpPr>
          <p:nvPr/>
        </p:nvSpPr>
        <p:spPr bwMode="auto">
          <a:xfrm rot="5400000">
            <a:off x="1352972" y="255797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8" name="直接箭头连接符 7">
            <a:extLst>
              <a:ext uri="{FF2B5EF4-FFF2-40B4-BE49-F238E27FC236}">
                <a16:creationId xmlns:a16="http://schemas.microsoft.com/office/drawing/2014/main" id="{EC4216A9-E4F3-487D-BF62-DC99FC47BA7D}"/>
              </a:ext>
            </a:extLst>
          </p:cNvPr>
          <p:cNvCxnSpPr/>
          <p:nvPr/>
        </p:nvCxnSpPr>
        <p:spPr bwMode="auto">
          <a:xfrm flipV="1">
            <a:off x="1187624" y="2824671"/>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5D51DD68-74C9-48AE-9B1C-1393A8A42630}"/>
              </a:ext>
            </a:extLst>
          </p:cNvPr>
          <p:cNvCxnSpPr>
            <a:cxnSpLocks/>
          </p:cNvCxnSpPr>
          <p:nvPr/>
        </p:nvCxnSpPr>
        <p:spPr bwMode="auto">
          <a:xfrm flipH="1" flipV="1">
            <a:off x="1475656" y="2824671"/>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11DA8D6F-FB2D-40EF-B97F-1E7A11B4E19C}"/>
              </a:ext>
            </a:extLst>
          </p:cNvPr>
          <p:cNvCxnSpPr>
            <a:cxnSpLocks/>
          </p:cNvCxnSpPr>
          <p:nvPr/>
        </p:nvCxnSpPr>
        <p:spPr bwMode="auto">
          <a:xfrm flipV="1">
            <a:off x="1475656" y="22598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AA3465B1-1195-4834-801B-F3608FD65D70}"/>
              </a:ext>
            </a:extLst>
          </p:cNvPr>
          <p:cNvCxnSpPr>
            <a:cxnSpLocks/>
          </p:cNvCxnSpPr>
          <p:nvPr/>
        </p:nvCxnSpPr>
        <p:spPr bwMode="auto">
          <a:xfrm flipH="1" flipV="1">
            <a:off x="1763688" y="22598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FD4FB99B-656A-4F8F-B097-59F4A5AE624C}"/>
              </a:ext>
            </a:extLst>
          </p:cNvPr>
          <p:cNvSpPr txBox="1"/>
          <p:nvPr/>
        </p:nvSpPr>
        <p:spPr>
          <a:xfrm>
            <a:off x="921296" y="3153742"/>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6" name="文本框 15">
            <a:extLst>
              <a:ext uri="{FF2B5EF4-FFF2-40B4-BE49-F238E27FC236}">
                <a16:creationId xmlns:a16="http://schemas.microsoft.com/office/drawing/2014/main" id="{F0B961E3-0B22-4BBC-97F8-34D49B05B04B}"/>
              </a:ext>
            </a:extLst>
          </p:cNvPr>
          <p:cNvSpPr txBox="1"/>
          <p:nvPr/>
        </p:nvSpPr>
        <p:spPr>
          <a:xfrm>
            <a:off x="1641376" y="3183359"/>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7" name="文本框 16">
            <a:extLst>
              <a:ext uri="{FF2B5EF4-FFF2-40B4-BE49-F238E27FC236}">
                <a16:creationId xmlns:a16="http://schemas.microsoft.com/office/drawing/2014/main" id="{95ECECE0-D22B-4A5F-953A-4A84B38D8F8F}"/>
              </a:ext>
            </a:extLst>
          </p:cNvPr>
          <p:cNvSpPr txBox="1"/>
          <p:nvPr/>
        </p:nvSpPr>
        <p:spPr>
          <a:xfrm>
            <a:off x="1929408" y="2463279"/>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8" name="矩形 17">
            <a:extLst>
              <a:ext uri="{FF2B5EF4-FFF2-40B4-BE49-F238E27FC236}">
                <a16:creationId xmlns:a16="http://schemas.microsoft.com/office/drawing/2014/main" id="{05653DF9-1C6C-4496-8C04-95BB32AA6A7D}"/>
              </a:ext>
            </a:extLst>
          </p:cNvPr>
          <p:cNvSpPr/>
          <p:nvPr/>
        </p:nvSpPr>
        <p:spPr bwMode="auto">
          <a:xfrm>
            <a:off x="748711" y="1804653"/>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9" name="矩形 18">
            <a:extLst>
              <a:ext uri="{FF2B5EF4-FFF2-40B4-BE49-F238E27FC236}">
                <a16:creationId xmlns:a16="http://schemas.microsoft.com/office/drawing/2014/main" id="{FE694EF6-886F-4F13-AE95-A9A18C120EC0}"/>
              </a:ext>
            </a:extLst>
          </p:cNvPr>
          <p:cNvSpPr/>
          <p:nvPr/>
        </p:nvSpPr>
        <p:spPr bwMode="auto">
          <a:xfrm>
            <a:off x="6624226" y="692696"/>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Select * from R,S,T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Where R.a=S.a</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And S.b=T.b</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0" name="AutoShape 4">
            <a:extLst>
              <a:ext uri="{FF2B5EF4-FFF2-40B4-BE49-F238E27FC236}">
                <a16:creationId xmlns:a16="http://schemas.microsoft.com/office/drawing/2014/main" id="{C7954986-B602-4D90-960B-BA9BEE5BB9A3}"/>
              </a:ext>
            </a:extLst>
          </p:cNvPr>
          <p:cNvSpPr>
            <a:spLocks noChangeArrowheads="1"/>
          </p:cNvSpPr>
          <p:nvPr/>
        </p:nvSpPr>
        <p:spPr bwMode="auto">
          <a:xfrm rot="5400000">
            <a:off x="1810172" y="4009355"/>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21" name="AutoShape 4">
            <a:extLst>
              <a:ext uri="{FF2B5EF4-FFF2-40B4-BE49-F238E27FC236}">
                <a16:creationId xmlns:a16="http://schemas.microsoft.com/office/drawing/2014/main" id="{0BC7113E-7BE2-4F76-B2D5-7F85A3315BA9}"/>
              </a:ext>
            </a:extLst>
          </p:cNvPr>
          <p:cNvSpPr>
            <a:spLocks noChangeArrowheads="1"/>
          </p:cNvSpPr>
          <p:nvPr/>
        </p:nvSpPr>
        <p:spPr bwMode="auto">
          <a:xfrm rot="5400000">
            <a:off x="1505372" y="4574195"/>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22" name="直接箭头连接符 21">
            <a:extLst>
              <a:ext uri="{FF2B5EF4-FFF2-40B4-BE49-F238E27FC236}">
                <a16:creationId xmlns:a16="http://schemas.microsoft.com/office/drawing/2014/main" id="{2EEA1740-761A-40C7-8AE5-59AA217EE3D8}"/>
              </a:ext>
            </a:extLst>
          </p:cNvPr>
          <p:cNvCxnSpPr/>
          <p:nvPr/>
        </p:nvCxnSpPr>
        <p:spPr bwMode="auto">
          <a:xfrm flipV="1">
            <a:off x="1340024" y="4840895"/>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3" name="直接箭头连接符 22">
            <a:extLst>
              <a:ext uri="{FF2B5EF4-FFF2-40B4-BE49-F238E27FC236}">
                <a16:creationId xmlns:a16="http://schemas.microsoft.com/office/drawing/2014/main" id="{0387C59B-EC09-4F5C-9C2A-B2091E62F496}"/>
              </a:ext>
            </a:extLst>
          </p:cNvPr>
          <p:cNvCxnSpPr>
            <a:cxnSpLocks/>
          </p:cNvCxnSpPr>
          <p:nvPr/>
        </p:nvCxnSpPr>
        <p:spPr bwMode="auto">
          <a:xfrm flipH="1" flipV="1">
            <a:off x="1628056" y="4840895"/>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4" name="直接箭头连接符 23">
            <a:extLst>
              <a:ext uri="{FF2B5EF4-FFF2-40B4-BE49-F238E27FC236}">
                <a16:creationId xmlns:a16="http://schemas.microsoft.com/office/drawing/2014/main" id="{F3458D4C-8D64-4410-A48E-1B27EEB7483F}"/>
              </a:ext>
            </a:extLst>
          </p:cNvPr>
          <p:cNvCxnSpPr>
            <a:cxnSpLocks/>
          </p:cNvCxnSpPr>
          <p:nvPr/>
        </p:nvCxnSpPr>
        <p:spPr bwMode="auto">
          <a:xfrm flipV="1">
            <a:off x="1628056" y="4276055"/>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D8E62D5E-4FE1-4229-B56B-216FD110AECC}"/>
              </a:ext>
            </a:extLst>
          </p:cNvPr>
          <p:cNvCxnSpPr>
            <a:cxnSpLocks/>
          </p:cNvCxnSpPr>
          <p:nvPr/>
        </p:nvCxnSpPr>
        <p:spPr bwMode="auto">
          <a:xfrm flipH="1" flipV="1">
            <a:off x="1916088" y="4276055"/>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6" name="文本框 25">
            <a:extLst>
              <a:ext uri="{FF2B5EF4-FFF2-40B4-BE49-F238E27FC236}">
                <a16:creationId xmlns:a16="http://schemas.microsoft.com/office/drawing/2014/main" id="{3F684B0C-3F91-4BAD-A464-8BD7FF40247A}"/>
              </a:ext>
            </a:extLst>
          </p:cNvPr>
          <p:cNvSpPr txBox="1"/>
          <p:nvPr/>
        </p:nvSpPr>
        <p:spPr>
          <a:xfrm>
            <a:off x="1073696" y="5169966"/>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7" name="文本框 26">
            <a:extLst>
              <a:ext uri="{FF2B5EF4-FFF2-40B4-BE49-F238E27FC236}">
                <a16:creationId xmlns:a16="http://schemas.microsoft.com/office/drawing/2014/main" id="{80337E79-68E1-4545-958D-6E9188E50581}"/>
              </a:ext>
            </a:extLst>
          </p:cNvPr>
          <p:cNvSpPr txBox="1"/>
          <p:nvPr/>
        </p:nvSpPr>
        <p:spPr>
          <a:xfrm>
            <a:off x="1793776" y="5199583"/>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8" name="文本框 27">
            <a:extLst>
              <a:ext uri="{FF2B5EF4-FFF2-40B4-BE49-F238E27FC236}">
                <a16:creationId xmlns:a16="http://schemas.microsoft.com/office/drawing/2014/main" id="{06791707-35F7-47EE-8BAD-561DA3E07DA4}"/>
              </a:ext>
            </a:extLst>
          </p:cNvPr>
          <p:cNvSpPr txBox="1"/>
          <p:nvPr/>
        </p:nvSpPr>
        <p:spPr>
          <a:xfrm>
            <a:off x="2081808" y="4479503"/>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9" name="AutoShape 4">
            <a:extLst>
              <a:ext uri="{FF2B5EF4-FFF2-40B4-BE49-F238E27FC236}">
                <a16:creationId xmlns:a16="http://schemas.microsoft.com/office/drawing/2014/main" id="{41284D0C-195F-4DB8-BCD8-509A2FFD93FA}"/>
              </a:ext>
            </a:extLst>
          </p:cNvPr>
          <p:cNvSpPr>
            <a:spLocks noChangeArrowheads="1"/>
          </p:cNvSpPr>
          <p:nvPr/>
        </p:nvSpPr>
        <p:spPr bwMode="auto">
          <a:xfrm rot="5400000">
            <a:off x="3962028" y="195074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30" name="AutoShape 4">
            <a:extLst>
              <a:ext uri="{FF2B5EF4-FFF2-40B4-BE49-F238E27FC236}">
                <a16:creationId xmlns:a16="http://schemas.microsoft.com/office/drawing/2014/main" id="{74EC9478-965D-4999-89E8-3BB528F22599}"/>
              </a:ext>
            </a:extLst>
          </p:cNvPr>
          <p:cNvSpPr>
            <a:spLocks noChangeArrowheads="1"/>
          </p:cNvSpPr>
          <p:nvPr/>
        </p:nvSpPr>
        <p:spPr bwMode="auto">
          <a:xfrm rot="5400000">
            <a:off x="3657228" y="25155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31" name="直接箭头连接符 30">
            <a:extLst>
              <a:ext uri="{FF2B5EF4-FFF2-40B4-BE49-F238E27FC236}">
                <a16:creationId xmlns:a16="http://schemas.microsoft.com/office/drawing/2014/main" id="{3D04F344-039E-4C8A-8983-0FB2F62C8F02}"/>
              </a:ext>
            </a:extLst>
          </p:cNvPr>
          <p:cNvCxnSpPr/>
          <p:nvPr/>
        </p:nvCxnSpPr>
        <p:spPr bwMode="auto">
          <a:xfrm flipV="1">
            <a:off x="3491880" y="278228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2" name="直接箭头连接符 31">
            <a:extLst>
              <a:ext uri="{FF2B5EF4-FFF2-40B4-BE49-F238E27FC236}">
                <a16:creationId xmlns:a16="http://schemas.microsoft.com/office/drawing/2014/main" id="{B19F9B6D-C9CF-4E19-A402-E82D1A546694}"/>
              </a:ext>
            </a:extLst>
          </p:cNvPr>
          <p:cNvCxnSpPr>
            <a:cxnSpLocks/>
          </p:cNvCxnSpPr>
          <p:nvPr/>
        </p:nvCxnSpPr>
        <p:spPr bwMode="auto">
          <a:xfrm flipH="1" flipV="1">
            <a:off x="3779912" y="278228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3" name="直接箭头连接符 32">
            <a:extLst>
              <a:ext uri="{FF2B5EF4-FFF2-40B4-BE49-F238E27FC236}">
                <a16:creationId xmlns:a16="http://schemas.microsoft.com/office/drawing/2014/main" id="{810B43D9-AAD2-4F33-84CD-80C00CD10491}"/>
              </a:ext>
            </a:extLst>
          </p:cNvPr>
          <p:cNvCxnSpPr>
            <a:cxnSpLocks/>
          </p:cNvCxnSpPr>
          <p:nvPr/>
        </p:nvCxnSpPr>
        <p:spPr bwMode="auto">
          <a:xfrm flipV="1">
            <a:off x="3779912" y="221744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4" name="直接箭头连接符 33">
            <a:extLst>
              <a:ext uri="{FF2B5EF4-FFF2-40B4-BE49-F238E27FC236}">
                <a16:creationId xmlns:a16="http://schemas.microsoft.com/office/drawing/2014/main" id="{841D3964-4E06-4B60-96F7-9583BE05CD36}"/>
              </a:ext>
            </a:extLst>
          </p:cNvPr>
          <p:cNvCxnSpPr>
            <a:cxnSpLocks/>
          </p:cNvCxnSpPr>
          <p:nvPr/>
        </p:nvCxnSpPr>
        <p:spPr bwMode="auto">
          <a:xfrm flipH="1" flipV="1">
            <a:off x="4067944" y="221744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35" name="文本框 34">
            <a:extLst>
              <a:ext uri="{FF2B5EF4-FFF2-40B4-BE49-F238E27FC236}">
                <a16:creationId xmlns:a16="http://schemas.microsoft.com/office/drawing/2014/main" id="{6325D66F-19FF-4A71-8AE1-09A314233D5A}"/>
              </a:ext>
            </a:extLst>
          </p:cNvPr>
          <p:cNvSpPr txBox="1"/>
          <p:nvPr/>
        </p:nvSpPr>
        <p:spPr>
          <a:xfrm>
            <a:off x="3225552" y="3111351"/>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6" name="文本框 35">
            <a:extLst>
              <a:ext uri="{FF2B5EF4-FFF2-40B4-BE49-F238E27FC236}">
                <a16:creationId xmlns:a16="http://schemas.microsoft.com/office/drawing/2014/main" id="{705FA832-17E3-4758-94FE-78008C58AEF4}"/>
              </a:ext>
            </a:extLst>
          </p:cNvPr>
          <p:cNvSpPr txBox="1"/>
          <p:nvPr/>
        </p:nvSpPr>
        <p:spPr>
          <a:xfrm>
            <a:off x="3945632" y="3140968"/>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7" name="文本框 36">
            <a:extLst>
              <a:ext uri="{FF2B5EF4-FFF2-40B4-BE49-F238E27FC236}">
                <a16:creationId xmlns:a16="http://schemas.microsoft.com/office/drawing/2014/main" id="{A9E4C71B-00F9-466C-B25D-321356F51723}"/>
              </a:ext>
            </a:extLst>
          </p:cNvPr>
          <p:cNvSpPr txBox="1"/>
          <p:nvPr/>
        </p:nvSpPr>
        <p:spPr>
          <a:xfrm>
            <a:off x="4233664" y="2420888"/>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8" name="AutoShape 4">
            <a:extLst>
              <a:ext uri="{FF2B5EF4-FFF2-40B4-BE49-F238E27FC236}">
                <a16:creationId xmlns:a16="http://schemas.microsoft.com/office/drawing/2014/main" id="{CB3F7795-E7B5-4216-BF4A-C7E303C3C2D5}"/>
              </a:ext>
            </a:extLst>
          </p:cNvPr>
          <p:cNvSpPr>
            <a:spLocks noChangeArrowheads="1"/>
          </p:cNvSpPr>
          <p:nvPr/>
        </p:nvSpPr>
        <p:spPr bwMode="auto">
          <a:xfrm rot="5400000">
            <a:off x="3962028" y="396696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39" name="AutoShape 4">
            <a:extLst>
              <a:ext uri="{FF2B5EF4-FFF2-40B4-BE49-F238E27FC236}">
                <a16:creationId xmlns:a16="http://schemas.microsoft.com/office/drawing/2014/main" id="{1EBD7175-8A8B-494B-9C93-67CBD77AFD67}"/>
              </a:ext>
            </a:extLst>
          </p:cNvPr>
          <p:cNvSpPr>
            <a:spLocks noChangeArrowheads="1"/>
          </p:cNvSpPr>
          <p:nvPr/>
        </p:nvSpPr>
        <p:spPr bwMode="auto">
          <a:xfrm rot="5400000">
            <a:off x="3657228" y="453180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40" name="直接箭头连接符 39">
            <a:extLst>
              <a:ext uri="{FF2B5EF4-FFF2-40B4-BE49-F238E27FC236}">
                <a16:creationId xmlns:a16="http://schemas.microsoft.com/office/drawing/2014/main" id="{D71B32FC-7EFE-4DF9-8815-27C6A98EEF90}"/>
              </a:ext>
            </a:extLst>
          </p:cNvPr>
          <p:cNvCxnSpPr/>
          <p:nvPr/>
        </p:nvCxnSpPr>
        <p:spPr bwMode="auto">
          <a:xfrm flipV="1">
            <a:off x="3491880" y="479850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41" name="直接箭头连接符 40">
            <a:extLst>
              <a:ext uri="{FF2B5EF4-FFF2-40B4-BE49-F238E27FC236}">
                <a16:creationId xmlns:a16="http://schemas.microsoft.com/office/drawing/2014/main" id="{273859DA-8DC8-43DB-99F4-A2490A6B030F}"/>
              </a:ext>
            </a:extLst>
          </p:cNvPr>
          <p:cNvCxnSpPr>
            <a:cxnSpLocks/>
          </p:cNvCxnSpPr>
          <p:nvPr/>
        </p:nvCxnSpPr>
        <p:spPr bwMode="auto">
          <a:xfrm flipH="1" flipV="1">
            <a:off x="3779912" y="4798504"/>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42" name="直接箭头连接符 41">
            <a:extLst>
              <a:ext uri="{FF2B5EF4-FFF2-40B4-BE49-F238E27FC236}">
                <a16:creationId xmlns:a16="http://schemas.microsoft.com/office/drawing/2014/main" id="{28EA4938-41E1-44F1-8390-417A9D16A9B0}"/>
              </a:ext>
            </a:extLst>
          </p:cNvPr>
          <p:cNvCxnSpPr>
            <a:cxnSpLocks/>
          </p:cNvCxnSpPr>
          <p:nvPr/>
        </p:nvCxnSpPr>
        <p:spPr bwMode="auto">
          <a:xfrm flipV="1">
            <a:off x="3779912" y="423366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43" name="直接箭头连接符 42">
            <a:extLst>
              <a:ext uri="{FF2B5EF4-FFF2-40B4-BE49-F238E27FC236}">
                <a16:creationId xmlns:a16="http://schemas.microsoft.com/office/drawing/2014/main" id="{49152632-8403-4FDB-8257-62C17B2E66C0}"/>
              </a:ext>
            </a:extLst>
          </p:cNvPr>
          <p:cNvCxnSpPr>
            <a:cxnSpLocks/>
          </p:cNvCxnSpPr>
          <p:nvPr/>
        </p:nvCxnSpPr>
        <p:spPr bwMode="auto">
          <a:xfrm flipH="1" flipV="1">
            <a:off x="4067944" y="423366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44" name="文本框 43">
            <a:extLst>
              <a:ext uri="{FF2B5EF4-FFF2-40B4-BE49-F238E27FC236}">
                <a16:creationId xmlns:a16="http://schemas.microsoft.com/office/drawing/2014/main" id="{55A48230-EED9-4E58-BB94-34A6D48C6770}"/>
              </a:ext>
            </a:extLst>
          </p:cNvPr>
          <p:cNvSpPr txBox="1"/>
          <p:nvPr/>
        </p:nvSpPr>
        <p:spPr>
          <a:xfrm>
            <a:off x="3225552" y="5127575"/>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45" name="文本框 44">
            <a:extLst>
              <a:ext uri="{FF2B5EF4-FFF2-40B4-BE49-F238E27FC236}">
                <a16:creationId xmlns:a16="http://schemas.microsoft.com/office/drawing/2014/main" id="{5C8E14E7-E921-47E6-B0B6-B8AAF0FC742C}"/>
              </a:ext>
            </a:extLst>
          </p:cNvPr>
          <p:cNvSpPr txBox="1"/>
          <p:nvPr/>
        </p:nvSpPr>
        <p:spPr>
          <a:xfrm>
            <a:off x="3945632" y="5157192"/>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46" name="文本框 45">
            <a:extLst>
              <a:ext uri="{FF2B5EF4-FFF2-40B4-BE49-F238E27FC236}">
                <a16:creationId xmlns:a16="http://schemas.microsoft.com/office/drawing/2014/main" id="{FF44611E-111D-4C05-A1CD-EB2CBE5A9DA8}"/>
              </a:ext>
            </a:extLst>
          </p:cNvPr>
          <p:cNvSpPr txBox="1"/>
          <p:nvPr/>
        </p:nvSpPr>
        <p:spPr>
          <a:xfrm>
            <a:off x="4233664" y="4437112"/>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47" name="AutoShape 4">
            <a:extLst>
              <a:ext uri="{FF2B5EF4-FFF2-40B4-BE49-F238E27FC236}">
                <a16:creationId xmlns:a16="http://schemas.microsoft.com/office/drawing/2014/main" id="{3F073BA1-CD36-40A6-AFD6-823B3D0F26AE}"/>
              </a:ext>
            </a:extLst>
          </p:cNvPr>
          <p:cNvSpPr>
            <a:spLocks noChangeArrowheads="1"/>
          </p:cNvSpPr>
          <p:nvPr/>
        </p:nvSpPr>
        <p:spPr bwMode="auto">
          <a:xfrm rot="5400000">
            <a:off x="6266284" y="195074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49" name="直接箭头连接符 48">
            <a:extLst>
              <a:ext uri="{FF2B5EF4-FFF2-40B4-BE49-F238E27FC236}">
                <a16:creationId xmlns:a16="http://schemas.microsoft.com/office/drawing/2014/main" id="{1D8BAFC8-CE20-4A06-B67C-AA0E516B051F}"/>
              </a:ext>
            </a:extLst>
          </p:cNvPr>
          <p:cNvCxnSpPr/>
          <p:nvPr/>
        </p:nvCxnSpPr>
        <p:spPr bwMode="auto">
          <a:xfrm flipV="1">
            <a:off x="5796136" y="278228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0" name="直接箭头连接符 49">
            <a:extLst>
              <a:ext uri="{FF2B5EF4-FFF2-40B4-BE49-F238E27FC236}">
                <a16:creationId xmlns:a16="http://schemas.microsoft.com/office/drawing/2014/main" id="{C3FA73EE-271C-4781-88A3-9C06AF98C4CD}"/>
              </a:ext>
            </a:extLst>
          </p:cNvPr>
          <p:cNvCxnSpPr>
            <a:cxnSpLocks/>
          </p:cNvCxnSpPr>
          <p:nvPr/>
        </p:nvCxnSpPr>
        <p:spPr bwMode="auto">
          <a:xfrm flipH="1" flipV="1">
            <a:off x="6084168" y="278228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1" name="直接箭头连接符 50">
            <a:extLst>
              <a:ext uri="{FF2B5EF4-FFF2-40B4-BE49-F238E27FC236}">
                <a16:creationId xmlns:a16="http://schemas.microsoft.com/office/drawing/2014/main" id="{8DF61494-07BE-4D2B-AA5B-939A3D11CAF9}"/>
              </a:ext>
            </a:extLst>
          </p:cNvPr>
          <p:cNvCxnSpPr>
            <a:cxnSpLocks/>
          </p:cNvCxnSpPr>
          <p:nvPr/>
        </p:nvCxnSpPr>
        <p:spPr bwMode="auto">
          <a:xfrm flipV="1">
            <a:off x="6084168" y="221744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2" name="直接箭头连接符 51">
            <a:extLst>
              <a:ext uri="{FF2B5EF4-FFF2-40B4-BE49-F238E27FC236}">
                <a16:creationId xmlns:a16="http://schemas.microsoft.com/office/drawing/2014/main" id="{22D90988-7251-4E68-89F6-080AD92A8A30}"/>
              </a:ext>
            </a:extLst>
          </p:cNvPr>
          <p:cNvCxnSpPr>
            <a:cxnSpLocks/>
          </p:cNvCxnSpPr>
          <p:nvPr/>
        </p:nvCxnSpPr>
        <p:spPr bwMode="auto">
          <a:xfrm flipH="1" flipV="1">
            <a:off x="6372200" y="221744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53" name="文本框 52">
            <a:extLst>
              <a:ext uri="{FF2B5EF4-FFF2-40B4-BE49-F238E27FC236}">
                <a16:creationId xmlns:a16="http://schemas.microsoft.com/office/drawing/2014/main" id="{A1ED1841-F655-40B8-ABE8-66D611083D42}"/>
              </a:ext>
            </a:extLst>
          </p:cNvPr>
          <p:cNvSpPr txBox="1"/>
          <p:nvPr/>
        </p:nvSpPr>
        <p:spPr>
          <a:xfrm>
            <a:off x="5529808" y="3111351"/>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54" name="文本框 53">
            <a:extLst>
              <a:ext uri="{FF2B5EF4-FFF2-40B4-BE49-F238E27FC236}">
                <a16:creationId xmlns:a16="http://schemas.microsoft.com/office/drawing/2014/main" id="{85604F79-9E50-4F90-9619-9022B39A1F31}"/>
              </a:ext>
            </a:extLst>
          </p:cNvPr>
          <p:cNvSpPr txBox="1"/>
          <p:nvPr/>
        </p:nvSpPr>
        <p:spPr>
          <a:xfrm>
            <a:off x="6249888" y="3140968"/>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55" name="文本框 54">
            <a:extLst>
              <a:ext uri="{FF2B5EF4-FFF2-40B4-BE49-F238E27FC236}">
                <a16:creationId xmlns:a16="http://schemas.microsoft.com/office/drawing/2014/main" id="{39A63016-B96B-4C11-B3EE-31A8FE5A8023}"/>
              </a:ext>
            </a:extLst>
          </p:cNvPr>
          <p:cNvSpPr txBox="1"/>
          <p:nvPr/>
        </p:nvSpPr>
        <p:spPr>
          <a:xfrm>
            <a:off x="6537920" y="2420888"/>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56" name="AutoShape 4">
            <a:extLst>
              <a:ext uri="{FF2B5EF4-FFF2-40B4-BE49-F238E27FC236}">
                <a16:creationId xmlns:a16="http://schemas.microsoft.com/office/drawing/2014/main" id="{BDF38493-8CD1-41DD-91FD-D957D2EB0234}"/>
              </a:ext>
            </a:extLst>
          </p:cNvPr>
          <p:cNvSpPr>
            <a:spLocks noChangeArrowheads="1"/>
          </p:cNvSpPr>
          <p:nvPr/>
        </p:nvSpPr>
        <p:spPr bwMode="auto">
          <a:xfrm rot="5400000">
            <a:off x="6410300" y="379333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58" name="直接箭头连接符 57">
            <a:extLst>
              <a:ext uri="{FF2B5EF4-FFF2-40B4-BE49-F238E27FC236}">
                <a16:creationId xmlns:a16="http://schemas.microsoft.com/office/drawing/2014/main" id="{A67406F2-9E31-461E-89B3-D1C496FCDB0C}"/>
              </a:ext>
            </a:extLst>
          </p:cNvPr>
          <p:cNvCxnSpPr/>
          <p:nvPr/>
        </p:nvCxnSpPr>
        <p:spPr bwMode="auto">
          <a:xfrm flipV="1">
            <a:off x="5940152" y="4624871"/>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9" name="直接箭头连接符 58">
            <a:extLst>
              <a:ext uri="{FF2B5EF4-FFF2-40B4-BE49-F238E27FC236}">
                <a16:creationId xmlns:a16="http://schemas.microsoft.com/office/drawing/2014/main" id="{40CDEF82-E1DE-432E-BE0E-661D2700FA9D}"/>
              </a:ext>
            </a:extLst>
          </p:cNvPr>
          <p:cNvCxnSpPr>
            <a:cxnSpLocks/>
          </p:cNvCxnSpPr>
          <p:nvPr/>
        </p:nvCxnSpPr>
        <p:spPr bwMode="auto">
          <a:xfrm flipH="1" flipV="1">
            <a:off x="6228184" y="4624871"/>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0" name="直接箭头连接符 59">
            <a:extLst>
              <a:ext uri="{FF2B5EF4-FFF2-40B4-BE49-F238E27FC236}">
                <a16:creationId xmlns:a16="http://schemas.microsoft.com/office/drawing/2014/main" id="{15FE38D2-E1D9-46F4-8C94-43A1FB64E118}"/>
              </a:ext>
            </a:extLst>
          </p:cNvPr>
          <p:cNvCxnSpPr>
            <a:cxnSpLocks/>
          </p:cNvCxnSpPr>
          <p:nvPr/>
        </p:nvCxnSpPr>
        <p:spPr bwMode="auto">
          <a:xfrm flipV="1">
            <a:off x="6228184" y="40600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1" name="直接箭头连接符 60">
            <a:extLst>
              <a:ext uri="{FF2B5EF4-FFF2-40B4-BE49-F238E27FC236}">
                <a16:creationId xmlns:a16="http://schemas.microsoft.com/office/drawing/2014/main" id="{5945D8BD-350B-43E0-A131-9265682A11C6}"/>
              </a:ext>
            </a:extLst>
          </p:cNvPr>
          <p:cNvCxnSpPr>
            <a:cxnSpLocks/>
          </p:cNvCxnSpPr>
          <p:nvPr/>
        </p:nvCxnSpPr>
        <p:spPr bwMode="auto">
          <a:xfrm flipH="1" flipV="1">
            <a:off x="6516216" y="40600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62" name="文本框 61">
            <a:extLst>
              <a:ext uri="{FF2B5EF4-FFF2-40B4-BE49-F238E27FC236}">
                <a16:creationId xmlns:a16="http://schemas.microsoft.com/office/drawing/2014/main" id="{F7120D60-38ED-4CDE-BBC7-54D6FD74A881}"/>
              </a:ext>
            </a:extLst>
          </p:cNvPr>
          <p:cNvSpPr txBox="1"/>
          <p:nvPr/>
        </p:nvSpPr>
        <p:spPr>
          <a:xfrm>
            <a:off x="5673824" y="4953942"/>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63" name="文本框 62">
            <a:extLst>
              <a:ext uri="{FF2B5EF4-FFF2-40B4-BE49-F238E27FC236}">
                <a16:creationId xmlns:a16="http://schemas.microsoft.com/office/drawing/2014/main" id="{B72C3FBE-1EA1-41C8-939A-52FA889FB104}"/>
              </a:ext>
            </a:extLst>
          </p:cNvPr>
          <p:cNvSpPr txBox="1"/>
          <p:nvPr/>
        </p:nvSpPr>
        <p:spPr>
          <a:xfrm>
            <a:off x="6393904" y="4983559"/>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64" name="文本框 63">
            <a:extLst>
              <a:ext uri="{FF2B5EF4-FFF2-40B4-BE49-F238E27FC236}">
                <a16:creationId xmlns:a16="http://schemas.microsoft.com/office/drawing/2014/main" id="{B97CAC74-6106-4B0F-AEA4-C3241F93BF4A}"/>
              </a:ext>
            </a:extLst>
          </p:cNvPr>
          <p:cNvSpPr txBox="1"/>
          <p:nvPr/>
        </p:nvSpPr>
        <p:spPr>
          <a:xfrm>
            <a:off x="6681936" y="4263479"/>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65" name="文本框 64">
            <a:extLst>
              <a:ext uri="{FF2B5EF4-FFF2-40B4-BE49-F238E27FC236}">
                <a16:creationId xmlns:a16="http://schemas.microsoft.com/office/drawing/2014/main" id="{BCE940DF-8256-40FA-AD81-E93D2D8BB697}"/>
              </a:ext>
            </a:extLst>
          </p:cNvPr>
          <p:cNvSpPr txBox="1"/>
          <p:nvPr/>
        </p:nvSpPr>
        <p:spPr>
          <a:xfrm flipH="1">
            <a:off x="5840543" y="2469666"/>
            <a:ext cx="40803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66" name="文本框 65">
            <a:extLst>
              <a:ext uri="{FF2B5EF4-FFF2-40B4-BE49-F238E27FC236}">
                <a16:creationId xmlns:a16="http://schemas.microsoft.com/office/drawing/2014/main" id="{8DE86E05-0D53-4CF9-A204-2171D0D5965F}"/>
              </a:ext>
            </a:extLst>
          </p:cNvPr>
          <p:cNvSpPr txBox="1"/>
          <p:nvPr/>
        </p:nvSpPr>
        <p:spPr>
          <a:xfrm flipH="1">
            <a:off x="5992943" y="4293096"/>
            <a:ext cx="40803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67" name="矩形 66">
            <a:extLst>
              <a:ext uri="{FF2B5EF4-FFF2-40B4-BE49-F238E27FC236}">
                <a16:creationId xmlns:a16="http://schemas.microsoft.com/office/drawing/2014/main" id="{D8B607D4-5F54-46E0-A376-E2B643B00DDA}"/>
              </a:ext>
            </a:extLst>
          </p:cNvPr>
          <p:cNvSpPr/>
          <p:nvPr/>
        </p:nvSpPr>
        <p:spPr bwMode="auto">
          <a:xfrm>
            <a:off x="827584" y="3861048"/>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68" name="矩形 67">
            <a:extLst>
              <a:ext uri="{FF2B5EF4-FFF2-40B4-BE49-F238E27FC236}">
                <a16:creationId xmlns:a16="http://schemas.microsoft.com/office/drawing/2014/main" id="{7C26D6AC-114A-469A-825D-92532C5A15D7}"/>
              </a:ext>
            </a:extLst>
          </p:cNvPr>
          <p:cNvSpPr/>
          <p:nvPr/>
        </p:nvSpPr>
        <p:spPr bwMode="auto">
          <a:xfrm>
            <a:off x="2940558" y="1772816"/>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69" name="矩形 68">
            <a:extLst>
              <a:ext uri="{FF2B5EF4-FFF2-40B4-BE49-F238E27FC236}">
                <a16:creationId xmlns:a16="http://schemas.microsoft.com/office/drawing/2014/main" id="{1D198391-7806-4647-A69C-C1D4E550594C}"/>
              </a:ext>
            </a:extLst>
          </p:cNvPr>
          <p:cNvSpPr/>
          <p:nvPr/>
        </p:nvSpPr>
        <p:spPr bwMode="auto">
          <a:xfrm>
            <a:off x="2987824" y="3789040"/>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70" name="矩形 69">
            <a:extLst>
              <a:ext uri="{FF2B5EF4-FFF2-40B4-BE49-F238E27FC236}">
                <a16:creationId xmlns:a16="http://schemas.microsoft.com/office/drawing/2014/main" id="{482BE18C-C03E-4896-B1CF-23024E314984}"/>
              </a:ext>
            </a:extLst>
          </p:cNvPr>
          <p:cNvSpPr/>
          <p:nvPr/>
        </p:nvSpPr>
        <p:spPr bwMode="auto">
          <a:xfrm>
            <a:off x="5172806" y="1772816"/>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71" name="矩形 70">
            <a:extLst>
              <a:ext uri="{FF2B5EF4-FFF2-40B4-BE49-F238E27FC236}">
                <a16:creationId xmlns:a16="http://schemas.microsoft.com/office/drawing/2014/main" id="{A1A649DF-A5B9-4DE7-8955-64A83F7E1D9B}"/>
              </a:ext>
            </a:extLst>
          </p:cNvPr>
          <p:cNvSpPr/>
          <p:nvPr/>
        </p:nvSpPr>
        <p:spPr bwMode="auto">
          <a:xfrm>
            <a:off x="5172806" y="3789040"/>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73" name="文本框 72">
            <a:extLst>
              <a:ext uri="{FF2B5EF4-FFF2-40B4-BE49-F238E27FC236}">
                <a16:creationId xmlns:a16="http://schemas.microsoft.com/office/drawing/2014/main" id="{61A24217-BC1A-4A07-96A2-AB200D32AAAC}"/>
              </a:ext>
            </a:extLst>
          </p:cNvPr>
          <p:cNvSpPr txBox="1"/>
          <p:nvPr/>
        </p:nvSpPr>
        <p:spPr>
          <a:xfrm flipH="1">
            <a:off x="5364088" y="2176988"/>
            <a:ext cx="886193" cy="110799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t>
            </a:r>
            <a:endParaRPr kumimoji="1" lang="zh-CN" altLang="en-US"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sp>
        <p:nvSpPr>
          <p:cNvPr id="74" name="文本框 73">
            <a:extLst>
              <a:ext uri="{FF2B5EF4-FFF2-40B4-BE49-F238E27FC236}">
                <a16:creationId xmlns:a16="http://schemas.microsoft.com/office/drawing/2014/main" id="{F5B18409-9F12-4A76-AE9E-1B2CA3C22864}"/>
              </a:ext>
            </a:extLst>
          </p:cNvPr>
          <p:cNvSpPr txBox="1"/>
          <p:nvPr/>
        </p:nvSpPr>
        <p:spPr>
          <a:xfrm flipH="1">
            <a:off x="5486007" y="4049196"/>
            <a:ext cx="886193" cy="110799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t>
            </a:r>
            <a:endParaRPr kumimoji="1" lang="zh-CN" altLang="en-US"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sp>
        <p:nvSpPr>
          <p:cNvPr id="72" name="矩形 71">
            <a:extLst>
              <a:ext uri="{FF2B5EF4-FFF2-40B4-BE49-F238E27FC236}">
                <a16:creationId xmlns:a16="http://schemas.microsoft.com/office/drawing/2014/main" id="{80621425-463F-4A46-8403-8128AC799B21}"/>
              </a:ext>
            </a:extLst>
          </p:cNvPr>
          <p:cNvSpPr/>
          <p:nvPr/>
        </p:nvSpPr>
        <p:spPr>
          <a:xfrm>
            <a:off x="685800" y="663079"/>
            <a:ext cx="3068469" cy="584775"/>
          </a:xfrm>
          <a:prstGeom prst="rect">
            <a:avLst/>
          </a:prstGeom>
        </p:spPr>
        <p:txBody>
          <a:bodyPr wrap="none">
            <a:spAutoFit/>
          </a:bodyPr>
          <a:lstStyle/>
          <a:p>
            <a:pPr>
              <a:spcBef>
                <a:spcPct val="50000"/>
              </a:spcBef>
            </a:pPr>
            <a:r>
              <a:rPr lang="zh-CN" altLang="en-US" sz="3200" b="1" dirty="0">
                <a:solidFill>
                  <a:schemeClr val="tx2"/>
                </a:solidFill>
                <a:latin typeface="+mj-ea"/>
                <a:ea typeface="+mj-ea"/>
              </a:rPr>
              <a:t>计划枚举（续）</a:t>
            </a:r>
          </a:p>
        </p:txBody>
      </p:sp>
      <p:sp>
        <p:nvSpPr>
          <p:cNvPr id="75" name="矩形 74">
            <a:extLst>
              <a:ext uri="{FF2B5EF4-FFF2-40B4-BE49-F238E27FC236}">
                <a16:creationId xmlns:a16="http://schemas.microsoft.com/office/drawing/2014/main" id="{2F2CB44A-EB35-49F1-B743-59B604455C12}"/>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3526296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230D05-0666-4C82-83C8-A786A8CB2381}"/>
              </a:ext>
            </a:extLst>
          </p:cNvPr>
          <p:cNvSpPr>
            <a:spLocks noGrp="1"/>
          </p:cNvSpPr>
          <p:nvPr>
            <p:ph idx="1"/>
          </p:nvPr>
        </p:nvSpPr>
        <p:spPr>
          <a:xfrm>
            <a:off x="685800" y="1052736"/>
            <a:ext cx="7772400" cy="5043264"/>
          </a:xfrm>
        </p:spPr>
        <p:txBody>
          <a:bodyPr/>
          <a:lstStyle/>
          <a:p>
            <a:pPr marL="0" indent="0">
              <a:buNone/>
            </a:pPr>
            <a:r>
              <a:rPr lang="en-US" altLang="zh-CN" dirty="0"/>
              <a:t>2. </a:t>
            </a:r>
            <a:r>
              <a:rPr lang="zh-CN" altLang="en-US" dirty="0"/>
              <a:t>枚举所有可能的连接算法</a:t>
            </a:r>
          </a:p>
        </p:txBody>
      </p:sp>
      <p:sp>
        <p:nvSpPr>
          <p:cNvPr id="5" name="AutoShape 4">
            <a:extLst>
              <a:ext uri="{FF2B5EF4-FFF2-40B4-BE49-F238E27FC236}">
                <a16:creationId xmlns:a16="http://schemas.microsoft.com/office/drawing/2014/main" id="{C460E095-2598-4366-B482-169BFDA0A0D0}"/>
              </a:ext>
            </a:extLst>
          </p:cNvPr>
          <p:cNvSpPr>
            <a:spLocks noChangeArrowheads="1"/>
          </p:cNvSpPr>
          <p:nvPr/>
        </p:nvSpPr>
        <p:spPr bwMode="auto">
          <a:xfrm rot="5400000">
            <a:off x="1657772" y="199313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6" name="AutoShape 4">
            <a:extLst>
              <a:ext uri="{FF2B5EF4-FFF2-40B4-BE49-F238E27FC236}">
                <a16:creationId xmlns:a16="http://schemas.microsoft.com/office/drawing/2014/main" id="{25257C02-1CDB-4721-B4C8-E36D38CB01D2}"/>
              </a:ext>
            </a:extLst>
          </p:cNvPr>
          <p:cNvSpPr>
            <a:spLocks noChangeArrowheads="1"/>
          </p:cNvSpPr>
          <p:nvPr/>
        </p:nvSpPr>
        <p:spPr bwMode="auto">
          <a:xfrm rot="5400000">
            <a:off x="1352972" y="255797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8" name="直接箭头连接符 7">
            <a:extLst>
              <a:ext uri="{FF2B5EF4-FFF2-40B4-BE49-F238E27FC236}">
                <a16:creationId xmlns:a16="http://schemas.microsoft.com/office/drawing/2014/main" id="{EC4216A9-E4F3-487D-BF62-DC99FC47BA7D}"/>
              </a:ext>
            </a:extLst>
          </p:cNvPr>
          <p:cNvCxnSpPr/>
          <p:nvPr/>
        </p:nvCxnSpPr>
        <p:spPr bwMode="auto">
          <a:xfrm flipV="1">
            <a:off x="1187624" y="2824671"/>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5D51DD68-74C9-48AE-9B1C-1393A8A42630}"/>
              </a:ext>
            </a:extLst>
          </p:cNvPr>
          <p:cNvCxnSpPr>
            <a:cxnSpLocks/>
          </p:cNvCxnSpPr>
          <p:nvPr/>
        </p:nvCxnSpPr>
        <p:spPr bwMode="auto">
          <a:xfrm flipH="1" flipV="1">
            <a:off x="1475656" y="2824671"/>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11DA8D6F-FB2D-40EF-B97F-1E7A11B4E19C}"/>
              </a:ext>
            </a:extLst>
          </p:cNvPr>
          <p:cNvCxnSpPr>
            <a:cxnSpLocks/>
          </p:cNvCxnSpPr>
          <p:nvPr/>
        </p:nvCxnSpPr>
        <p:spPr bwMode="auto">
          <a:xfrm flipV="1">
            <a:off x="1475656" y="22598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AA3465B1-1195-4834-801B-F3608FD65D70}"/>
              </a:ext>
            </a:extLst>
          </p:cNvPr>
          <p:cNvCxnSpPr>
            <a:cxnSpLocks/>
          </p:cNvCxnSpPr>
          <p:nvPr/>
        </p:nvCxnSpPr>
        <p:spPr bwMode="auto">
          <a:xfrm flipH="1" flipV="1">
            <a:off x="1763688" y="22598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FD4FB99B-656A-4F8F-B097-59F4A5AE624C}"/>
              </a:ext>
            </a:extLst>
          </p:cNvPr>
          <p:cNvSpPr txBox="1"/>
          <p:nvPr/>
        </p:nvSpPr>
        <p:spPr>
          <a:xfrm>
            <a:off x="921296" y="3153742"/>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6" name="文本框 15">
            <a:extLst>
              <a:ext uri="{FF2B5EF4-FFF2-40B4-BE49-F238E27FC236}">
                <a16:creationId xmlns:a16="http://schemas.microsoft.com/office/drawing/2014/main" id="{F0B961E3-0B22-4BBC-97F8-34D49B05B04B}"/>
              </a:ext>
            </a:extLst>
          </p:cNvPr>
          <p:cNvSpPr txBox="1"/>
          <p:nvPr/>
        </p:nvSpPr>
        <p:spPr>
          <a:xfrm>
            <a:off x="1641376" y="3183359"/>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7" name="文本框 16">
            <a:extLst>
              <a:ext uri="{FF2B5EF4-FFF2-40B4-BE49-F238E27FC236}">
                <a16:creationId xmlns:a16="http://schemas.microsoft.com/office/drawing/2014/main" id="{95ECECE0-D22B-4A5F-953A-4A84B38D8F8F}"/>
              </a:ext>
            </a:extLst>
          </p:cNvPr>
          <p:cNvSpPr txBox="1"/>
          <p:nvPr/>
        </p:nvSpPr>
        <p:spPr>
          <a:xfrm>
            <a:off x="1929408" y="2463279"/>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8" name="矩形 17">
            <a:extLst>
              <a:ext uri="{FF2B5EF4-FFF2-40B4-BE49-F238E27FC236}">
                <a16:creationId xmlns:a16="http://schemas.microsoft.com/office/drawing/2014/main" id="{05653DF9-1C6C-4496-8C04-95BB32AA6A7D}"/>
              </a:ext>
            </a:extLst>
          </p:cNvPr>
          <p:cNvSpPr/>
          <p:nvPr/>
        </p:nvSpPr>
        <p:spPr bwMode="auto">
          <a:xfrm>
            <a:off x="748711" y="1804653"/>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9" name="矩形 18">
            <a:extLst>
              <a:ext uri="{FF2B5EF4-FFF2-40B4-BE49-F238E27FC236}">
                <a16:creationId xmlns:a16="http://schemas.microsoft.com/office/drawing/2014/main" id="{FE694EF6-886F-4F13-AE95-A9A18C120EC0}"/>
              </a:ext>
            </a:extLst>
          </p:cNvPr>
          <p:cNvSpPr/>
          <p:nvPr/>
        </p:nvSpPr>
        <p:spPr bwMode="auto">
          <a:xfrm>
            <a:off x="6624226" y="692696"/>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Select * from R,S,T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Where </a:t>
            </a:r>
            <a:r>
              <a:rPr kumimoji="1" lang="en-US" altLang="zh-CN" sz="18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8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And </a:t>
            </a:r>
            <a:r>
              <a:rPr kumimoji="1" lang="en-US" altLang="zh-CN" sz="18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S.b</a:t>
            </a: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t>
            </a:r>
            <a:r>
              <a:rPr kumimoji="1" lang="en-US" altLang="zh-CN" sz="18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T.b</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cxnSp>
        <p:nvCxnSpPr>
          <p:cNvPr id="76" name="直接箭头连接符 75">
            <a:extLst>
              <a:ext uri="{FF2B5EF4-FFF2-40B4-BE49-F238E27FC236}">
                <a16:creationId xmlns:a16="http://schemas.microsoft.com/office/drawing/2014/main" id="{9A8A76D6-1F44-4ADB-8478-8B147542F6EE}"/>
              </a:ext>
            </a:extLst>
          </p:cNvPr>
          <p:cNvCxnSpPr/>
          <p:nvPr/>
        </p:nvCxnSpPr>
        <p:spPr bwMode="auto">
          <a:xfrm flipV="1">
            <a:off x="3883527" y="2830488"/>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7" name="直接箭头连接符 76">
            <a:extLst>
              <a:ext uri="{FF2B5EF4-FFF2-40B4-BE49-F238E27FC236}">
                <a16:creationId xmlns:a16="http://schemas.microsoft.com/office/drawing/2014/main" id="{91394134-E08D-4C92-81CC-69C78C10A730}"/>
              </a:ext>
            </a:extLst>
          </p:cNvPr>
          <p:cNvCxnSpPr>
            <a:cxnSpLocks/>
          </p:cNvCxnSpPr>
          <p:nvPr/>
        </p:nvCxnSpPr>
        <p:spPr bwMode="auto">
          <a:xfrm flipH="1" flipV="1">
            <a:off x="4171559" y="2830488"/>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8" name="直接箭头连接符 77">
            <a:extLst>
              <a:ext uri="{FF2B5EF4-FFF2-40B4-BE49-F238E27FC236}">
                <a16:creationId xmlns:a16="http://schemas.microsoft.com/office/drawing/2014/main" id="{022A787D-0FDD-4C30-A03E-211DE1C98AFC}"/>
              </a:ext>
            </a:extLst>
          </p:cNvPr>
          <p:cNvCxnSpPr>
            <a:cxnSpLocks/>
          </p:cNvCxnSpPr>
          <p:nvPr/>
        </p:nvCxnSpPr>
        <p:spPr bwMode="auto">
          <a:xfrm flipV="1">
            <a:off x="4171559" y="226564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9" name="直接箭头连接符 78">
            <a:extLst>
              <a:ext uri="{FF2B5EF4-FFF2-40B4-BE49-F238E27FC236}">
                <a16:creationId xmlns:a16="http://schemas.microsoft.com/office/drawing/2014/main" id="{A377FDCD-E121-4DEF-A499-655C6EAAD8DF}"/>
              </a:ext>
            </a:extLst>
          </p:cNvPr>
          <p:cNvCxnSpPr>
            <a:cxnSpLocks/>
          </p:cNvCxnSpPr>
          <p:nvPr/>
        </p:nvCxnSpPr>
        <p:spPr bwMode="auto">
          <a:xfrm flipH="1" flipV="1">
            <a:off x="4459591" y="226564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80" name="文本框 79">
            <a:extLst>
              <a:ext uri="{FF2B5EF4-FFF2-40B4-BE49-F238E27FC236}">
                <a16:creationId xmlns:a16="http://schemas.microsoft.com/office/drawing/2014/main" id="{33075344-69FE-4606-BB2C-8F623C5CC8A2}"/>
              </a:ext>
            </a:extLst>
          </p:cNvPr>
          <p:cNvSpPr txBox="1"/>
          <p:nvPr/>
        </p:nvSpPr>
        <p:spPr>
          <a:xfrm>
            <a:off x="3617199" y="3159559"/>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81" name="文本框 80">
            <a:extLst>
              <a:ext uri="{FF2B5EF4-FFF2-40B4-BE49-F238E27FC236}">
                <a16:creationId xmlns:a16="http://schemas.microsoft.com/office/drawing/2014/main" id="{BC66CEA9-38B9-40ED-85CE-EB78FBFC8B3B}"/>
              </a:ext>
            </a:extLst>
          </p:cNvPr>
          <p:cNvSpPr txBox="1"/>
          <p:nvPr/>
        </p:nvSpPr>
        <p:spPr>
          <a:xfrm>
            <a:off x="4337279" y="3189176"/>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82" name="文本框 81">
            <a:extLst>
              <a:ext uri="{FF2B5EF4-FFF2-40B4-BE49-F238E27FC236}">
                <a16:creationId xmlns:a16="http://schemas.microsoft.com/office/drawing/2014/main" id="{DC30F069-F0FD-42AF-AD1C-697B58537DBE}"/>
              </a:ext>
            </a:extLst>
          </p:cNvPr>
          <p:cNvSpPr txBox="1"/>
          <p:nvPr/>
        </p:nvSpPr>
        <p:spPr>
          <a:xfrm>
            <a:off x="4625311" y="2469096"/>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cxnSp>
        <p:nvCxnSpPr>
          <p:cNvPr id="86" name="直接箭头连接符 85">
            <a:extLst>
              <a:ext uri="{FF2B5EF4-FFF2-40B4-BE49-F238E27FC236}">
                <a16:creationId xmlns:a16="http://schemas.microsoft.com/office/drawing/2014/main" id="{2277559A-57C5-485E-BF54-E6EB7A5C6EDF}"/>
              </a:ext>
            </a:extLst>
          </p:cNvPr>
          <p:cNvCxnSpPr/>
          <p:nvPr/>
        </p:nvCxnSpPr>
        <p:spPr bwMode="auto">
          <a:xfrm flipV="1">
            <a:off x="3955535" y="51347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87" name="直接箭头连接符 86">
            <a:extLst>
              <a:ext uri="{FF2B5EF4-FFF2-40B4-BE49-F238E27FC236}">
                <a16:creationId xmlns:a16="http://schemas.microsoft.com/office/drawing/2014/main" id="{A91FA563-6A07-415B-804F-EC0C4C2A190C}"/>
              </a:ext>
            </a:extLst>
          </p:cNvPr>
          <p:cNvCxnSpPr>
            <a:cxnSpLocks/>
          </p:cNvCxnSpPr>
          <p:nvPr/>
        </p:nvCxnSpPr>
        <p:spPr bwMode="auto">
          <a:xfrm flipH="1" flipV="1">
            <a:off x="4243567" y="5134744"/>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88" name="直接箭头连接符 87">
            <a:extLst>
              <a:ext uri="{FF2B5EF4-FFF2-40B4-BE49-F238E27FC236}">
                <a16:creationId xmlns:a16="http://schemas.microsoft.com/office/drawing/2014/main" id="{192C279C-8F93-40E2-B836-5EFAE7A25DDF}"/>
              </a:ext>
            </a:extLst>
          </p:cNvPr>
          <p:cNvCxnSpPr>
            <a:cxnSpLocks/>
          </p:cNvCxnSpPr>
          <p:nvPr/>
        </p:nvCxnSpPr>
        <p:spPr bwMode="auto">
          <a:xfrm flipV="1">
            <a:off x="4243567" y="456990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89" name="直接箭头连接符 88">
            <a:extLst>
              <a:ext uri="{FF2B5EF4-FFF2-40B4-BE49-F238E27FC236}">
                <a16:creationId xmlns:a16="http://schemas.microsoft.com/office/drawing/2014/main" id="{921E56A1-2112-4A9E-9773-26C7C3D2C656}"/>
              </a:ext>
            </a:extLst>
          </p:cNvPr>
          <p:cNvCxnSpPr>
            <a:cxnSpLocks/>
          </p:cNvCxnSpPr>
          <p:nvPr/>
        </p:nvCxnSpPr>
        <p:spPr bwMode="auto">
          <a:xfrm flipH="1" flipV="1">
            <a:off x="4531599" y="456990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90" name="文本框 89">
            <a:extLst>
              <a:ext uri="{FF2B5EF4-FFF2-40B4-BE49-F238E27FC236}">
                <a16:creationId xmlns:a16="http://schemas.microsoft.com/office/drawing/2014/main" id="{FF7E071E-AEAF-4D10-8FC6-A26A40C556D6}"/>
              </a:ext>
            </a:extLst>
          </p:cNvPr>
          <p:cNvSpPr txBox="1"/>
          <p:nvPr/>
        </p:nvSpPr>
        <p:spPr>
          <a:xfrm>
            <a:off x="3689207" y="5463815"/>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91" name="文本框 90">
            <a:extLst>
              <a:ext uri="{FF2B5EF4-FFF2-40B4-BE49-F238E27FC236}">
                <a16:creationId xmlns:a16="http://schemas.microsoft.com/office/drawing/2014/main" id="{B079C594-B59B-4CC3-967B-EADF0DBC2A13}"/>
              </a:ext>
            </a:extLst>
          </p:cNvPr>
          <p:cNvSpPr txBox="1"/>
          <p:nvPr/>
        </p:nvSpPr>
        <p:spPr>
          <a:xfrm>
            <a:off x="4409287" y="5493432"/>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92" name="文本框 91">
            <a:extLst>
              <a:ext uri="{FF2B5EF4-FFF2-40B4-BE49-F238E27FC236}">
                <a16:creationId xmlns:a16="http://schemas.microsoft.com/office/drawing/2014/main" id="{3E8D28BF-7BB6-48A2-8160-5B51DB5616A8}"/>
              </a:ext>
            </a:extLst>
          </p:cNvPr>
          <p:cNvSpPr txBox="1"/>
          <p:nvPr/>
        </p:nvSpPr>
        <p:spPr>
          <a:xfrm>
            <a:off x="4697319" y="4773352"/>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cxnSp>
        <p:nvCxnSpPr>
          <p:cNvPr id="96" name="直接箭头连接符 95">
            <a:extLst>
              <a:ext uri="{FF2B5EF4-FFF2-40B4-BE49-F238E27FC236}">
                <a16:creationId xmlns:a16="http://schemas.microsoft.com/office/drawing/2014/main" id="{45068EE7-E799-4F8C-95B1-F3BCBFB00185}"/>
              </a:ext>
            </a:extLst>
          </p:cNvPr>
          <p:cNvCxnSpPr/>
          <p:nvPr/>
        </p:nvCxnSpPr>
        <p:spPr bwMode="auto">
          <a:xfrm flipV="1">
            <a:off x="6835855" y="279283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7" name="直接箭头连接符 96">
            <a:extLst>
              <a:ext uri="{FF2B5EF4-FFF2-40B4-BE49-F238E27FC236}">
                <a16:creationId xmlns:a16="http://schemas.microsoft.com/office/drawing/2014/main" id="{39672DAC-2931-42CB-94F5-40E450CA27D0}"/>
              </a:ext>
            </a:extLst>
          </p:cNvPr>
          <p:cNvCxnSpPr>
            <a:cxnSpLocks/>
          </p:cNvCxnSpPr>
          <p:nvPr/>
        </p:nvCxnSpPr>
        <p:spPr bwMode="auto">
          <a:xfrm flipH="1" flipV="1">
            <a:off x="7123887" y="2792834"/>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8" name="直接箭头连接符 97">
            <a:extLst>
              <a:ext uri="{FF2B5EF4-FFF2-40B4-BE49-F238E27FC236}">
                <a16:creationId xmlns:a16="http://schemas.microsoft.com/office/drawing/2014/main" id="{40F97E0D-C9F5-492B-9591-92433301ECC0}"/>
              </a:ext>
            </a:extLst>
          </p:cNvPr>
          <p:cNvCxnSpPr>
            <a:cxnSpLocks/>
          </p:cNvCxnSpPr>
          <p:nvPr/>
        </p:nvCxnSpPr>
        <p:spPr bwMode="auto">
          <a:xfrm flipV="1">
            <a:off x="7123887" y="222799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9" name="直接箭头连接符 98">
            <a:extLst>
              <a:ext uri="{FF2B5EF4-FFF2-40B4-BE49-F238E27FC236}">
                <a16:creationId xmlns:a16="http://schemas.microsoft.com/office/drawing/2014/main" id="{2A42733F-773E-4FF7-91CE-070EB6F83E83}"/>
              </a:ext>
            </a:extLst>
          </p:cNvPr>
          <p:cNvCxnSpPr>
            <a:cxnSpLocks/>
          </p:cNvCxnSpPr>
          <p:nvPr/>
        </p:nvCxnSpPr>
        <p:spPr bwMode="auto">
          <a:xfrm flipH="1" flipV="1">
            <a:off x="7411919" y="222799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00" name="文本框 99">
            <a:extLst>
              <a:ext uri="{FF2B5EF4-FFF2-40B4-BE49-F238E27FC236}">
                <a16:creationId xmlns:a16="http://schemas.microsoft.com/office/drawing/2014/main" id="{5DE629E8-85B2-48BD-9A25-BF2043B7431E}"/>
              </a:ext>
            </a:extLst>
          </p:cNvPr>
          <p:cNvSpPr txBox="1"/>
          <p:nvPr/>
        </p:nvSpPr>
        <p:spPr>
          <a:xfrm>
            <a:off x="6569527" y="3121905"/>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01" name="文本框 100">
            <a:extLst>
              <a:ext uri="{FF2B5EF4-FFF2-40B4-BE49-F238E27FC236}">
                <a16:creationId xmlns:a16="http://schemas.microsoft.com/office/drawing/2014/main" id="{A1E23797-B15A-48BF-9FE3-0CFCA21A658E}"/>
              </a:ext>
            </a:extLst>
          </p:cNvPr>
          <p:cNvSpPr txBox="1"/>
          <p:nvPr/>
        </p:nvSpPr>
        <p:spPr>
          <a:xfrm>
            <a:off x="7289607" y="3151522"/>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02" name="文本框 101">
            <a:extLst>
              <a:ext uri="{FF2B5EF4-FFF2-40B4-BE49-F238E27FC236}">
                <a16:creationId xmlns:a16="http://schemas.microsoft.com/office/drawing/2014/main" id="{30C6A6D0-F6A0-4919-9183-5E6E105C6F56}"/>
              </a:ext>
            </a:extLst>
          </p:cNvPr>
          <p:cNvSpPr txBox="1"/>
          <p:nvPr/>
        </p:nvSpPr>
        <p:spPr>
          <a:xfrm>
            <a:off x="7577639" y="2431442"/>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cxnSp>
        <p:nvCxnSpPr>
          <p:cNvPr id="106" name="直接箭头连接符 105">
            <a:extLst>
              <a:ext uri="{FF2B5EF4-FFF2-40B4-BE49-F238E27FC236}">
                <a16:creationId xmlns:a16="http://schemas.microsoft.com/office/drawing/2014/main" id="{CB802E40-818D-4E2A-8BCF-6800D570BE38}"/>
              </a:ext>
            </a:extLst>
          </p:cNvPr>
          <p:cNvCxnSpPr/>
          <p:nvPr/>
        </p:nvCxnSpPr>
        <p:spPr bwMode="auto">
          <a:xfrm flipV="1">
            <a:off x="6883121" y="509709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7" name="直接箭头连接符 106">
            <a:extLst>
              <a:ext uri="{FF2B5EF4-FFF2-40B4-BE49-F238E27FC236}">
                <a16:creationId xmlns:a16="http://schemas.microsoft.com/office/drawing/2014/main" id="{1E058B55-EDDB-4A43-BE6E-C2F443C5DA6D}"/>
              </a:ext>
            </a:extLst>
          </p:cNvPr>
          <p:cNvCxnSpPr>
            <a:cxnSpLocks/>
          </p:cNvCxnSpPr>
          <p:nvPr/>
        </p:nvCxnSpPr>
        <p:spPr bwMode="auto">
          <a:xfrm flipH="1" flipV="1">
            <a:off x="7171153" y="509709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8" name="直接箭头连接符 107">
            <a:extLst>
              <a:ext uri="{FF2B5EF4-FFF2-40B4-BE49-F238E27FC236}">
                <a16:creationId xmlns:a16="http://schemas.microsoft.com/office/drawing/2014/main" id="{6E593E26-0C95-43BA-B227-C756EBCEBFD2}"/>
              </a:ext>
            </a:extLst>
          </p:cNvPr>
          <p:cNvCxnSpPr>
            <a:cxnSpLocks/>
          </p:cNvCxnSpPr>
          <p:nvPr/>
        </p:nvCxnSpPr>
        <p:spPr bwMode="auto">
          <a:xfrm flipV="1">
            <a:off x="7171153" y="453225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9" name="直接箭头连接符 108">
            <a:extLst>
              <a:ext uri="{FF2B5EF4-FFF2-40B4-BE49-F238E27FC236}">
                <a16:creationId xmlns:a16="http://schemas.microsoft.com/office/drawing/2014/main" id="{3587C4D9-72BF-4681-9C2B-75A976536B48}"/>
              </a:ext>
            </a:extLst>
          </p:cNvPr>
          <p:cNvCxnSpPr>
            <a:cxnSpLocks/>
          </p:cNvCxnSpPr>
          <p:nvPr/>
        </p:nvCxnSpPr>
        <p:spPr bwMode="auto">
          <a:xfrm flipH="1" flipV="1">
            <a:off x="7459185" y="453225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10" name="文本框 109">
            <a:extLst>
              <a:ext uri="{FF2B5EF4-FFF2-40B4-BE49-F238E27FC236}">
                <a16:creationId xmlns:a16="http://schemas.microsoft.com/office/drawing/2014/main" id="{C0AC2805-69BD-45B0-8972-95AFCE5A2312}"/>
              </a:ext>
            </a:extLst>
          </p:cNvPr>
          <p:cNvSpPr txBox="1"/>
          <p:nvPr/>
        </p:nvSpPr>
        <p:spPr>
          <a:xfrm>
            <a:off x="6616793" y="5426161"/>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11" name="文本框 110">
            <a:extLst>
              <a:ext uri="{FF2B5EF4-FFF2-40B4-BE49-F238E27FC236}">
                <a16:creationId xmlns:a16="http://schemas.microsoft.com/office/drawing/2014/main" id="{545294E0-421C-42E4-833A-E4F94C151AE9}"/>
              </a:ext>
            </a:extLst>
          </p:cNvPr>
          <p:cNvSpPr txBox="1"/>
          <p:nvPr/>
        </p:nvSpPr>
        <p:spPr>
          <a:xfrm>
            <a:off x="7336873" y="5455778"/>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12" name="文本框 111">
            <a:extLst>
              <a:ext uri="{FF2B5EF4-FFF2-40B4-BE49-F238E27FC236}">
                <a16:creationId xmlns:a16="http://schemas.microsoft.com/office/drawing/2014/main" id="{195CD733-2925-4A06-85F7-058D1B67E5BD}"/>
              </a:ext>
            </a:extLst>
          </p:cNvPr>
          <p:cNvSpPr txBox="1"/>
          <p:nvPr/>
        </p:nvSpPr>
        <p:spPr>
          <a:xfrm>
            <a:off x="7624905" y="4735698"/>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 name="箭头: 右 1">
            <a:extLst>
              <a:ext uri="{FF2B5EF4-FFF2-40B4-BE49-F238E27FC236}">
                <a16:creationId xmlns:a16="http://schemas.microsoft.com/office/drawing/2014/main" id="{9877F75D-2843-4327-B793-0407D5CAD31D}"/>
              </a:ext>
            </a:extLst>
          </p:cNvPr>
          <p:cNvSpPr/>
          <p:nvPr/>
        </p:nvSpPr>
        <p:spPr bwMode="auto">
          <a:xfrm>
            <a:off x="2627784" y="2596071"/>
            <a:ext cx="783294" cy="52583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7" name="矩形 6">
            <a:extLst>
              <a:ext uri="{FF2B5EF4-FFF2-40B4-BE49-F238E27FC236}">
                <a16:creationId xmlns:a16="http://schemas.microsoft.com/office/drawing/2014/main" id="{FA5F89C8-E789-4CD1-AC92-3B68E81A81EA}"/>
              </a:ext>
            </a:extLst>
          </p:cNvPr>
          <p:cNvSpPr/>
          <p:nvPr/>
        </p:nvSpPr>
        <p:spPr bwMode="auto">
          <a:xfrm>
            <a:off x="3883527" y="2596071"/>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NLJ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14" name="矩形 113">
            <a:extLst>
              <a:ext uri="{FF2B5EF4-FFF2-40B4-BE49-F238E27FC236}">
                <a16:creationId xmlns:a16="http://schemas.microsoft.com/office/drawing/2014/main" id="{D52711DF-E505-479E-A44C-85BF69CADB34}"/>
              </a:ext>
            </a:extLst>
          </p:cNvPr>
          <p:cNvSpPr/>
          <p:nvPr/>
        </p:nvSpPr>
        <p:spPr bwMode="auto">
          <a:xfrm>
            <a:off x="4211960" y="198884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NLJ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15" name="矩形 114">
            <a:extLst>
              <a:ext uri="{FF2B5EF4-FFF2-40B4-BE49-F238E27FC236}">
                <a16:creationId xmlns:a16="http://schemas.microsoft.com/office/drawing/2014/main" id="{FD3FBC25-1079-4CC0-872A-25832437088E}"/>
              </a:ext>
            </a:extLst>
          </p:cNvPr>
          <p:cNvSpPr/>
          <p:nvPr/>
        </p:nvSpPr>
        <p:spPr bwMode="auto">
          <a:xfrm>
            <a:off x="7155494" y="198884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NLJ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16" name="矩形 115">
            <a:extLst>
              <a:ext uri="{FF2B5EF4-FFF2-40B4-BE49-F238E27FC236}">
                <a16:creationId xmlns:a16="http://schemas.microsoft.com/office/drawing/2014/main" id="{AA0DA1EE-4F69-4071-BD46-B6F2B9183F5A}"/>
              </a:ext>
            </a:extLst>
          </p:cNvPr>
          <p:cNvSpPr/>
          <p:nvPr/>
        </p:nvSpPr>
        <p:spPr bwMode="auto">
          <a:xfrm>
            <a:off x="6867462" y="257748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rPr>
              <a:t>HJ</a:t>
            </a:r>
            <a:endParaRPr kumimoji="1" lang="zh-CN" altLang="en-US" sz="18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endParaRPr>
          </a:p>
        </p:txBody>
      </p:sp>
      <p:sp>
        <p:nvSpPr>
          <p:cNvPr id="117" name="矩形 116">
            <a:extLst>
              <a:ext uri="{FF2B5EF4-FFF2-40B4-BE49-F238E27FC236}">
                <a16:creationId xmlns:a16="http://schemas.microsoft.com/office/drawing/2014/main" id="{616D61E6-18DC-4EDF-B9AE-74B1F4D76CFA}"/>
              </a:ext>
            </a:extLst>
          </p:cNvPr>
          <p:cNvSpPr/>
          <p:nvPr/>
        </p:nvSpPr>
        <p:spPr bwMode="auto">
          <a:xfrm>
            <a:off x="3995936" y="486916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NLJ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18" name="矩形 117">
            <a:extLst>
              <a:ext uri="{FF2B5EF4-FFF2-40B4-BE49-F238E27FC236}">
                <a16:creationId xmlns:a16="http://schemas.microsoft.com/office/drawing/2014/main" id="{1FD1DEBB-8C88-4A48-90DD-5E90C6CB157C}"/>
              </a:ext>
            </a:extLst>
          </p:cNvPr>
          <p:cNvSpPr/>
          <p:nvPr/>
        </p:nvSpPr>
        <p:spPr bwMode="auto">
          <a:xfrm>
            <a:off x="4275174" y="437768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HJ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19" name="矩形 118">
            <a:extLst>
              <a:ext uri="{FF2B5EF4-FFF2-40B4-BE49-F238E27FC236}">
                <a16:creationId xmlns:a16="http://schemas.microsoft.com/office/drawing/2014/main" id="{BF3DDD2C-0743-4672-8EA2-543DEF482210}"/>
              </a:ext>
            </a:extLst>
          </p:cNvPr>
          <p:cNvSpPr/>
          <p:nvPr/>
        </p:nvSpPr>
        <p:spPr bwMode="auto">
          <a:xfrm>
            <a:off x="7227502" y="4305672"/>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HJ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20" name="矩形 119">
            <a:extLst>
              <a:ext uri="{FF2B5EF4-FFF2-40B4-BE49-F238E27FC236}">
                <a16:creationId xmlns:a16="http://schemas.microsoft.com/office/drawing/2014/main" id="{6E139515-6717-4EF8-9144-B7D8572D54FB}"/>
              </a:ext>
            </a:extLst>
          </p:cNvPr>
          <p:cNvSpPr/>
          <p:nvPr/>
        </p:nvSpPr>
        <p:spPr bwMode="auto">
          <a:xfrm>
            <a:off x="6939470" y="4881736"/>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HJ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52" name="矩形 51">
            <a:extLst>
              <a:ext uri="{FF2B5EF4-FFF2-40B4-BE49-F238E27FC236}">
                <a16:creationId xmlns:a16="http://schemas.microsoft.com/office/drawing/2014/main" id="{B21F794E-E860-41E7-96D2-0F8D84F0D4F6}"/>
              </a:ext>
            </a:extLst>
          </p:cNvPr>
          <p:cNvSpPr/>
          <p:nvPr/>
        </p:nvSpPr>
        <p:spPr>
          <a:xfrm>
            <a:off x="685800" y="448569"/>
            <a:ext cx="3068469" cy="584775"/>
          </a:xfrm>
          <a:prstGeom prst="rect">
            <a:avLst/>
          </a:prstGeom>
        </p:spPr>
        <p:txBody>
          <a:bodyPr wrap="none">
            <a:spAutoFit/>
          </a:bodyPr>
          <a:lstStyle/>
          <a:p>
            <a:pPr>
              <a:spcBef>
                <a:spcPct val="50000"/>
              </a:spcBef>
            </a:pPr>
            <a:r>
              <a:rPr lang="zh-CN" altLang="en-US" sz="3200" b="1" dirty="0">
                <a:solidFill>
                  <a:schemeClr val="tx2"/>
                </a:solidFill>
                <a:latin typeface="+mj-ea"/>
                <a:ea typeface="+mj-ea"/>
              </a:rPr>
              <a:t>计划枚举（续）</a:t>
            </a:r>
          </a:p>
        </p:txBody>
      </p:sp>
      <p:sp>
        <p:nvSpPr>
          <p:cNvPr id="53" name="矩形 52">
            <a:extLst>
              <a:ext uri="{FF2B5EF4-FFF2-40B4-BE49-F238E27FC236}">
                <a16:creationId xmlns:a16="http://schemas.microsoft.com/office/drawing/2014/main" id="{279D3824-210A-4A71-8036-D9998E16149C}"/>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3930595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230D05-0666-4C82-83C8-A786A8CB2381}"/>
              </a:ext>
            </a:extLst>
          </p:cNvPr>
          <p:cNvSpPr>
            <a:spLocks noGrp="1"/>
          </p:cNvSpPr>
          <p:nvPr>
            <p:ph idx="1"/>
          </p:nvPr>
        </p:nvSpPr>
        <p:spPr>
          <a:xfrm>
            <a:off x="685800" y="1052736"/>
            <a:ext cx="7846640" cy="625624"/>
          </a:xfrm>
        </p:spPr>
        <p:txBody>
          <a:bodyPr/>
          <a:lstStyle/>
          <a:p>
            <a:pPr marL="0" indent="0">
              <a:buNone/>
            </a:pPr>
            <a:r>
              <a:rPr lang="en-US" altLang="zh-CN" dirty="0"/>
              <a:t>3.</a:t>
            </a:r>
            <a:r>
              <a:rPr lang="zh-CN" altLang="en-US" dirty="0"/>
              <a:t>枚举所有可能的数据存取方法</a:t>
            </a:r>
          </a:p>
        </p:txBody>
      </p:sp>
      <p:sp>
        <p:nvSpPr>
          <p:cNvPr id="19" name="矩形 18">
            <a:extLst>
              <a:ext uri="{FF2B5EF4-FFF2-40B4-BE49-F238E27FC236}">
                <a16:creationId xmlns:a16="http://schemas.microsoft.com/office/drawing/2014/main" id="{FE694EF6-886F-4F13-AE95-A9A18C120EC0}"/>
              </a:ext>
            </a:extLst>
          </p:cNvPr>
          <p:cNvSpPr/>
          <p:nvPr/>
        </p:nvSpPr>
        <p:spPr bwMode="auto">
          <a:xfrm>
            <a:off x="6624226" y="692696"/>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Select * from R,S,T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Where </a:t>
            </a:r>
            <a:r>
              <a:rPr kumimoji="1" lang="en-US" altLang="zh-CN" sz="18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8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And </a:t>
            </a:r>
            <a:r>
              <a:rPr kumimoji="1" lang="en-US" altLang="zh-CN" sz="18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S.b</a:t>
            </a: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t>
            </a:r>
            <a:r>
              <a:rPr kumimoji="1" lang="en-US" altLang="zh-CN" sz="18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T.b</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cxnSp>
        <p:nvCxnSpPr>
          <p:cNvPr id="106" name="直接箭头连接符 105">
            <a:extLst>
              <a:ext uri="{FF2B5EF4-FFF2-40B4-BE49-F238E27FC236}">
                <a16:creationId xmlns:a16="http://schemas.microsoft.com/office/drawing/2014/main" id="{CB802E40-818D-4E2A-8BCF-6800D570BE38}"/>
              </a:ext>
            </a:extLst>
          </p:cNvPr>
          <p:cNvCxnSpPr/>
          <p:nvPr/>
        </p:nvCxnSpPr>
        <p:spPr bwMode="auto">
          <a:xfrm flipV="1">
            <a:off x="1165920" y="2780258"/>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7" name="直接箭头连接符 106">
            <a:extLst>
              <a:ext uri="{FF2B5EF4-FFF2-40B4-BE49-F238E27FC236}">
                <a16:creationId xmlns:a16="http://schemas.microsoft.com/office/drawing/2014/main" id="{1E058B55-EDDB-4A43-BE6E-C2F443C5DA6D}"/>
              </a:ext>
            </a:extLst>
          </p:cNvPr>
          <p:cNvCxnSpPr>
            <a:cxnSpLocks/>
          </p:cNvCxnSpPr>
          <p:nvPr/>
        </p:nvCxnSpPr>
        <p:spPr bwMode="auto">
          <a:xfrm flipH="1" flipV="1">
            <a:off x="1453952" y="2780258"/>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8" name="直接箭头连接符 107">
            <a:extLst>
              <a:ext uri="{FF2B5EF4-FFF2-40B4-BE49-F238E27FC236}">
                <a16:creationId xmlns:a16="http://schemas.microsoft.com/office/drawing/2014/main" id="{6E593E26-0C95-43BA-B227-C756EBCEBFD2}"/>
              </a:ext>
            </a:extLst>
          </p:cNvPr>
          <p:cNvCxnSpPr>
            <a:cxnSpLocks/>
          </p:cNvCxnSpPr>
          <p:nvPr/>
        </p:nvCxnSpPr>
        <p:spPr bwMode="auto">
          <a:xfrm flipV="1">
            <a:off x="1453952" y="221541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9" name="直接箭头连接符 108">
            <a:extLst>
              <a:ext uri="{FF2B5EF4-FFF2-40B4-BE49-F238E27FC236}">
                <a16:creationId xmlns:a16="http://schemas.microsoft.com/office/drawing/2014/main" id="{3587C4D9-72BF-4681-9C2B-75A976536B48}"/>
              </a:ext>
            </a:extLst>
          </p:cNvPr>
          <p:cNvCxnSpPr>
            <a:cxnSpLocks/>
          </p:cNvCxnSpPr>
          <p:nvPr/>
        </p:nvCxnSpPr>
        <p:spPr bwMode="auto">
          <a:xfrm flipH="1" flipV="1">
            <a:off x="1741984" y="221541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10" name="文本框 109">
            <a:extLst>
              <a:ext uri="{FF2B5EF4-FFF2-40B4-BE49-F238E27FC236}">
                <a16:creationId xmlns:a16="http://schemas.microsoft.com/office/drawing/2014/main" id="{C0AC2805-69BD-45B0-8972-95AFCE5A2312}"/>
              </a:ext>
            </a:extLst>
          </p:cNvPr>
          <p:cNvSpPr txBox="1"/>
          <p:nvPr/>
        </p:nvSpPr>
        <p:spPr>
          <a:xfrm>
            <a:off x="899592" y="3109329"/>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11" name="文本框 110">
            <a:extLst>
              <a:ext uri="{FF2B5EF4-FFF2-40B4-BE49-F238E27FC236}">
                <a16:creationId xmlns:a16="http://schemas.microsoft.com/office/drawing/2014/main" id="{545294E0-421C-42E4-833A-E4F94C151AE9}"/>
              </a:ext>
            </a:extLst>
          </p:cNvPr>
          <p:cNvSpPr txBox="1"/>
          <p:nvPr/>
        </p:nvSpPr>
        <p:spPr>
          <a:xfrm>
            <a:off x="1619672" y="3138946"/>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12" name="文本框 111">
            <a:extLst>
              <a:ext uri="{FF2B5EF4-FFF2-40B4-BE49-F238E27FC236}">
                <a16:creationId xmlns:a16="http://schemas.microsoft.com/office/drawing/2014/main" id="{195CD733-2925-4A06-85F7-058D1B67E5BD}"/>
              </a:ext>
            </a:extLst>
          </p:cNvPr>
          <p:cNvSpPr txBox="1"/>
          <p:nvPr/>
        </p:nvSpPr>
        <p:spPr>
          <a:xfrm>
            <a:off x="1907704" y="2418866"/>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19" name="矩形 118">
            <a:extLst>
              <a:ext uri="{FF2B5EF4-FFF2-40B4-BE49-F238E27FC236}">
                <a16:creationId xmlns:a16="http://schemas.microsoft.com/office/drawing/2014/main" id="{BF3DDD2C-0743-4672-8EA2-543DEF482210}"/>
              </a:ext>
            </a:extLst>
          </p:cNvPr>
          <p:cNvSpPr/>
          <p:nvPr/>
        </p:nvSpPr>
        <p:spPr bwMode="auto">
          <a:xfrm>
            <a:off x="1510301" y="198884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HJ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20" name="矩形 119">
            <a:extLst>
              <a:ext uri="{FF2B5EF4-FFF2-40B4-BE49-F238E27FC236}">
                <a16:creationId xmlns:a16="http://schemas.microsoft.com/office/drawing/2014/main" id="{6E139515-6717-4EF8-9144-B7D8572D54FB}"/>
              </a:ext>
            </a:extLst>
          </p:cNvPr>
          <p:cNvSpPr/>
          <p:nvPr/>
        </p:nvSpPr>
        <p:spPr bwMode="auto">
          <a:xfrm>
            <a:off x="1222269" y="2564904"/>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HJ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cxnSp>
        <p:nvCxnSpPr>
          <p:cNvPr id="52" name="直接箭头连接符 51">
            <a:extLst>
              <a:ext uri="{FF2B5EF4-FFF2-40B4-BE49-F238E27FC236}">
                <a16:creationId xmlns:a16="http://schemas.microsoft.com/office/drawing/2014/main" id="{06C4ABF1-013E-494B-B31C-B8A096670E6C}"/>
              </a:ext>
            </a:extLst>
          </p:cNvPr>
          <p:cNvCxnSpPr/>
          <p:nvPr/>
        </p:nvCxnSpPr>
        <p:spPr bwMode="auto">
          <a:xfrm flipV="1">
            <a:off x="4499992" y="2780258"/>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3" name="直接箭头连接符 52">
            <a:extLst>
              <a:ext uri="{FF2B5EF4-FFF2-40B4-BE49-F238E27FC236}">
                <a16:creationId xmlns:a16="http://schemas.microsoft.com/office/drawing/2014/main" id="{1C70D083-9275-4113-9289-4B90DDCC8582}"/>
              </a:ext>
            </a:extLst>
          </p:cNvPr>
          <p:cNvCxnSpPr>
            <a:cxnSpLocks/>
          </p:cNvCxnSpPr>
          <p:nvPr/>
        </p:nvCxnSpPr>
        <p:spPr bwMode="auto">
          <a:xfrm flipH="1" flipV="1">
            <a:off x="4788024" y="2780258"/>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4" name="直接箭头连接符 53">
            <a:extLst>
              <a:ext uri="{FF2B5EF4-FFF2-40B4-BE49-F238E27FC236}">
                <a16:creationId xmlns:a16="http://schemas.microsoft.com/office/drawing/2014/main" id="{B300572A-0FCC-424B-8B53-71DCD24666B9}"/>
              </a:ext>
            </a:extLst>
          </p:cNvPr>
          <p:cNvCxnSpPr>
            <a:cxnSpLocks/>
          </p:cNvCxnSpPr>
          <p:nvPr/>
        </p:nvCxnSpPr>
        <p:spPr bwMode="auto">
          <a:xfrm flipV="1">
            <a:off x="4788024" y="221541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5" name="直接箭头连接符 54">
            <a:extLst>
              <a:ext uri="{FF2B5EF4-FFF2-40B4-BE49-F238E27FC236}">
                <a16:creationId xmlns:a16="http://schemas.microsoft.com/office/drawing/2014/main" id="{F0D38855-1B66-4D4C-95F9-5303684345A2}"/>
              </a:ext>
            </a:extLst>
          </p:cNvPr>
          <p:cNvCxnSpPr>
            <a:cxnSpLocks/>
          </p:cNvCxnSpPr>
          <p:nvPr/>
        </p:nvCxnSpPr>
        <p:spPr bwMode="auto">
          <a:xfrm flipH="1" flipV="1">
            <a:off x="5076056" y="221541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56" name="文本框 55">
            <a:extLst>
              <a:ext uri="{FF2B5EF4-FFF2-40B4-BE49-F238E27FC236}">
                <a16:creationId xmlns:a16="http://schemas.microsoft.com/office/drawing/2014/main" id="{2AEB8ECA-0BC0-41EA-BC6D-E87BE86CC4AF}"/>
              </a:ext>
            </a:extLst>
          </p:cNvPr>
          <p:cNvSpPr txBox="1"/>
          <p:nvPr/>
        </p:nvSpPr>
        <p:spPr>
          <a:xfrm>
            <a:off x="3635896" y="3140968"/>
            <a:ext cx="1195535"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SeqScan</a:t>
            </a:r>
            <a:endParaRPr kumimoji="1" lang="zh-CN" altLang="en-US" sz="16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59" name="矩形 58">
            <a:extLst>
              <a:ext uri="{FF2B5EF4-FFF2-40B4-BE49-F238E27FC236}">
                <a16:creationId xmlns:a16="http://schemas.microsoft.com/office/drawing/2014/main" id="{2062ED23-B76D-477C-A8FD-8F803FB5819C}"/>
              </a:ext>
            </a:extLst>
          </p:cNvPr>
          <p:cNvSpPr/>
          <p:nvPr/>
        </p:nvSpPr>
        <p:spPr bwMode="auto">
          <a:xfrm>
            <a:off x="4844373" y="198884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HJ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60" name="矩形 59">
            <a:extLst>
              <a:ext uri="{FF2B5EF4-FFF2-40B4-BE49-F238E27FC236}">
                <a16:creationId xmlns:a16="http://schemas.microsoft.com/office/drawing/2014/main" id="{186F5CA6-7365-4623-9B3D-8F57A828B8A7}"/>
              </a:ext>
            </a:extLst>
          </p:cNvPr>
          <p:cNvSpPr/>
          <p:nvPr/>
        </p:nvSpPr>
        <p:spPr bwMode="auto">
          <a:xfrm>
            <a:off x="4556341" y="2564904"/>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HJ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cxnSp>
        <p:nvCxnSpPr>
          <p:cNvPr id="61" name="直接箭头连接符 60">
            <a:extLst>
              <a:ext uri="{FF2B5EF4-FFF2-40B4-BE49-F238E27FC236}">
                <a16:creationId xmlns:a16="http://schemas.microsoft.com/office/drawing/2014/main" id="{25D3CAB8-D03F-490A-87A0-854F562E5D81}"/>
              </a:ext>
            </a:extLst>
          </p:cNvPr>
          <p:cNvCxnSpPr/>
          <p:nvPr/>
        </p:nvCxnSpPr>
        <p:spPr bwMode="auto">
          <a:xfrm flipV="1">
            <a:off x="4499992" y="4912903"/>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2" name="直接箭头连接符 61">
            <a:extLst>
              <a:ext uri="{FF2B5EF4-FFF2-40B4-BE49-F238E27FC236}">
                <a16:creationId xmlns:a16="http://schemas.microsoft.com/office/drawing/2014/main" id="{A54BD7F9-781C-4C29-82B3-63A420B5E964}"/>
              </a:ext>
            </a:extLst>
          </p:cNvPr>
          <p:cNvCxnSpPr>
            <a:cxnSpLocks/>
          </p:cNvCxnSpPr>
          <p:nvPr/>
        </p:nvCxnSpPr>
        <p:spPr bwMode="auto">
          <a:xfrm flipH="1" flipV="1">
            <a:off x="4788024" y="4912903"/>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3" name="直接箭头连接符 62">
            <a:extLst>
              <a:ext uri="{FF2B5EF4-FFF2-40B4-BE49-F238E27FC236}">
                <a16:creationId xmlns:a16="http://schemas.microsoft.com/office/drawing/2014/main" id="{9D0CFA25-C8DC-4BC2-BD71-44BDE81AB63D}"/>
              </a:ext>
            </a:extLst>
          </p:cNvPr>
          <p:cNvCxnSpPr>
            <a:cxnSpLocks/>
          </p:cNvCxnSpPr>
          <p:nvPr/>
        </p:nvCxnSpPr>
        <p:spPr bwMode="auto">
          <a:xfrm flipV="1">
            <a:off x="4788024" y="4348063"/>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4" name="直接箭头连接符 63">
            <a:extLst>
              <a:ext uri="{FF2B5EF4-FFF2-40B4-BE49-F238E27FC236}">
                <a16:creationId xmlns:a16="http://schemas.microsoft.com/office/drawing/2014/main" id="{70847B2C-B4EB-4610-ACE3-A83F9CFB0E1E}"/>
              </a:ext>
            </a:extLst>
          </p:cNvPr>
          <p:cNvCxnSpPr>
            <a:cxnSpLocks/>
          </p:cNvCxnSpPr>
          <p:nvPr/>
        </p:nvCxnSpPr>
        <p:spPr bwMode="auto">
          <a:xfrm flipH="1" flipV="1">
            <a:off x="5076056" y="4348063"/>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68" name="矩形 67">
            <a:extLst>
              <a:ext uri="{FF2B5EF4-FFF2-40B4-BE49-F238E27FC236}">
                <a16:creationId xmlns:a16="http://schemas.microsoft.com/office/drawing/2014/main" id="{026BDB8B-5423-420C-9750-35BF853B670A}"/>
              </a:ext>
            </a:extLst>
          </p:cNvPr>
          <p:cNvSpPr/>
          <p:nvPr/>
        </p:nvSpPr>
        <p:spPr bwMode="auto">
          <a:xfrm>
            <a:off x="4844373" y="4121485"/>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HJ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69" name="矩形 68">
            <a:extLst>
              <a:ext uri="{FF2B5EF4-FFF2-40B4-BE49-F238E27FC236}">
                <a16:creationId xmlns:a16="http://schemas.microsoft.com/office/drawing/2014/main" id="{EFFAD612-C1E6-49AC-8203-085270FB9DE2}"/>
              </a:ext>
            </a:extLst>
          </p:cNvPr>
          <p:cNvSpPr/>
          <p:nvPr/>
        </p:nvSpPr>
        <p:spPr bwMode="auto">
          <a:xfrm>
            <a:off x="4556341" y="4697549"/>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HJ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70" name="箭头: 右 69">
            <a:extLst>
              <a:ext uri="{FF2B5EF4-FFF2-40B4-BE49-F238E27FC236}">
                <a16:creationId xmlns:a16="http://schemas.microsoft.com/office/drawing/2014/main" id="{445B4C94-5972-48DE-94A0-78055F4E09CC}"/>
              </a:ext>
            </a:extLst>
          </p:cNvPr>
          <p:cNvSpPr/>
          <p:nvPr/>
        </p:nvSpPr>
        <p:spPr bwMode="auto">
          <a:xfrm>
            <a:off x="2627784" y="2596071"/>
            <a:ext cx="783294" cy="52583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71" name="文本框 70">
            <a:extLst>
              <a:ext uri="{FF2B5EF4-FFF2-40B4-BE49-F238E27FC236}">
                <a16:creationId xmlns:a16="http://schemas.microsoft.com/office/drawing/2014/main" id="{FD91ABB2-6736-490B-9C15-89BD5F6F0A13}"/>
              </a:ext>
            </a:extLst>
          </p:cNvPr>
          <p:cNvSpPr txBox="1"/>
          <p:nvPr/>
        </p:nvSpPr>
        <p:spPr>
          <a:xfrm>
            <a:off x="4716016" y="3140968"/>
            <a:ext cx="1195535"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SeqScan</a:t>
            </a:r>
            <a:endParaRPr kumimoji="1" lang="zh-CN" altLang="en-US" sz="16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2" name="文本框 71">
            <a:extLst>
              <a:ext uri="{FF2B5EF4-FFF2-40B4-BE49-F238E27FC236}">
                <a16:creationId xmlns:a16="http://schemas.microsoft.com/office/drawing/2014/main" id="{34EB4380-9D0A-4633-B2C0-4B94B5EFEB5A}"/>
              </a:ext>
            </a:extLst>
          </p:cNvPr>
          <p:cNvSpPr txBox="1"/>
          <p:nvPr/>
        </p:nvSpPr>
        <p:spPr>
          <a:xfrm>
            <a:off x="5176665" y="2492896"/>
            <a:ext cx="1195535"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SeqScan</a:t>
            </a:r>
            <a:endParaRPr kumimoji="1" lang="zh-CN" altLang="en-US" sz="16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3" name="文本框 72">
            <a:extLst>
              <a:ext uri="{FF2B5EF4-FFF2-40B4-BE49-F238E27FC236}">
                <a16:creationId xmlns:a16="http://schemas.microsoft.com/office/drawing/2014/main" id="{2861AB0A-A81A-4261-8260-042F8F89A82E}"/>
              </a:ext>
            </a:extLst>
          </p:cNvPr>
          <p:cNvSpPr txBox="1"/>
          <p:nvPr/>
        </p:nvSpPr>
        <p:spPr>
          <a:xfrm>
            <a:off x="3707906" y="5322694"/>
            <a:ext cx="1195534"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SeqScan</a:t>
            </a:r>
            <a:endParaRPr kumimoji="1" lang="zh-CN" altLang="en-US" sz="16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4" name="文本框 73">
            <a:extLst>
              <a:ext uri="{FF2B5EF4-FFF2-40B4-BE49-F238E27FC236}">
                <a16:creationId xmlns:a16="http://schemas.microsoft.com/office/drawing/2014/main" id="{4F872B5D-9F02-45B7-BF52-4E69C679B4F3}"/>
              </a:ext>
            </a:extLst>
          </p:cNvPr>
          <p:cNvSpPr txBox="1"/>
          <p:nvPr/>
        </p:nvSpPr>
        <p:spPr>
          <a:xfrm>
            <a:off x="4788024" y="5301208"/>
            <a:ext cx="1296144"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IndexScan</a:t>
            </a:r>
            <a:endParaRPr kumimoji="1" lang="zh-CN" altLang="en-US" sz="1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sp>
        <p:nvSpPr>
          <p:cNvPr id="75" name="文本框 74">
            <a:extLst>
              <a:ext uri="{FF2B5EF4-FFF2-40B4-BE49-F238E27FC236}">
                <a16:creationId xmlns:a16="http://schemas.microsoft.com/office/drawing/2014/main" id="{F9601234-AF56-4218-98B2-A5D4CD2E63EA}"/>
              </a:ext>
            </a:extLst>
          </p:cNvPr>
          <p:cNvSpPr txBox="1"/>
          <p:nvPr/>
        </p:nvSpPr>
        <p:spPr>
          <a:xfrm>
            <a:off x="5248673" y="4581128"/>
            <a:ext cx="1296144"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SeqScan</a:t>
            </a:r>
            <a:endParaRPr kumimoji="1" lang="zh-CN" altLang="en-US" sz="16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3" name="矩形 32">
            <a:extLst>
              <a:ext uri="{FF2B5EF4-FFF2-40B4-BE49-F238E27FC236}">
                <a16:creationId xmlns:a16="http://schemas.microsoft.com/office/drawing/2014/main" id="{2BEEED74-024F-4997-8965-F98AE8882011}"/>
              </a:ext>
            </a:extLst>
          </p:cNvPr>
          <p:cNvSpPr/>
          <p:nvPr/>
        </p:nvSpPr>
        <p:spPr>
          <a:xfrm>
            <a:off x="685800" y="448569"/>
            <a:ext cx="3068469" cy="584775"/>
          </a:xfrm>
          <a:prstGeom prst="rect">
            <a:avLst/>
          </a:prstGeom>
        </p:spPr>
        <p:txBody>
          <a:bodyPr wrap="none">
            <a:spAutoFit/>
          </a:bodyPr>
          <a:lstStyle/>
          <a:p>
            <a:pPr>
              <a:spcBef>
                <a:spcPct val="50000"/>
              </a:spcBef>
            </a:pPr>
            <a:r>
              <a:rPr lang="zh-CN" altLang="en-US" sz="3200" b="1" dirty="0">
                <a:solidFill>
                  <a:schemeClr val="tx2"/>
                </a:solidFill>
                <a:latin typeface="+mj-ea"/>
                <a:ea typeface="+mj-ea"/>
              </a:rPr>
              <a:t>计划枚举（续）</a:t>
            </a:r>
          </a:p>
        </p:txBody>
      </p:sp>
      <p:sp>
        <p:nvSpPr>
          <p:cNvPr id="34" name="矩形 33">
            <a:extLst>
              <a:ext uri="{FF2B5EF4-FFF2-40B4-BE49-F238E27FC236}">
                <a16:creationId xmlns:a16="http://schemas.microsoft.com/office/drawing/2014/main" id="{2B49DC00-2171-400B-9566-1E3FEBA97018}"/>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4349644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0D019E-9855-4624-AF3E-764770460CF9}"/>
              </a:ext>
            </a:extLst>
          </p:cNvPr>
          <p:cNvSpPr>
            <a:spLocks noGrp="1"/>
          </p:cNvSpPr>
          <p:nvPr>
            <p:ph idx="1"/>
          </p:nvPr>
        </p:nvSpPr>
        <p:spPr>
          <a:xfrm>
            <a:off x="685800" y="1124744"/>
            <a:ext cx="7772400" cy="4971256"/>
          </a:xfrm>
        </p:spPr>
        <p:txBody>
          <a:bodyPr/>
          <a:lstStyle/>
          <a:p>
            <a:r>
              <a:rPr lang="zh-CN" altLang="en-US" dirty="0"/>
              <a:t>多表查询计划</a:t>
            </a:r>
            <a:r>
              <a:rPr lang="en-US" altLang="zh-CN" dirty="0"/>
              <a:t>(</a:t>
            </a:r>
            <a:r>
              <a:rPr lang="zh-CN" altLang="en-US" dirty="0"/>
              <a:t>续</a:t>
            </a:r>
            <a:r>
              <a:rPr lang="en-US" altLang="zh-CN" dirty="0"/>
              <a:t>)</a:t>
            </a:r>
          </a:p>
          <a:p>
            <a:pPr lvl="1"/>
            <a:r>
              <a:rPr lang="en-US" altLang="zh-CN" dirty="0"/>
              <a:t>System R</a:t>
            </a:r>
            <a:r>
              <a:rPr lang="zh-CN" altLang="en-US" dirty="0"/>
              <a:t>简化这一问题，只考虑</a:t>
            </a:r>
            <a:r>
              <a:rPr lang="zh-CN" altLang="en-US" dirty="0">
                <a:solidFill>
                  <a:srgbClr val="FF0000"/>
                </a:solidFill>
              </a:rPr>
              <a:t>左深树</a:t>
            </a:r>
            <a:endParaRPr lang="en-US" altLang="zh-CN" dirty="0">
              <a:solidFill>
                <a:srgbClr val="FF0000"/>
              </a:solidFill>
            </a:endParaRPr>
          </a:p>
          <a:p>
            <a:pPr lvl="2">
              <a:buFont typeface="Wingdings" panose="05000000000000000000" pitchFamily="2" charset="2"/>
              <a:buChar char="n"/>
            </a:pPr>
            <a:r>
              <a:rPr lang="en-US" altLang="zh-CN" dirty="0"/>
              <a:t>System R</a:t>
            </a:r>
            <a:r>
              <a:rPr lang="zh-CN" altLang="en-US" dirty="0"/>
              <a:t>认为非左深树不能</a:t>
            </a:r>
            <a:r>
              <a:rPr lang="zh-CN" altLang="en-US" dirty="0">
                <a:solidFill>
                  <a:srgbClr val="FF0000"/>
                </a:solidFill>
              </a:rPr>
              <a:t>流水线计算</a:t>
            </a:r>
            <a:r>
              <a:rPr lang="zh-CN" altLang="en-US" dirty="0"/>
              <a:t>，不符合</a:t>
            </a:r>
            <a:r>
              <a:rPr lang="zh-CN" altLang="en-US" dirty="0">
                <a:solidFill>
                  <a:srgbClr val="FF0000"/>
                </a:solidFill>
              </a:rPr>
              <a:t>火山模型</a:t>
            </a:r>
          </a:p>
        </p:txBody>
      </p:sp>
      <p:sp>
        <p:nvSpPr>
          <p:cNvPr id="71" name="AutoShape 4">
            <a:extLst>
              <a:ext uri="{FF2B5EF4-FFF2-40B4-BE49-F238E27FC236}">
                <a16:creationId xmlns:a16="http://schemas.microsoft.com/office/drawing/2014/main" id="{109D0529-E194-4BB4-A0CC-362CBEC8DEBF}"/>
              </a:ext>
            </a:extLst>
          </p:cNvPr>
          <p:cNvSpPr>
            <a:spLocks noChangeArrowheads="1"/>
          </p:cNvSpPr>
          <p:nvPr/>
        </p:nvSpPr>
        <p:spPr bwMode="auto">
          <a:xfrm rot="5400000">
            <a:off x="1729780" y="447102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72" name="AutoShape 4">
            <a:extLst>
              <a:ext uri="{FF2B5EF4-FFF2-40B4-BE49-F238E27FC236}">
                <a16:creationId xmlns:a16="http://schemas.microsoft.com/office/drawing/2014/main" id="{E38DBD74-013D-4C02-9595-BAB736CB7B8A}"/>
              </a:ext>
            </a:extLst>
          </p:cNvPr>
          <p:cNvSpPr>
            <a:spLocks noChangeArrowheads="1"/>
          </p:cNvSpPr>
          <p:nvPr/>
        </p:nvSpPr>
        <p:spPr bwMode="auto">
          <a:xfrm rot="5400000">
            <a:off x="1424980" y="503586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73" name="AutoShape 4">
            <a:extLst>
              <a:ext uri="{FF2B5EF4-FFF2-40B4-BE49-F238E27FC236}">
                <a16:creationId xmlns:a16="http://schemas.microsoft.com/office/drawing/2014/main" id="{B5140ACC-1293-4CB5-84FB-4C57CF84712B}"/>
              </a:ext>
            </a:extLst>
          </p:cNvPr>
          <p:cNvSpPr>
            <a:spLocks noChangeArrowheads="1"/>
          </p:cNvSpPr>
          <p:nvPr/>
        </p:nvSpPr>
        <p:spPr bwMode="auto">
          <a:xfrm rot="5400000">
            <a:off x="1120180" y="569515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74" name="直接箭头连接符 73">
            <a:extLst>
              <a:ext uri="{FF2B5EF4-FFF2-40B4-BE49-F238E27FC236}">
                <a16:creationId xmlns:a16="http://schemas.microsoft.com/office/drawing/2014/main" id="{E218DF00-70AB-4173-841A-A7F996B479D8}"/>
              </a:ext>
            </a:extLst>
          </p:cNvPr>
          <p:cNvCxnSpPr/>
          <p:nvPr/>
        </p:nvCxnSpPr>
        <p:spPr bwMode="auto">
          <a:xfrm flipV="1">
            <a:off x="1259632" y="530256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5" name="直接箭头连接符 74">
            <a:extLst>
              <a:ext uri="{FF2B5EF4-FFF2-40B4-BE49-F238E27FC236}">
                <a16:creationId xmlns:a16="http://schemas.microsoft.com/office/drawing/2014/main" id="{56C3000D-7457-4857-B2A2-BBBF1E8F43A9}"/>
              </a:ext>
            </a:extLst>
          </p:cNvPr>
          <p:cNvCxnSpPr>
            <a:cxnSpLocks/>
          </p:cNvCxnSpPr>
          <p:nvPr/>
        </p:nvCxnSpPr>
        <p:spPr bwMode="auto">
          <a:xfrm flipH="1" flipV="1">
            <a:off x="1547664" y="530256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6" name="直接箭头连接符 75">
            <a:extLst>
              <a:ext uri="{FF2B5EF4-FFF2-40B4-BE49-F238E27FC236}">
                <a16:creationId xmlns:a16="http://schemas.microsoft.com/office/drawing/2014/main" id="{893B0577-8A87-45C8-B71B-89A86B92E509}"/>
              </a:ext>
            </a:extLst>
          </p:cNvPr>
          <p:cNvCxnSpPr>
            <a:cxnSpLocks/>
          </p:cNvCxnSpPr>
          <p:nvPr/>
        </p:nvCxnSpPr>
        <p:spPr bwMode="auto">
          <a:xfrm flipV="1">
            <a:off x="1547664" y="473772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7" name="直接箭头连接符 76">
            <a:extLst>
              <a:ext uri="{FF2B5EF4-FFF2-40B4-BE49-F238E27FC236}">
                <a16:creationId xmlns:a16="http://schemas.microsoft.com/office/drawing/2014/main" id="{CE743850-3263-48EB-A6FD-BB316BE2B99F}"/>
              </a:ext>
            </a:extLst>
          </p:cNvPr>
          <p:cNvCxnSpPr>
            <a:cxnSpLocks/>
          </p:cNvCxnSpPr>
          <p:nvPr/>
        </p:nvCxnSpPr>
        <p:spPr bwMode="auto">
          <a:xfrm flipH="1" flipV="1">
            <a:off x="1835696" y="473772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8" name="直接箭头连接符 77">
            <a:extLst>
              <a:ext uri="{FF2B5EF4-FFF2-40B4-BE49-F238E27FC236}">
                <a16:creationId xmlns:a16="http://schemas.microsoft.com/office/drawing/2014/main" id="{85747C38-9C22-43B6-AE0B-511FA42664C5}"/>
              </a:ext>
            </a:extLst>
          </p:cNvPr>
          <p:cNvCxnSpPr>
            <a:cxnSpLocks/>
          </p:cNvCxnSpPr>
          <p:nvPr/>
        </p:nvCxnSpPr>
        <p:spPr bwMode="auto">
          <a:xfrm flipV="1">
            <a:off x="921296" y="5961856"/>
            <a:ext cx="33833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9" name="直接箭头连接符 78">
            <a:extLst>
              <a:ext uri="{FF2B5EF4-FFF2-40B4-BE49-F238E27FC236}">
                <a16:creationId xmlns:a16="http://schemas.microsoft.com/office/drawing/2014/main" id="{8826A55C-D3E4-4399-8A62-A7434C3B5220}"/>
              </a:ext>
            </a:extLst>
          </p:cNvPr>
          <p:cNvCxnSpPr>
            <a:cxnSpLocks/>
          </p:cNvCxnSpPr>
          <p:nvPr/>
        </p:nvCxnSpPr>
        <p:spPr bwMode="auto">
          <a:xfrm flipH="1" flipV="1">
            <a:off x="1259632" y="5961856"/>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80" name="文本框 79">
            <a:extLst>
              <a:ext uri="{FF2B5EF4-FFF2-40B4-BE49-F238E27FC236}">
                <a16:creationId xmlns:a16="http://schemas.microsoft.com/office/drawing/2014/main" id="{F7B44395-2C81-43F5-A006-88A1EEA23C6E}"/>
              </a:ext>
            </a:extLst>
          </p:cNvPr>
          <p:cNvSpPr txBox="1"/>
          <p:nvPr/>
        </p:nvSpPr>
        <p:spPr>
          <a:xfrm>
            <a:off x="705272" y="6207695"/>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81" name="文本框 80">
            <a:extLst>
              <a:ext uri="{FF2B5EF4-FFF2-40B4-BE49-F238E27FC236}">
                <a16:creationId xmlns:a16="http://schemas.microsoft.com/office/drawing/2014/main" id="{D70A6BE1-27EE-4AFD-B74A-6AB7C3F4CE2B}"/>
              </a:ext>
            </a:extLst>
          </p:cNvPr>
          <p:cNvSpPr txBox="1"/>
          <p:nvPr/>
        </p:nvSpPr>
        <p:spPr>
          <a:xfrm>
            <a:off x="1366480" y="6237312"/>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B</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82" name="文本框 81">
            <a:extLst>
              <a:ext uri="{FF2B5EF4-FFF2-40B4-BE49-F238E27FC236}">
                <a16:creationId xmlns:a16="http://schemas.microsoft.com/office/drawing/2014/main" id="{D2B9BEFE-CF2C-48E0-8903-29A319A61700}"/>
              </a:ext>
            </a:extLst>
          </p:cNvPr>
          <p:cNvSpPr txBox="1"/>
          <p:nvPr/>
        </p:nvSpPr>
        <p:spPr>
          <a:xfrm>
            <a:off x="1713384" y="5661248"/>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83" name="文本框 82">
            <a:extLst>
              <a:ext uri="{FF2B5EF4-FFF2-40B4-BE49-F238E27FC236}">
                <a16:creationId xmlns:a16="http://schemas.microsoft.com/office/drawing/2014/main" id="{A9552850-4C20-4D75-84E2-706AD624BDCD}"/>
              </a:ext>
            </a:extLst>
          </p:cNvPr>
          <p:cNvSpPr txBox="1"/>
          <p:nvPr/>
        </p:nvSpPr>
        <p:spPr>
          <a:xfrm>
            <a:off x="2001416" y="4941168"/>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84" name="矩形 83">
            <a:extLst>
              <a:ext uri="{FF2B5EF4-FFF2-40B4-BE49-F238E27FC236}">
                <a16:creationId xmlns:a16="http://schemas.microsoft.com/office/drawing/2014/main" id="{DADEF1D1-C165-406C-834F-CE8097D8584D}"/>
              </a:ext>
            </a:extLst>
          </p:cNvPr>
          <p:cNvSpPr/>
          <p:nvPr/>
        </p:nvSpPr>
        <p:spPr bwMode="auto">
          <a:xfrm>
            <a:off x="539552" y="4149080"/>
            <a:ext cx="2088232" cy="2520280"/>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85" name="AutoShape 4">
            <a:extLst>
              <a:ext uri="{FF2B5EF4-FFF2-40B4-BE49-F238E27FC236}">
                <a16:creationId xmlns:a16="http://schemas.microsoft.com/office/drawing/2014/main" id="{5700E694-4016-4C21-9FC4-CC624E9D153B}"/>
              </a:ext>
            </a:extLst>
          </p:cNvPr>
          <p:cNvSpPr>
            <a:spLocks noChangeArrowheads="1"/>
          </p:cNvSpPr>
          <p:nvPr/>
        </p:nvSpPr>
        <p:spPr bwMode="auto">
          <a:xfrm rot="5400000">
            <a:off x="7922468" y="4441403"/>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86" name="AutoShape 4">
            <a:extLst>
              <a:ext uri="{FF2B5EF4-FFF2-40B4-BE49-F238E27FC236}">
                <a16:creationId xmlns:a16="http://schemas.microsoft.com/office/drawing/2014/main" id="{AC69AF96-EC57-49C8-91E8-31F94091776F}"/>
              </a:ext>
            </a:extLst>
          </p:cNvPr>
          <p:cNvSpPr>
            <a:spLocks noChangeArrowheads="1"/>
          </p:cNvSpPr>
          <p:nvPr/>
        </p:nvSpPr>
        <p:spPr bwMode="auto">
          <a:xfrm rot="5400000">
            <a:off x="8409756" y="497507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87" name="AutoShape 4">
            <a:extLst>
              <a:ext uri="{FF2B5EF4-FFF2-40B4-BE49-F238E27FC236}">
                <a16:creationId xmlns:a16="http://schemas.microsoft.com/office/drawing/2014/main" id="{86D44EA1-D065-4FD1-B883-D0178F9D2D51}"/>
              </a:ext>
            </a:extLst>
          </p:cNvPr>
          <p:cNvSpPr>
            <a:spLocks noChangeArrowheads="1"/>
          </p:cNvSpPr>
          <p:nvPr/>
        </p:nvSpPr>
        <p:spPr bwMode="auto">
          <a:xfrm rot="5400000">
            <a:off x="7545659" y="504708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88" name="直接箭头连接符 87">
            <a:extLst>
              <a:ext uri="{FF2B5EF4-FFF2-40B4-BE49-F238E27FC236}">
                <a16:creationId xmlns:a16="http://schemas.microsoft.com/office/drawing/2014/main" id="{A7554B7B-29CA-497C-9A5B-27B563382F2B}"/>
              </a:ext>
            </a:extLst>
          </p:cNvPr>
          <p:cNvCxnSpPr/>
          <p:nvPr/>
        </p:nvCxnSpPr>
        <p:spPr bwMode="auto">
          <a:xfrm flipV="1">
            <a:off x="8244408" y="5272943"/>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89" name="直接箭头连接符 88">
            <a:extLst>
              <a:ext uri="{FF2B5EF4-FFF2-40B4-BE49-F238E27FC236}">
                <a16:creationId xmlns:a16="http://schemas.microsoft.com/office/drawing/2014/main" id="{D2C9EBF4-F7FF-45D8-AC76-33D928BB4BF8}"/>
              </a:ext>
            </a:extLst>
          </p:cNvPr>
          <p:cNvCxnSpPr>
            <a:cxnSpLocks/>
          </p:cNvCxnSpPr>
          <p:nvPr/>
        </p:nvCxnSpPr>
        <p:spPr bwMode="auto">
          <a:xfrm flipH="1" flipV="1">
            <a:off x="8532440" y="522920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0" name="直接箭头连接符 89">
            <a:extLst>
              <a:ext uri="{FF2B5EF4-FFF2-40B4-BE49-F238E27FC236}">
                <a16:creationId xmlns:a16="http://schemas.microsoft.com/office/drawing/2014/main" id="{5C6D122D-DD3B-49C2-8D82-9D6FD27DBF25}"/>
              </a:ext>
            </a:extLst>
          </p:cNvPr>
          <p:cNvCxnSpPr>
            <a:cxnSpLocks/>
          </p:cNvCxnSpPr>
          <p:nvPr/>
        </p:nvCxnSpPr>
        <p:spPr bwMode="auto">
          <a:xfrm flipV="1">
            <a:off x="7740352" y="4708103"/>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1" name="直接箭头连接符 90">
            <a:extLst>
              <a:ext uri="{FF2B5EF4-FFF2-40B4-BE49-F238E27FC236}">
                <a16:creationId xmlns:a16="http://schemas.microsoft.com/office/drawing/2014/main" id="{41E74377-32AF-4244-A494-A4963151F8A4}"/>
              </a:ext>
            </a:extLst>
          </p:cNvPr>
          <p:cNvCxnSpPr>
            <a:cxnSpLocks/>
          </p:cNvCxnSpPr>
          <p:nvPr/>
        </p:nvCxnSpPr>
        <p:spPr bwMode="auto">
          <a:xfrm flipH="1" flipV="1">
            <a:off x="8028384" y="4708103"/>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2" name="直接箭头连接符 91">
            <a:extLst>
              <a:ext uri="{FF2B5EF4-FFF2-40B4-BE49-F238E27FC236}">
                <a16:creationId xmlns:a16="http://schemas.microsoft.com/office/drawing/2014/main" id="{D8157AA4-063D-4EF4-85F0-96A5C9F05C5B}"/>
              </a:ext>
            </a:extLst>
          </p:cNvPr>
          <p:cNvCxnSpPr>
            <a:cxnSpLocks/>
          </p:cNvCxnSpPr>
          <p:nvPr/>
        </p:nvCxnSpPr>
        <p:spPr bwMode="auto">
          <a:xfrm flipV="1">
            <a:off x="7310536" y="5373216"/>
            <a:ext cx="33833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3" name="直接箭头连接符 92">
            <a:extLst>
              <a:ext uri="{FF2B5EF4-FFF2-40B4-BE49-F238E27FC236}">
                <a16:creationId xmlns:a16="http://schemas.microsoft.com/office/drawing/2014/main" id="{9D555451-18B8-4E94-957D-486BCB873F8A}"/>
              </a:ext>
            </a:extLst>
          </p:cNvPr>
          <p:cNvCxnSpPr>
            <a:cxnSpLocks/>
          </p:cNvCxnSpPr>
          <p:nvPr/>
        </p:nvCxnSpPr>
        <p:spPr bwMode="auto">
          <a:xfrm flipH="1" flipV="1">
            <a:off x="7648872" y="5373216"/>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94" name="文本框 93">
            <a:extLst>
              <a:ext uri="{FF2B5EF4-FFF2-40B4-BE49-F238E27FC236}">
                <a16:creationId xmlns:a16="http://schemas.microsoft.com/office/drawing/2014/main" id="{5840F940-D9E9-410E-9E83-95089F1FD91C}"/>
              </a:ext>
            </a:extLst>
          </p:cNvPr>
          <p:cNvSpPr txBox="1"/>
          <p:nvPr/>
        </p:nvSpPr>
        <p:spPr>
          <a:xfrm>
            <a:off x="7094512" y="5619055"/>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95" name="文本框 94">
            <a:extLst>
              <a:ext uri="{FF2B5EF4-FFF2-40B4-BE49-F238E27FC236}">
                <a16:creationId xmlns:a16="http://schemas.microsoft.com/office/drawing/2014/main" id="{7E9D07D3-024E-48B2-9606-C070B2B009E1}"/>
              </a:ext>
            </a:extLst>
          </p:cNvPr>
          <p:cNvSpPr txBox="1"/>
          <p:nvPr/>
        </p:nvSpPr>
        <p:spPr>
          <a:xfrm>
            <a:off x="7690048" y="5631631"/>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B</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96" name="文本框 95">
            <a:extLst>
              <a:ext uri="{FF2B5EF4-FFF2-40B4-BE49-F238E27FC236}">
                <a16:creationId xmlns:a16="http://schemas.microsoft.com/office/drawing/2014/main" id="{C4BF04DA-C8F9-4E61-A80C-048EC3208868}"/>
              </a:ext>
            </a:extLst>
          </p:cNvPr>
          <p:cNvSpPr txBox="1"/>
          <p:nvPr/>
        </p:nvSpPr>
        <p:spPr>
          <a:xfrm>
            <a:off x="8028384" y="5631631"/>
            <a:ext cx="28580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97" name="文本框 96">
            <a:extLst>
              <a:ext uri="{FF2B5EF4-FFF2-40B4-BE49-F238E27FC236}">
                <a16:creationId xmlns:a16="http://schemas.microsoft.com/office/drawing/2014/main" id="{924597D3-250C-4A2B-B1BC-83FAD7A6F630}"/>
              </a:ext>
            </a:extLst>
          </p:cNvPr>
          <p:cNvSpPr txBox="1"/>
          <p:nvPr/>
        </p:nvSpPr>
        <p:spPr>
          <a:xfrm>
            <a:off x="8620705" y="5633274"/>
            <a:ext cx="343783" cy="46002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98" name="AutoShape 4">
            <a:extLst>
              <a:ext uri="{FF2B5EF4-FFF2-40B4-BE49-F238E27FC236}">
                <a16:creationId xmlns:a16="http://schemas.microsoft.com/office/drawing/2014/main" id="{8C136B87-1F14-40EC-A80F-A325A1CF0548}"/>
              </a:ext>
            </a:extLst>
          </p:cNvPr>
          <p:cNvSpPr>
            <a:spLocks noChangeArrowheads="1"/>
          </p:cNvSpPr>
          <p:nvPr/>
        </p:nvSpPr>
        <p:spPr bwMode="auto">
          <a:xfrm rot="5400000">
            <a:off x="4898132" y="447102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99" name="AutoShape 4">
            <a:extLst>
              <a:ext uri="{FF2B5EF4-FFF2-40B4-BE49-F238E27FC236}">
                <a16:creationId xmlns:a16="http://schemas.microsoft.com/office/drawing/2014/main" id="{56DD0DBD-B541-4974-A8B2-C47EF7F1F400}"/>
              </a:ext>
            </a:extLst>
          </p:cNvPr>
          <p:cNvSpPr>
            <a:spLocks noChangeArrowheads="1"/>
          </p:cNvSpPr>
          <p:nvPr/>
        </p:nvSpPr>
        <p:spPr bwMode="auto">
          <a:xfrm rot="5400000">
            <a:off x="4593332" y="503586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100" name="AutoShape 4">
            <a:extLst>
              <a:ext uri="{FF2B5EF4-FFF2-40B4-BE49-F238E27FC236}">
                <a16:creationId xmlns:a16="http://schemas.microsoft.com/office/drawing/2014/main" id="{EB5E929D-8DC1-4637-92EB-6A23CC6D8F7B}"/>
              </a:ext>
            </a:extLst>
          </p:cNvPr>
          <p:cNvSpPr>
            <a:spLocks noChangeArrowheads="1"/>
          </p:cNvSpPr>
          <p:nvPr/>
        </p:nvSpPr>
        <p:spPr bwMode="auto">
          <a:xfrm rot="5400000">
            <a:off x="4986908" y="569515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101" name="直接箭头连接符 100">
            <a:extLst>
              <a:ext uri="{FF2B5EF4-FFF2-40B4-BE49-F238E27FC236}">
                <a16:creationId xmlns:a16="http://schemas.microsoft.com/office/drawing/2014/main" id="{808097FA-D624-4990-B671-F4AD1AC33AC1}"/>
              </a:ext>
            </a:extLst>
          </p:cNvPr>
          <p:cNvCxnSpPr/>
          <p:nvPr/>
        </p:nvCxnSpPr>
        <p:spPr bwMode="auto">
          <a:xfrm flipV="1">
            <a:off x="4427984" y="530256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2" name="直接箭头连接符 101">
            <a:extLst>
              <a:ext uri="{FF2B5EF4-FFF2-40B4-BE49-F238E27FC236}">
                <a16:creationId xmlns:a16="http://schemas.microsoft.com/office/drawing/2014/main" id="{D9F1B256-0072-4FD0-837C-0BC48B9B5913}"/>
              </a:ext>
            </a:extLst>
          </p:cNvPr>
          <p:cNvCxnSpPr>
            <a:cxnSpLocks/>
          </p:cNvCxnSpPr>
          <p:nvPr/>
        </p:nvCxnSpPr>
        <p:spPr bwMode="auto">
          <a:xfrm flipH="1" flipV="1">
            <a:off x="4716016" y="530256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3" name="直接箭头连接符 102">
            <a:extLst>
              <a:ext uri="{FF2B5EF4-FFF2-40B4-BE49-F238E27FC236}">
                <a16:creationId xmlns:a16="http://schemas.microsoft.com/office/drawing/2014/main" id="{8043B394-9CBA-4BDE-9799-1ACA0D93446D}"/>
              </a:ext>
            </a:extLst>
          </p:cNvPr>
          <p:cNvCxnSpPr>
            <a:cxnSpLocks/>
          </p:cNvCxnSpPr>
          <p:nvPr/>
        </p:nvCxnSpPr>
        <p:spPr bwMode="auto">
          <a:xfrm flipV="1">
            <a:off x="4716016" y="473772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4" name="直接箭头连接符 103">
            <a:extLst>
              <a:ext uri="{FF2B5EF4-FFF2-40B4-BE49-F238E27FC236}">
                <a16:creationId xmlns:a16="http://schemas.microsoft.com/office/drawing/2014/main" id="{77882FE2-F84D-4AB1-BB03-B1727C5B3317}"/>
              </a:ext>
            </a:extLst>
          </p:cNvPr>
          <p:cNvCxnSpPr>
            <a:cxnSpLocks/>
          </p:cNvCxnSpPr>
          <p:nvPr/>
        </p:nvCxnSpPr>
        <p:spPr bwMode="auto">
          <a:xfrm flipH="1" flipV="1">
            <a:off x="5004048" y="473772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5" name="直接箭头连接符 104">
            <a:extLst>
              <a:ext uri="{FF2B5EF4-FFF2-40B4-BE49-F238E27FC236}">
                <a16:creationId xmlns:a16="http://schemas.microsoft.com/office/drawing/2014/main" id="{254A56C4-4F04-42CF-A87E-2EB685FA7E53}"/>
              </a:ext>
            </a:extLst>
          </p:cNvPr>
          <p:cNvCxnSpPr>
            <a:cxnSpLocks/>
          </p:cNvCxnSpPr>
          <p:nvPr/>
        </p:nvCxnSpPr>
        <p:spPr bwMode="auto">
          <a:xfrm flipV="1">
            <a:off x="4788024" y="5961856"/>
            <a:ext cx="33833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6" name="直接箭头连接符 105">
            <a:extLst>
              <a:ext uri="{FF2B5EF4-FFF2-40B4-BE49-F238E27FC236}">
                <a16:creationId xmlns:a16="http://schemas.microsoft.com/office/drawing/2014/main" id="{B9031F6C-6AF5-4A07-B004-8B3C3B8E409B}"/>
              </a:ext>
            </a:extLst>
          </p:cNvPr>
          <p:cNvCxnSpPr>
            <a:cxnSpLocks/>
          </p:cNvCxnSpPr>
          <p:nvPr/>
        </p:nvCxnSpPr>
        <p:spPr bwMode="auto">
          <a:xfrm flipH="1" flipV="1">
            <a:off x="5126360" y="5961856"/>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07" name="文本框 106">
            <a:extLst>
              <a:ext uri="{FF2B5EF4-FFF2-40B4-BE49-F238E27FC236}">
                <a16:creationId xmlns:a16="http://schemas.microsoft.com/office/drawing/2014/main" id="{CB8E637E-50E4-43EB-9172-4CCA1F05BB8A}"/>
              </a:ext>
            </a:extLst>
          </p:cNvPr>
          <p:cNvSpPr txBox="1"/>
          <p:nvPr/>
        </p:nvSpPr>
        <p:spPr>
          <a:xfrm>
            <a:off x="4572000" y="6207695"/>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08" name="文本框 107">
            <a:extLst>
              <a:ext uri="{FF2B5EF4-FFF2-40B4-BE49-F238E27FC236}">
                <a16:creationId xmlns:a16="http://schemas.microsoft.com/office/drawing/2014/main" id="{10D3BA43-0B6E-4709-BD53-79E8BB105C19}"/>
              </a:ext>
            </a:extLst>
          </p:cNvPr>
          <p:cNvSpPr txBox="1"/>
          <p:nvPr/>
        </p:nvSpPr>
        <p:spPr>
          <a:xfrm>
            <a:off x="5220072" y="6237312"/>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B</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09" name="文本框 108">
            <a:extLst>
              <a:ext uri="{FF2B5EF4-FFF2-40B4-BE49-F238E27FC236}">
                <a16:creationId xmlns:a16="http://schemas.microsoft.com/office/drawing/2014/main" id="{0ACDB36F-7B51-4323-9984-A1BBA91B238D}"/>
              </a:ext>
            </a:extLst>
          </p:cNvPr>
          <p:cNvSpPr txBox="1"/>
          <p:nvPr/>
        </p:nvSpPr>
        <p:spPr>
          <a:xfrm>
            <a:off x="4139952" y="5663821"/>
            <a:ext cx="265935" cy="45909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10" name="文本框 109">
            <a:extLst>
              <a:ext uri="{FF2B5EF4-FFF2-40B4-BE49-F238E27FC236}">
                <a16:creationId xmlns:a16="http://schemas.microsoft.com/office/drawing/2014/main" id="{55D54A4E-1BC4-43B9-A509-70D128AC67E7}"/>
              </a:ext>
            </a:extLst>
          </p:cNvPr>
          <p:cNvSpPr txBox="1"/>
          <p:nvPr/>
        </p:nvSpPr>
        <p:spPr>
          <a:xfrm>
            <a:off x="5169768" y="4941168"/>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11" name="矩形 110">
            <a:extLst>
              <a:ext uri="{FF2B5EF4-FFF2-40B4-BE49-F238E27FC236}">
                <a16:creationId xmlns:a16="http://schemas.microsoft.com/office/drawing/2014/main" id="{F5EADFCC-1F53-49BF-98E4-B679C385D770}"/>
              </a:ext>
            </a:extLst>
          </p:cNvPr>
          <p:cNvSpPr/>
          <p:nvPr/>
        </p:nvSpPr>
        <p:spPr bwMode="auto">
          <a:xfrm>
            <a:off x="3851920" y="4149080"/>
            <a:ext cx="2088232" cy="2520280"/>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12" name="矩形 111">
            <a:extLst>
              <a:ext uri="{FF2B5EF4-FFF2-40B4-BE49-F238E27FC236}">
                <a16:creationId xmlns:a16="http://schemas.microsoft.com/office/drawing/2014/main" id="{6C3A7BDD-7B78-457E-AA7A-8E52A6299649}"/>
              </a:ext>
            </a:extLst>
          </p:cNvPr>
          <p:cNvSpPr/>
          <p:nvPr/>
        </p:nvSpPr>
        <p:spPr bwMode="auto">
          <a:xfrm>
            <a:off x="6876256" y="4149080"/>
            <a:ext cx="2088232" cy="2520280"/>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13" name="文本框 112">
            <a:extLst>
              <a:ext uri="{FF2B5EF4-FFF2-40B4-BE49-F238E27FC236}">
                <a16:creationId xmlns:a16="http://schemas.microsoft.com/office/drawing/2014/main" id="{60290E94-9AB4-4616-8B36-873B7CF5228B}"/>
              </a:ext>
            </a:extLst>
          </p:cNvPr>
          <p:cNvSpPr txBox="1"/>
          <p:nvPr/>
        </p:nvSpPr>
        <p:spPr>
          <a:xfrm flipH="1">
            <a:off x="4447024" y="4813699"/>
            <a:ext cx="886193" cy="110799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t>
            </a:r>
            <a:endParaRPr kumimoji="1" lang="zh-CN" altLang="en-US"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sp>
        <p:nvSpPr>
          <p:cNvPr id="114" name="文本框 113">
            <a:extLst>
              <a:ext uri="{FF2B5EF4-FFF2-40B4-BE49-F238E27FC236}">
                <a16:creationId xmlns:a16="http://schemas.microsoft.com/office/drawing/2014/main" id="{ADD4584C-4ACE-4724-BE80-D2E781CF2E6E}"/>
              </a:ext>
            </a:extLst>
          </p:cNvPr>
          <p:cNvSpPr txBox="1"/>
          <p:nvPr/>
        </p:nvSpPr>
        <p:spPr>
          <a:xfrm flipH="1">
            <a:off x="7502231" y="4797152"/>
            <a:ext cx="886193" cy="110799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t>
            </a:r>
            <a:endParaRPr kumimoji="1" lang="zh-CN" altLang="en-US"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sp>
        <p:nvSpPr>
          <p:cNvPr id="49" name="矩形 48">
            <a:extLst>
              <a:ext uri="{FF2B5EF4-FFF2-40B4-BE49-F238E27FC236}">
                <a16:creationId xmlns:a16="http://schemas.microsoft.com/office/drawing/2014/main" id="{2B8A8F46-E6E3-4F37-A858-6062C110C020}"/>
              </a:ext>
            </a:extLst>
          </p:cNvPr>
          <p:cNvSpPr/>
          <p:nvPr/>
        </p:nvSpPr>
        <p:spPr>
          <a:xfrm>
            <a:off x="685800" y="448569"/>
            <a:ext cx="3068469" cy="584775"/>
          </a:xfrm>
          <a:prstGeom prst="rect">
            <a:avLst/>
          </a:prstGeom>
        </p:spPr>
        <p:txBody>
          <a:bodyPr wrap="none">
            <a:spAutoFit/>
          </a:bodyPr>
          <a:lstStyle/>
          <a:p>
            <a:pPr>
              <a:spcBef>
                <a:spcPct val="50000"/>
              </a:spcBef>
            </a:pPr>
            <a:r>
              <a:rPr lang="zh-CN" altLang="en-US" sz="3200" b="1" dirty="0">
                <a:solidFill>
                  <a:schemeClr val="tx2"/>
                </a:solidFill>
                <a:latin typeface="+mj-ea"/>
                <a:ea typeface="+mj-ea"/>
              </a:rPr>
              <a:t>计划枚举（续）</a:t>
            </a:r>
          </a:p>
        </p:txBody>
      </p:sp>
      <p:sp>
        <p:nvSpPr>
          <p:cNvPr id="48" name="矩形 47">
            <a:extLst>
              <a:ext uri="{FF2B5EF4-FFF2-40B4-BE49-F238E27FC236}">
                <a16:creationId xmlns:a16="http://schemas.microsoft.com/office/drawing/2014/main" id="{F0FB2152-3473-4507-89D7-E434E8353391}"/>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0935588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991E5F-C163-44FE-8ADD-A924E0A0126E}"/>
              </a:ext>
            </a:extLst>
          </p:cNvPr>
          <p:cNvSpPr>
            <a:spLocks noGrp="1"/>
          </p:cNvSpPr>
          <p:nvPr>
            <p:ph idx="1"/>
          </p:nvPr>
        </p:nvSpPr>
        <p:spPr>
          <a:xfrm>
            <a:off x="685800" y="980728"/>
            <a:ext cx="7772400" cy="5115272"/>
          </a:xfrm>
        </p:spPr>
        <p:txBody>
          <a:bodyPr/>
          <a:lstStyle/>
          <a:p>
            <a:r>
              <a:rPr lang="zh-CN" altLang="en-US" dirty="0"/>
              <a:t>基于左深树的物理优化</a:t>
            </a:r>
            <a:endParaRPr lang="en-US" altLang="zh-CN" dirty="0"/>
          </a:p>
          <a:p>
            <a:pPr lvl="1"/>
            <a:r>
              <a:rPr lang="zh-CN" altLang="en-US" dirty="0"/>
              <a:t>枚举所有的连接顺序（左深）</a:t>
            </a:r>
            <a:endParaRPr lang="en-US" altLang="zh-CN" dirty="0"/>
          </a:p>
          <a:p>
            <a:pPr lvl="1"/>
            <a:r>
              <a:rPr lang="zh-CN" altLang="en-US" dirty="0"/>
              <a:t>每个</a:t>
            </a:r>
            <a:r>
              <a:rPr lang="en-US" altLang="zh-CN" dirty="0"/>
              <a:t>join</a:t>
            </a:r>
            <a:r>
              <a:rPr lang="zh-CN" altLang="en-US" dirty="0"/>
              <a:t>算子的执行方案</a:t>
            </a:r>
            <a:endParaRPr lang="en-US" altLang="zh-CN" dirty="0"/>
          </a:p>
          <a:p>
            <a:pPr lvl="2">
              <a:buFont typeface="Wingdings" panose="05000000000000000000" pitchFamily="2" charset="2"/>
              <a:buChar char="n"/>
            </a:pPr>
            <a:r>
              <a:rPr lang="en-US" altLang="zh-CN" dirty="0"/>
              <a:t>Hash join;     Sort Merge;    Nested Loop …</a:t>
            </a:r>
          </a:p>
          <a:p>
            <a:pPr lvl="1"/>
            <a:r>
              <a:rPr lang="zh-CN" altLang="en-US" dirty="0"/>
              <a:t>每个表的访问方法</a:t>
            </a:r>
            <a:endParaRPr lang="en-US" altLang="zh-CN" dirty="0"/>
          </a:p>
          <a:p>
            <a:pPr lvl="2">
              <a:buFont typeface="Wingdings" panose="05000000000000000000" pitchFamily="2" charset="2"/>
              <a:buChar char="n"/>
            </a:pPr>
            <a:r>
              <a:rPr lang="en-US" altLang="zh-CN" dirty="0"/>
              <a:t>Index Scan;    Seq Scan;….</a:t>
            </a:r>
          </a:p>
          <a:p>
            <a:pPr marL="393700" lvl="1" indent="0">
              <a:buNone/>
            </a:pPr>
            <a:endParaRPr lang="en-US" altLang="zh-CN" dirty="0"/>
          </a:p>
          <a:p>
            <a:pPr marL="393700" lvl="1" indent="0">
              <a:buNone/>
            </a:pPr>
            <a:r>
              <a:rPr lang="zh-CN" altLang="en-US" dirty="0"/>
              <a:t>枚举空间巨大</a:t>
            </a:r>
            <a:endParaRPr lang="en-US" altLang="zh-CN" dirty="0"/>
          </a:p>
          <a:p>
            <a:pPr lvl="2">
              <a:buFont typeface="Wingdings" panose="05000000000000000000" pitchFamily="2" charset="2"/>
              <a:buChar char="n"/>
            </a:pPr>
            <a:r>
              <a:rPr lang="zh-CN" altLang="en-US" dirty="0"/>
              <a:t>可以采用动态规划算法减少搜索空间</a:t>
            </a:r>
            <a:endParaRPr lang="en-US" altLang="zh-CN" dirty="0"/>
          </a:p>
          <a:p>
            <a:pPr marL="914400" lvl="2" indent="0">
              <a:buNone/>
            </a:pPr>
            <a:endParaRPr lang="en-US" altLang="zh-CN" dirty="0"/>
          </a:p>
          <a:p>
            <a:pPr lvl="2"/>
            <a:endParaRPr lang="zh-CN" altLang="en-US" dirty="0"/>
          </a:p>
        </p:txBody>
      </p:sp>
      <p:sp>
        <p:nvSpPr>
          <p:cNvPr id="5" name="矩形 4">
            <a:extLst>
              <a:ext uri="{FF2B5EF4-FFF2-40B4-BE49-F238E27FC236}">
                <a16:creationId xmlns:a16="http://schemas.microsoft.com/office/drawing/2014/main" id="{142F4AE3-AB32-41F4-8F68-735EADCD8B1F}"/>
              </a:ext>
            </a:extLst>
          </p:cNvPr>
          <p:cNvSpPr/>
          <p:nvPr/>
        </p:nvSpPr>
        <p:spPr>
          <a:xfrm>
            <a:off x="685800" y="448569"/>
            <a:ext cx="3068469" cy="584775"/>
          </a:xfrm>
          <a:prstGeom prst="rect">
            <a:avLst/>
          </a:prstGeom>
        </p:spPr>
        <p:txBody>
          <a:bodyPr wrap="none">
            <a:spAutoFit/>
          </a:bodyPr>
          <a:lstStyle/>
          <a:p>
            <a:pPr>
              <a:spcBef>
                <a:spcPct val="50000"/>
              </a:spcBef>
            </a:pPr>
            <a:r>
              <a:rPr lang="zh-CN" altLang="en-US" sz="3200" b="1" dirty="0">
                <a:solidFill>
                  <a:schemeClr val="tx2"/>
                </a:solidFill>
                <a:latin typeface="+mj-ea"/>
                <a:ea typeface="+mj-ea"/>
              </a:rPr>
              <a:t>计划枚举（续）</a:t>
            </a:r>
          </a:p>
        </p:txBody>
      </p:sp>
      <p:sp>
        <p:nvSpPr>
          <p:cNvPr id="4" name="矩形 3">
            <a:extLst>
              <a:ext uri="{FF2B5EF4-FFF2-40B4-BE49-F238E27FC236}">
                <a16:creationId xmlns:a16="http://schemas.microsoft.com/office/drawing/2014/main" id="{04A97DDD-CAA4-4385-8474-0502C8FC112B}"/>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3919642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604838"/>
            <a:ext cx="8162925" cy="762000"/>
          </a:xfrm>
        </p:spPr>
        <p:txBody>
          <a:bodyPr>
            <a:normAutofit fontScale="90000"/>
          </a:bodyPr>
          <a:lstStyle/>
          <a:p>
            <a:pPr eaLnBrk="1" fontAlgn="auto" hangingPunct="1">
              <a:spcAft>
                <a:spcPts val="0"/>
              </a:spcAft>
              <a:defRPr/>
            </a:pPr>
            <a:r>
              <a:rPr lang="zh-CN" altLang="en-US" dirty="0"/>
              <a:t>基本概念2</a:t>
            </a:r>
          </a:p>
        </p:txBody>
      </p:sp>
      <p:sp>
        <p:nvSpPr>
          <p:cNvPr id="23554" name="Rectangle 3"/>
          <p:cNvSpPr>
            <a:spLocks noGrp="1" noChangeArrowheads="1"/>
          </p:cNvSpPr>
          <p:nvPr>
            <p:ph idx="1"/>
          </p:nvPr>
        </p:nvSpPr>
        <p:spPr>
          <a:xfrm>
            <a:off x="381000" y="1628800"/>
            <a:ext cx="8110538" cy="4157638"/>
          </a:xfrm>
        </p:spPr>
        <p:txBody>
          <a:bodyPr/>
          <a:lstStyle/>
          <a:p>
            <a:pPr eaLnBrk="1" hangingPunct="1"/>
            <a:r>
              <a:rPr lang="zh-CN" altLang="en-US" dirty="0"/>
              <a:t>选择运算的实现方法（参见课件第</a:t>
            </a:r>
            <a:r>
              <a:rPr lang="en-US" altLang="zh-CN" dirty="0"/>
              <a:t>8</a:t>
            </a:r>
            <a:r>
              <a:rPr lang="zh-CN" altLang="en-US" dirty="0"/>
              <a:t>章）：</a:t>
            </a:r>
            <a:endParaRPr lang="en-US" altLang="zh-CN" dirty="0"/>
          </a:p>
          <a:p>
            <a:pPr eaLnBrk="1" hangingPunct="1"/>
            <a:r>
              <a:rPr lang="en-US" altLang="zh-CN" dirty="0"/>
              <a:t>     </a:t>
            </a:r>
            <a:r>
              <a:rPr lang="zh-CN" altLang="en-US" dirty="0"/>
              <a:t>全表扫描</a:t>
            </a:r>
          </a:p>
          <a:p>
            <a:pPr eaLnBrk="1" hangingPunct="1"/>
            <a:r>
              <a:rPr lang="zh-CN" altLang="en-US" dirty="0"/>
              <a:t>     索引扫描</a:t>
            </a:r>
          </a:p>
          <a:p>
            <a:pPr eaLnBrk="1" hangingPunct="1"/>
            <a:r>
              <a:rPr lang="zh-CN" altLang="en-US" dirty="0"/>
              <a:t>连接运算的实现方法：</a:t>
            </a:r>
            <a:endParaRPr lang="en-US" altLang="zh-CN" dirty="0"/>
          </a:p>
          <a:p>
            <a:pPr eaLnBrk="1" hangingPunct="1"/>
            <a:r>
              <a:rPr lang="en-US" altLang="zh-CN" dirty="0"/>
              <a:t>     </a:t>
            </a:r>
            <a:r>
              <a:rPr lang="zh-CN" altLang="en-US" dirty="0"/>
              <a:t>嵌套循环连接（</a:t>
            </a:r>
            <a:r>
              <a:rPr lang="en-US" altLang="zh-CN" dirty="0"/>
              <a:t>nested loop）</a:t>
            </a:r>
          </a:p>
          <a:p>
            <a:pPr eaLnBrk="1" hangingPunct="1"/>
            <a:r>
              <a:rPr lang="zh-CN" altLang="en-US" dirty="0"/>
              <a:t>     排序</a:t>
            </a:r>
            <a:r>
              <a:rPr lang="zh-CN" altLang="en-US" dirty="0">
                <a:latin typeface="Times New Roman" pitchFamily="18" charset="0"/>
              </a:rPr>
              <a:t>—</a:t>
            </a:r>
            <a:r>
              <a:rPr lang="zh-CN" altLang="en-US" dirty="0"/>
              <a:t>合并连接（</a:t>
            </a:r>
            <a:r>
              <a:rPr lang="en-US" altLang="zh-CN" dirty="0"/>
              <a:t>sort-merge join）</a:t>
            </a:r>
          </a:p>
          <a:p>
            <a:pPr eaLnBrk="1" hangingPunct="1"/>
            <a:r>
              <a:rPr lang="en-US" altLang="zh-CN" dirty="0"/>
              <a:t>     Hash</a:t>
            </a:r>
            <a:r>
              <a:rPr lang="zh-CN" altLang="en-US" dirty="0"/>
              <a:t>连接（</a:t>
            </a:r>
            <a:r>
              <a:rPr lang="en-US" altLang="zh-CN" dirty="0"/>
              <a:t>hash join）</a:t>
            </a:r>
          </a:p>
          <a:p>
            <a:pPr eaLnBrk="1" hangingPunct="1"/>
            <a:r>
              <a:rPr lang="zh-CN" altLang="en-US" dirty="0"/>
              <a:t>     索引连接（</a:t>
            </a:r>
            <a:r>
              <a:rPr lang="en-US" altLang="zh-CN" dirty="0"/>
              <a:t>index join）</a:t>
            </a:r>
          </a:p>
        </p:txBody>
      </p:sp>
      <p:sp>
        <p:nvSpPr>
          <p:cNvPr id="23555" name="AutoShape 4"/>
          <p:cNvSpPr>
            <a:spLocks noChangeArrowheads="1"/>
          </p:cNvSpPr>
          <p:nvPr/>
        </p:nvSpPr>
        <p:spPr bwMode="auto">
          <a:xfrm>
            <a:off x="8027988" y="271462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23556" name="AutoShape 5"/>
          <p:cNvSpPr>
            <a:spLocks noChangeArrowheads="1"/>
          </p:cNvSpPr>
          <p:nvPr/>
        </p:nvSpPr>
        <p:spPr bwMode="auto">
          <a:xfrm>
            <a:off x="8027988" y="45720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23557" name="AutoShape 6"/>
          <p:cNvSpPr>
            <a:spLocks noChangeArrowheads="1"/>
          </p:cNvSpPr>
          <p:nvPr/>
        </p:nvSpPr>
        <p:spPr bwMode="auto">
          <a:xfrm>
            <a:off x="8027988" y="35702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23558" name="AutoShape 7"/>
          <p:cNvSpPr>
            <a:spLocks noChangeArrowheads="1"/>
          </p:cNvSpPr>
          <p:nvPr/>
        </p:nvSpPr>
        <p:spPr bwMode="auto">
          <a:xfrm>
            <a:off x="8027988" y="42148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8" name="灯片编号占位符 7"/>
          <p:cNvSpPr>
            <a:spLocks noGrp="1"/>
          </p:cNvSpPr>
          <p:nvPr>
            <p:ph type="sldNum" sz="quarter" idx="12"/>
          </p:nvPr>
        </p:nvSpPr>
        <p:spPr/>
        <p:txBody>
          <a:bodyPr/>
          <a:lstStyle/>
          <a:p>
            <a:pPr>
              <a:defRPr/>
            </a:pPr>
            <a:fld id="{6DE50BEB-C4F5-407B-B2BA-BCE1E6A4E019}" type="slidenum">
              <a:rPr lang="zh-CN" altLang="en-US" smtClean="0"/>
              <a:pPr>
                <a:defRPr/>
              </a:pPr>
              <a:t>7</a:t>
            </a:fld>
            <a:endParaRPr lang="en-US" altLang="zh-CN"/>
          </a:p>
        </p:txBody>
      </p:sp>
      <p:sp>
        <p:nvSpPr>
          <p:cNvPr id="23560" name="AutoShape 7"/>
          <p:cNvSpPr>
            <a:spLocks noChangeArrowheads="1"/>
          </p:cNvSpPr>
          <p:nvPr/>
        </p:nvSpPr>
        <p:spPr bwMode="auto">
          <a:xfrm>
            <a:off x="8069263" y="500062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10" name="圆角矩形标注 9"/>
          <p:cNvSpPr/>
          <p:nvPr/>
        </p:nvSpPr>
        <p:spPr>
          <a:xfrm>
            <a:off x="1331640" y="5445224"/>
            <a:ext cx="7056784" cy="1340768"/>
          </a:xfrm>
          <a:prstGeom prst="wedgeRoundRectCallout">
            <a:avLst>
              <a:gd name="adj1" fmla="val 14417"/>
              <a:gd name="adj2" fmla="val -1246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两个关系是否只扫描一次？</a:t>
            </a:r>
            <a:endParaRPr lang="en-US" altLang="zh-CN" dirty="0"/>
          </a:p>
          <a:p>
            <a:r>
              <a:rPr lang="zh-CN" altLang="en-US" dirty="0"/>
              <a:t>如果两个关系的连接属性均存在重复值又会如何？</a:t>
            </a:r>
            <a:endParaRPr lang="en-US" altLang="zh-CN" dirty="0"/>
          </a:p>
          <a:p>
            <a:r>
              <a:rPr lang="en-US" altLang="zh-CN" dirty="0"/>
              <a:t>HASH</a:t>
            </a:r>
            <a:r>
              <a:rPr lang="zh-CN" altLang="en-US" dirty="0"/>
              <a:t>连接</a:t>
            </a:r>
          </a:p>
        </p:txBody>
      </p:sp>
      <p:sp>
        <p:nvSpPr>
          <p:cNvPr id="2" name="圆角矩形标注 1"/>
          <p:cNvSpPr/>
          <p:nvPr/>
        </p:nvSpPr>
        <p:spPr>
          <a:xfrm>
            <a:off x="4404250" y="2178921"/>
            <a:ext cx="3496816" cy="1004810"/>
          </a:xfrm>
          <a:prstGeom prst="wedgeRoundRectCallout">
            <a:avLst>
              <a:gd name="adj1" fmla="val -70047"/>
              <a:gd name="adj2" fmla="val 59054"/>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mn-ea"/>
              </a:rPr>
              <a:t>教材</a:t>
            </a:r>
            <a:r>
              <a:rPr lang="en-US" altLang="zh-CN" dirty="0">
                <a:solidFill>
                  <a:srgbClr val="FF0000"/>
                </a:solidFill>
                <a:latin typeface="+mn-ea"/>
              </a:rPr>
              <a:t>9.1.2</a:t>
            </a:r>
            <a:r>
              <a:rPr lang="zh-CN" altLang="en-US" dirty="0">
                <a:solidFill>
                  <a:srgbClr val="FF0000"/>
                </a:solidFill>
                <a:latin typeface="+mn-ea"/>
              </a:rPr>
              <a:t>节算法具体实现过程，掌握原理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D30A0FB-D804-4EDC-9180-ABC26A73CD5E}"/>
              </a:ext>
            </a:extLst>
          </p:cNvPr>
          <p:cNvSpPr/>
          <p:nvPr/>
        </p:nvSpPr>
        <p:spPr bwMode="auto">
          <a:xfrm>
            <a:off x="611560" y="2420888"/>
            <a:ext cx="648072" cy="17281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R</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T</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5" name="矩形 4">
            <a:extLst>
              <a:ext uri="{FF2B5EF4-FFF2-40B4-BE49-F238E27FC236}">
                <a16:creationId xmlns:a16="http://schemas.microsoft.com/office/drawing/2014/main" id="{DFC5E8F4-1E7D-4163-B26A-199AB6003493}"/>
              </a:ext>
            </a:extLst>
          </p:cNvPr>
          <p:cNvSpPr/>
          <p:nvPr/>
        </p:nvSpPr>
        <p:spPr bwMode="auto">
          <a:xfrm>
            <a:off x="2483767" y="1196752"/>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 R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T          </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7" name="AutoShape 4">
            <a:extLst>
              <a:ext uri="{FF2B5EF4-FFF2-40B4-BE49-F238E27FC236}">
                <a16:creationId xmlns:a16="http://schemas.microsoft.com/office/drawing/2014/main" id="{EC39504D-7CD2-494A-B04A-6843286B8BE1}"/>
              </a:ext>
            </a:extLst>
          </p:cNvPr>
          <p:cNvSpPr>
            <a:spLocks noChangeArrowheads="1"/>
          </p:cNvSpPr>
          <p:nvPr/>
        </p:nvSpPr>
        <p:spPr bwMode="auto">
          <a:xfrm rot="5400000">
            <a:off x="2937148" y="137467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8" name="矩形 7">
            <a:extLst>
              <a:ext uri="{FF2B5EF4-FFF2-40B4-BE49-F238E27FC236}">
                <a16:creationId xmlns:a16="http://schemas.microsoft.com/office/drawing/2014/main" id="{404AFB5E-AAF7-4458-B7A1-95F205DAFE29}"/>
              </a:ext>
            </a:extLst>
          </p:cNvPr>
          <p:cNvSpPr/>
          <p:nvPr/>
        </p:nvSpPr>
        <p:spPr bwMode="auto">
          <a:xfrm>
            <a:off x="2483767" y="4293096"/>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 T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R          </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9" name="AutoShape 4">
            <a:extLst>
              <a:ext uri="{FF2B5EF4-FFF2-40B4-BE49-F238E27FC236}">
                <a16:creationId xmlns:a16="http://schemas.microsoft.com/office/drawing/2014/main" id="{F2B43931-9E19-4C21-8740-86227D9E42F6}"/>
              </a:ext>
            </a:extLst>
          </p:cNvPr>
          <p:cNvSpPr>
            <a:spLocks noChangeArrowheads="1"/>
          </p:cNvSpPr>
          <p:nvPr/>
        </p:nvSpPr>
        <p:spPr bwMode="auto">
          <a:xfrm rot="5400000">
            <a:off x="2937148" y="445844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13" name="连接符: 曲线 12">
            <a:extLst>
              <a:ext uri="{FF2B5EF4-FFF2-40B4-BE49-F238E27FC236}">
                <a16:creationId xmlns:a16="http://schemas.microsoft.com/office/drawing/2014/main" id="{FE2BB1E2-596E-4109-A622-20F9075B1F47}"/>
              </a:ext>
            </a:extLst>
          </p:cNvPr>
          <p:cNvCxnSpPr>
            <a:cxnSpLocks/>
            <a:stCxn id="4" idx="0"/>
          </p:cNvCxnSpPr>
          <p:nvPr/>
        </p:nvCxnSpPr>
        <p:spPr bwMode="auto">
          <a:xfrm rot="5400000" flipH="1" flipV="1">
            <a:off x="1565667" y="1502787"/>
            <a:ext cx="288030" cy="1548173"/>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D8D7FC88-9634-4FDD-AD82-E03EEC3D3F8B}"/>
              </a:ext>
            </a:extLst>
          </p:cNvPr>
          <p:cNvCxnSpPr>
            <a:cxnSpLocks/>
            <a:stCxn id="4" idx="0"/>
          </p:cNvCxnSpPr>
          <p:nvPr/>
        </p:nvCxnSpPr>
        <p:spPr bwMode="auto">
          <a:xfrm rot="5400000" flipH="1" flipV="1">
            <a:off x="1097614" y="1034734"/>
            <a:ext cx="1224136" cy="1548173"/>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20" name="连接符: 曲线 19">
            <a:extLst>
              <a:ext uri="{FF2B5EF4-FFF2-40B4-BE49-F238E27FC236}">
                <a16:creationId xmlns:a16="http://schemas.microsoft.com/office/drawing/2014/main" id="{C87C463A-A257-497B-96B2-22E9183F421F}"/>
              </a:ext>
            </a:extLst>
          </p:cNvPr>
          <p:cNvCxnSpPr>
            <a:stCxn id="4" idx="2"/>
          </p:cNvCxnSpPr>
          <p:nvPr/>
        </p:nvCxnSpPr>
        <p:spPr bwMode="auto">
          <a:xfrm rot="16200000" flipH="1">
            <a:off x="1535949" y="3548726"/>
            <a:ext cx="347464" cy="1548171"/>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A61F2E1F-7CA0-451D-8953-9B17CDC5DA74}"/>
              </a:ext>
            </a:extLst>
          </p:cNvPr>
          <p:cNvCxnSpPr>
            <a:stCxn id="4" idx="2"/>
          </p:cNvCxnSpPr>
          <p:nvPr/>
        </p:nvCxnSpPr>
        <p:spPr bwMode="auto">
          <a:xfrm rot="16200000" flipH="1">
            <a:off x="1169621" y="3915054"/>
            <a:ext cx="1080120" cy="1548171"/>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23" name="文本框 22">
            <a:extLst>
              <a:ext uri="{FF2B5EF4-FFF2-40B4-BE49-F238E27FC236}">
                <a16:creationId xmlns:a16="http://schemas.microsoft.com/office/drawing/2014/main" id="{31D798AE-BB22-4142-BEF2-A5017CCC697C}"/>
              </a:ext>
            </a:extLst>
          </p:cNvPr>
          <p:cNvSpPr txBox="1"/>
          <p:nvPr/>
        </p:nvSpPr>
        <p:spPr>
          <a:xfrm>
            <a:off x="341531" y="1196751"/>
            <a:ext cx="1548172"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Hash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4" name="文本框 23">
            <a:extLst>
              <a:ext uri="{FF2B5EF4-FFF2-40B4-BE49-F238E27FC236}">
                <a16:creationId xmlns:a16="http://schemas.microsoft.com/office/drawing/2014/main" id="{7CE3CBF2-1A23-4082-906D-0C9BA68F3516}"/>
              </a:ext>
            </a:extLst>
          </p:cNvPr>
          <p:cNvSpPr txBox="1"/>
          <p:nvPr/>
        </p:nvSpPr>
        <p:spPr>
          <a:xfrm>
            <a:off x="260521" y="1534919"/>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5" name="文本框 24">
            <a:extLst>
              <a:ext uri="{FF2B5EF4-FFF2-40B4-BE49-F238E27FC236}">
                <a16:creationId xmlns:a16="http://schemas.microsoft.com/office/drawing/2014/main" id="{24F32A1E-9D22-4F82-99E6-09E110A18D51}"/>
              </a:ext>
            </a:extLst>
          </p:cNvPr>
          <p:cNvSpPr txBox="1"/>
          <p:nvPr/>
        </p:nvSpPr>
        <p:spPr>
          <a:xfrm flipH="1">
            <a:off x="1043607" y="1523985"/>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Cost:300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6" name="文本框 25">
            <a:extLst>
              <a:ext uri="{FF2B5EF4-FFF2-40B4-BE49-F238E27FC236}">
                <a16:creationId xmlns:a16="http://schemas.microsoft.com/office/drawing/2014/main" id="{35F628FF-94CE-402A-9680-836059902264}"/>
              </a:ext>
            </a:extLst>
          </p:cNvPr>
          <p:cNvSpPr txBox="1"/>
          <p:nvPr/>
        </p:nvSpPr>
        <p:spPr>
          <a:xfrm>
            <a:off x="1358644" y="2093753"/>
            <a:ext cx="1998221"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Sort Merge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7" name="文本框 26">
            <a:extLst>
              <a:ext uri="{FF2B5EF4-FFF2-40B4-BE49-F238E27FC236}">
                <a16:creationId xmlns:a16="http://schemas.microsoft.com/office/drawing/2014/main" id="{08B63BFD-7EBF-4345-B14A-AC8B9A418DA3}"/>
              </a:ext>
            </a:extLst>
          </p:cNvPr>
          <p:cNvSpPr txBox="1"/>
          <p:nvPr/>
        </p:nvSpPr>
        <p:spPr>
          <a:xfrm>
            <a:off x="1277635" y="2431921"/>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8" name="文本框 27">
            <a:extLst>
              <a:ext uri="{FF2B5EF4-FFF2-40B4-BE49-F238E27FC236}">
                <a16:creationId xmlns:a16="http://schemas.microsoft.com/office/drawing/2014/main" id="{F22D03A1-E97B-48F0-BAD2-BB233A2B7763}"/>
              </a:ext>
            </a:extLst>
          </p:cNvPr>
          <p:cNvSpPr txBox="1"/>
          <p:nvPr/>
        </p:nvSpPr>
        <p:spPr>
          <a:xfrm flipH="1">
            <a:off x="2060721" y="2420987"/>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Cost:400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9" name="文本框 28">
            <a:extLst>
              <a:ext uri="{FF2B5EF4-FFF2-40B4-BE49-F238E27FC236}">
                <a16:creationId xmlns:a16="http://schemas.microsoft.com/office/drawing/2014/main" id="{0E38982F-0E08-44D0-A8B9-9F945A795C95}"/>
              </a:ext>
            </a:extLst>
          </p:cNvPr>
          <p:cNvSpPr txBox="1"/>
          <p:nvPr/>
        </p:nvSpPr>
        <p:spPr>
          <a:xfrm>
            <a:off x="1322639" y="3749937"/>
            <a:ext cx="2169241"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Hash Merge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0" name="文本框 29">
            <a:extLst>
              <a:ext uri="{FF2B5EF4-FFF2-40B4-BE49-F238E27FC236}">
                <a16:creationId xmlns:a16="http://schemas.microsoft.com/office/drawing/2014/main" id="{618A26BF-C607-4438-9FC7-78D63FE8ECF7}"/>
              </a:ext>
            </a:extLst>
          </p:cNvPr>
          <p:cNvSpPr txBox="1"/>
          <p:nvPr/>
        </p:nvSpPr>
        <p:spPr>
          <a:xfrm>
            <a:off x="1331640" y="4088105"/>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T.b</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S.b</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1" name="文本框 30">
            <a:extLst>
              <a:ext uri="{FF2B5EF4-FFF2-40B4-BE49-F238E27FC236}">
                <a16:creationId xmlns:a16="http://schemas.microsoft.com/office/drawing/2014/main" id="{C7A6CF8B-2F7C-4E0D-B5D5-DE18E89D4425}"/>
              </a:ext>
            </a:extLst>
          </p:cNvPr>
          <p:cNvSpPr txBox="1"/>
          <p:nvPr/>
        </p:nvSpPr>
        <p:spPr>
          <a:xfrm flipH="1">
            <a:off x="2114726" y="4077171"/>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Cost:280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2" name="文本框 31">
            <a:extLst>
              <a:ext uri="{FF2B5EF4-FFF2-40B4-BE49-F238E27FC236}">
                <a16:creationId xmlns:a16="http://schemas.microsoft.com/office/drawing/2014/main" id="{C7366CC3-4B2A-4F08-A78F-FA00C13DEE64}"/>
              </a:ext>
            </a:extLst>
          </p:cNvPr>
          <p:cNvSpPr txBox="1"/>
          <p:nvPr/>
        </p:nvSpPr>
        <p:spPr>
          <a:xfrm>
            <a:off x="188513" y="4902065"/>
            <a:ext cx="1998221"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Sort Merge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3" name="文本框 32">
            <a:extLst>
              <a:ext uri="{FF2B5EF4-FFF2-40B4-BE49-F238E27FC236}">
                <a16:creationId xmlns:a16="http://schemas.microsoft.com/office/drawing/2014/main" id="{E9DABD0E-3FDC-4910-A872-4B4107E86AC3}"/>
              </a:ext>
            </a:extLst>
          </p:cNvPr>
          <p:cNvSpPr txBox="1"/>
          <p:nvPr/>
        </p:nvSpPr>
        <p:spPr>
          <a:xfrm>
            <a:off x="107504" y="5240233"/>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T.b</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S.b</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4" name="文本框 33">
            <a:extLst>
              <a:ext uri="{FF2B5EF4-FFF2-40B4-BE49-F238E27FC236}">
                <a16:creationId xmlns:a16="http://schemas.microsoft.com/office/drawing/2014/main" id="{8850CEB9-B559-4897-9BC8-EBB1479D8C23}"/>
              </a:ext>
            </a:extLst>
          </p:cNvPr>
          <p:cNvSpPr txBox="1"/>
          <p:nvPr/>
        </p:nvSpPr>
        <p:spPr>
          <a:xfrm flipH="1">
            <a:off x="890590" y="5229299"/>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Cost:200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5" name="文本框 34">
            <a:extLst>
              <a:ext uri="{FF2B5EF4-FFF2-40B4-BE49-F238E27FC236}">
                <a16:creationId xmlns:a16="http://schemas.microsoft.com/office/drawing/2014/main" id="{872F66E0-2568-401E-AE6E-80195C6F8E2F}"/>
              </a:ext>
            </a:extLst>
          </p:cNvPr>
          <p:cNvSpPr txBox="1"/>
          <p:nvPr/>
        </p:nvSpPr>
        <p:spPr>
          <a:xfrm flipH="1">
            <a:off x="2638489" y="2061042"/>
            <a:ext cx="886193" cy="110799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t>
            </a:r>
            <a:endParaRPr kumimoji="1" lang="zh-CN" altLang="en-US"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sp>
        <p:nvSpPr>
          <p:cNvPr id="36" name="文本框 35">
            <a:extLst>
              <a:ext uri="{FF2B5EF4-FFF2-40B4-BE49-F238E27FC236}">
                <a16:creationId xmlns:a16="http://schemas.microsoft.com/office/drawing/2014/main" id="{7D756F31-C6BE-4079-9BE1-6CFE3915AD74}"/>
              </a:ext>
            </a:extLst>
          </p:cNvPr>
          <p:cNvSpPr txBox="1"/>
          <p:nvPr/>
        </p:nvSpPr>
        <p:spPr>
          <a:xfrm flipH="1">
            <a:off x="2839713" y="3379059"/>
            <a:ext cx="886193" cy="110799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t>
            </a:r>
            <a:endParaRPr kumimoji="1" lang="zh-CN" altLang="en-US"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sp>
        <p:nvSpPr>
          <p:cNvPr id="37" name="矩形 36">
            <a:extLst>
              <a:ext uri="{FF2B5EF4-FFF2-40B4-BE49-F238E27FC236}">
                <a16:creationId xmlns:a16="http://schemas.microsoft.com/office/drawing/2014/main" id="{345BE800-C1CF-43DE-B8E3-B04AA6791BF1}"/>
              </a:ext>
            </a:extLst>
          </p:cNvPr>
          <p:cNvSpPr/>
          <p:nvPr/>
        </p:nvSpPr>
        <p:spPr bwMode="auto">
          <a:xfrm>
            <a:off x="6228183" y="2924944"/>
            <a:ext cx="1800201"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R   S    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38" name="AutoShape 4">
            <a:extLst>
              <a:ext uri="{FF2B5EF4-FFF2-40B4-BE49-F238E27FC236}">
                <a16:creationId xmlns:a16="http://schemas.microsoft.com/office/drawing/2014/main" id="{4C173E85-EDD1-410B-9243-F01B7976DCC1}"/>
              </a:ext>
            </a:extLst>
          </p:cNvPr>
          <p:cNvSpPr>
            <a:spLocks noChangeArrowheads="1"/>
          </p:cNvSpPr>
          <p:nvPr/>
        </p:nvSpPr>
        <p:spPr bwMode="auto">
          <a:xfrm rot="5400000">
            <a:off x="669623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39" name="AutoShape 4">
            <a:extLst>
              <a:ext uri="{FF2B5EF4-FFF2-40B4-BE49-F238E27FC236}">
                <a16:creationId xmlns:a16="http://schemas.microsoft.com/office/drawing/2014/main" id="{F0E6E712-EA78-47DC-9A8D-F992030D9D0A}"/>
              </a:ext>
            </a:extLst>
          </p:cNvPr>
          <p:cNvSpPr>
            <a:spLocks noChangeArrowheads="1"/>
          </p:cNvSpPr>
          <p:nvPr/>
        </p:nvSpPr>
        <p:spPr bwMode="auto">
          <a:xfrm rot="5400000">
            <a:off x="717594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41" name="连接符: 曲线 40">
            <a:extLst>
              <a:ext uri="{FF2B5EF4-FFF2-40B4-BE49-F238E27FC236}">
                <a16:creationId xmlns:a16="http://schemas.microsoft.com/office/drawing/2014/main" id="{1F978EAF-7CA8-4F16-8119-302A09541D08}"/>
              </a:ext>
            </a:extLst>
          </p:cNvPr>
          <p:cNvCxnSpPr>
            <a:cxnSpLocks/>
            <a:endCxn id="37" idx="0"/>
          </p:cNvCxnSpPr>
          <p:nvPr/>
        </p:nvCxnSpPr>
        <p:spPr bwMode="auto">
          <a:xfrm>
            <a:off x="3559545" y="1459319"/>
            <a:ext cx="3568739" cy="1465625"/>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54" name="连接符: 曲线 53">
            <a:extLst>
              <a:ext uri="{FF2B5EF4-FFF2-40B4-BE49-F238E27FC236}">
                <a16:creationId xmlns:a16="http://schemas.microsoft.com/office/drawing/2014/main" id="{085E3911-FF70-4356-86A7-09482417A822}"/>
              </a:ext>
            </a:extLst>
          </p:cNvPr>
          <p:cNvCxnSpPr>
            <a:cxnSpLocks/>
            <a:stCxn id="8" idx="3"/>
            <a:endCxn id="37" idx="2"/>
          </p:cNvCxnSpPr>
          <p:nvPr/>
        </p:nvCxnSpPr>
        <p:spPr bwMode="auto">
          <a:xfrm flipV="1">
            <a:off x="3563888" y="3429000"/>
            <a:ext cx="3564396" cy="1332148"/>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56" name="连接符: 曲线 55">
            <a:extLst>
              <a:ext uri="{FF2B5EF4-FFF2-40B4-BE49-F238E27FC236}">
                <a16:creationId xmlns:a16="http://schemas.microsoft.com/office/drawing/2014/main" id="{BA2A7EAB-79D7-4FA2-B941-A47DF2BE975E}"/>
              </a:ext>
            </a:extLst>
          </p:cNvPr>
          <p:cNvCxnSpPr>
            <a:cxnSpLocks/>
            <a:endCxn id="37" idx="2"/>
          </p:cNvCxnSpPr>
          <p:nvPr/>
        </p:nvCxnSpPr>
        <p:spPr bwMode="auto">
          <a:xfrm flipV="1">
            <a:off x="3563888" y="3429000"/>
            <a:ext cx="3564396" cy="1656184"/>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65" name="连接符: 曲线 64">
            <a:extLst>
              <a:ext uri="{FF2B5EF4-FFF2-40B4-BE49-F238E27FC236}">
                <a16:creationId xmlns:a16="http://schemas.microsoft.com/office/drawing/2014/main" id="{C7049A52-A047-4346-9D8A-9D4774CD8327}"/>
              </a:ext>
            </a:extLst>
          </p:cNvPr>
          <p:cNvCxnSpPr>
            <a:cxnSpLocks/>
            <a:endCxn id="37" idx="0"/>
          </p:cNvCxnSpPr>
          <p:nvPr/>
        </p:nvCxnSpPr>
        <p:spPr bwMode="auto">
          <a:xfrm>
            <a:off x="3581890" y="1868096"/>
            <a:ext cx="3546394" cy="1056848"/>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69" name="文本框 68">
            <a:extLst>
              <a:ext uri="{FF2B5EF4-FFF2-40B4-BE49-F238E27FC236}">
                <a16:creationId xmlns:a16="http://schemas.microsoft.com/office/drawing/2014/main" id="{1CB7723B-0B0D-40A6-A1A4-F742E50DDC5B}"/>
              </a:ext>
            </a:extLst>
          </p:cNvPr>
          <p:cNvSpPr txBox="1"/>
          <p:nvPr/>
        </p:nvSpPr>
        <p:spPr>
          <a:xfrm>
            <a:off x="5175069" y="1157649"/>
            <a:ext cx="1548172"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Hash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0" name="文本框 69">
            <a:extLst>
              <a:ext uri="{FF2B5EF4-FFF2-40B4-BE49-F238E27FC236}">
                <a16:creationId xmlns:a16="http://schemas.microsoft.com/office/drawing/2014/main" id="{C156E35B-F3BA-45C6-927D-3F7C6830D5AF}"/>
              </a:ext>
            </a:extLst>
          </p:cNvPr>
          <p:cNvSpPr txBox="1"/>
          <p:nvPr/>
        </p:nvSpPr>
        <p:spPr>
          <a:xfrm>
            <a:off x="5094059" y="1495817"/>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S.b</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T.b</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1" name="文本框 70">
            <a:extLst>
              <a:ext uri="{FF2B5EF4-FFF2-40B4-BE49-F238E27FC236}">
                <a16:creationId xmlns:a16="http://schemas.microsoft.com/office/drawing/2014/main" id="{1BA1BA87-4AB3-4F8C-BC27-FD1BA422FCB2}"/>
              </a:ext>
            </a:extLst>
          </p:cNvPr>
          <p:cNvSpPr txBox="1"/>
          <p:nvPr/>
        </p:nvSpPr>
        <p:spPr>
          <a:xfrm flipH="1">
            <a:off x="5877145" y="1484883"/>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Cost:380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2" name="文本框 71">
            <a:extLst>
              <a:ext uri="{FF2B5EF4-FFF2-40B4-BE49-F238E27FC236}">
                <a16:creationId xmlns:a16="http://schemas.microsoft.com/office/drawing/2014/main" id="{39A8BC0C-49F8-4F9D-BCEF-1B0722CBBF46}"/>
              </a:ext>
            </a:extLst>
          </p:cNvPr>
          <p:cNvSpPr txBox="1"/>
          <p:nvPr/>
        </p:nvSpPr>
        <p:spPr>
          <a:xfrm>
            <a:off x="3712562" y="2276872"/>
            <a:ext cx="2137582"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Sort Merge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3" name="文本框 72">
            <a:extLst>
              <a:ext uri="{FF2B5EF4-FFF2-40B4-BE49-F238E27FC236}">
                <a16:creationId xmlns:a16="http://schemas.microsoft.com/office/drawing/2014/main" id="{42358017-F259-425F-B86C-77EF3F97E7CA}"/>
              </a:ext>
            </a:extLst>
          </p:cNvPr>
          <p:cNvSpPr txBox="1"/>
          <p:nvPr/>
        </p:nvSpPr>
        <p:spPr>
          <a:xfrm>
            <a:off x="4139952" y="2615040"/>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S.b</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T.b</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4" name="文本框 73">
            <a:extLst>
              <a:ext uri="{FF2B5EF4-FFF2-40B4-BE49-F238E27FC236}">
                <a16:creationId xmlns:a16="http://schemas.microsoft.com/office/drawing/2014/main" id="{A4483905-B494-45C8-9C7E-CF138509F934}"/>
              </a:ext>
            </a:extLst>
          </p:cNvPr>
          <p:cNvSpPr txBox="1"/>
          <p:nvPr/>
        </p:nvSpPr>
        <p:spPr>
          <a:xfrm flipH="1">
            <a:off x="4923038" y="2604106"/>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Cost:400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5" name="文本框 74">
            <a:extLst>
              <a:ext uri="{FF2B5EF4-FFF2-40B4-BE49-F238E27FC236}">
                <a16:creationId xmlns:a16="http://schemas.microsoft.com/office/drawing/2014/main" id="{8CE5ED4C-6596-4918-B732-2CDC7B1B9C32}"/>
              </a:ext>
            </a:extLst>
          </p:cNvPr>
          <p:cNvSpPr txBox="1"/>
          <p:nvPr/>
        </p:nvSpPr>
        <p:spPr>
          <a:xfrm>
            <a:off x="3626894" y="3677929"/>
            <a:ext cx="2142240"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Sort Merge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6" name="文本框 75">
            <a:extLst>
              <a:ext uri="{FF2B5EF4-FFF2-40B4-BE49-F238E27FC236}">
                <a16:creationId xmlns:a16="http://schemas.microsoft.com/office/drawing/2014/main" id="{747E689E-D3C4-49D5-90E5-39884782BEF6}"/>
              </a:ext>
            </a:extLst>
          </p:cNvPr>
          <p:cNvSpPr txBox="1"/>
          <p:nvPr/>
        </p:nvSpPr>
        <p:spPr>
          <a:xfrm>
            <a:off x="4139952" y="4016097"/>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7" name="文本框 76">
            <a:extLst>
              <a:ext uri="{FF2B5EF4-FFF2-40B4-BE49-F238E27FC236}">
                <a16:creationId xmlns:a16="http://schemas.microsoft.com/office/drawing/2014/main" id="{AE9C423C-CBFD-47B8-8BF9-A77663159774}"/>
              </a:ext>
            </a:extLst>
          </p:cNvPr>
          <p:cNvSpPr txBox="1"/>
          <p:nvPr/>
        </p:nvSpPr>
        <p:spPr>
          <a:xfrm flipH="1">
            <a:off x="4923038" y="4005163"/>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Cost:300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8" name="文本框 77">
            <a:extLst>
              <a:ext uri="{FF2B5EF4-FFF2-40B4-BE49-F238E27FC236}">
                <a16:creationId xmlns:a16="http://schemas.microsoft.com/office/drawing/2014/main" id="{91DB92EB-399A-48B2-818E-FD65D31874F8}"/>
              </a:ext>
            </a:extLst>
          </p:cNvPr>
          <p:cNvSpPr txBox="1"/>
          <p:nvPr/>
        </p:nvSpPr>
        <p:spPr>
          <a:xfrm>
            <a:off x="4599005" y="4974073"/>
            <a:ext cx="1548172"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Hash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9" name="文本框 78">
            <a:extLst>
              <a:ext uri="{FF2B5EF4-FFF2-40B4-BE49-F238E27FC236}">
                <a16:creationId xmlns:a16="http://schemas.microsoft.com/office/drawing/2014/main" id="{E665E394-9E63-45B5-8B5D-9E0006EAC788}"/>
              </a:ext>
            </a:extLst>
          </p:cNvPr>
          <p:cNvSpPr txBox="1"/>
          <p:nvPr/>
        </p:nvSpPr>
        <p:spPr>
          <a:xfrm>
            <a:off x="4517995" y="5312241"/>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80" name="文本框 79">
            <a:extLst>
              <a:ext uri="{FF2B5EF4-FFF2-40B4-BE49-F238E27FC236}">
                <a16:creationId xmlns:a16="http://schemas.microsoft.com/office/drawing/2014/main" id="{E270FD6F-F0EE-4E79-903C-733BF34F2D04}"/>
              </a:ext>
            </a:extLst>
          </p:cNvPr>
          <p:cNvSpPr txBox="1"/>
          <p:nvPr/>
        </p:nvSpPr>
        <p:spPr>
          <a:xfrm flipH="1">
            <a:off x="5301081" y="5301307"/>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Cost:450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81" name="文本框 80">
            <a:extLst>
              <a:ext uri="{FF2B5EF4-FFF2-40B4-BE49-F238E27FC236}">
                <a16:creationId xmlns:a16="http://schemas.microsoft.com/office/drawing/2014/main" id="{CCF8140C-3AC1-4A09-BF6F-31BDD19D070F}"/>
              </a:ext>
            </a:extLst>
          </p:cNvPr>
          <p:cNvSpPr txBox="1"/>
          <p:nvPr/>
        </p:nvSpPr>
        <p:spPr>
          <a:xfrm flipH="1">
            <a:off x="5524465" y="4472452"/>
            <a:ext cx="886193" cy="110799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t>
            </a:r>
            <a:endParaRPr kumimoji="1" lang="zh-CN" altLang="en-US"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sp>
        <p:nvSpPr>
          <p:cNvPr id="82" name="文本框 81">
            <a:extLst>
              <a:ext uri="{FF2B5EF4-FFF2-40B4-BE49-F238E27FC236}">
                <a16:creationId xmlns:a16="http://schemas.microsoft.com/office/drawing/2014/main" id="{727970BC-43B4-463C-8D13-F843A06144E8}"/>
              </a:ext>
            </a:extLst>
          </p:cNvPr>
          <p:cNvSpPr txBox="1"/>
          <p:nvPr/>
        </p:nvSpPr>
        <p:spPr>
          <a:xfrm flipH="1">
            <a:off x="4088321" y="1514978"/>
            <a:ext cx="886193" cy="110799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t>
            </a:r>
            <a:endParaRPr kumimoji="1" lang="zh-CN" altLang="en-US"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sp>
        <p:nvSpPr>
          <p:cNvPr id="83" name="矩形 82">
            <a:extLst>
              <a:ext uri="{FF2B5EF4-FFF2-40B4-BE49-F238E27FC236}">
                <a16:creationId xmlns:a16="http://schemas.microsoft.com/office/drawing/2014/main" id="{C37C19E5-5A0C-433F-80C8-2962CC3B65E4}"/>
              </a:ext>
            </a:extLst>
          </p:cNvPr>
          <p:cNvSpPr/>
          <p:nvPr/>
        </p:nvSpPr>
        <p:spPr bwMode="auto">
          <a:xfrm>
            <a:off x="6593130" y="4761148"/>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Select * from R,S,T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Where </a:t>
            </a:r>
            <a:r>
              <a:rPr kumimoji="1" lang="en-US" altLang="zh-CN" sz="18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8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And </a:t>
            </a:r>
            <a:r>
              <a:rPr kumimoji="1" lang="en-US" altLang="zh-CN" sz="18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S.b</a:t>
            </a: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t>
            </a:r>
            <a:r>
              <a:rPr kumimoji="1" lang="en-US" altLang="zh-CN" sz="18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T.b</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48" name="矩形 47">
            <a:extLst>
              <a:ext uri="{FF2B5EF4-FFF2-40B4-BE49-F238E27FC236}">
                <a16:creationId xmlns:a16="http://schemas.microsoft.com/office/drawing/2014/main" id="{8D47B8C8-0453-4074-AC3D-7E65433EBACA}"/>
              </a:ext>
            </a:extLst>
          </p:cNvPr>
          <p:cNvSpPr/>
          <p:nvPr/>
        </p:nvSpPr>
        <p:spPr>
          <a:xfrm>
            <a:off x="685800" y="448569"/>
            <a:ext cx="3068469" cy="584775"/>
          </a:xfrm>
          <a:prstGeom prst="rect">
            <a:avLst/>
          </a:prstGeom>
        </p:spPr>
        <p:txBody>
          <a:bodyPr wrap="none">
            <a:spAutoFit/>
          </a:bodyPr>
          <a:lstStyle/>
          <a:p>
            <a:pPr>
              <a:spcBef>
                <a:spcPct val="50000"/>
              </a:spcBef>
            </a:pPr>
            <a:r>
              <a:rPr lang="zh-CN" altLang="en-US" sz="3200" b="1" dirty="0">
                <a:solidFill>
                  <a:schemeClr val="tx2"/>
                </a:solidFill>
                <a:latin typeface="+mj-ea"/>
                <a:ea typeface="+mj-ea"/>
              </a:rPr>
              <a:t>计划枚举（续）</a:t>
            </a:r>
          </a:p>
        </p:txBody>
      </p:sp>
      <p:sp>
        <p:nvSpPr>
          <p:cNvPr id="49" name="矩形 48">
            <a:extLst>
              <a:ext uri="{FF2B5EF4-FFF2-40B4-BE49-F238E27FC236}">
                <a16:creationId xmlns:a16="http://schemas.microsoft.com/office/drawing/2014/main" id="{E62F5256-DDB8-424B-90E6-AE0F6DFB73F4}"/>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34410538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D30A0FB-D804-4EDC-9180-ABC26A73CD5E}"/>
              </a:ext>
            </a:extLst>
          </p:cNvPr>
          <p:cNvSpPr/>
          <p:nvPr/>
        </p:nvSpPr>
        <p:spPr bwMode="auto">
          <a:xfrm>
            <a:off x="611560" y="2420888"/>
            <a:ext cx="648072" cy="17281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R</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T</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5" name="矩形 4">
            <a:extLst>
              <a:ext uri="{FF2B5EF4-FFF2-40B4-BE49-F238E27FC236}">
                <a16:creationId xmlns:a16="http://schemas.microsoft.com/office/drawing/2014/main" id="{DFC5E8F4-1E7D-4163-B26A-199AB6003493}"/>
              </a:ext>
            </a:extLst>
          </p:cNvPr>
          <p:cNvSpPr/>
          <p:nvPr/>
        </p:nvSpPr>
        <p:spPr bwMode="auto">
          <a:xfrm>
            <a:off x="2483767" y="1196752"/>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 R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T          </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7" name="AutoShape 4">
            <a:extLst>
              <a:ext uri="{FF2B5EF4-FFF2-40B4-BE49-F238E27FC236}">
                <a16:creationId xmlns:a16="http://schemas.microsoft.com/office/drawing/2014/main" id="{EC39504D-7CD2-494A-B04A-6843286B8BE1}"/>
              </a:ext>
            </a:extLst>
          </p:cNvPr>
          <p:cNvSpPr>
            <a:spLocks noChangeArrowheads="1"/>
          </p:cNvSpPr>
          <p:nvPr/>
        </p:nvSpPr>
        <p:spPr bwMode="auto">
          <a:xfrm rot="5400000">
            <a:off x="2937148" y="137467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8" name="矩形 7">
            <a:extLst>
              <a:ext uri="{FF2B5EF4-FFF2-40B4-BE49-F238E27FC236}">
                <a16:creationId xmlns:a16="http://schemas.microsoft.com/office/drawing/2014/main" id="{404AFB5E-AAF7-4458-B7A1-95F205DAFE29}"/>
              </a:ext>
            </a:extLst>
          </p:cNvPr>
          <p:cNvSpPr/>
          <p:nvPr/>
        </p:nvSpPr>
        <p:spPr bwMode="auto">
          <a:xfrm>
            <a:off x="2483767" y="4293096"/>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 T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R          </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9" name="AutoShape 4">
            <a:extLst>
              <a:ext uri="{FF2B5EF4-FFF2-40B4-BE49-F238E27FC236}">
                <a16:creationId xmlns:a16="http://schemas.microsoft.com/office/drawing/2014/main" id="{F2B43931-9E19-4C21-8740-86227D9E42F6}"/>
              </a:ext>
            </a:extLst>
          </p:cNvPr>
          <p:cNvSpPr>
            <a:spLocks noChangeArrowheads="1"/>
          </p:cNvSpPr>
          <p:nvPr/>
        </p:nvSpPr>
        <p:spPr bwMode="auto">
          <a:xfrm rot="5400000">
            <a:off x="2937148" y="445844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16" name="连接符: 曲线 15">
            <a:extLst>
              <a:ext uri="{FF2B5EF4-FFF2-40B4-BE49-F238E27FC236}">
                <a16:creationId xmlns:a16="http://schemas.microsoft.com/office/drawing/2014/main" id="{D8D7FC88-9634-4FDD-AD82-E03EEC3D3F8B}"/>
              </a:ext>
            </a:extLst>
          </p:cNvPr>
          <p:cNvCxnSpPr>
            <a:cxnSpLocks/>
            <a:stCxn id="4" idx="0"/>
          </p:cNvCxnSpPr>
          <p:nvPr/>
        </p:nvCxnSpPr>
        <p:spPr bwMode="auto">
          <a:xfrm rot="5400000" flipH="1" flipV="1">
            <a:off x="1097614" y="1034734"/>
            <a:ext cx="1224136" cy="1548173"/>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A61F2E1F-7CA0-451D-8953-9B17CDC5DA74}"/>
              </a:ext>
            </a:extLst>
          </p:cNvPr>
          <p:cNvCxnSpPr>
            <a:stCxn id="4" idx="2"/>
          </p:cNvCxnSpPr>
          <p:nvPr/>
        </p:nvCxnSpPr>
        <p:spPr bwMode="auto">
          <a:xfrm rot="16200000" flipH="1">
            <a:off x="1169621" y="3915054"/>
            <a:ext cx="1080120" cy="1548171"/>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23" name="文本框 22">
            <a:extLst>
              <a:ext uri="{FF2B5EF4-FFF2-40B4-BE49-F238E27FC236}">
                <a16:creationId xmlns:a16="http://schemas.microsoft.com/office/drawing/2014/main" id="{31D798AE-BB22-4142-BEF2-A5017CCC697C}"/>
              </a:ext>
            </a:extLst>
          </p:cNvPr>
          <p:cNvSpPr txBox="1"/>
          <p:nvPr/>
        </p:nvSpPr>
        <p:spPr>
          <a:xfrm>
            <a:off x="341531" y="1196751"/>
            <a:ext cx="1548172"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Hash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4" name="文本框 23">
            <a:extLst>
              <a:ext uri="{FF2B5EF4-FFF2-40B4-BE49-F238E27FC236}">
                <a16:creationId xmlns:a16="http://schemas.microsoft.com/office/drawing/2014/main" id="{7CE3CBF2-1A23-4082-906D-0C9BA68F3516}"/>
              </a:ext>
            </a:extLst>
          </p:cNvPr>
          <p:cNvSpPr txBox="1"/>
          <p:nvPr/>
        </p:nvSpPr>
        <p:spPr>
          <a:xfrm>
            <a:off x="260521" y="1534919"/>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5" name="文本框 24">
            <a:extLst>
              <a:ext uri="{FF2B5EF4-FFF2-40B4-BE49-F238E27FC236}">
                <a16:creationId xmlns:a16="http://schemas.microsoft.com/office/drawing/2014/main" id="{24F32A1E-9D22-4F82-99E6-09E110A18D51}"/>
              </a:ext>
            </a:extLst>
          </p:cNvPr>
          <p:cNvSpPr txBox="1"/>
          <p:nvPr/>
        </p:nvSpPr>
        <p:spPr>
          <a:xfrm flipH="1">
            <a:off x="1043607" y="1523985"/>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Cost:300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2" name="文本框 31">
            <a:extLst>
              <a:ext uri="{FF2B5EF4-FFF2-40B4-BE49-F238E27FC236}">
                <a16:creationId xmlns:a16="http://schemas.microsoft.com/office/drawing/2014/main" id="{C7366CC3-4B2A-4F08-A78F-FA00C13DEE64}"/>
              </a:ext>
            </a:extLst>
          </p:cNvPr>
          <p:cNvSpPr txBox="1"/>
          <p:nvPr/>
        </p:nvSpPr>
        <p:spPr>
          <a:xfrm>
            <a:off x="188513" y="4902065"/>
            <a:ext cx="1998221"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Sort Merge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3" name="文本框 32">
            <a:extLst>
              <a:ext uri="{FF2B5EF4-FFF2-40B4-BE49-F238E27FC236}">
                <a16:creationId xmlns:a16="http://schemas.microsoft.com/office/drawing/2014/main" id="{E9DABD0E-3FDC-4910-A872-4B4107E86AC3}"/>
              </a:ext>
            </a:extLst>
          </p:cNvPr>
          <p:cNvSpPr txBox="1"/>
          <p:nvPr/>
        </p:nvSpPr>
        <p:spPr>
          <a:xfrm>
            <a:off x="107504" y="5240233"/>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T.b</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S.b</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4" name="文本框 33">
            <a:extLst>
              <a:ext uri="{FF2B5EF4-FFF2-40B4-BE49-F238E27FC236}">
                <a16:creationId xmlns:a16="http://schemas.microsoft.com/office/drawing/2014/main" id="{8850CEB9-B559-4897-9BC8-EBB1479D8C23}"/>
              </a:ext>
            </a:extLst>
          </p:cNvPr>
          <p:cNvSpPr txBox="1"/>
          <p:nvPr/>
        </p:nvSpPr>
        <p:spPr>
          <a:xfrm flipH="1">
            <a:off x="890590" y="5229299"/>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Cost:200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7" name="矩形 36">
            <a:extLst>
              <a:ext uri="{FF2B5EF4-FFF2-40B4-BE49-F238E27FC236}">
                <a16:creationId xmlns:a16="http://schemas.microsoft.com/office/drawing/2014/main" id="{345BE800-C1CF-43DE-B8E3-B04AA6791BF1}"/>
              </a:ext>
            </a:extLst>
          </p:cNvPr>
          <p:cNvSpPr/>
          <p:nvPr/>
        </p:nvSpPr>
        <p:spPr bwMode="auto">
          <a:xfrm>
            <a:off x="6228183" y="2924944"/>
            <a:ext cx="1800201"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R   S    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38" name="AutoShape 4">
            <a:extLst>
              <a:ext uri="{FF2B5EF4-FFF2-40B4-BE49-F238E27FC236}">
                <a16:creationId xmlns:a16="http://schemas.microsoft.com/office/drawing/2014/main" id="{4C173E85-EDD1-410B-9243-F01B7976DCC1}"/>
              </a:ext>
            </a:extLst>
          </p:cNvPr>
          <p:cNvSpPr>
            <a:spLocks noChangeArrowheads="1"/>
          </p:cNvSpPr>
          <p:nvPr/>
        </p:nvSpPr>
        <p:spPr bwMode="auto">
          <a:xfrm rot="5400000">
            <a:off x="669623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39" name="AutoShape 4">
            <a:extLst>
              <a:ext uri="{FF2B5EF4-FFF2-40B4-BE49-F238E27FC236}">
                <a16:creationId xmlns:a16="http://schemas.microsoft.com/office/drawing/2014/main" id="{F0E6E712-EA78-47DC-9A8D-F992030D9D0A}"/>
              </a:ext>
            </a:extLst>
          </p:cNvPr>
          <p:cNvSpPr>
            <a:spLocks noChangeArrowheads="1"/>
          </p:cNvSpPr>
          <p:nvPr/>
        </p:nvSpPr>
        <p:spPr bwMode="auto">
          <a:xfrm rot="5400000">
            <a:off x="717594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41" name="连接符: 曲线 40">
            <a:extLst>
              <a:ext uri="{FF2B5EF4-FFF2-40B4-BE49-F238E27FC236}">
                <a16:creationId xmlns:a16="http://schemas.microsoft.com/office/drawing/2014/main" id="{1F978EAF-7CA8-4F16-8119-302A09541D08}"/>
              </a:ext>
            </a:extLst>
          </p:cNvPr>
          <p:cNvCxnSpPr>
            <a:cxnSpLocks/>
            <a:endCxn id="37" idx="0"/>
          </p:cNvCxnSpPr>
          <p:nvPr/>
        </p:nvCxnSpPr>
        <p:spPr bwMode="auto">
          <a:xfrm>
            <a:off x="3559545" y="1459319"/>
            <a:ext cx="3568739" cy="1465625"/>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54" name="连接符: 曲线 53">
            <a:extLst>
              <a:ext uri="{FF2B5EF4-FFF2-40B4-BE49-F238E27FC236}">
                <a16:creationId xmlns:a16="http://schemas.microsoft.com/office/drawing/2014/main" id="{085E3911-FF70-4356-86A7-09482417A822}"/>
              </a:ext>
            </a:extLst>
          </p:cNvPr>
          <p:cNvCxnSpPr>
            <a:cxnSpLocks/>
            <a:stCxn id="8" idx="3"/>
            <a:endCxn id="37" idx="2"/>
          </p:cNvCxnSpPr>
          <p:nvPr/>
        </p:nvCxnSpPr>
        <p:spPr bwMode="auto">
          <a:xfrm flipV="1">
            <a:off x="3563888" y="3429000"/>
            <a:ext cx="3564396" cy="1332148"/>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69" name="文本框 68">
            <a:extLst>
              <a:ext uri="{FF2B5EF4-FFF2-40B4-BE49-F238E27FC236}">
                <a16:creationId xmlns:a16="http://schemas.microsoft.com/office/drawing/2014/main" id="{1CB7723B-0B0D-40A6-A1A4-F742E50DDC5B}"/>
              </a:ext>
            </a:extLst>
          </p:cNvPr>
          <p:cNvSpPr txBox="1"/>
          <p:nvPr/>
        </p:nvSpPr>
        <p:spPr>
          <a:xfrm>
            <a:off x="5175069" y="1157649"/>
            <a:ext cx="1548172"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Hash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0" name="文本框 69">
            <a:extLst>
              <a:ext uri="{FF2B5EF4-FFF2-40B4-BE49-F238E27FC236}">
                <a16:creationId xmlns:a16="http://schemas.microsoft.com/office/drawing/2014/main" id="{C156E35B-F3BA-45C6-927D-3F7C6830D5AF}"/>
              </a:ext>
            </a:extLst>
          </p:cNvPr>
          <p:cNvSpPr txBox="1"/>
          <p:nvPr/>
        </p:nvSpPr>
        <p:spPr>
          <a:xfrm>
            <a:off x="5094059" y="1495817"/>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S.b</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T.b</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1" name="文本框 70">
            <a:extLst>
              <a:ext uri="{FF2B5EF4-FFF2-40B4-BE49-F238E27FC236}">
                <a16:creationId xmlns:a16="http://schemas.microsoft.com/office/drawing/2014/main" id="{1BA1BA87-4AB3-4F8C-BC27-FD1BA422FCB2}"/>
              </a:ext>
            </a:extLst>
          </p:cNvPr>
          <p:cNvSpPr txBox="1"/>
          <p:nvPr/>
        </p:nvSpPr>
        <p:spPr>
          <a:xfrm flipH="1">
            <a:off x="5877145" y="1484883"/>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Cost:380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5" name="文本框 74">
            <a:extLst>
              <a:ext uri="{FF2B5EF4-FFF2-40B4-BE49-F238E27FC236}">
                <a16:creationId xmlns:a16="http://schemas.microsoft.com/office/drawing/2014/main" id="{8CE5ED4C-6596-4918-B732-2CDC7B1B9C32}"/>
              </a:ext>
            </a:extLst>
          </p:cNvPr>
          <p:cNvSpPr txBox="1"/>
          <p:nvPr/>
        </p:nvSpPr>
        <p:spPr>
          <a:xfrm>
            <a:off x="3626894" y="3677929"/>
            <a:ext cx="2142240"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Sort Merge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6" name="文本框 75">
            <a:extLst>
              <a:ext uri="{FF2B5EF4-FFF2-40B4-BE49-F238E27FC236}">
                <a16:creationId xmlns:a16="http://schemas.microsoft.com/office/drawing/2014/main" id="{747E689E-D3C4-49D5-90E5-39884782BEF6}"/>
              </a:ext>
            </a:extLst>
          </p:cNvPr>
          <p:cNvSpPr txBox="1"/>
          <p:nvPr/>
        </p:nvSpPr>
        <p:spPr>
          <a:xfrm>
            <a:off x="4139952" y="4016097"/>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7" name="文本框 76">
            <a:extLst>
              <a:ext uri="{FF2B5EF4-FFF2-40B4-BE49-F238E27FC236}">
                <a16:creationId xmlns:a16="http://schemas.microsoft.com/office/drawing/2014/main" id="{AE9C423C-CBFD-47B8-8BF9-A77663159774}"/>
              </a:ext>
            </a:extLst>
          </p:cNvPr>
          <p:cNvSpPr txBox="1"/>
          <p:nvPr/>
        </p:nvSpPr>
        <p:spPr>
          <a:xfrm flipH="1">
            <a:off x="4923038" y="4005163"/>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Cost:300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46" name="矩形 45">
            <a:extLst>
              <a:ext uri="{FF2B5EF4-FFF2-40B4-BE49-F238E27FC236}">
                <a16:creationId xmlns:a16="http://schemas.microsoft.com/office/drawing/2014/main" id="{64D2C984-CEE0-498A-B14B-DE617B370D57}"/>
              </a:ext>
            </a:extLst>
          </p:cNvPr>
          <p:cNvSpPr/>
          <p:nvPr/>
        </p:nvSpPr>
        <p:spPr bwMode="auto">
          <a:xfrm>
            <a:off x="6593130" y="4761148"/>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Select * from R,S,T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Where </a:t>
            </a:r>
            <a:r>
              <a:rPr kumimoji="1" lang="en-US" altLang="zh-CN" sz="18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8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And </a:t>
            </a:r>
            <a:r>
              <a:rPr kumimoji="1" lang="en-US" altLang="zh-CN" sz="18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S.b</a:t>
            </a: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t>
            </a:r>
            <a:r>
              <a:rPr kumimoji="1" lang="en-US" altLang="zh-CN" sz="18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T.b</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8" name="矩形 27">
            <a:extLst>
              <a:ext uri="{FF2B5EF4-FFF2-40B4-BE49-F238E27FC236}">
                <a16:creationId xmlns:a16="http://schemas.microsoft.com/office/drawing/2014/main" id="{1477508B-5D25-44A5-9F40-09DF9F80D7F8}"/>
              </a:ext>
            </a:extLst>
          </p:cNvPr>
          <p:cNvSpPr/>
          <p:nvPr/>
        </p:nvSpPr>
        <p:spPr>
          <a:xfrm>
            <a:off x="685800" y="448569"/>
            <a:ext cx="3068469" cy="584775"/>
          </a:xfrm>
          <a:prstGeom prst="rect">
            <a:avLst/>
          </a:prstGeom>
        </p:spPr>
        <p:txBody>
          <a:bodyPr wrap="none">
            <a:spAutoFit/>
          </a:bodyPr>
          <a:lstStyle/>
          <a:p>
            <a:pPr>
              <a:spcBef>
                <a:spcPct val="50000"/>
              </a:spcBef>
            </a:pPr>
            <a:r>
              <a:rPr lang="zh-CN" altLang="en-US" sz="3200" b="1" dirty="0">
                <a:solidFill>
                  <a:schemeClr val="tx2"/>
                </a:solidFill>
                <a:latin typeface="+mj-ea"/>
                <a:ea typeface="+mj-ea"/>
              </a:rPr>
              <a:t>计划枚举（续）</a:t>
            </a:r>
          </a:p>
        </p:txBody>
      </p:sp>
      <p:sp>
        <p:nvSpPr>
          <p:cNvPr id="29" name="矩形 28">
            <a:extLst>
              <a:ext uri="{FF2B5EF4-FFF2-40B4-BE49-F238E27FC236}">
                <a16:creationId xmlns:a16="http://schemas.microsoft.com/office/drawing/2014/main" id="{3A2DBBE1-EFB7-4EBB-B2A5-78CE87AC8ABE}"/>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8995937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D30A0FB-D804-4EDC-9180-ABC26A73CD5E}"/>
              </a:ext>
            </a:extLst>
          </p:cNvPr>
          <p:cNvSpPr/>
          <p:nvPr/>
        </p:nvSpPr>
        <p:spPr bwMode="auto">
          <a:xfrm>
            <a:off x="611560" y="2420888"/>
            <a:ext cx="648072" cy="17281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R</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T</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5" name="矩形 4">
            <a:extLst>
              <a:ext uri="{FF2B5EF4-FFF2-40B4-BE49-F238E27FC236}">
                <a16:creationId xmlns:a16="http://schemas.microsoft.com/office/drawing/2014/main" id="{DFC5E8F4-1E7D-4163-B26A-199AB6003493}"/>
              </a:ext>
            </a:extLst>
          </p:cNvPr>
          <p:cNvSpPr/>
          <p:nvPr/>
        </p:nvSpPr>
        <p:spPr bwMode="auto">
          <a:xfrm>
            <a:off x="2483767" y="1196752"/>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 R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T          </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7" name="AutoShape 4">
            <a:extLst>
              <a:ext uri="{FF2B5EF4-FFF2-40B4-BE49-F238E27FC236}">
                <a16:creationId xmlns:a16="http://schemas.microsoft.com/office/drawing/2014/main" id="{EC39504D-7CD2-494A-B04A-6843286B8BE1}"/>
              </a:ext>
            </a:extLst>
          </p:cNvPr>
          <p:cNvSpPr>
            <a:spLocks noChangeArrowheads="1"/>
          </p:cNvSpPr>
          <p:nvPr/>
        </p:nvSpPr>
        <p:spPr bwMode="auto">
          <a:xfrm rot="5400000">
            <a:off x="2937148" y="137467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8" name="矩形 7">
            <a:extLst>
              <a:ext uri="{FF2B5EF4-FFF2-40B4-BE49-F238E27FC236}">
                <a16:creationId xmlns:a16="http://schemas.microsoft.com/office/drawing/2014/main" id="{404AFB5E-AAF7-4458-B7A1-95F205DAFE29}"/>
              </a:ext>
            </a:extLst>
          </p:cNvPr>
          <p:cNvSpPr/>
          <p:nvPr/>
        </p:nvSpPr>
        <p:spPr bwMode="auto">
          <a:xfrm>
            <a:off x="2483767" y="4293096"/>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 T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R          </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9" name="AutoShape 4">
            <a:extLst>
              <a:ext uri="{FF2B5EF4-FFF2-40B4-BE49-F238E27FC236}">
                <a16:creationId xmlns:a16="http://schemas.microsoft.com/office/drawing/2014/main" id="{F2B43931-9E19-4C21-8740-86227D9E42F6}"/>
              </a:ext>
            </a:extLst>
          </p:cNvPr>
          <p:cNvSpPr>
            <a:spLocks noChangeArrowheads="1"/>
          </p:cNvSpPr>
          <p:nvPr/>
        </p:nvSpPr>
        <p:spPr bwMode="auto">
          <a:xfrm rot="5400000">
            <a:off x="2937148" y="445844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22" name="连接符: 曲线 21">
            <a:extLst>
              <a:ext uri="{FF2B5EF4-FFF2-40B4-BE49-F238E27FC236}">
                <a16:creationId xmlns:a16="http://schemas.microsoft.com/office/drawing/2014/main" id="{A61F2E1F-7CA0-451D-8953-9B17CDC5DA74}"/>
              </a:ext>
            </a:extLst>
          </p:cNvPr>
          <p:cNvCxnSpPr>
            <a:stCxn id="4" idx="2"/>
          </p:cNvCxnSpPr>
          <p:nvPr/>
        </p:nvCxnSpPr>
        <p:spPr bwMode="auto">
          <a:xfrm rot="16200000" flipH="1">
            <a:off x="1169621" y="3915054"/>
            <a:ext cx="1080120" cy="1548171"/>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32" name="文本框 31">
            <a:extLst>
              <a:ext uri="{FF2B5EF4-FFF2-40B4-BE49-F238E27FC236}">
                <a16:creationId xmlns:a16="http://schemas.microsoft.com/office/drawing/2014/main" id="{C7366CC3-4B2A-4F08-A78F-FA00C13DEE64}"/>
              </a:ext>
            </a:extLst>
          </p:cNvPr>
          <p:cNvSpPr txBox="1"/>
          <p:nvPr/>
        </p:nvSpPr>
        <p:spPr>
          <a:xfrm>
            <a:off x="188513" y="4902065"/>
            <a:ext cx="1998221"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Sort Merge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3" name="文本框 32">
            <a:extLst>
              <a:ext uri="{FF2B5EF4-FFF2-40B4-BE49-F238E27FC236}">
                <a16:creationId xmlns:a16="http://schemas.microsoft.com/office/drawing/2014/main" id="{E9DABD0E-3FDC-4910-A872-4B4107E86AC3}"/>
              </a:ext>
            </a:extLst>
          </p:cNvPr>
          <p:cNvSpPr txBox="1"/>
          <p:nvPr/>
        </p:nvSpPr>
        <p:spPr>
          <a:xfrm>
            <a:off x="107504" y="5240233"/>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T.b</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S.b</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4" name="文本框 33">
            <a:extLst>
              <a:ext uri="{FF2B5EF4-FFF2-40B4-BE49-F238E27FC236}">
                <a16:creationId xmlns:a16="http://schemas.microsoft.com/office/drawing/2014/main" id="{8850CEB9-B559-4897-9BC8-EBB1479D8C23}"/>
              </a:ext>
            </a:extLst>
          </p:cNvPr>
          <p:cNvSpPr txBox="1"/>
          <p:nvPr/>
        </p:nvSpPr>
        <p:spPr>
          <a:xfrm flipH="1">
            <a:off x="890590" y="5229299"/>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Cost:200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7" name="矩形 36">
            <a:extLst>
              <a:ext uri="{FF2B5EF4-FFF2-40B4-BE49-F238E27FC236}">
                <a16:creationId xmlns:a16="http://schemas.microsoft.com/office/drawing/2014/main" id="{345BE800-C1CF-43DE-B8E3-B04AA6791BF1}"/>
              </a:ext>
            </a:extLst>
          </p:cNvPr>
          <p:cNvSpPr/>
          <p:nvPr/>
        </p:nvSpPr>
        <p:spPr bwMode="auto">
          <a:xfrm>
            <a:off x="6228183" y="2924944"/>
            <a:ext cx="1800201"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R   S    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38" name="AutoShape 4">
            <a:extLst>
              <a:ext uri="{FF2B5EF4-FFF2-40B4-BE49-F238E27FC236}">
                <a16:creationId xmlns:a16="http://schemas.microsoft.com/office/drawing/2014/main" id="{4C173E85-EDD1-410B-9243-F01B7976DCC1}"/>
              </a:ext>
            </a:extLst>
          </p:cNvPr>
          <p:cNvSpPr>
            <a:spLocks noChangeArrowheads="1"/>
          </p:cNvSpPr>
          <p:nvPr/>
        </p:nvSpPr>
        <p:spPr bwMode="auto">
          <a:xfrm rot="5400000">
            <a:off x="669623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39" name="AutoShape 4">
            <a:extLst>
              <a:ext uri="{FF2B5EF4-FFF2-40B4-BE49-F238E27FC236}">
                <a16:creationId xmlns:a16="http://schemas.microsoft.com/office/drawing/2014/main" id="{F0E6E712-EA78-47DC-9A8D-F992030D9D0A}"/>
              </a:ext>
            </a:extLst>
          </p:cNvPr>
          <p:cNvSpPr>
            <a:spLocks noChangeArrowheads="1"/>
          </p:cNvSpPr>
          <p:nvPr/>
        </p:nvSpPr>
        <p:spPr bwMode="auto">
          <a:xfrm rot="5400000">
            <a:off x="717594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54" name="连接符: 曲线 53">
            <a:extLst>
              <a:ext uri="{FF2B5EF4-FFF2-40B4-BE49-F238E27FC236}">
                <a16:creationId xmlns:a16="http://schemas.microsoft.com/office/drawing/2014/main" id="{085E3911-FF70-4356-86A7-09482417A822}"/>
              </a:ext>
            </a:extLst>
          </p:cNvPr>
          <p:cNvCxnSpPr>
            <a:cxnSpLocks/>
            <a:stCxn id="8" idx="3"/>
            <a:endCxn id="37" idx="2"/>
          </p:cNvCxnSpPr>
          <p:nvPr/>
        </p:nvCxnSpPr>
        <p:spPr bwMode="auto">
          <a:xfrm flipV="1">
            <a:off x="3563888" y="3429000"/>
            <a:ext cx="3564396" cy="1332148"/>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75" name="文本框 74">
            <a:extLst>
              <a:ext uri="{FF2B5EF4-FFF2-40B4-BE49-F238E27FC236}">
                <a16:creationId xmlns:a16="http://schemas.microsoft.com/office/drawing/2014/main" id="{8CE5ED4C-6596-4918-B732-2CDC7B1B9C32}"/>
              </a:ext>
            </a:extLst>
          </p:cNvPr>
          <p:cNvSpPr txBox="1"/>
          <p:nvPr/>
        </p:nvSpPr>
        <p:spPr>
          <a:xfrm>
            <a:off x="3626894" y="3677929"/>
            <a:ext cx="2142240"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Sort Merge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6" name="文本框 75">
            <a:extLst>
              <a:ext uri="{FF2B5EF4-FFF2-40B4-BE49-F238E27FC236}">
                <a16:creationId xmlns:a16="http://schemas.microsoft.com/office/drawing/2014/main" id="{747E689E-D3C4-49D5-90E5-39884782BEF6}"/>
              </a:ext>
            </a:extLst>
          </p:cNvPr>
          <p:cNvSpPr txBox="1"/>
          <p:nvPr/>
        </p:nvSpPr>
        <p:spPr>
          <a:xfrm>
            <a:off x="4139952" y="4016097"/>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7" name="文本框 76">
            <a:extLst>
              <a:ext uri="{FF2B5EF4-FFF2-40B4-BE49-F238E27FC236}">
                <a16:creationId xmlns:a16="http://schemas.microsoft.com/office/drawing/2014/main" id="{AE9C423C-CBFD-47B8-8BF9-A77663159774}"/>
              </a:ext>
            </a:extLst>
          </p:cNvPr>
          <p:cNvSpPr txBox="1"/>
          <p:nvPr/>
        </p:nvSpPr>
        <p:spPr>
          <a:xfrm flipH="1">
            <a:off x="4923038" y="4005163"/>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Cost:300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6" name="矩形 25">
            <a:extLst>
              <a:ext uri="{FF2B5EF4-FFF2-40B4-BE49-F238E27FC236}">
                <a16:creationId xmlns:a16="http://schemas.microsoft.com/office/drawing/2014/main" id="{913D4D46-90F8-4358-B561-0C6FA3A5503D}"/>
              </a:ext>
            </a:extLst>
          </p:cNvPr>
          <p:cNvSpPr/>
          <p:nvPr/>
        </p:nvSpPr>
        <p:spPr bwMode="auto">
          <a:xfrm>
            <a:off x="6593130" y="4761148"/>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Select * from R,S,T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Where </a:t>
            </a:r>
            <a:r>
              <a:rPr kumimoji="1" lang="en-US" altLang="zh-CN" sz="18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8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And </a:t>
            </a:r>
            <a:r>
              <a:rPr kumimoji="1" lang="en-US" altLang="zh-CN" sz="18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S.b</a:t>
            </a: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t>
            </a:r>
            <a:r>
              <a:rPr kumimoji="1" lang="en-US" altLang="zh-CN" sz="18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T.b</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0" name="矩形 19">
            <a:extLst>
              <a:ext uri="{FF2B5EF4-FFF2-40B4-BE49-F238E27FC236}">
                <a16:creationId xmlns:a16="http://schemas.microsoft.com/office/drawing/2014/main" id="{F0EDDC22-6458-4585-AF78-3759A2D9FC5C}"/>
              </a:ext>
            </a:extLst>
          </p:cNvPr>
          <p:cNvSpPr/>
          <p:nvPr/>
        </p:nvSpPr>
        <p:spPr>
          <a:xfrm>
            <a:off x="685800" y="448569"/>
            <a:ext cx="3068469" cy="584775"/>
          </a:xfrm>
          <a:prstGeom prst="rect">
            <a:avLst/>
          </a:prstGeom>
        </p:spPr>
        <p:txBody>
          <a:bodyPr wrap="none">
            <a:spAutoFit/>
          </a:bodyPr>
          <a:lstStyle/>
          <a:p>
            <a:pPr>
              <a:spcBef>
                <a:spcPct val="50000"/>
              </a:spcBef>
            </a:pPr>
            <a:r>
              <a:rPr lang="zh-CN" altLang="en-US" sz="3200" b="1" dirty="0">
                <a:solidFill>
                  <a:schemeClr val="tx2"/>
                </a:solidFill>
                <a:latin typeface="+mj-ea"/>
                <a:ea typeface="+mj-ea"/>
              </a:rPr>
              <a:t>计划枚举（续）</a:t>
            </a:r>
          </a:p>
        </p:txBody>
      </p:sp>
      <p:sp>
        <p:nvSpPr>
          <p:cNvPr id="21" name="矩形 20">
            <a:extLst>
              <a:ext uri="{FF2B5EF4-FFF2-40B4-BE49-F238E27FC236}">
                <a16:creationId xmlns:a16="http://schemas.microsoft.com/office/drawing/2014/main" id="{9AC06D6D-C5A1-4B68-8C61-E61E7EFE7F5F}"/>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5479157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7DE58E-9ACB-4237-A7AC-D00D418D897D}"/>
              </a:ext>
            </a:extLst>
          </p:cNvPr>
          <p:cNvSpPr>
            <a:spLocks noGrp="1"/>
          </p:cNvSpPr>
          <p:nvPr>
            <p:ph idx="1"/>
          </p:nvPr>
        </p:nvSpPr>
        <p:spPr>
          <a:xfrm>
            <a:off x="685800" y="1124744"/>
            <a:ext cx="7772400" cy="4971256"/>
          </a:xfrm>
        </p:spPr>
        <p:txBody>
          <a:bodyPr/>
          <a:lstStyle/>
          <a:p>
            <a:r>
              <a:rPr lang="en-US" altLang="zh-CN" dirty="0">
                <a:latin typeface="+mn-ea"/>
              </a:rPr>
              <a:t>POSTGRES</a:t>
            </a:r>
            <a:r>
              <a:rPr lang="zh-CN" altLang="en-US" dirty="0">
                <a:latin typeface="+mn-ea"/>
              </a:rPr>
              <a:t>优化器</a:t>
            </a:r>
            <a:endParaRPr lang="en-US" altLang="zh-CN" dirty="0">
              <a:latin typeface="+mn-ea"/>
            </a:endParaRPr>
          </a:p>
          <a:p>
            <a:pPr lvl="1"/>
            <a:r>
              <a:rPr lang="zh-CN" altLang="en-US" dirty="0">
                <a:latin typeface="+mn-ea"/>
              </a:rPr>
              <a:t>传统的动态规划优化器</a:t>
            </a:r>
            <a:endParaRPr lang="en-US" altLang="zh-CN" dirty="0">
              <a:latin typeface="+mn-ea"/>
            </a:endParaRPr>
          </a:p>
          <a:p>
            <a:pPr lvl="1"/>
            <a:r>
              <a:rPr lang="zh-CN" altLang="en-US" dirty="0">
                <a:latin typeface="+mn-ea"/>
              </a:rPr>
              <a:t>基于遗传算法的优化器</a:t>
            </a:r>
            <a:r>
              <a:rPr lang="en-US" altLang="zh-CN" dirty="0">
                <a:latin typeface="+mn-ea"/>
              </a:rPr>
              <a:t>(GEQO)</a:t>
            </a:r>
          </a:p>
          <a:p>
            <a:pPr lvl="1"/>
            <a:r>
              <a:rPr lang="zh-CN" altLang="en-US" dirty="0">
                <a:latin typeface="+mn-ea"/>
              </a:rPr>
              <a:t>当连接表的数量小于</a:t>
            </a:r>
            <a:r>
              <a:rPr lang="en-US" altLang="zh-CN" dirty="0">
                <a:latin typeface="+mn-ea"/>
              </a:rPr>
              <a:t>12</a:t>
            </a:r>
            <a:r>
              <a:rPr lang="zh-CN" altLang="en-US" dirty="0">
                <a:latin typeface="+mn-ea"/>
              </a:rPr>
              <a:t>时，采用动态规划算法</a:t>
            </a:r>
            <a:endParaRPr lang="en-US" altLang="zh-CN" dirty="0">
              <a:latin typeface="+mn-ea"/>
            </a:endParaRPr>
          </a:p>
          <a:p>
            <a:pPr lvl="1"/>
            <a:r>
              <a:rPr lang="zh-CN" altLang="en-US" dirty="0">
                <a:latin typeface="+mn-ea"/>
              </a:rPr>
              <a:t>当连接表的数量大于等于</a:t>
            </a:r>
            <a:r>
              <a:rPr lang="en-US" altLang="zh-CN" dirty="0">
                <a:latin typeface="+mn-ea"/>
              </a:rPr>
              <a:t>12</a:t>
            </a:r>
            <a:r>
              <a:rPr lang="zh-CN" altLang="en-US" dirty="0">
                <a:latin typeface="+mn-ea"/>
              </a:rPr>
              <a:t>时，采用</a:t>
            </a:r>
            <a:r>
              <a:rPr lang="en-US" altLang="zh-CN" dirty="0">
                <a:latin typeface="+mn-ea"/>
              </a:rPr>
              <a:t>GEQO</a:t>
            </a:r>
          </a:p>
          <a:p>
            <a:pPr lvl="1"/>
            <a:endParaRPr lang="en-US" altLang="zh-CN" dirty="0"/>
          </a:p>
          <a:p>
            <a:pPr lvl="1"/>
            <a:endParaRPr lang="en-US" altLang="zh-CN" dirty="0"/>
          </a:p>
          <a:p>
            <a:pPr lvl="1"/>
            <a:endParaRPr lang="zh-CN" altLang="en-US" dirty="0"/>
          </a:p>
        </p:txBody>
      </p:sp>
      <p:sp>
        <p:nvSpPr>
          <p:cNvPr id="4" name="矩形 3">
            <a:extLst>
              <a:ext uri="{FF2B5EF4-FFF2-40B4-BE49-F238E27FC236}">
                <a16:creationId xmlns:a16="http://schemas.microsoft.com/office/drawing/2014/main" id="{973E736D-42D2-47CA-82B2-1874F28C01EB}"/>
              </a:ext>
            </a:extLst>
          </p:cNvPr>
          <p:cNvSpPr/>
          <p:nvPr/>
        </p:nvSpPr>
        <p:spPr>
          <a:xfrm>
            <a:off x="685800" y="448569"/>
            <a:ext cx="3068469" cy="584775"/>
          </a:xfrm>
          <a:prstGeom prst="rect">
            <a:avLst/>
          </a:prstGeom>
        </p:spPr>
        <p:txBody>
          <a:bodyPr wrap="none">
            <a:spAutoFit/>
          </a:bodyPr>
          <a:lstStyle/>
          <a:p>
            <a:pPr>
              <a:spcBef>
                <a:spcPct val="50000"/>
              </a:spcBef>
            </a:pPr>
            <a:r>
              <a:rPr lang="zh-CN" altLang="en-US" sz="3200" b="1" dirty="0">
                <a:solidFill>
                  <a:schemeClr val="tx2"/>
                </a:solidFill>
                <a:latin typeface="+mj-ea"/>
                <a:ea typeface="+mj-ea"/>
              </a:rPr>
              <a:t>计划枚举（续）</a:t>
            </a:r>
          </a:p>
        </p:txBody>
      </p:sp>
      <p:sp>
        <p:nvSpPr>
          <p:cNvPr id="5" name="矩形 4">
            <a:extLst>
              <a:ext uri="{FF2B5EF4-FFF2-40B4-BE49-F238E27FC236}">
                <a16:creationId xmlns:a16="http://schemas.microsoft.com/office/drawing/2014/main" id="{30BC1281-5A79-4B4F-B02B-5F91FE8E007A}"/>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8470701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81000" y="717550"/>
            <a:ext cx="8382000" cy="6186309"/>
          </a:xfrm>
          <a:prstGeom prst="rect">
            <a:avLst/>
          </a:prstGeom>
          <a:noFill/>
          <a:ln w="9525">
            <a:noFill/>
            <a:miter lim="800000"/>
            <a:headEnd/>
            <a:tailEnd/>
          </a:ln>
        </p:spPr>
        <p:txBody>
          <a:bodyPr>
            <a:spAutoFit/>
          </a:bodyPr>
          <a:lstStyle/>
          <a:p>
            <a:pPr>
              <a:spcBef>
                <a:spcPct val="50000"/>
              </a:spcBef>
            </a:pPr>
            <a:r>
              <a:rPr lang="en-US" altLang="zh-CN" b="1" dirty="0">
                <a:latin typeface="Arial" charset="0"/>
                <a:cs typeface="Arial" charset="0"/>
              </a:rPr>
              <a:t>9.4  </a:t>
            </a:r>
            <a:r>
              <a:rPr lang="zh-CN" altLang="en-US" b="1" dirty="0">
                <a:latin typeface="Arial" charset="0"/>
                <a:ea typeface="黑体" pitchFamily="49" charset="-122"/>
              </a:rPr>
              <a:t>物理优化（续）</a:t>
            </a:r>
          </a:p>
          <a:p>
            <a:pPr>
              <a:spcBef>
                <a:spcPct val="50000"/>
              </a:spcBef>
            </a:pPr>
            <a:r>
              <a:rPr lang="zh-CN" altLang="en-US" b="1" dirty="0">
                <a:latin typeface="Arial" charset="0"/>
                <a:ea typeface="黑体" pitchFamily="49" charset="-122"/>
              </a:rPr>
              <a:t>启发式规则</a:t>
            </a:r>
          </a:p>
          <a:p>
            <a:pPr>
              <a:spcBef>
                <a:spcPct val="50000"/>
              </a:spcBef>
            </a:pPr>
            <a:r>
              <a:rPr lang="zh-CN" altLang="en-US" dirty="0">
                <a:solidFill>
                  <a:srgbClr val="0000FF"/>
                </a:solidFill>
                <a:latin typeface="Arial" charset="0"/>
                <a:ea typeface="黑体" pitchFamily="49" charset="-122"/>
              </a:rPr>
              <a:t>选择操作的启发式规则</a:t>
            </a:r>
          </a:p>
          <a:p>
            <a:pPr>
              <a:spcBef>
                <a:spcPct val="50000"/>
              </a:spcBef>
            </a:pPr>
            <a:r>
              <a:rPr lang="en-US" altLang="zh-CN" dirty="0">
                <a:latin typeface="Arial" charset="0"/>
              </a:rPr>
              <a:t>1</a:t>
            </a:r>
            <a:r>
              <a:rPr lang="zh-CN" altLang="en-US" dirty="0">
                <a:latin typeface="Arial" charset="0"/>
              </a:rPr>
              <a:t>）对于小关系，使用全表顺序扫描，即使选择列上有索引。</a:t>
            </a:r>
          </a:p>
          <a:p>
            <a:pPr>
              <a:spcBef>
                <a:spcPct val="50000"/>
              </a:spcBef>
            </a:pPr>
            <a:endParaRPr lang="zh-CN" altLang="en-US" dirty="0">
              <a:latin typeface="Arial" charset="0"/>
            </a:endParaRPr>
          </a:p>
          <a:p>
            <a:pPr>
              <a:spcBef>
                <a:spcPct val="50000"/>
              </a:spcBef>
            </a:pPr>
            <a:r>
              <a:rPr lang="en-US" altLang="zh-CN" dirty="0">
                <a:latin typeface="Arial" charset="0"/>
              </a:rPr>
              <a:t>2</a:t>
            </a:r>
            <a:r>
              <a:rPr lang="zh-CN" altLang="en-US" dirty="0">
                <a:latin typeface="Arial" charset="0"/>
              </a:rPr>
              <a:t>）对于选择条件是</a:t>
            </a:r>
            <a:r>
              <a:rPr lang="zh-CN" altLang="en-US" dirty="0">
                <a:latin typeface="Times New Roman" pitchFamily="18" charset="0"/>
              </a:rPr>
              <a:t>“</a:t>
            </a:r>
            <a:r>
              <a:rPr lang="zh-CN" altLang="en-US" dirty="0">
                <a:latin typeface="Arial" charset="0"/>
              </a:rPr>
              <a:t>主码</a:t>
            </a:r>
            <a:r>
              <a:rPr lang="en-US" altLang="zh-CN" dirty="0">
                <a:latin typeface="Arial" charset="0"/>
              </a:rPr>
              <a:t>=</a:t>
            </a:r>
            <a:r>
              <a:rPr lang="zh-CN" altLang="en-US" dirty="0">
                <a:latin typeface="Arial" charset="0"/>
              </a:rPr>
              <a:t>值</a:t>
            </a:r>
            <a:r>
              <a:rPr lang="zh-CN" altLang="en-US" dirty="0">
                <a:latin typeface="Times New Roman" pitchFamily="18" charset="0"/>
              </a:rPr>
              <a:t>”</a:t>
            </a:r>
            <a:r>
              <a:rPr lang="zh-CN" altLang="en-US" dirty="0">
                <a:latin typeface="Arial" charset="0"/>
              </a:rPr>
              <a:t>的查询，可以选择主码索引。</a:t>
            </a:r>
          </a:p>
          <a:p>
            <a:pPr>
              <a:spcBef>
                <a:spcPct val="50000"/>
              </a:spcBef>
            </a:pPr>
            <a:r>
              <a:rPr lang="zh-CN" altLang="en-US" dirty="0">
                <a:latin typeface="Arial" charset="0"/>
              </a:rPr>
              <a:t>     （一般的</a:t>
            </a:r>
            <a:r>
              <a:rPr lang="en-US" altLang="zh-CN" dirty="0">
                <a:latin typeface="Arial" charset="0"/>
              </a:rPr>
              <a:t>DBMS</a:t>
            </a:r>
            <a:r>
              <a:rPr lang="zh-CN" altLang="en-US" dirty="0">
                <a:latin typeface="Arial" charset="0"/>
              </a:rPr>
              <a:t>会自动的建立主码索引）</a:t>
            </a:r>
            <a:endParaRPr lang="en-US" altLang="zh-CN" dirty="0">
              <a:latin typeface="Arial" charset="0"/>
            </a:endParaRPr>
          </a:p>
          <a:p>
            <a:pPr>
              <a:spcBef>
                <a:spcPct val="50000"/>
              </a:spcBef>
            </a:pPr>
            <a:endParaRPr lang="en-US" altLang="zh-CN" dirty="0">
              <a:latin typeface="Arial" charset="0"/>
            </a:endParaRPr>
          </a:p>
          <a:p>
            <a:pPr>
              <a:spcBef>
                <a:spcPct val="50000"/>
              </a:spcBef>
            </a:pPr>
            <a:r>
              <a:rPr lang="en-US" altLang="zh-CN" dirty="0"/>
              <a:t>3</a:t>
            </a:r>
            <a:r>
              <a:rPr lang="zh-CN" altLang="en-US" dirty="0"/>
              <a:t>）对于选择条件是</a:t>
            </a:r>
            <a:r>
              <a:rPr lang="zh-CN" altLang="en-US" dirty="0">
                <a:latin typeface="Times New Roman" pitchFamily="18" charset="0"/>
              </a:rPr>
              <a:t>“</a:t>
            </a:r>
            <a:r>
              <a:rPr lang="zh-CN" altLang="en-US" dirty="0"/>
              <a:t>非主属性</a:t>
            </a:r>
            <a:r>
              <a:rPr lang="en-US" altLang="zh-CN" dirty="0"/>
              <a:t>=</a:t>
            </a:r>
            <a:r>
              <a:rPr lang="zh-CN" altLang="en-US" dirty="0"/>
              <a:t>值</a:t>
            </a:r>
            <a:r>
              <a:rPr lang="zh-CN" altLang="en-US" dirty="0">
                <a:latin typeface="Times New Roman" pitchFamily="18" charset="0"/>
              </a:rPr>
              <a:t>”</a:t>
            </a:r>
            <a:r>
              <a:rPr lang="zh-CN" altLang="en-US" dirty="0"/>
              <a:t>的查询，并且选择列上有索引，</a:t>
            </a:r>
            <a:r>
              <a:rPr lang="zh-CN" altLang="en-US" dirty="0">
                <a:solidFill>
                  <a:srgbClr val="FF0000"/>
                </a:solidFill>
              </a:rPr>
              <a:t>则估算查询结果元组数目，如果比例较小，</a:t>
            </a:r>
            <a:r>
              <a:rPr lang="zh-CN" altLang="en-US" dirty="0"/>
              <a:t>可以使用索引扫描算法，否则还是使用全表顺序扫描。（</a:t>
            </a:r>
            <a:r>
              <a:rPr lang="en-US" altLang="zh-CN" dirty="0"/>
              <a:t>DBA</a:t>
            </a:r>
            <a:r>
              <a:rPr lang="zh-CN" altLang="en-US" dirty="0"/>
              <a:t>监控）</a:t>
            </a:r>
          </a:p>
          <a:p>
            <a:pPr>
              <a:spcBef>
                <a:spcPct val="50000"/>
              </a:spcBef>
            </a:pPr>
            <a:endParaRPr lang="zh-CN" altLang="en-US" dirty="0">
              <a:latin typeface="Arial" charset="0"/>
            </a:endParaRPr>
          </a:p>
        </p:txBody>
      </p:sp>
      <p:sp>
        <p:nvSpPr>
          <p:cNvPr id="3" name="灯片编号占位符 2"/>
          <p:cNvSpPr>
            <a:spLocks noGrp="1"/>
          </p:cNvSpPr>
          <p:nvPr>
            <p:ph type="sldNum" sz="quarter" idx="12"/>
          </p:nvPr>
        </p:nvSpPr>
        <p:spPr/>
        <p:txBody>
          <a:bodyPr/>
          <a:lstStyle/>
          <a:p>
            <a:pPr>
              <a:defRPr/>
            </a:pPr>
            <a:fld id="{7BB12ABC-D99B-4250-AEEC-C09C41850E38}" type="slidenum">
              <a:rPr lang="zh-CN" altLang="en-US" smtClean="0"/>
              <a:pPr>
                <a:defRPr/>
              </a:pPr>
              <a:t>74</a:t>
            </a:fld>
            <a:endParaRPr lang="en-US" altLang="zh-CN"/>
          </a:p>
        </p:txBody>
      </p:sp>
      <p:sp>
        <p:nvSpPr>
          <p:cNvPr id="4" name="圆角矩形标注 4">
            <a:extLst>
              <a:ext uri="{FF2B5EF4-FFF2-40B4-BE49-F238E27FC236}">
                <a16:creationId xmlns:a16="http://schemas.microsoft.com/office/drawing/2014/main" id="{485A3DD8-0049-468A-9D1F-394F68A10E89}"/>
              </a:ext>
            </a:extLst>
          </p:cNvPr>
          <p:cNvSpPr/>
          <p:nvPr/>
        </p:nvSpPr>
        <p:spPr>
          <a:xfrm>
            <a:off x="6890869" y="4365104"/>
            <a:ext cx="1800200" cy="612648"/>
          </a:xfrm>
          <a:prstGeom prst="wedgeRoundRectCallout">
            <a:avLst>
              <a:gd name="adj1" fmla="val -44374"/>
              <a:gd name="adj2" fmla="val 82311"/>
              <a:gd name="adj3" fmla="val 16667"/>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latin typeface="+mn-ea"/>
              </a:rPr>
              <a:t>10%?, 30%?</a:t>
            </a:r>
            <a:endParaRPr lang="zh-CN" altLang="en-US" dirty="0">
              <a:solidFill>
                <a:srgbClr val="FF0000"/>
              </a:solidFill>
              <a:latin typeface="+mn-ea"/>
            </a:endParaRPr>
          </a:p>
        </p:txBody>
      </p:sp>
    </p:spTree>
    <p:extLst>
      <p:ext uri="{BB962C8B-B14F-4D97-AF65-F5344CB8AC3E}">
        <p14:creationId xmlns:p14="http://schemas.microsoft.com/office/powerpoint/2010/main" val="41871992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4"/>
          <p:cNvSpPr>
            <a:spLocks noChangeArrowheads="1"/>
          </p:cNvSpPr>
          <p:nvPr/>
        </p:nvSpPr>
        <p:spPr bwMode="auto">
          <a:xfrm>
            <a:off x="201613" y="638175"/>
            <a:ext cx="8763000" cy="4154984"/>
          </a:xfrm>
          <a:prstGeom prst="rect">
            <a:avLst/>
          </a:prstGeom>
          <a:noFill/>
          <a:ln w="9525">
            <a:noFill/>
            <a:miter lim="800000"/>
            <a:headEnd/>
            <a:tailEnd/>
          </a:ln>
        </p:spPr>
        <p:txBody>
          <a:bodyPr>
            <a:spAutoFit/>
          </a:bodyPr>
          <a:lstStyle/>
          <a:p>
            <a:pPr>
              <a:spcBef>
                <a:spcPct val="50000"/>
              </a:spcBef>
            </a:pPr>
            <a:r>
              <a:rPr lang="en-US" altLang="zh-CN" dirty="0">
                <a:latin typeface="Arial" charset="0"/>
              </a:rPr>
              <a:t>4</a:t>
            </a:r>
            <a:r>
              <a:rPr lang="zh-CN" altLang="en-US" dirty="0">
                <a:latin typeface="Arial" charset="0"/>
              </a:rPr>
              <a:t>）对于选择条件是属性上的非等值查询或者范围查询，并且选择列上有索引，</a:t>
            </a:r>
            <a:r>
              <a:rPr lang="zh-CN" altLang="en-US" dirty="0">
                <a:solidFill>
                  <a:srgbClr val="FF0000"/>
                </a:solidFill>
                <a:latin typeface="Arial" charset="0"/>
              </a:rPr>
              <a:t>则估算查询结果的元组数目，如果比例较小，</a:t>
            </a:r>
            <a:r>
              <a:rPr lang="zh-CN" altLang="en-US" dirty="0">
                <a:latin typeface="Arial" charset="0"/>
              </a:rPr>
              <a:t>可以使用索引扫描，否则使用全表顺序扫描。</a:t>
            </a:r>
          </a:p>
          <a:p>
            <a:pPr>
              <a:spcBef>
                <a:spcPct val="50000"/>
              </a:spcBef>
            </a:pPr>
            <a:endParaRPr lang="en-US" altLang="zh-CN" dirty="0">
              <a:latin typeface="Arial" charset="0"/>
            </a:endParaRPr>
          </a:p>
          <a:p>
            <a:pPr>
              <a:spcBef>
                <a:spcPct val="50000"/>
              </a:spcBef>
            </a:pPr>
            <a:r>
              <a:rPr lang="en-US" altLang="zh-CN" dirty="0">
                <a:latin typeface="Arial" charset="0"/>
              </a:rPr>
              <a:t>5</a:t>
            </a:r>
            <a:r>
              <a:rPr lang="zh-CN" altLang="en-US" dirty="0">
                <a:latin typeface="Arial" charset="0"/>
              </a:rPr>
              <a:t>）对于用</a:t>
            </a:r>
            <a:r>
              <a:rPr lang="en-US" altLang="zh-CN" dirty="0">
                <a:latin typeface="Arial" charset="0"/>
              </a:rPr>
              <a:t>AND</a:t>
            </a:r>
            <a:r>
              <a:rPr lang="zh-CN" altLang="en-US" dirty="0">
                <a:latin typeface="Arial" charset="0"/>
              </a:rPr>
              <a:t>连接的合取选择条件，如果有涉及这些属性的组合索引，则</a:t>
            </a:r>
            <a:r>
              <a:rPr lang="zh-CN" altLang="en-US" dirty="0">
                <a:solidFill>
                  <a:srgbClr val="FF0000"/>
                </a:solidFill>
                <a:latin typeface="Arial" charset="0"/>
              </a:rPr>
              <a:t>优先采用组合索引</a:t>
            </a:r>
            <a:r>
              <a:rPr lang="zh-CN" altLang="en-US" dirty="0">
                <a:latin typeface="Arial" charset="0"/>
              </a:rPr>
              <a:t>；如果有多个一般索引，可以用</a:t>
            </a:r>
            <a:r>
              <a:rPr lang="zh-CN" altLang="en-US" dirty="0">
                <a:solidFill>
                  <a:srgbClr val="FF0000"/>
                </a:solidFill>
                <a:latin typeface="Arial" charset="0"/>
              </a:rPr>
              <a:t>索引扫描并求交集</a:t>
            </a:r>
            <a:r>
              <a:rPr lang="zh-CN" altLang="en-US" dirty="0">
                <a:latin typeface="Arial" charset="0"/>
              </a:rPr>
              <a:t>的方法；否则采用全表顺序扫描。</a:t>
            </a:r>
          </a:p>
          <a:p>
            <a:pPr>
              <a:spcBef>
                <a:spcPct val="50000"/>
              </a:spcBef>
            </a:pPr>
            <a:endParaRPr lang="en-US" altLang="zh-CN" dirty="0">
              <a:latin typeface="Arial" charset="0"/>
            </a:endParaRPr>
          </a:p>
          <a:p>
            <a:pPr>
              <a:spcBef>
                <a:spcPct val="50000"/>
              </a:spcBef>
            </a:pPr>
            <a:r>
              <a:rPr lang="en-US" altLang="zh-CN" dirty="0">
                <a:latin typeface="Arial" charset="0"/>
              </a:rPr>
              <a:t>6</a:t>
            </a:r>
            <a:r>
              <a:rPr lang="zh-CN" altLang="en-US" dirty="0">
                <a:latin typeface="Arial" charset="0"/>
              </a:rPr>
              <a:t>）对于</a:t>
            </a:r>
            <a:r>
              <a:rPr lang="zh-CN" altLang="en-US" dirty="0">
                <a:solidFill>
                  <a:srgbClr val="FF0000"/>
                </a:solidFill>
                <a:latin typeface="Arial" charset="0"/>
              </a:rPr>
              <a:t>用</a:t>
            </a:r>
            <a:r>
              <a:rPr lang="en-US" altLang="zh-CN" dirty="0">
                <a:solidFill>
                  <a:srgbClr val="FF0000"/>
                </a:solidFill>
                <a:latin typeface="Arial" charset="0"/>
              </a:rPr>
              <a:t>OR</a:t>
            </a:r>
            <a:r>
              <a:rPr lang="zh-CN" altLang="en-US" dirty="0">
                <a:solidFill>
                  <a:srgbClr val="FF0000"/>
                </a:solidFill>
                <a:latin typeface="Arial" charset="0"/>
              </a:rPr>
              <a:t>连接的析取选择条件</a:t>
            </a:r>
            <a:r>
              <a:rPr lang="zh-CN" altLang="en-US" dirty="0">
                <a:latin typeface="Arial" charset="0"/>
              </a:rPr>
              <a:t>，一般使用</a:t>
            </a:r>
            <a:r>
              <a:rPr lang="zh-CN" altLang="en-US" dirty="0">
                <a:solidFill>
                  <a:srgbClr val="FF0000"/>
                </a:solidFill>
                <a:latin typeface="Arial" charset="0"/>
              </a:rPr>
              <a:t>全表顺序扫描</a:t>
            </a:r>
            <a:r>
              <a:rPr lang="zh-CN" altLang="en-US" dirty="0">
                <a:latin typeface="Arial" charset="0"/>
              </a:rPr>
              <a:t>。</a:t>
            </a:r>
          </a:p>
        </p:txBody>
      </p:sp>
      <p:sp>
        <p:nvSpPr>
          <p:cNvPr id="3" name="灯片编号占位符 2"/>
          <p:cNvSpPr>
            <a:spLocks noGrp="1"/>
          </p:cNvSpPr>
          <p:nvPr>
            <p:ph type="sldNum" sz="quarter" idx="12"/>
          </p:nvPr>
        </p:nvSpPr>
        <p:spPr/>
        <p:txBody>
          <a:bodyPr/>
          <a:lstStyle/>
          <a:p>
            <a:pPr>
              <a:defRPr/>
            </a:pPr>
            <a:fld id="{56C1D9BB-21C5-4194-98CC-59C9D476FAAB}" type="slidenum">
              <a:rPr lang="zh-CN" altLang="en-US" smtClean="0"/>
              <a:pPr>
                <a:defRPr/>
              </a:pPr>
              <a:t>75</a:t>
            </a:fld>
            <a:endParaRPr lang="en-US" altLang="zh-CN"/>
          </a:p>
        </p:txBody>
      </p:sp>
      <p:sp>
        <p:nvSpPr>
          <p:cNvPr id="34820" name="AutoShape 4"/>
          <p:cNvSpPr>
            <a:spLocks noChangeArrowheads="1"/>
          </p:cNvSpPr>
          <p:nvPr/>
        </p:nvSpPr>
        <p:spPr bwMode="auto">
          <a:xfrm>
            <a:off x="4583113" y="1916832"/>
            <a:ext cx="2736850" cy="609600"/>
          </a:xfrm>
          <a:prstGeom prst="wedgeRoundRectCallout">
            <a:avLst>
              <a:gd name="adj1" fmla="val 56727"/>
              <a:gd name="adj2" fmla="val -133856"/>
              <a:gd name="adj3" fmla="val 16667"/>
            </a:avLst>
          </a:prstGeom>
          <a:solidFill>
            <a:schemeClr val="bg1"/>
          </a:solidFill>
          <a:ln w="9525">
            <a:solidFill>
              <a:srgbClr val="0000FF"/>
            </a:solidFill>
            <a:miter lim="800000"/>
            <a:headEnd/>
            <a:tailEnd/>
          </a:ln>
          <a:effectLst/>
        </p:spPr>
        <p:txBody>
          <a:bodyPr/>
          <a:lstStyle/>
          <a:p>
            <a:pPr algn="ctr"/>
            <a:r>
              <a:rPr lang="en-US" altLang="zh-CN" dirty="0">
                <a:solidFill>
                  <a:srgbClr val="FF0000"/>
                </a:solidFill>
              </a:rPr>
              <a:t>selectivity</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idx="1"/>
          </p:nvPr>
        </p:nvSpPr>
        <p:spPr>
          <a:xfrm>
            <a:off x="395288" y="808039"/>
            <a:ext cx="8110537" cy="5548312"/>
          </a:xfrm>
        </p:spPr>
        <p:txBody>
          <a:bodyPr/>
          <a:lstStyle/>
          <a:p>
            <a:pPr eaLnBrk="1" hangingPunct="1">
              <a:lnSpc>
                <a:spcPct val="90000"/>
              </a:lnSpc>
              <a:buFont typeface="Wingdings" pitchFamily="2" charset="2"/>
              <a:buNone/>
            </a:pPr>
            <a:r>
              <a:rPr lang="zh-CN" altLang="en-US" sz="3200" dirty="0">
                <a:solidFill>
                  <a:srgbClr val="0000FF"/>
                </a:solidFill>
              </a:rPr>
              <a:t>连接操作的启发式规则</a:t>
            </a:r>
          </a:p>
          <a:p>
            <a:pPr eaLnBrk="1" hangingPunct="1">
              <a:lnSpc>
                <a:spcPct val="90000"/>
              </a:lnSpc>
              <a:buFont typeface="Wingdings" pitchFamily="2" charset="2"/>
              <a:buNone/>
            </a:pPr>
            <a:r>
              <a:rPr lang="en-US" altLang="zh-CN" sz="2400" dirty="0"/>
              <a:t>1</a:t>
            </a:r>
            <a:r>
              <a:rPr lang="zh-CN" altLang="en-US" sz="2400" dirty="0"/>
              <a:t>）如果</a:t>
            </a:r>
            <a:r>
              <a:rPr lang="en-US" altLang="zh-CN" sz="2400" dirty="0"/>
              <a:t>2</a:t>
            </a:r>
            <a:r>
              <a:rPr lang="zh-CN" altLang="en-US" sz="2400" dirty="0"/>
              <a:t>个表都</a:t>
            </a:r>
            <a:r>
              <a:rPr lang="zh-CN" altLang="en-US" sz="2400" dirty="0">
                <a:solidFill>
                  <a:srgbClr val="FF0000"/>
                </a:solidFill>
              </a:rPr>
              <a:t>已按照连接属性排序</a:t>
            </a:r>
            <a:r>
              <a:rPr lang="zh-CN" altLang="en-US" sz="2400" dirty="0"/>
              <a:t>，则选用</a:t>
            </a:r>
            <a:r>
              <a:rPr lang="en-US" altLang="zh-CN" sz="2400" dirty="0"/>
              <a:t>merge-sort</a:t>
            </a:r>
            <a:r>
              <a:rPr lang="zh-CN" altLang="en-US" sz="2400" dirty="0"/>
              <a:t>方法。</a:t>
            </a:r>
          </a:p>
          <a:p>
            <a:pPr eaLnBrk="1" hangingPunct="1">
              <a:lnSpc>
                <a:spcPct val="90000"/>
              </a:lnSpc>
              <a:buFont typeface="Wingdings" pitchFamily="2" charset="2"/>
              <a:buNone/>
            </a:pPr>
            <a:endParaRPr lang="zh-CN" altLang="en-US" sz="2400" dirty="0"/>
          </a:p>
          <a:p>
            <a:pPr eaLnBrk="1" hangingPunct="1">
              <a:lnSpc>
                <a:spcPct val="90000"/>
              </a:lnSpc>
              <a:buFont typeface="Wingdings" pitchFamily="2" charset="2"/>
              <a:buNone/>
            </a:pPr>
            <a:r>
              <a:rPr lang="en-US" altLang="zh-CN" sz="2400" dirty="0"/>
              <a:t>2</a:t>
            </a:r>
            <a:r>
              <a:rPr lang="zh-CN" altLang="en-US" sz="2400" dirty="0"/>
              <a:t>）如果</a:t>
            </a:r>
            <a:r>
              <a:rPr lang="en-US" altLang="zh-CN" sz="2400" dirty="0">
                <a:solidFill>
                  <a:srgbClr val="FF0000"/>
                </a:solidFill>
              </a:rPr>
              <a:t>1</a:t>
            </a:r>
            <a:r>
              <a:rPr lang="zh-CN" altLang="en-US" sz="2400" dirty="0">
                <a:solidFill>
                  <a:srgbClr val="FF0000"/>
                </a:solidFill>
              </a:rPr>
              <a:t>个表在连接属性上有索引</a:t>
            </a:r>
            <a:r>
              <a:rPr lang="zh-CN" altLang="en-US" sz="2400" dirty="0"/>
              <a:t>，则可选用索引连接方法。</a:t>
            </a:r>
          </a:p>
          <a:p>
            <a:pPr eaLnBrk="1" hangingPunct="1">
              <a:lnSpc>
                <a:spcPct val="90000"/>
              </a:lnSpc>
              <a:buFont typeface="Wingdings" pitchFamily="2" charset="2"/>
              <a:buNone/>
            </a:pPr>
            <a:endParaRPr lang="zh-CN" altLang="en-US" sz="2400" dirty="0"/>
          </a:p>
          <a:p>
            <a:pPr eaLnBrk="1" hangingPunct="1">
              <a:lnSpc>
                <a:spcPct val="90000"/>
              </a:lnSpc>
              <a:buFont typeface="Wingdings" pitchFamily="2" charset="2"/>
              <a:buNone/>
            </a:pPr>
            <a:r>
              <a:rPr lang="en-US" altLang="zh-CN" sz="2400" dirty="0"/>
              <a:t>3</a:t>
            </a:r>
            <a:r>
              <a:rPr lang="zh-CN" altLang="en-US" sz="2400" dirty="0"/>
              <a:t>）如果上述</a:t>
            </a:r>
            <a:r>
              <a:rPr lang="en-US" altLang="zh-CN" sz="2400" dirty="0"/>
              <a:t>2</a:t>
            </a:r>
            <a:r>
              <a:rPr lang="zh-CN" altLang="en-US" sz="2400" dirty="0"/>
              <a:t>个规则均不适用，且</a:t>
            </a:r>
            <a:r>
              <a:rPr lang="zh-CN" altLang="en-US" sz="2400" dirty="0">
                <a:solidFill>
                  <a:srgbClr val="FF0000"/>
                </a:solidFill>
              </a:rPr>
              <a:t>其中</a:t>
            </a:r>
            <a:r>
              <a:rPr lang="en-US" altLang="zh-CN" sz="2400" dirty="0">
                <a:solidFill>
                  <a:srgbClr val="FF0000"/>
                </a:solidFill>
              </a:rPr>
              <a:t>1</a:t>
            </a:r>
            <a:r>
              <a:rPr lang="zh-CN" altLang="en-US" sz="2400" dirty="0">
                <a:solidFill>
                  <a:srgbClr val="FF0000"/>
                </a:solidFill>
              </a:rPr>
              <a:t>个表较小</a:t>
            </a:r>
            <a:r>
              <a:rPr lang="zh-CN" altLang="en-US" sz="2400" dirty="0"/>
              <a:t>，可选用</a:t>
            </a:r>
            <a:r>
              <a:rPr lang="en-US" altLang="zh-CN" sz="2400" dirty="0"/>
              <a:t>hash join</a:t>
            </a:r>
            <a:r>
              <a:rPr lang="zh-CN" altLang="en-US" sz="2400" dirty="0"/>
              <a:t>方法。</a:t>
            </a:r>
          </a:p>
          <a:p>
            <a:pPr eaLnBrk="1" hangingPunct="1">
              <a:lnSpc>
                <a:spcPct val="90000"/>
              </a:lnSpc>
              <a:buFont typeface="Wingdings" pitchFamily="2" charset="2"/>
              <a:buNone/>
            </a:pPr>
            <a:endParaRPr lang="zh-CN" altLang="en-US" sz="2400" dirty="0"/>
          </a:p>
          <a:p>
            <a:pPr eaLnBrk="1" hangingPunct="1">
              <a:lnSpc>
                <a:spcPct val="90000"/>
              </a:lnSpc>
              <a:buFont typeface="Wingdings" pitchFamily="2" charset="2"/>
              <a:buNone/>
            </a:pPr>
            <a:r>
              <a:rPr lang="en-US" altLang="zh-CN" sz="2400" dirty="0"/>
              <a:t>4</a:t>
            </a:r>
            <a:r>
              <a:rPr lang="zh-CN" altLang="en-US" sz="2400" dirty="0"/>
              <a:t>）对于</a:t>
            </a:r>
            <a:r>
              <a:rPr lang="en-US" altLang="zh-CN" sz="2400" dirty="0"/>
              <a:t>nested loop join</a:t>
            </a:r>
            <a:r>
              <a:rPr lang="zh-CN" altLang="en-US" sz="2400" dirty="0"/>
              <a:t>方法，</a:t>
            </a:r>
            <a:r>
              <a:rPr lang="zh-CN" altLang="en-US" sz="2400" dirty="0">
                <a:solidFill>
                  <a:srgbClr val="FF0000"/>
                </a:solidFill>
              </a:rPr>
              <a:t>选择占用块数较小的表作外表</a:t>
            </a:r>
            <a:r>
              <a:rPr lang="zh-CN" altLang="en-US" sz="2400" dirty="0"/>
              <a:t>。</a:t>
            </a:r>
          </a:p>
          <a:p>
            <a:pPr eaLnBrk="1" hangingPunct="1">
              <a:lnSpc>
                <a:spcPct val="90000"/>
              </a:lnSpc>
              <a:buFont typeface="Wingdings" pitchFamily="2" charset="2"/>
              <a:buNone/>
            </a:pPr>
            <a:r>
              <a:rPr lang="zh-CN" altLang="en-US" sz="2400" dirty="0"/>
              <a:t>    问题：内存块的分配？外表的选择？</a:t>
            </a:r>
            <a:endParaRPr lang="zh-CN" altLang="en-US" sz="2400" b="1" dirty="0"/>
          </a:p>
        </p:txBody>
      </p:sp>
      <p:sp>
        <p:nvSpPr>
          <p:cNvPr id="3" name="灯片编号占位符 2"/>
          <p:cNvSpPr>
            <a:spLocks noGrp="1"/>
          </p:cNvSpPr>
          <p:nvPr>
            <p:ph type="sldNum" sz="quarter" idx="12"/>
          </p:nvPr>
        </p:nvSpPr>
        <p:spPr/>
        <p:txBody>
          <a:bodyPr/>
          <a:lstStyle/>
          <a:p>
            <a:pPr>
              <a:defRPr/>
            </a:pPr>
            <a:fld id="{0167342A-E778-41F1-A227-5CA6CB660394}" type="slidenum">
              <a:rPr lang="zh-CN" altLang="en-US" smtClean="0"/>
              <a:pPr>
                <a:defRPr/>
              </a:pPr>
              <a:t>76</a:t>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028"/>
          <p:cNvSpPr>
            <a:spLocks noChangeArrowheads="1"/>
          </p:cNvSpPr>
          <p:nvPr/>
        </p:nvSpPr>
        <p:spPr bwMode="auto">
          <a:xfrm>
            <a:off x="395288" y="779463"/>
            <a:ext cx="8424862" cy="1368425"/>
          </a:xfrm>
          <a:prstGeom prst="rect">
            <a:avLst/>
          </a:prstGeom>
          <a:noFill/>
          <a:ln w="9525">
            <a:noFill/>
            <a:miter lim="800000"/>
            <a:headEnd/>
            <a:tailEnd/>
          </a:ln>
        </p:spPr>
        <p:txBody>
          <a:bodyPr/>
          <a:lstStyle/>
          <a:p>
            <a:pPr>
              <a:lnSpc>
                <a:spcPct val="90000"/>
              </a:lnSpc>
              <a:spcBef>
                <a:spcPct val="20000"/>
              </a:spcBef>
              <a:buClr>
                <a:schemeClr val="folHlink"/>
              </a:buClr>
              <a:buSzPct val="75000"/>
              <a:buFont typeface="Wingdings" pitchFamily="2" charset="2"/>
              <a:buNone/>
            </a:pPr>
            <a:r>
              <a:rPr lang="zh-CN" altLang="en-US" dirty="0">
                <a:solidFill>
                  <a:srgbClr val="0000FF"/>
                </a:solidFill>
              </a:rPr>
              <a:t>为什么采用启发式规则？</a:t>
            </a:r>
          </a:p>
          <a:p>
            <a:pPr>
              <a:lnSpc>
                <a:spcPct val="90000"/>
              </a:lnSpc>
              <a:spcBef>
                <a:spcPct val="20000"/>
              </a:spcBef>
              <a:buClr>
                <a:schemeClr val="folHlink"/>
              </a:buClr>
              <a:buSzPct val="75000"/>
              <a:buFont typeface="Wingdings" pitchFamily="2" charset="2"/>
              <a:buNone/>
            </a:pPr>
            <a:r>
              <a:rPr lang="zh-CN" altLang="en-US" dirty="0">
                <a:solidFill>
                  <a:srgbClr val="0000FF"/>
                </a:solidFill>
              </a:rPr>
              <a:t>      </a:t>
            </a:r>
            <a:r>
              <a:rPr lang="zh-CN" altLang="en-US" dirty="0"/>
              <a:t>可能的执行策略很多，要穷尽所有的策略进行代价估算需要的计算开销往往与被连接的关系数成指数复杂度关系。</a:t>
            </a:r>
          </a:p>
        </p:txBody>
      </p:sp>
      <p:sp>
        <p:nvSpPr>
          <p:cNvPr id="36866" name="Rectangle 1029"/>
          <p:cNvSpPr>
            <a:spLocks noChangeArrowheads="1"/>
          </p:cNvSpPr>
          <p:nvPr/>
        </p:nvSpPr>
        <p:spPr bwMode="auto">
          <a:xfrm>
            <a:off x="395288" y="5805264"/>
            <a:ext cx="8208962" cy="749300"/>
          </a:xfrm>
          <a:prstGeom prst="rect">
            <a:avLst/>
          </a:prstGeom>
          <a:noFill/>
          <a:ln w="9525">
            <a:noFill/>
            <a:miter lim="800000"/>
            <a:headEnd/>
            <a:tailEnd/>
          </a:ln>
        </p:spPr>
        <p:txBody>
          <a:bodyPr>
            <a:spAutoFit/>
          </a:bodyPr>
          <a:lstStyle/>
          <a:p>
            <a:pPr>
              <a:lnSpc>
                <a:spcPct val="90000"/>
              </a:lnSpc>
              <a:spcBef>
                <a:spcPct val="20000"/>
              </a:spcBef>
              <a:buClr>
                <a:schemeClr val="folHlink"/>
              </a:buClr>
              <a:buSzPct val="75000"/>
              <a:buFont typeface="Wingdings" pitchFamily="2" charset="2"/>
              <a:buNone/>
            </a:pPr>
            <a:r>
              <a:rPr lang="zh-CN" altLang="en-US" dirty="0"/>
              <a:t>     可能造成查询优化过程的开销大于获得的查询开销的减小，得不偿失。</a:t>
            </a:r>
          </a:p>
        </p:txBody>
      </p:sp>
      <p:sp>
        <p:nvSpPr>
          <p:cNvPr id="5" name="灯片编号占位符 4"/>
          <p:cNvSpPr>
            <a:spLocks noGrp="1"/>
          </p:cNvSpPr>
          <p:nvPr>
            <p:ph type="sldNum" sz="quarter" idx="12"/>
          </p:nvPr>
        </p:nvSpPr>
        <p:spPr/>
        <p:txBody>
          <a:bodyPr/>
          <a:lstStyle/>
          <a:p>
            <a:pPr>
              <a:defRPr/>
            </a:pPr>
            <a:fld id="{A2AFDDF3-AEC0-4F47-A1BB-8017E865DCEF}" type="slidenum">
              <a:rPr lang="zh-CN" altLang="en-US" smtClean="0"/>
              <a:pPr>
                <a:defRPr/>
              </a:pPr>
              <a:t>77</a:t>
            </a:fld>
            <a:endParaRPr lang="en-US" altLang="zh-CN"/>
          </a:p>
        </p:txBody>
      </p:sp>
      <p:pic>
        <p:nvPicPr>
          <p:cNvPr id="7" name="图片 6" descr="查询优化的目标.emf"/>
          <p:cNvPicPr>
            <a:picLocks noChangeAspect="1"/>
          </p:cNvPicPr>
          <p:nvPr/>
        </p:nvPicPr>
        <p:blipFill>
          <a:blip r:embed="rId2" cstate="print"/>
          <a:stretch>
            <a:fillRect/>
          </a:stretch>
        </p:blipFill>
        <p:spPr>
          <a:xfrm>
            <a:off x="323529" y="2060848"/>
            <a:ext cx="8529078" cy="36004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9"/>
          <p:cNvSpPr>
            <a:spLocks noChangeArrowheads="1"/>
          </p:cNvSpPr>
          <p:nvPr/>
        </p:nvSpPr>
        <p:spPr bwMode="auto">
          <a:xfrm>
            <a:off x="395288" y="808039"/>
            <a:ext cx="8110537" cy="5141242"/>
          </a:xfrm>
          <a:prstGeom prst="rect">
            <a:avLst/>
          </a:prstGeom>
          <a:noFill/>
          <a:ln w="9525">
            <a:noFill/>
            <a:miter lim="800000"/>
            <a:headEnd/>
            <a:tailEnd/>
          </a:ln>
        </p:spPr>
        <p:txBody>
          <a:bodyPr/>
          <a:lstStyle/>
          <a:p>
            <a:pPr>
              <a:lnSpc>
                <a:spcPct val="90000"/>
              </a:lnSpc>
              <a:spcBef>
                <a:spcPct val="20000"/>
              </a:spcBef>
              <a:buClr>
                <a:schemeClr val="folHlink"/>
              </a:buClr>
              <a:buSzPct val="75000"/>
              <a:buFont typeface="Wingdings" pitchFamily="2" charset="2"/>
              <a:buNone/>
            </a:pPr>
            <a:r>
              <a:rPr lang="zh-CN" altLang="en-US" dirty="0"/>
              <a:t>启发式规则在一般情况下适用，但不一定保证获得最优执行计划。（试运行、</a:t>
            </a:r>
            <a:r>
              <a:rPr lang="en-US" altLang="zh-CN" dirty="0"/>
              <a:t>DBA</a:t>
            </a:r>
            <a:r>
              <a:rPr lang="zh-CN" altLang="en-US" dirty="0"/>
              <a:t>性能调整）</a:t>
            </a:r>
          </a:p>
          <a:p>
            <a:pPr>
              <a:lnSpc>
                <a:spcPct val="90000"/>
              </a:lnSpc>
              <a:spcBef>
                <a:spcPct val="20000"/>
              </a:spcBef>
              <a:buClr>
                <a:schemeClr val="folHlink"/>
              </a:buClr>
              <a:buSzPct val="75000"/>
              <a:buFont typeface="Wingdings" pitchFamily="2" charset="2"/>
              <a:buNone/>
            </a:pPr>
            <a:endParaRPr lang="zh-CN" altLang="en-US" dirty="0"/>
          </a:p>
          <a:p>
            <a:pPr>
              <a:lnSpc>
                <a:spcPct val="90000"/>
              </a:lnSpc>
              <a:spcBef>
                <a:spcPct val="20000"/>
              </a:spcBef>
              <a:buClr>
                <a:schemeClr val="folHlink"/>
              </a:buClr>
              <a:buSzPct val="75000"/>
              <a:buFont typeface="Wingdings" pitchFamily="2" charset="2"/>
              <a:buNone/>
            </a:pPr>
            <a:r>
              <a:rPr lang="zh-CN" altLang="en-US" dirty="0"/>
              <a:t>     和启发式方法类似的其他解决方法：</a:t>
            </a:r>
          </a:p>
          <a:p>
            <a:pPr>
              <a:lnSpc>
                <a:spcPct val="90000"/>
              </a:lnSpc>
              <a:spcBef>
                <a:spcPct val="20000"/>
              </a:spcBef>
              <a:buClr>
                <a:schemeClr val="folHlink"/>
              </a:buClr>
              <a:buSzPct val="75000"/>
              <a:buFont typeface="Wingdings" pitchFamily="2" charset="2"/>
              <a:buNone/>
            </a:pPr>
            <a:r>
              <a:rPr lang="zh-CN" altLang="en-US" dirty="0"/>
              <a:t>          贪婪算法、遗传算法。。。</a:t>
            </a:r>
          </a:p>
          <a:p>
            <a:pPr>
              <a:lnSpc>
                <a:spcPct val="90000"/>
              </a:lnSpc>
              <a:spcBef>
                <a:spcPct val="20000"/>
              </a:spcBef>
              <a:buClr>
                <a:schemeClr val="folHlink"/>
              </a:buClr>
              <a:buSzPct val="75000"/>
              <a:buFont typeface="Wingdings" pitchFamily="2" charset="2"/>
              <a:buNone/>
            </a:pPr>
            <a:r>
              <a:rPr lang="zh-CN" altLang="en-US" dirty="0"/>
              <a:t>     其思想都是类似</a:t>
            </a:r>
            <a:r>
              <a:rPr lang="en-US" altLang="zh-CN" dirty="0">
                <a:latin typeface="Times New Roman" pitchFamily="18" charset="0"/>
              </a:rPr>
              <a:t>——</a:t>
            </a:r>
            <a:r>
              <a:rPr lang="zh-CN" altLang="en-US" dirty="0"/>
              <a:t>求近似最优解。</a:t>
            </a:r>
          </a:p>
          <a:p>
            <a:pPr>
              <a:lnSpc>
                <a:spcPct val="90000"/>
              </a:lnSpc>
              <a:spcBef>
                <a:spcPct val="20000"/>
              </a:spcBef>
              <a:buClr>
                <a:schemeClr val="folHlink"/>
              </a:buClr>
              <a:buSzPct val="75000"/>
              <a:buFont typeface="Wingdings" pitchFamily="2" charset="2"/>
              <a:buNone/>
            </a:pPr>
            <a:endParaRPr lang="en-US" altLang="zh-CN" dirty="0"/>
          </a:p>
          <a:p>
            <a:pPr>
              <a:lnSpc>
                <a:spcPct val="90000"/>
              </a:lnSpc>
              <a:spcBef>
                <a:spcPct val="20000"/>
              </a:spcBef>
              <a:buClr>
                <a:schemeClr val="folHlink"/>
              </a:buClr>
              <a:buSzPct val="75000"/>
              <a:buFont typeface="Wingdings" pitchFamily="2" charset="2"/>
              <a:buNone/>
            </a:pPr>
            <a:r>
              <a:rPr lang="zh-CN" altLang="en-US" b="1" dirty="0">
                <a:solidFill>
                  <a:srgbClr val="0000FF"/>
                </a:solidFill>
              </a:rPr>
              <a:t>程序执行方式</a:t>
            </a:r>
            <a:endParaRPr lang="en-US" altLang="zh-CN" b="1" dirty="0">
              <a:solidFill>
                <a:srgbClr val="0000FF"/>
              </a:solidFill>
            </a:endParaRPr>
          </a:p>
          <a:p>
            <a:pPr>
              <a:lnSpc>
                <a:spcPct val="90000"/>
              </a:lnSpc>
              <a:spcBef>
                <a:spcPct val="20000"/>
              </a:spcBef>
              <a:buClr>
                <a:schemeClr val="folHlink"/>
              </a:buClr>
              <a:buSzPct val="75000"/>
              <a:buFont typeface="Wingdings" pitchFamily="2" charset="2"/>
              <a:buNone/>
            </a:pPr>
            <a:r>
              <a:rPr lang="zh-CN" altLang="en-US" dirty="0"/>
              <a:t>解释执行：（优化开销包含在查询总开销中），启发式方法</a:t>
            </a:r>
            <a:endParaRPr lang="en-US" altLang="zh-CN" dirty="0"/>
          </a:p>
          <a:p>
            <a:pPr>
              <a:lnSpc>
                <a:spcPct val="90000"/>
              </a:lnSpc>
              <a:spcBef>
                <a:spcPct val="20000"/>
              </a:spcBef>
              <a:buClr>
                <a:schemeClr val="folHlink"/>
              </a:buClr>
              <a:buSzPct val="75000"/>
              <a:buFont typeface="Wingdings" pitchFamily="2" charset="2"/>
              <a:buNone/>
            </a:pPr>
            <a:r>
              <a:rPr lang="zh-CN" altLang="en-US" dirty="0"/>
              <a:t>编译执行：基于代价的优化方法、启发式方法。</a:t>
            </a:r>
          </a:p>
        </p:txBody>
      </p:sp>
      <p:sp>
        <p:nvSpPr>
          <p:cNvPr id="3" name="灯片编号占位符 2"/>
          <p:cNvSpPr>
            <a:spLocks noGrp="1"/>
          </p:cNvSpPr>
          <p:nvPr>
            <p:ph type="sldNum" sz="quarter" idx="12"/>
          </p:nvPr>
        </p:nvSpPr>
        <p:spPr/>
        <p:txBody>
          <a:bodyPr/>
          <a:lstStyle/>
          <a:p>
            <a:pPr>
              <a:defRPr/>
            </a:pPr>
            <a:fld id="{3FD2C11A-3E0F-4B3F-92E1-C35A5F8BF507}" type="slidenum">
              <a:rPr lang="zh-CN" altLang="en-US" smtClean="0"/>
              <a:pPr>
                <a:defRPr/>
              </a:pPr>
              <a:t>78</a:t>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idx="1"/>
          </p:nvPr>
        </p:nvSpPr>
        <p:spPr>
          <a:xfrm>
            <a:off x="304800" y="895350"/>
            <a:ext cx="8610600" cy="6248400"/>
          </a:xfrm>
        </p:spPr>
        <p:txBody>
          <a:bodyPr/>
          <a:lstStyle/>
          <a:p>
            <a:pPr eaLnBrk="1" hangingPunct="1">
              <a:lnSpc>
                <a:spcPct val="80000"/>
              </a:lnSpc>
              <a:spcBef>
                <a:spcPct val="0"/>
              </a:spcBef>
              <a:buClrTx/>
              <a:buSzTx/>
              <a:buFontTx/>
              <a:buNone/>
            </a:pPr>
            <a:r>
              <a:rPr lang="en-US" altLang="zh-CN" sz="2800" b="1" dirty="0">
                <a:latin typeface="黑体" pitchFamily="49" charset="-122"/>
                <a:ea typeface="黑体" pitchFamily="49" charset="-122"/>
              </a:rPr>
              <a:t>9.5 </a:t>
            </a:r>
            <a:r>
              <a:rPr lang="zh-CN" altLang="en-US" sz="2800" b="1" dirty="0">
                <a:latin typeface="黑体" pitchFamily="49" charset="-122"/>
                <a:ea typeface="黑体" pitchFamily="49" charset="-122"/>
              </a:rPr>
              <a:t>查询优化小结</a:t>
            </a:r>
          </a:p>
          <a:p>
            <a:pPr eaLnBrk="1" hangingPunct="1">
              <a:lnSpc>
                <a:spcPct val="80000"/>
              </a:lnSpc>
              <a:spcBef>
                <a:spcPct val="0"/>
              </a:spcBef>
              <a:buClrTx/>
              <a:buSzTx/>
              <a:buFontTx/>
              <a:buChar char="•"/>
            </a:pPr>
            <a:endParaRPr lang="zh-CN" altLang="en-US" sz="2800" dirty="0">
              <a:latin typeface="黑体" pitchFamily="49" charset="-122"/>
              <a:ea typeface="黑体" pitchFamily="49" charset="-122"/>
            </a:endParaRPr>
          </a:p>
          <a:p>
            <a:pPr eaLnBrk="1" hangingPunct="1">
              <a:lnSpc>
                <a:spcPct val="80000"/>
              </a:lnSpc>
              <a:spcBef>
                <a:spcPct val="0"/>
              </a:spcBef>
              <a:buClrTx/>
              <a:buSzTx/>
              <a:buFontTx/>
              <a:buChar char="•"/>
            </a:pPr>
            <a:r>
              <a:rPr lang="zh-CN" altLang="en-US" sz="2800" dirty="0"/>
              <a:t>优化是为了减小查询的代价，包括</a:t>
            </a:r>
            <a:r>
              <a:rPr lang="en-US" altLang="zh-CN" sz="2800" dirty="0"/>
              <a:t>I/O、CPU、</a:t>
            </a:r>
            <a:r>
              <a:rPr lang="zh-CN" altLang="en-US" sz="2800" dirty="0"/>
              <a:t>内存和通信代价，是关系数据库的重要问题。</a:t>
            </a:r>
          </a:p>
          <a:p>
            <a:pPr eaLnBrk="1" hangingPunct="1">
              <a:lnSpc>
                <a:spcPct val="80000"/>
              </a:lnSpc>
              <a:spcBef>
                <a:spcPct val="0"/>
              </a:spcBef>
              <a:buClrTx/>
              <a:buSzTx/>
              <a:buFontTx/>
              <a:buChar char="•"/>
            </a:pPr>
            <a:endParaRPr lang="zh-CN" altLang="en-US" sz="2800" dirty="0"/>
          </a:p>
          <a:p>
            <a:pPr eaLnBrk="1" hangingPunct="1">
              <a:lnSpc>
                <a:spcPct val="80000"/>
              </a:lnSpc>
              <a:spcBef>
                <a:spcPct val="0"/>
              </a:spcBef>
              <a:buClrTx/>
              <a:buSzTx/>
              <a:buFontTx/>
              <a:buChar char="•"/>
            </a:pPr>
            <a:r>
              <a:rPr lang="zh-CN" altLang="en-US" sz="2800" dirty="0"/>
              <a:t>导致查询代价较高的一个主要原因是关系代数的笛卡儿积运算。</a:t>
            </a:r>
          </a:p>
          <a:p>
            <a:pPr eaLnBrk="1" hangingPunct="1">
              <a:lnSpc>
                <a:spcPct val="80000"/>
              </a:lnSpc>
              <a:spcBef>
                <a:spcPct val="0"/>
              </a:spcBef>
              <a:buClrTx/>
              <a:buSzTx/>
              <a:buFontTx/>
              <a:buChar char="•"/>
            </a:pPr>
            <a:endParaRPr lang="zh-CN" altLang="en-US" sz="2800" dirty="0"/>
          </a:p>
          <a:p>
            <a:pPr eaLnBrk="1" hangingPunct="1">
              <a:lnSpc>
                <a:spcPct val="80000"/>
              </a:lnSpc>
              <a:spcBef>
                <a:spcPct val="0"/>
              </a:spcBef>
              <a:buClrTx/>
              <a:buSzTx/>
              <a:buFontTx/>
              <a:buChar char="•"/>
            </a:pPr>
            <a:r>
              <a:rPr lang="zh-CN" altLang="en-US" sz="2800" dirty="0"/>
              <a:t>理解优化的问题需要先了解关系操作的执行过程。</a:t>
            </a:r>
          </a:p>
        </p:txBody>
      </p:sp>
      <p:sp>
        <p:nvSpPr>
          <p:cNvPr id="3" name="灯片编号占位符 2"/>
          <p:cNvSpPr>
            <a:spLocks noGrp="1"/>
          </p:cNvSpPr>
          <p:nvPr>
            <p:ph type="sldNum" sz="quarter" idx="12"/>
          </p:nvPr>
        </p:nvSpPr>
        <p:spPr/>
        <p:txBody>
          <a:bodyPr/>
          <a:lstStyle/>
          <a:p>
            <a:pPr>
              <a:defRPr/>
            </a:pPr>
            <a:fld id="{AF44F3CC-A5CA-4727-BEFF-36724F964547}" type="slidenum">
              <a:rPr lang="zh-CN" altLang="en-US" smtClean="0"/>
              <a:pPr>
                <a:defRPr/>
              </a:pPr>
              <a:t>79</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8ADCA-A8DC-4E4E-82E2-882B5028FB1C}"/>
              </a:ext>
            </a:extLst>
          </p:cNvPr>
          <p:cNvSpPr>
            <a:spLocks noGrp="1"/>
          </p:cNvSpPr>
          <p:nvPr>
            <p:ph type="title"/>
          </p:nvPr>
        </p:nvSpPr>
        <p:spPr>
          <a:xfrm>
            <a:off x="457200" y="704850"/>
            <a:ext cx="8229600" cy="779934"/>
          </a:xfrm>
        </p:spPr>
        <p:txBody>
          <a:bodyPr/>
          <a:lstStyle/>
          <a:p>
            <a:r>
              <a:rPr lang="zh-CN" altLang="en-US" sz="3600" dirty="0"/>
              <a:t>嵌套循环连接算法（</a:t>
            </a:r>
            <a:r>
              <a:rPr lang="en-US" altLang="zh-CN" sz="3600" dirty="0"/>
              <a:t>nested loop）</a:t>
            </a:r>
            <a:endParaRPr lang="zh-CN" altLang="en-US" sz="3600" dirty="0"/>
          </a:p>
        </p:txBody>
      </p:sp>
      <p:sp>
        <p:nvSpPr>
          <p:cNvPr id="3" name="内容占位符 2">
            <a:extLst>
              <a:ext uri="{FF2B5EF4-FFF2-40B4-BE49-F238E27FC236}">
                <a16:creationId xmlns:a16="http://schemas.microsoft.com/office/drawing/2014/main" id="{7B6210F7-5D37-4866-A53D-459F1B203BDA}"/>
              </a:ext>
            </a:extLst>
          </p:cNvPr>
          <p:cNvSpPr>
            <a:spLocks noGrp="1"/>
          </p:cNvSpPr>
          <p:nvPr>
            <p:ph idx="1"/>
          </p:nvPr>
        </p:nvSpPr>
        <p:spPr/>
        <p:txBody>
          <a:bodyPr/>
          <a:lstStyle/>
          <a:p>
            <a:r>
              <a:rPr lang="en-US" altLang="zh-CN" dirty="0"/>
              <a:t>For </a:t>
            </a:r>
            <a:r>
              <a:rPr lang="zh-CN" altLang="en-US" dirty="0"/>
              <a:t>外层循环对应关系</a:t>
            </a:r>
            <a:r>
              <a:rPr lang="en-US" altLang="zh-CN" dirty="0"/>
              <a:t>R</a:t>
            </a:r>
            <a:r>
              <a:rPr lang="zh-CN" altLang="en-US" dirty="0"/>
              <a:t>的每个元组</a:t>
            </a:r>
            <a:r>
              <a:rPr lang="en-US" altLang="zh-CN" dirty="0"/>
              <a:t>r </a:t>
            </a:r>
            <a:r>
              <a:rPr lang="zh-CN" altLang="en-US" dirty="0"/>
              <a:t>：</a:t>
            </a:r>
            <a:endParaRPr lang="en-US" altLang="zh-CN" dirty="0"/>
          </a:p>
          <a:p>
            <a:r>
              <a:rPr lang="zh-CN" altLang="en-US" dirty="0"/>
              <a:t>    </a:t>
            </a:r>
            <a:r>
              <a:rPr lang="en-US" altLang="zh-CN" dirty="0"/>
              <a:t>for </a:t>
            </a:r>
            <a:r>
              <a:rPr lang="zh-CN" altLang="en-US" dirty="0"/>
              <a:t>内存循环对应关系</a:t>
            </a:r>
            <a:r>
              <a:rPr lang="en-US" altLang="zh-CN" dirty="0"/>
              <a:t>S</a:t>
            </a:r>
            <a:r>
              <a:rPr lang="zh-CN" altLang="en-US" dirty="0"/>
              <a:t>中的每一个元组</a:t>
            </a:r>
            <a:r>
              <a:rPr lang="en-US" altLang="zh-CN" dirty="0"/>
              <a:t>s</a:t>
            </a:r>
            <a:r>
              <a:rPr lang="zh-CN" altLang="en-US" dirty="0"/>
              <a:t>：</a:t>
            </a:r>
            <a:endParaRPr lang="en-US" altLang="zh-CN" dirty="0"/>
          </a:p>
          <a:p>
            <a:pPr marL="896938" indent="-896938"/>
            <a:r>
              <a:rPr lang="en-US" altLang="zh-CN" dirty="0"/>
              <a:t>        if r</a:t>
            </a:r>
            <a:r>
              <a:rPr lang="zh-CN" altLang="en-US" dirty="0"/>
              <a:t>和</a:t>
            </a:r>
            <a:r>
              <a:rPr lang="en-US" altLang="zh-CN" dirty="0"/>
              <a:t>s</a:t>
            </a:r>
            <a:r>
              <a:rPr lang="zh-CN" altLang="en-US" dirty="0"/>
              <a:t>满足连接条件：将</a:t>
            </a:r>
            <a:r>
              <a:rPr lang="en-US" altLang="zh-CN" dirty="0"/>
              <a:t>r</a:t>
            </a:r>
            <a:r>
              <a:rPr lang="zh-CN" altLang="en-US" dirty="0"/>
              <a:t>和</a:t>
            </a:r>
            <a:r>
              <a:rPr lang="en-US" altLang="zh-CN" dirty="0"/>
              <a:t>s</a:t>
            </a:r>
            <a:r>
              <a:rPr lang="zh-CN" altLang="en-US" dirty="0"/>
              <a:t>连接结果添加至临时结果集合 </a:t>
            </a:r>
            <a:r>
              <a:rPr lang="en-US" altLang="zh-CN" dirty="0"/>
              <a:t>result</a:t>
            </a:r>
            <a:r>
              <a:rPr lang="zh-CN" altLang="en-US" dirty="0"/>
              <a:t>；</a:t>
            </a:r>
            <a:endParaRPr lang="en-US" altLang="zh-CN" dirty="0"/>
          </a:p>
          <a:p>
            <a:pPr marL="896938" indent="-896938"/>
            <a:r>
              <a:rPr lang="en-US" altLang="zh-CN" dirty="0"/>
              <a:t>Return </a:t>
            </a:r>
            <a:r>
              <a:rPr lang="zh-CN" altLang="en-US" dirty="0"/>
              <a:t> </a:t>
            </a:r>
            <a:r>
              <a:rPr lang="en-US" altLang="zh-CN" dirty="0"/>
              <a:t>result</a:t>
            </a:r>
            <a:r>
              <a:rPr lang="zh-CN" altLang="en-US" dirty="0"/>
              <a:t>；</a:t>
            </a:r>
          </a:p>
        </p:txBody>
      </p:sp>
      <p:sp>
        <p:nvSpPr>
          <p:cNvPr id="4" name="灯片编号占位符 3">
            <a:extLst>
              <a:ext uri="{FF2B5EF4-FFF2-40B4-BE49-F238E27FC236}">
                <a16:creationId xmlns:a16="http://schemas.microsoft.com/office/drawing/2014/main" id="{E26D8BCD-89D6-45D9-9A39-35BB8DF28E14}"/>
              </a:ext>
            </a:extLst>
          </p:cNvPr>
          <p:cNvSpPr>
            <a:spLocks noGrp="1"/>
          </p:cNvSpPr>
          <p:nvPr>
            <p:ph type="sldNum" sz="quarter" idx="12"/>
          </p:nvPr>
        </p:nvSpPr>
        <p:spPr/>
        <p:txBody>
          <a:bodyPr/>
          <a:lstStyle/>
          <a:p>
            <a:pPr>
              <a:defRPr/>
            </a:pPr>
            <a:fld id="{6BB73D17-BC85-45FA-9188-AEF243BC8FD2}" type="slidenum">
              <a:rPr lang="zh-CN" altLang="en-US" smtClean="0"/>
              <a:pPr>
                <a:defRPr/>
              </a:pPr>
              <a:t>8</a:t>
            </a:fld>
            <a:endParaRPr lang="en-US" altLang="zh-CN"/>
          </a:p>
        </p:txBody>
      </p:sp>
    </p:spTree>
    <p:extLst>
      <p:ext uri="{BB962C8B-B14F-4D97-AF65-F5344CB8AC3E}">
        <p14:creationId xmlns:p14="http://schemas.microsoft.com/office/powerpoint/2010/main" val="38999490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4"/>
          <p:cNvSpPr txBox="1">
            <a:spLocks noChangeArrowheads="1"/>
          </p:cNvSpPr>
          <p:nvPr/>
        </p:nvSpPr>
        <p:spPr bwMode="auto">
          <a:xfrm>
            <a:off x="376238" y="669925"/>
            <a:ext cx="8372475" cy="5262979"/>
          </a:xfrm>
          <a:prstGeom prst="rect">
            <a:avLst/>
          </a:prstGeom>
          <a:noFill/>
          <a:ln w="9525">
            <a:noFill/>
            <a:miter lim="800000"/>
            <a:headEnd/>
            <a:tailEnd/>
          </a:ln>
        </p:spPr>
        <p:txBody>
          <a:bodyPr>
            <a:spAutoFit/>
          </a:bodyPr>
          <a:lstStyle/>
          <a:p>
            <a:pPr>
              <a:lnSpc>
                <a:spcPct val="150000"/>
              </a:lnSpc>
            </a:pPr>
            <a:r>
              <a:rPr lang="zh-CN" altLang="en-US" sz="2800" dirty="0"/>
              <a:t>查询优化的过程：</a:t>
            </a:r>
          </a:p>
          <a:p>
            <a:pPr>
              <a:lnSpc>
                <a:spcPct val="150000"/>
              </a:lnSpc>
              <a:buClr>
                <a:schemeClr val="tx1"/>
              </a:buClr>
              <a:buFont typeface="Arial" pitchFamily="34" charset="0"/>
              <a:buChar char="•"/>
            </a:pPr>
            <a:r>
              <a:rPr lang="zh-CN" altLang="en-US" sz="2800" dirty="0">
                <a:solidFill>
                  <a:srgbClr val="FF0000"/>
                </a:solidFill>
              </a:rPr>
              <a:t>查询树</a:t>
            </a:r>
            <a:r>
              <a:rPr lang="zh-CN" altLang="en-US" sz="2800" dirty="0"/>
              <a:t>经过变形后得到</a:t>
            </a:r>
            <a:r>
              <a:rPr lang="zh-CN" altLang="en-US" sz="2800" dirty="0">
                <a:solidFill>
                  <a:srgbClr val="FF0000"/>
                </a:solidFill>
              </a:rPr>
              <a:t>语法树</a:t>
            </a:r>
            <a:r>
              <a:rPr lang="zh-CN" altLang="en-US" sz="2800" dirty="0"/>
              <a:t>，</a:t>
            </a:r>
            <a:endParaRPr lang="en-US" altLang="zh-CN" sz="2800" dirty="0"/>
          </a:p>
          <a:p>
            <a:pPr>
              <a:lnSpc>
                <a:spcPct val="150000"/>
              </a:lnSpc>
              <a:buFont typeface="Arial" pitchFamily="34" charset="0"/>
              <a:buChar char="•"/>
            </a:pPr>
            <a:r>
              <a:rPr lang="zh-CN" altLang="en-US" sz="2800" dirty="0"/>
              <a:t>然后根据代数优化的启发式规则对语法树进行</a:t>
            </a:r>
            <a:r>
              <a:rPr lang="zh-CN" altLang="en-US" sz="2800" dirty="0">
                <a:solidFill>
                  <a:srgbClr val="FF0000"/>
                </a:solidFill>
              </a:rPr>
              <a:t>逻辑优化</a:t>
            </a:r>
            <a:r>
              <a:rPr lang="zh-CN" altLang="en-US" sz="2800" dirty="0"/>
              <a:t>，</a:t>
            </a:r>
            <a:endParaRPr lang="en-US" altLang="zh-CN" sz="2800" dirty="0"/>
          </a:p>
          <a:p>
            <a:pPr>
              <a:lnSpc>
                <a:spcPct val="150000"/>
              </a:lnSpc>
              <a:buFont typeface="Arial" pitchFamily="34" charset="0"/>
              <a:buChar char="•"/>
            </a:pPr>
            <a:r>
              <a:rPr lang="zh-CN" altLang="en-US" sz="2800" dirty="0"/>
              <a:t>再考虑存取路径、底层操作算法的不同，根据</a:t>
            </a:r>
            <a:r>
              <a:rPr lang="zh-CN" altLang="en-US" sz="2800" dirty="0">
                <a:solidFill>
                  <a:srgbClr val="FF0000"/>
                </a:solidFill>
              </a:rPr>
              <a:t>物理操作的启发式规则</a:t>
            </a:r>
            <a:r>
              <a:rPr lang="zh-CN" altLang="en-US" sz="2800" dirty="0"/>
              <a:t>提出多种</a:t>
            </a:r>
            <a:r>
              <a:rPr lang="zh-CN" altLang="en-US" sz="2800" dirty="0">
                <a:solidFill>
                  <a:srgbClr val="FF0000"/>
                </a:solidFill>
              </a:rPr>
              <a:t>查询计划</a:t>
            </a:r>
            <a:r>
              <a:rPr lang="zh-CN" altLang="en-US" sz="2800" dirty="0"/>
              <a:t>，</a:t>
            </a:r>
            <a:endParaRPr lang="en-US" altLang="zh-CN" sz="2800" dirty="0"/>
          </a:p>
          <a:p>
            <a:pPr>
              <a:lnSpc>
                <a:spcPct val="150000"/>
              </a:lnSpc>
              <a:buFont typeface="Arial" pitchFamily="34" charset="0"/>
              <a:buChar char="•"/>
            </a:pPr>
            <a:r>
              <a:rPr lang="zh-CN" altLang="en-US" sz="2800" dirty="0"/>
              <a:t>然后可根据某种</a:t>
            </a:r>
            <a:r>
              <a:rPr lang="zh-CN" altLang="en-US" sz="2800" dirty="0">
                <a:solidFill>
                  <a:srgbClr val="FF0000"/>
                </a:solidFill>
              </a:rPr>
              <a:t>代价模型评估</a:t>
            </a:r>
            <a:r>
              <a:rPr lang="zh-CN" altLang="en-US" sz="2800" dirty="0"/>
              <a:t>这些查询计划的执行代价，从中选取评估结果最小的作为</a:t>
            </a:r>
            <a:r>
              <a:rPr lang="zh-CN" altLang="en-US" sz="2800" dirty="0">
                <a:solidFill>
                  <a:srgbClr val="FF0000"/>
                </a:solidFill>
              </a:rPr>
              <a:t>执行计划</a:t>
            </a:r>
            <a:r>
              <a:rPr lang="zh-CN" altLang="en-US" sz="2800" dirty="0"/>
              <a:t>。</a:t>
            </a:r>
          </a:p>
        </p:txBody>
      </p:sp>
      <p:sp>
        <p:nvSpPr>
          <p:cNvPr id="3" name="灯片编号占位符 2"/>
          <p:cNvSpPr>
            <a:spLocks noGrp="1"/>
          </p:cNvSpPr>
          <p:nvPr>
            <p:ph type="sldNum" sz="quarter" idx="12"/>
          </p:nvPr>
        </p:nvSpPr>
        <p:spPr/>
        <p:txBody>
          <a:bodyPr/>
          <a:lstStyle/>
          <a:p>
            <a:pPr>
              <a:defRPr/>
            </a:pPr>
            <a:fld id="{1FC0B8A2-DB04-45B2-991B-28C778E0174A}" type="slidenum">
              <a:rPr lang="zh-CN" altLang="en-US" smtClean="0"/>
              <a:pPr>
                <a:defRPr/>
              </a:pPr>
              <a:t>80</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548680"/>
            <a:ext cx="8229600" cy="707926"/>
          </a:xfrm>
        </p:spPr>
        <p:txBody>
          <a:bodyPr/>
          <a:lstStyle/>
          <a:p>
            <a:r>
              <a:rPr lang="en-US" altLang="zh-CN" dirty="0"/>
              <a:t>DBMS</a:t>
            </a:r>
            <a:r>
              <a:rPr lang="zh-CN" altLang="en-US" dirty="0"/>
              <a:t>查询优化器</a:t>
            </a:r>
          </a:p>
        </p:txBody>
      </p:sp>
      <p:sp>
        <p:nvSpPr>
          <p:cNvPr id="4" name="内容占位符 3"/>
          <p:cNvSpPr>
            <a:spLocks noGrp="1"/>
          </p:cNvSpPr>
          <p:nvPr>
            <p:ph idx="1"/>
          </p:nvPr>
        </p:nvSpPr>
        <p:spPr>
          <a:xfrm>
            <a:off x="395536" y="1196752"/>
            <a:ext cx="8352928" cy="3600400"/>
          </a:xfrm>
        </p:spPr>
        <p:txBody>
          <a:bodyPr/>
          <a:lstStyle/>
          <a:p>
            <a:r>
              <a:rPr lang="zh-CN" altLang="en-US" sz="2400" dirty="0"/>
              <a:t>    成熟的关系</a:t>
            </a:r>
            <a:r>
              <a:rPr lang="en-US" altLang="zh-CN" sz="2400" dirty="0"/>
              <a:t>DBMS</a:t>
            </a:r>
            <a:r>
              <a:rPr lang="zh-CN" altLang="en-US" sz="2400" dirty="0"/>
              <a:t>系统都有比较好的优化器，包括一些开源的</a:t>
            </a:r>
            <a:r>
              <a:rPr lang="en-US" altLang="zh-CN" sz="2400" dirty="0"/>
              <a:t>RDBMS</a:t>
            </a:r>
            <a:r>
              <a:rPr lang="zh-CN" altLang="en-US" sz="2400" dirty="0"/>
              <a:t>都有比较好的查询优化算法。</a:t>
            </a:r>
            <a:endParaRPr lang="en-US" altLang="zh-CN" sz="2400" dirty="0"/>
          </a:p>
          <a:p>
            <a:r>
              <a:rPr lang="en-US" altLang="zh-CN" sz="2400" dirty="0"/>
              <a:t>1</a:t>
            </a:r>
            <a:r>
              <a:rPr lang="zh-CN" altLang="en-US" sz="2400" dirty="0"/>
              <a:t>）</a:t>
            </a:r>
            <a:r>
              <a:rPr lang="zh-CN" altLang="en-US" sz="2400" dirty="0">
                <a:solidFill>
                  <a:srgbClr val="FF0000"/>
                </a:solidFill>
              </a:rPr>
              <a:t>优化器可以综合的考虑</a:t>
            </a:r>
            <a:r>
              <a:rPr lang="zh-CN" altLang="en-US" sz="2400" dirty="0"/>
              <a:t>代数表达式等价变换、物理操作的启发式规则、基于数据字典统计信息的代价评估。</a:t>
            </a:r>
            <a:endParaRPr lang="en-US" altLang="zh-CN" sz="2400" dirty="0"/>
          </a:p>
          <a:p>
            <a:r>
              <a:rPr lang="en-US" altLang="zh-CN" sz="2400" dirty="0"/>
              <a:t>2</a:t>
            </a:r>
            <a:r>
              <a:rPr lang="zh-CN" altLang="en-US" sz="2400" dirty="0"/>
              <a:t>）</a:t>
            </a:r>
            <a:r>
              <a:rPr lang="zh-CN" altLang="en-US" sz="2400" dirty="0">
                <a:solidFill>
                  <a:srgbClr val="FF0000"/>
                </a:solidFill>
              </a:rPr>
              <a:t>出色的优化器</a:t>
            </a:r>
            <a:r>
              <a:rPr lang="zh-CN" altLang="en-US" sz="2400" dirty="0"/>
              <a:t>可以设计更好的启发式优化算法、更精准的代价评估模型，有助于高效寻找到开销更小的执行方案。</a:t>
            </a:r>
            <a:endParaRPr lang="en-US" altLang="zh-CN" sz="2400" dirty="0"/>
          </a:p>
          <a:p>
            <a:r>
              <a:rPr lang="en-US" altLang="zh-CN" sz="2400" dirty="0"/>
              <a:t>3</a:t>
            </a:r>
            <a:r>
              <a:rPr lang="zh-CN" altLang="en-US" sz="2400" dirty="0"/>
              <a:t>）影响代价评估的数据逻辑与物理分布等统计信息，</a:t>
            </a:r>
            <a:r>
              <a:rPr lang="zh-CN" altLang="en-US" sz="2400" dirty="0">
                <a:solidFill>
                  <a:srgbClr val="FF0000"/>
                </a:solidFill>
              </a:rPr>
              <a:t>只有</a:t>
            </a:r>
            <a:r>
              <a:rPr lang="en-US" altLang="zh-CN" sz="2400" dirty="0">
                <a:solidFill>
                  <a:srgbClr val="FF0000"/>
                </a:solidFill>
              </a:rPr>
              <a:t>DBMS</a:t>
            </a:r>
            <a:r>
              <a:rPr lang="zh-CN" altLang="en-US" sz="2400" dirty="0">
                <a:solidFill>
                  <a:srgbClr val="FF0000"/>
                </a:solidFill>
              </a:rPr>
              <a:t>内部才能获得最贴近真实情况的数据</a:t>
            </a:r>
            <a:r>
              <a:rPr lang="zh-CN" altLang="en-US" sz="2400" dirty="0"/>
              <a:t>，并及时更新。</a:t>
            </a:r>
            <a:endParaRPr lang="en-US" altLang="zh-CN" sz="2400" dirty="0"/>
          </a:p>
        </p:txBody>
      </p:sp>
      <p:sp>
        <p:nvSpPr>
          <p:cNvPr id="2" name="灯片编号占位符 1"/>
          <p:cNvSpPr>
            <a:spLocks noGrp="1"/>
          </p:cNvSpPr>
          <p:nvPr>
            <p:ph type="sldNum" sz="quarter" idx="12"/>
          </p:nvPr>
        </p:nvSpPr>
        <p:spPr/>
        <p:txBody>
          <a:bodyPr/>
          <a:lstStyle/>
          <a:p>
            <a:pPr>
              <a:defRPr/>
            </a:pPr>
            <a:fld id="{8B143BE3-1044-4DAC-B965-3803392DBF80}" type="slidenum">
              <a:rPr lang="zh-CN" altLang="en-US" smtClean="0"/>
              <a:pPr>
                <a:defRPr/>
              </a:pPr>
              <a:t>81</a:t>
            </a:fld>
            <a:endParaRPr lang="en-US" altLang="zh-CN"/>
          </a:p>
        </p:txBody>
      </p:sp>
      <p:sp>
        <p:nvSpPr>
          <p:cNvPr id="5" name="圆角矩形标注 4"/>
          <p:cNvSpPr/>
          <p:nvPr/>
        </p:nvSpPr>
        <p:spPr>
          <a:xfrm>
            <a:off x="827584" y="5013176"/>
            <a:ext cx="1728192" cy="864096"/>
          </a:xfrm>
          <a:prstGeom prst="wedgeRoundRectCallout">
            <a:avLst>
              <a:gd name="adj1" fmla="val -46875"/>
              <a:gd name="adj2" fmla="val -9953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遗传算法</a:t>
            </a:r>
          </a:p>
        </p:txBody>
      </p:sp>
      <p:sp>
        <p:nvSpPr>
          <p:cNvPr id="6" name="圆角矩形标注 5"/>
          <p:cNvSpPr/>
          <p:nvPr/>
        </p:nvSpPr>
        <p:spPr>
          <a:xfrm>
            <a:off x="3203848" y="5013176"/>
            <a:ext cx="1728192" cy="864096"/>
          </a:xfrm>
          <a:prstGeom prst="wedgeRoundRectCallout">
            <a:avLst>
              <a:gd name="adj1" fmla="val -46875"/>
              <a:gd name="adj2" fmla="val -9953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人工智能</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82</a:t>
            </a:fld>
            <a:endParaRPr lang="en-US" altLang="zh-CN"/>
          </a:p>
        </p:txBody>
      </p:sp>
      <p:sp>
        <p:nvSpPr>
          <p:cNvPr id="23" name="文本占位符 2"/>
          <p:cNvSpPr txBox="1">
            <a:spLocks/>
          </p:cNvSpPr>
          <p:nvPr/>
        </p:nvSpPr>
        <p:spPr>
          <a:xfrm>
            <a:off x="321824" y="1113818"/>
            <a:ext cx="7096974" cy="540000"/>
          </a:xfrm>
          <a:prstGeom prst="rect">
            <a:avLst/>
          </a:prstGeom>
        </p:spPr>
        <p:txBody>
          <a:bodyPr vert="horz" lIns="0" tIns="45720" rIns="0" bIns="45720" rtlCol="0" anchor="ctr" anchorCtr="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3200" b="0" kern="120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None/>
              <a:tabLst/>
              <a:defRPr/>
            </a:pPr>
            <a:r>
              <a:rPr kumimoji="0" lang="en-US" altLang="zh-CN" sz="28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openGauss </a:t>
            </a:r>
            <a:r>
              <a:rPr kumimoji="0" lang="zh-CN" altLang="en-US" sz="28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行存</a:t>
            </a:r>
            <a:r>
              <a:rPr kumimoji="0" lang="en-US" altLang="zh-CN" sz="28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&amp;</a:t>
            </a:r>
            <a:r>
              <a:rPr kumimoji="0" lang="zh-CN" altLang="en-US" sz="28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列存</a:t>
            </a:r>
          </a:p>
        </p:txBody>
      </p:sp>
      <p:graphicFrame>
        <p:nvGraphicFramePr>
          <p:cNvPr id="24" name="Table 5"/>
          <p:cNvGraphicFramePr>
            <a:graphicFrameLocks noGrp="1"/>
          </p:cNvGraphicFramePr>
          <p:nvPr>
            <p:extLst>
              <p:ext uri="{D42A27DB-BD31-4B8C-83A1-F6EECF244321}">
                <p14:modId xmlns:p14="http://schemas.microsoft.com/office/powerpoint/2010/main" val="133873790"/>
              </p:ext>
            </p:extLst>
          </p:nvPr>
        </p:nvGraphicFramePr>
        <p:xfrm>
          <a:off x="539387" y="1969244"/>
          <a:ext cx="3865608" cy="1818942"/>
        </p:xfrm>
        <a:graphic>
          <a:graphicData uri="http://schemas.openxmlformats.org/drawingml/2006/table">
            <a:tbl>
              <a:tblPr/>
              <a:tblGrid>
                <a:gridCol w="1224274">
                  <a:extLst>
                    <a:ext uri="{9D8B030D-6E8A-4147-A177-3AD203B41FA5}">
                      <a16:colId xmlns:a16="http://schemas.microsoft.com/office/drawing/2014/main" val="20000"/>
                    </a:ext>
                  </a:extLst>
                </a:gridCol>
                <a:gridCol w="1124204">
                  <a:extLst>
                    <a:ext uri="{9D8B030D-6E8A-4147-A177-3AD203B41FA5}">
                      <a16:colId xmlns:a16="http://schemas.microsoft.com/office/drawing/2014/main" val="20001"/>
                    </a:ext>
                  </a:extLst>
                </a:gridCol>
                <a:gridCol w="1517130">
                  <a:extLst>
                    <a:ext uri="{9D8B030D-6E8A-4147-A177-3AD203B41FA5}">
                      <a16:colId xmlns:a16="http://schemas.microsoft.com/office/drawing/2014/main" val="20002"/>
                    </a:ext>
                  </a:extLst>
                </a:gridCol>
              </a:tblGrid>
              <a:tr h="289202">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rgbClr val="FFFFFF"/>
                          </a:solidFill>
                          <a:effectLst/>
                          <a:latin typeface="Gill Sans MT" pitchFamily="32" charset="0"/>
                          <a:ea typeface="宋体" pitchFamily="2" charset="-122"/>
                          <a:cs typeface="Arial" pitchFamily="34" charset="0"/>
                        </a:rPr>
                        <a:t>Cust_no</a:t>
                      </a:r>
                      <a:endParaRPr kumimoji="0" lang="en-US" altLang="zh-CN" sz="2000" b="1" i="0" u="none" strike="noStrike" cap="none" normalizeH="0" baseline="0" dirty="0">
                        <a:ln>
                          <a:noFill/>
                        </a:ln>
                        <a:solidFill>
                          <a:srgbClr val="FFFFFF"/>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727CA3"/>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rgbClr val="FFFFFF"/>
                          </a:solidFill>
                          <a:effectLst/>
                          <a:latin typeface="Gill Sans MT" pitchFamily="32" charset="0"/>
                          <a:ea typeface="宋体" pitchFamily="2" charset="-122"/>
                          <a:cs typeface="Arial" pitchFamily="34" charset="0"/>
                        </a:rPr>
                        <a:t>Seat_id</a:t>
                      </a:r>
                      <a:endParaRPr kumimoji="0" lang="en-US" altLang="zh-CN" sz="2000" b="1" i="0" u="none" strike="noStrike" cap="none" normalizeH="0" baseline="0" dirty="0">
                        <a:ln>
                          <a:noFill/>
                        </a:ln>
                        <a:solidFill>
                          <a:srgbClr val="FFFFFF"/>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727CA3"/>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rgbClr val="FFFFFF"/>
                          </a:solidFill>
                          <a:effectLst/>
                          <a:latin typeface="Gill Sans MT" pitchFamily="32" charset="0"/>
                          <a:ea typeface="宋体" pitchFamily="2" charset="-122"/>
                          <a:cs typeface="Arial" pitchFamily="34" charset="0"/>
                        </a:rPr>
                        <a:t>Birth_date</a:t>
                      </a:r>
                      <a:endParaRPr kumimoji="0" lang="en-US" altLang="zh-CN" sz="2000" b="1" i="0" u="none" strike="noStrike" cap="none" normalizeH="0" baseline="0" dirty="0">
                        <a:ln>
                          <a:noFill/>
                        </a:ln>
                        <a:solidFill>
                          <a:srgbClr val="FFFFFF"/>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727CA3"/>
                    </a:solidFill>
                  </a:tcPr>
                </a:tc>
                <a:extLst>
                  <a:ext uri="{0D108BD9-81ED-4DB2-BD59-A6C34878D82A}">
                    <a16:rowId xmlns:a16="http://schemas.microsoft.com/office/drawing/2014/main" val="10000"/>
                  </a:ext>
                </a:extLst>
              </a:tr>
              <a:tr h="474234">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1_3A</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2003-05-01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extLst>
                  <a:ext uri="{0D108BD9-81ED-4DB2-BD59-A6C34878D82A}">
                    <a16:rowId xmlns:a16="http://schemas.microsoft.com/office/drawing/2014/main" val="10001"/>
                  </a:ext>
                </a:extLst>
              </a:tr>
              <a:tr h="474234">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2</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1_3B</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2002-02-01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2"/>
                  </a:ext>
                </a:extLst>
              </a:tr>
              <a:tr h="474234">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3</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1_3C</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2002-05-01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3"/>
                  </a:ext>
                </a:extLst>
              </a:tr>
            </a:tbl>
          </a:graphicData>
        </a:graphic>
      </p:graphicFrame>
      <p:sp>
        <p:nvSpPr>
          <p:cNvPr id="25" name="流程图: 磁盘 24"/>
          <p:cNvSpPr/>
          <p:nvPr/>
        </p:nvSpPr>
        <p:spPr>
          <a:xfrm>
            <a:off x="4622557" y="1247092"/>
            <a:ext cx="4383622" cy="2003457"/>
          </a:xfrm>
          <a:prstGeom prst="flowChartMagneticDisk">
            <a:avLst/>
          </a:prstGeom>
          <a:solidFill>
            <a:srgbClr val="E48312"/>
          </a:solidFill>
          <a:ln w="15875" cap="flat" cmpd="sng" algn="ctr">
            <a:solidFill>
              <a:srgbClr val="E4831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26" name="Table 5"/>
          <p:cNvGraphicFramePr>
            <a:graphicFrameLocks noGrp="1"/>
          </p:cNvGraphicFramePr>
          <p:nvPr>
            <p:extLst>
              <p:ext uri="{D42A27DB-BD31-4B8C-83A1-F6EECF244321}">
                <p14:modId xmlns:p14="http://schemas.microsoft.com/office/powerpoint/2010/main" val="1797987039"/>
              </p:ext>
            </p:extLst>
          </p:nvPr>
        </p:nvGraphicFramePr>
        <p:xfrm>
          <a:off x="4947888" y="1904645"/>
          <a:ext cx="3698185" cy="335280"/>
        </p:xfrm>
        <a:graphic>
          <a:graphicData uri="http://schemas.openxmlformats.org/drawingml/2006/table">
            <a:tbl>
              <a:tblPr/>
              <a:tblGrid>
                <a:gridCol w="744832">
                  <a:extLst>
                    <a:ext uri="{9D8B030D-6E8A-4147-A177-3AD203B41FA5}">
                      <a16:colId xmlns:a16="http://schemas.microsoft.com/office/drawing/2014/main" val="20000"/>
                    </a:ext>
                  </a:extLst>
                </a:gridCol>
                <a:gridCol w="844093">
                  <a:extLst>
                    <a:ext uri="{9D8B030D-6E8A-4147-A177-3AD203B41FA5}">
                      <a16:colId xmlns:a16="http://schemas.microsoft.com/office/drawing/2014/main" val="20001"/>
                    </a:ext>
                  </a:extLst>
                </a:gridCol>
                <a:gridCol w="2109260">
                  <a:extLst>
                    <a:ext uri="{9D8B030D-6E8A-4147-A177-3AD203B41FA5}">
                      <a16:colId xmlns:a16="http://schemas.microsoft.com/office/drawing/2014/main" val="20002"/>
                    </a:ext>
                  </a:extLst>
                </a:gridCol>
              </a:tblGrid>
              <a:tr h="321579">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1_3A</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2003-05-01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extLst>
                  <a:ext uri="{0D108BD9-81ED-4DB2-BD59-A6C34878D82A}">
                    <a16:rowId xmlns:a16="http://schemas.microsoft.com/office/drawing/2014/main" val="10000"/>
                  </a:ext>
                </a:extLst>
              </a:tr>
            </a:tbl>
          </a:graphicData>
        </a:graphic>
      </p:graphicFrame>
      <p:graphicFrame>
        <p:nvGraphicFramePr>
          <p:cNvPr id="27" name="Table 5"/>
          <p:cNvGraphicFramePr>
            <a:graphicFrameLocks noGrp="1"/>
          </p:cNvGraphicFramePr>
          <p:nvPr>
            <p:extLst>
              <p:ext uri="{D42A27DB-BD31-4B8C-83A1-F6EECF244321}">
                <p14:modId xmlns:p14="http://schemas.microsoft.com/office/powerpoint/2010/main" val="627971731"/>
              </p:ext>
            </p:extLst>
          </p:nvPr>
        </p:nvGraphicFramePr>
        <p:xfrm>
          <a:off x="4947888" y="2714579"/>
          <a:ext cx="3698185" cy="335280"/>
        </p:xfrm>
        <a:graphic>
          <a:graphicData uri="http://schemas.openxmlformats.org/drawingml/2006/table">
            <a:tbl>
              <a:tblPr/>
              <a:tblGrid>
                <a:gridCol w="744832">
                  <a:extLst>
                    <a:ext uri="{9D8B030D-6E8A-4147-A177-3AD203B41FA5}">
                      <a16:colId xmlns:a16="http://schemas.microsoft.com/office/drawing/2014/main" val="20000"/>
                    </a:ext>
                  </a:extLst>
                </a:gridCol>
                <a:gridCol w="844093">
                  <a:extLst>
                    <a:ext uri="{9D8B030D-6E8A-4147-A177-3AD203B41FA5}">
                      <a16:colId xmlns:a16="http://schemas.microsoft.com/office/drawing/2014/main" val="20001"/>
                    </a:ext>
                  </a:extLst>
                </a:gridCol>
                <a:gridCol w="2109260">
                  <a:extLst>
                    <a:ext uri="{9D8B030D-6E8A-4147-A177-3AD203B41FA5}">
                      <a16:colId xmlns:a16="http://schemas.microsoft.com/office/drawing/2014/main" val="20002"/>
                    </a:ext>
                  </a:extLst>
                </a:gridCol>
              </a:tblGrid>
              <a:tr h="333340">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3</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1_3C</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2002-05-01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0"/>
                  </a:ext>
                </a:extLst>
              </a:tr>
            </a:tbl>
          </a:graphicData>
        </a:graphic>
      </p:graphicFrame>
      <p:graphicFrame>
        <p:nvGraphicFramePr>
          <p:cNvPr id="28" name="Table 5"/>
          <p:cNvGraphicFramePr>
            <a:graphicFrameLocks noGrp="1"/>
          </p:cNvGraphicFramePr>
          <p:nvPr>
            <p:extLst>
              <p:ext uri="{D42A27DB-BD31-4B8C-83A1-F6EECF244321}">
                <p14:modId xmlns:p14="http://schemas.microsoft.com/office/powerpoint/2010/main" val="2505739382"/>
              </p:ext>
            </p:extLst>
          </p:nvPr>
        </p:nvGraphicFramePr>
        <p:xfrm>
          <a:off x="4947888" y="2313892"/>
          <a:ext cx="3698185" cy="335280"/>
        </p:xfrm>
        <a:graphic>
          <a:graphicData uri="http://schemas.openxmlformats.org/drawingml/2006/table">
            <a:tbl>
              <a:tblPr/>
              <a:tblGrid>
                <a:gridCol w="744832">
                  <a:extLst>
                    <a:ext uri="{9D8B030D-6E8A-4147-A177-3AD203B41FA5}">
                      <a16:colId xmlns:a16="http://schemas.microsoft.com/office/drawing/2014/main" val="20000"/>
                    </a:ext>
                  </a:extLst>
                </a:gridCol>
                <a:gridCol w="844093">
                  <a:extLst>
                    <a:ext uri="{9D8B030D-6E8A-4147-A177-3AD203B41FA5}">
                      <a16:colId xmlns:a16="http://schemas.microsoft.com/office/drawing/2014/main" val="20001"/>
                    </a:ext>
                  </a:extLst>
                </a:gridCol>
                <a:gridCol w="2109260">
                  <a:extLst>
                    <a:ext uri="{9D8B030D-6E8A-4147-A177-3AD203B41FA5}">
                      <a16:colId xmlns:a16="http://schemas.microsoft.com/office/drawing/2014/main" val="20002"/>
                    </a:ext>
                  </a:extLst>
                </a:gridCol>
              </a:tblGrid>
              <a:tr h="333340">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2</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1_3B</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2002-02-01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0"/>
                  </a:ext>
                </a:extLst>
              </a:tr>
            </a:tbl>
          </a:graphicData>
        </a:graphic>
      </p:graphicFrame>
      <p:sp>
        <p:nvSpPr>
          <p:cNvPr id="29" name="流程图: 磁盘 28"/>
          <p:cNvSpPr/>
          <p:nvPr/>
        </p:nvSpPr>
        <p:spPr>
          <a:xfrm>
            <a:off x="6183880" y="3277456"/>
            <a:ext cx="2904139" cy="2671824"/>
          </a:xfrm>
          <a:prstGeom prst="flowChartMagneticDisk">
            <a:avLst/>
          </a:prstGeom>
          <a:solidFill>
            <a:srgbClr val="E48312"/>
          </a:solidFill>
          <a:ln w="15875" cap="flat" cmpd="sng" algn="ctr">
            <a:solidFill>
              <a:srgbClr val="E4831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30" name="Table 5"/>
          <p:cNvGraphicFramePr>
            <a:graphicFrameLocks noGrp="1"/>
          </p:cNvGraphicFramePr>
          <p:nvPr>
            <p:extLst>
              <p:ext uri="{D42A27DB-BD31-4B8C-83A1-F6EECF244321}">
                <p14:modId xmlns:p14="http://schemas.microsoft.com/office/powerpoint/2010/main" val="3575590647"/>
              </p:ext>
            </p:extLst>
          </p:nvPr>
        </p:nvGraphicFramePr>
        <p:xfrm>
          <a:off x="6402676" y="5026161"/>
          <a:ext cx="2284124" cy="579120"/>
        </p:xfrm>
        <a:graphic>
          <a:graphicData uri="http://schemas.openxmlformats.org/drawingml/2006/table">
            <a:tbl>
              <a:tblPr/>
              <a:tblGrid>
                <a:gridCol w="655050">
                  <a:extLst>
                    <a:ext uri="{9D8B030D-6E8A-4147-A177-3AD203B41FA5}">
                      <a16:colId xmlns:a16="http://schemas.microsoft.com/office/drawing/2014/main" val="20000"/>
                    </a:ext>
                  </a:extLst>
                </a:gridCol>
                <a:gridCol w="867370">
                  <a:extLst>
                    <a:ext uri="{9D8B030D-6E8A-4147-A177-3AD203B41FA5}">
                      <a16:colId xmlns:a16="http://schemas.microsoft.com/office/drawing/2014/main" val="20001"/>
                    </a:ext>
                  </a:extLst>
                </a:gridCol>
                <a:gridCol w="761704">
                  <a:extLst>
                    <a:ext uri="{9D8B030D-6E8A-4147-A177-3AD203B41FA5}">
                      <a16:colId xmlns:a16="http://schemas.microsoft.com/office/drawing/2014/main" val="20002"/>
                    </a:ext>
                  </a:extLst>
                </a:gridCol>
              </a:tblGrid>
              <a:tr h="381743">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2003-05-01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2002-02-01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2002-05-01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0"/>
                  </a:ext>
                </a:extLst>
              </a:tr>
            </a:tbl>
          </a:graphicData>
        </a:graphic>
      </p:graphicFrame>
      <p:graphicFrame>
        <p:nvGraphicFramePr>
          <p:cNvPr id="31" name="Table 5"/>
          <p:cNvGraphicFramePr>
            <a:graphicFrameLocks noGrp="1"/>
          </p:cNvGraphicFramePr>
          <p:nvPr>
            <p:extLst>
              <p:ext uri="{D42A27DB-BD31-4B8C-83A1-F6EECF244321}">
                <p14:modId xmlns:p14="http://schemas.microsoft.com/office/powerpoint/2010/main" val="3001431112"/>
              </p:ext>
            </p:extLst>
          </p:nvPr>
        </p:nvGraphicFramePr>
        <p:xfrm>
          <a:off x="6361947" y="4529074"/>
          <a:ext cx="2606100" cy="381743"/>
        </p:xfrm>
        <a:graphic>
          <a:graphicData uri="http://schemas.openxmlformats.org/drawingml/2006/table">
            <a:tbl>
              <a:tblPr/>
              <a:tblGrid>
                <a:gridCol w="730332">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1155688">
                  <a:extLst>
                    <a:ext uri="{9D8B030D-6E8A-4147-A177-3AD203B41FA5}">
                      <a16:colId xmlns:a16="http://schemas.microsoft.com/office/drawing/2014/main" val="20002"/>
                    </a:ext>
                  </a:extLst>
                </a:gridCol>
              </a:tblGrid>
              <a:tr h="381743">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1_3A</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1_3B</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1_3C</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0"/>
                  </a:ext>
                </a:extLst>
              </a:tr>
            </a:tbl>
          </a:graphicData>
        </a:graphic>
      </p:graphicFrame>
      <p:graphicFrame>
        <p:nvGraphicFramePr>
          <p:cNvPr id="32" name="Table 5"/>
          <p:cNvGraphicFramePr>
            <a:graphicFrameLocks noGrp="1"/>
          </p:cNvGraphicFramePr>
          <p:nvPr>
            <p:extLst>
              <p:ext uri="{D42A27DB-BD31-4B8C-83A1-F6EECF244321}">
                <p14:modId xmlns:p14="http://schemas.microsoft.com/office/powerpoint/2010/main" val="4012763438"/>
              </p:ext>
            </p:extLst>
          </p:nvPr>
        </p:nvGraphicFramePr>
        <p:xfrm>
          <a:off x="6361947" y="4031987"/>
          <a:ext cx="2606100" cy="381743"/>
        </p:xfrm>
        <a:graphic>
          <a:graphicData uri="http://schemas.openxmlformats.org/drawingml/2006/table">
            <a:tbl>
              <a:tblPr/>
              <a:tblGrid>
                <a:gridCol w="524881">
                  <a:extLst>
                    <a:ext uri="{9D8B030D-6E8A-4147-A177-3AD203B41FA5}">
                      <a16:colId xmlns:a16="http://schemas.microsoft.com/office/drawing/2014/main" val="20000"/>
                    </a:ext>
                  </a:extLst>
                </a:gridCol>
                <a:gridCol w="594830">
                  <a:extLst>
                    <a:ext uri="{9D8B030D-6E8A-4147-A177-3AD203B41FA5}">
                      <a16:colId xmlns:a16="http://schemas.microsoft.com/office/drawing/2014/main" val="20001"/>
                    </a:ext>
                  </a:extLst>
                </a:gridCol>
                <a:gridCol w="1486389">
                  <a:extLst>
                    <a:ext uri="{9D8B030D-6E8A-4147-A177-3AD203B41FA5}">
                      <a16:colId xmlns:a16="http://schemas.microsoft.com/office/drawing/2014/main" val="20002"/>
                    </a:ext>
                  </a:extLst>
                </a:gridCol>
              </a:tblGrid>
              <a:tr h="381743">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2</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3</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0"/>
                  </a:ext>
                </a:extLst>
              </a:tr>
            </a:tbl>
          </a:graphicData>
        </a:graphic>
      </p:graphicFrame>
      <p:cxnSp>
        <p:nvCxnSpPr>
          <p:cNvPr id="33" name="直接箭头连接符 32"/>
          <p:cNvCxnSpPr/>
          <p:nvPr/>
        </p:nvCxnSpPr>
        <p:spPr>
          <a:xfrm>
            <a:off x="3377302" y="1628800"/>
            <a:ext cx="1245255" cy="0"/>
          </a:xfrm>
          <a:prstGeom prst="straightConnector1">
            <a:avLst/>
          </a:prstGeom>
          <a:noFill/>
          <a:ln w="12700" cap="flat" cmpd="sng" algn="ctr">
            <a:solidFill>
              <a:srgbClr val="E48312"/>
            </a:solidFill>
            <a:prstDash val="solid"/>
            <a:tailEnd type="triangle"/>
          </a:ln>
          <a:effectLst/>
        </p:spPr>
      </p:cxnSp>
      <p:cxnSp>
        <p:nvCxnSpPr>
          <p:cNvPr id="34" name="直接箭头连接符 33"/>
          <p:cNvCxnSpPr/>
          <p:nvPr/>
        </p:nvCxnSpPr>
        <p:spPr>
          <a:xfrm flipV="1">
            <a:off x="3377302" y="4215398"/>
            <a:ext cx="2761909" cy="14923"/>
          </a:xfrm>
          <a:prstGeom prst="straightConnector1">
            <a:avLst/>
          </a:prstGeom>
          <a:noFill/>
          <a:ln w="12700" cap="flat" cmpd="sng" algn="ctr">
            <a:solidFill>
              <a:srgbClr val="E48312"/>
            </a:solidFill>
            <a:prstDash val="solid"/>
            <a:tailEnd type="triangle"/>
          </a:ln>
          <a:effectLst/>
        </p:spPr>
      </p:cxnSp>
      <p:cxnSp>
        <p:nvCxnSpPr>
          <p:cNvPr id="35" name="直接连接符 34"/>
          <p:cNvCxnSpPr/>
          <p:nvPr/>
        </p:nvCxnSpPr>
        <p:spPr>
          <a:xfrm>
            <a:off x="3377302" y="1625916"/>
            <a:ext cx="0" cy="246821"/>
          </a:xfrm>
          <a:prstGeom prst="line">
            <a:avLst/>
          </a:prstGeom>
          <a:noFill/>
          <a:ln w="12700" cap="flat" cmpd="sng" algn="ctr">
            <a:solidFill>
              <a:srgbClr val="E48312"/>
            </a:solidFill>
            <a:prstDash val="solid"/>
          </a:ln>
          <a:effectLst/>
        </p:spPr>
      </p:cxnSp>
      <p:cxnSp>
        <p:nvCxnSpPr>
          <p:cNvPr id="36" name="直接连接符 35"/>
          <p:cNvCxnSpPr/>
          <p:nvPr/>
        </p:nvCxnSpPr>
        <p:spPr>
          <a:xfrm>
            <a:off x="3355043" y="4217961"/>
            <a:ext cx="0" cy="24720"/>
          </a:xfrm>
          <a:prstGeom prst="line">
            <a:avLst/>
          </a:prstGeom>
          <a:noFill/>
          <a:ln w="12700" cap="flat" cmpd="sng" algn="ctr">
            <a:solidFill>
              <a:srgbClr val="E48312"/>
            </a:solidFill>
            <a:prstDash val="solid"/>
          </a:ln>
          <a:effectLst/>
        </p:spPr>
      </p:cxnSp>
      <p:sp>
        <p:nvSpPr>
          <p:cNvPr id="37" name="文本框 36"/>
          <p:cNvSpPr txBox="1"/>
          <p:nvPr/>
        </p:nvSpPr>
        <p:spPr>
          <a:xfrm>
            <a:off x="6180356" y="1317312"/>
            <a:ext cx="1315946" cy="461665"/>
          </a:xfrm>
          <a:prstGeom prst="rect">
            <a:avLst/>
          </a:prstGeom>
          <a:noFill/>
        </p:spPr>
        <p:txBody>
          <a:bodyPr wrap="square" rtlCol="0">
            <a:spAutoFit/>
          </a:bodyPr>
          <a:lstStyle/>
          <a:p>
            <a:pPr fontAlgn="auto">
              <a:spcBef>
                <a:spcPts val="0"/>
              </a:spcBef>
              <a:spcAft>
                <a:spcPts val="0"/>
              </a:spcAft>
            </a:pPr>
            <a:r>
              <a:rPr kumimoji="0" lang="zh-CN" altLang="en-US" dirty="0">
                <a:solidFill>
                  <a:prstClr val="white"/>
                </a:solidFill>
                <a:latin typeface="微软雅黑" panose="020B0503020204020204" pitchFamily="34" charset="-122"/>
                <a:ea typeface="微软雅黑" panose="020B0503020204020204" pitchFamily="34" charset="-122"/>
              </a:rPr>
              <a:t>行存表</a:t>
            </a:r>
            <a:endParaRPr kumimoji="0" lang="en-US" altLang="zh-CN" dirty="0">
              <a:solidFill>
                <a:prstClr val="white"/>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772073" y="3367321"/>
            <a:ext cx="1315946" cy="461665"/>
          </a:xfrm>
          <a:prstGeom prst="rect">
            <a:avLst/>
          </a:prstGeom>
          <a:noFill/>
        </p:spPr>
        <p:txBody>
          <a:bodyPr wrap="square" rtlCol="0">
            <a:spAutoFit/>
          </a:bodyPr>
          <a:lstStyle/>
          <a:p>
            <a:pPr fontAlgn="auto">
              <a:spcBef>
                <a:spcPts val="0"/>
              </a:spcBef>
              <a:spcAft>
                <a:spcPts val="0"/>
              </a:spcAft>
            </a:pPr>
            <a:r>
              <a:rPr kumimoji="0" lang="zh-CN" altLang="en-US" dirty="0">
                <a:solidFill>
                  <a:prstClr val="white"/>
                </a:solidFill>
                <a:latin typeface="微软雅黑" panose="020B0503020204020204" pitchFamily="34" charset="-122"/>
                <a:ea typeface="微软雅黑" panose="020B0503020204020204" pitchFamily="34" charset="-122"/>
              </a:rPr>
              <a:t>列存表</a:t>
            </a:r>
            <a:endParaRPr kumimoji="0" lang="en-US" altLang="zh-CN" dirty="0">
              <a:solidFill>
                <a:prstClr val="white"/>
              </a:solidFill>
              <a:latin typeface="微软雅黑" panose="020B0503020204020204" pitchFamily="34" charset="-122"/>
              <a:ea typeface="微软雅黑" panose="020B0503020204020204" pitchFamily="34" charset="-122"/>
            </a:endParaRPr>
          </a:p>
        </p:txBody>
      </p:sp>
      <p:graphicFrame>
        <p:nvGraphicFramePr>
          <p:cNvPr id="39" name="Table 5"/>
          <p:cNvGraphicFramePr>
            <a:graphicFrameLocks noGrp="1"/>
          </p:cNvGraphicFramePr>
          <p:nvPr>
            <p:extLst>
              <p:ext uri="{D42A27DB-BD31-4B8C-83A1-F6EECF244321}">
                <p14:modId xmlns:p14="http://schemas.microsoft.com/office/powerpoint/2010/main" val="3196136867"/>
              </p:ext>
            </p:extLst>
          </p:nvPr>
        </p:nvGraphicFramePr>
        <p:xfrm>
          <a:off x="165101" y="4294558"/>
          <a:ext cx="5956102" cy="2499360"/>
        </p:xfrm>
        <a:graphic>
          <a:graphicData uri="http://schemas.openxmlformats.org/drawingml/2006/table">
            <a:tbl>
              <a:tblPr/>
              <a:tblGrid>
                <a:gridCol w="2978051">
                  <a:extLst>
                    <a:ext uri="{9D8B030D-6E8A-4147-A177-3AD203B41FA5}">
                      <a16:colId xmlns:a16="http://schemas.microsoft.com/office/drawing/2014/main" val="20000"/>
                    </a:ext>
                  </a:extLst>
                </a:gridCol>
                <a:gridCol w="2978051">
                  <a:extLst>
                    <a:ext uri="{9D8B030D-6E8A-4147-A177-3AD203B41FA5}">
                      <a16:colId xmlns:a16="http://schemas.microsoft.com/office/drawing/2014/main" val="20001"/>
                    </a:ext>
                  </a:extLst>
                </a:gridCol>
              </a:tblGrid>
              <a:tr h="0">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FFFFFF"/>
                          </a:solidFill>
                          <a:effectLst/>
                          <a:latin typeface="Gill Sans MT" pitchFamily="32" charset="0"/>
                          <a:ea typeface="宋体" pitchFamily="2" charset="-122"/>
                          <a:cs typeface="Arial" pitchFamily="34" charset="0"/>
                        </a:rPr>
                        <a:t>行存（</a:t>
                      </a:r>
                      <a:r>
                        <a:rPr kumimoji="0" lang="en-US" altLang="zh-CN" sz="2000" b="1" i="0" u="none" strike="noStrike" cap="none" normalizeH="0" baseline="0" dirty="0">
                          <a:ln>
                            <a:noFill/>
                          </a:ln>
                          <a:solidFill>
                            <a:srgbClr val="FFFFFF"/>
                          </a:solidFill>
                          <a:effectLst/>
                          <a:latin typeface="Gill Sans MT" pitchFamily="32" charset="0"/>
                          <a:ea typeface="宋体" pitchFamily="2" charset="-122"/>
                          <a:cs typeface="Arial" pitchFamily="34" charset="0"/>
                        </a:rPr>
                        <a:t>Row Store </a:t>
                      </a:r>
                      <a:r>
                        <a:rPr kumimoji="0" lang="zh-CN" altLang="en-US" sz="2000" b="1" i="0" u="none" strike="noStrike" cap="none" normalizeH="0" baseline="0" dirty="0">
                          <a:ln>
                            <a:noFill/>
                          </a:ln>
                          <a:solidFill>
                            <a:srgbClr val="FFFFFF"/>
                          </a:solidFill>
                          <a:effectLst/>
                          <a:latin typeface="Gill Sans MT" pitchFamily="32" charset="0"/>
                          <a:ea typeface="宋体" pitchFamily="2" charset="-122"/>
                          <a:cs typeface="Arial" pitchFamily="34" charset="0"/>
                        </a:rPr>
                        <a:t>）</a:t>
                      </a:r>
                      <a:endParaRPr kumimoji="0" lang="en-US" altLang="zh-CN" sz="2000" b="1" i="0" u="none" strike="noStrike" cap="none" normalizeH="0" baseline="0" dirty="0">
                        <a:ln>
                          <a:noFill/>
                        </a:ln>
                        <a:solidFill>
                          <a:srgbClr val="FFFFFF"/>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727CA3"/>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FFFFFF"/>
                          </a:solidFill>
                          <a:effectLst/>
                          <a:latin typeface="Gill Sans MT" pitchFamily="32" charset="0"/>
                          <a:ea typeface="宋体" pitchFamily="2" charset="-122"/>
                          <a:cs typeface="Arial" pitchFamily="34" charset="0"/>
                        </a:rPr>
                        <a:t>列存（</a:t>
                      </a:r>
                      <a:r>
                        <a:rPr kumimoji="0" lang="en-US" altLang="zh-CN" sz="2000" b="1" i="0" u="none" strike="noStrike" cap="none" normalizeH="0" baseline="0" dirty="0">
                          <a:ln>
                            <a:noFill/>
                          </a:ln>
                          <a:solidFill>
                            <a:srgbClr val="FFFFFF"/>
                          </a:solidFill>
                          <a:effectLst/>
                          <a:latin typeface="Gill Sans MT" pitchFamily="32" charset="0"/>
                          <a:ea typeface="宋体" pitchFamily="2" charset="-122"/>
                          <a:cs typeface="Arial" pitchFamily="34" charset="0"/>
                        </a:rPr>
                        <a:t>Column Store</a:t>
                      </a:r>
                      <a:r>
                        <a:rPr kumimoji="0" lang="zh-CN" altLang="en-US" sz="2000" b="1" i="0" u="none" strike="noStrike" cap="none" normalizeH="0" baseline="0" dirty="0">
                          <a:ln>
                            <a:noFill/>
                          </a:ln>
                          <a:solidFill>
                            <a:srgbClr val="FFFFFF"/>
                          </a:solidFill>
                          <a:effectLst/>
                          <a:latin typeface="Gill Sans MT" pitchFamily="32" charset="0"/>
                          <a:ea typeface="宋体" pitchFamily="2" charset="-122"/>
                          <a:cs typeface="Arial" pitchFamily="34" charset="0"/>
                        </a:rPr>
                        <a:t>）</a:t>
                      </a:r>
                      <a:endParaRPr kumimoji="0" lang="en-US" altLang="zh-CN" sz="2000" b="1" i="0" u="none" strike="noStrike" cap="none" normalizeH="0" baseline="0" dirty="0">
                        <a:ln>
                          <a:noFill/>
                        </a:ln>
                        <a:solidFill>
                          <a:srgbClr val="FFFFFF"/>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727CA3"/>
                    </a:solidFill>
                  </a:tcPr>
                </a:tc>
                <a:extLst>
                  <a:ext uri="{0D108BD9-81ED-4DB2-BD59-A6C34878D82A}">
                    <a16:rowId xmlns:a16="http://schemas.microsoft.com/office/drawing/2014/main" val="10000"/>
                  </a:ext>
                </a:extLst>
              </a:tr>
              <a:tr h="599774">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容易修改记录</a:t>
                      </a:r>
                      <a:endPar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修改记录代价高，写一条记录时需要访问多次</a:t>
                      </a:r>
                      <a:r>
                        <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IO</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extLst>
                  <a:ext uri="{0D108BD9-81ED-4DB2-BD59-A6C34878D82A}">
                    <a16:rowId xmlns:a16="http://schemas.microsoft.com/office/drawing/2014/main" val="10001"/>
                  </a:ext>
                </a:extLst>
              </a:tr>
              <a:tr h="599774">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读取数据代价高，可能读入不需要的列</a:t>
                      </a:r>
                      <a:endPar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可以只读取相关的数据</a:t>
                      </a:r>
                      <a:endPar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2"/>
                  </a:ext>
                </a:extLst>
              </a:tr>
              <a:tr h="599774">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不同记录重复率低，压缩率低</a:t>
                      </a:r>
                      <a:endPar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同一列重复值高，压缩率高</a:t>
                      </a:r>
                      <a:endPar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3"/>
                  </a:ext>
                </a:extLst>
              </a:tr>
            </a:tbl>
          </a:graphicData>
        </a:graphic>
      </p:graphicFrame>
      <p:sp>
        <p:nvSpPr>
          <p:cNvPr id="40" name="标题 1">
            <a:extLst>
              <a:ext uri="{FF2B5EF4-FFF2-40B4-BE49-F238E27FC236}">
                <a16:creationId xmlns:a16="http://schemas.microsoft.com/office/drawing/2014/main" id="{B4946836-EF3B-4264-ADEB-84CEF2E87287}"/>
              </a:ext>
            </a:extLst>
          </p:cNvPr>
          <p:cNvSpPr txBox="1">
            <a:spLocks/>
          </p:cNvSpPr>
          <p:nvPr/>
        </p:nvSpPr>
        <p:spPr>
          <a:xfrm>
            <a:off x="251520" y="726232"/>
            <a:ext cx="10697556" cy="899684"/>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pPr>
            <a:r>
              <a:rPr kumimoji="0" lang="zh-CN" altLang="en-US" sz="2800" dirty="0">
                <a:solidFill>
                  <a:schemeClr val="tx2"/>
                </a:solidFill>
                <a:latin typeface="微软雅黑" panose="020B0503020204020204" pitchFamily="34" charset="-122"/>
                <a:ea typeface="微软雅黑" panose="020B0503020204020204" pitchFamily="34" charset="-122"/>
              </a:rPr>
              <a:t>数据库行列存储机制在解决社会性突发问题起到的作用</a:t>
            </a:r>
          </a:p>
        </p:txBody>
      </p:sp>
      <p:cxnSp>
        <p:nvCxnSpPr>
          <p:cNvPr id="50" name="直接连接符 49"/>
          <p:cNvCxnSpPr/>
          <p:nvPr/>
        </p:nvCxnSpPr>
        <p:spPr>
          <a:xfrm>
            <a:off x="3355043" y="3976038"/>
            <a:ext cx="0" cy="246821"/>
          </a:xfrm>
          <a:prstGeom prst="line">
            <a:avLst/>
          </a:prstGeom>
          <a:noFill/>
          <a:ln w="12700" cap="flat" cmpd="sng" algn="ctr">
            <a:solidFill>
              <a:srgbClr val="E48312"/>
            </a:solidFill>
            <a:prstDash val="solid"/>
          </a:ln>
          <a:effectLst/>
        </p:spPr>
      </p:cxnSp>
    </p:spTree>
    <p:extLst>
      <p:ext uri="{BB962C8B-B14F-4D97-AF65-F5344CB8AC3E}">
        <p14:creationId xmlns:p14="http://schemas.microsoft.com/office/powerpoint/2010/main" val="5605164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慕课讨论题</a:t>
            </a:r>
          </a:p>
        </p:txBody>
      </p:sp>
      <p:sp>
        <p:nvSpPr>
          <p:cNvPr id="3" name="内容占位符 2"/>
          <p:cNvSpPr>
            <a:spLocks noGrp="1"/>
          </p:cNvSpPr>
          <p:nvPr>
            <p:ph idx="1"/>
          </p:nvPr>
        </p:nvSpPr>
        <p:spPr/>
        <p:txBody>
          <a:bodyPr/>
          <a:lstStyle/>
          <a:p>
            <a:pPr marL="457200" indent="-457200">
              <a:buFont typeface="Arial" panose="020B0604020202020204" pitchFamily="34" charset="0"/>
              <a:buChar char="•"/>
            </a:pPr>
            <a:r>
              <a:rPr lang="zh-CN" altLang="zh-CN" dirty="0"/>
              <a:t>查询优化基本的思路是什么？</a:t>
            </a:r>
            <a:endParaRPr lang="en-US" altLang="zh-CN" dirty="0"/>
          </a:p>
          <a:p>
            <a:r>
              <a:rPr lang="en-US" altLang="zh-CN" sz="2400" dirty="0"/>
              <a:t>   </a:t>
            </a:r>
            <a:r>
              <a:rPr lang="zh-CN" altLang="zh-CN" sz="2400" dirty="0"/>
              <a:t>关系数据库的查询有其内在执行过程，要考虑逻辑、物理等多个层面的因素，在这其中查询优化的基本思路是什么？</a:t>
            </a:r>
            <a:endParaRPr lang="en-US" altLang="zh-CN" sz="2400" dirty="0"/>
          </a:p>
          <a:p>
            <a:endParaRPr lang="en-US" altLang="zh-CN" sz="2400" dirty="0"/>
          </a:p>
          <a:p>
            <a:pPr marL="457200" indent="-457200">
              <a:buFont typeface="Arial" panose="020B0604020202020204" pitchFamily="34" charset="0"/>
              <a:buChar char="•"/>
            </a:pPr>
            <a:r>
              <a:rPr lang="zh-CN" altLang="zh-CN" dirty="0"/>
              <a:t>在哪些情况下利用索引可以取得较好的优化效果？</a:t>
            </a:r>
            <a:endParaRPr lang="en-US" altLang="zh-CN" dirty="0"/>
          </a:p>
          <a:p>
            <a:r>
              <a:rPr lang="en-US" altLang="zh-CN" sz="2400" dirty="0"/>
              <a:t>     </a:t>
            </a:r>
            <a:r>
              <a:rPr lang="zh-CN" altLang="zh-CN" sz="2400" dirty="0"/>
              <a:t>关系数据库可以为关系建立索引，但是却不一定所有的关系都要建立索引，在哪些情况下利用索引可以取得较好的优化效果？</a:t>
            </a:r>
            <a:endParaRPr lang="zh-CN" altLang="en-US" sz="2400" dirty="0"/>
          </a:p>
        </p:txBody>
      </p:sp>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83</a:t>
            </a:fld>
            <a:endParaRPr lang="en-US" altLang="zh-CN"/>
          </a:p>
        </p:txBody>
      </p:sp>
    </p:spTree>
    <p:extLst>
      <p:ext uri="{BB962C8B-B14F-4D97-AF65-F5344CB8AC3E}">
        <p14:creationId xmlns:p14="http://schemas.microsoft.com/office/powerpoint/2010/main" val="326146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2DB70-BA58-49FD-BC38-A476A9A98932}"/>
              </a:ext>
            </a:extLst>
          </p:cNvPr>
          <p:cNvSpPr>
            <a:spLocks noGrp="1"/>
          </p:cNvSpPr>
          <p:nvPr>
            <p:ph type="title"/>
          </p:nvPr>
        </p:nvSpPr>
        <p:spPr>
          <a:xfrm>
            <a:off x="451527" y="21577"/>
            <a:ext cx="8229600" cy="707926"/>
          </a:xfrm>
        </p:spPr>
        <p:txBody>
          <a:bodyPr/>
          <a:lstStyle/>
          <a:p>
            <a:r>
              <a:rPr lang="zh-CN" altLang="en-US" sz="3600" dirty="0"/>
              <a:t>排序</a:t>
            </a:r>
            <a:r>
              <a:rPr lang="zh-CN" altLang="en-US" sz="3600" dirty="0">
                <a:latin typeface="Times New Roman" pitchFamily="18" charset="0"/>
              </a:rPr>
              <a:t>—</a:t>
            </a:r>
            <a:r>
              <a:rPr lang="zh-CN" altLang="en-US" sz="3600" dirty="0"/>
              <a:t>合并连接（</a:t>
            </a:r>
            <a:r>
              <a:rPr lang="en-US" altLang="zh-CN" sz="3600" dirty="0"/>
              <a:t>sort-merge join）</a:t>
            </a:r>
            <a:endParaRPr lang="zh-CN" altLang="en-US" sz="3600" dirty="0"/>
          </a:p>
        </p:txBody>
      </p:sp>
      <p:sp>
        <p:nvSpPr>
          <p:cNvPr id="3" name="内容占位符 2">
            <a:extLst>
              <a:ext uri="{FF2B5EF4-FFF2-40B4-BE49-F238E27FC236}">
                <a16:creationId xmlns:a16="http://schemas.microsoft.com/office/drawing/2014/main" id="{6BB4BDA1-003F-45D5-B611-28DC629B9D2B}"/>
              </a:ext>
            </a:extLst>
          </p:cNvPr>
          <p:cNvSpPr>
            <a:spLocks noGrp="1"/>
          </p:cNvSpPr>
          <p:nvPr>
            <p:ph idx="1"/>
          </p:nvPr>
        </p:nvSpPr>
        <p:spPr>
          <a:xfrm>
            <a:off x="451526" y="836711"/>
            <a:ext cx="8440953" cy="5884763"/>
          </a:xfrm>
        </p:spPr>
        <p:txBody>
          <a:bodyPr/>
          <a:lstStyle/>
          <a:p>
            <a:r>
              <a:rPr lang="en-US" altLang="zh-CN" sz="2200" dirty="0"/>
              <a:t>1 If </a:t>
            </a:r>
            <a:r>
              <a:rPr lang="zh-CN" altLang="en-US" sz="2200" dirty="0"/>
              <a:t>参与连接的关系</a:t>
            </a:r>
            <a:r>
              <a:rPr lang="en-US" altLang="zh-CN" sz="2200" dirty="0"/>
              <a:t>R</a:t>
            </a:r>
            <a:r>
              <a:rPr lang="zh-CN" altLang="en-US" sz="2200" dirty="0"/>
              <a:t>和</a:t>
            </a:r>
            <a:r>
              <a:rPr lang="en-US" altLang="zh-CN" sz="2200" dirty="0"/>
              <a:t>S</a:t>
            </a:r>
            <a:r>
              <a:rPr lang="zh-CN" altLang="en-US" sz="2200" dirty="0"/>
              <a:t>没有排好序： 先按照连接属性对它们排序（升序）；</a:t>
            </a:r>
            <a:endParaRPr lang="en-US" altLang="zh-CN" sz="2200" dirty="0"/>
          </a:p>
          <a:p>
            <a:r>
              <a:rPr lang="en-US" altLang="zh-CN" sz="2200" dirty="0"/>
              <a:t>2 </a:t>
            </a:r>
            <a:r>
              <a:rPr lang="zh-CN" altLang="en-US" sz="2200" dirty="0"/>
              <a:t>初始化两个扫描指针</a:t>
            </a:r>
            <a:r>
              <a:rPr lang="en-US" altLang="zh-CN" sz="2200" dirty="0"/>
              <a:t>CUR</a:t>
            </a:r>
            <a:r>
              <a:rPr lang="en-US" altLang="zh-CN" sz="2200" baseline="-25000" dirty="0"/>
              <a:t>R</a:t>
            </a:r>
            <a:r>
              <a:rPr lang="zh-CN" altLang="en-US" sz="2200" dirty="0"/>
              <a:t>和</a:t>
            </a:r>
            <a:r>
              <a:rPr lang="en-US" altLang="zh-CN" sz="2200" dirty="0"/>
              <a:t>CUR</a:t>
            </a:r>
            <a:r>
              <a:rPr lang="en-US" altLang="zh-CN" sz="2200" baseline="-25000" dirty="0"/>
              <a:t>S</a:t>
            </a:r>
            <a:r>
              <a:rPr lang="zh-CN" altLang="en-US" sz="2200" dirty="0"/>
              <a:t>分别指向</a:t>
            </a:r>
            <a:r>
              <a:rPr lang="en-US" altLang="zh-CN" sz="2200" dirty="0"/>
              <a:t>R</a:t>
            </a:r>
            <a:r>
              <a:rPr lang="zh-CN" altLang="en-US" sz="2200" dirty="0"/>
              <a:t>和</a:t>
            </a:r>
            <a:r>
              <a:rPr lang="en-US" altLang="zh-CN" sz="2200" dirty="0"/>
              <a:t>S</a:t>
            </a:r>
            <a:r>
              <a:rPr lang="zh-CN" altLang="en-US" sz="2200" dirty="0"/>
              <a:t>的第一个元组；</a:t>
            </a:r>
            <a:endParaRPr lang="en-US" altLang="zh-CN" sz="2200" dirty="0"/>
          </a:p>
          <a:p>
            <a:r>
              <a:rPr lang="en-US" altLang="zh-CN" sz="2200" dirty="0"/>
              <a:t>3 If CUR</a:t>
            </a:r>
            <a:r>
              <a:rPr lang="en-US" altLang="zh-CN" sz="2200" baseline="-25000" dirty="0"/>
              <a:t>S</a:t>
            </a:r>
            <a:r>
              <a:rPr lang="zh-CN" altLang="en-US" sz="2200" dirty="0"/>
              <a:t>的连接属性</a:t>
            </a:r>
            <a:r>
              <a:rPr lang="en-US" altLang="zh-CN" sz="2200" dirty="0"/>
              <a:t>A</a:t>
            </a:r>
            <a:r>
              <a:rPr lang="zh-CN" altLang="en-US" sz="2200" dirty="0"/>
              <a:t>小于</a:t>
            </a:r>
            <a:r>
              <a:rPr lang="en-US" altLang="zh-CN" sz="2200" dirty="0"/>
              <a:t>CUR</a:t>
            </a:r>
            <a:r>
              <a:rPr lang="en-US" altLang="zh-CN" sz="2200" baseline="-25000" dirty="0"/>
              <a:t>R</a:t>
            </a:r>
            <a:r>
              <a:rPr lang="zh-CN" altLang="en-US" sz="2200" dirty="0"/>
              <a:t>的连接属性</a:t>
            </a:r>
            <a:r>
              <a:rPr lang="en-US" altLang="zh-CN" sz="2200" dirty="0"/>
              <a:t>A</a:t>
            </a:r>
            <a:r>
              <a:rPr lang="zh-CN" altLang="en-US" sz="2200" dirty="0"/>
              <a:t>：将扫描指针</a:t>
            </a:r>
            <a:r>
              <a:rPr lang="en-US" altLang="zh-CN" sz="2200" dirty="0"/>
              <a:t>CUR</a:t>
            </a:r>
            <a:r>
              <a:rPr lang="en-US" altLang="zh-CN" sz="2200" baseline="-25000" dirty="0"/>
              <a:t>S</a:t>
            </a:r>
            <a:r>
              <a:rPr lang="zh-CN" altLang="en-US" sz="2200" dirty="0"/>
              <a:t>向后移动直至指向的</a:t>
            </a:r>
            <a:r>
              <a:rPr lang="en-US" altLang="zh-CN" sz="2200" dirty="0"/>
              <a:t>S</a:t>
            </a:r>
            <a:r>
              <a:rPr lang="zh-CN" altLang="en-US" sz="2200" dirty="0"/>
              <a:t>元组满足和</a:t>
            </a:r>
            <a:r>
              <a:rPr lang="en-US" altLang="zh-CN" sz="2200" dirty="0"/>
              <a:t>CUR</a:t>
            </a:r>
            <a:r>
              <a:rPr lang="en-US" altLang="zh-CN" sz="2200" baseline="-25000" dirty="0"/>
              <a:t>R</a:t>
            </a:r>
            <a:r>
              <a:rPr lang="zh-CN" altLang="en-US" sz="2200" dirty="0"/>
              <a:t>的连接条件；</a:t>
            </a:r>
            <a:endParaRPr lang="en-US" altLang="zh-CN" sz="2200" dirty="0"/>
          </a:p>
          <a:p>
            <a:r>
              <a:rPr lang="en-US" altLang="zh-CN" sz="2200" dirty="0"/>
              <a:t>4 </a:t>
            </a:r>
            <a:r>
              <a:rPr lang="zh-CN" altLang="en-US" sz="2200" dirty="0"/>
              <a:t>将当前</a:t>
            </a:r>
            <a:r>
              <a:rPr lang="en-US" altLang="zh-CN" sz="2200" dirty="0"/>
              <a:t>CUR</a:t>
            </a:r>
            <a:r>
              <a:rPr lang="en-US" altLang="zh-CN" sz="2200" baseline="-25000" dirty="0"/>
              <a:t>R</a:t>
            </a:r>
            <a:r>
              <a:rPr lang="zh-CN" altLang="en-US" sz="2200" dirty="0"/>
              <a:t>和</a:t>
            </a:r>
            <a:r>
              <a:rPr lang="en-US" altLang="zh-CN" sz="2200" dirty="0"/>
              <a:t>CUR</a:t>
            </a:r>
            <a:r>
              <a:rPr lang="en-US" altLang="zh-CN" sz="2200" baseline="-25000" dirty="0"/>
              <a:t>S</a:t>
            </a:r>
            <a:r>
              <a:rPr lang="zh-CN" altLang="en-US" sz="2200" dirty="0"/>
              <a:t>的元组连接后保存至临时结果集合</a:t>
            </a:r>
            <a:r>
              <a:rPr lang="en-US" altLang="zh-CN" sz="2200" dirty="0"/>
              <a:t>result</a:t>
            </a:r>
            <a:r>
              <a:rPr lang="zh-CN" altLang="en-US" sz="2200" dirty="0"/>
              <a:t>；</a:t>
            </a:r>
            <a:endParaRPr lang="en-US" altLang="zh-CN" sz="2200" dirty="0"/>
          </a:p>
          <a:p>
            <a:r>
              <a:rPr lang="en-US" altLang="zh-CN" sz="2200" dirty="0"/>
              <a:t>5 While R</a:t>
            </a:r>
            <a:r>
              <a:rPr lang="zh-CN" altLang="en-US" sz="2200" dirty="0"/>
              <a:t>未扫描完</a:t>
            </a:r>
            <a:r>
              <a:rPr lang="en-US" altLang="zh-CN" sz="2200" dirty="0"/>
              <a:t>{ </a:t>
            </a:r>
          </a:p>
          <a:p>
            <a:r>
              <a:rPr lang="en-US" altLang="zh-CN" sz="2200" dirty="0"/>
              <a:t>6    while CUR</a:t>
            </a:r>
            <a:r>
              <a:rPr lang="en-US" altLang="zh-CN" sz="2200" baseline="-25000" dirty="0"/>
              <a:t>S</a:t>
            </a:r>
            <a:r>
              <a:rPr lang="zh-CN" altLang="en-US" sz="2200" dirty="0"/>
              <a:t>满足与</a:t>
            </a:r>
            <a:r>
              <a:rPr lang="en-US" altLang="zh-CN" sz="2200" dirty="0"/>
              <a:t>CUR</a:t>
            </a:r>
            <a:r>
              <a:rPr lang="en-US" altLang="zh-CN" sz="2200" baseline="-25000" dirty="0"/>
              <a:t>R</a:t>
            </a:r>
            <a:r>
              <a:rPr lang="zh-CN" altLang="en-US" sz="2200" dirty="0"/>
              <a:t>的连接条件</a:t>
            </a:r>
            <a:r>
              <a:rPr lang="en-US" altLang="zh-CN" sz="2200" dirty="0"/>
              <a:t>{</a:t>
            </a:r>
          </a:p>
          <a:p>
            <a:pPr marL="804863" indent="-804863"/>
            <a:r>
              <a:rPr lang="en-US" altLang="zh-CN" sz="2200" dirty="0"/>
              <a:t>7      </a:t>
            </a:r>
            <a:r>
              <a:rPr lang="zh-CN" altLang="en-US" sz="2200" dirty="0"/>
              <a:t>将当前</a:t>
            </a:r>
            <a:r>
              <a:rPr lang="en-US" altLang="zh-CN" sz="2200" dirty="0"/>
              <a:t>CUR</a:t>
            </a:r>
            <a:r>
              <a:rPr lang="en-US" altLang="zh-CN" sz="2200" baseline="-25000" dirty="0"/>
              <a:t>R</a:t>
            </a:r>
            <a:r>
              <a:rPr lang="zh-CN" altLang="en-US" sz="2200" dirty="0"/>
              <a:t>和</a:t>
            </a:r>
            <a:r>
              <a:rPr lang="en-US" altLang="zh-CN" sz="2200" dirty="0"/>
              <a:t>CUR</a:t>
            </a:r>
            <a:r>
              <a:rPr lang="en-US" altLang="zh-CN" sz="2200" baseline="-25000" dirty="0"/>
              <a:t>S</a:t>
            </a:r>
            <a:r>
              <a:rPr lang="zh-CN" altLang="en-US" sz="2200" dirty="0"/>
              <a:t>的元组连接后保存至临时结果集合</a:t>
            </a:r>
            <a:r>
              <a:rPr lang="en-US" altLang="zh-CN" sz="2200" dirty="0"/>
              <a:t>result</a:t>
            </a:r>
            <a:r>
              <a:rPr lang="zh-CN" altLang="en-US" sz="2200" dirty="0"/>
              <a:t>；</a:t>
            </a:r>
            <a:endParaRPr lang="en-US" altLang="zh-CN" sz="2200" dirty="0"/>
          </a:p>
          <a:p>
            <a:pPr marL="804863" indent="-804863"/>
            <a:r>
              <a:rPr lang="en-US" altLang="zh-CN" sz="2200" dirty="0"/>
              <a:t>8      CUR</a:t>
            </a:r>
            <a:r>
              <a:rPr lang="en-US" altLang="zh-CN" sz="2200" baseline="-25000" dirty="0"/>
              <a:t>S</a:t>
            </a:r>
            <a:r>
              <a:rPr lang="zh-CN" altLang="en-US" sz="2200" dirty="0"/>
              <a:t>向后移动</a:t>
            </a:r>
            <a:r>
              <a:rPr lang="en-US" altLang="zh-CN" sz="2200" dirty="0"/>
              <a:t>;</a:t>
            </a:r>
          </a:p>
          <a:p>
            <a:pPr marL="804863" indent="-804863"/>
            <a:r>
              <a:rPr lang="en-US" altLang="zh-CN" sz="2200" dirty="0"/>
              <a:t>      }</a:t>
            </a:r>
          </a:p>
          <a:p>
            <a:pPr marL="804863" indent="-804863"/>
            <a:r>
              <a:rPr lang="en-US" altLang="zh-CN" sz="2200" dirty="0"/>
              <a:t>9      CUR</a:t>
            </a:r>
            <a:r>
              <a:rPr lang="en-US" altLang="zh-CN" sz="2200" baseline="-25000" dirty="0"/>
              <a:t>R</a:t>
            </a:r>
            <a:r>
              <a:rPr lang="zh-CN" altLang="en-US" sz="2200" dirty="0"/>
              <a:t>向后移动</a:t>
            </a:r>
            <a:r>
              <a:rPr lang="en-US" altLang="zh-CN" sz="2200" dirty="0"/>
              <a:t>;</a:t>
            </a:r>
          </a:p>
          <a:p>
            <a:r>
              <a:rPr lang="en-US" altLang="zh-CN" sz="2200" dirty="0"/>
              <a:t>   }</a:t>
            </a:r>
          </a:p>
          <a:p>
            <a:r>
              <a:rPr lang="en-US" altLang="zh-CN" sz="2200" dirty="0"/>
              <a:t>10 Return result;</a:t>
            </a:r>
            <a:endParaRPr lang="zh-CN" altLang="en-US" sz="2200" dirty="0"/>
          </a:p>
        </p:txBody>
      </p:sp>
      <p:sp>
        <p:nvSpPr>
          <p:cNvPr id="4" name="灯片编号占位符 3">
            <a:extLst>
              <a:ext uri="{FF2B5EF4-FFF2-40B4-BE49-F238E27FC236}">
                <a16:creationId xmlns:a16="http://schemas.microsoft.com/office/drawing/2014/main" id="{753F6EA5-AA32-46AB-98AD-92A8507F7E94}"/>
              </a:ext>
            </a:extLst>
          </p:cNvPr>
          <p:cNvSpPr>
            <a:spLocks noGrp="1"/>
          </p:cNvSpPr>
          <p:nvPr>
            <p:ph type="sldNum" sz="quarter" idx="12"/>
          </p:nvPr>
        </p:nvSpPr>
        <p:spPr/>
        <p:txBody>
          <a:bodyPr/>
          <a:lstStyle/>
          <a:p>
            <a:pPr>
              <a:defRPr/>
            </a:pPr>
            <a:fld id="{6BB73D17-BC85-45FA-9188-AEF243BC8FD2}" type="slidenum">
              <a:rPr lang="zh-CN" altLang="en-US" smtClean="0"/>
              <a:pPr>
                <a:defRPr/>
              </a:pPr>
              <a:t>9</a:t>
            </a:fld>
            <a:endParaRPr lang="en-US" altLang="zh-CN"/>
          </a:p>
        </p:txBody>
      </p:sp>
      <p:sp>
        <p:nvSpPr>
          <p:cNvPr id="5" name="对话气泡: 圆角矩形 4">
            <a:extLst>
              <a:ext uri="{FF2B5EF4-FFF2-40B4-BE49-F238E27FC236}">
                <a16:creationId xmlns:a16="http://schemas.microsoft.com/office/drawing/2014/main" id="{348A7578-9A5A-4FD5-96AD-1C02AB1FD209}"/>
              </a:ext>
            </a:extLst>
          </p:cNvPr>
          <p:cNvSpPr/>
          <p:nvPr/>
        </p:nvSpPr>
        <p:spPr>
          <a:xfrm>
            <a:off x="5076056" y="5414873"/>
            <a:ext cx="2520280" cy="612648"/>
          </a:xfrm>
          <a:prstGeom prst="wedgeRoundRectCallout">
            <a:avLst>
              <a:gd name="adj1" fmla="val -66816"/>
              <a:gd name="adj2" fmla="val -5007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小孩牵手组合</a:t>
            </a:r>
          </a:p>
        </p:txBody>
      </p:sp>
    </p:spTree>
    <p:extLst>
      <p:ext uri="{BB962C8B-B14F-4D97-AF65-F5344CB8AC3E}">
        <p14:creationId xmlns:p14="http://schemas.microsoft.com/office/powerpoint/2010/main" val="396493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PPL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课件主题" id="{321C1E6A-3BFE-46D0-85A7-D809A6A7CE93}" vid="{0CBB0123-2792-4BAD-886A-F6CFDE20DC8D}"/>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2061</TotalTime>
  <Words>6275</Words>
  <Application>Microsoft Office PowerPoint</Application>
  <PresentationFormat>全屏显示(4:3)</PresentationFormat>
  <Paragraphs>1065</Paragraphs>
  <Slides>83</Slides>
  <Notes>10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83</vt:i4>
      </vt:variant>
    </vt:vector>
  </HeadingPairs>
  <TitlesOfParts>
    <vt:vector size="102" baseType="lpstr">
      <vt:lpstr>Arial Unicode MS</vt:lpstr>
      <vt:lpstr>黑体</vt:lpstr>
      <vt:lpstr>隶书</vt:lpstr>
      <vt:lpstr>宋体</vt:lpstr>
      <vt:lpstr>微软雅黑</vt:lpstr>
      <vt:lpstr>Arial</vt:lpstr>
      <vt:lpstr>Calibri</vt:lpstr>
      <vt:lpstr>Constantia</vt:lpstr>
      <vt:lpstr>Courier New</vt:lpstr>
      <vt:lpstr>Gill Sans MT</vt:lpstr>
      <vt:lpstr>MT Extra</vt:lpstr>
      <vt:lpstr>Symbol</vt:lpstr>
      <vt:lpstr>Tahoma</vt:lpstr>
      <vt:lpstr>Times New Roman</vt:lpstr>
      <vt:lpstr>Verdana</vt:lpstr>
      <vt:lpstr>Wingdings</vt:lpstr>
      <vt:lpstr>Wingdings 2</vt:lpstr>
      <vt:lpstr>流畅</vt:lpstr>
      <vt:lpstr>PPL课件主题</vt:lpstr>
      <vt:lpstr>第9章 关系查询处理和查询优化</vt:lpstr>
      <vt:lpstr>基本概念1</vt:lpstr>
      <vt:lpstr>PowerPoint 演示文稿</vt:lpstr>
      <vt:lpstr>PowerPoint 演示文稿</vt:lpstr>
      <vt:lpstr>PowerPoint 演示文稿</vt:lpstr>
      <vt:lpstr>PowerPoint 演示文稿</vt:lpstr>
      <vt:lpstr>基本概念2</vt:lpstr>
      <vt:lpstr>嵌套循环连接算法（nested loop）</vt:lpstr>
      <vt:lpstr>排序—合并连接（sort-merge join）</vt:lpstr>
      <vt:lpstr>Hash连接（hash join）</vt:lpstr>
      <vt:lpstr>索引连接（index join）</vt:lpstr>
      <vt:lpstr>PowerPoint 演示文稿</vt:lpstr>
      <vt:lpstr>PowerPoint 演示文稿</vt:lpstr>
      <vt:lpstr>统计量：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关系表达式代数优化算法</vt:lpstr>
      <vt:lpstr>查询树</vt:lpstr>
      <vt:lpstr>关系代数语法树</vt:lpstr>
      <vt:lpstr>代数优化后的语法树1</vt:lpstr>
      <vt:lpstr>代数优化后的语法树2</vt:lpstr>
      <vt:lpstr>代数优化后的语法树3</vt:lpstr>
      <vt:lpstr>考虑投影的下推细节</vt:lpstr>
      <vt:lpstr>考虑投影的下推细节</vt:lpstr>
      <vt:lpstr>考虑投影的下推细节</vt:lpstr>
      <vt:lpstr>考虑投影的下推细节</vt:lpstr>
      <vt:lpstr>考虑投影的下推细节</vt:lpstr>
      <vt:lpstr>考虑投影的下推细节</vt:lpstr>
      <vt:lpstr>考虑投影的下推细节</vt:lpstr>
      <vt:lpstr>考虑投影的下推细节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DBMS查询优化器</vt:lpstr>
      <vt:lpstr>PowerPoint 演示文稿</vt:lpstr>
      <vt:lpstr>慕课讨论题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华科</cp:lastModifiedBy>
  <cp:revision>385</cp:revision>
  <dcterms:created xsi:type="dcterms:W3CDTF">1601-01-01T00:00:00Z</dcterms:created>
  <dcterms:modified xsi:type="dcterms:W3CDTF">2023-05-18T01:35:44Z</dcterms:modified>
</cp:coreProperties>
</file>