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0"/>
  </p:notesMasterIdLst>
  <p:sldIdLst>
    <p:sldId id="256" r:id="rId2"/>
    <p:sldId id="270" r:id="rId3"/>
    <p:sldId id="273" r:id="rId4"/>
    <p:sldId id="291" r:id="rId5"/>
    <p:sldId id="274" r:id="rId6"/>
    <p:sldId id="275" r:id="rId7"/>
    <p:sldId id="276" r:id="rId8"/>
    <p:sldId id="277" r:id="rId9"/>
    <p:sldId id="278" r:id="rId10"/>
    <p:sldId id="292" r:id="rId11"/>
    <p:sldId id="286" r:id="rId12"/>
    <p:sldId id="293" r:id="rId13"/>
    <p:sldId id="285" r:id="rId14"/>
    <p:sldId id="279" r:id="rId15"/>
    <p:sldId id="280" r:id="rId16"/>
    <p:sldId id="295" r:id="rId17"/>
    <p:sldId id="304" r:id="rId18"/>
    <p:sldId id="302" r:id="rId19"/>
    <p:sldId id="294" r:id="rId20"/>
    <p:sldId id="296" r:id="rId21"/>
    <p:sldId id="297" r:id="rId22"/>
    <p:sldId id="298" r:id="rId23"/>
    <p:sldId id="299" r:id="rId24"/>
    <p:sldId id="281" r:id="rId25"/>
    <p:sldId id="284" r:id="rId26"/>
    <p:sldId id="283" r:id="rId27"/>
    <p:sldId id="303" r:id="rId28"/>
    <p:sldId id="301" r:id="rId2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04E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autoAdjust="0"/>
    <p:restoredTop sz="90909" autoAdjust="0"/>
  </p:normalViewPr>
  <p:slideViewPr>
    <p:cSldViewPr>
      <p:cViewPr varScale="1">
        <p:scale>
          <a:sx n="88" d="100"/>
          <a:sy n="88" d="100"/>
        </p:scale>
        <p:origin x="166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宋体" pitchFamily="2" charset="-122"/>
              </a:defRPr>
            </a:lvl1pPr>
          </a:lstStyle>
          <a:p>
            <a:pPr>
              <a:defRPr/>
            </a:pPr>
            <a:endParaRPr lang="en-US" altLang="zh-CN"/>
          </a:p>
        </p:txBody>
      </p:sp>
      <p:sp>
        <p:nvSpPr>
          <p:cNvPr id="81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宋体" pitchFamily="2"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1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defRPr>
            </a:lvl1pPr>
          </a:lstStyle>
          <a:p>
            <a:pPr>
              <a:defRPr/>
            </a:pPr>
            <a:endParaRPr lang="en-US" altLang="zh-CN"/>
          </a:p>
        </p:txBody>
      </p:sp>
      <p:sp>
        <p:nvSpPr>
          <p:cNvPr id="81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宋体" pitchFamily="2" charset="-122"/>
              </a:defRPr>
            </a:lvl1pPr>
          </a:lstStyle>
          <a:p>
            <a:pPr>
              <a:defRPr/>
            </a:pPr>
            <a:fld id="{41C6E43A-1BAD-4436-A5C4-A72C07C7B8CF}" type="slidenum">
              <a:rPr lang="en-US" altLang="zh-CN"/>
              <a:pPr>
                <a:defRPr/>
              </a:pPr>
              <a:t>‹#›</a:t>
            </a:fld>
            <a:endParaRPr lang="en-US" altLang="zh-CN"/>
          </a:p>
        </p:txBody>
      </p:sp>
    </p:spTree>
    <p:extLst>
      <p:ext uri="{BB962C8B-B14F-4D97-AF65-F5344CB8AC3E}">
        <p14:creationId xmlns:p14="http://schemas.microsoft.com/office/powerpoint/2010/main" val="3820536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1C6E43A-1BAD-4436-A5C4-A72C07C7B8CF}" type="slidenum">
              <a:rPr lang="en-US" altLang="zh-CN" smtClean="0"/>
              <a:pPr>
                <a:defRPr/>
              </a:pPr>
              <a:t>1</a:t>
            </a:fld>
            <a:endParaRPr lang="en-US" altLang="zh-CN"/>
          </a:p>
        </p:txBody>
      </p:sp>
    </p:spTree>
    <p:extLst>
      <p:ext uri="{BB962C8B-B14F-4D97-AF65-F5344CB8AC3E}">
        <p14:creationId xmlns:p14="http://schemas.microsoft.com/office/powerpoint/2010/main" val="2638633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t>近年来</a:t>
            </a:r>
            <a:r>
              <a:rPr lang="zh-CN" altLang="en-US" sz="1200" dirty="0"/>
              <a:t>各类社会性问题频发，我们需要及时控制和妥善处理各类突发公共事件，提高快速反应和应急处理能力，建立健全应急机制，确保人们的生命安全。</a:t>
            </a:r>
            <a:endParaRPr lang="en-US" altLang="zh-CN" sz="1200"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41C6E43A-1BAD-4436-A5C4-A72C07C7B8CF}" type="slidenum">
              <a:rPr lang="en-US" altLang="zh-CN" smtClean="0"/>
              <a:pPr>
                <a:defRPr/>
              </a:pPr>
              <a:t>17</a:t>
            </a:fld>
            <a:endParaRPr lang="en-US" altLang="zh-CN"/>
          </a:p>
        </p:txBody>
      </p:sp>
    </p:spTree>
    <p:extLst>
      <p:ext uri="{BB962C8B-B14F-4D97-AF65-F5344CB8AC3E}">
        <p14:creationId xmlns:p14="http://schemas.microsoft.com/office/powerpoint/2010/main" val="1365096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a:t>近年来</a:t>
            </a:r>
            <a:r>
              <a:rPr lang="zh-CN" altLang="en-US" sz="1200" dirty="0"/>
              <a:t>各类社会性问题频发，我们需要及时控制和妥善处理各类突发公共事件，提高快速反应和应急处理能力，建立健全应急机制，确保人们的生命安全。</a:t>
            </a:r>
            <a:endParaRPr lang="en-US" altLang="zh-CN" sz="1200"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41C6E43A-1BAD-4436-A5C4-A72C07C7B8CF}" type="slidenum">
              <a:rPr lang="en-US" altLang="zh-CN" smtClean="0"/>
              <a:pPr>
                <a:defRPr/>
              </a:pPr>
              <a:t>18</a:t>
            </a:fld>
            <a:endParaRPr lang="en-US" altLang="zh-CN"/>
          </a:p>
        </p:txBody>
      </p:sp>
    </p:spTree>
    <p:extLst>
      <p:ext uri="{BB962C8B-B14F-4D97-AF65-F5344CB8AC3E}">
        <p14:creationId xmlns:p14="http://schemas.microsoft.com/office/powerpoint/2010/main" val="1095851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5DEECE10-C36D-4D77-B34D-350BF74CE763}"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6D7B425C-E84B-4AF4-9E53-ABE2054B419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8806292A-91BD-442F-9695-F6ED3D24A88C}"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en-US" dirty="0"/>
          </a:p>
        </p:txBody>
      </p:sp>
      <p:sp>
        <p:nvSpPr>
          <p:cNvPr id="3" name="内容占位符 2"/>
          <p:cNvSpPr>
            <a:spLocks noGrp="1"/>
          </p:cNvSpPr>
          <p:nvPr>
            <p:ph idx="1"/>
          </p:nvPr>
        </p:nvSpPr>
        <p:spPr/>
        <p:txBody>
          <a:bodyPr/>
          <a:lstStyle>
            <a:lvl1pPr>
              <a:defRPr baseline="0">
                <a:latin typeface="Verdana" pitchFamily="34" charset="0"/>
              </a:defRPr>
            </a:lvl1pPr>
            <a:lvl2pPr>
              <a:defRPr baseline="0">
                <a:latin typeface="Verdana" pitchFamily="34" charset="0"/>
              </a:defRPr>
            </a:lvl2pPr>
            <a:lvl3pPr>
              <a:defRPr baseline="0">
                <a:latin typeface="Verdana" pitchFamily="34" charset="0"/>
              </a:defRPr>
            </a:lvl3pPr>
            <a:lvl4pPr>
              <a:defRPr baseline="0">
                <a:latin typeface="Verdana" pitchFamily="34" charset="0"/>
              </a:defRPr>
            </a:lvl4pPr>
            <a:lvl5pPr>
              <a:defRPr baseline="0">
                <a:latin typeface="Verdana"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BB5849D9-A748-49B4-AB27-BB1E33A4E518}" type="slidenum">
              <a:rPr lang="en-US" altLang="zh-CN"/>
              <a:pPr>
                <a:defRPr/>
              </a:pPr>
              <a:t>‹#›</a:t>
            </a:fld>
            <a:endParaRPr lang="en-US" altLang="zh-CN"/>
          </a:p>
        </p:txBody>
      </p:sp>
      <p:sp>
        <p:nvSpPr>
          <p:cNvPr id="7" name="TextBox 6"/>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FAFAE9BD-5396-4307-9EC9-859A80AD8373}"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73312EB8-FE39-4CE8-A366-050868DE781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2704D91A-E741-4A70-8CEA-294308196E78}"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80958519-94C2-4B71-965D-A37E0499010F}"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528057E0-9983-4603-BCF5-DBA5904C68FA}" type="slidenum">
              <a:rPr lang="en-US" altLang="zh-CN"/>
              <a:pPr>
                <a:defRPr/>
              </a:pPr>
              <a:t>‹#›</a:t>
            </a:fld>
            <a:endParaRPr lang="en-US" altLang="zh-CN"/>
          </a:p>
        </p:txBody>
      </p:sp>
      <p:sp>
        <p:nvSpPr>
          <p:cNvPr id="5" name="TextBox 4"/>
          <p:cNvSpPr txBox="1"/>
          <p:nvPr userDrawn="1"/>
        </p:nvSpPr>
        <p:spPr>
          <a:xfrm>
            <a:off x="5438755" y="0"/>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09F2C68B-0243-4586-B3F1-0D30BA1EC1D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F6ED2581-528D-48FD-B3E1-33262C05F79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1028"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1029"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ea typeface="宋体" pitchFamily="2" charset="-122"/>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ea typeface="宋体" pitchFamily="2" charset="-122"/>
              </a:defRPr>
            </a:lvl1pPr>
          </a:lstStyle>
          <a:p>
            <a:pPr>
              <a:defRPr/>
            </a:pPr>
            <a:fld id="{05D9CD29-BF13-4411-BCA6-700B326D5FC0}" type="slidenum">
              <a:rPr lang="en-US" altLang="zh-CN"/>
              <a:pPr>
                <a:defRPr/>
              </a:pPr>
              <a:t>‹#›</a:t>
            </a:fld>
            <a:endParaRPr lang="en-US" altLang="zh-CN"/>
          </a:p>
        </p:txBody>
      </p:sp>
      <p:grpSp>
        <p:nvGrpSpPr>
          <p:cNvPr id="1033"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ea typeface="宋体" pitchFamily="2" charset="-122"/>
              </a:endParaRPr>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26" r:id="rId1"/>
    <p:sldLayoutId id="2147483718" r:id="rId2"/>
    <p:sldLayoutId id="2147483727" r:id="rId3"/>
    <p:sldLayoutId id="2147483719" r:id="rId4"/>
    <p:sldLayoutId id="2147483720" r:id="rId5"/>
    <p:sldLayoutId id="2147483721" r:id="rId6"/>
    <p:sldLayoutId id="2147483722" r:id="rId7"/>
    <p:sldLayoutId id="2147483723" r:id="rId8"/>
    <p:sldLayoutId id="2147483728" r:id="rId9"/>
    <p:sldLayoutId id="2147483724" r:id="rId10"/>
    <p:sldLayoutId id="2147483725"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026"/>
          <p:cNvSpPr>
            <a:spLocks noGrp="1" noChangeArrowheads="1"/>
          </p:cNvSpPr>
          <p:nvPr>
            <p:ph type="title"/>
          </p:nvPr>
        </p:nvSpPr>
        <p:spPr>
          <a:xfrm>
            <a:off x="152400" y="571500"/>
            <a:ext cx="8162925" cy="762000"/>
          </a:xfrm>
        </p:spPr>
        <p:txBody>
          <a:bodyPr>
            <a:normAutofit fontScale="90000"/>
          </a:bodyPr>
          <a:lstStyle/>
          <a:p>
            <a:pPr eaLnBrk="1" fontAlgn="auto" hangingPunct="1">
              <a:spcAft>
                <a:spcPts val="0"/>
              </a:spcAft>
              <a:defRPr/>
            </a:pPr>
            <a:r>
              <a:rPr lang="zh-CN" altLang="en-US" dirty="0">
                <a:effectLst>
                  <a:outerShdw blurRad="38100" dist="38100" dir="2700000" algn="tl">
                    <a:srgbClr val="000000">
                      <a:alpha val="43137"/>
                    </a:srgbClr>
                  </a:outerShdw>
                </a:effectLst>
                <a:latin typeface="华文新魏" pitchFamily="2" charset="-122"/>
                <a:ea typeface="华文新魏" pitchFamily="2" charset="-122"/>
              </a:rPr>
              <a:t>第</a:t>
            </a:r>
            <a:r>
              <a:rPr lang="en-US" altLang="zh-CN" dirty="0">
                <a:effectLst>
                  <a:outerShdw blurRad="38100" dist="38100" dir="2700000" algn="tl">
                    <a:srgbClr val="000000">
                      <a:alpha val="43137"/>
                    </a:srgbClr>
                  </a:outerShdw>
                </a:effectLst>
                <a:latin typeface="华文新魏" pitchFamily="2" charset="-122"/>
                <a:ea typeface="华文新魏" pitchFamily="2" charset="-122"/>
              </a:rPr>
              <a:t>5</a:t>
            </a:r>
            <a:r>
              <a:rPr lang="zh-CN" altLang="en-US" dirty="0">
                <a:effectLst>
                  <a:outerShdw blurRad="38100" dist="38100" dir="2700000" algn="tl">
                    <a:srgbClr val="000000">
                      <a:alpha val="43137"/>
                    </a:srgbClr>
                  </a:outerShdw>
                </a:effectLst>
                <a:latin typeface="华文新魏" pitchFamily="2" charset="-122"/>
                <a:ea typeface="华文新魏" pitchFamily="2" charset="-122"/>
              </a:rPr>
              <a:t>章 数据库完整性</a:t>
            </a:r>
          </a:p>
        </p:txBody>
      </p:sp>
      <p:sp>
        <p:nvSpPr>
          <p:cNvPr id="5123" name="Text Box 1029"/>
          <p:cNvSpPr txBox="1">
            <a:spLocks noChangeArrowheads="1"/>
          </p:cNvSpPr>
          <p:nvPr/>
        </p:nvSpPr>
        <p:spPr bwMode="auto">
          <a:xfrm>
            <a:off x="136525" y="1403350"/>
            <a:ext cx="8778875" cy="4955203"/>
          </a:xfrm>
          <a:prstGeom prst="rect">
            <a:avLst/>
          </a:prstGeom>
          <a:noFill/>
          <a:ln w="9525">
            <a:noFill/>
            <a:miter lim="800000"/>
            <a:headEnd/>
            <a:tailEnd/>
          </a:ln>
        </p:spPr>
        <p:txBody>
          <a:bodyPr>
            <a:spAutoFit/>
          </a:bodyPr>
          <a:lstStyle/>
          <a:p>
            <a:r>
              <a:rPr lang="zh-CN" altLang="en-US" sz="2800" b="1" dirty="0">
                <a:ea typeface="黑体" pitchFamily="2" charset="-122"/>
              </a:rPr>
              <a:t>概述</a:t>
            </a:r>
          </a:p>
          <a:p>
            <a:r>
              <a:rPr lang="en-US" altLang="zh-CN" dirty="0"/>
              <a:t>1</a:t>
            </a:r>
            <a:r>
              <a:rPr lang="zh-CN" altLang="en-US" dirty="0">
                <a:latin typeface="Times New Roman" charset="0"/>
              </a:rPr>
              <a:t>、定义</a:t>
            </a:r>
            <a:r>
              <a:rPr lang="en-US" altLang="zh-CN" dirty="0"/>
              <a:t>( integrity)</a:t>
            </a:r>
            <a:endParaRPr lang="zh-CN" altLang="en-US" dirty="0"/>
          </a:p>
          <a:p>
            <a:r>
              <a:rPr lang="en-US" altLang="zh-CN" dirty="0">
                <a:latin typeface="Times New Roman" charset="0"/>
              </a:rPr>
              <a:t>——</a:t>
            </a:r>
            <a:r>
              <a:rPr lang="zh-CN" altLang="en-US" dirty="0">
                <a:latin typeface="Times New Roman" charset="0"/>
              </a:rPr>
              <a:t>数据的正确性，有效性和相容性。</a:t>
            </a:r>
            <a:endParaRPr lang="zh-CN" altLang="en-US" dirty="0"/>
          </a:p>
          <a:p>
            <a:r>
              <a:rPr lang="zh-CN" altLang="en-US" dirty="0">
                <a:latin typeface="Times New Roman" charset="0"/>
              </a:rPr>
              <a:t>（防止不符合语义的数据的</a:t>
            </a:r>
            <a:r>
              <a:rPr lang="en-US" altLang="zh-CN" dirty="0"/>
              <a:t>I/O</a:t>
            </a:r>
            <a:r>
              <a:rPr lang="zh-CN" altLang="en-US" dirty="0">
                <a:latin typeface="Times New Roman" charset="0"/>
              </a:rPr>
              <a:t>）</a:t>
            </a:r>
            <a:endParaRPr lang="zh-CN" altLang="en-US" dirty="0"/>
          </a:p>
          <a:p>
            <a:r>
              <a:rPr lang="en-US" altLang="zh-CN" dirty="0"/>
              <a:t>2</a:t>
            </a:r>
            <a:r>
              <a:rPr lang="zh-CN" altLang="en-US" dirty="0">
                <a:latin typeface="Times New Roman" charset="0"/>
              </a:rPr>
              <a:t>、功能</a:t>
            </a:r>
            <a:endParaRPr lang="zh-CN" altLang="en-US" dirty="0"/>
          </a:p>
          <a:p>
            <a:r>
              <a:rPr lang="en-US" altLang="zh-CN" dirty="0"/>
              <a:t>1</a:t>
            </a:r>
            <a:r>
              <a:rPr lang="zh-CN" altLang="en-US" dirty="0">
                <a:latin typeface="Times New Roman" charset="0"/>
              </a:rPr>
              <a:t>）完整性需求的定义；</a:t>
            </a:r>
            <a:endParaRPr lang="zh-CN" altLang="en-US" dirty="0"/>
          </a:p>
          <a:p>
            <a:r>
              <a:rPr lang="en-US" altLang="zh-CN" dirty="0"/>
              <a:t>2</a:t>
            </a:r>
            <a:r>
              <a:rPr lang="zh-CN" altLang="en-US" dirty="0">
                <a:latin typeface="Times New Roman" charset="0"/>
              </a:rPr>
              <a:t>）监督事务执行，测试是否违反完整性限制条件；</a:t>
            </a:r>
            <a:endParaRPr lang="zh-CN" altLang="en-US" dirty="0"/>
          </a:p>
          <a:p>
            <a:r>
              <a:rPr lang="en-US" altLang="zh-CN" dirty="0"/>
              <a:t>3</a:t>
            </a:r>
            <a:r>
              <a:rPr lang="zh-CN" altLang="en-US" dirty="0">
                <a:latin typeface="Times New Roman" charset="0"/>
              </a:rPr>
              <a:t>）若发生违反情况，则进行相应处理（拒绝、报告、纠正）。</a:t>
            </a:r>
            <a:endParaRPr lang="zh-CN" altLang="en-US" dirty="0"/>
          </a:p>
          <a:p>
            <a:endParaRPr lang="en-US" altLang="zh-CN" dirty="0">
              <a:ea typeface="黑体" pitchFamily="2" charset="-122"/>
            </a:endParaRPr>
          </a:p>
          <a:p>
            <a:r>
              <a:rPr lang="en-US" altLang="zh-CN" dirty="0">
                <a:ea typeface="黑体" pitchFamily="2" charset="-122"/>
              </a:rPr>
              <a:t>3</a:t>
            </a:r>
            <a:r>
              <a:rPr lang="zh-CN" altLang="en-US" dirty="0">
                <a:ea typeface="黑体" pitchFamily="2" charset="-122"/>
              </a:rPr>
              <a:t>、</a:t>
            </a:r>
            <a:r>
              <a:rPr lang="en-US" altLang="zh-CN" dirty="0">
                <a:ea typeface="黑体" pitchFamily="2" charset="-122"/>
              </a:rPr>
              <a:t> </a:t>
            </a:r>
            <a:r>
              <a:rPr lang="zh-CN" altLang="en-US" dirty="0">
                <a:latin typeface="Times New Roman" charset="0"/>
              </a:rPr>
              <a:t>完整性约束条件</a:t>
            </a:r>
          </a:p>
          <a:p>
            <a:r>
              <a:rPr lang="en-US" altLang="zh-CN" dirty="0"/>
              <a:t>1</a:t>
            </a:r>
            <a:r>
              <a:rPr lang="zh-CN" altLang="en-US" dirty="0">
                <a:latin typeface="Times New Roman" charset="0"/>
              </a:rPr>
              <a:t>、基本概念</a:t>
            </a:r>
            <a:endParaRPr lang="zh-CN" altLang="en-US" dirty="0"/>
          </a:p>
          <a:p>
            <a:r>
              <a:rPr lang="zh-CN" altLang="en-US" dirty="0">
                <a:latin typeface="Times New Roman" charset="0"/>
              </a:rPr>
              <a:t>①</a:t>
            </a:r>
            <a:r>
              <a:rPr lang="zh-CN" altLang="en-US" dirty="0"/>
              <a:t> </a:t>
            </a:r>
            <a:r>
              <a:rPr lang="zh-CN" altLang="en-US" dirty="0">
                <a:latin typeface="Times New Roman" charset="0"/>
              </a:rPr>
              <a:t>定义</a:t>
            </a:r>
            <a:endParaRPr lang="zh-CN" altLang="en-US" dirty="0"/>
          </a:p>
          <a:p>
            <a:r>
              <a:rPr lang="en-US" altLang="zh-CN" dirty="0">
                <a:latin typeface="Times New Roman" charset="0"/>
              </a:rPr>
              <a:t>——</a:t>
            </a:r>
            <a:r>
              <a:rPr lang="zh-CN" altLang="en-US" dirty="0">
                <a:latin typeface="Times New Roman" charset="0"/>
              </a:rPr>
              <a:t>施加于数据库中数据上的语义限制条件</a:t>
            </a:r>
            <a:endParaRPr lang="zh-CN" altLang="en-US" dirty="0"/>
          </a:p>
        </p:txBody>
      </p:sp>
      <p:sp>
        <p:nvSpPr>
          <p:cNvPr id="4" name="灯片编号占位符 3"/>
          <p:cNvSpPr>
            <a:spLocks noGrp="1"/>
          </p:cNvSpPr>
          <p:nvPr>
            <p:ph type="sldNum" sz="quarter" idx="12"/>
          </p:nvPr>
        </p:nvSpPr>
        <p:spPr/>
        <p:txBody>
          <a:bodyPr/>
          <a:lstStyle/>
          <a:p>
            <a:pPr>
              <a:defRPr/>
            </a:pPr>
            <a:fld id="{112F201B-5542-4167-BCD7-86116C3DF0ED}"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3"/>
          <p:cNvSpPr>
            <a:spLocks noGrp="1"/>
          </p:cNvSpPr>
          <p:nvPr>
            <p:ph idx="1"/>
          </p:nvPr>
        </p:nvSpPr>
        <p:spPr>
          <a:xfrm>
            <a:off x="457200" y="785813"/>
            <a:ext cx="8229600" cy="5857875"/>
          </a:xfrm>
        </p:spPr>
        <p:txBody>
          <a:bodyPr/>
          <a:lstStyle/>
          <a:p>
            <a:pPr>
              <a:buFont typeface="Wingdings 2" pitchFamily="18" charset="2"/>
              <a:buNone/>
            </a:pPr>
            <a:r>
              <a:rPr lang="zh-CN" altLang="en-US" dirty="0"/>
              <a:t>例</a:t>
            </a:r>
            <a:r>
              <a:rPr lang="en-US" altLang="zh-CN" dirty="0"/>
              <a:t>1</a:t>
            </a:r>
            <a:r>
              <a:rPr lang="zh-CN" altLang="en-US" dirty="0"/>
              <a:t>：</a:t>
            </a:r>
            <a:r>
              <a:rPr lang="en-US" altLang="zh-CN" dirty="0"/>
              <a:t>CREATE TABLE DEPT</a:t>
            </a:r>
          </a:p>
          <a:p>
            <a:pPr>
              <a:buFont typeface="Wingdings 2" pitchFamily="18" charset="2"/>
              <a:buNone/>
            </a:pPr>
            <a:r>
              <a:rPr lang="en-US" altLang="zh-CN" dirty="0"/>
              <a:t>      (DEPTNO INT PRIMARY KEY,      //</a:t>
            </a:r>
            <a:r>
              <a:rPr lang="zh-CN" altLang="en-US" dirty="0"/>
              <a:t>主码</a:t>
            </a:r>
          </a:p>
          <a:p>
            <a:pPr>
              <a:buFont typeface="Wingdings 2" pitchFamily="18" charset="2"/>
              <a:buNone/>
            </a:pPr>
            <a:r>
              <a:rPr lang="zh-CN" altLang="en-US" dirty="0"/>
              <a:t>       </a:t>
            </a:r>
            <a:r>
              <a:rPr lang="en-US" altLang="zh-CN" dirty="0"/>
              <a:t>DNAME CHAR(9) </a:t>
            </a:r>
            <a:r>
              <a:rPr lang="en-US" altLang="zh-CN" dirty="0">
                <a:solidFill>
                  <a:schemeClr val="accent1"/>
                </a:solidFill>
              </a:rPr>
              <a:t>NOT NULL UNIQUE</a:t>
            </a:r>
            <a:r>
              <a:rPr lang="en-US" altLang="zh-CN" dirty="0"/>
              <a:t>,</a:t>
            </a:r>
          </a:p>
          <a:p>
            <a:pPr>
              <a:buFont typeface="Wingdings 2" pitchFamily="18" charset="2"/>
              <a:buNone/>
            </a:pPr>
            <a:r>
              <a:rPr lang="en-US" altLang="zh-CN" dirty="0"/>
              <a:t>                </a:t>
            </a:r>
            <a:r>
              <a:rPr lang="en-US" altLang="zh-CN" dirty="0">
                <a:solidFill>
                  <a:schemeClr val="accent1"/>
                </a:solidFill>
              </a:rPr>
              <a:t>//</a:t>
            </a:r>
            <a:r>
              <a:rPr lang="zh-CN" altLang="en-US" dirty="0">
                <a:solidFill>
                  <a:schemeClr val="accent1"/>
                </a:solidFill>
              </a:rPr>
              <a:t>不允许为空，且不能重复</a:t>
            </a:r>
          </a:p>
          <a:p>
            <a:pPr>
              <a:buFont typeface="Wingdings 2" pitchFamily="18" charset="2"/>
              <a:buNone/>
            </a:pPr>
            <a:r>
              <a:rPr lang="zh-CN" altLang="en-US" dirty="0"/>
              <a:t>       </a:t>
            </a:r>
            <a:r>
              <a:rPr lang="en-US" altLang="zh-CN" dirty="0"/>
              <a:t>LOCATION CHAR(10) </a:t>
            </a:r>
            <a:r>
              <a:rPr lang="en-US" altLang="zh-CN" dirty="0">
                <a:solidFill>
                  <a:schemeClr val="accent1"/>
                </a:solidFill>
              </a:rPr>
              <a:t>NOT NULL</a:t>
            </a:r>
            <a:r>
              <a:rPr lang="en-US" altLang="zh-CN" dirty="0"/>
              <a:t>);</a:t>
            </a:r>
          </a:p>
          <a:p>
            <a:pPr>
              <a:buFont typeface="Wingdings 2" pitchFamily="18" charset="2"/>
              <a:buNone/>
            </a:pPr>
            <a:endParaRPr lang="en-US" altLang="zh-CN" dirty="0"/>
          </a:p>
          <a:p>
            <a:pPr>
              <a:buFont typeface="Wingdings 2" pitchFamily="18" charset="2"/>
              <a:buNone/>
            </a:pPr>
            <a:r>
              <a:rPr lang="zh-CN" altLang="en-US" dirty="0"/>
              <a:t>例</a:t>
            </a:r>
            <a:r>
              <a:rPr lang="en-US" altLang="zh-CN" dirty="0"/>
              <a:t>2</a:t>
            </a:r>
            <a:r>
              <a:rPr lang="zh-CN" altLang="en-US" dirty="0"/>
              <a:t>：</a:t>
            </a:r>
            <a:r>
              <a:rPr lang="en-US" altLang="zh-CN" dirty="0"/>
              <a:t>CREATE TABLE SC</a:t>
            </a:r>
          </a:p>
          <a:p>
            <a:pPr>
              <a:buFont typeface="Wingdings 2" pitchFamily="18" charset="2"/>
              <a:buNone/>
            </a:pPr>
            <a:r>
              <a:rPr lang="en-US" altLang="zh-CN" dirty="0"/>
              <a:t>      (SNO INT,</a:t>
            </a:r>
          </a:p>
          <a:p>
            <a:pPr>
              <a:buFont typeface="Wingdings 2" pitchFamily="18" charset="2"/>
              <a:buNone/>
            </a:pPr>
            <a:r>
              <a:rPr lang="en-US" altLang="zh-CN" dirty="0"/>
              <a:t>       CNO INT,</a:t>
            </a:r>
          </a:p>
          <a:p>
            <a:pPr>
              <a:buFont typeface="Wingdings 2" pitchFamily="18" charset="2"/>
              <a:buNone/>
            </a:pPr>
            <a:r>
              <a:rPr lang="en-US" altLang="zh-CN" dirty="0"/>
              <a:t>       </a:t>
            </a:r>
            <a:r>
              <a:rPr lang="en-US" altLang="zh-CN" dirty="0">
                <a:solidFill>
                  <a:schemeClr val="accent1"/>
                </a:solidFill>
              </a:rPr>
              <a:t>GRADE INT</a:t>
            </a:r>
            <a:r>
              <a:rPr lang="zh-CN" altLang="en-US" dirty="0">
                <a:solidFill>
                  <a:schemeClr val="accent1"/>
                </a:solidFill>
              </a:rPr>
              <a:t>，</a:t>
            </a:r>
            <a:endParaRPr lang="en-US" altLang="zh-CN" dirty="0">
              <a:solidFill>
                <a:schemeClr val="accent1"/>
              </a:solidFill>
            </a:endParaRPr>
          </a:p>
          <a:p>
            <a:pPr>
              <a:buFont typeface="Wingdings 2" pitchFamily="18" charset="2"/>
              <a:buNone/>
            </a:pPr>
            <a:r>
              <a:rPr lang="en-US" altLang="zh-CN" dirty="0">
                <a:solidFill>
                  <a:schemeClr val="accent1"/>
                </a:solidFill>
              </a:rPr>
              <a:t>       CHECK (GRADE&gt;=0 AND GRADE&lt;=100)</a:t>
            </a:r>
            <a:r>
              <a:rPr lang="en-US" altLang="zh-CN" dirty="0"/>
              <a:t>);</a:t>
            </a:r>
          </a:p>
        </p:txBody>
      </p:sp>
      <p:sp>
        <p:nvSpPr>
          <p:cNvPr id="2" name="灯片编号占位符 1"/>
          <p:cNvSpPr>
            <a:spLocks noGrp="1"/>
          </p:cNvSpPr>
          <p:nvPr>
            <p:ph type="sldNum" sz="quarter" idx="12"/>
          </p:nvPr>
        </p:nvSpPr>
        <p:spPr/>
        <p:txBody>
          <a:bodyPr/>
          <a:lstStyle/>
          <a:p>
            <a:pPr>
              <a:defRPr/>
            </a:pPr>
            <a:fld id="{E9829D8E-1C02-41A2-8142-1F0D4AAD6460}" type="slidenum">
              <a:rPr lang="en-US" altLang="zh-CN" smtClean="0"/>
              <a:pPr>
                <a:defRPr/>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250825" y="1022350"/>
            <a:ext cx="8642350" cy="3192463"/>
          </a:xfrm>
        </p:spPr>
        <p:txBody>
          <a:bodyPr/>
          <a:lstStyle/>
          <a:p>
            <a:pPr eaLnBrk="1" hangingPunct="1">
              <a:buFont typeface="Wingdings" pitchFamily="2" charset="2"/>
              <a:buNone/>
            </a:pPr>
            <a:r>
              <a:rPr lang="zh-CN" altLang="en-US" sz="2400" dirty="0"/>
              <a:t>例</a:t>
            </a:r>
            <a:r>
              <a:rPr lang="en-US" altLang="zh-CN" sz="2400" dirty="0"/>
              <a:t>3</a:t>
            </a:r>
            <a:r>
              <a:rPr lang="zh-CN" altLang="en-US" sz="2400" dirty="0"/>
              <a:t>：</a:t>
            </a:r>
            <a:r>
              <a:rPr lang="en-US" altLang="zh-CN" sz="2400" dirty="0"/>
              <a:t>CREATE TABLE STUDENT</a:t>
            </a:r>
          </a:p>
          <a:p>
            <a:pPr eaLnBrk="1" hangingPunct="1">
              <a:buFont typeface="Wingdings" pitchFamily="2" charset="2"/>
              <a:buNone/>
            </a:pPr>
            <a:r>
              <a:rPr lang="en-US" altLang="zh-CN" sz="2400" dirty="0"/>
              <a:t>        (SNO INT </a:t>
            </a:r>
            <a:r>
              <a:rPr lang="en-US" altLang="zh-CN" sz="2400" dirty="0">
                <a:solidFill>
                  <a:srgbClr val="FF0000"/>
                </a:solidFill>
              </a:rPr>
              <a:t>PRIMARY KEY</a:t>
            </a:r>
            <a:r>
              <a:rPr lang="en-US" altLang="zh-CN" sz="2400" dirty="0"/>
              <a:t>,</a:t>
            </a:r>
          </a:p>
          <a:p>
            <a:pPr eaLnBrk="1" hangingPunct="1">
              <a:buFont typeface="Wingdings" pitchFamily="2" charset="2"/>
              <a:buNone/>
            </a:pPr>
            <a:r>
              <a:rPr lang="en-US" altLang="zh-CN" sz="2400" dirty="0"/>
              <a:t>         SNAME CHAR(30) </a:t>
            </a:r>
            <a:r>
              <a:rPr lang="en-US" altLang="zh-CN" sz="2400" dirty="0">
                <a:solidFill>
                  <a:srgbClr val="FF0000"/>
                </a:solidFill>
              </a:rPr>
              <a:t>NOT NULL</a:t>
            </a:r>
            <a:r>
              <a:rPr lang="en-US" altLang="zh-CN" sz="2400" dirty="0"/>
              <a:t>,</a:t>
            </a:r>
          </a:p>
          <a:p>
            <a:pPr eaLnBrk="1" hangingPunct="1">
              <a:buFont typeface="Wingdings" pitchFamily="2" charset="2"/>
              <a:buNone/>
            </a:pPr>
            <a:r>
              <a:rPr lang="en-US" altLang="zh-CN" sz="2400" dirty="0"/>
              <a:t>         SSEX CHAR(2),</a:t>
            </a:r>
          </a:p>
          <a:p>
            <a:pPr eaLnBrk="1" hangingPunct="1">
              <a:buFont typeface="Wingdings" pitchFamily="2" charset="2"/>
              <a:buNone/>
            </a:pPr>
            <a:r>
              <a:rPr lang="en-US" altLang="zh-CN" sz="2400" dirty="0"/>
              <a:t>         SDEPT INT,</a:t>
            </a:r>
          </a:p>
          <a:p>
            <a:pPr eaLnBrk="1" hangingPunct="1">
              <a:buFont typeface="Wingdings" pitchFamily="2" charset="2"/>
              <a:buNone/>
            </a:pPr>
            <a:r>
              <a:rPr lang="en-US" altLang="zh-CN" sz="2400" dirty="0"/>
              <a:t>         </a:t>
            </a:r>
            <a:r>
              <a:rPr lang="en-US" altLang="zh-CN" sz="2400" dirty="0">
                <a:solidFill>
                  <a:srgbClr val="FF0000"/>
                </a:solidFill>
              </a:rPr>
              <a:t>CHECK (SSEX=</a:t>
            </a:r>
            <a:r>
              <a:rPr lang="en-US" altLang="zh-CN" sz="2400" dirty="0">
                <a:solidFill>
                  <a:srgbClr val="FF0000"/>
                </a:solidFill>
                <a:latin typeface="Times New Roman" charset="0"/>
              </a:rPr>
              <a:t>‘</a:t>
            </a:r>
            <a:r>
              <a:rPr lang="zh-CN" altLang="en-US" sz="2400" dirty="0">
                <a:solidFill>
                  <a:srgbClr val="FF0000"/>
                </a:solidFill>
              </a:rPr>
              <a:t>女</a:t>
            </a:r>
            <a:r>
              <a:rPr lang="zh-CN" altLang="en-US" sz="2400" dirty="0">
                <a:solidFill>
                  <a:srgbClr val="FF0000"/>
                </a:solidFill>
                <a:latin typeface="Times New Roman" charset="0"/>
              </a:rPr>
              <a:t>’</a:t>
            </a:r>
            <a:r>
              <a:rPr lang="zh-CN" altLang="en-US" sz="2400" dirty="0">
                <a:solidFill>
                  <a:srgbClr val="FF0000"/>
                </a:solidFill>
              </a:rPr>
              <a:t> </a:t>
            </a:r>
            <a:r>
              <a:rPr lang="en-US" altLang="zh-CN" sz="2400" dirty="0">
                <a:solidFill>
                  <a:srgbClr val="FF0000"/>
                </a:solidFill>
              </a:rPr>
              <a:t>AND SNAME NOT LIKE </a:t>
            </a:r>
            <a:r>
              <a:rPr lang="en-US" altLang="zh-CN" sz="2400" dirty="0">
                <a:solidFill>
                  <a:srgbClr val="FF0000"/>
                </a:solidFill>
                <a:latin typeface="Times New Roman" charset="0"/>
              </a:rPr>
              <a:t>‘</a:t>
            </a:r>
            <a:r>
              <a:rPr lang="en-US" altLang="zh-CN" sz="2400" dirty="0">
                <a:solidFill>
                  <a:srgbClr val="FF0000"/>
                </a:solidFill>
              </a:rPr>
              <a:t>Ms.%</a:t>
            </a:r>
            <a:r>
              <a:rPr lang="en-US" altLang="zh-CN" sz="2400" dirty="0">
                <a:solidFill>
                  <a:srgbClr val="FF0000"/>
                </a:solidFill>
                <a:latin typeface="Times New Roman" charset="0"/>
              </a:rPr>
              <a:t>’</a:t>
            </a:r>
            <a:r>
              <a:rPr lang="en-US" altLang="zh-CN" sz="2400" dirty="0">
                <a:solidFill>
                  <a:srgbClr val="FF0000"/>
                </a:solidFill>
              </a:rPr>
              <a:t>)</a:t>
            </a:r>
            <a:r>
              <a:rPr lang="en-US" altLang="zh-CN" sz="2400" dirty="0"/>
              <a:t>);</a:t>
            </a:r>
          </a:p>
        </p:txBody>
      </p:sp>
      <p:sp>
        <p:nvSpPr>
          <p:cNvPr id="3" name="灯片编号占位符 2"/>
          <p:cNvSpPr>
            <a:spLocks noGrp="1"/>
          </p:cNvSpPr>
          <p:nvPr>
            <p:ph type="sldNum" sz="quarter" idx="12"/>
          </p:nvPr>
        </p:nvSpPr>
        <p:spPr/>
        <p:txBody>
          <a:bodyPr/>
          <a:lstStyle/>
          <a:p>
            <a:pPr>
              <a:defRPr/>
            </a:pPr>
            <a:fld id="{D5AD2221-F1E0-41DF-98C6-9C51EA47FC21}" type="slidenum">
              <a:rPr lang="en-US" altLang="zh-CN" smtClean="0"/>
              <a:pPr>
                <a:defRPr/>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500"/>
            <a:ext cx="8229600" cy="6072188"/>
          </a:xfrm>
        </p:spPr>
        <p:txBody>
          <a:bodyPr/>
          <a:lstStyle/>
          <a:p>
            <a:pPr eaLnBrk="1" hangingPunct="1">
              <a:buFont typeface="Wingdings" pitchFamily="2" charset="2"/>
              <a:buNone/>
              <a:defRPr/>
            </a:pPr>
            <a:r>
              <a:rPr lang="zh-CN" altLang="en-US" dirty="0"/>
              <a:t>例</a:t>
            </a:r>
            <a:r>
              <a:rPr lang="en-US" altLang="zh-CN" dirty="0"/>
              <a:t>4</a:t>
            </a:r>
            <a:r>
              <a:rPr lang="zh-CN" altLang="en-US" dirty="0"/>
              <a:t>：</a:t>
            </a:r>
            <a:r>
              <a:rPr lang="en-US" altLang="zh-CN" dirty="0"/>
              <a:t>CREATE TABLE TEACHER</a:t>
            </a:r>
          </a:p>
          <a:p>
            <a:pPr eaLnBrk="1" hangingPunct="1">
              <a:buFont typeface="Wingdings" pitchFamily="2" charset="2"/>
              <a:buNone/>
              <a:defRPr/>
            </a:pPr>
            <a:r>
              <a:rPr lang="en-US" altLang="zh-CN" dirty="0"/>
              <a:t>        (ENO INT,</a:t>
            </a:r>
          </a:p>
          <a:p>
            <a:pPr eaLnBrk="1" hangingPunct="1">
              <a:buFont typeface="Wingdings" pitchFamily="2" charset="2"/>
              <a:buNone/>
              <a:defRPr/>
            </a:pPr>
            <a:r>
              <a:rPr lang="en-US" altLang="zh-CN" dirty="0"/>
              <a:t>         ENAME CHAR(30) NOT NULL,</a:t>
            </a:r>
          </a:p>
          <a:p>
            <a:pPr eaLnBrk="1" hangingPunct="1">
              <a:buFont typeface="Wingdings" pitchFamily="2" charset="2"/>
              <a:buNone/>
              <a:defRPr/>
            </a:pPr>
            <a:r>
              <a:rPr lang="en-US" altLang="zh-CN" dirty="0"/>
              <a:t>         SAL INT,</a:t>
            </a:r>
          </a:p>
          <a:p>
            <a:pPr eaLnBrk="1" hangingPunct="1">
              <a:buFont typeface="Wingdings" pitchFamily="2" charset="2"/>
              <a:buNone/>
              <a:defRPr/>
            </a:pPr>
            <a:r>
              <a:rPr lang="en-US" altLang="zh-CN" dirty="0"/>
              <a:t>         DEDUCT INT,</a:t>
            </a:r>
          </a:p>
          <a:p>
            <a:pPr eaLnBrk="1" hangingPunct="1">
              <a:buFont typeface="Wingdings" pitchFamily="2" charset="2"/>
              <a:buNone/>
              <a:defRPr/>
            </a:pPr>
            <a:r>
              <a:rPr lang="en-US" altLang="zh-CN" dirty="0"/>
              <a:t>         </a:t>
            </a:r>
            <a:r>
              <a:rPr lang="en-US" altLang="zh-CN" dirty="0">
                <a:solidFill>
                  <a:srgbClr val="FF0000"/>
                </a:solidFill>
              </a:rPr>
              <a:t>CONSTRAINT C1 CHECK (SAL+DEDUCT&gt;=1000)</a:t>
            </a:r>
            <a:r>
              <a:rPr lang="en-US" altLang="zh-CN" dirty="0"/>
              <a:t>);</a:t>
            </a:r>
          </a:p>
          <a:p>
            <a:pPr marL="274320" indent="-274320" eaLnBrk="1" fontAlgn="auto" hangingPunct="1">
              <a:spcAft>
                <a:spcPts val="0"/>
              </a:spcAft>
              <a:buClr>
                <a:schemeClr val="accent3"/>
              </a:buClr>
              <a:buFont typeface="Wingdings" pitchFamily="2" charset="2"/>
              <a:buNone/>
              <a:defRPr/>
            </a:pPr>
            <a:endParaRPr lang="en-US" altLang="zh-CN" sz="2400" dirty="0"/>
          </a:p>
          <a:p>
            <a:pPr marL="274320" indent="-274320" eaLnBrk="1" fontAlgn="auto" hangingPunct="1">
              <a:spcAft>
                <a:spcPts val="0"/>
              </a:spcAft>
              <a:buClr>
                <a:schemeClr val="accent3"/>
              </a:buClr>
              <a:buFont typeface="Wingdings" pitchFamily="2" charset="2"/>
              <a:buNone/>
              <a:defRPr/>
            </a:pPr>
            <a:r>
              <a:rPr lang="zh-CN" altLang="en-US" sz="2400" dirty="0"/>
              <a:t>例</a:t>
            </a:r>
            <a:r>
              <a:rPr lang="en-US" altLang="zh-CN" sz="2400" dirty="0"/>
              <a:t>5</a:t>
            </a:r>
            <a:r>
              <a:rPr lang="zh-CN" altLang="en-US" sz="2400" dirty="0"/>
              <a:t>：</a:t>
            </a:r>
            <a:r>
              <a:rPr lang="en-US" altLang="zh-CN" sz="2400" dirty="0"/>
              <a:t>ALTER TABLE TEACHER</a:t>
            </a:r>
          </a:p>
          <a:p>
            <a:pPr marL="274320" indent="-274320" eaLnBrk="1" fontAlgn="auto" hangingPunct="1">
              <a:spcAft>
                <a:spcPts val="0"/>
              </a:spcAft>
              <a:buClr>
                <a:schemeClr val="accent3"/>
              </a:buClr>
              <a:buFont typeface="Wingdings" pitchFamily="2" charset="2"/>
              <a:buNone/>
              <a:defRPr/>
            </a:pPr>
            <a:r>
              <a:rPr lang="en-US" altLang="zh-CN" sz="2400" dirty="0"/>
              <a:t>            </a:t>
            </a:r>
            <a:r>
              <a:rPr lang="en-US" altLang="zh-CN" sz="2400" dirty="0">
                <a:solidFill>
                  <a:srgbClr val="FF0000"/>
                </a:solidFill>
              </a:rPr>
              <a:t>DROP CONSTRAINT C1</a:t>
            </a:r>
            <a:r>
              <a:rPr lang="en-US" altLang="zh-CN" sz="2400" dirty="0"/>
              <a:t>;</a:t>
            </a:r>
          </a:p>
          <a:p>
            <a:pPr marL="274320" indent="-274320" eaLnBrk="1" fontAlgn="auto" hangingPunct="1">
              <a:spcAft>
                <a:spcPts val="0"/>
              </a:spcAft>
              <a:buClr>
                <a:schemeClr val="accent3"/>
              </a:buClr>
              <a:buFont typeface="Wingdings" pitchFamily="2" charset="2"/>
              <a:buNone/>
              <a:defRPr/>
            </a:pPr>
            <a:r>
              <a:rPr lang="en-US" altLang="zh-CN" sz="2400" dirty="0"/>
              <a:t>       ALTER TABLE TEACHER</a:t>
            </a:r>
          </a:p>
          <a:p>
            <a:pPr marL="274320" indent="-274320" eaLnBrk="1" fontAlgn="auto" hangingPunct="1">
              <a:spcAft>
                <a:spcPts val="0"/>
              </a:spcAft>
              <a:buClr>
                <a:schemeClr val="accent3"/>
              </a:buClr>
              <a:buFont typeface="Wingdings" pitchFamily="2" charset="2"/>
              <a:buNone/>
              <a:defRPr/>
            </a:pPr>
            <a:r>
              <a:rPr lang="en-US" altLang="zh-CN" sz="2400" dirty="0"/>
              <a:t>            </a:t>
            </a:r>
            <a:r>
              <a:rPr lang="en-US" altLang="zh-CN" sz="2400" dirty="0">
                <a:solidFill>
                  <a:srgbClr val="FF0000"/>
                </a:solidFill>
              </a:rPr>
              <a:t>ADD CONSTRAINT C2 CHECK</a:t>
            </a:r>
          </a:p>
          <a:p>
            <a:pPr marL="274320" indent="-274320" eaLnBrk="1" fontAlgn="auto" hangingPunct="1">
              <a:spcAft>
                <a:spcPts val="0"/>
              </a:spcAft>
              <a:buClr>
                <a:schemeClr val="accent3"/>
              </a:buClr>
              <a:buFont typeface="Wingdings" pitchFamily="2" charset="2"/>
              <a:buNone/>
              <a:defRPr/>
            </a:pPr>
            <a:r>
              <a:rPr lang="en-US" altLang="zh-CN" sz="2400" dirty="0">
                <a:solidFill>
                  <a:srgbClr val="FF0000"/>
                </a:solidFill>
              </a:rPr>
              <a:t>                (SAL+DEDUCT&gt;=2000 AND SAL&gt;=1000)</a:t>
            </a:r>
            <a:r>
              <a:rPr lang="en-US" altLang="zh-CN" sz="2400" dirty="0"/>
              <a:t>;</a:t>
            </a:r>
          </a:p>
        </p:txBody>
      </p:sp>
      <p:sp>
        <p:nvSpPr>
          <p:cNvPr id="4" name="灯片编号占位符 3"/>
          <p:cNvSpPr>
            <a:spLocks noGrp="1"/>
          </p:cNvSpPr>
          <p:nvPr>
            <p:ph type="sldNum" sz="quarter" idx="12"/>
          </p:nvPr>
        </p:nvSpPr>
        <p:spPr/>
        <p:txBody>
          <a:bodyPr/>
          <a:lstStyle/>
          <a:p>
            <a:pPr>
              <a:defRPr/>
            </a:pPr>
            <a:fld id="{867BC53E-8F69-43FE-9186-4E4F016CB987}" type="slidenum">
              <a:rPr lang="en-US" altLang="zh-CN" smtClean="0"/>
              <a:pPr>
                <a:defRPr/>
              </a:pPr>
              <a:t>12</a:t>
            </a:fld>
            <a:endParaRPr lang="en-US" altLang="zh-CN"/>
          </a:p>
        </p:txBody>
      </p:sp>
      <p:sp>
        <p:nvSpPr>
          <p:cNvPr id="5" name="圆角矩形标注 4"/>
          <p:cNvSpPr/>
          <p:nvPr/>
        </p:nvSpPr>
        <p:spPr>
          <a:xfrm>
            <a:off x="7715250" y="2143125"/>
            <a:ext cx="914400" cy="612775"/>
          </a:xfrm>
          <a:prstGeom prst="wedgeRoundRectCallout">
            <a:avLst>
              <a:gd name="adj1" fmla="val -402652"/>
              <a:gd name="adj2" fmla="val 74131"/>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t>应扣</a:t>
            </a:r>
          </a:p>
        </p:txBody>
      </p:sp>
      <p:sp>
        <p:nvSpPr>
          <p:cNvPr id="6" name="圆角矩形标注 5"/>
          <p:cNvSpPr/>
          <p:nvPr/>
        </p:nvSpPr>
        <p:spPr>
          <a:xfrm>
            <a:off x="6715125" y="928688"/>
            <a:ext cx="914400" cy="612775"/>
          </a:xfrm>
          <a:prstGeom prst="wedgeRoundRectCallout">
            <a:avLst>
              <a:gd name="adj1" fmla="val -367643"/>
              <a:gd name="adj2" fmla="val 155929"/>
              <a:gd name="adj3" fmla="val 16667"/>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zh-CN" altLang="en-US" dirty="0"/>
              <a:t>实发</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idx="1"/>
          </p:nvPr>
        </p:nvSpPr>
        <p:spPr>
          <a:xfrm>
            <a:off x="250825" y="738188"/>
            <a:ext cx="8110538" cy="4191000"/>
          </a:xfrm>
        </p:spPr>
        <p:txBody>
          <a:bodyPr/>
          <a:lstStyle/>
          <a:p>
            <a:pPr eaLnBrk="1" hangingPunct="1">
              <a:lnSpc>
                <a:spcPct val="90000"/>
              </a:lnSpc>
              <a:buFont typeface="Wingdings" pitchFamily="2" charset="2"/>
              <a:buNone/>
            </a:pPr>
            <a:r>
              <a:rPr lang="en-US" altLang="zh-CN" sz="2400" b="1" dirty="0"/>
              <a:t>5.4 </a:t>
            </a:r>
            <a:r>
              <a:rPr lang="zh-CN" altLang="en-US" sz="2400" b="1" dirty="0"/>
              <a:t>完整性举例</a:t>
            </a:r>
          </a:p>
          <a:p>
            <a:pPr eaLnBrk="1" hangingPunct="1">
              <a:lnSpc>
                <a:spcPct val="90000"/>
              </a:lnSpc>
              <a:buFont typeface="Wingdings" pitchFamily="2" charset="2"/>
              <a:buNone/>
            </a:pPr>
            <a:r>
              <a:rPr lang="en-US" altLang="zh-CN" sz="2400" dirty="0"/>
              <a:t>1</a:t>
            </a:r>
            <a:r>
              <a:rPr lang="zh-CN" altLang="en-US" sz="2400" dirty="0"/>
              <a:t>）实体完整性</a:t>
            </a:r>
          </a:p>
          <a:p>
            <a:pPr eaLnBrk="1" hangingPunct="1">
              <a:lnSpc>
                <a:spcPct val="90000"/>
              </a:lnSpc>
              <a:buFont typeface="Wingdings" pitchFamily="2" charset="2"/>
              <a:buNone/>
            </a:pPr>
            <a:r>
              <a:rPr lang="en-US" altLang="zh-CN" sz="2400" dirty="0"/>
              <a:t>CREATE TABLE student</a:t>
            </a:r>
          </a:p>
          <a:p>
            <a:pPr eaLnBrk="1" hangingPunct="1">
              <a:lnSpc>
                <a:spcPct val="90000"/>
              </a:lnSpc>
              <a:buFont typeface="Wingdings" pitchFamily="2" charset="2"/>
              <a:buNone/>
            </a:pPr>
            <a:r>
              <a:rPr lang="en-US" altLang="zh-CN" sz="2400" dirty="0"/>
              <a:t>(SNO NUMBER (8)</a:t>
            </a:r>
            <a:r>
              <a:rPr lang="zh-CN" altLang="en-US" sz="2400" dirty="0"/>
              <a:t>，</a:t>
            </a:r>
          </a:p>
          <a:p>
            <a:pPr eaLnBrk="1" hangingPunct="1">
              <a:lnSpc>
                <a:spcPct val="90000"/>
              </a:lnSpc>
              <a:buFont typeface="Wingdings" pitchFamily="2" charset="2"/>
              <a:buNone/>
            </a:pPr>
            <a:r>
              <a:rPr lang="en-US" altLang="zh-CN" sz="2400" dirty="0"/>
              <a:t>SNAME VARCHAR(8),</a:t>
            </a:r>
          </a:p>
          <a:p>
            <a:pPr eaLnBrk="1" hangingPunct="1">
              <a:lnSpc>
                <a:spcPct val="90000"/>
              </a:lnSpc>
              <a:buFont typeface="Wingdings" pitchFamily="2" charset="2"/>
              <a:buNone/>
            </a:pPr>
            <a:r>
              <a:rPr lang="en-US" altLang="zh-CN" sz="2400" dirty="0"/>
              <a:t>BYEAR NUMBER(3)</a:t>
            </a:r>
            <a:r>
              <a:rPr lang="zh-CN" altLang="en-US" sz="2400" dirty="0"/>
              <a:t>，</a:t>
            </a:r>
          </a:p>
          <a:p>
            <a:pPr eaLnBrk="1" hangingPunct="1">
              <a:lnSpc>
                <a:spcPct val="90000"/>
              </a:lnSpc>
              <a:buFont typeface="Wingdings" pitchFamily="2" charset="2"/>
              <a:buNone/>
            </a:pPr>
            <a:r>
              <a:rPr lang="en-US" altLang="zh-CN" sz="2400" dirty="0"/>
              <a:t>Constraint </a:t>
            </a:r>
            <a:r>
              <a:rPr lang="en-US" altLang="zh-CN" sz="2400" dirty="0">
                <a:solidFill>
                  <a:srgbClr val="FF0000"/>
                </a:solidFill>
              </a:rPr>
              <a:t>PK-</a:t>
            </a:r>
            <a:r>
              <a:rPr lang="en-US" altLang="zh-CN" sz="2400" dirty="0"/>
              <a:t>XH PRIMARY KEY (SNO));</a:t>
            </a:r>
          </a:p>
          <a:p>
            <a:pPr eaLnBrk="1" hangingPunct="1">
              <a:lnSpc>
                <a:spcPct val="90000"/>
              </a:lnSpc>
              <a:buFont typeface="Wingdings" pitchFamily="2" charset="2"/>
              <a:buNone/>
            </a:pPr>
            <a:r>
              <a:rPr lang="zh-CN" altLang="en-US" sz="2400" dirty="0"/>
              <a:t>一旦定义了主码，则</a:t>
            </a:r>
            <a:r>
              <a:rPr lang="en-US" altLang="zh-CN" sz="2400" dirty="0"/>
              <a:t>DBMS</a:t>
            </a:r>
            <a:r>
              <a:rPr lang="zh-CN" altLang="en-US" sz="2400" dirty="0"/>
              <a:t>自动进行完整性检查：</a:t>
            </a:r>
          </a:p>
          <a:p>
            <a:pPr eaLnBrk="1" hangingPunct="1">
              <a:lnSpc>
                <a:spcPct val="90000"/>
              </a:lnSpc>
              <a:buFont typeface="Wingdings" pitchFamily="2" charset="2"/>
              <a:buNone/>
            </a:pPr>
            <a:r>
              <a:rPr lang="en-US" altLang="zh-CN" sz="2400" dirty="0">
                <a:latin typeface="Times New Roman" charset="0"/>
              </a:rPr>
              <a:t>     </a:t>
            </a:r>
            <a:r>
              <a:rPr lang="zh-CN" altLang="en-US" sz="2400" dirty="0"/>
              <a:t>主码不能为空；</a:t>
            </a:r>
          </a:p>
          <a:p>
            <a:pPr eaLnBrk="1" hangingPunct="1">
              <a:lnSpc>
                <a:spcPct val="90000"/>
              </a:lnSpc>
              <a:buFont typeface="Wingdings" pitchFamily="2" charset="2"/>
              <a:buNone/>
            </a:pPr>
            <a:r>
              <a:rPr lang="en-US" altLang="zh-CN" sz="2400" dirty="0">
                <a:latin typeface="Times New Roman" charset="0"/>
              </a:rPr>
              <a:t>     </a:t>
            </a:r>
            <a:r>
              <a:rPr lang="zh-CN" altLang="en-US" sz="2400" dirty="0"/>
              <a:t>主码值须唯一。</a:t>
            </a:r>
          </a:p>
        </p:txBody>
      </p:sp>
      <p:sp>
        <p:nvSpPr>
          <p:cNvPr id="3" name="灯片编号占位符 2"/>
          <p:cNvSpPr>
            <a:spLocks noGrp="1"/>
          </p:cNvSpPr>
          <p:nvPr>
            <p:ph type="sldNum" sz="quarter" idx="12"/>
          </p:nvPr>
        </p:nvSpPr>
        <p:spPr/>
        <p:txBody>
          <a:bodyPr/>
          <a:lstStyle/>
          <a:p>
            <a:pPr>
              <a:defRPr/>
            </a:pPr>
            <a:fld id="{1B2F0FE7-62C7-4AE5-AFBE-8D89DE278A26}" type="slidenum">
              <a:rPr lang="en-US" altLang="zh-CN" smtClean="0"/>
              <a:pPr>
                <a:defRPr/>
              </a:pPr>
              <a:t>13</a:t>
            </a:fld>
            <a:endParaRPr lang="en-US" altLang="zh-CN"/>
          </a:p>
        </p:txBody>
      </p:sp>
      <p:sp>
        <p:nvSpPr>
          <p:cNvPr id="4" name="圆角矩形标注 3"/>
          <p:cNvSpPr/>
          <p:nvPr/>
        </p:nvSpPr>
        <p:spPr>
          <a:xfrm>
            <a:off x="6084168" y="1484784"/>
            <a:ext cx="1557342" cy="826962"/>
          </a:xfrm>
          <a:prstGeom prst="wedgeRoundRectCallout">
            <a:avLst>
              <a:gd name="adj1" fmla="val -90558"/>
              <a:gd name="adj2" fmla="val 1373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自动建立</a:t>
            </a:r>
            <a:r>
              <a:rPr lang="en-US" altLang="zh-CN" dirty="0"/>
              <a:t>B+</a:t>
            </a:r>
            <a:r>
              <a:rPr lang="zh-CN" altLang="en-US" dirty="0"/>
              <a:t>树索引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28600" y="661988"/>
            <a:ext cx="8686800" cy="6093976"/>
          </a:xfrm>
          <a:prstGeom prst="rect">
            <a:avLst/>
          </a:prstGeom>
          <a:noFill/>
          <a:ln w="9525">
            <a:noFill/>
            <a:miter lim="800000"/>
            <a:headEnd/>
            <a:tailEnd/>
          </a:ln>
        </p:spPr>
        <p:txBody>
          <a:bodyPr>
            <a:spAutoFit/>
          </a:bodyPr>
          <a:lstStyle/>
          <a:p>
            <a:pPr>
              <a:spcBef>
                <a:spcPct val="50000"/>
              </a:spcBef>
            </a:pPr>
            <a:r>
              <a:rPr lang="en-US" altLang="zh-CN" dirty="0"/>
              <a:t>2</a:t>
            </a:r>
            <a:r>
              <a:rPr lang="zh-CN" altLang="en-US" dirty="0">
                <a:latin typeface="Times New Roman" charset="0"/>
              </a:rPr>
              <a:t>）参照完整性</a:t>
            </a:r>
            <a:endParaRPr lang="zh-CN" altLang="en-US" dirty="0"/>
          </a:p>
          <a:p>
            <a:pPr>
              <a:spcBef>
                <a:spcPct val="50000"/>
              </a:spcBef>
            </a:pPr>
            <a:r>
              <a:rPr lang="zh-CN" altLang="en-US" dirty="0">
                <a:latin typeface="宋体" charset="-122"/>
              </a:rPr>
              <a:t>①</a:t>
            </a:r>
            <a:r>
              <a:rPr lang="zh-CN" altLang="en-US" dirty="0"/>
              <a:t> </a:t>
            </a:r>
            <a:r>
              <a:rPr lang="zh-CN" altLang="en-US" dirty="0">
                <a:latin typeface="Times New Roman" charset="0"/>
              </a:rPr>
              <a:t>语句</a:t>
            </a:r>
            <a:endParaRPr lang="zh-CN" altLang="en-US" dirty="0"/>
          </a:p>
          <a:p>
            <a:pPr>
              <a:spcBef>
                <a:spcPct val="50000"/>
              </a:spcBef>
            </a:pPr>
            <a:r>
              <a:rPr lang="en-US" altLang="zh-CN" sz="2000" dirty="0"/>
              <a:t>FOREIGN KEY </a:t>
            </a:r>
            <a:r>
              <a:rPr lang="zh-CN" altLang="en-US" sz="2000" dirty="0">
                <a:latin typeface="Times New Roman" charset="0"/>
              </a:rPr>
              <a:t>：指定外码属性</a:t>
            </a:r>
            <a:endParaRPr lang="zh-CN" altLang="en-US" sz="2000" dirty="0"/>
          </a:p>
          <a:p>
            <a:pPr>
              <a:spcBef>
                <a:spcPct val="50000"/>
              </a:spcBef>
            </a:pPr>
            <a:r>
              <a:rPr lang="en-US" altLang="zh-CN" sz="2000" dirty="0"/>
              <a:t>REFERENCES</a:t>
            </a:r>
            <a:r>
              <a:rPr lang="zh-CN" altLang="en-US" sz="2000" dirty="0">
                <a:latin typeface="Times New Roman" charset="0"/>
              </a:rPr>
              <a:t>：指定外码对应主码</a:t>
            </a:r>
            <a:endParaRPr lang="zh-CN" altLang="en-US" sz="2000" dirty="0"/>
          </a:p>
          <a:p>
            <a:pPr>
              <a:spcBef>
                <a:spcPct val="50000"/>
              </a:spcBef>
            </a:pPr>
            <a:r>
              <a:rPr lang="en-US" altLang="zh-CN" sz="2000" dirty="0"/>
              <a:t>ON DELETE CASCADE</a:t>
            </a:r>
            <a:r>
              <a:rPr lang="zh-CN" altLang="en-US" sz="2000" dirty="0">
                <a:latin typeface="Times New Roman" charset="0"/>
              </a:rPr>
              <a:t>：指定捆绑删除要求</a:t>
            </a:r>
            <a:endParaRPr lang="zh-CN" altLang="en-US" sz="2000" dirty="0"/>
          </a:p>
          <a:p>
            <a:pPr algn="just">
              <a:spcBef>
                <a:spcPct val="50000"/>
              </a:spcBef>
            </a:pPr>
            <a:r>
              <a:rPr lang="zh-CN" altLang="en-US" sz="2000" dirty="0">
                <a:latin typeface="Times New Roman" charset="0"/>
              </a:rPr>
              <a:t>例：</a:t>
            </a:r>
            <a:r>
              <a:rPr lang="en-US" altLang="zh-CN" sz="2000" dirty="0"/>
              <a:t>CREATE TABLE SC</a:t>
            </a:r>
          </a:p>
          <a:p>
            <a:pPr algn="just">
              <a:spcBef>
                <a:spcPct val="50000"/>
              </a:spcBef>
            </a:pPr>
            <a:r>
              <a:rPr lang="en-US" altLang="zh-CN" sz="2000" dirty="0">
                <a:latin typeface="Times New Roman" charset="0"/>
              </a:rPr>
              <a:t>        </a:t>
            </a:r>
            <a:r>
              <a:rPr lang="en-US" altLang="zh-CN" sz="2000" dirty="0"/>
              <a:t>(SNO NUMBER (8)</a:t>
            </a:r>
            <a:r>
              <a:rPr lang="zh-CN" altLang="en-US" sz="2000" dirty="0">
                <a:latin typeface="Times New Roman" charset="0"/>
              </a:rPr>
              <a:t>，</a:t>
            </a:r>
            <a:r>
              <a:rPr lang="en-US" altLang="zh-CN" sz="2000" dirty="0"/>
              <a:t>CNO NUMBER (3)</a:t>
            </a:r>
            <a:r>
              <a:rPr lang="zh-CN" altLang="en-US" sz="2000" dirty="0">
                <a:latin typeface="Times New Roman" charset="0"/>
              </a:rPr>
              <a:t>，</a:t>
            </a:r>
            <a:r>
              <a:rPr lang="en-US" altLang="zh-CN" sz="2000" dirty="0"/>
              <a:t>GRADE NUMBER (3)</a:t>
            </a:r>
            <a:r>
              <a:rPr lang="zh-CN" altLang="en-US" sz="2000" dirty="0">
                <a:latin typeface="Times New Roman" charset="0"/>
              </a:rPr>
              <a:t>，</a:t>
            </a:r>
            <a:endParaRPr lang="zh-CN" altLang="en-US" sz="2000" dirty="0"/>
          </a:p>
          <a:p>
            <a:pPr algn="just">
              <a:spcBef>
                <a:spcPct val="50000"/>
              </a:spcBef>
            </a:pPr>
            <a:r>
              <a:rPr lang="en-US" altLang="zh-CN" sz="2000" dirty="0"/>
              <a:t>      FOREIGN KEY  (SNO)  REFERENCES student (SNO)</a:t>
            </a:r>
          </a:p>
          <a:p>
            <a:pPr>
              <a:spcBef>
                <a:spcPct val="50000"/>
              </a:spcBef>
            </a:pPr>
            <a:r>
              <a:rPr lang="en-US" altLang="zh-CN" sz="2000" dirty="0"/>
              <a:t>      </a:t>
            </a:r>
            <a:r>
              <a:rPr lang="en-US" altLang="zh-CN" sz="2000" dirty="0">
                <a:solidFill>
                  <a:srgbClr val="FF0000"/>
                </a:solidFill>
              </a:rPr>
              <a:t>ON UPDATE NO ACTION</a:t>
            </a:r>
          </a:p>
          <a:p>
            <a:pPr>
              <a:spcBef>
                <a:spcPct val="50000"/>
              </a:spcBef>
            </a:pPr>
            <a:r>
              <a:rPr lang="en-US" altLang="zh-CN" sz="2000" dirty="0">
                <a:solidFill>
                  <a:srgbClr val="FF0000"/>
                </a:solidFill>
              </a:rPr>
              <a:t>      ON DELETE NO ACTION,</a:t>
            </a:r>
          </a:p>
          <a:p>
            <a:pPr>
              <a:spcBef>
                <a:spcPct val="50000"/>
              </a:spcBef>
            </a:pPr>
            <a:r>
              <a:rPr lang="en-US" altLang="zh-CN" sz="2000" dirty="0"/>
              <a:t>      FOREIGN KEY  (CNO)  REFERENCES course (CNO)</a:t>
            </a:r>
          </a:p>
          <a:p>
            <a:pPr>
              <a:spcBef>
                <a:spcPct val="50000"/>
              </a:spcBef>
            </a:pPr>
            <a:r>
              <a:rPr lang="en-US" altLang="zh-CN" sz="2000" dirty="0"/>
              <a:t>      </a:t>
            </a:r>
            <a:r>
              <a:rPr lang="en-US" altLang="zh-CN" sz="2000" dirty="0">
                <a:solidFill>
                  <a:srgbClr val="FF0000"/>
                </a:solidFill>
              </a:rPr>
              <a:t>ON UPDATE NO ACTION</a:t>
            </a:r>
          </a:p>
          <a:p>
            <a:pPr>
              <a:spcBef>
                <a:spcPct val="50000"/>
              </a:spcBef>
            </a:pPr>
            <a:r>
              <a:rPr lang="en-US" altLang="zh-CN" sz="2000" dirty="0">
                <a:solidFill>
                  <a:srgbClr val="FF0000"/>
                </a:solidFill>
              </a:rPr>
              <a:t>      ON DELETE CASCADE</a:t>
            </a:r>
            <a:r>
              <a:rPr lang="en-US" altLang="zh-CN" sz="2000" dirty="0"/>
              <a:t>)</a:t>
            </a:r>
            <a:r>
              <a:rPr lang="zh-CN" altLang="en-US" sz="2000" dirty="0">
                <a:latin typeface="宋体" charset="-122"/>
              </a:rPr>
              <a:t>；</a:t>
            </a:r>
            <a:r>
              <a:rPr lang="zh-CN" altLang="en-US" sz="2000" dirty="0"/>
              <a:t> </a:t>
            </a:r>
          </a:p>
        </p:txBody>
      </p:sp>
      <p:sp>
        <p:nvSpPr>
          <p:cNvPr id="3" name="灯片编号占位符 2"/>
          <p:cNvSpPr>
            <a:spLocks noGrp="1"/>
          </p:cNvSpPr>
          <p:nvPr>
            <p:ph type="sldNum" sz="quarter" idx="12"/>
          </p:nvPr>
        </p:nvSpPr>
        <p:spPr/>
        <p:txBody>
          <a:bodyPr/>
          <a:lstStyle/>
          <a:p>
            <a:pPr>
              <a:defRPr/>
            </a:pPr>
            <a:fld id="{DD4F10F1-4574-4C6C-BF90-328DFE3B386D}" type="slidenum">
              <a:rPr lang="en-US" altLang="zh-CN" smtClean="0"/>
              <a:pPr>
                <a:defRPr/>
              </a:pPr>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36525" y="941388"/>
            <a:ext cx="8778875" cy="5555623"/>
          </a:xfrm>
          <a:prstGeom prst="rect">
            <a:avLst/>
          </a:prstGeom>
          <a:noFill/>
          <a:ln w="9525">
            <a:noFill/>
            <a:miter lim="800000"/>
            <a:headEnd/>
            <a:tailEnd/>
          </a:ln>
        </p:spPr>
        <p:txBody>
          <a:bodyPr>
            <a:spAutoFit/>
          </a:bodyPr>
          <a:lstStyle/>
          <a:p>
            <a:pPr>
              <a:lnSpc>
                <a:spcPct val="150000"/>
              </a:lnSpc>
            </a:pPr>
            <a:r>
              <a:rPr lang="en-US" altLang="zh-CN" dirty="0">
                <a:latin typeface="宋体" charset="-122"/>
              </a:rPr>
              <a:t>②</a:t>
            </a:r>
            <a:r>
              <a:rPr lang="en-US" altLang="zh-CN" dirty="0"/>
              <a:t> </a:t>
            </a:r>
            <a:r>
              <a:rPr lang="zh-CN" altLang="en-US" dirty="0">
                <a:latin typeface="Times New Roman" charset="0"/>
              </a:rPr>
              <a:t>说明：</a:t>
            </a:r>
            <a:endParaRPr lang="zh-CN" altLang="en-US" dirty="0"/>
          </a:p>
          <a:p>
            <a:pPr>
              <a:lnSpc>
                <a:spcPct val="150000"/>
              </a:lnSpc>
            </a:pPr>
            <a:r>
              <a:rPr lang="en-US" altLang="zh-CN" dirty="0"/>
              <a:t>SC</a:t>
            </a:r>
            <a:r>
              <a:rPr lang="zh-CN" altLang="en-US" dirty="0">
                <a:latin typeface="Times New Roman" charset="0"/>
              </a:rPr>
              <a:t>中外码有</a:t>
            </a:r>
            <a:r>
              <a:rPr lang="en-US" altLang="zh-CN" dirty="0"/>
              <a:t>SNO</a:t>
            </a:r>
            <a:r>
              <a:rPr lang="zh-CN" altLang="en-US" dirty="0"/>
              <a:t>和</a:t>
            </a:r>
            <a:r>
              <a:rPr lang="en-US" altLang="zh-CN" dirty="0"/>
              <a:t>CNO</a:t>
            </a:r>
            <a:r>
              <a:rPr lang="zh-CN" altLang="en-US" dirty="0">
                <a:latin typeface="Times New Roman" charset="0"/>
              </a:rPr>
              <a:t>。</a:t>
            </a:r>
            <a:endParaRPr lang="zh-CN" altLang="en-US" dirty="0"/>
          </a:p>
          <a:p>
            <a:pPr>
              <a:lnSpc>
                <a:spcPct val="150000"/>
              </a:lnSpc>
            </a:pPr>
            <a:r>
              <a:rPr lang="en-US" altLang="zh-CN" dirty="0"/>
              <a:t>SNO</a:t>
            </a:r>
            <a:r>
              <a:rPr lang="zh-CN" altLang="en-US" dirty="0">
                <a:latin typeface="Times New Roman" charset="0"/>
              </a:rPr>
              <a:t>对应</a:t>
            </a:r>
            <a:r>
              <a:rPr lang="en-US" altLang="zh-CN" dirty="0"/>
              <a:t>student</a:t>
            </a:r>
            <a:r>
              <a:rPr lang="zh-CN" altLang="en-US" dirty="0">
                <a:latin typeface="Times New Roman" charset="0"/>
              </a:rPr>
              <a:t>主码为</a:t>
            </a:r>
            <a:r>
              <a:rPr lang="en-US" altLang="zh-CN" dirty="0"/>
              <a:t>SNO</a:t>
            </a:r>
            <a:r>
              <a:rPr lang="zh-CN" altLang="en-US" dirty="0">
                <a:latin typeface="Times New Roman" charset="0"/>
              </a:rPr>
              <a:t>。</a:t>
            </a:r>
            <a:endParaRPr lang="zh-CN" altLang="en-US" dirty="0"/>
          </a:p>
          <a:p>
            <a:pPr>
              <a:lnSpc>
                <a:spcPct val="150000"/>
              </a:lnSpc>
            </a:pPr>
            <a:r>
              <a:rPr lang="en-US" altLang="zh-CN" dirty="0"/>
              <a:t>CNO</a:t>
            </a:r>
            <a:r>
              <a:rPr lang="zh-CN" altLang="en-US" dirty="0">
                <a:latin typeface="Times New Roman" charset="0"/>
              </a:rPr>
              <a:t>对应</a:t>
            </a:r>
            <a:r>
              <a:rPr lang="en-US" altLang="zh-CN" dirty="0"/>
              <a:t>course</a:t>
            </a:r>
            <a:r>
              <a:rPr lang="zh-CN" altLang="en-US" dirty="0">
                <a:latin typeface="Times New Roman" charset="0"/>
              </a:rPr>
              <a:t>主码为</a:t>
            </a:r>
            <a:r>
              <a:rPr lang="en-US" altLang="zh-CN" dirty="0"/>
              <a:t>CNO</a:t>
            </a:r>
            <a:r>
              <a:rPr lang="zh-CN" altLang="en-US" dirty="0">
                <a:latin typeface="Times New Roman" charset="0"/>
              </a:rPr>
              <a:t>。</a:t>
            </a:r>
            <a:endParaRPr lang="zh-CN" altLang="en-US" dirty="0"/>
          </a:p>
          <a:p>
            <a:pPr>
              <a:lnSpc>
                <a:spcPct val="150000"/>
              </a:lnSpc>
            </a:pPr>
            <a:r>
              <a:rPr lang="zh-CN" altLang="en-US" dirty="0">
                <a:latin typeface="Times New Roman" charset="0"/>
              </a:rPr>
              <a:t>      当</a:t>
            </a:r>
            <a:r>
              <a:rPr lang="zh-CN" altLang="en-US" dirty="0">
                <a:solidFill>
                  <a:srgbClr val="FF0000"/>
                </a:solidFill>
                <a:latin typeface="Times New Roman" charset="0"/>
              </a:rPr>
              <a:t>修改</a:t>
            </a:r>
            <a:r>
              <a:rPr lang="en-US" altLang="zh-CN" dirty="0"/>
              <a:t>student</a:t>
            </a:r>
            <a:r>
              <a:rPr lang="zh-CN" altLang="en-US" dirty="0">
                <a:latin typeface="Times New Roman" charset="0"/>
              </a:rPr>
              <a:t>中</a:t>
            </a:r>
            <a:r>
              <a:rPr lang="en-US" altLang="zh-CN" dirty="0"/>
              <a:t>SNO</a:t>
            </a:r>
            <a:r>
              <a:rPr lang="zh-CN" altLang="en-US" dirty="0">
                <a:latin typeface="Times New Roman" charset="0"/>
              </a:rPr>
              <a:t>时，先检查</a:t>
            </a:r>
            <a:r>
              <a:rPr lang="en-US" altLang="zh-CN" dirty="0"/>
              <a:t>SC</a:t>
            </a:r>
            <a:r>
              <a:rPr lang="zh-CN" altLang="en-US" dirty="0">
                <a:latin typeface="Times New Roman" charset="0"/>
              </a:rPr>
              <a:t>中有无元组</a:t>
            </a:r>
            <a:r>
              <a:rPr lang="en-US" altLang="zh-CN" dirty="0"/>
              <a:t>SNO</a:t>
            </a:r>
            <a:r>
              <a:rPr lang="zh-CN" altLang="en-US" dirty="0">
                <a:latin typeface="Times New Roman" charset="0"/>
              </a:rPr>
              <a:t>值与之相等，若有，则不能执行该修改；当修改</a:t>
            </a:r>
            <a:r>
              <a:rPr lang="en-US" altLang="zh-CN" dirty="0"/>
              <a:t>course</a:t>
            </a:r>
            <a:r>
              <a:rPr lang="zh-CN" altLang="en-US" dirty="0">
                <a:latin typeface="Times New Roman" charset="0"/>
              </a:rPr>
              <a:t>中</a:t>
            </a:r>
            <a:r>
              <a:rPr lang="en-US" altLang="zh-CN" dirty="0"/>
              <a:t>CNO</a:t>
            </a:r>
            <a:r>
              <a:rPr lang="zh-CN" altLang="en-US" dirty="0">
                <a:latin typeface="Times New Roman" charset="0"/>
              </a:rPr>
              <a:t>，先检查</a:t>
            </a:r>
            <a:r>
              <a:rPr lang="en-US" altLang="zh-CN" dirty="0"/>
              <a:t>SC</a:t>
            </a:r>
            <a:r>
              <a:rPr lang="zh-CN" altLang="en-US" dirty="0">
                <a:latin typeface="Times New Roman" charset="0"/>
              </a:rPr>
              <a:t>中有无元组的</a:t>
            </a:r>
            <a:r>
              <a:rPr lang="en-US" altLang="zh-CN" dirty="0"/>
              <a:t>CNO</a:t>
            </a:r>
            <a:r>
              <a:rPr lang="zh-CN" altLang="en-US" dirty="0">
                <a:latin typeface="Times New Roman" charset="0"/>
              </a:rPr>
              <a:t>值与之相等，若有，则不能执行该修改。</a:t>
            </a:r>
            <a:endParaRPr lang="zh-CN" altLang="en-US" dirty="0"/>
          </a:p>
          <a:p>
            <a:pPr>
              <a:lnSpc>
                <a:spcPct val="150000"/>
              </a:lnSpc>
            </a:pPr>
            <a:r>
              <a:rPr lang="zh-CN" altLang="en-US" dirty="0">
                <a:latin typeface="Times New Roman" charset="0"/>
              </a:rPr>
              <a:t>     当</a:t>
            </a:r>
            <a:r>
              <a:rPr lang="zh-CN" altLang="en-US" dirty="0">
                <a:solidFill>
                  <a:srgbClr val="FF0000"/>
                </a:solidFill>
                <a:latin typeface="Times New Roman" charset="0"/>
              </a:rPr>
              <a:t>删除</a:t>
            </a:r>
            <a:r>
              <a:rPr lang="en-US" altLang="zh-CN" dirty="0"/>
              <a:t>student</a:t>
            </a:r>
            <a:r>
              <a:rPr lang="zh-CN" altLang="en-US" dirty="0">
                <a:latin typeface="Times New Roman" charset="0"/>
              </a:rPr>
              <a:t>某元组时，则先在</a:t>
            </a:r>
            <a:r>
              <a:rPr lang="en-US" altLang="zh-CN" dirty="0"/>
              <a:t>SC</a:t>
            </a:r>
            <a:r>
              <a:rPr lang="zh-CN" altLang="en-US" dirty="0">
                <a:latin typeface="Times New Roman" charset="0"/>
              </a:rPr>
              <a:t>中找到相应元组，拒绝执行删除。当</a:t>
            </a:r>
            <a:r>
              <a:rPr lang="zh-CN" altLang="en-US" dirty="0">
                <a:solidFill>
                  <a:srgbClr val="FF0000"/>
                </a:solidFill>
                <a:latin typeface="Times New Roman" charset="0"/>
              </a:rPr>
              <a:t>删除</a:t>
            </a:r>
            <a:r>
              <a:rPr lang="en-US" altLang="zh-CN" dirty="0"/>
              <a:t>course</a:t>
            </a:r>
            <a:r>
              <a:rPr lang="zh-CN" altLang="en-US" dirty="0">
                <a:latin typeface="Times New Roman" charset="0"/>
              </a:rPr>
              <a:t>某元组时，则先在</a:t>
            </a:r>
            <a:r>
              <a:rPr lang="en-US" altLang="zh-CN" dirty="0"/>
              <a:t>SC</a:t>
            </a:r>
            <a:r>
              <a:rPr lang="zh-CN" altLang="en-US" dirty="0">
                <a:latin typeface="Times New Roman" charset="0"/>
              </a:rPr>
              <a:t>中找到相应元组，进行捆绑删除。</a:t>
            </a:r>
            <a:endParaRPr lang="zh-CN" altLang="en-US" dirty="0"/>
          </a:p>
        </p:txBody>
      </p:sp>
      <p:sp>
        <p:nvSpPr>
          <p:cNvPr id="3" name="灯片编号占位符 2"/>
          <p:cNvSpPr>
            <a:spLocks noGrp="1"/>
          </p:cNvSpPr>
          <p:nvPr>
            <p:ph type="sldNum" sz="quarter" idx="12"/>
          </p:nvPr>
        </p:nvSpPr>
        <p:spPr/>
        <p:txBody>
          <a:bodyPr/>
          <a:lstStyle/>
          <a:p>
            <a:pPr>
              <a:defRPr/>
            </a:pPr>
            <a:fld id="{C9E8991A-FB04-405A-901E-4422AC49902E}" type="slidenum">
              <a:rPr lang="en-US" altLang="zh-CN" smtClean="0"/>
              <a:pPr>
                <a:defRPr/>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57200" y="714375"/>
            <a:ext cx="8229600" cy="5715000"/>
          </a:xfrm>
        </p:spPr>
        <p:txBody>
          <a:bodyPr/>
          <a:lstStyle/>
          <a:p>
            <a:pPr>
              <a:buFont typeface="Wingdings 2" pitchFamily="18" charset="2"/>
              <a:buNone/>
              <a:defRPr/>
            </a:pPr>
            <a:r>
              <a:rPr lang="en-US" altLang="zh-CN" dirty="0"/>
              <a:t>3</a:t>
            </a:r>
            <a:r>
              <a:rPr lang="zh-CN" altLang="en-US" dirty="0">
                <a:latin typeface="Times New Roman" charset="0"/>
              </a:rPr>
              <a:t>）用户定义完整性</a:t>
            </a:r>
            <a:endParaRPr lang="zh-CN" altLang="en-US" dirty="0"/>
          </a:p>
          <a:p>
            <a:pPr>
              <a:buFont typeface="Wingdings 2" pitchFamily="18" charset="2"/>
              <a:buNone/>
              <a:defRPr/>
            </a:pPr>
            <a:r>
              <a:rPr lang="zh-CN" altLang="en-US" dirty="0">
                <a:latin typeface="宋体" charset="-122"/>
              </a:rPr>
              <a:t>①</a:t>
            </a:r>
            <a:r>
              <a:rPr lang="zh-CN" altLang="en-US" dirty="0"/>
              <a:t> </a:t>
            </a:r>
            <a:r>
              <a:rPr lang="zh-CN" altLang="en-US" dirty="0">
                <a:latin typeface="Times New Roman" charset="0"/>
              </a:rPr>
              <a:t>列值非空（</a:t>
            </a:r>
            <a:r>
              <a:rPr lang="en-US" altLang="zh-CN" dirty="0"/>
              <a:t>NOT NULL</a:t>
            </a:r>
            <a:r>
              <a:rPr lang="zh-CN" altLang="en-US" dirty="0">
                <a:latin typeface="Times New Roman" charset="0"/>
              </a:rPr>
              <a:t>）</a:t>
            </a:r>
            <a:endParaRPr lang="zh-CN" altLang="en-US" dirty="0"/>
          </a:p>
          <a:p>
            <a:pPr>
              <a:buFont typeface="Wingdings 2" pitchFamily="18" charset="2"/>
              <a:buNone/>
              <a:defRPr/>
            </a:pPr>
            <a:r>
              <a:rPr lang="zh-CN" altLang="en-US" dirty="0">
                <a:latin typeface="宋体" charset="-122"/>
              </a:rPr>
              <a:t>②</a:t>
            </a:r>
            <a:r>
              <a:rPr lang="zh-CN" altLang="en-US" dirty="0"/>
              <a:t> </a:t>
            </a:r>
            <a:r>
              <a:rPr lang="zh-CN" altLang="en-US" dirty="0">
                <a:latin typeface="Times New Roman" charset="0"/>
              </a:rPr>
              <a:t>列值唯一（</a:t>
            </a:r>
            <a:r>
              <a:rPr lang="en-US" altLang="zh-CN" dirty="0"/>
              <a:t>UNIQUE</a:t>
            </a:r>
            <a:r>
              <a:rPr lang="zh-CN" altLang="en-US" dirty="0">
                <a:latin typeface="Times New Roman" charset="0"/>
              </a:rPr>
              <a:t>）</a:t>
            </a:r>
            <a:endParaRPr lang="zh-CN" altLang="en-US" dirty="0"/>
          </a:p>
          <a:p>
            <a:pPr>
              <a:buFont typeface="Wingdings 2" pitchFamily="18" charset="2"/>
              <a:buNone/>
              <a:defRPr/>
            </a:pPr>
            <a:r>
              <a:rPr lang="en-US" altLang="zh-CN" dirty="0"/>
              <a:t>CREAE TABLE COURSE</a:t>
            </a:r>
          </a:p>
          <a:p>
            <a:pPr>
              <a:buFont typeface="Wingdings 2" pitchFamily="18" charset="2"/>
              <a:buNone/>
              <a:defRPr/>
            </a:pPr>
            <a:r>
              <a:rPr lang="en-US" altLang="zh-CN" dirty="0"/>
              <a:t>( CNO NUMBER (3),</a:t>
            </a:r>
          </a:p>
          <a:p>
            <a:pPr>
              <a:buFont typeface="Wingdings 2" pitchFamily="18" charset="2"/>
              <a:buNone/>
              <a:defRPr/>
            </a:pPr>
            <a:r>
              <a:rPr lang="en-US" altLang="zh-CN" dirty="0"/>
              <a:t>CNM VARCHAR (20) CONSTRAINT U1 </a:t>
            </a:r>
            <a:r>
              <a:rPr lang="en-US" altLang="zh-CN" dirty="0">
                <a:solidFill>
                  <a:srgbClr val="FF0000"/>
                </a:solidFill>
              </a:rPr>
              <a:t>UNIQUE</a:t>
            </a:r>
            <a:r>
              <a:rPr lang="en-US" altLang="zh-CN" dirty="0"/>
              <a:t>,</a:t>
            </a:r>
          </a:p>
          <a:p>
            <a:pPr>
              <a:buFont typeface="Wingdings 2" pitchFamily="18" charset="2"/>
              <a:buNone/>
              <a:defRPr/>
            </a:pPr>
            <a:r>
              <a:rPr lang="en-US" altLang="zh-CN" dirty="0"/>
              <a:t>XS NUMBER (2))</a:t>
            </a:r>
            <a:r>
              <a:rPr lang="zh-CN" altLang="en-US" dirty="0">
                <a:latin typeface="Times New Roman" charset="0"/>
              </a:rPr>
              <a:t>；</a:t>
            </a:r>
            <a:endParaRPr lang="en-US" altLang="zh-CN" dirty="0">
              <a:latin typeface="Times New Roman" charset="0"/>
            </a:endParaRPr>
          </a:p>
          <a:p>
            <a:pPr marL="0" indent="0">
              <a:buFont typeface="Wingdings 2" pitchFamily="18" charset="2"/>
              <a:buNone/>
              <a:defRPr/>
            </a:pPr>
            <a:r>
              <a:rPr lang="zh-CN" altLang="en-US" sz="2400" dirty="0">
                <a:latin typeface="Times New Roman" charset="0"/>
              </a:rPr>
              <a:t>其中：</a:t>
            </a:r>
            <a:r>
              <a:rPr lang="en-US" altLang="zh-CN" sz="2400" dirty="0"/>
              <a:t>CONSTRAINT U1 UNIQUE</a:t>
            </a:r>
            <a:r>
              <a:rPr lang="zh-CN" altLang="en-US" sz="2400" dirty="0">
                <a:latin typeface="Times New Roman" charset="0"/>
              </a:rPr>
              <a:t>：</a:t>
            </a:r>
            <a:r>
              <a:rPr lang="en-US" altLang="zh-CN" sz="2400" dirty="0"/>
              <a:t>CNM</a:t>
            </a:r>
            <a:r>
              <a:rPr lang="zh-CN" altLang="en-US" sz="2400" dirty="0">
                <a:latin typeface="Times New Roman" charset="0"/>
              </a:rPr>
              <a:t>唯一，约束名为</a:t>
            </a:r>
            <a:r>
              <a:rPr lang="en-US" altLang="zh-CN" sz="2400" dirty="0"/>
              <a:t>U1</a:t>
            </a:r>
            <a:r>
              <a:rPr lang="zh-CN" altLang="en-US" sz="2400" dirty="0">
                <a:latin typeface="Times New Roman" charset="0"/>
              </a:rPr>
              <a:t>。</a:t>
            </a:r>
            <a:endParaRPr lang="zh-CN" altLang="en-US" sz="2400" dirty="0"/>
          </a:p>
          <a:p>
            <a:pPr marL="0" indent="0">
              <a:buFont typeface="Wingdings 2" pitchFamily="18" charset="2"/>
              <a:buNone/>
              <a:defRPr/>
            </a:pPr>
            <a:r>
              <a:rPr lang="zh-CN" altLang="en-US" sz="2400" dirty="0">
                <a:latin typeface="宋体" charset="-122"/>
              </a:rPr>
              <a:t>③</a:t>
            </a:r>
            <a:r>
              <a:rPr lang="zh-CN" altLang="en-US" sz="2400" dirty="0"/>
              <a:t> </a:t>
            </a:r>
            <a:r>
              <a:rPr lang="zh-CN" altLang="en-US" sz="2400" dirty="0">
                <a:latin typeface="Times New Roman" charset="0"/>
              </a:rPr>
              <a:t>列值范围限制</a:t>
            </a:r>
            <a:endParaRPr lang="zh-CN" altLang="en-US" sz="2400" dirty="0"/>
          </a:p>
          <a:p>
            <a:pPr marL="0" indent="0">
              <a:buFont typeface="Wingdings 2" pitchFamily="18" charset="2"/>
              <a:buNone/>
              <a:defRPr/>
            </a:pPr>
            <a:r>
              <a:rPr lang="zh-CN" altLang="en-US" sz="2400" dirty="0">
                <a:latin typeface="Times New Roman" charset="0"/>
              </a:rPr>
              <a:t>例：</a:t>
            </a:r>
            <a:r>
              <a:rPr lang="en-US" altLang="zh-CN" sz="2400" dirty="0">
                <a:latin typeface="Times New Roman" charset="0"/>
              </a:rPr>
              <a:t>·</a:t>
            </a:r>
            <a:r>
              <a:rPr lang="en-US" altLang="zh-CN" sz="2400" dirty="0"/>
              <a:t>   </a:t>
            </a:r>
            <a:r>
              <a:rPr lang="en-US" altLang="zh-CN" sz="2400" dirty="0">
                <a:latin typeface="Times New Roman" charset="0"/>
              </a:rPr>
              <a:t>·</a:t>
            </a:r>
            <a:r>
              <a:rPr lang="en-US" altLang="zh-CN" sz="2400" dirty="0"/>
              <a:t>   </a:t>
            </a:r>
            <a:r>
              <a:rPr lang="en-US" altLang="zh-CN" sz="2400" dirty="0">
                <a:latin typeface="Times New Roman" charset="0"/>
              </a:rPr>
              <a:t>·</a:t>
            </a:r>
            <a:endParaRPr lang="en-US" altLang="zh-CN" sz="2400" dirty="0"/>
          </a:p>
          <a:p>
            <a:pPr marL="0" indent="0">
              <a:buFont typeface="Wingdings 2" pitchFamily="18" charset="2"/>
              <a:buNone/>
              <a:defRPr/>
            </a:pPr>
            <a:r>
              <a:rPr lang="en-US" altLang="zh-CN" sz="2400" dirty="0"/>
              <a:t>     XB VARCHAR (2)</a:t>
            </a:r>
            <a:endParaRPr lang="zh-CN" altLang="en-US" sz="2400" dirty="0"/>
          </a:p>
          <a:p>
            <a:pPr marL="0" indent="0">
              <a:buFont typeface="Wingdings 2" pitchFamily="18" charset="2"/>
              <a:buNone/>
              <a:defRPr/>
            </a:pPr>
            <a:r>
              <a:rPr lang="en-US" altLang="zh-CN" sz="2400" dirty="0"/>
              <a:t>CONSTRAINT CNS_XB1 CHECK (XB IN(‘</a:t>
            </a:r>
            <a:r>
              <a:rPr lang="zh-CN" altLang="en-US" sz="2400" dirty="0"/>
              <a:t>男</a:t>
            </a:r>
            <a:r>
              <a:rPr lang="en-US" altLang="zh-CN" sz="2400" dirty="0"/>
              <a:t>’, ’</a:t>
            </a:r>
            <a:r>
              <a:rPr lang="zh-CN" altLang="en-US" sz="2400" dirty="0"/>
              <a:t>女</a:t>
            </a:r>
            <a:r>
              <a:rPr lang="en-US" altLang="zh-CN" sz="2400" dirty="0"/>
              <a:t>’</a:t>
            </a:r>
            <a:r>
              <a:rPr lang="en-US" altLang="zh-CN" sz="2400" dirty="0">
                <a:latin typeface="Times New Roman" charset="0"/>
              </a:rPr>
              <a:t>))</a:t>
            </a:r>
            <a:r>
              <a:rPr lang="zh-CN" altLang="en-US" sz="2400" dirty="0">
                <a:latin typeface="Times New Roman" charset="0"/>
              </a:rPr>
              <a:t>；</a:t>
            </a:r>
            <a:endParaRPr lang="zh-CN" altLang="en-US" sz="2400" dirty="0"/>
          </a:p>
          <a:p>
            <a:pPr marL="0" indent="0">
              <a:buFont typeface="Wingdings 2" pitchFamily="18" charset="2"/>
              <a:buNone/>
              <a:defRPr/>
            </a:pPr>
            <a:endParaRPr lang="zh-CN" altLang="en-US" sz="2400" dirty="0">
              <a:latin typeface="Times New Roman" charset="0"/>
            </a:endParaRPr>
          </a:p>
        </p:txBody>
      </p:sp>
      <p:sp>
        <p:nvSpPr>
          <p:cNvPr id="2" name="灯片编号占位符 1"/>
          <p:cNvSpPr>
            <a:spLocks noGrp="1"/>
          </p:cNvSpPr>
          <p:nvPr>
            <p:ph type="sldNum" sz="quarter" idx="12"/>
          </p:nvPr>
        </p:nvSpPr>
        <p:spPr/>
        <p:txBody>
          <a:bodyPr/>
          <a:lstStyle/>
          <a:p>
            <a:pPr>
              <a:defRPr/>
            </a:pPr>
            <a:fld id="{E8776954-B36F-4C8A-B687-B03AC5FF4217}" type="slidenum">
              <a:rPr lang="en-US" altLang="zh-CN" smtClean="0"/>
              <a:pPr>
                <a:defRPr/>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193"/>
            <a:ext cx="8229600" cy="1143000"/>
          </a:xfrm>
        </p:spPr>
        <p:txBody>
          <a:bodyPr/>
          <a:lstStyle/>
          <a:p>
            <a:r>
              <a:rPr lang="zh-CN" altLang="en-US" sz="3200" dirty="0"/>
              <a:t>数据库完整性机制在解决社会性突发问题起到的作用</a:t>
            </a:r>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17</a:t>
            </a:fld>
            <a:endParaRPr lang="en-US" altLang="zh-CN"/>
          </a:p>
        </p:txBody>
      </p:sp>
      <p:sp>
        <p:nvSpPr>
          <p:cNvPr id="5" name="内容占位符 2">
            <a:extLst>
              <a:ext uri="{FF2B5EF4-FFF2-40B4-BE49-F238E27FC236}">
                <a16:creationId xmlns:a16="http://schemas.microsoft.com/office/drawing/2014/main" id="{D68A57D1-3876-4BC2-B0FB-4AEB18A62435}"/>
              </a:ext>
            </a:extLst>
          </p:cNvPr>
          <p:cNvSpPr>
            <a:spLocks noGrp="1"/>
          </p:cNvSpPr>
          <p:nvPr>
            <p:ph idx="1"/>
          </p:nvPr>
        </p:nvSpPr>
        <p:spPr>
          <a:xfrm>
            <a:off x="341319" y="1378866"/>
            <a:ext cx="8623169" cy="5263481"/>
          </a:xfrm>
        </p:spPr>
        <p:txBody>
          <a:bodyPr>
            <a:normAutofit/>
          </a:bodyPr>
          <a:lstStyle/>
          <a:p>
            <a:pPr latinLnBrk="0">
              <a:buFont typeface="Wingdings" panose="05000000000000000000" pitchFamily="2" charset="2"/>
              <a:buChar char="n"/>
            </a:pPr>
            <a:r>
              <a:rPr lang="zh-CN" altLang="en-US" sz="2400" dirty="0"/>
              <a:t>近年来各类社会性问题频发，我们需要及时控制和妥善处理各类突发公共事件，提高快速反应和应急处理能力，建立健全应急机制，确保人们的生命安全。</a:t>
            </a:r>
            <a:endParaRPr lang="en-US" altLang="zh-CN" sz="2400" dirty="0"/>
          </a:p>
          <a:p>
            <a:pPr latinLnBrk="0">
              <a:buFont typeface="Wingdings" panose="05000000000000000000" pitchFamily="2" charset="2"/>
              <a:buChar char="n"/>
            </a:pPr>
            <a:r>
              <a:rPr lang="zh-CN" altLang="en-US" sz="2400" dirty="0"/>
              <a:t>以疫情期间在超市发现冻品表面新冠检测呈阳性为例</a:t>
            </a:r>
            <a:endParaRPr lang="en-US" altLang="zh-CN" sz="2400" dirty="0"/>
          </a:p>
          <a:p>
            <a:pPr marL="0" indent="0" latinLnBrk="0">
              <a:buNone/>
            </a:pPr>
            <a:r>
              <a:rPr lang="en-US" altLang="zh-CN" sz="2400" dirty="0"/>
              <a:t>   </a:t>
            </a:r>
            <a:r>
              <a:rPr lang="zh-CN" altLang="en-US" sz="2400" dirty="0"/>
              <a:t>在设计超市数据库时，要考虑在若干关键表之间建立关联性</a:t>
            </a:r>
            <a:endParaRPr lang="en-US" altLang="zh-CN" sz="2400" dirty="0"/>
          </a:p>
          <a:p>
            <a:pPr marL="0" indent="0" latinLnBrk="0">
              <a:buNone/>
            </a:pPr>
            <a:r>
              <a:rPr lang="zh-CN" altLang="en-US" sz="2400" dirty="0"/>
              <a:t>例：会员表</a:t>
            </a:r>
            <a:endParaRPr lang="en-US" altLang="zh-CN" sz="2400" dirty="0"/>
          </a:p>
          <a:p>
            <a:pPr marL="0" indent="0" latinLnBrk="0">
              <a:buNone/>
            </a:pPr>
            <a:r>
              <a:rPr lang="en-US" altLang="zh-CN" sz="2400" dirty="0"/>
              <a:t>      </a:t>
            </a:r>
            <a:r>
              <a:rPr lang="zh-CN" altLang="en-US" sz="2400" dirty="0"/>
              <a:t>商品</a:t>
            </a:r>
            <a:endParaRPr lang="en-US" altLang="zh-CN" sz="2400" dirty="0"/>
          </a:p>
          <a:p>
            <a:pPr marL="0" indent="0" latinLnBrk="0">
              <a:buNone/>
            </a:pPr>
            <a:r>
              <a:rPr lang="en-US" altLang="zh-CN" sz="2400" dirty="0"/>
              <a:t>      </a:t>
            </a:r>
            <a:r>
              <a:rPr lang="zh-CN" altLang="en-US" sz="2400" dirty="0"/>
              <a:t>销售单据</a:t>
            </a:r>
            <a:endParaRPr lang="en-US" altLang="zh-CN" sz="2400" dirty="0"/>
          </a:p>
          <a:p>
            <a:pPr marL="0" indent="0" latinLnBrk="0">
              <a:buNone/>
            </a:pPr>
            <a:r>
              <a:rPr lang="en-US" altLang="zh-CN" sz="2400" dirty="0"/>
              <a:t>    </a:t>
            </a:r>
          </a:p>
        </p:txBody>
      </p:sp>
      <p:graphicFrame>
        <p:nvGraphicFramePr>
          <p:cNvPr id="6" name="表格 5"/>
          <p:cNvGraphicFramePr>
            <a:graphicFrameLocks noGrp="1"/>
          </p:cNvGraphicFramePr>
          <p:nvPr>
            <p:extLst>
              <p:ext uri="{D42A27DB-BD31-4B8C-83A1-F6EECF244321}">
                <p14:modId xmlns:p14="http://schemas.microsoft.com/office/powerpoint/2010/main" val="3500530478"/>
              </p:ext>
            </p:extLst>
          </p:nvPr>
        </p:nvGraphicFramePr>
        <p:xfrm>
          <a:off x="2123728" y="3501008"/>
          <a:ext cx="6840762" cy="370840"/>
        </p:xfrm>
        <a:graphic>
          <a:graphicData uri="http://schemas.openxmlformats.org/drawingml/2006/table">
            <a:tbl>
              <a:tblPr firstRow="1" bandRow="1">
                <a:tableStyleId>{5C22544A-7EE6-4342-B048-85BDC9FD1C3A}</a:tableStyleId>
              </a:tblPr>
              <a:tblGrid>
                <a:gridCol w="1140127">
                  <a:extLst>
                    <a:ext uri="{9D8B030D-6E8A-4147-A177-3AD203B41FA5}">
                      <a16:colId xmlns:a16="http://schemas.microsoft.com/office/drawing/2014/main" val="1455215210"/>
                    </a:ext>
                  </a:extLst>
                </a:gridCol>
                <a:gridCol w="1140127">
                  <a:extLst>
                    <a:ext uri="{9D8B030D-6E8A-4147-A177-3AD203B41FA5}">
                      <a16:colId xmlns:a16="http://schemas.microsoft.com/office/drawing/2014/main" val="2381075277"/>
                    </a:ext>
                  </a:extLst>
                </a:gridCol>
                <a:gridCol w="1140127">
                  <a:extLst>
                    <a:ext uri="{9D8B030D-6E8A-4147-A177-3AD203B41FA5}">
                      <a16:colId xmlns:a16="http://schemas.microsoft.com/office/drawing/2014/main" val="2931435934"/>
                    </a:ext>
                  </a:extLst>
                </a:gridCol>
                <a:gridCol w="1140127">
                  <a:extLst>
                    <a:ext uri="{9D8B030D-6E8A-4147-A177-3AD203B41FA5}">
                      <a16:colId xmlns:a16="http://schemas.microsoft.com/office/drawing/2014/main" val="3355783495"/>
                    </a:ext>
                  </a:extLst>
                </a:gridCol>
                <a:gridCol w="1140127">
                  <a:extLst>
                    <a:ext uri="{9D8B030D-6E8A-4147-A177-3AD203B41FA5}">
                      <a16:colId xmlns:a16="http://schemas.microsoft.com/office/drawing/2014/main" val="1941886485"/>
                    </a:ext>
                  </a:extLst>
                </a:gridCol>
                <a:gridCol w="1140127">
                  <a:extLst>
                    <a:ext uri="{9D8B030D-6E8A-4147-A177-3AD203B41FA5}">
                      <a16:colId xmlns:a16="http://schemas.microsoft.com/office/drawing/2014/main" val="4070419411"/>
                    </a:ext>
                  </a:extLst>
                </a:gridCol>
              </a:tblGrid>
              <a:tr h="370840">
                <a:tc>
                  <a:txBody>
                    <a:bodyPr/>
                    <a:lstStyle/>
                    <a:p>
                      <a:r>
                        <a:rPr lang="zh-CN" altLang="en-US" sz="1400" dirty="0"/>
                        <a:t>会员卡编号</a:t>
                      </a:r>
                    </a:p>
                  </a:txBody>
                  <a:tcPr/>
                </a:tc>
                <a:tc>
                  <a:txBody>
                    <a:bodyPr/>
                    <a:lstStyle/>
                    <a:p>
                      <a:r>
                        <a:rPr lang="zh-CN" altLang="en-US" sz="1400" dirty="0"/>
                        <a:t>姓名</a:t>
                      </a:r>
                    </a:p>
                  </a:txBody>
                  <a:tcPr/>
                </a:tc>
                <a:tc>
                  <a:txBody>
                    <a:bodyPr/>
                    <a:lstStyle/>
                    <a:p>
                      <a:r>
                        <a:rPr lang="zh-CN" altLang="en-US" sz="1400" dirty="0"/>
                        <a:t>身份证号</a:t>
                      </a:r>
                    </a:p>
                  </a:txBody>
                  <a:tcPr/>
                </a:tc>
                <a:tc>
                  <a:txBody>
                    <a:bodyPr/>
                    <a:lstStyle/>
                    <a:p>
                      <a:r>
                        <a:rPr lang="zh-CN" altLang="en-US" sz="1400" dirty="0"/>
                        <a:t>电话号码</a:t>
                      </a:r>
                    </a:p>
                  </a:txBody>
                  <a:tcPr/>
                </a:tc>
                <a:tc>
                  <a:txBody>
                    <a:bodyPr/>
                    <a:lstStyle/>
                    <a:p>
                      <a:r>
                        <a:rPr lang="zh-CN" altLang="en-US" sz="1400" dirty="0"/>
                        <a:t>会员等级</a:t>
                      </a:r>
                    </a:p>
                  </a:txBody>
                  <a:tcPr/>
                </a:tc>
                <a:tc>
                  <a:txBody>
                    <a:bodyPr/>
                    <a:lstStyle/>
                    <a:p>
                      <a:r>
                        <a:rPr lang="zh-CN" altLang="en-US" sz="1400" dirty="0"/>
                        <a:t>。。。。</a:t>
                      </a:r>
                    </a:p>
                  </a:txBody>
                  <a:tcPr/>
                </a:tc>
                <a:extLst>
                  <a:ext uri="{0D108BD9-81ED-4DB2-BD59-A6C34878D82A}">
                    <a16:rowId xmlns:a16="http://schemas.microsoft.com/office/drawing/2014/main" val="415858823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943472256"/>
              </p:ext>
            </p:extLst>
          </p:nvPr>
        </p:nvGraphicFramePr>
        <p:xfrm>
          <a:off x="2123729" y="3940536"/>
          <a:ext cx="6840760" cy="335280"/>
        </p:xfrm>
        <a:graphic>
          <a:graphicData uri="http://schemas.openxmlformats.org/drawingml/2006/table">
            <a:tbl>
              <a:tblPr firstRow="1" bandRow="1">
                <a:tableStyleId>{5C22544A-7EE6-4342-B048-85BDC9FD1C3A}</a:tableStyleId>
              </a:tblPr>
              <a:tblGrid>
                <a:gridCol w="1368152">
                  <a:extLst>
                    <a:ext uri="{9D8B030D-6E8A-4147-A177-3AD203B41FA5}">
                      <a16:colId xmlns:a16="http://schemas.microsoft.com/office/drawing/2014/main" val="1066520714"/>
                    </a:ext>
                  </a:extLst>
                </a:gridCol>
                <a:gridCol w="1368152">
                  <a:extLst>
                    <a:ext uri="{9D8B030D-6E8A-4147-A177-3AD203B41FA5}">
                      <a16:colId xmlns:a16="http://schemas.microsoft.com/office/drawing/2014/main" val="631456720"/>
                    </a:ext>
                  </a:extLst>
                </a:gridCol>
                <a:gridCol w="1368152">
                  <a:extLst>
                    <a:ext uri="{9D8B030D-6E8A-4147-A177-3AD203B41FA5}">
                      <a16:colId xmlns:a16="http://schemas.microsoft.com/office/drawing/2014/main" val="2643135428"/>
                    </a:ext>
                  </a:extLst>
                </a:gridCol>
                <a:gridCol w="1368152">
                  <a:extLst>
                    <a:ext uri="{9D8B030D-6E8A-4147-A177-3AD203B41FA5}">
                      <a16:colId xmlns:a16="http://schemas.microsoft.com/office/drawing/2014/main" val="1800807315"/>
                    </a:ext>
                  </a:extLst>
                </a:gridCol>
                <a:gridCol w="1368152">
                  <a:extLst>
                    <a:ext uri="{9D8B030D-6E8A-4147-A177-3AD203B41FA5}">
                      <a16:colId xmlns:a16="http://schemas.microsoft.com/office/drawing/2014/main" val="1345868929"/>
                    </a:ext>
                  </a:extLst>
                </a:gridCol>
              </a:tblGrid>
              <a:tr h="326218">
                <a:tc>
                  <a:txBody>
                    <a:bodyPr/>
                    <a:lstStyle/>
                    <a:p>
                      <a:r>
                        <a:rPr lang="zh-CN" altLang="en-US" sz="1600" dirty="0"/>
                        <a:t>商品编号</a:t>
                      </a:r>
                    </a:p>
                  </a:txBody>
                  <a:tcPr/>
                </a:tc>
                <a:tc>
                  <a:txBody>
                    <a:bodyPr/>
                    <a:lstStyle/>
                    <a:p>
                      <a:r>
                        <a:rPr lang="zh-CN" altLang="en-US" sz="1600" dirty="0"/>
                        <a:t>商品名</a:t>
                      </a:r>
                    </a:p>
                  </a:txBody>
                  <a:tcPr/>
                </a:tc>
                <a:tc>
                  <a:txBody>
                    <a:bodyPr/>
                    <a:lstStyle/>
                    <a:p>
                      <a:r>
                        <a:rPr lang="zh-CN" altLang="en-US" sz="1600" dirty="0"/>
                        <a:t>单价</a:t>
                      </a:r>
                    </a:p>
                  </a:txBody>
                  <a:tcPr/>
                </a:tc>
                <a:tc>
                  <a:txBody>
                    <a:bodyPr/>
                    <a:lstStyle/>
                    <a:p>
                      <a:r>
                        <a:rPr lang="zh-CN" altLang="en-US" sz="1600" dirty="0"/>
                        <a:t>数量</a:t>
                      </a:r>
                    </a:p>
                  </a:txBody>
                  <a:tcPr/>
                </a:tc>
                <a:tc>
                  <a:txBody>
                    <a:bodyPr/>
                    <a:lstStyle/>
                    <a:p>
                      <a:r>
                        <a:rPr lang="zh-CN" altLang="en-US" sz="1600" dirty="0"/>
                        <a:t>。。。。</a:t>
                      </a:r>
                    </a:p>
                  </a:txBody>
                  <a:tcPr/>
                </a:tc>
                <a:extLst>
                  <a:ext uri="{0D108BD9-81ED-4DB2-BD59-A6C34878D82A}">
                    <a16:rowId xmlns:a16="http://schemas.microsoft.com/office/drawing/2014/main" val="64362932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2294578727"/>
              </p:ext>
            </p:extLst>
          </p:nvPr>
        </p:nvGraphicFramePr>
        <p:xfrm>
          <a:off x="2381264" y="4354304"/>
          <a:ext cx="6595060" cy="370840"/>
        </p:xfrm>
        <a:graphic>
          <a:graphicData uri="http://schemas.openxmlformats.org/drawingml/2006/table">
            <a:tbl>
              <a:tblPr firstRow="1" bandRow="1">
                <a:tableStyleId>{5C22544A-7EE6-4342-B048-85BDC9FD1C3A}</a:tableStyleId>
              </a:tblPr>
              <a:tblGrid>
                <a:gridCol w="1319012">
                  <a:extLst>
                    <a:ext uri="{9D8B030D-6E8A-4147-A177-3AD203B41FA5}">
                      <a16:colId xmlns:a16="http://schemas.microsoft.com/office/drawing/2014/main" val="783752303"/>
                    </a:ext>
                  </a:extLst>
                </a:gridCol>
                <a:gridCol w="1319012">
                  <a:extLst>
                    <a:ext uri="{9D8B030D-6E8A-4147-A177-3AD203B41FA5}">
                      <a16:colId xmlns:a16="http://schemas.microsoft.com/office/drawing/2014/main" val="2211552188"/>
                    </a:ext>
                  </a:extLst>
                </a:gridCol>
                <a:gridCol w="1319012">
                  <a:extLst>
                    <a:ext uri="{9D8B030D-6E8A-4147-A177-3AD203B41FA5}">
                      <a16:colId xmlns:a16="http://schemas.microsoft.com/office/drawing/2014/main" val="3336065158"/>
                    </a:ext>
                  </a:extLst>
                </a:gridCol>
                <a:gridCol w="1319012">
                  <a:extLst>
                    <a:ext uri="{9D8B030D-6E8A-4147-A177-3AD203B41FA5}">
                      <a16:colId xmlns:a16="http://schemas.microsoft.com/office/drawing/2014/main" val="3516093833"/>
                    </a:ext>
                  </a:extLst>
                </a:gridCol>
                <a:gridCol w="1319012">
                  <a:extLst>
                    <a:ext uri="{9D8B030D-6E8A-4147-A177-3AD203B41FA5}">
                      <a16:colId xmlns:a16="http://schemas.microsoft.com/office/drawing/2014/main" val="302877480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会员卡编号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商品编号</a:t>
                      </a:r>
                    </a:p>
                  </a:txBody>
                  <a:tcPr/>
                </a:tc>
                <a:tc>
                  <a:txBody>
                    <a:bodyPr/>
                    <a:lstStyle/>
                    <a:p>
                      <a:r>
                        <a:rPr lang="zh-CN" altLang="en-US" sz="1600" dirty="0"/>
                        <a:t>。。。。</a:t>
                      </a:r>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444512314"/>
                  </a:ext>
                </a:extLst>
              </a:tr>
            </a:tbl>
          </a:graphicData>
        </a:graphic>
      </p:graphicFrame>
    </p:spTree>
    <p:extLst>
      <p:ext uri="{BB962C8B-B14F-4D97-AF65-F5344CB8AC3E}">
        <p14:creationId xmlns:p14="http://schemas.microsoft.com/office/powerpoint/2010/main" val="3581461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193"/>
            <a:ext cx="8229600" cy="1143000"/>
          </a:xfrm>
        </p:spPr>
        <p:txBody>
          <a:bodyPr/>
          <a:lstStyle/>
          <a:p>
            <a:r>
              <a:rPr lang="zh-CN" altLang="en-US" sz="3200" dirty="0"/>
              <a:t>数据库完整性机制在解决社会性突发问题起到的作用</a:t>
            </a:r>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18</a:t>
            </a:fld>
            <a:endParaRPr lang="en-US" altLang="zh-CN"/>
          </a:p>
        </p:txBody>
      </p:sp>
      <p:sp>
        <p:nvSpPr>
          <p:cNvPr id="5" name="内容占位符 2">
            <a:extLst>
              <a:ext uri="{FF2B5EF4-FFF2-40B4-BE49-F238E27FC236}">
                <a16:creationId xmlns:a16="http://schemas.microsoft.com/office/drawing/2014/main" id="{D68A57D1-3876-4BC2-B0FB-4AEB18A62435}"/>
              </a:ext>
            </a:extLst>
          </p:cNvPr>
          <p:cNvSpPr>
            <a:spLocks noGrp="1"/>
          </p:cNvSpPr>
          <p:nvPr>
            <p:ph idx="1"/>
          </p:nvPr>
        </p:nvSpPr>
        <p:spPr>
          <a:xfrm>
            <a:off x="341319" y="1378866"/>
            <a:ext cx="8623169" cy="5263481"/>
          </a:xfrm>
        </p:spPr>
        <p:txBody>
          <a:bodyPr>
            <a:normAutofit/>
          </a:bodyPr>
          <a:lstStyle/>
          <a:p>
            <a:pPr marL="0" indent="0" latinLnBrk="0">
              <a:buNone/>
            </a:pPr>
            <a:r>
              <a:rPr lang="zh-CN" altLang="en-US" sz="2400" dirty="0"/>
              <a:t>例：会员表</a:t>
            </a:r>
            <a:endParaRPr lang="en-US" altLang="zh-CN" sz="2400" dirty="0"/>
          </a:p>
          <a:p>
            <a:pPr marL="0" indent="0" latinLnBrk="0">
              <a:buNone/>
            </a:pPr>
            <a:r>
              <a:rPr lang="en-US" altLang="zh-CN" sz="2400" dirty="0"/>
              <a:t>      </a:t>
            </a:r>
            <a:r>
              <a:rPr lang="zh-CN" altLang="en-US" sz="2400" dirty="0"/>
              <a:t>商品</a:t>
            </a:r>
            <a:endParaRPr lang="en-US" altLang="zh-CN" sz="2400" dirty="0"/>
          </a:p>
          <a:p>
            <a:pPr marL="0" indent="0" latinLnBrk="0">
              <a:buNone/>
            </a:pPr>
            <a:r>
              <a:rPr lang="en-US" altLang="zh-CN" sz="2400" dirty="0"/>
              <a:t>      </a:t>
            </a:r>
            <a:r>
              <a:rPr lang="zh-CN" altLang="en-US" sz="2400" dirty="0"/>
              <a:t>销售单据</a:t>
            </a:r>
            <a:endParaRPr lang="en-US" altLang="zh-CN" sz="2400" dirty="0"/>
          </a:p>
          <a:p>
            <a:pPr marL="0" indent="0" latinLnBrk="0">
              <a:buNone/>
            </a:pPr>
            <a:r>
              <a:rPr lang="en-US" altLang="zh-CN" sz="2400" dirty="0"/>
              <a:t>    </a:t>
            </a:r>
          </a:p>
          <a:p>
            <a:pPr marL="0" indent="0">
              <a:buNone/>
            </a:pPr>
            <a:r>
              <a:rPr lang="zh-CN" altLang="en-US" sz="2400" dirty="0"/>
              <a:t>若某超市在售的某个冻品被发现表面新冠检测呈阳性。</a:t>
            </a:r>
            <a:endParaRPr lang="en-US" altLang="zh-CN" sz="2400" dirty="0"/>
          </a:p>
          <a:p>
            <a:pPr marL="0" indent="0">
              <a:buNone/>
            </a:pPr>
            <a:r>
              <a:rPr lang="en-US" altLang="zh-CN" sz="2400" dirty="0">
                <a:latin typeface="宋体" panose="02010600030101010101" pitchFamily="2" charset="-122"/>
                <a:ea typeface="宋体" panose="02010600030101010101" pitchFamily="2" charset="-122"/>
              </a:rPr>
              <a:t>     ↓</a:t>
            </a:r>
            <a:endParaRPr lang="en-US" altLang="zh-CN" sz="2400" dirty="0"/>
          </a:p>
          <a:p>
            <a:pPr marL="0" indent="0">
              <a:buNone/>
            </a:pPr>
            <a:r>
              <a:rPr lang="zh-CN" altLang="en-US" sz="2400" dirty="0"/>
              <a:t>（</a:t>
            </a:r>
            <a:r>
              <a:rPr lang="en-US" altLang="zh-CN" sz="2400" dirty="0"/>
              <a:t>1</a:t>
            </a:r>
            <a:r>
              <a:rPr lang="zh-CN" altLang="en-US" sz="2400" dirty="0"/>
              <a:t>）立即下架该商品；</a:t>
            </a:r>
            <a:endParaRPr lang="en-US" altLang="zh-CN" sz="2400" dirty="0"/>
          </a:p>
          <a:p>
            <a:pPr marL="0" indent="0">
              <a:buNone/>
            </a:pPr>
            <a:r>
              <a:rPr lang="zh-CN" altLang="en-US" sz="2400" dirty="0"/>
              <a:t>（</a:t>
            </a:r>
            <a:r>
              <a:rPr lang="en-US" altLang="zh-CN" sz="2400" dirty="0"/>
              <a:t>2</a:t>
            </a:r>
            <a:r>
              <a:rPr lang="zh-CN" altLang="en-US" sz="2400" dirty="0"/>
              <a:t>）通过销售单据表找到买此类商品的会员卡编号，排查与此关联的会员表，找到具体的购物人。</a:t>
            </a:r>
            <a:endParaRPr lang="en-US" altLang="zh-CN" sz="2400" dirty="0"/>
          </a:p>
          <a:p>
            <a:pPr marL="0" indent="0">
              <a:buNone/>
            </a:pPr>
            <a:r>
              <a:rPr lang="zh-CN" altLang="en-US" sz="2400" dirty="0">
                <a:solidFill>
                  <a:srgbClr val="0404EC"/>
                </a:solidFill>
              </a:rPr>
              <a:t>这些查找可通过定义上述三张表间的外码联系来实现。</a:t>
            </a:r>
            <a:endParaRPr lang="en-US" altLang="zh-CN" sz="2400" dirty="0">
              <a:solidFill>
                <a:srgbClr val="0404EC"/>
              </a:solidFill>
            </a:endParaRPr>
          </a:p>
          <a:p>
            <a:pPr marL="0" indent="0">
              <a:buNone/>
            </a:pPr>
            <a:r>
              <a:rPr lang="en-US" altLang="zh-CN" sz="2400" dirty="0"/>
              <a:t>    </a:t>
            </a:r>
            <a:r>
              <a:rPr lang="zh-CN" altLang="en-US" sz="2400" dirty="0"/>
              <a:t>疾控人员可及时地对经超市数据库排查出的密接人员进行核酸检测、隔离疑似人员等措施，尽可能减少对社会不良影响。</a:t>
            </a:r>
            <a:endParaRPr lang="en-US" altLang="zh-CN" sz="2400" dirty="0"/>
          </a:p>
        </p:txBody>
      </p:sp>
      <p:graphicFrame>
        <p:nvGraphicFramePr>
          <p:cNvPr id="6" name="表格 5"/>
          <p:cNvGraphicFramePr>
            <a:graphicFrameLocks noGrp="1"/>
          </p:cNvGraphicFramePr>
          <p:nvPr>
            <p:extLst>
              <p:ext uri="{D42A27DB-BD31-4B8C-83A1-F6EECF244321}">
                <p14:modId xmlns:p14="http://schemas.microsoft.com/office/powerpoint/2010/main" val="27237093"/>
              </p:ext>
            </p:extLst>
          </p:nvPr>
        </p:nvGraphicFramePr>
        <p:xfrm>
          <a:off x="2154225" y="1471139"/>
          <a:ext cx="6810264" cy="370840"/>
        </p:xfrm>
        <a:graphic>
          <a:graphicData uri="http://schemas.openxmlformats.org/drawingml/2006/table">
            <a:tbl>
              <a:tblPr firstRow="1" bandRow="1">
                <a:tableStyleId>{5C22544A-7EE6-4342-B048-85BDC9FD1C3A}</a:tableStyleId>
              </a:tblPr>
              <a:tblGrid>
                <a:gridCol w="1135044">
                  <a:extLst>
                    <a:ext uri="{9D8B030D-6E8A-4147-A177-3AD203B41FA5}">
                      <a16:colId xmlns:a16="http://schemas.microsoft.com/office/drawing/2014/main" val="1455215210"/>
                    </a:ext>
                  </a:extLst>
                </a:gridCol>
                <a:gridCol w="1135044">
                  <a:extLst>
                    <a:ext uri="{9D8B030D-6E8A-4147-A177-3AD203B41FA5}">
                      <a16:colId xmlns:a16="http://schemas.microsoft.com/office/drawing/2014/main" val="2381075277"/>
                    </a:ext>
                  </a:extLst>
                </a:gridCol>
                <a:gridCol w="1135044">
                  <a:extLst>
                    <a:ext uri="{9D8B030D-6E8A-4147-A177-3AD203B41FA5}">
                      <a16:colId xmlns:a16="http://schemas.microsoft.com/office/drawing/2014/main" val="2931435934"/>
                    </a:ext>
                  </a:extLst>
                </a:gridCol>
                <a:gridCol w="1135044">
                  <a:extLst>
                    <a:ext uri="{9D8B030D-6E8A-4147-A177-3AD203B41FA5}">
                      <a16:colId xmlns:a16="http://schemas.microsoft.com/office/drawing/2014/main" val="3355783495"/>
                    </a:ext>
                  </a:extLst>
                </a:gridCol>
                <a:gridCol w="1135044">
                  <a:extLst>
                    <a:ext uri="{9D8B030D-6E8A-4147-A177-3AD203B41FA5}">
                      <a16:colId xmlns:a16="http://schemas.microsoft.com/office/drawing/2014/main" val="1941886485"/>
                    </a:ext>
                  </a:extLst>
                </a:gridCol>
                <a:gridCol w="1135044">
                  <a:extLst>
                    <a:ext uri="{9D8B030D-6E8A-4147-A177-3AD203B41FA5}">
                      <a16:colId xmlns:a16="http://schemas.microsoft.com/office/drawing/2014/main" val="4070419411"/>
                    </a:ext>
                  </a:extLst>
                </a:gridCol>
              </a:tblGrid>
              <a:tr h="370840">
                <a:tc>
                  <a:txBody>
                    <a:bodyPr/>
                    <a:lstStyle/>
                    <a:p>
                      <a:r>
                        <a:rPr lang="zh-CN" altLang="en-US" sz="1400" dirty="0"/>
                        <a:t>会员卡编号</a:t>
                      </a:r>
                    </a:p>
                  </a:txBody>
                  <a:tcPr/>
                </a:tc>
                <a:tc>
                  <a:txBody>
                    <a:bodyPr/>
                    <a:lstStyle/>
                    <a:p>
                      <a:r>
                        <a:rPr lang="zh-CN" altLang="en-US" sz="1400" dirty="0"/>
                        <a:t>姓名</a:t>
                      </a:r>
                    </a:p>
                  </a:txBody>
                  <a:tcPr/>
                </a:tc>
                <a:tc>
                  <a:txBody>
                    <a:bodyPr/>
                    <a:lstStyle/>
                    <a:p>
                      <a:r>
                        <a:rPr lang="zh-CN" altLang="en-US" sz="1400" dirty="0"/>
                        <a:t>身份证号</a:t>
                      </a:r>
                    </a:p>
                  </a:txBody>
                  <a:tcPr/>
                </a:tc>
                <a:tc>
                  <a:txBody>
                    <a:bodyPr/>
                    <a:lstStyle/>
                    <a:p>
                      <a:r>
                        <a:rPr lang="zh-CN" altLang="en-US" sz="1400" dirty="0"/>
                        <a:t>电话号码</a:t>
                      </a:r>
                    </a:p>
                  </a:txBody>
                  <a:tcPr/>
                </a:tc>
                <a:tc>
                  <a:txBody>
                    <a:bodyPr/>
                    <a:lstStyle/>
                    <a:p>
                      <a:r>
                        <a:rPr lang="zh-CN" altLang="en-US" sz="1400" dirty="0"/>
                        <a:t>会员等级</a:t>
                      </a:r>
                    </a:p>
                  </a:txBody>
                  <a:tcPr/>
                </a:tc>
                <a:tc>
                  <a:txBody>
                    <a:bodyPr/>
                    <a:lstStyle/>
                    <a:p>
                      <a:r>
                        <a:rPr lang="zh-CN" altLang="en-US" sz="1400" dirty="0"/>
                        <a:t>。。。。</a:t>
                      </a:r>
                    </a:p>
                  </a:txBody>
                  <a:tcPr/>
                </a:tc>
                <a:extLst>
                  <a:ext uri="{0D108BD9-81ED-4DB2-BD59-A6C34878D82A}">
                    <a16:rowId xmlns:a16="http://schemas.microsoft.com/office/drawing/2014/main" val="4158588232"/>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913297722"/>
              </p:ext>
            </p:extLst>
          </p:nvPr>
        </p:nvGraphicFramePr>
        <p:xfrm>
          <a:off x="2154226" y="1910667"/>
          <a:ext cx="6810260" cy="335280"/>
        </p:xfrm>
        <a:graphic>
          <a:graphicData uri="http://schemas.openxmlformats.org/drawingml/2006/table">
            <a:tbl>
              <a:tblPr firstRow="1" bandRow="1">
                <a:tableStyleId>{5C22544A-7EE6-4342-B048-85BDC9FD1C3A}</a:tableStyleId>
              </a:tblPr>
              <a:tblGrid>
                <a:gridCol w="1362052">
                  <a:extLst>
                    <a:ext uri="{9D8B030D-6E8A-4147-A177-3AD203B41FA5}">
                      <a16:colId xmlns:a16="http://schemas.microsoft.com/office/drawing/2014/main" val="1066520714"/>
                    </a:ext>
                  </a:extLst>
                </a:gridCol>
                <a:gridCol w="1362052">
                  <a:extLst>
                    <a:ext uri="{9D8B030D-6E8A-4147-A177-3AD203B41FA5}">
                      <a16:colId xmlns:a16="http://schemas.microsoft.com/office/drawing/2014/main" val="631456720"/>
                    </a:ext>
                  </a:extLst>
                </a:gridCol>
                <a:gridCol w="1362052">
                  <a:extLst>
                    <a:ext uri="{9D8B030D-6E8A-4147-A177-3AD203B41FA5}">
                      <a16:colId xmlns:a16="http://schemas.microsoft.com/office/drawing/2014/main" val="2643135428"/>
                    </a:ext>
                  </a:extLst>
                </a:gridCol>
                <a:gridCol w="1362052">
                  <a:extLst>
                    <a:ext uri="{9D8B030D-6E8A-4147-A177-3AD203B41FA5}">
                      <a16:colId xmlns:a16="http://schemas.microsoft.com/office/drawing/2014/main" val="1800807315"/>
                    </a:ext>
                  </a:extLst>
                </a:gridCol>
                <a:gridCol w="1362052">
                  <a:extLst>
                    <a:ext uri="{9D8B030D-6E8A-4147-A177-3AD203B41FA5}">
                      <a16:colId xmlns:a16="http://schemas.microsoft.com/office/drawing/2014/main" val="1345868929"/>
                    </a:ext>
                  </a:extLst>
                </a:gridCol>
              </a:tblGrid>
              <a:tr h="326218">
                <a:tc>
                  <a:txBody>
                    <a:bodyPr/>
                    <a:lstStyle/>
                    <a:p>
                      <a:r>
                        <a:rPr lang="zh-CN" altLang="en-US" sz="1600" dirty="0"/>
                        <a:t>商品编号</a:t>
                      </a:r>
                    </a:p>
                  </a:txBody>
                  <a:tcPr/>
                </a:tc>
                <a:tc>
                  <a:txBody>
                    <a:bodyPr/>
                    <a:lstStyle/>
                    <a:p>
                      <a:r>
                        <a:rPr lang="zh-CN" altLang="en-US" sz="1600" dirty="0"/>
                        <a:t>商品名</a:t>
                      </a:r>
                    </a:p>
                  </a:txBody>
                  <a:tcPr/>
                </a:tc>
                <a:tc>
                  <a:txBody>
                    <a:bodyPr/>
                    <a:lstStyle/>
                    <a:p>
                      <a:r>
                        <a:rPr lang="zh-CN" altLang="en-US" sz="1600" dirty="0"/>
                        <a:t>单价</a:t>
                      </a:r>
                    </a:p>
                  </a:txBody>
                  <a:tcPr/>
                </a:tc>
                <a:tc>
                  <a:txBody>
                    <a:bodyPr/>
                    <a:lstStyle/>
                    <a:p>
                      <a:r>
                        <a:rPr lang="zh-CN" altLang="en-US" sz="1600" dirty="0"/>
                        <a:t>数量</a:t>
                      </a:r>
                    </a:p>
                  </a:txBody>
                  <a:tcPr/>
                </a:tc>
                <a:tc>
                  <a:txBody>
                    <a:bodyPr/>
                    <a:lstStyle/>
                    <a:p>
                      <a:r>
                        <a:rPr lang="zh-CN" altLang="en-US" sz="1600" dirty="0"/>
                        <a:t>。。。。</a:t>
                      </a:r>
                    </a:p>
                  </a:txBody>
                  <a:tcPr/>
                </a:tc>
                <a:extLst>
                  <a:ext uri="{0D108BD9-81ED-4DB2-BD59-A6C34878D82A}">
                    <a16:rowId xmlns:a16="http://schemas.microsoft.com/office/drawing/2014/main" val="643629326"/>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851197444"/>
              </p:ext>
            </p:extLst>
          </p:nvPr>
        </p:nvGraphicFramePr>
        <p:xfrm>
          <a:off x="2411761" y="2317204"/>
          <a:ext cx="6565660" cy="370840"/>
        </p:xfrm>
        <a:graphic>
          <a:graphicData uri="http://schemas.openxmlformats.org/drawingml/2006/table">
            <a:tbl>
              <a:tblPr firstRow="1" bandRow="1">
                <a:tableStyleId>{5C22544A-7EE6-4342-B048-85BDC9FD1C3A}</a:tableStyleId>
              </a:tblPr>
              <a:tblGrid>
                <a:gridCol w="1313132">
                  <a:extLst>
                    <a:ext uri="{9D8B030D-6E8A-4147-A177-3AD203B41FA5}">
                      <a16:colId xmlns:a16="http://schemas.microsoft.com/office/drawing/2014/main" val="783752303"/>
                    </a:ext>
                  </a:extLst>
                </a:gridCol>
                <a:gridCol w="1313132">
                  <a:extLst>
                    <a:ext uri="{9D8B030D-6E8A-4147-A177-3AD203B41FA5}">
                      <a16:colId xmlns:a16="http://schemas.microsoft.com/office/drawing/2014/main" val="2211552188"/>
                    </a:ext>
                  </a:extLst>
                </a:gridCol>
                <a:gridCol w="1313132">
                  <a:extLst>
                    <a:ext uri="{9D8B030D-6E8A-4147-A177-3AD203B41FA5}">
                      <a16:colId xmlns:a16="http://schemas.microsoft.com/office/drawing/2014/main" val="3336065158"/>
                    </a:ext>
                  </a:extLst>
                </a:gridCol>
                <a:gridCol w="1313132">
                  <a:extLst>
                    <a:ext uri="{9D8B030D-6E8A-4147-A177-3AD203B41FA5}">
                      <a16:colId xmlns:a16="http://schemas.microsoft.com/office/drawing/2014/main" val="3516093833"/>
                    </a:ext>
                  </a:extLst>
                </a:gridCol>
                <a:gridCol w="1313132">
                  <a:extLst>
                    <a:ext uri="{9D8B030D-6E8A-4147-A177-3AD203B41FA5}">
                      <a16:colId xmlns:a16="http://schemas.microsoft.com/office/drawing/2014/main" val="302877480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会员卡编号</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600" dirty="0"/>
                        <a:t>商品编号</a:t>
                      </a:r>
                    </a:p>
                  </a:txBody>
                  <a:tcPr/>
                </a:tc>
                <a:tc>
                  <a:txBody>
                    <a:bodyPr/>
                    <a:lstStyle/>
                    <a:p>
                      <a:r>
                        <a:rPr lang="zh-CN" altLang="en-US" sz="1600" dirty="0"/>
                        <a:t>。。。。</a:t>
                      </a:r>
                    </a:p>
                  </a:txBody>
                  <a:tcPr/>
                </a:tc>
                <a:tc>
                  <a:txBody>
                    <a:bodyPr/>
                    <a:lstStyle/>
                    <a:p>
                      <a:endParaRPr lang="zh-CN" altLang="en-US" sz="1600"/>
                    </a:p>
                  </a:txBody>
                  <a:tcPr/>
                </a:tc>
                <a:tc>
                  <a:txBody>
                    <a:bodyPr/>
                    <a:lstStyle/>
                    <a:p>
                      <a:endParaRPr lang="zh-CN" altLang="en-US" sz="1600" dirty="0"/>
                    </a:p>
                  </a:txBody>
                  <a:tcPr/>
                </a:tc>
                <a:extLst>
                  <a:ext uri="{0D108BD9-81ED-4DB2-BD59-A6C34878D82A}">
                    <a16:rowId xmlns:a16="http://schemas.microsoft.com/office/drawing/2014/main" val="2444512314"/>
                  </a:ext>
                </a:extLst>
              </a:tr>
            </a:tbl>
          </a:graphicData>
        </a:graphic>
      </p:graphicFrame>
    </p:spTree>
    <p:extLst>
      <p:ext uri="{BB962C8B-B14F-4D97-AF65-F5344CB8AC3E}">
        <p14:creationId xmlns:p14="http://schemas.microsoft.com/office/powerpoint/2010/main" val="71774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313" y="785813"/>
            <a:ext cx="8786812" cy="5667523"/>
          </a:xfrm>
        </p:spPr>
        <p:txBody>
          <a:bodyPr/>
          <a:lstStyle/>
          <a:p>
            <a:pPr marL="274320" indent="-274320" eaLnBrk="1" fontAlgn="auto" hangingPunct="1">
              <a:spcAft>
                <a:spcPts val="0"/>
              </a:spcAft>
              <a:buClr>
                <a:schemeClr val="accent3"/>
              </a:buClr>
              <a:buFont typeface="Wingdings" pitchFamily="2" charset="2"/>
              <a:buNone/>
              <a:defRPr/>
            </a:pPr>
            <a:r>
              <a:rPr lang="en-US" altLang="zh-CN" sz="2400" b="1" dirty="0"/>
              <a:t>5.5 </a:t>
            </a:r>
            <a:r>
              <a:rPr lang="zh-CN" altLang="en-US" sz="2400" b="1" dirty="0"/>
              <a:t>域中的完整性控制</a:t>
            </a:r>
            <a:endParaRPr lang="en-US" altLang="zh-CN" sz="2400" dirty="0"/>
          </a:p>
          <a:p>
            <a:pPr marL="274320" indent="-274320" eaLnBrk="1" fontAlgn="auto" hangingPunct="1">
              <a:spcAft>
                <a:spcPts val="0"/>
              </a:spcAft>
              <a:buClr>
                <a:schemeClr val="accent3"/>
              </a:buClr>
              <a:buNone/>
              <a:defRPr/>
            </a:pPr>
            <a:r>
              <a:rPr lang="zh-CN" altLang="en-US" sz="2400" dirty="0">
                <a:latin typeface="+mn-ea"/>
              </a:rPr>
              <a:t>可基于域定义关系的属性，可对域定义约束。</a:t>
            </a:r>
            <a:endParaRPr lang="en-US" altLang="zh-CN" sz="2400" dirty="0"/>
          </a:p>
          <a:p>
            <a:pPr marL="274320" indent="-274320" eaLnBrk="1" fontAlgn="auto" hangingPunct="1">
              <a:spcAft>
                <a:spcPts val="0"/>
              </a:spcAft>
              <a:buClr>
                <a:schemeClr val="accent3"/>
              </a:buClr>
              <a:buFont typeface="Wingdings" pitchFamily="2" charset="2"/>
              <a:buNone/>
              <a:defRPr/>
            </a:pPr>
            <a:r>
              <a:rPr lang="zh-CN" altLang="en-US" sz="2400" dirty="0"/>
              <a:t>例</a:t>
            </a:r>
            <a:r>
              <a:rPr lang="en-US" altLang="zh-CN" sz="2400" dirty="0"/>
              <a:t>1</a:t>
            </a:r>
            <a:r>
              <a:rPr lang="zh-CN" altLang="en-US" sz="2400" dirty="0"/>
              <a:t>：</a:t>
            </a:r>
            <a:r>
              <a:rPr lang="zh-CN" altLang="en-US" sz="2400" dirty="0">
                <a:solidFill>
                  <a:srgbClr val="FF0000"/>
                </a:solidFill>
              </a:rPr>
              <a:t>域的使用</a:t>
            </a:r>
          </a:p>
          <a:p>
            <a:pPr marL="274320" indent="-274320" eaLnBrk="1" fontAlgn="auto" hangingPunct="1">
              <a:spcAft>
                <a:spcPts val="0"/>
              </a:spcAft>
              <a:buClr>
                <a:schemeClr val="accent3"/>
              </a:buClr>
              <a:buFont typeface="Wingdings" pitchFamily="2" charset="2"/>
              <a:buNone/>
              <a:defRPr/>
            </a:pPr>
            <a:r>
              <a:rPr lang="zh-CN" altLang="en-US" sz="2400" dirty="0"/>
              <a:t>        </a:t>
            </a:r>
            <a:r>
              <a:rPr lang="en-US" altLang="zh-CN" sz="2400" dirty="0"/>
              <a:t>CREATE DOMAIN </a:t>
            </a:r>
            <a:r>
              <a:rPr lang="en-US" altLang="zh-CN" sz="2400" dirty="0">
                <a:solidFill>
                  <a:srgbClr val="FF0000"/>
                </a:solidFill>
              </a:rPr>
              <a:t>GenderDomain</a:t>
            </a:r>
            <a:r>
              <a:rPr lang="en-US" altLang="zh-CN" sz="2400" dirty="0"/>
              <a:t> CHAR(2)</a:t>
            </a:r>
          </a:p>
          <a:p>
            <a:pPr marL="274320" indent="-274320" eaLnBrk="1" fontAlgn="auto" hangingPunct="1">
              <a:spcAft>
                <a:spcPts val="0"/>
              </a:spcAft>
              <a:buClr>
                <a:schemeClr val="accent3"/>
              </a:buClr>
              <a:buFont typeface="Wingdings" pitchFamily="2" charset="2"/>
              <a:buNone/>
              <a:defRPr/>
            </a:pPr>
            <a:r>
              <a:rPr lang="en-US" altLang="zh-CN" sz="2400" dirty="0"/>
              <a:t>           CHECK (VALUE IN(</a:t>
            </a:r>
            <a:r>
              <a:rPr lang="en-US" altLang="zh-CN" sz="2400" dirty="0">
                <a:latin typeface="Times New Roman"/>
              </a:rPr>
              <a:t>‘</a:t>
            </a:r>
            <a:r>
              <a:rPr lang="zh-CN" altLang="en-US" sz="2400" dirty="0"/>
              <a:t>男</a:t>
            </a:r>
            <a:r>
              <a:rPr lang="zh-CN" altLang="en-US" sz="2400" dirty="0">
                <a:latin typeface="Times New Roman"/>
              </a:rPr>
              <a:t>’</a:t>
            </a:r>
            <a:r>
              <a:rPr lang="en-US" altLang="zh-CN" sz="2400" dirty="0"/>
              <a:t>,</a:t>
            </a:r>
            <a:r>
              <a:rPr lang="en-US" altLang="zh-CN" sz="2400" dirty="0">
                <a:latin typeface="Times New Roman"/>
              </a:rPr>
              <a:t>‘</a:t>
            </a:r>
            <a:r>
              <a:rPr lang="zh-CN" altLang="en-US" sz="2400" dirty="0"/>
              <a:t>女</a:t>
            </a:r>
            <a:r>
              <a:rPr lang="zh-CN" altLang="en-US" sz="2400" dirty="0">
                <a:latin typeface="Times New Roman"/>
              </a:rPr>
              <a:t>’</a:t>
            </a:r>
            <a:r>
              <a:rPr lang="en-US" altLang="zh-CN" sz="2400" dirty="0"/>
              <a:t>));</a:t>
            </a:r>
          </a:p>
          <a:p>
            <a:pPr marL="274320" indent="-274320" eaLnBrk="1" fontAlgn="auto" hangingPunct="1">
              <a:spcAft>
                <a:spcPts val="0"/>
              </a:spcAft>
              <a:buClr>
                <a:schemeClr val="accent3"/>
              </a:buClr>
              <a:buFont typeface="Wingdings" pitchFamily="2" charset="2"/>
              <a:buNone/>
              <a:defRPr/>
            </a:pPr>
            <a:r>
              <a:rPr lang="zh-CN" altLang="en-US" sz="2400" dirty="0"/>
              <a:t>或者  </a:t>
            </a:r>
            <a:r>
              <a:rPr lang="en-US" altLang="zh-CN" sz="2400" dirty="0"/>
              <a:t>CREATE DOMAIN </a:t>
            </a:r>
            <a:r>
              <a:rPr lang="en-US" altLang="zh-CN" sz="2400" dirty="0">
                <a:solidFill>
                  <a:srgbClr val="FF0000"/>
                </a:solidFill>
              </a:rPr>
              <a:t>GenderDomain</a:t>
            </a:r>
            <a:r>
              <a:rPr lang="en-US" altLang="zh-CN" sz="2400" dirty="0"/>
              <a:t> CHAR(2)</a:t>
            </a:r>
          </a:p>
          <a:p>
            <a:pPr marL="274320" indent="-274320" eaLnBrk="1" fontAlgn="auto" hangingPunct="1">
              <a:spcAft>
                <a:spcPts val="0"/>
              </a:spcAft>
              <a:buClr>
                <a:schemeClr val="accent3"/>
              </a:buClr>
              <a:buFont typeface="Wingdings" pitchFamily="2" charset="2"/>
              <a:buNone/>
              <a:defRPr/>
            </a:pPr>
            <a:r>
              <a:rPr lang="en-US" altLang="zh-CN" sz="2400" dirty="0"/>
              <a:t>           CONSTRAINT C3 CHECK (VALUE IN(</a:t>
            </a:r>
            <a:r>
              <a:rPr lang="en-US" altLang="zh-CN" sz="2400" dirty="0">
                <a:latin typeface="Times New Roman"/>
              </a:rPr>
              <a:t>‘</a:t>
            </a:r>
            <a:r>
              <a:rPr lang="zh-CN" altLang="en-US" sz="2400" dirty="0"/>
              <a:t>男</a:t>
            </a:r>
            <a:r>
              <a:rPr lang="zh-CN" altLang="en-US" sz="2400" dirty="0">
                <a:latin typeface="Times New Roman"/>
              </a:rPr>
              <a:t>’</a:t>
            </a:r>
            <a:r>
              <a:rPr lang="en-US" altLang="zh-CN" sz="2400" dirty="0"/>
              <a:t>,</a:t>
            </a:r>
            <a:r>
              <a:rPr lang="en-US" altLang="zh-CN" sz="2400" dirty="0">
                <a:latin typeface="Times New Roman"/>
              </a:rPr>
              <a:t>‘</a:t>
            </a:r>
            <a:r>
              <a:rPr lang="zh-CN" altLang="en-US" sz="2400" dirty="0"/>
              <a:t>女</a:t>
            </a:r>
            <a:r>
              <a:rPr lang="zh-CN" altLang="en-US" sz="2400" dirty="0">
                <a:latin typeface="Times New Roman"/>
              </a:rPr>
              <a:t>’</a:t>
            </a:r>
            <a:r>
              <a:rPr lang="en-US" altLang="zh-CN" sz="2400" dirty="0"/>
              <a:t>));</a:t>
            </a:r>
          </a:p>
          <a:p>
            <a:pPr marL="274320" indent="-274320" eaLnBrk="1" fontAlgn="auto" hangingPunct="1">
              <a:spcAft>
                <a:spcPts val="0"/>
              </a:spcAft>
              <a:buClr>
                <a:schemeClr val="accent3"/>
              </a:buClr>
              <a:buFont typeface="Wingdings" pitchFamily="2" charset="2"/>
              <a:buNone/>
              <a:defRPr/>
            </a:pPr>
            <a:r>
              <a:rPr lang="en-US" altLang="zh-CN" sz="2400" dirty="0"/>
              <a:t>     </a:t>
            </a:r>
          </a:p>
          <a:p>
            <a:pPr marL="274320" indent="-274320" eaLnBrk="1" fontAlgn="auto" hangingPunct="1">
              <a:spcAft>
                <a:spcPts val="0"/>
              </a:spcAft>
              <a:buClr>
                <a:schemeClr val="accent3"/>
              </a:buClr>
              <a:buFont typeface="Wingdings" pitchFamily="2" charset="2"/>
              <a:buNone/>
              <a:defRPr/>
            </a:pPr>
            <a:r>
              <a:rPr lang="zh-CN" altLang="en-US" sz="2400" dirty="0"/>
              <a:t>       之后在某建表语句中：</a:t>
            </a:r>
            <a:endParaRPr lang="en-US" altLang="zh-CN" sz="2400" dirty="0"/>
          </a:p>
          <a:p>
            <a:pPr marL="274320" indent="-274320" eaLnBrk="1" fontAlgn="auto" hangingPunct="1">
              <a:spcAft>
                <a:spcPts val="0"/>
              </a:spcAft>
              <a:buClr>
                <a:schemeClr val="accent3"/>
              </a:buClr>
              <a:buFont typeface="Wingdings" pitchFamily="2" charset="2"/>
              <a:buNone/>
              <a:defRPr/>
            </a:pPr>
            <a:r>
              <a:rPr lang="en-US" altLang="zh-CN" sz="2400" dirty="0"/>
              <a:t>       </a:t>
            </a:r>
            <a:r>
              <a:rPr lang="en-US" altLang="zh-CN" sz="2400" dirty="0">
                <a:latin typeface="Times New Roman"/>
              </a:rPr>
              <a:t>……</a:t>
            </a:r>
            <a:r>
              <a:rPr lang="en-US" altLang="zh-CN" sz="2400" dirty="0"/>
              <a:t>ssex </a:t>
            </a:r>
            <a:r>
              <a:rPr lang="en-US" altLang="zh-CN" sz="2400" dirty="0">
                <a:solidFill>
                  <a:srgbClr val="FF0000"/>
                </a:solidFill>
              </a:rPr>
              <a:t>GenderDomain</a:t>
            </a:r>
            <a:r>
              <a:rPr lang="en-US" altLang="zh-CN" sz="2400" dirty="0"/>
              <a:t>,</a:t>
            </a:r>
            <a:r>
              <a:rPr lang="en-US" altLang="zh-CN" sz="2400" dirty="0">
                <a:latin typeface="Times New Roman"/>
              </a:rPr>
              <a:t>……</a:t>
            </a:r>
            <a:endParaRPr lang="en-US" altLang="zh-CN" sz="2400" dirty="0"/>
          </a:p>
          <a:p>
            <a:pPr marL="274320" indent="-274320" eaLnBrk="1" fontAlgn="auto" hangingPunct="1">
              <a:spcAft>
                <a:spcPts val="0"/>
              </a:spcAft>
              <a:buClr>
                <a:schemeClr val="accent3"/>
              </a:buClr>
              <a:buFont typeface="Wingdings" pitchFamily="2" charset="2"/>
              <a:buNone/>
              <a:defRPr/>
            </a:pPr>
            <a:r>
              <a:rPr lang="zh-CN" altLang="en-US" sz="2400" dirty="0"/>
              <a:t>例</a:t>
            </a:r>
            <a:r>
              <a:rPr lang="en-US" altLang="zh-CN" sz="2400" dirty="0"/>
              <a:t>2</a:t>
            </a:r>
            <a:r>
              <a:rPr lang="zh-CN" altLang="en-US" sz="2400" dirty="0"/>
              <a:t>：</a:t>
            </a:r>
            <a:r>
              <a:rPr lang="en-US" altLang="zh-CN" sz="2400" dirty="0"/>
              <a:t>ALTER DOMAIN GenderDomain</a:t>
            </a:r>
          </a:p>
          <a:p>
            <a:pPr marL="274320" indent="-274320" eaLnBrk="1" fontAlgn="auto" hangingPunct="1">
              <a:spcAft>
                <a:spcPts val="0"/>
              </a:spcAft>
              <a:buClr>
                <a:schemeClr val="accent3"/>
              </a:buClr>
              <a:buFont typeface="Wingdings" pitchFamily="2" charset="2"/>
              <a:buNone/>
              <a:defRPr/>
            </a:pPr>
            <a:r>
              <a:rPr lang="en-US" altLang="zh-CN" sz="2400" dirty="0"/>
              <a:t>           DROP CONSTRAINT C3;</a:t>
            </a:r>
          </a:p>
        </p:txBody>
      </p:sp>
      <p:sp>
        <p:nvSpPr>
          <p:cNvPr id="4" name="灯片编号占位符 3"/>
          <p:cNvSpPr>
            <a:spLocks noGrp="1"/>
          </p:cNvSpPr>
          <p:nvPr>
            <p:ph type="sldNum" sz="quarter" idx="12"/>
          </p:nvPr>
        </p:nvSpPr>
        <p:spPr/>
        <p:txBody>
          <a:bodyPr/>
          <a:lstStyle/>
          <a:p>
            <a:pPr>
              <a:defRPr/>
            </a:pPr>
            <a:fld id="{5BBE82A9-82B1-4578-A47B-B2F2687A6FCC}" type="slidenum">
              <a:rPr lang="en-US" altLang="zh-CN" smtClean="0"/>
              <a:pPr>
                <a:defRPr/>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65125" y="817900"/>
            <a:ext cx="8778875" cy="5222199"/>
          </a:xfrm>
          <a:prstGeom prst="rect">
            <a:avLst/>
          </a:prstGeom>
          <a:noFill/>
          <a:ln w="9525">
            <a:noFill/>
            <a:miter lim="800000"/>
            <a:headEnd/>
            <a:tailEnd/>
          </a:ln>
        </p:spPr>
        <p:txBody>
          <a:bodyPr>
            <a:spAutoFit/>
          </a:bodyPr>
          <a:lstStyle/>
          <a:p>
            <a:r>
              <a:rPr lang="zh-CN" altLang="en-US" sz="2800" dirty="0">
                <a:latin typeface="Times New Roman" charset="0"/>
              </a:rPr>
              <a:t>②</a:t>
            </a:r>
            <a:r>
              <a:rPr lang="zh-CN" altLang="en-US" sz="2800" dirty="0"/>
              <a:t> </a:t>
            </a:r>
            <a:r>
              <a:rPr lang="zh-CN" altLang="en-US" sz="2800" dirty="0">
                <a:latin typeface="Times New Roman" charset="0"/>
              </a:rPr>
              <a:t>约束对象</a:t>
            </a:r>
            <a:endParaRPr lang="zh-CN" altLang="en-US" sz="2800" dirty="0"/>
          </a:p>
          <a:p>
            <a:r>
              <a:rPr lang="zh-CN" altLang="en-US" sz="2800" dirty="0">
                <a:latin typeface="Times New Roman" charset="0"/>
              </a:rPr>
              <a:t>列级、元组级、关系级</a:t>
            </a:r>
            <a:endParaRPr lang="zh-CN" altLang="en-US" sz="2800" dirty="0"/>
          </a:p>
          <a:p>
            <a:pPr>
              <a:lnSpc>
                <a:spcPct val="120000"/>
              </a:lnSpc>
            </a:pPr>
            <a:r>
              <a:rPr lang="en-US" altLang="zh-CN" sz="2600" dirty="0">
                <a:latin typeface="Times New Roman" charset="0"/>
              </a:rPr>
              <a:t>③</a:t>
            </a:r>
            <a:r>
              <a:rPr lang="en-US" altLang="zh-CN" sz="2600" dirty="0"/>
              <a:t> </a:t>
            </a:r>
            <a:r>
              <a:rPr lang="zh-CN" altLang="en-US" sz="2600" dirty="0">
                <a:latin typeface="Times New Roman" charset="0"/>
              </a:rPr>
              <a:t>约束对象状态</a:t>
            </a:r>
            <a:endParaRPr lang="zh-CN" altLang="en-US" sz="2600" dirty="0"/>
          </a:p>
          <a:p>
            <a:pPr>
              <a:lnSpc>
                <a:spcPct val="120000"/>
              </a:lnSpc>
            </a:pPr>
            <a:r>
              <a:rPr lang="zh-CN" altLang="en-US" sz="2600" dirty="0">
                <a:latin typeface="Times New Roman" charset="0"/>
              </a:rPr>
              <a:t>静态：反映数据库状态合理性的约束。</a:t>
            </a:r>
            <a:endParaRPr lang="zh-CN" altLang="en-US" sz="2600" dirty="0"/>
          </a:p>
          <a:p>
            <a:pPr>
              <a:lnSpc>
                <a:spcPct val="120000"/>
              </a:lnSpc>
            </a:pPr>
            <a:r>
              <a:rPr lang="zh-CN" altLang="en-US" sz="2600" dirty="0">
                <a:latin typeface="Times New Roman" charset="0"/>
              </a:rPr>
              <a:t>动态：反映数据库状态变迁的约束。</a:t>
            </a:r>
            <a:endParaRPr lang="zh-CN" altLang="en-US" sz="2600" dirty="0"/>
          </a:p>
          <a:p>
            <a:pPr>
              <a:lnSpc>
                <a:spcPct val="120000"/>
              </a:lnSpc>
            </a:pPr>
            <a:r>
              <a:rPr lang="zh-CN" altLang="en-US" sz="2600" dirty="0">
                <a:latin typeface="Times New Roman" charset="0"/>
              </a:rPr>
              <a:t>④</a:t>
            </a:r>
            <a:r>
              <a:rPr lang="zh-CN" altLang="en-US" sz="2600" dirty="0"/>
              <a:t> </a:t>
            </a:r>
            <a:r>
              <a:rPr lang="zh-CN" altLang="en-US" sz="2600" dirty="0">
                <a:latin typeface="Times New Roman" charset="0"/>
              </a:rPr>
              <a:t>约束时机（</a:t>
            </a:r>
            <a:r>
              <a:rPr lang="en-US" altLang="zh-CN" sz="2600" dirty="0"/>
              <a:t>Immediate constraints</a:t>
            </a:r>
            <a:r>
              <a:rPr lang="zh-CN" altLang="en-US" sz="2600" dirty="0">
                <a:latin typeface="Times New Roman" charset="0"/>
              </a:rPr>
              <a:t>）</a:t>
            </a:r>
            <a:endParaRPr lang="zh-CN" altLang="en-US" sz="2600" dirty="0"/>
          </a:p>
          <a:p>
            <a:pPr>
              <a:lnSpc>
                <a:spcPct val="120000"/>
              </a:lnSpc>
            </a:pPr>
            <a:r>
              <a:rPr lang="zh-CN" altLang="en-US" sz="2600" dirty="0">
                <a:latin typeface="Times New Roman" charset="0"/>
              </a:rPr>
              <a:t>（</a:t>
            </a:r>
            <a:r>
              <a:rPr lang="en-US" altLang="zh-CN" sz="2600" dirty="0"/>
              <a:t>1</a:t>
            </a:r>
            <a:r>
              <a:rPr lang="zh-CN" altLang="en-US" sz="2600" dirty="0">
                <a:latin typeface="Times New Roman" charset="0"/>
              </a:rPr>
              <a:t>）立即约束</a:t>
            </a:r>
            <a:endParaRPr lang="zh-CN" altLang="en-US" sz="2600" dirty="0"/>
          </a:p>
          <a:p>
            <a:pPr>
              <a:lnSpc>
                <a:spcPct val="120000"/>
              </a:lnSpc>
            </a:pPr>
            <a:r>
              <a:rPr lang="en-US" altLang="zh-CN" sz="2600" dirty="0">
                <a:latin typeface="Times New Roman" charset="0"/>
              </a:rPr>
              <a:t>——</a:t>
            </a:r>
            <a:r>
              <a:rPr lang="zh-CN" altLang="en-US" sz="2600" dirty="0">
                <a:latin typeface="Times New Roman" charset="0"/>
              </a:rPr>
              <a:t>一条语句执行完后立即检查。</a:t>
            </a:r>
            <a:endParaRPr lang="zh-CN" altLang="en-US" sz="2600" dirty="0"/>
          </a:p>
          <a:p>
            <a:pPr>
              <a:lnSpc>
                <a:spcPct val="120000"/>
              </a:lnSpc>
            </a:pPr>
            <a:r>
              <a:rPr lang="zh-CN" altLang="en-US" sz="2600" dirty="0">
                <a:latin typeface="Times New Roman" charset="0"/>
              </a:rPr>
              <a:t>（</a:t>
            </a:r>
            <a:r>
              <a:rPr lang="en-US" altLang="zh-CN" sz="2600" dirty="0"/>
              <a:t>2</a:t>
            </a:r>
            <a:r>
              <a:rPr lang="zh-CN" altLang="en-US" sz="2600" dirty="0">
                <a:latin typeface="Times New Roman" charset="0"/>
              </a:rPr>
              <a:t>）延迟约束（</a:t>
            </a:r>
            <a:r>
              <a:rPr lang="en-US" altLang="zh-CN" sz="2600" dirty="0"/>
              <a:t>deferred constraints</a:t>
            </a:r>
            <a:r>
              <a:rPr lang="zh-CN" altLang="en-US" sz="2600" dirty="0">
                <a:latin typeface="Times New Roman" charset="0"/>
              </a:rPr>
              <a:t>）</a:t>
            </a:r>
            <a:endParaRPr lang="zh-CN" altLang="en-US" sz="2600" dirty="0"/>
          </a:p>
          <a:p>
            <a:pPr>
              <a:lnSpc>
                <a:spcPct val="120000"/>
              </a:lnSpc>
            </a:pPr>
            <a:r>
              <a:rPr lang="en-US" altLang="zh-CN" sz="2600" dirty="0">
                <a:latin typeface="Times New Roman" charset="0"/>
              </a:rPr>
              <a:t>——</a:t>
            </a:r>
            <a:r>
              <a:rPr lang="zh-CN" altLang="en-US" sz="2600" dirty="0">
                <a:latin typeface="Times New Roman" charset="0"/>
              </a:rPr>
              <a:t>事务执行结束后检查。</a:t>
            </a:r>
            <a:endParaRPr lang="zh-CN" altLang="en-US" sz="2600" dirty="0"/>
          </a:p>
          <a:p>
            <a:pPr>
              <a:lnSpc>
                <a:spcPct val="120000"/>
              </a:lnSpc>
            </a:pPr>
            <a:r>
              <a:rPr lang="zh-CN" altLang="en-US" sz="2600" dirty="0">
                <a:latin typeface="Times New Roman" charset="0"/>
              </a:rPr>
              <a:t>转帐，从</a:t>
            </a:r>
            <a:r>
              <a:rPr lang="en-US" altLang="zh-CN" sz="2600" dirty="0"/>
              <a:t>A</a:t>
            </a:r>
            <a:r>
              <a:rPr lang="zh-CN" altLang="en-US" sz="2600" dirty="0">
                <a:latin typeface="Times New Roman" charset="0"/>
              </a:rPr>
              <a:t>到</a:t>
            </a:r>
            <a:r>
              <a:rPr lang="en-US" altLang="zh-CN" sz="2600" dirty="0"/>
              <a:t>B</a:t>
            </a:r>
            <a:r>
              <a:rPr lang="zh-CN" altLang="en-US" sz="2600" dirty="0">
                <a:latin typeface="Times New Roman" charset="0"/>
              </a:rPr>
              <a:t>后，帐才能平，才能进行检查。</a:t>
            </a:r>
            <a:endParaRPr lang="zh-CN" altLang="en-US" sz="2600" dirty="0"/>
          </a:p>
        </p:txBody>
      </p:sp>
      <p:sp>
        <p:nvSpPr>
          <p:cNvPr id="3" name="灯片编号占位符 2"/>
          <p:cNvSpPr>
            <a:spLocks noGrp="1"/>
          </p:cNvSpPr>
          <p:nvPr>
            <p:ph type="sldNum" sz="quarter" idx="12"/>
          </p:nvPr>
        </p:nvSpPr>
        <p:spPr/>
        <p:txBody>
          <a:bodyPr/>
          <a:lstStyle/>
          <a:p>
            <a:pPr>
              <a:defRPr/>
            </a:pPr>
            <a:fld id="{95FAB816-C225-4F14-A6E0-D6E71D8F93DD}"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9"/>
            <a:ext cx="8229600" cy="5343872"/>
          </a:xfrm>
        </p:spPr>
        <p:txBody>
          <a:bodyPr/>
          <a:lstStyle/>
          <a:p>
            <a:pPr marL="0" indent="0">
              <a:buNone/>
            </a:pPr>
            <a:r>
              <a:rPr lang="en-US" altLang="zh-CN" sz="2800" b="1" dirty="0"/>
              <a:t>5.6 </a:t>
            </a:r>
            <a:r>
              <a:rPr lang="zh-CN" altLang="en-US" sz="2800" b="1" dirty="0"/>
              <a:t>断言（</a:t>
            </a:r>
            <a:r>
              <a:rPr lang="en-US" altLang="zh-CN" sz="2800" b="1" dirty="0"/>
              <a:t>ASSERTION</a:t>
            </a:r>
            <a:r>
              <a:rPr lang="zh-CN" altLang="en-US" sz="2800" b="1" dirty="0"/>
              <a:t>）</a:t>
            </a:r>
            <a:endParaRPr lang="en-US" altLang="zh-CN" sz="2800" b="1" dirty="0"/>
          </a:p>
          <a:p>
            <a:pPr marL="0" indent="0">
              <a:buNone/>
            </a:pPr>
            <a:r>
              <a:rPr lang="zh-CN" altLang="en-US" dirty="0"/>
              <a:t>指定更具一般性的、较为复杂的约束：涉及多个表或聚集操作。</a:t>
            </a:r>
            <a:endParaRPr lang="en-US" altLang="zh-CN" dirty="0"/>
          </a:p>
          <a:p>
            <a:pPr marL="0" indent="0">
              <a:buNone/>
            </a:pPr>
            <a:endParaRPr lang="en-US" altLang="zh-CN" dirty="0"/>
          </a:p>
          <a:p>
            <a:pPr marL="0" indent="0">
              <a:buNone/>
            </a:pPr>
            <a:r>
              <a:rPr lang="zh-CN" altLang="en-US" dirty="0"/>
              <a:t>任何对</a:t>
            </a:r>
            <a:r>
              <a:rPr lang="zh-CN" altLang="en-US" dirty="0">
                <a:solidFill>
                  <a:srgbClr val="0404EC"/>
                </a:solidFill>
              </a:rPr>
              <a:t>断言中所涉及关系的操作</a:t>
            </a:r>
            <a:r>
              <a:rPr lang="zh-CN" altLang="en-US" dirty="0"/>
              <a:t>都会触发对断言的检查，若断言为假则拒绝执行。</a:t>
            </a:r>
            <a:endParaRPr lang="en-US" altLang="zh-CN" dirty="0"/>
          </a:p>
          <a:p>
            <a:pPr marL="0" indent="0">
              <a:buNone/>
            </a:pPr>
            <a:endParaRPr lang="en-US" altLang="zh-CN" dirty="0"/>
          </a:p>
          <a:p>
            <a:pPr marL="0" indent="0">
              <a:buNone/>
            </a:pPr>
            <a:r>
              <a:rPr lang="en-US" altLang="zh-CN" dirty="0"/>
              <a:t>CREATE ASSERTION &lt;</a:t>
            </a:r>
            <a:r>
              <a:rPr lang="zh-CN" altLang="en-US" dirty="0"/>
              <a:t>断言名</a:t>
            </a:r>
            <a:r>
              <a:rPr lang="en-US" altLang="zh-CN" dirty="0"/>
              <a:t>&gt; &lt;CHECK </a:t>
            </a:r>
            <a:r>
              <a:rPr lang="zh-CN" altLang="en-US" dirty="0"/>
              <a:t>子句</a:t>
            </a:r>
            <a:r>
              <a:rPr lang="en-US" altLang="zh-CN" dirty="0"/>
              <a:t>&gt;</a:t>
            </a:r>
          </a:p>
          <a:p>
            <a:pPr marL="0" indent="0">
              <a:buNone/>
            </a:pP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5849D9-A748-49B4-AB27-BB1E33A4E51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22089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5"/>
            <a:ext cx="8229600" cy="5559896"/>
          </a:xfrm>
        </p:spPr>
        <p:txBody>
          <a:bodyPr/>
          <a:lstStyle/>
          <a:p>
            <a:pPr marL="0" indent="0">
              <a:buNone/>
            </a:pPr>
            <a:r>
              <a:rPr lang="zh-CN" altLang="en-US" dirty="0"/>
              <a:t>例：限制数据库课程最多</a:t>
            </a:r>
            <a:r>
              <a:rPr lang="en-US" altLang="zh-CN" dirty="0"/>
              <a:t>60</a:t>
            </a:r>
            <a:r>
              <a:rPr lang="zh-CN" altLang="en-US" dirty="0"/>
              <a:t>名学生选修。</a:t>
            </a:r>
            <a:endParaRPr lang="en-US" altLang="zh-CN" dirty="0"/>
          </a:p>
          <a:p>
            <a:pPr marL="0" indent="0">
              <a:buNone/>
            </a:pPr>
            <a:r>
              <a:rPr lang="en-US" altLang="zh-CN" dirty="0"/>
              <a:t>CREATE ASSERTION ASSE_SC_DB_NUM</a:t>
            </a:r>
          </a:p>
          <a:p>
            <a:pPr marL="0" indent="0">
              <a:buNone/>
            </a:pPr>
            <a:r>
              <a:rPr lang="en-US" altLang="zh-CN" dirty="0"/>
              <a:t>    </a:t>
            </a:r>
            <a:r>
              <a:rPr lang="en-US" altLang="zh-CN" dirty="0">
                <a:solidFill>
                  <a:srgbClr val="0404EC"/>
                </a:solidFill>
              </a:rPr>
              <a:t>CHECK(60&gt;=</a:t>
            </a:r>
          </a:p>
          <a:p>
            <a:pPr marL="0" indent="0">
              <a:buNone/>
            </a:pPr>
            <a:r>
              <a:rPr lang="en-US" altLang="zh-CN" dirty="0">
                <a:solidFill>
                  <a:srgbClr val="0404EC"/>
                </a:solidFill>
              </a:rPr>
              <a:t>         (SELECT COUNT(*) </a:t>
            </a:r>
          </a:p>
          <a:p>
            <a:pPr marL="0" indent="0">
              <a:buNone/>
            </a:pPr>
            <a:r>
              <a:rPr lang="en-US" altLang="zh-CN" dirty="0">
                <a:solidFill>
                  <a:srgbClr val="0404EC"/>
                </a:solidFill>
              </a:rPr>
              <a:t>          FROM </a:t>
            </a:r>
            <a:r>
              <a:rPr lang="en-US" altLang="zh-CN" dirty="0">
                <a:solidFill>
                  <a:srgbClr val="FF3300"/>
                </a:solidFill>
              </a:rPr>
              <a:t>COURSE,SC </a:t>
            </a:r>
          </a:p>
          <a:p>
            <a:pPr marL="0" indent="0">
              <a:buNone/>
            </a:pPr>
            <a:r>
              <a:rPr lang="en-US" altLang="zh-CN" dirty="0">
                <a:solidFill>
                  <a:srgbClr val="0404EC"/>
                </a:solidFill>
              </a:rPr>
              <a:t>          WHERE SC.SNO=COURSE.SNO</a:t>
            </a:r>
          </a:p>
          <a:p>
            <a:pPr marL="0" indent="0">
              <a:buNone/>
            </a:pPr>
            <a:r>
              <a:rPr lang="en-US" altLang="zh-CN" dirty="0">
                <a:solidFill>
                  <a:srgbClr val="0404EC"/>
                </a:solidFill>
              </a:rPr>
              <a:t>          AND COURSE.CNAME=‘</a:t>
            </a:r>
            <a:r>
              <a:rPr lang="zh-CN" altLang="en-US" dirty="0">
                <a:solidFill>
                  <a:srgbClr val="0404EC"/>
                </a:solidFill>
              </a:rPr>
              <a:t>数据库</a:t>
            </a:r>
            <a:r>
              <a:rPr lang="en-US" altLang="zh-CN" dirty="0">
                <a:solidFill>
                  <a:srgbClr val="0404EC"/>
                </a:solidFill>
              </a:rPr>
              <a:t>’</a:t>
            </a:r>
          </a:p>
          <a:p>
            <a:pPr marL="0" indent="0">
              <a:buNone/>
            </a:pPr>
            <a:r>
              <a:rPr lang="en-US" altLang="zh-CN" dirty="0">
                <a:solidFill>
                  <a:srgbClr val="0404EC"/>
                </a:solidFill>
              </a:rPr>
              <a:t>          )</a:t>
            </a:r>
          </a:p>
          <a:p>
            <a:pPr marL="0" indent="0">
              <a:buNone/>
            </a:pPr>
            <a:r>
              <a:rPr lang="en-US" altLang="zh-CN" dirty="0"/>
              <a:t>    );</a:t>
            </a:r>
          </a:p>
          <a:p>
            <a:pPr marL="0" indent="0">
              <a:buNone/>
            </a:pPr>
            <a:endParaRPr lang="en-US" altLang="zh-CN" dirty="0"/>
          </a:p>
          <a:p>
            <a:pPr marL="0" indent="0">
              <a:buNone/>
            </a:pPr>
            <a:r>
              <a:rPr lang="zh-CN" altLang="en-US" dirty="0"/>
              <a:t>删除断言：</a:t>
            </a:r>
            <a:r>
              <a:rPr lang="en-US" altLang="zh-CN" dirty="0"/>
              <a:t>DROP ASSERTION &lt;</a:t>
            </a:r>
            <a:r>
              <a:rPr lang="zh-CN" altLang="en-US" dirty="0"/>
              <a:t>断言名</a:t>
            </a:r>
            <a:r>
              <a:rPr lang="en-US" altLang="zh-CN" dirty="0"/>
              <a:t>&gt;</a:t>
            </a:r>
            <a:r>
              <a:rPr lang="zh-CN" altLang="en-US" dirty="0"/>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5849D9-A748-49B4-AB27-BB1E33A4E51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288148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92697"/>
            <a:ext cx="8229600" cy="5631904"/>
          </a:xfrm>
        </p:spPr>
        <p:txBody>
          <a:bodyPr/>
          <a:lstStyle/>
          <a:p>
            <a:pPr marL="0" indent="0">
              <a:buNone/>
            </a:pPr>
            <a:r>
              <a:rPr lang="zh-CN" altLang="en-US" sz="2400" dirty="0"/>
              <a:t>例：限制每一门课程最多</a:t>
            </a:r>
            <a:r>
              <a:rPr lang="en-US" altLang="zh-CN" sz="2400" dirty="0"/>
              <a:t>60</a:t>
            </a:r>
            <a:r>
              <a:rPr lang="zh-CN" altLang="en-US" sz="2400" dirty="0"/>
              <a:t>名学生选修</a:t>
            </a:r>
            <a:endParaRPr lang="en-US" altLang="zh-CN" sz="2400" dirty="0"/>
          </a:p>
          <a:p>
            <a:pPr marL="0" indent="0">
              <a:buNone/>
            </a:pPr>
            <a:r>
              <a:rPr lang="en-US" altLang="zh-CN" sz="2400" dirty="0"/>
              <a:t>CREATE ASSERTION ASSE_SC_DB_NUM</a:t>
            </a:r>
          </a:p>
          <a:p>
            <a:pPr marL="0" indent="0">
              <a:buNone/>
            </a:pPr>
            <a:r>
              <a:rPr lang="en-US" altLang="zh-CN" sz="2400" dirty="0"/>
              <a:t>    CHECK(</a:t>
            </a:r>
            <a:r>
              <a:rPr lang="en-US" altLang="zh-CN" sz="2400" dirty="0">
                <a:solidFill>
                  <a:srgbClr val="0404EC"/>
                </a:solidFill>
              </a:rPr>
              <a:t>60&gt;=ALL (SELECT COUNT(*) </a:t>
            </a:r>
          </a:p>
          <a:p>
            <a:pPr marL="0" indent="0">
              <a:buNone/>
            </a:pPr>
            <a:r>
              <a:rPr lang="en-US" altLang="zh-CN" sz="2400" dirty="0">
                <a:solidFill>
                  <a:srgbClr val="0404EC"/>
                </a:solidFill>
              </a:rPr>
              <a:t>          FROM </a:t>
            </a:r>
            <a:r>
              <a:rPr lang="en-US" altLang="zh-CN" sz="2400" dirty="0">
                <a:solidFill>
                  <a:srgbClr val="FF3300"/>
                </a:solidFill>
              </a:rPr>
              <a:t>SC </a:t>
            </a:r>
          </a:p>
          <a:p>
            <a:pPr marL="0" indent="0">
              <a:buNone/>
            </a:pPr>
            <a:r>
              <a:rPr lang="en-US" altLang="zh-CN" sz="2400" dirty="0">
                <a:solidFill>
                  <a:srgbClr val="0404EC"/>
                </a:solidFill>
              </a:rPr>
              <a:t>          GROUP BY CNO</a:t>
            </a:r>
          </a:p>
          <a:p>
            <a:pPr marL="0" indent="0">
              <a:buNone/>
            </a:pPr>
            <a:r>
              <a:rPr lang="en-US" altLang="zh-CN" sz="2400" dirty="0">
                <a:solidFill>
                  <a:srgbClr val="0404EC"/>
                </a:solidFill>
              </a:rPr>
              <a:t>          )</a:t>
            </a:r>
          </a:p>
          <a:p>
            <a:pPr marL="0" indent="0">
              <a:buNone/>
            </a:pPr>
            <a:r>
              <a:rPr lang="en-US" altLang="zh-CN" sz="2400" dirty="0"/>
              <a:t>    );</a:t>
            </a:r>
          </a:p>
          <a:p>
            <a:pPr marL="0" indent="0">
              <a:buNone/>
            </a:pPr>
            <a:r>
              <a:rPr lang="zh-CN" altLang="en-US" sz="2400" dirty="0"/>
              <a:t>每一门课程每学期最多</a:t>
            </a:r>
            <a:r>
              <a:rPr lang="en-US" altLang="zh-CN" sz="2400" dirty="0"/>
              <a:t>60</a:t>
            </a:r>
            <a:r>
              <a:rPr lang="zh-CN" altLang="en-US" sz="2400" dirty="0"/>
              <a:t>名学生选修</a:t>
            </a:r>
            <a:endParaRPr lang="en-US" altLang="zh-CN" sz="2400" dirty="0"/>
          </a:p>
          <a:p>
            <a:pPr marL="0" indent="0">
              <a:buNone/>
            </a:pPr>
            <a:r>
              <a:rPr lang="en-US" altLang="zh-CN" sz="2400" dirty="0"/>
              <a:t>CREATE ASSERTION ASSE_SC_DB_NUM</a:t>
            </a:r>
          </a:p>
          <a:p>
            <a:pPr marL="0" indent="0">
              <a:buNone/>
            </a:pPr>
            <a:r>
              <a:rPr lang="en-US" altLang="zh-CN" sz="2400" dirty="0"/>
              <a:t>    CHECK(</a:t>
            </a:r>
            <a:r>
              <a:rPr lang="en-US" altLang="zh-CN" sz="2400" dirty="0">
                <a:solidFill>
                  <a:srgbClr val="0404EC"/>
                </a:solidFill>
              </a:rPr>
              <a:t>60&gt;=ALL (SELECT COUNT(*) </a:t>
            </a:r>
          </a:p>
          <a:p>
            <a:pPr marL="0" indent="0">
              <a:buNone/>
            </a:pPr>
            <a:r>
              <a:rPr lang="en-US" altLang="zh-CN" sz="2400" dirty="0">
                <a:solidFill>
                  <a:srgbClr val="0404EC"/>
                </a:solidFill>
              </a:rPr>
              <a:t>          FROM </a:t>
            </a:r>
            <a:r>
              <a:rPr lang="en-US" altLang="zh-CN" sz="2400" dirty="0">
                <a:solidFill>
                  <a:srgbClr val="FF3300"/>
                </a:solidFill>
              </a:rPr>
              <a:t>SC </a:t>
            </a:r>
          </a:p>
          <a:p>
            <a:pPr marL="0" indent="0">
              <a:buNone/>
            </a:pPr>
            <a:r>
              <a:rPr lang="en-US" altLang="zh-CN" sz="2400" dirty="0">
                <a:solidFill>
                  <a:srgbClr val="0404EC"/>
                </a:solidFill>
              </a:rPr>
              <a:t>          GROUP BY CNO,TERM)</a:t>
            </a:r>
            <a:r>
              <a:rPr lang="en-US" altLang="zh-CN" sz="2400" dirty="0"/>
              <a:t>    );</a:t>
            </a:r>
          </a:p>
          <a:p>
            <a:pPr marL="0" indent="0">
              <a:buNone/>
            </a:pPr>
            <a:endParaRPr lang="zh-CN" altLang="en-US" sz="2400"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5849D9-A748-49B4-AB27-BB1E33A4E518}"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81823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07926"/>
          </a:xfrm>
        </p:spPr>
        <p:txBody>
          <a:bodyPr/>
          <a:lstStyle/>
          <a:p>
            <a:r>
              <a:rPr lang="en-US" altLang="zh-CN" sz="2800" b="1" dirty="0">
                <a:solidFill>
                  <a:schemeClr val="tx1"/>
                </a:solidFill>
                <a:latin typeface="+mn-ea"/>
                <a:ea typeface="+mn-ea"/>
              </a:rPr>
              <a:t>5.7 </a:t>
            </a:r>
            <a:r>
              <a:rPr lang="zh-CN" altLang="en-US" sz="2800" b="1" dirty="0">
                <a:solidFill>
                  <a:schemeClr val="tx1"/>
                </a:solidFill>
                <a:latin typeface="+mn-ea"/>
                <a:ea typeface="+mn-ea"/>
              </a:rPr>
              <a:t>触发器</a:t>
            </a:r>
          </a:p>
        </p:txBody>
      </p:sp>
      <p:sp>
        <p:nvSpPr>
          <p:cNvPr id="3" name="内容占位符 2"/>
          <p:cNvSpPr>
            <a:spLocks noGrp="1"/>
          </p:cNvSpPr>
          <p:nvPr>
            <p:ph idx="1"/>
          </p:nvPr>
        </p:nvSpPr>
        <p:spPr>
          <a:xfrm>
            <a:off x="457200" y="1763713"/>
            <a:ext cx="8229600" cy="4389437"/>
          </a:xfrm>
        </p:spPr>
        <p:txBody>
          <a:bodyPr/>
          <a:lstStyle/>
          <a:p>
            <a:pPr marL="0" indent="0">
              <a:lnSpc>
                <a:spcPct val="150000"/>
              </a:lnSpc>
              <a:buNone/>
            </a:pPr>
            <a:r>
              <a:rPr lang="zh-CN" altLang="en-US" dirty="0"/>
              <a:t>    触发器在</a:t>
            </a:r>
            <a:r>
              <a:rPr lang="en-US" altLang="zh-CN" dirty="0"/>
              <a:t>SQL99</a:t>
            </a:r>
            <a:r>
              <a:rPr lang="zh-CN" altLang="en-US" dirty="0"/>
              <a:t>之后才写入</a:t>
            </a:r>
            <a:r>
              <a:rPr lang="en-US" altLang="zh-CN" dirty="0"/>
              <a:t>SQL</a:t>
            </a:r>
            <a:r>
              <a:rPr lang="zh-CN" altLang="en-US" dirty="0"/>
              <a:t>标准，但很多关系数据库管理系统很早就支持触发器，因此不同的系统实现的触发器语法不尽相同，实际使用需参考系统的使用手册。</a:t>
            </a:r>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23</a:t>
            </a:fld>
            <a:endParaRPr lang="en-US" altLang="zh-CN"/>
          </a:p>
        </p:txBody>
      </p:sp>
      <p:sp>
        <p:nvSpPr>
          <p:cNvPr id="5" name="流程图: 可选过程 4"/>
          <p:cNvSpPr/>
          <p:nvPr/>
        </p:nvSpPr>
        <p:spPr>
          <a:xfrm>
            <a:off x="2591780" y="3933056"/>
            <a:ext cx="3960440" cy="1008112"/>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“事件</a:t>
            </a:r>
            <a:r>
              <a:rPr lang="en-US" altLang="zh-CN" dirty="0"/>
              <a:t>-</a:t>
            </a:r>
            <a:r>
              <a:rPr lang="zh-CN" altLang="en-US" dirty="0"/>
              <a:t>条件</a:t>
            </a:r>
            <a:r>
              <a:rPr lang="en-US" altLang="zh-CN" dirty="0"/>
              <a:t>-</a:t>
            </a:r>
            <a:r>
              <a:rPr lang="zh-CN" altLang="en-US" dirty="0"/>
              <a:t>动作”规则</a:t>
            </a:r>
            <a:endParaRPr lang="en-US" altLang="zh-CN" dirty="0"/>
          </a:p>
          <a:p>
            <a:pPr algn="ctr"/>
            <a:r>
              <a:rPr lang="en-US" altLang="zh-CN" dirty="0"/>
              <a:t>Event-condition-action</a:t>
            </a:r>
            <a:endParaRPr lang="zh-CN" altLang="en-US" dirty="0"/>
          </a:p>
        </p:txBody>
      </p:sp>
    </p:spTree>
    <p:extLst>
      <p:ext uri="{BB962C8B-B14F-4D97-AF65-F5344CB8AC3E}">
        <p14:creationId xmlns:p14="http://schemas.microsoft.com/office/powerpoint/2010/main" val="1144795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36525" y="571500"/>
            <a:ext cx="8702675" cy="6002338"/>
          </a:xfrm>
          <a:prstGeom prst="rect">
            <a:avLst/>
          </a:prstGeom>
          <a:noFill/>
          <a:ln w="9525">
            <a:noFill/>
            <a:miter lim="800000"/>
            <a:headEnd/>
            <a:tailEnd/>
          </a:ln>
        </p:spPr>
        <p:txBody>
          <a:bodyPr>
            <a:spAutoFit/>
          </a:bodyPr>
          <a:lstStyle/>
          <a:p>
            <a:r>
              <a:rPr lang="zh-CN" altLang="en-US" dirty="0">
                <a:latin typeface="Times New Roman" charset="0"/>
              </a:rPr>
              <a:t>例：</a:t>
            </a:r>
            <a:r>
              <a:rPr lang="en-US" altLang="zh-CN" dirty="0">
                <a:ea typeface="Verdana" panose="020B0604030504040204" pitchFamily="34" charset="0"/>
              </a:rPr>
              <a:t>CREATE TRIGGER UPDATE-SC</a:t>
            </a:r>
          </a:p>
          <a:p>
            <a:r>
              <a:rPr lang="en-US" altLang="zh-CN" dirty="0">
                <a:ea typeface="Verdana" panose="020B0604030504040204" pitchFamily="34" charset="0"/>
              </a:rPr>
              <a:t>     BEFORE INSERT OR UPDATE ON SC</a:t>
            </a:r>
          </a:p>
          <a:p>
            <a:r>
              <a:rPr lang="en-US" altLang="zh-CN" dirty="0">
                <a:ea typeface="Verdana" panose="020B0604030504040204" pitchFamily="34" charset="0"/>
              </a:rPr>
              <a:t>     FOR EACH ROW</a:t>
            </a:r>
          </a:p>
          <a:p>
            <a:r>
              <a:rPr lang="en-US" altLang="zh-CN" dirty="0">
                <a:ea typeface="Verdana" panose="020B0604030504040204" pitchFamily="34" charset="0"/>
              </a:rPr>
              <a:t>     WHEN (:NEW.CNO=‘001’)</a:t>
            </a:r>
            <a:endParaRPr lang="zh-CN" altLang="en-US" dirty="0"/>
          </a:p>
          <a:p>
            <a:r>
              <a:rPr lang="zh-CN" altLang="en-US" dirty="0"/>
              <a:t>     </a:t>
            </a:r>
            <a:r>
              <a:rPr lang="en-US" altLang="zh-CN" dirty="0">
                <a:ea typeface="Verdana" panose="020B0604030504040204" pitchFamily="34" charset="0"/>
              </a:rPr>
              <a:t>AS BEGIN</a:t>
            </a:r>
          </a:p>
          <a:p>
            <a:r>
              <a:rPr lang="en-US" altLang="zh-CN" dirty="0">
                <a:ea typeface="Verdana" panose="020B0604030504040204" pitchFamily="34" charset="0"/>
              </a:rPr>
              <a:t>     IF  :NEW.GRADE&gt;50</a:t>
            </a:r>
          </a:p>
          <a:p>
            <a:r>
              <a:rPr lang="en-US" altLang="zh-CN" dirty="0">
                <a:ea typeface="Verdana" panose="020B0604030504040204" pitchFamily="34" charset="0"/>
              </a:rPr>
              <a:t>       THEN</a:t>
            </a:r>
          </a:p>
          <a:p>
            <a:r>
              <a:rPr lang="en-US" altLang="zh-CN" dirty="0">
                <a:ea typeface="Verdana" panose="020B0604030504040204" pitchFamily="34" charset="0"/>
              </a:rPr>
              <a:t>              :NEW.GRADE  :=50;</a:t>
            </a:r>
          </a:p>
          <a:p>
            <a:r>
              <a:rPr lang="en-US" altLang="zh-CN" dirty="0">
                <a:ea typeface="Verdana" panose="020B0604030504040204" pitchFamily="34" charset="0"/>
              </a:rPr>
              <a:t>     ENDIF</a:t>
            </a:r>
          </a:p>
          <a:p>
            <a:r>
              <a:rPr lang="en-US" altLang="zh-CN" dirty="0">
                <a:ea typeface="Verdana" panose="020B0604030504040204" pitchFamily="34" charset="0"/>
              </a:rPr>
              <a:t>     END</a:t>
            </a:r>
          </a:p>
          <a:p>
            <a:r>
              <a:rPr lang="zh-CN" altLang="en-US" dirty="0">
                <a:latin typeface="Times New Roman" charset="0"/>
              </a:rPr>
              <a:t>说明：</a:t>
            </a:r>
            <a:endParaRPr lang="zh-CN" altLang="en-US" dirty="0"/>
          </a:p>
          <a:p>
            <a:pPr marL="342900" indent="-342900">
              <a:buClr>
                <a:schemeClr val="accent1"/>
              </a:buClr>
              <a:buFont typeface="Wingdings" panose="05000000000000000000" pitchFamily="2" charset="2"/>
              <a:buChar char="Ø"/>
            </a:pPr>
            <a:r>
              <a:rPr lang="zh-CN" altLang="en-US" dirty="0">
                <a:latin typeface="Times New Roman" charset="0"/>
              </a:rPr>
              <a:t>利用触发器，当对</a:t>
            </a:r>
            <a:r>
              <a:rPr lang="en-US" altLang="zh-CN" dirty="0"/>
              <a:t>SC</a:t>
            </a:r>
            <a:r>
              <a:rPr lang="zh-CN" altLang="en-US" dirty="0">
                <a:latin typeface="Times New Roman" charset="0"/>
              </a:rPr>
              <a:t>中进入插入元组和修改</a:t>
            </a:r>
            <a:r>
              <a:rPr lang="en-US" altLang="zh-CN" dirty="0"/>
              <a:t>GRADE</a:t>
            </a:r>
            <a:r>
              <a:rPr lang="zh-CN" altLang="en-US" dirty="0">
                <a:latin typeface="Times New Roman" charset="0"/>
              </a:rPr>
              <a:t>值时，若为‘</a:t>
            </a:r>
            <a:r>
              <a:rPr lang="en-US" altLang="zh-CN" dirty="0"/>
              <a:t>001</a:t>
            </a:r>
            <a:r>
              <a:rPr lang="en-US" altLang="zh-CN" dirty="0">
                <a:latin typeface="Times New Roman" charset="0"/>
              </a:rPr>
              <a:t>’</a:t>
            </a:r>
            <a:r>
              <a:rPr lang="zh-CN" altLang="en-US" dirty="0">
                <a:latin typeface="Times New Roman" charset="0"/>
              </a:rPr>
              <a:t>号课程，则</a:t>
            </a:r>
            <a:r>
              <a:rPr lang="en-US" altLang="zh-CN" dirty="0"/>
              <a:t>GRADE&gt;50</a:t>
            </a:r>
            <a:r>
              <a:rPr lang="zh-CN" altLang="en-US" dirty="0">
                <a:latin typeface="Times New Roman" charset="0"/>
              </a:rPr>
              <a:t>时一律自动改为</a:t>
            </a:r>
            <a:r>
              <a:rPr lang="en-US" altLang="zh-CN" dirty="0"/>
              <a:t>50</a:t>
            </a:r>
            <a:r>
              <a:rPr lang="zh-CN" altLang="en-US" dirty="0">
                <a:latin typeface="Times New Roman" charset="0"/>
              </a:rPr>
              <a:t>分。</a:t>
            </a:r>
            <a:endParaRPr lang="zh-CN" altLang="en-US" dirty="0"/>
          </a:p>
          <a:p>
            <a:pPr marL="342900" indent="-342900">
              <a:buClr>
                <a:schemeClr val="accent1"/>
              </a:buClr>
              <a:buFont typeface="Wingdings" panose="05000000000000000000" pitchFamily="2" charset="2"/>
              <a:buChar char="Ø"/>
            </a:pPr>
            <a:r>
              <a:rPr lang="zh-CN" altLang="en-US" dirty="0">
                <a:latin typeface="Times New Roman" charset="0"/>
              </a:rPr>
              <a:t>一般定义触发器语句为</a:t>
            </a:r>
            <a:r>
              <a:rPr lang="en-US" altLang="zh-CN" dirty="0"/>
              <a:t>CREATE OR REPLACE TRIGGER</a:t>
            </a:r>
            <a:r>
              <a:rPr lang="zh-CN" altLang="en-US" dirty="0">
                <a:latin typeface="Times New Roman" charset="0"/>
              </a:rPr>
              <a:t>。</a:t>
            </a:r>
            <a:endParaRPr lang="zh-CN" altLang="en-US" dirty="0"/>
          </a:p>
          <a:p>
            <a:r>
              <a:rPr lang="zh-CN" altLang="en-US" dirty="0">
                <a:latin typeface="Times New Roman" charset="0"/>
              </a:rPr>
              <a:t>（先定义后使用）</a:t>
            </a:r>
            <a:endParaRPr lang="zh-CN" altLang="en-US" dirty="0"/>
          </a:p>
          <a:p>
            <a:pPr marL="342900" indent="-342900">
              <a:buClr>
                <a:schemeClr val="accent1"/>
              </a:buClr>
              <a:buFont typeface="Wingdings" panose="05000000000000000000" pitchFamily="2" charset="2"/>
              <a:buChar char="Ø"/>
            </a:pPr>
            <a:r>
              <a:rPr lang="en-US" altLang="zh-CN" dirty="0"/>
              <a:t>CREATE TRIGGER</a:t>
            </a:r>
            <a:r>
              <a:rPr lang="zh-CN" altLang="en-US" dirty="0">
                <a:latin typeface="宋体" charset="-122"/>
              </a:rPr>
              <a:t>语句定义触发器的约束条件。</a:t>
            </a:r>
            <a:r>
              <a:rPr lang="zh-CN" altLang="en-US" dirty="0"/>
              <a:t> </a:t>
            </a:r>
          </a:p>
        </p:txBody>
      </p:sp>
      <p:sp>
        <p:nvSpPr>
          <p:cNvPr id="3" name="灯片编号占位符 2"/>
          <p:cNvSpPr>
            <a:spLocks noGrp="1"/>
          </p:cNvSpPr>
          <p:nvPr>
            <p:ph type="sldNum" sz="quarter" idx="12"/>
          </p:nvPr>
        </p:nvSpPr>
        <p:spPr/>
        <p:txBody>
          <a:bodyPr/>
          <a:lstStyle/>
          <a:p>
            <a:pPr>
              <a:defRPr/>
            </a:pPr>
            <a:fld id="{0C52855C-CE30-4BA7-B5F8-08269BF8E594}"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50825" y="615950"/>
            <a:ext cx="8162925" cy="457200"/>
          </a:xfrm>
        </p:spPr>
        <p:txBody>
          <a:bodyPr/>
          <a:lstStyle/>
          <a:p>
            <a:pPr eaLnBrk="1" hangingPunct="1"/>
            <a:r>
              <a:rPr lang="zh-CN" altLang="en-US" sz="3600" dirty="0"/>
              <a:t>关于触发器的概念</a:t>
            </a:r>
          </a:p>
        </p:txBody>
      </p:sp>
      <p:sp>
        <p:nvSpPr>
          <p:cNvPr id="92163" name="Rectangle 3"/>
          <p:cNvSpPr>
            <a:spLocks noGrp="1" noChangeArrowheads="1"/>
          </p:cNvSpPr>
          <p:nvPr>
            <p:ph idx="1"/>
          </p:nvPr>
        </p:nvSpPr>
        <p:spPr>
          <a:xfrm>
            <a:off x="250825" y="1073150"/>
            <a:ext cx="8642350" cy="5256213"/>
          </a:xfrm>
        </p:spPr>
        <p:txBody>
          <a:bodyPr>
            <a:normAutofit lnSpcReduction="10000"/>
          </a:bodyPr>
          <a:lstStyle/>
          <a:p>
            <a:pPr marL="274320" indent="-274320" eaLnBrk="1" fontAlgn="auto" hangingPunct="1">
              <a:spcAft>
                <a:spcPts val="0"/>
              </a:spcAft>
              <a:buClr>
                <a:schemeClr val="accent3"/>
              </a:buClr>
              <a:buFont typeface="Wingdings" pitchFamily="2" charset="2"/>
              <a:buNone/>
              <a:defRPr/>
            </a:pPr>
            <a:r>
              <a:rPr lang="en-US" altLang="zh-CN" sz="2400" dirty="0"/>
              <a:t>1.</a:t>
            </a:r>
            <a:r>
              <a:rPr lang="zh-CN" altLang="en-US" sz="2400" dirty="0">
                <a:solidFill>
                  <a:srgbClr val="FF0000"/>
                </a:solidFill>
              </a:rPr>
              <a:t>触发器名</a:t>
            </a:r>
          </a:p>
          <a:p>
            <a:pPr marL="274320" indent="-274320" eaLnBrk="1" fontAlgn="auto" hangingPunct="1">
              <a:spcAft>
                <a:spcPts val="0"/>
              </a:spcAft>
              <a:buClr>
                <a:schemeClr val="accent3"/>
              </a:buClr>
              <a:buFont typeface="Wingdings" pitchFamily="2" charset="2"/>
              <a:buNone/>
              <a:defRPr/>
            </a:pPr>
            <a:r>
              <a:rPr lang="en-US" altLang="zh-CN" sz="2400" dirty="0"/>
              <a:t>2.</a:t>
            </a:r>
            <a:r>
              <a:rPr lang="zh-CN" altLang="en-US" sz="2400" dirty="0">
                <a:solidFill>
                  <a:srgbClr val="FF0000"/>
                </a:solidFill>
              </a:rPr>
              <a:t>表名</a:t>
            </a:r>
          </a:p>
          <a:p>
            <a:pPr marL="274320" indent="-274320" eaLnBrk="1" fontAlgn="auto" hangingPunct="1">
              <a:spcAft>
                <a:spcPts val="0"/>
              </a:spcAft>
              <a:buClr>
                <a:schemeClr val="accent3"/>
              </a:buClr>
              <a:buFont typeface="Wingdings" pitchFamily="2" charset="2"/>
              <a:buNone/>
              <a:defRPr/>
            </a:pPr>
            <a:r>
              <a:rPr lang="en-US" altLang="zh-CN" sz="2400" dirty="0"/>
              <a:t>3.</a:t>
            </a:r>
            <a:r>
              <a:rPr lang="zh-CN" altLang="en-US" sz="2400" dirty="0">
                <a:solidFill>
                  <a:srgbClr val="FF0000"/>
                </a:solidFill>
              </a:rPr>
              <a:t>触发事件</a:t>
            </a:r>
          </a:p>
          <a:p>
            <a:pPr marL="274320" indent="-274320" eaLnBrk="1" fontAlgn="auto" hangingPunct="1">
              <a:spcAft>
                <a:spcPts val="0"/>
              </a:spcAft>
              <a:buClr>
                <a:schemeClr val="accent3"/>
              </a:buClr>
              <a:buFont typeface="Wingdings" pitchFamily="2" charset="2"/>
              <a:buNone/>
              <a:defRPr/>
            </a:pPr>
            <a:r>
              <a:rPr lang="en-US" altLang="zh-CN" sz="2400" dirty="0"/>
              <a:t>INSERT/DELETE/UPDATE(OF&lt;</a:t>
            </a:r>
            <a:r>
              <a:rPr lang="zh-CN" altLang="en-US" sz="2400" dirty="0"/>
              <a:t>触发列，</a:t>
            </a:r>
            <a:r>
              <a:rPr lang="en-US" altLang="zh-CN" sz="2400" dirty="0">
                <a:latin typeface="Times New Roman"/>
              </a:rPr>
              <a:t>…</a:t>
            </a:r>
            <a:r>
              <a:rPr lang="en-US" altLang="zh-CN" sz="2400" dirty="0"/>
              <a:t>&gt;)</a:t>
            </a:r>
            <a:r>
              <a:rPr lang="en-US" altLang="zh-CN" sz="2400" dirty="0">
                <a:latin typeface="Times New Roman"/>
              </a:rPr>
              <a:t>…</a:t>
            </a:r>
            <a:endParaRPr lang="en-US" altLang="zh-CN" sz="2400" dirty="0"/>
          </a:p>
          <a:p>
            <a:pPr marL="274320" indent="-274320" eaLnBrk="1" fontAlgn="auto" hangingPunct="1">
              <a:spcAft>
                <a:spcPts val="0"/>
              </a:spcAft>
              <a:buClr>
                <a:schemeClr val="accent3"/>
              </a:buClr>
              <a:buFont typeface="Wingdings" pitchFamily="2" charset="2"/>
              <a:buNone/>
              <a:defRPr/>
            </a:pPr>
            <a:r>
              <a:rPr lang="en-US" altLang="zh-CN" sz="2400" dirty="0"/>
              <a:t>4.</a:t>
            </a:r>
            <a:r>
              <a:rPr lang="zh-CN" altLang="en-US" sz="2400" dirty="0">
                <a:solidFill>
                  <a:srgbClr val="FF0000"/>
                </a:solidFill>
              </a:rPr>
              <a:t>触发时机</a:t>
            </a:r>
          </a:p>
          <a:p>
            <a:pPr marL="274320" indent="-274320" eaLnBrk="1" fontAlgn="auto" hangingPunct="1">
              <a:spcAft>
                <a:spcPts val="0"/>
              </a:spcAft>
              <a:buClr>
                <a:schemeClr val="accent3"/>
              </a:buClr>
              <a:buFont typeface="Wingdings" pitchFamily="2" charset="2"/>
              <a:buNone/>
              <a:defRPr/>
            </a:pPr>
            <a:r>
              <a:rPr lang="en-US" altLang="zh-CN" sz="2400" dirty="0"/>
              <a:t>BEFORE</a:t>
            </a:r>
            <a:r>
              <a:rPr lang="zh-CN" altLang="en-US" sz="2400" dirty="0"/>
              <a:t>，</a:t>
            </a:r>
            <a:r>
              <a:rPr lang="en-US" altLang="zh-CN" sz="2400" dirty="0"/>
              <a:t>AFTER</a:t>
            </a:r>
          </a:p>
          <a:p>
            <a:pPr marL="274320" indent="-274320" eaLnBrk="1" fontAlgn="auto" hangingPunct="1">
              <a:spcAft>
                <a:spcPts val="0"/>
              </a:spcAft>
              <a:buClr>
                <a:schemeClr val="accent3"/>
              </a:buClr>
              <a:buFont typeface="Wingdings" pitchFamily="2" charset="2"/>
              <a:buNone/>
              <a:defRPr/>
            </a:pPr>
            <a:r>
              <a:rPr lang="en-US" altLang="zh-CN" sz="2400" dirty="0"/>
              <a:t>5.</a:t>
            </a:r>
            <a:r>
              <a:rPr lang="zh-CN" altLang="en-US" sz="2400" dirty="0">
                <a:solidFill>
                  <a:srgbClr val="FF0000"/>
                </a:solidFill>
              </a:rPr>
              <a:t>触发器类型</a:t>
            </a:r>
          </a:p>
          <a:p>
            <a:pPr marL="274320" indent="-274320" eaLnBrk="1" fontAlgn="auto" hangingPunct="1">
              <a:spcAft>
                <a:spcPts val="0"/>
              </a:spcAft>
              <a:buClr>
                <a:schemeClr val="accent3"/>
              </a:buClr>
              <a:buFont typeface="Wingdings" pitchFamily="2" charset="2"/>
              <a:buNone/>
              <a:defRPr/>
            </a:pPr>
            <a:r>
              <a:rPr lang="en-US" altLang="zh-CN" sz="2400" dirty="0"/>
              <a:t>FOR EACH ROW</a:t>
            </a:r>
            <a:r>
              <a:rPr lang="zh-CN" altLang="en-US" sz="2400" dirty="0"/>
              <a:t>，</a:t>
            </a:r>
            <a:r>
              <a:rPr lang="en-US" altLang="zh-CN" sz="2400" dirty="0"/>
              <a:t>FOR EACH STATEMENT</a:t>
            </a:r>
          </a:p>
          <a:p>
            <a:pPr marL="274320" indent="-274320" eaLnBrk="1" fontAlgn="auto" hangingPunct="1">
              <a:spcAft>
                <a:spcPts val="0"/>
              </a:spcAft>
              <a:buClr>
                <a:schemeClr val="accent3"/>
              </a:buClr>
              <a:buFont typeface="Wingdings" pitchFamily="2" charset="2"/>
              <a:buNone/>
              <a:defRPr/>
            </a:pPr>
            <a:r>
              <a:rPr lang="en-US" altLang="zh-CN" sz="2400" dirty="0"/>
              <a:t>6.</a:t>
            </a:r>
            <a:r>
              <a:rPr lang="zh-CN" altLang="en-US" sz="2400" dirty="0">
                <a:solidFill>
                  <a:srgbClr val="FF0000"/>
                </a:solidFill>
              </a:rPr>
              <a:t>触发条件</a:t>
            </a:r>
          </a:p>
          <a:p>
            <a:pPr marL="274320" indent="-274320" eaLnBrk="1" fontAlgn="auto" hangingPunct="1">
              <a:spcAft>
                <a:spcPts val="0"/>
              </a:spcAft>
              <a:buClr>
                <a:schemeClr val="accent3"/>
              </a:buClr>
              <a:buFont typeface="Wingdings" pitchFamily="2" charset="2"/>
              <a:buNone/>
              <a:defRPr/>
            </a:pPr>
            <a:r>
              <a:rPr lang="en-US" altLang="zh-CN" sz="2400" dirty="0"/>
              <a:t>WHEN</a:t>
            </a:r>
          </a:p>
          <a:p>
            <a:pPr marL="274320" indent="-274320" eaLnBrk="1" fontAlgn="auto" hangingPunct="1">
              <a:spcAft>
                <a:spcPts val="0"/>
              </a:spcAft>
              <a:buClr>
                <a:schemeClr val="accent3"/>
              </a:buClr>
              <a:buFont typeface="Wingdings" pitchFamily="2" charset="2"/>
              <a:buNone/>
              <a:defRPr/>
            </a:pPr>
            <a:r>
              <a:rPr lang="en-US" altLang="zh-CN" sz="2400" dirty="0"/>
              <a:t>7.</a:t>
            </a:r>
            <a:r>
              <a:rPr lang="zh-CN" altLang="en-US" sz="2400" dirty="0">
                <a:solidFill>
                  <a:srgbClr val="FF0000"/>
                </a:solidFill>
              </a:rPr>
              <a:t>触发动作体</a:t>
            </a:r>
          </a:p>
          <a:p>
            <a:pPr marL="274320" indent="-274320" eaLnBrk="1" fontAlgn="auto" hangingPunct="1">
              <a:spcAft>
                <a:spcPts val="0"/>
              </a:spcAft>
              <a:buClr>
                <a:schemeClr val="accent3"/>
              </a:buClr>
              <a:buFont typeface="Wingdings" pitchFamily="2" charset="2"/>
              <a:buNone/>
              <a:defRPr/>
            </a:pPr>
            <a:r>
              <a:rPr lang="en-US" altLang="zh-CN" sz="2400" dirty="0"/>
              <a:t>AS BEGIN</a:t>
            </a:r>
            <a:r>
              <a:rPr lang="en-US" altLang="zh-CN" sz="2400" dirty="0">
                <a:latin typeface="Times New Roman"/>
              </a:rPr>
              <a:t>…</a:t>
            </a:r>
            <a:r>
              <a:rPr lang="en-US" altLang="zh-CN" sz="2400" dirty="0"/>
              <a:t>END</a:t>
            </a:r>
          </a:p>
        </p:txBody>
      </p:sp>
      <p:sp>
        <p:nvSpPr>
          <p:cNvPr id="92164" name="Text Box 4"/>
          <p:cNvSpPr txBox="1">
            <a:spLocks noChangeArrowheads="1"/>
          </p:cNvSpPr>
          <p:nvPr/>
        </p:nvSpPr>
        <p:spPr bwMode="auto">
          <a:xfrm>
            <a:off x="2411413" y="6072188"/>
            <a:ext cx="2317750" cy="457200"/>
          </a:xfrm>
          <a:prstGeom prst="rect">
            <a:avLst/>
          </a:prstGeom>
          <a:noFill/>
          <a:ln w="9525">
            <a:noFill/>
            <a:miter lim="800000"/>
            <a:headEnd/>
            <a:tailEnd/>
          </a:ln>
        </p:spPr>
        <p:txBody>
          <a:bodyPr wrap="none">
            <a:spAutoFit/>
          </a:bodyPr>
          <a:lstStyle/>
          <a:p>
            <a:r>
              <a:rPr lang="zh-CN" altLang="en-US" dirty="0"/>
              <a:t>维护数据完整性</a:t>
            </a:r>
          </a:p>
        </p:txBody>
      </p:sp>
      <p:sp>
        <p:nvSpPr>
          <p:cNvPr id="92165" name="Text Box 5"/>
          <p:cNvSpPr txBox="1">
            <a:spLocks noChangeArrowheads="1"/>
          </p:cNvSpPr>
          <p:nvPr/>
        </p:nvSpPr>
        <p:spPr bwMode="auto">
          <a:xfrm>
            <a:off x="4859338" y="6072188"/>
            <a:ext cx="2317750" cy="457200"/>
          </a:xfrm>
          <a:prstGeom prst="rect">
            <a:avLst/>
          </a:prstGeom>
          <a:noFill/>
          <a:ln w="9525">
            <a:noFill/>
            <a:miter lim="800000"/>
            <a:headEnd/>
            <a:tailEnd/>
          </a:ln>
        </p:spPr>
        <p:txBody>
          <a:bodyPr wrap="none">
            <a:spAutoFit/>
          </a:bodyPr>
          <a:lstStyle/>
          <a:p>
            <a:r>
              <a:rPr lang="zh-CN" altLang="en-US"/>
              <a:t>维护系统安全性</a:t>
            </a:r>
          </a:p>
        </p:txBody>
      </p:sp>
      <p:sp>
        <p:nvSpPr>
          <p:cNvPr id="92166" name="Rectangle 6"/>
          <p:cNvSpPr>
            <a:spLocks noChangeArrowheads="1"/>
          </p:cNvSpPr>
          <p:nvPr/>
        </p:nvSpPr>
        <p:spPr bwMode="auto">
          <a:xfrm>
            <a:off x="252413" y="6072188"/>
            <a:ext cx="2447925" cy="457200"/>
          </a:xfrm>
          <a:prstGeom prst="rect">
            <a:avLst/>
          </a:prstGeom>
          <a:noFill/>
          <a:ln w="9525">
            <a:noFill/>
            <a:miter lim="800000"/>
            <a:headEnd/>
            <a:tailEnd/>
          </a:ln>
        </p:spPr>
        <p:txBody>
          <a:bodyPr>
            <a:spAutoFit/>
          </a:bodyPr>
          <a:lstStyle/>
          <a:p>
            <a:r>
              <a:rPr lang="zh-CN" altLang="en-US"/>
              <a:t>触发器的作用？</a:t>
            </a:r>
          </a:p>
        </p:txBody>
      </p:sp>
      <p:sp>
        <p:nvSpPr>
          <p:cNvPr id="30727" name="AutoShape 7"/>
          <p:cNvSpPr>
            <a:spLocks noChangeArrowheads="1"/>
          </p:cNvSpPr>
          <p:nvPr/>
        </p:nvSpPr>
        <p:spPr bwMode="auto">
          <a:xfrm>
            <a:off x="8388350" y="33051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8" name="灯片编号占位符 7"/>
          <p:cNvSpPr>
            <a:spLocks noGrp="1"/>
          </p:cNvSpPr>
          <p:nvPr>
            <p:ph type="sldNum" sz="quarter" idx="12"/>
          </p:nvPr>
        </p:nvSpPr>
        <p:spPr/>
        <p:txBody>
          <a:bodyPr/>
          <a:lstStyle/>
          <a:p>
            <a:pPr>
              <a:defRPr/>
            </a:pPr>
            <a:fld id="{751010E6-154A-477E-84D4-20C638B4DE82}" type="slidenum">
              <a:rPr lang="en-US" altLang="zh-CN" smtClean="0"/>
              <a:pPr>
                <a:defRPr/>
              </a:pPr>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2166"/>
                                        </p:tgtEl>
                                        <p:attrNameLst>
                                          <p:attrName>style.visibility</p:attrName>
                                        </p:attrNameLst>
                                      </p:cBhvr>
                                      <p:to>
                                        <p:strVal val="visible"/>
                                      </p:to>
                                    </p:set>
                                    <p:anim calcmode="lin" valueType="num">
                                      <p:cBhvr additive="base">
                                        <p:cTn id="7" dur="500" fill="hold"/>
                                        <p:tgtEl>
                                          <p:spTgt spid="92166"/>
                                        </p:tgtEl>
                                        <p:attrNameLst>
                                          <p:attrName>ppt_x</p:attrName>
                                        </p:attrNameLst>
                                      </p:cBhvr>
                                      <p:tavLst>
                                        <p:tav tm="0">
                                          <p:val>
                                            <p:strVal val="1+#ppt_w/2"/>
                                          </p:val>
                                        </p:tav>
                                        <p:tav tm="100000">
                                          <p:val>
                                            <p:strVal val="#ppt_x"/>
                                          </p:val>
                                        </p:tav>
                                      </p:tavLst>
                                    </p:anim>
                                    <p:anim calcmode="lin" valueType="num">
                                      <p:cBhvr additive="base">
                                        <p:cTn id="8" dur="500" fill="hold"/>
                                        <p:tgtEl>
                                          <p:spTgt spid="921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2164"/>
                                        </p:tgtEl>
                                        <p:attrNameLst>
                                          <p:attrName>style.visibility</p:attrName>
                                        </p:attrNameLst>
                                      </p:cBhvr>
                                      <p:to>
                                        <p:strVal val="visible"/>
                                      </p:to>
                                    </p:set>
                                    <p:anim calcmode="lin" valueType="num">
                                      <p:cBhvr additive="base">
                                        <p:cTn id="13" dur="500" fill="hold"/>
                                        <p:tgtEl>
                                          <p:spTgt spid="92164"/>
                                        </p:tgtEl>
                                        <p:attrNameLst>
                                          <p:attrName>ppt_x</p:attrName>
                                        </p:attrNameLst>
                                      </p:cBhvr>
                                      <p:tavLst>
                                        <p:tav tm="0">
                                          <p:val>
                                            <p:strVal val="1+#ppt_w/2"/>
                                          </p:val>
                                        </p:tav>
                                        <p:tav tm="100000">
                                          <p:val>
                                            <p:strVal val="#ppt_x"/>
                                          </p:val>
                                        </p:tav>
                                      </p:tavLst>
                                    </p:anim>
                                    <p:anim calcmode="lin" valueType="num">
                                      <p:cBhvr additive="base">
                                        <p:cTn id="14" dur="500" fill="hold"/>
                                        <p:tgtEl>
                                          <p:spTgt spid="9216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2165"/>
                                        </p:tgtEl>
                                        <p:attrNameLst>
                                          <p:attrName>style.visibility</p:attrName>
                                        </p:attrNameLst>
                                      </p:cBhvr>
                                      <p:to>
                                        <p:strVal val="visible"/>
                                      </p:to>
                                    </p:set>
                                    <p:anim calcmode="lin" valueType="num">
                                      <p:cBhvr additive="base">
                                        <p:cTn id="19" dur="500" fill="hold"/>
                                        <p:tgtEl>
                                          <p:spTgt spid="92165"/>
                                        </p:tgtEl>
                                        <p:attrNameLst>
                                          <p:attrName>ppt_x</p:attrName>
                                        </p:attrNameLst>
                                      </p:cBhvr>
                                      <p:tavLst>
                                        <p:tav tm="0">
                                          <p:val>
                                            <p:strVal val="1+#ppt_w/2"/>
                                          </p:val>
                                        </p:tav>
                                        <p:tav tm="100000">
                                          <p:val>
                                            <p:strVal val="#ppt_x"/>
                                          </p:val>
                                        </p:tav>
                                      </p:tavLst>
                                    </p:anim>
                                    <p:anim calcmode="lin" valueType="num">
                                      <p:cBhvr additive="base">
                                        <p:cTn id="20" dur="500" fill="hold"/>
                                        <p:tgtEl>
                                          <p:spTgt spid="921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P spid="92165" grpId="0"/>
      <p:bldP spid="9216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179388" y="809624"/>
            <a:ext cx="8110537" cy="5859735"/>
          </a:xfrm>
        </p:spPr>
        <p:txBody>
          <a:bodyPr/>
          <a:lstStyle/>
          <a:p>
            <a:pPr eaLnBrk="1" hangingPunct="1">
              <a:buFont typeface="Wingdings" pitchFamily="2" charset="2"/>
              <a:buNone/>
            </a:pPr>
            <a:r>
              <a:rPr lang="zh-CN" altLang="en-US" sz="2400" b="1" dirty="0"/>
              <a:t>创建触发器</a:t>
            </a:r>
            <a:endParaRPr lang="en-US" altLang="zh-CN" sz="2400" b="1" dirty="0"/>
          </a:p>
          <a:p>
            <a:pPr eaLnBrk="1" hangingPunct="1">
              <a:buFont typeface="Wingdings" pitchFamily="2" charset="2"/>
              <a:buNone/>
            </a:pPr>
            <a:r>
              <a:rPr lang="en-US" altLang="zh-CN" sz="2400" dirty="0"/>
              <a:t>CREATE TRIGGER &lt;</a:t>
            </a:r>
            <a:r>
              <a:rPr lang="zh-CN" altLang="en-US" sz="2400" dirty="0"/>
              <a:t>触发器名</a:t>
            </a:r>
            <a:r>
              <a:rPr lang="en-US" altLang="zh-CN" sz="2400" dirty="0"/>
              <a:t>&gt;</a:t>
            </a:r>
          </a:p>
          <a:p>
            <a:pPr eaLnBrk="1" hangingPunct="1">
              <a:buFont typeface="Wingdings" pitchFamily="2" charset="2"/>
              <a:buNone/>
            </a:pPr>
            <a:r>
              <a:rPr lang="en-US" altLang="zh-CN" sz="2400" dirty="0"/>
              <a:t>{BEFORE|AFTER}&lt;</a:t>
            </a:r>
            <a:r>
              <a:rPr lang="zh-CN" altLang="en-US" sz="2400" dirty="0"/>
              <a:t>触发事件</a:t>
            </a:r>
            <a:r>
              <a:rPr lang="en-US" altLang="zh-CN" sz="2400" dirty="0"/>
              <a:t>&gt;ON&lt;</a:t>
            </a:r>
            <a:r>
              <a:rPr lang="zh-CN" altLang="en-US" sz="2400" dirty="0"/>
              <a:t>表名</a:t>
            </a:r>
            <a:r>
              <a:rPr lang="en-US" altLang="zh-CN" sz="2400" dirty="0"/>
              <a:t>&gt;</a:t>
            </a:r>
          </a:p>
          <a:p>
            <a:pPr eaLnBrk="1" hangingPunct="1">
              <a:buFont typeface="Wingdings" pitchFamily="2" charset="2"/>
              <a:buNone/>
            </a:pPr>
            <a:r>
              <a:rPr lang="en-US" altLang="zh-CN" sz="2400" dirty="0"/>
              <a:t>REFERENCING NEW|OLD ROW AS &lt;</a:t>
            </a:r>
            <a:r>
              <a:rPr lang="zh-CN" altLang="en-US" sz="2400" dirty="0"/>
              <a:t>变量</a:t>
            </a:r>
            <a:r>
              <a:rPr lang="en-US" altLang="zh-CN" sz="2400" dirty="0"/>
              <a:t>&gt;</a:t>
            </a:r>
          </a:p>
          <a:p>
            <a:pPr eaLnBrk="1" hangingPunct="1">
              <a:buFont typeface="Wingdings" pitchFamily="2" charset="2"/>
              <a:buNone/>
            </a:pPr>
            <a:r>
              <a:rPr lang="en-US" altLang="zh-CN" sz="2400" dirty="0"/>
              <a:t>FOR EACH {ROW|STATEMENT}</a:t>
            </a:r>
          </a:p>
          <a:p>
            <a:pPr eaLnBrk="1" hangingPunct="1">
              <a:buFont typeface="Wingdings" pitchFamily="2" charset="2"/>
              <a:buNone/>
            </a:pPr>
            <a:r>
              <a:rPr lang="en-US" altLang="zh-CN" sz="2400" dirty="0"/>
              <a:t>[WHEN&lt;</a:t>
            </a:r>
            <a:r>
              <a:rPr lang="zh-CN" altLang="en-US" sz="2400" dirty="0"/>
              <a:t>触发条件</a:t>
            </a:r>
            <a:r>
              <a:rPr lang="en-US" altLang="zh-CN" sz="2400" dirty="0"/>
              <a:t>&gt;] &lt;</a:t>
            </a:r>
            <a:r>
              <a:rPr lang="zh-CN" altLang="en-US" sz="2400" dirty="0"/>
              <a:t>触发动作体</a:t>
            </a:r>
            <a:r>
              <a:rPr lang="en-US" altLang="zh-CN" sz="2400" dirty="0"/>
              <a:t>&gt;</a:t>
            </a:r>
          </a:p>
          <a:p>
            <a:pPr eaLnBrk="1" hangingPunct="1">
              <a:buFont typeface="Wingdings" pitchFamily="2" charset="2"/>
              <a:buNone/>
            </a:pPr>
            <a:endParaRPr lang="en-US" altLang="zh-CN" sz="2400" b="1" dirty="0"/>
          </a:p>
          <a:p>
            <a:pPr eaLnBrk="1" hangingPunct="1">
              <a:buFont typeface="Wingdings" pitchFamily="2" charset="2"/>
              <a:buNone/>
            </a:pPr>
            <a:r>
              <a:rPr lang="zh-CN" altLang="en-US" sz="2400" b="1" dirty="0"/>
              <a:t>删除触发器</a:t>
            </a:r>
          </a:p>
          <a:p>
            <a:pPr eaLnBrk="1" hangingPunct="1">
              <a:buFont typeface="Wingdings" pitchFamily="2" charset="2"/>
              <a:buNone/>
            </a:pPr>
            <a:r>
              <a:rPr lang="en-US" altLang="zh-CN" sz="2400" dirty="0"/>
              <a:t>DROP TRIGGER </a:t>
            </a:r>
            <a:r>
              <a:rPr lang="zh-CN" altLang="en-US" sz="2400" dirty="0"/>
              <a:t>触发器名 </a:t>
            </a:r>
            <a:r>
              <a:rPr lang="en-US" altLang="zh-CN" sz="2400" dirty="0"/>
              <a:t>ON </a:t>
            </a:r>
            <a:r>
              <a:rPr lang="zh-CN" altLang="en-US" sz="2400" dirty="0"/>
              <a:t>表名</a:t>
            </a:r>
            <a:endParaRPr lang="en-US" altLang="zh-CN" sz="2400" dirty="0"/>
          </a:p>
          <a:p>
            <a:pPr eaLnBrk="1" hangingPunct="1">
              <a:buFont typeface="Wingdings" pitchFamily="2" charset="2"/>
              <a:buNone/>
            </a:pPr>
            <a:endParaRPr lang="en-US" altLang="zh-CN" sz="2400" dirty="0"/>
          </a:p>
          <a:p>
            <a:pPr eaLnBrk="1" hangingPunct="1">
              <a:buFont typeface="Wingdings" pitchFamily="2" charset="2"/>
              <a:buNone/>
            </a:pPr>
            <a:r>
              <a:rPr lang="zh-CN" altLang="en-US" sz="2400" b="1" dirty="0"/>
              <a:t>触发器的激活</a:t>
            </a:r>
            <a:endParaRPr lang="en-US" altLang="zh-CN" sz="2400" b="1" dirty="0"/>
          </a:p>
          <a:p>
            <a:pPr marL="0" indent="0" eaLnBrk="1" hangingPunct="1">
              <a:buFont typeface="Wingdings" pitchFamily="2" charset="2"/>
              <a:buNone/>
            </a:pPr>
            <a:r>
              <a:rPr lang="en-US" altLang="zh-CN" sz="2400" dirty="0"/>
              <a:t>      </a:t>
            </a:r>
            <a:r>
              <a:rPr lang="zh-CN" altLang="en-US" sz="2400" dirty="0"/>
              <a:t>先执行</a:t>
            </a:r>
            <a:r>
              <a:rPr lang="en-US" altLang="zh-CN" sz="2400" dirty="0"/>
              <a:t>BEFORE</a:t>
            </a:r>
            <a:r>
              <a:rPr lang="zh-CN" altLang="en-US" sz="2400" dirty="0"/>
              <a:t>型触发器，再执行</a:t>
            </a:r>
            <a:r>
              <a:rPr lang="en-US" altLang="zh-CN" sz="2400" dirty="0"/>
              <a:t>SQL</a:t>
            </a:r>
            <a:r>
              <a:rPr lang="zh-CN" altLang="en-US" sz="2400" dirty="0"/>
              <a:t>语句，再执行</a:t>
            </a:r>
            <a:r>
              <a:rPr lang="en-US" altLang="zh-CN" sz="2400" dirty="0"/>
              <a:t>AFTER</a:t>
            </a:r>
            <a:r>
              <a:rPr lang="zh-CN" altLang="en-US" sz="2400" dirty="0"/>
              <a:t>型触发器。同类型触发器按创建时间先后顺序执行。</a:t>
            </a:r>
          </a:p>
        </p:txBody>
      </p:sp>
      <p:sp>
        <p:nvSpPr>
          <p:cNvPr id="29699" name="AutoShape 5"/>
          <p:cNvSpPr>
            <a:spLocks noChangeArrowheads="1"/>
          </p:cNvSpPr>
          <p:nvPr/>
        </p:nvSpPr>
        <p:spPr bwMode="auto">
          <a:xfrm>
            <a:off x="8459788" y="8810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D4A1EE2C-2B83-419D-911A-138F89BAD792}" type="slidenum">
              <a:rPr lang="en-US" altLang="zh-CN" smtClean="0"/>
              <a:pPr>
                <a:defRPr/>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E2FA5E-69B8-458F-A47C-6BD6306C58FA}"/>
              </a:ext>
            </a:extLst>
          </p:cNvPr>
          <p:cNvSpPr>
            <a:spLocks noGrp="1"/>
          </p:cNvSpPr>
          <p:nvPr>
            <p:ph type="title"/>
          </p:nvPr>
        </p:nvSpPr>
        <p:spPr/>
        <p:txBody>
          <a:bodyPr/>
          <a:lstStyle/>
          <a:p>
            <a:r>
              <a:rPr lang="zh-CN" altLang="en-US" sz="3600" dirty="0"/>
              <a:t>国产数据库完整性约束</a:t>
            </a:r>
            <a:br>
              <a:rPr lang="en-US" altLang="zh-CN" sz="3600" dirty="0"/>
            </a:br>
            <a:r>
              <a:rPr lang="en-US" altLang="zh-CN" sz="3600" dirty="0"/>
              <a:t>——openGuass</a:t>
            </a:r>
            <a:r>
              <a:rPr lang="zh-CN" altLang="en-US" sz="3600" dirty="0"/>
              <a:t>之头歌实验（拓展学习）</a:t>
            </a:r>
          </a:p>
        </p:txBody>
      </p:sp>
      <p:pic>
        <p:nvPicPr>
          <p:cNvPr id="5" name="内容占位符 4">
            <a:extLst>
              <a:ext uri="{FF2B5EF4-FFF2-40B4-BE49-F238E27FC236}">
                <a16:creationId xmlns:a16="http://schemas.microsoft.com/office/drawing/2014/main" id="{0F2372E1-370F-4C20-B3E8-6CC19AEC7C27}"/>
              </a:ext>
            </a:extLst>
          </p:cNvPr>
          <p:cNvPicPr>
            <a:picLocks noGrp="1" noChangeAspect="1"/>
          </p:cNvPicPr>
          <p:nvPr>
            <p:ph idx="1"/>
          </p:nvPr>
        </p:nvPicPr>
        <p:blipFill>
          <a:blip r:embed="rId2"/>
          <a:stretch>
            <a:fillRect/>
          </a:stretch>
        </p:blipFill>
        <p:spPr>
          <a:xfrm>
            <a:off x="457200" y="2143652"/>
            <a:ext cx="8229600" cy="3972458"/>
          </a:xfrm>
          <a:prstGeom prst="rect">
            <a:avLst/>
          </a:prstGeom>
        </p:spPr>
      </p:pic>
      <p:sp>
        <p:nvSpPr>
          <p:cNvPr id="4" name="灯片编号占位符 3">
            <a:extLst>
              <a:ext uri="{FF2B5EF4-FFF2-40B4-BE49-F238E27FC236}">
                <a16:creationId xmlns:a16="http://schemas.microsoft.com/office/drawing/2014/main" id="{772D6173-BB15-477C-9E51-8AADD2AD84A8}"/>
              </a:ext>
            </a:extLst>
          </p:cNvPr>
          <p:cNvSpPr>
            <a:spLocks noGrp="1"/>
          </p:cNvSpPr>
          <p:nvPr>
            <p:ph type="sldNum" sz="quarter" idx="12"/>
          </p:nvPr>
        </p:nvSpPr>
        <p:spPr/>
        <p:txBody>
          <a:bodyPr/>
          <a:lstStyle/>
          <a:p>
            <a:pPr>
              <a:defRPr/>
            </a:pPr>
            <a:fld id="{BB5849D9-A748-49B4-AB27-BB1E33A4E518}" type="slidenum">
              <a:rPr lang="en-US" altLang="zh-CN" smtClean="0"/>
              <a:pPr>
                <a:defRPr/>
              </a:pPr>
              <a:t>27</a:t>
            </a:fld>
            <a:endParaRPr lang="en-US" altLang="zh-CN"/>
          </a:p>
        </p:txBody>
      </p:sp>
    </p:spTree>
    <p:extLst>
      <p:ext uri="{BB962C8B-B14F-4D97-AF65-F5344CB8AC3E}">
        <p14:creationId xmlns:p14="http://schemas.microsoft.com/office/powerpoint/2010/main" val="47722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zh-CN" altLang="zh-CN" dirty="0"/>
              <a:t>有哪些技术可以提升数据库完整性保护能力？</a:t>
            </a:r>
            <a:endParaRPr lang="en-US" altLang="zh-CN" dirty="0"/>
          </a:p>
          <a:p>
            <a:pPr marL="0" indent="0">
              <a:buNone/>
            </a:pPr>
            <a:r>
              <a:rPr lang="en-US" altLang="zh-CN" sz="2400" dirty="0"/>
              <a:t>     </a:t>
            </a:r>
            <a:r>
              <a:rPr lang="zh-CN" altLang="zh-CN" sz="2400" dirty="0"/>
              <a:t>大家学过的哪些技术可以提高数据库系统的完整性保护能力？请举例并解释。</a:t>
            </a:r>
            <a:endParaRPr lang="zh-CN" altLang="en-US" sz="2400" dirty="0"/>
          </a:p>
        </p:txBody>
      </p:sp>
      <p:sp>
        <p:nvSpPr>
          <p:cNvPr id="4" name="灯片编号占位符 3"/>
          <p:cNvSpPr>
            <a:spLocks noGrp="1"/>
          </p:cNvSpPr>
          <p:nvPr>
            <p:ph type="sldNum" sz="quarter" idx="12"/>
          </p:nvPr>
        </p:nvSpPr>
        <p:spPr/>
        <p:txBody>
          <a:bodyPr/>
          <a:lstStyle/>
          <a:p>
            <a:pPr>
              <a:defRPr/>
            </a:pPr>
            <a:fld id="{BB5849D9-A748-49B4-AB27-BB1E33A4E518}" type="slidenum">
              <a:rPr lang="en-US" altLang="zh-CN" smtClean="0"/>
              <a:pPr>
                <a:defRPr/>
              </a:pPr>
              <a:t>28</a:t>
            </a:fld>
            <a:endParaRPr lang="en-US" altLang="zh-CN"/>
          </a:p>
        </p:txBody>
      </p:sp>
    </p:spTree>
    <p:extLst>
      <p:ext uri="{BB962C8B-B14F-4D97-AF65-F5344CB8AC3E}">
        <p14:creationId xmlns:p14="http://schemas.microsoft.com/office/powerpoint/2010/main" val="3082886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12725" y="954088"/>
            <a:ext cx="8702675" cy="4339650"/>
          </a:xfrm>
          <a:prstGeom prst="rect">
            <a:avLst/>
          </a:prstGeom>
          <a:noFill/>
          <a:ln w="9525">
            <a:noFill/>
            <a:miter lim="800000"/>
            <a:headEnd/>
            <a:tailEnd/>
          </a:ln>
        </p:spPr>
        <p:txBody>
          <a:bodyPr>
            <a:spAutoFit/>
          </a:bodyPr>
          <a:lstStyle/>
          <a:p>
            <a:r>
              <a:rPr lang="en-US" altLang="zh-CN" sz="2800" b="1" dirty="0">
                <a:ea typeface="黑体" pitchFamily="2" charset="-122"/>
              </a:rPr>
              <a:t>5.1 </a:t>
            </a:r>
            <a:r>
              <a:rPr lang="zh-CN" altLang="en-US" sz="2800" b="1" dirty="0">
                <a:latin typeface="Times New Roman" charset="0"/>
              </a:rPr>
              <a:t>实体完整性（</a:t>
            </a:r>
            <a:r>
              <a:rPr lang="en-US" altLang="zh-CN" sz="2800" b="1" dirty="0"/>
              <a:t>entity integrity</a:t>
            </a:r>
            <a:r>
              <a:rPr lang="zh-CN" altLang="en-US" sz="2800" b="1" dirty="0">
                <a:latin typeface="Times New Roman" charset="0"/>
              </a:rPr>
              <a:t>）</a:t>
            </a:r>
            <a:endParaRPr lang="zh-CN" altLang="en-US" sz="2800" b="1" dirty="0"/>
          </a:p>
          <a:p>
            <a:r>
              <a:rPr lang="en-US" altLang="zh-CN" sz="2800" dirty="0">
                <a:latin typeface="Times New Roman" charset="0"/>
              </a:rPr>
              <a:t>——</a:t>
            </a:r>
            <a:r>
              <a:rPr lang="zh-CN" altLang="en-US" sz="2800" dirty="0">
                <a:latin typeface="Times New Roman" charset="0"/>
              </a:rPr>
              <a:t>对关系模式主属性施加的完整性控制。</a:t>
            </a:r>
            <a:endParaRPr lang="zh-CN" altLang="en-US" sz="2800" dirty="0"/>
          </a:p>
          <a:p>
            <a:r>
              <a:rPr lang="zh-CN" altLang="en-US" sz="2800" dirty="0"/>
              <a:t> </a:t>
            </a:r>
            <a:r>
              <a:rPr lang="zh-CN" altLang="en-US" sz="2800" dirty="0">
                <a:solidFill>
                  <a:srgbClr val="FF0000"/>
                </a:solidFill>
                <a:latin typeface="Times New Roman" charset="0"/>
              </a:rPr>
              <a:t>不允许空，在关系中取值唯一</a:t>
            </a:r>
            <a:endParaRPr lang="zh-CN" altLang="en-US" sz="2800" dirty="0">
              <a:solidFill>
                <a:srgbClr val="FF0000"/>
              </a:solidFill>
            </a:endParaRPr>
          </a:p>
          <a:p>
            <a:r>
              <a:rPr lang="zh-CN" altLang="en-US" sz="2800" dirty="0">
                <a:latin typeface="Times New Roman" charset="0"/>
              </a:rPr>
              <a:t>例：</a:t>
            </a:r>
            <a:r>
              <a:rPr lang="zh-CN" altLang="en-US" sz="2800" dirty="0"/>
              <a:t> </a:t>
            </a:r>
            <a:r>
              <a:rPr lang="en-US" altLang="zh-CN" sz="2800" dirty="0"/>
              <a:t>student (SNO,SNAME,SEX,BYEAR)		</a:t>
            </a:r>
          </a:p>
          <a:p>
            <a:r>
              <a:rPr lang="en-US" altLang="zh-CN" sz="2800" dirty="0"/>
              <a:t>       </a:t>
            </a:r>
            <a:r>
              <a:rPr lang="en-US" altLang="zh-CN" sz="2800" dirty="0">
                <a:solidFill>
                  <a:srgbClr val="FF0000"/>
                </a:solidFill>
              </a:rPr>
              <a:t>SNO</a:t>
            </a:r>
            <a:r>
              <a:rPr lang="zh-CN" altLang="en-US" sz="2800" dirty="0">
                <a:solidFill>
                  <a:srgbClr val="FF0000"/>
                </a:solidFill>
                <a:latin typeface="Times New Roman" charset="0"/>
              </a:rPr>
              <a:t>不能为空且唯一</a:t>
            </a:r>
            <a:endParaRPr lang="zh-CN" altLang="en-US" sz="2800" dirty="0">
              <a:solidFill>
                <a:srgbClr val="FF0000"/>
              </a:solidFill>
            </a:endParaRPr>
          </a:p>
          <a:p>
            <a:r>
              <a:rPr lang="en-US" altLang="zh-CN" sz="2800" dirty="0"/>
              <a:t>course(CNO,CTITLE)	</a:t>
            </a:r>
            <a:r>
              <a:rPr lang="en-US" altLang="zh-CN" sz="2800" dirty="0">
                <a:solidFill>
                  <a:srgbClr val="FF0000"/>
                </a:solidFill>
              </a:rPr>
              <a:t>CNO</a:t>
            </a:r>
            <a:r>
              <a:rPr lang="zh-CN" altLang="en-US" sz="2800" dirty="0">
                <a:solidFill>
                  <a:srgbClr val="FF0000"/>
                </a:solidFill>
                <a:latin typeface="Times New Roman" charset="0"/>
              </a:rPr>
              <a:t>不能为空且唯一</a:t>
            </a:r>
            <a:endParaRPr lang="zh-CN" altLang="en-US" sz="2800" dirty="0">
              <a:solidFill>
                <a:srgbClr val="FF0000"/>
              </a:solidFill>
            </a:endParaRPr>
          </a:p>
          <a:p>
            <a:r>
              <a:rPr lang="en-US" altLang="zh-CN" sz="2800" dirty="0"/>
              <a:t>sc(SNO,CNO,GRADE)      </a:t>
            </a:r>
            <a:r>
              <a:rPr lang="en-US" altLang="zh-CN" sz="2800" dirty="0">
                <a:solidFill>
                  <a:srgbClr val="FF0000"/>
                </a:solidFill>
              </a:rPr>
              <a:t>(SNO</a:t>
            </a:r>
            <a:r>
              <a:rPr lang="zh-CN" altLang="en-US" sz="2800" dirty="0">
                <a:solidFill>
                  <a:srgbClr val="FF0000"/>
                </a:solidFill>
                <a:latin typeface="Times New Roman" charset="0"/>
              </a:rPr>
              <a:t>，</a:t>
            </a:r>
            <a:r>
              <a:rPr lang="en-US" altLang="zh-CN" sz="2800" dirty="0">
                <a:solidFill>
                  <a:srgbClr val="FF0000"/>
                </a:solidFill>
              </a:rPr>
              <a:t>CNO)</a:t>
            </a:r>
            <a:r>
              <a:rPr lang="zh-CN" altLang="en-US" sz="2800" dirty="0">
                <a:solidFill>
                  <a:srgbClr val="FF0000"/>
                </a:solidFill>
                <a:latin typeface="Times New Roman" charset="0"/>
              </a:rPr>
              <a:t>不能为空</a:t>
            </a:r>
            <a:endParaRPr lang="en-US" altLang="zh-CN" sz="2800" dirty="0">
              <a:solidFill>
                <a:srgbClr val="FF0000"/>
              </a:solidFill>
              <a:latin typeface="Times New Roman" charset="0"/>
            </a:endParaRPr>
          </a:p>
          <a:p>
            <a:r>
              <a:rPr lang="en-US" altLang="zh-CN" sz="2800" dirty="0">
                <a:solidFill>
                  <a:srgbClr val="FF0000"/>
                </a:solidFill>
                <a:latin typeface="Times New Roman" charset="0"/>
              </a:rPr>
              <a:t>                                                    </a:t>
            </a:r>
            <a:r>
              <a:rPr lang="zh-CN" altLang="en-US" sz="2800" dirty="0">
                <a:solidFill>
                  <a:srgbClr val="FF0000"/>
                </a:solidFill>
                <a:latin typeface="Times New Roman" charset="0"/>
              </a:rPr>
              <a:t>且唯一</a:t>
            </a:r>
            <a:endParaRPr lang="zh-CN" altLang="en-US" sz="2800" dirty="0">
              <a:solidFill>
                <a:srgbClr val="FF0000"/>
              </a:solidFill>
            </a:endParaRPr>
          </a:p>
          <a:p>
            <a:endParaRPr lang="en-US" altLang="zh-CN" sz="2600" dirty="0"/>
          </a:p>
          <a:p>
            <a:r>
              <a:rPr lang="en-US" altLang="zh-CN" sz="2600" dirty="0"/>
              <a:t>create table student (SNO Char (6) NOT NULL,</a:t>
            </a:r>
            <a:r>
              <a:rPr lang="en-US" altLang="zh-CN" sz="2600" dirty="0">
                <a:latin typeface="Times New Roman" charset="0"/>
              </a:rPr>
              <a:t>…</a:t>
            </a:r>
            <a:r>
              <a:rPr lang="en-US" altLang="zh-CN" sz="2600" dirty="0"/>
              <a:t>,);</a:t>
            </a:r>
          </a:p>
        </p:txBody>
      </p:sp>
      <p:sp>
        <p:nvSpPr>
          <p:cNvPr id="4" name="灯片编号占位符 3"/>
          <p:cNvSpPr>
            <a:spLocks noGrp="1"/>
          </p:cNvSpPr>
          <p:nvPr>
            <p:ph type="sldNum" sz="quarter" idx="12"/>
          </p:nvPr>
        </p:nvSpPr>
        <p:spPr/>
        <p:txBody>
          <a:bodyPr/>
          <a:lstStyle/>
          <a:p>
            <a:pPr>
              <a:defRPr/>
            </a:pPr>
            <a:fld id="{FCC4D5C0-C162-41DB-9758-A529A04FA5F2}" type="slidenum">
              <a:rPr lang="en-US" altLang="zh-CN" smtClean="0"/>
              <a:pPr>
                <a:defRPr/>
              </a:pPr>
              <a:t>3</a:t>
            </a:fld>
            <a:endParaRPr lang="en-US" altLang="zh-CN"/>
          </a:p>
        </p:txBody>
      </p:sp>
      <p:sp>
        <p:nvSpPr>
          <p:cNvPr id="6" name="圆角矩形标注 5"/>
          <p:cNvSpPr/>
          <p:nvPr/>
        </p:nvSpPr>
        <p:spPr>
          <a:xfrm>
            <a:off x="539552" y="5500702"/>
            <a:ext cx="7920880" cy="1096650"/>
          </a:xfrm>
          <a:prstGeom prst="wedgeRoundRectCallout">
            <a:avLst>
              <a:gd name="adj1" fmla="val 8833"/>
              <a:gd name="adj2" fmla="val -7182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latin typeface="Arial Unicode MS" pitchFamily="34" charset="-122"/>
                <a:ea typeface="Arial Unicode MS" pitchFamily="34" charset="-122"/>
                <a:cs typeface="Arial Unicode MS" pitchFamily="34" charset="-122"/>
              </a:rPr>
              <a:t>PRIMARY KEY</a:t>
            </a:r>
            <a:r>
              <a:rPr lang="zh-CN" altLang="en-US" dirty="0">
                <a:latin typeface="Arial Unicode MS" pitchFamily="34" charset="-122"/>
                <a:ea typeface="Arial Unicode MS" pitchFamily="34" charset="-122"/>
                <a:cs typeface="Arial Unicode MS" pitchFamily="34" charset="-122"/>
              </a:rPr>
              <a:t>？</a:t>
            </a:r>
            <a:r>
              <a:rPr lang="en-US" altLang="zh-CN" dirty="0">
                <a:latin typeface="+mn-ea"/>
                <a:cs typeface="Arial Unicode MS" pitchFamily="34" charset="-122"/>
              </a:rPr>
              <a:t>DBMS</a:t>
            </a:r>
            <a:r>
              <a:rPr lang="zh-CN" altLang="en-US" dirty="0">
                <a:latin typeface="+mn-ea"/>
                <a:cs typeface="Arial Unicode MS" pitchFamily="34" charset="-122"/>
              </a:rPr>
              <a:t>的一般做法是为主码建立</a:t>
            </a:r>
            <a:r>
              <a:rPr lang="en-US" altLang="zh-CN" dirty="0">
                <a:latin typeface="+mn-ea"/>
                <a:cs typeface="Arial Unicode MS" pitchFamily="34" charset="-122"/>
              </a:rPr>
              <a:t>B+</a:t>
            </a:r>
            <a:r>
              <a:rPr lang="zh-CN" altLang="en-US" dirty="0">
                <a:latin typeface="+mn-ea"/>
                <a:cs typeface="Arial Unicode MS" pitchFamily="34" charset="-122"/>
              </a:rPr>
              <a:t>树索引，插入时遍历索引直到叶子节点，判断待插入主码值不存在则可以执行插入动作。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3"/>
          <p:cNvSpPr>
            <a:spLocks noGrp="1"/>
          </p:cNvSpPr>
          <p:nvPr>
            <p:ph idx="1"/>
          </p:nvPr>
        </p:nvSpPr>
        <p:spPr>
          <a:xfrm>
            <a:off x="457200" y="642938"/>
            <a:ext cx="8579296" cy="6000750"/>
          </a:xfrm>
        </p:spPr>
        <p:txBody>
          <a:bodyPr/>
          <a:lstStyle/>
          <a:p>
            <a:pPr marL="0" indent="0">
              <a:buFont typeface="Wingdings 2" pitchFamily="18" charset="2"/>
              <a:buNone/>
            </a:pPr>
            <a:r>
              <a:rPr lang="en-US" altLang="zh-CN" b="1" dirty="0"/>
              <a:t>5.2 </a:t>
            </a:r>
            <a:r>
              <a:rPr lang="zh-CN" altLang="en-US" b="1" dirty="0">
                <a:latin typeface="Times New Roman" charset="0"/>
              </a:rPr>
              <a:t>参照完整性（</a:t>
            </a:r>
            <a:r>
              <a:rPr lang="en-US" altLang="zh-CN" b="1" dirty="0"/>
              <a:t>referential integrity</a:t>
            </a:r>
            <a:r>
              <a:rPr lang="zh-CN" altLang="en-US" b="1" dirty="0">
                <a:latin typeface="Times New Roman" charset="0"/>
              </a:rPr>
              <a:t>）</a:t>
            </a:r>
            <a:endParaRPr lang="zh-CN" altLang="en-US" b="1" dirty="0"/>
          </a:p>
          <a:p>
            <a:pPr marL="0" indent="0">
              <a:buFont typeface="Wingdings 2" pitchFamily="18" charset="2"/>
              <a:buNone/>
            </a:pPr>
            <a:r>
              <a:rPr lang="en-US" altLang="zh-CN" dirty="0">
                <a:latin typeface="Times New Roman" charset="0"/>
              </a:rPr>
              <a:t>——</a:t>
            </a:r>
            <a:r>
              <a:rPr lang="zh-CN" altLang="en-US" dirty="0">
                <a:latin typeface="Times New Roman" charset="0"/>
              </a:rPr>
              <a:t>对外码施加的完整性控制。</a:t>
            </a:r>
            <a:endParaRPr lang="en-US" altLang="zh-CN" dirty="0">
              <a:latin typeface="Times New Roman" charset="0"/>
            </a:endParaRPr>
          </a:p>
          <a:p>
            <a:pPr marL="0" indent="0">
              <a:buFont typeface="Wingdings 2" pitchFamily="18" charset="2"/>
              <a:buNone/>
            </a:pPr>
            <a:r>
              <a:rPr lang="zh-CN" altLang="en-US" dirty="0">
                <a:latin typeface="Times New Roman" charset="0"/>
              </a:rPr>
              <a:t>参照关系：外码所在关系，如</a:t>
            </a:r>
            <a:r>
              <a:rPr lang="en-US" altLang="zh-CN" dirty="0"/>
              <a:t>SC</a:t>
            </a:r>
          </a:p>
          <a:p>
            <a:pPr marL="0" indent="0">
              <a:buFont typeface="Wingdings 2" pitchFamily="18" charset="2"/>
              <a:buNone/>
            </a:pPr>
            <a:r>
              <a:rPr lang="zh-CN" altLang="en-US" dirty="0">
                <a:latin typeface="Times New Roman" charset="0"/>
              </a:rPr>
              <a:t>被参照关系：主码（同时又是另一关系中的外码）所在关系，如</a:t>
            </a:r>
            <a:r>
              <a:rPr lang="en-US" altLang="zh-CN" dirty="0"/>
              <a:t>student</a:t>
            </a:r>
            <a:r>
              <a:rPr lang="zh-CN" altLang="en-US" dirty="0"/>
              <a:t>，</a:t>
            </a:r>
            <a:r>
              <a:rPr lang="en-US" altLang="zh-CN" dirty="0"/>
              <a:t>course</a:t>
            </a:r>
            <a:r>
              <a:rPr lang="zh-CN" altLang="en-US" dirty="0"/>
              <a:t>。</a:t>
            </a:r>
          </a:p>
          <a:p>
            <a:pPr marL="0" indent="0">
              <a:buFont typeface="Wingdings 2" pitchFamily="18" charset="2"/>
              <a:buNone/>
            </a:pPr>
            <a:r>
              <a:rPr lang="zh-CN" altLang="en-US" dirty="0">
                <a:latin typeface="Times New Roman" charset="0"/>
              </a:rPr>
              <a:t>外码：</a:t>
            </a:r>
            <a:r>
              <a:rPr lang="en-US" altLang="zh-CN" dirty="0"/>
              <a:t>sc</a:t>
            </a:r>
            <a:r>
              <a:rPr lang="zh-CN" altLang="en-US" dirty="0">
                <a:latin typeface="Times New Roman" charset="0"/>
              </a:rPr>
              <a:t>中的</a:t>
            </a:r>
            <a:r>
              <a:rPr lang="en-US" altLang="zh-CN" dirty="0"/>
              <a:t>SNO</a:t>
            </a:r>
            <a:r>
              <a:rPr lang="zh-CN" altLang="en-US" dirty="0">
                <a:latin typeface="Times New Roman" charset="0"/>
              </a:rPr>
              <a:t>，</a:t>
            </a:r>
            <a:r>
              <a:rPr lang="en-US" altLang="zh-CN" dirty="0"/>
              <a:t>CNO</a:t>
            </a:r>
          </a:p>
          <a:p>
            <a:pPr marL="0" indent="0">
              <a:buFont typeface="Wingdings 2" pitchFamily="18" charset="2"/>
              <a:buNone/>
            </a:pPr>
            <a:r>
              <a:rPr lang="en-US" altLang="zh-CN" sz="2400" dirty="0"/>
              <a:t>1</a:t>
            </a:r>
            <a:r>
              <a:rPr lang="zh-CN" altLang="en-US" sz="2400" dirty="0">
                <a:latin typeface="Times New Roman" charset="0"/>
              </a:rPr>
              <a:t>）空值情况</a:t>
            </a:r>
            <a:endParaRPr lang="zh-CN" altLang="en-US" sz="2400" dirty="0"/>
          </a:p>
          <a:p>
            <a:pPr marL="0" indent="0">
              <a:buFont typeface="Wingdings 2" pitchFamily="18" charset="2"/>
              <a:buNone/>
            </a:pPr>
            <a:r>
              <a:rPr lang="zh-CN" altLang="en-US" sz="2400" dirty="0">
                <a:latin typeface="宋体" charset="-122"/>
              </a:rPr>
              <a:t>①</a:t>
            </a:r>
            <a:r>
              <a:rPr lang="zh-CN" altLang="en-US" sz="2400" dirty="0"/>
              <a:t> 空值表示外码属性不存在或者无法确定</a:t>
            </a:r>
            <a:r>
              <a:rPr lang="zh-CN" altLang="en-US" sz="2400" dirty="0">
                <a:latin typeface="Times New Roman" charset="0"/>
              </a:rPr>
              <a:t>；</a:t>
            </a:r>
            <a:endParaRPr lang="zh-CN" altLang="en-US" sz="2400" dirty="0"/>
          </a:p>
          <a:p>
            <a:pPr marL="0" indent="0">
              <a:buFont typeface="Wingdings 2" pitchFamily="18" charset="2"/>
              <a:buNone/>
            </a:pPr>
            <a:r>
              <a:rPr lang="zh-CN" altLang="en-US" sz="2400" dirty="0">
                <a:latin typeface="宋体" charset="-122"/>
              </a:rPr>
              <a:t>②</a:t>
            </a:r>
            <a:r>
              <a:rPr lang="zh-CN" altLang="en-US" sz="2400" dirty="0"/>
              <a:t> 非空则</a:t>
            </a:r>
            <a:r>
              <a:rPr lang="zh-CN" altLang="en-US" sz="2400" dirty="0">
                <a:latin typeface="Times New Roman" charset="0"/>
              </a:rPr>
              <a:t>对应被参照关系中该元组存在；</a:t>
            </a:r>
            <a:endParaRPr lang="zh-CN" altLang="en-US" sz="2400" dirty="0"/>
          </a:p>
          <a:p>
            <a:pPr marL="0" indent="0">
              <a:buFont typeface="Wingdings 2" pitchFamily="18" charset="2"/>
              <a:buNone/>
            </a:pPr>
            <a:r>
              <a:rPr lang="zh-CN" altLang="en-US" sz="2400" dirty="0">
                <a:latin typeface="宋体" charset="-122"/>
              </a:rPr>
              <a:t>③</a:t>
            </a:r>
            <a:r>
              <a:rPr lang="zh-CN" altLang="en-US" sz="2400" dirty="0"/>
              <a:t> </a:t>
            </a:r>
            <a:r>
              <a:rPr lang="zh-CN" altLang="en-US" sz="2400" dirty="0">
                <a:latin typeface="宋体" charset="-122"/>
              </a:rPr>
              <a:t>是否可为空，依据应用语义确定。</a:t>
            </a:r>
            <a:r>
              <a:rPr lang="zh-CN" altLang="en-US" sz="2400" dirty="0"/>
              <a:t> </a:t>
            </a:r>
          </a:p>
          <a:p>
            <a:pPr marL="0" lvl="1" indent="0" algn="just">
              <a:buNone/>
            </a:pPr>
            <a:r>
              <a:rPr lang="en-US" altLang="zh-CN" dirty="0"/>
              <a:t>DEPT</a:t>
            </a:r>
            <a:r>
              <a:rPr lang="zh-CN" altLang="en-US" dirty="0">
                <a:latin typeface="Times New Roman" charset="0"/>
              </a:rPr>
              <a:t>（</a:t>
            </a:r>
            <a:r>
              <a:rPr lang="en-US" altLang="zh-CN" dirty="0">
                <a:solidFill>
                  <a:srgbClr val="FF0000"/>
                </a:solidFill>
              </a:rPr>
              <a:t>DNO</a:t>
            </a:r>
            <a:r>
              <a:rPr lang="zh-CN" altLang="en-US" dirty="0">
                <a:latin typeface="Times New Roman" charset="0"/>
              </a:rPr>
              <a:t>，</a:t>
            </a:r>
            <a:r>
              <a:rPr lang="en-US" altLang="zh-CN" dirty="0"/>
              <a:t>DNAME</a:t>
            </a:r>
            <a:r>
              <a:rPr lang="zh-CN" altLang="en-US" dirty="0"/>
              <a:t>，</a:t>
            </a:r>
            <a:r>
              <a:rPr lang="en-US" altLang="zh-CN" dirty="0"/>
              <a:t>LOCATION</a:t>
            </a:r>
            <a:r>
              <a:rPr lang="zh-CN" altLang="en-US" dirty="0"/>
              <a:t>），  </a:t>
            </a:r>
            <a:endParaRPr lang="en-US" altLang="zh-CN" dirty="0"/>
          </a:p>
          <a:p>
            <a:pPr marL="0" lvl="1" indent="0" algn="just">
              <a:buNone/>
            </a:pPr>
            <a:r>
              <a:rPr lang="en-US" altLang="zh-CN" dirty="0"/>
              <a:t>EMPL</a:t>
            </a:r>
            <a:r>
              <a:rPr lang="zh-CN" altLang="en-US" dirty="0">
                <a:latin typeface="Times New Roman" charset="0"/>
              </a:rPr>
              <a:t>（</a:t>
            </a:r>
            <a:r>
              <a:rPr lang="en-US" altLang="zh-CN" dirty="0"/>
              <a:t>ENO</a:t>
            </a:r>
            <a:r>
              <a:rPr lang="zh-CN" altLang="en-US" dirty="0">
                <a:latin typeface="Times New Roman" charset="0"/>
              </a:rPr>
              <a:t>，</a:t>
            </a:r>
            <a:r>
              <a:rPr lang="en-US" altLang="zh-CN" dirty="0">
                <a:solidFill>
                  <a:srgbClr val="0404EC"/>
                </a:solidFill>
              </a:rPr>
              <a:t>DNO</a:t>
            </a:r>
            <a:r>
              <a:rPr lang="zh-CN" altLang="en-US" dirty="0">
                <a:latin typeface="Times New Roman" charset="0"/>
              </a:rPr>
              <a:t>，</a:t>
            </a:r>
            <a:r>
              <a:rPr lang="en-US" altLang="zh-CN" dirty="0"/>
              <a:t>ENAME</a:t>
            </a:r>
            <a:r>
              <a:rPr lang="zh-CN" altLang="en-US" dirty="0">
                <a:latin typeface="Times New Roman" charset="0"/>
              </a:rPr>
              <a:t>）</a:t>
            </a:r>
            <a:endParaRPr lang="zh-CN" altLang="en-US" dirty="0"/>
          </a:p>
          <a:p>
            <a:pPr marL="0" lvl="1" indent="0" algn="just">
              <a:buFont typeface="Wingdings 2" pitchFamily="18" charset="2"/>
              <a:buNone/>
            </a:pPr>
            <a:r>
              <a:rPr lang="en-US" altLang="zh-CN" dirty="0"/>
              <a:t>EMPL</a:t>
            </a:r>
            <a:r>
              <a:rPr lang="zh-CN" altLang="en-US" dirty="0">
                <a:latin typeface="Times New Roman" charset="0"/>
              </a:rPr>
              <a:t>中</a:t>
            </a:r>
            <a:r>
              <a:rPr lang="en-US" altLang="zh-CN" dirty="0"/>
              <a:t>DNO</a:t>
            </a:r>
            <a:r>
              <a:rPr lang="zh-CN" altLang="en-US" dirty="0">
                <a:latin typeface="Times New Roman" charset="0"/>
              </a:rPr>
              <a:t>可为空，表示该职员还未分配到任何部门工作。</a:t>
            </a:r>
            <a:endParaRPr lang="en-US" altLang="zh-CN" dirty="0"/>
          </a:p>
        </p:txBody>
      </p:sp>
      <p:sp>
        <p:nvSpPr>
          <p:cNvPr id="2" name="灯片编号占位符 1"/>
          <p:cNvSpPr>
            <a:spLocks noGrp="1"/>
          </p:cNvSpPr>
          <p:nvPr>
            <p:ph type="sldNum" sz="quarter" idx="12"/>
          </p:nvPr>
        </p:nvSpPr>
        <p:spPr/>
        <p:txBody>
          <a:bodyPr/>
          <a:lstStyle/>
          <a:p>
            <a:pPr>
              <a:defRPr/>
            </a:pPr>
            <a:fld id="{F8563034-54E3-4249-B3AC-B202BADDFE8A}" type="slidenum">
              <a:rPr lang="en-US" altLang="zh-CN" smtClean="0"/>
              <a:pPr>
                <a:defRPr/>
              </a:pPr>
              <a:t>4</a:t>
            </a:fld>
            <a:endParaRPr lang="en-US" altLang="zh-CN"/>
          </a:p>
        </p:txBody>
      </p:sp>
      <p:sp>
        <p:nvSpPr>
          <p:cNvPr id="13316" name="AutoShape 3"/>
          <p:cNvSpPr>
            <a:spLocks noChangeArrowheads="1"/>
          </p:cNvSpPr>
          <p:nvPr/>
        </p:nvSpPr>
        <p:spPr bwMode="auto">
          <a:xfrm>
            <a:off x="8426450" y="164306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3" name="圆角矩形标注 2"/>
          <p:cNvSpPr/>
          <p:nvPr/>
        </p:nvSpPr>
        <p:spPr>
          <a:xfrm>
            <a:off x="5964213" y="1196752"/>
            <a:ext cx="1872208" cy="720080"/>
          </a:xfrm>
          <a:prstGeom prst="wedgeRoundRectCallout">
            <a:avLst>
              <a:gd name="adj1" fmla="val -94899"/>
              <a:gd name="adj2" fmla="val -240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Times New Roman" charset="0"/>
              </a:rPr>
              <a:t>回忆第二章定义</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212725" y="714375"/>
            <a:ext cx="8702675" cy="5694363"/>
          </a:xfrm>
          <a:prstGeom prst="rect">
            <a:avLst/>
          </a:prstGeom>
          <a:noFill/>
          <a:ln w="9525">
            <a:noFill/>
            <a:miter lim="800000"/>
            <a:headEnd/>
            <a:tailEnd/>
          </a:ln>
        </p:spPr>
        <p:txBody>
          <a:bodyPr>
            <a:spAutoFit/>
          </a:bodyPr>
          <a:lstStyle/>
          <a:p>
            <a:pPr algn="just"/>
            <a:r>
              <a:rPr lang="en-US" altLang="zh-CN" sz="2600" dirty="0"/>
              <a:t>2</a:t>
            </a:r>
            <a:r>
              <a:rPr lang="zh-CN" altLang="en-US" sz="2600" dirty="0">
                <a:latin typeface="Times New Roman" charset="0"/>
              </a:rPr>
              <a:t>）删除被参照关系元组情况</a:t>
            </a:r>
            <a:endParaRPr lang="zh-CN" altLang="en-US" sz="2600" dirty="0"/>
          </a:p>
          <a:p>
            <a:pPr algn="just"/>
            <a:r>
              <a:rPr lang="zh-CN" altLang="en-US" sz="2600" dirty="0">
                <a:latin typeface="宋体" charset="-122"/>
              </a:rPr>
              <a:t>①</a:t>
            </a:r>
            <a:r>
              <a:rPr lang="zh-CN" altLang="en-US" sz="2600" dirty="0"/>
              <a:t> </a:t>
            </a:r>
            <a:r>
              <a:rPr lang="zh-CN" altLang="en-US" sz="2600" dirty="0">
                <a:latin typeface="Times New Roman" charset="0"/>
              </a:rPr>
              <a:t>捆绑删除（</a:t>
            </a:r>
            <a:r>
              <a:rPr lang="en-US" altLang="zh-CN" sz="2600" dirty="0">
                <a:solidFill>
                  <a:srgbClr val="FF0000"/>
                </a:solidFill>
              </a:rPr>
              <a:t>cascade</a:t>
            </a:r>
            <a:r>
              <a:rPr lang="zh-CN" altLang="en-US" sz="2600" dirty="0">
                <a:latin typeface="Times New Roman" charset="0"/>
              </a:rPr>
              <a:t>）</a:t>
            </a:r>
            <a:endParaRPr lang="zh-CN" altLang="en-US" sz="2600" dirty="0"/>
          </a:p>
          <a:p>
            <a:pPr algn="just"/>
            <a:r>
              <a:rPr lang="en-US" altLang="zh-CN" sz="2600" dirty="0">
                <a:latin typeface="Times New Roman" charset="0"/>
              </a:rPr>
              <a:t>——</a:t>
            </a:r>
            <a:r>
              <a:rPr lang="zh-CN" altLang="en-US" sz="2600" dirty="0">
                <a:latin typeface="Times New Roman" charset="0"/>
              </a:rPr>
              <a:t>参照与被参照关系中相关数据一起删除。</a:t>
            </a:r>
            <a:endParaRPr lang="zh-CN" altLang="en-US" sz="2600" dirty="0"/>
          </a:p>
          <a:p>
            <a:pPr algn="just"/>
            <a:r>
              <a:rPr lang="zh-CN" altLang="en-US" sz="2600" dirty="0">
                <a:solidFill>
                  <a:srgbClr val="FF0000"/>
                </a:solidFill>
                <a:latin typeface="Times New Roman" charset="0"/>
              </a:rPr>
              <a:t>被参照关系中外码元组删除</a:t>
            </a:r>
            <a:endParaRPr lang="zh-CN" altLang="en-US" sz="2600" dirty="0">
              <a:solidFill>
                <a:srgbClr val="FF0000"/>
              </a:solidFill>
            </a:endParaRPr>
          </a:p>
          <a:p>
            <a:pPr algn="just"/>
            <a:r>
              <a:rPr lang="zh-CN" altLang="en-US" sz="2600" dirty="0">
                <a:latin typeface="Times New Roman" charset="0"/>
              </a:rPr>
              <a:t>例如：删除</a:t>
            </a:r>
            <a:r>
              <a:rPr lang="en-US" altLang="zh-CN" sz="2600" dirty="0">
                <a:latin typeface="Times New Roman" charset="0"/>
              </a:rPr>
              <a:t>99001</a:t>
            </a:r>
            <a:r>
              <a:rPr lang="zh-CN" altLang="en-US" sz="2600" dirty="0">
                <a:latin typeface="Times New Roman" charset="0"/>
              </a:rPr>
              <a:t>号学生（或者</a:t>
            </a:r>
            <a:r>
              <a:rPr lang="en-US" altLang="zh-CN" sz="2600" dirty="0">
                <a:latin typeface="Times New Roman" charset="0"/>
              </a:rPr>
              <a:t>01</a:t>
            </a:r>
            <a:r>
              <a:rPr lang="zh-CN" altLang="en-US" sz="2600" dirty="0">
                <a:latin typeface="Times New Roman" charset="0"/>
              </a:rPr>
              <a:t>号课程）</a:t>
            </a:r>
          </a:p>
          <a:p>
            <a:pPr algn="just"/>
            <a:r>
              <a:rPr lang="zh-CN" altLang="en-US" sz="2600" dirty="0">
                <a:latin typeface="Times New Roman" charset="0"/>
              </a:rPr>
              <a:t>    </a:t>
            </a:r>
            <a:r>
              <a:rPr lang="zh-CN" altLang="en-US" sz="2600" dirty="0">
                <a:solidFill>
                  <a:schemeClr val="accent1"/>
                </a:solidFill>
                <a:latin typeface="Times New Roman" charset="0"/>
              </a:rPr>
              <a:t>删去</a:t>
            </a:r>
            <a:r>
              <a:rPr lang="en-US" altLang="zh-CN" sz="2600" dirty="0">
                <a:solidFill>
                  <a:schemeClr val="accent1"/>
                </a:solidFill>
              </a:rPr>
              <a:t>student</a:t>
            </a:r>
            <a:r>
              <a:rPr lang="zh-CN" altLang="en-US" sz="2600" dirty="0">
                <a:solidFill>
                  <a:schemeClr val="accent1"/>
                </a:solidFill>
                <a:latin typeface="Times New Roman" charset="0"/>
              </a:rPr>
              <a:t>中</a:t>
            </a:r>
            <a:r>
              <a:rPr lang="en-US" altLang="zh-CN" sz="2600" dirty="0">
                <a:solidFill>
                  <a:schemeClr val="accent1"/>
                </a:solidFill>
              </a:rPr>
              <a:t>SNO=</a:t>
            </a:r>
            <a:r>
              <a:rPr lang="en-US" altLang="zh-CN" sz="2600" dirty="0">
                <a:solidFill>
                  <a:schemeClr val="accent1"/>
                </a:solidFill>
                <a:latin typeface="Times New Roman" charset="0"/>
              </a:rPr>
              <a:t>‘</a:t>
            </a:r>
            <a:r>
              <a:rPr lang="en-US" altLang="zh-CN" sz="2600" dirty="0">
                <a:solidFill>
                  <a:schemeClr val="accent1"/>
                </a:solidFill>
              </a:rPr>
              <a:t>99001</a:t>
            </a:r>
            <a:r>
              <a:rPr lang="en-US" altLang="zh-CN" sz="2600" dirty="0">
                <a:solidFill>
                  <a:schemeClr val="accent1"/>
                </a:solidFill>
                <a:latin typeface="Times New Roman" charset="0"/>
              </a:rPr>
              <a:t>’</a:t>
            </a:r>
            <a:r>
              <a:rPr lang="zh-CN" altLang="en-US" sz="2600" dirty="0">
                <a:solidFill>
                  <a:schemeClr val="accent1"/>
                </a:solidFill>
                <a:latin typeface="Times New Roman" charset="0"/>
              </a:rPr>
              <a:t>的元组</a:t>
            </a:r>
            <a:endParaRPr lang="zh-CN" altLang="en-US" sz="2600" dirty="0">
              <a:solidFill>
                <a:schemeClr val="accent1"/>
              </a:solidFill>
            </a:endParaRPr>
          </a:p>
          <a:p>
            <a:pPr algn="just"/>
            <a:r>
              <a:rPr lang="zh-CN" altLang="en-US" sz="2600" dirty="0">
                <a:latin typeface="Times New Roman" charset="0"/>
              </a:rPr>
              <a:t>   （删去</a:t>
            </a:r>
            <a:r>
              <a:rPr lang="en-US" altLang="zh-CN" sz="2600" dirty="0"/>
              <a:t>course</a:t>
            </a:r>
            <a:r>
              <a:rPr lang="zh-CN" altLang="en-US" sz="2600" dirty="0">
                <a:latin typeface="Times New Roman" charset="0"/>
              </a:rPr>
              <a:t>中</a:t>
            </a:r>
            <a:r>
              <a:rPr lang="en-US" altLang="zh-CN" sz="2600" dirty="0"/>
              <a:t>CNO=</a:t>
            </a:r>
            <a:r>
              <a:rPr lang="en-US" altLang="zh-CN" sz="2600" dirty="0">
                <a:latin typeface="Times New Roman" charset="0"/>
              </a:rPr>
              <a:t>‘</a:t>
            </a:r>
            <a:r>
              <a:rPr lang="en-US" altLang="zh-CN" sz="2600" dirty="0"/>
              <a:t>01</a:t>
            </a:r>
            <a:r>
              <a:rPr lang="en-US" altLang="zh-CN" sz="2600" dirty="0">
                <a:latin typeface="Times New Roman" charset="0"/>
              </a:rPr>
              <a:t>’</a:t>
            </a:r>
            <a:r>
              <a:rPr lang="zh-CN" altLang="en-US" sz="2600" dirty="0">
                <a:latin typeface="Times New Roman" charset="0"/>
              </a:rPr>
              <a:t>的元组）</a:t>
            </a:r>
          </a:p>
          <a:p>
            <a:pPr algn="just"/>
            <a:r>
              <a:rPr lang="zh-CN" altLang="en-US" sz="2600" dirty="0">
                <a:latin typeface="Times New Roman" charset="0"/>
              </a:rPr>
              <a:t>    </a:t>
            </a:r>
            <a:r>
              <a:rPr lang="zh-CN" altLang="en-US" sz="2600" dirty="0">
                <a:solidFill>
                  <a:schemeClr val="accent1"/>
                </a:solidFill>
                <a:latin typeface="Times New Roman" charset="0"/>
              </a:rPr>
              <a:t>则捆绑删除</a:t>
            </a:r>
            <a:r>
              <a:rPr lang="en-US" altLang="zh-CN" sz="2600" dirty="0">
                <a:solidFill>
                  <a:schemeClr val="accent1"/>
                </a:solidFill>
              </a:rPr>
              <a:t>SC</a:t>
            </a:r>
            <a:r>
              <a:rPr lang="zh-CN" altLang="en-US" sz="2600" dirty="0">
                <a:solidFill>
                  <a:schemeClr val="accent1"/>
                </a:solidFill>
                <a:latin typeface="Times New Roman" charset="0"/>
              </a:rPr>
              <a:t>中学号为</a:t>
            </a:r>
            <a:r>
              <a:rPr lang="en-US" altLang="zh-CN" sz="2600" dirty="0">
                <a:solidFill>
                  <a:schemeClr val="accent1"/>
                </a:solidFill>
              </a:rPr>
              <a:t>99001</a:t>
            </a:r>
            <a:r>
              <a:rPr lang="zh-CN" altLang="en-US" sz="2600" dirty="0">
                <a:solidFill>
                  <a:schemeClr val="accent1"/>
                </a:solidFill>
              </a:rPr>
              <a:t>（课号为</a:t>
            </a:r>
            <a:r>
              <a:rPr lang="en-US" altLang="zh-CN" sz="2600" dirty="0">
                <a:solidFill>
                  <a:schemeClr val="accent1"/>
                </a:solidFill>
              </a:rPr>
              <a:t>01</a:t>
            </a:r>
            <a:r>
              <a:rPr lang="zh-CN" altLang="en-US" sz="2600" dirty="0">
                <a:solidFill>
                  <a:schemeClr val="accent1"/>
                </a:solidFill>
              </a:rPr>
              <a:t>）的</a:t>
            </a:r>
            <a:r>
              <a:rPr lang="zh-CN" altLang="en-US" sz="2600" dirty="0">
                <a:solidFill>
                  <a:schemeClr val="accent1"/>
                </a:solidFill>
                <a:latin typeface="Times New Roman" charset="0"/>
              </a:rPr>
              <a:t>所有元组</a:t>
            </a:r>
            <a:endParaRPr lang="en-US" altLang="zh-CN" sz="2600" dirty="0">
              <a:solidFill>
                <a:schemeClr val="accent1"/>
              </a:solidFill>
              <a:latin typeface="Times New Roman" charset="0"/>
            </a:endParaRPr>
          </a:p>
          <a:p>
            <a:pPr algn="just"/>
            <a:endParaRPr lang="zh-CN" altLang="en-US" sz="2600" dirty="0">
              <a:solidFill>
                <a:schemeClr val="accent1"/>
              </a:solidFill>
            </a:endParaRPr>
          </a:p>
          <a:p>
            <a:pPr algn="just"/>
            <a:r>
              <a:rPr lang="zh-CN" altLang="en-US" sz="2600" dirty="0">
                <a:solidFill>
                  <a:srgbClr val="FF0000"/>
                </a:solidFill>
                <a:latin typeface="华文新魏" panose="02010800040101010101" pitchFamily="2" charset="-122"/>
                <a:ea typeface="华文新魏" panose="02010800040101010101" pitchFamily="2" charset="-122"/>
              </a:rPr>
              <a:t>→</a:t>
            </a:r>
            <a:r>
              <a:rPr lang="zh-CN" altLang="en-US" sz="2600" dirty="0">
                <a:solidFill>
                  <a:srgbClr val="FF0000"/>
                </a:solidFill>
                <a:latin typeface="Times New Roman" charset="0"/>
              </a:rPr>
              <a:t>参照关系中与被参照关系中码值对应元组删除</a:t>
            </a:r>
            <a:endParaRPr lang="en-US" altLang="zh-CN" sz="2600" dirty="0">
              <a:solidFill>
                <a:srgbClr val="FF0000"/>
              </a:solidFill>
              <a:latin typeface="Times New Roman" charset="0"/>
            </a:endParaRPr>
          </a:p>
          <a:p>
            <a:r>
              <a:rPr lang="zh-CN" altLang="en-US" sz="2600" dirty="0">
                <a:solidFill>
                  <a:srgbClr val="FF0000"/>
                </a:solidFill>
                <a:latin typeface="Times New Roman" charset="0"/>
              </a:rPr>
              <a:t>    可能层层牵连</a:t>
            </a:r>
            <a:endParaRPr lang="zh-CN" altLang="en-US" sz="2600" dirty="0">
              <a:solidFill>
                <a:srgbClr val="FF0000"/>
              </a:solidFill>
            </a:endParaRPr>
          </a:p>
          <a:p>
            <a:r>
              <a:rPr lang="zh-CN" altLang="en-US" sz="2600" dirty="0">
                <a:solidFill>
                  <a:schemeClr val="accent1"/>
                </a:solidFill>
                <a:latin typeface="Times New Roman" charset="0"/>
              </a:rPr>
              <a:t>    若</a:t>
            </a:r>
            <a:r>
              <a:rPr lang="en-US" altLang="zh-CN" sz="2600" dirty="0">
                <a:solidFill>
                  <a:schemeClr val="accent1"/>
                </a:solidFill>
              </a:rPr>
              <a:t>SC</a:t>
            </a:r>
            <a:r>
              <a:rPr lang="zh-CN" altLang="en-US" sz="2600" dirty="0">
                <a:solidFill>
                  <a:schemeClr val="accent1"/>
                </a:solidFill>
                <a:latin typeface="Times New Roman" charset="0"/>
              </a:rPr>
              <a:t>又是另一参照关系的被参照关系，则可能又删除之</a:t>
            </a:r>
            <a:r>
              <a:rPr lang="en-US" altLang="zh-CN" sz="2600" dirty="0">
                <a:solidFill>
                  <a:schemeClr val="accent1"/>
                </a:solidFill>
                <a:latin typeface="Times New Roman" charset="0"/>
              </a:rPr>
              <a:t>……</a:t>
            </a:r>
            <a:r>
              <a:rPr lang="zh-CN" altLang="en-US" sz="2600" dirty="0">
                <a:solidFill>
                  <a:schemeClr val="accent1"/>
                </a:solidFill>
                <a:latin typeface="Times New Roman" charset="0"/>
              </a:rPr>
              <a:t>。</a:t>
            </a:r>
            <a:endParaRPr lang="zh-CN" altLang="en-US" sz="2600" dirty="0">
              <a:solidFill>
                <a:schemeClr val="accent1"/>
              </a:solidFill>
            </a:endParaRPr>
          </a:p>
        </p:txBody>
      </p:sp>
      <p:sp>
        <p:nvSpPr>
          <p:cNvPr id="4" name="灯片编号占位符 3"/>
          <p:cNvSpPr>
            <a:spLocks noGrp="1"/>
          </p:cNvSpPr>
          <p:nvPr>
            <p:ph type="sldNum" sz="quarter" idx="12"/>
          </p:nvPr>
        </p:nvSpPr>
        <p:spPr/>
        <p:txBody>
          <a:bodyPr/>
          <a:lstStyle/>
          <a:p>
            <a:pPr>
              <a:defRPr/>
            </a:pPr>
            <a:fld id="{189E5307-A0F2-48E8-8648-418D98A4B0EF}" type="slidenum">
              <a:rPr lang="en-US" altLang="zh-CN" smtClean="0"/>
              <a:pPr>
                <a:defRPr/>
              </a:pPr>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136525" y="725488"/>
            <a:ext cx="8778875" cy="4524375"/>
          </a:xfrm>
          <a:prstGeom prst="rect">
            <a:avLst/>
          </a:prstGeom>
          <a:noFill/>
          <a:ln w="9525">
            <a:noFill/>
            <a:miter lim="800000"/>
            <a:headEnd/>
            <a:tailEnd/>
          </a:ln>
        </p:spPr>
        <p:txBody>
          <a:bodyPr>
            <a:spAutoFit/>
          </a:bodyPr>
          <a:lstStyle/>
          <a:p>
            <a:r>
              <a:rPr lang="zh-CN" altLang="en-US" dirty="0">
                <a:latin typeface="宋体" charset="-122"/>
              </a:rPr>
              <a:t>②</a:t>
            </a:r>
            <a:r>
              <a:rPr lang="zh-CN" altLang="en-US" dirty="0"/>
              <a:t> </a:t>
            </a:r>
            <a:r>
              <a:rPr lang="zh-CN" altLang="en-US" dirty="0">
                <a:latin typeface="Times New Roman" charset="0"/>
              </a:rPr>
              <a:t>受限删除（</a:t>
            </a:r>
            <a:r>
              <a:rPr lang="en-US" altLang="zh-CN" dirty="0">
                <a:solidFill>
                  <a:srgbClr val="FF0000"/>
                </a:solidFill>
              </a:rPr>
              <a:t>restricted/No action</a:t>
            </a:r>
            <a:r>
              <a:rPr lang="zh-CN" altLang="en-US" dirty="0">
                <a:latin typeface="Times New Roman" charset="0"/>
              </a:rPr>
              <a:t>）</a:t>
            </a:r>
            <a:endParaRPr lang="zh-CN" altLang="en-US" dirty="0"/>
          </a:p>
          <a:p>
            <a:r>
              <a:rPr lang="en-US" altLang="zh-CN" dirty="0">
                <a:latin typeface="Times New Roman" charset="0"/>
              </a:rPr>
              <a:t>——</a:t>
            </a:r>
            <a:r>
              <a:rPr lang="zh-CN" altLang="en-US" dirty="0">
                <a:latin typeface="Times New Roman" charset="0"/>
              </a:rPr>
              <a:t>参照关系没有一个外码与要删除的被参照关系的主码值相对应时才执行删除。</a:t>
            </a:r>
            <a:endParaRPr lang="zh-CN" altLang="en-US" dirty="0"/>
          </a:p>
          <a:p>
            <a:r>
              <a:rPr lang="zh-CN" altLang="en-US" dirty="0">
                <a:latin typeface="Times New Roman" charset="0"/>
              </a:rPr>
              <a:t>例如：</a:t>
            </a:r>
            <a:r>
              <a:rPr lang="zh-CN" altLang="en-US" dirty="0">
                <a:solidFill>
                  <a:schemeClr val="accent1"/>
                </a:solidFill>
                <a:latin typeface="Times New Roman" charset="0"/>
              </a:rPr>
              <a:t>若</a:t>
            </a:r>
            <a:r>
              <a:rPr lang="en-US" altLang="zh-CN" dirty="0">
                <a:solidFill>
                  <a:schemeClr val="accent1"/>
                </a:solidFill>
              </a:rPr>
              <a:t>SC</a:t>
            </a:r>
            <a:r>
              <a:rPr lang="zh-CN" altLang="en-US" dirty="0">
                <a:solidFill>
                  <a:schemeClr val="accent1"/>
                </a:solidFill>
                <a:latin typeface="Times New Roman" charset="0"/>
              </a:rPr>
              <a:t>中外码值</a:t>
            </a:r>
            <a:r>
              <a:rPr lang="en-US" altLang="zh-CN" dirty="0">
                <a:solidFill>
                  <a:schemeClr val="accent1"/>
                </a:solidFill>
              </a:rPr>
              <a:t>SNO</a:t>
            </a:r>
            <a:r>
              <a:rPr lang="zh-CN" altLang="en-US" dirty="0">
                <a:solidFill>
                  <a:schemeClr val="accent1"/>
                </a:solidFill>
                <a:latin typeface="Times New Roman" charset="0"/>
              </a:rPr>
              <a:t>，无一个与主码值</a:t>
            </a:r>
            <a:r>
              <a:rPr lang="en-US" altLang="zh-CN" dirty="0">
                <a:solidFill>
                  <a:schemeClr val="accent1"/>
                </a:solidFill>
              </a:rPr>
              <a:t>(</a:t>
            </a:r>
            <a:r>
              <a:rPr lang="en-US" altLang="zh-CN" dirty="0" err="1">
                <a:solidFill>
                  <a:schemeClr val="accent1"/>
                </a:solidFill>
              </a:rPr>
              <a:t>Student.SNO</a:t>
            </a:r>
            <a:r>
              <a:rPr lang="en-US" altLang="zh-CN" dirty="0">
                <a:solidFill>
                  <a:schemeClr val="accent1"/>
                </a:solidFill>
              </a:rPr>
              <a:t>)</a:t>
            </a:r>
            <a:r>
              <a:rPr lang="zh-CN" altLang="en-US" dirty="0">
                <a:solidFill>
                  <a:schemeClr val="accent1"/>
                </a:solidFill>
                <a:latin typeface="Times New Roman" charset="0"/>
              </a:rPr>
              <a:t>对应时才删去</a:t>
            </a:r>
            <a:r>
              <a:rPr lang="en-US" altLang="zh-CN" dirty="0">
                <a:solidFill>
                  <a:schemeClr val="accent1"/>
                </a:solidFill>
              </a:rPr>
              <a:t>student</a:t>
            </a:r>
            <a:r>
              <a:rPr lang="zh-CN" altLang="en-US" dirty="0">
                <a:solidFill>
                  <a:schemeClr val="accent1"/>
                </a:solidFill>
              </a:rPr>
              <a:t>、</a:t>
            </a:r>
            <a:r>
              <a:rPr lang="en-US" altLang="zh-CN" dirty="0">
                <a:solidFill>
                  <a:schemeClr val="accent1"/>
                </a:solidFill>
              </a:rPr>
              <a:t>course</a:t>
            </a:r>
            <a:r>
              <a:rPr lang="zh-CN" altLang="en-US" dirty="0">
                <a:solidFill>
                  <a:schemeClr val="accent1"/>
                </a:solidFill>
                <a:latin typeface="Times New Roman" charset="0"/>
              </a:rPr>
              <a:t>中相应元组。</a:t>
            </a:r>
            <a:endParaRPr lang="zh-CN" altLang="en-US" dirty="0">
              <a:solidFill>
                <a:schemeClr val="accent1"/>
              </a:solidFill>
            </a:endParaRPr>
          </a:p>
          <a:p>
            <a:endParaRPr lang="en-US" altLang="zh-CN" dirty="0">
              <a:latin typeface="宋体" charset="-122"/>
            </a:endParaRPr>
          </a:p>
          <a:p>
            <a:r>
              <a:rPr lang="zh-CN" altLang="en-US" dirty="0">
                <a:latin typeface="宋体" charset="-122"/>
              </a:rPr>
              <a:t>③</a:t>
            </a:r>
            <a:r>
              <a:rPr lang="zh-CN" altLang="en-US" dirty="0"/>
              <a:t> </a:t>
            </a:r>
            <a:r>
              <a:rPr lang="zh-CN" altLang="en-US" dirty="0">
                <a:latin typeface="Times New Roman" charset="0"/>
              </a:rPr>
              <a:t>置空值删除（</a:t>
            </a:r>
            <a:r>
              <a:rPr lang="en-US" altLang="zh-CN" dirty="0">
                <a:solidFill>
                  <a:srgbClr val="FF0000"/>
                </a:solidFill>
              </a:rPr>
              <a:t>nullifies/set null</a:t>
            </a:r>
            <a:r>
              <a:rPr lang="zh-CN" altLang="en-US" dirty="0">
                <a:latin typeface="Times New Roman" charset="0"/>
              </a:rPr>
              <a:t>）</a:t>
            </a:r>
            <a:endParaRPr lang="zh-CN" altLang="en-US" dirty="0"/>
          </a:p>
          <a:p>
            <a:r>
              <a:rPr lang="en-US" altLang="zh-CN" dirty="0">
                <a:latin typeface="Times New Roman" charset="0"/>
              </a:rPr>
              <a:t>     </a:t>
            </a:r>
            <a:r>
              <a:rPr lang="zh-CN" altLang="en-US" dirty="0">
                <a:latin typeface="Times New Roman" charset="0"/>
              </a:rPr>
              <a:t>删去被参照关系中元组；</a:t>
            </a:r>
            <a:endParaRPr lang="zh-CN" altLang="en-US" dirty="0"/>
          </a:p>
          <a:p>
            <a:r>
              <a:rPr lang="en-US" altLang="zh-CN" dirty="0">
                <a:latin typeface="Times New Roman" charset="0"/>
              </a:rPr>
              <a:t>     </a:t>
            </a:r>
            <a:r>
              <a:rPr lang="zh-CN" altLang="en-US" dirty="0">
                <a:latin typeface="Times New Roman" charset="0"/>
              </a:rPr>
              <a:t>参照关系中所有与被参照关系中已删去的主码值相等的外码值置为空值。</a:t>
            </a:r>
            <a:endParaRPr lang="zh-CN" altLang="en-US" dirty="0"/>
          </a:p>
          <a:p>
            <a:r>
              <a:rPr lang="zh-CN" altLang="en-US" dirty="0">
                <a:latin typeface="Times New Roman" charset="0"/>
              </a:rPr>
              <a:t>如：</a:t>
            </a:r>
            <a:r>
              <a:rPr lang="zh-CN" altLang="en-US" dirty="0">
                <a:solidFill>
                  <a:schemeClr val="accent1"/>
                </a:solidFill>
                <a:latin typeface="Times New Roman" charset="0"/>
              </a:rPr>
              <a:t>删去</a:t>
            </a:r>
            <a:r>
              <a:rPr lang="zh-CN" altLang="en-US" dirty="0">
                <a:solidFill>
                  <a:schemeClr val="accent1"/>
                </a:solidFill>
              </a:rPr>
              <a:t>部门表中的某个部门，则职员表中原来属于该部门的职员的所属部门号置空</a:t>
            </a:r>
            <a:r>
              <a:rPr lang="zh-CN" altLang="en-US" dirty="0">
                <a:solidFill>
                  <a:schemeClr val="accent1"/>
                </a:solidFill>
                <a:latin typeface="Times New Roman" charset="0"/>
              </a:rPr>
              <a:t>。</a:t>
            </a:r>
          </a:p>
        </p:txBody>
      </p:sp>
      <p:sp>
        <p:nvSpPr>
          <p:cNvPr id="3" name="灯片编号占位符 2"/>
          <p:cNvSpPr>
            <a:spLocks noGrp="1"/>
          </p:cNvSpPr>
          <p:nvPr>
            <p:ph type="sldNum" sz="quarter" idx="12"/>
          </p:nvPr>
        </p:nvSpPr>
        <p:spPr/>
        <p:txBody>
          <a:bodyPr/>
          <a:lstStyle/>
          <a:p>
            <a:pPr>
              <a:defRPr/>
            </a:pPr>
            <a:fld id="{6742AA97-D6DD-420A-90C6-916546B8B324}" type="slidenum">
              <a:rPr lang="en-US" altLang="zh-CN" smtClean="0"/>
              <a:pPr>
                <a:defRPr/>
              </a:pPr>
              <a:t>6</a:t>
            </a:fld>
            <a:endParaRPr lang="en-US" altLang="zh-CN"/>
          </a:p>
        </p:txBody>
      </p:sp>
      <p:sp>
        <p:nvSpPr>
          <p:cNvPr id="4" name="圆角矩形标注 3"/>
          <p:cNvSpPr/>
          <p:nvPr/>
        </p:nvSpPr>
        <p:spPr>
          <a:xfrm>
            <a:off x="342900" y="5196527"/>
            <a:ext cx="8572500" cy="1524948"/>
          </a:xfrm>
          <a:prstGeom prst="wedgeRoundRectCallout">
            <a:avLst>
              <a:gd name="adj1" fmla="val 5210"/>
              <a:gd name="adj2" fmla="val -661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0"/>
              </a:spcBef>
              <a:defRPr/>
            </a:pPr>
            <a:r>
              <a:rPr lang="zh-CN" altLang="en-US" dirty="0">
                <a:latin typeface="Times New Roman" charset="0"/>
              </a:rPr>
              <a:t>上述三种，选择哪一种实施，视应用需求确定。</a:t>
            </a:r>
            <a:endParaRPr lang="zh-CN" altLang="en-US" dirty="0"/>
          </a:p>
          <a:p>
            <a:pPr>
              <a:spcBef>
                <a:spcPts val="0"/>
              </a:spcBef>
              <a:defRPr/>
            </a:pPr>
            <a:r>
              <a:rPr lang="zh-CN" altLang="en-US" dirty="0">
                <a:latin typeface="Times New Roman" charset="0"/>
              </a:rPr>
              <a:t>        如：学籍管理中，学生离校了，删去选课及学生信息，故需捆绑删除（</a:t>
            </a:r>
            <a:r>
              <a:rPr lang="en-US" altLang="zh-CN" dirty="0"/>
              <a:t>course</a:t>
            </a:r>
            <a:r>
              <a:rPr lang="zh-CN" altLang="en-US" dirty="0">
                <a:latin typeface="Times New Roman" charset="0"/>
              </a:rPr>
              <a:t>不删）</a:t>
            </a:r>
            <a:r>
              <a:rPr lang="en-US" altLang="zh-CN" dirty="0"/>
              <a:t>student</a:t>
            </a:r>
            <a:r>
              <a:rPr lang="zh-CN" altLang="en-US" dirty="0">
                <a:latin typeface="Times New Roman" charset="0"/>
              </a:rPr>
              <a:t>信息。</a:t>
            </a:r>
            <a:endParaRPr lang="zh-CN" altLang="en-US" dirty="0"/>
          </a:p>
          <a:p>
            <a:pPr>
              <a:spcBef>
                <a:spcPts val="0"/>
              </a:spcBef>
              <a:defRPr/>
            </a:pPr>
            <a:r>
              <a:rPr lang="en-US" altLang="zh-CN" dirty="0"/>
              <a:t>        DBMS</a:t>
            </a:r>
            <a:r>
              <a:rPr lang="zh-CN" altLang="en-US" dirty="0">
                <a:latin typeface="宋体" charset="-122"/>
              </a:rPr>
              <a:t>提供相应选择机制。</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28600" y="857250"/>
            <a:ext cx="8686800" cy="3786188"/>
          </a:xfrm>
          <a:prstGeom prst="rect">
            <a:avLst/>
          </a:prstGeom>
          <a:noFill/>
          <a:ln w="9525">
            <a:noFill/>
            <a:miter lim="800000"/>
            <a:headEnd/>
            <a:tailEnd/>
          </a:ln>
        </p:spPr>
        <p:txBody>
          <a:bodyPr>
            <a:spAutoFit/>
          </a:bodyPr>
          <a:lstStyle/>
          <a:p>
            <a:pPr algn="just">
              <a:spcBef>
                <a:spcPct val="50000"/>
              </a:spcBef>
            </a:pPr>
            <a:r>
              <a:rPr lang="en-US" altLang="zh-CN" dirty="0"/>
              <a:t>3</a:t>
            </a:r>
            <a:r>
              <a:rPr lang="zh-CN" altLang="en-US" dirty="0">
                <a:latin typeface="Times New Roman" charset="0"/>
              </a:rPr>
              <a:t>）修改被参照关系主码值情况</a:t>
            </a:r>
            <a:endParaRPr lang="zh-CN" altLang="en-US" dirty="0"/>
          </a:p>
          <a:p>
            <a:pPr algn="just">
              <a:spcBef>
                <a:spcPct val="50000"/>
              </a:spcBef>
            </a:pPr>
            <a:r>
              <a:rPr lang="zh-CN" altLang="en-US" dirty="0">
                <a:latin typeface="宋体" charset="-122"/>
              </a:rPr>
              <a:t>①</a:t>
            </a:r>
            <a:r>
              <a:rPr lang="zh-CN" altLang="en-US" dirty="0"/>
              <a:t> </a:t>
            </a:r>
            <a:r>
              <a:rPr lang="zh-CN" altLang="en-US" dirty="0">
                <a:latin typeface="Times New Roman" charset="0"/>
              </a:rPr>
              <a:t>捆绑修改（</a:t>
            </a:r>
            <a:r>
              <a:rPr lang="en-US" altLang="zh-CN" dirty="0">
                <a:solidFill>
                  <a:srgbClr val="FF0000"/>
                </a:solidFill>
              </a:rPr>
              <a:t>cascade</a:t>
            </a:r>
            <a:r>
              <a:rPr lang="zh-CN" altLang="en-US" dirty="0">
                <a:latin typeface="Times New Roman" charset="0"/>
              </a:rPr>
              <a:t>）</a:t>
            </a:r>
            <a:endParaRPr lang="zh-CN" altLang="en-US" dirty="0"/>
          </a:p>
          <a:p>
            <a:pPr algn="just">
              <a:spcBef>
                <a:spcPct val="50000"/>
              </a:spcBef>
            </a:pPr>
            <a:r>
              <a:rPr lang="en-US" altLang="zh-CN" dirty="0">
                <a:latin typeface="Times New Roman" charset="0"/>
              </a:rPr>
              <a:t>     </a:t>
            </a:r>
            <a:r>
              <a:rPr lang="zh-CN" altLang="en-US" dirty="0">
                <a:latin typeface="Times New Roman" charset="0"/>
              </a:rPr>
              <a:t>修改被参照关系中主码值。</a:t>
            </a:r>
            <a:endParaRPr lang="zh-CN" altLang="en-US" dirty="0"/>
          </a:p>
          <a:p>
            <a:pPr algn="just">
              <a:spcBef>
                <a:spcPct val="50000"/>
              </a:spcBef>
            </a:pPr>
            <a:r>
              <a:rPr lang="zh-CN" altLang="en-US" dirty="0">
                <a:solidFill>
                  <a:schemeClr val="accent1"/>
                </a:solidFill>
                <a:latin typeface="Times New Roman" charset="0"/>
              </a:rPr>
              <a:t>如修改</a:t>
            </a:r>
            <a:r>
              <a:rPr lang="en-US" altLang="zh-CN" dirty="0">
                <a:solidFill>
                  <a:schemeClr val="accent1"/>
                </a:solidFill>
              </a:rPr>
              <a:t>student</a:t>
            </a:r>
            <a:r>
              <a:rPr lang="zh-CN" altLang="en-US" dirty="0">
                <a:solidFill>
                  <a:schemeClr val="accent1"/>
                </a:solidFill>
                <a:latin typeface="Times New Roman" charset="0"/>
              </a:rPr>
              <a:t>中的</a:t>
            </a:r>
            <a:r>
              <a:rPr lang="en-US" altLang="zh-CN" dirty="0">
                <a:solidFill>
                  <a:schemeClr val="accent1"/>
                </a:solidFill>
              </a:rPr>
              <a:t>SNO=99003</a:t>
            </a:r>
            <a:r>
              <a:rPr lang="zh-CN" altLang="en-US" dirty="0">
                <a:solidFill>
                  <a:schemeClr val="accent1"/>
                </a:solidFill>
                <a:latin typeface="Times New Roman" charset="0"/>
              </a:rPr>
              <a:t>改为</a:t>
            </a:r>
            <a:r>
              <a:rPr lang="en-US" altLang="zh-CN" dirty="0">
                <a:solidFill>
                  <a:schemeClr val="accent1"/>
                </a:solidFill>
              </a:rPr>
              <a:t>SNO=99020</a:t>
            </a:r>
          </a:p>
          <a:p>
            <a:pPr algn="just">
              <a:spcBef>
                <a:spcPct val="50000"/>
              </a:spcBef>
            </a:pPr>
            <a:r>
              <a:rPr lang="en-US" altLang="zh-CN" dirty="0">
                <a:latin typeface="Times New Roman" charset="0"/>
              </a:rPr>
              <a:t>     </a:t>
            </a:r>
            <a:r>
              <a:rPr lang="zh-CN" altLang="en-US" dirty="0">
                <a:latin typeface="Times New Roman" charset="0"/>
              </a:rPr>
              <a:t>同时修改参照关系中相等外码值。</a:t>
            </a:r>
            <a:endParaRPr lang="zh-CN" altLang="en-US" dirty="0"/>
          </a:p>
          <a:p>
            <a:pPr algn="just">
              <a:spcBef>
                <a:spcPct val="50000"/>
              </a:spcBef>
            </a:pPr>
            <a:r>
              <a:rPr lang="zh-CN" altLang="en-US" dirty="0">
                <a:solidFill>
                  <a:schemeClr val="accent1"/>
                </a:solidFill>
                <a:latin typeface="Times New Roman" charset="0"/>
              </a:rPr>
              <a:t>则同时</a:t>
            </a:r>
            <a:r>
              <a:rPr lang="en-US" altLang="zh-CN" dirty="0">
                <a:solidFill>
                  <a:schemeClr val="accent1"/>
                </a:solidFill>
              </a:rPr>
              <a:t>SC</a:t>
            </a:r>
            <a:r>
              <a:rPr lang="zh-CN" altLang="en-US" dirty="0">
                <a:solidFill>
                  <a:schemeClr val="accent1"/>
                </a:solidFill>
                <a:latin typeface="Times New Roman" charset="0"/>
              </a:rPr>
              <a:t>中所有</a:t>
            </a:r>
            <a:r>
              <a:rPr lang="en-US" altLang="zh-CN" dirty="0">
                <a:solidFill>
                  <a:schemeClr val="accent1"/>
                </a:solidFill>
              </a:rPr>
              <a:t>99003</a:t>
            </a:r>
            <a:r>
              <a:rPr lang="zh-CN" altLang="en-US" dirty="0">
                <a:solidFill>
                  <a:schemeClr val="accent1"/>
                </a:solidFill>
                <a:latin typeface="Times New Roman" charset="0"/>
              </a:rPr>
              <a:t>改为</a:t>
            </a:r>
            <a:r>
              <a:rPr lang="en-US" altLang="zh-CN" dirty="0">
                <a:solidFill>
                  <a:schemeClr val="accent1"/>
                </a:solidFill>
              </a:rPr>
              <a:t>99020</a:t>
            </a:r>
          </a:p>
          <a:p>
            <a:pPr algn="just">
              <a:spcBef>
                <a:spcPct val="50000"/>
              </a:spcBef>
            </a:pPr>
            <a:r>
              <a:rPr lang="en-US" altLang="zh-CN" dirty="0">
                <a:latin typeface="Times New Roman" charset="0"/>
              </a:rPr>
              <a:t>     </a:t>
            </a:r>
            <a:r>
              <a:rPr lang="zh-CN" altLang="en-US" dirty="0">
                <a:latin typeface="Times New Roman" charset="0"/>
              </a:rPr>
              <a:t>可能逐层牵连。</a:t>
            </a:r>
            <a:endParaRPr lang="zh-CN" altLang="en-US" dirty="0"/>
          </a:p>
        </p:txBody>
      </p:sp>
      <p:sp>
        <p:nvSpPr>
          <p:cNvPr id="3" name="灯片编号占位符 2"/>
          <p:cNvSpPr>
            <a:spLocks noGrp="1"/>
          </p:cNvSpPr>
          <p:nvPr>
            <p:ph type="sldNum" sz="quarter" idx="12"/>
          </p:nvPr>
        </p:nvSpPr>
        <p:spPr/>
        <p:txBody>
          <a:bodyPr/>
          <a:lstStyle/>
          <a:p>
            <a:pPr>
              <a:defRPr/>
            </a:pPr>
            <a:fld id="{96FD4132-26D8-4AA2-BF85-63286EEED95D}" type="slidenum">
              <a:rPr lang="en-US" altLang="zh-CN" smtClean="0"/>
              <a:pPr>
                <a:defRPr/>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28600" y="717550"/>
            <a:ext cx="8763000" cy="5632450"/>
          </a:xfrm>
          <a:prstGeom prst="rect">
            <a:avLst/>
          </a:prstGeom>
          <a:noFill/>
          <a:ln w="9525">
            <a:noFill/>
            <a:miter lim="800000"/>
            <a:headEnd/>
            <a:tailEnd/>
          </a:ln>
        </p:spPr>
        <p:txBody>
          <a:bodyPr>
            <a:spAutoFit/>
          </a:bodyPr>
          <a:lstStyle/>
          <a:p>
            <a:pPr>
              <a:spcBef>
                <a:spcPct val="50000"/>
              </a:spcBef>
            </a:pPr>
            <a:r>
              <a:rPr lang="en-US" altLang="zh-CN" dirty="0">
                <a:latin typeface="宋体" charset="-122"/>
              </a:rPr>
              <a:t>②</a:t>
            </a:r>
            <a:r>
              <a:rPr lang="en-US" altLang="zh-CN" dirty="0"/>
              <a:t> </a:t>
            </a:r>
            <a:r>
              <a:rPr lang="zh-CN" altLang="en-US" dirty="0">
                <a:latin typeface="Times New Roman" charset="0"/>
              </a:rPr>
              <a:t>受限修改（</a:t>
            </a:r>
            <a:r>
              <a:rPr lang="en-US" altLang="zh-CN" dirty="0">
                <a:solidFill>
                  <a:srgbClr val="FF0000"/>
                </a:solidFill>
              </a:rPr>
              <a:t>restricted/No action</a:t>
            </a:r>
            <a:r>
              <a:rPr lang="zh-CN" altLang="en-US" dirty="0">
                <a:latin typeface="Times New Roman" charset="0"/>
              </a:rPr>
              <a:t>）</a:t>
            </a:r>
            <a:endParaRPr lang="zh-CN" altLang="en-US" dirty="0"/>
          </a:p>
          <a:p>
            <a:pPr>
              <a:spcBef>
                <a:spcPct val="50000"/>
              </a:spcBef>
            </a:pPr>
            <a:r>
              <a:rPr lang="en-US" altLang="zh-CN" dirty="0">
                <a:latin typeface="Times New Roman" charset="0"/>
              </a:rPr>
              <a:t>——</a:t>
            </a:r>
            <a:r>
              <a:rPr lang="zh-CN" altLang="en-US" dirty="0">
                <a:latin typeface="Times New Roman" charset="0"/>
              </a:rPr>
              <a:t>仅当参照关系中没有一个外码值与被参照关系中某个元组主码值相等时才可修改被参照关系中的该元组主码值。</a:t>
            </a:r>
            <a:endParaRPr lang="zh-CN" altLang="en-US" dirty="0"/>
          </a:p>
          <a:p>
            <a:pPr>
              <a:spcBef>
                <a:spcPct val="50000"/>
              </a:spcBef>
            </a:pPr>
            <a:r>
              <a:rPr lang="zh-CN" altLang="en-US" dirty="0">
                <a:latin typeface="Times New Roman" charset="0"/>
              </a:rPr>
              <a:t>如：</a:t>
            </a:r>
            <a:r>
              <a:rPr lang="zh-CN" altLang="en-US" dirty="0">
                <a:solidFill>
                  <a:schemeClr val="accent1"/>
                </a:solidFill>
                <a:latin typeface="Times New Roman" charset="0"/>
              </a:rPr>
              <a:t>仅当</a:t>
            </a:r>
            <a:r>
              <a:rPr lang="en-US" altLang="zh-CN" dirty="0">
                <a:solidFill>
                  <a:schemeClr val="accent1"/>
                </a:solidFill>
              </a:rPr>
              <a:t>SC</a:t>
            </a:r>
            <a:r>
              <a:rPr lang="zh-CN" altLang="en-US" dirty="0">
                <a:solidFill>
                  <a:schemeClr val="accent1"/>
                </a:solidFill>
                <a:latin typeface="Times New Roman" charset="0"/>
              </a:rPr>
              <a:t>中学生无</a:t>
            </a:r>
            <a:r>
              <a:rPr lang="en-US" altLang="zh-CN" dirty="0">
                <a:solidFill>
                  <a:schemeClr val="accent1"/>
                </a:solidFill>
              </a:rPr>
              <a:t>99003</a:t>
            </a:r>
            <a:r>
              <a:rPr lang="zh-CN" altLang="en-US" dirty="0">
                <a:solidFill>
                  <a:schemeClr val="accent1"/>
                </a:solidFill>
                <a:latin typeface="Times New Roman" charset="0"/>
              </a:rPr>
              <a:t>时，才可修改</a:t>
            </a:r>
            <a:r>
              <a:rPr lang="en-US" altLang="zh-CN" dirty="0">
                <a:solidFill>
                  <a:schemeClr val="accent1"/>
                </a:solidFill>
              </a:rPr>
              <a:t>student</a:t>
            </a:r>
            <a:r>
              <a:rPr lang="zh-CN" altLang="en-US" dirty="0">
                <a:solidFill>
                  <a:schemeClr val="accent1"/>
                </a:solidFill>
                <a:latin typeface="Times New Roman" charset="0"/>
              </a:rPr>
              <a:t>中</a:t>
            </a:r>
            <a:r>
              <a:rPr lang="en-US" altLang="zh-CN" dirty="0">
                <a:solidFill>
                  <a:schemeClr val="accent1"/>
                </a:solidFill>
              </a:rPr>
              <a:t>SNO=99003</a:t>
            </a:r>
            <a:r>
              <a:rPr lang="zh-CN" altLang="en-US" dirty="0">
                <a:solidFill>
                  <a:schemeClr val="accent1"/>
                </a:solidFill>
                <a:latin typeface="Times New Roman" charset="0"/>
              </a:rPr>
              <a:t>。</a:t>
            </a:r>
            <a:endParaRPr lang="zh-CN" altLang="en-US" dirty="0">
              <a:solidFill>
                <a:schemeClr val="accent1"/>
              </a:solidFill>
            </a:endParaRPr>
          </a:p>
          <a:p>
            <a:pPr>
              <a:spcBef>
                <a:spcPct val="50000"/>
              </a:spcBef>
            </a:pPr>
            <a:r>
              <a:rPr lang="zh-CN" altLang="en-US" dirty="0">
                <a:latin typeface="宋体" charset="-122"/>
              </a:rPr>
              <a:t>③</a:t>
            </a:r>
            <a:r>
              <a:rPr lang="zh-CN" altLang="en-US" dirty="0"/>
              <a:t> </a:t>
            </a:r>
            <a:r>
              <a:rPr lang="zh-CN" altLang="en-US" dirty="0">
                <a:latin typeface="Times New Roman" charset="0"/>
              </a:rPr>
              <a:t>置空值修改（</a:t>
            </a:r>
            <a:r>
              <a:rPr lang="en-US" altLang="zh-CN" dirty="0">
                <a:solidFill>
                  <a:srgbClr val="FF0000"/>
                </a:solidFill>
              </a:rPr>
              <a:t>nullifies</a:t>
            </a:r>
            <a:r>
              <a:rPr lang="zh-CN" altLang="en-US" dirty="0">
                <a:latin typeface="Times New Roman" charset="0"/>
              </a:rPr>
              <a:t>）</a:t>
            </a:r>
            <a:endParaRPr lang="zh-CN" altLang="en-US" dirty="0"/>
          </a:p>
          <a:p>
            <a:pPr>
              <a:spcBef>
                <a:spcPct val="50000"/>
              </a:spcBef>
            </a:pPr>
            <a:r>
              <a:rPr lang="en-US" altLang="zh-CN" dirty="0">
                <a:latin typeface="Times New Roman" charset="0"/>
              </a:rPr>
              <a:t>     </a:t>
            </a:r>
            <a:r>
              <a:rPr lang="zh-CN" altLang="en-US" dirty="0">
                <a:latin typeface="Times New Roman" charset="0"/>
              </a:rPr>
              <a:t>修改被参照关系中的主码值；</a:t>
            </a:r>
            <a:endParaRPr lang="zh-CN" altLang="en-US" dirty="0"/>
          </a:p>
          <a:p>
            <a:pPr>
              <a:spcBef>
                <a:spcPct val="50000"/>
              </a:spcBef>
            </a:pPr>
            <a:r>
              <a:rPr lang="en-US" altLang="zh-CN" dirty="0">
                <a:latin typeface="Times New Roman" charset="0"/>
              </a:rPr>
              <a:t>     </a:t>
            </a:r>
            <a:r>
              <a:rPr lang="zh-CN" altLang="en-US" dirty="0">
                <a:latin typeface="Times New Roman" charset="0"/>
              </a:rPr>
              <a:t>将参照关系中的与该主码值相等的外码置为空值。</a:t>
            </a:r>
            <a:endParaRPr lang="zh-CN" altLang="en-US" dirty="0"/>
          </a:p>
          <a:p>
            <a:pPr>
              <a:spcBef>
                <a:spcPct val="50000"/>
              </a:spcBef>
            </a:pPr>
            <a:r>
              <a:rPr lang="zh-CN" altLang="en-US" dirty="0">
                <a:latin typeface="宋体" charset="-122"/>
              </a:rPr>
              <a:t>④</a:t>
            </a:r>
            <a:r>
              <a:rPr lang="zh-CN" altLang="en-US" dirty="0"/>
              <a:t> </a:t>
            </a:r>
            <a:r>
              <a:rPr lang="zh-CN" altLang="en-US" dirty="0">
                <a:latin typeface="Times New Roman" charset="0"/>
              </a:rPr>
              <a:t>说明</a:t>
            </a:r>
            <a:endParaRPr lang="zh-CN" altLang="en-US" dirty="0"/>
          </a:p>
          <a:p>
            <a:pPr>
              <a:spcBef>
                <a:spcPct val="50000"/>
              </a:spcBef>
            </a:pPr>
            <a:r>
              <a:rPr lang="en-US" altLang="zh-CN" dirty="0">
                <a:latin typeface="Times New Roman" charset="0"/>
              </a:rPr>
              <a:t>     </a:t>
            </a:r>
            <a:r>
              <a:rPr lang="zh-CN" altLang="en-US" dirty="0">
                <a:latin typeface="Times New Roman" charset="0"/>
              </a:rPr>
              <a:t>具体应用中，根据应用需求选择上述方法执行。</a:t>
            </a:r>
            <a:endParaRPr lang="zh-CN" altLang="en-US" dirty="0"/>
          </a:p>
          <a:p>
            <a:pPr>
              <a:spcBef>
                <a:spcPct val="50000"/>
              </a:spcBef>
            </a:pPr>
            <a:r>
              <a:rPr lang="en-US" altLang="zh-CN" dirty="0">
                <a:latin typeface="Times New Roman" charset="0"/>
              </a:rPr>
              <a:t>     </a:t>
            </a:r>
            <a:r>
              <a:rPr lang="en-US" altLang="zh-CN" dirty="0"/>
              <a:t>DBMS</a:t>
            </a:r>
            <a:r>
              <a:rPr lang="zh-CN" altLang="en-US" dirty="0">
                <a:latin typeface="宋体" charset="-122"/>
              </a:rPr>
              <a:t>提供机制支持用户选择。</a:t>
            </a:r>
            <a:r>
              <a:rPr lang="zh-CN" altLang="en-US" dirty="0"/>
              <a:t> </a:t>
            </a:r>
          </a:p>
        </p:txBody>
      </p:sp>
      <p:sp>
        <p:nvSpPr>
          <p:cNvPr id="3" name="灯片编号占位符 2"/>
          <p:cNvSpPr>
            <a:spLocks noGrp="1"/>
          </p:cNvSpPr>
          <p:nvPr>
            <p:ph type="sldNum" sz="quarter" idx="12"/>
          </p:nvPr>
        </p:nvSpPr>
        <p:spPr/>
        <p:txBody>
          <a:bodyPr/>
          <a:lstStyle/>
          <a:p>
            <a:pPr>
              <a:defRPr/>
            </a:pPr>
            <a:fld id="{97637D06-3FDE-4B40-B9FA-41353A893E89}" type="slidenum">
              <a:rPr lang="en-US" altLang="zh-CN" smtClean="0"/>
              <a:pPr>
                <a:defRPr/>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79388" y="928688"/>
            <a:ext cx="8713787" cy="5510226"/>
          </a:xfrm>
          <a:prstGeom prst="rect">
            <a:avLst/>
          </a:prstGeom>
          <a:noFill/>
          <a:ln w="9525">
            <a:noFill/>
            <a:miter lim="800000"/>
            <a:headEnd/>
            <a:tailEnd/>
          </a:ln>
        </p:spPr>
        <p:txBody>
          <a:bodyPr>
            <a:spAutoFit/>
          </a:bodyPr>
          <a:lstStyle/>
          <a:p>
            <a:r>
              <a:rPr lang="en-US" altLang="zh-CN" sz="2800" b="1" dirty="0"/>
              <a:t>5.3 </a:t>
            </a:r>
            <a:r>
              <a:rPr lang="zh-CN" altLang="en-US" sz="2800" b="1" dirty="0">
                <a:latin typeface="Times New Roman" charset="0"/>
              </a:rPr>
              <a:t>用户定义完整性（</a:t>
            </a:r>
            <a:r>
              <a:rPr lang="en-US" altLang="zh-CN" sz="2800" b="1" dirty="0"/>
              <a:t>integrity of user definition</a:t>
            </a:r>
            <a:r>
              <a:rPr lang="zh-CN" altLang="en-US" sz="2800" b="1" dirty="0">
                <a:latin typeface="Times New Roman" charset="0"/>
              </a:rPr>
              <a:t>）</a:t>
            </a:r>
            <a:endParaRPr lang="zh-CN" altLang="en-US" sz="2800" b="1" dirty="0"/>
          </a:p>
          <a:p>
            <a:endParaRPr lang="en-US" altLang="zh-CN" sz="2800" dirty="0"/>
          </a:p>
          <a:p>
            <a:pPr>
              <a:lnSpc>
                <a:spcPct val="150000"/>
              </a:lnSpc>
            </a:pPr>
            <a:r>
              <a:rPr lang="en-US" altLang="zh-CN" sz="2600" dirty="0"/>
              <a:t>1</a:t>
            </a:r>
            <a:r>
              <a:rPr lang="zh-CN" altLang="en-US" sz="2600" dirty="0">
                <a:latin typeface="Times New Roman" charset="0"/>
              </a:rPr>
              <a:t>）空值控制</a:t>
            </a:r>
            <a:endParaRPr lang="zh-CN" altLang="en-US" sz="2600" dirty="0"/>
          </a:p>
          <a:p>
            <a:pPr>
              <a:lnSpc>
                <a:spcPct val="150000"/>
              </a:lnSpc>
            </a:pPr>
            <a:r>
              <a:rPr lang="en-US" altLang="zh-CN" sz="2600" dirty="0">
                <a:latin typeface="Times New Roman" charset="0"/>
              </a:rPr>
              <a:t>——</a:t>
            </a:r>
            <a:r>
              <a:rPr lang="zh-CN" altLang="en-US" sz="2600" dirty="0">
                <a:latin typeface="Times New Roman" charset="0"/>
              </a:rPr>
              <a:t>对给定属性施加不允许空值限制（</a:t>
            </a:r>
            <a:r>
              <a:rPr lang="en-US" altLang="zh-CN" sz="2600" dirty="0"/>
              <a:t>NOT NULL</a:t>
            </a:r>
            <a:r>
              <a:rPr lang="zh-CN" altLang="en-US" sz="2600" dirty="0">
                <a:latin typeface="Times New Roman" charset="0"/>
              </a:rPr>
              <a:t>）</a:t>
            </a:r>
            <a:endParaRPr lang="zh-CN" altLang="en-US" sz="2600" dirty="0"/>
          </a:p>
          <a:p>
            <a:pPr>
              <a:lnSpc>
                <a:spcPct val="150000"/>
              </a:lnSpc>
            </a:pPr>
            <a:r>
              <a:rPr lang="en-US" altLang="zh-CN" sz="2600" dirty="0"/>
              <a:t>2</a:t>
            </a:r>
            <a:r>
              <a:rPr lang="zh-CN" altLang="en-US" sz="2600" dirty="0">
                <a:latin typeface="Times New Roman" charset="0"/>
              </a:rPr>
              <a:t>）单个属性控制</a:t>
            </a:r>
            <a:endParaRPr lang="zh-CN" altLang="en-US" sz="2600" dirty="0"/>
          </a:p>
          <a:p>
            <a:pPr>
              <a:lnSpc>
                <a:spcPct val="150000"/>
              </a:lnSpc>
            </a:pPr>
            <a:r>
              <a:rPr lang="zh-CN" altLang="en-US" sz="2600" dirty="0">
                <a:latin typeface="Times New Roman" charset="0"/>
              </a:rPr>
              <a:t>为：（</a:t>
            </a:r>
            <a:r>
              <a:rPr lang="en-US" altLang="zh-CN" sz="2600" dirty="0"/>
              <a:t>GRADE is Null</a:t>
            </a:r>
            <a:r>
              <a:rPr lang="zh-CN" altLang="en-US" sz="2600" dirty="0">
                <a:latin typeface="Times New Roman" charset="0"/>
              </a:rPr>
              <a:t>）</a:t>
            </a:r>
            <a:r>
              <a:rPr lang="zh-CN" altLang="en-US" sz="2600" dirty="0"/>
              <a:t> </a:t>
            </a:r>
            <a:r>
              <a:rPr lang="en-US" altLang="zh-CN" sz="2600" dirty="0"/>
              <a:t>OR (GRADE BETWEEN 0 AND 100)</a:t>
            </a:r>
          </a:p>
          <a:p>
            <a:pPr>
              <a:lnSpc>
                <a:spcPct val="150000"/>
              </a:lnSpc>
            </a:pPr>
            <a:r>
              <a:rPr lang="en-US" altLang="zh-CN" sz="2600" dirty="0"/>
              <a:t>3</a:t>
            </a:r>
            <a:r>
              <a:rPr lang="zh-CN" altLang="en-US" sz="2600" dirty="0">
                <a:latin typeface="Times New Roman" charset="0"/>
              </a:rPr>
              <a:t>）多属性控制</a:t>
            </a:r>
            <a:endParaRPr lang="zh-CN" altLang="en-US" sz="2600" dirty="0"/>
          </a:p>
          <a:p>
            <a:pPr>
              <a:lnSpc>
                <a:spcPct val="150000"/>
              </a:lnSpc>
            </a:pPr>
            <a:r>
              <a:rPr lang="zh-CN" altLang="en-US" sz="2600" dirty="0">
                <a:latin typeface="Times New Roman" charset="0"/>
              </a:rPr>
              <a:t>如：</a:t>
            </a:r>
            <a:r>
              <a:rPr lang="en-US" altLang="zh-CN" sz="2600" dirty="0"/>
              <a:t>XB=</a:t>
            </a:r>
            <a:r>
              <a:rPr lang="en-US" altLang="zh-CN" sz="2600" dirty="0">
                <a:latin typeface="Times New Roman" charset="0"/>
              </a:rPr>
              <a:t>‘</a:t>
            </a:r>
            <a:r>
              <a:rPr lang="zh-CN" altLang="en-US" sz="2600" dirty="0">
                <a:latin typeface="Times New Roman" charset="0"/>
              </a:rPr>
              <a:t>男’</a:t>
            </a:r>
            <a:r>
              <a:rPr lang="zh-CN" altLang="en-US" sz="2600" dirty="0"/>
              <a:t> </a:t>
            </a:r>
            <a:r>
              <a:rPr lang="en-US" altLang="zh-CN" sz="2600" dirty="0"/>
              <a:t>AND  YL&lt;=30</a:t>
            </a:r>
          </a:p>
        </p:txBody>
      </p:sp>
      <p:sp>
        <p:nvSpPr>
          <p:cNvPr id="4" name="灯片编号占位符 3"/>
          <p:cNvSpPr>
            <a:spLocks noGrp="1"/>
          </p:cNvSpPr>
          <p:nvPr>
            <p:ph type="sldNum" sz="quarter" idx="12"/>
          </p:nvPr>
        </p:nvSpPr>
        <p:spPr/>
        <p:txBody>
          <a:bodyPr/>
          <a:lstStyle/>
          <a:p>
            <a:pPr>
              <a:defRPr/>
            </a:pPr>
            <a:fld id="{C0785D8E-45B8-42A2-9DC9-3D19DAAA605E}" type="slidenum">
              <a:rPr lang="en-US" altLang="zh-CN" smtClean="0"/>
              <a:pPr>
                <a:defRPr/>
              </a:pPr>
              <a:t>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3285</TotalTime>
  <Words>2581</Words>
  <Application>Microsoft Office PowerPoint</Application>
  <PresentationFormat>全屏显示(4:3)</PresentationFormat>
  <Paragraphs>341</Paragraphs>
  <Slides>28</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Arial Unicode MS</vt:lpstr>
      <vt:lpstr>黑体</vt:lpstr>
      <vt:lpstr>华文新魏</vt:lpstr>
      <vt:lpstr>隶书</vt:lpstr>
      <vt:lpstr>宋体</vt:lpstr>
      <vt:lpstr>Calibri</vt:lpstr>
      <vt:lpstr>Constantia</vt:lpstr>
      <vt:lpstr>Times New Roman</vt:lpstr>
      <vt:lpstr>Verdana</vt:lpstr>
      <vt:lpstr>Wingdings</vt:lpstr>
      <vt:lpstr>Wingdings 2</vt:lpstr>
      <vt:lpstr>流畅</vt:lpstr>
      <vt:lpstr>第5章 数据库完整性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数据库完整性机制在解决社会性突发问题起到的作用</vt:lpstr>
      <vt:lpstr>数据库完整性机制在解决社会性突发问题起到的作用</vt:lpstr>
      <vt:lpstr>PowerPoint 演示文稿</vt:lpstr>
      <vt:lpstr>PowerPoint 演示文稿</vt:lpstr>
      <vt:lpstr>PowerPoint 演示文稿</vt:lpstr>
      <vt:lpstr>PowerPoint 演示文稿</vt:lpstr>
      <vt:lpstr>5.7 触发器</vt:lpstr>
      <vt:lpstr>PowerPoint 演示文稿</vt:lpstr>
      <vt:lpstr>关于触发器的概念</vt:lpstr>
      <vt:lpstr>PowerPoint 演示文稿</vt:lpstr>
      <vt:lpstr>国产数据库完整性约束 ——openGuass之头歌实验（拓展学习）</vt:lpstr>
      <vt:lpstr>慕课讨论题</vt:lpstr>
    </vt:vector>
  </TitlesOfParts>
  <Company>hust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数据库保护</dc:title>
  <dc:creator>panpeng</dc:creator>
  <cp:lastModifiedBy>华科</cp:lastModifiedBy>
  <cp:revision>344</cp:revision>
  <dcterms:created xsi:type="dcterms:W3CDTF">2005-04-05T01:48:35Z</dcterms:created>
  <dcterms:modified xsi:type="dcterms:W3CDTF">2023-04-17T14:26:08Z</dcterms:modified>
</cp:coreProperties>
</file>