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 id="2147483685" r:id="rId2"/>
    <p:sldMasterId id="2147483697" r:id="rId3"/>
    <p:sldMasterId id="2147483709" r:id="rId4"/>
  </p:sldMasterIdLst>
  <p:notesMasterIdLst>
    <p:notesMasterId r:id="rId142"/>
  </p:notesMasterIdLst>
  <p:sldIdLst>
    <p:sldId id="256" r:id="rId5"/>
    <p:sldId id="257" r:id="rId6"/>
    <p:sldId id="258" r:id="rId7"/>
    <p:sldId id="260" r:id="rId8"/>
    <p:sldId id="265" r:id="rId9"/>
    <p:sldId id="263" r:id="rId10"/>
    <p:sldId id="267" r:id="rId11"/>
    <p:sldId id="264" r:id="rId12"/>
    <p:sldId id="259" r:id="rId13"/>
    <p:sldId id="268" r:id="rId14"/>
    <p:sldId id="269" r:id="rId15"/>
    <p:sldId id="270" r:id="rId16"/>
    <p:sldId id="271" r:id="rId17"/>
    <p:sldId id="272" r:id="rId18"/>
    <p:sldId id="273" r:id="rId19"/>
    <p:sldId id="266" r:id="rId20"/>
    <p:sldId id="274" r:id="rId21"/>
    <p:sldId id="277" r:id="rId22"/>
    <p:sldId id="278" r:id="rId23"/>
    <p:sldId id="279" r:id="rId24"/>
    <p:sldId id="275" r:id="rId25"/>
    <p:sldId id="302" r:id="rId26"/>
    <p:sldId id="276" r:id="rId27"/>
    <p:sldId id="280" r:id="rId28"/>
    <p:sldId id="281" r:id="rId29"/>
    <p:sldId id="282" r:id="rId30"/>
    <p:sldId id="283" r:id="rId31"/>
    <p:sldId id="284" r:id="rId32"/>
    <p:sldId id="287" r:id="rId33"/>
    <p:sldId id="288" r:id="rId34"/>
    <p:sldId id="289" r:id="rId35"/>
    <p:sldId id="285" r:id="rId36"/>
    <p:sldId id="286" r:id="rId37"/>
    <p:sldId id="290" r:id="rId38"/>
    <p:sldId id="291" r:id="rId39"/>
    <p:sldId id="292" r:id="rId40"/>
    <p:sldId id="293" r:id="rId41"/>
    <p:sldId id="303" r:id="rId42"/>
    <p:sldId id="294" r:id="rId43"/>
    <p:sldId id="295" r:id="rId44"/>
    <p:sldId id="296" r:id="rId45"/>
    <p:sldId id="297" r:id="rId46"/>
    <p:sldId id="298" r:id="rId47"/>
    <p:sldId id="304" r:id="rId48"/>
    <p:sldId id="299" r:id="rId49"/>
    <p:sldId id="300" r:id="rId50"/>
    <p:sldId id="301" r:id="rId51"/>
    <p:sldId id="444" r:id="rId52"/>
    <p:sldId id="442" r:id="rId53"/>
    <p:sldId id="393" r:id="rId54"/>
    <p:sldId id="399" r:id="rId55"/>
    <p:sldId id="395" r:id="rId56"/>
    <p:sldId id="396" r:id="rId57"/>
    <p:sldId id="397" r:id="rId58"/>
    <p:sldId id="398" r:id="rId59"/>
    <p:sldId id="410" r:id="rId60"/>
    <p:sldId id="401" r:id="rId61"/>
    <p:sldId id="402" r:id="rId62"/>
    <p:sldId id="411" r:id="rId63"/>
    <p:sldId id="412" r:id="rId64"/>
    <p:sldId id="413" r:id="rId65"/>
    <p:sldId id="439" r:id="rId66"/>
    <p:sldId id="415" r:id="rId67"/>
    <p:sldId id="416" r:id="rId68"/>
    <p:sldId id="403" r:id="rId69"/>
    <p:sldId id="421" r:id="rId70"/>
    <p:sldId id="552" r:id="rId71"/>
    <p:sldId id="417" r:id="rId72"/>
    <p:sldId id="418" r:id="rId73"/>
    <p:sldId id="419" r:id="rId74"/>
    <p:sldId id="420" r:id="rId75"/>
    <p:sldId id="404" r:id="rId76"/>
    <p:sldId id="405" r:id="rId77"/>
    <p:sldId id="400" r:id="rId78"/>
    <p:sldId id="422" r:id="rId79"/>
    <p:sldId id="440" r:id="rId80"/>
    <p:sldId id="441" r:id="rId81"/>
    <p:sldId id="409" r:id="rId82"/>
    <p:sldId id="423" r:id="rId83"/>
    <p:sldId id="443" r:id="rId84"/>
    <p:sldId id="424" r:id="rId85"/>
    <p:sldId id="425" r:id="rId86"/>
    <p:sldId id="427" r:id="rId87"/>
    <p:sldId id="426" r:id="rId88"/>
    <p:sldId id="429" r:id="rId89"/>
    <p:sldId id="430" r:id="rId90"/>
    <p:sldId id="431" r:id="rId91"/>
    <p:sldId id="432" r:id="rId92"/>
    <p:sldId id="428" r:id="rId93"/>
    <p:sldId id="433" r:id="rId94"/>
    <p:sldId id="435" r:id="rId95"/>
    <p:sldId id="436" r:id="rId96"/>
    <p:sldId id="434" r:id="rId97"/>
    <p:sldId id="437" r:id="rId98"/>
    <p:sldId id="438" r:id="rId99"/>
    <p:sldId id="550" r:id="rId100"/>
    <p:sldId id="445" r:id="rId101"/>
    <p:sldId id="488" r:id="rId102"/>
    <p:sldId id="489" r:id="rId103"/>
    <p:sldId id="490" r:id="rId104"/>
    <p:sldId id="491" r:id="rId105"/>
    <p:sldId id="492" r:id="rId106"/>
    <p:sldId id="493" r:id="rId107"/>
    <p:sldId id="494" r:id="rId108"/>
    <p:sldId id="495" r:id="rId109"/>
    <p:sldId id="446" r:id="rId110"/>
    <p:sldId id="496" r:id="rId111"/>
    <p:sldId id="497" r:id="rId112"/>
    <p:sldId id="498" r:id="rId113"/>
    <p:sldId id="447" r:id="rId114"/>
    <p:sldId id="448" r:id="rId115"/>
    <p:sldId id="499" r:id="rId116"/>
    <p:sldId id="500" r:id="rId117"/>
    <p:sldId id="449" r:id="rId118"/>
    <p:sldId id="450" r:id="rId119"/>
    <p:sldId id="451" r:id="rId120"/>
    <p:sldId id="452" r:id="rId121"/>
    <p:sldId id="453" r:id="rId122"/>
    <p:sldId id="545" r:id="rId123"/>
    <p:sldId id="454" r:id="rId124"/>
    <p:sldId id="546" r:id="rId125"/>
    <p:sldId id="547" r:id="rId126"/>
    <p:sldId id="548" r:id="rId127"/>
    <p:sldId id="502" r:id="rId128"/>
    <p:sldId id="503" r:id="rId129"/>
    <p:sldId id="504" r:id="rId130"/>
    <p:sldId id="505" r:id="rId131"/>
    <p:sldId id="506" r:id="rId132"/>
    <p:sldId id="507" r:id="rId133"/>
    <p:sldId id="508" r:id="rId134"/>
    <p:sldId id="509" r:id="rId135"/>
    <p:sldId id="512" r:id="rId136"/>
    <p:sldId id="455" r:id="rId137"/>
    <p:sldId id="513" r:id="rId138"/>
    <p:sldId id="514" r:id="rId139"/>
    <p:sldId id="549" r:id="rId140"/>
    <p:sldId id="551" r:id="rId141"/>
  </p:sldIdLst>
  <p:sldSz cx="12192000" cy="6858000"/>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0F6FC6"/>
    <a:srgbClr val="0000FF"/>
    <a:srgbClr val="D9D9D9"/>
    <a:srgbClr val="909090"/>
    <a:srgbClr val="5B5B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538" autoAdjust="0"/>
  </p:normalViewPr>
  <p:slideViewPr>
    <p:cSldViewPr snapToGrid="0">
      <p:cViewPr varScale="1">
        <p:scale>
          <a:sx n="79" d="100"/>
          <a:sy n="79" d="100"/>
        </p:scale>
        <p:origin x="6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notesMaster" Target="notesMasters/notesMaster1.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B3758-0345-4DA5-89F4-05FFC99325BA}" type="datetimeFigureOut">
              <a:rPr lang="zh-CN" altLang="en-US" smtClean="0"/>
              <a:t>2023/5/3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9D9F6A-8624-4181-8D13-5EBC09FE3A26}" type="slidenum">
              <a:rPr lang="zh-CN" altLang="en-US" smtClean="0"/>
              <a:t>‹#›</a:t>
            </a:fld>
            <a:endParaRPr lang="zh-CN" altLang="en-US"/>
          </a:p>
        </p:txBody>
      </p:sp>
    </p:spTree>
    <p:extLst>
      <p:ext uri="{BB962C8B-B14F-4D97-AF65-F5344CB8AC3E}">
        <p14:creationId xmlns:p14="http://schemas.microsoft.com/office/powerpoint/2010/main" val="229382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8" Type="http://schemas.openxmlformats.org/officeDocument/2006/relationships/hyperlink" Target="https://baike.baidu.com/item/Compiler?fromModule=lemma_inlink" TargetMode="External"/><Relationship Id="rId3" Type="http://schemas.openxmlformats.org/officeDocument/2006/relationships/hyperlink" Target="https://baike.baidu.com/item/%E7%BC%96%E8%AF%91%E5%99%A8?fromModule=lemma_inlink" TargetMode="External"/><Relationship Id="rId7" Type="http://schemas.openxmlformats.org/officeDocument/2006/relationships/hyperlink" Target="https://baike.baidu.com/item/%E8%A1%A8%E8%BE%BE%E5%BC%8F?fromModule=lemma_inlink" TargetMode="External"/><Relationship Id="rId2" Type="http://schemas.openxmlformats.org/officeDocument/2006/relationships/slide" Target="../slides/slide136.xml"/><Relationship Id="rId1" Type="http://schemas.openxmlformats.org/officeDocument/2006/relationships/notesMaster" Target="../notesMasters/notesMaster1.xml"/><Relationship Id="rId6" Type="http://schemas.openxmlformats.org/officeDocument/2006/relationships/hyperlink" Target="https://baike.baidu.com/item/%E5%B8%B8%E9%87%8F?fromModule=lemma_inlink" TargetMode="External"/><Relationship Id="rId5" Type="http://schemas.openxmlformats.org/officeDocument/2006/relationships/hyperlink" Target="https://baike.baidu.com/item/%E4%BB%A3%E7%A0%81%E4%BC%98%E5%8C%96?fromModule=lemma_inlink" TargetMode="External"/><Relationship Id="rId4" Type="http://schemas.openxmlformats.org/officeDocument/2006/relationships/hyperlink" Target="https://baike.baidu.com/item/%E9%A2%84%E7%BC%96%E8%AF%91?fromModule=lemma_inlink"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3</a:t>
            </a:fld>
            <a:endParaRPr lang="zh-CN" altLang="en-US"/>
          </a:p>
        </p:txBody>
      </p:sp>
    </p:spTree>
    <p:extLst>
      <p:ext uri="{BB962C8B-B14F-4D97-AF65-F5344CB8AC3E}">
        <p14:creationId xmlns:p14="http://schemas.microsoft.com/office/powerpoint/2010/main" val="2703765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20</a:t>
            </a:fld>
            <a:endParaRPr lang="zh-CN" altLang="en-US"/>
          </a:p>
        </p:txBody>
      </p:sp>
    </p:spTree>
    <p:extLst>
      <p:ext uri="{BB962C8B-B14F-4D97-AF65-F5344CB8AC3E}">
        <p14:creationId xmlns:p14="http://schemas.microsoft.com/office/powerpoint/2010/main" val="3092578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21</a:t>
            </a:fld>
            <a:endParaRPr lang="zh-CN" altLang="en-US"/>
          </a:p>
        </p:txBody>
      </p:sp>
    </p:spTree>
    <p:extLst>
      <p:ext uri="{BB962C8B-B14F-4D97-AF65-F5344CB8AC3E}">
        <p14:creationId xmlns:p14="http://schemas.microsoft.com/office/powerpoint/2010/main" val="1990311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22</a:t>
            </a:fld>
            <a:endParaRPr lang="zh-CN" altLang="en-US"/>
          </a:p>
        </p:txBody>
      </p:sp>
    </p:spTree>
    <p:extLst>
      <p:ext uri="{BB962C8B-B14F-4D97-AF65-F5344CB8AC3E}">
        <p14:creationId xmlns:p14="http://schemas.microsoft.com/office/powerpoint/2010/main" val="3336792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23</a:t>
            </a:fld>
            <a:endParaRPr lang="zh-CN" altLang="en-US"/>
          </a:p>
        </p:txBody>
      </p:sp>
    </p:spTree>
    <p:extLst>
      <p:ext uri="{BB962C8B-B14F-4D97-AF65-F5344CB8AC3E}">
        <p14:creationId xmlns:p14="http://schemas.microsoft.com/office/powerpoint/2010/main" val="949060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这里的“数据”假定为狭隘的元组数据。</a:t>
            </a:r>
          </a:p>
        </p:txBody>
      </p:sp>
      <p:sp>
        <p:nvSpPr>
          <p:cNvPr id="4" name="灯片编号占位符 3"/>
          <p:cNvSpPr>
            <a:spLocks noGrp="1"/>
          </p:cNvSpPr>
          <p:nvPr>
            <p:ph type="sldNum" sz="quarter" idx="10"/>
          </p:nvPr>
        </p:nvSpPr>
        <p:spPr/>
        <p:txBody>
          <a:bodyPr/>
          <a:lstStyle/>
          <a:p>
            <a:fld id="{A39D9F6A-8624-4181-8D13-5EBC09FE3A26}" type="slidenum">
              <a:rPr lang="zh-CN" altLang="en-US" smtClean="0"/>
              <a:t>24</a:t>
            </a:fld>
            <a:endParaRPr lang="zh-CN" altLang="en-US"/>
          </a:p>
        </p:txBody>
      </p:sp>
    </p:spTree>
    <p:extLst>
      <p:ext uri="{BB962C8B-B14F-4D97-AF65-F5344CB8AC3E}">
        <p14:creationId xmlns:p14="http://schemas.microsoft.com/office/powerpoint/2010/main" val="2152049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25</a:t>
            </a:fld>
            <a:endParaRPr lang="zh-CN" altLang="en-US"/>
          </a:p>
        </p:txBody>
      </p:sp>
    </p:spTree>
    <p:extLst>
      <p:ext uri="{BB962C8B-B14F-4D97-AF65-F5344CB8AC3E}">
        <p14:creationId xmlns:p14="http://schemas.microsoft.com/office/powerpoint/2010/main" val="2212164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slot page</a:t>
            </a:r>
            <a:r>
              <a:rPr lang="zh-CN" altLang="en-US" sz="1200" b="0" i="0" kern="1200" dirty="0">
                <a:solidFill>
                  <a:schemeClr val="tx1"/>
                </a:solidFill>
                <a:effectLst/>
                <a:latin typeface="+mn-lt"/>
                <a:ea typeface="+mn-ea"/>
                <a:cs typeface="+mn-cs"/>
              </a:rPr>
              <a:t>中，</a:t>
            </a:r>
            <a:r>
              <a:rPr lang="en-US" altLang="zh-CN" sz="1200" b="0" i="0" kern="1200" dirty="0">
                <a:solidFill>
                  <a:schemeClr val="tx1"/>
                </a:solidFill>
                <a:effectLst/>
                <a:latin typeface="+mn-lt"/>
                <a:ea typeface="+mn-ea"/>
                <a:cs typeface="+mn-cs"/>
              </a:rPr>
              <a:t>tuple</a:t>
            </a:r>
            <a:r>
              <a:rPr lang="zh-CN" altLang="en-US" sz="1200" b="0" i="0" kern="1200" dirty="0">
                <a:solidFill>
                  <a:schemeClr val="tx1"/>
                </a:solidFill>
                <a:effectLst/>
                <a:latin typeface="+mn-lt"/>
                <a:ea typeface="+mn-ea"/>
                <a:cs typeface="+mn-cs"/>
              </a:rPr>
              <a:t>是从</a:t>
            </a:r>
            <a:r>
              <a:rPr lang="en-US" altLang="zh-CN" sz="1200" b="0" i="0" kern="1200" dirty="0">
                <a:solidFill>
                  <a:schemeClr val="tx1"/>
                </a:solidFill>
                <a:effectLst/>
                <a:latin typeface="+mn-lt"/>
                <a:ea typeface="+mn-ea"/>
                <a:cs typeface="+mn-cs"/>
              </a:rPr>
              <a:t>page</a:t>
            </a:r>
            <a:r>
              <a:rPr lang="zh-CN" altLang="en-US" sz="1200" b="0" i="0" kern="1200" dirty="0">
                <a:solidFill>
                  <a:schemeClr val="tx1"/>
                </a:solidFill>
                <a:effectLst/>
                <a:latin typeface="+mn-lt"/>
                <a:ea typeface="+mn-ea"/>
                <a:cs typeface="+mn-cs"/>
              </a:rPr>
              <a:t>的尾部开始存放，向</a:t>
            </a:r>
            <a:r>
              <a:rPr lang="en-US" altLang="zh-CN" sz="1200" b="0" i="0" kern="1200" dirty="0">
                <a:solidFill>
                  <a:schemeClr val="tx1"/>
                </a:solidFill>
                <a:effectLst/>
                <a:latin typeface="+mn-lt"/>
                <a:ea typeface="+mn-ea"/>
                <a:cs typeface="+mn-cs"/>
              </a:rPr>
              <a:t>header</a:t>
            </a:r>
            <a:r>
              <a:rPr lang="zh-CN" altLang="en-US" sz="1200" b="0" i="0" kern="1200" dirty="0">
                <a:solidFill>
                  <a:schemeClr val="tx1"/>
                </a:solidFill>
                <a:effectLst/>
                <a:latin typeface="+mn-lt"/>
                <a:ea typeface="+mn-ea"/>
                <a:cs typeface="+mn-cs"/>
              </a:rPr>
              <a:t>前进；而</a:t>
            </a:r>
            <a:r>
              <a:rPr lang="en-US" altLang="zh-CN" sz="1200" b="0" i="0" kern="1200" dirty="0">
                <a:solidFill>
                  <a:schemeClr val="tx1"/>
                </a:solidFill>
                <a:effectLst/>
                <a:latin typeface="+mn-lt"/>
                <a:ea typeface="+mn-ea"/>
                <a:cs typeface="+mn-cs"/>
              </a:rPr>
              <a:t>slot </a:t>
            </a:r>
            <a:r>
              <a:rPr lang="zh-CN" altLang="en-US" sz="1200" b="0" i="0" kern="1200" dirty="0">
                <a:solidFill>
                  <a:schemeClr val="tx1"/>
                </a:solidFill>
                <a:effectLst/>
                <a:latin typeface="+mn-lt"/>
                <a:ea typeface="+mn-ea"/>
                <a:cs typeface="+mn-cs"/>
              </a:rPr>
              <a:t>数组则是从前往后递增。当二者相碰，则代表</a:t>
            </a:r>
            <a:r>
              <a:rPr lang="en-US" altLang="zh-CN" sz="1200" b="0" i="0" kern="1200" dirty="0">
                <a:solidFill>
                  <a:schemeClr val="tx1"/>
                </a:solidFill>
                <a:effectLst/>
                <a:latin typeface="+mn-lt"/>
                <a:ea typeface="+mn-ea"/>
                <a:cs typeface="+mn-cs"/>
              </a:rPr>
              <a:t>page</a:t>
            </a:r>
            <a:r>
              <a:rPr lang="zh-CN" altLang="en-US" sz="1200" b="0" i="0" kern="1200" dirty="0">
                <a:solidFill>
                  <a:schemeClr val="tx1"/>
                </a:solidFill>
                <a:effectLst/>
                <a:latin typeface="+mn-lt"/>
                <a:ea typeface="+mn-ea"/>
                <a:cs typeface="+mn-cs"/>
              </a:rPr>
              <a:t>已满。</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Tuple</a:t>
            </a:r>
            <a:r>
              <a:rPr lang="zh-CN" altLang="en-US" sz="1200" b="0" i="0" kern="1200" dirty="0">
                <a:solidFill>
                  <a:schemeClr val="tx1"/>
                </a:solidFill>
                <a:effectLst/>
                <a:latin typeface="+mn-lt"/>
                <a:ea typeface="+mn-ea"/>
                <a:cs typeface="+mn-cs"/>
              </a:rPr>
              <a:t>的删除不同的数据库有不同的方式：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有些数据库是通过把</a:t>
            </a:r>
            <a:r>
              <a:rPr lang="en-US" altLang="zh-CN" sz="1200" b="0" i="0" kern="1200" dirty="0">
                <a:solidFill>
                  <a:schemeClr val="tx1"/>
                </a:solidFill>
                <a:effectLst/>
                <a:latin typeface="+mn-lt"/>
                <a:ea typeface="+mn-ea"/>
                <a:cs typeface="+mn-cs"/>
              </a:rPr>
              <a:t>slot array</a:t>
            </a:r>
            <a:r>
              <a:rPr lang="zh-CN" altLang="en-US" sz="1200" b="0" i="0" kern="1200" dirty="0">
                <a:solidFill>
                  <a:schemeClr val="tx1"/>
                </a:solidFill>
                <a:effectLst/>
                <a:latin typeface="+mn-lt"/>
                <a:ea typeface="+mn-ea"/>
                <a:cs typeface="+mn-cs"/>
              </a:rPr>
              <a:t>中的对应值改为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，则代表对应</a:t>
            </a:r>
            <a:r>
              <a:rPr lang="en-US" altLang="zh-CN" sz="1200" b="0" i="0" kern="1200" dirty="0">
                <a:solidFill>
                  <a:schemeClr val="tx1"/>
                </a:solidFill>
                <a:effectLst/>
                <a:latin typeface="+mn-lt"/>
                <a:ea typeface="+mn-ea"/>
                <a:cs typeface="+mn-cs"/>
              </a:rPr>
              <a:t>tuple</a:t>
            </a:r>
            <a:r>
              <a:rPr lang="zh-CN" altLang="en-US" sz="1200" b="0" i="0" kern="1200" dirty="0">
                <a:solidFill>
                  <a:schemeClr val="tx1"/>
                </a:solidFill>
                <a:effectLst/>
                <a:latin typeface="+mn-lt"/>
                <a:ea typeface="+mn-ea"/>
                <a:cs typeface="+mn-cs"/>
              </a:rPr>
              <a:t>记录被删除。之后就能继续写</a:t>
            </a:r>
            <a:r>
              <a:rPr lang="en-US" altLang="zh-CN" sz="1200" b="0" i="0" kern="1200" dirty="0">
                <a:solidFill>
                  <a:schemeClr val="tx1"/>
                </a:solidFill>
                <a:effectLst/>
                <a:latin typeface="+mn-lt"/>
                <a:ea typeface="+mn-ea"/>
                <a:cs typeface="+mn-cs"/>
              </a:rPr>
              <a:t>tuple</a:t>
            </a:r>
            <a:r>
              <a:rPr lang="zh-CN" altLang="en-US" sz="1200" b="0" i="0" kern="1200" dirty="0">
                <a:solidFill>
                  <a:schemeClr val="tx1"/>
                </a:solidFill>
                <a:effectLst/>
                <a:latin typeface="+mn-lt"/>
                <a:ea typeface="+mn-ea"/>
                <a:cs typeface="+mn-cs"/>
              </a:rPr>
              <a:t>，覆盖以前的</a:t>
            </a:r>
            <a:r>
              <a:rPr lang="en-US" altLang="zh-CN" sz="1200" b="0" i="0" kern="1200" dirty="0">
                <a:solidFill>
                  <a:schemeClr val="tx1"/>
                </a:solidFill>
                <a:effectLst/>
                <a:latin typeface="+mn-lt"/>
                <a:ea typeface="+mn-ea"/>
                <a:cs typeface="+mn-cs"/>
              </a:rPr>
              <a:t>tuple</a:t>
            </a:r>
            <a:r>
              <a:rPr lang="zh-CN" altLang="en-US" sz="1200" b="0" i="0" kern="1200" dirty="0">
                <a:solidFill>
                  <a:schemeClr val="tx1"/>
                </a:solidFill>
                <a:effectLst/>
                <a:latin typeface="+mn-lt"/>
                <a:ea typeface="+mn-ea"/>
                <a:cs typeface="+mn-cs"/>
              </a:rPr>
              <a:t>的内容。</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有些则是维护一个</a:t>
            </a:r>
            <a:r>
              <a:rPr lang="en-US" altLang="zh-CN" sz="1200" b="0" i="0" kern="1200" dirty="0">
                <a:solidFill>
                  <a:schemeClr val="tx1"/>
                </a:solidFill>
                <a:effectLst/>
                <a:latin typeface="+mn-lt"/>
                <a:ea typeface="+mn-ea"/>
                <a:cs typeface="+mn-cs"/>
              </a:rPr>
              <a:t>slot</a:t>
            </a:r>
            <a:r>
              <a:rPr lang="zh-CN" altLang="en-US" sz="1200" b="0" i="0" kern="1200" dirty="0">
                <a:solidFill>
                  <a:schemeClr val="tx1"/>
                </a:solidFill>
                <a:effectLst/>
                <a:latin typeface="+mn-lt"/>
                <a:ea typeface="+mn-ea"/>
                <a:cs typeface="+mn-cs"/>
              </a:rPr>
              <a:t>位图，</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而</a:t>
            </a:r>
            <a:r>
              <a:rPr lang="en-US" altLang="zh-CN" sz="1200" b="0" i="0" kern="1200" dirty="0" err="1">
                <a:solidFill>
                  <a:schemeClr val="tx1"/>
                </a:solidFill>
                <a:effectLst/>
                <a:latin typeface="+mn-lt"/>
                <a:ea typeface="+mn-ea"/>
                <a:cs typeface="+mn-cs"/>
              </a:rPr>
              <a:t>postgresql</a:t>
            </a:r>
            <a:r>
              <a:rPr lang="zh-CN" altLang="en-US" sz="1200" b="0" i="0" kern="1200" dirty="0">
                <a:solidFill>
                  <a:schemeClr val="tx1"/>
                </a:solidFill>
                <a:effectLst/>
                <a:latin typeface="+mn-lt"/>
                <a:ea typeface="+mn-ea"/>
                <a:cs typeface="+mn-cs"/>
              </a:rPr>
              <a:t>是通过</a:t>
            </a:r>
            <a:r>
              <a:rPr lang="en-US" altLang="zh-CN" sz="1200" b="0" i="0" kern="1200" dirty="0">
                <a:solidFill>
                  <a:schemeClr val="tx1"/>
                </a:solidFill>
                <a:effectLst/>
                <a:latin typeface="+mn-lt"/>
                <a:ea typeface="+mn-ea"/>
                <a:cs typeface="+mn-cs"/>
              </a:rPr>
              <a:t>vacuum</a:t>
            </a:r>
            <a:r>
              <a:rPr lang="zh-CN" altLang="en-US" sz="1200" b="0" i="0" kern="1200" dirty="0">
                <a:solidFill>
                  <a:schemeClr val="tx1"/>
                </a:solidFill>
                <a:effectLst/>
                <a:latin typeface="+mn-lt"/>
                <a:ea typeface="+mn-ea"/>
                <a:cs typeface="+mn-cs"/>
              </a:rPr>
              <a:t>机制，就是压缩，整理外部碎片。</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sql</a:t>
            </a:r>
            <a:r>
              <a:rPr lang="en-US" altLang="zh-CN" sz="1200" b="0" i="0" kern="1200" dirty="0">
                <a:solidFill>
                  <a:schemeClr val="tx1"/>
                </a:solidFill>
                <a:effectLst/>
                <a:latin typeface="+mn-lt"/>
                <a:ea typeface="+mn-ea"/>
                <a:cs typeface="+mn-cs"/>
              </a:rPr>
              <a:t> server</a:t>
            </a:r>
            <a:r>
              <a:rPr lang="zh-CN" altLang="en-US" sz="1200" b="0" i="0" kern="1200" dirty="0">
                <a:solidFill>
                  <a:schemeClr val="tx1"/>
                </a:solidFill>
                <a:effectLst/>
                <a:latin typeface="+mn-lt"/>
                <a:ea typeface="+mn-ea"/>
                <a:cs typeface="+mn-cs"/>
              </a:rPr>
              <a:t>会在我们写⼊数据的时候进行压缩从而使</a:t>
            </a:r>
            <a:r>
              <a:rPr lang="en-US" altLang="zh-CN" sz="1200" b="0" i="0" kern="1200" dirty="0">
                <a:solidFill>
                  <a:schemeClr val="tx1"/>
                </a:solidFill>
                <a:effectLst/>
                <a:latin typeface="+mn-lt"/>
                <a:ea typeface="+mn-ea"/>
                <a:cs typeface="+mn-cs"/>
              </a:rPr>
              <a:t>tuple</a:t>
            </a:r>
            <a:r>
              <a:rPr lang="zh-CN" altLang="en-US" sz="1200" b="0" i="0" kern="1200" dirty="0">
                <a:solidFill>
                  <a:schemeClr val="tx1"/>
                </a:solidFill>
                <a:effectLst/>
                <a:latin typeface="+mn-lt"/>
                <a:ea typeface="+mn-ea"/>
                <a:cs typeface="+mn-cs"/>
              </a:rPr>
              <a:t>更紧凑，</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Postgres</a:t>
            </a:r>
            <a:r>
              <a:rPr lang="zh-CN" altLang="en-US" sz="1200" b="0" i="0" kern="1200" dirty="0">
                <a:solidFill>
                  <a:schemeClr val="tx1"/>
                </a:solidFill>
                <a:effectLst/>
                <a:latin typeface="+mn-lt"/>
                <a:ea typeface="+mn-ea"/>
                <a:cs typeface="+mn-cs"/>
              </a:rPr>
              <a:t>只会将空的</a:t>
            </a:r>
            <a:r>
              <a:rPr lang="en-US" altLang="zh-CN" sz="1200" b="0" i="0" kern="1200" dirty="0">
                <a:solidFill>
                  <a:schemeClr val="tx1"/>
                </a:solidFill>
                <a:effectLst/>
                <a:latin typeface="+mn-lt"/>
                <a:ea typeface="+mn-ea"/>
                <a:cs typeface="+mn-cs"/>
              </a:rPr>
              <a:t>slot</a:t>
            </a:r>
            <a:r>
              <a:rPr lang="zh-CN" altLang="en-US" sz="1200" b="0" i="0" kern="1200" dirty="0">
                <a:solidFill>
                  <a:schemeClr val="tx1"/>
                </a:solidFill>
                <a:effectLst/>
                <a:latin typeface="+mn-lt"/>
                <a:ea typeface="+mn-ea"/>
                <a:cs typeface="+mn-cs"/>
              </a:rPr>
              <a:t>放在那不管。</a:t>
            </a:r>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26</a:t>
            </a:fld>
            <a:endParaRPr lang="zh-CN" altLang="en-US"/>
          </a:p>
        </p:txBody>
      </p:sp>
    </p:spTree>
    <p:extLst>
      <p:ext uri="{BB962C8B-B14F-4D97-AF65-F5344CB8AC3E}">
        <p14:creationId xmlns:p14="http://schemas.microsoft.com/office/powerpoint/2010/main" val="1887726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属性一般按照建表时的顺序存储，可以调整。</a:t>
            </a:r>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27</a:t>
            </a:fld>
            <a:endParaRPr lang="zh-CN" altLang="en-US"/>
          </a:p>
        </p:txBody>
      </p:sp>
    </p:spTree>
    <p:extLst>
      <p:ext uri="{BB962C8B-B14F-4D97-AF65-F5344CB8AC3E}">
        <p14:creationId xmlns:p14="http://schemas.microsoft.com/office/powerpoint/2010/main" val="3874613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28</a:t>
            </a:fld>
            <a:endParaRPr lang="zh-CN" altLang="en-US"/>
          </a:p>
        </p:txBody>
      </p:sp>
    </p:spTree>
    <p:extLst>
      <p:ext uri="{BB962C8B-B14F-4D97-AF65-F5344CB8AC3E}">
        <p14:creationId xmlns:p14="http://schemas.microsoft.com/office/powerpoint/2010/main" val="2514785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29</a:t>
            </a:fld>
            <a:endParaRPr lang="zh-CN" altLang="en-US"/>
          </a:p>
        </p:txBody>
      </p:sp>
    </p:spTree>
    <p:extLst>
      <p:ext uri="{BB962C8B-B14F-4D97-AF65-F5344CB8AC3E}">
        <p14:creationId xmlns:p14="http://schemas.microsoft.com/office/powerpoint/2010/main" val="72345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6</a:t>
            </a:fld>
            <a:endParaRPr lang="zh-CN" altLang="en-US"/>
          </a:p>
        </p:txBody>
      </p:sp>
    </p:spTree>
    <p:extLst>
      <p:ext uri="{BB962C8B-B14F-4D97-AF65-F5344CB8AC3E}">
        <p14:creationId xmlns:p14="http://schemas.microsoft.com/office/powerpoint/2010/main" val="22509148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30</a:t>
            </a:fld>
            <a:endParaRPr lang="zh-CN" altLang="en-US"/>
          </a:p>
        </p:txBody>
      </p:sp>
    </p:spTree>
    <p:extLst>
      <p:ext uri="{BB962C8B-B14F-4D97-AF65-F5344CB8AC3E}">
        <p14:creationId xmlns:p14="http://schemas.microsoft.com/office/powerpoint/2010/main" val="3574974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31</a:t>
            </a:fld>
            <a:endParaRPr lang="zh-CN" altLang="en-US"/>
          </a:p>
        </p:txBody>
      </p:sp>
    </p:spTree>
    <p:extLst>
      <p:ext uri="{BB962C8B-B14F-4D97-AF65-F5344CB8AC3E}">
        <p14:creationId xmlns:p14="http://schemas.microsoft.com/office/powerpoint/2010/main" val="504002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HBASE, CASSANDRA, LEVELDB, ROCKSDB</a:t>
            </a:r>
            <a:r>
              <a:rPr lang="zh-CN" altLang="en-US" dirty="0"/>
              <a:t>等</a:t>
            </a:r>
            <a:r>
              <a:rPr lang="en-US" altLang="zh-CN" dirty="0" err="1"/>
              <a:t>nosql</a:t>
            </a:r>
            <a:r>
              <a:rPr lang="zh-CN" altLang="en-US" dirty="0"/>
              <a:t>数据库采用此类存储方案。</a:t>
            </a:r>
          </a:p>
        </p:txBody>
      </p:sp>
      <p:sp>
        <p:nvSpPr>
          <p:cNvPr id="4" name="灯片编号占位符 3"/>
          <p:cNvSpPr>
            <a:spLocks noGrp="1"/>
          </p:cNvSpPr>
          <p:nvPr>
            <p:ph type="sldNum" sz="quarter" idx="10"/>
          </p:nvPr>
        </p:nvSpPr>
        <p:spPr/>
        <p:txBody>
          <a:bodyPr/>
          <a:lstStyle/>
          <a:p>
            <a:fld id="{A39D9F6A-8624-4181-8D13-5EBC09FE3A26}" type="slidenum">
              <a:rPr lang="zh-CN" altLang="en-US" smtClean="0"/>
              <a:t>32</a:t>
            </a:fld>
            <a:endParaRPr lang="zh-CN" altLang="en-US"/>
          </a:p>
        </p:txBody>
      </p:sp>
    </p:spTree>
    <p:extLst>
      <p:ext uri="{BB962C8B-B14F-4D97-AF65-F5344CB8AC3E}">
        <p14:creationId xmlns:p14="http://schemas.microsoft.com/office/powerpoint/2010/main" val="1435375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33</a:t>
            </a:fld>
            <a:endParaRPr lang="zh-CN" altLang="en-US"/>
          </a:p>
        </p:txBody>
      </p:sp>
    </p:spTree>
    <p:extLst>
      <p:ext uri="{BB962C8B-B14F-4D97-AF65-F5344CB8AC3E}">
        <p14:creationId xmlns:p14="http://schemas.microsoft.com/office/powerpoint/2010/main" val="1799529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可以查询</a:t>
            </a:r>
            <a:r>
              <a:rPr lang="en-US" altLang="zh-CN" dirty="0"/>
              <a:t>DBMS</a:t>
            </a:r>
            <a:r>
              <a:rPr lang="zh-CN" altLang="en-US" dirty="0"/>
              <a:t>内控部的</a:t>
            </a:r>
            <a:r>
              <a:rPr lang="en-US" altLang="zh-CN" dirty="0"/>
              <a:t>INFORMATION_SCHEMA</a:t>
            </a:r>
            <a:r>
              <a:rPr lang="zh-CN" altLang="en-US" dirty="0"/>
              <a:t>目录来获取数据库信息，</a:t>
            </a:r>
            <a:r>
              <a:rPr lang="en-US" altLang="zh-CN" dirty="0"/>
              <a:t>ANSI</a:t>
            </a:r>
            <a:r>
              <a:rPr lang="zh-CN" altLang="en-US" dirty="0"/>
              <a:t>标准提供所有的</a:t>
            </a:r>
            <a:r>
              <a:rPr lang="en-US" altLang="zh-CN" dirty="0"/>
              <a:t>table</a:t>
            </a:r>
            <a:r>
              <a:rPr lang="zh-CN" altLang="en-US" dirty="0"/>
              <a:t>、</a:t>
            </a:r>
            <a:r>
              <a:rPr lang="en-US" altLang="zh-CN" dirty="0"/>
              <a:t>view</a:t>
            </a:r>
            <a:r>
              <a:rPr lang="zh-CN" altLang="en-US" dirty="0"/>
              <a:t>、</a:t>
            </a:r>
            <a:r>
              <a:rPr lang="en-US" altLang="zh-CN" dirty="0"/>
              <a:t>column</a:t>
            </a:r>
            <a:r>
              <a:rPr lang="zh-CN" altLang="en-US" dirty="0"/>
              <a:t>、</a:t>
            </a:r>
            <a:r>
              <a:rPr lang="en-US" altLang="zh-CN" dirty="0"/>
              <a:t>procedure</a:t>
            </a:r>
            <a:r>
              <a:rPr lang="zh-CN" altLang="en-US" dirty="0"/>
              <a:t>的只读视图。</a:t>
            </a:r>
          </a:p>
        </p:txBody>
      </p:sp>
      <p:sp>
        <p:nvSpPr>
          <p:cNvPr id="4" name="灯片编号占位符 3"/>
          <p:cNvSpPr>
            <a:spLocks noGrp="1"/>
          </p:cNvSpPr>
          <p:nvPr>
            <p:ph type="sldNum" sz="quarter" idx="10"/>
          </p:nvPr>
        </p:nvSpPr>
        <p:spPr/>
        <p:txBody>
          <a:bodyPr/>
          <a:lstStyle/>
          <a:p>
            <a:fld id="{A39D9F6A-8624-4181-8D13-5EBC09FE3A26}" type="slidenum">
              <a:rPr lang="zh-CN" altLang="en-US" smtClean="0"/>
              <a:t>34</a:t>
            </a:fld>
            <a:endParaRPr lang="zh-CN" altLang="en-US"/>
          </a:p>
        </p:txBody>
      </p:sp>
    </p:spTree>
    <p:extLst>
      <p:ext uri="{BB962C8B-B14F-4D97-AF65-F5344CB8AC3E}">
        <p14:creationId xmlns:p14="http://schemas.microsoft.com/office/powerpoint/2010/main" val="561647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35</a:t>
            </a:fld>
            <a:endParaRPr lang="zh-CN" altLang="en-US"/>
          </a:p>
        </p:txBody>
      </p:sp>
    </p:spTree>
    <p:extLst>
      <p:ext uri="{BB962C8B-B14F-4D97-AF65-F5344CB8AC3E}">
        <p14:creationId xmlns:p14="http://schemas.microsoft.com/office/powerpoint/2010/main" val="2321781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36</a:t>
            </a:fld>
            <a:endParaRPr lang="zh-CN" altLang="en-US"/>
          </a:p>
        </p:txBody>
      </p:sp>
    </p:spTree>
    <p:extLst>
      <p:ext uri="{BB962C8B-B14F-4D97-AF65-F5344CB8AC3E}">
        <p14:creationId xmlns:p14="http://schemas.microsoft.com/office/powerpoint/2010/main" val="3224602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37</a:t>
            </a:fld>
            <a:endParaRPr lang="zh-CN" altLang="en-US"/>
          </a:p>
        </p:txBody>
      </p:sp>
    </p:spTree>
    <p:extLst>
      <p:ext uri="{BB962C8B-B14F-4D97-AF65-F5344CB8AC3E}">
        <p14:creationId xmlns:p14="http://schemas.microsoft.com/office/powerpoint/2010/main" val="1879395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38</a:t>
            </a:fld>
            <a:endParaRPr lang="zh-CN" altLang="en-US"/>
          </a:p>
        </p:txBody>
      </p:sp>
    </p:spTree>
    <p:extLst>
      <p:ext uri="{BB962C8B-B14F-4D97-AF65-F5344CB8AC3E}">
        <p14:creationId xmlns:p14="http://schemas.microsoft.com/office/powerpoint/2010/main" val="1944577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39</a:t>
            </a:fld>
            <a:endParaRPr lang="zh-CN" altLang="en-US"/>
          </a:p>
        </p:txBody>
      </p:sp>
    </p:spTree>
    <p:extLst>
      <p:ext uri="{BB962C8B-B14F-4D97-AF65-F5344CB8AC3E}">
        <p14:creationId xmlns:p14="http://schemas.microsoft.com/office/powerpoint/2010/main" val="507458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7</a:t>
            </a:fld>
            <a:endParaRPr lang="zh-CN" altLang="en-US"/>
          </a:p>
        </p:txBody>
      </p:sp>
    </p:spTree>
    <p:extLst>
      <p:ext uri="{BB962C8B-B14F-4D97-AF65-F5344CB8AC3E}">
        <p14:creationId xmlns:p14="http://schemas.microsoft.com/office/powerpoint/2010/main" val="4024033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关系模型并不特别要求一个元组的所有属性都存储在一个页面中，而且这在某些工作负载下不是最佳的布置方式。</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The relational model does </a:t>
            </a:r>
            <a:r>
              <a:rPr lang="en-US" altLang="zh-CN" sz="1200" b="1" i="0" u="none" strike="noStrike" kern="1200" baseline="0" dirty="0">
                <a:solidFill>
                  <a:schemeClr val="tx1"/>
                </a:solidFill>
                <a:latin typeface="+mn-lt"/>
                <a:ea typeface="+mn-ea"/>
                <a:cs typeface="+mn-cs"/>
              </a:rPr>
              <a:t>not </a:t>
            </a:r>
            <a:r>
              <a:rPr lang="en-US" altLang="zh-CN" sz="1200" b="0" i="0" u="none" strike="noStrike" kern="1200" baseline="0" dirty="0">
                <a:solidFill>
                  <a:schemeClr val="tx1"/>
                </a:solidFill>
                <a:latin typeface="+mn-lt"/>
                <a:ea typeface="+mn-ea"/>
                <a:cs typeface="+mn-cs"/>
              </a:rPr>
              <a:t>specify that we must store all of a tuple's attributes together in a single page.</a:t>
            </a:r>
          </a:p>
          <a:p>
            <a:r>
              <a:rPr lang="en-US" altLang="zh-CN" sz="1200" b="0" i="0" u="none" strike="noStrike" kern="1200" baseline="0" dirty="0">
                <a:solidFill>
                  <a:schemeClr val="tx1"/>
                </a:solidFill>
                <a:latin typeface="+mn-lt"/>
                <a:ea typeface="+mn-ea"/>
                <a:cs typeface="+mn-cs"/>
              </a:rPr>
              <a:t>This may </a:t>
            </a:r>
            <a:r>
              <a:rPr lang="en-US" altLang="zh-CN" sz="1200" b="1" i="0" u="none" strike="noStrike" kern="1200" baseline="0" dirty="0">
                <a:solidFill>
                  <a:schemeClr val="tx1"/>
                </a:solidFill>
                <a:latin typeface="+mn-lt"/>
                <a:ea typeface="+mn-ea"/>
                <a:cs typeface="+mn-cs"/>
              </a:rPr>
              <a:t>not </a:t>
            </a:r>
            <a:r>
              <a:rPr lang="en-US" altLang="zh-CN" sz="1200" b="0" i="0" u="none" strike="noStrike" kern="1200" baseline="0" dirty="0">
                <a:solidFill>
                  <a:schemeClr val="tx1"/>
                </a:solidFill>
                <a:latin typeface="+mn-lt"/>
                <a:ea typeface="+mn-ea"/>
                <a:cs typeface="+mn-cs"/>
              </a:rPr>
              <a:t>actually be the best layout for some workloads…</a:t>
            </a:r>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40</a:t>
            </a:fld>
            <a:endParaRPr lang="zh-CN" altLang="en-US"/>
          </a:p>
        </p:txBody>
      </p:sp>
    </p:spTree>
    <p:extLst>
      <p:ext uri="{BB962C8B-B14F-4D97-AF65-F5344CB8AC3E}">
        <p14:creationId xmlns:p14="http://schemas.microsoft.com/office/powerpoint/2010/main" val="4250638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41</a:t>
            </a:fld>
            <a:endParaRPr lang="zh-CN" altLang="en-US"/>
          </a:p>
        </p:txBody>
      </p:sp>
    </p:spTree>
    <p:extLst>
      <p:ext uri="{BB962C8B-B14F-4D97-AF65-F5344CB8AC3E}">
        <p14:creationId xmlns:p14="http://schemas.microsoft.com/office/powerpoint/2010/main" val="27895644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42</a:t>
            </a:fld>
            <a:endParaRPr lang="zh-CN" altLang="en-US"/>
          </a:p>
        </p:txBody>
      </p:sp>
    </p:spTree>
    <p:extLst>
      <p:ext uri="{BB962C8B-B14F-4D97-AF65-F5344CB8AC3E}">
        <p14:creationId xmlns:p14="http://schemas.microsoft.com/office/powerpoint/2010/main" val="26891287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43</a:t>
            </a:fld>
            <a:endParaRPr lang="zh-CN" altLang="en-US"/>
          </a:p>
        </p:txBody>
      </p:sp>
    </p:spTree>
    <p:extLst>
      <p:ext uri="{BB962C8B-B14F-4D97-AF65-F5344CB8AC3E}">
        <p14:creationId xmlns:p14="http://schemas.microsoft.com/office/powerpoint/2010/main" val="22260678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44</a:t>
            </a:fld>
            <a:endParaRPr lang="zh-CN" altLang="en-US"/>
          </a:p>
        </p:txBody>
      </p:sp>
    </p:spTree>
    <p:extLst>
      <p:ext uri="{BB962C8B-B14F-4D97-AF65-F5344CB8AC3E}">
        <p14:creationId xmlns:p14="http://schemas.microsoft.com/office/powerpoint/2010/main" val="6531044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45</a:t>
            </a:fld>
            <a:endParaRPr lang="zh-CN" altLang="en-US"/>
          </a:p>
        </p:txBody>
      </p:sp>
    </p:spTree>
    <p:extLst>
      <p:ext uri="{BB962C8B-B14F-4D97-AF65-F5344CB8AC3E}">
        <p14:creationId xmlns:p14="http://schemas.microsoft.com/office/powerpoint/2010/main" val="13809379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46</a:t>
            </a:fld>
            <a:endParaRPr lang="zh-CN" altLang="en-US"/>
          </a:p>
        </p:txBody>
      </p:sp>
    </p:spTree>
    <p:extLst>
      <p:ext uri="{BB962C8B-B14F-4D97-AF65-F5344CB8AC3E}">
        <p14:creationId xmlns:p14="http://schemas.microsoft.com/office/powerpoint/2010/main" val="19354566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47</a:t>
            </a:fld>
            <a:endParaRPr lang="zh-CN" altLang="en-US"/>
          </a:p>
        </p:txBody>
      </p:sp>
    </p:spTree>
    <p:extLst>
      <p:ext uri="{BB962C8B-B14F-4D97-AF65-F5344CB8AC3E}">
        <p14:creationId xmlns:p14="http://schemas.microsoft.com/office/powerpoint/2010/main" val="30539552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172261" rtl="0" eaLnBrk="1" fontAlgn="auto" latinLnBrk="0" hangingPunct="1">
              <a:lnSpc>
                <a:spcPct val="100000"/>
              </a:lnSpc>
              <a:spcBef>
                <a:spcPts val="0"/>
              </a:spcBef>
              <a:spcAft>
                <a:spcPts val="0"/>
              </a:spcAft>
              <a:buClrTx/>
              <a:buSzTx/>
              <a:buFontTx/>
              <a:buNone/>
              <a:tabLst/>
              <a:defRPr/>
            </a:pPr>
            <a:fld id="{9D183639-5382-4069-92C4-98A91733FB0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172261"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6802458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pitchFamily="2" charset="-122"/>
                <a:cs typeface="+mn-cs"/>
              </a:rPr>
              <a:t>如果需要对数据库进行读写操作，</a:t>
            </a:r>
            <a:r>
              <a:rPr lang="en-US" altLang="zh-CN" sz="1200" dirty="0">
                <a:effectLst/>
                <a:latin typeface="Times New Roman" panose="02020603050405020304" pitchFamily="18" charset="0"/>
                <a:ea typeface="宋体" panose="02010600030101010101" pitchFamily="2" charset="-122"/>
              </a:rPr>
              <a:t>DBMS</a:t>
            </a:r>
            <a:r>
              <a:rPr kumimoji="1" lang="zh-CN" altLang="zh-CN" sz="1200" kern="1200" dirty="0">
                <a:solidFill>
                  <a:schemeClr val="tx1"/>
                </a:solidFill>
                <a:effectLst/>
                <a:latin typeface="Times New Roman" pitchFamily="18" charset="0"/>
                <a:ea typeface="宋体" pitchFamily="2" charset="-122"/>
                <a:cs typeface="+mn-cs"/>
              </a:rPr>
              <a:t>需要先将数据从磁盘读取到内存中的缓冲池内，缓冲池管理器负责在磁盘和内存之间以页为单位进行数据交换。</a:t>
            </a:r>
            <a:endParaRPr kumimoji="1" lang="en-US" altLang="zh-CN" sz="1200" kern="1200" dirty="0">
              <a:solidFill>
                <a:schemeClr val="tx1"/>
              </a:solidFill>
              <a:effectLst/>
              <a:latin typeface="Times New Roman" pitchFamily="18" charset="0"/>
              <a:ea typeface="宋体" pitchFamily="2" charset="-122"/>
              <a:cs typeface="+mn-cs"/>
            </a:endParaRPr>
          </a:p>
          <a:p>
            <a:endParaRPr kumimoji="1" lang="en-US" altLang="zh-CN" sz="1200" kern="1200" dirty="0">
              <a:solidFill>
                <a:schemeClr val="tx1"/>
              </a:solidFill>
              <a:effectLst/>
              <a:latin typeface="Times New Roman" pitchFamily="18" charset="0"/>
              <a:ea typeface="宋体" pitchFamily="2" charset="-122"/>
              <a:cs typeface="+mn-cs"/>
            </a:endParaRPr>
          </a:p>
          <a:p>
            <a:r>
              <a:rPr kumimoji="1" lang="zh-CN" altLang="zh-CN" sz="1200" kern="1200" dirty="0">
                <a:solidFill>
                  <a:schemeClr val="tx1"/>
                </a:solidFill>
                <a:effectLst/>
                <a:latin typeface="Times New Roman" pitchFamily="18" charset="0"/>
                <a:ea typeface="宋体" pitchFamily="2" charset="-122"/>
                <a:cs typeface="+mn-cs"/>
              </a:rPr>
              <a:t>执行引擎在语句处理过程中需要使用某个数据页时，会向缓冲池提出请求，缓冲池管理器负责将该页</a:t>
            </a:r>
            <a:r>
              <a:rPr kumimoji="1" lang="zh-CN" altLang="en-US" sz="1200" kern="1200" dirty="0">
                <a:solidFill>
                  <a:schemeClr val="tx1"/>
                </a:solidFill>
                <a:effectLst/>
                <a:latin typeface="Times New Roman" pitchFamily="18" charset="0"/>
                <a:ea typeface="宋体" pitchFamily="2" charset="-122"/>
                <a:cs typeface="+mn-cs"/>
              </a:rPr>
              <a:t>从磁盘</a:t>
            </a:r>
            <a:r>
              <a:rPr kumimoji="1" lang="zh-CN" altLang="zh-CN" sz="1200" kern="1200" dirty="0">
                <a:solidFill>
                  <a:schemeClr val="tx1"/>
                </a:solidFill>
                <a:effectLst/>
                <a:latin typeface="Times New Roman" pitchFamily="18" charset="0"/>
                <a:ea typeface="宋体" pitchFamily="2" charset="-122"/>
                <a:cs typeface="+mn-cs"/>
              </a:rPr>
              <a:t>读入内存，并向执行引擎提供该页在内存中的指针。当执行引擎操作那部分内存时，缓冲池管理器必须确保该页面始终驻留在那片内存区域中。</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899264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对这几种存储介质的访问速度做一个简单的量化（同比放大），可以看到 </a:t>
            </a:r>
            <a:r>
              <a:rPr lang="en-US" altLang="zh-CN" sz="1200" b="0" i="0" kern="1200" dirty="0">
                <a:solidFill>
                  <a:schemeClr val="tx1"/>
                </a:solidFill>
                <a:effectLst/>
                <a:latin typeface="+mn-lt"/>
                <a:ea typeface="+mn-ea"/>
                <a:cs typeface="+mn-cs"/>
              </a:rPr>
              <a:t>L1 </a:t>
            </a:r>
            <a:r>
              <a:rPr lang="zh-CN" altLang="en-US" sz="1200" b="0" i="0" kern="1200" dirty="0">
                <a:solidFill>
                  <a:schemeClr val="tx1"/>
                </a:solidFill>
                <a:effectLst/>
                <a:latin typeface="+mn-lt"/>
                <a:ea typeface="+mn-ea"/>
                <a:cs typeface="+mn-cs"/>
              </a:rPr>
              <a:t>缓存大概是秒级别的，而机械硬盘甚至长度</a:t>
            </a:r>
            <a:r>
              <a:rPr lang="en-US" altLang="zh-CN" sz="1200" b="0" i="0" kern="1200" dirty="0">
                <a:solidFill>
                  <a:schemeClr val="tx1"/>
                </a:solidFill>
                <a:effectLst/>
                <a:latin typeface="+mn-lt"/>
                <a:ea typeface="+mn-ea"/>
                <a:cs typeface="+mn-cs"/>
              </a:rPr>
              <a:t>16 </a:t>
            </a:r>
            <a:r>
              <a:rPr lang="zh-CN" altLang="en-US" sz="1200" b="0" i="0" kern="1200" dirty="0">
                <a:solidFill>
                  <a:schemeClr val="tx1"/>
                </a:solidFill>
                <a:effectLst/>
                <a:latin typeface="+mn-lt"/>
                <a:ea typeface="+mn-ea"/>
                <a:cs typeface="+mn-cs"/>
              </a:rPr>
              <a:t>周，容量越大访问速度越慢。</a:t>
            </a:r>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8</a:t>
            </a:fld>
            <a:endParaRPr lang="zh-CN" altLang="en-US"/>
          </a:p>
        </p:txBody>
      </p:sp>
    </p:spTree>
    <p:extLst>
      <p:ext uri="{BB962C8B-B14F-4D97-AF65-F5344CB8AC3E}">
        <p14:creationId xmlns:p14="http://schemas.microsoft.com/office/powerpoint/2010/main" val="4417282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52</a:t>
            </a:fld>
            <a:endParaRPr lang="zh-CN" altLang="en-US"/>
          </a:p>
        </p:txBody>
      </p:sp>
    </p:spTree>
    <p:extLst>
      <p:ext uri="{BB962C8B-B14F-4D97-AF65-F5344CB8AC3E}">
        <p14:creationId xmlns:p14="http://schemas.microsoft.com/office/powerpoint/2010/main" val="12807203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是否有必要讲？</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936922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资料少，难以展开。</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9274173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42943540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58</a:t>
            </a:fld>
            <a:endParaRPr lang="zh-CN" altLang="en-US"/>
          </a:p>
        </p:txBody>
      </p:sp>
    </p:spTree>
    <p:extLst>
      <p:ext uri="{BB962C8B-B14F-4D97-AF65-F5344CB8AC3E}">
        <p14:creationId xmlns:p14="http://schemas.microsoft.com/office/powerpoint/2010/main" val="29738858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7807459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DBMS</a:t>
            </a:r>
            <a:r>
              <a:rPr lang="zh-CN" altLang="en-US" dirty="0"/>
              <a:t>中最常用</a:t>
            </a:r>
            <a:r>
              <a:rPr lang="en-US" altLang="zh-CN" dirty="0"/>
              <a:t>LRU-2</a:t>
            </a:r>
            <a:r>
              <a:rPr lang="zh-CN" altLang="en-US" dirty="0"/>
              <a:t>算法。</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7487034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原始</a:t>
            </a:r>
            <a:r>
              <a:rPr lang="en-US" altLang="zh-CN" dirty="0"/>
              <a:t>LRU-K</a:t>
            </a:r>
            <a:r>
              <a:rPr lang="zh-CN" altLang="en-US" dirty="0"/>
              <a:t>算法，跟其他资料有差别，这个算法没有提历史队列的概念，所有页面都在缓冲队列中，只是淘汰时总是优先淘汰访问次数不足</a:t>
            </a:r>
            <a:r>
              <a:rPr lang="en-US" altLang="zh-CN" dirty="0"/>
              <a:t>K</a:t>
            </a:r>
            <a:r>
              <a:rPr lang="zh-CN" altLang="en-US" dirty="0"/>
              <a:t>次或者倒数前</a:t>
            </a:r>
            <a:r>
              <a:rPr lang="en-US" altLang="zh-CN" dirty="0"/>
              <a:t>K</a:t>
            </a:r>
            <a:r>
              <a:rPr lang="zh-CN" altLang="en-US" dirty="0"/>
              <a:t>次访问时间最久远的页面。</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5399482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DBMS</a:t>
            </a:r>
            <a:r>
              <a:rPr lang="zh-CN" altLang="en-US" dirty="0"/>
              <a:t>中最常用</a:t>
            </a:r>
            <a:r>
              <a:rPr lang="en-US" altLang="zh-CN" dirty="0"/>
              <a:t>LRU-2</a:t>
            </a:r>
            <a:r>
              <a:rPr lang="zh-CN" altLang="en-US" dirty="0"/>
              <a:t>算法。</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5285939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71</a:t>
            </a:fld>
            <a:endParaRPr lang="zh-CN" altLang="en-US"/>
          </a:p>
        </p:txBody>
      </p:sp>
    </p:spTree>
    <p:extLst>
      <p:ext uri="{BB962C8B-B14F-4D97-AF65-F5344CB8AC3E}">
        <p14:creationId xmlns:p14="http://schemas.microsoft.com/office/powerpoint/2010/main" val="3731357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10</a:t>
            </a:fld>
            <a:endParaRPr lang="zh-CN" altLang="en-US"/>
          </a:p>
        </p:txBody>
      </p:sp>
    </p:spTree>
    <p:extLst>
      <p:ext uri="{BB962C8B-B14F-4D97-AF65-F5344CB8AC3E}">
        <p14:creationId xmlns:p14="http://schemas.microsoft.com/office/powerpoint/2010/main" val="42334375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172261" rtl="0" eaLnBrk="1" fontAlgn="auto" latinLnBrk="0" hangingPunct="1">
              <a:lnSpc>
                <a:spcPct val="100000"/>
              </a:lnSpc>
              <a:spcBef>
                <a:spcPts val="0"/>
              </a:spcBef>
              <a:spcAft>
                <a:spcPts val="0"/>
              </a:spcAft>
              <a:buClrTx/>
              <a:buSzTx/>
              <a:buFontTx/>
              <a:buNone/>
              <a:tabLst/>
              <a:defRPr/>
            </a:pPr>
            <a:fld id="{9D183639-5382-4069-92C4-98A91733FB0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172261" rtl="0" eaLnBrk="1" fontAlgn="auto" latinLnBrk="0" hangingPunct="1">
                <a:lnSpc>
                  <a:spcPct val="100000"/>
                </a:lnSpc>
                <a:spcBef>
                  <a:spcPts val="0"/>
                </a:spcBef>
                <a:spcAft>
                  <a:spcPts val="0"/>
                </a:spcAft>
                <a:buClrTx/>
                <a:buSzTx/>
                <a:buFontTx/>
                <a:buNone/>
                <a:tabLst/>
                <a:defRPr/>
              </a:pPr>
              <a:t>79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804985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81</a:t>
            </a:fld>
            <a:endParaRPr lang="zh-CN" altLang="en-US"/>
          </a:p>
        </p:txBody>
      </p:sp>
    </p:spTree>
    <p:extLst>
      <p:ext uri="{BB962C8B-B14F-4D97-AF65-F5344CB8AC3E}">
        <p14:creationId xmlns:p14="http://schemas.microsoft.com/office/powerpoint/2010/main" val="41762946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zh-CN" dirty="0"/>
              <a:t>函数的输出是确定的。相同的搜索键值应该总是生成相同的散列值。</a:t>
            </a:r>
          </a:p>
          <a:p>
            <a:pPr lvl="1"/>
            <a:r>
              <a:rPr lang="zh-CN" altLang="zh-CN" dirty="0"/>
              <a:t>输出值的分布是随机且均匀的。散列函数应该表现为随机的，即散列值不应与搜索键的任何外部可见的排序相关，且不管搜索键值实际怎样分布，每个桶应分配到的记录数应该几乎相同。</a:t>
            </a:r>
          </a:p>
          <a:p>
            <a:pPr lvl="1"/>
            <a:r>
              <a:rPr lang="zh-CN" altLang="zh-CN" dirty="0"/>
              <a:t>易于计算。散列函数的执行时间不能太长，因为它需要执行很多次。</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812409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0865309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6131917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9504763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9018099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88</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1426523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问题：桶链表长度可能不断增长，影响性能。</a:t>
            </a:r>
            <a:endParaRPr lang="en-US" altLang="zh-CN" dirty="0"/>
          </a:p>
          <a:p>
            <a:r>
              <a:rPr lang="zh-CN" altLang="en-US" dirty="0"/>
              <a:t>为判断某个</a:t>
            </a:r>
            <a:r>
              <a:rPr lang="en-US" altLang="zh-CN" dirty="0"/>
              <a:t>key</a:t>
            </a:r>
            <a:r>
              <a:rPr lang="zh-CN" altLang="en-US" dirty="0"/>
              <a:t>值是否存在，需要</a:t>
            </a:r>
            <a:r>
              <a:rPr lang="en-US" altLang="zh-CN" dirty="0"/>
              <a:t>hash</a:t>
            </a:r>
            <a:r>
              <a:rPr lang="zh-CN" altLang="en-US" dirty="0"/>
              <a:t>到其桶指针，然后扫描全链。</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89</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9846562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90</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67141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16</a:t>
            </a:fld>
            <a:endParaRPr lang="zh-CN" altLang="en-US"/>
          </a:p>
        </p:txBody>
      </p:sp>
    </p:spTree>
    <p:extLst>
      <p:ext uri="{BB962C8B-B14F-4D97-AF65-F5344CB8AC3E}">
        <p14:creationId xmlns:p14="http://schemas.microsoft.com/office/powerpoint/2010/main" val="18026380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散列值二进制长度为</a:t>
            </a:r>
            <a:r>
              <a:rPr lang="en-US" altLang="zh-CN" dirty="0"/>
              <a:t>4</a:t>
            </a:r>
            <a:r>
              <a:rPr lang="zh-CN" altLang="en-US" dirty="0"/>
              <a:t>，一开始只使用第</a:t>
            </a:r>
            <a:r>
              <a:rPr lang="en-US" altLang="zh-CN" dirty="0"/>
              <a:t>1</a:t>
            </a:r>
            <a:r>
              <a:rPr lang="zh-CN" altLang="en-US" dirty="0"/>
              <a:t>位来分桶，因此桶数量为</a:t>
            </a:r>
            <a:r>
              <a:rPr lang="en-US" altLang="zh-CN" dirty="0"/>
              <a:t>2</a:t>
            </a:r>
            <a:r>
              <a:rPr lang="zh-CN" altLang="en-US" dirty="0"/>
              <a:t>。插入</a:t>
            </a:r>
            <a:r>
              <a:rPr lang="en-US" altLang="zh-CN" dirty="0"/>
              <a:t>1010</a:t>
            </a:r>
            <a:r>
              <a:rPr lang="zh-CN" altLang="en-US" dirty="0"/>
              <a:t>时，编号为</a:t>
            </a:r>
            <a:r>
              <a:rPr lang="en-US" altLang="zh-CN" dirty="0"/>
              <a:t>1</a:t>
            </a:r>
            <a:r>
              <a:rPr lang="zh-CN" altLang="en-US" dirty="0"/>
              <a:t>的桶放不下，因此扩展桶指针数组，用两位编号，但桶</a:t>
            </a:r>
            <a:r>
              <a:rPr lang="en-US" altLang="zh-CN" dirty="0"/>
              <a:t>00</a:t>
            </a:r>
            <a:r>
              <a:rPr lang="zh-CN" altLang="en-US" dirty="0"/>
              <a:t>和桶</a:t>
            </a:r>
            <a:r>
              <a:rPr lang="en-US" altLang="zh-CN" dirty="0"/>
              <a:t>01</a:t>
            </a:r>
            <a:r>
              <a:rPr lang="zh-CN" altLang="en-US" dirty="0"/>
              <a:t>的指针指向同一个页面，</a:t>
            </a:r>
            <a:r>
              <a:rPr lang="en-US" altLang="zh-CN" dirty="0"/>
              <a:t>10</a:t>
            </a:r>
            <a:r>
              <a:rPr lang="zh-CN" altLang="en-US" dirty="0"/>
              <a:t>和</a:t>
            </a:r>
            <a:r>
              <a:rPr lang="en-US" altLang="zh-CN" dirty="0"/>
              <a:t>11</a:t>
            </a:r>
            <a:r>
              <a:rPr lang="zh-CN" altLang="en-US" dirty="0"/>
              <a:t>分开存储。</a:t>
            </a:r>
            <a:endParaRPr lang="en-US" altLang="zh-CN" dirty="0"/>
          </a:p>
          <a:p>
            <a:r>
              <a:rPr lang="en-US" altLang="zh-CN" dirty="0"/>
              <a:t>i</a:t>
            </a:r>
            <a:r>
              <a:rPr lang="en-US" altLang="zh-CN" baseline="-25000" dirty="0"/>
              <a:t>2</a:t>
            </a:r>
            <a:r>
              <a:rPr lang="zh-CN" altLang="en-US" dirty="0"/>
              <a:t>指示</a:t>
            </a:r>
            <a:r>
              <a:rPr lang="en-US" altLang="zh-CN" dirty="0"/>
              <a:t>2</a:t>
            </a:r>
            <a:r>
              <a:rPr lang="zh-CN" altLang="en-US" dirty="0"/>
              <a:t>号桶使用的散列位数。</a:t>
            </a:r>
            <a:endParaRPr lang="zh-CN" altLang="en-US" baseline="-25000"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91</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42078961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92</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2502221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93</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5670786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94</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9721697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pitchFamily="2" charset="-122"/>
                <a:cs typeface="+mn-cs"/>
              </a:rPr>
              <a:t>首先插入散列值为</a:t>
            </a:r>
            <a:r>
              <a:rPr kumimoji="1" lang="en-US" altLang="zh-CN" sz="1200" kern="1200" dirty="0">
                <a:solidFill>
                  <a:schemeClr val="tx1"/>
                </a:solidFill>
                <a:effectLst/>
                <a:latin typeface="Times New Roman" pitchFamily="18" charset="0"/>
                <a:ea typeface="宋体" pitchFamily="2" charset="-122"/>
                <a:cs typeface="+mn-cs"/>
              </a:rPr>
              <a:t>0101</a:t>
            </a:r>
            <a:r>
              <a:rPr kumimoji="1" lang="zh-CN" altLang="zh-CN" sz="1200" kern="1200" dirty="0">
                <a:solidFill>
                  <a:schemeClr val="tx1"/>
                </a:solidFill>
                <a:effectLst/>
                <a:latin typeface="Times New Roman" pitchFamily="18" charset="0"/>
                <a:ea typeface="宋体" pitchFamily="2" charset="-122"/>
                <a:cs typeface="+mn-cs"/>
              </a:rPr>
              <a:t>的记录。因为</a:t>
            </a:r>
            <a:r>
              <a:rPr kumimoji="1" lang="en-US" altLang="zh-CN" sz="1200" kern="1200" dirty="0">
                <a:solidFill>
                  <a:schemeClr val="tx1"/>
                </a:solidFill>
                <a:effectLst/>
                <a:latin typeface="Times New Roman" pitchFamily="18" charset="0"/>
                <a:ea typeface="宋体" pitchFamily="2" charset="-122"/>
                <a:cs typeface="+mn-cs"/>
              </a:rPr>
              <a:t>0101</a:t>
            </a:r>
            <a:r>
              <a:rPr kumimoji="1" lang="zh-CN" altLang="zh-CN" sz="1200" kern="1200" dirty="0">
                <a:solidFill>
                  <a:schemeClr val="tx1"/>
                </a:solidFill>
                <a:effectLst/>
                <a:latin typeface="Times New Roman" pitchFamily="18" charset="0"/>
                <a:ea typeface="宋体" pitchFamily="2" charset="-122"/>
                <a:cs typeface="+mn-cs"/>
              </a:rPr>
              <a:t>以</a:t>
            </a:r>
            <a:r>
              <a:rPr kumimoji="1" lang="en-US" altLang="zh-CN" sz="1200" kern="1200" dirty="0">
                <a:solidFill>
                  <a:schemeClr val="tx1"/>
                </a:solidFill>
                <a:effectLst/>
                <a:latin typeface="Times New Roman" pitchFamily="18" charset="0"/>
                <a:ea typeface="宋体" pitchFamily="2" charset="-122"/>
                <a:cs typeface="+mn-cs"/>
              </a:rPr>
              <a:t>1</a:t>
            </a:r>
            <a:r>
              <a:rPr kumimoji="1" lang="zh-CN" altLang="zh-CN" sz="1200" kern="1200" dirty="0">
                <a:solidFill>
                  <a:schemeClr val="tx1"/>
                </a:solidFill>
                <a:effectLst/>
                <a:latin typeface="Times New Roman" pitchFamily="18" charset="0"/>
                <a:ea typeface="宋体" pitchFamily="2" charset="-122"/>
                <a:cs typeface="+mn-cs"/>
              </a:rPr>
              <a:t>结尾，所以记录应放入第二个桶。插入该记录后，两个桶中存放了四个记录，平均充满率为</a:t>
            </a:r>
            <a:r>
              <a:rPr kumimoji="1" lang="en-US" altLang="zh-CN" sz="1200" kern="1200" dirty="0">
                <a:solidFill>
                  <a:schemeClr val="tx1"/>
                </a:solidFill>
                <a:effectLst/>
                <a:latin typeface="Times New Roman" pitchFamily="18" charset="0"/>
                <a:ea typeface="宋体" pitchFamily="2" charset="-122"/>
                <a:cs typeface="+mn-cs"/>
              </a:rPr>
              <a:t>100%</a:t>
            </a:r>
            <a:r>
              <a:rPr kumimoji="1" lang="zh-CN" altLang="zh-CN" sz="1200" kern="1200" dirty="0">
                <a:solidFill>
                  <a:schemeClr val="tx1"/>
                </a:solidFill>
                <a:effectLst/>
                <a:latin typeface="Times New Roman" pitchFamily="18" charset="0"/>
                <a:ea typeface="宋体" pitchFamily="2" charset="-122"/>
                <a:cs typeface="+mn-cs"/>
              </a:rPr>
              <a:t>，超过了</a:t>
            </a:r>
            <a:r>
              <a:rPr kumimoji="1" lang="en-US" altLang="zh-CN" sz="1200" kern="1200" dirty="0">
                <a:solidFill>
                  <a:schemeClr val="tx1"/>
                </a:solidFill>
                <a:effectLst/>
                <a:latin typeface="Times New Roman" pitchFamily="18" charset="0"/>
                <a:ea typeface="宋体" pitchFamily="2" charset="-122"/>
                <a:cs typeface="+mn-cs"/>
              </a:rPr>
              <a:t>85%</a:t>
            </a:r>
            <a:r>
              <a:rPr kumimoji="1" lang="zh-CN" altLang="zh-CN" sz="1200" kern="1200" dirty="0">
                <a:solidFill>
                  <a:schemeClr val="tx1"/>
                </a:solidFill>
                <a:effectLst/>
                <a:latin typeface="Times New Roman" pitchFamily="18" charset="0"/>
                <a:ea typeface="宋体" pitchFamily="2" charset="-122"/>
                <a:cs typeface="+mn-cs"/>
              </a:rPr>
              <a:t>，因此需要增加一个新桶，即桶数</a:t>
            </a:r>
            <a:r>
              <a:rPr kumimoji="1" lang="en-US" altLang="zh-CN" sz="1200" kern="1200" dirty="0">
                <a:solidFill>
                  <a:schemeClr val="tx1"/>
                </a:solidFill>
                <a:effectLst/>
                <a:latin typeface="Times New Roman" pitchFamily="18" charset="0"/>
                <a:ea typeface="宋体" pitchFamily="2" charset="-122"/>
                <a:cs typeface="+mn-cs"/>
              </a:rPr>
              <a:t>n=3</a:t>
            </a:r>
            <a:r>
              <a:rPr kumimoji="1" lang="zh-CN" altLang="zh-CN" sz="1200" kern="1200" dirty="0">
                <a:solidFill>
                  <a:schemeClr val="tx1"/>
                </a:solidFill>
                <a:effectLst/>
                <a:latin typeface="Times New Roman" pitchFamily="18" charset="0"/>
                <a:ea typeface="宋体" pitchFamily="2" charset="-122"/>
                <a:cs typeface="+mn-cs"/>
              </a:rPr>
              <a:t>。</a:t>
            </a:r>
            <a:r>
              <a:rPr kumimoji="1" lang="en-US" altLang="zh-CN" sz="1200" kern="1200" dirty="0">
                <a:solidFill>
                  <a:schemeClr val="tx1"/>
                </a:solidFill>
                <a:effectLst/>
                <a:latin typeface="Times New Roman" pitchFamily="18" charset="0"/>
                <a:ea typeface="宋体" pitchFamily="2" charset="-122"/>
                <a:cs typeface="+mn-cs"/>
              </a:rPr>
              <a:t>i = ⌈log</a:t>
            </a:r>
            <a:r>
              <a:rPr kumimoji="1" lang="en-US" altLang="zh-CN" sz="1200" kern="1200" baseline="-25000" dirty="0">
                <a:solidFill>
                  <a:schemeClr val="tx1"/>
                </a:solidFill>
                <a:effectLst/>
                <a:latin typeface="Times New Roman" pitchFamily="18" charset="0"/>
                <a:ea typeface="宋体" pitchFamily="2" charset="-122"/>
                <a:cs typeface="+mn-cs"/>
              </a:rPr>
              <a:t>2</a:t>
            </a:r>
            <a:r>
              <a:rPr kumimoji="1" lang="en-US" altLang="zh-CN" sz="1200" kern="1200" dirty="0">
                <a:solidFill>
                  <a:schemeClr val="tx1"/>
                </a:solidFill>
                <a:effectLst/>
                <a:latin typeface="Times New Roman" pitchFamily="18" charset="0"/>
                <a:ea typeface="宋体" pitchFamily="2" charset="-122"/>
                <a:cs typeface="+mn-cs"/>
              </a:rPr>
              <a:t>3⌉ = 2</a:t>
            </a:r>
            <a:r>
              <a:rPr kumimoji="1" lang="zh-CN" altLang="zh-CN" sz="1200" kern="1200" dirty="0">
                <a:solidFill>
                  <a:schemeClr val="tx1"/>
                </a:solidFill>
                <a:effectLst/>
                <a:latin typeface="Times New Roman" pitchFamily="18" charset="0"/>
                <a:ea typeface="宋体" pitchFamily="2" charset="-122"/>
                <a:cs typeface="+mn-cs"/>
              </a:rPr>
              <a:t>，即桶编号需要</a:t>
            </a:r>
            <a:r>
              <a:rPr kumimoji="1" lang="en-US" altLang="zh-CN" sz="1200" kern="1200" dirty="0">
                <a:solidFill>
                  <a:schemeClr val="tx1"/>
                </a:solidFill>
                <a:effectLst/>
                <a:latin typeface="Times New Roman" pitchFamily="18" charset="0"/>
                <a:ea typeface="宋体" pitchFamily="2" charset="-122"/>
                <a:cs typeface="+mn-cs"/>
              </a:rPr>
              <a:t>2</a:t>
            </a:r>
            <a:r>
              <a:rPr kumimoji="1" lang="zh-CN" altLang="zh-CN" sz="1200" kern="1200" dirty="0">
                <a:solidFill>
                  <a:schemeClr val="tx1"/>
                </a:solidFill>
                <a:effectLst/>
                <a:latin typeface="Times New Roman" pitchFamily="18" charset="0"/>
                <a:ea typeface="宋体" pitchFamily="2" charset="-122"/>
                <a:cs typeface="+mn-cs"/>
              </a:rPr>
              <a:t>位。新增的桶的编号为</a:t>
            </a:r>
            <a:r>
              <a:rPr kumimoji="1" lang="en-US" altLang="zh-CN" sz="1200" kern="1200" dirty="0">
                <a:solidFill>
                  <a:schemeClr val="tx1"/>
                </a:solidFill>
                <a:effectLst/>
                <a:latin typeface="Times New Roman" pitchFamily="18" charset="0"/>
                <a:ea typeface="宋体" pitchFamily="2" charset="-122"/>
                <a:cs typeface="+mn-cs"/>
              </a:rPr>
              <a:t>10</a:t>
            </a:r>
            <a:r>
              <a:rPr kumimoji="1" lang="zh-CN" altLang="zh-CN" sz="1200" kern="1200" dirty="0">
                <a:solidFill>
                  <a:schemeClr val="tx1"/>
                </a:solidFill>
                <a:effectLst/>
                <a:latin typeface="Times New Roman" pitchFamily="18" charset="0"/>
                <a:ea typeface="宋体" pitchFamily="2" charset="-122"/>
                <a:cs typeface="+mn-cs"/>
              </a:rPr>
              <a:t>。接着，分裂桶</a:t>
            </a:r>
            <a:r>
              <a:rPr kumimoji="1" lang="en-US" altLang="zh-CN" sz="1200" kern="1200" dirty="0">
                <a:solidFill>
                  <a:schemeClr val="tx1"/>
                </a:solidFill>
                <a:effectLst/>
                <a:latin typeface="Times New Roman" pitchFamily="18" charset="0"/>
                <a:ea typeface="宋体" pitchFamily="2" charset="-122"/>
                <a:cs typeface="+mn-cs"/>
              </a:rPr>
              <a:t>00</a:t>
            </a:r>
            <a:r>
              <a:rPr kumimoji="1" lang="zh-CN" altLang="zh-CN" sz="1200" kern="1200" dirty="0">
                <a:solidFill>
                  <a:schemeClr val="tx1"/>
                </a:solidFill>
                <a:effectLst/>
                <a:latin typeface="Times New Roman" pitchFamily="18" charset="0"/>
                <a:ea typeface="宋体" pitchFamily="2" charset="-122"/>
                <a:cs typeface="+mn-cs"/>
              </a:rPr>
              <a:t>（即原来的桶</a:t>
            </a:r>
            <a:r>
              <a:rPr kumimoji="1" lang="en-US" altLang="zh-CN" sz="1200" kern="1200" dirty="0">
                <a:solidFill>
                  <a:schemeClr val="tx1"/>
                </a:solidFill>
                <a:effectLst/>
                <a:latin typeface="Times New Roman" pitchFamily="18" charset="0"/>
                <a:ea typeface="宋体" pitchFamily="2" charset="-122"/>
                <a:cs typeface="+mn-cs"/>
              </a:rPr>
              <a:t>0</a:t>
            </a:r>
            <a:r>
              <a:rPr kumimoji="1" lang="zh-CN" altLang="zh-CN" sz="1200" kern="1200" dirty="0">
                <a:solidFill>
                  <a:schemeClr val="tx1"/>
                </a:solidFill>
                <a:effectLst/>
                <a:latin typeface="Times New Roman" pitchFamily="18" charset="0"/>
                <a:ea typeface="宋体" pitchFamily="2" charset="-122"/>
                <a:cs typeface="+mn-cs"/>
              </a:rPr>
              <a:t>），将散列值为</a:t>
            </a:r>
            <a:r>
              <a:rPr kumimoji="1" lang="en-US" altLang="zh-CN" sz="1200" kern="1200" dirty="0">
                <a:solidFill>
                  <a:schemeClr val="tx1"/>
                </a:solidFill>
                <a:effectLst/>
                <a:latin typeface="Times New Roman" pitchFamily="18" charset="0"/>
                <a:ea typeface="宋体" pitchFamily="2" charset="-122"/>
                <a:cs typeface="+mn-cs"/>
              </a:rPr>
              <a:t>0000 </a:t>
            </a:r>
            <a:r>
              <a:rPr kumimoji="1" lang="zh-CN" altLang="zh-CN" sz="1200" kern="1200" dirty="0">
                <a:solidFill>
                  <a:schemeClr val="tx1"/>
                </a:solidFill>
                <a:effectLst/>
                <a:latin typeface="Times New Roman" pitchFamily="18" charset="0"/>
                <a:ea typeface="宋体" pitchFamily="2" charset="-122"/>
                <a:cs typeface="+mn-cs"/>
              </a:rPr>
              <a:t>（末两位为</a:t>
            </a:r>
            <a:r>
              <a:rPr kumimoji="1" lang="en-US" altLang="zh-CN" sz="1200" kern="1200" dirty="0">
                <a:solidFill>
                  <a:schemeClr val="tx1"/>
                </a:solidFill>
                <a:effectLst/>
                <a:latin typeface="Times New Roman" pitchFamily="18" charset="0"/>
                <a:ea typeface="宋体" pitchFamily="2" charset="-122"/>
                <a:cs typeface="+mn-cs"/>
              </a:rPr>
              <a:t>00</a:t>
            </a:r>
            <a:r>
              <a:rPr kumimoji="1" lang="zh-CN" altLang="zh-CN" sz="1200" kern="1200" dirty="0">
                <a:solidFill>
                  <a:schemeClr val="tx1"/>
                </a:solidFill>
                <a:effectLst/>
                <a:latin typeface="Times New Roman" pitchFamily="18" charset="0"/>
                <a:ea typeface="宋体" pitchFamily="2" charset="-122"/>
                <a:cs typeface="+mn-cs"/>
              </a:rPr>
              <a:t>）的记录保留在桶</a:t>
            </a:r>
            <a:r>
              <a:rPr kumimoji="1" lang="en-US" altLang="zh-CN" sz="1200" kern="1200" dirty="0">
                <a:solidFill>
                  <a:schemeClr val="tx1"/>
                </a:solidFill>
                <a:effectLst/>
                <a:latin typeface="Times New Roman" pitchFamily="18" charset="0"/>
                <a:ea typeface="宋体" pitchFamily="2" charset="-122"/>
                <a:cs typeface="+mn-cs"/>
              </a:rPr>
              <a:t>00</a:t>
            </a:r>
            <a:r>
              <a:rPr kumimoji="1" lang="zh-CN" altLang="zh-CN" sz="1200" kern="1200" dirty="0">
                <a:solidFill>
                  <a:schemeClr val="tx1"/>
                </a:solidFill>
                <a:effectLst/>
                <a:latin typeface="Times New Roman" pitchFamily="18" charset="0"/>
                <a:ea typeface="宋体" pitchFamily="2" charset="-122"/>
                <a:cs typeface="+mn-cs"/>
              </a:rPr>
              <a:t>中，散列值为</a:t>
            </a:r>
            <a:r>
              <a:rPr kumimoji="1" lang="en-US" altLang="zh-CN" sz="1200" kern="1200" dirty="0">
                <a:solidFill>
                  <a:schemeClr val="tx1"/>
                </a:solidFill>
                <a:effectLst/>
                <a:latin typeface="Times New Roman" pitchFamily="18" charset="0"/>
                <a:ea typeface="宋体" pitchFamily="2" charset="-122"/>
                <a:cs typeface="+mn-cs"/>
              </a:rPr>
              <a:t>1010</a:t>
            </a:r>
            <a:r>
              <a:rPr kumimoji="1" lang="zh-CN" altLang="zh-CN" sz="1200" kern="1200" dirty="0">
                <a:solidFill>
                  <a:schemeClr val="tx1"/>
                </a:solidFill>
                <a:effectLst/>
                <a:latin typeface="Times New Roman" pitchFamily="18" charset="0"/>
                <a:ea typeface="宋体" pitchFamily="2" charset="-122"/>
                <a:cs typeface="+mn-cs"/>
              </a:rPr>
              <a:t>（末两位为</a:t>
            </a:r>
            <a:r>
              <a:rPr kumimoji="1" lang="en-US" altLang="zh-CN" sz="1200" kern="1200" dirty="0">
                <a:solidFill>
                  <a:schemeClr val="tx1"/>
                </a:solidFill>
                <a:effectLst/>
                <a:latin typeface="Times New Roman" pitchFamily="18" charset="0"/>
                <a:ea typeface="宋体" pitchFamily="2" charset="-122"/>
                <a:cs typeface="+mn-cs"/>
              </a:rPr>
              <a:t>10</a:t>
            </a:r>
            <a:r>
              <a:rPr kumimoji="1" lang="zh-CN" altLang="zh-CN" sz="1200" kern="1200" dirty="0">
                <a:solidFill>
                  <a:schemeClr val="tx1"/>
                </a:solidFill>
                <a:effectLst/>
                <a:latin typeface="Times New Roman" pitchFamily="18" charset="0"/>
                <a:ea typeface="宋体" pitchFamily="2" charset="-122"/>
                <a:cs typeface="+mn-cs"/>
              </a:rPr>
              <a:t>）的记录存入桶</a:t>
            </a:r>
            <a:r>
              <a:rPr kumimoji="1" lang="en-US" altLang="zh-CN" sz="1200" kern="1200" dirty="0">
                <a:solidFill>
                  <a:schemeClr val="tx1"/>
                </a:solidFill>
                <a:effectLst/>
                <a:latin typeface="Times New Roman" pitchFamily="18" charset="0"/>
                <a:ea typeface="宋体" pitchFamily="2" charset="-122"/>
                <a:cs typeface="+mn-cs"/>
              </a:rPr>
              <a:t>10</a:t>
            </a:r>
            <a:r>
              <a:rPr kumimoji="1" lang="zh-CN" altLang="zh-CN" sz="1200" kern="1200" dirty="0">
                <a:solidFill>
                  <a:schemeClr val="tx1"/>
                </a:solidFill>
                <a:effectLst/>
                <a:latin typeface="Times New Roman" pitchFamily="18" charset="0"/>
                <a:ea typeface="宋体" pitchFamily="2" charset="-122"/>
                <a:cs typeface="+mn-cs"/>
              </a:rPr>
              <a:t>中，</a:t>
            </a:r>
            <a:endParaRPr kumimoji="1" lang="en-US" altLang="zh-CN" sz="1200" kern="1200" dirty="0">
              <a:solidFill>
                <a:schemeClr val="tx1"/>
              </a:solidFill>
              <a:effectLst/>
              <a:latin typeface="Times New Roman" pitchFamily="18" charset="0"/>
              <a:ea typeface="宋体" pitchFamily="2" charset="-122"/>
              <a:cs typeface="+mn-cs"/>
            </a:endParaRPr>
          </a:p>
          <a:p>
            <a:r>
              <a:rPr kumimoji="1" lang="zh-CN" altLang="zh-CN" sz="1200" kern="1200" dirty="0">
                <a:solidFill>
                  <a:schemeClr val="tx1"/>
                </a:solidFill>
                <a:effectLst/>
                <a:latin typeface="Times New Roman" pitchFamily="18" charset="0"/>
                <a:ea typeface="宋体" pitchFamily="2" charset="-122"/>
                <a:cs typeface="+mn-cs"/>
              </a:rPr>
              <a:t>接下来再插入散列值为</a:t>
            </a:r>
            <a:r>
              <a:rPr lang="en-US" altLang="zh-CN" sz="1200" dirty="0">
                <a:effectLst/>
                <a:latin typeface="Times New Roman" panose="02020603050405020304" pitchFamily="18" charset="0"/>
                <a:ea typeface="宋体" panose="02010600030101010101" pitchFamily="2" charset="-122"/>
              </a:rPr>
              <a:t>0001</a:t>
            </a:r>
            <a:r>
              <a:rPr kumimoji="1" lang="zh-CN" altLang="zh-CN" sz="1200" kern="1200" dirty="0">
                <a:solidFill>
                  <a:schemeClr val="tx1"/>
                </a:solidFill>
                <a:effectLst/>
                <a:latin typeface="Times New Roman" pitchFamily="18" charset="0"/>
                <a:ea typeface="宋体" pitchFamily="2" charset="-122"/>
                <a:cs typeface="+mn-cs"/>
              </a:rPr>
              <a:t>的记录。因为</a:t>
            </a:r>
            <a:r>
              <a:rPr lang="en-US" altLang="zh-CN" sz="1200" dirty="0">
                <a:effectLst/>
                <a:latin typeface="Times New Roman" panose="02020603050405020304" pitchFamily="18" charset="0"/>
                <a:ea typeface="宋体" panose="02010600030101010101" pitchFamily="2" charset="-122"/>
              </a:rPr>
              <a:t>0001</a:t>
            </a:r>
            <a:r>
              <a:rPr kumimoji="1" lang="zh-CN" altLang="zh-CN" sz="1200" kern="1200" dirty="0">
                <a:solidFill>
                  <a:schemeClr val="tx1"/>
                </a:solidFill>
                <a:effectLst/>
                <a:latin typeface="Times New Roman" pitchFamily="18" charset="0"/>
                <a:ea typeface="宋体" pitchFamily="2" charset="-122"/>
                <a:cs typeface="+mn-cs"/>
              </a:rPr>
              <a:t>的末两位为</a:t>
            </a:r>
            <a:r>
              <a:rPr lang="en-US" altLang="zh-CN" sz="1200" dirty="0">
                <a:effectLst/>
                <a:latin typeface="Times New Roman" panose="02020603050405020304" pitchFamily="18" charset="0"/>
                <a:ea typeface="宋体" panose="02010600030101010101" pitchFamily="2" charset="-122"/>
              </a:rPr>
              <a:t>01</a:t>
            </a:r>
            <a:r>
              <a:rPr kumimoji="1" lang="zh-CN" altLang="zh-CN" sz="1200" kern="1200" dirty="0">
                <a:solidFill>
                  <a:schemeClr val="tx1"/>
                </a:solidFill>
                <a:effectLst/>
                <a:latin typeface="Times New Roman" pitchFamily="18" charset="0"/>
                <a:ea typeface="宋体" pitchFamily="2" charset="-122"/>
                <a:cs typeface="+mn-cs"/>
              </a:rPr>
              <a:t>，所以应将该记录存入桶</a:t>
            </a:r>
            <a:r>
              <a:rPr lang="en-US" altLang="zh-CN" sz="1200" dirty="0">
                <a:effectLst/>
                <a:latin typeface="Times New Roman" panose="02020603050405020304" pitchFamily="18" charset="0"/>
                <a:ea typeface="宋体" panose="02010600030101010101" pitchFamily="2" charset="-122"/>
              </a:rPr>
              <a:t>01</a:t>
            </a:r>
            <a:r>
              <a:rPr kumimoji="1" lang="zh-CN" altLang="zh-CN" sz="1200" kern="1200" dirty="0">
                <a:solidFill>
                  <a:schemeClr val="tx1"/>
                </a:solidFill>
                <a:effectLst/>
                <a:latin typeface="Times New Roman" pitchFamily="18" charset="0"/>
                <a:ea typeface="宋体" pitchFamily="2" charset="-122"/>
                <a:cs typeface="+mn-cs"/>
              </a:rPr>
              <a:t>中。不巧的是，该桶的页面已经装满，所以需要增加一个溢出页来提供存储空间。插入后，</a:t>
            </a:r>
            <a:r>
              <a:rPr lang="en-US" altLang="zh-CN" sz="1200" dirty="0">
                <a:effectLst/>
                <a:latin typeface="Times New Roman" panose="02020603050405020304" pitchFamily="18" charset="0"/>
                <a:ea typeface="宋体" panose="02010600030101010101" pitchFamily="2" charset="-122"/>
              </a:rPr>
              <a:t>3</a:t>
            </a:r>
            <a:r>
              <a:rPr kumimoji="1" lang="zh-CN" altLang="zh-CN" sz="1200" kern="1200" dirty="0">
                <a:solidFill>
                  <a:schemeClr val="tx1"/>
                </a:solidFill>
                <a:effectLst/>
                <a:latin typeface="Times New Roman" pitchFamily="18" charset="0"/>
                <a:ea typeface="宋体" pitchFamily="2" charset="-122"/>
                <a:cs typeface="+mn-cs"/>
              </a:rPr>
              <a:t>个桶中有</a:t>
            </a:r>
            <a:r>
              <a:rPr lang="en-US" altLang="zh-CN" sz="1200" dirty="0">
                <a:effectLst/>
                <a:latin typeface="Times New Roman" panose="02020603050405020304" pitchFamily="18" charset="0"/>
                <a:ea typeface="宋体" panose="02010600030101010101" pitchFamily="2" charset="-122"/>
              </a:rPr>
              <a:t>5</a:t>
            </a:r>
            <a:r>
              <a:rPr kumimoji="1" lang="zh-CN" altLang="zh-CN" sz="1200" kern="1200" dirty="0">
                <a:solidFill>
                  <a:schemeClr val="tx1"/>
                </a:solidFill>
                <a:effectLst/>
                <a:latin typeface="Times New Roman" pitchFamily="18" charset="0"/>
                <a:ea typeface="宋体" pitchFamily="2" charset="-122"/>
                <a:cs typeface="+mn-cs"/>
              </a:rPr>
              <a:t>条记录，平均充满率约</a:t>
            </a:r>
            <a:r>
              <a:rPr lang="en-US" altLang="zh-CN" sz="1200" dirty="0">
                <a:effectLst/>
                <a:latin typeface="Times New Roman" panose="02020603050405020304" pitchFamily="18" charset="0"/>
                <a:ea typeface="宋体" panose="02010600030101010101" pitchFamily="2" charset="-122"/>
              </a:rPr>
              <a:t>83%</a:t>
            </a:r>
            <a:r>
              <a:rPr kumimoji="1" lang="zh-CN" altLang="zh-CN" sz="1200" kern="1200" dirty="0">
                <a:solidFill>
                  <a:schemeClr val="tx1"/>
                </a:solidFill>
                <a:effectLst/>
                <a:latin typeface="Times New Roman" pitchFamily="18" charset="0"/>
                <a:ea typeface="宋体" pitchFamily="2" charset="-122"/>
                <a:cs typeface="+mn-cs"/>
              </a:rPr>
              <a:t>，未超过</a:t>
            </a:r>
            <a:r>
              <a:rPr lang="en-US" altLang="zh-CN" sz="1200" dirty="0">
                <a:effectLst/>
                <a:latin typeface="Times New Roman" panose="02020603050405020304" pitchFamily="18" charset="0"/>
                <a:ea typeface="宋体" panose="02010600030101010101" pitchFamily="2" charset="-122"/>
              </a:rPr>
              <a:t>85%</a:t>
            </a:r>
            <a:r>
              <a:rPr kumimoji="1" lang="zh-CN" altLang="zh-CN" sz="1200" kern="1200" dirty="0">
                <a:solidFill>
                  <a:schemeClr val="tx1"/>
                </a:solidFill>
                <a:effectLst/>
                <a:latin typeface="Times New Roman" pitchFamily="18" charset="0"/>
                <a:ea typeface="宋体" pitchFamily="2" charset="-122"/>
                <a:cs typeface="+mn-cs"/>
              </a:rPr>
              <a:t>，所以不需要创建新桶。</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95</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532409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172261" rtl="0" eaLnBrk="1" fontAlgn="auto" latinLnBrk="0" hangingPunct="1">
              <a:lnSpc>
                <a:spcPct val="100000"/>
              </a:lnSpc>
              <a:spcBef>
                <a:spcPts val="0"/>
              </a:spcBef>
              <a:spcAft>
                <a:spcPts val="0"/>
              </a:spcAft>
              <a:buClrTx/>
              <a:buSzTx/>
              <a:buFontTx/>
              <a:buNone/>
              <a:tabLst/>
              <a:defRPr/>
            </a:pPr>
            <a:fld id="{9D183639-5382-4069-92C4-98A91733FB0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172261" rtl="0" eaLnBrk="1" fontAlgn="auto" latinLnBrk="0" hangingPunct="1">
                <a:lnSpc>
                  <a:spcPct val="100000"/>
                </a:lnSpc>
                <a:spcBef>
                  <a:spcPts val="0"/>
                </a:spcBef>
                <a:spcAft>
                  <a:spcPts val="0"/>
                </a:spcAft>
                <a:buClrTx/>
                <a:buSzTx/>
                <a:buFontTx/>
                <a:buNone/>
                <a:tabLst/>
                <a:defRPr/>
              </a:pPr>
              <a:t>96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7534569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之后是代码层面重写</a:t>
            </a:r>
            <a:endParaRPr lang="en-US" altLang="zh-CN" dirty="0"/>
          </a:p>
          <a:p>
            <a:r>
              <a:rPr lang="en-US" altLang="zh-CN" dirty="0"/>
              <a:t>4</a:t>
            </a:r>
            <a:r>
              <a:rPr lang="zh-CN" altLang="en-US" dirty="0"/>
              <a:t>之后实施逻辑优化语法树重写</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98</a:t>
            </a:fld>
            <a:endParaRPr lang="zh-CN" altLang="en-US"/>
          </a:p>
        </p:txBody>
      </p:sp>
    </p:spTree>
    <p:extLst>
      <p:ext uri="{BB962C8B-B14F-4D97-AF65-F5344CB8AC3E}">
        <p14:creationId xmlns:p14="http://schemas.microsoft.com/office/powerpoint/2010/main" val="8083578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嵌套循环</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E2A0251-4BB9-4783-B3B6-2543E339A3C5}" type="slidenum">
              <a:rPr kumimoji="1" lang="zh-CN" altLang="en-US" sz="1200" b="0" i="0" u="none" strike="noStrike" kern="1200" cap="none" spc="0" normalizeH="0" baseline="0" noProof="0" smtClean="0">
                <a:ln>
                  <a:noFill/>
                </a:ln>
                <a:solidFill>
                  <a:prstClr val="black"/>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102</a:t>
            </a:fld>
            <a:endParaRPr kumimoji="1" lang="zh-CN" altLang="en-US" sz="12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9278938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E2A0251-4BB9-4783-B3B6-2543E339A3C5}" type="slidenum">
              <a:rPr kumimoji="1" lang="zh-CN" altLang="en-US" sz="1200" b="0" i="0" u="none" strike="noStrike" kern="1200" cap="none" spc="0" normalizeH="0" baseline="0" noProof="0" smtClean="0">
                <a:ln>
                  <a:noFill/>
                </a:ln>
                <a:solidFill>
                  <a:prstClr val="black"/>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104</a:t>
            </a:fld>
            <a:endParaRPr kumimoji="1" lang="zh-CN" altLang="en-US" sz="12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1295737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当使用聚集索引时，元组在页中的存储位置已经按照相应的顺序进行了排列。如果查询访问的是建立了索引的属性值，</a:t>
            </a:r>
            <a:r>
              <a:rPr lang="en-US" altLang="zh-CN" sz="1200" b="0" i="0" kern="1200" dirty="0">
                <a:solidFill>
                  <a:schemeClr val="tx1"/>
                </a:solidFill>
                <a:effectLst/>
                <a:latin typeface="+mn-lt"/>
                <a:ea typeface="+mn-ea"/>
                <a:cs typeface="+mn-cs"/>
              </a:rPr>
              <a:t>DBMS </a:t>
            </a:r>
            <a:r>
              <a:rPr lang="zh-CN" altLang="en-US" sz="1200" b="0" i="0" kern="1200" dirty="0">
                <a:solidFill>
                  <a:schemeClr val="tx1"/>
                </a:solidFill>
                <a:effectLst/>
                <a:latin typeface="+mn-lt"/>
                <a:ea typeface="+mn-ea"/>
                <a:cs typeface="+mn-cs"/>
              </a:rPr>
              <a:t>就可以直接跳跃访问目标元组。</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117</a:t>
            </a:fld>
            <a:endParaRPr lang="zh-CN" altLang="en-US"/>
          </a:p>
        </p:txBody>
      </p:sp>
    </p:spTree>
    <p:extLst>
      <p:ext uri="{BB962C8B-B14F-4D97-AF65-F5344CB8AC3E}">
        <p14:creationId xmlns:p14="http://schemas.microsoft.com/office/powerpoint/2010/main" val="36577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17</a:t>
            </a:fld>
            <a:endParaRPr lang="zh-CN" altLang="en-US"/>
          </a:p>
        </p:txBody>
      </p:sp>
    </p:spTree>
    <p:extLst>
      <p:ext uri="{BB962C8B-B14F-4D97-AF65-F5344CB8AC3E}">
        <p14:creationId xmlns:p14="http://schemas.microsoft.com/office/powerpoint/2010/main" val="35097205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118</a:t>
            </a:fld>
            <a:endParaRPr lang="zh-CN" altLang="en-US"/>
          </a:p>
        </p:txBody>
      </p:sp>
    </p:spTree>
    <p:extLst>
      <p:ext uri="{BB962C8B-B14F-4D97-AF65-F5344CB8AC3E}">
        <p14:creationId xmlns:p14="http://schemas.microsoft.com/office/powerpoint/2010/main" val="35004077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索引扫描可课外参考阅读：数据库系统概念</a:t>
            </a:r>
            <a:r>
              <a:rPr lang="en-US" altLang="zh-CN" dirty="0"/>
              <a:t>(</a:t>
            </a:r>
            <a:r>
              <a:rPr lang="zh-CN" altLang="en-US" dirty="0"/>
              <a:t>中文版第六版</a:t>
            </a:r>
            <a:r>
              <a:rPr lang="en-US" altLang="zh-CN" dirty="0"/>
              <a:t>)</a:t>
            </a:r>
            <a:r>
              <a:rPr lang="en-US" altLang="zh-CN" dirty="0">
                <a:latin typeface="+mn-ea"/>
              </a:rPr>
              <a:t>A1-A10</a:t>
            </a:r>
          </a:p>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120</a:t>
            </a:fld>
            <a:endParaRPr lang="zh-CN" altLang="en-US"/>
          </a:p>
        </p:txBody>
      </p:sp>
    </p:spTree>
    <p:extLst>
      <p:ext uri="{BB962C8B-B14F-4D97-AF65-F5344CB8AC3E}">
        <p14:creationId xmlns:p14="http://schemas.microsoft.com/office/powerpoint/2010/main" val="17164094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prstClr val="black"/>
                </a:solidFill>
              </a:rPr>
              <a:t>树遍历的方式，对树进行后根遍历，依次计算每个结点，得到执行结果。</a:t>
            </a:r>
            <a:endParaRPr lang="en-US" altLang="zh-CN" dirty="0">
              <a:solidFill>
                <a:prstClr val="black"/>
              </a:solidFill>
            </a:endParaRPr>
          </a:p>
          <a:p>
            <a:endParaRPr lang="en-US" altLang="zh-CN" dirty="0">
              <a:solidFill>
                <a:prstClr val="black"/>
              </a:solidFill>
            </a:endParaRPr>
          </a:p>
          <a:p>
            <a:r>
              <a:rPr lang="en-US" altLang="zh-CN" sz="1200" b="0" i="0" kern="1200" dirty="0">
                <a:solidFill>
                  <a:schemeClr val="tx1"/>
                </a:solidFill>
                <a:effectLst/>
                <a:latin typeface="+mn-lt"/>
                <a:ea typeface="+mn-ea"/>
                <a:cs typeface="+mn-cs"/>
              </a:rPr>
              <a:t>JIT</a:t>
            </a:r>
            <a:r>
              <a:rPr lang="zh-CN" altLang="en-US" sz="1200" b="0" i="0" u="none" strike="noStrike" kern="1200" dirty="0">
                <a:solidFill>
                  <a:schemeClr val="tx1"/>
                </a:solidFill>
                <a:effectLst/>
                <a:latin typeface="+mn-lt"/>
                <a:ea typeface="+mn-ea"/>
                <a:cs typeface="+mn-cs"/>
                <a:hlinkClick r:id="rId3"/>
              </a:rPr>
              <a:t>编译器</a:t>
            </a:r>
            <a:r>
              <a:rPr lang="zh-CN" altLang="en-US" sz="1200" b="0" i="0" kern="1200" dirty="0">
                <a:solidFill>
                  <a:schemeClr val="tx1"/>
                </a:solidFill>
                <a:effectLst/>
                <a:latin typeface="+mn-lt"/>
                <a:ea typeface="+mn-ea"/>
                <a:cs typeface="+mn-cs"/>
              </a:rPr>
              <a:t>分成两种：经济编译器和普通编译器。</a:t>
            </a:r>
          </a:p>
          <a:p>
            <a:r>
              <a:rPr lang="zh-CN" altLang="en-US" sz="1200" b="0" i="0" kern="1200" dirty="0">
                <a:solidFill>
                  <a:schemeClr val="tx1"/>
                </a:solidFill>
                <a:effectLst/>
                <a:latin typeface="+mn-lt"/>
                <a:ea typeface="+mn-ea"/>
                <a:cs typeface="+mn-cs"/>
              </a:rPr>
              <a:t>经济</a:t>
            </a:r>
            <a:r>
              <a:rPr lang="en-US" altLang="zh-CN" sz="1200" b="0" i="0" kern="1200" dirty="0">
                <a:solidFill>
                  <a:schemeClr val="tx1"/>
                </a:solidFill>
                <a:effectLst/>
                <a:latin typeface="+mn-lt"/>
                <a:ea typeface="+mn-ea"/>
                <a:cs typeface="+mn-cs"/>
              </a:rPr>
              <a:t>JIT</a:t>
            </a:r>
            <a:r>
              <a:rPr lang="zh-CN" altLang="en-US" sz="1200" b="0" i="0" kern="1200" dirty="0">
                <a:solidFill>
                  <a:schemeClr val="tx1"/>
                </a:solidFill>
                <a:effectLst/>
                <a:latin typeface="+mn-lt"/>
                <a:ea typeface="+mn-ea"/>
                <a:cs typeface="+mn-cs"/>
              </a:rPr>
              <a:t>编译器</a:t>
            </a:r>
          </a:p>
          <a:p>
            <a:r>
              <a:rPr lang="zh-CN" altLang="en-US" sz="1200" b="0" i="0" kern="1200" dirty="0">
                <a:solidFill>
                  <a:schemeClr val="tx1"/>
                </a:solidFill>
                <a:effectLst/>
                <a:latin typeface="+mn-lt"/>
                <a:ea typeface="+mn-ea"/>
                <a:cs typeface="+mn-cs"/>
              </a:rPr>
              <a:t>经济</a:t>
            </a:r>
            <a:r>
              <a:rPr lang="en-US" altLang="zh-CN" sz="1200" b="0" i="0" kern="1200" dirty="0">
                <a:solidFill>
                  <a:schemeClr val="tx1"/>
                </a:solidFill>
                <a:effectLst/>
                <a:latin typeface="+mn-lt"/>
                <a:ea typeface="+mn-ea"/>
                <a:cs typeface="+mn-cs"/>
              </a:rPr>
              <a:t>JIT</a:t>
            </a:r>
            <a:r>
              <a:rPr lang="zh-CN" altLang="en-US" sz="1200" b="0" i="0" u="none" strike="noStrike" kern="1200" dirty="0">
                <a:solidFill>
                  <a:schemeClr val="tx1"/>
                </a:solidFill>
                <a:effectLst/>
                <a:latin typeface="+mn-lt"/>
                <a:ea typeface="+mn-ea"/>
                <a:cs typeface="+mn-cs"/>
                <a:hlinkClick r:id="rId3"/>
              </a:rPr>
              <a:t>编译器</a:t>
            </a:r>
            <a:r>
              <a:rPr lang="zh-CN" altLang="en-US" sz="1200" b="0" i="0" kern="1200" dirty="0">
                <a:solidFill>
                  <a:schemeClr val="tx1"/>
                </a:solidFill>
                <a:effectLst/>
                <a:latin typeface="+mn-lt"/>
                <a:ea typeface="+mn-ea"/>
                <a:cs typeface="+mn-cs"/>
              </a:rPr>
              <a:t>代表了运行一个</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应用程序所需要的最少功能，它直接用对等的本机代码取代每一条</a:t>
            </a:r>
            <a:r>
              <a:rPr lang="en-US" altLang="zh-CN" sz="1200" b="0" i="0" kern="1200" dirty="0">
                <a:solidFill>
                  <a:schemeClr val="tx1"/>
                </a:solidFill>
                <a:effectLst/>
                <a:latin typeface="+mn-lt"/>
                <a:ea typeface="+mn-ea"/>
                <a:cs typeface="+mn-cs"/>
              </a:rPr>
              <a:t>MSIL</a:t>
            </a:r>
            <a:r>
              <a:rPr lang="zh-CN" altLang="en-US" sz="1200" b="0" i="0" kern="1200" dirty="0">
                <a:solidFill>
                  <a:schemeClr val="tx1"/>
                </a:solidFill>
                <a:effectLst/>
                <a:latin typeface="+mn-lt"/>
                <a:ea typeface="+mn-ea"/>
                <a:cs typeface="+mn-cs"/>
              </a:rPr>
              <a:t>指令，不进行任何优化从而也带来更少的系统负载。这也意味着它主要应用在内存等资源比较紧张的平台上。</a:t>
            </a:r>
          </a:p>
          <a:p>
            <a:r>
              <a:rPr lang="zh-CN" altLang="en-US" sz="1200" b="0" i="0" kern="1200" dirty="0">
                <a:solidFill>
                  <a:schemeClr val="tx1"/>
                </a:solidFill>
                <a:effectLst/>
                <a:latin typeface="+mn-lt"/>
                <a:ea typeface="+mn-ea"/>
                <a:cs typeface="+mn-cs"/>
              </a:rPr>
              <a:t>普通</a:t>
            </a:r>
            <a:r>
              <a:rPr lang="en-US" altLang="zh-CN" sz="1200" b="0" i="0" kern="1200" dirty="0">
                <a:solidFill>
                  <a:schemeClr val="tx1"/>
                </a:solidFill>
                <a:effectLst/>
                <a:latin typeface="+mn-lt"/>
                <a:ea typeface="+mn-ea"/>
                <a:cs typeface="+mn-cs"/>
              </a:rPr>
              <a:t>JIT</a:t>
            </a:r>
            <a:r>
              <a:rPr lang="zh-CN" altLang="en-US" sz="1200" b="0" i="0" kern="1200" dirty="0">
                <a:solidFill>
                  <a:schemeClr val="tx1"/>
                </a:solidFill>
                <a:effectLst/>
                <a:latin typeface="+mn-lt"/>
                <a:ea typeface="+mn-ea"/>
                <a:cs typeface="+mn-cs"/>
              </a:rPr>
              <a:t>编译器</a:t>
            </a:r>
          </a:p>
          <a:p>
            <a:r>
              <a:rPr lang="zh-CN" altLang="en-US" sz="1200" b="0" i="0" kern="1200" dirty="0">
                <a:solidFill>
                  <a:schemeClr val="tx1"/>
                </a:solidFill>
                <a:effectLst/>
                <a:latin typeface="+mn-lt"/>
                <a:ea typeface="+mn-ea"/>
                <a:cs typeface="+mn-cs"/>
              </a:rPr>
              <a:t>普通</a:t>
            </a:r>
            <a:r>
              <a:rPr lang="en-US" altLang="zh-CN" sz="1200" b="0" i="0" kern="1200" dirty="0">
                <a:solidFill>
                  <a:schemeClr val="tx1"/>
                </a:solidFill>
                <a:effectLst/>
                <a:latin typeface="+mn-lt"/>
                <a:ea typeface="+mn-ea"/>
                <a:cs typeface="+mn-cs"/>
              </a:rPr>
              <a:t>JIT</a:t>
            </a:r>
            <a:r>
              <a:rPr lang="zh-CN" altLang="en-US" sz="1200" b="0" i="0" u="none" strike="noStrike" kern="1200" dirty="0">
                <a:solidFill>
                  <a:schemeClr val="tx1"/>
                </a:solidFill>
                <a:effectLst/>
                <a:latin typeface="+mn-lt"/>
                <a:ea typeface="+mn-ea"/>
                <a:cs typeface="+mn-cs"/>
                <a:hlinkClick r:id="rId3"/>
              </a:rPr>
              <a:t>编译器</a:t>
            </a:r>
            <a:r>
              <a:rPr lang="zh-CN" altLang="en-US" sz="1200" b="0" i="0" kern="1200" dirty="0">
                <a:solidFill>
                  <a:schemeClr val="tx1"/>
                </a:solidFill>
                <a:effectLst/>
                <a:latin typeface="+mn-lt"/>
                <a:ea typeface="+mn-ea"/>
                <a:cs typeface="+mn-cs"/>
              </a:rPr>
              <a:t>则是缺省的运行时配置，它会对其产生的代码进行即时优化。这样做无形中给予了</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超出传统</a:t>
            </a:r>
            <a:r>
              <a:rPr lang="zh-CN" altLang="en-US" sz="1200" b="0" i="0" u="none" strike="noStrike" kern="1200" dirty="0">
                <a:solidFill>
                  <a:schemeClr val="tx1"/>
                </a:solidFill>
                <a:effectLst/>
                <a:latin typeface="+mn-lt"/>
                <a:ea typeface="+mn-ea"/>
                <a:cs typeface="+mn-cs"/>
                <a:hlinkClick r:id="rId4"/>
              </a:rPr>
              <a:t>预编译</a:t>
            </a:r>
            <a:r>
              <a:rPr lang="zh-CN" altLang="en-US" sz="1200" b="0" i="0" kern="1200" dirty="0">
                <a:solidFill>
                  <a:schemeClr val="tx1"/>
                </a:solidFill>
                <a:effectLst/>
                <a:latin typeface="+mn-lt"/>
                <a:ea typeface="+mn-ea"/>
                <a:cs typeface="+mn-cs"/>
              </a:rPr>
              <a:t>语言的一个优点：预编译语言只能对其处理的代码将要运行于其上的平台做一番大致的事前估计。</a:t>
            </a:r>
          </a:p>
          <a:p>
            <a:r>
              <a:rPr lang="en-US" altLang="zh-CN" sz="1200" b="0" i="0" kern="1200" dirty="0">
                <a:solidFill>
                  <a:schemeClr val="tx1"/>
                </a:solidFill>
                <a:effectLst/>
                <a:latin typeface="+mn-lt"/>
                <a:ea typeface="+mn-ea"/>
                <a:cs typeface="+mn-cs"/>
              </a:rPr>
              <a:t>JIT</a:t>
            </a:r>
            <a:r>
              <a:rPr lang="zh-CN" altLang="en-US" sz="1200" b="0" i="0" kern="1200" dirty="0">
                <a:solidFill>
                  <a:schemeClr val="tx1"/>
                </a:solidFill>
                <a:effectLst/>
                <a:latin typeface="+mn-lt"/>
                <a:ea typeface="+mn-ea"/>
                <a:cs typeface="+mn-cs"/>
              </a:rPr>
              <a:t>编译器可以经过准确调节达到当前运行时状态，结果可以完成一些预编译语言无法完成的工作：更高效地利用和分配</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寄存器。在适当的情况下实施低级</a:t>
            </a:r>
            <a:r>
              <a:rPr lang="zh-CN" altLang="en-US" sz="1200" b="0" i="0" u="none" strike="noStrike" kern="1200" dirty="0">
                <a:solidFill>
                  <a:schemeClr val="tx1"/>
                </a:solidFill>
                <a:effectLst/>
                <a:latin typeface="+mn-lt"/>
                <a:ea typeface="+mn-ea"/>
                <a:cs typeface="+mn-cs"/>
                <a:hlinkClick r:id="rId5"/>
              </a:rPr>
              <a:t>代码优化</a:t>
            </a:r>
            <a:r>
              <a:rPr lang="zh-CN" altLang="en-US" sz="1200" b="0" i="0" kern="1200" dirty="0">
                <a:solidFill>
                  <a:schemeClr val="tx1"/>
                </a:solidFill>
                <a:effectLst/>
                <a:latin typeface="+mn-lt"/>
                <a:ea typeface="+mn-ea"/>
                <a:cs typeface="+mn-cs"/>
              </a:rPr>
              <a:t>，比如</a:t>
            </a:r>
            <a:r>
              <a:rPr lang="zh-CN" altLang="en-US" sz="1200" b="0" i="0" u="none" strike="noStrike" kern="1200" dirty="0">
                <a:solidFill>
                  <a:schemeClr val="tx1"/>
                </a:solidFill>
                <a:effectLst/>
                <a:latin typeface="+mn-lt"/>
                <a:ea typeface="+mn-ea"/>
                <a:cs typeface="+mn-cs"/>
                <a:hlinkClick r:id="rId6"/>
              </a:rPr>
              <a:t>常量</a:t>
            </a:r>
            <a:r>
              <a:rPr lang="zh-CN" altLang="en-US" sz="1200" b="0" i="0" kern="1200" dirty="0">
                <a:solidFill>
                  <a:schemeClr val="tx1"/>
                </a:solidFill>
                <a:effectLst/>
                <a:latin typeface="+mn-lt"/>
                <a:ea typeface="+mn-ea"/>
                <a:cs typeface="+mn-cs"/>
              </a:rPr>
              <a:t>重叠、拷贝复制、取消范围检查、取消常规副</a:t>
            </a:r>
            <a:r>
              <a:rPr lang="zh-CN" altLang="en-US" sz="1200" b="0" i="0" u="none" strike="noStrike" kern="1200" dirty="0">
                <a:solidFill>
                  <a:schemeClr val="tx1"/>
                </a:solidFill>
                <a:effectLst/>
                <a:latin typeface="+mn-lt"/>
                <a:ea typeface="+mn-ea"/>
                <a:cs typeface="+mn-cs"/>
                <a:hlinkClick r:id="rId7"/>
              </a:rPr>
              <a:t>表达式</a:t>
            </a:r>
            <a:r>
              <a:rPr lang="zh-CN" altLang="en-US" sz="1200" b="0" i="0" kern="1200" dirty="0">
                <a:solidFill>
                  <a:schemeClr val="tx1"/>
                </a:solidFill>
                <a:effectLst/>
                <a:latin typeface="+mn-lt"/>
                <a:ea typeface="+mn-ea"/>
                <a:cs typeface="+mn-cs"/>
              </a:rPr>
              <a:t>以及方法内联等</a:t>
            </a:r>
          </a:p>
          <a:p>
            <a:r>
              <a:rPr lang="zh-CN" altLang="en-US" sz="1200" b="0" i="0" kern="1200" dirty="0">
                <a:solidFill>
                  <a:schemeClr val="tx1"/>
                </a:solidFill>
                <a:effectLst/>
                <a:latin typeface="+mn-lt"/>
                <a:ea typeface="+mn-ea"/>
                <a:cs typeface="+mn-cs"/>
              </a:rPr>
              <a:t>在代码执行期间监控当前的物理和虚拟内存需求从而更高效地利用内存</a:t>
            </a:r>
          </a:p>
          <a:p>
            <a:r>
              <a:rPr lang="zh-CN" altLang="en-US" sz="1200" b="0" i="0" kern="1200" dirty="0">
                <a:solidFill>
                  <a:schemeClr val="tx1"/>
                </a:solidFill>
                <a:effectLst/>
                <a:latin typeface="+mn-lt"/>
                <a:ea typeface="+mn-ea"/>
                <a:cs typeface="+mn-cs"/>
              </a:rPr>
              <a:t>产生特定的平台指令以准确、充分地利用实际的处理器模式</a:t>
            </a:r>
          </a:p>
          <a:p>
            <a:r>
              <a:rPr lang="en-US" altLang="zh-CN" sz="1200" b="0" i="0" kern="1200" dirty="0">
                <a:solidFill>
                  <a:schemeClr val="tx1"/>
                </a:solidFill>
                <a:effectLst/>
                <a:latin typeface="+mn-lt"/>
                <a:ea typeface="+mn-ea"/>
                <a:cs typeface="+mn-cs"/>
              </a:rPr>
              <a:t>NET</a:t>
            </a:r>
            <a:r>
              <a:rPr lang="zh-CN" altLang="en-US" sz="1200" b="0" i="0" kern="1200" dirty="0">
                <a:solidFill>
                  <a:schemeClr val="tx1"/>
                </a:solidFill>
                <a:effectLst/>
                <a:latin typeface="+mn-lt"/>
                <a:ea typeface="+mn-ea"/>
                <a:cs typeface="+mn-cs"/>
              </a:rPr>
              <a:t>编译的结果就是</a:t>
            </a:r>
            <a:r>
              <a:rPr lang="en-US" altLang="zh-CN" sz="1200" b="0" i="0" kern="1200" dirty="0">
                <a:solidFill>
                  <a:schemeClr val="tx1"/>
                </a:solidFill>
                <a:effectLst/>
                <a:latin typeface="+mn-lt"/>
                <a:ea typeface="+mn-ea"/>
                <a:cs typeface="+mn-cs"/>
              </a:rPr>
              <a:t>JIT</a:t>
            </a:r>
            <a:r>
              <a:rPr lang="zh-CN" altLang="en-US" sz="1200" b="0" i="0" kern="1200" dirty="0">
                <a:solidFill>
                  <a:schemeClr val="tx1"/>
                </a:solidFill>
                <a:effectLst/>
                <a:latin typeface="+mn-lt"/>
                <a:ea typeface="+mn-ea"/>
                <a:cs typeface="+mn-cs"/>
              </a:rPr>
              <a:t>所带来的额外负载要求并没有产生显著的性能损失。</a:t>
            </a:r>
          </a:p>
          <a:p>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JIT</a:t>
            </a:r>
          </a:p>
          <a:p>
            <a:r>
              <a:rPr lang="en-US" altLang="zh-CN" sz="1200" b="0" i="0" kern="1200" dirty="0">
                <a:solidFill>
                  <a:schemeClr val="tx1"/>
                </a:solidFill>
                <a:effectLst/>
                <a:latin typeface="+mn-lt"/>
                <a:ea typeface="+mn-ea"/>
                <a:cs typeface="+mn-cs"/>
              </a:rPr>
              <a:t>JIT Compiler(Just-in-time </a:t>
            </a:r>
            <a:r>
              <a:rPr lang="en-US" altLang="zh-CN" sz="1200" b="0" i="0" u="none" strike="noStrike" kern="1200" dirty="0">
                <a:solidFill>
                  <a:schemeClr val="tx1"/>
                </a:solidFill>
                <a:effectLst/>
                <a:latin typeface="+mn-lt"/>
                <a:ea typeface="+mn-ea"/>
                <a:cs typeface="+mn-cs"/>
                <a:hlinkClick r:id="rId8"/>
              </a:rPr>
              <a:t>Compiler</a:t>
            </a:r>
            <a:r>
              <a:rPr lang="en-US" altLang="zh-CN" sz="1200" b="0" i="0" kern="1200" dirty="0">
                <a:solidFill>
                  <a:schemeClr val="tx1"/>
                </a:solidFill>
                <a:effectLst/>
                <a:latin typeface="+mn-lt"/>
                <a:ea typeface="+mn-ea"/>
                <a:cs typeface="+mn-cs"/>
              </a:rPr>
              <a:t>) </a:t>
            </a:r>
            <a:r>
              <a:rPr lang="zh-CN" altLang="en-US" sz="1200" b="0" i="0" kern="1200">
                <a:solidFill>
                  <a:schemeClr val="tx1"/>
                </a:solidFill>
                <a:effectLst/>
                <a:latin typeface="+mn-lt"/>
                <a:ea typeface="+mn-ea"/>
                <a:cs typeface="+mn-cs"/>
              </a:rPr>
              <a:t>即时编译</a:t>
            </a:r>
          </a:p>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136</a:t>
            </a:fld>
            <a:endParaRPr lang="zh-CN" altLang="en-US"/>
          </a:p>
        </p:txBody>
      </p:sp>
    </p:spTree>
    <p:extLst>
      <p:ext uri="{BB962C8B-B14F-4D97-AF65-F5344CB8AC3E}">
        <p14:creationId xmlns:p14="http://schemas.microsoft.com/office/powerpoint/2010/main" val="4122679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18</a:t>
            </a:fld>
            <a:endParaRPr lang="zh-CN" altLang="en-US"/>
          </a:p>
        </p:txBody>
      </p:sp>
    </p:spTree>
    <p:extLst>
      <p:ext uri="{BB962C8B-B14F-4D97-AF65-F5344CB8AC3E}">
        <p14:creationId xmlns:p14="http://schemas.microsoft.com/office/powerpoint/2010/main" val="4240067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19</a:t>
            </a:fld>
            <a:endParaRPr lang="zh-CN" altLang="en-US"/>
          </a:p>
        </p:txBody>
      </p:sp>
    </p:spTree>
    <p:extLst>
      <p:ext uri="{BB962C8B-B14F-4D97-AF65-F5344CB8AC3E}">
        <p14:creationId xmlns:p14="http://schemas.microsoft.com/office/powerpoint/2010/main" val="22165220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a:xfrm>
            <a:off x="609600" y="6356351"/>
            <a:ext cx="2844800" cy="365125"/>
          </a:xfrm>
          <a:prstGeom prst="rect">
            <a:avLst/>
          </a:prstGeom>
        </p:spPr>
        <p:txBody>
          <a:bodyPr/>
          <a:lstStyle>
            <a:lvl1pPr>
              <a:defRPr/>
            </a:lvl1pPr>
          </a:lstStyle>
          <a:p>
            <a:fld id="{8D172A78-5711-4B0F-8B05-136BD15258B9}" type="datetime1">
              <a:rPr lang="zh-CN" altLang="en-US" smtClean="0"/>
              <a:t>2023/5/3</a:t>
            </a:fld>
            <a:endParaRPr lang="zh-CN" altLang="en-US"/>
          </a:p>
        </p:txBody>
      </p:sp>
      <p:sp>
        <p:nvSpPr>
          <p:cNvPr id="5" name="页脚占位符 18"/>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6" name="灯片编号占位符 26"/>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29415584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0" y="6356351"/>
            <a:ext cx="2844800" cy="365125"/>
          </a:xfrm>
          <a:prstGeom prst="rect">
            <a:avLst/>
          </a:prstGeom>
        </p:spPr>
        <p:txBody>
          <a:bodyPr/>
          <a:lstStyle>
            <a:lvl1pPr>
              <a:defRPr/>
            </a:lvl1pPr>
          </a:lstStyle>
          <a:p>
            <a:fld id="{36E7CE20-E93F-4F88-83B7-771546DF8AB7}" type="datetime1">
              <a:rPr lang="zh-CN" altLang="en-US" smtClean="0"/>
              <a:t>2023/5/3</a:t>
            </a:fld>
            <a:endParaRPr lang="zh-CN" altLang="en-US"/>
          </a:p>
        </p:txBody>
      </p:sp>
      <p:sp>
        <p:nvSpPr>
          <p:cNvPr id="5" name="页脚占位符 21"/>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6"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293192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914402"/>
            <a:ext cx="80264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0" y="6356351"/>
            <a:ext cx="2844800" cy="365125"/>
          </a:xfrm>
          <a:prstGeom prst="rect">
            <a:avLst/>
          </a:prstGeom>
        </p:spPr>
        <p:txBody>
          <a:bodyPr/>
          <a:lstStyle>
            <a:lvl1pPr>
              <a:defRPr/>
            </a:lvl1pPr>
          </a:lstStyle>
          <a:p>
            <a:fld id="{6400F2D8-775E-4F9F-BA17-805F277A2AB6}" type="datetime1">
              <a:rPr lang="zh-CN" altLang="en-US" smtClean="0"/>
              <a:t>2023/5/3</a:t>
            </a:fld>
            <a:endParaRPr lang="zh-CN" altLang="en-US"/>
          </a:p>
        </p:txBody>
      </p:sp>
      <p:sp>
        <p:nvSpPr>
          <p:cNvPr id="5" name="页脚占位符 21"/>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6"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381318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E4ECD062-4C15-4864-BC55-1360836007EA}" type="datetime1">
              <a:rPr lang="zh-CN" altLang="en-US" smtClean="0"/>
              <a:t>2023/5/3</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289675420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9B4C3630-9F4D-4A9F-BFAC-0060D1D20DA1}" type="datetime1">
              <a:rPr lang="zh-CN" altLang="en-US" smtClean="0"/>
              <a:t>2023/5/3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1152947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编辑母版文本样式</a:t>
            </a:r>
          </a:p>
        </p:txBody>
      </p:sp>
      <p:sp>
        <p:nvSpPr>
          <p:cNvPr id="4" name="日期占位符 3"/>
          <p:cNvSpPr>
            <a:spLocks noGrp="1"/>
          </p:cNvSpPr>
          <p:nvPr>
            <p:ph type="dt" sz="half" idx="10"/>
          </p:nvPr>
        </p:nvSpPr>
        <p:spPr/>
        <p:txBody>
          <a:bodyPr/>
          <a:lstStyle/>
          <a:p>
            <a:fld id="{F9927F6B-84FC-4232-9777-964C160251B6}" type="datetime1">
              <a:rPr lang="zh-CN" altLang="en-US" smtClean="0"/>
              <a:t>2023/5/3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23825981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A95B23D6-C8C8-48AD-A5B3-D1A68B9C1338}" type="datetime1">
              <a:rPr lang="zh-CN" altLang="en-US" smtClean="0"/>
              <a:t>2023/5/3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347863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编辑母版文本样式</a:t>
            </a:r>
          </a:p>
        </p:txBody>
      </p:sp>
      <p:sp>
        <p:nvSpPr>
          <p:cNvPr id="4" name="文本占位符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B402DEA0-5EBA-43C4-967C-BFE8F5338853}" type="datetime1">
              <a:rPr lang="zh-CN" altLang="en-US" smtClean="0"/>
              <a:t>2023/5/3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3180990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FA6B305E-B796-4D64-87CE-AEFE885BAF7B}" type="datetime1">
              <a:rPr lang="zh-CN" altLang="en-US" smtClean="0"/>
              <a:t>2023/5/3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34252079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767283-CE84-4116-8C0D-28DAB3002758}" type="datetime1">
              <a:rPr lang="zh-CN" altLang="en-US" smtClean="0"/>
              <a:t>2023/5/3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4071324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编辑母版文本样式</a:t>
            </a:r>
          </a:p>
        </p:txBody>
      </p:sp>
      <p:sp>
        <p:nvSpPr>
          <p:cNvPr id="4" name="内容占位符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E9A5392B-F903-4202-977E-2CF59BB981B4}" type="datetime1">
              <a:rPr lang="zh-CN" altLang="en-US" smtClean="0"/>
              <a:t>2023/5/3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22209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39894597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2400"/>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2400"/>
          </a:p>
        </p:txBody>
      </p:sp>
      <p:sp>
        <p:nvSpPr>
          <p:cNvPr id="2" name="标题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编辑母版文本样式</a:t>
            </a:r>
          </a:p>
        </p:txBody>
      </p:sp>
      <p:sp>
        <p:nvSpPr>
          <p:cNvPr id="5" name="日期占位符 4"/>
          <p:cNvSpPr>
            <a:spLocks noGrp="1"/>
          </p:cNvSpPr>
          <p:nvPr>
            <p:ph type="dt" sz="half" idx="10"/>
          </p:nvPr>
        </p:nvSpPr>
        <p:spPr/>
        <p:txBody>
          <a:bodyPr/>
          <a:lstStyle/>
          <a:p>
            <a:fld id="{62A159CC-2411-41BE-8FED-3CB7A1E4F0D6}" type="datetime1">
              <a:rPr lang="zh-CN" altLang="en-US" smtClean="0"/>
              <a:t>2023/5/3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10769600" y="6356351"/>
            <a:ext cx="812800" cy="365125"/>
          </a:xfrm>
        </p:spPr>
        <p:txBody>
          <a:bodyPr/>
          <a:lstStyle/>
          <a:p>
            <a:fld id="{1F1FF094-DA77-43DC-A05F-B7319A65C8B0}" type="slidenum">
              <a:rPr lang="zh-CN" altLang="en-US" smtClean="0"/>
              <a:pPr/>
              <a:t>‹#›</a:t>
            </a:fld>
            <a:endParaRPr lang="zh-CN" altLang="en-US"/>
          </a:p>
        </p:txBody>
      </p:sp>
      <p:sp>
        <p:nvSpPr>
          <p:cNvPr id="3" name="图片占位符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2400">
              <a:solidFill>
                <a:schemeClr val="tx1"/>
              </a:solidFill>
              <a:latin typeface="+mn-lt"/>
              <a:ea typeface="+mn-ea"/>
              <a:cs typeface="+mn-cs"/>
            </a:endParaRPr>
          </a:p>
        </p:txBody>
      </p:sp>
      <p:sp>
        <p:nvSpPr>
          <p:cNvPr id="11" name="任意多边形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2400">
              <a:solidFill>
                <a:schemeClr val="tx1"/>
              </a:solidFill>
              <a:latin typeface="+mn-lt"/>
              <a:ea typeface="+mn-ea"/>
              <a:cs typeface="+mn-cs"/>
            </a:endParaRPr>
          </a:p>
        </p:txBody>
      </p:sp>
    </p:spTree>
    <p:extLst>
      <p:ext uri="{BB962C8B-B14F-4D97-AF65-F5344CB8AC3E}">
        <p14:creationId xmlns:p14="http://schemas.microsoft.com/office/powerpoint/2010/main" val="2387979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760C797B-3169-467B-9E0A-A7E06EB9505A}" type="datetime1">
              <a:rPr lang="zh-CN" altLang="en-US" smtClean="0"/>
              <a:t>2023/5/3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1990791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914402"/>
            <a:ext cx="8026400" cy="5211763"/>
          </a:xfrm>
        </p:spPr>
        <p:txBody>
          <a:bodyPr vert="eaVert"/>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3ABA4F91-C56E-4ADD-B2B2-53CEB6561D48}" type="datetime1">
              <a:rPr lang="zh-CN" altLang="en-US" smtClean="0"/>
              <a:t>2023/5/3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1301083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1"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a:xfrm>
            <a:off x="609601" y="6356352"/>
            <a:ext cx="2844800" cy="365125"/>
          </a:xfrm>
          <a:prstGeom prst="rect">
            <a:avLst/>
          </a:prstGeom>
        </p:spPr>
        <p:txBody>
          <a:bodyPr/>
          <a:lstStyle>
            <a:lvl1pPr>
              <a:defRPr/>
            </a:lvl1pPr>
          </a:lstStyle>
          <a:p>
            <a:pPr>
              <a:defRPr/>
            </a:pPr>
            <a:fld id="{1C21E6C8-F6D6-40E9-84FF-751A3888FEE0}" type="datetime1">
              <a:rPr lang="zh-CN" altLang="en-US" smtClean="0"/>
              <a:t>2023/5/3</a:t>
            </a:fld>
            <a:endParaRPr lang="en-US" altLang="zh-CN"/>
          </a:p>
        </p:txBody>
      </p:sp>
      <p:sp>
        <p:nvSpPr>
          <p:cNvPr id="5" name="页脚占位符 18"/>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370ED66F-2C00-4C65-AE9C-9D4D3469673E}" type="slidenum">
              <a:rPr lang="en-US" altLang="zh-CN"/>
              <a:pPr>
                <a:defRPr/>
              </a:pPr>
              <a:t>‹#›</a:t>
            </a:fld>
            <a:endParaRPr lang="en-US" altLang="zh-CN"/>
          </a:p>
        </p:txBody>
      </p:sp>
    </p:spTree>
    <p:extLst>
      <p:ext uri="{BB962C8B-B14F-4D97-AF65-F5344CB8AC3E}">
        <p14:creationId xmlns:p14="http://schemas.microsoft.com/office/powerpoint/2010/main" val="3720787995"/>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37925980-E3D5-4A5F-AA3C-F05B25D60445}" type="datetime1">
              <a:rPr lang="zh-CN" altLang="en-US" smtClean="0"/>
              <a:t>2023/5/3</a:t>
            </a:fld>
            <a:endParaRPr lang="en-US" altLang="zh-CN"/>
          </a:p>
        </p:txBody>
      </p:sp>
      <p:sp>
        <p:nvSpPr>
          <p:cNvPr id="5"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B5257BD2-82AF-4553-8A1D-7A16DECA446F}" type="slidenum">
              <a:rPr lang="en-US" altLang="zh-CN"/>
              <a:pPr>
                <a:defRPr/>
              </a:pPr>
              <a:t>‹#›</a:t>
            </a:fld>
            <a:endParaRPr lang="en-US" altLang="zh-CN"/>
          </a:p>
        </p:txBody>
      </p:sp>
    </p:spTree>
    <p:extLst>
      <p:ext uri="{BB962C8B-B14F-4D97-AF65-F5344CB8AC3E}">
        <p14:creationId xmlns:p14="http://schemas.microsoft.com/office/powerpoint/2010/main" val="40729399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07137"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707137"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a:xfrm>
            <a:off x="609601" y="6356352"/>
            <a:ext cx="2844800" cy="365125"/>
          </a:xfrm>
          <a:prstGeom prst="rect">
            <a:avLst/>
          </a:prstGeom>
        </p:spPr>
        <p:txBody>
          <a:bodyPr/>
          <a:lstStyle>
            <a:lvl1pPr>
              <a:defRPr/>
            </a:lvl1pPr>
          </a:lstStyle>
          <a:p>
            <a:pPr>
              <a:defRPr/>
            </a:pPr>
            <a:fld id="{92C35362-0766-4D60-B4C1-B59896645715}" type="datetime1">
              <a:rPr lang="zh-CN" altLang="en-US" smtClean="0"/>
              <a:t>2023/5/3</a:t>
            </a:fld>
            <a:endParaRPr lang="en-US" altLang="zh-CN"/>
          </a:p>
        </p:txBody>
      </p:sp>
      <p:sp>
        <p:nvSpPr>
          <p:cNvPr id="5" name="页脚占位符 4"/>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31E6E09E-B776-4F18-902B-278945BA0AD9}" type="slidenum">
              <a:rPr lang="en-US" altLang="zh-CN"/>
              <a:pPr>
                <a:defRPr/>
              </a:pPr>
              <a:t>‹#›</a:t>
            </a:fld>
            <a:endParaRPr lang="en-US" altLang="zh-CN"/>
          </a:p>
        </p:txBody>
      </p:sp>
    </p:spTree>
    <p:extLst>
      <p:ext uri="{BB962C8B-B14F-4D97-AF65-F5344CB8AC3E}">
        <p14:creationId xmlns:p14="http://schemas.microsoft.com/office/powerpoint/2010/main" val="808477612"/>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1" y="704088"/>
            <a:ext cx="109728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1"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7FEF8B77-E9B4-4F7B-A52B-2F3B20068697}" type="datetime1">
              <a:rPr lang="zh-CN" altLang="en-US" smtClean="0"/>
              <a:t>2023/5/3</a:t>
            </a:fld>
            <a:endParaRPr lang="en-US" altLang="zh-CN"/>
          </a:p>
        </p:txBody>
      </p:sp>
      <p:sp>
        <p:nvSpPr>
          <p:cNvPr id="6"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BD5FF793-6027-49A1-ADC3-C0673322E305}" type="slidenum">
              <a:rPr lang="en-US" altLang="zh-CN"/>
              <a:pPr>
                <a:defRPr/>
              </a:pPr>
              <a:t>‹#›</a:t>
            </a:fld>
            <a:endParaRPr lang="en-US" altLang="zh-CN"/>
          </a:p>
        </p:txBody>
      </p:sp>
    </p:spTree>
    <p:extLst>
      <p:ext uri="{BB962C8B-B14F-4D97-AF65-F5344CB8AC3E}">
        <p14:creationId xmlns:p14="http://schemas.microsoft.com/office/powerpoint/2010/main" val="676706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70408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6193367" y="1859759"/>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6193367" y="2514600"/>
            <a:ext cx="5389033"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E336EFD6-601E-4365-9CD7-271BAED712AD}" type="datetime1">
              <a:rPr lang="zh-CN" altLang="en-US" smtClean="0"/>
              <a:t>2023/5/3</a:t>
            </a:fld>
            <a:endParaRPr lang="en-US" altLang="zh-CN"/>
          </a:p>
        </p:txBody>
      </p:sp>
      <p:sp>
        <p:nvSpPr>
          <p:cNvPr id="8"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C773611F-9710-444A-8C32-D7D96CDB476C}" type="slidenum">
              <a:rPr lang="en-US" altLang="zh-CN"/>
              <a:pPr>
                <a:defRPr/>
              </a:pPr>
              <a:t>‹#›</a:t>
            </a:fld>
            <a:endParaRPr lang="en-US" altLang="zh-CN"/>
          </a:p>
        </p:txBody>
      </p:sp>
    </p:spTree>
    <p:extLst>
      <p:ext uri="{BB962C8B-B14F-4D97-AF65-F5344CB8AC3E}">
        <p14:creationId xmlns:p14="http://schemas.microsoft.com/office/powerpoint/2010/main" val="483418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F8BE3BE1-678A-4571-8269-CAA1096EC722}" type="datetime1">
              <a:rPr lang="zh-CN" altLang="en-US" smtClean="0"/>
              <a:t>2023/5/3</a:t>
            </a:fld>
            <a:endParaRPr lang="en-US" altLang="zh-CN"/>
          </a:p>
        </p:txBody>
      </p:sp>
      <p:sp>
        <p:nvSpPr>
          <p:cNvPr id="4"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F7387BF5-AFBF-445C-80BF-C0763F6AF16C}" type="slidenum">
              <a:rPr lang="en-US" altLang="zh-CN"/>
              <a:pPr>
                <a:defRPr/>
              </a:pPr>
              <a:t>‹#›</a:t>
            </a:fld>
            <a:endParaRPr lang="en-US" altLang="zh-CN"/>
          </a:p>
        </p:txBody>
      </p:sp>
    </p:spTree>
    <p:extLst>
      <p:ext uri="{BB962C8B-B14F-4D97-AF65-F5344CB8AC3E}">
        <p14:creationId xmlns:p14="http://schemas.microsoft.com/office/powerpoint/2010/main" val="30095361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FDC763F4-72D3-437C-B55F-22B3DDBA86E0}" type="datetime1">
              <a:rPr lang="zh-CN" altLang="en-US" smtClean="0"/>
              <a:t>2023/5/3</a:t>
            </a:fld>
            <a:endParaRPr lang="en-US" altLang="zh-CN"/>
          </a:p>
        </p:txBody>
      </p:sp>
      <p:sp>
        <p:nvSpPr>
          <p:cNvPr id="3"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C1012B3-DF50-45BB-8F61-514284FA658F}" type="slidenum">
              <a:rPr lang="en-US" altLang="zh-CN"/>
              <a:pPr>
                <a:defRPr/>
              </a:pPr>
              <a:t>‹#›</a:t>
            </a:fld>
            <a:endParaRPr lang="en-US" altLang="zh-CN"/>
          </a:p>
        </p:txBody>
      </p:sp>
      <p:sp>
        <p:nvSpPr>
          <p:cNvPr id="5" name="TextBox 6"/>
          <p:cNvSpPr txBox="1"/>
          <p:nvPr/>
        </p:nvSpPr>
        <p:spPr>
          <a:xfrm>
            <a:off x="7251674" y="-17999"/>
            <a:ext cx="3735804"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en-US" altLang="zh-CN" sz="2400" i="1" dirty="0">
                <a:solidFill>
                  <a:srgbClr val="66CCFF"/>
                </a:solidFill>
                <a:effectLst>
                  <a:outerShdw blurRad="38100" dist="38100" dir="2700000" algn="tl">
                    <a:srgbClr val="000000">
                      <a:alpha val="43137"/>
                    </a:srgbClr>
                  </a:outerShdw>
                </a:effectLst>
              </a:rPr>
              <a:t>HUST-CS      PANPENG</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96516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fld id="{2B314B90-FFAE-49E6-89E4-D527F7875CBD}" type="datetime1">
              <a:rPr lang="zh-CN" altLang="en-US" smtClean="0"/>
              <a:t>2023/5/3</a:t>
            </a:fld>
            <a:endParaRPr lang="zh-CN" altLang="en-US"/>
          </a:p>
        </p:txBody>
      </p:sp>
      <p:sp>
        <p:nvSpPr>
          <p:cNvPr id="5" name="页脚占位符 4"/>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3226350548"/>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4766734" y="1676400"/>
            <a:ext cx="6815666"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70167CEB-036C-4B39-B303-3BBE71601A2D}" type="datetime1">
              <a:rPr lang="zh-CN" altLang="en-US" smtClean="0"/>
              <a:t>2023/5/3</a:t>
            </a:fld>
            <a:endParaRPr lang="en-US" altLang="zh-CN"/>
          </a:p>
        </p:txBody>
      </p:sp>
      <p:sp>
        <p:nvSpPr>
          <p:cNvPr id="6"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F52C9412-6C43-4CAB-810C-13883887DAE7}" type="slidenum">
              <a:rPr lang="en-US" altLang="zh-CN"/>
              <a:pPr>
                <a:defRPr/>
              </a:pPr>
              <a:t>‹#›</a:t>
            </a:fld>
            <a:endParaRPr lang="en-US" altLang="zh-CN"/>
          </a:p>
        </p:txBody>
      </p:sp>
    </p:spTree>
    <p:extLst>
      <p:ext uri="{BB962C8B-B14F-4D97-AF65-F5344CB8AC3E}">
        <p14:creationId xmlns:p14="http://schemas.microsoft.com/office/powerpoint/2010/main" val="31045496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4220634"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2400"/>
          </a:p>
        </p:txBody>
      </p:sp>
      <p:sp>
        <p:nvSpPr>
          <p:cNvPr id="6" name="直角三角形 5"/>
          <p:cNvSpPr/>
          <p:nvPr/>
        </p:nvSpPr>
        <p:spPr>
          <a:xfrm rot="420000" flipV="1">
            <a:off x="10672234" y="5359402"/>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2400"/>
          </a:p>
        </p:txBody>
      </p:sp>
      <p:sp>
        <p:nvSpPr>
          <p:cNvPr id="7" name="任意多边形 6"/>
          <p:cNvSpPr>
            <a:spLocks/>
          </p:cNvSpPr>
          <p:nvPr/>
        </p:nvSpPr>
        <p:spPr bwMode="auto">
          <a:xfrm flipV="1">
            <a:off x="-12701"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8" name="任意多边形 7"/>
          <p:cNvSpPr>
            <a:spLocks/>
          </p:cNvSpPr>
          <p:nvPr/>
        </p:nvSpPr>
        <p:spPr bwMode="auto">
          <a:xfrm flipV="1">
            <a:off x="5842001" y="6219827"/>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2" name="标题 1"/>
          <p:cNvSpPr>
            <a:spLocks noGrp="1"/>
          </p:cNvSpPr>
          <p:nvPr>
            <p:ph type="title"/>
          </p:nvPr>
        </p:nvSpPr>
        <p:spPr>
          <a:xfrm>
            <a:off x="812800" y="1176998"/>
            <a:ext cx="2950464"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4647725"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a:xfrm>
            <a:off x="609601" y="6356352"/>
            <a:ext cx="2844800" cy="365125"/>
          </a:xfrm>
          <a:prstGeom prst="rect">
            <a:avLst/>
          </a:prstGeom>
        </p:spPr>
        <p:txBody>
          <a:bodyPr/>
          <a:lstStyle>
            <a:lvl1pPr>
              <a:defRPr/>
            </a:lvl1pPr>
          </a:lstStyle>
          <a:p>
            <a:pPr>
              <a:defRPr/>
            </a:pPr>
            <a:fld id="{4C756A82-853D-4DD9-A7C3-3E0F09FB9102}" type="datetime1">
              <a:rPr lang="zh-CN" altLang="en-US" smtClean="0"/>
              <a:t>2023/5/3</a:t>
            </a:fld>
            <a:endParaRPr lang="en-US" altLang="zh-CN"/>
          </a:p>
        </p:txBody>
      </p:sp>
      <p:sp>
        <p:nvSpPr>
          <p:cNvPr id="10" name="页脚占位符 5"/>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10769600" y="6356352"/>
            <a:ext cx="812800" cy="365125"/>
          </a:xfrm>
        </p:spPr>
        <p:txBody>
          <a:bodyPr/>
          <a:lstStyle>
            <a:lvl1pPr>
              <a:defRPr/>
            </a:lvl1pPr>
          </a:lstStyle>
          <a:p>
            <a:pPr>
              <a:defRPr/>
            </a:pPr>
            <a:fld id="{7779EC23-7E97-453B-B09F-31C5B6980747}" type="slidenum">
              <a:rPr lang="en-US" altLang="zh-CN"/>
              <a:pPr>
                <a:defRPr/>
              </a:pPr>
              <a:t>‹#›</a:t>
            </a:fld>
            <a:endParaRPr lang="en-US" altLang="zh-CN"/>
          </a:p>
        </p:txBody>
      </p:sp>
    </p:spTree>
    <p:extLst>
      <p:ext uri="{BB962C8B-B14F-4D97-AF65-F5344CB8AC3E}">
        <p14:creationId xmlns:p14="http://schemas.microsoft.com/office/powerpoint/2010/main" val="13741731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1B9609C6-0610-4EE9-9EA7-2BC74F639D50}" type="datetime1">
              <a:rPr lang="zh-CN" altLang="en-US" smtClean="0"/>
              <a:t>2023/5/3</a:t>
            </a:fld>
            <a:endParaRPr lang="en-US" altLang="zh-CN"/>
          </a:p>
        </p:txBody>
      </p:sp>
      <p:sp>
        <p:nvSpPr>
          <p:cNvPr id="5"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F9682027-B78C-4047-B903-7F411BA644E5}" type="slidenum">
              <a:rPr lang="en-US" altLang="zh-CN"/>
              <a:pPr>
                <a:defRPr/>
              </a:pPr>
              <a:t>‹#›</a:t>
            </a:fld>
            <a:endParaRPr lang="en-US" altLang="zh-CN"/>
          </a:p>
        </p:txBody>
      </p:sp>
    </p:spTree>
    <p:extLst>
      <p:ext uri="{BB962C8B-B14F-4D97-AF65-F5344CB8AC3E}">
        <p14:creationId xmlns:p14="http://schemas.microsoft.com/office/powerpoint/2010/main" val="33330196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1" y="914402"/>
            <a:ext cx="80264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2A533175-1A2F-4281-A803-DB1B0D1DF9AC}" type="datetime1">
              <a:rPr lang="zh-CN" altLang="en-US" smtClean="0"/>
              <a:t>2023/5/3</a:t>
            </a:fld>
            <a:endParaRPr lang="en-US" altLang="zh-CN"/>
          </a:p>
        </p:txBody>
      </p:sp>
      <p:sp>
        <p:nvSpPr>
          <p:cNvPr id="5"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B155792-FA35-41A7-B606-10D28B861213}" type="slidenum">
              <a:rPr lang="en-US" altLang="zh-CN"/>
              <a:pPr>
                <a:defRPr/>
              </a:pPr>
              <a:t>‹#›</a:t>
            </a:fld>
            <a:endParaRPr lang="en-US" altLang="zh-CN"/>
          </a:p>
        </p:txBody>
      </p:sp>
    </p:spTree>
    <p:extLst>
      <p:ext uri="{BB962C8B-B14F-4D97-AF65-F5344CB8AC3E}">
        <p14:creationId xmlns:p14="http://schemas.microsoft.com/office/powerpoint/2010/main" val="9476561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a:xfrm>
            <a:off x="609600" y="6356351"/>
            <a:ext cx="2844800" cy="365125"/>
          </a:xfrm>
          <a:prstGeom prst="rect">
            <a:avLst/>
          </a:prstGeom>
        </p:spPr>
        <p:txBody>
          <a:bodyPr/>
          <a:lstStyle>
            <a:lvl1pPr>
              <a:defRPr/>
            </a:lvl1pPr>
          </a:lstStyle>
          <a:p>
            <a:pPr>
              <a:defRPr/>
            </a:pPr>
            <a:fld id="{D98A2B4B-B01F-470B-9D96-F6E151C28F68}" type="datetime1">
              <a:rPr lang="zh-CN" altLang="en-US" smtClean="0"/>
              <a:t>2023/5/3</a:t>
            </a:fld>
            <a:endParaRPr lang="en-US" altLang="zh-CN"/>
          </a:p>
        </p:txBody>
      </p:sp>
      <p:sp>
        <p:nvSpPr>
          <p:cNvPr id="5" name="页脚占位符 18"/>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2DD1D052-2445-434C-8FE0-299C1DAFA0FD}" type="slidenum">
              <a:rPr lang="zh-CN" altLang="en-US" smtClean="0"/>
              <a:pPr>
                <a:defRPr/>
              </a:pPr>
              <a:t>‹#›</a:t>
            </a:fld>
            <a:endParaRPr lang="en-US" altLang="zh-CN"/>
          </a:p>
        </p:txBody>
      </p:sp>
    </p:spTree>
    <p:extLst>
      <p:ext uri="{BB962C8B-B14F-4D97-AF65-F5344CB8AC3E}">
        <p14:creationId xmlns:p14="http://schemas.microsoft.com/office/powerpoint/2010/main" val="2199128852"/>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pPr>
              <a:defRPr/>
            </a:pPr>
            <a:fld id="{BCABB3B7-40FC-498F-90D6-69ECBA7F181C}" type="slidenum">
              <a:rPr lang="zh-CN" altLang="en-US" smtClean="0"/>
              <a:pPr>
                <a:defRPr/>
              </a:pPr>
              <a:t>‹#›</a:t>
            </a:fld>
            <a:endParaRPr lang="en-US" altLang="zh-CN"/>
          </a:p>
        </p:txBody>
      </p:sp>
    </p:spTree>
    <p:extLst>
      <p:ext uri="{BB962C8B-B14F-4D97-AF65-F5344CB8AC3E}">
        <p14:creationId xmlns:p14="http://schemas.microsoft.com/office/powerpoint/2010/main" val="15287531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pPr>
              <a:defRPr/>
            </a:pPr>
            <a:fld id="{7E46FBA7-85A5-4A4F-9AE6-0ABC9B55816D}" type="datetime1">
              <a:rPr lang="zh-CN" altLang="en-US" smtClean="0"/>
              <a:t>2023/5/3</a:t>
            </a:fld>
            <a:endParaRPr lang="en-US" altLang="zh-CN"/>
          </a:p>
        </p:txBody>
      </p:sp>
      <p:sp>
        <p:nvSpPr>
          <p:cNvPr id="5" name="页脚占位符 4"/>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4F5129B-BA46-4AE6-A50B-33BD0D33F6DB}" type="slidenum">
              <a:rPr lang="zh-CN" altLang="en-US" smtClean="0"/>
              <a:pPr>
                <a:defRPr/>
              </a:pPr>
              <a:t>‹#›</a:t>
            </a:fld>
            <a:endParaRPr lang="en-US" altLang="zh-CN"/>
          </a:p>
        </p:txBody>
      </p:sp>
    </p:spTree>
    <p:extLst>
      <p:ext uri="{BB962C8B-B14F-4D97-AF65-F5344CB8AC3E}">
        <p14:creationId xmlns:p14="http://schemas.microsoft.com/office/powerpoint/2010/main" val="1638525559"/>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A425B23E-8B3E-4B2F-ABEE-8FA697F93FD0}" type="datetime1">
              <a:rPr lang="zh-CN" altLang="en-US" smtClean="0"/>
              <a:t>2023/5/3</a:t>
            </a:fld>
            <a:endParaRPr lang="en-US" altLang="zh-CN"/>
          </a:p>
        </p:txBody>
      </p:sp>
      <p:sp>
        <p:nvSpPr>
          <p:cNvPr id="6"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8C4E34D7-5BEF-410D-A7A0-AD3BF805B802}" type="slidenum">
              <a:rPr lang="zh-CN" altLang="en-US" smtClean="0"/>
              <a:pPr>
                <a:defRPr/>
              </a:pPr>
              <a:t>‹#›</a:t>
            </a:fld>
            <a:endParaRPr lang="en-US" altLang="zh-CN"/>
          </a:p>
        </p:txBody>
      </p:sp>
    </p:spTree>
    <p:extLst>
      <p:ext uri="{BB962C8B-B14F-4D97-AF65-F5344CB8AC3E}">
        <p14:creationId xmlns:p14="http://schemas.microsoft.com/office/powerpoint/2010/main" val="17313073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E19115C1-9169-4CFA-8DC6-BFFDF7C659B8}" type="datetime1">
              <a:rPr lang="zh-CN" altLang="en-US" smtClean="0"/>
              <a:t>2023/5/3</a:t>
            </a:fld>
            <a:endParaRPr lang="en-US" altLang="zh-CN"/>
          </a:p>
        </p:txBody>
      </p:sp>
      <p:sp>
        <p:nvSpPr>
          <p:cNvPr id="8"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60A039B3-F2F0-444C-AE8A-DBAFA8DBAF4D}" type="slidenum">
              <a:rPr lang="zh-CN" altLang="en-US" smtClean="0"/>
              <a:pPr>
                <a:defRPr/>
              </a:pPr>
              <a:t>‹#›</a:t>
            </a:fld>
            <a:endParaRPr lang="en-US" altLang="zh-CN"/>
          </a:p>
        </p:txBody>
      </p:sp>
    </p:spTree>
    <p:extLst>
      <p:ext uri="{BB962C8B-B14F-4D97-AF65-F5344CB8AC3E}">
        <p14:creationId xmlns:p14="http://schemas.microsoft.com/office/powerpoint/2010/main" val="15863234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A6612A56-AF85-46C1-9E97-A6E179E683FC}" type="datetime1">
              <a:rPr lang="zh-CN" altLang="en-US" smtClean="0"/>
              <a:t>2023/5/3</a:t>
            </a:fld>
            <a:endParaRPr lang="en-US" altLang="zh-CN"/>
          </a:p>
        </p:txBody>
      </p:sp>
      <p:sp>
        <p:nvSpPr>
          <p:cNvPr id="4"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50F44237-13B8-4098-A9A2-A81879BAB5A3}" type="slidenum">
              <a:rPr lang="zh-CN" altLang="en-US" smtClean="0"/>
              <a:pPr>
                <a:defRPr/>
              </a:pPr>
              <a:t>‹#›</a:t>
            </a:fld>
            <a:endParaRPr lang="en-US" altLang="zh-CN"/>
          </a:p>
        </p:txBody>
      </p:sp>
    </p:spTree>
    <p:extLst>
      <p:ext uri="{BB962C8B-B14F-4D97-AF65-F5344CB8AC3E}">
        <p14:creationId xmlns:p14="http://schemas.microsoft.com/office/powerpoint/2010/main" val="37417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1747238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396B68EB-8713-4472-8AB2-85B782DB9E6A}" type="datetime1">
              <a:rPr lang="zh-CN" altLang="en-US" smtClean="0"/>
              <a:t>2023/5/3</a:t>
            </a:fld>
            <a:endParaRPr lang="en-US" altLang="zh-CN"/>
          </a:p>
        </p:txBody>
      </p:sp>
      <p:sp>
        <p:nvSpPr>
          <p:cNvPr id="3"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325B0F45-12BC-4D02-B5EC-BFEA3AB24C25}" type="slidenum">
              <a:rPr lang="zh-CN" altLang="en-US" smtClean="0"/>
              <a:pPr>
                <a:defRPr/>
              </a:pPr>
              <a:t>‹#›</a:t>
            </a:fld>
            <a:endParaRPr lang="en-US" altLang="zh-CN"/>
          </a:p>
        </p:txBody>
      </p:sp>
      <p:sp>
        <p:nvSpPr>
          <p:cNvPr id="5" name="TextBox 6"/>
          <p:cNvSpPr txBox="1"/>
          <p:nvPr/>
        </p:nvSpPr>
        <p:spPr>
          <a:xfrm>
            <a:off x="8026401" y="1"/>
            <a:ext cx="3094117"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sz="2400" i="1" dirty="0">
                <a:solidFill>
                  <a:srgbClr val="66CCFF"/>
                </a:solidFill>
                <a:effectLst>
                  <a:outerShdw blurRad="38100" dist="38100" dir="2700000" algn="tl">
                    <a:srgbClr val="000000">
                      <a:alpha val="43137"/>
                    </a:srgbClr>
                  </a:outerShdw>
                </a:effectLst>
              </a:rPr>
              <a:t>部分参考</a:t>
            </a:r>
            <a:r>
              <a:rPr lang="en-US" altLang="zh-CN" sz="2400" i="1" dirty="0">
                <a:solidFill>
                  <a:srgbClr val="66CCFF"/>
                </a:solidFill>
                <a:effectLst>
                  <a:outerShdw blurRad="38100" dist="38100" dir="2700000" algn="tl">
                    <a:srgbClr val="000000">
                      <a:alpha val="43137"/>
                    </a:srgbClr>
                  </a:outerShdw>
                </a:effectLst>
              </a:rPr>
              <a:t>CMU15445</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60547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706B34A0-7964-4720-8A94-619B7EA1D9A6}" type="datetime1">
              <a:rPr lang="zh-CN" altLang="en-US" smtClean="0"/>
              <a:t>2023/5/3</a:t>
            </a:fld>
            <a:endParaRPr lang="en-US" altLang="zh-CN"/>
          </a:p>
        </p:txBody>
      </p:sp>
      <p:sp>
        <p:nvSpPr>
          <p:cNvPr id="6"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0B84509E-9525-4B65-B061-AA26716DFEB4}" type="slidenum">
              <a:rPr lang="zh-CN" altLang="en-US" smtClean="0"/>
              <a:pPr>
                <a:defRPr/>
              </a:pPr>
              <a:t>‹#›</a:t>
            </a:fld>
            <a:endParaRPr lang="en-US" altLang="zh-CN"/>
          </a:p>
        </p:txBody>
      </p:sp>
    </p:spTree>
    <p:extLst>
      <p:ext uri="{BB962C8B-B14F-4D97-AF65-F5344CB8AC3E}">
        <p14:creationId xmlns:p14="http://schemas.microsoft.com/office/powerpoint/2010/main" val="19289801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2400"/>
          </a:p>
        </p:txBody>
      </p:sp>
      <p:sp>
        <p:nvSpPr>
          <p:cNvPr id="6" name="直角三角形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2400"/>
          </a:p>
        </p:txBody>
      </p:sp>
      <p:sp>
        <p:nvSpPr>
          <p:cNvPr id="7" name="任意多边形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8" name="任意多边形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2" name="标题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a:xfrm>
            <a:off x="609600" y="6356351"/>
            <a:ext cx="2844800" cy="365125"/>
          </a:xfrm>
          <a:prstGeom prst="rect">
            <a:avLst/>
          </a:prstGeom>
        </p:spPr>
        <p:txBody>
          <a:bodyPr/>
          <a:lstStyle>
            <a:lvl1pPr>
              <a:defRPr/>
            </a:lvl1pPr>
          </a:lstStyle>
          <a:p>
            <a:pPr>
              <a:defRPr/>
            </a:pPr>
            <a:fld id="{E7B9469E-905C-48C9-BF3E-7576F8C609A4}" type="datetime1">
              <a:rPr lang="zh-CN" altLang="en-US" smtClean="0"/>
              <a:t>2023/5/3</a:t>
            </a:fld>
            <a:endParaRPr lang="en-US" altLang="zh-CN"/>
          </a:p>
        </p:txBody>
      </p:sp>
      <p:sp>
        <p:nvSpPr>
          <p:cNvPr id="10" name="页脚占位符 5"/>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10769600" y="6356351"/>
            <a:ext cx="812800" cy="365125"/>
          </a:xfrm>
        </p:spPr>
        <p:txBody>
          <a:bodyPr/>
          <a:lstStyle>
            <a:lvl1pPr>
              <a:defRPr/>
            </a:lvl1pPr>
          </a:lstStyle>
          <a:p>
            <a:pPr>
              <a:defRPr/>
            </a:pPr>
            <a:fld id="{4D53C63E-7CCF-4CB1-8983-190C7AF84CE1}" type="slidenum">
              <a:rPr lang="zh-CN" altLang="en-US" smtClean="0"/>
              <a:pPr>
                <a:defRPr/>
              </a:pPr>
              <a:t>‹#›</a:t>
            </a:fld>
            <a:endParaRPr lang="en-US" altLang="zh-CN"/>
          </a:p>
        </p:txBody>
      </p:sp>
    </p:spTree>
    <p:extLst>
      <p:ext uri="{BB962C8B-B14F-4D97-AF65-F5344CB8AC3E}">
        <p14:creationId xmlns:p14="http://schemas.microsoft.com/office/powerpoint/2010/main" val="2262394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9B49C679-8571-40EF-A887-25051D5773AF}" type="datetime1">
              <a:rPr lang="zh-CN" altLang="en-US" smtClean="0"/>
              <a:t>2023/5/3</a:t>
            </a:fld>
            <a:endParaRPr lang="en-US" altLang="zh-CN"/>
          </a:p>
        </p:txBody>
      </p:sp>
      <p:sp>
        <p:nvSpPr>
          <p:cNvPr id="5"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90AF940A-384C-4881-846C-719C2F3E0525}" type="slidenum">
              <a:rPr lang="zh-CN" altLang="en-US" smtClean="0"/>
              <a:pPr>
                <a:defRPr/>
              </a:pPr>
              <a:t>‹#›</a:t>
            </a:fld>
            <a:endParaRPr lang="en-US" altLang="zh-CN"/>
          </a:p>
        </p:txBody>
      </p:sp>
    </p:spTree>
    <p:extLst>
      <p:ext uri="{BB962C8B-B14F-4D97-AF65-F5344CB8AC3E}">
        <p14:creationId xmlns:p14="http://schemas.microsoft.com/office/powerpoint/2010/main" val="26548159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914402"/>
            <a:ext cx="80264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523B449D-40BA-4E91-8A9A-373E307755CB}" type="datetime1">
              <a:rPr lang="zh-CN" altLang="en-US" smtClean="0"/>
              <a:t>2023/5/3</a:t>
            </a:fld>
            <a:endParaRPr lang="en-US" altLang="zh-CN"/>
          </a:p>
        </p:txBody>
      </p:sp>
      <p:sp>
        <p:nvSpPr>
          <p:cNvPr id="5"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B46C9EC-FB48-4366-8557-0E93B0B2AD47}" type="slidenum">
              <a:rPr lang="zh-CN" altLang="en-US" smtClean="0"/>
              <a:pPr>
                <a:defRPr/>
              </a:pPr>
              <a:t>‹#›</a:t>
            </a:fld>
            <a:endParaRPr lang="en-US" altLang="zh-CN"/>
          </a:p>
        </p:txBody>
      </p:sp>
    </p:spTree>
    <p:extLst>
      <p:ext uri="{BB962C8B-B14F-4D97-AF65-F5344CB8AC3E}">
        <p14:creationId xmlns:p14="http://schemas.microsoft.com/office/powerpoint/2010/main" val="211361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1020897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5"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4276835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a:xfrm>
            <a:off x="609600" y="6356351"/>
            <a:ext cx="2844800" cy="365125"/>
          </a:xfrm>
          <a:prstGeom prst="rect">
            <a:avLst/>
          </a:prstGeom>
        </p:spPr>
        <p:txBody>
          <a:bodyPr/>
          <a:lstStyle>
            <a:lvl1pPr>
              <a:defRPr/>
            </a:lvl1pPr>
          </a:lstStyle>
          <a:p>
            <a:fld id="{340654FF-FA72-47CD-9FD3-F34A534523B3}" type="datetime1">
              <a:rPr lang="zh-CN" altLang="en-US" smtClean="0"/>
              <a:t>2023/5/3</a:t>
            </a:fld>
            <a:endParaRPr lang="zh-CN" altLang="en-US"/>
          </a:p>
        </p:txBody>
      </p:sp>
      <p:sp>
        <p:nvSpPr>
          <p:cNvPr id="3" name="页脚占位符 21"/>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4"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
        <p:nvSpPr>
          <p:cNvPr id="5" name="TextBox 6"/>
          <p:cNvSpPr txBox="1"/>
          <p:nvPr/>
        </p:nvSpPr>
        <p:spPr>
          <a:xfrm>
            <a:off x="7251674" y="-17999"/>
            <a:ext cx="3735318"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en-US" altLang="zh-CN" sz="2400" i="1" dirty="0">
                <a:solidFill>
                  <a:srgbClr val="66CCFF"/>
                </a:solidFill>
                <a:effectLst>
                  <a:outerShdw blurRad="38100" dist="38100" dir="2700000" algn="tl">
                    <a:srgbClr val="000000">
                      <a:alpha val="43137"/>
                    </a:srgbClr>
                  </a:outerShdw>
                </a:effectLst>
              </a:rPr>
              <a:t>HUST-CS      PANPENG</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3127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0" y="6356351"/>
            <a:ext cx="2844800" cy="365125"/>
          </a:xfrm>
          <a:prstGeom prst="rect">
            <a:avLst/>
          </a:prstGeom>
        </p:spPr>
        <p:txBody>
          <a:bodyPr/>
          <a:lstStyle>
            <a:lvl1pPr>
              <a:defRPr/>
            </a:lvl1pPr>
          </a:lstStyle>
          <a:p>
            <a:fld id="{E70FFACF-22F8-43C4-8F9D-5723188E1489}" type="datetime1">
              <a:rPr lang="zh-CN" altLang="en-US" smtClean="0"/>
              <a:t>2023/5/3</a:t>
            </a:fld>
            <a:endParaRPr lang="zh-CN" altLang="en-US"/>
          </a:p>
        </p:txBody>
      </p:sp>
      <p:sp>
        <p:nvSpPr>
          <p:cNvPr id="6" name="页脚占位符 21"/>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7"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95880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1800"/>
          </a:p>
        </p:txBody>
      </p:sp>
      <p:sp>
        <p:nvSpPr>
          <p:cNvPr id="6" name="直角三角形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1800"/>
          </a:p>
        </p:txBody>
      </p:sp>
      <p:sp>
        <p:nvSpPr>
          <p:cNvPr id="7" name="任意多边形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800">
              <a:latin typeface="+mn-lt"/>
              <a:ea typeface="+mn-ea"/>
            </a:endParaRPr>
          </a:p>
        </p:txBody>
      </p:sp>
      <p:sp>
        <p:nvSpPr>
          <p:cNvPr id="8" name="任意多边形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800">
              <a:latin typeface="+mn-lt"/>
              <a:ea typeface="+mn-ea"/>
            </a:endParaRPr>
          </a:p>
        </p:txBody>
      </p:sp>
      <p:sp>
        <p:nvSpPr>
          <p:cNvPr id="2" name="标题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a:xfrm>
            <a:off x="609600" y="6356351"/>
            <a:ext cx="2844800" cy="365125"/>
          </a:xfrm>
          <a:prstGeom prst="rect">
            <a:avLst/>
          </a:prstGeom>
        </p:spPr>
        <p:txBody>
          <a:bodyPr/>
          <a:lstStyle>
            <a:lvl1pPr>
              <a:defRPr/>
            </a:lvl1pPr>
          </a:lstStyle>
          <a:p>
            <a:fld id="{51E14988-3C23-47A7-808A-53D3D4134232}" type="datetime1">
              <a:rPr lang="zh-CN" altLang="en-US" smtClean="0"/>
              <a:t>2023/5/3</a:t>
            </a:fld>
            <a:endParaRPr lang="zh-CN" altLang="en-US"/>
          </a:p>
        </p:txBody>
      </p:sp>
      <p:sp>
        <p:nvSpPr>
          <p:cNvPr id="10" name="页脚占位符 5"/>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11" name="灯片编号占位符 6"/>
          <p:cNvSpPr>
            <a:spLocks noGrp="1"/>
          </p:cNvSpPr>
          <p:nvPr>
            <p:ph type="sldNum" sz="quarter" idx="12"/>
          </p:nvPr>
        </p:nvSpPr>
        <p:spPr>
          <a:xfrm>
            <a:off x="10769600" y="6356351"/>
            <a:ext cx="812800" cy="365125"/>
          </a:xfrm>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54239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800">
              <a:latin typeface="+mn-lt"/>
              <a:ea typeface="+mn-ea"/>
            </a:endParaRPr>
          </a:p>
        </p:txBody>
      </p:sp>
      <p:sp>
        <p:nvSpPr>
          <p:cNvPr id="8" name="任意多边形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800">
              <a:latin typeface="+mn-lt"/>
              <a:ea typeface="+mn-ea"/>
            </a:endParaRPr>
          </a:p>
        </p:txBody>
      </p:sp>
      <p:sp>
        <p:nvSpPr>
          <p:cNvPr id="25604" name="标题占位符 8"/>
          <p:cNvSpPr>
            <a:spLocks noGrp="1"/>
          </p:cNvSpPr>
          <p:nvPr>
            <p:ph type="title"/>
          </p:nvPr>
        </p:nvSpPr>
        <p:spPr bwMode="auto">
          <a:xfrm>
            <a:off x="609600"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609600" y="1935164"/>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8" name="灯片编号占位符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742B0B0-14D4-4B09-A8B4-7B726FDD0F27}" type="slidenum">
              <a:rPr lang="zh-CN" altLang="en-US" smtClean="0"/>
              <a:t>‹#›</a:t>
            </a:fld>
            <a:endParaRPr lang="zh-CN" altLang="en-US"/>
          </a:p>
        </p:txBody>
      </p:sp>
      <p:grpSp>
        <p:nvGrpSpPr>
          <p:cNvPr id="25609" name="组合 1"/>
          <p:cNvGrpSpPr>
            <a:grpSpLocks/>
          </p:cNvGrpSpPr>
          <p:nvPr/>
        </p:nvGrpSpPr>
        <p:grpSpPr bwMode="auto">
          <a:xfrm>
            <a:off x="-25399" y="203200"/>
            <a:ext cx="12240684"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sz="180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sz="1800"/>
            </a:p>
          </p:txBody>
        </p:sp>
      </p:grpSp>
      <p:sp>
        <p:nvSpPr>
          <p:cNvPr id="14" name="TextBox 6">
            <a:extLst>
              <a:ext uri="{FF2B5EF4-FFF2-40B4-BE49-F238E27FC236}">
                <a16:creationId xmlns:a16="http://schemas.microsoft.com/office/drawing/2014/main" id="{CF32C1D4-1A72-41FF-87C7-061A2C1E2693}"/>
              </a:ext>
            </a:extLst>
          </p:cNvPr>
          <p:cNvSpPr txBox="1"/>
          <p:nvPr userDrawn="1"/>
        </p:nvSpPr>
        <p:spPr>
          <a:xfrm>
            <a:off x="9713436" y="-6485"/>
            <a:ext cx="2478564"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sz="2400" i="1" dirty="0">
                <a:solidFill>
                  <a:srgbClr val="66CCFF"/>
                </a:solidFill>
                <a:effectLst>
                  <a:outerShdw blurRad="38100" dist="38100" dir="2700000" algn="tl">
                    <a:srgbClr val="000000">
                      <a:alpha val="43137"/>
                    </a:srgbClr>
                  </a:outerShdw>
                </a:effectLst>
              </a:rPr>
              <a:t>引自</a:t>
            </a:r>
            <a:r>
              <a:rPr lang="en-US" altLang="zh-CN" sz="2400" i="1" dirty="0">
                <a:solidFill>
                  <a:srgbClr val="66CCFF"/>
                </a:solidFill>
                <a:effectLst>
                  <a:outerShdw blurRad="38100" dist="38100" dir="2700000" algn="tl">
                    <a:srgbClr val="000000">
                      <a:alpha val="43137"/>
                    </a:srgbClr>
                  </a:outerShdw>
                </a:effectLst>
              </a:rPr>
              <a:t>CMU15445</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310536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baseline="0">
          <a:solidFill>
            <a:schemeClr val="tx1"/>
          </a:solidFill>
          <a:latin typeface="(使用中文字体)"/>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baseline="0">
          <a:solidFill>
            <a:schemeClr val="tx1"/>
          </a:solidFill>
          <a:latin typeface="(使用中文字体)"/>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baseline="0">
          <a:solidFill>
            <a:schemeClr val="tx1"/>
          </a:solidFill>
          <a:latin typeface="(使用中文字体)"/>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baseline="0">
          <a:solidFill>
            <a:schemeClr val="tx1"/>
          </a:solidFill>
          <a:latin typeface="(使用中文字体)"/>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baseline="0">
          <a:solidFill>
            <a:schemeClr val="tx1"/>
          </a:solidFill>
          <a:latin typeface="(使用中文字体)"/>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2400">
              <a:solidFill>
                <a:schemeClr val="tx1"/>
              </a:solidFill>
              <a:latin typeface="+mn-lt"/>
              <a:ea typeface="+mn-ea"/>
              <a:cs typeface="+mn-cs"/>
            </a:endParaRPr>
          </a:p>
        </p:txBody>
      </p:sp>
      <p:sp>
        <p:nvSpPr>
          <p:cNvPr id="8" name="任意多边形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2400">
              <a:solidFill>
                <a:schemeClr val="tx1"/>
              </a:solidFill>
              <a:latin typeface="+mn-lt"/>
              <a:ea typeface="+mn-ea"/>
              <a:cs typeface="+mn-cs"/>
            </a:endParaRPr>
          </a:p>
        </p:txBody>
      </p:sp>
      <p:sp>
        <p:nvSpPr>
          <p:cNvPr id="9" name="标题占位符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9D8DD37-EA79-4031-9CD1-C64548F78DB1}" type="datetime1">
              <a:rPr lang="zh-CN" altLang="en-US" smtClean="0"/>
              <a:t>2023/5/3</a:t>
            </a:fld>
            <a:endParaRPr lang="zh-CN" altLang="en-US"/>
          </a:p>
        </p:txBody>
      </p:sp>
      <p:sp>
        <p:nvSpPr>
          <p:cNvPr id="22" name="页脚占位符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F1FF094-DA77-43DC-A05F-B7319A65C8B0}" type="slidenum">
              <a:rPr lang="zh-CN" altLang="en-US" smtClean="0"/>
              <a:pPr/>
              <a:t>‹#›</a:t>
            </a:fld>
            <a:endParaRPr lang="zh-CN" altLang="en-US"/>
          </a:p>
        </p:txBody>
      </p:sp>
      <p:grpSp>
        <p:nvGrpSpPr>
          <p:cNvPr id="2" name="组合 1"/>
          <p:cNvGrpSpPr/>
          <p:nvPr/>
        </p:nvGrpSpPr>
        <p:grpSpPr>
          <a:xfrm>
            <a:off x="-25356" y="202408"/>
            <a:ext cx="12240731"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240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2400"/>
            </a:p>
          </p:txBody>
        </p:sp>
      </p:grpSp>
    </p:spTree>
    <p:extLst>
      <p:ext uri="{BB962C8B-B14F-4D97-AF65-F5344CB8AC3E}">
        <p14:creationId xmlns:p14="http://schemas.microsoft.com/office/powerpoint/2010/main" val="311626076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12701"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8" name="任意多边形 7"/>
          <p:cNvSpPr>
            <a:spLocks/>
          </p:cNvSpPr>
          <p:nvPr/>
        </p:nvSpPr>
        <p:spPr bwMode="auto">
          <a:xfrm>
            <a:off x="5842001"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25604" name="标题占位符 8"/>
          <p:cNvSpPr>
            <a:spLocks noGrp="1"/>
          </p:cNvSpPr>
          <p:nvPr>
            <p:ph type="title"/>
          </p:nvPr>
        </p:nvSpPr>
        <p:spPr bwMode="auto">
          <a:xfrm>
            <a:off x="609601"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609601" y="1935165"/>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8" name="灯片编号占位符 17"/>
          <p:cNvSpPr>
            <a:spLocks noGrp="1"/>
          </p:cNvSpPr>
          <p:nvPr>
            <p:ph type="sldNum" sz="quarter" idx="4"/>
          </p:nvPr>
        </p:nvSpPr>
        <p:spPr>
          <a:xfrm>
            <a:off x="10566400" y="6356352"/>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10579656-B1F9-492F-894A-FAFA0CE203FF}" type="slidenum">
              <a:rPr lang="en-US" altLang="zh-CN"/>
              <a:pPr>
                <a:defRPr/>
              </a:pPr>
              <a:t>‹#›</a:t>
            </a:fld>
            <a:endParaRPr lang="en-US" altLang="zh-CN"/>
          </a:p>
        </p:txBody>
      </p:sp>
      <p:grpSp>
        <p:nvGrpSpPr>
          <p:cNvPr id="25609" name="组合 1"/>
          <p:cNvGrpSpPr>
            <a:grpSpLocks/>
          </p:cNvGrpSpPr>
          <p:nvPr/>
        </p:nvGrpSpPr>
        <p:grpSpPr bwMode="auto">
          <a:xfrm>
            <a:off x="-25399" y="203200"/>
            <a:ext cx="12240684"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sz="240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sz="2400"/>
            </a:p>
          </p:txBody>
        </p:sp>
      </p:grpSp>
      <p:sp>
        <p:nvSpPr>
          <p:cNvPr id="14" name="TextBox 6">
            <a:extLst>
              <a:ext uri="{FF2B5EF4-FFF2-40B4-BE49-F238E27FC236}">
                <a16:creationId xmlns:a16="http://schemas.microsoft.com/office/drawing/2014/main" id="{735D38DE-E086-43D9-8AEA-7DBDCF58CC14}"/>
              </a:ext>
            </a:extLst>
          </p:cNvPr>
          <p:cNvSpPr txBox="1"/>
          <p:nvPr userDrawn="1"/>
        </p:nvSpPr>
        <p:spPr>
          <a:xfrm>
            <a:off x="9624851" y="32427"/>
            <a:ext cx="2478887"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sz="2400" i="1" dirty="0">
                <a:solidFill>
                  <a:srgbClr val="66CCFF"/>
                </a:solidFill>
                <a:effectLst>
                  <a:outerShdw blurRad="38100" dist="38100" dir="2700000" algn="tl">
                    <a:srgbClr val="000000">
                      <a:alpha val="43137"/>
                    </a:srgbClr>
                  </a:outerShdw>
                </a:effectLst>
              </a:rPr>
              <a:t>引自</a:t>
            </a:r>
            <a:r>
              <a:rPr lang="en-US" altLang="zh-CN" sz="2400" i="1" dirty="0">
                <a:solidFill>
                  <a:srgbClr val="66CCFF"/>
                </a:solidFill>
                <a:effectLst>
                  <a:outerShdw blurRad="38100" dist="38100" dir="2700000" algn="tl">
                    <a:srgbClr val="000000">
                      <a:alpha val="43137"/>
                    </a:srgbClr>
                  </a:outerShdw>
                </a:effectLst>
              </a:rPr>
              <a:t>CMU15445</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9332415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8" name="任意多边形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25604" name="标题占位符 8"/>
          <p:cNvSpPr>
            <a:spLocks noGrp="1"/>
          </p:cNvSpPr>
          <p:nvPr>
            <p:ph type="title"/>
          </p:nvPr>
        </p:nvSpPr>
        <p:spPr bwMode="auto">
          <a:xfrm>
            <a:off x="609600"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609600" y="1935164"/>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8" name="灯片编号占位符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BF7AD738-B0C8-449A-B08F-DBEF1A08797F}" type="slidenum">
              <a:rPr lang="zh-CN" altLang="en-US" smtClean="0"/>
              <a:pPr>
                <a:defRPr/>
              </a:pPr>
              <a:t>‹#›</a:t>
            </a:fld>
            <a:endParaRPr lang="en-US" altLang="zh-CN"/>
          </a:p>
        </p:txBody>
      </p:sp>
      <p:grpSp>
        <p:nvGrpSpPr>
          <p:cNvPr id="25609" name="组合 1"/>
          <p:cNvGrpSpPr>
            <a:grpSpLocks/>
          </p:cNvGrpSpPr>
          <p:nvPr/>
        </p:nvGrpSpPr>
        <p:grpSpPr bwMode="auto">
          <a:xfrm>
            <a:off x="-25399" y="203200"/>
            <a:ext cx="12240684"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sz="240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sz="2400"/>
            </a:p>
          </p:txBody>
        </p:sp>
      </p:grpSp>
      <p:sp>
        <p:nvSpPr>
          <p:cNvPr id="14" name="TextBox 6">
            <a:extLst>
              <a:ext uri="{FF2B5EF4-FFF2-40B4-BE49-F238E27FC236}">
                <a16:creationId xmlns:a16="http://schemas.microsoft.com/office/drawing/2014/main" id="{3247F375-299A-409E-827F-603FCB43D859}"/>
              </a:ext>
            </a:extLst>
          </p:cNvPr>
          <p:cNvSpPr txBox="1"/>
          <p:nvPr userDrawn="1"/>
        </p:nvSpPr>
        <p:spPr>
          <a:xfrm>
            <a:off x="8026401" y="1"/>
            <a:ext cx="3094117"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sz="2400" i="1" dirty="0">
                <a:solidFill>
                  <a:srgbClr val="66CCFF"/>
                </a:solidFill>
                <a:effectLst>
                  <a:outerShdw blurRad="38100" dist="38100" dir="2700000" algn="tl">
                    <a:srgbClr val="000000">
                      <a:alpha val="43137"/>
                    </a:srgbClr>
                  </a:outerShdw>
                </a:effectLst>
              </a:rPr>
              <a:t>部分参考</a:t>
            </a:r>
            <a:r>
              <a:rPr lang="en-US" altLang="zh-CN" sz="2400" i="1" dirty="0">
                <a:solidFill>
                  <a:srgbClr val="66CCFF"/>
                </a:solidFill>
                <a:effectLst>
                  <a:outerShdw blurRad="38100" dist="38100" dir="2700000" algn="tl">
                    <a:srgbClr val="000000">
                      <a:alpha val="43137"/>
                    </a:srgbClr>
                  </a:outerShdw>
                </a:effectLst>
              </a:rPr>
              <a:t>CMU15445</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6718012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67.xml"/><Relationship Id="rId7" Type="http://schemas.openxmlformats.org/officeDocument/2006/relationships/image" Target="../media/image65.wmf"/><Relationship Id="rId2" Type="http://schemas.openxmlformats.org/officeDocument/2006/relationships/slideLayout" Target="../slideLayouts/slideLayout3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64.wmf"/><Relationship Id="rId4" Type="http://schemas.openxmlformats.org/officeDocument/2006/relationships/oleObject" Target="../embeddings/oleObject1.bin"/></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3.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68.xml"/><Relationship Id="rId7" Type="http://schemas.openxmlformats.org/officeDocument/2006/relationships/image" Target="../media/image65.wmf"/><Relationship Id="rId2" Type="http://schemas.openxmlformats.org/officeDocument/2006/relationships/slideLayout" Target="../slideLayouts/slideLayout35.xml"/><Relationship Id="rId1" Type="http://schemas.openxmlformats.org/officeDocument/2006/relationships/vmlDrawing" Target="../drawings/vmlDrawing4.vml"/><Relationship Id="rId6" Type="http://schemas.openxmlformats.org/officeDocument/2006/relationships/oleObject" Target="../embeddings/oleObject2.bin"/><Relationship Id="rId5" Type="http://schemas.openxmlformats.org/officeDocument/2006/relationships/image" Target="../media/image64.wmf"/><Relationship Id="rId4" Type="http://schemas.openxmlformats.org/officeDocument/2006/relationships/oleObject" Target="../embeddings/oleObject1.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5.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6.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7.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8.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9.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10.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5.xml"/></Relationships>
</file>

<file path=ppt/slides/_rels/slide11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54.xml"/><Relationship Id="rId1" Type="http://schemas.openxmlformats.org/officeDocument/2006/relationships/slideLayout" Target="../slideLayouts/slideLayout24.xml"/><Relationship Id="rId4" Type="http://schemas.openxmlformats.org/officeDocument/2006/relationships/image" Target="../media/image53.emf"/></Relationships>
</file>

<file path=ppt/slides/_rels/slide86.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55.xml"/><Relationship Id="rId1" Type="http://schemas.openxmlformats.org/officeDocument/2006/relationships/slideLayout" Target="../slideLayouts/slideLayout24.xml"/><Relationship Id="rId4" Type="http://schemas.openxmlformats.org/officeDocument/2006/relationships/image" Target="../media/image55.emf"/></Relationships>
</file>

<file path=ppt/slides/_rels/slide87.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56.xml"/><Relationship Id="rId1" Type="http://schemas.openxmlformats.org/officeDocument/2006/relationships/slideLayout" Target="../slideLayouts/slideLayout24.xml"/><Relationship Id="rId4" Type="http://schemas.openxmlformats.org/officeDocument/2006/relationships/image" Target="../media/image57.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5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0.xml"/><Relationship Id="rId1" Type="http://schemas.openxmlformats.org/officeDocument/2006/relationships/slideLayout" Target="../slideLayouts/slideLayout24.xml"/><Relationship Id="rId4" Type="http://schemas.openxmlformats.org/officeDocument/2006/relationships/image" Target="../media/image60.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4.xml"/><Relationship Id="rId1" Type="http://schemas.openxmlformats.org/officeDocument/2006/relationships/slideLayout" Target="../slideLayouts/slideLayout24.xml"/><Relationship Id="rId5" Type="http://schemas.openxmlformats.org/officeDocument/2006/relationships/image" Target="../media/image63.png"/><Relationship Id="rId4" Type="http://schemas.openxmlformats.org/officeDocument/2006/relationships/image" Target="../media/image62.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5.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1.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61568" y="581486"/>
            <a:ext cx="10468864" cy="4043779"/>
          </a:xfrm>
        </p:spPr>
        <p:txBody>
          <a:bodyPr>
            <a:normAutofit/>
          </a:bodyPr>
          <a:lstStyle/>
          <a:p>
            <a:pPr algn="l">
              <a:buClr>
                <a:schemeClr val="tx2"/>
              </a:buClr>
            </a:pPr>
            <a:r>
              <a:rPr lang="zh-CN" altLang="en-US" dirty="0">
                <a:solidFill>
                  <a:schemeClr val="tx1"/>
                </a:solidFill>
              </a:rPr>
              <a:t>第八章 关系数据库引擎基础</a:t>
            </a:r>
            <a:br>
              <a:rPr lang="en-US" altLang="zh-CN" dirty="0">
                <a:solidFill>
                  <a:schemeClr val="tx1"/>
                </a:solidFill>
              </a:rPr>
            </a:br>
            <a:r>
              <a:rPr lang="en-US" altLang="zh-CN" sz="4000" dirty="0">
                <a:solidFill>
                  <a:schemeClr val="tx1"/>
                </a:solidFill>
              </a:rPr>
              <a:t>1 </a:t>
            </a:r>
            <a:r>
              <a:rPr lang="zh-CN" altLang="en-US" sz="4000" dirty="0">
                <a:solidFill>
                  <a:schemeClr val="tx1"/>
                </a:solidFill>
              </a:rPr>
              <a:t>数据库存储</a:t>
            </a:r>
            <a:br>
              <a:rPr lang="en-US" altLang="zh-CN" sz="4000" dirty="0">
                <a:solidFill>
                  <a:schemeClr val="tx1"/>
                </a:solidFill>
              </a:rPr>
            </a:br>
            <a:r>
              <a:rPr lang="en-US" altLang="zh-CN" sz="4000" dirty="0">
                <a:solidFill>
                  <a:schemeClr val="tx1"/>
                </a:solidFill>
              </a:rPr>
              <a:t>2 </a:t>
            </a:r>
            <a:r>
              <a:rPr lang="zh-CN" altLang="en-US" sz="4000" dirty="0">
                <a:solidFill>
                  <a:schemeClr val="tx1"/>
                </a:solidFill>
              </a:rPr>
              <a:t>缓存</a:t>
            </a:r>
            <a:br>
              <a:rPr lang="en-US" altLang="zh-CN" sz="4000" dirty="0">
                <a:solidFill>
                  <a:schemeClr val="tx1"/>
                </a:solidFill>
              </a:rPr>
            </a:br>
            <a:r>
              <a:rPr lang="en-US" altLang="zh-CN" sz="4000" dirty="0">
                <a:solidFill>
                  <a:schemeClr val="tx1"/>
                </a:solidFill>
              </a:rPr>
              <a:t>3 </a:t>
            </a:r>
            <a:r>
              <a:rPr lang="zh-CN" altLang="en-US" sz="4000" dirty="0">
                <a:solidFill>
                  <a:schemeClr val="tx1"/>
                </a:solidFill>
              </a:rPr>
              <a:t>散列表</a:t>
            </a:r>
            <a:br>
              <a:rPr lang="en-US" altLang="zh-CN" sz="4000" dirty="0">
                <a:solidFill>
                  <a:schemeClr val="tx1"/>
                </a:solidFill>
              </a:rPr>
            </a:br>
            <a:r>
              <a:rPr lang="en-US" altLang="zh-CN" sz="4000" dirty="0">
                <a:solidFill>
                  <a:schemeClr val="tx1"/>
                </a:solidFill>
              </a:rPr>
              <a:t>4 </a:t>
            </a:r>
            <a:r>
              <a:rPr lang="zh-CN" altLang="en-US" sz="4000" dirty="0">
                <a:solidFill>
                  <a:schemeClr val="tx1"/>
                </a:solidFill>
              </a:rPr>
              <a:t>查询处理</a:t>
            </a:r>
          </a:p>
        </p:txBody>
      </p:sp>
      <p:sp>
        <p:nvSpPr>
          <p:cNvPr id="3" name="文本框 2">
            <a:extLst>
              <a:ext uri="{FF2B5EF4-FFF2-40B4-BE49-F238E27FC236}">
                <a16:creationId xmlns:a16="http://schemas.microsoft.com/office/drawing/2014/main" id="{023696F7-0F62-47E2-9D90-F31377F2B2F4}"/>
              </a:ext>
            </a:extLst>
          </p:cNvPr>
          <p:cNvSpPr txBox="1"/>
          <p:nvPr/>
        </p:nvSpPr>
        <p:spPr>
          <a:xfrm>
            <a:off x="9925033" y="414068"/>
            <a:ext cx="2266967" cy="523220"/>
          </a:xfrm>
          <a:prstGeom prst="rect">
            <a:avLst/>
          </a:prstGeom>
          <a:noFill/>
        </p:spPr>
        <p:txBody>
          <a:bodyPr wrap="none" rtlCol="0">
            <a:spAutoFit/>
          </a:bodyPr>
          <a:lstStyle/>
          <a:p>
            <a:r>
              <a:rPr lang="zh-CN" altLang="en-US" sz="1400" i="1" dirty="0">
                <a:solidFill>
                  <a:srgbClr val="66CCFF"/>
                </a:solidFill>
              </a:rPr>
              <a:t>参考其课件第</a:t>
            </a:r>
            <a:r>
              <a:rPr lang="en-US" altLang="zh-CN" sz="1400" i="1" dirty="0">
                <a:solidFill>
                  <a:srgbClr val="66CCFF"/>
                </a:solidFill>
              </a:rPr>
              <a:t>3</a:t>
            </a:r>
            <a:r>
              <a:rPr lang="zh-CN" altLang="en-US" sz="1400" i="1" dirty="0">
                <a:solidFill>
                  <a:srgbClr val="66CCFF"/>
                </a:solidFill>
              </a:rPr>
              <a:t>、 </a:t>
            </a:r>
            <a:r>
              <a:rPr lang="en-US" altLang="zh-CN" sz="1400" i="1" dirty="0">
                <a:solidFill>
                  <a:srgbClr val="66CCFF"/>
                </a:solidFill>
              </a:rPr>
              <a:t>4</a:t>
            </a:r>
            <a:r>
              <a:rPr lang="zh-CN" altLang="en-US" sz="1400" i="1" dirty="0">
                <a:solidFill>
                  <a:srgbClr val="66CCFF"/>
                </a:solidFill>
              </a:rPr>
              <a:t>、 </a:t>
            </a:r>
            <a:r>
              <a:rPr lang="en-US" altLang="zh-CN" sz="1400" i="1" dirty="0">
                <a:solidFill>
                  <a:srgbClr val="66CCFF"/>
                </a:solidFill>
              </a:rPr>
              <a:t>5</a:t>
            </a:r>
            <a:r>
              <a:rPr lang="zh-CN" altLang="en-US" sz="1400" i="1" dirty="0">
                <a:solidFill>
                  <a:srgbClr val="66CCFF"/>
                </a:solidFill>
              </a:rPr>
              <a:t>、</a:t>
            </a:r>
            <a:endParaRPr lang="en-US" altLang="zh-CN" sz="1400" i="1" dirty="0">
              <a:solidFill>
                <a:srgbClr val="66CCFF"/>
              </a:solidFill>
            </a:endParaRPr>
          </a:p>
          <a:p>
            <a:r>
              <a:rPr lang="zh-CN" altLang="en-US" sz="1400" i="1" dirty="0">
                <a:solidFill>
                  <a:srgbClr val="66CCFF"/>
                </a:solidFill>
              </a:rPr>
              <a:t> </a:t>
            </a:r>
            <a:r>
              <a:rPr lang="en-US" altLang="zh-CN" sz="1400" i="1" dirty="0">
                <a:solidFill>
                  <a:srgbClr val="66CCFF"/>
                </a:solidFill>
              </a:rPr>
              <a:t>6</a:t>
            </a:r>
            <a:r>
              <a:rPr lang="zh-CN" altLang="en-US" sz="1400" i="1" dirty="0">
                <a:solidFill>
                  <a:srgbClr val="66CCFF"/>
                </a:solidFill>
              </a:rPr>
              <a:t>、 </a:t>
            </a:r>
            <a:r>
              <a:rPr lang="en-US" altLang="zh-CN" sz="1400" i="1" dirty="0">
                <a:solidFill>
                  <a:srgbClr val="66CCFF"/>
                </a:solidFill>
              </a:rPr>
              <a:t>12</a:t>
            </a:r>
            <a:r>
              <a:rPr lang="zh-CN" altLang="en-US" sz="1400" i="1" dirty="0">
                <a:solidFill>
                  <a:srgbClr val="66CCFF"/>
                </a:solidFill>
              </a:rPr>
              <a:t>、 </a:t>
            </a:r>
            <a:r>
              <a:rPr lang="en-US" altLang="zh-CN" sz="1400" i="1" dirty="0">
                <a:solidFill>
                  <a:srgbClr val="66CCFF"/>
                </a:solidFill>
              </a:rPr>
              <a:t>14</a:t>
            </a:r>
            <a:r>
              <a:rPr lang="zh-CN" altLang="en-US" sz="1400" i="1" dirty="0">
                <a:solidFill>
                  <a:srgbClr val="66CCFF"/>
                </a:solidFill>
              </a:rPr>
              <a:t>、 </a:t>
            </a:r>
            <a:r>
              <a:rPr lang="en-US" altLang="zh-CN" sz="1400" i="1" dirty="0">
                <a:solidFill>
                  <a:srgbClr val="66CCFF"/>
                </a:solidFill>
              </a:rPr>
              <a:t>15</a:t>
            </a:r>
            <a:r>
              <a:rPr lang="zh-CN" altLang="en-US" sz="1400" i="1" dirty="0">
                <a:solidFill>
                  <a:srgbClr val="66CCFF"/>
                </a:solidFill>
              </a:rPr>
              <a:t>部分</a:t>
            </a:r>
          </a:p>
        </p:txBody>
      </p:sp>
    </p:spTree>
    <p:extLst>
      <p:ext uri="{BB962C8B-B14F-4D97-AF65-F5344CB8AC3E}">
        <p14:creationId xmlns:p14="http://schemas.microsoft.com/office/powerpoint/2010/main" val="29670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68843"/>
          </a:xfrm>
        </p:spPr>
        <p:txBody>
          <a:bodyPr/>
          <a:lstStyle/>
          <a:p>
            <a:r>
              <a:rPr lang="en-US" altLang="zh-CN" dirty="0"/>
              <a:t>1.1.3 </a:t>
            </a:r>
            <a:r>
              <a:rPr lang="zh-CN" altLang="en-US" dirty="0"/>
              <a:t>磁盘块访问的优化</a:t>
            </a:r>
            <a:endParaRPr lang="en-US" altLang="zh-CN" dirty="0"/>
          </a:p>
        </p:txBody>
      </p:sp>
      <p:sp>
        <p:nvSpPr>
          <p:cNvPr id="3" name="内容占位符 2"/>
          <p:cNvSpPr>
            <a:spLocks noGrp="1"/>
          </p:cNvSpPr>
          <p:nvPr>
            <p:ph idx="1"/>
          </p:nvPr>
        </p:nvSpPr>
        <p:spPr>
          <a:xfrm>
            <a:off x="609600" y="1659956"/>
            <a:ext cx="10972800" cy="4847376"/>
          </a:xfrm>
        </p:spPr>
        <p:txBody>
          <a:bodyPr>
            <a:normAutofit lnSpcReduction="10000"/>
          </a:bodyPr>
          <a:lstStyle/>
          <a:p>
            <a:pPr marL="0" indent="0">
              <a:buNone/>
            </a:pPr>
            <a:r>
              <a:rPr lang="zh-CN" altLang="en-US" sz="2800" b="1" dirty="0"/>
              <a:t>磁盘和主存储器之间数据传输的单位为“块”。</a:t>
            </a:r>
            <a:endParaRPr lang="en-US" altLang="zh-CN" sz="2800" b="1" dirty="0"/>
          </a:p>
          <a:p>
            <a:pPr marL="0" indent="717550">
              <a:buNone/>
            </a:pPr>
            <a:r>
              <a:rPr lang="zh-CN" altLang="en-US" sz="2400" dirty="0">
                <a:solidFill>
                  <a:srgbClr val="FF0000"/>
                </a:solidFill>
              </a:rPr>
              <a:t>文件系统、虚拟内存管理器</a:t>
            </a:r>
            <a:r>
              <a:rPr lang="zh-CN" altLang="en-US" sz="2400" dirty="0"/>
              <a:t>发出“磁盘</a:t>
            </a:r>
            <a:r>
              <a:rPr lang="en-US" altLang="zh-CN" sz="2400" dirty="0"/>
              <a:t>I/O</a:t>
            </a:r>
            <a:r>
              <a:rPr lang="zh-CN" altLang="en-US" sz="2400" dirty="0"/>
              <a:t>请求”，每个请求指定了需要访问的</a:t>
            </a:r>
            <a:r>
              <a:rPr lang="zh-CN" altLang="en-US" sz="2400" dirty="0">
                <a:solidFill>
                  <a:srgbClr val="FF0000"/>
                </a:solidFill>
              </a:rPr>
              <a:t>磁盘地址</a:t>
            </a:r>
            <a:r>
              <a:rPr lang="zh-CN" altLang="en-US" sz="2400" dirty="0"/>
              <a:t>（“块” 号）。</a:t>
            </a:r>
            <a:endParaRPr lang="en-US" altLang="zh-CN" sz="2400" dirty="0"/>
          </a:p>
          <a:p>
            <a:pPr marL="0" indent="0">
              <a:buNone/>
            </a:pPr>
            <a:endParaRPr lang="en-US" altLang="zh-CN" sz="2800" b="1" dirty="0"/>
          </a:p>
          <a:p>
            <a:pPr marL="0" indent="0">
              <a:buNone/>
            </a:pPr>
            <a:r>
              <a:rPr lang="zh-CN" altLang="en-US" sz="2800" b="1" dirty="0"/>
              <a:t>磁盘的访问请求模式可分为两种：</a:t>
            </a:r>
            <a:endParaRPr lang="en-US" altLang="zh-CN" sz="2800" b="1" dirty="0"/>
          </a:p>
          <a:p>
            <a:pPr marL="0" indent="0">
              <a:buNone/>
            </a:pPr>
            <a:r>
              <a:rPr lang="zh-CN" altLang="en-US" b="1" dirty="0"/>
              <a:t>（</a:t>
            </a:r>
            <a:r>
              <a:rPr lang="en-US" altLang="zh-CN" b="1" dirty="0"/>
              <a:t>1</a:t>
            </a:r>
            <a:r>
              <a:rPr lang="zh-CN" altLang="en-US" b="1" dirty="0"/>
              <a:t>）顺序访问（</a:t>
            </a:r>
            <a:r>
              <a:rPr lang="en-US" altLang="zh-CN" b="1" dirty="0"/>
              <a:t>Sequential Access</a:t>
            </a:r>
            <a:r>
              <a:rPr lang="zh-CN" altLang="en-US" b="1" dirty="0"/>
              <a:t>）</a:t>
            </a:r>
            <a:endParaRPr lang="en-US" altLang="zh-CN" b="1" dirty="0"/>
          </a:p>
          <a:p>
            <a:pPr marL="0" lvl="1" indent="393700">
              <a:buNone/>
            </a:pPr>
            <a:r>
              <a:rPr lang="zh-CN" altLang="en-US" dirty="0"/>
              <a:t>连续的请求通常处于相同或相邻磁道上连续的块，因此</a:t>
            </a:r>
            <a:r>
              <a:rPr lang="zh-CN" altLang="en-US" dirty="0">
                <a:solidFill>
                  <a:srgbClr val="FF0000"/>
                </a:solidFill>
              </a:rPr>
              <a:t> “磁盘寻道”只涉及第个被访问的块</a:t>
            </a:r>
            <a:r>
              <a:rPr lang="zh-CN" altLang="en-US" dirty="0"/>
              <a:t>，后续块则顺序读取而无需寻道。</a:t>
            </a:r>
            <a:endParaRPr lang="en-US" altLang="zh-CN" dirty="0"/>
          </a:p>
          <a:p>
            <a:pPr marL="393700" lvl="1" indent="0">
              <a:buNone/>
            </a:pPr>
            <a:r>
              <a:rPr lang="zh-CN" altLang="en-US" i="1" dirty="0"/>
              <a:t>（</a:t>
            </a:r>
            <a:r>
              <a:rPr lang="en-US" altLang="zh-CN" i="1" dirty="0"/>
              <a:t>DBMS</a:t>
            </a:r>
            <a:r>
              <a:rPr lang="zh-CN" altLang="en-US" i="1" dirty="0"/>
              <a:t>会尽可能多的选择顺序访问而非随机访问）</a:t>
            </a:r>
            <a:endParaRPr lang="en-US" altLang="zh-CN" i="1" dirty="0"/>
          </a:p>
          <a:p>
            <a:pPr marL="0" indent="0">
              <a:buNone/>
            </a:pPr>
            <a:r>
              <a:rPr lang="zh-CN" altLang="en-US" dirty="0"/>
              <a:t>（</a:t>
            </a:r>
            <a:r>
              <a:rPr lang="en-US" altLang="zh-CN" dirty="0"/>
              <a:t>2</a:t>
            </a:r>
            <a:r>
              <a:rPr lang="zh-CN" altLang="en-US" dirty="0"/>
              <a:t>）随机访问（</a:t>
            </a:r>
            <a:r>
              <a:rPr lang="en-US" altLang="zh-CN" dirty="0"/>
              <a:t>Random Access</a:t>
            </a:r>
            <a:r>
              <a:rPr lang="zh-CN" altLang="en-US" dirty="0"/>
              <a:t>）</a:t>
            </a:r>
            <a:endParaRPr lang="en-US" altLang="zh-CN" dirty="0"/>
          </a:p>
          <a:p>
            <a:pPr marL="393700" lvl="1" indent="0">
              <a:buNone/>
            </a:pPr>
            <a:r>
              <a:rPr lang="zh-CN" altLang="en-US" dirty="0"/>
              <a:t>每一次请求都需要“磁盘寻道”，其效率低于顺序访问模式</a:t>
            </a:r>
            <a:endParaRPr lang="en-US" altLang="zh-CN" dirty="0"/>
          </a:p>
        </p:txBody>
      </p:sp>
      <p:sp>
        <p:nvSpPr>
          <p:cNvPr id="4" name="灯片编号占位符 3">
            <a:extLst>
              <a:ext uri="{FF2B5EF4-FFF2-40B4-BE49-F238E27FC236}">
                <a16:creationId xmlns:a16="http://schemas.microsoft.com/office/drawing/2014/main" id="{A910CBA0-9919-40A0-9992-4C39F835990E}"/>
              </a:ext>
            </a:extLst>
          </p:cNvPr>
          <p:cNvSpPr>
            <a:spLocks noGrp="1"/>
          </p:cNvSpPr>
          <p:nvPr>
            <p:ph type="sldNum" sz="quarter" idx="12"/>
          </p:nvPr>
        </p:nvSpPr>
        <p:spPr/>
        <p:txBody>
          <a:bodyPr/>
          <a:lstStyle/>
          <a:p>
            <a:fld id="{3742B0B0-14D4-4B09-A8B4-7B726FDD0F27}" type="slidenum">
              <a:rPr lang="zh-CN" altLang="en-US" smtClean="0"/>
              <a:t>10</a:t>
            </a:fld>
            <a:endParaRPr lang="zh-CN" altLang="en-US"/>
          </a:p>
        </p:txBody>
      </p:sp>
    </p:spTree>
    <p:extLst>
      <p:ext uri="{BB962C8B-B14F-4D97-AF65-F5344CB8AC3E}">
        <p14:creationId xmlns:p14="http://schemas.microsoft.com/office/powerpoint/2010/main" val="13535913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3D82C-7B83-4300-8A02-19CE98067D8B}"/>
              </a:ext>
            </a:extLst>
          </p:cNvPr>
          <p:cNvSpPr>
            <a:spLocks noGrp="1"/>
          </p:cNvSpPr>
          <p:nvPr>
            <p:ph idx="1"/>
          </p:nvPr>
        </p:nvSpPr>
        <p:spPr>
          <a:xfrm>
            <a:off x="1919536" y="1484784"/>
            <a:ext cx="7772400" cy="4186808"/>
          </a:xfrm>
        </p:spPr>
        <p:txBody>
          <a:bodyPr/>
          <a:lstStyle/>
          <a:p>
            <a:pPr marL="0" indent="0">
              <a:buNone/>
            </a:pPr>
            <a:r>
              <a:rPr lang="zh-CN" altLang="en-US" dirty="0"/>
              <a:t>        查询处理模型定义系统如何执行一个查询计划，不同的任务负载对应不同的权衡结果，适用不同的模型。</a:t>
            </a:r>
            <a:endParaRPr lang="en-US" altLang="zh-CN" dirty="0"/>
          </a:p>
          <a:p>
            <a:pPr marL="0" lvl="1" indent="0">
              <a:buNone/>
            </a:pPr>
            <a:r>
              <a:rPr lang="zh-CN" altLang="en-US" dirty="0">
                <a:latin typeface="+mn-ea"/>
              </a:rPr>
              <a:t>（</a:t>
            </a:r>
            <a:r>
              <a:rPr lang="en-US" altLang="zh-CN" dirty="0">
                <a:latin typeface="+mn-ea"/>
              </a:rPr>
              <a:t>1</a:t>
            </a:r>
            <a:r>
              <a:rPr lang="zh-CN" altLang="en-US" dirty="0">
                <a:latin typeface="+mn-ea"/>
              </a:rPr>
              <a:t>）迭代模型</a:t>
            </a:r>
            <a:endParaRPr lang="en-US" altLang="zh-CN" dirty="0">
              <a:latin typeface="+mn-ea"/>
            </a:endParaRPr>
          </a:p>
          <a:p>
            <a:pPr marL="0" lvl="1" indent="0">
              <a:buNone/>
            </a:pPr>
            <a:r>
              <a:rPr lang="zh-CN" altLang="en-US" dirty="0">
                <a:latin typeface="+mn-ea"/>
              </a:rPr>
              <a:t>（</a:t>
            </a:r>
            <a:r>
              <a:rPr lang="en-US" altLang="zh-CN" dirty="0">
                <a:latin typeface="+mn-ea"/>
              </a:rPr>
              <a:t>2</a:t>
            </a:r>
            <a:r>
              <a:rPr lang="zh-CN" altLang="en-US" dirty="0">
                <a:latin typeface="+mn-ea"/>
              </a:rPr>
              <a:t>）物化模型</a:t>
            </a:r>
            <a:endParaRPr lang="en-US" altLang="zh-CN" dirty="0">
              <a:latin typeface="+mn-ea"/>
            </a:endParaRPr>
          </a:p>
          <a:p>
            <a:pPr marL="0" lvl="1" indent="0">
              <a:buNone/>
            </a:pPr>
            <a:r>
              <a:rPr lang="zh-CN" altLang="en-US" dirty="0">
                <a:latin typeface="+mn-ea"/>
              </a:rPr>
              <a:t>（</a:t>
            </a:r>
            <a:r>
              <a:rPr lang="en-US" altLang="zh-CN" dirty="0">
                <a:latin typeface="+mn-ea"/>
              </a:rPr>
              <a:t>3</a:t>
            </a:r>
            <a:r>
              <a:rPr lang="zh-CN" altLang="en-US" dirty="0">
                <a:latin typeface="+mn-ea"/>
              </a:rPr>
              <a:t>）向量（批量）模型</a:t>
            </a:r>
            <a:endParaRPr lang="zh-CN" altLang="en-US" dirty="0"/>
          </a:p>
        </p:txBody>
      </p:sp>
      <p:sp>
        <p:nvSpPr>
          <p:cNvPr id="4" name="Text Box 4">
            <a:extLst>
              <a:ext uri="{FF2B5EF4-FFF2-40B4-BE49-F238E27FC236}">
                <a16:creationId xmlns:a16="http://schemas.microsoft.com/office/drawing/2014/main" id="{BA110AA9-7687-4411-8C4D-15096EBA1849}"/>
              </a:ext>
            </a:extLst>
          </p:cNvPr>
          <p:cNvSpPr txBox="1">
            <a:spLocks noChangeArrowheads="1"/>
          </p:cNvSpPr>
          <p:nvPr/>
        </p:nvSpPr>
        <p:spPr bwMode="auto">
          <a:xfrm>
            <a:off x="1847528" y="64721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 </a:t>
            </a:r>
            <a:r>
              <a:rPr kumimoji="0" lang="zh-CN" altLang="en-US" sz="3600" dirty="0">
                <a:solidFill>
                  <a:srgbClr val="04617B"/>
                </a:solidFill>
                <a:latin typeface="隶书" panose="02010509060101010101" pitchFamily="49" charset="-122"/>
                <a:ea typeface="隶书" panose="02010509060101010101" pitchFamily="49" charset="-122"/>
              </a:rPr>
              <a:t>查询处理模型</a:t>
            </a:r>
          </a:p>
        </p:txBody>
      </p:sp>
      <p:sp>
        <p:nvSpPr>
          <p:cNvPr id="2" name="灯片编号占位符 1">
            <a:extLst>
              <a:ext uri="{FF2B5EF4-FFF2-40B4-BE49-F238E27FC236}">
                <a16:creationId xmlns:a16="http://schemas.microsoft.com/office/drawing/2014/main" id="{A72323FC-3A35-41F4-8EDF-C9594E2846FF}"/>
              </a:ext>
            </a:extLst>
          </p:cNvPr>
          <p:cNvSpPr>
            <a:spLocks noGrp="1"/>
          </p:cNvSpPr>
          <p:nvPr>
            <p:ph type="sldNum" sz="quarter" idx="12"/>
          </p:nvPr>
        </p:nvSpPr>
        <p:spPr/>
        <p:txBody>
          <a:bodyPr/>
          <a:lstStyle/>
          <a:p>
            <a:pPr>
              <a:defRPr/>
            </a:pPr>
            <a:fld id="{BCABB3B7-40FC-498F-90D6-69ECBA7F181C}" type="slidenum">
              <a:rPr lang="zh-CN" altLang="en-US" smtClean="0"/>
              <a:pPr>
                <a:defRPr/>
              </a:pPr>
              <a:t>100</a:t>
            </a:fld>
            <a:endParaRPr lang="en-US" altLang="zh-CN"/>
          </a:p>
        </p:txBody>
      </p:sp>
    </p:spTree>
    <p:extLst>
      <p:ext uri="{BB962C8B-B14F-4D97-AF65-F5344CB8AC3E}">
        <p14:creationId xmlns:p14="http://schemas.microsoft.com/office/powerpoint/2010/main" val="402008397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1BE2DB-5491-4A88-89F7-FECBA51D3D44}"/>
              </a:ext>
            </a:extLst>
          </p:cNvPr>
          <p:cNvSpPr>
            <a:spLocks noGrp="1"/>
          </p:cNvSpPr>
          <p:nvPr>
            <p:ph idx="1"/>
          </p:nvPr>
        </p:nvSpPr>
        <p:spPr>
          <a:xfrm>
            <a:off x="2029272" y="1338064"/>
            <a:ext cx="7772400" cy="5187280"/>
          </a:xfrm>
        </p:spPr>
        <p:txBody>
          <a:bodyPr/>
          <a:lstStyle/>
          <a:p>
            <a:pPr marL="0" indent="0">
              <a:buNone/>
            </a:pPr>
            <a:r>
              <a:rPr lang="en-US" altLang="zh-CN" b="1" dirty="0">
                <a:latin typeface="微软雅黑" panose="020B0503020204020204" pitchFamily="34" charset="-122"/>
                <a:ea typeface="微软雅黑" panose="020B0503020204020204" pitchFamily="34" charset="-122"/>
              </a:rPr>
              <a:t>4.2.1 </a:t>
            </a:r>
            <a:r>
              <a:rPr lang="zh-CN" altLang="en-US" b="1" dirty="0">
                <a:latin typeface="微软雅黑" panose="020B0503020204020204" pitchFamily="34" charset="-122"/>
                <a:ea typeface="微软雅黑" panose="020B0503020204020204" pitchFamily="34" charset="-122"/>
              </a:rPr>
              <a:t>迭代模型</a:t>
            </a:r>
            <a:endParaRPr lang="en-US" altLang="zh-CN" b="1"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dirty="0"/>
              <a:t>每个查询计划的算子执行一个</a:t>
            </a:r>
            <a:r>
              <a:rPr lang="en-US" altLang="zh-CN" dirty="0"/>
              <a:t>Next</a:t>
            </a:r>
            <a:r>
              <a:rPr lang="zh-CN" altLang="en-US" dirty="0"/>
              <a:t>函数。</a:t>
            </a:r>
            <a:endParaRPr lang="en-US" altLang="zh-CN" dirty="0"/>
          </a:p>
          <a:p>
            <a:pPr lvl="1">
              <a:buFont typeface="Wingdings" panose="05000000000000000000" pitchFamily="2" charset="2"/>
              <a:buChar char="Ø"/>
            </a:pPr>
            <a:r>
              <a:rPr lang="zh-CN" altLang="en-US" dirty="0"/>
              <a:t>每次调用</a:t>
            </a:r>
            <a:r>
              <a:rPr lang="en-US" altLang="zh-CN" dirty="0"/>
              <a:t>Next</a:t>
            </a:r>
            <a:r>
              <a:rPr lang="zh-CN" altLang="en-US" dirty="0"/>
              <a:t>得到一个元组，或者一个空值标记（</a:t>
            </a:r>
            <a:r>
              <a:rPr lang="en-US" altLang="zh-CN" dirty="0"/>
              <a:t>null marker</a:t>
            </a:r>
            <a:r>
              <a:rPr lang="zh-CN" altLang="en-US" dirty="0"/>
              <a:t>）。</a:t>
            </a:r>
            <a:endParaRPr lang="en-US" altLang="zh-CN" dirty="0"/>
          </a:p>
          <a:p>
            <a:pPr lvl="1">
              <a:buFont typeface="Wingdings" panose="05000000000000000000" pitchFamily="2" charset="2"/>
              <a:buChar char="Ø"/>
            </a:pPr>
            <a:r>
              <a:rPr lang="zh-CN" altLang="en-US" dirty="0"/>
              <a:t>算子通过循环迭代调用它的子节点的</a:t>
            </a:r>
            <a:r>
              <a:rPr lang="en-US" altLang="zh-CN" dirty="0"/>
              <a:t>Next</a:t>
            </a:r>
            <a:r>
              <a:rPr lang="zh-CN" altLang="en-US" dirty="0"/>
              <a:t>函数以获取元组进行处理，当处理完成后再通过</a:t>
            </a:r>
            <a:r>
              <a:rPr lang="en-US" altLang="zh-CN" dirty="0"/>
              <a:t>Next</a:t>
            </a:r>
            <a:r>
              <a:rPr lang="zh-CN" altLang="en-US" dirty="0"/>
              <a:t>函数获取下一个元处理组进行处理，直到得到一个</a:t>
            </a:r>
            <a:r>
              <a:rPr lang="en-US" altLang="zh-CN" dirty="0"/>
              <a:t>null marker</a:t>
            </a:r>
          </a:p>
          <a:p>
            <a:pPr marL="0" lvl="1" indent="393700">
              <a:buNone/>
            </a:pPr>
            <a:r>
              <a:rPr lang="zh-CN" altLang="en-US" dirty="0"/>
              <a:t>迭代模型获取磁盘数据代价太大，需要在内存中做足够多的操作。</a:t>
            </a:r>
            <a:endParaRPr lang="en-US" altLang="zh-CN" dirty="0"/>
          </a:p>
          <a:p>
            <a:pPr marL="393700" lvl="1" indent="0">
              <a:buNone/>
            </a:pPr>
            <a:r>
              <a:rPr lang="zh-CN" altLang="en-US" dirty="0"/>
              <a:t>迭代模型也称作</a:t>
            </a:r>
            <a:r>
              <a:rPr lang="zh-CN" altLang="en-US" dirty="0">
                <a:solidFill>
                  <a:srgbClr val="3333FF"/>
                </a:solidFill>
              </a:rPr>
              <a:t>火山模型</a:t>
            </a:r>
            <a:r>
              <a:rPr lang="en-US" altLang="zh-CN" dirty="0">
                <a:solidFill>
                  <a:srgbClr val="3333FF"/>
                </a:solidFill>
              </a:rPr>
              <a:t>/</a:t>
            </a:r>
            <a:r>
              <a:rPr lang="zh-CN" altLang="en-US" dirty="0">
                <a:solidFill>
                  <a:srgbClr val="3333FF"/>
                </a:solidFill>
              </a:rPr>
              <a:t>流水线</a:t>
            </a:r>
            <a:r>
              <a:rPr lang="zh-CN" altLang="en-US" dirty="0"/>
              <a:t>模型。</a:t>
            </a:r>
          </a:p>
        </p:txBody>
      </p:sp>
      <p:sp>
        <p:nvSpPr>
          <p:cNvPr id="4" name="Text Box 4">
            <a:extLst>
              <a:ext uri="{FF2B5EF4-FFF2-40B4-BE49-F238E27FC236}">
                <a16:creationId xmlns:a16="http://schemas.microsoft.com/office/drawing/2014/main" id="{D61C0D27-524B-4A48-96AB-8A03BDBA2529}"/>
              </a:ext>
            </a:extLst>
          </p:cNvPr>
          <p:cNvSpPr txBox="1">
            <a:spLocks noChangeArrowheads="1"/>
          </p:cNvSpPr>
          <p:nvPr/>
        </p:nvSpPr>
        <p:spPr bwMode="auto">
          <a:xfrm>
            <a:off x="2029272" y="548681"/>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 </a:t>
            </a:r>
            <a:r>
              <a:rPr kumimoji="0" lang="zh-CN" altLang="en-US" sz="3600" dirty="0">
                <a:solidFill>
                  <a:srgbClr val="04617B"/>
                </a:solidFill>
                <a:latin typeface="隶书" panose="02010509060101010101" pitchFamily="49" charset="-122"/>
                <a:ea typeface="隶书" panose="02010509060101010101" pitchFamily="49" charset="-122"/>
              </a:rPr>
              <a:t>查询处理模型</a:t>
            </a:r>
          </a:p>
        </p:txBody>
      </p:sp>
      <p:sp>
        <p:nvSpPr>
          <p:cNvPr id="2" name="灯片编号占位符 1">
            <a:extLst>
              <a:ext uri="{FF2B5EF4-FFF2-40B4-BE49-F238E27FC236}">
                <a16:creationId xmlns:a16="http://schemas.microsoft.com/office/drawing/2014/main" id="{CF441E98-1C68-42C0-B855-1BB40CB3135F}"/>
              </a:ext>
            </a:extLst>
          </p:cNvPr>
          <p:cNvSpPr>
            <a:spLocks noGrp="1"/>
          </p:cNvSpPr>
          <p:nvPr>
            <p:ph type="sldNum" sz="quarter" idx="12"/>
          </p:nvPr>
        </p:nvSpPr>
        <p:spPr/>
        <p:txBody>
          <a:bodyPr/>
          <a:lstStyle/>
          <a:p>
            <a:pPr>
              <a:defRPr/>
            </a:pPr>
            <a:fld id="{BCABB3B7-40FC-498F-90D6-69ECBA7F181C}" type="slidenum">
              <a:rPr lang="zh-CN" altLang="en-US" smtClean="0"/>
              <a:pPr>
                <a:defRPr/>
              </a:pPr>
              <a:t>101</a:t>
            </a:fld>
            <a:endParaRPr lang="en-US" altLang="zh-CN"/>
          </a:p>
        </p:txBody>
      </p:sp>
    </p:spTree>
    <p:extLst>
      <p:ext uri="{BB962C8B-B14F-4D97-AF65-F5344CB8AC3E}">
        <p14:creationId xmlns:p14="http://schemas.microsoft.com/office/powerpoint/2010/main" val="8264531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spid="_x0000_s2734" r:id="rId4" imgW="305249" imgH="343366" progId="Equation.3">
                  <p:embed/>
                </p:oleObj>
              </mc:Choice>
              <mc:Fallback>
                <p:oleObj r:id="rId4"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spid="_x0000_s2735" r:id="rId6" imgW="267017" imgH="216217" progId="Equation.3">
                  <p:embed/>
                </p:oleObj>
              </mc:Choice>
              <mc:Fallback>
                <p:oleObj r:id="rId6"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412777"/>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492898"/>
            <a:ext cx="3600400" cy="1296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a:solidFill>
                  <a:srgbClr val="FF0000"/>
                </a:solidFill>
                <a:latin typeface="新宋体" panose="02010609030101010101" pitchFamily="49" charset="-122"/>
                <a:ea typeface="新宋体" panose="02010609030101010101" pitchFamily="49" charset="-122"/>
              </a:rPr>
              <a:t>left.next()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a:solidFill>
                  <a:srgbClr val="FF0000"/>
                </a:solidFill>
                <a:latin typeface="新宋体" panose="02010609030101010101" pitchFamily="49" charset="-122"/>
                <a:ea typeface="新宋体" panose="02010609030101010101" pitchFamily="49" charset="-122"/>
              </a:rPr>
              <a:t>right.next()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4" name="文本框 3">
            <a:extLst>
              <a:ext uri="{FF2B5EF4-FFF2-40B4-BE49-F238E27FC236}">
                <a16:creationId xmlns:a16="http://schemas.microsoft.com/office/drawing/2014/main" id="{F67CFCDA-1ABF-4439-BC3A-32B454DBCC96}"/>
              </a:ext>
            </a:extLst>
          </p:cNvPr>
          <p:cNvSpPr txBox="1"/>
          <p:nvPr/>
        </p:nvSpPr>
        <p:spPr>
          <a:xfrm>
            <a:off x="957532" y="1547497"/>
            <a:ext cx="1789588" cy="369332"/>
          </a:xfrm>
          <a:prstGeom prst="rect">
            <a:avLst/>
          </a:prstGeom>
          <a:noFill/>
        </p:spPr>
        <p:txBody>
          <a:bodyPr wrap="square" rtlCol="0">
            <a:spAutoFit/>
          </a:bodyPr>
          <a:lstStyle/>
          <a:p>
            <a:r>
              <a:rPr lang="zh-CN" altLang="en-US" sz="1800" dirty="0">
                <a:solidFill>
                  <a:srgbClr val="FF0000"/>
                </a:solidFill>
                <a:latin typeface="宋体" panose="02010600030101010101" pitchFamily="2" charset="-122"/>
              </a:rPr>
              <a:t>∏ </a:t>
            </a:r>
            <a:r>
              <a:rPr lang="en-US" altLang="zh-CN" sz="1800" dirty="0">
                <a:solidFill>
                  <a:srgbClr val="FF0000"/>
                </a:solidFill>
              </a:rPr>
              <a:t>Next</a:t>
            </a:r>
            <a:r>
              <a:rPr lang="zh-CN" altLang="en-US" sz="1800" dirty="0">
                <a:solidFill>
                  <a:srgbClr val="FF0000"/>
                </a:solidFill>
              </a:rPr>
              <a:t>（）</a:t>
            </a:r>
          </a:p>
        </p:txBody>
      </p:sp>
      <p:sp>
        <p:nvSpPr>
          <p:cNvPr id="27" name="文本框 26">
            <a:extLst>
              <a:ext uri="{FF2B5EF4-FFF2-40B4-BE49-F238E27FC236}">
                <a16:creationId xmlns:a16="http://schemas.microsoft.com/office/drawing/2014/main" id="{7A5D3B60-D580-45F6-9799-B68B8604EBF7}"/>
              </a:ext>
            </a:extLst>
          </p:cNvPr>
          <p:cNvSpPr txBox="1"/>
          <p:nvPr/>
        </p:nvSpPr>
        <p:spPr>
          <a:xfrm>
            <a:off x="957533" y="2987660"/>
            <a:ext cx="1754092" cy="369332"/>
          </a:xfrm>
          <a:prstGeom prst="rect">
            <a:avLst/>
          </a:prstGeom>
          <a:noFill/>
        </p:spPr>
        <p:txBody>
          <a:bodyPr wrap="square" rtlCol="0">
            <a:spAutoFit/>
          </a:bodyPr>
          <a:lstStyle/>
          <a:p>
            <a:r>
              <a:rPr lang="en-US" altLang="zh-CN" sz="1800" b="1" dirty="0">
                <a:solidFill>
                  <a:srgbClr val="FF0000"/>
                </a:solidFill>
                <a:latin typeface="Arial Unicode MS"/>
                <a:ea typeface="Arial Unicode MS"/>
                <a:cs typeface="Arial Unicode MS"/>
              </a:rPr>
              <a:t>⋈  </a:t>
            </a:r>
            <a:r>
              <a:rPr lang="en-US" altLang="zh-CN" sz="1800" dirty="0">
                <a:latin typeface="Arial Unicode MS"/>
                <a:ea typeface="Arial Unicode MS"/>
                <a:cs typeface="Arial Unicode MS"/>
              </a:rPr>
              <a:t> </a:t>
            </a:r>
            <a:r>
              <a:rPr lang="en-US" altLang="zh-CN" sz="1800" dirty="0">
                <a:solidFill>
                  <a:srgbClr val="FF0000"/>
                </a:solidFill>
              </a:rPr>
              <a:t>Next</a:t>
            </a:r>
            <a:r>
              <a:rPr lang="zh-CN" altLang="en-US" sz="1800" dirty="0">
                <a:solidFill>
                  <a:srgbClr val="FF0000"/>
                </a:solidFill>
              </a:rPr>
              <a:t>（）</a:t>
            </a:r>
          </a:p>
        </p:txBody>
      </p:sp>
      <p:sp>
        <p:nvSpPr>
          <p:cNvPr id="28" name="矩形 27">
            <a:extLst>
              <a:ext uri="{FF2B5EF4-FFF2-40B4-BE49-F238E27FC236}">
                <a16:creationId xmlns:a16="http://schemas.microsoft.com/office/drawing/2014/main" id="{7040BED6-8F45-4AE8-BDF1-E2AEDDE6D9C0}"/>
              </a:ext>
            </a:extLst>
          </p:cNvPr>
          <p:cNvSpPr/>
          <p:nvPr/>
        </p:nvSpPr>
        <p:spPr bwMode="auto">
          <a:xfrm>
            <a:off x="3071110" y="4401785"/>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9" name="矩形 28">
            <a:extLst>
              <a:ext uri="{FF2B5EF4-FFF2-40B4-BE49-F238E27FC236}">
                <a16:creationId xmlns:a16="http://schemas.microsoft.com/office/drawing/2014/main" id="{8EE3791D-906A-4399-9F99-807F448DF67C}"/>
              </a:ext>
            </a:extLst>
          </p:cNvPr>
          <p:cNvSpPr/>
          <p:nvPr/>
        </p:nvSpPr>
        <p:spPr bwMode="auto">
          <a:xfrm>
            <a:off x="5280836" y="5445225"/>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a:off x="5210138" y="3519116"/>
            <a:ext cx="172856" cy="158709"/>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1857422" y="5445225"/>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2" name="文本框 31">
            <a:extLst>
              <a:ext uri="{FF2B5EF4-FFF2-40B4-BE49-F238E27FC236}">
                <a16:creationId xmlns:a16="http://schemas.microsoft.com/office/drawing/2014/main" id="{48F00A90-7CAB-444A-BE68-458D9239FC16}"/>
              </a:ext>
            </a:extLst>
          </p:cNvPr>
          <p:cNvSpPr txBox="1"/>
          <p:nvPr/>
        </p:nvSpPr>
        <p:spPr>
          <a:xfrm>
            <a:off x="1604392" y="4581128"/>
            <a:ext cx="1611288" cy="523220"/>
          </a:xfrm>
          <a:prstGeom prst="rect">
            <a:avLst/>
          </a:prstGeom>
          <a:noFill/>
        </p:spPr>
        <p:txBody>
          <a:bodyPr wrap="square" rtlCol="0">
            <a:spAutoFit/>
          </a:bodyPr>
          <a:lstStyle/>
          <a:p>
            <a:r>
              <a:rPr lang="el-GR" altLang="zh-CN" sz="2800" dirty="0">
                <a:solidFill>
                  <a:srgbClr val="FF0000"/>
                </a:solidFill>
                <a:latin typeface="Arial"/>
                <a:cs typeface="Arial"/>
              </a:rPr>
              <a:t>σ</a:t>
            </a:r>
            <a:r>
              <a:rPr lang="en-US" altLang="zh-CN" sz="1800" dirty="0">
                <a:solidFill>
                  <a:srgbClr val="FF0000"/>
                </a:solidFill>
                <a:latin typeface="Arial"/>
                <a:cs typeface="Arial"/>
              </a:rPr>
              <a:t>  </a:t>
            </a:r>
            <a:r>
              <a:rPr lang="en-US" altLang="zh-CN" sz="1800" dirty="0">
                <a:latin typeface="Arial"/>
                <a:cs typeface="Arial"/>
              </a:rPr>
              <a:t> </a:t>
            </a:r>
            <a:r>
              <a:rPr lang="en-US" altLang="zh-CN" sz="1800" dirty="0">
                <a:solidFill>
                  <a:srgbClr val="FF0000"/>
                </a:solidFill>
              </a:rPr>
              <a:t>Next</a:t>
            </a:r>
            <a:r>
              <a:rPr lang="zh-CN" altLang="en-US" sz="1800" dirty="0">
                <a:solidFill>
                  <a:srgbClr val="FF0000"/>
                </a:solidFill>
              </a:rPr>
              <a:t>（）</a:t>
            </a:r>
          </a:p>
        </p:txBody>
      </p:sp>
      <p:sp>
        <p:nvSpPr>
          <p:cNvPr id="33" name="文本框 32">
            <a:extLst>
              <a:ext uri="{FF2B5EF4-FFF2-40B4-BE49-F238E27FC236}">
                <a16:creationId xmlns:a16="http://schemas.microsoft.com/office/drawing/2014/main" id="{BB8585A8-1252-4EE3-BF9E-8BF4CD135B44}"/>
              </a:ext>
            </a:extLst>
          </p:cNvPr>
          <p:cNvSpPr txBox="1"/>
          <p:nvPr/>
        </p:nvSpPr>
        <p:spPr>
          <a:xfrm>
            <a:off x="493618" y="5651956"/>
            <a:ext cx="1611288" cy="369332"/>
          </a:xfrm>
          <a:prstGeom prst="rect">
            <a:avLst/>
          </a:prstGeom>
          <a:noFill/>
        </p:spPr>
        <p:txBody>
          <a:bodyPr wrap="square" rtlCol="0">
            <a:spAutoFit/>
          </a:bodyPr>
          <a:lstStyle/>
          <a:p>
            <a:r>
              <a:rPr lang="en-US" altLang="zh-CN" sz="1800" dirty="0">
                <a:solidFill>
                  <a:srgbClr val="FF0000"/>
                </a:solidFill>
              </a:rPr>
              <a:t>R Next</a:t>
            </a:r>
            <a:r>
              <a:rPr lang="zh-CN" altLang="en-US" sz="1800" dirty="0">
                <a:solidFill>
                  <a:srgbClr val="FF0000"/>
                </a:solidFill>
              </a:rPr>
              <a:t>（）</a:t>
            </a:r>
          </a:p>
        </p:txBody>
      </p:sp>
      <p:sp>
        <p:nvSpPr>
          <p:cNvPr id="34" name="文本框 33">
            <a:extLst>
              <a:ext uri="{FF2B5EF4-FFF2-40B4-BE49-F238E27FC236}">
                <a16:creationId xmlns:a16="http://schemas.microsoft.com/office/drawing/2014/main" id="{83C8B1C4-FE32-4AB6-9705-2713AC885B07}"/>
              </a:ext>
            </a:extLst>
          </p:cNvPr>
          <p:cNvSpPr txBox="1"/>
          <p:nvPr/>
        </p:nvSpPr>
        <p:spPr>
          <a:xfrm>
            <a:off x="4260304" y="5589240"/>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cxnSp>
        <p:nvCxnSpPr>
          <p:cNvPr id="11" name="直接箭头连接符 10">
            <a:extLst>
              <a:ext uri="{FF2B5EF4-FFF2-40B4-BE49-F238E27FC236}">
                <a16:creationId xmlns:a16="http://schemas.microsoft.com/office/drawing/2014/main" id="{432E3154-BC4A-4052-874E-A197E75ED4C0}"/>
              </a:ext>
            </a:extLst>
          </p:cNvPr>
          <p:cNvCxnSpPr/>
          <p:nvPr/>
        </p:nvCxnSpPr>
        <p:spPr bwMode="auto">
          <a:xfrm flipH="1" flipV="1">
            <a:off x="6096000" y="1916830"/>
            <a:ext cx="1872208" cy="1768069"/>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5" name="直接箭头连接符 34">
            <a:extLst>
              <a:ext uri="{FF2B5EF4-FFF2-40B4-BE49-F238E27FC236}">
                <a16:creationId xmlns:a16="http://schemas.microsoft.com/office/drawing/2014/main" id="{536E70B4-67FB-4734-9998-22EEA6FAB9FC}"/>
              </a:ext>
            </a:extLst>
          </p:cNvPr>
          <p:cNvCxnSpPr>
            <a:cxnSpLocks/>
            <a:endCxn id="26" idx="3"/>
          </p:cNvCxnSpPr>
          <p:nvPr/>
        </p:nvCxnSpPr>
        <p:spPr bwMode="auto">
          <a:xfrm flipH="1" flipV="1">
            <a:off x="6096000" y="3140969"/>
            <a:ext cx="1872208" cy="1192006"/>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6" name="直接箭头连接符 35">
            <a:extLst>
              <a:ext uri="{FF2B5EF4-FFF2-40B4-BE49-F238E27FC236}">
                <a16:creationId xmlns:a16="http://schemas.microsoft.com/office/drawing/2014/main" id="{9543C920-12A8-4E15-960C-EE56357CA17D}"/>
              </a:ext>
            </a:extLst>
          </p:cNvPr>
          <p:cNvCxnSpPr>
            <a:cxnSpLocks/>
            <a:endCxn id="28" idx="3"/>
          </p:cNvCxnSpPr>
          <p:nvPr/>
        </p:nvCxnSpPr>
        <p:spPr bwMode="auto">
          <a:xfrm flipH="1" flipV="1">
            <a:off x="6671510" y="4761824"/>
            <a:ext cx="1703966" cy="293338"/>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7" name="直接箭头连接符 36">
            <a:extLst>
              <a:ext uri="{FF2B5EF4-FFF2-40B4-BE49-F238E27FC236}">
                <a16:creationId xmlns:a16="http://schemas.microsoft.com/office/drawing/2014/main" id="{549433D6-3308-41CA-9EA7-57847C5963A5}"/>
              </a:ext>
            </a:extLst>
          </p:cNvPr>
          <p:cNvCxnSpPr>
            <a:cxnSpLocks/>
            <a:endCxn id="29" idx="3"/>
          </p:cNvCxnSpPr>
          <p:nvPr/>
        </p:nvCxnSpPr>
        <p:spPr bwMode="auto">
          <a:xfrm flipH="1">
            <a:off x="6816080" y="5805264"/>
            <a:ext cx="1944216" cy="0"/>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9" name="连接符: 肘形 38">
            <a:extLst>
              <a:ext uri="{FF2B5EF4-FFF2-40B4-BE49-F238E27FC236}">
                <a16:creationId xmlns:a16="http://schemas.microsoft.com/office/drawing/2014/main" id="{DA0B18B0-C1E0-449B-978C-3AC5E4BDA18F}"/>
              </a:ext>
            </a:extLst>
          </p:cNvPr>
          <p:cNvCxnSpPr>
            <a:cxnSpLocks/>
            <a:endCxn id="31" idx="3"/>
          </p:cNvCxnSpPr>
          <p:nvPr/>
        </p:nvCxnSpPr>
        <p:spPr bwMode="auto">
          <a:xfrm rot="10800000" flipV="1">
            <a:off x="3392667" y="5373215"/>
            <a:ext cx="4223945" cy="432050"/>
          </a:xfrm>
          <a:prstGeom prst="bentConnector3">
            <a:avLst>
              <a:gd name="adj1" fmla="val 83697"/>
            </a:avLst>
          </a:prstGeom>
          <a:solidFill>
            <a:schemeClr val="bg1"/>
          </a:solidFill>
          <a:ln w="34925" cap="flat" cmpd="sng" algn="ctr">
            <a:solidFill>
              <a:schemeClr val="tx1"/>
            </a:solidFill>
            <a:prstDash val="dash"/>
            <a:round/>
            <a:headEnd type="none" w="med" len="med"/>
            <a:tailEnd type="triangle"/>
          </a:ln>
          <a:effectLst/>
        </p:spPr>
      </p:cxnSp>
      <p:sp>
        <p:nvSpPr>
          <p:cNvPr id="43" name="Text Box 4">
            <a:extLst>
              <a:ext uri="{FF2B5EF4-FFF2-40B4-BE49-F238E27FC236}">
                <a16:creationId xmlns:a16="http://schemas.microsoft.com/office/drawing/2014/main" id="{6A4402CD-6423-402F-BF37-020FE2A00275}"/>
              </a:ext>
            </a:extLst>
          </p:cNvPr>
          <p:cNvSpPr txBox="1">
            <a:spLocks noChangeArrowheads="1"/>
          </p:cNvSpPr>
          <p:nvPr/>
        </p:nvSpPr>
        <p:spPr bwMode="auto">
          <a:xfrm>
            <a:off x="1862336" y="49607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4.2.1 </a:t>
            </a:r>
            <a:r>
              <a:rPr kumimoji="0" lang="zh-CN" altLang="en-US" sz="3600" dirty="0">
                <a:solidFill>
                  <a:srgbClr val="04617B"/>
                </a:solidFill>
                <a:latin typeface="隶书" panose="02010509060101010101" pitchFamily="49" charset="-122"/>
                <a:ea typeface="隶书" panose="02010509060101010101" pitchFamily="49" charset="-122"/>
              </a:rPr>
              <a:t>迭代模型</a:t>
            </a:r>
          </a:p>
        </p:txBody>
      </p:sp>
      <p:sp>
        <p:nvSpPr>
          <p:cNvPr id="2" name="灯片编号占位符 1">
            <a:extLst>
              <a:ext uri="{FF2B5EF4-FFF2-40B4-BE49-F238E27FC236}">
                <a16:creationId xmlns:a16="http://schemas.microsoft.com/office/drawing/2014/main" id="{3EBAB41D-7304-4737-B6DB-7922D5BA2559}"/>
              </a:ext>
            </a:extLst>
          </p:cNvPr>
          <p:cNvSpPr>
            <a:spLocks noGrp="1"/>
          </p:cNvSpPr>
          <p:nvPr>
            <p:ph type="sldNum" sz="quarter" idx="12"/>
          </p:nvPr>
        </p:nvSpPr>
        <p:spPr/>
        <p:txBody>
          <a:bodyPr/>
          <a:lstStyle/>
          <a:p>
            <a:pPr>
              <a:defRPr/>
            </a:pPr>
            <a:fld id="{BCABB3B7-40FC-498F-90D6-69ECBA7F181C}" type="slidenum">
              <a:rPr lang="zh-CN" altLang="en-US" smtClean="0"/>
              <a:pPr>
                <a:defRPr/>
              </a:pPr>
              <a:t>102</a:t>
            </a:fld>
            <a:endParaRPr lang="en-US" altLang="zh-CN"/>
          </a:p>
        </p:txBody>
      </p:sp>
      <p:sp>
        <p:nvSpPr>
          <p:cNvPr id="3" name="圆角矩形标注 2"/>
          <p:cNvSpPr/>
          <p:nvPr/>
        </p:nvSpPr>
        <p:spPr>
          <a:xfrm>
            <a:off x="10314384" y="2329132"/>
            <a:ext cx="1555563" cy="612648"/>
          </a:xfrm>
          <a:prstGeom prst="wedgeRoundRectCallout">
            <a:avLst>
              <a:gd name="adj1" fmla="val -107435"/>
              <a:gd name="adj2" fmla="val 23991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有阻塞</a:t>
            </a:r>
          </a:p>
        </p:txBody>
      </p:sp>
    </p:spTree>
    <p:extLst>
      <p:ext uri="{BB962C8B-B14F-4D97-AF65-F5344CB8AC3E}">
        <p14:creationId xmlns:p14="http://schemas.microsoft.com/office/powerpoint/2010/main" val="7460104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spid="_x0000_s3758"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spid="_x0000_s3759"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412777"/>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492898"/>
            <a:ext cx="3600400" cy="1296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a:solidFill>
                  <a:srgbClr val="FF0000"/>
                </a:solidFill>
                <a:latin typeface="新宋体" panose="02010609030101010101" pitchFamily="49" charset="-122"/>
                <a:ea typeface="新宋体" panose="02010609030101010101" pitchFamily="49" charset="-122"/>
              </a:rPr>
              <a:t>left.next()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a:solidFill>
                  <a:srgbClr val="FF0000"/>
                </a:solidFill>
                <a:latin typeface="新宋体" panose="02010609030101010101" pitchFamily="49" charset="-122"/>
                <a:ea typeface="新宋体" panose="02010609030101010101" pitchFamily="49" charset="-122"/>
              </a:rPr>
              <a:t>right.next()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324800" y="4115105"/>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9" name="矩形 28">
            <a:extLst>
              <a:ext uri="{FF2B5EF4-FFF2-40B4-BE49-F238E27FC236}">
                <a16:creationId xmlns:a16="http://schemas.microsoft.com/office/drawing/2014/main" id="{8EE3791D-906A-4399-9F99-807F448DF67C}"/>
              </a:ext>
            </a:extLst>
          </p:cNvPr>
          <p:cNvSpPr/>
          <p:nvPr/>
        </p:nvSpPr>
        <p:spPr bwMode="auto">
          <a:xfrm>
            <a:off x="5280836" y="5445225"/>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a:off x="5210138" y="3519116"/>
            <a:ext cx="172856" cy="158709"/>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2412420" y="5532773"/>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cxnSp>
        <p:nvCxnSpPr>
          <p:cNvPr id="3" name="连接符: 曲线 2">
            <a:extLst>
              <a:ext uri="{FF2B5EF4-FFF2-40B4-BE49-F238E27FC236}">
                <a16:creationId xmlns:a16="http://schemas.microsoft.com/office/drawing/2014/main" id="{74E481AB-6436-49AA-845D-5F7D4AE42851}"/>
              </a:ext>
            </a:extLst>
          </p:cNvPr>
          <p:cNvCxnSpPr>
            <a:cxnSpLocks/>
          </p:cNvCxnSpPr>
          <p:nvPr/>
        </p:nvCxnSpPr>
        <p:spPr bwMode="auto">
          <a:xfrm rot="16200000" flipH="1">
            <a:off x="4079779" y="1988843"/>
            <a:ext cx="720079" cy="288029"/>
          </a:xfrm>
          <a:prstGeom prst="curvedConnector3">
            <a:avLst/>
          </a:prstGeom>
          <a:solidFill>
            <a:schemeClr val="bg1"/>
          </a:solidFill>
          <a:ln w="12700" cap="flat" cmpd="sng" algn="ctr">
            <a:solidFill>
              <a:srgbClr val="00B0F0"/>
            </a:solidFill>
            <a:prstDash val="solid"/>
            <a:round/>
            <a:headEnd type="none" w="med" len="med"/>
            <a:tailEnd type="triangle"/>
          </a:ln>
          <a:effectLst/>
        </p:spPr>
      </p:cxnSp>
      <p:cxnSp>
        <p:nvCxnSpPr>
          <p:cNvPr id="40" name="连接符: 曲线 39">
            <a:extLst>
              <a:ext uri="{FF2B5EF4-FFF2-40B4-BE49-F238E27FC236}">
                <a16:creationId xmlns:a16="http://schemas.microsoft.com/office/drawing/2014/main" id="{C653BB3E-9015-4793-88CB-1790E40E6693}"/>
              </a:ext>
            </a:extLst>
          </p:cNvPr>
          <p:cNvCxnSpPr>
            <a:cxnSpLocks/>
          </p:cNvCxnSpPr>
          <p:nvPr/>
        </p:nvCxnSpPr>
        <p:spPr bwMode="auto">
          <a:xfrm rot="5400000">
            <a:off x="1972076" y="3298279"/>
            <a:ext cx="2786234" cy="1607527"/>
          </a:xfrm>
          <a:prstGeom prst="curvedConnector3">
            <a:avLst>
              <a:gd name="adj1" fmla="val 2976"/>
            </a:avLst>
          </a:prstGeom>
          <a:solidFill>
            <a:schemeClr val="bg1"/>
          </a:solidFill>
          <a:ln w="12700" cap="flat" cmpd="sng" algn="ctr">
            <a:solidFill>
              <a:srgbClr val="00B0F0"/>
            </a:solidFill>
            <a:prstDash val="solid"/>
            <a:round/>
            <a:headEnd type="none" w="med" len="med"/>
            <a:tailEnd type="triangle"/>
          </a:ln>
          <a:effectLst/>
        </p:spPr>
      </p:cxnSp>
      <p:cxnSp>
        <p:nvCxnSpPr>
          <p:cNvPr id="53" name="连接符: 曲线 52">
            <a:extLst>
              <a:ext uri="{FF2B5EF4-FFF2-40B4-BE49-F238E27FC236}">
                <a16:creationId xmlns:a16="http://schemas.microsoft.com/office/drawing/2014/main" id="{3054947F-C09D-478F-B446-C6F55AD5A455}"/>
              </a:ext>
            </a:extLst>
          </p:cNvPr>
          <p:cNvCxnSpPr>
            <a:cxnSpLocks/>
          </p:cNvCxnSpPr>
          <p:nvPr/>
        </p:nvCxnSpPr>
        <p:spPr bwMode="auto">
          <a:xfrm flipV="1">
            <a:off x="3904273" y="2951136"/>
            <a:ext cx="1567608" cy="2971952"/>
          </a:xfrm>
          <a:prstGeom prst="curvedConnector2">
            <a:avLst/>
          </a:prstGeom>
          <a:solidFill>
            <a:schemeClr val="bg1"/>
          </a:solidFill>
          <a:ln w="12700" cap="flat" cmpd="sng" algn="ctr">
            <a:solidFill>
              <a:srgbClr val="00B0F0"/>
            </a:solidFill>
            <a:prstDash val="solid"/>
            <a:round/>
            <a:headEnd type="none" w="med" len="med"/>
            <a:tailEnd type="triangle"/>
          </a:ln>
          <a:effectLst/>
        </p:spPr>
      </p:cxnSp>
      <p:sp>
        <p:nvSpPr>
          <p:cNvPr id="62" name="对话气泡: 圆角矩形 61">
            <a:extLst>
              <a:ext uri="{FF2B5EF4-FFF2-40B4-BE49-F238E27FC236}">
                <a16:creationId xmlns:a16="http://schemas.microsoft.com/office/drawing/2014/main" id="{FFB8DF2D-BE04-42C8-AFDA-5E1940E74F1E}"/>
              </a:ext>
            </a:extLst>
          </p:cNvPr>
          <p:cNvSpPr/>
          <p:nvPr/>
        </p:nvSpPr>
        <p:spPr bwMode="auto">
          <a:xfrm>
            <a:off x="3095489" y="4905840"/>
            <a:ext cx="1395122" cy="395368"/>
          </a:xfrm>
          <a:prstGeom prst="wedgeRoundRectCallout">
            <a:avLst>
              <a:gd name="adj1" fmla="val 48358"/>
              <a:gd name="adj2" fmla="val 141548"/>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dirty="0">
                <a:solidFill>
                  <a:prstClr val="black"/>
                </a:solidFill>
              </a:rPr>
              <a:t>单一元组</a:t>
            </a:r>
            <a:endParaRPr lang="zh-CN" altLang="en-US" b="1" dirty="0">
              <a:solidFill>
                <a:prstClr val="black"/>
              </a:solidFill>
              <a:latin typeface="Tahoma" pitchFamily="34" charset="0"/>
            </a:endParaRPr>
          </a:p>
        </p:txBody>
      </p:sp>
      <p:sp>
        <p:nvSpPr>
          <p:cNvPr id="65" name="椭圆 64">
            <a:extLst>
              <a:ext uri="{FF2B5EF4-FFF2-40B4-BE49-F238E27FC236}">
                <a16:creationId xmlns:a16="http://schemas.microsoft.com/office/drawing/2014/main" id="{5B3F9346-FF42-42F7-B04C-8440803C7F84}"/>
              </a:ext>
            </a:extLst>
          </p:cNvPr>
          <p:cNvSpPr/>
          <p:nvPr/>
        </p:nvSpPr>
        <p:spPr bwMode="auto">
          <a:xfrm>
            <a:off x="1853281"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66" name="椭圆 65">
            <a:extLst>
              <a:ext uri="{FF2B5EF4-FFF2-40B4-BE49-F238E27FC236}">
                <a16:creationId xmlns:a16="http://schemas.microsoft.com/office/drawing/2014/main" id="{D516F7F3-B9FC-4FDF-ADA6-079B9D0453C5}"/>
              </a:ext>
            </a:extLst>
          </p:cNvPr>
          <p:cNvSpPr/>
          <p:nvPr/>
        </p:nvSpPr>
        <p:spPr bwMode="auto">
          <a:xfrm>
            <a:off x="1775521" y="285293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2</a:t>
            </a:r>
            <a:endParaRPr lang="zh-CN" altLang="en-US" b="1" dirty="0">
              <a:solidFill>
                <a:prstClr val="white"/>
              </a:solidFill>
              <a:latin typeface="Tahoma" pitchFamily="34" charset="0"/>
            </a:endParaRPr>
          </a:p>
        </p:txBody>
      </p:sp>
      <p:sp>
        <p:nvSpPr>
          <p:cNvPr id="76" name="椭圆 75">
            <a:extLst>
              <a:ext uri="{FF2B5EF4-FFF2-40B4-BE49-F238E27FC236}">
                <a16:creationId xmlns:a16="http://schemas.microsoft.com/office/drawing/2014/main" id="{80355FEE-88CA-4241-993C-1D654F743FF0}"/>
              </a:ext>
            </a:extLst>
          </p:cNvPr>
          <p:cNvSpPr/>
          <p:nvPr/>
        </p:nvSpPr>
        <p:spPr bwMode="auto">
          <a:xfrm>
            <a:off x="1775521" y="566124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3</a:t>
            </a:r>
            <a:endParaRPr lang="zh-CN" altLang="en-US" b="1" dirty="0">
              <a:solidFill>
                <a:prstClr val="white"/>
              </a:solidFill>
              <a:latin typeface="Tahoma" pitchFamily="34" charset="0"/>
            </a:endParaRPr>
          </a:p>
        </p:txBody>
      </p:sp>
      <p:sp>
        <p:nvSpPr>
          <p:cNvPr id="78" name="Text Box 4">
            <a:extLst>
              <a:ext uri="{FF2B5EF4-FFF2-40B4-BE49-F238E27FC236}">
                <a16:creationId xmlns:a16="http://schemas.microsoft.com/office/drawing/2014/main" id="{16F25AB5-2255-4D4B-BB18-ED46A0809AA6}"/>
              </a:ext>
            </a:extLst>
          </p:cNvPr>
          <p:cNvSpPr txBox="1">
            <a:spLocks noChangeArrowheads="1"/>
          </p:cNvSpPr>
          <p:nvPr/>
        </p:nvSpPr>
        <p:spPr bwMode="auto">
          <a:xfrm>
            <a:off x="1853280" y="458527"/>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4.2.1 </a:t>
            </a:r>
            <a:r>
              <a:rPr kumimoji="0" lang="zh-CN" altLang="en-US" sz="3600" dirty="0">
                <a:solidFill>
                  <a:srgbClr val="04617B"/>
                </a:solidFill>
                <a:latin typeface="隶书" panose="02010509060101010101" pitchFamily="49" charset="-122"/>
                <a:ea typeface="隶书" panose="02010509060101010101" pitchFamily="49" charset="-122"/>
              </a:rPr>
              <a:t>迭代模型</a:t>
            </a:r>
          </a:p>
        </p:txBody>
      </p:sp>
      <p:sp>
        <p:nvSpPr>
          <p:cNvPr id="2" name="灯片编号占位符 1">
            <a:extLst>
              <a:ext uri="{FF2B5EF4-FFF2-40B4-BE49-F238E27FC236}">
                <a16:creationId xmlns:a16="http://schemas.microsoft.com/office/drawing/2014/main" id="{CC60DBAA-402D-4A07-A798-215AC8418637}"/>
              </a:ext>
            </a:extLst>
          </p:cNvPr>
          <p:cNvSpPr>
            <a:spLocks noGrp="1"/>
          </p:cNvSpPr>
          <p:nvPr>
            <p:ph type="sldNum" sz="quarter" idx="12"/>
          </p:nvPr>
        </p:nvSpPr>
        <p:spPr/>
        <p:txBody>
          <a:bodyPr/>
          <a:lstStyle/>
          <a:p>
            <a:pPr>
              <a:defRPr/>
            </a:pPr>
            <a:fld id="{BCABB3B7-40FC-498F-90D6-69ECBA7F181C}" type="slidenum">
              <a:rPr lang="zh-CN" altLang="en-US" smtClean="0"/>
              <a:pPr>
                <a:defRPr/>
              </a:pPr>
              <a:t>103</a:t>
            </a:fld>
            <a:endParaRPr lang="en-US" altLang="zh-CN"/>
          </a:p>
        </p:txBody>
      </p:sp>
    </p:spTree>
    <p:extLst>
      <p:ext uri="{BB962C8B-B14F-4D97-AF65-F5344CB8AC3E}">
        <p14:creationId xmlns:p14="http://schemas.microsoft.com/office/powerpoint/2010/main" val="130203759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582372"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8329356"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760296"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688288"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9172872"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989912"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9286056"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9222432"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extLst/>
          </p:nvPr>
        </p:nvGraphicFramePr>
        <p:xfrm>
          <a:off x="8565976" y="3429000"/>
          <a:ext cx="304800" cy="342900"/>
        </p:xfrm>
        <a:graphic>
          <a:graphicData uri="http://schemas.openxmlformats.org/presentationml/2006/ole">
            <mc:AlternateContent xmlns:mc="http://schemas.openxmlformats.org/markup-compatibility/2006">
              <mc:Choice xmlns:v="urn:schemas-microsoft-com:vml" Requires="v">
                <p:oleObj spid="_x0000_s4782" r:id="rId4" imgW="305249" imgH="343366" progId="Equation.3">
                  <p:embed/>
                </p:oleObj>
              </mc:Choice>
              <mc:Fallback>
                <p:oleObj r:id="rId4"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5976"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extLst/>
          </p:nvPr>
        </p:nvGraphicFramePr>
        <p:xfrm>
          <a:off x="8997652" y="5078958"/>
          <a:ext cx="266700" cy="222250"/>
        </p:xfrm>
        <a:graphic>
          <a:graphicData uri="http://schemas.openxmlformats.org/presentationml/2006/ole">
            <mc:AlternateContent xmlns:mc="http://schemas.openxmlformats.org/markup-compatibility/2006">
              <mc:Choice xmlns:v="urn:schemas-microsoft-com:vml" Requires="v">
                <p:oleObj spid="_x0000_s4783" r:id="rId6" imgW="267017" imgH="216217" progId="Equation.3">
                  <p:embed/>
                </p:oleObj>
              </mc:Choice>
              <mc:Fallback>
                <p:oleObj r:id="rId6"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7652"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976320"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862392"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608168"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412777"/>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492898"/>
            <a:ext cx="3600400" cy="1296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a:solidFill>
                  <a:srgbClr val="FF0000"/>
                </a:solidFill>
                <a:latin typeface="新宋体" panose="02010609030101010101" pitchFamily="49" charset="-122"/>
                <a:ea typeface="新宋体" panose="02010609030101010101" pitchFamily="49" charset="-122"/>
              </a:rPr>
              <a:t>left.next()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a:solidFill>
                  <a:srgbClr val="FF0000"/>
                </a:solidFill>
                <a:latin typeface="新宋体" panose="02010609030101010101" pitchFamily="49" charset="-122"/>
                <a:ea typeface="新宋体" panose="02010609030101010101" pitchFamily="49" charset="-122"/>
              </a:rPr>
              <a:t>right.next()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dirty="0">
                <a:solidFill>
                  <a:prstClr val="black"/>
                </a:solidFill>
                <a:latin typeface="Arial Unicode MS"/>
                <a:ea typeface="Arial Unicode MS"/>
                <a:cs typeface="Arial Unicode MS"/>
              </a:rPr>
              <a:t> ⋈</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324800" y="4115105"/>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9" name="矩形 28">
            <a:extLst>
              <a:ext uri="{FF2B5EF4-FFF2-40B4-BE49-F238E27FC236}">
                <a16:creationId xmlns:a16="http://schemas.microsoft.com/office/drawing/2014/main" id="{8EE3791D-906A-4399-9F99-807F448DF67C}"/>
              </a:ext>
            </a:extLst>
          </p:cNvPr>
          <p:cNvSpPr/>
          <p:nvPr/>
        </p:nvSpPr>
        <p:spPr bwMode="auto">
          <a:xfrm>
            <a:off x="5280836" y="5445225"/>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2412420" y="5532773"/>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65" name="椭圆 64">
            <a:extLst>
              <a:ext uri="{FF2B5EF4-FFF2-40B4-BE49-F238E27FC236}">
                <a16:creationId xmlns:a16="http://schemas.microsoft.com/office/drawing/2014/main" id="{5B3F9346-FF42-42F7-B04C-8440803C7F84}"/>
              </a:ext>
            </a:extLst>
          </p:cNvPr>
          <p:cNvSpPr/>
          <p:nvPr/>
        </p:nvSpPr>
        <p:spPr bwMode="auto">
          <a:xfrm>
            <a:off x="1853281"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66" name="椭圆 65">
            <a:extLst>
              <a:ext uri="{FF2B5EF4-FFF2-40B4-BE49-F238E27FC236}">
                <a16:creationId xmlns:a16="http://schemas.microsoft.com/office/drawing/2014/main" id="{D516F7F3-B9FC-4FDF-ADA6-079B9D0453C5}"/>
              </a:ext>
            </a:extLst>
          </p:cNvPr>
          <p:cNvSpPr/>
          <p:nvPr/>
        </p:nvSpPr>
        <p:spPr bwMode="auto">
          <a:xfrm>
            <a:off x="1775521" y="285293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2</a:t>
            </a:r>
            <a:endParaRPr lang="zh-CN" altLang="en-US" b="1" dirty="0">
              <a:solidFill>
                <a:prstClr val="white"/>
              </a:solidFill>
              <a:latin typeface="Tahoma" pitchFamily="34" charset="0"/>
            </a:endParaRPr>
          </a:p>
        </p:txBody>
      </p:sp>
      <p:sp>
        <p:nvSpPr>
          <p:cNvPr id="76" name="椭圆 75">
            <a:extLst>
              <a:ext uri="{FF2B5EF4-FFF2-40B4-BE49-F238E27FC236}">
                <a16:creationId xmlns:a16="http://schemas.microsoft.com/office/drawing/2014/main" id="{80355FEE-88CA-4241-993C-1D654F743FF0}"/>
              </a:ext>
            </a:extLst>
          </p:cNvPr>
          <p:cNvSpPr/>
          <p:nvPr/>
        </p:nvSpPr>
        <p:spPr bwMode="auto">
          <a:xfrm>
            <a:off x="1775521" y="566124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3</a:t>
            </a:r>
            <a:endParaRPr lang="zh-CN" altLang="en-US" b="1" dirty="0">
              <a:solidFill>
                <a:prstClr val="white"/>
              </a:solidFill>
              <a:latin typeface="Tahoma" pitchFamily="34" charset="0"/>
            </a:endParaRPr>
          </a:p>
        </p:txBody>
      </p:sp>
      <p:sp>
        <p:nvSpPr>
          <p:cNvPr id="32" name="椭圆 31">
            <a:extLst>
              <a:ext uri="{FF2B5EF4-FFF2-40B4-BE49-F238E27FC236}">
                <a16:creationId xmlns:a16="http://schemas.microsoft.com/office/drawing/2014/main" id="{F5D928E3-4D68-45CF-BBDF-4AA860DE1AD3}"/>
              </a:ext>
            </a:extLst>
          </p:cNvPr>
          <p:cNvSpPr/>
          <p:nvPr/>
        </p:nvSpPr>
        <p:spPr bwMode="auto">
          <a:xfrm>
            <a:off x="7032105" y="429309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4</a:t>
            </a:r>
            <a:endParaRPr lang="zh-CN" altLang="en-US" b="1" dirty="0">
              <a:solidFill>
                <a:prstClr val="white"/>
              </a:solidFill>
              <a:latin typeface="Tahoma" pitchFamily="34" charset="0"/>
            </a:endParaRPr>
          </a:p>
        </p:txBody>
      </p:sp>
      <p:sp>
        <p:nvSpPr>
          <p:cNvPr id="33" name="椭圆 32">
            <a:extLst>
              <a:ext uri="{FF2B5EF4-FFF2-40B4-BE49-F238E27FC236}">
                <a16:creationId xmlns:a16="http://schemas.microsoft.com/office/drawing/2014/main" id="{0444CF09-5B27-4138-B513-728B454912F9}"/>
              </a:ext>
            </a:extLst>
          </p:cNvPr>
          <p:cNvSpPr/>
          <p:nvPr/>
        </p:nvSpPr>
        <p:spPr bwMode="auto">
          <a:xfrm>
            <a:off x="6960097"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5</a:t>
            </a:r>
            <a:endParaRPr lang="zh-CN" altLang="en-US" b="1" dirty="0">
              <a:solidFill>
                <a:prstClr val="white"/>
              </a:solidFill>
              <a:latin typeface="Tahoma" pitchFamily="34" charset="0"/>
            </a:endParaRPr>
          </a:p>
        </p:txBody>
      </p:sp>
      <p:cxnSp>
        <p:nvCxnSpPr>
          <p:cNvPr id="4" name="连接符: 曲线 3">
            <a:extLst>
              <a:ext uri="{FF2B5EF4-FFF2-40B4-BE49-F238E27FC236}">
                <a16:creationId xmlns:a16="http://schemas.microsoft.com/office/drawing/2014/main" id="{CD2BA4FB-42AC-4191-982D-A2EB26DC4F2E}"/>
              </a:ext>
            </a:extLst>
          </p:cNvPr>
          <p:cNvCxnSpPr/>
          <p:nvPr/>
        </p:nvCxnSpPr>
        <p:spPr bwMode="auto">
          <a:xfrm rot="5400000">
            <a:off x="3899757" y="2024846"/>
            <a:ext cx="720081" cy="216024"/>
          </a:xfrm>
          <a:prstGeom prst="curvedConnector3">
            <a:avLst/>
          </a:prstGeom>
          <a:solidFill>
            <a:schemeClr val="bg1"/>
          </a:solidFill>
          <a:ln w="19050" cap="flat" cmpd="sng" algn="ctr">
            <a:solidFill>
              <a:srgbClr val="00B0F0"/>
            </a:solidFill>
            <a:prstDash val="solid"/>
            <a:round/>
            <a:headEnd type="none" w="med" len="med"/>
            <a:tailEnd type="triangle"/>
          </a:ln>
          <a:effectLst/>
        </p:spPr>
      </p:cxnSp>
      <p:cxnSp>
        <p:nvCxnSpPr>
          <p:cNvPr id="17" name="连接符: 曲线 16">
            <a:extLst>
              <a:ext uri="{FF2B5EF4-FFF2-40B4-BE49-F238E27FC236}">
                <a16:creationId xmlns:a16="http://schemas.microsoft.com/office/drawing/2014/main" id="{57D4CF0C-606B-4D57-A134-0AEA25EC8D08}"/>
              </a:ext>
            </a:extLst>
          </p:cNvPr>
          <p:cNvCxnSpPr/>
          <p:nvPr/>
        </p:nvCxnSpPr>
        <p:spPr bwMode="auto">
          <a:xfrm rot="5400000">
            <a:off x="4043773" y="3753036"/>
            <a:ext cx="648072" cy="12700"/>
          </a:xfrm>
          <a:prstGeom prst="curvedConnector3">
            <a:avLst/>
          </a:prstGeom>
          <a:solidFill>
            <a:schemeClr val="bg1"/>
          </a:solidFill>
          <a:ln w="19050" cap="flat" cmpd="sng" algn="ctr">
            <a:solidFill>
              <a:srgbClr val="00B0F0"/>
            </a:solidFill>
            <a:prstDash val="solid"/>
            <a:round/>
            <a:headEnd type="none" w="med" len="med"/>
            <a:tailEnd type="triangle"/>
          </a:ln>
          <a:effectLst/>
        </p:spPr>
      </p:cxnSp>
      <p:cxnSp>
        <p:nvCxnSpPr>
          <p:cNvPr id="27" name="连接符: 曲线 26">
            <a:extLst>
              <a:ext uri="{FF2B5EF4-FFF2-40B4-BE49-F238E27FC236}">
                <a16:creationId xmlns:a16="http://schemas.microsoft.com/office/drawing/2014/main" id="{A92A3314-6361-405D-BF38-D0F731AC70E6}"/>
              </a:ext>
            </a:extLst>
          </p:cNvPr>
          <p:cNvCxnSpPr/>
          <p:nvPr/>
        </p:nvCxnSpPr>
        <p:spPr bwMode="auto">
          <a:xfrm rot="16200000" flipH="1">
            <a:off x="4932334" y="4785614"/>
            <a:ext cx="1008112" cy="311108"/>
          </a:xfrm>
          <a:prstGeom prst="curvedConnector3">
            <a:avLst/>
          </a:prstGeom>
          <a:solidFill>
            <a:schemeClr val="bg1"/>
          </a:solidFill>
          <a:ln w="19050" cap="flat" cmpd="sng" algn="ctr">
            <a:solidFill>
              <a:srgbClr val="00B0F0"/>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CA6275FD-C665-437D-88FA-909C70CF61E4}"/>
              </a:ext>
            </a:extLst>
          </p:cNvPr>
          <p:cNvCxnSpPr/>
          <p:nvPr/>
        </p:nvCxnSpPr>
        <p:spPr bwMode="auto">
          <a:xfrm rot="16200000" flipV="1">
            <a:off x="5682968" y="4816168"/>
            <a:ext cx="1474136" cy="792088"/>
          </a:xfrm>
          <a:prstGeom prst="curvedConnector3">
            <a:avLst/>
          </a:prstGeom>
          <a:solidFill>
            <a:schemeClr val="bg1"/>
          </a:solidFill>
          <a:ln w="19050" cap="flat" cmpd="sng" algn="ctr">
            <a:solidFill>
              <a:srgbClr val="00B0F0"/>
            </a:solidFill>
            <a:prstDash val="solid"/>
            <a:round/>
            <a:headEnd type="none" w="med" len="med"/>
            <a:tailEnd type="triangle"/>
          </a:ln>
          <a:effectLst/>
        </p:spPr>
      </p:cxnSp>
      <p:cxnSp>
        <p:nvCxnSpPr>
          <p:cNvPr id="37" name="连接符: 曲线 36">
            <a:extLst>
              <a:ext uri="{FF2B5EF4-FFF2-40B4-BE49-F238E27FC236}">
                <a16:creationId xmlns:a16="http://schemas.microsoft.com/office/drawing/2014/main" id="{BBE40211-73E2-41BB-8D76-A0264D6A8C60}"/>
              </a:ext>
            </a:extLst>
          </p:cNvPr>
          <p:cNvCxnSpPr>
            <a:cxnSpLocks/>
          </p:cNvCxnSpPr>
          <p:nvPr/>
        </p:nvCxnSpPr>
        <p:spPr bwMode="auto">
          <a:xfrm rot="16200000" flipV="1">
            <a:off x="5231905" y="3573017"/>
            <a:ext cx="1224136" cy="936102"/>
          </a:xfrm>
          <a:prstGeom prst="curvedConnector3">
            <a:avLst/>
          </a:prstGeom>
          <a:solidFill>
            <a:schemeClr val="bg1"/>
          </a:solidFill>
          <a:ln w="19050" cap="flat" cmpd="sng" algn="ctr">
            <a:solidFill>
              <a:srgbClr val="00B0F0"/>
            </a:solidFill>
            <a:prstDash val="solid"/>
            <a:round/>
            <a:headEnd type="none" w="med" len="med"/>
            <a:tailEnd type="triangle"/>
          </a:ln>
          <a:effectLst/>
        </p:spPr>
      </p:cxnSp>
      <p:cxnSp>
        <p:nvCxnSpPr>
          <p:cNvPr id="39" name="连接符: 曲线 38">
            <a:extLst>
              <a:ext uri="{FF2B5EF4-FFF2-40B4-BE49-F238E27FC236}">
                <a16:creationId xmlns:a16="http://schemas.microsoft.com/office/drawing/2014/main" id="{1BE62B2C-FCD4-45C9-9B51-510CA8E34267}"/>
              </a:ext>
            </a:extLst>
          </p:cNvPr>
          <p:cNvCxnSpPr>
            <a:cxnSpLocks/>
          </p:cNvCxnSpPr>
          <p:nvPr/>
        </p:nvCxnSpPr>
        <p:spPr bwMode="auto">
          <a:xfrm rot="16200000" flipV="1">
            <a:off x="4611159" y="2442493"/>
            <a:ext cx="1868601" cy="529245"/>
          </a:xfrm>
          <a:prstGeom prst="curvedConnector3">
            <a:avLst/>
          </a:prstGeom>
          <a:solidFill>
            <a:schemeClr val="bg1"/>
          </a:solidFill>
          <a:ln w="19050" cap="flat" cmpd="sng" algn="ctr">
            <a:solidFill>
              <a:srgbClr val="00B0F0"/>
            </a:solidFill>
            <a:prstDash val="solid"/>
            <a:round/>
            <a:headEnd type="none" w="med" len="med"/>
            <a:tailEnd type="triangle"/>
          </a:ln>
          <a:effectLst/>
        </p:spPr>
      </p:cxnSp>
      <p:sp>
        <p:nvSpPr>
          <p:cNvPr id="48" name="Text Box 4">
            <a:extLst>
              <a:ext uri="{FF2B5EF4-FFF2-40B4-BE49-F238E27FC236}">
                <a16:creationId xmlns:a16="http://schemas.microsoft.com/office/drawing/2014/main" id="{8237AFFB-0EBD-47C2-82E1-288E815A48C7}"/>
              </a:ext>
            </a:extLst>
          </p:cNvPr>
          <p:cNvSpPr txBox="1">
            <a:spLocks noChangeArrowheads="1"/>
          </p:cNvSpPr>
          <p:nvPr/>
        </p:nvSpPr>
        <p:spPr bwMode="auto">
          <a:xfrm>
            <a:off x="1624215" y="28024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4.2.1 </a:t>
            </a:r>
            <a:r>
              <a:rPr kumimoji="0" lang="zh-CN" altLang="en-US" sz="3600" dirty="0">
                <a:solidFill>
                  <a:srgbClr val="04617B"/>
                </a:solidFill>
                <a:latin typeface="隶书" panose="02010509060101010101" pitchFamily="49" charset="-122"/>
                <a:ea typeface="隶书" panose="02010509060101010101" pitchFamily="49" charset="-122"/>
              </a:rPr>
              <a:t>迭代模型</a:t>
            </a:r>
          </a:p>
        </p:txBody>
      </p:sp>
      <p:sp>
        <p:nvSpPr>
          <p:cNvPr id="2" name="灯片编号占位符 1">
            <a:extLst>
              <a:ext uri="{FF2B5EF4-FFF2-40B4-BE49-F238E27FC236}">
                <a16:creationId xmlns:a16="http://schemas.microsoft.com/office/drawing/2014/main" id="{E71D8942-BE81-4559-9437-09F5822C72BD}"/>
              </a:ext>
            </a:extLst>
          </p:cNvPr>
          <p:cNvSpPr>
            <a:spLocks noGrp="1"/>
          </p:cNvSpPr>
          <p:nvPr>
            <p:ph type="sldNum" sz="quarter" idx="12"/>
          </p:nvPr>
        </p:nvSpPr>
        <p:spPr/>
        <p:txBody>
          <a:bodyPr/>
          <a:lstStyle/>
          <a:p>
            <a:pPr>
              <a:defRPr/>
            </a:pPr>
            <a:fld id="{BCABB3B7-40FC-498F-90D6-69ECBA7F181C}" type="slidenum">
              <a:rPr lang="zh-CN" altLang="en-US" smtClean="0"/>
              <a:pPr>
                <a:defRPr/>
              </a:pPr>
              <a:t>104</a:t>
            </a:fld>
            <a:endParaRPr lang="en-US" altLang="zh-CN"/>
          </a:p>
        </p:txBody>
      </p:sp>
    </p:spTree>
    <p:extLst>
      <p:ext uri="{BB962C8B-B14F-4D97-AF65-F5344CB8AC3E}">
        <p14:creationId xmlns:p14="http://schemas.microsoft.com/office/powerpoint/2010/main" val="4724605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332B0C-1E85-425F-BF46-D3FA3F20D79A}"/>
              </a:ext>
            </a:extLst>
          </p:cNvPr>
          <p:cNvSpPr>
            <a:spLocks noGrp="1"/>
          </p:cNvSpPr>
          <p:nvPr>
            <p:ph idx="1"/>
          </p:nvPr>
        </p:nvSpPr>
        <p:spPr>
          <a:xfrm>
            <a:off x="2209800" y="1556792"/>
            <a:ext cx="7772400" cy="4539208"/>
          </a:xfrm>
        </p:spPr>
        <p:txBody>
          <a:bodyPr/>
          <a:lstStyle/>
          <a:p>
            <a:pPr marL="0" indent="0">
              <a:buNone/>
            </a:pPr>
            <a:r>
              <a:rPr lang="zh-CN" altLang="en-US" dirty="0"/>
              <a:t>迭代模型特点：</a:t>
            </a:r>
            <a:endParaRPr lang="en-US" altLang="zh-CN" dirty="0"/>
          </a:p>
          <a:p>
            <a:pPr marL="355600" lvl="1" indent="-355600">
              <a:buFont typeface="Wingdings" panose="05000000000000000000" pitchFamily="2" charset="2"/>
              <a:buChar char="Ø"/>
            </a:pPr>
            <a:r>
              <a:rPr lang="zh-CN" altLang="en-US" dirty="0"/>
              <a:t>几乎所有的</a:t>
            </a:r>
            <a:r>
              <a:rPr lang="en-US" altLang="zh-CN" dirty="0"/>
              <a:t>DBMS</a:t>
            </a:r>
            <a:r>
              <a:rPr lang="zh-CN" altLang="en-US" dirty="0"/>
              <a:t>都采用该模型，允许</a:t>
            </a:r>
            <a:r>
              <a:rPr lang="zh-CN" altLang="en-US" dirty="0">
                <a:solidFill>
                  <a:srgbClr val="FF0000"/>
                </a:solidFill>
              </a:rPr>
              <a:t>元组流水线</a:t>
            </a:r>
            <a:r>
              <a:rPr lang="zh-CN" altLang="en-US" dirty="0"/>
              <a:t>。</a:t>
            </a:r>
            <a:endParaRPr lang="en-US" altLang="zh-CN" dirty="0"/>
          </a:p>
          <a:p>
            <a:pPr marL="355600" lvl="1" indent="-355600">
              <a:buFont typeface="Wingdings" panose="05000000000000000000" pitchFamily="2" charset="2"/>
              <a:buChar char="Ø"/>
            </a:pPr>
            <a:r>
              <a:rPr lang="zh-CN" altLang="en-US" b="1" dirty="0">
                <a:solidFill>
                  <a:srgbClr val="FF0000"/>
                </a:solidFill>
                <a:latin typeface="黑体" panose="02010609060101010101" pitchFamily="49" charset="-122"/>
                <a:ea typeface="黑体" panose="02010609060101010101" pitchFamily="49" charset="-122"/>
              </a:rPr>
              <a:t>存在阻塞算子：</a:t>
            </a:r>
            <a:r>
              <a:rPr lang="zh-CN" altLang="en-US" dirty="0">
                <a:solidFill>
                  <a:srgbClr val="FF0000"/>
                </a:solidFill>
              </a:rPr>
              <a:t>有些算子会阻塞数据的流动，直到其子节点发送所有的元组</a:t>
            </a:r>
            <a:r>
              <a:rPr lang="zh-CN" altLang="en-US" dirty="0"/>
              <a:t>，例如</a:t>
            </a:r>
            <a:r>
              <a:rPr lang="en-US" altLang="zh-CN" dirty="0"/>
              <a:t>join</a:t>
            </a:r>
            <a:r>
              <a:rPr lang="zh-CN" altLang="en-US" dirty="0"/>
              <a:t>操作、子查询操作、排序操作。</a:t>
            </a:r>
            <a:endParaRPr lang="en-US" altLang="zh-CN" dirty="0"/>
          </a:p>
          <a:p>
            <a:pPr marL="355600" lvl="1" indent="-355600">
              <a:buFont typeface="Wingdings" panose="05000000000000000000" pitchFamily="2" charset="2"/>
              <a:buChar char="Ø"/>
            </a:pPr>
            <a:r>
              <a:rPr lang="zh-CN" altLang="en-US" dirty="0"/>
              <a:t>该模型可以很容易的控制输出，如</a:t>
            </a:r>
            <a:r>
              <a:rPr lang="en-US" altLang="zh-CN" dirty="0">
                <a:solidFill>
                  <a:srgbClr val="FF0000"/>
                </a:solidFill>
              </a:rPr>
              <a:t>limit</a:t>
            </a:r>
            <a:r>
              <a:rPr lang="zh-CN" altLang="en-US" dirty="0">
                <a:solidFill>
                  <a:srgbClr val="FF0000"/>
                </a:solidFill>
              </a:rPr>
              <a:t>操作</a:t>
            </a:r>
            <a:r>
              <a:rPr lang="zh-CN" altLang="en-US" dirty="0"/>
              <a:t>。</a:t>
            </a:r>
            <a:endParaRPr lang="en-US" altLang="zh-CN" dirty="0"/>
          </a:p>
        </p:txBody>
      </p:sp>
      <p:sp>
        <p:nvSpPr>
          <p:cNvPr id="5" name="Text Box 4">
            <a:extLst>
              <a:ext uri="{FF2B5EF4-FFF2-40B4-BE49-F238E27FC236}">
                <a16:creationId xmlns:a16="http://schemas.microsoft.com/office/drawing/2014/main" id="{4EFFD3E1-1798-4A18-B3E1-CCEF6ABC0E02}"/>
              </a:ext>
            </a:extLst>
          </p:cNvPr>
          <p:cNvSpPr txBox="1">
            <a:spLocks noChangeArrowheads="1"/>
          </p:cNvSpPr>
          <p:nvPr/>
        </p:nvSpPr>
        <p:spPr bwMode="auto">
          <a:xfrm>
            <a:off x="2063552" y="752724"/>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4.2.1 </a:t>
            </a:r>
            <a:r>
              <a:rPr kumimoji="0" lang="zh-CN" altLang="en-US" sz="3600" dirty="0">
                <a:solidFill>
                  <a:srgbClr val="04617B"/>
                </a:solidFill>
                <a:latin typeface="隶书" panose="02010509060101010101" pitchFamily="49" charset="-122"/>
                <a:ea typeface="隶书" panose="02010509060101010101" pitchFamily="49" charset="-122"/>
              </a:rPr>
              <a:t>迭代模型</a:t>
            </a:r>
          </a:p>
        </p:txBody>
      </p:sp>
      <p:sp>
        <p:nvSpPr>
          <p:cNvPr id="2" name="灯片编号占位符 1">
            <a:extLst>
              <a:ext uri="{FF2B5EF4-FFF2-40B4-BE49-F238E27FC236}">
                <a16:creationId xmlns:a16="http://schemas.microsoft.com/office/drawing/2014/main" id="{5DAB8E84-F197-435E-A6C5-DFE221B4C0B5}"/>
              </a:ext>
            </a:extLst>
          </p:cNvPr>
          <p:cNvSpPr>
            <a:spLocks noGrp="1"/>
          </p:cNvSpPr>
          <p:nvPr>
            <p:ph type="sldNum" sz="quarter" idx="12"/>
          </p:nvPr>
        </p:nvSpPr>
        <p:spPr/>
        <p:txBody>
          <a:bodyPr/>
          <a:lstStyle/>
          <a:p>
            <a:pPr>
              <a:defRPr/>
            </a:pPr>
            <a:fld id="{BCABB3B7-40FC-498F-90D6-69ECBA7F181C}" type="slidenum">
              <a:rPr lang="zh-CN" altLang="en-US" smtClean="0"/>
              <a:pPr>
                <a:defRPr/>
              </a:pPr>
              <a:t>105</a:t>
            </a:fld>
            <a:endParaRPr lang="en-US" altLang="zh-CN"/>
          </a:p>
        </p:txBody>
      </p:sp>
    </p:spTree>
    <p:extLst>
      <p:ext uri="{BB962C8B-B14F-4D97-AF65-F5344CB8AC3E}">
        <p14:creationId xmlns:p14="http://schemas.microsoft.com/office/powerpoint/2010/main" val="25672738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5DA7A-C60B-4472-AF9F-5008D5EA7187}"/>
              </a:ext>
            </a:extLst>
          </p:cNvPr>
          <p:cNvSpPr>
            <a:spLocks noGrp="1"/>
          </p:cNvSpPr>
          <p:nvPr>
            <p:ph type="title"/>
          </p:nvPr>
        </p:nvSpPr>
        <p:spPr/>
        <p:txBody>
          <a:bodyPr/>
          <a:lstStyle/>
          <a:p>
            <a:r>
              <a:rPr lang="en-US" altLang="zh-CN" sz="5400" dirty="0">
                <a:latin typeface="+mj-ea"/>
              </a:rPr>
              <a:t>4.2 </a:t>
            </a:r>
            <a:r>
              <a:rPr lang="zh-CN" altLang="en-US" sz="5400" dirty="0">
                <a:latin typeface="+mj-ea"/>
              </a:rPr>
              <a:t>查询处理模型</a:t>
            </a:r>
          </a:p>
        </p:txBody>
      </p:sp>
      <p:sp>
        <p:nvSpPr>
          <p:cNvPr id="3" name="内容占位符 2">
            <a:extLst>
              <a:ext uri="{FF2B5EF4-FFF2-40B4-BE49-F238E27FC236}">
                <a16:creationId xmlns:a16="http://schemas.microsoft.com/office/drawing/2014/main" id="{690D23E3-FAE4-40BD-BFB5-8E03663CD415}"/>
              </a:ext>
            </a:extLst>
          </p:cNvPr>
          <p:cNvSpPr>
            <a:spLocks noGrp="1"/>
          </p:cNvSpPr>
          <p:nvPr>
            <p:ph idx="1"/>
          </p:nvPr>
        </p:nvSpPr>
        <p:spPr/>
        <p:txBody>
          <a:bodyPr/>
          <a:lstStyle/>
          <a:p>
            <a:pPr marL="0" indent="0">
              <a:buNone/>
            </a:pPr>
            <a:r>
              <a:rPr lang="en-US" altLang="zh-CN" b="1" dirty="0">
                <a:latin typeface="微软雅黑" panose="020B0503020204020204" pitchFamily="34" charset="-122"/>
                <a:ea typeface="微软雅黑" panose="020B0503020204020204" pitchFamily="34" charset="-122"/>
              </a:rPr>
              <a:t>4.2.2 </a:t>
            </a:r>
            <a:r>
              <a:rPr lang="zh-CN" altLang="en-US" b="1" dirty="0">
                <a:latin typeface="微软雅黑" panose="020B0503020204020204" pitchFamily="34" charset="-122"/>
                <a:ea typeface="微软雅黑" panose="020B0503020204020204" pitchFamily="34" charset="-122"/>
              </a:rPr>
              <a:t>物化模型</a:t>
            </a:r>
            <a:endParaRPr lang="en-US" altLang="zh-CN" b="1" dirty="0">
              <a:latin typeface="微软雅黑" panose="020B0503020204020204" pitchFamily="34" charset="-122"/>
              <a:ea typeface="微软雅黑" panose="020B0503020204020204" pitchFamily="34" charset="-122"/>
            </a:endParaRPr>
          </a:p>
          <a:p>
            <a:pPr marL="263525" lvl="1">
              <a:buFont typeface="Wingdings" panose="05000000000000000000" pitchFamily="2" charset="2"/>
              <a:buChar char="Ø"/>
            </a:pPr>
            <a:r>
              <a:rPr lang="zh-CN" altLang="en-US" dirty="0"/>
              <a:t>算子一次性获取它所有的输入，当处理完成后再返回给它的父节点。</a:t>
            </a:r>
            <a:endParaRPr lang="en-US" altLang="zh-CN" dirty="0"/>
          </a:p>
          <a:p>
            <a:pPr marL="263525" lvl="1">
              <a:buFont typeface="Wingdings" panose="05000000000000000000" pitchFamily="2" charset="2"/>
              <a:buChar char="Ø"/>
            </a:pPr>
            <a:r>
              <a:rPr lang="zh-CN" altLang="en-US" dirty="0"/>
              <a:t>算子能“物化”其输出作为一个整体结果。</a:t>
            </a:r>
            <a:endParaRPr lang="en-US" altLang="zh-CN" dirty="0"/>
          </a:p>
          <a:p>
            <a:pPr marL="263525" lvl="1">
              <a:buFont typeface="Wingdings" panose="05000000000000000000" pitchFamily="2" charset="2"/>
              <a:buChar char="Ø"/>
            </a:pPr>
            <a:r>
              <a:rPr lang="zh-CN" altLang="en-US" dirty="0"/>
              <a:t>一次处理足够多的数据，能传递</a:t>
            </a:r>
            <a:r>
              <a:rPr lang="zh-CN" altLang="en-US" dirty="0">
                <a:solidFill>
                  <a:srgbClr val="FF0000"/>
                </a:solidFill>
              </a:rPr>
              <a:t>“</a:t>
            </a:r>
            <a:r>
              <a:rPr lang="en-US" altLang="zh-CN" dirty="0">
                <a:solidFill>
                  <a:srgbClr val="FF0000"/>
                </a:solidFill>
              </a:rPr>
              <a:t>hints</a:t>
            </a:r>
            <a:r>
              <a:rPr lang="zh-CN" altLang="en-US" dirty="0">
                <a:solidFill>
                  <a:srgbClr val="FF0000"/>
                </a:solidFill>
              </a:rPr>
              <a:t>”来避免扫描过多元组</a:t>
            </a:r>
            <a:r>
              <a:rPr lang="zh-CN" altLang="en-US" dirty="0"/>
              <a:t>（如</a:t>
            </a:r>
            <a:r>
              <a:rPr lang="en-US" altLang="zh-CN" dirty="0"/>
              <a:t>limit</a:t>
            </a:r>
            <a:r>
              <a:rPr lang="zh-CN" altLang="en-US" dirty="0"/>
              <a:t>）。</a:t>
            </a:r>
            <a:endParaRPr lang="en-US" altLang="zh-CN" dirty="0"/>
          </a:p>
          <a:p>
            <a:pPr marL="17462" lvl="1" indent="0">
              <a:buNone/>
            </a:pPr>
            <a:endParaRPr lang="en-US" altLang="zh-CN" dirty="0"/>
          </a:p>
          <a:p>
            <a:pPr marL="17462" lvl="1" indent="0">
              <a:buNone/>
            </a:pPr>
            <a:r>
              <a:rPr lang="zh-CN" altLang="en-US" dirty="0"/>
              <a:t>       输出可以是整个元组（</a:t>
            </a:r>
            <a:r>
              <a:rPr lang="en-US" altLang="zh-CN" dirty="0"/>
              <a:t>NSM</a:t>
            </a:r>
            <a:r>
              <a:rPr lang="zh-CN" altLang="en-US" dirty="0"/>
              <a:t>存储模式），或者属性子集（</a:t>
            </a:r>
            <a:r>
              <a:rPr lang="en-US" altLang="zh-CN" dirty="0"/>
              <a:t>DSM</a:t>
            </a:r>
            <a:r>
              <a:rPr lang="zh-CN" altLang="en-US" dirty="0"/>
              <a:t>存储模式）。</a:t>
            </a:r>
          </a:p>
        </p:txBody>
      </p:sp>
      <p:sp>
        <p:nvSpPr>
          <p:cNvPr id="4" name="灯片编号占位符 3">
            <a:extLst>
              <a:ext uri="{FF2B5EF4-FFF2-40B4-BE49-F238E27FC236}">
                <a16:creationId xmlns:a16="http://schemas.microsoft.com/office/drawing/2014/main" id="{00E7D853-2C9D-4CA3-A35A-92B0D96343C1}"/>
              </a:ext>
            </a:extLst>
          </p:cNvPr>
          <p:cNvSpPr>
            <a:spLocks noGrp="1"/>
          </p:cNvSpPr>
          <p:nvPr>
            <p:ph type="sldNum" sz="quarter" idx="12"/>
          </p:nvPr>
        </p:nvSpPr>
        <p:spPr/>
        <p:txBody>
          <a:bodyPr/>
          <a:lstStyle/>
          <a:p>
            <a:pPr>
              <a:defRPr/>
            </a:pPr>
            <a:fld id="{BCABB3B7-40FC-498F-90D6-69ECBA7F181C}" type="slidenum">
              <a:rPr lang="zh-CN" altLang="en-US" smtClean="0"/>
              <a:pPr>
                <a:defRPr/>
              </a:pPr>
              <a:t>106</a:t>
            </a:fld>
            <a:endParaRPr lang="en-US" altLang="zh-CN"/>
          </a:p>
        </p:txBody>
      </p:sp>
    </p:spTree>
    <p:extLst>
      <p:ext uri="{BB962C8B-B14F-4D97-AF65-F5344CB8AC3E}">
        <p14:creationId xmlns:p14="http://schemas.microsoft.com/office/powerpoint/2010/main" val="16821368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spid="_x0000_s5806"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spid="_x0000_s5807"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1991544" y="1026720"/>
            <a:ext cx="4104456" cy="11972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  out=[]</a:t>
            </a:r>
          </a:p>
          <a:p>
            <a:r>
              <a:rPr lang="en-US" altLang="zh-CN" sz="2000" dirty="0">
                <a:solidFill>
                  <a:prstClr val="black"/>
                </a:solidFill>
                <a:latin typeface="新宋体" panose="02010609030101010101" pitchFamily="49" charset="-122"/>
                <a:ea typeface="新宋体" panose="02010609030101010101" pitchFamily="49" charset="-122"/>
              </a:rPr>
              <a:t>  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b="1" dirty="0">
                <a:solidFill>
                  <a:prstClr val="black"/>
                </a:solidFill>
                <a:latin typeface="新宋体" panose="02010609030101010101" pitchFamily="49" charset="-122"/>
                <a:ea typeface="新宋体" panose="02010609030101010101" pitchFamily="49" charset="-122"/>
              </a:rPr>
              <a:t>  return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1991544" y="2295946"/>
            <a:ext cx="4104456" cy="1925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a:solidFill>
                  <a:srgbClr val="FF0000"/>
                </a:solidFill>
                <a:latin typeface="新宋体" panose="02010609030101010101" pitchFamily="49" charset="-122"/>
                <a:ea typeface="新宋体" panose="02010609030101010101" pitchFamily="49" charset="-122"/>
              </a:rPr>
              <a:t>left.output()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srgbClr val="FF0000"/>
                </a:solidFill>
                <a:latin typeface="新宋体" panose="02010609030101010101" pitchFamily="49" charset="-122"/>
                <a:ea typeface="新宋体" panose="02010609030101010101" pitchFamily="49" charset="-122"/>
              </a:rPr>
              <a:t>  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a:solidFill>
                  <a:srgbClr val="FF0000"/>
                </a:solidFill>
                <a:latin typeface="新宋体" panose="02010609030101010101" pitchFamily="49" charset="-122"/>
                <a:ea typeface="新宋体" panose="02010609030101010101" pitchFamily="49" charset="-122"/>
              </a:rPr>
              <a:t>right.output()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(t1 </a:t>
            </a:r>
            <a:r>
              <a:rPr lang="en-US" altLang="zh-CN" sz="2000" dirty="0">
                <a:solidFill>
                  <a:prstClr val="black"/>
                </a:solidFill>
                <a:latin typeface="Arial Unicode MS"/>
                <a:ea typeface="Arial Unicode MS"/>
                <a:cs typeface="Arial Unicode MS"/>
              </a:rPr>
              <a: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p>
          <a:p>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return out</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575720" y="3926003"/>
            <a:ext cx="3329136" cy="14313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1965114" y="5445224"/>
            <a:ext cx="2232248" cy="124829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r>
              <a:rPr lang="en-US" altLang="zh-CN" sz="2000" dirty="0">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8" name="矩形 37">
            <a:extLst>
              <a:ext uri="{FF2B5EF4-FFF2-40B4-BE49-F238E27FC236}">
                <a16:creationId xmlns:a16="http://schemas.microsoft.com/office/drawing/2014/main" id="{86FA59E6-5563-4D37-894F-BAE4AB54EE9B}"/>
              </a:ext>
            </a:extLst>
          </p:cNvPr>
          <p:cNvSpPr/>
          <p:nvPr/>
        </p:nvSpPr>
        <p:spPr bwMode="auto">
          <a:xfrm>
            <a:off x="4937564" y="5445225"/>
            <a:ext cx="1967292" cy="124829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r>
              <a:rPr lang="en-US" altLang="zh-CN" sz="2000" dirty="0">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40" name="Text Box 4">
            <a:extLst>
              <a:ext uri="{FF2B5EF4-FFF2-40B4-BE49-F238E27FC236}">
                <a16:creationId xmlns:a16="http://schemas.microsoft.com/office/drawing/2014/main" id="{1E32000C-2B3A-477F-8039-B06863421EAD}"/>
              </a:ext>
            </a:extLst>
          </p:cNvPr>
          <p:cNvSpPr txBox="1">
            <a:spLocks noChangeArrowheads="1"/>
          </p:cNvSpPr>
          <p:nvPr/>
        </p:nvSpPr>
        <p:spPr bwMode="auto">
          <a:xfrm>
            <a:off x="1965114" y="194337"/>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4.2.2 </a:t>
            </a:r>
            <a:r>
              <a:rPr kumimoji="0" lang="zh-CN" altLang="en-US" sz="3600" dirty="0">
                <a:solidFill>
                  <a:srgbClr val="04617B"/>
                </a:solidFill>
                <a:latin typeface="隶书" panose="02010509060101010101" pitchFamily="49" charset="-122"/>
                <a:ea typeface="隶书" panose="02010509060101010101" pitchFamily="49" charset="-122"/>
              </a:rPr>
              <a:t>物化模型</a:t>
            </a:r>
          </a:p>
        </p:txBody>
      </p:sp>
      <p:sp>
        <p:nvSpPr>
          <p:cNvPr id="2" name="灯片编号占位符 1">
            <a:extLst>
              <a:ext uri="{FF2B5EF4-FFF2-40B4-BE49-F238E27FC236}">
                <a16:creationId xmlns:a16="http://schemas.microsoft.com/office/drawing/2014/main" id="{386673FB-7A9C-488C-AE61-88D366CDBEB6}"/>
              </a:ext>
            </a:extLst>
          </p:cNvPr>
          <p:cNvSpPr>
            <a:spLocks noGrp="1"/>
          </p:cNvSpPr>
          <p:nvPr>
            <p:ph type="sldNum" sz="quarter" idx="12"/>
          </p:nvPr>
        </p:nvSpPr>
        <p:spPr/>
        <p:txBody>
          <a:bodyPr/>
          <a:lstStyle/>
          <a:p>
            <a:pPr>
              <a:defRPr/>
            </a:pPr>
            <a:fld id="{BCABB3B7-40FC-498F-90D6-69ECBA7F181C}" type="slidenum">
              <a:rPr lang="zh-CN" altLang="en-US" smtClean="0"/>
              <a:pPr>
                <a:defRPr/>
              </a:pPr>
              <a:t>107</a:t>
            </a:fld>
            <a:endParaRPr lang="en-US" altLang="zh-CN"/>
          </a:p>
        </p:txBody>
      </p:sp>
      <p:sp>
        <p:nvSpPr>
          <p:cNvPr id="4" name="任意多边形 3"/>
          <p:cNvSpPr/>
          <p:nvPr/>
        </p:nvSpPr>
        <p:spPr>
          <a:xfrm>
            <a:off x="3985404" y="2931079"/>
            <a:ext cx="1466590" cy="174541"/>
          </a:xfrm>
          <a:custGeom>
            <a:avLst/>
            <a:gdLst>
              <a:gd name="connsiteX0" fmla="*/ 0 w 1466590"/>
              <a:gd name="connsiteY0" fmla="*/ 70913 h 174541"/>
              <a:gd name="connsiteX1" fmla="*/ 138022 w 1466590"/>
              <a:gd name="connsiteY1" fmla="*/ 139925 h 174541"/>
              <a:gd name="connsiteX2" fmla="*/ 293298 w 1466590"/>
              <a:gd name="connsiteY2" fmla="*/ 70913 h 174541"/>
              <a:gd name="connsiteX3" fmla="*/ 500332 w 1466590"/>
              <a:gd name="connsiteY3" fmla="*/ 36408 h 174541"/>
              <a:gd name="connsiteX4" fmla="*/ 603849 w 1466590"/>
              <a:gd name="connsiteY4" fmla="*/ 105419 h 174541"/>
              <a:gd name="connsiteX5" fmla="*/ 655607 w 1466590"/>
              <a:gd name="connsiteY5" fmla="*/ 139925 h 174541"/>
              <a:gd name="connsiteX6" fmla="*/ 793630 w 1466590"/>
              <a:gd name="connsiteY6" fmla="*/ 122672 h 174541"/>
              <a:gd name="connsiteX7" fmla="*/ 897147 w 1466590"/>
              <a:gd name="connsiteY7" fmla="*/ 53661 h 174541"/>
              <a:gd name="connsiteX8" fmla="*/ 1000664 w 1466590"/>
              <a:gd name="connsiteY8" fmla="*/ 19155 h 174541"/>
              <a:gd name="connsiteX9" fmla="*/ 1138687 w 1466590"/>
              <a:gd name="connsiteY9" fmla="*/ 122672 h 174541"/>
              <a:gd name="connsiteX10" fmla="*/ 1207698 w 1466590"/>
              <a:gd name="connsiteY10" fmla="*/ 139925 h 174541"/>
              <a:gd name="connsiteX11" fmla="*/ 1259456 w 1466590"/>
              <a:gd name="connsiteY11" fmla="*/ 174430 h 174541"/>
              <a:gd name="connsiteX12" fmla="*/ 1380226 w 1466590"/>
              <a:gd name="connsiteY12" fmla="*/ 139925 h 174541"/>
              <a:gd name="connsiteX13" fmla="*/ 1414732 w 1466590"/>
              <a:gd name="connsiteY13" fmla="*/ 88166 h 174541"/>
              <a:gd name="connsiteX14" fmla="*/ 1466490 w 1466590"/>
              <a:gd name="connsiteY14" fmla="*/ 36408 h 17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6590" h="174541">
                <a:moveTo>
                  <a:pt x="0" y="70913"/>
                </a:moveTo>
                <a:cubicBezTo>
                  <a:pt x="5546" y="74241"/>
                  <a:pt x="106683" y="143407"/>
                  <a:pt x="138022" y="139925"/>
                </a:cubicBezTo>
                <a:cubicBezTo>
                  <a:pt x="211935" y="131712"/>
                  <a:pt x="239367" y="106867"/>
                  <a:pt x="293298" y="70913"/>
                </a:cubicBezTo>
                <a:cubicBezTo>
                  <a:pt x="351739" y="-16747"/>
                  <a:pt x="329818" y="-16878"/>
                  <a:pt x="500332" y="36408"/>
                </a:cubicBezTo>
                <a:cubicBezTo>
                  <a:pt x="539915" y="48778"/>
                  <a:pt x="569343" y="82415"/>
                  <a:pt x="603849" y="105419"/>
                </a:cubicBezTo>
                <a:lnTo>
                  <a:pt x="655607" y="139925"/>
                </a:lnTo>
                <a:cubicBezTo>
                  <a:pt x="701615" y="134174"/>
                  <a:pt x="749965" y="138266"/>
                  <a:pt x="793630" y="122672"/>
                </a:cubicBezTo>
                <a:cubicBezTo>
                  <a:pt x="832685" y="108724"/>
                  <a:pt x="857805" y="66775"/>
                  <a:pt x="897147" y="53661"/>
                </a:cubicBezTo>
                <a:lnTo>
                  <a:pt x="1000664" y="19155"/>
                </a:lnTo>
                <a:cubicBezTo>
                  <a:pt x="1054298" y="72789"/>
                  <a:pt x="1061512" y="88372"/>
                  <a:pt x="1138687" y="122672"/>
                </a:cubicBezTo>
                <a:cubicBezTo>
                  <a:pt x="1160355" y="132302"/>
                  <a:pt x="1184694" y="134174"/>
                  <a:pt x="1207698" y="139925"/>
                </a:cubicBezTo>
                <a:cubicBezTo>
                  <a:pt x="1224951" y="151427"/>
                  <a:pt x="1238929" y="171498"/>
                  <a:pt x="1259456" y="174430"/>
                </a:cubicBezTo>
                <a:cubicBezTo>
                  <a:pt x="1274624" y="176597"/>
                  <a:pt x="1360800" y="146400"/>
                  <a:pt x="1380226" y="139925"/>
                </a:cubicBezTo>
                <a:cubicBezTo>
                  <a:pt x="1391728" y="122672"/>
                  <a:pt x="1400070" y="102828"/>
                  <a:pt x="1414732" y="88166"/>
                </a:cubicBezTo>
                <a:cubicBezTo>
                  <a:pt x="1471275" y="31623"/>
                  <a:pt x="1466490" y="79624"/>
                  <a:pt x="1466490" y="36408"/>
                </a:cubicBezTo>
              </a:path>
            </a:pathLst>
          </a:cu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7" name="任意多边形 26"/>
          <p:cNvSpPr/>
          <p:nvPr/>
        </p:nvSpPr>
        <p:spPr>
          <a:xfrm>
            <a:off x="4091520" y="3493253"/>
            <a:ext cx="1466590" cy="174541"/>
          </a:xfrm>
          <a:custGeom>
            <a:avLst/>
            <a:gdLst>
              <a:gd name="connsiteX0" fmla="*/ 0 w 1466590"/>
              <a:gd name="connsiteY0" fmla="*/ 70913 h 174541"/>
              <a:gd name="connsiteX1" fmla="*/ 138022 w 1466590"/>
              <a:gd name="connsiteY1" fmla="*/ 139925 h 174541"/>
              <a:gd name="connsiteX2" fmla="*/ 293298 w 1466590"/>
              <a:gd name="connsiteY2" fmla="*/ 70913 h 174541"/>
              <a:gd name="connsiteX3" fmla="*/ 500332 w 1466590"/>
              <a:gd name="connsiteY3" fmla="*/ 36408 h 174541"/>
              <a:gd name="connsiteX4" fmla="*/ 603849 w 1466590"/>
              <a:gd name="connsiteY4" fmla="*/ 105419 h 174541"/>
              <a:gd name="connsiteX5" fmla="*/ 655607 w 1466590"/>
              <a:gd name="connsiteY5" fmla="*/ 139925 h 174541"/>
              <a:gd name="connsiteX6" fmla="*/ 793630 w 1466590"/>
              <a:gd name="connsiteY6" fmla="*/ 122672 h 174541"/>
              <a:gd name="connsiteX7" fmla="*/ 897147 w 1466590"/>
              <a:gd name="connsiteY7" fmla="*/ 53661 h 174541"/>
              <a:gd name="connsiteX8" fmla="*/ 1000664 w 1466590"/>
              <a:gd name="connsiteY8" fmla="*/ 19155 h 174541"/>
              <a:gd name="connsiteX9" fmla="*/ 1138687 w 1466590"/>
              <a:gd name="connsiteY9" fmla="*/ 122672 h 174541"/>
              <a:gd name="connsiteX10" fmla="*/ 1207698 w 1466590"/>
              <a:gd name="connsiteY10" fmla="*/ 139925 h 174541"/>
              <a:gd name="connsiteX11" fmla="*/ 1259456 w 1466590"/>
              <a:gd name="connsiteY11" fmla="*/ 174430 h 174541"/>
              <a:gd name="connsiteX12" fmla="*/ 1380226 w 1466590"/>
              <a:gd name="connsiteY12" fmla="*/ 139925 h 174541"/>
              <a:gd name="connsiteX13" fmla="*/ 1414732 w 1466590"/>
              <a:gd name="connsiteY13" fmla="*/ 88166 h 174541"/>
              <a:gd name="connsiteX14" fmla="*/ 1466490 w 1466590"/>
              <a:gd name="connsiteY14" fmla="*/ 36408 h 17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6590" h="174541">
                <a:moveTo>
                  <a:pt x="0" y="70913"/>
                </a:moveTo>
                <a:cubicBezTo>
                  <a:pt x="5546" y="74241"/>
                  <a:pt x="106683" y="143407"/>
                  <a:pt x="138022" y="139925"/>
                </a:cubicBezTo>
                <a:cubicBezTo>
                  <a:pt x="211935" y="131712"/>
                  <a:pt x="239367" y="106867"/>
                  <a:pt x="293298" y="70913"/>
                </a:cubicBezTo>
                <a:cubicBezTo>
                  <a:pt x="351739" y="-16747"/>
                  <a:pt x="329818" y="-16878"/>
                  <a:pt x="500332" y="36408"/>
                </a:cubicBezTo>
                <a:cubicBezTo>
                  <a:pt x="539915" y="48778"/>
                  <a:pt x="569343" y="82415"/>
                  <a:pt x="603849" y="105419"/>
                </a:cubicBezTo>
                <a:lnTo>
                  <a:pt x="655607" y="139925"/>
                </a:lnTo>
                <a:cubicBezTo>
                  <a:pt x="701615" y="134174"/>
                  <a:pt x="749965" y="138266"/>
                  <a:pt x="793630" y="122672"/>
                </a:cubicBezTo>
                <a:cubicBezTo>
                  <a:pt x="832685" y="108724"/>
                  <a:pt x="857805" y="66775"/>
                  <a:pt x="897147" y="53661"/>
                </a:cubicBezTo>
                <a:lnTo>
                  <a:pt x="1000664" y="19155"/>
                </a:lnTo>
                <a:cubicBezTo>
                  <a:pt x="1054298" y="72789"/>
                  <a:pt x="1061512" y="88372"/>
                  <a:pt x="1138687" y="122672"/>
                </a:cubicBezTo>
                <a:cubicBezTo>
                  <a:pt x="1160355" y="132302"/>
                  <a:pt x="1184694" y="134174"/>
                  <a:pt x="1207698" y="139925"/>
                </a:cubicBezTo>
                <a:cubicBezTo>
                  <a:pt x="1224951" y="151427"/>
                  <a:pt x="1238929" y="171498"/>
                  <a:pt x="1259456" y="174430"/>
                </a:cubicBezTo>
                <a:cubicBezTo>
                  <a:pt x="1274624" y="176597"/>
                  <a:pt x="1360800" y="146400"/>
                  <a:pt x="1380226" y="139925"/>
                </a:cubicBezTo>
                <a:cubicBezTo>
                  <a:pt x="1391728" y="122672"/>
                  <a:pt x="1400070" y="102828"/>
                  <a:pt x="1414732" y="88166"/>
                </a:cubicBezTo>
                <a:cubicBezTo>
                  <a:pt x="1471275" y="31623"/>
                  <a:pt x="1466490" y="79624"/>
                  <a:pt x="1466490" y="36408"/>
                </a:cubicBezTo>
              </a:path>
            </a:pathLst>
          </a:cu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74960983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spid="_x0000_s6830"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spid="_x0000_s6831"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1317597" y="1039730"/>
            <a:ext cx="3948913" cy="11453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b="1" dirty="0">
                <a:solidFill>
                  <a:prstClr val="black"/>
                </a:solidFill>
                <a:latin typeface="新宋体" panose="02010609030101010101" pitchFamily="49" charset="-122"/>
                <a:ea typeface="新宋体" panose="02010609030101010101" pitchFamily="49" charset="-122"/>
              </a:rPr>
              <a:t>return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1317597" y="2400103"/>
            <a:ext cx="4778403" cy="19750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a:solidFill>
                  <a:srgbClr val="FF0000"/>
                </a:solidFill>
                <a:latin typeface="新宋体" panose="02010609030101010101" pitchFamily="49" charset="-122"/>
                <a:ea typeface="新宋体" panose="02010609030101010101" pitchFamily="49" charset="-122"/>
              </a:rPr>
              <a:t>left.output()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srgbClr val="FF0000"/>
                </a:solidFill>
                <a:latin typeface="新宋体" panose="02010609030101010101" pitchFamily="49" charset="-122"/>
                <a:ea typeface="新宋体" panose="02010609030101010101" pitchFamily="49" charset="-122"/>
              </a:rPr>
              <a:t>  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a:solidFill>
                  <a:srgbClr val="FF0000"/>
                </a:solidFill>
                <a:latin typeface="新宋体" panose="02010609030101010101" pitchFamily="49" charset="-122"/>
                <a:ea typeface="新宋体" panose="02010609030101010101" pitchFamily="49" charset="-122"/>
              </a:rPr>
              <a:t>right.output()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(t1 </a:t>
            </a:r>
            <a:r>
              <a:rPr lang="en-US" altLang="zh-CN" sz="2000" dirty="0">
                <a:solidFill>
                  <a:prstClr val="black"/>
                </a:solidFill>
                <a:latin typeface="Arial Unicode MS"/>
                <a:ea typeface="Arial Unicode MS"/>
                <a:cs typeface="Arial Unicode MS"/>
              </a:rPr>
              <a:t>⋈ </a:t>
            </a:r>
            <a:r>
              <a:rPr lang="en-US" altLang="zh-CN" sz="2000" dirty="0">
                <a:solidFill>
                  <a:prstClr val="black"/>
                </a:solidFill>
                <a:latin typeface="新宋体" panose="02010609030101010101" pitchFamily="49" charset="-122"/>
                <a:ea typeface="新宋体" panose="02010609030101010101" pitchFamily="49" charset="-122"/>
              </a:rPr>
              <a:t>t2)</a:t>
            </a:r>
          </a:p>
          <a:p>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return out</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355838" y="4025405"/>
            <a:ext cx="3491407" cy="11660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err="1">
                <a:solidFill>
                  <a:prstClr val="black"/>
                </a:solidFill>
                <a:latin typeface="新宋体" panose="02010609030101010101" pitchFamily="49" charset="-122"/>
                <a:ea typeface="新宋体" panose="02010609030101010101" pitchFamily="49" charset="-122"/>
              </a:rPr>
              <a:t>r</a:t>
            </a:r>
            <a:r>
              <a:rPr lang="en-US" altLang="zh-CN" sz="2000" b="1" dirty="0" err="1">
                <a:solidFill>
                  <a:prstClr val="black"/>
                </a:solidFill>
                <a:latin typeface="新宋体" panose="02010609030101010101" pitchFamily="49" charset="-122"/>
                <a:ea typeface="新宋体" panose="02010609030101010101" pitchFamily="49" charset="-122"/>
              </a:rPr>
              <a:t>eutrn</a:t>
            </a:r>
            <a:r>
              <a:rPr lang="en-US" altLang="zh-CN" sz="2000" b="1" dirty="0">
                <a:solidFill>
                  <a:prstClr val="black"/>
                </a:solidFill>
                <a:latin typeface="新宋体" panose="02010609030101010101" pitchFamily="49" charset="-122"/>
                <a:ea typeface="新宋体" panose="02010609030101010101" pitchFamily="49" charset="-122"/>
              </a:rPr>
              <a:t>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1345431" y="5279753"/>
            <a:ext cx="2086274" cy="13152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8" name="矩形 37">
            <a:extLst>
              <a:ext uri="{FF2B5EF4-FFF2-40B4-BE49-F238E27FC236}">
                <a16:creationId xmlns:a16="http://schemas.microsoft.com/office/drawing/2014/main" id="{86FA59E6-5563-4D37-894F-BAE4AB54EE9B}"/>
              </a:ext>
            </a:extLst>
          </p:cNvPr>
          <p:cNvSpPr/>
          <p:nvPr/>
        </p:nvSpPr>
        <p:spPr bwMode="auto">
          <a:xfrm>
            <a:off x="4367809" y="5301208"/>
            <a:ext cx="2016223" cy="1293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cxnSp>
        <p:nvCxnSpPr>
          <p:cNvPr id="18" name="连接符: 曲线 17">
            <a:extLst>
              <a:ext uri="{FF2B5EF4-FFF2-40B4-BE49-F238E27FC236}">
                <a16:creationId xmlns:a16="http://schemas.microsoft.com/office/drawing/2014/main" id="{F5428B45-4BB0-45E3-8F51-B623AB8CC02D}"/>
              </a:ext>
            </a:extLst>
          </p:cNvPr>
          <p:cNvCxnSpPr>
            <a:cxnSpLocks/>
            <a:stCxn id="25" idx="1"/>
            <a:endCxn id="26" idx="0"/>
          </p:cNvCxnSpPr>
          <p:nvPr/>
        </p:nvCxnSpPr>
        <p:spPr bwMode="auto">
          <a:xfrm rot="10800000" flipH="1" flipV="1">
            <a:off x="1317597" y="1612413"/>
            <a:ext cx="2389202" cy="787690"/>
          </a:xfrm>
          <a:prstGeom prst="curvedConnector4">
            <a:avLst>
              <a:gd name="adj1" fmla="val -9568"/>
              <a:gd name="adj2" fmla="val 86352"/>
            </a:avLst>
          </a:prstGeom>
          <a:solidFill>
            <a:schemeClr val="bg1"/>
          </a:solidFill>
          <a:ln w="19050" cap="flat" cmpd="sng" algn="ctr">
            <a:solidFill>
              <a:srgbClr val="66CCFF"/>
            </a:solidFill>
            <a:prstDash val="solid"/>
            <a:round/>
            <a:headEnd type="none" w="med" len="med"/>
            <a:tailEnd type="triangle"/>
          </a:ln>
          <a:effectLst/>
        </p:spPr>
      </p:cxnSp>
      <p:sp>
        <p:nvSpPr>
          <p:cNvPr id="39" name="矩形 38">
            <a:extLst>
              <a:ext uri="{FF2B5EF4-FFF2-40B4-BE49-F238E27FC236}">
                <a16:creationId xmlns:a16="http://schemas.microsoft.com/office/drawing/2014/main" id="{C26AC635-8DC6-4383-BC27-E1288D86C142}"/>
              </a:ext>
            </a:extLst>
          </p:cNvPr>
          <p:cNvSpPr/>
          <p:nvPr/>
        </p:nvSpPr>
        <p:spPr bwMode="auto">
          <a:xfrm>
            <a:off x="2495600" y="2701866"/>
            <a:ext cx="720081" cy="275346"/>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1" name="连接符: 曲线 40">
            <a:extLst>
              <a:ext uri="{FF2B5EF4-FFF2-40B4-BE49-F238E27FC236}">
                <a16:creationId xmlns:a16="http://schemas.microsoft.com/office/drawing/2014/main" id="{9386CD3A-A0E1-4D74-9278-43E9178567F1}"/>
              </a:ext>
            </a:extLst>
          </p:cNvPr>
          <p:cNvCxnSpPr>
            <a:cxnSpLocks/>
            <a:endCxn id="31" idx="0"/>
          </p:cNvCxnSpPr>
          <p:nvPr/>
        </p:nvCxnSpPr>
        <p:spPr bwMode="auto">
          <a:xfrm rot="5400000">
            <a:off x="1487496" y="4015957"/>
            <a:ext cx="2164868" cy="362724"/>
          </a:xfrm>
          <a:prstGeom prst="curvedConnector3">
            <a:avLst>
              <a:gd name="adj1" fmla="val 57102"/>
            </a:avLst>
          </a:prstGeom>
          <a:solidFill>
            <a:schemeClr val="bg1"/>
          </a:solidFill>
          <a:ln w="19050" cap="flat" cmpd="sng" algn="ctr">
            <a:solidFill>
              <a:srgbClr val="66CCFF"/>
            </a:solidFill>
            <a:prstDash val="solid"/>
            <a:round/>
            <a:headEnd type="none" w="med" len="med"/>
            <a:tailEnd type="triangle"/>
          </a:ln>
          <a:effectLst/>
        </p:spPr>
      </p:cxnSp>
      <p:sp>
        <p:nvSpPr>
          <p:cNvPr id="43" name="矩形 42">
            <a:extLst>
              <a:ext uri="{FF2B5EF4-FFF2-40B4-BE49-F238E27FC236}">
                <a16:creationId xmlns:a16="http://schemas.microsoft.com/office/drawing/2014/main" id="{A973F57B-BDF2-4216-B34A-9771DD78A2C6}"/>
              </a:ext>
            </a:extLst>
          </p:cNvPr>
          <p:cNvSpPr/>
          <p:nvPr/>
        </p:nvSpPr>
        <p:spPr bwMode="auto">
          <a:xfrm>
            <a:off x="3215680" y="6096000"/>
            <a:ext cx="432048" cy="165470"/>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4" name="矩形 43">
            <a:extLst>
              <a:ext uri="{FF2B5EF4-FFF2-40B4-BE49-F238E27FC236}">
                <a16:creationId xmlns:a16="http://schemas.microsoft.com/office/drawing/2014/main" id="{07EE997B-323D-4425-8633-75CE7CE344E3}"/>
              </a:ext>
            </a:extLst>
          </p:cNvPr>
          <p:cNvSpPr/>
          <p:nvPr/>
        </p:nvSpPr>
        <p:spPr bwMode="auto">
          <a:xfrm>
            <a:off x="3888218" y="2701866"/>
            <a:ext cx="767623" cy="227194"/>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6" name="连接符: 曲线 45">
            <a:extLst>
              <a:ext uri="{FF2B5EF4-FFF2-40B4-BE49-F238E27FC236}">
                <a16:creationId xmlns:a16="http://schemas.microsoft.com/office/drawing/2014/main" id="{51A897C3-B303-4B81-B4EC-8F2CD56A66C8}"/>
              </a:ext>
            </a:extLst>
          </p:cNvPr>
          <p:cNvCxnSpPr>
            <a:cxnSpLocks/>
            <a:endCxn id="44" idx="2"/>
          </p:cNvCxnSpPr>
          <p:nvPr/>
        </p:nvCxnSpPr>
        <p:spPr bwMode="auto">
          <a:xfrm rot="5400000" flipH="1" flipV="1">
            <a:off x="1763312" y="3917042"/>
            <a:ext cx="3496700" cy="1520736"/>
          </a:xfrm>
          <a:prstGeom prst="curvedConnector3">
            <a:avLst>
              <a:gd name="adj1" fmla="val 50000"/>
            </a:avLst>
          </a:prstGeom>
          <a:solidFill>
            <a:schemeClr val="bg1"/>
          </a:solidFill>
          <a:ln w="19050" cap="flat" cmpd="sng" algn="ctr">
            <a:solidFill>
              <a:srgbClr val="66CCFF"/>
            </a:solidFill>
            <a:prstDash val="solid"/>
            <a:round/>
            <a:headEnd type="none" w="med" len="med"/>
            <a:tailEnd type="triangle"/>
          </a:ln>
          <a:effectLst/>
        </p:spPr>
      </p:cxnSp>
      <p:sp>
        <p:nvSpPr>
          <p:cNvPr id="57" name="椭圆 56">
            <a:extLst>
              <a:ext uri="{FF2B5EF4-FFF2-40B4-BE49-F238E27FC236}">
                <a16:creationId xmlns:a16="http://schemas.microsoft.com/office/drawing/2014/main" id="{270EA775-0036-4FDA-9741-D113D78AA4F5}"/>
              </a:ext>
            </a:extLst>
          </p:cNvPr>
          <p:cNvSpPr/>
          <p:nvPr/>
        </p:nvSpPr>
        <p:spPr bwMode="auto">
          <a:xfrm>
            <a:off x="722557" y="1089581"/>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58" name="椭圆 57">
            <a:extLst>
              <a:ext uri="{FF2B5EF4-FFF2-40B4-BE49-F238E27FC236}">
                <a16:creationId xmlns:a16="http://schemas.microsoft.com/office/drawing/2014/main" id="{4BF23AF7-43F8-4D90-98B4-181DB07C9089}"/>
              </a:ext>
            </a:extLst>
          </p:cNvPr>
          <p:cNvSpPr/>
          <p:nvPr/>
        </p:nvSpPr>
        <p:spPr bwMode="auto">
          <a:xfrm>
            <a:off x="759514" y="252184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2</a:t>
            </a:r>
            <a:endParaRPr lang="zh-CN" altLang="en-US" b="1" dirty="0">
              <a:solidFill>
                <a:prstClr val="white"/>
              </a:solidFill>
              <a:latin typeface="Tahoma" pitchFamily="34" charset="0"/>
            </a:endParaRPr>
          </a:p>
        </p:txBody>
      </p:sp>
      <p:sp>
        <p:nvSpPr>
          <p:cNvPr id="59" name="椭圆 58">
            <a:extLst>
              <a:ext uri="{FF2B5EF4-FFF2-40B4-BE49-F238E27FC236}">
                <a16:creationId xmlns:a16="http://schemas.microsoft.com/office/drawing/2014/main" id="{93E4D598-715A-4AC1-AF1D-A853368C5C71}"/>
              </a:ext>
            </a:extLst>
          </p:cNvPr>
          <p:cNvSpPr/>
          <p:nvPr/>
        </p:nvSpPr>
        <p:spPr bwMode="auto">
          <a:xfrm>
            <a:off x="792570" y="549650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3</a:t>
            </a:r>
            <a:endParaRPr lang="zh-CN" altLang="en-US" b="1" dirty="0">
              <a:solidFill>
                <a:prstClr val="white"/>
              </a:solidFill>
              <a:latin typeface="Tahoma" pitchFamily="34" charset="0"/>
            </a:endParaRPr>
          </a:p>
        </p:txBody>
      </p:sp>
      <p:sp>
        <p:nvSpPr>
          <p:cNvPr id="60" name="对话气泡: 圆角矩形 59">
            <a:extLst>
              <a:ext uri="{FF2B5EF4-FFF2-40B4-BE49-F238E27FC236}">
                <a16:creationId xmlns:a16="http://schemas.microsoft.com/office/drawing/2014/main" id="{39992EE2-A097-4AD3-842C-562966755AF9}"/>
              </a:ext>
            </a:extLst>
          </p:cNvPr>
          <p:cNvSpPr/>
          <p:nvPr/>
        </p:nvSpPr>
        <p:spPr bwMode="auto">
          <a:xfrm>
            <a:off x="3503052" y="6234968"/>
            <a:ext cx="793410" cy="360040"/>
          </a:xfrm>
          <a:prstGeom prst="wedgeRoundRectCallout">
            <a:avLst>
              <a:gd name="adj1" fmla="val 47167"/>
              <a:gd name="adj2" fmla="val -129103"/>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b="1" dirty="0">
                <a:solidFill>
                  <a:prstClr val="black"/>
                </a:solidFill>
                <a:latin typeface="Tahoma" pitchFamily="34" charset="0"/>
              </a:rPr>
              <a:t>所有元组</a:t>
            </a:r>
          </a:p>
        </p:txBody>
      </p:sp>
      <p:sp>
        <p:nvSpPr>
          <p:cNvPr id="61" name="Text Box 4">
            <a:extLst>
              <a:ext uri="{FF2B5EF4-FFF2-40B4-BE49-F238E27FC236}">
                <a16:creationId xmlns:a16="http://schemas.microsoft.com/office/drawing/2014/main" id="{37C76182-4FE5-4E44-97E5-F0F1E725FF82}"/>
              </a:ext>
            </a:extLst>
          </p:cNvPr>
          <p:cNvSpPr txBox="1">
            <a:spLocks noChangeArrowheads="1"/>
          </p:cNvSpPr>
          <p:nvPr/>
        </p:nvSpPr>
        <p:spPr bwMode="auto">
          <a:xfrm>
            <a:off x="1978405" y="43224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4.2.2 </a:t>
            </a:r>
            <a:r>
              <a:rPr kumimoji="0" lang="zh-CN" altLang="en-US" sz="3600" dirty="0">
                <a:solidFill>
                  <a:srgbClr val="04617B"/>
                </a:solidFill>
                <a:latin typeface="隶书" panose="02010509060101010101" pitchFamily="49" charset="-122"/>
                <a:ea typeface="隶书" panose="02010509060101010101" pitchFamily="49" charset="-122"/>
              </a:rPr>
              <a:t>物化模型</a:t>
            </a:r>
          </a:p>
        </p:txBody>
      </p:sp>
      <p:sp>
        <p:nvSpPr>
          <p:cNvPr id="2" name="灯片编号占位符 1">
            <a:extLst>
              <a:ext uri="{FF2B5EF4-FFF2-40B4-BE49-F238E27FC236}">
                <a16:creationId xmlns:a16="http://schemas.microsoft.com/office/drawing/2014/main" id="{D836941A-92D7-408A-8E07-FA3F209DA54D}"/>
              </a:ext>
            </a:extLst>
          </p:cNvPr>
          <p:cNvSpPr>
            <a:spLocks noGrp="1"/>
          </p:cNvSpPr>
          <p:nvPr>
            <p:ph type="sldNum" sz="quarter" idx="12"/>
          </p:nvPr>
        </p:nvSpPr>
        <p:spPr/>
        <p:txBody>
          <a:bodyPr/>
          <a:lstStyle/>
          <a:p>
            <a:pPr>
              <a:defRPr/>
            </a:pPr>
            <a:fld id="{BCABB3B7-40FC-498F-90D6-69ECBA7F181C}" type="slidenum">
              <a:rPr lang="zh-CN" altLang="en-US" smtClean="0"/>
              <a:pPr>
                <a:defRPr/>
              </a:pPr>
              <a:t>108</a:t>
            </a:fld>
            <a:endParaRPr lang="en-US" altLang="zh-CN"/>
          </a:p>
        </p:txBody>
      </p:sp>
    </p:spTree>
    <p:extLst>
      <p:ext uri="{BB962C8B-B14F-4D97-AF65-F5344CB8AC3E}">
        <p14:creationId xmlns:p14="http://schemas.microsoft.com/office/powerpoint/2010/main" val="115972408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a:extLst>
              <a:ext uri="{FF2B5EF4-FFF2-40B4-BE49-F238E27FC236}">
                <a16:creationId xmlns:a16="http://schemas.microsoft.com/office/drawing/2014/main" id="{B1B064A8-C48F-4E1C-8F0A-C43AACE267A8}"/>
              </a:ext>
            </a:extLst>
          </p:cNvPr>
          <p:cNvSpPr/>
          <p:nvPr/>
        </p:nvSpPr>
        <p:spPr bwMode="auto">
          <a:xfrm>
            <a:off x="1317597" y="1039730"/>
            <a:ext cx="3948913" cy="11453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b="1" dirty="0">
                <a:solidFill>
                  <a:prstClr val="black"/>
                </a:solidFill>
                <a:latin typeface="新宋体" panose="02010609030101010101" pitchFamily="49" charset="-122"/>
                <a:ea typeface="新宋体" panose="02010609030101010101" pitchFamily="49" charset="-122"/>
              </a:rPr>
              <a:t>return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49" name="矩形 48">
            <a:extLst>
              <a:ext uri="{FF2B5EF4-FFF2-40B4-BE49-F238E27FC236}">
                <a16:creationId xmlns:a16="http://schemas.microsoft.com/office/drawing/2014/main" id="{C2374D5E-6415-418B-8A38-FA23C80D3237}"/>
              </a:ext>
            </a:extLst>
          </p:cNvPr>
          <p:cNvSpPr/>
          <p:nvPr/>
        </p:nvSpPr>
        <p:spPr bwMode="auto">
          <a:xfrm>
            <a:off x="1317597" y="2400103"/>
            <a:ext cx="4778403" cy="19750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a:solidFill>
                  <a:srgbClr val="FF0000"/>
                </a:solidFill>
                <a:latin typeface="新宋体" panose="02010609030101010101" pitchFamily="49" charset="-122"/>
                <a:ea typeface="新宋体" panose="02010609030101010101" pitchFamily="49" charset="-122"/>
              </a:rPr>
              <a:t>left.output()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srgbClr val="FF0000"/>
                </a:solidFill>
                <a:latin typeface="新宋体" panose="02010609030101010101" pitchFamily="49" charset="-122"/>
                <a:ea typeface="新宋体" panose="02010609030101010101" pitchFamily="49" charset="-122"/>
              </a:rPr>
              <a:t>  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a:solidFill>
                  <a:srgbClr val="FF0000"/>
                </a:solidFill>
                <a:latin typeface="新宋体" panose="02010609030101010101" pitchFamily="49" charset="-122"/>
                <a:ea typeface="新宋体" panose="02010609030101010101" pitchFamily="49" charset="-122"/>
              </a:rPr>
              <a:t>right.output()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(t1 </a:t>
            </a:r>
            <a:r>
              <a:rPr lang="en-US" altLang="zh-CN" sz="2000" dirty="0">
                <a:solidFill>
                  <a:prstClr val="black"/>
                </a:solidFill>
                <a:latin typeface="Arial Unicode MS"/>
                <a:ea typeface="Arial Unicode MS"/>
                <a:cs typeface="Arial Unicode MS"/>
              </a:rPr>
              <a:t>⋈ </a:t>
            </a:r>
            <a:r>
              <a:rPr lang="en-US" altLang="zh-CN" sz="2000" dirty="0">
                <a:solidFill>
                  <a:prstClr val="black"/>
                </a:solidFill>
                <a:latin typeface="新宋体" panose="02010609030101010101" pitchFamily="49" charset="-122"/>
                <a:ea typeface="新宋体" panose="02010609030101010101" pitchFamily="49" charset="-122"/>
              </a:rPr>
              <a:t>t2)</a:t>
            </a:r>
          </a:p>
          <a:p>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return out</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51" name="矩形 50">
            <a:extLst>
              <a:ext uri="{FF2B5EF4-FFF2-40B4-BE49-F238E27FC236}">
                <a16:creationId xmlns:a16="http://schemas.microsoft.com/office/drawing/2014/main" id="{2325D0B3-746B-4C9D-9BE4-E661888E2675}"/>
              </a:ext>
            </a:extLst>
          </p:cNvPr>
          <p:cNvSpPr/>
          <p:nvPr/>
        </p:nvSpPr>
        <p:spPr bwMode="auto">
          <a:xfrm>
            <a:off x="3355838" y="4025405"/>
            <a:ext cx="3491407" cy="11660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53" name="矩形 52">
            <a:extLst>
              <a:ext uri="{FF2B5EF4-FFF2-40B4-BE49-F238E27FC236}">
                <a16:creationId xmlns:a16="http://schemas.microsoft.com/office/drawing/2014/main" id="{70AA132C-4347-470B-A78E-7F4E5D652D4C}"/>
              </a:ext>
            </a:extLst>
          </p:cNvPr>
          <p:cNvSpPr/>
          <p:nvPr/>
        </p:nvSpPr>
        <p:spPr bwMode="auto">
          <a:xfrm>
            <a:off x="1345431" y="5279753"/>
            <a:ext cx="2086274" cy="13152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56" name="矩形 55">
            <a:extLst>
              <a:ext uri="{FF2B5EF4-FFF2-40B4-BE49-F238E27FC236}">
                <a16:creationId xmlns:a16="http://schemas.microsoft.com/office/drawing/2014/main" id="{934B9B39-A1A8-4DD6-947D-26F566C91E95}"/>
              </a:ext>
            </a:extLst>
          </p:cNvPr>
          <p:cNvSpPr/>
          <p:nvPr/>
        </p:nvSpPr>
        <p:spPr bwMode="auto">
          <a:xfrm>
            <a:off x="4367809" y="5301208"/>
            <a:ext cx="2016223" cy="1293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61" name="矩形 60">
            <a:extLst>
              <a:ext uri="{FF2B5EF4-FFF2-40B4-BE49-F238E27FC236}">
                <a16:creationId xmlns:a16="http://schemas.microsoft.com/office/drawing/2014/main" id="{AF1FA4A0-391A-40E3-B307-465C593917F7}"/>
              </a:ext>
            </a:extLst>
          </p:cNvPr>
          <p:cNvSpPr/>
          <p:nvPr/>
        </p:nvSpPr>
        <p:spPr bwMode="auto">
          <a:xfrm>
            <a:off x="2495600" y="2701866"/>
            <a:ext cx="720081" cy="275346"/>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63" name="矩形 62">
            <a:extLst>
              <a:ext uri="{FF2B5EF4-FFF2-40B4-BE49-F238E27FC236}">
                <a16:creationId xmlns:a16="http://schemas.microsoft.com/office/drawing/2014/main" id="{C19D421F-3B13-42EF-BD20-2796BE5CE30E}"/>
              </a:ext>
            </a:extLst>
          </p:cNvPr>
          <p:cNvSpPr/>
          <p:nvPr/>
        </p:nvSpPr>
        <p:spPr bwMode="auto">
          <a:xfrm>
            <a:off x="3215680" y="6096000"/>
            <a:ext cx="432048" cy="165470"/>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64" name="矩形 63">
            <a:extLst>
              <a:ext uri="{FF2B5EF4-FFF2-40B4-BE49-F238E27FC236}">
                <a16:creationId xmlns:a16="http://schemas.microsoft.com/office/drawing/2014/main" id="{3D6F1882-7FC6-42F8-A35D-61B3DF56B868}"/>
              </a:ext>
            </a:extLst>
          </p:cNvPr>
          <p:cNvSpPr/>
          <p:nvPr/>
        </p:nvSpPr>
        <p:spPr bwMode="auto">
          <a:xfrm>
            <a:off x="3888218" y="2701866"/>
            <a:ext cx="767623" cy="227194"/>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66" name="椭圆 65">
            <a:extLst>
              <a:ext uri="{FF2B5EF4-FFF2-40B4-BE49-F238E27FC236}">
                <a16:creationId xmlns:a16="http://schemas.microsoft.com/office/drawing/2014/main" id="{7DCE07A8-686A-4981-9EFC-CDC4E0E1D164}"/>
              </a:ext>
            </a:extLst>
          </p:cNvPr>
          <p:cNvSpPr/>
          <p:nvPr/>
        </p:nvSpPr>
        <p:spPr bwMode="auto">
          <a:xfrm>
            <a:off x="722557" y="1089581"/>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67" name="椭圆 66">
            <a:extLst>
              <a:ext uri="{FF2B5EF4-FFF2-40B4-BE49-F238E27FC236}">
                <a16:creationId xmlns:a16="http://schemas.microsoft.com/office/drawing/2014/main" id="{4943726D-36EC-40E6-8838-A45B6AF06A33}"/>
              </a:ext>
            </a:extLst>
          </p:cNvPr>
          <p:cNvSpPr/>
          <p:nvPr/>
        </p:nvSpPr>
        <p:spPr bwMode="auto">
          <a:xfrm>
            <a:off x="759514" y="252184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2</a:t>
            </a:r>
            <a:endParaRPr lang="zh-CN" altLang="en-US" b="1" dirty="0">
              <a:solidFill>
                <a:prstClr val="white"/>
              </a:solidFill>
              <a:latin typeface="Tahoma" pitchFamily="34" charset="0"/>
            </a:endParaRPr>
          </a:p>
        </p:txBody>
      </p:sp>
      <p:sp>
        <p:nvSpPr>
          <p:cNvPr id="68" name="椭圆 67">
            <a:extLst>
              <a:ext uri="{FF2B5EF4-FFF2-40B4-BE49-F238E27FC236}">
                <a16:creationId xmlns:a16="http://schemas.microsoft.com/office/drawing/2014/main" id="{C20FD4CE-9F1D-4630-B93D-A65DDC5B2041}"/>
              </a:ext>
            </a:extLst>
          </p:cNvPr>
          <p:cNvSpPr/>
          <p:nvPr/>
        </p:nvSpPr>
        <p:spPr bwMode="auto">
          <a:xfrm>
            <a:off x="792570" y="549650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3</a:t>
            </a:r>
            <a:endParaRPr lang="zh-CN" altLang="en-US" b="1" dirty="0">
              <a:solidFill>
                <a:prstClr val="white"/>
              </a:solidFill>
              <a:latin typeface="Tahoma" pitchFamily="34" charset="0"/>
            </a:endParaRPr>
          </a:p>
        </p:txBody>
      </p:sp>
      <p:sp>
        <p:nvSpPr>
          <p:cNvPr id="69" name="对话气泡: 圆角矩形 68">
            <a:extLst>
              <a:ext uri="{FF2B5EF4-FFF2-40B4-BE49-F238E27FC236}">
                <a16:creationId xmlns:a16="http://schemas.microsoft.com/office/drawing/2014/main" id="{B23FE967-DCB0-48D2-90ED-CBE156494538}"/>
              </a:ext>
            </a:extLst>
          </p:cNvPr>
          <p:cNvSpPr/>
          <p:nvPr/>
        </p:nvSpPr>
        <p:spPr bwMode="auto">
          <a:xfrm>
            <a:off x="3503052" y="6234968"/>
            <a:ext cx="793410" cy="360040"/>
          </a:xfrm>
          <a:prstGeom prst="wedgeRoundRectCallout">
            <a:avLst>
              <a:gd name="adj1" fmla="val 47167"/>
              <a:gd name="adj2" fmla="val -129103"/>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b="1" dirty="0">
                <a:solidFill>
                  <a:prstClr val="black"/>
                </a:solidFill>
                <a:latin typeface="Tahoma" pitchFamily="34" charset="0"/>
              </a:rPr>
              <a:t>所有元组</a:t>
            </a:r>
          </a:p>
        </p:txBody>
      </p:sp>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spid="_x0000_s7854"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spid="_x0000_s7855"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flipH="1">
            <a:off x="4669272" y="3415570"/>
            <a:ext cx="178700" cy="205563"/>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39" name="矩形 38">
            <a:extLst>
              <a:ext uri="{FF2B5EF4-FFF2-40B4-BE49-F238E27FC236}">
                <a16:creationId xmlns:a16="http://schemas.microsoft.com/office/drawing/2014/main" id="{C26AC635-8DC6-4383-BC27-E1288D86C142}"/>
              </a:ext>
            </a:extLst>
          </p:cNvPr>
          <p:cNvSpPr/>
          <p:nvPr/>
        </p:nvSpPr>
        <p:spPr bwMode="auto">
          <a:xfrm>
            <a:off x="2495600" y="2701866"/>
            <a:ext cx="720081" cy="275346"/>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3" name="矩形 42">
            <a:extLst>
              <a:ext uri="{FF2B5EF4-FFF2-40B4-BE49-F238E27FC236}">
                <a16:creationId xmlns:a16="http://schemas.microsoft.com/office/drawing/2014/main" id="{A973F57B-BDF2-4216-B34A-9771DD78A2C6}"/>
              </a:ext>
            </a:extLst>
          </p:cNvPr>
          <p:cNvSpPr/>
          <p:nvPr/>
        </p:nvSpPr>
        <p:spPr bwMode="auto">
          <a:xfrm>
            <a:off x="3215680" y="6096000"/>
            <a:ext cx="432048" cy="165470"/>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4" name="矩形 43">
            <a:extLst>
              <a:ext uri="{FF2B5EF4-FFF2-40B4-BE49-F238E27FC236}">
                <a16:creationId xmlns:a16="http://schemas.microsoft.com/office/drawing/2014/main" id="{07EE997B-323D-4425-8633-75CE7CE344E3}"/>
              </a:ext>
            </a:extLst>
          </p:cNvPr>
          <p:cNvSpPr/>
          <p:nvPr/>
        </p:nvSpPr>
        <p:spPr bwMode="auto">
          <a:xfrm>
            <a:off x="3888218" y="2701866"/>
            <a:ext cx="767623" cy="227194"/>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 name="矩形 1">
            <a:extLst>
              <a:ext uri="{FF2B5EF4-FFF2-40B4-BE49-F238E27FC236}">
                <a16:creationId xmlns:a16="http://schemas.microsoft.com/office/drawing/2014/main" id="{7B486C49-64AF-49F1-B6FD-A457D89361D0}"/>
              </a:ext>
            </a:extLst>
          </p:cNvPr>
          <p:cNvSpPr/>
          <p:nvPr/>
        </p:nvSpPr>
        <p:spPr bwMode="auto">
          <a:xfrm>
            <a:off x="3994687" y="4377681"/>
            <a:ext cx="404532" cy="189483"/>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 name="连接符: 曲线 3">
            <a:extLst>
              <a:ext uri="{FF2B5EF4-FFF2-40B4-BE49-F238E27FC236}">
                <a16:creationId xmlns:a16="http://schemas.microsoft.com/office/drawing/2014/main" id="{4D218D38-D983-4024-84CB-E575EF11BCB3}"/>
              </a:ext>
            </a:extLst>
          </p:cNvPr>
          <p:cNvCxnSpPr>
            <a:cxnSpLocks/>
          </p:cNvCxnSpPr>
          <p:nvPr/>
        </p:nvCxnSpPr>
        <p:spPr bwMode="auto">
          <a:xfrm rot="5400000">
            <a:off x="4119273" y="4847110"/>
            <a:ext cx="1022080" cy="462184"/>
          </a:xfrm>
          <a:prstGeom prst="curvedConnector3">
            <a:avLst>
              <a:gd name="adj1" fmla="val 50000"/>
            </a:avLst>
          </a:prstGeom>
          <a:solidFill>
            <a:schemeClr val="bg1"/>
          </a:solidFill>
          <a:ln w="12700" cap="flat" cmpd="sng" algn="ctr">
            <a:solidFill>
              <a:srgbClr val="66CCFF"/>
            </a:solidFill>
            <a:prstDash val="solid"/>
            <a:round/>
            <a:headEnd type="none" w="med" len="med"/>
            <a:tailEnd type="triangle"/>
          </a:ln>
          <a:effectLst/>
        </p:spPr>
      </p:cxnSp>
      <p:sp>
        <p:nvSpPr>
          <p:cNvPr id="27" name="矩形 26">
            <a:extLst>
              <a:ext uri="{FF2B5EF4-FFF2-40B4-BE49-F238E27FC236}">
                <a16:creationId xmlns:a16="http://schemas.microsoft.com/office/drawing/2014/main" id="{ACAD4AE7-E18A-4E57-B5AD-F7FF9D49C80F}"/>
              </a:ext>
            </a:extLst>
          </p:cNvPr>
          <p:cNvSpPr/>
          <p:nvPr/>
        </p:nvSpPr>
        <p:spPr bwMode="auto">
          <a:xfrm>
            <a:off x="5375920" y="4377681"/>
            <a:ext cx="768316" cy="189483"/>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8E3BD8BD-0255-4736-AD25-0A44BE76B908}"/>
              </a:ext>
            </a:extLst>
          </p:cNvPr>
          <p:cNvSpPr/>
          <p:nvPr/>
        </p:nvSpPr>
        <p:spPr bwMode="auto">
          <a:xfrm>
            <a:off x="5519936" y="6096000"/>
            <a:ext cx="360040" cy="16547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33" name="连接符: 曲线 32">
            <a:extLst>
              <a:ext uri="{FF2B5EF4-FFF2-40B4-BE49-F238E27FC236}">
                <a16:creationId xmlns:a16="http://schemas.microsoft.com/office/drawing/2014/main" id="{4FC0081B-20CE-42D9-8D53-79F295CE4A98}"/>
              </a:ext>
            </a:extLst>
          </p:cNvPr>
          <p:cNvCxnSpPr>
            <a:cxnSpLocks/>
            <a:stCxn id="29" idx="3"/>
            <a:endCxn id="27" idx="2"/>
          </p:cNvCxnSpPr>
          <p:nvPr/>
        </p:nvCxnSpPr>
        <p:spPr bwMode="auto">
          <a:xfrm flipH="1" flipV="1">
            <a:off x="5760078" y="4567163"/>
            <a:ext cx="119898" cy="1611572"/>
          </a:xfrm>
          <a:prstGeom prst="curvedConnector4">
            <a:avLst>
              <a:gd name="adj1" fmla="val -190662"/>
              <a:gd name="adj2" fmla="val 52567"/>
            </a:avLst>
          </a:prstGeom>
          <a:solidFill>
            <a:schemeClr val="bg1"/>
          </a:solidFill>
          <a:ln w="12700" cap="flat" cmpd="sng" algn="ctr">
            <a:solidFill>
              <a:srgbClr val="66CCFF"/>
            </a:solidFill>
            <a:prstDash val="solid"/>
            <a:round/>
            <a:headEnd type="none" w="med" len="med"/>
            <a:tailEnd type="triangle"/>
          </a:ln>
          <a:effectLst/>
        </p:spPr>
      </p:cxnSp>
      <p:sp>
        <p:nvSpPr>
          <p:cNvPr id="36" name="矩形 35">
            <a:extLst>
              <a:ext uri="{FF2B5EF4-FFF2-40B4-BE49-F238E27FC236}">
                <a16:creationId xmlns:a16="http://schemas.microsoft.com/office/drawing/2014/main" id="{2238DCBA-6BAC-4A40-9EC4-437CA18050D0}"/>
              </a:ext>
            </a:extLst>
          </p:cNvPr>
          <p:cNvSpPr/>
          <p:nvPr/>
        </p:nvSpPr>
        <p:spPr bwMode="auto">
          <a:xfrm>
            <a:off x="4655840" y="4833832"/>
            <a:ext cx="384158" cy="142527"/>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7" name="矩形 36">
            <a:extLst>
              <a:ext uri="{FF2B5EF4-FFF2-40B4-BE49-F238E27FC236}">
                <a16:creationId xmlns:a16="http://schemas.microsoft.com/office/drawing/2014/main" id="{65FD1166-2D12-4713-8BF0-56AD73DA0680}"/>
              </a:ext>
            </a:extLst>
          </p:cNvPr>
          <p:cNvSpPr/>
          <p:nvPr/>
        </p:nvSpPr>
        <p:spPr bwMode="auto">
          <a:xfrm>
            <a:off x="3994686" y="3140969"/>
            <a:ext cx="767623" cy="22425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5" name="连接符: 曲线 44">
            <a:extLst>
              <a:ext uri="{FF2B5EF4-FFF2-40B4-BE49-F238E27FC236}">
                <a16:creationId xmlns:a16="http://schemas.microsoft.com/office/drawing/2014/main" id="{3FEC3816-3E4D-45FC-AE13-1E653BE9F3F8}"/>
              </a:ext>
            </a:extLst>
          </p:cNvPr>
          <p:cNvCxnSpPr>
            <a:cxnSpLocks/>
          </p:cNvCxnSpPr>
          <p:nvPr/>
        </p:nvCxnSpPr>
        <p:spPr bwMode="auto">
          <a:xfrm rot="16200000" flipV="1">
            <a:off x="3700600" y="4277738"/>
            <a:ext cx="1294485" cy="102759"/>
          </a:xfrm>
          <a:prstGeom prst="curvedConnector3">
            <a:avLst>
              <a:gd name="adj1" fmla="val 50000"/>
            </a:avLst>
          </a:prstGeom>
          <a:solidFill>
            <a:schemeClr val="bg1"/>
          </a:solidFill>
          <a:ln w="12700" cap="flat" cmpd="sng" algn="ctr">
            <a:solidFill>
              <a:srgbClr val="66CCFF"/>
            </a:solidFill>
            <a:prstDash val="solid"/>
            <a:round/>
            <a:headEnd type="none" w="med" len="med"/>
            <a:tailEnd type="triangle"/>
          </a:ln>
          <a:effectLst/>
        </p:spPr>
      </p:cxnSp>
      <p:sp>
        <p:nvSpPr>
          <p:cNvPr id="54" name="椭圆 53">
            <a:extLst>
              <a:ext uri="{FF2B5EF4-FFF2-40B4-BE49-F238E27FC236}">
                <a16:creationId xmlns:a16="http://schemas.microsoft.com/office/drawing/2014/main" id="{2B6A758B-0C57-4B00-B954-E87EB7C19210}"/>
              </a:ext>
            </a:extLst>
          </p:cNvPr>
          <p:cNvSpPr/>
          <p:nvPr/>
        </p:nvSpPr>
        <p:spPr bwMode="auto">
          <a:xfrm>
            <a:off x="6371199" y="4015122"/>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4</a:t>
            </a:r>
            <a:endParaRPr lang="zh-CN" altLang="en-US" b="1" dirty="0">
              <a:solidFill>
                <a:prstClr val="white"/>
              </a:solidFill>
              <a:latin typeface="Tahoma" pitchFamily="34" charset="0"/>
            </a:endParaRPr>
          </a:p>
        </p:txBody>
      </p:sp>
      <p:sp>
        <p:nvSpPr>
          <p:cNvPr id="55" name="椭圆 54">
            <a:extLst>
              <a:ext uri="{FF2B5EF4-FFF2-40B4-BE49-F238E27FC236}">
                <a16:creationId xmlns:a16="http://schemas.microsoft.com/office/drawing/2014/main" id="{97EC5167-126E-460A-B126-1E173EBE3526}"/>
              </a:ext>
            </a:extLst>
          </p:cNvPr>
          <p:cNvSpPr/>
          <p:nvPr/>
        </p:nvSpPr>
        <p:spPr bwMode="auto">
          <a:xfrm>
            <a:off x="6458914" y="5372949"/>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5</a:t>
            </a:r>
            <a:endParaRPr lang="zh-CN" altLang="en-US" b="1" dirty="0">
              <a:solidFill>
                <a:prstClr val="white"/>
              </a:solidFill>
              <a:latin typeface="Tahoma" pitchFamily="34" charset="0"/>
            </a:endParaRPr>
          </a:p>
        </p:txBody>
      </p:sp>
      <p:sp>
        <p:nvSpPr>
          <p:cNvPr id="50" name="矩形 49">
            <a:extLst>
              <a:ext uri="{FF2B5EF4-FFF2-40B4-BE49-F238E27FC236}">
                <a16:creationId xmlns:a16="http://schemas.microsoft.com/office/drawing/2014/main" id="{D98714FB-EB70-4FD2-AD71-DAB35AEA7EE3}"/>
              </a:ext>
            </a:extLst>
          </p:cNvPr>
          <p:cNvSpPr/>
          <p:nvPr/>
        </p:nvSpPr>
        <p:spPr bwMode="auto">
          <a:xfrm>
            <a:off x="2495598" y="3140969"/>
            <a:ext cx="426299" cy="22425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52" name="连接符: 曲线 51">
            <a:extLst>
              <a:ext uri="{FF2B5EF4-FFF2-40B4-BE49-F238E27FC236}">
                <a16:creationId xmlns:a16="http://schemas.microsoft.com/office/drawing/2014/main" id="{9055FA46-A67A-459C-B0FB-9DC146767442}"/>
              </a:ext>
            </a:extLst>
          </p:cNvPr>
          <p:cNvCxnSpPr>
            <a:cxnSpLocks/>
            <a:endCxn id="51" idx="1"/>
          </p:cNvCxnSpPr>
          <p:nvPr/>
        </p:nvCxnSpPr>
        <p:spPr bwMode="auto">
          <a:xfrm rot="5400000">
            <a:off x="2966180" y="4071534"/>
            <a:ext cx="926532" cy="147215"/>
          </a:xfrm>
          <a:prstGeom prst="curvedConnector4">
            <a:avLst>
              <a:gd name="adj1" fmla="val 18538"/>
              <a:gd name="adj2" fmla="val 255283"/>
            </a:avLst>
          </a:prstGeom>
          <a:solidFill>
            <a:schemeClr val="bg1"/>
          </a:solidFill>
          <a:ln w="12700" cap="flat" cmpd="sng" algn="ctr">
            <a:solidFill>
              <a:srgbClr val="66CCFF"/>
            </a:solidFill>
            <a:prstDash val="solid"/>
            <a:round/>
            <a:headEnd type="none" w="med" len="med"/>
            <a:tailEnd type="triangle"/>
          </a:ln>
          <a:effectLst/>
        </p:spPr>
      </p:cxnSp>
      <p:sp>
        <p:nvSpPr>
          <p:cNvPr id="47" name="Text Box 4">
            <a:extLst>
              <a:ext uri="{FF2B5EF4-FFF2-40B4-BE49-F238E27FC236}">
                <a16:creationId xmlns:a16="http://schemas.microsoft.com/office/drawing/2014/main" id="{891107C1-9681-4AA9-B29E-03147D4A8163}"/>
              </a:ext>
            </a:extLst>
          </p:cNvPr>
          <p:cNvSpPr txBox="1">
            <a:spLocks noChangeArrowheads="1"/>
          </p:cNvSpPr>
          <p:nvPr/>
        </p:nvSpPr>
        <p:spPr bwMode="auto">
          <a:xfrm>
            <a:off x="1978405" y="43224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4.2.2 </a:t>
            </a:r>
            <a:r>
              <a:rPr kumimoji="0" lang="zh-CN" altLang="en-US" sz="3600" dirty="0">
                <a:solidFill>
                  <a:srgbClr val="04617B"/>
                </a:solidFill>
                <a:latin typeface="隶书" panose="02010509060101010101" pitchFamily="49" charset="-122"/>
                <a:ea typeface="隶书" panose="02010509060101010101" pitchFamily="49" charset="-122"/>
              </a:rPr>
              <a:t>物化模型</a:t>
            </a:r>
          </a:p>
        </p:txBody>
      </p:sp>
      <p:sp>
        <p:nvSpPr>
          <p:cNvPr id="3" name="灯片编号占位符 2">
            <a:extLst>
              <a:ext uri="{FF2B5EF4-FFF2-40B4-BE49-F238E27FC236}">
                <a16:creationId xmlns:a16="http://schemas.microsoft.com/office/drawing/2014/main" id="{251B1CB6-56E0-4673-BC13-320575FD5E84}"/>
              </a:ext>
            </a:extLst>
          </p:cNvPr>
          <p:cNvSpPr>
            <a:spLocks noGrp="1"/>
          </p:cNvSpPr>
          <p:nvPr>
            <p:ph type="sldNum" sz="quarter" idx="12"/>
          </p:nvPr>
        </p:nvSpPr>
        <p:spPr/>
        <p:txBody>
          <a:bodyPr/>
          <a:lstStyle/>
          <a:p>
            <a:pPr>
              <a:defRPr/>
            </a:pPr>
            <a:fld id="{BCABB3B7-40FC-498F-90D6-69ECBA7F181C}" type="slidenum">
              <a:rPr lang="zh-CN" altLang="en-US" smtClean="0"/>
              <a:pPr>
                <a:defRPr/>
              </a:pPr>
              <a:t>109</a:t>
            </a:fld>
            <a:endParaRPr lang="en-US" altLang="zh-CN"/>
          </a:p>
        </p:txBody>
      </p:sp>
    </p:spTree>
    <p:extLst>
      <p:ext uri="{BB962C8B-B14F-4D97-AF65-F5344CB8AC3E}">
        <p14:creationId xmlns:p14="http://schemas.microsoft.com/office/powerpoint/2010/main" val="1661130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22109"/>
          </a:xfrm>
        </p:spPr>
        <p:txBody>
          <a:bodyPr/>
          <a:lstStyle/>
          <a:p>
            <a:r>
              <a:rPr lang="en-US" altLang="zh-CN" dirty="0"/>
              <a:t>1.1.3 </a:t>
            </a:r>
            <a:r>
              <a:rPr lang="zh-CN" altLang="en-US" dirty="0"/>
              <a:t>磁盘块访问的优化</a:t>
            </a:r>
            <a:endParaRPr lang="en-US" altLang="zh-CN" dirty="0"/>
          </a:p>
        </p:txBody>
      </p:sp>
      <p:sp>
        <p:nvSpPr>
          <p:cNvPr id="3" name="内容占位符 2"/>
          <p:cNvSpPr>
            <a:spLocks noGrp="1"/>
          </p:cNvSpPr>
          <p:nvPr>
            <p:ph idx="1"/>
          </p:nvPr>
        </p:nvSpPr>
        <p:spPr>
          <a:xfrm>
            <a:off x="671744" y="1763016"/>
            <a:ext cx="10972800" cy="4579341"/>
          </a:xfrm>
        </p:spPr>
        <p:txBody>
          <a:bodyPr>
            <a:normAutofit/>
          </a:bodyPr>
          <a:lstStyle/>
          <a:p>
            <a:pPr marL="0" indent="0">
              <a:buNone/>
            </a:pPr>
            <a:r>
              <a:rPr lang="en-US" altLang="zh-CN" sz="2800" b="1" dirty="0"/>
              <a:t>    </a:t>
            </a:r>
            <a:r>
              <a:rPr lang="zh-CN" altLang="en-US" sz="2800" b="1" dirty="0"/>
              <a:t>相对于</a:t>
            </a:r>
            <a:r>
              <a:rPr lang="en-US" altLang="zh-CN" sz="2800" b="1" dirty="0"/>
              <a:t>CPU</a:t>
            </a:r>
            <a:r>
              <a:rPr lang="zh-CN" altLang="en-US" sz="2800" b="1" dirty="0"/>
              <a:t>处理，</a:t>
            </a:r>
            <a:r>
              <a:rPr lang="en-US" altLang="zh-CN" sz="2800" b="1" dirty="0"/>
              <a:t>I/O</a:t>
            </a:r>
            <a:r>
              <a:rPr lang="zh-CN" altLang="en-US" sz="2800" b="1" dirty="0"/>
              <a:t>操作代价较高，</a:t>
            </a:r>
            <a:r>
              <a:rPr lang="en-US" altLang="zh-CN" sz="2800" b="1" dirty="0"/>
              <a:t>DBMS</a:t>
            </a:r>
            <a:r>
              <a:rPr lang="zh-CN" altLang="en-US" sz="2800" b="1" dirty="0"/>
              <a:t>领域为了提高访问块的速度，形成了很多技术：</a:t>
            </a:r>
            <a:endParaRPr lang="en-US" altLang="zh-CN" sz="2800" b="1" dirty="0"/>
          </a:p>
          <a:p>
            <a:pPr>
              <a:buFont typeface="Wingdings" panose="05000000000000000000" pitchFamily="2" charset="2"/>
              <a:buChar char="Ø"/>
            </a:pPr>
            <a:r>
              <a:rPr lang="zh-CN" altLang="en-US" sz="2400" dirty="0"/>
              <a:t>缓冲（</a:t>
            </a:r>
            <a:r>
              <a:rPr lang="en-US" altLang="zh-CN" sz="2400" dirty="0"/>
              <a:t>Buffering</a:t>
            </a:r>
            <a:r>
              <a:rPr lang="zh-CN" altLang="en-US" sz="2400" dirty="0"/>
              <a:t>）</a:t>
            </a:r>
            <a:endParaRPr lang="en-US" altLang="zh-CN" sz="2400" dirty="0"/>
          </a:p>
          <a:p>
            <a:pPr>
              <a:buFont typeface="Wingdings" panose="05000000000000000000" pitchFamily="2" charset="2"/>
              <a:buChar char="Ø"/>
            </a:pPr>
            <a:r>
              <a:rPr lang="zh-CN" altLang="en-US" sz="2400" dirty="0"/>
              <a:t>预读（</a:t>
            </a:r>
            <a:r>
              <a:rPr lang="en-US" altLang="zh-CN" sz="2400" dirty="0"/>
              <a:t>Read Ahead</a:t>
            </a:r>
            <a:r>
              <a:rPr lang="zh-CN" altLang="en-US" sz="2400" dirty="0"/>
              <a:t>）</a:t>
            </a:r>
            <a:endParaRPr lang="en-US" altLang="zh-CN" sz="2400" dirty="0"/>
          </a:p>
          <a:p>
            <a:pPr>
              <a:buFont typeface="Wingdings" panose="05000000000000000000" pitchFamily="2" charset="2"/>
              <a:buChar char="Ø"/>
            </a:pPr>
            <a:r>
              <a:rPr lang="zh-CN" altLang="en-US" sz="2400" dirty="0"/>
              <a:t>调度（</a:t>
            </a:r>
            <a:r>
              <a:rPr lang="en-US" altLang="zh-CN" sz="2400" dirty="0"/>
              <a:t>Scheduling</a:t>
            </a:r>
            <a:r>
              <a:rPr lang="zh-CN" altLang="en-US" sz="2400" dirty="0"/>
              <a:t>）（电梯算法）</a:t>
            </a:r>
            <a:endParaRPr lang="en-US" altLang="zh-CN" sz="2400" dirty="0"/>
          </a:p>
          <a:p>
            <a:pPr>
              <a:buFont typeface="Wingdings" panose="05000000000000000000" pitchFamily="2" charset="2"/>
              <a:buChar char="Ø"/>
            </a:pPr>
            <a:r>
              <a:rPr lang="zh-CN" altLang="en-US" sz="2400" dirty="0"/>
              <a:t>文件组织（</a:t>
            </a:r>
            <a:r>
              <a:rPr lang="en-US" altLang="zh-CN" sz="2400" dirty="0"/>
              <a:t>File Organization</a:t>
            </a:r>
            <a:r>
              <a:rPr lang="zh-CN" altLang="en-US" sz="2400" dirty="0"/>
              <a:t>）（数据临近存放，相邻柱面，同区，重组）</a:t>
            </a:r>
            <a:endParaRPr lang="en-US" altLang="zh-CN" sz="2400" dirty="0"/>
          </a:p>
          <a:p>
            <a:pPr>
              <a:buFont typeface="Wingdings" panose="05000000000000000000" pitchFamily="2" charset="2"/>
              <a:buChar char="Ø"/>
            </a:pPr>
            <a:r>
              <a:rPr lang="zh-CN" altLang="en-US" sz="2400" dirty="0"/>
              <a:t>非易失性写缓冲区（</a:t>
            </a:r>
            <a:r>
              <a:rPr lang="en-US" altLang="zh-CN" sz="2400" dirty="0"/>
              <a:t>Nonvolatile Write Buffer</a:t>
            </a:r>
            <a:r>
              <a:rPr lang="zh-CN" altLang="en-US" sz="2400" dirty="0"/>
              <a:t>）（</a:t>
            </a:r>
            <a:r>
              <a:rPr lang="en-US" altLang="zh-CN" sz="2400" dirty="0"/>
              <a:t>Raid</a:t>
            </a:r>
            <a:r>
              <a:rPr lang="zh-CN" altLang="en-US" sz="2400" dirty="0"/>
              <a:t>控制器常用）</a:t>
            </a:r>
            <a:endParaRPr lang="en-US" altLang="zh-CN" sz="2400" dirty="0"/>
          </a:p>
          <a:p>
            <a:pPr>
              <a:buFont typeface="Wingdings" panose="05000000000000000000" pitchFamily="2" charset="2"/>
              <a:buChar char="Ø"/>
            </a:pPr>
            <a:r>
              <a:rPr lang="zh-CN" altLang="en-US" sz="2400" dirty="0"/>
              <a:t>日志磁盘（</a:t>
            </a:r>
            <a:r>
              <a:rPr lang="en-US" altLang="zh-CN" sz="2400" dirty="0"/>
              <a:t>Log Disk</a:t>
            </a:r>
            <a:r>
              <a:rPr lang="zh-CN" altLang="en-US" sz="2400" dirty="0"/>
              <a:t>）（减少写等待时间）</a:t>
            </a:r>
            <a:endParaRPr lang="en-US" altLang="zh-CN" sz="2400" dirty="0"/>
          </a:p>
          <a:p>
            <a:pPr>
              <a:buFont typeface="Wingdings" panose="05000000000000000000" pitchFamily="2" charset="2"/>
              <a:buChar char="Ø"/>
            </a:pPr>
            <a:r>
              <a:rPr lang="zh-CN" altLang="en-US" sz="2400" dirty="0"/>
              <a:t>其他：多磁盘、磁盘镜像、</a:t>
            </a:r>
            <a:r>
              <a:rPr lang="en-US" altLang="zh-CN" sz="2400" dirty="0"/>
              <a:t> RAID</a:t>
            </a:r>
            <a:endParaRPr lang="zh-CN" altLang="en-US" sz="2400" dirty="0"/>
          </a:p>
        </p:txBody>
      </p:sp>
      <p:sp>
        <p:nvSpPr>
          <p:cNvPr id="4" name="灯片编号占位符 3">
            <a:extLst>
              <a:ext uri="{FF2B5EF4-FFF2-40B4-BE49-F238E27FC236}">
                <a16:creationId xmlns:a16="http://schemas.microsoft.com/office/drawing/2014/main" id="{674FF2DA-5617-4E58-A780-229A29C58B32}"/>
              </a:ext>
            </a:extLst>
          </p:cNvPr>
          <p:cNvSpPr>
            <a:spLocks noGrp="1"/>
          </p:cNvSpPr>
          <p:nvPr>
            <p:ph type="sldNum" sz="quarter" idx="12"/>
          </p:nvPr>
        </p:nvSpPr>
        <p:spPr/>
        <p:txBody>
          <a:bodyPr/>
          <a:lstStyle/>
          <a:p>
            <a:fld id="{3742B0B0-14D4-4B09-A8B4-7B726FDD0F27}" type="slidenum">
              <a:rPr lang="zh-CN" altLang="en-US" smtClean="0"/>
              <a:t>11</a:t>
            </a:fld>
            <a:endParaRPr lang="zh-CN" altLang="en-US"/>
          </a:p>
        </p:txBody>
      </p:sp>
    </p:spTree>
    <p:extLst>
      <p:ext uri="{BB962C8B-B14F-4D97-AF65-F5344CB8AC3E}">
        <p14:creationId xmlns:p14="http://schemas.microsoft.com/office/powerpoint/2010/main" val="427711713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F528433-9C1F-4BDB-93A2-03804C25FDA5}"/>
              </a:ext>
            </a:extLst>
          </p:cNvPr>
          <p:cNvSpPr>
            <a:spLocks noGrp="1"/>
          </p:cNvSpPr>
          <p:nvPr>
            <p:ph idx="1"/>
          </p:nvPr>
        </p:nvSpPr>
        <p:spPr>
          <a:xfrm>
            <a:off x="2209800" y="1460977"/>
            <a:ext cx="7772400" cy="5187280"/>
          </a:xfrm>
        </p:spPr>
        <p:txBody>
          <a:bodyPr/>
          <a:lstStyle/>
          <a:p>
            <a:pPr marL="0" indent="0">
              <a:buNone/>
            </a:pPr>
            <a:r>
              <a:rPr lang="zh-CN" altLang="en-US" dirty="0"/>
              <a:t>物化模型特点：</a:t>
            </a:r>
            <a:endParaRPr lang="en-US" altLang="zh-CN" dirty="0"/>
          </a:p>
          <a:p>
            <a:pPr marL="269875" lvl="1" indent="-269875">
              <a:buFont typeface="Wingdings" panose="05000000000000000000" pitchFamily="2" charset="2"/>
              <a:buChar char="Ø"/>
            </a:pPr>
            <a:r>
              <a:rPr lang="zh-CN" altLang="en-US" dirty="0"/>
              <a:t>适合</a:t>
            </a:r>
            <a:r>
              <a:rPr lang="en-US" altLang="zh-CN" dirty="0">
                <a:solidFill>
                  <a:srgbClr val="FF0000"/>
                </a:solidFill>
              </a:rPr>
              <a:t>OLTP</a:t>
            </a:r>
            <a:r>
              <a:rPr lang="zh-CN" altLang="en-US" dirty="0"/>
              <a:t>，一次处理少量数据；</a:t>
            </a:r>
            <a:endParaRPr lang="en-US" altLang="zh-CN" dirty="0"/>
          </a:p>
          <a:p>
            <a:pPr marL="269875" lvl="1" indent="-269875">
              <a:buFont typeface="Wingdings" panose="05000000000000000000" pitchFamily="2" charset="2"/>
              <a:buChar char="Ø"/>
            </a:pPr>
            <a:r>
              <a:rPr lang="zh-CN" altLang="en-US" dirty="0"/>
              <a:t>相对火山模型有</a:t>
            </a:r>
            <a:r>
              <a:rPr lang="zh-CN" altLang="en-US" dirty="0">
                <a:solidFill>
                  <a:srgbClr val="FF0000"/>
                </a:solidFill>
              </a:rPr>
              <a:t>较少的函数调用</a:t>
            </a:r>
            <a:r>
              <a:rPr lang="zh-CN" altLang="en-US" dirty="0"/>
              <a:t>；</a:t>
            </a:r>
            <a:endParaRPr lang="en-US" altLang="zh-CN" dirty="0"/>
          </a:p>
          <a:p>
            <a:pPr marL="269875" lvl="1" indent="-269875">
              <a:buFont typeface="Wingdings" panose="05000000000000000000" pitchFamily="2" charset="2"/>
              <a:buChar char="Ø"/>
            </a:pPr>
            <a:r>
              <a:rPr lang="zh-CN" altLang="en-US" dirty="0"/>
              <a:t>不适合</a:t>
            </a:r>
            <a:r>
              <a:rPr lang="en-US" altLang="zh-CN" dirty="0"/>
              <a:t>OLAP</a:t>
            </a:r>
            <a:r>
              <a:rPr lang="zh-CN" altLang="en-US" dirty="0"/>
              <a:t>，查询可能产生</a:t>
            </a:r>
            <a:r>
              <a:rPr lang="zh-CN" altLang="en-US" dirty="0">
                <a:solidFill>
                  <a:srgbClr val="FF0000"/>
                </a:solidFill>
              </a:rPr>
              <a:t>较大的中间结果</a:t>
            </a:r>
            <a:r>
              <a:rPr lang="zh-CN" altLang="en-US" dirty="0"/>
              <a:t>。</a:t>
            </a:r>
          </a:p>
        </p:txBody>
      </p:sp>
      <p:sp>
        <p:nvSpPr>
          <p:cNvPr id="4" name="Text Box 4">
            <a:extLst>
              <a:ext uri="{FF2B5EF4-FFF2-40B4-BE49-F238E27FC236}">
                <a16:creationId xmlns:a16="http://schemas.microsoft.com/office/drawing/2014/main" id="{1F5B4EB7-40C0-441C-9880-BC1041612C69}"/>
              </a:ext>
            </a:extLst>
          </p:cNvPr>
          <p:cNvSpPr txBox="1">
            <a:spLocks noChangeArrowheads="1"/>
          </p:cNvSpPr>
          <p:nvPr/>
        </p:nvSpPr>
        <p:spPr bwMode="auto">
          <a:xfrm>
            <a:off x="2206960" y="76470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4.2.2 </a:t>
            </a:r>
            <a:r>
              <a:rPr kumimoji="0" lang="zh-CN" altLang="en-US" sz="3600" dirty="0">
                <a:solidFill>
                  <a:srgbClr val="04617B"/>
                </a:solidFill>
                <a:latin typeface="隶书" panose="02010509060101010101" pitchFamily="49" charset="-122"/>
                <a:ea typeface="隶书" panose="02010509060101010101" pitchFamily="49" charset="-122"/>
              </a:rPr>
              <a:t>物化模型</a:t>
            </a:r>
          </a:p>
        </p:txBody>
      </p:sp>
      <p:sp>
        <p:nvSpPr>
          <p:cNvPr id="2" name="灯片编号占位符 1">
            <a:extLst>
              <a:ext uri="{FF2B5EF4-FFF2-40B4-BE49-F238E27FC236}">
                <a16:creationId xmlns:a16="http://schemas.microsoft.com/office/drawing/2014/main" id="{3530C2E6-93D2-4EE5-B2C3-06A766B6BAAC}"/>
              </a:ext>
            </a:extLst>
          </p:cNvPr>
          <p:cNvSpPr>
            <a:spLocks noGrp="1"/>
          </p:cNvSpPr>
          <p:nvPr>
            <p:ph type="sldNum" sz="quarter" idx="12"/>
          </p:nvPr>
        </p:nvSpPr>
        <p:spPr/>
        <p:txBody>
          <a:bodyPr/>
          <a:lstStyle/>
          <a:p>
            <a:pPr>
              <a:defRPr/>
            </a:pPr>
            <a:fld id="{BCABB3B7-40FC-498F-90D6-69ECBA7F181C}" type="slidenum">
              <a:rPr lang="zh-CN" altLang="en-US" smtClean="0"/>
              <a:pPr>
                <a:defRPr/>
              </a:pPr>
              <a:t>110</a:t>
            </a:fld>
            <a:endParaRPr lang="en-US" altLang="zh-CN"/>
          </a:p>
        </p:txBody>
      </p:sp>
    </p:spTree>
    <p:extLst>
      <p:ext uri="{BB962C8B-B14F-4D97-AF65-F5344CB8AC3E}">
        <p14:creationId xmlns:p14="http://schemas.microsoft.com/office/powerpoint/2010/main" val="23972846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7712AFF-17B8-4786-B86F-06E9B94AB368}"/>
              </a:ext>
            </a:extLst>
          </p:cNvPr>
          <p:cNvSpPr>
            <a:spLocks noGrp="1"/>
          </p:cNvSpPr>
          <p:nvPr>
            <p:ph idx="1"/>
          </p:nvPr>
        </p:nvSpPr>
        <p:spPr>
          <a:xfrm>
            <a:off x="2209800" y="1196752"/>
            <a:ext cx="7772400" cy="4899248"/>
          </a:xfrm>
        </p:spPr>
        <p:txBody>
          <a:bodyPr/>
          <a:lstStyle/>
          <a:p>
            <a:pPr marL="0" indent="0">
              <a:buNone/>
            </a:pPr>
            <a:r>
              <a:rPr lang="en-US" altLang="zh-CN" b="1" dirty="0">
                <a:latin typeface="微软雅黑" panose="020B0503020204020204" pitchFamily="34" charset="-122"/>
                <a:ea typeface="微软雅黑" panose="020B0503020204020204" pitchFamily="34" charset="-122"/>
              </a:rPr>
              <a:t>4.2.3 </a:t>
            </a:r>
            <a:r>
              <a:rPr lang="zh-CN" altLang="en-US" b="1" dirty="0">
                <a:latin typeface="微软雅黑" panose="020B0503020204020204" pitchFamily="34" charset="-122"/>
                <a:ea typeface="微软雅黑" panose="020B0503020204020204" pitchFamily="34" charset="-122"/>
              </a:rPr>
              <a:t>向量模型</a:t>
            </a:r>
            <a:endParaRPr lang="en-US" altLang="zh-CN" b="1" dirty="0">
              <a:latin typeface="微软雅黑" panose="020B0503020204020204" pitchFamily="34" charset="-122"/>
              <a:ea typeface="微软雅黑" panose="020B0503020204020204" pitchFamily="34" charset="-122"/>
            </a:endParaRPr>
          </a:p>
          <a:p>
            <a:pPr marL="355600" lvl="1" indent="-355600">
              <a:buFont typeface="Wingdings" panose="05000000000000000000" pitchFamily="2" charset="2"/>
              <a:buChar char="Ø"/>
            </a:pPr>
            <a:r>
              <a:rPr lang="zh-CN" altLang="en-US" dirty="0"/>
              <a:t>执行框架同火山模型</a:t>
            </a:r>
            <a:endParaRPr lang="en-US" altLang="zh-CN" dirty="0"/>
          </a:p>
          <a:p>
            <a:pPr marL="355600" lvl="1" indent="-355600">
              <a:buFont typeface="Wingdings" panose="05000000000000000000" pitchFamily="2" charset="2"/>
              <a:buChar char="Ø"/>
            </a:pPr>
            <a:r>
              <a:rPr lang="zh-CN" altLang="en-US" dirty="0"/>
              <a:t>不同之处是每次调用</a:t>
            </a:r>
            <a:r>
              <a:rPr lang="en-US" altLang="zh-CN" dirty="0"/>
              <a:t>Next</a:t>
            </a:r>
            <a:r>
              <a:rPr lang="zh-CN" altLang="en-US" dirty="0"/>
              <a:t>函数，返回的是一批（</a:t>
            </a:r>
            <a:r>
              <a:rPr lang="en-US" altLang="zh-CN" dirty="0"/>
              <a:t>batch</a:t>
            </a:r>
            <a:r>
              <a:rPr lang="zh-CN" altLang="en-US" dirty="0"/>
              <a:t>）元组而不是一个元组；</a:t>
            </a:r>
            <a:endParaRPr lang="en-US" altLang="zh-CN" dirty="0"/>
          </a:p>
          <a:p>
            <a:pPr marL="355600" lvl="1" indent="-355600">
              <a:buFont typeface="Wingdings" panose="05000000000000000000" pitchFamily="2" charset="2"/>
              <a:buChar char="Ø"/>
            </a:pPr>
            <a:r>
              <a:rPr lang="en-US" altLang="zh-CN" dirty="0"/>
              <a:t>Batch</a:t>
            </a:r>
            <a:r>
              <a:rPr lang="zh-CN" altLang="en-US" dirty="0"/>
              <a:t>的大小可以预先指定。</a:t>
            </a:r>
          </a:p>
        </p:txBody>
      </p:sp>
      <p:sp>
        <p:nvSpPr>
          <p:cNvPr id="5" name="Text Box 4">
            <a:extLst>
              <a:ext uri="{FF2B5EF4-FFF2-40B4-BE49-F238E27FC236}">
                <a16:creationId xmlns:a16="http://schemas.microsoft.com/office/drawing/2014/main" id="{D2E3A64D-3BD5-4E01-8410-E05A52DE087C}"/>
              </a:ext>
            </a:extLst>
          </p:cNvPr>
          <p:cNvSpPr txBox="1">
            <a:spLocks noChangeArrowheads="1"/>
          </p:cNvSpPr>
          <p:nvPr/>
        </p:nvSpPr>
        <p:spPr bwMode="auto">
          <a:xfrm>
            <a:off x="2063552"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 </a:t>
            </a:r>
            <a:r>
              <a:rPr kumimoji="0" lang="zh-CN" altLang="en-US" sz="3600" dirty="0">
                <a:solidFill>
                  <a:srgbClr val="04617B"/>
                </a:solidFill>
                <a:latin typeface="隶书" panose="02010509060101010101" pitchFamily="49" charset="-122"/>
                <a:ea typeface="隶书" panose="02010509060101010101" pitchFamily="49" charset="-122"/>
              </a:rPr>
              <a:t>查询处理模型</a:t>
            </a:r>
          </a:p>
        </p:txBody>
      </p:sp>
      <p:sp>
        <p:nvSpPr>
          <p:cNvPr id="2" name="灯片编号占位符 1">
            <a:extLst>
              <a:ext uri="{FF2B5EF4-FFF2-40B4-BE49-F238E27FC236}">
                <a16:creationId xmlns:a16="http://schemas.microsoft.com/office/drawing/2014/main" id="{090131F5-56DE-4C8E-A1A7-24784E1B424A}"/>
              </a:ext>
            </a:extLst>
          </p:cNvPr>
          <p:cNvSpPr>
            <a:spLocks noGrp="1"/>
          </p:cNvSpPr>
          <p:nvPr>
            <p:ph type="sldNum" sz="quarter" idx="12"/>
          </p:nvPr>
        </p:nvSpPr>
        <p:spPr/>
        <p:txBody>
          <a:bodyPr/>
          <a:lstStyle/>
          <a:p>
            <a:pPr>
              <a:defRPr/>
            </a:pPr>
            <a:fld id="{BCABB3B7-40FC-498F-90D6-69ECBA7F181C}" type="slidenum">
              <a:rPr lang="zh-CN" altLang="en-US" smtClean="0"/>
              <a:pPr>
                <a:defRPr/>
              </a:pPr>
              <a:t>111</a:t>
            </a:fld>
            <a:endParaRPr lang="en-US" altLang="zh-CN"/>
          </a:p>
        </p:txBody>
      </p:sp>
    </p:spTree>
    <p:extLst>
      <p:ext uri="{BB962C8B-B14F-4D97-AF65-F5344CB8AC3E}">
        <p14:creationId xmlns:p14="http://schemas.microsoft.com/office/powerpoint/2010/main" val="31763722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86FA59E6-5563-4D37-894F-BAE4AB54EE9B}"/>
              </a:ext>
            </a:extLst>
          </p:cNvPr>
          <p:cNvSpPr/>
          <p:nvPr/>
        </p:nvSpPr>
        <p:spPr bwMode="auto">
          <a:xfrm>
            <a:off x="4848788" y="5661248"/>
            <a:ext cx="3069116" cy="114109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5" name="矩形 4">
            <a:extLst>
              <a:ext uri="{FF2B5EF4-FFF2-40B4-BE49-F238E27FC236}">
                <a16:creationId xmlns:a16="http://schemas.microsoft.com/office/drawing/2014/main" id="{526E8197-661A-4A89-9B48-F4C7A94D32E3}"/>
              </a:ext>
            </a:extLst>
          </p:cNvPr>
          <p:cNvSpPr/>
          <p:nvPr/>
        </p:nvSpPr>
        <p:spPr bwMode="auto">
          <a:xfrm>
            <a:off x="6548398" y="991762"/>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R.id,S.cdate</a:t>
            </a: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grpSp>
        <p:nvGrpSpPr>
          <p:cNvPr id="2" name="组合 1">
            <a:extLst>
              <a:ext uri="{FF2B5EF4-FFF2-40B4-BE49-F238E27FC236}">
                <a16:creationId xmlns:a16="http://schemas.microsoft.com/office/drawing/2014/main" id="{46213A4F-0053-4F8C-A4D4-452BACAE6365}"/>
              </a:ext>
            </a:extLst>
          </p:cNvPr>
          <p:cNvGrpSpPr/>
          <p:nvPr/>
        </p:nvGrpSpPr>
        <p:grpSpPr>
          <a:xfrm>
            <a:off x="7248128" y="2750627"/>
            <a:ext cx="3347134" cy="2811016"/>
            <a:chOff x="5508104" y="3284984"/>
            <a:chExt cx="3504255" cy="2811016"/>
          </a:xfrm>
          <a:noFill/>
        </p:grpSpPr>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6482308" y="4110980"/>
              <a:ext cx="228600" cy="304800"/>
            </a:xfrm>
            <a:prstGeom prst="flowChartCollate">
              <a:avLst/>
            </a:prstGeom>
            <a:grpFill/>
            <a:ln w="381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229292" y="4475144"/>
              <a:ext cx="288032" cy="430696"/>
            </a:xfrm>
            <a:prstGeom prst="straightConnector1">
              <a:avLst/>
            </a:prstGeom>
            <a:grp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6660232" y="4510472"/>
              <a:ext cx="288032" cy="502704"/>
            </a:xfrm>
            <a:prstGeom prst="straightConnector1">
              <a:avLst/>
            </a:prstGeom>
            <a:grp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6588224" y="3789040"/>
              <a:ext cx="0" cy="288032"/>
            </a:xfrm>
            <a:prstGeom prst="straightConnector1">
              <a:avLst/>
            </a:prstGeom>
            <a:grp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072808" y="5313784"/>
              <a:ext cx="235496" cy="362744"/>
            </a:xfrm>
            <a:prstGeom prst="straightConnector1">
              <a:avLst/>
            </a:prstGeom>
            <a:grp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5889848" y="4941168"/>
              <a:ext cx="338336" cy="461665"/>
            </a:xfrm>
            <a:prstGeom prst="rect">
              <a:avLst/>
            </a:prstGeom>
            <a:grp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7185992" y="5589240"/>
              <a:ext cx="338336" cy="461665"/>
            </a:xfrm>
            <a:prstGeom prst="rect">
              <a:avLst/>
            </a:prstGeom>
            <a:grp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7098231" y="5118239"/>
              <a:ext cx="1914128" cy="276999"/>
            </a:xfrm>
            <a:prstGeom prst="rect">
              <a:avLst/>
            </a:prstGeom>
            <a:grp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extLst/>
            </p:nvPr>
          </p:nvGraphicFramePr>
          <p:xfrm>
            <a:off x="6465912" y="3429000"/>
            <a:ext cx="304800" cy="342900"/>
          </p:xfrm>
          <a:graphic>
            <a:graphicData uri="http://schemas.openxmlformats.org/presentationml/2006/ole">
              <mc:AlternateContent xmlns:mc="http://schemas.openxmlformats.org/markup-compatibility/2006">
                <mc:Choice xmlns:v="urn:schemas-microsoft-com:vml" Requires="v">
                  <p:oleObj spid="_x0000_s8878"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5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extLst/>
            </p:nvPr>
          </p:nvGraphicFramePr>
          <p:xfrm>
            <a:off x="6897588" y="5078958"/>
            <a:ext cx="266700" cy="222250"/>
          </p:xfrm>
          <a:graphic>
            <a:graphicData uri="http://schemas.openxmlformats.org/presentationml/2006/ole">
              <mc:AlternateContent xmlns:mc="http://schemas.openxmlformats.org/markup-compatibility/2006">
                <mc:Choice xmlns:v="urn:schemas-microsoft-com:vml" Requires="v">
                  <p:oleObj spid="_x0000_s8879"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7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6876256" y="4160113"/>
              <a:ext cx="1914128" cy="276999"/>
            </a:xfrm>
            <a:prstGeom prst="rect">
              <a:avLst/>
            </a:prstGeom>
            <a:grp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6762328" y="3512041"/>
              <a:ext cx="1914128" cy="276999"/>
            </a:xfrm>
            <a:prstGeom prst="rect">
              <a:avLst/>
            </a:prstGeom>
            <a:grpFill/>
          </p:spPr>
          <p:txBody>
            <a:bodyPr wrap="square" rtlCol="0">
              <a:spAutoFit/>
            </a:bodyPr>
            <a:lstStyle/>
            <a:p>
              <a:r>
                <a:rPr lang="en-US" altLang="zh-CN" sz="1200" dirty="0">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5508104" y="3284984"/>
              <a:ext cx="2808312" cy="2811016"/>
            </a:xfrm>
            <a:prstGeom prst="rect">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sp>
        <p:nvSpPr>
          <p:cNvPr id="25" name="矩形 24">
            <a:extLst>
              <a:ext uri="{FF2B5EF4-FFF2-40B4-BE49-F238E27FC236}">
                <a16:creationId xmlns:a16="http://schemas.microsoft.com/office/drawing/2014/main" id="{1350803E-A679-4BCA-852B-F1145CD694F7}"/>
              </a:ext>
            </a:extLst>
          </p:cNvPr>
          <p:cNvSpPr/>
          <p:nvPr/>
        </p:nvSpPr>
        <p:spPr bwMode="auto">
          <a:xfrm>
            <a:off x="1847528" y="991762"/>
            <a:ext cx="4104456" cy="131422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  out=[]</a:t>
            </a:r>
          </a:p>
          <a:p>
            <a:r>
              <a:rPr lang="en-US" altLang="zh-CN" sz="2000" dirty="0">
                <a:solidFill>
                  <a:prstClr val="black"/>
                </a:solidFill>
                <a:latin typeface="新宋体" panose="02010609030101010101" pitchFamily="49" charset="-122"/>
                <a:ea typeface="新宋体" panose="02010609030101010101" pitchFamily="49" charset="-122"/>
              </a:rPr>
              <a:t>  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1919536" y="2348880"/>
            <a:ext cx="4283360" cy="187220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a:solidFill>
                  <a:srgbClr val="FF0000"/>
                </a:solidFill>
                <a:latin typeface="新宋体" panose="02010609030101010101" pitchFamily="49" charset="-122"/>
                <a:ea typeface="新宋体" panose="02010609030101010101" pitchFamily="49" charset="-122"/>
              </a:rPr>
              <a:t>left.next()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srgbClr val="FF0000"/>
                </a:solidFill>
                <a:latin typeface="新宋体" panose="02010609030101010101" pitchFamily="49" charset="-122"/>
                <a:ea typeface="新宋体" panose="02010609030101010101" pitchFamily="49" charset="-122"/>
              </a:rPr>
              <a:t>  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pPr indent="266700"/>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a:solidFill>
                  <a:srgbClr val="FF0000"/>
                </a:solidFill>
                <a:latin typeface="新宋体" panose="02010609030101010101" pitchFamily="49" charset="-122"/>
                <a:ea typeface="新宋体" panose="02010609030101010101" pitchFamily="49" charset="-122"/>
              </a:rPr>
              <a:t>right.next()</a:t>
            </a:r>
            <a:r>
              <a:rPr lang="en-US" altLang="zh-CN" sz="2000" b="1" dirty="0">
                <a:solidFill>
                  <a:prstClr val="black"/>
                </a:solidFill>
                <a:latin typeface="新宋体" panose="02010609030101010101" pitchFamily="49" charset="-122"/>
                <a:ea typeface="新宋体" panose="02010609030101010101" pitchFamily="49" charset="-122"/>
              </a:rPr>
              <a:t>:</a:t>
            </a:r>
          </a:p>
          <a:p>
            <a:pPr indent="266700"/>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Arial Unicode MS"/>
                <a:ea typeface="Arial Unicode MS"/>
                <a:cs typeface="Arial Unicode MS"/>
              </a:rPr>
              <a: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p>
          <a:p>
            <a:pPr indent="266700"/>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2999657" y="4304130"/>
            <a:ext cx="3538677" cy="128511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1703512" y="5628995"/>
            <a:ext cx="2929252" cy="11989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7" name="Text Box 4">
            <a:extLst>
              <a:ext uri="{FF2B5EF4-FFF2-40B4-BE49-F238E27FC236}">
                <a16:creationId xmlns:a16="http://schemas.microsoft.com/office/drawing/2014/main" id="{10F5D87C-D5DE-463F-B12C-5D0C51381979}"/>
              </a:ext>
            </a:extLst>
          </p:cNvPr>
          <p:cNvSpPr txBox="1">
            <a:spLocks noChangeArrowheads="1"/>
          </p:cNvSpPr>
          <p:nvPr/>
        </p:nvSpPr>
        <p:spPr bwMode="auto">
          <a:xfrm>
            <a:off x="1775381" y="23654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4.2.3 </a:t>
            </a:r>
            <a:r>
              <a:rPr kumimoji="0" lang="zh-CN" altLang="en-US" sz="3600" dirty="0">
                <a:solidFill>
                  <a:srgbClr val="04617B"/>
                </a:solidFill>
                <a:latin typeface="隶书" panose="02010509060101010101" pitchFamily="49" charset="-122"/>
                <a:ea typeface="隶书" panose="02010509060101010101" pitchFamily="49" charset="-122"/>
              </a:rPr>
              <a:t>向量模型</a:t>
            </a:r>
          </a:p>
        </p:txBody>
      </p:sp>
      <p:sp>
        <p:nvSpPr>
          <p:cNvPr id="3" name="灯片编号占位符 2">
            <a:extLst>
              <a:ext uri="{FF2B5EF4-FFF2-40B4-BE49-F238E27FC236}">
                <a16:creationId xmlns:a16="http://schemas.microsoft.com/office/drawing/2014/main" id="{B6160776-8A09-46C7-8E74-EAA3667704EF}"/>
              </a:ext>
            </a:extLst>
          </p:cNvPr>
          <p:cNvSpPr>
            <a:spLocks noGrp="1"/>
          </p:cNvSpPr>
          <p:nvPr>
            <p:ph type="sldNum" sz="quarter" idx="12"/>
          </p:nvPr>
        </p:nvSpPr>
        <p:spPr/>
        <p:txBody>
          <a:bodyPr/>
          <a:lstStyle/>
          <a:p>
            <a:pPr>
              <a:defRPr/>
            </a:pPr>
            <a:fld id="{BCABB3B7-40FC-498F-90D6-69ECBA7F181C}" type="slidenum">
              <a:rPr lang="zh-CN" altLang="en-US" smtClean="0"/>
              <a:pPr>
                <a:defRPr/>
              </a:pPr>
              <a:t>112</a:t>
            </a:fld>
            <a:endParaRPr lang="en-US" altLang="zh-CN"/>
          </a:p>
        </p:txBody>
      </p:sp>
      <p:sp>
        <p:nvSpPr>
          <p:cNvPr id="24" name="任意多边形 3">
            <a:extLst>
              <a:ext uri="{FF2B5EF4-FFF2-40B4-BE49-F238E27FC236}">
                <a16:creationId xmlns:a16="http://schemas.microsoft.com/office/drawing/2014/main" id="{74F25FB3-1F99-4811-9E5D-5DFED2F4A9F2}"/>
              </a:ext>
            </a:extLst>
          </p:cNvPr>
          <p:cNvSpPr/>
          <p:nvPr/>
        </p:nvSpPr>
        <p:spPr>
          <a:xfrm>
            <a:off x="3686000" y="2987813"/>
            <a:ext cx="1466590" cy="53071"/>
          </a:xfrm>
          <a:custGeom>
            <a:avLst/>
            <a:gdLst>
              <a:gd name="connsiteX0" fmla="*/ 0 w 1466590"/>
              <a:gd name="connsiteY0" fmla="*/ 70913 h 174541"/>
              <a:gd name="connsiteX1" fmla="*/ 138022 w 1466590"/>
              <a:gd name="connsiteY1" fmla="*/ 139925 h 174541"/>
              <a:gd name="connsiteX2" fmla="*/ 293298 w 1466590"/>
              <a:gd name="connsiteY2" fmla="*/ 70913 h 174541"/>
              <a:gd name="connsiteX3" fmla="*/ 500332 w 1466590"/>
              <a:gd name="connsiteY3" fmla="*/ 36408 h 174541"/>
              <a:gd name="connsiteX4" fmla="*/ 603849 w 1466590"/>
              <a:gd name="connsiteY4" fmla="*/ 105419 h 174541"/>
              <a:gd name="connsiteX5" fmla="*/ 655607 w 1466590"/>
              <a:gd name="connsiteY5" fmla="*/ 139925 h 174541"/>
              <a:gd name="connsiteX6" fmla="*/ 793630 w 1466590"/>
              <a:gd name="connsiteY6" fmla="*/ 122672 h 174541"/>
              <a:gd name="connsiteX7" fmla="*/ 897147 w 1466590"/>
              <a:gd name="connsiteY7" fmla="*/ 53661 h 174541"/>
              <a:gd name="connsiteX8" fmla="*/ 1000664 w 1466590"/>
              <a:gd name="connsiteY8" fmla="*/ 19155 h 174541"/>
              <a:gd name="connsiteX9" fmla="*/ 1138687 w 1466590"/>
              <a:gd name="connsiteY9" fmla="*/ 122672 h 174541"/>
              <a:gd name="connsiteX10" fmla="*/ 1207698 w 1466590"/>
              <a:gd name="connsiteY10" fmla="*/ 139925 h 174541"/>
              <a:gd name="connsiteX11" fmla="*/ 1259456 w 1466590"/>
              <a:gd name="connsiteY11" fmla="*/ 174430 h 174541"/>
              <a:gd name="connsiteX12" fmla="*/ 1380226 w 1466590"/>
              <a:gd name="connsiteY12" fmla="*/ 139925 h 174541"/>
              <a:gd name="connsiteX13" fmla="*/ 1414732 w 1466590"/>
              <a:gd name="connsiteY13" fmla="*/ 88166 h 174541"/>
              <a:gd name="connsiteX14" fmla="*/ 1466490 w 1466590"/>
              <a:gd name="connsiteY14" fmla="*/ 36408 h 17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6590" h="174541">
                <a:moveTo>
                  <a:pt x="0" y="70913"/>
                </a:moveTo>
                <a:cubicBezTo>
                  <a:pt x="5546" y="74241"/>
                  <a:pt x="106683" y="143407"/>
                  <a:pt x="138022" y="139925"/>
                </a:cubicBezTo>
                <a:cubicBezTo>
                  <a:pt x="211935" y="131712"/>
                  <a:pt x="239367" y="106867"/>
                  <a:pt x="293298" y="70913"/>
                </a:cubicBezTo>
                <a:cubicBezTo>
                  <a:pt x="351739" y="-16747"/>
                  <a:pt x="329818" y="-16878"/>
                  <a:pt x="500332" y="36408"/>
                </a:cubicBezTo>
                <a:cubicBezTo>
                  <a:pt x="539915" y="48778"/>
                  <a:pt x="569343" y="82415"/>
                  <a:pt x="603849" y="105419"/>
                </a:cubicBezTo>
                <a:lnTo>
                  <a:pt x="655607" y="139925"/>
                </a:lnTo>
                <a:cubicBezTo>
                  <a:pt x="701615" y="134174"/>
                  <a:pt x="749965" y="138266"/>
                  <a:pt x="793630" y="122672"/>
                </a:cubicBezTo>
                <a:cubicBezTo>
                  <a:pt x="832685" y="108724"/>
                  <a:pt x="857805" y="66775"/>
                  <a:pt x="897147" y="53661"/>
                </a:cubicBezTo>
                <a:lnTo>
                  <a:pt x="1000664" y="19155"/>
                </a:lnTo>
                <a:cubicBezTo>
                  <a:pt x="1054298" y="72789"/>
                  <a:pt x="1061512" y="88372"/>
                  <a:pt x="1138687" y="122672"/>
                </a:cubicBezTo>
                <a:cubicBezTo>
                  <a:pt x="1160355" y="132302"/>
                  <a:pt x="1184694" y="134174"/>
                  <a:pt x="1207698" y="139925"/>
                </a:cubicBezTo>
                <a:cubicBezTo>
                  <a:pt x="1224951" y="151427"/>
                  <a:pt x="1238929" y="171498"/>
                  <a:pt x="1259456" y="174430"/>
                </a:cubicBezTo>
                <a:cubicBezTo>
                  <a:pt x="1274624" y="176597"/>
                  <a:pt x="1360800" y="146400"/>
                  <a:pt x="1380226" y="139925"/>
                </a:cubicBezTo>
                <a:cubicBezTo>
                  <a:pt x="1391728" y="122672"/>
                  <a:pt x="1400070" y="102828"/>
                  <a:pt x="1414732" y="88166"/>
                </a:cubicBezTo>
                <a:cubicBezTo>
                  <a:pt x="1471275" y="31623"/>
                  <a:pt x="1466490" y="79624"/>
                  <a:pt x="1466490" y="36408"/>
                </a:cubicBezTo>
              </a:path>
            </a:pathLst>
          </a:cu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9" name="任意多边形 26">
            <a:extLst>
              <a:ext uri="{FF2B5EF4-FFF2-40B4-BE49-F238E27FC236}">
                <a16:creationId xmlns:a16="http://schemas.microsoft.com/office/drawing/2014/main" id="{456B9FDD-A5FF-498F-A9B4-E02E4E8271E6}"/>
              </a:ext>
            </a:extLst>
          </p:cNvPr>
          <p:cNvSpPr/>
          <p:nvPr/>
        </p:nvSpPr>
        <p:spPr>
          <a:xfrm>
            <a:off x="3792116" y="3614723"/>
            <a:ext cx="1466590" cy="53071"/>
          </a:xfrm>
          <a:custGeom>
            <a:avLst/>
            <a:gdLst>
              <a:gd name="connsiteX0" fmla="*/ 0 w 1466590"/>
              <a:gd name="connsiteY0" fmla="*/ 70913 h 174541"/>
              <a:gd name="connsiteX1" fmla="*/ 138022 w 1466590"/>
              <a:gd name="connsiteY1" fmla="*/ 139925 h 174541"/>
              <a:gd name="connsiteX2" fmla="*/ 293298 w 1466590"/>
              <a:gd name="connsiteY2" fmla="*/ 70913 h 174541"/>
              <a:gd name="connsiteX3" fmla="*/ 500332 w 1466590"/>
              <a:gd name="connsiteY3" fmla="*/ 36408 h 174541"/>
              <a:gd name="connsiteX4" fmla="*/ 603849 w 1466590"/>
              <a:gd name="connsiteY4" fmla="*/ 105419 h 174541"/>
              <a:gd name="connsiteX5" fmla="*/ 655607 w 1466590"/>
              <a:gd name="connsiteY5" fmla="*/ 139925 h 174541"/>
              <a:gd name="connsiteX6" fmla="*/ 793630 w 1466590"/>
              <a:gd name="connsiteY6" fmla="*/ 122672 h 174541"/>
              <a:gd name="connsiteX7" fmla="*/ 897147 w 1466590"/>
              <a:gd name="connsiteY7" fmla="*/ 53661 h 174541"/>
              <a:gd name="connsiteX8" fmla="*/ 1000664 w 1466590"/>
              <a:gd name="connsiteY8" fmla="*/ 19155 h 174541"/>
              <a:gd name="connsiteX9" fmla="*/ 1138687 w 1466590"/>
              <a:gd name="connsiteY9" fmla="*/ 122672 h 174541"/>
              <a:gd name="connsiteX10" fmla="*/ 1207698 w 1466590"/>
              <a:gd name="connsiteY10" fmla="*/ 139925 h 174541"/>
              <a:gd name="connsiteX11" fmla="*/ 1259456 w 1466590"/>
              <a:gd name="connsiteY11" fmla="*/ 174430 h 174541"/>
              <a:gd name="connsiteX12" fmla="*/ 1380226 w 1466590"/>
              <a:gd name="connsiteY12" fmla="*/ 139925 h 174541"/>
              <a:gd name="connsiteX13" fmla="*/ 1414732 w 1466590"/>
              <a:gd name="connsiteY13" fmla="*/ 88166 h 174541"/>
              <a:gd name="connsiteX14" fmla="*/ 1466490 w 1466590"/>
              <a:gd name="connsiteY14" fmla="*/ 36408 h 17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6590" h="174541">
                <a:moveTo>
                  <a:pt x="0" y="70913"/>
                </a:moveTo>
                <a:cubicBezTo>
                  <a:pt x="5546" y="74241"/>
                  <a:pt x="106683" y="143407"/>
                  <a:pt x="138022" y="139925"/>
                </a:cubicBezTo>
                <a:cubicBezTo>
                  <a:pt x="211935" y="131712"/>
                  <a:pt x="239367" y="106867"/>
                  <a:pt x="293298" y="70913"/>
                </a:cubicBezTo>
                <a:cubicBezTo>
                  <a:pt x="351739" y="-16747"/>
                  <a:pt x="329818" y="-16878"/>
                  <a:pt x="500332" y="36408"/>
                </a:cubicBezTo>
                <a:cubicBezTo>
                  <a:pt x="539915" y="48778"/>
                  <a:pt x="569343" y="82415"/>
                  <a:pt x="603849" y="105419"/>
                </a:cubicBezTo>
                <a:lnTo>
                  <a:pt x="655607" y="139925"/>
                </a:lnTo>
                <a:cubicBezTo>
                  <a:pt x="701615" y="134174"/>
                  <a:pt x="749965" y="138266"/>
                  <a:pt x="793630" y="122672"/>
                </a:cubicBezTo>
                <a:cubicBezTo>
                  <a:pt x="832685" y="108724"/>
                  <a:pt x="857805" y="66775"/>
                  <a:pt x="897147" y="53661"/>
                </a:cubicBezTo>
                <a:lnTo>
                  <a:pt x="1000664" y="19155"/>
                </a:lnTo>
                <a:cubicBezTo>
                  <a:pt x="1054298" y="72789"/>
                  <a:pt x="1061512" y="88372"/>
                  <a:pt x="1138687" y="122672"/>
                </a:cubicBezTo>
                <a:cubicBezTo>
                  <a:pt x="1160355" y="132302"/>
                  <a:pt x="1184694" y="134174"/>
                  <a:pt x="1207698" y="139925"/>
                </a:cubicBezTo>
                <a:cubicBezTo>
                  <a:pt x="1224951" y="151427"/>
                  <a:pt x="1238929" y="171498"/>
                  <a:pt x="1259456" y="174430"/>
                </a:cubicBezTo>
                <a:cubicBezTo>
                  <a:pt x="1274624" y="176597"/>
                  <a:pt x="1360800" y="146400"/>
                  <a:pt x="1380226" y="139925"/>
                </a:cubicBezTo>
                <a:cubicBezTo>
                  <a:pt x="1391728" y="122672"/>
                  <a:pt x="1400070" y="102828"/>
                  <a:pt x="1414732" y="88166"/>
                </a:cubicBezTo>
                <a:cubicBezTo>
                  <a:pt x="1471275" y="31623"/>
                  <a:pt x="1466490" y="79624"/>
                  <a:pt x="1466490" y="36408"/>
                </a:cubicBezTo>
              </a:path>
            </a:pathLst>
          </a:cu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1816504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R.id,S.cdate</a:t>
            </a: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S.value&gt;100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spid="_x0000_s9902"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spid="_x0000_s9903"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8069266"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dirty="0">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1060057" y="1087876"/>
            <a:ext cx="5035943" cy="120610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  out=[]</a:t>
            </a:r>
          </a:p>
          <a:p>
            <a:r>
              <a:rPr lang="en-US" altLang="zh-CN" sz="2000" dirty="0">
                <a:solidFill>
                  <a:prstClr val="black"/>
                </a:solidFill>
                <a:latin typeface="新宋体" panose="02010609030101010101" pitchFamily="49" charset="-122"/>
                <a:ea typeface="新宋体" panose="02010609030101010101" pitchFamily="49" charset="-122"/>
              </a:rPr>
              <a:t>  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1060057" y="2519185"/>
            <a:ext cx="5035943" cy="19912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a:solidFill>
                  <a:srgbClr val="FF0000"/>
                </a:solidFill>
                <a:latin typeface="新宋体" panose="02010609030101010101" pitchFamily="49" charset="-122"/>
                <a:ea typeface="新宋体" panose="02010609030101010101" pitchFamily="49" charset="-122"/>
              </a:rPr>
              <a:t>left.next()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srgbClr val="FF0000"/>
                </a:solidFill>
                <a:latin typeface="新宋体" panose="02010609030101010101" pitchFamily="49" charset="-122"/>
                <a:ea typeface="新宋体" panose="02010609030101010101" pitchFamily="49" charset="-122"/>
              </a:rPr>
              <a:t>  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pPr indent="266700"/>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a:solidFill>
                  <a:srgbClr val="FF0000"/>
                </a:solidFill>
                <a:latin typeface="新宋体" panose="02010609030101010101" pitchFamily="49" charset="-122"/>
                <a:ea typeface="新宋体" panose="02010609030101010101" pitchFamily="49" charset="-122"/>
              </a:rPr>
              <a:t>right.next()</a:t>
            </a:r>
            <a:r>
              <a:rPr lang="en-US" altLang="zh-CN" sz="2000" b="1" dirty="0">
                <a:solidFill>
                  <a:prstClr val="black"/>
                </a:solidFill>
                <a:latin typeface="新宋体" panose="02010609030101010101" pitchFamily="49" charset="-122"/>
                <a:ea typeface="新宋体" panose="02010609030101010101" pitchFamily="49" charset="-122"/>
              </a:rPr>
              <a:t>:</a:t>
            </a:r>
          </a:p>
          <a:p>
            <a:pPr indent="266700"/>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Arial Unicode MS"/>
                <a:ea typeface="Arial Unicode MS"/>
                <a:cs typeface="Arial Unicode MS"/>
              </a:rPr>
              <a: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p>
          <a:p>
            <a:pPr indent="266700"/>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4025578" y="4282690"/>
            <a:ext cx="3366566" cy="120000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815722" y="5223305"/>
            <a:ext cx="3057768" cy="120610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8" name="矩形 37">
            <a:extLst>
              <a:ext uri="{FF2B5EF4-FFF2-40B4-BE49-F238E27FC236}">
                <a16:creationId xmlns:a16="http://schemas.microsoft.com/office/drawing/2014/main" id="{86FA59E6-5563-4D37-894F-BAE4AB54EE9B}"/>
              </a:ext>
            </a:extLst>
          </p:cNvPr>
          <p:cNvSpPr/>
          <p:nvPr/>
        </p:nvSpPr>
        <p:spPr bwMode="auto">
          <a:xfrm>
            <a:off x="4593616" y="5580156"/>
            <a:ext cx="3177473" cy="127784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4AB042C3-BF9C-4678-ADF2-7C8C70271B41}"/>
              </a:ext>
            </a:extLst>
          </p:cNvPr>
          <p:cNvSpPr/>
          <p:nvPr/>
        </p:nvSpPr>
        <p:spPr bwMode="auto">
          <a:xfrm>
            <a:off x="2711624" y="1556792"/>
            <a:ext cx="432048" cy="2026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 name="矩形 2">
            <a:extLst>
              <a:ext uri="{FF2B5EF4-FFF2-40B4-BE49-F238E27FC236}">
                <a16:creationId xmlns:a16="http://schemas.microsoft.com/office/drawing/2014/main" id="{7462EBC2-916F-4B23-AC30-AEF4017D6860}"/>
              </a:ext>
            </a:extLst>
          </p:cNvPr>
          <p:cNvSpPr/>
          <p:nvPr/>
        </p:nvSpPr>
        <p:spPr bwMode="auto">
          <a:xfrm>
            <a:off x="2495600" y="2996952"/>
            <a:ext cx="360040" cy="28803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 name="矩形 3">
            <a:extLst>
              <a:ext uri="{FF2B5EF4-FFF2-40B4-BE49-F238E27FC236}">
                <a16:creationId xmlns:a16="http://schemas.microsoft.com/office/drawing/2014/main" id="{94347E7D-8B21-4093-912F-1F91422ED4A2}"/>
              </a:ext>
            </a:extLst>
          </p:cNvPr>
          <p:cNvSpPr/>
          <p:nvPr/>
        </p:nvSpPr>
        <p:spPr bwMode="auto">
          <a:xfrm>
            <a:off x="3719736" y="6050906"/>
            <a:ext cx="451930" cy="22706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7" name="矩形 6">
            <a:extLst>
              <a:ext uri="{FF2B5EF4-FFF2-40B4-BE49-F238E27FC236}">
                <a16:creationId xmlns:a16="http://schemas.microsoft.com/office/drawing/2014/main" id="{73B8523C-0B5D-4D2B-A42C-4565C15447E5}"/>
              </a:ext>
            </a:extLst>
          </p:cNvPr>
          <p:cNvSpPr/>
          <p:nvPr/>
        </p:nvSpPr>
        <p:spPr bwMode="auto">
          <a:xfrm>
            <a:off x="3863752" y="2996953"/>
            <a:ext cx="576064" cy="22705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矩形 10">
            <a:extLst>
              <a:ext uri="{FF2B5EF4-FFF2-40B4-BE49-F238E27FC236}">
                <a16:creationId xmlns:a16="http://schemas.microsoft.com/office/drawing/2014/main" id="{EFD82AD6-AE0B-452E-95EA-C8FBBCB5EEEE}"/>
              </a:ext>
            </a:extLst>
          </p:cNvPr>
          <p:cNvSpPr/>
          <p:nvPr/>
        </p:nvSpPr>
        <p:spPr bwMode="auto">
          <a:xfrm>
            <a:off x="3431704" y="3429000"/>
            <a:ext cx="576064" cy="204998"/>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2" name="矩形 11">
            <a:extLst>
              <a:ext uri="{FF2B5EF4-FFF2-40B4-BE49-F238E27FC236}">
                <a16:creationId xmlns:a16="http://schemas.microsoft.com/office/drawing/2014/main" id="{72A4CA16-0178-4456-8EC9-07078F86316B}"/>
              </a:ext>
            </a:extLst>
          </p:cNvPr>
          <p:cNvSpPr/>
          <p:nvPr/>
        </p:nvSpPr>
        <p:spPr bwMode="auto">
          <a:xfrm>
            <a:off x="3994688" y="4377681"/>
            <a:ext cx="445129" cy="21447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29" name="连接符: 曲线 28">
            <a:extLst>
              <a:ext uri="{FF2B5EF4-FFF2-40B4-BE49-F238E27FC236}">
                <a16:creationId xmlns:a16="http://schemas.microsoft.com/office/drawing/2014/main" id="{F6A78D2E-5291-43C6-BD3F-623E09251300}"/>
              </a:ext>
            </a:extLst>
          </p:cNvPr>
          <p:cNvCxnSpPr>
            <a:cxnSpLocks/>
          </p:cNvCxnSpPr>
          <p:nvPr/>
        </p:nvCxnSpPr>
        <p:spPr bwMode="auto">
          <a:xfrm rot="5400000">
            <a:off x="1658039" y="1984279"/>
            <a:ext cx="868411" cy="201400"/>
          </a:xfrm>
          <a:prstGeom prst="curvedConnector3">
            <a:avLst>
              <a:gd name="adj1" fmla="val 50000"/>
            </a:avLst>
          </a:prstGeom>
          <a:solidFill>
            <a:schemeClr val="bg1"/>
          </a:solidFill>
          <a:ln w="28575" cap="flat" cmpd="sng" algn="ctr">
            <a:solidFill>
              <a:srgbClr val="66CCFF"/>
            </a:solidFill>
            <a:prstDash val="solid"/>
            <a:round/>
            <a:headEnd type="none" w="med" len="med"/>
            <a:tailEnd type="triangle"/>
          </a:ln>
          <a:effectLst/>
        </p:spPr>
      </p:cxnSp>
      <p:cxnSp>
        <p:nvCxnSpPr>
          <p:cNvPr id="33" name="连接符: 曲线 32">
            <a:extLst>
              <a:ext uri="{FF2B5EF4-FFF2-40B4-BE49-F238E27FC236}">
                <a16:creationId xmlns:a16="http://schemas.microsoft.com/office/drawing/2014/main" id="{F88D76DF-605D-4850-8105-D19CF91E394E}"/>
              </a:ext>
            </a:extLst>
          </p:cNvPr>
          <p:cNvCxnSpPr>
            <a:cxnSpLocks/>
            <a:stCxn id="3" idx="1"/>
            <a:endCxn id="31" idx="0"/>
          </p:cNvCxnSpPr>
          <p:nvPr/>
        </p:nvCxnSpPr>
        <p:spPr bwMode="auto">
          <a:xfrm rot="10800000" flipV="1">
            <a:off x="2344606" y="3140967"/>
            <a:ext cx="150994" cy="2082337"/>
          </a:xfrm>
          <a:prstGeom prst="curvedConnector2">
            <a:avLst/>
          </a:prstGeom>
          <a:solidFill>
            <a:schemeClr val="bg1"/>
          </a:solidFill>
          <a:ln w="28575" cap="flat" cmpd="sng" algn="ctr">
            <a:solidFill>
              <a:srgbClr val="66CCFF"/>
            </a:solidFill>
            <a:prstDash val="solid"/>
            <a:round/>
            <a:headEnd type="none" w="med" len="med"/>
            <a:tailEnd type="triangle"/>
          </a:ln>
          <a:effectLst/>
        </p:spPr>
      </p:cxnSp>
      <p:cxnSp>
        <p:nvCxnSpPr>
          <p:cNvPr id="37" name="连接符: 曲线 36">
            <a:extLst>
              <a:ext uri="{FF2B5EF4-FFF2-40B4-BE49-F238E27FC236}">
                <a16:creationId xmlns:a16="http://schemas.microsoft.com/office/drawing/2014/main" id="{0162A802-B191-4E97-B0BA-E7B6D0AC078E}"/>
              </a:ext>
            </a:extLst>
          </p:cNvPr>
          <p:cNvCxnSpPr>
            <a:cxnSpLocks/>
          </p:cNvCxnSpPr>
          <p:nvPr/>
        </p:nvCxnSpPr>
        <p:spPr bwMode="auto">
          <a:xfrm rot="5400000" flipH="1" flipV="1">
            <a:off x="5847946" y="5634803"/>
            <a:ext cx="1656221" cy="152000"/>
          </a:xfrm>
          <a:prstGeom prst="curvedConnector3">
            <a:avLst>
              <a:gd name="adj1" fmla="val 50000"/>
            </a:avLst>
          </a:prstGeom>
          <a:solidFill>
            <a:schemeClr val="bg1"/>
          </a:solidFill>
          <a:ln w="28575" cap="flat" cmpd="sng" algn="ctr">
            <a:solidFill>
              <a:srgbClr val="66CCFF"/>
            </a:solidFill>
            <a:prstDash val="solid"/>
            <a:round/>
            <a:headEnd type="none" w="med" len="med"/>
            <a:tailEnd type="triangle"/>
          </a:ln>
          <a:effectLst/>
        </p:spPr>
      </p:cxnSp>
      <p:cxnSp>
        <p:nvCxnSpPr>
          <p:cNvPr id="43" name="连接符: 曲线 42">
            <a:extLst>
              <a:ext uri="{FF2B5EF4-FFF2-40B4-BE49-F238E27FC236}">
                <a16:creationId xmlns:a16="http://schemas.microsoft.com/office/drawing/2014/main" id="{8660395A-C4DC-4F2C-AC82-EE017A18FC03}"/>
              </a:ext>
            </a:extLst>
          </p:cNvPr>
          <p:cNvCxnSpPr>
            <a:cxnSpLocks/>
          </p:cNvCxnSpPr>
          <p:nvPr/>
        </p:nvCxnSpPr>
        <p:spPr bwMode="auto">
          <a:xfrm rot="5400000">
            <a:off x="4717837" y="5080661"/>
            <a:ext cx="870286" cy="389997"/>
          </a:xfrm>
          <a:prstGeom prst="curvedConnector3">
            <a:avLst>
              <a:gd name="adj1" fmla="val 50000"/>
            </a:avLst>
          </a:prstGeom>
          <a:solidFill>
            <a:schemeClr val="bg1"/>
          </a:solidFill>
          <a:ln w="28575" cap="flat" cmpd="sng" algn="ctr">
            <a:solidFill>
              <a:srgbClr val="66CCFF"/>
            </a:solidFill>
            <a:prstDash val="solid"/>
            <a:round/>
            <a:headEnd type="none" w="med" len="med"/>
            <a:tailEnd type="triangle"/>
          </a:ln>
          <a:effectLst/>
        </p:spPr>
      </p:cxnSp>
      <p:cxnSp>
        <p:nvCxnSpPr>
          <p:cNvPr id="47" name="连接符: 曲线 46">
            <a:extLst>
              <a:ext uri="{FF2B5EF4-FFF2-40B4-BE49-F238E27FC236}">
                <a16:creationId xmlns:a16="http://schemas.microsoft.com/office/drawing/2014/main" id="{95036502-BEAE-4071-8E02-E2AD2D84367C}"/>
              </a:ext>
            </a:extLst>
          </p:cNvPr>
          <p:cNvCxnSpPr>
            <a:cxnSpLocks/>
            <a:stCxn id="11" idx="2"/>
            <a:endCxn id="28" idx="1"/>
          </p:cNvCxnSpPr>
          <p:nvPr/>
        </p:nvCxnSpPr>
        <p:spPr bwMode="auto">
          <a:xfrm rot="16200000" flipH="1">
            <a:off x="3248311" y="4105423"/>
            <a:ext cx="1248693" cy="305842"/>
          </a:xfrm>
          <a:prstGeom prst="curvedConnector2">
            <a:avLst/>
          </a:prstGeom>
          <a:solidFill>
            <a:schemeClr val="bg1"/>
          </a:solidFill>
          <a:ln w="28575" cap="flat" cmpd="sng" algn="ctr">
            <a:solidFill>
              <a:srgbClr val="66CCFF"/>
            </a:solidFill>
            <a:prstDash val="solid"/>
            <a:round/>
            <a:headEnd type="none" w="med" len="med"/>
            <a:tailEnd type="triangle"/>
          </a:ln>
          <a:effectLst/>
        </p:spPr>
      </p:cxnSp>
      <p:sp>
        <p:nvSpPr>
          <p:cNvPr id="54" name="椭圆 53">
            <a:extLst>
              <a:ext uri="{FF2B5EF4-FFF2-40B4-BE49-F238E27FC236}">
                <a16:creationId xmlns:a16="http://schemas.microsoft.com/office/drawing/2014/main" id="{D8CAC761-11A0-4996-9D11-AB63D0E5D471}"/>
              </a:ext>
            </a:extLst>
          </p:cNvPr>
          <p:cNvSpPr/>
          <p:nvPr/>
        </p:nvSpPr>
        <p:spPr bwMode="auto">
          <a:xfrm>
            <a:off x="342851" y="1376772"/>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55" name="椭圆 54">
            <a:extLst>
              <a:ext uri="{FF2B5EF4-FFF2-40B4-BE49-F238E27FC236}">
                <a16:creationId xmlns:a16="http://schemas.microsoft.com/office/drawing/2014/main" id="{4E5993F7-6473-4726-BC4B-5C588161BBAE}"/>
              </a:ext>
            </a:extLst>
          </p:cNvPr>
          <p:cNvSpPr/>
          <p:nvPr/>
        </p:nvSpPr>
        <p:spPr bwMode="auto">
          <a:xfrm>
            <a:off x="366622" y="2858371"/>
            <a:ext cx="426299" cy="30977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2</a:t>
            </a:r>
            <a:endParaRPr lang="zh-CN" altLang="en-US" b="1" dirty="0">
              <a:solidFill>
                <a:prstClr val="white"/>
              </a:solidFill>
              <a:latin typeface="Tahoma" pitchFamily="34" charset="0"/>
            </a:endParaRPr>
          </a:p>
        </p:txBody>
      </p:sp>
      <p:sp>
        <p:nvSpPr>
          <p:cNvPr id="56" name="椭圆 55">
            <a:extLst>
              <a:ext uri="{FF2B5EF4-FFF2-40B4-BE49-F238E27FC236}">
                <a16:creationId xmlns:a16="http://schemas.microsoft.com/office/drawing/2014/main" id="{BABB941C-645D-46B9-B21B-9CEAF87CE9BF}"/>
              </a:ext>
            </a:extLst>
          </p:cNvPr>
          <p:cNvSpPr/>
          <p:nvPr/>
        </p:nvSpPr>
        <p:spPr bwMode="auto">
          <a:xfrm>
            <a:off x="304395" y="530120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3</a:t>
            </a:r>
            <a:endParaRPr lang="zh-CN" altLang="en-US" b="1" dirty="0">
              <a:solidFill>
                <a:prstClr val="white"/>
              </a:solidFill>
              <a:latin typeface="Tahoma" pitchFamily="34" charset="0"/>
            </a:endParaRPr>
          </a:p>
        </p:txBody>
      </p:sp>
      <p:sp>
        <p:nvSpPr>
          <p:cNvPr id="57" name="椭圆 56">
            <a:extLst>
              <a:ext uri="{FF2B5EF4-FFF2-40B4-BE49-F238E27FC236}">
                <a16:creationId xmlns:a16="http://schemas.microsoft.com/office/drawing/2014/main" id="{FD6F004C-4159-4797-BEDF-01A15AF1013C}"/>
              </a:ext>
            </a:extLst>
          </p:cNvPr>
          <p:cNvSpPr/>
          <p:nvPr/>
        </p:nvSpPr>
        <p:spPr bwMode="auto">
          <a:xfrm>
            <a:off x="6818954" y="430489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4</a:t>
            </a:r>
            <a:endParaRPr lang="zh-CN" altLang="en-US" b="1" dirty="0">
              <a:solidFill>
                <a:prstClr val="white"/>
              </a:solidFill>
              <a:latin typeface="Tahoma" pitchFamily="34" charset="0"/>
            </a:endParaRPr>
          </a:p>
        </p:txBody>
      </p:sp>
      <p:sp>
        <p:nvSpPr>
          <p:cNvPr id="58" name="椭圆 57">
            <a:extLst>
              <a:ext uri="{FF2B5EF4-FFF2-40B4-BE49-F238E27FC236}">
                <a16:creationId xmlns:a16="http://schemas.microsoft.com/office/drawing/2014/main" id="{89A61320-42A4-4873-A22C-F8767FE6234F}"/>
              </a:ext>
            </a:extLst>
          </p:cNvPr>
          <p:cNvSpPr/>
          <p:nvPr/>
        </p:nvSpPr>
        <p:spPr bwMode="auto">
          <a:xfrm>
            <a:off x="6807847" y="569937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5</a:t>
            </a:r>
            <a:endParaRPr lang="zh-CN" altLang="en-US" b="1" dirty="0">
              <a:solidFill>
                <a:prstClr val="white"/>
              </a:solidFill>
              <a:latin typeface="Tahoma" pitchFamily="34" charset="0"/>
            </a:endParaRPr>
          </a:p>
        </p:txBody>
      </p:sp>
      <p:sp>
        <p:nvSpPr>
          <p:cNvPr id="41" name="Text Box 4">
            <a:extLst>
              <a:ext uri="{FF2B5EF4-FFF2-40B4-BE49-F238E27FC236}">
                <a16:creationId xmlns:a16="http://schemas.microsoft.com/office/drawing/2014/main" id="{A9551B03-DEF9-4851-885E-30DC6897EA43}"/>
              </a:ext>
            </a:extLst>
          </p:cNvPr>
          <p:cNvSpPr txBox="1">
            <a:spLocks noChangeArrowheads="1"/>
          </p:cNvSpPr>
          <p:nvPr/>
        </p:nvSpPr>
        <p:spPr bwMode="auto">
          <a:xfrm>
            <a:off x="1775381" y="23654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4.2.3 </a:t>
            </a:r>
            <a:r>
              <a:rPr kumimoji="0" lang="zh-CN" altLang="en-US" sz="3600" dirty="0">
                <a:solidFill>
                  <a:srgbClr val="04617B"/>
                </a:solidFill>
                <a:latin typeface="隶书" panose="02010509060101010101" pitchFamily="49" charset="-122"/>
                <a:ea typeface="隶书" panose="02010509060101010101" pitchFamily="49" charset="-122"/>
              </a:rPr>
              <a:t>向量模型</a:t>
            </a:r>
          </a:p>
        </p:txBody>
      </p:sp>
      <p:sp>
        <p:nvSpPr>
          <p:cNvPr id="17" name="灯片编号占位符 16">
            <a:extLst>
              <a:ext uri="{FF2B5EF4-FFF2-40B4-BE49-F238E27FC236}">
                <a16:creationId xmlns:a16="http://schemas.microsoft.com/office/drawing/2014/main" id="{6B0F8AE0-AF40-47E6-8F49-13AB4F5CC79C}"/>
              </a:ext>
            </a:extLst>
          </p:cNvPr>
          <p:cNvSpPr>
            <a:spLocks noGrp="1"/>
          </p:cNvSpPr>
          <p:nvPr>
            <p:ph type="sldNum" sz="quarter" idx="12"/>
          </p:nvPr>
        </p:nvSpPr>
        <p:spPr/>
        <p:txBody>
          <a:bodyPr/>
          <a:lstStyle/>
          <a:p>
            <a:pPr>
              <a:defRPr/>
            </a:pPr>
            <a:fld id="{BCABB3B7-40FC-498F-90D6-69ECBA7F181C}" type="slidenum">
              <a:rPr lang="zh-CN" altLang="en-US" smtClean="0"/>
              <a:pPr>
                <a:defRPr/>
              </a:pPr>
              <a:t>113</a:t>
            </a:fld>
            <a:endParaRPr lang="en-US" altLang="zh-CN"/>
          </a:p>
        </p:txBody>
      </p:sp>
    </p:spTree>
    <p:extLst>
      <p:ext uri="{BB962C8B-B14F-4D97-AF65-F5344CB8AC3E}">
        <p14:creationId xmlns:p14="http://schemas.microsoft.com/office/powerpoint/2010/main" val="238331842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2E6003-2321-4ED8-AAA2-48FC045F6A2E}"/>
              </a:ext>
            </a:extLst>
          </p:cNvPr>
          <p:cNvSpPr>
            <a:spLocks noGrp="1"/>
          </p:cNvSpPr>
          <p:nvPr>
            <p:ph idx="1"/>
          </p:nvPr>
        </p:nvSpPr>
        <p:spPr>
          <a:xfrm>
            <a:off x="2209800" y="1124744"/>
            <a:ext cx="7772400" cy="4971256"/>
          </a:xfrm>
        </p:spPr>
        <p:txBody>
          <a:bodyPr/>
          <a:lstStyle/>
          <a:p>
            <a:pPr marL="0" indent="0">
              <a:buNone/>
            </a:pPr>
            <a:r>
              <a:rPr lang="zh-CN" altLang="en-US" dirty="0"/>
              <a:t>向量模型特点：</a:t>
            </a:r>
            <a:endParaRPr lang="en-US" altLang="zh-CN" dirty="0"/>
          </a:p>
          <a:p>
            <a:pPr marL="246063" lvl="1">
              <a:buFont typeface="Wingdings" panose="05000000000000000000" pitchFamily="2" charset="2"/>
              <a:buChar char="Ø"/>
            </a:pPr>
            <a:r>
              <a:rPr lang="zh-CN" altLang="en-US" dirty="0"/>
              <a:t>介于火山模型和物化模型之间；</a:t>
            </a:r>
            <a:endParaRPr lang="en-US" altLang="zh-CN" dirty="0"/>
          </a:p>
          <a:p>
            <a:pPr marL="246063" lvl="1">
              <a:buFont typeface="Wingdings" panose="05000000000000000000" pitchFamily="2" charset="2"/>
              <a:buChar char="Ø"/>
            </a:pPr>
            <a:r>
              <a:rPr lang="zh-CN" altLang="en-US" dirty="0"/>
              <a:t>适用于</a:t>
            </a:r>
            <a:r>
              <a:rPr lang="en-US" altLang="zh-CN" dirty="0"/>
              <a:t>OLAP</a:t>
            </a:r>
            <a:r>
              <a:rPr lang="zh-CN" altLang="en-US" dirty="0"/>
              <a:t>和</a:t>
            </a:r>
            <a:r>
              <a:rPr lang="en-US" altLang="zh-CN" dirty="0"/>
              <a:t>OLTP</a:t>
            </a:r>
            <a:r>
              <a:rPr lang="zh-CN" altLang="en-US" dirty="0"/>
              <a:t>；</a:t>
            </a:r>
            <a:endParaRPr lang="en-US" altLang="zh-CN" dirty="0"/>
          </a:p>
          <a:p>
            <a:pPr marL="246063" lvl="1">
              <a:buFont typeface="Wingdings" panose="05000000000000000000" pitchFamily="2" charset="2"/>
              <a:buChar char="Ø"/>
            </a:pPr>
            <a:r>
              <a:rPr lang="zh-CN" altLang="en-US" dirty="0"/>
              <a:t>允许用户使用</a:t>
            </a:r>
            <a:r>
              <a:rPr lang="zh-CN" altLang="en-US" dirty="0">
                <a:solidFill>
                  <a:srgbClr val="FF0000"/>
                </a:solidFill>
              </a:rPr>
              <a:t>向量化的</a:t>
            </a:r>
            <a:r>
              <a:rPr lang="en-US" altLang="zh-CN" dirty="0">
                <a:solidFill>
                  <a:srgbClr val="FF0000"/>
                </a:solidFill>
              </a:rPr>
              <a:t>SIMD</a:t>
            </a:r>
            <a:r>
              <a:rPr lang="zh-CN" altLang="en-US" dirty="0">
                <a:solidFill>
                  <a:srgbClr val="FF0000"/>
                </a:solidFill>
              </a:rPr>
              <a:t>指令</a:t>
            </a:r>
            <a:r>
              <a:rPr lang="zh-CN" altLang="en-US" dirty="0"/>
              <a:t>处理批量元组。</a:t>
            </a:r>
          </a:p>
        </p:txBody>
      </p:sp>
      <p:sp>
        <p:nvSpPr>
          <p:cNvPr id="4" name="Text Box 4">
            <a:extLst>
              <a:ext uri="{FF2B5EF4-FFF2-40B4-BE49-F238E27FC236}">
                <a16:creationId xmlns:a16="http://schemas.microsoft.com/office/drawing/2014/main" id="{8BE687A5-2413-4FCB-A8D0-3581EACCD99A}"/>
              </a:ext>
            </a:extLst>
          </p:cNvPr>
          <p:cNvSpPr txBox="1">
            <a:spLocks noChangeArrowheads="1"/>
          </p:cNvSpPr>
          <p:nvPr/>
        </p:nvSpPr>
        <p:spPr bwMode="auto">
          <a:xfrm>
            <a:off x="2178197"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4.2.3 </a:t>
            </a:r>
            <a:r>
              <a:rPr kumimoji="0" lang="zh-CN" altLang="en-US" sz="3600" dirty="0">
                <a:solidFill>
                  <a:srgbClr val="04617B"/>
                </a:solidFill>
                <a:latin typeface="隶书" panose="02010509060101010101" pitchFamily="49" charset="-122"/>
                <a:ea typeface="隶书" panose="02010509060101010101" pitchFamily="49" charset="-122"/>
              </a:rPr>
              <a:t>向量模型</a:t>
            </a:r>
          </a:p>
        </p:txBody>
      </p:sp>
      <p:sp>
        <p:nvSpPr>
          <p:cNvPr id="2" name="灯片编号占位符 1">
            <a:extLst>
              <a:ext uri="{FF2B5EF4-FFF2-40B4-BE49-F238E27FC236}">
                <a16:creationId xmlns:a16="http://schemas.microsoft.com/office/drawing/2014/main" id="{04A3ACA2-EFB3-4B5D-B4A2-D63C77987655}"/>
              </a:ext>
            </a:extLst>
          </p:cNvPr>
          <p:cNvSpPr>
            <a:spLocks noGrp="1"/>
          </p:cNvSpPr>
          <p:nvPr>
            <p:ph type="sldNum" sz="quarter" idx="12"/>
          </p:nvPr>
        </p:nvSpPr>
        <p:spPr/>
        <p:txBody>
          <a:bodyPr/>
          <a:lstStyle/>
          <a:p>
            <a:pPr>
              <a:defRPr/>
            </a:pPr>
            <a:fld id="{BCABB3B7-40FC-498F-90D6-69ECBA7F181C}" type="slidenum">
              <a:rPr lang="zh-CN" altLang="en-US" smtClean="0"/>
              <a:pPr>
                <a:defRPr/>
              </a:pPr>
              <a:t>114</a:t>
            </a:fld>
            <a:endParaRPr lang="en-US" altLang="zh-CN"/>
          </a:p>
        </p:txBody>
      </p:sp>
    </p:spTree>
    <p:extLst>
      <p:ext uri="{BB962C8B-B14F-4D97-AF65-F5344CB8AC3E}">
        <p14:creationId xmlns:p14="http://schemas.microsoft.com/office/powerpoint/2010/main" val="42127338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DBBC3F1-AA25-4E8B-8538-7F56D2E35519}"/>
              </a:ext>
            </a:extLst>
          </p:cNvPr>
          <p:cNvSpPr>
            <a:spLocks noGrp="1"/>
          </p:cNvSpPr>
          <p:nvPr>
            <p:ph idx="1"/>
          </p:nvPr>
        </p:nvSpPr>
        <p:spPr>
          <a:xfrm>
            <a:off x="2063552" y="1340768"/>
            <a:ext cx="7772400" cy="4611216"/>
          </a:xfrm>
        </p:spPr>
        <p:txBody>
          <a:bodyPr/>
          <a:lstStyle/>
          <a:p>
            <a:pPr marL="246063" lvl="1">
              <a:buFont typeface="Wingdings" panose="05000000000000000000" pitchFamily="2" charset="2"/>
              <a:buChar char="Ø"/>
            </a:pPr>
            <a:r>
              <a:rPr lang="zh-CN" altLang="en-US" dirty="0"/>
              <a:t>自顶而下：从根节点开始不断的向子节点</a:t>
            </a:r>
            <a:r>
              <a:rPr lang="zh-CN" altLang="en-US" dirty="0">
                <a:solidFill>
                  <a:srgbClr val="FF0000"/>
                </a:solidFill>
              </a:rPr>
              <a:t>拉取（</a:t>
            </a:r>
            <a:r>
              <a:rPr lang="en-US" altLang="zh-CN" dirty="0">
                <a:solidFill>
                  <a:srgbClr val="FF0000"/>
                </a:solidFill>
              </a:rPr>
              <a:t>pull</a:t>
            </a:r>
            <a:r>
              <a:rPr lang="zh-CN" altLang="en-US" dirty="0">
                <a:solidFill>
                  <a:srgbClr val="FF0000"/>
                </a:solidFill>
              </a:rPr>
              <a:t>）</a:t>
            </a:r>
            <a:r>
              <a:rPr lang="zh-CN" altLang="en-US" dirty="0"/>
              <a:t>数据。</a:t>
            </a:r>
            <a:endParaRPr lang="en-US" altLang="zh-CN" dirty="0"/>
          </a:p>
          <a:p>
            <a:pPr marL="0" lvl="1" indent="0">
              <a:buNone/>
            </a:pPr>
            <a:r>
              <a:rPr lang="zh-CN" altLang="en-US" dirty="0"/>
              <a:t>   元组通过函数调用传递。</a:t>
            </a:r>
            <a:endParaRPr lang="en-US" altLang="zh-CN" dirty="0"/>
          </a:p>
          <a:p>
            <a:pPr marL="246063" lvl="1">
              <a:buFont typeface="Wingdings" panose="05000000000000000000" pitchFamily="2" charset="2"/>
              <a:buChar char="Ø"/>
            </a:pPr>
            <a:r>
              <a:rPr lang="zh-CN" altLang="en-US" dirty="0"/>
              <a:t>自底而上：从叶子点开始获取数据不断的向父节点</a:t>
            </a:r>
            <a:r>
              <a:rPr lang="zh-CN" altLang="en-US" dirty="0">
                <a:solidFill>
                  <a:srgbClr val="FF0000"/>
                </a:solidFill>
              </a:rPr>
              <a:t>推送（</a:t>
            </a:r>
            <a:r>
              <a:rPr lang="en-US" altLang="zh-CN" dirty="0">
                <a:solidFill>
                  <a:srgbClr val="FF0000"/>
                </a:solidFill>
              </a:rPr>
              <a:t>push</a:t>
            </a:r>
            <a:r>
              <a:rPr lang="zh-CN" altLang="en-US" dirty="0">
                <a:solidFill>
                  <a:srgbClr val="FF0000"/>
                </a:solidFill>
              </a:rPr>
              <a:t>）</a:t>
            </a:r>
            <a:r>
              <a:rPr lang="zh-CN" altLang="en-US" dirty="0"/>
              <a:t>数据</a:t>
            </a:r>
            <a:r>
              <a:rPr lang="en-US" altLang="zh-CN" dirty="0"/>
              <a:t>(</a:t>
            </a:r>
            <a:r>
              <a:rPr lang="zh-CN" altLang="en-US" dirty="0"/>
              <a:t>本章不讨论</a:t>
            </a:r>
            <a:r>
              <a:rPr lang="en-US" altLang="zh-CN" dirty="0"/>
              <a:t>)</a:t>
            </a:r>
            <a:r>
              <a:rPr lang="zh-CN" altLang="en-US" dirty="0"/>
              <a:t>。</a:t>
            </a:r>
            <a:endParaRPr lang="en-US" altLang="zh-CN" dirty="0"/>
          </a:p>
        </p:txBody>
      </p:sp>
      <p:sp>
        <p:nvSpPr>
          <p:cNvPr id="5" name="Text Box 4">
            <a:extLst>
              <a:ext uri="{FF2B5EF4-FFF2-40B4-BE49-F238E27FC236}">
                <a16:creationId xmlns:a16="http://schemas.microsoft.com/office/drawing/2014/main" id="{19470FB9-C5D9-45E2-BCF3-96DBC92D2053}"/>
              </a:ext>
            </a:extLst>
          </p:cNvPr>
          <p:cNvSpPr txBox="1">
            <a:spLocks noChangeArrowheads="1"/>
          </p:cNvSpPr>
          <p:nvPr/>
        </p:nvSpPr>
        <p:spPr bwMode="auto">
          <a:xfrm>
            <a:off x="1919536" y="62068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zh-CN" altLang="en-US" sz="3600" dirty="0">
                <a:solidFill>
                  <a:srgbClr val="04617B"/>
                </a:solidFill>
                <a:latin typeface="隶书" panose="02010509060101010101" pitchFamily="49" charset="-122"/>
                <a:ea typeface="隶书" panose="02010509060101010101" pitchFamily="49" charset="-122"/>
              </a:rPr>
              <a:t>查询树处理的方向</a:t>
            </a:r>
          </a:p>
        </p:txBody>
      </p:sp>
      <p:sp>
        <p:nvSpPr>
          <p:cNvPr id="2" name="灯片编号占位符 1">
            <a:extLst>
              <a:ext uri="{FF2B5EF4-FFF2-40B4-BE49-F238E27FC236}">
                <a16:creationId xmlns:a16="http://schemas.microsoft.com/office/drawing/2014/main" id="{45AA37E1-4763-4414-A937-E7456439583E}"/>
              </a:ext>
            </a:extLst>
          </p:cNvPr>
          <p:cNvSpPr>
            <a:spLocks noGrp="1"/>
          </p:cNvSpPr>
          <p:nvPr>
            <p:ph type="sldNum" sz="quarter" idx="12"/>
          </p:nvPr>
        </p:nvSpPr>
        <p:spPr/>
        <p:txBody>
          <a:bodyPr/>
          <a:lstStyle/>
          <a:p>
            <a:pPr>
              <a:defRPr/>
            </a:pPr>
            <a:fld id="{BCABB3B7-40FC-498F-90D6-69ECBA7F181C}" type="slidenum">
              <a:rPr lang="zh-CN" altLang="en-US" smtClean="0"/>
              <a:pPr>
                <a:defRPr/>
              </a:pPr>
              <a:t>115</a:t>
            </a:fld>
            <a:endParaRPr lang="en-US" altLang="zh-CN"/>
          </a:p>
        </p:txBody>
      </p:sp>
    </p:spTree>
    <p:extLst>
      <p:ext uri="{BB962C8B-B14F-4D97-AF65-F5344CB8AC3E}">
        <p14:creationId xmlns:p14="http://schemas.microsoft.com/office/powerpoint/2010/main" val="339387910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EC0BBAA-1404-43BD-A235-E4C64BE31BD7}"/>
              </a:ext>
            </a:extLst>
          </p:cNvPr>
          <p:cNvSpPr>
            <a:spLocks noGrp="1"/>
          </p:cNvSpPr>
          <p:nvPr>
            <p:ph idx="1"/>
          </p:nvPr>
        </p:nvSpPr>
        <p:spPr>
          <a:xfrm>
            <a:off x="2209800" y="1124744"/>
            <a:ext cx="4750296" cy="4978896"/>
          </a:xfrm>
        </p:spPr>
        <p:txBody>
          <a:bodyPr/>
          <a:lstStyle/>
          <a:p>
            <a:pPr marL="0" indent="0">
              <a:buNone/>
            </a:pPr>
            <a:r>
              <a:rPr lang="zh-CN" altLang="en-US" dirty="0"/>
              <a:t>数据存取方法</a:t>
            </a:r>
            <a:r>
              <a:rPr lang="en-US" altLang="zh-CN" dirty="0"/>
              <a:t>(access method)</a:t>
            </a:r>
            <a:r>
              <a:rPr lang="zh-CN" altLang="en-US" dirty="0"/>
              <a:t>：</a:t>
            </a:r>
            <a:endParaRPr lang="en-US" altLang="zh-CN" dirty="0"/>
          </a:p>
          <a:p>
            <a:pPr marL="0" indent="0">
              <a:buNone/>
            </a:pPr>
            <a:r>
              <a:rPr lang="en-US" altLang="zh-CN" dirty="0"/>
              <a:t>      </a:t>
            </a:r>
            <a:r>
              <a:rPr lang="zh-CN" altLang="en-US" dirty="0"/>
              <a:t>访问存储在表</a:t>
            </a:r>
            <a:r>
              <a:rPr lang="en-US" altLang="zh-CN" dirty="0"/>
              <a:t>(table)</a:t>
            </a:r>
            <a:r>
              <a:rPr lang="zh-CN" altLang="en-US" dirty="0"/>
              <a:t>中的数据的方法。</a:t>
            </a:r>
            <a:endParaRPr lang="en-US" altLang="zh-CN" dirty="0"/>
          </a:p>
          <a:p>
            <a:pPr marL="0" indent="0">
              <a:buNone/>
            </a:pPr>
            <a:endParaRPr lang="en-US" altLang="zh-CN" dirty="0"/>
          </a:p>
          <a:p>
            <a:pPr marL="0" indent="0">
              <a:buNone/>
            </a:pPr>
            <a:r>
              <a:rPr lang="zh-CN" altLang="en-US" dirty="0"/>
              <a:t>三种基本方法：</a:t>
            </a:r>
            <a:endParaRPr lang="en-US" altLang="zh-CN" dirty="0"/>
          </a:p>
          <a:p>
            <a:pPr marL="17462" lvl="1" indent="0">
              <a:buNone/>
            </a:pPr>
            <a:r>
              <a:rPr lang="zh-CN" altLang="en-US" dirty="0">
                <a:latin typeface="+mn-ea"/>
              </a:rPr>
              <a:t>（</a:t>
            </a:r>
            <a:r>
              <a:rPr lang="en-US" altLang="zh-CN" dirty="0">
                <a:latin typeface="+mn-ea"/>
              </a:rPr>
              <a:t>1</a:t>
            </a:r>
            <a:r>
              <a:rPr lang="zh-CN" altLang="en-US" dirty="0">
                <a:latin typeface="+mn-ea"/>
              </a:rPr>
              <a:t>）顺序扫描</a:t>
            </a:r>
            <a:endParaRPr lang="en-US" altLang="zh-CN" dirty="0">
              <a:latin typeface="+mn-ea"/>
            </a:endParaRPr>
          </a:p>
          <a:p>
            <a:pPr marL="17462" lvl="1" indent="0">
              <a:buNone/>
            </a:pPr>
            <a:r>
              <a:rPr lang="zh-CN" altLang="en-US" dirty="0">
                <a:latin typeface="+mn-ea"/>
              </a:rPr>
              <a:t>（</a:t>
            </a:r>
            <a:r>
              <a:rPr lang="en-US" altLang="zh-CN" dirty="0">
                <a:latin typeface="+mn-ea"/>
              </a:rPr>
              <a:t>2</a:t>
            </a:r>
            <a:r>
              <a:rPr lang="zh-CN" altLang="en-US" dirty="0">
                <a:latin typeface="+mn-ea"/>
              </a:rPr>
              <a:t>）索引扫描</a:t>
            </a:r>
            <a:endParaRPr lang="en-US" altLang="zh-CN" dirty="0">
              <a:latin typeface="+mn-ea"/>
            </a:endParaRPr>
          </a:p>
          <a:p>
            <a:pPr marL="17462" lvl="1" indent="0">
              <a:buNone/>
            </a:pPr>
            <a:r>
              <a:rPr lang="zh-CN" altLang="en-US" dirty="0">
                <a:latin typeface="+mn-ea"/>
              </a:rPr>
              <a:t>（</a:t>
            </a:r>
            <a:r>
              <a:rPr lang="en-US" altLang="zh-CN" dirty="0">
                <a:latin typeface="+mn-ea"/>
              </a:rPr>
              <a:t>3</a:t>
            </a:r>
            <a:r>
              <a:rPr lang="zh-CN" altLang="en-US" dirty="0">
                <a:latin typeface="+mn-ea"/>
              </a:rPr>
              <a:t>）多索引扫描</a:t>
            </a:r>
            <a:r>
              <a:rPr lang="en-US" altLang="zh-CN" dirty="0">
                <a:latin typeface="+mn-ea"/>
              </a:rPr>
              <a:t>(</a:t>
            </a:r>
            <a:r>
              <a:rPr lang="zh-CN" altLang="en-US" dirty="0">
                <a:latin typeface="+mn-ea"/>
              </a:rPr>
              <a:t>位图扫描</a:t>
            </a:r>
            <a:r>
              <a:rPr lang="en-US" altLang="zh-CN" dirty="0">
                <a:latin typeface="+mn-ea"/>
              </a:rPr>
              <a:t>)</a:t>
            </a:r>
          </a:p>
        </p:txBody>
      </p:sp>
      <p:sp>
        <p:nvSpPr>
          <p:cNvPr id="7" name="矩形 6">
            <a:extLst>
              <a:ext uri="{FF2B5EF4-FFF2-40B4-BE49-F238E27FC236}">
                <a16:creationId xmlns:a16="http://schemas.microsoft.com/office/drawing/2014/main" id="{27C64C9B-5992-4DB1-A72B-043CE3AFAAA3}"/>
              </a:ext>
            </a:extLst>
          </p:cNvPr>
          <p:cNvSpPr/>
          <p:nvPr/>
        </p:nvSpPr>
        <p:spPr bwMode="auto">
          <a:xfrm>
            <a:off x="6990184"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R.id,S.cdate</a:t>
            </a: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S.value&gt;100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8" name="AutoShape 4">
            <a:extLst>
              <a:ext uri="{FF2B5EF4-FFF2-40B4-BE49-F238E27FC236}">
                <a16:creationId xmlns:a16="http://schemas.microsoft.com/office/drawing/2014/main" id="{1EBD1846-62A3-44CE-9CD1-70533EEC562A}"/>
              </a:ext>
            </a:extLst>
          </p:cNvPr>
          <p:cNvSpPr>
            <a:spLocks noChangeArrowheads="1"/>
          </p:cNvSpPr>
          <p:nvPr/>
        </p:nvSpPr>
        <p:spPr bwMode="auto">
          <a:xfrm rot="5400000">
            <a:off x="8396436"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9" name="直接箭头连接符 8">
            <a:extLst>
              <a:ext uri="{FF2B5EF4-FFF2-40B4-BE49-F238E27FC236}">
                <a16:creationId xmlns:a16="http://schemas.microsoft.com/office/drawing/2014/main" id="{E337471B-479A-48CF-9B10-38F16181E6A9}"/>
              </a:ext>
            </a:extLst>
          </p:cNvPr>
          <p:cNvCxnSpPr/>
          <p:nvPr/>
        </p:nvCxnSpPr>
        <p:spPr bwMode="auto">
          <a:xfrm flipV="1">
            <a:off x="8143420"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AC358C00-1529-4A64-8FA9-FBA0B9E8970F}"/>
              </a:ext>
            </a:extLst>
          </p:cNvPr>
          <p:cNvCxnSpPr>
            <a:cxnSpLocks/>
          </p:cNvCxnSpPr>
          <p:nvPr/>
        </p:nvCxnSpPr>
        <p:spPr bwMode="auto">
          <a:xfrm flipH="1" flipV="1">
            <a:off x="8574360"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4DEF179E-86BD-4FE7-95A2-601B6B895D2C}"/>
              </a:ext>
            </a:extLst>
          </p:cNvPr>
          <p:cNvCxnSpPr>
            <a:cxnSpLocks/>
          </p:cNvCxnSpPr>
          <p:nvPr/>
        </p:nvCxnSpPr>
        <p:spPr bwMode="auto">
          <a:xfrm flipV="1">
            <a:off x="8502352"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2" name="直接箭头连接符 11">
            <a:extLst>
              <a:ext uri="{FF2B5EF4-FFF2-40B4-BE49-F238E27FC236}">
                <a16:creationId xmlns:a16="http://schemas.microsoft.com/office/drawing/2014/main" id="{00BC7C2F-0A28-4EC6-A3EF-C76C976BF732}"/>
              </a:ext>
            </a:extLst>
          </p:cNvPr>
          <p:cNvCxnSpPr>
            <a:cxnSpLocks/>
          </p:cNvCxnSpPr>
          <p:nvPr/>
        </p:nvCxnSpPr>
        <p:spPr bwMode="auto">
          <a:xfrm flipH="1" flipV="1">
            <a:off x="8986936"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3" name="文本框 12">
            <a:extLst>
              <a:ext uri="{FF2B5EF4-FFF2-40B4-BE49-F238E27FC236}">
                <a16:creationId xmlns:a16="http://schemas.microsoft.com/office/drawing/2014/main" id="{17856AFB-9936-403F-80E9-A3B97DE6E936}"/>
              </a:ext>
            </a:extLst>
          </p:cNvPr>
          <p:cNvSpPr txBox="1"/>
          <p:nvPr/>
        </p:nvSpPr>
        <p:spPr>
          <a:xfrm>
            <a:off x="7803976"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4" name="文本框 13">
            <a:extLst>
              <a:ext uri="{FF2B5EF4-FFF2-40B4-BE49-F238E27FC236}">
                <a16:creationId xmlns:a16="http://schemas.microsoft.com/office/drawing/2014/main" id="{58411191-282B-4280-ACC2-C29C8A5E4C28}"/>
              </a:ext>
            </a:extLst>
          </p:cNvPr>
          <p:cNvSpPr txBox="1"/>
          <p:nvPr/>
        </p:nvSpPr>
        <p:spPr>
          <a:xfrm>
            <a:off x="9100120"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graphicFrame>
        <p:nvGraphicFramePr>
          <p:cNvPr id="15" name="Object 12">
            <a:extLst>
              <a:ext uri="{FF2B5EF4-FFF2-40B4-BE49-F238E27FC236}">
                <a16:creationId xmlns:a16="http://schemas.microsoft.com/office/drawing/2014/main" id="{027A88B7-8EF4-4EBC-9930-25A1B8CF7D2F}"/>
              </a:ext>
            </a:extLst>
          </p:cNvPr>
          <p:cNvGraphicFramePr>
            <a:graphicFrameLocks noChangeAspect="1"/>
          </p:cNvGraphicFramePr>
          <p:nvPr>
            <p:extLst/>
          </p:nvPr>
        </p:nvGraphicFramePr>
        <p:xfrm>
          <a:off x="8380040" y="3429000"/>
          <a:ext cx="304800" cy="342900"/>
        </p:xfrm>
        <a:graphic>
          <a:graphicData uri="http://schemas.openxmlformats.org/presentationml/2006/ole">
            <mc:AlternateContent xmlns:mc="http://schemas.openxmlformats.org/markup-compatibility/2006">
              <mc:Choice xmlns:v="urn:schemas-microsoft-com:vml" Requires="v">
                <p:oleObj spid="_x0000_s10926" r:id="rId3" imgW="305249" imgH="343366" progId="Equation.3">
                  <p:embed/>
                </p:oleObj>
              </mc:Choice>
              <mc:Fallback>
                <p:oleObj r:id="rId3" imgW="305249" imgH="343366" progId="Equation.3">
                  <p:embed/>
                  <p:pic>
                    <p:nvPicPr>
                      <p:cNvPr id="15" name="Object 12">
                        <a:extLst>
                          <a:ext uri="{FF2B5EF4-FFF2-40B4-BE49-F238E27FC236}">
                            <a16:creationId xmlns:a16="http://schemas.microsoft.com/office/drawing/2014/main" id="{027A88B7-8EF4-4EBC-9930-25A1B8CF7D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0040"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0">
            <a:extLst>
              <a:ext uri="{FF2B5EF4-FFF2-40B4-BE49-F238E27FC236}">
                <a16:creationId xmlns:a16="http://schemas.microsoft.com/office/drawing/2014/main" id="{992F6752-41DC-4CE9-A2A4-8A70B403FD8A}"/>
              </a:ext>
            </a:extLst>
          </p:cNvPr>
          <p:cNvGraphicFramePr>
            <a:graphicFrameLocks noChangeAspect="1"/>
          </p:cNvGraphicFramePr>
          <p:nvPr>
            <p:extLst/>
          </p:nvPr>
        </p:nvGraphicFramePr>
        <p:xfrm>
          <a:off x="8811716" y="5078958"/>
          <a:ext cx="266700" cy="222250"/>
        </p:xfrm>
        <a:graphic>
          <a:graphicData uri="http://schemas.openxmlformats.org/presentationml/2006/ole">
            <mc:AlternateContent xmlns:mc="http://schemas.openxmlformats.org/markup-compatibility/2006">
              <mc:Choice xmlns:v="urn:schemas-microsoft-com:vml" Requires="v">
                <p:oleObj spid="_x0000_s10927" r:id="rId5" imgW="267017" imgH="216217" progId="Equation.3">
                  <p:embed/>
                </p:oleObj>
              </mc:Choice>
              <mc:Fallback>
                <p:oleObj r:id="rId5" imgW="267017" imgH="216217" progId="Equation.3">
                  <p:embed/>
                  <p:pic>
                    <p:nvPicPr>
                      <p:cNvPr id="16" name="Object 10">
                        <a:extLst>
                          <a:ext uri="{FF2B5EF4-FFF2-40B4-BE49-F238E27FC236}">
                            <a16:creationId xmlns:a16="http://schemas.microsoft.com/office/drawing/2014/main" id="{992F6752-41DC-4CE9-A2A4-8A70B403FD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1716"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文本框 16">
            <a:extLst>
              <a:ext uri="{FF2B5EF4-FFF2-40B4-BE49-F238E27FC236}">
                <a16:creationId xmlns:a16="http://schemas.microsoft.com/office/drawing/2014/main" id="{666427D6-7B5E-48F0-91DB-D2DCC5D63E04}"/>
              </a:ext>
            </a:extLst>
          </p:cNvPr>
          <p:cNvSpPr txBox="1"/>
          <p:nvPr/>
        </p:nvSpPr>
        <p:spPr>
          <a:xfrm>
            <a:off x="8790384"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18" name="文本框 17">
            <a:extLst>
              <a:ext uri="{FF2B5EF4-FFF2-40B4-BE49-F238E27FC236}">
                <a16:creationId xmlns:a16="http://schemas.microsoft.com/office/drawing/2014/main" id="{2D97BCD4-3905-45F3-A3D9-09DE498D45FF}"/>
              </a:ext>
            </a:extLst>
          </p:cNvPr>
          <p:cNvSpPr txBox="1"/>
          <p:nvPr/>
        </p:nvSpPr>
        <p:spPr>
          <a:xfrm>
            <a:off x="8676456"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19" name="矩形 18">
            <a:extLst>
              <a:ext uri="{FF2B5EF4-FFF2-40B4-BE49-F238E27FC236}">
                <a16:creationId xmlns:a16="http://schemas.microsoft.com/office/drawing/2014/main" id="{ACA5EAD5-9029-4C95-939E-230EA10B21E3}"/>
              </a:ext>
            </a:extLst>
          </p:cNvPr>
          <p:cNvSpPr/>
          <p:nvPr/>
        </p:nvSpPr>
        <p:spPr bwMode="auto">
          <a:xfrm>
            <a:off x="7422232"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 name="矩形 1">
            <a:extLst>
              <a:ext uri="{FF2B5EF4-FFF2-40B4-BE49-F238E27FC236}">
                <a16:creationId xmlns:a16="http://schemas.microsoft.com/office/drawing/2014/main" id="{87B53ADA-3BD1-4BF4-894B-0D6D5B5DCE0E}"/>
              </a:ext>
            </a:extLst>
          </p:cNvPr>
          <p:cNvSpPr/>
          <p:nvPr/>
        </p:nvSpPr>
        <p:spPr bwMode="auto">
          <a:xfrm>
            <a:off x="7680176" y="4905841"/>
            <a:ext cx="751276" cy="496993"/>
          </a:xfrm>
          <a:prstGeom prst="rect">
            <a:avLst/>
          </a:prstGeom>
          <a:noFill/>
          <a:ln w="412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2" name="矩形 21">
            <a:extLst>
              <a:ext uri="{FF2B5EF4-FFF2-40B4-BE49-F238E27FC236}">
                <a16:creationId xmlns:a16="http://schemas.microsoft.com/office/drawing/2014/main" id="{7ED6AEA9-6C78-43C7-AE1F-BE82EE24D9CA}"/>
              </a:ext>
            </a:extLst>
          </p:cNvPr>
          <p:cNvSpPr/>
          <p:nvPr/>
        </p:nvSpPr>
        <p:spPr bwMode="auto">
          <a:xfrm>
            <a:off x="8945066" y="5589241"/>
            <a:ext cx="751334" cy="461665"/>
          </a:xfrm>
          <a:prstGeom prst="rect">
            <a:avLst/>
          </a:prstGeom>
          <a:noFill/>
          <a:ln w="476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Text Box 4">
            <a:extLst>
              <a:ext uri="{FF2B5EF4-FFF2-40B4-BE49-F238E27FC236}">
                <a16:creationId xmlns:a16="http://schemas.microsoft.com/office/drawing/2014/main" id="{E6069157-323B-49D4-9B5E-C7802D419F47}"/>
              </a:ext>
            </a:extLst>
          </p:cNvPr>
          <p:cNvSpPr txBox="1">
            <a:spLocks noChangeArrowheads="1"/>
          </p:cNvSpPr>
          <p:nvPr/>
        </p:nvSpPr>
        <p:spPr bwMode="auto">
          <a:xfrm>
            <a:off x="1800944" y="412632"/>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 </a:t>
            </a:r>
            <a:r>
              <a:rPr kumimoji="0" lang="zh-CN" altLang="en-US" sz="3600" dirty="0">
                <a:solidFill>
                  <a:srgbClr val="04617B"/>
                </a:solidFill>
                <a:latin typeface="隶书" panose="02010509060101010101" pitchFamily="49" charset="-122"/>
                <a:ea typeface="隶书" panose="02010509060101010101" pitchFamily="49" charset="-122"/>
              </a:rPr>
              <a:t>数据存取</a:t>
            </a:r>
          </a:p>
        </p:txBody>
      </p:sp>
      <p:sp>
        <p:nvSpPr>
          <p:cNvPr id="4" name="灯片编号占位符 3">
            <a:extLst>
              <a:ext uri="{FF2B5EF4-FFF2-40B4-BE49-F238E27FC236}">
                <a16:creationId xmlns:a16="http://schemas.microsoft.com/office/drawing/2014/main" id="{ADD3FA3D-E58F-4B0F-A4C9-649A32317348}"/>
              </a:ext>
            </a:extLst>
          </p:cNvPr>
          <p:cNvSpPr>
            <a:spLocks noGrp="1"/>
          </p:cNvSpPr>
          <p:nvPr>
            <p:ph type="sldNum" sz="quarter" idx="12"/>
          </p:nvPr>
        </p:nvSpPr>
        <p:spPr/>
        <p:txBody>
          <a:bodyPr/>
          <a:lstStyle/>
          <a:p>
            <a:pPr>
              <a:defRPr/>
            </a:pPr>
            <a:fld id="{BCABB3B7-40FC-498F-90D6-69ECBA7F181C}" type="slidenum">
              <a:rPr lang="zh-CN" altLang="en-US" smtClean="0"/>
              <a:pPr>
                <a:defRPr/>
              </a:pPr>
              <a:t>116</a:t>
            </a:fld>
            <a:endParaRPr lang="en-US" altLang="zh-CN"/>
          </a:p>
        </p:txBody>
      </p:sp>
    </p:spTree>
    <p:extLst>
      <p:ext uri="{BB962C8B-B14F-4D97-AF65-F5344CB8AC3E}">
        <p14:creationId xmlns:p14="http://schemas.microsoft.com/office/powerpoint/2010/main" val="259099893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DC9D12-AB76-415A-BD54-1717028EDFEC}"/>
              </a:ext>
            </a:extLst>
          </p:cNvPr>
          <p:cNvSpPr>
            <a:spLocks noGrp="1"/>
          </p:cNvSpPr>
          <p:nvPr>
            <p:ph idx="1"/>
          </p:nvPr>
        </p:nvSpPr>
        <p:spPr>
          <a:xfrm>
            <a:off x="1667508" y="1052736"/>
            <a:ext cx="8314692" cy="5616624"/>
          </a:xfrm>
        </p:spPr>
        <p:txBody>
          <a:bodyPr/>
          <a:lstStyle/>
          <a:p>
            <a:pPr marL="0" indent="0">
              <a:buNone/>
            </a:pPr>
            <a:r>
              <a:rPr lang="en-US" altLang="zh-CN" b="1" dirty="0">
                <a:latin typeface="微软雅黑" panose="020B0503020204020204" pitchFamily="34" charset="-122"/>
                <a:ea typeface="微软雅黑" panose="020B0503020204020204" pitchFamily="34" charset="-122"/>
              </a:rPr>
              <a:t>4.3.1 </a:t>
            </a:r>
            <a:r>
              <a:rPr lang="zh-CN" altLang="en-US" b="1" dirty="0">
                <a:latin typeface="微软雅黑" panose="020B0503020204020204" pitchFamily="34" charset="-122"/>
                <a:ea typeface="微软雅黑" panose="020B0503020204020204" pitchFamily="34" charset="-122"/>
              </a:rPr>
              <a:t>顺序扫描</a:t>
            </a:r>
            <a:endParaRPr lang="en-US" altLang="zh-CN" b="1" dirty="0">
              <a:latin typeface="微软雅黑" panose="020B0503020204020204" pitchFamily="34" charset="-122"/>
              <a:ea typeface="微软雅黑" panose="020B0503020204020204" pitchFamily="34" charset="-122"/>
            </a:endParaRPr>
          </a:p>
          <a:p>
            <a:pPr marL="0" lvl="1" indent="0">
              <a:buNone/>
            </a:pPr>
            <a:r>
              <a:rPr lang="zh-CN" altLang="en-US" dirty="0"/>
              <a:t>对于表的每一个</a:t>
            </a:r>
            <a:r>
              <a:rPr lang="en-US" altLang="zh-CN" dirty="0"/>
              <a:t>Page</a:t>
            </a:r>
          </a:p>
          <a:p>
            <a:pPr marL="263525" lvl="1" indent="-263525">
              <a:buFont typeface="Wingdings" panose="05000000000000000000" pitchFamily="2" charset="2"/>
              <a:buChar char="Ø"/>
            </a:pPr>
            <a:r>
              <a:rPr lang="zh-CN" altLang="en-US" dirty="0"/>
              <a:t>加载到</a:t>
            </a:r>
            <a:r>
              <a:rPr lang="en-US" altLang="zh-CN" dirty="0"/>
              <a:t>BufferPool</a:t>
            </a:r>
            <a:r>
              <a:rPr lang="zh-CN" altLang="en-US" dirty="0"/>
              <a:t>中；</a:t>
            </a:r>
            <a:endParaRPr lang="en-US" altLang="zh-CN" dirty="0"/>
          </a:p>
          <a:p>
            <a:pPr marL="246063" lvl="1">
              <a:buFont typeface="Wingdings" panose="05000000000000000000" pitchFamily="2" charset="2"/>
              <a:buChar char="Ø"/>
            </a:pPr>
            <a:r>
              <a:rPr lang="zh-CN" altLang="en-US" dirty="0"/>
              <a:t>对</a:t>
            </a:r>
            <a:r>
              <a:rPr lang="en-US" altLang="zh-CN" dirty="0"/>
              <a:t>BufferPool</a:t>
            </a:r>
            <a:r>
              <a:rPr lang="zh-CN" altLang="en-US" dirty="0"/>
              <a:t>的</a:t>
            </a:r>
            <a:r>
              <a:rPr lang="en-US" altLang="zh-CN" dirty="0"/>
              <a:t>Page</a:t>
            </a:r>
            <a:r>
              <a:rPr lang="zh-CN" altLang="en-US" dirty="0"/>
              <a:t>中符合条件</a:t>
            </a:r>
            <a:endParaRPr lang="en-US" altLang="zh-CN" dirty="0"/>
          </a:p>
          <a:p>
            <a:pPr marL="0" lvl="1" indent="0">
              <a:buNone/>
            </a:pPr>
            <a:r>
              <a:rPr lang="en-US" altLang="zh-CN" dirty="0"/>
              <a:t>   </a:t>
            </a:r>
            <a:r>
              <a:rPr lang="zh-CN" altLang="en-US" dirty="0"/>
              <a:t>的</a:t>
            </a:r>
            <a:r>
              <a:rPr lang="en-US" altLang="zh-CN" dirty="0"/>
              <a:t>tuple</a:t>
            </a:r>
            <a:r>
              <a:rPr lang="zh-CN" altLang="en-US" dirty="0"/>
              <a:t>依次进行处理。</a:t>
            </a:r>
            <a:endParaRPr lang="en-US" altLang="zh-CN" dirty="0"/>
          </a:p>
          <a:p>
            <a:pPr marL="0" lvl="1" indent="0">
              <a:buNone/>
            </a:pPr>
            <a:endParaRPr lang="en-US" altLang="zh-CN" dirty="0"/>
          </a:p>
          <a:p>
            <a:pPr marL="0" lvl="1" indent="0">
              <a:buNone/>
            </a:pPr>
            <a:r>
              <a:rPr lang="en-US" altLang="zh-CN" dirty="0"/>
              <a:t>DBMS</a:t>
            </a:r>
            <a:r>
              <a:rPr lang="zh-CN" altLang="en-US" dirty="0"/>
              <a:t>内部维持</a:t>
            </a:r>
            <a:r>
              <a:rPr lang="zh-CN" altLang="en-US" dirty="0">
                <a:solidFill>
                  <a:srgbClr val="FF0000"/>
                </a:solidFill>
              </a:rPr>
              <a:t>一个游标</a:t>
            </a:r>
            <a:r>
              <a:rPr lang="zh-CN" altLang="en-US" dirty="0"/>
              <a:t>指向上次访问的</a:t>
            </a:r>
            <a:r>
              <a:rPr lang="en-US" altLang="zh-CN" dirty="0"/>
              <a:t>page/slot</a:t>
            </a:r>
            <a:r>
              <a:rPr lang="zh-CN" altLang="en-US" dirty="0"/>
              <a:t>。</a:t>
            </a:r>
            <a:endParaRPr lang="en-US" altLang="zh-CN" dirty="0"/>
          </a:p>
          <a:p>
            <a:pPr marL="0" indent="0">
              <a:buNone/>
            </a:pPr>
            <a:endParaRPr lang="en-US" altLang="zh-CN" dirty="0"/>
          </a:p>
          <a:p>
            <a:pPr marL="0" indent="0">
              <a:buNone/>
            </a:pPr>
            <a:r>
              <a:rPr lang="zh-CN" altLang="en-US" dirty="0"/>
              <a:t>顺序扫描的优化：</a:t>
            </a:r>
            <a:endParaRPr lang="en-US" altLang="zh-CN" dirty="0"/>
          </a:p>
          <a:p>
            <a:pPr marL="263525" lvl="1">
              <a:buFont typeface="Wingdings" panose="05000000000000000000" pitchFamily="2" charset="2"/>
              <a:buChar char="Ø"/>
            </a:pPr>
            <a:r>
              <a:rPr lang="zh-CN" altLang="en-US" dirty="0"/>
              <a:t>预取</a:t>
            </a:r>
            <a:r>
              <a:rPr lang="en-US" altLang="zh-CN" dirty="0"/>
              <a:t>Prefetching, </a:t>
            </a:r>
            <a:r>
              <a:rPr lang="zh-CN" altLang="en-US" dirty="0"/>
              <a:t>缓冲池旁路</a:t>
            </a:r>
            <a:r>
              <a:rPr lang="en-US" altLang="zh-CN" dirty="0"/>
              <a:t>buffer pool bypass, </a:t>
            </a:r>
            <a:r>
              <a:rPr lang="zh-CN" altLang="en-US" dirty="0"/>
              <a:t>并行</a:t>
            </a:r>
            <a:r>
              <a:rPr lang="en-US" altLang="zh-CN" dirty="0"/>
              <a:t>Parallization, </a:t>
            </a:r>
            <a:r>
              <a:rPr lang="zh-CN" altLang="en-US" dirty="0"/>
              <a:t>堆聚集</a:t>
            </a:r>
            <a:r>
              <a:rPr lang="en-US" altLang="zh-CN" dirty="0"/>
              <a:t>Heap Clustering</a:t>
            </a:r>
          </a:p>
          <a:p>
            <a:pPr marL="263525" lvl="1">
              <a:buFont typeface="Wingdings" panose="05000000000000000000" pitchFamily="2" charset="2"/>
              <a:buChar char="Ø"/>
            </a:pPr>
            <a:r>
              <a:rPr lang="en-US" altLang="zh-CN" dirty="0">
                <a:solidFill>
                  <a:srgbClr val="FF0000"/>
                </a:solidFill>
              </a:rPr>
              <a:t>Zone map</a:t>
            </a:r>
          </a:p>
          <a:p>
            <a:pPr marL="263525" lvl="1">
              <a:buFont typeface="Wingdings" panose="05000000000000000000" pitchFamily="2" charset="2"/>
              <a:buChar char="Ø"/>
            </a:pPr>
            <a:r>
              <a:rPr lang="en-US" altLang="zh-CN" dirty="0"/>
              <a:t>Late Materialization</a:t>
            </a:r>
            <a:r>
              <a:rPr lang="zh-CN" altLang="en-US" dirty="0"/>
              <a:t>（迟物化）</a:t>
            </a:r>
          </a:p>
        </p:txBody>
      </p:sp>
      <p:sp>
        <p:nvSpPr>
          <p:cNvPr id="4" name="矩形 3">
            <a:extLst>
              <a:ext uri="{FF2B5EF4-FFF2-40B4-BE49-F238E27FC236}">
                <a16:creationId xmlns:a16="http://schemas.microsoft.com/office/drawing/2014/main" id="{6B5CCD37-583B-4EEE-8492-1E17AFD538F2}"/>
              </a:ext>
            </a:extLst>
          </p:cNvPr>
          <p:cNvSpPr/>
          <p:nvPr/>
        </p:nvSpPr>
        <p:spPr bwMode="auto">
          <a:xfrm>
            <a:off x="6314256" y="1268760"/>
            <a:ext cx="4102224" cy="18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For Page in </a:t>
            </a:r>
            <a:r>
              <a:rPr lang="en-US" altLang="zh-CN" b="1" dirty="0" err="1">
                <a:solidFill>
                  <a:prstClr val="black"/>
                </a:solidFill>
                <a:latin typeface="Tahoma" pitchFamily="34" charset="0"/>
              </a:rPr>
              <a:t>Table</a:t>
            </a:r>
            <a:r>
              <a:rPr lang="en-US" altLang="zh-CN" dirty="0" err="1">
                <a:solidFill>
                  <a:prstClr val="black"/>
                </a:solidFill>
              </a:rPr>
              <a:t>.Pages</a:t>
            </a:r>
            <a:r>
              <a:rPr lang="en-US" altLang="zh-CN" dirty="0">
                <a:solidFill>
                  <a:prstClr val="black"/>
                </a:solidFill>
              </a:rPr>
              <a:t>:</a:t>
            </a:r>
          </a:p>
          <a:p>
            <a:r>
              <a:rPr lang="en-US" altLang="zh-CN" dirty="0">
                <a:solidFill>
                  <a:prstClr val="black"/>
                </a:solidFill>
              </a:rPr>
              <a:t>  For t in </a:t>
            </a:r>
            <a:r>
              <a:rPr lang="en-US" altLang="zh-CN" dirty="0" err="1">
                <a:solidFill>
                  <a:prstClr val="black"/>
                </a:solidFill>
              </a:rPr>
              <a:t>Page.tuples</a:t>
            </a:r>
            <a:r>
              <a:rPr lang="en-US" altLang="zh-CN" dirty="0">
                <a:solidFill>
                  <a:prstClr val="black"/>
                </a:solidFill>
              </a:rPr>
              <a:t>:</a:t>
            </a:r>
          </a:p>
          <a:p>
            <a:r>
              <a:rPr lang="en-US" altLang="zh-CN" dirty="0">
                <a:solidFill>
                  <a:prstClr val="black"/>
                </a:solidFill>
              </a:rPr>
              <a:t>      If evalPred(t):</a:t>
            </a:r>
          </a:p>
          <a:p>
            <a:r>
              <a:rPr lang="en-US" altLang="zh-CN" dirty="0">
                <a:solidFill>
                  <a:prstClr val="black"/>
                </a:solidFill>
              </a:rPr>
              <a:t>          Do Something</a:t>
            </a:r>
            <a:r>
              <a:rPr lang="en-US" altLang="zh-CN" b="1" dirty="0">
                <a:solidFill>
                  <a:prstClr val="black"/>
                </a:solidFill>
                <a:latin typeface="Tahoma" pitchFamily="34" charset="0"/>
              </a:rPr>
              <a:t> </a:t>
            </a:r>
            <a:endParaRPr lang="zh-CN" altLang="en-US" b="1" dirty="0">
              <a:solidFill>
                <a:prstClr val="black"/>
              </a:solidFill>
              <a:latin typeface="Tahoma" pitchFamily="34" charset="0"/>
            </a:endParaRPr>
          </a:p>
        </p:txBody>
      </p:sp>
      <p:sp>
        <p:nvSpPr>
          <p:cNvPr id="5" name="Text Box 4">
            <a:extLst>
              <a:ext uri="{FF2B5EF4-FFF2-40B4-BE49-F238E27FC236}">
                <a16:creationId xmlns:a16="http://schemas.microsoft.com/office/drawing/2014/main" id="{6B40C23A-F1CD-4783-A71F-44C4D2AE1CD2}"/>
              </a:ext>
            </a:extLst>
          </p:cNvPr>
          <p:cNvSpPr txBox="1">
            <a:spLocks noChangeArrowheads="1"/>
          </p:cNvSpPr>
          <p:nvPr/>
        </p:nvSpPr>
        <p:spPr bwMode="auto">
          <a:xfrm>
            <a:off x="1667508" y="298394"/>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 </a:t>
            </a:r>
            <a:r>
              <a:rPr kumimoji="0" lang="zh-CN" altLang="en-US" sz="3600" dirty="0">
                <a:solidFill>
                  <a:srgbClr val="04617B"/>
                </a:solidFill>
                <a:latin typeface="隶书" panose="02010509060101010101" pitchFamily="49" charset="-122"/>
                <a:ea typeface="隶书" panose="02010509060101010101" pitchFamily="49" charset="-122"/>
              </a:rPr>
              <a:t>数据存取</a:t>
            </a:r>
          </a:p>
        </p:txBody>
      </p:sp>
      <p:sp>
        <p:nvSpPr>
          <p:cNvPr id="2" name="灯片编号占位符 1">
            <a:extLst>
              <a:ext uri="{FF2B5EF4-FFF2-40B4-BE49-F238E27FC236}">
                <a16:creationId xmlns:a16="http://schemas.microsoft.com/office/drawing/2014/main" id="{FFECF225-BE2E-4F51-ABD9-59B10D342C04}"/>
              </a:ext>
            </a:extLst>
          </p:cNvPr>
          <p:cNvSpPr>
            <a:spLocks noGrp="1"/>
          </p:cNvSpPr>
          <p:nvPr>
            <p:ph type="sldNum" sz="quarter" idx="12"/>
          </p:nvPr>
        </p:nvSpPr>
        <p:spPr/>
        <p:txBody>
          <a:bodyPr/>
          <a:lstStyle/>
          <a:p>
            <a:pPr>
              <a:defRPr/>
            </a:pPr>
            <a:fld id="{BCABB3B7-40FC-498F-90D6-69ECBA7F181C}" type="slidenum">
              <a:rPr lang="zh-CN" altLang="en-US" smtClean="0"/>
              <a:pPr>
                <a:defRPr/>
              </a:pPr>
              <a:t>117</a:t>
            </a:fld>
            <a:endParaRPr lang="en-US" altLang="zh-CN"/>
          </a:p>
        </p:txBody>
      </p:sp>
    </p:spTree>
    <p:extLst>
      <p:ext uri="{BB962C8B-B14F-4D97-AF65-F5344CB8AC3E}">
        <p14:creationId xmlns:p14="http://schemas.microsoft.com/office/powerpoint/2010/main" val="28465032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28FD43-C2B2-4B72-88CA-03939E95BBFD}"/>
              </a:ext>
            </a:extLst>
          </p:cNvPr>
          <p:cNvSpPr>
            <a:spLocks noGrp="1"/>
          </p:cNvSpPr>
          <p:nvPr>
            <p:ph idx="1"/>
          </p:nvPr>
        </p:nvSpPr>
        <p:spPr>
          <a:xfrm>
            <a:off x="2209800" y="1151384"/>
            <a:ext cx="7772400" cy="4971256"/>
          </a:xfrm>
        </p:spPr>
        <p:txBody>
          <a:bodyPr/>
          <a:lstStyle/>
          <a:p>
            <a:pPr marL="0" indent="0">
              <a:buNone/>
            </a:pPr>
            <a:r>
              <a:rPr lang="en-US" altLang="zh-CN" b="1" dirty="0">
                <a:latin typeface="微软雅黑" panose="020B0503020204020204" pitchFamily="34" charset="-122"/>
                <a:ea typeface="微软雅黑" panose="020B0503020204020204" pitchFamily="34" charset="-122"/>
              </a:rPr>
              <a:t>Zone Maps</a:t>
            </a:r>
          </a:p>
          <a:p>
            <a:pPr marL="263525" lvl="1" indent="-263525">
              <a:buFont typeface="Wingdings" panose="05000000000000000000" pitchFamily="2" charset="2"/>
              <a:buChar char="Ø"/>
            </a:pPr>
            <a:r>
              <a:rPr lang="zh-CN" altLang="en-US" dirty="0"/>
              <a:t>预先计算</a:t>
            </a:r>
            <a:r>
              <a:rPr lang="zh-CN" altLang="en-US" dirty="0">
                <a:solidFill>
                  <a:srgbClr val="FF0000"/>
                </a:solidFill>
              </a:rPr>
              <a:t>一个页</a:t>
            </a:r>
            <a:r>
              <a:rPr lang="zh-CN" altLang="en-US" dirty="0"/>
              <a:t>中的属性统计值；</a:t>
            </a:r>
            <a:endParaRPr lang="en-US" altLang="zh-CN" dirty="0"/>
          </a:p>
          <a:p>
            <a:pPr marL="263525" lvl="1" indent="-263525">
              <a:buFont typeface="Wingdings" panose="05000000000000000000" pitchFamily="2" charset="2"/>
              <a:buChar char="Ø"/>
            </a:pPr>
            <a:r>
              <a:rPr lang="zh-CN" altLang="en-US" dirty="0"/>
              <a:t>在顺序扫描中根据</a:t>
            </a:r>
            <a:r>
              <a:rPr lang="en-US" altLang="zh-CN" dirty="0"/>
              <a:t>zone map</a:t>
            </a:r>
            <a:r>
              <a:rPr lang="zh-CN" altLang="en-US" dirty="0"/>
              <a:t>来决定</a:t>
            </a:r>
            <a:r>
              <a:rPr lang="zh-CN" altLang="en-US" dirty="0">
                <a:solidFill>
                  <a:srgbClr val="FF0000"/>
                </a:solidFill>
              </a:rPr>
              <a:t>是否读取</a:t>
            </a:r>
            <a:r>
              <a:rPr lang="zh-CN" altLang="en-US" dirty="0"/>
              <a:t>该页。</a:t>
            </a:r>
          </a:p>
        </p:txBody>
      </p:sp>
      <p:sp>
        <p:nvSpPr>
          <p:cNvPr id="2" name="矩形 1">
            <a:extLst>
              <a:ext uri="{FF2B5EF4-FFF2-40B4-BE49-F238E27FC236}">
                <a16:creationId xmlns:a16="http://schemas.microsoft.com/office/drawing/2014/main" id="{23E624AC-FD6A-48A5-9345-8B562E13514E}"/>
              </a:ext>
            </a:extLst>
          </p:cNvPr>
          <p:cNvSpPr/>
          <p:nvPr/>
        </p:nvSpPr>
        <p:spPr bwMode="auto">
          <a:xfrm>
            <a:off x="1847529" y="4365104"/>
            <a:ext cx="2995815"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b="1" dirty="0">
                <a:solidFill>
                  <a:prstClr val="black"/>
                </a:solidFill>
                <a:latin typeface="Tahoma" pitchFamily="34" charset="0"/>
              </a:rPr>
              <a:t>Select  * from table</a:t>
            </a:r>
          </a:p>
          <a:p>
            <a:pPr algn="ctr"/>
            <a:r>
              <a:rPr lang="en-US" altLang="zh-CN" sz="2000" dirty="0">
                <a:solidFill>
                  <a:prstClr val="black"/>
                </a:solidFill>
              </a:rPr>
              <a:t>Where </a:t>
            </a:r>
            <a:r>
              <a:rPr lang="en-US" altLang="zh-CN" sz="2000" dirty="0" err="1">
                <a:solidFill>
                  <a:prstClr val="black"/>
                </a:solidFill>
              </a:rPr>
              <a:t>val</a:t>
            </a:r>
            <a:r>
              <a:rPr lang="en-US" altLang="zh-CN" sz="2000" dirty="0">
                <a:solidFill>
                  <a:prstClr val="black"/>
                </a:solidFill>
              </a:rPr>
              <a:t>&gt;600</a:t>
            </a:r>
            <a:r>
              <a:rPr lang="en-US" altLang="zh-CN" b="1" dirty="0">
                <a:solidFill>
                  <a:prstClr val="black"/>
                </a:solidFill>
                <a:latin typeface="Tahoma" pitchFamily="34" charset="0"/>
              </a:rPr>
              <a:t> </a:t>
            </a:r>
            <a:endParaRPr lang="zh-CN" altLang="en-US" b="1" dirty="0">
              <a:solidFill>
                <a:prstClr val="black"/>
              </a:solidFill>
              <a:latin typeface="Tahoma" pitchFamily="34" charset="0"/>
            </a:endParaRPr>
          </a:p>
        </p:txBody>
      </p:sp>
      <p:graphicFrame>
        <p:nvGraphicFramePr>
          <p:cNvPr id="7" name="表格 7">
            <a:extLst>
              <a:ext uri="{FF2B5EF4-FFF2-40B4-BE49-F238E27FC236}">
                <a16:creationId xmlns:a16="http://schemas.microsoft.com/office/drawing/2014/main" id="{85910F89-100F-4C1D-8321-6B34449231AE}"/>
              </a:ext>
            </a:extLst>
          </p:cNvPr>
          <p:cNvGraphicFramePr>
            <a:graphicFrameLocks noGrp="1"/>
          </p:cNvGraphicFramePr>
          <p:nvPr>
            <p:extLst/>
          </p:nvPr>
        </p:nvGraphicFramePr>
        <p:xfrm>
          <a:off x="5284091" y="3913624"/>
          <a:ext cx="861864" cy="2225040"/>
        </p:xfrm>
        <a:graphic>
          <a:graphicData uri="http://schemas.openxmlformats.org/drawingml/2006/table">
            <a:tbl>
              <a:tblPr firstRow="1" bandRow="1">
                <a:tableStyleId>{073A0DAA-6AF3-43AB-8588-CEC1D06C72B9}</a:tableStyleId>
              </a:tblPr>
              <a:tblGrid>
                <a:gridCol w="861864">
                  <a:extLst>
                    <a:ext uri="{9D8B030D-6E8A-4147-A177-3AD203B41FA5}">
                      <a16:colId xmlns:a16="http://schemas.microsoft.com/office/drawing/2014/main" val="823149276"/>
                    </a:ext>
                  </a:extLst>
                </a:gridCol>
              </a:tblGrid>
              <a:tr h="370840">
                <a:tc>
                  <a:txBody>
                    <a:bodyPr/>
                    <a:lstStyle/>
                    <a:p>
                      <a:r>
                        <a:rPr lang="en-US" altLang="zh-CN" dirty="0">
                          <a:latin typeface="+mn-ea"/>
                          <a:ea typeface="+mn-ea"/>
                        </a:rPr>
                        <a:t>Val</a:t>
                      </a:r>
                      <a:endParaRPr lang="zh-CN" altLang="en-US" dirty="0">
                        <a:latin typeface="+mn-ea"/>
                        <a:ea typeface="+mn-ea"/>
                      </a:endParaRPr>
                    </a:p>
                  </a:txBody>
                  <a:tcPr/>
                </a:tc>
                <a:extLst>
                  <a:ext uri="{0D108BD9-81ED-4DB2-BD59-A6C34878D82A}">
                    <a16:rowId xmlns:a16="http://schemas.microsoft.com/office/drawing/2014/main" val="2258136172"/>
                  </a:ext>
                </a:extLst>
              </a:tr>
              <a:tr h="370840">
                <a:tc>
                  <a:txBody>
                    <a:bodyPr/>
                    <a:lstStyle/>
                    <a:p>
                      <a:r>
                        <a:rPr lang="en-US" altLang="zh-CN" dirty="0">
                          <a:latin typeface="+mn-ea"/>
                          <a:ea typeface="+mn-ea"/>
                        </a:rPr>
                        <a:t>100</a:t>
                      </a:r>
                      <a:endParaRPr lang="zh-CN" altLang="en-US" dirty="0">
                        <a:latin typeface="+mn-ea"/>
                        <a:ea typeface="+mn-ea"/>
                      </a:endParaRPr>
                    </a:p>
                  </a:txBody>
                  <a:tcPr/>
                </a:tc>
                <a:extLst>
                  <a:ext uri="{0D108BD9-81ED-4DB2-BD59-A6C34878D82A}">
                    <a16:rowId xmlns:a16="http://schemas.microsoft.com/office/drawing/2014/main" val="237161"/>
                  </a:ext>
                </a:extLst>
              </a:tr>
              <a:tr h="370840">
                <a:tc>
                  <a:txBody>
                    <a:bodyPr/>
                    <a:lstStyle/>
                    <a:p>
                      <a:r>
                        <a:rPr lang="en-US" altLang="zh-CN" dirty="0">
                          <a:latin typeface="+mn-ea"/>
                          <a:ea typeface="+mn-ea"/>
                        </a:rPr>
                        <a:t>200</a:t>
                      </a:r>
                      <a:endParaRPr lang="zh-CN" altLang="en-US" dirty="0">
                        <a:latin typeface="+mn-ea"/>
                        <a:ea typeface="+mn-ea"/>
                      </a:endParaRPr>
                    </a:p>
                  </a:txBody>
                  <a:tcPr/>
                </a:tc>
                <a:extLst>
                  <a:ext uri="{0D108BD9-81ED-4DB2-BD59-A6C34878D82A}">
                    <a16:rowId xmlns:a16="http://schemas.microsoft.com/office/drawing/2014/main" val="1157775850"/>
                  </a:ext>
                </a:extLst>
              </a:tr>
              <a:tr h="370840">
                <a:tc>
                  <a:txBody>
                    <a:bodyPr/>
                    <a:lstStyle/>
                    <a:p>
                      <a:r>
                        <a:rPr lang="en-US" altLang="zh-CN" dirty="0">
                          <a:latin typeface="+mn-ea"/>
                          <a:ea typeface="+mn-ea"/>
                        </a:rPr>
                        <a:t>300</a:t>
                      </a:r>
                      <a:endParaRPr lang="zh-CN" altLang="en-US" dirty="0">
                        <a:latin typeface="+mn-ea"/>
                        <a:ea typeface="+mn-ea"/>
                      </a:endParaRPr>
                    </a:p>
                  </a:txBody>
                  <a:tcPr/>
                </a:tc>
                <a:extLst>
                  <a:ext uri="{0D108BD9-81ED-4DB2-BD59-A6C34878D82A}">
                    <a16:rowId xmlns:a16="http://schemas.microsoft.com/office/drawing/2014/main" val="4210870007"/>
                  </a:ext>
                </a:extLst>
              </a:tr>
              <a:tr h="370840">
                <a:tc>
                  <a:txBody>
                    <a:bodyPr/>
                    <a:lstStyle/>
                    <a:p>
                      <a:r>
                        <a:rPr lang="en-US" altLang="zh-CN" dirty="0">
                          <a:latin typeface="+mn-ea"/>
                          <a:ea typeface="+mn-ea"/>
                        </a:rPr>
                        <a:t>400</a:t>
                      </a:r>
                      <a:endParaRPr lang="zh-CN" altLang="en-US" dirty="0">
                        <a:latin typeface="+mn-ea"/>
                        <a:ea typeface="+mn-ea"/>
                      </a:endParaRPr>
                    </a:p>
                  </a:txBody>
                  <a:tcPr/>
                </a:tc>
                <a:extLst>
                  <a:ext uri="{0D108BD9-81ED-4DB2-BD59-A6C34878D82A}">
                    <a16:rowId xmlns:a16="http://schemas.microsoft.com/office/drawing/2014/main" val="4056335473"/>
                  </a:ext>
                </a:extLst>
              </a:tr>
              <a:tr h="370840">
                <a:tc>
                  <a:txBody>
                    <a:bodyPr/>
                    <a:lstStyle/>
                    <a:p>
                      <a:r>
                        <a:rPr lang="en-US" altLang="zh-CN" dirty="0">
                          <a:latin typeface="+mn-ea"/>
                          <a:ea typeface="+mn-ea"/>
                        </a:rPr>
                        <a:t>400</a:t>
                      </a:r>
                      <a:endParaRPr lang="zh-CN" altLang="en-US" dirty="0">
                        <a:latin typeface="+mn-ea"/>
                        <a:ea typeface="+mn-ea"/>
                      </a:endParaRPr>
                    </a:p>
                  </a:txBody>
                  <a:tcPr/>
                </a:tc>
                <a:extLst>
                  <a:ext uri="{0D108BD9-81ED-4DB2-BD59-A6C34878D82A}">
                    <a16:rowId xmlns:a16="http://schemas.microsoft.com/office/drawing/2014/main" val="690694318"/>
                  </a:ext>
                </a:extLst>
              </a:tr>
            </a:tbl>
          </a:graphicData>
        </a:graphic>
      </p:graphicFrame>
      <p:graphicFrame>
        <p:nvGraphicFramePr>
          <p:cNvPr id="8" name="表格 8">
            <a:extLst>
              <a:ext uri="{FF2B5EF4-FFF2-40B4-BE49-F238E27FC236}">
                <a16:creationId xmlns:a16="http://schemas.microsoft.com/office/drawing/2014/main" id="{4320B790-A310-4E97-8E3F-DD201FFF2071}"/>
              </a:ext>
            </a:extLst>
          </p:cNvPr>
          <p:cNvGraphicFramePr>
            <a:graphicFrameLocks noGrp="1"/>
          </p:cNvGraphicFramePr>
          <p:nvPr>
            <p:extLst/>
          </p:nvPr>
        </p:nvGraphicFramePr>
        <p:xfrm>
          <a:off x="7440488" y="3868256"/>
          <a:ext cx="1535832" cy="2225040"/>
        </p:xfrm>
        <a:graphic>
          <a:graphicData uri="http://schemas.openxmlformats.org/drawingml/2006/table">
            <a:tbl>
              <a:tblPr firstRow="1" bandRow="1">
                <a:tableStyleId>{5C22544A-7EE6-4342-B048-85BDC9FD1C3A}</a:tableStyleId>
              </a:tblPr>
              <a:tblGrid>
                <a:gridCol w="857353">
                  <a:extLst>
                    <a:ext uri="{9D8B030D-6E8A-4147-A177-3AD203B41FA5}">
                      <a16:colId xmlns:a16="http://schemas.microsoft.com/office/drawing/2014/main" val="2855323192"/>
                    </a:ext>
                  </a:extLst>
                </a:gridCol>
                <a:gridCol w="678479">
                  <a:extLst>
                    <a:ext uri="{9D8B030D-6E8A-4147-A177-3AD203B41FA5}">
                      <a16:colId xmlns:a16="http://schemas.microsoft.com/office/drawing/2014/main" val="4236486882"/>
                    </a:ext>
                  </a:extLst>
                </a:gridCol>
              </a:tblGrid>
              <a:tr h="370840">
                <a:tc>
                  <a:txBody>
                    <a:bodyPr/>
                    <a:lstStyle/>
                    <a:p>
                      <a:r>
                        <a:rPr lang="en-US" altLang="zh-CN" dirty="0">
                          <a:latin typeface="+mn-ea"/>
                          <a:ea typeface="+mn-ea"/>
                        </a:rPr>
                        <a:t>type</a:t>
                      </a:r>
                      <a:endParaRPr lang="zh-CN" altLang="en-US" dirty="0">
                        <a:latin typeface="+mn-ea"/>
                        <a:ea typeface="+mn-ea"/>
                      </a:endParaRPr>
                    </a:p>
                  </a:txBody>
                  <a:tcPr/>
                </a:tc>
                <a:tc>
                  <a:txBody>
                    <a:bodyPr/>
                    <a:lstStyle/>
                    <a:p>
                      <a:r>
                        <a:rPr lang="en-US" altLang="zh-CN" dirty="0">
                          <a:latin typeface="+mn-ea"/>
                          <a:ea typeface="+mn-ea"/>
                        </a:rPr>
                        <a:t>Val</a:t>
                      </a:r>
                      <a:endParaRPr lang="zh-CN" altLang="en-US" dirty="0">
                        <a:latin typeface="+mn-ea"/>
                        <a:ea typeface="+mn-ea"/>
                      </a:endParaRPr>
                    </a:p>
                  </a:txBody>
                  <a:tcPr/>
                </a:tc>
                <a:extLst>
                  <a:ext uri="{0D108BD9-81ED-4DB2-BD59-A6C34878D82A}">
                    <a16:rowId xmlns:a16="http://schemas.microsoft.com/office/drawing/2014/main" val="2191961396"/>
                  </a:ext>
                </a:extLst>
              </a:tr>
              <a:tr h="370840">
                <a:tc>
                  <a:txBody>
                    <a:bodyPr/>
                    <a:lstStyle/>
                    <a:p>
                      <a:r>
                        <a:rPr lang="en-US" altLang="zh-CN" dirty="0">
                          <a:latin typeface="+mn-ea"/>
                          <a:ea typeface="+mn-ea"/>
                        </a:rPr>
                        <a:t>MIN</a:t>
                      </a:r>
                      <a:endParaRPr lang="zh-CN" altLang="en-US" dirty="0">
                        <a:latin typeface="+mn-ea"/>
                        <a:ea typeface="+mn-ea"/>
                      </a:endParaRPr>
                    </a:p>
                  </a:txBody>
                  <a:tcPr/>
                </a:tc>
                <a:tc>
                  <a:txBody>
                    <a:bodyPr/>
                    <a:lstStyle/>
                    <a:p>
                      <a:r>
                        <a:rPr lang="en-US" altLang="zh-CN" dirty="0">
                          <a:latin typeface="+mn-ea"/>
                          <a:ea typeface="+mn-ea"/>
                        </a:rPr>
                        <a:t>100</a:t>
                      </a:r>
                      <a:endParaRPr lang="zh-CN" altLang="en-US" dirty="0">
                        <a:latin typeface="+mn-ea"/>
                        <a:ea typeface="+mn-ea"/>
                      </a:endParaRPr>
                    </a:p>
                  </a:txBody>
                  <a:tcPr/>
                </a:tc>
                <a:extLst>
                  <a:ext uri="{0D108BD9-81ED-4DB2-BD59-A6C34878D82A}">
                    <a16:rowId xmlns:a16="http://schemas.microsoft.com/office/drawing/2014/main" val="1190839190"/>
                  </a:ext>
                </a:extLst>
              </a:tr>
              <a:tr h="370840">
                <a:tc>
                  <a:txBody>
                    <a:bodyPr/>
                    <a:lstStyle/>
                    <a:p>
                      <a:r>
                        <a:rPr lang="en-US" altLang="zh-CN" dirty="0">
                          <a:latin typeface="+mn-ea"/>
                          <a:ea typeface="+mn-ea"/>
                        </a:rPr>
                        <a:t>MAX</a:t>
                      </a:r>
                      <a:endParaRPr lang="zh-CN" altLang="en-US" dirty="0">
                        <a:latin typeface="+mn-ea"/>
                        <a:ea typeface="+mn-ea"/>
                      </a:endParaRPr>
                    </a:p>
                  </a:txBody>
                  <a:tcPr/>
                </a:tc>
                <a:tc>
                  <a:txBody>
                    <a:bodyPr/>
                    <a:lstStyle/>
                    <a:p>
                      <a:r>
                        <a:rPr lang="en-US" altLang="zh-CN" dirty="0">
                          <a:latin typeface="+mn-ea"/>
                          <a:ea typeface="+mn-ea"/>
                        </a:rPr>
                        <a:t>400</a:t>
                      </a:r>
                      <a:endParaRPr lang="zh-CN" altLang="en-US" dirty="0">
                        <a:latin typeface="+mn-ea"/>
                        <a:ea typeface="+mn-ea"/>
                      </a:endParaRPr>
                    </a:p>
                  </a:txBody>
                  <a:tcPr/>
                </a:tc>
                <a:extLst>
                  <a:ext uri="{0D108BD9-81ED-4DB2-BD59-A6C34878D82A}">
                    <a16:rowId xmlns:a16="http://schemas.microsoft.com/office/drawing/2014/main" val="528311773"/>
                  </a:ext>
                </a:extLst>
              </a:tr>
              <a:tr h="370840">
                <a:tc>
                  <a:txBody>
                    <a:bodyPr/>
                    <a:lstStyle/>
                    <a:p>
                      <a:r>
                        <a:rPr lang="en-US" altLang="zh-CN" dirty="0">
                          <a:latin typeface="+mn-ea"/>
                          <a:ea typeface="+mn-ea"/>
                        </a:rPr>
                        <a:t>AVG</a:t>
                      </a:r>
                      <a:endParaRPr lang="zh-CN" altLang="en-US" dirty="0">
                        <a:latin typeface="+mn-ea"/>
                        <a:ea typeface="+mn-ea"/>
                      </a:endParaRPr>
                    </a:p>
                  </a:txBody>
                  <a:tcPr/>
                </a:tc>
                <a:tc>
                  <a:txBody>
                    <a:bodyPr/>
                    <a:lstStyle/>
                    <a:p>
                      <a:r>
                        <a:rPr lang="en-US" altLang="zh-CN" dirty="0">
                          <a:latin typeface="+mn-ea"/>
                          <a:ea typeface="+mn-ea"/>
                        </a:rPr>
                        <a:t>280</a:t>
                      </a:r>
                      <a:endParaRPr lang="zh-CN" altLang="en-US" dirty="0">
                        <a:latin typeface="+mn-ea"/>
                        <a:ea typeface="+mn-ea"/>
                      </a:endParaRPr>
                    </a:p>
                  </a:txBody>
                  <a:tcPr/>
                </a:tc>
                <a:extLst>
                  <a:ext uri="{0D108BD9-81ED-4DB2-BD59-A6C34878D82A}">
                    <a16:rowId xmlns:a16="http://schemas.microsoft.com/office/drawing/2014/main" val="1400171880"/>
                  </a:ext>
                </a:extLst>
              </a:tr>
              <a:tr h="370840">
                <a:tc>
                  <a:txBody>
                    <a:bodyPr/>
                    <a:lstStyle/>
                    <a:p>
                      <a:r>
                        <a:rPr lang="en-US" altLang="zh-CN" dirty="0">
                          <a:latin typeface="+mn-ea"/>
                          <a:ea typeface="+mn-ea"/>
                        </a:rPr>
                        <a:t>SUM</a:t>
                      </a:r>
                      <a:endParaRPr lang="zh-CN" altLang="en-US" dirty="0">
                        <a:latin typeface="+mn-ea"/>
                        <a:ea typeface="+mn-ea"/>
                      </a:endParaRPr>
                    </a:p>
                  </a:txBody>
                  <a:tcPr/>
                </a:tc>
                <a:tc>
                  <a:txBody>
                    <a:bodyPr/>
                    <a:lstStyle/>
                    <a:p>
                      <a:r>
                        <a:rPr lang="en-US" altLang="zh-CN" dirty="0">
                          <a:latin typeface="+mn-ea"/>
                          <a:ea typeface="+mn-ea"/>
                        </a:rPr>
                        <a:t>1400</a:t>
                      </a:r>
                      <a:endParaRPr lang="zh-CN" altLang="en-US" dirty="0">
                        <a:latin typeface="+mn-ea"/>
                        <a:ea typeface="+mn-ea"/>
                      </a:endParaRPr>
                    </a:p>
                  </a:txBody>
                  <a:tcPr/>
                </a:tc>
                <a:extLst>
                  <a:ext uri="{0D108BD9-81ED-4DB2-BD59-A6C34878D82A}">
                    <a16:rowId xmlns:a16="http://schemas.microsoft.com/office/drawing/2014/main" val="4214367222"/>
                  </a:ext>
                </a:extLst>
              </a:tr>
              <a:tr h="370840">
                <a:tc>
                  <a:txBody>
                    <a:bodyPr/>
                    <a:lstStyle/>
                    <a:p>
                      <a:r>
                        <a:rPr lang="en-US" altLang="zh-CN" dirty="0">
                          <a:latin typeface="+mn-ea"/>
                          <a:ea typeface="+mn-ea"/>
                        </a:rPr>
                        <a:t>count</a:t>
                      </a:r>
                      <a:endParaRPr lang="zh-CN" altLang="en-US" dirty="0">
                        <a:latin typeface="+mn-ea"/>
                        <a:ea typeface="+mn-ea"/>
                      </a:endParaRPr>
                    </a:p>
                  </a:txBody>
                  <a:tcPr/>
                </a:tc>
                <a:tc>
                  <a:txBody>
                    <a:bodyPr/>
                    <a:lstStyle/>
                    <a:p>
                      <a:r>
                        <a:rPr lang="en-US" altLang="zh-CN" dirty="0">
                          <a:latin typeface="+mn-ea"/>
                          <a:ea typeface="+mn-ea"/>
                        </a:rPr>
                        <a:t>5</a:t>
                      </a:r>
                      <a:endParaRPr lang="zh-CN" altLang="en-US" dirty="0">
                        <a:latin typeface="+mn-ea"/>
                        <a:ea typeface="+mn-ea"/>
                      </a:endParaRPr>
                    </a:p>
                  </a:txBody>
                  <a:tcPr/>
                </a:tc>
                <a:extLst>
                  <a:ext uri="{0D108BD9-81ED-4DB2-BD59-A6C34878D82A}">
                    <a16:rowId xmlns:a16="http://schemas.microsoft.com/office/drawing/2014/main" val="3475561924"/>
                  </a:ext>
                </a:extLst>
              </a:tr>
            </a:tbl>
          </a:graphicData>
        </a:graphic>
      </p:graphicFrame>
      <p:sp>
        <p:nvSpPr>
          <p:cNvPr id="9" name="箭头: 右 8">
            <a:extLst>
              <a:ext uri="{FF2B5EF4-FFF2-40B4-BE49-F238E27FC236}">
                <a16:creationId xmlns:a16="http://schemas.microsoft.com/office/drawing/2014/main" id="{20168C20-9AD9-4E44-A194-0EF53EA7D778}"/>
              </a:ext>
            </a:extLst>
          </p:cNvPr>
          <p:cNvSpPr/>
          <p:nvPr/>
        </p:nvSpPr>
        <p:spPr bwMode="auto">
          <a:xfrm>
            <a:off x="6242248" y="4980776"/>
            <a:ext cx="861864" cy="320432"/>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文本框 9">
            <a:extLst>
              <a:ext uri="{FF2B5EF4-FFF2-40B4-BE49-F238E27FC236}">
                <a16:creationId xmlns:a16="http://schemas.microsoft.com/office/drawing/2014/main" id="{E89A5441-BBB7-4AD3-B4FB-1C84246F62A8}"/>
              </a:ext>
            </a:extLst>
          </p:cNvPr>
          <p:cNvSpPr txBox="1"/>
          <p:nvPr/>
        </p:nvSpPr>
        <p:spPr>
          <a:xfrm flipH="1">
            <a:off x="5231905" y="3034556"/>
            <a:ext cx="914051" cy="830997"/>
          </a:xfrm>
          <a:prstGeom prst="rect">
            <a:avLst/>
          </a:prstGeom>
          <a:noFill/>
        </p:spPr>
        <p:txBody>
          <a:bodyPr wrap="square" rtlCol="0">
            <a:spAutoFit/>
          </a:bodyPr>
          <a:lstStyle/>
          <a:p>
            <a:r>
              <a:rPr lang="zh-CN" altLang="en-US" dirty="0">
                <a:solidFill>
                  <a:prstClr val="black"/>
                </a:solidFill>
              </a:rPr>
              <a:t>原始数据</a:t>
            </a:r>
          </a:p>
        </p:txBody>
      </p:sp>
      <p:sp>
        <p:nvSpPr>
          <p:cNvPr id="11" name="文本框 10">
            <a:extLst>
              <a:ext uri="{FF2B5EF4-FFF2-40B4-BE49-F238E27FC236}">
                <a16:creationId xmlns:a16="http://schemas.microsoft.com/office/drawing/2014/main" id="{F70BADD7-F430-4328-B219-DBE35B010878}"/>
              </a:ext>
            </a:extLst>
          </p:cNvPr>
          <p:cNvSpPr txBox="1"/>
          <p:nvPr/>
        </p:nvSpPr>
        <p:spPr>
          <a:xfrm flipH="1">
            <a:off x="7702229" y="3068961"/>
            <a:ext cx="1636363" cy="830997"/>
          </a:xfrm>
          <a:prstGeom prst="rect">
            <a:avLst/>
          </a:prstGeom>
          <a:noFill/>
        </p:spPr>
        <p:txBody>
          <a:bodyPr wrap="square" rtlCol="0">
            <a:spAutoFit/>
          </a:bodyPr>
          <a:lstStyle/>
          <a:p>
            <a:r>
              <a:rPr lang="en-US" altLang="zh-CN" dirty="0">
                <a:solidFill>
                  <a:prstClr val="black"/>
                </a:solidFill>
              </a:rPr>
              <a:t>Zone Maps</a:t>
            </a:r>
            <a:endParaRPr lang="zh-CN" altLang="en-US" dirty="0">
              <a:solidFill>
                <a:prstClr val="black"/>
              </a:solidFill>
            </a:endParaRPr>
          </a:p>
        </p:txBody>
      </p:sp>
      <p:sp>
        <p:nvSpPr>
          <p:cNvPr id="12" name="Text Box 4">
            <a:extLst>
              <a:ext uri="{FF2B5EF4-FFF2-40B4-BE49-F238E27FC236}">
                <a16:creationId xmlns:a16="http://schemas.microsoft.com/office/drawing/2014/main" id="{0827FFA9-55C7-44E8-A8AD-B6DBC26FF8A3}"/>
              </a:ext>
            </a:extLst>
          </p:cNvPr>
          <p:cNvSpPr txBox="1">
            <a:spLocks noChangeArrowheads="1"/>
          </p:cNvSpPr>
          <p:nvPr/>
        </p:nvSpPr>
        <p:spPr bwMode="auto">
          <a:xfrm>
            <a:off x="1847528"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4.3.1 </a:t>
            </a:r>
            <a:r>
              <a:rPr kumimoji="0" lang="zh-CN" altLang="en-US" sz="3600" dirty="0">
                <a:solidFill>
                  <a:srgbClr val="04617B"/>
                </a:solidFill>
                <a:latin typeface="隶书" panose="02010509060101010101" pitchFamily="49" charset="-122"/>
                <a:ea typeface="隶书" panose="02010509060101010101" pitchFamily="49" charset="-122"/>
              </a:rPr>
              <a:t>顺序扫描</a:t>
            </a:r>
          </a:p>
        </p:txBody>
      </p:sp>
      <p:sp>
        <p:nvSpPr>
          <p:cNvPr id="4" name="灯片编号占位符 3">
            <a:extLst>
              <a:ext uri="{FF2B5EF4-FFF2-40B4-BE49-F238E27FC236}">
                <a16:creationId xmlns:a16="http://schemas.microsoft.com/office/drawing/2014/main" id="{022D5805-CB48-4707-819B-6E4955CCD137}"/>
              </a:ext>
            </a:extLst>
          </p:cNvPr>
          <p:cNvSpPr>
            <a:spLocks noGrp="1"/>
          </p:cNvSpPr>
          <p:nvPr>
            <p:ph type="sldNum" sz="quarter" idx="12"/>
          </p:nvPr>
        </p:nvSpPr>
        <p:spPr/>
        <p:txBody>
          <a:bodyPr/>
          <a:lstStyle/>
          <a:p>
            <a:pPr>
              <a:defRPr/>
            </a:pPr>
            <a:fld id="{BCABB3B7-40FC-498F-90D6-69ECBA7F181C}" type="slidenum">
              <a:rPr lang="zh-CN" altLang="en-US" smtClean="0"/>
              <a:pPr>
                <a:defRPr/>
              </a:pPr>
              <a:t>118</a:t>
            </a:fld>
            <a:endParaRPr lang="en-US" altLang="zh-CN"/>
          </a:p>
        </p:txBody>
      </p:sp>
      <p:sp>
        <p:nvSpPr>
          <p:cNvPr id="5" name="椭圆 4">
            <a:extLst>
              <a:ext uri="{FF2B5EF4-FFF2-40B4-BE49-F238E27FC236}">
                <a16:creationId xmlns:a16="http://schemas.microsoft.com/office/drawing/2014/main" id="{548D12C6-7D2F-4C32-B594-E1EC6B97BB2D}"/>
              </a:ext>
            </a:extLst>
          </p:cNvPr>
          <p:cNvSpPr/>
          <p:nvPr/>
        </p:nvSpPr>
        <p:spPr>
          <a:xfrm>
            <a:off x="8212347" y="4594519"/>
            <a:ext cx="1007899" cy="402107"/>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3006985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28FD43-C2B2-4B72-88CA-03939E95BBFD}"/>
              </a:ext>
            </a:extLst>
          </p:cNvPr>
          <p:cNvSpPr>
            <a:spLocks noGrp="1"/>
          </p:cNvSpPr>
          <p:nvPr>
            <p:ph idx="1"/>
          </p:nvPr>
        </p:nvSpPr>
        <p:spPr>
          <a:xfrm>
            <a:off x="2209800" y="1151384"/>
            <a:ext cx="7772400" cy="1485528"/>
          </a:xfrm>
        </p:spPr>
        <p:txBody>
          <a:bodyPr/>
          <a:lstStyle/>
          <a:p>
            <a:pPr marL="0" indent="0">
              <a:buNone/>
            </a:pPr>
            <a:r>
              <a:rPr lang="en-US" altLang="zh-CN" b="1" dirty="0">
                <a:latin typeface="微软雅黑" panose="020B0503020204020204" pitchFamily="34" charset="-122"/>
                <a:ea typeface="微软雅黑" panose="020B0503020204020204" pitchFamily="34" charset="-122"/>
              </a:rPr>
              <a:t>Late Materialization</a:t>
            </a:r>
          </a:p>
          <a:p>
            <a:pPr marL="0" indent="0">
              <a:buNone/>
            </a:pPr>
            <a:r>
              <a:rPr lang="zh-CN" altLang="en-US" dirty="0">
                <a:latin typeface="+mn-ea"/>
              </a:rPr>
              <a:t>    延迟</a:t>
            </a:r>
            <a:r>
              <a:rPr lang="zh-CN" altLang="en-US" dirty="0">
                <a:solidFill>
                  <a:srgbClr val="FF0000"/>
                </a:solidFill>
                <a:latin typeface="+mn-ea"/>
              </a:rPr>
              <a:t>缝合</a:t>
            </a:r>
            <a:r>
              <a:rPr lang="zh-CN" altLang="en-US" dirty="0">
                <a:latin typeface="+mn-ea"/>
              </a:rPr>
              <a:t>元组，直到查询计划的上层才缝合。</a:t>
            </a:r>
            <a:endParaRPr lang="en-US" altLang="zh-CN" dirty="0">
              <a:latin typeface="+mn-ea"/>
            </a:endParaRPr>
          </a:p>
        </p:txBody>
      </p:sp>
      <p:sp>
        <p:nvSpPr>
          <p:cNvPr id="12" name="Text Box 4">
            <a:extLst>
              <a:ext uri="{FF2B5EF4-FFF2-40B4-BE49-F238E27FC236}">
                <a16:creationId xmlns:a16="http://schemas.microsoft.com/office/drawing/2014/main" id="{0827FFA9-55C7-44E8-A8AD-B6DBC26FF8A3}"/>
              </a:ext>
            </a:extLst>
          </p:cNvPr>
          <p:cNvSpPr txBox="1">
            <a:spLocks noChangeArrowheads="1"/>
          </p:cNvSpPr>
          <p:nvPr/>
        </p:nvSpPr>
        <p:spPr bwMode="auto">
          <a:xfrm>
            <a:off x="1847528"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4.3.1 </a:t>
            </a:r>
            <a:r>
              <a:rPr kumimoji="0" lang="zh-CN" altLang="en-US" sz="3600" dirty="0">
                <a:solidFill>
                  <a:srgbClr val="04617B"/>
                </a:solidFill>
                <a:latin typeface="隶书" panose="02010509060101010101" pitchFamily="49" charset="-122"/>
                <a:ea typeface="隶书" panose="02010509060101010101" pitchFamily="49" charset="-122"/>
              </a:rPr>
              <a:t>顺序扫描</a:t>
            </a:r>
          </a:p>
        </p:txBody>
      </p:sp>
      <p:pic>
        <p:nvPicPr>
          <p:cNvPr id="4" name="图片 3">
            <a:extLst>
              <a:ext uri="{FF2B5EF4-FFF2-40B4-BE49-F238E27FC236}">
                <a16:creationId xmlns:a16="http://schemas.microsoft.com/office/drawing/2014/main" id="{1A71C2CD-A3EC-44E3-833D-4D7985616B48}"/>
              </a:ext>
            </a:extLst>
          </p:cNvPr>
          <p:cNvPicPr>
            <a:picLocks noChangeAspect="1"/>
          </p:cNvPicPr>
          <p:nvPr/>
        </p:nvPicPr>
        <p:blipFill>
          <a:blip r:embed="rId2"/>
          <a:stretch>
            <a:fillRect/>
          </a:stretch>
        </p:blipFill>
        <p:spPr>
          <a:xfrm>
            <a:off x="2135561" y="2420889"/>
            <a:ext cx="6331275" cy="2540131"/>
          </a:xfrm>
          <a:prstGeom prst="rect">
            <a:avLst/>
          </a:prstGeom>
          <a:ln>
            <a:solidFill>
              <a:schemeClr val="tx2"/>
            </a:solidFill>
          </a:ln>
        </p:spPr>
      </p:pic>
      <p:pic>
        <p:nvPicPr>
          <p:cNvPr id="5" name="图片 4">
            <a:extLst>
              <a:ext uri="{FF2B5EF4-FFF2-40B4-BE49-F238E27FC236}">
                <a16:creationId xmlns:a16="http://schemas.microsoft.com/office/drawing/2014/main" id="{878F1B23-23C2-40CF-9A8A-23AFB0E4ACAD}"/>
              </a:ext>
            </a:extLst>
          </p:cNvPr>
          <p:cNvPicPr>
            <a:picLocks noChangeAspect="1"/>
          </p:cNvPicPr>
          <p:nvPr/>
        </p:nvPicPr>
        <p:blipFill>
          <a:blip r:embed="rId3"/>
          <a:stretch>
            <a:fillRect/>
          </a:stretch>
        </p:blipFill>
        <p:spPr>
          <a:xfrm>
            <a:off x="3631874" y="4221090"/>
            <a:ext cx="6350326" cy="2546481"/>
          </a:xfrm>
          <a:prstGeom prst="rect">
            <a:avLst/>
          </a:prstGeom>
          <a:ln>
            <a:solidFill>
              <a:schemeClr val="tx2"/>
            </a:solidFill>
          </a:ln>
        </p:spPr>
      </p:pic>
      <p:sp>
        <p:nvSpPr>
          <p:cNvPr id="2" name="灯片编号占位符 1">
            <a:extLst>
              <a:ext uri="{FF2B5EF4-FFF2-40B4-BE49-F238E27FC236}">
                <a16:creationId xmlns:a16="http://schemas.microsoft.com/office/drawing/2014/main" id="{A3AF5F1D-E235-4B8A-94AD-4A107CE1627C}"/>
              </a:ext>
            </a:extLst>
          </p:cNvPr>
          <p:cNvSpPr>
            <a:spLocks noGrp="1"/>
          </p:cNvSpPr>
          <p:nvPr>
            <p:ph type="sldNum" sz="quarter" idx="12"/>
          </p:nvPr>
        </p:nvSpPr>
        <p:spPr/>
        <p:txBody>
          <a:bodyPr/>
          <a:lstStyle/>
          <a:p>
            <a:pPr>
              <a:defRPr/>
            </a:pPr>
            <a:fld id="{BCABB3B7-40FC-498F-90D6-69ECBA7F181C}" type="slidenum">
              <a:rPr lang="zh-CN" altLang="en-US" smtClean="0"/>
              <a:pPr>
                <a:defRPr/>
              </a:pPr>
              <a:t>119</a:t>
            </a:fld>
            <a:endParaRPr lang="en-US" altLang="zh-CN"/>
          </a:p>
        </p:txBody>
      </p:sp>
    </p:spTree>
    <p:extLst>
      <p:ext uri="{BB962C8B-B14F-4D97-AF65-F5344CB8AC3E}">
        <p14:creationId xmlns:p14="http://schemas.microsoft.com/office/powerpoint/2010/main" val="339164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62537"/>
            <a:ext cx="10972800" cy="715577"/>
          </a:xfrm>
        </p:spPr>
        <p:txBody>
          <a:bodyPr/>
          <a:lstStyle/>
          <a:p>
            <a:r>
              <a:rPr lang="en-US" altLang="zh-CN" dirty="0"/>
              <a:t>1.1.4 </a:t>
            </a:r>
            <a:r>
              <a:rPr lang="zh-CN" altLang="en-US" dirty="0"/>
              <a:t>面向磁盘的</a:t>
            </a:r>
            <a:r>
              <a:rPr lang="en-US" altLang="zh-CN" dirty="0"/>
              <a:t>DBMS </a:t>
            </a:r>
            <a:r>
              <a:rPr lang="en-US" altLang="zh-CN" i="1" dirty="0"/>
              <a:t>VS.</a:t>
            </a:r>
            <a:r>
              <a:rPr lang="en-US" altLang="zh-CN" dirty="0"/>
              <a:t> OS</a:t>
            </a:r>
          </a:p>
        </p:txBody>
      </p:sp>
      <p:sp>
        <p:nvSpPr>
          <p:cNvPr id="3" name="内容占位符 2"/>
          <p:cNvSpPr>
            <a:spLocks noGrp="1"/>
          </p:cNvSpPr>
          <p:nvPr>
            <p:ph idx="1"/>
          </p:nvPr>
        </p:nvSpPr>
        <p:spPr>
          <a:xfrm>
            <a:off x="609600" y="1328840"/>
            <a:ext cx="10972800" cy="4667455"/>
          </a:xfrm>
        </p:spPr>
        <p:txBody>
          <a:bodyPr>
            <a:normAutofit/>
          </a:bodyPr>
          <a:lstStyle/>
          <a:p>
            <a:pPr marL="0" indent="0">
              <a:buNone/>
            </a:pPr>
            <a:r>
              <a:rPr lang="zh-CN" altLang="en-US" sz="2400" b="1" dirty="0"/>
              <a:t>基本机制：</a:t>
            </a:r>
            <a:r>
              <a:rPr lang="zh-CN" altLang="en-US" sz="2400" dirty="0"/>
              <a:t>磁盘用于常规持久化保存，内存用于高速在线处理数据，然而内存容量有限，需要进行内外存数据交换（页面调度）。</a:t>
            </a:r>
            <a:endParaRPr lang="en-US" altLang="zh-CN" sz="2400" dirty="0"/>
          </a:p>
          <a:p>
            <a:pPr marL="0" indent="0">
              <a:buNone/>
            </a:pPr>
            <a:r>
              <a:rPr lang="zh-CN" altLang="en-US" sz="2400" dirty="0"/>
              <a:t>例：当需要访问“</a:t>
            </a:r>
            <a:r>
              <a:rPr lang="en-US" altLang="zh-CN" sz="2400" dirty="0"/>
              <a:t>page2</a:t>
            </a:r>
            <a:r>
              <a:rPr lang="zh-CN" altLang="en-US" sz="2400" dirty="0"/>
              <a:t>”数据时，</a:t>
            </a:r>
            <a:r>
              <a:rPr lang="zh-CN" altLang="en-US" sz="2400" dirty="0">
                <a:solidFill>
                  <a:srgbClr val="FF0000"/>
                </a:solidFill>
              </a:rPr>
              <a:t>执行引擎</a:t>
            </a:r>
            <a:r>
              <a:rPr lang="zh-CN" altLang="en-US" sz="2400" dirty="0"/>
              <a:t>首先查看</a:t>
            </a:r>
            <a:r>
              <a:rPr lang="zh-CN" altLang="en-US" sz="2400" dirty="0">
                <a:solidFill>
                  <a:srgbClr val="FF0000"/>
                </a:solidFill>
              </a:rPr>
              <a:t>缓冲池</a:t>
            </a:r>
            <a:r>
              <a:rPr lang="zh-CN" altLang="en-US" sz="2400" dirty="0"/>
              <a:t>中是否存在</a:t>
            </a:r>
            <a:r>
              <a:rPr lang="en-US" altLang="zh-CN" sz="2400" dirty="0"/>
              <a:t>page2 </a:t>
            </a:r>
            <a:r>
              <a:rPr lang="zh-CN" altLang="en-US" sz="2400" dirty="0"/>
              <a:t>，如果没有则调用</a:t>
            </a:r>
            <a:r>
              <a:rPr lang="zh-CN" altLang="en-US" sz="2400" dirty="0">
                <a:solidFill>
                  <a:srgbClr val="FF0000"/>
                </a:solidFill>
              </a:rPr>
              <a:t>存储管理</a:t>
            </a:r>
            <a:r>
              <a:rPr lang="zh-CN" altLang="en-US" sz="2400" dirty="0"/>
              <a:t>从磁盘读取并缓存</a:t>
            </a:r>
            <a:r>
              <a:rPr lang="en-US" altLang="zh-CN" sz="2400" dirty="0"/>
              <a:t>page2</a:t>
            </a:r>
            <a:r>
              <a:rPr lang="zh-CN" altLang="en-US" sz="2400" dirty="0"/>
              <a:t>。</a:t>
            </a:r>
            <a:r>
              <a:rPr lang="zh-CN" altLang="en-US" sz="2400" dirty="0">
                <a:solidFill>
                  <a:srgbClr val="FF0000"/>
                </a:solidFill>
              </a:rPr>
              <a:t>缓冲池需要保障不发生“缺页”！</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703" y="3312359"/>
            <a:ext cx="8147558" cy="3470468"/>
          </a:xfrm>
          <a:prstGeom prst="rect">
            <a:avLst/>
          </a:prstGeom>
        </p:spPr>
      </p:pic>
      <p:sp>
        <p:nvSpPr>
          <p:cNvPr id="5" name="灯片编号占位符 4">
            <a:extLst>
              <a:ext uri="{FF2B5EF4-FFF2-40B4-BE49-F238E27FC236}">
                <a16:creationId xmlns:a16="http://schemas.microsoft.com/office/drawing/2014/main" id="{82A27F92-E51D-4950-AFFE-53592F1D9D21}"/>
              </a:ext>
            </a:extLst>
          </p:cNvPr>
          <p:cNvSpPr>
            <a:spLocks noGrp="1"/>
          </p:cNvSpPr>
          <p:nvPr>
            <p:ph type="sldNum" sz="quarter" idx="12"/>
          </p:nvPr>
        </p:nvSpPr>
        <p:spPr/>
        <p:txBody>
          <a:bodyPr/>
          <a:lstStyle/>
          <a:p>
            <a:fld id="{3742B0B0-14D4-4B09-A8B4-7B726FDD0F27}" type="slidenum">
              <a:rPr lang="zh-CN" altLang="en-US" smtClean="0"/>
              <a:t>12</a:t>
            </a:fld>
            <a:endParaRPr lang="zh-CN" altLang="en-US"/>
          </a:p>
        </p:txBody>
      </p:sp>
      <p:sp>
        <p:nvSpPr>
          <p:cNvPr id="6" name="六边形 5">
            <a:extLst>
              <a:ext uri="{FF2B5EF4-FFF2-40B4-BE49-F238E27FC236}">
                <a16:creationId xmlns:a16="http://schemas.microsoft.com/office/drawing/2014/main" id="{9D7EEB37-1E43-4FE3-9EEF-41D5E201274D}"/>
              </a:ext>
            </a:extLst>
          </p:cNvPr>
          <p:cNvSpPr/>
          <p:nvPr/>
        </p:nvSpPr>
        <p:spPr>
          <a:xfrm>
            <a:off x="5188251" y="4723272"/>
            <a:ext cx="3210025" cy="399144"/>
          </a:xfrm>
          <a:prstGeom prst="hexagon">
            <a:avLst/>
          </a:prstGeom>
          <a:solidFill>
            <a:srgbClr val="D9D9D9"/>
          </a:solidFill>
          <a:ln>
            <a:solidFill>
              <a:srgbClr val="5B5B5B"/>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chemeClr val="tx1">
                    <a:lumMod val="65000"/>
                    <a:lumOff val="35000"/>
                  </a:schemeClr>
                </a:solidFill>
              </a:rPr>
              <a:t>Storage Manager</a:t>
            </a:r>
            <a:endParaRPr lang="zh-CN" altLang="en-US" dirty="0">
              <a:solidFill>
                <a:schemeClr val="tx1">
                  <a:lumMod val="65000"/>
                  <a:lumOff val="35000"/>
                </a:schemeClr>
              </a:solidFill>
            </a:endParaRPr>
          </a:p>
        </p:txBody>
      </p:sp>
    </p:spTree>
    <p:extLst>
      <p:ext uri="{BB962C8B-B14F-4D97-AF65-F5344CB8AC3E}">
        <p14:creationId xmlns:p14="http://schemas.microsoft.com/office/powerpoint/2010/main" val="19449678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689C9C-E290-42B6-AED6-58E033E90AD8}"/>
              </a:ext>
            </a:extLst>
          </p:cNvPr>
          <p:cNvSpPr>
            <a:spLocks noGrp="1"/>
          </p:cNvSpPr>
          <p:nvPr>
            <p:ph idx="1"/>
          </p:nvPr>
        </p:nvSpPr>
        <p:spPr>
          <a:xfrm>
            <a:off x="2209800" y="980728"/>
            <a:ext cx="7772400" cy="5115272"/>
          </a:xfrm>
        </p:spPr>
        <p:txBody>
          <a:bodyPr/>
          <a:lstStyle/>
          <a:p>
            <a:pPr marL="0" indent="0">
              <a:buNone/>
            </a:pPr>
            <a:r>
              <a:rPr lang="en-US" altLang="zh-CN" b="1" dirty="0">
                <a:latin typeface="微软雅黑" panose="020B0503020204020204" pitchFamily="34" charset="-122"/>
                <a:ea typeface="微软雅黑" panose="020B0503020204020204" pitchFamily="34" charset="-122"/>
              </a:rPr>
              <a:t>4.3.2 </a:t>
            </a:r>
            <a:r>
              <a:rPr lang="zh-CN" altLang="en-US" b="1" dirty="0">
                <a:latin typeface="微软雅黑" panose="020B0503020204020204" pitchFamily="34" charset="-122"/>
                <a:ea typeface="微软雅黑" panose="020B0503020204020204" pitchFamily="34" charset="-122"/>
              </a:rPr>
              <a:t>索引扫描</a:t>
            </a:r>
            <a:endParaRPr lang="en-US" altLang="zh-CN" b="1" dirty="0">
              <a:latin typeface="微软雅黑" panose="020B0503020204020204" pitchFamily="34" charset="-122"/>
              <a:ea typeface="微软雅黑" panose="020B0503020204020204" pitchFamily="34" charset="-122"/>
            </a:endParaRPr>
          </a:p>
          <a:p>
            <a:pPr marL="0" lvl="1" indent="0">
              <a:buNone/>
            </a:pPr>
            <a:r>
              <a:rPr lang="zh-CN" altLang="en-US" dirty="0"/>
              <a:t>        通过索引来访问查询所需要的数据页。</a:t>
            </a:r>
            <a:endParaRPr lang="en-US" altLang="zh-CN" dirty="0"/>
          </a:p>
          <a:p>
            <a:pPr marL="0" lvl="1" indent="0">
              <a:buNone/>
            </a:pPr>
            <a:endParaRPr lang="en-US" altLang="zh-CN" dirty="0"/>
          </a:p>
          <a:p>
            <a:pPr marL="0" lvl="1" indent="0">
              <a:buNone/>
            </a:pPr>
            <a:r>
              <a:rPr lang="zh-CN" altLang="en-US" dirty="0"/>
              <a:t>问题：应该使用哪个索引进行访问？</a:t>
            </a:r>
            <a:endParaRPr lang="en-US" altLang="zh-CN" dirty="0"/>
          </a:p>
          <a:p>
            <a:pPr lvl="2">
              <a:buFont typeface="Wingdings" panose="05000000000000000000" pitchFamily="2" charset="2"/>
              <a:buChar char="n"/>
            </a:pPr>
            <a:r>
              <a:rPr lang="zh-CN" altLang="en-US" dirty="0"/>
              <a:t>索引包含哪些属性？</a:t>
            </a:r>
            <a:endParaRPr lang="en-US" altLang="zh-CN" dirty="0"/>
          </a:p>
          <a:p>
            <a:pPr lvl="2">
              <a:buFont typeface="Wingdings" panose="05000000000000000000" pitchFamily="2" charset="2"/>
              <a:buChar char="n"/>
            </a:pPr>
            <a:r>
              <a:rPr lang="zh-CN" altLang="en-US" dirty="0"/>
              <a:t>查询访问哪些属性？</a:t>
            </a:r>
            <a:endParaRPr lang="en-US" altLang="zh-CN" dirty="0"/>
          </a:p>
          <a:p>
            <a:pPr lvl="2">
              <a:buFont typeface="Wingdings" panose="05000000000000000000" pitchFamily="2" charset="2"/>
              <a:buChar char="n"/>
            </a:pPr>
            <a:r>
              <a:rPr lang="zh-CN" altLang="en-US" dirty="0"/>
              <a:t>属性值域？</a:t>
            </a:r>
            <a:endParaRPr lang="en-US" altLang="zh-CN" dirty="0"/>
          </a:p>
          <a:p>
            <a:pPr lvl="2">
              <a:buFont typeface="Wingdings" panose="05000000000000000000" pitchFamily="2" charset="2"/>
              <a:buChar char="n"/>
            </a:pPr>
            <a:r>
              <a:rPr lang="zh-CN" altLang="en-US" dirty="0"/>
              <a:t>谓词？</a:t>
            </a:r>
            <a:endParaRPr lang="en-US" altLang="zh-CN" dirty="0"/>
          </a:p>
          <a:p>
            <a:pPr lvl="2">
              <a:buFont typeface="Wingdings" panose="05000000000000000000" pitchFamily="2" charset="2"/>
              <a:buChar char="n"/>
            </a:pPr>
            <a:r>
              <a:rPr lang="zh-CN" altLang="en-US" dirty="0"/>
              <a:t>索引是否包含唯一键？</a:t>
            </a:r>
            <a:endParaRPr lang="en-US" altLang="zh-CN" dirty="0"/>
          </a:p>
          <a:p>
            <a:pPr lvl="2">
              <a:buFont typeface="Wingdings" panose="05000000000000000000" pitchFamily="2" charset="2"/>
              <a:buChar char="n"/>
            </a:pPr>
            <a:endParaRPr lang="en-US" altLang="zh-CN" dirty="0"/>
          </a:p>
          <a:p>
            <a:pPr lvl="2">
              <a:buFont typeface="Wingdings" panose="05000000000000000000" pitchFamily="2" charset="2"/>
              <a:buChar char="n"/>
            </a:pPr>
            <a:endParaRPr lang="en-US" altLang="zh-CN" dirty="0"/>
          </a:p>
          <a:p>
            <a:pPr lvl="2">
              <a:buFont typeface="Wingdings" panose="05000000000000000000" pitchFamily="2" charset="2"/>
              <a:buChar char="n"/>
            </a:pPr>
            <a:endParaRPr lang="en-US" altLang="zh-CN" dirty="0"/>
          </a:p>
          <a:p>
            <a:pPr lvl="2"/>
            <a:endParaRPr lang="zh-CN" altLang="en-US" dirty="0"/>
          </a:p>
        </p:txBody>
      </p:sp>
      <p:sp>
        <p:nvSpPr>
          <p:cNvPr id="4" name="Text Box 4">
            <a:extLst>
              <a:ext uri="{FF2B5EF4-FFF2-40B4-BE49-F238E27FC236}">
                <a16:creationId xmlns:a16="http://schemas.microsoft.com/office/drawing/2014/main" id="{C0A24C57-D1C3-4E97-92E7-95C3C75F3CAB}"/>
              </a:ext>
            </a:extLst>
          </p:cNvPr>
          <p:cNvSpPr txBox="1">
            <a:spLocks noChangeArrowheads="1"/>
          </p:cNvSpPr>
          <p:nvPr/>
        </p:nvSpPr>
        <p:spPr bwMode="auto">
          <a:xfrm>
            <a:off x="1703512" y="26064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 </a:t>
            </a:r>
            <a:r>
              <a:rPr kumimoji="0" lang="zh-CN" altLang="en-US" sz="3600" dirty="0">
                <a:solidFill>
                  <a:srgbClr val="04617B"/>
                </a:solidFill>
                <a:latin typeface="隶书" panose="02010509060101010101" pitchFamily="49" charset="-122"/>
                <a:ea typeface="隶书" panose="02010509060101010101" pitchFamily="49" charset="-122"/>
              </a:rPr>
              <a:t>数据存取</a:t>
            </a:r>
          </a:p>
        </p:txBody>
      </p:sp>
      <p:sp>
        <p:nvSpPr>
          <p:cNvPr id="2" name="灯片编号占位符 1">
            <a:extLst>
              <a:ext uri="{FF2B5EF4-FFF2-40B4-BE49-F238E27FC236}">
                <a16:creationId xmlns:a16="http://schemas.microsoft.com/office/drawing/2014/main" id="{534A096A-9F07-4897-BD8F-E2F771846930}"/>
              </a:ext>
            </a:extLst>
          </p:cNvPr>
          <p:cNvSpPr>
            <a:spLocks noGrp="1"/>
          </p:cNvSpPr>
          <p:nvPr>
            <p:ph type="sldNum" sz="quarter" idx="12"/>
          </p:nvPr>
        </p:nvSpPr>
        <p:spPr/>
        <p:txBody>
          <a:bodyPr/>
          <a:lstStyle/>
          <a:p>
            <a:pPr>
              <a:defRPr/>
            </a:pPr>
            <a:fld id="{BCABB3B7-40FC-498F-90D6-69ECBA7F181C}" type="slidenum">
              <a:rPr lang="zh-CN" altLang="en-US" smtClean="0"/>
              <a:pPr>
                <a:defRPr/>
              </a:pPr>
              <a:t>120</a:t>
            </a:fld>
            <a:endParaRPr lang="en-US" altLang="zh-CN"/>
          </a:p>
        </p:txBody>
      </p:sp>
    </p:spTree>
    <p:extLst>
      <p:ext uri="{BB962C8B-B14F-4D97-AF65-F5344CB8AC3E}">
        <p14:creationId xmlns:p14="http://schemas.microsoft.com/office/powerpoint/2010/main" val="522905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C15AB472-4D1D-4D7F-A710-C6BFF36DF142}"/>
              </a:ext>
            </a:extLst>
          </p:cNvPr>
          <p:cNvSpPr txBox="1">
            <a:spLocks noChangeArrowheads="1"/>
          </p:cNvSpPr>
          <p:nvPr/>
        </p:nvSpPr>
        <p:spPr bwMode="auto">
          <a:xfrm>
            <a:off x="1775520" y="334398"/>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4.3.2 </a:t>
            </a:r>
            <a:r>
              <a:rPr kumimoji="0" lang="zh-CN" altLang="en-US" sz="3600" dirty="0">
                <a:solidFill>
                  <a:srgbClr val="04617B"/>
                </a:solidFill>
                <a:latin typeface="隶书" panose="02010509060101010101" pitchFamily="49" charset="-122"/>
                <a:ea typeface="隶书" panose="02010509060101010101" pitchFamily="49" charset="-122"/>
              </a:rPr>
              <a:t>索引扫描</a:t>
            </a:r>
          </a:p>
          <a:p>
            <a:pPr>
              <a:spcBef>
                <a:spcPct val="0"/>
              </a:spcBef>
              <a:buClrTx/>
              <a:buNone/>
            </a:pPr>
            <a:endParaRPr kumimoji="0" lang="zh-CN" altLang="en-US" sz="3600" dirty="0">
              <a:solidFill>
                <a:srgbClr val="04617B"/>
              </a:solidFill>
              <a:latin typeface="隶书" panose="02010509060101010101" pitchFamily="49" charset="-122"/>
              <a:ea typeface="隶书" panose="02010509060101010101" pitchFamily="49" charset="-122"/>
            </a:endParaRPr>
          </a:p>
        </p:txBody>
      </p:sp>
      <p:sp>
        <p:nvSpPr>
          <p:cNvPr id="5" name="内容占位符 2">
            <a:extLst>
              <a:ext uri="{FF2B5EF4-FFF2-40B4-BE49-F238E27FC236}">
                <a16:creationId xmlns:a16="http://schemas.microsoft.com/office/drawing/2014/main" id="{312F575C-66AC-4E82-915B-591471571211}"/>
              </a:ext>
            </a:extLst>
          </p:cNvPr>
          <p:cNvSpPr>
            <a:spLocks noGrp="1"/>
          </p:cNvSpPr>
          <p:nvPr>
            <p:ph idx="1"/>
          </p:nvPr>
        </p:nvSpPr>
        <p:spPr>
          <a:xfrm>
            <a:off x="2209800" y="980728"/>
            <a:ext cx="5254352" cy="5115272"/>
          </a:xfrm>
        </p:spPr>
        <p:txBody>
          <a:bodyPr/>
          <a:lstStyle/>
          <a:p>
            <a:pPr marL="0" indent="0">
              <a:buNone/>
            </a:pPr>
            <a:r>
              <a:rPr lang="zh-CN" altLang="en-US" sz="2400" b="1" dirty="0">
                <a:latin typeface="微软雅黑" panose="020B0503020204020204" pitchFamily="34" charset="-122"/>
                <a:ea typeface="微软雅黑" panose="020B0503020204020204" pitchFamily="34" charset="-122"/>
              </a:rPr>
              <a:t>索引扫描</a:t>
            </a:r>
            <a:r>
              <a:rPr lang="zh-CN" altLang="en-US" sz="2400" dirty="0"/>
              <a:t>（只用一个索引）</a:t>
            </a:r>
            <a:endParaRPr lang="en-US" altLang="zh-CN" sz="2400" dirty="0"/>
          </a:p>
          <a:p>
            <a:pPr marL="0" indent="0">
              <a:buNone/>
            </a:pPr>
            <a:r>
              <a:rPr lang="zh-CN" altLang="en-US" sz="2400" dirty="0"/>
              <a:t>例：</a:t>
            </a:r>
            <a:r>
              <a:rPr lang="zh-CN" altLang="en-US" dirty="0"/>
              <a:t>假设</a:t>
            </a:r>
            <a:r>
              <a:rPr lang="en-US" altLang="zh-CN" dirty="0"/>
              <a:t>students</a:t>
            </a:r>
            <a:r>
              <a:rPr lang="zh-CN" altLang="en-US" dirty="0"/>
              <a:t>表包含</a:t>
            </a:r>
            <a:r>
              <a:rPr lang="en-US" altLang="zh-CN" dirty="0"/>
              <a:t>100</a:t>
            </a:r>
            <a:r>
              <a:rPr lang="zh-CN" altLang="en-US" dirty="0"/>
              <a:t>个元组和两个索引。</a:t>
            </a:r>
            <a:endParaRPr lang="en-US" altLang="zh-CN" dirty="0"/>
          </a:p>
          <a:p>
            <a:pPr lvl="2">
              <a:buFont typeface="Wingdings" panose="05000000000000000000" pitchFamily="2" charset="2"/>
              <a:buChar char="n"/>
            </a:pPr>
            <a:r>
              <a:rPr lang="zh-CN" altLang="en-US" sz="2400" dirty="0"/>
              <a:t>索引 </a:t>
            </a:r>
            <a:r>
              <a:rPr lang="en-US" altLang="zh-CN" sz="2400" dirty="0"/>
              <a:t>1:  idx_</a:t>
            </a:r>
            <a:r>
              <a:rPr lang="en-US" altLang="zh-CN" sz="2400" dirty="0">
                <a:solidFill>
                  <a:srgbClr val="3333FF"/>
                </a:solidFill>
              </a:rPr>
              <a:t>age</a:t>
            </a:r>
          </a:p>
          <a:p>
            <a:pPr lvl="2">
              <a:buFont typeface="Wingdings" panose="05000000000000000000" pitchFamily="2" charset="2"/>
              <a:buChar char="n"/>
            </a:pPr>
            <a:r>
              <a:rPr lang="zh-CN" altLang="en-US" sz="2400" dirty="0"/>
              <a:t>索引 </a:t>
            </a:r>
            <a:r>
              <a:rPr lang="en-US" altLang="zh-CN" sz="2400" dirty="0"/>
              <a:t>2: </a:t>
            </a:r>
            <a:r>
              <a:rPr lang="en-US" altLang="zh-CN" sz="2400" dirty="0">
                <a:solidFill>
                  <a:srgbClr val="FF0000"/>
                </a:solidFill>
              </a:rPr>
              <a:t> idx_dept</a:t>
            </a:r>
            <a:endParaRPr lang="zh-CN" altLang="en-US" dirty="0"/>
          </a:p>
        </p:txBody>
      </p:sp>
      <p:sp>
        <p:nvSpPr>
          <p:cNvPr id="6" name="矩形 5">
            <a:extLst>
              <a:ext uri="{FF2B5EF4-FFF2-40B4-BE49-F238E27FC236}">
                <a16:creationId xmlns:a16="http://schemas.microsoft.com/office/drawing/2014/main" id="{5AF4D2FE-9A73-4900-A368-C03FFAA128E5}"/>
              </a:ext>
            </a:extLst>
          </p:cNvPr>
          <p:cNvSpPr/>
          <p:nvPr/>
        </p:nvSpPr>
        <p:spPr bwMode="auto">
          <a:xfrm>
            <a:off x="7320137" y="1511074"/>
            <a:ext cx="3240359"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b="1" dirty="0">
                <a:solidFill>
                  <a:prstClr val="black"/>
                </a:solidFill>
                <a:latin typeface="Tahoma" pitchFamily="34" charset="0"/>
              </a:rPr>
              <a:t>Select </a:t>
            </a:r>
            <a:r>
              <a:rPr lang="zh-CN" altLang="en-US" sz="2000" b="1" dirty="0">
                <a:solidFill>
                  <a:prstClr val="black"/>
                </a:solidFill>
                <a:latin typeface="Tahoma" pitchFamily="34" charset="0"/>
              </a:rPr>
              <a:t>* </a:t>
            </a:r>
            <a:r>
              <a:rPr lang="en-US" altLang="zh-CN" sz="2000" b="1" dirty="0">
                <a:solidFill>
                  <a:prstClr val="black"/>
                </a:solidFill>
                <a:latin typeface="Tahoma" pitchFamily="34" charset="0"/>
              </a:rPr>
              <a:t>from students</a:t>
            </a:r>
          </a:p>
          <a:p>
            <a:pPr algn="ctr"/>
            <a:r>
              <a:rPr lang="en-US" altLang="zh-CN" sz="2000" b="1" dirty="0">
                <a:solidFill>
                  <a:prstClr val="black"/>
                </a:solidFill>
                <a:latin typeface="Tahoma" pitchFamily="34" charset="0"/>
              </a:rPr>
              <a:t>Where </a:t>
            </a:r>
            <a:r>
              <a:rPr lang="en-US" altLang="zh-CN" sz="2000" b="1" dirty="0">
                <a:solidFill>
                  <a:srgbClr val="3333FF"/>
                </a:solidFill>
                <a:latin typeface="Tahoma" pitchFamily="34" charset="0"/>
              </a:rPr>
              <a:t>age&lt;30</a:t>
            </a:r>
          </a:p>
          <a:p>
            <a:pPr algn="ctr"/>
            <a:r>
              <a:rPr lang="en-US" altLang="zh-CN" sz="2000" b="1" dirty="0">
                <a:solidFill>
                  <a:srgbClr val="FF0000"/>
                </a:solidFill>
              </a:rPr>
              <a:t>And dept= ’ CS’</a:t>
            </a:r>
          </a:p>
          <a:p>
            <a:pPr algn="ctr"/>
            <a:r>
              <a:rPr lang="en-US" altLang="zh-CN" sz="2000" dirty="0">
                <a:solidFill>
                  <a:prstClr val="black"/>
                </a:solidFill>
                <a:latin typeface="Tahoma" pitchFamily="34" charset="0"/>
              </a:rPr>
              <a:t>And Country=’US’</a:t>
            </a:r>
            <a:endParaRPr lang="zh-CN" altLang="en-US" sz="2000" dirty="0">
              <a:solidFill>
                <a:prstClr val="black"/>
              </a:solidFill>
              <a:latin typeface="Tahoma" pitchFamily="34" charset="0"/>
            </a:endParaRPr>
          </a:p>
        </p:txBody>
      </p:sp>
      <p:sp>
        <p:nvSpPr>
          <p:cNvPr id="7" name="矩形 6">
            <a:extLst>
              <a:ext uri="{FF2B5EF4-FFF2-40B4-BE49-F238E27FC236}">
                <a16:creationId xmlns:a16="http://schemas.microsoft.com/office/drawing/2014/main" id="{5194CA30-6066-4C47-84D0-ADC05AD1DF45}"/>
              </a:ext>
            </a:extLst>
          </p:cNvPr>
          <p:cNvSpPr/>
          <p:nvPr/>
        </p:nvSpPr>
        <p:spPr bwMode="auto">
          <a:xfrm>
            <a:off x="2279576" y="3933056"/>
            <a:ext cx="3456384" cy="20189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zh-CN" altLang="en-US" b="1" dirty="0">
                <a:solidFill>
                  <a:prstClr val="black"/>
                </a:solidFill>
                <a:latin typeface="Tahoma" pitchFamily="34" charset="0"/>
              </a:rPr>
              <a:t>场景</a:t>
            </a:r>
            <a:r>
              <a:rPr lang="en-US" altLang="zh-CN" b="1" dirty="0">
                <a:solidFill>
                  <a:prstClr val="black"/>
                </a:solidFill>
                <a:latin typeface="Tahoma" pitchFamily="34" charset="0"/>
              </a:rPr>
              <a:t>1</a:t>
            </a:r>
            <a:r>
              <a:rPr lang="zh-CN" altLang="en-US" b="1" dirty="0">
                <a:solidFill>
                  <a:prstClr val="black"/>
                </a:solidFill>
                <a:latin typeface="Tahoma" pitchFamily="34" charset="0"/>
              </a:rPr>
              <a:t>：</a:t>
            </a:r>
            <a:endParaRPr lang="en-US" altLang="zh-CN" b="1" dirty="0">
              <a:solidFill>
                <a:prstClr val="black"/>
              </a:solidFill>
              <a:latin typeface="Tahoma" pitchFamily="34" charset="0"/>
            </a:endParaRPr>
          </a:p>
          <a:p>
            <a:r>
              <a:rPr lang="en-US" altLang="zh-CN" dirty="0">
                <a:solidFill>
                  <a:prstClr val="black"/>
                </a:solidFill>
              </a:rPr>
              <a:t>  </a:t>
            </a:r>
            <a:r>
              <a:rPr lang="zh-CN" altLang="en-US" dirty="0">
                <a:solidFill>
                  <a:prstClr val="black"/>
                </a:solidFill>
              </a:rPr>
              <a:t>假设有</a:t>
            </a:r>
            <a:r>
              <a:rPr lang="en-US" altLang="zh-CN" dirty="0">
                <a:solidFill>
                  <a:prstClr val="black"/>
                </a:solidFill>
              </a:rPr>
              <a:t>99</a:t>
            </a:r>
            <a:r>
              <a:rPr lang="zh-CN" altLang="en-US" dirty="0">
                <a:solidFill>
                  <a:prstClr val="black"/>
                </a:solidFill>
              </a:rPr>
              <a:t>个学生年龄小</a:t>
            </a:r>
            <a:endParaRPr lang="en-US" altLang="zh-CN" dirty="0">
              <a:solidFill>
                <a:prstClr val="black"/>
              </a:solidFill>
            </a:endParaRPr>
          </a:p>
          <a:p>
            <a:r>
              <a:rPr lang="zh-CN" altLang="en-US" dirty="0">
                <a:solidFill>
                  <a:prstClr val="black"/>
                </a:solidFill>
              </a:rPr>
              <a:t>于</a:t>
            </a:r>
            <a:r>
              <a:rPr lang="en-US" altLang="zh-CN" dirty="0">
                <a:solidFill>
                  <a:prstClr val="black"/>
                </a:solidFill>
              </a:rPr>
              <a:t>30</a:t>
            </a:r>
            <a:r>
              <a:rPr lang="zh-CN" altLang="en-US" dirty="0">
                <a:solidFill>
                  <a:prstClr val="black"/>
                </a:solidFill>
              </a:rPr>
              <a:t>，但是只有</a:t>
            </a:r>
            <a:r>
              <a:rPr lang="en-US" altLang="zh-CN" dirty="0">
                <a:solidFill>
                  <a:prstClr val="black"/>
                </a:solidFill>
              </a:rPr>
              <a:t>2</a:t>
            </a:r>
            <a:r>
              <a:rPr lang="zh-CN" altLang="en-US" dirty="0">
                <a:solidFill>
                  <a:prstClr val="black"/>
                </a:solidFill>
              </a:rPr>
              <a:t>个学生</a:t>
            </a:r>
            <a:endParaRPr lang="en-US" altLang="zh-CN" dirty="0">
              <a:solidFill>
                <a:prstClr val="black"/>
              </a:solidFill>
            </a:endParaRPr>
          </a:p>
          <a:p>
            <a:r>
              <a:rPr lang="zh-CN" altLang="en-US" b="1" dirty="0">
                <a:solidFill>
                  <a:prstClr val="black"/>
                </a:solidFill>
                <a:latin typeface="Tahoma" pitchFamily="34" charset="0"/>
              </a:rPr>
              <a:t>是</a:t>
            </a:r>
            <a:r>
              <a:rPr lang="en-US" altLang="zh-CN" b="1" dirty="0">
                <a:solidFill>
                  <a:prstClr val="black"/>
                </a:solidFill>
                <a:latin typeface="Tahoma" pitchFamily="34" charset="0"/>
              </a:rPr>
              <a:t>CS</a:t>
            </a:r>
            <a:r>
              <a:rPr lang="zh-CN" altLang="en-US" b="1" dirty="0">
                <a:solidFill>
                  <a:prstClr val="black"/>
                </a:solidFill>
                <a:latin typeface="Tahoma" pitchFamily="34" charset="0"/>
              </a:rPr>
              <a:t>系的，那么应该选</a:t>
            </a:r>
            <a:endParaRPr lang="en-US" altLang="zh-CN" b="1" dirty="0">
              <a:solidFill>
                <a:prstClr val="black"/>
              </a:solidFill>
              <a:latin typeface="Tahoma" pitchFamily="34" charset="0"/>
            </a:endParaRPr>
          </a:p>
          <a:p>
            <a:r>
              <a:rPr lang="zh-CN" altLang="en-US" b="1" dirty="0">
                <a:solidFill>
                  <a:prstClr val="black"/>
                </a:solidFill>
                <a:latin typeface="Tahoma" pitchFamily="34" charset="0"/>
              </a:rPr>
              <a:t>择哪个属性索引呢？</a:t>
            </a:r>
          </a:p>
        </p:txBody>
      </p:sp>
      <p:sp>
        <p:nvSpPr>
          <p:cNvPr id="8" name="矩形 7">
            <a:extLst>
              <a:ext uri="{FF2B5EF4-FFF2-40B4-BE49-F238E27FC236}">
                <a16:creationId xmlns:a16="http://schemas.microsoft.com/office/drawing/2014/main" id="{27BE8E3D-D625-48B0-9135-BA4F8EE79007}"/>
              </a:ext>
            </a:extLst>
          </p:cNvPr>
          <p:cNvSpPr/>
          <p:nvPr/>
        </p:nvSpPr>
        <p:spPr bwMode="auto">
          <a:xfrm>
            <a:off x="6528048" y="3930352"/>
            <a:ext cx="3600400" cy="20189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zh-CN" altLang="en-US" b="1" dirty="0">
                <a:solidFill>
                  <a:prstClr val="black"/>
                </a:solidFill>
                <a:latin typeface="Tahoma" pitchFamily="34" charset="0"/>
              </a:rPr>
              <a:t>场景</a:t>
            </a:r>
            <a:r>
              <a:rPr lang="en-US" altLang="zh-CN" dirty="0">
                <a:solidFill>
                  <a:prstClr val="black"/>
                </a:solidFill>
              </a:rPr>
              <a:t>2</a:t>
            </a:r>
            <a:r>
              <a:rPr lang="zh-CN" altLang="en-US" b="1" dirty="0">
                <a:solidFill>
                  <a:prstClr val="black"/>
                </a:solidFill>
                <a:latin typeface="Tahoma" pitchFamily="34" charset="0"/>
              </a:rPr>
              <a:t>：</a:t>
            </a:r>
            <a:endParaRPr lang="en-US" altLang="zh-CN" b="1" dirty="0">
              <a:solidFill>
                <a:prstClr val="black"/>
              </a:solidFill>
              <a:latin typeface="Tahoma" pitchFamily="34" charset="0"/>
            </a:endParaRPr>
          </a:p>
          <a:p>
            <a:r>
              <a:rPr lang="en-US" altLang="zh-CN" dirty="0">
                <a:solidFill>
                  <a:prstClr val="black"/>
                </a:solidFill>
              </a:rPr>
              <a:t>  </a:t>
            </a:r>
            <a:r>
              <a:rPr lang="zh-CN" altLang="en-US" dirty="0">
                <a:solidFill>
                  <a:prstClr val="black"/>
                </a:solidFill>
              </a:rPr>
              <a:t>假设有</a:t>
            </a:r>
            <a:r>
              <a:rPr lang="en-US" altLang="zh-CN" dirty="0">
                <a:solidFill>
                  <a:prstClr val="black"/>
                </a:solidFill>
              </a:rPr>
              <a:t>99</a:t>
            </a:r>
            <a:r>
              <a:rPr lang="zh-CN" altLang="en-US" dirty="0">
                <a:solidFill>
                  <a:prstClr val="black"/>
                </a:solidFill>
              </a:rPr>
              <a:t>个学生是</a:t>
            </a:r>
            <a:r>
              <a:rPr lang="en-US" altLang="zh-CN" dirty="0">
                <a:solidFill>
                  <a:prstClr val="black"/>
                </a:solidFill>
              </a:rPr>
              <a:t>CS</a:t>
            </a:r>
            <a:r>
              <a:rPr lang="zh-CN" altLang="en-US" dirty="0">
                <a:solidFill>
                  <a:prstClr val="black"/>
                </a:solidFill>
              </a:rPr>
              <a:t>系</a:t>
            </a:r>
            <a:endParaRPr lang="en-US" altLang="zh-CN" dirty="0">
              <a:solidFill>
                <a:prstClr val="black"/>
              </a:solidFill>
            </a:endParaRPr>
          </a:p>
          <a:p>
            <a:r>
              <a:rPr lang="zh-CN" altLang="en-US" dirty="0">
                <a:solidFill>
                  <a:prstClr val="black"/>
                </a:solidFill>
              </a:rPr>
              <a:t>的，但是只有</a:t>
            </a:r>
            <a:r>
              <a:rPr lang="en-US" altLang="zh-CN" dirty="0">
                <a:solidFill>
                  <a:prstClr val="black"/>
                </a:solidFill>
              </a:rPr>
              <a:t>2</a:t>
            </a:r>
            <a:r>
              <a:rPr lang="zh-CN" altLang="en-US" dirty="0">
                <a:solidFill>
                  <a:prstClr val="black"/>
                </a:solidFill>
              </a:rPr>
              <a:t>个学生年</a:t>
            </a:r>
            <a:endParaRPr lang="en-US" altLang="zh-CN" dirty="0">
              <a:solidFill>
                <a:prstClr val="black"/>
              </a:solidFill>
            </a:endParaRPr>
          </a:p>
          <a:p>
            <a:r>
              <a:rPr lang="zh-CN" altLang="en-US" dirty="0">
                <a:solidFill>
                  <a:prstClr val="black"/>
                </a:solidFill>
              </a:rPr>
              <a:t>龄小于</a:t>
            </a:r>
            <a:r>
              <a:rPr lang="en-US" altLang="zh-CN" dirty="0">
                <a:solidFill>
                  <a:prstClr val="black"/>
                </a:solidFill>
              </a:rPr>
              <a:t>30</a:t>
            </a:r>
            <a:r>
              <a:rPr lang="zh-CN" altLang="en-US" dirty="0">
                <a:solidFill>
                  <a:prstClr val="black"/>
                </a:solidFill>
              </a:rPr>
              <a:t>，</a:t>
            </a:r>
            <a:r>
              <a:rPr lang="zh-CN" altLang="en-US" b="1" dirty="0">
                <a:solidFill>
                  <a:prstClr val="black"/>
                </a:solidFill>
                <a:latin typeface="Tahoma" pitchFamily="34" charset="0"/>
              </a:rPr>
              <a:t>那么应该选</a:t>
            </a:r>
            <a:endParaRPr lang="en-US" altLang="zh-CN" b="1" dirty="0">
              <a:solidFill>
                <a:prstClr val="black"/>
              </a:solidFill>
              <a:latin typeface="Tahoma" pitchFamily="34" charset="0"/>
            </a:endParaRPr>
          </a:p>
          <a:p>
            <a:r>
              <a:rPr lang="zh-CN" altLang="en-US" b="1" dirty="0">
                <a:solidFill>
                  <a:prstClr val="black"/>
                </a:solidFill>
                <a:latin typeface="Tahoma" pitchFamily="34" charset="0"/>
              </a:rPr>
              <a:t>择哪个属性索引呢？</a:t>
            </a:r>
          </a:p>
        </p:txBody>
      </p:sp>
      <p:sp>
        <p:nvSpPr>
          <p:cNvPr id="2" name="灯片编号占位符 1">
            <a:extLst>
              <a:ext uri="{FF2B5EF4-FFF2-40B4-BE49-F238E27FC236}">
                <a16:creationId xmlns:a16="http://schemas.microsoft.com/office/drawing/2014/main" id="{74EF8EA5-4313-402B-AF87-0A250D09F343}"/>
              </a:ext>
            </a:extLst>
          </p:cNvPr>
          <p:cNvSpPr>
            <a:spLocks noGrp="1"/>
          </p:cNvSpPr>
          <p:nvPr>
            <p:ph type="sldNum" sz="quarter" idx="12"/>
          </p:nvPr>
        </p:nvSpPr>
        <p:spPr/>
        <p:txBody>
          <a:bodyPr/>
          <a:lstStyle/>
          <a:p>
            <a:pPr>
              <a:defRPr/>
            </a:pPr>
            <a:fld id="{BCABB3B7-40FC-498F-90D6-69ECBA7F181C}" type="slidenum">
              <a:rPr lang="zh-CN" altLang="en-US" smtClean="0"/>
              <a:pPr>
                <a:defRPr/>
              </a:pPr>
              <a:t>121</a:t>
            </a:fld>
            <a:endParaRPr lang="en-US" altLang="zh-CN"/>
          </a:p>
        </p:txBody>
      </p:sp>
      <p:sp>
        <p:nvSpPr>
          <p:cNvPr id="3" name="圆角矩形标注 2"/>
          <p:cNvSpPr/>
          <p:nvPr/>
        </p:nvSpPr>
        <p:spPr>
          <a:xfrm>
            <a:off x="4379776" y="6096000"/>
            <a:ext cx="1762232" cy="612648"/>
          </a:xfrm>
          <a:prstGeom prst="wedgeRoundRectCallout">
            <a:avLst>
              <a:gd name="adj1" fmla="val -105739"/>
              <a:gd name="adj2" fmla="val -6140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idx_dept</a:t>
            </a:r>
            <a:endParaRPr lang="zh-CN" altLang="en-US" dirty="0"/>
          </a:p>
        </p:txBody>
      </p:sp>
      <p:sp>
        <p:nvSpPr>
          <p:cNvPr id="9" name="圆角矩形标注 8"/>
          <p:cNvSpPr/>
          <p:nvPr/>
        </p:nvSpPr>
        <p:spPr>
          <a:xfrm>
            <a:off x="8325805" y="6108828"/>
            <a:ext cx="1577320" cy="612648"/>
          </a:xfrm>
          <a:prstGeom prst="wedgeRoundRectCallout">
            <a:avLst>
              <a:gd name="adj1" fmla="val -105739"/>
              <a:gd name="adj2" fmla="val -6140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idx_age</a:t>
            </a:r>
            <a:endParaRPr lang="zh-CN" altLang="en-US" dirty="0"/>
          </a:p>
        </p:txBody>
      </p:sp>
    </p:spTree>
    <p:extLst>
      <p:ext uri="{BB962C8B-B14F-4D97-AF65-F5344CB8AC3E}">
        <p14:creationId xmlns:p14="http://schemas.microsoft.com/office/powerpoint/2010/main" val="267363071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731DBA-6EBF-4632-864D-C6583D533114}"/>
              </a:ext>
            </a:extLst>
          </p:cNvPr>
          <p:cNvSpPr>
            <a:spLocks noGrp="1"/>
          </p:cNvSpPr>
          <p:nvPr>
            <p:ph idx="1"/>
          </p:nvPr>
        </p:nvSpPr>
        <p:spPr>
          <a:xfrm>
            <a:off x="2209800" y="1124744"/>
            <a:ext cx="7772400" cy="4971256"/>
          </a:xfrm>
        </p:spPr>
        <p:txBody>
          <a:bodyPr/>
          <a:lstStyle/>
          <a:p>
            <a:pPr marL="0" indent="0">
              <a:buNone/>
            </a:pPr>
            <a:r>
              <a:rPr lang="zh-CN" altLang="en-US" b="1" dirty="0">
                <a:latin typeface="微软雅黑" panose="020B0503020204020204" pitchFamily="34" charset="-122"/>
                <a:ea typeface="微软雅黑" panose="020B0503020204020204" pitchFamily="34" charset="-122"/>
              </a:rPr>
              <a:t>多索引扫描</a:t>
            </a:r>
            <a:endParaRPr lang="en-US" altLang="zh-CN" b="1" dirty="0">
              <a:latin typeface="微软雅黑" panose="020B0503020204020204" pitchFamily="34" charset="-122"/>
              <a:ea typeface="微软雅黑" panose="020B0503020204020204" pitchFamily="34" charset="-122"/>
            </a:endParaRPr>
          </a:p>
          <a:p>
            <a:pPr marL="355600" lvl="1" indent="-355600">
              <a:buFont typeface="Wingdings" panose="05000000000000000000" pitchFamily="2" charset="2"/>
              <a:buChar char="Ø"/>
            </a:pPr>
            <a:r>
              <a:rPr lang="zh-CN" altLang="en-US" dirty="0"/>
              <a:t>对每个索引进行扫描，获取那些指向满足单个条件的元组</a:t>
            </a:r>
            <a:r>
              <a:rPr lang="en-US" altLang="zh-CN" dirty="0"/>
              <a:t>ID</a:t>
            </a:r>
            <a:r>
              <a:rPr lang="zh-CN" altLang="en-US" dirty="0"/>
              <a:t>（或元组指针）；</a:t>
            </a:r>
            <a:endParaRPr lang="en-US" altLang="zh-CN" dirty="0"/>
          </a:p>
          <a:p>
            <a:pPr marL="355600" lvl="1" indent="-355600">
              <a:buFont typeface="Wingdings" panose="05000000000000000000" pitchFamily="2" charset="2"/>
              <a:buChar char="Ø"/>
            </a:pPr>
            <a:r>
              <a:rPr lang="zh-CN" altLang="en-US" dirty="0"/>
              <a:t>根据谓词求取这些元组</a:t>
            </a:r>
            <a:r>
              <a:rPr lang="en-US" altLang="zh-CN" dirty="0"/>
              <a:t>ID</a:t>
            </a:r>
            <a:r>
              <a:rPr lang="zh-CN" altLang="en-US" dirty="0"/>
              <a:t>集合的并集或交集；</a:t>
            </a:r>
            <a:endParaRPr lang="en-US" altLang="zh-CN" dirty="0"/>
          </a:p>
          <a:p>
            <a:pPr marL="355600" lvl="1" indent="-355600">
              <a:buFont typeface="Wingdings" panose="05000000000000000000" pitchFamily="2" charset="2"/>
              <a:buChar char="Ø"/>
            </a:pPr>
            <a:r>
              <a:rPr lang="zh-CN" altLang="en-US" dirty="0"/>
              <a:t>最后对于根据剩余的谓词（没有索引）过滤这些元组。</a:t>
            </a:r>
            <a:endParaRPr lang="en-US" altLang="zh-CN" dirty="0"/>
          </a:p>
          <a:p>
            <a:pPr marL="355600" lvl="1" indent="-355600">
              <a:buFont typeface="Wingdings" panose="05000000000000000000" pitchFamily="2" charset="2"/>
              <a:buChar char="Ø"/>
            </a:pPr>
            <a:endParaRPr lang="en-US" altLang="zh-CN" dirty="0"/>
          </a:p>
          <a:p>
            <a:pPr lvl="1"/>
            <a:endParaRPr lang="zh-CN" altLang="en-US" dirty="0"/>
          </a:p>
        </p:txBody>
      </p:sp>
      <p:sp>
        <p:nvSpPr>
          <p:cNvPr id="4" name="Text Box 4">
            <a:extLst>
              <a:ext uri="{FF2B5EF4-FFF2-40B4-BE49-F238E27FC236}">
                <a16:creationId xmlns:a16="http://schemas.microsoft.com/office/drawing/2014/main" id="{C1EF08F0-DF82-4290-B104-DC72F6B30635}"/>
              </a:ext>
            </a:extLst>
          </p:cNvPr>
          <p:cNvSpPr txBox="1">
            <a:spLocks noChangeArrowheads="1"/>
          </p:cNvSpPr>
          <p:nvPr/>
        </p:nvSpPr>
        <p:spPr bwMode="auto">
          <a:xfrm>
            <a:off x="1775520"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4.3.2 </a:t>
            </a:r>
            <a:r>
              <a:rPr kumimoji="0" lang="zh-CN" altLang="en-US" sz="3600" dirty="0">
                <a:solidFill>
                  <a:srgbClr val="04617B"/>
                </a:solidFill>
                <a:latin typeface="隶书" panose="02010509060101010101" pitchFamily="49" charset="-122"/>
                <a:ea typeface="隶书" panose="02010509060101010101" pitchFamily="49" charset="-122"/>
              </a:rPr>
              <a:t>索引扫描</a:t>
            </a:r>
          </a:p>
        </p:txBody>
      </p:sp>
      <p:sp>
        <p:nvSpPr>
          <p:cNvPr id="2" name="灯片编号占位符 1">
            <a:extLst>
              <a:ext uri="{FF2B5EF4-FFF2-40B4-BE49-F238E27FC236}">
                <a16:creationId xmlns:a16="http://schemas.microsoft.com/office/drawing/2014/main" id="{0A9DB896-CCD9-4C1C-8B25-D9C588228603}"/>
              </a:ext>
            </a:extLst>
          </p:cNvPr>
          <p:cNvSpPr>
            <a:spLocks noGrp="1"/>
          </p:cNvSpPr>
          <p:nvPr>
            <p:ph type="sldNum" sz="quarter" idx="12"/>
          </p:nvPr>
        </p:nvSpPr>
        <p:spPr/>
        <p:txBody>
          <a:bodyPr/>
          <a:lstStyle/>
          <a:p>
            <a:pPr>
              <a:defRPr/>
            </a:pPr>
            <a:fld id="{BCABB3B7-40FC-498F-90D6-69ECBA7F181C}" type="slidenum">
              <a:rPr lang="zh-CN" altLang="en-US" smtClean="0"/>
              <a:pPr>
                <a:defRPr/>
              </a:pPr>
              <a:t>122</a:t>
            </a:fld>
            <a:endParaRPr lang="en-US" altLang="zh-CN"/>
          </a:p>
        </p:txBody>
      </p:sp>
    </p:spTree>
    <p:extLst>
      <p:ext uri="{BB962C8B-B14F-4D97-AF65-F5344CB8AC3E}">
        <p14:creationId xmlns:p14="http://schemas.microsoft.com/office/powerpoint/2010/main" val="268077830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1CDFBC4-D3F5-486B-8403-DD5D8AF9D9B1}"/>
              </a:ext>
            </a:extLst>
          </p:cNvPr>
          <p:cNvSpPr>
            <a:spLocks noGrp="1"/>
          </p:cNvSpPr>
          <p:nvPr>
            <p:ph idx="1"/>
          </p:nvPr>
        </p:nvSpPr>
        <p:spPr>
          <a:xfrm>
            <a:off x="1738720" y="1196752"/>
            <a:ext cx="5509408" cy="5115272"/>
          </a:xfrm>
        </p:spPr>
        <p:txBody>
          <a:bodyPr/>
          <a:lstStyle/>
          <a:p>
            <a:pPr marL="0" indent="0">
              <a:buNone/>
            </a:pPr>
            <a:r>
              <a:rPr lang="zh-CN" altLang="en-US" sz="2400" dirty="0"/>
              <a:t>多索引扫描举例</a:t>
            </a:r>
            <a:endParaRPr lang="en-US" altLang="zh-CN" sz="2400" dirty="0"/>
          </a:p>
          <a:p>
            <a:pPr marL="0" lvl="1" indent="0">
              <a:buNone/>
            </a:pPr>
            <a:r>
              <a:rPr lang="zh-CN" altLang="en-US" dirty="0"/>
              <a:t>（假设在</a:t>
            </a:r>
            <a:r>
              <a:rPr lang="en-US" altLang="zh-CN" dirty="0"/>
              <a:t>age</a:t>
            </a:r>
            <a:r>
              <a:rPr lang="zh-CN" altLang="en-US" dirty="0"/>
              <a:t>和</a:t>
            </a:r>
            <a:r>
              <a:rPr lang="en-US" altLang="zh-CN" dirty="0"/>
              <a:t>dept</a:t>
            </a:r>
            <a:r>
              <a:rPr lang="zh-CN" altLang="en-US" dirty="0"/>
              <a:t>上有索引）</a:t>
            </a:r>
            <a:endParaRPr lang="en-US" altLang="zh-CN" dirty="0"/>
          </a:p>
          <a:p>
            <a:pPr marL="457200" lvl="1" indent="-457200">
              <a:buFont typeface="+mj-ea"/>
              <a:buAutoNum type="circleNumDbPlain"/>
            </a:pPr>
            <a:r>
              <a:rPr lang="zh-CN" altLang="en-US" dirty="0"/>
              <a:t>利用</a:t>
            </a:r>
            <a:r>
              <a:rPr lang="en-US" altLang="zh-CN" dirty="0"/>
              <a:t>age</a:t>
            </a:r>
            <a:r>
              <a:rPr lang="zh-CN" altLang="en-US" dirty="0"/>
              <a:t>的索引求</a:t>
            </a:r>
            <a:r>
              <a:rPr lang="en-US" altLang="zh-CN" dirty="0"/>
              <a:t>age&lt;30</a:t>
            </a:r>
            <a:r>
              <a:rPr lang="zh-CN" altLang="en-US" dirty="0"/>
              <a:t>的元组指针集和（或元组</a:t>
            </a:r>
            <a:r>
              <a:rPr lang="en-US" altLang="zh-CN" dirty="0"/>
              <a:t>ID</a:t>
            </a:r>
            <a:r>
              <a:rPr lang="zh-CN" altLang="en-US" dirty="0"/>
              <a:t>集和）；</a:t>
            </a:r>
            <a:endParaRPr lang="en-US" altLang="zh-CN" dirty="0"/>
          </a:p>
          <a:p>
            <a:pPr marL="457200" lvl="1" indent="-457200">
              <a:buFont typeface="+mj-ea"/>
              <a:buAutoNum type="circleNumDbPlain"/>
            </a:pPr>
            <a:r>
              <a:rPr lang="zh-CN" altLang="en-US" dirty="0"/>
              <a:t>利用</a:t>
            </a:r>
            <a:r>
              <a:rPr lang="en-US" altLang="zh-CN" dirty="0"/>
              <a:t>dept</a:t>
            </a:r>
            <a:r>
              <a:rPr lang="zh-CN" altLang="en-US" dirty="0"/>
              <a:t>的索引求</a:t>
            </a:r>
            <a:r>
              <a:rPr lang="en-US" altLang="zh-CN" dirty="0"/>
              <a:t>dept= ’ CS’</a:t>
            </a:r>
            <a:r>
              <a:rPr lang="zh-CN" altLang="en-US" dirty="0"/>
              <a:t>的元组指针（或元组</a:t>
            </a:r>
            <a:r>
              <a:rPr lang="en-US" altLang="zh-CN" dirty="0"/>
              <a:t>ID</a:t>
            </a:r>
            <a:r>
              <a:rPr lang="zh-CN" altLang="en-US" dirty="0"/>
              <a:t>）；</a:t>
            </a:r>
            <a:endParaRPr lang="en-US" altLang="zh-CN" dirty="0"/>
          </a:p>
          <a:p>
            <a:pPr marL="457200" lvl="1" indent="-457200">
              <a:buFont typeface="+mj-ea"/>
              <a:buAutoNum type="circleNumDbPlain"/>
            </a:pPr>
            <a:r>
              <a:rPr lang="zh-CN" altLang="en-US" dirty="0"/>
              <a:t>求</a:t>
            </a:r>
            <a:r>
              <a:rPr lang="zh-CN" altLang="en-US" dirty="0">
                <a:solidFill>
                  <a:srgbClr val="FF0000"/>
                </a:solidFill>
              </a:rPr>
              <a:t>两个集和的交集</a:t>
            </a:r>
            <a:r>
              <a:rPr lang="zh-CN" altLang="en-US" dirty="0"/>
              <a:t>；</a:t>
            </a:r>
            <a:endParaRPr lang="en-US" altLang="zh-CN" dirty="0"/>
          </a:p>
          <a:p>
            <a:pPr marL="457200" lvl="1" indent="-457200">
              <a:buFont typeface="+mj-ea"/>
              <a:buAutoNum type="circleNumDbPlain"/>
            </a:pPr>
            <a:r>
              <a:rPr lang="zh-CN" altLang="en-US" dirty="0"/>
              <a:t>根据交集</a:t>
            </a:r>
            <a:r>
              <a:rPr lang="zh-CN" altLang="en-US" dirty="0">
                <a:solidFill>
                  <a:srgbClr val="FF0000"/>
                </a:solidFill>
              </a:rPr>
              <a:t>检索数据并查看</a:t>
            </a:r>
            <a:r>
              <a:rPr lang="zh-CN" altLang="en-US" dirty="0"/>
              <a:t>元组是否满足</a:t>
            </a:r>
            <a:r>
              <a:rPr lang="zh-CN" altLang="en-US" dirty="0">
                <a:solidFill>
                  <a:srgbClr val="FF0000"/>
                </a:solidFill>
              </a:rPr>
              <a:t>谓词</a:t>
            </a:r>
            <a:r>
              <a:rPr kumimoji="1" lang="en-US" altLang="zh-CN" b="1" i="0" u="none" strike="noStrike" cap="none" normalizeH="0" baseline="0" dirty="0">
                <a:ln>
                  <a:noFill/>
                </a:ln>
                <a:solidFill>
                  <a:srgbClr val="FF0000"/>
                </a:solidFill>
                <a:effectLst/>
                <a:latin typeface="Tahoma" pitchFamily="34" charset="0"/>
                <a:ea typeface="宋体" pitchFamily="2" charset="-122"/>
              </a:rPr>
              <a:t>Country=’US’</a:t>
            </a:r>
            <a:r>
              <a:rPr kumimoji="1" lang="zh-CN" altLang="en-US" b="1" i="0" u="none" strike="noStrike" cap="none" normalizeH="0" baseline="0" dirty="0">
                <a:ln>
                  <a:noFill/>
                </a:ln>
                <a:solidFill>
                  <a:schemeClr val="tx1"/>
                </a:solidFill>
                <a:effectLst/>
                <a:latin typeface="Tahoma" pitchFamily="34" charset="0"/>
                <a:ea typeface="宋体" pitchFamily="2" charset="-122"/>
              </a:rPr>
              <a:t>。</a:t>
            </a:r>
            <a:endParaRPr lang="zh-CN" altLang="en-US" dirty="0"/>
          </a:p>
        </p:txBody>
      </p:sp>
      <p:sp>
        <p:nvSpPr>
          <p:cNvPr id="4" name="Text Box 4">
            <a:extLst>
              <a:ext uri="{FF2B5EF4-FFF2-40B4-BE49-F238E27FC236}">
                <a16:creationId xmlns:a16="http://schemas.microsoft.com/office/drawing/2014/main" id="{C469D43D-2602-4837-AF1F-62915FB0E098}"/>
              </a:ext>
            </a:extLst>
          </p:cNvPr>
          <p:cNvSpPr txBox="1">
            <a:spLocks noChangeArrowheads="1"/>
          </p:cNvSpPr>
          <p:nvPr/>
        </p:nvSpPr>
        <p:spPr bwMode="auto">
          <a:xfrm>
            <a:off x="1703512"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4.3.2 </a:t>
            </a:r>
            <a:r>
              <a:rPr kumimoji="0" lang="zh-CN" altLang="en-US" sz="3600" dirty="0">
                <a:solidFill>
                  <a:srgbClr val="04617B"/>
                </a:solidFill>
                <a:latin typeface="隶书" panose="02010509060101010101" pitchFamily="49" charset="-122"/>
                <a:ea typeface="隶书" panose="02010509060101010101" pitchFamily="49" charset="-122"/>
              </a:rPr>
              <a:t>索引扫描</a:t>
            </a:r>
          </a:p>
        </p:txBody>
      </p:sp>
      <p:sp>
        <p:nvSpPr>
          <p:cNvPr id="6" name="矩形 5">
            <a:extLst>
              <a:ext uri="{FF2B5EF4-FFF2-40B4-BE49-F238E27FC236}">
                <a16:creationId xmlns:a16="http://schemas.microsoft.com/office/drawing/2014/main" id="{9E592A8D-5CE7-492A-940F-8F9359301E06}"/>
              </a:ext>
            </a:extLst>
          </p:cNvPr>
          <p:cNvSpPr/>
          <p:nvPr/>
        </p:nvSpPr>
        <p:spPr bwMode="auto">
          <a:xfrm>
            <a:off x="7032104" y="1085166"/>
            <a:ext cx="3528392" cy="16262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Tahoma" pitchFamily="34" charset="0"/>
              </a:rPr>
              <a:t>Select </a:t>
            </a:r>
            <a:r>
              <a:rPr lang="zh-CN" altLang="en-US" b="1" dirty="0">
                <a:solidFill>
                  <a:prstClr val="black"/>
                </a:solidFill>
                <a:latin typeface="Tahoma" pitchFamily="34" charset="0"/>
              </a:rPr>
              <a:t>* </a:t>
            </a:r>
            <a:r>
              <a:rPr lang="en-US" altLang="zh-CN" b="1" dirty="0">
                <a:solidFill>
                  <a:prstClr val="black"/>
                </a:solidFill>
                <a:latin typeface="Tahoma" pitchFamily="34" charset="0"/>
              </a:rPr>
              <a:t>from students</a:t>
            </a:r>
          </a:p>
          <a:p>
            <a:pPr algn="ctr"/>
            <a:r>
              <a:rPr lang="en-US" altLang="zh-CN" b="1" dirty="0">
                <a:solidFill>
                  <a:prstClr val="black"/>
                </a:solidFill>
                <a:latin typeface="Tahoma" pitchFamily="34" charset="0"/>
              </a:rPr>
              <a:t>Where age&lt;30</a:t>
            </a:r>
          </a:p>
          <a:p>
            <a:pPr algn="ctr"/>
            <a:r>
              <a:rPr lang="en-US" altLang="zh-CN" dirty="0">
                <a:solidFill>
                  <a:prstClr val="black"/>
                </a:solidFill>
              </a:rPr>
              <a:t>And dept= ’ CS’</a:t>
            </a:r>
          </a:p>
          <a:p>
            <a:pPr algn="ctr"/>
            <a:r>
              <a:rPr lang="en-US" altLang="zh-CN" b="1" dirty="0">
                <a:solidFill>
                  <a:prstClr val="black"/>
                </a:solidFill>
                <a:latin typeface="Tahoma" pitchFamily="34" charset="0"/>
              </a:rPr>
              <a:t>And Country=’US’</a:t>
            </a:r>
            <a:endParaRPr lang="zh-CN" altLang="en-US" b="1" dirty="0">
              <a:solidFill>
                <a:prstClr val="black"/>
              </a:solidFill>
              <a:latin typeface="Tahoma" pitchFamily="34" charset="0"/>
            </a:endParaRPr>
          </a:p>
        </p:txBody>
      </p:sp>
      <p:sp>
        <p:nvSpPr>
          <p:cNvPr id="2" name="灯片编号占位符 1">
            <a:extLst>
              <a:ext uri="{FF2B5EF4-FFF2-40B4-BE49-F238E27FC236}">
                <a16:creationId xmlns:a16="http://schemas.microsoft.com/office/drawing/2014/main" id="{EFF1DE48-28DA-401F-8703-F4004F082736}"/>
              </a:ext>
            </a:extLst>
          </p:cNvPr>
          <p:cNvSpPr>
            <a:spLocks noGrp="1"/>
          </p:cNvSpPr>
          <p:nvPr>
            <p:ph type="sldNum" sz="quarter" idx="12"/>
          </p:nvPr>
        </p:nvSpPr>
        <p:spPr/>
        <p:txBody>
          <a:bodyPr/>
          <a:lstStyle/>
          <a:p>
            <a:pPr>
              <a:defRPr/>
            </a:pPr>
            <a:fld id="{BCABB3B7-40FC-498F-90D6-69ECBA7F181C}" type="slidenum">
              <a:rPr lang="zh-CN" altLang="en-US" smtClean="0"/>
              <a:pPr>
                <a:defRPr/>
              </a:pPr>
              <a:t>123</a:t>
            </a:fld>
            <a:endParaRPr lang="en-US" altLang="zh-CN"/>
          </a:p>
        </p:txBody>
      </p:sp>
    </p:spTree>
    <p:extLst>
      <p:ext uri="{BB962C8B-B14F-4D97-AF65-F5344CB8AC3E}">
        <p14:creationId xmlns:p14="http://schemas.microsoft.com/office/powerpoint/2010/main" val="343156212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1CDFBC4-D3F5-486B-8403-DD5D8AF9D9B1}"/>
              </a:ext>
            </a:extLst>
          </p:cNvPr>
          <p:cNvSpPr>
            <a:spLocks noGrp="1"/>
          </p:cNvSpPr>
          <p:nvPr>
            <p:ph idx="1"/>
          </p:nvPr>
        </p:nvSpPr>
        <p:spPr>
          <a:xfrm>
            <a:off x="2209800" y="980728"/>
            <a:ext cx="7772400" cy="2304256"/>
          </a:xfrm>
        </p:spPr>
        <p:txBody>
          <a:bodyPr/>
          <a:lstStyle/>
          <a:p>
            <a:pPr marL="0" indent="0">
              <a:buNone/>
            </a:pPr>
            <a:r>
              <a:rPr lang="zh-CN" altLang="en-US" dirty="0"/>
              <a:t>多索引扫描（续）</a:t>
            </a:r>
            <a:endParaRPr lang="en-US" altLang="zh-CN" dirty="0"/>
          </a:p>
          <a:p>
            <a:pPr lvl="1"/>
            <a:r>
              <a:rPr lang="zh-CN" altLang="en-US" dirty="0"/>
              <a:t>交（并）集的运算可以使用</a:t>
            </a:r>
            <a:endParaRPr lang="en-US" altLang="zh-CN" dirty="0"/>
          </a:p>
          <a:p>
            <a:pPr marL="457200" lvl="1" indent="0">
              <a:buNone/>
            </a:pPr>
            <a:r>
              <a:rPr lang="en-US" altLang="zh-CN" dirty="0"/>
              <a:t>  </a:t>
            </a:r>
            <a:r>
              <a:rPr lang="zh-CN" altLang="en-US" dirty="0"/>
              <a:t> 辅助数据库结构帮助我们</a:t>
            </a:r>
            <a:endParaRPr lang="en-US" altLang="zh-CN" dirty="0"/>
          </a:p>
          <a:p>
            <a:pPr marL="457200" lvl="1" indent="0">
              <a:buNone/>
            </a:pPr>
            <a:r>
              <a:rPr lang="zh-CN" altLang="en-US" dirty="0"/>
              <a:t>   计算如</a:t>
            </a:r>
            <a:r>
              <a:rPr lang="en-US" altLang="zh-CN" dirty="0"/>
              <a:t>Hash Table, bitmaps, Bloom filters</a:t>
            </a:r>
          </a:p>
          <a:p>
            <a:pPr lvl="1"/>
            <a:endParaRPr lang="en-US" altLang="zh-CN" dirty="0"/>
          </a:p>
          <a:p>
            <a:pPr lvl="2" indent="0">
              <a:buNone/>
            </a:pPr>
            <a:endParaRPr lang="en-US" altLang="zh-CN" dirty="0"/>
          </a:p>
          <a:p>
            <a:pPr lvl="2" indent="0">
              <a:buNone/>
            </a:pPr>
            <a:endParaRPr lang="en-US" altLang="zh-CN" dirty="0"/>
          </a:p>
          <a:p>
            <a:pPr marL="457200" lvl="1" indent="0">
              <a:buNone/>
            </a:pPr>
            <a:endParaRPr kumimoji="1" lang="en-US" altLang="zh-CN" b="1" dirty="0">
              <a:latin typeface="Tahoma" pitchFamily="34" charset="0"/>
              <a:ea typeface="宋体" pitchFamily="2" charset="-122"/>
            </a:endParaRPr>
          </a:p>
        </p:txBody>
      </p:sp>
      <p:sp>
        <p:nvSpPr>
          <p:cNvPr id="4" name="Text Box 4">
            <a:extLst>
              <a:ext uri="{FF2B5EF4-FFF2-40B4-BE49-F238E27FC236}">
                <a16:creationId xmlns:a16="http://schemas.microsoft.com/office/drawing/2014/main" id="{C469D43D-2602-4837-AF1F-62915FB0E098}"/>
              </a:ext>
            </a:extLst>
          </p:cNvPr>
          <p:cNvSpPr txBox="1">
            <a:spLocks noChangeArrowheads="1"/>
          </p:cNvSpPr>
          <p:nvPr/>
        </p:nvSpPr>
        <p:spPr bwMode="auto">
          <a:xfrm>
            <a:off x="1678968" y="362274"/>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4.3.2 </a:t>
            </a:r>
            <a:r>
              <a:rPr kumimoji="0" lang="zh-CN" altLang="en-US" sz="3600" dirty="0">
                <a:solidFill>
                  <a:srgbClr val="04617B"/>
                </a:solidFill>
                <a:latin typeface="隶书" panose="02010509060101010101" pitchFamily="49" charset="-122"/>
                <a:ea typeface="隶书" panose="02010509060101010101" pitchFamily="49" charset="-122"/>
              </a:rPr>
              <a:t>索引扫描</a:t>
            </a:r>
          </a:p>
        </p:txBody>
      </p:sp>
      <p:sp>
        <p:nvSpPr>
          <p:cNvPr id="6" name="矩形 5">
            <a:extLst>
              <a:ext uri="{FF2B5EF4-FFF2-40B4-BE49-F238E27FC236}">
                <a16:creationId xmlns:a16="http://schemas.microsoft.com/office/drawing/2014/main" id="{9E592A8D-5CE7-492A-940F-8F9359301E06}"/>
              </a:ext>
            </a:extLst>
          </p:cNvPr>
          <p:cNvSpPr/>
          <p:nvPr/>
        </p:nvSpPr>
        <p:spPr bwMode="auto">
          <a:xfrm>
            <a:off x="7778474" y="1196753"/>
            <a:ext cx="2565999"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600" b="1" dirty="0">
                <a:solidFill>
                  <a:prstClr val="black"/>
                </a:solidFill>
                <a:latin typeface="Tahoma" pitchFamily="34" charset="0"/>
              </a:rPr>
              <a:t>Select </a:t>
            </a:r>
            <a:r>
              <a:rPr lang="zh-CN" altLang="en-US" sz="1600" b="1" dirty="0">
                <a:solidFill>
                  <a:prstClr val="black"/>
                </a:solidFill>
                <a:latin typeface="Tahoma" pitchFamily="34" charset="0"/>
              </a:rPr>
              <a:t>* </a:t>
            </a:r>
            <a:r>
              <a:rPr lang="en-US" altLang="zh-CN" sz="1600" b="1" dirty="0">
                <a:solidFill>
                  <a:prstClr val="black"/>
                </a:solidFill>
                <a:latin typeface="Tahoma" pitchFamily="34" charset="0"/>
              </a:rPr>
              <a:t>from students</a:t>
            </a:r>
          </a:p>
          <a:p>
            <a:pPr algn="ctr"/>
            <a:r>
              <a:rPr lang="en-US" altLang="zh-CN" sz="1600" b="1" dirty="0">
                <a:solidFill>
                  <a:prstClr val="black"/>
                </a:solidFill>
                <a:latin typeface="Tahoma" pitchFamily="34" charset="0"/>
              </a:rPr>
              <a:t>Where age&lt;30</a:t>
            </a:r>
          </a:p>
          <a:p>
            <a:pPr algn="ctr"/>
            <a:r>
              <a:rPr lang="en-US" altLang="zh-CN" sz="1600" dirty="0">
                <a:solidFill>
                  <a:prstClr val="black"/>
                </a:solidFill>
              </a:rPr>
              <a:t>And dept= ’ CS’</a:t>
            </a:r>
          </a:p>
          <a:p>
            <a:pPr algn="ctr"/>
            <a:r>
              <a:rPr lang="en-US" altLang="zh-CN" sz="1600" b="1" dirty="0">
                <a:solidFill>
                  <a:prstClr val="black"/>
                </a:solidFill>
                <a:latin typeface="Tahoma" pitchFamily="34" charset="0"/>
              </a:rPr>
              <a:t>And Country=’US’</a:t>
            </a:r>
            <a:endParaRPr lang="zh-CN" altLang="en-US" sz="1600" b="1" dirty="0">
              <a:solidFill>
                <a:prstClr val="black"/>
              </a:solidFill>
              <a:latin typeface="Tahoma" pitchFamily="34" charset="0"/>
            </a:endParaRPr>
          </a:p>
        </p:txBody>
      </p:sp>
      <p:sp>
        <p:nvSpPr>
          <p:cNvPr id="2" name="等腰三角形 1">
            <a:extLst>
              <a:ext uri="{FF2B5EF4-FFF2-40B4-BE49-F238E27FC236}">
                <a16:creationId xmlns:a16="http://schemas.microsoft.com/office/drawing/2014/main" id="{8F455EEE-1D59-4747-A210-2AC7B02E9E5F}"/>
              </a:ext>
            </a:extLst>
          </p:cNvPr>
          <p:cNvSpPr/>
          <p:nvPr/>
        </p:nvSpPr>
        <p:spPr bwMode="auto">
          <a:xfrm>
            <a:off x="2713856" y="3429000"/>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3" name="组合 12">
            <a:extLst>
              <a:ext uri="{FF2B5EF4-FFF2-40B4-BE49-F238E27FC236}">
                <a16:creationId xmlns:a16="http://schemas.microsoft.com/office/drawing/2014/main" id="{CC697130-CEDF-4CA8-A5A3-775A23AA187C}"/>
              </a:ext>
            </a:extLst>
          </p:cNvPr>
          <p:cNvGrpSpPr/>
          <p:nvPr/>
        </p:nvGrpSpPr>
        <p:grpSpPr>
          <a:xfrm>
            <a:off x="2713856" y="4437112"/>
            <a:ext cx="427584" cy="144016"/>
            <a:chOff x="1189856" y="4437112"/>
            <a:chExt cx="427584" cy="144016"/>
          </a:xfrm>
        </p:grpSpPr>
        <p:sp>
          <p:nvSpPr>
            <p:cNvPr id="7" name="矩形 6">
              <a:extLst>
                <a:ext uri="{FF2B5EF4-FFF2-40B4-BE49-F238E27FC236}">
                  <a16:creationId xmlns:a16="http://schemas.microsoft.com/office/drawing/2014/main" id="{FD319399-B745-4160-8548-9C1CA4885FFB}"/>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8" name="矩形 7">
              <a:extLst>
                <a:ext uri="{FF2B5EF4-FFF2-40B4-BE49-F238E27FC236}">
                  <a16:creationId xmlns:a16="http://schemas.microsoft.com/office/drawing/2014/main" id="{825D2C0A-1E74-4120-8525-1083646D914B}"/>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9" name="矩形 8">
              <a:extLst>
                <a:ext uri="{FF2B5EF4-FFF2-40B4-BE49-F238E27FC236}">
                  <a16:creationId xmlns:a16="http://schemas.microsoft.com/office/drawing/2014/main" id="{8E5A5121-A1B6-4982-A10C-CB5AF2EAB4E5}"/>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4" name="组合 13">
            <a:extLst>
              <a:ext uri="{FF2B5EF4-FFF2-40B4-BE49-F238E27FC236}">
                <a16:creationId xmlns:a16="http://schemas.microsoft.com/office/drawing/2014/main" id="{49E751BF-36AE-4529-AEE6-4451DDDA5B7B}"/>
              </a:ext>
            </a:extLst>
          </p:cNvPr>
          <p:cNvGrpSpPr/>
          <p:nvPr/>
        </p:nvGrpSpPr>
        <p:grpSpPr>
          <a:xfrm>
            <a:off x="3292152" y="4437112"/>
            <a:ext cx="427584" cy="144016"/>
            <a:chOff x="1768152" y="4509120"/>
            <a:chExt cx="427584" cy="144016"/>
          </a:xfrm>
        </p:grpSpPr>
        <p:sp>
          <p:nvSpPr>
            <p:cNvPr id="10" name="矩形 9">
              <a:extLst>
                <a:ext uri="{FF2B5EF4-FFF2-40B4-BE49-F238E27FC236}">
                  <a16:creationId xmlns:a16="http://schemas.microsoft.com/office/drawing/2014/main" id="{FEDBEE66-25F7-462B-9E87-8BB375270009}"/>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矩形 10">
              <a:extLst>
                <a:ext uri="{FF2B5EF4-FFF2-40B4-BE49-F238E27FC236}">
                  <a16:creationId xmlns:a16="http://schemas.microsoft.com/office/drawing/2014/main" id="{9CAA9E42-0B96-471A-AD2F-01EBDA833098}"/>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2" name="矩形 11">
              <a:extLst>
                <a:ext uri="{FF2B5EF4-FFF2-40B4-BE49-F238E27FC236}">
                  <a16:creationId xmlns:a16="http://schemas.microsoft.com/office/drawing/2014/main" id="{472C73AE-9A04-4924-AAF6-9241196EF397}"/>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5" name="组合 14">
            <a:extLst>
              <a:ext uri="{FF2B5EF4-FFF2-40B4-BE49-F238E27FC236}">
                <a16:creationId xmlns:a16="http://schemas.microsoft.com/office/drawing/2014/main" id="{CE3FF0C9-5A1A-4894-9198-1509508FA555}"/>
              </a:ext>
            </a:extLst>
          </p:cNvPr>
          <p:cNvGrpSpPr/>
          <p:nvPr/>
        </p:nvGrpSpPr>
        <p:grpSpPr>
          <a:xfrm>
            <a:off x="3796208" y="4437112"/>
            <a:ext cx="427584" cy="144016"/>
            <a:chOff x="1768152" y="4509120"/>
            <a:chExt cx="427584" cy="144016"/>
          </a:xfrm>
        </p:grpSpPr>
        <p:sp>
          <p:nvSpPr>
            <p:cNvPr id="16" name="矩形 15">
              <a:extLst>
                <a:ext uri="{FF2B5EF4-FFF2-40B4-BE49-F238E27FC236}">
                  <a16:creationId xmlns:a16="http://schemas.microsoft.com/office/drawing/2014/main" id="{38A6668B-4008-498E-93C0-5B2D81676C12}"/>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7" name="矩形 16">
              <a:extLst>
                <a:ext uri="{FF2B5EF4-FFF2-40B4-BE49-F238E27FC236}">
                  <a16:creationId xmlns:a16="http://schemas.microsoft.com/office/drawing/2014/main" id="{EBA28B04-5C56-4E47-A34B-7E61C002EE44}"/>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8" name="矩形 17">
              <a:extLst>
                <a:ext uri="{FF2B5EF4-FFF2-40B4-BE49-F238E27FC236}">
                  <a16:creationId xmlns:a16="http://schemas.microsoft.com/office/drawing/2014/main" id="{FF3D48B5-9E47-4B74-939A-F30A171D4393}"/>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36" name="组合 35">
            <a:extLst>
              <a:ext uri="{FF2B5EF4-FFF2-40B4-BE49-F238E27FC236}">
                <a16:creationId xmlns:a16="http://schemas.microsoft.com/office/drawing/2014/main" id="{FED92A76-F691-4655-A0D4-EE8307008B62}"/>
              </a:ext>
            </a:extLst>
          </p:cNvPr>
          <p:cNvGrpSpPr/>
          <p:nvPr/>
        </p:nvGrpSpPr>
        <p:grpSpPr>
          <a:xfrm>
            <a:off x="7859080" y="3429000"/>
            <a:ext cx="1509936" cy="1152128"/>
            <a:chOff x="6302424" y="3501008"/>
            <a:chExt cx="1509936" cy="1152128"/>
          </a:xfrm>
        </p:grpSpPr>
        <p:sp>
          <p:nvSpPr>
            <p:cNvPr id="23" name="等腰三角形 22">
              <a:extLst>
                <a:ext uri="{FF2B5EF4-FFF2-40B4-BE49-F238E27FC236}">
                  <a16:creationId xmlns:a16="http://schemas.microsoft.com/office/drawing/2014/main" id="{F4204D6F-B8AA-4FC7-BCB5-602922B3CC89}"/>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24" name="组合 23">
              <a:extLst>
                <a:ext uri="{FF2B5EF4-FFF2-40B4-BE49-F238E27FC236}">
                  <a16:creationId xmlns:a16="http://schemas.microsoft.com/office/drawing/2014/main" id="{12BB5E3E-71BB-4ED9-9291-6195FB78DBDA}"/>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6D3388F5-2B59-416F-946F-4F939BFF9CF4}"/>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21C5B2C-52F5-4966-8861-6217AC4B88AC}"/>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0366F98F-F81D-4119-9CAF-AF50B04D7B0D}"/>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28" name="组合 27">
              <a:extLst>
                <a:ext uri="{FF2B5EF4-FFF2-40B4-BE49-F238E27FC236}">
                  <a16:creationId xmlns:a16="http://schemas.microsoft.com/office/drawing/2014/main" id="{1CE90F0D-2EED-4CD2-8ABB-5CD0714ADB5E}"/>
                </a:ext>
              </a:extLst>
            </p:cNvPr>
            <p:cNvGrpSpPr/>
            <p:nvPr/>
          </p:nvGrpSpPr>
          <p:grpSpPr>
            <a:xfrm>
              <a:off x="6880720" y="4509120"/>
              <a:ext cx="427584" cy="144016"/>
              <a:chOff x="1768152" y="4509120"/>
              <a:chExt cx="427584" cy="144016"/>
            </a:xfrm>
          </p:grpSpPr>
          <p:sp>
            <p:nvSpPr>
              <p:cNvPr id="29" name="矩形 28">
                <a:extLst>
                  <a:ext uri="{FF2B5EF4-FFF2-40B4-BE49-F238E27FC236}">
                    <a16:creationId xmlns:a16="http://schemas.microsoft.com/office/drawing/2014/main" id="{8C3ACAFD-11A2-4C3B-A7E5-BF7B1E531B6A}"/>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0" name="矩形 29">
                <a:extLst>
                  <a:ext uri="{FF2B5EF4-FFF2-40B4-BE49-F238E27FC236}">
                    <a16:creationId xmlns:a16="http://schemas.microsoft.com/office/drawing/2014/main" id="{8A0668DE-E7AA-40E4-885F-022DB117236A}"/>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1" name="矩形 30">
                <a:extLst>
                  <a:ext uri="{FF2B5EF4-FFF2-40B4-BE49-F238E27FC236}">
                    <a16:creationId xmlns:a16="http://schemas.microsoft.com/office/drawing/2014/main" id="{89C2F26E-D4EB-4F37-A929-551A8B0BC322}"/>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32" name="组合 31">
              <a:extLst>
                <a:ext uri="{FF2B5EF4-FFF2-40B4-BE49-F238E27FC236}">
                  <a16:creationId xmlns:a16="http://schemas.microsoft.com/office/drawing/2014/main" id="{A5D4374A-E1DA-4E17-A0D0-6C155FFB0B5F}"/>
                </a:ext>
              </a:extLst>
            </p:cNvPr>
            <p:cNvGrpSpPr/>
            <p:nvPr/>
          </p:nvGrpSpPr>
          <p:grpSpPr>
            <a:xfrm>
              <a:off x="7384776" y="4509120"/>
              <a:ext cx="427584" cy="144016"/>
              <a:chOff x="1768152" y="4509120"/>
              <a:chExt cx="427584" cy="144016"/>
            </a:xfrm>
          </p:grpSpPr>
          <p:sp>
            <p:nvSpPr>
              <p:cNvPr id="33" name="矩形 32">
                <a:extLst>
                  <a:ext uri="{FF2B5EF4-FFF2-40B4-BE49-F238E27FC236}">
                    <a16:creationId xmlns:a16="http://schemas.microsoft.com/office/drawing/2014/main" id="{695F500D-9296-429C-A3D8-BE3EF624A8CC}"/>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4" name="矩形 33">
                <a:extLst>
                  <a:ext uri="{FF2B5EF4-FFF2-40B4-BE49-F238E27FC236}">
                    <a16:creationId xmlns:a16="http://schemas.microsoft.com/office/drawing/2014/main" id="{6221596F-7DE9-466D-9427-5F6789CE746D}"/>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5" name="矩形 34">
                <a:extLst>
                  <a:ext uri="{FF2B5EF4-FFF2-40B4-BE49-F238E27FC236}">
                    <a16:creationId xmlns:a16="http://schemas.microsoft.com/office/drawing/2014/main" id="{2E734FCF-7236-4D7C-9B80-1380F81F7C8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37" name="文本框 36">
            <a:extLst>
              <a:ext uri="{FF2B5EF4-FFF2-40B4-BE49-F238E27FC236}">
                <a16:creationId xmlns:a16="http://schemas.microsoft.com/office/drawing/2014/main" id="{CB0C77B0-1F1C-46A5-A455-82A8AD171AE7}"/>
              </a:ext>
            </a:extLst>
          </p:cNvPr>
          <p:cNvSpPr txBox="1"/>
          <p:nvPr/>
        </p:nvSpPr>
        <p:spPr>
          <a:xfrm flipH="1">
            <a:off x="3029279" y="4725144"/>
            <a:ext cx="1026018" cy="338554"/>
          </a:xfrm>
          <a:prstGeom prst="rect">
            <a:avLst/>
          </a:prstGeom>
          <a:noFill/>
        </p:spPr>
        <p:txBody>
          <a:bodyPr wrap="square" rtlCol="0">
            <a:spAutoFit/>
          </a:bodyPr>
          <a:lstStyle/>
          <a:p>
            <a:r>
              <a:rPr lang="en-US" altLang="zh-CN" sz="1600" dirty="0">
                <a:solidFill>
                  <a:prstClr val="black"/>
                </a:solidFill>
              </a:rPr>
              <a:t>age&lt;30</a:t>
            </a:r>
            <a:endParaRPr lang="zh-CN" altLang="en-US" sz="1600" dirty="0">
              <a:solidFill>
                <a:prstClr val="black"/>
              </a:solidFill>
            </a:endParaRPr>
          </a:p>
        </p:txBody>
      </p:sp>
      <p:sp>
        <p:nvSpPr>
          <p:cNvPr id="38" name="文本框 37">
            <a:extLst>
              <a:ext uri="{FF2B5EF4-FFF2-40B4-BE49-F238E27FC236}">
                <a16:creationId xmlns:a16="http://schemas.microsoft.com/office/drawing/2014/main" id="{E3E1F589-CCFD-461B-AB0A-DC71A0E68DA0}"/>
              </a:ext>
            </a:extLst>
          </p:cNvPr>
          <p:cNvSpPr txBox="1"/>
          <p:nvPr/>
        </p:nvSpPr>
        <p:spPr>
          <a:xfrm flipH="1">
            <a:off x="7968208" y="4653136"/>
            <a:ext cx="1386058" cy="338554"/>
          </a:xfrm>
          <a:prstGeom prst="rect">
            <a:avLst/>
          </a:prstGeom>
          <a:noFill/>
        </p:spPr>
        <p:txBody>
          <a:bodyPr wrap="square" rtlCol="0">
            <a:spAutoFit/>
          </a:bodyPr>
          <a:lstStyle/>
          <a:p>
            <a:r>
              <a:rPr lang="en-US" altLang="zh-CN" sz="1600" dirty="0">
                <a:solidFill>
                  <a:prstClr val="black"/>
                </a:solidFill>
              </a:rPr>
              <a:t>dept= ’ CS’</a:t>
            </a:r>
            <a:endParaRPr lang="zh-CN" altLang="en-US" sz="1600" dirty="0">
              <a:solidFill>
                <a:prstClr val="black"/>
              </a:solidFill>
            </a:endParaRPr>
          </a:p>
        </p:txBody>
      </p:sp>
      <p:grpSp>
        <p:nvGrpSpPr>
          <p:cNvPr id="46" name="组合 45">
            <a:extLst>
              <a:ext uri="{FF2B5EF4-FFF2-40B4-BE49-F238E27FC236}">
                <a16:creationId xmlns:a16="http://schemas.microsoft.com/office/drawing/2014/main" id="{9A1447C7-0BB1-4AD2-81A8-031378F17D15}"/>
              </a:ext>
            </a:extLst>
          </p:cNvPr>
          <p:cNvGrpSpPr/>
          <p:nvPr/>
        </p:nvGrpSpPr>
        <p:grpSpPr>
          <a:xfrm>
            <a:off x="4585890" y="5157192"/>
            <a:ext cx="2662238" cy="1143000"/>
            <a:chOff x="2819400" y="3581400"/>
            <a:chExt cx="2662238" cy="1143000"/>
          </a:xfrm>
        </p:grpSpPr>
        <p:sp>
          <p:nvSpPr>
            <p:cNvPr id="41" name="Oval 6">
              <a:extLst>
                <a:ext uri="{FF2B5EF4-FFF2-40B4-BE49-F238E27FC236}">
                  <a16:creationId xmlns:a16="http://schemas.microsoft.com/office/drawing/2014/main" id="{77D59136-7A2F-4E49-9E59-7C29D8D9DA30}"/>
                </a:ext>
              </a:extLst>
            </p:cNvPr>
            <p:cNvSpPr>
              <a:spLocks noChangeArrowheads="1"/>
            </p:cNvSpPr>
            <p:nvPr/>
          </p:nvSpPr>
          <p:spPr bwMode="auto">
            <a:xfrm>
              <a:off x="2819400" y="3581400"/>
              <a:ext cx="1747838" cy="1143000"/>
            </a:xfrm>
            <a:prstGeom prst="ellipse">
              <a:avLst/>
            </a:prstGeom>
            <a:noFill/>
            <a:ln w="9525" cmpd="sng">
              <a:solidFill>
                <a:schemeClr val="tx1"/>
              </a:solidFill>
              <a:round/>
              <a:headEnd/>
              <a:tailEnd/>
            </a:ln>
            <a:effectLst/>
            <a:extLst>
              <a:ext uri="{909E8E84-426E-40DD-AFC4-6F175D3DCCD1}">
                <a14:hiddenFill xmlns:a14="http://schemas.microsoft.com/office/drawing/2010/main">
                  <a:blipFill dpi="0" rotWithShape="0">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42" name="Oval 7">
              <a:extLst>
                <a:ext uri="{FF2B5EF4-FFF2-40B4-BE49-F238E27FC236}">
                  <a16:creationId xmlns:a16="http://schemas.microsoft.com/office/drawing/2014/main" id="{3065C4CA-11EA-4827-827F-BD33CFD4CCB6}"/>
                </a:ext>
              </a:extLst>
            </p:cNvPr>
            <p:cNvSpPr>
              <a:spLocks noChangeArrowheads="1"/>
            </p:cNvSpPr>
            <p:nvPr/>
          </p:nvSpPr>
          <p:spPr bwMode="auto">
            <a:xfrm>
              <a:off x="3733800" y="3581400"/>
              <a:ext cx="1747838" cy="1143000"/>
            </a:xfrm>
            <a:prstGeom prst="ellipse">
              <a:avLst/>
            </a:prstGeom>
            <a:noFill/>
            <a:ln w="9525" cmpd="sng">
              <a:solidFill>
                <a:schemeClr val="tx1"/>
              </a:solidFill>
              <a:round/>
              <a:headEnd/>
              <a:tailEnd/>
            </a:ln>
            <a:effectLst/>
            <a:extLst>
              <a:ext uri="{909E8E84-426E-40DD-AFC4-6F175D3DCCD1}">
                <a14:hiddenFill xmlns:a14="http://schemas.microsoft.com/office/drawing/2010/main">
                  <a:blipFill dpi="0" rotWithShape="0">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43" name="Oval 8">
              <a:extLst>
                <a:ext uri="{FF2B5EF4-FFF2-40B4-BE49-F238E27FC236}">
                  <a16:creationId xmlns:a16="http://schemas.microsoft.com/office/drawing/2014/main" id="{02F6AB5C-1E19-407D-BF35-D17C95223579}"/>
                </a:ext>
              </a:extLst>
            </p:cNvPr>
            <p:cNvSpPr>
              <a:spLocks noChangeArrowheads="1"/>
            </p:cNvSpPr>
            <p:nvPr/>
          </p:nvSpPr>
          <p:spPr bwMode="auto">
            <a:xfrm>
              <a:off x="3733800" y="3657600"/>
              <a:ext cx="836613" cy="990600"/>
            </a:xfrm>
            <a:prstGeom prst="ellipse">
              <a:avLst/>
            </a:prstGeom>
            <a:blipFill dpi="0" rotWithShape="0">
              <a:blip r:embed="rId3"/>
              <a:srcRect/>
              <a:tile tx="0" ty="0" sx="100000" sy="100000" flip="none" algn="tl"/>
            </a:blip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cxnSp>
        <p:nvCxnSpPr>
          <p:cNvPr id="50" name="连接符: 曲线 49">
            <a:extLst>
              <a:ext uri="{FF2B5EF4-FFF2-40B4-BE49-F238E27FC236}">
                <a16:creationId xmlns:a16="http://schemas.microsoft.com/office/drawing/2014/main" id="{C548DDC8-F665-47AC-B291-FB37D653545E}"/>
              </a:ext>
            </a:extLst>
          </p:cNvPr>
          <p:cNvCxnSpPr>
            <a:stCxn id="37" idx="2"/>
            <a:endCxn id="41" idx="2"/>
          </p:cNvCxnSpPr>
          <p:nvPr/>
        </p:nvCxnSpPr>
        <p:spPr bwMode="auto">
          <a:xfrm rot="16200000" flipH="1">
            <a:off x="3731592" y="4874394"/>
            <a:ext cx="664994" cy="1043602"/>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52" name="连接符: 曲线 51">
            <a:extLst>
              <a:ext uri="{FF2B5EF4-FFF2-40B4-BE49-F238E27FC236}">
                <a16:creationId xmlns:a16="http://schemas.microsoft.com/office/drawing/2014/main" id="{0AC230BF-C99C-4D61-8C2C-EA1B2E9A3262}"/>
              </a:ext>
            </a:extLst>
          </p:cNvPr>
          <p:cNvCxnSpPr>
            <a:stCxn id="38" idx="2"/>
            <a:endCxn id="42" idx="6"/>
          </p:cNvCxnSpPr>
          <p:nvPr/>
        </p:nvCxnSpPr>
        <p:spPr bwMode="auto">
          <a:xfrm rot="5400000">
            <a:off x="7586182" y="4653638"/>
            <a:ext cx="737002" cy="1413109"/>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53" name="文本框 52">
            <a:extLst>
              <a:ext uri="{FF2B5EF4-FFF2-40B4-BE49-F238E27FC236}">
                <a16:creationId xmlns:a16="http://schemas.microsoft.com/office/drawing/2014/main" id="{3A4AD5FA-B6EC-4A9D-A592-6F1974BE1438}"/>
              </a:ext>
            </a:extLst>
          </p:cNvPr>
          <p:cNvSpPr txBox="1"/>
          <p:nvPr/>
        </p:nvSpPr>
        <p:spPr>
          <a:xfrm>
            <a:off x="2973152" y="5415607"/>
            <a:ext cx="982961" cy="369332"/>
          </a:xfrm>
          <a:prstGeom prst="rect">
            <a:avLst/>
          </a:prstGeom>
          <a:noFill/>
        </p:spPr>
        <p:txBody>
          <a:bodyPr wrap="none" rtlCol="0">
            <a:spAutoFit/>
          </a:bodyPr>
          <a:lstStyle/>
          <a:p>
            <a:r>
              <a:rPr lang="zh-CN" altLang="en-US" sz="1800" dirty="0">
                <a:solidFill>
                  <a:prstClr val="black"/>
                </a:solidFill>
              </a:rPr>
              <a:t>元组</a:t>
            </a:r>
            <a:r>
              <a:rPr lang="en-US" altLang="zh-CN" sz="1800" dirty="0">
                <a:solidFill>
                  <a:prstClr val="black"/>
                </a:solidFill>
              </a:rPr>
              <a:t>ids</a:t>
            </a:r>
            <a:endParaRPr lang="zh-CN" altLang="en-US" sz="1800" dirty="0">
              <a:solidFill>
                <a:prstClr val="black"/>
              </a:solidFill>
            </a:endParaRPr>
          </a:p>
        </p:txBody>
      </p:sp>
      <p:sp>
        <p:nvSpPr>
          <p:cNvPr id="54" name="文本框 53">
            <a:extLst>
              <a:ext uri="{FF2B5EF4-FFF2-40B4-BE49-F238E27FC236}">
                <a16:creationId xmlns:a16="http://schemas.microsoft.com/office/drawing/2014/main" id="{32791904-2E98-4CC1-AF73-B1635EB38D7D}"/>
              </a:ext>
            </a:extLst>
          </p:cNvPr>
          <p:cNvSpPr txBox="1"/>
          <p:nvPr/>
        </p:nvSpPr>
        <p:spPr>
          <a:xfrm>
            <a:off x="8353400" y="5568007"/>
            <a:ext cx="982961" cy="369332"/>
          </a:xfrm>
          <a:prstGeom prst="rect">
            <a:avLst/>
          </a:prstGeom>
          <a:noFill/>
        </p:spPr>
        <p:txBody>
          <a:bodyPr wrap="none" rtlCol="0">
            <a:spAutoFit/>
          </a:bodyPr>
          <a:lstStyle/>
          <a:p>
            <a:r>
              <a:rPr lang="zh-CN" altLang="en-US" sz="1800" dirty="0">
                <a:solidFill>
                  <a:prstClr val="black"/>
                </a:solidFill>
              </a:rPr>
              <a:t>元组</a:t>
            </a:r>
            <a:r>
              <a:rPr lang="en-US" altLang="zh-CN" sz="1800" dirty="0">
                <a:solidFill>
                  <a:prstClr val="black"/>
                </a:solidFill>
              </a:rPr>
              <a:t>ids</a:t>
            </a:r>
            <a:endParaRPr lang="zh-CN" altLang="en-US" sz="1800" dirty="0">
              <a:solidFill>
                <a:prstClr val="black"/>
              </a:solidFill>
            </a:endParaRPr>
          </a:p>
        </p:txBody>
      </p:sp>
      <p:sp>
        <p:nvSpPr>
          <p:cNvPr id="55" name="文本框 54">
            <a:extLst>
              <a:ext uri="{FF2B5EF4-FFF2-40B4-BE49-F238E27FC236}">
                <a16:creationId xmlns:a16="http://schemas.microsoft.com/office/drawing/2014/main" id="{6269C2BC-AC76-46A4-92E1-DEC965F83567}"/>
              </a:ext>
            </a:extLst>
          </p:cNvPr>
          <p:cNvSpPr txBox="1"/>
          <p:nvPr/>
        </p:nvSpPr>
        <p:spPr>
          <a:xfrm flipH="1">
            <a:off x="6176608" y="6465694"/>
            <a:ext cx="2437441" cy="369332"/>
          </a:xfrm>
          <a:prstGeom prst="rect">
            <a:avLst/>
          </a:prstGeom>
          <a:noFill/>
        </p:spPr>
        <p:txBody>
          <a:bodyPr wrap="square" rtlCol="0">
            <a:spAutoFit/>
          </a:bodyPr>
          <a:lstStyle/>
          <a:p>
            <a:r>
              <a:rPr lang="en-US" altLang="zh-CN" sz="1800" b="1" dirty="0">
                <a:solidFill>
                  <a:prstClr val="black"/>
                </a:solidFill>
                <a:latin typeface="Tahoma" pitchFamily="34" charset="0"/>
              </a:rPr>
              <a:t>Country=’US’</a:t>
            </a:r>
            <a:endParaRPr lang="zh-CN" altLang="en-US" sz="1800" dirty="0">
              <a:solidFill>
                <a:prstClr val="black"/>
              </a:solidFill>
            </a:endParaRPr>
          </a:p>
        </p:txBody>
      </p:sp>
      <p:cxnSp>
        <p:nvCxnSpPr>
          <p:cNvPr id="59" name="直接箭头连接符 58">
            <a:extLst>
              <a:ext uri="{FF2B5EF4-FFF2-40B4-BE49-F238E27FC236}">
                <a16:creationId xmlns:a16="http://schemas.microsoft.com/office/drawing/2014/main" id="{E5BA35C9-52FC-4762-A337-00D25866BCB5}"/>
              </a:ext>
            </a:extLst>
          </p:cNvPr>
          <p:cNvCxnSpPr>
            <a:stCxn id="43" idx="4"/>
          </p:cNvCxnSpPr>
          <p:nvPr/>
        </p:nvCxnSpPr>
        <p:spPr bwMode="auto">
          <a:xfrm flipH="1">
            <a:off x="5918597" y="6223992"/>
            <a:ext cx="1" cy="61103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60" name="文本框 59">
            <a:extLst>
              <a:ext uri="{FF2B5EF4-FFF2-40B4-BE49-F238E27FC236}">
                <a16:creationId xmlns:a16="http://schemas.microsoft.com/office/drawing/2014/main" id="{26336EFA-581B-4B88-8B97-2A50A8FD85C7}"/>
              </a:ext>
            </a:extLst>
          </p:cNvPr>
          <p:cNvSpPr txBox="1"/>
          <p:nvPr/>
        </p:nvSpPr>
        <p:spPr>
          <a:xfrm>
            <a:off x="3493988" y="6453336"/>
            <a:ext cx="3168566" cy="369332"/>
          </a:xfrm>
          <a:prstGeom prst="rect">
            <a:avLst/>
          </a:prstGeom>
          <a:noFill/>
        </p:spPr>
        <p:txBody>
          <a:bodyPr wrap="square" rtlCol="0">
            <a:spAutoFit/>
          </a:bodyPr>
          <a:lstStyle/>
          <a:p>
            <a:r>
              <a:rPr lang="zh-CN" altLang="en-US" sz="1800" dirty="0">
                <a:solidFill>
                  <a:prstClr val="black"/>
                </a:solidFill>
              </a:rPr>
              <a:t>提取（</a:t>
            </a:r>
            <a:r>
              <a:rPr lang="en-US" altLang="zh-CN" sz="1800" dirty="0">
                <a:solidFill>
                  <a:prstClr val="black"/>
                </a:solidFill>
              </a:rPr>
              <a:t> fetch </a:t>
            </a:r>
            <a:r>
              <a:rPr lang="zh-CN" altLang="en-US" sz="1800" dirty="0">
                <a:solidFill>
                  <a:prstClr val="black"/>
                </a:solidFill>
              </a:rPr>
              <a:t>）元组</a:t>
            </a:r>
          </a:p>
        </p:txBody>
      </p:sp>
      <p:sp>
        <p:nvSpPr>
          <p:cNvPr id="5" name="灯片编号占位符 4">
            <a:extLst>
              <a:ext uri="{FF2B5EF4-FFF2-40B4-BE49-F238E27FC236}">
                <a16:creationId xmlns:a16="http://schemas.microsoft.com/office/drawing/2014/main" id="{EAD2DCF8-130A-4901-9572-1FC1DABF7B73}"/>
              </a:ext>
            </a:extLst>
          </p:cNvPr>
          <p:cNvSpPr>
            <a:spLocks noGrp="1"/>
          </p:cNvSpPr>
          <p:nvPr>
            <p:ph type="sldNum" sz="quarter" idx="12"/>
          </p:nvPr>
        </p:nvSpPr>
        <p:spPr/>
        <p:txBody>
          <a:bodyPr/>
          <a:lstStyle/>
          <a:p>
            <a:pPr>
              <a:defRPr/>
            </a:pPr>
            <a:fld id="{BCABB3B7-40FC-498F-90D6-69ECBA7F181C}" type="slidenum">
              <a:rPr lang="zh-CN" altLang="en-US" smtClean="0"/>
              <a:pPr>
                <a:defRPr/>
              </a:pPr>
              <a:t>124</a:t>
            </a:fld>
            <a:endParaRPr lang="en-US" altLang="zh-CN"/>
          </a:p>
        </p:txBody>
      </p:sp>
    </p:spTree>
    <p:extLst>
      <p:ext uri="{BB962C8B-B14F-4D97-AF65-F5344CB8AC3E}">
        <p14:creationId xmlns:p14="http://schemas.microsoft.com/office/powerpoint/2010/main" val="11444676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41BED8-9164-4740-8E23-496C22FDC413}"/>
              </a:ext>
            </a:extLst>
          </p:cNvPr>
          <p:cNvSpPr>
            <a:spLocks noGrp="1"/>
          </p:cNvSpPr>
          <p:nvPr>
            <p:ph idx="1"/>
          </p:nvPr>
        </p:nvSpPr>
        <p:spPr>
          <a:xfrm>
            <a:off x="1919536" y="1052736"/>
            <a:ext cx="8278688" cy="5043264"/>
          </a:xfrm>
        </p:spPr>
        <p:txBody>
          <a:bodyPr/>
          <a:lstStyle/>
          <a:p>
            <a:pPr marL="0" indent="0">
              <a:buNone/>
            </a:pPr>
            <a:r>
              <a:rPr lang="zh-CN" altLang="en-US" sz="2400" b="1" dirty="0">
                <a:latin typeface="微软雅黑" panose="020B0503020204020204" pitchFamily="34" charset="-122"/>
                <a:ea typeface="微软雅黑" panose="020B0503020204020204" pitchFamily="34" charset="-122"/>
              </a:rPr>
              <a:t>修改操作</a:t>
            </a:r>
            <a:endParaRPr lang="en-US" altLang="zh-CN" sz="2400" b="1" dirty="0">
              <a:latin typeface="微软雅黑" panose="020B0503020204020204" pitchFamily="34" charset="-122"/>
              <a:ea typeface="微软雅黑" panose="020B0503020204020204" pitchFamily="34" charset="-122"/>
            </a:endParaRPr>
          </a:p>
          <a:p>
            <a:pPr marL="0" indent="0">
              <a:buNone/>
            </a:pPr>
            <a:r>
              <a:rPr lang="en-US" altLang="zh-CN" sz="2400" b="1" dirty="0">
                <a:latin typeface="微软雅黑" panose="020B0503020204020204" pitchFamily="34" charset="-122"/>
                <a:ea typeface="微软雅黑" panose="020B0503020204020204" pitchFamily="34" charset="-122"/>
              </a:rPr>
              <a:t>      </a:t>
            </a:r>
            <a:r>
              <a:rPr lang="zh-CN" altLang="en-US" sz="2400" dirty="0"/>
              <a:t>对于数据库的修改操作，需要进行约束检查和索引更新。</a:t>
            </a:r>
            <a:endParaRPr lang="en-US" altLang="zh-CN" sz="2400" dirty="0"/>
          </a:p>
          <a:p>
            <a:pPr lvl="1">
              <a:buFont typeface="Wingdings" panose="05000000000000000000" pitchFamily="2" charset="2"/>
              <a:buChar char="Ø"/>
            </a:pPr>
            <a:endParaRPr lang="en-US" altLang="zh-CN" dirty="0"/>
          </a:p>
          <a:p>
            <a:pPr lvl="1">
              <a:buFont typeface="Wingdings" panose="05000000000000000000" pitchFamily="2" charset="2"/>
              <a:buChar char="Ø"/>
            </a:pPr>
            <a:r>
              <a:rPr lang="en-US" altLang="zh-CN" dirty="0"/>
              <a:t>INSERT</a:t>
            </a:r>
            <a:r>
              <a:rPr lang="zh-CN" altLang="en-US" dirty="0"/>
              <a:t>操作</a:t>
            </a:r>
            <a:endParaRPr lang="en-US" altLang="zh-CN" dirty="0"/>
          </a:p>
          <a:p>
            <a:pPr lvl="2">
              <a:buFont typeface="Wingdings" panose="05000000000000000000" pitchFamily="2" charset="2"/>
              <a:buChar char="n"/>
            </a:pPr>
            <a:r>
              <a:rPr lang="zh-CN" altLang="en-US" sz="2400" dirty="0">
                <a:latin typeface="+mn-ea"/>
              </a:rPr>
              <a:t>情况</a:t>
            </a:r>
            <a:r>
              <a:rPr lang="en-US" altLang="zh-CN" sz="2400" dirty="0">
                <a:latin typeface="+mn-ea"/>
              </a:rPr>
              <a:t>1</a:t>
            </a:r>
            <a:r>
              <a:rPr lang="zh-CN" altLang="en-US" sz="2400" dirty="0">
                <a:latin typeface="+mn-ea"/>
              </a:rPr>
              <a:t>：先物化插入的元组，再执行插入操作；</a:t>
            </a:r>
            <a:endParaRPr lang="en-US" altLang="zh-CN" sz="2400" dirty="0">
              <a:latin typeface="+mn-ea"/>
            </a:endParaRPr>
          </a:p>
          <a:p>
            <a:pPr lvl="2">
              <a:buFont typeface="Wingdings" panose="05000000000000000000" pitchFamily="2" charset="2"/>
              <a:buChar char="n"/>
            </a:pPr>
            <a:r>
              <a:rPr lang="zh-CN" altLang="en-US" sz="2400" dirty="0">
                <a:latin typeface="+mn-ea"/>
              </a:rPr>
              <a:t>情况</a:t>
            </a:r>
            <a:r>
              <a:rPr lang="en-US" altLang="zh-CN" sz="2400" dirty="0">
                <a:latin typeface="+mn-ea"/>
              </a:rPr>
              <a:t>2</a:t>
            </a:r>
            <a:r>
              <a:rPr lang="zh-CN" altLang="en-US" sz="2400" dirty="0">
                <a:latin typeface="+mn-ea"/>
              </a:rPr>
              <a:t>：子算子返回要插入的元组，由</a:t>
            </a:r>
            <a:r>
              <a:rPr lang="en-US" altLang="zh-CN" sz="2400" dirty="0">
                <a:latin typeface="+mn-ea"/>
              </a:rPr>
              <a:t>insert</a:t>
            </a:r>
            <a:r>
              <a:rPr lang="zh-CN" altLang="en-US" sz="2400" dirty="0">
                <a:latin typeface="+mn-ea"/>
              </a:rPr>
              <a:t>执行插入。</a:t>
            </a:r>
            <a:endParaRPr lang="en-US" altLang="zh-CN" sz="2400" dirty="0">
              <a:latin typeface="+mn-ea"/>
            </a:endParaRPr>
          </a:p>
          <a:p>
            <a:pPr lvl="1">
              <a:buFont typeface="Wingdings" panose="05000000000000000000" pitchFamily="2" charset="2"/>
              <a:buChar char="Ø"/>
            </a:pPr>
            <a:endParaRPr lang="en-US" altLang="zh-CN" dirty="0"/>
          </a:p>
          <a:p>
            <a:pPr lvl="1">
              <a:buFont typeface="Wingdings" panose="05000000000000000000" pitchFamily="2" charset="2"/>
              <a:buChar char="Ø"/>
            </a:pPr>
            <a:r>
              <a:rPr lang="en-US" altLang="zh-CN" dirty="0"/>
              <a:t>UPDATE/DELETE</a:t>
            </a:r>
            <a:r>
              <a:rPr lang="zh-CN" altLang="en-US" dirty="0"/>
              <a:t>操作</a:t>
            </a:r>
            <a:endParaRPr lang="en-US" altLang="zh-CN" dirty="0"/>
          </a:p>
          <a:p>
            <a:pPr lvl="2">
              <a:buFont typeface="Wingdings" panose="05000000000000000000" pitchFamily="2" charset="2"/>
              <a:buChar char="n"/>
            </a:pPr>
            <a:r>
              <a:rPr lang="zh-CN" altLang="en-US" sz="2400" dirty="0"/>
              <a:t>子算子返回要操作的（更新</a:t>
            </a:r>
            <a:r>
              <a:rPr lang="en-US" altLang="zh-CN" sz="2400" dirty="0"/>
              <a:t>/</a:t>
            </a:r>
            <a:r>
              <a:rPr lang="zh-CN" altLang="en-US" sz="2400" dirty="0"/>
              <a:t>删除）的元组</a:t>
            </a:r>
            <a:r>
              <a:rPr lang="en-US" altLang="zh-CN" sz="2400" dirty="0"/>
              <a:t>ID</a:t>
            </a:r>
            <a:r>
              <a:rPr lang="zh-CN" altLang="en-US" sz="2400" dirty="0"/>
              <a:t>；</a:t>
            </a:r>
            <a:endParaRPr lang="en-US" altLang="zh-CN" sz="2400" dirty="0"/>
          </a:p>
          <a:p>
            <a:pPr lvl="2">
              <a:buFont typeface="Wingdings" panose="05000000000000000000" pitchFamily="2" charset="2"/>
              <a:buChar char="n"/>
            </a:pPr>
            <a:r>
              <a:rPr lang="zh-CN" altLang="en-US" sz="2400" dirty="0"/>
              <a:t>需要“</a:t>
            </a:r>
            <a:r>
              <a:rPr lang="zh-CN" altLang="en-US" sz="2400" dirty="0">
                <a:solidFill>
                  <a:srgbClr val="FF0000"/>
                </a:solidFill>
              </a:rPr>
              <a:t>记住</a:t>
            </a:r>
            <a:r>
              <a:rPr lang="zh-CN" altLang="en-US" sz="2400" dirty="0"/>
              <a:t>” 对于所有已操作的（更新</a:t>
            </a:r>
            <a:r>
              <a:rPr lang="en-US" altLang="zh-CN" sz="2400" dirty="0"/>
              <a:t>/</a:t>
            </a:r>
            <a:r>
              <a:rPr lang="zh-CN" altLang="en-US" sz="2400" dirty="0"/>
              <a:t>删除）元组。</a:t>
            </a:r>
            <a:endParaRPr lang="zh-CN" altLang="en-US" dirty="0"/>
          </a:p>
        </p:txBody>
      </p:sp>
      <p:sp>
        <p:nvSpPr>
          <p:cNvPr id="4" name="Text Box 4">
            <a:extLst>
              <a:ext uri="{FF2B5EF4-FFF2-40B4-BE49-F238E27FC236}">
                <a16:creationId xmlns:a16="http://schemas.microsoft.com/office/drawing/2014/main" id="{BA2DC93D-84EE-4BAB-B827-129FFB3853DB}"/>
              </a:ext>
            </a:extLst>
          </p:cNvPr>
          <p:cNvSpPr txBox="1">
            <a:spLocks noChangeArrowheads="1"/>
          </p:cNvSpPr>
          <p:nvPr/>
        </p:nvSpPr>
        <p:spPr bwMode="auto">
          <a:xfrm>
            <a:off x="1703512" y="387014"/>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2" name="灯片编号占位符 1">
            <a:extLst>
              <a:ext uri="{FF2B5EF4-FFF2-40B4-BE49-F238E27FC236}">
                <a16:creationId xmlns:a16="http://schemas.microsoft.com/office/drawing/2014/main" id="{166E4A85-0E14-4A0B-AC10-C03C5A1EAF44}"/>
              </a:ext>
            </a:extLst>
          </p:cNvPr>
          <p:cNvSpPr>
            <a:spLocks noGrp="1"/>
          </p:cNvSpPr>
          <p:nvPr>
            <p:ph type="sldNum" sz="quarter" idx="12"/>
          </p:nvPr>
        </p:nvSpPr>
        <p:spPr/>
        <p:txBody>
          <a:bodyPr/>
          <a:lstStyle/>
          <a:p>
            <a:pPr>
              <a:defRPr/>
            </a:pPr>
            <a:fld id="{BCABB3B7-40FC-498F-90D6-69ECBA7F181C}" type="slidenum">
              <a:rPr lang="zh-CN" altLang="en-US" smtClean="0"/>
              <a:pPr>
                <a:defRPr/>
              </a:pPr>
              <a:t>125</a:t>
            </a:fld>
            <a:endParaRPr lang="en-US" altLang="zh-CN"/>
          </a:p>
        </p:txBody>
      </p:sp>
    </p:spTree>
    <p:extLst>
      <p:ext uri="{BB962C8B-B14F-4D97-AF65-F5344CB8AC3E}">
        <p14:creationId xmlns:p14="http://schemas.microsoft.com/office/powerpoint/2010/main" val="24713794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90327" y="308386"/>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527335" y="2048943"/>
            <a:ext cx="4439815" cy="13527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Update People</a:t>
            </a:r>
          </a:p>
          <a:p>
            <a:pPr algn="ctr"/>
            <a:r>
              <a:rPr lang="en-US" altLang="zh-CN" b="1" dirty="0">
                <a:solidFill>
                  <a:prstClr val="black"/>
                </a:solidFill>
                <a:latin typeface="Tahoma" pitchFamily="34" charset="0"/>
              </a:rPr>
              <a:t>Set  salary=salary+100</a:t>
            </a:r>
          </a:p>
          <a:p>
            <a:r>
              <a:rPr lang="en-US" altLang="zh-CN" dirty="0">
                <a:solidFill>
                  <a:prstClr val="black"/>
                </a:solidFill>
              </a:rPr>
              <a:t>Where salary&gt;10000</a:t>
            </a:r>
            <a:endParaRPr lang="zh-CN" altLang="en-US"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478410" y="662139"/>
            <a:ext cx="4103989" cy="10953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Create Index </a:t>
            </a:r>
            <a:r>
              <a:rPr lang="en-US" altLang="zh-CN" b="1" dirty="0" err="1">
                <a:solidFill>
                  <a:prstClr val="black"/>
                </a:solidFill>
                <a:latin typeface="Tahoma" pitchFamily="34" charset="0"/>
              </a:rPr>
              <a:t>idx_salary</a:t>
            </a:r>
            <a:endParaRPr lang="en-US" altLang="zh-CN" b="1" dirty="0">
              <a:solidFill>
                <a:prstClr val="black"/>
              </a:solidFill>
              <a:latin typeface="Tahoma" pitchFamily="34" charset="0"/>
            </a:endParaRPr>
          </a:p>
          <a:p>
            <a:r>
              <a:rPr lang="en-US" altLang="zh-CN" b="1" dirty="0">
                <a:solidFill>
                  <a:prstClr val="black"/>
                </a:solidFill>
                <a:latin typeface="Tahoma" pitchFamily="34" charset="0"/>
              </a:rPr>
              <a:t>ON People(salary);</a:t>
            </a:r>
            <a:endParaRPr lang="zh-CN" altLang="en-US"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224852" y="1499016"/>
            <a:ext cx="6879260" cy="19026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err="1">
                <a:solidFill>
                  <a:srgbClr val="F03E42"/>
                </a:solidFill>
                <a:latin typeface="Inconsolata-Bold"/>
              </a:rPr>
              <a:t>child.Next</a:t>
            </a:r>
            <a:r>
              <a:rPr lang="en-US" altLang="zh-CN" b="1" dirty="0">
                <a:solidFill>
                  <a:srgbClr val="F03E42"/>
                </a:solidFill>
                <a:latin typeface="Inconsolata-Bold"/>
              </a:rPr>
              <a:t>()</a:t>
            </a:r>
            <a:r>
              <a:rPr lang="en-US" altLang="zh-CN" dirty="0">
                <a:solidFill>
                  <a:srgbClr val="595959"/>
                </a:solidFill>
                <a:latin typeface="Inconsolata-Regular"/>
              </a:rPr>
              <a:t>:</a:t>
            </a:r>
          </a:p>
          <a:p>
            <a:r>
              <a:rPr lang="en-US" altLang="zh-CN" b="1" dirty="0">
                <a:solidFill>
                  <a:srgbClr val="F03E42"/>
                </a:solidFill>
                <a:latin typeface="Inconsolata-Bold"/>
              </a:rPr>
              <a:t>   </a:t>
            </a:r>
            <a:r>
              <a:rPr lang="en-US" altLang="zh-CN" b="1" dirty="0" err="1">
                <a:solidFill>
                  <a:srgbClr val="F03E42"/>
                </a:solidFill>
                <a:latin typeface="Inconsolata-Bold"/>
              </a:rPr>
              <a:t>removeFromIndex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p>
          <a:p>
            <a:r>
              <a:rPr lang="en-US" altLang="zh-CN" b="1" dirty="0">
                <a:solidFill>
                  <a:srgbClr val="F03E42"/>
                </a:solidFill>
                <a:latin typeface="Inconsolata-Bold"/>
              </a:rPr>
              <a:t>   </a:t>
            </a:r>
            <a:r>
              <a:rPr lang="en-US" altLang="zh-CN" b="1" dirty="0" err="1">
                <a:solidFill>
                  <a:srgbClr val="F03E42"/>
                </a:solidFill>
                <a:latin typeface="Inconsolata-Bold"/>
              </a:rPr>
              <a:t>updateTuple</a:t>
            </a:r>
            <a:r>
              <a:rPr lang="en-US" altLang="zh-CN" dirty="0">
                <a:solidFill>
                  <a:srgbClr val="595959"/>
                </a:solidFill>
                <a:latin typeface="Inconsolata-Regular"/>
              </a:rPr>
              <a:t>(</a:t>
            </a:r>
            <a:r>
              <a:rPr lang="en-US" altLang="zh-CN" dirty="0" err="1">
                <a:solidFill>
                  <a:srgbClr val="595959"/>
                </a:solidFill>
                <a:latin typeface="Inconsolata-Regular"/>
              </a:rPr>
              <a:t>t.salary</a:t>
            </a:r>
            <a:r>
              <a:rPr lang="en-US" altLang="zh-CN" dirty="0">
                <a:solidFill>
                  <a:srgbClr val="595959"/>
                </a:solidFill>
                <a:latin typeface="Inconsolata-Regular"/>
              </a:rPr>
              <a:t> = </a:t>
            </a:r>
            <a:r>
              <a:rPr lang="en-US" altLang="zh-CN" dirty="0" err="1">
                <a:solidFill>
                  <a:srgbClr val="595959"/>
                </a:solidFill>
                <a:latin typeface="Inconsolata-Regular"/>
              </a:rPr>
              <a:t>t.salary</a:t>
            </a:r>
            <a:r>
              <a:rPr lang="en-US" altLang="zh-CN" dirty="0">
                <a:solidFill>
                  <a:srgbClr val="595959"/>
                </a:solidFill>
                <a:latin typeface="Inconsolata-Regular"/>
              </a:rPr>
              <a:t> + 100)</a:t>
            </a:r>
          </a:p>
          <a:p>
            <a:r>
              <a:rPr lang="en-US" altLang="zh-CN" b="1" dirty="0">
                <a:solidFill>
                  <a:srgbClr val="F03E42"/>
                </a:solidFill>
                <a:latin typeface="Inconsolata-Bold"/>
              </a:rPr>
              <a:t>   </a:t>
            </a:r>
            <a:r>
              <a:rPr lang="en-US" altLang="zh-CN" b="1" dirty="0" err="1">
                <a:solidFill>
                  <a:srgbClr val="F03E42"/>
                </a:solidFill>
                <a:latin typeface="Inconsolata-Bold"/>
              </a:rPr>
              <a:t>insertIntoIndex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endParaRPr lang="zh-CN" altLang="en-US"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5" y="4052563"/>
            <a:ext cx="3048557"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a:solidFill>
                  <a:srgbClr val="F03E42"/>
                </a:solidFill>
                <a:latin typeface="Inconsolata-Bold"/>
              </a:rPr>
              <a:t>people</a:t>
            </a:r>
            <a:r>
              <a:rPr lang="en-US" altLang="zh-CN" b="1" dirty="0">
                <a:solidFill>
                  <a:srgbClr val="595959"/>
                </a:solidFill>
                <a:latin typeface="Inconsolata-Bold"/>
              </a:rPr>
              <a:t>:</a:t>
            </a:r>
          </a:p>
          <a:p>
            <a:r>
              <a:rPr lang="en-US" altLang="zh-CN" b="1" dirty="0">
                <a:solidFill>
                  <a:srgbClr val="F03E42"/>
                </a:solidFill>
                <a:latin typeface="Inconsolata-Bold"/>
              </a:rPr>
              <a:t>     emit</a:t>
            </a:r>
            <a:r>
              <a:rPr lang="en-US" altLang="zh-CN" dirty="0">
                <a:solidFill>
                  <a:srgbClr val="595959"/>
                </a:solidFill>
                <a:latin typeface="Inconsolata-Regular"/>
              </a:rPr>
              <a:t>(t)</a:t>
            </a:r>
            <a:endParaRPr lang="zh-CN" altLang="en-US"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cxnSpLocks/>
            <a:endCxn id="10" idx="1"/>
          </p:cNvCxnSpPr>
          <p:nvPr/>
        </p:nvCxnSpPr>
        <p:spPr bwMode="auto">
          <a:xfrm rot="16200000" flipH="1">
            <a:off x="1765405" y="2995162"/>
            <a:ext cx="2180471" cy="288032"/>
          </a:xfrm>
          <a:prstGeom prst="curvedConnector2">
            <a:avLst/>
          </a:prstGeom>
          <a:solidFill>
            <a:schemeClr val="bg1"/>
          </a:solidFill>
          <a:ln w="12700" cap="flat" cmpd="sng" algn="ctr">
            <a:solidFill>
              <a:srgbClr val="66CCFF"/>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3715428" cy="461665"/>
          </a:xfrm>
          <a:prstGeom prst="rect">
            <a:avLst/>
          </a:prstGeom>
          <a:noFill/>
        </p:spPr>
        <p:txBody>
          <a:bodyPr wrap="square" rtlCol="0">
            <a:spAutoFit/>
          </a:bodyPr>
          <a:lstStyle/>
          <a:p>
            <a:r>
              <a:rPr lang="en-US" altLang="zh-CN" dirty="0">
                <a:solidFill>
                  <a:srgbClr val="FF0000"/>
                </a:solidFill>
              </a:rPr>
              <a:t>Index(</a:t>
            </a:r>
            <a:r>
              <a:rPr lang="en-US" altLang="zh-CN" dirty="0" err="1">
                <a:solidFill>
                  <a:srgbClr val="FF0000"/>
                </a:solidFill>
              </a:rPr>
              <a:t>People.salary</a:t>
            </a:r>
            <a:r>
              <a:rPr lang="en-US" altLang="zh-CN" dirty="0">
                <a:solidFill>
                  <a:srgbClr val="FF0000"/>
                </a:solidFill>
              </a:rPr>
              <a:t>)</a:t>
            </a:r>
            <a:endParaRPr lang="zh-CN" altLang="en-US" dirty="0">
              <a:solidFill>
                <a:srgbClr val="FF0000"/>
              </a:solidFill>
            </a:endParaRPr>
          </a:p>
        </p:txBody>
      </p:sp>
      <p:sp>
        <p:nvSpPr>
          <p:cNvPr id="2" name="灯片编号占位符 1">
            <a:extLst>
              <a:ext uri="{FF2B5EF4-FFF2-40B4-BE49-F238E27FC236}">
                <a16:creationId xmlns:a16="http://schemas.microsoft.com/office/drawing/2014/main" id="{5A7E22CC-4858-4C36-A785-EE7FE526690E}"/>
              </a:ext>
            </a:extLst>
          </p:cNvPr>
          <p:cNvSpPr>
            <a:spLocks noGrp="1"/>
          </p:cNvSpPr>
          <p:nvPr>
            <p:ph type="sldNum" sz="quarter" idx="12"/>
          </p:nvPr>
        </p:nvSpPr>
        <p:spPr/>
        <p:txBody>
          <a:bodyPr/>
          <a:lstStyle/>
          <a:p>
            <a:pPr>
              <a:defRPr/>
            </a:pPr>
            <a:fld id="{BCABB3B7-40FC-498F-90D6-69ECBA7F181C}" type="slidenum">
              <a:rPr lang="zh-CN" altLang="en-US" smtClean="0"/>
              <a:pPr>
                <a:defRPr/>
              </a:pPr>
              <a:t>126</a:t>
            </a:fld>
            <a:endParaRPr lang="en-US" altLang="zh-CN"/>
          </a:p>
        </p:txBody>
      </p:sp>
    </p:spTree>
    <p:extLst>
      <p:ext uri="{BB962C8B-B14F-4D97-AF65-F5344CB8AC3E}">
        <p14:creationId xmlns:p14="http://schemas.microsoft.com/office/powerpoint/2010/main" val="339744398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91999" y="23013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4"/>
            <a:ext cx="4329887" cy="11628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Update People</a:t>
            </a:r>
          </a:p>
          <a:p>
            <a:pPr algn="ctr"/>
            <a:r>
              <a:rPr lang="en-US" altLang="zh-CN" b="1" dirty="0">
                <a:solidFill>
                  <a:prstClr val="black"/>
                </a:solidFill>
                <a:latin typeface="Tahoma" pitchFamily="34" charset="0"/>
              </a:rPr>
              <a:t>Set  salary=salary+100</a:t>
            </a:r>
          </a:p>
          <a:p>
            <a:r>
              <a:rPr lang="en-US" altLang="zh-CN" dirty="0">
                <a:solidFill>
                  <a:prstClr val="black"/>
                </a:solidFill>
              </a:rPr>
              <a:t>Where salary &gt; 10000</a:t>
            </a:r>
            <a:endParaRPr lang="zh-CN" altLang="en-US"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876462"/>
            <a:ext cx="4082748" cy="9683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Create Index </a:t>
            </a:r>
            <a:r>
              <a:rPr lang="en-US" altLang="zh-CN" b="1" dirty="0" err="1">
                <a:solidFill>
                  <a:prstClr val="black"/>
                </a:solidFill>
                <a:latin typeface="Tahoma" pitchFamily="34" charset="0"/>
              </a:rPr>
              <a:t>idx_salary</a:t>
            </a:r>
            <a:endParaRPr lang="en-US" altLang="zh-CN" b="1" dirty="0">
              <a:solidFill>
                <a:prstClr val="black"/>
              </a:solidFill>
              <a:latin typeface="Tahoma" pitchFamily="34" charset="0"/>
            </a:endParaRPr>
          </a:p>
          <a:p>
            <a:r>
              <a:rPr lang="en-US" altLang="zh-CN" b="1" dirty="0">
                <a:solidFill>
                  <a:prstClr val="black"/>
                </a:solidFill>
                <a:latin typeface="Tahoma" pitchFamily="34" charset="0"/>
              </a:rPr>
              <a:t>ON People(salary);</a:t>
            </a:r>
            <a:endParaRPr lang="zh-CN" altLang="en-US"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357067" y="1540904"/>
            <a:ext cx="6838212" cy="16427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err="1">
                <a:solidFill>
                  <a:srgbClr val="F03E42"/>
                </a:solidFill>
                <a:latin typeface="Inconsolata-Bold"/>
              </a:rPr>
              <a:t>child.Next</a:t>
            </a:r>
            <a:r>
              <a:rPr lang="en-US" altLang="zh-CN" b="1" dirty="0">
                <a:solidFill>
                  <a:srgbClr val="F03E42"/>
                </a:solidFill>
                <a:latin typeface="Inconsolata-Bold"/>
              </a:rPr>
              <a:t>()</a:t>
            </a:r>
            <a:r>
              <a:rPr lang="en-US" altLang="zh-CN" dirty="0">
                <a:solidFill>
                  <a:srgbClr val="595959"/>
                </a:solidFill>
                <a:latin typeface="Inconsolata-Regular"/>
              </a:rPr>
              <a:t>:</a:t>
            </a:r>
          </a:p>
          <a:p>
            <a:r>
              <a:rPr lang="en-US" altLang="zh-CN" b="1" dirty="0">
                <a:solidFill>
                  <a:srgbClr val="F03E42"/>
                </a:solidFill>
                <a:latin typeface="Inconsolata-Bold"/>
              </a:rPr>
              <a:t>   </a:t>
            </a:r>
            <a:r>
              <a:rPr lang="en-US" altLang="zh-CN" b="1" dirty="0" err="1">
                <a:solidFill>
                  <a:srgbClr val="F03E42"/>
                </a:solidFill>
                <a:latin typeface="Inconsolata-Bold"/>
              </a:rPr>
              <a:t>removeFromIndex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p>
          <a:p>
            <a:r>
              <a:rPr lang="en-US" altLang="zh-CN" b="1" dirty="0">
                <a:solidFill>
                  <a:srgbClr val="F03E42"/>
                </a:solidFill>
                <a:latin typeface="Inconsolata-Bold"/>
              </a:rPr>
              <a:t>   </a:t>
            </a:r>
            <a:r>
              <a:rPr lang="en-US" altLang="zh-CN" b="1" dirty="0" err="1">
                <a:solidFill>
                  <a:srgbClr val="F03E42"/>
                </a:solidFill>
                <a:latin typeface="Inconsolata-Bold"/>
              </a:rPr>
              <a:t>updateTuple</a:t>
            </a:r>
            <a:r>
              <a:rPr lang="en-US" altLang="zh-CN" dirty="0">
                <a:solidFill>
                  <a:srgbClr val="595959"/>
                </a:solidFill>
                <a:latin typeface="Inconsolata-Regular"/>
              </a:rPr>
              <a:t>(</a:t>
            </a:r>
            <a:r>
              <a:rPr lang="en-US" altLang="zh-CN" dirty="0" err="1">
                <a:solidFill>
                  <a:srgbClr val="595959"/>
                </a:solidFill>
                <a:latin typeface="Inconsolata-Regular"/>
              </a:rPr>
              <a:t>t.salary</a:t>
            </a:r>
            <a:r>
              <a:rPr lang="en-US" altLang="zh-CN" dirty="0">
                <a:solidFill>
                  <a:srgbClr val="595959"/>
                </a:solidFill>
                <a:latin typeface="Inconsolata-Regular"/>
              </a:rPr>
              <a:t> = </a:t>
            </a:r>
            <a:r>
              <a:rPr lang="en-US" altLang="zh-CN" dirty="0" err="1">
                <a:solidFill>
                  <a:srgbClr val="595959"/>
                </a:solidFill>
                <a:latin typeface="Inconsolata-Regular"/>
              </a:rPr>
              <a:t>t.salary</a:t>
            </a:r>
            <a:r>
              <a:rPr lang="en-US" altLang="zh-CN" dirty="0">
                <a:solidFill>
                  <a:srgbClr val="595959"/>
                </a:solidFill>
                <a:latin typeface="Inconsolata-Regular"/>
              </a:rPr>
              <a:t> + 100)</a:t>
            </a:r>
          </a:p>
          <a:p>
            <a:r>
              <a:rPr lang="en-US" altLang="zh-CN" b="1" dirty="0">
                <a:solidFill>
                  <a:srgbClr val="F03E42"/>
                </a:solidFill>
                <a:latin typeface="Inconsolata-Bold"/>
              </a:rPr>
              <a:t>   </a:t>
            </a:r>
            <a:r>
              <a:rPr lang="en-US" altLang="zh-CN" b="1" dirty="0" err="1">
                <a:solidFill>
                  <a:srgbClr val="F03E42"/>
                </a:solidFill>
                <a:latin typeface="Inconsolata-Bold"/>
              </a:rPr>
              <a:t>insertIntoIndex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endParaRPr lang="zh-CN" altLang="en-US"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1632620" y="4044924"/>
            <a:ext cx="3299144" cy="95943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a:solidFill>
                  <a:srgbClr val="F03E42"/>
                </a:solidFill>
                <a:latin typeface="Inconsolata-Bold"/>
              </a:rPr>
              <a:t>people</a:t>
            </a:r>
            <a:r>
              <a:rPr lang="en-US" altLang="zh-CN" b="1" dirty="0">
                <a:solidFill>
                  <a:srgbClr val="595959"/>
                </a:solidFill>
                <a:latin typeface="Inconsolata-Bold"/>
              </a:rPr>
              <a:t>:</a:t>
            </a:r>
          </a:p>
          <a:p>
            <a:r>
              <a:rPr lang="en-US" altLang="zh-CN" b="1" dirty="0">
                <a:solidFill>
                  <a:srgbClr val="F03E42"/>
                </a:solidFill>
                <a:latin typeface="Inconsolata-Bold"/>
              </a:rPr>
              <a:t>     emit</a:t>
            </a:r>
            <a:r>
              <a:rPr lang="en-US" altLang="zh-CN" dirty="0">
                <a:solidFill>
                  <a:srgbClr val="595959"/>
                </a:solidFill>
                <a:latin typeface="Inconsolata-Regular"/>
              </a:rPr>
              <a:t>(t)</a:t>
            </a:r>
            <a:endParaRPr lang="zh-CN" altLang="en-US"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cxnSpLocks/>
          </p:cNvCxnSpPr>
          <p:nvPr/>
        </p:nvCxnSpPr>
        <p:spPr bwMode="auto">
          <a:xfrm rot="16200000" flipH="1">
            <a:off x="1786709" y="3016467"/>
            <a:ext cx="2228644" cy="197251"/>
          </a:xfrm>
          <a:prstGeom prst="curvedConnector3">
            <a:avLst>
              <a:gd name="adj1" fmla="val 50000"/>
            </a:avLst>
          </a:prstGeom>
          <a:solidFill>
            <a:schemeClr val="bg1"/>
          </a:solidFill>
          <a:ln w="19050" cap="flat" cmpd="sng" algn="ctr">
            <a:solidFill>
              <a:srgbClr val="66CCFF"/>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3595507" cy="461665"/>
          </a:xfrm>
          <a:prstGeom prst="rect">
            <a:avLst/>
          </a:prstGeom>
          <a:noFill/>
        </p:spPr>
        <p:txBody>
          <a:bodyPr wrap="square" rtlCol="0">
            <a:spAutoFit/>
          </a:bodyPr>
          <a:lstStyle/>
          <a:p>
            <a:r>
              <a:rPr lang="en-US" altLang="zh-CN" dirty="0">
                <a:solidFill>
                  <a:srgbClr val="FF0000"/>
                </a:solidFill>
              </a:rPr>
              <a:t>Index(</a:t>
            </a:r>
            <a:r>
              <a:rPr lang="en-US" altLang="zh-CN" dirty="0" err="1">
                <a:solidFill>
                  <a:srgbClr val="FF0000"/>
                </a:solidFill>
              </a:rPr>
              <a:t>People.salary</a:t>
            </a:r>
            <a:r>
              <a:rPr lang="en-US" altLang="zh-CN" dirty="0">
                <a:solidFill>
                  <a:srgbClr val="FF0000"/>
                </a:solidFill>
              </a:rPr>
              <a:t>)</a:t>
            </a:r>
            <a:endParaRPr lang="zh-CN" altLang="en-US" dirty="0">
              <a:solidFill>
                <a:srgbClr val="FF0000"/>
              </a:solidFill>
            </a:endParaRPr>
          </a:p>
        </p:txBody>
      </p:sp>
      <p:sp>
        <p:nvSpPr>
          <p:cNvPr id="2" name="文本框 1">
            <a:extLst>
              <a:ext uri="{FF2B5EF4-FFF2-40B4-BE49-F238E27FC236}">
                <a16:creationId xmlns:a16="http://schemas.microsoft.com/office/drawing/2014/main" id="{5A4D641F-E8E4-4F17-81C8-99EF862ABEBE}"/>
              </a:ext>
            </a:extLst>
          </p:cNvPr>
          <p:cNvSpPr txBox="1"/>
          <p:nvPr/>
        </p:nvSpPr>
        <p:spPr>
          <a:xfrm>
            <a:off x="7513240" y="5653112"/>
            <a:ext cx="2212776" cy="461665"/>
          </a:xfrm>
          <a:prstGeom prst="rect">
            <a:avLst/>
          </a:prstGeom>
          <a:noFill/>
        </p:spPr>
        <p:txBody>
          <a:bodyPr wrap="square" rtlCol="0">
            <a:spAutoFit/>
          </a:bodyPr>
          <a:lstStyle/>
          <a:p>
            <a:r>
              <a:rPr lang="en-US" altLang="zh-CN" dirty="0">
                <a:solidFill>
                  <a:srgbClr val="FF0000"/>
                </a:solidFill>
              </a:rPr>
              <a:t>(10001,Andy)</a:t>
            </a:r>
            <a:endParaRPr lang="zh-CN" altLang="en-US" dirty="0">
              <a:solidFill>
                <a:srgbClr val="FF0000"/>
              </a:solidFill>
            </a:endParaRPr>
          </a:p>
        </p:txBody>
      </p:sp>
      <p:sp>
        <p:nvSpPr>
          <p:cNvPr id="13" name="箭头: 下 12">
            <a:extLst>
              <a:ext uri="{FF2B5EF4-FFF2-40B4-BE49-F238E27FC236}">
                <a16:creationId xmlns:a16="http://schemas.microsoft.com/office/drawing/2014/main" id="{04A4CE73-1CA1-4FA5-BB0A-5C3BA0DD30EB}"/>
              </a:ext>
            </a:extLst>
          </p:cNvPr>
          <p:cNvSpPr/>
          <p:nvPr/>
        </p:nvSpPr>
        <p:spPr bwMode="auto">
          <a:xfrm rot="10800000">
            <a:off x="7970440"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灯片编号占位符 10">
            <a:extLst>
              <a:ext uri="{FF2B5EF4-FFF2-40B4-BE49-F238E27FC236}">
                <a16:creationId xmlns:a16="http://schemas.microsoft.com/office/drawing/2014/main" id="{9080D89A-96B9-4DC8-9C90-2BB7E3F9F93F}"/>
              </a:ext>
            </a:extLst>
          </p:cNvPr>
          <p:cNvSpPr>
            <a:spLocks noGrp="1"/>
          </p:cNvSpPr>
          <p:nvPr>
            <p:ph type="sldNum" sz="quarter" idx="12"/>
          </p:nvPr>
        </p:nvSpPr>
        <p:spPr/>
        <p:txBody>
          <a:bodyPr/>
          <a:lstStyle/>
          <a:p>
            <a:pPr>
              <a:defRPr/>
            </a:pPr>
            <a:fld id="{BCABB3B7-40FC-498F-90D6-69ECBA7F181C}" type="slidenum">
              <a:rPr lang="zh-CN" altLang="en-US" smtClean="0"/>
              <a:pPr>
                <a:defRPr/>
              </a:pPr>
              <a:t>127</a:t>
            </a:fld>
            <a:endParaRPr lang="en-US" altLang="zh-CN"/>
          </a:p>
        </p:txBody>
      </p:sp>
    </p:spTree>
    <p:extLst>
      <p:ext uri="{BB962C8B-B14F-4D97-AF65-F5344CB8AC3E}">
        <p14:creationId xmlns:p14="http://schemas.microsoft.com/office/powerpoint/2010/main" val="9386725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EA09DDCA-7F61-4F09-8EB4-B7AEB0D6BED1}"/>
              </a:ext>
            </a:extLst>
          </p:cNvPr>
          <p:cNvSpPr/>
          <p:nvPr/>
        </p:nvSpPr>
        <p:spPr bwMode="auto">
          <a:xfrm>
            <a:off x="357067" y="1540904"/>
            <a:ext cx="6838212" cy="16427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err="1">
                <a:solidFill>
                  <a:srgbClr val="F03E42"/>
                </a:solidFill>
                <a:latin typeface="Inconsolata-Bold"/>
              </a:rPr>
              <a:t>child.Next</a:t>
            </a:r>
            <a:r>
              <a:rPr lang="en-US" altLang="zh-CN" b="1" dirty="0">
                <a:solidFill>
                  <a:srgbClr val="F03E42"/>
                </a:solidFill>
                <a:latin typeface="Inconsolata-Bold"/>
              </a:rPr>
              <a:t>()</a:t>
            </a:r>
            <a:r>
              <a:rPr lang="en-US" altLang="zh-CN" dirty="0">
                <a:solidFill>
                  <a:srgbClr val="595959"/>
                </a:solidFill>
                <a:latin typeface="Inconsolata-Regular"/>
              </a:rPr>
              <a:t>:</a:t>
            </a:r>
          </a:p>
          <a:p>
            <a:r>
              <a:rPr lang="en-US" altLang="zh-CN" b="1" dirty="0">
                <a:solidFill>
                  <a:srgbClr val="F03E42"/>
                </a:solidFill>
                <a:latin typeface="Inconsolata-Bold"/>
              </a:rPr>
              <a:t>   </a:t>
            </a:r>
            <a:r>
              <a:rPr lang="en-US" altLang="zh-CN" b="1" dirty="0" err="1">
                <a:solidFill>
                  <a:srgbClr val="F03E42"/>
                </a:solidFill>
                <a:latin typeface="Inconsolata-Bold"/>
              </a:rPr>
              <a:t>removeFromIndex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p>
          <a:p>
            <a:r>
              <a:rPr lang="en-US" altLang="zh-CN" b="1" dirty="0">
                <a:solidFill>
                  <a:srgbClr val="F03E42"/>
                </a:solidFill>
                <a:latin typeface="Inconsolata-Bold"/>
              </a:rPr>
              <a:t>   </a:t>
            </a:r>
            <a:r>
              <a:rPr lang="en-US" altLang="zh-CN" b="1" dirty="0" err="1">
                <a:solidFill>
                  <a:srgbClr val="F03E42"/>
                </a:solidFill>
                <a:latin typeface="Inconsolata-Bold"/>
              </a:rPr>
              <a:t>updateTuple</a:t>
            </a:r>
            <a:r>
              <a:rPr lang="en-US" altLang="zh-CN" dirty="0">
                <a:solidFill>
                  <a:srgbClr val="595959"/>
                </a:solidFill>
                <a:latin typeface="Inconsolata-Regular"/>
              </a:rPr>
              <a:t>(</a:t>
            </a:r>
            <a:r>
              <a:rPr lang="en-US" altLang="zh-CN" dirty="0" err="1">
                <a:solidFill>
                  <a:srgbClr val="595959"/>
                </a:solidFill>
                <a:latin typeface="Inconsolata-Regular"/>
              </a:rPr>
              <a:t>t.salary</a:t>
            </a:r>
            <a:r>
              <a:rPr lang="en-US" altLang="zh-CN" dirty="0">
                <a:solidFill>
                  <a:srgbClr val="595959"/>
                </a:solidFill>
                <a:latin typeface="Inconsolata-Regular"/>
              </a:rPr>
              <a:t> = </a:t>
            </a:r>
            <a:r>
              <a:rPr lang="en-US" altLang="zh-CN" dirty="0" err="1">
                <a:solidFill>
                  <a:srgbClr val="595959"/>
                </a:solidFill>
                <a:latin typeface="Inconsolata-Regular"/>
              </a:rPr>
              <a:t>t.salary</a:t>
            </a:r>
            <a:r>
              <a:rPr lang="en-US" altLang="zh-CN" dirty="0">
                <a:solidFill>
                  <a:srgbClr val="595959"/>
                </a:solidFill>
                <a:latin typeface="Inconsolata-Regular"/>
              </a:rPr>
              <a:t> + 100)</a:t>
            </a:r>
          </a:p>
          <a:p>
            <a:r>
              <a:rPr lang="en-US" altLang="zh-CN" b="1" dirty="0">
                <a:solidFill>
                  <a:srgbClr val="F03E42"/>
                </a:solidFill>
                <a:latin typeface="Inconsolata-Bold"/>
              </a:rPr>
              <a:t>   </a:t>
            </a:r>
            <a:r>
              <a:rPr lang="en-US" altLang="zh-CN" b="1" dirty="0" err="1">
                <a:solidFill>
                  <a:srgbClr val="F03E42"/>
                </a:solidFill>
                <a:latin typeface="Inconsolata-Bold"/>
              </a:rPr>
              <a:t>insertIntoIndex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endParaRPr lang="zh-CN" altLang="en-US" b="1" dirty="0">
              <a:solidFill>
                <a:prstClr val="black"/>
              </a:solidFill>
              <a:latin typeface="Tahoma" pitchFamily="34" charset="0"/>
            </a:endParaRPr>
          </a:p>
        </p:txBody>
      </p:sp>
      <p:sp>
        <p:nvSpPr>
          <p:cNvPr id="36" name="矩形 35">
            <a:extLst>
              <a:ext uri="{FF2B5EF4-FFF2-40B4-BE49-F238E27FC236}">
                <a16:creationId xmlns:a16="http://schemas.microsoft.com/office/drawing/2014/main" id="{B922B7B1-7B3B-4C6F-BE58-CD63D0106286}"/>
              </a:ext>
            </a:extLst>
          </p:cNvPr>
          <p:cNvSpPr/>
          <p:nvPr/>
        </p:nvSpPr>
        <p:spPr bwMode="auto">
          <a:xfrm>
            <a:off x="1544146" y="4315720"/>
            <a:ext cx="3299144" cy="95943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a:solidFill>
                  <a:srgbClr val="F03E42"/>
                </a:solidFill>
                <a:latin typeface="Inconsolata-Bold"/>
              </a:rPr>
              <a:t>people</a:t>
            </a:r>
            <a:r>
              <a:rPr lang="en-US" altLang="zh-CN" b="1" dirty="0">
                <a:solidFill>
                  <a:srgbClr val="595959"/>
                </a:solidFill>
                <a:latin typeface="Inconsolata-Bold"/>
              </a:rPr>
              <a:t>:</a:t>
            </a:r>
          </a:p>
          <a:p>
            <a:r>
              <a:rPr lang="en-US" altLang="zh-CN" b="1" dirty="0">
                <a:solidFill>
                  <a:srgbClr val="F03E42"/>
                </a:solidFill>
                <a:latin typeface="Inconsolata-Bold"/>
              </a:rPr>
              <a:t>     emit</a:t>
            </a:r>
            <a:r>
              <a:rPr lang="en-US" altLang="zh-CN" dirty="0">
                <a:solidFill>
                  <a:srgbClr val="595959"/>
                </a:solidFill>
                <a:latin typeface="Inconsolata-Regular"/>
              </a:rPr>
              <a:t>(t)</a:t>
            </a:r>
            <a:endParaRPr lang="zh-CN" altLang="en-US" b="1" dirty="0">
              <a:solidFill>
                <a:prstClr val="black"/>
              </a:solidFill>
              <a:latin typeface="Tahoma" pitchFamily="34" charset="0"/>
            </a:endParaRPr>
          </a:p>
        </p:txBody>
      </p:sp>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19436" y="23013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31" name="连接符: 曲线 30">
            <a:extLst>
              <a:ext uri="{FF2B5EF4-FFF2-40B4-BE49-F238E27FC236}">
                <a16:creationId xmlns:a16="http://schemas.microsoft.com/office/drawing/2014/main" id="{C8645F2B-4144-4383-BBFF-F97E78C26C93}"/>
              </a:ext>
            </a:extLst>
          </p:cNvPr>
          <p:cNvCxnSpPr>
            <a:cxnSpLocks/>
          </p:cNvCxnSpPr>
          <p:nvPr/>
        </p:nvCxnSpPr>
        <p:spPr bwMode="auto">
          <a:xfrm rot="5400000" flipH="1" flipV="1">
            <a:off x="1306438" y="3414510"/>
            <a:ext cx="3144511" cy="76778"/>
          </a:xfrm>
          <a:prstGeom prst="curvedConnector3">
            <a:avLst>
              <a:gd name="adj1" fmla="val 50000"/>
            </a:avLst>
          </a:prstGeom>
          <a:solidFill>
            <a:schemeClr val="bg1"/>
          </a:solidFill>
          <a:ln w="19050" cap="flat" cmpd="sng" algn="ctr">
            <a:solidFill>
              <a:srgbClr val="66CCFF"/>
            </a:solidFill>
            <a:prstDash val="solid"/>
            <a:round/>
            <a:headEnd type="none" w="med" len="med"/>
            <a:tailEnd type="triangle"/>
          </a:ln>
          <a:effectLst/>
        </p:spPr>
      </p:cxnSp>
      <p:sp>
        <p:nvSpPr>
          <p:cNvPr id="30" name="灯片编号占位符 29">
            <a:extLst>
              <a:ext uri="{FF2B5EF4-FFF2-40B4-BE49-F238E27FC236}">
                <a16:creationId xmlns:a16="http://schemas.microsoft.com/office/drawing/2014/main" id="{308D0E0D-08FD-4CC6-9503-35CAC929965F}"/>
              </a:ext>
            </a:extLst>
          </p:cNvPr>
          <p:cNvSpPr>
            <a:spLocks noGrp="1"/>
          </p:cNvSpPr>
          <p:nvPr>
            <p:ph type="sldNum" sz="quarter" idx="12"/>
          </p:nvPr>
        </p:nvSpPr>
        <p:spPr/>
        <p:txBody>
          <a:bodyPr/>
          <a:lstStyle/>
          <a:p>
            <a:pPr>
              <a:defRPr/>
            </a:pPr>
            <a:fld id="{BCABB3B7-40FC-498F-90D6-69ECBA7F181C}" type="slidenum">
              <a:rPr lang="zh-CN" altLang="en-US" smtClean="0"/>
              <a:pPr>
                <a:defRPr/>
              </a:pPr>
              <a:t>128</a:t>
            </a:fld>
            <a:endParaRPr lang="en-US" altLang="zh-CN"/>
          </a:p>
        </p:txBody>
      </p:sp>
      <p:sp>
        <p:nvSpPr>
          <p:cNvPr id="33" name="矩形 32">
            <a:extLst>
              <a:ext uri="{FF2B5EF4-FFF2-40B4-BE49-F238E27FC236}">
                <a16:creationId xmlns:a16="http://schemas.microsoft.com/office/drawing/2014/main" id="{9FA6E118-C13D-4A87-8E92-02EF7C651302}"/>
              </a:ext>
            </a:extLst>
          </p:cNvPr>
          <p:cNvSpPr/>
          <p:nvPr/>
        </p:nvSpPr>
        <p:spPr bwMode="auto">
          <a:xfrm>
            <a:off x="7752185" y="2048944"/>
            <a:ext cx="4329887" cy="11628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Update People</a:t>
            </a:r>
          </a:p>
          <a:p>
            <a:pPr algn="ctr"/>
            <a:r>
              <a:rPr lang="en-US" altLang="zh-CN" b="1" dirty="0">
                <a:solidFill>
                  <a:prstClr val="black"/>
                </a:solidFill>
                <a:latin typeface="Tahoma" pitchFamily="34" charset="0"/>
              </a:rPr>
              <a:t>Set  salary=salary+100</a:t>
            </a:r>
          </a:p>
          <a:p>
            <a:r>
              <a:rPr lang="en-US" altLang="zh-CN" dirty="0">
                <a:solidFill>
                  <a:prstClr val="black"/>
                </a:solidFill>
              </a:rPr>
              <a:t>Where salary &gt; 10000</a:t>
            </a:r>
            <a:endParaRPr lang="zh-CN" altLang="en-US" b="1" dirty="0">
              <a:solidFill>
                <a:prstClr val="black"/>
              </a:solidFill>
              <a:latin typeface="Tahoma" pitchFamily="34" charset="0"/>
            </a:endParaRPr>
          </a:p>
        </p:txBody>
      </p:sp>
      <p:sp>
        <p:nvSpPr>
          <p:cNvPr id="34" name="矩形 33">
            <a:extLst>
              <a:ext uri="{FF2B5EF4-FFF2-40B4-BE49-F238E27FC236}">
                <a16:creationId xmlns:a16="http://schemas.microsoft.com/office/drawing/2014/main" id="{F7108C64-0ECC-476E-9938-35816CFC6518}"/>
              </a:ext>
            </a:extLst>
          </p:cNvPr>
          <p:cNvSpPr/>
          <p:nvPr/>
        </p:nvSpPr>
        <p:spPr bwMode="auto">
          <a:xfrm>
            <a:off x="7752185" y="876462"/>
            <a:ext cx="4082748" cy="9683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Create Index </a:t>
            </a:r>
            <a:r>
              <a:rPr lang="en-US" altLang="zh-CN" b="1" dirty="0" err="1">
                <a:solidFill>
                  <a:prstClr val="black"/>
                </a:solidFill>
                <a:latin typeface="Tahoma" pitchFamily="34" charset="0"/>
              </a:rPr>
              <a:t>idx_salary</a:t>
            </a:r>
            <a:endParaRPr lang="en-US" altLang="zh-CN" b="1" dirty="0">
              <a:solidFill>
                <a:prstClr val="black"/>
              </a:solidFill>
              <a:latin typeface="Tahoma" pitchFamily="34" charset="0"/>
            </a:endParaRPr>
          </a:p>
          <a:p>
            <a:r>
              <a:rPr lang="en-US" altLang="zh-CN" b="1" dirty="0">
                <a:solidFill>
                  <a:prstClr val="black"/>
                </a:solidFill>
                <a:latin typeface="Tahoma" pitchFamily="34" charset="0"/>
              </a:rPr>
              <a:t>ON People(salary);</a:t>
            </a:r>
            <a:endParaRPr lang="zh-CN" altLang="en-US" b="1" dirty="0">
              <a:solidFill>
                <a:prstClr val="black"/>
              </a:solidFill>
              <a:latin typeface="Tahoma" pitchFamily="34" charset="0"/>
            </a:endParaRPr>
          </a:p>
        </p:txBody>
      </p:sp>
      <p:cxnSp>
        <p:nvCxnSpPr>
          <p:cNvPr id="37" name="连接符: 曲线 11">
            <a:extLst>
              <a:ext uri="{FF2B5EF4-FFF2-40B4-BE49-F238E27FC236}">
                <a16:creationId xmlns:a16="http://schemas.microsoft.com/office/drawing/2014/main" id="{6290FFFA-3A1D-49E5-A1D4-34D62E97DDD1}"/>
              </a:ext>
            </a:extLst>
          </p:cNvPr>
          <p:cNvCxnSpPr>
            <a:cxnSpLocks/>
          </p:cNvCxnSpPr>
          <p:nvPr/>
        </p:nvCxnSpPr>
        <p:spPr bwMode="auto">
          <a:xfrm rot="5400000">
            <a:off x="1041029" y="2738536"/>
            <a:ext cx="2348773" cy="805592"/>
          </a:xfrm>
          <a:prstGeom prst="curvedConnector3">
            <a:avLst>
              <a:gd name="adj1" fmla="val 50000"/>
            </a:avLst>
          </a:prstGeom>
          <a:solidFill>
            <a:schemeClr val="bg1"/>
          </a:solidFill>
          <a:ln w="19050" cap="flat" cmpd="sng" algn="ctr">
            <a:solidFill>
              <a:srgbClr val="66CCFF"/>
            </a:solidFill>
            <a:prstDash val="solid"/>
            <a:round/>
            <a:headEnd type="none" w="med" len="med"/>
            <a:tailEnd type="triangle"/>
          </a:ln>
          <a:effectLst/>
        </p:spPr>
      </p:cxnSp>
      <p:grpSp>
        <p:nvGrpSpPr>
          <p:cNvPr id="38" name="组合 37">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39" name="等腰三角形 38">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40" name="组合 39">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49" name="矩形 48">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50" name="矩形 49">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51" name="矩形 50">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41" name="组合 40">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46" name="矩形 45">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7" name="矩形 46">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8" name="矩形 47">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42" name="组合 41">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43" name="矩形 42">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4" name="矩形 43">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5" name="矩形 44">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52" name="文本框 51">
            <a:extLst>
              <a:ext uri="{FF2B5EF4-FFF2-40B4-BE49-F238E27FC236}">
                <a16:creationId xmlns:a16="http://schemas.microsoft.com/office/drawing/2014/main" id="{907F6607-15AE-4C81-A7C1-7612CBEB0B3A}"/>
              </a:ext>
            </a:extLst>
          </p:cNvPr>
          <p:cNvSpPr txBox="1"/>
          <p:nvPr/>
        </p:nvSpPr>
        <p:spPr>
          <a:xfrm>
            <a:off x="7572165" y="3635732"/>
            <a:ext cx="3595507" cy="461665"/>
          </a:xfrm>
          <a:prstGeom prst="rect">
            <a:avLst/>
          </a:prstGeom>
          <a:noFill/>
        </p:spPr>
        <p:txBody>
          <a:bodyPr wrap="square" rtlCol="0">
            <a:spAutoFit/>
          </a:bodyPr>
          <a:lstStyle/>
          <a:p>
            <a:r>
              <a:rPr lang="en-US" altLang="zh-CN" dirty="0">
                <a:solidFill>
                  <a:srgbClr val="FF0000"/>
                </a:solidFill>
              </a:rPr>
              <a:t>Index(</a:t>
            </a:r>
            <a:r>
              <a:rPr lang="en-US" altLang="zh-CN" dirty="0" err="1">
                <a:solidFill>
                  <a:srgbClr val="FF0000"/>
                </a:solidFill>
              </a:rPr>
              <a:t>People.salary</a:t>
            </a:r>
            <a:r>
              <a:rPr lang="en-US" altLang="zh-CN" dirty="0">
                <a:solidFill>
                  <a:srgbClr val="FF0000"/>
                </a:solidFill>
              </a:rPr>
              <a:t>)</a:t>
            </a:r>
            <a:endParaRPr lang="zh-CN" altLang="en-US" dirty="0">
              <a:solidFill>
                <a:srgbClr val="FF0000"/>
              </a:solidFill>
            </a:endParaRPr>
          </a:p>
        </p:txBody>
      </p:sp>
      <p:sp>
        <p:nvSpPr>
          <p:cNvPr id="53" name="文本框 52">
            <a:extLst>
              <a:ext uri="{FF2B5EF4-FFF2-40B4-BE49-F238E27FC236}">
                <a16:creationId xmlns:a16="http://schemas.microsoft.com/office/drawing/2014/main" id="{5A4D641F-E8E4-4F17-81C8-99EF862ABEBE}"/>
              </a:ext>
            </a:extLst>
          </p:cNvPr>
          <p:cNvSpPr txBox="1"/>
          <p:nvPr/>
        </p:nvSpPr>
        <p:spPr>
          <a:xfrm>
            <a:off x="7513240" y="5653112"/>
            <a:ext cx="2212776" cy="461665"/>
          </a:xfrm>
          <a:prstGeom prst="rect">
            <a:avLst/>
          </a:prstGeom>
          <a:noFill/>
        </p:spPr>
        <p:txBody>
          <a:bodyPr wrap="square" rtlCol="0">
            <a:spAutoFit/>
          </a:bodyPr>
          <a:lstStyle/>
          <a:p>
            <a:r>
              <a:rPr lang="en-US" altLang="zh-CN" dirty="0">
                <a:solidFill>
                  <a:srgbClr val="FF0000"/>
                </a:solidFill>
              </a:rPr>
              <a:t>(10001,Andy)</a:t>
            </a:r>
            <a:endParaRPr lang="zh-CN" altLang="en-US" dirty="0">
              <a:solidFill>
                <a:srgbClr val="FF0000"/>
              </a:solidFill>
            </a:endParaRPr>
          </a:p>
        </p:txBody>
      </p:sp>
      <p:sp>
        <p:nvSpPr>
          <p:cNvPr id="54" name="箭头: 下 12">
            <a:extLst>
              <a:ext uri="{FF2B5EF4-FFF2-40B4-BE49-F238E27FC236}">
                <a16:creationId xmlns:a16="http://schemas.microsoft.com/office/drawing/2014/main" id="{04A4CE73-1CA1-4FA5-BB0A-5C3BA0DD30EB}"/>
              </a:ext>
            </a:extLst>
          </p:cNvPr>
          <p:cNvSpPr/>
          <p:nvPr/>
        </p:nvSpPr>
        <p:spPr bwMode="auto">
          <a:xfrm rot="10800000">
            <a:off x="7970440"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56" name="圆角矩形标注 55"/>
          <p:cNvSpPr/>
          <p:nvPr/>
        </p:nvSpPr>
        <p:spPr>
          <a:xfrm>
            <a:off x="4320808" y="3789405"/>
            <a:ext cx="2797247" cy="526314"/>
          </a:xfrm>
          <a:prstGeom prst="wedgeRoundRectCallout">
            <a:avLst>
              <a:gd name="adj1" fmla="val -50307"/>
              <a:gd name="adj2" fmla="val -786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返回</a:t>
            </a:r>
            <a:r>
              <a:rPr lang="en-US" altLang="zh-CN" dirty="0">
                <a:solidFill>
                  <a:srgbClr val="FF0000"/>
                </a:solidFill>
              </a:rPr>
              <a:t>(10001,Andy)</a:t>
            </a:r>
            <a:r>
              <a:rPr lang="zh-CN" altLang="en-US" dirty="0">
                <a:solidFill>
                  <a:srgbClr val="FF0000"/>
                </a:solidFill>
              </a:rPr>
              <a:t>，</a:t>
            </a:r>
            <a:endParaRPr lang="zh-CN" altLang="en-US" dirty="0"/>
          </a:p>
        </p:txBody>
      </p:sp>
    </p:spTree>
    <p:extLst>
      <p:ext uri="{BB962C8B-B14F-4D97-AF65-F5344CB8AC3E}">
        <p14:creationId xmlns:p14="http://schemas.microsoft.com/office/powerpoint/2010/main" val="16376843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EA09DDCA-7F61-4F09-8EB4-B7AEB0D6BED1}"/>
              </a:ext>
            </a:extLst>
          </p:cNvPr>
          <p:cNvSpPr/>
          <p:nvPr/>
        </p:nvSpPr>
        <p:spPr bwMode="auto">
          <a:xfrm>
            <a:off x="357067" y="2215462"/>
            <a:ext cx="6838212" cy="16427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err="1">
                <a:solidFill>
                  <a:srgbClr val="F03E42"/>
                </a:solidFill>
                <a:latin typeface="Inconsolata-Bold"/>
              </a:rPr>
              <a:t>child.Next</a:t>
            </a:r>
            <a:r>
              <a:rPr lang="en-US" altLang="zh-CN" b="1" dirty="0">
                <a:solidFill>
                  <a:srgbClr val="F03E42"/>
                </a:solidFill>
                <a:latin typeface="Inconsolata-Bold"/>
              </a:rPr>
              <a:t>()</a:t>
            </a:r>
            <a:r>
              <a:rPr lang="en-US" altLang="zh-CN" dirty="0">
                <a:solidFill>
                  <a:srgbClr val="595959"/>
                </a:solidFill>
                <a:latin typeface="Inconsolata-Regular"/>
              </a:rPr>
              <a:t>:</a:t>
            </a:r>
          </a:p>
          <a:p>
            <a:r>
              <a:rPr lang="en-US" altLang="zh-CN" b="1" dirty="0">
                <a:solidFill>
                  <a:srgbClr val="F03E42"/>
                </a:solidFill>
                <a:latin typeface="Inconsolata-Bold"/>
              </a:rPr>
              <a:t>   </a:t>
            </a:r>
            <a:r>
              <a:rPr lang="en-US" altLang="zh-CN" b="1" dirty="0" err="1">
                <a:solidFill>
                  <a:srgbClr val="F03E42"/>
                </a:solidFill>
                <a:latin typeface="Inconsolata-Bold"/>
              </a:rPr>
              <a:t>removeFromIndex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p>
          <a:p>
            <a:r>
              <a:rPr lang="en-US" altLang="zh-CN" b="1" dirty="0">
                <a:solidFill>
                  <a:srgbClr val="F03E42"/>
                </a:solidFill>
                <a:latin typeface="Inconsolata-Bold"/>
              </a:rPr>
              <a:t>   </a:t>
            </a:r>
            <a:r>
              <a:rPr lang="en-US" altLang="zh-CN" b="1" dirty="0" err="1">
                <a:solidFill>
                  <a:srgbClr val="F03E42"/>
                </a:solidFill>
                <a:latin typeface="Inconsolata-Bold"/>
              </a:rPr>
              <a:t>updateTuple</a:t>
            </a:r>
            <a:r>
              <a:rPr lang="en-US" altLang="zh-CN" dirty="0">
                <a:solidFill>
                  <a:srgbClr val="595959"/>
                </a:solidFill>
                <a:latin typeface="Inconsolata-Regular"/>
              </a:rPr>
              <a:t>(</a:t>
            </a:r>
            <a:r>
              <a:rPr lang="en-US" altLang="zh-CN" dirty="0" err="1">
                <a:solidFill>
                  <a:srgbClr val="595959"/>
                </a:solidFill>
                <a:latin typeface="Inconsolata-Regular"/>
              </a:rPr>
              <a:t>t.salary</a:t>
            </a:r>
            <a:r>
              <a:rPr lang="en-US" altLang="zh-CN" dirty="0">
                <a:solidFill>
                  <a:srgbClr val="595959"/>
                </a:solidFill>
                <a:latin typeface="Inconsolata-Regular"/>
              </a:rPr>
              <a:t> = </a:t>
            </a:r>
            <a:r>
              <a:rPr lang="en-US" altLang="zh-CN" dirty="0" err="1">
                <a:solidFill>
                  <a:srgbClr val="595959"/>
                </a:solidFill>
                <a:latin typeface="Inconsolata-Regular"/>
              </a:rPr>
              <a:t>t.salary</a:t>
            </a:r>
            <a:r>
              <a:rPr lang="en-US" altLang="zh-CN" dirty="0">
                <a:solidFill>
                  <a:srgbClr val="595959"/>
                </a:solidFill>
                <a:latin typeface="Inconsolata-Regular"/>
              </a:rPr>
              <a:t> + 100)</a:t>
            </a:r>
          </a:p>
          <a:p>
            <a:r>
              <a:rPr lang="en-US" altLang="zh-CN" b="1" dirty="0">
                <a:solidFill>
                  <a:srgbClr val="F03E42"/>
                </a:solidFill>
                <a:latin typeface="Inconsolata-Bold"/>
              </a:rPr>
              <a:t>   </a:t>
            </a:r>
            <a:r>
              <a:rPr lang="en-US" altLang="zh-CN" b="1" dirty="0" err="1">
                <a:solidFill>
                  <a:srgbClr val="F03E42"/>
                </a:solidFill>
                <a:latin typeface="Inconsolata-Bold"/>
              </a:rPr>
              <a:t>insertIntoIndex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endParaRPr lang="zh-CN" altLang="en-US" b="1" dirty="0">
              <a:solidFill>
                <a:prstClr val="black"/>
              </a:solidFill>
              <a:latin typeface="Tahoma" pitchFamily="34" charset="0"/>
            </a:endParaRPr>
          </a:p>
        </p:txBody>
      </p:sp>
      <p:sp>
        <p:nvSpPr>
          <p:cNvPr id="38" name="矩形 37">
            <a:extLst>
              <a:ext uri="{FF2B5EF4-FFF2-40B4-BE49-F238E27FC236}">
                <a16:creationId xmlns:a16="http://schemas.microsoft.com/office/drawing/2014/main" id="{B922B7B1-7B3B-4C6F-BE58-CD63D0106286}"/>
              </a:ext>
            </a:extLst>
          </p:cNvPr>
          <p:cNvSpPr/>
          <p:nvPr/>
        </p:nvSpPr>
        <p:spPr bwMode="auto">
          <a:xfrm>
            <a:off x="1632620" y="4719482"/>
            <a:ext cx="3299144" cy="95943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a:solidFill>
                  <a:srgbClr val="F03E42"/>
                </a:solidFill>
                <a:latin typeface="Inconsolata-Bold"/>
              </a:rPr>
              <a:t>people</a:t>
            </a:r>
            <a:r>
              <a:rPr lang="en-US" altLang="zh-CN" b="1" dirty="0">
                <a:solidFill>
                  <a:srgbClr val="595959"/>
                </a:solidFill>
                <a:latin typeface="Inconsolata-Bold"/>
              </a:rPr>
              <a:t>:</a:t>
            </a:r>
          </a:p>
          <a:p>
            <a:r>
              <a:rPr lang="en-US" altLang="zh-CN" b="1" dirty="0">
                <a:solidFill>
                  <a:srgbClr val="F03E42"/>
                </a:solidFill>
                <a:latin typeface="Inconsolata-Bold"/>
              </a:rPr>
              <a:t>     emit</a:t>
            </a:r>
            <a:r>
              <a:rPr lang="en-US" altLang="zh-CN" dirty="0">
                <a:solidFill>
                  <a:srgbClr val="595959"/>
                </a:solidFill>
                <a:latin typeface="Inconsolata-Regular"/>
              </a:rPr>
              <a:t>(t)</a:t>
            </a:r>
            <a:endParaRPr lang="zh-CN" altLang="en-US" b="1" dirty="0">
              <a:solidFill>
                <a:prstClr val="black"/>
              </a:solidFill>
              <a:latin typeface="Tahoma" pitchFamily="34" charset="0"/>
            </a:endParaRPr>
          </a:p>
        </p:txBody>
      </p:sp>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35708" y="25968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0" name="矩形 29">
            <a:extLst>
              <a:ext uri="{FF2B5EF4-FFF2-40B4-BE49-F238E27FC236}">
                <a16:creationId xmlns:a16="http://schemas.microsoft.com/office/drawing/2014/main" id="{6EF5D151-CFB9-4549-A2DE-8FF2C51F2E06}"/>
              </a:ext>
            </a:extLst>
          </p:cNvPr>
          <p:cNvSpPr/>
          <p:nvPr/>
        </p:nvSpPr>
        <p:spPr bwMode="auto">
          <a:xfrm>
            <a:off x="2209800" y="2564904"/>
            <a:ext cx="4876283"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34" name="连接符: 曲线 33">
            <a:extLst>
              <a:ext uri="{FF2B5EF4-FFF2-40B4-BE49-F238E27FC236}">
                <a16:creationId xmlns:a16="http://schemas.microsoft.com/office/drawing/2014/main" id="{C253A735-08E1-4D06-8B68-B669A959893D}"/>
              </a:ext>
            </a:extLst>
          </p:cNvPr>
          <p:cNvCxnSpPr>
            <a:cxnSpLocks/>
            <a:endCxn id="55" idx="1"/>
          </p:cNvCxnSpPr>
          <p:nvPr/>
        </p:nvCxnSpPr>
        <p:spPr bwMode="auto">
          <a:xfrm rot="16200000" flipH="1">
            <a:off x="6874769" y="4969202"/>
            <a:ext cx="1326998" cy="554088"/>
          </a:xfrm>
          <a:prstGeom prst="curvedConnector2">
            <a:avLst/>
          </a:prstGeom>
          <a:solidFill>
            <a:schemeClr val="bg1"/>
          </a:solidFill>
          <a:ln w="19050" cap="flat" cmpd="sng" algn="ctr">
            <a:solidFill>
              <a:srgbClr val="66CCFF"/>
            </a:solidFill>
            <a:prstDash val="solid"/>
            <a:round/>
            <a:headEnd type="none" w="med" len="med"/>
            <a:tailEnd type="triangle"/>
          </a:ln>
          <a:effectLst/>
        </p:spPr>
      </p:cxnSp>
      <p:sp>
        <p:nvSpPr>
          <p:cNvPr id="2" name="灯片编号占位符 1">
            <a:extLst>
              <a:ext uri="{FF2B5EF4-FFF2-40B4-BE49-F238E27FC236}">
                <a16:creationId xmlns:a16="http://schemas.microsoft.com/office/drawing/2014/main" id="{DF9DFA66-BDDA-4A1B-AD58-88133F31E41A}"/>
              </a:ext>
            </a:extLst>
          </p:cNvPr>
          <p:cNvSpPr>
            <a:spLocks noGrp="1"/>
          </p:cNvSpPr>
          <p:nvPr>
            <p:ph type="sldNum" sz="quarter" idx="12"/>
          </p:nvPr>
        </p:nvSpPr>
        <p:spPr/>
        <p:txBody>
          <a:bodyPr/>
          <a:lstStyle/>
          <a:p>
            <a:pPr>
              <a:defRPr/>
            </a:pPr>
            <a:fld id="{BCABB3B7-40FC-498F-90D6-69ECBA7F181C}" type="slidenum">
              <a:rPr lang="zh-CN" altLang="en-US" smtClean="0"/>
              <a:pPr>
                <a:defRPr/>
              </a:pPr>
              <a:t>129</a:t>
            </a:fld>
            <a:endParaRPr lang="en-US" altLang="zh-CN"/>
          </a:p>
        </p:txBody>
      </p:sp>
      <p:sp>
        <p:nvSpPr>
          <p:cNvPr id="33" name="矩形 32">
            <a:extLst>
              <a:ext uri="{FF2B5EF4-FFF2-40B4-BE49-F238E27FC236}">
                <a16:creationId xmlns:a16="http://schemas.microsoft.com/office/drawing/2014/main" id="{9FA6E118-C13D-4A87-8E92-02EF7C651302}"/>
              </a:ext>
            </a:extLst>
          </p:cNvPr>
          <p:cNvSpPr/>
          <p:nvPr/>
        </p:nvSpPr>
        <p:spPr bwMode="auto">
          <a:xfrm>
            <a:off x="7752185" y="2048944"/>
            <a:ext cx="4329887" cy="11628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Update People</a:t>
            </a:r>
          </a:p>
          <a:p>
            <a:pPr algn="ctr"/>
            <a:r>
              <a:rPr lang="en-US" altLang="zh-CN" b="1" dirty="0">
                <a:solidFill>
                  <a:prstClr val="black"/>
                </a:solidFill>
                <a:latin typeface="Tahoma" pitchFamily="34" charset="0"/>
              </a:rPr>
              <a:t>Set  salary=salary+100</a:t>
            </a:r>
          </a:p>
          <a:p>
            <a:r>
              <a:rPr lang="en-US" altLang="zh-CN" dirty="0">
                <a:solidFill>
                  <a:prstClr val="black"/>
                </a:solidFill>
              </a:rPr>
              <a:t>Where salary &gt; 10000</a:t>
            </a:r>
            <a:endParaRPr lang="zh-CN" altLang="en-US" b="1" dirty="0">
              <a:solidFill>
                <a:prstClr val="black"/>
              </a:solidFill>
              <a:latin typeface="Tahoma" pitchFamily="34" charset="0"/>
            </a:endParaRPr>
          </a:p>
        </p:txBody>
      </p:sp>
      <p:sp>
        <p:nvSpPr>
          <p:cNvPr id="35" name="矩形 34">
            <a:extLst>
              <a:ext uri="{FF2B5EF4-FFF2-40B4-BE49-F238E27FC236}">
                <a16:creationId xmlns:a16="http://schemas.microsoft.com/office/drawing/2014/main" id="{F7108C64-0ECC-476E-9938-35816CFC6518}"/>
              </a:ext>
            </a:extLst>
          </p:cNvPr>
          <p:cNvSpPr/>
          <p:nvPr/>
        </p:nvSpPr>
        <p:spPr bwMode="auto">
          <a:xfrm>
            <a:off x="7752185" y="876462"/>
            <a:ext cx="4082748" cy="9683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Create Index </a:t>
            </a:r>
            <a:r>
              <a:rPr lang="en-US" altLang="zh-CN" b="1" dirty="0" err="1">
                <a:solidFill>
                  <a:prstClr val="black"/>
                </a:solidFill>
                <a:latin typeface="Tahoma" pitchFamily="34" charset="0"/>
              </a:rPr>
              <a:t>idx_salary</a:t>
            </a:r>
            <a:endParaRPr lang="en-US" altLang="zh-CN" b="1" dirty="0">
              <a:solidFill>
                <a:prstClr val="black"/>
              </a:solidFill>
              <a:latin typeface="Tahoma" pitchFamily="34" charset="0"/>
            </a:endParaRPr>
          </a:p>
          <a:p>
            <a:r>
              <a:rPr lang="en-US" altLang="zh-CN" b="1" dirty="0">
                <a:solidFill>
                  <a:prstClr val="black"/>
                </a:solidFill>
                <a:latin typeface="Tahoma" pitchFamily="34" charset="0"/>
              </a:rPr>
              <a:t>ON People(salary);</a:t>
            </a:r>
            <a:endParaRPr lang="zh-CN" altLang="en-US" b="1" dirty="0">
              <a:solidFill>
                <a:prstClr val="black"/>
              </a:solidFill>
              <a:latin typeface="Tahoma" pitchFamily="34" charset="0"/>
            </a:endParaRPr>
          </a:p>
        </p:txBody>
      </p:sp>
      <p:grpSp>
        <p:nvGrpSpPr>
          <p:cNvPr id="40" name="组合 39">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41" name="等腰三角形 40">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42" name="组合 41">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51" name="矩形 50">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52" name="矩形 51">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53" name="矩形 52">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43" name="组合 42">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48" name="矩形 47">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9" name="矩形 48">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50" name="矩形 49">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44" name="组合 43">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45" name="矩形 44">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6" name="矩形 45">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7" name="矩形 46">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54" name="文本框 53">
            <a:extLst>
              <a:ext uri="{FF2B5EF4-FFF2-40B4-BE49-F238E27FC236}">
                <a16:creationId xmlns:a16="http://schemas.microsoft.com/office/drawing/2014/main" id="{907F6607-15AE-4C81-A7C1-7612CBEB0B3A}"/>
              </a:ext>
            </a:extLst>
          </p:cNvPr>
          <p:cNvSpPr txBox="1"/>
          <p:nvPr/>
        </p:nvSpPr>
        <p:spPr>
          <a:xfrm>
            <a:off x="7572165" y="3635732"/>
            <a:ext cx="3595507" cy="461665"/>
          </a:xfrm>
          <a:prstGeom prst="rect">
            <a:avLst/>
          </a:prstGeom>
          <a:noFill/>
        </p:spPr>
        <p:txBody>
          <a:bodyPr wrap="square" rtlCol="0">
            <a:spAutoFit/>
          </a:bodyPr>
          <a:lstStyle/>
          <a:p>
            <a:r>
              <a:rPr lang="en-US" altLang="zh-CN" dirty="0">
                <a:solidFill>
                  <a:srgbClr val="FF0000"/>
                </a:solidFill>
              </a:rPr>
              <a:t>Index(</a:t>
            </a:r>
            <a:r>
              <a:rPr lang="en-US" altLang="zh-CN" dirty="0" err="1">
                <a:solidFill>
                  <a:srgbClr val="FF0000"/>
                </a:solidFill>
              </a:rPr>
              <a:t>People.salary</a:t>
            </a:r>
            <a:r>
              <a:rPr lang="en-US" altLang="zh-CN" dirty="0">
                <a:solidFill>
                  <a:srgbClr val="FF0000"/>
                </a:solidFill>
              </a:rPr>
              <a:t>)</a:t>
            </a:r>
            <a:endParaRPr lang="zh-CN" altLang="en-US" dirty="0">
              <a:solidFill>
                <a:srgbClr val="FF0000"/>
              </a:solidFill>
            </a:endParaRPr>
          </a:p>
        </p:txBody>
      </p:sp>
      <p:sp>
        <p:nvSpPr>
          <p:cNvPr id="55" name="文本框 54">
            <a:extLst>
              <a:ext uri="{FF2B5EF4-FFF2-40B4-BE49-F238E27FC236}">
                <a16:creationId xmlns:a16="http://schemas.microsoft.com/office/drawing/2014/main" id="{5A4D641F-E8E4-4F17-81C8-99EF862ABEBE}"/>
              </a:ext>
            </a:extLst>
          </p:cNvPr>
          <p:cNvSpPr txBox="1"/>
          <p:nvPr/>
        </p:nvSpPr>
        <p:spPr>
          <a:xfrm>
            <a:off x="7815312" y="5678912"/>
            <a:ext cx="2212776" cy="461665"/>
          </a:xfrm>
          <a:prstGeom prst="rect">
            <a:avLst/>
          </a:prstGeom>
          <a:noFill/>
        </p:spPr>
        <p:txBody>
          <a:bodyPr wrap="square" rtlCol="0">
            <a:spAutoFit/>
          </a:bodyPr>
          <a:lstStyle/>
          <a:p>
            <a:r>
              <a:rPr lang="en-US" altLang="zh-CN" dirty="0">
                <a:solidFill>
                  <a:srgbClr val="FF0000"/>
                </a:solidFill>
              </a:rPr>
              <a:t>(10101,Andy)</a:t>
            </a:r>
            <a:endParaRPr lang="zh-CN" altLang="en-US" dirty="0">
              <a:solidFill>
                <a:srgbClr val="FF0000"/>
              </a:solidFill>
            </a:endParaRPr>
          </a:p>
        </p:txBody>
      </p:sp>
      <p:sp>
        <p:nvSpPr>
          <p:cNvPr id="56" name="箭头: 下 12">
            <a:extLst>
              <a:ext uri="{FF2B5EF4-FFF2-40B4-BE49-F238E27FC236}">
                <a16:creationId xmlns:a16="http://schemas.microsoft.com/office/drawing/2014/main" id="{04A4CE73-1CA1-4FA5-BB0A-5C3BA0DD30EB}"/>
              </a:ext>
            </a:extLst>
          </p:cNvPr>
          <p:cNvSpPr/>
          <p:nvPr/>
        </p:nvSpPr>
        <p:spPr bwMode="auto">
          <a:xfrm rot="10800000">
            <a:off x="8406952" y="5312063"/>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58" name="圆角矩形标注 57"/>
          <p:cNvSpPr/>
          <p:nvPr/>
        </p:nvSpPr>
        <p:spPr>
          <a:xfrm>
            <a:off x="4739832" y="1444694"/>
            <a:ext cx="2797247" cy="739233"/>
          </a:xfrm>
          <a:prstGeom prst="wedgeRoundRectCallout">
            <a:avLst>
              <a:gd name="adj1" fmla="val -46568"/>
              <a:gd name="adj2" fmla="val 11445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处理</a:t>
            </a:r>
            <a:r>
              <a:rPr lang="en-US" altLang="zh-CN" dirty="0">
                <a:solidFill>
                  <a:srgbClr val="FF0000"/>
                </a:solidFill>
              </a:rPr>
              <a:t>(10001,Andy)</a:t>
            </a:r>
            <a:endParaRPr lang="zh-CN" altLang="en-US" dirty="0"/>
          </a:p>
        </p:txBody>
      </p:sp>
      <p:sp>
        <p:nvSpPr>
          <p:cNvPr id="36" name="圆角矩形标注 57">
            <a:extLst>
              <a:ext uri="{FF2B5EF4-FFF2-40B4-BE49-F238E27FC236}">
                <a16:creationId xmlns:a16="http://schemas.microsoft.com/office/drawing/2014/main" id="{A4134F91-E922-4629-9079-059BD8A24753}"/>
              </a:ext>
            </a:extLst>
          </p:cNvPr>
          <p:cNvSpPr/>
          <p:nvPr/>
        </p:nvSpPr>
        <p:spPr>
          <a:xfrm>
            <a:off x="4973819" y="4044853"/>
            <a:ext cx="2797247" cy="564354"/>
          </a:xfrm>
          <a:prstGeom prst="wedgeRoundRectCallout">
            <a:avLst>
              <a:gd name="adj1" fmla="val -64503"/>
              <a:gd name="adj2" fmla="val -9919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得到</a:t>
            </a:r>
            <a:r>
              <a:rPr lang="en-US" altLang="zh-CN" dirty="0">
                <a:solidFill>
                  <a:srgbClr val="FF0000"/>
                </a:solidFill>
              </a:rPr>
              <a:t>(10101,Andy)</a:t>
            </a:r>
            <a:endParaRPr lang="zh-CN" altLang="en-US" dirty="0"/>
          </a:p>
        </p:txBody>
      </p:sp>
    </p:spTree>
    <p:extLst>
      <p:ext uri="{BB962C8B-B14F-4D97-AF65-F5344CB8AC3E}">
        <p14:creationId xmlns:p14="http://schemas.microsoft.com/office/powerpoint/2010/main" val="1398132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78290"/>
          </a:xfrm>
        </p:spPr>
        <p:txBody>
          <a:bodyPr/>
          <a:lstStyle/>
          <a:p>
            <a:r>
              <a:rPr lang="en-US" altLang="zh-CN" dirty="0"/>
              <a:t>1.1.4 </a:t>
            </a:r>
            <a:r>
              <a:rPr lang="zh-CN" altLang="en-US" dirty="0"/>
              <a:t>面向磁盘的</a:t>
            </a:r>
            <a:r>
              <a:rPr lang="en-US" altLang="zh-CN" dirty="0"/>
              <a:t>DBMS VS. OS</a:t>
            </a:r>
          </a:p>
        </p:txBody>
      </p:sp>
      <p:sp>
        <p:nvSpPr>
          <p:cNvPr id="3" name="内容占位符 2"/>
          <p:cNvSpPr>
            <a:spLocks noGrp="1"/>
          </p:cNvSpPr>
          <p:nvPr>
            <p:ph idx="1"/>
          </p:nvPr>
        </p:nvSpPr>
        <p:spPr>
          <a:xfrm>
            <a:off x="838200" y="1825625"/>
            <a:ext cx="5702300" cy="4530726"/>
          </a:xfrm>
        </p:spPr>
        <p:txBody>
          <a:bodyPr>
            <a:normAutofit lnSpcReduction="10000"/>
          </a:bodyPr>
          <a:lstStyle/>
          <a:p>
            <a:pPr marL="0" indent="0">
              <a:buNone/>
            </a:pPr>
            <a:r>
              <a:rPr lang="zh-CN" altLang="en-US" sz="2400" dirty="0">
                <a:solidFill>
                  <a:srgbClr val="FF0000"/>
                </a:solidFill>
              </a:rPr>
              <a:t>上例中，能否使用操作系统替代</a:t>
            </a:r>
            <a:r>
              <a:rPr lang="en-US" altLang="zh-CN" sz="2400" dirty="0">
                <a:solidFill>
                  <a:srgbClr val="FF0000"/>
                </a:solidFill>
              </a:rPr>
              <a:t>DBMS</a:t>
            </a:r>
            <a:r>
              <a:rPr lang="zh-CN" altLang="en-US" sz="2400" dirty="0">
                <a:solidFill>
                  <a:srgbClr val="FF0000"/>
                </a:solidFill>
              </a:rPr>
              <a:t>统一管理内外存（简化系统设计）？</a:t>
            </a:r>
            <a:endParaRPr lang="en-US" altLang="zh-CN" sz="2400" dirty="0">
              <a:solidFill>
                <a:srgbClr val="FF0000"/>
              </a:solidFill>
            </a:endParaRPr>
          </a:p>
          <a:p>
            <a:r>
              <a:rPr lang="zh-CN" altLang="en-US" sz="2400" dirty="0"/>
              <a:t>一种常规思路是</a:t>
            </a:r>
            <a:r>
              <a:rPr lang="en-US" altLang="zh-CN" sz="2400" dirty="0"/>
              <a:t>MMAP</a:t>
            </a:r>
          </a:p>
          <a:p>
            <a:pPr marL="0" indent="0">
              <a:buNone/>
            </a:pPr>
            <a:r>
              <a:rPr lang="en-US" altLang="zh-CN" sz="2400" dirty="0"/>
              <a:t>        MMAP</a:t>
            </a:r>
            <a:r>
              <a:rPr lang="zh-CN" altLang="en-US" sz="2400" dirty="0">
                <a:solidFill>
                  <a:srgbClr val="FF0000"/>
                </a:solidFill>
              </a:rPr>
              <a:t>将数据映射到进程虚拟地址空间</a:t>
            </a:r>
            <a:r>
              <a:rPr lang="zh-CN" altLang="en-US" sz="2400" dirty="0"/>
              <a:t>，再</a:t>
            </a:r>
            <a:r>
              <a:rPr lang="zh-CN" altLang="en-US" sz="2400" dirty="0">
                <a:solidFill>
                  <a:srgbClr val="FF0000"/>
                </a:solidFill>
              </a:rPr>
              <a:t>建立进程的虚拟地址空间</a:t>
            </a:r>
            <a:r>
              <a:rPr lang="en-US" altLang="zh-CN" sz="2400" dirty="0">
                <a:solidFill>
                  <a:srgbClr val="FF0000"/>
                </a:solidFill>
              </a:rPr>
              <a:t>Page</a:t>
            </a:r>
            <a:r>
              <a:rPr lang="zh-CN" altLang="en-US" sz="2400" dirty="0">
                <a:solidFill>
                  <a:srgbClr val="FF0000"/>
                </a:solidFill>
              </a:rPr>
              <a:t>到物理内存中</a:t>
            </a:r>
            <a:r>
              <a:rPr lang="en-US" altLang="zh-CN" sz="2400" dirty="0">
                <a:solidFill>
                  <a:srgbClr val="FF0000"/>
                </a:solidFill>
              </a:rPr>
              <a:t>Page</a:t>
            </a:r>
            <a:r>
              <a:rPr lang="zh-CN" altLang="en-US" sz="2400" dirty="0">
                <a:solidFill>
                  <a:srgbClr val="FF0000"/>
                </a:solidFill>
              </a:rPr>
              <a:t>的映射</a:t>
            </a:r>
            <a:r>
              <a:rPr lang="zh-CN" altLang="en-US" sz="2400" dirty="0"/>
              <a:t>。</a:t>
            </a:r>
            <a:endParaRPr lang="en-US" altLang="zh-CN" sz="2400" dirty="0"/>
          </a:p>
          <a:p>
            <a:pPr marL="0" indent="0">
              <a:buNone/>
            </a:pPr>
            <a:endParaRPr lang="en-US" altLang="zh-CN" sz="2400" b="1" dirty="0"/>
          </a:p>
          <a:p>
            <a:pPr marL="0" indent="0">
              <a:buNone/>
            </a:pPr>
            <a:r>
              <a:rPr lang="zh-CN" altLang="en-US" sz="2400" b="1" dirty="0"/>
              <a:t>存在的问题：</a:t>
            </a:r>
            <a:endParaRPr lang="en-US" altLang="zh-CN" sz="2400" b="1" dirty="0"/>
          </a:p>
          <a:p>
            <a:r>
              <a:rPr lang="zh-CN" altLang="en-US" sz="2400" dirty="0"/>
              <a:t>如果只是</a:t>
            </a:r>
            <a:r>
              <a:rPr lang="zh-CN" altLang="en-US" sz="2400" dirty="0">
                <a:solidFill>
                  <a:srgbClr val="FF0000"/>
                </a:solidFill>
              </a:rPr>
              <a:t>“读”操作</a:t>
            </a:r>
            <a:r>
              <a:rPr lang="zh-CN" altLang="en-US" sz="2400" dirty="0"/>
              <a:t>，可能是可以胜任的。</a:t>
            </a:r>
            <a:endParaRPr lang="en-US" altLang="zh-CN" sz="2400" dirty="0"/>
          </a:p>
          <a:p>
            <a:pPr marL="541338" indent="0">
              <a:buNone/>
            </a:pPr>
            <a:r>
              <a:rPr lang="zh-CN" altLang="en-US" sz="2400" dirty="0"/>
              <a:t>应用场景：例如当出现“缺页”时，进程 “阻塞”，可能可接受。</a:t>
            </a:r>
            <a:endParaRPr lang="zh-CN" altLang="en-US" sz="32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500" y="1690688"/>
            <a:ext cx="5486136" cy="4938712"/>
          </a:xfrm>
          <a:prstGeom prst="rect">
            <a:avLst/>
          </a:prstGeom>
        </p:spPr>
      </p:pic>
      <p:sp>
        <p:nvSpPr>
          <p:cNvPr id="4" name="灯片编号占位符 3">
            <a:extLst>
              <a:ext uri="{FF2B5EF4-FFF2-40B4-BE49-F238E27FC236}">
                <a16:creationId xmlns:a16="http://schemas.microsoft.com/office/drawing/2014/main" id="{34052C73-3EFA-4E90-B80A-350503D1378D}"/>
              </a:ext>
            </a:extLst>
          </p:cNvPr>
          <p:cNvSpPr>
            <a:spLocks noGrp="1"/>
          </p:cNvSpPr>
          <p:nvPr>
            <p:ph type="sldNum" sz="quarter" idx="12"/>
          </p:nvPr>
        </p:nvSpPr>
        <p:spPr/>
        <p:txBody>
          <a:bodyPr/>
          <a:lstStyle/>
          <a:p>
            <a:fld id="{3742B0B0-14D4-4B09-A8B4-7B726FDD0F27}" type="slidenum">
              <a:rPr lang="zh-CN" altLang="en-US" smtClean="0"/>
              <a:t>13</a:t>
            </a:fld>
            <a:endParaRPr lang="zh-CN" altLang="en-US"/>
          </a:p>
        </p:txBody>
      </p:sp>
    </p:spTree>
    <p:extLst>
      <p:ext uri="{BB962C8B-B14F-4D97-AF65-F5344CB8AC3E}">
        <p14:creationId xmlns:p14="http://schemas.microsoft.com/office/powerpoint/2010/main" val="88799826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圆角矩形标注 55">
            <a:extLst>
              <a:ext uri="{FF2B5EF4-FFF2-40B4-BE49-F238E27FC236}">
                <a16:creationId xmlns:a16="http://schemas.microsoft.com/office/drawing/2014/main" id="{409F0368-7760-4971-8363-A9E8ECDFCB26}"/>
              </a:ext>
            </a:extLst>
          </p:cNvPr>
          <p:cNvSpPr/>
          <p:nvPr/>
        </p:nvSpPr>
        <p:spPr>
          <a:xfrm>
            <a:off x="4292303" y="3432647"/>
            <a:ext cx="2797247" cy="526314"/>
          </a:xfrm>
          <a:prstGeom prst="wedgeRoundRectCallout">
            <a:avLst>
              <a:gd name="adj1" fmla="val -50307"/>
              <a:gd name="adj2" fmla="val -786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返回</a:t>
            </a:r>
            <a:r>
              <a:rPr lang="en-US" altLang="zh-CN" dirty="0">
                <a:solidFill>
                  <a:srgbClr val="FF0000"/>
                </a:solidFill>
              </a:rPr>
              <a:t>(10101,Andy)</a:t>
            </a:r>
            <a:r>
              <a:rPr lang="zh-CN" altLang="en-US" dirty="0">
                <a:solidFill>
                  <a:srgbClr val="FF0000"/>
                </a:solidFill>
              </a:rPr>
              <a:t>，</a:t>
            </a:r>
            <a:endParaRPr lang="zh-CN" altLang="en-US" dirty="0"/>
          </a:p>
        </p:txBody>
      </p:sp>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43572" y="973331"/>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19436" y="25990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Update People</a:t>
            </a:r>
          </a:p>
          <a:p>
            <a:pPr algn="ctr"/>
            <a:r>
              <a:rPr lang="en-US" altLang="zh-CN" sz="1600" b="1" dirty="0">
                <a:solidFill>
                  <a:prstClr val="black"/>
                </a:solidFill>
                <a:latin typeface="Tahoma" pitchFamily="34" charset="0"/>
              </a:rPr>
              <a:t>Set  salary=salary+100</a:t>
            </a:r>
          </a:p>
          <a:p>
            <a:r>
              <a:rPr lang="en-US" altLang="zh-CN" sz="1600" dirty="0">
                <a:solidFill>
                  <a:prstClr val="black"/>
                </a:solidFill>
              </a:rPr>
              <a:t>Where salary &gt; 10000</a:t>
            </a:r>
            <a:endParaRPr lang="zh-CN" altLang="en-US" sz="1600"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1280664"/>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Create Index </a:t>
            </a:r>
            <a:r>
              <a:rPr lang="en-US" altLang="zh-CN" sz="1600" b="1" dirty="0" err="1">
                <a:solidFill>
                  <a:prstClr val="black"/>
                </a:solidFill>
                <a:latin typeface="Tahoma" pitchFamily="34" charset="0"/>
              </a:rPr>
              <a:t>idx_salary</a:t>
            </a:r>
            <a:endParaRPr lang="en-US" altLang="zh-CN" sz="1600" b="1" dirty="0">
              <a:solidFill>
                <a:prstClr val="black"/>
              </a:solidFill>
              <a:latin typeface="Tahoma" pitchFamily="34" charset="0"/>
            </a:endParaRPr>
          </a:p>
          <a:p>
            <a:r>
              <a:rPr lang="en-US" altLang="zh-CN" sz="1600" b="1" dirty="0">
                <a:solidFill>
                  <a:prstClr val="black"/>
                </a:solidFill>
                <a:latin typeface="Tahoma" pitchFamily="34" charset="0"/>
              </a:rPr>
              <a:t>ON People(salary);</a:t>
            </a:r>
            <a:endParaRPr lang="zh-CN" altLang="en-US" sz="1600"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1026232" y="1507732"/>
            <a:ext cx="5742380" cy="16781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err="1">
                <a:solidFill>
                  <a:srgbClr val="F03E42"/>
                </a:solidFill>
                <a:latin typeface="Inconsolata-Bold"/>
              </a:rPr>
              <a:t>child.Next</a:t>
            </a:r>
            <a:r>
              <a:rPr lang="en-US" altLang="zh-CN" b="1" dirty="0">
                <a:solidFill>
                  <a:srgbClr val="F03E42"/>
                </a:solidFill>
                <a:latin typeface="Inconsolata-Bold"/>
              </a:rPr>
              <a:t>()</a:t>
            </a:r>
            <a:r>
              <a:rPr lang="en-US" altLang="zh-CN" dirty="0">
                <a:solidFill>
                  <a:srgbClr val="595959"/>
                </a:solidFill>
                <a:latin typeface="Inconsolata-Regular"/>
              </a:rPr>
              <a:t>:</a:t>
            </a:r>
          </a:p>
          <a:p>
            <a:r>
              <a:rPr lang="en-US" altLang="zh-CN" b="1" dirty="0">
                <a:solidFill>
                  <a:srgbClr val="F03E42"/>
                </a:solidFill>
                <a:latin typeface="Inconsolata-Bold"/>
              </a:rPr>
              <a:t>   </a:t>
            </a:r>
            <a:r>
              <a:rPr lang="en-US" altLang="zh-CN" b="1" dirty="0" err="1">
                <a:solidFill>
                  <a:srgbClr val="F03E42"/>
                </a:solidFill>
                <a:latin typeface="Inconsolata-Bold"/>
              </a:rPr>
              <a:t>removeFromIndex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p>
          <a:p>
            <a:r>
              <a:rPr lang="en-US" altLang="zh-CN" b="1" dirty="0">
                <a:solidFill>
                  <a:srgbClr val="F03E42"/>
                </a:solidFill>
                <a:latin typeface="Inconsolata-Bold"/>
              </a:rPr>
              <a:t>   </a:t>
            </a:r>
            <a:r>
              <a:rPr lang="en-US" altLang="zh-CN" b="1" dirty="0" err="1">
                <a:solidFill>
                  <a:srgbClr val="F03E42"/>
                </a:solidFill>
                <a:latin typeface="Inconsolata-Bold"/>
              </a:rPr>
              <a:t>updateTuple</a:t>
            </a:r>
            <a:r>
              <a:rPr lang="en-US" altLang="zh-CN" dirty="0">
                <a:solidFill>
                  <a:srgbClr val="595959"/>
                </a:solidFill>
                <a:latin typeface="Inconsolata-Regular"/>
              </a:rPr>
              <a:t>(</a:t>
            </a:r>
            <a:r>
              <a:rPr lang="en-US" altLang="zh-CN" dirty="0" err="1">
                <a:solidFill>
                  <a:srgbClr val="595959"/>
                </a:solidFill>
                <a:latin typeface="Inconsolata-Regular"/>
              </a:rPr>
              <a:t>t.salary</a:t>
            </a:r>
            <a:r>
              <a:rPr lang="en-US" altLang="zh-CN" dirty="0">
                <a:solidFill>
                  <a:srgbClr val="595959"/>
                </a:solidFill>
                <a:latin typeface="Inconsolata-Regular"/>
              </a:rPr>
              <a:t> = </a:t>
            </a:r>
            <a:r>
              <a:rPr lang="en-US" altLang="zh-CN" dirty="0" err="1">
                <a:solidFill>
                  <a:srgbClr val="595959"/>
                </a:solidFill>
                <a:latin typeface="Inconsolata-Regular"/>
              </a:rPr>
              <a:t>t.salary</a:t>
            </a:r>
            <a:r>
              <a:rPr lang="en-US" altLang="zh-CN" dirty="0">
                <a:solidFill>
                  <a:srgbClr val="595959"/>
                </a:solidFill>
                <a:latin typeface="Inconsolata-Regular"/>
              </a:rPr>
              <a:t> + 100)</a:t>
            </a:r>
          </a:p>
          <a:p>
            <a:r>
              <a:rPr lang="en-US" altLang="zh-CN" b="1" dirty="0">
                <a:solidFill>
                  <a:srgbClr val="F03E42"/>
                </a:solidFill>
                <a:latin typeface="Inconsolata-Bold"/>
              </a:rPr>
              <a:t>   </a:t>
            </a:r>
            <a:r>
              <a:rPr lang="en-US" altLang="zh-CN" b="1" dirty="0" err="1">
                <a:solidFill>
                  <a:srgbClr val="F03E42"/>
                </a:solidFill>
                <a:latin typeface="Inconsolata-Bold"/>
              </a:rPr>
              <a:t>insertIntoIndex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endParaRPr lang="zh-CN" altLang="en-US"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6" y="405256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a:solidFill>
                  <a:srgbClr val="F03E42"/>
                </a:solidFill>
                <a:latin typeface="Inconsolata-Bold"/>
              </a:rPr>
              <a:t>people</a:t>
            </a:r>
            <a:r>
              <a:rPr lang="en-US" altLang="zh-CN" b="1" dirty="0">
                <a:solidFill>
                  <a:srgbClr val="595959"/>
                </a:solidFill>
                <a:latin typeface="Inconsolata-Bold"/>
              </a:rPr>
              <a:t>:</a:t>
            </a:r>
          </a:p>
          <a:p>
            <a:r>
              <a:rPr lang="en-US" altLang="zh-CN" b="1" dirty="0">
                <a:solidFill>
                  <a:srgbClr val="F03E42"/>
                </a:solidFill>
                <a:latin typeface="Inconsolata-Bold"/>
              </a:rPr>
              <a:t>     emit</a:t>
            </a:r>
            <a:r>
              <a:rPr lang="en-US" altLang="zh-CN" dirty="0">
                <a:solidFill>
                  <a:srgbClr val="595959"/>
                </a:solidFill>
                <a:latin typeface="Inconsolata-Regular"/>
              </a:rPr>
              <a:t>(t)</a:t>
            </a:r>
            <a:endParaRPr lang="zh-CN" altLang="en-US"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cxnSpLocks/>
            <a:endCxn id="10" idx="1"/>
          </p:cNvCxnSpPr>
          <p:nvPr/>
        </p:nvCxnSpPr>
        <p:spPr bwMode="auto">
          <a:xfrm rot="16200000" flipH="1">
            <a:off x="959662" y="2189419"/>
            <a:ext cx="2234769" cy="1845219"/>
          </a:xfrm>
          <a:prstGeom prst="curvedConnector2">
            <a:avLst/>
          </a:prstGeom>
          <a:solidFill>
            <a:schemeClr val="bg1"/>
          </a:solidFill>
          <a:ln w="19050" cap="flat" cmpd="sng" algn="ctr">
            <a:solidFill>
              <a:srgbClr val="66CCFF"/>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0" name="矩形 29">
            <a:extLst>
              <a:ext uri="{FF2B5EF4-FFF2-40B4-BE49-F238E27FC236}">
                <a16:creationId xmlns:a16="http://schemas.microsoft.com/office/drawing/2014/main" id="{6EF5D151-CFB9-4549-A2DE-8FF2C51F2E06}"/>
              </a:ext>
            </a:extLst>
          </p:cNvPr>
          <p:cNvSpPr/>
          <p:nvPr/>
        </p:nvSpPr>
        <p:spPr bwMode="auto">
          <a:xfrm>
            <a:off x="2209800" y="2564904"/>
            <a:ext cx="4876283"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6" name="箭头: 下 35">
            <a:extLst>
              <a:ext uri="{FF2B5EF4-FFF2-40B4-BE49-F238E27FC236}">
                <a16:creationId xmlns:a16="http://schemas.microsoft.com/office/drawing/2014/main" id="{3A4F029D-B91E-4D53-92F6-34EE7C7AD316}"/>
              </a:ext>
            </a:extLst>
          </p:cNvPr>
          <p:cNvSpPr/>
          <p:nvPr/>
        </p:nvSpPr>
        <p:spPr bwMode="auto">
          <a:xfrm rot="10800000">
            <a:off x="8477844" y="5318235"/>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dirty="0">
              <a:solidFill>
                <a:prstClr val="black"/>
              </a:solidFill>
              <a:latin typeface="Tahoma" pitchFamily="34" charset="0"/>
            </a:endParaRPr>
          </a:p>
        </p:txBody>
      </p:sp>
      <p:sp>
        <p:nvSpPr>
          <p:cNvPr id="2" name="矩形 1">
            <a:extLst>
              <a:ext uri="{FF2B5EF4-FFF2-40B4-BE49-F238E27FC236}">
                <a16:creationId xmlns:a16="http://schemas.microsoft.com/office/drawing/2014/main" id="{AC6318D9-9F8E-4F91-B25C-2259D9E61CFB}"/>
              </a:ext>
            </a:extLst>
          </p:cNvPr>
          <p:cNvSpPr/>
          <p:nvPr/>
        </p:nvSpPr>
        <p:spPr bwMode="auto">
          <a:xfrm>
            <a:off x="2351584" y="3140968"/>
            <a:ext cx="4734498"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3" name="灯片编号占位符 12">
            <a:extLst>
              <a:ext uri="{FF2B5EF4-FFF2-40B4-BE49-F238E27FC236}">
                <a16:creationId xmlns:a16="http://schemas.microsoft.com/office/drawing/2014/main" id="{420C293C-8CCD-43A2-B8BE-A3D628AFC147}"/>
              </a:ext>
            </a:extLst>
          </p:cNvPr>
          <p:cNvSpPr>
            <a:spLocks noGrp="1"/>
          </p:cNvSpPr>
          <p:nvPr>
            <p:ph type="sldNum" sz="quarter" idx="12"/>
          </p:nvPr>
        </p:nvSpPr>
        <p:spPr/>
        <p:txBody>
          <a:bodyPr/>
          <a:lstStyle/>
          <a:p>
            <a:pPr>
              <a:defRPr/>
            </a:pPr>
            <a:fld id="{BCABB3B7-40FC-498F-90D6-69ECBA7F181C}" type="slidenum">
              <a:rPr lang="zh-CN" altLang="en-US" smtClean="0"/>
              <a:pPr>
                <a:defRPr/>
              </a:pPr>
              <a:t>130</a:t>
            </a:fld>
            <a:endParaRPr lang="en-US" altLang="zh-CN"/>
          </a:p>
        </p:txBody>
      </p:sp>
      <p:sp>
        <p:nvSpPr>
          <p:cNvPr id="31" name="椭圆 30">
            <a:extLst>
              <a:ext uri="{FF2B5EF4-FFF2-40B4-BE49-F238E27FC236}">
                <a16:creationId xmlns:a16="http://schemas.microsoft.com/office/drawing/2014/main" id="{B0E3B416-99AC-4F09-B394-F2C698D67FD3}"/>
              </a:ext>
            </a:extLst>
          </p:cNvPr>
          <p:cNvSpPr/>
          <p:nvPr/>
        </p:nvSpPr>
        <p:spPr>
          <a:xfrm>
            <a:off x="4999597" y="3447983"/>
            <a:ext cx="793840" cy="538098"/>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8" name="连接符: 曲线 37">
            <a:extLst>
              <a:ext uri="{FF2B5EF4-FFF2-40B4-BE49-F238E27FC236}">
                <a16:creationId xmlns:a16="http://schemas.microsoft.com/office/drawing/2014/main" id="{598C6DF8-204A-4EF0-A07A-B185FD6E7C27}"/>
              </a:ext>
            </a:extLst>
          </p:cNvPr>
          <p:cNvCxnSpPr>
            <a:cxnSpLocks/>
          </p:cNvCxnSpPr>
          <p:nvPr/>
        </p:nvCxnSpPr>
        <p:spPr bwMode="auto">
          <a:xfrm rot="16200000" flipV="1">
            <a:off x="2792834" y="2700146"/>
            <a:ext cx="1986509" cy="388543"/>
          </a:xfrm>
          <a:prstGeom prst="curvedConnector3">
            <a:avLst>
              <a:gd name="adj1" fmla="val 50000"/>
            </a:avLst>
          </a:prstGeom>
          <a:solidFill>
            <a:schemeClr val="bg1"/>
          </a:solidFill>
          <a:ln w="19050" cap="flat" cmpd="sng" algn="ctr">
            <a:solidFill>
              <a:srgbClr val="66CCFF"/>
            </a:solidFill>
            <a:prstDash val="solid"/>
            <a:round/>
            <a:headEnd type="none" w="med" len="med"/>
            <a:tailEnd type="triangle"/>
          </a:ln>
          <a:effectLst/>
        </p:spPr>
      </p:cxnSp>
      <p:sp>
        <p:nvSpPr>
          <p:cNvPr id="39" name="文本框 38">
            <a:extLst>
              <a:ext uri="{FF2B5EF4-FFF2-40B4-BE49-F238E27FC236}">
                <a16:creationId xmlns:a16="http://schemas.microsoft.com/office/drawing/2014/main" id="{E0CAA402-5190-485F-BC12-CBE1878617E9}"/>
              </a:ext>
            </a:extLst>
          </p:cNvPr>
          <p:cNvSpPr txBox="1"/>
          <p:nvPr/>
        </p:nvSpPr>
        <p:spPr>
          <a:xfrm>
            <a:off x="7869930" y="5640969"/>
            <a:ext cx="2586555" cy="461665"/>
          </a:xfrm>
          <a:prstGeom prst="rect">
            <a:avLst/>
          </a:prstGeom>
          <a:noFill/>
        </p:spPr>
        <p:txBody>
          <a:bodyPr wrap="square" rtlCol="0">
            <a:spAutoFit/>
          </a:bodyPr>
          <a:lstStyle/>
          <a:p>
            <a:r>
              <a:rPr lang="en-US" altLang="zh-CN" dirty="0">
                <a:solidFill>
                  <a:srgbClr val="FF0000"/>
                </a:solidFill>
              </a:rPr>
              <a:t>(10101,Andy)</a:t>
            </a:r>
            <a:endParaRPr lang="zh-CN" altLang="en-US" dirty="0">
              <a:solidFill>
                <a:srgbClr val="FF0000"/>
              </a:solidFill>
            </a:endParaRPr>
          </a:p>
        </p:txBody>
      </p:sp>
      <p:sp>
        <p:nvSpPr>
          <p:cNvPr id="40" name="椭圆 39">
            <a:extLst>
              <a:ext uri="{FF2B5EF4-FFF2-40B4-BE49-F238E27FC236}">
                <a16:creationId xmlns:a16="http://schemas.microsoft.com/office/drawing/2014/main" id="{585ED129-DE8D-4415-A0B8-9FC4F5FC3FF9}"/>
              </a:ext>
            </a:extLst>
          </p:cNvPr>
          <p:cNvSpPr/>
          <p:nvPr/>
        </p:nvSpPr>
        <p:spPr>
          <a:xfrm>
            <a:off x="7854735" y="5555198"/>
            <a:ext cx="1339841" cy="538098"/>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41036594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676856" y="30217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322368" y="1913741"/>
            <a:ext cx="4384949" cy="17007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Update People</a:t>
            </a:r>
          </a:p>
          <a:p>
            <a:pPr algn="ctr"/>
            <a:r>
              <a:rPr lang="en-US" altLang="zh-CN" b="1" dirty="0">
                <a:solidFill>
                  <a:prstClr val="black"/>
                </a:solidFill>
                <a:latin typeface="Tahoma" pitchFamily="34" charset="0"/>
              </a:rPr>
              <a:t>Set  salary=salary+100</a:t>
            </a:r>
          </a:p>
          <a:p>
            <a:r>
              <a:rPr lang="en-US" altLang="zh-CN" dirty="0">
                <a:solidFill>
                  <a:prstClr val="black"/>
                </a:solidFill>
              </a:rPr>
              <a:t>Where salary &gt; 10000</a:t>
            </a:r>
            <a:endParaRPr lang="zh-CN" altLang="en-US"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322368" y="749508"/>
            <a:ext cx="4384949" cy="10953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Create Index </a:t>
            </a:r>
            <a:r>
              <a:rPr lang="en-US" altLang="zh-CN" b="1" dirty="0" err="1">
                <a:solidFill>
                  <a:prstClr val="black"/>
                </a:solidFill>
                <a:latin typeface="Tahoma" pitchFamily="34" charset="0"/>
              </a:rPr>
              <a:t>idx_salary</a:t>
            </a:r>
            <a:endParaRPr lang="en-US" altLang="zh-CN" b="1" dirty="0">
              <a:solidFill>
                <a:prstClr val="black"/>
              </a:solidFill>
              <a:latin typeface="Tahoma" pitchFamily="34" charset="0"/>
            </a:endParaRPr>
          </a:p>
          <a:p>
            <a:r>
              <a:rPr lang="en-US" altLang="zh-CN" b="1" dirty="0">
                <a:solidFill>
                  <a:prstClr val="black"/>
                </a:solidFill>
                <a:latin typeface="Tahoma" pitchFamily="34" charset="0"/>
              </a:rPr>
              <a:t>ON People(salary);</a:t>
            </a:r>
            <a:endParaRPr lang="zh-CN" altLang="en-US"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899410" y="1599392"/>
            <a:ext cx="6204702" cy="180228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err="1">
                <a:solidFill>
                  <a:srgbClr val="F03E42"/>
                </a:solidFill>
                <a:latin typeface="Inconsolata-Bold"/>
              </a:rPr>
              <a:t>child.Next</a:t>
            </a:r>
            <a:r>
              <a:rPr lang="en-US" altLang="zh-CN" b="1" dirty="0">
                <a:solidFill>
                  <a:srgbClr val="F03E42"/>
                </a:solidFill>
                <a:latin typeface="Inconsolata-Bold"/>
              </a:rPr>
              <a:t>()</a:t>
            </a:r>
            <a:r>
              <a:rPr lang="en-US" altLang="zh-CN" dirty="0">
                <a:solidFill>
                  <a:srgbClr val="595959"/>
                </a:solidFill>
                <a:latin typeface="Inconsolata-Regular"/>
              </a:rPr>
              <a:t>:</a:t>
            </a:r>
          </a:p>
          <a:p>
            <a:r>
              <a:rPr lang="en-US" altLang="zh-CN" b="1" dirty="0">
                <a:solidFill>
                  <a:srgbClr val="F03E42"/>
                </a:solidFill>
                <a:latin typeface="Inconsolata-Bold"/>
              </a:rPr>
              <a:t>   </a:t>
            </a:r>
            <a:r>
              <a:rPr lang="en-US" altLang="zh-CN" b="1" dirty="0" err="1">
                <a:solidFill>
                  <a:srgbClr val="F03E42"/>
                </a:solidFill>
                <a:latin typeface="Inconsolata-Bold"/>
              </a:rPr>
              <a:t>removeFromIndex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p>
          <a:p>
            <a:r>
              <a:rPr lang="en-US" altLang="zh-CN" b="1" dirty="0">
                <a:solidFill>
                  <a:srgbClr val="F03E42"/>
                </a:solidFill>
                <a:latin typeface="Inconsolata-Bold"/>
              </a:rPr>
              <a:t>   </a:t>
            </a:r>
            <a:r>
              <a:rPr lang="en-US" altLang="zh-CN" b="1" dirty="0" err="1">
                <a:solidFill>
                  <a:srgbClr val="F03E42"/>
                </a:solidFill>
                <a:latin typeface="Inconsolata-Bold"/>
              </a:rPr>
              <a:t>updateTuple</a:t>
            </a:r>
            <a:r>
              <a:rPr lang="en-US" altLang="zh-CN" dirty="0">
                <a:solidFill>
                  <a:srgbClr val="595959"/>
                </a:solidFill>
                <a:latin typeface="Inconsolata-Regular"/>
              </a:rPr>
              <a:t>(</a:t>
            </a:r>
            <a:r>
              <a:rPr lang="en-US" altLang="zh-CN" dirty="0" err="1">
                <a:solidFill>
                  <a:srgbClr val="595959"/>
                </a:solidFill>
                <a:latin typeface="Inconsolata-Regular"/>
              </a:rPr>
              <a:t>t.salary</a:t>
            </a:r>
            <a:r>
              <a:rPr lang="en-US" altLang="zh-CN" dirty="0">
                <a:solidFill>
                  <a:srgbClr val="595959"/>
                </a:solidFill>
                <a:latin typeface="Inconsolata-Regular"/>
              </a:rPr>
              <a:t> = </a:t>
            </a:r>
            <a:r>
              <a:rPr lang="en-US" altLang="zh-CN" dirty="0" err="1">
                <a:solidFill>
                  <a:srgbClr val="595959"/>
                </a:solidFill>
                <a:latin typeface="Inconsolata-Regular"/>
              </a:rPr>
              <a:t>t.salary</a:t>
            </a:r>
            <a:r>
              <a:rPr lang="en-US" altLang="zh-CN" dirty="0">
                <a:solidFill>
                  <a:srgbClr val="595959"/>
                </a:solidFill>
                <a:latin typeface="Inconsolata-Regular"/>
              </a:rPr>
              <a:t> + 100)</a:t>
            </a:r>
          </a:p>
          <a:p>
            <a:r>
              <a:rPr lang="en-US" altLang="zh-CN" b="1" dirty="0">
                <a:solidFill>
                  <a:srgbClr val="F03E42"/>
                </a:solidFill>
                <a:latin typeface="Inconsolata-Bold"/>
              </a:rPr>
              <a:t>   </a:t>
            </a:r>
            <a:r>
              <a:rPr lang="en-US" altLang="zh-CN" b="1" dirty="0" err="1">
                <a:solidFill>
                  <a:srgbClr val="F03E42"/>
                </a:solidFill>
                <a:latin typeface="Inconsolata-Bold"/>
              </a:rPr>
              <a:t>insertIntoIndex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endParaRPr lang="zh-CN" altLang="en-US"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1870856" y="404201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a:solidFill>
                  <a:srgbClr val="F03E42"/>
                </a:solidFill>
                <a:latin typeface="Inconsolata-Bold"/>
              </a:rPr>
              <a:t>people</a:t>
            </a:r>
            <a:r>
              <a:rPr lang="en-US" altLang="zh-CN" b="1" dirty="0">
                <a:solidFill>
                  <a:srgbClr val="595959"/>
                </a:solidFill>
                <a:latin typeface="Inconsolata-Bold"/>
              </a:rPr>
              <a:t>:</a:t>
            </a:r>
          </a:p>
          <a:p>
            <a:r>
              <a:rPr lang="en-US" altLang="zh-CN" b="1" dirty="0">
                <a:solidFill>
                  <a:srgbClr val="F03E42"/>
                </a:solidFill>
                <a:latin typeface="Inconsolata-Bold"/>
              </a:rPr>
              <a:t>     emit</a:t>
            </a:r>
            <a:r>
              <a:rPr lang="en-US" altLang="zh-CN" dirty="0">
                <a:solidFill>
                  <a:srgbClr val="595959"/>
                </a:solidFill>
                <a:latin typeface="Inconsolata-Regular"/>
              </a:rPr>
              <a:t>(t)</a:t>
            </a:r>
            <a:endParaRPr lang="zh-CN" altLang="en-US"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489369" y="3589191"/>
            <a:ext cx="3282687" cy="461665"/>
          </a:xfrm>
          <a:prstGeom prst="rect">
            <a:avLst/>
          </a:prstGeom>
          <a:noFill/>
        </p:spPr>
        <p:txBody>
          <a:bodyPr wrap="square" rtlCol="0">
            <a:spAutoFit/>
          </a:bodyPr>
          <a:lstStyle/>
          <a:p>
            <a:r>
              <a:rPr lang="en-US" altLang="zh-CN" dirty="0">
                <a:solidFill>
                  <a:srgbClr val="FF0000"/>
                </a:solidFill>
              </a:rPr>
              <a:t>Index(</a:t>
            </a:r>
            <a:r>
              <a:rPr lang="en-US" altLang="zh-CN" dirty="0" err="1">
                <a:solidFill>
                  <a:srgbClr val="FF0000"/>
                </a:solidFill>
              </a:rPr>
              <a:t>People.salary</a:t>
            </a:r>
            <a:r>
              <a:rPr lang="en-US" altLang="zh-CN" dirty="0">
                <a:solidFill>
                  <a:srgbClr val="FF0000"/>
                </a:solidFill>
              </a:rPr>
              <a:t>)</a:t>
            </a:r>
            <a:endParaRPr lang="zh-CN" altLang="en-US" dirty="0">
              <a:solidFill>
                <a:srgbClr val="FF0000"/>
              </a:solidFill>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0" name="矩形 29">
            <a:extLst>
              <a:ext uri="{FF2B5EF4-FFF2-40B4-BE49-F238E27FC236}">
                <a16:creationId xmlns:a16="http://schemas.microsoft.com/office/drawing/2014/main" id="{6EF5D151-CFB9-4549-A2DE-8FF2C51F2E06}"/>
              </a:ext>
            </a:extLst>
          </p:cNvPr>
          <p:cNvSpPr/>
          <p:nvPr/>
        </p:nvSpPr>
        <p:spPr bwMode="auto">
          <a:xfrm>
            <a:off x="2209800" y="2564904"/>
            <a:ext cx="4876283"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6" name="箭头: 下 35">
            <a:extLst>
              <a:ext uri="{FF2B5EF4-FFF2-40B4-BE49-F238E27FC236}">
                <a16:creationId xmlns:a16="http://schemas.microsoft.com/office/drawing/2014/main" id="{3A4F029D-B91E-4D53-92F6-34EE7C7AD316}"/>
              </a:ext>
            </a:extLst>
          </p:cNvPr>
          <p:cNvSpPr/>
          <p:nvPr/>
        </p:nvSpPr>
        <p:spPr bwMode="auto">
          <a:xfrm rot="10800000">
            <a:off x="8791956" y="5270743"/>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 name="矩形 1">
            <a:extLst>
              <a:ext uri="{FF2B5EF4-FFF2-40B4-BE49-F238E27FC236}">
                <a16:creationId xmlns:a16="http://schemas.microsoft.com/office/drawing/2014/main" id="{868ADA8A-7AEB-4229-B758-5F189C626EF4}"/>
              </a:ext>
            </a:extLst>
          </p:cNvPr>
          <p:cNvSpPr/>
          <p:nvPr/>
        </p:nvSpPr>
        <p:spPr bwMode="auto">
          <a:xfrm>
            <a:off x="2343684" y="3140968"/>
            <a:ext cx="4608512" cy="260704"/>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5" name="文本框 34">
            <a:extLst>
              <a:ext uri="{FF2B5EF4-FFF2-40B4-BE49-F238E27FC236}">
                <a16:creationId xmlns:a16="http://schemas.microsoft.com/office/drawing/2014/main" id="{835525F5-77F7-4E0F-80A1-00F3E6BE8A61}"/>
              </a:ext>
            </a:extLst>
          </p:cNvPr>
          <p:cNvSpPr txBox="1"/>
          <p:nvPr/>
        </p:nvSpPr>
        <p:spPr>
          <a:xfrm>
            <a:off x="8398024" y="5699214"/>
            <a:ext cx="2586555" cy="461665"/>
          </a:xfrm>
          <a:prstGeom prst="rect">
            <a:avLst/>
          </a:prstGeom>
          <a:noFill/>
        </p:spPr>
        <p:txBody>
          <a:bodyPr wrap="square" rtlCol="0">
            <a:spAutoFit/>
          </a:bodyPr>
          <a:lstStyle/>
          <a:p>
            <a:r>
              <a:rPr lang="en-US" altLang="zh-CN" dirty="0">
                <a:solidFill>
                  <a:srgbClr val="FF0000"/>
                </a:solidFill>
              </a:rPr>
              <a:t>(10201,Andy)</a:t>
            </a:r>
            <a:endParaRPr lang="zh-CN" altLang="en-US" dirty="0">
              <a:solidFill>
                <a:srgbClr val="FF0000"/>
              </a:solidFill>
            </a:endParaRPr>
          </a:p>
        </p:txBody>
      </p:sp>
      <p:sp>
        <p:nvSpPr>
          <p:cNvPr id="13" name="灯片编号占位符 12">
            <a:extLst>
              <a:ext uri="{FF2B5EF4-FFF2-40B4-BE49-F238E27FC236}">
                <a16:creationId xmlns:a16="http://schemas.microsoft.com/office/drawing/2014/main" id="{A4B0132E-261C-4D89-8F95-82D9E561CCD1}"/>
              </a:ext>
            </a:extLst>
          </p:cNvPr>
          <p:cNvSpPr>
            <a:spLocks noGrp="1"/>
          </p:cNvSpPr>
          <p:nvPr>
            <p:ph type="sldNum" sz="quarter" idx="12"/>
          </p:nvPr>
        </p:nvSpPr>
        <p:spPr/>
        <p:txBody>
          <a:bodyPr/>
          <a:lstStyle/>
          <a:p>
            <a:pPr>
              <a:defRPr/>
            </a:pPr>
            <a:fld id="{BCABB3B7-40FC-498F-90D6-69ECBA7F181C}" type="slidenum">
              <a:rPr lang="zh-CN" altLang="en-US" smtClean="0"/>
              <a:pPr>
                <a:defRPr/>
              </a:pPr>
              <a:t>131</a:t>
            </a:fld>
            <a:endParaRPr lang="en-US" altLang="zh-CN"/>
          </a:p>
        </p:txBody>
      </p:sp>
      <p:sp>
        <p:nvSpPr>
          <p:cNvPr id="34" name="椭圆 33">
            <a:extLst>
              <a:ext uri="{FF2B5EF4-FFF2-40B4-BE49-F238E27FC236}">
                <a16:creationId xmlns:a16="http://schemas.microsoft.com/office/drawing/2014/main" id="{521E5B1A-6C7A-401A-AD2C-329345B5EF57}"/>
              </a:ext>
            </a:extLst>
          </p:cNvPr>
          <p:cNvSpPr/>
          <p:nvPr/>
        </p:nvSpPr>
        <p:spPr>
          <a:xfrm>
            <a:off x="8383225" y="5699214"/>
            <a:ext cx="1339841" cy="538098"/>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7" name="圆角矩形标注 57">
            <a:extLst>
              <a:ext uri="{FF2B5EF4-FFF2-40B4-BE49-F238E27FC236}">
                <a16:creationId xmlns:a16="http://schemas.microsoft.com/office/drawing/2014/main" id="{381D2347-38B2-4943-AC30-65CB1FC4C3ED}"/>
              </a:ext>
            </a:extLst>
          </p:cNvPr>
          <p:cNvSpPr/>
          <p:nvPr/>
        </p:nvSpPr>
        <p:spPr>
          <a:xfrm>
            <a:off x="4036886" y="1426431"/>
            <a:ext cx="2797247" cy="484577"/>
          </a:xfrm>
          <a:prstGeom prst="wedgeRoundRectCallout">
            <a:avLst>
              <a:gd name="adj1" fmla="val -46568"/>
              <a:gd name="adj2" fmla="val 11445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处理</a:t>
            </a:r>
            <a:r>
              <a:rPr lang="en-US" altLang="zh-CN" dirty="0">
                <a:solidFill>
                  <a:srgbClr val="FF0000"/>
                </a:solidFill>
              </a:rPr>
              <a:t>(10101,Andy)</a:t>
            </a:r>
            <a:endParaRPr lang="zh-CN" altLang="en-US" dirty="0"/>
          </a:p>
        </p:txBody>
      </p:sp>
      <p:sp>
        <p:nvSpPr>
          <p:cNvPr id="38" name="圆角矩形标注 57">
            <a:extLst>
              <a:ext uri="{FF2B5EF4-FFF2-40B4-BE49-F238E27FC236}">
                <a16:creationId xmlns:a16="http://schemas.microsoft.com/office/drawing/2014/main" id="{98507ABB-81B0-437D-8FEB-9A7DA107FE8D}"/>
              </a:ext>
            </a:extLst>
          </p:cNvPr>
          <p:cNvSpPr/>
          <p:nvPr/>
        </p:nvSpPr>
        <p:spPr>
          <a:xfrm>
            <a:off x="4306865" y="3492958"/>
            <a:ext cx="2797247" cy="484577"/>
          </a:xfrm>
          <a:prstGeom prst="wedgeRoundRectCallout">
            <a:avLst>
              <a:gd name="adj1" fmla="val -42518"/>
              <a:gd name="adj2" fmla="val -10931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得到</a:t>
            </a:r>
            <a:r>
              <a:rPr lang="en-US" altLang="zh-CN" dirty="0">
                <a:solidFill>
                  <a:srgbClr val="FF0000"/>
                </a:solidFill>
              </a:rPr>
              <a:t>(10201,Andy)</a:t>
            </a:r>
            <a:endParaRPr lang="zh-CN" altLang="en-US" dirty="0"/>
          </a:p>
        </p:txBody>
      </p:sp>
      <p:cxnSp>
        <p:nvCxnSpPr>
          <p:cNvPr id="39" name="连接符: 曲线 38">
            <a:extLst>
              <a:ext uri="{FF2B5EF4-FFF2-40B4-BE49-F238E27FC236}">
                <a16:creationId xmlns:a16="http://schemas.microsoft.com/office/drawing/2014/main" id="{CC408C7D-8729-4B20-8D47-E8A5A111DD22}"/>
              </a:ext>
            </a:extLst>
          </p:cNvPr>
          <p:cNvCxnSpPr>
            <a:cxnSpLocks/>
            <a:endCxn id="34" idx="2"/>
          </p:cNvCxnSpPr>
          <p:nvPr/>
        </p:nvCxnSpPr>
        <p:spPr bwMode="auto">
          <a:xfrm rot="16200000" flipH="1">
            <a:off x="6662646" y="4247684"/>
            <a:ext cx="1945098" cy="1496060"/>
          </a:xfrm>
          <a:prstGeom prst="curvedConnector2">
            <a:avLst/>
          </a:prstGeom>
          <a:solidFill>
            <a:schemeClr val="bg1"/>
          </a:solidFill>
          <a:ln w="19050" cap="flat" cmpd="sng" algn="ctr">
            <a:solidFill>
              <a:srgbClr val="66CCFF"/>
            </a:solidFill>
            <a:prstDash val="solid"/>
            <a:round/>
            <a:headEnd type="none" w="med" len="med"/>
            <a:tailEnd type="triangle"/>
          </a:ln>
          <a:effectLst/>
        </p:spPr>
      </p:cxnSp>
      <p:grpSp>
        <p:nvGrpSpPr>
          <p:cNvPr id="43" name="组合 42">
            <a:extLst>
              <a:ext uri="{FF2B5EF4-FFF2-40B4-BE49-F238E27FC236}">
                <a16:creationId xmlns:a16="http://schemas.microsoft.com/office/drawing/2014/main" id="{86481F64-6A42-4828-A6E8-A213B1394434}"/>
              </a:ext>
            </a:extLst>
          </p:cNvPr>
          <p:cNvGrpSpPr/>
          <p:nvPr/>
        </p:nvGrpSpPr>
        <p:grpSpPr>
          <a:xfrm>
            <a:off x="4639952" y="4668111"/>
            <a:ext cx="2260833" cy="1307100"/>
            <a:chOff x="1786669" y="4816708"/>
            <a:chExt cx="2260833" cy="1307100"/>
          </a:xfrm>
        </p:grpSpPr>
        <p:sp>
          <p:nvSpPr>
            <p:cNvPr id="41" name="圆角矩形标注 57">
              <a:extLst>
                <a:ext uri="{FF2B5EF4-FFF2-40B4-BE49-F238E27FC236}">
                  <a16:creationId xmlns:a16="http://schemas.microsoft.com/office/drawing/2014/main" id="{59F713EF-D479-44DA-A7B1-374A1E5BDE10}"/>
                </a:ext>
              </a:extLst>
            </p:cNvPr>
            <p:cNvSpPr/>
            <p:nvPr/>
          </p:nvSpPr>
          <p:spPr>
            <a:xfrm>
              <a:off x="1786669" y="4816708"/>
              <a:ext cx="2250217" cy="1307100"/>
            </a:xfrm>
            <a:prstGeom prst="wedgeRoundRectCallout">
              <a:avLst>
                <a:gd name="adj1" fmla="val -38922"/>
                <a:gd name="adj2" fmla="val -11179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solidFill>
                    <a:srgbClr val="FF0000"/>
                  </a:solidFill>
                  <a:latin typeface="Tahoma" pitchFamily="34" charset="0"/>
                </a:rPr>
                <a:t>10301</a:t>
              </a:r>
            </a:p>
            <a:p>
              <a:r>
                <a:rPr lang="en-US" altLang="zh-CN" dirty="0">
                  <a:solidFill>
                    <a:srgbClr val="FF0000"/>
                  </a:solidFill>
                  <a:latin typeface="Tahoma" pitchFamily="34" charset="0"/>
                </a:rPr>
                <a:t>10401</a:t>
              </a:r>
            </a:p>
            <a:p>
              <a:r>
                <a:rPr lang="zh-CN" altLang="en-US" dirty="0">
                  <a:solidFill>
                    <a:srgbClr val="FF0000"/>
                  </a:solidFill>
                  <a:latin typeface="Tahoma" pitchFamily="34" charset="0"/>
                </a:rPr>
                <a:t>。。。</a:t>
              </a:r>
              <a:endParaRPr lang="zh-CN" altLang="en-US" dirty="0"/>
            </a:p>
          </p:txBody>
        </p:sp>
        <p:sp>
          <p:nvSpPr>
            <p:cNvPr id="42" name="矩形 41">
              <a:extLst>
                <a:ext uri="{FF2B5EF4-FFF2-40B4-BE49-F238E27FC236}">
                  <a16:creationId xmlns:a16="http://schemas.microsoft.com/office/drawing/2014/main" id="{98EB2BA9-E35C-4399-A99A-B3AA6351D153}"/>
                </a:ext>
              </a:extLst>
            </p:cNvPr>
            <p:cNvSpPr/>
            <p:nvPr/>
          </p:nvSpPr>
          <p:spPr bwMode="auto">
            <a:xfrm>
              <a:off x="2740286" y="5012863"/>
              <a:ext cx="1307216" cy="75031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r>
                <a:rPr lang="en-US" altLang="zh-CN" sz="6000" b="1" dirty="0">
                  <a:solidFill>
                    <a:srgbClr val="FF0000"/>
                  </a:solidFill>
                  <a:latin typeface="Tahoma" pitchFamily="34" charset="0"/>
                </a:rPr>
                <a:t>×</a:t>
              </a:r>
              <a:endParaRPr lang="zh-CN" altLang="en-US" sz="6000" b="1" dirty="0">
                <a:solidFill>
                  <a:srgbClr val="FF0000"/>
                </a:solidFill>
                <a:latin typeface="Tahoma" pitchFamily="34" charset="0"/>
              </a:endParaRPr>
            </a:p>
          </p:txBody>
        </p:sp>
      </p:grpSp>
    </p:spTree>
    <p:extLst>
      <p:ext uri="{BB962C8B-B14F-4D97-AF65-F5344CB8AC3E}">
        <p14:creationId xmlns:p14="http://schemas.microsoft.com/office/powerpoint/2010/main" val="100535493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936D96-3653-4A0B-A95B-AD416FA4773C}"/>
              </a:ext>
            </a:extLst>
          </p:cNvPr>
          <p:cNvSpPr>
            <a:spLocks noGrp="1"/>
          </p:cNvSpPr>
          <p:nvPr>
            <p:ph idx="1"/>
          </p:nvPr>
        </p:nvSpPr>
        <p:spPr>
          <a:xfrm>
            <a:off x="2209800" y="980728"/>
            <a:ext cx="7918648" cy="5115272"/>
          </a:xfrm>
        </p:spPr>
        <p:txBody>
          <a:bodyPr/>
          <a:lstStyle/>
          <a:p>
            <a:pPr marL="0" indent="0">
              <a:buNone/>
            </a:pPr>
            <a:r>
              <a:rPr lang="en-US" altLang="zh-CN" b="1" dirty="0">
                <a:latin typeface="微软雅黑" panose="020B0503020204020204" pitchFamily="34" charset="-122"/>
                <a:ea typeface="微软雅黑" panose="020B0503020204020204" pitchFamily="34" charset="-122"/>
              </a:rPr>
              <a:t>HALLOWEEN</a:t>
            </a:r>
            <a:r>
              <a:rPr lang="zh-CN" altLang="en-US" b="1" dirty="0">
                <a:latin typeface="微软雅黑" panose="020B0503020204020204" pitchFamily="34" charset="-122"/>
                <a:ea typeface="微软雅黑" panose="020B0503020204020204" pitchFamily="34" charset="-122"/>
              </a:rPr>
              <a:t>问题</a:t>
            </a:r>
            <a:endParaRPr lang="en-US" altLang="zh-CN" b="1" dirty="0">
              <a:latin typeface="微软雅黑" panose="020B0503020204020204" pitchFamily="34" charset="-122"/>
              <a:ea typeface="微软雅黑" panose="020B0503020204020204" pitchFamily="34" charset="-122"/>
            </a:endParaRPr>
          </a:p>
          <a:p>
            <a:pPr marL="0" lvl="1" indent="0">
              <a:buNone/>
            </a:pPr>
            <a:r>
              <a:rPr lang="zh-CN" altLang="en-US" dirty="0"/>
              <a:t>        当执行更新操作时会引起元组物理位置发生变化，如果不进行适当处理，就会导致扫描</a:t>
            </a:r>
            <a:r>
              <a:rPr lang="en-US" altLang="zh-CN" dirty="0"/>
              <a:t>(scan)</a:t>
            </a:r>
            <a:r>
              <a:rPr lang="zh-CN" altLang="en-US" dirty="0"/>
              <a:t>操作多次访问该数据。（可能在聚簇存储的表或索引扫描中发生）</a:t>
            </a:r>
            <a:endParaRPr lang="en-US" altLang="zh-CN" dirty="0"/>
          </a:p>
          <a:p>
            <a:pPr marL="0" lvl="1" indent="0">
              <a:buNone/>
            </a:pPr>
            <a:endParaRPr lang="en-US" altLang="zh-CN" dirty="0"/>
          </a:p>
          <a:p>
            <a:pPr marL="0" lvl="1" indent="0">
              <a:buNone/>
            </a:pPr>
            <a:r>
              <a:rPr lang="zh-CN" altLang="en-US" dirty="0"/>
              <a:t>解决方案：对于</a:t>
            </a:r>
            <a:r>
              <a:rPr lang="en-US" altLang="zh-CN" dirty="0"/>
              <a:t>update</a:t>
            </a:r>
            <a:r>
              <a:rPr lang="zh-CN" altLang="en-US" dirty="0"/>
              <a:t>和</a:t>
            </a:r>
            <a:r>
              <a:rPr lang="en-US" altLang="zh-CN" dirty="0"/>
              <a:t>delete</a:t>
            </a:r>
            <a:r>
              <a:rPr lang="zh-CN" altLang="en-US" dirty="0"/>
              <a:t>操作，需要“</a:t>
            </a:r>
            <a:r>
              <a:rPr lang="zh-CN" altLang="en-US" dirty="0">
                <a:solidFill>
                  <a:srgbClr val="FF0000"/>
                </a:solidFill>
              </a:rPr>
              <a:t>记住</a:t>
            </a:r>
            <a:r>
              <a:rPr lang="zh-CN" altLang="en-US" dirty="0"/>
              <a:t>” 对于所有已操作的（更新</a:t>
            </a:r>
            <a:r>
              <a:rPr lang="en-US" altLang="zh-CN" dirty="0"/>
              <a:t>/</a:t>
            </a:r>
            <a:r>
              <a:rPr lang="zh-CN" altLang="en-US" dirty="0"/>
              <a:t>删除）元组。</a:t>
            </a:r>
            <a:endParaRPr lang="en-US" altLang="zh-CN" dirty="0"/>
          </a:p>
          <a:p>
            <a:pPr marL="0" lvl="1" indent="0">
              <a:buNone/>
            </a:pPr>
            <a:r>
              <a:rPr lang="zh-CN" altLang="en-US" dirty="0"/>
              <a:t>        </a:t>
            </a:r>
            <a:endParaRPr lang="en-US" altLang="zh-CN" dirty="0"/>
          </a:p>
          <a:p>
            <a:pPr marL="0" lvl="1" indent="0">
              <a:buNone/>
            </a:pPr>
            <a:r>
              <a:rPr lang="en-US" altLang="zh-CN" dirty="0">
                <a:solidFill>
                  <a:srgbClr val="3333FF"/>
                </a:solidFill>
              </a:rPr>
              <a:t>        </a:t>
            </a:r>
            <a:r>
              <a:rPr lang="zh-CN" altLang="en-US" dirty="0">
                <a:solidFill>
                  <a:srgbClr val="3333FF"/>
                </a:solidFill>
              </a:rPr>
              <a:t>该现象由</a:t>
            </a:r>
            <a:r>
              <a:rPr lang="en-US" altLang="zh-CN" dirty="0">
                <a:solidFill>
                  <a:srgbClr val="3333FF"/>
                </a:solidFill>
              </a:rPr>
              <a:t>IBM</a:t>
            </a:r>
            <a:r>
              <a:rPr lang="zh-CN" altLang="en-US" dirty="0">
                <a:solidFill>
                  <a:srgbClr val="3333FF"/>
                </a:solidFill>
              </a:rPr>
              <a:t>研究员在</a:t>
            </a:r>
            <a:r>
              <a:rPr lang="en-US" altLang="zh-CN" dirty="0">
                <a:solidFill>
                  <a:srgbClr val="3333FF"/>
                </a:solidFill>
              </a:rPr>
              <a:t>1976</a:t>
            </a:r>
            <a:r>
              <a:rPr lang="zh-CN" altLang="en-US" dirty="0">
                <a:solidFill>
                  <a:srgbClr val="3333FF"/>
                </a:solidFill>
              </a:rPr>
              <a:t>年的万圣节发现的，当时的系统是</a:t>
            </a:r>
            <a:r>
              <a:rPr lang="en-US" altLang="zh-CN" dirty="0">
                <a:solidFill>
                  <a:srgbClr val="3333FF"/>
                </a:solidFill>
              </a:rPr>
              <a:t>System R</a:t>
            </a:r>
            <a:r>
              <a:rPr lang="zh-CN" altLang="en-US" dirty="0">
                <a:solidFill>
                  <a:srgbClr val="3333FF"/>
                </a:solidFill>
              </a:rPr>
              <a:t>。</a:t>
            </a:r>
          </a:p>
        </p:txBody>
      </p:sp>
      <p:sp>
        <p:nvSpPr>
          <p:cNvPr id="4" name="Text Box 4">
            <a:extLst>
              <a:ext uri="{FF2B5EF4-FFF2-40B4-BE49-F238E27FC236}">
                <a16:creationId xmlns:a16="http://schemas.microsoft.com/office/drawing/2014/main" id="{4B7B2B0E-7D66-4D23-A90D-B7B58BB5FD53}"/>
              </a:ext>
            </a:extLst>
          </p:cNvPr>
          <p:cNvSpPr txBox="1">
            <a:spLocks noChangeArrowheads="1"/>
          </p:cNvSpPr>
          <p:nvPr/>
        </p:nvSpPr>
        <p:spPr bwMode="auto">
          <a:xfrm>
            <a:off x="1847528" y="31407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2" name="灯片编号占位符 1">
            <a:extLst>
              <a:ext uri="{FF2B5EF4-FFF2-40B4-BE49-F238E27FC236}">
                <a16:creationId xmlns:a16="http://schemas.microsoft.com/office/drawing/2014/main" id="{0B870BE8-64FE-421E-A921-CAD005B01302}"/>
              </a:ext>
            </a:extLst>
          </p:cNvPr>
          <p:cNvSpPr>
            <a:spLocks noGrp="1"/>
          </p:cNvSpPr>
          <p:nvPr>
            <p:ph type="sldNum" sz="quarter" idx="12"/>
          </p:nvPr>
        </p:nvSpPr>
        <p:spPr/>
        <p:txBody>
          <a:bodyPr/>
          <a:lstStyle/>
          <a:p>
            <a:pPr>
              <a:defRPr/>
            </a:pPr>
            <a:fld id="{BCABB3B7-40FC-498F-90D6-69ECBA7F181C}" type="slidenum">
              <a:rPr lang="zh-CN" altLang="en-US" smtClean="0"/>
              <a:pPr>
                <a:defRPr/>
              </a:pPr>
              <a:t>132</a:t>
            </a:fld>
            <a:endParaRPr lang="en-US" altLang="zh-CN"/>
          </a:p>
        </p:txBody>
      </p:sp>
    </p:spTree>
    <p:extLst>
      <p:ext uri="{BB962C8B-B14F-4D97-AF65-F5344CB8AC3E}">
        <p14:creationId xmlns:p14="http://schemas.microsoft.com/office/powerpoint/2010/main" val="128656606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A2158A-098C-4600-B1E0-59775E3C5148}"/>
              </a:ext>
            </a:extLst>
          </p:cNvPr>
          <p:cNvSpPr>
            <a:spLocks noGrp="1"/>
          </p:cNvSpPr>
          <p:nvPr>
            <p:ph idx="1"/>
          </p:nvPr>
        </p:nvSpPr>
        <p:spPr>
          <a:xfrm>
            <a:off x="1703512" y="943372"/>
            <a:ext cx="5400600" cy="4971256"/>
          </a:xfrm>
        </p:spPr>
        <p:txBody>
          <a:bodyPr/>
          <a:lstStyle/>
          <a:p>
            <a:pPr marL="0" indent="0">
              <a:buNone/>
            </a:pPr>
            <a:r>
              <a:rPr lang="en-US" altLang="zh-CN" dirty="0"/>
              <a:t>        DBMS</a:t>
            </a:r>
            <a:r>
              <a:rPr lang="zh-CN" altLang="en-US" dirty="0"/>
              <a:t>用一颗表达式树来表示</a:t>
            </a:r>
            <a:r>
              <a:rPr lang="en-US" altLang="zh-CN" dirty="0">
                <a:solidFill>
                  <a:srgbClr val="FF0000"/>
                </a:solidFill>
              </a:rPr>
              <a:t>where</a:t>
            </a:r>
            <a:r>
              <a:rPr lang="zh-CN" altLang="en-US" dirty="0"/>
              <a:t>子句，树的每个结点表示不同的表达式类型。</a:t>
            </a:r>
            <a:endParaRPr lang="en-US" altLang="zh-CN" dirty="0"/>
          </a:p>
          <a:p>
            <a:pPr marL="246063" lvl="2">
              <a:buFont typeface="Wingdings" panose="05000000000000000000" pitchFamily="2" charset="2"/>
              <a:buChar char="Ø"/>
            </a:pPr>
            <a:r>
              <a:rPr lang="zh-CN" altLang="en-US" sz="2400" dirty="0"/>
              <a:t>逻辑运算符：与，或</a:t>
            </a:r>
            <a:endParaRPr lang="en-US" altLang="zh-CN" sz="2400" dirty="0"/>
          </a:p>
          <a:p>
            <a:pPr marL="246063" lvl="2">
              <a:buFont typeface="Wingdings" panose="05000000000000000000" pitchFamily="2" charset="2"/>
              <a:buChar char="Ø"/>
            </a:pPr>
            <a:r>
              <a:rPr lang="zh-CN" altLang="en-US" sz="2400" dirty="0"/>
              <a:t>比较运算符：</a:t>
            </a:r>
            <a:r>
              <a:rPr lang="en-US" altLang="zh-CN" sz="2400" dirty="0"/>
              <a:t>=</a:t>
            </a:r>
            <a:r>
              <a:rPr lang="zh-CN" altLang="en-US" sz="2400" dirty="0"/>
              <a:t>，</a:t>
            </a:r>
            <a:r>
              <a:rPr lang="en-US" altLang="zh-CN" sz="2400" dirty="0"/>
              <a:t>&gt;,&lt;,!=,…</a:t>
            </a:r>
          </a:p>
          <a:p>
            <a:pPr marL="246063" lvl="2">
              <a:buFont typeface="Wingdings" panose="05000000000000000000" pitchFamily="2" charset="2"/>
              <a:buChar char="Ø"/>
            </a:pPr>
            <a:r>
              <a:rPr lang="zh-CN" altLang="en-US" sz="2400" dirty="0"/>
              <a:t>算数运算符：</a:t>
            </a:r>
            <a:r>
              <a:rPr lang="en-US" altLang="zh-CN" sz="2400" dirty="0"/>
              <a:t>+,-,*,/,….</a:t>
            </a:r>
          </a:p>
          <a:p>
            <a:pPr marL="246063" lvl="2">
              <a:buFont typeface="Wingdings" panose="05000000000000000000" pitchFamily="2" charset="2"/>
              <a:buChar char="Ø"/>
            </a:pPr>
            <a:r>
              <a:rPr lang="zh-CN" altLang="en-US" sz="2400" dirty="0"/>
              <a:t>常量</a:t>
            </a:r>
            <a:endParaRPr lang="en-US" altLang="zh-CN" sz="2400" dirty="0"/>
          </a:p>
          <a:p>
            <a:pPr marL="246063" lvl="2">
              <a:buFont typeface="Wingdings" panose="05000000000000000000" pitchFamily="2" charset="2"/>
              <a:buChar char="Ø"/>
            </a:pPr>
            <a:r>
              <a:rPr lang="zh-CN" altLang="en-US" sz="2400" dirty="0"/>
              <a:t>元组属性</a:t>
            </a:r>
          </a:p>
        </p:txBody>
      </p:sp>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1668096" y="22822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表达式计算</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7464152" y="1164814"/>
            <a:ext cx="3031606" cy="11120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b="1" dirty="0">
                <a:solidFill>
                  <a:prstClr val="black"/>
                </a:solidFill>
                <a:latin typeface="新宋体" panose="02010609030101010101" pitchFamily="49" charset="-122"/>
                <a:ea typeface="新宋体" panose="02010609030101010101" pitchFamily="49" charset="-122"/>
              </a:rPr>
              <a:t>Select </a:t>
            </a:r>
            <a:r>
              <a:rPr lang="en-US" altLang="zh-CN" sz="1800" b="1" dirty="0" err="1">
                <a:solidFill>
                  <a:prstClr val="black"/>
                </a:solidFill>
                <a:latin typeface="新宋体" panose="02010609030101010101" pitchFamily="49" charset="-122"/>
                <a:ea typeface="新宋体" panose="02010609030101010101" pitchFamily="49" charset="-122"/>
              </a:rPr>
              <a:t>R.id,S.cdate</a:t>
            </a:r>
            <a:endParaRPr lang="en-US" altLang="zh-CN" sz="1800" b="1" dirty="0">
              <a:solidFill>
                <a:prstClr val="black"/>
              </a:solidFill>
              <a:latin typeface="新宋体" panose="02010609030101010101" pitchFamily="49" charset="-122"/>
              <a:ea typeface="新宋体" panose="02010609030101010101" pitchFamily="49" charset="-122"/>
            </a:endParaRPr>
          </a:p>
          <a:p>
            <a:pPr algn="ctr"/>
            <a:r>
              <a:rPr lang="en-US" altLang="zh-CN" sz="1800" dirty="0">
                <a:solidFill>
                  <a:prstClr val="black"/>
                </a:solidFill>
                <a:latin typeface="新宋体" panose="02010609030101010101" pitchFamily="49" charset="-122"/>
                <a:ea typeface="新宋体" panose="02010609030101010101" pitchFamily="49" charset="-122"/>
              </a:rPr>
              <a:t>From R join S</a:t>
            </a:r>
          </a:p>
          <a:p>
            <a:pPr algn="ctr"/>
            <a:r>
              <a:rPr lang="en-US" altLang="zh-CN" sz="1800" b="1" dirty="0">
                <a:solidFill>
                  <a:prstClr val="black"/>
                </a:solidFill>
                <a:latin typeface="新宋体" panose="02010609030101010101" pitchFamily="49" charset="-122"/>
                <a:ea typeface="新宋体" panose="02010609030101010101" pitchFamily="49" charset="-122"/>
              </a:rPr>
              <a:t>ON R.id=S.id</a:t>
            </a:r>
          </a:p>
          <a:p>
            <a:pPr algn="ctr"/>
            <a:r>
              <a:rPr lang="en-US" altLang="zh-CN" sz="1800" dirty="0">
                <a:solidFill>
                  <a:prstClr val="black"/>
                </a:solidFill>
                <a:latin typeface="新宋体" panose="02010609030101010101" pitchFamily="49" charset="-122"/>
                <a:ea typeface="新宋体" panose="02010609030101010101" pitchFamily="49" charset="-122"/>
              </a:rPr>
              <a:t>Where </a:t>
            </a:r>
            <a:r>
              <a:rPr lang="en-US" altLang="zh-CN" sz="1800" dirty="0" err="1">
                <a:solidFill>
                  <a:prstClr val="black"/>
                </a:solidFill>
                <a:latin typeface="新宋体" panose="02010609030101010101" pitchFamily="49" charset="-122"/>
                <a:ea typeface="新宋体" panose="02010609030101010101" pitchFamily="49" charset="-122"/>
              </a:rPr>
              <a:t>S.value</a:t>
            </a:r>
            <a:r>
              <a:rPr lang="en-US" altLang="zh-CN" sz="1800" dirty="0">
                <a:solidFill>
                  <a:prstClr val="black"/>
                </a:solidFill>
                <a:latin typeface="新宋体" panose="02010609030101010101" pitchFamily="49" charset="-122"/>
                <a:ea typeface="新宋体" panose="02010609030101010101" pitchFamily="49" charset="-122"/>
              </a:rPr>
              <a:t>&gt;100</a:t>
            </a:r>
            <a:endParaRPr lang="zh-CN" altLang="en-US" sz="18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7214589" y="32057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And</a:t>
            </a:r>
            <a:endParaRPr lang="zh-CN" altLang="en-US" sz="1800" dirty="0">
              <a:solidFill>
                <a:prstClr val="black"/>
              </a:solidFill>
              <a:latin typeface="Tahoma" pitchFamily="34" charset="0"/>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6154422" y="4073463"/>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8544272" y="4077072"/>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&gt;</a:t>
            </a:r>
            <a:endParaRPr lang="zh-CN" altLang="en-US" sz="1800" dirty="0">
              <a:solidFill>
                <a:prstClr val="black"/>
              </a:solidFill>
              <a:latin typeface="Tahoma" pitchFamily="34" charset="0"/>
            </a:endParaRPr>
          </a:p>
        </p:txBody>
      </p:sp>
      <p:sp>
        <p:nvSpPr>
          <p:cNvPr id="8" name="矩形 7">
            <a:extLst>
              <a:ext uri="{FF2B5EF4-FFF2-40B4-BE49-F238E27FC236}">
                <a16:creationId xmlns:a16="http://schemas.microsoft.com/office/drawing/2014/main" id="{831402CE-1C1F-450D-B44F-0C4DC012BDAF}"/>
              </a:ext>
            </a:extLst>
          </p:cNvPr>
          <p:cNvSpPr/>
          <p:nvPr/>
        </p:nvSpPr>
        <p:spPr bwMode="auto">
          <a:xfrm>
            <a:off x="5209806" y="4941168"/>
            <a:ext cx="115212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200" dirty="0">
                <a:solidFill>
                  <a:prstClr val="black"/>
                </a:solidFill>
                <a:latin typeface="Tahoma" pitchFamily="34" charset="0"/>
              </a:rPr>
              <a:t>Attribute(R.id)</a:t>
            </a:r>
            <a:endParaRPr lang="zh-CN" altLang="en-US" sz="1200" dirty="0">
              <a:solidFill>
                <a:prstClr val="black"/>
              </a:solidFill>
              <a:latin typeface="Tahoma" pitchFamily="34" charset="0"/>
            </a:endParaRPr>
          </a:p>
        </p:txBody>
      </p:sp>
      <p:sp>
        <p:nvSpPr>
          <p:cNvPr id="10" name="矩形 9">
            <a:extLst>
              <a:ext uri="{FF2B5EF4-FFF2-40B4-BE49-F238E27FC236}">
                <a16:creationId xmlns:a16="http://schemas.microsoft.com/office/drawing/2014/main" id="{E0CF396E-AD45-4427-8736-131B915E5A62}"/>
              </a:ext>
            </a:extLst>
          </p:cNvPr>
          <p:cNvSpPr/>
          <p:nvPr/>
        </p:nvSpPr>
        <p:spPr bwMode="auto">
          <a:xfrm>
            <a:off x="6766490" y="4941168"/>
            <a:ext cx="1057702"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200" dirty="0">
                <a:solidFill>
                  <a:prstClr val="black"/>
                </a:solidFill>
                <a:latin typeface="Tahoma" pitchFamily="34" charset="0"/>
              </a:rPr>
              <a:t>Attribute(S.id)</a:t>
            </a:r>
            <a:endParaRPr lang="zh-CN" altLang="en-US" sz="1200" dirty="0">
              <a:solidFill>
                <a:prstClr val="black"/>
              </a:solidFill>
              <a:latin typeface="Tahoma" pitchFamily="34" charset="0"/>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7968208" y="494116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200" dirty="0">
                <a:solidFill>
                  <a:prstClr val="black"/>
                </a:solidFill>
                <a:latin typeface="Tahoma" pitchFamily="34" charset="0"/>
              </a:rPr>
              <a:t>Attribute(</a:t>
            </a:r>
            <a:r>
              <a:rPr lang="en-US" altLang="zh-CN" sz="1200" dirty="0" err="1">
                <a:solidFill>
                  <a:prstClr val="black"/>
                </a:solidFill>
                <a:latin typeface="Tahoma" pitchFamily="34" charset="0"/>
              </a:rPr>
              <a:t>S.value</a:t>
            </a:r>
            <a:r>
              <a:rPr lang="en-US" altLang="zh-CN" sz="1200" dirty="0">
                <a:solidFill>
                  <a:prstClr val="black"/>
                </a:solidFill>
                <a:latin typeface="Tahoma" pitchFamily="34" charset="0"/>
              </a:rPr>
              <a:t>)</a:t>
            </a:r>
            <a:endParaRPr lang="zh-CN" altLang="en-US" sz="1200" dirty="0">
              <a:solidFill>
                <a:prstClr val="black"/>
              </a:solidFill>
              <a:latin typeface="Tahoma" pitchFamily="34" charset="0"/>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9552384" y="4941168"/>
            <a:ext cx="1057702"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200" dirty="0">
                <a:solidFill>
                  <a:prstClr val="black"/>
                </a:solidFill>
                <a:latin typeface="Tahoma" pitchFamily="34" charset="0"/>
              </a:rPr>
              <a:t>Constant(100)</a:t>
            </a:r>
            <a:endParaRPr lang="zh-CN" altLang="en-US" sz="1200" dirty="0">
              <a:solidFill>
                <a:prstClr val="black"/>
              </a:solidFill>
              <a:latin typeface="Tahoma" pitchFamily="34" charset="0"/>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8235861" y="3156594"/>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stCxn id="2" idx="2"/>
            <a:endCxn id="6" idx="0"/>
          </p:cNvCxnSpPr>
          <p:nvPr/>
        </p:nvCxnSpPr>
        <p:spPr bwMode="auto">
          <a:xfrm rot="5400000">
            <a:off x="7042743" y="3289548"/>
            <a:ext cx="507665" cy="1060167"/>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8" name="连接符: 曲线 17">
            <a:extLst>
              <a:ext uri="{FF2B5EF4-FFF2-40B4-BE49-F238E27FC236}">
                <a16:creationId xmlns:a16="http://schemas.microsoft.com/office/drawing/2014/main" id="{D6FA2EED-95F7-4131-8FAB-D1D1FF04D14A}"/>
              </a:ext>
            </a:extLst>
          </p:cNvPr>
          <p:cNvCxnSpPr>
            <a:stCxn id="6" idx="2"/>
            <a:endCxn id="8" idx="0"/>
          </p:cNvCxnSpPr>
          <p:nvPr/>
        </p:nvCxnSpPr>
        <p:spPr bwMode="auto">
          <a:xfrm rot="5400000">
            <a:off x="6022349" y="4197025"/>
            <a:ext cx="507665" cy="98062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0" name="连接符: 曲线 19">
            <a:extLst>
              <a:ext uri="{FF2B5EF4-FFF2-40B4-BE49-F238E27FC236}">
                <a16:creationId xmlns:a16="http://schemas.microsoft.com/office/drawing/2014/main" id="{89A57BF1-D7AF-4351-92C8-2A1E700B3E79}"/>
              </a:ext>
            </a:extLst>
          </p:cNvPr>
          <p:cNvCxnSpPr>
            <a:stCxn id="6" idx="2"/>
            <a:endCxn id="10" idx="0"/>
          </p:cNvCxnSpPr>
          <p:nvPr/>
        </p:nvCxnSpPr>
        <p:spPr bwMode="auto">
          <a:xfrm rot="16200000" flipH="1">
            <a:off x="6777084" y="4422910"/>
            <a:ext cx="507665" cy="5288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stCxn id="7" idx="2"/>
            <a:endCxn id="11" idx="0"/>
          </p:cNvCxnSpPr>
          <p:nvPr/>
        </p:nvCxnSpPr>
        <p:spPr bwMode="auto">
          <a:xfrm rot="5400000">
            <a:off x="8616280" y="4401108"/>
            <a:ext cx="504056" cy="576064"/>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stCxn id="7" idx="2"/>
            <a:endCxn id="12" idx="0"/>
          </p:cNvCxnSpPr>
          <p:nvPr/>
        </p:nvCxnSpPr>
        <p:spPr bwMode="auto">
          <a:xfrm rot="16200000" flipH="1">
            <a:off x="9366759" y="4226693"/>
            <a:ext cx="504056" cy="924895"/>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7608168" y="1700808"/>
            <a:ext cx="2664296" cy="57606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9" name="灯片编号占位符 8">
            <a:extLst>
              <a:ext uri="{FF2B5EF4-FFF2-40B4-BE49-F238E27FC236}">
                <a16:creationId xmlns:a16="http://schemas.microsoft.com/office/drawing/2014/main" id="{AE0D925A-2BCE-4860-81B7-2B46818A3CBE}"/>
              </a:ext>
            </a:extLst>
          </p:cNvPr>
          <p:cNvSpPr>
            <a:spLocks noGrp="1"/>
          </p:cNvSpPr>
          <p:nvPr>
            <p:ph type="sldNum" sz="quarter" idx="12"/>
          </p:nvPr>
        </p:nvSpPr>
        <p:spPr/>
        <p:txBody>
          <a:bodyPr/>
          <a:lstStyle/>
          <a:p>
            <a:pPr>
              <a:defRPr/>
            </a:pPr>
            <a:fld id="{BCABB3B7-40FC-498F-90D6-69ECBA7F181C}" type="slidenum">
              <a:rPr lang="zh-CN" altLang="en-US" smtClean="0"/>
              <a:pPr>
                <a:defRPr/>
              </a:pPr>
              <a:t>133</a:t>
            </a:fld>
            <a:endParaRPr lang="en-US" altLang="zh-CN"/>
          </a:p>
        </p:txBody>
      </p:sp>
    </p:spTree>
    <p:extLst>
      <p:ext uri="{BB962C8B-B14F-4D97-AF65-F5344CB8AC3E}">
        <p14:creationId xmlns:p14="http://schemas.microsoft.com/office/powerpoint/2010/main" val="398825406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1666654" y="36400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表达式计算</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2085390" y="1484784"/>
            <a:ext cx="2664296" cy="5760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b="1" dirty="0">
                <a:solidFill>
                  <a:prstClr val="black"/>
                </a:solidFill>
                <a:latin typeface="新宋体" panose="02010609030101010101" pitchFamily="49" charset="-122"/>
                <a:ea typeface="新宋体" panose="02010609030101010101" pitchFamily="49" charset="-122"/>
              </a:rPr>
              <a:t>Select *</a:t>
            </a:r>
            <a:r>
              <a:rPr lang="en-US" altLang="zh-CN" sz="1800" dirty="0">
                <a:solidFill>
                  <a:prstClr val="black"/>
                </a:solidFill>
                <a:latin typeface="新宋体" panose="02010609030101010101" pitchFamily="49" charset="-122"/>
                <a:ea typeface="新宋体" panose="02010609030101010101" pitchFamily="49" charset="-122"/>
              </a:rPr>
              <a:t> From S</a:t>
            </a:r>
          </a:p>
          <a:p>
            <a:pPr algn="ctr"/>
            <a:r>
              <a:rPr lang="en-US" altLang="zh-CN" sz="1800" dirty="0">
                <a:solidFill>
                  <a:prstClr val="black"/>
                </a:solidFill>
                <a:latin typeface="新宋体" panose="02010609030101010101" pitchFamily="49" charset="-122"/>
                <a:ea typeface="新宋体" panose="02010609030101010101" pitchFamily="49" charset="-122"/>
              </a:rPr>
              <a:t>Where </a:t>
            </a:r>
            <a:r>
              <a:rPr lang="en-US" altLang="zh-CN" sz="1800" dirty="0" err="1">
                <a:solidFill>
                  <a:prstClr val="black"/>
                </a:solidFill>
                <a:latin typeface="新宋体" panose="02010609030101010101" pitchFamily="49" charset="-122"/>
                <a:ea typeface="新宋体" panose="02010609030101010101" pitchFamily="49" charset="-122"/>
              </a:rPr>
              <a:t>S.value</a:t>
            </a:r>
            <a:r>
              <a:rPr lang="en-US" altLang="zh-CN" sz="1800" dirty="0">
                <a:solidFill>
                  <a:prstClr val="black"/>
                </a:solidFill>
                <a:latin typeface="新宋体" panose="02010609030101010101" pitchFamily="49" charset="-122"/>
                <a:ea typeface="新宋体" panose="02010609030101010101" pitchFamily="49" charset="-122"/>
              </a:rPr>
              <a:t>=?+1</a:t>
            </a:r>
            <a:endParaRPr lang="zh-CN" altLang="en-US" sz="18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5580503" y="32057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4007768" y="4073463"/>
            <a:ext cx="1736704"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err="1">
                <a:solidFill>
                  <a:prstClr val="black"/>
                </a:solidFill>
                <a:latin typeface="Tahoma" pitchFamily="34" charset="0"/>
              </a:rPr>
              <a:t>Arribute</a:t>
            </a:r>
            <a:r>
              <a:rPr lang="en-US" altLang="zh-CN" sz="1800" dirty="0">
                <a:solidFill>
                  <a:prstClr val="black"/>
                </a:solidFill>
                <a:latin typeface="Tahoma" pitchFamily="34" charset="0"/>
              </a:rPr>
              <a:t>(</a:t>
            </a:r>
            <a:r>
              <a:rPr lang="en-US" altLang="zh-CN" sz="1800" dirty="0" err="1">
                <a:solidFill>
                  <a:prstClr val="black"/>
                </a:solidFill>
                <a:latin typeface="Tahoma" pitchFamily="34" charset="0"/>
              </a:rPr>
              <a:t>S.value</a:t>
            </a: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6910186" y="4077072"/>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rPr>
              <a:t>+</a:t>
            </a:r>
            <a:endParaRPr lang="zh-CN" altLang="en-US" sz="1800" dirty="0">
              <a:solidFill>
                <a:prstClr val="black"/>
              </a:solidFill>
              <a:latin typeface="Tahoma" pitchFamily="34" charset="0"/>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6192570" y="4941168"/>
            <a:ext cx="136568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Parameter(0)</a:t>
            </a:r>
            <a:endParaRPr lang="zh-CN" altLang="en-US" sz="1800" dirty="0">
              <a:solidFill>
                <a:prstClr val="black"/>
              </a:solidFill>
              <a:latin typeface="Tahoma" pitchFamily="34" charset="0"/>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7918298" y="494116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Constant(1)</a:t>
            </a:r>
            <a:endParaRPr lang="zh-CN" altLang="en-US" sz="1800" dirty="0">
              <a:solidFill>
                <a:prstClr val="black"/>
              </a:solidFill>
              <a:latin typeface="Tahoma" pitchFamily="34" charset="0"/>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6601775" y="3156594"/>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cxnSpLocks/>
            <a:stCxn id="2" idx="2"/>
            <a:endCxn id="6" idx="0"/>
          </p:cNvCxnSpPr>
          <p:nvPr/>
        </p:nvCxnSpPr>
        <p:spPr bwMode="auto">
          <a:xfrm rot="5400000">
            <a:off x="5280515" y="3161406"/>
            <a:ext cx="507665" cy="13164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cxnSpLocks/>
            <a:stCxn id="7" idx="2"/>
            <a:endCxn id="11" idx="0"/>
          </p:cNvCxnSpPr>
          <p:nvPr/>
        </p:nvCxnSpPr>
        <p:spPr bwMode="auto">
          <a:xfrm rot="5400000">
            <a:off x="6946806" y="4365720"/>
            <a:ext cx="504056" cy="64684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cxnSpLocks/>
            <a:stCxn id="7" idx="2"/>
            <a:endCxn id="12" idx="0"/>
          </p:cNvCxnSpPr>
          <p:nvPr/>
        </p:nvCxnSpPr>
        <p:spPr bwMode="auto">
          <a:xfrm rot="16200000" flipH="1">
            <a:off x="7774282" y="4185084"/>
            <a:ext cx="504056" cy="100811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3071664" y="1784720"/>
            <a:ext cx="1440160" cy="27612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3" name="矩形 12">
            <a:extLst>
              <a:ext uri="{FF2B5EF4-FFF2-40B4-BE49-F238E27FC236}">
                <a16:creationId xmlns:a16="http://schemas.microsoft.com/office/drawing/2014/main" id="{9442FF86-F6DD-4844-9589-3B88EDFF6648}"/>
              </a:ext>
            </a:extLst>
          </p:cNvPr>
          <p:cNvSpPr/>
          <p:nvPr/>
        </p:nvSpPr>
        <p:spPr bwMode="auto">
          <a:xfrm>
            <a:off x="5102301" y="1400872"/>
            <a:ext cx="5594453" cy="78947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5" name="文本框 14">
            <a:extLst>
              <a:ext uri="{FF2B5EF4-FFF2-40B4-BE49-F238E27FC236}">
                <a16:creationId xmlns:a16="http://schemas.microsoft.com/office/drawing/2014/main" id="{38834077-B14D-4A4F-BEBE-14F21CF5EAEB}"/>
              </a:ext>
            </a:extLst>
          </p:cNvPr>
          <p:cNvSpPr txBox="1"/>
          <p:nvPr/>
        </p:nvSpPr>
        <p:spPr>
          <a:xfrm>
            <a:off x="5785870" y="990020"/>
            <a:ext cx="1944216" cy="461665"/>
          </a:xfrm>
          <a:prstGeom prst="rect">
            <a:avLst/>
          </a:prstGeom>
          <a:noFill/>
        </p:spPr>
        <p:txBody>
          <a:bodyPr wrap="square" rtlCol="0">
            <a:spAutoFit/>
          </a:bodyPr>
          <a:lstStyle/>
          <a:p>
            <a:r>
              <a:rPr lang="zh-CN" altLang="en-US" dirty="0">
                <a:solidFill>
                  <a:prstClr val="black"/>
                </a:solidFill>
              </a:rPr>
              <a:t>执行</a:t>
            </a:r>
            <a:r>
              <a:rPr lang="zh-CN" altLang="en-US" dirty="0">
                <a:solidFill>
                  <a:srgbClr val="FF0000"/>
                </a:solidFill>
              </a:rPr>
              <a:t>上下文</a:t>
            </a:r>
          </a:p>
        </p:txBody>
      </p:sp>
      <p:sp>
        <p:nvSpPr>
          <p:cNvPr id="17" name="矩形 16">
            <a:extLst>
              <a:ext uri="{FF2B5EF4-FFF2-40B4-BE49-F238E27FC236}">
                <a16:creationId xmlns:a16="http://schemas.microsoft.com/office/drawing/2014/main" id="{37883AEA-AAF7-4089-85B5-0C77DF8F2E62}"/>
              </a:ext>
            </a:extLst>
          </p:cNvPr>
          <p:cNvSpPr/>
          <p:nvPr/>
        </p:nvSpPr>
        <p:spPr bwMode="auto">
          <a:xfrm>
            <a:off x="5278552" y="1544121"/>
            <a:ext cx="18722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当前元组</a:t>
            </a:r>
            <a:endParaRPr lang="en-US" altLang="zh-CN" sz="1600" dirty="0">
              <a:solidFill>
                <a:prstClr val="black"/>
              </a:solidFill>
              <a:latin typeface="Tahoma" pitchFamily="34" charset="0"/>
            </a:endParaRPr>
          </a:p>
          <a:p>
            <a:pPr algn="ctr"/>
            <a:r>
              <a:rPr lang="zh-CN" altLang="en-US" sz="1600" dirty="0">
                <a:solidFill>
                  <a:prstClr val="black"/>
                </a:solidFill>
              </a:rPr>
              <a:t>（</a:t>
            </a:r>
            <a:r>
              <a:rPr lang="en-US" altLang="zh-CN" sz="1600" dirty="0">
                <a:solidFill>
                  <a:prstClr val="black"/>
                </a:solidFill>
              </a:rPr>
              <a:t>123,1000</a:t>
            </a:r>
            <a:r>
              <a:rPr lang="zh-CN" altLang="en-US" sz="1600" dirty="0">
                <a:solidFill>
                  <a:prstClr val="black"/>
                </a:solidFill>
              </a:rPr>
              <a:t>）</a:t>
            </a:r>
            <a:endParaRPr lang="zh-CN" altLang="en-US" sz="1600" dirty="0">
              <a:solidFill>
                <a:prstClr val="black"/>
              </a:solidFill>
              <a:latin typeface="Tahoma" pitchFamily="34" charset="0"/>
            </a:endParaRPr>
          </a:p>
        </p:txBody>
      </p:sp>
      <p:sp>
        <p:nvSpPr>
          <p:cNvPr id="23" name="矩形 22">
            <a:extLst>
              <a:ext uri="{FF2B5EF4-FFF2-40B4-BE49-F238E27FC236}">
                <a16:creationId xmlns:a16="http://schemas.microsoft.com/office/drawing/2014/main" id="{538F1D3A-878B-4D16-B408-5BB2F53C7A4E}"/>
              </a:ext>
            </a:extLst>
          </p:cNvPr>
          <p:cNvSpPr/>
          <p:nvPr/>
        </p:nvSpPr>
        <p:spPr bwMode="auto">
          <a:xfrm>
            <a:off x="7253704" y="1537245"/>
            <a:ext cx="1245840"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rPr>
              <a:t>查询参数</a:t>
            </a:r>
            <a:endParaRPr lang="en-US" altLang="zh-CN" sz="1600" dirty="0">
              <a:solidFill>
                <a:prstClr val="black"/>
              </a:solidFill>
              <a:latin typeface="Tahoma" pitchFamily="34" charset="0"/>
            </a:endParaRPr>
          </a:p>
          <a:p>
            <a:pPr algn="ctr"/>
            <a:r>
              <a:rPr lang="en-US" altLang="zh-CN" sz="1600" dirty="0">
                <a:solidFill>
                  <a:prstClr val="black"/>
                </a:solidFill>
              </a:rPr>
              <a:t>999</a:t>
            </a:r>
            <a:endParaRPr lang="zh-CN" altLang="en-US" sz="1600" dirty="0">
              <a:solidFill>
                <a:prstClr val="black"/>
              </a:solidFill>
              <a:latin typeface="Tahoma" pitchFamily="34" charset="0"/>
            </a:endParaRPr>
          </a:p>
        </p:txBody>
      </p:sp>
      <p:sp>
        <p:nvSpPr>
          <p:cNvPr id="26" name="矩形 25">
            <a:extLst>
              <a:ext uri="{FF2B5EF4-FFF2-40B4-BE49-F238E27FC236}">
                <a16:creationId xmlns:a16="http://schemas.microsoft.com/office/drawing/2014/main" id="{F3BC39C7-99B1-4D18-86B7-BA34E1E6BBA4}"/>
              </a:ext>
            </a:extLst>
          </p:cNvPr>
          <p:cNvSpPr/>
          <p:nvPr/>
        </p:nvSpPr>
        <p:spPr bwMode="auto">
          <a:xfrm>
            <a:off x="8602488" y="1537246"/>
            <a:ext cx="19580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模式信息</a:t>
            </a:r>
            <a:endParaRPr lang="en-US" altLang="zh-CN" sz="1600" dirty="0">
              <a:solidFill>
                <a:prstClr val="black"/>
              </a:solidFill>
              <a:latin typeface="Tahoma" pitchFamily="34" charset="0"/>
            </a:endParaRPr>
          </a:p>
          <a:p>
            <a:pPr algn="ctr"/>
            <a:r>
              <a:rPr lang="en-US" altLang="zh-CN" sz="1600" dirty="0">
                <a:solidFill>
                  <a:prstClr val="black"/>
                </a:solidFill>
              </a:rPr>
              <a:t>S(</a:t>
            </a:r>
            <a:r>
              <a:rPr lang="en-US" altLang="zh-CN" sz="1600" dirty="0" err="1">
                <a:solidFill>
                  <a:prstClr val="black"/>
                </a:solidFill>
              </a:rPr>
              <a:t>int:id,int:value</a:t>
            </a:r>
            <a:r>
              <a:rPr lang="en-US" altLang="zh-CN" sz="1600" dirty="0">
                <a:solidFill>
                  <a:prstClr val="black"/>
                </a:solidFill>
              </a:rPr>
              <a:t>)</a:t>
            </a:r>
            <a:endParaRPr lang="zh-CN" altLang="en-US" sz="1600" dirty="0">
              <a:solidFill>
                <a:prstClr val="black"/>
              </a:solidFill>
              <a:latin typeface="Tahoma" pitchFamily="34" charset="0"/>
            </a:endParaRPr>
          </a:p>
        </p:txBody>
      </p:sp>
      <p:sp>
        <p:nvSpPr>
          <p:cNvPr id="3" name="灯片编号占位符 2">
            <a:extLst>
              <a:ext uri="{FF2B5EF4-FFF2-40B4-BE49-F238E27FC236}">
                <a16:creationId xmlns:a16="http://schemas.microsoft.com/office/drawing/2014/main" id="{91A21A7F-BFDA-4DB1-86AF-075EBDAACF5A}"/>
              </a:ext>
            </a:extLst>
          </p:cNvPr>
          <p:cNvSpPr>
            <a:spLocks noGrp="1"/>
          </p:cNvSpPr>
          <p:nvPr>
            <p:ph type="sldNum" sz="quarter" idx="12"/>
          </p:nvPr>
        </p:nvSpPr>
        <p:spPr/>
        <p:txBody>
          <a:bodyPr/>
          <a:lstStyle/>
          <a:p>
            <a:pPr>
              <a:defRPr/>
            </a:pPr>
            <a:fld id="{BCABB3B7-40FC-498F-90D6-69ECBA7F181C}" type="slidenum">
              <a:rPr lang="zh-CN" altLang="en-US" smtClean="0"/>
              <a:pPr>
                <a:defRPr/>
              </a:pPr>
              <a:t>134</a:t>
            </a:fld>
            <a:endParaRPr lang="en-US" altLang="zh-CN"/>
          </a:p>
        </p:txBody>
      </p:sp>
      <p:sp>
        <p:nvSpPr>
          <p:cNvPr id="8" name="对话气泡: 椭圆形 7">
            <a:extLst>
              <a:ext uri="{FF2B5EF4-FFF2-40B4-BE49-F238E27FC236}">
                <a16:creationId xmlns:a16="http://schemas.microsoft.com/office/drawing/2014/main" id="{F6FCFF57-7F62-4634-B9E7-99D2BAA2BDEF}"/>
              </a:ext>
            </a:extLst>
          </p:cNvPr>
          <p:cNvSpPr/>
          <p:nvPr/>
        </p:nvSpPr>
        <p:spPr>
          <a:xfrm>
            <a:off x="4143981" y="2521062"/>
            <a:ext cx="914400" cy="612648"/>
          </a:xfrm>
          <a:prstGeom prst="wedgeEllipseCallout">
            <a:avLst>
              <a:gd name="adj1" fmla="val 126337"/>
              <a:gd name="adj2" fmla="val -13462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id</a:t>
            </a:r>
            <a:endParaRPr lang="zh-CN" altLang="en-US" dirty="0"/>
          </a:p>
        </p:txBody>
      </p:sp>
      <p:sp>
        <p:nvSpPr>
          <p:cNvPr id="21" name="对话气泡: 椭圆形 20">
            <a:extLst>
              <a:ext uri="{FF2B5EF4-FFF2-40B4-BE49-F238E27FC236}">
                <a16:creationId xmlns:a16="http://schemas.microsoft.com/office/drawing/2014/main" id="{85A4D21B-2AE8-4C6D-8F4C-C122ADEA01C4}"/>
              </a:ext>
            </a:extLst>
          </p:cNvPr>
          <p:cNvSpPr/>
          <p:nvPr/>
        </p:nvSpPr>
        <p:spPr>
          <a:xfrm>
            <a:off x="7154062" y="2682477"/>
            <a:ext cx="1448426" cy="612648"/>
          </a:xfrm>
          <a:prstGeom prst="wedgeEllipseCallout">
            <a:avLst>
              <a:gd name="adj1" fmla="val -94184"/>
              <a:gd name="adj2" fmla="val -15434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value</a:t>
            </a:r>
            <a:endParaRPr lang="zh-CN" altLang="en-US" dirty="0"/>
          </a:p>
        </p:txBody>
      </p:sp>
    </p:spTree>
    <p:extLst>
      <p:ext uri="{BB962C8B-B14F-4D97-AF65-F5344CB8AC3E}">
        <p14:creationId xmlns:p14="http://schemas.microsoft.com/office/powerpoint/2010/main" val="71298953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1793060" y="280852"/>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表达式计算</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2085390" y="1484784"/>
            <a:ext cx="2664296" cy="5760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b="1" dirty="0">
                <a:solidFill>
                  <a:prstClr val="black"/>
                </a:solidFill>
                <a:latin typeface="新宋体" panose="02010609030101010101" pitchFamily="49" charset="-122"/>
                <a:ea typeface="新宋体" panose="02010609030101010101" pitchFamily="49" charset="-122"/>
              </a:rPr>
              <a:t>Select *</a:t>
            </a:r>
            <a:r>
              <a:rPr lang="en-US" altLang="zh-CN" sz="1800" dirty="0">
                <a:solidFill>
                  <a:prstClr val="black"/>
                </a:solidFill>
                <a:latin typeface="新宋体" panose="02010609030101010101" pitchFamily="49" charset="-122"/>
                <a:ea typeface="新宋体" panose="02010609030101010101" pitchFamily="49" charset="-122"/>
              </a:rPr>
              <a:t> From S</a:t>
            </a:r>
          </a:p>
          <a:p>
            <a:pPr algn="ctr"/>
            <a:r>
              <a:rPr lang="en-US" altLang="zh-CN" sz="1800" dirty="0">
                <a:solidFill>
                  <a:prstClr val="black"/>
                </a:solidFill>
                <a:latin typeface="新宋体" panose="02010609030101010101" pitchFamily="49" charset="-122"/>
                <a:ea typeface="新宋体" panose="02010609030101010101" pitchFamily="49" charset="-122"/>
              </a:rPr>
              <a:t>Where </a:t>
            </a:r>
            <a:r>
              <a:rPr lang="en-US" altLang="zh-CN" sz="1800" dirty="0" err="1">
                <a:solidFill>
                  <a:prstClr val="black"/>
                </a:solidFill>
                <a:latin typeface="新宋体" panose="02010609030101010101" pitchFamily="49" charset="-122"/>
                <a:ea typeface="新宋体" panose="02010609030101010101" pitchFamily="49" charset="-122"/>
              </a:rPr>
              <a:t>S.value</a:t>
            </a:r>
            <a:r>
              <a:rPr lang="en-US" altLang="zh-CN" sz="1800" dirty="0">
                <a:solidFill>
                  <a:prstClr val="black"/>
                </a:solidFill>
                <a:latin typeface="新宋体" panose="02010609030101010101" pitchFamily="49" charset="-122"/>
                <a:ea typeface="新宋体" panose="02010609030101010101" pitchFamily="49" charset="-122"/>
              </a:rPr>
              <a:t>=?+1</a:t>
            </a:r>
            <a:endParaRPr lang="zh-CN" altLang="en-US" sz="18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6710533" y="2924944"/>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5137798" y="3792649"/>
            <a:ext cx="1736704"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err="1">
                <a:solidFill>
                  <a:prstClr val="black"/>
                </a:solidFill>
                <a:latin typeface="Tahoma" pitchFamily="34" charset="0"/>
              </a:rPr>
              <a:t>Arribute</a:t>
            </a:r>
            <a:r>
              <a:rPr lang="en-US" altLang="zh-CN" sz="1800" dirty="0">
                <a:solidFill>
                  <a:prstClr val="black"/>
                </a:solidFill>
                <a:latin typeface="Tahoma" pitchFamily="34" charset="0"/>
              </a:rPr>
              <a:t>(</a:t>
            </a:r>
            <a:r>
              <a:rPr lang="en-US" altLang="zh-CN" sz="1800" dirty="0" err="1">
                <a:solidFill>
                  <a:prstClr val="black"/>
                </a:solidFill>
                <a:latin typeface="Tahoma" pitchFamily="34" charset="0"/>
              </a:rPr>
              <a:t>S.value</a:t>
            </a: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8040216" y="37962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rPr>
              <a:t>+</a:t>
            </a:r>
            <a:endParaRPr lang="zh-CN" altLang="en-US" sz="1800" dirty="0">
              <a:solidFill>
                <a:prstClr val="black"/>
              </a:solidFill>
              <a:latin typeface="Tahoma" pitchFamily="34" charset="0"/>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7322600" y="4660354"/>
            <a:ext cx="136568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Parameter(0)</a:t>
            </a:r>
            <a:endParaRPr lang="zh-CN" altLang="en-US" sz="1800" dirty="0">
              <a:solidFill>
                <a:prstClr val="black"/>
              </a:solidFill>
              <a:latin typeface="Tahoma" pitchFamily="34" charset="0"/>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9048328" y="4660354"/>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Constant(1)</a:t>
            </a:r>
            <a:endParaRPr lang="zh-CN" altLang="en-US" sz="1800" dirty="0">
              <a:solidFill>
                <a:prstClr val="black"/>
              </a:solidFill>
              <a:latin typeface="Tahoma" pitchFamily="34" charset="0"/>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7731805" y="2875780"/>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cxnSpLocks/>
            <a:stCxn id="2" idx="2"/>
            <a:endCxn id="6" idx="0"/>
          </p:cNvCxnSpPr>
          <p:nvPr/>
        </p:nvCxnSpPr>
        <p:spPr bwMode="auto">
          <a:xfrm rot="5400000">
            <a:off x="6410545" y="2880592"/>
            <a:ext cx="507665" cy="13164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cxnSpLocks/>
            <a:stCxn id="7" idx="2"/>
            <a:endCxn id="11" idx="0"/>
          </p:cNvCxnSpPr>
          <p:nvPr/>
        </p:nvCxnSpPr>
        <p:spPr bwMode="auto">
          <a:xfrm rot="5400000">
            <a:off x="8076836" y="4084906"/>
            <a:ext cx="504056" cy="64684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cxnSpLocks/>
            <a:stCxn id="7" idx="2"/>
            <a:endCxn id="12" idx="0"/>
          </p:cNvCxnSpPr>
          <p:nvPr/>
        </p:nvCxnSpPr>
        <p:spPr bwMode="auto">
          <a:xfrm rot="16200000" flipH="1">
            <a:off x="8904312" y="3904270"/>
            <a:ext cx="504056" cy="100811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3071664" y="1784720"/>
            <a:ext cx="1440160" cy="27612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3" name="矩形 12">
            <a:extLst>
              <a:ext uri="{FF2B5EF4-FFF2-40B4-BE49-F238E27FC236}">
                <a16:creationId xmlns:a16="http://schemas.microsoft.com/office/drawing/2014/main" id="{9442FF86-F6DD-4844-9589-3B88EDFF6648}"/>
              </a:ext>
            </a:extLst>
          </p:cNvPr>
          <p:cNvSpPr/>
          <p:nvPr/>
        </p:nvSpPr>
        <p:spPr bwMode="auto">
          <a:xfrm>
            <a:off x="5209806" y="1400872"/>
            <a:ext cx="5883764" cy="78947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5" name="文本框 14">
            <a:extLst>
              <a:ext uri="{FF2B5EF4-FFF2-40B4-BE49-F238E27FC236}">
                <a16:creationId xmlns:a16="http://schemas.microsoft.com/office/drawing/2014/main" id="{38834077-B14D-4A4F-BEBE-14F21CF5EAEB}"/>
              </a:ext>
            </a:extLst>
          </p:cNvPr>
          <p:cNvSpPr txBox="1"/>
          <p:nvPr/>
        </p:nvSpPr>
        <p:spPr>
          <a:xfrm>
            <a:off x="5785870" y="990020"/>
            <a:ext cx="1944216" cy="461665"/>
          </a:xfrm>
          <a:prstGeom prst="rect">
            <a:avLst/>
          </a:prstGeom>
          <a:noFill/>
        </p:spPr>
        <p:txBody>
          <a:bodyPr wrap="square" rtlCol="0">
            <a:spAutoFit/>
          </a:bodyPr>
          <a:lstStyle/>
          <a:p>
            <a:r>
              <a:rPr lang="zh-CN" altLang="en-US" dirty="0">
                <a:solidFill>
                  <a:prstClr val="black"/>
                </a:solidFill>
              </a:rPr>
              <a:t>执行上下文</a:t>
            </a:r>
          </a:p>
        </p:txBody>
      </p:sp>
      <p:sp>
        <p:nvSpPr>
          <p:cNvPr id="17" name="矩形 16">
            <a:extLst>
              <a:ext uri="{FF2B5EF4-FFF2-40B4-BE49-F238E27FC236}">
                <a16:creationId xmlns:a16="http://schemas.microsoft.com/office/drawing/2014/main" id="{37883AEA-AAF7-4089-85B5-0C77DF8F2E62}"/>
              </a:ext>
            </a:extLst>
          </p:cNvPr>
          <p:cNvSpPr/>
          <p:nvPr/>
        </p:nvSpPr>
        <p:spPr bwMode="auto">
          <a:xfrm>
            <a:off x="5386056" y="1544121"/>
            <a:ext cx="18722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当前元组</a:t>
            </a:r>
            <a:endParaRPr lang="en-US" altLang="zh-CN" sz="1600" dirty="0">
              <a:solidFill>
                <a:prstClr val="black"/>
              </a:solidFill>
              <a:latin typeface="Tahoma" pitchFamily="34" charset="0"/>
            </a:endParaRPr>
          </a:p>
          <a:p>
            <a:pPr algn="ctr"/>
            <a:r>
              <a:rPr lang="zh-CN" altLang="en-US" sz="1600" dirty="0">
                <a:solidFill>
                  <a:prstClr val="black"/>
                </a:solidFill>
              </a:rPr>
              <a:t>（</a:t>
            </a:r>
            <a:r>
              <a:rPr lang="en-US" altLang="zh-CN" sz="1600" dirty="0">
                <a:solidFill>
                  <a:prstClr val="black"/>
                </a:solidFill>
              </a:rPr>
              <a:t>123,1000</a:t>
            </a:r>
            <a:r>
              <a:rPr lang="zh-CN" altLang="en-US" sz="1600" dirty="0">
                <a:solidFill>
                  <a:prstClr val="black"/>
                </a:solidFill>
              </a:rPr>
              <a:t>）</a:t>
            </a:r>
            <a:endParaRPr lang="zh-CN" altLang="en-US" sz="1600" dirty="0">
              <a:solidFill>
                <a:prstClr val="black"/>
              </a:solidFill>
              <a:latin typeface="Tahoma" pitchFamily="34" charset="0"/>
            </a:endParaRPr>
          </a:p>
        </p:txBody>
      </p:sp>
      <p:sp>
        <p:nvSpPr>
          <p:cNvPr id="23" name="矩形 22">
            <a:extLst>
              <a:ext uri="{FF2B5EF4-FFF2-40B4-BE49-F238E27FC236}">
                <a16:creationId xmlns:a16="http://schemas.microsoft.com/office/drawing/2014/main" id="{538F1D3A-878B-4D16-B408-5BB2F53C7A4E}"/>
              </a:ext>
            </a:extLst>
          </p:cNvPr>
          <p:cNvSpPr/>
          <p:nvPr/>
        </p:nvSpPr>
        <p:spPr bwMode="auto">
          <a:xfrm>
            <a:off x="7464152" y="1544122"/>
            <a:ext cx="1245840"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rPr>
              <a:t>查询参数</a:t>
            </a:r>
            <a:endParaRPr lang="en-US" altLang="zh-CN" sz="1600" dirty="0">
              <a:solidFill>
                <a:prstClr val="black"/>
              </a:solidFill>
              <a:latin typeface="Tahoma" pitchFamily="34" charset="0"/>
            </a:endParaRPr>
          </a:p>
          <a:p>
            <a:pPr algn="ctr"/>
            <a:r>
              <a:rPr lang="en-US" altLang="zh-CN" sz="1600" dirty="0">
                <a:solidFill>
                  <a:prstClr val="black"/>
                </a:solidFill>
              </a:rPr>
              <a:t>999</a:t>
            </a:r>
            <a:endParaRPr lang="zh-CN" altLang="en-US" sz="1600" dirty="0">
              <a:solidFill>
                <a:prstClr val="black"/>
              </a:solidFill>
              <a:latin typeface="Tahoma" pitchFamily="34" charset="0"/>
            </a:endParaRPr>
          </a:p>
        </p:txBody>
      </p:sp>
      <p:sp>
        <p:nvSpPr>
          <p:cNvPr id="26" name="矩形 25">
            <a:extLst>
              <a:ext uri="{FF2B5EF4-FFF2-40B4-BE49-F238E27FC236}">
                <a16:creationId xmlns:a16="http://schemas.microsoft.com/office/drawing/2014/main" id="{F3BC39C7-99B1-4D18-86B7-BA34E1E6BBA4}"/>
              </a:ext>
            </a:extLst>
          </p:cNvPr>
          <p:cNvSpPr/>
          <p:nvPr/>
        </p:nvSpPr>
        <p:spPr bwMode="auto">
          <a:xfrm>
            <a:off x="8915880" y="1537246"/>
            <a:ext cx="204845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模式信息</a:t>
            </a:r>
            <a:endParaRPr lang="en-US" altLang="zh-CN" sz="1600" dirty="0">
              <a:solidFill>
                <a:prstClr val="black"/>
              </a:solidFill>
              <a:latin typeface="Tahoma" pitchFamily="34" charset="0"/>
            </a:endParaRPr>
          </a:p>
          <a:p>
            <a:pPr algn="ctr"/>
            <a:r>
              <a:rPr lang="en-US" altLang="zh-CN" sz="1600" dirty="0">
                <a:solidFill>
                  <a:prstClr val="black"/>
                </a:solidFill>
              </a:rPr>
              <a:t>S(</a:t>
            </a:r>
            <a:r>
              <a:rPr lang="en-US" altLang="zh-CN" sz="1600" dirty="0" err="1">
                <a:solidFill>
                  <a:prstClr val="black"/>
                </a:solidFill>
              </a:rPr>
              <a:t>int:id,int:value</a:t>
            </a:r>
            <a:r>
              <a:rPr lang="en-US" altLang="zh-CN" sz="1600" dirty="0">
                <a:solidFill>
                  <a:prstClr val="black"/>
                </a:solidFill>
              </a:rPr>
              <a:t>)</a:t>
            </a:r>
            <a:endParaRPr lang="zh-CN" altLang="en-US" sz="1600" dirty="0">
              <a:solidFill>
                <a:prstClr val="black"/>
              </a:solidFill>
              <a:latin typeface="Tahoma" pitchFamily="34" charset="0"/>
            </a:endParaRPr>
          </a:p>
        </p:txBody>
      </p:sp>
      <p:sp>
        <p:nvSpPr>
          <p:cNvPr id="3" name="箭头: 右 2">
            <a:extLst>
              <a:ext uri="{FF2B5EF4-FFF2-40B4-BE49-F238E27FC236}">
                <a16:creationId xmlns:a16="http://schemas.microsoft.com/office/drawing/2014/main" id="{14E87DE4-AD6B-465E-9703-6C3864871483}"/>
              </a:ext>
            </a:extLst>
          </p:cNvPr>
          <p:cNvSpPr/>
          <p:nvPr/>
        </p:nvSpPr>
        <p:spPr bwMode="auto">
          <a:xfrm rot="10800000">
            <a:off x="8306150" y="2924944"/>
            <a:ext cx="864096" cy="360038"/>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8" name="文本框 7">
            <a:extLst>
              <a:ext uri="{FF2B5EF4-FFF2-40B4-BE49-F238E27FC236}">
                <a16:creationId xmlns:a16="http://schemas.microsoft.com/office/drawing/2014/main" id="{31D24A0D-53ED-4BD5-A52C-99DF4C2B82FE}"/>
              </a:ext>
            </a:extLst>
          </p:cNvPr>
          <p:cNvSpPr txBox="1"/>
          <p:nvPr/>
        </p:nvSpPr>
        <p:spPr>
          <a:xfrm>
            <a:off x="5479687" y="4154100"/>
            <a:ext cx="966931" cy="461665"/>
          </a:xfrm>
          <a:prstGeom prst="rect">
            <a:avLst/>
          </a:prstGeom>
          <a:noFill/>
        </p:spPr>
        <p:txBody>
          <a:bodyPr wrap="none" rtlCol="0">
            <a:spAutoFit/>
          </a:bodyPr>
          <a:lstStyle/>
          <a:p>
            <a:r>
              <a:rPr lang="en-US" altLang="zh-CN" dirty="0">
                <a:solidFill>
                  <a:prstClr val="black"/>
                </a:solidFill>
              </a:rPr>
              <a:t>1000</a:t>
            </a:r>
            <a:endParaRPr lang="zh-CN" altLang="en-US" dirty="0">
              <a:solidFill>
                <a:prstClr val="black"/>
              </a:solidFill>
            </a:endParaRPr>
          </a:p>
        </p:txBody>
      </p:sp>
      <p:sp>
        <p:nvSpPr>
          <p:cNvPr id="9" name="文本框 8">
            <a:extLst>
              <a:ext uri="{FF2B5EF4-FFF2-40B4-BE49-F238E27FC236}">
                <a16:creationId xmlns:a16="http://schemas.microsoft.com/office/drawing/2014/main" id="{1D036693-03E1-4320-88D5-878F6904DC4C}"/>
              </a:ext>
            </a:extLst>
          </p:cNvPr>
          <p:cNvSpPr txBox="1"/>
          <p:nvPr/>
        </p:nvSpPr>
        <p:spPr>
          <a:xfrm>
            <a:off x="7597119" y="5020395"/>
            <a:ext cx="886194" cy="461665"/>
          </a:xfrm>
          <a:prstGeom prst="rect">
            <a:avLst/>
          </a:prstGeom>
          <a:noFill/>
        </p:spPr>
        <p:txBody>
          <a:bodyPr wrap="square" rtlCol="0">
            <a:spAutoFit/>
          </a:bodyPr>
          <a:lstStyle/>
          <a:p>
            <a:r>
              <a:rPr lang="en-US" altLang="zh-CN" dirty="0">
                <a:solidFill>
                  <a:prstClr val="black"/>
                </a:solidFill>
              </a:rPr>
              <a:t>999</a:t>
            </a:r>
            <a:endParaRPr lang="zh-CN" altLang="en-US" dirty="0">
              <a:solidFill>
                <a:prstClr val="black"/>
              </a:solidFill>
            </a:endParaRPr>
          </a:p>
        </p:txBody>
      </p:sp>
      <p:sp>
        <p:nvSpPr>
          <p:cNvPr id="10" name="文本框 9">
            <a:extLst>
              <a:ext uri="{FF2B5EF4-FFF2-40B4-BE49-F238E27FC236}">
                <a16:creationId xmlns:a16="http://schemas.microsoft.com/office/drawing/2014/main" id="{603AE62D-1700-447E-BD5C-978C030E3F59}"/>
              </a:ext>
            </a:extLst>
          </p:cNvPr>
          <p:cNvSpPr txBox="1"/>
          <p:nvPr/>
        </p:nvSpPr>
        <p:spPr>
          <a:xfrm flipH="1">
            <a:off x="9503997" y="5020395"/>
            <a:ext cx="287812" cy="461665"/>
          </a:xfrm>
          <a:prstGeom prst="rect">
            <a:avLst/>
          </a:prstGeom>
          <a:noFill/>
        </p:spPr>
        <p:txBody>
          <a:bodyPr wrap="square" rtlCol="0">
            <a:spAutoFit/>
          </a:bodyPr>
          <a:lstStyle/>
          <a:p>
            <a:r>
              <a:rPr lang="en-US" altLang="zh-CN" dirty="0">
                <a:solidFill>
                  <a:prstClr val="black"/>
                </a:solidFill>
              </a:rPr>
              <a:t>1</a:t>
            </a:r>
            <a:endParaRPr lang="zh-CN" altLang="en-US" dirty="0">
              <a:solidFill>
                <a:prstClr val="black"/>
              </a:solidFill>
            </a:endParaRPr>
          </a:p>
        </p:txBody>
      </p:sp>
      <p:sp>
        <p:nvSpPr>
          <p:cNvPr id="27" name="文本框 26">
            <a:extLst>
              <a:ext uri="{FF2B5EF4-FFF2-40B4-BE49-F238E27FC236}">
                <a16:creationId xmlns:a16="http://schemas.microsoft.com/office/drawing/2014/main" id="{F0E7D604-F5B0-4638-A612-191068904520}"/>
              </a:ext>
            </a:extLst>
          </p:cNvPr>
          <p:cNvSpPr txBox="1"/>
          <p:nvPr/>
        </p:nvSpPr>
        <p:spPr>
          <a:xfrm>
            <a:off x="9263992" y="3734205"/>
            <a:ext cx="966931" cy="461665"/>
          </a:xfrm>
          <a:prstGeom prst="rect">
            <a:avLst/>
          </a:prstGeom>
          <a:noFill/>
        </p:spPr>
        <p:txBody>
          <a:bodyPr wrap="none" rtlCol="0">
            <a:spAutoFit/>
          </a:bodyPr>
          <a:lstStyle/>
          <a:p>
            <a:r>
              <a:rPr lang="en-US" altLang="zh-CN" dirty="0">
                <a:solidFill>
                  <a:prstClr val="black"/>
                </a:solidFill>
              </a:rPr>
              <a:t>1000</a:t>
            </a:r>
            <a:endParaRPr lang="zh-CN" altLang="en-US" dirty="0">
              <a:solidFill>
                <a:prstClr val="black"/>
              </a:solidFill>
            </a:endParaRPr>
          </a:p>
        </p:txBody>
      </p:sp>
      <p:sp>
        <p:nvSpPr>
          <p:cNvPr id="28" name="文本框 27">
            <a:extLst>
              <a:ext uri="{FF2B5EF4-FFF2-40B4-BE49-F238E27FC236}">
                <a16:creationId xmlns:a16="http://schemas.microsoft.com/office/drawing/2014/main" id="{905BC2C4-6C86-47B0-B605-4C3A07D2564B}"/>
              </a:ext>
            </a:extLst>
          </p:cNvPr>
          <p:cNvSpPr txBox="1"/>
          <p:nvPr/>
        </p:nvSpPr>
        <p:spPr>
          <a:xfrm>
            <a:off x="6907172" y="3364211"/>
            <a:ext cx="886781" cy="461665"/>
          </a:xfrm>
          <a:prstGeom prst="rect">
            <a:avLst/>
          </a:prstGeom>
          <a:noFill/>
        </p:spPr>
        <p:txBody>
          <a:bodyPr wrap="none" rtlCol="0">
            <a:spAutoFit/>
          </a:bodyPr>
          <a:lstStyle/>
          <a:p>
            <a:r>
              <a:rPr lang="en-US" altLang="zh-CN" dirty="0">
                <a:solidFill>
                  <a:prstClr val="black"/>
                </a:solidFill>
              </a:rPr>
              <a:t>True</a:t>
            </a:r>
            <a:endParaRPr lang="zh-CN" altLang="en-US" dirty="0">
              <a:solidFill>
                <a:prstClr val="black"/>
              </a:solidFill>
            </a:endParaRPr>
          </a:p>
        </p:txBody>
      </p:sp>
      <p:sp>
        <p:nvSpPr>
          <p:cNvPr id="18" name="灯片编号占位符 17">
            <a:extLst>
              <a:ext uri="{FF2B5EF4-FFF2-40B4-BE49-F238E27FC236}">
                <a16:creationId xmlns:a16="http://schemas.microsoft.com/office/drawing/2014/main" id="{A44C6001-D254-4F2B-9533-8A0FF5EAB3AC}"/>
              </a:ext>
            </a:extLst>
          </p:cNvPr>
          <p:cNvSpPr>
            <a:spLocks noGrp="1"/>
          </p:cNvSpPr>
          <p:nvPr>
            <p:ph type="sldNum" sz="quarter" idx="12"/>
          </p:nvPr>
        </p:nvSpPr>
        <p:spPr/>
        <p:txBody>
          <a:bodyPr/>
          <a:lstStyle/>
          <a:p>
            <a:pPr>
              <a:defRPr/>
            </a:pPr>
            <a:fld id="{BCABB3B7-40FC-498F-90D6-69ECBA7F181C}" type="slidenum">
              <a:rPr lang="zh-CN" altLang="en-US" smtClean="0"/>
              <a:pPr>
                <a:defRPr/>
              </a:pPr>
              <a:t>135</a:t>
            </a:fld>
            <a:endParaRPr lang="en-US" altLang="zh-CN"/>
          </a:p>
        </p:txBody>
      </p:sp>
    </p:spTree>
    <p:extLst>
      <p:ext uri="{BB962C8B-B14F-4D97-AF65-F5344CB8AC3E}">
        <p14:creationId xmlns:p14="http://schemas.microsoft.com/office/powerpoint/2010/main" val="83006321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1793060" y="280852"/>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表达式计算</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2085390" y="1484784"/>
            <a:ext cx="2664296" cy="5760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b="1" dirty="0">
                <a:solidFill>
                  <a:prstClr val="black"/>
                </a:solidFill>
                <a:latin typeface="新宋体" panose="02010609030101010101" pitchFamily="49" charset="-122"/>
                <a:ea typeface="新宋体" panose="02010609030101010101" pitchFamily="49" charset="-122"/>
              </a:rPr>
              <a:t>Select *</a:t>
            </a:r>
            <a:r>
              <a:rPr lang="en-US" altLang="zh-CN" sz="1800" dirty="0">
                <a:solidFill>
                  <a:prstClr val="black"/>
                </a:solidFill>
                <a:latin typeface="新宋体" panose="02010609030101010101" pitchFamily="49" charset="-122"/>
                <a:ea typeface="新宋体" panose="02010609030101010101" pitchFamily="49" charset="-122"/>
              </a:rPr>
              <a:t> From S</a:t>
            </a:r>
          </a:p>
          <a:p>
            <a:pPr algn="ctr"/>
            <a:r>
              <a:rPr lang="en-US" altLang="zh-CN" sz="1800" dirty="0">
                <a:solidFill>
                  <a:prstClr val="black"/>
                </a:solidFill>
                <a:latin typeface="新宋体" panose="02010609030101010101" pitchFamily="49" charset="-122"/>
                <a:ea typeface="新宋体" panose="02010609030101010101" pitchFamily="49" charset="-122"/>
              </a:rPr>
              <a:t>Where </a:t>
            </a:r>
            <a:r>
              <a:rPr lang="en-US" altLang="zh-CN" sz="1800" dirty="0" err="1">
                <a:solidFill>
                  <a:prstClr val="black"/>
                </a:solidFill>
                <a:latin typeface="新宋体" panose="02010609030101010101" pitchFamily="49" charset="-122"/>
                <a:ea typeface="新宋体" panose="02010609030101010101" pitchFamily="49" charset="-122"/>
              </a:rPr>
              <a:t>S.value</a:t>
            </a:r>
            <a:r>
              <a:rPr lang="en-US" altLang="zh-CN" sz="1800" dirty="0">
                <a:solidFill>
                  <a:prstClr val="black"/>
                </a:solidFill>
                <a:latin typeface="新宋体" panose="02010609030101010101" pitchFamily="49" charset="-122"/>
                <a:ea typeface="新宋体" panose="02010609030101010101" pitchFamily="49" charset="-122"/>
              </a:rPr>
              <a:t>=?+1</a:t>
            </a:r>
            <a:endParaRPr lang="zh-CN" altLang="en-US" sz="18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6710533" y="2924944"/>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5137798" y="3792649"/>
            <a:ext cx="1736704"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err="1">
                <a:solidFill>
                  <a:prstClr val="black"/>
                </a:solidFill>
                <a:latin typeface="Tahoma" pitchFamily="34" charset="0"/>
              </a:rPr>
              <a:t>Arribute</a:t>
            </a:r>
            <a:r>
              <a:rPr lang="en-US" altLang="zh-CN" sz="1800" dirty="0">
                <a:solidFill>
                  <a:prstClr val="black"/>
                </a:solidFill>
                <a:latin typeface="Tahoma" pitchFamily="34" charset="0"/>
              </a:rPr>
              <a:t>(</a:t>
            </a:r>
            <a:r>
              <a:rPr lang="en-US" altLang="zh-CN" sz="1800" dirty="0" err="1">
                <a:solidFill>
                  <a:prstClr val="black"/>
                </a:solidFill>
                <a:latin typeface="Tahoma" pitchFamily="34" charset="0"/>
              </a:rPr>
              <a:t>S.value</a:t>
            </a: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8040216" y="37962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rPr>
              <a:t>+</a:t>
            </a:r>
            <a:endParaRPr lang="zh-CN" altLang="en-US" sz="1800" dirty="0">
              <a:solidFill>
                <a:prstClr val="black"/>
              </a:solidFill>
              <a:latin typeface="Tahoma" pitchFamily="34" charset="0"/>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7322600" y="4660354"/>
            <a:ext cx="136568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Parameter(0)</a:t>
            </a:r>
            <a:endParaRPr lang="zh-CN" altLang="en-US" sz="1800" dirty="0">
              <a:solidFill>
                <a:prstClr val="black"/>
              </a:solidFill>
              <a:latin typeface="Tahoma" pitchFamily="34" charset="0"/>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9048328" y="4660354"/>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Constant(1)</a:t>
            </a:r>
            <a:endParaRPr lang="zh-CN" altLang="en-US" sz="1800" dirty="0">
              <a:solidFill>
                <a:prstClr val="black"/>
              </a:solidFill>
              <a:latin typeface="Tahoma" pitchFamily="34" charset="0"/>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7731805" y="2875780"/>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cxnSpLocks/>
            <a:stCxn id="2" idx="2"/>
            <a:endCxn id="6" idx="0"/>
          </p:cNvCxnSpPr>
          <p:nvPr/>
        </p:nvCxnSpPr>
        <p:spPr bwMode="auto">
          <a:xfrm rot="5400000">
            <a:off x="6410545" y="2880592"/>
            <a:ext cx="507665" cy="13164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cxnSpLocks/>
            <a:stCxn id="7" idx="2"/>
            <a:endCxn id="11" idx="0"/>
          </p:cNvCxnSpPr>
          <p:nvPr/>
        </p:nvCxnSpPr>
        <p:spPr bwMode="auto">
          <a:xfrm rot="5400000">
            <a:off x="8076836" y="4084906"/>
            <a:ext cx="504056" cy="64684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cxnSpLocks/>
            <a:stCxn id="7" idx="2"/>
            <a:endCxn id="12" idx="0"/>
          </p:cNvCxnSpPr>
          <p:nvPr/>
        </p:nvCxnSpPr>
        <p:spPr bwMode="auto">
          <a:xfrm rot="16200000" flipH="1">
            <a:off x="8904312" y="3904270"/>
            <a:ext cx="504056" cy="100811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3071664" y="1784720"/>
            <a:ext cx="1440160" cy="27612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3" name="矩形 12">
            <a:extLst>
              <a:ext uri="{FF2B5EF4-FFF2-40B4-BE49-F238E27FC236}">
                <a16:creationId xmlns:a16="http://schemas.microsoft.com/office/drawing/2014/main" id="{9442FF86-F6DD-4844-9589-3B88EDFF6648}"/>
              </a:ext>
            </a:extLst>
          </p:cNvPr>
          <p:cNvSpPr/>
          <p:nvPr/>
        </p:nvSpPr>
        <p:spPr bwMode="auto">
          <a:xfrm>
            <a:off x="5209806" y="1400872"/>
            <a:ext cx="5719862" cy="78947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5" name="文本框 14">
            <a:extLst>
              <a:ext uri="{FF2B5EF4-FFF2-40B4-BE49-F238E27FC236}">
                <a16:creationId xmlns:a16="http://schemas.microsoft.com/office/drawing/2014/main" id="{38834077-B14D-4A4F-BEBE-14F21CF5EAEB}"/>
              </a:ext>
            </a:extLst>
          </p:cNvPr>
          <p:cNvSpPr txBox="1"/>
          <p:nvPr/>
        </p:nvSpPr>
        <p:spPr>
          <a:xfrm>
            <a:off x="5785870" y="990020"/>
            <a:ext cx="1944216" cy="461665"/>
          </a:xfrm>
          <a:prstGeom prst="rect">
            <a:avLst/>
          </a:prstGeom>
          <a:noFill/>
        </p:spPr>
        <p:txBody>
          <a:bodyPr wrap="square" rtlCol="0">
            <a:spAutoFit/>
          </a:bodyPr>
          <a:lstStyle/>
          <a:p>
            <a:r>
              <a:rPr lang="zh-CN" altLang="en-US" dirty="0">
                <a:solidFill>
                  <a:prstClr val="black"/>
                </a:solidFill>
              </a:rPr>
              <a:t>执行上下文</a:t>
            </a:r>
          </a:p>
        </p:txBody>
      </p:sp>
      <p:sp>
        <p:nvSpPr>
          <p:cNvPr id="17" name="矩形 16">
            <a:extLst>
              <a:ext uri="{FF2B5EF4-FFF2-40B4-BE49-F238E27FC236}">
                <a16:creationId xmlns:a16="http://schemas.microsoft.com/office/drawing/2014/main" id="{37883AEA-AAF7-4089-85B5-0C77DF8F2E62}"/>
              </a:ext>
            </a:extLst>
          </p:cNvPr>
          <p:cNvSpPr/>
          <p:nvPr/>
        </p:nvSpPr>
        <p:spPr bwMode="auto">
          <a:xfrm>
            <a:off x="5386056" y="1544121"/>
            <a:ext cx="18722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当前元组</a:t>
            </a:r>
            <a:endParaRPr lang="en-US" altLang="zh-CN" sz="1600" dirty="0">
              <a:solidFill>
                <a:prstClr val="black"/>
              </a:solidFill>
              <a:latin typeface="Tahoma" pitchFamily="34" charset="0"/>
            </a:endParaRPr>
          </a:p>
          <a:p>
            <a:pPr algn="ctr"/>
            <a:r>
              <a:rPr lang="zh-CN" altLang="en-US" sz="1600" dirty="0">
                <a:solidFill>
                  <a:prstClr val="black"/>
                </a:solidFill>
              </a:rPr>
              <a:t>（</a:t>
            </a:r>
            <a:r>
              <a:rPr lang="en-US" altLang="zh-CN" sz="1600" dirty="0">
                <a:solidFill>
                  <a:prstClr val="black"/>
                </a:solidFill>
              </a:rPr>
              <a:t>123,1000</a:t>
            </a:r>
            <a:r>
              <a:rPr lang="zh-CN" altLang="en-US" sz="1600" dirty="0">
                <a:solidFill>
                  <a:prstClr val="black"/>
                </a:solidFill>
              </a:rPr>
              <a:t>）</a:t>
            </a:r>
            <a:endParaRPr lang="zh-CN" altLang="en-US" sz="1600" dirty="0">
              <a:solidFill>
                <a:prstClr val="black"/>
              </a:solidFill>
              <a:latin typeface="Tahoma" pitchFamily="34" charset="0"/>
            </a:endParaRPr>
          </a:p>
        </p:txBody>
      </p:sp>
      <p:sp>
        <p:nvSpPr>
          <p:cNvPr id="23" name="矩形 22">
            <a:extLst>
              <a:ext uri="{FF2B5EF4-FFF2-40B4-BE49-F238E27FC236}">
                <a16:creationId xmlns:a16="http://schemas.microsoft.com/office/drawing/2014/main" id="{538F1D3A-878B-4D16-B408-5BB2F53C7A4E}"/>
              </a:ext>
            </a:extLst>
          </p:cNvPr>
          <p:cNvSpPr/>
          <p:nvPr/>
        </p:nvSpPr>
        <p:spPr bwMode="auto">
          <a:xfrm>
            <a:off x="7464152" y="1544122"/>
            <a:ext cx="1245840"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rPr>
              <a:t>查询参数</a:t>
            </a:r>
            <a:endParaRPr lang="en-US" altLang="zh-CN" sz="1600" dirty="0">
              <a:solidFill>
                <a:prstClr val="black"/>
              </a:solidFill>
              <a:latin typeface="Tahoma" pitchFamily="34" charset="0"/>
            </a:endParaRPr>
          </a:p>
          <a:p>
            <a:pPr algn="ctr"/>
            <a:r>
              <a:rPr lang="en-US" altLang="zh-CN" sz="1600" dirty="0">
                <a:solidFill>
                  <a:prstClr val="black"/>
                </a:solidFill>
              </a:rPr>
              <a:t>999</a:t>
            </a:r>
            <a:endParaRPr lang="zh-CN" altLang="en-US" sz="1600" dirty="0">
              <a:solidFill>
                <a:prstClr val="black"/>
              </a:solidFill>
              <a:latin typeface="Tahoma" pitchFamily="34" charset="0"/>
            </a:endParaRPr>
          </a:p>
        </p:txBody>
      </p:sp>
      <p:sp>
        <p:nvSpPr>
          <p:cNvPr id="26" name="矩形 25">
            <a:extLst>
              <a:ext uri="{FF2B5EF4-FFF2-40B4-BE49-F238E27FC236}">
                <a16:creationId xmlns:a16="http://schemas.microsoft.com/office/drawing/2014/main" id="{F3BC39C7-99B1-4D18-86B7-BA34E1E6BBA4}"/>
              </a:ext>
            </a:extLst>
          </p:cNvPr>
          <p:cNvSpPr/>
          <p:nvPr/>
        </p:nvSpPr>
        <p:spPr bwMode="auto">
          <a:xfrm>
            <a:off x="8915880" y="1537246"/>
            <a:ext cx="1900094"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模式信息</a:t>
            </a:r>
            <a:endParaRPr lang="en-US" altLang="zh-CN" sz="1600" dirty="0">
              <a:solidFill>
                <a:prstClr val="black"/>
              </a:solidFill>
              <a:latin typeface="Tahoma" pitchFamily="34" charset="0"/>
            </a:endParaRPr>
          </a:p>
          <a:p>
            <a:pPr algn="ctr"/>
            <a:r>
              <a:rPr lang="en-US" altLang="zh-CN" sz="1600" dirty="0">
                <a:solidFill>
                  <a:prstClr val="black"/>
                </a:solidFill>
              </a:rPr>
              <a:t>S(</a:t>
            </a:r>
            <a:r>
              <a:rPr lang="en-US" altLang="zh-CN" sz="1600" dirty="0" err="1">
                <a:solidFill>
                  <a:prstClr val="black"/>
                </a:solidFill>
              </a:rPr>
              <a:t>int:id,int:value</a:t>
            </a:r>
            <a:r>
              <a:rPr lang="en-US" altLang="zh-CN" sz="1600" dirty="0">
                <a:solidFill>
                  <a:prstClr val="black"/>
                </a:solidFill>
              </a:rPr>
              <a:t>)</a:t>
            </a:r>
            <a:endParaRPr lang="zh-CN" altLang="en-US" sz="1600" dirty="0">
              <a:solidFill>
                <a:prstClr val="black"/>
              </a:solidFill>
              <a:latin typeface="Tahoma" pitchFamily="34" charset="0"/>
            </a:endParaRPr>
          </a:p>
        </p:txBody>
      </p:sp>
      <p:sp>
        <p:nvSpPr>
          <p:cNvPr id="3" name="箭头: 右 2">
            <a:extLst>
              <a:ext uri="{FF2B5EF4-FFF2-40B4-BE49-F238E27FC236}">
                <a16:creationId xmlns:a16="http://schemas.microsoft.com/office/drawing/2014/main" id="{14E87DE4-AD6B-465E-9703-6C3864871483}"/>
              </a:ext>
            </a:extLst>
          </p:cNvPr>
          <p:cNvSpPr/>
          <p:nvPr/>
        </p:nvSpPr>
        <p:spPr bwMode="auto">
          <a:xfrm rot="10800000">
            <a:off x="8306150" y="2924944"/>
            <a:ext cx="864096" cy="360038"/>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8" name="文本框 7">
            <a:extLst>
              <a:ext uri="{FF2B5EF4-FFF2-40B4-BE49-F238E27FC236}">
                <a16:creationId xmlns:a16="http://schemas.microsoft.com/office/drawing/2014/main" id="{31D24A0D-53ED-4BD5-A52C-99DF4C2B82FE}"/>
              </a:ext>
            </a:extLst>
          </p:cNvPr>
          <p:cNvSpPr txBox="1"/>
          <p:nvPr/>
        </p:nvSpPr>
        <p:spPr>
          <a:xfrm>
            <a:off x="5479687" y="4154100"/>
            <a:ext cx="966931" cy="461665"/>
          </a:xfrm>
          <a:prstGeom prst="rect">
            <a:avLst/>
          </a:prstGeom>
          <a:noFill/>
        </p:spPr>
        <p:txBody>
          <a:bodyPr wrap="none" rtlCol="0">
            <a:spAutoFit/>
          </a:bodyPr>
          <a:lstStyle/>
          <a:p>
            <a:r>
              <a:rPr lang="en-US" altLang="zh-CN" dirty="0">
                <a:solidFill>
                  <a:prstClr val="black"/>
                </a:solidFill>
              </a:rPr>
              <a:t>1000</a:t>
            </a:r>
            <a:endParaRPr lang="zh-CN" altLang="en-US" dirty="0">
              <a:solidFill>
                <a:prstClr val="black"/>
              </a:solidFill>
            </a:endParaRPr>
          </a:p>
        </p:txBody>
      </p:sp>
      <p:sp>
        <p:nvSpPr>
          <p:cNvPr id="9" name="文本框 8">
            <a:extLst>
              <a:ext uri="{FF2B5EF4-FFF2-40B4-BE49-F238E27FC236}">
                <a16:creationId xmlns:a16="http://schemas.microsoft.com/office/drawing/2014/main" id="{1D036693-03E1-4320-88D5-878F6904DC4C}"/>
              </a:ext>
            </a:extLst>
          </p:cNvPr>
          <p:cNvSpPr txBox="1"/>
          <p:nvPr/>
        </p:nvSpPr>
        <p:spPr>
          <a:xfrm>
            <a:off x="7597119" y="5020395"/>
            <a:ext cx="886194" cy="461665"/>
          </a:xfrm>
          <a:prstGeom prst="rect">
            <a:avLst/>
          </a:prstGeom>
          <a:noFill/>
        </p:spPr>
        <p:txBody>
          <a:bodyPr wrap="square" rtlCol="0">
            <a:spAutoFit/>
          </a:bodyPr>
          <a:lstStyle/>
          <a:p>
            <a:r>
              <a:rPr lang="en-US" altLang="zh-CN" dirty="0">
                <a:solidFill>
                  <a:prstClr val="black"/>
                </a:solidFill>
              </a:rPr>
              <a:t>999</a:t>
            </a:r>
            <a:endParaRPr lang="zh-CN" altLang="en-US" dirty="0">
              <a:solidFill>
                <a:prstClr val="black"/>
              </a:solidFill>
            </a:endParaRPr>
          </a:p>
        </p:txBody>
      </p:sp>
      <p:sp>
        <p:nvSpPr>
          <p:cNvPr id="10" name="文本框 9">
            <a:extLst>
              <a:ext uri="{FF2B5EF4-FFF2-40B4-BE49-F238E27FC236}">
                <a16:creationId xmlns:a16="http://schemas.microsoft.com/office/drawing/2014/main" id="{603AE62D-1700-447E-BD5C-978C030E3F59}"/>
              </a:ext>
            </a:extLst>
          </p:cNvPr>
          <p:cNvSpPr txBox="1"/>
          <p:nvPr/>
        </p:nvSpPr>
        <p:spPr>
          <a:xfrm flipH="1">
            <a:off x="9503997" y="5020395"/>
            <a:ext cx="287812" cy="461665"/>
          </a:xfrm>
          <a:prstGeom prst="rect">
            <a:avLst/>
          </a:prstGeom>
          <a:noFill/>
        </p:spPr>
        <p:txBody>
          <a:bodyPr wrap="square" rtlCol="0">
            <a:spAutoFit/>
          </a:bodyPr>
          <a:lstStyle/>
          <a:p>
            <a:r>
              <a:rPr lang="en-US" altLang="zh-CN" dirty="0">
                <a:solidFill>
                  <a:prstClr val="black"/>
                </a:solidFill>
              </a:rPr>
              <a:t>1</a:t>
            </a:r>
            <a:endParaRPr lang="zh-CN" altLang="en-US" dirty="0">
              <a:solidFill>
                <a:prstClr val="black"/>
              </a:solidFill>
            </a:endParaRPr>
          </a:p>
        </p:txBody>
      </p:sp>
      <p:sp>
        <p:nvSpPr>
          <p:cNvPr id="18" name="文本框 17">
            <a:extLst>
              <a:ext uri="{FF2B5EF4-FFF2-40B4-BE49-F238E27FC236}">
                <a16:creationId xmlns:a16="http://schemas.microsoft.com/office/drawing/2014/main" id="{DDAF1BE4-EA95-4ADA-94A3-DA0A6717CAF8}"/>
              </a:ext>
            </a:extLst>
          </p:cNvPr>
          <p:cNvSpPr txBox="1"/>
          <p:nvPr/>
        </p:nvSpPr>
        <p:spPr>
          <a:xfrm>
            <a:off x="1793060" y="2784537"/>
            <a:ext cx="3003146" cy="3416320"/>
          </a:xfrm>
          <a:prstGeom prst="rect">
            <a:avLst/>
          </a:prstGeom>
          <a:noFill/>
        </p:spPr>
        <p:txBody>
          <a:bodyPr wrap="square" rtlCol="0">
            <a:spAutoFit/>
          </a:bodyPr>
          <a:lstStyle/>
          <a:p>
            <a:r>
              <a:rPr lang="zh-CN" altLang="en-US" dirty="0">
                <a:solidFill>
                  <a:prstClr val="black"/>
                </a:solidFill>
              </a:rPr>
              <a:t>     通过这样的方式评估谓词</a:t>
            </a:r>
            <a:r>
              <a:rPr lang="zh-CN" altLang="en-US" dirty="0">
                <a:solidFill>
                  <a:srgbClr val="FF0000"/>
                </a:solidFill>
              </a:rPr>
              <a:t>比较慢</a:t>
            </a:r>
            <a:r>
              <a:rPr lang="zh-CN" altLang="en-US" dirty="0">
                <a:solidFill>
                  <a:prstClr val="black"/>
                </a:solidFill>
              </a:rPr>
              <a:t>，例如</a:t>
            </a:r>
            <a:r>
              <a:rPr lang="en-US" altLang="zh-CN" dirty="0">
                <a:solidFill>
                  <a:prstClr val="black"/>
                </a:solidFill>
              </a:rPr>
              <a:t>WHERE 1=1</a:t>
            </a:r>
            <a:r>
              <a:rPr lang="zh-CN" altLang="en-US" dirty="0">
                <a:solidFill>
                  <a:prstClr val="black"/>
                </a:solidFill>
              </a:rPr>
              <a:t>，</a:t>
            </a:r>
            <a:r>
              <a:rPr lang="en-US" altLang="zh-CN" dirty="0">
                <a:solidFill>
                  <a:prstClr val="black"/>
                </a:solidFill>
              </a:rPr>
              <a:t>DBMS</a:t>
            </a:r>
            <a:r>
              <a:rPr lang="zh-CN" altLang="en-US" dirty="0">
                <a:solidFill>
                  <a:prstClr val="black"/>
                </a:solidFill>
              </a:rPr>
              <a:t>需要</a:t>
            </a:r>
            <a:r>
              <a:rPr lang="zh-CN" altLang="en-US" dirty="0">
                <a:solidFill>
                  <a:srgbClr val="FF0000"/>
                </a:solidFill>
              </a:rPr>
              <a:t>遍历树结构（深度优先，栈）</a:t>
            </a:r>
            <a:r>
              <a:rPr lang="zh-CN" altLang="en-US" dirty="0">
                <a:solidFill>
                  <a:prstClr val="black"/>
                </a:solidFill>
              </a:rPr>
              <a:t>。</a:t>
            </a:r>
            <a:endParaRPr lang="en-US" altLang="zh-CN" dirty="0">
              <a:solidFill>
                <a:prstClr val="black"/>
              </a:solidFill>
            </a:endParaRPr>
          </a:p>
          <a:p>
            <a:r>
              <a:rPr lang="en-US" altLang="zh-CN" dirty="0">
                <a:solidFill>
                  <a:prstClr val="black"/>
                </a:solidFill>
              </a:rPr>
              <a:t>     DBMS</a:t>
            </a:r>
            <a:r>
              <a:rPr lang="zh-CN" altLang="en-US" dirty="0">
                <a:solidFill>
                  <a:prstClr val="black"/>
                </a:solidFill>
              </a:rPr>
              <a:t>可通过</a:t>
            </a:r>
            <a:r>
              <a:rPr lang="zh-CN" altLang="en-US" dirty="0">
                <a:solidFill>
                  <a:srgbClr val="FF0000"/>
                </a:solidFill>
              </a:rPr>
              <a:t>使用</a:t>
            </a:r>
            <a:r>
              <a:rPr lang="en-US" altLang="zh-CN" dirty="0">
                <a:solidFill>
                  <a:srgbClr val="FF0000"/>
                </a:solidFill>
              </a:rPr>
              <a:t>JIT</a:t>
            </a:r>
            <a:r>
              <a:rPr lang="zh-CN" altLang="en-US" dirty="0">
                <a:solidFill>
                  <a:srgbClr val="FF0000"/>
                </a:solidFill>
              </a:rPr>
              <a:t>编译的技术、树的后根遍历（无栈）</a:t>
            </a:r>
            <a:r>
              <a:rPr lang="zh-CN" altLang="en-US" dirty="0">
                <a:solidFill>
                  <a:prstClr val="black"/>
                </a:solidFill>
              </a:rPr>
              <a:t>。</a:t>
            </a:r>
            <a:endParaRPr lang="en-US" altLang="zh-CN" dirty="0">
              <a:solidFill>
                <a:prstClr val="black"/>
              </a:solidFill>
            </a:endParaRPr>
          </a:p>
        </p:txBody>
      </p:sp>
      <p:sp>
        <p:nvSpPr>
          <p:cNvPr id="27" name="文本框 26">
            <a:extLst>
              <a:ext uri="{FF2B5EF4-FFF2-40B4-BE49-F238E27FC236}">
                <a16:creationId xmlns:a16="http://schemas.microsoft.com/office/drawing/2014/main" id="{F0E7D604-F5B0-4638-A612-191068904520}"/>
              </a:ext>
            </a:extLst>
          </p:cNvPr>
          <p:cNvSpPr txBox="1"/>
          <p:nvPr/>
        </p:nvSpPr>
        <p:spPr>
          <a:xfrm>
            <a:off x="9263992" y="3734205"/>
            <a:ext cx="966931" cy="461665"/>
          </a:xfrm>
          <a:prstGeom prst="rect">
            <a:avLst/>
          </a:prstGeom>
          <a:noFill/>
        </p:spPr>
        <p:txBody>
          <a:bodyPr wrap="none" rtlCol="0">
            <a:spAutoFit/>
          </a:bodyPr>
          <a:lstStyle/>
          <a:p>
            <a:r>
              <a:rPr lang="en-US" altLang="zh-CN" dirty="0">
                <a:solidFill>
                  <a:prstClr val="black"/>
                </a:solidFill>
              </a:rPr>
              <a:t>1000</a:t>
            </a:r>
            <a:endParaRPr lang="zh-CN" altLang="en-US" dirty="0">
              <a:solidFill>
                <a:prstClr val="black"/>
              </a:solidFill>
            </a:endParaRPr>
          </a:p>
        </p:txBody>
      </p:sp>
      <p:sp>
        <p:nvSpPr>
          <p:cNvPr id="28" name="文本框 27">
            <a:extLst>
              <a:ext uri="{FF2B5EF4-FFF2-40B4-BE49-F238E27FC236}">
                <a16:creationId xmlns:a16="http://schemas.microsoft.com/office/drawing/2014/main" id="{905BC2C4-6C86-47B0-B605-4C3A07D2564B}"/>
              </a:ext>
            </a:extLst>
          </p:cNvPr>
          <p:cNvSpPr txBox="1"/>
          <p:nvPr/>
        </p:nvSpPr>
        <p:spPr>
          <a:xfrm>
            <a:off x="6907172" y="3364211"/>
            <a:ext cx="886781" cy="461665"/>
          </a:xfrm>
          <a:prstGeom prst="rect">
            <a:avLst/>
          </a:prstGeom>
          <a:noFill/>
        </p:spPr>
        <p:txBody>
          <a:bodyPr wrap="none" rtlCol="0">
            <a:spAutoFit/>
          </a:bodyPr>
          <a:lstStyle/>
          <a:p>
            <a:r>
              <a:rPr lang="en-US" altLang="zh-CN" dirty="0">
                <a:solidFill>
                  <a:prstClr val="black"/>
                </a:solidFill>
              </a:rPr>
              <a:t>True</a:t>
            </a:r>
            <a:endParaRPr lang="zh-CN" altLang="en-US" dirty="0">
              <a:solidFill>
                <a:prstClr val="black"/>
              </a:solidFill>
            </a:endParaRPr>
          </a:p>
        </p:txBody>
      </p:sp>
      <p:sp>
        <p:nvSpPr>
          <p:cNvPr id="19" name="灯片编号占位符 18">
            <a:extLst>
              <a:ext uri="{FF2B5EF4-FFF2-40B4-BE49-F238E27FC236}">
                <a16:creationId xmlns:a16="http://schemas.microsoft.com/office/drawing/2014/main" id="{326FDE39-4A46-40F8-AE2D-3AEEF37CA47A}"/>
              </a:ext>
            </a:extLst>
          </p:cNvPr>
          <p:cNvSpPr>
            <a:spLocks noGrp="1"/>
          </p:cNvSpPr>
          <p:nvPr>
            <p:ph type="sldNum" sz="quarter" idx="12"/>
          </p:nvPr>
        </p:nvSpPr>
        <p:spPr/>
        <p:txBody>
          <a:bodyPr/>
          <a:lstStyle/>
          <a:p>
            <a:pPr>
              <a:defRPr/>
            </a:pPr>
            <a:fld id="{BCABB3B7-40FC-498F-90D6-69ECBA7F181C}" type="slidenum">
              <a:rPr lang="zh-CN" altLang="en-US" smtClean="0"/>
              <a:pPr>
                <a:defRPr/>
              </a:pPr>
              <a:t>136</a:t>
            </a:fld>
            <a:endParaRPr lang="en-US" altLang="zh-CN"/>
          </a:p>
        </p:txBody>
      </p:sp>
    </p:spTree>
    <p:extLst>
      <p:ext uri="{BB962C8B-B14F-4D97-AF65-F5344CB8AC3E}">
        <p14:creationId xmlns:p14="http://schemas.microsoft.com/office/powerpoint/2010/main" val="17456666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3B159-BF65-4298-8E9F-E378FFE8C04C}"/>
              </a:ext>
            </a:extLst>
          </p:cNvPr>
          <p:cNvSpPr>
            <a:spLocks noGrp="1"/>
          </p:cNvSpPr>
          <p:nvPr>
            <p:ph type="title"/>
          </p:nvPr>
        </p:nvSpPr>
        <p:spPr>
          <a:xfrm>
            <a:off x="609600" y="420762"/>
            <a:ext cx="10972800" cy="662311"/>
          </a:xfrm>
        </p:spPr>
        <p:txBody>
          <a:bodyPr/>
          <a:lstStyle/>
          <a:p>
            <a:r>
              <a:rPr lang="zh-CN" altLang="en-US" dirty="0"/>
              <a:t>本章总结</a:t>
            </a:r>
          </a:p>
        </p:txBody>
      </p:sp>
      <p:sp>
        <p:nvSpPr>
          <p:cNvPr id="3" name="内容占位符 2">
            <a:extLst>
              <a:ext uri="{FF2B5EF4-FFF2-40B4-BE49-F238E27FC236}">
                <a16:creationId xmlns:a16="http://schemas.microsoft.com/office/drawing/2014/main" id="{C85B4F50-0F0D-4884-91E6-F517C107D36A}"/>
              </a:ext>
            </a:extLst>
          </p:cNvPr>
          <p:cNvSpPr>
            <a:spLocks noGrp="1"/>
          </p:cNvSpPr>
          <p:nvPr>
            <p:ph idx="1"/>
          </p:nvPr>
        </p:nvSpPr>
        <p:spPr>
          <a:xfrm>
            <a:off x="609600" y="1234281"/>
            <a:ext cx="10972800" cy="5423971"/>
          </a:xfrm>
        </p:spPr>
        <p:txBody>
          <a:bodyPr/>
          <a:lstStyle/>
          <a:p>
            <a:pPr marL="0" indent="0">
              <a:buNone/>
            </a:pPr>
            <a:r>
              <a:rPr lang="en-US" altLang="zh-CN" sz="2400" dirty="0">
                <a:latin typeface="+mn-ea"/>
              </a:rPr>
              <a:t>1 </a:t>
            </a:r>
            <a:r>
              <a:rPr lang="zh-CN" altLang="en-US" sz="2400" dirty="0">
                <a:latin typeface="+mn-ea"/>
              </a:rPr>
              <a:t>数据库存储</a:t>
            </a:r>
            <a:endParaRPr lang="en-US" altLang="zh-CN" sz="2400" dirty="0">
              <a:latin typeface="+mn-ea"/>
            </a:endParaRPr>
          </a:p>
          <a:p>
            <a:pPr marL="0" indent="0">
              <a:buNone/>
            </a:pPr>
            <a:r>
              <a:rPr lang="en-US" altLang="zh-CN" sz="2400" dirty="0">
                <a:latin typeface="+mn-ea"/>
              </a:rPr>
              <a:t>    </a:t>
            </a:r>
            <a:r>
              <a:rPr lang="zh-CN" altLang="en-US" sz="2400" dirty="0">
                <a:latin typeface="+mn-ea"/>
              </a:rPr>
              <a:t>磁盘的特性影响了数据文件的磁盘块物理存储方案，逻辑上也需要建立数据块集合的组织机制（堆文件，链表</a:t>
            </a:r>
            <a:r>
              <a:rPr lang="en-US" altLang="zh-CN" sz="2400" dirty="0">
                <a:latin typeface="+mn-ea"/>
              </a:rPr>
              <a:t>/</a:t>
            </a:r>
            <a:r>
              <a:rPr lang="zh-CN" altLang="en-US" sz="2400" dirty="0">
                <a:latin typeface="+mn-ea"/>
              </a:rPr>
              <a:t>目录）。数据库的页内部有多种类型的数据，也有多种组织方式（页头，面向元组的页设计，槽页），存储模型（</a:t>
            </a:r>
            <a:r>
              <a:rPr lang="en-US" altLang="zh-CN" sz="2400" dirty="0">
                <a:latin typeface="+mn-ea"/>
              </a:rPr>
              <a:t>NSM</a:t>
            </a:r>
            <a:r>
              <a:rPr lang="zh-CN" altLang="en-US" sz="2400" dirty="0">
                <a:latin typeface="+mn-ea"/>
              </a:rPr>
              <a:t>，</a:t>
            </a:r>
            <a:r>
              <a:rPr lang="en-US" altLang="zh-CN" sz="2400" dirty="0">
                <a:latin typeface="+mn-ea"/>
              </a:rPr>
              <a:t>DSM-</a:t>
            </a:r>
            <a:r>
              <a:rPr lang="zh-CN" altLang="en-US" sz="2400" dirty="0">
                <a:latin typeface="+mn-ea"/>
              </a:rPr>
              <a:t>物化）。</a:t>
            </a:r>
            <a:br>
              <a:rPr lang="en-US" altLang="zh-CN" sz="2400" dirty="0">
                <a:latin typeface="+mn-ea"/>
              </a:rPr>
            </a:br>
            <a:r>
              <a:rPr lang="en-US" altLang="zh-CN" sz="2400" dirty="0">
                <a:latin typeface="+mn-ea"/>
              </a:rPr>
              <a:t>2 </a:t>
            </a:r>
            <a:r>
              <a:rPr lang="zh-CN" altLang="en-US" sz="2400" dirty="0">
                <a:latin typeface="+mn-ea"/>
              </a:rPr>
              <a:t>缓存</a:t>
            </a:r>
            <a:endParaRPr lang="en-US" altLang="zh-CN" sz="2400" dirty="0">
              <a:latin typeface="+mn-ea"/>
            </a:endParaRPr>
          </a:p>
          <a:p>
            <a:pPr marL="0" indent="0">
              <a:buNone/>
            </a:pPr>
            <a:r>
              <a:rPr lang="zh-CN" altLang="en-US" sz="2400" dirty="0">
                <a:latin typeface="+mn-ea"/>
              </a:rPr>
              <a:t>    缓冲池（页表），替换策略（</a:t>
            </a:r>
            <a:r>
              <a:rPr lang="en-US" altLang="zh-CN" sz="2400" dirty="0">
                <a:latin typeface="+mn-ea"/>
              </a:rPr>
              <a:t>LRU,CLOCK, </a:t>
            </a:r>
            <a:r>
              <a:rPr lang="zh-CN" altLang="en-US" sz="2400" dirty="0">
                <a:latin typeface="+mn-ea"/>
              </a:rPr>
              <a:t>缓存污染，</a:t>
            </a:r>
            <a:r>
              <a:rPr lang="en-US" altLang="zh-CN" sz="2400" dirty="0">
                <a:latin typeface="+mn-ea"/>
              </a:rPr>
              <a:t>LRU-K</a:t>
            </a:r>
            <a:r>
              <a:rPr lang="zh-CN" altLang="en-US" sz="2400">
                <a:latin typeface="+mn-ea"/>
              </a:rPr>
              <a:t>），缓存扫描共享</a:t>
            </a:r>
            <a:r>
              <a:rPr lang="zh-CN" altLang="en-US" sz="2400" dirty="0">
                <a:latin typeface="+mn-ea"/>
              </a:rPr>
              <a:t>。</a:t>
            </a:r>
            <a:br>
              <a:rPr lang="en-US" altLang="zh-CN" sz="2400" dirty="0">
                <a:latin typeface="+mn-ea"/>
              </a:rPr>
            </a:br>
            <a:r>
              <a:rPr lang="en-US" altLang="zh-CN" sz="2400" dirty="0">
                <a:latin typeface="+mn-ea"/>
              </a:rPr>
              <a:t>3 </a:t>
            </a:r>
            <a:r>
              <a:rPr lang="zh-CN" altLang="en-US" sz="2400" dirty="0">
                <a:latin typeface="+mn-ea"/>
              </a:rPr>
              <a:t>散列表</a:t>
            </a:r>
            <a:endParaRPr lang="en-US" altLang="zh-CN" sz="2400" dirty="0">
              <a:latin typeface="+mn-ea"/>
            </a:endParaRPr>
          </a:p>
          <a:p>
            <a:pPr marL="0" indent="0">
              <a:buNone/>
            </a:pPr>
            <a:r>
              <a:rPr lang="zh-CN" altLang="en-US" sz="2400" dirty="0">
                <a:latin typeface="+mn-ea"/>
              </a:rPr>
              <a:t>    散列冲突（线性探测法，删除</a:t>
            </a:r>
            <a:r>
              <a:rPr lang="en-US" altLang="zh-CN" sz="2400" dirty="0">
                <a:latin typeface="+mn-ea"/>
              </a:rPr>
              <a:t>-</a:t>
            </a:r>
            <a:r>
              <a:rPr lang="zh-CN" altLang="en-US" sz="2400" dirty="0">
                <a:latin typeface="+mn-ea"/>
              </a:rPr>
              <a:t>墓碑</a:t>
            </a:r>
            <a:r>
              <a:rPr lang="en-US" altLang="zh-CN" sz="2400" dirty="0">
                <a:latin typeface="+mn-ea"/>
              </a:rPr>
              <a:t>/</a:t>
            </a:r>
            <a:r>
              <a:rPr lang="zh-CN" altLang="en-US" sz="2400" dirty="0">
                <a:latin typeface="+mn-ea"/>
              </a:rPr>
              <a:t>移位），动态散列法（</a:t>
            </a:r>
            <a:r>
              <a:rPr lang="zh-CN" altLang="en-US" dirty="0"/>
              <a:t>链式散列表，</a:t>
            </a:r>
            <a:r>
              <a:rPr lang="zh-CN" altLang="zh-CN" dirty="0"/>
              <a:t>可扩展散列表</a:t>
            </a:r>
            <a:r>
              <a:rPr lang="zh-CN" altLang="en-US" dirty="0"/>
              <a:t>，线性散列表</a:t>
            </a:r>
            <a:r>
              <a:rPr lang="zh-CN" altLang="en-US" sz="2800" dirty="0">
                <a:latin typeface="+mn-ea"/>
              </a:rPr>
              <a:t>）</a:t>
            </a:r>
            <a:br>
              <a:rPr lang="en-US" altLang="zh-CN" sz="2400" dirty="0">
                <a:latin typeface="+mn-ea"/>
              </a:rPr>
            </a:br>
            <a:r>
              <a:rPr lang="en-US" altLang="zh-CN" sz="2400" dirty="0">
                <a:latin typeface="+mn-ea"/>
              </a:rPr>
              <a:t>4 </a:t>
            </a:r>
            <a:r>
              <a:rPr lang="zh-CN" altLang="en-US" sz="2400" dirty="0">
                <a:latin typeface="+mn-ea"/>
              </a:rPr>
              <a:t>查询处理</a:t>
            </a:r>
            <a:endParaRPr lang="en-US" altLang="zh-CN" sz="2400" dirty="0">
              <a:latin typeface="+mn-ea"/>
            </a:endParaRPr>
          </a:p>
          <a:p>
            <a:pPr marL="0" lvl="1" indent="0">
              <a:buNone/>
            </a:pPr>
            <a:r>
              <a:rPr lang="zh-CN" altLang="en-US" dirty="0"/>
              <a:t>    迭代模型（火山模型</a:t>
            </a:r>
            <a:r>
              <a:rPr lang="en-US" altLang="zh-CN" dirty="0"/>
              <a:t>/</a:t>
            </a:r>
            <a:r>
              <a:rPr lang="zh-CN" altLang="en-US" dirty="0"/>
              <a:t>流水线模型）、物化模型、向量</a:t>
            </a:r>
            <a:r>
              <a:rPr lang="en-US" altLang="zh-CN" dirty="0"/>
              <a:t>/</a:t>
            </a:r>
            <a:r>
              <a:rPr lang="zh-CN" altLang="en-US" dirty="0"/>
              <a:t>批量模型。更新问题（调用查询子操作符，万圣节问题</a:t>
            </a:r>
            <a:r>
              <a:rPr lang="en-US" altLang="zh-CN" dirty="0"/>
              <a:t>-</a:t>
            </a:r>
            <a:r>
              <a:rPr lang="zh-CN" altLang="en-US" dirty="0"/>
              <a:t>记录更新过的元组），表达式计算。</a:t>
            </a:r>
            <a:endParaRPr lang="en-US" altLang="zh-CN" dirty="0"/>
          </a:p>
          <a:p>
            <a:pPr marL="0" indent="0">
              <a:buNone/>
            </a:pPr>
            <a:endParaRPr lang="en-US" altLang="zh-CN" sz="2400" dirty="0">
              <a:latin typeface="+mn-ea"/>
            </a:endParaRPr>
          </a:p>
        </p:txBody>
      </p:sp>
      <p:sp>
        <p:nvSpPr>
          <p:cNvPr id="4" name="灯片编号占位符 3">
            <a:extLst>
              <a:ext uri="{FF2B5EF4-FFF2-40B4-BE49-F238E27FC236}">
                <a16:creationId xmlns:a16="http://schemas.microsoft.com/office/drawing/2014/main" id="{79189B6C-CC65-4DB4-9064-F9C2372C4D6F}"/>
              </a:ext>
            </a:extLst>
          </p:cNvPr>
          <p:cNvSpPr>
            <a:spLocks noGrp="1"/>
          </p:cNvSpPr>
          <p:nvPr>
            <p:ph type="sldNum" sz="quarter" idx="12"/>
          </p:nvPr>
        </p:nvSpPr>
        <p:spPr/>
        <p:txBody>
          <a:bodyPr/>
          <a:lstStyle/>
          <a:p>
            <a:pPr>
              <a:defRPr/>
            </a:pPr>
            <a:fld id="{BCABB3B7-40FC-498F-90D6-69ECBA7F181C}" type="slidenum">
              <a:rPr lang="zh-CN" altLang="en-US" smtClean="0"/>
              <a:pPr>
                <a:defRPr/>
              </a:pPr>
              <a:t>137</a:t>
            </a:fld>
            <a:endParaRPr lang="en-US" altLang="zh-CN"/>
          </a:p>
        </p:txBody>
      </p:sp>
    </p:spTree>
    <p:extLst>
      <p:ext uri="{BB962C8B-B14F-4D97-AF65-F5344CB8AC3E}">
        <p14:creationId xmlns:p14="http://schemas.microsoft.com/office/powerpoint/2010/main" val="1930750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985838"/>
          </a:xfrm>
        </p:spPr>
        <p:txBody>
          <a:bodyPr/>
          <a:lstStyle/>
          <a:p>
            <a:r>
              <a:rPr lang="en-US" altLang="zh-CN" dirty="0"/>
              <a:t>1.1.4 </a:t>
            </a:r>
            <a:r>
              <a:rPr lang="zh-CN" altLang="en-US" dirty="0"/>
              <a:t>面向磁盘的</a:t>
            </a:r>
            <a:r>
              <a:rPr lang="en-US" altLang="zh-CN" dirty="0"/>
              <a:t>DBMS VS. OS</a:t>
            </a:r>
          </a:p>
        </p:txBody>
      </p:sp>
      <p:sp>
        <p:nvSpPr>
          <p:cNvPr id="3" name="内容占位符 2"/>
          <p:cNvSpPr>
            <a:spLocks noGrp="1"/>
          </p:cNvSpPr>
          <p:nvPr>
            <p:ph idx="1"/>
          </p:nvPr>
        </p:nvSpPr>
        <p:spPr>
          <a:xfrm>
            <a:off x="609599" y="1690687"/>
            <a:ext cx="7691022" cy="4669169"/>
          </a:xfrm>
        </p:spPr>
        <p:txBody>
          <a:bodyPr>
            <a:normAutofit/>
          </a:bodyPr>
          <a:lstStyle/>
          <a:p>
            <a:pPr marL="0" indent="0">
              <a:buNone/>
            </a:pPr>
            <a:r>
              <a:rPr lang="zh-CN" altLang="en-US" sz="2800" b="1" dirty="0"/>
              <a:t>如果是</a:t>
            </a:r>
            <a:r>
              <a:rPr lang="zh-CN" altLang="en-US" sz="2800" b="1" dirty="0">
                <a:solidFill>
                  <a:srgbClr val="FF0000"/>
                </a:solidFill>
              </a:rPr>
              <a:t>“写”操作</a:t>
            </a:r>
            <a:r>
              <a:rPr lang="zh-CN" altLang="en-US" sz="2800" b="1" dirty="0"/>
              <a:t>呢？</a:t>
            </a:r>
            <a:endParaRPr lang="en-US" altLang="zh-CN" sz="2800" b="1" dirty="0"/>
          </a:p>
          <a:p>
            <a:pPr marL="0" indent="0">
              <a:buNone/>
            </a:pPr>
            <a:r>
              <a:rPr lang="zh-CN" altLang="en-US" sz="2400" dirty="0">
                <a:latin typeface="+mn-ea"/>
              </a:rPr>
              <a:t>    由于日志、并发控制等实现的需要，操作系统并不知道哪些页面需要在其他页面之前写到磁盘。</a:t>
            </a:r>
            <a:endParaRPr lang="en-US" altLang="zh-CN" sz="2400" dirty="0">
              <a:latin typeface="+mn-ea"/>
            </a:endParaRPr>
          </a:p>
          <a:p>
            <a:r>
              <a:rPr lang="zh-CN" altLang="en-US" sz="2400" dirty="0"/>
              <a:t>可能的解决方法是</a:t>
            </a:r>
            <a:r>
              <a:rPr lang="zh-CN" altLang="en-US" sz="2400" dirty="0">
                <a:solidFill>
                  <a:srgbClr val="FF0000"/>
                </a:solidFill>
              </a:rPr>
              <a:t>引导</a:t>
            </a:r>
            <a:r>
              <a:rPr lang="en-US" altLang="zh-CN" sz="2400" dirty="0">
                <a:solidFill>
                  <a:srgbClr val="FF0000"/>
                </a:solidFill>
              </a:rPr>
              <a:t>OS</a:t>
            </a:r>
            <a:r>
              <a:rPr lang="zh-CN" altLang="en-US" sz="2400" dirty="0">
                <a:solidFill>
                  <a:srgbClr val="FF0000"/>
                </a:solidFill>
              </a:rPr>
              <a:t>的页缓存替换</a:t>
            </a:r>
            <a:r>
              <a:rPr lang="zh-CN" altLang="en-US" sz="2400" dirty="0"/>
              <a:t>机制：</a:t>
            </a:r>
            <a:endParaRPr lang="en-US" altLang="zh-CN" sz="2400" dirty="0"/>
          </a:p>
          <a:p>
            <a:pPr marL="0" indent="0">
              <a:buNone/>
            </a:pPr>
            <a:r>
              <a:rPr lang="en-US" altLang="zh-CN" sz="2400" dirty="0"/>
              <a:t>     madvise</a:t>
            </a:r>
            <a:r>
              <a:rPr lang="zh-CN" altLang="en-US" sz="2400" dirty="0"/>
              <a:t>：告诉</a:t>
            </a:r>
            <a:r>
              <a:rPr lang="en-US" altLang="zh-CN" sz="2400" dirty="0"/>
              <a:t>OS</a:t>
            </a:r>
            <a:r>
              <a:rPr lang="zh-CN" altLang="en-US" sz="2400" dirty="0">
                <a:solidFill>
                  <a:srgbClr val="FF0000"/>
                </a:solidFill>
              </a:rPr>
              <a:t>期待读取特定页</a:t>
            </a:r>
            <a:r>
              <a:rPr lang="zh-CN" altLang="en-US" sz="2400" dirty="0"/>
              <a:t>或</a:t>
            </a:r>
            <a:r>
              <a:rPr lang="zh-CN" altLang="en-US" sz="2400" dirty="0">
                <a:solidFill>
                  <a:srgbClr val="FF0000"/>
                </a:solidFill>
              </a:rPr>
              <a:t>内存使用模式</a:t>
            </a:r>
            <a:r>
              <a:rPr lang="zh-CN" altLang="en-US" sz="2400" dirty="0"/>
              <a:t>；</a:t>
            </a:r>
            <a:endParaRPr lang="en-US" altLang="zh-CN" sz="2400" dirty="0"/>
          </a:p>
          <a:p>
            <a:pPr marL="0" indent="0">
              <a:buNone/>
            </a:pPr>
            <a:r>
              <a:rPr lang="en-US" altLang="zh-CN" sz="2400" dirty="0"/>
              <a:t>     mlock</a:t>
            </a:r>
            <a:r>
              <a:rPr lang="zh-CN" altLang="en-US" sz="2400" dirty="0"/>
              <a:t>：告知</a:t>
            </a:r>
            <a:r>
              <a:rPr lang="en-US" altLang="zh-CN" sz="2400" dirty="0"/>
              <a:t>OS</a:t>
            </a:r>
            <a:r>
              <a:rPr lang="zh-CN" altLang="en-US" sz="2400" dirty="0"/>
              <a:t>某些内存范围</a:t>
            </a:r>
            <a:r>
              <a:rPr lang="zh-CN" altLang="en-US" sz="2400" dirty="0">
                <a:solidFill>
                  <a:srgbClr val="FF0000"/>
                </a:solidFill>
              </a:rPr>
              <a:t>不能被替换</a:t>
            </a:r>
            <a:r>
              <a:rPr lang="zh-CN" altLang="en-US" sz="2400" dirty="0"/>
              <a:t>出去；</a:t>
            </a:r>
            <a:endParaRPr lang="en-US" altLang="zh-CN" sz="2400" dirty="0"/>
          </a:p>
          <a:p>
            <a:pPr marL="0" indent="0">
              <a:buNone/>
            </a:pPr>
            <a:r>
              <a:rPr lang="en-US" altLang="zh-CN" sz="2400" dirty="0"/>
              <a:t>     msync</a:t>
            </a:r>
            <a:r>
              <a:rPr lang="zh-CN" altLang="en-US" sz="2400" dirty="0"/>
              <a:t>：告知</a:t>
            </a:r>
            <a:r>
              <a:rPr lang="en-US" altLang="zh-CN" sz="2400" dirty="0"/>
              <a:t>OS</a:t>
            </a:r>
            <a:r>
              <a:rPr lang="zh-CN" altLang="en-US" sz="2400" dirty="0"/>
              <a:t>某些内存范围被</a:t>
            </a:r>
            <a:r>
              <a:rPr lang="zh-CN" altLang="en-US" sz="2400" dirty="0">
                <a:solidFill>
                  <a:srgbClr val="FF0000"/>
                </a:solidFill>
              </a:rPr>
              <a:t>写出</a:t>
            </a:r>
            <a:r>
              <a:rPr lang="zh-CN" altLang="en-US" sz="2400" dirty="0"/>
              <a:t>到磁盘。</a:t>
            </a:r>
            <a:endParaRPr lang="en-US" altLang="zh-CN" sz="2400" dirty="0"/>
          </a:p>
          <a:p>
            <a:pPr marL="0" indent="0">
              <a:buNone/>
            </a:pPr>
            <a:endParaRPr lang="en-US" altLang="zh-CN" sz="2400" dirty="0"/>
          </a:p>
          <a:p>
            <a:pPr marL="0" indent="0">
              <a:buNone/>
            </a:pPr>
            <a:r>
              <a:rPr lang="en-US" altLang="zh-CN" sz="2400" dirty="0"/>
              <a:t>MonetDB</a:t>
            </a:r>
            <a:r>
              <a:rPr lang="zh-CN" altLang="en-US" sz="2400" dirty="0"/>
              <a:t>和早期的</a:t>
            </a:r>
            <a:r>
              <a:rPr lang="en-US" altLang="zh-CN" sz="2400" dirty="0"/>
              <a:t>MongoDB</a:t>
            </a:r>
            <a:r>
              <a:rPr lang="zh-CN" altLang="en-US" sz="2400" dirty="0"/>
              <a:t>如此。</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1608" y="3429000"/>
            <a:ext cx="3115027" cy="3200400"/>
          </a:xfrm>
          <a:prstGeom prst="rect">
            <a:avLst/>
          </a:prstGeom>
        </p:spPr>
      </p:pic>
      <p:sp>
        <p:nvSpPr>
          <p:cNvPr id="4" name="灯片编号占位符 3">
            <a:extLst>
              <a:ext uri="{FF2B5EF4-FFF2-40B4-BE49-F238E27FC236}">
                <a16:creationId xmlns:a16="http://schemas.microsoft.com/office/drawing/2014/main" id="{3FF70544-A0C1-4552-836B-204920CD841A}"/>
              </a:ext>
            </a:extLst>
          </p:cNvPr>
          <p:cNvSpPr>
            <a:spLocks noGrp="1"/>
          </p:cNvSpPr>
          <p:nvPr>
            <p:ph type="sldNum" sz="quarter" idx="12"/>
          </p:nvPr>
        </p:nvSpPr>
        <p:spPr/>
        <p:txBody>
          <a:bodyPr/>
          <a:lstStyle/>
          <a:p>
            <a:fld id="{3742B0B0-14D4-4B09-A8B4-7B726FDD0F27}" type="slidenum">
              <a:rPr lang="zh-CN" altLang="en-US" smtClean="0"/>
              <a:t>14</a:t>
            </a:fld>
            <a:endParaRPr lang="zh-CN" altLang="en-US"/>
          </a:p>
        </p:txBody>
      </p:sp>
    </p:spTree>
    <p:extLst>
      <p:ext uri="{BB962C8B-B14F-4D97-AF65-F5344CB8AC3E}">
        <p14:creationId xmlns:p14="http://schemas.microsoft.com/office/powerpoint/2010/main" val="1020112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23699"/>
          </a:xfrm>
        </p:spPr>
        <p:txBody>
          <a:bodyPr/>
          <a:lstStyle/>
          <a:p>
            <a:r>
              <a:rPr lang="en-US" altLang="zh-CN" dirty="0"/>
              <a:t>1.1.4 </a:t>
            </a:r>
            <a:r>
              <a:rPr lang="zh-CN" altLang="en-US" dirty="0"/>
              <a:t>面向磁盘的</a:t>
            </a:r>
            <a:r>
              <a:rPr lang="en-US" altLang="zh-CN" dirty="0"/>
              <a:t>DBMS VS. OS</a:t>
            </a:r>
          </a:p>
        </p:txBody>
      </p:sp>
      <p:sp>
        <p:nvSpPr>
          <p:cNvPr id="3" name="内容占位符 2"/>
          <p:cNvSpPr>
            <a:spLocks noGrp="1"/>
          </p:cNvSpPr>
          <p:nvPr>
            <p:ph idx="1"/>
          </p:nvPr>
        </p:nvSpPr>
        <p:spPr>
          <a:xfrm>
            <a:off x="609599" y="1690688"/>
            <a:ext cx="7282649" cy="4351338"/>
          </a:xfrm>
        </p:spPr>
        <p:txBody>
          <a:bodyPr>
            <a:normAutofit/>
          </a:bodyPr>
          <a:lstStyle/>
          <a:p>
            <a:pPr marL="0" indent="625475">
              <a:buNone/>
            </a:pPr>
            <a:r>
              <a:rPr lang="zh-CN" altLang="en-US" sz="2800" b="1" dirty="0"/>
              <a:t>从效率、安全等角度出发，</a:t>
            </a:r>
            <a:r>
              <a:rPr lang="zh-CN" altLang="en-US" sz="2800" b="1" dirty="0">
                <a:solidFill>
                  <a:srgbClr val="FF0000"/>
                </a:solidFill>
              </a:rPr>
              <a:t>主流</a:t>
            </a:r>
            <a:r>
              <a:rPr lang="en-US" altLang="zh-CN" sz="2800" b="1" dirty="0">
                <a:solidFill>
                  <a:srgbClr val="FF0000"/>
                </a:solidFill>
              </a:rPr>
              <a:t>DBMS</a:t>
            </a:r>
            <a:r>
              <a:rPr lang="zh-CN" altLang="en-US" sz="2800" b="1" dirty="0">
                <a:solidFill>
                  <a:srgbClr val="FF0000"/>
                </a:solidFill>
              </a:rPr>
              <a:t>都倾向于自己进行页面管理</a:t>
            </a:r>
            <a:r>
              <a:rPr lang="zh-CN" altLang="en-US" sz="2800" b="1" dirty="0"/>
              <a:t>，可更好的支持：</a:t>
            </a:r>
            <a:endParaRPr lang="en-US" altLang="zh-CN" sz="2800" b="1" dirty="0"/>
          </a:p>
          <a:p>
            <a:pPr>
              <a:buFont typeface="Wingdings" panose="05000000000000000000" pitchFamily="2" charset="2"/>
              <a:buChar char="Ø"/>
            </a:pPr>
            <a:r>
              <a:rPr lang="zh-CN" altLang="en-US" sz="2400" dirty="0"/>
              <a:t>按正确顺序将</a:t>
            </a:r>
            <a:r>
              <a:rPr lang="zh-CN" altLang="en-US" sz="2400" dirty="0">
                <a:solidFill>
                  <a:srgbClr val="FF0000"/>
                </a:solidFill>
              </a:rPr>
              <a:t>“脏”页</a:t>
            </a:r>
            <a:r>
              <a:rPr lang="zh-CN" altLang="en-US" sz="2400" dirty="0"/>
              <a:t>刷新到磁盘；</a:t>
            </a:r>
            <a:endParaRPr lang="en-US" altLang="zh-CN" sz="2400" dirty="0"/>
          </a:p>
          <a:p>
            <a:pPr>
              <a:buFont typeface="Wingdings" panose="05000000000000000000" pitchFamily="2" charset="2"/>
              <a:buChar char="Ø"/>
            </a:pPr>
            <a:r>
              <a:rPr lang="zh-CN" altLang="en-US" sz="2400" dirty="0"/>
              <a:t>更为可靠的数据</a:t>
            </a:r>
            <a:r>
              <a:rPr lang="zh-CN" altLang="en-US" sz="2400" dirty="0">
                <a:solidFill>
                  <a:srgbClr val="FF0000"/>
                </a:solidFill>
              </a:rPr>
              <a:t>预读取</a:t>
            </a:r>
            <a:r>
              <a:rPr lang="zh-CN" altLang="en-US" sz="2400" dirty="0"/>
              <a:t>；</a:t>
            </a:r>
            <a:endParaRPr lang="en-US" altLang="zh-CN" sz="2400" dirty="0"/>
          </a:p>
          <a:p>
            <a:pPr>
              <a:buFont typeface="Wingdings" panose="05000000000000000000" pitchFamily="2" charset="2"/>
              <a:buChar char="Ø"/>
            </a:pPr>
            <a:r>
              <a:rPr lang="zh-CN" altLang="en-US" sz="2400" dirty="0"/>
              <a:t>缓冲区</a:t>
            </a:r>
            <a:r>
              <a:rPr lang="zh-CN" altLang="en-US" sz="2400" dirty="0">
                <a:solidFill>
                  <a:srgbClr val="FF0000"/>
                </a:solidFill>
              </a:rPr>
              <a:t>替换</a:t>
            </a:r>
            <a:r>
              <a:rPr lang="zh-CN" altLang="en-US" sz="2400" dirty="0"/>
              <a:t>策略；</a:t>
            </a:r>
            <a:endParaRPr lang="en-US" altLang="zh-CN" sz="2400" dirty="0"/>
          </a:p>
          <a:p>
            <a:pPr>
              <a:buFont typeface="Wingdings" panose="05000000000000000000" pitchFamily="2" charset="2"/>
              <a:buChar char="Ø"/>
            </a:pPr>
            <a:r>
              <a:rPr lang="zh-CN" altLang="en-US" sz="2400" dirty="0"/>
              <a:t>线程</a:t>
            </a:r>
            <a:r>
              <a:rPr lang="en-US" altLang="zh-CN" sz="2400" dirty="0"/>
              <a:t>/</a:t>
            </a:r>
            <a:r>
              <a:rPr lang="zh-CN" altLang="en-US" sz="2400" dirty="0"/>
              <a:t>进程</a:t>
            </a:r>
            <a:r>
              <a:rPr lang="zh-CN" altLang="en-US" sz="2400" dirty="0">
                <a:solidFill>
                  <a:srgbClr val="FF0000"/>
                </a:solidFill>
              </a:rPr>
              <a:t>调度</a:t>
            </a:r>
            <a:r>
              <a:rPr lang="zh-CN" altLang="en-US" sz="2400" dirty="0"/>
              <a:t>。</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1946" y="3123334"/>
            <a:ext cx="3894690" cy="3506066"/>
          </a:xfrm>
          <a:prstGeom prst="rect">
            <a:avLst/>
          </a:prstGeom>
        </p:spPr>
      </p:pic>
      <p:sp>
        <p:nvSpPr>
          <p:cNvPr id="4" name="灯片编号占位符 3">
            <a:extLst>
              <a:ext uri="{FF2B5EF4-FFF2-40B4-BE49-F238E27FC236}">
                <a16:creationId xmlns:a16="http://schemas.microsoft.com/office/drawing/2014/main" id="{90C6BECB-9A66-43A9-AEEC-659F31E4CD4E}"/>
              </a:ext>
            </a:extLst>
          </p:cNvPr>
          <p:cNvSpPr>
            <a:spLocks noGrp="1"/>
          </p:cNvSpPr>
          <p:nvPr>
            <p:ph type="sldNum" sz="quarter" idx="12"/>
          </p:nvPr>
        </p:nvSpPr>
        <p:spPr/>
        <p:txBody>
          <a:bodyPr/>
          <a:lstStyle/>
          <a:p>
            <a:fld id="{3742B0B0-14D4-4B09-A8B4-7B726FDD0F27}" type="slidenum">
              <a:rPr lang="zh-CN" altLang="en-US" smtClean="0"/>
              <a:t>15</a:t>
            </a:fld>
            <a:endParaRPr lang="zh-CN" altLang="en-US"/>
          </a:p>
        </p:txBody>
      </p:sp>
    </p:spTree>
    <p:extLst>
      <p:ext uri="{BB962C8B-B14F-4D97-AF65-F5344CB8AC3E}">
        <p14:creationId xmlns:p14="http://schemas.microsoft.com/office/powerpoint/2010/main" val="2689692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数据库存储结构</a:t>
            </a:r>
          </a:p>
        </p:txBody>
      </p:sp>
      <p:sp>
        <p:nvSpPr>
          <p:cNvPr id="3" name="内容占位符 2"/>
          <p:cNvSpPr>
            <a:spLocks noGrp="1"/>
          </p:cNvSpPr>
          <p:nvPr>
            <p:ph idx="1"/>
          </p:nvPr>
        </p:nvSpPr>
        <p:spPr>
          <a:xfrm>
            <a:off x="609600" y="3260785"/>
            <a:ext cx="10972800" cy="3063816"/>
          </a:xfrm>
        </p:spPr>
        <p:txBody>
          <a:bodyPr/>
          <a:lstStyle/>
          <a:p>
            <a:pPr marL="0" indent="0">
              <a:buNone/>
            </a:pPr>
            <a:r>
              <a:rPr lang="en-US" altLang="zh-CN" dirty="0"/>
              <a:t>1.2.1 </a:t>
            </a:r>
            <a:r>
              <a:rPr lang="zh-CN" altLang="en-US" dirty="0"/>
              <a:t>文件组织</a:t>
            </a:r>
            <a:endParaRPr lang="en-US" altLang="zh-CN" dirty="0"/>
          </a:p>
          <a:p>
            <a:pPr marL="393700" lvl="1" indent="0">
              <a:buNone/>
            </a:pPr>
            <a:r>
              <a:rPr lang="zh-CN" altLang="en-US" dirty="0"/>
              <a:t>堆文件：基于</a:t>
            </a:r>
            <a:r>
              <a:rPr lang="zh-CN" altLang="en-US" dirty="0">
                <a:solidFill>
                  <a:srgbClr val="FF0000"/>
                </a:solidFill>
              </a:rPr>
              <a:t>链表</a:t>
            </a:r>
            <a:r>
              <a:rPr lang="zh-CN" altLang="en-US" dirty="0"/>
              <a:t>的堆文件，基于</a:t>
            </a:r>
            <a:r>
              <a:rPr lang="zh-CN" altLang="en-US" dirty="0">
                <a:solidFill>
                  <a:srgbClr val="FF0000"/>
                </a:solidFill>
              </a:rPr>
              <a:t>页目录</a:t>
            </a:r>
            <a:r>
              <a:rPr lang="zh-CN" altLang="en-US" dirty="0"/>
              <a:t>的堆文件</a:t>
            </a:r>
            <a:endParaRPr lang="en-US" altLang="zh-CN" dirty="0"/>
          </a:p>
          <a:p>
            <a:pPr marL="0" indent="0">
              <a:buNone/>
            </a:pPr>
            <a:r>
              <a:rPr lang="en-US" altLang="zh-CN" dirty="0"/>
              <a:t>1.2.2 </a:t>
            </a:r>
            <a:r>
              <a:rPr lang="zh-CN" altLang="en-US" dirty="0"/>
              <a:t>页设计</a:t>
            </a:r>
            <a:endParaRPr lang="en-US" altLang="zh-CN" dirty="0"/>
          </a:p>
          <a:p>
            <a:pPr marL="393700" lvl="1" indent="0">
              <a:buNone/>
            </a:pPr>
            <a:r>
              <a:rPr lang="zh-CN" altLang="en-US" dirty="0"/>
              <a:t>面向</a:t>
            </a:r>
            <a:r>
              <a:rPr lang="zh-CN" altLang="en-US" dirty="0">
                <a:solidFill>
                  <a:srgbClr val="FF0000"/>
                </a:solidFill>
              </a:rPr>
              <a:t>元组</a:t>
            </a:r>
            <a:r>
              <a:rPr lang="zh-CN" altLang="en-US" dirty="0"/>
              <a:t>的页，</a:t>
            </a:r>
            <a:r>
              <a:rPr lang="zh-CN" altLang="en-US" dirty="0">
                <a:solidFill>
                  <a:srgbClr val="FF0000"/>
                </a:solidFill>
              </a:rPr>
              <a:t>槽</a:t>
            </a:r>
            <a:r>
              <a:rPr lang="zh-CN" altLang="en-US" dirty="0"/>
              <a:t>页</a:t>
            </a:r>
            <a:endParaRPr lang="en-US" altLang="zh-CN" dirty="0"/>
          </a:p>
          <a:p>
            <a:pPr marL="0" indent="0">
              <a:buNone/>
            </a:pPr>
            <a:r>
              <a:rPr lang="en-US" altLang="zh-CN" dirty="0"/>
              <a:t>1.2.3 </a:t>
            </a:r>
            <a:r>
              <a:rPr lang="zh-CN" altLang="en-US" dirty="0"/>
              <a:t>元组设计</a:t>
            </a:r>
            <a:endParaRPr lang="en-US" altLang="zh-CN" dirty="0"/>
          </a:p>
          <a:p>
            <a:pPr marL="0" indent="0">
              <a:buNone/>
            </a:pPr>
            <a:r>
              <a:rPr lang="en-US" altLang="zh-CN" dirty="0"/>
              <a:t>1.2.4 </a:t>
            </a:r>
            <a:r>
              <a:rPr lang="zh-CN" altLang="en-US" dirty="0"/>
              <a:t>日志设计</a:t>
            </a:r>
          </a:p>
        </p:txBody>
      </p:sp>
      <p:sp>
        <p:nvSpPr>
          <p:cNvPr id="4" name="灯片编号占位符 3">
            <a:extLst>
              <a:ext uri="{FF2B5EF4-FFF2-40B4-BE49-F238E27FC236}">
                <a16:creationId xmlns:a16="http://schemas.microsoft.com/office/drawing/2014/main" id="{76B73CA6-2AB8-45E8-A3A7-59EEA1CBB85B}"/>
              </a:ext>
            </a:extLst>
          </p:cNvPr>
          <p:cNvSpPr>
            <a:spLocks noGrp="1"/>
          </p:cNvSpPr>
          <p:nvPr>
            <p:ph type="sldNum" sz="quarter" idx="12"/>
          </p:nvPr>
        </p:nvSpPr>
        <p:spPr/>
        <p:txBody>
          <a:bodyPr/>
          <a:lstStyle/>
          <a:p>
            <a:fld id="{3742B0B0-14D4-4B09-A8B4-7B726FDD0F27}" type="slidenum">
              <a:rPr lang="zh-CN" altLang="en-US" smtClean="0"/>
              <a:t>16</a:t>
            </a:fld>
            <a:endParaRPr lang="zh-CN" altLang="en-US"/>
          </a:p>
        </p:txBody>
      </p:sp>
      <p:sp>
        <p:nvSpPr>
          <p:cNvPr id="5" name="流程图: 可选过程 4">
            <a:extLst>
              <a:ext uri="{FF2B5EF4-FFF2-40B4-BE49-F238E27FC236}">
                <a16:creationId xmlns:a16="http://schemas.microsoft.com/office/drawing/2014/main" id="{537C3DAC-7242-47C0-AEE3-DAB909A6CD4D}"/>
              </a:ext>
            </a:extLst>
          </p:cNvPr>
          <p:cNvSpPr/>
          <p:nvPr/>
        </p:nvSpPr>
        <p:spPr>
          <a:xfrm>
            <a:off x="793630" y="1854680"/>
            <a:ext cx="1578634" cy="810883"/>
          </a:xfrm>
          <a:prstGeom prst="flowChartAlternateProcess">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bg1">
                    <a:lumMod val="95000"/>
                  </a:schemeClr>
                </a:solidFill>
              </a:rPr>
              <a:t>文件</a:t>
            </a:r>
          </a:p>
        </p:txBody>
      </p:sp>
      <p:sp>
        <p:nvSpPr>
          <p:cNvPr id="6" name="流程图: 可选过程 5">
            <a:extLst>
              <a:ext uri="{FF2B5EF4-FFF2-40B4-BE49-F238E27FC236}">
                <a16:creationId xmlns:a16="http://schemas.microsoft.com/office/drawing/2014/main" id="{2219900E-80D9-42CB-915E-C98C826C8C1E}"/>
              </a:ext>
            </a:extLst>
          </p:cNvPr>
          <p:cNvSpPr/>
          <p:nvPr/>
        </p:nvSpPr>
        <p:spPr>
          <a:xfrm>
            <a:off x="3119884" y="1847850"/>
            <a:ext cx="1408983" cy="679690"/>
          </a:xfrm>
          <a:prstGeom prst="flowChartAlternateProcess">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bg1">
                    <a:lumMod val="95000"/>
                  </a:schemeClr>
                </a:solidFill>
              </a:rPr>
              <a:t>页面</a:t>
            </a:r>
          </a:p>
        </p:txBody>
      </p:sp>
      <p:sp>
        <p:nvSpPr>
          <p:cNvPr id="7" name="流程图: 可选过程 6">
            <a:extLst>
              <a:ext uri="{FF2B5EF4-FFF2-40B4-BE49-F238E27FC236}">
                <a16:creationId xmlns:a16="http://schemas.microsoft.com/office/drawing/2014/main" id="{C7C14890-C092-4E69-A1AE-CB9C943FF2C6}"/>
              </a:ext>
            </a:extLst>
          </p:cNvPr>
          <p:cNvSpPr/>
          <p:nvPr/>
        </p:nvSpPr>
        <p:spPr>
          <a:xfrm>
            <a:off x="5194540" y="1854680"/>
            <a:ext cx="1111370" cy="588392"/>
          </a:xfrm>
          <a:prstGeom prst="flowChartAlternateProcess">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bg1">
                    <a:lumMod val="95000"/>
                  </a:schemeClr>
                </a:solidFill>
              </a:rPr>
              <a:t>元组</a:t>
            </a:r>
          </a:p>
        </p:txBody>
      </p:sp>
      <p:sp>
        <p:nvSpPr>
          <p:cNvPr id="8" name="流程图: 可选过程 7">
            <a:extLst>
              <a:ext uri="{FF2B5EF4-FFF2-40B4-BE49-F238E27FC236}">
                <a16:creationId xmlns:a16="http://schemas.microsoft.com/office/drawing/2014/main" id="{FEA20A87-9D86-4EE6-9C03-D27535295E0F}"/>
              </a:ext>
            </a:extLst>
          </p:cNvPr>
          <p:cNvSpPr/>
          <p:nvPr/>
        </p:nvSpPr>
        <p:spPr>
          <a:xfrm>
            <a:off x="6937078" y="1847850"/>
            <a:ext cx="1111370" cy="588392"/>
          </a:xfrm>
          <a:prstGeom prst="flowChartAlternateProcess">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bg1">
                    <a:lumMod val="95000"/>
                  </a:schemeClr>
                </a:solidFill>
              </a:rPr>
              <a:t>索引？</a:t>
            </a:r>
          </a:p>
        </p:txBody>
      </p:sp>
      <p:sp>
        <p:nvSpPr>
          <p:cNvPr id="9" name="流程图: 可选过程 8">
            <a:extLst>
              <a:ext uri="{FF2B5EF4-FFF2-40B4-BE49-F238E27FC236}">
                <a16:creationId xmlns:a16="http://schemas.microsoft.com/office/drawing/2014/main" id="{F8C7E95B-AD4C-47AD-BF45-23E5BAA9BBB5}"/>
              </a:ext>
            </a:extLst>
          </p:cNvPr>
          <p:cNvSpPr/>
          <p:nvPr/>
        </p:nvSpPr>
        <p:spPr>
          <a:xfrm>
            <a:off x="793630" y="2803586"/>
            <a:ext cx="1578634" cy="457199"/>
          </a:xfrm>
          <a:prstGeom prst="flowChartAlternateProcess">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bg1">
                    <a:lumMod val="95000"/>
                  </a:schemeClr>
                </a:solidFill>
              </a:rPr>
              <a:t>日志</a:t>
            </a:r>
          </a:p>
        </p:txBody>
      </p:sp>
      <p:cxnSp>
        <p:nvCxnSpPr>
          <p:cNvPr id="11" name="直接箭头连接符 10">
            <a:extLst>
              <a:ext uri="{FF2B5EF4-FFF2-40B4-BE49-F238E27FC236}">
                <a16:creationId xmlns:a16="http://schemas.microsoft.com/office/drawing/2014/main" id="{9F7BEEB1-FD22-4D56-9A72-06861E12AEAC}"/>
              </a:ext>
            </a:extLst>
          </p:cNvPr>
          <p:cNvCxnSpPr>
            <a:cxnSpLocks/>
            <a:endCxn id="6" idx="1"/>
          </p:cNvCxnSpPr>
          <p:nvPr/>
        </p:nvCxnSpPr>
        <p:spPr>
          <a:xfrm>
            <a:off x="2372264" y="2187695"/>
            <a:ext cx="7476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E62E421F-ED43-4129-9F6E-FB0B6C07F83A}"/>
              </a:ext>
            </a:extLst>
          </p:cNvPr>
          <p:cNvCxnSpPr>
            <a:cxnSpLocks/>
            <a:stCxn id="6" idx="3"/>
          </p:cNvCxnSpPr>
          <p:nvPr/>
        </p:nvCxnSpPr>
        <p:spPr>
          <a:xfrm>
            <a:off x="4528867" y="2187695"/>
            <a:ext cx="66567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162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250"/>
            <a:ext cx="10972800" cy="1143000"/>
          </a:xfrm>
        </p:spPr>
        <p:txBody>
          <a:bodyPr/>
          <a:lstStyle/>
          <a:p>
            <a:r>
              <a:rPr lang="en-US" altLang="zh-CN" dirty="0"/>
              <a:t>1.2.1 </a:t>
            </a:r>
            <a:r>
              <a:rPr lang="zh-CN" altLang="en-US" dirty="0"/>
              <a:t>文件组织</a:t>
            </a:r>
          </a:p>
        </p:txBody>
      </p:sp>
      <p:sp>
        <p:nvSpPr>
          <p:cNvPr id="3" name="内容占位符 2"/>
          <p:cNvSpPr>
            <a:spLocks noGrp="1"/>
          </p:cNvSpPr>
          <p:nvPr>
            <p:ph idx="1"/>
          </p:nvPr>
        </p:nvSpPr>
        <p:spPr>
          <a:xfrm>
            <a:off x="609600" y="1507564"/>
            <a:ext cx="10972800" cy="5213912"/>
          </a:xfrm>
        </p:spPr>
        <p:txBody>
          <a:bodyPr/>
          <a:lstStyle/>
          <a:p>
            <a:pPr marL="0" indent="0">
              <a:buNone/>
            </a:pPr>
            <a:r>
              <a:rPr lang="zh-CN" altLang="en-US" sz="2400" dirty="0"/>
              <a:t>宏观策略：</a:t>
            </a:r>
            <a:endParaRPr lang="en-US" altLang="zh-CN" sz="2400" dirty="0"/>
          </a:p>
          <a:p>
            <a:pPr marL="0" indent="539750">
              <a:buNone/>
            </a:pPr>
            <a:r>
              <a:rPr lang="en-US" altLang="zh-CN" sz="2400" dirty="0"/>
              <a:t>DBMS</a:t>
            </a:r>
            <a:r>
              <a:rPr lang="zh-CN" altLang="en-US" sz="2400" dirty="0"/>
              <a:t>通常按一定的自有、专用格式组织并将数据库存储在一个或多个磁盘文件中。</a:t>
            </a:r>
            <a:endParaRPr lang="en-US" altLang="zh-CN" sz="2400" dirty="0"/>
          </a:p>
          <a:p>
            <a:pPr marL="0" indent="447675">
              <a:buNone/>
            </a:pPr>
            <a:r>
              <a:rPr lang="zh-CN" altLang="en-US" sz="2400" dirty="0"/>
              <a:t> 操作系统并不知晓这些文件内部的组织形式和内容。</a:t>
            </a:r>
            <a:endParaRPr lang="en-US" altLang="zh-CN" sz="2400" dirty="0"/>
          </a:p>
          <a:p>
            <a:pPr marL="0" indent="447675">
              <a:buNone/>
            </a:pPr>
            <a:r>
              <a:rPr lang="zh-CN" altLang="en-US" sz="2400" dirty="0"/>
              <a:t> 甚至早期</a:t>
            </a:r>
            <a:r>
              <a:rPr lang="en-US" altLang="zh-CN" sz="2400" dirty="0"/>
              <a:t>DBMS</a:t>
            </a:r>
            <a:r>
              <a:rPr lang="zh-CN" altLang="en-US" sz="2400" dirty="0"/>
              <a:t>（</a:t>
            </a:r>
            <a:r>
              <a:rPr lang="en-US" altLang="zh-CN" sz="2400" dirty="0"/>
              <a:t>1980</a:t>
            </a:r>
            <a:r>
              <a:rPr lang="zh-CN" altLang="en-US" sz="2400" dirty="0"/>
              <a:t>年代）避开操作系统，在裸存储设备上使用自定义的文件系统，某些大型企业级数据库管理系统依然支持该方式，后续大多数</a:t>
            </a:r>
            <a:r>
              <a:rPr lang="en-US" altLang="zh-CN" sz="2400" dirty="0"/>
              <a:t>DBMS</a:t>
            </a:r>
            <a:r>
              <a:rPr lang="zh-CN" altLang="en-US" sz="2400" dirty="0"/>
              <a:t>都未采用此类方案。</a:t>
            </a:r>
            <a:endParaRPr lang="en-US" altLang="zh-CN" sz="2400" dirty="0"/>
          </a:p>
          <a:p>
            <a:pPr marL="0" indent="0">
              <a:buNone/>
            </a:pPr>
            <a:endParaRPr lang="en-US" altLang="zh-CN" sz="2400" dirty="0"/>
          </a:p>
          <a:p>
            <a:pPr marL="0" indent="0">
              <a:buNone/>
            </a:pPr>
            <a:r>
              <a:rPr lang="en-US" altLang="zh-CN" sz="2400" dirty="0"/>
              <a:t>DBMS</a:t>
            </a:r>
            <a:r>
              <a:rPr lang="zh-CN" altLang="en-US" sz="2400" dirty="0"/>
              <a:t>负责管理的功能部件：</a:t>
            </a:r>
            <a:r>
              <a:rPr lang="zh-CN" altLang="en-US" sz="2400" b="1" dirty="0">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存储管理器</a:t>
            </a:r>
            <a:r>
              <a:rPr lang="zh-CN" altLang="en-US"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marL="0" indent="447675">
              <a:buNone/>
            </a:pPr>
            <a:r>
              <a:rPr lang="zh-CN" altLang="en-US" sz="2400" dirty="0"/>
              <a:t>负责数据库文件的管理，将文件</a:t>
            </a:r>
            <a:r>
              <a:rPr lang="zh-CN" altLang="en-US" sz="2400" dirty="0">
                <a:solidFill>
                  <a:srgbClr val="FF0000"/>
                </a:solidFill>
              </a:rPr>
              <a:t>组织</a:t>
            </a:r>
            <a:r>
              <a:rPr lang="zh-CN" altLang="en-US" sz="2400" dirty="0"/>
              <a:t>为“页”的集合，追踪页面数据的</a:t>
            </a:r>
            <a:r>
              <a:rPr lang="zh-CN" altLang="en-US" sz="2400" dirty="0">
                <a:solidFill>
                  <a:srgbClr val="FF0000"/>
                </a:solidFill>
              </a:rPr>
              <a:t>读写操作</a:t>
            </a:r>
            <a:r>
              <a:rPr lang="zh-CN" altLang="en-US" sz="2400" dirty="0"/>
              <a:t>，追踪可用的</a:t>
            </a:r>
            <a:r>
              <a:rPr lang="zh-CN" altLang="en-US" sz="2400" dirty="0">
                <a:solidFill>
                  <a:srgbClr val="FF0000"/>
                </a:solidFill>
              </a:rPr>
              <a:t>存储空间</a:t>
            </a:r>
            <a:r>
              <a:rPr lang="zh-CN" altLang="en-US" sz="2400" dirty="0"/>
              <a:t>。</a:t>
            </a:r>
            <a:endParaRPr lang="en-US" altLang="zh-CN" sz="2400" dirty="0"/>
          </a:p>
          <a:p>
            <a:pPr marL="0" indent="0">
              <a:buNone/>
            </a:pPr>
            <a:r>
              <a:rPr lang="en-US" altLang="zh-CN" sz="2400" dirty="0"/>
              <a:t>——</a:t>
            </a:r>
            <a:r>
              <a:rPr lang="zh-CN" altLang="en-US" sz="2400" dirty="0"/>
              <a:t>通过对读</a:t>
            </a:r>
            <a:r>
              <a:rPr lang="en-US" altLang="zh-CN" sz="2400" dirty="0"/>
              <a:t>/</a:t>
            </a:r>
            <a:r>
              <a:rPr lang="zh-CN" altLang="en-US" sz="2400" dirty="0"/>
              <a:t>写操作的合理</a:t>
            </a:r>
            <a:r>
              <a:rPr lang="zh-CN" altLang="en-US" sz="2400" dirty="0">
                <a:solidFill>
                  <a:srgbClr val="FF0000"/>
                </a:solidFill>
              </a:rPr>
              <a:t>调度</a:t>
            </a:r>
            <a:r>
              <a:rPr lang="zh-CN" altLang="en-US" sz="2400" dirty="0"/>
              <a:t>，提升页面访问的</a:t>
            </a:r>
            <a:r>
              <a:rPr lang="zh-CN" altLang="en-US" sz="2400" dirty="0">
                <a:solidFill>
                  <a:srgbClr val="FF0000"/>
                </a:solidFill>
              </a:rPr>
              <a:t>空间和时间局部性</a:t>
            </a:r>
            <a:r>
              <a:rPr lang="zh-CN" altLang="en-US" sz="2400" dirty="0"/>
              <a:t>（效率）。</a:t>
            </a:r>
          </a:p>
        </p:txBody>
      </p:sp>
      <p:sp>
        <p:nvSpPr>
          <p:cNvPr id="4" name="灯片编号占位符 3">
            <a:extLst>
              <a:ext uri="{FF2B5EF4-FFF2-40B4-BE49-F238E27FC236}">
                <a16:creationId xmlns:a16="http://schemas.microsoft.com/office/drawing/2014/main" id="{B2A6C4EE-D5F1-42CD-8255-888899FDF95F}"/>
              </a:ext>
            </a:extLst>
          </p:cNvPr>
          <p:cNvSpPr>
            <a:spLocks noGrp="1"/>
          </p:cNvSpPr>
          <p:nvPr>
            <p:ph type="sldNum" sz="quarter" idx="12"/>
          </p:nvPr>
        </p:nvSpPr>
        <p:spPr/>
        <p:txBody>
          <a:bodyPr/>
          <a:lstStyle/>
          <a:p>
            <a:fld id="{3742B0B0-14D4-4B09-A8B4-7B726FDD0F27}" type="slidenum">
              <a:rPr lang="zh-CN" altLang="en-US" smtClean="0"/>
              <a:t>17</a:t>
            </a:fld>
            <a:endParaRPr lang="zh-CN" altLang="en-US"/>
          </a:p>
        </p:txBody>
      </p:sp>
    </p:spTree>
    <p:extLst>
      <p:ext uri="{BB962C8B-B14F-4D97-AF65-F5344CB8AC3E}">
        <p14:creationId xmlns:p14="http://schemas.microsoft.com/office/powerpoint/2010/main" val="3689428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54950"/>
            <a:ext cx="10972800" cy="810051"/>
          </a:xfrm>
        </p:spPr>
        <p:txBody>
          <a:bodyPr/>
          <a:lstStyle/>
          <a:p>
            <a:r>
              <a:rPr lang="zh-CN" altLang="en-US" dirty="0"/>
              <a:t>页的堆文件组织方式</a:t>
            </a:r>
          </a:p>
        </p:txBody>
      </p:sp>
      <p:sp>
        <p:nvSpPr>
          <p:cNvPr id="3" name="内容占位符 2"/>
          <p:cNvSpPr>
            <a:spLocks noGrp="1"/>
          </p:cNvSpPr>
          <p:nvPr>
            <p:ph idx="1"/>
          </p:nvPr>
        </p:nvSpPr>
        <p:spPr>
          <a:xfrm>
            <a:off x="609600" y="1365001"/>
            <a:ext cx="10972800" cy="5158854"/>
          </a:xfrm>
        </p:spPr>
        <p:txBody>
          <a:bodyPr/>
          <a:lstStyle/>
          <a:p>
            <a:pPr marL="0" indent="539750">
              <a:buNone/>
            </a:pPr>
            <a:r>
              <a:rPr lang="en-US" altLang="zh-CN" sz="2400" dirty="0">
                <a:latin typeface="+mn-ea"/>
              </a:rPr>
              <a:t>DBMS</a:t>
            </a:r>
            <a:r>
              <a:rPr lang="zh-CN" altLang="en-US" sz="2400" dirty="0">
                <a:latin typeface="+mn-ea"/>
              </a:rPr>
              <a:t>管理磁盘中页面组织的一种常见的方式：</a:t>
            </a:r>
            <a:r>
              <a:rPr lang="zh-CN" altLang="en-US" sz="2400" dirty="0">
                <a:solidFill>
                  <a:srgbClr val="FF0000"/>
                </a:solidFill>
                <a:latin typeface="+mn-ea"/>
              </a:rPr>
              <a:t>堆文件</a:t>
            </a:r>
            <a:r>
              <a:rPr lang="zh-CN" altLang="en-US" sz="2400" dirty="0">
                <a:latin typeface="+mn-ea"/>
              </a:rPr>
              <a:t>（</a:t>
            </a:r>
            <a:r>
              <a:rPr lang="en-US" altLang="zh-CN" sz="2400" dirty="0">
                <a:latin typeface="+mn-ea"/>
              </a:rPr>
              <a:t>Heap File Organization</a:t>
            </a:r>
            <a:r>
              <a:rPr lang="zh-CN" altLang="en-US" sz="2400" dirty="0">
                <a:latin typeface="+mn-ea"/>
              </a:rPr>
              <a:t>）（</a:t>
            </a:r>
            <a:r>
              <a:rPr lang="zh-CN" altLang="en-US" sz="2400" i="1" dirty="0">
                <a:latin typeface="+mn-ea"/>
              </a:rPr>
              <a:t>也有</a:t>
            </a:r>
            <a:r>
              <a:rPr lang="en-US" altLang="zh-CN" sz="2400" i="1" dirty="0">
                <a:latin typeface="+mn-ea"/>
              </a:rPr>
              <a:t>DBMS</a:t>
            </a:r>
            <a:r>
              <a:rPr lang="zh-CN" altLang="en-US" sz="2400" i="1" dirty="0">
                <a:latin typeface="+mn-ea"/>
              </a:rPr>
              <a:t>采用其他方式管理磁盘中</a:t>
            </a:r>
            <a:r>
              <a:rPr lang="en-US" altLang="zh-CN" sz="2400" i="1" dirty="0">
                <a:latin typeface="+mn-ea"/>
              </a:rPr>
              <a:t>pages</a:t>
            </a:r>
            <a:r>
              <a:rPr lang="zh-CN" altLang="en-US" sz="2400" dirty="0">
                <a:latin typeface="+mn-ea"/>
              </a:rPr>
              <a:t>）。</a:t>
            </a:r>
            <a:endParaRPr lang="en-US" altLang="zh-CN" sz="2400" i="1" dirty="0">
              <a:latin typeface="+mn-ea"/>
            </a:endParaRPr>
          </a:p>
          <a:p>
            <a:pPr marL="0" indent="0">
              <a:buNone/>
            </a:pPr>
            <a:endParaRPr lang="en-US" altLang="zh-CN" sz="2400" dirty="0"/>
          </a:p>
          <a:p>
            <a:pPr marL="0" indent="0">
              <a:buNone/>
            </a:pPr>
            <a:r>
              <a:rPr lang="zh-CN" altLang="en-US" sz="2400" b="1" dirty="0">
                <a:latin typeface="黑体" panose="02010609060101010101" pitchFamily="49" charset="-122"/>
                <a:ea typeface="黑体" panose="02010609060101010101" pitchFamily="49" charset="-122"/>
              </a:rPr>
              <a:t>堆文件（</a:t>
            </a:r>
            <a:r>
              <a:rPr lang="en-US" altLang="zh-CN" sz="2400" b="1" dirty="0">
                <a:latin typeface="黑体" panose="02010609060101010101" pitchFamily="49" charset="-122"/>
                <a:ea typeface="黑体" panose="02010609060101010101" pitchFamily="49" charset="-122"/>
              </a:rPr>
              <a:t> Heap File</a:t>
            </a:r>
            <a:r>
              <a:rPr lang="zh-CN" altLang="en-US" sz="2400" b="1" dirty="0">
                <a:latin typeface="黑体" panose="02010609060101010101" pitchFamily="49" charset="-122"/>
                <a:ea typeface="黑体" panose="02010609060101010101" pitchFamily="49" charset="-122"/>
              </a:rPr>
              <a:t>）：</a:t>
            </a:r>
            <a:r>
              <a:rPr lang="zh-CN" altLang="en-US" sz="2400" dirty="0"/>
              <a:t>是一个</a:t>
            </a:r>
            <a:r>
              <a:rPr lang="zh-CN" altLang="en-US" sz="2400" dirty="0">
                <a:solidFill>
                  <a:srgbClr val="FF0000"/>
                </a:solidFill>
              </a:rPr>
              <a:t>无序的</a:t>
            </a:r>
            <a:r>
              <a:rPr lang="en-US" altLang="zh-CN" sz="2400" dirty="0"/>
              <a:t>page</a:t>
            </a:r>
            <a:r>
              <a:rPr lang="zh-CN" altLang="en-US" sz="2400" dirty="0"/>
              <a:t>集合，其中的</a:t>
            </a:r>
            <a:r>
              <a:rPr lang="zh-CN" altLang="en-US" sz="2400" dirty="0">
                <a:solidFill>
                  <a:srgbClr val="FF0000"/>
                </a:solidFill>
              </a:rPr>
              <a:t>元组</a:t>
            </a:r>
            <a:r>
              <a:rPr lang="zh-CN" altLang="en-US" sz="2400" dirty="0"/>
              <a:t>可按</a:t>
            </a:r>
            <a:r>
              <a:rPr lang="zh-CN" altLang="en-US" sz="2400" dirty="0">
                <a:solidFill>
                  <a:srgbClr val="FF0000"/>
                </a:solidFill>
              </a:rPr>
              <a:t>随机顺序存</a:t>
            </a:r>
            <a:r>
              <a:rPr lang="zh-CN" altLang="en-US" sz="2400" dirty="0"/>
              <a:t>放。</a:t>
            </a:r>
            <a:endParaRPr lang="en-US" altLang="zh-CN" sz="2400" dirty="0"/>
          </a:p>
          <a:p>
            <a:pPr>
              <a:buClr>
                <a:schemeClr val="accent1"/>
              </a:buClr>
              <a:buFont typeface="Wingdings" panose="05000000000000000000" pitchFamily="2" charset="2"/>
              <a:buChar char="Ø"/>
            </a:pPr>
            <a:r>
              <a:rPr lang="zh-CN" altLang="en-US" sz="2400" dirty="0"/>
              <a:t>支持</a:t>
            </a:r>
            <a:r>
              <a:rPr lang="en-US" altLang="zh-CN" sz="2400" dirty="0"/>
              <a:t>page</a:t>
            </a:r>
            <a:r>
              <a:rPr lang="zh-CN" altLang="en-US" sz="2400" dirty="0"/>
              <a:t>的创建、读、写和删除操作</a:t>
            </a:r>
            <a:endParaRPr lang="en-US" altLang="zh-CN" sz="2400" dirty="0"/>
          </a:p>
          <a:p>
            <a:pPr>
              <a:buClr>
                <a:schemeClr val="accent1"/>
              </a:buClr>
              <a:buFont typeface="Wingdings" panose="05000000000000000000" pitchFamily="2" charset="2"/>
              <a:buChar char="Ø"/>
            </a:pPr>
            <a:r>
              <a:rPr lang="zh-CN" altLang="en-US" sz="2400" dirty="0"/>
              <a:t>支持遍历所有</a:t>
            </a:r>
            <a:r>
              <a:rPr lang="en-US" altLang="zh-CN" sz="2400" dirty="0"/>
              <a:t>page</a:t>
            </a:r>
            <a:r>
              <a:rPr lang="zh-CN" altLang="en-US" sz="2400" dirty="0"/>
              <a:t>的操作</a:t>
            </a:r>
            <a:endParaRPr lang="en-US" altLang="zh-CN" sz="2400" dirty="0"/>
          </a:p>
          <a:p>
            <a:pPr marL="0" indent="0">
              <a:buNone/>
            </a:pPr>
            <a:endParaRPr lang="en-US" altLang="zh-CN" sz="2400" dirty="0"/>
          </a:p>
          <a:p>
            <a:pPr marL="0" indent="0">
              <a:buNone/>
            </a:pPr>
            <a:r>
              <a:rPr lang="zh-CN" altLang="en-US" sz="2400" b="1" dirty="0">
                <a:latin typeface="微软雅黑" panose="020B0503020204020204" pitchFamily="34" charset="-122"/>
                <a:ea typeface="微软雅黑" panose="020B0503020204020204" pitchFamily="34" charset="-122"/>
              </a:rPr>
              <a:t>堆文件的两种表示方式：</a:t>
            </a:r>
            <a:endParaRPr lang="en-US" altLang="zh-CN" sz="2400" b="1" dirty="0">
              <a:latin typeface="微软雅黑" panose="020B0503020204020204" pitchFamily="34" charset="-122"/>
              <a:ea typeface="微软雅黑" panose="020B0503020204020204" pitchFamily="34" charset="-122"/>
            </a:endParaRPr>
          </a:p>
          <a:p>
            <a:pPr marL="0" indent="0">
              <a:buNone/>
            </a:pPr>
            <a:r>
              <a:rPr lang="zh-CN" altLang="en-US" sz="2400" dirty="0"/>
              <a:t>（</a:t>
            </a:r>
            <a:r>
              <a:rPr lang="en-US" altLang="zh-CN" sz="2400" dirty="0"/>
              <a:t>1</a:t>
            </a:r>
            <a:r>
              <a:rPr lang="zh-CN" altLang="en-US" sz="2400" dirty="0"/>
              <a:t>）链表（</a:t>
            </a:r>
            <a:r>
              <a:rPr lang="en-US" altLang="zh-CN" sz="2400" dirty="0"/>
              <a:t>Linked List</a:t>
            </a:r>
            <a:r>
              <a:rPr lang="zh-CN" altLang="en-US" sz="2400" dirty="0"/>
              <a:t>），时间复杂度</a:t>
            </a:r>
            <a:r>
              <a:rPr lang="en-US" altLang="zh-CN" sz="2400" i="1" dirty="0"/>
              <a:t>O(n)</a:t>
            </a:r>
            <a:r>
              <a:rPr lang="zh-CN" altLang="en-US" sz="2400" i="1" dirty="0"/>
              <a:t>；</a:t>
            </a:r>
            <a:endParaRPr lang="en-US" altLang="zh-CN" sz="2400" i="1" dirty="0"/>
          </a:p>
          <a:p>
            <a:pPr marL="0" indent="0">
              <a:buNone/>
            </a:pPr>
            <a:r>
              <a:rPr lang="zh-CN" altLang="en-US" sz="2400" dirty="0"/>
              <a:t>（</a:t>
            </a:r>
            <a:r>
              <a:rPr lang="en-US" altLang="zh-CN" sz="2400" dirty="0"/>
              <a:t>2</a:t>
            </a:r>
            <a:r>
              <a:rPr lang="zh-CN" altLang="en-US" sz="2400" dirty="0"/>
              <a:t>）页目录（</a:t>
            </a:r>
            <a:r>
              <a:rPr lang="en-US" altLang="zh-CN" sz="2400" dirty="0"/>
              <a:t>Page directory</a:t>
            </a:r>
            <a:r>
              <a:rPr lang="zh-CN" altLang="en-US" sz="2400" dirty="0"/>
              <a:t>），类似于</a:t>
            </a:r>
            <a:r>
              <a:rPr lang="en-US" altLang="zh-CN" sz="2400" dirty="0"/>
              <a:t>Hash Table</a:t>
            </a:r>
            <a:r>
              <a:rPr lang="zh-CN" altLang="en-US" sz="2400" dirty="0"/>
              <a:t>，时间复杂度接近常数级。</a:t>
            </a:r>
            <a:endParaRPr lang="en-US" altLang="zh-CN" sz="2400" dirty="0"/>
          </a:p>
          <a:p>
            <a:pPr marL="0" indent="0">
              <a:buNone/>
            </a:pPr>
            <a:r>
              <a:rPr lang="zh-CN" altLang="en-US" dirty="0">
                <a:solidFill>
                  <a:srgbClr val="FF0000"/>
                </a:solidFill>
              </a:rPr>
              <a:t>          当有多个多文件</a:t>
            </a:r>
            <a:r>
              <a:rPr lang="zh-CN" altLang="en-US" dirty="0"/>
              <a:t>时，需要</a:t>
            </a:r>
            <a:r>
              <a:rPr lang="zh-CN" altLang="en-US" dirty="0">
                <a:solidFill>
                  <a:srgbClr val="FF0000"/>
                </a:solidFill>
              </a:rPr>
              <a:t>元数据</a:t>
            </a:r>
            <a:r>
              <a:rPr lang="zh-CN" altLang="en-US" dirty="0"/>
              <a:t>记录文件、页面信息。</a:t>
            </a:r>
          </a:p>
        </p:txBody>
      </p:sp>
      <p:sp>
        <p:nvSpPr>
          <p:cNvPr id="4" name="灯片编号占位符 3">
            <a:extLst>
              <a:ext uri="{FF2B5EF4-FFF2-40B4-BE49-F238E27FC236}">
                <a16:creationId xmlns:a16="http://schemas.microsoft.com/office/drawing/2014/main" id="{3359B321-9AE7-4729-8ACC-1A6213B4AB5E}"/>
              </a:ext>
            </a:extLst>
          </p:cNvPr>
          <p:cNvSpPr>
            <a:spLocks noGrp="1"/>
          </p:cNvSpPr>
          <p:nvPr>
            <p:ph type="sldNum" sz="quarter" idx="12"/>
          </p:nvPr>
        </p:nvSpPr>
        <p:spPr/>
        <p:txBody>
          <a:bodyPr/>
          <a:lstStyle/>
          <a:p>
            <a:fld id="{3742B0B0-14D4-4B09-A8B4-7B726FDD0F27}" type="slidenum">
              <a:rPr lang="zh-CN" altLang="en-US" smtClean="0"/>
              <a:t>18</a:t>
            </a:fld>
            <a:endParaRPr lang="zh-CN" altLang="en-US"/>
          </a:p>
        </p:txBody>
      </p:sp>
    </p:spTree>
    <p:extLst>
      <p:ext uri="{BB962C8B-B14F-4D97-AF65-F5344CB8AC3E}">
        <p14:creationId xmlns:p14="http://schemas.microsoft.com/office/powerpoint/2010/main" val="143738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64643"/>
          </a:xfrm>
        </p:spPr>
        <p:txBody>
          <a:bodyPr/>
          <a:lstStyle/>
          <a:p>
            <a:r>
              <a:rPr lang="zh-CN" altLang="en-US" dirty="0"/>
              <a:t>页的堆文件组织：链表</a:t>
            </a:r>
          </a:p>
        </p:txBody>
      </p:sp>
      <p:sp>
        <p:nvSpPr>
          <p:cNvPr id="3" name="内容占位符 2"/>
          <p:cNvSpPr>
            <a:spLocks noGrp="1"/>
          </p:cNvSpPr>
          <p:nvPr>
            <p:ph idx="1"/>
          </p:nvPr>
        </p:nvSpPr>
        <p:spPr>
          <a:xfrm>
            <a:off x="838199" y="1825625"/>
            <a:ext cx="5465323" cy="4351338"/>
          </a:xfrm>
        </p:spPr>
        <p:txBody>
          <a:bodyPr>
            <a:normAutofit/>
          </a:bodyPr>
          <a:lstStyle/>
          <a:p>
            <a:pPr marL="0" indent="0">
              <a:lnSpc>
                <a:spcPct val="150000"/>
              </a:lnSpc>
              <a:buNone/>
            </a:pPr>
            <a:r>
              <a:rPr lang="zh-CN" altLang="en-US" sz="2400" dirty="0"/>
              <a:t>链表式堆文件的头部设立一个</a:t>
            </a:r>
            <a:r>
              <a:rPr lang="en-US" altLang="zh-CN" sz="2400" dirty="0"/>
              <a:t>header page</a:t>
            </a:r>
            <a:r>
              <a:rPr lang="zh-CN" altLang="en-US" sz="2400" dirty="0"/>
              <a:t>，其中存放两个指针，分别指向：</a:t>
            </a:r>
            <a:endParaRPr lang="en-US" altLang="zh-CN" sz="2400" dirty="0"/>
          </a:p>
          <a:p>
            <a:pPr marL="0" indent="0">
              <a:lnSpc>
                <a:spcPct val="150000"/>
              </a:lnSpc>
              <a:buNone/>
            </a:pPr>
            <a:r>
              <a:rPr lang="zh-CN" altLang="en-US" dirty="0">
                <a:solidFill>
                  <a:srgbClr val="FF0000"/>
                </a:solidFill>
              </a:rPr>
              <a:t>（</a:t>
            </a:r>
            <a:r>
              <a:rPr lang="en-US" altLang="zh-CN" dirty="0">
                <a:solidFill>
                  <a:srgbClr val="FF0000"/>
                </a:solidFill>
              </a:rPr>
              <a:t>1</a:t>
            </a:r>
            <a:r>
              <a:rPr lang="zh-CN" altLang="en-US" dirty="0">
                <a:solidFill>
                  <a:srgbClr val="FF0000"/>
                </a:solidFill>
              </a:rPr>
              <a:t>）空页列表</a:t>
            </a:r>
            <a:r>
              <a:rPr lang="zh-CN" altLang="en-US" dirty="0"/>
              <a:t>（</a:t>
            </a:r>
            <a:r>
              <a:rPr lang="en-US" altLang="zh-CN" dirty="0"/>
              <a:t>free list</a:t>
            </a:r>
            <a:r>
              <a:rPr lang="zh-CN" altLang="en-US" dirty="0"/>
              <a:t>）头部</a:t>
            </a:r>
            <a:endParaRPr lang="en-US" altLang="zh-CN" dirty="0"/>
          </a:p>
          <a:p>
            <a:pPr marL="0" indent="0">
              <a:lnSpc>
                <a:spcPct val="150000"/>
              </a:lnSpc>
              <a:buNone/>
            </a:pPr>
            <a:r>
              <a:rPr lang="zh-CN" altLang="en-US" dirty="0">
                <a:solidFill>
                  <a:srgbClr val="FF0000"/>
                </a:solidFill>
              </a:rPr>
              <a:t>（</a:t>
            </a:r>
            <a:r>
              <a:rPr lang="en-US" altLang="zh-CN" dirty="0">
                <a:solidFill>
                  <a:srgbClr val="FF0000"/>
                </a:solidFill>
              </a:rPr>
              <a:t>2</a:t>
            </a:r>
            <a:r>
              <a:rPr lang="zh-CN" altLang="en-US" dirty="0">
                <a:solidFill>
                  <a:srgbClr val="FF0000"/>
                </a:solidFill>
              </a:rPr>
              <a:t>）数据页列表</a:t>
            </a:r>
            <a:r>
              <a:rPr lang="zh-CN" altLang="en-US" dirty="0"/>
              <a:t>（</a:t>
            </a:r>
            <a:r>
              <a:rPr lang="en-US" altLang="zh-CN" dirty="0"/>
              <a:t>data list</a:t>
            </a:r>
            <a:r>
              <a:rPr lang="zh-CN" altLang="en-US" dirty="0"/>
              <a:t>）头部</a:t>
            </a:r>
            <a:endParaRPr lang="en-US" altLang="zh-CN" dirty="0"/>
          </a:p>
          <a:p>
            <a:pPr marL="0" indent="0">
              <a:lnSpc>
                <a:spcPct val="150000"/>
              </a:lnSpc>
              <a:buNone/>
            </a:pPr>
            <a:r>
              <a:rPr lang="zh-CN" altLang="en-US" sz="2400" dirty="0">
                <a:solidFill>
                  <a:srgbClr val="FF0000"/>
                </a:solidFill>
              </a:rPr>
              <a:t> （两个列表均为双向链表）       </a:t>
            </a:r>
            <a:endParaRPr lang="en-US" altLang="zh-CN" sz="2400" dirty="0">
              <a:solidFill>
                <a:srgbClr val="FF0000"/>
              </a:solidFill>
            </a:endParaRPr>
          </a:p>
          <a:p>
            <a:pPr marL="0" indent="0">
              <a:lnSpc>
                <a:spcPct val="150000"/>
              </a:lnSpc>
              <a:buNone/>
            </a:pPr>
            <a:r>
              <a:rPr lang="en-US" altLang="zh-CN" sz="2400" dirty="0">
                <a:solidFill>
                  <a:srgbClr val="FF0000"/>
                </a:solidFill>
              </a:rPr>
              <a:t>    </a:t>
            </a:r>
            <a:r>
              <a:rPr lang="zh-CN" altLang="en-US" sz="2400" dirty="0">
                <a:solidFill>
                  <a:srgbClr val="FF0000"/>
                </a:solidFill>
              </a:rPr>
              <a:t>每个</a:t>
            </a:r>
            <a:r>
              <a:rPr lang="en-US" altLang="zh-CN" sz="2400" dirty="0">
                <a:solidFill>
                  <a:srgbClr val="FF0000"/>
                </a:solidFill>
              </a:rPr>
              <a:t>page</a:t>
            </a:r>
            <a:r>
              <a:rPr lang="zh-CN" altLang="en-US" sz="2400" dirty="0">
                <a:solidFill>
                  <a:srgbClr val="FF0000"/>
                </a:solidFill>
              </a:rPr>
              <a:t>均记录当前空闲的空间</a:t>
            </a:r>
            <a:r>
              <a:rPr lang="zh-CN" altLang="en-US" sz="2400" dirty="0"/>
              <a:t>（</a:t>
            </a:r>
            <a:r>
              <a:rPr lang="en-US" altLang="zh-CN" sz="2400" dirty="0"/>
              <a:t>slot</a:t>
            </a:r>
            <a:r>
              <a:rPr lang="zh-CN" altLang="en-US" sz="2400" dirty="0"/>
              <a: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400" y="1569493"/>
            <a:ext cx="5479915" cy="5080625"/>
          </a:xfrm>
          <a:prstGeom prst="rect">
            <a:avLst/>
          </a:prstGeom>
        </p:spPr>
      </p:pic>
      <p:sp>
        <p:nvSpPr>
          <p:cNvPr id="5" name="灯片编号占位符 4">
            <a:extLst>
              <a:ext uri="{FF2B5EF4-FFF2-40B4-BE49-F238E27FC236}">
                <a16:creationId xmlns:a16="http://schemas.microsoft.com/office/drawing/2014/main" id="{6242DBFA-0DA1-4639-8CEB-D1AD511F2409}"/>
              </a:ext>
            </a:extLst>
          </p:cNvPr>
          <p:cNvSpPr>
            <a:spLocks noGrp="1"/>
          </p:cNvSpPr>
          <p:nvPr>
            <p:ph type="sldNum" sz="quarter" idx="12"/>
          </p:nvPr>
        </p:nvSpPr>
        <p:spPr/>
        <p:txBody>
          <a:bodyPr/>
          <a:lstStyle/>
          <a:p>
            <a:fld id="{3742B0B0-14D4-4B09-A8B4-7B726FDD0F27}" type="slidenum">
              <a:rPr lang="zh-CN" altLang="en-US" smtClean="0"/>
              <a:t>19</a:t>
            </a:fld>
            <a:endParaRPr lang="zh-CN" altLang="en-US"/>
          </a:p>
        </p:txBody>
      </p:sp>
    </p:spTree>
    <p:extLst>
      <p:ext uri="{BB962C8B-B14F-4D97-AF65-F5344CB8AC3E}">
        <p14:creationId xmlns:p14="http://schemas.microsoft.com/office/powerpoint/2010/main" val="23018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数据库存储</a:t>
            </a:r>
          </a:p>
        </p:txBody>
      </p:sp>
      <p:sp>
        <p:nvSpPr>
          <p:cNvPr id="3" name="内容占位符 2"/>
          <p:cNvSpPr>
            <a:spLocks noGrp="1"/>
          </p:cNvSpPr>
          <p:nvPr>
            <p:ph idx="1"/>
          </p:nvPr>
        </p:nvSpPr>
        <p:spPr/>
        <p:txBody>
          <a:bodyPr/>
          <a:lstStyle/>
          <a:p>
            <a:pPr marL="0" indent="0">
              <a:buNone/>
            </a:pPr>
            <a:r>
              <a:rPr lang="en-US" altLang="zh-CN" dirty="0">
                <a:latin typeface="+mn-ea"/>
              </a:rPr>
              <a:t>1.1 </a:t>
            </a:r>
            <a:r>
              <a:rPr lang="zh-CN" altLang="en-US" dirty="0">
                <a:latin typeface="+mn-ea"/>
              </a:rPr>
              <a:t>数据存储概述</a:t>
            </a:r>
            <a:endParaRPr lang="en-US" altLang="zh-CN" dirty="0">
              <a:latin typeface="+mn-ea"/>
            </a:endParaRPr>
          </a:p>
          <a:p>
            <a:pPr marL="0" indent="0">
              <a:buNone/>
            </a:pPr>
            <a:r>
              <a:rPr lang="en-US" altLang="zh-CN" dirty="0">
                <a:latin typeface="+mn-ea"/>
              </a:rPr>
              <a:t>    </a:t>
            </a:r>
            <a:r>
              <a:rPr lang="zh-CN" altLang="en-US" dirty="0">
                <a:latin typeface="+mn-ea"/>
              </a:rPr>
              <a:t>硬件参数与性能、访问优化、</a:t>
            </a:r>
            <a:r>
              <a:rPr lang="en-US" altLang="zh-CN" dirty="0">
                <a:latin typeface="+mn-ea"/>
              </a:rPr>
              <a:t>DBMS </a:t>
            </a:r>
            <a:r>
              <a:rPr lang="en-US" altLang="zh-CN" i="1" dirty="0">
                <a:latin typeface="+mn-ea"/>
              </a:rPr>
              <a:t>VS.</a:t>
            </a:r>
            <a:r>
              <a:rPr lang="en-US" altLang="zh-CN" dirty="0">
                <a:latin typeface="+mn-ea"/>
              </a:rPr>
              <a:t> OS</a:t>
            </a:r>
          </a:p>
          <a:p>
            <a:pPr marL="0" indent="0">
              <a:buNone/>
            </a:pPr>
            <a:r>
              <a:rPr lang="en-US" altLang="zh-CN" dirty="0">
                <a:latin typeface="+mn-ea"/>
              </a:rPr>
              <a:t>1.2 </a:t>
            </a:r>
            <a:r>
              <a:rPr lang="zh-CN" altLang="en-US" dirty="0">
                <a:latin typeface="+mn-ea"/>
              </a:rPr>
              <a:t>数据库存储结构</a:t>
            </a:r>
            <a:endParaRPr lang="en-US" altLang="zh-CN" dirty="0">
              <a:latin typeface="+mn-ea"/>
            </a:endParaRPr>
          </a:p>
          <a:p>
            <a:pPr marL="393700" lvl="1" indent="0">
              <a:buNone/>
            </a:pPr>
            <a:r>
              <a:rPr lang="zh-CN" altLang="en-US" dirty="0">
                <a:latin typeface="+mn-ea"/>
              </a:rPr>
              <a:t>  文件、页、元组、日志</a:t>
            </a:r>
            <a:endParaRPr lang="en-US" altLang="zh-CN" dirty="0">
              <a:latin typeface="+mn-ea"/>
            </a:endParaRPr>
          </a:p>
          <a:p>
            <a:pPr marL="0" indent="0">
              <a:buNone/>
            </a:pPr>
            <a:r>
              <a:rPr lang="en-US" altLang="zh-CN" dirty="0">
                <a:latin typeface="+mn-ea"/>
              </a:rPr>
              <a:t>1.3 </a:t>
            </a:r>
            <a:r>
              <a:rPr lang="zh-CN" altLang="en-US" dirty="0">
                <a:latin typeface="+mn-ea"/>
              </a:rPr>
              <a:t>系统目录</a:t>
            </a:r>
            <a:endParaRPr lang="en-US" altLang="zh-CN" dirty="0">
              <a:latin typeface="+mn-ea"/>
            </a:endParaRPr>
          </a:p>
          <a:p>
            <a:pPr marL="0" indent="0">
              <a:buNone/>
            </a:pPr>
            <a:r>
              <a:rPr lang="en-US" altLang="zh-CN" dirty="0">
                <a:latin typeface="+mn-ea"/>
              </a:rPr>
              <a:t>1.4 </a:t>
            </a:r>
            <a:r>
              <a:rPr lang="zh-CN" altLang="en-US" dirty="0">
                <a:latin typeface="+mn-ea"/>
              </a:rPr>
              <a:t>存储模型</a:t>
            </a:r>
            <a:endParaRPr lang="en-US" altLang="zh-CN" dirty="0">
              <a:latin typeface="+mn-ea"/>
            </a:endParaRPr>
          </a:p>
          <a:p>
            <a:pPr marL="393700" lvl="1" indent="0">
              <a:buNone/>
            </a:pPr>
            <a:r>
              <a:rPr lang="en-US" altLang="zh-CN" dirty="0">
                <a:latin typeface="+mn-ea"/>
              </a:rPr>
              <a:t>  NSM</a:t>
            </a:r>
            <a:r>
              <a:rPr lang="zh-CN" altLang="en-US" dirty="0">
                <a:latin typeface="+mn-ea"/>
              </a:rPr>
              <a:t>（行存）、</a:t>
            </a:r>
            <a:r>
              <a:rPr lang="en-US" altLang="zh-CN" dirty="0">
                <a:latin typeface="+mn-ea"/>
              </a:rPr>
              <a:t>DSM</a:t>
            </a:r>
            <a:r>
              <a:rPr lang="zh-CN" altLang="en-US" dirty="0">
                <a:latin typeface="+mn-ea"/>
              </a:rPr>
              <a:t>（列存）</a:t>
            </a:r>
          </a:p>
        </p:txBody>
      </p:sp>
      <p:sp>
        <p:nvSpPr>
          <p:cNvPr id="4" name="灯片编号占位符 3">
            <a:extLst>
              <a:ext uri="{FF2B5EF4-FFF2-40B4-BE49-F238E27FC236}">
                <a16:creationId xmlns:a16="http://schemas.microsoft.com/office/drawing/2014/main" id="{335E1030-E61F-4612-A638-F1845631EAF8}"/>
              </a:ext>
            </a:extLst>
          </p:cNvPr>
          <p:cNvSpPr>
            <a:spLocks noGrp="1"/>
          </p:cNvSpPr>
          <p:nvPr>
            <p:ph type="sldNum" sz="quarter" idx="12"/>
          </p:nvPr>
        </p:nvSpPr>
        <p:spPr/>
        <p:txBody>
          <a:bodyPr/>
          <a:lstStyle/>
          <a:p>
            <a:fld id="{3742B0B0-14D4-4B09-A8B4-7B726FDD0F27}" type="slidenum">
              <a:rPr lang="zh-CN" altLang="en-US" smtClean="0"/>
              <a:t>2</a:t>
            </a:fld>
            <a:endParaRPr lang="zh-CN" altLang="en-US"/>
          </a:p>
        </p:txBody>
      </p:sp>
    </p:spTree>
    <p:extLst>
      <p:ext uri="{BB962C8B-B14F-4D97-AF65-F5344CB8AC3E}">
        <p14:creationId xmlns:p14="http://schemas.microsoft.com/office/powerpoint/2010/main" val="1829609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50995"/>
          </a:xfrm>
        </p:spPr>
        <p:txBody>
          <a:bodyPr/>
          <a:lstStyle/>
          <a:p>
            <a:r>
              <a:rPr lang="zh-CN" altLang="en-US" dirty="0"/>
              <a:t>页的堆文件组织：页目录</a:t>
            </a:r>
          </a:p>
        </p:txBody>
      </p:sp>
      <p:sp>
        <p:nvSpPr>
          <p:cNvPr id="3" name="内容占位符 2"/>
          <p:cNvSpPr>
            <a:spLocks noGrp="1"/>
          </p:cNvSpPr>
          <p:nvPr>
            <p:ph idx="1"/>
          </p:nvPr>
        </p:nvSpPr>
        <p:spPr>
          <a:xfrm>
            <a:off x="838199" y="1825625"/>
            <a:ext cx="5465323" cy="4753200"/>
          </a:xfrm>
        </p:spPr>
        <p:txBody>
          <a:bodyPr>
            <a:normAutofit/>
          </a:bodyPr>
          <a:lstStyle/>
          <a:p>
            <a:pPr marL="0" indent="0">
              <a:lnSpc>
                <a:spcPct val="150000"/>
              </a:lnSpc>
              <a:buNone/>
            </a:pPr>
            <a:r>
              <a:rPr lang="zh-CN" altLang="en-US" sz="2400" b="1" dirty="0">
                <a:latin typeface="黑体" panose="02010609060101010101" pitchFamily="49" charset="-122"/>
                <a:ea typeface="黑体" panose="02010609060101010101" pitchFamily="49" charset="-122"/>
              </a:rPr>
              <a:t>目录页：</a:t>
            </a:r>
            <a:r>
              <a:rPr lang="zh-CN" altLang="en-US" sz="2400" dirty="0"/>
              <a:t>堆文件中设立一类专门的页面（</a:t>
            </a:r>
            <a:r>
              <a:rPr lang="zh-CN" altLang="en-US" sz="2400" dirty="0">
                <a:solidFill>
                  <a:srgbClr val="FF0000"/>
                </a:solidFill>
              </a:rPr>
              <a:t>目录页</a:t>
            </a:r>
            <a:r>
              <a:rPr lang="zh-CN" altLang="en-US" sz="2400" dirty="0"/>
              <a:t>），用于记录所有的</a:t>
            </a:r>
            <a:r>
              <a:rPr lang="zh-CN" altLang="en-US" sz="2400" dirty="0">
                <a:solidFill>
                  <a:srgbClr val="FF0000"/>
                </a:solidFill>
              </a:rPr>
              <a:t>数据页的存放位置</a:t>
            </a:r>
            <a:r>
              <a:rPr lang="zh-CN" altLang="en-US" sz="2400" dirty="0"/>
              <a:t>。</a:t>
            </a:r>
            <a:endParaRPr lang="en-US" altLang="zh-CN" sz="2400" dirty="0"/>
          </a:p>
          <a:p>
            <a:pPr marL="0" indent="0">
              <a:lnSpc>
                <a:spcPct val="150000"/>
              </a:lnSpc>
              <a:buNone/>
            </a:pPr>
            <a:r>
              <a:rPr lang="zh-CN" altLang="en-US" sz="2400" dirty="0"/>
              <a:t>    该目录</a:t>
            </a:r>
            <a:r>
              <a:rPr lang="zh-CN" altLang="en-US" sz="2400" dirty="0">
                <a:solidFill>
                  <a:srgbClr val="FF0000"/>
                </a:solidFill>
              </a:rPr>
              <a:t>也同时记录每个页面的空闲空间信息</a:t>
            </a:r>
            <a:r>
              <a:rPr lang="zh-CN" altLang="en-US" sz="2400" dirty="0"/>
              <a:t>（</a:t>
            </a:r>
            <a:r>
              <a:rPr lang="en-US" altLang="zh-CN" sz="2400" dirty="0"/>
              <a:t>slot</a:t>
            </a:r>
            <a:r>
              <a:rPr lang="zh-CN" altLang="en-US" sz="2400" dirty="0"/>
              <a:t>）。</a:t>
            </a:r>
            <a:endParaRPr lang="en-US" altLang="zh-CN" sz="2400" dirty="0"/>
          </a:p>
          <a:p>
            <a:pPr marL="0" indent="0">
              <a:lnSpc>
                <a:spcPct val="150000"/>
              </a:lnSpc>
              <a:buNone/>
            </a:pPr>
            <a:r>
              <a:rPr lang="en-US" altLang="zh-CN" sz="2400" dirty="0"/>
              <a:t>    DBMS</a:t>
            </a:r>
            <a:r>
              <a:rPr lang="zh-CN" altLang="en-US" sz="2400" dirty="0"/>
              <a:t>必须</a:t>
            </a:r>
            <a:r>
              <a:rPr lang="zh-CN" altLang="en-US" sz="2400" dirty="0">
                <a:solidFill>
                  <a:srgbClr val="FF0000"/>
                </a:solidFill>
              </a:rPr>
              <a:t>保持</a:t>
            </a:r>
            <a:r>
              <a:rPr lang="zh-CN" altLang="en-US" sz="2400" dirty="0"/>
              <a:t>目录页与所有页的当前</a:t>
            </a:r>
            <a:r>
              <a:rPr lang="zh-CN" altLang="en-US" sz="2400" dirty="0">
                <a:solidFill>
                  <a:srgbClr val="FF0000"/>
                </a:solidFill>
              </a:rPr>
              <a:t>信息同步</a:t>
            </a:r>
            <a:r>
              <a:rPr lang="zh-CN" altLang="en-US" sz="2400" dirty="0"/>
              <a:t>。</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5886" y="1690688"/>
            <a:ext cx="4291117" cy="5178482"/>
          </a:xfrm>
          <a:prstGeom prst="rect">
            <a:avLst/>
          </a:prstGeom>
        </p:spPr>
      </p:pic>
      <p:sp>
        <p:nvSpPr>
          <p:cNvPr id="4" name="灯片编号占位符 3">
            <a:extLst>
              <a:ext uri="{FF2B5EF4-FFF2-40B4-BE49-F238E27FC236}">
                <a16:creationId xmlns:a16="http://schemas.microsoft.com/office/drawing/2014/main" id="{F2FA5990-6DD5-4A73-91CF-66B38D1932CD}"/>
              </a:ext>
            </a:extLst>
          </p:cNvPr>
          <p:cNvSpPr>
            <a:spLocks noGrp="1"/>
          </p:cNvSpPr>
          <p:nvPr>
            <p:ph type="sldNum" sz="quarter" idx="12"/>
          </p:nvPr>
        </p:nvSpPr>
        <p:spPr/>
        <p:txBody>
          <a:bodyPr/>
          <a:lstStyle/>
          <a:p>
            <a:fld id="{3742B0B0-14D4-4B09-A8B4-7B726FDD0F27}" type="slidenum">
              <a:rPr lang="zh-CN" altLang="en-US" smtClean="0"/>
              <a:t>20</a:t>
            </a:fld>
            <a:endParaRPr lang="zh-CN" altLang="en-US"/>
          </a:p>
        </p:txBody>
      </p:sp>
    </p:spTree>
    <p:extLst>
      <p:ext uri="{BB962C8B-B14F-4D97-AF65-F5344CB8AC3E}">
        <p14:creationId xmlns:p14="http://schemas.microsoft.com/office/powerpoint/2010/main" val="2582567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91938"/>
          </a:xfrm>
        </p:spPr>
        <p:txBody>
          <a:bodyPr/>
          <a:lstStyle/>
          <a:p>
            <a:r>
              <a:rPr lang="en-US" altLang="zh-CN" dirty="0"/>
              <a:t>1.2.2 </a:t>
            </a:r>
            <a:r>
              <a:rPr lang="zh-CN" altLang="en-US" dirty="0"/>
              <a:t>页设计（</a:t>
            </a:r>
            <a:r>
              <a:rPr lang="en-US" altLang="zh-CN" dirty="0"/>
              <a:t>Page Layout</a:t>
            </a:r>
            <a:r>
              <a:rPr lang="zh-CN" altLang="en-US" dirty="0"/>
              <a:t>）</a:t>
            </a:r>
          </a:p>
        </p:txBody>
      </p:sp>
      <p:sp>
        <p:nvSpPr>
          <p:cNvPr id="3" name="内容占位符 2"/>
          <p:cNvSpPr>
            <a:spLocks noGrp="1"/>
          </p:cNvSpPr>
          <p:nvPr>
            <p:ph idx="1"/>
          </p:nvPr>
        </p:nvSpPr>
        <p:spPr/>
        <p:txBody>
          <a:bodyPr/>
          <a:lstStyle/>
          <a:p>
            <a:pPr marL="0" indent="0">
              <a:lnSpc>
                <a:spcPct val="150000"/>
              </a:lnSpc>
              <a:buNone/>
            </a:pPr>
            <a:r>
              <a:rPr lang="zh-CN" altLang="en-US" sz="2400" dirty="0"/>
              <a:t>数据库的页具备固定大小（如</a:t>
            </a:r>
            <a:r>
              <a:rPr lang="en-US" altLang="zh-CN" sz="2400" dirty="0"/>
              <a:t>4K</a:t>
            </a:r>
            <a:r>
              <a:rPr lang="zh-CN" altLang="en-US" sz="2400" dirty="0"/>
              <a:t>），页可以容纳：</a:t>
            </a:r>
            <a:endParaRPr lang="en-US" altLang="zh-CN" sz="2400" dirty="0"/>
          </a:p>
          <a:p>
            <a:pPr marL="0" indent="0">
              <a:lnSpc>
                <a:spcPct val="150000"/>
              </a:lnSpc>
              <a:buNone/>
            </a:pPr>
            <a:r>
              <a:rPr lang="en-US" altLang="zh-CN" sz="2400" dirty="0"/>
              <a:t>     </a:t>
            </a:r>
            <a:r>
              <a:rPr lang="zh-CN" altLang="en-US" sz="2400" dirty="0"/>
              <a:t>元组、元数据、索引、日志记录等。</a:t>
            </a:r>
            <a:endParaRPr lang="en-US" altLang="zh-CN" sz="2400" dirty="0"/>
          </a:p>
          <a:p>
            <a:pPr marL="0" indent="0">
              <a:lnSpc>
                <a:spcPct val="150000"/>
              </a:lnSpc>
              <a:buNone/>
            </a:pPr>
            <a:r>
              <a:rPr lang="zh-CN" altLang="en-US" sz="2400" dirty="0">
                <a:solidFill>
                  <a:srgbClr val="FF0000"/>
                </a:solidFill>
              </a:rPr>
              <a:t>注：数据一般不混合存放，即一个页只存放一类信息（比如元组）。</a:t>
            </a:r>
            <a:endParaRPr lang="en-US" altLang="zh-CN" sz="2400" dirty="0">
              <a:solidFill>
                <a:srgbClr val="FF0000"/>
              </a:solidFill>
            </a:endParaRPr>
          </a:p>
          <a:p>
            <a:pPr marL="0" indent="0">
              <a:lnSpc>
                <a:spcPct val="150000"/>
              </a:lnSpc>
              <a:buNone/>
            </a:pPr>
            <a:endParaRPr lang="en-US" altLang="zh-CN" sz="2400" dirty="0"/>
          </a:p>
          <a:p>
            <a:pPr marL="0" indent="0">
              <a:lnSpc>
                <a:spcPct val="150000"/>
              </a:lnSpc>
              <a:buNone/>
            </a:pPr>
            <a:r>
              <a:rPr lang="zh-CN" altLang="en-US" sz="2400" dirty="0"/>
              <a:t>    一些</a:t>
            </a:r>
            <a:r>
              <a:rPr lang="en-US" altLang="zh-CN" sz="2400" dirty="0"/>
              <a:t>DBMS</a:t>
            </a:r>
            <a:r>
              <a:rPr lang="zh-CN" altLang="en-US" sz="2400" dirty="0"/>
              <a:t>要求页面是</a:t>
            </a:r>
            <a:r>
              <a:rPr lang="zh-CN" altLang="en-US" sz="2400" dirty="0">
                <a:solidFill>
                  <a:srgbClr val="FF0000"/>
                </a:solidFill>
              </a:rPr>
              <a:t>“自包含”</a:t>
            </a:r>
            <a:r>
              <a:rPr lang="zh-CN" altLang="en-US" sz="2400" dirty="0"/>
              <a:t>的（例如</a:t>
            </a:r>
            <a:r>
              <a:rPr lang="en-US" altLang="zh-CN" sz="2400" dirty="0"/>
              <a:t>Oracle</a:t>
            </a:r>
            <a:r>
              <a:rPr lang="zh-CN" altLang="en-US" sz="2400" dirty="0"/>
              <a:t>），即读取该页面所需的全部信息都在页面内部保存着。</a:t>
            </a:r>
            <a:r>
              <a:rPr lang="en-US" altLang="zh-CN" sz="2400" dirty="0"/>
              <a:t>——</a:t>
            </a:r>
            <a:r>
              <a:rPr lang="zh-CN" altLang="en-US" sz="2400" dirty="0"/>
              <a:t>便于故障恢复。</a:t>
            </a:r>
            <a:endParaRPr lang="en-US" altLang="zh-CN" sz="2400" dirty="0"/>
          </a:p>
        </p:txBody>
      </p:sp>
      <p:sp>
        <p:nvSpPr>
          <p:cNvPr id="4" name="灯片编号占位符 3">
            <a:extLst>
              <a:ext uri="{FF2B5EF4-FFF2-40B4-BE49-F238E27FC236}">
                <a16:creationId xmlns:a16="http://schemas.microsoft.com/office/drawing/2014/main" id="{3C30100F-E7B5-40FE-B688-9DB4967813F2}"/>
              </a:ext>
            </a:extLst>
          </p:cNvPr>
          <p:cNvSpPr>
            <a:spLocks noGrp="1"/>
          </p:cNvSpPr>
          <p:nvPr>
            <p:ph type="sldNum" sz="quarter" idx="12"/>
          </p:nvPr>
        </p:nvSpPr>
        <p:spPr/>
        <p:txBody>
          <a:bodyPr/>
          <a:lstStyle/>
          <a:p>
            <a:fld id="{3742B0B0-14D4-4B09-A8B4-7B726FDD0F27}" type="slidenum">
              <a:rPr lang="zh-CN" altLang="en-US" smtClean="0"/>
              <a:t>21</a:t>
            </a:fld>
            <a:endParaRPr lang="zh-CN" altLang="en-US"/>
          </a:p>
        </p:txBody>
      </p:sp>
    </p:spTree>
    <p:extLst>
      <p:ext uri="{BB962C8B-B14F-4D97-AF65-F5344CB8AC3E}">
        <p14:creationId xmlns:p14="http://schemas.microsoft.com/office/powerpoint/2010/main" val="1938951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buNone/>
            </a:pPr>
            <a:r>
              <a:rPr lang="zh-CN" altLang="en-US" sz="2400" dirty="0"/>
              <a:t>每个页具备一个唯一</a:t>
            </a:r>
            <a:r>
              <a:rPr lang="en-US" altLang="zh-CN" sz="2400" dirty="0"/>
              <a:t>ID</a:t>
            </a:r>
            <a:r>
              <a:rPr lang="zh-CN" altLang="en-US" sz="2400" dirty="0"/>
              <a:t>，其实现可以有多种方式：</a:t>
            </a:r>
            <a:endParaRPr lang="en-US" altLang="zh-CN" sz="2400" dirty="0"/>
          </a:p>
          <a:p>
            <a:pPr>
              <a:lnSpc>
                <a:spcPct val="150000"/>
              </a:lnSpc>
              <a:buFont typeface="Wingdings" panose="05000000000000000000" pitchFamily="2" charset="2"/>
              <a:buChar char="Ø"/>
            </a:pPr>
            <a:r>
              <a:rPr lang="zh-CN" altLang="en-US" sz="2400" dirty="0"/>
              <a:t>当数据库只有</a:t>
            </a:r>
            <a:r>
              <a:rPr lang="zh-CN" altLang="en-US" sz="2400" dirty="0">
                <a:solidFill>
                  <a:srgbClr val="FF0000"/>
                </a:solidFill>
              </a:rPr>
              <a:t>单文件</a:t>
            </a:r>
            <a:r>
              <a:rPr lang="zh-CN" altLang="en-US" sz="2400" dirty="0"/>
              <a:t>时，页面</a:t>
            </a:r>
            <a:r>
              <a:rPr lang="en-US" altLang="zh-CN" sz="2400" dirty="0"/>
              <a:t>ID</a:t>
            </a:r>
            <a:r>
              <a:rPr lang="zh-CN" altLang="en-US" sz="2400" dirty="0"/>
              <a:t>可以就是文件中的</a:t>
            </a:r>
            <a:r>
              <a:rPr lang="zh-CN" altLang="en-US" sz="2400" dirty="0">
                <a:solidFill>
                  <a:srgbClr val="FF0000"/>
                </a:solidFill>
              </a:rPr>
              <a:t>偏移地址</a:t>
            </a:r>
            <a:r>
              <a:rPr lang="zh-CN" altLang="en-US" sz="2400" dirty="0"/>
              <a:t>。</a:t>
            </a:r>
            <a:endParaRPr lang="en-US" altLang="zh-CN" sz="2400" dirty="0"/>
          </a:p>
          <a:p>
            <a:pPr>
              <a:lnSpc>
                <a:spcPct val="150000"/>
              </a:lnSpc>
              <a:buFont typeface="Wingdings" panose="05000000000000000000" pitchFamily="2" charset="2"/>
              <a:buChar char="Ø"/>
            </a:pPr>
            <a:r>
              <a:rPr lang="zh-CN" altLang="en-US" sz="2400" dirty="0"/>
              <a:t>当有</a:t>
            </a:r>
            <a:r>
              <a:rPr lang="zh-CN" altLang="en-US" sz="2400" dirty="0">
                <a:solidFill>
                  <a:srgbClr val="FF0000"/>
                </a:solidFill>
              </a:rPr>
              <a:t>多个文件</a:t>
            </a:r>
            <a:r>
              <a:rPr lang="zh-CN" altLang="en-US" sz="2400" dirty="0"/>
              <a:t>时，大部分</a:t>
            </a:r>
            <a:r>
              <a:rPr lang="en-US" altLang="zh-CN" sz="2400" dirty="0"/>
              <a:t>DMBS</a:t>
            </a:r>
            <a:r>
              <a:rPr lang="zh-CN" altLang="en-US" sz="2400" dirty="0"/>
              <a:t>会有个</a:t>
            </a:r>
            <a:r>
              <a:rPr lang="zh-CN" altLang="en-US" sz="2400" dirty="0">
                <a:solidFill>
                  <a:srgbClr val="FF0000"/>
                </a:solidFill>
              </a:rPr>
              <a:t>间接层</a:t>
            </a:r>
            <a:r>
              <a:rPr lang="zh-CN" altLang="en-US" sz="2400" dirty="0"/>
              <a:t>来映射</a:t>
            </a:r>
            <a:r>
              <a:rPr lang="zh-CN" altLang="en-US" sz="2400" dirty="0">
                <a:solidFill>
                  <a:srgbClr val="FF0000"/>
                </a:solidFill>
              </a:rPr>
              <a:t>页面</a:t>
            </a:r>
            <a:r>
              <a:rPr lang="en-US" altLang="zh-CN" sz="2400" dirty="0">
                <a:solidFill>
                  <a:srgbClr val="FF0000"/>
                </a:solidFill>
              </a:rPr>
              <a:t>ID</a:t>
            </a:r>
            <a:r>
              <a:rPr lang="zh-CN" altLang="en-US" sz="2400" dirty="0">
                <a:solidFill>
                  <a:srgbClr val="FF0000"/>
                </a:solidFill>
              </a:rPr>
              <a:t>到文件的路径和偏移地址</a:t>
            </a:r>
            <a:r>
              <a:rPr lang="zh-CN" altLang="en-US" sz="2400" dirty="0"/>
              <a:t>，系统上层访问页面号时，存储管理器将其转换为文件路径和偏移地址。</a:t>
            </a:r>
            <a:endParaRPr lang="en-US" altLang="zh-CN" sz="2400" dirty="0"/>
          </a:p>
          <a:p>
            <a:pPr marL="0" indent="0">
              <a:lnSpc>
                <a:spcPct val="150000"/>
              </a:lnSpc>
              <a:buNone/>
            </a:pPr>
            <a:r>
              <a:rPr lang="zh-CN" altLang="en-US" sz="2400" dirty="0"/>
              <a:t>    间接层的优点包括：可支持磁盘的压缩，</a:t>
            </a:r>
            <a:r>
              <a:rPr lang="zh-CN" altLang="en-US" sz="2400" dirty="0">
                <a:solidFill>
                  <a:srgbClr val="FF0000"/>
                </a:solidFill>
              </a:rPr>
              <a:t>文件被复制到另一个磁盘也不会改变</a:t>
            </a:r>
            <a:r>
              <a:rPr lang="en-US" altLang="zh-CN" sz="2400" dirty="0">
                <a:solidFill>
                  <a:srgbClr val="FF0000"/>
                </a:solidFill>
              </a:rPr>
              <a:t>page ID</a:t>
            </a:r>
            <a:r>
              <a:rPr lang="zh-CN" altLang="en-US" sz="2400" dirty="0"/>
              <a:t>。</a:t>
            </a:r>
            <a:endParaRPr lang="en-US" altLang="zh-CN" sz="2400" dirty="0"/>
          </a:p>
        </p:txBody>
      </p:sp>
      <p:sp>
        <p:nvSpPr>
          <p:cNvPr id="5" name="标题 4">
            <a:extLst>
              <a:ext uri="{FF2B5EF4-FFF2-40B4-BE49-F238E27FC236}">
                <a16:creationId xmlns:a16="http://schemas.microsoft.com/office/drawing/2014/main" id="{B399F1BE-826F-42DE-9FEF-06E149F5A593}"/>
              </a:ext>
            </a:extLst>
          </p:cNvPr>
          <p:cNvSpPr>
            <a:spLocks noGrp="1"/>
          </p:cNvSpPr>
          <p:nvPr>
            <p:ph type="title"/>
          </p:nvPr>
        </p:nvSpPr>
        <p:spPr/>
        <p:txBody>
          <a:bodyPr/>
          <a:lstStyle/>
          <a:p>
            <a:r>
              <a:rPr lang="zh-CN" altLang="en-US" dirty="0"/>
              <a:t>页面</a:t>
            </a:r>
            <a:r>
              <a:rPr lang="en-US" altLang="zh-CN" dirty="0"/>
              <a:t>ID</a:t>
            </a:r>
            <a:endParaRPr lang="zh-CN" altLang="en-US" dirty="0"/>
          </a:p>
        </p:txBody>
      </p:sp>
      <p:sp>
        <p:nvSpPr>
          <p:cNvPr id="2" name="灯片编号占位符 1">
            <a:extLst>
              <a:ext uri="{FF2B5EF4-FFF2-40B4-BE49-F238E27FC236}">
                <a16:creationId xmlns:a16="http://schemas.microsoft.com/office/drawing/2014/main" id="{5E6758D0-2412-4761-9DF4-371262D36405}"/>
              </a:ext>
            </a:extLst>
          </p:cNvPr>
          <p:cNvSpPr>
            <a:spLocks noGrp="1"/>
          </p:cNvSpPr>
          <p:nvPr>
            <p:ph type="sldNum" sz="quarter" idx="12"/>
          </p:nvPr>
        </p:nvSpPr>
        <p:spPr/>
        <p:txBody>
          <a:bodyPr/>
          <a:lstStyle/>
          <a:p>
            <a:fld id="{3742B0B0-14D4-4B09-A8B4-7B726FDD0F27}" type="slidenum">
              <a:rPr lang="zh-CN" altLang="en-US" smtClean="0"/>
              <a:t>22</a:t>
            </a:fld>
            <a:endParaRPr lang="zh-CN" altLang="en-US"/>
          </a:p>
        </p:txBody>
      </p:sp>
      <p:sp>
        <p:nvSpPr>
          <p:cNvPr id="4" name="对话气泡: 圆角矩形 3">
            <a:extLst>
              <a:ext uri="{FF2B5EF4-FFF2-40B4-BE49-F238E27FC236}">
                <a16:creationId xmlns:a16="http://schemas.microsoft.com/office/drawing/2014/main" id="{21AC9524-05EE-404C-A6B0-C6AB9A690951}"/>
              </a:ext>
            </a:extLst>
          </p:cNvPr>
          <p:cNvSpPr/>
          <p:nvPr/>
        </p:nvSpPr>
        <p:spPr>
          <a:xfrm>
            <a:off x="3706152" y="5057522"/>
            <a:ext cx="4191675" cy="612648"/>
          </a:xfrm>
          <a:prstGeom prst="wedgeRoundRectCallout">
            <a:avLst>
              <a:gd name="adj1" fmla="val -92514"/>
              <a:gd name="adj2" fmla="val -7222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提供系统层面的地址空间</a:t>
            </a:r>
          </a:p>
        </p:txBody>
      </p:sp>
    </p:spTree>
    <p:extLst>
      <p:ext uri="{BB962C8B-B14F-4D97-AF65-F5344CB8AC3E}">
        <p14:creationId xmlns:p14="http://schemas.microsoft.com/office/powerpoint/2010/main" val="1608007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10051"/>
          </a:xfrm>
        </p:spPr>
        <p:txBody>
          <a:bodyPr>
            <a:normAutofit/>
          </a:bodyPr>
          <a:lstStyle/>
          <a:p>
            <a:r>
              <a:rPr lang="zh-CN" altLang="en-US" dirty="0"/>
              <a:t>页的大小（</a:t>
            </a:r>
            <a:r>
              <a:rPr lang="en-US" altLang="zh-CN" dirty="0"/>
              <a:t>Size of Page</a:t>
            </a:r>
            <a:r>
              <a:rPr lang="zh-CN" altLang="en-US" dirty="0"/>
              <a:t>）</a:t>
            </a:r>
          </a:p>
        </p:txBody>
      </p:sp>
      <p:sp>
        <p:nvSpPr>
          <p:cNvPr id="5" name="内容占位符 4"/>
          <p:cNvSpPr>
            <a:spLocks noGrp="1"/>
          </p:cNvSpPr>
          <p:nvPr>
            <p:ph idx="1"/>
          </p:nvPr>
        </p:nvSpPr>
        <p:spPr>
          <a:xfrm>
            <a:off x="838200" y="1825625"/>
            <a:ext cx="3529084" cy="4721824"/>
          </a:xfrm>
        </p:spPr>
        <p:txBody>
          <a:bodyPr/>
          <a:lstStyle/>
          <a:p>
            <a:pPr marL="0" indent="0">
              <a:buNone/>
            </a:pPr>
            <a:r>
              <a:rPr lang="zh-CN" altLang="en-US" sz="2400" dirty="0"/>
              <a:t>硬件页面（</a:t>
            </a:r>
            <a:r>
              <a:rPr lang="en-US" altLang="zh-CN" sz="2400" dirty="0"/>
              <a:t>4KB</a:t>
            </a:r>
            <a:r>
              <a:rPr lang="zh-CN" altLang="en-US" sz="2400" dirty="0"/>
              <a:t>）</a:t>
            </a:r>
            <a:endParaRPr lang="en-US" altLang="zh-CN" sz="2400" dirty="0"/>
          </a:p>
          <a:p>
            <a:pPr marL="0" indent="0">
              <a:buNone/>
            </a:pPr>
            <a:endParaRPr lang="en-US" altLang="zh-CN" sz="2400" dirty="0"/>
          </a:p>
          <a:p>
            <a:pPr marL="0" indent="0">
              <a:buNone/>
            </a:pPr>
            <a:r>
              <a:rPr lang="zh-CN" altLang="en-US" sz="2400" dirty="0"/>
              <a:t>操作系统页面（</a:t>
            </a:r>
            <a:r>
              <a:rPr lang="en-US" altLang="zh-CN" sz="2400" dirty="0"/>
              <a:t>4KB</a:t>
            </a:r>
            <a:r>
              <a:rPr lang="zh-CN" altLang="en-US" sz="2400" dirty="0"/>
              <a:t>）</a:t>
            </a:r>
            <a:endParaRPr lang="en-US" altLang="zh-CN" sz="2400" dirty="0"/>
          </a:p>
          <a:p>
            <a:pPr marL="0" indent="0">
              <a:buNone/>
            </a:pPr>
            <a:endParaRPr lang="en-US" altLang="zh-CN" sz="2400" dirty="0"/>
          </a:p>
          <a:p>
            <a:pPr marL="0" indent="0">
              <a:buNone/>
            </a:pPr>
            <a:r>
              <a:rPr lang="zh-CN" altLang="en-US" sz="2400" dirty="0"/>
              <a:t>数据库页面（</a:t>
            </a:r>
            <a:r>
              <a:rPr lang="en-US" altLang="zh-CN" sz="2400" dirty="0"/>
              <a:t>512B-16KB</a:t>
            </a:r>
            <a:r>
              <a:rPr lang="zh-CN" altLang="en-US" sz="2400" dirty="0"/>
              <a:t>）</a:t>
            </a:r>
            <a:endParaRPr lang="en-US" altLang="zh-CN" sz="2400" dirty="0"/>
          </a:p>
          <a:p>
            <a:pPr marL="0" indent="0">
              <a:buNone/>
            </a:pPr>
            <a:endParaRPr lang="en-US" altLang="zh-CN" sz="2400" dirty="0"/>
          </a:p>
          <a:p>
            <a:pPr marL="0" indent="0">
              <a:buNone/>
            </a:pPr>
            <a:r>
              <a:rPr lang="zh-CN" altLang="en-US" sz="2400" b="1" dirty="0">
                <a:latin typeface="黑体" panose="02010609060101010101" pitchFamily="49" charset="-122"/>
                <a:ea typeface="黑体" panose="02010609060101010101" pitchFamily="49" charset="-122"/>
              </a:rPr>
              <a:t>设备安全写操作：</a:t>
            </a:r>
            <a:r>
              <a:rPr lang="zh-CN" altLang="en-US" sz="2400" dirty="0"/>
              <a:t>硬件页面是存储设备中能保证</a:t>
            </a:r>
            <a:r>
              <a:rPr lang="zh-CN" altLang="en-US" sz="2400" dirty="0">
                <a:solidFill>
                  <a:srgbClr val="FF0000"/>
                </a:solidFill>
              </a:rPr>
              <a:t>故障安全写操作（</a:t>
            </a:r>
            <a:r>
              <a:rPr lang="en-US" altLang="zh-CN" sz="2400" dirty="0">
                <a:solidFill>
                  <a:srgbClr val="FF0000"/>
                </a:solidFill>
              </a:rPr>
              <a:t>failsafe write</a:t>
            </a:r>
            <a:r>
              <a:rPr lang="zh-CN" altLang="en-US" sz="2400" dirty="0">
                <a:solidFill>
                  <a:srgbClr val="FF0000"/>
                </a:solidFill>
              </a:rPr>
              <a:t>）的最大数据块单位</a:t>
            </a:r>
            <a:r>
              <a:rPr lang="zh-CN" altLang="en-US" sz="2400" dirty="0"/>
              <a: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2581" y="1690688"/>
            <a:ext cx="5707663" cy="5051306"/>
          </a:xfrm>
          <a:prstGeom prst="rect">
            <a:avLst/>
          </a:prstGeom>
        </p:spPr>
      </p:pic>
      <p:sp>
        <p:nvSpPr>
          <p:cNvPr id="3" name="灯片编号占位符 2">
            <a:extLst>
              <a:ext uri="{FF2B5EF4-FFF2-40B4-BE49-F238E27FC236}">
                <a16:creationId xmlns:a16="http://schemas.microsoft.com/office/drawing/2014/main" id="{52E00E80-0C8B-4BE7-BB89-915EC4B69DA2}"/>
              </a:ext>
            </a:extLst>
          </p:cNvPr>
          <p:cNvSpPr>
            <a:spLocks noGrp="1"/>
          </p:cNvSpPr>
          <p:nvPr>
            <p:ph type="sldNum" sz="quarter" idx="12"/>
          </p:nvPr>
        </p:nvSpPr>
        <p:spPr/>
        <p:txBody>
          <a:bodyPr/>
          <a:lstStyle/>
          <a:p>
            <a:fld id="{3742B0B0-14D4-4B09-A8B4-7B726FDD0F27}" type="slidenum">
              <a:rPr lang="zh-CN" altLang="en-US" smtClean="0"/>
              <a:t>23</a:t>
            </a:fld>
            <a:endParaRPr lang="zh-CN" altLang="en-US"/>
          </a:p>
        </p:txBody>
      </p:sp>
    </p:spTree>
    <p:extLst>
      <p:ext uri="{BB962C8B-B14F-4D97-AF65-F5344CB8AC3E}">
        <p14:creationId xmlns:p14="http://schemas.microsoft.com/office/powerpoint/2010/main" val="188978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951422"/>
          </a:xfrm>
        </p:spPr>
        <p:txBody>
          <a:bodyPr/>
          <a:lstStyle/>
          <a:p>
            <a:r>
              <a:rPr lang="zh-CN" altLang="en-US" dirty="0"/>
              <a:t>页头（</a:t>
            </a:r>
            <a:r>
              <a:rPr lang="en-US" altLang="zh-CN" dirty="0"/>
              <a:t>Page Header</a:t>
            </a:r>
            <a:r>
              <a:rPr lang="zh-CN" altLang="en-US" dirty="0"/>
              <a:t>）</a:t>
            </a:r>
          </a:p>
        </p:txBody>
      </p:sp>
      <p:sp>
        <p:nvSpPr>
          <p:cNvPr id="3" name="内容占位符 2"/>
          <p:cNvSpPr>
            <a:spLocks noGrp="1"/>
          </p:cNvSpPr>
          <p:nvPr>
            <p:ph idx="1"/>
          </p:nvPr>
        </p:nvSpPr>
        <p:spPr>
          <a:xfrm>
            <a:off x="6328913" y="1858954"/>
            <a:ext cx="5564735" cy="4351338"/>
          </a:xfrm>
        </p:spPr>
        <p:txBody>
          <a:bodyPr>
            <a:normAutofit fontScale="92500" lnSpcReduction="10000"/>
          </a:bodyPr>
          <a:lstStyle/>
          <a:p>
            <a:pPr marL="0" indent="0">
              <a:buNone/>
            </a:pPr>
            <a:r>
              <a:rPr lang="zh-CN" altLang="en-US" dirty="0">
                <a:solidFill>
                  <a:srgbClr val="FF0000"/>
                </a:solidFill>
              </a:rPr>
              <a:t>每个页面都有页头</a:t>
            </a:r>
            <a:r>
              <a:rPr lang="zh-CN" altLang="en-US" dirty="0"/>
              <a:t>（</a:t>
            </a:r>
            <a:r>
              <a:rPr lang="en-US" altLang="zh-CN" dirty="0"/>
              <a:t>page header</a:t>
            </a:r>
            <a:r>
              <a:rPr lang="zh-CN" altLang="en-US" dirty="0"/>
              <a:t>），包含有关页内容的</a:t>
            </a:r>
            <a:r>
              <a:rPr lang="zh-CN" altLang="en-US" dirty="0">
                <a:solidFill>
                  <a:srgbClr val="FF0000"/>
                </a:solidFill>
              </a:rPr>
              <a:t>元数据</a:t>
            </a:r>
            <a:r>
              <a:rPr lang="zh-CN" altLang="en-US" dirty="0"/>
              <a:t>信息：</a:t>
            </a:r>
            <a:endParaRPr lang="en-US" altLang="zh-CN" dirty="0"/>
          </a:p>
          <a:p>
            <a:pPr marL="355600" lvl="1" indent="-355600">
              <a:buFont typeface="Wingdings" panose="05000000000000000000" pitchFamily="2" charset="2"/>
              <a:buChar char="Ø"/>
            </a:pPr>
            <a:r>
              <a:rPr lang="zh-CN" altLang="en-US" dirty="0"/>
              <a:t>页大小</a:t>
            </a:r>
            <a:endParaRPr lang="en-US" altLang="zh-CN" dirty="0"/>
          </a:p>
          <a:p>
            <a:pPr marL="355600" lvl="1" indent="-355600">
              <a:buFont typeface="Wingdings" panose="05000000000000000000" pitchFamily="2" charset="2"/>
              <a:buChar char="Ø"/>
            </a:pPr>
            <a:r>
              <a:rPr lang="zh-CN" altLang="en-US" dirty="0"/>
              <a:t>校验和</a:t>
            </a:r>
            <a:endParaRPr lang="en-US" altLang="zh-CN" dirty="0"/>
          </a:p>
          <a:p>
            <a:pPr marL="355600" lvl="1" indent="-355600">
              <a:buFont typeface="Wingdings" panose="05000000000000000000" pitchFamily="2" charset="2"/>
              <a:buChar char="Ø"/>
            </a:pPr>
            <a:r>
              <a:rPr lang="en-US" altLang="zh-CN" dirty="0"/>
              <a:t>DBMS</a:t>
            </a:r>
            <a:r>
              <a:rPr lang="zh-CN" altLang="en-US" dirty="0"/>
              <a:t>版本（用于一致性控制的）</a:t>
            </a:r>
            <a:endParaRPr lang="en-US" altLang="zh-CN" dirty="0"/>
          </a:p>
          <a:p>
            <a:pPr marL="355600" lvl="1" indent="-355600">
              <a:buFont typeface="Wingdings" panose="05000000000000000000" pitchFamily="2" charset="2"/>
              <a:buChar char="Ø"/>
            </a:pPr>
            <a:r>
              <a:rPr lang="zh-CN" altLang="en-US" dirty="0">
                <a:solidFill>
                  <a:srgbClr val="FF0000"/>
                </a:solidFill>
              </a:rPr>
              <a:t>事务可见性</a:t>
            </a:r>
            <a:endParaRPr lang="en-US" altLang="zh-CN" dirty="0">
              <a:solidFill>
                <a:srgbClr val="FF0000"/>
              </a:solidFill>
            </a:endParaRPr>
          </a:p>
          <a:p>
            <a:pPr marL="355600" lvl="1" indent="-355600">
              <a:buFont typeface="Wingdings" panose="05000000000000000000" pitchFamily="2" charset="2"/>
              <a:buChar char="Ø"/>
            </a:pPr>
            <a:r>
              <a:rPr lang="zh-CN" altLang="en-US" dirty="0"/>
              <a:t>压缩信息</a:t>
            </a:r>
            <a:endParaRPr lang="en-US" altLang="zh-CN" dirty="0"/>
          </a:p>
          <a:p>
            <a:pPr marL="0" indent="0">
              <a:buNone/>
            </a:pPr>
            <a:endParaRPr lang="en-US" altLang="zh-CN" dirty="0"/>
          </a:p>
          <a:p>
            <a:pPr marL="0" indent="0">
              <a:buNone/>
            </a:pPr>
            <a:r>
              <a:rPr lang="zh-CN" altLang="en-US" dirty="0"/>
              <a:t>页面内“数据”的组织方式：</a:t>
            </a:r>
            <a:endParaRPr lang="en-US" altLang="zh-CN" dirty="0"/>
          </a:p>
          <a:p>
            <a:pPr marL="0" lvl="1" indent="0">
              <a:buNone/>
            </a:pPr>
            <a:r>
              <a:rPr lang="zh-CN" altLang="en-US" dirty="0">
                <a:solidFill>
                  <a:srgbClr val="FF0000"/>
                </a:solidFill>
              </a:rPr>
              <a:t>（</a:t>
            </a:r>
            <a:r>
              <a:rPr lang="en-US" altLang="zh-CN" dirty="0">
                <a:solidFill>
                  <a:srgbClr val="FF0000"/>
                </a:solidFill>
              </a:rPr>
              <a:t>1</a:t>
            </a:r>
            <a:r>
              <a:rPr lang="zh-CN" altLang="en-US" dirty="0">
                <a:solidFill>
                  <a:srgbClr val="FF0000"/>
                </a:solidFill>
              </a:rPr>
              <a:t>）面向元组型</a:t>
            </a:r>
            <a:endParaRPr lang="en-US" altLang="zh-CN" dirty="0">
              <a:solidFill>
                <a:srgbClr val="FF0000"/>
              </a:solidFill>
            </a:endParaRPr>
          </a:p>
          <a:p>
            <a:pPr marL="0" lvl="1" indent="0">
              <a:buNone/>
            </a:pPr>
            <a:r>
              <a:rPr lang="zh-CN" altLang="en-US" dirty="0">
                <a:solidFill>
                  <a:srgbClr val="FF0000"/>
                </a:solidFill>
              </a:rPr>
              <a:t>（</a:t>
            </a:r>
            <a:r>
              <a:rPr lang="en-US" altLang="zh-CN" dirty="0">
                <a:solidFill>
                  <a:srgbClr val="FF0000"/>
                </a:solidFill>
              </a:rPr>
              <a:t>2</a:t>
            </a:r>
            <a:r>
              <a:rPr lang="zh-CN" altLang="en-US" dirty="0">
                <a:solidFill>
                  <a:srgbClr val="FF0000"/>
                </a:solidFill>
              </a:rPr>
              <a:t>）日志式文件（日志结构型）</a:t>
            </a:r>
            <a:endParaRPr lang="en-US" altLang="zh-CN" dirty="0">
              <a:solidFill>
                <a:srgbClr val="FF0000"/>
              </a:solidFill>
            </a:endParaRPr>
          </a:p>
          <a:p>
            <a:pPr marL="0" indent="0">
              <a:buNone/>
            </a:pP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808304"/>
            <a:ext cx="5328623" cy="4913172"/>
          </a:xfrm>
          <a:prstGeom prst="rect">
            <a:avLst/>
          </a:prstGeom>
        </p:spPr>
      </p:pic>
      <p:sp>
        <p:nvSpPr>
          <p:cNvPr id="5" name="灯片编号占位符 4">
            <a:extLst>
              <a:ext uri="{FF2B5EF4-FFF2-40B4-BE49-F238E27FC236}">
                <a16:creationId xmlns:a16="http://schemas.microsoft.com/office/drawing/2014/main" id="{244CB731-5B6E-4314-AF51-9CB448EBF979}"/>
              </a:ext>
            </a:extLst>
          </p:cNvPr>
          <p:cNvSpPr>
            <a:spLocks noGrp="1"/>
          </p:cNvSpPr>
          <p:nvPr>
            <p:ph type="sldNum" sz="quarter" idx="12"/>
          </p:nvPr>
        </p:nvSpPr>
        <p:spPr/>
        <p:txBody>
          <a:bodyPr/>
          <a:lstStyle/>
          <a:p>
            <a:fld id="{3742B0B0-14D4-4B09-A8B4-7B726FDD0F27}" type="slidenum">
              <a:rPr lang="zh-CN" altLang="en-US" smtClean="0"/>
              <a:t>24</a:t>
            </a:fld>
            <a:endParaRPr lang="zh-CN" altLang="en-US"/>
          </a:p>
        </p:txBody>
      </p:sp>
    </p:spTree>
    <p:extLst>
      <p:ext uri="{BB962C8B-B14F-4D97-AF65-F5344CB8AC3E}">
        <p14:creationId xmlns:p14="http://schemas.microsoft.com/office/powerpoint/2010/main" val="1281601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82410"/>
          </a:xfrm>
        </p:spPr>
        <p:txBody>
          <a:bodyPr/>
          <a:lstStyle/>
          <a:p>
            <a:r>
              <a:rPr lang="zh-CN" altLang="en-US" dirty="0"/>
              <a:t>面向元组型的页设计</a:t>
            </a:r>
          </a:p>
        </p:txBody>
      </p:sp>
      <p:sp>
        <p:nvSpPr>
          <p:cNvPr id="3" name="内容占位符 2"/>
          <p:cNvSpPr>
            <a:spLocks noGrp="1"/>
          </p:cNvSpPr>
          <p:nvPr>
            <p:ph idx="1"/>
          </p:nvPr>
        </p:nvSpPr>
        <p:spPr>
          <a:xfrm>
            <a:off x="609600" y="1617544"/>
            <a:ext cx="5076217" cy="5103931"/>
          </a:xfrm>
        </p:spPr>
        <p:txBody>
          <a:bodyPr/>
          <a:lstStyle/>
          <a:p>
            <a:pPr marL="0" indent="0">
              <a:buNone/>
            </a:pPr>
            <a:r>
              <a:rPr lang="zh-CN" altLang="en-US" sz="2400" b="1" dirty="0">
                <a:latin typeface="微软雅黑" panose="020B0503020204020204" pitchFamily="34" charset="-122"/>
                <a:ea typeface="微软雅黑" panose="020B0503020204020204" pitchFamily="34" charset="-122"/>
              </a:rPr>
              <a:t>基本思想：类似于数组顺序存放</a:t>
            </a:r>
            <a:endParaRPr lang="en-US" altLang="zh-CN" sz="2400" b="1"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2400" b="1" dirty="0">
                <a:solidFill>
                  <a:srgbClr val="FF0000"/>
                </a:solidFill>
                <a:latin typeface="黑体" panose="02010609060101010101" pitchFamily="49" charset="-122"/>
                <a:ea typeface="黑体" panose="02010609060101010101" pitchFamily="49" charset="-122"/>
              </a:rPr>
              <a:t>Header</a:t>
            </a:r>
            <a:r>
              <a:rPr lang="zh-CN" altLang="en-US" sz="2400" b="1" dirty="0">
                <a:solidFill>
                  <a:srgbClr val="FF0000"/>
                </a:solidFill>
                <a:latin typeface="黑体" panose="02010609060101010101" pitchFamily="49" charset="-122"/>
                <a:ea typeface="黑体" panose="02010609060101010101" pitchFamily="49" charset="-122"/>
              </a:rPr>
              <a:t>：</a:t>
            </a:r>
            <a:r>
              <a:rPr lang="zh-CN" altLang="en-US" sz="2400" dirty="0"/>
              <a:t>记录页内的</a:t>
            </a:r>
            <a:r>
              <a:rPr lang="zh-CN" altLang="en-US" sz="2400" dirty="0">
                <a:solidFill>
                  <a:srgbClr val="FF0000"/>
                </a:solidFill>
              </a:rPr>
              <a:t>元组数</a:t>
            </a:r>
            <a:r>
              <a:rPr lang="zh-CN" altLang="en-US" sz="2400" dirty="0"/>
              <a:t>，类似数组的方式进行存储；</a:t>
            </a:r>
            <a:endParaRPr lang="en-US" altLang="zh-CN" sz="2400" dirty="0"/>
          </a:p>
          <a:p>
            <a:pPr>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元组：</a:t>
            </a:r>
            <a:r>
              <a:rPr lang="zh-CN" altLang="en-US" sz="2400" dirty="0"/>
              <a:t>每次添加的元组放在</a:t>
            </a:r>
            <a:r>
              <a:rPr lang="zh-CN" altLang="en-US" sz="2400" dirty="0">
                <a:solidFill>
                  <a:srgbClr val="FF0000"/>
                </a:solidFill>
              </a:rPr>
              <a:t>已有元组的后面。</a:t>
            </a:r>
            <a:endParaRPr lang="en-US" altLang="zh-CN" sz="2400" dirty="0">
              <a:solidFill>
                <a:srgbClr val="FF0000"/>
              </a:solidFill>
            </a:endParaRPr>
          </a:p>
          <a:p>
            <a:pPr marL="0" indent="0">
              <a:buNone/>
            </a:pPr>
            <a:endParaRPr lang="en-US" altLang="zh-CN" sz="2400" dirty="0"/>
          </a:p>
          <a:p>
            <a:pPr marL="0" indent="0">
              <a:buNone/>
            </a:pPr>
            <a:r>
              <a:rPr lang="zh-CN" altLang="en-US" sz="2400" b="1" dirty="0">
                <a:latin typeface="微软雅黑" panose="020B0503020204020204" pitchFamily="34" charset="-122"/>
                <a:ea typeface="微软雅黑" panose="020B0503020204020204" pitchFamily="34" charset="-122"/>
              </a:rPr>
              <a:t>存在的问题：</a:t>
            </a:r>
            <a:endParaRPr lang="en-US" altLang="zh-CN" sz="2400" b="1"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dirty="0">
                <a:solidFill>
                  <a:srgbClr val="FF0000"/>
                </a:solidFill>
              </a:rPr>
              <a:t>删除元组</a:t>
            </a:r>
            <a:r>
              <a:rPr lang="zh-CN" altLang="en-US" sz="2400" dirty="0"/>
              <a:t>时会产生</a:t>
            </a:r>
            <a:r>
              <a:rPr lang="zh-CN" altLang="en-US" sz="2400" dirty="0">
                <a:solidFill>
                  <a:srgbClr val="FF0000"/>
                </a:solidFill>
              </a:rPr>
              <a:t>碎片</a:t>
            </a:r>
            <a:endParaRPr lang="en-US" altLang="zh-CN" sz="2400" dirty="0">
              <a:solidFill>
                <a:srgbClr val="FF0000"/>
              </a:solidFill>
            </a:endParaRPr>
          </a:p>
          <a:p>
            <a:pPr>
              <a:buFont typeface="Wingdings" panose="05000000000000000000" pitchFamily="2" charset="2"/>
              <a:buChar char="Ø"/>
            </a:pPr>
            <a:r>
              <a:rPr lang="zh-CN" altLang="en-US" sz="2400" dirty="0">
                <a:solidFill>
                  <a:srgbClr val="FF0000"/>
                </a:solidFill>
              </a:rPr>
              <a:t>变长的元组</a:t>
            </a:r>
            <a:r>
              <a:rPr lang="zh-CN" altLang="en-US" sz="2400" dirty="0"/>
              <a:t>可能产生其他更多问题，比如元组的查询开销。</a:t>
            </a:r>
            <a:endParaRPr lang="en-US" altLang="zh-CN" sz="2400" dirty="0"/>
          </a:p>
          <a:p>
            <a:pPr marL="0" indent="0">
              <a:buNone/>
            </a:pPr>
            <a:r>
              <a:rPr lang="zh-CN" altLang="en-US" sz="2400" dirty="0"/>
              <a:t>    一般用的较少，更常见的是</a:t>
            </a:r>
            <a:r>
              <a:rPr lang="en-US" altLang="zh-CN" sz="2400" dirty="0">
                <a:solidFill>
                  <a:srgbClr val="FF0000"/>
                </a:solidFill>
              </a:rPr>
              <a:t>slotted pages</a:t>
            </a:r>
            <a:r>
              <a:rPr lang="zh-CN" altLang="en-US" sz="2400" dirty="0">
                <a:solidFill>
                  <a:srgbClr val="FF0000"/>
                </a:solidFill>
              </a:rPr>
              <a:t>（槽页）</a:t>
            </a:r>
            <a:r>
              <a:rPr lang="zh-CN" altLang="en-US" sz="2400" dirty="0"/>
              <a:t>方式</a:t>
            </a:r>
            <a:endParaRPr lang="en-US" altLang="zh-CN"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87260"/>
            <a:ext cx="5071353" cy="4738806"/>
          </a:xfrm>
          <a:prstGeom prst="rect">
            <a:avLst/>
          </a:prstGeom>
        </p:spPr>
      </p:pic>
      <p:sp>
        <p:nvSpPr>
          <p:cNvPr id="5" name="灯片编号占位符 4">
            <a:extLst>
              <a:ext uri="{FF2B5EF4-FFF2-40B4-BE49-F238E27FC236}">
                <a16:creationId xmlns:a16="http://schemas.microsoft.com/office/drawing/2014/main" id="{96B9CF43-5EF6-4B1E-B13E-8396080D7B62}"/>
              </a:ext>
            </a:extLst>
          </p:cNvPr>
          <p:cNvSpPr>
            <a:spLocks noGrp="1"/>
          </p:cNvSpPr>
          <p:nvPr>
            <p:ph type="sldNum" sz="quarter" idx="12"/>
          </p:nvPr>
        </p:nvSpPr>
        <p:spPr/>
        <p:txBody>
          <a:bodyPr/>
          <a:lstStyle/>
          <a:p>
            <a:fld id="{3742B0B0-14D4-4B09-A8B4-7B726FDD0F27}" type="slidenum">
              <a:rPr lang="zh-CN" altLang="en-US" smtClean="0"/>
              <a:t>25</a:t>
            </a:fld>
            <a:endParaRPr lang="zh-CN" altLang="en-US"/>
          </a:p>
        </p:txBody>
      </p:sp>
    </p:spTree>
    <p:extLst>
      <p:ext uri="{BB962C8B-B14F-4D97-AF65-F5344CB8AC3E}">
        <p14:creationId xmlns:p14="http://schemas.microsoft.com/office/powerpoint/2010/main" val="3763235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905586"/>
          </a:xfrm>
        </p:spPr>
        <p:txBody>
          <a:bodyPr/>
          <a:lstStyle/>
          <a:p>
            <a:r>
              <a:rPr lang="zh-CN" altLang="en-US" dirty="0"/>
              <a:t>槽页（</a:t>
            </a:r>
            <a:r>
              <a:rPr lang="en-US" altLang="zh-CN" dirty="0"/>
              <a:t>Slotted Pages</a:t>
            </a:r>
            <a:r>
              <a:rPr lang="zh-CN" altLang="en-US" dirty="0"/>
              <a:t>）</a:t>
            </a:r>
          </a:p>
        </p:txBody>
      </p:sp>
      <p:sp>
        <p:nvSpPr>
          <p:cNvPr id="3" name="内容占位符 2"/>
          <p:cNvSpPr>
            <a:spLocks noGrp="1"/>
          </p:cNvSpPr>
          <p:nvPr>
            <p:ph idx="1"/>
          </p:nvPr>
        </p:nvSpPr>
        <p:spPr>
          <a:xfrm>
            <a:off x="609600" y="1848329"/>
            <a:ext cx="5558287" cy="4789184"/>
          </a:xfrm>
        </p:spPr>
        <p:txBody>
          <a:bodyPr>
            <a:normAutofit/>
          </a:bodyPr>
          <a:lstStyle/>
          <a:p>
            <a:pPr marL="0" indent="0">
              <a:buNone/>
            </a:pPr>
            <a:r>
              <a:rPr lang="zh-CN" altLang="en-US" sz="2400" dirty="0"/>
              <a:t>思路来自</a:t>
            </a:r>
            <a:r>
              <a:rPr lang="en-US" altLang="zh-CN" sz="2400" dirty="0">
                <a:solidFill>
                  <a:srgbClr val="FF0000"/>
                </a:solidFill>
              </a:rPr>
              <a:t>slot</a:t>
            </a:r>
            <a:r>
              <a:rPr lang="zh-CN" altLang="en-US" sz="2400" dirty="0">
                <a:solidFill>
                  <a:srgbClr val="FF0000"/>
                </a:solidFill>
              </a:rPr>
              <a:t>数组（</a:t>
            </a:r>
            <a:r>
              <a:rPr lang="en-US" altLang="zh-CN" sz="2400" dirty="0"/>
              <a:t>Slot</a:t>
            </a:r>
            <a:r>
              <a:rPr lang="zh-CN" altLang="en-US" sz="2400" dirty="0"/>
              <a:t>数组将</a:t>
            </a:r>
            <a:r>
              <a:rPr lang="zh-CN" altLang="en-US" sz="2400" dirty="0">
                <a:solidFill>
                  <a:srgbClr val="FF0000"/>
                </a:solidFill>
              </a:rPr>
              <a:t>“槽位”</a:t>
            </a:r>
            <a:r>
              <a:rPr lang="zh-CN" altLang="en-US" sz="2400" dirty="0"/>
              <a:t>映射到特定</a:t>
            </a:r>
            <a:r>
              <a:rPr lang="zh-CN" altLang="en-US" sz="2400" dirty="0">
                <a:solidFill>
                  <a:srgbClr val="FF0000"/>
                </a:solidFill>
              </a:rPr>
              <a:t>元组开始位置的偏移量）</a:t>
            </a:r>
            <a:endParaRPr lang="en-US" altLang="zh-CN" sz="2400" dirty="0">
              <a:solidFill>
                <a:srgbClr val="FF0000"/>
              </a:solidFill>
            </a:endParaRPr>
          </a:p>
          <a:p>
            <a:pPr marL="0" indent="0">
              <a:buNone/>
            </a:pPr>
            <a:r>
              <a:rPr lang="en-US" altLang="zh-CN" sz="2400" b="1" dirty="0">
                <a:solidFill>
                  <a:srgbClr val="FF0000"/>
                </a:solidFill>
                <a:latin typeface="黑体" panose="02010609060101010101" pitchFamily="49" charset="-122"/>
                <a:ea typeface="黑体" panose="02010609060101010101" pitchFamily="49" charset="-122"/>
              </a:rPr>
              <a:t>Header</a:t>
            </a:r>
            <a:r>
              <a:rPr lang="zh-CN" altLang="en-US" sz="2400" dirty="0"/>
              <a:t>记录：</a:t>
            </a:r>
            <a:endParaRPr lang="en-US" altLang="zh-CN" sz="2400" dirty="0"/>
          </a:p>
          <a:p>
            <a:pPr>
              <a:buFont typeface="Wingdings" panose="05000000000000000000" pitchFamily="2" charset="2"/>
              <a:buChar char="Ø"/>
            </a:pPr>
            <a:r>
              <a:rPr lang="zh-CN" altLang="en-US" sz="2400" dirty="0">
                <a:solidFill>
                  <a:srgbClr val="FF0000"/>
                </a:solidFill>
              </a:rPr>
              <a:t>已占用</a:t>
            </a:r>
            <a:r>
              <a:rPr lang="zh-CN" altLang="en-US" sz="2400" dirty="0"/>
              <a:t>的槽位；</a:t>
            </a:r>
            <a:endParaRPr lang="en-US" altLang="zh-CN" sz="2400" dirty="0"/>
          </a:p>
          <a:p>
            <a:pPr>
              <a:buFont typeface="Wingdings" panose="05000000000000000000" pitchFamily="2" charset="2"/>
              <a:buChar char="Ø"/>
            </a:pPr>
            <a:r>
              <a:rPr lang="zh-CN" altLang="en-US" sz="2400" dirty="0">
                <a:solidFill>
                  <a:srgbClr val="FF0000"/>
                </a:solidFill>
              </a:rPr>
              <a:t>上一次</a:t>
            </a:r>
            <a:r>
              <a:rPr lang="zh-CN" altLang="en-US" sz="2400" dirty="0"/>
              <a:t>使用槽位的</a:t>
            </a:r>
            <a:r>
              <a:rPr lang="zh-CN" altLang="en-US" sz="2400" dirty="0">
                <a:solidFill>
                  <a:srgbClr val="FF0000"/>
                </a:solidFill>
              </a:rPr>
              <a:t>开始位置</a:t>
            </a:r>
            <a:r>
              <a:rPr lang="zh-CN" altLang="en-US" sz="2400" dirty="0"/>
              <a:t>。</a:t>
            </a:r>
            <a:endParaRPr lang="en-US" altLang="zh-CN" sz="2400" dirty="0"/>
          </a:p>
          <a:p>
            <a:pPr marL="0" indent="0">
              <a:buNone/>
            </a:pPr>
            <a:r>
              <a:rPr lang="zh-CN" altLang="en-US" sz="2400" b="1" dirty="0">
                <a:solidFill>
                  <a:srgbClr val="FF0000"/>
                </a:solidFill>
                <a:latin typeface="黑体" panose="02010609060101010101" pitchFamily="49" charset="-122"/>
                <a:ea typeface="黑体" panose="02010609060101010101" pitchFamily="49" charset="-122"/>
              </a:rPr>
              <a:t>元组</a:t>
            </a:r>
            <a:r>
              <a:rPr lang="zh-CN" altLang="en-US" sz="2400" b="1" dirty="0">
                <a:latin typeface="黑体" panose="02010609060101010101" pitchFamily="49" charset="-122"/>
                <a:ea typeface="黑体" panose="02010609060101010101" pitchFamily="49" charset="-122"/>
              </a:rPr>
              <a:t>：</a:t>
            </a:r>
            <a:r>
              <a:rPr lang="zh-CN" altLang="en-US" sz="2400" dirty="0"/>
              <a:t>在页内</a:t>
            </a:r>
            <a:r>
              <a:rPr lang="zh-CN" altLang="en-US" sz="2400" dirty="0">
                <a:solidFill>
                  <a:srgbClr val="FF0000"/>
                </a:solidFill>
              </a:rPr>
              <a:t>倒序存放</a:t>
            </a:r>
            <a:r>
              <a:rPr lang="zh-CN" altLang="en-US" sz="2400" dirty="0"/>
              <a:t>。</a:t>
            </a:r>
            <a:endParaRPr lang="en-US" altLang="zh-CN" sz="2400" dirty="0"/>
          </a:p>
          <a:p>
            <a:pPr marL="0" indent="0">
              <a:buNone/>
            </a:pPr>
            <a:endParaRPr lang="en-US" altLang="zh-CN" sz="2400" dirty="0"/>
          </a:p>
          <a:p>
            <a:pPr marL="0" indent="0">
              <a:buNone/>
            </a:pPr>
            <a:r>
              <a:rPr lang="zh-CN" altLang="en-US" sz="2400" dirty="0">
                <a:solidFill>
                  <a:srgbClr val="FF0000"/>
                </a:solidFill>
              </a:rPr>
              <a:t>元组在内部的唯一标识符</a:t>
            </a:r>
            <a:r>
              <a:rPr lang="zh-CN" altLang="en-US" sz="2400" dirty="0"/>
              <a:t>：可以使用</a:t>
            </a:r>
            <a:r>
              <a:rPr lang="en-US" altLang="zh-CN" sz="2400" dirty="0">
                <a:solidFill>
                  <a:srgbClr val="FF0000"/>
                </a:solidFill>
              </a:rPr>
              <a:t>page id+slot id</a:t>
            </a:r>
            <a:r>
              <a:rPr lang="zh-CN" altLang="en-US" sz="2400" dirty="0"/>
              <a:t>（或偏移量），可包含文件位置信息。</a:t>
            </a:r>
            <a:endParaRPr lang="en-US" altLang="zh-CN" sz="2400" dirty="0"/>
          </a:p>
          <a:p>
            <a:pPr marL="0" indent="0">
              <a:buNone/>
            </a:pPr>
            <a:r>
              <a:rPr lang="zh-CN" altLang="en-US" sz="2400" dirty="0"/>
              <a:t>     槽页方案可轻松应对定长、变长元组。</a:t>
            </a:r>
            <a:endParaRPr lang="en-US" altLang="zh-CN" sz="2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9647" y="1825625"/>
            <a:ext cx="4294154" cy="499948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1523" y="1825625"/>
            <a:ext cx="4252277" cy="4999482"/>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1522" y="1825625"/>
            <a:ext cx="4410502" cy="4999482"/>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1521" y="1825625"/>
            <a:ext cx="4410503" cy="5032375"/>
          </a:xfrm>
          <a:prstGeom prst="rect">
            <a:avLst/>
          </a:prstGeom>
        </p:spPr>
      </p:pic>
      <p:sp>
        <p:nvSpPr>
          <p:cNvPr id="4" name="灯片编号占位符 3">
            <a:extLst>
              <a:ext uri="{FF2B5EF4-FFF2-40B4-BE49-F238E27FC236}">
                <a16:creationId xmlns:a16="http://schemas.microsoft.com/office/drawing/2014/main" id="{25E2EC5F-F1C3-4549-BF0A-4D6917C29B5A}"/>
              </a:ext>
            </a:extLst>
          </p:cNvPr>
          <p:cNvSpPr>
            <a:spLocks noGrp="1"/>
          </p:cNvSpPr>
          <p:nvPr>
            <p:ph type="sldNum" sz="quarter" idx="12"/>
          </p:nvPr>
        </p:nvSpPr>
        <p:spPr/>
        <p:txBody>
          <a:bodyPr/>
          <a:lstStyle/>
          <a:p>
            <a:fld id="{3742B0B0-14D4-4B09-A8B4-7B726FDD0F27}" type="slidenum">
              <a:rPr lang="zh-CN" altLang="en-US" smtClean="0"/>
              <a:t>26</a:t>
            </a:fld>
            <a:endParaRPr lang="zh-CN" altLang="en-US"/>
          </a:p>
        </p:txBody>
      </p:sp>
      <p:sp>
        <p:nvSpPr>
          <p:cNvPr id="9" name="对话气泡: 圆角矩形 8">
            <a:extLst>
              <a:ext uri="{FF2B5EF4-FFF2-40B4-BE49-F238E27FC236}">
                <a16:creationId xmlns:a16="http://schemas.microsoft.com/office/drawing/2014/main" id="{415D3199-43F6-424B-A3EC-D136452D7726}"/>
              </a:ext>
            </a:extLst>
          </p:cNvPr>
          <p:cNvSpPr/>
          <p:nvPr/>
        </p:nvSpPr>
        <p:spPr>
          <a:xfrm>
            <a:off x="6581955" y="475569"/>
            <a:ext cx="2251494" cy="828308"/>
          </a:xfrm>
          <a:prstGeom prst="wedgeRoundRectCallout">
            <a:avLst>
              <a:gd name="adj1" fmla="val 11351"/>
              <a:gd name="adj2" fmla="val 12602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首尾“相遇”？页“满了”</a:t>
            </a:r>
          </a:p>
        </p:txBody>
      </p:sp>
      <p:sp>
        <p:nvSpPr>
          <p:cNvPr id="10" name="对话气泡: 圆角矩形 9">
            <a:extLst>
              <a:ext uri="{FF2B5EF4-FFF2-40B4-BE49-F238E27FC236}">
                <a16:creationId xmlns:a16="http://schemas.microsoft.com/office/drawing/2014/main" id="{BA46F04A-9FED-4088-AEE9-3B4981DFB158}"/>
              </a:ext>
            </a:extLst>
          </p:cNvPr>
          <p:cNvSpPr/>
          <p:nvPr/>
        </p:nvSpPr>
        <p:spPr>
          <a:xfrm>
            <a:off x="9082177" y="419790"/>
            <a:ext cx="2960298" cy="1405835"/>
          </a:xfrm>
          <a:prstGeom prst="wedgeRoundRectCallout">
            <a:avLst>
              <a:gd name="adj1" fmla="val -53923"/>
              <a:gd name="adj2" fmla="val 4813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mn-ea"/>
              </a:rPr>
              <a:t>删除？</a:t>
            </a:r>
            <a:r>
              <a:rPr lang="en-US" altLang="zh-CN" dirty="0">
                <a:latin typeface="+mn-ea"/>
              </a:rPr>
              <a:t>Slot</a:t>
            </a:r>
            <a:r>
              <a:rPr lang="zh-CN" altLang="en-US" dirty="0">
                <a:latin typeface="+mn-ea"/>
              </a:rPr>
              <a:t>数组值置</a:t>
            </a:r>
            <a:r>
              <a:rPr lang="en-US" altLang="zh-CN" dirty="0">
                <a:latin typeface="+mn-ea"/>
              </a:rPr>
              <a:t>-1</a:t>
            </a:r>
            <a:r>
              <a:rPr lang="zh-CN" altLang="en-US" dirty="0">
                <a:latin typeface="+mn-ea"/>
              </a:rPr>
              <a:t>、</a:t>
            </a:r>
            <a:r>
              <a:rPr lang="en-US" altLang="zh-CN" dirty="0">
                <a:latin typeface="+mn-ea"/>
              </a:rPr>
              <a:t>slot</a:t>
            </a:r>
            <a:r>
              <a:rPr lang="zh-CN" altLang="en-US" dirty="0">
                <a:latin typeface="+mn-ea"/>
              </a:rPr>
              <a:t>位图、压缩、写入时压缩、空置不管</a:t>
            </a:r>
          </a:p>
        </p:txBody>
      </p:sp>
    </p:spTree>
    <p:extLst>
      <p:ext uri="{BB962C8B-B14F-4D97-AF65-F5344CB8AC3E}">
        <p14:creationId xmlns:p14="http://schemas.microsoft.com/office/powerpoint/2010/main" val="232337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 </a:t>
            </a:r>
            <a:r>
              <a:rPr lang="zh-CN" altLang="en-US" dirty="0"/>
              <a:t>元组设计（</a:t>
            </a:r>
            <a:r>
              <a:rPr lang="en-US" altLang="zh-CN" dirty="0"/>
              <a:t>Tuple Layout</a:t>
            </a:r>
            <a:r>
              <a:rPr lang="zh-CN" altLang="en-US" dirty="0"/>
              <a:t>）</a:t>
            </a:r>
          </a:p>
        </p:txBody>
      </p:sp>
      <p:sp>
        <p:nvSpPr>
          <p:cNvPr id="3" name="内容占位符 2"/>
          <p:cNvSpPr>
            <a:spLocks noGrp="1"/>
          </p:cNvSpPr>
          <p:nvPr>
            <p:ph idx="1"/>
          </p:nvPr>
        </p:nvSpPr>
        <p:spPr>
          <a:xfrm>
            <a:off x="838200" y="1825625"/>
            <a:ext cx="6048983" cy="4351338"/>
          </a:xfrm>
        </p:spPr>
        <p:txBody>
          <a:bodyPr/>
          <a:lstStyle/>
          <a:p>
            <a:pPr marL="0" indent="0">
              <a:buNone/>
            </a:pPr>
            <a:r>
              <a:rPr lang="zh-CN" altLang="en-US" sz="2400" b="1" dirty="0">
                <a:latin typeface="黑体" panose="02010609060101010101" pitchFamily="49" charset="-122"/>
                <a:ea typeface="黑体" panose="02010609060101010101" pitchFamily="49" charset="-122"/>
              </a:rPr>
              <a:t>元组的解释：</a:t>
            </a:r>
            <a:r>
              <a:rPr lang="zh-CN" altLang="en-US" sz="2400" dirty="0"/>
              <a:t>一个元组在页中本质上是一个“</a:t>
            </a:r>
            <a:r>
              <a:rPr lang="zh-CN" altLang="en-US" sz="2400" dirty="0">
                <a:solidFill>
                  <a:srgbClr val="FF0000"/>
                </a:solidFill>
              </a:rPr>
              <a:t>字节序列</a:t>
            </a:r>
            <a:r>
              <a:rPr lang="zh-CN" altLang="en-US" sz="2400" dirty="0"/>
              <a:t>”。</a:t>
            </a:r>
            <a:r>
              <a:rPr lang="en-US" altLang="zh-CN" sz="2400" dirty="0"/>
              <a:t>DBMS</a:t>
            </a:r>
            <a:r>
              <a:rPr lang="zh-CN" altLang="en-US" sz="2400" dirty="0"/>
              <a:t>负责</a:t>
            </a:r>
            <a:r>
              <a:rPr lang="zh-CN" altLang="en-US" sz="2400" dirty="0">
                <a:solidFill>
                  <a:srgbClr val="FF0000"/>
                </a:solidFill>
              </a:rPr>
              <a:t>将这些字节解释为各个属性的类型和值</a:t>
            </a:r>
            <a:r>
              <a:rPr lang="zh-CN" altLang="en-US" sz="2400" dirty="0"/>
              <a:t>。</a:t>
            </a:r>
            <a:endParaRPr lang="en-US" altLang="zh-CN" sz="2400" dirty="0"/>
          </a:p>
          <a:p>
            <a:pPr marL="0" indent="0">
              <a:buNone/>
            </a:pPr>
            <a:endParaRPr lang="en-US" altLang="zh-CN" sz="2400" dirty="0"/>
          </a:p>
          <a:p>
            <a:pPr marL="0" indent="0">
              <a:buNone/>
            </a:pPr>
            <a:r>
              <a:rPr lang="zh-CN" altLang="en-US" sz="2400" b="1" dirty="0">
                <a:latin typeface="黑体" panose="02010609060101010101" pitchFamily="49" charset="-122"/>
                <a:ea typeface="黑体" panose="02010609060101010101" pitchFamily="49" charset="-122"/>
              </a:rPr>
              <a:t>元组的前缀（</a:t>
            </a:r>
            <a:r>
              <a:rPr lang="en-US" altLang="zh-CN" sz="2400" b="1" dirty="0">
                <a:latin typeface="黑体" panose="02010609060101010101" pitchFamily="49" charset="-122"/>
                <a:ea typeface="黑体" panose="02010609060101010101" pitchFamily="49" charset="-122"/>
              </a:rPr>
              <a:t>header</a:t>
            </a:r>
            <a:r>
              <a:rPr lang="zh-CN" altLang="en-US" sz="2400" b="1" dirty="0">
                <a:latin typeface="黑体" panose="02010609060101010101" pitchFamily="49" charset="-122"/>
                <a:ea typeface="黑体" panose="02010609060101010101" pitchFamily="49" charset="-122"/>
              </a:rPr>
              <a:t>）：</a:t>
            </a:r>
            <a:r>
              <a:rPr lang="zh-CN" altLang="en-US" sz="2400" dirty="0"/>
              <a:t>每个元组有一个前缀，它包含</a:t>
            </a:r>
            <a:r>
              <a:rPr lang="zh-CN" altLang="en-US" sz="2400" dirty="0">
                <a:solidFill>
                  <a:srgbClr val="FF0000"/>
                </a:solidFill>
              </a:rPr>
              <a:t>元数据</a:t>
            </a:r>
            <a:r>
              <a:rPr lang="zh-CN" altLang="en-US" sz="2400" dirty="0"/>
              <a:t>（</a:t>
            </a:r>
            <a:r>
              <a:rPr lang="zh-CN" altLang="en-US" sz="2400" dirty="0">
                <a:solidFill>
                  <a:srgbClr val="FF0000"/>
                </a:solidFill>
              </a:rPr>
              <a:t>例如对并发控制而言是否可见、空值的</a:t>
            </a:r>
            <a:r>
              <a:rPr lang="en-US" altLang="zh-CN" sz="2400" dirty="0">
                <a:solidFill>
                  <a:srgbClr val="FF0000"/>
                </a:solidFill>
              </a:rPr>
              <a:t>Bit Map</a:t>
            </a:r>
            <a:r>
              <a:rPr lang="zh-CN" altLang="en-US" sz="2400" dirty="0"/>
              <a:t>）。</a:t>
            </a:r>
            <a:endParaRPr lang="en-US" altLang="zh-CN" sz="2400" dirty="0"/>
          </a:p>
          <a:p>
            <a:pPr marL="0" indent="0">
              <a:buNone/>
            </a:pPr>
            <a:endParaRPr lang="en-US" altLang="zh-CN" sz="2400" dirty="0">
              <a:solidFill>
                <a:srgbClr val="FF0000"/>
              </a:solidFill>
            </a:endParaRPr>
          </a:p>
          <a:p>
            <a:pPr marL="0" indent="0">
              <a:buNone/>
            </a:pPr>
            <a:r>
              <a:rPr lang="zh-CN" altLang="en-US" sz="2400" dirty="0">
                <a:solidFill>
                  <a:srgbClr val="FF0000"/>
                </a:solidFill>
              </a:rPr>
              <a:t>页中无需存放关系模式信息</a:t>
            </a:r>
            <a:r>
              <a:rPr lang="zh-CN" altLang="en-US" sz="2400" dirty="0"/>
              <a:t>，另设专门的“</a:t>
            </a:r>
            <a:r>
              <a:rPr lang="en-US" altLang="zh-CN" sz="2400" dirty="0"/>
              <a:t>catalog page</a:t>
            </a:r>
            <a:r>
              <a:rPr lang="zh-CN" altLang="en-US" sz="2400" dirty="0"/>
              <a:t>”可有效</a:t>
            </a:r>
            <a:r>
              <a:rPr lang="zh-CN" altLang="en-US" sz="2400" dirty="0">
                <a:solidFill>
                  <a:srgbClr val="FF0000"/>
                </a:solidFill>
              </a:rPr>
              <a:t>减少重复信息</a:t>
            </a:r>
            <a:r>
              <a:rPr lang="zh-CN" altLang="en-US" sz="2400" dirty="0"/>
              <a:t>。</a:t>
            </a:r>
            <a:endParaRPr lang="en-US" altLang="zh-CN"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5455" y="1825625"/>
            <a:ext cx="5036545" cy="4583521"/>
          </a:xfrm>
          <a:prstGeom prst="rect">
            <a:avLst/>
          </a:prstGeom>
        </p:spPr>
      </p:pic>
      <p:sp>
        <p:nvSpPr>
          <p:cNvPr id="5" name="灯片编号占位符 4">
            <a:extLst>
              <a:ext uri="{FF2B5EF4-FFF2-40B4-BE49-F238E27FC236}">
                <a16:creationId xmlns:a16="http://schemas.microsoft.com/office/drawing/2014/main" id="{C8B9861B-FD23-49C2-AF9F-39D813BF0594}"/>
              </a:ext>
            </a:extLst>
          </p:cNvPr>
          <p:cNvSpPr>
            <a:spLocks noGrp="1"/>
          </p:cNvSpPr>
          <p:nvPr>
            <p:ph type="sldNum" sz="quarter" idx="12"/>
          </p:nvPr>
        </p:nvSpPr>
        <p:spPr/>
        <p:txBody>
          <a:bodyPr/>
          <a:lstStyle/>
          <a:p>
            <a:fld id="{3742B0B0-14D4-4B09-A8B4-7B726FDD0F27}" type="slidenum">
              <a:rPr lang="zh-CN" altLang="en-US" smtClean="0"/>
              <a:t>27</a:t>
            </a:fld>
            <a:endParaRPr lang="zh-CN" altLang="en-US"/>
          </a:p>
        </p:txBody>
      </p:sp>
    </p:spTree>
    <p:extLst>
      <p:ext uri="{BB962C8B-B14F-4D97-AF65-F5344CB8AC3E}">
        <p14:creationId xmlns:p14="http://schemas.microsoft.com/office/powerpoint/2010/main" val="3675471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96404"/>
          </a:xfrm>
        </p:spPr>
        <p:txBody>
          <a:bodyPr/>
          <a:lstStyle/>
          <a:p>
            <a:r>
              <a:rPr lang="en-US" altLang="zh-CN" dirty="0"/>
              <a:t>1.2.3 </a:t>
            </a:r>
            <a:r>
              <a:rPr lang="zh-CN" altLang="en-US" dirty="0"/>
              <a:t>元组设计（</a:t>
            </a:r>
            <a:r>
              <a:rPr lang="en-US" altLang="zh-CN" dirty="0"/>
              <a:t>Tuple Layout</a:t>
            </a:r>
            <a:r>
              <a:rPr lang="zh-CN" altLang="en-US" dirty="0"/>
              <a:t>）</a:t>
            </a:r>
          </a:p>
        </p:txBody>
      </p:sp>
      <p:sp>
        <p:nvSpPr>
          <p:cNvPr id="3" name="内容占位符 2"/>
          <p:cNvSpPr>
            <a:spLocks noGrp="1"/>
          </p:cNvSpPr>
          <p:nvPr>
            <p:ph idx="1"/>
          </p:nvPr>
        </p:nvSpPr>
        <p:spPr>
          <a:xfrm>
            <a:off x="838200" y="1825625"/>
            <a:ext cx="6048983" cy="4351338"/>
          </a:xfrm>
        </p:spPr>
        <p:txBody>
          <a:bodyPr/>
          <a:lstStyle/>
          <a:p>
            <a:pPr marL="0" indent="0">
              <a:lnSpc>
                <a:spcPct val="150000"/>
              </a:lnSpc>
              <a:buNone/>
            </a:pPr>
            <a:r>
              <a:rPr lang="zh-CN" altLang="en-US" sz="2400" dirty="0">
                <a:solidFill>
                  <a:srgbClr val="FF0000"/>
                </a:solidFill>
              </a:rPr>
              <a:t>物理上“非规范化（</a:t>
            </a:r>
            <a:r>
              <a:rPr lang="en-US" altLang="zh-CN" sz="2400" dirty="0">
                <a:solidFill>
                  <a:srgbClr val="FF0000"/>
                </a:solidFill>
              </a:rPr>
              <a:t>Denormalize</a:t>
            </a:r>
            <a:r>
              <a:rPr lang="zh-CN" altLang="en-US" sz="2400" dirty="0">
                <a:solidFill>
                  <a:srgbClr val="FF0000"/>
                </a:solidFill>
              </a:rPr>
              <a:t>）”：</a:t>
            </a:r>
            <a:r>
              <a:rPr lang="zh-CN" altLang="en-US" sz="2400" dirty="0"/>
              <a:t>将“相关”的元组存放在一个页或相邻页中（ “预连接” ）。 </a:t>
            </a:r>
            <a:endParaRPr lang="en-US" altLang="zh-CN" sz="2400" dirty="0"/>
          </a:p>
          <a:p>
            <a:pPr marL="0" indent="0">
              <a:lnSpc>
                <a:spcPct val="150000"/>
              </a:lnSpc>
              <a:buNone/>
            </a:pPr>
            <a:r>
              <a:rPr lang="zh-CN" altLang="en-US" sz="2400" dirty="0"/>
              <a:t>好处：可以有效减少相应查询的</a:t>
            </a:r>
            <a:r>
              <a:rPr lang="en-US" altLang="zh-CN" sz="2400" dirty="0"/>
              <a:t>I/O</a:t>
            </a:r>
            <a:r>
              <a:rPr lang="zh-CN" altLang="en-US" sz="2400" dirty="0"/>
              <a:t>次数；</a:t>
            </a:r>
            <a:endParaRPr lang="en-US" altLang="zh-CN" sz="2400" dirty="0"/>
          </a:p>
          <a:p>
            <a:pPr marL="0" indent="0">
              <a:lnSpc>
                <a:spcPct val="150000"/>
              </a:lnSpc>
              <a:buNone/>
            </a:pPr>
            <a:r>
              <a:rPr lang="zh-CN" altLang="en-US" sz="2400" dirty="0"/>
              <a:t>坏处：也可能带来额外的数据维护开销。</a:t>
            </a:r>
            <a:endParaRPr lang="en-US" altLang="zh-CN" sz="2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558" y="1825625"/>
            <a:ext cx="5237442" cy="3719141"/>
          </a:xfrm>
          <a:prstGeom prst="rect">
            <a:avLst/>
          </a:prstGeom>
        </p:spPr>
      </p:pic>
      <p:sp>
        <p:nvSpPr>
          <p:cNvPr id="4" name="灯片编号占位符 3">
            <a:extLst>
              <a:ext uri="{FF2B5EF4-FFF2-40B4-BE49-F238E27FC236}">
                <a16:creationId xmlns:a16="http://schemas.microsoft.com/office/drawing/2014/main" id="{DE23CEDE-C648-4FF8-816A-F6F746E893B6}"/>
              </a:ext>
            </a:extLst>
          </p:cNvPr>
          <p:cNvSpPr>
            <a:spLocks noGrp="1"/>
          </p:cNvSpPr>
          <p:nvPr>
            <p:ph type="sldNum" sz="quarter" idx="12"/>
          </p:nvPr>
        </p:nvSpPr>
        <p:spPr/>
        <p:txBody>
          <a:bodyPr/>
          <a:lstStyle/>
          <a:p>
            <a:fld id="{3742B0B0-14D4-4B09-A8B4-7B726FDD0F27}" type="slidenum">
              <a:rPr lang="zh-CN" altLang="en-US" smtClean="0"/>
              <a:t>28</a:t>
            </a:fld>
            <a:endParaRPr lang="zh-CN" altLang="en-US"/>
          </a:p>
        </p:txBody>
      </p:sp>
    </p:spTree>
    <p:extLst>
      <p:ext uri="{BB962C8B-B14F-4D97-AF65-F5344CB8AC3E}">
        <p14:creationId xmlns:p14="http://schemas.microsoft.com/office/powerpoint/2010/main" val="1480035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数据表示（了解即可）</a:t>
            </a:r>
          </a:p>
        </p:txBody>
      </p:sp>
      <p:sp>
        <p:nvSpPr>
          <p:cNvPr id="3" name="内容占位符 2"/>
          <p:cNvSpPr>
            <a:spLocks noGrp="1"/>
          </p:cNvSpPr>
          <p:nvPr>
            <p:ph idx="1"/>
          </p:nvPr>
        </p:nvSpPr>
        <p:spPr/>
        <p:txBody>
          <a:bodyPr/>
          <a:lstStyle/>
          <a:p>
            <a:r>
              <a:rPr lang="en-US" altLang="zh-CN" dirty="0"/>
              <a:t>INTEGER / BIGINT / SMALLINT / TINYINT</a:t>
            </a:r>
          </a:p>
          <a:p>
            <a:pPr lvl="1"/>
            <a:r>
              <a:rPr lang="zh-CN" altLang="en-US" dirty="0"/>
              <a:t>类似</a:t>
            </a:r>
            <a:r>
              <a:rPr lang="en-US" altLang="zh-CN" dirty="0"/>
              <a:t>C/C++</a:t>
            </a:r>
            <a:r>
              <a:rPr lang="zh-CN" altLang="en-US" dirty="0"/>
              <a:t>的表示方法</a:t>
            </a:r>
            <a:endParaRPr lang="en-US" altLang="zh-CN" dirty="0"/>
          </a:p>
          <a:p>
            <a:r>
              <a:rPr lang="en-US" altLang="zh-CN" dirty="0"/>
              <a:t>FLOAT / REAL vs, NUMERIC / DECIMAL</a:t>
            </a:r>
          </a:p>
          <a:p>
            <a:pPr lvl="1"/>
            <a:r>
              <a:rPr lang="en-US" altLang="zh-CN" dirty="0"/>
              <a:t>IEEE-754</a:t>
            </a:r>
            <a:r>
              <a:rPr lang="zh-CN" altLang="en-US" dirty="0"/>
              <a:t>标准，速度比后者快，可能有舍入误差     </a:t>
            </a:r>
            <a:r>
              <a:rPr lang="en-US" altLang="zh-CN" dirty="0"/>
              <a:t>/  </a:t>
            </a:r>
            <a:r>
              <a:rPr lang="zh-CN" altLang="en-US" dirty="0"/>
              <a:t>定点小数</a:t>
            </a:r>
            <a:endParaRPr lang="en-US" altLang="zh-CN" dirty="0"/>
          </a:p>
          <a:p>
            <a:r>
              <a:rPr lang="en-US" altLang="zh-CN" dirty="0"/>
              <a:t>VARCHAR / VARBINARY / TEXT BLOB</a:t>
            </a:r>
          </a:p>
          <a:p>
            <a:pPr lvl="1"/>
            <a:r>
              <a:rPr lang="zh-CN" altLang="en-US" dirty="0"/>
              <a:t>头部表达长度</a:t>
            </a:r>
            <a:r>
              <a:rPr lang="en-US" altLang="zh-CN" dirty="0"/>
              <a:t>-</a:t>
            </a:r>
            <a:r>
              <a:rPr lang="zh-CN" altLang="en-US" dirty="0"/>
              <a:t>后续是数据字节</a:t>
            </a:r>
            <a:endParaRPr lang="en-US" altLang="zh-CN" dirty="0"/>
          </a:p>
          <a:p>
            <a:r>
              <a:rPr lang="en-US" altLang="zh-CN" dirty="0"/>
              <a:t>TIME / DATE / TIMESTAMP</a:t>
            </a:r>
          </a:p>
          <a:p>
            <a:pPr lvl="1"/>
            <a:r>
              <a:rPr lang="en-US" altLang="zh-CN" dirty="0"/>
              <a:t>32/64</a:t>
            </a:r>
            <a:r>
              <a:rPr lang="zh-CN" altLang="en-US" dirty="0"/>
              <a:t>位整数，微秒数，</a:t>
            </a:r>
            <a:r>
              <a:rPr lang="en-US" altLang="zh-CN" dirty="0" err="1"/>
              <a:t>unix</a:t>
            </a:r>
            <a:r>
              <a:rPr lang="en-US" altLang="zh-CN" dirty="0"/>
              <a:t> </a:t>
            </a:r>
            <a:r>
              <a:rPr lang="en-US" altLang="zh-CN" dirty="0" err="1"/>
              <a:t>epochunix</a:t>
            </a:r>
            <a:r>
              <a:rPr lang="zh-CN" altLang="en-US" dirty="0"/>
              <a:t>时间戳，</a:t>
            </a:r>
            <a:r>
              <a:rPr lang="en-US" altLang="zh-CN" dirty="0"/>
              <a:t>1970</a:t>
            </a:r>
            <a:r>
              <a:rPr lang="zh-CN" altLang="en-US" dirty="0"/>
              <a:t>年</a:t>
            </a:r>
            <a:r>
              <a:rPr lang="en-US" altLang="zh-CN" dirty="0"/>
              <a:t>1</a:t>
            </a:r>
            <a:r>
              <a:rPr lang="zh-CN" altLang="en-US" dirty="0"/>
              <a:t>月</a:t>
            </a:r>
            <a:r>
              <a:rPr lang="en-US" altLang="zh-CN" dirty="0"/>
              <a:t>1</a:t>
            </a:r>
            <a:r>
              <a:rPr lang="zh-CN" altLang="en-US" dirty="0"/>
              <a:t>日。</a:t>
            </a:r>
            <a:endParaRPr lang="en-US" altLang="zh-CN" dirty="0"/>
          </a:p>
        </p:txBody>
      </p:sp>
      <p:sp>
        <p:nvSpPr>
          <p:cNvPr id="4" name="灯片编号占位符 3">
            <a:extLst>
              <a:ext uri="{FF2B5EF4-FFF2-40B4-BE49-F238E27FC236}">
                <a16:creationId xmlns:a16="http://schemas.microsoft.com/office/drawing/2014/main" id="{937C3899-8DDF-4316-95BB-EF18032C5642}"/>
              </a:ext>
            </a:extLst>
          </p:cNvPr>
          <p:cNvSpPr>
            <a:spLocks noGrp="1"/>
          </p:cNvSpPr>
          <p:nvPr>
            <p:ph type="sldNum" sz="quarter" idx="12"/>
          </p:nvPr>
        </p:nvSpPr>
        <p:spPr/>
        <p:txBody>
          <a:bodyPr/>
          <a:lstStyle/>
          <a:p>
            <a:fld id="{3742B0B0-14D4-4B09-A8B4-7B726FDD0F27}" type="slidenum">
              <a:rPr lang="zh-CN" altLang="en-US" smtClean="0"/>
              <a:t>29</a:t>
            </a:fld>
            <a:endParaRPr lang="zh-CN" altLang="en-US"/>
          </a:p>
        </p:txBody>
      </p:sp>
    </p:spTree>
    <p:extLst>
      <p:ext uri="{BB962C8B-B14F-4D97-AF65-F5344CB8AC3E}">
        <p14:creationId xmlns:p14="http://schemas.microsoft.com/office/powerpoint/2010/main" val="356344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数据存储概述</a:t>
            </a:r>
          </a:p>
        </p:txBody>
      </p:sp>
      <p:sp>
        <p:nvSpPr>
          <p:cNvPr id="3" name="内容占位符 2"/>
          <p:cNvSpPr>
            <a:spLocks noGrp="1"/>
          </p:cNvSpPr>
          <p:nvPr>
            <p:ph idx="1"/>
          </p:nvPr>
        </p:nvSpPr>
        <p:spPr>
          <a:xfrm>
            <a:off x="609600" y="2677004"/>
            <a:ext cx="10972800" cy="3476146"/>
          </a:xfrm>
        </p:spPr>
        <p:txBody>
          <a:bodyPr/>
          <a:lstStyle/>
          <a:p>
            <a:pPr>
              <a:buFont typeface="Wingdings" panose="05000000000000000000" pitchFamily="2" charset="2"/>
              <a:buChar char="Ø"/>
            </a:pPr>
            <a:r>
              <a:rPr lang="zh-CN" altLang="en-US" dirty="0"/>
              <a:t>面向磁盘的存储架构</a:t>
            </a:r>
            <a:endParaRPr lang="en-US" altLang="zh-CN" dirty="0"/>
          </a:p>
          <a:p>
            <a:pPr>
              <a:buFont typeface="Wingdings" panose="05000000000000000000" pitchFamily="2" charset="2"/>
              <a:buChar char="Ø"/>
            </a:pPr>
            <a:r>
              <a:rPr lang="zh-CN" altLang="en-US" dirty="0"/>
              <a:t>用于数据库的存储介质及其架构</a:t>
            </a:r>
            <a:endParaRPr lang="en-US" altLang="zh-CN" dirty="0"/>
          </a:p>
          <a:p>
            <a:pPr marL="0" indent="0">
              <a:buNone/>
            </a:pPr>
            <a:r>
              <a:rPr lang="zh-CN" altLang="en-US" dirty="0"/>
              <a:t>         磁盘性能的度量</a:t>
            </a:r>
            <a:endParaRPr lang="en-US" altLang="zh-CN" dirty="0"/>
          </a:p>
          <a:p>
            <a:pPr>
              <a:buFont typeface="Wingdings" panose="05000000000000000000" pitchFamily="2" charset="2"/>
              <a:buChar char="Ø"/>
            </a:pPr>
            <a:r>
              <a:rPr lang="zh-CN" altLang="en-US" dirty="0"/>
              <a:t>磁盘块访问的优化</a:t>
            </a:r>
            <a:endParaRPr lang="en-US" altLang="zh-CN" dirty="0"/>
          </a:p>
          <a:p>
            <a:pPr>
              <a:buFont typeface="Wingdings" panose="05000000000000000000" pitchFamily="2" charset="2"/>
              <a:buChar char="Ø"/>
            </a:pPr>
            <a:r>
              <a:rPr lang="zh-CN" altLang="en-US" dirty="0"/>
              <a:t>面向磁盘的</a:t>
            </a:r>
            <a:r>
              <a:rPr lang="en-US" altLang="zh-CN" dirty="0"/>
              <a:t>DBMS </a:t>
            </a:r>
            <a:r>
              <a:rPr lang="en-US" altLang="zh-CN" i="1" dirty="0"/>
              <a:t>VS.</a:t>
            </a:r>
            <a:r>
              <a:rPr lang="en-US" altLang="zh-CN" dirty="0"/>
              <a:t> OS</a:t>
            </a:r>
          </a:p>
          <a:p>
            <a:endParaRPr lang="en-US" altLang="zh-CN" dirty="0"/>
          </a:p>
          <a:p>
            <a:endParaRPr lang="zh-CN" altLang="en-US" dirty="0"/>
          </a:p>
        </p:txBody>
      </p:sp>
      <p:sp>
        <p:nvSpPr>
          <p:cNvPr id="4" name="灯片编号占位符 3">
            <a:extLst>
              <a:ext uri="{FF2B5EF4-FFF2-40B4-BE49-F238E27FC236}">
                <a16:creationId xmlns:a16="http://schemas.microsoft.com/office/drawing/2014/main" id="{EEE4E6CB-F6ED-4326-88E4-789D96FB1762}"/>
              </a:ext>
            </a:extLst>
          </p:cNvPr>
          <p:cNvSpPr>
            <a:spLocks noGrp="1"/>
          </p:cNvSpPr>
          <p:nvPr>
            <p:ph type="sldNum" sz="quarter" idx="12"/>
          </p:nvPr>
        </p:nvSpPr>
        <p:spPr/>
        <p:txBody>
          <a:bodyPr/>
          <a:lstStyle/>
          <a:p>
            <a:fld id="{3742B0B0-14D4-4B09-A8B4-7B726FDD0F27}" type="slidenum">
              <a:rPr lang="zh-CN" altLang="en-US" smtClean="0"/>
              <a:t>3</a:t>
            </a:fld>
            <a:endParaRPr lang="zh-CN" altLang="en-US"/>
          </a:p>
        </p:txBody>
      </p:sp>
      <p:sp>
        <p:nvSpPr>
          <p:cNvPr id="5" name="矩形: 圆角 4">
            <a:extLst>
              <a:ext uri="{FF2B5EF4-FFF2-40B4-BE49-F238E27FC236}">
                <a16:creationId xmlns:a16="http://schemas.microsoft.com/office/drawing/2014/main" id="{ED2A37B5-95B8-4021-9C35-268C2A528F71}"/>
              </a:ext>
            </a:extLst>
          </p:cNvPr>
          <p:cNvSpPr/>
          <p:nvPr/>
        </p:nvSpPr>
        <p:spPr>
          <a:xfrm>
            <a:off x="782831" y="1999839"/>
            <a:ext cx="4032569" cy="578901"/>
          </a:xfrm>
          <a:prstGeom prst="roundRect">
            <a:avLst/>
          </a:prstGeom>
          <a:solidFill>
            <a:srgbClr val="0F6FC6"/>
          </a:solidFill>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solidFill>
                  <a:schemeClr val="bg1"/>
                </a:solidFill>
              </a:rPr>
              <a:t>物理层的相关概念</a:t>
            </a:r>
          </a:p>
        </p:txBody>
      </p:sp>
    </p:spTree>
    <p:extLst>
      <p:ext uri="{BB962C8B-B14F-4D97-AF65-F5344CB8AC3E}">
        <p14:creationId xmlns:p14="http://schemas.microsoft.com/office/powerpoint/2010/main" val="2398446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“大”值（</a:t>
            </a:r>
            <a:r>
              <a:rPr lang="en-US" altLang="zh-CN" dirty="0"/>
              <a:t>Large Values</a:t>
            </a:r>
            <a:r>
              <a:rPr lang="zh-CN" altLang="en-US" dirty="0"/>
              <a:t>）存储</a:t>
            </a:r>
          </a:p>
        </p:txBody>
      </p:sp>
      <p:sp>
        <p:nvSpPr>
          <p:cNvPr id="3" name="内容占位符 2"/>
          <p:cNvSpPr>
            <a:spLocks noGrp="1"/>
          </p:cNvSpPr>
          <p:nvPr>
            <p:ph idx="1"/>
          </p:nvPr>
        </p:nvSpPr>
        <p:spPr>
          <a:xfrm>
            <a:off x="838200" y="1825625"/>
            <a:ext cx="5797500" cy="4724030"/>
          </a:xfrm>
        </p:spPr>
        <p:txBody>
          <a:bodyPr/>
          <a:lstStyle/>
          <a:p>
            <a:pPr marL="0" indent="0">
              <a:buNone/>
            </a:pPr>
            <a:r>
              <a:rPr lang="zh-CN" altLang="en-US" dirty="0"/>
              <a:t>     多数</a:t>
            </a:r>
            <a:r>
              <a:rPr lang="en-US" altLang="zh-CN" dirty="0"/>
              <a:t>DBMS</a:t>
            </a:r>
            <a:r>
              <a:rPr lang="zh-CN" altLang="en-US" dirty="0"/>
              <a:t>不允许一个元组的大小超过页的大小 </a:t>
            </a:r>
            <a:endParaRPr lang="en-US" altLang="zh-CN" dirty="0"/>
          </a:p>
          <a:p>
            <a:pPr marL="0" indent="0">
              <a:buNone/>
            </a:pPr>
            <a:r>
              <a:rPr lang="zh-CN" altLang="en-US" dirty="0"/>
              <a:t>     为了存储超过一页的“大数据”，一些</a:t>
            </a:r>
            <a:r>
              <a:rPr lang="en-US" altLang="zh-CN" dirty="0"/>
              <a:t>DBMS</a:t>
            </a:r>
            <a:r>
              <a:rPr lang="zh-CN" altLang="en-US" dirty="0"/>
              <a:t>使用“</a:t>
            </a:r>
            <a:r>
              <a:rPr lang="zh-CN" altLang="en-US" dirty="0">
                <a:solidFill>
                  <a:srgbClr val="FF0000"/>
                </a:solidFill>
              </a:rPr>
              <a:t>溢出存储页</a:t>
            </a:r>
            <a:r>
              <a:rPr lang="zh-CN" altLang="en-US" dirty="0"/>
              <a:t>（</a:t>
            </a:r>
            <a:r>
              <a:rPr lang="en-US" altLang="zh-CN" dirty="0"/>
              <a:t>overflow</a:t>
            </a:r>
            <a:r>
              <a:rPr lang="zh-CN" altLang="en-US" dirty="0"/>
              <a:t>）”</a:t>
            </a:r>
            <a:endParaRPr lang="en-US" altLang="zh-CN" dirty="0"/>
          </a:p>
          <a:p>
            <a:pPr lvl="1"/>
            <a:r>
              <a:rPr lang="en-US" altLang="zh-CN" dirty="0"/>
              <a:t>Postgres</a:t>
            </a:r>
            <a:r>
              <a:rPr lang="zh-CN" altLang="en-US" dirty="0"/>
              <a:t>：</a:t>
            </a:r>
            <a:r>
              <a:rPr lang="en-US" altLang="zh-CN" dirty="0"/>
              <a:t>TOAST(&gt;2kb)</a:t>
            </a:r>
          </a:p>
          <a:p>
            <a:pPr lvl="1"/>
            <a:r>
              <a:rPr lang="en-US" altLang="zh-CN" dirty="0"/>
              <a:t>Mysql</a:t>
            </a:r>
            <a:r>
              <a:rPr lang="zh-CN" altLang="en-US" dirty="0"/>
              <a:t>：</a:t>
            </a:r>
            <a:r>
              <a:rPr lang="en-US" altLang="zh-CN" dirty="0"/>
              <a:t>Overflow(&gt;1/2 size of page)</a:t>
            </a:r>
          </a:p>
          <a:p>
            <a:pPr lvl="1"/>
            <a:r>
              <a:rPr lang="en-US" altLang="zh-CN" dirty="0"/>
              <a:t>SQL Server</a:t>
            </a:r>
            <a:r>
              <a:rPr lang="zh-CN" altLang="en-US" dirty="0"/>
              <a:t>：</a:t>
            </a:r>
            <a:r>
              <a:rPr lang="en-US" altLang="zh-CN" dirty="0"/>
              <a:t>Overflow(&gt; size of page)</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5700" y="1825625"/>
            <a:ext cx="5314535" cy="4724031"/>
          </a:xfrm>
          <a:prstGeom prst="rect">
            <a:avLst/>
          </a:prstGeom>
        </p:spPr>
      </p:pic>
      <p:sp>
        <p:nvSpPr>
          <p:cNvPr id="5" name="灯片编号占位符 4">
            <a:extLst>
              <a:ext uri="{FF2B5EF4-FFF2-40B4-BE49-F238E27FC236}">
                <a16:creationId xmlns:a16="http://schemas.microsoft.com/office/drawing/2014/main" id="{E3C4DE12-8064-4DDD-A958-777BF0464B00}"/>
              </a:ext>
            </a:extLst>
          </p:cNvPr>
          <p:cNvSpPr>
            <a:spLocks noGrp="1"/>
          </p:cNvSpPr>
          <p:nvPr>
            <p:ph type="sldNum" sz="quarter" idx="12"/>
          </p:nvPr>
        </p:nvSpPr>
        <p:spPr/>
        <p:txBody>
          <a:bodyPr/>
          <a:lstStyle/>
          <a:p>
            <a:fld id="{3742B0B0-14D4-4B09-A8B4-7B726FDD0F27}" type="slidenum">
              <a:rPr lang="zh-CN" altLang="en-US" smtClean="0"/>
              <a:t>30</a:t>
            </a:fld>
            <a:endParaRPr lang="zh-CN" altLang="en-US"/>
          </a:p>
        </p:txBody>
      </p:sp>
    </p:spTree>
    <p:extLst>
      <p:ext uri="{BB962C8B-B14F-4D97-AF65-F5344CB8AC3E}">
        <p14:creationId xmlns:p14="http://schemas.microsoft.com/office/powerpoint/2010/main" val="2989258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“大”值（</a:t>
            </a:r>
            <a:r>
              <a:rPr lang="en-US" altLang="zh-CN" dirty="0"/>
              <a:t>Large Values</a:t>
            </a:r>
            <a:r>
              <a:rPr lang="zh-CN" altLang="en-US" dirty="0"/>
              <a:t>）存储</a:t>
            </a:r>
          </a:p>
        </p:txBody>
      </p:sp>
      <p:sp>
        <p:nvSpPr>
          <p:cNvPr id="3" name="内容占位符 2"/>
          <p:cNvSpPr>
            <a:spLocks noGrp="1"/>
          </p:cNvSpPr>
          <p:nvPr>
            <p:ph idx="1"/>
          </p:nvPr>
        </p:nvSpPr>
        <p:spPr>
          <a:xfrm>
            <a:off x="838200" y="1825625"/>
            <a:ext cx="5498805" cy="4818084"/>
          </a:xfrm>
        </p:spPr>
        <p:txBody>
          <a:bodyPr/>
          <a:lstStyle/>
          <a:p>
            <a:pPr marL="0" indent="0">
              <a:buNone/>
            </a:pPr>
            <a:r>
              <a:rPr lang="zh-CN" altLang="en-US" sz="2400" dirty="0"/>
              <a:t>     超过页大小的另一种情况是</a:t>
            </a:r>
            <a:r>
              <a:rPr lang="zh-CN" altLang="en-US" sz="2400" dirty="0">
                <a:solidFill>
                  <a:srgbClr val="FF0000"/>
                </a:solidFill>
              </a:rPr>
              <a:t>“</a:t>
            </a:r>
            <a:r>
              <a:rPr lang="en-US" altLang="zh-CN" sz="2400" dirty="0">
                <a:solidFill>
                  <a:srgbClr val="FF0000"/>
                </a:solidFill>
              </a:rPr>
              <a:t>BLOB</a:t>
            </a:r>
            <a:r>
              <a:rPr lang="zh-CN" altLang="en-US" sz="2400" dirty="0">
                <a:solidFill>
                  <a:srgbClr val="FF0000"/>
                </a:solidFill>
              </a:rPr>
              <a:t>”类型：</a:t>
            </a:r>
            <a:r>
              <a:rPr lang="zh-CN" altLang="en-US" sz="2400" dirty="0"/>
              <a:t>有些</a:t>
            </a:r>
            <a:r>
              <a:rPr lang="en-US" altLang="zh-CN" sz="2400" dirty="0"/>
              <a:t>DBMS</a:t>
            </a:r>
            <a:r>
              <a:rPr lang="zh-CN" altLang="en-US" sz="2400" dirty="0"/>
              <a:t>允许将一个大值存放在</a:t>
            </a:r>
            <a:r>
              <a:rPr lang="zh-CN" altLang="en-US" sz="2400" dirty="0">
                <a:solidFill>
                  <a:srgbClr val="FF0000"/>
                </a:solidFill>
              </a:rPr>
              <a:t>外部文件</a:t>
            </a:r>
            <a:r>
              <a:rPr lang="zh-CN" altLang="en-US" sz="2400" dirty="0"/>
              <a:t>中，作为一个</a:t>
            </a:r>
            <a:r>
              <a:rPr lang="zh-CN" altLang="en-US" sz="2400" dirty="0">
                <a:solidFill>
                  <a:srgbClr val="FF0000"/>
                </a:solidFill>
              </a:rPr>
              <a:t>“</a:t>
            </a:r>
            <a:r>
              <a:rPr lang="en-US" altLang="zh-CN" sz="2400" dirty="0">
                <a:solidFill>
                  <a:srgbClr val="FF0000"/>
                </a:solidFill>
              </a:rPr>
              <a:t>BLOB</a:t>
            </a:r>
            <a:r>
              <a:rPr lang="zh-CN" altLang="en-US" sz="2400" dirty="0">
                <a:solidFill>
                  <a:srgbClr val="FF0000"/>
                </a:solidFill>
              </a:rPr>
              <a:t>”类型</a:t>
            </a:r>
            <a:r>
              <a:rPr lang="zh-CN" altLang="en-US" sz="2400" dirty="0"/>
              <a:t>。 </a:t>
            </a:r>
            <a:endParaRPr lang="en-US" altLang="zh-CN" sz="2400" dirty="0"/>
          </a:p>
          <a:p>
            <a:pPr marL="0" indent="0">
              <a:buNone/>
            </a:pPr>
            <a:r>
              <a:rPr lang="en-US" altLang="zh-CN" sz="2400" dirty="0"/>
              <a:t>      </a:t>
            </a:r>
            <a:r>
              <a:rPr lang="zh-CN" altLang="en-US" sz="2400" dirty="0"/>
              <a:t>例如</a:t>
            </a:r>
            <a:r>
              <a:rPr lang="en-US" altLang="zh-CN" sz="2400" dirty="0"/>
              <a:t>Oracle</a:t>
            </a:r>
            <a:r>
              <a:rPr lang="zh-CN" altLang="en-US" sz="2400" dirty="0"/>
              <a:t>的</a:t>
            </a:r>
            <a:r>
              <a:rPr lang="en-US" altLang="zh-CN" sz="2400" dirty="0"/>
              <a:t>BFILE</a:t>
            </a:r>
            <a:r>
              <a:rPr lang="zh-CN" altLang="en-US" sz="2400" dirty="0"/>
              <a:t>类型、</a:t>
            </a:r>
            <a:r>
              <a:rPr lang="en-US" altLang="zh-CN" sz="2400" dirty="0"/>
              <a:t>SQL Server</a:t>
            </a:r>
            <a:r>
              <a:rPr lang="zh-CN" altLang="en-US" sz="2400" dirty="0"/>
              <a:t>的</a:t>
            </a:r>
            <a:r>
              <a:rPr lang="en-US" altLang="zh-CN" sz="2400" dirty="0"/>
              <a:t>FILESTREAM</a:t>
            </a:r>
            <a:r>
              <a:rPr lang="zh-CN" altLang="en-US" sz="2400" dirty="0"/>
              <a:t>类型。</a:t>
            </a:r>
            <a:endParaRPr lang="en-US" altLang="zh-CN" sz="2400" dirty="0"/>
          </a:p>
          <a:p>
            <a:pPr marL="0" indent="0">
              <a:lnSpc>
                <a:spcPct val="150000"/>
              </a:lnSpc>
              <a:buNone/>
            </a:pPr>
            <a:endParaRPr lang="en-US" altLang="zh-CN" sz="2400" dirty="0"/>
          </a:p>
          <a:p>
            <a:pPr marL="0" indent="0">
              <a:lnSpc>
                <a:spcPct val="150000"/>
              </a:lnSpc>
              <a:buNone/>
            </a:pPr>
            <a:r>
              <a:rPr lang="zh-CN" altLang="en-US" sz="2400" dirty="0"/>
              <a:t>存在的问题：</a:t>
            </a:r>
            <a:r>
              <a:rPr lang="en-US" altLang="zh-CN" sz="2400" dirty="0"/>
              <a:t>DBMS</a:t>
            </a:r>
            <a:r>
              <a:rPr lang="zh-CN" altLang="en-US" sz="2400" dirty="0"/>
              <a:t>无法操作外部文件的内容，仅仅是简单管理，没有持久性、事务保障。</a:t>
            </a:r>
            <a:endParaRPr lang="en-US" altLang="zh-CN" sz="2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7005" y="1825624"/>
            <a:ext cx="5486400" cy="4818085"/>
          </a:xfrm>
          <a:prstGeom prst="rect">
            <a:avLst/>
          </a:prstGeom>
        </p:spPr>
      </p:pic>
      <p:sp>
        <p:nvSpPr>
          <p:cNvPr id="4" name="灯片编号占位符 3">
            <a:extLst>
              <a:ext uri="{FF2B5EF4-FFF2-40B4-BE49-F238E27FC236}">
                <a16:creationId xmlns:a16="http://schemas.microsoft.com/office/drawing/2014/main" id="{AC7941D4-FE0F-4C89-BAB7-77EF27F2F2FA}"/>
              </a:ext>
            </a:extLst>
          </p:cNvPr>
          <p:cNvSpPr>
            <a:spLocks noGrp="1"/>
          </p:cNvSpPr>
          <p:nvPr>
            <p:ph type="sldNum" sz="quarter" idx="12"/>
          </p:nvPr>
        </p:nvSpPr>
        <p:spPr/>
        <p:txBody>
          <a:bodyPr/>
          <a:lstStyle/>
          <a:p>
            <a:fld id="{3742B0B0-14D4-4B09-A8B4-7B726FDD0F27}" type="slidenum">
              <a:rPr lang="zh-CN" altLang="en-US" smtClean="0"/>
              <a:t>31</a:t>
            </a:fld>
            <a:endParaRPr lang="zh-CN" altLang="en-US"/>
          </a:p>
        </p:txBody>
      </p:sp>
    </p:spTree>
    <p:extLst>
      <p:ext uri="{BB962C8B-B14F-4D97-AF65-F5344CB8AC3E}">
        <p14:creationId xmlns:p14="http://schemas.microsoft.com/office/powerpoint/2010/main" val="645085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95411"/>
            <a:ext cx="10972800" cy="1143000"/>
          </a:xfrm>
        </p:spPr>
        <p:txBody>
          <a:bodyPr/>
          <a:lstStyle/>
          <a:p>
            <a:r>
              <a:rPr lang="en-US" altLang="zh-CN" dirty="0"/>
              <a:t>1.2.4 </a:t>
            </a:r>
            <a:r>
              <a:rPr lang="zh-CN" altLang="en-US" dirty="0"/>
              <a:t>日志式文件组织</a:t>
            </a:r>
          </a:p>
        </p:txBody>
      </p:sp>
      <p:sp>
        <p:nvSpPr>
          <p:cNvPr id="3" name="内容占位符 2"/>
          <p:cNvSpPr>
            <a:spLocks noGrp="1"/>
          </p:cNvSpPr>
          <p:nvPr>
            <p:ph idx="1"/>
          </p:nvPr>
        </p:nvSpPr>
        <p:spPr>
          <a:xfrm>
            <a:off x="682746" y="1438411"/>
            <a:ext cx="5562600" cy="5146403"/>
          </a:xfrm>
        </p:spPr>
        <p:txBody>
          <a:bodyPr/>
          <a:lstStyle/>
          <a:p>
            <a:pPr marL="0" indent="0">
              <a:buNone/>
            </a:pPr>
            <a:r>
              <a:rPr lang="zh-CN" altLang="en-US" dirty="0"/>
              <a:t>页中只存放日志记录</a:t>
            </a:r>
            <a:endParaRPr lang="en-US" altLang="zh-CN" dirty="0"/>
          </a:p>
          <a:p>
            <a:pPr marL="0" indent="0">
              <a:buNone/>
            </a:pPr>
            <a:r>
              <a:rPr lang="zh-CN" altLang="en-US" dirty="0"/>
              <a:t>     系统添加日志记录来反映数据库更新的结果</a:t>
            </a:r>
            <a:endParaRPr lang="en-US" altLang="zh-CN" dirty="0"/>
          </a:p>
          <a:p>
            <a:pPr marL="355600" lvl="1" indent="-355600">
              <a:buFont typeface="Wingdings" panose="05000000000000000000" pitchFamily="2" charset="2"/>
              <a:buChar char="Ø"/>
            </a:pPr>
            <a:r>
              <a:rPr lang="zh-CN" altLang="en-US" dirty="0"/>
              <a:t>“插入”：存放</a:t>
            </a:r>
            <a:r>
              <a:rPr lang="zh-CN" altLang="en-US" dirty="0">
                <a:solidFill>
                  <a:srgbClr val="FF0000"/>
                </a:solidFill>
              </a:rPr>
              <a:t>整个元组</a:t>
            </a:r>
            <a:r>
              <a:rPr lang="zh-CN" altLang="en-US" dirty="0"/>
              <a:t>；</a:t>
            </a:r>
            <a:endParaRPr lang="en-US" altLang="zh-CN" dirty="0"/>
          </a:p>
          <a:p>
            <a:pPr marL="355600" lvl="1" indent="-355600">
              <a:buFont typeface="Wingdings" panose="05000000000000000000" pitchFamily="2" charset="2"/>
              <a:buChar char="Ø"/>
            </a:pPr>
            <a:r>
              <a:rPr lang="zh-CN" altLang="en-US" dirty="0"/>
              <a:t>“删除”：</a:t>
            </a:r>
            <a:r>
              <a:rPr lang="zh-CN" altLang="en-US" dirty="0">
                <a:solidFill>
                  <a:srgbClr val="FF0000"/>
                </a:solidFill>
              </a:rPr>
              <a:t>标记</a:t>
            </a:r>
            <a:r>
              <a:rPr lang="zh-CN" altLang="en-US" dirty="0"/>
              <a:t>该元组被删除；</a:t>
            </a:r>
            <a:endParaRPr lang="en-US" altLang="zh-CN" dirty="0"/>
          </a:p>
          <a:p>
            <a:pPr marL="355600" lvl="1" indent="-355600">
              <a:buFont typeface="Wingdings" panose="05000000000000000000" pitchFamily="2" charset="2"/>
              <a:buChar char="Ø"/>
            </a:pPr>
            <a:r>
              <a:rPr lang="zh-CN" altLang="en-US" dirty="0"/>
              <a:t>“更新”：记录被修改的</a:t>
            </a:r>
            <a:r>
              <a:rPr lang="zh-CN" altLang="en-US" dirty="0">
                <a:solidFill>
                  <a:srgbClr val="FF0000"/>
                </a:solidFill>
              </a:rPr>
              <a:t>属性的变化</a:t>
            </a:r>
            <a:r>
              <a:rPr lang="zh-CN" altLang="en-US" dirty="0"/>
              <a:t>。</a:t>
            </a:r>
            <a:endParaRPr lang="en-US" altLang="zh-CN" dirty="0"/>
          </a:p>
          <a:p>
            <a:pPr marL="0" indent="0">
              <a:buNone/>
            </a:pPr>
            <a:r>
              <a:rPr lang="zh-CN" altLang="en-US" dirty="0"/>
              <a:t>     当需要读取元组（日志） ，</a:t>
            </a:r>
            <a:r>
              <a:rPr lang="en-US" altLang="zh-CN" dirty="0"/>
              <a:t>DBMS</a:t>
            </a:r>
            <a:r>
              <a:rPr lang="zh-CN" altLang="en-US" dirty="0"/>
              <a:t>需要反向扫描日志，找到该元组的</a:t>
            </a:r>
            <a:r>
              <a:rPr lang="zh-CN" altLang="en-US" dirty="0">
                <a:solidFill>
                  <a:srgbClr val="FF0000"/>
                </a:solidFill>
              </a:rPr>
              <a:t>每个属性的日志的值</a:t>
            </a:r>
            <a:r>
              <a:rPr lang="zh-CN" altLang="en-US" dirty="0"/>
              <a:t>，重新创建元组，还可以“回滚”。</a:t>
            </a:r>
            <a:endParaRPr lang="en-US" altLang="zh-CN" dirty="0"/>
          </a:p>
          <a:p>
            <a:pPr marL="0" indent="0">
              <a:buNone/>
            </a:pPr>
            <a:r>
              <a:rPr lang="zh-CN" altLang="en-US" dirty="0"/>
              <a:t>     日志可</a:t>
            </a:r>
            <a:r>
              <a:rPr lang="zh-CN" altLang="en-US" dirty="0">
                <a:solidFill>
                  <a:srgbClr val="FF0000"/>
                </a:solidFill>
              </a:rPr>
              <a:t>定期压缩</a:t>
            </a:r>
            <a:r>
              <a:rPr lang="zh-CN" altLang="en-US" dirty="0"/>
              <a:t>（通过删除不必要的记录来合并日志文件）。</a:t>
            </a:r>
            <a:endParaRPr lang="en-US" altLang="zh-CN" dirty="0"/>
          </a:p>
        </p:txBody>
      </p:sp>
      <p:sp>
        <p:nvSpPr>
          <p:cNvPr id="6" name="灯片编号占位符 5">
            <a:extLst>
              <a:ext uri="{FF2B5EF4-FFF2-40B4-BE49-F238E27FC236}">
                <a16:creationId xmlns:a16="http://schemas.microsoft.com/office/drawing/2014/main" id="{B4C0D6A2-3D7B-407E-9F63-E4CB82556679}"/>
              </a:ext>
            </a:extLst>
          </p:cNvPr>
          <p:cNvSpPr>
            <a:spLocks noGrp="1"/>
          </p:cNvSpPr>
          <p:nvPr>
            <p:ph type="sldNum" sz="quarter" idx="12"/>
          </p:nvPr>
        </p:nvSpPr>
        <p:spPr/>
        <p:txBody>
          <a:bodyPr/>
          <a:lstStyle/>
          <a:p>
            <a:fld id="{3742B0B0-14D4-4B09-A8B4-7B726FDD0F27}" type="slidenum">
              <a:rPr lang="zh-CN" altLang="en-US" smtClean="0"/>
              <a:t>32</a:t>
            </a:fld>
            <a:endParaRPr lang="zh-CN" altLang="en-US"/>
          </a:p>
        </p:txBody>
      </p:sp>
      <p:pic>
        <p:nvPicPr>
          <p:cNvPr id="7" name="图片 6">
            <a:extLst>
              <a:ext uri="{FF2B5EF4-FFF2-40B4-BE49-F238E27FC236}">
                <a16:creationId xmlns:a16="http://schemas.microsoft.com/office/drawing/2014/main" id="{B8ECAF6D-E58A-459A-9EF0-E62B22C9A424}"/>
              </a:ext>
            </a:extLst>
          </p:cNvPr>
          <p:cNvPicPr>
            <a:picLocks noChangeAspect="1"/>
          </p:cNvPicPr>
          <p:nvPr/>
        </p:nvPicPr>
        <p:blipFill>
          <a:blip r:embed="rId3"/>
          <a:stretch>
            <a:fillRect/>
          </a:stretch>
        </p:blipFill>
        <p:spPr>
          <a:xfrm>
            <a:off x="6550146" y="1241426"/>
            <a:ext cx="5105400" cy="5114925"/>
          </a:xfrm>
          <a:prstGeom prst="rect">
            <a:avLst/>
          </a:prstGeom>
        </p:spPr>
      </p:pic>
    </p:spTree>
    <p:extLst>
      <p:ext uri="{BB962C8B-B14F-4D97-AF65-F5344CB8AC3E}">
        <p14:creationId xmlns:p14="http://schemas.microsoft.com/office/powerpoint/2010/main" val="1639483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a:t>
            </a:r>
            <a:r>
              <a:rPr lang="zh-CN" altLang="en-US" dirty="0"/>
              <a:t>日志文件组织</a:t>
            </a:r>
          </a:p>
        </p:txBody>
      </p:sp>
      <p:sp>
        <p:nvSpPr>
          <p:cNvPr id="3" name="内容占位符 2"/>
          <p:cNvSpPr>
            <a:spLocks noGrp="1"/>
          </p:cNvSpPr>
          <p:nvPr>
            <p:ph idx="1"/>
          </p:nvPr>
        </p:nvSpPr>
        <p:spPr>
          <a:xfrm>
            <a:off x="609599" y="5251086"/>
            <a:ext cx="5251315" cy="1172250"/>
          </a:xfrm>
        </p:spPr>
        <p:txBody>
          <a:bodyPr/>
          <a:lstStyle/>
          <a:p>
            <a:pPr marL="0" indent="0">
              <a:lnSpc>
                <a:spcPct val="150000"/>
              </a:lnSpc>
              <a:buNone/>
            </a:pPr>
            <a:r>
              <a:rPr lang="zh-CN" altLang="en-US" sz="2400" dirty="0"/>
              <a:t>    可建立“日志索引”，方便查找相关的日志记录</a:t>
            </a:r>
            <a:endParaRPr lang="en-US" altLang="zh-CN" sz="2400" dirty="0"/>
          </a:p>
        </p:txBody>
      </p:sp>
      <p:sp>
        <p:nvSpPr>
          <p:cNvPr id="4" name="灯片编号占位符 3">
            <a:extLst>
              <a:ext uri="{FF2B5EF4-FFF2-40B4-BE49-F238E27FC236}">
                <a16:creationId xmlns:a16="http://schemas.microsoft.com/office/drawing/2014/main" id="{7363E70A-9E67-4058-8255-4518751C8E0C}"/>
              </a:ext>
            </a:extLst>
          </p:cNvPr>
          <p:cNvSpPr>
            <a:spLocks noGrp="1"/>
          </p:cNvSpPr>
          <p:nvPr>
            <p:ph type="sldNum" sz="quarter" idx="12"/>
          </p:nvPr>
        </p:nvSpPr>
        <p:spPr/>
        <p:txBody>
          <a:bodyPr/>
          <a:lstStyle/>
          <a:p>
            <a:fld id="{3742B0B0-14D4-4B09-A8B4-7B726FDD0F27}" type="slidenum">
              <a:rPr lang="zh-CN" altLang="en-US" smtClean="0"/>
              <a:t>33</a:t>
            </a:fld>
            <a:endParaRPr lang="zh-CN" altLang="en-US"/>
          </a:p>
        </p:txBody>
      </p:sp>
      <p:sp>
        <p:nvSpPr>
          <p:cNvPr id="5" name="矩形 4">
            <a:extLst>
              <a:ext uri="{FF2B5EF4-FFF2-40B4-BE49-F238E27FC236}">
                <a16:creationId xmlns:a16="http://schemas.microsoft.com/office/drawing/2014/main" id="{D951E4D9-3538-4243-B83F-EE5C3F8E2A86}"/>
              </a:ext>
            </a:extLst>
          </p:cNvPr>
          <p:cNvSpPr/>
          <p:nvPr/>
        </p:nvSpPr>
        <p:spPr>
          <a:xfrm>
            <a:off x="609600" y="1926431"/>
            <a:ext cx="5560381" cy="16222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latin typeface="+mn-ea"/>
              </a:rPr>
              <a:t>策略</a:t>
            </a:r>
            <a:r>
              <a:rPr lang="en-US" altLang="zh-CN" dirty="0">
                <a:latin typeface="+mn-ea"/>
              </a:rPr>
              <a:t>1</a:t>
            </a:r>
            <a:r>
              <a:rPr lang="zh-CN" altLang="en-US" dirty="0">
                <a:latin typeface="+mn-ea"/>
              </a:rPr>
              <a:t>：</a:t>
            </a:r>
            <a:r>
              <a:rPr lang="zh-CN" altLang="en-US" dirty="0"/>
              <a:t>不同数据通常可能在不同页面，如果将更新信息写到数据页，则写操作需要访问多个页面（此时读操作易于优化）。</a:t>
            </a:r>
            <a:endParaRPr lang="en-US" altLang="zh-CN" dirty="0"/>
          </a:p>
        </p:txBody>
      </p:sp>
      <p:sp>
        <p:nvSpPr>
          <p:cNvPr id="8" name="矩形 7">
            <a:extLst>
              <a:ext uri="{FF2B5EF4-FFF2-40B4-BE49-F238E27FC236}">
                <a16:creationId xmlns:a16="http://schemas.microsoft.com/office/drawing/2014/main" id="{366F45B1-9CF5-4733-8AEF-4E5EE056E5C7}"/>
              </a:ext>
            </a:extLst>
          </p:cNvPr>
          <p:cNvSpPr/>
          <p:nvPr/>
        </p:nvSpPr>
        <p:spPr>
          <a:xfrm>
            <a:off x="609599" y="3993496"/>
            <a:ext cx="5560381" cy="12575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latin typeface="+mn-ea"/>
              </a:rPr>
              <a:t>策略</a:t>
            </a:r>
            <a:r>
              <a:rPr lang="en-US" altLang="zh-CN" dirty="0">
                <a:latin typeface="+mn-ea"/>
              </a:rPr>
              <a:t>2</a:t>
            </a:r>
            <a:r>
              <a:rPr lang="zh-CN" altLang="en-US" dirty="0">
                <a:latin typeface="+mn-ea"/>
              </a:rPr>
              <a:t>：</a:t>
            </a:r>
            <a:r>
              <a:rPr lang="zh-CN" altLang="en-US" dirty="0"/>
              <a:t>将数据更新信息写到一个或者多个连续页，更新效率更高（读可能不连续）。</a:t>
            </a:r>
            <a:endParaRPr lang="en-US" altLang="zh-CN" dirty="0"/>
          </a:p>
        </p:txBody>
      </p:sp>
      <p:sp>
        <p:nvSpPr>
          <p:cNvPr id="9" name="矩形 8">
            <a:extLst>
              <a:ext uri="{FF2B5EF4-FFF2-40B4-BE49-F238E27FC236}">
                <a16:creationId xmlns:a16="http://schemas.microsoft.com/office/drawing/2014/main" id="{167BCC43-5B76-4394-BB67-F29DAAA2BE9B}"/>
              </a:ext>
            </a:extLst>
          </p:cNvPr>
          <p:cNvSpPr/>
          <p:nvPr/>
        </p:nvSpPr>
        <p:spPr>
          <a:xfrm>
            <a:off x="2968920" y="3403558"/>
            <a:ext cx="748923" cy="571631"/>
          </a:xfrm>
          <a:prstGeom prst="rect">
            <a:avLst/>
          </a:prstGeom>
        </p:spPr>
        <p:txBody>
          <a:bodyPr wrap="none">
            <a:spAutoFit/>
          </a:bodyPr>
          <a:lstStyle/>
          <a:p>
            <a:pPr marL="0" indent="0">
              <a:lnSpc>
                <a:spcPct val="150000"/>
              </a:lnSpc>
              <a:buNone/>
            </a:pPr>
            <a:r>
              <a:rPr lang="en-US" altLang="zh-CN" b="1" i="1" dirty="0">
                <a:solidFill>
                  <a:srgbClr val="FF0000"/>
                </a:solidFill>
              </a:rPr>
              <a:t>VS.</a:t>
            </a:r>
          </a:p>
        </p:txBody>
      </p:sp>
      <p:pic>
        <p:nvPicPr>
          <p:cNvPr id="11" name="图片 10">
            <a:extLst>
              <a:ext uri="{FF2B5EF4-FFF2-40B4-BE49-F238E27FC236}">
                <a16:creationId xmlns:a16="http://schemas.microsoft.com/office/drawing/2014/main" id="{FD062658-89E3-4B66-BC09-AACCDA3AF8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088" y="826362"/>
            <a:ext cx="5232400" cy="48387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6974" y="1610345"/>
            <a:ext cx="5261175" cy="4853506"/>
          </a:xfrm>
          <a:prstGeom prst="rect">
            <a:avLst/>
          </a:prstGeom>
          <a:ln w="38100">
            <a:solidFill>
              <a:schemeClr val="accent1"/>
            </a:solidFill>
          </a:ln>
        </p:spPr>
      </p:pic>
    </p:spTree>
    <p:extLst>
      <p:ext uri="{BB962C8B-B14F-4D97-AF65-F5344CB8AC3E}">
        <p14:creationId xmlns:p14="http://schemas.microsoft.com/office/powerpoint/2010/main" val="277595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a:t>
            </a:r>
            <a:r>
              <a:rPr lang="zh-CN" altLang="en-US" dirty="0"/>
              <a:t>系统目录（</a:t>
            </a:r>
            <a:r>
              <a:rPr lang="en-US" altLang="zh-CN" dirty="0">
                <a:solidFill>
                  <a:srgbClr val="FF0000"/>
                </a:solidFill>
              </a:rPr>
              <a:t>System Catalogs</a:t>
            </a:r>
            <a:r>
              <a:rPr lang="zh-CN" altLang="en-US" dirty="0"/>
              <a:t>）</a:t>
            </a:r>
          </a:p>
        </p:txBody>
      </p:sp>
      <p:sp>
        <p:nvSpPr>
          <p:cNvPr id="3" name="内容占位符 2"/>
          <p:cNvSpPr>
            <a:spLocks noGrp="1"/>
          </p:cNvSpPr>
          <p:nvPr>
            <p:ph idx="1"/>
          </p:nvPr>
        </p:nvSpPr>
        <p:spPr/>
        <p:txBody>
          <a:bodyPr/>
          <a:lstStyle/>
          <a:p>
            <a:pPr marL="0" indent="0">
              <a:buNone/>
            </a:pPr>
            <a:r>
              <a:rPr lang="en-US" altLang="zh-CN" dirty="0">
                <a:solidFill>
                  <a:srgbClr val="FF0000"/>
                </a:solidFill>
              </a:rPr>
              <a:t>System Catalogs </a:t>
            </a:r>
            <a:r>
              <a:rPr lang="zh-CN" altLang="en-US" dirty="0">
                <a:solidFill>
                  <a:srgbClr val="FF0000"/>
                </a:solidFill>
              </a:rPr>
              <a:t>：</a:t>
            </a:r>
            <a:r>
              <a:rPr lang="en-US" altLang="zh-CN" dirty="0"/>
              <a:t>DBMS</a:t>
            </a:r>
            <a:r>
              <a:rPr lang="zh-CN" altLang="en-US" dirty="0"/>
              <a:t>将数据库的</a:t>
            </a:r>
            <a:r>
              <a:rPr lang="zh-CN" altLang="en-US" dirty="0">
                <a:solidFill>
                  <a:srgbClr val="FF0000"/>
                </a:solidFill>
              </a:rPr>
              <a:t>元数据</a:t>
            </a:r>
            <a:r>
              <a:rPr lang="zh-CN" altLang="en-US" dirty="0"/>
              <a:t>（系统描述性信息）存放在</a:t>
            </a:r>
            <a:r>
              <a:rPr lang="zh-CN" altLang="en-US" dirty="0">
                <a:solidFill>
                  <a:srgbClr val="FF0000"/>
                </a:solidFill>
              </a:rPr>
              <a:t>内部的目录（数据字典，</a:t>
            </a:r>
            <a:r>
              <a:rPr lang="en-US" altLang="zh-CN" dirty="0">
                <a:solidFill>
                  <a:srgbClr val="FF0000"/>
                </a:solidFill>
              </a:rPr>
              <a:t> System Catalogs </a:t>
            </a:r>
            <a:r>
              <a:rPr lang="zh-CN" altLang="en-US" dirty="0">
                <a:solidFill>
                  <a:srgbClr val="FF0000"/>
                </a:solidFill>
              </a:rPr>
              <a:t>）</a:t>
            </a:r>
            <a:r>
              <a:rPr lang="zh-CN" altLang="en-US" dirty="0"/>
              <a:t>中，包括：</a:t>
            </a:r>
            <a:endParaRPr lang="en-US" altLang="zh-CN" dirty="0"/>
          </a:p>
          <a:p>
            <a:pPr marL="2598738" lvl="1" indent="0">
              <a:buFont typeface="Wingdings" panose="05000000000000000000" pitchFamily="2" charset="2"/>
              <a:buChar char="Ø"/>
            </a:pPr>
            <a:r>
              <a:rPr lang="zh-CN" altLang="en-US" dirty="0"/>
              <a:t>表、列、索引、视图</a:t>
            </a:r>
            <a:endParaRPr lang="en-US" altLang="zh-CN" dirty="0"/>
          </a:p>
          <a:p>
            <a:pPr marL="2598738" lvl="1" indent="0">
              <a:buFont typeface="Wingdings" panose="05000000000000000000" pitchFamily="2" charset="2"/>
              <a:buChar char="Ø"/>
            </a:pPr>
            <a:r>
              <a:rPr lang="zh-CN" altLang="en-US" dirty="0"/>
              <a:t>用户、权限</a:t>
            </a:r>
            <a:endParaRPr lang="en-US" altLang="zh-CN" dirty="0"/>
          </a:p>
          <a:p>
            <a:pPr marL="2598738" lvl="1" indent="0">
              <a:buFont typeface="Wingdings" panose="05000000000000000000" pitchFamily="2" charset="2"/>
              <a:buChar char="Ø"/>
            </a:pPr>
            <a:r>
              <a:rPr lang="zh-CN" altLang="en-US" dirty="0"/>
              <a:t>数据的统计信息</a:t>
            </a:r>
            <a:endParaRPr lang="en-US" altLang="zh-CN" dirty="0"/>
          </a:p>
          <a:p>
            <a:pPr marL="2598738" lvl="1" indent="0">
              <a:buFont typeface="Wingdings" panose="05000000000000000000" pitchFamily="2" charset="2"/>
              <a:buChar char="Ø"/>
            </a:pPr>
            <a:r>
              <a:rPr lang="zh-CN" altLang="en-US" dirty="0"/>
              <a:t>存储过程、触发器等</a:t>
            </a:r>
            <a:endParaRPr lang="en-US" altLang="zh-CN" dirty="0"/>
          </a:p>
          <a:p>
            <a:pPr marL="0" indent="0">
              <a:buNone/>
            </a:pPr>
            <a:r>
              <a:rPr lang="zh-CN" altLang="en-US" dirty="0"/>
              <a:t>     </a:t>
            </a:r>
            <a:endParaRPr lang="en-US" altLang="zh-CN" dirty="0"/>
          </a:p>
          <a:p>
            <a:pPr marL="0" indent="0">
              <a:buNone/>
            </a:pPr>
            <a:r>
              <a:rPr lang="en-US" altLang="zh-CN" b="1" dirty="0">
                <a:latin typeface="黑体" panose="02010609060101010101" pitchFamily="49" charset="-122"/>
                <a:ea typeface="黑体" panose="02010609060101010101" pitchFamily="49" charset="-122"/>
              </a:rPr>
              <a:t>DBMS</a:t>
            </a:r>
            <a:r>
              <a:rPr lang="zh-CN" altLang="en-US" b="1" dirty="0">
                <a:latin typeface="黑体" panose="02010609060101010101" pitchFamily="49" charset="-122"/>
                <a:ea typeface="黑体" panose="02010609060101010101" pitchFamily="49" charset="-122"/>
              </a:rPr>
              <a:t>系统的引导</a:t>
            </a:r>
            <a:r>
              <a:rPr lang="zh-CN" altLang="en-US" dirty="0"/>
              <a:t>（</a:t>
            </a:r>
            <a:r>
              <a:rPr lang="en-US" altLang="zh-CN" dirty="0"/>
              <a:t>bootstrap</a:t>
            </a:r>
            <a:r>
              <a:rPr lang="zh-CN" altLang="en-US" dirty="0"/>
              <a:t>） </a:t>
            </a:r>
            <a:r>
              <a:rPr lang="zh-CN" altLang="en-US" b="1" dirty="0">
                <a:latin typeface="黑体" panose="02010609060101010101" pitchFamily="49" charset="-122"/>
                <a:ea typeface="黑体" panose="02010609060101010101" pitchFamily="49" charset="-122"/>
              </a:rPr>
              <a:t>：</a:t>
            </a:r>
            <a:r>
              <a:rPr lang="zh-CN" altLang="en-US" dirty="0"/>
              <a:t>很多</a:t>
            </a:r>
            <a:r>
              <a:rPr lang="en-US" altLang="zh-CN" dirty="0"/>
              <a:t>DBMS</a:t>
            </a:r>
            <a:r>
              <a:rPr lang="zh-CN" altLang="en-US" dirty="0"/>
              <a:t>将系统目录保存在一个特殊的数据库中，例如</a:t>
            </a:r>
            <a:r>
              <a:rPr lang="en-US" altLang="zh-CN" dirty="0"/>
              <a:t>SQL Server</a:t>
            </a:r>
            <a:r>
              <a:rPr lang="zh-CN" altLang="en-US" dirty="0"/>
              <a:t>的</a:t>
            </a:r>
            <a:r>
              <a:rPr lang="en-US" altLang="zh-CN" dirty="0"/>
              <a:t>master</a:t>
            </a:r>
            <a:r>
              <a:rPr lang="zh-CN" altLang="en-US" dirty="0"/>
              <a:t>数据库。</a:t>
            </a:r>
            <a:r>
              <a:rPr lang="en-US" altLang="zh-CN" dirty="0"/>
              <a:t>DBMS</a:t>
            </a:r>
            <a:r>
              <a:rPr lang="zh-CN" altLang="en-US" dirty="0"/>
              <a:t>通常会提供一些“非标准”的方法来检索（引导）这些系统目录表。</a:t>
            </a:r>
            <a:endParaRPr lang="en-US" altLang="zh-CN" dirty="0"/>
          </a:p>
        </p:txBody>
      </p:sp>
      <p:sp>
        <p:nvSpPr>
          <p:cNvPr id="4" name="灯片编号占位符 3">
            <a:extLst>
              <a:ext uri="{FF2B5EF4-FFF2-40B4-BE49-F238E27FC236}">
                <a16:creationId xmlns:a16="http://schemas.microsoft.com/office/drawing/2014/main" id="{7EBF68DE-D9C9-41BE-93F0-9E70B703E05D}"/>
              </a:ext>
            </a:extLst>
          </p:cNvPr>
          <p:cNvSpPr>
            <a:spLocks noGrp="1"/>
          </p:cNvSpPr>
          <p:nvPr>
            <p:ph type="sldNum" sz="quarter" idx="12"/>
          </p:nvPr>
        </p:nvSpPr>
        <p:spPr/>
        <p:txBody>
          <a:bodyPr/>
          <a:lstStyle/>
          <a:p>
            <a:fld id="{3742B0B0-14D4-4B09-A8B4-7B726FDD0F27}" type="slidenum">
              <a:rPr lang="zh-CN" altLang="en-US" smtClean="0"/>
              <a:t>34</a:t>
            </a:fld>
            <a:endParaRPr lang="zh-CN" altLang="en-US"/>
          </a:p>
        </p:txBody>
      </p:sp>
      <p:sp>
        <p:nvSpPr>
          <p:cNvPr id="5" name="圆角矩形标注 4"/>
          <p:cNvSpPr/>
          <p:nvPr/>
        </p:nvSpPr>
        <p:spPr>
          <a:xfrm>
            <a:off x="958732" y="2833141"/>
            <a:ext cx="1858780" cy="389744"/>
          </a:xfrm>
          <a:prstGeom prst="wedgeRoundRectCallout">
            <a:avLst>
              <a:gd name="adj1" fmla="val 58362"/>
              <a:gd name="adj2" fmla="val 193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数据相关</a:t>
            </a:r>
          </a:p>
        </p:txBody>
      </p:sp>
      <p:sp>
        <p:nvSpPr>
          <p:cNvPr id="6" name="圆角矩形标注 5"/>
          <p:cNvSpPr/>
          <p:nvPr/>
        </p:nvSpPr>
        <p:spPr>
          <a:xfrm>
            <a:off x="958732" y="3288099"/>
            <a:ext cx="1858780" cy="389744"/>
          </a:xfrm>
          <a:prstGeom prst="wedgeRoundRectCallout">
            <a:avLst>
              <a:gd name="adj1" fmla="val 59778"/>
              <a:gd name="adj2" fmla="val 2269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用户相关</a:t>
            </a:r>
          </a:p>
        </p:txBody>
      </p:sp>
      <p:sp>
        <p:nvSpPr>
          <p:cNvPr id="7" name="圆角矩形标注 6"/>
          <p:cNvSpPr/>
          <p:nvPr/>
        </p:nvSpPr>
        <p:spPr>
          <a:xfrm>
            <a:off x="972985" y="4214754"/>
            <a:ext cx="1858780" cy="389744"/>
          </a:xfrm>
          <a:prstGeom prst="wedgeRoundRectCallout">
            <a:avLst>
              <a:gd name="adj1" fmla="val 55687"/>
              <a:gd name="adj2" fmla="val 185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程序相关</a:t>
            </a:r>
          </a:p>
        </p:txBody>
      </p:sp>
      <p:sp>
        <p:nvSpPr>
          <p:cNvPr id="8" name="圆角矩形标注 7"/>
          <p:cNvSpPr/>
          <p:nvPr/>
        </p:nvSpPr>
        <p:spPr>
          <a:xfrm>
            <a:off x="972985" y="3737696"/>
            <a:ext cx="1858780" cy="389744"/>
          </a:xfrm>
          <a:prstGeom prst="wedgeRoundRectCallout">
            <a:avLst>
              <a:gd name="adj1" fmla="val 58716"/>
              <a:gd name="adj2" fmla="val 193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系统相关</a:t>
            </a:r>
          </a:p>
        </p:txBody>
      </p:sp>
    </p:spTree>
    <p:extLst>
      <p:ext uri="{BB962C8B-B14F-4D97-AF65-F5344CB8AC3E}">
        <p14:creationId xmlns:p14="http://schemas.microsoft.com/office/powerpoint/2010/main" val="881923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56913"/>
          </a:xfrm>
        </p:spPr>
        <p:txBody>
          <a:bodyPr/>
          <a:lstStyle/>
          <a:p>
            <a:r>
              <a:rPr lang="zh-CN" altLang="en-US" dirty="0"/>
              <a:t>获取系统目录信息</a:t>
            </a:r>
          </a:p>
        </p:txBody>
      </p:sp>
      <p:sp>
        <p:nvSpPr>
          <p:cNvPr id="3" name="内容占位符 2"/>
          <p:cNvSpPr>
            <a:spLocks noGrp="1"/>
          </p:cNvSpPr>
          <p:nvPr>
            <p:ph idx="1"/>
          </p:nvPr>
        </p:nvSpPr>
        <p:spPr>
          <a:xfrm>
            <a:off x="504404" y="1561763"/>
            <a:ext cx="10972800" cy="4389437"/>
          </a:xfrm>
        </p:spPr>
        <p:txBody>
          <a:bodyPr/>
          <a:lstStyle/>
          <a:p>
            <a:r>
              <a:rPr lang="zh-CN" altLang="en-US" dirty="0"/>
              <a:t>列出数据库中当前所有的表</a:t>
            </a:r>
            <a:endParaRPr lang="en-US" altLang="zh-CN"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110" y="2379750"/>
            <a:ext cx="8046410" cy="4212435"/>
          </a:xfrm>
          <a:prstGeom prst="rect">
            <a:avLst/>
          </a:prstGeom>
        </p:spPr>
      </p:pic>
      <p:sp>
        <p:nvSpPr>
          <p:cNvPr id="4" name="灯片编号占位符 3">
            <a:extLst>
              <a:ext uri="{FF2B5EF4-FFF2-40B4-BE49-F238E27FC236}">
                <a16:creationId xmlns:a16="http://schemas.microsoft.com/office/drawing/2014/main" id="{E31C2AB7-1537-4E1F-9D1D-5F7CF55B03F5}"/>
              </a:ext>
            </a:extLst>
          </p:cNvPr>
          <p:cNvSpPr>
            <a:spLocks noGrp="1"/>
          </p:cNvSpPr>
          <p:nvPr>
            <p:ph type="sldNum" sz="quarter" idx="12"/>
          </p:nvPr>
        </p:nvSpPr>
        <p:spPr/>
        <p:txBody>
          <a:bodyPr/>
          <a:lstStyle/>
          <a:p>
            <a:fld id="{3742B0B0-14D4-4B09-A8B4-7B726FDD0F27}" type="slidenum">
              <a:rPr lang="zh-CN" altLang="en-US" smtClean="0"/>
              <a:t>35</a:t>
            </a:fld>
            <a:endParaRPr lang="zh-CN" altLang="en-US"/>
          </a:p>
        </p:txBody>
      </p:sp>
      <p:sp>
        <p:nvSpPr>
          <p:cNvPr id="7" name="椭圆 6">
            <a:extLst>
              <a:ext uri="{FF2B5EF4-FFF2-40B4-BE49-F238E27FC236}">
                <a16:creationId xmlns:a16="http://schemas.microsoft.com/office/drawing/2014/main" id="{CE0B1D42-C2F2-4B51-8020-7996A18FDA1E}"/>
              </a:ext>
            </a:extLst>
          </p:cNvPr>
          <p:cNvSpPr/>
          <p:nvPr/>
        </p:nvSpPr>
        <p:spPr>
          <a:xfrm>
            <a:off x="5041338" y="3366287"/>
            <a:ext cx="4628644" cy="566442"/>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945679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81189"/>
          </a:xfrm>
        </p:spPr>
        <p:txBody>
          <a:bodyPr/>
          <a:lstStyle/>
          <a:p>
            <a:r>
              <a:rPr lang="zh-CN" altLang="en-US" dirty="0"/>
              <a:t>获取系统目录信息</a:t>
            </a:r>
          </a:p>
        </p:txBody>
      </p:sp>
      <p:sp>
        <p:nvSpPr>
          <p:cNvPr id="3" name="内容占位符 2"/>
          <p:cNvSpPr>
            <a:spLocks noGrp="1"/>
          </p:cNvSpPr>
          <p:nvPr>
            <p:ph idx="1"/>
          </p:nvPr>
        </p:nvSpPr>
        <p:spPr>
          <a:xfrm>
            <a:off x="609600" y="1763713"/>
            <a:ext cx="10972800" cy="4389437"/>
          </a:xfrm>
        </p:spPr>
        <p:txBody>
          <a:bodyPr/>
          <a:lstStyle/>
          <a:p>
            <a:r>
              <a:rPr lang="zh-CN" altLang="en-US" dirty="0"/>
              <a:t>列出“学生”表中所有的列信息</a:t>
            </a: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941" y="2443546"/>
            <a:ext cx="8056254" cy="4296668"/>
          </a:xfrm>
          <a:prstGeom prst="rect">
            <a:avLst/>
          </a:prstGeom>
        </p:spPr>
      </p:pic>
      <p:sp>
        <p:nvSpPr>
          <p:cNvPr id="5" name="灯片编号占位符 4">
            <a:extLst>
              <a:ext uri="{FF2B5EF4-FFF2-40B4-BE49-F238E27FC236}">
                <a16:creationId xmlns:a16="http://schemas.microsoft.com/office/drawing/2014/main" id="{24CB4B4A-00A5-4F3D-9C24-F583D246BAE9}"/>
              </a:ext>
            </a:extLst>
          </p:cNvPr>
          <p:cNvSpPr>
            <a:spLocks noGrp="1"/>
          </p:cNvSpPr>
          <p:nvPr>
            <p:ph type="sldNum" sz="quarter" idx="12"/>
          </p:nvPr>
        </p:nvSpPr>
        <p:spPr/>
        <p:txBody>
          <a:bodyPr/>
          <a:lstStyle/>
          <a:p>
            <a:fld id="{3742B0B0-14D4-4B09-A8B4-7B726FDD0F27}" type="slidenum">
              <a:rPr lang="zh-CN" altLang="en-US" smtClean="0"/>
              <a:t>36</a:t>
            </a:fld>
            <a:endParaRPr lang="zh-CN" altLang="en-US"/>
          </a:p>
        </p:txBody>
      </p:sp>
      <p:sp>
        <p:nvSpPr>
          <p:cNvPr id="6" name="椭圆 5">
            <a:extLst>
              <a:ext uri="{FF2B5EF4-FFF2-40B4-BE49-F238E27FC236}">
                <a16:creationId xmlns:a16="http://schemas.microsoft.com/office/drawing/2014/main" id="{3E42CABA-94EA-4903-A155-92550ECED53A}"/>
              </a:ext>
            </a:extLst>
          </p:cNvPr>
          <p:cNvSpPr/>
          <p:nvPr/>
        </p:nvSpPr>
        <p:spPr>
          <a:xfrm>
            <a:off x="3536691" y="3487666"/>
            <a:ext cx="5850541" cy="507775"/>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78278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a:t>
            </a:r>
            <a:r>
              <a:rPr lang="zh-CN" altLang="en-US" dirty="0"/>
              <a:t>存储模型（</a:t>
            </a:r>
            <a:r>
              <a:rPr lang="en-US" altLang="zh-CN" dirty="0"/>
              <a:t>Storage Model</a:t>
            </a:r>
            <a:r>
              <a:rPr lang="zh-CN" altLang="en-US" dirty="0"/>
              <a:t>）</a:t>
            </a:r>
          </a:p>
        </p:txBody>
      </p:sp>
      <p:sp>
        <p:nvSpPr>
          <p:cNvPr id="3" name="内容占位符 2"/>
          <p:cNvSpPr>
            <a:spLocks noGrp="1"/>
          </p:cNvSpPr>
          <p:nvPr>
            <p:ph idx="1"/>
          </p:nvPr>
        </p:nvSpPr>
        <p:spPr/>
        <p:txBody>
          <a:bodyPr/>
          <a:lstStyle/>
          <a:p>
            <a:pPr marL="0" indent="0">
              <a:lnSpc>
                <a:spcPct val="120000"/>
              </a:lnSpc>
              <a:spcBef>
                <a:spcPts val="0"/>
              </a:spcBef>
              <a:buNone/>
            </a:pPr>
            <a:r>
              <a:rPr lang="zh-CN" altLang="en-US" sz="2400" dirty="0"/>
              <a:t>    数据库的存储模型从全局、应用特征等角度，尤其大数据环境，考虑数据库如何适应存取访问工作量需求。这里考虑的“</a:t>
            </a:r>
            <a:r>
              <a:rPr lang="zh-CN" altLang="en-US" sz="2400" dirty="0">
                <a:solidFill>
                  <a:srgbClr val="FF0000"/>
                </a:solidFill>
              </a:rPr>
              <a:t>工作量（</a:t>
            </a:r>
            <a:r>
              <a:rPr lang="en-US" altLang="zh-CN" sz="2400" dirty="0">
                <a:solidFill>
                  <a:srgbClr val="FF0000"/>
                </a:solidFill>
              </a:rPr>
              <a:t>Workloads</a:t>
            </a:r>
            <a:r>
              <a:rPr lang="zh-CN" altLang="en-US" sz="2400" dirty="0">
                <a:solidFill>
                  <a:srgbClr val="FF0000"/>
                </a:solidFill>
              </a:rPr>
              <a:t>）</a:t>
            </a:r>
            <a:r>
              <a:rPr lang="zh-CN" altLang="en-US" sz="2400" dirty="0"/>
              <a:t>”如下：</a:t>
            </a:r>
            <a:endParaRPr lang="en-US" altLang="zh-CN" sz="2400" dirty="0"/>
          </a:p>
          <a:p>
            <a:pPr>
              <a:lnSpc>
                <a:spcPct val="120000"/>
              </a:lnSpc>
              <a:spcBef>
                <a:spcPts val="0"/>
              </a:spcBef>
              <a:buFont typeface="Wingdings" panose="05000000000000000000" pitchFamily="2" charset="2"/>
              <a:buChar char="Ø"/>
            </a:pPr>
            <a:r>
              <a:rPr lang="zh-CN" altLang="en-US" sz="2400" dirty="0"/>
              <a:t>联机</a:t>
            </a:r>
            <a:r>
              <a:rPr lang="zh-CN" altLang="en-US" sz="2400" dirty="0">
                <a:solidFill>
                  <a:srgbClr val="FF0000"/>
                </a:solidFill>
              </a:rPr>
              <a:t>事务</a:t>
            </a:r>
            <a:r>
              <a:rPr lang="zh-CN" altLang="en-US" sz="2400" dirty="0"/>
              <a:t>处理（</a:t>
            </a:r>
            <a:r>
              <a:rPr lang="en-US" altLang="zh-CN" sz="2400" dirty="0"/>
              <a:t>On-Line Transaction Processing</a:t>
            </a:r>
            <a:r>
              <a:rPr lang="zh-CN" altLang="en-US" sz="2400" dirty="0"/>
              <a:t>，</a:t>
            </a:r>
            <a:r>
              <a:rPr lang="en-US" altLang="zh-CN" sz="2400" dirty="0">
                <a:solidFill>
                  <a:srgbClr val="FF0000"/>
                </a:solidFill>
              </a:rPr>
              <a:t>OLTP</a:t>
            </a:r>
            <a:r>
              <a:rPr lang="zh-CN" altLang="en-US" sz="2400" dirty="0"/>
              <a:t>）</a:t>
            </a:r>
            <a:endParaRPr lang="en-US" altLang="zh-CN" sz="2400" dirty="0"/>
          </a:p>
          <a:p>
            <a:pPr marL="393700" lvl="1" indent="0">
              <a:lnSpc>
                <a:spcPct val="120000"/>
              </a:lnSpc>
              <a:spcBef>
                <a:spcPts val="0"/>
              </a:spcBef>
              <a:buNone/>
            </a:pPr>
            <a:r>
              <a:rPr lang="zh-CN" altLang="en-US" dirty="0"/>
              <a:t>传统具较强“事务特性”需求的应用，比如电商、贸易等</a:t>
            </a:r>
            <a:endParaRPr lang="en-US" altLang="zh-CN" dirty="0"/>
          </a:p>
          <a:p>
            <a:pPr>
              <a:lnSpc>
                <a:spcPct val="120000"/>
              </a:lnSpc>
              <a:spcBef>
                <a:spcPts val="0"/>
              </a:spcBef>
              <a:buFont typeface="Wingdings" panose="05000000000000000000" pitchFamily="2" charset="2"/>
              <a:buChar char="Ø"/>
            </a:pPr>
            <a:r>
              <a:rPr lang="zh-CN" altLang="en-US" sz="2400" dirty="0"/>
              <a:t>联机</a:t>
            </a:r>
            <a:r>
              <a:rPr lang="zh-CN" altLang="en-US" sz="2400" dirty="0">
                <a:solidFill>
                  <a:srgbClr val="FF0000"/>
                </a:solidFill>
              </a:rPr>
              <a:t>分析</a:t>
            </a:r>
            <a:r>
              <a:rPr lang="zh-CN" altLang="en-US" sz="2400" dirty="0"/>
              <a:t>处理（</a:t>
            </a:r>
            <a:r>
              <a:rPr lang="en-US" altLang="zh-CN" sz="2400" dirty="0"/>
              <a:t>On-Line Analytical Processing</a:t>
            </a:r>
            <a:r>
              <a:rPr lang="zh-CN" altLang="en-US" sz="2400" dirty="0"/>
              <a:t>，</a:t>
            </a:r>
            <a:r>
              <a:rPr lang="en-US" altLang="zh-CN" sz="2400" dirty="0">
                <a:solidFill>
                  <a:srgbClr val="FF0000"/>
                </a:solidFill>
              </a:rPr>
              <a:t>OLAP</a:t>
            </a:r>
            <a:r>
              <a:rPr lang="zh-CN" altLang="en-US" sz="2400" dirty="0"/>
              <a:t>）</a:t>
            </a:r>
            <a:endParaRPr lang="en-US" altLang="zh-CN" sz="2400" dirty="0"/>
          </a:p>
          <a:p>
            <a:pPr marL="393700" lvl="1" indent="0">
              <a:lnSpc>
                <a:spcPct val="120000"/>
              </a:lnSpc>
              <a:spcBef>
                <a:spcPts val="0"/>
              </a:spcBef>
              <a:buNone/>
            </a:pPr>
            <a:r>
              <a:rPr lang="zh-CN" altLang="en-US" dirty="0"/>
              <a:t>数据量较大，主要是查询、复杂查询、统计，甚至数据挖掘</a:t>
            </a:r>
            <a:endParaRPr lang="en-US" altLang="zh-CN" dirty="0"/>
          </a:p>
          <a:p>
            <a:pPr>
              <a:lnSpc>
                <a:spcPct val="120000"/>
              </a:lnSpc>
              <a:spcBef>
                <a:spcPts val="0"/>
              </a:spcBef>
              <a:buFont typeface="Wingdings" panose="05000000000000000000" pitchFamily="2" charset="2"/>
              <a:buChar char="Ø"/>
            </a:pPr>
            <a:r>
              <a:rPr lang="zh-CN" altLang="en-US" sz="2400" dirty="0">
                <a:solidFill>
                  <a:srgbClr val="FF0000"/>
                </a:solidFill>
              </a:rPr>
              <a:t>复合</a:t>
            </a:r>
            <a:r>
              <a:rPr lang="zh-CN" altLang="en-US" sz="2400" dirty="0"/>
              <a:t>事务分析处理（</a:t>
            </a:r>
            <a:r>
              <a:rPr lang="en-US" altLang="zh-CN" sz="2400" dirty="0"/>
              <a:t>Hybrid Transaction-Analytical Processing</a:t>
            </a:r>
            <a:r>
              <a:rPr lang="zh-CN" altLang="en-US" sz="2400" dirty="0"/>
              <a:t>，</a:t>
            </a:r>
            <a:r>
              <a:rPr lang="en-US" altLang="zh-CN" sz="2400" dirty="0">
                <a:solidFill>
                  <a:srgbClr val="FF0000"/>
                </a:solidFill>
              </a:rPr>
              <a:t>HTAP</a:t>
            </a:r>
            <a:r>
              <a:rPr lang="zh-CN" altLang="en-US" sz="2400" dirty="0"/>
              <a:t>）</a:t>
            </a:r>
            <a:endParaRPr lang="en-US" altLang="zh-CN" sz="2400" dirty="0"/>
          </a:p>
          <a:p>
            <a:pPr marL="393700" lvl="1" indent="0">
              <a:lnSpc>
                <a:spcPct val="120000"/>
              </a:lnSpc>
              <a:spcBef>
                <a:spcPts val="0"/>
              </a:spcBef>
              <a:buNone/>
            </a:pPr>
            <a:r>
              <a:rPr lang="zh-CN" altLang="en-US" dirty="0"/>
              <a:t>兼具</a:t>
            </a:r>
            <a:r>
              <a:rPr lang="en-US" altLang="zh-CN" dirty="0"/>
              <a:t>OLTP</a:t>
            </a:r>
            <a:r>
              <a:rPr lang="zh-CN" altLang="en-US" dirty="0"/>
              <a:t>和</a:t>
            </a:r>
            <a:r>
              <a:rPr lang="en-US" altLang="zh-CN" dirty="0"/>
              <a:t>OLAP</a:t>
            </a:r>
            <a:r>
              <a:rPr lang="zh-CN" altLang="en-US" dirty="0"/>
              <a:t>特征</a:t>
            </a:r>
            <a:endParaRPr lang="en-US" altLang="zh-CN" sz="2400" dirty="0"/>
          </a:p>
        </p:txBody>
      </p:sp>
      <p:sp>
        <p:nvSpPr>
          <p:cNvPr id="4" name="灯片编号占位符 3">
            <a:extLst>
              <a:ext uri="{FF2B5EF4-FFF2-40B4-BE49-F238E27FC236}">
                <a16:creationId xmlns:a16="http://schemas.microsoft.com/office/drawing/2014/main" id="{45DE1CF8-E166-411C-A269-CFB59168E99A}"/>
              </a:ext>
            </a:extLst>
          </p:cNvPr>
          <p:cNvSpPr>
            <a:spLocks noGrp="1"/>
          </p:cNvSpPr>
          <p:nvPr>
            <p:ph type="sldNum" sz="quarter" idx="12"/>
          </p:nvPr>
        </p:nvSpPr>
        <p:spPr/>
        <p:txBody>
          <a:bodyPr/>
          <a:lstStyle/>
          <a:p>
            <a:fld id="{3742B0B0-14D4-4B09-A8B4-7B726FDD0F27}" type="slidenum">
              <a:rPr lang="zh-CN" altLang="en-US" smtClean="0"/>
              <a:t>37</a:t>
            </a:fld>
            <a:endParaRPr lang="zh-CN" altLang="en-US"/>
          </a:p>
        </p:txBody>
      </p:sp>
    </p:spTree>
    <p:extLst>
      <p:ext uri="{BB962C8B-B14F-4D97-AF65-F5344CB8AC3E}">
        <p14:creationId xmlns:p14="http://schemas.microsoft.com/office/powerpoint/2010/main" val="2157500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存储模型（</a:t>
            </a:r>
            <a:r>
              <a:rPr lang="en-US" altLang="zh-CN" dirty="0"/>
              <a:t>Storage Model</a:t>
            </a:r>
            <a:r>
              <a:rPr lang="zh-CN" altLang="en-US" dirty="0"/>
              <a: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825625"/>
            <a:ext cx="10515601" cy="4948434"/>
          </a:xfrm>
          <a:prstGeom prst="rect">
            <a:avLst/>
          </a:prstGeom>
        </p:spPr>
      </p:pic>
      <p:sp>
        <p:nvSpPr>
          <p:cNvPr id="3" name="灯片编号占位符 2">
            <a:extLst>
              <a:ext uri="{FF2B5EF4-FFF2-40B4-BE49-F238E27FC236}">
                <a16:creationId xmlns:a16="http://schemas.microsoft.com/office/drawing/2014/main" id="{6321F251-A748-4F9E-A110-F98799BC8879}"/>
              </a:ext>
            </a:extLst>
          </p:cNvPr>
          <p:cNvSpPr>
            <a:spLocks noGrp="1"/>
          </p:cNvSpPr>
          <p:nvPr>
            <p:ph type="sldNum" sz="quarter" idx="12"/>
          </p:nvPr>
        </p:nvSpPr>
        <p:spPr/>
        <p:txBody>
          <a:bodyPr/>
          <a:lstStyle/>
          <a:p>
            <a:fld id="{3742B0B0-14D4-4B09-A8B4-7B726FDD0F27}" type="slidenum">
              <a:rPr lang="zh-CN" altLang="en-US" smtClean="0"/>
              <a:t>38</a:t>
            </a:fld>
            <a:endParaRPr lang="zh-CN" altLang="en-US"/>
          </a:p>
        </p:txBody>
      </p:sp>
    </p:spTree>
    <p:extLst>
      <p:ext uri="{BB962C8B-B14F-4D97-AF65-F5344CB8AC3E}">
        <p14:creationId xmlns:p14="http://schemas.microsoft.com/office/powerpoint/2010/main" val="627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存储模型</a:t>
            </a:r>
          </a:p>
        </p:txBody>
      </p:sp>
      <p:sp>
        <p:nvSpPr>
          <p:cNvPr id="3" name="内容占位符 2"/>
          <p:cNvSpPr>
            <a:spLocks noGrp="1"/>
          </p:cNvSpPr>
          <p:nvPr>
            <p:ph idx="1"/>
          </p:nvPr>
        </p:nvSpPr>
        <p:spPr>
          <a:xfrm>
            <a:off x="838200" y="1825625"/>
            <a:ext cx="5498805" cy="4351338"/>
          </a:xfrm>
        </p:spPr>
        <p:txBody>
          <a:bodyPr/>
          <a:lstStyle/>
          <a:p>
            <a:pPr marL="0" indent="0">
              <a:buNone/>
            </a:pPr>
            <a:r>
              <a:rPr lang="zh-CN" altLang="en-US" b="1" dirty="0">
                <a:latin typeface="黑体" panose="02010609060101010101" pitchFamily="49" charset="-122"/>
                <a:ea typeface="黑体" panose="02010609060101010101" pitchFamily="49" charset="-122"/>
              </a:rPr>
              <a:t>需求特征：</a:t>
            </a:r>
            <a:endParaRPr lang="en-US" altLang="zh-CN" b="1" dirty="0">
              <a:latin typeface="黑体" panose="02010609060101010101" pitchFamily="49" charset="-122"/>
              <a:ea typeface="黑体" panose="02010609060101010101" pitchFamily="49" charset="-122"/>
            </a:endParaRPr>
          </a:p>
          <a:p>
            <a:pPr marL="0" indent="0">
              <a:buNone/>
            </a:pPr>
            <a:r>
              <a:rPr lang="en-US" altLang="zh-CN" dirty="0">
                <a:solidFill>
                  <a:srgbClr val="FF0000"/>
                </a:solidFill>
              </a:rPr>
              <a:t>OLTP</a:t>
            </a:r>
            <a:r>
              <a:rPr lang="zh-CN" altLang="en-US" dirty="0">
                <a:solidFill>
                  <a:srgbClr val="FF0000"/>
                </a:solidFill>
              </a:rPr>
              <a:t>应用：</a:t>
            </a:r>
            <a:r>
              <a:rPr lang="zh-CN" altLang="en-US" dirty="0"/>
              <a:t>通常运行一些较为简单的“读</a:t>
            </a:r>
            <a:r>
              <a:rPr lang="en-US" altLang="zh-CN" dirty="0"/>
              <a:t>/</a:t>
            </a:r>
            <a:r>
              <a:rPr lang="zh-CN" altLang="en-US" dirty="0"/>
              <a:t>写”</a:t>
            </a:r>
            <a:r>
              <a:rPr lang="en-US" altLang="zh-CN" dirty="0"/>
              <a:t>SQL</a:t>
            </a:r>
            <a:r>
              <a:rPr lang="zh-CN" altLang="en-US" dirty="0"/>
              <a:t>语句以实现业务计算。</a:t>
            </a:r>
            <a:endParaRPr lang="en-US" altLang="zh-CN" dirty="0"/>
          </a:p>
          <a:p>
            <a:pPr marL="0" indent="0">
              <a:buNone/>
            </a:pPr>
            <a:endParaRPr lang="en-US" altLang="zh-CN" dirty="0"/>
          </a:p>
          <a:p>
            <a:pPr marL="0" indent="0">
              <a:buNone/>
            </a:pPr>
            <a:r>
              <a:rPr lang="en-US" altLang="zh-CN" dirty="0">
                <a:solidFill>
                  <a:srgbClr val="FF0000"/>
                </a:solidFill>
              </a:rPr>
              <a:t>OLAP</a:t>
            </a:r>
            <a:r>
              <a:rPr lang="zh-CN" altLang="en-US" dirty="0">
                <a:solidFill>
                  <a:srgbClr val="FF0000"/>
                </a:solidFill>
              </a:rPr>
              <a:t>应用：</a:t>
            </a:r>
            <a:r>
              <a:rPr lang="zh-CN" altLang="en-US" dirty="0"/>
              <a:t>查询语句往往非常复杂，甚至可能用到</a:t>
            </a:r>
            <a:r>
              <a:rPr lang="zh-CN" altLang="en-US" dirty="0">
                <a:solidFill>
                  <a:srgbClr val="FF0000"/>
                </a:solidFill>
              </a:rPr>
              <a:t>多个不同数据库</a:t>
            </a:r>
            <a:r>
              <a:rPr lang="zh-CN" altLang="en-US" dirty="0"/>
              <a:t>。因此有时不得不</a:t>
            </a:r>
            <a:r>
              <a:rPr lang="zh-CN" altLang="en-US" dirty="0">
                <a:solidFill>
                  <a:srgbClr val="FF0000"/>
                </a:solidFill>
              </a:rPr>
              <a:t>收集</a:t>
            </a:r>
            <a:r>
              <a:rPr lang="zh-CN" altLang="en-US" dirty="0"/>
              <a:t>数据后，将这些工作负载</a:t>
            </a:r>
            <a:r>
              <a:rPr lang="zh-CN" altLang="en-US" dirty="0">
                <a:solidFill>
                  <a:srgbClr val="FF0000"/>
                </a:solidFill>
              </a:rPr>
              <a:t>交给服务器</a:t>
            </a:r>
            <a:r>
              <a:rPr lang="zh-CN" altLang="en-US" dirty="0"/>
              <a:t>来处理。</a:t>
            </a: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620" y="1825625"/>
            <a:ext cx="4827180" cy="5030124"/>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6619" y="1825625"/>
            <a:ext cx="5665381" cy="5030124"/>
          </a:xfrm>
          <a:prstGeom prst="rect">
            <a:avLst/>
          </a:prstGeom>
        </p:spPr>
      </p:pic>
      <p:sp>
        <p:nvSpPr>
          <p:cNvPr id="5" name="灯片编号占位符 4">
            <a:extLst>
              <a:ext uri="{FF2B5EF4-FFF2-40B4-BE49-F238E27FC236}">
                <a16:creationId xmlns:a16="http://schemas.microsoft.com/office/drawing/2014/main" id="{4D8C921C-4DB2-46AB-B887-BC46C790E616}"/>
              </a:ext>
            </a:extLst>
          </p:cNvPr>
          <p:cNvSpPr>
            <a:spLocks noGrp="1"/>
          </p:cNvSpPr>
          <p:nvPr>
            <p:ph type="sldNum" sz="quarter" idx="12"/>
          </p:nvPr>
        </p:nvSpPr>
        <p:spPr/>
        <p:txBody>
          <a:bodyPr/>
          <a:lstStyle/>
          <a:p>
            <a:fld id="{3742B0B0-14D4-4B09-A8B4-7B726FDD0F27}" type="slidenum">
              <a:rPr lang="zh-CN" altLang="en-US" smtClean="0"/>
              <a:t>39</a:t>
            </a:fld>
            <a:endParaRPr lang="zh-CN" altLang="en-US"/>
          </a:p>
        </p:txBody>
      </p:sp>
      <p:sp>
        <p:nvSpPr>
          <p:cNvPr id="7" name="任意多边形: 形状 6">
            <a:extLst>
              <a:ext uri="{FF2B5EF4-FFF2-40B4-BE49-F238E27FC236}">
                <a16:creationId xmlns:a16="http://schemas.microsoft.com/office/drawing/2014/main" id="{153637A8-3391-41E5-81FB-A488D4D85BFD}"/>
              </a:ext>
            </a:extLst>
          </p:cNvPr>
          <p:cNvSpPr/>
          <p:nvPr/>
        </p:nvSpPr>
        <p:spPr>
          <a:xfrm>
            <a:off x="6906827" y="6454066"/>
            <a:ext cx="5246703" cy="111590"/>
          </a:xfrm>
          <a:custGeom>
            <a:avLst/>
            <a:gdLst>
              <a:gd name="connsiteX0" fmla="*/ 0 w 5246703"/>
              <a:gd name="connsiteY0" fmla="*/ 0 h 111590"/>
              <a:gd name="connsiteX1" fmla="*/ 53266 w 5246703"/>
              <a:gd name="connsiteY1" fmla="*/ 26633 h 111590"/>
              <a:gd name="connsiteX2" fmla="*/ 150921 w 5246703"/>
              <a:gd name="connsiteY2" fmla="*/ 53266 h 111590"/>
              <a:gd name="connsiteX3" fmla="*/ 284086 w 5246703"/>
              <a:gd name="connsiteY3" fmla="*/ 71021 h 111590"/>
              <a:gd name="connsiteX4" fmla="*/ 417251 w 5246703"/>
              <a:gd name="connsiteY4" fmla="*/ 79899 h 111590"/>
              <a:gd name="connsiteX5" fmla="*/ 1464816 w 5246703"/>
              <a:gd name="connsiteY5" fmla="*/ 79899 h 111590"/>
              <a:gd name="connsiteX6" fmla="*/ 1615736 w 5246703"/>
              <a:gd name="connsiteY6" fmla="*/ 71021 h 111590"/>
              <a:gd name="connsiteX7" fmla="*/ 2370338 w 5246703"/>
              <a:gd name="connsiteY7" fmla="*/ 62144 h 111590"/>
              <a:gd name="connsiteX8" fmla="*/ 2485748 w 5246703"/>
              <a:gd name="connsiteY8" fmla="*/ 53266 h 111590"/>
              <a:gd name="connsiteX9" fmla="*/ 2778711 w 5246703"/>
              <a:gd name="connsiteY9" fmla="*/ 71021 h 111590"/>
              <a:gd name="connsiteX10" fmla="*/ 3187084 w 5246703"/>
              <a:gd name="connsiteY10" fmla="*/ 88777 h 111590"/>
              <a:gd name="connsiteX11" fmla="*/ 3320249 w 5246703"/>
              <a:gd name="connsiteY11" fmla="*/ 97654 h 111590"/>
              <a:gd name="connsiteX12" fmla="*/ 3737499 w 5246703"/>
              <a:gd name="connsiteY12" fmla="*/ 88777 h 111590"/>
              <a:gd name="connsiteX13" fmla="*/ 3781888 w 5246703"/>
              <a:gd name="connsiteY13" fmla="*/ 79899 h 111590"/>
              <a:gd name="connsiteX14" fmla="*/ 3835154 w 5246703"/>
              <a:gd name="connsiteY14" fmla="*/ 71021 h 111590"/>
              <a:gd name="connsiteX15" fmla="*/ 3932808 w 5246703"/>
              <a:gd name="connsiteY15" fmla="*/ 62144 h 111590"/>
              <a:gd name="connsiteX16" fmla="*/ 4021585 w 5246703"/>
              <a:gd name="connsiteY16" fmla="*/ 44388 h 111590"/>
              <a:gd name="connsiteX17" fmla="*/ 4101484 w 5246703"/>
              <a:gd name="connsiteY17" fmla="*/ 35511 h 111590"/>
              <a:gd name="connsiteX18" fmla="*/ 5246703 w 5246703"/>
              <a:gd name="connsiteY18" fmla="*/ 26633 h 11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46703" h="111590">
                <a:moveTo>
                  <a:pt x="0" y="0"/>
                </a:moveTo>
                <a:cubicBezTo>
                  <a:pt x="17755" y="8878"/>
                  <a:pt x="35126" y="18571"/>
                  <a:pt x="53266" y="26633"/>
                </a:cubicBezTo>
                <a:cubicBezTo>
                  <a:pt x="74606" y="36117"/>
                  <a:pt x="144993" y="51784"/>
                  <a:pt x="150921" y="53266"/>
                </a:cubicBezTo>
                <a:cubicBezTo>
                  <a:pt x="214836" y="69245"/>
                  <a:pt x="183135" y="63256"/>
                  <a:pt x="284086" y="71021"/>
                </a:cubicBezTo>
                <a:cubicBezTo>
                  <a:pt x="328442" y="74433"/>
                  <a:pt x="372863" y="76940"/>
                  <a:pt x="417251" y="79899"/>
                </a:cubicBezTo>
                <a:cubicBezTo>
                  <a:pt x="795469" y="142938"/>
                  <a:pt x="489056" y="95028"/>
                  <a:pt x="1464816" y="79899"/>
                </a:cubicBezTo>
                <a:cubicBezTo>
                  <a:pt x="1515204" y="79118"/>
                  <a:pt x="1565352" y="72009"/>
                  <a:pt x="1615736" y="71021"/>
                </a:cubicBezTo>
                <a:lnTo>
                  <a:pt x="2370338" y="62144"/>
                </a:lnTo>
                <a:cubicBezTo>
                  <a:pt x="2408808" y="59185"/>
                  <a:pt x="2447164" y="53266"/>
                  <a:pt x="2485748" y="53266"/>
                </a:cubicBezTo>
                <a:cubicBezTo>
                  <a:pt x="2617939" y="53266"/>
                  <a:pt x="2666545" y="59805"/>
                  <a:pt x="2778711" y="71021"/>
                </a:cubicBezTo>
                <a:cubicBezTo>
                  <a:pt x="2936815" y="110548"/>
                  <a:pt x="2781820" y="74557"/>
                  <a:pt x="3187084" y="88777"/>
                </a:cubicBezTo>
                <a:cubicBezTo>
                  <a:pt x="3231543" y="90337"/>
                  <a:pt x="3275861" y="94695"/>
                  <a:pt x="3320249" y="97654"/>
                </a:cubicBezTo>
                <a:lnTo>
                  <a:pt x="3737499" y="88777"/>
                </a:lnTo>
                <a:cubicBezTo>
                  <a:pt x="3752577" y="88197"/>
                  <a:pt x="3767042" y="82598"/>
                  <a:pt x="3781888" y="79899"/>
                </a:cubicBezTo>
                <a:cubicBezTo>
                  <a:pt x="3799598" y="76679"/>
                  <a:pt x="3817277" y="73124"/>
                  <a:pt x="3835154" y="71021"/>
                </a:cubicBezTo>
                <a:cubicBezTo>
                  <a:pt x="3867616" y="67202"/>
                  <a:pt x="3900346" y="65963"/>
                  <a:pt x="3932808" y="62144"/>
                </a:cubicBezTo>
                <a:cubicBezTo>
                  <a:pt x="4117281" y="40442"/>
                  <a:pt x="3887832" y="64965"/>
                  <a:pt x="4021585" y="44388"/>
                </a:cubicBezTo>
                <a:cubicBezTo>
                  <a:pt x="4048070" y="40313"/>
                  <a:pt x="4074702" y="36389"/>
                  <a:pt x="4101484" y="35511"/>
                </a:cubicBezTo>
                <a:cubicBezTo>
                  <a:pt x="4505900" y="22252"/>
                  <a:pt x="4831217" y="26633"/>
                  <a:pt x="5246703" y="26633"/>
                </a:cubicBezTo>
              </a:path>
            </a:pathLst>
          </a:cu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任意多边形: 形状 8">
            <a:extLst>
              <a:ext uri="{FF2B5EF4-FFF2-40B4-BE49-F238E27FC236}">
                <a16:creationId xmlns:a16="http://schemas.microsoft.com/office/drawing/2014/main" id="{13ED1743-BFAD-47BD-8BE8-073B713E9342}"/>
              </a:ext>
            </a:extLst>
          </p:cNvPr>
          <p:cNvSpPr/>
          <p:nvPr/>
        </p:nvSpPr>
        <p:spPr>
          <a:xfrm>
            <a:off x="7696940" y="5255581"/>
            <a:ext cx="3932808" cy="145397"/>
          </a:xfrm>
          <a:custGeom>
            <a:avLst/>
            <a:gdLst>
              <a:gd name="connsiteX0" fmla="*/ 0 w 3932808"/>
              <a:gd name="connsiteY0" fmla="*/ 17755 h 145397"/>
              <a:gd name="connsiteX1" fmla="*/ 97654 w 3932808"/>
              <a:gd name="connsiteY1" fmla="*/ 26633 h 145397"/>
              <a:gd name="connsiteX2" fmla="*/ 124287 w 3932808"/>
              <a:gd name="connsiteY2" fmla="*/ 44388 h 145397"/>
              <a:gd name="connsiteX3" fmla="*/ 150920 w 3932808"/>
              <a:gd name="connsiteY3" fmla="*/ 53266 h 145397"/>
              <a:gd name="connsiteX4" fmla="*/ 221942 w 3932808"/>
              <a:gd name="connsiteY4" fmla="*/ 71021 h 145397"/>
              <a:gd name="connsiteX5" fmla="*/ 1074198 w 3932808"/>
              <a:gd name="connsiteY5" fmla="*/ 97654 h 145397"/>
              <a:gd name="connsiteX6" fmla="*/ 1154097 w 3932808"/>
              <a:gd name="connsiteY6" fmla="*/ 115409 h 145397"/>
              <a:gd name="connsiteX7" fmla="*/ 1189608 w 3932808"/>
              <a:gd name="connsiteY7" fmla="*/ 124287 h 145397"/>
              <a:gd name="connsiteX8" fmla="*/ 1953087 w 3932808"/>
              <a:gd name="connsiteY8" fmla="*/ 133165 h 145397"/>
              <a:gd name="connsiteX9" fmla="*/ 2352582 w 3932808"/>
              <a:gd name="connsiteY9" fmla="*/ 133165 h 145397"/>
              <a:gd name="connsiteX10" fmla="*/ 2414726 w 3932808"/>
              <a:gd name="connsiteY10" fmla="*/ 115409 h 145397"/>
              <a:gd name="connsiteX11" fmla="*/ 2485747 w 3932808"/>
              <a:gd name="connsiteY11" fmla="*/ 79899 h 145397"/>
              <a:gd name="connsiteX12" fmla="*/ 2556769 w 3932808"/>
              <a:gd name="connsiteY12" fmla="*/ 62143 h 145397"/>
              <a:gd name="connsiteX13" fmla="*/ 2601157 w 3932808"/>
              <a:gd name="connsiteY13" fmla="*/ 53266 h 145397"/>
              <a:gd name="connsiteX14" fmla="*/ 2654423 w 3932808"/>
              <a:gd name="connsiteY14" fmla="*/ 35510 h 145397"/>
              <a:gd name="connsiteX15" fmla="*/ 2707689 w 3932808"/>
              <a:gd name="connsiteY15" fmla="*/ 26633 h 145397"/>
              <a:gd name="connsiteX16" fmla="*/ 2743200 w 3932808"/>
              <a:gd name="connsiteY16" fmla="*/ 17755 h 145397"/>
              <a:gd name="connsiteX17" fmla="*/ 2805343 w 3932808"/>
              <a:gd name="connsiteY17" fmla="*/ 8877 h 145397"/>
              <a:gd name="connsiteX18" fmla="*/ 2849732 w 3932808"/>
              <a:gd name="connsiteY18" fmla="*/ 0 h 145397"/>
              <a:gd name="connsiteX19" fmla="*/ 3027285 w 3932808"/>
              <a:gd name="connsiteY19" fmla="*/ 17755 h 145397"/>
              <a:gd name="connsiteX20" fmla="*/ 3062796 w 3932808"/>
              <a:gd name="connsiteY20" fmla="*/ 35510 h 145397"/>
              <a:gd name="connsiteX21" fmla="*/ 3098307 w 3932808"/>
              <a:gd name="connsiteY21" fmla="*/ 44388 h 145397"/>
              <a:gd name="connsiteX22" fmla="*/ 3124940 w 3932808"/>
              <a:gd name="connsiteY22" fmla="*/ 53266 h 145397"/>
              <a:gd name="connsiteX23" fmla="*/ 3169328 w 3932808"/>
              <a:gd name="connsiteY23" fmla="*/ 71021 h 145397"/>
              <a:gd name="connsiteX24" fmla="*/ 3338004 w 3932808"/>
              <a:gd name="connsiteY24" fmla="*/ 79899 h 145397"/>
              <a:gd name="connsiteX25" fmla="*/ 3719743 w 3932808"/>
              <a:gd name="connsiteY25" fmla="*/ 71021 h 145397"/>
              <a:gd name="connsiteX26" fmla="*/ 3755254 w 3932808"/>
              <a:gd name="connsiteY26" fmla="*/ 62143 h 145397"/>
              <a:gd name="connsiteX27" fmla="*/ 3844031 w 3932808"/>
              <a:gd name="connsiteY27" fmla="*/ 53266 h 145397"/>
              <a:gd name="connsiteX28" fmla="*/ 3870664 w 3932808"/>
              <a:gd name="connsiteY28" fmla="*/ 44388 h 145397"/>
              <a:gd name="connsiteX29" fmla="*/ 3932808 w 3932808"/>
              <a:gd name="connsiteY29" fmla="*/ 35510 h 14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32808" h="145397">
                <a:moveTo>
                  <a:pt x="0" y="17755"/>
                </a:moveTo>
                <a:cubicBezTo>
                  <a:pt x="32551" y="20714"/>
                  <a:pt x="65694" y="19784"/>
                  <a:pt x="97654" y="26633"/>
                </a:cubicBezTo>
                <a:cubicBezTo>
                  <a:pt x="108087" y="28869"/>
                  <a:pt x="114744" y="39616"/>
                  <a:pt x="124287" y="44388"/>
                </a:cubicBezTo>
                <a:cubicBezTo>
                  <a:pt x="132657" y="48573"/>
                  <a:pt x="141892" y="50804"/>
                  <a:pt x="150920" y="53266"/>
                </a:cubicBezTo>
                <a:cubicBezTo>
                  <a:pt x="174463" y="59687"/>
                  <a:pt x="197593" y="69398"/>
                  <a:pt x="221942" y="71021"/>
                </a:cubicBezTo>
                <a:cubicBezTo>
                  <a:pt x="594346" y="95849"/>
                  <a:pt x="310634" y="78801"/>
                  <a:pt x="1074198" y="97654"/>
                </a:cubicBezTo>
                <a:lnTo>
                  <a:pt x="1154097" y="115409"/>
                </a:lnTo>
                <a:cubicBezTo>
                  <a:pt x="1165986" y="118153"/>
                  <a:pt x="1177410" y="124016"/>
                  <a:pt x="1189608" y="124287"/>
                </a:cubicBezTo>
                <a:cubicBezTo>
                  <a:pt x="1444055" y="129942"/>
                  <a:pt x="1698594" y="130206"/>
                  <a:pt x="1953087" y="133165"/>
                </a:cubicBezTo>
                <a:cubicBezTo>
                  <a:pt x="2130294" y="150884"/>
                  <a:pt x="2063250" y="148002"/>
                  <a:pt x="2352582" y="133165"/>
                </a:cubicBezTo>
                <a:cubicBezTo>
                  <a:pt x="2360226" y="132773"/>
                  <a:pt x="2404854" y="119896"/>
                  <a:pt x="2414726" y="115409"/>
                </a:cubicBezTo>
                <a:cubicBezTo>
                  <a:pt x="2438821" y="104457"/>
                  <a:pt x="2459793" y="85090"/>
                  <a:pt x="2485747" y="79899"/>
                </a:cubicBezTo>
                <a:cubicBezTo>
                  <a:pt x="2649397" y="47168"/>
                  <a:pt x="2447550" y="89447"/>
                  <a:pt x="2556769" y="62143"/>
                </a:cubicBezTo>
                <a:cubicBezTo>
                  <a:pt x="2571407" y="58483"/>
                  <a:pt x="2586600" y="57236"/>
                  <a:pt x="2601157" y="53266"/>
                </a:cubicBezTo>
                <a:cubicBezTo>
                  <a:pt x="2619213" y="48342"/>
                  <a:pt x="2635962" y="38587"/>
                  <a:pt x="2654423" y="35510"/>
                </a:cubicBezTo>
                <a:cubicBezTo>
                  <a:pt x="2672178" y="32551"/>
                  <a:pt x="2690038" y="30163"/>
                  <a:pt x="2707689" y="26633"/>
                </a:cubicBezTo>
                <a:cubicBezTo>
                  <a:pt x="2719653" y="24240"/>
                  <a:pt x="2731196" y="19938"/>
                  <a:pt x="2743200" y="17755"/>
                </a:cubicBezTo>
                <a:cubicBezTo>
                  <a:pt x="2763787" y="14012"/>
                  <a:pt x="2784703" y="12317"/>
                  <a:pt x="2805343" y="8877"/>
                </a:cubicBezTo>
                <a:cubicBezTo>
                  <a:pt x="2820227" y="6396"/>
                  <a:pt x="2834936" y="2959"/>
                  <a:pt x="2849732" y="0"/>
                </a:cubicBezTo>
                <a:cubicBezTo>
                  <a:pt x="2877160" y="1714"/>
                  <a:pt x="2978361" y="-592"/>
                  <a:pt x="3027285" y="17755"/>
                </a:cubicBezTo>
                <a:cubicBezTo>
                  <a:pt x="3039676" y="22402"/>
                  <a:pt x="3050405" y="30863"/>
                  <a:pt x="3062796" y="35510"/>
                </a:cubicBezTo>
                <a:cubicBezTo>
                  <a:pt x="3074220" y="39794"/>
                  <a:pt x="3086575" y="41036"/>
                  <a:pt x="3098307" y="44388"/>
                </a:cubicBezTo>
                <a:cubicBezTo>
                  <a:pt x="3107305" y="46959"/>
                  <a:pt x="3116178" y="49980"/>
                  <a:pt x="3124940" y="53266"/>
                </a:cubicBezTo>
                <a:cubicBezTo>
                  <a:pt x="3139861" y="58861"/>
                  <a:pt x="3153515" y="69044"/>
                  <a:pt x="3169328" y="71021"/>
                </a:cubicBezTo>
                <a:cubicBezTo>
                  <a:pt x="3225196" y="78005"/>
                  <a:pt x="3281779" y="76940"/>
                  <a:pt x="3338004" y="79899"/>
                </a:cubicBezTo>
                <a:lnTo>
                  <a:pt x="3719743" y="71021"/>
                </a:lnTo>
                <a:cubicBezTo>
                  <a:pt x="3731933" y="70502"/>
                  <a:pt x="3743175" y="63868"/>
                  <a:pt x="3755254" y="62143"/>
                </a:cubicBezTo>
                <a:cubicBezTo>
                  <a:pt x="3784695" y="57937"/>
                  <a:pt x="3814439" y="56225"/>
                  <a:pt x="3844031" y="53266"/>
                </a:cubicBezTo>
                <a:cubicBezTo>
                  <a:pt x="3852909" y="50307"/>
                  <a:pt x="3861488" y="46223"/>
                  <a:pt x="3870664" y="44388"/>
                </a:cubicBezTo>
                <a:cubicBezTo>
                  <a:pt x="3891183" y="40284"/>
                  <a:pt x="3932808" y="35510"/>
                  <a:pt x="3932808" y="35510"/>
                </a:cubicBezTo>
              </a:path>
            </a:pathLst>
          </a:cu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69934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7254" y="336934"/>
            <a:ext cx="10972800" cy="931043"/>
          </a:xfrm>
        </p:spPr>
        <p:txBody>
          <a:bodyPr/>
          <a:lstStyle/>
          <a:p>
            <a:r>
              <a:rPr lang="en-US" altLang="zh-CN" dirty="0"/>
              <a:t>1.1.1 </a:t>
            </a:r>
            <a:r>
              <a:rPr lang="zh-CN" altLang="en-US" dirty="0"/>
              <a:t>面向磁盘的存储架构</a:t>
            </a:r>
          </a:p>
        </p:txBody>
      </p:sp>
      <p:sp>
        <p:nvSpPr>
          <p:cNvPr id="3" name="内容占位符 2"/>
          <p:cNvSpPr>
            <a:spLocks noGrp="1"/>
          </p:cNvSpPr>
          <p:nvPr>
            <p:ph idx="1"/>
          </p:nvPr>
        </p:nvSpPr>
        <p:spPr>
          <a:xfrm>
            <a:off x="707254" y="2251493"/>
            <a:ext cx="7744287" cy="4269573"/>
          </a:xfrm>
        </p:spPr>
        <p:txBody>
          <a:bodyPr/>
          <a:lstStyle/>
          <a:p>
            <a:pPr marL="0" indent="0">
              <a:buNone/>
            </a:pPr>
            <a:r>
              <a:rPr lang="zh-CN" altLang="en-US" sz="2400" dirty="0"/>
              <a:t>    本章开始，将了解</a:t>
            </a:r>
            <a:r>
              <a:rPr lang="en-US" altLang="zh-CN" sz="2400" dirty="0"/>
              <a:t>DBMS</a:t>
            </a:r>
            <a:r>
              <a:rPr lang="zh-CN" altLang="en-US" sz="2400" dirty="0"/>
              <a:t>如何管理</a:t>
            </a:r>
            <a:r>
              <a:rPr lang="en-US" altLang="zh-CN" sz="2400" dirty="0"/>
              <a:t>DB</a:t>
            </a:r>
            <a:r>
              <a:rPr lang="zh-CN" altLang="en-US" sz="2400" dirty="0"/>
              <a:t>，包括</a:t>
            </a:r>
            <a:r>
              <a:rPr lang="en-US" altLang="zh-CN" sz="2400" dirty="0"/>
              <a:t>DBMS</a:t>
            </a:r>
            <a:r>
              <a:rPr lang="zh-CN" altLang="en-US" sz="2400" dirty="0"/>
              <a:t>如何简化和协助对数据的访问，如何实现物理细节对用户透明。</a:t>
            </a:r>
            <a:endParaRPr lang="en-US" altLang="zh-CN" sz="2400" dirty="0"/>
          </a:p>
          <a:p>
            <a:pPr marL="0" indent="0">
              <a:buNone/>
            </a:pPr>
            <a:r>
              <a:rPr lang="zh-CN" altLang="en-US" sz="2400" dirty="0">
                <a:latin typeface="微软雅黑" panose="020B0503020204020204" pitchFamily="34" charset="-122"/>
                <a:ea typeface="微软雅黑" panose="020B0503020204020204" pitchFamily="34" charset="-122"/>
              </a:rPr>
              <a:t>问题背景：</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dirty="0"/>
              <a:t>磁盘、内存，易失</a:t>
            </a:r>
            <a:r>
              <a:rPr lang="en-US" altLang="zh-CN" sz="2400" dirty="0"/>
              <a:t>/</a:t>
            </a:r>
            <a:r>
              <a:rPr lang="zh-CN" altLang="en-US" sz="2400" dirty="0"/>
              <a:t>非易失的问题（挥发性质）</a:t>
            </a:r>
            <a:endParaRPr lang="en-US" altLang="zh-CN" sz="2400" dirty="0"/>
          </a:p>
          <a:p>
            <a:pPr marL="393700" lvl="1" indent="0">
              <a:buNone/>
            </a:pPr>
            <a:r>
              <a:rPr lang="zh-CN" altLang="en-US" dirty="0">
                <a:solidFill>
                  <a:srgbClr val="FF0000"/>
                </a:solidFill>
              </a:rPr>
              <a:t>存储技术发展：“非易失性内存”？</a:t>
            </a:r>
            <a:endParaRPr lang="en-US" altLang="zh-CN" dirty="0">
              <a:solidFill>
                <a:srgbClr val="FF0000"/>
              </a:solidFill>
            </a:endParaRPr>
          </a:p>
          <a:p>
            <a:pPr>
              <a:buFont typeface="Wingdings" panose="05000000000000000000" pitchFamily="2" charset="2"/>
              <a:buChar char="Ø"/>
            </a:pPr>
            <a:r>
              <a:rPr lang="en-US" altLang="zh-CN" sz="2400" dirty="0"/>
              <a:t>DBMS</a:t>
            </a:r>
            <a:r>
              <a:rPr lang="zh-CN" altLang="en-US" sz="2400" dirty="0"/>
              <a:t>假定其数据存储在非易失磁盘上。</a:t>
            </a:r>
            <a:endParaRPr lang="en-US" altLang="zh-CN" sz="2400" dirty="0"/>
          </a:p>
          <a:p>
            <a:pPr>
              <a:buFont typeface="Wingdings" panose="05000000000000000000" pitchFamily="2" charset="2"/>
              <a:buChar char="Ø"/>
            </a:pPr>
            <a:r>
              <a:rPr lang="en-US" altLang="zh-CN" sz="2400" dirty="0"/>
              <a:t>DBMS</a:t>
            </a:r>
            <a:r>
              <a:rPr lang="zh-CN" altLang="en-US" sz="2400" dirty="0"/>
              <a:t>的</a:t>
            </a:r>
            <a:r>
              <a:rPr lang="zh-CN" altLang="en-US" sz="2400" dirty="0">
                <a:solidFill>
                  <a:srgbClr val="FF0000"/>
                </a:solidFill>
              </a:rPr>
              <a:t>若干组件负责数据在易失内存和非易失磁盘间传送</a:t>
            </a:r>
            <a:r>
              <a:rPr lang="zh-CN" altLang="en-US" sz="2400" dirty="0"/>
              <a:t>。</a:t>
            </a:r>
          </a:p>
        </p:txBody>
      </p:sp>
      <p:grpSp>
        <p:nvGrpSpPr>
          <p:cNvPr id="9" name="组合 8">
            <a:extLst>
              <a:ext uri="{FF2B5EF4-FFF2-40B4-BE49-F238E27FC236}">
                <a16:creationId xmlns:a16="http://schemas.microsoft.com/office/drawing/2014/main" id="{62B17F58-7E7A-40DD-A3F6-D4D496F577FC}"/>
              </a:ext>
            </a:extLst>
          </p:cNvPr>
          <p:cNvGrpSpPr/>
          <p:nvPr/>
        </p:nvGrpSpPr>
        <p:grpSpPr>
          <a:xfrm>
            <a:off x="8697011" y="1535983"/>
            <a:ext cx="2983044" cy="4519561"/>
            <a:chOff x="7135317" y="1690688"/>
            <a:chExt cx="2983044" cy="4519561"/>
          </a:xfrm>
        </p:grpSpPr>
        <p:sp>
          <p:nvSpPr>
            <p:cNvPr id="4" name="矩形 3"/>
            <p:cNvSpPr/>
            <p:nvPr/>
          </p:nvSpPr>
          <p:spPr>
            <a:xfrm>
              <a:off x="7135318" y="1690688"/>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查询计划</a:t>
              </a:r>
            </a:p>
          </p:txBody>
        </p:sp>
        <p:sp>
          <p:nvSpPr>
            <p:cNvPr id="5" name="矩形 4"/>
            <p:cNvSpPr/>
            <p:nvPr/>
          </p:nvSpPr>
          <p:spPr>
            <a:xfrm>
              <a:off x="7135317" y="2624906"/>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操作执行</a:t>
              </a:r>
            </a:p>
          </p:txBody>
        </p:sp>
        <p:sp>
          <p:nvSpPr>
            <p:cNvPr id="6" name="矩形 5"/>
            <p:cNvSpPr/>
            <p:nvPr/>
          </p:nvSpPr>
          <p:spPr>
            <a:xfrm>
              <a:off x="7135317" y="3559124"/>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存取访问方法</a:t>
              </a:r>
            </a:p>
          </p:txBody>
        </p:sp>
        <p:sp>
          <p:nvSpPr>
            <p:cNvPr id="7" name="矩形 6"/>
            <p:cNvSpPr/>
            <p:nvPr/>
          </p:nvSpPr>
          <p:spPr>
            <a:xfrm>
              <a:off x="7135317" y="4493342"/>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缓冲池管理器</a:t>
              </a:r>
            </a:p>
          </p:txBody>
        </p:sp>
        <p:sp>
          <p:nvSpPr>
            <p:cNvPr id="8" name="矩形 7"/>
            <p:cNvSpPr/>
            <p:nvPr/>
          </p:nvSpPr>
          <p:spPr>
            <a:xfrm>
              <a:off x="7135317" y="5427560"/>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磁盘管理器</a:t>
              </a:r>
            </a:p>
          </p:txBody>
        </p:sp>
      </p:grpSp>
      <p:sp>
        <p:nvSpPr>
          <p:cNvPr id="10" name="灯片编号占位符 9">
            <a:extLst>
              <a:ext uri="{FF2B5EF4-FFF2-40B4-BE49-F238E27FC236}">
                <a16:creationId xmlns:a16="http://schemas.microsoft.com/office/drawing/2014/main" id="{6CDB5D21-3C6E-4BB9-8F4F-859A348BFD40}"/>
              </a:ext>
            </a:extLst>
          </p:cNvPr>
          <p:cNvSpPr>
            <a:spLocks noGrp="1"/>
          </p:cNvSpPr>
          <p:nvPr>
            <p:ph type="sldNum" sz="quarter" idx="12"/>
          </p:nvPr>
        </p:nvSpPr>
        <p:spPr/>
        <p:txBody>
          <a:bodyPr/>
          <a:lstStyle/>
          <a:p>
            <a:fld id="{3742B0B0-14D4-4B09-A8B4-7B726FDD0F27}" type="slidenum">
              <a:rPr lang="zh-CN" altLang="en-US" smtClean="0"/>
              <a:t>4</a:t>
            </a:fld>
            <a:endParaRPr lang="zh-CN" altLang="en-US"/>
          </a:p>
        </p:txBody>
      </p:sp>
      <p:sp>
        <p:nvSpPr>
          <p:cNvPr id="11" name="流程图: 可选过程 10">
            <a:extLst>
              <a:ext uri="{FF2B5EF4-FFF2-40B4-BE49-F238E27FC236}">
                <a16:creationId xmlns:a16="http://schemas.microsoft.com/office/drawing/2014/main" id="{6DD10257-4001-45C2-97E2-6539038C6549}"/>
              </a:ext>
            </a:extLst>
          </p:cNvPr>
          <p:cNvSpPr/>
          <p:nvPr/>
        </p:nvSpPr>
        <p:spPr>
          <a:xfrm>
            <a:off x="707254" y="1298221"/>
            <a:ext cx="7487728" cy="871267"/>
          </a:xfrm>
          <a:prstGeom prst="flowChartAlternateProcess">
            <a:avLst/>
          </a:prstGeom>
          <a:solidFill>
            <a:srgbClr val="0F6FC6"/>
          </a:solidFill>
        </p:spPr>
        <p:style>
          <a:lnRef idx="2">
            <a:schemeClr val="accent1"/>
          </a:lnRef>
          <a:fillRef idx="1">
            <a:schemeClr val="lt1"/>
          </a:fillRef>
          <a:effectRef idx="0">
            <a:schemeClr val="accent1"/>
          </a:effectRef>
          <a:fontRef idx="minor">
            <a:schemeClr val="dk1"/>
          </a:fontRef>
        </p:style>
        <p:txBody>
          <a:bodyPr rtlCol="0" anchor="ctr"/>
          <a:lstStyle/>
          <a:p>
            <a:pPr marL="0" indent="0">
              <a:buNone/>
            </a:pPr>
            <a:r>
              <a:rPr lang="zh-CN" altLang="en-US" dirty="0">
                <a:solidFill>
                  <a:schemeClr val="bg1"/>
                </a:solidFill>
              </a:rPr>
              <a:t>我们已经从概念层、逻辑层的角度，认识到关系模型中的数据库是表的集合，并能使用</a:t>
            </a:r>
            <a:r>
              <a:rPr lang="en-US" altLang="zh-CN" dirty="0">
                <a:solidFill>
                  <a:schemeClr val="bg1"/>
                </a:solidFill>
              </a:rPr>
              <a:t>SQL</a:t>
            </a:r>
            <a:r>
              <a:rPr lang="zh-CN" altLang="en-US" dirty="0">
                <a:solidFill>
                  <a:schemeClr val="bg1"/>
                </a:solidFill>
              </a:rPr>
              <a:t>实现读</a:t>
            </a:r>
            <a:r>
              <a:rPr lang="en-US" altLang="zh-CN" dirty="0">
                <a:solidFill>
                  <a:schemeClr val="bg1"/>
                </a:solidFill>
              </a:rPr>
              <a:t>/</a:t>
            </a:r>
            <a:r>
              <a:rPr lang="zh-CN" altLang="en-US" dirty="0">
                <a:solidFill>
                  <a:schemeClr val="bg1"/>
                </a:solidFill>
              </a:rPr>
              <a:t>写操作。</a:t>
            </a:r>
            <a:endParaRPr lang="en-US" altLang="zh-CN" dirty="0">
              <a:solidFill>
                <a:schemeClr val="bg1"/>
              </a:solidFill>
            </a:endParaRPr>
          </a:p>
        </p:txBody>
      </p:sp>
    </p:spTree>
    <p:extLst>
      <p:ext uri="{BB962C8B-B14F-4D97-AF65-F5344CB8AC3E}">
        <p14:creationId xmlns:p14="http://schemas.microsoft.com/office/powerpoint/2010/main" val="3193640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82908"/>
            <a:ext cx="10972800" cy="839865"/>
          </a:xfrm>
        </p:spPr>
        <p:txBody>
          <a:bodyPr/>
          <a:lstStyle/>
          <a:p>
            <a:r>
              <a:rPr lang="en-US" altLang="zh-CN" dirty="0"/>
              <a:t>1.4 </a:t>
            </a:r>
            <a:r>
              <a:rPr lang="zh-CN" altLang="en-US" dirty="0"/>
              <a:t>存储模型</a:t>
            </a:r>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6169" y="1836693"/>
            <a:ext cx="10128205" cy="5021307"/>
          </a:xfrm>
        </p:spPr>
      </p:pic>
      <p:sp>
        <p:nvSpPr>
          <p:cNvPr id="3" name="矩形 2">
            <a:extLst>
              <a:ext uri="{FF2B5EF4-FFF2-40B4-BE49-F238E27FC236}">
                <a16:creationId xmlns:a16="http://schemas.microsoft.com/office/drawing/2014/main" id="{7CD5BC0C-2ADA-4A2D-ACF1-8BFF9807E994}"/>
              </a:ext>
            </a:extLst>
          </p:cNvPr>
          <p:cNvSpPr/>
          <p:nvPr/>
        </p:nvSpPr>
        <p:spPr>
          <a:xfrm>
            <a:off x="609600" y="1348900"/>
            <a:ext cx="2031325" cy="461665"/>
          </a:xfrm>
          <a:prstGeom prst="rect">
            <a:avLst/>
          </a:prstGeom>
        </p:spPr>
        <p:txBody>
          <a:bodyPr wrap="none">
            <a:spAutoFit/>
          </a:bodyPr>
          <a:lstStyle/>
          <a:p>
            <a:r>
              <a:rPr lang="zh-CN" altLang="en-US" dirty="0"/>
              <a:t>维基百科例子</a:t>
            </a:r>
          </a:p>
        </p:txBody>
      </p:sp>
      <p:sp>
        <p:nvSpPr>
          <p:cNvPr id="4" name="灯片编号占位符 3">
            <a:extLst>
              <a:ext uri="{FF2B5EF4-FFF2-40B4-BE49-F238E27FC236}">
                <a16:creationId xmlns:a16="http://schemas.microsoft.com/office/drawing/2014/main" id="{E5C84E30-B16A-478D-B863-A07AC33ECEFB}"/>
              </a:ext>
            </a:extLst>
          </p:cNvPr>
          <p:cNvSpPr>
            <a:spLocks noGrp="1"/>
          </p:cNvSpPr>
          <p:nvPr>
            <p:ph type="sldNum" sz="quarter" idx="12"/>
          </p:nvPr>
        </p:nvSpPr>
        <p:spPr/>
        <p:txBody>
          <a:bodyPr/>
          <a:lstStyle/>
          <a:p>
            <a:fld id="{3742B0B0-14D4-4B09-A8B4-7B726FDD0F27}" type="slidenum">
              <a:rPr lang="zh-CN" altLang="en-US" smtClean="0"/>
              <a:t>40</a:t>
            </a:fld>
            <a:endParaRPr lang="zh-CN" altLang="en-US"/>
          </a:p>
        </p:txBody>
      </p:sp>
      <p:sp>
        <p:nvSpPr>
          <p:cNvPr id="5" name="对话气泡: 圆角矩形 4">
            <a:extLst>
              <a:ext uri="{FF2B5EF4-FFF2-40B4-BE49-F238E27FC236}">
                <a16:creationId xmlns:a16="http://schemas.microsoft.com/office/drawing/2014/main" id="{DD2D674B-4176-4F10-8C45-201DE3F22D5F}"/>
              </a:ext>
            </a:extLst>
          </p:cNvPr>
          <p:cNvSpPr/>
          <p:nvPr/>
        </p:nvSpPr>
        <p:spPr>
          <a:xfrm>
            <a:off x="4405223" y="449166"/>
            <a:ext cx="7177177" cy="1251003"/>
          </a:xfrm>
          <a:prstGeom prst="wedgeRoundRectCallout">
            <a:avLst>
              <a:gd name="adj1" fmla="val -39222"/>
              <a:gd name="adj2" fmla="val 6319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solidFill>
                  <a:schemeClr val="tx1"/>
                </a:solidFill>
              </a:rPr>
              <a:t>      关系模型并非特定要求一个元组的所有属性都存储在一个页面中，而且这在某些工作负载下不是最佳的布置方式。</a:t>
            </a:r>
            <a:endParaRPr lang="zh-CN" altLang="en-US" dirty="0"/>
          </a:p>
        </p:txBody>
      </p:sp>
    </p:spTree>
    <p:extLst>
      <p:ext uri="{BB962C8B-B14F-4D97-AF65-F5344CB8AC3E}">
        <p14:creationId xmlns:p14="http://schemas.microsoft.com/office/powerpoint/2010/main" val="2287407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68843"/>
          </a:xfrm>
        </p:spPr>
        <p:txBody>
          <a:bodyPr/>
          <a:lstStyle/>
          <a:p>
            <a:r>
              <a:rPr lang="en-US" altLang="zh-CN" dirty="0"/>
              <a:t>1.4 </a:t>
            </a:r>
            <a:r>
              <a:rPr lang="zh-CN" altLang="en-US" dirty="0"/>
              <a:t>存储模型</a:t>
            </a:r>
          </a:p>
        </p:txBody>
      </p:sp>
      <p:sp>
        <p:nvSpPr>
          <p:cNvPr id="3" name="内容占位符 2"/>
          <p:cNvSpPr>
            <a:spLocks noGrp="1"/>
          </p:cNvSpPr>
          <p:nvPr>
            <p:ph idx="1"/>
          </p:nvPr>
        </p:nvSpPr>
        <p:spPr>
          <a:xfrm>
            <a:off x="609600" y="1615736"/>
            <a:ext cx="10972800" cy="4708865"/>
          </a:xfrm>
        </p:spPr>
        <p:txBody>
          <a:bodyPr/>
          <a:lstStyle/>
          <a:p>
            <a:pPr marL="0" indent="0">
              <a:buNone/>
            </a:pPr>
            <a:r>
              <a:rPr lang="en-US" altLang="zh-CN" sz="2400" b="1" dirty="0">
                <a:latin typeface="微软雅黑" panose="020B0503020204020204" pitchFamily="34" charset="-122"/>
                <a:ea typeface="微软雅黑" panose="020B0503020204020204" pitchFamily="34" charset="-122"/>
              </a:rPr>
              <a:t>NSM</a:t>
            </a:r>
            <a:r>
              <a:rPr lang="zh-CN" altLang="en-US" sz="2400" b="1" dirty="0">
                <a:latin typeface="微软雅黑" panose="020B0503020204020204" pitchFamily="34" charset="-122"/>
                <a:ea typeface="微软雅黑" panose="020B0503020204020204" pitchFamily="34" charset="-122"/>
              </a:rPr>
              <a:t>存储模型（</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元存储，行存储）</a:t>
            </a:r>
            <a:endParaRPr lang="en-US" altLang="zh-CN" sz="2400" b="1" dirty="0">
              <a:latin typeface="微软雅黑" panose="020B0503020204020204" pitchFamily="34" charset="-122"/>
              <a:ea typeface="微软雅黑" panose="020B0503020204020204" pitchFamily="34" charset="-122"/>
            </a:endParaRPr>
          </a:p>
          <a:p>
            <a:pPr marL="0" indent="542925">
              <a:buNone/>
            </a:pPr>
            <a:r>
              <a:rPr lang="zh-CN" altLang="en-US" sz="2400" dirty="0"/>
              <a:t>为适应</a:t>
            </a:r>
            <a:r>
              <a:rPr lang="en-US" altLang="zh-CN" sz="2400" dirty="0"/>
              <a:t>OLTP</a:t>
            </a:r>
            <a:r>
              <a:rPr lang="zh-CN" altLang="en-US" sz="2400" dirty="0"/>
              <a:t>或</a:t>
            </a:r>
            <a:r>
              <a:rPr lang="en-US" altLang="zh-CN" sz="2400" dirty="0"/>
              <a:t>OLAP</a:t>
            </a:r>
            <a:r>
              <a:rPr lang="zh-CN" altLang="en-US" sz="2400" dirty="0"/>
              <a:t>不同的工作负载，</a:t>
            </a:r>
            <a:r>
              <a:rPr lang="en-US" altLang="zh-CN" sz="2400" dirty="0"/>
              <a:t>DBMS</a:t>
            </a:r>
            <a:r>
              <a:rPr lang="zh-CN" altLang="en-US" sz="2400" dirty="0"/>
              <a:t>可以采用不同的方式进行元组的存储。常见的</a:t>
            </a:r>
            <a:r>
              <a:rPr lang="en-US" altLang="zh-CN" sz="2400" dirty="0">
                <a:solidFill>
                  <a:srgbClr val="FF0000"/>
                </a:solidFill>
              </a:rPr>
              <a:t>n</a:t>
            </a:r>
            <a:r>
              <a:rPr lang="zh-CN" altLang="en-US" sz="2400" dirty="0">
                <a:solidFill>
                  <a:srgbClr val="FF0000"/>
                </a:solidFill>
              </a:rPr>
              <a:t>元存储</a:t>
            </a:r>
            <a:r>
              <a:rPr lang="zh-CN" altLang="en-US" sz="2400" dirty="0"/>
              <a:t>模型（</a:t>
            </a:r>
            <a:r>
              <a:rPr lang="en-US" altLang="zh-CN" sz="2400" dirty="0"/>
              <a:t>n-ary storage mode</a:t>
            </a:r>
            <a:r>
              <a:rPr lang="zh-CN" altLang="en-US" sz="2400" dirty="0"/>
              <a:t>，</a:t>
            </a:r>
            <a:r>
              <a:rPr lang="en-US" altLang="zh-CN" sz="2400" dirty="0">
                <a:solidFill>
                  <a:srgbClr val="FF0000"/>
                </a:solidFill>
              </a:rPr>
              <a:t>NSM</a:t>
            </a:r>
            <a:r>
              <a:rPr lang="zh-CN" altLang="en-US" sz="2400" dirty="0"/>
              <a:t>，又名“</a:t>
            </a:r>
            <a:r>
              <a:rPr lang="zh-CN" altLang="en-US" sz="2400" dirty="0">
                <a:solidFill>
                  <a:srgbClr val="FF0000"/>
                </a:solidFill>
              </a:rPr>
              <a:t>行存储</a:t>
            </a:r>
            <a:r>
              <a:rPr lang="zh-CN" altLang="en-US" sz="2400" dirty="0"/>
              <a:t>”）非常适合</a:t>
            </a:r>
            <a:r>
              <a:rPr lang="en-US" altLang="zh-CN" sz="2400" dirty="0"/>
              <a:t>OLTP</a:t>
            </a:r>
            <a:r>
              <a:rPr lang="zh-CN" altLang="en-US" sz="2400" dirty="0"/>
              <a:t>。</a:t>
            </a:r>
            <a:endParaRPr lang="en-US" altLang="zh-CN" sz="2400" dirty="0"/>
          </a:p>
          <a:p>
            <a:pPr marL="0" indent="0">
              <a:buNone/>
            </a:pPr>
            <a:r>
              <a:rPr lang="en-US" altLang="zh-CN" sz="2400" b="1" dirty="0">
                <a:latin typeface="微软雅黑" panose="020B0503020204020204" pitchFamily="34" charset="-122"/>
                <a:ea typeface="微软雅黑" panose="020B0503020204020204" pitchFamily="34" charset="-122"/>
              </a:rPr>
              <a:t>NSM</a:t>
            </a:r>
            <a:r>
              <a:rPr lang="zh-CN" altLang="en-US" sz="2400" b="1" dirty="0">
                <a:latin typeface="微软雅黑" panose="020B0503020204020204" pitchFamily="34" charset="-122"/>
                <a:ea typeface="微软雅黑" panose="020B0503020204020204" pitchFamily="34" charset="-122"/>
              </a:rPr>
              <a:t>存储模型基本思想：</a:t>
            </a:r>
            <a:r>
              <a:rPr lang="zh-CN" altLang="en-US" sz="2400" dirty="0"/>
              <a:t>单个元组的所有属性连续的分布在一个页面中。其查询</a:t>
            </a:r>
            <a:r>
              <a:rPr lang="zh-CN" altLang="en-US" sz="2400" dirty="0">
                <a:solidFill>
                  <a:srgbClr val="FF0000"/>
                </a:solidFill>
              </a:rPr>
              <a:t>往往涉及单个实体（工作量较少）</a:t>
            </a:r>
            <a:r>
              <a:rPr lang="zh-CN" altLang="en-US" sz="2400" dirty="0"/>
              <a:t>，并能适应</a:t>
            </a:r>
            <a:r>
              <a:rPr lang="zh-CN" altLang="en-US" sz="2400" dirty="0">
                <a:solidFill>
                  <a:srgbClr val="FF0000"/>
                </a:solidFill>
              </a:rPr>
              <a:t>较为繁重的“更新”工作量</a:t>
            </a:r>
            <a:endParaRPr lang="en-US" altLang="zh-CN" sz="2400" dirty="0">
              <a:solidFill>
                <a:srgbClr val="FF0000"/>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255" y="4229843"/>
            <a:ext cx="8572468" cy="262815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1255" y="4229843"/>
            <a:ext cx="8572468" cy="2621853"/>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1255" y="4229843"/>
            <a:ext cx="8572468" cy="2628157"/>
          </a:xfrm>
          <a:prstGeom prst="rect">
            <a:avLst/>
          </a:prstGeom>
        </p:spPr>
      </p:pic>
      <p:sp>
        <p:nvSpPr>
          <p:cNvPr id="7" name="灯片编号占位符 6">
            <a:extLst>
              <a:ext uri="{FF2B5EF4-FFF2-40B4-BE49-F238E27FC236}">
                <a16:creationId xmlns:a16="http://schemas.microsoft.com/office/drawing/2014/main" id="{CE531C3D-9228-4738-8471-79C288DBFBA9}"/>
              </a:ext>
            </a:extLst>
          </p:cNvPr>
          <p:cNvSpPr>
            <a:spLocks noGrp="1"/>
          </p:cNvSpPr>
          <p:nvPr>
            <p:ph type="sldNum" sz="quarter" idx="12"/>
          </p:nvPr>
        </p:nvSpPr>
        <p:spPr/>
        <p:txBody>
          <a:bodyPr/>
          <a:lstStyle/>
          <a:p>
            <a:fld id="{3742B0B0-14D4-4B09-A8B4-7B726FDD0F27}" type="slidenum">
              <a:rPr lang="zh-CN" altLang="en-US" smtClean="0"/>
              <a:t>41</a:t>
            </a:fld>
            <a:endParaRPr lang="zh-CN" altLang="en-US"/>
          </a:p>
        </p:txBody>
      </p:sp>
    </p:spTree>
    <p:extLst>
      <p:ext uri="{BB962C8B-B14F-4D97-AF65-F5344CB8AC3E}">
        <p14:creationId xmlns:p14="http://schemas.microsoft.com/office/powerpoint/2010/main" val="168248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存储模型</a:t>
            </a:r>
          </a:p>
        </p:txBody>
      </p:sp>
      <p:sp>
        <p:nvSpPr>
          <p:cNvPr id="3" name="内容占位符 2"/>
          <p:cNvSpPr>
            <a:spLocks noGrp="1"/>
          </p:cNvSpPr>
          <p:nvPr>
            <p:ph idx="1"/>
          </p:nvPr>
        </p:nvSpPr>
        <p:spPr/>
        <p:txBody>
          <a:bodyPr/>
          <a:lstStyle/>
          <a:p>
            <a:pPr marL="0" indent="0">
              <a:buNone/>
            </a:pPr>
            <a:r>
              <a:rPr lang="zh-CN" altLang="en-US" dirty="0"/>
              <a:t>再看</a:t>
            </a:r>
            <a:r>
              <a:rPr lang="en-US" altLang="zh-CN" dirty="0"/>
              <a:t>OLTP  </a:t>
            </a:r>
            <a:r>
              <a:rPr lang="en-US" altLang="zh-CN" i="1" dirty="0"/>
              <a:t>VS.</a:t>
            </a:r>
            <a:r>
              <a:rPr lang="zh-CN" altLang="en-US" dirty="0"/>
              <a:t>  </a:t>
            </a:r>
            <a:r>
              <a:rPr lang="en-US" altLang="zh-CN" dirty="0"/>
              <a:t>OLAP</a:t>
            </a:r>
            <a:r>
              <a:rPr lang="zh-CN" altLang="en-US" dirty="0"/>
              <a:t>：不同的数据处理需求</a:t>
            </a:r>
            <a:endParaRPr lang="en-US" altLang="zh-CN"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737" y="2415160"/>
            <a:ext cx="8045142" cy="444284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5737" y="2411561"/>
            <a:ext cx="8045142" cy="4442840"/>
          </a:xfrm>
          <a:prstGeom prst="rect">
            <a:avLst/>
          </a:prstGeom>
        </p:spPr>
      </p:pic>
      <p:sp>
        <p:nvSpPr>
          <p:cNvPr id="4" name="灯片编号占位符 3">
            <a:extLst>
              <a:ext uri="{FF2B5EF4-FFF2-40B4-BE49-F238E27FC236}">
                <a16:creationId xmlns:a16="http://schemas.microsoft.com/office/drawing/2014/main" id="{06E984DB-E124-4FCB-9301-E0A7CBB0EE2F}"/>
              </a:ext>
            </a:extLst>
          </p:cNvPr>
          <p:cNvSpPr>
            <a:spLocks noGrp="1"/>
          </p:cNvSpPr>
          <p:nvPr>
            <p:ph type="sldNum" sz="quarter" idx="12"/>
          </p:nvPr>
        </p:nvSpPr>
        <p:spPr/>
        <p:txBody>
          <a:bodyPr/>
          <a:lstStyle/>
          <a:p>
            <a:fld id="{3742B0B0-14D4-4B09-A8B4-7B726FDD0F27}" type="slidenum">
              <a:rPr lang="zh-CN" altLang="en-US" smtClean="0"/>
              <a:t>42</a:t>
            </a:fld>
            <a:endParaRPr lang="zh-CN" altLang="en-US"/>
          </a:p>
        </p:txBody>
      </p:sp>
    </p:spTree>
    <p:extLst>
      <p:ext uri="{BB962C8B-B14F-4D97-AF65-F5344CB8AC3E}">
        <p14:creationId xmlns:p14="http://schemas.microsoft.com/office/powerpoint/2010/main" val="388432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29641"/>
            <a:ext cx="10972800" cy="759966"/>
          </a:xfrm>
        </p:spPr>
        <p:txBody>
          <a:bodyPr/>
          <a:lstStyle/>
          <a:p>
            <a:r>
              <a:rPr lang="en-US" altLang="zh-CN" dirty="0"/>
              <a:t>1.4 </a:t>
            </a:r>
            <a:r>
              <a:rPr lang="zh-CN" altLang="en-US" dirty="0"/>
              <a:t>存储模型</a:t>
            </a:r>
          </a:p>
        </p:txBody>
      </p:sp>
      <p:sp>
        <p:nvSpPr>
          <p:cNvPr id="3" name="内容占位符 2"/>
          <p:cNvSpPr>
            <a:spLocks noGrp="1"/>
          </p:cNvSpPr>
          <p:nvPr>
            <p:ph idx="1"/>
          </p:nvPr>
        </p:nvSpPr>
        <p:spPr>
          <a:xfrm>
            <a:off x="609600" y="1340528"/>
            <a:ext cx="10972800" cy="4984073"/>
          </a:xfrm>
        </p:spPr>
        <p:txBody>
          <a:bodyPr/>
          <a:lstStyle/>
          <a:p>
            <a:pPr marL="0" indent="0">
              <a:buNone/>
            </a:pPr>
            <a:r>
              <a:rPr lang="zh-CN" altLang="en-US" dirty="0"/>
              <a:t>从上例可以看出</a:t>
            </a:r>
            <a:r>
              <a:rPr lang="en-US" altLang="zh-CN" dirty="0"/>
              <a:t>NSM</a:t>
            </a:r>
            <a:r>
              <a:rPr lang="zh-CN" altLang="en-US" dirty="0"/>
              <a:t>优缺点：</a:t>
            </a:r>
            <a:endParaRPr lang="en-US" altLang="zh-CN" dirty="0"/>
          </a:p>
          <a:p>
            <a:pPr marL="355600" lvl="1" indent="-355600">
              <a:buFont typeface="Wingdings" panose="05000000000000000000" pitchFamily="2" charset="2"/>
              <a:buChar char="Ø"/>
            </a:pPr>
            <a:r>
              <a:rPr lang="zh-CN" altLang="en-US" dirty="0"/>
              <a:t>优点：适合</a:t>
            </a:r>
            <a:r>
              <a:rPr lang="en-US" altLang="zh-CN" dirty="0"/>
              <a:t>OLTP</a:t>
            </a:r>
            <a:r>
              <a:rPr lang="zh-CN" altLang="en-US" dirty="0"/>
              <a:t>，对</a:t>
            </a:r>
            <a:r>
              <a:rPr lang="zh-CN" altLang="en-US" dirty="0">
                <a:solidFill>
                  <a:srgbClr val="FF0000"/>
                </a:solidFill>
              </a:rPr>
              <a:t>输出结果是全部属性</a:t>
            </a:r>
            <a:r>
              <a:rPr lang="zh-CN" altLang="en-US" dirty="0"/>
              <a:t>的查询，对快速的增、删、改操作非常友好；</a:t>
            </a:r>
            <a:endParaRPr lang="en-US" altLang="zh-CN" dirty="0"/>
          </a:p>
          <a:p>
            <a:pPr marL="355600" lvl="1" indent="-355600">
              <a:buFont typeface="Wingdings" panose="05000000000000000000" pitchFamily="2" charset="2"/>
              <a:buChar char="Ø"/>
            </a:pPr>
            <a:r>
              <a:rPr lang="zh-CN" altLang="en-US" dirty="0"/>
              <a:t>缺点：不适合查询关系的部分属性，且伴随复杂查询语义时不适合。</a:t>
            </a:r>
            <a:endParaRPr lang="en-US" altLang="zh-CN" dirty="0"/>
          </a:p>
          <a:p>
            <a:pPr marL="0" indent="0">
              <a:buNone/>
            </a:pPr>
            <a:endParaRPr lang="en-US" altLang="zh-CN" b="1" dirty="0">
              <a:latin typeface="微软雅黑" panose="020B0503020204020204" pitchFamily="34" charset="-122"/>
              <a:ea typeface="微软雅黑" panose="020B0503020204020204" pitchFamily="34" charset="-122"/>
            </a:endParaRPr>
          </a:p>
          <a:p>
            <a:pPr marL="0" indent="0">
              <a:buNone/>
            </a:pPr>
            <a:r>
              <a:rPr lang="en-US" altLang="zh-CN" b="1" dirty="0">
                <a:latin typeface="微软雅黑" panose="020B0503020204020204" pitchFamily="34" charset="-122"/>
                <a:ea typeface="微软雅黑" panose="020B0503020204020204" pitchFamily="34" charset="-122"/>
              </a:rPr>
              <a:t>DSM</a:t>
            </a:r>
            <a:r>
              <a:rPr lang="zh-CN" altLang="en-US" b="1" dirty="0">
                <a:latin typeface="微软雅黑" panose="020B0503020204020204" pitchFamily="34" charset="-122"/>
                <a:ea typeface="微软雅黑" panose="020B0503020204020204" pitchFamily="34" charset="-122"/>
              </a:rPr>
              <a:t>存储模型</a:t>
            </a:r>
            <a:endParaRPr lang="en-US" altLang="zh-CN" b="1" dirty="0">
              <a:latin typeface="微软雅黑" panose="020B0503020204020204" pitchFamily="34" charset="-122"/>
              <a:ea typeface="微软雅黑" panose="020B0503020204020204" pitchFamily="34" charset="-122"/>
            </a:endParaRPr>
          </a:p>
          <a:p>
            <a:pPr marL="0" indent="622300">
              <a:buNone/>
            </a:pPr>
            <a:r>
              <a:rPr lang="zh-CN" altLang="en-US" dirty="0">
                <a:solidFill>
                  <a:srgbClr val="FF0000"/>
                </a:solidFill>
              </a:rPr>
              <a:t>分解存储</a:t>
            </a:r>
            <a:r>
              <a:rPr lang="zh-CN" altLang="en-US" dirty="0"/>
              <a:t>模型（</a:t>
            </a:r>
            <a:r>
              <a:rPr lang="en-US" altLang="zh-CN" dirty="0"/>
              <a:t>Decomposition Storage Model</a:t>
            </a:r>
            <a:r>
              <a:rPr lang="zh-CN" altLang="en-US" dirty="0"/>
              <a:t>，</a:t>
            </a:r>
            <a:r>
              <a:rPr lang="en-US" altLang="zh-CN" dirty="0">
                <a:solidFill>
                  <a:srgbClr val="FF0000"/>
                </a:solidFill>
              </a:rPr>
              <a:t>DSM</a:t>
            </a:r>
            <a:r>
              <a:rPr lang="zh-CN" altLang="en-US" dirty="0"/>
              <a:t>） ，又称为“</a:t>
            </a:r>
            <a:r>
              <a:rPr lang="zh-CN" altLang="en-US" dirty="0">
                <a:solidFill>
                  <a:srgbClr val="FF0000"/>
                </a:solidFill>
              </a:rPr>
              <a:t>列存储</a:t>
            </a:r>
            <a:r>
              <a:rPr lang="zh-CN" altLang="en-US" dirty="0"/>
              <a:t>”，</a:t>
            </a:r>
            <a:r>
              <a:rPr lang="en-US" altLang="zh-CN" dirty="0"/>
              <a:t>DBMS</a:t>
            </a:r>
            <a:r>
              <a:rPr lang="zh-CN" altLang="en-US" dirty="0"/>
              <a:t>将</a:t>
            </a:r>
            <a:r>
              <a:rPr lang="zh-CN" altLang="en-US" dirty="0">
                <a:solidFill>
                  <a:srgbClr val="FF0000"/>
                </a:solidFill>
              </a:rPr>
              <a:t>单个属性的值连续的组织</a:t>
            </a:r>
            <a:r>
              <a:rPr lang="zh-CN" altLang="en-US" dirty="0"/>
              <a:t>在一个</a:t>
            </a:r>
            <a:r>
              <a:rPr lang="en-US" altLang="zh-CN" dirty="0"/>
              <a:t>page</a:t>
            </a:r>
            <a:r>
              <a:rPr lang="zh-CN" altLang="en-US" dirty="0"/>
              <a:t>中。</a:t>
            </a:r>
            <a:endParaRPr lang="en-US" altLang="zh-CN" dirty="0"/>
          </a:p>
          <a:p>
            <a:pPr marL="0" lvl="1" indent="622300">
              <a:buNone/>
            </a:pPr>
            <a:r>
              <a:rPr lang="zh-CN" altLang="en-US" dirty="0"/>
              <a:t>更适合</a:t>
            </a:r>
            <a:r>
              <a:rPr lang="en-US" altLang="zh-CN" dirty="0"/>
              <a:t>OLAP</a:t>
            </a:r>
            <a:r>
              <a:rPr lang="zh-CN" altLang="en-US" dirty="0"/>
              <a:t>业务，可以很好的适应大数据量、复杂查询语义、高负载查询。</a:t>
            </a:r>
            <a:endParaRPr lang="en-US" altLang="zh-CN" dirty="0"/>
          </a:p>
        </p:txBody>
      </p:sp>
      <p:sp>
        <p:nvSpPr>
          <p:cNvPr id="4" name="灯片编号占位符 3">
            <a:extLst>
              <a:ext uri="{FF2B5EF4-FFF2-40B4-BE49-F238E27FC236}">
                <a16:creationId xmlns:a16="http://schemas.microsoft.com/office/drawing/2014/main" id="{F18CA798-902B-4E0C-8CC6-89840D4A4401}"/>
              </a:ext>
            </a:extLst>
          </p:cNvPr>
          <p:cNvSpPr>
            <a:spLocks noGrp="1"/>
          </p:cNvSpPr>
          <p:nvPr>
            <p:ph type="sldNum" sz="quarter" idx="12"/>
          </p:nvPr>
        </p:nvSpPr>
        <p:spPr/>
        <p:txBody>
          <a:bodyPr/>
          <a:lstStyle/>
          <a:p>
            <a:fld id="{3742B0B0-14D4-4B09-A8B4-7B726FDD0F27}" type="slidenum">
              <a:rPr lang="zh-CN" altLang="en-US" smtClean="0"/>
              <a:t>43</a:t>
            </a:fld>
            <a:endParaRPr lang="zh-CN" altLang="en-US"/>
          </a:p>
        </p:txBody>
      </p:sp>
    </p:spTree>
    <p:extLst>
      <p:ext uri="{BB962C8B-B14F-4D97-AF65-F5344CB8AC3E}">
        <p14:creationId xmlns:p14="http://schemas.microsoft.com/office/powerpoint/2010/main" val="1003575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77721"/>
          </a:xfrm>
        </p:spPr>
        <p:txBody>
          <a:bodyPr/>
          <a:lstStyle/>
          <a:p>
            <a:r>
              <a:rPr lang="en-US" altLang="zh-CN" dirty="0"/>
              <a:t>DSM</a:t>
            </a:r>
            <a:r>
              <a:rPr lang="zh-CN" altLang="en-US" dirty="0"/>
              <a:t>存储模型</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435" y="1825624"/>
            <a:ext cx="10803175" cy="4001017"/>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413" y="1690688"/>
            <a:ext cx="11111317" cy="5206773"/>
          </a:xfrm>
          <a:prstGeom prst="rect">
            <a:avLst/>
          </a:prstGeom>
        </p:spPr>
      </p:pic>
      <p:sp>
        <p:nvSpPr>
          <p:cNvPr id="3" name="灯片编号占位符 2">
            <a:extLst>
              <a:ext uri="{FF2B5EF4-FFF2-40B4-BE49-F238E27FC236}">
                <a16:creationId xmlns:a16="http://schemas.microsoft.com/office/drawing/2014/main" id="{2767F083-AD8A-4C09-B176-62AC2D491B28}"/>
              </a:ext>
            </a:extLst>
          </p:cNvPr>
          <p:cNvSpPr>
            <a:spLocks noGrp="1"/>
          </p:cNvSpPr>
          <p:nvPr>
            <p:ph type="sldNum" sz="quarter" idx="12"/>
          </p:nvPr>
        </p:nvSpPr>
        <p:spPr/>
        <p:txBody>
          <a:bodyPr/>
          <a:lstStyle/>
          <a:p>
            <a:fld id="{3742B0B0-14D4-4B09-A8B4-7B726FDD0F27}" type="slidenum">
              <a:rPr lang="zh-CN" altLang="en-US" smtClean="0"/>
              <a:t>44</a:t>
            </a:fld>
            <a:endParaRPr lang="zh-CN" altLang="en-US"/>
          </a:p>
        </p:txBody>
      </p:sp>
    </p:spTree>
    <p:extLst>
      <p:ext uri="{BB962C8B-B14F-4D97-AF65-F5344CB8AC3E}">
        <p14:creationId xmlns:p14="http://schemas.microsoft.com/office/powerpoint/2010/main" val="35971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16453"/>
          </a:xfrm>
        </p:spPr>
        <p:txBody>
          <a:bodyPr/>
          <a:lstStyle/>
          <a:p>
            <a:r>
              <a:rPr lang="en-US" altLang="zh-CN" dirty="0"/>
              <a:t>DSM</a:t>
            </a:r>
            <a:r>
              <a:rPr lang="zh-CN" altLang="en-US" dirty="0"/>
              <a:t>存储模型</a:t>
            </a:r>
          </a:p>
        </p:txBody>
      </p:sp>
      <p:sp>
        <p:nvSpPr>
          <p:cNvPr id="3" name="内容占位符 2"/>
          <p:cNvSpPr>
            <a:spLocks noGrp="1"/>
          </p:cNvSpPr>
          <p:nvPr>
            <p:ph idx="1"/>
          </p:nvPr>
        </p:nvSpPr>
        <p:spPr>
          <a:xfrm>
            <a:off x="609600" y="1651943"/>
            <a:ext cx="10972800" cy="4389437"/>
          </a:xfrm>
        </p:spPr>
        <p:txBody>
          <a:bodyPr/>
          <a:lstStyle/>
          <a:p>
            <a:pPr marL="0" indent="0">
              <a:buNone/>
            </a:pPr>
            <a:r>
              <a:rPr lang="en-US" altLang="zh-CN" dirty="0"/>
              <a:t>DSM</a:t>
            </a:r>
            <a:r>
              <a:rPr lang="zh-CN" altLang="en-US" dirty="0"/>
              <a:t>中如何进行“元组标识”？</a:t>
            </a:r>
            <a:endParaRPr lang="en-US" altLang="zh-CN" dirty="0"/>
          </a:p>
          <a:p>
            <a:pPr marL="0" lvl="1" indent="0">
              <a:buNone/>
            </a:pPr>
            <a:r>
              <a:rPr lang="zh-CN" altLang="en-US" dirty="0"/>
              <a:t>方案</a:t>
            </a:r>
            <a:r>
              <a:rPr lang="en-US" altLang="zh-CN" dirty="0"/>
              <a:t>1</a:t>
            </a:r>
            <a:r>
              <a:rPr lang="zh-CN" altLang="en-US" dirty="0"/>
              <a:t>：</a:t>
            </a:r>
            <a:r>
              <a:rPr lang="en-US" altLang="zh-CN" dirty="0">
                <a:solidFill>
                  <a:srgbClr val="FF0000"/>
                </a:solidFill>
              </a:rPr>
              <a:t>Offsets</a:t>
            </a:r>
            <a:r>
              <a:rPr lang="zh-CN" altLang="en-US" dirty="0">
                <a:solidFill>
                  <a:srgbClr val="FF0000"/>
                </a:solidFill>
              </a:rPr>
              <a:t>，固定长度偏移</a:t>
            </a:r>
            <a:r>
              <a:rPr lang="zh-CN" altLang="en-US" dirty="0"/>
              <a:t>，对某个属性每个值具备相同宽度；</a:t>
            </a:r>
            <a:endParaRPr lang="en-US" altLang="zh-CN" dirty="0"/>
          </a:p>
          <a:p>
            <a:pPr marL="0" lvl="1" indent="0">
              <a:buNone/>
            </a:pPr>
            <a:r>
              <a:rPr lang="zh-CN" altLang="en-US" dirty="0"/>
              <a:t>方案</a:t>
            </a:r>
            <a:r>
              <a:rPr lang="en-US" altLang="zh-CN" dirty="0"/>
              <a:t>2</a:t>
            </a:r>
            <a:r>
              <a:rPr lang="zh-CN" altLang="en-US" dirty="0"/>
              <a:t>：</a:t>
            </a:r>
            <a:r>
              <a:rPr lang="en-US" altLang="zh-CN" dirty="0">
                <a:solidFill>
                  <a:srgbClr val="FF0000"/>
                </a:solidFill>
              </a:rPr>
              <a:t>Embedded Ids</a:t>
            </a:r>
            <a:r>
              <a:rPr lang="zh-CN" altLang="en-US" dirty="0">
                <a:solidFill>
                  <a:srgbClr val="FF0000"/>
                </a:solidFill>
              </a:rPr>
              <a:t>，元组</a:t>
            </a:r>
            <a:r>
              <a:rPr lang="en-US" altLang="zh-CN" dirty="0">
                <a:solidFill>
                  <a:srgbClr val="FF0000"/>
                </a:solidFill>
              </a:rPr>
              <a:t>ID</a:t>
            </a:r>
            <a:r>
              <a:rPr lang="zh-CN" altLang="en-US" dirty="0">
                <a:solidFill>
                  <a:srgbClr val="FF0000"/>
                </a:solidFill>
              </a:rPr>
              <a:t>嵌入</a:t>
            </a:r>
            <a:r>
              <a:rPr lang="zh-CN" altLang="en-US" dirty="0"/>
              <a:t>，每个值与其元组</a:t>
            </a:r>
            <a:r>
              <a:rPr lang="en-US" altLang="zh-CN" dirty="0"/>
              <a:t>ID</a:t>
            </a:r>
            <a:r>
              <a:rPr lang="zh-CN" altLang="en-US" dirty="0"/>
              <a:t>一起存放。</a:t>
            </a:r>
            <a:endParaRPr lang="en-US" altLang="zh-CN" dirty="0"/>
          </a:p>
          <a:p>
            <a:endParaRPr lang="en-US" altLang="zh-CN" dirty="0"/>
          </a:p>
          <a:p>
            <a:endParaRPr lang="en-US" altLang="zh-CN"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126" y="3235993"/>
            <a:ext cx="10350674" cy="3075907"/>
          </a:xfrm>
          <a:prstGeom prst="rect">
            <a:avLst/>
          </a:prstGeom>
        </p:spPr>
      </p:pic>
      <p:sp>
        <p:nvSpPr>
          <p:cNvPr id="4" name="灯片编号占位符 3">
            <a:extLst>
              <a:ext uri="{FF2B5EF4-FFF2-40B4-BE49-F238E27FC236}">
                <a16:creationId xmlns:a16="http://schemas.microsoft.com/office/drawing/2014/main" id="{452DD581-98A5-4F61-8C7F-2A47775129A1}"/>
              </a:ext>
            </a:extLst>
          </p:cNvPr>
          <p:cNvSpPr>
            <a:spLocks noGrp="1"/>
          </p:cNvSpPr>
          <p:nvPr>
            <p:ph type="sldNum" sz="quarter" idx="12"/>
          </p:nvPr>
        </p:nvSpPr>
        <p:spPr/>
        <p:txBody>
          <a:bodyPr/>
          <a:lstStyle/>
          <a:p>
            <a:fld id="{3742B0B0-14D4-4B09-A8B4-7B726FDD0F27}" type="slidenum">
              <a:rPr lang="zh-CN" altLang="en-US" smtClean="0"/>
              <a:t>45</a:t>
            </a:fld>
            <a:endParaRPr lang="zh-CN" altLang="en-US"/>
          </a:p>
        </p:txBody>
      </p:sp>
    </p:spTree>
    <p:extLst>
      <p:ext uri="{BB962C8B-B14F-4D97-AF65-F5344CB8AC3E}">
        <p14:creationId xmlns:p14="http://schemas.microsoft.com/office/powerpoint/2010/main" val="3899106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DSM</a:t>
            </a:r>
            <a:r>
              <a:rPr lang="zh-CN" altLang="en-US" dirty="0"/>
              <a:t>存储模型</a:t>
            </a:r>
          </a:p>
        </p:txBody>
      </p:sp>
      <p:sp>
        <p:nvSpPr>
          <p:cNvPr id="3" name="内容占位符 2"/>
          <p:cNvSpPr>
            <a:spLocks noGrp="1"/>
          </p:cNvSpPr>
          <p:nvPr>
            <p:ph idx="1"/>
          </p:nvPr>
        </p:nvSpPr>
        <p:spPr/>
        <p:txBody>
          <a:bodyPr/>
          <a:lstStyle/>
          <a:p>
            <a:pPr marL="0" indent="0">
              <a:buNone/>
            </a:pPr>
            <a:r>
              <a:rPr lang="en-US" altLang="zh-CN" dirty="0">
                <a:latin typeface="微软雅黑" panose="020B0503020204020204" pitchFamily="34" charset="-122"/>
                <a:ea typeface="微软雅黑" panose="020B0503020204020204" pitchFamily="34" charset="-122"/>
              </a:rPr>
              <a:t>DSM</a:t>
            </a:r>
            <a:r>
              <a:rPr lang="zh-CN" altLang="en-US" dirty="0">
                <a:latin typeface="微软雅黑" panose="020B0503020204020204" pitchFamily="34" charset="-122"/>
                <a:ea typeface="微软雅黑" panose="020B0503020204020204" pitchFamily="34" charset="-122"/>
              </a:rPr>
              <a:t>优点</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dirty="0"/>
              <a:t>由于只读取需要的数据，因此减少了</a:t>
            </a:r>
            <a:r>
              <a:rPr lang="en-US" altLang="zh-CN" dirty="0"/>
              <a:t>I/O</a:t>
            </a:r>
            <a:r>
              <a:rPr lang="zh-CN" altLang="en-US" dirty="0"/>
              <a:t>次数；</a:t>
            </a:r>
            <a:endParaRPr lang="en-US" altLang="zh-CN" dirty="0"/>
          </a:p>
          <a:p>
            <a:pPr lvl="1">
              <a:buFont typeface="Wingdings" panose="05000000000000000000" pitchFamily="2" charset="2"/>
              <a:buChar char="Ø"/>
            </a:pPr>
            <a:r>
              <a:rPr lang="zh-CN" altLang="en-US" dirty="0"/>
              <a:t>更便捷的查询处理；</a:t>
            </a:r>
            <a:endParaRPr lang="en-US" altLang="zh-CN" dirty="0"/>
          </a:p>
          <a:p>
            <a:pPr lvl="1">
              <a:buFont typeface="Wingdings" panose="05000000000000000000" pitchFamily="2" charset="2"/>
              <a:buChar char="Ø"/>
            </a:pPr>
            <a:r>
              <a:rPr lang="zh-CN" altLang="en-US" dirty="0"/>
              <a:t>有利于数据压缩的实现。</a:t>
            </a:r>
            <a:endParaRPr lang="en-US" altLang="zh-CN" dirty="0"/>
          </a:p>
          <a:p>
            <a:pPr marL="0" indent="0">
              <a:buNone/>
            </a:pPr>
            <a:r>
              <a:rPr lang="en-US" altLang="zh-CN" dirty="0">
                <a:latin typeface="微软雅黑" panose="020B0503020204020204" pitchFamily="34" charset="-122"/>
                <a:ea typeface="微软雅黑" panose="020B0503020204020204" pitchFamily="34" charset="-122"/>
              </a:rPr>
              <a:t>DSM</a:t>
            </a:r>
            <a:r>
              <a:rPr lang="zh-CN" altLang="en-US" dirty="0">
                <a:latin typeface="微软雅黑" panose="020B0503020204020204" pitchFamily="34" charset="-122"/>
                <a:ea typeface="微软雅黑" panose="020B0503020204020204" pitchFamily="34" charset="-122"/>
              </a:rPr>
              <a:t>缺点</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dirty="0"/>
              <a:t>元组被“</a:t>
            </a:r>
            <a:r>
              <a:rPr lang="zh-CN" altLang="en-US" dirty="0">
                <a:solidFill>
                  <a:srgbClr val="FF0000"/>
                </a:solidFill>
              </a:rPr>
              <a:t>拆分</a:t>
            </a:r>
            <a:r>
              <a:rPr lang="zh-CN" altLang="en-US" dirty="0"/>
              <a:t>” ，有些查询需要进行“</a:t>
            </a:r>
            <a:r>
              <a:rPr lang="zh-CN" altLang="en-US" dirty="0">
                <a:solidFill>
                  <a:srgbClr val="FF0000"/>
                </a:solidFill>
              </a:rPr>
              <a:t>缝合</a:t>
            </a:r>
            <a:r>
              <a:rPr lang="zh-CN" altLang="en-US" dirty="0"/>
              <a:t>”，影响查询速度，也同时影响增删改效率</a:t>
            </a:r>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732FE514-042F-4BB4-BEBF-140AC84BFD82}"/>
              </a:ext>
            </a:extLst>
          </p:cNvPr>
          <p:cNvSpPr>
            <a:spLocks noGrp="1"/>
          </p:cNvSpPr>
          <p:nvPr>
            <p:ph type="sldNum" sz="quarter" idx="12"/>
          </p:nvPr>
        </p:nvSpPr>
        <p:spPr/>
        <p:txBody>
          <a:bodyPr/>
          <a:lstStyle/>
          <a:p>
            <a:fld id="{3742B0B0-14D4-4B09-A8B4-7B726FDD0F27}" type="slidenum">
              <a:rPr lang="zh-CN" altLang="en-US" smtClean="0"/>
              <a:t>46</a:t>
            </a:fld>
            <a:endParaRPr lang="zh-CN" altLang="en-US"/>
          </a:p>
        </p:txBody>
      </p:sp>
      <p:sp>
        <p:nvSpPr>
          <p:cNvPr id="5" name="对话气泡: 椭圆形 4">
            <a:extLst>
              <a:ext uri="{FF2B5EF4-FFF2-40B4-BE49-F238E27FC236}">
                <a16:creationId xmlns:a16="http://schemas.microsoft.com/office/drawing/2014/main" id="{A3FFF125-0CA7-4C35-AC7B-84D27854FE03}"/>
              </a:ext>
            </a:extLst>
          </p:cNvPr>
          <p:cNvSpPr/>
          <p:nvPr/>
        </p:nvSpPr>
        <p:spPr>
          <a:xfrm>
            <a:off x="7021902" y="5236234"/>
            <a:ext cx="1285336" cy="612648"/>
          </a:xfrm>
          <a:prstGeom prst="wedgeEllipseCallout">
            <a:avLst>
              <a:gd name="adj1" fmla="val -58417"/>
              <a:gd name="adj2" fmla="val -13181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物化</a:t>
            </a:r>
          </a:p>
        </p:txBody>
      </p:sp>
    </p:spTree>
    <p:extLst>
      <p:ext uri="{BB962C8B-B14F-4D97-AF65-F5344CB8AC3E}">
        <p14:creationId xmlns:p14="http://schemas.microsoft.com/office/powerpoint/2010/main" val="1822306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数据库存储小结</a:t>
            </a:r>
          </a:p>
        </p:txBody>
      </p:sp>
      <p:sp>
        <p:nvSpPr>
          <p:cNvPr id="3" name="内容占位符 2"/>
          <p:cNvSpPr>
            <a:spLocks noGrp="1"/>
          </p:cNvSpPr>
          <p:nvPr>
            <p:ph idx="1"/>
          </p:nvPr>
        </p:nvSpPr>
        <p:spPr/>
        <p:txBody>
          <a:bodyPr/>
          <a:lstStyle/>
          <a:p>
            <a:r>
              <a:rPr lang="zh-CN" altLang="en-US" dirty="0"/>
              <a:t>存储管理器负责数据的组织</a:t>
            </a:r>
            <a:endParaRPr lang="en-US" altLang="zh-CN" dirty="0"/>
          </a:p>
          <a:p>
            <a:r>
              <a:rPr lang="zh-CN" altLang="en-US" dirty="0"/>
              <a:t>存储管理器和</a:t>
            </a:r>
            <a:r>
              <a:rPr lang="en-US" altLang="zh-CN" dirty="0"/>
              <a:t>DBMS</a:t>
            </a:r>
            <a:r>
              <a:rPr lang="zh-CN" altLang="en-US" dirty="0"/>
              <a:t>的其他部分不是独立的</a:t>
            </a:r>
            <a:endParaRPr lang="en-US" altLang="zh-CN" dirty="0"/>
          </a:p>
          <a:p>
            <a:r>
              <a:rPr lang="zh-CN" altLang="en-US" dirty="0"/>
              <a:t>结合目标负载类型选择合适的存储模型很重要</a:t>
            </a:r>
            <a:endParaRPr lang="en-US" altLang="zh-CN" dirty="0"/>
          </a:p>
        </p:txBody>
      </p:sp>
      <p:sp>
        <p:nvSpPr>
          <p:cNvPr id="4" name="灯片编号占位符 3">
            <a:extLst>
              <a:ext uri="{FF2B5EF4-FFF2-40B4-BE49-F238E27FC236}">
                <a16:creationId xmlns:a16="http://schemas.microsoft.com/office/drawing/2014/main" id="{23D1FEC1-F601-41C8-BD22-F084CFDA8D75}"/>
              </a:ext>
            </a:extLst>
          </p:cNvPr>
          <p:cNvSpPr>
            <a:spLocks noGrp="1"/>
          </p:cNvSpPr>
          <p:nvPr>
            <p:ph type="sldNum" sz="quarter" idx="12"/>
          </p:nvPr>
        </p:nvSpPr>
        <p:spPr/>
        <p:txBody>
          <a:bodyPr/>
          <a:lstStyle/>
          <a:p>
            <a:fld id="{3742B0B0-14D4-4B09-A8B4-7B726FDD0F27}" type="slidenum">
              <a:rPr lang="zh-CN" altLang="en-US" smtClean="0"/>
              <a:t>47</a:t>
            </a:fld>
            <a:endParaRPr lang="zh-CN" altLang="en-US"/>
          </a:p>
        </p:txBody>
      </p:sp>
    </p:spTree>
    <p:extLst>
      <p:ext uri="{BB962C8B-B14F-4D97-AF65-F5344CB8AC3E}">
        <p14:creationId xmlns:p14="http://schemas.microsoft.com/office/powerpoint/2010/main" val="443351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sz="4399" spc="300" dirty="0"/>
              <a:t>2 </a:t>
            </a:r>
            <a:r>
              <a:rPr lang="zh-CN" altLang="en-US" sz="4399" spc="300" dirty="0"/>
              <a:t>缓存</a:t>
            </a:r>
          </a:p>
        </p:txBody>
      </p:sp>
    </p:spTree>
    <p:extLst>
      <p:ext uri="{BB962C8B-B14F-4D97-AF65-F5344CB8AC3E}">
        <p14:creationId xmlns:p14="http://schemas.microsoft.com/office/powerpoint/2010/main" val="2710971272"/>
      </p:ext>
    </p:extLst>
  </p:cSld>
  <p:clrMapOvr>
    <a:masterClrMapping/>
  </p:clrMapOvr>
  <mc:AlternateContent xmlns:mc="http://schemas.openxmlformats.org/markup-compatibility/2006" xmlns:p14="http://schemas.microsoft.com/office/powerpoint/2010/main">
    <mc:Choice Requires="p14">
      <p:transition spd="slow" p14:dur="2000" advTm="4346"/>
    </mc:Choice>
    <mc:Fallback xmlns="">
      <p:transition spd="slow" advTm="4346"/>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829F9-0667-4265-BCAC-5EF337422BB4}"/>
              </a:ext>
            </a:extLst>
          </p:cNvPr>
          <p:cNvSpPr>
            <a:spLocks noGrp="1"/>
          </p:cNvSpPr>
          <p:nvPr>
            <p:ph type="title"/>
          </p:nvPr>
        </p:nvSpPr>
        <p:spPr/>
        <p:txBody>
          <a:bodyPr/>
          <a:lstStyle/>
          <a:p>
            <a:r>
              <a:rPr lang="en-US" altLang="zh-CN" dirty="0"/>
              <a:t>2 </a:t>
            </a:r>
            <a:r>
              <a:rPr lang="zh-CN" altLang="en-US" dirty="0"/>
              <a:t>缓冲池</a:t>
            </a:r>
          </a:p>
        </p:txBody>
      </p:sp>
      <p:sp>
        <p:nvSpPr>
          <p:cNvPr id="3" name="内容占位符 2">
            <a:extLst>
              <a:ext uri="{FF2B5EF4-FFF2-40B4-BE49-F238E27FC236}">
                <a16:creationId xmlns:a16="http://schemas.microsoft.com/office/drawing/2014/main" id="{F38635F5-7DD6-4551-8F35-9142CC9A42A2}"/>
              </a:ext>
            </a:extLst>
          </p:cNvPr>
          <p:cNvSpPr>
            <a:spLocks noGrp="1"/>
          </p:cNvSpPr>
          <p:nvPr>
            <p:ph idx="1"/>
          </p:nvPr>
        </p:nvSpPr>
        <p:spPr>
          <a:xfrm>
            <a:off x="610315" y="1935165"/>
            <a:ext cx="10971372" cy="4389437"/>
          </a:xfrm>
        </p:spPr>
        <p:txBody>
          <a:bodyPr/>
          <a:lstStyle/>
          <a:p>
            <a:pPr marL="0" indent="0">
              <a:buNone/>
            </a:pPr>
            <a:r>
              <a:rPr lang="en-US" altLang="zh-CN" dirty="0">
                <a:latin typeface="+mn-ea"/>
              </a:rPr>
              <a:t>2.1 </a:t>
            </a:r>
            <a:r>
              <a:rPr lang="zh-CN" altLang="en-US" dirty="0">
                <a:latin typeface="+mn-ea"/>
              </a:rPr>
              <a:t>缓冲池工作原理</a:t>
            </a:r>
            <a:endParaRPr lang="en-US" altLang="zh-CN" dirty="0">
              <a:latin typeface="+mn-ea"/>
            </a:endParaRPr>
          </a:p>
          <a:p>
            <a:pPr marL="0" indent="0">
              <a:buNone/>
            </a:pPr>
            <a:r>
              <a:rPr lang="en-US" altLang="zh-CN" dirty="0">
                <a:latin typeface="+mn-ea"/>
              </a:rPr>
              <a:t>    </a:t>
            </a:r>
            <a:r>
              <a:rPr lang="zh-CN" altLang="en-US" dirty="0">
                <a:latin typeface="+mn-ea"/>
              </a:rPr>
              <a:t>相关概念：执行引擎、缓冲池管理器、页面驻留</a:t>
            </a:r>
            <a:endParaRPr lang="en-US" altLang="zh-CN" dirty="0">
              <a:latin typeface="+mn-ea"/>
            </a:endParaRPr>
          </a:p>
          <a:p>
            <a:pPr marL="0" indent="0">
              <a:buNone/>
            </a:pPr>
            <a:r>
              <a:rPr lang="en-US" altLang="zh-CN" dirty="0">
                <a:latin typeface="+mn-ea"/>
              </a:rPr>
              <a:t>2.2 </a:t>
            </a:r>
            <a:r>
              <a:rPr lang="zh-CN" altLang="en-US" dirty="0">
                <a:latin typeface="+mn-ea"/>
              </a:rPr>
              <a:t>缓冲池结构</a:t>
            </a:r>
            <a:endParaRPr lang="en-US" altLang="zh-CN" dirty="0">
              <a:latin typeface="+mn-ea"/>
            </a:endParaRPr>
          </a:p>
          <a:p>
            <a:pPr marL="0" indent="0">
              <a:buNone/>
            </a:pPr>
            <a:r>
              <a:rPr lang="en-US" altLang="zh-CN" dirty="0">
                <a:latin typeface="+mn-ea"/>
              </a:rPr>
              <a:t>    </a:t>
            </a:r>
            <a:r>
              <a:rPr lang="zh-CN" altLang="en-US" dirty="0">
                <a:latin typeface="+mn-ea"/>
              </a:rPr>
              <a:t>缓冲池、帧、页表</a:t>
            </a:r>
            <a:endParaRPr lang="en-US" altLang="zh-CN" dirty="0">
              <a:latin typeface="+mn-ea"/>
            </a:endParaRPr>
          </a:p>
          <a:p>
            <a:pPr marL="0" indent="0">
              <a:buNone/>
            </a:pPr>
            <a:r>
              <a:rPr lang="en-US" altLang="zh-CN" dirty="0">
                <a:latin typeface="+mn-ea"/>
              </a:rPr>
              <a:t>2.3 </a:t>
            </a:r>
            <a:r>
              <a:rPr lang="zh-CN" altLang="en-US" dirty="0">
                <a:latin typeface="+mn-ea"/>
              </a:rPr>
              <a:t>缓冲池使用</a:t>
            </a:r>
            <a:endParaRPr lang="en-US" altLang="zh-CN" dirty="0">
              <a:latin typeface="+mn-ea"/>
            </a:endParaRPr>
          </a:p>
          <a:p>
            <a:pPr marL="0" indent="0">
              <a:buNone/>
            </a:pPr>
            <a:r>
              <a:rPr lang="en-US" altLang="zh-CN" dirty="0">
                <a:latin typeface="+mn-ea"/>
              </a:rPr>
              <a:t>    </a:t>
            </a:r>
            <a:r>
              <a:rPr lang="zh-CN" altLang="en-US" dirty="0">
                <a:latin typeface="+mn-ea"/>
              </a:rPr>
              <a:t>锁</a:t>
            </a:r>
            <a:r>
              <a:rPr lang="en-US" altLang="zh-CN" dirty="0">
                <a:latin typeface="+mn-ea"/>
              </a:rPr>
              <a:t>/</a:t>
            </a:r>
            <a:r>
              <a:rPr lang="zh-CN" altLang="en-US" dirty="0">
                <a:latin typeface="+mn-ea"/>
              </a:rPr>
              <a:t>闩锁、全局分配、局部分配</a:t>
            </a:r>
            <a:endParaRPr lang="en-US" altLang="zh-CN" dirty="0">
              <a:latin typeface="+mn-ea"/>
            </a:endParaRPr>
          </a:p>
          <a:p>
            <a:pPr marL="0" indent="0">
              <a:buNone/>
            </a:pPr>
            <a:r>
              <a:rPr lang="en-US" altLang="zh-CN" dirty="0">
                <a:latin typeface="+mn-ea"/>
              </a:rPr>
              <a:t>2.4 </a:t>
            </a:r>
            <a:r>
              <a:rPr lang="zh-CN" altLang="en-US" dirty="0">
                <a:latin typeface="+mn-ea"/>
              </a:rPr>
              <a:t>缓冲池替换算法</a:t>
            </a:r>
            <a:endParaRPr lang="en-US" altLang="zh-CN" dirty="0">
              <a:latin typeface="+mn-ea"/>
            </a:endParaRPr>
          </a:p>
          <a:p>
            <a:pPr marL="0" indent="0">
              <a:buNone/>
            </a:pPr>
            <a:r>
              <a:rPr lang="en-US" altLang="zh-CN" dirty="0">
                <a:latin typeface="+mn-ea"/>
              </a:rPr>
              <a:t>    LRU,CLOCK,LRU-K</a:t>
            </a:r>
          </a:p>
          <a:p>
            <a:pPr marL="0" indent="0">
              <a:buNone/>
            </a:pPr>
            <a:r>
              <a:rPr lang="en-US" altLang="zh-CN" dirty="0">
                <a:latin typeface="+mn-ea"/>
              </a:rPr>
              <a:t>2.5 </a:t>
            </a:r>
            <a:r>
              <a:rPr lang="zh-CN" altLang="en-US" dirty="0">
                <a:latin typeface="+mn-ea"/>
              </a:rPr>
              <a:t>缓冲池的优化</a:t>
            </a:r>
            <a:endParaRPr lang="en-US" altLang="zh-CN" dirty="0">
              <a:latin typeface="+mn-ea"/>
            </a:endParaRPr>
          </a:p>
          <a:p>
            <a:pPr marL="0" indent="0">
              <a:buNone/>
            </a:pPr>
            <a:endParaRPr lang="zh-CN" altLang="en-US" dirty="0">
              <a:latin typeface="+mn-ea"/>
            </a:endParaRPr>
          </a:p>
        </p:txBody>
      </p:sp>
      <p:sp>
        <p:nvSpPr>
          <p:cNvPr id="4" name="灯片编号占位符 3">
            <a:extLst>
              <a:ext uri="{FF2B5EF4-FFF2-40B4-BE49-F238E27FC236}">
                <a16:creationId xmlns:a16="http://schemas.microsoft.com/office/drawing/2014/main" id="{89156721-F333-4DEC-AC42-55AB4EA751BB}"/>
              </a:ext>
            </a:extLst>
          </p:cNvPr>
          <p:cNvSpPr>
            <a:spLocks noGrp="1"/>
          </p:cNvSpPr>
          <p:nvPr>
            <p:ph type="sldNum" sz="quarter" idx="12"/>
          </p:nvPr>
        </p:nvSpPr>
        <p:spPr/>
        <p:txBody>
          <a:bodyPr/>
          <a:lstStyle/>
          <a:p>
            <a:pPr>
              <a:defRPr/>
            </a:pPr>
            <a:fld id="{B5257BD2-82AF-4553-8A1D-7A16DECA446F}" type="slidenum">
              <a:rPr lang="en-US" altLang="zh-CN" smtClean="0"/>
              <a:pPr>
                <a:defRPr/>
              </a:pPr>
              <a:t>49</a:t>
            </a:fld>
            <a:endParaRPr lang="en-US" altLang="zh-CN"/>
          </a:p>
        </p:txBody>
      </p:sp>
    </p:spTree>
    <p:extLst>
      <p:ext uri="{BB962C8B-B14F-4D97-AF65-F5344CB8AC3E}">
        <p14:creationId xmlns:p14="http://schemas.microsoft.com/office/powerpoint/2010/main" val="1830774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660463"/>
            <a:ext cx="10972800" cy="715577"/>
          </a:xfrm>
        </p:spPr>
        <p:txBody>
          <a:bodyPr/>
          <a:lstStyle/>
          <a:p>
            <a:r>
              <a:rPr lang="en-US" altLang="zh-CN" dirty="0"/>
              <a:t>1.1.2 </a:t>
            </a:r>
            <a:r>
              <a:rPr lang="zh-CN" altLang="en-US" dirty="0"/>
              <a:t>用于数据库的存储介质及其架构</a:t>
            </a:r>
            <a:endParaRPr lang="en-US" altLang="zh-CN" dirty="0"/>
          </a:p>
        </p:txBody>
      </p:sp>
      <p:sp>
        <p:nvSpPr>
          <p:cNvPr id="3" name="内容占位符 2"/>
          <p:cNvSpPr>
            <a:spLocks noGrp="1"/>
          </p:cNvSpPr>
          <p:nvPr>
            <p:ph idx="1"/>
          </p:nvPr>
        </p:nvSpPr>
        <p:spPr>
          <a:xfrm>
            <a:off x="609600" y="1482857"/>
            <a:ext cx="10972800" cy="4389437"/>
          </a:xfrm>
        </p:spPr>
        <p:txBody>
          <a:bodyPr/>
          <a:lstStyle/>
          <a:p>
            <a:pPr marL="0" indent="0">
              <a:buNone/>
            </a:pPr>
            <a:r>
              <a:rPr lang="zh-CN" altLang="en-US" sz="2800" b="1" dirty="0"/>
              <a:t>用于数据库数据存储的主要介质：</a:t>
            </a:r>
            <a:endParaRPr lang="en-US" altLang="zh-CN" sz="2800" b="1" dirty="0"/>
          </a:p>
          <a:p>
            <a:pPr>
              <a:buFont typeface="Wingdings" panose="05000000000000000000" pitchFamily="2" charset="2"/>
              <a:buChar char="Ø"/>
            </a:pPr>
            <a:r>
              <a:rPr lang="zh-CN" altLang="en-US" sz="2400" dirty="0"/>
              <a:t>高速缓冲存储器（一级“</a:t>
            </a:r>
            <a:r>
              <a:rPr lang="en-US" altLang="zh-CN" sz="2400" dirty="0"/>
              <a:t>L1 cache</a:t>
            </a:r>
            <a:r>
              <a:rPr lang="zh-CN" altLang="en-US" sz="2400" dirty="0"/>
              <a:t>”、二级“</a:t>
            </a:r>
            <a:r>
              <a:rPr lang="en-US" altLang="zh-CN" sz="2400" dirty="0"/>
              <a:t>L2 cache</a:t>
            </a:r>
            <a:r>
              <a:rPr lang="zh-CN" altLang="en-US" sz="2400" dirty="0"/>
              <a:t>” ）</a:t>
            </a:r>
            <a:endParaRPr lang="en-US" altLang="zh-CN" sz="2400" dirty="0"/>
          </a:p>
          <a:p>
            <a:pPr>
              <a:buFont typeface="Wingdings" panose="05000000000000000000" pitchFamily="2" charset="2"/>
              <a:buChar char="Ø"/>
            </a:pPr>
            <a:r>
              <a:rPr lang="zh-CN" altLang="en-US" sz="2400" dirty="0"/>
              <a:t>主存储器</a:t>
            </a:r>
            <a:endParaRPr lang="en-US" altLang="zh-CN" sz="2400" dirty="0"/>
          </a:p>
          <a:p>
            <a:pPr>
              <a:buFont typeface="Wingdings" panose="05000000000000000000" pitchFamily="2" charset="2"/>
              <a:buChar char="Ø"/>
            </a:pPr>
            <a:r>
              <a:rPr lang="zh-CN" altLang="en-US" sz="2400" dirty="0"/>
              <a:t>快闪存储器</a:t>
            </a:r>
            <a:endParaRPr lang="en-US" altLang="zh-CN" sz="2400" dirty="0"/>
          </a:p>
          <a:p>
            <a:pPr>
              <a:buFont typeface="Wingdings" panose="05000000000000000000" pitchFamily="2" charset="2"/>
              <a:buChar char="Ø"/>
            </a:pPr>
            <a:r>
              <a:rPr lang="zh-CN" altLang="en-US" sz="2400" dirty="0"/>
              <a:t>磁盘（</a:t>
            </a:r>
            <a:r>
              <a:rPr lang="en-US" altLang="zh-CN" sz="2400" dirty="0"/>
              <a:t>HDD</a:t>
            </a:r>
            <a:r>
              <a:rPr lang="zh-CN" altLang="en-US" sz="2400" dirty="0"/>
              <a:t>、</a:t>
            </a:r>
            <a:r>
              <a:rPr lang="en-US" altLang="zh-CN" sz="2400" dirty="0"/>
              <a:t>SSD</a:t>
            </a:r>
            <a:r>
              <a:rPr lang="zh-CN" altLang="en-US" sz="2400" dirty="0"/>
              <a:t>）</a:t>
            </a:r>
            <a:endParaRPr lang="en-US" altLang="zh-CN" sz="2400" dirty="0"/>
          </a:p>
          <a:p>
            <a:pPr>
              <a:buFont typeface="Wingdings" panose="05000000000000000000" pitchFamily="2" charset="2"/>
              <a:buChar char="Ø"/>
            </a:pPr>
            <a:r>
              <a:rPr lang="zh-CN" altLang="en-US" sz="2400" dirty="0"/>
              <a:t>光盘</a:t>
            </a:r>
            <a:endParaRPr lang="en-US" altLang="zh-CN" sz="2400" dirty="0"/>
          </a:p>
          <a:p>
            <a:pPr>
              <a:buFont typeface="Wingdings" panose="05000000000000000000" pitchFamily="2" charset="2"/>
              <a:buChar char="Ø"/>
            </a:pPr>
            <a:r>
              <a:rPr lang="zh-CN" altLang="en-US" sz="2400" dirty="0"/>
              <a:t>网络存储</a:t>
            </a:r>
            <a:endParaRPr lang="en-US" altLang="zh-CN" sz="2400" dirty="0"/>
          </a:p>
          <a:p>
            <a:pPr>
              <a:buFont typeface="Wingdings" panose="05000000000000000000" pitchFamily="2" charset="2"/>
              <a:buChar char="Ø"/>
            </a:pPr>
            <a:r>
              <a:rPr lang="zh-CN" altLang="en-US" sz="2400" dirty="0"/>
              <a:t>磁带</a:t>
            </a:r>
            <a:endParaRPr lang="zh-CN" altLang="en-US" dirty="0"/>
          </a:p>
        </p:txBody>
      </p:sp>
      <p:sp>
        <p:nvSpPr>
          <p:cNvPr id="4" name="灯片编号占位符 3">
            <a:extLst>
              <a:ext uri="{FF2B5EF4-FFF2-40B4-BE49-F238E27FC236}">
                <a16:creationId xmlns:a16="http://schemas.microsoft.com/office/drawing/2014/main" id="{D1DAA975-DC64-4386-84EA-6D37D110E120}"/>
              </a:ext>
            </a:extLst>
          </p:cNvPr>
          <p:cNvSpPr>
            <a:spLocks noGrp="1"/>
          </p:cNvSpPr>
          <p:nvPr>
            <p:ph type="sldNum" sz="quarter" idx="12"/>
          </p:nvPr>
        </p:nvSpPr>
        <p:spPr/>
        <p:txBody>
          <a:bodyPr/>
          <a:lstStyle/>
          <a:p>
            <a:fld id="{3742B0B0-14D4-4B09-A8B4-7B726FDD0F27}" type="slidenum">
              <a:rPr lang="zh-CN" altLang="en-US" smtClean="0"/>
              <a:t>5</a:t>
            </a:fld>
            <a:endParaRPr lang="zh-CN" altLang="en-US"/>
          </a:p>
        </p:txBody>
      </p:sp>
    </p:spTree>
    <p:extLst>
      <p:ext uri="{BB962C8B-B14F-4D97-AF65-F5344CB8AC3E}">
        <p14:creationId xmlns:p14="http://schemas.microsoft.com/office/powerpoint/2010/main" val="42673850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AC5B1B1B-5A4D-4A7A-A5A4-B933507D885F}"/>
              </a:ext>
            </a:extLst>
          </p:cNvPr>
          <p:cNvSpPr>
            <a:spLocks noGrp="1"/>
          </p:cNvSpPr>
          <p:nvPr>
            <p:ph idx="1"/>
          </p:nvPr>
        </p:nvSpPr>
        <p:spPr>
          <a:xfrm>
            <a:off x="610315" y="1556793"/>
            <a:ext cx="3253436" cy="5164684"/>
          </a:xfrm>
        </p:spPr>
        <p:txBody>
          <a:bodyPr/>
          <a:lstStyle/>
          <a:p>
            <a:pPr>
              <a:buFont typeface="Wingdings" panose="05000000000000000000" pitchFamily="2" charset="2"/>
              <a:buChar char="ü"/>
            </a:pPr>
            <a:r>
              <a:rPr kumimoji="1" lang="zh-CN" altLang="zh-CN" sz="2400" dirty="0">
                <a:solidFill>
                  <a:srgbClr val="FF0000"/>
                </a:solidFill>
                <a:latin typeface="Times New Roman" pitchFamily="18" charset="0"/>
              </a:rPr>
              <a:t>执行引擎</a:t>
            </a:r>
            <a:r>
              <a:rPr kumimoji="1" lang="zh-CN" altLang="zh-CN" sz="2400" dirty="0">
                <a:latin typeface="Times New Roman" pitchFamily="18" charset="0"/>
              </a:rPr>
              <a:t>在语句处理过程中需要使用某个数据页时，会向缓冲池提出请求</a:t>
            </a:r>
            <a:r>
              <a:rPr kumimoji="1" lang="zh-CN" altLang="en-US" sz="2400" dirty="0">
                <a:latin typeface="Times New Roman" pitchFamily="18" charset="0"/>
              </a:rPr>
              <a:t>；</a:t>
            </a:r>
            <a:endParaRPr kumimoji="1" lang="en-US" altLang="zh-CN" sz="2400" dirty="0">
              <a:latin typeface="Times New Roman" pitchFamily="18" charset="0"/>
            </a:endParaRPr>
          </a:p>
          <a:p>
            <a:pPr>
              <a:buFont typeface="Wingdings" panose="05000000000000000000" pitchFamily="2" charset="2"/>
              <a:buChar char="ü"/>
            </a:pPr>
            <a:r>
              <a:rPr kumimoji="1" lang="zh-CN" altLang="zh-CN" sz="2400" dirty="0">
                <a:solidFill>
                  <a:srgbClr val="FF0000"/>
                </a:solidFill>
                <a:latin typeface="Times New Roman" pitchFamily="18" charset="0"/>
              </a:rPr>
              <a:t>缓冲池管理器</a:t>
            </a:r>
            <a:r>
              <a:rPr kumimoji="1" lang="zh-CN" altLang="zh-CN" sz="2400" dirty="0">
                <a:latin typeface="Times New Roman" pitchFamily="18" charset="0"/>
              </a:rPr>
              <a:t>负责将该页</a:t>
            </a:r>
            <a:r>
              <a:rPr kumimoji="1" lang="zh-CN" altLang="en-US" sz="2400" dirty="0">
                <a:latin typeface="Times New Roman" pitchFamily="18" charset="0"/>
              </a:rPr>
              <a:t>从磁盘</a:t>
            </a:r>
            <a:r>
              <a:rPr kumimoji="1" lang="zh-CN" altLang="zh-CN" sz="2400" dirty="0">
                <a:latin typeface="Times New Roman" pitchFamily="18" charset="0"/>
              </a:rPr>
              <a:t>读入内存，并向执行引擎提供</a:t>
            </a:r>
            <a:r>
              <a:rPr kumimoji="1" lang="zh-CN" altLang="zh-CN" sz="2400" dirty="0">
                <a:solidFill>
                  <a:srgbClr val="FF0000"/>
                </a:solidFill>
                <a:latin typeface="Times New Roman" pitchFamily="18" charset="0"/>
              </a:rPr>
              <a:t>该页在内存中的指针</a:t>
            </a:r>
            <a:r>
              <a:rPr kumimoji="1" lang="zh-CN" altLang="en-US" sz="2400" dirty="0">
                <a:latin typeface="Times New Roman" pitchFamily="18" charset="0"/>
              </a:rPr>
              <a:t>；</a:t>
            </a:r>
            <a:endParaRPr kumimoji="1" lang="en-US" altLang="zh-CN" sz="2400" dirty="0">
              <a:latin typeface="Times New Roman" pitchFamily="18" charset="0"/>
            </a:endParaRPr>
          </a:p>
          <a:p>
            <a:pPr>
              <a:buFont typeface="Wingdings" panose="05000000000000000000" pitchFamily="2" charset="2"/>
              <a:buChar char="ü"/>
            </a:pPr>
            <a:r>
              <a:rPr kumimoji="1" lang="zh-CN" altLang="zh-CN" sz="2400" dirty="0">
                <a:latin typeface="Times New Roman" pitchFamily="18" charset="0"/>
              </a:rPr>
              <a:t>当执行引擎操作那部分内存时，缓冲池管理器必须</a:t>
            </a:r>
            <a:r>
              <a:rPr kumimoji="1" lang="zh-CN" altLang="zh-CN" sz="2400" dirty="0">
                <a:solidFill>
                  <a:srgbClr val="FF0000"/>
                </a:solidFill>
                <a:latin typeface="Times New Roman" pitchFamily="18" charset="0"/>
              </a:rPr>
              <a:t>确保该页面始终驻留</a:t>
            </a:r>
            <a:r>
              <a:rPr kumimoji="1" lang="zh-CN" altLang="zh-CN" sz="2400" dirty="0">
                <a:latin typeface="Times New Roman" pitchFamily="18" charset="0"/>
              </a:rPr>
              <a:t>在那片内存区域中。</a:t>
            </a:r>
            <a:endParaRPr lang="zh-CN" altLang="en-US" sz="2400" dirty="0"/>
          </a:p>
        </p:txBody>
      </p:sp>
      <p:sp>
        <p:nvSpPr>
          <p:cNvPr id="8" name="标题 1">
            <a:extLst>
              <a:ext uri="{FF2B5EF4-FFF2-40B4-BE49-F238E27FC236}">
                <a16:creationId xmlns:a16="http://schemas.microsoft.com/office/drawing/2014/main" id="{66F1948C-1CE7-46F2-9983-E0C90C3D4D96}"/>
              </a:ext>
            </a:extLst>
          </p:cNvPr>
          <p:cNvSpPr>
            <a:spLocks noGrp="1"/>
          </p:cNvSpPr>
          <p:nvPr>
            <p:ph type="title"/>
          </p:nvPr>
        </p:nvSpPr>
        <p:spPr>
          <a:xfrm>
            <a:off x="610395" y="704850"/>
            <a:ext cx="10971213" cy="779934"/>
          </a:xfrm>
        </p:spPr>
        <p:txBody>
          <a:bodyPr/>
          <a:lstStyle/>
          <a:p>
            <a:r>
              <a:rPr lang="en-US" altLang="zh-CN" dirty="0"/>
              <a:t>2.1 </a:t>
            </a:r>
            <a:r>
              <a:rPr lang="zh-CN" altLang="en-US" dirty="0"/>
              <a:t>缓冲池工作原理</a:t>
            </a:r>
          </a:p>
        </p:txBody>
      </p:sp>
      <p:pic>
        <p:nvPicPr>
          <p:cNvPr id="10" name="图片 9">
            <a:extLst>
              <a:ext uri="{FF2B5EF4-FFF2-40B4-BE49-F238E27FC236}">
                <a16:creationId xmlns:a16="http://schemas.microsoft.com/office/drawing/2014/main" id="{3F7C8D9A-2D8A-47E3-B7A6-F018385DB695}"/>
              </a:ext>
            </a:extLst>
          </p:cNvPr>
          <p:cNvPicPr>
            <a:picLocks noChangeAspect="1"/>
          </p:cNvPicPr>
          <p:nvPr/>
        </p:nvPicPr>
        <p:blipFill>
          <a:blip r:embed="rId3"/>
          <a:stretch>
            <a:fillRect/>
          </a:stretch>
        </p:blipFill>
        <p:spPr>
          <a:xfrm>
            <a:off x="3863751" y="1628801"/>
            <a:ext cx="8091987" cy="3978129"/>
          </a:xfrm>
          <a:prstGeom prst="rect">
            <a:avLst/>
          </a:prstGeom>
        </p:spPr>
      </p:pic>
      <p:sp>
        <p:nvSpPr>
          <p:cNvPr id="11" name="箭头: 上 10">
            <a:extLst>
              <a:ext uri="{FF2B5EF4-FFF2-40B4-BE49-F238E27FC236}">
                <a16:creationId xmlns:a16="http://schemas.microsoft.com/office/drawing/2014/main" id="{9431ED7D-5003-43C5-BF9C-CB82511AB827}"/>
              </a:ext>
            </a:extLst>
          </p:cNvPr>
          <p:cNvSpPr/>
          <p:nvPr/>
        </p:nvSpPr>
        <p:spPr>
          <a:xfrm>
            <a:off x="7104112" y="3717032"/>
            <a:ext cx="340616" cy="504056"/>
          </a:xfrm>
          <a:prstGeom prst="upArrow">
            <a:avLst/>
          </a:prstGeom>
          <a:solidFill>
            <a:srgbClr val="FF00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prstClr val="black"/>
              </a:solidFill>
              <a:latin typeface="Constantia"/>
              <a:ea typeface="宋体" panose="02010600030101010101" pitchFamily="2" charset="-122"/>
            </a:endParaRPr>
          </a:p>
        </p:txBody>
      </p:sp>
      <p:cxnSp>
        <p:nvCxnSpPr>
          <p:cNvPr id="15" name="连接符: 曲线 14">
            <a:extLst>
              <a:ext uri="{FF2B5EF4-FFF2-40B4-BE49-F238E27FC236}">
                <a16:creationId xmlns:a16="http://schemas.microsoft.com/office/drawing/2014/main" id="{3D2F58D0-0C59-46AC-A5C4-31C8E62960FE}"/>
              </a:ext>
            </a:extLst>
          </p:cNvPr>
          <p:cNvCxnSpPr/>
          <p:nvPr/>
        </p:nvCxnSpPr>
        <p:spPr>
          <a:xfrm flipV="1">
            <a:off x="7752184" y="2420888"/>
            <a:ext cx="1656184" cy="432048"/>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AD24187-397D-4E74-88FB-1A243AD1DB61}"/>
              </a:ext>
            </a:extLst>
          </p:cNvPr>
          <p:cNvSpPr>
            <a:spLocks noGrp="1"/>
          </p:cNvSpPr>
          <p:nvPr>
            <p:ph type="sldNum" sz="quarter" idx="12"/>
          </p:nvPr>
        </p:nvSpPr>
        <p:spPr/>
        <p:txBody>
          <a:bodyPr/>
          <a:lstStyle/>
          <a:p>
            <a:pPr>
              <a:defRPr/>
            </a:pPr>
            <a:fld id="{B5257BD2-82AF-4553-8A1D-7A16DECA446F}" type="slidenum">
              <a:rPr lang="en-US" altLang="zh-CN" smtClean="0"/>
              <a:pPr>
                <a:defRPr/>
              </a:pPr>
              <a:t>50</a:t>
            </a:fld>
            <a:endParaRPr lang="en-US" altLang="zh-CN"/>
          </a:p>
        </p:txBody>
      </p:sp>
    </p:spTree>
    <p:extLst>
      <p:ext uri="{BB962C8B-B14F-4D97-AF65-F5344CB8AC3E}">
        <p14:creationId xmlns:p14="http://schemas.microsoft.com/office/powerpoint/2010/main" val="429222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1" y="949911"/>
            <a:ext cx="10972800" cy="5374691"/>
          </a:xfrm>
        </p:spPr>
        <p:txBody>
          <a:bodyPr/>
          <a:lstStyle/>
          <a:p>
            <a:pPr marL="0" indent="0">
              <a:lnSpc>
                <a:spcPct val="150000"/>
              </a:lnSpc>
              <a:buNone/>
            </a:pPr>
            <a:r>
              <a:rPr lang="zh-CN" altLang="en-US" sz="3200" b="1" dirty="0">
                <a:solidFill>
                  <a:srgbClr val="04617B"/>
                </a:solidFill>
                <a:latin typeface="Calibri"/>
                <a:ea typeface="隶书" panose="02010509060101010101" pitchFamily="49" charset="-122"/>
                <a:cs typeface="+mj-cs"/>
              </a:rPr>
              <a:t>缓冲池的作用</a:t>
            </a:r>
            <a:endParaRPr lang="en-US" altLang="zh-CN" dirty="0"/>
          </a:p>
          <a:p>
            <a:pPr marL="0" indent="0">
              <a:lnSpc>
                <a:spcPct val="150000"/>
              </a:lnSpc>
              <a:buNone/>
            </a:pPr>
            <a:r>
              <a:rPr lang="zh-CN" altLang="en-US" dirty="0"/>
              <a:t>减少磁盘</a:t>
            </a:r>
            <a:r>
              <a:rPr lang="en-US" altLang="zh-CN" dirty="0"/>
              <a:t>I/O</a:t>
            </a:r>
            <a:r>
              <a:rPr lang="zh-CN" altLang="en-US" dirty="0"/>
              <a:t>，提升页面读写效率。</a:t>
            </a:r>
            <a:endParaRPr lang="en-US" altLang="zh-CN" dirty="0"/>
          </a:p>
          <a:p>
            <a:pPr>
              <a:lnSpc>
                <a:spcPct val="150000"/>
              </a:lnSpc>
            </a:pPr>
            <a:r>
              <a:rPr lang="zh-CN" altLang="en-US" dirty="0"/>
              <a:t>读操作时，如果所需页面已经加载到缓冲池，就不需要从磁盘读了。</a:t>
            </a:r>
            <a:endParaRPr lang="en-US" altLang="zh-CN" dirty="0"/>
          </a:p>
          <a:p>
            <a:pPr>
              <a:lnSpc>
                <a:spcPct val="150000"/>
              </a:lnSpc>
            </a:pPr>
            <a:r>
              <a:rPr lang="zh-CN" altLang="en-US" dirty="0"/>
              <a:t>写操作时，如果</a:t>
            </a:r>
            <a:r>
              <a:rPr lang="zh-CN" altLang="en-US" dirty="0">
                <a:solidFill>
                  <a:srgbClr val="FF0000"/>
                </a:solidFill>
              </a:rPr>
              <a:t>多次修改同一页面</a:t>
            </a:r>
            <a:r>
              <a:rPr lang="zh-CN" altLang="en-US" dirty="0"/>
              <a:t>，优化后只需要</a:t>
            </a:r>
            <a:r>
              <a:rPr lang="zh-CN" altLang="en-US" dirty="0">
                <a:solidFill>
                  <a:srgbClr val="FF0000"/>
                </a:solidFill>
              </a:rPr>
              <a:t>写一次</a:t>
            </a:r>
            <a:r>
              <a:rPr lang="zh-CN" altLang="en-US" dirty="0"/>
              <a:t>磁盘。</a:t>
            </a:r>
            <a:endParaRPr lang="en-US" altLang="zh-CN" dirty="0"/>
          </a:p>
          <a:p>
            <a:pPr marL="0" indent="0">
              <a:lnSpc>
                <a:spcPct val="150000"/>
              </a:lnSpc>
              <a:buNone/>
            </a:pPr>
            <a:endParaRPr lang="en-US" altLang="zh-CN" dirty="0"/>
          </a:p>
          <a:p>
            <a:pPr marL="0" indent="0">
              <a:lnSpc>
                <a:spcPct val="150000"/>
              </a:lnSpc>
              <a:buNone/>
            </a:pPr>
            <a:r>
              <a:rPr lang="zh-CN" altLang="en-US" sz="3200" b="1" dirty="0">
                <a:solidFill>
                  <a:srgbClr val="04617B"/>
                </a:solidFill>
                <a:latin typeface="Calibri"/>
                <a:ea typeface="隶书" panose="02010509060101010101" pitchFamily="49" charset="-122"/>
                <a:cs typeface="+mj-cs"/>
              </a:rPr>
              <a:t>缓冲池管理器的目标：</a:t>
            </a:r>
            <a:r>
              <a:rPr lang="zh-CN" altLang="en-US" b="1" dirty="0">
                <a:solidFill>
                  <a:srgbClr val="FF0000"/>
                </a:solidFill>
              </a:rPr>
              <a:t>尽可能减少磁盘</a:t>
            </a:r>
            <a:r>
              <a:rPr lang="en-US" altLang="zh-CN" b="1" dirty="0">
                <a:solidFill>
                  <a:srgbClr val="FF0000"/>
                </a:solidFill>
              </a:rPr>
              <a:t>I/O</a:t>
            </a:r>
            <a:r>
              <a:rPr lang="zh-CN" altLang="en-US" b="1" dirty="0">
                <a:solidFill>
                  <a:srgbClr val="FF0000"/>
                </a:solidFill>
              </a:rPr>
              <a:t>带来的延时</a:t>
            </a:r>
            <a:r>
              <a:rPr lang="zh-CN" altLang="en-US" dirty="0">
                <a:solidFill>
                  <a:srgbClr val="FF0000"/>
                </a:solidFill>
              </a:rPr>
              <a:t>。</a:t>
            </a:r>
          </a:p>
        </p:txBody>
      </p:sp>
      <p:sp>
        <p:nvSpPr>
          <p:cNvPr id="4" name="灯片编号占位符 3">
            <a:extLst>
              <a:ext uri="{FF2B5EF4-FFF2-40B4-BE49-F238E27FC236}">
                <a16:creationId xmlns:a16="http://schemas.microsoft.com/office/drawing/2014/main" id="{8E22AEFE-CAA9-4ECC-9BF9-41F010DF01F5}"/>
              </a:ext>
            </a:extLst>
          </p:cNvPr>
          <p:cNvSpPr>
            <a:spLocks noGrp="1"/>
          </p:cNvSpPr>
          <p:nvPr>
            <p:ph type="sldNum" sz="quarter" idx="12"/>
          </p:nvPr>
        </p:nvSpPr>
        <p:spPr/>
        <p:txBody>
          <a:bodyPr/>
          <a:lstStyle/>
          <a:p>
            <a:pPr>
              <a:defRPr/>
            </a:pPr>
            <a:fld id="{B5257BD2-82AF-4553-8A1D-7A16DECA446F}" type="slidenum">
              <a:rPr lang="en-US" altLang="zh-CN" smtClean="0"/>
              <a:pPr>
                <a:defRPr/>
              </a:pPr>
              <a:t>51</a:t>
            </a:fld>
            <a:endParaRPr lang="en-US" altLang="zh-CN"/>
          </a:p>
        </p:txBody>
      </p:sp>
      <p:sp>
        <p:nvSpPr>
          <p:cNvPr id="2" name="对话气泡: 圆角矩形 1">
            <a:extLst>
              <a:ext uri="{FF2B5EF4-FFF2-40B4-BE49-F238E27FC236}">
                <a16:creationId xmlns:a16="http://schemas.microsoft.com/office/drawing/2014/main" id="{0A3ECFFC-B9F2-4222-A7FD-9B35915BA672}"/>
              </a:ext>
            </a:extLst>
          </p:cNvPr>
          <p:cNvSpPr/>
          <p:nvPr/>
        </p:nvSpPr>
        <p:spPr>
          <a:xfrm>
            <a:off x="9092242" y="1828800"/>
            <a:ext cx="2268747" cy="612648"/>
          </a:xfrm>
          <a:prstGeom prst="wedgeRoundRectCallout">
            <a:avLst>
              <a:gd name="adj1" fmla="val -86871"/>
              <a:gd name="adj2" fmla="val 5827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命中，命中率</a:t>
            </a:r>
          </a:p>
        </p:txBody>
      </p:sp>
    </p:spTree>
    <p:extLst>
      <p:ext uri="{BB962C8B-B14F-4D97-AF65-F5344CB8AC3E}">
        <p14:creationId xmlns:p14="http://schemas.microsoft.com/office/powerpoint/2010/main" val="1226469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normAutofit/>
          </a:bodyPr>
          <a:lstStyle/>
          <a:p>
            <a:r>
              <a:rPr lang="en-US" altLang="zh-CN" sz="3200" b="1" dirty="0">
                <a:cs typeface="+mn-cs"/>
              </a:rPr>
              <a:t>2.2 </a:t>
            </a:r>
            <a:r>
              <a:rPr lang="zh-CN" altLang="en-US" sz="3200" b="1" dirty="0">
                <a:cs typeface="+mn-cs"/>
              </a:rPr>
              <a:t>缓冲池结构</a:t>
            </a:r>
          </a:p>
        </p:txBody>
      </p:sp>
      <p:sp>
        <p:nvSpPr>
          <p:cNvPr id="3" name="内容占位符 2"/>
          <p:cNvSpPr>
            <a:spLocks noGrp="1"/>
          </p:cNvSpPr>
          <p:nvPr>
            <p:ph idx="1"/>
          </p:nvPr>
        </p:nvSpPr>
        <p:spPr>
          <a:xfrm>
            <a:off x="911426" y="1447800"/>
            <a:ext cx="4464495" cy="4788862"/>
          </a:xfrm>
        </p:spPr>
        <p:txBody>
          <a:bodyPr/>
          <a:lstStyle/>
          <a:p>
            <a:pPr algn="just">
              <a:lnSpc>
                <a:spcPct val="125000"/>
              </a:lnSpc>
              <a:spcBef>
                <a:spcPts val="1200"/>
              </a:spcBef>
            </a:pPr>
            <a:r>
              <a:rPr lang="zh-CN" altLang="zh-CN" sz="2400" b="1" dirty="0">
                <a:latin typeface="黑体" panose="02010609060101010101" pitchFamily="49" charset="-122"/>
                <a:ea typeface="黑体" panose="02010609060101010101" pitchFamily="49" charset="-122"/>
              </a:rPr>
              <a:t>缓冲池</a:t>
            </a:r>
            <a:r>
              <a:rPr lang="zh-CN" altLang="en-US" sz="2400" b="1" dirty="0">
                <a:latin typeface="黑体" panose="02010609060101010101" pitchFamily="49" charset="-122"/>
                <a:ea typeface="黑体" panose="02010609060101010101" pitchFamily="49" charset="-122"/>
              </a:rPr>
              <a:t>：</a:t>
            </a:r>
            <a:r>
              <a:rPr lang="zh-CN" altLang="zh-CN" sz="2400" dirty="0"/>
              <a:t>是在</a:t>
            </a:r>
            <a:r>
              <a:rPr lang="en-US" altLang="zh-CN" sz="2400" dirty="0"/>
              <a:t>DBMS</a:t>
            </a:r>
            <a:r>
              <a:rPr lang="zh-CN" altLang="zh-CN" sz="2400" dirty="0"/>
              <a:t>内部分配的</a:t>
            </a:r>
            <a:r>
              <a:rPr lang="zh-CN" altLang="zh-CN" sz="2400" dirty="0">
                <a:solidFill>
                  <a:srgbClr val="FF0000"/>
                </a:solidFill>
              </a:rPr>
              <a:t>一大片内存区域</a:t>
            </a:r>
            <a:r>
              <a:rPr lang="zh-CN" altLang="zh-CN" sz="2400" dirty="0"/>
              <a:t>，用于存储从磁盘获取的页面。</a:t>
            </a:r>
            <a:endParaRPr lang="en-US" altLang="zh-CN" sz="2400" dirty="0"/>
          </a:p>
          <a:p>
            <a:pPr algn="just">
              <a:lnSpc>
                <a:spcPct val="125000"/>
              </a:lnSpc>
              <a:spcBef>
                <a:spcPts val="1200"/>
              </a:spcBef>
            </a:pPr>
            <a:r>
              <a:rPr lang="zh-CN" altLang="en-US" sz="2400" b="1" dirty="0">
                <a:latin typeface="黑体" panose="02010609060101010101" pitchFamily="49" charset="-122"/>
                <a:ea typeface="黑体" panose="02010609060101010101" pitchFamily="49" charset="-122"/>
              </a:rPr>
              <a:t>帧（数组）：</a:t>
            </a:r>
            <a:r>
              <a:rPr lang="zh-CN" altLang="en-US" sz="2400" dirty="0"/>
              <a:t>用于缓存页面的</a:t>
            </a:r>
            <a:r>
              <a:rPr lang="zh-CN" altLang="en-US" sz="2400" dirty="0">
                <a:solidFill>
                  <a:srgbClr val="FF0000"/>
                </a:solidFill>
              </a:rPr>
              <a:t>内存空间</a:t>
            </a:r>
            <a:r>
              <a:rPr lang="zh-CN" altLang="en-US" sz="2400" dirty="0"/>
              <a:t>被</a:t>
            </a:r>
            <a:r>
              <a:rPr lang="zh-CN" altLang="zh-CN" sz="2400" dirty="0"/>
              <a:t>组织为一个</a:t>
            </a:r>
            <a:r>
              <a:rPr lang="zh-CN" altLang="zh-CN" sz="2400" dirty="0">
                <a:solidFill>
                  <a:srgbClr val="FF0000"/>
                </a:solidFill>
              </a:rPr>
              <a:t>数组</a:t>
            </a:r>
            <a:r>
              <a:rPr lang="zh-CN" altLang="zh-CN" sz="2400" dirty="0"/>
              <a:t>，其中每个数组项被称为一个</a:t>
            </a:r>
            <a:r>
              <a:rPr lang="zh-CN" altLang="zh-CN" sz="2400" dirty="0">
                <a:solidFill>
                  <a:srgbClr val="FF0000"/>
                </a:solidFill>
              </a:rPr>
              <a:t>帧</a:t>
            </a:r>
            <a:r>
              <a:rPr lang="zh-CN" altLang="zh-CN" sz="2400" dirty="0"/>
              <a:t>，一个帧正好能放置一个</a:t>
            </a:r>
            <a:r>
              <a:rPr lang="zh-CN" altLang="zh-CN" sz="2400" dirty="0">
                <a:solidFill>
                  <a:srgbClr val="FF0000"/>
                </a:solidFill>
              </a:rPr>
              <a:t>页面</a:t>
            </a:r>
            <a:r>
              <a:rPr lang="zh-CN" altLang="zh-CN" sz="2400" dirty="0"/>
              <a:t>。</a:t>
            </a:r>
            <a:endParaRPr lang="en-US" altLang="zh-CN" sz="2400" dirty="0"/>
          </a:p>
          <a:p>
            <a:pPr algn="just">
              <a:lnSpc>
                <a:spcPct val="125000"/>
              </a:lnSpc>
              <a:spcBef>
                <a:spcPts val="1200"/>
              </a:spcBef>
            </a:pPr>
            <a:r>
              <a:rPr lang="zh-CN" altLang="en-US" sz="2400" b="1" dirty="0">
                <a:latin typeface="黑体" panose="02010609060101010101" pitchFamily="49" charset="-122"/>
                <a:ea typeface="黑体" panose="02010609060101010101" pitchFamily="49" charset="-122"/>
              </a:rPr>
              <a:t>页表：</a:t>
            </a:r>
            <a:r>
              <a:rPr lang="zh-CN" altLang="en-US" sz="2400" dirty="0"/>
              <a:t>是</a:t>
            </a:r>
            <a:r>
              <a:rPr lang="zh-CN" altLang="zh-CN" sz="2400" dirty="0"/>
              <a:t>缓冲池管理器</a:t>
            </a:r>
            <a:r>
              <a:rPr lang="zh-CN" altLang="en-US" sz="2400" dirty="0"/>
              <a:t>用于</a:t>
            </a:r>
            <a:r>
              <a:rPr lang="zh-CN" altLang="zh-CN" sz="2400" dirty="0"/>
              <a:t>维护</a:t>
            </a:r>
            <a:r>
              <a:rPr lang="zh-CN" altLang="en-US" sz="2400" dirty="0">
                <a:solidFill>
                  <a:srgbClr val="FF0000"/>
                </a:solidFill>
              </a:rPr>
              <a:t>缓冲池</a:t>
            </a:r>
            <a:r>
              <a:rPr lang="zh-CN" altLang="en-US" sz="2400" b="1" dirty="0">
                <a:solidFill>
                  <a:srgbClr val="FF0000"/>
                </a:solidFill>
                <a:latin typeface="黑体" panose="02010609060101010101" pitchFamily="49" charset="-122"/>
                <a:ea typeface="黑体" panose="02010609060101010101" pitchFamily="49" charset="-122"/>
              </a:rPr>
              <a:t>元数据</a:t>
            </a:r>
            <a:r>
              <a:rPr lang="zh-CN" altLang="en-US" sz="2400" dirty="0"/>
              <a:t>的数据结构。</a:t>
            </a:r>
          </a:p>
        </p:txBody>
      </p:sp>
      <p:pic>
        <p:nvPicPr>
          <p:cNvPr id="5" name="图片 4"/>
          <p:cNvPicPr>
            <a:picLocks noChangeAspect="1"/>
          </p:cNvPicPr>
          <p:nvPr/>
        </p:nvPicPr>
        <p:blipFill>
          <a:blip r:embed="rId3"/>
          <a:stretch>
            <a:fillRect/>
          </a:stretch>
        </p:blipFill>
        <p:spPr>
          <a:xfrm>
            <a:off x="5735961" y="1772817"/>
            <a:ext cx="5929853" cy="4065851"/>
          </a:xfrm>
          <a:prstGeom prst="rect">
            <a:avLst/>
          </a:prstGeom>
        </p:spPr>
      </p:pic>
      <p:sp>
        <p:nvSpPr>
          <p:cNvPr id="4" name="灯片编号占位符 3">
            <a:extLst>
              <a:ext uri="{FF2B5EF4-FFF2-40B4-BE49-F238E27FC236}">
                <a16:creationId xmlns:a16="http://schemas.microsoft.com/office/drawing/2014/main" id="{EDC98F70-BC1B-46EE-A145-0CE99491EDAE}"/>
              </a:ext>
            </a:extLst>
          </p:cNvPr>
          <p:cNvSpPr>
            <a:spLocks noGrp="1"/>
          </p:cNvSpPr>
          <p:nvPr>
            <p:ph type="sldNum" sz="quarter" idx="12"/>
          </p:nvPr>
        </p:nvSpPr>
        <p:spPr/>
        <p:txBody>
          <a:bodyPr/>
          <a:lstStyle/>
          <a:p>
            <a:pPr>
              <a:defRPr/>
            </a:pPr>
            <a:fld id="{B5257BD2-82AF-4553-8A1D-7A16DECA446F}" type="slidenum">
              <a:rPr lang="en-US" altLang="zh-CN" smtClean="0"/>
              <a:pPr>
                <a:defRPr/>
              </a:pPr>
              <a:t>52</a:t>
            </a:fld>
            <a:endParaRPr lang="en-US" altLang="zh-CN"/>
          </a:p>
        </p:txBody>
      </p:sp>
    </p:spTree>
    <p:extLst>
      <p:ext uri="{BB962C8B-B14F-4D97-AF65-F5344CB8AC3E}">
        <p14:creationId xmlns:p14="http://schemas.microsoft.com/office/powerpoint/2010/main" val="1935222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329529"/>
            <a:ext cx="10971372" cy="1143000"/>
          </a:xfrm>
        </p:spPr>
        <p:txBody>
          <a:bodyPr/>
          <a:lstStyle/>
          <a:p>
            <a:r>
              <a:rPr lang="zh-CN" altLang="en-US" sz="3200" b="1" dirty="0"/>
              <a:t>缓冲池页表</a:t>
            </a:r>
            <a:endParaRPr lang="zh-CN" altLang="en-US" dirty="0"/>
          </a:p>
        </p:txBody>
      </p:sp>
      <p:sp>
        <p:nvSpPr>
          <p:cNvPr id="3" name="内容占位符 2"/>
          <p:cNvSpPr>
            <a:spLocks noGrp="1"/>
          </p:cNvSpPr>
          <p:nvPr>
            <p:ph idx="1"/>
          </p:nvPr>
        </p:nvSpPr>
        <p:spPr>
          <a:xfrm>
            <a:off x="610315" y="1559844"/>
            <a:ext cx="11102309" cy="4389437"/>
          </a:xfrm>
        </p:spPr>
        <p:txBody>
          <a:bodyPr/>
          <a:lstStyle/>
          <a:p>
            <a:pPr marL="0" indent="0">
              <a:lnSpc>
                <a:spcPct val="150000"/>
              </a:lnSpc>
              <a:buNone/>
            </a:pPr>
            <a:r>
              <a:rPr lang="zh-CN" altLang="zh-CN" sz="2400" b="1" dirty="0">
                <a:latin typeface="微软雅黑" panose="020B0503020204020204" pitchFamily="34" charset="-122"/>
                <a:ea typeface="微软雅黑" panose="020B0503020204020204" pitchFamily="34" charset="-122"/>
              </a:rPr>
              <a:t>页表</a:t>
            </a:r>
            <a:r>
              <a:rPr lang="zh-CN" altLang="en-US" sz="2400" b="1" dirty="0">
                <a:latin typeface="微软雅黑" panose="020B0503020204020204" pitchFamily="34" charset="-122"/>
                <a:ea typeface="微软雅黑" panose="020B0503020204020204" pitchFamily="34" charset="-122"/>
              </a:rPr>
              <a:t>：</a:t>
            </a:r>
            <a:r>
              <a:rPr lang="zh-CN" altLang="zh-CN" sz="2400" dirty="0"/>
              <a:t>是一个内存</a:t>
            </a:r>
            <a:r>
              <a:rPr lang="zh-CN" altLang="en-US" sz="2400" dirty="0">
                <a:solidFill>
                  <a:srgbClr val="FF0000"/>
                </a:solidFill>
              </a:rPr>
              <a:t>散列（</a:t>
            </a:r>
            <a:r>
              <a:rPr lang="en-US" altLang="zh-CN" sz="2400" dirty="0">
                <a:solidFill>
                  <a:srgbClr val="FF0000"/>
                </a:solidFill>
              </a:rPr>
              <a:t>hash</a:t>
            </a:r>
            <a:r>
              <a:rPr lang="zh-CN" altLang="en-US" sz="2400" dirty="0">
                <a:solidFill>
                  <a:srgbClr val="FF0000"/>
                </a:solidFill>
              </a:rPr>
              <a:t>）</a:t>
            </a:r>
            <a:r>
              <a:rPr lang="zh-CN" altLang="zh-CN" sz="2400" dirty="0"/>
              <a:t>表，用于登记当前</a:t>
            </a:r>
            <a:r>
              <a:rPr lang="zh-CN" altLang="zh-CN" sz="2400" dirty="0">
                <a:solidFill>
                  <a:srgbClr val="FF0000"/>
                </a:solidFill>
              </a:rPr>
              <a:t>已经</a:t>
            </a:r>
            <a:r>
              <a:rPr lang="zh-CN" altLang="en-US" sz="2400" dirty="0">
                <a:solidFill>
                  <a:srgbClr val="FF0000"/>
                </a:solidFill>
              </a:rPr>
              <a:t>加载到缓冲池</a:t>
            </a:r>
            <a:r>
              <a:rPr lang="zh-CN" altLang="zh-CN" sz="2400" dirty="0"/>
              <a:t>中的页面的信息。</a:t>
            </a:r>
            <a:endParaRPr lang="en-US" altLang="zh-CN" sz="2400" dirty="0"/>
          </a:p>
          <a:p>
            <a:pPr marL="0" indent="0">
              <a:lnSpc>
                <a:spcPct val="150000"/>
              </a:lnSpc>
              <a:buNone/>
            </a:pPr>
            <a:r>
              <a:rPr lang="zh-CN" altLang="zh-CN" sz="2400" b="1" dirty="0">
                <a:latin typeface="微软雅黑" panose="020B0503020204020204" pitchFamily="34" charset="-122"/>
                <a:ea typeface="微软雅黑" panose="020B0503020204020204" pitchFamily="34" charset="-122"/>
              </a:rPr>
              <a:t>页表为</a:t>
            </a:r>
            <a:r>
              <a:rPr lang="zh-CN" altLang="en-US" sz="2400" b="1" dirty="0">
                <a:latin typeface="微软雅黑" panose="020B0503020204020204" pitchFamily="34" charset="-122"/>
                <a:ea typeface="微软雅黑" panose="020B0503020204020204" pitchFamily="34" charset="-122"/>
              </a:rPr>
              <a:t>缓冲池中的</a:t>
            </a:r>
            <a:r>
              <a:rPr lang="zh-CN" altLang="zh-CN" sz="2400" b="1" dirty="0">
                <a:latin typeface="微软雅黑" panose="020B0503020204020204" pitchFamily="34" charset="-122"/>
                <a:ea typeface="微软雅黑" panose="020B0503020204020204" pitchFamily="34" charset="-122"/>
              </a:rPr>
              <a:t>每个页面维护</a:t>
            </a:r>
            <a:r>
              <a:rPr lang="zh-CN" altLang="en-US" sz="2400" b="1" dirty="0">
                <a:latin typeface="微软雅黑" panose="020B0503020204020204" pitchFamily="34" charset="-122"/>
                <a:ea typeface="微软雅黑" panose="020B0503020204020204" pitchFamily="34" charset="-122"/>
              </a:rPr>
              <a:t>以下信息：</a:t>
            </a:r>
            <a:endParaRPr lang="en-US" altLang="zh-CN" sz="2400" b="1" dirty="0">
              <a:latin typeface="微软雅黑" panose="020B0503020204020204" pitchFamily="34" charset="-122"/>
              <a:ea typeface="微软雅黑" panose="020B0503020204020204" pitchFamily="34" charset="-122"/>
            </a:endParaRPr>
          </a:p>
          <a:p>
            <a:pPr marL="355600" lvl="1" indent="-355600">
              <a:lnSpc>
                <a:spcPct val="150000"/>
              </a:lnSpc>
              <a:buFont typeface="Wingdings" panose="05000000000000000000" pitchFamily="2" charset="2"/>
              <a:buChar char="Ø"/>
            </a:pPr>
            <a:r>
              <a:rPr lang="zh-CN" altLang="en-US" b="1" dirty="0">
                <a:solidFill>
                  <a:srgbClr val="FF0000"/>
                </a:solidFill>
              </a:rPr>
              <a:t>页面位置信息</a:t>
            </a:r>
            <a:r>
              <a:rPr lang="zh-CN" altLang="en-US" dirty="0"/>
              <a:t>：</a:t>
            </a:r>
            <a:r>
              <a:rPr lang="zh-CN" altLang="zh-CN" dirty="0"/>
              <a:t>页面</a:t>
            </a:r>
            <a:r>
              <a:rPr lang="zh-CN" altLang="en-US" dirty="0"/>
              <a:t>在</a:t>
            </a:r>
            <a:r>
              <a:rPr lang="zh-CN" altLang="zh-CN" dirty="0"/>
              <a:t>缓冲池中</a:t>
            </a:r>
            <a:r>
              <a:rPr lang="zh-CN" altLang="en-US" dirty="0"/>
              <a:t>对应</a:t>
            </a:r>
            <a:r>
              <a:rPr lang="zh-CN" altLang="zh-CN" dirty="0"/>
              <a:t>帧的位置</a:t>
            </a:r>
            <a:r>
              <a:rPr lang="zh-CN" altLang="en-US" dirty="0"/>
              <a:t>；</a:t>
            </a:r>
            <a:endParaRPr lang="en-US" altLang="zh-CN" dirty="0"/>
          </a:p>
          <a:p>
            <a:pPr marL="355600" lvl="1" indent="-355600">
              <a:lnSpc>
                <a:spcPct val="150000"/>
              </a:lnSpc>
              <a:buFont typeface="Wingdings" panose="05000000000000000000" pitchFamily="2" charset="2"/>
              <a:buChar char="Ø"/>
            </a:pPr>
            <a:r>
              <a:rPr lang="zh-CN" altLang="zh-CN" b="1" dirty="0">
                <a:solidFill>
                  <a:srgbClr val="FF0000"/>
                </a:solidFill>
              </a:rPr>
              <a:t>脏标志</a:t>
            </a:r>
            <a:r>
              <a:rPr lang="zh-CN" altLang="zh-CN" dirty="0"/>
              <a:t>：页面</a:t>
            </a:r>
            <a:r>
              <a:rPr lang="zh-CN" altLang="en-US" dirty="0"/>
              <a:t>被修改过的标志</a:t>
            </a:r>
            <a:r>
              <a:rPr lang="zh-CN" altLang="zh-CN" dirty="0"/>
              <a:t>。如果一个页面被设置了脏标志，</a:t>
            </a:r>
            <a:r>
              <a:rPr lang="zh-CN" altLang="en-US" dirty="0"/>
              <a:t>则</a:t>
            </a:r>
            <a:r>
              <a:rPr lang="zh-CN" altLang="zh-CN" dirty="0"/>
              <a:t>缓冲池管理器必须</a:t>
            </a:r>
            <a:r>
              <a:rPr lang="zh-CN" altLang="en-US" dirty="0"/>
              <a:t>确保</a:t>
            </a:r>
            <a:r>
              <a:rPr lang="zh-CN" altLang="zh-CN" dirty="0"/>
              <a:t>将</a:t>
            </a:r>
            <a:r>
              <a:rPr lang="zh-CN" altLang="en-US" dirty="0"/>
              <a:t>其</a:t>
            </a:r>
            <a:r>
              <a:rPr lang="zh-CN" altLang="zh-CN" dirty="0"/>
              <a:t>写回磁盘</a:t>
            </a:r>
            <a:r>
              <a:rPr lang="zh-CN" altLang="en-US" dirty="0"/>
              <a:t>；</a:t>
            </a:r>
            <a:endParaRPr lang="zh-CN" altLang="zh-CN" dirty="0"/>
          </a:p>
          <a:p>
            <a:pPr marL="355600" lvl="1" indent="-355600">
              <a:lnSpc>
                <a:spcPct val="150000"/>
              </a:lnSpc>
              <a:buFont typeface="Wingdings" panose="05000000000000000000" pitchFamily="2" charset="2"/>
              <a:buChar char="Ø"/>
            </a:pPr>
            <a:r>
              <a:rPr lang="zh-CN" altLang="zh-CN" b="1" dirty="0">
                <a:solidFill>
                  <a:srgbClr val="FF0000"/>
                </a:solidFill>
              </a:rPr>
              <a:t>引用计数</a:t>
            </a:r>
            <a:r>
              <a:rPr lang="zh-CN" altLang="zh-CN" dirty="0"/>
              <a:t>：当前</a:t>
            </a:r>
            <a:r>
              <a:rPr lang="zh-CN" altLang="en-US" dirty="0"/>
              <a:t>正在</a:t>
            </a:r>
            <a:r>
              <a:rPr lang="zh-CN" altLang="zh-CN" dirty="0"/>
              <a:t>访问该页的线程</a:t>
            </a:r>
            <a:r>
              <a:rPr lang="zh-CN" altLang="en-US" dirty="0"/>
              <a:t>数量</a:t>
            </a:r>
            <a:r>
              <a:rPr lang="zh-CN" altLang="zh-CN" dirty="0"/>
              <a:t>。如果</a:t>
            </a:r>
            <a:r>
              <a:rPr lang="zh-CN" altLang="en-US" dirty="0"/>
              <a:t>某</a:t>
            </a:r>
            <a:r>
              <a:rPr lang="zh-CN" altLang="zh-CN" dirty="0"/>
              <a:t>页</a:t>
            </a:r>
            <a:r>
              <a:rPr lang="zh-CN" altLang="en-US" dirty="0"/>
              <a:t>面</a:t>
            </a:r>
            <a:r>
              <a:rPr lang="zh-CN" altLang="zh-CN" dirty="0"/>
              <a:t>的引用计数大于零，</a:t>
            </a:r>
            <a:r>
              <a:rPr lang="zh-CN" altLang="en-US" dirty="0"/>
              <a:t>则</a:t>
            </a:r>
            <a:r>
              <a:rPr lang="zh-CN" altLang="zh-CN" dirty="0"/>
              <a:t>不允许淘汰该页</a:t>
            </a:r>
            <a:r>
              <a:rPr lang="zh-CN" altLang="en-US" dirty="0"/>
              <a:t>（钉住，</a:t>
            </a:r>
            <a:r>
              <a:rPr lang="en-US" altLang="zh-CN" dirty="0"/>
              <a:t>pin</a:t>
            </a:r>
            <a:r>
              <a:rPr lang="zh-CN" altLang="en-US" dirty="0"/>
              <a:t>）</a:t>
            </a:r>
            <a:r>
              <a:rPr lang="zh-CN" altLang="zh-CN" dirty="0"/>
              <a:t>。</a:t>
            </a:r>
            <a:endParaRPr lang="zh-CN" altLang="en-US" dirty="0"/>
          </a:p>
        </p:txBody>
      </p:sp>
      <p:sp>
        <p:nvSpPr>
          <p:cNvPr id="4" name="灯片编号占位符 3">
            <a:extLst>
              <a:ext uri="{FF2B5EF4-FFF2-40B4-BE49-F238E27FC236}">
                <a16:creationId xmlns:a16="http://schemas.microsoft.com/office/drawing/2014/main" id="{1A1A5C40-52EE-4F10-9CC8-4AA5ED8BF5FA}"/>
              </a:ext>
            </a:extLst>
          </p:cNvPr>
          <p:cNvSpPr>
            <a:spLocks noGrp="1"/>
          </p:cNvSpPr>
          <p:nvPr>
            <p:ph type="sldNum" sz="quarter" idx="12"/>
          </p:nvPr>
        </p:nvSpPr>
        <p:spPr/>
        <p:txBody>
          <a:bodyPr/>
          <a:lstStyle/>
          <a:p>
            <a:pPr>
              <a:defRPr/>
            </a:pPr>
            <a:fld id="{B5257BD2-82AF-4553-8A1D-7A16DECA446F}" type="slidenum">
              <a:rPr lang="en-US" altLang="zh-CN" smtClean="0"/>
              <a:pPr>
                <a:defRPr/>
              </a:pPr>
              <a:t>53</a:t>
            </a:fld>
            <a:endParaRPr lang="en-US" altLang="zh-CN"/>
          </a:p>
        </p:txBody>
      </p:sp>
    </p:spTree>
    <p:extLst>
      <p:ext uri="{BB962C8B-B14F-4D97-AF65-F5344CB8AC3E}">
        <p14:creationId xmlns:p14="http://schemas.microsoft.com/office/powerpoint/2010/main" val="18965924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2193" y="1412776"/>
            <a:ext cx="10971372" cy="5184576"/>
          </a:xfrm>
        </p:spPr>
        <p:txBody>
          <a:bodyPr>
            <a:normAutofit fontScale="85000" lnSpcReduction="10000"/>
          </a:bodyPr>
          <a:lstStyle/>
          <a:p>
            <a:pPr marL="0" indent="0">
              <a:lnSpc>
                <a:spcPct val="150000"/>
              </a:lnSpc>
              <a:buNone/>
            </a:pPr>
            <a:r>
              <a:rPr lang="zh-CN" altLang="en-US" sz="2800" b="1" dirty="0">
                <a:latin typeface="微软雅黑" panose="020B0503020204020204" pitchFamily="34" charset="-122"/>
                <a:ea typeface="微软雅黑" panose="020B0503020204020204" pitchFamily="34" charset="-122"/>
              </a:rPr>
              <a:t>锁（</a:t>
            </a:r>
            <a:r>
              <a:rPr lang="en-US" altLang="zh-CN" sz="2800" b="1" dirty="0">
                <a:latin typeface="微软雅黑" panose="020B0503020204020204" pitchFamily="34" charset="-122"/>
                <a:ea typeface="微软雅黑" panose="020B0503020204020204" pitchFamily="34" charset="-122"/>
              </a:rPr>
              <a:t>lock</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vs  </a:t>
            </a:r>
            <a:r>
              <a:rPr lang="zh-CN" altLang="en-US" sz="2800" b="1" dirty="0">
                <a:latin typeface="微软雅黑" panose="020B0503020204020204" pitchFamily="34" charset="-122"/>
                <a:ea typeface="微软雅黑" panose="020B0503020204020204" pitchFamily="34" charset="-122"/>
              </a:rPr>
              <a:t>闩（</a:t>
            </a:r>
            <a:r>
              <a:rPr lang="en-US" altLang="zh-CN" sz="2800" b="1" dirty="0">
                <a:latin typeface="微软雅黑" panose="020B0503020204020204" pitchFamily="34" charset="-122"/>
                <a:ea typeface="微软雅黑" panose="020B0503020204020204" pitchFamily="34" charset="-122"/>
              </a:rPr>
              <a:t>latch</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t>锁和闩分别用于</a:t>
            </a:r>
            <a:r>
              <a:rPr lang="en-US" altLang="zh-CN" dirty="0"/>
              <a:t>DBMS</a:t>
            </a:r>
            <a:r>
              <a:rPr lang="zh-CN" altLang="en-US" dirty="0"/>
              <a:t>中</a:t>
            </a:r>
            <a:r>
              <a:rPr lang="zh-CN" altLang="en-US" dirty="0">
                <a:solidFill>
                  <a:srgbClr val="FF0000"/>
                </a:solidFill>
              </a:rPr>
              <a:t>两个级别的并发控制</a:t>
            </a:r>
            <a:r>
              <a:rPr lang="zh-CN" altLang="zh-CN" dirty="0"/>
              <a:t>。</a:t>
            </a:r>
            <a:endParaRPr lang="en-US" altLang="zh-CN" dirty="0"/>
          </a:p>
          <a:p>
            <a:pPr marL="0" indent="0">
              <a:lnSpc>
                <a:spcPct val="150000"/>
              </a:lnSpc>
              <a:buNone/>
            </a:pPr>
            <a:r>
              <a:rPr lang="zh-CN" altLang="en-US" dirty="0"/>
              <a:t>锁：事务级</a:t>
            </a:r>
            <a:endParaRPr lang="en-US" altLang="zh-CN" dirty="0"/>
          </a:p>
          <a:p>
            <a:pPr lvl="1">
              <a:lnSpc>
                <a:spcPct val="150000"/>
              </a:lnSpc>
            </a:pPr>
            <a:r>
              <a:rPr lang="zh-CN" altLang="en-US" dirty="0"/>
              <a:t>保护的是数据库中的</a:t>
            </a:r>
            <a:r>
              <a:rPr lang="zh-CN" altLang="en-US" dirty="0">
                <a:solidFill>
                  <a:srgbClr val="FF0000"/>
                </a:solidFill>
              </a:rPr>
              <a:t>逻辑对象</a:t>
            </a:r>
            <a:r>
              <a:rPr lang="zh-CN" altLang="en-US" dirty="0"/>
              <a:t>，如表、元组等；</a:t>
            </a:r>
            <a:endParaRPr lang="en-US" altLang="zh-CN" dirty="0"/>
          </a:p>
          <a:p>
            <a:pPr lvl="1">
              <a:lnSpc>
                <a:spcPct val="150000"/>
              </a:lnSpc>
            </a:pPr>
            <a:r>
              <a:rPr lang="zh-CN" altLang="en-US" dirty="0"/>
              <a:t>持锁时间较长，</a:t>
            </a:r>
            <a:r>
              <a:rPr lang="zh-CN" altLang="en-US" dirty="0">
                <a:solidFill>
                  <a:srgbClr val="FF0000"/>
                </a:solidFill>
              </a:rPr>
              <a:t>一般</a:t>
            </a:r>
            <a:r>
              <a:rPr lang="zh-CN" altLang="en-US" dirty="0"/>
              <a:t>直到</a:t>
            </a:r>
            <a:r>
              <a:rPr lang="zh-CN" altLang="en-US" dirty="0">
                <a:solidFill>
                  <a:srgbClr val="FF0000"/>
                </a:solidFill>
              </a:rPr>
              <a:t>事务提交才释放</a:t>
            </a:r>
            <a:r>
              <a:rPr lang="zh-CN" altLang="en-US" dirty="0"/>
              <a:t>；</a:t>
            </a:r>
            <a:endParaRPr lang="en-US" altLang="zh-CN" dirty="0"/>
          </a:p>
          <a:p>
            <a:pPr lvl="1">
              <a:lnSpc>
                <a:spcPct val="150000"/>
              </a:lnSpc>
            </a:pPr>
            <a:r>
              <a:rPr lang="zh-CN" altLang="en-US" dirty="0"/>
              <a:t>上锁期间对上锁对象的修改</a:t>
            </a:r>
            <a:r>
              <a:rPr lang="zh-CN" altLang="en-US" dirty="0">
                <a:solidFill>
                  <a:srgbClr val="FF0000"/>
                </a:solidFill>
              </a:rPr>
              <a:t>可以回滚</a:t>
            </a:r>
            <a:r>
              <a:rPr lang="zh-CN" altLang="en-US" dirty="0"/>
              <a:t>。</a:t>
            </a:r>
            <a:endParaRPr lang="en-US" altLang="zh-CN" dirty="0"/>
          </a:p>
          <a:p>
            <a:pPr marL="0" indent="0">
              <a:lnSpc>
                <a:spcPct val="150000"/>
              </a:lnSpc>
              <a:buNone/>
            </a:pPr>
            <a:r>
              <a:rPr lang="zh-CN" altLang="en-US" dirty="0"/>
              <a:t>闩：线程（进程）级</a:t>
            </a:r>
            <a:endParaRPr lang="en-US" altLang="zh-CN" dirty="0"/>
          </a:p>
          <a:p>
            <a:pPr lvl="1">
              <a:lnSpc>
                <a:spcPct val="150000"/>
              </a:lnSpc>
            </a:pPr>
            <a:r>
              <a:rPr lang="zh-CN" altLang="en-US" dirty="0"/>
              <a:t>保护的是</a:t>
            </a:r>
            <a:r>
              <a:rPr lang="en-US" altLang="zh-CN" dirty="0"/>
              <a:t>DBMS</a:t>
            </a:r>
            <a:r>
              <a:rPr lang="zh-CN" altLang="en-US" dirty="0"/>
              <a:t>中多线程（进程）共享的</a:t>
            </a:r>
            <a:r>
              <a:rPr lang="zh-CN" altLang="en-US" dirty="0">
                <a:solidFill>
                  <a:srgbClr val="FF0000"/>
                </a:solidFill>
              </a:rPr>
              <a:t>内部数据结构</a:t>
            </a:r>
            <a:r>
              <a:rPr lang="zh-CN" altLang="en-US" dirty="0"/>
              <a:t>（临界资源），如帧；</a:t>
            </a:r>
            <a:endParaRPr lang="en-US" altLang="zh-CN" dirty="0"/>
          </a:p>
          <a:p>
            <a:pPr lvl="1">
              <a:lnSpc>
                <a:spcPct val="150000"/>
              </a:lnSpc>
            </a:pPr>
            <a:r>
              <a:rPr lang="zh-CN" altLang="en-US" dirty="0"/>
              <a:t>一般用</a:t>
            </a:r>
            <a:r>
              <a:rPr lang="en-US" altLang="zh-CN" dirty="0">
                <a:solidFill>
                  <a:srgbClr val="FF0000"/>
                </a:solidFill>
              </a:rPr>
              <a:t>OS</a:t>
            </a:r>
            <a:r>
              <a:rPr lang="zh-CN" altLang="en-US" dirty="0">
                <a:solidFill>
                  <a:srgbClr val="FF0000"/>
                </a:solidFill>
              </a:rPr>
              <a:t>的同步机制</a:t>
            </a:r>
            <a:r>
              <a:rPr lang="zh-CN" altLang="en-US" dirty="0"/>
              <a:t>（如信号量）实现，加闩时间很短，</a:t>
            </a:r>
            <a:r>
              <a:rPr lang="zh-CN" altLang="en-US" dirty="0">
                <a:solidFill>
                  <a:srgbClr val="FF0000"/>
                </a:solidFill>
              </a:rPr>
              <a:t>操作完立刻释放</a:t>
            </a:r>
            <a:r>
              <a:rPr lang="zh-CN" altLang="en-US" dirty="0"/>
              <a:t>；</a:t>
            </a:r>
            <a:endParaRPr lang="en-US" altLang="zh-CN" dirty="0"/>
          </a:p>
          <a:p>
            <a:pPr lvl="1">
              <a:lnSpc>
                <a:spcPct val="150000"/>
              </a:lnSpc>
            </a:pPr>
            <a:r>
              <a:rPr lang="zh-CN" altLang="en-US" dirty="0"/>
              <a:t>加闩期间的修改</a:t>
            </a:r>
            <a:r>
              <a:rPr lang="zh-CN" altLang="en-US" dirty="0">
                <a:solidFill>
                  <a:srgbClr val="FF0000"/>
                </a:solidFill>
              </a:rPr>
              <a:t>无需考虑回滚</a:t>
            </a:r>
            <a:r>
              <a:rPr lang="zh-CN" altLang="en-US" dirty="0"/>
              <a:t>。</a:t>
            </a:r>
            <a:endParaRPr lang="en-US" altLang="zh-CN" dirty="0"/>
          </a:p>
          <a:p>
            <a:pPr lvl="1">
              <a:lnSpc>
                <a:spcPct val="150000"/>
              </a:lnSpc>
            </a:pPr>
            <a:endParaRPr lang="en-US" altLang="zh-CN" dirty="0"/>
          </a:p>
          <a:p>
            <a:pPr lvl="1">
              <a:lnSpc>
                <a:spcPct val="150000"/>
              </a:lnSpc>
            </a:pPr>
            <a:endParaRPr lang="zh-CN" altLang="en-US" dirty="0"/>
          </a:p>
        </p:txBody>
      </p:sp>
      <p:sp>
        <p:nvSpPr>
          <p:cNvPr id="4" name="标题 1">
            <a:extLst>
              <a:ext uri="{FF2B5EF4-FFF2-40B4-BE49-F238E27FC236}">
                <a16:creationId xmlns:a16="http://schemas.microsoft.com/office/drawing/2014/main" id="{FA53A2C3-6A0D-4267-9F25-E202D319CA8B}"/>
              </a:ext>
            </a:extLst>
          </p:cNvPr>
          <p:cNvSpPr txBox="1">
            <a:spLocks/>
          </p:cNvSpPr>
          <p:nvPr/>
        </p:nvSpPr>
        <p:spPr bwMode="auto">
          <a:xfrm>
            <a:off x="610314" y="548680"/>
            <a:ext cx="10971372" cy="779934"/>
          </a:xfrm>
          <a:prstGeom prst="rect">
            <a:avLst/>
          </a:prstGeom>
          <a:noFill/>
          <a:ln w="9525">
            <a:noFill/>
            <a:miter lim="800000"/>
            <a:headEnd/>
            <a:tailEnd/>
          </a:ln>
        </p:spPr>
        <p:txBody>
          <a:bodyPr vert="horz" wrap="square" lIns="0" tIns="45720" rIns="0" bIns="0" numCol="1" anchor="b" anchorCtr="0" compatLnSpc="1">
            <a:prstTxWarp prst="textNoShape">
              <a:avLst/>
            </a:prstTxWarp>
            <a:normAutofit/>
          </a:bodyPr>
          <a:lst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a:lstStyle>
          <a:p>
            <a:r>
              <a:rPr kumimoji="0" lang="en-US" altLang="zh-CN" sz="3200" b="1" dirty="0">
                <a:solidFill>
                  <a:srgbClr val="04617B"/>
                </a:solidFill>
                <a:latin typeface="宋体" panose="02010600030101010101" pitchFamily="2" charset="-122"/>
                <a:ea typeface="隶书" panose="02010509060101010101" pitchFamily="49" charset="-122"/>
              </a:rPr>
              <a:t>2.3 </a:t>
            </a:r>
            <a:r>
              <a:rPr kumimoji="0" lang="zh-CN" altLang="en-US" sz="3200" b="1" dirty="0">
                <a:solidFill>
                  <a:srgbClr val="04617B"/>
                </a:solidFill>
                <a:latin typeface="宋体" panose="02010600030101010101" pitchFamily="2" charset="-122"/>
                <a:ea typeface="隶书" panose="02010509060101010101" pitchFamily="49" charset="-122"/>
              </a:rPr>
              <a:t>缓冲池使用</a:t>
            </a:r>
            <a:endParaRPr kumimoji="0" lang="zh-CN" altLang="en-US" sz="3200" b="1" dirty="0">
              <a:solidFill>
                <a:srgbClr val="04617B"/>
              </a:solidFill>
              <a:latin typeface="Calibri"/>
              <a:ea typeface="隶书" panose="02010509060101010101" pitchFamily="49" charset="-122"/>
            </a:endParaRPr>
          </a:p>
        </p:txBody>
      </p:sp>
      <p:sp>
        <p:nvSpPr>
          <p:cNvPr id="2" name="灯片编号占位符 1">
            <a:extLst>
              <a:ext uri="{FF2B5EF4-FFF2-40B4-BE49-F238E27FC236}">
                <a16:creationId xmlns:a16="http://schemas.microsoft.com/office/drawing/2014/main" id="{0F594500-515B-4F8D-BA0C-1D5CDFF68C68}"/>
              </a:ext>
            </a:extLst>
          </p:cNvPr>
          <p:cNvSpPr>
            <a:spLocks noGrp="1"/>
          </p:cNvSpPr>
          <p:nvPr>
            <p:ph type="sldNum" sz="quarter" idx="12"/>
          </p:nvPr>
        </p:nvSpPr>
        <p:spPr/>
        <p:txBody>
          <a:bodyPr/>
          <a:lstStyle/>
          <a:p>
            <a:pPr>
              <a:defRPr/>
            </a:pPr>
            <a:fld id="{B5257BD2-82AF-4553-8A1D-7A16DECA446F}" type="slidenum">
              <a:rPr lang="en-US" altLang="zh-CN" smtClean="0"/>
              <a:pPr>
                <a:defRPr/>
              </a:pPr>
              <a:t>54</a:t>
            </a:fld>
            <a:endParaRPr lang="en-US" altLang="zh-CN"/>
          </a:p>
        </p:txBody>
      </p:sp>
    </p:spTree>
    <p:extLst>
      <p:ext uri="{BB962C8B-B14F-4D97-AF65-F5344CB8AC3E}">
        <p14:creationId xmlns:p14="http://schemas.microsoft.com/office/powerpoint/2010/main" val="1836246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79934"/>
          </a:xfrm>
        </p:spPr>
        <p:txBody>
          <a:bodyPr>
            <a:normAutofit/>
          </a:bodyPr>
          <a:lstStyle/>
          <a:p>
            <a:r>
              <a:rPr lang="en-US" altLang="zh-CN" sz="3200" dirty="0">
                <a:latin typeface="+mn-ea"/>
              </a:rPr>
              <a:t>2.3 </a:t>
            </a:r>
            <a:r>
              <a:rPr lang="zh-CN" altLang="en-US" sz="3200" dirty="0">
                <a:latin typeface="+mn-ea"/>
              </a:rPr>
              <a:t>缓冲池使用</a:t>
            </a:r>
            <a:endParaRPr lang="zh-CN" altLang="en-US" sz="3200" b="1" dirty="0"/>
          </a:p>
        </p:txBody>
      </p:sp>
      <p:sp>
        <p:nvSpPr>
          <p:cNvPr id="3" name="内容占位符 2"/>
          <p:cNvSpPr>
            <a:spLocks noGrp="1"/>
          </p:cNvSpPr>
          <p:nvPr>
            <p:ph idx="1"/>
          </p:nvPr>
        </p:nvSpPr>
        <p:spPr>
          <a:xfrm>
            <a:off x="610315" y="1628801"/>
            <a:ext cx="10971372" cy="4695801"/>
          </a:xfrm>
        </p:spPr>
        <p:txBody>
          <a:bodyPr/>
          <a:lstStyle/>
          <a:p>
            <a:pPr marL="0" indent="0">
              <a:lnSpc>
                <a:spcPct val="150000"/>
              </a:lnSpc>
              <a:buNone/>
            </a:pPr>
            <a:r>
              <a:rPr lang="zh-CN" altLang="en-US" sz="2800" dirty="0">
                <a:latin typeface="微软雅黑" panose="020B0503020204020204" pitchFamily="34" charset="-122"/>
                <a:ea typeface="微软雅黑" panose="020B0503020204020204" pitchFamily="34" charset="-122"/>
              </a:rPr>
              <a:t>分配策略</a:t>
            </a: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t>关于</a:t>
            </a:r>
            <a:r>
              <a:rPr lang="zh-CN" altLang="zh-CN" dirty="0"/>
              <a:t>缓冲池中的内存空间如何分配的问题，缓冲池管理器可采取两种策略：</a:t>
            </a:r>
          </a:p>
          <a:p>
            <a:pPr marL="0" indent="0">
              <a:lnSpc>
                <a:spcPct val="150000"/>
              </a:lnSpc>
              <a:buNone/>
            </a:pPr>
            <a:r>
              <a:rPr lang="zh-CN" altLang="en-US" b="1" dirty="0">
                <a:latin typeface="+mn-ea"/>
              </a:rPr>
              <a:t>（</a:t>
            </a:r>
            <a:r>
              <a:rPr lang="en-US" altLang="zh-CN" b="1" dirty="0">
                <a:latin typeface="+mn-ea"/>
              </a:rPr>
              <a:t>1</a:t>
            </a:r>
            <a:r>
              <a:rPr lang="zh-CN" altLang="en-US" b="1" dirty="0">
                <a:latin typeface="+mn-ea"/>
              </a:rPr>
              <a:t>）</a:t>
            </a:r>
            <a:r>
              <a:rPr lang="zh-CN" altLang="zh-CN" b="1" dirty="0">
                <a:latin typeface="+mn-ea"/>
              </a:rPr>
              <a:t>全</a:t>
            </a:r>
            <a:r>
              <a:rPr lang="zh-CN" altLang="zh-CN" b="1" dirty="0"/>
              <a:t>局策略</a:t>
            </a:r>
            <a:endParaRPr lang="en-US" altLang="zh-CN" dirty="0"/>
          </a:p>
          <a:p>
            <a:pPr marL="393700" lvl="1" indent="0">
              <a:lnSpc>
                <a:spcPct val="150000"/>
              </a:lnSpc>
              <a:buNone/>
            </a:pPr>
            <a:r>
              <a:rPr lang="zh-CN" altLang="zh-CN" dirty="0"/>
              <a:t>考虑</a:t>
            </a:r>
            <a:r>
              <a:rPr lang="zh-CN" altLang="zh-CN" dirty="0">
                <a:solidFill>
                  <a:srgbClr val="FF0000"/>
                </a:solidFill>
              </a:rPr>
              <a:t>所有活动事务</a:t>
            </a:r>
            <a:r>
              <a:rPr lang="zh-CN" altLang="zh-CN" dirty="0"/>
              <a:t>，以找到分配内存的最佳方案。</a:t>
            </a:r>
          </a:p>
          <a:p>
            <a:pPr marL="0" indent="0">
              <a:lnSpc>
                <a:spcPct val="150000"/>
              </a:lnSpc>
              <a:buNone/>
            </a:pP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）局部</a:t>
            </a:r>
            <a:r>
              <a:rPr lang="zh-CN" altLang="zh-CN" b="1" dirty="0">
                <a:latin typeface="宋体" panose="02010600030101010101" pitchFamily="2" charset="-122"/>
                <a:ea typeface="宋体" panose="02010600030101010101" pitchFamily="2" charset="-122"/>
              </a:rPr>
              <a:t>策略</a:t>
            </a:r>
            <a:endParaRPr lang="en-US" altLang="zh-CN" dirty="0">
              <a:latin typeface="宋体" panose="02010600030101010101" pitchFamily="2" charset="-122"/>
              <a:ea typeface="宋体" panose="02010600030101010101" pitchFamily="2" charset="-122"/>
            </a:endParaRPr>
          </a:p>
          <a:p>
            <a:pPr marL="393700" lvl="1" indent="0">
              <a:lnSpc>
                <a:spcPct val="150000"/>
              </a:lnSpc>
              <a:buNone/>
            </a:pPr>
            <a:r>
              <a:rPr lang="zh-CN" altLang="zh-CN" dirty="0"/>
              <a:t>以保证</a:t>
            </a:r>
            <a:r>
              <a:rPr lang="zh-CN" altLang="zh-CN" dirty="0">
                <a:solidFill>
                  <a:srgbClr val="FF0000"/>
                </a:solidFill>
              </a:rPr>
              <a:t>单个查询</a:t>
            </a:r>
            <a:r>
              <a:rPr lang="zh-CN" altLang="zh-CN" dirty="0"/>
              <a:t>或</a:t>
            </a:r>
            <a:r>
              <a:rPr lang="zh-CN" altLang="zh-CN" dirty="0">
                <a:solidFill>
                  <a:srgbClr val="FF0000"/>
                </a:solidFill>
              </a:rPr>
              <a:t>事务</a:t>
            </a:r>
            <a:r>
              <a:rPr lang="zh-CN" altLang="zh-CN" dirty="0"/>
              <a:t>运行更快为目标</a:t>
            </a:r>
            <a:r>
              <a:rPr lang="zh-CN" altLang="en-US" dirty="0"/>
              <a:t>，不考虑其他的并发事务；</a:t>
            </a:r>
            <a:endParaRPr lang="en-US" altLang="zh-CN" dirty="0"/>
          </a:p>
          <a:p>
            <a:pPr marL="393700" lvl="1" indent="0">
              <a:lnSpc>
                <a:spcPct val="150000"/>
              </a:lnSpc>
              <a:buNone/>
            </a:pPr>
            <a:r>
              <a:rPr lang="zh-CN" altLang="en-US" dirty="0"/>
              <a:t>仍然</a:t>
            </a:r>
            <a:r>
              <a:rPr lang="zh-CN" altLang="en-US" dirty="0">
                <a:solidFill>
                  <a:srgbClr val="FF0000"/>
                </a:solidFill>
              </a:rPr>
              <a:t>需要支持共享页面</a:t>
            </a:r>
            <a:r>
              <a:rPr lang="zh-CN" altLang="zh-CN" dirty="0"/>
              <a:t>。</a:t>
            </a:r>
            <a:endParaRPr lang="zh-CN" altLang="en-US" dirty="0"/>
          </a:p>
        </p:txBody>
      </p:sp>
      <p:sp>
        <p:nvSpPr>
          <p:cNvPr id="4" name="灯片编号占位符 3">
            <a:extLst>
              <a:ext uri="{FF2B5EF4-FFF2-40B4-BE49-F238E27FC236}">
                <a16:creationId xmlns:a16="http://schemas.microsoft.com/office/drawing/2014/main" id="{2D1B7C29-F496-4B1E-BA8A-01BE3FE8981A}"/>
              </a:ext>
            </a:extLst>
          </p:cNvPr>
          <p:cNvSpPr>
            <a:spLocks noGrp="1"/>
          </p:cNvSpPr>
          <p:nvPr>
            <p:ph type="sldNum" sz="quarter" idx="12"/>
          </p:nvPr>
        </p:nvSpPr>
        <p:spPr/>
        <p:txBody>
          <a:bodyPr/>
          <a:lstStyle/>
          <a:p>
            <a:pPr>
              <a:defRPr/>
            </a:pPr>
            <a:fld id="{B5257BD2-82AF-4553-8A1D-7A16DECA446F}" type="slidenum">
              <a:rPr lang="en-US" altLang="zh-CN" smtClean="0"/>
              <a:pPr>
                <a:defRPr/>
              </a:pPr>
              <a:t>55</a:t>
            </a:fld>
            <a:endParaRPr lang="en-US" altLang="zh-CN"/>
          </a:p>
        </p:txBody>
      </p:sp>
    </p:spTree>
    <p:extLst>
      <p:ext uri="{BB962C8B-B14F-4D97-AF65-F5344CB8AC3E}">
        <p14:creationId xmlns:p14="http://schemas.microsoft.com/office/powerpoint/2010/main" val="8833317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2.4 </a:t>
            </a:r>
            <a:r>
              <a:rPr lang="zh-CN" altLang="zh-CN" sz="3200" b="1" dirty="0"/>
              <a:t>缓冲池替换算法</a:t>
            </a:r>
            <a:endParaRPr lang="zh-CN" altLang="en-US" sz="3200" b="1" dirty="0"/>
          </a:p>
        </p:txBody>
      </p:sp>
      <p:sp>
        <p:nvSpPr>
          <p:cNvPr id="3" name="内容占位符 2"/>
          <p:cNvSpPr>
            <a:spLocks noGrp="1"/>
          </p:cNvSpPr>
          <p:nvPr>
            <p:ph idx="1"/>
          </p:nvPr>
        </p:nvSpPr>
        <p:spPr>
          <a:xfrm>
            <a:off x="608887" y="1562932"/>
            <a:ext cx="10972800" cy="4389437"/>
          </a:xfrm>
        </p:spPr>
        <p:txBody>
          <a:bodyPr/>
          <a:lstStyle/>
          <a:p>
            <a:pPr marL="0" indent="0">
              <a:lnSpc>
                <a:spcPct val="150000"/>
              </a:lnSpc>
              <a:spcBef>
                <a:spcPts val="1200"/>
              </a:spcBef>
              <a:buNone/>
            </a:pPr>
            <a:r>
              <a:rPr lang="zh-CN" altLang="zh-CN" sz="2800" b="1" dirty="0"/>
              <a:t>常用替换算法</a:t>
            </a:r>
          </a:p>
          <a:p>
            <a:pPr marL="393700" lvl="1" indent="0">
              <a:lnSpc>
                <a:spcPct val="150000"/>
              </a:lnSpc>
              <a:spcBef>
                <a:spcPts val="1200"/>
              </a:spcBef>
              <a:buNone/>
            </a:pPr>
            <a:r>
              <a:rPr lang="en-US" altLang="zh-CN" b="1" dirty="0">
                <a:latin typeface="微软雅黑" panose="020B0503020204020204" pitchFamily="34" charset="-122"/>
                <a:ea typeface="微软雅黑" panose="020B0503020204020204" pitchFamily="34" charset="-122"/>
              </a:rPr>
              <a:t>LRU</a:t>
            </a:r>
            <a:r>
              <a:rPr lang="zh-CN" altLang="zh-CN" b="1" dirty="0">
                <a:latin typeface="微软雅黑" panose="020B0503020204020204" pitchFamily="34" charset="-122"/>
                <a:ea typeface="微软雅黑" panose="020B0503020204020204" pitchFamily="34" charset="-122"/>
              </a:rPr>
              <a:t>算法：</a:t>
            </a:r>
            <a:r>
              <a:rPr lang="zh-CN" altLang="zh-CN" dirty="0"/>
              <a:t>为每个页面维护其</a:t>
            </a:r>
            <a:r>
              <a:rPr lang="zh-CN" altLang="zh-CN" dirty="0">
                <a:solidFill>
                  <a:srgbClr val="FF0000"/>
                </a:solidFill>
              </a:rPr>
              <a:t>最后一次被访问的时间戳</a:t>
            </a:r>
            <a:r>
              <a:rPr lang="zh-CN" altLang="zh-CN" dirty="0"/>
              <a:t>，需要淘汰页面时，</a:t>
            </a:r>
            <a:r>
              <a:rPr lang="en-US" altLang="zh-CN" dirty="0"/>
              <a:t>DBMS</a:t>
            </a:r>
            <a:r>
              <a:rPr lang="zh-CN" altLang="zh-CN" dirty="0"/>
              <a:t>总是选择淘汰时间戳最早的页面。</a:t>
            </a:r>
          </a:p>
          <a:p>
            <a:pPr marL="393700" lvl="1" indent="0">
              <a:lnSpc>
                <a:spcPct val="150000"/>
              </a:lnSpc>
              <a:spcBef>
                <a:spcPts val="1200"/>
              </a:spcBef>
              <a:buNone/>
            </a:pPr>
            <a:r>
              <a:rPr lang="en-US" altLang="zh-CN" b="1" dirty="0">
                <a:latin typeface="微软雅黑" panose="020B0503020204020204" pitchFamily="34" charset="-122"/>
                <a:ea typeface="微软雅黑" panose="020B0503020204020204" pitchFamily="34" charset="-122"/>
              </a:rPr>
              <a:t>CLOCK</a:t>
            </a:r>
            <a:r>
              <a:rPr lang="zh-CN" altLang="zh-CN" b="1" dirty="0">
                <a:latin typeface="微软雅黑" panose="020B0503020204020204" pitchFamily="34" charset="-122"/>
                <a:ea typeface="微软雅黑" panose="020B0503020204020204" pitchFamily="34" charset="-122"/>
              </a:rPr>
              <a:t>算法：</a:t>
            </a:r>
            <a:r>
              <a:rPr lang="zh-CN" altLang="en-US" dirty="0">
                <a:latin typeface="+mn-ea"/>
              </a:rPr>
              <a:t>也称</a:t>
            </a:r>
            <a:r>
              <a:rPr lang="zh-CN" altLang="zh-CN" dirty="0">
                <a:latin typeface="+mn-ea"/>
              </a:rPr>
              <a:t>近似</a:t>
            </a:r>
            <a:r>
              <a:rPr lang="en-US" altLang="zh-CN" dirty="0">
                <a:latin typeface="+mn-ea"/>
              </a:rPr>
              <a:t>LRU</a:t>
            </a:r>
            <a:r>
              <a:rPr lang="zh-CN" altLang="zh-CN" dirty="0">
                <a:latin typeface="+mn-ea"/>
              </a:rPr>
              <a:t>算法，为</a:t>
            </a:r>
            <a:r>
              <a:rPr lang="zh-CN" altLang="zh-CN" dirty="0">
                <a:solidFill>
                  <a:srgbClr val="FF0000"/>
                </a:solidFill>
                <a:latin typeface="+mn-ea"/>
              </a:rPr>
              <a:t>每个页面维护一个引用位</a:t>
            </a:r>
            <a:r>
              <a:rPr lang="zh-CN" altLang="en-US" dirty="0">
                <a:latin typeface="+mn-ea"/>
              </a:rPr>
              <a:t>，</a:t>
            </a:r>
            <a:r>
              <a:rPr lang="zh-CN" altLang="zh-CN" dirty="0">
                <a:latin typeface="+mn-ea"/>
              </a:rPr>
              <a:t>当某个页面被访问时，就将</a:t>
            </a:r>
            <a:r>
              <a:rPr lang="zh-CN" altLang="en-US" dirty="0">
                <a:latin typeface="+mn-ea"/>
              </a:rPr>
              <a:t>其</a:t>
            </a:r>
            <a:r>
              <a:rPr lang="zh-CN" altLang="zh-CN" dirty="0">
                <a:latin typeface="+mn-ea"/>
              </a:rPr>
              <a:t>引用位的值置为</a:t>
            </a:r>
            <a:r>
              <a:rPr lang="en-US" altLang="zh-CN" dirty="0">
                <a:latin typeface="+mn-ea"/>
              </a:rPr>
              <a:t>1</a:t>
            </a:r>
            <a:r>
              <a:rPr lang="zh-CN" altLang="zh-CN" dirty="0">
                <a:latin typeface="+mn-ea"/>
              </a:rPr>
              <a:t>。需要淘汰页面时，</a:t>
            </a:r>
            <a:r>
              <a:rPr lang="zh-CN" altLang="zh-CN" dirty="0">
                <a:solidFill>
                  <a:srgbClr val="FF0000"/>
                </a:solidFill>
                <a:latin typeface="+mn-ea"/>
              </a:rPr>
              <a:t>循环扫描</a:t>
            </a:r>
            <a:r>
              <a:rPr lang="zh-CN" altLang="zh-CN" dirty="0">
                <a:latin typeface="+mn-ea"/>
              </a:rPr>
              <a:t>缓冲</a:t>
            </a:r>
            <a:r>
              <a:rPr lang="zh-CN" altLang="en-US" dirty="0">
                <a:latin typeface="+mn-ea"/>
              </a:rPr>
              <a:t>池中的页面</a:t>
            </a:r>
            <a:r>
              <a:rPr lang="zh-CN" altLang="zh-CN" dirty="0">
                <a:latin typeface="+mn-ea"/>
              </a:rPr>
              <a:t>，检查</a:t>
            </a:r>
            <a:r>
              <a:rPr lang="zh-CN" altLang="en-US" dirty="0">
                <a:latin typeface="+mn-ea"/>
              </a:rPr>
              <a:t>各</a:t>
            </a:r>
            <a:r>
              <a:rPr lang="zh-CN" altLang="zh-CN" dirty="0">
                <a:latin typeface="+mn-ea"/>
              </a:rPr>
              <a:t>页面的引用位是否为</a:t>
            </a:r>
            <a:r>
              <a:rPr lang="en-US" altLang="zh-CN" dirty="0">
                <a:latin typeface="+mn-ea"/>
              </a:rPr>
              <a:t>1</a:t>
            </a:r>
            <a:r>
              <a:rPr lang="zh-CN" altLang="zh-CN" dirty="0">
                <a:latin typeface="+mn-ea"/>
              </a:rPr>
              <a:t>。如是，则将引用位置</a:t>
            </a:r>
            <a:r>
              <a:rPr lang="zh-CN" altLang="en-US" dirty="0">
                <a:latin typeface="+mn-ea"/>
              </a:rPr>
              <a:t>为</a:t>
            </a:r>
            <a:r>
              <a:rPr lang="en-US" altLang="zh-CN" dirty="0">
                <a:latin typeface="+mn-ea"/>
              </a:rPr>
              <a:t>0</a:t>
            </a:r>
            <a:r>
              <a:rPr lang="zh-CN" altLang="zh-CN" dirty="0">
                <a:latin typeface="+mn-ea"/>
              </a:rPr>
              <a:t>并移动指针到下一个页面；否则淘汰当前页面。</a:t>
            </a:r>
            <a:endParaRPr lang="en-US" altLang="zh-CN" dirty="0">
              <a:latin typeface="+mn-ea"/>
            </a:endParaRPr>
          </a:p>
        </p:txBody>
      </p:sp>
      <p:sp>
        <p:nvSpPr>
          <p:cNvPr id="4" name="灯片编号占位符 3">
            <a:extLst>
              <a:ext uri="{FF2B5EF4-FFF2-40B4-BE49-F238E27FC236}">
                <a16:creationId xmlns:a16="http://schemas.microsoft.com/office/drawing/2014/main" id="{6A943BE1-1D8E-43C0-853B-C9FD2B9323B3}"/>
              </a:ext>
            </a:extLst>
          </p:cNvPr>
          <p:cNvSpPr>
            <a:spLocks noGrp="1"/>
          </p:cNvSpPr>
          <p:nvPr>
            <p:ph type="sldNum" sz="quarter" idx="12"/>
          </p:nvPr>
        </p:nvSpPr>
        <p:spPr/>
        <p:txBody>
          <a:bodyPr/>
          <a:lstStyle/>
          <a:p>
            <a:pPr>
              <a:defRPr/>
            </a:pPr>
            <a:fld id="{B5257BD2-82AF-4553-8A1D-7A16DECA446F}" type="slidenum">
              <a:rPr lang="en-US" altLang="zh-CN" smtClean="0"/>
              <a:pPr>
                <a:defRPr/>
              </a:pPr>
              <a:t>56</a:t>
            </a:fld>
            <a:endParaRPr lang="en-US" altLang="zh-CN"/>
          </a:p>
        </p:txBody>
      </p:sp>
    </p:spTree>
    <p:extLst>
      <p:ext uri="{BB962C8B-B14F-4D97-AF65-F5344CB8AC3E}">
        <p14:creationId xmlns:p14="http://schemas.microsoft.com/office/powerpoint/2010/main" val="31867280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79934"/>
          </a:xfrm>
        </p:spPr>
        <p:txBody>
          <a:bodyPr>
            <a:normAutofit/>
          </a:bodyPr>
          <a:lstStyle/>
          <a:p>
            <a:r>
              <a:rPr lang="en-US" altLang="zh-CN" sz="3200" b="1" dirty="0"/>
              <a:t>2.4 </a:t>
            </a:r>
            <a:r>
              <a:rPr lang="zh-CN" altLang="zh-CN" sz="3200" b="1" dirty="0"/>
              <a:t>缓冲池替换算法</a:t>
            </a:r>
            <a:endParaRPr lang="zh-CN" altLang="en-US" sz="3200" b="1" dirty="0"/>
          </a:p>
        </p:txBody>
      </p:sp>
      <p:sp>
        <p:nvSpPr>
          <p:cNvPr id="3" name="内容占位符 2"/>
          <p:cNvSpPr>
            <a:spLocks noGrp="1"/>
          </p:cNvSpPr>
          <p:nvPr>
            <p:ph idx="1"/>
          </p:nvPr>
        </p:nvSpPr>
        <p:spPr>
          <a:xfrm>
            <a:off x="608887" y="1725849"/>
            <a:ext cx="10972800" cy="4389437"/>
          </a:xfrm>
        </p:spPr>
        <p:txBody>
          <a:bodyPr>
            <a:normAutofit/>
          </a:bodyPr>
          <a:lstStyle/>
          <a:p>
            <a:pPr marL="0" indent="0">
              <a:lnSpc>
                <a:spcPct val="150000"/>
              </a:lnSpc>
              <a:spcBef>
                <a:spcPts val="1200"/>
              </a:spcBef>
              <a:buNone/>
            </a:pPr>
            <a:r>
              <a:rPr lang="en-US" altLang="zh-CN" sz="2800" b="1" dirty="0"/>
              <a:t>LRU</a:t>
            </a:r>
            <a:r>
              <a:rPr lang="zh-CN" altLang="en-US" sz="2800" b="1" dirty="0"/>
              <a:t>算法和</a:t>
            </a:r>
            <a:r>
              <a:rPr lang="en-US" altLang="zh-CN" sz="2800" b="1" dirty="0"/>
              <a:t>CLOCK</a:t>
            </a:r>
            <a:r>
              <a:rPr lang="zh-CN" altLang="en-US" sz="2800" b="1" dirty="0"/>
              <a:t>算法的缺点：</a:t>
            </a:r>
            <a:r>
              <a:rPr lang="zh-CN" altLang="en-US" dirty="0"/>
              <a:t>容易受到</a:t>
            </a:r>
            <a:r>
              <a:rPr lang="zh-CN" altLang="en-US" dirty="0">
                <a:solidFill>
                  <a:srgbClr val="FF0000"/>
                </a:solidFill>
              </a:rPr>
              <a:t>顺序洪泛（</a:t>
            </a:r>
            <a:r>
              <a:rPr lang="en-US" altLang="zh-CN" dirty="0">
                <a:solidFill>
                  <a:srgbClr val="FF0000"/>
                </a:solidFill>
              </a:rPr>
              <a:t>sequential flooding</a:t>
            </a:r>
            <a:r>
              <a:rPr lang="zh-CN" altLang="en-US" dirty="0">
                <a:solidFill>
                  <a:srgbClr val="FF0000"/>
                </a:solidFill>
              </a:rPr>
              <a:t>）</a:t>
            </a:r>
            <a:r>
              <a:rPr lang="zh-CN" altLang="en-US" dirty="0"/>
              <a:t>问题的影响。</a:t>
            </a:r>
            <a:endParaRPr lang="en-US" altLang="zh-CN" dirty="0"/>
          </a:p>
          <a:p>
            <a:pPr lvl="1">
              <a:lnSpc>
                <a:spcPct val="150000"/>
              </a:lnSpc>
              <a:spcBef>
                <a:spcPts val="1200"/>
              </a:spcBef>
              <a:buFont typeface="Wingdings" panose="05000000000000000000" pitchFamily="2" charset="2"/>
              <a:buChar char="Ø"/>
            </a:pPr>
            <a:r>
              <a:rPr lang="en-US" altLang="zh-CN" b="1" dirty="0"/>
              <a:t>sequential flooding</a:t>
            </a:r>
            <a:r>
              <a:rPr lang="zh-CN" altLang="en-US" dirty="0"/>
              <a:t>：因一次顺序扫描，需将表的</a:t>
            </a:r>
            <a:r>
              <a:rPr lang="zh-CN" altLang="en-US" dirty="0">
                <a:solidFill>
                  <a:srgbClr val="FF0000"/>
                </a:solidFill>
              </a:rPr>
              <a:t>所有页面</a:t>
            </a:r>
            <a:r>
              <a:rPr lang="zh-CN" altLang="en-US" dirty="0"/>
              <a:t>读入缓存，导致</a:t>
            </a:r>
            <a:r>
              <a:rPr lang="zh-CN" altLang="en-US" dirty="0">
                <a:solidFill>
                  <a:srgbClr val="FF0000"/>
                </a:solidFill>
              </a:rPr>
              <a:t>缓存污染</a:t>
            </a:r>
            <a:r>
              <a:rPr lang="zh-CN" altLang="en-US" dirty="0"/>
              <a:t>问题。</a:t>
            </a:r>
            <a:endParaRPr lang="en-US" altLang="zh-CN" dirty="0"/>
          </a:p>
          <a:p>
            <a:pPr lvl="1">
              <a:lnSpc>
                <a:spcPct val="150000"/>
              </a:lnSpc>
              <a:spcBef>
                <a:spcPts val="1200"/>
              </a:spcBef>
              <a:buFont typeface="Wingdings" panose="05000000000000000000" pitchFamily="2" charset="2"/>
              <a:buChar char="Ø"/>
            </a:pPr>
            <a:r>
              <a:rPr lang="zh-CN" altLang="en-US" b="1" dirty="0"/>
              <a:t>缓存污染</a:t>
            </a:r>
            <a:r>
              <a:rPr lang="zh-CN" altLang="en-US" dirty="0"/>
              <a:t>：在缓存机制中，会存在把不常用的数据读取到缓存中的现象，这种现象称为缓存污染。 </a:t>
            </a:r>
          </a:p>
        </p:txBody>
      </p:sp>
      <p:sp>
        <p:nvSpPr>
          <p:cNvPr id="4" name="灯片编号占位符 3">
            <a:extLst>
              <a:ext uri="{FF2B5EF4-FFF2-40B4-BE49-F238E27FC236}">
                <a16:creationId xmlns:a16="http://schemas.microsoft.com/office/drawing/2014/main" id="{9A7D93D2-AB3E-4131-8702-2BC26C539BB5}"/>
              </a:ext>
            </a:extLst>
          </p:cNvPr>
          <p:cNvSpPr>
            <a:spLocks noGrp="1"/>
          </p:cNvSpPr>
          <p:nvPr>
            <p:ph type="sldNum" sz="quarter" idx="12"/>
          </p:nvPr>
        </p:nvSpPr>
        <p:spPr/>
        <p:txBody>
          <a:bodyPr/>
          <a:lstStyle/>
          <a:p>
            <a:pPr>
              <a:defRPr/>
            </a:pPr>
            <a:fld id="{B5257BD2-82AF-4553-8A1D-7A16DECA446F}" type="slidenum">
              <a:rPr lang="en-US" altLang="zh-CN" smtClean="0"/>
              <a:pPr>
                <a:defRPr/>
              </a:pPr>
              <a:t>57</a:t>
            </a:fld>
            <a:endParaRPr lang="en-US" altLang="zh-CN"/>
          </a:p>
        </p:txBody>
      </p:sp>
    </p:spTree>
    <p:extLst>
      <p:ext uri="{BB962C8B-B14F-4D97-AF65-F5344CB8AC3E}">
        <p14:creationId xmlns:p14="http://schemas.microsoft.com/office/powerpoint/2010/main" val="7770863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79934"/>
          </a:xfrm>
        </p:spPr>
        <p:txBody>
          <a:bodyPr>
            <a:normAutofit/>
          </a:bodyPr>
          <a:lstStyle/>
          <a:p>
            <a:r>
              <a:rPr lang="zh-CN" altLang="en-US" sz="3200" b="1" dirty="0"/>
              <a:t>顺序洪泛的例子</a:t>
            </a:r>
          </a:p>
        </p:txBody>
      </p:sp>
      <p:sp>
        <p:nvSpPr>
          <p:cNvPr id="3" name="内容占位符 2"/>
          <p:cNvSpPr>
            <a:spLocks noGrp="1"/>
          </p:cNvSpPr>
          <p:nvPr>
            <p:ph idx="1"/>
          </p:nvPr>
        </p:nvSpPr>
        <p:spPr/>
        <p:txBody>
          <a:bodyPr/>
          <a:lstStyle/>
          <a:p>
            <a:pPr>
              <a:lnSpc>
                <a:spcPct val="125000"/>
              </a:lnSpc>
            </a:pPr>
            <a:endParaRPr lang="zh-CN" altLang="en-US" dirty="0"/>
          </a:p>
          <a:p>
            <a:pPr>
              <a:lnSpc>
                <a:spcPct val="125000"/>
              </a:lnSpc>
            </a:pPr>
            <a:endParaRPr lang="zh-CN" altLang="en-US" dirty="0"/>
          </a:p>
        </p:txBody>
      </p:sp>
      <p:pic>
        <p:nvPicPr>
          <p:cNvPr id="4" name="图片 3"/>
          <p:cNvPicPr>
            <a:picLocks noChangeAspect="1"/>
          </p:cNvPicPr>
          <p:nvPr/>
        </p:nvPicPr>
        <p:blipFill>
          <a:blip r:embed="rId3"/>
          <a:stretch>
            <a:fillRect/>
          </a:stretch>
        </p:blipFill>
        <p:spPr>
          <a:xfrm>
            <a:off x="2423592" y="1484784"/>
            <a:ext cx="7998440" cy="4320000"/>
          </a:xfrm>
          <a:prstGeom prst="rect">
            <a:avLst/>
          </a:prstGeom>
        </p:spPr>
      </p:pic>
      <p:sp>
        <p:nvSpPr>
          <p:cNvPr id="5" name="灯片编号占位符 4">
            <a:extLst>
              <a:ext uri="{FF2B5EF4-FFF2-40B4-BE49-F238E27FC236}">
                <a16:creationId xmlns:a16="http://schemas.microsoft.com/office/drawing/2014/main" id="{6DF064DE-A363-40DC-8379-EF789B1D6060}"/>
              </a:ext>
            </a:extLst>
          </p:cNvPr>
          <p:cNvSpPr>
            <a:spLocks noGrp="1"/>
          </p:cNvSpPr>
          <p:nvPr>
            <p:ph type="sldNum" sz="quarter" idx="12"/>
          </p:nvPr>
        </p:nvSpPr>
        <p:spPr/>
        <p:txBody>
          <a:bodyPr/>
          <a:lstStyle/>
          <a:p>
            <a:pPr>
              <a:defRPr/>
            </a:pPr>
            <a:fld id="{B5257BD2-82AF-4553-8A1D-7A16DECA446F}" type="slidenum">
              <a:rPr lang="en-US" altLang="zh-CN" smtClean="0"/>
              <a:pPr>
                <a:defRPr/>
              </a:pPr>
              <a:t>58</a:t>
            </a:fld>
            <a:endParaRPr lang="en-US" altLang="zh-CN"/>
          </a:p>
        </p:txBody>
      </p:sp>
    </p:spTree>
    <p:extLst>
      <p:ext uri="{BB962C8B-B14F-4D97-AF65-F5344CB8AC3E}">
        <p14:creationId xmlns:p14="http://schemas.microsoft.com/office/powerpoint/2010/main" val="310708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zh-CN" altLang="en-US" sz="3200" b="1" dirty="0"/>
              <a:t>顺序洪泛的例子</a:t>
            </a:r>
          </a:p>
        </p:txBody>
      </p:sp>
      <p:sp>
        <p:nvSpPr>
          <p:cNvPr id="3" name="内容占位符 2"/>
          <p:cNvSpPr>
            <a:spLocks noGrp="1"/>
          </p:cNvSpPr>
          <p:nvPr>
            <p:ph idx="1"/>
          </p:nvPr>
        </p:nvSpPr>
        <p:spPr/>
        <p:txBody>
          <a:bodyPr/>
          <a:lstStyle/>
          <a:p>
            <a:pPr>
              <a:lnSpc>
                <a:spcPct val="125000"/>
              </a:lnSpc>
            </a:pPr>
            <a:endParaRPr lang="zh-CN" altLang="en-US" dirty="0"/>
          </a:p>
          <a:p>
            <a:pPr>
              <a:lnSpc>
                <a:spcPct val="125000"/>
              </a:lnSpc>
            </a:pPr>
            <a:endParaRPr lang="zh-CN" altLang="en-US" dirty="0"/>
          </a:p>
        </p:txBody>
      </p:sp>
      <p:pic>
        <p:nvPicPr>
          <p:cNvPr id="5" name="图片 4"/>
          <p:cNvPicPr>
            <a:picLocks noChangeAspect="1"/>
          </p:cNvPicPr>
          <p:nvPr/>
        </p:nvPicPr>
        <p:blipFill>
          <a:blip r:embed="rId2"/>
          <a:stretch>
            <a:fillRect/>
          </a:stretch>
        </p:blipFill>
        <p:spPr>
          <a:xfrm>
            <a:off x="2125452" y="1550507"/>
            <a:ext cx="7941099" cy="4320000"/>
          </a:xfrm>
          <a:prstGeom prst="rect">
            <a:avLst/>
          </a:prstGeom>
        </p:spPr>
      </p:pic>
      <p:sp>
        <p:nvSpPr>
          <p:cNvPr id="4" name="灯片编号占位符 3">
            <a:extLst>
              <a:ext uri="{FF2B5EF4-FFF2-40B4-BE49-F238E27FC236}">
                <a16:creationId xmlns:a16="http://schemas.microsoft.com/office/drawing/2014/main" id="{4BB6A545-D0BC-4DC9-B5AC-5AE8B44F834B}"/>
              </a:ext>
            </a:extLst>
          </p:cNvPr>
          <p:cNvSpPr>
            <a:spLocks noGrp="1"/>
          </p:cNvSpPr>
          <p:nvPr>
            <p:ph type="sldNum" sz="quarter" idx="12"/>
          </p:nvPr>
        </p:nvSpPr>
        <p:spPr/>
        <p:txBody>
          <a:bodyPr/>
          <a:lstStyle/>
          <a:p>
            <a:pPr>
              <a:defRPr/>
            </a:pPr>
            <a:fld id="{B5257BD2-82AF-4553-8A1D-7A16DECA446F}" type="slidenum">
              <a:rPr lang="en-US" altLang="zh-CN" smtClean="0"/>
              <a:pPr>
                <a:defRPr/>
              </a:pPr>
              <a:t>59</a:t>
            </a:fld>
            <a:endParaRPr lang="en-US" altLang="zh-CN"/>
          </a:p>
        </p:txBody>
      </p:sp>
    </p:spTree>
    <p:extLst>
      <p:ext uri="{BB962C8B-B14F-4D97-AF65-F5344CB8AC3E}">
        <p14:creationId xmlns:p14="http://schemas.microsoft.com/office/powerpoint/2010/main" val="2013356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04236"/>
          </a:xfrm>
        </p:spPr>
        <p:txBody>
          <a:bodyPr/>
          <a:lstStyle/>
          <a:p>
            <a:r>
              <a:rPr lang="en-US" altLang="zh-CN" dirty="0"/>
              <a:t>1.1.2 </a:t>
            </a:r>
            <a:r>
              <a:rPr lang="zh-CN" altLang="en-US" dirty="0"/>
              <a:t>用于数据库的存储介质及其架构</a:t>
            </a:r>
            <a:endParaRPr lang="en-US" altLang="zh-CN" dirty="0"/>
          </a:p>
        </p:txBody>
      </p:sp>
      <p:sp>
        <p:nvSpPr>
          <p:cNvPr id="5" name="矩形 4"/>
          <p:cNvSpPr/>
          <p:nvPr/>
        </p:nvSpPr>
        <p:spPr>
          <a:xfrm>
            <a:off x="3437681" y="1540217"/>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CPU</a:t>
            </a:r>
            <a:r>
              <a:rPr lang="zh-CN" altLang="en-US" sz="2800" dirty="0"/>
              <a:t>寄存器</a:t>
            </a:r>
          </a:p>
        </p:txBody>
      </p:sp>
      <p:sp>
        <p:nvSpPr>
          <p:cNvPr id="6" name="矩形 5"/>
          <p:cNvSpPr/>
          <p:nvPr/>
        </p:nvSpPr>
        <p:spPr>
          <a:xfrm>
            <a:off x="3437681" y="2334129"/>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CPU</a:t>
            </a:r>
            <a:r>
              <a:rPr lang="zh-CN" altLang="en-US" sz="2800" dirty="0"/>
              <a:t>高速缓冲存储器</a:t>
            </a:r>
          </a:p>
        </p:txBody>
      </p:sp>
      <p:sp>
        <p:nvSpPr>
          <p:cNvPr id="7" name="矩形 6"/>
          <p:cNvSpPr/>
          <p:nvPr/>
        </p:nvSpPr>
        <p:spPr>
          <a:xfrm>
            <a:off x="3437681" y="3128041"/>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主存储器</a:t>
            </a:r>
          </a:p>
        </p:txBody>
      </p:sp>
      <p:sp>
        <p:nvSpPr>
          <p:cNvPr id="8" name="矩形 7"/>
          <p:cNvSpPr/>
          <p:nvPr/>
        </p:nvSpPr>
        <p:spPr>
          <a:xfrm>
            <a:off x="3437681" y="3921953"/>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SSD</a:t>
            </a:r>
            <a:endParaRPr lang="zh-CN" altLang="en-US" sz="2800" dirty="0"/>
          </a:p>
        </p:txBody>
      </p:sp>
      <p:sp>
        <p:nvSpPr>
          <p:cNvPr id="9" name="矩形 8"/>
          <p:cNvSpPr/>
          <p:nvPr/>
        </p:nvSpPr>
        <p:spPr>
          <a:xfrm>
            <a:off x="3437681" y="4715865"/>
            <a:ext cx="4016416" cy="53165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HDD</a:t>
            </a:r>
            <a:endParaRPr lang="zh-CN" altLang="en-US" sz="2800" dirty="0"/>
          </a:p>
        </p:txBody>
      </p:sp>
      <p:sp>
        <p:nvSpPr>
          <p:cNvPr id="10" name="矩形 9"/>
          <p:cNvSpPr/>
          <p:nvPr/>
        </p:nvSpPr>
        <p:spPr>
          <a:xfrm>
            <a:off x="3437681" y="5509777"/>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网络存储</a:t>
            </a:r>
          </a:p>
        </p:txBody>
      </p:sp>
      <p:cxnSp>
        <p:nvCxnSpPr>
          <p:cNvPr id="12" name="直接箭头连接符 11"/>
          <p:cNvCxnSpPr/>
          <p:nvPr/>
        </p:nvCxnSpPr>
        <p:spPr>
          <a:xfrm flipV="1">
            <a:off x="5000263" y="2071868"/>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5000263" y="2865780"/>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011837" y="3659692"/>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011837" y="4453604"/>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023411" y="5247516"/>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084424" y="2071868"/>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6080564" y="2865779"/>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080564" y="3659692"/>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080564" y="4447930"/>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6072844" y="5243002"/>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3539" y="3790822"/>
            <a:ext cx="8171727"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838200" y="1540216"/>
            <a:ext cx="2199191"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t>易失</a:t>
            </a:r>
            <a:endParaRPr lang="en-US" altLang="zh-CN" sz="2400" b="1" dirty="0"/>
          </a:p>
          <a:p>
            <a:pPr marL="342900" indent="-342900">
              <a:buFont typeface="Wingdings" panose="05000000000000000000" pitchFamily="2" charset="2"/>
              <a:buChar char="Ø"/>
            </a:pPr>
            <a:r>
              <a:rPr lang="zh-CN" altLang="en-US" sz="2400" b="1" dirty="0"/>
              <a:t>随机访问</a:t>
            </a:r>
            <a:endParaRPr lang="en-US" altLang="zh-CN" sz="2400" b="1" dirty="0"/>
          </a:p>
          <a:p>
            <a:pPr marL="342900" indent="-342900">
              <a:buFont typeface="Wingdings" panose="05000000000000000000" pitchFamily="2" charset="2"/>
              <a:buChar char="Ø"/>
            </a:pPr>
            <a:r>
              <a:rPr lang="zh-CN" altLang="en-US" sz="2400" b="1" dirty="0"/>
              <a:t>字节可寻址</a:t>
            </a:r>
          </a:p>
        </p:txBody>
      </p:sp>
      <p:sp>
        <p:nvSpPr>
          <p:cNvPr id="27" name="文本框 26"/>
          <p:cNvSpPr txBox="1"/>
          <p:nvPr/>
        </p:nvSpPr>
        <p:spPr>
          <a:xfrm>
            <a:off x="609600" y="4309448"/>
            <a:ext cx="2737280"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非易失</a:t>
            </a:r>
            <a:endParaRPr lang="en-US" altLang="zh-CN" sz="2400" dirty="0"/>
          </a:p>
          <a:p>
            <a:pPr marL="342900" indent="-342900">
              <a:buFont typeface="Wingdings" panose="05000000000000000000" pitchFamily="2" charset="2"/>
              <a:buChar char="Ø"/>
            </a:pPr>
            <a:r>
              <a:rPr lang="zh-CN" altLang="en-US" sz="2400" dirty="0"/>
              <a:t>更适合顺序访问</a:t>
            </a:r>
            <a:endParaRPr lang="en-US" altLang="zh-CN" sz="2400" dirty="0"/>
          </a:p>
          <a:p>
            <a:pPr marL="342900" indent="-342900">
              <a:buFont typeface="Wingdings" panose="05000000000000000000" pitchFamily="2" charset="2"/>
              <a:buChar char="Ø"/>
            </a:pPr>
            <a:r>
              <a:rPr lang="zh-CN" altLang="en-US" sz="2400" dirty="0"/>
              <a:t>“块”可寻址</a:t>
            </a:r>
          </a:p>
        </p:txBody>
      </p:sp>
      <p:sp>
        <p:nvSpPr>
          <p:cNvPr id="28" name="上下箭头 27"/>
          <p:cNvSpPr/>
          <p:nvPr/>
        </p:nvSpPr>
        <p:spPr>
          <a:xfrm>
            <a:off x="8723448" y="2071868"/>
            <a:ext cx="763929" cy="343339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9780601" y="2071867"/>
            <a:ext cx="2199191" cy="1200329"/>
          </a:xfrm>
          <a:prstGeom prst="rect">
            <a:avLst/>
          </a:prstGeom>
          <a:noFill/>
        </p:spPr>
        <p:txBody>
          <a:bodyPr wrap="square" rtlCol="0">
            <a:spAutoFit/>
          </a:bodyPr>
          <a:lstStyle/>
          <a:p>
            <a:r>
              <a:rPr lang="zh-CN" altLang="en-US" sz="2400" dirty="0"/>
              <a:t>访问速度快</a:t>
            </a:r>
            <a:endParaRPr lang="en-US" altLang="zh-CN" sz="2400" dirty="0"/>
          </a:p>
          <a:p>
            <a:r>
              <a:rPr lang="zh-CN" altLang="en-US" sz="2400" dirty="0"/>
              <a:t>容量小</a:t>
            </a:r>
            <a:endParaRPr lang="en-US" altLang="zh-CN" sz="2400" dirty="0"/>
          </a:p>
          <a:p>
            <a:r>
              <a:rPr lang="zh-CN" altLang="en-US" sz="2400" dirty="0"/>
              <a:t>昂贵</a:t>
            </a:r>
          </a:p>
        </p:txBody>
      </p:sp>
      <p:sp>
        <p:nvSpPr>
          <p:cNvPr id="30" name="文本框 29"/>
          <p:cNvSpPr txBox="1"/>
          <p:nvPr/>
        </p:nvSpPr>
        <p:spPr>
          <a:xfrm>
            <a:off x="9780601" y="4309448"/>
            <a:ext cx="2199191" cy="1200329"/>
          </a:xfrm>
          <a:prstGeom prst="rect">
            <a:avLst/>
          </a:prstGeom>
          <a:noFill/>
        </p:spPr>
        <p:txBody>
          <a:bodyPr wrap="square" rtlCol="0">
            <a:spAutoFit/>
          </a:bodyPr>
          <a:lstStyle/>
          <a:p>
            <a:r>
              <a:rPr lang="zh-CN" altLang="en-US" sz="2400" dirty="0"/>
              <a:t>访问速度慢</a:t>
            </a:r>
            <a:endParaRPr lang="en-US" altLang="zh-CN" sz="2400" dirty="0"/>
          </a:p>
          <a:p>
            <a:r>
              <a:rPr lang="zh-CN" altLang="en-US" sz="2400" dirty="0"/>
              <a:t>容量大</a:t>
            </a:r>
            <a:endParaRPr lang="en-US" altLang="zh-CN" sz="2400" dirty="0"/>
          </a:p>
          <a:p>
            <a:r>
              <a:rPr lang="zh-CN" altLang="en-US" sz="2400" dirty="0"/>
              <a:t>便宜</a:t>
            </a:r>
          </a:p>
        </p:txBody>
      </p:sp>
      <p:sp>
        <p:nvSpPr>
          <p:cNvPr id="3" name="灯片编号占位符 2">
            <a:extLst>
              <a:ext uri="{FF2B5EF4-FFF2-40B4-BE49-F238E27FC236}">
                <a16:creationId xmlns:a16="http://schemas.microsoft.com/office/drawing/2014/main" id="{772275E4-6FE0-48F3-8051-5F7852F7AE18}"/>
              </a:ext>
            </a:extLst>
          </p:cNvPr>
          <p:cNvSpPr>
            <a:spLocks noGrp="1"/>
          </p:cNvSpPr>
          <p:nvPr>
            <p:ph type="sldNum" sz="quarter" idx="12"/>
          </p:nvPr>
        </p:nvSpPr>
        <p:spPr/>
        <p:txBody>
          <a:bodyPr/>
          <a:lstStyle/>
          <a:p>
            <a:fld id="{3742B0B0-14D4-4B09-A8B4-7B726FDD0F27}" type="slidenum">
              <a:rPr lang="zh-CN" altLang="en-US" smtClean="0"/>
              <a:t>6</a:t>
            </a:fld>
            <a:endParaRPr lang="zh-CN" altLang="en-US"/>
          </a:p>
        </p:txBody>
      </p:sp>
    </p:spTree>
    <p:extLst>
      <p:ext uri="{BB962C8B-B14F-4D97-AF65-F5344CB8AC3E}">
        <p14:creationId xmlns:p14="http://schemas.microsoft.com/office/powerpoint/2010/main" val="6044413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zh-CN" altLang="en-US" sz="3200" b="1" dirty="0"/>
              <a:t>顺序洪泛的例子</a:t>
            </a:r>
          </a:p>
        </p:txBody>
      </p:sp>
      <p:sp>
        <p:nvSpPr>
          <p:cNvPr id="3" name="内容占位符 2"/>
          <p:cNvSpPr>
            <a:spLocks noGrp="1"/>
          </p:cNvSpPr>
          <p:nvPr>
            <p:ph idx="1"/>
          </p:nvPr>
        </p:nvSpPr>
        <p:spPr/>
        <p:txBody>
          <a:bodyPr/>
          <a:lstStyle/>
          <a:p>
            <a:pPr>
              <a:lnSpc>
                <a:spcPct val="125000"/>
              </a:lnSpc>
            </a:pPr>
            <a:endParaRPr lang="zh-CN" altLang="en-US" dirty="0"/>
          </a:p>
          <a:p>
            <a:pPr>
              <a:lnSpc>
                <a:spcPct val="125000"/>
              </a:lnSpc>
            </a:pPr>
            <a:endParaRPr lang="zh-CN" altLang="en-US" dirty="0"/>
          </a:p>
        </p:txBody>
      </p:sp>
      <p:pic>
        <p:nvPicPr>
          <p:cNvPr id="4" name="图片 3"/>
          <p:cNvPicPr>
            <a:picLocks noChangeAspect="1"/>
          </p:cNvPicPr>
          <p:nvPr/>
        </p:nvPicPr>
        <p:blipFill>
          <a:blip r:embed="rId3"/>
          <a:stretch>
            <a:fillRect/>
          </a:stretch>
        </p:blipFill>
        <p:spPr>
          <a:xfrm>
            <a:off x="2126984" y="1524557"/>
            <a:ext cx="7938032" cy="4320000"/>
          </a:xfrm>
          <a:prstGeom prst="rect">
            <a:avLst/>
          </a:prstGeom>
        </p:spPr>
      </p:pic>
      <p:sp>
        <p:nvSpPr>
          <p:cNvPr id="5" name="灯片编号占位符 4">
            <a:extLst>
              <a:ext uri="{FF2B5EF4-FFF2-40B4-BE49-F238E27FC236}">
                <a16:creationId xmlns:a16="http://schemas.microsoft.com/office/drawing/2014/main" id="{CF338BA0-201F-4AA8-89F9-E5F09431F0F9}"/>
              </a:ext>
            </a:extLst>
          </p:cNvPr>
          <p:cNvSpPr>
            <a:spLocks noGrp="1"/>
          </p:cNvSpPr>
          <p:nvPr>
            <p:ph type="sldNum" sz="quarter" idx="12"/>
          </p:nvPr>
        </p:nvSpPr>
        <p:spPr/>
        <p:txBody>
          <a:bodyPr/>
          <a:lstStyle/>
          <a:p>
            <a:pPr>
              <a:defRPr/>
            </a:pPr>
            <a:fld id="{B5257BD2-82AF-4553-8A1D-7A16DECA446F}" type="slidenum">
              <a:rPr lang="en-US" altLang="zh-CN" smtClean="0"/>
              <a:pPr>
                <a:defRPr/>
              </a:pPr>
              <a:t>60</a:t>
            </a:fld>
            <a:endParaRPr lang="en-US" altLang="zh-CN"/>
          </a:p>
        </p:txBody>
      </p:sp>
    </p:spTree>
    <p:extLst>
      <p:ext uri="{BB962C8B-B14F-4D97-AF65-F5344CB8AC3E}">
        <p14:creationId xmlns:p14="http://schemas.microsoft.com/office/powerpoint/2010/main" val="40304652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zh-CN" altLang="en-US" sz="3200" b="1" dirty="0"/>
              <a:t>顺序洪泛的例子</a:t>
            </a:r>
            <a:endParaRPr lang="zh-CN" altLang="en-US" sz="2800" dirty="0"/>
          </a:p>
        </p:txBody>
      </p:sp>
      <p:pic>
        <p:nvPicPr>
          <p:cNvPr id="4" name="图片 3"/>
          <p:cNvPicPr>
            <a:picLocks noChangeAspect="1"/>
          </p:cNvPicPr>
          <p:nvPr/>
        </p:nvPicPr>
        <p:blipFill>
          <a:blip r:embed="rId2"/>
          <a:stretch>
            <a:fillRect/>
          </a:stretch>
        </p:blipFill>
        <p:spPr>
          <a:xfrm>
            <a:off x="2041519" y="1546182"/>
            <a:ext cx="8108965" cy="4320000"/>
          </a:xfrm>
          <a:prstGeom prst="rect">
            <a:avLst/>
          </a:prstGeom>
        </p:spPr>
      </p:pic>
      <p:sp>
        <p:nvSpPr>
          <p:cNvPr id="3" name="灯片编号占位符 2">
            <a:extLst>
              <a:ext uri="{FF2B5EF4-FFF2-40B4-BE49-F238E27FC236}">
                <a16:creationId xmlns:a16="http://schemas.microsoft.com/office/drawing/2014/main" id="{5099BF05-53E0-47EB-86C6-9BDAB177358F}"/>
              </a:ext>
            </a:extLst>
          </p:cNvPr>
          <p:cNvSpPr>
            <a:spLocks noGrp="1"/>
          </p:cNvSpPr>
          <p:nvPr>
            <p:ph type="sldNum" sz="quarter" idx="12"/>
          </p:nvPr>
        </p:nvSpPr>
        <p:spPr/>
        <p:txBody>
          <a:bodyPr/>
          <a:lstStyle/>
          <a:p>
            <a:pPr>
              <a:defRPr/>
            </a:pPr>
            <a:fld id="{B5257BD2-82AF-4553-8A1D-7A16DECA446F}" type="slidenum">
              <a:rPr lang="en-US" altLang="zh-CN" smtClean="0"/>
              <a:pPr>
                <a:defRPr/>
              </a:pPr>
              <a:t>61</a:t>
            </a:fld>
            <a:endParaRPr lang="en-US" altLang="zh-CN"/>
          </a:p>
        </p:txBody>
      </p:sp>
    </p:spTree>
    <p:extLst>
      <p:ext uri="{BB962C8B-B14F-4D97-AF65-F5344CB8AC3E}">
        <p14:creationId xmlns:p14="http://schemas.microsoft.com/office/powerpoint/2010/main" val="19590692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zh-CN" altLang="en-US" sz="3200" b="1" dirty="0"/>
              <a:t>顺序洪泛的例子</a:t>
            </a:r>
            <a:endParaRPr lang="zh-CN" altLang="en-US" sz="2800" dirty="0"/>
          </a:p>
        </p:txBody>
      </p:sp>
      <p:pic>
        <p:nvPicPr>
          <p:cNvPr id="3" name="图片 2">
            <a:extLst>
              <a:ext uri="{FF2B5EF4-FFF2-40B4-BE49-F238E27FC236}">
                <a16:creationId xmlns:a16="http://schemas.microsoft.com/office/drawing/2014/main" id="{7F7229A2-F684-49C1-8EA2-BA52D8B0EBF9}"/>
              </a:ext>
            </a:extLst>
          </p:cNvPr>
          <p:cNvPicPr>
            <a:picLocks noChangeAspect="1"/>
          </p:cNvPicPr>
          <p:nvPr/>
        </p:nvPicPr>
        <p:blipFill>
          <a:blip r:embed="rId2"/>
          <a:stretch>
            <a:fillRect/>
          </a:stretch>
        </p:blipFill>
        <p:spPr>
          <a:xfrm>
            <a:off x="2351585" y="1556792"/>
            <a:ext cx="8790389" cy="4752528"/>
          </a:xfrm>
          <a:prstGeom prst="rect">
            <a:avLst/>
          </a:prstGeom>
        </p:spPr>
      </p:pic>
      <p:sp>
        <p:nvSpPr>
          <p:cNvPr id="5" name="星形: 四角 4">
            <a:extLst>
              <a:ext uri="{FF2B5EF4-FFF2-40B4-BE49-F238E27FC236}">
                <a16:creationId xmlns:a16="http://schemas.microsoft.com/office/drawing/2014/main" id="{8FAD0FCA-C55C-418E-B28B-B472A9374527}"/>
              </a:ext>
            </a:extLst>
          </p:cNvPr>
          <p:cNvSpPr/>
          <p:nvPr/>
        </p:nvSpPr>
        <p:spPr>
          <a:xfrm>
            <a:off x="3431704" y="4221088"/>
            <a:ext cx="504056" cy="360040"/>
          </a:xfrm>
          <a:prstGeom prst="star4">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prstClr val="black"/>
              </a:solidFill>
              <a:latin typeface="Constantia"/>
              <a:ea typeface="宋体" panose="02010600030101010101" pitchFamily="2" charset="-122"/>
            </a:endParaRPr>
          </a:p>
        </p:txBody>
      </p:sp>
      <p:sp>
        <p:nvSpPr>
          <p:cNvPr id="4" name="灯片编号占位符 3">
            <a:extLst>
              <a:ext uri="{FF2B5EF4-FFF2-40B4-BE49-F238E27FC236}">
                <a16:creationId xmlns:a16="http://schemas.microsoft.com/office/drawing/2014/main" id="{E411B0E0-C2E7-4E6A-A6B1-E31A50937D87}"/>
              </a:ext>
            </a:extLst>
          </p:cNvPr>
          <p:cNvSpPr>
            <a:spLocks noGrp="1"/>
          </p:cNvSpPr>
          <p:nvPr>
            <p:ph type="sldNum" sz="quarter" idx="12"/>
          </p:nvPr>
        </p:nvSpPr>
        <p:spPr/>
        <p:txBody>
          <a:bodyPr/>
          <a:lstStyle/>
          <a:p>
            <a:pPr>
              <a:defRPr/>
            </a:pPr>
            <a:fld id="{B5257BD2-82AF-4553-8A1D-7A16DECA446F}" type="slidenum">
              <a:rPr lang="en-US" altLang="zh-CN" smtClean="0"/>
              <a:pPr>
                <a:defRPr/>
              </a:pPr>
              <a:t>62</a:t>
            </a:fld>
            <a:endParaRPr lang="en-US" altLang="zh-CN"/>
          </a:p>
        </p:txBody>
      </p:sp>
    </p:spTree>
    <p:extLst>
      <p:ext uri="{BB962C8B-B14F-4D97-AF65-F5344CB8AC3E}">
        <p14:creationId xmlns:p14="http://schemas.microsoft.com/office/powerpoint/2010/main" val="7473887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zh-CN" altLang="en-US" sz="3200" b="1" dirty="0"/>
              <a:t>顺序洪泛的例子</a:t>
            </a:r>
            <a:endParaRPr lang="zh-CN" altLang="en-US" dirty="0"/>
          </a:p>
        </p:txBody>
      </p:sp>
      <p:sp>
        <p:nvSpPr>
          <p:cNvPr id="3" name="内容占位符 2"/>
          <p:cNvSpPr>
            <a:spLocks noGrp="1"/>
          </p:cNvSpPr>
          <p:nvPr>
            <p:ph idx="1"/>
          </p:nvPr>
        </p:nvSpPr>
        <p:spPr>
          <a:xfrm>
            <a:off x="7032104" y="2204864"/>
            <a:ext cx="360040" cy="576064"/>
          </a:xfrm>
          <a:solidFill>
            <a:schemeClr val="bg1">
              <a:lumMod val="95000"/>
            </a:schemeClr>
          </a:solidFill>
        </p:spPr>
        <p:txBody>
          <a:bodyPr vert="horz" wrap="square" lIns="0" tIns="0" rIns="0" bIns="0" numCol="1" anchor="t" anchorCtr="0" compatLnSpc="1">
            <a:prstTxWarp prst="textNoShape">
              <a:avLst/>
            </a:prstTxWarp>
          </a:bodyPr>
          <a:lstStyle/>
          <a:p>
            <a:pPr marL="0" indent="0" algn="r">
              <a:buNone/>
            </a:pPr>
            <a:r>
              <a:rPr lang="en-US" altLang="zh-CN" b="1" dirty="0">
                <a:solidFill>
                  <a:srgbClr val="FF0000"/>
                </a:solidFill>
                <a:latin typeface="Consolas" panose="020B0609020204030204" pitchFamily="49" charset="0"/>
              </a:rPr>
              <a:t>Q3</a:t>
            </a:r>
            <a:endParaRPr lang="zh-CN" altLang="en-US" b="1" dirty="0">
              <a:solidFill>
                <a:srgbClr val="FF0000"/>
              </a:solidFill>
              <a:latin typeface="Consolas" panose="020B0609020204030204" pitchFamily="49" charset="0"/>
            </a:endParaRPr>
          </a:p>
        </p:txBody>
      </p:sp>
      <p:pic>
        <p:nvPicPr>
          <p:cNvPr id="6" name="图片 5">
            <a:extLst>
              <a:ext uri="{FF2B5EF4-FFF2-40B4-BE49-F238E27FC236}">
                <a16:creationId xmlns:a16="http://schemas.microsoft.com/office/drawing/2014/main" id="{DECCFD5F-8BBD-4907-893F-5689B51599F3}"/>
              </a:ext>
            </a:extLst>
          </p:cNvPr>
          <p:cNvPicPr>
            <a:picLocks noChangeAspect="1"/>
          </p:cNvPicPr>
          <p:nvPr/>
        </p:nvPicPr>
        <p:blipFill>
          <a:blip r:embed="rId2"/>
          <a:stretch>
            <a:fillRect/>
          </a:stretch>
        </p:blipFill>
        <p:spPr>
          <a:xfrm>
            <a:off x="2279576" y="1484784"/>
            <a:ext cx="8928992" cy="4914614"/>
          </a:xfrm>
          <a:prstGeom prst="rect">
            <a:avLst/>
          </a:prstGeom>
        </p:spPr>
      </p:pic>
      <p:sp>
        <p:nvSpPr>
          <p:cNvPr id="4" name="灯片编号占位符 3">
            <a:extLst>
              <a:ext uri="{FF2B5EF4-FFF2-40B4-BE49-F238E27FC236}">
                <a16:creationId xmlns:a16="http://schemas.microsoft.com/office/drawing/2014/main" id="{4C1C2B96-5452-4069-A6D0-46572B0E4567}"/>
              </a:ext>
            </a:extLst>
          </p:cNvPr>
          <p:cNvSpPr>
            <a:spLocks noGrp="1"/>
          </p:cNvSpPr>
          <p:nvPr>
            <p:ph type="sldNum" sz="quarter" idx="12"/>
          </p:nvPr>
        </p:nvSpPr>
        <p:spPr/>
        <p:txBody>
          <a:bodyPr/>
          <a:lstStyle/>
          <a:p>
            <a:pPr>
              <a:defRPr/>
            </a:pPr>
            <a:fld id="{B5257BD2-82AF-4553-8A1D-7A16DECA446F}" type="slidenum">
              <a:rPr lang="en-US" altLang="zh-CN" smtClean="0"/>
              <a:pPr>
                <a:defRPr/>
              </a:pPr>
              <a:t>63</a:t>
            </a:fld>
            <a:endParaRPr lang="en-US" altLang="zh-CN"/>
          </a:p>
        </p:txBody>
      </p:sp>
    </p:spTree>
    <p:extLst>
      <p:ext uri="{BB962C8B-B14F-4D97-AF65-F5344CB8AC3E}">
        <p14:creationId xmlns:p14="http://schemas.microsoft.com/office/powerpoint/2010/main" val="960870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095212" y="1549065"/>
            <a:ext cx="8001576" cy="4320000"/>
          </a:xfrm>
          <a:prstGeom prst="rect">
            <a:avLst/>
          </a:prstGeom>
        </p:spPr>
      </p:pic>
      <p:sp>
        <p:nvSpPr>
          <p:cNvPr id="2" name="标题 1"/>
          <p:cNvSpPr>
            <a:spLocks noGrp="1"/>
          </p:cNvSpPr>
          <p:nvPr>
            <p:ph type="title"/>
          </p:nvPr>
        </p:nvSpPr>
        <p:spPr>
          <a:xfrm>
            <a:off x="610315" y="704850"/>
            <a:ext cx="10971372" cy="635918"/>
          </a:xfrm>
        </p:spPr>
        <p:txBody>
          <a:bodyPr/>
          <a:lstStyle/>
          <a:p>
            <a:r>
              <a:rPr lang="zh-CN" altLang="en-US" sz="3200" b="1" dirty="0"/>
              <a:t>顺序洪泛的例子</a:t>
            </a:r>
            <a:endParaRPr lang="zh-CN" altLang="en-US" dirty="0"/>
          </a:p>
        </p:txBody>
      </p:sp>
      <p:sp>
        <p:nvSpPr>
          <p:cNvPr id="3" name="内容占位符 2"/>
          <p:cNvSpPr>
            <a:spLocks noGrp="1"/>
          </p:cNvSpPr>
          <p:nvPr>
            <p:ph idx="1"/>
          </p:nvPr>
        </p:nvSpPr>
        <p:spPr>
          <a:xfrm>
            <a:off x="6888088" y="2204864"/>
            <a:ext cx="504056" cy="576064"/>
          </a:xfrm>
          <a:solidFill>
            <a:schemeClr val="bg1">
              <a:lumMod val="95000"/>
            </a:schemeClr>
          </a:solidFill>
        </p:spPr>
        <p:txBody>
          <a:bodyPr vert="horz" wrap="square" lIns="0" tIns="0" rIns="0" bIns="0" numCol="1" anchor="t" anchorCtr="0" compatLnSpc="1">
            <a:prstTxWarp prst="textNoShape">
              <a:avLst/>
            </a:prstTxWarp>
          </a:bodyPr>
          <a:lstStyle/>
          <a:p>
            <a:pPr marL="0" indent="0" algn="r">
              <a:buNone/>
            </a:pPr>
            <a:r>
              <a:rPr lang="en-US" altLang="zh-CN" b="1" dirty="0">
                <a:solidFill>
                  <a:srgbClr val="FF0000"/>
                </a:solidFill>
                <a:latin typeface="Consolas" panose="020B0609020204030204" pitchFamily="49" charset="0"/>
              </a:rPr>
              <a:t>Q3</a:t>
            </a:r>
            <a:endParaRPr lang="zh-CN" altLang="en-US" b="1" dirty="0">
              <a:solidFill>
                <a:srgbClr val="FF0000"/>
              </a:solidFill>
              <a:latin typeface="Consolas" panose="020B0609020204030204" pitchFamily="49" charset="0"/>
            </a:endParaRPr>
          </a:p>
        </p:txBody>
      </p:sp>
      <p:sp>
        <p:nvSpPr>
          <p:cNvPr id="6" name="内容占位符 2"/>
          <p:cNvSpPr txBox="1">
            <a:spLocks/>
          </p:cNvSpPr>
          <p:nvPr/>
        </p:nvSpPr>
        <p:spPr>
          <a:xfrm>
            <a:off x="911426" y="5949280"/>
            <a:ext cx="10361851" cy="504056"/>
          </a:xfrm>
          <a:prstGeom prst="rect">
            <a:avLst/>
          </a:prstGeom>
        </p:spPr>
        <p:txBody>
          <a:bodyPr vert="horz" lIns="108850" tIns="54425" rIns="108850" bIns="54425">
            <a:normAutofit/>
          </a:bodyPr>
          <a:lstStyle>
            <a:lvl1pPr marL="326486" indent="-326486" algn="l" rtl="0" eaLnBrk="1" latinLnBrk="0" hangingPunct="1">
              <a:spcBef>
                <a:spcPts val="690"/>
              </a:spcBef>
              <a:buClr>
                <a:schemeClr val="accent1"/>
              </a:buClr>
              <a:buSzPct val="85000"/>
              <a:buFont typeface="Wingdings 2"/>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52970" indent="-272071" algn="l" rtl="0" eaLnBrk="1" latinLnBrk="0" hangingPunct="1">
              <a:spcBef>
                <a:spcPts val="440"/>
              </a:spcBef>
              <a:buClr>
                <a:schemeClr val="accent2"/>
              </a:buClr>
              <a:buSzPct val="85000"/>
              <a:buFont typeface="Wingdings 2"/>
              <a:buChar char=""/>
              <a:defRPr kumimoji="0" sz="2000" kern="1200">
                <a:solidFill>
                  <a:schemeClr val="tx1"/>
                </a:solidFill>
                <a:latin typeface="微软雅黑" panose="020B0503020204020204" pitchFamily="34" charset="-122"/>
                <a:ea typeface="微软雅黑" panose="020B0503020204020204" pitchFamily="34" charset="-122"/>
                <a:cs typeface="+mn-cs"/>
              </a:defRPr>
            </a:lvl2pPr>
            <a:lvl3pPr marL="979456" indent="-272071" algn="l" rtl="0" eaLnBrk="1" latinLnBrk="0" hangingPunct="1">
              <a:spcBef>
                <a:spcPts val="440"/>
              </a:spcBef>
              <a:buClr>
                <a:schemeClr val="accent1">
                  <a:tint val="60000"/>
                </a:schemeClr>
              </a:buClr>
              <a:buSzPct val="85000"/>
              <a:buFont typeface="Wingdings 2"/>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305941" indent="-272071" algn="l" rtl="0" eaLnBrk="1" latinLnBrk="0" hangingPunct="1">
              <a:spcBef>
                <a:spcPts val="440"/>
              </a:spcBef>
              <a:buClr>
                <a:schemeClr val="accent3"/>
              </a:buClr>
              <a:buSzPct val="80000"/>
              <a:buFont typeface="Wingdings 2"/>
              <a:buChar char=""/>
              <a:defRPr kumimoji="0" sz="1600" kern="1200">
                <a:solidFill>
                  <a:schemeClr val="tx1"/>
                </a:solidFill>
                <a:latin typeface="微软雅黑" panose="020B0503020204020204" pitchFamily="34" charset="-122"/>
                <a:ea typeface="微软雅黑" panose="020B0503020204020204" pitchFamily="34" charset="-122"/>
                <a:cs typeface="+mn-cs"/>
              </a:defRPr>
            </a:lvl4pPr>
            <a:lvl5pPr marL="1632426" indent="-272071" algn="l" rtl="0" eaLnBrk="1" latinLnBrk="0" hangingPunct="1">
              <a:spcBef>
                <a:spcPts val="440"/>
              </a:spcBef>
              <a:buClr>
                <a:schemeClr val="accent3"/>
              </a:buClr>
              <a:buFontTx/>
              <a:buChar char="o"/>
              <a:defRPr kumimoji="0" sz="1600" kern="1200">
                <a:solidFill>
                  <a:schemeClr val="tx1"/>
                </a:solidFill>
                <a:latin typeface="微软雅黑" panose="020B0503020204020204" pitchFamily="34" charset="-122"/>
                <a:ea typeface="微软雅黑" panose="020B0503020204020204" pitchFamily="34" charset="-122"/>
                <a:cs typeface="+mn-cs"/>
              </a:defRPr>
            </a:lvl5pPr>
            <a:lvl6pPr marL="1958911" indent="-272071" algn="l" rtl="0" eaLnBrk="1" latinLnBrk="0" hangingPunct="1">
              <a:spcBef>
                <a:spcPts val="440"/>
              </a:spcBef>
              <a:buClr>
                <a:schemeClr val="accent3"/>
              </a:buClr>
              <a:buChar char="•"/>
              <a:defRPr kumimoji="0" sz="2100" kern="1200" baseline="0">
                <a:solidFill>
                  <a:schemeClr val="tx1"/>
                </a:solidFill>
                <a:latin typeface="+mn-lt"/>
                <a:ea typeface="+mn-ea"/>
                <a:cs typeface="+mn-cs"/>
              </a:defRPr>
            </a:lvl6pPr>
            <a:lvl7pPr marL="2285397" indent="-272071" algn="l" rtl="0" eaLnBrk="1" latinLnBrk="0" hangingPunct="1">
              <a:spcBef>
                <a:spcPts val="440"/>
              </a:spcBef>
              <a:buClr>
                <a:schemeClr val="accent2"/>
              </a:buClr>
              <a:buChar char="•"/>
              <a:defRPr kumimoji="0" sz="2100" kern="1200">
                <a:solidFill>
                  <a:schemeClr val="tx1"/>
                </a:solidFill>
                <a:latin typeface="+mn-lt"/>
                <a:ea typeface="+mn-ea"/>
                <a:cs typeface="+mn-cs"/>
              </a:defRPr>
            </a:lvl7pPr>
            <a:lvl8pPr marL="2611882" indent="-272071" algn="l" rtl="0" eaLnBrk="1" latinLnBrk="0" hangingPunct="1">
              <a:spcBef>
                <a:spcPts val="440"/>
              </a:spcBef>
              <a:buClr>
                <a:schemeClr val="accent1">
                  <a:tint val="60000"/>
                </a:schemeClr>
              </a:buClr>
              <a:buChar char="•"/>
              <a:defRPr kumimoji="0" sz="2100" kern="1200">
                <a:solidFill>
                  <a:schemeClr val="tx1"/>
                </a:solidFill>
                <a:latin typeface="+mn-lt"/>
                <a:ea typeface="+mn-ea"/>
                <a:cs typeface="+mn-cs"/>
              </a:defRPr>
            </a:lvl8pPr>
            <a:lvl9pPr marL="2938367" indent="-272071" algn="l" rtl="0" eaLnBrk="1" latinLnBrk="0" hangingPunct="1">
              <a:spcBef>
                <a:spcPts val="440"/>
              </a:spcBef>
              <a:buClr>
                <a:schemeClr val="accent2">
                  <a:tint val="60000"/>
                </a:schemeClr>
              </a:buClr>
              <a:buChar char="•"/>
              <a:defRPr kumimoji="0" sz="2100" kern="1200">
                <a:solidFill>
                  <a:schemeClr val="tx1"/>
                </a:solidFill>
                <a:latin typeface="+mn-lt"/>
                <a:ea typeface="+mn-ea"/>
                <a:cs typeface="+mn-cs"/>
              </a:defRPr>
            </a:lvl9pPr>
          </a:lstStyle>
          <a:p>
            <a:pPr fontAlgn="auto">
              <a:spcAft>
                <a:spcPts val="0"/>
              </a:spcAft>
              <a:buClr>
                <a:srgbClr val="0F6FC6"/>
              </a:buClr>
            </a:pPr>
            <a:r>
              <a:rPr lang="zh-CN" altLang="en-US" dirty="0">
                <a:solidFill>
                  <a:prstClr val="black"/>
                </a:solidFill>
              </a:rPr>
              <a:t>由于</a:t>
            </a:r>
            <a:r>
              <a:rPr lang="en-US" altLang="zh-CN" dirty="0">
                <a:solidFill>
                  <a:prstClr val="black"/>
                </a:solidFill>
              </a:rPr>
              <a:t>Q2</a:t>
            </a:r>
            <a:r>
              <a:rPr lang="zh-CN" altLang="en-US" dirty="0">
                <a:solidFill>
                  <a:prstClr val="black"/>
                </a:solidFill>
              </a:rPr>
              <a:t>的顺序扫描操作，导致真正会被再次访问的</a:t>
            </a:r>
            <a:r>
              <a:rPr lang="en-US" altLang="zh-CN" dirty="0">
                <a:solidFill>
                  <a:prstClr val="black"/>
                </a:solidFill>
              </a:rPr>
              <a:t>page0</a:t>
            </a:r>
            <a:r>
              <a:rPr lang="zh-CN" altLang="en-US" dirty="0">
                <a:solidFill>
                  <a:prstClr val="black"/>
                </a:solidFill>
              </a:rPr>
              <a:t>页面被淘汰。</a:t>
            </a:r>
          </a:p>
        </p:txBody>
      </p:sp>
      <p:sp>
        <p:nvSpPr>
          <p:cNvPr id="4" name="灯片编号占位符 3">
            <a:extLst>
              <a:ext uri="{FF2B5EF4-FFF2-40B4-BE49-F238E27FC236}">
                <a16:creationId xmlns:a16="http://schemas.microsoft.com/office/drawing/2014/main" id="{6AF2ACDB-9FE3-48B9-AAF4-2DBFF7B9EA22}"/>
              </a:ext>
            </a:extLst>
          </p:cNvPr>
          <p:cNvSpPr>
            <a:spLocks noGrp="1"/>
          </p:cNvSpPr>
          <p:nvPr>
            <p:ph type="sldNum" sz="quarter" idx="12"/>
          </p:nvPr>
        </p:nvSpPr>
        <p:spPr/>
        <p:txBody>
          <a:bodyPr/>
          <a:lstStyle/>
          <a:p>
            <a:pPr>
              <a:defRPr/>
            </a:pPr>
            <a:fld id="{B5257BD2-82AF-4553-8A1D-7A16DECA446F}" type="slidenum">
              <a:rPr lang="en-US" altLang="zh-CN" smtClean="0"/>
              <a:pPr>
                <a:defRPr/>
              </a:pPr>
              <a:t>64</a:t>
            </a:fld>
            <a:endParaRPr lang="en-US" altLang="zh-CN"/>
          </a:p>
        </p:txBody>
      </p:sp>
    </p:spTree>
    <p:extLst>
      <p:ext uri="{BB962C8B-B14F-4D97-AF65-F5344CB8AC3E}">
        <p14:creationId xmlns:p14="http://schemas.microsoft.com/office/powerpoint/2010/main" val="381135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42950"/>
          </a:xfrm>
        </p:spPr>
        <p:txBody>
          <a:bodyPr>
            <a:normAutofit/>
          </a:bodyPr>
          <a:lstStyle/>
          <a:p>
            <a:r>
              <a:rPr lang="en-US" altLang="zh-CN" sz="3200" b="1" dirty="0"/>
              <a:t>LUR-K</a:t>
            </a:r>
            <a:r>
              <a:rPr lang="zh-CN" altLang="en-US" sz="3200" b="1" dirty="0"/>
              <a:t>算法</a:t>
            </a:r>
          </a:p>
        </p:txBody>
      </p:sp>
      <p:sp>
        <p:nvSpPr>
          <p:cNvPr id="3" name="内容占位符 2"/>
          <p:cNvSpPr>
            <a:spLocks noGrp="1"/>
          </p:cNvSpPr>
          <p:nvPr>
            <p:ph idx="1"/>
          </p:nvPr>
        </p:nvSpPr>
        <p:spPr>
          <a:xfrm>
            <a:off x="547286" y="1796432"/>
            <a:ext cx="10729191" cy="4440880"/>
          </a:xfrm>
        </p:spPr>
        <p:txBody>
          <a:bodyPr>
            <a:noAutofit/>
          </a:bodyPr>
          <a:lstStyle/>
          <a:p>
            <a:pPr marL="0" indent="0" algn="just">
              <a:lnSpc>
                <a:spcPct val="125000"/>
              </a:lnSpc>
              <a:spcBef>
                <a:spcPts val="600"/>
              </a:spcBef>
              <a:buNone/>
            </a:pPr>
            <a:r>
              <a:rPr lang="en-US" altLang="zh-CN" sz="2400" b="1" dirty="0">
                <a:latin typeface="微软雅黑" panose="020B0503020204020204" pitchFamily="34" charset="-122"/>
                <a:ea typeface="微软雅黑" panose="020B0503020204020204" pitchFamily="34" charset="-122"/>
              </a:rPr>
              <a:t>LRU-K</a:t>
            </a:r>
            <a:r>
              <a:rPr lang="zh-CN" altLang="en-US" sz="2400" b="1" dirty="0">
                <a:latin typeface="微软雅黑" panose="020B0503020204020204" pitchFamily="34" charset="-122"/>
                <a:ea typeface="微软雅黑" panose="020B0503020204020204" pitchFamily="34" charset="-122"/>
              </a:rPr>
              <a:t>算法的核心思想：</a:t>
            </a:r>
            <a:r>
              <a:rPr lang="zh-CN" altLang="en-US" sz="2400" dirty="0">
                <a:latin typeface="+mn-ea"/>
              </a:rPr>
              <a:t>将淘汰页面时所考察的最近访问次数由</a:t>
            </a:r>
            <a:r>
              <a:rPr lang="en-US" altLang="zh-CN" sz="2400" dirty="0">
                <a:latin typeface="+mn-ea"/>
              </a:rPr>
              <a:t>1</a:t>
            </a:r>
            <a:r>
              <a:rPr lang="zh-CN" altLang="en-US" sz="2400" dirty="0">
                <a:latin typeface="+mn-ea"/>
              </a:rPr>
              <a:t>提升为</a:t>
            </a:r>
            <a:r>
              <a:rPr lang="en-US" altLang="zh-CN" sz="2400" dirty="0">
                <a:latin typeface="+mn-ea"/>
              </a:rPr>
              <a:t>K</a:t>
            </a:r>
            <a:r>
              <a:rPr lang="zh-CN" altLang="en-US" sz="2400" dirty="0">
                <a:latin typeface="+mn-ea"/>
              </a:rPr>
              <a:t>。</a:t>
            </a:r>
            <a:endParaRPr lang="en-US" altLang="zh-CN" sz="2400" dirty="0">
              <a:latin typeface="+mn-ea"/>
            </a:endParaRPr>
          </a:p>
          <a:p>
            <a:pPr marL="0" indent="0" algn="just">
              <a:lnSpc>
                <a:spcPct val="125000"/>
              </a:lnSpc>
              <a:spcBef>
                <a:spcPts val="600"/>
              </a:spcBef>
              <a:buNone/>
            </a:pPr>
            <a:r>
              <a:rPr lang="en-US" altLang="zh-CN" sz="2400" dirty="0">
                <a:latin typeface="+mn-ea"/>
              </a:rPr>
              <a:t>    LRU-K</a:t>
            </a:r>
            <a:r>
              <a:rPr lang="zh-CN" altLang="en-US" sz="2400" dirty="0">
                <a:latin typeface="+mn-ea"/>
              </a:rPr>
              <a:t>中的</a:t>
            </a:r>
            <a:r>
              <a:rPr lang="en-US" altLang="zh-CN" sz="2400" dirty="0">
                <a:latin typeface="+mn-ea"/>
              </a:rPr>
              <a:t>K</a:t>
            </a:r>
            <a:r>
              <a:rPr lang="zh-CN" altLang="en-US" sz="2400" dirty="0">
                <a:latin typeface="+mn-ea"/>
              </a:rPr>
              <a:t>是指最近访问页面的次数，</a:t>
            </a:r>
            <a:r>
              <a:rPr lang="en-US" altLang="zh-CN" sz="2400" dirty="0">
                <a:latin typeface="+mn-ea"/>
              </a:rPr>
              <a:t>LRU</a:t>
            </a:r>
            <a:r>
              <a:rPr lang="zh-CN" altLang="en-US" sz="2400" dirty="0">
                <a:latin typeface="+mn-ea"/>
              </a:rPr>
              <a:t>算法可以看作是</a:t>
            </a:r>
            <a:r>
              <a:rPr lang="en-US" altLang="zh-CN" sz="2400" dirty="0">
                <a:latin typeface="+mn-ea"/>
              </a:rPr>
              <a:t>LRU-1</a:t>
            </a:r>
            <a:r>
              <a:rPr lang="zh-CN" altLang="en-US" sz="2400" dirty="0">
                <a:latin typeface="+mn-ea"/>
              </a:rPr>
              <a:t>，但是由于淘汰页面时仅考虑最近</a:t>
            </a:r>
            <a:r>
              <a:rPr lang="en-US" altLang="zh-CN" sz="2400" dirty="0">
                <a:latin typeface="+mn-ea"/>
              </a:rPr>
              <a:t>1</a:t>
            </a:r>
            <a:r>
              <a:rPr lang="zh-CN" altLang="en-US" sz="2400" dirty="0">
                <a:latin typeface="+mn-ea"/>
              </a:rPr>
              <a:t>次访问的情况，可能会因偶发的批量访问导致缓存污染，因此提出了</a:t>
            </a:r>
            <a:r>
              <a:rPr lang="en-US" altLang="zh-CN" sz="2400" dirty="0">
                <a:latin typeface="+mn-ea"/>
              </a:rPr>
              <a:t>LRU-K</a:t>
            </a:r>
            <a:r>
              <a:rPr lang="zh-CN" altLang="en-US" sz="2400" dirty="0">
                <a:latin typeface="+mn-ea"/>
              </a:rPr>
              <a:t>的概念。</a:t>
            </a:r>
            <a:endParaRPr lang="en-US" altLang="zh-CN" sz="2400" dirty="0">
              <a:latin typeface="+mn-ea"/>
            </a:endParaRPr>
          </a:p>
          <a:p>
            <a:pPr marL="0" indent="622300" algn="just">
              <a:lnSpc>
                <a:spcPct val="125000"/>
              </a:lnSpc>
              <a:spcBef>
                <a:spcPts val="600"/>
              </a:spcBef>
              <a:buNone/>
            </a:pPr>
            <a:r>
              <a:rPr lang="zh-CN" altLang="en-US" sz="2400" dirty="0"/>
              <a:t>原始</a:t>
            </a:r>
            <a:r>
              <a:rPr lang="en-US" altLang="zh-CN" sz="2400" dirty="0"/>
              <a:t>LRU-K</a:t>
            </a:r>
            <a:r>
              <a:rPr lang="zh-CN" altLang="en-US" sz="2400" dirty="0"/>
              <a:t>算法跟后续其他方法实现不同，该算法没有涉及</a:t>
            </a:r>
            <a:r>
              <a:rPr lang="zh-CN" altLang="en-US" sz="2400" dirty="0">
                <a:solidFill>
                  <a:srgbClr val="FF0000"/>
                </a:solidFill>
              </a:rPr>
              <a:t>历史队列</a:t>
            </a:r>
            <a:r>
              <a:rPr lang="zh-CN" altLang="en-US" sz="2400" dirty="0"/>
              <a:t>的概念，所有</a:t>
            </a:r>
            <a:r>
              <a:rPr lang="zh-CN" altLang="en-US" sz="2400" dirty="0">
                <a:solidFill>
                  <a:srgbClr val="FF0000"/>
                </a:solidFill>
              </a:rPr>
              <a:t>页面都在缓存队列</a:t>
            </a:r>
            <a:r>
              <a:rPr lang="zh-CN" altLang="en-US" sz="2400" dirty="0"/>
              <a:t>中，淘汰时总是优先淘汰</a:t>
            </a:r>
            <a:r>
              <a:rPr lang="zh-CN" altLang="en-US" sz="2400" dirty="0">
                <a:solidFill>
                  <a:srgbClr val="FF0000"/>
                </a:solidFill>
              </a:rPr>
              <a:t>访问次数不足</a:t>
            </a:r>
            <a:r>
              <a:rPr lang="en-US" altLang="zh-CN" sz="2400" dirty="0">
                <a:solidFill>
                  <a:srgbClr val="FF0000"/>
                </a:solidFill>
              </a:rPr>
              <a:t>K</a:t>
            </a:r>
            <a:r>
              <a:rPr lang="zh-CN" altLang="en-US" sz="2400" dirty="0">
                <a:solidFill>
                  <a:srgbClr val="FF0000"/>
                </a:solidFill>
              </a:rPr>
              <a:t>次</a:t>
            </a:r>
            <a:r>
              <a:rPr lang="zh-CN" altLang="en-US" sz="2400" dirty="0"/>
              <a:t>或者倒数</a:t>
            </a:r>
            <a:r>
              <a:rPr lang="zh-CN" altLang="en-US" sz="2400" dirty="0">
                <a:solidFill>
                  <a:srgbClr val="FF0000"/>
                </a:solidFill>
              </a:rPr>
              <a:t>前</a:t>
            </a:r>
            <a:r>
              <a:rPr lang="en-US" altLang="zh-CN" sz="2400" dirty="0">
                <a:solidFill>
                  <a:srgbClr val="FF0000"/>
                </a:solidFill>
              </a:rPr>
              <a:t>K</a:t>
            </a:r>
            <a:r>
              <a:rPr lang="zh-CN" altLang="en-US" sz="2400" dirty="0">
                <a:solidFill>
                  <a:srgbClr val="FF0000"/>
                </a:solidFill>
              </a:rPr>
              <a:t>次访问时间最久远的</a:t>
            </a:r>
            <a:r>
              <a:rPr lang="zh-CN" altLang="en-US" sz="2400" dirty="0"/>
              <a:t>页面。</a:t>
            </a:r>
          </a:p>
          <a:p>
            <a:pPr marL="0" indent="0" algn="just">
              <a:lnSpc>
                <a:spcPct val="125000"/>
              </a:lnSpc>
              <a:spcBef>
                <a:spcPts val="600"/>
              </a:spcBef>
              <a:buNone/>
            </a:pPr>
            <a:endParaRPr lang="en-US" altLang="zh-CN" sz="2400" dirty="0">
              <a:latin typeface="+mn-ea"/>
            </a:endParaRPr>
          </a:p>
        </p:txBody>
      </p:sp>
      <p:sp>
        <p:nvSpPr>
          <p:cNvPr id="4" name="灯片编号占位符 3">
            <a:extLst>
              <a:ext uri="{FF2B5EF4-FFF2-40B4-BE49-F238E27FC236}">
                <a16:creationId xmlns:a16="http://schemas.microsoft.com/office/drawing/2014/main" id="{1EC18346-6C0F-4DF2-86A0-7EB7C5A20F19}"/>
              </a:ext>
            </a:extLst>
          </p:cNvPr>
          <p:cNvSpPr>
            <a:spLocks noGrp="1"/>
          </p:cNvSpPr>
          <p:nvPr>
            <p:ph type="sldNum" sz="quarter" idx="12"/>
          </p:nvPr>
        </p:nvSpPr>
        <p:spPr/>
        <p:txBody>
          <a:bodyPr/>
          <a:lstStyle/>
          <a:p>
            <a:pPr>
              <a:defRPr/>
            </a:pPr>
            <a:fld id="{B5257BD2-82AF-4553-8A1D-7A16DECA446F}" type="slidenum">
              <a:rPr lang="en-US" altLang="zh-CN" smtClean="0"/>
              <a:pPr>
                <a:defRPr/>
              </a:pPr>
              <a:t>65</a:t>
            </a:fld>
            <a:endParaRPr lang="en-US" altLang="zh-CN"/>
          </a:p>
        </p:txBody>
      </p:sp>
    </p:spTree>
    <p:extLst>
      <p:ext uri="{BB962C8B-B14F-4D97-AF65-F5344CB8AC3E}">
        <p14:creationId xmlns:p14="http://schemas.microsoft.com/office/powerpoint/2010/main" val="24348055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7370" y="682805"/>
            <a:ext cx="9145015" cy="6197722"/>
          </a:xfrm>
        </p:spPr>
        <p:txBody>
          <a:bodyPr vert="horz" wrap="square" lIns="91440" tIns="45720" rIns="91440" bIns="0" numCol="1" anchor="t" anchorCtr="0" compatLnSpc="1">
            <a:prstTxWarp prst="textNoShape">
              <a:avLst/>
            </a:prstTxWarp>
            <a:normAutofit fontScale="92500" lnSpcReduction="10000"/>
          </a:bodyPr>
          <a:lstStyle/>
          <a:p>
            <a:pPr marL="0" indent="0">
              <a:buNone/>
            </a:pPr>
            <a:r>
              <a:rPr lang="en-US" altLang="zh-CN" sz="2000" dirty="0"/>
              <a:t>if (p</a:t>
            </a:r>
            <a:r>
              <a:rPr lang="zh-CN" altLang="en-US" sz="2000" dirty="0"/>
              <a:t>已经在缓冲区</a:t>
            </a:r>
            <a:r>
              <a:rPr lang="en-US" altLang="zh-CN" sz="2000" dirty="0"/>
              <a:t>) {</a:t>
            </a:r>
          </a:p>
          <a:p>
            <a:pPr marL="0" indent="0">
              <a:buNone/>
            </a:pPr>
            <a:r>
              <a:rPr lang="en-US" altLang="zh-CN" sz="2000" dirty="0"/>
              <a:t>    if (</a:t>
            </a:r>
            <a:r>
              <a:rPr lang="zh-CN" altLang="en-US" sz="2000" dirty="0"/>
              <a:t>本次访问时间</a:t>
            </a:r>
            <a:r>
              <a:rPr lang="en-US" altLang="zh-CN" sz="2000" dirty="0"/>
              <a:t>t</a:t>
            </a:r>
            <a:r>
              <a:rPr lang="zh-CN" altLang="en-US" sz="2000" dirty="0"/>
              <a:t>与</a:t>
            </a:r>
            <a:r>
              <a:rPr lang="en-US" altLang="zh-CN" sz="2000" dirty="0"/>
              <a:t>p</a:t>
            </a:r>
            <a:r>
              <a:rPr lang="zh-CN" altLang="en-US" sz="2000" dirty="0"/>
              <a:t>的最近访问时间</a:t>
            </a:r>
            <a:r>
              <a:rPr lang="en-US" altLang="zh-CN" sz="2000" dirty="0"/>
              <a:t>LAST(p)</a:t>
            </a:r>
            <a:r>
              <a:rPr lang="zh-CN" altLang="en-US" sz="2000" dirty="0"/>
              <a:t>的间隔大于</a:t>
            </a:r>
            <a:r>
              <a:rPr lang="zh-CN" altLang="en-US" sz="2000" dirty="0">
                <a:solidFill>
                  <a:srgbClr val="FF0000"/>
                </a:solidFill>
              </a:rPr>
              <a:t>关联访问阈值</a:t>
            </a:r>
            <a:r>
              <a:rPr lang="en-US" altLang="zh-CN" sz="2000" dirty="0">
                <a:solidFill>
                  <a:srgbClr val="FF0000"/>
                </a:solidFill>
              </a:rPr>
              <a:t>CRP) </a:t>
            </a:r>
          </a:p>
          <a:p>
            <a:pPr marL="0" indent="0">
              <a:buNone/>
            </a:pPr>
            <a:r>
              <a:rPr lang="en-US" altLang="zh-CN" sz="2000" dirty="0"/>
              <a:t>        </a:t>
            </a:r>
            <a:r>
              <a:rPr lang="zh-CN" altLang="en-US" sz="2000" dirty="0"/>
              <a:t>更新</a:t>
            </a:r>
            <a:r>
              <a:rPr lang="en-US" altLang="zh-CN" sz="2000" dirty="0"/>
              <a:t>p</a:t>
            </a:r>
            <a:r>
              <a:rPr lang="zh-CN" altLang="en-US" sz="2000" dirty="0"/>
              <a:t>的历史访问信息</a:t>
            </a:r>
            <a:r>
              <a:rPr lang="en-US" altLang="zh-CN" sz="2000" dirty="0"/>
              <a:t>HIST(p) </a:t>
            </a:r>
            <a:r>
              <a:rPr lang="zh-CN" altLang="en-US" sz="2000" dirty="0"/>
              <a:t>和 </a:t>
            </a:r>
            <a:r>
              <a:rPr lang="en-US" altLang="zh-CN" sz="2000" dirty="0"/>
              <a:t>LAST(p);</a:t>
            </a:r>
          </a:p>
          <a:p>
            <a:pPr marL="0" indent="0">
              <a:buNone/>
            </a:pPr>
            <a:r>
              <a:rPr lang="en-US" altLang="zh-CN" sz="2000" dirty="0"/>
              <a:t>    else </a:t>
            </a:r>
            <a:r>
              <a:rPr lang="zh-CN" altLang="en-US" sz="2000" dirty="0"/>
              <a:t>只更新</a:t>
            </a:r>
            <a:r>
              <a:rPr lang="en-US" altLang="zh-CN" sz="2000" dirty="0"/>
              <a:t>LAST(p);</a:t>
            </a:r>
          </a:p>
          <a:p>
            <a:pPr marL="0" indent="0">
              <a:buNone/>
            </a:pPr>
            <a:r>
              <a:rPr lang="en-US" altLang="zh-CN" sz="2000" dirty="0"/>
              <a:t>}</a:t>
            </a:r>
          </a:p>
          <a:p>
            <a:pPr marL="0" indent="0">
              <a:buNone/>
            </a:pPr>
            <a:r>
              <a:rPr lang="en-US" altLang="zh-CN" sz="2000" dirty="0"/>
              <a:t>//</a:t>
            </a:r>
            <a:r>
              <a:rPr lang="zh-CN" altLang="en-US" sz="2000" dirty="0"/>
              <a:t>若</a:t>
            </a:r>
            <a:r>
              <a:rPr lang="en-US" altLang="zh-CN" sz="2000" dirty="0"/>
              <a:t>p</a:t>
            </a:r>
            <a:r>
              <a:rPr lang="zh-CN" altLang="en-US" sz="2000" dirty="0"/>
              <a:t>不在缓冲区，则需为其在缓冲区里找一个空位</a:t>
            </a:r>
            <a:r>
              <a:rPr lang="en-US" altLang="zh-CN" sz="2000" dirty="0"/>
              <a:t>victim</a:t>
            </a:r>
          </a:p>
          <a:p>
            <a:pPr marL="0" indent="0">
              <a:buNone/>
            </a:pPr>
            <a:r>
              <a:rPr lang="en-US" altLang="zh-CN" sz="2000" dirty="0"/>
              <a:t>else { </a:t>
            </a:r>
          </a:p>
          <a:p>
            <a:pPr marL="0" indent="0">
              <a:buNone/>
            </a:pPr>
            <a:r>
              <a:rPr lang="en-US" altLang="zh-CN" sz="2000" dirty="0"/>
              <a:t>    min = t;</a:t>
            </a:r>
          </a:p>
          <a:p>
            <a:pPr marL="0" indent="0">
              <a:buNone/>
            </a:pPr>
            <a:r>
              <a:rPr lang="en-US" altLang="zh-CN" sz="2000" dirty="0"/>
              <a:t>    for (</a:t>
            </a:r>
            <a:r>
              <a:rPr lang="zh-CN" altLang="en-US" sz="2000" dirty="0"/>
              <a:t>缓冲区中的每个页面</a:t>
            </a:r>
            <a:r>
              <a:rPr lang="en-US" altLang="zh-CN" sz="2000" dirty="0"/>
              <a:t>q) {</a:t>
            </a:r>
          </a:p>
          <a:p>
            <a:pPr marL="0" indent="0">
              <a:buNone/>
            </a:pPr>
            <a:r>
              <a:rPr lang="en-US" altLang="zh-CN" sz="2000" dirty="0"/>
              <a:t>        if (</a:t>
            </a:r>
            <a:r>
              <a:rPr lang="en-US" altLang="zh-CN" sz="2000" dirty="0">
                <a:solidFill>
                  <a:srgbClr val="FF0000"/>
                </a:solidFill>
              </a:rPr>
              <a:t>t </a:t>
            </a:r>
            <a:r>
              <a:rPr lang="en-US" altLang="zh-CN" sz="2000" dirty="0">
                <a:solidFill>
                  <a:srgbClr val="FF0000"/>
                </a:solidFill>
                <a:latin typeface="Verdana" panose="020B0604030504040204" pitchFamily="34" charset="0"/>
                <a:ea typeface="Verdana" panose="020B0604030504040204" pitchFamily="34" charset="0"/>
              </a:rPr>
              <a:t>‒ </a:t>
            </a:r>
            <a:r>
              <a:rPr lang="en-US" altLang="zh-CN" sz="2000" dirty="0">
                <a:solidFill>
                  <a:srgbClr val="FF0000"/>
                </a:solidFill>
              </a:rPr>
              <a:t>LAST(q) &gt; CRP </a:t>
            </a:r>
            <a:r>
              <a:rPr lang="en-US" altLang="zh-CN" sz="2000" dirty="0"/>
              <a:t>and </a:t>
            </a:r>
            <a:r>
              <a:rPr lang="en-US" altLang="zh-CN" sz="2000" dirty="0">
                <a:solidFill>
                  <a:srgbClr val="FF0000"/>
                </a:solidFill>
              </a:rPr>
              <a:t>q</a:t>
            </a:r>
            <a:r>
              <a:rPr lang="zh-CN" altLang="en-US" sz="2000" dirty="0">
                <a:solidFill>
                  <a:srgbClr val="FF0000"/>
                </a:solidFill>
              </a:rPr>
              <a:t>的倒数第</a:t>
            </a:r>
            <a:r>
              <a:rPr lang="en-US" altLang="zh-CN" sz="2000" dirty="0">
                <a:solidFill>
                  <a:srgbClr val="FF0000"/>
                </a:solidFill>
              </a:rPr>
              <a:t>K</a:t>
            </a:r>
            <a:r>
              <a:rPr lang="zh-CN" altLang="en-US" sz="2000" dirty="0">
                <a:solidFill>
                  <a:srgbClr val="FF0000"/>
                </a:solidFill>
              </a:rPr>
              <a:t>次访问</a:t>
            </a:r>
            <a:r>
              <a:rPr lang="en-US" altLang="zh-CN" sz="2000" dirty="0">
                <a:solidFill>
                  <a:srgbClr val="FF0000"/>
                </a:solidFill>
              </a:rPr>
              <a:t>HIST(q, K)</a:t>
            </a:r>
            <a:r>
              <a:rPr lang="zh-CN" altLang="en-US" sz="2000" dirty="0">
                <a:solidFill>
                  <a:srgbClr val="FF0000"/>
                </a:solidFill>
              </a:rPr>
              <a:t> </a:t>
            </a:r>
            <a:r>
              <a:rPr lang="en-US" altLang="zh-CN" sz="2000" dirty="0">
                <a:solidFill>
                  <a:srgbClr val="FF0000"/>
                </a:solidFill>
              </a:rPr>
              <a:t>&lt; min</a:t>
            </a:r>
            <a:r>
              <a:rPr lang="zh-CN" altLang="en-US" sz="2000" dirty="0"/>
              <a:t>）</a:t>
            </a:r>
            <a:r>
              <a:rPr lang="en-US" altLang="zh-CN" sz="2000" dirty="0"/>
              <a:t>{</a:t>
            </a:r>
          </a:p>
          <a:p>
            <a:pPr marL="0" indent="0">
              <a:buNone/>
            </a:pPr>
            <a:r>
              <a:rPr lang="en-US" altLang="zh-CN" sz="2000" dirty="0"/>
              <a:t>            victim = q;</a:t>
            </a:r>
          </a:p>
          <a:p>
            <a:pPr marL="0" indent="0">
              <a:buNone/>
            </a:pPr>
            <a:r>
              <a:rPr lang="en-US" altLang="zh-CN" sz="2000" dirty="0">
                <a:solidFill>
                  <a:srgbClr val="FF0000"/>
                </a:solidFill>
              </a:rPr>
              <a:t>            min = </a:t>
            </a:r>
            <a:r>
              <a:rPr lang="en-US" altLang="zh-CN" sz="2000" dirty="0"/>
              <a:t>HIST(q, K); </a:t>
            </a:r>
          </a:p>
          <a:p>
            <a:pPr marL="0" indent="0">
              <a:buNone/>
            </a:pPr>
            <a:r>
              <a:rPr lang="en-US" altLang="zh-CN" sz="2000" dirty="0"/>
              <a:t>        }</a:t>
            </a:r>
          </a:p>
          <a:p>
            <a:pPr marL="0" indent="0">
              <a:buNone/>
            </a:pPr>
            <a:r>
              <a:rPr lang="en-US" altLang="zh-CN" sz="2000" dirty="0"/>
              <a:t>    }</a:t>
            </a:r>
          </a:p>
          <a:p>
            <a:pPr marL="0" indent="0">
              <a:buNone/>
            </a:pPr>
            <a:r>
              <a:rPr lang="en-US" altLang="zh-CN" sz="2000" dirty="0"/>
              <a:t>    if (</a:t>
            </a:r>
            <a:r>
              <a:rPr lang="en-US" altLang="zh-CN" sz="2000" dirty="0">
                <a:solidFill>
                  <a:srgbClr val="FF0000"/>
                </a:solidFill>
              </a:rPr>
              <a:t>victim</a:t>
            </a:r>
            <a:r>
              <a:rPr lang="zh-CN" altLang="en-US" sz="2000" dirty="0">
                <a:solidFill>
                  <a:srgbClr val="FF0000"/>
                </a:solidFill>
              </a:rPr>
              <a:t>为脏页</a:t>
            </a:r>
            <a:r>
              <a:rPr lang="en-US" altLang="zh-CN" sz="2000" dirty="0"/>
              <a:t>)  </a:t>
            </a:r>
            <a:r>
              <a:rPr lang="zh-CN" altLang="en-US" sz="2000" dirty="0"/>
              <a:t>将</a:t>
            </a:r>
            <a:r>
              <a:rPr lang="en-US" altLang="zh-CN" sz="2000" dirty="0"/>
              <a:t>victim</a:t>
            </a:r>
            <a:r>
              <a:rPr lang="zh-CN" altLang="en-US" sz="2000" dirty="0"/>
              <a:t>页面写入磁盘</a:t>
            </a:r>
            <a:r>
              <a:rPr lang="en-US" altLang="zh-CN" sz="2000" dirty="0"/>
              <a:t>;</a:t>
            </a:r>
          </a:p>
          <a:p>
            <a:pPr marL="0" indent="0">
              <a:buNone/>
            </a:pPr>
            <a:r>
              <a:rPr lang="en-US" altLang="zh-CN" sz="2000" dirty="0"/>
              <a:t>    </a:t>
            </a:r>
            <a:r>
              <a:rPr lang="zh-CN" altLang="en-US" sz="2000" dirty="0"/>
              <a:t>将</a:t>
            </a:r>
            <a:r>
              <a:rPr lang="en-US" altLang="zh-CN" sz="2000" dirty="0"/>
              <a:t>p</a:t>
            </a:r>
            <a:r>
              <a:rPr lang="zh-CN" altLang="en-US" sz="2000" dirty="0"/>
              <a:t>读入</a:t>
            </a:r>
            <a:r>
              <a:rPr lang="en-US" altLang="zh-CN" sz="2000" dirty="0"/>
              <a:t>victim</a:t>
            </a:r>
            <a:r>
              <a:rPr lang="zh-CN" altLang="en-US" sz="2000" dirty="0"/>
              <a:t>页面所在的帧</a:t>
            </a:r>
            <a:r>
              <a:rPr lang="en-US" altLang="zh-CN" sz="2000" dirty="0"/>
              <a:t>;</a:t>
            </a:r>
          </a:p>
          <a:p>
            <a:pPr marL="0" indent="0">
              <a:buNone/>
            </a:pPr>
            <a:r>
              <a:rPr lang="en-US" altLang="zh-CN" sz="2000" dirty="0"/>
              <a:t>    if (HIST(p)</a:t>
            </a:r>
            <a:r>
              <a:rPr lang="zh-CN" altLang="en-US" sz="2000" dirty="0"/>
              <a:t>不存在</a:t>
            </a:r>
            <a:r>
              <a:rPr lang="en-US" altLang="zh-CN" sz="2000" dirty="0"/>
              <a:t>) </a:t>
            </a:r>
            <a:r>
              <a:rPr lang="zh-CN" altLang="en-US" sz="2000" dirty="0"/>
              <a:t>创建并初始化</a:t>
            </a:r>
            <a:r>
              <a:rPr lang="en-US" altLang="zh-CN" sz="2000" dirty="0"/>
              <a:t>HIST(p);</a:t>
            </a:r>
          </a:p>
          <a:p>
            <a:pPr marL="0" indent="0">
              <a:buNone/>
            </a:pPr>
            <a:r>
              <a:rPr lang="en-US" altLang="zh-CN" sz="2000" dirty="0"/>
              <a:t>    </a:t>
            </a:r>
            <a:r>
              <a:rPr lang="zh-CN" altLang="en-US" sz="2000" dirty="0"/>
              <a:t>更新</a:t>
            </a:r>
            <a:r>
              <a:rPr lang="en-US" altLang="zh-CN" sz="2000" dirty="0"/>
              <a:t>HIST(p)</a:t>
            </a:r>
            <a:r>
              <a:rPr lang="zh-CN" altLang="en-US" sz="2000" dirty="0"/>
              <a:t>和</a:t>
            </a:r>
            <a:r>
              <a:rPr lang="en-US" altLang="zh-CN" sz="2000" dirty="0"/>
              <a:t>LAST(p);    </a:t>
            </a:r>
          </a:p>
          <a:p>
            <a:pPr marL="0" indent="0">
              <a:buNone/>
            </a:pPr>
            <a:r>
              <a:rPr lang="en-US" altLang="zh-CN" sz="2000" dirty="0"/>
              <a:t>}</a:t>
            </a:r>
            <a:endParaRPr lang="zh-CN" altLang="en-US" sz="2000" dirty="0"/>
          </a:p>
        </p:txBody>
      </p:sp>
      <p:sp>
        <p:nvSpPr>
          <p:cNvPr id="5" name="圆角矩形标注 4"/>
          <p:cNvSpPr/>
          <p:nvPr/>
        </p:nvSpPr>
        <p:spPr>
          <a:xfrm>
            <a:off x="6313010" y="1434348"/>
            <a:ext cx="5400600" cy="864096"/>
          </a:xfrm>
          <a:prstGeom prst="wedgeRoundRectCallout">
            <a:avLst>
              <a:gd name="adj1" fmla="val -34580"/>
              <a:gd name="adj2" fmla="val -55161"/>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prstClr val="white"/>
                </a:solidFill>
                <a:latin typeface="微软雅黑" panose="020B0503020204020204" pitchFamily="34" charset="-122"/>
                <a:ea typeface="微软雅黑" panose="020B0503020204020204" pitchFamily="34" charset="-122"/>
              </a:rPr>
              <a:t>两次间隔很近的访问被称为</a:t>
            </a:r>
            <a:r>
              <a:rPr lang="zh-CN" altLang="en-US" sz="2000" dirty="0">
                <a:solidFill>
                  <a:srgbClr val="FFC000"/>
                </a:solidFill>
                <a:latin typeface="微软雅黑" panose="020B0503020204020204" pitchFamily="34" charset="-122"/>
                <a:ea typeface="微软雅黑" panose="020B0503020204020204" pitchFamily="34" charset="-122"/>
              </a:rPr>
              <a:t>关联访问</a:t>
            </a:r>
            <a:r>
              <a:rPr lang="zh-CN" altLang="en-US" sz="2000" dirty="0">
                <a:solidFill>
                  <a:prstClr val="white"/>
                </a:solidFill>
                <a:latin typeface="微软雅黑" panose="020B0503020204020204" pitchFamily="34" charset="-122"/>
                <a:ea typeface="微软雅黑" panose="020B0503020204020204" pitchFamily="34" charset="-122"/>
              </a:rPr>
              <a:t>，因通常属于同一个操作，在统计访问次数时只算一次。</a:t>
            </a:r>
          </a:p>
        </p:txBody>
      </p:sp>
      <p:sp>
        <p:nvSpPr>
          <p:cNvPr id="6" name="圆角矩形 5"/>
          <p:cNvSpPr/>
          <p:nvPr/>
        </p:nvSpPr>
        <p:spPr>
          <a:xfrm>
            <a:off x="8184232" y="2493972"/>
            <a:ext cx="3600400" cy="2204193"/>
          </a:xfrm>
          <a:prstGeom prst="roundRect">
            <a:avLst>
              <a:gd name="adj" fmla="val 2190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prstClr val="white"/>
                </a:solidFill>
                <a:latin typeface="微软雅黑" panose="020B0503020204020204" pitchFamily="34" charset="-122"/>
                <a:ea typeface="微软雅黑" panose="020B0503020204020204" pitchFamily="34" charset="-122"/>
              </a:rPr>
              <a:t>历史访问信息</a:t>
            </a:r>
            <a:r>
              <a:rPr lang="en-US" altLang="zh-CN" sz="2000" dirty="0">
                <a:solidFill>
                  <a:prstClr val="white"/>
                </a:solidFill>
                <a:latin typeface="微软雅黑" panose="020B0503020204020204" pitchFamily="34" charset="-122"/>
                <a:ea typeface="微软雅黑" panose="020B0503020204020204" pitchFamily="34" charset="-122"/>
              </a:rPr>
              <a:t>HIST(p) </a:t>
            </a:r>
            <a:r>
              <a:rPr lang="zh-CN" altLang="en-US" sz="2000" dirty="0">
                <a:solidFill>
                  <a:prstClr val="white"/>
                </a:solidFill>
                <a:latin typeface="微软雅黑" panose="020B0503020204020204" pitchFamily="34" charset="-122"/>
                <a:ea typeface="微软雅黑" panose="020B0503020204020204" pitchFamily="34" charset="-122"/>
              </a:rPr>
              <a:t>：一个长度为</a:t>
            </a:r>
            <a:r>
              <a:rPr lang="en-US" altLang="zh-CN" sz="2000" dirty="0">
                <a:solidFill>
                  <a:prstClr val="white"/>
                </a:solidFill>
                <a:latin typeface="微软雅黑" panose="020B0503020204020204" pitchFamily="34" charset="-122"/>
                <a:ea typeface="微软雅黑" panose="020B0503020204020204" pitchFamily="34" charset="-122"/>
              </a:rPr>
              <a:t>K</a:t>
            </a:r>
            <a:r>
              <a:rPr lang="zh-CN" altLang="en-US" sz="2000" dirty="0">
                <a:solidFill>
                  <a:prstClr val="white"/>
                </a:solidFill>
                <a:latin typeface="微软雅黑" panose="020B0503020204020204" pitchFamily="34" charset="-122"/>
                <a:ea typeface="微软雅黑" panose="020B0503020204020204" pitchFamily="34" charset="-122"/>
              </a:rPr>
              <a:t>的</a:t>
            </a:r>
            <a:r>
              <a:rPr lang="zh-CN" altLang="en-US" sz="2000" dirty="0">
                <a:solidFill>
                  <a:srgbClr val="FFC000"/>
                </a:solidFill>
                <a:latin typeface="微软雅黑" panose="020B0503020204020204" pitchFamily="34" charset="-122"/>
                <a:ea typeface="微软雅黑" panose="020B0503020204020204" pitchFamily="34" charset="-122"/>
              </a:rPr>
              <a:t>数组</a:t>
            </a:r>
            <a:r>
              <a:rPr lang="zh-CN" altLang="en-US" sz="2000" dirty="0">
                <a:solidFill>
                  <a:prstClr val="white"/>
                </a:solidFill>
                <a:latin typeface="微软雅黑" panose="020B0503020204020204" pitchFamily="34" charset="-122"/>
                <a:ea typeface="微软雅黑" panose="020B0503020204020204" pitchFamily="34" charset="-122"/>
              </a:rPr>
              <a:t>，记录了页面</a:t>
            </a:r>
            <a:r>
              <a:rPr lang="en-US" altLang="zh-CN" sz="2000" dirty="0">
                <a:solidFill>
                  <a:prstClr val="white"/>
                </a:solidFill>
                <a:latin typeface="微软雅黑" panose="020B0503020204020204" pitchFamily="34" charset="-122"/>
                <a:ea typeface="微软雅黑" panose="020B0503020204020204" pitchFamily="34" charset="-122"/>
              </a:rPr>
              <a:t>p</a:t>
            </a:r>
            <a:r>
              <a:rPr lang="zh-CN" altLang="en-US" sz="2000" dirty="0">
                <a:solidFill>
                  <a:srgbClr val="FFC000"/>
                </a:solidFill>
                <a:latin typeface="微软雅黑" panose="020B0503020204020204" pitchFamily="34" charset="-122"/>
                <a:ea typeface="微软雅黑" panose="020B0503020204020204" pitchFamily="34" charset="-122"/>
              </a:rPr>
              <a:t>最近</a:t>
            </a:r>
            <a:r>
              <a:rPr lang="en-US" altLang="zh-CN" sz="2000" dirty="0">
                <a:solidFill>
                  <a:srgbClr val="FFC000"/>
                </a:solidFill>
                <a:latin typeface="微软雅黑" panose="020B0503020204020204" pitchFamily="34" charset="-122"/>
                <a:ea typeface="微软雅黑" panose="020B0503020204020204" pitchFamily="34" charset="-122"/>
              </a:rPr>
              <a:t>K</a:t>
            </a:r>
            <a:r>
              <a:rPr lang="zh-CN" altLang="en-US" sz="2000" dirty="0">
                <a:solidFill>
                  <a:srgbClr val="FFC000"/>
                </a:solidFill>
                <a:latin typeface="微软雅黑" panose="020B0503020204020204" pitchFamily="34" charset="-122"/>
                <a:ea typeface="微软雅黑" panose="020B0503020204020204" pitchFamily="34" charset="-122"/>
              </a:rPr>
              <a:t>次被访问的时间</a:t>
            </a:r>
            <a:r>
              <a:rPr lang="zh-CN" altLang="en-US" sz="2000" dirty="0">
                <a:solidFill>
                  <a:prstClr val="white"/>
                </a:solidFill>
                <a:latin typeface="微软雅黑" panose="020B0503020204020204" pitchFamily="34" charset="-122"/>
                <a:ea typeface="微软雅黑" panose="020B0503020204020204" pitchFamily="34" charset="-122"/>
              </a:rPr>
              <a:t>。</a:t>
            </a:r>
            <a:r>
              <a:rPr lang="en-US" altLang="zh-CN" sz="2000" dirty="0">
                <a:solidFill>
                  <a:prstClr val="white"/>
                </a:solidFill>
                <a:latin typeface="微软雅黑" panose="020B0503020204020204" pitchFamily="34" charset="-122"/>
                <a:ea typeface="微软雅黑" panose="020B0503020204020204" pitchFamily="34" charset="-122"/>
              </a:rPr>
              <a:t>HIST(p,1)</a:t>
            </a:r>
            <a:r>
              <a:rPr lang="zh-CN" altLang="en-US" sz="2000" dirty="0">
                <a:solidFill>
                  <a:prstClr val="white"/>
                </a:solidFill>
                <a:latin typeface="微软雅黑" panose="020B0503020204020204" pitchFamily="34" charset="-122"/>
                <a:ea typeface="微软雅黑" panose="020B0503020204020204" pitchFamily="34" charset="-122"/>
              </a:rPr>
              <a:t>表示最近一次访问的时间，</a:t>
            </a:r>
            <a:r>
              <a:rPr lang="en-US" altLang="zh-CN" sz="2000" dirty="0">
                <a:solidFill>
                  <a:prstClr val="white"/>
                </a:solidFill>
                <a:latin typeface="微软雅黑" panose="020B0503020204020204" pitchFamily="34" charset="-122"/>
                <a:ea typeface="微软雅黑" panose="020B0503020204020204" pitchFamily="34" charset="-122"/>
              </a:rPr>
              <a:t> HIST(</a:t>
            </a:r>
            <a:r>
              <a:rPr lang="en-US" altLang="zh-CN" sz="2000" dirty="0" err="1">
                <a:solidFill>
                  <a:prstClr val="white"/>
                </a:solidFill>
                <a:latin typeface="微软雅黑" panose="020B0503020204020204" pitchFamily="34" charset="-122"/>
                <a:ea typeface="微软雅黑" panose="020B0503020204020204" pitchFamily="34" charset="-122"/>
              </a:rPr>
              <a:t>p,K</a:t>
            </a:r>
            <a:r>
              <a:rPr lang="en-US" altLang="zh-CN" sz="2000" dirty="0">
                <a:solidFill>
                  <a:prstClr val="white"/>
                </a:solidFill>
                <a:latin typeface="微软雅黑" panose="020B0503020204020204" pitchFamily="34" charset="-122"/>
                <a:ea typeface="微软雅黑" panose="020B0503020204020204" pitchFamily="34" charset="-122"/>
              </a:rPr>
              <a:t>)</a:t>
            </a:r>
            <a:r>
              <a:rPr lang="zh-CN" altLang="en-US" sz="2000" dirty="0">
                <a:solidFill>
                  <a:prstClr val="white"/>
                </a:solidFill>
                <a:latin typeface="微软雅黑" panose="020B0503020204020204" pitchFamily="34" charset="-122"/>
                <a:ea typeface="微软雅黑" panose="020B0503020204020204" pitchFamily="34" charset="-122"/>
              </a:rPr>
              <a:t>表示倒数第</a:t>
            </a:r>
            <a:r>
              <a:rPr lang="en-US" altLang="zh-CN" sz="2000" dirty="0">
                <a:solidFill>
                  <a:prstClr val="white"/>
                </a:solidFill>
                <a:latin typeface="微软雅黑" panose="020B0503020204020204" pitchFamily="34" charset="-122"/>
                <a:ea typeface="微软雅黑" panose="020B0503020204020204" pitchFamily="34" charset="-122"/>
              </a:rPr>
              <a:t>K</a:t>
            </a:r>
            <a:r>
              <a:rPr lang="zh-CN" altLang="en-US" sz="2000" dirty="0">
                <a:solidFill>
                  <a:prstClr val="white"/>
                </a:solidFill>
                <a:latin typeface="微软雅黑" panose="020B0503020204020204" pitchFamily="34" charset="-122"/>
                <a:ea typeface="微软雅黑" panose="020B0503020204020204" pitchFamily="34" charset="-122"/>
              </a:rPr>
              <a:t>次访问的时间。</a:t>
            </a:r>
          </a:p>
        </p:txBody>
      </p:sp>
      <p:sp>
        <p:nvSpPr>
          <p:cNvPr id="7" name="圆角矩形 6"/>
          <p:cNvSpPr/>
          <p:nvPr/>
        </p:nvSpPr>
        <p:spPr>
          <a:xfrm>
            <a:off x="8184232" y="5118157"/>
            <a:ext cx="3600400" cy="8471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prstClr val="white"/>
                </a:solidFill>
                <a:latin typeface="微软雅黑" panose="020B0503020204020204" pitchFamily="34" charset="-122"/>
                <a:ea typeface="微软雅黑" panose="020B0503020204020204" pitchFamily="34" charset="-122"/>
              </a:rPr>
              <a:t>LAST(p) </a:t>
            </a:r>
            <a:r>
              <a:rPr lang="zh-CN" altLang="en-US" sz="2000" dirty="0">
                <a:solidFill>
                  <a:prstClr val="white"/>
                </a:solidFill>
                <a:latin typeface="微软雅黑" panose="020B0503020204020204" pitchFamily="34" charset="-122"/>
                <a:ea typeface="微软雅黑" panose="020B0503020204020204" pitchFamily="34" charset="-122"/>
              </a:rPr>
              <a:t>：页面</a:t>
            </a:r>
            <a:r>
              <a:rPr lang="en-US" altLang="zh-CN" sz="2000" dirty="0">
                <a:solidFill>
                  <a:srgbClr val="FFC000"/>
                </a:solidFill>
                <a:latin typeface="微软雅黑" panose="020B0503020204020204" pitchFamily="34" charset="-122"/>
                <a:ea typeface="微软雅黑" panose="020B0503020204020204" pitchFamily="34" charset="-122"/>
              </a:rPr>
              <a:t>p</a:t>
            </a:r>
            <a:r>
              <a:rPr lang="zh-CN" altLang="en-US" sz="2000" dirty="0">
                <a:solidFill>
                  <a:srgbClr val="FFC000"/>
                </a:solidFill>
                <a:latin typeface="微软雅黑" panose="020B0503020204020204" pitchFamily="34" charset="-122"/>
                <a:ea typeface="微软雅黑" panose="020B0503020204020204" pitchFamily="34" charset="-122"/>
              </a:rPr>
              <a:t>最后一次被访问的时间</a:t>
            </a:r>
            <a:r>
              <a:rPr lang="zh-CN" altLang="en-US" sz="2000" dirty="0">
                <a:solidFill>
                  <a:prstClr val="white"/>
                </a:solidFill>
                <a:latin typeface="微软雅黑" panose="020B0503020204020204" pitchFamily="34" charset="-122"/>
                <a:ea typeface="微软雅黑" panose="020B0503020204020204" pitchFamily="34" charset="-122"/>
              </a:rPr>
              <a:t>。</a:t>
            </a:r>
          </a:p>
        </p:txBody>
      </p:sp>
      <p:sp>
        <p:nvSpPr>
          <p:cNvPr id="2" name="星形: 七角 1">
            <a:extLst>
              <a:ext uri="{FF2B5EF4-FFF2-40B4-BE49-F238E27FC236}">
                <a16:creationId xmlns:a16="http://schemas.microsoft.com/office/drawing/2014/main" id="{5E3B5690-C451-461B-A667-FCA17B2CE6AE}"/>
              </a:ext>
            </a:extLst>
          </p:cNvPr>
          <p:cNvSpPr/>
          <p:nvPr/>
        </p:nvSpPr>
        <p:spPr>
          <a:xfrm>
            <a:off x="794" y="24867"/>
            <a:ext cx="8953425"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原始</a:t>
            </a:r>
            <a:r>
              <a:rPr lang="en-US" altLang="zh-CN" sz="1800" dirty="0">
                <a:solidFill>
                  <a:srgbClr val="04617B"/>
                </a:solidFill>
                <a:latin typeface="微软雅黑" panose="020B0503020204020204" pitchFamily="34" charset="-122"/>
                <a:ea typeface="微软雅黑" panose="020B0503020204020204" pitchFamily="34" charset="-122"/>
              </a:rPr>
              <a:t>LRU-K</a:t>
            </a:r>
            <a:r>
              <a:rPr lang="zh-CN" altLang="en-US" sz="1800" dirty="0">
                <a:solidFill>
                  <a:srgbClr val="04617B"/>
                </a:solidFill>
                <a:latin typeface="微软雅黑" panose="020B0503020204020204" pitchFamily="34" charset="-122"/>
                <a:ea typeface="微软雅黑" panose="020B0503020204020204" pitchFamily="34" charset="-122"/>
              </a:rPr>
              <a:t>算法（自选阅读）</a:t>
            </a:r>
          </a:p>
        </p:txBody>
      </p:sp>
      <p:sp>
        <p:nvSpPr>
          <p:cNvPr id="4" name="灯片编号占位符 3">
            <a:extLst>
              <a:ext uri="{FF2B5EF4-FFF2-40B4-BE49-F238E27FC236}">
                <a16:creationId xmlns:a16="http://schemas.microsoft.com/office/drawing/2014/main" id="{8356BD1F-CCB6-4017-9783-E566EE1DACB5}"/>
              </a:ext>
            </a:extLst>
          </p:cNvPr>
          <p:cNvSpPr>
            <a:spLocks noGrp="1"/>
          </p:cNvSpPr>
          <p:nvPr>
            <p:ph type="sldNum" sz="quarter" idx="12"/>
          </p:nvPr>
        </p:nvSpPr>
        <p:spPr/>
        <p:txBody>
          <a:bodyPr/>
          <a:lstStyle/>
          <a:p>
            <a:pPr>
              <a:defRPr/>
            </a:pPr>
            <a:fld id="{B5257BD2-82AF-4553-8A1D-7A16DECA446F}" type="slidenum">
              <a:rPr lang="en-US" altLang="zh-CN" smtClean="0"/>
              <a:pPr>
                <a:defRPr/>
              </a:pPr>
              <a:t>66</a:t>
            </a:fld>
            <a:endParaRPr lang="en-US" altLang="zh-CN"/>
          </a:p>
        </p:txBody>
      </p:sp>
    </p:spTree>
    <p:extLst>
      <p:ext uri="{BB962C8B-B14F-4D97-AF65-F5344CB8AC3E}">
        <p14:creationId xmlns:p14="http://schemas.microsoft.com/office/powerpoint/2010/main" val="2047203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42950"/>
          </a:xfrm>
        </p:spPr>
        <p:txBody>
          <a:bodyPr>
            <a:normAutofit/>
          </a:bodyPr>
          <a:lstStyle/>
          <a:p>
            <a:r>
              <a:rPr lang="en-US" altLang="zh-CN" sz="3200" b="1" dirty="0"/>
              <a:t>LUR-K</a:t>
            </a:r>
            <a:r>
              <a:rPr lang="zh-CN" altLang="en-US" sz="3200" b="1" dirty="0"/>
              <a:t>算法</a:t>
            </a:r>
          </a:p>
        </p:txBody>
      </p:sp>
      <p:sp>
        <p:nvSpPr>
          <p:cNvPr id="3" name="内容占位符 2"/>
          <p:cNvSpPr>
            <a:spLocks noGrp="1"/>
          </p:cNvSpPr>
          <p:nvPr>
            <p:ph idx="1"/>
          </p:nvPr>
        </p:nvSpPr>
        <p:spPr>
          <a:xfrm>
            <a:off x="911426" y="1447800"/>
            <a:ext cx="10729191" cy="4789512"/>
          </a:xfrm>
        </p:spPr>
        <p:txBody>
          <a:bodyPr>
            <a:noAutofit/>
          </a:bodyPr>
          <a:lstStyle/>
          <a:p>
            <a:pPr marL="0" indent="0" algn="just">
              <a:lnSpc>
                <a:spcPct val="125000"/>
              </a:lnSpc>
              <a:spcBef>
                <a:spcPts val="600"/>
              </a:spcBef>
              <a:buNone/>
            </a:pPr>
            <a:r>
              <a:rPr lang="zh-CN" altLang="zh-CN" sz="2400" b="1" dirty="0">
                <a:latin typeface="微软雅黑" panose="020B0503020204020204" pitchFamily="34" charset="-122"/>
                <a:ea typeface="微软雅黑" panose="020B0503020204020204" pitchFamily="34" charset="-122"/>
              </a:rPr>
              <a:t>维护两个队列</a:t>
            </a:r>
            <a:r>
              <a:rPr lang="zh-CN" altLang="en-US" sz="2400" b="1" dirty="0">
                <a:latin typeface="微软雅黑" panose="020B0503020204020204" pitchFamily="34" charset="-122"/>
                <a:ea typeface="微软雅黑" panose="020B0503020204020204" pitchFamily="34" charset="-122"/>
              </a:rPr>
              <a:t>的</a:t>
            </a:r>
            <a:r>
              <a:rPr lang="en-US" altLang="zh-CN" sz="2400" b="1" dirty="0">
                <a:latin typeface="微软雅黑" panose="020B0503020204020204" pitchFamily="34" charset="-122"/>
                <a:ea typeface="微软雅黑" panose="020B0503020204020204" pitchFamily="34" charset="-122"/>
              </a:rPr>
              <a:t>LRU-K</a:t>
            </a:r>
            <a:r>
              <a:rPr lang="zh-CN" altLang="en-US" sz="2400" b="1" dirty="0">
                <a:latin typeface="微软雅黑" panose="020B0503020204020204" pitchFamily="34" charset="-122"/>
                <a:ea typeface="微软雅黑" panose="020B0503020204020204" pitchFamily="34" charset="-122"/>
              </a:rPr>
              <a:t>算法</a:t>
            </a:r>
            <a:r>
              <a:rPr lang="zh-CN" altLang="zh-CN" sz="2400" b="1" dirty="0">
                <a:latin typeface="微软雅黑" panose="020B0503020204020204" pitchFamily="34" charset="-122"/>
                <a:ea typeface="微软雅黑" panose="020B0503020204020204" pitchFamily="34" charset="-122"/>
              </a:rPr>
              <a:t>：</a:t>
            </a:r>
          </a:p>
          <a:p>
            <a:pPr marL="355600" lvl="1" indent="-355600" algn="just">
              <a:lnSpc>
                <a:spcPct val="125000"/>
              </a:lnSpc>
              <a:spcBef>
                <a:spcPts val="600"/>
              </a:spcBef>
              <a:buFont typeface="Wingdings" panose="05000000000000000000" pitchFamily="2" charset="2"/>
              <a:buChar char="Ø"/>
            </a:pPr>
            <a:r>
              <a:rPr lang="zh-CN" altLang="zh-CN" b="1" dirty="0">
                <a:latin typeface="微软雅黑" panose="020B0503020204020204" pitchFamily="34" charset="-122"/>
                <a:ea typeface="微软雅黑" panose="020B0503020204020204" pitchFamily="34" charset="-122"/>
              </a:rPr>
              <a:t>历史队列</a:t>
            </a:r>
            <a:r>
              <a:rPr lang="zh-CN" altLang="en-US" b="1" dirty="0">
                <a:latin typeface="微软雅黑" panose="020B0503020204020204" pitchFamily="34" charset="-122"/>
                <a:ea typeface="微软雅黑" panose="020B0503020204020204" pitchFamily="34" charset="-122"/>
              </a:rPr>
              <a:t>：</a:t>
            </a:r>
            <a:r>
              <a:rPr lang="zh-CN" altLang="zh-CN" dirty="0">
                <a:latin typeface="+mn-ea"/>
              </a:rPr>
              <a:t>保存着</a:t>
            </a:r>
            <a:r>
              <a:rPr lang="zh-CN" altLang="en-US" dirty="0">
                <a:solidFill>
                  <a:srgbClr val="FF0000"/>
                </a:solidFill>
                <a:latin typeface="+mn-ea"/>
              </a:rPr>
              <a:t>新进入内存</a:t>
            </a:r>
            <a:r>
              <a:rPr lang="zh-CN" altLang="zh-CN" dirty="0">
                <a:solidFill>
                  <a:srgbClr val="FF0000"/>
                </a:solidFill>
                <a:latin typeface="+mn-ea"/>
              </a:rPr>
              <a:t>的页面</a:t>
            </a:r>
            <a:r>
              <a:rPr lang="zh-CN" altLang="zh-CN" dirty="0">
                <a:latin typeface="+mn-ea"/>
              </a:rPr>
              <a:t>及其访问次数</a:t>
            </a:r>
            <a:r>
              <a:rPr lang="zh-CN" altLang="en-US" dirty="0">
                <a:latin typeface="+mn-ea"/>
              </a:rPr>
              <a:t>，还有每一次的访问时间</a:t>
            </a:r>
            <a:r>
              <a:rPr lang="zh-CN" altLang="zh-CN" dirty="0">
                <a:latin typeface="+mn-ea"/>
              </a:rPr>
              <a:t>，当</a:t>
            </a:r>
            <a:r>
              <a:rPr lang="zh-CN" altLang="en-US" dirty="0">
                <a:latin typeface="+mn-ea"/>
              </a:rPr>
              <a:t>一个页面的</a:t>
            </a:r>
            <a:r>
              <a:rPr lang="zh-CN" altLang="zh-CN" dirty="0">
                <a:latin typeface="+mn-ea"/>
              </a:rPr>
              <a:t>访问次数</a:t>
            </a:r>
            <a:r>
              <a:rPr lang="zh-CN" altLang="zh-CN" dirty="0">
                <a:solidFill>
                  <a:srgbClr val="FF0000"/>
                </a:solidFill>
                <a:latin typeface="+mn-ea"/>
              </a:rPr>
              <a:t>达到</a:t>
            </a:r>
            <a:r>
              <a:rPr lang="en-US" altLang="zh-CN" dirty="0">
                <a:solidFill>
                  <a:srgbClr val="FF0000"/>
                </a:solidFill>
                <a:latin typeface="+mn-ea"/>
              </a:rPr>
              <a:t>K</a:t>
            </a:r>
            <a:r>
              <a:rPr lang="zh-CN" altLang="zh-CN" dirty="0">
                <a:solidFill>
                  <a:srgbClr val="FF0000"/>
                </a:solidFill>
                <a:latin typeface="+mn-ea"/>
              </a:rPr>
              <a:t>次</a:t>
            </a:r>
            <a:r>
              <a:rPr lang="zh-CN" altLang="zh-CN" dirty="0">
                <a:latin typeface="+mn-ea"/>
              </a:rPr>
              <a:t>，则将该页面</a:t>
            </a:r>
            <a:r>
              <a:rPr lang="zh-CN" altLang="zh-CN" dirty="0">
                <a:solidFill>
                  <a:srgbClr val="FF0000"/>
                </a:solidFill>
                <a:latin typeface="+mn-ea"/>
              </a:rPr>
              <a:t>保存至缓存队列</a:t>
            </a:r>
            <a:r>
              <a:rPr lang="zh-CN" altLang="zh-CN" dirty="0">
                <a:latin typeface="+mn-ea"/>
              </a:rPr>
              <a:t>；若历史队列满了，则根据一定的淘汰策略（</a:t>
            </a:r>
            <a:r>
              <a:rPr lang="en-US" altLang="zh-CN" dirty="0">
                <a:latin typeface="+mn-ea"/>
              </a:rPr>
              <a:t>FIFO</a:t>
            </a:r>
            <a:r>
              <a:rPr lang="zh-CN" altLang="zh-CN" dirty="0">
                <a:latin typeface="+mn-ea"/>
              </a:rPr>
              <a:t>、</a:t>
            </a:r>
            <a:r>
              <a:rPr lang="en-US" altLang="zh-CN" dirty="0">
                <a:latin typeface="+mn-ea"/>
              </a:rPr>
              <a:t>LRU</a:t>
            </a:r>
            <a:r>
              <a:rPr lang="zh-CN" altLang="zh-CN" dirty="0">
                <a:latin typeface="+mn-ea"/>
              </a:rPr>
              <a:t>）进行淘汰。</a:t>
            </a:r>
          </a:p>
          <a:p>
            <a:pPr marL="355600" lvl="1" indent="-355600" algn="just">
              <a:lnSpc>
                <a:spcPct val="125000"/>
              </a:lnSpc>
              <a:spcBef>
                <a:spcPts val="600"/>
              </a:spcBef>
              <a:buFont typeface="Wingdings" panose="05000000000000000000" pitchFamily="2" charset="2"/>
              <a:buChar char="Ø"/>
            </a:pPr>
            <a:r>
              <a:rPr lang="zh-CN" altLang="zh-CN" b="1" dirty="0">
                <a:latin typeface="微软雅黑" panose="020B0503020204020204" pitchFamily="34" charset="-122"/>
                <a:ea typeface="微软雅黑" panose="020B0503020204020204" pitchFamily="34" charset="-122"/>
              </a:rPr>
              <a:t>缓存队列</a:t>
            </a:r>
            <a:r>
              <a:rPr lang="zh-CN" altLang="en-US" b="1" dirty="0">
                <a:latin typeface="微软雅黑" panose="020B0503020204020204" pitchFamily="34" charset="-122"/>
                <a:ea typeface="微软雅黑" panose="020B0503020204020204" pitchFamily="34" charset="-122"/>
              </a:rPr>
              <a:t>：</a:t>
            </a:r>
            <a:r>
              <a:rPr lang="zh-CN" altLang="zh-CN" dirty="0">
                <a:latin typeface="+mn-ea"/>
              </a:rPr>
              <a:t>保存着已经访问</a:t>
            </a:r>
            <a:r>
              <a:rPr lang="zh-CN" altLang="en-US" dirty="0">
                <a:latin typeface="+mn-ea"/>
              </a:rPr>
              <a:t>过</a:t>
            </a:r>
            <a:r>
              <a:rPr lang="en-US" altLang="zh-CN" dirty="0">
                <a:latin typeface="+mn-ea"/>
              </a:rPr>
              <a:t>K</a:t>
            </a:r>
            <a:r>
              <a:rPr lang="zh-CN" altLang="zh-CN" dirty="0">
                <a:latin typeface="+mn-ea"/>
              </a:rPr>
              <a:t>次的页面，当该队列满了之后，则</a:t>
            </a:r>
            <a:r>
              <a:rPr lang="zh-CN" altLang="en-US" dirty="0">
                <a:latin typeface="+mn-ea"/>
              </a:rPr>
              <a:t>根据</a:t>
            </a:r>
            <a:r>
              <a:rPr lang="en-US" altLang="zh-CN" dirty="0">
                <a:solidFill>
                  <a:srgbClr val="FF0000"/>
                </a:solidFill>
                <a:latin typeface="+mn-ea"/>
              </a:rPr>
              <a:t>LRU</a:t>
            </a:r>
            <a:r>
              <a:rPr lang="zh-CN" altLang="en-US" dirty="0">
                <a:solidFill>
                  <a:srgbClr val="FF0000"/>
                </a:solidFill>
                <a:latin typeface="+mn-ea"/>
              </a:rPr>
              <a:t>策略</a:t>
            </a:r>
            <a:r>
              <a:rPr lang="zh-CN" altLang="en-US" dirty="0">
                <a:latin typeface="+mn-ea"/>
              </a:rPr>
              <a:t>淘汰</a:t>
            </a:r>
            <a:r>
              <a:rPr lang="zh-CN" altLang="en-US" dirty="0">
                <a:solidFill>
                  <a:srgbClr val="FF0000"/>
                </a:solidFill>
                <a:latin typeface="+mn-ea"/>
              </a:rPr>
              <a:t>倒数第</a:t>
            </a:r>
            <a:r>
              <a:rPr lang="en-US" altLang="zh-CN" dirty="0">
                <a:solidFill>
                  <a:srgbClr val="FF0000"/>
                </a:solidFill>
                <a:latin typeface="+mn-ea"/>
              </a:rPr>
              <a:t>K</a:t>
            </a:r>
            <a:r>
              <a:rPr lang="zh-CN" altLang="zh-CN" dirty="0">
                <a:solidFill>
                  <a:srgbClr val="FF0000"/>
                </a:solidFill>
                <a:latin typeface="+mn-ea"/>
              </a:rPr>
              <a:t>次访问</a:t>
            </a:r>
            <a:r>
              <a:rPr lang="zh-CN" altLang="en-US" dirty="0">
                <a:solidFill>
                  <a:srgbClr val="FF0000"/>
                </a:solidFill>
                <a:latin typeface="+mn-ea"/>
              </a:rPr>
              <a:t>时间</a:t>
            </a:r>
            <a:r>
              <a:rPr lang="zh-CN" altLang="zh-CN" dirty="0">
                <a:latin typeface="+mn-ea"/>
              </a:rPr>
              <a:t>距离现在最久的那个页面。</a:t>
            </a:r>
            <a:endParaRPr lang="zh-CN" altLang="en-US" dirty="0"/>
          </a:p>
        </p:txBody>
      </p:sp>
      <p:sp>
        <p:nvSpPr>
          <p:cNvPr id="4" name="灯片编号占位符 3">
            <a:extLst>
              <a:ext uri="{FF2B5EF4-FFF2-40B4-BE49-F238E27FC236}">
                <a16:creationId xmlns:a16="http://schemas.microsoft.com/office/drawing/2014/main" id="{1EC18346-6C0F-4DF2-86A0-7EB7C5A20F19}"/>
              </a:ext>
            </a:extLst>
          </p:cNvPr>
          <p:cNvSpPr>
            <a:spLocks noGrp="1"/>
          </p:cNvSpPr>
          <p:nvPr>
            <p:ph type="sldNum" sz="quarter" idx="12"/>
          </p:nvPr>
        </p:nvSpPr>
        <p:spPr/>
        <p:txBody>
          <a:bodyPr/>
          <a:lstStyle/>
          <a:p>
            <a:pPr>
              <a:defRPr/>
            </a:pPr>
            <a:fld id="{B5257BD2-82AF-4553-8A1D-7A16DECA446F}" type="slidenum">
              <a:rPr lang="en-US" altLang="zh-CN" smtClean="0"/>
              <a:pPr>
                <a:defRPr/>
              </a:pPr>
              <a:t>67</a:t>
            </a:fld>
            <a:endParaRPr lang="en-US" altLang="zh-CN"/>
          </a:p>
        </p:txBody>
      </p:sp>
    </p:spTree>
    <p:extLst>
      <p:ext uri="{BB962C8B-B14F-4D97-AF65-F5344CB8AC3E}">
        <p14:creationId xmlns:p14="http://schemas.microsoft.com/office/powerpoint/2010/main" val="15874657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691385"/>
            <a:ext cx="10972800" cy="849904"/>
          </a:xfrm>
        </p:spPr>
        <p:txBody>
          <a:bodyPr>
            <a:normAutofit/>
          </a:bodyPr>
          <a:lstStyle/>
          <a:p>
            <a:r>
              <a:rPr lang="zh-CN" altLang="en-US" sz="3200" b="1" dirty="0"/>
              <a:t>“历史队列</a:t>
            </a:r>
            <a:r>
              <a:rPr lang="en-US" altLang="zh-CN" sz="3200" b="1" dirty="0"/>
              <a:t>+</a:t>
            </a:r>
            <a:r>
              <a:rPr lang="zh-CN" altLang="en-US" sz="3200" b="1" dirty="0"/>
              <a:t>缓存队列”</a:t>
            </a:r>
            <a:r>
              <a:rPr lang="en-US" altLang="zh-CN" sz="3200" b="1" dirty="0"/>
              <a:t>LRU-K</a:t>
            </a:r>
            <a:r>
              <a:rPr lang="zh-CN" altLang="en-US" sz="3200" b="1" dirty="0"/>
              <a:t>算法</a:t>
            </a:r>
            <a:endParaRPr lang="zh-CN" altLang="en-US" sz="2800" dirty="0"/>
          </a:p>
        </p:txBody>
      </p:sp>
      <p:sp>
        <p:nvSpPr>
          <p:cNvPr id="3" name="内容占位符 2"/>
          <p:cNvSpPr>
            <a:spLocks noGrp="1"/>
          </p:cNvSpPr>
          <p:nvPr>
            <p:ph idx="1"/>
          </p:nvPr>
        </p:nvSpPr>
        <p:spPr>
          <a:xfrm>
            <a:off x="911426" y="5157192"/>
            <a:ext cx="10361851" cy="1079470"/>
          </a:xfrm>
        </p:spPr>
        <p:txBody>
          <a:bodyPr>
            <a:noAutofit/>
          </a:bodyPr>
          <a:lstStyle/>
          <a:p>
            <a:pPr>
              <a:lnSpc>
                <a:spcPct val="150000"/>
              </a:lnSpc>
              <a:spcBef>
                <a:spcPts val="0"/>
              </a:spcBef>
            </a:pPr>
            <a:r>
              <a:rPr lang="zh-CN" altLang="zh-CN" dirty="0"/>
              <a:t>页面第一次被访问，添加到历史队列中。</a:t>
            </a:r>
          </a:p>
          <a:p>
            <a:pPr>
              <a:lnSpc>
                <a:spcPct val="150000"/>
              </a:lnSpc>
              <a:spcBef>
                <a:spcPts val="0"/>
              </a:spcBef>
            </a:pPr>
            <a:r>
              <a:rPr lang="zh-CN" altLang="zh-CN" dirty="0"/>
              <a:t>若</a:t>
            </a:r>
            <a:r>
              <a:rPr lang="zh-CN" altLang="zh-CN" dirty="0">
                <a:solidFill>
                  <a:srgbClr val="FF0000"/>
                </a:solidFill>
              </a:rPr>
              <a:t>历史队列</a:t>
            </a:r>
            <a:r>
              <a:rPr lang="zh-CN" altLang="zh-CN" dirty="0"/>
              <a:t>满了，根据</a:t>
            </a:r>
            <a:r>
              <a:rPr lang="zh-CN" altLang="zh-CN" dirty="0">
                <a:solidFill>
                  <a:srgbClr val="FF0000"/>
                </a:solidFill>
              </a:rPr>
              <a:t>一定的缓存策略</a:t>
            </a:r>
            <a:r>
              <a:rPr lang="zh-CN" altLang="zh-CN" dirty="0"/>
              <a:t>进行淘汰。</a:t>
            </a:r>
            <a:endParaRPr lang="zh-CN" altLang="en-US" dirty="0"/>
          </a:p>
        </p:txBody>
      </p:sp>
      <p:graphicFrame>
        <p:nvGraphicFramePr>
          <p:cNvPr id="4" name="表格 3"/>
          <p:cNvGraphicFramePr>
            <a:graphicFrameLocks noGrp="1"/>
          </p:cNvGraphicFramePr>
          <p:nvPr>
            <p:extLst/>
          </p:nvPr>
        </p:nvGraphicFramePr>
        <p:xfrm>
          <a:off x="235158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6" name="表格 5"/>
          <p:cNvGraphicFramePr>
            <a:graphicFrameLocks noGrp="1"/>
          </p:cNvGraphicFramePr>
          <p:nvPr>
            <p:extLst/>
          </p:nvPr>
        </p:nvGraphicFramePr>
        <p:xfrm>
          <a:off x="368871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5" name="文本框 4"/>
          <p:cNvSpPr txBox="1"/>
          <p:nvPr/>
        </p:nvSpPr>
        <p:spPr>
          <a:xfrm>
            <a:off x="220756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8" name="文本框 7"/>
          <p:cNvSpPr txBox="1"/>
          <p:nvPr/>
        </p:nvSpPr>
        <p:spPr>
          <a:xfrm>
            <a:off x="354469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9" name="表格 8"/>
          <p:cNvGraphicFramePr>
            <a:graphicFrameLocks noGrp="1"/>
          </p:cNvGraphicFramePr>
          <p:nvPr>
            <p:extLst/>
          </p:nvPr>
        </p:nvGraphicFramePr>
        <p:xfrm>
          <a:off x="7155153" y="1916832"/>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10" name="表格 9"/>
          <p:cNvGraphicFramePr>
            <a:graphicFrameLocks noGrp="1"/>
          </p:cNvGraphicFramePr>
          <p:nvPr>
            <p:extLst/>
          </p:nvPr>
        </p:nvGraphicFramePr>
        <p:xfrm>
          <a:off x="8492283"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11" name="文本框 10"/>
          <p:cNvSpPr txBox="1"/>
          <p:nvPr/>
        </p:nvSpPr>
        <p:spPr>
          <a:xfrm>
            <a:off x="701113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12" name="文本框 11"/>
          <p:cNvSpPr txBox="1"/>
          <p:nvPr/>
        </p:nvSpPr>
        <p:spPr>
          <a:xfrm>
            <a:off x="834826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15" name="表格 14"/>
          <p:cNvGraphicFramePr>
            <a:graphicFrameLocks noGrp="1"/>
          </p:cNvGraphicFramePr>
          <p:nvPr>
            <p:extLst/>
          </p:nvPr>
        </p:nvGraphicFramePr>
        <p:xfrm>
          <a:off x="7164201" y="3607953"/>
          <a:ext cx="1038767" cy="39624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chemeClr val="accent1">
                        <a:lumMod val="40000"/>
                        <a:lumOff val="60000"/>
                      </a:schemeClr>
                    </a:solidFill>
                  </a:tcPr>
                </a:tc>
                <a:extLst>
                  <a:ext uri="{0D108BD9-81ED-4DB2-BD59-A6C34878D82A}">
                    <a16:rowId xmlns:a16="http://schemas.microsoft.com/office/drawing/2014/main" val="3932894082"/>
                  </a:ext>
                </a:extLst>
              </a:tr>
            </a:tbl>
          </a:graphicData>
        </a:graphic>
      </p:graphicFrame>
      <p:sp>
        <p:nvSpPr>
          <p:cNvPr id="14" name="右箭头 13"/>
          <p:cNvSpPr/>
          <p:nvPr/>
        </p:nvSpPr>
        <p:spPr>
          <a:xfrm>
            <a:off x="4804030" y="325448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804030" y="2869372"/>
            <a:ext cx="2228074"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访问</a:t>
            </a:r>
            <a:r>
              <a:rPr lang="en-US" altLang="zh-CN" sz="2000" dirty="0">
                <a:solidFill>
                  <a:prstClr val="black"/>
                </a:solidFill>
                <a:latin typeface="微软雅黑" panose="020B0503020204020204" pitchFamily="34" charset="-122"/>
                <a:ea typeface="微软雅黑" panose="020B0503020204020204" pitchFamily="34" charset="-122"/>
              </a:rPr>
              <a:t>P5</a:t>
            </a:r>
            <a:r>
              <a:rPr lang="zh-CN" altLang="en-US" sz="2000" dirty="0">
                <a:solidFill>
                  <a:prstClr val="black"/>
                </a:solidFill>
                <a:latin typeface="微软雅黑" panose="020B0503020204020204" pitchFamily="34" charset="-122"/>
                <a:ea typeface="微软雅黑" panose="020B0503020204020204" pitchFamily="34" charset="-122"/>
              </a:rPr>
              <a:t>，淘汰</a:t>
            </a:r>
            <a:r>
              <a:rPr lang="en-US" altLang="zh-CN" sz="2000" dirty="0">
                <a:solidFill>
                  <a:prstClr val="black"/>
                </a:solidFill>
                <a:latin typeface="微软雅黑" panose="020B0503020204020204" pitchFamily="34" charset="-122"/>
                <a:ea typeface="微软雅黑" panose="020B0503020204020204" pitchFamily="34" charset="-122"/>
              </a:rPr>
              <a:t>P1</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7" name="灯片编号占位符 6">
            <a:extLst>
              <a:ext uri="{FF2B5EF4-FFF2-40B4-BE49-F238E27FC236}">
                <a16:creationId xmlns:a16="http://schemas.microsoft.com/office/drawing/2014/main" id="{7C74219B-E624-4753-870E-756CF501BA89}"/>
              </a:ext>
            </a:extLst>
          </p:cNvPr>
          <p:cNvSpPr>
            <a:spLocks noGrp="1"/>
          </p:cNvSpPr>
          <p:nvPr>
            <p:ph type="sldNum" sz="quarter" idx="12"/>
          </p:nvPr>
        </p:nvSpPr>
        <p:spPr/>
        <p:txBody>
          <a:bodyPr/>
          <a:lstStyle/>
          <a:p>
            <a:pPr>
              <a:defRPr/>
            </a:pPr>
            <a:fld id="{B5257BD2-82AF-4553-8A1D-7A16DECA446F}" type="slidenum">
              <a:rPr lang="en-US" altLang="zh-CN" smtClean="0"/>
              <a:pPr>
                <a:defRPr/>
              </a:pPr>
              <a:t>68</a:t>
            </a:fld>
            <a:endParaRPr lang="en-US" altLang="zh-CN"/>
          </a:p>
        </p:txBody>
      </p:sp>
    </p:spTree>
    <p:extLst>
      <p:ext uri="{BB962C8B-B14F-4D97-AF65-F5344CB8AC3E}">
        <p14:creationId xmlns:p14="http://schemas.microsoft.com/office/powerpoint/2010/main" val="9951872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704850"/>
            <a:ext cx="10972800" cy="800269"/>
          </a:xfrm>
        </p:spPr>
        <p:txBody>
          <a:bodyPr>
            <a:normAutofit/>
          </a:bodyPr>
          <a:lstStyle/>
          <a:p>
            <a:r>
              <a:rPr lang="zh-CN" altLang="en-US" sz="3200" b="1" dirty="0"/>
              <a:t>“历史队列</a:t>
            </a:r>
            <a:r>
              <a:rPr lang="en-US" altLang="zh-CN" sz="3200" b="1" dirty="0"/>
              <a:t>+</a:t>
            </a:r>
            <a:r>
              <a:rPr lang="zh-CN" altLang="en-US" sz="3200" b="1" dirty="0"/>
              <a:t>缓存队列” </a:t>
            </a:r>
            <a:r>
              <a:rPr lang="en-US" altLang="zh-CN" sz="3200" b="1" dirty="0"/>
              <a:t>LRU-K</a:t>
            </a:r>
            <a:r>
              <a:rPr lang="zh-CN" altLang="en-US" sz="3200" b="1" dirty="0"/>
              <a:t>算法</a:t>
            </a:r>
            <a:endParaRPr lang="zh-CN" altLang="en-US" sz="2800" dirty="0"/>
          </a:p>
        </p:txBody>
      </p:sp>
      <p:sp>
        <p:nvSpPr>
          <p:cNvPr id="3" name="内容占位符 2"/>
          <p:cNvSpPr>
            <a:spLocks noGrp="1"/>
          </p:cNvSpPr>
          <p:nvPr>
            <p:ph idx="1"/>
          </p:nvPr>
        </p:nvSpPr>
        <p:spPr>
          <a:xfrm>
            <a:off x="911426" y="5157192"/>
            <a:ext cx="10361851" cy="1079470"/>
          </a:xfrm>
        </p:spPr>
        <p:txBody>
          <a:bodyPr>
            <a:noAutofit/>
          </a:bodyPr>
          <a:lstStyle/>
          <a:p>
            <a:pPr>
              <a:lnSpc>
                <a:spcPct val="150000"/>
              </a:lnSpc>
              <a:spcBef>
                <a:spcPts val="0"/>
              </a:spcBef>
            </a:pPr>
            <a:r>
              <a:rPr lang="zh-CN" altLang="en-US" dirty="0"/>
              <a:t>当</a:t>
            </a:r>
            <a:r>
              <a:rPr lang="zh-CN" altLang="en-US" dirty="0">
                <a:solidFill>
                  <a:srgbClr val="FF0000"/>
                </a:solidFill>
              </a:rPr>
              <a:t>历史</a:t>
            </a:r>
            <a:r>
              <a:rPr lang="zh-CN" altLang="en-US" dirty="0"/>
              <a:t>队列中的某个页面</a:t>
            </a:r>
            <a:r>
              <a:rPr lang="zh-CN" altLang="en-US" dirty="0">
                <a:solidFill>
                  <a:srgbClr val="FF0000"/>
                </a:solidFill>
              </a:rPr>
              <a:t>第</a:t>
            </a:r>
            <a:r>
              <a:rPr lang="en-US" altLang="zh-CN" dirty="0">
                <a:solidFill>
                  <a:srgbClr val="FF0000"/>
                </a:solidFill>
              </a:rPr>
              <a:t>K</a:t>
            </a:r>
            <a:r>
              <a:rPr lang="zh-CN" altLang="en-US" dirty="0">
                <a:solidFill>
                  <a:srgbClr val="FF0000"/>
                </a:solidFill>
              </a:rPr>
              <a:t>次被访问时</a:t>
            </a:r>
            <a:r>
              <a:rPr lang="zh-CN" altLang="en-US" dirty="0"/>
              <a:t>，该页面从历史队列中出栈，并存放至</a:t>
            </a:r>
            <a:r>
              <a:rPr lang="zh-CN" altLang="en-US" dirty="0">
                <a:solidFill>
                  <a:srgbClr val="FF0000"/>
                </a:solidFill>
              </a:rPr>
              <a:t>缓存队列</a:t>
            </a:r>
            <a:r>
              <a:rPr lang="zh-CN" altLang="en-US" dirty="0"/>
              <a:t>。</a:t>
            </a:r>
          </a:p>
        </p:txBody>
      </p:sp>
      <p:graphicFrame>
        <p:nvGraphicFramePr>
          <p:cNvPr id="5" name="表格 4"/>
          <p:cNvGraphicFramePr>
            <a:graphicFrameLocks noGrp="1"/>
          </p:cNvGraphicFramePr>
          <p:nvPr>
            <p:extLst/>
          </p:nvPr>
        </p:nvGraphicFramePr>
        <p:xfrm>
          <a:off x="235158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FFC000"/>
                    </a:solidFill>
                  </a:tcPr>
                </a:tc>
                <a:extLst>
                  <a:ext uri="{0D108BD9-81ED-4DB2-BD59-A6C34878D82A}">
                    <a16:rowId xmlns:a16="http://schemas.microsoft.com/office/drawing/2014/main" val="3932894082"/>
                  </a:ext>
                </a:extLst>
              </a:tr>
            </a:tbl>
          </a:graphicData>
        </a:graphic>
      </p:graphicFrame>
      <p:graphicFrame>
        <p:nvGraphicFramePr>
          <p:cNvPr id="6" name="表格 5"/>
          <p:cNvGraphicFramePr>
            <a:graphicFrameLocks noGrp="1"/>
          </p:cNvGraphicFramePr>
          <p:nvPr>
            <p:extLst/>
          </p:nvPr>
        </p:nvGraphicFramePr>
        <p:xfrm>
          <a:off x="368871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7" name="文本框 6"/>
          <p:cNvSpPr txBox="1"/>
          <p:nvPr/>
        </p:nvSpPr>
        <p:spPr>
          <a:xfrm>
            <a:off x="220756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8" name="文本框 7"/>
          <p:cNvSpPr txBox="1"/>
          <p:nvPr/>
        </p:nvSpPr>
        <p:spPr>
          <a:xfrm>
            <a:off x="354469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9" name="表格 8"/>
          <p:cNvGraphicFramePr>
            <a:graphicFrameLocks noGrp="1"/>
          </p:cNvGraphicFramePr>
          <p:nvPr>
            <p:extLst/>
          </p:nvPr>
        </p:nvGraphicFramePr>
        <p:xfrm>
          <a:off x="7155153" y="2420104"/>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10" name="表格 9"/>
          <p:cNvGraphicFramePr>
            <a:graphicFrameLocks noGrp="1"/>
          </p:cNvGraphicFramePr>
          <p:nvPr>
            <p:extLst/>
          </p:nvPr>
        </p:nvGraphicFramePr>
        <p:xfrm>
          <a:off x="8492283"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11" name="文本框 10"/>
          <p:cNvSpPr txBox="1"/>
          <p:nvPr/>
        </p:nvSpPr>
        <p:spPr>
          <a:xfrm>
            <a:off x="701113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12" name="文本框 11"/>
          <p:cNvSpPr txBox="1"/>
          <p:nvPr/>
        </p:nvSpPr>
        <p:spPr>
          <a:xfrm>
            <a:off x="834826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sp>
        <p:nvSpPr>
          <p:cNvPr id="14" name="右箭头 13"/>
          <p:cNvSpPr/>
          <p:nvPr/>
        </p:nvSpPr>
        <p:spPr>
          <a:xfrm>
            <a:off x="4804030" y="325448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804030" y="2636912"/>
            <a:ext cx="2228074" cy="707886"/>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第</a:t>
            </a:r>
            <a:r>
              <a:rPr lang="en-US" altLang="zh-CN" sz="2000" dirty="0">
                <a:solidFill>
                  <a:prstClr val="black"/>
                </a:solidFill>
                <a:latin typeface="微软雅黑" panose="020B0503020204020204" pitchFamily="34" charset="-122"/>
                <a:ea typeface="微软雅黑" panose="020B0503020204020204" pitchFamily="34" charset="-122"/>
              </a:rPr>
              <a:t>K</a:t>
            </a:r>
            <a:r>
              <a:rPr lang="zh-CN" altLang="en-US" sz="2000" dirty="0">
                <a:solidFill>
                  <a:prstClr val="black"/>
                </a:solidFill>
                <a:latin typeface="微软雅黑" panose="020B0503020204020204" pitchFamily="34" charset="-122"/>
                <a:ea typeface="微软雅黑" panose="020B0503020204020204" pitchFamily="34" charset="-122"/>
              </a:rPr>
              <a:t>次访问</a:t>
            </a:r>
            <a:r>
              <a:rPr lang="en-US" altLang="zh-CN" sz="2000" dirty="0">
                <a:solidFill>
                  <a:prstClr val="black"/>
                </a:solidFill>
                <a:latin typeface="微软雅黑" panose="020B0503020204020204" pitchFamily="34" charset="-122"/>
                <a:ea typeface="微软雅黑" panose="020B0503020204020204" pitchFamily="34" charset="-122"/>
              </a:rPr>
              <a:t>P2</a:t>
            </a:r>
            <a:r>
              <a:rPr lang="zh-CN" altLang="en-US" sz="2000" dirty="0">
                <a:solidFill>
                  <a:prstClr val="black"/>
                </a:solidFill>
                <a:latin typeface="微软雅黑" panose="020B0503020204020204" pitchFamily="34" charset="-122"/>
                <a:ea typeface="微软雅黑" panose="020B0503020204020204" pitchFamily="34" charset="-122"/>
              </a:rPr>
              <a:t>，将</a:t>
            </a:r>
            <a:r>
              <a:rPr lang="en-US" altLang="zh-CN" sz="2000" dirty="0">
                <a:solidFill>
                  <a:prstClr val="black"/>
                </a:solidFill>
                <a:latin typeface="微软雅黑" panose="020B0503020204020204" pitchFamily="34" charset="-122"/>
                <a:ea typeface="微软雅黑" panose="020B0503020204020204" pitchFamily="34" charset="-122"/>
              </a:rPr>
              <a:t>P2</a:t>
            </a:r>
            <a:r>
              <a:rPr lang="zh-CN" altLang="en-US" sz="2000" dirty="0">
                <a:solidFill>
                  <a:prstClr val="black"/>
                </a:solidFill>
                <a:latin typeface="微软雅黑" panose="020B0503020204020204" pitchFamily="34" charset="-122"/>
                <a:ea typeface="微软雅黑" panose="020B0503020204020204" pitchFamily="34" charset="-122"/>
              </a:rPr>
              <a:t>移入缓存队列</a:t>
            </a:r>
          </a:p>
        </p:txBody>
      </p:sp>
      <p:sp>
        <p:nvSpPr>
          <p:cNvPr id="4" name="灯片编号占位符 3">
            <a:extLst>
              <a:ext uri="{FF2B5EF4-FFF2-40B4-BE49-F238E27FC236}">
                <a16:creationId xmlns:a16="http://schemas.microsoft.com/office/drawing/2014/main" id="{BF03256A-C470-4545-B7FA-90DDD24F5B89}"/>
              </a:ext>
            </a:extLst>
          </p:cNvPr>
          <p:cNvSpPr>
            <a:spLocks noGrp="1"/>
          </p:cNvSpPr>
          <p:nvPr>
            <p:ph type="sldNum" sz="quarter" idx="12"/>
          </p:nvPr>
        </p:nvSpPr>
        <p:spPr/>
        <p:txBody>
          <a:bodyPr/>
          <a:lstStyle/>
          <a:p>
            <a:pPr>
              <a:defRPr/>
            </a:pPr>
            <a:fld id="{B5257BD2-82AF-4553-8A1D-7A16DECA446F}" type="slidenum">
              <a:rPr lang="en-US" altLang="zh-CN" smtClean="0"/>
              <a:pPr>
                <a:defRPr/>
              </a:pPr>
              <a:t>69</a:t>
            </a:fld>
            <a:endParaRPr lang="en-US" altLang="zh-CN"/>
          </a:p>
        </p:txBody>
      </p:sp>
    </p:spTree>
    <p:extLst>
      <p:ext uri="{BB962C8B-B14F-4D97-AF65-F5344CB8AC3E}">
        <p14:creationId xmlns:p14="http://schemas.microsoft.com/office/powerpoint/2010/main" val="31481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用于数据库的存储介质及其架构</a:t>
            </a:r>
            <a:endParaRPr lang="en-US" altLang="zh-CN" dirty="0"/>
          </a:p>
        </p:txBody>
      </p:sp>
      <p:sp>
        <p:nvSpPr>
          <p:cNvPr id="3" name="内容占位符 2"/>
          <p:cNvSpPr>
            <a:spLocks noGrp="1"/>
          </p:cNvSpPr>
          <p:nvPr>
            <p:ph idx="1"/>
          </p:nvPr>
        </p:nvSpPr>
        <p:spPr>
          <a:xfrm>
            <a:off x="838200" y="1825625"/>
            <a:ext cx="5059017" cy="4351338"/>
          </a:xfrm>
        </p:spPr>
        <p:txBody>
          <a:bodyPr>
            <a:normAutofit fontScale="92500"/>
          </a:bodyPr>
          <a:lstStyle/>
          <a:p>
            <a:pPr marL="0" indent="0">
              <a:buNone/>
            </a:pPr>
            <a:r>
              <a:rPr lang="zh-CN" altLang="en-US" sz="3200" b="1" dirty="0"/>
              <a:t>磁盘的物理术语</a:t>
            </a:r>
            <a:endParaRPr lang="en-US" altLang="zh-CN" sz="3200" b="1" dirty="0"/>
          </a:p>
          <a:p>
            <a:pPr>
              <a:lnSpc>
                <a:spcPct val="120000"/>
              </a:lnSpc>
            </a:pPr>
            <a:r>
              <a:rPr lang="zh-CN" altLang="en-US" dirty="0"/>
              <a:t>磁盘臂，读写头，转轴，盘片，柱面，磁道（约</a:t>
            </a:r>
            <a:r>
              <a:rPr lang="en-US" altLang="zh-CN" dirty="0"/>
              <a:t>50000-100000</a:t>
            </a:r>
            <a:r>
              <a:rPr lang="zh-CN" altLang="en-US" dirty="0"/>
              <a:t>条，</a:t>
            </a:r>
            <a:r>
              <a:rPr lang="en-US" altLang="zh-CN" dirty="0"/>
              <a:t>500-2000</a:t>
            </a:r>
            <a:r>
              <a:rPr lang="zh-CN" altLang="en-US" dirty="0"/>
              <a:t>个扇区），扇区（读、写最小单位，</a:t>
            </a:r>
            <a:r>
              <a:rPr lang="en-US" altLang="zh-CN" dirty="0"/>
              <a:t>512Bytes</a:t>
            </a:r>
            <a:r>
              <a:rPr lang="zh-CN" altLang="en-US" dirty="0"/>
              <a:t>）</a:t>
            </a:r>
            <a:endParaRPr lang="en-US" altLang="zh-CN" dirty="0"/>
          </a:p>
          <a:p>
            <a:pPr marL="0" indent="0">
              <a:lnSpc>
                <a:spcPct val="100000"/>
              </a:lnSpc>
              <a:buNone/>
            </a:pPr>
            <a:r>
              <a:rPr lang="zh-CN" altLang="en-US" sz="3200" b="1" dirty="0"/>
              <a:t>磁盘的逻辑划分（</a:t>
            </a:r>
            <a:r>
              <a:rPr lang="en-US" altLang="zh-CN" sz="3200" b="1" dirty="0"/>
              <a:t>Oracle</a:t>
            </a:r>
            <a:r>
              <a:rPr lang="zh-CN" altLang="en-US" sz="3200" b="1" dirty="0"/>
              <a:t>）</a:t>
            </a:r>
            <a:endParaRPr lang="en-US" altLang="zh-CN" sz="3200" b="1" dirty="0"/>
          </a:p>
          <a:p>
            <a:pPr>
              <a:lnSpc>
                <a:spcPct val="100000"/>
              </a:lnSpc>
            </a:pPr>
            <a:r>
              <a:rPr lang="zh-CN" altLang="en-US" dirty="0"/>
              <a:t>表空间，段，区，块（若干扇区）</a:t>
            </a:r>
            <a:endParaRPr lang="en-US" altLang="zh-CN" dirty="0"/>
          </a:p>
          <a:p>
            <a:pPr marL="0" indent="0">
              <a:lnSpc>
                <a:spcPct val="100000"/>
              </a:lnSpc>
              <a:buNone/>
            </a:pPr>
            <a:r>
              <a:rPr lang="zh-CN" altLang="en-US" dirty="0">
                <a:solidFill>
                  <a:srgbClr val="FF0000"/>
                </a:solidFill>
              </a:rPr>
              <a:t>附注：本章中“块（</a:t>
            </a:r>
            <a:r>
              <a:rPr lang="en-US" altLang="zh-CN" dirty="0">
                <a:solidFill>
                  <a:srgbClr val="FF0000"/>
                </a:solidFill>
              </a:rPr>
              <a:t>Block</a:t>
            </a:r>
            <a:r>
              <a:rPr lang="zh-CN" altLang="en-US" dirty="0">
                <a:solidFill>
                  <a:srgbClr val="FF0000"/>
                </a:solidFill>
              </a:rPr>
              <a:t>）”与“页（</a:t>
            </a:r>
            <a:r>
              <a:rPr lang="en-US" altLang="zh-CN" dirty="0">
                <a:solidFill>
                  <a:srgbClr val="FF0000"/>
                </a:solidFill>
              </a:rPr>
              <a:t>Page</a:t>
            </a:r>
            <a:r>
              <a:rPr lang="zh-CN" altLang="en-US" dirty="0">
                <a:solidFill>
                  <a:srgbClr val="FF0000"/>
                </a:solidFill>
              </a:rPr>
              <a:t>）”含义一致</a:t>
            </a:r>
            <a:endParaRPr lang="en-US" altLang="zh-CN" dirty="0">
              <a:solidFill>
                <a:srgbClr val="FF0000"/>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8698" y="1970372"/>
            <a:ext cx="5398653" cy="406184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6005" y="1970372"/>
            <a:ext cx="6231053" cy="4206591"/>
          </a:xfrm>
          <a:prstGeom prst="rect">
            <a:avLst/>
          </a:prstGeom>
        </p:spPr>
      </p:pic>
      <p:sp>
        <p:nvSpPr>
          <p:cNvPr id="6" name="灯片编号占位符 5">
            <a:extLst>
              <a:ext uri="{FF2B5EF4-FFF2-40B4-BE49-F238E27FC236}">
                <a16:creationId xmlns:a16="http://schemas.microsoft.com/office/drawing/2014/main" id="{E79A1687-34FD-4B39-B1E9-9E6C62A9F524}"/>
              </a:ext>
            </a:extLst>
          </p:cNvPr>
          <p:cNvSpPr>
            <a:spLocks noGrp="1"/>
          </p:cNvSpPr>
          <p:nvPr>
            <p:ph type="sldNum" sz="quarter" idx="12"/>
          </p:nvPr>
        </p:nvSpPr>
        <p:spPr/>
        <p:txBody>
          <a:bodyPr/>
          <a:lstStyle/>
          <a:p>
            <a:fld id="{3742B0B0-14D4-4B09-A8B4-7B726FDD0F27}" type="slidenum">
              <a:rPr lang="zh-CN" altLang="en-US" smtClean="0"/>
              <a:t>7</a:t>
            </a:fld>
            <a:endParaRPr lang="zh-CN" altLang="en-US"/>
          </a:p>
        </p:txBody>
      </p:sp>
    </p:spTree>
    <p:extLst>
      <p:ext uri="{BB962C8B-B14F-4D97-AF65-F5344CB8AC3E}">
        <p14:creationId xmlns:p14="http://schemas.microsoft.com/office/powerpoint/2010/main" val="30440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704850"/>
            <a:ext cx="10972800" cy="784085"/>
          </a:xfrm>
        </p:spPr>
        <p:txBody>
          <a:bodyPr>
            <a:normAutofit/>
          </a:bodyPr>
          <a:lstStyle/>
          <a:p>
            <a:r>
              <a:rPr lang="zh-CN" altLang="en-US" sz="3200" b="1" dirty="0"/>
              <a:t>“历史队列</a:t>
            </a:r>
            <a:r>
              <a:rPr lang="en-US" altLang="zh-CN" sz="3200" b="1" dirty="0"/>
              <a:t>+</a:t>
            </a:r>
            <a:r>
              <a:rPr lang="zh-CN" altLang="en-US" sz="3200" b="1" dirty="0"/>
              <a:t>缓存队列” </a:t>
            </a:r>
            <a:r>
              <a:rPr lang="en-US" altLang="zh-CN" sz="3200" b="1" dirty="0"/>
              <a:t>LRU-K</a:t>
            </a:r>
            <a:r>
              <a:rPr lang="zh-CN" altLang="en-US" sz="3200" b="1" dirty="0"/>
              <a:t>算法</a:t>
            </a:r>
            <a:endParaRPr lang="zh-CN" altLang="en-US" sz="2800" dirty="0"/>
          </a:p>
        </p:txBody>
      </p:sp>
      <p:sp>
        <p:nvSpPr>
          <p:cNvPr id="3" name="内容占位符 2"/>
          <p:cNvSpPr>
            <a:spLocks noGrp="1"/>
          </p:cNvSpPr>
          <p:nvPr>
            <p:ph idx="1"/>
          </p:nvPr>
        </p:nvSpPr>
        <p:spPr>
          <a:xfrm>
            <a:off x="911426" y="5157192"/>
            <a:ext cx="10361851" cy="1079470"/>
          </a:xfrm>
        </p:spPr>
        <p:txBody>
          <a:bodyPr>
            <a:noAutofit/>
          </a:bodyPr>
          <a:lstStyle/>
          <a:p>
            <a:pPr>
              <a:lnSpc>
                <a:spcPct val="150000"/>
              </a:lnSpc>
              <a:spcBef>
                <a:spcPts val="0"/>
              </a:spcBef>
            </a:pPr>
            <a:r>
              <a:rPr lang="zh-CN" altLang="en-US" dirty="0"/>
              <a:t>缓存队列中的页面再次被访问时，更新缓存队列中该页面的位置。</a:t>
            </a:r>
          </a:p>
        </p:txBody>
      </p:sp>
      <p:graphicFrame>
        <p:nvGraphicFramePr>
          <p:cNvPr id="5" name="表格 4"/>
          <p:cNvGraphicFramePr>
            <a:graphicFrameLocks noGrp="1"/>
          </p:cNvGraphicFramePr>
          <p:nvPr>
            <p:extLst/>
          </p:nvPr>
        </p:nvGraphicFramePr>
        <p:xfrm>
          <a:off x="235158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P8</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P7</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6" name="表格 5"/>
          <p:cNvGraphicFramePr>
            <a:graphicFrameLocks noGrp="1"/>
          </p:cNvGraphicFramePr>
          <p:nvPr>
            <p:extLst/>
          </p:nvPr>
        </p:nvGraphicFramePr>
        <p:xfrm>
          <a:off x="368871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P6</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CCFF99"/>
                    </a:solidFill>
                  </a:tcPr>
                </a:tc>
                <a:extLst>
                  <a:ext uri="{0D108BD9-81ED-4DB2-BD59-A6C34878D82A}">
                    <a16:rowId xmlns:a16="http://schemas.microsoft.com/office/drawing/2014/main" val="3932894082"/>
                  </a:ext>
                </a:extLst>
              </a:tr>
            </a:tbl>
          </a:graphicData>
        </a:graphic>
      </p:graphicFrame>
      <p:sp>
        <p:nvSpPr>
          <p:cNvPr id="7" name="文本框 6"/>
          <p:cNvSpPr txBox="1"/>
          <p:nvPr/>
        </p:nvSpPr>
        <p:spPr>
          <a:xfrm>
            <a:off x="220756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8" name="文本框 7"/>
          <p:cNvSpPr txBox="1"/>
          <p:nvPr/>
        </p:nvSpPr>
        <p:spPr>
          <a:xfrm>
            <a:off x="354469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9" name="表格 8"/>
          <p:cNvGraphicFramePr>
            <a:graphicFrameLocks noGrp="1"/>
          </p:cNvGraphicFramePr>
          <p:nvPr>
            <p:extLst/>
          </p:nvPr>
        </p:nvGraphicFramePr>
        <p:xfrm>
          <a:off x="7155153" y="2420104"/>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P8</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P7</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10" name="表格 9"/>
          <p:cNvGraphicFramePr>
            <a:graphicFrameLocks noGrp="1"/>
          </p:cNvGraphicFramePr>
          <p:nvPr>
            <p:extLst/>
          </p:nvPr>
        </p:nvGraphicFramePr>
        <p:xfrm>
          <a:off x="8492283"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CCFF99"/>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P6</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11" name="文本框 10"/>
          <p:cNvSpPr txBox="1"/>
          <p:nvPr/>
        </p:nvSpPr>
        <p:spPr>
          <a:xfrm>
            <a:off x="701113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12" name="文本框 11"/>
          <p:cNvSpPr txBox="1"/>
          <p:nvPr/>
        </p:nvSpPr>
        <p:spPr>
          <a:xfrm>
            <a:off x="8348266" y="4086640"/>
            <a:ext cx="1636166" cy="707886"/>
          </a:xfrm>
          <a:prstGeom prst="rect">
            <a:avLst/>
          </a:prstGeom>
          <a:noFill/>
        </p:spPr>
        <p:txBody>
          <a:bodyPr wrap="square" rtlCol="0">
            <a:spAutoFit/>
          </a:bodyPr>
          <a:lstStyle/>
          <a:p>
            <a:pPr algn="ctr"/>
            <a:r>
              <a:rPr lang="zh-CN" altLang="en-US" sz="2000" dirty="0">
                <a:solidFill>
                  <a:prstClr val="black"/>
                </a:solidFill>
                <a:latin typeface="微软雅黑" panose="020B0503020204020204" pitchFamily="34" charset="-122"/>
                <a:ea typeface="微软雅黑" panose="020B0503020204020204" pitchFamily="34" charset="-122"/>
              </a:rPr>
              <a:t>缓存队列</a:t>
            </a:r>
            <a:endParaRPr lang="en-US" altLang="zh-CN" sz="2000" dirty="0">
              <a:solidFill>
                <a:prstClr val="black"/>
              </a:solidFill>
              <a:latin typeface="微软雅黑" panose="020B0503020204020204" pitchFamily="34" charset="-122"/>
              <a:ea typeface="微软雅黑" panose="020B0503020204020204" pitchFamily="34" charset="-122"/>
            </a:endParaRPr>
          </a:p>
          <a:p>
            <a:pPr algn="ctr"/>
            <a:r>
              <a:rPr lang="zh-CN" altLang="en-US" sz="2000" dirty="0">
                <a:solidFill>
                  <a:srgbClr val="FF0000"/>
                </a:solidFill>
                <a:latin typeface="微软雅黑" panose="020B0503020204020204" pitchFamily="34" charset="-122"/>
                <a:ea typeface="微软雅黑" panose="020B0503020204020204" pitchFamily="34" charset="-122"/>
              </a:rPr>
              <a:t>（重新排序）</a:t>
            </a:r>
          </a:p>
        </p:txBody>
      </p:sp>
      <p:sp>
        <p:nvSpPr>
          <p:cNvPr id="13" name="右箭头 12"/>
          <p:cNvSpPr/>
          <p:nvPr/>
        </p:nvSpPr>
        <p:spPr>
          <a:xfrm>
            <a:off x="4804030" y="325448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804030" y="2348881"/>
            <a:ext cx="2228074" cy="1015663"/>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再次访问</a:t>
            </a:r>
            <a:r>
              <a:rPr lang="en-US" altLang="zh-CN" sz="2000" dirty="0">
                <a:solidFill>
                  <a:prstClr val="black"/>
                </a:solidFill>
                <a:latin typeface="微软雅黑" panose="020B0503020204020204" pitchFamily="34" charset="-122"/>
                <a:ea typeface="微软雅黑" panose="020B0503020204020204" pitchFamily="34" charset="-122"/>
              </a:rPr>
              <a:t>P2</a:t>
            </a:r>
            <a:r>
              <a:rPr lang="zh-CN" altLang="en-US" sz="2000" dirty="0">
                <a:solidFill>
                  <a:prstClr val="black"/>
                </a:solidFill>
                <a:latin typeface="微软雅黑" panose="020B0503020204020204" pitchFamily="34" charset="-122"/>
                <a:ea typeface="微软雅黑" panose="020B0503020204020204" pitchFamily="34" charset="-122"/>
              </a:rPr>
              <a:t>，按</a:t>
            </a:r>
            <a:r>
              <a:rPr lang="zh-CN" altLang="en-US" sz="2000" dirty="0">
                <a:solidFill>
                  <a:srgbClr val="FF0000"/>
                </a:solidFill>
                <a:latin typeface="微软雅黑" panose="020B0503020204020204" pitchFamily="34" charset="-122"/>
                <a:ea typeface="微软雅黑" panose="020B0503020204020204" pitchFamily="34" charset="-122"/>
              </a:rPr>
              <a:t>倒数第</a:t>
            </a:r>
            <a:r>
              <a:rPr lang="en-US" altLang="zh-CN" sz="2000" dirty="0">
                <a:solidFill>
                  <a:srgbClr val="FF0000"/>
                </a:solidFill>
                <a:latin typeface="微软雅黑" panose="020B0503020204020204" pitchFamily="34" charset="-122"/>
                <a:ea typeface="微软雅黑" panose="020B0503020204020204" pitchFamily="34" charset="-122"/>
              </a:rPr>
              <a:t>K</a:t>
            </a:r>
            <a:r>
              <a:rPr lang="zh-CN" altLang="en-US" sz="2000" dirty="0">
                <a:solidFill>
                  <a:srgbClr val="FF0000"/>
                </a:solidFill>
                <a:latin typeface="微软雅黑" panose="020B0503020204020204" pitchFamily="34" charset="-122"/>
                <a:ea typeface="微软雅黑" panose="020B0503020204020204" pitchFamily="34" charset="-122"/>
              </a:rPr>
              <a:t>次</a:t>
            </a:r>
            <a:r>
              <a:rPr lang="zh-CN" altLang="en-US" sz="2000" dirty="0">
                <a:solidFill>
                  <a:prstClr val="black"/>
                </a:solidFill>
                <a:latin typeface="微软雅黑" panose="020B0503020204020204" pitchFamily="34" charset="-122"/>
                <a:ea typeface="微软雅黑" panose="020B0503020204020204" pitchFamily="34" charset="-122"/>
              </a:rPr>
              <a:t>的访问时间重新</a:t>
            </a:r>
            <a:r>
              <a:rPr lang="zh-CN" altLang="en-US" sz="2000" dirty="0">
                <a:solidFill>
                  <a:srgbClr val="FF0000"/>
                </a:solidFill>
                <a:latin typeface="微软雅黑" panose="020B0503020204020204" pitchFamily="34" charset="-122"/>
                <a:ea typeface="微软雅黑" panose="020B0503020204020204" pitchFamily="34" charset="-122"/>
              </a:rPr>
              <a:t>排序</a:t>
            </a:r>
          </a:p>
        </p:txBody>
      </p:sp>
      <p:sp>
        <p:nvSpPr>
          <p:cNvPr id="4" name="灯片编号占位符 3">
            <a:extLst>
              <a:ext uri="{FF2B5EF4-FFF2-40B4-BE49-F238E27FC236}">
                <a16:creationId xmlns:a16="http://schemas.microsoft.com/office/drawing/2014/main" id="{EE144C58-7F58-496E-818D-7C4E0BAE28D0}"/>
              </a:ext>
            </a:extLst>
          </p:cNvPr>
          <p:cNvSpPr>
            <a:spLocks noGrp="1"/>
          </p:cNvSpPr>
          <p:nvPr>
            <p:ph type="sldNum" sz="quarter" idx="12"/>
          </p:nvPr>
        </p:nvSpPr>
        <p:spPr/>
        <p:txBody>
          <a:bodyPr/>
          <a:lstStyle/>
          <a:p>
            <a:pPr>
              <a:defRPr/>
            </a:pPr>
            <a:fld id="{B5257BD2-82AF-4553-8A1D-7A16DECA446F}" type="slidenum">
              <a:rPr lang="en-US" altLang="zh-CN" smtClean="0"/>
              <a:pPr>
                <a:defRPr/>
              </a:pPr>
              <a:t>70</a:t>
            </a:fld>
            <a:endParaRPr lang="en-US" altLang="zh-CN"/>
          </a:p>
        </p:txBody>
      </p:sp>
    </p:spTree>
    <p:extLst>
      <p:ext uri="{BB962C8B-B14F-4D97-AF65-F5344CB8AC3E}">
        <p14:creationId xmlns:p14="http://schemas.microsoft.com/office/powerpoint/2010/main" val="3446937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4832" y="587589"/>
            <a:ext cx="10972800" cy="845562"/>
          </a:xfrm>
        </p:spPr>
        <p:txBody>
          <a:bodyPr>
            <a:normAutofit/>
          </a:bodyPr>
          <a:lstStyle/>
          <a:p>
            <a:r>
              <a:rPr lang="zh-CN" altLang="en-US" sz="3200" b="1" dirty="0"/>
              <a:t>“历史队列</a:t>
            </a:r>
            <a:r>
              <a:rPr lang="en-US" altLang="zh-CN" sz="3200" b="1" dirty="0"/>
              <a:t>+</a:t>
            </a:r>
            <a:r>
              <a:rPr lang="zh-CN" altLang="en-US" sz="3200" b="1" dirty="0"/>
              <a:t>缓存队列” </a:t>
            </a:r>
            <a:r>
              <a:rPr lang="en-US" altLang="zh-CN" sz="3200" b="1" dirty="0"/>
              <a:t>LRU-K</a:t>
            </a:r>
            <a:r>
              <a:rPr lang="zh-CN" altLang="en-US" sz="3200" b="1" dirty="0"/>
              <a:t>算法</a:t>
            </a:r>
            <a:endParaRPr lang="zh-CN" altLang="en-US" sz="2800" dirty="0"/>
          </a:p>
        </p:txBody>
      </p:sp>
      <p:sp>
        <p:nvSpPr>
          <p:cNvPr id="3" name="内容占位符 2"/>
          <p:cNvSpPr>
            <a:spLocks noGrp="1"/>
          </p:cNvSpPr>
          <p:nvPr>
            <p:ph idx="1"/>
          </p:nvPr>
        </p:nvSpPr>
        <p:spPr>
          <a:xfrm>
            <a:off x="911426" y="5157192"/>
            <a:ext cx="10361851" cy="1079470"/>
          </a:xfrm>
        </p:spPr>
        <p:txBody>
          <a:bodyPr>
            <a:noAutofit/>
          </a:bodyPr>
          <a:lstStyle/>
          <a:p>
            <a:pPr>
              <a:lnSpc>
                <a:spcPct val="150000"/>
              </a:lnSpc>
              <a:spcBef>
                <a:spcPts val="0"/>
              </a:spcBef>
            </a:pPr>
            <a:r>
              <a:rPr lang="zh-CN" altLang="en-US" dirty="0"/>
              <a:t>当缓存队列需要淘汰页面时，淘汰倒数第</a:t>
            </a:r>
            <a:r>
              <a:rPr lang="en-US" altLang="zh-CN" dirty="0"/>
              <a:t>K</a:t>
            </a:r>
            <a:r>
              <a:rPr lang="zh-CN" altLang="en-US" dirty="0"/>
              <a:t>次访问距离现在最久的页面。</a:t>
            </a:r>
          </a:p>
        </p:txBody>
      </p:sp>
      <p:graphicFrame>
        <p:nvGraphicFramePr>
          <p:cNvPr id="5" name="表格 4"/>
          <p:cNvGraphicFramePr>
            <a:graphicFrameLocks noGrp="1"/>
          </p:cNvGraphicFramePr>
          <p:nvPr>
            <p:extLst/>
          </p:nvPr>
        </p:nvGraphicFramePr>
        <p:xfrm>
          <a:off x="235158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P8</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P7</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sp>
        <p:nvSpPr>
          <p:cNvPr id="7" name="文本框 6"/>
          <p:cNvSpPr txBox="1"/>
          <p:nvPr/>
        </p:nvSpPr>
        <p:spPr>
          <a:xfrm>
            <a:off x="220756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8" name="文本框 7"/>
          <p:cNvSpPr txBox="1"/>
          <p:nvPr/>
        </p:nvSpPr>
        <p:spPr>
          <a:xfrm>
            <a:off x="354469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9" name="表格 8"/>
          <p:cNvGraphicFramePr>
            <a:graphicFrameLocks noGrp="1"/>
          </p:cNvGraphicFramePr>
          <p:nvPr>
            <p:extLst/>
          </p:nvPr>
        </p:nvGraphicFramePr>
        <p:xfrm>
          <a:off x="7155153" y="2420104"/>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P8</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P7</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10" name="表格 9"/>
          <p:cNvGraphicFramePr>
            <a:graphicFrameLocks noGrp="1"/>
          </p:cNvGraphicFramePr>
          <p:nvPr>
            <p:extLst/>
          </p:nvPr>
        </p:nvGraphicFramePr>
        <p:xfrm>
          <a:off x="8492283"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CCFF99"/>
                    </a:solidFill>
                  </a:tcPr>
                </a:tc>
                <a:extLst>
                  <a:ext uri="{0D108BD9-81ED-4DB2-BD59-A6C34878D82A}">
                    <a16:rowId xmlns:a16="http://schemas.microsoft.com/office/drawing/2014/main" val="3932894082"/>
                  </a:ext>
                </a:extLst>
              </a:tr>
            </a:tbl>
          </a:graphicData>
        </a:graphic>
      </p:graphicFrame>
      <p:sp>
        <p:nvSpPr>
          <p:cNvPr id="11" name="文本框 10"/>
          <p:cNvSpPr txBox="1"/>
          <p:nvPr/>
        </p:nvSpPr>
        <p:spPr>
          <a:xfrm>
            <a:off x="701113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12" name="文本框 11"/>
          <p:cNvSpPr txBox="1"/>
          <p:nvPr/>
        </p:nvSpPr>
        <p:spPr>
          <a:xfrm>
            <a:off x="8348266" y="4086640"/>
            <a:ext cx="1499741" cy="707886"/>
          </a:xfrm>
          <a:prstGeom prst="rect">
            <a:avLst/>
          </a:prstGeom>
          <a:noFill/>
        </p:spPr>
        <p:txBody>
          <a:bodyPr wrap="square" rtlCol="0">
            <a:spAutoFit/>
          </a:bodyPr>
          <a:lstStyle/>
          <a:p>
            <a:pPr algn="ctr"/>
            <a:r>
              <a:rPr lang="zh-CN" altLang="en-US" sz="2000" dirty="0">
                <a:solidFill>
                  <a:prstClr val="black"/>
                </a:solidFill>
                <a:latin typeface="微软雅黑" panose="020B0503020204020204" pitchFamily="34" charset="-122"/>
                <a:ea typeface="微软雅黑" panose="020B0503020204020204" pitchFamily="34" charset="-122"/>
              </a:rPr>
              <a:t>缓存队列</a:t>
            </a:r>
            <a:endParaRPr lang="en-US" altLang="zh-CN" sz="2000" dirty="0">
              <a:solidFill>
                <a:prstClr val="black"/>
              </a:solidFill>
              <a:latin typeface="微软雅黑" panose="020B0503020204020204" pitchFamily="34" charset="-122"/>
              <a:ea typeface="微软雅黑" panose="020B0503020204020204" pitchFamily="34" charset="-122"/>
            </a:endParaRPr>
          </a:p>
          <a:p>
            <a:pPr algn="ctr"/>
            <a:r>
              <a:rPr lang="zh-CN" altLang="en-US" sz="2000" dirty="0">
                <a:solidFill>
                  <a:srgbClr val="FF0000"/>
                </a:solidFill>
                <a:latin typeface="微软雅黑" panose="020B0503020204020204" pitchFamily="34" charset="-122"/>
                <a:ea typeface="微软雅黑" panose="020B0503020204020204" pitchFamily="34" charset="-122"/>
              </a:rPr>
              <a:t>（内容更新）</a:t>
            </a:r>
          </a:p>
        </p:txBody>
      </p:sp>
      <p:sp>
        <p:nvSpPr>
          <p:cNvPr id="13" name="右箭头 12"/>
          <p:cNvSpPr/>
          <p:nvPr/>
        </p:nvSpPr>
        <p:spPr>
          <a:xfrm>
            <a:off x="4804030" y="325448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804030" y="2348881"/>
            <a:ext cx="2228074" cy="1015663"/>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第</a:t>
            </a:r>
            <a:r>
              <a:rPr lang="en-US" altLang="zh-CN" sz="2000" dirty="0">
                <a:solidFill>
                  <a:prstClr val="black"/>
                </a:solidFill>
                <a:latin typeface="微软雅黑" panose="020B0503020204020204" pitchFamily="34" charset="-122"/>
                <a:ea typeface="微软雅黑" panose="020B0503020204020204" pitchFamily="34" charset="-122"/>
              </a:rPr>
              <a:t>K</a:t>
            </a:r>
            <a:r>
              <a:rPr lang="zh-CN" altLang="en-US" sz="2000" dirty="0">
                <a:solidFill>
                  <a:prstClr val="black"/>
                </a:solidFill>
                <a:latin typeface="微软雅黑" panose="020B0503020204020204" pitchFamily="34" charset="-122"/>
                <a:ea typeface="微软雅黑" panose="020B0503020204020204" pitchFamily="34" charset="-122"/>
              </a:rPr>
              <a:t>次访问</a:t>
            </a:r>
            <a:r>
              <a:rPr lang="en-US" altLang="zh-CN" sz="2000" dirty="0">
                <a:solidFill>
                  <a:prstClr val="black"/>
                </a:solidFill>
                <a:latin typeface="微软雅黑" panose="020B0503020204020204" pitchFamily="34" charset="-122"/>
                <a:ea typeface="微软雅黑" panose="020B0503020204020204" pitchFamily="34" charset="-122"/>
              </a:rPr>
              <a:t>P5</a:t>
            </a:r>
            <a:r>
              <a:rPr lang="zh-CN" altLang="en-US" sz="2000" dirty="0">
                <a:solidFill>
                  <a:prstClr val="black"/>
                </a:solidFill>
                <a:latin typeface="微软雅黑" panose="020B0503020204020204" pitchFamily="34" charset="-122"/>
                <a:ea typeface="微软雅黑" panose="020B0503020204020204" pitchFamily="34" charset="-122"/>
              </a:rPr>
              <a:t>，按倒数第</a:t>
            </a:r>
            <a:r>
              <a:rPr lang="en-US" altLang="zh-CN" sz="2000" dirty="0">
                <a:solidFill>
                  <a:prstClr val="black"/>
                </a:solidFill>
                <a:latin typeface="微软雅黑" panose="020B0503020204020204" pitchFamily="34" charset="-122"/>
                <a:ea typeface="微软雅黑" panose="020B0503020204020204" pitchFamily="34" charset="-122"/>
              </a:rPr>
              <a:t>K</a:t>
            </a:r>
            <a:r>
              <a:rPr lang="zh-CN" altLang="en-US" sz="2000" dirty="0">
                <a:solidFill>
                  <a:prstClr val="black"/>
                </a:solidFill>
                <a:latin typeface="微软雅黑" panose="020B0503020204020204" pitchFamily="34" charset="-122"/>
                <a:ea typeface="微软雅黑" panose="020B0503020204020204" pitchFamily="34" charset="-122"/>
              </a:rPr>
              <a:t>次的访问时间淘汰</a:t>
            </a:r>
            <a:r>
              <a:rPr lang="en-US" altLang="zh-CN" sz="2000" dirty="0">
                <a:solidFill>
                  <a:prstClr val="black"/>
                </a:solidFill>
                <a:latin typeface="微软雅黑" panose="020B0503020204020204" pitchFamily="34" charset="-122"/>
                <a:ea typeface="微软雅黑" panose="020B0503020204020204" pitchFamily="34" charset="-122"/>
              </a:rPr>
              <a:t>P6</a:t>
            </a:r>
            <a:endParaRPr lang="zh-CN" altLang="en-US" sz="2000" dirty="0">
              <a:solidFill>
                <a:prstClr val="black"/>
              </a:solidFill>
              <a:latin typeface="微软雅黑" panose="020B0503020204020204" pitchFamily="34" charset="-122"/>
              <a:ea typeface="微软雅黑" panose="020B0503020204020204" pitchFamily="34" charset="-122"/>
            </a:endParaRPr>
          </a:p>
        </p:txBody>
      </p:sp>
      <p:graphicFrame>
        <p:nvGraphicFramePr>
          <p:cNvPr id="15" name="表格 14"/>
          <p:cNvGraphicFramePr>
            <a:graphicFrameLocks noGrp="1"/>
          </p:cNvGraphicFramePr>
          <p:nvPr>
            <p:extLst/>
          </p:nvPr>
        </p:nvGraphicFramePr>
        <p:xfrm>
          <a:off x="3689082" y="2420104"/>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P6</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4" name="灯片编号占位符 3">
            <a:extLst>
              <a:ext uri="{FF2B5EF4-FFF2-40B4-BE49-F238E27FC236}">
                <a16:creationId xmlns:a16="http://schemas.microsoft.com/office/drawing/2014/main" id="{E3EF9557-4E8D-44FA-8A8A-B1775E0DA7F8}"/>
              </a:ext>
            </a:extLst>
          </p:cNvPr>
          <p:cNvSpPr>
            <a:spLocks noGrp="1"/>
          </p:cNvSpPr>
          <p:nvPr>
            <p:ph type="sldNum" sz="quarter" idx="12"/>
          </p:nvPr>
        </p:nvSpPr>
        <p:spPr/>
        <p:txBody>
          <a:bodyPr/>
          <a:lstStyle/>
          <a:p>
            <a:pPr>
              <a:defRPr/>
            </a:pPr>
            <a:fld id="{B5257BD2-82AF-4553-8A1D-7A16DECA446F}" type="slidenum">
              <a:rPr lang="en-US" altLang="zh-CN" smtClean="0"/>
              <a:pPr>
                <a:defRPr/>
              </a:pPr>
              <a:t>71</a:t>
            </a:fld>
            <a:endParaRPr lang="en-US" altLang="zh-CN"/>
          </a:p>
        </p:txBody>
      </p:sp>
      <p:sp>
        <p:nvSpPr>
          <p:cNvPr id="6" name="对话气泡: 椭圆形 5">
            <a:extLst>
              <a:ext uri="{FF2B5EF4-FFF2-40B4-BE49-F238E27FC236}">
                <a16:creationId xmlns:a16="http://schemas.microsoft.com/office/drawing/2014/main" id="{7BF7DFAE-2F7D-41A3-980D-D9FCF9779B7F}"/>
              </a:ext>
            </a:extLst>
          </p:cNvPr>
          <p:cNvSpPr/>
          <p:nvPr/>
        </p:nvSpPr>
        <p:spPr>
          <a:xfrm>
            <a:off x="9333780" y="1130060"/>
            <a:ext cx="2398145" cy="845562"/>
          </a:xfrm>
          <a:prstGeom prst="wedgeEllipseCallout">
            <a:avLst>
              <a:gd name="adj1" fmla="val -42220"/>
              <a:gd name="adj2" fmla="val 8086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频繁被访问对象</a:t>
            </a:r>
          </a:p>
        </p:txBody>
      </p:sp>
    </p:spTree>
    <p:extLst>
      <p:ext uri="{BB962C8B-B14F-4D97-AF65-F5344CB8AC3E}">
        <p14:creationId xmlns:p14="http://schemas.microsoft.com/office/powerpoint/2010/main" val="41061106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623930"/>
            <a:ext cx="10972800" cy="743624"/>
          </a:xfrm>
        </p:spPr>
        <p:txBody>
          <a:bodyPr>
            <a:normAutofit/>
          </a:bodyPr>
          <a:lstStyle/>
          <a:p>
            <a:r>
              <a:rPr lang="zh-CN" altLang="en-US" sz="3600" b="1" dirty="0"/>
              <a:t>淘汰策略的其他优化思路</a:t>
            </a:r>
          </a:p>
        </p:txBody>
      </p:sp>
      <p:sp>
        <p:nvSpPr>
          <p:cNvPr id="3" name="内容占位符 2"/>
          <p:cNvSpPr>
            <a:spLocks noGrp="1"/>
          </p:cNvSpPr>
          <p:nvPr>
            <p:ph idx="1"/>
          </p:nvPr>
        </p:nvSpPr>
        <p:spPr>
          <a:xfrm>
            <a:off x="609600" y="1660036"/>
            <a:ext cx="10972800" cy="4389437"/>
          </a:xfrm>
        </p:spPr>
        <p:txBody>
          <a:bodyPr/>
          <a:lstStyle/>
          <a:p>
            <a:pPr marL="0" indent="0">
              <a:lnSpc>
                <a:spcPct val="150000"/>
              </a:lnSpc>
              <a:buNone/>
            </a:pPr>
            <a:r>
              <a:rPr lang="zh-CN" altLang="en-US" sz="2800" b="1" dirty="0">
                <a:latin typeface="黑体" panose="02010609060101010101" pitchFamily="49" charset="-122"/>
                <a:ea typeface="黑体" panose="02010609060101010101" pitchFamily="49" charset="-122"/>
              </a:rPr>
              <a:t>局部化</a:t>
            </a:r>
            <a:endParaRPr lang="en-US" altLang="zh-CN" sz="2800" b="1" dirty="0">
              <a:latin typeface="黑体" panose="02010609060101010101" pitchFamily="49" charset="-122"/>
              <a:ea typeface="黑体" panose="02010609060101010101" pitchFamily="49" charset="-122"/>
            </a:endParaRPr>
          </a:p>
          <a:p>
            <a:pPr marL="0" lvl="1" indent="0">
              <a:lnSpc>
                <a:spcPct val="150000"/>
              </a:lnSpc>
              <a:buNone/>
            </a:pPr>
            <a:r>
              <a:rPr lang="en-US" altLang="zh-CN" dirty="0"/>
              <a:t>        DBMS</a:t>
            </a:r>
            <a:r>
              <a:rPr lang="zh-CN" altLang="en-US" dirty="0"/>
              <a:t>追踪</a:t>
            </a:r>
            <a:r>
              <a:rPr lang="zh-CN" altLang="zh-CN" dirty="0">
                <a:solidFill>
                  <a:srgbClr val="FF0000"/>
                </a:solidFill>
              </a:rPr>
              <a:t>每个查询</a:t>
            </a:r>
            <a:r>
              <a:rPr lang="zh-CN" altLang="en-US" dirty="0"/>
              <a:t>或</a:t>
            </a:r>
            <a:r>
              <a:rPr lang="zh-CN" altLang="en-US" dirty="0">
                <a:solidFill>
                  <a:srgbClr val="FF0000"/>
                </a:solidFill>
              </a:rPr>
              <a:t>事务</a:t>
            </a:r>
            <a:r>
              <a:rPr lang="zh-CN" altLang="zh-CN" dirty="0"/>
              <a:t>的</a:t>
            </a:r>
            <a:r>
              <a:rPr lang="zh-CN" altLang="en-US" dirty="0"/>
              <a:t>页面访问轨迹，并</a:t>
            </a:r>
            <a:r>
              <a:rPr lang="zh-CN" altLang="en-US" dirty="0">
                <a:solidFill>
                  <a:srgbClr val="FF0000"/>
                </a:solidFill>
              </a:rPr>
              <a:t>在此</a:t>
            </a:r>
            <a:r>
              <a:rPr lang="zh-CN" altLang="zh-CN" dirty="0">
                <a:solidFill>
                  <a:srgbClr val="FF0000"/>
                </a:solidFill>
              </a:rPr>
              <a:t>局部范围内选择要淘汰的页面</a:t>
            </a:r>
            <a:r>
              <a:rPr lang="zh-CN" altLang="zh-CN" dirty="0"/>
              <a:t>，这样可以</a:t>
            </a:r>
            <a:r>
              <a:rPr lang="zh-CN" altLang="en-US" dirty="0"/>
              <a:t>让一</a:t>
            </a:r>
            <a:r>
              <a:rPr lang="zh-CN" altLang="zh-CN" dirty="0"/>
              <a:t>个查询</a:t>
            </a:r>
            <a:r>
              <a:rPr lang="zh-CN" altLang="en-US" dirty="0"/>
              <a:t>可能带来</a:t>
            </a:r>
            <a:r>
              <a:rPr lang="zh-CN" altLang="zh-CN" dirty="0"/>
              <a:t>的</a:t>
            </a:r>
            <a:r>
              <a:rPr lang="zh-CN" altLang="en-US" dirty="0"/>
              <a:t>缓存</a:t>
            </a:r>
            <a:r>
              <a:rPr lang="zh-CN" altLang="zh-CN" dirty="0"/>
              <a:t>污染最小化。</a:t>
            </a:r>
            <a:endParaRPr lang="en-US" altLang="zh-CN" dirty="0"/>
          </a:p>
          <a:p>
            <a:pPr marL="0" lvl="1" indent="0">
              <a:lnSpc>
                <a:spcPct val="150000"/>
              </a:lnSpc>
              <a:buNone/>
            </a:pPr>
            <a:r>
              <a:rPr lang="zh-CN" altLang="en-US" dirty="0"/>
              <a:t>例如</a:t>
            </a:r>
            <a:r>
              <a:rPr lang="en-US" altLang="zh-CN" dirty="0"/>
              <a:t>PostgreSQL</a:t>
            </a:r>
            <a:r>
              <a:rPr lang="zh-CN" altLang="en-US" dirty="0"/>
              <a:t>，为每个查询维护一个局部环形缓冲。</a:t>
            </a:r>
            <a:endParaRPr lang="zh-CN" altLang="zh-CN" dirty="0"/>
          </a:p>
          <a:p>
            <a:pPr marL="0" indent="0">
              <a:lnSpc>
                <a:spcPct val="150000"/>
              </a:lnSpc>
              <a:buNone/>
            </a:pPr>
            <a:r>
              <a:rPr lang="zh-CN" altLang="zh-CN" sz="2800" b="1" dirty="0">
                <a:latin typeface="黑体" panose="02010609060101010101" pitchFamily="49" charset="-122"/>
                <a:ea typeface="黑体" panose="02010609060101010101" pitchFamily="49" charset="-122"/>
              </a:rPr>
              <a:t>优先级提示</a:t>
            </a:r>
            <a:endParaRPr lang="en-US" altLang="zh-CN" sz="2800" b="1" dirty="0">
              <a:latin typeface="黑体" panose="02010609060101010101" pitchFamily="49" charset="-122"/>
              <a:ea typeface="黑体" panose="02010609060101010101" pitchFamily="49" charset="-122"/>
            </a:endParaRPr>
          </a:p>
          <a:p>
            <a:pPr marL="0" lvl="1" indent="0">
              <a:lnSpc>
                <a:spcPct val="150000"/>
              </a:lnSpc>
              <a:buNone/>
            </a:pPr>
            <a:r>
              <a:rPr lang="en-US" altLang="zh-CN" dirty="0"/>
              <a:t>        </a:t>
            </a:r>
            <a:r>
              <a:rPr lang="zh-CN" altLang="zh-CN" dirty="0"/>
              <a:t>事务</a:t>
            </a:r>
            <a:r>
              <a:rPr lang="zh-CN" altLang="en-US" dirty="0"/>
              <a:t>了解</a:t>
            </a:r>
            <a:r>
              <a:rPr lang="zh-CN" altLang="zh-CN" dirty="0"/>
              <a:t>查询执行期间</a:t>
            </a:r>
            <a:r>
              <a:rPr lang="zh-CN" altLang="en-US" dirty="0"/>
              <a:t>所访问的</a:t>
            </a:r>
            <a:r>
              <a:rPr lang="zh-CN" altLang="en-US" dirty="0">
                <a:solidFill>
                  <a:srgbClr val="FF0000"/>
                </a:solidFill>
              </a:rPr>
              <a:t>每个页面的上下文</a:t>
            </a:r>
            <a:r>
              <a:rPr lang="zh-CN" altLang="en-US" dirty="0"/>
              <a:t>，并</a:t>
            </a:r>
            <a:r>
              <a:rPr lang="zh-CN" altLang="zh-CN" dirty="0"/>
              <a:t>根据页面的上下文</a:t>
            </a:r>
            <a:r>
              <a:rPr lang="zh-CN" altLang="en-US" dirty="0">
                <a:solidFill>
                  <a:srgbClr val="FF0000"/>
                </a:solidFill>
              </a:rPr>
              <a:t>提示</a:t>
            </a:r>
            <a:r>
              <a:rPr lang="zh-CN" altLang="zh-CN" dirty="0">
                <a:solidFill>
                  <a:srgbClr val="FF0000"/>
                </a:solidFill>
              </a:rPr>
              <a:t>缓冲池管理器</a:t>
            </a:r>
            <a:r>
              <a:rPr lang="zh-CN" altLang="zh-CN" dirty="0"/>
              <a:t>该页面是否重要</a:t>
            </a:r>
            <a:r>
              <a:rPr lang="zh-CN" altLang="en-US" dirty="0"/>
              <a:t>，从而影响淘汰页面的选择</a:t>
            </a:r>
            <a:r>
              <a:rPr lang="zh-CN" altLang="zh-CN" dirty="0"/>
              <a:t>。</a:t>
            </a:r>
          </a:p>
        </p:txBody>
      </p:sp>
      <p:sp>
        <p:nvSpPr>
          <p:cNvPr id="4" name="灯片编号占位符 3">
            <a:extLst>
              <a:ext uri="{FF2B5EF4-FFF2-40B4-BE49-F238E27FC236}">
                <a16:creationId xmlns:a16="http://schemas.microsoft.com/office/drawing/2014/main" id="{3640EF97-FFA7-4030-ABF8-41E8ACB67A1F}"/>
              </a:ext>
            </a:extLst>
          </p:cNvPr>
          <p:cNvSpPr>
            <a:spLocks noGrp="1"/>
          </p:cNvSpPr>
          <p:nvPr>
            <p:ph type="sldNum" sz="quarter" idx="12"/>
          </p:nvPr>
        </p:nvSpPr>
        <p:spPr/>
        <p:txBody>
          <a:bodyPr/>
          <a:lstStyle/>
          <a:p>
            <a:pPr>
              <a:defRPr/>
            </a:pPr>
            <a:fld id="{B5257BD2-82AF-4553-8A1D-7A16DECA446F}" type="slidenum">
              <a:rPr lang="en-US" altLang="zh-CN" smtClean="0"/>
              <a:pPr>
                <a:defRPr/>
              </a:pPr>
              <a:t>72</a:t>
            </a:fld>
            <a:endParaRPr lang="en-US" altLang="zh-CN"/>
          </a:p>
        </p:txBody>
      </p:sp>
    </p:spTree>
    <p:extLst>
      <p:ext uri="{BB962C8B-B14F-4D97-AF65-F5344CB8AC3E}">
        <p14:creationId xmlns:p14="http://schemas.microsoft.com/office/powerpoint/2010/main" val="38360729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704850"/>
            <a:ext cx="10972800" cy="775992"/>
          </a:xfrm>
        </p:spPr>
        <p:txBody>
          <a:bodyPr>
            <a:normAutofit/>
          </a:bodyPr>
          <a:lstStyle/>
          <a:p>
            <a:r>
              <a:rPr lang="zh-CN" altLang="en-US" sz="3600" b="1" dirty="0"/>
              <a:t>脏页的处理</a:t>
            </a:r>
          </a:p>
        </p:txBody>
      </p:sp>
      <p:sp>
        <p:nvSpPr>
          <p:cNvPr id="3" name="内容占位符 2"/>
          <p:cNvSpPr>
            <a:spLocks noGrp="1"/>
          </p:cNvSpPr>
          <p:nvPr>
            <p:ph idx="1"/>
          </p:nvPr>
        </p:nvSpPr>
        <p:spPr>
          <a:xfrm>
            <a:off x="609600" y="1657804"/>
            <a:ext cx="10972800" cy="4698548"/>
          </a:xfrm>
        </p:spPr>
        <p:txBody>
          <a:bodyPr/>
          <a:lstStyle/>
          <a:p>
            <a:pPr marL="0" indent="0">
              <a:lnSpc>
                <a:spcPct val="150000"/>
              </a:lnSpc>
              <a:spcBef>
                <a:spcPts val="1200"/>
              </a:spcBef>
              <a:buNone/>
            </a:pPr>
            <a:r>
              <a:rPr lang="zh-CN" altLang="zh-CN" dirty="0"/>
              <a:t>在淘汰页面时，对于脏页可以有两种</a:t>
            </a:r>
            <a:r>
              <a:rPr lang="zh-CN" altLang="en-US" dirty="0"/>
              <a:t>情况</a:t>
            </a:r>
            <a:r>
              <a:rPr lang="zh-CN" altLang="zh-CN" dirty="0"/>
              <a:t>：</a:t>
            </a:r>
            <a:endParaRPr lang="en-US" altLang="zh-CN" dirty="0"/>
          </a:p>
          <a:p>
            <a:pPr marL="0" indent="0">
              <a:lnSpc>
                <a:spcPct val="150000"/>
              </a:lnSpc>
              <a:spcBef>
                <a:spcPts val="1200"/>
              </a:spcBef>
              <a:buNone/>
            </a:pPr>
            <a:r>
              <a:rPr lang="zh-CN" altLang="en-US" dirty="0">
                <a:latin typeface="+mn-ea"/>
              </a:rPr>
              <a:t>（</a:t>
            </a:r>
            <a:r>
              <a:rPr lang="en-US" altLang="zh-CN" dirty="0">
                <a:latin typeface="+mn-ea"/>
              </a:rPr>
              <a:t>1</a:t>
            </a:r>
            <a:r>
              <a:rPr lang="zh-CN" altLang="en-US" dirty="0">
                <a:latin typeface="+mn-ea"/>
              </a:rPr>
              <a:t>）</a:t>
            </a:r>
            <a:r>
              <a:rPr lang="zh-CN" altLang="en-US" dirty="0">
                <a:solidFill>
                  <a:srgbClr val="FF0000"/>
                </a:solidFill>
              </a:rPr>
              <a:t>快速</a:t>
            </a:r>
            <a:r>
              <a:rPr lang="zh-CN" altLang="en-US" dirty="0"/>
              <a:t>：</a:t>
            </a:r>
            <a:r>
              <a:rPr lang="zh-CN" altLang="zh-CN" dirty="0"/>
              <a:t>优先淘汰</a:t>
            </a:r>
            <a:r>
              <a:rPr lang="zh-CN" altLang="zh-CN" dirty="0">
                <a:solidFill>
                  <a:srgbClr val="FF0000"/>
                </a:solidFill>
              </a:rPr>
              <a:t>非脏页面</a:t>
            </a:r>
            <a:r>
              <a:rPr lang="zh-CN" altLang="en-US" dirty="0"/>
              <a:t>（</a:t>
            </a:r>
            <a:r>
              <a:rPr lang="zh-CN" altLang="zh-CN" dirty="0"/>
              <a:t>可能将未来</a:t>
            </a:r>
            <a:r>
              <a:rPr lang="zh-CN" altLang="en-US" dirty="0"/>
              <a:t>不需要</a:t>
            </a:r>
            <a:r>
              <a:rPr lang="zh-CN" altLang="zh-CN" dirty="0"/>
              <a:t>的脏页留在缓冲池</a:t>
            </a:r>
            <a:r>
              <a:rPr lang="zh-CN" altLang="en-US" dirty="0"/>
              <a:t>）；</a:t>
            </a:r>
            <a:r>
              <a:rPr lang="zh-CN" altLang="en-US" dirty="0">
                <a:latin typeface="+mn-ea"/>
              </a:rPr>
              <a:t>（</a:t>
            </a:r>
            <a:r>
              <a:rPr lang="en-US" altLang="zh-CN" dirty="0">
                <a:latin typeface="+mn-ea"/>
              </a:rPr>
              <a:t>2</a:t>
            </a:r>
            <a:r>
              <a:rPr lang="zh-CN" altLang="en-US" dirty="0">
                <a:latin typeface="+mn-ea"/>
              </a:rPr>
              <a:t>）</a:t>
            </a:r>
            <a:r>
              <a:rPr lang="zh-CN" altLang="en-US" dirty="0">
                <a:solidFill>
                  <a:srgbClr val="FF0000"/>
                </a:solidFill>
              </a:rPr>
              <a:t>慢速</a:t>
            </a:r>
            <a:r>
              <a:rPr lang="zh-CN" altLang="en-US" dirty="0"/>
              <a:t>：</a:t>
            </a:r>
            <a:r>
              <a:rPr lang="zh-CN" altLang="zh-CN" dirty="0"/>
              <a:t>将脏页写回磁盘后再将其淘汰</a:t>
            </a:r>
            <a:r>
              <a:rPr lang="zh-CN" altLang="en-US" dirty="0"/>
              <a:t>（这将</a:t>
            </a:r>
            <a:r>
              <a:rPr lang="zh-CN" altLang="zh-CN" dirty="0"/>
              <a:t>降低替换页面的速度</a:t>
            </a:r>
            <a:r>
              <a:rPr lang="zh-CN" altLang="en-US" dirty="0"/>
              <a:t>）。</a:t>
            </a:r>
            <a:endParaRPr lang="en-US" altLang="zh-CN" dirty="0"/>
          </a:p>
          <a:p>
            <a:pPr marL="0" indent="0">
              <a:lnSpc>
                <a:spcPct val="150000"/>
              </a:lnSpc>
              <a:spcBef>
                <a:spcPts val="1200"/>
              </a:spcBef>
              <a:buNone/>
            </a:pPr>
            <a:endParaRPr lang="en-US" altLang="zh-CN" sz="1000" dirty="0"/>
          </a:p>
          <a:p>
            <a:pPr marL="0" indent="0">
              <a:lnSpc>
                <a:spcPct val="150000"/>
              </a:lnSpc>
              <a:spcBef>
                <a:spcPts val="1200"/>
              </a:spcBef>
              <a:buNone/>
            </a:pPr>
            <a:endParaRPr lang="en-US" altLang="zh-CN" b="1" dirty="0">
              <a:solidFill>
                <a:srgbClr val="FF0000"/>
              </a:solidFill>
            </a:endParaRPr>
          </a:p>
          <a:p>
            <a:pPr marL="0" indent="0">
              <a:lnSpc>
                <a:spcPct val="150000"/>
              </a:lnSpc>
              <a:spcBef>
                <a:spcPts val="1200"/>
              </a:spcBef>
              <a:buNone/>
            </a:pPr>
            <a:r>
              <a:rPr lang="zh-CN" altLang="zh-CN" b="1" dirty="0">
                <a:solidFill>
                  <a:srgbClr val="FF0000"/>
                </a:solidFill>
              </a:rPr>
              <a:t>后台写</a:t>
            </a:r>
            <a:r>
              <a:rPr lang="zh-CN" altLang="en-US" b="1" dirty="0">
                <a:solidFill>
                  <a:srgbClr val="FF0000"/>
                </a:solidFill>
              </a:rPr>
              <a:t>：</a:t>
            </a:r>
            <a:r>
              <a:rPr lang="en-US" altLang="zh-CN" dirty="0"/>
              <a:t>DBMS</a:t>
            </a:r>
            <a:r>
              <a:rPr lang="zh-CN" altLang="zh-CN" dirty="0"/>
              <a:t>定期遍历页表并将脏页写入磁盘</a:t>
            </a:r>
            <a:r>
              <a:rPr lang="zh-CN" altLang="en-US" dirty="0"/>
              <a:t>，</a:t>
            </a:r>
            <a:r>
              <a:rPr lang="zh-CN" altLang="zh-CN" dirty="0"/>
              <a:t>避免在淘汰页面时</a:t>
            </a:r>
            <a:r>
              <a:rPr lang="zh-CN" altLang="en-US" dirty="0"/>
              <a:t>才</a:t>
            </a:r>
            <a:r>
              <a:rPr lang="zh-CN" altLang="zh-CN" dirty="0"/>
              <a:t>执行页面写出操作</a:t>
            </a:r>
            <a:r>
              <a:rPr lang="zh-CN" altLang="en-US" dirty="0"/>
              <a:t>。</a:t>
            </a:r>
          </a:p>
        </p:txBody>
      </p:sp>
      <p:sp>
        <p:nvSpPr>
          <p:cNvPr id="4" name="灯片编号占位符 3">
            <a:extLst>
              <a:ext uri="{FF2B5EF4-FFF2-40B4-BE49-F238E27FC236}">
                <a16:creationId xmlns:a16="http://schemas.microsoft.com/office/drawing/2014/main" id="{49384D78-412E-4386-8A0B-EAC75BD57454}"/>
              </a:ext>
            </a:extLst>
          </p:cNvPr>
          <p:cNvSpPr>
            <a:spLocks noGrp="1"/>
          </p:cNvSpPr>
          <p:nvPr>
            <p:ph type="sldNum" sz="quarter" idx="12"/>
          </p:nvPr>
        </p:nvSpPr>
        <p:spPr/>
        <p:txBody>
          <a:bodyPr/>
          <a:lstStyle/>
          <a:p>
            <a:pPr>
              <a:defRPr/>
            </a:pPr>
            <a:fld id="{B5257BD2-82AF-4553-8A1D-7A16DECA446F}" type="slidenum">
              <a:rPr lang="en-US" altLang="zh-CN" smtClean="0"/>
              <a:pPr>
                <a:defRPr/>
              </a:pPr>
              <a:t>73</a:t>
            </a:fld>
            <a:endParaRPr lang="en-US" altLang="zh-CN"/>
          </a:p>
        </p:txBody>
      </p:sp>
      <p:sp>
        <p:nvSpPr>
          <p:cNvPr id="5" name="对话气泡: 圆角矩形 4">
            <a:extLst>
              <a:ext uri="{FF2B5EF4-FFF2-40B4-BE49-F238E27FC236}">
                <a16:creationId xmlns:a16="http://schemas.microsoft.com/office/drawing/2014/main" id="{4CD1480A-AEAC-4ED0-A22D-6101F0C30C35}"/>
              </a:ext>
            </a:extLst>
          </p:cNvPr>
          <p:cNvSpPr/>
          <p:nvPr/>
        </p:nvSpPr>
        <p:spPr>
          <a:xfrm>
            <a:off x="1853077" y="4007078"/>
            <a:ext cx="2613727" cy="841572"/>
          </a:xfrm>
          <a:prstGeom prst="wedgeRoundRectCallout">
            <a:avLst>
              <a:gd name="adj1" fmla="val -70679"/>
              <a:gd name="adj2" fmla="val 6538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还可以辅助应用另一种处理机制</a:t>
            </a:r>
          </a:p>
        </p:txBody>
      </p:sp>
    </p:spTree>
    <p:extLst>
      <p:ext uri="{BB962C8B-B14F-4D97-AF65-F5344CB8AC3E}">
        <p14:creationId xmlns:p14="http://schemas.microsoft.com/office/powerpoint/2010/main" val="32045040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479376" y="1556793"/>
            <a:ext cx="10971372" cy="4389437"/>
          </a:xfrm>
        </p:spPr>
        <p:txBody>
          <a:bodyPr/>
          <a:lstStyle/>
          <a:p>
            <a:pPr marL="0" indent="0">
              <a:lnSpc>
                <a:spcPct val="150000"/>
              </a:lnSpc>
              <a:buNone/>
            </a:pPr>
            <a:r>
              <a:rPr lang="zh-CN" altLang="en-US" sz="2800" b="1" dirty="0"/>
              <a:t>多缓冲池</a:t>
            </a:r>
            <a:endParaRPr lang="en-US" altLang="zh-CN" sz="2800" b="1" dirty="0"/>
          </a:p>
          <a:p>
            <a:pPr lvl="1">
              <a:lnSpc>
                <a:spcPct val="150000"/>
              </a:lnSpc>
              <a:buFont typeface="Wingdings" panose="05000000000000000000" pitchFamily="2" charset="2"/>
              <a:buChar char="Ø"/>
            </a:pPr>
            <a:r>
              <a:rPr lang="en-US" altLang="zh-CN" dirty="0"/>
              <a:t>DBMS</a:t>
            </a:r>
            <a:r>
              <a:rPr lang="zh-CN" altLang="zh-CN" dirty="0"/>
              <a:t>维护多个用于不同目的的缓冲池</a:t>
            </a:r>
            <a:r>
              <a:rPr lang="zh-CN" altLang="en-US" dirty="0"/>
              <a:t>。</a:t>
            </a:r>
            <a:endParaRPr lang="en-US" altLang="zh-CN" dirty="0"/>
          </a:p>
          <a:p>
            <a:pPr marL="393700" lvl="1" indent="0">
              <a:lnSpc>
                <a:spcPct val="150000"/>
              </a:lnSpc>
              <a:buNone/>
            </a:pPr>
            <a:r>
              <a:rPr lang="zh-CN" altLang="en-US" dirty="0"/>
              <a:t>      可以是：多个</a:t>
            </a:r>
            <a:r>
              <a:rPr lang="zh-CN" altLang="en-US" dirty="0">
                <a:solidFill>
                  <a:srgbClr val="FF0000"/>
                </a:solidFill>
              </a:rPr>
              <a:t>缓冲池实例</a:t>
            </a:r>
            <a:r>
              <a:rPr lang="zh-CN" altLang="en-US" dirty="0"/>
              <a:t>、</a:t>
            </a:r>
            <a:r>
              <a:rPr lang="zh-CN" altLang="zh-CN" dirty="0"/>
              <a:t>每个</a:t>
            </a:r>
            <a:r>
              <a:rPr lang="zh-CN" altLang="zh-CN" dirty="0">
                <a:solidFill>
                  <a:srgbClr val="FF0000"/>
                </a:solidFill>
              </a:rPr>
              <a:t>数据库</a:t>
            </a:r>
            <a:r>
              <a:rPr lang="zh-CN" altLang="zh-CN" dirty="0"/>
              <a:t>使用一个缓冲池</a:t>
            </a:r>
            <a:r>
              <a:rPr lang="zh-CN" altLang="en-US" dirty="0"/>
              <a:t>、</a:t>
            </a:r>
            <a:r>
              <a:rPr lang="zh-CN" altLang="zh-CN" dirty="0">
                <a:solidFill>
                  <a:srgbClr val="FF0000"/>
                </a:solidFill>
              </a:rPr>
              <a:t>每种页面类型</a:t>
            </a:r>
            <a:r>
              <a:rPr lang="zh-CN" altLang="zh-CN" dirty="0"/>
              <a:t>使用一个缓冲池。</a:t>
            </a:r>
            <a:endParaRPr lang="en-US" altLang="zh-CN" dirty="0"/>
          </a:p>
          <a:p>
            <a:pPr lvl="1">
              <a:lnSpc>
                <a:spcPct val="150000"/>
              </a:lnSpc>
              <a:buFont typeface="Wingdings" panose="05000000000000000000" pitchFamily="2" charset="2"/>
              <a:buChar char="Ø"/>
            </a:pPr>
            <a:r>
              <a:rPr lang="zh-CN" altLang="en-US" dirty="0"/>
              <a:t>各</a:t>
            </a:r>
            <a:r>
              <a:rPr lang="zh-CN" altLang="zh-CN" dirty="0"/>
              <a:t>缓冲池可以采用</a:t>
            </a:r>
            <a:r>
              <a:rPr lang="zh-CN" altLang="zh-CN" dirty="0">
                <a:solidFill>
                  <a:srgbClr val="FF0000"/>
                </a:solidFill>
              </a:rPr>
              <a:t>量身定制</a:t>
            </a:r>
            <a:r>
              <a:rPr lang="zh-CN" altLang="zh-CN" dirty="0"/>
              <a:t>的管理策略。</a:t>
            </a:r>
            <a:endParaRPr lang="en-US" altLang="zh-CN" dirty="0"/>
          </a:p>
          <a:p>
            <a:pPr marL="0" indent="0">
              <a:lnSpc>
                <a:spcPct val="150000"/>
              </a:lnSpc>
              <a:buNone/>
            </a:pPr>
            <a:r>
              <a:rPr lang="zh-CN" altLang="zh-CN" sz="2800" b="1" dirty="0"/>
              <a:t>预取</a:t>
            </a:r>
            <a:endParaRPr lang="en-US" altLang="zh-CN" sz="2800" b="1" dirty="0"/>
          </a:p>
          <a:p>
            <a:pPr lvl="1">
              <a:lnSpc>
                <a:spcPct val="150000"/>
              </a:lnSpc>
              <a:buFont typeface="Wingdings" panose="05000000000000000000" pitchFamily="2" charset="2"/>
              <a:buChar char="Ø"/>
            </a:pPr>
            <a:r>
              <a:rPr lang="zh-CN" altLang="zh-CN" dirty="0"/>
              <a:t>在处理第一组页面时，</a:t>
            </a:r>
            <a:r>
              <a:rPr lang="en-US" altLang="zh-CN" dirty="0"/>
              <a:t>DBMS</a:t>
            </a:r>
            <a:r>
              <a:rPr lang="zh-CN" altLang="en-US" dirty="0"/>
              <a:t>预先</a:t>
            </a:r>
            <a:r>
              <a:rPr lang="zh-CN" altLang="zh-CN" dirty="0"/>
              <a:t>将第二组页面</a:t>
            </a:r>
            <a:r>
              <a:rPr lang="zh-CN" altLang="en-US" dirty="0"/>
              <a:t>读取</a:t>
            </a:r>
            <a:r>
              <a:rPr lang="zh-CN" altLang="zh-CN" dirty="0"/>
              <a:t>到缓冲池中。</a:t>
            </a:r>
            <a:endParaRPr lang="en-US" altLang="zh-CN" dirty="0"/>
          </a:p>
          <a:p>
            <a:pPr marL="393700" lvl="1" indent="0">
              <a:lnSpc>
                <a:spcPct val="150000"/>
              </a:lnSpc>
              <a:buNone/>
            </a:pPr>
            <a:r>
              <a:rPr lang="en-US" altLang="zh-CN" dirty="0"/>
              <a:t>    </a:t>
            </a:r>
            <a:r>
              <a:rPr lang="zh-CN" altLang="zh-CN" i="1" dirty="0"/>
              <a:t>这种方法通常在顺序访问多个页面时使用。</a:t>
            </a:r>
            <a:endParaRPr lang="en-US" altLang="zh-CN" i="1" dirty="0"/>
          </a:p>
        </p:txBody>
      </p:sp>
      <p:sp>
        <p:nvSpPr>
          <p:cNvPr id="4" name="灯片编号占位符 3">
            <a:extLst>
              <a:ext uri="{FF2B5EF4-FFF2-40B4-BE49-F238E27FC236}">
                <a16:creationId xmlns:a16="http://schemas.microsoft.com/office/drawing/2014/main" id="{EFF4A9AE-4F1B-4640-BECB-A9F5E4ED0C40}"/>
              </a:ext>
            </a:extLst>
          </p:cNvPr>
          <p:cNvSpPr>
            <a:spLocks noGrp="1"/>
          </p:cNvSpPr>
          <p:nvPr>
            <p:ph type="sldNum" sz="quarter" idx="12"/>
          </p:nvPr>
        </p:nvSpPr>
        <p:spPr/>
        <p:txBody>
          <a:bodyPr/>
          <a:lstStyle/>
          <a:p>
            <a:pPr>
              <a:defRPr/>
            </a:pPr>
            <a:fld id="{B5257BD2-82AF-4553-8A1D-7A16DECA446F}" type="slidenum">
              <a:rPr lang="en-US" altLang="zh-CN" smtClean="0"/>
              <a:pPr>
                <a:defRPr/>
              </a:pPr>
              <a:t>74</a:t>
            </a:fld>
            <a:endParaRPr lang="en-US" altLang="zh-CN"/>
          </a:p>
        </p:txBody>
      </p:sp>
    </p:spTree>
    <p:extLst>
      <p:ext uri="{BB962C8B-B14F-4D97-AF65-F5344CB8AC3E}">
        <p14:creationId xmlns:p14="http://schemas.microsoft.com/office/powerpoint/2010/main" val="32124155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497310" y="1628801"/>
            <a:ext cx="10971372" cy="4389437"/>
          </a:xfrm>
        </p:spPr>
        <p:txBody>
          <a:bodyPr/>
          <a:lstStyle/>
          <a:p>
            <a:pPr marL="0" indent="0">
              <a:lnSpc>
                <a:spcPct val="150000"/>
              </a:lnSpc>
              <a:buNone/>
            </a:pPr>
            <a:r>
              <a:rPr lang="zh-CN" altLang="zh-CN" sz="2800" b="1" dirty="0"/>
              <a:t>扫描共享</a:t>
            </a:r>
            <a:endParaRPr lang="en-US" altLang="zh-CN" sz="2800" b="1" dirty="0"/>
          </a:p>
          <a:p>
            <a:pPr marL="393700" lvl="1" indent="0">
              <a:lnSpc>
                <a:spcPct val="150000"/>
              </a:lnSpc>
              <a:buNone/>
            </a:pPr>
            <a:r>
              <a:rPr lang="zh-CN" altLang="zh-CN" dirty="0"/>
              <a:t>将多个查询附加到</a:t>
            </a:r>
            <a:r>
              <a:rPr lang="zh-CN" altLang="en-US" dirty="0">
                <a:solidFill>
                  <a:srgbClr val="FF0000"/>
                </a:solidFill>
              </a:rPr>
              <a:t>一</a:t>
            </a:r>
            <a:r>
              <a:rPr lang="zh-CN" altLang="zh-CN" dirty="0">
                <a:solidFill>
                  <a:srgbClr val="FF0000"/>
                </a:solidFill>
              </a:rPr>
              <a:t>个游标</a:t>
            </a:r>
            <a:r>
              <a:rPr lang="zh-CN" altLang="zh-CN" dirty="0"/>
              <a:t>上</a:t>
            </a:r>
            <a:r>
              <a:rPr lang="zh-CN" altLang="en-US" dirty="0"/>
              <a:t>，</a:t>
            </a:r>
            <a:r>
              <a:rPr lang="zh-CN" altLang="en-US" dirty="0">
                <a:solidFill>
                  <a:srgbClr val="FF0000"/>
                </a:solidFill>
              </a:rPr>
              <a:t>减少重复访问的次数</a:t>
            </a:r>
            <a:r>
              <a:rPr lang="zh-CN" altLang="zh-CN" dirty="0"/>
              <a:t>。</a:t>
            </a:r>
            <a:endParaRPr lang="en-US" altLang="zh-CN" dirty="0"/>
          </a:p>
        </p:txBody>
      </p:sp>
      <p:pic>
        <p:nvPicPr>
          <p:cNvPr id="5" name="图片 4"/>
          <p:cNvPicPr>
            <a:picLocks noChangeAspect="1"/>
          </p:cNvPicPr>
          <p:nvPr/>
        </p:nvPicPr>
        <p:blipFill>
          <a:blip r:embed="rId2"/>
          <a:stretch>
            <a:fillRect/>
          </a:stretch>
        </p:blipFill>
        <p:spPr>
          <a:xfrm>
            <a:off x="6600056" y="2911687"/>
            <a:ext cx="5328592" cy="3240360"/>
          </a:xfrm>
          <a:prstGeom prst="rect">
            <a:avLst/>
          </a:prstGeom>
        </p:spPr>
      </p:pic>
      <p:pic>
        <p:nvPicPr>
          <p:cNvPr id="6" name="图片 5"/>
          <p:cNvPicPr>
            <a:picLocks noChangeAspect="1"/>
          </p:cNvPicPr>
          <p:nvPr/>
        </p:nvPicPr>
        <p:blipFill>
          <a:blip r:embed="rId3"/>
          <a:stretch>
            <a:fillRect/>
          </a:stretch>
        </p:blipFill>
        <p:spPr>
          <a:xfrm>
            <a:off x="479377" y="2911688"/>
            <a:ext cx="5472608" cy="3263869"/>
          </a:xfrm>
          <a:prstGeom prst="rect">
            <a:avLst/>
          </a:prstGeom>
        </p:spPr>
      </p:pic>
      <p:sp>
        <p:nvSpPr>
          <p:cNvPr id="4" name="箭头: 右 3">
            <a:extLst>
              <a:ext uri="{FF2B5EF4-FFF2-40B4-BE49-F238E27FC236}">
                <a16:creationId xmlns:a16="http://schemas.microsoft.com/office/drawing/2014/main" id="{2F236568-FECE-41E9-9380-F73795154065}"/>
              </a:ext>
            </a:extLst>
          </p:cNvPr>
          <p:cNvSpPr/>
          <p:nvPr/>
        </p:nvSpPr>
        <p:spPr>
          <a:xfrm>
            <a:off x="6096000" y="4312520"/>
            <a:ext cx="360040" cy="628648"/>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prstClr val="black"/>
              </a:solidFill>
              <a:latin typeface="Constantia"/>
              <a:ea typeface="宋体" panose="02010600030101010101" pitchFamily="2" charset="-122"/>
            </a:endParaRPr>
          </a:p>
        </p:txBody>
      </p:sp>
      <p:sp>
        <p:nvSpPr>
          <p:cNvPr id="7" name="灯片编号占位符 6">
            <a:extLst>
              <a:ext uri="{FF2B5EF4-FFF2-40B4-BE49-F238E27FC236}">
                <a16:creationId xmlns:a16="http://schemas.microsoft.com/office/drawing/2014/main" id="{D5E3FF2A-D0DE-452A-A0BF-8E2A81B8E476}"/>
              </a:ext>
            </a:extLst>
          </p:cNvPr>
          <p:cNvSpPr>
            <a:spLocks noGrp="1"/>
          </p:cNvSpPr>
          <p:nvPr>
            <p:ph type="sldNum" sz="quarter" idx="12"/>
          </p:nvPr>
        </p:nvSpPr>
        <p:spPr/>
        <p:txBody>
          <a:bodyPr/>
          <a:lstStyle/>
          <a:p>
            <a:pPr>
              <a:defRPr/>
            </a:pPr>
            <a:fld id="{B5257BD2-82AF-4553-8A1D-7A16DECA446F}" type="slidenum">
              <a:rPr lang="en-US" altLang="zh-CN" smtClean="0"/>
              <a:pPr>
                <a:defRPr/>
              </a:pPr>
              <a:t>75</a:t>
            </a:fld>
            <a:endParaRPr lang="en-US" altLang="zh-CN"/>
          </a:p>
        </p:txBody>
      </p:sp>
    </p:spTree>
    <p:extLst>
      <p:ext uri="{BB962C8B-B14F-4D97-AF65-F5344CB8AC3E}">
        <p14:creationId xmlns:p14="http://schemas.microsoft.com/office/powerpoint/2010/main" val="32189562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497310" y="1628801"/>
            <a:ext cx="10971372" cy="4389437"/>
          </a:xfrm>
        </p:spPr>
        <p:txBody>
          <a:bodyPr/>
          <a:lstStyle/>
          <a:p>
            <a:pPr marL="0" indent="0">
              <a:lnSpc>
                <a:spcPct val="150000"/>
              </a:lnSpc>
              <a:buNone/>
            </a:pPr>
            <a:r>
              <a:rPr lang="zh-CN" altLang="zh-CN" sz="2800" b="1" dirty="0"/>
              <a:t>扫描共享</a:t>
            </a:r>
            <a:endParaRPr lang="en-US" altLang="zh-CN" sz="2800" b="1" dirty="0"/>
          </a:p>
          <a:p>
            <a:pPr marL="393700" lvl="1" indent="0">
              <a:lnSpc>
                <a:spcPct val="150000"/>
              </a:lnSpc>
              <a:buNone/>
            </a:pPr>
            <a:r>
              <a:rPr lang="zh-CN" altLang="zh-CN" dirty="0"/>
              <a:t>将多个查询附加到</a:t>
            </a:r>
            <a:r>
              <a:rPr lang="zh-CN" altLang="en-US" dirty="0">
                <a:solidFill>
                  <a:srgbClr val="FF0000"/>
                </a:solidFill>
              </a:rPr>
              <a:t>一</a:t>
            </a:r>
            <a:r>
              <a:rPr lang="zh-CN" altLang="zh-CN" dirty="0">
                <a:solidFill>
                  <a:srgbClr val="FF0000"/>
                </a:solidFill>
              </a:rPr>
              <a:t>个游标</a:t>
            </a:r>
            <a:r>
              <a:rPr lang="zh-CN" altLang="zh-CN" dirty="0"/>
              <a:t>上</a:t>
            </a:r>
            <a:r>
              <a:rPr lang="zh-CN" altLang="en-US" dirty="0"/>
              <a:t>，</a:t>
            </a:r>
            <a:r>
              <a:rPr lang="zh-CN" altLang="en-US" dirty="0">
                <a:solidFill>
                  <a:srgbClr val="FF0000"/>
                </a:solidFill>
              </a:rPr>
              <a:t>减少重复访问的次数</a:t>
            </a:r>
            <a:r>
              <a:rPr lang="zh-CN" altLang="zh-CN" dirty="0"/>
              <a:t>。</a:t>
            </a:r>
            <a:endParaRPr lang="en-US" altLang="zh-CN" dirty="0"/>
          </a:p>
        </p:txBody>
      </p:sp>
      <p:pic>
        <p:nvPicPr>
          <p:cNvPr id="4" name="图片 3">
            <a:extLst>
              <a:ext uri="{FF2B5EF4-FFF2-40B4-BE49-F238E27FC236}">
                <a16:creationId xmlns:a16="http://schemas.microsoft.com/office/drawing/2014/main" id="{0F948343-CE86-4394-9CDF-A4B6D1A7EE35}"/>
              </a:ext>
            </a:extLst>
          </p:cNvPr>
          <p:cNvPicPr>
            <a:picLocks noChangeAspect="1"/>
          </p:cNvPicPr>
          <p:nvPr/>
        </p:nvPicPr>
        <p:blipFill>
          <a:blip r:embed="rId2"/>
          <a:stretch>
            <a:fillRect/>
          </a:stretch>
        </p:blipFill>
        <p:spPr>
          <a:xfrm>
            <a:off x="533304" y="2911687"/>
            <a:ext cx="5418681" cy="3240360"/>
          </a:xfrm>
          <a:prstGeom prst="rect">
            <a:avLst/>
          </a:prstGeom>
        </p:spPr>
      </p:pic>
      <p:pic>
        <p:nvPicPr>
          <p:cNvPr id="7" name="图片 6">
            <a:extLst>
              <a:ext uri="{FF2B5EF4-FFF2-40B4-BE49-F238E27FC236}">
                <a16:creationId xmlns:a16="http://schemas.microsoft.com/office/drawing/2014/main" id="{8529E87F-83AD-433F-8FF2-28A6E3AF87E0}"/>
              </a:ext>
            </a:extLst>
          </p:cNvPr>
          <p:cNvPicPr>
            <a:picLocks noChangeAspect="1"/>
          </p:cNvPicPr>
          <p:nvPr/>
        </p:nvPicPr>
        <p:blipFill>
          <a:blip r:embed="rId3"/>
          <a:stretch>
            <a:fillRect/>
          </a:stretch>
        </p:blipFill>
        <p:spPr>
          <a:xfrm>
            <a:off x="6744072" y="2958467"/>
            <a:ext cx="5256584" cy="3240360"/>
          </a:xfrm>
          <a:prstGeom prst="rect">
            <a:avLst/>
          </a:prstGeom>
        </p:spPr>
      </p:pic>
      <p:sp>
        <p:nvSpPr>
          <p:cNvPr id="8" name="箭头: 右 7">
            <a:extLst>
              <a:ext uri="{FF2B5EF4-FFF2-40B4-BE49-F238E27FC236}">
                <a16:creationId xmlns:a16="http://schemas.microsoft.com/office/drawing/2014/main" id="{D75763D4-1423-4B58-B2F3-DD4ECB0F1F0F}"/>
              </a:ext>
            </a:extLst>
          </p:cNvPr>
          <p:cNvSpPr/>
          <p:nvPr/>
        </p:nvSpPr>
        <p:spPr>
          <a:xfrm>
            <a:off x="6168008" y="4264323"/>
            <a:ext cx="360040" cy="628648"/>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prstClr val="black"/>
              </a:solidFill>
              <a:latin typeface="Constantia"/>
              <a:ea typeface="宋体" panose="02010600030101010101" pitchFamily="2" charset="-122"/>
            </a:endParaRPr>
          </a:p>
        </p:txBody>
      </p:sp>
      <p:sp>
        <p:nvSpPr>
          <p:cNvPr id="5" name="灯片编号占位符 4">
            <a:extLst>
              <a:ext uri="{FF2B5EF4-FFF2-40B4-BE49-F238E27FC236}">
                <a16:creationId xmlns:a16="http://schemas.microsoft.com/office/drawing/2014/main" id="{2FFE8C62-CCF8-4938-A570-835C875C1212}"/>
              </a:ext>
            </a:extLst>
          </p:cNvPr>
          <p:cNvSpPr>
            <a:spLocks noGrp="1"/>
          </p:cNvSpPr>
          <p:nvPr>
            <p:ph type="sldNum" sz="quarter" idx="12"/>
          </p:nvPr>
        </p:nvSpPr>
        <p:spPr/>
        <p:txBody>
          <a:bodyPr/>
          <a:lstStyle/>
          <a:p>
            <a:pPr>
              <a:defRPr/>
            </a:pPr>
            <a:fld id="{B5257BD2-82AF-4553-8A1D-7A16DECA446F}" type="slidenum">
              <a:rPr lang="en-US" altLang="zh-CN" smtClean="0"/>
              <a:pPr>
                <a:defRPr/>
              </a:pPr>
              <a:t>76</a:t>
            </a:fld>
            <a:endParaRPr lang="en-US" altLang="zh-CN"/>
          </a:p>
        </p:txBody>
      </p:sp>
    </p:spTree>
    <p:extLst>
      <p:ext uri="{BB962C8B-B14F-4D97-AF65-F5344CB8AC3E}">
        <p14:creationId xmlns:p14="http://schemas.microsoft.com/office/powerpoint/2010/main" val="42352730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466298" y="1716180"/>
            <a:ext cx="10971372" cy="4389437"/>
          </a:xfrm>
        </p:spPr>
        <p:txBody>
          <a:bodyPr/>
          <a:lstStyle/>
          <a:p>
            <a:pPr marL="0" indent="0">
              <a:lnSpc>
                <a:spcPct val="150000"/>
              </a:lnSpc>
              <a:buNone/>
            </a:pPr>
            <a:r>
              <a:rPr lang="zh-CN" altLang="zh-CN" sz="2800" b="1" dirty="0"/>
              <a:t>扫描共享</a:t>
            </a:r>
            <a:endParaRPr lang="en-US" altLang="zh-CN" sz="2800" b="1" dirty="0"/>
          </a:p>
          <a:p>
            <a:pPr marL="393700" lvl="1" indent="0">
              <a:lnSpc>
                <a:spcPct val="150000"/>
              </a:lnSpc>
              <a:buNone/>
            </a:pPr>
            <a:r>
              <a:rPr lang="zh-CN" altLang="zh-CN" dirty="0"/>
              <a:t>将多个查询附加到</a:t>
            </a:r>
            <a:r>
              <a:rPr lang="zh-CN" altLang="en-US" dirty="0">
                <a:solidFill>
                  <a:srgbClr val="FF0000"/>
                </a:solidFill>
              </a:rPr>
              <a:t>一</a:t>
            </a:r>
            <a:r>
              <a:rPr lang="zh-CN" altLang="zh-CN" dirty="0">
                <a:solidFill>
                  <a:srgbClr val="FF0000"/>
                </a:solidFill>
              </a:rPr>
              <a:t>个游标</a:t>
            </a:r>
            <a:r>
              <a:rPr lang="zh-CN" altLang="zh-CN" dirty="0"/>
              <a:t>上</a:t>
            </a:r>
            <a:r>
              <a:rPr lang="zh-CN" altLang="en-US" dirty="0"/>
              <a:t>，</a:t>
            </a:r>
            <a:r>
              <a:rPr lang="zh-CN" altLang="en-US" dirty="0">
                <a:solidFill>
                  <a:srgbClr val="FF0000"/>
                </a:solidFill>
              </a:rPr>
              <a:t>减少重复访问的次数</a:t>
            </a:r>
            <a:r>
              <a:rPr lang="zh-CN" altLang="zh-CN" dirty="0"/>
              <a:t>。</a:t>
            </a:r>
            <a:endParaRPr lang="en-US" altLang="zh-CN" dirty="0"/>
          </a:p>
        </p:txBody>
      </p:sp>
      <p:pic>
        <p:nvPicPr>
          <p:cNvPr id="5" name="图片 4">
            <a:extLst>
              <a:ext uri="{FF2B5EF4-FFF2-40B4-BE49-F238E27FC236}">
                <a16:creationId xmlns:a16="http://schemas.microsoft.com/office/drawing/2014/main" id="{05B89573-BA06-4D8F-8900-95E857E95770}"/>
              </a:ext>
            </a:extLst>
          </p:cNvPr>
          <p:cNvPicPr>
            <a:picLocks noChangeAspect="1"/>
          </p:cNvPicPr>
          <p:nvPr/>
        </p:nvPicPr>
        <p:blipFill>
          <a:blip r:embed="rId2"/>
          <a:stretch>
            <a:fillRect/>
          </a:stretch>
        </p:blipFill>
        <p:spPr>
          <a:xfrm>
            <a:off x="609134" y="2978385"/>
            <a:ext cx="5342850" cy="3384724"/>
          </a:xfrm>
          <a:prstGeom prst="rect">
            <a:avLst/>
          </a:prstGeom>
        </p:spPr>
      </p:pic>
      <p:sp>
        <p:nvSpPr>
          <p:cNvPr id="4" name="灯片编号占位符 3">
            <a:extLst>
              <a:ext uri="{FF2B5EF4-FFF2-40B4-BE49-F238E27FC236}">
                <a16:creationId xmlns:a16="http://schemas.microsoft.com/office/drawing/2014/main" id="{E8C56269-CC53-49CF-94BD-8C5D8FB6BAC8}"/>
              </a:ext>
            </a:extLst>
          </p:cNvPr>
          <p:cNvSpPr>
            <a:spLocks noGrp="1"/>
          </p:cNvSpPr>
          <p:nvPr>
            <p:ph type="sldNum" sz="quarter" idx="12"/>
          </p:nvPr>
        </p:nvSpPr>
        <p:spPr/>
        <p:txBody>
          <a:bodyPr/>
          <a:lstStyle/>
          <a:p>
            <a:pPr>
              <a:defRPr/>
            </a:pPr>
            <a:fld id="{B5257BD2-82AF-4553-8A1D-7A16DECA446F}" type="slidenum">
              <a:rPr lang="en-US" altLang="zh-CN" smtClean="0"/>
              <a:pPr>
                <a:defRPr/>
              </a:pPr>
              <a:t>77</a:t>
            </a:fld>
            <a:endParaRPr lang="en-US" altLang="zh-CN"/>
          </a:p>
        </p:txBody>
      </p:sp>
    </p:spTree>
    <p:extLst>
      <p:ext uri="{BB962C8B-B14F-4D97-AF65-F5344CB8AC3E}">
        <p14:creationId xmlns:p14="http://schemas.microsoft.com/office/powerpoint/2010/main" val="30434025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619190" y="1556793"/>
            <a:ext cx="11154721" cy="4389437"/>
          </a:xfrm>
        </p:spPr>
        <p:txBody>
          <a:bodyPr/>
          <a:lstStyle/>
          <a:p>
            <a:pPr marL="0" indent="0">
              <a:lnSpc>
                <a:spcPct val="150000"/>
              </a:lnSpc>
              <a:buNone/>
            </a:pPr>
            <a:r>
              <a:rPr lang="zh-CN" altLang="zh-CN" sz="2800" b="1" dirty="0">
                <a:latin typeface="黑体" panose="02010609060101010101" pitchFamily="49" charset="-122"/>
                <a:ea typeface="黑体" panose="02010609060101010101" pitchFamily="49" charset="-122"/>
              </a:rPr>
              <a:t>缓冲池旁路</a:t>
            </a:r>
            <a:endParaRPr lang="en-US" altLang="zh-CN" sz="2800" b="1" dirty="0">
              <a:latin typeface="黑体" panose="02010609060101010101" pitchFamily="49" charset="-122"/>
              <a:ea typeface="黑体" panose="02010609060101010101" pitchFamily="49" charset="-122"/>
            </a:endParaRPr>
          </a:p>
          <a:p>
            <a:pPr marL="0" lvl="1" indent="393700">
              <a:lnSpc>
                <a:spcPct val="150000"/>
              </a:lnSpc>
              <a:buNone/>
            </a:pPr>
            <a:r>
              <a:rPr lang="en-US" altLang="zh-CN" dirty="0"/>
              <a:t>  </a:t>
            </a:r>
            <a:r>
              <a:rPr lang="zh-CN" altLang="zh-CN" dirty="0"/>
              <a:t>为了避免开销，</a:t>
            </a:r>
            <a:r>
              <a:rPr lang="zh-CN" altLang="zh-CN" dirty="0">
                <a:solidFill>
                  <a:srgbClr val="FF0000"/>
                </a:solidFill>
              </a:rPr>
              <a:t>顺序扫描操作符</a:t>
            </a:r>
            <a:r>
              <a:rPr lang="zh-CN" altLang="zh-CN" dirty="0"/>
              <a:t>不会将获取的页存储在缓冲池中，而是</a:t>
            </a:r>
            <a:r>
              <a:rPr lang="zh-CN" altLang="zh-CN" dirty="0">
                <a:solidFill>
                  <a:srgbClr val="FF0000"/>
                </a:solidFill>
              </a:rPr>
              <a:t>使用正在</a:t>
            </a:r>
            <a:r>
              <a:rPr lang="zh-CN" altLang="en-US" dirty="0">
                <a:solidFill>
                  <a:srgbClr val="FF0000"/>
                </a:solidFill>
              </a:rPr>
              <a:t>执行</a:t>
            </a:r>
            <a:r>
              <a:rPr lang="zh-CN" altLang="zh-CN" dirty="0">
                <a:solidFill>
                  <a:srgbClr val="FF0000"/>
                </a:solidFill>
              </a:rPr>
              <a:t>的查询的本地内存</a:t>
            </a:r>
            <a:r>
              <a:rPr lang="zh-CN" altLang="zh-CN" dirty="0"/>
              <a:t>。</a:t>
            </a:r>
            <a:endParaRPr lang="en-US" altLang="zh-CN" dirty="0"/>
          </a:p>
          <a:p>
            <a:pPr marL="0" lvl="1" indent="0">
              <a:lnSpc>
                <a:spcPct val="150000"/>
              </a:lnSpc>
              <a:buNone/>
            </a:pPr>
            <a:r>
              <a:rPr lang="zh-CN" altLang="en-US" b="1" dirty="0">
                <a:latin typeface="黑体" panose="02010609060101010101" pitchFamily="49" charset="-122"/>
                <a:ea typeface="黑体" panose="02010609060101010101" pitchFamily="49" charset="-122"/>
              </a:rPr>
              <a:t>适用场景：</a:t>
            </a:r>
            <a:endParaRPr lang="en-US" altLang="zh-CN" b="1" dirty="0">
              <a:latin typeface="黑体" panose="02010609060101010101" pitchFamily="49" charset="-122"/>
              <a:ea typeface="黑体" panose="02010609060101010101" pitchFamily="49" charset="-122"/>
            </a:endParaRPr>
          </a:p>
          <a:p>
            <a:pPr marL="273050" lvl="1" indent="-273050">
              <a:lnSpc>
                <a:spcPct val="150000"/>
              </a:lnSpc>
              <a:buFont typeface="Wingdings" panose="05000000000000000000" pitchFamily="2" charset="2"/>
              <a:buChar char="ü"/>
            </a:pPr>
            <a:r>
              <a:rPr lang="zh-CN" altLang="zh-CN" dirty="0"/>
              <a:t>如果操作符需要</a:t>
            </a:r>
            <a:r>
              <a:rPr lang="zh-CN" altLang="zh-CN" dirty="0">
                <a:solidFill>
                  <a:srgbClr val="FF0000"/>
                </a:solidFill>
              </a:rPr>
              <a:t>读取磁盘上连续的大量</a:t>
            </a:r>
            <a:r>
              <a:rPr lang="zh-CN" altLang="en-US" dirty="0">
                <a:solidFill>
                  <a:srgbClr val="FF0000"/>
                </a:solidFill>
              </a:rPr>
              <a:t>页面</a:t>
            </a:r>
            <a:r>
              <a:rPr lang="zh-CN" altLang="zh-CN" dirty="0">
                <a:solidFill>
                  <a:srgbClr val="FF0000"/>
                </a:solidFill>
              </a:rPr>
              <a:t>序列</a:t>
            </a:r>
            <a:r>
              <a:rPr lang="zh-CN" altLang="zh-CN" dirty="0"/>
              <a:t>，那么这种方法可以很好地工作。</a:t>
            </a:r>
            <a:endParaRPr lang="en-US" altLang="zh-CN" dirty="0"/>
          </a:p>
          <a:p>
            <a:pPr marL="273050" lvl="1" indent="-273050">
              <a:lnSpc>
                <a:spcPct val="150000"/>
              </a:lnSpc>
              <a:buFont typeface="Wingdings" panose="05000000000000000000" pitchFamily="2" charset="2"/>
              <a:buChar char="ü"/>
            </a:pPr>
            <a:r>
              <a:rPr lang="zh-CN" altLang="zh-CN" dirty="0"/>
              <a:t>缓冲池旁路也可以用于</a:t>
            </a:r>
            <a:r>
              <a:rPr lang="zh-CN" altLang="zh-CN" dirty="0">
                <a:solidFill>
                  <a:srgbClr val="FF0000"/>
                </a:solidFill>
              </a:rPr>
              <a:t>临时数据</a:t>
            </a:r>
            <a:r>
              <a:rPr lang="zh-CN" altLang="zh-CN" dirty="0"/>
              <a:t>，如排序、连接。</a:t>
            </a:r>
            <a:endParaRPr lang="en-US" altLang="zh-CN" sz="2800" dirty="0"/>
          </a:p>
          <a:p>
            <a:pPr>
              <a:lnSpc>
                <a:spcPct val="150000"/>
              </a:lnSpc>
            </a:pPr>
            <a:endParaRPr lang="zh-CN" altLang="en-US" dirty="0"/>
          </a:p>
        </p:txBody>
      </p:sp>
      <p:sp>
        <p:nvSpPr>
          <p:cNvPr id="4" name="灯片编号占位符 3">
            <a:extLst>
              <a:ext uri="{FF2B5EF4-FFF2-40B4-BE49-F238E27FC236}">
                <a16:creationId xmlns:a16="http://schemas.microsoft.com/office/drawing/2014/main" id="{A805070C-C904-4EA2-97D1-5087EDA02D32}"/>
              </a:ext>
            </a:extLst>
          </p:cNvPr>
          <p:cNvSpPr>
            <a:spLocks noGrp="1"/>
          </p:cNvSpPr>
          <p:nvPr>
            <p:ph type="sldNum" sz="quarter" idx="12"/>
          </p:nvPr>
        </p:nvSpPr>
        <p:spPr/>
        <p:txBody>
          <a:bodyPr/>
          <a:lstStyle/>
          <a:p>
            <a:pPr>
              <a:defRPr/>
            </a:pPr>
            <a:fld id="{B5257BD2-82AF-4553-8A1D-7A16DECA446F}" type="slidenum">
              <a:rPr lang="en-US" altLang="zh-CN" smtClean="0"/>
              <a:pPr>
                <a:defRPr/>
              </a:pPr>
              <a:t>78</a:t>
            </a:fld>
            <a:endParaRPr lang="en-US" altLang="zh-CN"/>
          </a:p>
        </p:txBody>
      </p:sp>
    </p:spTree>
    <p:extLst>
      <p:ext uri="{BB962C8B-B14F-4D97-AF65-F5344CB8AC3E}">
        <p14:creationId xmlns:p14="http://schemas.microsoft.com/office/powerpoint/2010/main" val="35814632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sz="4399" spc="300" dirty="0"/>
              <a:t>3 </a:t>
            </a:r>
            <a:r>
              <a:rPr lang="zh-CN" altLang="en-US" sz="4399" spc="300" dirty="0"/>
              <a:t>散列表</a:t>
            </a:r>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28756457"/>
      </p:ext>
    </p:extLst>
  </p:cSld>
  <p:clrMapOvr>
    <a:masterClrMapping/>
  </p:clrMapOvr>
  <mc:AlternateContent xmlns:mc="http://schemas.openxmlformats.org/markup-compatibility/2006" xmlns:p14="http://schemas.microsoft.com/office/powerpoint/2010/main">
    <mc:Choice Requires="p14">
      <p:transition spd="slow" p14:dur="2000" advTm="4346"/>
    </mc:Choice>
    <mc:Fallback xmlns="">
      <p:transition spd="slow" advTm="434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66042"/>
            <a:ext cx="10972800" cy="1143000"/>
          </a:xfrm>
        </p:spPr>
        <p:txBody>
          <a:bodyPr>
            <a:normAutofit/>
          </a:bodyPr>
          <a:lstStyle/>
          <a:p>
            <a:r>
              <a:rPr lang="zh-CN" altLang="en-US" dirty="0"/>
              <a:t>磁盘性能的度量（介质访问时间）</a:t>
            </a:r>
            <a:endParaRPr lang="en-US" altLang="zh-CN" dirty="0"/>
          </a:p>
        </p:txBody>
      </p:sp>
      <p:pic>
        <p:nvPicPr>
          <p:cNvPr id="3" name="图片 2">
            <a:extLst>
              <a:ext uri="{FF2B5EF4-FFF2-40B4-BE49-F238E27FC236}">
                <a16:creationId xmlns:a16="http://schemas.microsoft.com/office/drawing/2014/main" id="{BB094123-1D7E-44D8-8A36-0E969BD6917A}"/>
              </a:ext>
            </a:extLst>
          </p:cNvPr>
          <p:cNvPicPr>
            <a:picLocks noChangeAspect="1"/>
          </p:cNvPicPr>
          <p:nvPr/>
        </p:nvPicPr>
        <p:blipFill>
          <a:blip r:embed="rId3"/>
          <a:stretch>
            <a:fillRect/>
          </a:stretch>
        </p:blipFill>
        <p:spPr>
          <a:xfrm>
            <a:off x="609600" y="1618226"/>
            <a:ext cx="6344535" cy="4791744"/>
          </a:xfrm>
          <a:prstGeom prst="rect">
            <a:avLst/>
          </a:prstGeom>
        </p:spPr>
      </p:pic>
      <p:sp>
        <p:nvSpPr>
          <p:cNvPr id="4" name="灯片编号占位符 3">
            <a:extLst>
              <a:ext uri="{FF2B5EF4-FFF2-40B4-BE49-F238E27FC236}">
                <a16:creationId xmlns:a16="http://schemas.microsoft.com/office/drawing/2014/main" id="{1DDA2EA9-B92C-4FEF-A6F3-9F06E9928932}"/>
              </a:ext>
            </a:extLst>
          </p:cNvPr>
          <p:cNvSpPr>
            <a:spLocks noGrp="1"/>
          </p:cNvSpPr>
          <p:nvPr>
            <p:ph type="sldNum" sz="quarter" idx="12"/>
          </p:nvPr>
        </p:nvSpPr>
        <p:spPr/>
        <p:txBody>
          <a:bodyPr/>
          <a:lstStyle/>
          <a:p>
            <a:fld id="{3742B0B0-14D4-4B09-A8B4-7B726FDD0F27}" type="slidenum">
              <a:rPr lang="zh-CN" altLang="en-US" smtClean="0"/>
              <a:t>8</a:t>
            </a:fld>
            <a:endParaRPr lang="zh-CN" altLang="en-US"/>
          </a:p>
        </p:txBody>
      </p:sp>
      <p:pic>
        <p:nvPicPr>
          <p:cNvPr id="5" name="图片 4">
            <a:extLst>
              <a:ext uri="{FF2B5EF4-FFF2-40B4-BE49-F238E27FC236}">
                <a16:creationId xmlns:a16="http://schemas.microsoft.com/office/drawing/2014/main" id="{91B15421-9670-4A7B-A577-FB328F7346F6}"/>
              </a:ext>
            </a:extLst>
          </p:cNvPr>
          <p:cNvPicPr>
            <a:picLocks noChangeAspect="1"/>
          </p:cNvPicPr>
          <p:nvPr/>
        </p:nvPicPr>
        <p:blipFill>
          <a:blip r:embed="rId4"/>
          <a:stretch>
            <a:fillRect/>
          </a:stretch>
        </p:blipFill>
        <p:spPr>
          <a:xfrm>
            <a:off x="8193946" y="1590072"/>
            <a:ext cx="3137061" cy="4819898"/>
          </a:xfrm>
          <a:prstGeom prst="rect">
            <a:avLst/>
          </a:prstGeom>
        </p:spPr>
      </p:pic>
      <p:sp>
        <p:nvSpPr>
          <p:cNvPr id="6" name="文本框 5">
            <a:extLst>
              <a:ext uri="{FF2B5EF4-FFF2-40B4-BE49-F238E27FC236}">
                <a16:creationId xmlns:a16="http://schemas.microsoft.com/office/drawing/2014/main" id="{FCB18E5F-915D-4E7A-B9EA-B7FED2AFD348}"/>
              </a:ext>
            </a:extLst>
          </p:cNvPr>
          <p:cNvSpPr txBox="1"/>
          <p:nvPr/>
        </p:nvSpPr>
        <p:spPr>
          <a:xfrm>
            <a:off x="7327819" y="2707689"/>
            <a:ext cx="543739" cy="1815882"/>
          </a:xfrm>
          <a:prstGeom prst="rect">
            <a:avLst/>
          </a:prstGeom>
          <a:noFill/>
        </p:spPr>
        <p:txBody>
          <a:bodyPr wrap="none" rtlCol="0">
            <a:spAutoFit/>
          </a:bodyPr>
          <a:lstStyle/>
          <a:p>
            <a:r>
              <a:rPr lang="zh-CN" altLang="en-US" sz="2800" dirty="0">
                <a:solidFill>
                  <a:srgbClr val="0000FF"/>
                </a:solidFill>
                <a:latin typeface="微软雅黑" panose="020B0503020204020204" pitchFamily="34" charset="-122"/>
                <a:ea typeface="微软雅黑" panose="020B0503020204020204" pitchFamily="34" charset="-122"/>
              </a:rPr>
              <a:t>同</a:t>
            </a:r>
            <a:endParaRPr lang="en-US" altLang="zh-CN" sz="2800" dirty="0">
              <a:solidFill>
                <a:srgbClr val="0000FF"/>
              </a:solidFill>
              <a:latin typeface="微软雅黑" panose="020B0503020204020204" pitchFamily="34" charset="-122"/>
              <a:ea typeface="微软雅黑" panose="020B0503020204020204" pitchFamily="34" charset="-122"/>
            </a:endParaRPr>
          </a:p>
          <a:p>
            <a:r>
              <a:rPr lang="zh-CN" altLang="en-US" sz="2800" dirty="0">
                <a:solidFill>
                  <a:srgbClr val="0000FF"/>
                </a:solidFill>
                <a:latin typeface="微软雅黑" panose="020B0503020204020204" pitchFamily="34" charset="-122"/>
                <a:ea typeface="微软雅黑" panose="020B0503020204020204" pitchFamily="34" charset="-122"/>
              </a:rPr>
              <a:t>比</a:t>
            </a:r>
            <a:endParaRPr lang="en-US" altLang="zh-CN" sz="2800" dirty="0">
              <a:solidFill>
                <a:srgbClr val="0000FF"/>
              </a:solidFill>
              <a:latin typeface="微软雅黑" panose="020B0503020204020204" pitchFamily="34" charset="-122"/>
              <a:ea typeface="微软雅黑" panose="020B0503020204020204" pitchFamily="34" charset="-122"/>
            </a:endParaRPr>
          </a:p>
          <a:p>
            <a:r>
              <a:rPr lang="zh-CN" altLang="en-US" sz="2800" dirty="0">
                <a:solidFill>
                  <a:srgbClr val="0000FF"/>
                </a:solidFill>
                <a:latin typeface="微软雅黑" panose="020B0503020204020204" pitchFamily="34" charset="-122"/>
                <a:ea typeface="微软雅黑" panose="020B0503020204020204" pitchFamily="34" charset="-122"/>
              </a:rPr>
              <a:t>放</a:t>
            </a:r>
            <a:endParaRPr lang="en-US" altLang="zh-CN" sz="2800" dirty="0">
              <a:solidFill>
                <a:srgbClr val="0000FF"/>
              </a:solidFill>
              <a:latin typeface="微软雅黑" panose="020B0503020204020204" pitchFamily="34" charset="-122"/>
              <a:ea typeface="微软雅黑" panose="020B0503020204020204" pitchFamily="34" charset="-122"/>
            </a:endParaRPr>
          </a:p>
          <a:p>
            <a:r>
              <a:rPr lang="zh-CN" altLang="en-US" sz="2800" dirty="0">
                <a:solidFill>
                  <a:srgbClr val="0000FF"/>
                </a:solidFill>
                <a:latin typeface="微软雅黑" panose="020B0503020204020204" pitchFamily="34" charset="-122"/>
                <a:ea typeface="微软雅黑" panose="020B0503020204020204" pitchFamily="34" charset="-122"/>
              </a:rPr>
              <a:t>大</a:t>
            </a:r>
          </a:p>
        </p:txBody>
      </p:sp>
    </p:spTree>
    <p:extLst>
      <p:ext uri="{BB962C8B-B14F-4D97-AF65-F5344CB8AC3E}">
        <p14:creationId xmlns:p14="http://schemas.microsoft.com/office/powerpoint/2010/main" val="20226265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FCAA5-01F8-43FF-A4B4-99BEC2EEF233}"/>
              </a:ext>
            </a:extLst>
          </p:cNvPr>
          <p:cNvSpPr>
            <a:spLocks noGrp="1"/>
          </p:cNvSpPr>
          <p:nvPr>
            <p:ph type="title"/>
          </p:nvPr>
        </p:nvSpPr>
        <p:spPr/>
        <p:txBody>
          <a:bodyPr/>
          <a:lstStyle/>
          <a:p>
            <a:r>
              <a:rPr lang="en-US" altLang="zh-CN" dirty="0"/>
              <a:t>3 </a:t>
            </a:r>
            <a:r>
              <a:rPr lang="zh-CN" altLang="en-US" dirty="0"/>
              <a:t>散列表</a:t>
            </a:r>
          </a:p>
        </p:txBody>
      </p:sp>
      <p:sp>
        <p:nvSpPr>
          <p:cNvPr id="3" name="内容占位符 2">
            <a:extLst>
              <a:ext uri="{FF2B5EF4-FFF2-40B4-BE49-F238E27FC236}">
                <a16:creationId xmlns:a16="http://schemas.microsoft.com/office/drawing/2014/main" id="{87E53F2D-B52F-46AF-A41F-5467CA78C294}"/>
              </a:ext>
            </a:extLst>
          </p:cNvPr>
          <p:cNvSpPr>
            <a:spLocks noGrp="1"/>
          </p:cNvSpPr>
          <p:nvPr>
            <p:ph idx="1"/>
          </p:nvPr>
        </p:nvSpPr>
        <p:spPr/>
        <p:txBody>
          <a:bodyPr/>
          <a:lstStyle/>
          <a:p>
            <a:pPr marL="0" indent="0">
              <a:buNone/>
            </a:pPr>
            <a:r>
              <a:rPr lang="en-US" altLang="zh-CN" dirty="0">
                <a:latin typeface="+mn-ea"/>
              </a:rPr>
              <a:t>3.1 </a:t>
            </a:r>
            <a:r>
              <a:rPr lang="zh-CN" altLang="en-US" dirty="0">
                <a:latin typeface="+mn-ea"/>
              </a:rPr>
              <a:t>散列表定义</a:t>
            </a:r>
            <a:endParaRPr lang="en-US" altLang="zh-CN" dirty="0">
              <a:latin typeface="+mn-ea"/>
            </a:endParaRPr>
          </a:p>
          <a:p>
            <a:pPr marL="0" indent="0">
              <a:buNone/>
            </a:pPr>
            <a:r>
              <a:rPr lang="en-US" altLang="zh-CN" dirty="0">
                <a:latin typeface="+mn-ea"/>
              </a:rPr>
              <a:t>   </a:t>
            </a:r>
            <a:r>
              <a:rPr lang="zh-CN" altLang="en-US" dirty="0">
                <a:latin typeface="+mn-ea"/>
              </a:rPr>
              <a:t>函数、桶数组</a:t>
            </a:r>
            <a:endParaRPr lang="en-US" altLang="zh-CN" dirty="0">
              <a:latin typeface="+mn-ea"/>
            </a:endParaRPr>
          </a:p>
          <a:p>
            <a:pPr marL="0" indent="0">
              <a:buNone/>
            </a:pPr>
            <a:r>
              <a:rPr lang="en-US" altLang="zh-CN" dirty="0">
                <a:latin typeface="+mn-ea"/>
              </a:rPr>
              <a:t>3.2 </a:t>
            </a:r>
            <a:r>
              <a:rPr lang="zh-CN" altLang="en-US" dirty="0">
                <a:latin typeface="+mn-ea"/>
              </a:rPr>
              <a:t>静态散列表</a:t>
            </a:r>
            <a:endParaRPr lang="en-US" altLang="zh-CN" dirty="0">
              <a:latin typeface="+mn-ea"/>
            </a:endParaRPr>
          </a:p>
          <a:p>
            <a:pPr marL="0" indent="0">
              <a:buNone/>
            </a:pPr>
            <a:r>
              <a:rPr lang="en-US" altLang="zh-CN" dirty="0">
                <a:latin typeface="+mn-ea"/>
              </a:rPr>
              <a:t>   </a:t>
            </a:r>
            <a:r>
              <a:rPr lang="zh-CN" altLang="en-US" dirty="0">
                <a:latin typeface="+mn-ea"/>
              </a:rPr>
              <a:t>冲突问题（线性探测）、删除问题（墓碑、移位）</a:t>
            </a:r>
            <a:endParaRPr lang="en-US" altLang="zh-CN" dirty="0">
              <a:latin typeface="+mn-ea"/>
            </a:endParaRPr>
          </a:p>
          <a:p>
            <a:pPr marL="0" indent="0">
              <a:buNone/>
            </a:pPr>
            <a:r>
              <a:rPr lang="en-US" altLang="zh-CN" dirty="0">
                <a:latin typeface="+mn-ea"/>
              </a:rPr>
              <a:t>3.3 </a:t>
            </a:r>
            <a:r>
              <a:rPr lang="zh-CN" altLang="en-US" dirty="0">
                <a:latin typeface="+mn-ea"/>
              </a:rPr>
              <a:t>动态散列表</a:t>
            </a:r>
            <a:endParaRPr lang="en-US" altLang="zh-CN" dirty="0">
              <a:latin typeface="+mn-ea"/>
            </a:endParaRPr>
          </a:p>
          <a:p>
            <a:pPr marL="0" indent="0">
              <a:buNone/>
            </a:pPr>
            <a:r>
              <a:rPr lang="en-US" altLang="zh-CN" dirty="0">
                <a:latin typeface="+mn-ea"/>
              </a:rPr>
              <a:t>   </a:t>
            </a:r>
            <a:r>
              <a:rPr lang="zh-CN" altLang="en-US" dirty="0">
                <a:latin typeface="+mn-ea"/>
              </a:rPr>
              <a:t>扩容问题，链式、可扩展、线性</a:t>
            </a:r>
            <a:endParaRPr lang="en-US" altLang="zh-CN" dirty="0">
              <a:latin typeface="+mn-ea"/>
            </a:endParaRPr>
          </a:p>
          <a:p>
            <a:pPr marL="0" indent="0">
              <a:buNone/>
            </a:pPr>
            <a:endParaRPr lang="en-US" altLang="zh-CN" dirty="0">
              <a:latin typeface="+mn-ea"/>
            </a:endParaRPr>
          </a:p>
          <a:p>
            <a:pPr marL="0" indent="0">
              <a:buNone/>
            </a:pPr>
            <a:endParaRPr lang="zh-CN" altLang="en-US" dirty="0">
              <a:latin typeface="+mn-ea"/>
            </a:endParaRPr>
          </a:p>
        </p:txBody>
      </p:sp>
      <p:sp>
        <p:nvSpPr>
          <p:cNvPr id="4" name="灯片编号占位符 3">
            <a:extLst>
              <a:ext uri="{FF2B5EF4-FFF2-40B4-BE49-F238E27FC236}">
                <a16:creationId xmlns:a16="http://schemas.microsoft.com/office/drawing/2014/main" id="{51D479F3-1585-4DB3-BA80-47EF233FD317}"/>
              </a:ext>
            </a:extLst>
          </p:cNvPr>
          <p:cNvSpPr>
            <a:spLocks noGrp="1"/>
          </p:cNvSpPr>
          <p:nvPr>
            <p:ph type="sldNum" sz="quarter" idx="12"/>
          </p:nvPr>
        </p:nvSpPr>
        <p:spPr/>
        <p:txBody>
          <a:bodyPr/>
          <a:lstStyle/>
          <a:p>
            <a:pPr>
              <a:defRPr/>
            </a:pPr>
            <a:fld id="{B5257BD2-82AF-4553-8A1D-7A16DECA446F}" type="slidenum">
              <a:rPr lang="en-US" altLang="zh-CN" smtClean="0"/>
              <a:pPr>
                <a:defRPr/>
              </a:pPr>
              <a:t>80</a:t>
            </a:fld>
            <a:endParaRPr lang="en-US" altLang="zh-CN"/>
          </a:p>
        </p:txBody>
      </p:sp>
    </p:spTree>
    <p:extLst>
      <p:ext uri="{BB962C8B-B14F-4D97-AF65-F5344CB8AC3E}">
        <p14:creationId xmlns:p14="http://schemas.microsoft.com/office/powerpoint/2010/main" val="26050991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325289"/>
            <a:ext cx="10971372" cy="635918"/>
          </a:xfrm>
        </p:spPr>
        <p:txBody>
          <a:bodyPr>
            <a:normAutofit/>
          </a:bodyPr>
          <a:lstStyle/>
          <a:p>
            <a:r>
              <a:rPr lang="en-US" altLang="zh-CN" sz="3200" b="1" dirty="0"/>
              <a:t>3.1 </a:t>
            </a:r>
            <a:r>
              <a:rPr lang="zh-CN" altLang="zh-CN" sz="3200" b="1" dirty="0"/>
              <a:t>散列表</a:t>
            </a:r>
            <a:r>
              <a:rPr lang="zh-CN" altLang="en-US" sz="3200" b="1" dirty="0"/>
              <a:t>定义</a:t>
            </a:r>
          </a:p>
        </p:txBody>
      </p:sp>
      <p:sp>
        <p:nvSpPr>
          <p:cNvPr id="3" name="内容占位符 2"/>
          <p:cNvSpPr>
            <a:spLocks noGrp="1"/>
          </p:cNvSpPr>
          <p:nvPr>
            <p:ph idx="1"/>
          </p:nvPr>
        </p:nvSpPr>
        <p:spPr>
          <a:xfrm>
            <a:off x="610315" y="1068239"/>
            <a:ext cx="10662962" cy="5464472"/>
          </a:xfrm>
        </p:spPr>
        <p:txBody>
          <a:bodyPr>
            <a:noAutofit/>
          </a:bodyPr>
          <a:lstStyle/>
          <a:p>
            <a:pPr marL="0" indent="0">
              <a:lnSpc>
                <a:spcPct val="125000"/>
              </a:lnSpc>
              <a:spcBef>
                <a:spcPts val="600"/>
              </a:spcBef>
              <a:buNone/>
            </a:pPr>
            <a:r>
              <a:rPr lang="en-US" altLang="zh-CN" sz="2400" dirty="0"/>
              <a:t>        </a:t>
            </a:r>
            <a:r>
              <a:rPr lang="zh-CN" altLang="zh-CN" sz="2400" dirty="0"/>
              <a:t>散列表也叫哈希表，是一种常见的数据结构，通过把</a:t>
            </a:r>
            <a:r>
              <a:rPr lang="zh-CN" altLang="zh-CN" sz="2400" dirty="0">
                <a:solidFill>
                  <a:srgbClr val="FF0000"/>
                </a:solidFill>
              </a:rPr>
              <a:t>键值</a:t>
            </a:r>
            <a:r>
              <a:rPr lang="zh-CN" altLang="zh-CN" sz="2400" dirty="0"/>
              <a:t>映射到</a:t>
            </a:r>
            <a:r>
              <a:rPr lang="zh-CN" altLang="zh-CN" sz="2400" dirty="0">
                <a:solidFill>
                  <a:srgbClr val="FF0000"/>
                </a:solidFill>
              </a:rPr>
              <a:t>桶数组</a:t>
            </a:r>
            <a:r>
              <a:rPr lang="zh-CN" altLang="zh-CN" sz="2400" dirty="0"/>
              <a:t>中的某个位置来加快查找记录的速度。散列表包含</a:t>
            </a:r>
            <a:r>
              <a:rPr lang="zh-CN" altLang="zh-CN" sz="2400" dirty="0">
                <a:solidFill>
                  <a:srgbClr val="FF0000"/>
                </a:solidFill>
              </a:rPr>
              <a:t>两个关键元素</a:t>
            </a:r>
            <a:r>
              <a:rPr lang="zh-CN" altLang="zh-CN" sz="2400" dirty="0"/>
              <a:t>：</a:t>
            </a:r>
            <a:endParaRPr lang="en-US" altLang="zh-CN" sz="2400" dirty="0"/>
          </a:p>
          <a:p>
            <a:pPr marL="0" lvl="1" indent="0">
              <a:lnSpc>
                <a:spcPct val="125000"/>
              </a:lnSpc>
              <a:spcBef>
                <a:spcPts val="600"/>
              </a:spcBef>
              <a:buNone/>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散列函数：</a:t>
            </a:r>
            <a:r>
              <a:rPr lang="zh-CN" altLang="zh-CN" dirty="0">
                <a:latin typeface="+mn-ea"/>
              </a:rPr>
              <a:t>散列函数</a:t>
            </a:r>
            <a:r>
              <a:rPr lang="en-US" altLang="zh-CN" dirty="0">
                <a:latin typeface="+mn-ea"/>
              </a:rPr>
              <a:t>h</a:t>
            </a:r>
            <a:r>
              <a:rPr lang="zh-CN" altLang="zh-CN" dirty="0">
                <a:latin typeface="+mn-ea"/>
              </a:rPr>
              <a:t>以查找键（散列键）为参数并计算出一个介于</a:t>
            </a:r>
            <a:r>
              <a:rPr lang="en-US" altLang="zh-CN" dirty="0">
                <a:latin typeface="+mn-ea"/>
              </a:rPr>
              <a:t>0</a:t>
            </a:r>
            <a:r>
              <a:rPr lang="zh-CN" altLang="zh-CN" dirty="0">
                <a:latin typeface="+mn-ea"/>
              </a:rPr>
              <a:t>到</a:t>
            </a:r>
            <a:r>
              <a:rPr lang="en-US" altLang="zh-CN" dirty="0">
                <a:latin typeface="+mn-ea"/>
              </a:rPr>
              <a:t>B-1</a:t>
            </a:r>
            <a:r>
              <a:rPr lang="zh-CN" altLang="zh-CN" dirty="0">
                <a:latin typeface="+mn-ea"/>
              </a:rPr>
              <a:t>之间的整数</a:t>
            </a:r>
            <a:r>
              <a:rPr lang="zh-CN" altLang="en-US" dirty="0">
                <a:latin typeface="+mn-ea"/>
              </a:rPr>
              <a:t>（</a:t>
            </a:r>
            <a:r>
              <a:rPr lang="en-US" altLang="zh-CN" dirty="0">
                <a:latin typeface="+mn-ea"/>
              </a:rPr>
              <a:t>B</a:t>
            </a:r>
            <a:r>
              <a:rPr lang="zh-CN" altLang="en-US" dirty="0">
                <a:latin typeface="+mn-ea"/>
              </a:rPr>
              <a:t>为散列表的桶数目）</a:t>
            </a:r>
            <a:r>
              <a:rPr lang="zh-CN" altLang="zh-CN" dirty="0">
                <a:latin typeface="+mn-ea"/>
              </a:rPr>
              <a:t>。</a:t>
            </a:r>
          </a:p>
          <a:p>
            <a:pPr marL="0" lvl="1" indent="0">
              <a:lnSpc>
                <a:spcPct val="125000"/>
              </a:lnSpc>
              <a:spcBef>
                <a:spcPts val="600"/>
              </a:spcBef>
              <a:buNone/>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桶数组</a:t>
            </a:r>
            <a:r>
              <a:rPr lang="zh-CN" altLang="zh-CN" dirty="0">
                <a:latin typeface="黑体" panose="02010609060101010101" pitchFamily="49" charset="-122"/>
                <a:ea typeface="黑体" panose="02010609060101010101" pitchFamily="49" charset="-122"/>
              </a:rPr>
              <a:t>：</a:t>
            </a:r>
            <a:r>
              <a:rPr lang="zh-CN" altLang="zh-CN" dirty="0">
                <a:latin typeface="+mn-ea"/>
              </a:rPr>
              <a:t>桶数组是一个编号从</a:t>
            </a:r>
            <a:r>
              <a:rPr lang="en-US" altLang="zh-CN" dirty="0">
                <a:latin typeface="+mn-ea"/>
              </a:rPr>
              <a:t>0</a:t>
            </a:r>
            <a:r>
              <a:rPr lang="zh-CN" altLang="zh-CN" dirty="0">
                <a:latin typeface="+mn-ea"/>
              </a:rPr>
              <a:t>到</a:t>
            </a:r>
            <a:r>
              <a:rPr lang="en-US" altLang="zh-CN" dirty="0">
                <a:latin typeface="+mn-ea"/>
              </a:rPr>
              <a:t>B-1</a:t>
            </a:r>
            <a:r>
              <a:rPr lang="zh-CN" altLang="zh-CN" dirty="0">
                <a:latin typeface="+mn-ea"/>
              </a:rPr>
              <a:t>、长度为</a:t>
            </a:r>
            <a:r>
              <a:rPr lang="en-US" altLang="zh-CN" dirty="0">
                <a:latin typeface="+mn-ea"/>
              </a:rPr>
              <a:t>B</a:t>
            </a:r>
            <a:r>
              <a:rPr lang="zh-CN" altLang="zh-CN" dirty="0">
                <a:latin typeface="+mn-ea"/>
              </a:rPr>
              <a:t>的数组，其中包含</a:t>
            </a:r>
            <a:r>
              <a:rPr lang="en-US" altLang="zh-CN" dirty="0">
                <a:latin typeface="+mn-ea"/>
              </a:rPr>
              <a:t>B</a:t>
            </a:r>
            <a:r>
              <a:rPr lang="zh-CN" altLang="zh-CN" dirty="0">
                <a:latin typeface="+mn-ea"/>
              </a:rPr>
              <a:t>个</a:t>
            </a:r>
            <a:r>
              <a:rPr lang="zh-CN" altLang="zh-CN" dirty="0">
                <a:solidFill>
                  <a:srgbClr val="FF0000"/>
                </a:solidFill>
                <a:latin typeface="+mn-ea"/>
              </a:rPr>
              <a:t>链表头</a:t>
            </a:r>
            <a:r>
              <a:rPr lang="zh-CN" altLang="zh-CN" dirty="0">
                <a:latin typeface="+mn-ea"/>
              </a:rPr>
              <a:t>，每个链表头对应</a:t>
            </a:r>
            <a:r>
              <a:rPr lang="zh-CN" altLang="zh-CN" dirty="0">
                <a:solidFill>
                  <a:srgbClr val="FF0000"/>
                </a:solidFill>
                <a:latin typeface="+mn-ea"/>
              </a:rPr>
              <a:t>一个桶</a:t>
            </a:r>
            <a:r>
              <a:rPr lang="zh-CN" altLang="zh-CN" dirty="0">
                <a:latin typeface="+mn-ea"/>
              </a:rPr>
              <a:t>，用于存储记录。</a:t>
            </a:r>
          </a:p>
          <a:p>
            <a:pPr marL="380899" lvl="1" indent="0">
              <a:lnSpc>
                <a:spcPct val="125000"/>
              </a:lnSpc>
              <a:spcBef>
                <a:spcPts val="600"/>
              </a:spcBef>
              <a:buNone/>
            </a:pPr>
            <a:r>
              <a:rPr lang="zh-CN" altLang="zh-CN" dirty="0">
                <a:latin typeface="+mn-ea"/>
              </a:rPr>
              <a:t>构造散列表时，查找键为</a:t>
            </a:r>
            <a:r>
              <a:rPr lang="en-US" altLang="zh-CN" dirty="0">
                <a:latin typeface="+mn-ea"/>
              </a:rPr>
              <a:t>K</a:t>
            </a:r>
            <a:r>
              <a:rPr lang="zh-CN" altLang="en-US" dirty="0">
                <a:latin typeface="+mn-ea"/>
              </a:rPr>
              <a:t>的</a:t>
            </a:r>
            <a:r>
              <a:rPr lang="zh-CN" altLang="zh-CN" dirty="0">
                <a:latin typeface="+mn-ea"/>
              </a:rPr>
              <a:t>记录</a:t>
            </a:r>
            <a:r>
              <a:rPr lang="zh-CN" altLang="en-US" dirty="0">
                <a:latin typeface="+mn-ea"/>
              </a:rPr>
              <a:t>被存储</a:t>
            </a:r>
            <a:r>
              <a:rPr lang="zh-CN" altLang="zh-CN" dirty="0">
                <a:latin typeface="+mn-ea"/>
              </a:rPr>
              <a:t>到桶号为</a:t>
            </a:r>
            <a:r>
              <a:rPr lang="en-US" altLang="zh-CN" dirty="0">
                <a:latin typeface="+mn-ea"/>
              </a:rPr>
              <a:t>h(K)</a:t>
            </a:r>
            <a:r>
              <a:rPr lang="zh-CN" altLang="zh-CN" dirty="0">
                <a:latin typeface="+mn-ea"/>
              </a:rPr>
              <a:t>的桶中。</a:t>
            </a:r>
          </a:p>
          <a:p>
            <a:pPr marL="0" indent="0">
              <a:lnSpc>
                <a:spcPct val="125000"/>
              </a:lnSpc>
              <a:spcBef>
                <a:spcPts val="600"/>
              </a:spcBef>
              <a:buNone/>
            </a:pPr>
            <a:r>
              <a:rPr lang="en-US" altLang="zh-CN" sz="800" dirty="0">
                <a:latin typeface="+mn-ea"/>
              </a:rPr>
              <a:t>   </a:t>
            </a:r>
          </a:p>
          <a:p>
            <a:pPr marL="0" indent="0">
              <a:lnSpc>
                <a:spcPct val="125000"/>
              </a:lnSpc>
              <a:spcBef>
                <a:spcPts val="600"/>
              </a:spcBef>
              <a:buNone/>
            </a:pPr>
            <a:r>
              <a:rPr lang="zh-CN" altLang="zh-CN" sz="2400" dirty="0">
                <a:latin typeface="+mn-ea"/>
              </a:rPr>
              <a:t>散列表在</a:t>
            </a:r>
            <a:r>
              <a:rPr lang="en-US" altLang="zh-CN" sz="2400" dirty="0">
                <a:latin typeface="+mn-ea"/>
              </a:rPr>
              <a:t>DBMS</a:t>
            </a:r>
            <a:r>
              <a:rPr lang="zh-CN" altLang="zh-CN" sz="2400" dirty="0">
                <a:latin typeface="+mn-ea"/>
              </a:rPr>
              <a:t>中被广泛运用，例如</a:t>
            </a:r>
            <a:r>
              <a:rPr lang="zh-CN" altLang="en-US" sz="2400" dirty="0">
                <a:latin typeface="+mn-ea"/>
              </a:rPr>
              <a:t>：</a:t>
            </a:r>
            <a:endParaRPr lang="en-US" altLang="zh-CN" sz="2400" dirty="0">
              <a:latin typeface="+mn-ea"/>
            </a:endParaRPr>
          </a:p>
          <a:p>
            <a:pPr>
              <a:lnSpc>
                <a:spcPct val="125000"/>
              </a:lnSpc>
              <a:spcBef>
                <a:spcPts val="600"/>
              </a:spcBef>
              <a:buFont typeface="Wingdings" panose="05000000000000000000" pitchFamily="2" charset="2"/>
              <a:buChar char="Ø"/>
            </a:pPr>
            <a:r>
              <a:rPr lang="zh-CN" altLang="zh-CN" sz="2400" dirty="0">
                <a:latin typeface="+mn-ea"/>
              </a:rPr>
              <a:t>基于散列表来</a:t>
            </a:r>
            <a:r>
              <a:rPr lang="zh-CN" altLang="zh-CN" sz="2400" dirty="0">
                <a:solidFill>
                  <a:srgbClr val="FF0000"/>
                </a:solidFill>
                <a:latin typeface="+mn-ea"/>
              </a:rPr>
              <a:t>组织</a:t>
            </a:r>
            <a:r>
              <a:rPr lang="zh-CN" altLang="en-US" sz="2400" dirty="0">
                <a:solidFill>
                  <a:srgbClr val="FF0000"/>
                </a:solidFill>
                <a:latin typeface="+mn-ea"/>
              </a:rPr>
              <a:t>：</a:t>
            </a:r>
            <a:r>
              <a:rPr lang="zh-CN" altLang="en-US" sz="2400" dirty="0">
                <a:latin typeface="+mn-ea"/>
              </a:rPr>
              <a:t>页表、</a:t>
            </a:r>
            <a:r>
              <a:rPr lang="zh-CN" altLang="zh-CN" sz="2400" dirty="0">
                <a:latin typeface="+mn-ea"/>
              </a:rPr>
              <a:t>数据文件、索引文件</a:t>
            </a:r>
            <a:r>
              <a:rPr lang="zh-CN" altLang="en-US" sz="2400" dirty="0">
                <a:latin typeface="+mn-ea"/>
              </a:rPr>
              <a:t>等；</a:t>
            </a:r>
            <a:endParaRPr lang="en-US" altLang="zh-CN" sz="2400" dirty="0">
              <a:latin typeface="+mn-ea"/>
            </a:endParaRPr>
          </a:p>
          <a:p>
            <a:pPr>
              <a:lnSpc>
                <a:spcPct val="125000"/>
              </a:lnSpc>
              <a:spcBef>
                <a:spcPts val="600"/>
              </a:spcBef>
              <a:buFont typeface="Wingdings" panose="05000000000000000000" pitchFamily="2" charset="2"/>
              <a:buChar char="Ø"/>
            </a:pPr>
            <a:r>
              <a:rPr lang="zh-CN" altLang="zh-CN" sz="2400" dirty="0">
                <a:latin typeface="+mn-ea"/>
              </a:rPr>
              <a:t>基于散列表进行连接</a:t>
            </a:r>
            <a:r>
              <a:rPr lang="zh-CN" altLang="zh-CN" sz="2400" dirty="0">
                <a:solidFill>
                  <a:srgbClr val="FF0000"/>
                </a:solidFill>
                <a:latin typeface="+mn-ea"/>
              </a:rPr>
              <a:t>运算</a:t>
            </a:r>
            <a:r>
              <a:rPr lang="zh-CN" altLang="zh-CN" sz="2400" dirty="0">
                <a:latin typeface="+mn-ea"/>
              </a:rPr>
              <a:t>等。</a:t>
            </a:r>
            <a:endParaRPr lang="zh-CN" altLang="en-US" sz="2400" dirty="0">
              <a:latin typeface="+mn-ea"/>
            </a:endParaRPr>
          </a:p>
        </p:txBody>
      </p:sp>
      <p:sp>
        <p:nvSpPr>
          <p:cNvPr id="4" name="灯片编号占位符 3">
            <a:extLst>
              <a:ext uri="{FF2B5EF4-FFF2-40B4-BE49-F238E27FC236}">
                <a16:creationId xmlns:a16="http://schemas.microsoft.com/office/drawing/2014/main" id="{E922C002-42B4-4620-B893-251F2DC7D8AD}"/>
              </a:ext>
            </a:extLst>
          </p:cNvPr>
          <p:cNvSpPr>
            <a:spLocks noGrp="1"/>
          </p:cNvSpPr>
          <p:nvPr>
            <p:ph type="sldNum" sz="quarter" idx="12"/>
          </p:nvPr>
        </p:nvSpPr>
        <p:spPr/>
        <p:txBody>
          <a:bodyPr/>
          <a:lstStyle/>
          <a:p>
            <a:pPr>
              <a:defRPr/>
            </a:pPr>
            <a:fld id="{B5257BD2-82AF-4553-8A1D-7A16DECA446F}" type="slidenum">
              <a:rPr lang="en-US" altLang="zh-CN" smtClean="0"/>
              <a:pPr>
                <a:defRPr/>
              </a:pPr>
              <a:t>81</a:t>
            </a:fld>
            <a:endParaRPr lang="en-US" altLang="zh-CN"/>
          </a:p>
        </p:txBody>
      </p:sp>
    </p:spTree>
    <p:extLst>
      <p:ext uri="{BB962C8B-B14F-4D97-AF65-F5344CB8AC3E}">
        <p14:creationId xmlns:p14="http://schemas.microsoft.com/office/powerpoint/2010/main" val="35708473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zh-CN" altLang="zh-CN" sz="3200" b="1" dirty="0"/>
              <a:t>散列</a:t>
            </a:r>
            <a:r>
              <a:rPr lang="zh-CN" altLang="en-US" sz="3200" b="1" dirty="0"/>
              <a:t>函数</a:t>
            </a:r>
            <a:endParaRPr lang="zh-CN" altLang="en-US" dirty="0"/>
          </a:p>
        </p:txBody>
      </p:sp>
      <p:sp>
        <p:nvSpPr>
          <p:cNvPr id="3" name="内容占位符 2"/>
          <p:cNvSpPr>
            <a:spLocks noGrp="1"/>
          </p:cNvSpPr>
          <p:nvPr>
            <p:ph idx="1"/>
          </p:nvPr>
        </p:nvSpPr>
        <p:spPr>
          <a:xfrm>
            <a:off x="580285" y="1484785"/>
            <a:ext cx="10971372" cy="4389437"/>
          </a:xfrm>
        </p:spPr>
        <p:txBody>
          <a:bodyPr/>
          <a:lstStyle/>
          <a:p>
            <a:pPr marL="0" indent="0">
              <a:lnSpc>
                <a:spcPct val="150000"/>
              </a:lnSpc>
              <a:buNone/>
            </a:pPr>
            <a:r>
              <a:rPr lang="zh-CN" altLang="zh-CN" dirty="0"/>
              <a:t>散列函数</a:t>
            </a:r>
            <a:r>
              <a:rPr lang="zh-CN" altLang="en-US" dirty="0"/>
              <a:t>应具有以下特性</a:t>
            </a:r>
            <a:r>
              <a:rPr lang="zh-CN" altLang="zh-CN" dirty="0"/>
              <a:t>：</a:t>
            </a:r>
          </a:p>
          <a:p>
            <a:pPr marL="0" lvl="1" indent="0">
              <a:lnSpc>
                <a:spcPct val="150000"/>
              </a:lnSpc>
              <a:buNone/>
            </a:pPr>
            <a:r>
              <a:rPr lang="zh-CN" altLang="en-US" dirty="0">
                <a:latin typeface="+mn-ea"/>
              </a:rPr>
              <a:t>（</a:t>
            </a:r>
            <a:r>
              <a:rPr lang="en-US" altLang="zh-CN" dirty="0">
                <a:latin typeface="+mn-ea"/>
              </a:rPr>
              <a:t>1</a:t>
            </a:r>
            <a:r>
              <a:rPr lang="zh-CN" altLang="en-US" dirty="0">
                <a:latin typeface="+mn-ea"/>
              </a:rPr>
              <a:t>）</a:t>
            </a:r>
            <a:r>
              <a:rPr lang="zh-CN" altLang="zh-CN" dirty="0">
                <a:latin typeface="+mn-ea"/>
              </a:rPr>
              <a:t>函数的输出是</a:t>
            </a:r>
            <a:r>
              <a:rPr lang="zh-CN" altLang="zh-CN" dirty="0">
                <a:solidFill>
                  <a:srgbClr val="FF0000"/>
                </a:solidFill>
                <a:latin typeface="+mn-ea"/>
              </a:rPr>
              <a:t>确定的</a:t>
            </a:r>
            <a:r>
              <a:rPr lang="zh-CN" altLang="en-US" dirty="0">
                <a:latin typeface="+mn-ea"/>
              </a:rPr>
              <a:t>；</a:t>
            </a:r>
            <a:endParaRPr lang="zh-CN" altLang="zh-CN" dirty="0">
              <a:latin typeface="+mn-ea"/>
            </a:endParaRPr>
          </a:p>
          <a:p>
            <a:pPr marL="0" lvl="1" indent="0">
              <a:lnSpc>
                <a:spcPct val="150000"/>
              </a:lnSpc>
              <a:buNone/>
            </a:pPr>
            <a:r>
              <a:rPr lang="zh-CN" altLang="en-US" dirty="0">
                <a:latin typeface="+mn-ea"/>
              </a:rPr>
              <a:t>（</a:t>
            </a:r>
            <a:r>
              <a:rPr lang="en-US" altLang="zh-CN" dirty="0">
                <a:latin typeface="+mn-ea"/>
              </a:rPr>
              <a:t>2</a:t>
            </a:r>
            <a:r>
              <a:rPr lang="zh-CN" altLang="en-US" dirty="0">
                <a:latin typeface="+mn-ea"/>
              </a:rPr>
              <a:t>）</a:t>
            </a:r>
            <a:r>
              <a:rPr lang="zh-CN" altLang="zh-CN" dirty="0">
                <a:latin typeface="+mn-ea"/>
              </a:rPr>
              <a:t>输出值的</a:t>
            </a:r>
            <a:r>
              <a:rPr lang="zh-CN" altLang="zh-CN" dirty="0">
                <a:solidFill>
                  <a:srgbClr val="FF0000"/>
                </a:solidFill>
                <a:latin typeface="+mn-ea"/>
              </a:rPr>
              <a:t>分布是随机且均匀</a:t>
            </a:r>
            <a:r>
              <a:rPr lang="zh-CN" altLang="zh-CN" dirty="0">
                <a:latin typeface="+mn-ea"/>
              </a:rPr>
              <a:t>的</a:t>
            </a:r>
            <a:r>
              <a:rPr lang="zh-CN" altLang="en-US" dirty="0">
                <a:latin typeface="+mn-ea"/>
              </a:rPr>
              <a:t>；</a:t>
            </a:r>
            <a:endParaRPr lang="zh-CN" altLang="zh-CN" dirty="0">
              <a:latin typeface="+mn-ea"/>
            </a:endParaRPr>
          </a:p>
          <a:p>
            <a:pPr marL="0" lvl="1" indent="0">
              <a:lnSpc>
                <a:spcPct val="150000"/>
              </a:lnSpc>
              <a:buNone/>
            </a:pPr>
            <a:r>
              <a:rPr lang="zh-CN" altLang="en-US" dirty="0">
                <a:latin typeface="+mn-ea"/>
              </a:rPr>
              <a:t>（</a:t>
            </a:r>
            <a:r>
              <a:rPr lang="en-US" altLang="zh-CN" dirty="0">
                <a:latin typeface="+mn-ea"/>
              </a:rPr>
              <a:t>3</a:t>
            </a:r>
            <a:r>
              <a:rPr lang="zh-CN" altLang="en-US" dirty="0">
                <a:latin typeface="+mn-ea"/>
              </a:rPr>
              <a:t>）</a:t>
            </a:r>
            <a:r>
              <a:rPr lang="zh-CN" altLang="zh-CN" dirty="0">
                <a:latin typeface="+mn-ea"/>
              </a:rPr>
              <a:t>易于计算</a:t>
            </a:r>
            <a:r>
              <a:rPr lang="zh-CN" altLang="en-US" dirty="0">
                <a:latin typeface="+mn-ea"/>
              </a:rPr>
              <a:t>。</a:t>
            </a:r>
            <a:endParaRPr lang="en-US" altLang="zh-CN" dirty="0">
              <a:latin typeface="+mn-ea"/>
            </a:endParaRPr>
          </a:p>
          <a:p>
            <a:pPr marL="0" indent="0">
              <a:lnSpc>
                <a:spcPct val="150000"/>
              </a:lnSpc>
              <a:buNone/>
            </a:pPr>
            <a:r>
              <a:rPr lang="en-US" altLang="zh-CN" dirty="0"/>
              <a:t>        </a:t>
            </a:r>
            <a:r>
              <a:rPr lang="zh-CN" altLang="zh-CN" dirty="0"/>
              <a:t>理想的散列函数</a:t>
            </a:r>
            <a:r>
              <a:rPr lang="zh-CN" altLang="en-US" dirty="0"/>
              <a:t>应</a:t>
            </a:r>
            <a:r>
              <a:rPr lang="zh-CN" altLang="zh-CN" dirty="0"/>
              <a:t>能将搜索键值均匀地分布到所有桶中，但是这样的函数往往需要非常长的时间来进行计算。因此，散列函数需要</a:t>
            </a:r>
            <a:r>
              <a:rPr lang="zh-CN" altLang="zh-CN" dirty="0">
                <a:solidFill>
                  <a:srgbClr val="FF0000"/>
                </a:solidFill>
              </a:rPr>
              <a:t>在冲突率和快速执行之间</a:t>
            </a:r>
            <a:r>
              <a:rPr lang="zh-CN" altLang="zh-CN" dirty="0"/>
              <a:t>进行权衡。</a:t>
            </a:r>
            <a:endParaRPr lang="en-US" altLang="zh-CN" dirty="0"/>
          </a:p>
        </p:txBody>
      </p:sp>
      <p:sp>
        <p:nvSpPr>
          <p:cNvPr id="4" name="灯片编号占位符 3">
            <a:extLst>
              <a:ext uri="{FF2B5EF4-FFF2-40B4-BE49-F238E27FC236}">
                <a16:creationId xmlns:a16="http://schemas.microsoft.com/office/drawing/2014/main" id="{248A1405-8A86-40A4-B046-20335F729C9E}"/>
              </a:ext>
            </a:extLst>
          </p:cNvPr>
          <p:cNvSpPr>
            <a:spLocks noGrp="1"/>
          </p:cNvSpPr>
          <p:nvPr>
            <p:ph type="sldNum" sz="quarter" idx="12"/>
          </p:nvPr>
        </p:nvSpPr>
        <p:spPr/>
        <p:txBody>
          <a:bodyPr/>
          <a:lstStyle/>
          <a:p>
            <a:pPr>
              <a:defRPr/>
            </a:pPr>
            <a:fld id="{B5257BD2-82AF-4553-8A1D-7A16DECA446F}" type="slidenum">
              <a:rPr lang="en-US" altLang="zh-CN" smtClean="0"/>
              <a:pPr>
                <a:defRPr/>
              </a:pPr>
              <a:t>82</a:t>
            </a:fld>
            <a:endParaRPr lang="en-US" altLang="zh-CN"/>
          </a:p>
        </p:txBody>
      </p:sp>
    </p:spTree>
    <p:extLst>
      <p:ext uri="{BB962C8B-B14F-4D97-AF65-F5344CB8AC3E}">
        <p14:creationId xmlns:p14="http://schemas.microsoft.com/office/powerpoint/2010/main" val="1739097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563910"/>
          </a:xfrm>
        </p:spPr>
        <p:txBody>
          <a:bodyPr>
            <a:normAutofit/>
          </a:bodyPr>
          <a:lstStyle/>
          <a:p>
            <a:r>
              <a:rPr lang="zh-CN" altLang="zh-CN" sz="3200" b="1" dirty="0"/>
              <a:t>散列</a:t>
            </a:r>
            <a:r>
              <a:rPr lang="zh-CN" altLang="en-US" sz="3200" b="1" dirty="0"/>
              <a:t>函数（可课外了解）</a:t>
            </a:r>
            <a:endParaRPr lang="zh-CN" altLang="en-US" sz="2800" dirty="0"/>
          </a:p>
        </p:txBody>
      </p:sp>
      <p:sp>
        <p:nvSpPr>
          <p:cNvPr id="3" name="内容占位符 2"/>
          <p:cNvSpPr>
            <a:spLocks noGrp="1"/>
          </p:cNvSpPr>
          <p:nvPr>
            <p:ph idx="1"/>
          </p:nvPr>
        </p:nvSpPr>
        <p:spPr>
          <a:xfrm>
            <a:off x="911426" y="1484784"/>
            <a:ext cx="10361851" cy="4788862"/>
          </a:xfrm>
        </p:spPr>
        <p:txBody>
          <a:bodyPr>
            <a:normAutofit lnSpcReduction="10000"/>
          </a:bodyPr>
          <a:lstStyle/>
          <a:p>
            <a:pPr marL="0" indent="0">
              <a:lnSpc>
                <a:spcPct val="150000"/>
              </a:lnSpc>
              <a:spcBef>
                <a:spcPts val="1800"/>
              </a:spcBef>
              <a:buNone/>
            </a:pPr>
            <a:r>
              <a:rPr lang="en-US" altLang="zh-CN" b="1" dirty="0">
                <a:latin typeface="+mn-ea"/>
              </a:rPr>
              <a:t>CRC-64(1975)</a:t>
            </a:r>
            <a:endParaRPr lang="en-US" altLang="zh-CN" dirty="0">
              <a:latin typeface="+mn-ea"/>
            </a:endParaRPr>
          </a:p>
          <a:p>
            <a:pPr marL="393700" lvl="1" indent="0">
              <a:buNone/>
            </a:pPr>
            <a:r>
              <a:rPr lang="en-US" altLang="zh-CN" dirty="0">
                <a:latin typeface="+mn-ea"/>
              </a:rPr>
              <a:t>Used in networking for error detection.</a:t>
            </a:r>
          </a:p>
          <a:p>
            <a:pPr marL="0" indent="0">
              <a:spcBef>
                <a:spcPts val="1200"/>
              </a:spcBef>
              <a:buNone/>
            </a:pPr>
            <a:r>
              <a:rPr lang="en-US" altLang="zh-CN" b="1" dirty="0" err="1">
                <a:latin typeface="+mn-ea"/>
              </a:rPr>
              <a:t>MurmurHash</a:t>
            </a:r>
            <a:r>
              <a:rPr lang="en-US" altLang="zh-CN" b="1" dirty="0">
                <a:latin typeface="+mn-ea"/>
              </a:rPr>
              <a:t>(2008)</a:t>
            </a:r>
          </a:p>
          <a:p>
            <a:pPr marL="393700" lvl="1" indent="0">
              <a:buNone/>
            </a:pPr>
            <a:r>
              <a:rPr lang="en-US" altLang="zh-CN" dirty="0">
                <a:latin typeface="+mn-ea"/>
              </a:rPr>
              <a:t>Designed to a fast, general purpose hash function.</a:t>
            </a:r>
          </a:p>
          <a:p>
            <a:pPr marL="0" indent="0">
              <a:spcBef>
                <a:spcPts val="1200"/>
              </a:spcBef>
              <a:buNone/>
            </a:pPr>
            <a:r>
              <a:rPr lang="en-US" altLang="zh-CN" b="1" dirty="0">
                <a:latin typeface="+mn-ea"/>
              </a:rPr>
              <a:t>Google </a:t>
            </a:r>
            <a:r>
              <a:rPr lang="en-US" altLang="zh-CN" b="1" dirty="0" err="1">
                <a:latin typeface="+mn-ea"/>
              </a:rPr>
              <a:t>CityHash</a:t>
            </a:r>
            <a:r>
              <a:rPr lang="en-US" altLang="zh-CN" b="1" dirty="0">
                <a:latin typeface="+mn-ea"/>
              </a:rPr>
              <a:t>(2011)</a:t>
            </a:r>
          </a:p>
          <a:p>
            <a:pPr marL="393700" lvl="1" indent="0">
              <a:buNone/>
            </a:pPr>
            <a:r>
              <a:rPr lang="en-US" altLang="zh-CN" dirty="0">
                <a:latin typeface="+mn-ea"/>
              </a:rPr>
              <a:t>Designed to be faster for short keys (&lt;64 bytes).</a:t>
            </a:r>
          </a:p>
          <a:p>
            <a:pPr marL="0" indent="0">
              <a:spcBef>
                <a:spcPts val="1200"/>
              </a:spcBef>
              <a:buNone/>
            </a:pPr>
            <a:r>
              <a:rPr lang="en-US" altLang="zh-CN" b="1" dirty="0">
                <a:latin typeface="+mn-ea"/>
              </a:rPr>
              <a:t>Facebook </a:t>
            </a:r>
            <a:r>
              <a:rPr lang="en-US" altLang="zh-CN" b="1" dirty="0" err="1">
                <a:latin typeface="+mn-ea"/>
              </a:rPr>
              <a:t>XXHash</a:t>
            </a:r>
            <a:r>
              <a:rPr lang="en-US" altLang="zh-CN" b="1" dirty="0">
                <a:latin typeface="+mn-ea"/>
              </a:rPr>
              <a:t>(2012)</a:t>
            </a:r>
          </a:p>
          <a:p>
            <a:pPr marL="393700" lvl="1" indent="0">
              <a:buNone/>
            </a:pPr>
            <a:r>
              <a:rPr lang="en-US" altLang="zh-CN" dirty="0">
                <a:latin typeface="+mn-ea"/>
              </a:rPr>
              <a:t>From the creator of </a:t>
            </a:r>
            <a:r>
              <a:rPr lang="en-US" altLang="zh-CN" dirty="0" err="1">
                <a:latin typeface="+mn-ea"/>
              </a:rPr>
              <a:t>zstdcompression</a:t>
            </a:r>
            <a:r>
              <a:rPr lang="en-US" altLang="zh-CN" dirty="0">
                <a:latin typeface="+mn-ea"/>
              </a:rPr>
              <a:t>.</a:t>
            </a:r>
          </a:p>
          <a:p>
            <a:pPr marL="0" indent="0">
              <a:spcBef>
                <a:spcPts val="1200"/>
              </a:spcBef>
              <a:buNone/>
            </a:pPr>
            <a:r>
              <a:rPr lang="en-US" altLang="zh-CN" b="1" dirty="0">
                <a:latin typeface="+mn-ea"/>
              </a:rPr>
              <a:t>Google </a:t>
            </a:r>
            <a:r>
              <a:rPr lang="en-US" altLang="zh-CN" b="1" dirty="0" err="1">
                <a:latin typeface="+mn-ea"/>
              </a:rPr>
              <a:t>FarmHash</a:t>
            </a:r>
            <a:r>
              <a:rPr lang="en-US" altLang="zh-CN" b="1" dirty="0">
                <a:latin typeface="+mn-ea"/>
              </a:rPr>
              <a:t>(2014)</a:t>
            </a:r>
          </a:p>
          <a:p>
            <a:pPr marL="393700" lvl="1" indent="0">
              <a:buNone/>
            </a:pPr>
            <a:r>
              <a:rPr lang="en-US" altLang="zh-CN" dirty="0">
                <a:latin typeface="+mn-ea"/>
              </a:rPr>
              <a:t>Newer version of </a:t>
            </a:r>
            <a:r>
              <a:rPr lang="en-US" altLang="zh-CN" dirty="0" err="1">
                <a:latin typeface="+mn-ea"/>
              </a:rPr>
              <a:t>CityHash</a:t>
            </a:r>
            <a:r>
              <a:rPr lang="en-US" altLang="zh-CN" dirty="0">
                <a:latin typeface="+mn-ea"/>
              </a:rPr>
              <a:t> with better collision rates.</a:t>
            </a:r>
          </a:p>
          <a:p>
            <a:endParaRPr lang="zh-CN" altLang="en-US" dirty="0"/>
          </a:p>
        </p:txBody>
      </p:sp>
      <p:sp>
        <p:nvSpPr>
          <p:cNvPr id="4" name="灯片编号占位符 3">
            <a:extLst>
              <a:ext uri="{FF2B5EF4-FFF2-40B4-BE49-F238E27FC236}">
                <a16:creationId xmlns:a16="http://schemas.microsoft.com/office/drawing/2014/main" id="{2F1EBB1B-AA1B-49F8-94E9-09246C9016A1}"/>
              </a:ext>
            </a:extLst>
          </p:cNvPr>
          <p:cNvSpPr>
            <a:spLocks noGrp="1"/>
          </p:cNvSpPr>
          <p:nvPr>
            <p:ph type="sldNum" sz="quarter" idx="12"/>
          </p:nvPr>
        </p:nvSpPr>
        <p:spPr/>
        <p:txBody>
          <a:bodyPr/>
          <a:lstStyle/>
          <a:p>
            <a:pPr>
              <a:defRPr/>
            </a:pPr>
            <a:fld id="{B5257BD2-82AF-4553-8A1D-7A16DECA446F}" type="slidenum">
              <a:rPr lang="en-US" altLang="zh-CN" smtClean="0"/>
              <a:pPr>
                <a:defRPr/>
              </a:pPr>
              <a:t>83</a:t>
            </a:fld>
            <a:endParaRPr lang="en-US" altLang="zh-CN"/>
          </a:p>
        </p:txBody>
      </p:sp>
    </p:spTree>
    <p:extLst>
      <p:ext uri="{BB962C8B-B14F-4D97-AF65-F5344CB8AC3E}">
        <p14:creationId xmlns:p14="http://schemas.microsoft.com/office/powerpoint/2010/main" val="20730727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en-US" altLang="zh-CN" sz="3200" b="1" dirty="0"/>
              <a:t>3.2 </a:t>
            </a:r>
            <a:r>
              <a:rPr lang="zh-CN" altLang="en-US" sz="3200" b="1" dirty="0"/>
              <a:t>静态</a:t>
            </a:r>
            <a:r>
              <a:rPr lang="zh-CN" altLang="zh-CN" sz="3200" b="1" dirty="0"/>
              <a:t>散列表</a:t>
            </a:r>
            <a:endParaRPr lang="zh-CN" altLang="en-US" dirty="0"/>
          </a:p>
        </p:txBody>
      </p:sp>
      <p:sp>
        <p:nvSpPr>
          <p:cNvPr id="3" name="内容占位符 2"/>
          <p:cNvSpPr>
            <a:spLocks noGrp="1"/>
          </p:cNvSpPr>
          <p:nvPr>
            <p:ph idx="1"/>
          </p:nvPr>
        </p:nvSpPr>
        <p:spPr>
          <a:xfrm>
            <a:off x="610314" y="1484785"/>
            <a:ext cx="10971372" cy="4389437"/>
          </a:xfrm>
        </p:spPr>
        <p:txBody>
          <a:bodyPr/>
          <a:lstStyle/>
          <a:p>
            <a:pPr marL="0" indent="0">
              <a:lnSpc>
                <a:spcPct val="150000"/>
              </a:lnSpc>
              <a:buNone/>
            </a:pPr>
            <a:r>
              <a:rPr lang="en-US" altLang="zh-CN" dirty="0"/>
              <a:t>        </a:t>
            </a:r>
            <a:r>
              <a:rPr lang="zh-CN" altLang="zh-CN" dirty="0"/>
              <a:t>如果</a:t>
            </a:r>
            <a:r>
              <a:rPr lang="zh-CN" altLang="en-US" dirty="0"/>
              <a:t>一个散列表的</a:t>
            </a:r>
            <a:r>
              <a:rPr lang="zh-CN" altLang="zh-CN" dirty="0"/>
              <a:t>桶数组的规模</a:t>
            </a:r>
            <a:r>
              <a:rPr lang="en-US" altLang="zh-CN" dirty="0"/>
              <a:t>B</a:t>
            </a:r>
            <a:r>
              <a:rPr lang="zh-CN" altLang="zh-CN" dirty="0"/>
              <a:t>（即桶的数量）一旦确定下来就不再允许改变，则称其为静态散列表。</a:t>
            </a:r>
            <a:endParaRPr lang="en-US" altLang="zh-CN" dirty="0"/>
          </a:p>
          <a:p>
            <a:pPr marL="0" indent="0">
              <a:lnSpc>
                <a:spcPct val="150000"/>
              </a:lnSpc>
              <a:buNone/>
            </a:pPr>
            <a:r>
              <a:rPr lang="zh-CN" altLang="en-US" b="1" dirty="0">
                <a:latin typeface="微软雅黑" panose="020B0503020204020204" pitchFamily="34" charset="-122"/>
                <a:ea typeface="微软雅黑" panose="020B0503020204020204" pitchFamily="34" charset="-122"/>
              </a:rPr>
              <a:t>散列冲突：</a:t>
            </a:r>
            <a:r>
              <a:rPr lang="zh-CN" altLang="en-US" dirty="0"/>
              <a:t>理想状态下，完美的散列函数能为每个关键字找到唯一的桶，但实际可能存在不同关键字的散列值相同的情况，称为散列冲突。</a:t>
            </a:r>
            <a:endParaRPr lang="en-US" altLang="zh-CN" dirty="0"/>
          </a:p>
          <a:p>
            <a:pPr marL="0" indent="0">
              <a:lnSpc>
                <a:spcPct val="150000"/>
              </a:lnSpc>
              <a:buNone/>
            </a:pPr>
            <a:endParaRPr lang="en-US" altLang="zh-CN" b="1" dirty="0"/>
          </a:p>
          <a:p>
            <a:pPr marL="0" indent="0">
              <a:lnSpc>
                <a:spcPct val="150000"/>
              </a:lnSpc>
              <a:buNone/>
            </a:pPr>
            <a:r>
              <a:rPr lang="zh-CN" altLang="en-US" b="1" dirty="0"/>
              <a:t>散列冲突的解决方法：</a:t>
            </a:r>
            <a:r>
              <a:rPr lang="zh-CN" altLang="en-US" dirty="0"/>
              <a:t>线性探测法</a:t>
            </a:r>
            <a:endParaRPr lang="zh-CN" altLang="zh-CN" dirty="0"/>
          </a:p>
        </p:txBody>
      </p:sp>
      <p:sp>
        <p:nvSpPr>
          <p:cNvPr id="4" name="灯片编号占位符 3">
            <a:extLst>
              <a:ext uri="{FF2B5EF4-FFF2-40B4-BE49-F238E27FC236}">
                <a16:creationId xmlns:a16="http://schemas.microsoft.com/office/drawing/2014/main" id="{7060A526-A6EF-42F4-B700-5B4086EBDAF1}"/>
              </a:ext>
            </a:extLst>
          </p:cNvPr>
          <p:cNvSpPr>
            <a:spLocks noGrp="1"/>
          </p:cNvSpPr>
          <p:nvPr>
            <p:ph type="sldNum" sz="quarter" idx="12"/>
          </p:nvPr>
        </p:nvSpPr>
        <p:spPr/>
        <p:txBody>
          <a:bodyPr/>
          <a:lstStyle/>
          <a:p>
            <a:pPr>
              <a:defRPr/>
            </a:pPr>
            <a:fld id="{B5257BD2-82AF-4553-8A1D-7A16DECA446F}" type="slidenum">
              <a:rPr lang="en-US" altLang="zh-CN" smtClean="0"/>
              <a:pPr>
                <a:defRPr/>
              </a:pPr>
              <a:t>84</a:t>
            </a:fld>
            <a:endParaRPr lang="en-US" altLang="zh-CN"/>
          </a:p>
        </p:txBody>
      </p:sp>
    </p:spTree>
    <p:extLst>
      <p:ext uri="{BB962C8B-B14F-4D97-AF65-F5344CB8AC3E}">
        <p14:creationId xmlns:p14="http://schemas.microsoft.com/office/powerpoint/2010/main" val="10518993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zh-CN" altLang="en-US" sz="3200" b="1" dirty="0"/>
              <a:t>线性探测法</a:t>
            </a:r>
          </a:p>
        </p:txBody>
      </p:sp>
      <p:sp>
        <p:nvSpPr>
          <p:cNvPr id="3" name="内容占位符 2"/>
          <p:cNvSpPr>
            <a:spLocks noGrp="1"/>
          </p:cNvSpPr>
          <p:nvPr>
            <p:ph idx="1"/>
          </p:nvPr>
        </p:nvSpPr>
        <p:spPr>
          <a:xfrm>
            <a:off x="594574" y="1340769"/>
            <a:ext cx="10971372" cy="4389437"/>
          </a:xfrm>
        </p:spPr>
        <p:txBody>
          <a:bodyPr/>
          <a:lstStyle/>
          <a:p>
            <a:pPr>
              <a:lnSpc>
                <a:spcPct val="150000"/>
              </a:lnSpc>
              <a:spcBef>
                <a:spcPts val="0"/>
              </a:spcBef>
            </a:pPr>
            <a:r>
              <a:rPr lang="zh-CN" altLang="en-US" dirty="0"/>
              <a:t>如果散列值对应的桶中已有数据，则将数据存放到</a:t>
            </a:r>
            <a:r>
              <a:rPr lang="zh-CN" altLang="en-US" dirty="0">
                <a:solidFill>
                  <a:srgbClr val="FF0000"/>
                </a:solidFill>
              </a:rPr>
              <a:t>相邻的桶</a:t>
            </a:r>
            <a:r>
              <a:rPr lang="zh-CN" altLang="en-US" dirty="0"/>
              <a:t>中</a:t>
            </a:r>
            <a:r>
              <a:rPr lang="zh-CN" altLang="zh-CN" dirty="0"/>
              <a:t>。</a:t>
            </a:r>
            <a:endParaRPr lang="en-US" altLang="zh-CN" dirty="0"/>
          </a:p>
          <a:p>
            <a:pPr>
              <a:lnSpc>
                <a:spcPct val="150000"/>
              </a:lnSpc>
              <a:spcBef>
                <a:spcPts val="0"/>
              </a:spcBef>
            </a:pPr>
            <a:r>
              <a:rPr lang="zh-CN" altLang="en-US" dirty="0"/>
              <a:t>查找时，从散列值对应的位置开始向后搜索。</a:t>
            </a:r>
            <a:r>
              <a:rPr lang="zh-CN" altLang="en-US" dirty="0">
                <a:solidFill>
                  <a:srgbClr val="FF0000"/>
                </a:solidFill>
              </a:rPr>
              <a:t>直至找到</a:t>
            </a:r>
            <a:r>
              <a:rPr lang="en-US" altLang="zh-CN" dirty="0">
                <a:solidFill>
                  <a:srgbClr val="FF0000"/>
                </a:solidFill>
              </a:rPr>
              <a:t>key</a:t>
            </a:r>
            <a:r>
              <a:rPr lang="zh-CN" altLang="en-US" dirty="0">
                <a:solidFill>
                  <a:srgbClr val="FF0000"/>
                </a:solidFill>
              </a:rPr>
              <a:t>值或者空桶</a:t>
            </a:r>
            <a:r>
              <a:rPr lang="zh-CN" altLang="en-US" dirty="0"/>
              <a:t>。</a:t>
            </a:r>
            <a:endParaRPr lang="en-US" altLang="zh-CN" dirty="0"/>
          </a:p>
        </p:txBody>
      </p:sp>
      <p:pic>
        <p:nvPicPr>
          <p:cNvPr id="5" name="图片 4"/>
          <p:cNvPicPr>
            <a:picLocks noChangeAspect="1"/>
          </p:cNvPicPr>
          <p:nvPr/>
        </p:nvPicPr>
        <p:blipFill>
          <a:blip r:embed="rId3"/>
          <a:stretch>
            <a:fillRect/>
          </a:stretch>
        </p:blipFill>
        <p:spPr>
          <a:xfrm>
            <a:off x="1055440" y="2678932"/>
            <a:ext cx="4495950" cy="3436933"/>
          </a:xfrm>
          <a:prstGeom prst="rect">
            <a:avLst/>
          </a:prstGeom>
        </p:spPr>
      </p:pic>
      <p:pic>
        <p:nvPicPr>
          <p:cNvPr id="6" name="图片 5"/>
          <p:cNvPicPr>
            <a:picLocks noChangeAspect="1"/>
          </p:cNvPicPr>
          <p:nvPr/>
        </p:nvPicPr>
        <p:blipFill>
          <a:blip r:embed="rId4"/>
          <a:stretch>
            <a:fillRect/>
          </a:stretch>
        </p:blipFill>
        <p:spPr>
          <a:xfrm>
            <a:off x="6528049" y="2678627"/>
            <a:ext cx="4484363" cy="3410983"/>
          </a:xfrm>
          <a:prstGeom prst="rect">
            <a:avLst/>
          </a:prstGeom>
        </p:spPr>
      </p:pic>
      <p:sp>
        <p:nvSpPr>
          <p:cNvPr id="4" name="灯片编号占位符 3">
            <a:extLst>
              <a:ext uri="{FF2B5EF4-FFF2-40B4-BE49-F238E27FC236}">
                <a16:creationId xmlns:a16="http://schemas.microsoft.com/office/drawing/2014/main" id="{197E9BAE-4C1C-45C5-88BB-4FF76E38C86C}"/>
              </a:ext>
            </a:extLst>
          </p:cNvPr>
          <p:cNvSpPr>
            <a:spLocks noGrp="1"/>
          </p:cNvSpPr>
          <p:nvPr>
            <p:ph type="sldNum" sz="quarter" idx="12"/>
          </p:nvPr>
        </p:nvSpPr>
        <p:spPr/>
        <p:txBody>
          <a:bodyPr/>
          <a:lstStyle/>
          <a:p>
            <a:pPr>
              <a:defRPr/>
            </a:pPr>
            <a:fld id="{B5257BD2-82AF-4553-8A1D-7A16DECA446F}" type="slidenum">
              <a:rPr lang="en-US" altLang="zh-CN" smtClean="0"/>
              <a:pPr>
                <a:defRPr/>
              </a:pPr>
              <a:t>85</a:t>
            </a:fld>
            <a:endParaRPr lang="en-US" altLang="zh-CN"/>
          </a:p>
        </p:txBody>
      </p:sp>
    </p:spTree>
    <p:extLst>
      <p:ext uri="{BB962C8B-B14F-4D97-AF65-F5344CB8AC3E}">
        <p14:creationId xmlns:p14="http://schemas.microsoft.com/office/powerpoint/2010/main" val="34450061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17476"/>
          </a:xfrm>
        </p:spPr>
        <p:txBody>
          <a:bodyPr/>
          <a:lstStyle/>
          <a:p>
            <a:r>
              <a:rPr lang="zh-CN" altLang="en-US" sz="3200" b="1" dirty="0"/>
              <a:t>线性探测法</a:t>
            </a:r>
          </a:p>
        </p:txBody>
      </p:sp>
      <p:sp>
        <p:nvSpPr>
          <p:cNvPr id="3" name="内容占位符 2"/>
          <p:cNvSpPr>
            <a:spLocks noGrp="1"/>
          </p:cNvSpPr>
          <p:nvPr>
            <p:ph idx="1"/>
          </p:nvPr>
        </p:nvSpPr>
        <p:spPr>
          <a:xfrm>
            <a:off x="435014" y="1556793"/>
            <a:ext cx="10971372" cy="4389437"/>
          </a:xfrm>
        </p:spPr>
        <p:txBody>
          <a:bodyPr/>
          <a:lstStyle/>
          <a:p>
            <a:pPr marL="0" indent="0">
              <a:lnSpc>
                <a:spcPct val="150000"/>
              </a:lnSpc>
              <a:spcBef>
                <a:spcPts val="0"/>
              </a:spcBef>
              <a:buNone/>
            </a:pPr>
            <a:r>
              <a:rPr lang="zh-CN" altLang="en-US" dirty="0"/>
              <a:t>        删除时，要注意避免影响将来的查找。</a:t>
            </a:r>
            <a:endParaRPr lang="en-US" altLang="zh-CN" dirty="0"/>
          </a:p>
        </p:txBody>
      </p:sp>
      <p:pic>
        <p:nvPicPr>
          <p:cNvPr id="6" name="图片 5"/>
          <p:cNvPicPr>
            <a:picLocks noChangeAspect="1"/>
          </p:cNvPicPr>
          <p:nvPr/>
        </p:nvPicPr>
        <p:blipFill>
          <a:blip r:embed="rId3"/>
          <a:stretch>
            <a:fillRect/>
          </a:stretch>
        </p:blipFill>
        <p:spPr>
          <a:xfrm>
            <a:off x="1041157" y="2321812"/>
            <a:ext cx="5028976" cy="3462883"/>
          </a:xfrm>
          <a:prstGeom prst="rect">
            <a:avLst/>
          </a:prstGeom>
        </p:spPr>
      </p:pic>
      <p:pic>
        <p:nvPicPr>
          <p:cNvPr id="7" name="图片 6"/>
          <p:cNvPicPr>
            <a:picLocks noChangeAspect="1"/>
          </p:cNvPicPr>
          <p:nvPr/>
        </p:nvPicPr>
        <p:blipFill>
          <a:blip r:embed="rId4"/>
          <a:stretch>
            <a:fillRect/>
          </a:stretch>
        </p:blipFill>
        <p:spPr>
          <a:xfrm>
            <a:off x="6528048" y="2347762"/>
            <a:ext cx="4878338" cy="3436933"/>
          </a:xfrm>
          <a:prstGeom prst="rect">
            <a:avLst/>
          </a:prstGeom>
        </p:spPr>
      </p:pic>
      <p:sp>
        <p:nvSpPr>
          <p:cNvPr id="4" name="灯片编号占位符 3">
            <a:extLst>
              <a:ext uri="{FF2B5EF4-FFF2-40B4-BE49-F238E27FC236}">
                <a16:creationId xmlns:a16="http://schemas.microsoft.com/office/drawing/2014/main" id="{1427F488-631F-4468-BBDE-C014651B2AA7}"/>
              </a:ext>
            </a:extLst>
          </p:cNvPr>
          <p:cNvSpPr>
            <a:spLocks noGrp="1"/>
          </p:cNvSpPr>
          <p:nvPr>
            <p:ph type="sldNum" sz="quarter" idx="12"/>
          </p:nvPr>
        </p:nvSpPr>
        <p:spPr/>
        <p:txBody>
          <a:bodyPr/>
          <a:lstStyle/>
          <a:p>
            <a:pPr>
              <a:defRPr/>
            </a:pPr>
            <a:fld id="{B5257BD2-82AF-4553-8A1D-7A16DECA446F}" type="slidenum">
              <a:rPr lang="en-US" altLang="zh-CN" smtClean="0"/>
              <a:pPr>
                <a:defRPr/>
              </a:pPr>
              <a:t>86</a:t>
            </a:fld>
            <a:endParaRPr lang="en-US" altLang="zh-CN"/>
          </a:p>
        </p:txBody>
      </p:sp>
    </p:spTree>
    <p:extLst>
      <p:ext uri="{BB962C8B-B14F-4D97-AF65-F5344CB8AC3E}">
        <p14:creationId xmlns:p14="http://schemas.microsoft.com/office/powerpoint/2010/main" val="11825666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1"/>
            <a:ext cx="10971372" cy="654043"/>
          </a:xfrm>
        </p:spPr>
        <p:txBody>
          <a:bodyPr/>
          <a:lstStyle/>
          <a:p>
            <a:r>
              <a:rPr lang="zh-CN" altLang="en-US" sz="3200" b="1" dirty="0"/>
              <a:t>线性探测法</a:t>
            </a:r>
          </a:p>
        </p:txBody>
      </p:sp>
      <p:sp>
        <p:nvSpPr>
          <p:cNvPr id="3" name="内容占位符 2"/>
          <p:cNvSpPr>
            <a:spLocks noGrp="1"/>
          </p:cNvSpPr>
          <p:nvPr>
            <p:ph idx="1"/>
          </p:nvPr>
        </p:nvSpPr>
        <p:spPr>
          <a:xfrm>
            <a:off x="567108" y="1576586"/>
            <a:ext cx="10971372" cy="4389437"/>
          </a:xfrm>
        </p:spPr>
        <p:txBody>
          <a:bodyPr/>
          <a:lstStyle/>
          <a:p>
            <a:pPr marL="0" indent="0">
              <a:lnSpc>
                <a:spcPct val="150000"/>
              </a:lnSpc>
              <a:spcBef>
                <a:spcPts val="0"/>
              </a:spcBef>
              <a:buNone/>
            </a:pPr>
            <a:r>
              <a:rPr lang="zh-CN" altLang="en-US" sz="2400" dirty="0">
                <a:latin typeface="+mn-ea"/>
              </a:rPr>
              <a:t>删除时两种解决方法：（</a:t>
            </a:r>
            <a:r>
              <a:rPr lang="en-US" altLang="zh-CN" sz="2400" dirty="0">
                <a:latin typeface="+mn-ea"/>
              </a:rPr>
              <a:t>1</a:t>
            </a:r>
            <a:r>
              <a:rPr lang="zh-CN" altLang="en-US" sz="2400" dirty="0">
                <a:latin typeface="+mn-ea"/>
              </a:rPr>
              <a:t>）墓碑法；（</a:t>
            </a:r>
            <a:r>
              <a:rPr lang="en-US" altLang="zh-CN" sz="2400" dirty="0">
                <a:latin typeface="+mn-ea"/>
              </a:rPr>
              <a:t>2</a:t>
            </a:r>
            <a:r>
              <a:rPr lang="zh-CN" altLang="en-US" sz="2400" dirty="0">
                <a:latin typeface="+mn-ea"/>
              </a:rPr>
              <a:t>）移位法。</a:t>
            </a:r>
            <a:endParaRPr lang="en-US" altLang="zh-CN" sz="2400" dirty="0">
              <a:latin typeface="+mn-ea"/>
            </a:endParaRPr>
          </a:p>
        </p:txBody>
      </p:sp>
      <p:pic>
        <p:nvPicPr>
          <p:cNvPr id="5" name="图片 4"/>
          <p:cNvPicPr>
            <a:picLocks noChangeAspect="1"/>
          </p:cNvPicPr>
          <p:nvPr/>
        </p:nvPicPr>
        <p:blipFill>
          <a:blip r:embed="rId3"/>
          <a:stretch>
            <a:fillRect/>
          </a:stretch>
        </p:blipFill>
        <p:spPr>
          <a:xfrm>
            <a:off x="6816081" y="2348880"/>
            <a:ext cx="4808813" cy="3408100"/>
          </a:xfrm>
          <a:prstGeom prst="rect">
            <a:avLst/>
          </a:prstGeom>
        </p:spPr>
      </p:pic>
      <p:pic>
        <p:nvPicPr>
          <p:cNvPr id="6" name="图片 5">
            <a:extLst>
              <a:ext uri="{FF2B5EF4-FFF2-40B4-BE49-F238E27FC236}">
                <a16:creationId xmlns:a16="http://schemas.microsoft.com/office/drawing/2014/main" id="{86A902B0-421C-410E-82FF-8DC175CD6589}"/>
              </a:ext>
            </a:extLst>
          </p:cNvPr>
          <p:cNvPicPr>
            <a:picLocks noChangeAspect="1"/>
          </p:cNvPicPr>
          <p:nvPr/>
        </p:nvPicPr>
        <p:blipFill>
          <a:blip r:embed="rId4"/>
          <a:stretch>
            <a:fillRect/>
          </a:stretch>
        </p:blipFill>
        <p:spPr>
          <a:xfrm>
            <a:off x="610315" y="2348880"/>
            <a:ext cx="4981630" cy="3408100"/>
          </a:xfrm>
          <a:prstGeom prst="rect">
            <a:avLst/>
          </a:prstGeom>
        </p:spPr>
      </p:pic>
      <p:sp>
        <p:nvSpPr>
          <p:cNvPr id="4" name="灯片编号占位符 3">
            <a:extLst>
              <a:ext uri="{FF2B5EF4-FFF2-40B4-BE49-F238E27FC236}">
                <a16:creationId xmlns:a16="http://schemas.microsoft.com/office/drawing/2014/main" id="{570AD858-F7D5-429C-860C-4F2116163083}"/>
              </a:ext>
            </a:extLst>
          </p:cNvPr>
          <p:cNvSpPr>
            <a:spLocks noGrp="1"/>
          </p:cNvSpPr>
          <p:nvPr>
            <p:ph type="sldNum" sz="quarter" idx="12"/>
          </p:nvPr>
        </p:nvSpPr>
        <p:spPr/>
        <p:txBody>
          <a:bodyPr/>
          <a:lstStyle/>
          <a:p>
            <a:pPr>
              <a:defRPr/>
            </a:pPr>
            <a:fld id="{B5257BD2-82AF-4553-8A1D-7A16DECA446F}" type="slidenum">
              <a:rPr lang="en-US" altLang="zh-CN" smtClean="0"/>
              <a:pPr>
                <a:defRPr/>
              </a:pPr>
              <a:t>87</a:t>
            </a:fld>
            <a:endParaRPr lang="en-US" altLang="zh-CN"/>
          </a:p>
        </p:txBody>
      </p:sp>
    </p:spTree>
    <p:extLst>
      <p:ext uri="{BB962C8B-B14F-4D97-AF65-F5344CB8AC3E}">
        <p14:creationId xmlns:p14="http://schemas.microsoft.com/office/powerpoint/2010/main" val="41215783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79934"/>
          </a:xfrm>
        </p:spPr>
        <p:txBody>
          <a:bodyPr/>
          <a:lstStyle/>
          <a:p>
            <a:r>
              <a:rPr lang="en-US" altLang="zh-CN" sz="3200" b="1" dirty="0"/>
              <a:t>3.3 </a:t>
            </a:r>
            <a:r>
              <a:rPr lang="zh-CN" altLang="en-US" sz="3200" b="1" dirty="0"/>
              <a:t>动态</a:t>
            </a:r>
            <a:r>
              <a:rPr lang="zh-CN" altLang="zh-CN" sz="3200" b="1" dirty="0"/>
              <a:t>散列表</a:t>
            </a:r>
            <a:endParaRPr lang="zh-CN" altLang="en-US" dirty="0"/>
          </a:p>
        </p:txBody>
      </p:sp>
      <p:sp>
        <p:nvSpPr>
          <p:cNvPr id="3" name="内容占位符 2"/>
          <p:cNvSpPr>
            <a:spLocks noGrp="1"/>
          </p:cNvSpPr>
          <p:nvPr>
            <p:ph idx="1"/>
          </p:nvPr>
        </p:nvSpPr>
        <p:spPr>
          <a:xfrm>
            <a:off x="582108" y="1490930"/>
            <a:ext cx="10971372" cy="4389437"/>
          </a:xfrm>
        </p:spPr>
        <p:txBody>
          <a:bodyPr/>
          <a:lstStyle/>
          <a:p>
            <a:pPr marL="0" indent="0">
              <a:lnSpc>
                <a:spcPct val="150000"/>
              </a:lnSpc>
              <a:buNone/>
            </a:pPr>
            <a:r>
              <a:rPr lang="en-US" altLang="zh-CN" dirty="0"/>
              <a:t>       </a:t>
            </a:r>
            <a:r>
              <a:rPr lang="zh-CN" altLang="zh-CN" dirty="0"/>
              <a:t>静态散列表由于</a:t>
            </a:r>
            <a:r>
              <a:rPr lang="zh-CN" altLang="en-US" dirty="0"/>
              <a:t>其大小固定，当数据量超出其规模时需重新构造</a:t>
            </a:r>
            <a:r>
              <a:rPr lang="zh-CN" altLang="zh-CN" dirty="0"/>
              <a:t>，因此难以</a:t>
            </a:r>
            <a:r>
              <a:rPr lang="zh-CN" altLang="en-US" dirty="0"/>
              <a:t>适应数据量不断</a:t>
            </a:r>
            <a:r>
              <a:rPr lang="zh-CN" altLang="zh-CN" dirty="0"/>
              <a:t>增长</a:t>
            </a:r>
            <a:r>
              <a:rPr lang="zh-CN" altLang="en-US" dirty="0"/>
              <a:t>的情况</a:t>
            </a:r>
            <a:r>
              <a:rPr lang="zh-CN" altLang="zh-CN" dirty="0"/>
              <a:t>。</a:t>
            </a:r>
            <a:endParaRPr lang="en-US" altLang="zh-CN" dirty="0"/>
          </a:p>
          <a:p>
            <a:pPr marL="0" indent="0">
              <a:lnSpc>
                <a:spcPct val="150000"/>
              </a:lnSpc>
              <a:buNone/>
            </a:pPr>
            <a:r>
              <a:rPr lang="zh-CN" altLang="en-US" b="1" dirty="0">
                <a:latin typeface="黑体" panose="02010609060101010101" pitchFamily="49" charset="-122"/>
                <a:ea typeface="黑体" panose="02010609060101010101" pitchFamily="49" charset="-122"/>
              </a:rPr>
              <a:t>动态散列表：</a:t>
            </a:r>
            <a:r>
              <a:rPr lang="zh-CN" altLang="zh-CN" dirty="0"/>
              <a:t>散列表的大小能够动态调整</a:t>
            </a:r>
            <a:r>
              <a:rPr lang="zh-CN" altLang="en-US" dirty="0"/>
              <a:t>的。</a:t>
            </a:r>
            <a:endParaRPr lang="en-US" altLang="zh-CN" dirty="0"/>
          </a:p>
          <a:p>
            <a:pPr marL="0" indent="0">
              <a:lnSpc>
                <a:spcPct val="150000"/>
              </a:lnSpc>
              <a:buNone/>
            </a:pPr>
            <a:r>
              <a:rPr lang="zh-CN" altLang="en-US" sz="2400" dirty="0"/>
              <a:t>常见动态散列表：</a:t>
            </a:r>
            <a:endParaRPr lang="en-US" altLang="zh-CN" sz="2400" dirty="0"/>
          </a:p>
          <a:p>
            <a:pPr lvl="1">
              <a:lnSpc>
                <a:spcPct val="150000"/>
              </a:lnSpc>
            </a:pPr>
            <a:r>
              <a:rPr lang="zh-CN" altLang="en-US" dirty="0"/>
              <a:t>链式散列表</a:t>
            </a:r>
            <a:endParaRPr lang="en-US" altLang="zh-CN" dirty="0"/>
          </a:p>
          <a:p>
            <a:pPr lvl="1">
              <a:lnSpc>
                <a:spcPct val="150000"/>
              </a:lnSpc>
            </a:pPr>
            <a:r>
              <a:rPr lang="zh-CN" altLang="zh-CN" dirty="0"/>
              <a:t>可扩展散列表</a:t>
            </a:r>
            <a:endParaRPr lang="en-US" altLang="zh-CN" dirty="0"/>
          </a:p>
          <a:p>
            <a:pPr lvl="1">
              <a:lnSpc>
                <a:spcPct val="150000"/>
              </a:lnSpc>
            </a:pPr>
            <a:r>
              <a:rPr lang="zh-CN" altLang="en-US" dirty="0"/>
              <a:t>线性散列表</a:t>
            </a:r>
            <a:endParaRPr lang="zh-CN" altLang="zh-CN" dirty="0"/>
          </a:p>
        </p:txBody>
      </p:sp>
      <p:sp>
        <p:nvSpPr>
          <p:cNvPr id="4" name="灯片编号占位符 3">
            <a:extLst>
              <a:ext uri="{FF2B5EF4-FFF2-40B4-BE49-F238E27FC236}">
                <a16:creationId xmlns:a16="http://schemas.microsoft.com/office/drawing/2014/main" id="{228D9134-CB02-4DD4-B61D-F257EFF2BC0C}"/>
              </a:ext>
            </a:extLst>
          </p:cNvPr>
          <p:cNvSpPr>
            <a:spLocks noGrp="1"/>
          </p:cNvSpPr>
          <p:nvPr>
            <p:ph type="sldNum" sz="quarter" idx="12"/>
          </p:nvPr>
        </p:nvSpPr>
        <p:spPr/>
        <p:txBody>
          <a:bodyPr/>
          <a:lstStyle/>
          <a:p>
            <a:pPr>
              <a:defRPr/>
            </a:pPr>
            <a:fld id="{B5257BD2-82AF-4553-8A1D-7A16DECA446F}" type="slidenum">
              <a:rPr lang="en-US" altLang="zh-CN" smtClean="0"/>
              <a:pPr>
                <a:defRPr/>
              </a:pPr>
              <a:t>88</a:t>
            </a:fld>
            <a:endParaRPr lang="en-US" altLang="zh-CN"/>
          </a:p>
        </p:txBody>
      </p:sp>
    </p:spTree>
    <p:extLst>
      <p:ext uri="{BB962C8B-B14F-4D97-AF65-F5344CB8AC3E}">
        <p14:creationId xmlns:p14="http://schemas.microsoft.com/office/powerpoint/2010/main" val="5181081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563910"/>
          </a:xfrm>
        </p:spPr>
        <p:txBody>
          <a:bodyPr/>
          <a:lstStyle/>
          <a:p>
            <a:r>
              <a:rPr lang="en-US" altLang="zh-CN" sz="3200" b="1" dirty="0"/>
              <a:t>3.3.1 </a:t>
            </a:r>
            <a:r>
              <a:rPr lang="zh-CN" altLang="en-US" sz="3200" b="1" dirty="0"/>
              <a:t>链式散列表</a:t>
            </a:r>
            <a:endParaRPr lang="zh-CN" altLang="en-US" dirty="0"/>
          </a:p>
        </p:txBody>
      </p:sp>
      <p:sp>
        <p:nvSpPr>
          <p:cNvPr id="3" name="内容占位符 2"/>
          <p:cNvSpPr>
            <a:spLocks noGrp="1"/>
          </p:cNvSpPr>
          <p:nvPr>
            <p:ph idx="1"/>
          </p:nvPr>
        </p:nvSpPr>
        <p:spPr>
          <a:xfrm>
            <a:off x="610314" y="1484785"/>
            <a:ext cx="10971372" cy="4389437"/>
          </a:xfrm>
        </p:spPr>
        <p:txBody>
          <a:bodyPr/>
          <a:lstStyle/>
          <a:p>
            <a:pPr marL="0" indent="0">
              <a:lnSpc>
                <a:spcPct val="150000"/>
              </a:lnSpc>
              <a:buNone/>
            </a:pPr>
            <a:r>
              <a:rPr lang="zh-CN" altLang="en-US" dirty="0"/>
              <a:t>每个桶指针指向一个链表，散列值相同的数据拉链存放</a:t>
            </a:r>
            <a:r>
              <a:rPr lang="zh-CN" altLang="zh-CN" dirty="0"/>
              <a:t>。</a:t>
            </a:r>
            <a:endParaRPr lang="en-US" altLang="zh-CN" dirty="0"/>
          </a:p>
        </p:txBody>
      </p:sp>
      <p:pic>
        <p:nvPicPr>
          <p:cNvPr id="5" name="图片 4"/>
          <p:cNvPicPr>
            <a:picLocks noChangeAspect="1"/>
          </p:cNvPicPr>
          <p:nvPr/>
        </p:nvPicPr>
        <p:blipFill>
          <a:blip r:embed="rId3"/>
          <a:stretch>
            <a:fillRect/>
          </a:stretch>
        </p:blipFill>
        <p:spPr>
          <a:xfrm>
            <a:off x="1555846" y="2276872"/>
            <a:ext cx="9073008" cy="4208044"/>
          </a:xfrm>
          <a:prstGeom prst="rect">
            <a:avLst/>
          </a:prstGeom>
        </p:spPr>
      </p:pic>
      <p:sp>
        <p:nvSpPr>
          <p:cNvPr id="4" name="灯片编号占位符 3">
            <a:extLst>
              <a:ext uri="{FF2B5EF4-FFF2-40B4-BE49-F238E27FC236}">
                <a16:creationId xmlns:a16="http://schemas.microsoft.com/office/drawing/2014/main" id="{F9BF0589-7D57-4699-B73E-E5176C87878E}"/>
              </a:ext>
            </a:extLst>
          </p:cNvPr>
          <p:cNvSpPr>
            <a:spLocks noGrp="1"/>
          </p:cNvSpPr>
          <p:nvPr>
            <p:ph type="sldNum" sz="quarter" idx="12"/>
          </p:nvPr>
        </p:nvSpPr>
        <p:spPr/>
        <p:txBody>
          <a:bodyPr/>
          <a:lstStyle/>
          <a:p>
            <a:pPr>
              <a:defRPr/>
            </a:pPr>
            <a:fld id="{B5257BD2-82AF-4553-8A1D-7A16DECA446F}" type="slidenum">
              <a:rPr lang="en-US" altLang="zh-CN" smtClean="0"/>
              <a:pPr>
                <a:defRPr/>
              </a:pPr>
              <a:t>89</a:t>
            </a:fld>
            <a:endParaRPr lang="en-US" altLang="zh-CN"/>
          </a:p>
        </p:txBody>
      </p:sp>
    </p:spTree>
    <p:extLst>
      <p:ext uri="{BB962C8B-B14F-4D97-AF65-F5344CB8AC3E}">
        <p14:creationId xmlns:p14="http://schemas.microsoft.com/office/powerpoint/2010/main" val="208222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磁盘性能的度量</a:t>
            </a:r>
            <a:endParaRPr lang="en-US" altLang="zh-CN" dirty="0"/>
          </a:p>
        </p:txBody>
      </p:sp>
      <p:sp>
        <p:nvSpPr>
          <p:cNvPr id="3" name="内容占位符 2"/>
          <p:cNvSpPr>
            <a:spLocks noGrp="1"/>
          </p:cNvSpPr>
          <p:nvPr>
            <p:ph idx="1"/>
          </p:nvPr>
        </p:nvSpPr>
        <p:spPr/>
        <p:txBody>
          <a:bodyPr/>
          <a:lstStyle/>
          <a:p>
            <a:pPr marL="0" indent="0">
              <a:buNone/>
            </a:pPr>
            <a:r>
              <a:rPr lang="zh-CN" altLang="en-US" sz="3200" b="1" dirty="0"/>
              <a:t>磁盘性能的主要度量指标：</a:t>
            </a:r>
          </a:p>
          <a:p>
            <a:pPr>
              <a:buFont typeface="Wingdings" panose="05000000000000000000" pitchFamily="2" charset="2"/>
              <a:buChar char="Ø"/>
            </a:pPr>
            <a:r>
              <a:rPr lang="zh-CN" altLang="en-US" dirty="0"/>
              <a:t>容量</a:t>
            </a:r>
            <a:endParaRPr lang="en-US" altLang="zh-CN" dirty="0"/>
          </a:p>
          <a:p>
            <a:pPr>
              <a:buFont typeface="Wingdings" panose="05000000000000000000" pitchFamily="2" charset="2"/>
              <a:buChar char="Ø"/>
            </a:pPr>
            <a:r>
              <a:rPr lang="zh-CN" altLang="en-US" dirty="0"/>
              <a:t>访问时间（发出请求</a:t>
            </a:r>
            <a:r>
              <a:rPr lang="en-US" altLang="zh-CN" dirty="0">
                <a:latin typeface="宋体" panose="02010600030101010101" pitchFamily="2" charset="-122"/>
                <a:ea typeface="宋体" panose="02010600030101010101" pitchFamily="2" charset="-122"/>
              </a:rPr>
              <a:t>→</a:t>
            </a:r>
            <a:r>
              <a:rPr lang="zh-CN" altLang="en-US" dirty="0"/>
              <a:t>数据开始传输，访问时间 </a:t>
            </a:r>
            <a:r>
              <a:rPr lang="en-US" altLang="zh-CN" dirty="0"/>
              <a:t>= </a:t>
            </a:r>
            <a:r>
              <a:rPr lang="zh-CN" altLang="en-US" dirty="0"/>
              <a:t>寻道时间 </a:t>
            </a:r>
            <a:r>
              <a:rPr lang="en-US" altLang="zh-CN" dirty="0"/>
              <a:t>+ </a:t>
            </a:r>
            <a:r>
              <a:rPr lang="zh-CN" altLang="en-US" dirty="0"/>
              <a:t>旋转等待时间，寻道时间通常占一半）</a:t>
            </a:r>
            <a:endParaRPr lang="en-US" altLang="zh-CN" dirty="0"/>
          </a:p>
          <a:p>
            <a:pPr>
              <a:buFont typeface="Wingdings" panose="05000000000000000000" pitchFamily="2" charset="2"/>
              <a:buChar char="Ø"/>
            </a:pPr>
            <a:r>
              <a:rPr lang="zh-CN" altLang="en-US" dirty="0"/>
              <a:t>数据传输率（读、写数据的速率，磁盘外侧比内侧快约</a:t>
            </a:r>
            <a:r>
              <a:rPr lang="en-US" altLang="zh-CN" dirty="0"/>
              <a:t>2-3</a:t>
            </a:r>
            <a:r>
              <a:rPr lang="zh-CN" altLang="en-US" dirty="0"/>
              <a:t>倍）</a:t>
            </a:r>
            <a:endParaRPr lang="en-US" altLang="zh-CN" dirty="0"/>
          </a:p>
          <a:p>
            <a:pPr>
              <a:buFont typeface="Wingdings" panose="05000000000000000000" pitchFamily="2" charset="2"/>
              <a:buChar char="Ø"/>
            </a:pPr>
            <a:r>
              <a:rPr lang="zh-CN" altLang="en-US" dirty="0"/>
              <a:t>可靠性（常用标准是“平均故障时间”）</a:t>
            </a:r>
            <a:endParaRPr lang="en-US" altLang="zh-CN" dirty="0"/>
          </a:p>
        </p:txBody>
      </p:sp>
      <p:sp>
        <p:nvSpPr>
          <p:cNvPr id="4" name="灯片编号占位符 3">
            <a:extLst>
              <a:ext uri="{FF2B5EF4-FFF2-40B4-BE49-F238E27FC236}">
                <a16:creationId xmlns:a16="http://schemas.microsoft.com/office/drawing/2014/main" id="{F4B607B9-D810-4DA3-8DEC-A0CB9F2B7D35}"/>
              </a:ext>
            </a:extLst>
          </p:cNvPr>
          <p:cNvSpPr>
            <a:spLocks noGrp="1"/>
          </p:cNvSpPr>
          <p:nvPr>
            <p:ph type="sldNum" sz="quarter" idx="12"/>
          </p:nvPr>
        </p:nvSpPr>
        <p:spPr/>
        <p:txBody>
          <a:bodyPr/>
          <a:lstStyle/>
          <a:p>
            <a:fld id="{3742B0B0-14D4-4B09-A8B4-7B726FDD0F27}" type="slidenum">
              <a:rPr lang="zh-CN" altLang="en-US" smtClean="0"/>
              <a:t>9</a:t>
            </a:fld>
            <a:endParaRPr lang="zh-CN" altLang="en-US"/>
          </a:p>
        </p:txBody>
      </p:sp>
    </p:spTree>
    <p:extLst>
      <p:ext uri="{BB962C8B-B14F-4D97-AF65-F5344CB8AC3E}">
        <p14:creationId xmlns:p14="http://schemas.microsoft.com/office/powerpoint/2010/main" val="36449162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563910"/>
          </a:xfrm>
        </p:spPr>
        <p:txBody>
          <a:bodyPr/>
          <a:lstStyle/>
          <a:p>
            <a:r>
              <a:rPr lang="en-US" altLang="zh-CN" sz="3200" b="1" dirty="0"/>
              <a:t>3.3.2</a:t>
            </a:r>
            <a:r>
              <a:rPr lang="zh-CN" altLang="en-US" sz="3200" b="1" dirty="0"/>
              <a:t> 可扩展散列表</a:t>
            </a:r>
            <a:endParaRPr lang="zh-CN" altLang="en-US" dirty="0"/>
          </a:p>
        </p:txBody>
      </p:sp>
      <p:sp>
        <p:nvSpPr>
          <p:cNvPr id="3" name="内容占位符 2"/>
          <p:cNvSpPr>
            <a:spLocks noGrp="1"/>
          </p:cNvSpPr>
          <p:nvPr>
            <p:ph idx="1"/>
          </p:nvPr>
        </p:nvSpPr>
        <p:spPr>
          <a:xfrm>
            <a:off x="479376" y="1504578"/>
            <a:ext cx="10971372" cy="5020767"/>
          </a:xfrm>
        </p:spPr>
        <p:txBody>
          <a:bodyPr>
            <a:normAutofit lnSpcReduction="10000"/>
          </a:bodyPr>
          <a:lstStyle/>
          <a:p>
            <a:pPr marL="0" indent="0">
              <a:lnSpc>
                <a:spcPct val="150000"/>
              </a:lnSpc>
              <a:spcBef>
                <a:spcPts val="600"/>
              </a:spcBef>
              <a:buNone/>
            </a:pPr>
            <a:r>
              <a:rPr lang="zh-CN" altLang="zh-CN" dirty="0">
                <a:latin typeface="+mn-ea"/>
              </a:rPr>
              <a:t>与</a:t>
            </a:r>
            <a:r>
              <a:rPr lang="zh-CN" altLang="en-US" dirty="0">
                <a:latin typeface="+mn-ea"/>
              </a:rPr>
              <a:t>链式</a:t>
            </a:r>
            <a:r>
              <a:rPr lang="zh-CN" altLang="zh-CN" dirty="0">
                <a:latin typeface="+mn-ea"/>
              </a:rPr>
              <a:t>散列表相比，可扩展散列表在结构上做了以下改变： </a:t>
            </a:r>
          </a:p>
          <a:p>
            <a:pPr marL="355600" lvl="1" indent="-355600">
              <a:lnSpc>
                <a:spcPct val="150000"/>
              </a:lnSpc>
              <a:spcBef>
                <a:spcPts val="600"/>
              </a:spcBef>
              <a:buFont typeface="Wingdings" panose="05000000000000000000" pitchFamily="2" charset="2"/>
              <a:buChar char="Ø"/>
            </a:pPr>
            <a:r>
              <a:rPr lang="zh-CN" altLang="zh-CN" dirty="0">
                <a:latin typeface="+mn-ea"/>
              </a:rPr>
              <a:t>指针数组能动态增长，且</a:t>
            </a:r>
            <a:r>
              <a:rPr lang="zh-CN" altLang="zh-CN" dirty="0">
                <a:solidFill>
                  <a:srgbClr val="FF0000"/>
                </a:solidFill>
                <a:latin typeface="+mn-ea"/>
              </a:rPr>
              <a:t>数组长度</a:t>
            </a:r>
            <a:r>
              <a:rPr lang="zh-CN" altLang="zh-CN" dirty="0">
                <a:latin typeface="+mn-ea"/>
              </a:rPr>
              <a:t>总是</a:t>
            </a:r>
            <a:r>
              <a:rPr lang="en-US" altLang="zh-CN" dirty="0">
                <a:solidFill>
                  <a:srgbClr val="FF0000"/>
                </a:solidFill>
                <a:latin typeface="+mn-ea"/>
              </a:rPr>
              <a:t>2</a:t>
            </a:r>
            <a:r>
              <a:rPr lang="zh-CN" altLang="zh-CN" dirty="0">
                <a:solidFill>
                  <a:srgbClr val="FF0000"/>
                </a:solidFill>
                <a:latin typeface="+mn-ea"/>
              </a:rPr>
              <a:t>的幂</a:t>
            </a:r>
            <a:r>
              <a:rPr lang="zh-CN" altLang="en-US" dirty="0">
                <a:solidFill>
                  <a:srgbClr val="FF0000"/>
                </a:solidFill>
                <a:latin typeface="+mn-ea"/>
              </a:rPr>
              <a:t>值</a:t>
            </a:r>
            <a:r>
              <a:rPr lang="zh-CN" altLang="zh-CN" dirty="0">
                <a:latin typeface="+mn-ea"/>
              </a:rPr>
              <a:t>，因此</a:t>
            </a:r>
            <a:r>
              <a:rPr lang="zh-CN" altLang="zh-CN" dirty="0">
                <a:solidFill>
                  <a:srgbClr val="FF0000"/>
                </a:solidFill>
                <a:latin typeface="+mn-ea"/>
              </a:rPr>
              <a:t>数组每增长一次，桶的数量</a:t>
            </a:r>
            <a:r>
              <a:rPr lang="zh-CN" altLang="en-US" dirty="0">
                <a:solidFill>
                  <a:srgbClr val="FF0000"/>
                </a:solidFill>
                <a:latin typeface="+mn-ea"/>
              </a:rPr>
              <a:t>理论上</a:t>
            </a:r>
            <a:r>
              <a:rPr lang="zh-CN" altLang="zh-CN" dirty="0">
                <a:solidFill>
                  <a:srgbClr val="FF0000"/>
                </a:solidFill>
                <a:latin typeface="+mn-ea"/>
              </a:rPr>
              <a:t>就翻倍</a:t>
            </a:r>
            <a:r>
              <a:rPr lang="zh-CN" altLang="zh-CN" dirty="0">
                <a:latin typeface="+mn-ea"/>
              </a:rPr>
              <a:t>。</a:t>
            </a:r>
          </a:p>
          <a:p>
            <a:pPr marL="355600" lvl="1" indent="-355600">
              <a:lnSpc>
                <a:spcPct val="150000"/>
              </a:lnSpc>
              <a:spcBef>
                <a:spcPts val="600"/>
              </a:spcBef>
              <a:buFont typeface="Wingdings" panose="05000000000000000000" pitchFamily="2" charset="2"/>
              <a:buChar char="Ø"/>
            </a:pPr>
            <a:r>
              <a:rPr lang="zh-CN" altLang="zh-CN" dirty="0">
                <a:latin typeface="+mn-ea"/>
              </a:rPr>
              <a:t>并非每个桶都单独拥有一个页面</a:t>
            </a:r>
            <a:r>
              <a:rPr lang="zh-CN" altLang="en-US" dirty="0">
                <a:latin typeface="+mn-ea"/>
              </a:rPr>
              <a:t>（或桶链）</a:t>
            </a:r>
            <a:r>
              <a:rPr lang="zh-CN" altLang="zh-CN" dirty="0">
                <a:latin typeface="+mn-ea"/>
              </a:rPr>
              <a:t>。如果多个桶的记录只需一个页面就能放下，那么这些</a:t>
            </a:r>
            <a:r>
              <a:rPr lang="zh-CN" altLang="zh-CN" dirty="0">
                <a:solidFill>
                  <a:srgbClr val="FF0000"/>
                </a:solidFill>
                <a:latin typeface="+mn-ea"/>
              </a:rPr>
              <a:t>桶可能共享一个页面</a:t>
            </a:r>
            <a:r>
              <a:rPr lang="zh-CN" altLang="zh-CN" dirty="0">
                <a:latin typeface="+mn-ea"/>
              </a:rPr>
              <a:t>，即多个桶指针指向同一个页面</a:t>
            </a:r>
            <a:r>
              <a:rPr lang="zh-CN" altLang="en-US" dirty="0">
                <a:latin typeface="+mn-ea"/>
              </a:rPr>
              <a:t>（或桶链） </a:t>
            </a:r>
            <a:r>
              <a:rPr lang="zh-CN" altLang="zh-CN" dirty="0">
                <a:latin typeface="+mn-ea"/>
              </a:rPr>
              <a:t>。</a:t>
            </a:r>
          </a:p>
          <a:p>
            <a:pPr marL="355600" lvl="1" indent="-355600">
              <a:lnSpc>
                <a:spcPct val="150000"/>
              </a:lnSpc>
              <a:spcBef>
                <a:spcPts val="600"/>
              </a:spcBef>
              <a:buFont typeface="Wingdings" panose="05000000000000000000" pitchFamily="2" charset="2"/>
              <a:buChar char="Ø"/>
            </a:pPr>
            <a:r>
              <a:rPr lang="zh-CN" altLang="zh-CN" dirty="0">
                <a:latin typeface="+mn-ea"/>
              </a:rPr>
              <a:t>散列函数</a:t>
            </a:r>
            <a:r>
              <a:rPr lang="en-US" altLang="zh-CN" dirty="0">
                <a:latin typeface="+mn-ea"/>
              </a:rPr>
              <a:t>h</a:t>
            </a:r>
            <a:r>
              <a:rPr lang="zh-CN" altLang="zh-CN" dirty="0">
                <a:latin typeface="+mn-ea"/>
              </a:rPr>
              <a:t>为每个键计算出一个长度为</a:t>
            </a:r>
            <a:r>
              <a:rPr lang="en-US" altLang="zh-CN" dirty="0">
                <a:latin typeface="+mn-ea"/>
              </a:rPr>
              <a:t>N</a:t>
            </a:r>
            <a:r>
              <a:rPr lang="zh-CN" altLang="zh-CN" dirty="0">
                <a:latin typeface="+mn-ea"/>
              </a:rPr>
              <a:t>的二进制序列，</a:t>
            </a:r>
            <a:r>
              <a:rPr lang="en-US" altLang="zh-CN" dirty="0">
                <a:latin typeface="+mn-ea"/>
              </a:rPr>
              <a:t>N</a:t>
            </a:r>
            <a:r>
              <a:rPr lang="zh-CN" altLang="zh-CN" dirty="0">
                <a:latin typeface="+mn-ea"/>
              </a:rPr>
              <a:t>的值足够大（比如</a:t>
            </a:r>
            <a:r>
              <a:rPr lang="en-US" altLang="zh-CN" dirty="0">
                <a:latin typeface="+mn-ea"/>
              </a:rPr>
              <a:t>32</a:t>
            </a:r>
            <a:r>
              <a:rPr lang="zh-CN" altLang="zh-CN" dirty="0">
                <a:latin typeface="+mn-ea"/>
              </a:rPr>
              <a:t>），但是</a:t>
            </a:r>
            <a:r>
              <a:rPr lang="zh-CN" altLang="zh-CN" dirty="0">
                <a:solidFill>
                  <a:srgbClr val="FF0000"/>
                </a:solidFill>
                <a:latin typeface="+mn-ea"/>
              </a:rPr>
              <a:t>在某一时刻，这个序列中只有前</a:t>
            </a:r>
            <a:r>
              <a:rPr lang="en-US" altLang="zh-CN" dirty="0">
                <a:solidFill>
                  <a:srgbClr val="FF0000"/>
                </a:solidFill>
                <a:latin typeface="+mn-ea"/>
              </a:rPr>
              <a:t>i</a:t>
            </a:r>
            <a:r>
              <a:rPr lang="zh-CN" altLang="zh-CN" dirty="0">
                <a:solidFill>
                  <a:srgbClr val="FF0000"/>
                </a:solidFill>
                <a:latin typeface="+mn-ea"/>
              </a:rPr>
              <a:t>位（</a:t>
            </a:r>
            <a:r>
              <a:rPr lang="en-US" altLang="zh-CN" dirty="0">
                <a:solidFill>
                  <a:srgbClr val="FF0000"/>
                </a:solidFill>
                <a:latin typeface="+mn-ea"/>
              </a:rPr>
              <a:t>i</a:t>
            </a:r>
            <a:r>
              <a:rPr lang="zh-CN" altLang="zh-CN" dirty="0">
                <a:solidFill>
                  <a:srgbClr val="FF0000"/>
                </a:solidFill>
                <a:latin typeface="+mn-ea"/>
              </a:rPr>
              <a:t>≤</a:t>
            </a:r>
            <a:r>
              <a:rPr lang="en-US" altLang="zh-CN" dirty="0">
                <a:solidFill>
                  <a:srgbClr val="FF0000"/>
                </a:solidFill>
                <a:latin typeface="+mn-ea"/>
              </a:rPr>
              <a:t>N</a:t>
            </a:r>
            <a:r>
              <a:rPr lang="zh-CN" altLang="zh-CN" dirty="0">
                <a:solidFill>
                  <a:srgbClr val="FF0000"/>
                </a:solidFill>
                <a:latin typeface="+mn-ea"/>
              </a:rPr>
              <a:t>）被使用</a:t>
            </a:r>
            <a:r>
              <a:rPr lang="zh-CN" altLang="zh-CN" dirty="0">
                <a:latin typeface="+mn-ea"/>
              </a:rPr>
              <a:t>，此时桶的数量</a:t>
            </a:r>
            <a:r>
              <a:rPr lang="zh-CN" altLang="en-US" dirty="0">
                <a:latin typeface="+mn-ea"/>
              </a:rPr>
              <a:t>理论上</a:t>
            </a:r>
            <a:r>
              <a:rPr lang="zh-CN" altLang="zh-CN" dirty="0">
                <a:latin typeface="+mn-ea"/>
              </a:rPr>
              <a:t>为</a:t>
            </a:r>
            <a:r>
              <a:rPr lang="en-US" altLang="zh-CN" dirty="0">
                <a:latin typeface="+mn-ea"/>
              </a:rPr>
              <a:t> 2</a:t>
            </a:r>
            <a:r>
              <a:rPr lang="en-US" altLang="zh-CN" baseline="30000" dirty="0">
                <a:latin typeface="+mn-ea"/>
              </a:rPr>
              <a:t>i</a:t>
            </a:r>
            <a:r>
              <a:rPr lang="zh-CN" altLang="zh-CN" dirty="0">
                <a:latin typeface="+mn-ea"/>
              </a:rPr>
              <a:t>个。</a:t>
            </a:r>
            <a:endParaRPr lang="en-US" altLang="zh-CN" dirty="0">
              <a:latin typeface="+mn-ea"/>
            </a:endParaRPr>
          </a:p>
        </p:txBody>
      </p:sp>
      <p:sp>
        <p:nvSpPr>
          <p:cNvPr id="4" name="灯片编号占位符 3">
            <a:extLst>
              <a:ext uri="{FF2B5EF4-FFF2-40B4-BE49-F238E27FC236}">
                <a16:creationId xmlns:a16="http://schemas.microsoft.com/office/drawing/2014/main" id="{E41AA00E-F7D6-4D17-8E89-CE319B26DF54}"/>
              </a:ext>
            </a:extLst>
          </p:cNvPr>
          <p:cNvSpPr>
            <a:spLocks noGrp="1"/>
          </p:cNvSpPr>
          <p:nvPr>
            <p:ph type="sldNum" sz="quarter" idx="12"/>
          </p:nvPr>
        </p:nvSpPr>
        <p:spPr/>
        <p:txBody>
          <a:bodyPr/>
          <a:lstStyle/>
          <a:p>
            <a:pPr>
              <a:defRPr/>
            </a:pPr>
            <a:fld id="{B5257BD2-82AF-4553-8A1D-7A16DECA446F}" type="slidenum">
              <a:rPr lang="en-US" altLang="zh-CN" smtClean="0"/>
              <a:pPr>
                <a:defRPr/>
              </a:pPr>
              <a:t>90</a:t>
            </a:fld>
            <a:endParaRPr lang="en-US" altLang="zh-CN"/>
          </a:p>
        </p:txBody>
      </p:sp>
    </p:spTree>
    <p:extLst>
      <p:ext uri="{BB962C8B-B14F-4D97-AF65-F5344CB8AC3E}">
        <p14:creationId xmlns:p14="http://schemas.microsoft.com/office/powerpoint/2010/main" val="20504865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3.3.2 </a:t>
            </a:r>
            <a:r>
              <a:rPr lang="zh-CN" altLang="en-US" sz="3200" b="1" dirty="0"/>
              <a:t>可扩展散列表</a:t>
            </a:r>
            <a:endParaRPr lang="zh-CN" altLang="en-US" dirty="0"/>
          </a:p>
        </p:txBody>
      </p:sp>
      <p:pic>
        <p:nvPicPr>
          <p:cNvPr id="5" name="图片 4"/>
          <p:cNvPicPr/>
          <p:nvPr/>
        </p:nvPicPr>
        <p:blipFill>
          <a:blip r:embed="rId3"/>
          <a:stretch>
            <a:fillRect/>
          </a:stretch>
        </p:blipFill>
        <p:spPr>
          <a:xfrm>
            <a:off x="335361" y="2420889"/>
            <a:ext cx="4536505" cy="2335381"/>
          </a:xfrm>
          <a:prstGeom prst="rect">
            <a:avLst/>
          </a:prstGeom>
        </p:spPr>
      </p:pic>
      <p:sp>
        <p:nvSpPr>
          <p:cNvPr id="6" name="右箭头 5"/>
          <p:cNvSpPr/>
          <p:nvPr/>
        </p:nvSpPr>
        <p:spPr>
          <a:xfrm>
            <a:off x="4948046" y="361452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948046" y="3214411"/>
            <a:ext cx="2228074"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插入散列值</a:t>
            </a:r>
            <a:r>
              <a:rPr lang="en-US" altLang="zh-CN" sz="2000" dirty="0">
                <a:solidFill>
                  <a:prstClr val="black"/>
                </a:solidFill>
                <a:latin typeface="微软雅黑" panose="020B0503020204020204" pitchFamily="34" charset="-122"/>
                <a:ea typeface="微软雅黑" panose="020B0503020204020204" pitchFamily="34" charset="-122"/>
              </a:rPr>
              <a:t>1010</a:t>
            </a:r>
            <a:endParaRPr lang="zh-CN" altLang="en-US" sz="2000" dirty="0">
              <a:solidFill>
                <a:prstClr val="black"/>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7324309" y="2060849"/>
            <a:ext cx="4540244" cy="3219141"/>
          </a:xfrm>
          <a:prstGeom prst="rect">
            <a:avLst/>
          </a:prstGeom>
        </p:spPr>
      </p:pic>
      <p:sp>
        <p:nvSpPr>
          <p:cNvPr id="3" name="灯片编号占位符 2">
            <a:extLst>
              <a:ext uri="{FF2B5EF4-FFF2-40B4-BE49-F238E27FC236}">
                <a16:creationId xmlns:a16="http://schemas.microsoft.com/office/drawing/2014/main" id="{37779EBD-6C69-4DB4-AE85-AB5766FF61C0}"/>
              </a:ext>
            </a:extLst>
          </p:cNvPr>
          <p:cNvSpPr>
            <a:spLocks noGrp="1"/>
          </p:cNvSpPr>
          <p:nvPr>
            <p:ph type="sldNum" sz="quarter" idx="12"/>
          </p:nvPr>
        </p:nvSpPr>
        <p:spPr/>
        <p:txBody>
          <a:bodyPr/>
          <a:lstStyle/>
          <a:p>
            <a:pPr>
              <a:defRPr/>
            </a:pPr>
            <a:fld id="{B5257BD2-82AF-4553-8A1D-7A16DECA446F}" type="slidenum">
              <a:rPr lang="en-US" altLang="zh-CN" smtClean="0"/>
              <a:pPr>
                <a:defRPr/>
              </a:pPr>
              <a:t>91</a:t>
            </a:fld>
            <a:endParaRPr lang="en-US" altLang="zh-CN"/>
          </a:p>
        </p:txBody>
      </p:sp>
      <p:sp>
        <p:nvSpPr>
          <p:cNvPr id="4" name="椭圆 3">
            <a:extLst>
              <a:ext uri="{FF2B5EF4-FFF2-40B4-BE49-F238E27FC236}">
                <a16:creationId xmlns:a16="http://schemas.microsoft.com/office/drawing/2014/main" id="{34D96D87-C0FF-4874-8863-8C26519EEE41}"/>
              </a:ext>
            </a:extLst>
          </p:cNvPr>
          <p:cNvSpPr/>
          <p:nvPr/>
        </p:nvSpPr>
        <p:spPr>
          <a:xfrm>
            <a:off x="10299940" y="3429000"/>
            <a:ext cx="327805" cy="780691"/>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87CCFCA2-298F-4808-B04B-F7966777C94C}"/>
              </a:ext>
            </a:extLst>
          </p:cNvPr>
          <p:cNvSpPr/>
          <p:nvPr/>
        </p:nvSpPr>
        <p:spPr>
          <a:xfrm>
            <a:off x="3329796" y="3871104"/>
            <a:ext cx="156312" cy="780691"/>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6069046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3.3.2 </a:t>
            </a:r>
            <a:r>
              <a:rPr lang="zh-CN" altLang="en-US" sz="3200" b="1" dirty="0"/>
              <a:t>可扩展散列表</a:t>
            </a:r>
            <a:endParaRPr lang="zh-CN" altLang="en-US" dirty="0"/>
          </a:p>
        </p:txBody>
      </p:sp>
      <p:sp>
        <p:nvSpPr>
          <p:cNvPr id="9" name="内容占位符 2"/>
          <p:cNvSpPr>
            <a:spLocks noGrp="1"/>
          </p:cNvSpPr>
          <p:nvPr>
            <p:ph idx="1"/>
          </p:nvPr>
        </p:nvSpPr>
        <p:spPr/>
        <p:txBody>
          <a:bodyPr>
            <a:normAutofit/>
          </a:bodyPr>
          <a:lstStyle/>
          <a:p>
            <a:pPr marL="0" indent="0">
              <a:lnSpc>
                <a:spcPct val="150000"/>
              </a:lnSpc>
              <a:buNone/>
            </a:pPr>
            <a:r>
              <a:rPr lang="zh-CN" altLang="en-US" sz="2800" b="1" dirty="0"/>
              <a:t>缺点：</a:t>
            </a:r>
            <a:endParaRPr lang="en-US" altLang="zh-CN" sz="2800" b="1" dirty="0"/>
          </a:p>
          <a:p>
            <a:pPr lvl="0">
              <a:lnSpc>
                <a:spcPct val="150000"/>
              </a:lnSpc>
              <a:buFont typeface="Wingdings" panose="05000000000000000000" pitchFamily="2" charset="2"/>
              <a:buChar char="Ø"/>
            </a:pPr>
            <a:r>
              <a:rPr lang="zh-CN" altLang="zh-CN" dirty="0"/>
              <a:t>随着</a:t>
            </a:r>
            <a:r>
              <a:rPr lang="en-US" altLang="zh-CN" dirty="0"/>
              <a:t>i</a:t>
            </a:r>
            <a:r>
              <a:rPr lang="zh-CN" altLang="zh-CN" dirty="0"/>
              <a:t>的增大，每次桶数组</a:t>
            </a:r>
            <a:r>
              <a:rPr lang="zh-CN" altLang="zh-CN" dirty="0">
                <a:solidFill>
                  <a:srgbClr val="FF0000"/>
                </a:solidFill>
              </a:rPr>
              <a:t>翻倍时需要做的工作</a:t>
            </a:r>
            <a:r>
              <a:rPr lang="zh-CN" altLang="zh-CN" dirty="0"/>
              <a:t>将越来越多，而且这些工作还会</a:t>
            </a:r>
            <a:r>
              <a:rPr lang="zh-CN" altLang="zh-CN" dirty="0">
                <a:solidFill>
                  <a:srgbClr val="FF0000"/>
                </a:solidFill>
              </a:rPr>
              <a:t>阻塞</a:t>
            </a:r>
            <a:r>
              <a:rPr lang="zh-CN" altLang="zh-CN" dirty="0"/>
              <a:t>对散列表的并发访问，影响插入和并发操作的效率。</a:t>
            </a:r>
          </a:p>
          <a:p>
            <a:pPr lvl="0">
              <a:lnSpc>
                <a:spcPct val="150000"/>
              </a:lnSpc>
              <a:buFont typeface="Wingdings" panose="05000000000000000000" pitchFamily="2" charset="2"/>
              <a:buChar char="Ø"/>
            </a:pPr>
            <a:r>
              <a:rPr lang="zh-CN" altLang="zh-CN" dirty="0"/>
              <a:t>随着</a:t>
            </a:r>
            <a:r>
              <a:rPr lang="en-US" altLang="zh-CN" dirty="0"/>
              <a:t>i</a:t>
            </a:r>
            <a:r>
              <a:rPr lang="zh-CN" altLang="zh-CN" dirty="0"/>
              <a:t>的增大，</a:t>
            </a:r>
            <a:r>
              <a:rPr lang="zh-CN" altLang="zh-CN" dirty="0">
                <a:solidFill>
                  <a:srgbClr val="FF0000"/>
                </a:solidFill>
              </a:rPr>
              <a:t>桶地址表</a:t>
            </a:r>
            <a:r>
              <a:rPr lang="zh-CN" altLang="zh-CN" dirty="0"/>
              <a:t>会越来越大，可能无法全部驻留在内存，或者会挤占其他数据在内存中的空间，导致系统中的磁盘</a:t>
            </a:r>
            <a:r>
              <a:rPr lang="en-US" altLang="zh-CN" dirty="0"/>
              <a:t>I/O</a:t>
            </a:r>
            <a:r>
              <a:rPr lang="zh-CN" altLang="zh-CN" dirty="0"/>
              <a:t>操作增多。</a:t>
            </a:r>
          </a:p>
        </p:txBody>
      </p:sp>
      <p:sp>
        <p:nvSpPr>
          <p:cNvPr id="3" name="灯片编号占位符 2">
            <a:extLst>
              <a:ext uri="{FF2B5EF4-FFF2-40B4-BE49-F238E27FC236}">
                <a16:creationId xmlns:a16="http://schemas.microsoft.com/office/drawing/2014/main" id="{B82E014C-BFA9-4838-8619-6243B007D4BE}"/>
              </a:ext>
            </a:extLst>
          </p:cNvPr>
          <p:cNvSpPr>
            <a:spLocks noGrp="1"/>
          </p:cNvSpPr>
          <p:nvPr>
            <p:ph type="sldNum" sz="quarter" idx="12"/>
          </p:nvPr>
        </p:nvSpPr>
        <p:spPr/>
        <p:txBody>
          <a:bodyPr/>
          <a:lstStyle/>
          <a:p>
            <a:pPr>
              <a:defRPr/>
            </a:pPr>
            <a:fld id="{B5257BD2-82AF-4553-8A1D-7A16DECA446F}" type="slidenum">
              <a:rPr lang="en-US" altLang="zh-CN" smtClean="0"/>
              <a:pPr>
                <a:defRPr/>
              </a:pPr>
              <a:t>92</a:t>
            </a:fld>
            <a:endParaRPr lang="en-US" altLang="zh-CN"/>
          </a:p>
        </p:txBody>
      </p:sp>
    </p:spTree>
    <p:extLst>
      <p:ext uri="{BB962C8B-B14F-4D97-AF65-F5344CB8AC3E}">
        <p14:creationId xmlns:p14="http://schemas.microsoft.com/office/powerpoint/2010/main" val="40389964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563910"/>
          </a:xfrm>
        </p:spPr>
        <p:txBody>
          <a:bodyPr/>
          <a:lstStyle/>
          <a:p>
            <a:r>
              <a:rPr lang="en-US" altLang="zh-CN" sz="3200" b="1" dirty="0"/>
              <a:t>3.3.3 </a:t>
            </a:r>
            <a:r>
              <a:rPr lang="zh-CN" altLang="en-US" sz="3200" b="1" dirty="0"/>
              <a:t>线性散列表</a:t>
            </a:r>
            <a:endParaRPr lang="zh-CN" altLang="en-US" dirty="0"/>
          </a:p>
        </p:txBody>
      </p:sp>
      <p:sp>
        <p:nvSpPr>
          <p:cNvPr id="3" name="内容占位符 2"/>
          <p:cNvSpPr>
            <a:spLocks noGrp="1"/>
          </p:cNvSpPr>
          <p:nvPr>
            <p:ph idx="1"/>
          </p:nvPr>
        </p:nvSpPr>
        <p:spPr>
          <a:xfrm>
            <a:off x="610315" y="1534065"/>
            <a:ext cx="10361851" cy="3997424"/>
          </a:xfrm>
        </p:spPr>
        <p:txBody>
          <a:bodyPr>
            <a:normAutofit/>
          </a:bodyPr>
          <a:lstStyle/>
          <a:p>
            <a:pPr marL="0" indent="0">
              <a:lnSpc>
                <a:spcPct val="150000"/>
              </a:lnSpc>
              <a:buNone/>
            </a:pPr>
            <a:r>
              <a:rPr lang="en-US" altLang="zh-CN" dirty="0">
                <a:latin typeface="+mn-ea"/>
              </a:rPr>
              <a:t>    </a:t>
            </a:r>
            <a:r>
              <a:rPr lang="zh-CN" altLang="zh-CN" dirty="0">
                <a:latin typeface="+mn-ea"/>
              </a:rPr>
              <a:t>桶数</a:t>
            </a:r>
            <a:r>
              <a:rPr lang="en-US" altLang="zh-CN" dirty="0">
                <a:latin typeface="+mn-ea"/>
              </a:rPr>
              <a:t>n</a:t>
            </a:r>
            <a:r>
              <a:rPr lang="zh-CN" altLang="zh-CN" dirty="0">
                <a:latin typeface="+mn-ea"/>
              </a:rPr>
              <a:t>的大小要能使所有桶中的</a:t>
            </a:r>
            <a:r>
              <a:rPr lang="zh-CN" altLang="zh-CN" dirty="0">
                <a:solidFill>
                  <a:srgbClr val="FF0000"/>
                </a:solidFill>
                <a:latin typeface="+mn-ea"/>
              </a:rPr>
              <a:t>实际记录总数</a:t>
            </a:r>
            <a:r>
              <a:rPr lang="zh-CN" altLang="zh-CN" dirty="0">
                <a:latin typeface="+mn-ea"/>
              </a:rPr>
              <a:t>与其</a:t>
            </a:r>
            <a:r>
              <a:rPr lang="zh-CN" altLang="zh-CN" dirty="0">
                <a:solidFill>
                  <a:srgbClr val="FF0000"/>
                </a:solidFill>
                <a:latin typeface="+mn-ea"/>
              </a:rPr>
              <a:t>能容纳的记录总数</a:t>
            </a:r>
            <a:r>
              <a:rPr lang="zh-CN" altLang="zh-CN" dirty="0">
                <a:latin typeface="+mn-ea"/>
              </a:rPr>
              <a:t>之间的比值保持在一个指定的</a:t>
            </a:r>
            <a:r>
              <a:rPr lang="zh-CN" altLang="zh-CN" dirty="0">
                <a:solidFill>
                  <a:srgbClr val="FF0000"/>
                </a:solidFill>
                <a:latin typeface="+mn-ea"/>
              </a:rPr>
              <a:t>阈值</a:t>
            </a:r>
            <a:r>
              <a:rPr lang="zh-CN" altLang="zh-CN" dirty="0">
                <a:latin typeface="+mn-ea"/>
              </a:rPr>
              <a:t>之下（如</a:t>
            </a:r>
            <a:r>
              <a:rPr lang="en-US" altLang="zh-CN" dirty="0">
                <a:latin typeface="+mn-ea"/>
              </a:rPr>
              <a:t>80%</a:t>
            </a:r>
            <a:r>
              <a:rPr lang="zh-CN" altLang="zh-CN" dirty="0">
                <a:latin typeface="+mn-ea"/>
              </a:rPr>
              <a:t>），如果超过该阈值，则</a:t>
            </a:r>
            <a:r>
              <a:rPr lang="zh-CN" altLang="zh-CN" dirty="0">
                <a:solidFill>
                  <a:srgbClr val="FF0000"/>
                </a:solidFill>
                <a:latin typeface="+mn-ea"/>
              </a:rPr>
              <a:t>增加一个新桶</a:t>
            </a:r>
            <a:r>
              <a:rPr lang="zh-CN" altLang="zh-CN" dirty="0">
                <a:latin typeface="+mn-ea"/>
              </a:rPr>
              <a:t>。</a:t>
            </a:r>
          </a:p>
          <a:p>
            <a:pPr marL="0" indent="0">
              <a:lnSpc>
                <a:spcPct val="150000"/>
              </a:lnSpc>
              <a:buNone/>
            </a:pPr>
            <a:r>
              <a:rPr lang="en-US" altLang="zh-CN" dirty="0">
                <a:latin typeface="+mn-ea"/>
              </a:rPr>
              <a:t>    </a:t>
            </a:r>
            <a:r>
              <a:rPr lang="zh-CN" altLang="zh-CN" dirty="0">
                <a:latin typeface="+mn-ea"/>
              </a:rPr>
              <a:t>允许桶</a:t>
            </a:r>
            <a:r>
              <a:rPr lang="zh-CN" altLang="zh-CN" dirty="0">
                <a:solidFill>
                  <a:srgbClr val="FF0000"/>
                </a:solidFill>
                <a:latin typeface="+mn-ea"/>
              </a:rPr>
              <a:t>有溢出页</a:t>
            </a:r>
            <a:r>
              <a:rPr lang="zh-CN" altLang="zh-CN" dirty="0">
                <a:latin typeface="+mn-ea"/>
              </a:rPr>
              <a:t>，但是所有桶的</a:t>
            </a:r>
            <a:r>
              <a:rPr lang="zh-CN" altLang="zh-CN" dirty="0">
                <a:solidFill>
                  <a:srgbClr val="FF0000"/>
                </a:solidFill>
                <a:latin typeface="+mn-ea"/>
              </a:rPr>
              <a:t>平均溢出页数远小于</a:t>
            </a:r>
            <a:r>
              <a:rPr lang="en-US" altLang="zh-CN" dirty="0">
                <a:solidFill>
                  <a:srgbClr val="FF0000"/>
                </a:solidFill>
                <a:latin typeface="+mn-ea"/>
              </a:rPr>
              <a:t>1</a:t>
            </a:r>
            <a:r>
              <a:rPr lang="zh-CN" altLang="zh-CN" dirty="0">
                <a:latin typeface="+mn-ea"/>
              </a:rPr>
              <a:t>。</a:t>
            </a:r>
          </a:p>
          <a:p>
            <a:pPr marL="0" indent="0">
              <a:lnSpc>
                <a:spcPct val="150000"/>
              </a:lnSpc>
              <a:buNone/>
            </a:pPr>
            <a:r>
              <a:rPr lang="en-US" altLang="zh-CN" dirty="0">
                <a:latin typeface="+mn-ea"/>
              </a:rPr>
              <a:t>    </a:t>
            </a:r>
            <a:r>
              <a:rPr lang="zh-CN" altLang="zh-CN" dirty="0">
                <a:latin typeface="+mn-ea"/>
              </a:rPr>
              <a:t>若当前的桶数为</a:t>
            </a:r>
            <a:r>
              <a:rPr lang="en-US" altLang="zh-CN" dirty="0">
                <a:latin typeface="+mn-ea"/>
              </a:rPr>
              <a:t>n</a:t>
            </a:r>
            <a:r>
              <a:rPr lang="zh-CN" altLang="zh-CN" dirty="0">
                <a:latin typeface="+mn-ea"/>
              </a:rPr>
              <a:t>，则桶数组项编号的二进制位数</a:t>
            </a:r>
            <a:r>
              <a:rPr lang="en-US" altLang="zh-CN" dirty="0">
                <a:latin typeface="+mn-ea"/>
              </a:rPr>
              <a:t>i=⌈ log</a:t>
            </a:r>
            <a:r>
              <a:rPr lang="en-US" altLang="zh-CN" baseline="-25000" dirty="0">
                <a:latin typeface="+mn-ea"/>
              </a:rPr>
              <a:t>2</a:t>
            </a:r>
            <a:r>
              <a:rPr lang="en-US" altLang="zh-CN" dirty="0">
                <a:latin typeface="+mn-ea"/>
              </a:rPr>
              <a:t>n ⌉</a:t>
            </a:r>
            <a:r>
              <a:rPr lang="zh-CN" altLang="zh-CN" dirty="0">
                <a:latin typeface="+mn-ea"/>
              </a:rPr>
              <a:t>。</a:t>
            </a:r>
            <a:r>
              <a:rPr lang="en-US" altLang="zh-CN" dirty="0">
                <a:latin typeface="+mn-ea"/>
              </a:rPr>
              <a:t> </a:t>
            </a:r>
            <a:endParaRPr lang="zh-CN" altLang="zh-CN" dirty="0">
              <a:latin typeface="+mn-ea"/>
            </a:endParaRPr>
          </a:p>
        </p:txBody>
      </p:sp>
      <p:sp>
        <p:nvSpPr>
          <p:cNvPr id="4" name="灯片编号占位符 3">
            <a:extLst>
              <a:ext uri="{FF2B5EF4-FFF2-40B4-BE49-F238E27FC236}">
                <a16:creationId xmlns:a16="http://schemas.microsoft.com/office/drawing/2014/main" id="{18CDED99-E548-492F-88F4-E3436F07EE73}"/>
              </a:ext>
            </a:extLst>
          </p:cNvPr>
          <p:cNvSpPr>
            <a:spLocks noGrp="1"/>
          </p:cNvSpPr>
          <p:nvPr>
            <p:ph type="sldNum" sz="quarter" idx="12"/>
          </p:nvPr>
        </p:nvSpPr>
        <p:spPr/>
        <p:txBody>
          <a:bodyPr/>
          <a:lstStyle/>
          <a:p>
            <a:pPr>
              <a:defRPr/>
            </a:pPr>
            <a:fld id="{B5257BD2-82AF-4553-8A1D-7A16DECA446F}" type="slidenum">
              <a:rPr lang="en-US" altLang="zh-CN" smtClean="0"/>
              <a:pPr>
                <a:defRPr/>
              </a:pPr>
              <a:t>93</a:t>
            </a:fld>
            <a:endParaRPr lang="en-US" altLang="zh-CN"/>
          </a:p>
        </p:txBody>
      </p:sp>
      <p:sp>
        <p:nvSpPr>
          <p:cNvPr id="5" name="对话气泡: 圆角矩形 4">
            <a:extLst>
              <a:ext uri="{FF2B5EF4-FFF2-40B4-BE49-F238E27FC236}">
                <a16:creationId xmlns:a16="http://schemas.microsoft.com/office/drawing/2014/main" id="{F503BDF3-8BD8-4731-B23A-B0ABDF7051A7}"/>
              </a:ext>
            </a:extLst>
          </p:cNvPr>
          <p:cNvSpPr/>
          <p:nvPr/>
        </p:nvSpPr>
        <p:spPr>
          <a:xfrm>
            <a:off x="8027298" y="2816352"/>
            <a:ext cx="1602223" cy="612648"/>
          </a:xfrm>
          <a:prstGeom prst="wedgeRoundRectCallout">
            <a:avLst>
              <a:gd name="adj1" fmla="val -74368"/>
              <a:gd name="adj2" fmla="val -6562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不要太满</a:t>
            </a:r>
          </a:p>
        </p:txBody>
      </p:sp>
    </p:spTree>
    <p:extLst>
      <p:ext uri="{BB962C8B-B14F-4D97-AF65-F5344CB8AC3E}">
        <p14:creationId xmlns:p14="http://schemas.microsoft.com/office/powerpoint/2010/main" val="3767830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en-US" altLang="zh-CN" sz="3200" b="1" dirty="0"/>
              <a:t>3.3.3 </a:t>
            </a:r>
            <a:r>
              <a:rPr lang="zh-CN" altLang="en-US" sz="3200" b="1" dirty="0"/>
              <a:t>线性散列表</a:t>
            </a:r>
            <a:endParaRPr lang="zh-CN" altLang="en-US" dirty="0"/>
          </a:p>
        </p:txBody>
      </p:sp>
      <p:sp>
        <p:nvSpPr>
          <p:cNvPr id="3" name="内容占位符 2"/>
          <p:cNvSpPr>
            <a:spLocks noGrp="1"/>
          </p:cNvSpPr>
          <p:nvPr>
            <p:ph idx="1"/>
          </p:nvPr>
        </p:nvSpPr>
        <p:spPr>
          <a:xfrm>
            <a:off x="911426" y="1447800"/>
            <a:ext cx="10361851" cy="4933528"/>
          </a:xfrm>
        </p:spPr>
        <p:txBody>
          <a:bodyPr>
            <a:normAutofit fontScale="92500"/>
          </a:bodyPr>
          <a:lstStyle/>
          <a:p>
            <a:pPr marL="0" indent="0" algn="just">
              <a:buNone/>
            </a:pPr>
            <a:r>
              <a:rPr lang="en-US" altLang="zh-CN" dirty="0">
                <a:latin typeface="+mn-ea"/>
              </a:rPr>
              <a:t>    </a:t>
            </a:r>
            <a:r>
              <a:rPr lang="zh-CN" altLang="zh-CN" dirty="0">
                <a:latin typeface="+mn-ea"/>
              </a:rPr>
              <a:t>令一个线性散列表当前桶数为</a:t>
            </a:r>
            <a:r>
              <a:rPr lang="en-US" altLang="zh-CN" dirty="0">
                <a:latin typeface="+mn-ea"/>
              </a:rPr>
              <a:t>n</a:t>
            </a:r>
            <a:r>
              <a:rPr lang="zh-CN" altLang="zh-CN" dirty="0">
                <a:latin typeface="+mn-ea"/>
              </a:rPr>
              <a:t>，桶数组项编号的二进制位数为</a:t>
            </a:r>
            <a:r>
              <a:rPr lang="en-US" altLang="zh-CN" dirty="0">
                <a:latin typeface="+mn-ea"/>
              </a:rPr>
              <a:t>i</a:t>
            </a:r>
            <a:r>
              <a:rPr lang="zh-CN" altLang="zh-CN" dirty="0">
                <a:latin typeface="+mn-ea"/>
              </a:rPr>
              <a:t>，向线性散列表中插入键值为</a:t>
            </a:r>
            <a:r>
              <a:rPr lang="en-US" altLang="zh-CN" dirty="0">
                <a:latin typeface="+mn-ea"/>
              </a:rPr>
              <a:t>K</a:t>
            </a:r>
            <a:r>
              <a:rPr lang="zh-CN" altLang="zh-CN" dirty="0">
                <a:latin typeface="+mn-ea"/>
              </a:rPr>
              <a:t>的记录的方法如下：</a:t>
            </a:r>
          </a:p>
          <a:p>
            <a:pPr lvl="0" algn="just">
              <a:buFont typeface="Arial" panose="020B0604020202020204" pitchFamily="34" charset="0"/>
              <a:buChar char="•"/>
            </a:pPr>
            <a:r>
              <a:rPr lang="zh-CN" altLang="zh-CN" dirty="0">
                <a:latin typeface="+mn-ea"/>
              </a:rPr>
              <a:t>计算</a:t>
            </a:r>
            <a:r>
              <a:rPr lang="en-US" altLang="zh-CN" dirty="0">
                <a:latin typeface="+mn-ea"/>
              </a:rPr>
              <a:t>h(K)</a:t>
            </a:r>
            <a:r>
              <a:rPr lang="zh-CN" altLang="zh-CN" dirty="0">
                <a:latin typeface="+mn-ea"/>
              </a:rPr>
              <a:t>，取出该二进制序列右端的</a:t>
            </a:r>
            <a:r>
              <a:rPr lang="en-US" altLang="zh-CN" dirty="0">
                <a:latin typeface="+mn-ea"/>
              </a:rPr>
              <a:t>i</a:t>
            </a:r>
            <a:r>
              <a:rPr lang="zh-CN" altLang="zh-CN" dirty="0">
                <a:latin typeface="+mn-ea"/>
              </a:rPr>
              <a:t>位，假设为</a:t>
            </a:r>
            <a:r>
              <a:rPr lang="en-US" altLang="zh-CN" dirty="0">
                <a:latin typeface="+mn-ea"/>
              </a:rPr>
              <a:t>a</a:t>
            </a:r>
            <a:r>
              <a:rPr lang="en-US" altLang="zh-CN" baseline="-25000" dirty="0">
                <a:latin typeface="+mn-ea"/>
              </a:rPr>
              <a:t>1</a:t>
            </a:r>
            <a:r>
              <a:rPr lang="en-US" altLang="zh-CN" dirty="0">
                <a:latin typeface="+mn-ea"/>
              </a:rPr>
              <a:t>a</a:t>
            </a:r>
            <a:r>
              <a:rPr lang="en-US" altLang="zh-CN" baseline="-25000" dirty="0">
                <a:latin typeface="+mn-ea"/>
              </a:rPr>
              <a:t>2</a:t>
            </a:r>
            <a:r>
              <a:rPr lang="en-US" altLang="zh-CN" dirty="0">
                <a:latin typeface="+mn-ea"/>
              </a:rPr>
              <a:t>…</a:t>
            </a:r>
            <a:r>
              <a:rPr lang="en-US" altLang="zh-CN" dirty="0" err="1">
                <a:latin typeface="+mn-ea"/>
              </a:rPr>
              <a:t>a</a:t>
            </a:r>
            <a:r>
              <a:rPr lang="en-US" altLang="zh-CN" baseline="-25000" dirty="0" err="1">
                <a:latin typeface="+mn-ea"/>
              </a:rPr>
              <a:t>i</a:t>
            </a:r>
            <a:r>
              <a:rPr lang="zh-CN" altLang="zh-CN" dirty="0">
                <a:latin typeface="+mn-ea"/>
              </a:rPr>
              <a:t>，令</a:t>
            </a:r>
            <a:r>
              <a:rPr lang="en-US" altLang="zh-CN" dirty="0">
                <a:latin typeface="+mn-ea"/>
              </a:rPr>
              <a:t>a</a:t>
            </a:r>
            <a:r>
              <a:rPr lang="en-US" altLang="zh-CN" baseline="-25000" dirty="0">
                <a:latin typeface="+mn-ea"/>
              </a:rPr>
              <a:t>1</a:t>
            </a:r>
            <a:r>
              <a:rPr lang="en-US" altLang="zh-CN" dirty="0">
                <a:latin typeface="+mn-ea"/>
              </a:rPr>
              <a:t>a</a:t>
            </a:r>
            <a:r>
              <a:rPr lang="en-US" altLang="zh-CN" baseline="-25000" dirty="0">
                <a:latin typeface="+mn-ea"/>
              </a:rPr>
              <a:t>2</a:t>
            </a:r>
            <a:r>
              <a:rPr lang="en-US" altLang="zh-CN" dirty="0">
                <a:latin typeface="+mn-ea"/>
              </a:rPr>
              <a:t>…</a:t>
            </a:r>
            <a:r>
              <a:rPr lang="en-US" altLang="zh-CN" dirty="0" err="1">
                <a:latin typeface="+mn-ea"/>
              </a:rPr>
              <a:t>a</a:t>
            </a:r>
            <a:r>
              <a:rPr lang="en-US" altLang="zh-CN" baseline="-25000" dirty="0" err="1">
                <a:latin typeface="+mn-ea"/>
              </a:rPr>
              <a:t>i</a:t>
            </a:r>
            <a:r>
              <a:rPr lang="zh-CN" altLang="zh-CN" dirty="0">
                <a:latin typeface="+mn-ea"/>
              </a:rPr>
              <a:t>对应的二进制整数为</a:t>
            </a:r>
            <a:r>
              <a:rPr lang="en-US" altLang="zh-CN" dirty="0">
                <a:latin typeface="+mn-ea"/>
              </a:rPr>
              <a:t>m</a:t>
            </a:r>
            <a:r>
              <a:rPr lang="zh-CN" altLang="en-US" dirty="0">
                <a:latin typeface="+mn-ea"/>
              </a:rPr>
              <a:t>（</a:t>
            </a:r>
            <a:r>
              <a:rPr lang="en-US" altLang="zh-CN" dirty="0">
                <a:solidFill>
                  <a:srgbClr val="FF0000"/>
                </a:solidFill>
                <a:latin typeface="+mn-ea"/>
              </a:rPr>
              <a:t>m&lt;2</a:t>
            </a:r>
            <a:r>
              <a:rPr lang="en-US" altLang="zh-CN" baseline="30000" dirty="0">
                <a:solidFill>
                  <a:srgbClr val="FF0000"/>
                </a:solidFill>
                <a:latin typeface="+mn-ea"/>
              </a:rPr>
              <a:t>i</a:t>
            </a:r>
            <a:r>
              <a:rPr lang="zh-CN" altLang="en-US" dirty="0">
                <a:latin typeface="+mn-ea"/>
              </a:rPr>
              <a:t>）</a:t>
            </a:r>
            <a:r>
              <a:rPr lang="zh-CN" altLang="zh-CN" dirty="0">
                <a:latin typeface="+mn-ea"/>
              </a:rPr>
              <a:t>。如果</a:t>
            </a:r>
            <a:r>
              <a:rPr lang="en-US" altLang="zh-CN" dirty="0">
                <a:latin typeface="+mn-ea"/>
              </a:rPr>
              <a:t>m&lt;n</a:t>
            </a:r>
            <a:r>
              <a:rPr lang="zh-CN" altLang="zh-CN" dirty="0">
                <a:latin typeface="+mn-ea"/>
              </a:rPr>
              <a:t>，说明编号为</a:t>
            </a:r>
            <a:r>
              <a:rPr lang="en-US" altLang="zh-CN" dirty="0">
                <a:latin typeface="+mn-ea"/>
              </a:rPr>
              <a:t>m</a:t>
            </a:r>
            <a:r>
              <a:rPr lang="zh-CN" altLang="zh-CN" dirty="0">
                <a:latin typeface="+mn-ea"/>
              </a:rPr>
              <a:t>的桶存在，将记录存入桶</a:t>
            </a:r>
            <a:r>
              <a:rPr lang="en-US" altLang="zh-CN" dirty="0">
                <a:latin typeface="+mn-ea"/>
              </a:rPr>
              <a:t>m</a:t>
            </a:r>
            <a:r>
              <a:rPr lang="zh-CN" altLang="zh-CN" dirty="0">
                <a:latin typeface="+mn-ea"/>
              </a:rPr>
              <a:t>中；如果</a:t>
            </a:r>
            <a:r>
              <a:rPr lang="en-US" altLang="zh-CN" dirty="0">
                <a:latin typeface="+mn-ea"/>
              </a:rPr>
              <a:t>n</a:t>
            </a:r>
            <a:r>
              <a:rPr lang="zh-CN" altLang="zh-CN" dirty="0">
                <a:latin typeface="+mn-ea"/>
              </a:rPr>
              <a:t>≤</a:t>
            </a:r>
            <a:r>
              <a:rPr lang="en-US" altLang="zh-CN" dirty="0">
                <a:solidFill>
                  <a:srgbClr val="FF0000"/>
                </a:solidFill>
                <a:latin typeface="+mn-ea"/>
              </a:rPr>
              <a:t>m&lt;2</a:t>
            </a:r>
            <a:r>
              <a:rPr lang="en-US" altLang="zh-CN" baseline="30000" dirty="0">
                <a:solidFill>
                  <a:srgbClr val="FF0000"/>
                </a:solidFill>
                <a:latin typeface="+mn-ea"/>
              </a:rPr>
              <a:t>i</a:t>
            </a:r>
            <a:r>
              <a:rPr lang="zh-CN" altLang="zh-CN" dirty="0">
                <a:latin typeface="+mn-ea"/>
              </a:rPr>
              <a:t>，说明编号为</a:t>
            </a:r>
            <a:r>
              <a:rPr lang="en-US" altLang="zh-CN" dirty="0">
                <a:latin typeface="+mn-ea"/>
              </a:rPr>
              <a:t>m</a:t>
            </a:r>
            <a:r>
              <a:rPr lang="zh-CN" altLang="zh-CN" dirty="0">
                <a:latin typeface="+mn-ea"/>
              </a:rPr>
              <a:t>的桶还不存在，则将记录存入编号为</a:t>
            </a:r>
            <a:r>
              <a:rPr lang="en-US" altLang="zh-CN" dirty="0">
                <a:solidFill>
                  <a:srgbClr val="FF0000"/>
                </a:solidFill>
                <a:latin typeface="+mn-ea"/>
              </a:rPr>
              <a:t>(m-2</a:t>
            </a:r>
            <a:r>
              <a:rPr lang="en-US" altLang="zh-CN" baseline="30000" dirty="0">
                <a:solidFill>
                  <a:srgbClr val="FF0000"/>
                </a:solidFill>
                <a:latin typeface="+mn-ea"/>
              </a:rPr>
              <a:t>i-1</a:t>
            </a:r>
            <a:r>
              <a:rPr lang="en-US" altLang="zh-CN" dirty="0">
                <a:solidFill>
                  <a:srgbClr val="FF0000"/>
                </a:solidFill>
                <a:latin typeface="+mn-ea"/>
              </a:rPr>
              <a:t>)</a:t>
            </a:r>
            <a:r>
              <a:rPr lang="zh-CN" altLang="zh-CN" dirty="0">
                <a:latin typeface="+mn-ea"/>
              </a:rPr>
              <a:t>的桶中，即将</a:t>
            </a:r>
            <a:r>
              <a:rPr lang="en-US" altLang="zh-CN" dirty="0">
                <a:latin typeface="+mn-ea"/>
              </a:rPr>
              <a:t>a</a:t>
            </a:r>
            <a:r>
              <a:rPr lang="en-US" altLang="zh-CN" baseline="-25000" dirty="0">
                <a:latin typeface="+mn-ea"/>
              </a:rPr>
              <a:t>1</a:t>
            </a:r>
            <a:r>
              <a:rPr lang="en-US" altLang="zh-CN" dirty="0">
                <a:latin typeface="+mn-ea"/>
              </a:rPr>
              <a:t>a</a:t>
            </a:r>
            <a:r>
              <a:rPr lang="en-US" altLang="zh-CN" baseline="-25000" dirty="0">
                <a:latin typeface="+mn-ea"/>
              </a:rPr>
              <a:t>2</a:t>
            </a:r>
            <a:r>
              <a:rPr lang="en-US" altLang="zh-CN" dirty="0">
                <a:latin typeface="+mn-ea"/>
              </a:rPr>
              <a:t>…</a:t>
            </a:r>
            <a:r>
              <a:rPr lang="en-US" altLang="zh-CN" dirty="0" err="1">
                <a:latin typeface="+mn-ea"/>
              </a:rPr>
              <a:t>a</a:t>
            </a:r>
            <a:r>
              <a:rPr lang="en-US" altLang="zh-CN" baseline="-25000" dirty="0" err="1">
                <a:latin typeface="+mn-ea"/>
              </a:rPr>
              <a:t>i</a:t>
            </a:r>
            <a:r>
              <a:rPr lang="zh-CN" altLang="zh-CN" dirty="0">
                <a:latin typeface="+mn-ea"/>
              </a:rPr>
              <a:t>中的</a:t>
            </a:r>
            <a:r>
              <a:rPr lang="en-US" altLang="zh-CN" dirty="0">
                <a:solidFill>
                  <a:srgbClr val="FF0000"/>
                </a:solidFill>
                <a:latin typeface="+mn-ea"/>
              </a:rPr>
              <a:t>a</a:t>
            </a:r>
            <a:r>
              <a:rPr lang="en-US" altLang="zh-CN" baseline="-25000" dirty="0">
                <a:solidFill>
                  <a:srgbClr val="FF0000"/>
                </a:solidFill>
                <a:latin typeface="+mn-ea"/>
              </a:rPr>
              <a:t>1</a:t>
            </a:r>
            <a:r>
              <a:rPr lang="zh-CN" altLang="zh-CN" dirty="0">
                <a:solidFill>
                  <a:srgbClr val="FF0000"/>
                </a:solidFill>
                <a:latin typeface="+mn-ea"/>
              </a:rPr>
              <a:t>改为</a:t>
            </a:r>
            <a:r>
              <a:rPr lang="en-US" altLang="zh-CN" dirty="0">
                <a:solidFill>
                  <a:srgbClr val="FF0000"/>
                </a:solidFill>
                <a:latin typeface="+mn-ea"/>
              </a:rPr>
              <a:t>0</a:t>
            </a:r>
            <a:r>
              <a:rPr lang="zh-CN" altLang="zh-CN" dirty="0">
                <a:solidFill>
                  <a:srgbClr val="FF0000"/>
                </a:solidFill>
                <a:latin typeface="+mn-ea"/>
              </a:rPr>
              <a:t>时对应的桶</a:t>
            </a:r>
            <a:r>
              <a:rPr lang="zh-CN" altLang="zh-CN" dirty="0">
                <a:latin typeface="+mn-ea"/>
              </a:rPr>
              <a:t>。</a:t>
            </a:r>
          </a:p>
          <a:p>
            <a:pPr lvl="0" algn="just">
              <a:buFont typeface="Arial" panose="020B0604020202020204" pitchFamily="34" charset="0"/>
              <a:buChar char="•"/>
            </a:pPr>
            <a:r>
              <a:rPr lang="zh-CN" altLang="zh-CN" dirty="0">
                <a:latin typeface="+mn-ea"/>
              </a:rPr>
              <a:t>如果要插入的桶中没有空间，则</a:t>
            </a:r>
            <a:r>
              <a:rPr lang="zh-CN" altLang="zh-CN" dirty="0">
                <a:solidFill>
                  <a:srgbClr val="FF0000"/>
                </a:solidFill>
                <a:latin typeface="+mn-ea"/>
              </a:rPr>
              <a:t>创建一个溢出页</a:t>
            </a:r>
            <a:r>
              <a:rPr lang="zh-CN" altLang="zh-CN" dirty="0">
                <a:latin typeface="+mn-ea"/>
              </a:rPr>
              <a:t>，将其链到该桶上，并将记录存入该溢出</a:t>
            </a:r>
            <a:r>
              <a:rPr lang="zh-CN" altLang="en-US" dirty="0">
                <a:latin typeface="+mn-ea"/>
              </a:rPr>
              <a:t>页</a:t>
            </a:r>
            <a:r>
              <a:rPr lang="zh-CN" altLang="zh-CN" dirty="0">
                <a:latin typeface="+mn-ea"/>
              </a:rPr>
              <a:t>。</a:t>
            </a:r>
          </a:p>
          <a:p>
            <a:pPr algn="just">
              <a:buFont typeface="Arial" panose="020B0604020202020204" pitchFamily="34" charset="0"/>
              <a:buChar char="•"/>
            </a:pPr>
            <a:r>
              <a:rPr lang="zh-CN" altLang="zh-CN" dirty="0">
                <a:latin typeface="+mn-ea"/>
              </a:rPr>
              <a:t>插入记录后，计算</a:t>
            </a:r>
            <a:r>
              <a:rPr lang="zh-CN" altLang="en-US" dirty="0">
                <a:latin typeface="+mn-ea"/>
              </a:rPr>
              <a:t>“</a:t>
            </a:r>
            <a:r>
              <a:rPr lang="zh-CN" altLang="zh-CN" i="1" dirty="0">
                <a:solidFill>
                  <a:srgbClr val="FF0000"/>
                </a:solidFill>
                <a:latin typeface="+mn-ea"/>
              </a:rPr>
              <a:t>当前实际记录总数</a:t>
            </a:r>
            <a:r>
              <a:rPr lang="en-US" altLang="zh-CN" i="1" dirty="0">
                <a:solidFill>
                  <a:srgbClr val="FF0000"/>
                </a:solidFill>
                <a:latin typeface="+mn-ea"/>
              </a:rPr>
              <a:t>r /n</a:t>
            </a:r>
            <a:r>
              <a:rPr lang="zh-CN" altLang="zh-CN" i="1" dirty="0">
                <a:solidFill>
                  <a:srgbClr val="FF0000"/>
                </a:solidFill>
                <a:latin typeface="+mn-ea"/>
              </a:rPr>
              <a:t>个桶能容纳的记录总数</a:t>
            </a:r>
            <a:r>
              <a:rPr lang="zh-CN" altLang="en-US" dirty="0">
                <a:latin typeface="+mn-ea"/>
              </a:rPr>
              <a:t>”</a:t>
            </a:r>
            <a:r>
              <a:rPr lang="zh-CN" altLang="zh-CN" dirty="0">
                <a:latin typeface="+mn-ea"/>
              </a:rPr>
              <a:t>的值，并跟阈值相比，若超过阈值，则增加一个新桶</a:t>
            </a:r>
            <a:r>
              <a:rPr lang="zh-CN" altLang="en-US" dirty="0">
                <a:latin typeface="+mn-ea"/>
              </a:rPr>
              <a:t>（</a:t>
            </a:r>
            <a:r>
              <a:rPr lang="zh-CN" altLang="zh-CN" dirty="0">
                <a:latin typeface="+mn-ea"/>
              </a:rPr>
              <a:t>注意</a:t>
            </a:r>
            <a:r>
              <a:rPr lang="zh-CN" altLang="en-US" dirty="0">
                <a:latin typeface="+mn-ea"/>
              </a:rPr>
              <a:t>：</a:t>
            </a:r>
            <a:r>
              <a:rPr lang="zh-CN" altLang="zh-CN" dirty="0">
                <a:latin typeface="+mn-ea"/>
              </a:rPr>
              <a:t>新桶和之前发生插入的桶没有任何联系</a:t>
            </a:r>
            <a:r>
              <a:rPr lang="zh-CN" altLang="en-US" dirty="0">
                <a:latin typeface="+mn-ea"/>
              </a:rPr>
              <a:t>）</a:t>
            </a:r>
            <a:r>
              <a:rPr lang="zh-CN" altLang="zh-CN" dirty="0">
                <a:latin typeface="+mn-ea"/>
              </a:rPr>
              <a:t>。</a:t>
            </a:r>
            <a:r>
              <a:rPr lang="zh-CN" altLang="en-US" dirty="0">
                <a:latin typeface="+mn-ea"/>
              </a:rPr>
              <a:t>若令</a:t>
            </a:r>
            <a:r>
              <a:rPr lang="zh-CN" altLang="zh-CN" dirty="0">
                <a:latin typeface="+mn-ea"/>
              </a:rPr>
              <a:t>新桶编号的二进制表示为</a:t>
            </a:r>
            <a:r>
              <a:rPr lang="en-US" altLang="zh-CN" dirty="0">
                <a:latin typeface="+mn-ea"/>
              </a:rPr>
              <a:t>1a</a:t>
            </a:r>
            <a:r>
              <a:rPr lang="en-US" altLang="zh-CN" baseline="-25000" dirty="0">
                <a:latin typeface="+mn-ea"/>
              </a:rPr>
              <a:t>2</a:t>
            </a:r>
            <a:r>
              <a:rPr lang="en-US" altLang="zh-CN" dirty="0">
                <a:latin typeface="+mn-ea"/>
              </a:rPr>
              <a:t>a</a:t>
            </a:r>
            <a:r>
              <a:rPr lang="en-US" altLang="zh-CN" baseline="-25000" dirty="0">
                <a:latin typeface="+mn-ea"/>
              </a:rPr>
              <a:t>3</a:t>
            </a:r>
            <a:r>
              <a:rPr lang="en-US" altLang="zh-CN" dirty="0">
                <a:latin typeface="+mn-ea"/>
              </a:rPr>
              <a:t>…</a:t>
            </a:r>
            <a:r>
              <a:rPr lang="en-US" altLang="zh-CN" dirty="0" err="1">
                <a:latin typeface="+mn-ea"/>
              </a:rPr>
              <a:t>a</a:t>
            </a:r>
            <a:r>
              <a:rPr lang="en-US" altLang="zh-CN" baseline="-25000" dirty="0" err="1">
                <a:latin typeface="+mn-ea"/>
              </a:rPr>
              <a:t>i</a:t>
            </a:r>
            <a:r>
              <a:rPr lang="zh-CN" altLang="zh-CN" dirty="0">
                <a:latin typeface="+mn-ea"/>
              </a:rPr>
              <a:t>，则</a:t>
            </a:r>
            <a:r>
              <a:rPr lang="zh-CN" altLang="zh-CN" dirty="0">
                <a:solidFill>
                  <a:srgbClr val="FF0000"/>
                </a:solidFill>
                <a:latin typeface="+mn-ea"/>
              </a:rPr>
              <a:t>分裂桶号为</a:t>
            </a:r>
            <a:r>
              <a:rPr lang="en-US" altLang="zh-CN" dirty="0">
                <a:solidFill>
                  <a:srgbClr val="FF0000"/>
                </a:solidFill>
                <a:latin typeface="+mn-ea"/>
              </a:rPr>
              <a:t>0a</a:t>
            </a:r>
            <a:r>
              <a:rPr lang="en-US" altLang="zh-CN" baseline="-25000" dirty="0">
                <a:solidFill>
                  <a:srgbClr val="FF0000"/>
                </a:solidFill>
                <a:latin typeface="+mn-ea"/>
              </a:rPr>
              <a:t>2</a:t>
            </a:r>
            <a:r>
              <a:rPr lang="en-US" altLang="zh-CN" dirty="0">
                <a:solidFill>
                  <a:srgbClr val="FF0000"/>
                </a:solidFill>
                <a:latin typeface="+mn-ea"/>
              </a:rPr>
              <a:t>a</a:t>
            </a:r>
            <a:r>
              <a:rPr lang="en-US" altLang="zh-CN" baseline="-25000" dirty="0">
                <a:solidFill>
                  <a:srgbClr val="FF0000"/>
                </a:solidFill>
                <a:latin typeface="+mn-ea"/>
              </a:rPr>
              <a:t>3</a:t>
            </a:r>
            <a:r>
              <a:rPr lang="en-US" altLang="zh-CN" dirty="0">
                <a:solidFill>
                  <a:srgbClr val="FF0000"/>
                </a:solidFill>
                <a:latin typeface="+mn-ea"/>
              </a:rPr>
              <a:t>…</a:t>
            </a:r>
            <a:r>
              <a:rPr lang="en-US" altLang="zh-CN" dirty="0" err="1">
                <a:solidFill>
                  <a:srgbClr val="FF0000"/>
                </a:solidFill>
                <a:latin typeface="+mn-ea"/>
              </a:rPr>
              <a:t>a</a:t>
            </a:r>
            <a:r>
              <a:rPr lang="en-US" altLang="zh-CN" baseline="-25000" dirty="0" err="1">
                <a:solidFill>
                  <a:srgbClr val="FF0000"/>
                </a:solidFill>
                <a:latin typeface="+mn-ea"/>
              </a:rPr>
              <a:t>i</a:t>
            </a:r>
            <a:r>
              <a:rPr lang="zh-CN" altLang="zh-CN" dirty="0">
                <a:solidFill>
                  <a:srgbClr val="FF0000"/>
                </a:solidFill>
                <a:latin typeface="+mn-ea"/>
              </a:rPr>
              <a:t>的桶</a:t>
            </a:r>
            <a:r>
              <a:rPr lang="zh-CN" altLang="zh-CN" dirty="0">
                <a:latin typeface="+mn-ea"/>
              </a:rPr>
              <a:t>，</a:t>
            </a:r>
            <a:r>
              <a:rPr lang="zh-CN" altLang="en-US" dirty="0">
                <a:latin typeface="+mn-ea"/>
              </a:rPr>
              <a:t>将</a:t>
            </a:r>
            <a:r>
              <a:rPr lang="zh-CN" altLang="zh-CN" dirty="0">
                <a:latin typeface="+mn-ea"/>
              </a:rPr>
              <a:t>桶中的记录散列到这两个桶中。</a:t>
            </a:r>
          </a:p>
        </p:txBody>
      </p:sp>
      <p:sp>
        <p:nvSpPr>
          <p:cNvPr id="4" name="星形: 七角 3">
            <a:extLst>
              <a:ext uri="{FF2B5EF4-FFF2-40B4-BE49-F238E27FC236}">
                <a16:creationId xmlns:a16="http://schemas.microsoft.com/office/drawing/2014/main" id="{0E772ABE-CD7B-4D1F-9E3D-06BEE89AC7E3}"/>
              </a:ext>
            </a:extLst>
          </p:cNvPr>
          <p:cNvSpPr/>
          <p:nvPr/>
        </p:nvSpPr>
        <p:spPr>
          <a:xfrm>
            <a:off x="795" y="24867"/>
            <a:ext cx="3452619"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自选阅读</a:t>
            </a:r>
          </a:p>
        </p:txBody>
      </p:sp>
      <p:sp>
        <p:nvSpPr>
          <p:cNvPr id="5" name="灯片编号占位符 4">
            <a:extLst>
              <a:ext uri="{FF2B5EF4-FFF2-40B4-BE49-F238E27FC236}">
                <a16:creationId xmlns:a16="http://schemas.microsoft.com/office/drawing/2014/main" id="{E7D6592A-F2CC-4697-B2CC-1F1AB14E6053}"/>
              </a:ext>
            </a:extLst>
          </p:cNvPr>
          <p:cNvSpPr>
            <a:spLocks noGrp="1"/>
          </p:cNvSpPr>
          <p:nvPr>
            <p:ph type="sldNum" sz="quarter" idx="12"/>
          </p:nvPr>
        </p:nvSpPr>
        <p:spPr/>
        <p:txBody>
          <a:bodyPr/>
          <a:lstStyle/>
          <a:p>
            <a:pPr>
              <a:defRPr/>
            </a:pPr>
            <a:fld id="{B5257BD2-82AF-4553-8A1D-7A16DECA446F}" type="slidenum">
              <a:rPr lang="en-US" altLang="zh-CN" smtClean="0"/>
              <a:pPr>
                <a:defRPr/>
              </a:pPr>
              <a:t>94</a:t>
            </a:fld>
            <a:endParaRPr lang="en-US" altLang="zh-CN"/>
          </a:p>
        </p:txBody>
      </p:sp>
    </p:spTree>
    <p:extLst>
      <p:ext uri="{BB962C8B-B14F-4D97-AF65-F5344CB8AC3E}">
        <p14:creationId xmlns:p14="http://schemas.microsoft.com/office/powerpoint/2010/main" val="3499727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1"/>
            <a:ext cx="10971372" cy="758449"/>
          </a:xfrm>
        </p:spPr>
        <p:txBody>
          <a:bodyPr/>
          <a:lstStyle/>
          <a:p>
            <a:r>
              <a:rPr lang="en-US" altLang="zh-CN" sz="3200" b="1" dirty="0"/>
              <a:t>3.3.3 </a:t>
            </a:r>
            <a:r>
              <a:rPr lang="zh-CN" altLang="en-US" sz="3200" b="1" dirty="0"/>
              <a:t>线性散列表</a:t>
            </a:r>
            <a:endParaRPr lang="zh-CN" altLang="en-US" dirty="0"/>
          </a:p>
        </p:txBody>
      </p:sp>
      <p:sp>
        <p:nvSpPr>
          <p:cNvPr id="6" name="右箭头 5"/>
          <p:cNvSpPr/>
          <p:nvPr/>
        </p:nvSpPr>
        <p:spPr>
          <a:xfrm>
            <a:off x="4548282" y="2388951"/>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548282" y="1988840"/>
            <a:ext cx="2228074"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插入散列值</a:t>
            </a:r>
            <a:r>
              <a:rPr lang="en-US" altLang="zh-CN" sz="2000" dirty="0">
                <a:solidFill>
                  <a:prstClr val="black"/>
                </a:solidFill>
                <a:latin typeface="微软雅黑" panose="020B0503020204020204" pitchFamily="34" charset="-122"/>
                <a:ea typeface="微软雅黑" panose="020B0503020204020204" pitchFamily="34" charset="-122"/>
              </a:rPr>
              <a:t>0101</a:t>
            </a:r>
            <a:endParaRPr lang="zh-CN" altLang="en-US" sz="2000" dirty="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63352" y="1700809"/>
            <a:ext cx="4121052" cy="1637745"/>
          </a:xfrm>
          <a:prstGeom prst="rect">
            <a:avLst/>
          </a:prstGeom>
        </p:spPr>
      </p:pic>
      <p:pic>
        <p:nvPicPr>
          <p:cNvPr id="4" name="图片 3"/>
          <p:cNvPicPr>
            <a:picLocks noChangeAspect="1"/>
          </p:cNvPicPr>
          <p:nvPr/>
        </p:nvPicPr>
        <p:blipFill>
          <a:blip r:embed="rId4"/>
          <a:stretch>
            <a:fillRect/>
          </a:stretch>
        </p:blipFill>
        <p:spPr>
          <a:xfrm>
            <a:off x="7176121" y="1628800"/>
            <a:ext cx="4248472" cy="2448272"/>
          </a:xfrm>
          <a:prstGeom prst="rect">
            <a:avLst/>
          </a:prstGeom>
        </p:spPr>
      </p:pic>
      <p:pic>
        <p:nvPicPr>
          <p:cNvPr id="9" name="图片 8"/>
          <p:cNvPicPr>
            <a:picLocks noChangeAspect="1"/>
          </p:cNvPicPr>
          <p:nvPr/>
        </p:nvPicPr>
        <p:blipFill>
          <a:blip r:embed="rId5"/>
          <a:stretch>
            <a:fillRect/>
          </a:stretch>
        </p:blipFill>
        <p:spPr>
          <a:xfrm>
            <a:off x="1343473" y="4005064"/>
            <a:ext cx="6421857" cy="2448272"/>
          </a:xfrm>
          <a:prstGeom prst="rect">
            <a:avLst/>
          </a:prstGeom>
        </p:spPr>
      </p:pic>
      <p:sp>
        <p:nvSpPr>
          <p:cNvPr id="10" name="文本框 9"/>
          <p:cNvSpPr txBox="1"/>
          <p:nvPr/>
        </p:nvSpPr>
        <p:spPr>
          <a:xfrm>
            <a:off x="8785770" y="4437113"/>
            <a:ext cx="1584176" cy="707886"/>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插入散列值</a:t>
            </a:r>
            <a:r>
              <a:rPr lang="en-US" altLang="zh-CN" sz="2000" dirty="0">
                <a:solidFill>
                  <a:prstClr val="black"/>
                </a:solidFill>
                <a:latin typeface="微软雅黑" panose="020B0503020204020204" pitchFamily="34" charset="-122"/>
                <a:ea typeface="微软雅黑" panose="020B0503020204020204" pitchFamily="34" charset="-122"/>
              </a:rPr>
              <a:t>0001</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12" name="圆角右箭头 11"/>
          <p:cNvSpPr/>
          <p:nvPr/>
        </p:nvSpPr>
        <p:spPr>
          <a:xfrm rot="10800000">
            <a:off x="8353722" y="4221088"/>
            <a:ext cx="2278783" cy="1368152"/>
          </a:xfrm>
          <a:prstGeom prst="bentArrow">
            <a:avLst>
              <a:gd name="adj1" fmla="val 15660"/>
              <a:gd name="adj2" fmla="val 18968"/>
              <a:gd name="adj3" fmla="val 18384"/>
              <a:gd name="adj4" fmla="val 4375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3" name="矩形 12"/>
          <p:cNvSpPr/>
          <p:nvPr/>
        </p:nvSpPr>
        <p:spPr>
          <a:xfrm>
            <a:off x="5987672" y="6114783"/>
            <a:ext cx="5868969" cy="461665"/>
          </a:xfrm>
          <a:prstGeom prst="rect">
            <a:avLst/>
          </a:prstGeom>
        </p:spPr>
        <p:txBody>
          <a:bodyPr wrap="square">
            <a:spAutoFit/>
          </a:bodyPr>
          <a:lstStyle/>
          <a:p>
            <a:r>
              <a:rPr lang="zh-CN"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在确定桶数</a:t>
            </a:r>
            <a:r>
              <a:rPr lang="en-US" altLang="zh-CN" dirty="0">
                <a:solidFill>
                  <a:prstClr val="black"/>
                </a:solidFill>
                <a:latin typeface="微软雅黑" panose="020B0503020204020204" pitchFamily="34" charset="-122"/>
                <a:ea typeface="微软雅黑" panose="020B0503020204020204" pitchFamily="34" charset="-122"/>
              </a:rPr>
              <a:t>n</a:t>
            </a:r>
            <a:r>
              <a:rPr lang="zh-CN"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时，本例使用的</a:t>
            </a:r>
            <a:r>
              <a:rPr lang="zh-CN"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阈值是</a:t>
            </a:r>
            <a:r>
              <a:rPr lang="en-US" altLang="zh-CN" dirty="0">
                <a:solidFill>
                  <a:srgbClr val="FF0000"/>
                </a:solidFill>
                <a:latin typeface="微软雅黑" panose="020B0503020204020204" pitchFamily="34" charset="-122"/>
                <a:ea typeface="微软雅黑" panose="020B0503020204020204" pitchFamily="34" charset="-122"/>
              </a:rPr>
              <a:t>85%</a:t>
            </a:r>
            <a:r>
              <a:rPr lang="zh-CN" altLang="en-US" dirty="0">
                <a:solidFill>
                  <a:prstClr val="black"/>
                </a:solidFill>
                <a:latin typeface="微软雅黑" panose="020B0503020204020204" pitchFamily="34" charset="-122"/>
                <a:ea typeface="微软雅黑" panose="020B0503020204020204" pitchFamily="34" charset="-122"/>
              </a:rPr>
              <a:t>。</a:t>
            </a:r>
          </a:p>
        </p:txBody>
      </p:sp>
      <p:sp>
        <p:nvSpPr>
          <p:cNvPr id="11" name="星形: 七角 10">
            <a:extLst>
              <a:ext uri="{FF2B5EF4-FFF2-40B4-BE49-F238E27FC236}">
                <a16:creationId xmlns:a16="http://schemas.microsoft.com/office/drawing/2014/main" id="{0EE9798B-5CF8-4479-8266-BEC4316F9C78}"/>
              </a:ext>
            </a:extLst>
          </p:cNvPr>
          <p:cNvSpPr/>
          <p:nvPr/>
        </p:nvSpPr>
        <p:spPr>
          <a:xfrm>
            <a:off x="795" y="24867"/>
            <a:ext cx="3033718"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自选阅读</a:t>
            </a:r>
          </a:p>
        </p:txBody>
      </p:sp>
      <p:sp>
        <p:nvSpPr>
          <p:cNvPr id="5" name="灯片编号占位符 4">
            <a:extLst>
              <a:ext uri="{FF2B5EF4-FFF2-40B4-BE49-F238E27FC236}">
                <a16:creationId xmlns:a16="http://schemas.microsoft.com/office/drawing/2014/main" id="{236F181E-0258-4465-BD82-7B6A89278878}"/>
              </a:ext>
            </a:extLst>
          </p:cNvPr>
          <p:cNvSpPr>
            <a:spLocks noGrp="1"/>
          </p:cNvSpPr>
          <p:nvPr>
            <p:ph type="sldNum" sz="quarter" idx="12"/>
          </p:nvPr>
        </p:nvSpPr>
        <p:spPr/>
        <p:txBody>
          <a:bodyPr/>
          <a:lstStyle/>
          <a:p>
            <a:pPr>
              <a:defRPr/>
            </a:pPr>
            <a:fld id="{B5257BD2-82AF-4553-8A1D-7A16DECA446F}" type="slidenum">
              <a:rPr lang="en-US" altLang="zh-CN" smtClean="0"/>
              <a:pPr>
                <a:defRPr/>
              </a:pPr>
              <a:t>95</a:t>
            </a:fld>
            <a:endParaRPr lang="en-US" altLang="zh-CN"/>
          </a:p>
        </p:txBody>
      </p:sp>
      <p:sp>
        <p:nvSpPr>
          <p:cNvPr id="8" name="矩形 7">
            <a:extLst>
              <a:ext uri="{FF2B5EF4-FFF2-40B4-BE49-F238E27FC236}">
                <a16:creationId xmlns:a16="http://schemas.microsoft.com/office/drawing/2014/main" id="{DEB668DE-A29B-4597-99C1-C4C4BC9F1E5B}"/>
              </a:ext>
            </a:extLst>
          </p:cNvPr>
          <p:cNvSpPr/>
          <p:nvPr/>
        </p:nvSpPr>
        <p:spPr>
          <a:xfrm>
            <a:off x="3904067" y="966577"/>
            <a:ext cx="8053808" cy="461665"/>
          </a:xfrm>
          <a:prstGeom prst="rect">
            <a:avLst/>
          </a:prstGeom>
        </p:spPr>
        <p:txBody>
          <a:bodyPr wrap="none">
            <a:spAutoFit/>
          </a:bodyPr>
          <a:lstStyle/>
          <a:p>
            <a:r>
              <a:rPr lang="zh-CN" altLang="en-US"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例：</a:t>
            </a:r>
            <a:r>
              <a:rPr lang="zh-CN"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使用的</a:t>
            </a:r>
            <a:r>
              <a:rPr lang="zh-CN"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阈值是</a:t>
            </a:r>
            <a:r>
              <a:rPr lang="en-US" altLang="zh-CN" dirty="0">
                <a:solidFill>
                  <a:srgbClr val="FF0000"/>
                </a:solidFill>
                <a:latin typeface="微软雅黑" panose="020B0503020204020204" pitchFamily="34" charset="-122"/>
                <a:ea typeface="微软雅黑" panose="020B0503020204020204" pitchFamily="34" charset="-122"/>
              </a:rPr>
              <a:t>85%</a:t>
            </a:r>
            <a:r>
              <a:rPr lang="zh-CN" altLang="en-US" dirty="0">
                <a:solidFill>
                  <a:srgbClr val="FF0000"/>
                </a:solidFill>
                <a:latin typeface="微软雅黑" panose="020B0503020204020204" pitchFamily="34" charset="-122"/>
                <a:ea typeface="微软雅黑" panose="020B0503020204020204" pitchFamily="34" charset="-122"/>
              </a:rPr>
              <a:t>，</a:t>
            </a:r>
            <a:r>
              <a:rPr lang="zh-CN" altLang="zh-CN" i="1" dirty="0">
                <a:latin typeface="+mn-ea"/>
              </a:rPr>
              <a:t>实际记录总数</a:t>
            </a:r>
            <a:r>
              <a:rPr lang="en-US" altLang="zh-CN" i="1" dirty="0">
                <a:latin typeface="+mn-ea"/>
              </a:rPr>
              <a:t>r /n</a:t>
            </a:r>
            <a:r>
              <a:rPr lang="zh-CN" altLang="zh-CN" i="1" dirty="0">
                <a:latin typeface="+mn-ea"/>
              </a:rPr>
              <a:t>个桶</a:t>
            </a:r>
            <a:r>
              <a:rPr lang="zh-CN" altLang="en-US" i="1" dirty="0">
                <a:latin typeface="+mn-ea"/>
              </a:rPr>
              <a:t>容量</a:t>
            </a:r>
            <a:r>
              <a:rPr lang="en-US" altLang="zh-CN" i="1" dirty="0">
                <a:latin typeface="+mn-ea"/>
              </a:rPr>
              <a:t>&lt;=85%</a:t>
            </a:r>
            <a:endParaRPr lang="zh-CN" altLang="en-US" dirty="0"/>
          </a:p>
        </p:txBody>
      </p:sp>
      <p:sp>
        <p:nvSpPr>
          <p:cNvPr id="14" name="对话气泡: 椭圆形 13">
            <a:extLst>
              <a:ext uri="{FF2B5EF4-FFF2-40B4-BE49-F238E27FC236}">
                <a16:creationId xmlns:a16="http://schemas.microsoft.com/office/drawing/2014/main" id="{C898353E-3563-4879-BF62-9A13AF4388CA}"/>
              </a:ext>
            </a:extLst>
          </p:cNvPr>
          <p:cNvSpPr/>
          <p:nvPr/>
        </p:nvSpPr>
        <p:spPr>
          <a:xfrm>
            <a:off x="7605958" y="2960371"/>
            <a:ext cx="1138492" cy="612648"/>
          </a:xfrm>
          <a:prstGeom prst="wedgeEllipseCallout">
            <a:avLst>
              <a:gd name="adj1" fmla="val 57853"/>
              <a:gd name="adj2" fmla="val 5264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rgbClr val="FF0000"/>
                </a:solidFill>
                <a:latin typeface="+mn-ea"/>
              </a:rPr>
              <a:t>&gt;85%</a:t>
            </a:r>
            <a:endParaRPr lang="zh-CN" altLang="en-US" dirty="0">
              <a:solidFill>
                <a:srgbClr val="FF0000"/>
              </a:solidFill>
              <a:latin typeface="+mn-ea"/>
            </a:endParaRPr>
          </a:p>
        </p:txBody>
      </p:sp>
      <p:sp>
        <p:nvSpPr>
          <p:cNvPr id="15" name="等腰三角形 14">
            <a:extLst>
              <a:ext uri="{FF2B5EF4-FFF2-40B4-BE49-F238E27FC236}">
                <a16:creationId xmlns:a16="http://schemas.microsoft.com/office/drawing/2014/main" id="{717C3DFD-E9CA-4932-BB66-33F2EE2036FF}"/>
              </a:ext>
            </a:extLst>
          </p:cNvPr>
          <p:cNvSpPr/>
          <p:nvPr/>
        </p:nvSpPr>
        <p:spPr>
          <a:xfrm rot="5400000">
            <a:off x="8918015" y="3457597"/>
            <a:ext cx="314692" cy="306411"/>
          </a:xfrm>
          <a:prstGeom prst="triangle">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7" name="连接符: 曲线 16">
            <a:extLst>
              <a:ext uri="{FF2B5EF4-FFF2-40B4-BE49-F238E27FC236}">
                <a16:creationId xmlns:a16="http://schemas.microsoft.com/office/drawing/2014/main" id="{07CFC871-2D54-458E-AF48-AA0150C4A3CB}"/>
              </a:ext>
            </a:extLst>
          </p:cNvPr>
          <p:cNvCxnSpPr/>
          <p:nvPr/>
        </p:nvCxnSpPr>
        <p:spPr>
          <a:xfrm rot="5400000">
            <a:off x="9428607" y="2734639"/>
            <a:ext cx="1069807" cy="138023"/>
          </a:xfrm>
          <a:prstGeom prst="curvedConnector3">
            <a:avLst>
              <a:gd name="adj1" fmla="val 17746"/>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等腰三角形 18">
            <a:extLst>
              <a:ext uri="{FF2B5EF4-FFF2-40B4-BE49-F238E27FC236}">
                <a16:creationId xmlns:a16="http://schemas.microsoft.com/office/drawing/2014/main" id="{7DBC0FF4-F54A-47F6-BA86-ACD9F1BE696F}"/>
              </a:ext>
            </a:extLst>
          </p:cNvPr>
          <p:cNvSpPr/>
          <p:nvPr/>
        </p:nvSpPr>
        <p:spPr>
          <a:xfrm rot="10800000">
            <a:off x="5752553" y="4601889"/>
            <a:ext cx="314692" cy="306411"/>
          </a:xfrm>
          <a:prstGeom prst="triangle">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对话气泡: 椭圆形 19">
            <a:extLst>
              <a:ext uri="{FF2B5EF4-FFF2-40B4-BE49-F238E27FC236}">
                <a16:creationId xmlns:a16="http://schemas.microsoft.com/office/drawing/2014/main" id="{7D923166-6AEC-4DC1-B781-01F0ADAE796C}"/>
              </a:ext>
            </a:extLst>
          </p:cNvPr>
          <p:cNvSpPr/>
          <p:nvPr/>
        </p:nvSpPr>
        <p:spPr>
          <a:xfrm>
            <a:off x="6014514" y="3663682"/>
            <a:ext cx="1356416" cy="612648"/>
          </a:xfrm>
          <a:prstGeom prst="wedgeEllipseCallout">
            <a:avLst>
              <a:gd name="adj1" fmla="val -44364"/>
              <a:gd name="adj2" fmla="val 7798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rgbClr val="FF0000"/>
                </a:solidFill>
                <a:latin typeface="+mn-ea"/>
              </a:rPr>
              <a:t>&lt;=85%</a:t>
            </a:r>
            <a:endParaRPr lang="zh-CN" altLang="en-US" dirty="0">
              <a:solidFill>
                <a:srgbClr val="FF0000"/>
              </a:solidFill>
              <a:latin typeface="+mn-ea"/>
            </a:endParaRPr>
          </a:p>
        </p:txBody>
      </p:sp>
      <p:sp>
        <p:nvSpPr>
          <p:cNvPr id="21" name="矩形 20">
            <a:extLst>
              <a:ext uri="{FF2B5EF4-FFF2-40B4-BE49-F238E27FC236}">
                <a16:creationId xmlns:a16="http://schemas.microsoft.com/office/drawing/2014/main" id="{FBC9C2D6-4BB8-4EFA-BCC3-594D1DBB1C73}"/>
              </a:ext>
            </a:extLst>
          </p:cNvPr>
          <p:cNvSpPr/>
          <p:nvPr/>
        </p:nvSpPr>
        <p:spPr>
          <a:xfrm>
            <a:off x="340990" y="3453456"/>
            <a:ext cx="3071019" cy="461665"/>
          </a:xfrm>
          <a:prstGeom prst="rect">
            <a:avLst/>
          </a:prstGeom>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每个桶容纳</a:t>
            </a:r>
            <a:r>
              <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条记录</a:t>
            </a:r>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88943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sz="4399" spc="300" dirty="0"/>
              <a:t>4 </a:t>
            </a:r>
            <a:r>
              <a:rPr lang="zh-CN" altLang="en-US" sz="4399" spc="300" dirty="0"/>
              <a:t>查询处理</a:t>
            </a:r>
          </a:p>
        </p:txBody>
      </p:sp>
    </p:spTree>
    <p:extLst>
      <p:ext uri="{BB962C8B-B14F-4D97-AF65-F5344CB8AC3E}">
        <p14:creationId xmlns:p14="http://schemas.microsoft.com/office/powerpoint/2010/main" val="1922389533"/>
      </p:ext>
    </p:extLst>
  </p:cSld>
  <p:clrMapOvr>
    <a:masterClrMapping/>
  </p:clrMapOvr>
  <mc:AlternateContent xmlns:mc="http://schemas.openxmlformats.org/markup-compatibility/2006" xmlns:p14="http://schemas.microsoft.com/office/powerpoint/2010/main">
    <mc:Choice Requires="p14">
      <p:transition spd="slow" p14:dur="2000" advTm="4346"/>
    </mc:Choice>
    <mc:Fallback xmlns="">
      <p:transition spd="slow" advTm="4346"/>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4DCBC-1AE5-4D39-9F0E-86AEA18E10D3}"/>
              </a:ext>
            </a:extLst>
          </p:cNvPr>
          <p:cNvSpPr>
            <a:spLocks noGrp="1"/>
          </p:cNvSpPr>
          <p:nvPr>
            <p:ph type="title"/>
          </p:nvPr>
        </p:nvSpPr>
        <p:spPr>
          <a:xfrm>
            <a:off x="1981200" y="908721"/>
            <a:ext cx="8229600" cy="738411"/>
          </a:xfrm>
        </p:spPr>
        <p:txBody>
          <a:bodyPr/>
          <a:lstStyle/>
          <a:p>
            <a:r>
              <a:rPr lang="en-US" altLang="zh-CN" dirty="0"/>
              <a:t>4 </a:t>
            </a:r>
            <a:r>
              <a:rPr lang="zh-CN" altLang="en-US" dirty="0"/>
              <a:t>查询处理</a:t>
            </a:r>
          </a:p>
        </p:txBody>
      </p:sp>
      <p:sp>
        <p:nvSpPr>
          <p:cNvPr id="3" name="内容占位符 2">
            <a:extLst>
              <a:ext uri="{FF2B5EF4-FFF2-40B4-BE49-F238E27FC236}">
                <a16:creationId xmlns:a16="http://schemas.microsoft.com/office/drawing/2014/main" id="{F42B347A-7193-413E-B704-23ECC2C62D6A}"/>
              </a:ext>
            </a:extLst>
          </p:cNvPr>
          <p:cNvSpPr>
            <a:spLocks noGrp="1"/>
          </p:cNvSpPr>
          <p:nvPr>
            <p:ph idx="1"/>
          </p:nvPr>
        </p:nvSpPr>
        <p:spPr>
          <a:xfrm>
            <a:off x="1919536" y="1647700"/>
            <a:ext cx="8229600" cy="4389437"/>
          </a:xfrm>
        </p:spPr>
        <p:txBody>
          <a:bodyPr/>
          <a:lstStyle/>
          <a:p>
            <a:pPr marL="0" indent="0">
              <a:buNone/>
            </a:pPr>
            <a:r>
              <a:rPr lang="en-US" altLang="zh-CN" sz="2800" dirty="0">
                <a:latin typeface="+mn-ea"/>
              </a:rPr>
              <a:t>4.1 </a:t>
            </a:r>
            <a:r>
              <a:rPr lang="zh-CN" altLang="en-US" sz="2800" dirty="0">
                <a:latin typeface="+mn-ea"/>
              </a:rPr>
              <a:t>关系数据库系统的查询处理流程</a:t>
            </a:r>
            <a:endParaRPr lang="en-US" altLang="zh-CN" sz="2800" dirty="0">
              <a:latin typeface="+mn-ea"/>
            </a:endParaRPr>
          </a:p>
          <a:p>
            <a:pPr marL="0" indent="0">
              <a:buNone/>
            </a:pPr>
            <a:r>
              <a:rPr lang="en-US" altLang="zh-CN" sz="2800" dirty="0">
                <a:latin typeface="+mn-ea"/>
              </a:rPr>
              <a:t>   </a:t>
            </a:r>
            <a:r>
              <a:rPr lang="zh-CN" altLang="en-US" sz="2800" dirty="0">
                <a:latin typeface="+mn-ea"/>
              </a:rPr>
              <a:t>相关概念：查询计划</a:t>
            </a:r>
          </a:p>
          <a:p>
            <a:pPr marL="0" indent="0">
              <a:buNone/>
            </a:pPr>
            <a:r>
              <a:rPr lang="en-US" altLang="zh-CN" sz="2800" dirty="0">
                <a:latin typeface="+mn-ea"/>
              </a:rPr>
              <a:t>4.2 </a:t>
            </a:r>
            <a:r>
              <a:rPr lang="zh-CN" altLang="en-US" sz="2800" dirty="0">
                <a:latin typeface="+mn-ea"/>
              </a:rPr>
              <a:t>查询处理模型</a:t>
            </a:r>
            <a:endParaRPr lang="en-US" altLang="zh-CN" sz="2800" dirty="0">
              <a:latin typeface="+mn-ea"/>
            </a:endParaRPr>
          </a:p>
          <a:p>
            <a:pPr marL="0" indent="0">
              <a:buNone/>
            </a:pPr>
            <a:r>
              <a:rPr lang="en-US" altLang="zh-CN" sz="2800" dirty="0">
                <a:latin typeface="+mn-ea"/>
              </a:rPr>
              <a:t>   </a:t>
            </a:r>
            <a:r>
              <a:rPr lang="zh-CN" altLang="en-US" sz="2800" dirty="0">
                <a:latin typeface="+mn-ea"/>
              </a:rPr>
              <a:t>迭代（火山</a:t>
            </a:r>
            <a:r>
              <a:rPr lang="en-US" altLang="zh-CN" sz="2800" dirty="0">
                <a:latin typeface="+mn-ea"/>
              </a:rPr>
              <a:t>/</a:t>
            </a:r>
            <a:r>
              <a:rPr lang="zh-CN" altLang="en-US" sz="2800" dirty="0">
                <a:latin typeface="+mn-ea"/>
              </a:rPr>
              <a:t>流水线）、物化、批量（向量模型）</a:t>
            </a:r>
            <a:endParaRPr lang="en-US" altLang="zh-CN" sz="2800" dirty="0">
              <a:latin typeface="+mn-ea"/>
            </a:endParaRPr>
          </a:p>
          <a:p>
            <a:pPr marL="0" indent="0">
              <a:buNone/>
            </a:pPr>
            <a:r>
              <a:rPr lang="en-US" altLang="zh-CN" sz="2800" dirty="0">
                <a:latin typeface="+mn-ea"/>
              </a:rPr>
              <a:t>4.3 </a:t>
            </a:r>
            <a:r>
              <a:rPr lang="zh-CN" altLang="en-US" sz="2800" dirty="0">
                <a:latin typeface="+mn-ea"/>
              </a:rPr>
              <a:t>数据存取方法</a:t>
            </a:r>
            <a:endParaRPr lang="en-US" altLang="zh-CN" sz="2800" dirty="0">
              <a:latin typeface="+mn-ea"/>
            </a:endParaRPr>
          </a:p>
          <a:p>
            <a:pPr marL="0" indent="0">
              <a:buNone/>
            </a:pPr>
            <a:r>
              <a:rPr lang="en-US" altLang="zh-CN" sz="2800" dirty="0">
                <a:latin typeface="+mn-ea"/>
              </a:rPr>
              <a:t>4.4 </a:t>
            </a:r>
            <a:r>
              <a:rPr lang="zh-CN" altLang="en-US" sz="2800" dirty="0">
                <a:latin typeface="+mn-ea"/>
              </a:rPr>
              <a:t>数据更新</a:t>
            </a:r>
            <a:endParaRPr lang="en-US" altLang="zh-CN" sz="2800" dirty="0">
              <a:latin typeface="+mn-ea"/>
            </a:endParaRPr>
          </a:p>
          <a:p>
            <a:pPr marL="0" indent="0">
              <a:buNone/>
            </a:pPr>
            <a:r>
              <a:rPr lang="en-US" altLang="zh-CN" sz="2800" dirty="0">
                <a:latin typeface="+mn-ea"/>
              </a:rPr>
              <a:t>4.5 </a:t>
            </a:r>
            <a:r>
              <a:rPr lang="zh-CN" altLang="en-US" sz="2800" dirty="0">
                <a:latin typeface="+mn-ea"/>
              </a:rPr>
              <a:t>表达式计算</a:t>
            </a:r>
            <a:endParaRPr lang="zh-CN" altLang="en-US" sz="28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971FCFF2-634F-4ED8-B66B-75F7B0F758A2}"/>
              </a:ext>
            </a:extLst>
          </p:cNvPr>
          <p:cNvSpPr>
            <a:spLocks noGrp="1"/>
          </p:cNvSpPr>
          <p:nvPr>
            <p:ph type="sldNum" sz="quarter" idx="12"/>
          </p:nvPr>
        </p:nvSpPr>
        <p:spPr/>
        <p:txBody>
          <a:bodyPr/>
          <a:lstStyle/>
          <a:p>
            <a:pPr>
              <a:defRPr/>
            </a:pPr>
            <a:fld id="{BCABB3B7-40FC-498F-90D6-69ECBA7F181C}" type="slidenum">
              <a:rPr lang="zh-CN" altLang="en-US" smtClean="0"/>
              <a:pPr>
                <a:defRPr/>
              </a:pPr>
              <a:t>97</a:t>
            </a:fld>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0E4C394-D2B0-4237-86F2-D39029C51239}"/>
              </a:ext>
            </a:extLst>
          </p:cNvPr>
          <p:cNvSpPr/>
          <p:nvPr/>
        </p:nvSpPr>
        <p:spPr bwMode="auto">
          <a:xfrm>
            <a:off x="1991544" y="1772815"/>
            <a:ext cx="1584177"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b="1" dirty="0">
                <a:solidFill>
                  <a:prstClr val="black"/>
                </a:solidFill>
                <a:latin typeface="Tahoma" pitchFamily="34" charset="0"/>
              </a:rPr>
              <a:t>应用程序</a:t>
            </a:r>
          </a:p>
        </p:txBody>
      </p:sp>
      <p:sp>
        <p:nvSpPr>
          <p:cNvPr id="5" name="矩形 4">
            <a:extLst>
              <a:ext uri="{FF2B5EF4-FFF2-40B4-BE49-F238E27FC236}">
                <a16:creationId xmlns:a16="http://schemas.microsoft.com/office/drawing/2014/main" id="{DF8AEDFF-98AD-42DA-80A1-81EA98EF3E39}"/>
              </a:ext>
            </a:extLst>
          </p:cNvPr>
          <p:cNvSpPr/>
          <p:nvPr/>
        </p:nvSpPr>
        <p:spPr bwMode="auto">
          <a:xfrm>
            <a:off x="1991544" y="3501007"/>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Tahoma" pitchFamily="34" charset="0"/>
              </a:rPr>
              <a:t>SQL</a:t>
            </a:r>
            <a:r>
              <a:rPr lang="zh-CN" altLang="en-US" b="1" dirty="0">
                <a:solidFill>
                  <a:prstClr val="black"/>
                </a:solidFill>
                <a:latin typeface="Tahoma" pitchFamily="34" charset="0"/>
              </a:rPr>
              <a:t>重写</a:t>
            </a:r>
          </a:p>
        </p:txBody>
      </p:sp>
      <p:sp>
        <p:nvSpPr>
          <p:cNvPr id="6" name="矩形 5">
            <a:extLst>
              <a:ext uri="{FF2B5EF4-FFF2-40B4-BE49-F238E27FC236}">
                <a16:creationId xmlns:a16="http://schemas.microsoft.com/office/drawing/2014/main" id="{ED618103-1FBF-4EE0-9498-7D91E2EBF145}"/>
              </a:ext>
            </a:extLst>
          </p:cNvPr>
          <p:cNvSpPr/>
          <p:nvPr/>
        </p:nvSpPr>
        <p:spPr bwMode="auto">
          <a:xfrm>
            <a:off x="1991544" y="5373216"/>
            <a:ext cx="1584177"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Tahoma" pitchFamily="34" charset="0"/>
              </a:rPr>
              <a:t>SQL</a:t>
            </a:r>
            <a:r>
              <a:rPr lang="zh-CN" altLang="en-US" b="1" dirty="0">
                <a:solidFill>
                  <a:prstClr val="black"/>
                </a:solidFill>
                <a:latin typeface="Tahoma" pitchFamily="34" charset="0"/>
              </a:rPr>
              <a:t>编译</a:t>
            </a:r>
          </a:p>
        </p:txBody>
      </p:sp>
      <p:sp>
        <p:nvSpPr>
          <p:cNvPr id="7" name="矩形 6">
            <a:extLst>
              <a:ext uri="{FF2B5EF4-FFF2-40B4-BE49-F238E27FC236}">
                <a16:creationId xmlns:a16="http://schemas.microsoft.com/office/drawing/2014/main" id="{1D4D3290-C446-4459-B73E-297492D02BF0}"/>
              </a:ext>
            </a:extLst>
          </p:cNvPr>
          <p:cNvSpPr/>
          <p:nvPr/>
        </p:nvSpPr>
        <p:spPr bwMode="auto">
          <a:xfrm>
            <a:off x="4262098" y="4344471"/>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Tahoma" pitchFamily="34" charset="0"/>
              </a:rPr>
              <a:t>SQL</a:t>
            </a:r>
            <a:r>
              <a:rPr lang="zh-CN" altLang="en-US" b="1" dirty="0">
                <a:solidFill>
                  <a:prstClr val="black"/>
                </a:solidFill>
                <a:latin typeface="Tahoma" pitchFamily="34" charset="0"/>
              </a:rPr>
              <a:t>绑定</a:t>
            </a:r>
          </a:p>
        </p:txBody>
      </p:sp>
      <p:sp>
        <p:nvSpPr>
          <p:cNvPr id="8" name="矩形 7">
            <a:extLst>
              <a:ext uri="{FF2B5EF4-FFF2-40B4-BE49-F238E27FC236}">
                <a16:creationId xmlns:a16="http://schemas.microsoft.com/office/drawing/2014/main" id="{636AC346-5EAB-4270-8A24-B6DF2EA01A43}"/>
              </a:ext>
            </a:extLst>
          </p:cNvPr>
          <p:cNvSpPr/>
          <p:nvPr/>
        </p:nvSpPr>
        <p:spPr bwMode="auto">
          <a:xfrm>
            <a:off x="6105485" y="3702705"/>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b="1" dirty="0">
                <a:solidFill>
                  <a:prstClr val="black"/>
                </a:solidFill>
                <a:latin typeface="Tahoma" pitchFamily="34" charset="0"/>
              </a:rPr>
              <a:t>语法树重写</a:t>
            </a:r>
          </a:p>
        </p:txBody>
      </p:sp>
      <p:sp>
        <p:nvSpPr>
          <p:cNvPr id="9" name="矩形 8">
            <a:extLst>
              <a:ext uri="{FF2B5EF4-FFF2-40B4-BE49-F238E27FC236}">
                <a16:creationId xmlns:a16="http://schemas.microsoft.com/office/drawing/2014/main" id="{D80B5847-C1F4-4DE7-8A49-549E18E11215}"/>
              </a:ext>
            </a:extLst>
          </p:cNvPr>
          <p:cNvSpPr/>
          <p:nvPr/>
        </p:nvSpPr>
        <p:spPr bwMode="auto">
          <a:xfrm>
            <a:off x="7896200" y="2852935"/>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b="1" dirty="0">
                <a:solidFill>
                  <a:prstClr val="black"/>
                </a:solidFill>
                <a:latin typeface="Tahoma" pitchFamily="34" charset="0"/>
              </a:rPr>
              <a:t>优化器</a:t>
            </a:r>
          </a:p>
        </p:txBody>
      </p:sp>
      <p:sp>
        <p:nvSpPr>
          <p:cNvPr id="10" name="矩形 9">
            <a:extLst>
              <a:ext uri="{FF2B5EF4-FFF2-40B4-BE49-F238E27FC236}">
                <a16:creationId xmlns:a16="http://schemas.microsoft.com/office/drawing/2014/main" id="{B3B58743-36A9-4698-8766-A650A092FD66}"/>
              </a:ext>
            </a:extLst>
          </p:cNvPr>
          <p:cNvSpPr/>
          <p:nvPr/>
        </p:nvSpPr>
        <p:spPr bwMode="auto">
          <a:xfrm>
            <a:off x="8576169" y="1581263"/>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dirty="0">
                <a:solidFill>
                  <a:prstClr val="black"/>
                </a:solidFill>
              </a:rPr>
              <a:t>代价模型</a:t>
            </a:r>
            <a:endParaRPr lang="zh-CN" altLang="en-US" b="1" dirty="0">
              <a:solidFill>
                <a:prstClr val="black"/>
              </a:solidFill>
              <a:latin typeface="Tahoma" pitchFamily="34" charset="0"/>
            </a:endParaRPr>
          </a:p>
        </p:txBody>
      </p:sp>
      <p:sp>
        <p:nvSpPr>
          <p:cNvPr id="11" name="矩形 10">
            <a:extLst>
              <a:ext uri="{FF2B5EF4-FFF2-40B4-BE49-F238E27FC236}">
                <a16:creationId xmlns:a16="http://schemas.microsoft.com/office/drawing/2014/main" id="{909B54DB-0E3C-419C-9CE4-020A98CA07A8}"/>
              </a:ext>
            </a:extLst>
          </p:cNvPr>
          <p:cNvSpPr/>
          <p:nvPr/>
        </p:nvSpPr>
        <p:spPr bwMode="auto">
          <a:xfrm>
            <a:off x="7909061" y="4920535"/>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dirty="0">
                <a:solidFill>
                  <a:prstClr val="black"/>
                </a:solidFill>
              </a:rPr>
              <a:t>执行引擎</a:t>
            </a:r>
            <a:endParaRPr lang="zh-CN" altLang="en-US" b="1" dirty="0">
              <a:solidFill>
                <a:prstClr val="black"/>
              </a:solidFill>
              <a:latin typeface="Tahoma" pitchFamily="34" charset="0"/>
            </a:endParaRPr>
          </a:p>
        </p:txBody>
      </p:sp>
      <p:cxnSp>
        <p:nvCxnSpPr>
          <p:cNvPr id="18" name="直接箭头连接符 17">
            <a:extLst>
              <a:ext uri="{FF2B5EF4-FFF2-40B4-BE49-F238E27FC236}">
                <a16:creationId xmlns:a16="http://schemas.microsoft.com/office/drawing/2014/main" id="{A41BD9D0-A084-4489-BC91-2046E5C10189}"/>
              </a:ext>
            </a:extLst>
          </p:cNvPr>
          <p:cNvCxnSpPr>
            <a:stCxn id="4" idx="2"/>
            <a:endCxn id="5" idx="0"/>
          </p:cNvCxnSpPr>
          <p:nvPr/>
        </p:nvCxnSpPr>
        <p:spPr bwMode="auto">
          <a:xfrm>
            <a:off x="2783632" y="2348879"/>
            <a:ext cx="0" cy="1152128"/>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0" name="直接箭头连接符 19">
            <a:extLst>
              <a:ext uri="{FF2B5EF4-FFF2-40B4-BE49-F238E27FC236}">
                <a16:creationId xmlns:a16="http://schemas.microsoft.com/office/drawing/2014/main" id="{51EDA6A1-558E-4705-BD05-20D336FB24C7}"/>
              </a:ext>
            </a:extLst>
          </p:cNvPr>
          <p:cNvCxnSpPr>
            <a:stCxn id="5" idx="2"/>
          </p:cNvCxnSpPr>
          <p:nvPr/>
        </p:nvCxnSpPr>
        <p:spPr bwMode="auto">
          <a:xfrm flipH="1">
            <a:off x="2783632" y="4077072"/>
            <a:ext cx="1" cy="1296145"/>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肘形 21">
            <a:extLst>
              <a:ext uri="{FF2B5EF4-FFF2-40B4-BE49-F238E27FC236}">
                <a16:creationId xmlns:a16="http://schemas.microsoft.com/office/drawing/2014/main" id="{D3366855-F99D-43D9-9D16-A829F0E48B7C}"/>
              </a:ext>
            </a:extLst>
          </p:cNvPr>
          <p:cNvCxnSpPr>
            <a:stCxn id="6" idx="3"/>
            <a:endCxn id="7" idx="2"/>
          </p:cNvCxnSpPr>
          <p:nvPr/>
        </p:nvCxnSpPr>
        <p:spPr bwMode="auto">
          <a:xfrm flipV="1">
            <a:off x="3575720" y="4920536"/>
            <a:ext cx="1478466" cy="740713"/>
          </a:xfrm>
          <a:prstGeom prst="bentConnector2">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肘形 23">
            <a:extLst>
              <a:ext uri="{FF2B5EF4-FFF2-40B4-BE49-F238E27FC236}">
                <a16:creationId xmlns:a16="http://schemas.microsoft.com/office/drawing/2014/main" id="{10E8CDBF-A667-4918-9976-5DF3E7788F1E}"/>
              </a:ext>
            </a:extLst>
          </p:cNvPr>
          <p:cNvCxnSpPr>
            <a:stCxn id="7" idx="3"/>
            <a:endCxn id="8" idx="2"/>
          </p:cNvCxnSpPr>
          <p:nvPr/>
        </p:nvCxnSpPr>
        <p:spPr bwMode="auto">
          <a:xfrm flipV="1">
            <a:off x="5846275" y="4278769"/>
            <a:ext cx="1051299" cy="353734"/>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26" name="连接符: 肘形 25">
            <a:extLst>
              <a:ext uri="{FF2B5EF4-FFF2-40B4-BE49-F238E27FC236}">
                <a16:creationId xmlns:a16="http://schemas.microsoft.com/office/drawing/2014/main" id="{B6384108-2C97-499A-8622-D42BE2D12C11}"/>
              </a:ext>
            </a:extLst>
          </p:cNvPr>
          <p:cNvCxnSpPr>
            <a:stCxn id="8" idx="0"/>
            <a:endCxn id="9" idx="1"/>
          </p:cNvCxnSpPr>
          <p:nvPr/>
        </p:nvCxnSpPr>
        <p:spPr bwMode="auto">
          <a:xfrm rot="5400000" flipH="1" flipV="1">
            <a:off x="7116017" y="2922524"/>
            <a:ext cx="561738" cy="998627"/>
          </a:xfrm>
          <a:prstGeom prst="bentConnector2">
            <a:avLst/>
          </a:prstGeom>
          <a:solidFill>
            <a:schemeClr val="bg1"/>
          </a:solidFill>
          <a:ln w="9525" cap="flat" cmpd="sng" algn="ctr">
            <a:solidFill>
              <a:schemeClr val="tx1"/>
            </a:solidFill>
            <a:prstDash val="solid"/>
            <a:round/>
            <a:headEnd type="none" w="med" len="med"/>
            <a:tailEnd type="triangle"/>
          </a:ln>
          <a:effectLst/>
        </p:spPr>
      </p:cxnSp>
      <p:sp>
        <p:nvSpPr>
          <p:cNvPr id="27" name="矩形 26">
            <a:extLst>
              <a:ext uri="{FF2B5EF4-FFF2-40B4-BE49-F238E27FC236}">
                <a16:creationId xmlns:a16="http://schemas.microsoft.com/office/drawing/2014/main" id="{479F604A-9495-4F28-A40B-DEE523E72465}"/>
              </a:ext>
            </a:extLst>
          </p:cNvPr>
          <p:cNvSpPr/>
          <p:nvPr/>
        </p:nvSpPr>
        <p:spPr bwMode="auto">
          <a:xfrm>
            <a:off x="5272280" y="1621724"/>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dirty="0">
                <a:solidFill>
                  <a:prstClr val="black"/>
                </a:solidFill>
              </a:rPr>
              <a:t>数据字典</a:t>
            </a:r>
            <a:endParaRPr lang="zh-CN" altLang="en-US" b="1" dirty="0">
              <a:solidFill>
                <a:prstClr val="black"/>
              </a:solidFill>
              <a:latin typeface="Tahoma" pitchFamily="34" charset="0"/>
            </a:endParaRPr>
          </a:p>
        </p:txBody>
      </p:sp>
      <p:cxnSp>
        <p:nvCxnSpPr>
          <p:cNvPr id="29" name="连接符: 曲线 28">
            <a:extLst>
              <a:ext uri="{FF2B5EF4-FFF2-40B4-BE49-F238E27FC236}">
                <a16:creationId xmlns:a16="http://schemas.microsoft.com/office/drawing/2014/main" id="{12373225-508F-42FD-A620-DC9F9843AE1D}"/>
              </a:ext>
            </a:extLst>
          </p:cNvPr>
          <p:cNvCxnSpPr>
            <a:stCxn id="27" idx="2"/>
            <a:endCxn id="7" idx="0"/>
          </p:cNvCxnSpPr>
          <p:nvPr/>
        </p:nvCxnSpPr>
        <p:spPr bwMode="auto">
          <a:xfrm rot="5400000">
            <a:off x="4485937" y="2766038"/>
            <a:ext cx="2146683" cy="1010182"/>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33" name="连接符: 曲线 32">
            <a:extLst>
              <a:ext uri="{FF2B5EF4-FFF2-40B4-BE49-F238E27FC236}">
                <a16:creationId xmlns:a16="http://schemas.microsoft.com/office/drawing/2014/main" id="{BB43C9B1-482A-463E-93E0-2AA160D7D48C}"/>
              </a:ext>
            </a:extLst>
          </p:cNvPr>
          <p:cNvCxnSpPr>
            <a:stCxn id="27" idx="3"/>
            <a:endCxn id="9" idx="0"/>
          </p:cNvCxnSpPr>
          <p:nvPr/>
        </p:nvCxnSpPr>
        <p:spPr bwMode="auto">
          <a:xfrm>
            <a:off x="6856456" y="1909757"/>
            <a:ext cx="1831832" cy="943179"/>
          </a:xfrm>
          <a:prstGeom prst="curvedConnector2">
            <a:avLst/>
          </a:prstGeom>
          <a:solidFill>
            <a:schemeClr val="bg1"/>
          </a:solidFill>
          <a:ln w="9525" cap="flat" cmpd="sng" algn="ctr">
            <a:solidFill>
              <a:srgbClr val="FF0000"/>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DE23B6B8-F6BB-417F-99F5-BEA7D9726848}"/>
              </a:ext>
            </a:extLst>
          </p:cNvPr>
          <p:cNvCxnSpPr>
            <a:stCxn id="10" idx="2"/>
            <a:endCxn id="9" idx="0"/>
          </p:cNvCxnSpPr>
          <p:nvPr/>
        </p:nvCxnSpPr>
        <p:spPr bwMode="auto">
          <a:xfrm rot="5400000">
            <a:off x="8680469" y="2165148"/>
            <a:ext cx="695608" cy="679969"/>
          </a:xfrm>
          <a:prstGeom prst="curvedConnector3">
            <a:avLst/>
          </a:prstGeom>
          <a:solidFill>
            <a:schemeClr val="bg1"/>
          </a:solidFill>
          <a:ln w="9525" cap="flat" cmpd="sng" algn="ctr">
            <a:solidFill>
              <a:srgbClr val="FF0000"/>
            </a:solidFill>
            <a:prstDash val="solid"/>
            <a:round/>
            <a:headEnd type="none" w="med" len="med"/>
            <a:tailEnd type="triangle"/>
          </a:ln>
          <a:effectLst/>
        </p:spPr>
      </p:cxnSp>
      <p:cxnSp>
        <p:nvCxnSpPr>
          <p:cNvPr id="37" name="直接箭头连接符 36">
            <a:extLst>
              <a:ext uri="{FF2B5EF4-FFF2-40B4-BE49-F238E27FC236}">
                <a16:creationId xmlns:a16="http://schemas.microsoft.com/office/drawing/2014/main" id="{03B5CD13-A5A1-4E34-AF80-23EE0BB63294}"/>
              </a:ext>
            </a:extLst>
          </p:cNvPr>
          <p:cNvCxnSpPr>
            <a:cxnSpLocks/>
            <a:stCxn id="9" idx="2"/>
            <a:endCxn id="11" idx="0"/>
          </p:cNvCxnSpPr>
          <p:nvPr/>
        </p:nvCxnSpPr>
        <p:spPr bwMode="auto">
          <a:xfrm>
            <a:off x="8688289" y="3428999"/>
            <a:ext cx="12861" cy="1491536"/>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40" name="直接箭头连接符 39">
            <a:extLst>
              <a:ext uri="{FF2B5EF4-FFF2-40B4-BE49-F238E27FC236}">
                <a16:creationId xmlns:a16="http://schemas.microsoft.com/office/drawing/2014/main" id="{F5DF6BE1-74DB-457A-96D9-83B31DB650A5}"/>
              </a:ext>
            </a:extLst>
          </p:cNvPr>
          <p:cNvCxnSpPr/>
          <p:nvPr/>
        </p:nvCxnSpPr>
        <p:spPr bwMode="auto">
          <a:xfrm>
            <a:off x="2783633" y="2348879"/>
            <a:ext cx="0" cy="1152128"/>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41" name="直接箭头连接符 40">
            <a:extLst>
              <a:ext uri="{FF2B5EF4-FFF2-40B4-BE49-F238E27FC236}">
                <a16:creationId xmlns:a16="http://schemas.microsoft.com/office/drawing/2014/main" id="{1F50B93B-44B6-4BCE-AF10-5F958128E5F3}"/>
              </a:ext>
            </a:extLst>
          </p:cNvPr>
          <p:cNvCxnSpPr/>
          <p:nvPr/>
        </p:nvCxnSpPr>
        <p:spPr bwMode="auto">
          <a:xfrm flipH="1">
            <a:off x="2783633" y="4077072"/>
            <a:ext cx="1" cy="1296145"/>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42" name="连接符: 肘形 41">
            <a:extLst>
              <a:ext uri="{FF2B5EF4-FFF2-40B4-BE49-F238E27FC236}">
                <a16:creationId xmlns:a16="http://schemas.microsoft.com/office/drawing/2014/main" id="{73F42E75-60DB-4E22-A0E9-21314513EFCE}"/>
              </a:ext>
            </a:extLst>
          </p:cNvPr>
          <p:cNvCxnSpPr/>
          <p:nvPr/>
        </p:nvCxnSpPr>
        <p:spPr bwMode="auto">
          <a:xfrm flipV="1">
            <a:off x="3575721" y="4920536"/>
            <a:ext cx="1478466" cy="740713"/>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43" name="连接符: 肘形 42">
            <a:extLst>
              <a:ext uri="{FF2B5EF4-FFF2-40B4-BE49-F238E27FC236}">
                <a16:creationId xmlns:a16="http://schemas.microsoft.com/office/drawing/2014/main" id="{A1189A3F-98A6-4FDA-97D8-FF4F8C474606}"/>
              </a:ext>
            </a:extLst>
          </p:cNvPr>
          <p:cNvCxnSpPr/>
          <p:nvPr/>
        </p:nvCxnSpPr>
        <p:spPr bwMode="auto">
          <a:xfrm rot="5400000" flipH="1" flipV="1">
            <a:off x="7116018" y="2922524"/>
            <a:ext cx="561738" cy="998627"/>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44" name="连接符: 曲线 43">
            <a:extLst>
              <a:ext uri="{FF2B5EF4-FFF2-40B4-BE49-F238E27FC236}">
                <a16:creationId xmlns:a16="http://schemas.microsoft.com/office/drawing/2014/main" id="{EDB250C5-33B6-4998-AA62-9F22070A3510}"/>
              </a:ext>
            </a:extLst>
          </p:cNvPr>
          <p:cNvCxnSpPr/>
          <p:nvPr/>
        </p:nvCxnSpPr>
        <p:spPr bwMode="auto">
          <a:xfrm rot="5400000">
            <a:off x="4485938" y="2766038"/>
            <a:ext cx="2146683" cy="1010182"/>
          </a:xfrm>
          <a:prstGeom prst="curvedConnector3">
            <a:avLst/>
          </a:prstGeom>
          <a:solidFill>
            <a:schemeClr val="bg1"/>
          </a:solidFill>
          <a:ln w="9525" cap="flat" cmpd="sng" algn="ctr">
            <a:solidFill>
              <a:srgbClr val="FF0000"/>
            </a:solidFill>
            <a:prstDash val="solid"/>
            <a:round/>
            <a:headEnd type="none" w="med" len="med"/>
            <a:tailEnd type="triangle"/>
          </a:ln>
          <a:effectLst/>
        </p:spPr>
      </p:cxnSp>
      <p:cxnSp>
        <p:nvCxnSpPr>
          <p:cNvPr id="45" name="连接符: 曲线 44">
            <a:extLst>
              <a:ext uri="{FF2B5EF4-FFF2-40B4-BE49-F238E27FC236}">
                <a16:creationId xmlns:a16="http://schemas.microsoft.com/office/drawing/2014/main" id="{9768C075-476A-4BB5-81A3-64DBD838D575}"/>
              </a:ext>
            </a:extLst>
          </p:cNvPr>
          <p:cNvCxnSpPr>
            <a:cxnSpLocks/>
          </p:cNvCxnSpPr>
          <p:nvPr/>
        </p:nvCxnSpPr>
        <p:spPr bwMode="auto">
          <a:xfrm rot="16200000" flipH="1">
            <a:off x="5618467" y="2643689"/>
            <a:ext cx="1467868" cy="576064"/>
          </a:xfrm>
          <a:prstGeom prst="curvedConnector3">
            <a:avLst/>
          </a:prstGeom>
          <a:solidFill>
            <a:schemeClr val="bg1"/>
          </a:solidFill>
          <a:ln w="9525" cap="flat" cmpd="sng" algn="ctr">
            <a:solidFill>
              <a:srgbClr val="FF0000"/>
            </a:solidFill>
            <a:prstDash val="solid"/>
            <a:round/>
            <a:headEnd type="none" w="med" len="med"/>
            <a:tailEnd type="triangle"/>
          </a:ln>
          <a:effectLst/>
        </p:spPr>
      </p:cxnSp>
      <p:sp>
        <p:nvSpPr>
          <p:cNvPr id="46" name="Text Box 2">
            <a:extLst>
              <a:ext uri="{FF2B5EF4-FFF2-40B4-BE49-F238E27FC236}">
                <a16:creationId xmlns:a16="http://schemas.microsoft.com/office/drawing/2014/main" id="{7BA6DF09-618A-4875-8AE5-D3B07C088FF9}"/>
              </a:ext>
            </a:extLst>
          </p:cNvPr>
          <p:cNvSpPr txBox="1">
            <a:spLocks noChangeArrowheads="1"/>
          </p:cNvSpPr>
          <p:nvPr/>
        </p:nvSpPr>
        <p:spPr bwMode="auto">
          <a:xfrm>
            <a:off x="1911748" y="738737"/>
            <a:ext cx="77126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4.1 </a:t>
            </a:r>
            <a:r>
              <a:rPr kumimoji="0" lang="zh-CN" altLang="en-US" sz="3600" dirty="0">
                <a:solidFill>
                  <a:srgbClr val="04617B"/>
                </a:solidFill>
                <a:latin typeface="隶书" panose="02010509060101010101" pitchFamily="49" charset="-122"/>
                <a:ea typeface="隶书" panose="02010509060101010101" pitchFamily="49" charset="-122"/>
              </a:rPr>
              <a:t>关系数据库系统的查询处理流程</a:t>
            </a:r>
          </a:p>
        </p:txBody>
      </p:sp>
      <p:sp>
        <p:nvSpPr>
          <p:cNvPr id="47" name="文本框 46">
            <a:extLst>
              <a:ext uri="{FF2B5EF4-FFF2-40B4-BE49-F238E27FC236}">
                <a16:creationId xmlns:a16="http://schemas.microsoft.com/office/drawing/2014/main" id="{BA76297D-9A71-4216-8438-8A4671F88160}"/>
              </a:ext>
            </a:extLst>
          </p:cNvPr>
          <p:cNvSpPr txBox="1"/>
          <p:nvPr/>
        </p:nvSpPr>
        <p:spPr>
          <a:xfrm flipH="1">
            <a:off x="1674552" y="3019171"/>
            <a:ext cx="2074145" cy="369332"/>
          </a:xfrm>
          <a:prstGeom prst="rect">
            <a:avLst/>
          </a:prstGeom>
          <a:noFill/>
        </p:spPr>
        <p:txBody>
          <a:bodyPr wrap="square" rtlCol="0">
            <a:spAutoFit/>
          </a:bodyPr>
          <a:lstStyle/>
          <a:p>
            <a:pPr marL="457200" indent="-457200">
              <a:buFont typeface="+mj-ea"/>
              <a:buAutoNum type="circleNumDbPlain"/>
            </a:pPr>
            <a:r>
              <a:rPr lang="en-US" altLang="zh-CN" sz="1800" b="1" dirty="0">
                <a:solidFill>
                  <a:srgbClr val="FF0000"/>
                </a:solidFill>
              </a:rPr>
              <a:t>SQL</a:t>
            </a:r>
            <a:r>
              <a:rPr lang="zh-CN" altLang="en-US" sz="1800" b="1" dirty="0">
                <a:solidFill>
                  <a:srgbClr val="FF0000"/>
                </a:solidFill>
              </a:rPr>
              <a:t>查询</a:t>
            </a:r>
          </a:p>
        </p:txBody>
      </p:sp>
      <p:sp>
        <p:nvSpPr>
          <p:cNvPr id="48" name="文本框 47">
            <a:extLst>
              <a:ext uri="{FF2B5EF4-FFF2-40B4-BE49-F238E27FC236}">
                <a16:creationId xmlns:a16="http://schemas.microsoft.com/office/drawing/2014/main" id="{A4884196-33F3-49A4-9D95-A93C488F2FB1}"/>
              </a:ext>
            </a:extLst>
          </p:cNvPr>
          <p:cNvSpPr txBox="1"/>
          <p:nvPr/>
        </p:nvSpPr>
        <p:spPr>
          <a:xfrm flipH="1">
            <a:off x="1703513" y="4695527"/>
            <a:ext cx="2074145" cy="369332"/>
          </a:xfrm>
          <a:prstGeom prst="rect">
            <a:avLst/>
          </a:prstGeom>
          <a:noFill/>
        </p:spPr>
        <p:txBody>
          <a:bodyPr wrap="square" rtlCol="0">
            <a:spAutoFit/>
          </a:bodyPr>
          <a:lstStyle/>
          <a:p>
            <a:pPr marL="457200" indent="-457200">
              <a:buFont typeface="+mj-ea"/>
              <a:buAutoNum type="circleNumDbPlain" startAt="2"/>
            </a:pPr>
            <a:r>
              <a:rPr lang="en-US" altLang="zh-CN" sz="1800" b="1" dirty="0">
                <a:solidFill>
                  <a:srgbClr val="FF0000"/>
                </a:solidFill>
              </a:rPr>
              <a:t>SQL</a:t>
            </a:r>
            <a:r>
              <a:rPr lang="zh-CN" altLang="en-US" sz="1800" b="1" dirty="0">
                <a:solidFill>
                  <a:srgbClr val="FF0000"/>
                </a:solidFill>
              </a:rPr>
              <a:t>查询</a:t>
            </a:r>
          </a:p>
        </p:txBody>
      </p:sp>
      <p:sp>
        <p:nvSpPr>
          <p:cNvPr id="49" name="文本框 48">
            <a:extLst>
              <a:ext uri="{FF2B5EF4-FFF2-40B4-BE49-F238E27FC236}">
                <a16:creationId xmlns:a16="http://schemas.microsoft.com/office/drawing/2014/main" id="{7DA4D56B-B2B9-4BCB-B8FF-67207F5568F3}"/>
              </a:ext>
            </a:extLst>
          </p:cNvPr>
          <p:cNvSpPr txBox="1"/>
          <p:nvPr/>
        </p:nvSpPr>
        <p:spPr>
          <a:xfrm flipH="1">
            <a:off x="3805831" y="5631631"/>
            <a:ext cx="2258537" cy="369332"/>
          </a:xfrm>
          <a:prstGeom prst="rect">
            <a:avLst/>
          </a:prstGeom>
          <a:noFill/>
        </p:spPr>
        <p:txBody>
          <a:bodyPr wrap="square" rtlCol="0">
            <a:spAutoFit/>
          </a:bodyPr>
          <a:lstStyle/>
          <a:p>
            <a:pPr marL="457200" indent="-457200">
              <a:buFont typeface="+mj-ea"/>
              <a:buAutoNum type="circleNumDbPlain" startAt="3"/>
            </a:pPr>
            <a:r>
              <a:rPr lang="zh-CN" altLang="en-US" sz="1800" b="1" dirty="0">
                <a:solidFill>
                  <a:srgbClr val="FF0000"/>
                </a:solidFill>
              </a:rPr>
              <a:t>抽象语法树</a:t>
            </a:r>
          </a:p>
        </p:txBody>
      </p:sp>
      <p:sp>
        <p:nvSpPr>
          <p:cNvPr id="50" name="文本框 49">
            <a:extLst>
              <a:ext uri="{FF2B5EF4-FFF2-40B4-BE49-F238E27FC236}">
                <a16:creationId xmlns:a16="http://schemas.microsoft.com/office/drawing/2014/main" id="{A2FB80F0-F84D-455D-BD97-DD2F7EC5DF7B}"/>
              </a:ext>
            </a:extLst>
          </p:cNvPr>
          <p:cNvSpPr txBox="1"/>
          <p:nvPr/>
        </p:nvSpPr>
        <p:spPr>
          <a:xfrm flipH="1">
            <a:off x="5853688" y="4581128"/>
            <a:ext cx="2258537" cy="369332"/>
          </a:xfrm>
          <a:prstGeom prst="rect">
            <a:avLst/>
          </a:prstGeom>
          <a:noFill/>
        </p:spPr>
        <p:txBody>
          <a:bodyPr wrap="square" rtlCol="0">
            <a:spAutoFit/>
          </a:bodyPr>
          <a:lstStyle/>
          <a:p>
            <a:pPr marL="457200" indent="-457200">
              <a:buFont typeface="+mj-ea"/>
              <a:buAutoNum type="circleNumDbPlain" startAt="4"/>
            </a:pPr>
            <a:r>
              <a:rPr lang="zh-CN" altLang="en-US" sz="1800" b="1" dirty="0">
                <a:solidFill>
                  <a:srgbClr val="FF0000"/>
                </a:solidFill>
              </a:rPr>
              <a:t>逻辑计划</a:t>
            </a:r>
          </a:p>
        </p:txBody>
      </p:sp>
      <p:sp>
        <p:nvSpPr>
          <p:cNvPr id="51" name="文本框 50">
            <a:extLst>
              <a:ext uri="{FF2B5EF4-FFF2-40B4-BE49-F238E27FC236}">
                <a16:creationId xmlns:a16="http://schemas.microsoft.com/office/drawing/2014/main" id="{778AC418-ED04-41C4-9032-F166C5747610}"/>
              </a:ext>
            </a:extLst>
          </p:cNvPr>
          <p:cNvSpPr txBox="1"/>
          <p:nvPr/>
        </p:nvSpPr>
        <p:spPr>
          <a:xfrm>
            <a:off x="4158829" y="3851756"/>
            <a:ext cx="1051299" cy="369332"/>
          </a:xfrm>
          <a:prstGeom prst="rect">
            <a:avLst/>
          </a:prstGeom>
          <a:noFill/>
        </p:spPr>
        <p:txBody>
          <a:bodyPr wrap="square" rtlCol="0">
            <a:spAutoFit/>
          </a:bodyPr>
          <a:lstStyle/>
          <a:p>
            <a:r>
              <a:rPr lang="zh-CN" altLang="en-US" sz="1800" dirty="0">
                <a:solidFill>
                  <a:srgbClr val="FF0000"/>
                </a:solidFill>
              </a:rPr>
              <a:t>内部</a:t>
            </a:r>
            <a:r>
              <a:rPr lang="en-US" altLang="zh-CN" sz="1800" dirty="0">
                <a:solidFill>
                  <a:srgbClr val="FF0000"/>
                </a:solidFill>
              </a:rPr>
              <a:t>ID</a:t>
            </a:r>
            <a:endParaRPr lang="zh-CN" altLang="en-US" sz="1800" dirty="0">
              <a:solidFill>
                <a:srgbClr val="FF0000"/>
              </a:solidFill>
            </a:endParaRPr>
          </a:p>
        </p:txBody>
      </p:sp>
      <p:sp>
        <p:nvSpPr>
          <p:cNvPr id="52" name="文本框 51">
            <a:extLst>
              <a:ext uri="{FF2B5EF4-FFF2-40B4-BE49-F238E27FC236}">
                <a16:creationId xmlns:a16="http://schemas.microsoft.com/office/drawing/2014/main" id="{253A5D82-D6BC-4115-84BA-E01066730E37}"/>
              </a:ext>
            </a:extLst>
          </p:cNvPr>
          <p:cNvSpPr txBox="1"/>
          <p:nvPr/>
        </p:nvSpPr>
        <p:spPr>
          <a:xfrm>
            <a:off x="5697564" y="3222269"/>
            <a:ext cx="1351346" cy="369332"/>
          </a:xfrm>
          <a:prstGeom prst="rect">
            <a:avLst/>
          </a:prstGeom>
          <a:noFill/>
        </p:spPr>
        <p:txBody>
          <a:bodyPr wrap="square" rtlCol="0">
            <a:spAutoFit/>
          </a:bodyPr>
          <a:lstStyle/>
          <a:p>
            <a:r>
              <a:rPr lang="zh-CN" altLang="en-US" sz="1800" dirty="0">
                <a:solidFill>
                  <a:srgbClr val="FF0000"/>
                </a:solidFill>
              </a:rPr>
              <a:t>模式信息</a:t>
            </a:r>
          </a:p>
        </p:txBody>
      </p:sp>
      <p:sp>
        <p:nvSpPr>
          <p:cNvPr id="53" name="文本框 52">
            <a:extLst>
              <a:ext uri="{FF2B5EF4-FFF2-40B4-BE49-F238E27FC236}">
                <a16:creationId xmlns:a16="http://schemas.microsoft.com/office/drawing/2014/main" id="{9BB42424-DD23-4424-88E1-A0D8A920F843}"/>
              </a:ext>
            </a:extLst>
          </p:cNvPr>
          <p:cNvSpPr txBox="1"/>
          <p:nvPr/>
        </p:nvSpPr>
        <p:spPr>
          <a:xfrm flipH="1">
            <a:off x="6429752" y="2771635"/>
            <a:ext cx="2258537" cy="369332"/>
          </a:xfrm>
          <a:prstGeom prst="rect">
            <a:avLst/>
          </a:prstGeom>
          <a:noFill/>
        </p:spPr>
        <p:txBody>
          <a:bodyPr wrap="square" rtlCol="0">
            <a:spAutoFit/>
          </a:bodyPr>
          <a:lstStyle/>
          <a:p>
            <a:pPr marL="457200" indent="-457200">
              <a:buFont typeface="+mj-ea"/>
              <a:buAutoNum type="circleNumDbPlain" startAt="5"/>
            </a:pPr>
            <a:r>
              <a:rPr lang="zh-CN" altLang="en-US" sz="1800" b="1" dirty="0">
                <a:solidFill>
                  <a:srgbClr val="FF0000"/>
                </a:solidFill>
              </a:rPr>
              <a:t>逻辑计划</a:t>
            </a:r>
          </a:p>
        </p:txBody>
      </p:sp>
      <p:sp>
        <p:nvSpPr>
          <p:cNvPr id="54" name="文本框 53">
            <a:extLst>
              <a:ext uri="{FF2B5EF4-FFF2-40B4-BE49-F238E27FC236}">
                <a16:creationId xmlns:a16="http://schemas.microsoft.com/office/drawing/2014/main" id="{09322123-F0F3-4215-B935-6562D960BB0A}"/>
              </a:ext>
            </a:extLst>
          </p:cNvPr>
          <p:cNvSpPr txBox="1"/>
          <p:nvPr/>
        </p:nvSpPr>
        <p:spPr>
          <a:xfrm>
            <a:off x="7048910" y="1628800"/>
            <a:ext cx="1351346" cy="369332"/>
          </a:xfrm>
          <a:prstGeom prst="rect">
            <a:avLst/>
          </a:prstGeom>
          <a:noFill/>
        </p:spPr>
        <p:txBody>
          <a:bodyPr wrap="square" rtlCol="0">
            <a:spAutoFit/>
          </a:bodyPr>
          <a:lstStyle/>
          <a:p>
            <a:r>
              <a:rPr lang="zh-CN" altLang="en-US" sz="1800" dirty="0">
                <a:solidFill>
                  <a:srgbClr val="FF0000"/>
                </a:solidFill>
              </a:rPr>
              <a:t>模式信息</a:t>
            </a:r>
          </a:p>
        </p:txBody>
      </p:sp>
      <p:sp>
        <p:nvSpPr>
          <p:cNvPr id="55" name="文本框 54">
            <a:extLst>
              <a:ext uri="{FF2B5EF4-FFF2-40B4-BE49-F238E27FC236}">
                <a16:creationId xmlns:a16="http://schemas.microsoft.com/office/drawing/2014/main" id="{73DD4C02-B0CD-4ACF-B49B-BF36BEDA0B6A}"/>
              </a:ext>
            </a:extLst>
          </p:cNvPr>
          <p:cNvSpPr txBox="1"/>
          <p:nvPr/>
        </p:nvSpPr>
        <p:spPr>
          <a:xfrm>
            <a:off x="8993126" y="2411596"/>
            <a:ext cx="1351346" cy="369332"/>
          </a:xfrm>
          <a:prstGeom prst="rect">
            <a:avLst/>
          </a:prstGeom>
          <a:noFill/>
        </p:spPr>
        <p:txBody>
          <a:bodyPr wrap="square" rtlCol="0">
            <a:spAutoFit/>
          </a:bodyPr>
          <a:lstStyle/>
          <a:p>
            <a:r>
              <a:rPr lang="zh-CN" altLang="en-US" sz="1800" dirty="0">
                <a:solidFill>
                  <a:srgbClr val="FF0000"/>
                </a:solidFill>
              </a:rPr>
              <a:t>估计</a:t>
            </a:r>
          </a:p>
        </p:txBody>
      </p:sp>
      <p:sp>
        <p:nvSpPr>
          <p:cNvPr id="56" name="文本框 55">
            <a:extLst>
              <a:ext uri="{FF2B5EF4-FFF2-40B4-BE49-F238E27FC236}">
                <a16:creationId xmlns:a16="http://schemas.microsoft.com/office/drawing/2014/main" id="{351EAB61-5F8E-45C9-9EA0-FDA28157E5DB}"/>
              </a:ext>
            </a:extLst>
          </p:cNvPr>
          <p:cNvSpPr txBox="1"/>
          <p:nvPr/>
        </p:nvSpPr>
        <p:spPr>
          <a:xfrm flipH="1">
            <a:off x="7869912" y="3851756"/>
            <a:ext cx="2258537" cy="369332"/>
          </a:xfrm>
          <a:prstGeom prst="rect">
            <a:avLst/>
          </a:prstGeom>
          <a:noFill/>
        </p:spPr>
        <p:txBody>
          <a:bodyPr wrap="square" rtlCol="0">
            <a:spAutoFit/>
          </a:bodyPr>
          <a:lstStyle/>
          <a:p>
            <a:pPr marL="457200" indent="-457200">
              <a:buFont typeface="+mj-ea"/>
              <a:buAutoNum type="circleNumDbPlain" startAt="6"/>
            </a:pPr>
            <a:r>
              <a:rPr lang="zh-CN" altLang="en-US" sz="1800" b="1" dirty="0">
                <a:solidFill>
                  <a:srgbClr val="FF0000"/>
                </a:solidFill>
              </a:rPr>
              <a:t>物理计划</a:t>
            </a:r>
          </a:p>
        </p:txBody>
      </p:sp>
      <p:sp>
        <p:nvSpPr>
          <p:cNvPr id="2" name="灯片编号占位符 1">
            <a:extLst>
              <a:ext uri="{FF2B5EF4-FFF2-40B4-BE49-F238E27FC236}">
                <a16:creationId xmlns:a16="http://schemas.microsoft.com/office/drawing/2014/main" id="{BABFF574-2464-4705-A1F3-7A335D3D863D}"/>
              </a:ext>
            </a:extLst>
          </p:cNvPr>
          <p:cNvSpPr>
            <a:spLocks noGrp="1"/>
          </p:cNvSpPr>
          <p:nvPr>
            <p:ph type="sldNum" sz="quarter" idx="12"/>
          </p:nvPr>
        </p:nvSpPr>
        <p:spPr/>
        <p:txBody>
          <a:bodyPr/>
          <a:lstStyle/>
          <a:p>
            <a:pPr>
              <a:defRPr/>
            </a:pPr>
            <a:fld id="{BCABB3B7-40FC-498F-90D6-69ECBA7F181C}" type="slidenum">
              <a:rPr lang="zh-CN" altLang="en-US" smtClean="0"/>
              <a:pPr>
                <a:defRPr/>
              </a:pPr>
              <a:t>98</a:t>
            </a:fld>
            <a:endParaRPr lang="en-US" altLang="zh-CN"/>
          </a:p>
        </p:txBody>
      </p:sp>
    </p:spTree>
    <p:extLst>
      <p:ext uri="{BB962C8B-B14F-4D97-AF65-F5344CB8AC3E}">
        <p14:creationId xmlns:p14="http://schemas.microsoft.com/office/powerpoint/2010/main" val="21206488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B1EF8F5-F8CE-4354-A032-2124014C5AA2}"/>
              </a:ext>
            </a:extLst>
          </p:cNvPr>
          <p:cNvSpPr>
            <a:spLocks noGrp="1"/>
          </p:cNvSpPr>
          <p:nvPr>
            <p:ph idx="1"/>
          </p:nvPr>
        </p:nvSpPr>
        <p:spPr>
          <a:xfrm>
            <a:off x="2209800" y="1124744"/>
            <a:ext cx="7772400" cy="4971256"/>
          </a:xfrm>
        </p:spPr>
        <p:txBody>
          <a:bodyPr/>
          <a:lstStyle/>
          <a:p>
            <a:pPr marL="0" indent="0">
              <a:buNone/>
            </a:pPr>
            <a:r>
              <a:rPr lang="zh-CN" altLang="en-US" dirty="0"/>
              <a:t>查询计划</a:t>
            </a:r>
            <a:endParaRPr lang="en-US" altLang="zh-CN" dirty="0"/>
          </a:p>
          <a:p>
            <a:pPr marL="357188" lvl="1" indent="-357188">
              <a:buFont typeface="Wingdings" panose="05000000000000000000" pitchFamily="2" charset="2"/>
              <a:buChar char="Ø"/>
            </a:pPr>
            <a:r>
              <a:rPr lang="zh-CN" altLang="en-US" dirty="0"/>
              <a:t>操作算子以树的形式进行组织</a:t>
            </a:r>
            <a:endParaRPr lang="en-US" altLang="zh-CN" dirty="0"/>
          </a:p>
          <a:p>
            <a:pPr marL="357188" lvl="1" indent="-357188">
              <a:buFont typeface="Wingdings" panose="05000000000000000000" pitchFamily="2" charset="2"/>
              <a:buChar char="Ø"/>
            </a:pPr>
            <a:r>
              <a:rPr lang="zh-CN" altLang="en-US" dirty="0"/>
              <a:t>数据流从叶子结点流向根节点</a:t>
            </a:r>
            <a:endParaRPr lang="en-US" altLang="zh-CN" dirty="0"/>
          </a:p>
          <a:p>
            <a:pPr marL="357188" lvl="1" indent="-357188">
              <a:buFont typeface="Wingdings" panose="05000000000000000000" pitchFamily="2" charset="2"/>
              <a:buChar char="Ø"/>
            </a:pPr>
            <a:r>
              <a:rPr lang="zh-CN" altLang="en-US" dirty="0"/>
              <a:t>根节点的输出是查询的</a:t>
            </a:r>
            <a:r>
              <a:rPr lang="zh-CN" altLang="en-US" dirty="0">
                <a:solidFill>
                  <a:srgbClr val="FF0000"/>
                </a:solidFill>
              </a:rPr>
              <a:t>结果</a:t>
            </a:r>
          </a:p>
        </p:txBody>
      </p:sp>
      <p:sp>
        <p:nvSpPr>
          <p:cNvPr id="5" name="矩形 4">
            <a:extLst>
              <a:ext uri="{FF2B5EF4-FFF2-40B4-BE49-F238E27FC236}">
                <a16:creationId xmlns:a16="http://schemas.microsoft.com/office/drawing/2014/main" id="{526E8197-661A-4A89-9B48-F4C7A94D32E3}"/>
              </a:ext>
            </a:extLst>
          </p:cNvPr>
          <p:cNvSpPr/>
          <p:nvPr/>
        </p:nvSpPr>
        <p:spPr bwMode="auto">
          <a:xfrm>
            <a:off x="2351584" y="3383282"/>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  </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 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extLst/>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spid="_x0000_s1710"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extLst/>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spid="_x0000_s1711"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Text Box 4">
            <a:extLst>
              <a:ext uri="{FF2B5EF4-FFF2-40B4-BE49-F238E27FC236}">
                <a16:creationId xmlns:a16="http://schemas.microsoft.com/office/drawing/2014/main" id="{131F9500-09FD-499F-BE3E-95D8F5B417D3}"/>
              </a:ext>
            </a:extLst>
          </p:cNvPr>
          <p:cNvSpPr txBox="1">
            <a:spLocks noChangeArrowheads="1"/>
          </p:cNvSpPr>
          <p:nvPr/>
        </p:nvSpPr>
        <p:spPr bwMode="auto">
          <a:xfrm>
            <a:off x="1862336" y="444477"/>
            <a:ext cx="78340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4.1 </a:t>
            </a:r>
            <a:r>
              <a:rPr kumimoji="0" lang="zh-CN" altLang="en-US" sz="3600" dirty="0">
                <a:solidFill>
                  <a:srgbClr val="04617B"/>
                </a:solidFill>
                <a:latin typeface="隶书" panose="02010509060101010101" pitchFamily="49" charset="-122"/>
                <a:ea typeface="隶书" panose="02010509060101010101" pitchFamily="49" charset="-122"/>
              </a:rPr>
              <a:t>关系数据库系统的查询处理流程</a:t>
            </a:r>
          </a:p>
        </p:txBody>
      </p:sp>
      <p:cxnSp>
        <p:nvCxnSpPr>
          <p:cNvPr id="11" name="直接箭头连接符 10">
            <a:extLst>
              <a:ext uri="{FF2B5EF4-FFF2-40B4-BE49-F238E27FC236}">
                <a16:creationId xmlns:a16="http://schemas.microsoft.com/office/drawing/2014/main" id="{0887F122-D5DF-4E55-AFC6-C8A7014F21D2}"/>
              </a:ext>
            </a:extLst>
          </p:cNvPr>
          <p:cNvCxnSpPr/>
          <p:nvPr/>
        </p:nvCxnSpPr>
        <p:spPr>
          <a:xfrm flipV="1">
            <a:off x="5663952" y="3610372"/>
            <a:ext cx="2233356" cy="40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5E8304E7-56F1-4D74-BF76-EEAFB9E7D5D7}"/>
              </a:ext>
            </a:extLst>
          </p:cNvPr>
          <p:cNvCxnSpPr/>
          <p:nvPr/>
        </p:nvCxnSpPr>
        <p:spPr>
          <a:xfrm flipV="1">
            <a:off x="5159896" y="4263380"/>
            <a:ext cx="2737412" cy="1143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A7D82B76-BDE8-4022-8145-EACEEC03F991}"/>
              </a:ext>
            </a:extLst>
          </p:cNvPr>
          <p:cNvCxnSpPr/>
          <p:nvPr/>
        </p:nvCxnSpPr>
        <p:spPr>
          <a:xfrm>
            <a:off x="5455332" y="4761825"/>
            <a:ext cx="3016932" cy="3343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C07355DF-8C90-4C26-AEF3-BBE408E88775}"/>
              </a:ext>
            </a:extLst>
          </p:cNvPr>
          <p:cNvCxnSpPr/>
          <p:nvPr/>
        </p:nvCxnSpPr>
        <p:spPr>
          <a:xfrm>
            <a:off x="4007770" y="4142854"/>
            <a:ext cx="3281181" cy="1091862"/>
          </a:xfrm>
          <a:prstGeom prst="bentConnector3">
            <a:avLst>
              <a:gd name="adj1" fmla="val 8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id="{B58B9806-9446-44CE-AF5A-C84232C6BFAA}"/>
              </a:ext>
            </a:extLst>
          </p:cNvPr>
          <p:cNvCxnSpPr/>
          <p:nvPr/>
        </p:nvCxnSpPr>
        <p:spPr>
          <a:xfrm>
            <a:off x="5073588" y="4142854"/>
            <a:ext cx="3606688" cy="1674094"/>
          </a:xfrm>
          <a:prstGeom prst="bentConnector3">
            <a:avLst>
              <a:gd name="adj1" fmla="val -4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94BF9FD0-ABD5-4CB3-AE89-0728B4FA3918}"/>
              </a:ext>
            </a:extLst>
          </p:cNvPr>
          <p:cNvSpPr>
            <a:spLocks noGrp="1"/>
          </p:cNvSpPr>
          <p:nvPr>
            <p:ph type="sldNum" sz="quarter" idx="12"/>
          </p:nvPr>
        </p:nvSpPr>
        <p:spPr/>
        <p:txBody>
          <a:bodyPr/>
          <a:lstStyle/>
          <a:p>
            <a:pPr>
              <a:defRPr/>
            </a:pPr>
            <a:fld id="{BCABB3B7-40FC-498F-90D6-69ECBA7F181C}" type="slidenum">
              <a:rPr lang="zh-CN" altLang="en-US" smtClean="0"/>
              <a:pPr>
                <a:defRPr/>
              </a:pPr>
              <a:t>99</a:t>
            </a:fld>
            <a:endParaRPr lang="en-US" altLang="zh-CN"/>
          </a:p>
        </p:txBody>
      </p:sp>
    </p:spTree>
    <p:extLst>
      <p:ext uri="{BB962C8B-B14F-4D97-AF65-F5344CB8AC3E}">
        <p14:creationId xmlns:p14="http://schemas.microsoft.com/office/powerpoint/2010/main" val="88837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ppt_w</p:attrName>
                                        </p:attrNameLst>
                                      </p:cBhvr>
                                      <p:tavLst>
                                        <p:tav tm="0">
                                          <p:val>
                                            <p:fltVal val="0"/>
                                          </p:val>
                                        </p:tav>
                                        <p:tav tm="100000">
                                          <p:val>
                                            <p:strVal val="#ppt_w"/>
                                          </p:val>
                                        </p:tav>
                                      </p:tavLst>
                                    </p:anim>
                                    <p:anim calcmode="lin" valueType="num">
                                      <p:cBhvr>
                                        <p:cTn id="10"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fill="hold"/>
                                        <p:tgtEl>
                                          <p:spTgt spid="27"/>
                                        </p:tgtEl>
                                        <p:attrNameLst>
                                          <p:attrName>ppt_x</p:attrName>
                                        </p:attrNameLst>
                                      </p:cBhvr>
                                      <p:tavLst>
                                        <p:tav tm="0">
                                          <p:val>
                                            <p:strVal val="#ppt_x-#ppt_w/2"/>
                                          </p:val>
                                        </p:tav>
                                        <p:tav tm="100000">
                                          <p:val>
                                            <p:strVal val="#ppt_x"/>
                                          </p:val>
                                        </p:tav>
                                      </p:tavLst>
                                    </p:anim>
                                    <p:anim calcmode="lin" valueType="num">
                                      <p:cBhvr>
                                        <p:cTn id="16" dur="500" fill="hold"/>
                                        <p:tgtEl>
                                          <p:spTgt spid="27"/>
                                        </p:tgtEl>
                                        <p:attrNameLst>
                                          <p:attrName>ppt_y</p:attrName>
                                        </p:attrNameLst>
                                      </p:cBhvr>
                                      <p:tavLst>
                                        <p:tav tm="0">
                                          <p:val>
                                            <p:strVal val="#ppt_y"/>
                                          </p:val>
                                        </p:tav>
                                        <p:tav tm="100000">
                                          <p:val>
                                            <p:strVal val="#ppt_y"/>
                                          </p:val>
                                        </p:tav>
                                      </p:tavLst>
                                    </p:anim>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ppt_x</p:attrName>
                                        </p:attrNameLst>
                                      </p:cBhvr>
                                      <p:tavLst>
                                        <p:tav tm="0">
                                          <p:val>
                                            <p:strVal val="#ppt_x-#ppt_w/2"/>
                                          </p:val>
                                        </p:tav>
                                        <p:tav tm="100000">
                                          <p:val>
                                            <p:strVal val="#ppt_x"/>
                                          </p:val>
                                        </p:tav>
                                      </p:tavLst>
                                    </p:anim>
                                    <p:anim calcmode="lin" valueType="num">
                                      <p:cBhvr>
                                        <p:cTn id="24" dur="500" fill="hold"/>
                                        <p:tgtEl>
                                          <p:spTgt spid="30"/>
                                        </p:tgtEl>
                                        <p:attrNameLst>
                                          <p:attrName>ppt_y</p:attrName>
                                        </p:attrNameLst>
                                      </p:cBhvr>
                                      <p:tavLst>
                                        <p:tav tm="0">
                                          <p:val>
                                            <p:strVal val="#ppt_y"/>
                                          </p:val>
                                        </p:tav>
                                        <p:tav tm="100000">
                                          <p:val>
                                            <p:strVal val="#ppt_y"/>
                                          </p:val>
                                        </p:tav>
                                      </p:tavLst>
                                    </p:anim>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ppt_x</p:attrName>
                                        </p:attrNameLst>
                                      </p:cBhvr>
                                      <p:tavLst>
                                        <p:tav tm="0">
                                          <p:val>
                                            <p:strVal val="#ppt_x-#ppt_w/2"/>
                                          </p:val>
                                        </p:tav>
                                        <p:tav tm="100000">
                                          <p:val>
                                            <p:strVal val="#ppt_x"/>
                                          </p:val>
                                        </p:tav>
                                      </p:tavLst>
                                    </p:anim>
                                    <p:anim calcmode="lin" valueType="num">
                                      <p:cBhvr>
                                        <p:cTn id="32" dur="500" fill="hold"/>
                                        <p:tgtEl>
                                          <p:spTgt spid="17"/>
                                        </p:tgtEl>
                                        <p:attrNameLst>
                                          <p:attrName>ppt_y</p:attrName>
                                        </p:attrNameLst>
                                      </p:cBhvr>
                                      <p:tavLst>
                                        <p:tav tm="0">
                                          <p:val>
                                            <p:strVal val="#ppt_y"/>
                                          </p:val>
                                        </p:tav>
                                        <p:tav tm="100000">
                                          <p:val>
                                            <p:strVal val="#ppt_y"/>
                                          </p:val>
                                        </p:tav>
                                      </p:tavLst>
                                    </p:anim>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ppt_x</p:attrName>
                                        </p:attrNameLst>
                                      </p:cBhvr>
                                      <p:tavLst>
                                        <p:tav tm="0">
                                          <p:val>
                                            <p:strVal val="#ppt_x-#ppt_w/2"/>
                                          </p:val>
                                        </p:tav>
                                        <p:tav tm="100000">
                                          <p:val>
                                            <p:strVal val="#ppt_x"/>
                                          </p:val>
                                        </p:tav>
                                      </p:tavLst>
                                    </p:anim>
                                    <p:anim calcmode="lin" valueType="num">
                                      <p:cBhvr>
                                        <p:cTn id="40" dur="500" fill="hold"/>
                                        <p:tgtEl>
                                          <p:spTgt spid="25"/>
                                        </p:tgtEl>
                                        <p:attrNameLst>
                                          <p:attrName>ppt_y</p:attrName>
                                        </p:attrNameLst>
                                      </p:cBhvr>
                                      <p:tavLst>
                                        <p:tav tm="0">
                                          <p:val>
                                            <p:strVal val="#ppt_y"/>
                                          </p:val>
                                        </p:tav>
                                        <p:tav tm="100000">
                                          <p:val>
                                            <p:strVal val="#ppt_y"/>
                                          </p:val>
                                        </p:tav>
                                      </p:tavLst>
                                    </p:anim>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PL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课件主题" id="{321C1E6A-3BFE-46D0-85A7-D809A6A7CE93}" vid="{0CBB0123-2792-4BAD-886A-F6CFDE20DC8D}"/>
    </a:ext>
  </a:extLst>
</a:theme>
</file>

<file path=ppt/theme/theme2.xml><?xml version="1.0" encoding="utf-8"?>
<a:theme xmlns:a="http://schemas.openxmlformats.org/drawingml/2006/main" name="1_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1_PPL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课件主题" id="{321C1E6A-3BFE-46D0-85A7-D809A6A7CE93}" vid="{0CBB0123-2792-4BAD-886A-F6CFDE20DC8D}"/>
    </a:ext>
  </a:extLst>
</a:theme>
</file>

<file path=ppt/theme/theme4.xml><?xml version="1.0" encoding="utf-8"?>
<a:theme xmlns:a="http://schemas.openxmlformats.org/drawingml/2006/main" name="2_PPL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课件主题" id="{321C1E6A-3BFE-46D0-85A7-D809A6A7CE93}" vid="{0CBB0123-2792-4BAD-886A-F6CFDE20DC8D}"/>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5.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6.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PPL课件主题</Template>
  <TotalTime>4997</TotalTime>
  <Words>11955</Words>
  <Application>Microsoft Office PowerPoint</Application>
  <PresentationFormat>宽屏</PresentationFormat>
  <Paragraphs>1551</Paragraphs>
  <Slides>137</Slides>
  <Notes>72</Notes>
  <HiddenSlides>0</HiddenSlides>
  <MMClips>0</MMClips>
  <ScaleCrop>false</ScaleCrop>
  <HeadingPairs>
    <vt:vector size="8" baseType="variant">
      <vt:variant>
        <vt:lpstr>已用的字体</vt:lpstr>
      </vt:variant>
      <vt:variant>
        <vt:i4>19</vt:i4>
      </vt:variant>
      <vt:variant>
        <vt:lpstr>主题</vt:lpstr>
      </vt:variant>
      <vt:variant>
        <vt:i4>4</vt:i4>
      </vt:variant>
      <vt:variant>
        <vt:lpstr>嵌入 OLE 服务器</vt:lpstr>
      </vt:variant>
      <vt:variant>
        <vt:i4>1</vt:i4>
      </vt:variant>
      <vt:variant>
        <vt:lpstr>幻灯片标题</vt:lpstr>
      </vt:variant>
      <vt:variant>
        <vt:i4>137</vt:i4>
      </vt:variant>
    </vt:vector>
  </HeadingPairs>
  <TitlesOfParts>
    <vt:vector size="161" baseType="lpstr">
      <vt:lpstr>(使用中文字体)</vt:lpstr>
      <vt:lpstr>Arial Unicode MS</vt:lpstr>
      <vt:lpstr>Inconsolata-Bold</vt:lpstr>
      <vt:lpstr>Inconsolata-Regular</vt:lpstr>
      <vt:lpstr>等线</vt:lpstr>
      <vt:lpstr>黑体</vt:lpstr>
      <vt:lpstr>隶书</vt:lpstr>
      <vt:lpstr>宋体</vt:lpstr>
      <vt:lpstr>微软雅黑</vt:lpstr>
      <vt:lpstr>新宋体</vt:lpstr>
      <vt:lpstr>Arial</vt:lpstr>
      <vt:lpstr>Calibri</vt:lpstr>
      <vt:lpstr>Consolas</vt:lpstr>
      <vt:lpstr>Constantia</vt:lpstr>
      <vt:lpstr>Tahoma</vt:lpstr>
      <vt:lpstr>Times New Roman</vt:lpstr>
      <vt:lpstr>Verdana</vt:lpstr>
      <vt:lpstr>Wingdings</vt:lpstr>
      <vt:lpstr>Wingdings 2</vt:lpstr>
      <vt:lpstr>PPL课件主题</vt:lpstr>
      <vt:lpstr>1_流畅</vt:lpstr>
      <vt:lpstr>1_PPL课件主题</vt:lpstr>
      <vt:lpstr>2_PPL课件主题</vt:lpstr>
      <vt:lpstr>Equation.3</vt:lpstr>
      <vt:lpstr>第八章 关系数据库引擎基础 1 数据库存储 2 缓存 3 散列表 4 查询处理</vt:lpstr>
      <vt:lpstr>1 数据库存储</vt:lpstr>
      <vt:lpstr>1.1数据存储概述</vt:lpstr>
      <vt:lpstr>1.1.1 面向磁盘的存储架构</vt:lpstr>
      <vt:lpstr>1.1.2 用于数据库的存储介质及其架构</vt:lpstr>
      <vt:lpstr>1.1.2 用于数据库的存储介质及其架构</vt:lpstr>
      <vt:lpstr>1.1.2 用于数据库的存储介质及其架构</vt:lpstr>
      <vt:lpstr>磁盘性能的度量（介质访问时间）</vt:lpstr>
      <vt:lpstr>磁盘性能的度量</vt:lpstr>
      <vt:lpstr>1.1.3 磁盘块访问的优化</vt:lpstr>
      <vt:lpstr>1.1.3 磁盘块访问的优化</vt:lpstr>
      <vt:lpstr>1.1.4 面向磁盘的DBMS VS. OS</vt:lpstr>
      <vt:lpstr>1.1.4 面向磁盘的DBMS VS. OS</vt:lpstr>
      <vt:lpstr>1.1.4 面向磁盘的DBMS VS. OS</vt:lpstr>
      <vt:lpstr>1.1.4 面向磁盘的DBMS VS. OS</vt:lpstr>
      <vt:lpstr>1.2 数据库存储结构</vt:lpstr>
      <vt:lpstr>1.2.1 文件组织</vt:lpstr>
      <vt:lpstr>页的堆文件组织方式</vt:lpstr>
      <vt:lpstr>页的堆文件组织：链表</vt:lpstr>
      <vt:lpstr>页的堆文件组织：页目录</vt:lpstr>
      <vt:lpstr>1.2.2 页设计（Page Layout）</vt:lpstr>
      <vt:lpstr>页面ID</vt:lpstr>
      <vt:lpstr>页的大小（Size of Page）</vt:lpstr>
      <vt:lpstr>页头（Page Header）</vt:lpstr>
      <vt:lpstr>面向元组型的页设计</vt:lpstr>
      <vt:lpstr>槽页（Slotted Pages）</vt:lpstr>
      <vt:lpstr>1.2.3 元组设计（Tuple Layout）</vt:lpstr>
      <vt:lpstr>1.2.3 元组设计（Tuple Layout）</vt:lpstr>
      <vt:lpstr>数据表示（了解即可）</vt:lpstr>
      <vt:lpstr>“大”值（Large Values）存储</vt:lpstr>
      <vt:lpstr>“大”值（Large Values）存储</vt:lpstr>
      <vt:lpstr>1.2.4 日志式文件组织</vt:lpstr>
      <vt:lpstr>1.2.4 日志文件组织</vt:lpstr>
      <vt:lpstr>1.3系统目录（System Catalogs）</vt:lpstr>
      <vt:lpstr>获取系统目录信息</vt:lpstr>
      <vt:lpstr>获取系统目录信息</vt:lpstr>
      <vt:lpstr>1.4存储模型（Storage Model）</vt:lpstr>
      <vt:lpstr>1.4 存储模型（Storage Model）</vt:lpstr>
      <vt:lpstr>1.4 存储模型</vt:lpstr>
      <vt:lpstr>1.4 存储模型</vt:lpstr>
      <vt:lpstr>1.4 存储模型</vt:lpstr>
      <vt:lpstr>1.4 存储模型</vt:lpstr>
      <vt:lpstr>1.4 存储模型</vt:lpstr>
      <vt:lpstr>DSM存储模型</vt:lpstr>
      <vt:lpstr>DSM存储模型</vt:lpstr>
      <vt:lpstr>DSM存储模型</vt:lpstr>
      <vt:lpstr>1 数据库存储小结</vt:lpstr>
      <vt:lpstr>2 缓存</vt:lpstr>
      <vt:lpstr>2 缓冲池</vt:lpstr>
      <vt:lpstr>2.1 缓冲池工作原理</vt:lpstr>
      <vt:lpstr>PowerPoint 演示文稿</vt:lpstr>
      <vt:lpstr>2.2 缓冲池结构</vt:lpstr>
      <vt:lpstr>缓冲池页表</vt:lpstr>
      <vt:lpstr>PowerPoint 演示文稿</vt:lpstr>
      <vt:lpstr>2.3 缓冲池使用</vt:lpstr>
      <vt:lpstr>2.4 缓冲池替换算法</vt:lpstr>
      <vt:lpstr>2.4 缓冲池替换算法</vt:lpstr>
      <vt:lpstr>顺序洪泛的例子</vt:lpstr>
      <vt:lpstr>顺序洪泛的例子</vt:lpstr>
      <vt:lpstr>顺序洪泛的例子</vt:lpstr>
      <vt:lpstr>顺序洪泛的例子</vt:lpstr>
      <vt:lpstr>顺序洪泛的例子</vt:lpstr>
      <vt:lpstr>顺序洪泛的例子</vt:lpstr>
      <vt:lpstr>顺序洪泛的例子</vt:lpstr>
      <vt:lpstr>LUR-K算法</vt:lpstr>
      <vt:lpstr>PowerPoint 演示文稿</vt:lpstr>
      <vt:lpstr>LUR-K算法</vt:lpstr>
      <vt:lpstr>“历史队列+缓存队列”LRU-K算法</vt:lpstr>
      <vt:lpstr>“历史队列+缓存队列” LRU-K算法</vt:lpstr>
      <vt:lpstr>“历史队列+缓存队列” LRU-K算法</vt:lpstr>
      <vt:lpstr>“历史队列+缓存队列” LRU-K算法</vt:lpstr>
      <vt:lpstr>淘汰策略的其他优化思路</vt:lpstr>
      <vt:lpstr>脏页的处理</vt:lpstr>
      <vt:lpstr>2.5 缓冲池的优化</vt:lpstr>
      <vt:lpstr>2.5 缓冲池的优化</vt:lpstr>
      <vt:lpstr>2.5 缓冲池的优化</vt:lpstr>
      <vt:lpstr>2.5 缓冲池的优化</vt:lpstr>
      <vt:lpstr>2.5 缓冲池的优化</vt:lpstr>
      <vt:lpstr>3 散列表</vt:lpstr>
      <vt:lpstr>3 散列表</vt:lpstr>
      <vt:lpstr>3.1 散列表定义</vt:lpstr>
      <vt:lpstr>散列函数</vt:lpstr>
      <vt:lpstr>散列函数（可课外了解）</vt:lpstr>
      <vt:lpstr>3.2 静态散列表</vt:lpstr>
      <vt:lpstr>线性探测法</vt:lpstr>
      <vt:lpstr>线性探测法</vt:lpstr>
      <vt:lpstr>线性探测法</vt:lpstr>
      <vt:lpstr>3.3 动态散列表</vt:lpstr>
      <vt:lpstr>3.3.1 链式散列表</vt:lpstr>
      <vt:lpstr>3.3.2 可扩展散列表</vt:lpstr>
      <vt:lpstr>3.3.2 可扩展散列表</vt:lpstr>
      <vt:lpstr>3.3.2 可扩展散列表</vt:lpstr>
      <vt:lpstr>3.3.3 线性散列表</vt:lpstr>
      <vt:lpstr>3.3.3 线性散列表</vt:lpstr>
      <vt:lpstr>3.3.3 线性散列表</vt:lpstr>
      <vt:lpstr>4 查询处理</vt:lpstr>
      <vt:lpstr>4 查询处理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 查询处理模型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数据存储 （Data Storage）</dc:title>
  <dc:creator>jwt</dc:creator>
  <cp:lastModifiedBy>华科</cp:lastModifiedBy>
  <cp:revision>518</cp:revision>
  <dcterms:created xsi:type="dcterms:W3CDTF">2022-03-06T13:17:53Z</dcterms:created>
  <dcterms:modified xsi:type="dcterms:W3CDTF">2023-05-03T16:40:55Z</dcterms:modified>
</cp:coreProperties>
</file>