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Source Sans Pro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E5F1E3-1ADC-41C2-A19E-BB8F681D2D58}">
  <a:tblStyle styleId="{F3E5F1E3-1ADC-41C2-A19E-BB8F681D2D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SourceSansPro-bold.fntdata"/><Relationship Id="rId41" Type="http://schemas.openxmlformats.org/officeDocument/2006/relationships/font" Target="fonts/SourceSansPro-regular.fntdata"/><Relationship Id="rId22" Type="http://schemas.openxmlformats.org/officeDocument/2006/relationships/slide" Target="slides/slide16.xml"/><Relationship Id="rId44" Type="http://schemas.openxmlformats.org/officeDocument/2006/relationships/font" Target="fonts/SourceSansPro-boldItalic.fntdata"/><Relationship Id="rId21" Type="http://schemas.openxmlformats.org/officeDocument/2006/relationships/slide" Target="slides/slide15.xml"/><Relationship Id="rId43" Type="http://schemas.openxmlformats.org/officeDocument/2006/relationships/font" Target="fonts/SourceSansPro-italic.fntdata"/><Relationship Id="rId24" Type="http://schemas.openxmlformats.org/officeDocument/2006/relationships/slide" Target="slides/slide18.xml"/><Relationship Id="rId46" Type="http://schemas.openxmlformats.org/officeDocument/2006/relationships/font" Target="fonts/OpenSans-bold.fntdata"/><Relationship Id="rId23" Type="http://schemas.openxmlformats.org/officeDocument/2006/relationships/slide" Target="slides/slide17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19.xml"/><Relationship Id="rId47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363425" y="4652925"/>
            <a:ext cx="70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  <a:defRPr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■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■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Source Sans Pro"/>
              <a:buChar char="■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365850" lvl="0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365850" lvl="1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365850" lvl="2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365850" lvl="3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365850" lvl="4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365850" lvl="5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365850" lvl="6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365850" lvl="7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365850" lvl="8" algn="ctr">
              <a:buNone/>
              <a:defRPr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##</a:t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7524550" y="77375"/>
            <a:ext cx="1522150" cy="8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2503050" y="4724700"/>
            <a:ext cx="413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CSE 712: Who is actually winning ?</a:t>
            </a:r>
            <a:endParaRPr b="1"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Who is actually winning ? </a:t>
            </a:r>
            <a:endParaRPr sz="3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229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Authors: Gautam Shende, Pradeep Aitha, Sujit Singh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CSE 712: Human Decision Making and Machine Learning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Instructor: Dr. Kenneth Regan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Date: 05/19/2018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201150" y="4644200"/>
            <a:ext cx="413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63425" y="4652925"/>
            <a:ext cx="70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654725" y="2202750"/>
            <a:ext cx="5973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3</a:t>
            </a:r>
            <a:r>
              <a:rPr lang="en-GB" sz="3000"/>
              <a:t>) 	Biases and Limitations</a:t>
            </a:r>
            <a:endParaRPr sz="3000"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90250" y="297750"/>
            <a:ext cx="76848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Biases and Limitations</a:t>
            </a:r>
            <a:endParaRPr sz="3000"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90250" y="12834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Limited ELO differences. Model wouldn’t be too appropriate for high ELO difference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Feature variance. Example: More data in fixed range of ELO (~2200 to 2600 range)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Limited Data Set (~ 1 million in Large model and ~100,000 in Smaller)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Games fixed around recent years. More data from recent years. (Which is not that bad 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Hashing names limited to hashing function (Time vs accuracy tradeoff). Use other method for identifying person (Birth date + name hasing for example is more accurate)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54725" y="2202750"/>
            <a:ext cx="5973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4) 	RESULTS &amp; INFERENCES</a:t>
            </a:r>
            <a:endParaRPr sz="3000"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14050" y="1453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Random Forest on Large Dataset</a:t>
            </a:r>
            <a:endParaRPr sz="2600"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90250" y="1186575"/>
            <a:ext cx="4962000" cy="3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Random Forest Classification of games on testing set for large data set ~ (100,000)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Accuracy: 0.6566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Immediate Observations: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White wins are more, draws are max and Black wins are least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Max misclassifications are for draw (~16k), followed by White(~11k) and Black(~7k).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45" name="Shape 145"/>
          <p:cNvGraphicFramePr/>
          <p:nvPr/>
        </p:nvGraphicFramePr>
        <p:xfrm>
          <a:off x="600475" y="200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{F3E5F1E3-1ADC-41C2-A19E-BB8F681D2D58}</a:tableStyleId>
              </a:tblPr>
              <a:tblGrid>
                <a:gridCol w="1293450"/>
                <a:gridCol w="1293450"/>
                <a:gridCol w="1293450"/>
                <a:gridCol w="1293450"/>
              </a:tblGrid>
              <a:tr h="335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Classified 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Classified 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Classified W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Black Wins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16373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7243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3740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Draw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4554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25989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6991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White Wins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2827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8984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23298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42200" y="-11150"/>
            <a:ext cx="80799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lphaLcParenR"/>
            </a:pPr>
            <a:r>
              <a:rPr lang="en-GB" sz="2600"/>
              <a:t>Accuracy of large set with Move #</a:t>
            </a:r>
            <a:endParaRPr sz="2600"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261650" y="1664400"/>
            <a:ext cx="5413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Accuracy increases with increase in number of moves as expected (Very hard to predict who is going to win in initial stages).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325" y="1094000"/>
            <a:ext cx="5413501" cy="2221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42200" y="-11150"/>
            <a:ext cx="80799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b)	 </a:t>
            </a:r>
            <a:r>
              <a:rPr lang="en-GB" sz="2600"/>
              <a:t>Accuracy vs Move # for different ratings</a:t>
            </a:r>
            <a:endParaRPr sz="2600"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283200" y="2090400"/>
            <a:ext cx="5413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725" y="1118100"/>
            <a:ext cx="5511402" cy="312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42200" y="-11150"/>
            <a:ext cx="80799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b)	 Accuracy vs Move# Inferences </a:t>
            </a:r>
            <a:endParaRPr sz="2600"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611900" y="1252200"/>
            <a:ext cx="49122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Inferences: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Accuracy is maximum for Highest ELO ratings (2700+) until the endgame.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Accuracy of GrandMaster range (~2400-2700) starts at second and ends up at the top towards the end game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The ranges between (1200-1800) and (1800-2400) keep fluctuating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Important inference is that it is easier to predict outcomes as we go higher in the ratings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42200" y="-87350"/>
            <a:ext cx="59292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</a:t>
            </a:r>
            <a:r>
              <a:rPr lang="en-GB" sz="2400"/>
              <a:t>)	 Accuracy vs Move # for different ratings (smaller data)</a:t>
            </a:r>
            <a:endParaRPr sz="2400"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283200" y="2090400"/>
            <a:ext cx="5413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6" name="Shape 17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00" y="837125"/>
            <a:ext cx="4708149" cy="2911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Shape 177"/>
          <p:cNvGraphicFramePr/>
          <p:nvPr/>
        </p:nvGraphicFramePr>
        <p:xfrm>
          <a:off x="342900" y="38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{F3E5F1E3-1ADC-41C2-A19E-BB8F681D2D58}</a:tableStyleId>
              </a:tblPr>
              <a:tblGrid>
                <a:gridCol w="968975"/>
                <a:gridCol w="968975"/>
                <a:gridCol w="968975"/>
                <a:gridCol w="968975"/>
                <a:gridCol w="968975"/>
                <a:gridCol w="968975"/>
                <a:gridCol w="96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Params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All params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move’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ELO’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(name,tourn,year)’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Positional info’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Stockfish only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0.636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0.63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0.623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0.616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0.625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0.458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42200" y="-87350"/>
            <a:ext cx="80799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b)	 Accuracy vs Move # for different ratings</a:t>
            </a:r>
            <a:endParaRPr sz="2600"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83200" y="1404600"/>
            <a:ext cx="5413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Inferences: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Excluding name tournament and year which we thought wouldn’t have much impact on accuracy has actually the most impac</a:t>
            </a:r>
            <a:r>
              <a:rPr lang="en-GB">
                <a:solidFill>
                  <a:srgbClr val="FFFFFF"/>
                </a:solidFill>
              </a:rPr>
              <a:t>t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Excluding ELO was second most impactful and strongest when we consider individual features (as expected)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Excluding move number and Move position did result in slight drop in accuracies but those were even more insignificant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42200" y="-87350"/>
            <a:ext cx="80799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d</a:t>
            </a:r>
            <a:r>
              <a:rPr lang="en-GB" sz="2600"/>
              <a:t>)  Dropping ELO</a:t>
            </a:r>
            <a:endParaRPr sz="2600"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283200" y="2090400"/>
            <a:ext cx="5413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00" y="1007250"/>
            <a:ext cx="5214476" cy="34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90250" y="5263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FFFFFF"/>
                </a:solidFill>
              </a:rPr>
              <a:t>OVERVIEW</a:t>
            </a:r>
            <a:endParaRPr sz="3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90250" y="1290825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Hypothesis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Model and Methodology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Biases and limitations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Results &amp; Inferences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Sans Pro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Final Conclusion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Future Scope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References</a:t>
            </a:r>
            <a:endParaRPr sz="1600">
              <a:solidFill>
                <a:srgbClr val="FFFFFF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</a:rPr>
              <a:t> </a:t>
            </a:r>
            <a:endParaRPr sz="16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42200" y="-87350"/>
            <a:ext cx="80799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e</a:t>
            </a:r>
            <a:r>
              <a:rPr lang="en-GB" sz="2600"/>
              <a:t>)	 Dropping year</a:t>
            </a:r>
            <a:endParaRPr sz="2600"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283200" y="2090400"/>
            <a:ext cx="5413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50" y="1047525"/>
            <a:ext cx="5184575" cy="310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42200" y="-87350"/>
            <a:ext cx="80799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f</a:t>
            </a:r>
            <a:r>
              <a:rPr lang="en-GB" sz="2600"/>
              <a:t>)	 Accuracy vs Move # for different ratings</a:t>
            </a:r>
            <a:endParaRPr sz="2600"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83200" y="2090400"/>
            <a:ext cx="5413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00" y="1054450"/>
            <a:ext cx="5293976" cy="31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42200" y="-87350"/>
            <a:ext cx="80799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g</a:t>
            </a:r>
            <a:r>
              <a:rPr lang="en-GB" sz="2600"/>
              <a:t>)	 Dropping Name, Tournament, Year</a:t>
            </a:r>
            <a:endParaRPr sz="2600"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83200" y="2090400"/>
            <a:ext cx="5413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00" y="1165300"/>
            <a:ext cx="5292375" cy="316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42200" y="-87350"/>
            <a:ext cx="80799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h</a:t>
            </a:r>
            <a:r>
              <a:rPr lang="en-GB" sz="2600"/>
              <a:t>)	 Everything one one graph (A mess!)</a:t>
            </a:r>
            <a:endParaRPr sz="2600"/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283200" y="2090400"/>
            <a:ext cx="5413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00" y="749650"/>
            <a:ext cx="5105400" cy="393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42200" y="141250"/>
            <a:ext cx="80799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i)</a:t>
            </a:r>
            <a:r>
              <a:rPr lang="en-GB" sz="2600"/>
              <a:t>	Dropping parameters inferences</a:t>
            </a:r>
            <a:endParaRPr sz="2600"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283200" y="1404600"/>
            <a:ext cx="5413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Inferences: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Dropping one or two parameters doesn’t affect the model much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Only slightly significant observation is that in really higher ELOs (2700), knowing the ELO doesn't help in predicting outcome towards the endgame.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Dropping all parameters does have significant impact on the accuracy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252250" y="18217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5)  Final conclusion</a:t>
            </a:r>
            <a:endParaRPr sz="3000"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90250" y="5263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Conclusion</a:t>
            </a:r>
            <a:r>
              <a:rPr lang="en-GB" sz="3000"/>
              <a:t>	</a:t>
            </a:r>
            <a:endParaRPr sz="3000"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490250" y="16644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Using just stockfish evaluation for predicting results is surely one of the best features to consider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However, considering other features certainly helps in yielding a more comprehensive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Practical ?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 Not that much!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Maybe 2 or 3 features can be considered however increasing parameters more than that doesn’t yield a </a:t>
            </a:r>
            <a:r>
              <a:rPr lang="en-GB">
                <a:solidFill>
                  <a:srgbClr val="FFFFFF"/>
                </a:solidFill>
              </a:rPr>
              <a:t>significant</a:t>
            </a:r>
            <a:r>
              <a:rPr lang="en-GB">
                <a:solidFill>
                  <a:srgbClr val="FFFFFF"/>
                </a:solidFill>
              </a:rPr>
              <a:t> increase in performance in comparison to the increase in running time.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252250" y="18217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6</a:t>
            </a:r>
            <a:r>
              <a:rPr lang="en-GB" sz="3000"/>
              <a:t>)  FUTURE SCOPE	</a:t>
            </a:r>
            <a:endParaRPr sz="3000"/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90250" y="5263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FUTURE SCOPE</a:t>
            </a:r>
            <a:r>
              <a:rPr lang="en-GB" sz="3000"/>
              <a:t>	</a:t>
            </a:r>
            <a:endParaRPr sz="3000"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90250" y="16644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Including Player type (maybe from some other group_ as a parameter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D</a:t>
            </a:r>
            <a:r>
              <a:rPr lang="en-GB">
                <a:solidFill>
                  <a:srgbClr val="FFFFFF"/>
                </a:solidFill>
              </a:rPr>
              <a:t>o it for specific 20 players so model can analyse their game in detail. How do parameters now affect the accuracy 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3)  </a:t>
            </a:r>
            <a:r>
              <a:rPr lang="en-GB">
                <a:solidFill>
                  <a:srgbClr val="FFFFFF"/>
                </a:solidFill>
              </a:rPr>
              <a:t>  Using AWS for running 7 million data file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252250" y="18217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7</a:t>
            </a:r>
            <a:r>
              <a:rPr lang="en-GB" sz="3000"/>
              <a:t>)  REFERENCES</a:t>
            </a:r>
            <a:endParaRPr sz="3000"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633250" y="19741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-GB" sz="3000"/>
              <a:t>Hypothesis</a:t>
            </a:r>
            <a:endParaRPr sz="3000"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90250" y="4501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REFERENCES</a:t>
            </a:r>
            <a:endParaRPr sz="3000"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283200" y="1504825"/>
            <a:ext cx="57348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Moves Dataset - Dr. Kenneth Regan (metallica.cse.buffalo.edu)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Scikit-learn.org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https://machinelearningmastery.com/save-load-machine-learning-models-python-scikit-learn</a:t>
            </a:r>
            <a:r>
              <a:rPr lang="en-GB">
                <a:solidFill>
                  <a:srgbClr val="FFFFFF"/>
                </a:solidFill>
              </a:rPr>
              <a:t>/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en-GB">
                <a:solidFill>
                  <a:srgbClr val="FFFFFF"/>
                </a:solidFill>
              </a:rPr>
              <a:t>Chess24.com (Scraping)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Hypothesis </a:t>
            </a:r>
            <a:endParaRPr sz="3000"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90250" y="16644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Stockfish evaluation alone can not determine “who is winning”.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A more comprehensive approach is needed for predicting an ‘Who is winning ?’. This requires to consider a lot of other factors.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Example :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Kasparov(Opening) vs Karpov (Endgame)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Kasparov having early advantage does not signify  winning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Karpov having early advantage does signify a better chance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718850" y="1974150"/>
            <a:ext cx="56040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2)  Model and Methodology</a:t>
            </a:r>
            <a:endParaRPr sz="3000"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795050" y="297750"/>
            <a:ext cx="76848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Model</a:t>
            </a:r>
            <a:endParaRPr sz="3000"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90250" y="14358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>
                <a:solidFill>
                  <a:srgbClr val="FFFFFF"/>
                </a:solidFill>
              </a:rPr>
              <a:t>Features: 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Input is details about a move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ELO: ELO_White, ELO_Black	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Turn: Turn, Move#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Positional arguments: </a:t>
            </a:r>
            <a:endParaRPr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QueenWhite, QueenBlack, RookWhite, RookBlack, BishopWhite, BishopBlack, KnightWhite, KnightBlack</a:t>
            </a:r>
            <a:endParaRPr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Evaluations: 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Stockfish Bestmove_Eval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General Info: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PlayerNames, Year, Type of tournament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90250" y="297750"/>
            <a:ext cx="76848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</a:t>
            </a:r>
            <a:r>
              <a:rPr lang="en-GB" sz="3000"/>
              <a:t>Methodology</a:t>
            </a:r>
            <a:endParaRPr sz="3000"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90250" y="1435800"/>
            <a:ext cx="529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1. 	DataSet</a:t>
            </a:r>
            <a:r>
              <a:rPr lang="en-GB">
                <a:solidFill>
                  <a:srgbClr val="FFFFFF"/>
                </a:solidFill>
              </a:rPr>
              <a:t>: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AA_..._.txt files from metallica	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~74 Files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~7 Million Moves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~1 Million Moves used for training Large Model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~100,000 Moves used for training Small Model (</a:t>
            </a:r>
            <a:r>
              <a:rPr lang="en-GB">
                <a:solidFill>
                  <a:srgbClr val="FFFFFF"/>
                </a:solidFill>
              </a:rPr>
              <a:t>Flexibility</a:t>
            </a:r>
            <a:r>
              <a:rPr lang="en-GB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2.     Parsing: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Regex and lambda for processing input from files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Filtering: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- Drop Cities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- Tournament filtering (U,Men,Women,General)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- removing empty entries in ELO (unr) and Year (?) 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- Player name hashing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- Parse FEN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297750"/>
            <a:ext cx="76848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Methodology</a:t>
            </a:r>
            <a:endParaRPr sz="3000"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90250" y="14358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3) Major steps: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Ran Random Forest Classifier and Regressor after selecting 1 Million Random Moves from the original 7 Million data set.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Classifier was used in both Models(Large and Small) and Regressor was used only in the smaller model.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Testing of how exclusion and inclusion of different parameters affects prediction in the model.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 Testing whether using only stockfish evaluation is good enough 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90250" y="297750"/>
            <a:ext cx="76848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Methodology</a:t>
            </a:r>
            <a:endParaRPr sz="30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363400" y="4688750"/>
            <a:ext cx="68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6585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490250" y="1435800"/>
            <a:ext cx="496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3) 	Major steps(contd): 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(Work in Progress)</a:t>
            </a:r>
            <a:endParaRPr>
              <a:solidFill>
                <a:srgbClr val="FFFFFF"/>
              </a:solidFill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Building a front end: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Model simulation (Output of a given input )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Live Game Analysis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06163" y="145350"/>
            <a:ext cx="258563" cy="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