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681" r:id="rId3"/>
  </p:sldMasterIdLst>
  <p:notesMasterIdLst>
    <p:notesMasterId r:id="rId28"/>
  </p:notesMasterIdLst>
  <p:sldIdLst>
    <p:sldId id="262" r:id="rId4"/>
    <p:sldId id="258" r:id="rId5"/>
    <p:sldId id="282" r:id="rId6"/>
    <p:sldId id="280" r:id="rId7"/>
    <p:sldId id="263" r:id="rId8"/>
    <p:sldId id="261" r:id="rId9"/>
    <p:sldId id="286" r:id="rId10"/>
    <p:sldId id="284" r:id="rId11"/>
    <p:sldId id="285" r:id="rId12"/>
    <p:sldId id="259" r:id="rId13"/>
    <p:sldId id="264" r:id="rId14"/>
    <p:sldId id="289" r:id="rId15"/>
    <p:sldId id="274" r:id="rId16"/>
    <p:sldId id="296" r:id="rId17"/>
    <p:sldId id="295" r:id="rId18"/>
    <p:sldId id="294" r:id="rId19"/>
    <p:sldId id="293" r:id="rId20"/>
    <p:sldId id="278" r:id="rId21"/>
    <p:sldId id="292" r:id="rId22"/>
    <p:sldId id="291" r:id="rId23"/>
    <p:sldId id="267" r:id="rId24"/>
    <p:sldId id="290" r:id="rId25"/>
    <p:sldId id="270" r:id="rId26"/>
    <p:sldId id="28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1" d="100"/>
          <a:sy n="61" d="100"/>
        </p:scale>
        <p:origin x="1368"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710BF-E148-431D-A9AF-353CF731F045}" type="datetimeFigureOut">
              <a:rPr lang="en-GB" smtClean="0"/>
              <a:t>16/06/2019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FF95E-9DBC-40E4-92A6-88481EC10EB0}" type="slidenum">
              <a:rPr lang="en-GB" smtClean="0"/>
              <a:t>‹#›</a:t>
            </a:fld>
            <a:endParaRPr lang="en-GB"/>
          </a:p>
        </p:txBody>
      </p:sp>
    </p:spTree>
    <p:extLst>
      <p:ext uri="{BB962C8B-B14F-4D97-AF65-F5344CB8AC3E}">
        <p14:creationId xmlns:p14="http://schemas.microsoft.com/office/powerpoint/2010/main" val="418250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23850" y="1484313"/>
            <a:ext cx="8496300" cy="1368425"/>
          </a:xfrm>
        </p:spPr>
        <p:txBody>
          <a:bodyPr/>
          <a:lstStyle>
            <a:lvl1pPr>
              <a:defRPr/>
            </a:lvl1pPr>
          </a:lstStyle>
          <a:p>
            <a:pPr lvl="0"/>
            <a:r>
              <a:rPr lang="en-CA" noProof="0" smtClean="0"/>
              <a:t>Click to edit Master title style</a:t>
            </a:r>
            <a:endParaRPr lang="en-US" noProof="0" smtClean="0"/>
          </a:p>
        </p:txBody>
      </p:sp>
      <p:sp>
        <p:nvSpPr>
          <p:cNvPr id="4099" name="Rectangle 3"/>
          <p:cNvSpPr>
            <a:spLocks noGrp="1" noChangeArrowheads="1"/>
          </p:cNvSpPr>
          <p:nvPr>
            <p:ph type="subTitle" idx="1"/>
          </p:nvPr>
        </p:nvSpPr>
        <p:spPr>
          <a:xfrm>
            <a:off x="323850" y="3068638"/>
            <a:ext cx="8496300" cy="3097212"/>
          </a:xfrm>
        </p:spPr>
        <p:txBody>
          <a:bodyPr/>
          <a:lstStyle>
            <a:lvl1pPr marL="0" indent="0">
              <a:buFontTx/>
              <a:buNone/>
              <a:defRPr/>
            </a:lvl1pPr>
          </a:lstStyle>
          <a:p>
            <a:pPr lvl="0"/>
            <a:r>
              <a:rPr lang="en-CA" noProof="0" smtClean="0"/>
              <a:t>Click to edit Master subtitle style</a:t>
            </a:r>
            <a:endParaRPr lang="en-US" noProof="0" smtClean="0"/>
          </a:p>
        </p:txBody>
      </p:sp>
      <p:sp>
        <p:nvSpPr>
          <p:cNvPr id="5" name="Rectangle 9"/>
          <p:cNvSpPr>
            <a:spLocks noGrp="1" noChangeArrowheads="1"/>
          </p:cNvSpPr>
          <p:nvPr>
            <p:ph type="ftr" sz="quarter" idx="10"/>
          </p:nvPr>
        </p:nvSpPr>
        <p:spPr bwMode="auto">
          <a:xfrm>
            <a:off x="323850" y="6245225"/>
            <a:ext cx="8496300" cy="476250"/>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a:defRPr sz="1400">
                <a:cs typeface="+mn-cs"/>
              </a:defRPr>
            </a:lvl1pPr>
          </a:lstStyle>
          <a:p>
            <a:endParaRPr lang="en-US"/>
          </a:p>
        </p:txBody>
      </p:sp>
      <p:grpSp>
        <p:nvGrpSpPr>
          <p:cNvPr id="7" name="Group 6"/>
          <p:cNvGrpSpPr/>
          <p:nvPr/>
        </p:nvGrpSpPr>
        <p:grpSpPr>
          <a:xfrm>
            <a:off x="0" y="0"/>
            <a:ext cx="9144000" cy="1292225"/>
            <a:chOff x="0" y="0"/>
            <a:chExt cx="9144000" cy="1292225"/>
          </a:xfrm>
        </p:grpSpPr>
        <p:pic>
          <p:nvPicPr>
            <p:cNvPr id="3" name="Picture 2" descr="mid-green.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5644133" cy="1292225"/>
            </a:xfrm>
            <a:prstGeom prst="rect">
              <a:avLst/>
            </a:prstGeom>
          </p:spPr>
        </p:pic>
        <p:pic>
          <p:nvPicPr>
            <p:cNvPr id="2" name="Picture 1" descr="mid-green.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8158" y="0"/>
              <a:ext cx="6755842" cy="1292225"/>
            </a:xfrm>
            <a:prstGeom prst="rect">
              <a:avLst/>
            </a:prstGeom>
          </p:spPr>
        </p:pic>
      </p:grpSp>
    </p:spTree>
    <p:extLst>
      <p:ext uri="{BB962C8B-B14F-4D97-AF65-F5344CB8AC3E}">
        <p14:creationId xmlns:p14="http://schemas.microsoft.com/office/powerpoint/2010/main" val="4067395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EEF66AB2-FD04-EA43-A1F1-1313F8DE353A}" type="slidenum">
              <a:rPr lang="en-US" smtClean="0"/>
              <a:t>‹#›</a:t>
            </a:fld>
            <a:endParaRPr lang="en-US"/>
          </a:p>
        </p:txBody>
      </p:sp>
    </p:spTree>
    <p:extLst>
      <p:ext uri="{BB962C8B-B14F-4D97-AF65-F5344CB8AC3E}">
        <p14:creationId xmlns:p14="http://schemas.microsoft.com/office/powerpoint/2010/main" val="332544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908050"/>
            <a:ext cx="2122487" cy="5257800"/>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330200" y="908050"/>
            <a:ext cx="6215063" cy="5257800"/>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EEF66AB2-FD04-EA43-A1F1-1313F8DE353A}" type="slidenum">
              <a:rPr lang="en-US" smtClean="0"/>
              <a:t>‹#›</a:t>
            </a:fld>
            <a:endParaRPr lang="en-US"/>
          </a:p>
        </p:txBody>
      </p:sp>
    </p:spTree>
    <p:extLst>
      <p:ext uri="{BB962C8B-B14F-4D97-AF65-F5344CB8AC3E}">
        <p14:creationId xmlns:p14="http://schemas.microsoft.com/office/powerpoint/2010/main" val="3563287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o banner">
    <p:bg>
      <p:bgPr>
        <a:solidFill>
          <a:srgbClr val="4B384C">
            <a:alpha val="1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49" y="692650"/>
            <a:ext cx="7886700" cy="905087"/>
          </a:xfrm>
          <a:prstGeom prst="rect">
            <a:avLst/>
          </a:prstGeom>
        </p:spPr>
        <p:txBody>
          <a:bodyPr/>
          <a:lstStyle>
            <a:lvl1pPr>
              <a:defRPr sz="3200" b="1">
                <a:solidFill>
                  <a:srgbClr val="4B384C"/>
                </a:solidFill>
                <a:latin typeface="Arial" charset="0"/>
                <a:ea typeface="Arial" charset="0"/>
                <a:cs typeface="Arial" charset="0"/>
              </a:defRPr>
            </a:lvl1pPr>
          </a:lstStyle>
          <a:p>
            <a:r>
              <a:rPr lang="en-CA"/>
              <a:t>Click to edit Master title style</a:t>
            </a:r>
            <a:endParaRPr lang="en-US" dirty="0"/>
          </a:p>
        </p:txBody>
      </p:sp>
      <p:sp>
        <p:nvSpPr>
          <p:cNvPr id="3" name="Content Placeholder 2"/>
          <p:cNvSpPr>
            <a:spLocks noGrp="1"/>
          </p:cNvSpPr>
          <p:nvPr>
            <p:ph sz="half" idx="1"/>
          </p:nvPr>
        </p:nvSpPr>
        <p:spPr>
          <a:xfrm>
            <a:off x="628656" y="1846176"/>
            <a:ext cx="7886699" cy="4330789"/>
          </a:xfrm>
        </p:spPr>
        <p:txBody>
          <a:bodyPr/>
          <a:lstStyle>
            <a:lvl1pPr>
              <a:defRPr>
                <a:solidFill>
                  <a:schemeClr val="tx1">
                    <a:lumMod val="85000"/>
                    <a:lumOff val="1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Tree>
    <p:extLst>
      <p:ext uri="{BB962C8B-B14F-4D97-AF65-F5344CB8AC3E}">
        <p14:creationId xmlns:p14="http://schemas.microsoft.com/office/powerpoint/2010/main" val="4051497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rge banner">
    <p:spTree>
      <p:nvGrpSpPr>
        <p:cNvPr id="1" name=""/>
        <p:cNvGrpSpPr/>
        <p:nvPr/>
      </p:nvGrpSpPr>
      <p:grpSpPr>
        <a:xfrm>
          <a:off x="0" y="0"/>
          <a:ext cx="0" cy="0"/>
          <a:chOff x="0" y="0"/>
          <a:chExt cx="0" cy="0"/>
        </a:xfrm>
      </p:grpSpPr>
      <p:sp>
        <p:nvSpPr>
          <p:cNvPr id="2" name="Title 1"/>
          <p:cNvSpPr>
            <a:spLocks noGrp="1"/>
          </p:cNvSpPr>
          <p:nvPr>
            <p:ph type="title"/>
          </p:nvPr>
        </p:nvSpPr>
        <p:spPr>
          <a:xfrm>
            <a:off x="628650" y="2032621"/>
            <a:ext cx="7886700" cy="1979577"/>
          </a:xfrm>
          <a:prstGeom prst="rect">
            <a:avLst/>
          </a:prstGeom>
        </p:spPr>
        <p:txBody>
          <a:bodyPr/>
          <a:lstStyle>
            <a:lvl1pPr>
              <a:defRPr sz="3200" b="1">
                <a:solidFill>
                  <a:srgbClr val="4B384C"/>
                </a:solidFill>
                <a:latin typeface="Arial" charset="0"/>
                <a:ea typeface="Arial" charset="0"/>
                <a:cs typeface="Arial" charset="0"/>
              </a:defRPr>
            </a:lvl1pPr>
          </a:lstStyle>
          <a:p>
            <a:r>
              <a:rPr lang="en-CA"/>
              <a:t>Click to edit Master title style</a:t>
            </a:r>
            <a:endParaRPr lang="en-US" dirty="0"/>
          </a:p>
        </p:txBody>
      </p:sp>
      <p:sp>
        <p:nvSpPr>
          <p:cNvPr id="3" name="Content Placeholder 2"/>
          <p:cNvSpPr>
            <a:spLocks noGrp="1"/>
          </p:cNvSpPr>
          <p:nvPr>
            <p:ph idx="1"/>
          </p:nvPr>
        </p:nvSpPr>
        <p:spPr>
          <a:xfrm>
            <a:off x="628650" y="4214648"/>
            <a:ext cx="7886700" cy="1962317"/>
          </a:xfrm>
        </p:spPr>
        <p:txBody>
          <a:bodyPr/>
          <a:lstStyle>
            <a:lvl1pPr>
              <a:defRPr b="1">
                <a:solidFill>
                  <a:schemeClr val="tx1">
                    <a:lumMod val="85000"/>
                    <a:lumOff val="1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grpSp>
        <p:nvGrpSpPr>
          <p:cNvPr id="9" name="Group 8"/>
          <p:cNvGrpSpPr/>
          <p:nvPr/>
        </p:nvGrpSpPr>
        <p:grpSpPr>
          <a:xfrm>
            <a:off x="0" y="5"/>
            <a:ext cx="9144000" cy="1646767"/>
            <a:chOff x="0" y="-66259"/>
            <a:chExt cx="9144000" cy="1235075"/>
          </a:xfrm>
        </p:grpSpPr>
        <p:sp>
          <p:nvSpPr>
            <p:cNvPr id="10" name="Freeform 24"/>
            <p:cNvSpPr>
              <a:spLocks/>
            </p:cNvSpPr>
            <p:nvPr/>
          </p:nvSpPr>
          <p:spPr bwMode="auto">
            <a:xfrm>
              <a:off x="0" y="-66259"/>
              <a:ext cx="9144000" cy="1235075"/>
            </a:xfrm>
            <a:custGeom>
              <a:avLst/>
              <a:gdLst>
                <a:gd name="T0" fmla="*/ 0 w 1123"/>
                <a:gd name="T1" fmla="*/ 0 h 151"/>
                <a:gd name="T2" fmla="*/ 0 w 1123"/>
                <a:gd name="T3" fmla="*/ 151 h 151"/>
                <a:gd name="T4" fmla="*/ 844 w 1123"/>
                <a:gd name="T5" fmla="*/ 151 h 151"/>
                <a:gd name="T6" fmla="*/ 841 w 1123"/>
                <a:gd name="T7" fmla="*/ 148 h 151"/>
                <a:gd name="T8" fmla="*/ 832 w 1123"/>
                <a:gd name="T9" fmla="*/ 122 h 151"/>
                <a:gd name="T10" fmla="*/ 832 w 1123"/>
                <a:gd name="T11" fmla="*/ 72 h 151"/>
                <a:gd name="T12" fmla="*/ 859 w 1123"/>
                <a:gd name="T13" fmla="*/ 72 h 151"/>
                <a:gd name="T14" fmla="*/ 859 w 1123"/>
                <a:gd name="T15" fmla="*/ 124 h 151"/>
                <a:gd name="T16" fmla="*/ 863 w 1123"/>
                <a:gd name="T17" fmla="*/ 135 h 151"/>
                <a:gd name="T18" fmla="*/ 871 w 1123"/>
                <a:gd name="T19" fmla="*/ 138 h 151"/>
                <a:gd name="T20" fmla="*/ 880 w 1123"/>
                <a:gd name="T21" fmla="*/ 135 h 151"/>
                <a:gd name="T22" fmla="*/ 883 w 1123"/>
                <a:gd name="T23" fmla="*/ 124 h 151"/>
                <a:gd name="T24" fmla="*/ 883 w 1123"/>
                <a:gd name="T25" fmla="*/ 72 h 151"/>
                <a:gd name="T26" fmla="*/ 910 w 1123"/>
                <a:gd name="T27" fmla="*/ 72 h 151"/>
                <a:gd name="T28" fmla="*/ 910 w 1123"/>
                <a:gd name="T29" fmla="*/ 117 h 151"/>
                <a:gd name="T30" fmla="*/ 900 w 1123"/>
                <a:gd name="T31" fmla="*/ 148 h 151"/>
                <a:gd name="T32" fmla="*/ 897 w 1123"/>
                <a:gd name="T33" fmla="*/ 151 h 151"/>
                <a:gd name="T34" fmla="*/ 937 w 1123"/>
                <a:gd name="T35" fmla="*/ 151 h 151"/>
                <a:gd name="T36" fmla="*/ 920 w 1123"/>
                <a:gd name="T37" fmla="*/ 114 h 151"/>
                <a:gd name="T38" fmla="*/ 964 w 1123"/>
                <a:gd name="T39" fmla="*/ 69 h 151"/>
                <a:gd name="T40" fmla="*/ 998 w 1123"/>
                <a:gd name="T41" fmla="*/ 82 h 151"/>
                <a:gd name="T42" fmla="*/ 1005 w 1123"/>
                <a:gd name="T43" fmla="*/ 92 h 151"/>
                <a:gd name="T44" fmla="*/ 982 w 1123"/>
                <a:gd name="T45" fmla="*/ 103 h 151"/>
                <a:gd name="T46" fmla="*/ 965 w 1123"/>
                <a:gd name="T47" fmla="*/ 89 h 151"/>
                <a:gd name="T48" fmla="*/ 953 w 1123"/>
                <a:gd name="T49" fmla="*/ 94 h 151"/>
                <a:gd name="T50" fmla="*/ 947 w 1123"/>
                <a:gd name="T51" fmla="*/ 113 h 151"/>
                <a:gd name="T52" fmla="*/ 965 w 1123"/>
                <a:gd name="T53" fmla="*/ 137 h 151"/>
                <a:gd name="T54" fmla="*/ 982 w 1123"/>
                <a:gd name="T55" fmla="*/ 123 h 151"/>
                <a:gd name="T56" fmla="*/ 1005 w 1123"/>
                <a:gd name="T57" fmla="*/ 134 h 151"/>
                <a:gd name="T58" fmla="*/ 997 w 1123"/>
                <a:gd name="T59" fmla="*/ 146 h 151"/>
                <a:gd name="T60" fmla="*/ 991 w 1123"/>
                <a:gd name="T61" fmla="*/ 151 h 151"/>
                <a:gd name="T62" fmla="*/ 1016 w 1123"/>
                <a:gd name="T63" fmla="*/ 151 h 151"/>
                <a:gd name="T64" fmla="*/ 1016 w 1123"/>
                <a:gd name="T65" fmla="*/ 72 h 151"/>
                <a:gd name="T66" fmla="*/ 1042 w 1123"/>
                <a:gd name="T67" fmla="*/ 72 h 151"/>
                <a:gd name="T68" fmla="*/ 1042 w 1123"/>
                <a:gd name="T69" fmla="*/ 134 h 151"/>
                <a:gd name="T70" fmla="*/ 1077 w 1123"/>
                <a:gd name="T71" fmla="*/ 134 h 151"/>
                <a:gd name="T72" fmla="*/ 1077 w 1123"/>
                <a:gd name="T73" fmla="*/ 151 h 151"/>
                <a:gd name="T74" fmla="*/ 1123 w 1123"/>
                <a:gd name="T75" fmla="*/ 151 h 151"/>
                <a:gd name="T76" fmla="*/ 1123 w 1123"/>
                <a:gd name="T77" fmla="*/ 0 h 151"/>
                <a:gd name="T78" fmla="*/ 0 w 1123"/>
                <a:gd name="T79"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151">
                  <a:moveTo>
                    <a:pt x="0" y="0"/>
                  </a:moveTo>
                  <a:cubicBezTo>
                    <a:pt x="0" y="151"/>
                    <a:pt x="0" y="151"/>
                    <a:pt x="0" y="151"/>
                  </a:cubicBezTo>
                  <a:cubicBezTo>
                    <a:pt x="844" y="151"/>
                    <a:pt x="844" y="151"/>
                    <a:pt x="844" y="151"/>
                  </a:cubicBezTo>
                  <a:cubicBezTo>
                    <a:pt x="843" y="150"/>
                    <a:pt x="842" y="149"/>
                    <a:pt x="841" y="148"/>
                  </a:cubicBezTo>
                  <a:cubicBezTo>
                    <a:pt x="833" y="140"/>
                    <a:pt x="833" y="131"/>
                    <a:pt x="832" y="122"/>
                  </a:cubicBezTo>
                  <a:cubicBezTo>
                    <a:pt x="832" y="72"/>
                    <a:pt x="832" y="72"/>
                    <a:pt x="832" y="72"/>
                  </a:cubicBezTo>
                  <a:cubicBezTo>
                    <a:pt x="859" y="72"/>
                    <a:pt x="859" y="72"/>
                    <a:pt x="859" y="72"/>
                  </a:cubicBezTo>
                  <a:cubicBezTo>
                    <a:pt x="859" y="124"/>
                    <a:pt x="859" y="124"/>
                    <a:pt x="859" y="124"/>
                  </a:cubicBezTo>
                  <a:cubicBezTo>
                    <a:pt x="859" y="128"/>
                    <a:pt x="860" y="132"/>
                    <a:pt x="863" y="135"/>
                  </a:cubicBezTo>
                  <a:cubicBezTo>
                    <a:pt x="865" y="137"/>
                    <a:pt x="868" y="138"/>
                    <a:pt x="871" y="138"/>
                  </a:cubicBezTo>
                  <a:cubicBezTo>
                    <a:pt x="875" y="138"/>
                    <a:pt x="878" y="136"/>
                    <a:pt x="880" y="135"/>
                  </a:cubicBezTo>
                  <a:cubicBezTo>
                    <a:pt x="883" y="132"/>
                    <a:pt x="883" y="128"/>
                    <a:pt x="883" y="124"/>
                  </a:cubicBezTo>
                  <a:cubicBezTo>
                    <a:pt x="883" y="72"/>
                    <a:pt x="883" y="72"/>
                    <a:pt x="883" y="72"/>
                  </a:cubicBezTo>
                  <a:cubicBezTo>
                    <a:pt x="910" y="72"/>
                    <a:pt x="910" y="72"/>
                    <a:pt x="910" y="72"/>
                  </a:cubicBezTo>
                  <a:cubicBezTo>
                    <a:pt x="910" y="117"/>
                    <a:pt x="910" y="117"/>
                    <a:pt x="910" y="117"/>
                  </a:cubicBezTo>
                  <a:cubicBezTo>
                    <a:pt x="910" y="126"/>
                    <a:pt x="910" y="139"/>
                    <a:pt x="900" y="148"/>
                  </a:cubicBezTo>
                  <a:cubicBezTo>
                    <a:pt x="899" y="149"/>
                    <a:pt x="898" y="150"/>
                    <a:pt x="897" y="151"/>
                  </a:cubicBezTo>
                  <a:cubicBezTo>
                    <a:pt x="937" y="151"/>
                    <a:pt x="937" y="151"/>
                    <a:pt x="937" y="151"/>
                  </a:cubicBezTo>
                  <a:cubicBezTo>
                    <a:pt x="925" y="142"/>
                    <a:pt x="920" y="128"/>
                    <a:pt x="920" y="114"/>
                  </a:cubicBezTo>
                  <a:cubicBezTo>
                    <a:pt x="920" y="92"/>
                    <a:pt x="935" y="69"/>
                    <a:pt x="964" y="69"/>
                  </a:cubicBezTo>
                  <a:cubicBezTo>
                    <a:pt x="976" y="69"/>
                    <a:pt x="989" y="73"/>
                    <a:pt x="998" y="82"/>
                  </a:cubicBezTo>
                  <a:cubicBezTo>
                    <a:pt x="1001" y="86"/>
                    <a:pt x="1003" y="89"/>
                    <a:pt x="1005" y="92"/>
                  </a:cubicBezTo>
                  <a:cubicBezTo>
                    <a:pt x="982" y="103"/>
                    <a:pt x="982" y="103"/>
                    <a:pt x="982" y="103"/>
                  </a:cubicBezTo>
                  <a:cubicBezTo>
                    <a:pt x="980" y="98"/>
                    <a:pt x="976" y="89"/>
                    <a:pt x="965" y="89"/>
                  </a:cubicBezTo>
                  <a:cubicBezTo>
                    <a:pt x="959" y="89"/>
                    <a:pt x="955" y="92"/>
                    <a:pt x="953" y="94"/>
                  </a:cubicBezTo>
                  <a:cubicBezTo>
                    <a:pt x="947" y="100"/>
                    <a:pt x="947" y="109"/>
                    <a:pt x="947" y="113"/>
                  </a:cubicBezTo>
                  <a:cubicBezTo>
                    <a:pt x="947" y="125"/>
                    <a:pt x="952" y="137"/>
                    <a:pt x="965" y="137"/>
                  </a:cubicBezTo>
                  <a:cubicBezTo>
                    <a:pt x="977" y="137"/>
                    <a:pt x="981" y="126"/>
                    <a:pt x="982" y="123"/>
                  </a:cubicBezTo>
                  <a:cubicBezTo>
                    <a:pt x="1005" y="134"/>
                    <a:pt x="1005" y="134"/>
                    <a:pt x="1005" y="134"/>
                  </a:cubicBezTo>
                  <a:cubicBezTo>
                    <a:pt x="1003" y="138"/>
                    <a:pt x="1001" y="142"/>
                    <a:pt x="997" y="146"/>
                  </a:cubicBezTo>
                  <a:cubicBezTo>
                    <a:pt x="995" y="148"/>
                    <a:pt x="993" y="150"/>
                    <a:pt x="991" y="151"/>
                  </a:cubicBezTo>
                  <a:cubicBezTo>
                    <a:pt x="1016" y="151"/>
                    <a:pt x="1016" y="151"/>
                    <a:pt x="1016" y="151"/>
                  </a:cubicBezTo>
                  <a:cubicBezTo>
                    <a:pt x="1016" y="72"/>
                    <a:pt x="1016" y="72"/>
                    <a:pt x="1016" y="72"/>
                  </a:cubicBezTo>
                  <a:cubicBezTo>
                    <a:pt x="1042" y="72"/>
                    <a:pt x="1042" y="72"/>
                    <a:pt x="1042" y="72"/>
                  </a:cubicBezTo>
                  <a:cubicBezTo>
                    <a:pt x="1042" y="134"/>
                    <a:pt x="1042" y="134"/>
                    <a:pt x="1042" y="134"/>
                  </a:cubicBezTo>
                  <a:cubicBezTo>
                    <a:pt x="1077" y="134"/>
                    <a:pt x="1077" y="134"/>
                    <a:pt x="1077" y="134"/>
                  </a:cubicBezTo>
                  <a:cubicBezTo>
                    <a:pt x="1077" y="151"/>
                    <a:pt x="1077" y="151"/>
                    <a:pt x="1077" y="151"/>
                  </a:cubicBezTo>
                  <a:cubicBezTo>
                    <a:pt x="1123" y="151"/>
                    <a:pt x="1123" y="151"/>
                    <a:pt x="1123" y="151"/>
                  </a:cubicBezTo>
                  <a:cubicBezTo>
                    <a:pt x="1123" y="0"/>
                    <a:pt x="1123" y="0"/>
                    <a:pt x="1123" y="0"/>
                  </a:cubicBezTo>
                  <a:lnTo>
                    <a:pt x="0" y="0"/>
                  </a:lnTo>
                  <a:close/>
                </a:path>
              </a:pathLst>
            </a:custGeom>
            <a:solidFill>
              <a:srgbClr val="4B384C"/>
            </a:solidFill>
            <a:ln>
              <a:noFill/>
            </a:ln>
          </p:spPr>
          <p:txBody>
            <a:bodyPr vert="horz" wrap="square" lIns="91440" tIns="45720" rIns="91440" bIns="45720" numCol="1" anchor="t" anchorCtr="0" compatLnSpc="1">
              <a:prstTxWarp prst="textNoShape">
                <a:avLst/>
              </a:prstTxWarp>
            </a:bodyPr>
            <a:lstStyle/>
            <a:p>
              <a:endParaRPr lang="en-GB"/>
            </a:p>
          </p:txBody>
        </p:sp>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6420182" y="514785"/>
              <a:ext cx="257986" cy="303133"/>
            </a:xfrm>
            <a:prstGeom prst="rect">
              <a:avLst/>
            </a:prstGeom>
          </p:spPr>
        </p:pic>
      </p:grpSp>
      <p:sp>
        <p:nvSpPr>
          <p:cNvPr id="7" name="Text Placeholder 6"/>
          <p:cNvSpPr>
            <a:spLocks noGrp="1"/>
          </p:cNvSpPr>
          <p:nvPr>
            <p:ph type="body" sz="quarter" idx="12" hasCustomPrompt="1"/>
          </p:nvPr>
        </p:nvSpPr>
        <p:spPr>
          <a:xfrm>
            <a:off x="287999" y="384000"/>
            <a:ext cx="5488958" cy="390725"/>
          </a:xfrm>
        </p:spPr>
        <p:txBody>
          <a:bodyPr lIns="0" tIns="0" rIns="0" bIns="0">
            <a:noAutofit/>
          </a:bodyPr>
          <a:lstStyle>
            <a:lvl1pPr marL="0" indent="0">
              <a:lnSpc>
                <a:spcPct val="80000"/>
              </a:lnSpc>
              <a:buNone/>
              <a:defRPr sz="1100" baseline="0">
                <a:solidFill>
                  <a:schemeClr val="bg1"/>
                </a:solidFill>
              </a:defRPr>
            </a:lvl1pPr>
            <a:lvl2pPr marL="0" indent="0">
              <a:lnSpc>
                <a:spcPct val="80000"/>
              </a:lnSpc>
              <a:buNone/>
              <a:defRPr sz="1100">
                <a:solidFill>
                  <a:schemeClr val="bg1"/>
                </a:solidFill>
              </a:defRPr>
            </a:lvl2pPr>
            <a:lvl3pPr marL="0" indent="0">
              <a:buNone/>
              <a:defRPr sz="1100">
                <a:solidFill>
                  <a:schemeClr val="tx1"/>
                </a:solidFill>
              </a:defRPr>
            </a:lvl3pPr>
            <a:lvl4pPr marL="0" indent="0">
              <a:buNone/>
              <a:defRPr sz="1100">
                <a:solidFill>
                  <a:schemeClr val="tx1"/>
                </a:solidFill>
              </a:defRPr>
            </a:lvl4pPr>
            <a:lvl5pPr marL="0" indent="0">
              <a:buNone/>
              <a:defRPr sz="1100">
                <a:solidFill>
                  <a:schemeClr val="tx1"/>
                </a:solidFill>
              </a:defRPr>
            </a:lvl5pPr>
          </a:lstStyle>
          <a:p>
            <a:pPr lvl="0"/>
            <a:r>
              <a:rPr lang="en-US" dirty="0"/>
              <a:t>FACULTY, SCHOOL, DEPARTMENT OR INSTITUTE NAME HERE</a:t>
            </a:r>
          </a:p>
          <a:p>
            <a:pPr lvl="1"/>
            <a:r>
              <a:rPr lang="en-US" dirty="0"/>
              <a:t>SECOND TIER INFORMATION HERE IF NEEDED</a:t>
            </a:r>
          </a:p>
        </p:txBody>
      </p:sp>
    </p:spTree>
    <p:extLst>
      <p:ext uri="{BB962C8B-B14F-4D97-AF65-F5344CB8AC3E}">
        <p14:creationId xmlns:p14="http://schemas.microsoft.com/office/powerpoint/2010/main" val="664149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hin banner">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29847" y="2374774"/>
            <a:ext cx="7860153" cy="1821471"/>
          </a:xfrm>
        </p:spPr>
        <p:txBody>
          <a:bodyPr>
            <a:normAutofit/>
          </a:bodyPr>
          <a:lstStyle>
            <a:lvl1pPr marL="0" indent="0">
              <a:buNone/>
              <a:defRPr sz="3200">
                <a:solidFill>
                  <a:srgbClr val="4B384C"/>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CA"/>
              <a:t>Click to edit Master text styles</a:t>
            </a:r>
          </a:p>
        </p:txBody>
      </p:sp>
      <p:grpSp>
        <p:nvGrpSpPr>
          <p:cNvPr id="6" name="Group 5"/>
          <p:cNvGrpSpPr/>
          <p:nvPr/>
        </p:nvGrpSpPr>
        <p:grpSpPr>
          <a:xfrm>
            <a:off x="0" y="-2117"/>
            <a:ext cx="9144000" cy="988484"/>
            <a:chOff x="0" y="-1588"/>
            <a:chExt cx="9144000" cy="741363"/>
          </a:xfrm>
          <a:solidFill>
            <a:srgbClr val="D6D2C4"/>
          </a:solidFill>
        </p:grpSpPr>
        <p:sp>
          <p:nvSpPr>
            <p:cNvPr id="8" name="Freeform 5"/>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rgbClr val="4B384C"/>
            </a:solidFill>
            <a:ln>
              <a:noFill/>
            </a:ln>
          </p:spPr>
          <p:txBody>
            <a:bodyPr vert="horz" wrap="square" lIns="91440" tIns="45720" rIns="91440" bIns="45720" numCol="1" anchor="t" anchorCtr="0" compatLnSpc="1">
              <a:prstTxWarp prst="textNoShape">
                <a:avLst/>
              </a:prstTxWarp>
            </a:bodyPr>
            <a:lstStyle/>
            <a:p>
              <a:endParaRPr lang="en-GB"/>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1" name="Text Placeholder 6"/>
          <p:cNvSpPr>
            <a:spLocks noGrp="1"/>
          </p:cNvSpPr>
          <p:nvPr>
            <p:ph type="body" sz="quarter" idx="12" hasCustomPrompt="1"/>
          </p:nvPr>
        </p:nvSpPr>
        <p:spPr>
          <a:xfrm>
            <a:off x="216000" y="288000"/>
            <a:ext cx="5488958" cy="390725"/>
          </a:xfrm>
        </p:spPr>
        <p:txBody>
          <a:bodyPr lIns="0" tIns="0" rIns="0" bIns="0">
            <a:noAutofit/>
          </a:bodyPr>
          <a:lstStyle>
            <a:lvl1pPr marL="0" indent="0">
              <a:lnSpc>
                <a:spcPct val="80000"/>
              </a:lnSpc>
              <a:buNone/>
              <a:defRPr sz="1100" baseline="0">
                <a:solidFill>
                  <a:schemeClr val="bg1"/>
                </a:solidFill>
              </a:defRPr>
            </a:lvl1pPr>
            <a:lvl2pPr marL="0" indent="0">
              <a:lnSpc>
                <a:spcPct val="80000"/>
              </a:lnSpc>
              <a:buNone/>
              <a:defRPr sz="1100">
                <a:solidFill>
                  <a:schemeClr val="bg1"/>
                </a:solidFill>
              </a:defRPr>
            </a:lvl2pPr>
            <a:lvl3pPr marL="0" indent="0">
              <a:buNone/>
              <a:defRPr sz="1100">
                <a:solidFill>
                  <a:schemeClr val="tx1"/>
                </a:solidFill>
              </a:defRPr>
            </a:lvl3pPr>
            <a:lvl4pPr marL="0" indent="0">
              <a:buNone/>
              <a:defRPr sz="1100">
                <a:solidFill>
                  <a:schemeClr val="tx1"/>
                </a:solidFill>
              </a:defRPr>
            </a:lvl4pPr>
            <a:lvl5pPr marL="0" indent="0">
              <a:buNone/>
              <a:defRPr sz="1100">
                <a:solidFill>
                  <a:schemeClr val="tx1"/>
                </a:solidFill>
              </a:defRPr>
            </a:lvl5pPr>
          </a:lstStyle>
          <a:p>
            <a:pPr lvl="0"/>
            <a:r>
              <a:rPr lang="en-US" dirty="0"/>
              <a:t>FACULTY, SCHOOL, DEPARTMENT OR INSTITUTE NAME HERE</a:t>
            </a:r>
          </a:p>
          <a:p>
            <a:pPr lvl="1"/>
            <a:r>
              <a:rPr lang="en-US" dirty="0"/>
              <a:t>SECOND TIER INFORMATION HERE IF NEEDED</a:t>
            </a:r>
          </a:p>
        </p:txBody>
      </p:sp>
      <p:sp>
        <p:nvSpPr>
          <p:cNvPr id="5" name="Content Placeholder 4"/>
          <p:cNvSpPr>
            <a:spLocks noGrp="1"/>
          </p:cNvSpPr>
          <p:nvPr>
            <p:ph sz="quarter" idx="13"/>
          </p:nvPr>
        </p:nvSpPr>
        <p:spPr>
          <a:xfrm>
            <a:off x="630238" y="4527553"/>
            <a:ext cx="7859712" cy="158326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Tree>
    <p:extLst>
      <p:ext uri="{BB962C8B-B14F-4D97-AF65-F5344CB8AC3E}">
        <p14:creationId xmlns:p14="http://schemas.microsoft.com/office/powerpoint/2010/main" val="1461657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hin banner">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1326291"/>
            <a:ext cx="4629150" cy="4993416"/>
          </a:xfrm>
        </p:spPr>
        <p:txBody>
          <a:bodyPr anchor="t">
            <a:normAutofit/>
          </a:bodyPr>
          <a:lstStyle>
            <a:lvl1pPr marL="0" indent="0">
              <a:buNone/>
              <a:defRPr sz="1200">
                <a:solidFill>
                  <a:schemeClr val="tx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CA"/>
              <a:t>Drag picture to placeholder or click icon to add</a:t>
            </a:r>
            <a:endParaRPr lang="en-US" dirty="0"/>
          </a:p>
        </p:txBody>
      </p:sp>
      <p:sp>
        <p:nvSpPr>
          <p:cNvPr id="4" name="Text Placeholder 3"/>
          <p:cNvSpPr>
            <a:spLocks noGrp="1"/>
          </p:cNvSpPr>
          <p:nvPr>
            <p:ph type="body" sz="half" idx="2"/>
          </p:nvPr>
        </p:nvSpPr>
        <p:spPr>
          <a:xfrm>
            <a:off x="629841" y="1326291"/>
            <a:ext cx="2949178" cy="4993416"/>
          </a:xfrm>
        </p:spPr>
        <p:txBody>
          <a:bodyPr>
            <a:normAutofit/>
          </a:bodyPr>
          <a:lstStyle>
            <a:lvl1pPr marL="0" indent="0">
              <a:buNone/>
              <a:defRPr sz="3200">
                <a:solidFill>
                  <a:srgbClr val="4B384C"/>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CA"/>
              <a:t>Click to edit Master text styles</a:t>
            </a:r>
          </a:p>
        </p:txBody>
      </p:sp>
      <p:grpSp>
        <p:nvGrpSpPr>
          <p:cNvPr id="6" name="Group 5"/>
          <p:cNvGrpSpPr/>
          <p:nvPr/>
        </p:nvGrpSpPr>
        <p:grpSpPr>
          <a:xfrm>
            <a:off x="0" y="-2117"/>
            <a:ext cx="9144000" cy="988484"/>
            <a:chOff x="0" y="-1588"/>
            <a:chExt cx="9144000" cy="741363"/>
          </a:xfrm>
          <a:solidFill>
            <a:srgbClr val="D6D2C4"/>
          </a:solidFill>
        </p:grpSpPr>
        <p:sp>
          <p:nvSpPr>
            <p:cNvPr id="8" name="Freeform 5"/>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rgbClr val="4B384C"/>
            </a:solidFill>
            <a:ln>
              <a:noFill/>
            </a:ln>
          </p:spPr>
          <p:txBody>
            <a:bodyPr vert="horz" wrap="square" lIns="91440" tIns="45720" rIns="91440" bIns="45720" numCol="1" anchor="t" anchorCtr="0" compatLnSpc="1">
              <a:prstTxWarp prst="textNoShape">
                <a:avLst/>
              </a:prstTxWarp>
            </a:bodyPr>
            <a:lstStyle/>
            <a:p>
              <a:endParaRPr lang="en-GB"/>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1" name="Text Placeholder 6"/>
          <p:cNvSpPr>
            <a:spLocks noGrp="1"/>
          </p:cNvSpPr>
          <p:nvPr>
            <p:ph type="body" sz="quarter" idx="12" hasCustomPrompt="1"/>
          </p:nvPr>
        </p:nvSpPr>
        <p:spPr>
          <a:xfrm>
            <a:off x="216000" y="288000"/>
            <a:ext cx="5488958" cy="390725"/>
          </a:xfrm>
        </p:spPr>
        <p:txBody>
          <a:bodyPr lIns="0" tIns="0" rIns="0" bIns="0">
            <a:noAutofit/>
          </a:bodyPr>
          <a:lstStyle>
            <a:lvl1pPr marL="0" indent="0">
              <a:lnSpc>
                <a:spcPct val="80000"/>
              </a:lnSpc>
              <a:buNone/>
              <a:defRPr sz="1100" baseline="0">
                <a:solidFill>
                  <a:schemeClr val="bg1"/>
                </a:solidFill>
              </a:defRPr>
            </a:lvl1pPr>
            <a:lvl2pPr marL="0" indent="0">
              <a:lnSpc>
                <a:spcPct val="80000"/>
              </a:lnSpc>
              <a:buNone/>
              <a:defRPr sz="1100">
                <a:solidFill>
                  <a:schemeClr val="bg1"/>
                </a:solidFill>
              </a:defRPr>
            </a:lvl2pPr>
            <a:lvl3pPr marL="0" indent="0">
              <a:buNone/>
              <a:defRPr sz="1100">
                <a:solidFill>
                  <a:schemeClr val="tx1"/>
                </a:solidFill>
              </a:defRPr>
            </a:lvl3pPr>
            <a:lvl4pPr marL="0" indent="0">
              <a:buNone/>
              <a:defRPr sz="1100">
                <a:solidFill>
                  <a:schemeClr val="tx1"/>
                </a:solidFill>
              </a:defRPr>
            </a:lvl4pPr>
            <a:lvl5pPr marL="0" indent="0">
              <a:buNone/>
              <a:defRPr sz="1100">
                <a:solidFill>
                  <a:schemeClr val="tx1"/>
                </a:solidFill>
              </a:defRPr>
            </a:lvl5pPr>
          </a:lstStyle>
          <a:p>
            <a:pPr lvl="0"/>
            <a:r>
              <a:rPr lang="en-US" dirty="0"/>
              <a:t>FACULTY, SCHOOL, DEPARTMENT OR INSTITUTE NAME HERE</a:t>
            </a:r>
          </a:p>
          <a:p>
            <a:pPr lvl="1"/>
            <a:r>
              <a:rPr lang="en-US" dirty="0"/>
              <a:t>SECOND TIER INFORMATION HERE IF NEEDED</a:t>
            </a:r>
          </a:p>
        </p:txBody>
      </p:sp>
    </p:spTree>
    <p:extLst>
      <p:ext uri="{BB962C8B-B14F-4D97-AF65-F5344CB8AC3E}">
        <p14:creationId xmlns:p14="http://schemas.microsoft.com/office/powerpoint/2010/main" val="3326519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No banner">
    <p:spTree>
      <p:nvGrpSpPr>
        <p:cNvPr id="1" name=""/>
        <p:cNvGrpSpPr/>
        <p:nvPr/>
      </p:nvGrpSpPr>
      <p:grpSpPr>
        <a:xfrm>
          <a:off x="0" y="0"/>
          <a:ext cx="0" cy="0"/>
          <a:chOff x="0" y="0"/>
          <a:chExt cx="0" cy="0"/>
        </a:xfrm>
      </p:grpSpPr>
      <p:sp>
        <p:nvSpPr>
          <p:cNvPr id="2" name="Title 1"/>
          <p:cNvSpPr>
            <a:spLocks noGrp="1"/>
          </p:cNvSpPr>
          <p:nvPr>
            <p:ph type="title"/>
          </p:nvPr>
        </p:nvSpPr>
        <p:spPr>
          <a:xfrm>
            <a:off x="628649" y="692650"/>
            <a:ext cx="7886700" cy="905087"/>
          </a:xfrm>
          <a:prstGeom prst="rect">
            <a:avLst/>
          </a:prstGeom>
        </p:spPr>
        <p:txBody>
          <a:bodyPr/>
          <a:lstStyle>
            <a:lvl1pPr>
              <a:defRPr sz="3200" b="1">
                <a:solidFill>
                  <a:srgbClr val="4B384C"/>
                </a:solidFill>
                <a:latin typeface="Arial" charset="0"/>
                <a:ea typeface="Arial" charset="0"/>
                <a:cs typeface="Arial" charset="0"/>
              </a:defRPr>
            </a:lvl1pPr>
          </a:lstStyle>
          <a:p>
            <a:r>
              <a:rPr lang="en-CA"/>
              <a:t>Click to edit Master title style</a:t>
            </a:r>
            <a:endParaRPr lang="en-US" dirty="0"/>
          </a:p>
        </p:txBody>
      </p:sp>
      <p:sp>
        <p:nvSpPr>
          <p:cNvPr id="3" name="Content Placeholder 2"/>
          <p:cNvSpPr>
            <a:spLocks noGrp="1"/>
          </p:cNvSpPr>
          <p:nvPr>
            <p:ph sz="half" idx="1"/>
          </p:nvPr>
        </p:nvSpPr>
        <p:spPr>
          <a:xfrm>
            <a:off x="628656" y="1846176"/>
            <a:ext cx="7886699" cy="4330789"/>
          </a:xfrm>
        </p:spPr>
        <p:txBody>
          <a:bodyPr/>
          <a:lstStyle>
            <a:lvl1pPr>
              <a:defRPr>
                <a:solidFill>
                  <a:schemeClr val="tx1">
                    <a:lumMod val="85000"/>
                    <a:lumOff val="1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6" name="Rectangle 5"/>
          <p:cNvSpPr/>
          <p:nvPr/>
        </p:nvSpPr>
        <p:spPr>
          <a:xfrm>
            <a:off x="-1" y="1"/>
            <a:ext cx="9144001" cy="444203"/>
          </a:xfrm>
          <a:prstGeom prst="rect">
            <a:avLst/>
          </a:prstGeom>
          <a:solidFill>
            <a:srgbClr val="4B38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0276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No banner">
    <p:spTree>
      <p:nvGrpSpPr>
        <p:cNvPr id="1" name=""/>
        <p:cNvGrpSpPr/>
        <p:nvPr/>
      </p:nvGrpSpPr>
      <p:grpSpPr>
        <a:xfrm>
          <a:off x="0" y="0"/>
          <a:ext cx="0" cy="0"/>
          <a:chOff x="0" y="0"/>
          <a:chExt cx="0" cy="0"/>
        </a:xfrm>
      </p:grpSpPr>
      <p:sp>
        <p:nvSpPr>
          <p:cNvPr id="2" name="Title 1"/>
          <p:cNvSpPr>
            <a:spLocks noGrp="1"/>
          </p:cNvSpPr>
          <p:nvPr>
            <p:ph type="title"/>
          </p:nvPr>
        </p:nvSpPr>
        <p:spPr>
          <a:xfrm>
            <a:off x="628649" y="692650"/>
            <a:ext cx="7886700" cy="905087"/>
          </a:xfrm>
          <a:prstGeom prst="rect">
            <a:avLst/>
          </a:prstGeom>
        </p:spPr>
        <p:txBody>
          <a:bodyPr/>
          <a:lstStyle>
            <a:lvl1pPr>
              <a:defRPr sz="3200" b="1">
                <a:solidFill>
                  <a:srgbClr val="4B384C"/>
                </a:solidFill>
                <a:latin typeface="Arial" charset="0"/>
                <a:ea typeface="Arial" charset="0"/>
                <a:cs typeface="Arial" charset="0"/>
              </a:defRPr>
            </a:lvl1pPr>
          </a:lstStyle>
          <a:p>
            <a:r>
              <a:rPr lang="en-CA"/>
              <a:t>Click to edit Master title style</a:t>
            </a:r>
            <a:endParaRPr lang="en-US" dirty="0"/>
          </a:p>
        </p:txBody>
      </p:sp>
      <p:sp>
        <p:nvSpPr>
          <p:cNvPr id="3" name="Content Placeholder 2"/>
          <p:cNvSpPr>
            <a:spLocks noGrp="1"/>
          </p:cNvSpPr>
          <p:nvPr>
            <p:ph sz="half" idx="1"/>
          </p:nvPr>
        </p:nvSpPr>
        <p:spPr>
          <a:xfrm>
            <a:off x="628650" y="1846176"/>
            <a:ext cx="3886200" cy="4330789"/>
          </a:xfrm>
        </p:spPr>
        <p:txBody>
          <a:bodyPr/>
          <a:lstStyle>
            <a:lvl1pPr>
              <a:defRPr>
                <a:solidFill>
                  <a:schemeClr val="tx1"/>
                </a:solidFill>
              </a:defRPr>
            </a:lvl1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4" name="Content Placeholder 3"/>
          <p:cNvSpPr>
            <a:spLocks noGrp="1"/>
          </p:cNvSpPr>
          <p:nvPr>
            <p:ph sz="half" idx="2"/>
          </p:nvPr>
        </p:nvSpPr>
        <p:spPr>
          <a:xfrm>
            <a:off x="4629150" y="1846178"/>
            <a:ext cx="3886200" cy="4330791"/>
          </a:xfrm>
        </p:spPr>
        <p:txBody>
          <a:bodyPr/>
          <a:lstStyle>
            <a:lvl1pPr>
              <a:defRPr>
                <a:solidFill>
                  <a:schemeClr val="tx1"/>
                </a:solidFill>
              </a:defRPr>
            </a:lvl1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6" name="Rectangle 5"/>
          <p:cNvSpPr/>
          <p:nvPr/>
        </p:nvSpPr>
        <p:spPr>
          <a:xfrm>
            <a:off x="-1" y="1"/>
            <a:ext cx="9144001" cy="444203"/>
          </a:xfrm>
          <a:prstGeom prst="rect">
            <a:avLst/>
          </a:prstGeom>
          <a:solidFill>
            <a:srgbClr val="4B38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1231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No banner">
    <p:bg>
      <p:bgPr>
        <a:solidFill>
          <a:srgbClr val="4B384C">
            <a:alpha val="1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49" y="692650"/>
            <a:ext cx="7886700" cy="905087"/>
          </a:xfrm>
          <a:prstGeom prst="rect">
            <a:avLst/>
          </a:prstGeom>
        </p:spPr>
        <p:txBody>
          <a:bodyPr/>
          <a:lstStyle>
            <a:lvl1pPr>
              <a:defRPr sz="3200" b="1">
                <a:solidFill>
                  <a:srgbClr val="4B384C"/>
                </a:solidFill>
                <a:latin typeface="Arial" charset="0"/>
                <a:ea typeface="Arial" charset="0"/>
                <a:cs typeface="Arial" charset="0"/>
              </a:defRPr>
            </a:lvl1pPr>
          </a:lstStyle>
          <a:p>
            <a:r>
              <a:rPr lang="en-CA"/>
              <a:t>Click to edit Master title style</a:t>
            </a:r>
            <a:endParaRPr lang="en-US" dirty="0"/>
          </a:p>
        </p:txBody>
      </p:sp>
      <p:sp>
        <p:nvSpPr>
          <p:cNvPr id="3" name="Content Placeholder 2"/>
          <p:cNvSpPr>
            <a:spLocks noGrp="1"/>
          </p:cNvSpPr>
          <p:nvPr>
            <p:ph sz="half" idx="1"/>
          </p:nvPr>
        </p:nvSpPr>
        <p:spPr>
          <a:xfrm>
            <a:off x="628650" y="1846176"/>
            <a:ext cx="3886200" cy="4330789"/>
          </a:xfrm>
        </p:spPr>
        <p:txBody>
          <a:bodyPr/>
          <a:lstStyle>
            <a:lvl1pPr>
              <a:defRPr>
                <a:solidFill>
                  <a:schemeClr val="tx1"/>
                </a:solidFill>
              </a:defRPr>
            </a:lvl1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4" name="Content Placeholder 3"/>
          <p:cNvSpPr>
            <a:spLocks noGrp="1"/>
          </p:cNvSpPr>
          <p:nvPr>
            <p:ph sz="half" idx="2"/>
          </p:nvPr>
        </p:nvSpPr>
        <p:spPr>
          <a:xfrm>
            <a:off x="4629150" y="1846178"/>
            <a:ext cx="3886200" cy="4330791"/>
          </a:xfrm>
        </p:spPr>
        <p:txBody>
          <a:bodyPr/>
          <a:lstStyle>
            <a:lvl1pPr>
              <a:defRPr>
                <a:solidFill>
                  <a:schemeClr val="tx1"/>
                </a:solidFill>
              </a:defRPr>
            </a:lvl1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6" name="Rectangle 5"/>
          <p:cNvSpPr/>
          <p:nvPr/>
        </p:nvSpPr>
        <p:spPr>
          <a:xfrm>
            <a:off x="-1" y="1"/>
            <a:ext cx="9144001" cy="444203"/>
          </a:xfrm>
          <a:prstGeom prst="rect">
            <a:avLst/>
          </a:prstGeom>
          <a:solidFill>
            <a:srgbClr val="4B38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3212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Wireframe banner">
    <p:bg>
      <p:bgPr>
        <a:solidFill>
          <a:srgbClr val="4B384C">
            <a:alpha val="1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384955"/>
            <a:ext cx="7886700" cy="905087"/>
          </a:xfrm>
          <a:prstGeom prst="rect">
            <a:avLst/>
          </a:prstGeom>
        </p:spPr>
        <p:txBody>
          <a:bodyPr/>
          <a:lstStyle>
            <a:lvl1pPr>
              <a:defRPr sz="3200" b="1">
                <a:solidFill>
                  <a:srgbClr val="4B384C"/>
                </a:solidFill>
                <a:latin typeface="Arial" charset="0"/>
                <a:ea typeface="Arial" charset="0"/>
                <a:cs typeface="Arial" charset="0"/>
              </a:defRPr>
            </a:lvl1pPr>
          </a:lstStyle>
          <a:p>
            <a:r>
              <a:rPr lang="en-CA"/>
              <a:t>Click to edit Master title style</a:t>
            </a:r>
            <a:endParaRPr lang="en-US" dirty="0"/>
          </a:p>
        </p:txBody>
      </p:sp>
      <p:sp>
        <p:nvSpPr>
          <p:cNvPr id="3" name="Content Placeholder 2"/>
          <p:cNvSpPr>
            <a:spLocks noGrp="1"/>
          </p:cNvSpPr>
          <p:nvPr>
            <p:ph sz="half" idx="1"/>
          </p:nvPr>
        </p:nvSpPr>
        <p:spPr>
          <a:xfrm>
            <a:off x="628650" y="2682918"/>
            <a:ext cx="3886200" cy="3494049"/>
          </a:xfrm>
        </p:spPr>
        <p:txBody>
          <a:bodyPr/>
          <a:lstStyle>
            <a:lvl1pPr>
              <a:defRPr>
                <a:solidFill>
                  <a:schemeClr val="tx1"/>
                </a:solidFill>
              </a:defRPr>
            </a:lvl1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4" name="Content Placeholder 3"/>
          <p:cNvSpPr>
            <a:spLocks noGrp="1"/>
          </p:cNvSpPr>
          <p:nvPr>
            <p:ph sz="half" idx="2"/>
          </p:nvPr>
        </p:nvSpPr>
        <p:spPr>
          <a:xfrm>
            <a:off x="4629150" y="2682913"/>
            <a:ext cx="3886200" cy="3494051"/>
          </a:xfrm>
        </p:spPr>
        <p:txBody>
          <a:bodyPr/>
          <a:lstStyle>
            <a:lvl1pPr>
              <a:defRPr>
                <a:solidFill>
                  <a:schemeClr val="tx1"/>
                </a:solidFill>
              </a:defRPr>
            </a:lvl1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11"/>
            <a:ext cx="9144000" cy="545864"/>
          </a:xfrm>
          <a:prstGeom prst="rect">
            <a:avLst/>
          </a:prstGeom>
        </p:spPr>
      </p:pic>
      <p:sp>
        <p:nvSpPr>
          <p:cNvPr id="9" name="Text Placeholder 6"/>
          <p:cNvSpPr>
            <a:spLocks noGrp="1"/>
          </p:cNvSpPr>
          <p:nvPr>
            <p:ph type="body" sz="quarter" idx="12" hasCustomPrompt="1"/>
          </p:nvPr>
        </p:nvSpPr>
        <p:spPr>
          <a:xfrm>
            <a:off x="216000" y="288000"/>
            <a:ext cx="5488958" cy="390725"/>
          </a:xfrm>
        </p:spPr>
        <p:txBody>
          <a:bodyPr lIns="0" tIns="0" rIns="0" bIns="0">
            <a:noAutofit/>
          </a:bodyPr>
          <a:lstStyle>
            <a:lvl1pPr marL="0" indent="0">
              <a:lnSpc>
                <a:spcPct val="80000"/>
              </a:lnSpc>
              <a:buNone/>
              <a:defRPr sz="1100" baseline="0">
                <a:solidFill>
                  <a:schemeClr val="tx1"/>
                </a:solidFill>
              </a:defRPr>
            </a:lvl1pPr>
            <a:lvl2pPr marL="0" indent="0">
              <a:lnSpc>
                <a:spcPct val="80000"/>
              </a:lnSpc>
              <a:buNone/>
              <a:defRPr sz="1100">
                <a:solidFill>
                  <a:schemeClr val="tx1"/>
                </a:solidFill>
              </a:defRPr>
            </a:lvl2pPr>
            <a:lvl3pPr marL="0" indent="0">
              <a:buNone/>
              <a:defRPr sz="1100">
                <a:solidFill>
                  <a:schemeClr val="tx1"/>
                </a:solidFill>
              </a:defRPr>
            </a:lvl3pPr>
            <a:lvl4pPr marL="0" indent="0">
              <a:buNone/>
              <a:defRPr sz="1100">
                <a:solidFill>
                  <a:schemeClr val="tx1"/>
                </a:solidFill>
              </a:defRPr>
            </a:lvl4pPr>
            <a:lvl5pPr marL="0" indent="0">
              <a:buNone/>
              <a:defRPr sz="1100">
                <a:solidFill>
                  <a:schemeClr val="tx1"/>
                </a:solidFill>
              </a:defRPr>
            </a:lvl5pPr>
          </a:lstStyle>
          <a:p>
            <a:pPr lvl="0"/>
            <a:r>
              <a:rPr lang="en-US" dirty="0"/>
              <a:t>FACULTY, SCHOOL, DEPARTMENT OR INSTITUTE NAME HERE</a:t>
            </a:r>
          </a:p>
          <a:p>
            <a:pPr lvl="1"/>
            <a:r>
              <a:rPr lang="en-US" dirty="0"/>
              <a:t>SECOND TIER INFORMATION HERE IF NEEDED</a:t>
            </a:r>
          </a:p>
        </p:txBody>
      </p:sp>
    </p:spTree>
    <p:extLst>
      <p:ext uri="{BB962C8B-B14F-4D97-AF65-F5344CB8AC3E}">
        <p14:creationId xmlns:p14="http://schemas.microsoft.com/office/powerpoint/2010/main" val="3503715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EEF66AB2-FD04-EA43-A1F1-1313F8DE353A}" type="slidenum">
              <a:rPr lang="en-US" smtClean="0"/>
              <a:t>‹#›</a:t>
            </a:fld>
            <a:endParaRPr lang="en-US"/>
          </a:p>
        </p:txBody>
      </p:sp>
    </p:spTree>
    <p:extLst>
      <p:ext uri="{BB962C8B-B14F-4D97-AF65-F5344CB8AC3E}">
        <p14:creationId xmlns:p14="http://schemas.microsoft.com/office/powerpoint/2010/main" val="29879527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arge banner">
    <p:spTree>
      <p:nvGrpSpPr>
        <p:cNvPr id="1" name=""/>
        <p:cNvGrpSpPr/>
        <p:nvPr/>
      </p:nvGrpSpPr>
      <p:grpSpPr>
        <a:xfrm>
          <a:off x="0" y="0"/>
          <a:ext cx="0" cy="0"/>
          <a:chOff x="0" y="0"/>
          <a:chExt cx="0" cy="0"/>
        </a:xfrm>
      </p:grpSpPr>
      <p:sp>
        <p:nvSpPr>
          <p:cNvPr id="2" name="Title 1"/>
          <p:cNvSpPr>
            <a:spLocks noGrp="1"/>
          </p:cNvSpPr>
          <p:nvPr>
            <p:ph type="title"/>
          </p:nvPr>
        </p:nvSpPr>
        <p:spPr>
          <a:xfrm>
            <a:off x="628650" y="2032621"/>
            <a:ext cx="7886700" cy="1979577"/>
          </a:xfrm>
          <a:prstGeom prst="rect">
            <a:avLst/>
          </a:prstGeom>
        </p:spPr>
        <p:txBody>
          <a:bodyPr/>
          <a:lstStyle>
            <a:lvl1pPr>
              <a:defRPr sz="3200" b="1">
                <a:solidFill>
                  <a:srgbClr val="4B384C"/>
                </a:solidFill>
                <a:latin typeface="Arial" charset="0"/>
                <a:ea typeface="Arial" charset="0"/>
                <a:cs typeface="Arial" charset="0"/>
              </a:defRPr>
            </a:lvl1pPr>
          </a:lstStyle>
          <a:p>
            <a:r>
              <a:rPr lang="en-CA"/>
              <a:t>Click to edit Master title style</a:t>
            </a:r>
            <a:endParaRPr lang="en-US" dirty="0"/>
          </a:p>
        </p:txBody>
      </p:sp>
      <p:sp>
        <p:nvSpPr>
          <p:cNvPr id="3" name="Content Placeholder 2"/>
          <p:cNvSpPr>
            <a:spLocks noGrp="1"/>
          </p:cNvSpPr>
          <p:nvPr>
            <p:ph idx="1"/>
          </p:nvPr>
        </p:nvSpPr>
        <p:spPr>
          <a:xfrm>
            <a:off x="628650" y="4214648"/>
            <a:ext cx="7886700" cy="1962317"/>
          </a:xfrm>
        </p:spPr>
        <p:txBody>
          <a:bodyPr/>
          <a:lstStyle>
            <a:lvl1pPr>
              <a:defRPr b="1">
                <a:solidFill>
                  <a:schemeClr val="tx1">
                    <a:lumMod val="85000"/>
                    <a:lumOff val="1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grpSp>
        <p:nvGrpSpPr>
          <p:cNvPr id="9" name="Group 8"/>
          <p:cNvGrpSpPr/>
          <p:nvPr/>
        </p:nvGrpSpPr>
        <p:grpSpPr>
          <a:xfrm>
            <a:off x="0" y="5"/>
            <a:ext cx="9144000" cy="1646767"/>
            <a:chOff x="0" y="-66259"/>
            <a:chExt cx="9144000" cy="1235075"/>
          </a:xfrm>
        </p:grpSpPr>
        <p:sp>
          <p:nvSpPr>
            <p:cNvPr id="10" name="Freeform 24"/>
            <p:cNvSpPr>
              <a:spLocks/>
            </p:cNvSpPr>
            <p:nvPr/>
          </p:nvSpPr>
          <p:spPr bwMode="auto">
            <a:xfrm>
              <a:off x="0" y="-66259"/>
              <a:ext cx="9144000" cy="1235075"/>
            </a:xfrm>
            <a:custGeom>
              <a:avLst/>
              <a:gdLst>
                <a:gd name="T0" fmla="*/ 0 w 1123"/>
                <a:gd name="T1" fmla="*/ 0 h 151"/>
                <a:gd name="T2" fmla="*/ 0 w 1123"/>
                <a:gd name="T3" fmla="*/ 151 h 151"/>
                <a:gd name="T4" fmla="*/ 844 w 1123"/>
                <a:gd name="T5" fmla="*/ 151 h 151"/>
                <a:gd name="T6" fmla="*/ 841 w 1123"/>
                <a:gd name="T7" fmla="*/ 148 h 151"/>
                <a:gd name="T8" fmla="*/ 832 w 1123"/>
                <a:gd name="T9" fmla="*/ 122 h 151"/>
                <a:gd name="T10" fmla="*/ 832 w 1123"/>
                <a:gd name="T11" fmla="*/ 72 h 151"/>
                <a:gd name="T12" fmla="*/ 859 w 1123"/>
                <a:gd name="T13" fmla="*/ 72 h 151"/>
                <a:gd name="T14" fmla="*/ 859 w 1123"/>
                <a:gd name="T15" fmla="*/ 124 h 151"/>
                <a:gd name="T16" fmla="*/ 863 w 1123"/>
                <a:gd name="T17" fmla="*/ 135 h 151"/>
                <a:gd name="T18" fmla="*/ 871 w 1123"/>
                <a:gd name="T19" fmla="*/ 138 h 151"/>
                <a:gd name="T20" fmla="*/ 880 w 1123"/>
                <a:gd name="T21" fmla="*/ 135 h 151"/>
                <a:gd name="T22" fmla="*/ 883 w 1123"/>
                <a:gd name="T23" fmla="*/ 124 h 151"/>
                <a:gd name="T24" fmla="*/ 883 w 1123"/>
                <a:gd name="T25" fmla="*/ 72 h 151"/>
                <a:gd name="T26" fmla="*/ 910 w 1123"/>
                <a:gd name="T27" fmla="*/ 72 h 151"/>
                <a:gd name="T28" fmla="*/ 910 w 1123"/>
                <a:gd name="T29" fmla="*/ 117 h 151"/>
                <a:gd name="T30" fmla="*/ 900 w 1123"/>
                <a:gd name="T31" fmla="*/ 148 h 151"/>
                <a:gd name="T32" fmla="*/ 897 w 1123"/>
                <a:gd name="T33" fmla="*/ 151 h 151"/>
                <a:gd name="T34" fmla="*/ 937 w 1123"/>
                <a:gd name="T35" fmla="*/ 151 h 151"/>
                <a:gd name="T36" fmla="*/ 920 w 1123"/>
                <a:gd name="T37" fmla="*/ 114 h 151"/>
                <a:gd name="T38" fmla="*/ 964 w 1123"/>
                <a:gd name="T39" fmla="*/ 69 h 151"/>
                <a:gd name="T40" fmla="*/ 998 w 1123"/>
                <a:gd name="T41" fmla="*/ 82 h 151"/>
                <a:gd name="T42" fmla="*/ 1005 w 1123"/>
                <a:gd name="T43" fmla="*/ 92 h 151"/>
                <a:gd name="T44" fmla="*/ 982 w 1123"/>
                <a:gd name="T45" fmla="*/ 103 h 151"/>
                <a:gd name="T46" fmla="*/ 965 w 1123"/>
                <a:gd name="T47" fmla="*/ 89 h 151"/>
                <a:gd name="T48" fmla="*/ 953 w 1123"/>
                <a:gd name="T49" fmla="*/ 94 h 151"/>
                <a:gd name="T50" fmla="*/ 947 w 1123"/>
                <a:gd name="T51" fmla="*/ 113 h 151"/>
                <a:gd name="T52" fmla="*/ 965 w 1123"/>
                <a:gd name="T53" fmla="*/ 137 h 151"/>
                <a:gd name="T54" fmla="*/ 982 w 1123"/>
                <a:gd name="T55" fmla="*/ 123 h 151"/>
                <a:gd name="T56" fmla="*/ 1005 w 1123"/>
                <a:gd name="T57" fmla="*/ 134 h 151"/>
                <a:gd name="T58" fmla="*/ 997 w 1123"/>
                <a:gd name="T59" fmla="*/ 146 h 151"/>
                <a:gd name="T60" fmla="*/ 991 w 1123"/>
                <a:gd name="T61" fmla="*/ 151 h 151"/>
                <a:gd name="T62" fmla="*/ 1016 w 1123"/>
                <a:gd name="T63" fmla="*/ 151 h 151"/>
                <a:gd name="T64" fmla="*/ 1016 w 1123"/>
                <a:gd name="T65" fmla="*/ 72 h 151"/>
                <a:gd name="T66" fmla="*/ 1042 w 1123"/>
                <a:gd name="T67" fmla="*/ 72 h 151"/>
                <a:gd name="T68" fmla="*/ 1042 w 1123"/>
                <a:gd name="T69" fmla="*/ 134 h 151"/>
                <a:gd name="T70" fmla="*/ 1077 w 1123"/>
                <a:gd name="T71" fmla="*/ 134 h 151"/>
                <a:gd name="T72" fmla="*/ 1077 w 1123"/>
                <a:gd name="T73" fmla="*/ 151 h 151"/>
                <a:gd name="T74" fmla="*/ 1123 w 1123"/>
                <a:gd name="T75" fmla="*/ 151 h 151"/>
                <a:gd name="T76" fmla="*/ 1123 w 1123"/>
                <a:gd name="T77" fmla="*/ 0 h 151"/>
                <a:gd name="T78" fmla="*/ 0 w 1123"/>
                <a:gd name="T79"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151">
                  <a:moveTo>
                    <a:pt x="0" y="0"/>
                  </a:moveTo>
                  <a:cubicBezTo>
                    <a:pt x="0" y="151"/>
                    <a:pt x="0" y="151"/>
                    <a:pt x="0" y="151"/>
                  </a:cubicBezTo>
                  <a:cubicBezTo>
                    <a:pt x="844" y="151"/>
                    <a:pt x="844" y="151"/>
                    <a:pt x="844" y="151"/>
                  </a:cubicBezTo>
                  <a:cubicBezTo>
                    <a:pt x="843" y="150"/>
                    <a:pt x="842" y="149"/>
                    <a:pt x="841" y="148"/>
                  </a:cubicBezTo>
                  <a:cubicBezTo>
                    <a:pt x="833" y="140"/>
                    <a:pt x="833" y="131"/>
                    <a:pt x="832" y="122"/>
                  </a:cubicBezTo>
                  <a:cubicBezTo>
                    <a:pt x="832" y="72"/>
                    <a:pt x="832" y="72"/>
                    <a:pt x="832" y="72"/>
                  </a:cubicBezTo>
                  <a:cubicBezTo>
                    <a:pt x="859" y="72"/>
                    <a:pt x="859" y="72"/>
                    <a:pt x="859" y="72"/>
                  </a:cubicBezTo>
                  <a:cubicBezTo>
                    <a:pt x="859" y="124"/>
                    <a:pt x="859" y="124"/>
                    <a:pt x="859" y="124"/>
                  </a:cubicBezTo>
                  <a:cubicBezTo>
                    <a:pt x="859" y="128"/>
                    <a:pt x="860" y="132"/>
                    <a:pt x="863" y="135"/>
                  </a:cubicBezTo>
                  <a:cubicBezTo>
                    <a:pt x="865" y="137"/>
                    <a:pt x="868" y="138"/>
                    <a:pt x="871" y="138"/>
                  </a:cubicBezTo>
                  <a:cubicBezTo>
                    <a:pt x="875" y="138"/>
                    <a:pt x="878" y="136"/>
                    <a:pt x="880" y="135"/>
                  </a:cubicBezTo>
                  <a:cubicBezTo>
                    <a:pt x="883" y="132"/>
                    <a:pt x="883" y="128"/>
                    <a:pt x="883" y="124"/>
                  </a:cubicBezTo>
                  <a:cubicBezTo>
                    <a:pt x="883" y="72"/>
                    <a:pt x="883" y="72"/>
                    <a:pt x="883" y="72"/>
                  </a:cubicBezTo>
                  <a:cubicBezTo>
                    <a:pt x="910" y="72"/>
                    <a:pt x="910" y="72"/>
                    <a:pt x="910" y="72"/>
                  </a:cubicBezTo>
                  <a:cubicBezTo>
                    <a:pt x="910" y="117"/>
                    <a:pt x="910" y="117"/>
                    <a:pt x="910" y="117"/>
                  </a:cubicBezTo>
                  <a:cubicBezTo>
                    <a:pt x="910" y="126"/>
                    <a:pt x="910" y="139"/>
                    <a:pt x="900" y="148"/>
                  </a:cubicBezTo>
                  <a:cubicBezTo>
                    <a:pt x="899" y="149"/>
                    <a:pt x="898" y="150"/>
                    <a:pt x="897" y="151"/>
                  </a:cubicBezTo>
                  <a:cubicBezTo>
                    <a:pt x="937" y="151"/>
                    <a:pt x="937" y="151"/>
                    <a:pt x="937" y="151"/>
                  </a:cubicBezTo>
                  <a:cubicBezTo>
                    <a:pt x="925" y="142"/>
                    <a:pt x="920" y="128"/>
                    <a:pt x="920" y="114"/>
                  </a:cubicBezTo>
                  <a:cubicBezTo>
                    <a:pt x="920" y="92"/>
                    <a:pt x="935" y="69"/>
                    <a:pt x="964" y="69"/>
                  </a:cubicBezTo>
                  <a:cubicBezTo>
                    <a:pt x="976" y="69"/>
                    <a:pt x="989" y="73"/>
                    <a:pt x="998" y="82"/>
                  </a:cubicBezTo>
                  <a:cubicBezTo>
                    <a:pt x="1001" y="86"/>
                    <a:pt x="1003" y="89"/>
                    <a:pt x="1005" y="92"/>
                  </a:cubicBezTo>
                  <a:cubicBezTo>
                    <a:pt x="982" y="103"/>
                    <a:pt x="982" y="103"/>
                    <a:pt x="982" y="103"/>
                  </a:cubicBezTo>
                  <a:cubicBezTo>
                    <a:pt x="980" y="98"/>
                    <a:pt x="976" y="89"/>
                    <a:pt x="965" y="89"/>
                  </a:cubicBezTo>
                  <a:cubicBezTo>
                    <a:pt x="959" y="89"/>
                    <a:pt x="955" y="92"/>
                    <a:pt x="953" y="94"/>
                  </a:cubicBezTo>
                  <a:cubicBezTo>
                    <a:pt x="947" y="100"/>
                    <a:pt x="947" y="109"/>
                    <a:pt x="947" y="113"/>
                  </a:cubicBezTo>
                  <a:cubicBezTo>
                    <a:pt x="947" y="125"/>
                    <a:pt x="952" y="137"/>
                    <a:pt x="965" y="137"/>
                  </a:cubicBezTo>
                  <a:cubicBezTo>
                    <a:pt x="977" y="137"/>
                    <a:pt x="981" y="126"/>
                    <a:pt x="982" y="123"/>
                  </a:cubicBezTo>
                  <a:cubicBezTo>
                    <a:pt x="1005" y="134"/>
                    <a:pt x="1005" y="134"/>
                    <a:pt x="1005" y="134"/>
                  </a:cubicBezTo>
                  <a:cubicBezTo>
                    <a:pt x="1003" y="138"/>
                    <a:pt x="1001" y="142"/>
                    <a:pt x="997" y="146"/>
                  </a:cubicBezTo>
                  <a:cubicBezTo>
                    <a:pt x="995" y="148"/>
                    <a:pt x="993" y="150"/>
                    <a:pt x="991" y="151"/>
                  </a:cubicBezTo>
                  <a:cubicBezTo>
                    <a:pt x="1016" y="151"/>
                    <a:pt x="1016" y="151"/>
                    <a:pt x="1016" y="151"/>
                  </a:cubicBezTo>
                  <a:cubicBezTo>
                    <a:pt x="1016" y="72"/>
                    <a:pt x="1016" y="72"/>
                    <a:pt x="1016" y="72"/>
                  </a:cubicBezTo>
                  <a:cubicBezTo>
                    <a:pt x="1042" y="72"/>
                    <a:pt x="1042" y="72"/>
                    <a:pt x="1042" y="72"/>
                  </a:cubicBezTo>
                  <a:cubicBezTo>
                    <a:pt x="1042" y="134"/>
                    <a:pt x="1042" y="134"/>
                    <a:pt x="1042" y="134"/>
                  </a:cubicBezTo>
                  <a:cubicBezTo>
                    <a:pt x="1077" y="134"/>
                    <a:pt x="1077" y="134"/>
                    <a:pt x="1077" y="134"/>
                  </a:cubicBezTo>
                  <a:cubicBezTo>
                    <a:pt x="1077" y="151"/>
                    <a:pt x="1077" y="151"/>
                    <a:pt x="1077" y="151"/>
                  </a:cubicBezTo>
                  <a:cubicBezTo>
                    <a:pt x="1123" y="151"/>
                    <a:pt x="1123" y="151"/>
                    <a:pt x="1123" y="151"/>
                  </a:cubicBezTo>
                  <a:cubicBezTo>
                    <a:pt x="1123" y="0"/>
                    <a:pt x="1123" y="0"/>
                    <a:pt x="1123" y="0"/>
                  </a:cubicBezTo>
                  <a:lnTo>
                    <a:pt x="0" y="0"/>
                  </a:lnTo>
                  <a:close/>
                </a:path>
              </a:pathLst>
            </a:custGeom>
            <a:solidFill>
              <a:srgbClr val="4B384C"/>
            </a:solidFill>
            <a:ln>
              <a:noFill/>
            </a:ln>
          </p:spPr>
          <p:txBody>
            <a:bodyPr vert="horz" wrap="square" lIns="91440" tIns="45720" rIns="91440" bIns="45720" numCol="1" anchor="t" anchorCtr="0" compatLnSpc="1">
              <a:prstTxWarp prst="textNoShape">
                <a:avLst/>
              </a:prstTxWarp>
            </a:bodyPr>
            <a:lstStyle/>
            <a:p>
              <a:endParaRPr lang="en-GB"/>
            </a:p>
          </p:txBody>
        </p:sp>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6420182" y="514785"/>
              <a:ext cx="257986" cy="303133"/>
            </a:xfrm>
            <a:prstGeom prst="rect">
              <a:avLst/>
            </a:prstGeom>
          </p:spPr>
        </p:pic>
      </p:grpSp>
      <p:sp>
        <p:nvSpPr>
          <p:cNvPr id="7" name="Text Placeholder 6"/>
          <p:cNvSpPr>
            <a:spLocks noGrp="1"/>
          </p:cNvSpPr>
          <p:nvPr>
            <p:ph type="body" sz="quarter" idx="12" hasCustomPrompt="1"/>
          </p:nvPr>
        </p:nvSpPr>
        <p:spPr>
          <a:xfrm>
            <a:off x="287999" y="384000"/>
            <a:ext cx="5488958" cy="390725"/>
          </a:xfrm>
        </p:spPr>
        <p:txBody>
          <a:bodyPr lIns="0" tIns="0" rIns="0" bIns="0">
            <a:noAutofit/>
          </a:bodyPr>
          <a:lstStyle>
            <a:lvl1pPr marL="0" indent="0">
              <a:lnSpc>
                <a:spcPct val="80000"/>
              </a:lnSpc>
              <a:buNone/>
              <a:defRPr sz="1100" baseline="0">
                <a:solidFill>
                  <a:schemeClr val="bg1"/>
                </a:solidFill>
              </a:defRPr>
            </a:lvl1pPr>
            <a:lvl2pPr marL="0" indent="0">
              <a:lnSpc>
                <a:spcPct val="80000"/>
              </a:lnSpc>
              <a:buNone/>
              <a:defRPr sz="1100">
                <a:solidFill>
                  <a:schemeClr val="bg1"/>
                </a:solidFill>
              </a:defRPr>
            </a:lvl2pPr>
            <a:lvl3pPr marL="0" indent="0">
              <a:buNone/>
              <a:defRPr sz="1100">
                <a:solidFill>
                  <a:schemeClr val="tx1"/>
                </a:solidFill>
              </a:defRPr>
            </a:lvl3pPr>
            <a:lvl4pPr marL="0" indent="0">
              <a:buNone/>
              <a:defRPr sz="1100">
                <a:solidFill>
                  <a:schemeClr val="tx1"/>
                </a:solidFill>
              </a:defRPr>
            </a:lvl4pPr>
            <a:lvl5pPr marL="0" indent="0">
              <a:buNone/>
              <a:defRPr sz="1100">
                <a:solidFill>
                  <a:schemeClr val="tx1"/>
                </a:solidFill>
              </a:defRPr>
            </a:lvl5pPr>
          </a:lstStyle>
          <a:p>
            <a:pPr lvl="0"/>
            <a:r>
              <a:rPr lang="en-US" dirty="0"/>
              <a:t>FACULTY, SCHOOL, DEPARTMENT OR INSTITUTE NAME HERE</a:t>
            </a:r>
          </a:p>
          <a:p>
            <a:pPr lvl="1"/>
            <a:r>
              <a:rPr lang="en-US" dirty="0"/>
              <a:t>SECOND TIER INFORMATION HERE IF NEEDED</a:t>
            </a:r>
          </a:p>
        </p:txBody>
      </p:sp>
    </p:spTree>
    <p:extLst>
      <p:ext uri="{BB962C8B-B14F-4D97-AF65-F5344CB8AC3E}">
        <p14:creationId xmlns:p14="http://schemas.microsoft.com/office/powerpoint/2010/main" val="2777809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in banner">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29847" y="2374774"/>
            <a:ext cx="7860153" cy="1821471"/>
          </a:xfrm>
        </p:spPr>
        <p:txBody>
          <a:bodyPr>
            <a:normAutofit/>
          </a:bodyPr>
          <a:lstStyle>
            <a:lvl1pPr marL="0" indent="0">
              <a:buNone/>
              <a:defRPr sz="3200">
                <a:solidFill>
                  <a:srgbClr val="4B384C"/>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CA"/>
              <a:t>Click to edit Master text styles</a:t>
            </a:r>
          </a:p>
        </p:txBody>
      </p:sp>
      <p:grpSp>
        <p:nvGrpSpPr>
          <p:cNvPr id="6" name="Group 5"/>
          <p:cNvGrpSpPr/>
          <p:nvPr/>
        </p:nvGrpSpPr>
        <p:grpSpPr>
          <a:xfrm>
            <a:off x="0" y="-2117"/>
            <a:ext cx="9144000" cy="988484"/>
            <a:chOff x="0" y="-1588"/>
            <a:chExt cx="9144000" cy="741363"/>
          </a:xfrm>
          <a:solidFill>
            <a:srgbClr val="D6D2C4"/>
          </a:solidFill>
        </p:grpSpPr>
        <p:sp>
          <p:nvSpPr>
            <p:cNvPr id="8" name="Freeform 5"/>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rgbClr val="4B384C"/>
            </a:solidFill>
            <a:ln>
              <a:noFill/>
            </a:ln>
          </p:spPr>
          <p:txBody>
            <a:bodyPr vert="horz" wrap="square" lIns="91440" tIns="45720" rIns="91440" bIns="45720" numCol="1" anchor="t" anchorCtr="0" compatLnSpc="1">
              <a:prstTxWarp prst="textNoShape">
                <a:avLst/>
              </a:prstTxWarp>
            </a:bodyPr>
            <a:lstStyle/>
            <a:p>
              <a:endParaRPr lang="en-GB"/>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1" name="Text Placeholder 6"/>
          <p:cNvSpPr>
            <a:spLocks noGrp="1"/>
          </p:cNvSpPr>
          <p:nvPr>
            <p:ph type="body" sz="quarter" idx="12" hasCustomPrompt="1"/>
          </p:nvPr>
        </p:nvSpPr>
        <p:spPr>
          <a:xfrm>
            <a:off x="216000" y="288000"/>
            <a:ext cx="5488958" cy="390725"/>
          </a:xfrm>
        </p:spPr>
        <p:txBody>
          <a:bodyPr lIns="0" tIns="0" rIns="0" bIns="0">
            <a:noAutofit/>
          </a:bodyPr>
          <a:lstStyle>
            <a:lvl1pPr marL="0" indent="0">
              <a:lnSpc>
                <a:spcPct val="80000"/>
              </a:lnSpc>
              <a:buNone/>
              <a:defRPr sz="1100" baseline="0">
                <a:solidFill>
                  <a:schemeClr val="bg1"/>
                </a:solidFill>
              </a:defRPr>
            </a:lvl1pPr>
            <a:lvl2pPr marL="0" indent="0">
              <a:lnSpc>
                <a:spcPct val="80000"/>
              </a:lnSpc>
              <a:buNone/>
              <a:defRPr sz="1100">
                <a:solidFill>
                  <a:schemeClr val="bg1"/>
                </a:solidFill>
              </a:defRPr>
            </a:lvl2pPr>
            <a:lvl3pPr marL="0" indent="0">
              <a:buNone/>
              <a:defRPr sz="1100">
                <a:solidFill>
                  <a:schemeClr val="tx1"/>
                </a:solidFill>
              </a:defRPr>
            </a:lvl3pPr>
            <a:lvl4pPr marL="0" indent="0">
              <a:buNone/>
              <a:defRPr sz="1100">
                <a:solidFill>
                  <a:schemeClr val="tx1"/>
                </a:solidFill>
              </a:defRPr>
            </a:lvl4pPr>
            <a:lvl5pPr marL="0" indent="0">
              <a:buNone/>
              <a:defRPr sz="1100">
                <a:solidFill>
                  <a:schemeClr val="tx1"/>
                </a:solidFill>
              </a:defRPr>
            </a:lvl5pPr>
          </a:lstStyle>
          <a:p>
            <a:pPr lvl="0"/>
            <a:r>
              <a:rPr lang="en-US" dirty="0"/>
              <a:t>FACULTY, SCHOOL, DEPARTMENT OR INSTITUTE NAME HERE</a:t>
            </a:r>
          </a:p>
          <a:p>
            <a:pPr lvl="1"/>
            <a:r>
              <a:rPr lang="en-US" dirty="0"/>
              <a:t>SECOND TIER INFORMATION HERE IF NEEDED</a:t>
            </a:r>
          </a:p>
        </p:txBody>
      </p:sp>
      <p:sp>
        <p:nvSpPr>
          <p:cNvPr id="5" name="Content Placeholder 4"/>
          <p:cNvSpPr>
            <a:spLocks noGrp="1"/>
          </p:cNvSpPr>
          <p:nvPr>
            <p:ph sz="quarter" idx="13"/>
          </p:nvPr>
        </p:nvSpPr>
        <p:spPr>
          <a:xfrm>
            <a:off x="630238" y="4527553"/>
            <a:ext cx="7859712" cy="158326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Tree>
    <p:extLst>
      <p:ext uri="{BB962C8B-B14F-4D97-AF65-F5344CB8AC3E}">
        <p14:creationId xmlns:p14="http://schemas.microsoft.com/office/powerpoint/2010/main" val="1839471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hin banner">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1326291"/>
            <a:ext cx="4629150" cy="4993416"/>
          </a:xfrm>
        </p:spPr>
        <p:txBody>
          <a:bodyPr anchor="t">
            <a:normAutofit/>
          </a:bodyPr>
          <a:lstStyle>
            <a:lvl1pPr marL="0" indent="0">
              <a:buNone/>
              <a:defRPr sz="1200">
                <a:solidFill>
                  <a:schemeClr val="tx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CA"/>
              <a:t>Drag picture to placeholder or click icon to add</a:t>
            </a:r>
            <a:endParaRPr lang="en-US" dirty="0"/>
          </a:p>
        </p:txBody>
      </p:sp>
      <p:sp>
        <p:nvSpPr>
          <p:cNvPr id="4" name="Text Placeholder 3"/>
          <p:cNvSpPr>
            <a:spLocks noGrp="1"/>
          </p:cNvSpPr>
          <p:nvPr>
            <p:ph type="body" sz="half" idx="2"/>
          </p:nvPr>
        </p:nvSpPr>
        <p:spPr>
          <a:xfrm>
            <a:off x="629841" y="1326291"/>
            <a:ext cx="2949178" cy="4993416"/>
          </a:xfrm>
        </p:spPr>
        <p:txBody>
          <a:bodyPr>
            <a:normAutofit/>
          </a:bodyPr>
          <a:lstStyle>
            <a:lvl1pPr marL="0" indent="0">
              <a:buNone/>
              <a:defRPr sz="3200">
                <a:solidFill>
                  <a:srgbClr val="4B384C"/>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CA"/>
              <a:t>Click to edit Master text styles</a:t>
            </a:r>
          </a:p>
        </p:txBody>
      </p:sp>
      <p:grpSp>
        <p:nvGrpSpPr>
          <p:cNvPr id="6" name="Group 5"/>
          <p:cNvGrpSpPr/>
          <p:nvPr/>
        </p:nvGrpSpPr>
        <p:grpSpPr>
          <a:xfrm>
            <a:off x="0" y="-2117"/>
            <a:ext cx="9144000" cy="988484"/>
            <a:chOff x="0" y="-1588"/>
            <a:chExt cx="9144000" cy="741363"/>
          </a:xfrm>
          <a:solidFill>
            <a:srgbClr val="D6D2C4"/>
          </a:solidFill>
        </p:grpSpPr>
        <p:sp>
          <p:nvSpPr>
            <p:cNvPr id="8" name="Freeform 5"/>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rgbClr val="4B384C"/>
            </a:solidFill>
            <a:ln>
              <a:noFill/>
            </a:ln>
          </p:spPr>
          <p:txBody>
            <a:bodyPr vert="horz" wrap="square" lIns="91440" tIns="45720" rIns="91440" bIns="45720" numCol="1" anchor="t" anchorCtr="0" compatLnSpc="1">
              <a:prstTxWarp prst="textNoShape">
                <a:avLst/>
              </a:prstTxWarp>
            </a:bodyPr>
            <a:lstStyle/>
            <a:p>
              <a:endParaRPr lang="en-GB"/>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1" name="Text Placeholder 6"/>
          <p:cNvSpPr>
            <a:spLocks noGrp="1"/>
          </p:cNvSpPr>
          <p:nvPr>
            <p:ph type="body" sz="quarter" idx="12" hasCustomPrompt="1"/>
          </p:nvPr>
        </p:nvSpPr>
        <p:spPr>
          <a:xfrm>
            <a:off x="216000" y="288000"/>
            <a:ext cx="5488958" cy="390725"/>
          </a:xfrm>
        </p:spPr>
        <p:txBody>
          <a:bodyPr lIns="0" tIns="0" rIns="0" bIns="0">
            <a:noAutofit/>
          </a:bodyPr>
          <a:lstStyle>
            <a:lvl1pPr marL="0" indent="0">
              <a:lnSpc>
                <a:spcPct val="80000"/>
              </a:lnSpc>
              <a:buNone/>
              <a:defRPr sz="1100" baseline="0">
                <a:solidFill>
                  <a:schemeClr val="bg1"/>
                </a:solidFill>
              </a:defRPr>
            </a:lvl1pPr>
            <a:lvl2pPr marL="0" indent="0">
              <a:lnSpc>
                <a:spcPct val="80000"/>
              </a:lnSpc>
              <a:buNone/>
              <a:defRPr sz="1100">
                <a:solidFill>
                  <a:schemeClr val="bg1"/>
                </a:solidFill>
              </a:defRPr>
            </a:lvl2pPr>
            <a:lvl3pPr marL="0" indent="0">
              <a:buNone/>
              <a:defRPr sz="1100">
                <a:solidFill>
                  <a:schemeClr val="tx1"/>
                </a:solidFill>
              </a:defRPr>
            </a:lvl3pPr>
            <a:lvl4pPr marL="0" indent="0">
              <a:buNone/>
              <a:defRPr sz="1100">
                <a:solidFill>
                  <a:schemeClr val="tx1"/>
                </a:solidFill>
              </a:defRPr>
            </a:lvl4pPr>
            <a:lvl5pPr marL="0" indent="0">
              <a:buNone/>
              <a:defRPr sz="1100">
                <a:solidFill>
                  <a:schemeClr val="tx1"/>
                </a:solidFill>
              </a:defRPr>
            </a:lvl5pPr>
          </a:lstStyle>
          <a:p>
            <a:pPr lvl="0"/>
            <a:r>
              <a:rPr lang="en-US" dirty="0"/>
              <a:t>FACULTY, SCHOOL, DEPARTMENT OR INSTITUTE NAME HERE</a:t>
            </a:r>
          </a:p>
          <a:p>
            <a:pPr lvl="1"/>
            <a:r>
              <a:rPr lang="en-US" dirty="0"/>
              <a:t>SECOND TIER INFORMATION HERE IF NEEDED</a:t>
            </a:r>
          </a:p>
        </p:txBody>
      </p:sp>
    </p:spTree>
    <p:extLst>
      <p:ext uri="{BB962C8B-B14F-4D97-AF65-F5344CB8AC3E}">
        <p14:creationId xmlns:p14="http://schemas.microsoft.com/office/powerpoint/2010/main" val="31795502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No banner">
    <p:bg>
      <p:bgPr>
        <a:solidFill>
          <a:srgbClr val="4B384C">
            <a:alpha val="1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49" y="692650"/>
            <a:ext cx="7886700" cy="905087"/>
          </a:xfrm>
          <a:prstGeom prst="rect">
            <a:avLst/>
          </a:prstGeom>
        </p:spPr>
        <p:txBody>
          <a:bodyPr/>
          <a:lstStyle>
            <a:lvl1pPr>
              <a:defRPr sz="3200" b="1">
                <a:solidFill>
                  <a:srgbClr val="4B384C"/>
                </a:solidFill>
                <a:latin typeface="Arial" charset="0"/>
                <a:ea typeface="Arial" charset="0"/>
                <a:cs typeface="Arial" charset="0"/>
              </a:defRPr>
            </a:lvl1pPr>
          </a:lstStyle>
          <a:p>
            <a:r>
              <a:rPr lang="en-CA"/>
              <a:t>Click to edit Master title style</a:t>
            </a:r>
            <a:endParaRPr lang="en-US" dirty="0"/>
          </a:p>
        </p:txBody>
      </p:sp>
      <p:sp>
        <p:nvSpPr>
          <p:cNvPr id="3" name="Content Placeholder 2"/>
          <p:cNvSpPr>
            <a:spLocks noGrp="1"/>
          </p:cNvSpPr>
          <p:nvPr>
            <p:ph sz="half" idx="1"/>
          </p:nvPr>
        </p:nvSpPr>
        <p:spPr>
          <a:xfrm>
            <a:off x="628656" y="1846176"/>
            <a:ext cx="7886699" cy="4330789"/>
          </a:xfrm>
        </p:spPr>
        <p:txBody>
          <a:bodyPr/>
          <a:lstStyle>
            <a:lvl1pPr>
              <a:defRPr>
                <a:solidFill>
                  <a:schemeClr val="tx1">
                    <a:lumMod val="85000"/>
                    <a:lumOff val="1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6" name="Rectangle 5"/>
          <p:cNvSpPr/>
          <p:nvPr/>
        </p:nvSpPr>
        <p:spPr>
          <a:xfrm>
            <a:off x="-1" y="1"/>
            <a:ext cx="9144001" cy="444203"/>
          </a:xfrm>
          <a:prstGeom prst="rect">
            <a:avLst/>
          </a:prstGeom>
          <a:solidFill>
            <a:srgbClr val="4B38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70427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No banner">
    <p:spTree>
      <p:nvGrpSpPr>
        <p:cNvPr id="1" name=""/>
        <p:cNvGrpSpPr/>
        <p:nvPr/>
      </p:nvGrpSpPr>
      <p:grpSpPr>
        <a:xfrm>
          <a:off x="0" y="0"/>
          <a:ext cx="0" cy="0"/>
          <a:chOff x="0" y="0"/>
          <a:chExt cx="0" cy="0"/>
        </a:xfrm>
      </p:grpSpPr>
      <p:sp>
        <p:nvSpPr>
          <p:cNvPr id="2" name="Title 1"/>
          <p:cNvSpPr>
            <a:spLocks noGrp="1"/>
          </p:cNvSpPr>
          <p:nvPr>
            <p:ph type="title"/>
          </p:nvPr>
        </p:nvSpPr>
        <p:spPr>
          <a:xfrm>
            <a:off x="628649" y="692650"/>
            <a:ext cx="7886700" cy="905087"/>
          </a:xfrm>
          <a:prstGeom prst="rect">
            <a:avLst/>
          </a:prstGeom>
        </p:spPr>
        <p:txBody>
          <a:bodyPr/>
          <a:lstStyle>
            <a:lvl1pPr>
              <a:defRPr sz="3200" b="1">
                <a:solidFill>
                  <a:srgbClr val="4B384C"/>
                </a:solidFill>
                <a:latin typeface="Arial" charset="0"/>
                <a:ea typeface="Arial" charset="0"/>
                <a:cs typeface="Arial" charset="0"/>
              </a:defRPr>
            </a:lvl1pPr>
          </a:lstStyle>
          <a:p>
            <a:r>
              <a:rPr lang="en-CA"/>
              <a:t>Click to edit Master title style</a:t>
            </a:r>
            <a:endParaRPr lang="en-US" dirty="0"/>
          </a:p>
        </p:txBody>
      </p:sp>
      <p:sp>
        <p:nvSpPr>
          <p:cNvPr id="3" name="Content Placeholder 2"/>
          <p:cNvSpPr>
            <a:spLocks noGrp="1"/>
          </p:cNvSpPr>
          <p:nvPr>
            <p:ph sz="half" idx="1"/>
          </p:nvPr>
        </p:nvSpPr>
        <p:spPr>
          <a:xfrm>
            <a:off x="628656" y="1846176"/>
            <a:ext cx="7886699" cy="4330789"/>
          </a:xfrm>
        </p:spPr>
        <p:txBody>
          <a:bodyPr/>
          <a:lstStyle>
            <a:lvl1pPr>
              <a:defRPr>
                <a:solidFill>
                  <a:schemeClr val="tx1">
                    <a:lumMod val="85000"/>
                    <a:lumOff val="1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6" name="Rectangle 5"/>
          <p:cNvSpPr/>
          <p:nvPr/>
        </p:nvSpPr>
        <p:spPr>
          <a:xfrm>
            <a:off x="-1" y="1"/>
            <a:ext cx="9144001" cy="444203"/>
          </a:xfrm>
          <a:prstGeom prst="rect">
            <a:avLst/>
          </a:prstGeom>
          <a:solidFill>
            <a:srgbClr val="4B38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00148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No banner">
    <p:spTree>
      <p:nvGrpSpPr>
        <p:cNvPr id="1" name=""/>
        <p:cNvGrpSpPr/>
        <p:nvPr/>
      </p:nvGrpSpPr>
      <p:grpSpPr>
        <a:xfrm>
          <a:off x="0" y="0"/>
          <a:ext cx="0" cy="0"/>
          <a:chOff x="0" y="0"/>
          <a:chExt cx="0" cy="0"/>
        </a:xfrm>
      </p:grpSpPr>
      <p:sp>
        <p:nvSpPr>
          <p:cNvPr id="2" name="Title 1"/>
          <p:cNvSpPr>
            <a:spLocks noGrp="1"/>
          </p:cNvSpPr>
          <p:nvPr>
            <p:ph type="title"/>
          </p:nvPr>
        </p:nvSpPr>
        <p:spPr>
          <a:xfrm>
            <a:off x="628649" y="692650"/>
            <a:ext cx="7886700" cy="905087"/>
          </a:xfrm>
          <a:prstGeom prst="rect">
            <a:avLst/>
          </a:prstGeom>
        </p:spPr>
        <p:txBody>
          <a:bodyPr/>
          <a:lstStyle>
            <a:lvl1pPr>
              <a:defRPr sz="3200" b="1">
                <a:solidFill>
                  <a:srgbClr val="4B384C"/>
                </a:solidFill>
                <a:latin typeface="Arial" charset="0"/>
                <a:ea typeface="Arial" charset="0"/>
                <a:cs typeface="Arial" charset="0"/>
              </a:defRPr>
            </a:lvl1pPr>
          </a:lstStyle>
          <a:p>
            <a:r>
              <a:rPr lang="en-CA"/>
              <a:t>Click to edit Master title style</a:t>
            </a:r>
            <a:endParaRPr lang="en-US" dirty="0"/>
          </a:p>
        </p:txBody>
      </p:sp>
      <p:sp>
        <p:nvSpPr>
          <p:cNvPr id="3" name="Content Placeholder 2"/>
          <p:cNvSpPr>
            <a:spLocks noGrp="1"/>
          </p:cNvSpPr>
          <p:nvPr>
            <p:ph sz="half" idx="1"/>
          </p:nvPr>
        </p:nvSpPr>
        <p:spPr>
          <a:xfrm>
            <a:off x="628650" y="1846176"/>
            <a:ext cx="3886200" cy="4330789"/>
          </a:xfrm>
        </p:spPr>
        <p:txBody>
          <a:bodyPr/>
          <a:lstStyle>
            <a:lvl1pPr>
              <a:defRPr>
                <a:solidFill>
                  <a:schemeClr val="tx1"/>
                </a:solidFill>
              </a:defRPr>
            </a:lvl1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4" name="Content Placeholder 3"/>
          <p:cNvSpPr>
            <a:spLocks noGrp="1"/>
          </p:cNvSpPr>
          <p:nvPr>
            <p:ph sz="half" idx="2"/>
          </p:nvPr>
        </p:nvSpPr>
        <p:spPr>
          <a:xfrm>
            <a:off x="4629150" y="1846178"/>
            <a:ext cx="3886200" cy="4330791"/>
          </a:xfrm>
        </p:spPr>
        <p:txBody>
          <a:bodyPr/>
          <a:lstStyle>
            <a:lvl1pPr>
              <a:defRPr>
                <a:solidFill>
                  <a:schemeClr val="tx1"/>
                </a:solidFill>
              </a:defRPr>
            </a:lvl1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6" name="Rectangle 5"/>
          <p:cNvSpPr/>
          <p:nvPr/>
        </p:nvSpPr>
        <p:spPr>
          <a:xfrm>
            <a:off x="-1" y="1"/>
            <a:ext cx="9144001" cy="444203"/>
          </a:xfrm>
          <a:prstGeom prst="rect">
            <a:avLst/>
          </a:prstGeom>
          <a:solidFill>
            <a:srgbClr val="4B38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74485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No banner">
    <p:bg>
      <p:bgPr>
        <a:solidFill>
          <a:srgbClr val="4B384C">
            <a:alpha val="1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49" y="692650"/>
            <a:ext cx="7886700" cy="905087"/>
          </a:xfrm>
          <a:prstGeom prst="rect">
            <a:avLst/>
          </a:prstGeom>
        </p:spPr>
        <p:txBody>
          <a:bodyPr/>
          <a:lstStyle>
            <a:lvl1pPr>
              <a:defRPr sz="3200" b="1">
                <a:solidFill>
                  <a:srgbClr val="4B384C"/>
                </a:solidFill>
                <a:latin typeface="Arial" charset="0"/>
                <a:ea typeface="Arial" charset="0"/>
                <a:cs typeface="Arial" charset="0"/>
              </a:defRPr>
            </a:lvl1pPr>
          </a:lstStyle>
          <a:p>
            <a:r>
              <a:rPr lang="en-CA"/>
              <a:t>Click to edit Master title style</a:t>
            </a:r>
            <a:endParaRPr lang="en-US" dirty="0"/>
          </a:p>
        </p:txBody>
      </p:sp>
      <p:sp>
        <p:nvSpPr>
          <p:cNvPr id="3" name="Content Placeholder 2"/>
          <p:cNvSpPr>
            <a:spLocks noGrp="1"/>
          </p:cNvSpPr>
          <p:nvPr>
            <p:ph sz="half" idx="1"/>
          </p:nvPr>
        </p:nvSpPr>
        <p:spPr>
          <a:xfrm>
            <a:off x="628650" y="1846176"/>
            <a:ext cx="3886200" cy="4330789"/>
          </a:xfrm>
        </p:spPr>
        <p:txBody>
          <a:bodyPr/>
          <a:lstStyle>
            <a:lvl1pPr>
              <a:defRPr>
                <a:solidFill>
                  <a:schemeClr val="tx1"/>
                </a:solidFill>
              </a:defRPr>
            </a:lvl1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4" name="Content Placeholder 3"/>
          <p:cNvSpPr>
            <a:spLocks noGrp="1"/>
          </p:cNvSpPr>
          <p:nvPr>
            <p:ph sz="half" idx="2"/>
          </p:nvPr>
        </p:nvSpPr>
        <p:spPr>
          <a:xfrm>
            <a:off x="4629150" y="1846178"/>
            <a:ext cx="3886200" cy="4330791"/>
          </a:xfrm>
        </p:spPr>
        <p:txBody>
          <a:bodyPr/>
          <a:lstStyle>
            <a:lvl1pPr>
              <a:defRPr>
                <a:solidFill>
                  <a:schemeClr val="tx1"/>
                </a:solidFill>
              </a:defRPr>
            </a:lvl1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6" name="Rectangle 5"/>
          <p:cNvSpPr/>
          <p:nvPr/>
        </p:nvSpPr>
        <p:spPr>
          <a:xfrm>
            <a:off x="-1" y="1"/>
            <a:ext cx="9144001" cy="444203"/>
          </a:xfrm>
          <a:prstGeom prst="rect">
            <a:avLst/>
          </a:prstGeom>
          <a:solidFill>
            <a:srgbClr val="4B38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993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ireframe banner">
    <p:bg>
      <p:bgPr>
        <a:solidFill>
          <a:srgbClr val="4B384C">
            <a:alpha val="1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384955"/>
            <a:ext cx="7886700" cy="905087"/>
          </a:xfrm>
          <a:prstGeom prst="rect">
            <a:avLst/>
          </a:prstGeom>
        </p:spPr>
        <p:txBody>
          <a:bodyPr/>
          <a:lstStyle>
            <a:lvl1pPr>
              <a:defRPr sz="3200" b="1">
                <a:solidFill>
                  <a:srgbClr val="4B384C"/>
                </a:solidFill>
                <a:latin typeface="Arial" charset="0"/>
                <a:ea typeface="Arial" charset="0"/>
                <a:cs typeface="Arial" charset="0"/>
              </a:defRPr>
            </a:lvl1pPr>
          </a:lstStyle>
          <a:p>
            <a:r>
              <a:rPr lang="en-CA"/>
              <a:t>Click to edit Master title style</a:t>
            </a:r>
            <a:endParaRPr lang="en-US" dirty="0"/>
          </a:p>
        </p:txBody>
      </p:sp>
      <p:sp>
        <p:nvSpPr>
          <p:cNvPr id="3" name="Content Placeholder 2"/>
          <p:cNvSpPr>
            <a:spLocks noGrp="1"/>
          </p:cNvSpPr>
          <p:nvPr>
            <p:ph sz="half" idx="1"/>
          </p:nvPr>
        </p:nvSpPr>
        <p:spPr>
          <a:xfrm>
            <a:off x="628650" y="2682918"/>
            <a:ext cx="3886200" cy="3494049"/>
          </a:xfrm>
        </p:spPr>
        <p:txBody>
          <a:bodyPr/>
          <a:lstStyle>
            <a:lvl1pPr>
              <a:defRPr>
                <a:solidFill>
                  <a:schemeClr val="tx1"/>
                </a:solidFill>
              </a:defRPr>
            </a:lvl1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4" name="Content Placeholder 3"/>
          <p:cNvSpPr>
            <a:spLocks noGrp="1"/>
          </p:cNvSpPr>
          <p:nvPr>
            <p:ph sz="half" idx="2"/>
          </p:nvPr>
        </p:nvSpPr>
        <p:spPr>
          <a:xfrm>
            <a:off x="4629150" y="2682913"/>
            <a:ext cx="3886200" cy="3494051"/>
          </a:xfrm>
        </p:spPr>
        <p:txBody>
          <a:bodyPr/>
          <a:lstStyle>
            <a:lvl1pPr>
              <a:defRPr>
                <a:solidFill>
                  <a:schemeClr val="tx1"/>
                </a:solidFill>
              </a:defRPr>
            </a:lvl1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11"/>
            <a:ext cx="9144000" cy="545864"/>
          </a:xfrm>
          <a:prstGeom prst="rect">
            <a:avLst/>
          </a:prstGeom>
        </p:spPr>
      </p:pic>
      <p:sp>
        <p:nvSpPr>
          <p:cNvPr id="9" name="Text Placeholder 6"/>
          <p:cNvSpPr>
            <a:spLocks noGrp="1"/>
          </p:cNvSpPr>
          <p:nvPr>
            <p:ph type="body" sz="quarter" idx="12" hasCustomPrompt="1"/>
          </p:nvPr>
        </p:nvSpPr>
        <p:spPr>
          <a:xfrm>
            <a:off x="216000" y="288000"/>
            <a:ext cx="5488958" cy="390725"/>
          </a:xfrm>
        </p:spPr>
        <p:txBody>
          <a:bodyPr lIns="0" tIns="0" rIns="0" bIns="0">
            <a:noAutofit/>
          </a:bodyPr>
          <a:lstStyle>
            <a:lvl1pPr marL="0" indent="0">
              <a:lnSpc>
                <a:spcPct val="80000"/>
              </a:lnSpc>
              <a:buNone/>
              <a:defRPr sz="1100" baseline="0">
                <a:solidFill>
                  <a:schemeClr val="tx1"/>
                </a:solidFill>
              </a:defRPr>
            </a:lvl1pPr>
            <a:lvl2pPr marL="0" indent="0">
              <a:lnSpc>
                <a:spcPct val="80000"/>
              </a:lnSpc>
              <a:buNone/>
              <a:defRPr sz="1100">
                <a:solidFill>
                  <a:schemeClr val="tx1"/>
                </a:solidFill>
              </a:defRPr>
            </a:lvl2pPr>
            <a:lvl3pPr marL="0" indent="0">
              <a:buNone/>
              <a:defRPr sz="1100">
                <a:solidFill>
                  <a:schemeClr val="tx1"/>
                </a:solidFill>
              </a:defRPr>
            </a:lvl3pPr>
            <a:lvl4pPr marL="0" indent="0">
              <a:buNone/>
              <a:defRPr sz="1100">
                <a:solidFill>
                  <a:schemeClr val="tx1"/>
                </a:solidFill>
              </a:defRPr>
            </a:lvl4pPr>
            <a:lvl5pPr marL="0" indent="0">
              <a:buNone/>
              <a:defRPr sz="1100">
                <a:solidFill>
                  <a:schemeClr val="tx1"/>
                </a:solidFill>
              </a:defRPr>
            </a:lvl5pPr>
          </a:lstStyle>
          <a:p>
            <a:pPr lvl="0"/>
            <a:r>
              <a:rPr lang="en-US" dirty="0"/>
              <a:t>FACULTY, SCHOOL, DEPARTMENT OR INSTITUTE NAME HERE</a:t>
            </a:r>
          </a:p>
          <a:p>
            <a:pPr lvl="1"/>
            <a:r>
              <a:rPr lang="en-US" dirty="0"/>
              <a:t>SECOND TIER INFORMATION HERE IF NEEDED</a:t>
            </a:r>
          </a:p>
        </p:txBody>
      </p:sp>
    </p:spTree>
    <p:extLst>
      <p:ext uri="{BB962C8B-B14F-4D97-AF65-F5344CB8AC3E}">
        <p14:creationId xmlns:p14="http://schemas.microsoft.com/office/powerpoint/2010/main" val="954061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EEF66AB2-FD04-EA43-A1F1-1313F8DE353A}" type="slidenum">
              <a:rPr lang="en-US" smtClean="0"/>
              <a:t>‹#›</a:t>
            </a:fld>
            <a:endParaRPr lang="en-US"/>
          </a:p>
        </p:txBody>
      </p:sp>
    </p:spTree>
    <p:extLst>
      <p:ext uri="{BB962C8B-B14F-4D97-AF65-F5344CB8AC3E}">
        <p14:creationId xmlns:p14="http://schemas.microsoft.com/office/powerpoint/2010/main" val="2634618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330200"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51375"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EEF66AB2-FD04-EA43-A1F1-1313F8DE353A}" type="slidenum">
              <a:rPr lang="en-US" smtClean="0"/>
              <a:t>‹#›</a:t>
            </a:fld>
            <a:endParaRPr lang="en-US"/>
          </a:p>
        </p:txBody>
      </p:sp>
    </p:spTree>
    <p:extLst>
      <p:ext uri="{BB962C8B-B14F-4D97-AF65-F5344CB8AC3E}">
        <p14:creationId xmlns:p14="http://schemas.microsoft.com/office/powerpoint/2010/main" val="1094869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EEF66AB2-FD04-EA43-A1F1-1313F8DE353A}" type="slidenum">
              <a:rPr lang="en-US" smtClean="0"/>
              <a:t>‹#›</a:t>
            </a:fld>
            <a:endParaRPr lang="en-US"/>
          </a:p>
        </p:txBody>
      </p:sp>
    </p:spTree>
    <p:extLst>
      <p:ext uri="{BB962C8B-B14F-4D97-AF65-F5344CB8AC3E}">
        <p14:creationId xmlns:p14="http://schemas.microsoft.com/office/powerpoint/2010/main" val="993597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EEF66AB2-FD04-EA43-A1F1-1313F8DE353A}" type="slidenum">
              <a:rPr lang="en-US" smtClean="0"/>
              <a:t>‹#›</a:t>
            </a:fld>
            <a:endParaRPr lang="en-US"/>
          </a:p>
        </p:txBody>
      </p:sp>
    </p:spTree>
    <p:extLst>
      <p:ext uri="{BB962C8B-B14F-4D97-AF65-F5344CB8AC3E}">
        <p14:creationId xmlns:p14="http://schemas.microsoft.com/office/powerpoint/2010/main" val="2045878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EEF66AB2-FD04-EA43-A1F1-1313F8DE353A}" type="slidenum">
              <a:rPr lang="en-US" smtClean="0"/>
              <a:t>‹#›</a:t>
            </a:fld>
            <a:endParaRPr lang="en-US"/>
          </a:p>
        </p:txBody>
      </p:sp>
    </p:spTree>
    <p:extLst>
      <p:ext uri="{BB962C8B-B14F-4D97-AF65-F5344CB8AC3E}">
        <p14:creationId xmlns:p14="http://schemas.microsoft.com/office/powerpoint/2010/main" val="3728062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EEF66AB2-FD04-EA43-A1F1-1313F8DE353A}" type="slidenum">
              <a:rPr lang="en-US" smtClean="0"/>
              <a:t>‹#›</a:t>
            </a:fld>
            <a:endParaRPr lang="en-US"/>
          </a:p>
        </p:txBody>
      </p:sp>
    </p:spTree>
    <p:extLst>
      <p:ext uri="{BB962C8B-B14F-4D97-AF65-F5344CB8AC3E}">
        <p14:creationId xmlns:p14="http://schemas.microsoft.com/office/powerpoint/2010/main" val="387182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CA"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EEF66AB2-FD04-EA43-A1F1-1313F8DE353A}" type="slidenum">
              <a:rPr lang="en-US" smtClean="0"/>
              <a:t>‹#›</a:t>
            </a:fld>
            <a:endParaRPr lang="en-US"/>
          </a:p>
        </p:txBody>
      </p:sp>
    </p:spTree>
    <p:extLst>
      <p:ext uri="{BB962C8B-B14F-4D97-AF65-F5344CB8AC3E}">
        <p14:creationId xmlns:p14="http://schemas.microsoft.com/office/powerpoint/2010/main" val="129662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30200" y="908050"/>
            <a:ext cx="8489950" cy="733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CA" smtClean="0"/>
              <a:t>Click to edit Master title style</a:t>
            </a:r>
            <a:endParaRPr lang="en-US" dirty="0"/>
          </a:p>
        </p:txBody>
      </p:sp>
      <p:sp>
        <p:nvSpPr>
          <p:cNvPr id="3075" name="Rectangle 3"/>
          <p:cNvSpPr>
            <a:spLocks noGrp="1" noChangeArrowheads="1"/>
          </p:cNvSpPr>
          <p:nvPr>
            <p:ph type="body" idx="1"/>
          </p:nvPr>
        </p:nvSpPr>
        <p:spPr bwMode="auto">
          <a:xfrm>
            <a:off x="330200" y="1905000"/>
            <a:ext cx="8489950" cy="4260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3078" name="Rectangle 6"/>
          <p:cNvSpPr>
            <a:spLocks noGrp="1" noChangeArrowheads="1"/>
          </p:cNvSpPr>
          <p:nvPr>
            <p:ph type="sldNum" sz="quarter" idx="4"/>
          </p:nvPr>
        </p:nvSpPr>
        <p:spPr bwMode="auto">
          <a:xfrm>
            <a:off x="7812088" y="6337300"/>
            <a:ext cx="1008062"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cs typeface="+mn-cs"/>
              </a:defRPr>
            </a:lvl1pPr>
          </a:lstStyle>
          <a:p>
            <a:fld id="{EEF66AB2-FD04-EA43-A1F1-1313F8DE353A}" type="slidenum">
              <a:rPr lang="en-US" smtClean="0"/>
              <a:t>‹#›</a:t>
            </a:fld>
            <a:endParaRPr lang="en-US"/>
          </a:p>
        </p:txBody>
      </p:sp>
      <p:grpSp>
        <p:nvGrpSpPr>
          <p:cNvPr id="3" name="Group 2"/>
          <p:cNvGrpSpPr/>
          <p:nvPr/>
        </p:nvGrpSpPr>
        <p:grpSpPr>
          <a:xfrm>
            <a:off x="0" y="0"/>
            <a:ext cx="9143999" cy="687544"/>
            <a:chOff x="0" y="0"/>
            <a:chExt cx="9143999" cy="687544"/>
          </a:xfrm>
        </p:grpSpPr>
        <p:pic>
          <p:nvPicPr>
            <p:cNvPr id="2" name="Picture 1" descr="mid-green.eps"/>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7285663" cy="687544"/>
            </a:xfrm>
            <a:prstGeom prst="rect">
              <a:avLst/>
            </a:prstGeom>
          </p:spPr>
        </p:pic>
        <p:grpSp>
          <p:nvGrpSpPr>
            <p:cNvPr id="6" name="Group 5"/>
            <p:cNvGrpSpPr/>
            <p:nvPr userDrawn="1"/>
          </p:nvGrpSpPr>
          <p:grpSpPr>
            <a:xfrm>
              <a:off x="3953933" y="0"/>
              <a:ext cx="5190066" cy="687544"/>
              <a:chOff x="0" y="0"/>
              <a:chExt cx="9144000" cy="1292225"/>
            </a:xfrm>
          </p:grpSpPr>
          <p:pic>
            <p:nvPicPr>
              <p:cNvPr id="7" name="Picture 6" descr="mid-green.eps"/>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5644133" cy="1292225"/>
              </a:xfrm>
              <a:prstGeom prst="rect">
                <a:avLst/>
              </a:prstGeom>
            </p:spPr>
          </p:pic>
          <p:pic>
            <p:nvPicPr>
              <p:cNvPr id="8" name="Picture 7" descr="mid-green.eps"/>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388158" y="0"/>
                <a:ext cx="6755842" cy="1292225"/>
              </a:xfrm>
              <a:prstGeom prst="rect">
                <a:avLst/>
              </a:prstGeom>
            </p:spPr>
          </p:pic>
        </p:gr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0" r:id="rId12"/>
  </p:sldLayoutIdLst>
  <p:txStyles>
    <p:titleStyle>
      <a:lvl1pPr algn="l" rtl="0" eaLnBrk="1" fontAlgn="base" hangingPunct="1">
        <a:spcBef>
          <a:spcPct val="0"/>
        </a:spcBef>
        <a:spcAft>
          <a:spcPct val="0"/>
        </a:spcAft>
        <a:defRPr sz="3000" b="1">
          <a:solidFill>
            <a:srgbClr val="404040"/>
          </a:solidFill>
          <a:latin typeface="+mj-lt"/>
          <a:ea typeface="+mj-ea"/>
          <a:cs typeface="ＭＳ Ｐゴシック" charset="0"/>
        </a:defRPr>
      </a:lvl1pPr>
      <a:lvl2pPr algn="l" rtl="0" eaLnBrk="1" fontAlgn="base" hangingPunct="1">
        <a:spcBef>
          <a:spcPct val="0"/>
        </a:spcBef>
        <a:spcAft>
          <a:spcPct val="0"/>
        </a:spcAft>
        <a:defRPr sz="3000" b="1">
          <a:solidFill>
            <a:srgbClr val="404040"/>
          </a:solidFill>
          <a:latin typeface="Arial" charset="0"/>
          <a:ea typeface="ＭＳ Ｐゴシック" charset="0"/>
          <a:cs typeface="ＭＳ Ｐゴシック" charset="0"/>
        </a:defRPr>
      </a:lvl2pPr>
      <a:lvl3pPr algn="l" rtl="0" eaLnBrk="1" fontAlgn="base" hangingPunct="1">
        <a:spcBef>
          <a:spcPct val="0"/>
        </a:spcBef>
        <a:spcAft>
          <a:spcPct val="0"/>
        </a:spcAft>
        <a:defRPr sz="3000" b="1">
          <a:solidFill>
            <a:srgbClr val="404040"/>
          </a:solidFill>
          <a:latin typeface="Arial" charset="0"/>
          <a:ea typeface="ＭＳ Ｐゴシック" charset="0"/>
          <a:cs typeface="ＭＳ Ｐゴシック" charset="0"/>
        </a:defRPr>
      </a:lvl3pPr>
      <a:lvl4pPr algn="l" rtl="0" eaLnBrk="1" fontAlgn="base" hangingPunct="1">
        <a:spcBef>
          <a:spcPct val="0"/>
        </a:spcBef>
        <a:spcAft>
          <a:spcPct val="0"/>
        </a:spcAft>
        <a:defRPr sz="3000" b="1">
          <a:solidFill>
            <a:srgbClr val="404040"/>
          </a:solidFill>
          <a:latin typeface="Arial" charset="0"/>
          <a:ea typeface="ＭＳ Ｐゴシック" charset="0"/>
          <a:cs typeface="ＭＳ Ｐゴシック" charset="0"/>
        </a:defRPr>
      </a:lvl4pPr>
      <a:lvl5pPr algn="l" rtl="0" eaLnBrk="1" fontAlgn="base" hangingPunct="1">
        <a:spcBef>
          <a:spcPct val="0"/>
        </a:spcBef>
        <a:spcAft>
          <a:spcPct val="0"/>
        </a:spcAft>
        <a:defRPr sz="3000" b="1">
          <a:solidFill>
            <a:srgbClr val="404040"/>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3000" b="1">
          <a:solidFill>
            <a:schemeClr val="tx2"/>
          </a:solidFill>
          <a:latin typeface="Arial" charset="0"/>
          <a:ea typeface="ＭＳ Ｐゴシック" charset="0"/>
        </a:defRPr>
      </a:lvl6pPr>
      <a:lvl7pPr marL="914400" algn="l" rtl="0" eaLnBrk="1" fontAlgn="base" hangingPunct="1">
        <a:spcBef>
          <a:spcPct val="0"/>
        </a:spcBef>
        <a:spcAft>
          <a:spcPct val="0"/>
        </a:spcAft>
        <a:defRPr sz="3000" b="1">
          <a:solidFill>
            <a:schemeClr val="tx2"/>
          </a:solidFill>
          <a:latin typeface="Arial" charset="0"/>
          <a:ea typeface="ＭＳ Ｐゴシック" charset="0"/>
        </a:defRPr>
      </a:lvl7pPr>
      <a:lvl8pPr marL="1371600" algn="l" rtl="0" eaLnBrk="1" fontAlgn="base" hangingPunct="1">
        <a:spcBef>
          <a:spcPct val="0"/>
        </a:spcBef>
        <a:spcAft>
          <a:spcPct val="0"/>
        </a:spcAft>
        <a:defRPr sz="3000" b="1">
          <a:solidFill>
            <a:schemeClr val="tx2"/>
          </a:solidFill>
          <a:latin typeface="Arial" charset="0"/>
          <a:ea typeface="ＭＳ Ｐゴシック" charset="0"/>
        </a:defRPr>
      </a:lvl8pPr>
      <a:lvl9pPr marL="1828800" algn="l" rtl="0" eaLnBrk="1" fontAlgn="base" hangingPunct="1">
        <a:spcBef>
          <a:spcPct val="0"/>
        </a:spcBef>
        <a:spcAft>
          <a:spcPct val="0"/>
        </a:spcAft>
        <a:defRPr sz="3000" b="1">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2800">
          <a:solidFill>
            <a:srgbClr val="404040"/>
          </a:solidFill>
          <a:latin typeface="+mn-lt"/>
          <a:ea typeface="+mn-ea"/>
          <a:cs typeface="ＭＳ Ｐゴシック" charset="0"/>
        </a:defRPr>
      </a:lvl1pPr>
      <a:lvl2pPr marL="742950" indent="-285750" algn="l" rtl="0" eaLnBrk="1" fontAlgn="base" hangingPunct="1">
        <a:spcBef>
          <a:spcPct val="20000"/>
        </a:spcBef>
        <a:spcAft>
          <a:spcPct val="0"/>
        </a:spcAft>
        <a:buChar char="–"/>
        <a:defRPr sz="2400">
          <a:solidFill>
            <a:srgbClr val="404040"/>
          </a:solidFill>
          <a:latin typeface="+mn-lt"/>
          <a:ea typeface="+mn-ea"/>
        </a:defRPr>
      </a:lvl2pPr>
      <a:lvl3pPr marL="1143000" indent="-228600" algn="l" rtl="0" eaLnBrk="1" fontAlgn="base" hangingPunct="1">
        <a:spcBef>
          <a:spcPct val="20000"/>
        </a:spcBef>
        <a:spcAft>
          <a:spcPct val="0"/>
        </a:spcAft>
        <a:buChar char="•"/>
        <a:defRPr sz="2000">
          <a:solidFill>
            <a:srgbClr val="404040"/>
          </a:solidFill>
          <a:latin typeface="+mn-lt"/>
          <a:ea typeface="+mn-ea"/>
        </a:defRPr>
      </a:lvl3pPr>
      <a:lvl4pPr marL="1600200" indent="-228600" algn="l" rtl="0" eaLnBrk="1" fontAlgn="base" hangingPunct="1">
        <a:spcBef>
          <a:spcPct val="20000"/>
        </a:spcBef>
        <a:spcAft>
          <a:spcPct val="0"/>
        </a:spcAft>
        <a:buChar char="–"/>
        <a:defRPr sz="2000">
          <a:solidFill>
            <a:srgbClr val="404040"/>
          </a:solidFill>
          <a:latin typeface="+mn-lt"/>
          <a:ea typeface="+mn-ea"/>
        </a:defRPr>
      </a:lvl4pPr>
      <a:lvl5pPr marL="2057400" indent="-228600" algn="l" rtl="0" eaLnBrk="1" fontAlgn="base" hangingPunct="1">
        <a:spcBef>
          <a:spcPct val="20000"/>
        </a:spcBef>
        <a:spcAft>
          <a:spcPct val="0"/>
        </a:spcAft>
        <a:buChar char="»"/>
        <a:defRPr sz="2000">
          <a:solidFill>
            <a:srgbClr val="404040"/>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2000989"/>
            <a:ext cx="7886700" cy="4351339"/>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9" name="Title 1"/>
          <p:cNvSpPr txBox="1">
            <a:spLocks/>
          </p:cNvSpPr>
          <p:nvPr/>
        </p:nvSpPr>
        <p:spPr>
          <a:xfrm>
            <a:off x="165187" y="220783"/>
            <a:ext cx="3216840" cy="93996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Arial" charset="0"/>
                <a:ea typeface="Arial" charset="0"/>
                <a:cs typeface="Arial" charset="0"/>
              </a:defRPr>
            </a:lvl1pPr>
          </a:lstStyle>
          <a:p>
            <a:pPr marL="12700"/>
            <a:endParaRPr lang="en-GB" sz="1000" dirty="0">
              <a:solidFill>
                <a:schemeClr val="bg1"/>
              </a:solidFill>
              <a:latin typeface="Arial"/>
              <a:cs typeface="Arial"/>
            </a:endParaRPr>
          </a:p>
        </p:txBody>
      </p:sp>
    </p:spTree>
    <p:extLst>
      <p:ext uri="{BB962C8B-B14F-4D97-AF65-F5344CB8AC3E}">
        <p14:creationId xmlns:p14="http://schemas.microsoft.com/office/powerpoint/2010/main" val="37991858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7" r:id="rId4"/>
    <p:sldLayoutId id="2147483678" r:id="rId5"/>
    <p:sldLayoutId id="2147483679" r:id="rId6"/>
    <p:sldLayoutId id="2147483680" r:id="rId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90000" indent="-90000" algn="l" defTabSz="685800" rtl="0" eaLnBrk="1" latinLnBrk="0" hangingPunct="1">
        <a:lnSpc>
          <a:spcPct val="90000"/>
        </a:lnSpc>
        <a:spcBef>
          <a:spcPts val="750"/>
        </a:spcBef>
        <a:buFont typeface="Arial" panose="020B0604020202020204" pitchFamily="34" charset="0"/>
        <a:buChar char="•"/>
        <a:defRPr sz="2800" b="1" kern="1200">
          <a:solidFill>
            <a:schemeClr val="tx1"/>
          </a:solidFill>
          <a:latin typeface="Arial" charset="0"/>
          <a:ea typeface="Arial" charset="0"/>
          <a:cs typeface="Arial" charset="0"/>
        </a:defRPr>
      </a:lvl1pPr>
      <a:lvl2pPr marL="90000" indent="-9000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Arial" charset="0"/>
          <a:ea typeface="Arial" charset="0"/>
          <a:cs typeface="Arial" charset="0"/>
        </a:defRPr>
      </a:lvl2pPr>
      <a:lvl3pPr marL="90000" indent="-90000" algn="l" defTabSz="685800" rtl="0" eaLnBrk="1" latinLnBrk="0" hangingPunct="1">
        <a:lnSpc>
          <a:spcPct val="90000"/>
        </a:lnSpc>
        <a:spcBef>
          <a:spcPts val="375"/>
        </a:spcBef>
        <a:buFont typeface="Arial" panose="020B0604020202020204" pitchFamily="34" charset="0"/>
        <a:buChar char="•"/>
        <a:defRPr sz="1400" b="1" kern="1200">
          <a:solidFill>
            <a:schemeClr val="tx1"/>
          </a:solidFill>
          <a:latin typeface="Arial" charset="0"/>
          <a:ea typeface="Arial" charset="0"/>
          <a:cs typeface="Arial" charset="0"/>
        </a:defRPr>
      </a:lvl3pPr>
      <a:lvl4pPr marL="90000" indent="-9000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Arial" charset="0"/>
          <a:ea typeface="Arial" charset="0"/>
          <a:cs typeface="Arial" charset="0"/>
        </a:defRPr>
      </a:lvl4pPr>
      <a:lvl5pPr marL="90000" indent="-90000" algn="l" defTabSz="685800" rtl="0" eaLnBrk="1" latinLnBrk="0" hangingPunct="1">
        <a:lnSpc>
          <a:spcPct val="90000"/>
        </a:lnSpc>
        <a:spcBef>
          <a:spcPts val="375"/>
        </a:spcBef>
        <a:buFont typeface="Arial" panose="020B0604020202020204" pitchFamily="34" charset="0"/>
        <a:buChar char="•"/>
        <a:defRPr sz="1000" b="1"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2000989"/>
            <a:ext cx="7886700" cy="4351339"/>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dirty="0"/>
          </a:p>
        </p:txBody>
      </p:sp>
      <p:sp>
        <p:nvSpPr>
          <p:cNvPr id="9" name="Title 1"/>
          <p:cNvSpPr txBox="1">
            <a:spLocks/>
          </p:cNvSpPr>
          <p:nvPr/>
        </p:nvSpPr>
        <p:spPr>
          <a:xfrm>
            <a:off x="165187" y="220783"/>
            <a:ext cx="3216840" cy="93996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Arial" charset="0"/>
                <a:ea typeface="Arial" charset="0"/>
                <a:cs typeface="Arial" charset="0"/>
              </a:defRPr>
            </a:lvl1pPr>
          </a:lstStyle>
          <a:p>
            <a:pPr marL="12700"/>
            <a:endParaRPr lang="en-GB" sz="1000" dirty="0">
              <a:solidFill>
                <a:schemeClr val="bg1"/>
              </a:solidFill>
              <a:latin typeface="Arial"/>
              <a:cs typeface="Arial"/>
            </a:endParaRPr>
          </a:p>
        </p:txBody>
      </p:sp>
    </p:spTree>
    <p:extLst>
      <p:ext uri="{BB962C8B-B14F-4D97-AF65-F5344CB8AC3E}">
        <p14:creationId xmlns:p14="http://schemas.microsoft.com/office/powerpoint/2010/main" val="330547413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90000" indent="-90000" algn="l" defTabSz="685800" rtl="0" eaLnBrk="1" latinLnBrk="0" hangingPunct="1">
        <a:lnSpc>
          <a:spcPct val="90000"/>
        </a:lnSpc>
        <a:spcBef>
          <a:spcPts val="750"/>
        </a:spcBef>
        <a:buFont typeface="Arial" panose="020B0604020202020204" pitchFamily="34" charset="0"/>
        <a:buChar char="•"/>
        <a:defRPr sz="2800" b="1" kern="1200">
          <a:solidFill>
            <a:schemeClr val="tx1"/>
          </a:solidFill>
          <a:latin typeface="Arial" charset="0"/>
          <a:ea typeface="Arial" charset="0"/>
          <a:cs typeface="Arial" charset="0"/>
        </a:defRPr>
      </a:lvl1pPr>
      <a:lvl2pPr marL="90000" indent="-9000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Arial" charset="0"/>
          <a:ea typeface="Arial" charset="0"/>
          <a:cs typeface="Arial" charset="0"/>
        </a:defRPr>
      </a:lvl2pPr>
      <a:lvl3pPr marL="90000" indent="-90000" algn="l" defTabSz="685800" rtl="0" eaLnBrk="1" latinLnBrk="0" hangingPunct="1">
        <a:lnSpc>
          <a:spcPct val="90000"/>
        </a:lnSpc>
        <a:spcBef>
          <a:spcPts val="375"/>
        </a:spcBef>
        <a:buFont typeface="Arial" panose="020B0604020202020204" pitchFamily="34" charset="0"/>
        <a:buChar char="•"/>
        <a:defRPr sz="1400" b="1" kern="1200">
          <a:solidFill>
            <a:schemeClr val="tx1"/>
          </a:solidFill>
          <a:latin typeface="Arial" charset="0"/>
          <a:ea typeface="Arial" charset="0"/>
          <a:cs typeface="Arial" charset="0"/>
        </a:defRPr>
      </a:lvl3pPr>
      <a:lvl4pPr marL="90000" indent="-9000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Arial" charset="0"/>
          <a:ea typeface="Arial" charset="0"/>
          <a:cs typeface="Arial" charset="0"/>
        </a:defRPr>
      </a:lvl4pPr>
      <a:lvl5pPr marL="90000" indent="-90000" algn="l" defTabSz="685800" rtl="0" eaLnBrk="1" latinLnBrk="0" hangingPunct="1">
        <a:lnSpc>
          <a:spcPct val="90000"/>
        </a:lnSpc>
        <a:spcBef>
          <a:spcPts val="375"/>
        </a:spcBef>
        <a:buFont typeface="Arial" panose="020B0604020202020204" pitchFamily="34" charset="0"/>
        <a:buChar char="•"/>
        <a:defRPr sz="1000" b="1"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Innovations in the Hasidic Yiddish pronominal system </a:t>
            </a:r>
            <a:br>
              <a:rPr lang="en-GB" dirty="0"/>
            </a:br>
            <a:endParaRPr lang="en-GB" dirty="0"/>
          </a:p>
        </p:txBody>
      </p:sp>
      <p:sp>
        <p:nvSpPr>
          <p:cNvPr id="3" name="Subtitle 2"/>
          <p:cNvSpPr>
            <a:spLocks noGrp="1"/>
          </p:cNvSpPr>
          <p:nvPr>
            <p:ph type="subTitle" idx="1"/>
          </p:nvPr>
        </p:nvSpPr>
        <p:spPr/>
        <p:txBody>
          <a:bodyPr/>
          <a:lstStyle/>
          <a:p>
            <a:r>
              <a:rPr lang="en-GB" dirty="0" smtClean="0"/>
              <a:t>Zoë Belk, Lily Kahn, and Kriszta </a:t>
            </a:r>
            <a:r>
              <a:rPr lang="en-GB" dirty="0" err="1" smtClean="0"/>
              <a:t>Eszter</a:t>
            </a:r>
            <a:r>
              <a:rPr lang="en-GB" dirty="0" smtClean="0"/>
              <a:t> </a:t>
            </a:r>
            <a:r>
              <a:rPr lang="en-GB" dirty="0" err="1" smtClean="0"/>
              <a:t>Szendrői</a:t>
            </a:r>
            <a:endParaRPr lang="en-GB" dirty="0"/>
          </a:p>
        </p:txBody>
      </p:sp>
    </p:spTree>
    <p:extLst>
      <p:ext uri="{BB962C8B-B14F-4D97-AF65-F5344CB8AC3E}">
        <p14:creationId xmlns:p14="http://schemas.microsoft.com/office/powerpoint/2010/main" val="2842996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765066"/>
            <a:ext cx="8489950" cy="485666"/>
          </a:xfrm>
        </p:spPr>
        <p:txBody>
          <a:bodyPr/>
          <a:lstStyle/>
          <a:p>
            <a:pPr algn="ctr"/>
            <a:r>
              <a:rPr lang="en-US" sz="2400" dirty="0" smtClean="0"/>
              <a:t>T/V </a:t>
            </a:r>
            <a:r>
              <a:rPr lang="en-US" sz="2400" dirty="0" smtClean="0"/>
              <a:t>distinction: examples</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5046250"/>
              </p:ext>
            </p:extLst>
          </p:nvPr>
        </p:nvGraphicFramePr>
        <p:xfrm>
          <a:off x="199697" y="1250733"/>
          <a:ext cx="8765627" cy="2636433"/>
        </p:xfrm>
        <a:graphic>
          <a:graphicData uri="http://schemas.openxmlformats.org/drawingml/2006/table">
            <a:tbl>
              <a:tblPr firstRow="1" bandRow="1">
                <a:tableStyleId>{5C22544A-7EE6-4342-B048-85BDC9FD1C3A}</a:tableStyleId>
              </a:tblPr>
              <a:tblGrid>
                <a:gridCol w="1135117">
                  <a:extLst>
                    <a:ext uri="{9D8B030D-6E8A-4147-A177-3AD203B41FA5}">
                      <a16:colId xmlns:a16="http://schemas.microsoft.com/office/drawing/2014/main" val="2427136643"/>
                    </a:ext>
                  </a:extLst>
                </a:gridCol>
                <a:gridCol w="7630510">
                  <a:extLst>
                    <a:ext uri="{9D8B030D-6E8A-4147-A177-3AD203B41FA5}">
                      <a16:colId xmlns:a16="http://schemas.microsoft.com/office/drawing/2014/main" val="236412693"/>
                    </a:ext>
                  </a:extLst>
                </a:gridCol>
              </a:tblGrid>
              <a:tr h="346839">
                <a:tc gridSpan="2">
                  <a:txBody>
                    <a:bodyPr/>
                    <a:lstStyle/>
                    <a:p>
                      <a:pPr algn="ctr"/>
                      <a:r>
                        <a:rPr lang="en-GB" sz="1800" dirty="0" smtClean="0">
                          <a:solidFill>
                            <a:sysClr val="windowText" lastClr="000000"/>
                          </a:solidFill>
                        </a:rPr>
                        <a:t>Singular</a:t>
                      </a:r>
                      <a:endParaRPr lang="en-GB"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p>
                  </a:txBody>
                  <a:tcPr/>
                </a:tc>
                <a:extLst>
                  <a:ext uri="{0D108BD9-81ED-4DB2-BD59-A6C34878D82A}">
                    <a16:rowId xmlns:a16="http://schemas.microsoft.com/office/drawing/2014/main" val="408669406"/>
                  </a:ext>
                </a:extLst>
              </a:tr>
              <a:tr h="1093573">
                <a:tc>
                  <a:txBody>
                    <a:bodyPr/>
                    <a:lstStyle/>
                    <a:p>
                      <a:r>
                        <a:rPr lang="en-GB" sz="1600" b="1" dirty="0" smtClean="0"/>
                        <a:t>Informal</a:t>
                      </a:r>
                      <a:endParaRPr lang="en-GB"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800" dirty="0" smtClean="0"/>
                        <a:t>איך</a:t>
                      </a:r>
                      <a:r>
                        <a:rPr lang="he-IL" sz="1800" baseline="0" dirty="0" smtClean="0"/>
                        <a:t> בין אזוי צופרידן </a:t>
                      </a:r>
                      <a:r>
                        <a:rPr lang="he-IL" sz="1800" b="1" baseline="0" dirty="0" smtClean="0"/>
                        <a:t>דיך</a:t>
                      </a:r>
                      <a:r>
                        <a:rPr lang="he-IL" sz="1800" baseline="0" dirty="0" smtClean="0"/>
                        <a:t> צו זען. </a:t>
                      </a:r>
                      <a:r>
                        <a:rPr lang="he-IL" sz="1800" b="1" baseline="0" dirty="0" smtClean="0"/>
                        <a:t>ווילסטו </a:t>
                      </a:r>
                      <a:r>
                        <a:rPr lang="he-IL" sz="1800" baseline="0" dirty="0" smtClean="0"/>
                        <a:t>אראפזיצן אפשר?</a:t>
                      </a:r>
                    </a:p>
                    <a:p>
                      <a:pPr algn="l"/>
                      <a:r>
                        <a:rPr lang="en-GB" sz="1600" i="1" dirty="0" err="1" smtClean="0"/>
                        <a:t>ikh</a:t>
                      </a:r>
                      <a:r>
                        <a:rPr lang="en-GB" sz="1600" i="1" baseline="0" dirty="0" smtClean="0"/>
                        <a:t> bin </a:t>
                      </a:r>
                      <a:r>
                        <a:rPr lang="en-GB" sz="1600" i="1" baseline="0" dirty="0" err="1" smtClean="0"/>
                        <a:t>azoy</a:t>
                      </a:r>
                      <a:r>
                        <a:rPr lang="en-GB" sz="1600" i="1" baseline="0" dirty="0" smtClean="0"/>
                        <a:t> </a:t>
                      </a:r>
                      <a:r>
                        <a:rPr lang="en-GB" sz="1600" i="1" baseline="0" dirty="0" err="1" smtClean="0"/>
                        <a:t>tsufridn</a:t>
                      </a:r>
                      <a:r>
                        <a:rPr lang="en-GB" sz="1600" i="1" baseline="0" dirty="0" smtClean="0"/>
                        <a:t> </a:t>
                      </a:r>
                      <a:r>
                        <a:rPr lang="en-GB" sz="1600" i="1" baseline="0" dirty="0" err="1" smtClean="0"/>
                        <a:t>dikh</a:t>
                      </a:r>
                      <a:r>
                        <a:rPr lang="en-GB" sz="1600" i="1" baseline="0" dirty="0" smtClean="0"/>
                        <a:t> </a:t>
                      </a:r>
                      <a:r>
                        <a:rPr lang="en-GB" sz="1600" i="1" baseline="0" dirty="0" err="1" smtClean="0"/>
                        <a:t>tsu</a:t>
                      </a:r>
                      <a:r>
                        <a:rPr lang="en-GB" sz="1600" i="1" baseline="0" dirty="0" smtClean="0"/>
                        <a:t> zen. </a:t>
                      </a:r>
                      <a:r>
                        <a:rPr lang="en-GB" sz="1600" i="1" baseline="0" dirty="0" err="1" smtClean="0"/>
                        <a:t>vilstu</a:t>
                      </a:r>
                      <a:r>
                        <a:rPr lang="en-GB" sz="1600" i="1" baseline="0" dirty="0" smtClean="0"/>
                        <a:t> </a:t>
                      </a:r>
                      <a:r>
                        <a:rPr lang="en-GB" sz="1600" i="1" baseline="0" dirty="0" err="1" smtClean="0"/>
                        <a:t>aropzitsn</a:t>
                      </a:r>
                      <a:r>
                        <a:rPr lang="en-GB" sz="1600" i="1" baseline="0" dirty="0" smtClean="0"/>
                        <a:t> </a:t>
                      </a:r>
                      <a:r>
                        <a:rPr lang="en-GB" sz="1600" i="1" baseline="0" dirty="0" err="1" smtClean="0"/>
                        <a:t>efsher</a:t>
                      </a:r>
                      <a:r>
                        <a:rPr lang="en-GB" sz="1600" i="1" baseline="0" dirty="0" smtClean="0"/>
                        <a:t>?</a:t>
                      </a:r>
                    </a:p>
                    <a:p>
                      <a:pPr algn="l"/>
                      <a:r>
                        <a:rPr lang="en-GB" sz="1600" i="0" baseline="0" dirty="0" smtClean="0"/>
                        <a:t>‘I’m so happy to see you. Would you perhaps like to sit down?’</a:t>
                      </a:r>
                    </a:p>
                    <a:p>
                      <a:pPr algn="l"/>
                      <a:r>
                        <a:rPr lang="en-GB" sz="1400" b="1" i="0" baseline="0" dirty="0" smtClean="0"/>
                        <a:t>→ to friend, sibling, parent, often grandparent, sometimes parent-in-law, stranger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095876"/>
                  </a:ext>
                </a:extLst>
              </a:tr>
              <a:tr h="1177100">
                <a:tc>
                  <a:txBody>
                    <a:bodyPr/>
                    <a:lstStyle/>
                    <a:p>
                      <a:r>
                        <a:rPr lang="en-GB" sz="1600" b="1" dirty="0" smtClean="0"/>
                        <a:t>Formal</a:t>
                      </a:r>
                      <a:endParaRPr lang="en-GB"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800" dirty="0" smtClean="0"/>
                        <a:t>איך בין אזוי צופרידן</a:t>
                      </a:r>
                      <a:r>
                        <a:rPr lang="he-IL" sz="1800" baseline="0" dirty="0" smtClean="0"/>
                        <a:t> </a:t>
                      </a:r>
                      <a:r>
                        <a:rPr lang="he-IL" sz="1800" b="1" baseline="0" dirty="0" smtClean="0"/>
                        <a:t>אייך</a:t>
                      </a:r>
                      <a:r>
                        <a:rPr lang="he-IL" sz="1800" baseline="0" dirty="0" smtClean="0"/>
                        <a:t> צו זען. ווילט </a:t>
                      </a:r>
                      <a:r>
                        <a:rPr lang="he-IL" sz="1800" b="1" baseline="0" dirty="0" smtClean="0"/>
                        <a:t>איר</a:t>
                      </a:r>
                      <a:r>
                        <a:rPr lang="he-IL" sz="1800" baseline="0" dirty="0" smtClean="0"/>
                        <a:t> אראפזיצן אפשר?</a:t>
                      </a:r>
                    </a:p>
                    <a:p>
                      <a:pPr algn="l"/>
                      <a:r>
                        <a:rPr lang="en-GB" sz="1600" i="1" dirty="0" err="1" smtClean="0"/>
                        <a:t>ikh</a:t>
                      </a:r>
                      <a:r>
                        <a:rPr lang="en-GB" sz="1600" i="1" dirty="0" smtClean="0"/>
                        <a:t> bin </a:t>
                      </a:r>
                      <a:r>
                        <a:rPr lang="en-GB" sz="1600" i="1" dirty="0" err="1" smtClean="0"/>
                        <a:t>azoy</a:t>
                      </a:r>
                      <a:r>
                        <a:rPr lang="en-GB" sz="1600" i="1" dirty="0" smtClean="0"/>
                        <a:t> </a:t>
                      </a:r>
                      <a:r>
                        <a:rPr lang="en-GB" sz="1600" i="1" dirty="0" err="1" smtClean="0"/>
                        <a:t>tsufridn</a:t>
                      </a:r>
                      <a:r>
                        <a:rPr lang="en-GB" sz="1600" i="1" dirty="0" smtClean="0"/>
                        <a:t> </a:t>
                      </a:r>
                      <a:r>
                        <a:rPr lang="en-GB" sz="1600" i="1" dirty="0" err="1" smtClean="0"/>
                        <a:t>aykh</a:t>
                      </a:r>
                      <a:r>
                        <a:rPr lang="en-GB" sz="1600" i="1" dirty="0" smtClean="0"/>
                        <a:t> </a:t>
                      </a:r>
                      <a:r>
                        <a:rPr lang="en-GB" sz="1600" i="1" dirty="0" err="1" smtClean="0"/>
                        <a:t>tsu</a:t>
                      </a:r>
                      <a:r>
                        <a:rPr lang="en-GB" sz="1600" i="1" dirty="0" smtClean="0"/>
                        <a:t> zen. </a:t>
                      </a:r>
                      <a:r>
                        <a:rPr lang="en-GB" sz="1600" i="1" dirty="0" err="1" smtClean="0"/>
                        <a:t>vilt</a:t>
                      </a:r>
                      <a:r>
                        <a:rPr lang="en-GB" sz="1600" i="1" dirty="0" smtClean="0"/>
                        <a:t> </a:t>
                      </a:r>
                      <a:r>
                        <a:rPr lang="en-GB" sz="1600" i="1" dirty="0" err="1" smtClean="0"/>
                        <a:t>ir</a:t>
                      </a:r>
                      <a:r>
                        <a:rPr lang="en-GB" sz="1600" i="1" dirty="0" smtClean="0"/>
                        <a:t> </a:t>
                      </a:r>
                      <a:r>
                        <a:rPr lang="en-GB" sz="1600" i="1" dirty="0" err="1" smtClean="0"/>
                        <a:t>aropzitsn</a:t>
                      </a:r>
                      <a:r>
                        <a:rPr lang="en-GB" sz="1600" i="1" dirty="0" smtClean="0"/>
                        <a:t> </a:t>
                      </a:r>
                      <a:r>
                        <a:rPr lang="en-GB" sz="1600" i="1" dirty="0" err="1" smtClean="0"/>
                        <a:t>efsher</a:t>
                      </a:r>
                      <a:r>
                        <a:rPr lang="en-GB" sz="1600" i="1"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i="0" dirty="0" smtClean="0"/>
                        <a:t>‘</a:t>
                      </a:r>
                      <a:r>
                        <a:rPr lang="en-GB" sz="1600" i="0" baseline="0" dirty="0" smtClean="0"/>
                        <a:t>I’m so happy to see you. Would you perhaps like to sit down?’</a:t>
                      </a:r>
                    </a:p>
                    <a:p>
                      <a:pPr algn="l"/>
                      <a:r>
                        <a:rPr lang="en-GB" sz="1600" b="1" i="0" baseline="0" dirty="0" smtClean="0"/>
                        <a:t>→  </a:t>
                      </a:r>
                      <a:r>
                        <a:rPr lang="en-GB" sz="1400" b="1" i="0" baseline="0" dirty="0" smtClean="0"/>
                        <a:t>sometimes to grandparent or parent-in-law; to a </a:t>
                      </a:r>
                      <a:r>
                        <a:rPr lang="en-GB" sz="1400" b="1" i="0" baseline="0" dirty="0" err="1" smtClean="0"/>
                        <a:t>rebbe</a:t>
                      </a:r>
                      <a:endParaRPr lang="en-GB" sz="14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247570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21926654"/>
              </p:ext>
            </p:extLst>
          </p:nvPr>
        </p:nvGraphicFramePr>
        <p:xfrm>
          <a:off x="199698" y="3977263"/>
          <a:ext cx="8765626" cy="2834640"/>
        </p:xfrm>
        <a:graphic>
          <a:graphicData uri="http://schemas.openxmlformats.org/drawingml/2006/table">
            <a:tbl>
              <a:tblPr firstRow="1" bandRow="1">
                <a:tableStyleId>{5C22544A-7EE6-4342-B048-85BDC9FD1C3A}</a:tableStyleId>
              </a:tblPr>
              <a:tblGrid>
                <a:gridCol w="1145626">
                  <a:extLst>
                    <a:ext uri="{9D8B030D-6E8A-4147-A177-3AD203B41FA5}">
                      <a16:colId xmlns:a16="http://schemas.microsoft.com/office/drawing/2014/main" val="465899571"/>
                    </a:ext>
                  </a:extLst>
                </a:gridCol>
                <a:gridCol w="7620000">
                  <a:extLst>
                    <a:ext uri="{9D8B030D-6E8A-4147-A177-3AD203B41FA5}">
                      <a16:colId xmlns:a16="http://schemas.microsoft.com/office/drawing/2014/main" val="1665933787"/>
                    </a:ext>
                  </a:extLst>
                </a:gridCol>
              </a:tblGrid>
              <a:tr h="342489">
                <a:tc gridSpan="2">
                  <a:txBody>
                    <a:bodyPr/>
                    <a:lstStyle/>
                    <a:p>
                      <a:pPr algn="ctr"/>
                      <a:r>
                        <a:rPr lang="en-GB" sz="1800" dirty="0" smtClean="0">
                          <a:solidFill>
                            <a:sysClr val="windowText" lastClr="000000"/>
                          </a:solidFill>
                        </a:rPr>
                        <a:t>Plural</a:t>
                      </a:r>
                      <a:endParaRPr lang="en-GB"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p>
                  </a:txBody>
                  <a:tcPr/>
                </a:tc>
                <a:extLst>
                  <a:ext uri="{0D108BD9-81ED-4DB2-BD59-A6C34878D82A}">
                    <a16:rowId xmlns:a16="http://schemas.microsoft.com/office/drawing/2014/main" val="3464365529"/>
                  </a:ext>
                </a:extLst>
              </a:tr>
              <a:tr h="851194">
                <a:tc>
                  <a:txBody>
                    <a:bodyPr/>
                    <a:lstStyle/>
                    <a:p>
                      <a:r>
                        <a:rPr lang="en-GB" sz="1600" b="1" dirty="0" smtClean="0"/>
                        <a:t>Informal </a:t>
                      </a:r>
                      <a:endParaRPr lang="en-GB"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800" dirty="0" smtClean="0"/>
                        <a:t>טאטי</a:t>
                      </a:r>
                      <a:r>
                        <a:rPr lang="he-IL" sz="1800" baseline="0" dirty="0" smtClean="0"/>
                        <a:t> מאמי וואלטן </a:t>
                      </a:r>
                      <a:r>
                        <a:rPr lang="he-IL" sz="1800" b="1" baseline="0" dirty="0" smtClean="0"/>
                        <a:t>ענק</a:t>
                      </a:r>
                      <a:r>
                        <a:rPr lang="he-IL" sz="1800" baseline="0" dirty="0" smtClean="0"/>
                        <a:t> זיך געוואלט אראפזעצן, איך בין פריילעך </a:t>
                      </a:r>
                      <a:r>
                        <a:rPr lang="he-IL" sz="1800" b="1" baseline="0" dirty="0" smtClean="0"/>
                        <a:t>ענק</a:t>
                      </a:r>
                      <a:r>
                        <a:rPr lang="he-IL" sz="1800" baseline="0" dirty="0" smtClean="0"/>
                        <a:t> צו זען.</a:t>
                      </a:r>
                    </a:p>
                    <a:p>
                      <a:pPr algn="l"/>
                      <a:r>
                        <a:rPr lang="en-GB" sz="1600" i="1" baseline="0" dirty="0" err="1" smtClean="0"/>
                        <a:t>tati</a:t>
                      </a:r>
                      <a:r>
                        <a:rPr lang="en-GB" sz="1600" i="1" baseline="0" dirty="0" smtClean="0"/>
                        <a:t> </a:t>
                      </a:r>
                      <a:r>
                        <a:rPr lang="en-GB" sz="1600" i="1" baseline="0" dirty="0" err="1" smtClean="0"/>
                        <a:t>mami</a:t>
                      </a:r>
                      <a:r>
                        <a:rPr lang="en-GB" sz="1600" i="1" baseline="0" dirty="0" smtClean="0"/>
                        <a:t> </a:t>
                      </a:r>
                      <a:r>
                        <a:rPr lang="en-GB" sz="1600" i="1" baseline="0" dirty="0" err="1" smtClean="0"/>
                        <a:t>voltn</a:t>
                      </a:r>
                      <a:r>
                        <a:rPr lang="en-GB" sz="1600" i="1" baseline="0" dirty="0" smtClean="0"/>
                        <a:t> </a:t>
                      </a:r>
                      <a:r>
                        <a:rPr lang="en-GB" sz="1600" i="1" baseline="0" dirty="0" err="1" smtClean="0"/>
                        <a:t>enk</a:t>
                      </a:r>
                      <a:r>
                        <a:rPr lang="en-GB" sz="1600" i="1" baseline="0" dirty="0" smtClean="0"/>
                        <a:t> </a:t>
                      </a:r>
                      <a:r>
                        <a:rPr lang="en-GB" sz="1600" i="1" baseline="0" dirty="0" err="1" smtClean="0"/>
                        <a:t>zikh</a:t>
                      </a:r>
                      <a:r>
                        <a:rPr lang="en-GB" sz="1600" i="1" baseline="0" dirty="0" smtClean="0"/>
                        <a:t> </a:t>
                      </a:r>
                      <a:r>
                        <a:rPr lang="en-GB" sz="1600" i="1" baseline="0" dirty="0" err="1" smtClean="0"/>
                        <a:t>gevolt</a:t>
                      </a:r>
                      <a:r>
                        <a:rPr lang="en-GB" sz="1600" i="1" baseline="0" dirty="0" smtClean="0"/>
                        <a:t> </a:t>
                      </a:r>
                      <a:r>
                        <a:rPr lang="en-GB" sz="1600" i="1" baseline="0" dirty="0" err="1" smtClean="0"/>
                        <a:t>aropzetsn</a:t>
                      </a:r>
                      <a:r>
                        <a:rPr lang="en-GB" sz="1600" i="1" baseline="0" dirty="0" smtClean="0"/>
                        <a:t>, </a:t>
                      </a:r>
                      <a:r>
                        <a:rPr lang="en-GB" sz="1600" i="1" baseline="0" dirty="0" err="1" smtClean="0"/>
                        <a:t>ikh</a:t>
                      </a:r>
                      <a:r>
                        <a:rPr lang="en-GB" sz="1600" i="1" baseline="0" dirty="0" smtClean="0"/>
                        <a:t> bin </a:t>
                      </a:r>
                      <a:r>
                        <a:rPr lang="en-GB" sz="1600" i="1" baseline="0" dirty="0" err="1" smtClean="0"/>
                        <a:t>freylekh</a:t>
                      </a:r>
                      <a:r>
                        <a:rPr lang="en-GB" sz="1600" i="1" baseline="0" dirty="0" smtClean="0"/>
                        <a:t> </a:t>
                      </a:r>
                      <a:r>
                        <a:rPr lang="en-GB" sz="1600" i="1" baseline="0" dirty="0" err="1" smtClean="0"/>
                        <a:t>enk</a:t>
                      </a:r>
                      <a:r>
                        <a:rPr lang="en-GB" sz="1600" i="1" baseline="0" dirty="0" smtClean="0"/>
                        <a:t> </a:t>
                      </a:r>
                      <a:r>
                        <a:rPr lang="en-GB" sz="1600" i="1" baseline="0" dirty="0" err="1" smtClean="0"/>
                        <a:t>tsu</a:t>
                      </a:r>
                      <a:r>
                        <a:rPr lang="en-GB" sz="1600" i="1" baseline="0" dirty="0" smtClean="0"/>
                        <a:t> zen.</a:t>
                      </a:r>
                    </a:p>
                    <a:p>
                      <a:pPr algn="l"/>
                      <a:r>
                        <a:rPr lang="en-GB" sz="1600" i="0" baseline="0" dirty="0" smtClean="0"/>
                        <a:t>‘Mum and dad, would you like to sit down? I’m happy to see you.’</a:t>
                      </a:r>
                      <a:endParaRPr lang="en-GB" sz="16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4878118"/>
                  </a:ext>
                </a:extLst>
              </a:tr>
              <a:tr h="1283412">
                <a:tc>
                  <a:txBody>
                    <a:bodyPr/>
                    <a:lstStyle/>
                    <a:p>
                      <a:r>
                        <a:rPr lang="en-GB" sz="1600" b="1" dirty="0" smtClean="0"/>
                        <a:t>Formal </a:t>
                      </a:r>
                      <a:endParaRPr lang="en-GB"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800" dirty="0" smtClean="0"/>
                        <a:t>וואלט </a:t>
                      </a:r>
                      <a:r>
                        <a:rPr lang="he-IL" sz="1800" b="1" dirty="0" smtClean="0"/>
                        <a:t>איר</a:t>
                      </a:r>
                      <a:r>
                        <a:rPr lang="he-IL" sz="1800" dirty="0" smtClean="0"/>
                        <a:t> זיך געוואלט אראפזעצן דא</a:t>
                      </a:r>
                      <a:r>
                        <a:rPr lang="he-IL" sz="1800" baseline="0" dirty="0" smtClean="0"/>
                        <a:t> אויף א באקוועמע בענקל? עס איז מיין כבוד </a:t>
                      </a:r>
                      <a:r>
                        <a:rPr lang="he-IL" sz="1800" b="1" baseline="0" dirty="0" smtClean="0"/>
                        <a:t>אייך</a:t>
                      </a:r>
                      <a:r>
                        <a:rPr lang="he-IL" sz="1800" baseline="0" dirty="0" smtClean="0"/>
                        <a:t> צו זען.</a:t>
                      </a:r>
                      <a:endParaRPr lang="en-GB" sz="1800" baseline="0" dirty="0" smtClean="0"/>
                    </a:p>
                    <a:p>
                      <a:pPr algn="l"/>
                      <a:r>
                        <a:rPr lang="en-GB" sz="1600" i="1" baseline="0" dirty="0" smtClean="0"/>
                        <a:t>volt </a:t>
                      </a:r>
                      <a:r>
                        <a:rPr lang="en-GB" sz="1600" i="1" baseline="0" dirty="0" err="1" smtClean="0"/>
                        <a:t>ir</a:t>
                      </a:r>
                      <a:r>
                        <a:rPr lang="en-GB" sz="1600" i="1" baseline="0" dirty="0" smtClean="0"/>
                        <a:t> </a:t>
                      </a:r>
                      <a:r>
                        <a:rPr lang="en-GB" sz="1600" i="1" baseline="0" dirty="0" err="1" smtClean="0"/>
                        <a:t>zikh</a:t>
                      </a:r>
                      <a:r>
                        <a:rPr lang="en-GB" sz="1600" i="1" baseline="0" dirty="0" smtClean="0"/>
                        <a:t> </a:t>
                      </a:r>
                      <a:r>
                        <a:rPr lang="en-GB" sz="1600" i="1" baseline="0" dirty="0" err="1" smtClean="0"/>
                        <a:t>gevolt</a:t>
                      </a:r>
                      <a:r>
                        <a:rPr lang="en-GB" sz="1600" i="1" baseline="0" dirty="0" smtClean="0"/>
                        <a:t> </a:t>
                      </a:r>
                      <a:r>
                        <a:rPr lang="en-GB" sz="1600" i="1" baseline="0" dirty="0" err="1" smtClean="0"/>
                        <a:t>aropzetsn</a:t>
                      </a:r>
                      <a:r>
                        <a:rPr lang="en-GB" sz="1600" i="1" baseline="0" dirty="0" smtClean="0"/>
                        <a:t> do </a:t>
                      </a:r>
                      <a:r>
                        <a:rPr lang="en-GB" sz="1600" i="1" baseline="0" dirty="0" err="1" smtClean="0"/>
                        <a:t>oyf</a:t>
                      </a:r>
                      <a:r>
                        <a:rPr lang="en-GB" sz="1600" i="1" baseline="0" dirty="0" smtClean="0"/>
                        <a:t> a </a:t>
                      </a:r>
                      <a:r>
                        <a:rPr lang="en-GB" sz="1600" i="1" baseline="0" dirty="0" err="1" smtClean="0"/>
                        <a:t>bakveme</a:t>
                      </a:r>
                      <a:r>
                        <a:rPr lang="en-GB" sz="1600" i="1" baseline="0" dirty="0" smtClean="0"/>
                        <a:t> </a:t>
                      </a:r>
                      <a:r>
                        <a:rPr lang="en-GB" sz="1600" i="1" baseline="0" dirty="0" err="1" smtClean="0"/>
                        <a:t>benkl</a:t>
                      </a:r>
                      <a:r>
                        <a:rPr lang="en-GB" sz="1600" i="1" baseline="0" dirty="0" smtClean="0"/>
                        <a:t>? </a:t>
                      </a:r>
                      <a:r>
                        <a:rPr lang="en-GB" sz="1600" i="1" baseline="0" dirty="0" err="1" smtClean="0"/>
                        <a:t>es</a:t>
                      </a:r>
                      <a:r>
                        <a:rPr lang="en-GB" sz="1600" i="1" baseline="0" dirty="0" smtClean="0"/>
                        <a:t> </a:t>
                      </a:r>
                      <a:r>
                        <a:rPr lang="en-GB" sz="1600" i="1" baseline="0" dirty="0" err="1" smtClean="0"/>
                        <a:t>iz</a:t>
                      </a:r>
                      <a:r>
                        <a:rPr lang="en-GB" sz="1600" i="1" baseline="0" dirty="0" smtClean="0"/>
                        <a:t> </a:t>
                      </a:r>
                      <a:r>
                        <a:rPr lang="en-GB" sz="1600" i="1" baseline="0" dirty="0" err="1" smtClean="0"/>
                        <a:t>mayn</a:t>
                      </a:r>
                      <a:r>
                        <a:rPr lang="en-GB" sz="1600" i="1" baseline="0" dirty="0" smtClean="0"/>
                        <a:t> </a:t>
                      </a:r>
                      <a:r>
                        <a:rPr lang="en-GB" sz="1600" i="1" baseline="0" dirty="0" err="1" smtClean="0"/>
                        <a:t>koved</a:t>
                      </a:r>
                      <a:r>
                        <a:rPr lang="en-GB" sz="1600" i="1" baseline="0" dirty="0" smtClean="0"/>
                        <a:t> </a:t>
                      </a:r>
                      <a:r>
                        <a:rPr lang="en-GB" sz="1600" i="1" baseline="0" dirty="0" err="1" smtClean="0"/>
                        <a:t>aykh</a:t>
                      </a:r>
                      <a:r>
                        <a:rPr lang="en-GB" sz="1600" i="1" baseline="0" dirty="0" smtClean="0"/>
                        <a:t> </a:t>
                      </a:r>
                      <a:r>
                        <a:rPr lang="en-GB" sz="1600" i="1" baseline="0" dirty="0" err="1" smtClean="0"/>
                        <a:t>tsu</a:t>
                      </a:r>
                      <a:r>
                        <a:rPr lang="en-GB" sz="1600" i="1" baseline="0" dirty="0" smtClean="0"/>
                        <a:t> zen.</a:t>
                      </a:r>
                      <a:endParaRPr lang="he-IL" sz="1600" i="1" baseline="0" dirty="0" smtClean="0"/>
                    </a:p>
                    <a:p>
                      <a:pPr algn="l"/>
                      <a:r>
                        <a:rPr lang="en-GB" sz="1600" dirty="0" smtClean="0"/>
                        <a:t>‘Would you like to sit down here on a comfortable</a:t>
                      </a:r>
                      <a:r>
                        <a:rPr lang="en-GB" sz="1600" baseline="0" dirty="0" smtClean="0"/>
                        <a:t> chair? It is my honour to see you.’</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1596597"/>
                  </a:ext>
                </a:extLst>
              </a:tr>
            </a:tbl>
          </a:graphicData>
        </a:graphic>
      </p:graphicFrame>
    </p:spTree>
    <p:extLst>
      <p:ext uri="{BB962C8B-B14F-4D97-AF65-F5344CB8AC3E}">
        <p14:creationId xmlns:p14="http://schemas.microsoft.com/office/powerpoint/2010/main" val="2018321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819559"/>
            <a:ext cx="8489950" cy="733425"/>
          </a:xfrm>
        </p:spPr>
        <p:txBody>
          <a:bodyPr>
            <a:normAutofit fontScale="90000"/>
          </a:bodyPr>
          <a:lstStyle/>
          <a:p>
            <a:pPr algn="ctr"/>
            <a:r>
              <a:rPr lang="en-US" dirty="0" smtClean="0"/>
              <a:t>Possessives</a:t>
            </a:r>
            <a:br>
              <a:rPr lang="en-US" dirty="0" smtClean="0"/>
            </a:br>
            <a:r>
              <a:rPr lang="en-US" dirty="0" smtClean="0"/>
              <a:t>Free-standing</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3762062"/>
              </p:ext>
            </p:extLst>
          </p:nvPr>
        </p:nvGraphicFramePr>
        <p:xfrm>
          <a:off x="287388" y="1882434"/>
          <a:ext cx="8489951" cy="4272561"/>
        </p:xfrm>
        <a:graphic>
          <a:graphicData uri="http://schemas.openxmlformats.org/drawingml/2006/table">
            <a:tbl>
              <a:tblPr firstRow="1" bandRow="1">
                <a:tableStyleId>{5C22544A-7EE6-4342-B048-85BDC9FD1C3A}</a:tableStyleId>
              </a:tblPr>
              <a:tblGrid>
                <a:gridCol w="4244975">
                  <a:extLst>
                    <a:ext uri="{9D8B030D-6E8A-4147-A177-3AD203B41FA5}">
                      <a16:colId xmlns:a16="http://schemas.microsoft.com/office/drawing/2014/main" val="2340696689"/>
                    </a:ext>
                  </a:extLst>
                </a:gridCol>
                <a:gridCol w="3225289">
                  <a:extLst>
                    <a:ext uri="{9D8B030D-6E8A-4147-A177-3AD203B41FA5}">
                      <a16:colId xmlns:a16="http://schemas.microsoft.com/office/drawing/2014/main" val="3000973518"/>
                    </a:ext>
                  </a:extLst>
                </a:gridCol>
                <a:gridCol w="1019687">
                  <a:extLst>
                    <a:ext uri="{9D8B030D-6E8A-4147-A177-3AD203B41FA5}">
                      <a16:colId xmlns:a16="http://schemas.microsoft.com/office/drawing/2014/main" val="2245564688"/>
                    </a:ext>
                  </a:extLst>
                </a:gridCol>
              </a:tblGrid>
              <a:tr h="443666">
                <a:tc>
                  <a:txBody>
                    <a:bodyPr/>
                    <a:lstStyle/>
                    <a:p>
                      <a:pPr algn="ctr"/>
                      <a:r>
                        <a:rPr lang="en-GB" b="1" dirty="0" smtClean="0">
                          <a:ln>
                            <a:noFill/>
                          </a:ln>
                          <a:solidFill>
                            <a:schemeClr val="tx1"/>
                          </a:solidFill>
                        </a:rPr>
                        <a:t>Plural</a:t>
                      </a:r>
                      <a:endParaRPr lang="en-GB" b="1" dirty="0" smtClean="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b="1" dirty="0" smtClean="0">
                          <a:ln>
                            <a:noFill/>
                          </a:ln>
                          <a:solidFill>
                            <a:schemeClr val="tx1"/>
                          </a:solidFill>
                        </a:rPr>
                        <a:t>Singular</a:t>
                      </a:r>
                      <a:endParaRPr lang="en-GB"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GB" i="0" dirty="0">
                        <a:ln>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5049352"/>
                  </a:ext>
                </a:extLst>
              </a:tr>
              <a:tr h="765779">
                <a:tc>
                  <a:txBody>
                    <a:bodyPr/>
                    <a:lstStyle/>
                    <a:p>
                      <a:pPr algn="r"/>
                      <a:r>
                        <a:rPr lang="he-IL" dirty="0" smtClean="0"/>
                        <a:t>אונ(ד)זער?,</a:t>
                      </a:r>
                      <a:r>
                        <a:rPr lang="he-IL" baseline="0" dirty="0" smtClean="0"/>
                        <a:t> אונ(ד)זערע\אונ(ד)זערס</a:t>
                      </a:r>
                    </a:p>
                    <a:p>
                      <a:pPr algn="r"/>
                      <a:r>
                        <a:rPr lang="en-GB" i="1" baseline="0" dirty="0" smtClean="0"/>
                        <a:t>un(d)</a:t>
                      </a:r>
                      <a:r>
                        <a:rPr lang="en-GB" i="1" baseline="0" dirty="0" err="1" smtClean="0"/>
                        <a:t>zers</a:t>
                      </a:r>
                      <a:r>
                        <a:rPr lang="en-GB" i="1" baseline="0" dirty="0" smtClean="0"/>
                        <a:t>\un(d)</a:t>
                      </a:r>
                      <a:r>
                        <a:rPr lang="en-GB" i="1" baseline="0" dirty="0" err="1" smtClean="0"/>
                        <a:t>zere</a:t>
                      </a:r>
                      <a:r>
                        <a:rPr lang="en-GB" i="1" baseline="0" dirty="0" smtClean="0"/>
                        <a:t> ,?un(d)</a:t>
                      </a:r>
                      <a:r>
                        <a:rPr lang="en-GB" i="1" baseline="0" dirty="0" err="1" smtClean="0"/>
                        <a:t>zer</a:t>
                      </a:r>
                      <a:endParaRPr lang="en-GB"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he-IL" dirty="0" smtClean="0"/>
                        <a:t>מיין?,</a:t>
                      </a:r>
                      <a:r>
                        <a:rPr lang="he-IL" baseline="0" dirty="0" smtClean="0"/>
                        <a:t> מיינע\מיינס</a:t>
                      </a:r>
                    </a:p>
                    <a:p>
                      <a:pPr algn="r"/>
                      <a:r>
                        <a:rPr lang="en-GB" i="1" baseline="0" dirty="0" err="1" smtClean="0"/>
                        <a:t>mayns</a:t>
                      </a:r>
                      <a:r>
                        <a:rPr lang="en-GB" i="1" baseline="0" dirty="0" smtClean="0"/>
                        <a:t>\</a:t>
                      </a:r>
                      <a:r>
                        <a:rPr lang="en-GB" i="1" baseline="0" dirty="0" err="1" smtClean="0"/>
                        <a:t>mayne</a:t>
                      </a:r>
                      <a:r>
                        <a:rPr lang="en-GB" i="1" baseline="0" dirty="0" smtClean="0"/>
                        <a:t> ,?</a:t>
                      </a:r>
                      <a:r>
                        <a:rPr lang="en-GB" i="1" baseline="0" dirty="0" err="1" smtClean="0"/>
                        <a:t>mayn</a:t>
                      </a:r>
                      <a:endParaRPr lang="en-GB"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en-GB" b="1" i="0"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2175196"/>
                  </a:ext>
                </a:extLst>
              </a:tr>
              <a:tr h="765779">
                <a:tc>
                  <a:txBody>
                    <a:bodyPr/>
                    <a:lstStyle/>
                    <a:p>
                      <a:pPr algn="r"/>
                      <a:r>
                        <a:rPr lang="he-IL" dirty="0" smtClean="0"/>
                        <a:t>ענקער\ענקערע\ענקערס</a:t>
                      </a:r>
                      <a:endParaRPr lang="en-GB" dirty="0" smtClean="0"/>
                    </a:p>
                    <a:p>
                      <a:pPr algn="r"/>
                      <a:r>
                        <a:rPr lang="en-GB" i="1" dirty="0" err="1" smtClean="0"/>
                        <a:t>enkers</a:t>
                      </a:r>
                      <a:r>
                        <a:rPr lang="en-GB" i="1" dirty="0" smtClean="0"/>
                        <a:t>\</a:t>
                      </a:r>
                      <a:r>
                        <a:rPr lang="en-GB" i="1" dirty="0" err="1" smtClean="0"/>
                        <a:t>enkere</a:t>
                      </a:r>
                      <a:r>
                        <a:rPr lang="en-GB" i="1" dirty="0" smtClean="0"/>
                        <a:t>\</a:t>
                      </a:r>
                      <a:r>
                        <a:rPr lang="en-GB" i="1" dirty="0" err="1" smtClean="0"/>
                        <a:t>enker</a:t>
                      </a:r>
                      <a:endParaRPr lang="he-IL"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he-IL" dirty="0" smtClean="0"/>
                        <a:t>דיין?, דיינע\</a:t>
                      </a:r>
                      <a:r>
                        <a:rPr lang="he-IL" baseline="0" dirty="0" smtClean="0"/>
                        <a:t>דיינס</a:t>
                      </a:r>
                      <a:endParaRPr lang="en-GB" baseline="0" dirty="0" smtClean="0"/>
                    </a:p>
                    <a:p>
                      <a:pPr algn="r"/>
                      <a:r>
                        <a:rPr lang="en-GB" i="1" baseline="0" dirty="0" err="1" smtClean="0"/>
                        <a:t>dayns</a:t>
                      </a:r>
                      <a:r>
                        <a:rPr lang="en-GB" i="1" baseline="0" dirty="0" smtClean="0"/>
                        <a:t>\</a:t>
                      </a:r>
                      <a:r>
                        <a:rPr lang="en-GB" i="1" baseline="0" dirty="0" err="1" smtClean="0"/>
                        <a:t>dayne</a:t>
                      </a:r>
                      <a:r>
                        <a:rPr lang="en-GB" i="1" baseline="0" dirty="0" smtClean="0"/>
                        <a:t> ,?</a:t>
                      </a:r>
                      <a:r>
                        <a:rPr lang="en-GB" i="1" baseline="0" dirty="0" err="1" smtClean="0"/>
                        <a:t>dayn</a:t>
                      </a:r>
                      <a:endParaRPr lang="he-IL"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GB" b="1" i="0" dirty="0" smtClean="0"/>
                        <a:t>2</a:t>
                      </a:r>
                      <a:endParaRPr lang="he-IL" b="1"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55885073"/>
                  </a:ext>
                </a:extLst>
              </a:tr>
              <a:tr h="765779">
                <a:tc>
                  <a:txBody>
                    <a:bodyPr/>
                    <a:lstStyle/>
                    <a:p>
                      <a:pPr algn="r"/>
                      <a:r>
                        <a:rPr lang="he-IL" i="0" dirty="0" smtClean="0"/>
                        <a:t>אייער?,</a:t>
                      </a:r>
                      <a:r>
                        <a:rPr lang="he-IL" i="0" baseline="0" dirty="0" smtClean="0"/>
                        <a:t> אייערע\אייערס</a:t>
                      </a:r>
                    </a:p>
                    <a:p>
                      <a:pPr algn="r"/>
                      <a:r>
                        <a:rPr lang="en-GB" i="1" baseline="0" dirty="0" err="1" smtClean="0"/>
                        <a:t>ayers</a:t>
                      </a:r>
                      <a:r>
                        <a:rPr lang="en-GB" i="1" baseline="0" dirty="0" smtClean="0"/>
                        <a:t>\</a:t>
                      </a:r>
                      <a:r>
                        <a:rPr lang="en-GB" i="1" baseline="0" dirty="0" err="1" smtClean="0"/>
                        <a:t>ayere</a:t>
                      </a:r>
                      <a:r>
                        <a:rPr lang="en-GB" i="1" baseline="0" dirty="0" smtClean="0"/>
                        <a:t> ,?</a:t>
                      </a:r>
                      <a:r>
                        <a:rPr lang="en-GB" i="1" baseline="0" dirty="0" err="1" smtClean="0"/>
                        <a:t>ayer</a:t>
                      </a:r>
                      <a:endParaRPr lang="he-IL"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he-IL" i="0" dirty="0" smtClean="0"/>
                        <a:t>אייער?,</a:t>
                      </a:r>
                      <a:r>
                        <a:rPr lang="he-IL" i="0" baseline="0" dirty="0" smtClean="0"/>
                        <a:t> אייערע\אייערס</a:t>
                      </a:r>
                    </a:p>
                    <a:p>
                      <a:pPr algn="r"/>
                      <a:r>
                        <a:rPr lang="en-GB" i="1" baseline="0" dirty="0" err="1" smtClean="0"/>
                        <a:t>ayers</a:t>
                      </a:r>
                      <a:r>
                        <a:rPr lang="en-GB" i="1" baseline="0" dirty="0" smtClean="0"/>
                        <a:t>\</a:t>
                      </a:r>
                      <a:r>
                        <a:rPr lang="en-GB" i="1" baseline="0" dirty="0" err="1" smtClean="0"/>
                        <a:t>ayere</a:t>
                      </a:r>
                      <a:r>
                        <a:rPr lang="en-GB" i="1" baseline="0" dirty="0" smtClean="0"/>
                        <a:t> ,?</a:t>
                      </a:r>
                      <a:r>
                        <a:rPr lang="en-GB" i="1" baseline="0" dirty="0" err="1" smtClean="0"/>
                        <a:t>ayer</a:t>
                      </a:r>
                      <a:endParaRPr lang="he-IL"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GB" b="1" i="0" dirty="0" smtClean="0"/>
                        <a:t>2 (hon)</a:t>
                      </a:r>
                      <a:endParaRPr lang="he-IL" b="1"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0608502"/>
                  </a:ext>
                </a:extLst>
              </a:tr>
              <a:tr h="765779">
                <a:tc rowSpan="2">
                  <a:txBody>
                    <a:bodyPr/>
                    <a:lstStyle/>
                    <a:p>
                      <a:pPr algn="r"/>
                      <a:r>
                        <a:rPr lang="he-IL" dirty="0" smtClean="0"/>
                        <a:t>זייער\</a:t>
                      </a:r>
                      <a:r>
                        <a:rPr lang="he-IL" baseline="0" dirty="0" smtClean="0"/>
                        <a:t>זייערע\זייערס</a:t>
                      </a:r>
                      <a:endParaRPr lang="en-GB" baseline="0" dirty="0" smtClean="0"/>
                    </a:p>
                    <a:p>
                      <a:pPr algn="r"/>
                      <a:r>
                        <a:rPr lang="en-GB" i="1" baseline="0" dirty="0" err="1" smtClean="0"/>
                        <a:t>zeyers</a:t>
                      </a:r>
                      <a:r>
                        <a:rPr lang="en-GB" i="1" baseline="0" dirty="0" smtClean="0"/>
                        <a:t>\</a:t>
                      </a:r>
                      <a:r>
                        <a:rPr lang="en-GB" i="1" baseline="0" dirty="0" err="1" smtClean="0"/>
                        <a:t>zeyere</a:t>
                      </a:r>
                      <a:r>
                        <a:rPr lang="en-GB" i="1" baseline="0" dirty="0" smtClean="0"/>
                        <a:t> ,?</a:t>
                      </a:r>
                      <a:r>
                        <a:rPr lang="en-GB" i="1" baseline="0" dirty="0" err="1" smtClean="0"/>
                        <a:t>zeyer</a:t>
                      </a:r>
                      <a:endParaRPr lang="en-GB"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he-IL" dirty="0" smtClean="0"/>
                        <a:t>זיין?,</a:t>
                      </a:r>
                      <a:r>
                        <a:rPr lang="he-IL" baseline="0" dirty="0" smtClean="0"/>
                        <a:t> זיינע\זיינס</a:t>
                      </a:r>
                      <a:endParaRPr lang="en-GB" baseline="0" dirty="0" smtClean="0"/>
                    </a:p>
                    <a:p>
                      <a:pPr algn="r"/>
                      <a:r>
                        <a:rPr lang="en-GB" i="1" baseline="0" dirty="0" err="1" smtClean="0"/>
                        <a:t>zayns</a:t>
                      </a:r>
                      <a:r>
                        <a:rPr lang="en-GB" i="1" baseline="0" dirty="0" smtClean="0"/>
                        <a:t>\</a:t>
                      </a:r>
                      <a:r>
                        <a:rPr lang="en-GB" i="1" baseline="0" dirty="0" err="1" smtClean="0"/>
                        <a:t>zayne</a:t>
                      </a:r>
                      <a:r>
                        <a:rPr lang="en-GB" i="1" baseline="0" dirty="0" smtClean="0"/>
                        <a:t> ,?</a:t>
                      </a:r>
                      <a:r>
                        <a:rPr lang="en-GB" i="1" baseline="0" dirty="0" err="1" smtClean="0"/>
                        <a:t>zayn</a:t>
                      </a:r>
                      <a:endParaRPr lang="en-GB"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GB" b="1" i="0" dirty="0" smtClean="0"/>
                        <a:t>3m</a:t>
                      </a:r>
                      <a:endParaRPr lang="en-GB"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8370008"/>
                  </a:ext>
                </a:extLst>
              </a:tr>
              <a:tr h="765779">
                <a:tc v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he-IL" dirty="0" smtClean="0"/>
                        <a:t>איר?,</a:t>
                      </a:r>
                      <a:r>
                        <a:rPr lang="he-IL" baseline="0" dirty="0" smtClean="0"/>
                        <a:t> </a:t>
                      </a:r>
                      <a:r>
                        <a:rPr lang="he-IL" baseline="0" dirty="0" smtClean="0"/>
                        <a:t>אירע\אירעס</a:t>
                      </a:r>
                      <a:endParaRPr lang="en-GB" baseline="0" dirty="0" smtClean="0"/>
                    </a:p>
                    <a:p>
                      <a:pPr algn="r" rtl="1"/>
                      <a:r>
                        <a:rPr lang="en-GB" i="1" baseline="0" dirty="0" err="1" smtClean="0"/>
                        <a:t>ires</a:t>
                      </a:r>
                      <a:r>
                        <a:rPr lang="en-GB" i="1" baseline="0" dirty="0" smtClean="0"/>
                        <a:t>\ire </a:t>
                      </a:r>
                      <a:r>
                        <a:rPr lang="en-GB" i="1" baseline="0" dirty="0" smtClean="0"/>
                        <a:t>,?</a:t>
                      </a:r>
                      <a:r>
                        <a:rPr lang="en-GB" i="1" baseline="0" dirty="0" err="1" smtClean="0"/>
                        <a:t>ir</a:t>
                      </a:r>
                      <a:endParaRPr lang="he-IL" i="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en-GB" b="1" i="0" baseline="0" dirty="0" smtClean="0"/>
                        <a:t>3f</a:t>
                      </a:r>
                      <a:endParaRPr lang="he-IL" b="1" i="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5337469"/>
                  </a:ext>
                </a:extLst>
              </a:tr>
            </a:tbl>
          </a:graphicData>
        </a:graphic>
      </p:graphicFrame>
    </p:spTree>
    <p:extLst>
      <p:ext uri="{BB962C8B-B14F-4D97-AF65-F5344CB8AC3E}">
        <p14:creationId xmlns:p14="http://schemas.microsoft.com/office/powerpoint/2010/main" val="750711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200" y="1641475"/>
            <a:ext cx="8489950" cy="4959022"/>
          </a:xfrm>
        </p:spPr>
        <p:txBody>
          <a:bodyPr>
            <a:normAutofit/>
          </a:bodyPr>
          <a:lstStyle/>
          <a:p>
            <a:pPr marL="0" indent="0">
              <a:buNone/>
            </a:pPr>
            <a:endParaRPr lang="en-GB" b="1" dirty="0" smtClean="0"/>
          </a:p>
          <a:p>
            <a:pPr marL="0" indent="0">
              <a:buNone/>
            </a:pPr>
            <a:endParaRPr lang="en-GB" b="1" dirty="0"/>
          </a:p>
          <a:p>
            <a:pPr marL="0" indent="0">
              <a:buNone/>
            </a:pPr>
            <a:r>
              <a:rPr lang="en-GB" b="1" dirty="0" smtClean="0"/>
              <a:t> </a:t>
            </a:r>
            <a:endParaRPr lang="en-GB" b="1" dirty="0" smtClean="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endParaRPr lang="en-GB" dirty="0"/>
          </a:p>
          <a:p>
            <a:pPr marL="0" indent="0">
              <a:buNone/>
            </a:pP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283755815"/>
              </p:ext>
            </p:extLst>
          </p:nvPr>
        </p:nvGraphicFramePr>
        <p:xfrm>
          <a:off x="105103" y="762314"/>
          <a:ext cx="8902263" cy="5964309"/>
        </p:xfrm>
        <a:graphic>
          <a:graphicData uri="http://schemas.openxmlformats.org/drawingml/2006/table">
            <a:tbl>
              <a:tblPr firstRow="1" bandRow="1">
                <a:tableStyleId>{5C22544A-7EE6-4342-B048-85BDC9FD1C3A}</a:tableStyleId>
              </a:tblPr>
              <a:tblGrid>
                <a:gridCol w="497722">
                  <a:extLst>
                    <a:ext uri="{9D8B030D-6E8A-4147-A177-3AD203B41FA5}">
                      <a16:colId xmlns:a16="http://schemas.microsoft.com/office/drawing/2014/main" val="523950526"/>
                    </a:ext>
                  </a:extLst>
                </a:gridCol>
                <a:gridCol w="1813544">
                  <a:extLst>
                    <a:ext uri="{9D8B030D-6E8A-4147-A177-3AD203B41FA5}">
                      <a16:colId xmlns:a16="http://schemas.microsoft.com/office/drawing/2014/main" val="3451355231"/>
                    </a:ext>
                  </a:extLst>
                </a:gridCol>
                <a:gridCol w="1713779">
                  <a:extLst>
                    <a:ext uri="{9D8B030D-6E8A-4147-A177-3AD203B41FA5}">
                      <a16:colId xmlns:a16="http://schemas.microsoft.com/office/drawing/2014/main" val="3222236324"/>
                    </a:ext>
                  </a:extLst>
                </a:gridCol>
                <a:gridCol w="426262">
                  <a:extLst>
                    <a:ext uri="{9D8B030D-6E8A-4147-A177-3AD203B41FA5}">
                      <a16:colId xmlns:a16="http://schemas.microsoft.com/office/drawing/2014/main" val="3819539616"/>
                    </a:ext>
                  </a:extLst>
                </a:gridCol>
                <a:gridCol w="2076938">
                  <a:extLst>
                    <a:ext uri="{9D8B030D-6E8A-4147-A177-3AD203B41FA5}">
                      <a16:colId xmlns:a16="http://schemas.microsoft.com/office/drawing/2014/main" val="1670405060"/>
                    </a:ext>
                  </a:extLst>
                </a:gridCol>
                <a:gridCol w="2374018">
                  <a:extLst>
                    <a:ext uri="{9D8B030D-6E8A-4147-A177-3AD203B41FA5}">
                      <a16:colId xmlns:a16="http://schemas.microsoft.com/office/drawing/2014/main" val="1554526071"/>
                    </a:ext>
                  </a:extLst>
                </a:gridCol>
              </a:tblGrid>
              <a:tr h="490746">
                <a:tc gridSpan="6">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b="1" dirty="0" smtClean="0">
                          <a:solidFill>
                            <a:sysClr val="windowText" lastClr="000000"/>
                          </a:solidFill>
                        </a:rPr>
                        <a:t>Free-standing</a:t>
                      </a:r>
                      <a:r>
                        <a:rPr lang="en-GB" sz="1800" b="1" baseline="0" dirty="0" smtClean="0">
                          <a:solidFill>
                            <a:sysClr val="windowText" lastClr="000000"/>
                          </a:solidFill>
                        </a:rPr>
                        <a:t> possessives: examples</a:t>
                      </a:r>
                      <a:endParaRPr lang="en-GB" sz="1800" b="1"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sz="2000" b="1"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120988"/>
                  </a:ext>
                </a:extLst>
              </a:tr>
              <a:tr h="544046">
                <a:tc rowSpan="2">
                  <a:txBody>
                    <a:bodyPr/>
                    <a:lstStyle/>
                    <a:p>
                      <a:r>
                        <a:rPr lang="en-GB" sz="1200" b="1" dirty="0" smtClean="0"/>
                        <a:t>1sg</a:t>
                      </a:r>
                      <a:endParaRPr lang="en-GB"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i="1" dirty="0" err="1" smtClean="0"/>
                        <a:t>deye</a:t>
                      </a:r>
                      <a:r>
                        <a:rPr lang="en-GB" sz="1400" i="1" baseline="0" dirty="0" smtClean="0"/>
                        <a:t> </a:t>
                      </a:r>
                      <a:r>
                        <a:rPr lang="en-GB" sz="1400" i="1" baseline="0" dirty="0" err="1" smtClean="0"/>
                        <a:t>feder</a:t>
                      </a:r>
                      <a:r>
                        <a:rPr lang="en-GB" sz="1400" i="1" baseline="0" dirty="0" smtClean="0"/>
                        <a:t> </a:t>
                      </a:r>
                      <a:r>
                        <a:rPr lang="en-GB" sz="1400" i="1" baseline="0" dirty="0" err="1" smtClean="0"/>
                        <a:t>iz</a:t>
                      </a:r>
                      <a:r>
                        <a:rPr lang="en-GB" sz="1400" i="1" baseline="0" dirty="0" smtClean="0"/>
                        <a:t> </a:t>
                      </a:r>
                      <a:r>
                        <a:rPr lang="en-GB" sz="1400" i="1" baseline="0" dirty="0" err="1" smtClean="0"/>
                        <a:t>mayns</a:t>
                      </a:r>
                      <a:endParaRPr lang="he-IL" sz="1400" i="1" dirty="0" smtClean="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dirty="0" smtClean="0"/>
                        <a:t>דייע פעדער איז </a:t>
                      </a:r>
                      <a:r>
                        <a:rPr lang="he-IL" sz="1400" b="1" dirty="0" smtClean="0"/>
                        <a:t>מיינס</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GB" sz="1200" b="1" dirty="0" smtClean="0"/>
                        <a:t>1pl</a:t>
                      </a:r>
                      <a:endParaRPr lang="en-GB"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1400" i="1" dirty="0" err="1" smtClean="0"/>
                        <a:t>deye</a:t>
                      </a:r>
                      <a:r>
                        <a:rPr lang="en-GB" sz="1400" i="1" baseline="0" dirty="0" smtClean="0"/>
                        <a:t> </a:t>
                      </a:r>
                      <a:r>
                        <a:rPr lang="en-GB" sz="1400" i="1" baseline="0" dirty="0" err="1" smtClean="0"/>
                        <a:t>feder</a:t>
                      </a:r>
                      <a:r>
                        <a:rPr lang="en-GB" sz="1400" i="1" baseline="0" dirty="0" smtClean="0"/>
                        <a:t> </a:t>
                      </a:r>
                      <a:r>
                        <a:rPr lang="en-GB" sz="1400" i="1" baseline="0" dirty="0" err="1" smtClean="0"/>
                        <a:t>iz</a:t>
                      </a:r>
                      <a:r>
                        <a:rPr lang="en-GB" sz="1400" i="1" baseline="0" dirty="0" smtClean="0"/>
                        <a:t> </a:t>
                      </a:r>
                      <a:r>
                        <a:rPr lang="en-GB" sz="1400" i="1" baseline="0" dirty="0" err="1" smtClean="0"/>
                        <a:t>undzere</a:t>
                      </a:r>
                      <a:endParaRPr lang="en-GB" sz="1400" i="1" baseline="0" dirty="0" smtClean="0"/>
                    </a:p>
                    <a:p>
                      <a:pPr algn="l"/>
                      <a:r>
                        <a:rPr lang="en-GB" sz="1400" i="0" baseline="0" dirty="0" smtClean="0"/>
                        <a:t>‘this pen is ours’</a:t>
                      </a:r>
                      <a:endParaRPr lang="en-GB" sz="1400" i="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i="0" dirty="0" smtClean="0"/>
                        <a:t>דייע פעדער איז </a:t>
                      </a:r>
                      <a:r>
                        <a:rPr lang="he-IL" sz="1400" b="1" i="0" dirty="0" smtClean="0"/>
                        <a:t>אונדזערע</a:t>
                      </a:r>
                      <a:endParaRPr lang="en-GB" sz="1400" b="1" i="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6375288"/>
                  </a:ext>
                </a:extLst>
              </a:tr>
              <a:tr h="544046">
                <a:tc vMerge="1">
                  <a:txBody>
                    <a:bodyPr/>
                    <a:lstStyle/>
                    <a:p>
                      <a:endParaRPr lang="en-GB"/>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i="1" dirty="0" err="1" smtClean="0"/>
                        <a:t>deye</a:t>
                      </a:r>
                      <a:r>
                        <a:rPr lang="en-GB" sz="1400" i="1" dirty="0" smtClean="0"/>
                        <a:t> </a:t>
                      </a:r>
                      <a:r>
                        <a:rPr lang="en-GB" sz="1400" i="1" dirty="0" err="1" smtClean="0"/>
                        <a:t>feder</a:t>
                      </a:r>
                      <a:r>
                        <a:rPr lang="en-GB" sz="1400" i="1" dirty="0" smtClean="0"/>
                        <a:t> </a:t>
                      </a:r>
                      <a:r>
                        <a:rPr lang="en-GB" sz="1400" i="1" dirty="0" err="1" smtClean="0"/>
                        <a:t>iz</a:t>
                      </a:r>
                      <a:r>
                        <a:rPr lang="en-GB" sz="1400" i="1" dirty="0" smtClean="0"/>
                        <a:t> </a:t>
                      </a:r>
                      <a:r>
                        <a:rPr lang="en-GB" sz="1400" i="1" dirty="0" err="1" smtClean="0"/>
                        <a:t>mayn</a:t>
                      </a:r>
                      <a:r>
                        <a:rPr lang="en-GB" sz="1400" i="1" baseline="0"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400" i="0" dirty="0" smtClean="0"/>
                        <a:t>‘this pen is mine’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he-IL" sz="1400" dirty="0" smtClean="0"/>
                        <a:t>דייע פעדער איז </a:t>
                      </a:r>
                      <a:r>
                        <a:rPr lang="he-IL" sz="1400" b="1" dirty="0" smtClean="0"/>
                        <a:t>מיינע</a:t>
                      </a:r>
                      <a:endParaRPr lang="en-GB" sz="14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GB"/>
                    </a:p>
                  </a:txBody>
                  <a:tcPr/>
                </a:tc>
                <a:tc>
                  <a:txBody>
                    <a:bodyPr/>
                    <a:lstStyle/>
                    <a:p>
                      <a:pPr algn="l"/>
                      <a:r>
                        <a:rPr lang="en-GB" sz="1400" i="1" dirty="0" err="1" smtClean="0"/>
                        <a:t>yene</a:t>
                      </a:r>
                      <a:r>
                        <a:rPr lang="en-GB" sz="1400" i="1" dirty="0" smtClean="0"/>
                        <a:t> </a:t>
                      </a:r>
                      <a:r>
                        <a:rPr lang="en-GB" sz="1400" i="1" dirty="0" err="1" smtClean="0"/>
                        <a:t>bukh</a:t>
                      </a:r>
                      <a:r>
                        <a:rPr lang="en-GB" sz="1400" i="1" baseline="0" dirty="0" smtClean="0"/>
                        <a:t> </a:t>
                      </a:r>
                      <a:r>
                        <a:rPr lang="en-GB" sz="1400" i="1" baseline="0" dirty="0" err="1" smtClean="0"/>
                        <a:t>iz</a:t>
                      </a:r>
                      <a:r>
                        <a:rPr lang="en-GB" sz="1400" i="1" baseline="0" dirty="0" smtClean="0"/>
                        <a:t> </a:t>
                      </a:r>
                      <a:r>
                        <a:rPr lang="en-GB" sz="1400" i="1" baseline="0" dirty="0" err="1" smtClean="0"/>
                        <a:t>undzers</a:t>
                      </a:r>
                      <a:endParaRPr lang="en-GB" sz="1400" i="1" baseline="0" dirty="0" smtClean="0"/>
                    </a:p>
                    <a:p>
                      <a:pPr algn="l"/>
                      <a:r>
                        <a:rPr lang="en-GB" sz="1400" i="0" baseline="0" dirty="0" smtClean="0"/>
                        <a:t>‘that book is ours’</a:t>
                      </a:r>
                      <a:endParaRPr lang="en-GB" sz="1400" i="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i="0" dirty="0" smtClean="0"/>
                        <a:t>יענע</a:t>
                      </a:r>
                      <a:r>
                        <a:rPr lang="he-IL" sz="1400" i="0" baseline="0" dirty="0" smtClean="0"/>
                        <a:t> בוך איז </a:t>
                      </a:r>
                      <a:r>
                        <a:rPr lang="he-IL" sz="1400" b="1" i="0" baseline="0" dirty="0" smtClean="0"/>
                        <a:t>אונדזערס</a:t>
                      </a:r>
                      <a:endParaRPr lang="en-GB" sz="1400" b="1" i="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5890662"/>
                  </a:ext>
                </a:extLst>
              </a:tr>
              <a:tr h="620306">
                <a:tc rowSpan="3">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b="1" dirty="0" smtClean="0"/>
                        <a:t>2sg</a:t>
                      </a:r>
                    </a:p>
                    <a:p>
                      <a:endParaRPr lang="en-GB"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l"/>
                      <a:r>
                        <a:rPr lang="en-GB" sz="1400" i="1" dirty="0" err="1" smtClean="0"/>
                        <a:t>iz</a:t>
                      </a:r>
                      <a:r>
                        <a:rPr lang="en-GB" sz="1400" i="1" dirty="0" smtClean="0"/>
                        <a:t> </a:t>
                      </a:r>
                      <a:r>
                        <a:rPr lang="en-GB" sz="1400" i="1" dirty="0" err="1" smtClean="0"/>
                        <a:t>deye</a:t>
                      </a:r>
                      <a:r>
                        <a:rPr lang="en-GB" sz="1400" i="1" dirty="0" smtClean="0"/>
                        <a:t> </a:t>
                      </a:r>
                      <a:r>
                        <a:rPr lang="en-GB" sz="1400" i="1" dirty="0" err="1" smtClean="0"/>
                        <a:t>tish</a:t>
                      </a:r>
                      <a:r>
                        <a:rPr lang="en-GB" sz="1400" i="1" dirty="0" smtClean="0"/>
                        <a:t> </a:t>
                      </a:r>
                      <a:r>
                        <a:rPr lang="en-GB" sz="1400" i="1" dirty="0" err="1" smtClean="0"/>
                        <a:t>dayne</a:t>
                      </a:r>
                      <a:r>
                        <a:rPr lang="en-GB" sz="1400" i="1" dirty="0" smtClean="0"/>
                        <a:t>?</a:t>
                      </a:r>
                    </a:p>
                    <a:p>
                      <a:pPr algn="l"/>
                      <a:r>
                        <a:rPr lang="en-GB" sz="1400" i="0" dirty="0" smtClean="0"/>
                        <a:t>‘is this table yours?’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r"/>
                      <a:r>
                        <a:rPr lang="he-IL" sz="1400" dirty="0" smtClean="0"/>
                        <a:t>איז דייע טיש </a:t>
                      </a:r>
                      <a:r>
                        <a:rPr lang="he-IL" sz="1400" b="1" dirty="0" smtClean="0"/>
                        <a:t>דיינע</a:t>
                      </a:r>
                      <a:r>
                        <a:rPr lang="he-IL" sz="1400" dirty="0" smtClean="0"/>
                        <a:t>?</a:t>
                      </a:r>
                      <a:endParaRPr lang="en-GB" sz="1400"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r>
                        <a:rPr lang="en-GB" sz="1200" b="1" dirty="0" smtClean="0"/>
                        <a:t>2pl</a:t>
                      </a:r>
                      <a:endParaRPr lang="en-GB"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1400" i="1" dirty="0" err="1" smtClean="0"/>
                        <a:t>iz</a:t>
                      </a:r>
                      <a:r>
                        <a:rPr lang="en-GB" sz="1400" i="1" dirty="0" smtClean="0"/>
                        <a:t> </a:t>
                      </a:r>
                      <a:r>
                        <a:rPr lang="en-GB" sz="1400" i="1" dirty="0" err="1" smtClean="0"/>
                        <a:t>deye</a:t>
                      </a:r>
                      <a:r>
                        <a:rPr lang="en-GB" sz="1400" i="1" dirty="0" smtClean="0"/>
                        <a:t> pen </a:t>
                      </a:r>
                      <a:r>
                        <a:rPr lang="en-GB" sz="1400" i="1" dirty="0" err="1" smtClean="0"/>
                        <a:t>enkere</a:t>
                      </a:r>
                      <a:r>
                        <a:rPr lang="en-GB" sz="1400" i="1" dirty="0" smtClean="0"/>
                        <a:t>?</a:t>
                      </a:r>
                    </a:p>
                    <a:p>
                      <a:pPr algn="l"/>
                      <a:r>
                        <a:rPr lang="en-GB" sz="1400" i="0" dirty="0" smtClean="0"/>
                        <a:t>‘is this pen yours?’</a:t>
                      </a:r>
                      <a:endParaRPr lang="en-GB" sz="1400" i="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i="0" dirty="0" smtClean="0"/>
                        <a:t>איז</a:t>
                      </a:r>
                      <a:r>
                        <a:rPr lang="he-IL" sz="1400" i="0" baseline="0" dirty="0" smtClean="0"/>
                        <a:t> דייע פען </a:t>
                      </a:r>
                      <a:r>
                        <a:rPr lang="he-IL" sz="1400" b="1" i="0" baseline="0" dirty="0" smtClean="0"/>
                        <a:t>ענקערע</a:t>
                      </a:r>
                      <a:r>
                        <a:rPr lang="he-IL" sz="1400" i="0" baseline="0" dirty="0" smtClean="0"/>
                        <a:t>?</a:t>
                      </a:r>
                      <a:endParaRPr lang="en-GB" sz="1400" i="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1712093"/>
                  </a:ext>
                </a:extLst>
              </a:tr>
              <a:tr h="74673">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rowSpan="2">
                  <a:txBody>
                    <a:bodyPr/>
                    <a:lstStyle/>
                    <a:p>
                      <a:pPr algn="l"/>
                      <a:r>
                        <a:rPr lang="en-GB" sz="1400" i="1" dirty="0" err="1" smtClean="0"/>
                        <a:t>ikh</a:t>
                      </a:r>
                      <a:r>
                        <a:rPr lang="en-GB" sz="1400" i="1" dirty="0" smtClean="0"/>
                        <a:t> hob </a:t>
                      </a:r>
                      <a:r>
                        <a:rPr lang="en-GB" sz="1400" i="1" dirty="0" err="1" smtClean="0"/>
                        <a:t>gemeynt</a:t>
                      </a:r>
                      <a:r>
                        <a:rPr lang="en-GB" sz="1400" i="1" dirty="0" smtClean="0"/>
                        <a:t> </a:t>
                      </a:r>
                      <a:r>
                        <a:rPr lang="en-GB" sz="1400" i="1" dirty="0" err="1" smtClean="0"/>
                        <a:t>s’iz</a:t>
                      </a:r>
                      <a:r>
                        <a:rPr lang="en-GB" sz="1400" i="1" dirty="0" smtClean="0"/>
                        <a:t> </a:t>
                      </a:r>
                      <a:r>
                        <a:rPr lang="en-GB" sz="1400" i="1" dirty="0" err="1" smtClean="0"/>
                        <a:t>enker</a:t>
                      </a:r>
                      <a:r>
                        <a:rPr lang="en-GB" sz="1400" i="1" dirty="0" smtClean="0"/>
                        <a:t>(s)</a:t>
                      </a:r>
                    </a:p>
                    <a:p>
                      <a:pPr algn="l"/>
                      <a:r>
                        <a:rPr lang="en-GB" sz="1400" i="0" dirty="0" smtClean="0"/>
                        <a:t>‘I thought it was yours’</a:t>
                      </a:r>
                      <a:endParaRPr lang="en-GB" sz="1400" i="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r"/>
                      <a:r>
                        <a:rPr lang="he-IL" sz="1400" i="0" dirty="0" smtClean="0"/>
                        <a:t>איך האב געמיינט</a:t>
                      </a:r>
                      <a:r>
                        <a:rPr lang="he-IL" sz="1400" i="0" baseline="0" dirty="0" smtClean="0"/>
                        <a:t> ס'איז </a:t>
                      </a:r>
                      <a:r>
                        <a:rPr lang="he-IL" sz="1400" b="1" i="0" baseline="0" dirty="0" smtClean="0"/>
                        <a:t>ענקער(ס)</a:t>
                      </a:r>
                      <a:endParaRPr lang="en-GB" sz="1400" b="1" i="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8215291"/>
                  </a:ext>
                </a:extLst>
              </a:tr>
              <a:tr h="693391">
                <a:tc vMerge="1">
                  <a:txBody>
                    <a:bodyPr/>
                    <a:lstStyle/>
                    <a:p>
                      <a:endParaRPr lang="en-GB"/>
                    </a:p>
                  </a:txBody>
                  <a:tcPr/>
                </a:tc>
                <a:tc>
                  <a:txBody>
                    <a:bodyPr/>
                    <a:lstStyle/>
                    <a:p>
                      <a:pPr algn="l"/>
                      <a:r>
                        <a:rPr lang="en-GB" sz="1400" i="1" baseline="0" dirty="0" smtClean="0"/>
                        <a:t>de </a:t>
                      </a:r>
                      <a:r>
                        <a:rPr lang="en-GB" sz="1400" i="1" baseline="0" dirty="0" err="1" smtClean="0"/>
                        <a:t>bukh</a:t>
                      </a:r>
                      <a:r>
                        <a:rPr lang="en-GB" sz="1400" i="1" baseline="0" dirty="0" smtClean="0"/>
                        <a:t> </a:t>
                      </a:r>
                      <a:r>
                        <a:rPr lang="en-GB" sz="1400" i="1" baseline="0" dirty="0" err="1" smtClean="0"/>
                        <a:t>iz</a:t>
                      </a:r>
                      <a:r>
                        <a:rPr lang="en-GB" sz="1400" i="1" baseline="0" dirty="0" smtClean="0"/>
                        <a:t> </a:t>
                      </a:r>
                      <a:r>
                        <a:rPr lang="en-GB" sz="1400" i="1" baseline="0" dirty="0" err="1" smtClean="0"/>
                        <a:t>dayns</a:t>
                      </a:r>
                      <a:endParaRPr lang="en-GB" sz="1400" i="1" baseline="0" dirty="0" smtClean="0"/>
                    </a:p>
                    <a:p>
                      <a:pPr algn="l"/>
                      <a:r>
                        <a:rPr lang="en-GB" sz="1400" i="0" baseline="0" dirty="0" smtClean="0"/>
                        <a:t>‘the book is yours’</a:t>
                      </a:r>
                      <a:endParaRPr lang="en-GB" sz="1400" i="0" dirty="0" smtClean="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dirty="0" smtClean="0"/>
                        <a:t>דע בוך</a:t>
                      </a:r>
                      <a:r>
                        <a:rPr lang="he-IL" sz="1400" baseline="0" dirty="0" smtClean="0"/>
                        <a:t> איז </a:t>
                      </a:r>
                      <a:r>
                        <a:rPr lang="he-IL" sz="1400" b="1" baseline="0" dirty="0" smtClean="0"/>
                        <a:t>דיינס</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194848588"/>
                  </a:ext>
                </a:extLst>
              </a:tr>
              <a:tr h="544046">
                <a:tc rowSpan="3">
                  <a:txBody>
                    <a:bodyPr/>
                    <a:lstStyle/>
                    <a:p>
                      <a:r>
                        <a:rPr lang="en-GB" sz="1200" b="1" dirty="0" smtClean="0"/>
                        <a:t>3ms</a:t>
                      </a:r>
                      <a:endParaRPr lang="en-GB"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i="1" dirty="0" smtClean="0"/>
                        <a:t>de pen </a:t>
                      </a:r>
                      <a:r>
                        <a:rPr lang="en-GB" sz="1400" i="1" dirty="0" err="1" smtClean="0"/>
                        <a:t>iz</a:t>
                      </a:r>
                      <a:r>
                        <a:rPr lang="en-GB" sz="1400" i="1" dirty="0" smtClean="0"/>
                        <a:t> </a:t>
                      </a:r>
                      <a:r>
                        <a:rPr lang="en-GB" sz="1400" i="1" dirty="0" err="1" smtClean="0"/>
                        <a:t>nisht</a:t>
                      </a:r>
                      <a:r>
                        <a:rPr lang="en-GB" sz="1400" i="1" dirty="0" smtClean="0"/>
                        <a:t> </a:t>
                      </a:r>
                      <a:r>
                        <a:rPr lang="en-GB" sz="1400" i="1" dirty="0" err="1" smtClean="0"/>
                        <a:t>zayne</a:t>
                      </a:r>
                      <a:endParaRPr lang="en-GB" sz="1400" i="1" dirty="0" smtClean="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dirty="0" smtClean="0"/>
                        <a:t>דע פען איז נישט </a:t>
                      </a:r>
                      <a:r>
                        <a:rPr lang="he-IL" sz="1400" b="1" dirty="0" smtClean="0"/>
                        <a:t>זיינע</a:t>
                      </a:r>
                      <a:endParaRPr lang="en-GB" sz="14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r>
                        <a:rPr lang="en-GB" sz="1200" b="1" dirty="0" smtClean="0"/>
                        <a:t>3pl</a:t>
                      </a:r>
                      <a:endParaRPr lang="en-GB"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1400" i="1" dirty="0" err="1" smtClean="0"/>
                        <a:t>deye</a:t>
                      </a:r>
                      <a:r>
                        <a:rPr lang="en-GB" sz="1400" i="1" dirty="0" smtClean="0"/>
                        <a:t> </a:t>
                      </a:r>
                      <a:r>
                        <a:rPr lang="en-GB" sz="1400" i="1" dirty="0" err="1" smtClean="0"/>
                        <a:t>tish</a:t>
                      </a:r>
                      <a:r>
                        <a:rPr lang="en-GB" sz="1400" i="1" dirty="0" smtClean="0"/>
                        <a:t> </a:t>
                      </a:r>
                      <a:r>
                        <a:rPr lang="en-GB" sz="1400" i="1" dirty="0" err="1" smtClean="0"/>
                        <a:t>iz</a:t>
                      </a:r>
                      <a:r>
                        <a:rPr lang="en-GB" sz="1400" i="1" dirty="0" smtClean="0"/>
                        <a:t> </a:t>
                      </a:r>
                      <a:r>
                        <a:rPr lang="en-GB" sz="1400" i="1" dirty="0" err="1" smtClean="0"/>
                        <a:t>nisht</a:t>
                      </a:r>
                      <a:r>
                        <a:rPr lang="en-GB" sz="1400" i="1" dirty="0" smtClean="0"/>
                        <a:t> </a:t>
                      </a:r>
                      <a:r>
                        <a:rPr lang="en-GB" sz="1400" i="1" dirty="0" err="1" smtClean="0"/>
                        <a:t>zeyere</a:t>
                      </a:r>
                      <a:endParaRPr lang="en-GB" sz="1400" i="1" dirty="0" smtClean="0"/>
                    </a:p>
                    <a:p>
                      <a:pPr algn="l"/>
                      <a:endParaRPr lang="en-GB" sz="1400" i="1" dirty="0" smtClean="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i="0" dirty="0" smtClean="0"/>
                        <a:t>דייע טיש איז נישט </a:t>
                      </a:r>
                      <a:r>
                        <a:rPr lang="he-IL" sz="1400" b="1" i="0" dirty="0" smtClean="0"/>
                        <a:t>זייערע</a:t>
                      </a:r>
                      <a:endParaRPr lang="en-GB" sz="1400" b="1" i="0"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1986972"/>
                  </a:ext>
                </a:extLst>
              </a:tr>
              <a:tr h="372881">
                <a:tc vMerge="1">
                  <a:txBody>
                    <a:bodyPr/>
                    <a:lstStyle/>
                    <a:p>
                      <a:endParaRPr lang="en-GB"/>
                    </a:p>
                  </a:txBody>
                  <a:tcPr/>
                </a:tc>
                <a:tc rowSpan="2">
                  <a:txBody>
                    <a:bodyPr/>
                    <a:lstStyle/>
                    <a:p>
                      <a:pPr algn="l"/>
                      <a:r>
                        <a:rPr lang="en-GB" sz="1400" i="1" dirty="0" err="1" smtClean="0"/>
                        <a:t>deye</a:t>
                      </a:r>
                      <a:r>
                        <a:rPr lang="en-GB" sz="1400" i="1" dirty="0" smtClean="0"/>
                        <a:t> </a:t>
                      </a:r>
                      <a:r>
                        <a:rPr lang="en-GB" sz="1400" i="1" dirty="0" err="1" smtClean="0"/>
                        <a:t>tish</a:t>
                      </a:r>
                      <a:r>
                        <a:rPr lang="en-GB" sz="1400" i="1" dirty="0" smtClean="0"/>
                        <a:t> </a:t>
                      </a:r>
                      <a:r>
                        <a:rPr lang="en-GB" sz="1400" i="1" dirty="0" err="1" smtClean="0"/>
                        <a:t>iz</a:t>
                      </a:r>
                      <a:r>
                        <a:rPr lang="en-GB" sz="1400" i="1" dirty="0" smtClean="0"/>
                        <a:t> </a:t>
                      </a:r>
                      <a:r>
                        <a:rPr lang="en-GB" sz="1400" i="1" dirty="0" err="1" smtClean="0"/>
                        <a:t>nisht</a:t>
                      </a:r>
                      <a:r>
                        <a:rPr lang="en-GB" sz="1400" i="1" dirty="0" smtClean="0"/>
                        <a:t> </a:t>
                      </a:r>
                      <a:r>
                        <a:rPr lang="en-GB" sz="1400" i="1" dirty="0" err="1" smtClean="0"/>
                        <a:t>zayns</a:t>
                      </a:r>
                      <a:endParaRPr lang="en-GB" sz="1400" i="1" dirty="0" smtClean="0"/>
                    </a:p>
                    <a:p>
                      <a:pPr algn="l"/>
                      <a:r>
                        <a:rPr lang="en-GB" sz="1400" i="0" dirty="0" smtClean="0"/>
                        <a:t>‘the/this pen/table is not his’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r"/>
                      <a:r>
                        <a:rPr lang="he-IL" sz="1400" dirty="0" smtClean="0"/>
                        <a:t>דייע טיש איז נישט </a:t>
                      </a:r>
                      <a:r>
                        <a:rPr lang="he-IL" sz="1400" b="1" dirty="0" smtClean="0"/>
                        <a:t>זיינס</a:t>
                      </a:r>
                      <a:endParaRPr lang="en-GB" sz="1400" b="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GB"/>
                    </a:p>
                  </a:txBody>
                  <a:tcPr/>
                </a:tc>
                <a:tc>
                  <a:txBody>
                    <a:bodyPr/>
                    <a:lstStyle/>
                    <a:p>
                      <a:r>
                        <a:rPr lang="en-GB" sz="1400" i="1" dirty="0" smtClean="0"/>
                        <a:t>de</a:t>
                      </a:r>
                      <a:r>
                        <a:rPr lang="en-GB" sz="1400" i="1" baseline="0" dirty="0" smtClean="0"/>
                        <a:t> </a:t>
                      </a:r>
                      <a:r>
                        <a:rPr lang="en-GB" sz="1400" i="1" baseline="0" dirty="0" err="1" smtClean="0"/>
                        <a:t>bukh</a:t>
                      </a:r>
                      <a:r>
                        <a:rPr lang="en-GB" sz="1400" i="1" baseline="0" dirty="0" smtClean="0"/>
                        <a:t> </a:t>
                      </a:r>
                      <a:r>
                        <a:rPr lang="en-GB" sz="1400" i="1" baseline="0" dirty="0" err="1" smtClean="0"/>
                        <a:t>iz</a:t>
                      </a:r>
                      <a:r>
                        <a:rPr lang="en-GB" sz="1400" i="1" baseline="0" dirty="0" smtClean="0"/>
                        <a:t> </a:t>
                      </a:r>
                      <a:r>
                        <a:rPr lang="en-GB" sz="1400" i="1" baseline="0" dirty="0" err="1" smtClean="0"/>
                        <a:t>nisht</a:t>
                      </a:r>
                      <a:r>
                        <a:rPr lang="en-GB" sz="1400" i="1" baseline="0" dirty="0" smtClean="0"/>
                        <a:t> </a:t>
                      </a:r>
                      <a:r>
                        <a:rPr lang="en-GB" sz="1400" i="1" baseline="0" dirty="0" err="1" smtClean="0"/>
                        <a:t>zeyers</a:t>
                      </a:r>
                      <a:endParaRPr lang="en-GB" sz="1400"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i="0" dirty="0" smtClean="0"/>
                        <a:t>דע בוך</a:t>
                      </a:r>
                      <a:r>
                        <a:rPr lang="he-IL" sz="1400" i="0" baseline="0" dirty="0" smtClean="0"/>
                        <a:t> איז נישט </a:t>
                      </a:r>
                      <a:r>
                        <a:rPr lang="he-IL" sz="1400" b="1" i="0" baseline="0" dirty="0" smtClean="0"/>
                        <a:t>זייערס</a:t>
                      </a:r>
                      <a:endParaRPr lang="en-GB" sz="1400" b="1" i="0"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0940025"/>
                  </a:ext>
                </a:extLst>
              </a:tr>
              <a:tr h="768064">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l"/>
                      <a:r>
                        <a:rPr lang="en-GB" sz="1400" i="1" u="none" dirty="0" err="1" smtClean="0"/>
                        <a:t>yene</a:t>
                      </a:r>
                      <a:r>
                        <a:rPr lang="en-GB" sz="1400" i="1" u="none" baseline="0" dirty="0" smtClean="0"/>
                        <a:t> </a:t>
                      </a:r>
                      <a:r>
                        <a:rPr lang="en-GB" sz="1400" i="1" u="none" baseline="0" dirty="0" err="1" smtClean="0"/>
                        <a:t>bikhl</a:t>
                      </a:r>
                      <a:r>
                        <a:rPr lang="en-GB" sz="1400" i="1" u="none" baseline="0" dirty="0" smtClean="0"/>
                        <a:t> </a:t>
                      </a:r>
                      <a:r>
                        <a:rPr lang="en-GB" sz="1400" i="1" u="none" baseline="0" dirty="0" err="1" smtClean="0"/>
                        <a:t>iz</a:t>
                      </a:r>
                      <a:r>
                        <a:rPr lang="en-GB" sz="1400" i="1" u="none" baseline="0" dirty="0" smtClean="0"/>
                        <a:t> </a:t>
                      </a:r>
                      <a:r>
                        <a:rPr lang="en-GB" sz="1400" i="1" u="none" baseline="0" dirty="0" err="1" smtClean="0"/>
                        <a:t>nisht</a:t>
                      </a:r>
                      <a:r>
                        <a:rPr lang="en-GB" sz="1400" i="1" u="none" baseline="0" dirty="0" smtClean="0"/>
                        <a:t> </a:t>
                      </a:r>
                      <a:r>
                        <a:rPr lang="en-GB" sz="1400" i="1" u="none" baseline="0" dirty="0" err="1" smtClean="0"/>
                        <a:t>zeyer</a:t>
                      </a:r>
                      <a:endParaRPr lang="en-GB" sz="1400" i="1" u="none" baseline="0" dirty="0" smtClean="0"/>
                    </a:p>
                    <a:p>
                      <a:pPr algn="l"/>
                      <a:r>
                        <a:rPr lang="en-GB" sz="1400" i="0" u="none" baseline="0" dirty="0" smtClean="0"/>
                        <a:t>‘this/the table/book is not theirs’</a:t>
                      </a:r>
                      <a:endParaRPr lang="en-GB" sz="1400" i="0" u="none" dirty="0" smtClean="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i="0" dirty="0" smtClean="0"/>
                        <a:t>יענע ביכל איז נישט </a:t>
                      </a:r>
                      <a:r>
                        <a:rPr lang="he-IL" sz="1400" b="1" i="0" dirty="0" smtClean="0"/>
                        <a:t>זייער</a:t>
                      </a:r>
                      <a:endParaRPr lang="en-GB" sz="1400" b="1" i="0"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9360550"/>
                  </a:ext>
                </a:extLst>
              </a:tr>
              <a:tr h="544046">
                <a:tc rowSpan="2">
                  <a:txBody>
                    <a:bodyPr/>
                    <a:lstStyle/>
                    <a:p>
                      <a:r>
                        <a:rPr lang="en-GB" sz="1200" b="1" dirty="0" smtClean="0"/>
                        <a:t>3fs</a:t>
                      </a:r>
                      <a:endParaRPr lang="en-GB"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1400" i="1" dirty="0" err="1" smtClean="0"/>
                        <a:t>iz</a:t>
                      </a:r>
                      <a:r>
                        <a:rPr lang="en-GB" sz="1400" i="1" dirty="0" smtClean="0"/>
                        <a:t> </a:t>
                      </a:r>
                      <a:r>
                        <a:rPr lang="en-GB" sz="1400" i="1" dirty="0" err="1" smtClean="0"/>
                        <a:t>deye</a:t>
                      </a:r>
                      <a:r>
                        <a:rPr lang="en-GB" sz="1400" i="1" dirty="0" smtClean="0"/>
                        <a:t> </a:t>
                      </a:r>
                      <a:r>
                        <a:rPr lang="en-GB" sz="1400" i="1" dirty="0" err="1" smtClean="0"/>
                        <a:t>feder</a:t>
                      </a:r>
                      <a:r>
                        <a:rPr lang="en-GB" sz="1400" i="1" dirty="0" smtClean="0"/>
                        <a:t> ire?</a:t>
                      </a:r>
                      <a:endParaRPr lang="en-GB" sz="1400"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dirty="0" smtClean="0"/>
                        <a:t>איז דייע פעדער </a:t>
                      </a:r>
                      <a:r>
                        <a:rPr lang="he-IL" sz="1400" b="1" dirty="0" smtClean="0"/>
                        <a:t>אירע</a:t>
                      </a:r>
                      <a:r>
                        <a:rPr lang="he-IL" sz="1400" dirty="0" smtClean="0"/>
                        <a:t>?</a:t>
                      </a:r>
                      <a:endParaRPr lang="en-GB"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gridSpan="3">
                  <a:txBody>
                    <a:bodyPr/>
                    <a:lstStyle/>
                    <a:p>
                      <a:pPr marL="285750" indent="-285750">
                        <a:buFont typeface="Arial" panose="020B0604020202020204" pitchFamily="34" charset="0"/>
                        <a:buChar char="•"/>
                      </a:pPr>
                      <a:r>
                        <a:rPr lang="en-GB" sz="1400" dirty="0" smtClean="0"/>
                        <a:t>Noun gender does not play a role in the choice of possessive. </a:t>
                      </a:r>
                      <a:endParaRPr lang="he-IL" sz="1400" dirty="0" smtClean="0"/>
                    </a:p>
                    <a:p>
                      <a:pPr marL="285750" indent="-285750">
                        <a:buFont typeface="Arial" panose="020B0604020202020204" pitchFamily="34" charset="0"/>
                        <a:buChar char="•"/>
                      </a:pPr>
                      <a:r>
                        <a:rPr lang="en-GB" sz="1400" dirty="0" smtClean="0"/>
                        <a:t>The same paradigm applies to plural nouns,</a:t>
                      </a:r>
                      <a:r>
                        <a:rPr lang="he-IL" sz="1400" baseline="0" dirty="0" smtClean="0"/>
                        <a:t> </a:t>
                      </a:r>
                      <a:r>
                        <a:rPr lang="en-GB" sz="1400" dirty="0" smtClean="0"/>
                        <a:t>though with a slight preference for the forms ending in </a:t>
                      </a:r>
                      <a:r>
                        <a:rPr lang="he-IL" sz="1400" dirty="0" smtClean="0"/>
                        <a:t>-ע</a:t>
                      </a:r>
                      <a:r>
                        <a:rPr lang="en-GB" sz="1400" dirty="0" smtClean="0"/>
                        <a:t> </a:t>
                      </a:r>
                      <a:r>
                        <a:rPr lang="en-GB" sz="1400" i="1" dirty="0" smtClean="0"/>
                        <a:t>-e.</a:t>
                      </a:r>
                      <a:endParaRPr lang="en-GB" sz="1400" dirty="0" smtClean="0"/>
                    </a:p>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rowSpan="2"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rowSpan="2" hMerge="1">
                  <a:txBody>
                    <a:bodyPr/>
                    <a:lstStyle/>
                    <a:p>
                      <a:pPr algn="r"/>
                      <a:endParaRPr lang="en-GB" sz="1600" i="0"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426185"/>
                  </a:ext>
                </a:extLst>
              </a:tr>
              <a:tr h="768064">
                <a:tc vMerge="1">
                  <a:txBody>
                    <a:bodyPr/>
                    <a:lstStyle/>
                    <a:p>
                      <a:endParaRPr lang="en-GB"/>
                    </a:p>
                  </a:txBody>
                  <a:tcPr/>
                </a:tc>
                <a:tc>
                  <a:txBody>
                    <a:bodyPr/>
                    <a:lstStyle/>
                    <a:p>
                      <a:pPr algn="l"/>
                      <a:r>
                        <a:rPr lang="en-GB" sz="1400" i="1" dirty="0" err="1" smtClean="0"/>
                        <a:t>iz</a:t>
                      </a:r>
                      <a:r>
                        <a:rPr lang="en-GB" sz="1400" i="1" dirty="0" smtClean="0"/>
                        <a:t> de </a:t>
                      </a:r>
                      <a:r>
                        <a:rPr lang="en-GB" sz="1400" i="1" dirty="0" err="1" smtClean="0"/>
                        <a:t>tish</a:t>
                      </a:r>
                      <a:r>
                        <a:rPr lang="en-GB" sz="1400" i="1" dirty="0" smtClean="0"/>
                        <a:t> </a:t>
                      </a:r>
                      <a:r>
                        <a:rPr lang="en-GB" sz="1400" i="1" dirty="0" err="1" smtClean="0"/>
                        <a:t>ires</a:t>
                      </a:r>
                      <a:r>
                        <a:rPr lang="en-GB" sz="1400" i="1" dirty="0" smtClean="0"/>
                        <a:t>?</a:t>
                      </a:r>
                    </a:p>
                    <a:p>
                      <a:pPr algn="l"/>
                      <a:r>
                        <a:rPr lang="en-GB" sz="1400" i="0" dirty="0" smtClean="0"/>
                        <a:t>is this/the</a:t>
                      </a:r>
                      <a:r>
                        <a:rPr lang="en-GB" sz="1400" i="0" baseline="0" dirty="0" smtClean="0"/>
                        <a:t> pen/table hers?’</a:t>
                      </a:r>
                      <a:endParaRPr lang="en-GB" sz="1400" i="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dirty="0" smtClean="0"/>
                        <a:t>איז דע טיש </a:t>
                      </a:r>
                      <a:r>
                        <a:rPr lang="he-IL" sz="1400" b="1" dirty="0" smtClean="0"/>
                        <a:t>אירעס</a:t>
                      </a:r>
                      <a:r>
                        <a:rPr lang="he-IL" sz="1400" dirty="0" smtClean="0"/>
                        <a:t>?</a:t>
                      </a:r>
                      <a:endParaRPr lang="en-GB"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vMerge="1">
                  <a:txBody>
                    <a:bodyPr/>
                    <a:lstStyle/>
                    <a:p>
                      <a:endParaRPr lang="en-GB"/>
                    </a:p>
                  </a:txBody>
                  <a:tcPr/>
                </a:tc>
                <a:tc hMerge="1" vMerge="1">
                  <a:txBody>
                    <a:bodyPr/>
                    <a:lstStyle/>
                    <a:p>
                      <a:endParaRPr lang="en-GB"/>
                    </a:p>
                  </a:txBody>
                  <a:tcPr/>
                </a:tc>
                <a:tc hMerge="1" vMerge="1">
                  <a:txBody>
                    <a:bodyPr/>
                    <a:lstStyle/>
                    <a:p>
                      <a:endParaRPr lang="en-GB"/>
                    </a:p>
                  </a:txBody>
                  <a:tcPr/>
                </a:tc>
                <a:extLst>
                  <a:ext uri="{0D108BD9-81ED-4DB2-BD59-A6C34878D82A}">
                    <a16:rowId xmlns:a16="http://schemas.microsoft.com/office/drawing/2014/main" val="98688824"/>
                  </a:ext>
                </a:extLst>
              </a:tr>
            </a:tbl>
          </a:graphicData>
        </a:graphic>
      </p:graphicFrame>
    </p:spTree>
    <p:extLst>
      <p:ext uri="{BB962C8B-B14F-4D97-AF65-F5344CB8AC3E}">
        <p14:creationId xmlns:p14="http://schemas.microsoft.com/office/powerpoint/2010/main" val="1781920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819559"/>
            <a:ext cx="8489950" cy="733425"/>
          </a:xfrm>
        </p:spPr>
        <p:txBody>
          <a:bodyPr>
            <a:normAutofit fontScale="90000"/>
          </a:bodyPr>
          <a:lstStyle/>
          <a:p>
            <a:pPr algn="ctr"/>
            <a:r>
              <a:rPr lang="en-US" dirty="0" smtClean="0"/>
              <a:t>Possessives</a:t>
            </a:r>
            <a:br>
              <a:rPr lang="en-US" dirty="0" smtClean="0"/>
            </a:br>
            <a:r>
              <a:rPr lang="en-US" dirty="0" smtClean="0"/>
              <a:t>Adnominal</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2230363"/>
              </p:ext>
            </p:extLst>
          </p:nvPr>
        </p:nvGraphicFramePr>
        <p:xfrm>
          <a:off x="287388" y="1882434"/>
          <a:ext cx="8489951" cy="4272561"/>
        </p:xfrm>
        <a:graphic>
          <a:graphicData uri="http://schemas.openxmlformats.org/drawingml/2006/table">
            <a:tbl>
              <a:tblPr firstRow="1" bandRow="1">
                <a:tableStyleId>{5C22544A-7EE6-4342-B048-85BDC9FD1C3A}</a:tableStyleId>
              </a:tblPr>
              <a:tblGrid>
                <a:gridCol w="4244975">
                  <a:extLst>
                    <a:ext uri="{9D8B030D-6E8A-4147-A177-3AD203B41FA5}">
                      <a16:colId xmlns:a16="http://schemas.microsoft.com/office/drawing/2014/main" val="2340696689"/>
                    </a:ext>
                  </a:extLst>
                </a:gridCol>
                <a:gridCol w="3372772">
                  <a:extLst>
                    <a:ext uri="{9D8B030D-6E8A-4147-A177-3AD203B41FA5}">
                      <a16:colId xmlns:a16="http://schemas.microsoft.com/office/drawing/2014/main" val="3000973518"/>
                    </a:ext>
                  </a:extLst>
                </a:gridCol>
                <a:gridCol w="872204">
                  <a:extLst>
                    <a:ext uri="{9D8B030D-6E8A-4147-A177-3AD203B41FA5}">
                      <a16:colId xmlns:a16="http://schemas.microsoft.com/office/drawing/2014/main" val="46259527"/>
                    </a:ext>
                  </a:extLst>
                </a:gridCol>
              </a:tblGrid>
              <a:tr h="443666">
                <a:tc>
                  <a:txBody>
                    <a:bodyPr/>
                    <a:lstStyle/>
                    <a:p>
                      <a:pPr algn="ctr"/>
                      <a:r>
                        <a:rPr lang="en-GB" b="1" dirty="0" smtClean="0">
                          <a:ln>
                            <a:noFill/>
                          </a:ln>
                          <a:solidFill>
                            <a:schemeClr val="tx1"/>
                          </a:solidFill>
                        </a:rPr>
                        <a:t>Plural</a:t>
                      </a:r>
                      <a:endParaRPr lang="en-GB" b="1" dirty="0" smtClean="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b="1" dirty="0" smtClean="0">
                          <a:ln>
                            <a:noFill/>
                          </a:ln>
                          <a:solidFill>
                            <a:schemeClr val="tx1"/>
                          </a:solidFill>
                        </a:rPr>
                        <a:t>Singular</a:t>
                      </a:r>
                      <a:endParaRPr lang="en-GB" b="1"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GB" i="0" dirty="0">
                        <a:ln>
                          <a:solidFill>
                            <a:schemeClr val="bg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5049352"/>
                  </a:ext>
                </a:extLst>
              </a:tr>
              <a:tr h="765779">
                <a:tc>
                  <a:txBody>
                    <a:bodyPr/>
                    <a:lstStyle/>
                    <a:p>
                      <a:pPr algn="r"/>
                      <a:r>
                        <a:rPr lang="he-IL" baseline="0" dirty="0" smtClean="0"/>
                        <a:t>אונ(ד)זער\אונ(ד)זערע</a:t>
                      </a:r>
                    </a:p>
                    <a:p>
                      <a:pPr algn="r"/>
                      <a:r>
                        <a:rPr lang="en-GB" i="1" baseline="0" dirty="0" smtClean="0"/>
                        <a:t>un(d)</a:t>
                      </a:r>
                      <a:r>
                        <a:rPr lang="en-GB" i="1" baseline="0" dirty="0" err="1" smtClean="0"/>
                        <a:t>zere</a:t>
                      </a:r>
                      <a:r>
                        <a:rPr lang="en-GB" i="1" baseline="0" dirty="0" smtClean="0"/>
                        <a:t>\un(d)</a:t>
                      </a:r>
                      <a:r>
                        <a:rPr lang="en-GB" i="1" baseline="0" dirty="0" err="1" smtClean="0"/>
                        <a:t>zer</a:t>
                      </a:r>
                      <a:endParaRPr lang="en-GB"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he-IL" dirty="0" smtClean="0"/>
                        <a:t>מיין</a:t>
                      </a:r>
                      <a:r>
                        <a:rPr lang="en-GB" dirty="0" smtClean="0"/>
                        <a:t>\</a:t>
                      </a:r>
                      <a:r>
                        <a:rPr lang="he-IL" baseline="0" dirty="0" smtClean="0"/>
                        <a:t>מיינע</a:t>
                      </a:r>
                      <a:endParaRPr lang="en-GB" baseline="0" dirty="0" smtClean="0"/>
                    </a:p>
                    <a:p>
                      <a:pPr algn="r" rtl="1"/>
                      <a:r>
                        <a:rPr lang="en-GB" i="1" baseline="0" dirty="0" err="1" smtClean="0"/>
                        <a:t>mayne</a:t>
                      </a:r>
                      <a:r>
                        <a:rPr lang="en-GB" i="1" baseline="0" dirty="0" smtClean="0"/>
                        <a:t>\</a:t>
                      </a:r>
                      <a:r>
                        <a:rPr lang="en-GB" i="1" baseline="0" dirty="0" err="1" smtClean="0"/>
                        <a:t>mayn</a:t>
                      </a:r>
                      <a:endParaRPr lang="en-GB"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en-GB" b="1" i="0"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2175196"/>
                  </a:ext>
                </a:extLst>
              </a:tr>
              <a:tr h="765779">
                <a:tc>
                  <a:txBody>
                    <a:bodyPr/>
                    <a:lstStyle/>
                    <a:p>
                      <a:pPr algn="r"/>
                      <a:r>
                        <a:rPr lang="he-IL" dirty="0" smtClean="0"/>
                        <a:t>ענקער\ענקערע</a:t>
                      </a:r>
                      <a:endParaRPr lang="en-GB" dirty="0" smtClean="0"/>
                    </a:p>
                    <a:p>
                      <a:pPr algn="r"/>
                      <a:r>
                        <a:rPr lang="en-GB" i="1" dirty="0" err="1" smtClean="0"/>
                        <a:t>enkere</a:t>
                      </a:r>
                      <a:r>
                        <a:rPr lang="en-GB" i="1" dirty="0" smtClean="0"/>
                        <a:t>\</a:t>
                      </a:r>
                      <a:r>
                        <a:rPr lang="en-GB" i="1" dirty="0" err="1" smtClean="0"/>
                        <a:t>enker</a:t>
                      </a:r>
                      <a:endParaRPr lang="he-IL"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he-IL" dirty="0" smtClean="0"/>
                        <a:t>דיין\</a:t>
                      </a:r>
                      <a:r>
                        <a:rPr lang="he-IL" baseline="0" dirty="0" smtClean="0"/>
                        <a:t>דיינע</a:t>
                      </a:r>
                      <a:endParaRPr lang="en-GB" baseline="0" dirty="0" smtClean="0"/>
                    </a:p>
                    <a:p>
                      <a:pPr algn="r"/>
                      <a:r>
                        <a:rPr lang="en-GB" i="1" baseline="0" dirty="0" err="1" smtClean="0"/>
                        <a:t>dayne</a:t>
                      </a:r>
                      <a:r>
                        <a:rPr lang="en-GB" i="1" baseline="0" dirty="0" smtClean="0"/>
                        <a:t>\</a:t>
                      </a:r>
                      <a:r>
                        <a:rPr lang="en-GB" i="1" baseline="0" dirty="0" err="1" smtClean="0"/>
                        <a:t>dayn</a:t>
                      </a:r>
                      <a:endParaRPr lang="he-IL"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GB" b="1" i="0" dirty="0" smtClean="0"/>
                        <a:t>2</a:t>
                      </a:r>
                      <a:endParaRPr lang="he-IL" b="1"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55885073"/>
                  </a:ext>
                </a:extLst>
              </a:tr>
              <a:tr h="765779">
                <a:tc>
                  <a:txBody>
                    <a:bodyPr/>
                    <a:lstStyle/>
                    <a:p>
                      <a:pPr algn="r"/>
                      <a:r>
                        <a:rPr lang="he-IL" i="0" baseline="0" dirty="0" smtClean="0"/>
                        <a:t>אייער\אייערע</a:t>
                      </a:r>
                    </a:p>
                    <a:p>
                      <a:pPr algn="r"/>
                      <a:r>
                        <a:rPr lang="en-GB" i="1" baseline="0" dirty="0" err="1" smtClean="0"/>
                        <a:t>ayere</a:t>
                      </a:r>
                      <a:r>
                        <a:rPr lang="en-GB" i="1" baseline="0" dirty="0" smtClean="0"/>
                        <a:t>\</a:t>
                      </a:r>
                      <a:r>
                        <a:rPr lang="en-GB" i="1" baseline="0" dirty="0" err="1" smtClean="0"/>
                        <a:t>ayer</a:t>
                      </a:r>
                      <a:endParaRPr lang="he-IL"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he-IL" i="0" baseline="0" dirty="0" smtClean="0"/>
                        <a:t>אייער\אייערע</a:t>
                      </a:r>
                    </a:p>
                    <a:p>
                      <a:pPr algn="r"/>
                      <a:r>
                        <a:rPr lang="en-GB" i="1" baseline="0" dirty="0" err="1" smtClean="0"/>
                        <a:t>ayere</a:t>
                      </a:r>
                      <a:r>
                        <a:rPr lang="en-GB" i="1" baseline="0" dirty="0" smtClean="0"/>
                        <a:t>\</a:t>
                      </a:r>
                      <a:r>
                        <a:rPr lang="en-GB" i="1" baseline="0" dirty="0" err="1" smtClean="0"/>
                        <a:t>ayer</a:t>
                      </a:r>
                      <a:endParaRPr lang="he-IL"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GB" b="1" i="0" dirty="0" smtClean="0"/>
                        <a:t>2 (hon)</a:t>
                      </a:r>
                      <a:endParaRPr lang="he-IL" b="1"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0608502"/>
                  </a:ext>
                </a:extLst>
              </a:tr>
              <a:tr h="765779">
                <a:tc rowSpan="2">
                  <a:txBody>
                    <a:bodyPr/>
                    <a:lstStyle/>
                    <a:p>
                      <a:pPr algn="r"/>
                      <a:r>
                        <a:rPr lang="he-IL" baseline="0" dirty="0" smtClean="0"/>
                        <a:t>זייערע\זייערע</a:t>
                      </a:r>
                      <a:endParaRPr lang="en-GB" baseline="0" dirty="0" smtClean="0"/>
                    </a:p>
                    <a:p>
                      <a:pPr algn="r"/>
                      <a:r>
                        <a:rPr lang="en-GB" i="1" baseline="0" dirty="0" err="1" smtClean="0"/>
                        <a:t>zeyere</a:t>
                      </a:r>
                      <a:r>
                        <a:rPr lang="en-GB" i="1" baseline="0" dirty="0" smtClean="0"/>
                        <a:t>\</a:t>
                      </a:r>
                      <a:r>
                        <a:rPr lang="en-GB" i="1" baseline="0" dirty="0" err="1" smtClean="0"/>
                        <a:t>zeyer</a:t>
                      </a:r>
                      <a:endParaRPr lang="en-GB"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he-IL" baseline="0" dirty="0" smtClean="0"/>
                        <a:t>זיין\זיינע</a:t>
                      </a:r>
                      <a:endParaRPr lang="en-GB" baseline="0" dirty="0" smtClean="0"/>
                    </a:p>
                    <a:p>
                      <a:pPr algn="r"/>
                      <a:r>
                        <a:rPr lang="en-GB" i="1" baseline="0" dirty="0" err="1" smtClean="0"/>
                        <a:t>zayne</a:t>
                      </a:r>
                      <a:r>
                        <a:rPr lang="en-GB" i="1" baseline="0" dirty="0" smtClean="0"/>
                        <a:t>\</a:t>
                      </a:r>
                      <a:r>
                        <a:rPr lang="en-GB" i="1" baseline="0" dirty="0" err="1" smtClean="0"/>
                        <a:t>zayn</a:t>
                      </a:r>
                      <a:endParaRPr lang="en-GB"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GB" b="1" i="0" dirty="0" smtClean="0"/>
                        <a:t>3m</a:t>
                      </a:r>
                      <a:endParaRPr lang="en-GB"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8370008"/>
                  </a:ext>
                </a:extLst>
              </a:tr>
              <a:tr h="765779">
                <a:tc v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he-IL" baseline="0" dirty="0" smtClean="0"/>
                        <a:t>איר\אירע</a:t>
                      </a:r>
                      <a:endParaRPr lang="en-GB" baseline="0" dirty="0" smtClean="0">
                        <a:solidFill>
                          <a:schemeClr val="tx1"/>
                        </a:solidFill>
                      </a:endParaRPr>
                    </a:p>
                    <a:p>
                      <a:pPr algn="r" rtl="1"/>
                      <a:r>
                        <a:rPr lang="en-GB" i="1" baseline="0" dirty="0" smtClean="0">
                          <a:solidFill>
                            <a:schemeClr val="tx1"/>
                          </a:solidFill>
                        </a:rPr>
                        <a:t>ire\</a:t>
                      </a:r>
                      <a:r>
                        <a:rPr lang="en-GB" i="1" baseline="0" dirty="0" err="1" smtClean="0">
                          <a:solidFill>
                            <a:schemeClr val="tx1"/>
                          </a:solidFill>
                        </a:rPr>
                        <a:t>ir</a:t>
                      </a:r>
                      <a:endParaRPr lang="he-IL" i="1" baseline="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en-GB" b="1" i="0" baseline="0" dirty="0" smtClean="0"/>
                        <a:t>3f</a:t>
                      </a:r>
                      <a:endParaRPr lang="he-IL" b="1" i="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5337469"/>
                  </a:ext>
                </a:extLst>
              </a:tr>
            </a:tbl>
          </a:graphicData>
        </a:graphic>
      </p:graphicFrame>
    </p:spTree>
    <p:extLst>
      <p:ext uri="{BB962C8B-B14F-4D97-AF65-F5344CB8AC3E}">
        <p14:creationId xmlns:p14="http://schemas.microsoft.com/office/powerpoint/2010/main" val="3013846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70382904"/>
              </p:ext>
            </p:extLst>
          </p:nvPr>
        </p:nvGraphicFramePr>
        <p:xfrm>
          <a:off x="143085" y="1155841"/>
          <a:ext cx="8929534" cy="5186680"/>
        </p:xfrm>
        <a:graphic>
          <a:graphicData uri="http://schemas.openxmlformats.org/drawingml/2006/table">
            <a:tbl>
              <a:tblPr firstRow="1" bandRow="1">
                <a:tableStyleId>{5C22544A-7EE6-4342-B048-85BDC9FD1C3A}</a:tableStyleId>
              </a:tblPr>
              <a:tblGrid>
                <a:gridCol w="582129">
                  <a:extLst>
                    <a:ext uri="{9D8B030D-6E8A-4147-A177-3AD203B41FA5}">
                      <a16:colId xmlns:a16="http://schemas.microsoft.com/office/drawing/2014/main" val="20000"/>
                    </a:ext>
                  </a:extLst>
                </a:gridCol>
                <a:gridCol w="2007476">
                  <a:extLst>
                    <a:ext uri="{9D8B030D-6E8A-4147-A177-3AD203B41FA5}">
                      <a16:colId xmlns:a16="http://schemas.microsoft.com/office/drawing/2014/main" val="20001"/>
                    </a:ext>
                  </a:extLst>
                </a:gridCol>
                <a:gridCol w="1929130">
                  <a:extLst>
                    <a:ext uri="{9D8B030D-6E8A-4147-A177-3AD203B41FA5}">
                      <a16:colId xmlns:a16="http://schemas.microsoft.com/office/drawing/2014/main" val="20002"/>
                    </a:ext>
                  </a:extLst>
                </a:gridCol>
                <a:gridCol w="2238703">
                  <a:extLst>
                    <a:ext uri="{9D8B030D-6E8A-4147-A177-3AD203B41FA5}">
                      <a16:colId xmlns:a16="http://schemas.microsoft.com/office/drawing/2014/main" val="20003"/>
                    </a:ext>
                  </a:extLst>
                </a:gridCol>
                <a:gridCol w="2172096">
                  <a:extLst>
                    <a:ext uri="{9D8B030D-6E8A-4147-A177-3AD203B41FA5}">
                      <a16:colId xmlns:a16="http://schemas.microsoft.com/office/drawing/2014/main" val="20004"/>
                    </a:ext>
                  </a:extLst>
                </a:gridCol>
              </a:tblGrid>
              <a:tr h="370840">
                <a:tc gridSpan="5">
                  <a:txBody>
                    <a:bodyPr/>
                    <a:lstStyle/>
                    <a:p>
                      <a:pPr algn="ctr"/>
                      <a:r>
                        <a:rPr lang="en-CA" sz="1400" b="1" dirty="0" smtClean="0">
                          <a:solidFill>
                            <a:srgbClr val="000000"/>
                          </a:solidFill>
                        </a:rPr>
                        <a:t>Adnominal</a:t>
                      </a:r>
                      <a:r>
                        <a:rPr lang="en-CA" sz="1400" b="1" baseline="0" dirty="0" smtClean="0">
                          <a:solidFill>
                            <a:srgbClr val="000000"/>
                          </a:solidFill>
                        </a:rPr>
                        <a:t> possessives: examples</a:t>
                      </a:r>
                      <a:endParaRPr lang="en-US" sz="1400" b="1"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US" sz="14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a:r>
                        <a:rPr lang="en-US" sz="1400" b="1" dirty="0" smtClean="0">
                          <a:solidFill>
                            <a:srgbClr val="000000"/>
                          </a:solidFill>
                        </a:rPr>
                        <a:t>Singular noun</a:t>
                      </a:r>
                      <a:endParaRPr lang="en-US" sz="1400" b="1"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a:r>
                        <a:rPr lang="en-US" sz="1400" b="1" dirty="0" smtClean="0">
                          <a:solidFill>
                            <a:srgbClr val="000000"/>
                          </a:solidFill>
                        </a:rPr>
                        <a:t>Plural noun</a:t>
                      </a:r>
                      <a:endParaRPr lang="en-US" sz="1400" b="1"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70840">
                <a:tc rowSpan="2">
                  <a:txBody>
                    <a:bodyPr/>
                    <a:lstStyle/>
                    <a:p>
                      <a:r>
                        <a:rPr lang="en-US" sz="1200" b="1" dirty="0" smtClean="0">
                          <a:solidFill>
                            <a:srgbClr val="000000"/>
                          </a:solidFill>
                        </a:rPr>
                        <a:t>2sg</a:t>
                      </a:r>
                      <a:endParaRPr lang="en-US" sz="1200" b="1"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i="1" dirty="0" err="1" smtClean="0">
                          <a:solidFill>
                            <a:srgbClr val="000000"/>
                          </a:solidFill>
                        </a:rPr>
                        <a:t>iz</a:t>
                      </a:r>
                      <a:r>
                        <a:rPr lang="en-US" sz="1400" i="1" baseline="0" dirty="0" smtClean="0">
                          <a:solidFill>
                            <a:srgbClr val="000000"/>
                          </a:solidFill>
                        </a:rPr>
                        <a:t> dos </a:t>
                      </a:r>
                      <a:r>
                        <a:rPr lang="en-US" sz="1400" i="1" baseline="0" dirty="0" err="1" smtClean="0">
                          <a:solidFill>
                            <a:srgbClr val="000000"/>
                          </a:solidFill>
                        </a:rPr>
                        <a:t>dayn</a:t>
                      </a:r>
                      <a:r>
                        <a:rPr lang="en-US" sz="1400" i="1" baseline="0" dirty="0" smtClean="0">
                          <a:solidFill>
                            <a:srgbClr val="000000"/>
                          </a:solidFill>
                        </a:rPr>
                        <a:t> </a:t>
                      </a:r>
                      <a:r>
                        <a:rPr lang="en-US" sz="1400" i="1" baseline="0" dirty="0" err="1" smtClean="0">
                          <a:solidFill>
                            <a:srgbClr val="000000"/>
                          </a:solidFill>
                        </a:rPr>
                        <a:t>feder</a:t>
                      </a:r>
                      <a:r>
                        <a:rPr lang="en-US" sz="1400" i="1" baseline="0" dirty="0" smtClean="0">
                          <a:solidFill>
                            <a:srgbClr val="000000"/>
                          </a:solidFill>
                        </a:rPr>
                        <a:t>?</a:t>
                      </a:r>
                    </a:p>
                    <a:p>
                      <a:r>
                        <a:rPr lang="en-US" sz="1400" i="0" baseline="0" dirty="0" smtClean="0">
                          <a:solidFill>
                            <a:srgbClr val="000000"/>
                          </a:solidFill>
                        </a:rPr>
                        <a:t>‘is this your pen?’</a:t>
                      </a:r>
                      <a:endParaRPr lang="en-US" sz="1400" i="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he-IL" sz="1400" dirty="0" smtClean="0">
                          <a:solidFill>
                            <a:srgbClr val="000000"/>
                          </a:solidFill>
                        </a:rPr>
                        <a:t>איז דאס </a:t>
                      </a:r>
                      <a:r>
                        <a:rPr lang="he-IL" sz="1400" b="1" dirty="0" smtClean="0">
                          <a:solidFill>
                            <a:srgbClr val="000000"/>
                          </a:solidFill>
                        </a:rPr>
                        <a:t>דיין</a:t>
                      </a:r>
                      <a:r>
                        <a:rPr lang="he-IL" sz="1400" dirty="0" smtClean="0">
                          <a:solidFill>
                            <a:srgbClr val="000000"/>
                          </a:solidFill>
                        </a:rPr>
                        <a:t> פעדער?</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r>
                        <a:rPr lang="en-US" sz="1400" i="1" dirty="0" err="1" smtClean="0">
                          <a:solidFill>
                            <a:srgbClr val="000000"/>
                          </a:solidFill>
                        </a:rPr>
                        <a:t>zenen</a:t>
                      </a:r>
                      <a:r>
                        <a:rPr lang="en-US" sz="1400" i="1" dirty="0" smtClean="0">
                          <a:solidFill>
                            <a:srgbClr val="000000"/>
                          </a:solidFill>
                        </a:rPr>
                        <a:t> </a:t>
                      </a:r>
                      <a:r>
                        <a:rPr lang="en-US" sz="1400" i="1" dirty="0" err="1" smtClean="0">
                          <a:solidFill>
                            <a:srgbClr val="000000"/>
                          </a:solidFill>
                        </a:rPr>
                        <a:t>deye</a:t>
                      </a:r>
                      <a:r>
                        <a:rPr lang="en-US" sz="1400" i="1" dirty="0" smtClean="0">
                          <a:solidFill>
                            <a:srgbClr val="000000"/>
                          </a:solidFill>
                        </a:rPr>
                        <a:t> </a:t>
                      </a:r>
                      <a:r>
                        <a:rPr lang="en-US" sz="1400" i="1" dirty="0" err="1" smtClean="0">
                          <a:solidFill>
                            <a:srgbClr val="000000"/>
                          </a:solidFill>
                        </a:rPr>
                        <a:t>dayne</a:t>
                      </a:r>
                      <a:r>
                        <a:rPr lang="en-US" sz="1400" i="1" dirty="0" smtClean="0">
                          <a:solidFill>
                            <a:srgbClr val="000000"/>
                          </a:solidFill>
                        </a:rPr>
                        <a:t> </a:t>
                      </a:r>
                      <a:r>
                        <a:rPr lang="en-US" sz="1400" i="1" dirty="0" err="1" smtClean="0">
                          <a:solidFill>
                            <a:srgbClr val="000000"/>
                          </a:solidFill>
                        </a:rPr>
                        <a:t>feders</a:t>
                      </a:r>
                      <a:r>
                        <a:rPr lang="en-US" sz="1400" i="1" dirty="0" smtClean="0">
                          <a:solidFill>
                            <a:srgbClr val="000000"/>
                          </a:solidFill>
                        </a:rPr>
                        <a:t>?</a:t>
                      </a:r>
                    </a:p>
                    <a:p>
                      <a:r>
                        <a:rPr lang="en-US" sz="1400" i="0" dirty="0" smtClean="0">
                          <a:solidFill>
                            <a:srgbClr val="000000"/>
                          </a:solidFill>
                        </a:rPr>
                        <a:t>‘are these your pens?’</a:t>
                      </a:r>
                      <a:endParaRPr lang="en-US" sz="1400" i="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r"/>
                      <a:r>
                        <a:rPr lang="he-IL" sz="1400" dirty="0" smtClean="0">
                          <a:solidFill>
                            <a:srgbClr val="000000"/>
                          </a:solidFill>
                        </a:rPr>
                        <a:t>זענען דייע </a:t>
                      </a:r>
                      <a:r>
                        <a:rPr lang="he-IL" sz="1400" b="1" dirty="0" smtClean="0">
                          <a:solidFill>
                            <a:srgbClr val="000000"/>
                          </a:solidFill>
                        </a:rPr>
                        <a:t>דיינע</a:t>
                      </a:r>
                      <a:r>
                        <a:rPr lang="he-IL" sz="1400" dirty="0" smtClean="0">
                          <a:solidFill>
                            <a:srgbClr val="000000"/>
                          </a:solidFill>
                        </a:rPr>
                        <a:t> פעדערס?</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370840">
                <a:tc vMerge="1">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i="1" dirty="0" smtClean="0">
                          <a:solidFill>
                            <a:srgbClr val="000000"/>
                          </a:solidFill>
                        </a:rPr>
                        <a:t>yens </a:t>
                      </a:r>
                      <a:r>
                        <a:rPr lang="en-US" sz="1400" i="1" dirty="0" err="1" smtClean="0">
                          <a:solidFill>
                            <a:srgbClr val="000000"/>
                          </a:solidFill>
                        </a:rPr>
                        <a:t>iz</a:t>
                      </a:r>
                      <a:r>
                        <a:rPr lang="en-US" sz="1400" i="1" dirty="0" smtClean="0">
                          <a:solidFill>
                            <a:srgbClr val="000000"/>
                          </a:solidFill>
                        </a:rPr>
                        <a:t> </a:t>
                      </a:r>
                      <a:r>
                        <a:rPr lang="en-US" sz="1400" i="1" dirty="0" err="1" smtClean="0">
                          <a:solidFill>
                            <a:srgbClr val="000000"/>
                          </a:solidFill>
                        </a:rPr>
                        <a:t>dayne</a:t>
                      </a:r>
                      <a:r>
                        <a:rPr lang="en-US" sz="1400" i="1" dirty="0" smtClean="0">
                          <a:solidFill>
                            <a:srgbClr val="000000"/>
                          </a:solidFill>
                        </a:rPr>
                        <a:t> </a:t>
                      </a:r>
                      <a:r>
                        <a:rPr lang="en-US" sz="1400" i="1" dirty="0" err="1" smtClean="0">
                          <a:solidFill>
                            <a:srgbClr val="000000"/>
                          </a:solidFill>
                        </a:rPr>
                        <a:t>feder</a:t>
                      </a:r>
                      <a:endParaRPr lang="en-US" sz="1400" i="1" dirty="0" smtClean="0">
                        <a:solidFill>
                          <a:srgbClr val="000000"/>
                        </a:solidFill>
                      </a:endParaRPr>
                    </a:p>
                    <a:p>
                      <a:r>
                        <a:rPr lang="en-US" sz="1400" i="0" dirty="0" smtClean="0">
                          <a:solidFill>
                            <a:srgbClr val="000000"/>
                          </a:solidFill>
                        </a:rPr>
                        <a:t>‘that’s your pen’</a:t>
                      </a:r>
                      <a:endParaRPr lang="en-US" sz="1400" i="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he-IL" sz="1400" dirty="0" smtClean="0">
                          <a:solidFill>
                            <a:srgbClr val="000000"/>
                          </a:solidFill>
                        </a:rPr>
                        <a:t>יענס איז </a:t>
                      </a:r>
                      <a:r>
                        <a:rPr lang="he-IL" sz="1400" b="1" dirty="0" smtClean="0">
                          <a:solidFill>
                            <a:srgbClr val="000000"/>
                          </a:solidFill>
                        </a:rPr>
                        <a:t>דיינע</a:t>
                      </a:r>
                      <a:r>
                        <a:rPr lang="he-IL" sz="1400" dirty="0" smtClean="0">
                          <a:solidFill>
                            <a:srgbClr val="000000"/>
                          </a:solidFill>
                        </a:rPr>
                        <a:t> פעדער</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sz="14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algn="r"/>
                      <a:endParaRPr lang="en-US" sz="1400" dirty="0">
                        <a:solidFill>
                          <a:srgbClr val="000000"/>
                        </a:solidFill>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370840">
                <a:tc rowSpan="2">
                  <a:txBody>
                    <a:bodyPr/>
                    <a:lstStyle/>
                    <a:p>
                      <a:r>
                        <a:rPr lang="en-CA" sz="1200" b="1" dirty="0" smtClean="0"/>
                        <a:t>3fs</a:t>
                      </a:r>
                      <a:endParaRPr lang="en-US" sz="1200" b="1"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i="1" dirty="0" err="1" smtClean="0">
                          <a:solidFill>
                            <a:srgbClr val="000000"/>
                          </a:solidFill>
                        </a:rPr>
                        <a:t>iz</a:t>
                      </a:r>
                      <a:r>
                        <a:rPr lang="en-US" sz="1400" i="1" dirty="0" smtClean="0">
                          <a:solidFill>
                            <a:srgbClr val="000000"/>
                          </a:solidFill>
                        </a:rPr>
                        <a:t> dos </a:t>
                      </a:r>
                      <a:r>
                        <a:rPr lang="en-US" sz="1400" i="1" dirty="0" err="1" smtClean="0">
                          <a:solidFill>
                            <a:srgbClr val="000000"/>
                          </a:solidFill>
                        </a:rPr>
                        <a:t>ir</a:t>
                      </a:r>
                      <a:r>
                        <a:rPr lang="en-US" sz="1400" i="1" dirty="0" smtClean="0">
                          <a:solidFill>
                            <a:srgbClr val="000000"/>
                          </a:solidFill>
                        </a:rPr>
                        <a:t>(e) </a:t>
                      </a:r>
                      <a:r>
                        <a:rPr lang="en-US" sz="1400" i="1" dirty="0" err="1" smtClean="0">
                          <a:solidFill>
                            <a:srgbClr val="000000"/>
                          </a:solidFill>
                        </a:rPr>
                        <a:t>bukh</a:t>
                      </a:r>
                      <a:r>
                        <a:rPr lang="en-US" sz="1400" i="1" dirty="0" smtClean="0">
                          <a:solidFill>
                            <a:srgbClr val="000000"/>
                          </a:solidFill>
                        </a:rPr>
                        <a:t>?</a:t>
                      </a:r>
                      <a:endParaRPr lang="en-US" sz="1400" i="1"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he-IL" sz="1400" dirty="0" smtClean="0">
                          <a:solidFill>
                            <a:srgbClr val="000000"/>
                          </a:solidFill>
                        </a:rPr>
                        <a:t>איז דאס </a:t>
                      </a:r>
                      <a:r>
                        <a:rPr lang="he-IL" sz="1400" b="1" dirty="0" smtClean="0">
                          <a:solidFill>
                            <a:srgbClr val="000000"/>
                          </a:solidFill>
                        </a:rPr>
                        <a:t>איר</a:t>
                      </a:r>
                      <a:r>
                        <a:rPr lang="he-IL" sz="1400" dirty="0" smtClean="0">
                          <a:solidFill>
                            <a:srgbClr val="000000"/>
                          </a:solidFill>
                        </a:rPr>
                        <a:t> בוך?</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i="1" dirty="0" err="1" smtClean="0">
                          <a:solidFill>
                            <a:srgbClr val="000000"/>
                          </a:solidFill>
                        </a:rPr>
                        <a:t>zenen</a:t>
                      </a:r>
                      <a:r>
                        <a:rPr lang="en-US" sz="1400" i="1" dirty="0" smtClean="0">
                          <a:solidFill>
                            <a:srgbClr val="000000"/>
                          </a:solidFill>
                        </a:rPr>
                        <a:t> </a:t>
                      </a:r>
                      <a:r>
                        <a:rPr lang="en-US" sz="1400" i="1" dirty="0" err="1" smtClean="0">
                          <a:solidFill>
                            <a:srgbClr val="000000"/>
                          </a:solidFill>
                        </a:rPr>
                        <a:t>deys</a:t>
                      </a:r>
                      <a:r>
                        <a:rPr lang="en-US" sz="1400" i="1" dirty="0" smtClean="0">
                          <a:solidFill>
                            <a:srgbClr val="000000"/>
                          </a:solidFill>
                        </a:rPr>
                        <a:t> </a:t>
                      </a:r>
                      <a:r>
                        <a:rPr lang="en-US" sz="1400" i="1" dirty="0" err="1" smtClean="0">
                          <a:solidFill>
                            <a:srgbClr val="000000"/>
                          </a:solidFill>
                        </a:rPr>
                        <a:t>ir</a:t>
                      </a:r>
                      <a:r>
                        <a:rPr lang="en-US" sz="1400" i="1" dirty="0" smtClean="0">
                          <a:solidFill>
                            <a:srgbClr val="000000"/>
                          </a:solidFill>
                        </a:rPr>
                        <a:t>(e)</a:t>
                      </a:r>
                      <a:r>
                        <a:rPr lang="en-US" sz="1400" i="1" baseline="0" dirty="0" smtClean="0">
                          <a:solidFill>
                            <a:srgbClr val="000000"/>
                          </a:solidFill>
                        </a:rPr>
                        <a:t> </a:t>
                      </a:r>
                      <a:r>
                        <a:rPr lang="en-US" sz="1400" i="1" baseline="0" dirty="0" err="1" smtClean="0">
                          <a:solidFill>
                            <a:srgbClr val="000000"/>
                          </a:solidFill>
                        </a:rPr>
                        <a:t>bikher</a:t>
                      </a:r>
                      <a:r>
                        <a:rPr lang="en-US" sz="1400" i="1" baseline="0" dirty="0" smtClean="0">
                          <a:solidFill>
                            <a:srgbClr val="000000"/>
                          </a:solidFill>
                        </a:rPr>
                        <a:t>?</a:t>
                      </a:r>
                      <a:endParaRPr lang="en-US" sz="1400" i="1"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he-IL" sz="1400" dirty="0" smtClean="0">
                          <a:solidFill>
                            <a:srgbClr val="000000"/>
                          </a:solidFill>
                        </a:rPr>
                        <a:t>זענען</a:t>
                      </a:r>
                      <a:r>
                        <a:rPr lang="he-IL" sz="1400" baseline="0" dirty="0" smtClean="0">
                          <a:solidFill>
                            <a:srgbClr val="000000"/>
                          </a:solidFill>
                        </a:rPr>
                        <a:t> דייס </a:t>
                      </a:r>
                      <a:r>
                        <a:rPr lang="he-IL" sz="1400" b="1" baseline="0" dirty="0" smtClean="0">
                          <a:solidFill>
                            <a:srgbClr val="000000"/>
                          </a:solidFill>
                        </a:rPr>
                        <a:t>איר </a:t>
                      </a:r>
                      <a:r>
                        <a:rPr lang="he-IL" sz="1400" baseline="0" dirty="0" smtClean="0">
                          <a:solidFill>
                            <a:srgbClr val="000000"/>
                          </a:solidFill>
                        </a:rPr>
                        <a:t>ביכער</a:t>
                      </a:r>
                      <a:r>
                        <a:rPr lang="he-IL" sz="1400" baseline="0" dirty="0" smtClean="0">
                          <a:solidFill>
                            <a:srgbClr val="000000"/>
                          </a:solidFill>
                        </a:rPr>
                        <a:t>?</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370840">
                <a:tc vMerge="1">
                  <a:txBody>
                    <a:bodyPr/>
                    <a:lstStyle/>
                    <a:p>
                      <a:endParaRPr lang="en-US"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i="0" dirty="0" smtClean="0">
                          <a:solidFill>
                            <a:srgbClr val="000000"/>
                          </a:solidFill>
                        </a:rPr>
                        <a:t>‘is this</a:t>
                      </a:r>
                      <a:r>
                        <a:rPr lang="en-US" sz="1400" i="0" baseline="0" dirty="0" smtClean="0">
                          <a:solidFill>
                            <a:srgbClr val="000000"/>
                          </a:solidFill>
                        </a:rPr>
                        <a:t> her book?’</a:t>
                      </a:r>
                      <a:endParaRPr lang="en-US" sz="1400" i="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he-IL" sz="1400" dirty="0" smtClean="0">
                          <a:solidFill>
                            <a:srgbClr val="000000"/>
                          </a:solidFill>
                        </a:rPr>
                        <a:t>איז דאס </a:t>
                      </a:r>
                      <a:r>
                        <a:rPr lang="he-IL" sz="1400" b="1" dirty="0" smtClean="0">
                          <a:solidFill>
                            <a:srgbClr val="000000"/>
                          </a:solidFill>
                        </a:rPr>
                        <a:t>אירע</a:t>
                      </a:r>
                      <a:r>
                        <a:rPr lang="he-IL" sz="1400" dirty="0" smtClean="0">
                          <a:solidFill>
                            <a:srgbClr val="000000"/>
                          </a:solidFill>
                        </a:rPr>
                        <a:t> בוך?</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dirty="0" smtClean="0">
                          <a:solidFill>
                            <a:srgbClr val="000000"/>
                          </a:solidFill>
                        </a:rPr>
                        <a:t>‘are these her books?’</a:t>
                      </a:r>
                      <a:endParaRPr lang="en-US" sz="14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he-IL" sz="1400" dirty="0" smtClean="0">
                          <a:solidFill>
                            <a:srgbClr val="000000"/>
                          </a:solidFill>
                        </a:rPr>
                        <a:t>זענען דייס </a:t>
                      </a:r>
                      <a:r>
                        <a:rPr lang="he-IL" sz="1400" b="1" dirty="0" smtClean="0">
                          <a:solidFill>
                            <a:srgbClr val="000000"/>
                          </a:solidFill>
                        </a:rPr>
                        <a:t>אירע</a:t>
                      </a:r>
                      <a:r>
                        <a:rPr lang="he-IL" sz="1400" dirty="0" smtClean="0">
                          <a:solidFill>
                            <a:srgbClr val="000000"/>
                          </a:solidFill>
                        </a:rPr>
                        <a:t> </a:t>
                      </a:r>
                      <a:r>
                        <a:rPr lang="he-IL" sz="1400" dirty="0" smtClean="0">
                          <a:solidFill>
                            <a:srgbClr val="000000"/>
                          </a:solidFill>
                        </a:rPr>
                        <a:t>ביכער?</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r h="370840">
                <a:tc rowSpan="2">
                  <a:txBody>
                    <a:bodyPr/>
                    <a:lstStyle/>
                    <a:p>
                      <a:r>
                        <a:rPr lang="he-IL" sz="1200" b="1" dirty="0" smtClean="0">
                          <a:solidFill>
                            <a:srgbClr val="000000"/>
                          </a:solidFill>
                        </a:rPr>
                        <a:t>1</a:t>
                      </a:r>
                      <a:r>
                        <a:rPr lang="en-CA" sz="1200" b="1" dirty="0" err="1" smtClean="0">
                          <a:solidFill>
                            <a:srgbClr val="000000"/>
                          </a:solidFill>
                        </a:rPr>
                        <a:t>pl</a:t>
                      </a:r>
                      <a:endParaRPr lang="en-US" sz="1200" b="1"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i="1" dirty="0" err="1" smtClean="0">
                          <a:solidFill>
                            <a:srgbClr val="000000"/>
                          </a:solidFill>
                        </a:rPr>
                        <a:t>deys</a:t>
                      </a:r>
                      <a:r>
                        <a:rPr lang="en-US" sz="1400" i="1" baseline="0" dirty="0" smtClean="0">
                          <a:solidFill>
                            <a:srgbClr val="000000"/>
                          </a:solidFill>
                        </a:rPr>
                        <a:t> </a:t>
                      </a:r>
                      <a:r>
                        <a:rPr lang="en-US" sz="1400" i="1" baseline="0" dirty="0" err="1" smtClean="0">
                          <a:solidFill>
                            <a:srgbClr val="000000"/>
                          </a:solidFill>
                        </a:rPr>
                        <a:t>iz</a:t>
                      </a:r>
                      <a:r>
                        <a:rPr lang="en-US" sz="1400" i="1" baseline="0" dirty="0" smtClean="0">
                          <a:solidFill>
                            <a:srgbClr val="000000"/>
                          </a:solidFill>
                        </a:rPr>
                        <a:t> </a:t>
                      </a:r>
                      <a:r>
                        <a:rPr lang="en-US" sz="1400" i="1" baseline="0" dirty="0" err="1" smtClean="0">
                          <a:solidFill>
                            <a:srgbClr val="000000"/>
                          </a:solidFill>
                        </a:rPr>
                        <a:t>undzer</a:t>
                      </a:r>
                      <a:r>
                        <a:rPr lang="en-US" sz="1400" i="1" baseline="0" dirty="0" smtClean="0">
                          <a:solidFill>
                            <a:srgbClr val="000000"/>
                          </a:solidFill>
                        </a:rPr>
                        <a:t>(e)</a:t>
                      </a:r>
                      <a:r>
                        <a:rPr lang="en-GB" sz="1400" i="1" baseline="0" dirty="0" smtClean="0">
                          <a:solidFill>
                            <a:srgbClr val="000000"/>
                          </a:solidFill>
                        </a:rPr>
                        <a:t> </a:t>
                      </a:r>
                      <a:r>
                        <a:rPr lang="en-GB" sz="1400" i="1" baseline="0" dirty="0" err="1" smtClean="0">
                          <a:solidFill>
                            <a:srgbClr val="000000"/>
                          </a:solidFill>
                        </a:rPr>
                        <a:t>blay</a:t>
                      </a:r>
                      <a:r>
                        <a:rPr lang="en-GB" sz="1400" i="1" baseline="0" dirty="0" smtClean="0">
                          <a:solidFill>
                            <a:srgbClr val="000000"/>
                          </a:solidFill>
                        </a:rPr>
                        <a:t>/</a:t>
                      </a:r>
                      <a:r>
                        <a:rPr lang="en-GB" sz="1400" i="1" baseline="0" dirty="0" err="1" smtClean="0">
                          <a:solidFill>
                            <a:srgbClr val="000000"/>
                          </a:solidFill>
                        </a:rPr>
                        <a:t>feder</a:t>
                      </a:r>
                      <a:endParaRPr lang="en-US" sz="1400" i="1"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he-IL" sz="1400" dirty="0" smtClean="0">
                          <a:solidFill>
                            <a:srgbClr val="000000"/>
                          </a:solidFill>
                        </a:rPr>
                        <a:t>דייס איז </a:t>
                      </a:r>
                      <a:r>
                        <a:rPr lang="he-IL" sz="1400" b="1" dirty="0" smtClean="0">
                          <a:solidFill>
                            <a:srgbClr val="000000"/>
                          </a:solidFill>
                        </a:rPr>
                        <a:t>אונדזער</a:t>
                      </a:r>
                      <a:r>
                        <a:rPr lang="he-IL" sz="1400" baseline="0" dirty="0" smtClean="0">
                          <a:solidFill>
                            <a:srgbClr val="000000"/>
                          </a:solidFill>
                        </a:rPr>
                        <a:t> </a:t>
                      </a:r>
                      <a:r>
                        <a:rPr lang="he-IL" sz="1400" baseline="0" dirty="0" smtClean="0">
                          <a:solidFill>
                            <a:srgbClr val="000000"/>
                          </a:solidFill>
                        </a:rPr>
                        <a:t>בליי</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i="1" dirty="0" smtClean="0">
                          <a:solidFill>
                            <a:srgbClr val="000000"/>
                          </a:solidFill>
                        </a:rPr>
                        <a:t>yens </a:t>
                      </a:r>
                      <a:r>
                        <a:rPr lang="en-US" sz="1400" i="1" dirty="0" err="1" smtClean="0">
                          <a:solidFill>
                            <a:srgbClr val="000000"/>
                          </a:solidFill>
                        </a:rPr>
                        <a:t>zenen</a:t>
                      </a:r>
                      <a:r>
                        <a:rPr lang="en-US" sz="1400" i="1" dirty="0" smtClean="0">
                          <a:solidFill>
                            <a:srgbClr val="000000"/>
                          </a:solidFill>
                        </a:rPr>
                        <a:t> </a:t>
                      </a:r>
                      <a:r>
                        <a:rPr lang="en-US" sz="1400" i="1" dirty="0" err="1" smtClean="0">
                          <a:solidFill>
                            <a:srgbClr val="000000"/>
                          </a:solidFill>
                        </a:rPr>
                        <a:t>undzer</a:t>
                      </a:r>
                      <a:r>
                        <a:rPr lang="en-GB" sz="1400" i="1" dirty="0" smtClean="0">
                          <a:solidFill>
                            <a:srgbClr val="000000"/>
                          </a:solidFill>
                        </a:rPr>
                        <a:t>(e)</a:t>
                      </a:r>
                      <a:endParaRPr lang="en-US" sz="1400" i="1"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he-IL" sz="1400" dirty="0" smtClean="0">
                          <a:solidFill>
                            <a:srgbClr val="000000"/>
                          </a:solidFill>
                        </a:rPr>
                        <a:t>יענס זענען </a:t>
                      </a:r>
                      <a:r>
                        <a:rPr lang="he-IL" sz="1400" b="1" dirty="0" smtClean="0">
                          <a:solidFill>
                            <a:srgbClr val="000000"/>
                          </a:solidFill>
                        </a:rPr>
                        <a:t>אונדזער</a:t>
                      </a:r>
                      <a:r>
                        <a:rPr lang="he-IL" sz="1400" dirty="0" smtClean="0">
                          <a:solidFill>
                            <a:srgbClr val="000000"/>
                          </a:solidFill>
                        </a:rPr>
                        <a:t> </a:t>
                      </a:r>
                      <a:r>
                        <a:rPr lang="he-IL" sz="1400" dirty="0" smtClean="0">
                          <a:solidFill>
                            <a:srgbClr val="000000"/>
                          </a:solidFill>
                        </a:rPr>
                        <a:t>טישן</a:t>
                      </a:r>
                      <a:endParaRPr lang="en-US" sz="1400" dirty="0" smtClean="0">
                        <a:solidFill>
                          <a:srgbClr val="000000"/>
                        </a:solidFill>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7"/>
                  </a:ext>
                </a:extLst>
              </a:tr>
              <a:tr h="370840">
                <a:tc vMerge="1">
                  <a:txBody>
                    <a:bodyPr/>
                    <a:lstStyle/>
                    <a:p>
                      <a:endParaRPr lang="en-US" sz="1400" b="1"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dirty="0" smtClean="0">
                          <a:solidFill>
                            <a:srgbClr val="000000"/>
                          </a:solidFill>
                        </a:rPr>
                        <a:t>‘this is our pencil/pen’</a:t>
                      </a:r>
                      <a:endParaRPr lang="en-US" sz="14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he-IL" sz="1400" dirty="0" smtClean="0">
                          <a:solidFill>
                            <a:srgbClr val="000000"/>
                          </a:solidFill>
                        </a:rPr>
                        <a:t>דאס איז</a:t>
                      </a:r>
                      <a:r>
                        <a:rPr lang="he-IL" sz="1400" baseline="0" dirty="0" smtClean="0">
                          <a:solidFill>
                            <a:srgbClr val="000000"/>
                          </a:solidFill>
                        </a:rPr>
                        <a:t> </a:t>
                      </a:r>
                      <a:r>
                        <a:rPr lang="he-IL" sz="1400" b="1" baseline="0" dirty="0" smtClean="0">
                          <a:solidFill>
                            <a:srgbClr val="000000"/>
                          </a:solidFill>
                        </a:rPr>
                        <a:t>אונדזערע</a:t>
                      </a:r>
                      <a:r>
                        <a:rPr lang="he-IL" sz="1400" baseline="0" dirty="0" smtClean="0">
                          <a:solidFill>
                            <a:srgbClr val="000000"/>
                          </a:solidFill>
                        </a:rPr>
                        <a:t> </a:t>
                      </a:r>
                      <a:r>
                        <a:rPr lang="he-IL" sz="1400" baseline="0" dirty="0" smtClean="0">
                          <a:solidFill>
                            <a:srgbClr val="000000"/>
                          </a:solidFill>
                        </a:rPr>
                        <a:t>פעדער</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GB" sz="1400" dirty="0" smtClean="0">
                          <a:solidFill>
                            <a:srgbClr val="000000"/>
                          </a:solidFill>
                        </a:rPr>
                        <a:t>‘those are our tables’</a:t>
                      </a:r>
                      <a:endParaRPr lang="en-US" sz="14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he-IL" sz="1400" dirty="0" smtClean="0">
                          <a:solidFill>
                            <a:srgbClr val="000000"/>
                          </a:solidFill>
                        </a:rPr>
                        <a:t>יענס איז </a:t>
                      </a:r>
                      <a:r>
                        <a:rPr lang="he-IL" sz="1400" b="1" dirty="0" smtClean="0">
                          <a:solidFill>
                            <a:srgbClr val="000000"/>
                          </a:solidFill>
                        </a:rPr>
                        <a:t>אונדזערע</a:t>
                      </a:r>
                      <a:r>
                        <a:rPr lang="he-IL" sz="1400" baseline="0" dirty="0" smtClean="0">
                          <a:solidFill>
                            <a:srgbClr val="000000"/>
                          </a:solidFill>
                        </a:rPr>
                        <a:t> </a:t>
                      </a:r>
                      <a:r>
                        <a:rPr lang="he-IL" sz="1400" baseline="0" dirty="0" smtClean="0">
                          <a:solidFill>
                            <a:srgbClr val="000000"/>
                          </a:solidFill>
                        </a:rPr>
                        <a:t>טישן</a:t>
                      </a:r>
                      <a:endParaRPr lang="en-US" sz="1400" dirty="0" smtClean="0">
                        <a:solidFill>
                          <a:srgbClr val="000000"/>
                        </a:solidFill>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8"/>
                  </a:ext>
                </a:extLst>
              </a:tr>
              <a:tr h="370840">
                <a:tc rowSpan="2">
                  <a:txBody>
                    <a:bodyPr/>
                    <a:lstStyle/>
                    <a:p>
                      <a:r>
                        <a:rPr lang="en-US" sz="1200" b="1" dirty="0" smtClean="0">
                          <a:solidFill>
                            <a:srgbClr val="000000"/>
                          </a:solidFill>
                        </a:rPr>
                        <a:t>2pl</a:t>
                      </a:r>
                      <a:endParaRPr lang="en-US" sz="1200" b="1"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i="1" dirty="0" err="1" smtClean="0">
                          <a:solidFill>
                            <a:srgbClr val="000000"/>
                          </a:solidFill>
                        </a:rPr>
                        <a:t>iz</a:t>
                      </a:r>
                      <a:r>
                        <a:rPr lang="en-US" sz="1400" i="1" dirty="0" smtClean="0">
                          <a:solidFill>
                            <a:srgbClr val="000000"/>
                          </a:solidFill>
                        </a:rPr>
                        <a:t> </a:t>
                      </a:r>
                      <a:r>
                        <a:rPr lang="en-US" sz="1400" i="1" dirty="0" err="1" smtClean="0">
                          <a:solidFill>
                            <a:srgbClr val="000000"/>
                          </a:solidFill>
                        </a:rPr>
                        <a:t>deys</a:t>
                      </a:r>
                      <a:r>
                        <a:rPr lang="en-US" sz="1400" i="1" dirty="0" smtClean="0">
                          <a:solidFill>
                            <a:srgbClr val="000000"/>
                          </a:solidFill>
                        </a:rPr>
                        <a:t> </a:t>
                      </a:r>
                      <a:r>
                        <a:rPr lang="en-US" sz="1400" i="1" dirty="0" err="1" smtClean="0">
                          <a:solidFill>
                            <a:srgbClr val="000000"/>
                          </a:solidFill>
                        </a:rPr>
                        <a:t>enker</a:t>
                      </a:r>
                      <a:r>
                        <a:rPr lang="en-US" sz="1400" i="1" dirty="0" smtClean="0">
                          <a:solidFill>
                            <a:srgbClr val="000000"/>
                          </a:solidFill>
                        </a:rPr>
                        <a:t>(e) </a:t>
                      </a:r>
                      <a:r>
                        <a:rPr lang="en-US" sz="1400" i="1" dirty="0" err="1" smtClean="0">
                          <a:solidFill>
                            <a:srgbClr val="000000"/>
                          </a:solidFill>
                        </a:rPr>
                        <a:t>bukh</a:t>
                      </a:r>
                      <a:r>
                        <a:rPr lang="en-US" sz="1400" i="1" dirty="0" smtClean="0">
                          <a:solidFill>
                            <a:srgbClr val="000000"/>
                          </a:solidFill>
                        </a:rPr>
                        <a:t>?</a:t>
                      </a:r>
                      <a:endParaRPr lang="en-US" sz="1400" i="1"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he-IL" sz="1400" dirty="0" smtClean="0">
                          <a:solidFill>
                            <a:srgbClr val="000000"/>
                          </a:solidFill>
                        </a:rPr>
                        <a:t>איז</a:t>
                      </a:r>
                      <a:r>
                        <a:rPr lang="he-IL" sz="1400" baseline="0" dirty="0" smtClean="0">
                          <a:solidFill>
                            <a:srgbClr val="000000"/>
                          </a:solidFill>
                        </a:rPr>
                        <a:t> דייס </a:t>
                      </a:r>
                      <a:r>
                        <a:rPr lang="he-IL" sz="1400" b="1" baseline="0" dirty="0" smtClean="0">
                          <a:solidFill>
                            <a:srgbClr val="000000"/>
                          </a:solidFill>
                        </a:rPr>
                        <a:t>ענקער</a:t>
                      </a:r>
                      <a:r>
                        <a:rPr lang="he-IL" sz="1400" baseline="0" dirty="0" smtClean="0">
                          <a:solidFill>
                            <a:srgbClr val="000000"/>
                          </a:solidFill>
                        </a:rPr>
                        <a:t> בוך?</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i="1" dirty="0" smtClean="0">
                          <a:solidFill>
                            <a:srgbClr val="000000"/>
                          </a:solidFill>
                        </a:rPr>
                        <a:t>do</a:t>
                      </a:r>
                      <a:r>
                        <a:rPr lang="en-US" sz="1400" i="1" baseline="0" dirty="0" smtClean="0">
                          <a:solidFill>
                            <a:srgbClr val="000000"/>
                          </a:solidFill>
                        </a:rPr>
                        <a:t> </a:t>
                      </a:r>
                      <a:r>
                        <a:rPr lang="en-US" sz="1400" i="1" baseline="0" dirty="0" err="1" smtClean="0">
                          <a:solidFill>
                            <a:srgbClr val="000000"/>
                          </a:solidFill>
                        </a:rPr>
                        <a:t>zenen</a:t>
                      </a:r>
                      <a:r>
                        <a:rPr lang="en-US" sz="1400" i="1" baseline="0" dirty="0" smtClean="0">
                          <a:solidFill>
                            <a:srgbClr val="000000"/>
                          </a:solidFill>
                        </a:rPr>
                        <a:t>/</a:t>
                      </a:r>
                      <a:r>
                        <a:rPr lang="en-US" sz="1400" i="1" baseline="0" dirty="0" err="1" smtClean="0">
                          <a:solidFill>
                            <a:srgbClr val="000000"/>
                          </a:solidFill>
                        </a:rPr>
                        <a:t>iz</a:t>
                      </a:r>
                      <a:r>
                        <a:rPr lang="en-US" sz="1400" i="1" baseline="0" dirty="0" smtClean="0">
                          <a:solidFill>
                            <a:srgbClr val="000000"/>
                          </a:solidFill>
                        </a:rPr>
                        <a:t> dos </a:t>
                      </a:r>
                      <a:r>
                        <a:rPr lang="en-US" sz="1400" i="1" baseline="0" dirty="0" err="1" smtClean="0">
                          <a:solidFill>
                            <a:srgbClr val="000000"/>
                          </a:solidFill>
                        </a:rPr>
                        <a:t>enker</a:t>
                      </a:r>
                      <a:r>
                        <a:rPr lang="en-US" sz="1400" i="1" baseline="0" dirty="0" smtClean="0">
                          <a:solidFill>
                            <a:srgbClr val="000000"/>
                          </a:solidFill>
                        </a:rPr>
                        <a:t>(e) </a:t>
                      </a:r>
                      <a:r>
                        <a:rPr lang="en-US" sz="1400" i="1" baseline="0" dirty="0" err="1" smtClean="0">
                          <a:solidFill>
                            <a:srgbClr val="000000"/>
                          </a:solidFill>
                        </a:rPr>
                        <a:t>federn</a:t>
                      </a:r>
                      <a:r>
                        <a:rPr lang="en-US" sz="1400" i="1" baseline="0" dirty="0" smtClean="0">
                          <a:solidFill>
                            <a:srgbClr val="000000"/>
                          </a:solidFill>
                        </a:rPr>
                        <a:t>?</a:t>
                      </a:r>
                      <a:endParaRPr lang="en-US" sz="1400" i="1"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he-IL" sz="1400" dirty="0" smtClean="0">
                          <a:solidFill>
                            <a:srgbClr val="000000"/>
                          </a:solidFill>
                        </a:rPr>
                        <a:t>דא זענען</a:t>
                      </a:r>
                      <a:r>
                        <a:rPr lang="he-IL" sz="1400" baseline="0" dirty="0" smtClean="0">
                          <a:solidFill>
                            <a:srgbClr val="000000"/>
                          </a:solidFill>
                        </a:rPr>
                        <a:t> </a:t>
                      </a:r>
                      <a:r>
                        <a:rPr lang="he-IL" sz="1400" b="1" baseline="0" dirty="0" smtClean="0">
                          <a:solidFill>
                            <a:srgbClr val="000000"/>
                          </a:solidFill>
                        </a:rPr>
                        <a:t>ענקער</a:t>
                      </a:r>
                      <a:r>
                        <a:rPr lang="he-IL" sz="1400" baseline="0" dirty="0" smtClean="0">
                          <a:solidFill>
                            <a:srgbClr val="000000"/>
                          </a:solidFill>
                        </a:rPr>
                        <a:t> פעדערן?</a:t>
                      </a:r>
                      <a:endParaRPr lang="en-US" sz="1400" dirty="0" smtClean="0">
                        <a:solidFill>
                          <a:srgbClr val="000000"/>
                        </a:solidFill>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9"/>
                  </a:ext>
                </a:extLst>
              </a:tr>
              <a:tr h="370840">
                <a:tc vMerge="1">
                  <a:txBody>
                    <a:bodyPr/>
                    <a:lstStyle/>
                    <a:p>
                      <a:endParaRPr lang="en-US" sz="1400" b="1"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dirty="0" smtClean="0">
                          <a:solidFill>
                            <a:srgbClr val="000000"/>
                          </a:solidFill>
                        </a:rPr>
                        <a:t>‘is this your book?</a:t>
                      </a:r>
                      <a:endParaRPr lang="en-US" sz="14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he-IL" sz="1400" dirty="0" smtClean="0">
                          <a:solidFill>
                            <a:srgbClr val="000000"/>
                          </a:solidFill>
                        </a:rPr>
                        <a:t>איז דייס</a:t>
                      </a:r>
                      <a:r>
                        <a:rPr lang="he-IL" sz="1400" baseline="0" dirty="0" smtClean="0">
                          <a:solidFill>
                            <a:srgbClr val="000000"/>
                          </a:solidFill>
                        </a:rPr>
                        <a:t> </a:t>
                      </a:r>
                      <a:r>
                        <a:rPr lang="he-IL" sz="1400" b="1" baseline="0" dirty="0" smtClean="0">
                          <a:solidFill>
                            <a:srgbClr val="000000"/>
                          </a:solidFill>
                        </a:rPr>
                        <a:t>ענקערע</a:t>
                      </a:r>
                      <a:r>
                        <a:rPr lang="he-IL" sz="1400" baseline="0" dirty="0" smtClean="0">
                          <a:solidFill>
                            <a:srgbClr val="000000"/>
                          </a:solidFill>
                        </a:rPr>
                        <a:t> בוך?</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dirty="0" smtClean="0">
                          <a:solidFill>
                            <a:srgbClr val="000000"/>
                          </a:solidFill>
                        </a:rPr>
                        <a:t>‘are these your pens?’</a:t>
                      </a:r>
                      <a:endParaRPr lang="en-US" sz="14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he-IL" sz="1400" dirty="0" smtClean="0">
                          <a:solidFill>
                            <a:srgbClr val="000000"/>
                          </a:solidFill>
                        </a:rPr>
                        <a:t>איז דאס </a:t>
                      </a:r>
                      <a:r>
                        <a:rPr lang="he-IL" sz="1400" b="1" dirty="0" smtClean="0">
                          <a:solidFill>
                            <a:srgbClr val="000000"/>
                          </a:solidFill>
                        </a:rPr>
                        <a:t>ענקערע</a:t>
                      </a:r>
                      <a:r>
                        <a:rPr lang="he-IL" sz="1400" dirty="0" smtClean="0">
                          <a:solidFill>
                            <a:srgbClr val="000000"/>
                          </a:solidFill>
                        </a:rPr>
                        <a:t> פעדערן?</a:t>
                      </a:r>
                      <a:endParaRPr lang="en-US" sz="1400" dirty="0" smtClean="0">
                        <a:solidFill>
                          <a:srgbClr val="000000"/>
                        </a:solidFill>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0"/>
                  </a:ext>
                </a:extLst>
              </a:tr>
              <a:tr h="370840">
                <a:tc rowSpan="2">
                  <a:txBody>
                    <a:bodyPr/>
                    <a:lstStyle/>
                    <a:p>
                      <a:r>
                        <a:rPr lang="he-IL" sz="1200" b="1" dirty="0" smtClean="0">
                          <a:solidFill>
                            <a:srgbClr val="000000"/>
                          </a:solidFill>
                        </a:rPr>
                        <a:t>2</a:t>
                      </a:r>
                      <a:r>
                        <a:rPr lang="en-CA" sz="1200" b="1" dirty="0" err="1" smtClean="0">
                          <a:solidFill>
                            <a:srgbClr val="000000"/>
                          </a:solidFill>
                        </a:rPr>
                        <a:t>hon</a:t>
                      </a:r>
                      <a:endParaRPr lang="en-US" sz="1200" b="1"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i="1" dirty="0" err="1" smtClean="0">
                          <a:solidFill>
                            <a:srgbClr val="000000"/>
                          </a:solidFill>
                        </a:rPr>
                        <a:t>iz</a:t>
                      </a:r>
                      <a:r>
                        <a:rPr lang="en-US" sz="1400" i="1" dirty="0" smtClean="0">
                          <a:solidFill>
                            <a:srgbClr val="000000"/>
                          </a:solidFill>
                        </a:rPr>
                        <a:t> </a:t>
                      </a:r>
                      <a:r>
                        <a:rPr lang="en-US" sz="1400" i="1" dirty="0" err="1" smtClean="0">
                          <a:solidFill>
                            <a:srgbClr val="000000"/>
                          </a:solidFill>
                        </a:rPr>
                        <a:t>deys</a:t>
                      </a:r>
                      <a:r>
                        <a:rPr lang="en-US" sz="1400" i="1" baseline="0" dirty="0" smtClean="0">
                          <a:solidFill>
                            <a:srgbClr val="000000"/>
                          </a:solidFill>
                        </a:rPr>
                        <a:t> </a:t>
                      </a:r>
                      <a:r>
                        <a:rPr lang="en-US" sz="1400" i="1" baseline="0" dirty="0" err="1" smtClean="0">
                          <a:solidFill>
                            <a:srgbClr val="000000"/>
                          </a:solidFill>
                        </a:rPr>
                        <a:t>ayer</a:t>
                      </a:r>
                      <a:r>
                        <a:rPr lang="en-US" sz="1400" i="1" baseline="0" dirty="0" smtClean="0">
                          <a:solidFill>
                            <a:srgbClr val="000000"/>
                          </a:solidFill>
                        </a:rPr>
                        <a:t>(e) </a:t>
                      </a:r>
                      <a:r>
                        <a:rPr lang="en-US" sz="1400" i="1" baseline="0" dirty="0" err="1" smtClean="0">
                          <a:solidFill>
                            <a:srgbClr val="000000"/>
                          </a:solidFill>
                        </a:rPr>
                        <a:t>tish</a:t>
                      </a:r>
                      <a:r>
                        <a:rPr lang="en-US" sz="1400" i="1" baseline="0" dirty="0" smtClean="0">
                          <a:solidFill>
                            <a:srgbClr val="000000"/>
                          </a:solidFill>
                        </a:rPr>
                        <a:t>?</a:t>
                      </a:r>
                      <a:endParaRPr lang="en-US" sz="1400" i="1"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lang="he-IL" sz="1400" dirty="0" smtClean="0">
                          <a:solidFill>
                            <a:srgbClr val="000000"/>
                          </a:solidFill>
                        </a:rPr>
                        <a:t>איז</a:t>
                      </a:r>
                      <a:r>
                        <a:rPr lang="he-IL" sz="1400" baseline="0" dirty="0" smtClean="0">
                          <a:solidFill>
                            <a:srgbClr val="000000"/>
                          </a:solidFill>
                        </a:rPr>
                        <a:t> דייס </a:t>
                      </a:r>
                      <a:r>
                        <a:rPr lang="he-IL" sz="1400" b="1" baseline="0" dirty="0" smtClean="0">
                          <a:solidFill>
                            <a:srgbClr val="000000"/>
                          </a:solidFill>
                        </a:rPr>
                        <a:t>אייער</a:t>
                      </a:r>
                      <a:r>
                        <a:rPr lang="he-IL" sz="1400" baseline="0" dirty="0" smtClean="0">
                          <a:solidFill>
                            <a:srgbClr val="000000"/>
                          </a:solidFill>
                        </a:rPr>
                        <a:t> טיש?</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r>
                        <a:rPr lang="en-GB" sz="1400" i="1" dirty="0" err="1" smtClean="0">
                          <a:solidFill>
                            <a:srgbClr val="000000"/>
                          </a:solidFill>
                        </a:rPr>
                        <a:t>zenen</a:t>
                      </a:r>
                      <a:r>
                        <a:rPr lang="en-GB" sz="1400" i="1" dirty="0" smtClean="0">
                          <a:solidFill>
                            <a:srgbClr val="000000"/>
                          </a:solidFill>
                        </a:rPr>
                        <a:t> </a:t>
                      </a:r>
                      <a:r>
                        <a:rPr lang="en-GB" sz="1400" i="1" dirty="0" err="1" smtClean="0">
                          <a:solidFill>
                            <a:srgbClr val="000000"/>
                          </a:solidFill>
                        </a:rPr>
                        <a:t>zey</a:t>
                      </a:r>
                      <a:r>
                        <a:rPr lang="en-GB" sz="1400" i="1" dirty="0" smtClean="0">
                          <a:solidFill>
                            <a:srgbClr val="000000"/>
                          </a:solidFill>
                        </a:rPr>
                        <a:t> </a:t>
                      </a:r>
                      <a:r>
                        <a:rPr lang="en-GB" sz="1400" i="1" dirty="0" err="1" smtClean="0">
                          <a:solidFill>
                            <a:srgbClr val="000000"/>
                          </a:solidFill>
                        </a:rPr>
                        <a:t>ayer</a:t>
                      </a:r>
                      <a:r>
                        <a:rPr lang="en-GB" sz="1400" i="1" dirty="0" smtClean="0">
                          <a:solidFill>
                            <a:srgbClr val="000000"/>
                          </a:solidFill>
                        </a:rPr>
                        <a:t> </a:t>
                      </a:r>
                      <a:r>
                        <a:rPr lang="en-GB" sz="1400" i="1" dirty="0" err="1" smtClean="0">
                          <a:solidFill>
                            <a:srgbClr val="000000"/>
                          </a:solidFill>
                        </a:rPr>
                        <a:t>bikhlekh</a:t>
                      </a:r>
                      <a:r>
                        <a:rPr lang="en-GB" sz="1400" i="1" dirty="0" smtClean="0">
                          <a:solidFill>
                            <a:srgbClr val="000000"/>
                          </a:solidFill>
                        </a:rPr>
                        <a:t>?</a:t>
                      </a:r>
                    </a:p>
                    <a:p>
                      <a:r>
                        <a:rPr lang="en-GB" sz="1400" i="0" dirty="0" smtClean="0">
                          <a:solidFill>
                            <a:srgbClr val="000000"/>
                          </a:solidFill>
                        </a:rPr>
                        <a:t>‘are they your books?’</a:t>
                      </a:r>
                      <a:endParaRPr lang="en-US" sz="1400" i="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r"/>
                      <a:r>
                        <a:rPr lang="he-IL" sz="1400" dirty="0" smtClean="0">
                          <a:solidFill>
                            <a:srgbClr val="000000"/>
                          </a:solidFill>
                        </a:rPr>
                        <a:t>זענען </a:t>
                      </a:r>
                      <a:r>
                        <a:rPr lang="he-IL" sz="1400" dirty="0" smtClean="0">
                          <a:solidFill>
                            <a:srgbClr val="000000"/>
                          </a:solidFill>
                        </a:rPr>
                        <a:t>זיי </a:t>
                      </a:r>
                      <a:r>
                        <a:rPr lang="he-IL" sz="1400" b="1" dirty="0" smtClean="0">
                          <a:solidFill>
                            <a:srgbClr val="000000"/>
                          </a:solidFill>
                        </a:rPr>
                        <a:t>אייער</a:t>
                      </a:r>
                      <a:r>
                        <a:rPr lang="he-IL" sz="1400" dirty="0" smtClean="0">
                          <a:solidFill>
                            <a:srgbClr val="000000"/>
                          </a:solidFill>
                        </a:rPr>
                        <a:t> ביכלעך?</a:t>
                      </a:r>
                      <a:endParaRPr lang="en-US" sz="1400" dirty="0" smtClean="0">
                        <a:solidFill>
                          <a:srgbClr val="000000"/>
                        </a:solidFill>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1"/>
                  </a:ext>
                </a:extLst>
              </a:tr>
              <a:tr h="370840">
                <a:tc vMerge="1">
                  <a:txBody>
                    <a:bodyPr/>
                    <a:lstStyle/>
                    <a:p>
                      <a:endParaRPr lang="en-US" sz="1400" b="1"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dirty="0" smtClean="0">
                          <a:solidFill>
                            <a:srgbClr val="000000"/>
                          </a:solidFill>
                        </a:rPr>
                        <a:t>‘is this</a:t>
                      </a:r>
                      <a:r>
                        <a:rPr lang="en-US" sz="1400" baseline="0" dirty="0" smtClean="0">
                          <a:solidFill>
                            <a:srgbClr val="000000"/>
                          </a:solidFill>
                        </a:rPr>
                        <a:t> your table?’</a:t>
                      </a:r>
                      <a:endParaRPr lang="en-US" sz="14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a:r>
                        <a:rPr lang="he-IL" sz="1400" dirty="0" smtClean="0">
                          <a:solidFill>
                            <a:srgbClr val="000000"/>
                          </a:solidFill>
                        </a:rPr>
                        <a:t>איז דאס </a:t>
                      </a:r>
                      <a:r>
                        <a:rPr lang="he-IL" sz="1400" b="1" dirty="0" smtClean="0">
                          <a:solidFill>
                            <a:srgbClr val="000000"/>
                          </a:solidFill>
                        </a:rPr>
                        <a:t>אייערע </a:t>
                      </a:r>
                      <a:r>
                        <a:rPr lang="he-IL" sz="1400" dirty="0" smtClean="0">
                          <a:solidFill>
                            <a:srgbClr val="000000"/>
                          </a:solidFill>
                        </a:rPr>
                        <a:t>טיש?</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sz="14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pPr algn="r"/>
                      <a:endParaRPr lang="en-US" sz="1400" dirty="0" smtClean="0">
                        <a:solidFill>
                          <a:srgbClr val="000000"/>
                        </a:solidFill>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32978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695047"/>
            <a:ext cx="8489950" cy="733425"/>
          </a:xfrm>
        </p:spPr>
        <p:txBody>
          <a:bodyPr>
            <a:normAutofit fontScale="90000"/>
          </a:bodyPr>
          <a:lstStyle/>
          <a:p>
            <a:pPr algn="ctr"/>
            <a:r>
              <a:rPr lang="en-US" dirty="0" smtClean="0"/>
              <a:t>Demonstratives</a:t>
            </a:r>
            <a:br>
              <a:rPr lang="en-US" dirty="0" smtClean="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13395884"/>
              </p:ext>
            </p:extLst>
          </p:nvPr>
        </p:nvGraphicFramePr>
        <p:xfrm>
          <a:off x="403122" y="1241945"/>
          <a:ext cx="8101779" cy="2598620"/>
        </p:xfrm>
        <a:graphic>
          <a:graphicData uri="http://schemas.openxmlformats.org/drawingml/2006/table">
            <a:tbl>
              <a:tblPr firstRow="1" bandRow="1">
                <a:tableStyleId>{5C22544A-7EE6-4342-B048-85BDC9FD1C3A}</a:tableStyleId>
              </a:tblPr>
              <a:tblGrid>
                <a:gridCol w="3472242">
                  <a:extLst>
                    <a:ext uri="{9D8B030D-6E8A-4147-A177-3AD203B41FA5}">
                      <a16:colId xmlns:a16="http://schemas.microsoft.com/office/drawing/2014/main" val="2919970113"/>
                    </a:ext>
                  </a:extLst>
                </a:gridCol>
                <a:gridCol w="2314943">
                  <a:extLst>
                    <a:ext uri="{9D8B030D-6E8A-4147-A177-3AD203B41FA5}">
                      <a16:colId xmlns:a16="http://schemas.microsoft.com/office/drawing/2014/main" val="1900797094"/>
                    </a:ext>
                  </a:extLst>
                </a:gridCol>
                <a:gridCol w="855248">
                  <a:extLst>
                    <a:ext uri="{9D8B030D-6E8A-4147-A177-3AD203B41FA5}">
                      <a16:colId xmlns:a16="http://schemas.microsoft.com/office/drawing/2014/main" val="20002"/>
                    </a:ext>
                  </a:extLst>
                </a:gridCol>
                <a:gridCol w="1459346">
                  <a:extLst>
                    <a:ext uri="{9D8B030D-6E8A-4147-A177-3AD203B41FA5}">
                      <a16:colId xmlns:a16="http://schemas.microsoft.com/office/drawing/2014/main" val="2857728052"/>
                    </a:ext>
                  </a:extLst>
                </a:gridCol>
              </a:tblGrid>
              <a:tr h="483656">
                <a:tc>
                  <a:txBody>
                    <a:bodyPr/>
                    <a:lstStyle/>
                    <a:p>
                      <a:pPr algn="ctr"/>
                      <a:r>
                        <a:rPr lang="en-GB" dirty="0" smtClean="0">
                          <a:solidFill>
                            <a:schemeClr val="tx1"/>
                          </a:solidFill>
                        </a:rPr>
                        <a:t>Distal</a:t>
                      </a:r>
                      <a:endParaRPr lang="en-GB"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GB" dirty="0" smtClean="0">
                          <a:solidFill>
                            <a:schemeClr val="tx1"/>
                          </a:solidFill>
                        </a:rPr>
                        <a:t>Proximal</a:t>
                      </a:r>
                      <a:endParaRPr lang="en-GB"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endParaRPr lang="en-GB"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endParaRPr lang="en-GB"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2778956297"/>
                  </a:ext>
                </a:extLst>
              </a:tr>
              <a:tr h="417402">
                <a:tc>
                  <a:txBody>
                    <a:bodyPr/>
                    <a:lstStyle/>
                    <a:p>
                      <a:pPr algn="r"/>
                      <a:r>
                        <a:rPr lang="he-IL" dirty="0" smtClean="0">
                          <a:solidFill>
                            <a:schemeClr val="tx1"/>
                          </a:solidFill>
                        </a:rPr>
                        <a:t>יענס</a:t>
                      </a:r>
                      <a:endParaRPr lang="en-GB" dirty="0" smtClean="0">
                        <a:solidFill>
                          <a:schemeClr val="tx1"/>
                        </a:solidFill>
                      </a:endParaRPr>
                    </a:p>
                    <a:p>
                      <a:pPr algn="r"/>
                      <a:r>
                        <a:rPr lang="en-GB" i="1" dirty="0" smtClean="0">
                          <a:solidFill>
                            <a:schemeClr val="tx1"/>
                          </a:solidFill>
                        </a:rPr>
                        <a:t>yens</a:t>
                      </a:r>
                      <a:endParaRPr lang="en-GB" i="1"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dot"/>
                      <a:round/>
                      <a:headEnd type="none" w="med" len="med"/>
                      <a:tailEnd type="none" w="med" len="med"/>
                    </a:lnB>
                    <a:solidFill>
                      <a:srgbClr val="FFFFFF"/>
                    </a:solidFill>
                  </a:tcPr>
                </a:tc>
                <a:tc>
                  <a:txBody>
                    <a:bodyPr/>
                    <a:lstStyle/>
                    <a:p>
                      <a:pPr algn="r" rtl="1"/>
                      <a:r>
                        <a:rPr lang="he-IL" dirty="0" smtClean="0">
                          <a:solidFill>
                            <a:schemeClr val="tx1"/>
                          </a:solidFill>
                        </a:rPr>
                        <a:t>דאס</a:t>
                      </a:r>
                      <a:r>
                        <a:rPr lang="en-CA" dirty="0" smtClean="0">
                          <a:solidFill>
                            <a:schemeClr val="tx1"/>
                          </a:solidFill>
                        </a:rPr>
                        <a:t>\</a:t>
                      </a:r>
                      <a:r>
                        <a:rPr lang="he-IL" dirty="0" smtClean="0">
                          <a:solidFill>
                            <a:schemeClr val="tx1"/>
                          </a:solidFill>
                        </a:rPr>
                        <a:t>דייס</a:t>
                      </a:r>
                      <a:endParaRPr lang="en-GB" dirty="0" smtClean="0">
                        <a:solidFill>
                          <a:schemeClr val="tx1"/>
                        </a:solidFill>
                      </a:endParaRPr>
                    </a:p>
                    <a:p>
                      <a:pPr algn="r" rtl="1"/>
                      <a:r>
                        <a:rPr lang="en-GB" i="1" dirty="0" err="1" smtClean="0">
                          <a:solidFill>
                            <a:schemeClr val="tx1"/>
                          </a:solidFill>
                        </a:rPr>
                        <a:t>deys</a:t>
                      </a:r>
                      <a:r>
                        <a:rPr lang="en-GB" i="1" dirty="0" smtClean="0">
                          <a:solidFill>
                            <a:schemeClr val="tx1"/>
                          </a:solidFill>
                        </a:rPr>
                        <a:t>\dos</a:t>
                      </a:r>
                      <a:endParaRPr lang="en-GB" i="1"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dot"/>
                      <a:round/>
                      <a:headEnd type="none" w="med" len="med"/>
                      <a:tailEnd type="none" w="med" len="med"/>
                    </a:lnB>
                    <a:solidFill>
                      <a:srgbClr val="FFFFFF"/>
                    </a:solidFill>
                  </a:tcPr>
                </a:tc>
                <a:tc>
                  <a:txBody>
                    <a:bodyPr/>
                    <a:lstStyle/>
                    <a:p>
                      <a:pPr algn="ctr"/>
                      <a:r>
                        <a:rPr lang="en-GB" b="1" dirty="0" smtClean="0">
                          <a:solidFill>
                            <a:schemeClr val="tx1"/>
                          </a:solidFill>
                        </a:rPr>
                        <a:t>nom</a:t>
                      </a:r>
                      <a:endParaRPr lang="en-GB" b="1"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dot"/>
                      <a:round/>
                      <a:headEnd type="none" w="med" len="med"/>
                      <a:tailEnd type="none" w="med" len="med"/>
                    </a:lnB>
                    <a:solidFill>
                      <a:srgbClr val="FFFFFF"/>
                    </a:solidFill>
                  </a:tcPr>
                </a:tc>
                <a:tc rowSpan="2">
                  <a:txBody>
                    <a:bodyPr/>
                    <a:lstStyle/>
                    <a:p>
                      <a:pPr algn="ctr"/>
                      <a:r>
                        <a:rPr lang="en-GB" b="1" dirty="0" smtClean="0">
                          <a:solidFill>
                            <a:schemeClr val="tx1"/>
                          </a:solidFill>
                        </a:rPr>
                        <a:t>Free-standing </a:t>
                      </a:r>
                      <a:endParaRPr lang="en-GB" b="1"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648301245"/>
                  </a:ext>
                </a:extLst>
              </a:tr>
              <a:tr h="417402">
                <a:tc>
                  <a:txBody>
                    <a:bodyPr/>
                    <a:lstStyle/>
                    <a:p>
                      <a:pPr algn="r"/>
                      <a:r>
                        <a:rPr lang="he-IL" dirty="0" smtClean="0">
                          <a:solidFill>
                            <a:schemeClr val="tx1"/>
                          </a:solidFill>
                        </a:rPr>
                        <a:t>יענע</a:t>
                      </a:r>
                    </a:p>
                    <a:p>
                      <a:pPr algn="r"/>
                      <a:r>
                        <a:rPr lang="en-GB" i="1" dirty="0" smtClean="0">
                          <a:solidFill>
                            <a:schemeClr val="tx1"/>
                          </a:solidFill>
                        </a:rPr>
                        <a:t>yene</a:t>
                      </a:r>
                      <a:endParaRPr lang="en-GB" i="1"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rtl="1"/>
                      <a:r>
                        <a:rPr lang="he-IL" dirty="0" smtClean="0">
                          <a:solidFill>
                            <a:schemeClr val="tx1"/>
                          </a:solidFill>
                        </a:rPr>
                        <a:t>דייע, </a:t>
                      </a:r>
                      <a:r>
                        <a:rPr lang="he-IL" baseline="0" dirty="0" smtClean="0">
                          <a:solidFill>
                            <a:schemeClr val="tx1"/>
                          </a:solidFill>
                        </a:rPr>
                        <a:t>דאס</a:t>
                      </a:r>
                      <a:r>
                        <a:rPr lang="en-CA" baseline="0" dirty="0" smtClean="0">
                          <a:solidFill>
                            <a:schemeClr val="tx1"/>
                          </a:solidFill>
                        </a:rPr>
                        <a:t>\</a:t>
                      </a:r>
                      <a:r>
                        <a:rPr lang="he-IL" baseline="0" dirty="0" smtClean="0">
                          <a:solidFill>
                            <a:schemeClr val="tx1"/>
                          </a:solidFill>
                        </a:rPr>
                        <a:t>דייס</a:t>
                      </a:r>
                      <a:endParaRPr lang="he-IL" dirty="0" smtClean="0">
                        <a:solidFill>
                          <a:schemeClr val="tx1"/>
                        </a:solidFill>
                      </a:endParaRPr>
                    </a:p>
                    <a:p>
                      <a:pPr algn="r" rtl="1"/>
                      <a:r>
                        <a:rPr lang="en-GB" i="1" dirty="0" err="1" smtClean="0">
                          <a:solidFill>
                            <a:schemeClr val="tx1"/>
                          </a:solidFill>
                        </a:rPr>
                        <a:t>deys</a:t>
                      </a:r>
                      <a:r>
                        <a:rPr lang="en-GB" i="1" dirty="0" smtClean="0">
                          <a:solidFill>
                            <a:schemeClr val="tx1"/>
                          </a:solidFill>
                        </a:rPr>
                        <a:t>\dos ,</a:t>
                      </a:r>
                      <a:r>
                        <a:rPr lang="en-GB" i="1" dirty="0" err="1" smtClean="0">
                          <a:solidFill>
                            <a:schemeClr val="tx1"/>
                          </a:solidFill>
                        </a:rPr>
                        <a:t>deye</a:t>
                      </a:r>
                      <a:r>
                        <a:rPr lang="en-GB" i="1" dirty="0" smtClean="0">
                          <a:solidFill>
                            <a:schemeClr val="tx1"/>
                          </a:solidFill>
                        </a:rPr>
                        <a:t> </a:t>
                      </a:r>
                      <a:endParaRPr lang="en-GB" i="1"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GB" b="1" dirty="0" err="1" smtClean="0">
                          <a:solidFill>
                            <a:schemeClr val="tx1"/>
                          </a:solidFill>
                        </a:rPr>
                        <a:t>obj</a:t>
                      </a:r>
                      <a:endParaRPr lang="en-GB" b="1"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vMerge="1">
                  <a:txBody>
                    <a:bodyPr/>
                    <a:lstStyle/>
                    <a:p>
                      <a:endParaRPr lang="en-US"/>
                    </a:p>
                  </a:txBody>
                  <a:tcPr/>
                </a:tc>
                <a:extLst>
                  <a:ext uri="{0D108BD9-81ED-4DB2-BD59-A6C34878D82A}">
                    <a16:rowId xmlns:a16="http://schemas.microsoft.com/office/drawing/2014/main" val="10002"/>
                  </a:ext>
                </a:extLst>
              </a:tr>
              <a:tr h="834804">
                <a:tc>
                  <a:txBody>
                    <a:bodyPr/>
                    <a:lstStyle/>
                    <a:p>
                      <a:pPr algn="r"/>
                      <a:r>
                        <a:rPr lang="he-IL" dirty="0" smtClean="0">
                          <a:solidFill>
                            <a:schemeClr val="tx1"/>
                          </a:solidFill>
                        </a:rPr>
                        <a:t>יענע</a:t>
                      </a:r>
                    </a:p>
                    <a:p>
                      <a:pPr algn="r"/>
                      <a:r>
                        <a:rPr lang="en-GB" i="1" dirty="0" smtClean="0">
                          <a:solidFill>
                            <a:schemeClr val="tx1"/>
                          </a:solidFill>
                        </a:rPr>
                        <a:t>yene</a:t>
                      </a:r>
                      <a:endParaRPr lang="en-GB" i="1"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rtl="1"/>
                      <a:r>
                        <a:rPr lang="he-IL" dirty="0" smtClean="0">
                          <a:solidFill>
                            <a:schemeClr val="tx1"/>
                          </a:solidFill>
                        </a:rPr>
                        <a:t>דעה,</a:t>
                      </a:r>
                      <a:r>
                        <a:rPr lang="en-CA" dirty="0" smtClean="0">
                          <a:solidFill>
                            <a:schemeClr val="tx1"/>
                          </a:solidFill>
                        </a:rPr>
                        <a:t> </a:t>
                      </a:r>
                      <a:r>
                        <a:rPr lang="he-IL" dirty="0" smtClean="0">
                          <a:solidFill>
                            <a:schemeClr val="tx1"/>
                          </a:solidFill>
                        </a:rPr>
                        <a:t>דייע</a:t>
                      </a:r>
                      <a:endParaRPr lang="en-GB" dirty="0" smtClean="0">
                        <a:solidFill>
                          <a:schemeClr val="tx1"/>
                        </a:solidFill>
                      </a:endParaRPr>
                    </a:p>
                    <a:p>
                      <a:pPr algn="r" rtl="1"/>
                      <a:r>
                        <a:rPr lang="en-GB" i="1" dirty="0" err="1" smtClean="0">
                          <a:solidFill>
                            <a:schemeClr val="tx1"/>
                          </a:solidFill>
                        </a:rPr>
                        <a:t>deye</a:t>
                      </a:r>
                      <a:r>
                        <a:rPr lang="en-GB" i="1" dirty="0" smtClean="0">
                          <a:solidFill>
                            <a:schemeClr val="tx1"/>
                          </a:solidFill>
                        </a:rPr>
                        <a:t> ,</a:t>
                      </a:r>
                      <a:r>
                        <a:rPr lang="en-GB" i="1" dirty="0" err="1" smtClean="0">
                          <a:solidFill>
                            <a:schemeClr val="tx1"/>
                          </a:solidFill>
                        </a:rPr>
                        <a:t>deh</a:t>
                      </a:r>
                      <a:endParaRPr lang="en-GB" i="1"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GB"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GB" b="1" dirty="0" smtClean="0">
                          <a:solidFill>
                            <a:schemeClr val="tx1"/>
                          </a:solidFill>
                        </a:rPr>
                        <a:t>Adnominal</a:t>
                      </a:r>
                      <a:endParaRPr lang="en-GB" b="1"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212097607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66560180"/>
              </p:ext>
            </p:extLst>
          </p:nvPr>
        </p:nvGraphicFramePr>
        <p:xfrm>
          <a:off x="56218" y="4001562"/>
          <a:ext cx="9018801" cy="2592887"/>
        </p:xfrm>
        <a:graphic>
          <a:graphicData uri="http://schemas.openxmlformats.org/drawingml/2006/table">
            <a:tbl>
              <a:tblPr firstRow="1" bandRow="1">
                <a:tableStyleId>{5C22544A-7EE6-4342-B048-85BDC9FD1C3A}</a:tableStyleId>
              </a:tblPr>
              <a:tblGrid>
                <a:gridCol w="697537">
                  <a:extLst>
                    <a:ext uri="{9D8B030D-6E8A-4147-A177-3AD203B41FA5}">
                      <a16:colId xmlns:a16="http://schemas.microsoft.com/office/drawing/2014/main" val="702688336"/>
                    </a:ext>
                  </a:extLst>
                </a:gridCol>
                <a:gridCol w="3541344">
                  <a:extLst>
                    <a:ext uri="{9D8B030D-6E8A-4147-A177-3AD203B41FA5}">
                      <a16:colId xmlns:a16="http://schemas.microsoft.com/office/drawing/2014/main" val="2595030697"/>
                    </a:ext>
                  </a:extLst>
                </a:gridCol>
                <a:gridCol w="4779920">
                  <a:extLst>
                    <a:ext uri="{9D8B030D-6E8A-4147-A177-3AD203B41FA5}">
                      <a16:colId xmlns:a16="http://schemas.microsoft.com/office/drawing/2014/main" val="20002"/>
                    </a:ext>
                  </a:extLst>
                </a:gridCol>
              </a:tblGrid>
              <a:tr h="447214">
                <a:tc gridSpan="3">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1800" i="0" kern="1200" dirty="0" smtClean="0">
                          <a:solidFill>
                            <a:schemeClr val="dk1"/>
                          </a:solidFill>
                          <a:effectLst/>
                          <a:latin typeface="+mn-lt"/>
                          <a:ea typeface="+mn-ea"/>
                          <a:cs typeface="+mn-cs"/>
                        </a:rPr>
                        <a:t>Adnominal</a:t>
                      </a:r>
                      <a:r>
                        <a:rPr lang="en-CA" sz="1800" i="0" kern="1200" baseline="0" dirty="0" smtClean="0">
                          <a:solidFill>
                            <a:schemeClr val="dk1"/>
                          </a:solidFill>
                          <a:effectLst/>
                          <a:latin typeface="+mn-lt"/>
                          <a:ea typeface="+mn-ea"/>
                          <a:cs typeface="+mn-cs"/>
                        </a:rPr>
                        <a:t> demonstratives</a:t>
                      </a:r>
                      <a:endParaRPr lang="en-GB" sz="1800" i="0" kern="1200" dirty="0" smtClean="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18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lang="en-GB" sz="18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3228">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lang="en-GB" sz="1600" i="0" kern="1200" dirty="0" smtClean="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600" b="1" i="0" kern="1200" dirty="0" smtClean="0">
                          <a:solidFill>
                            <a:schemeClr val="dk1"/>
                          </a:solidFill>
                          <a:effectLst/>
                          <a:latin typeface="+mn-lt"/>
                          <a:ea typeface="+mn-ea"/>
                          <a:cs typeface="+mn-cs"/>
                        </a:rPr>
                        <a:t>Singular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i="0" dirty="0" smtClean="0">
                          <a:solidFill>
                            <a:srgbClr val="000000"/>
                          </a:solidFill>
                        </a:rPr>
                        <a:t>Plural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4555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600" b="1" i="0" kern="1200" dirty="0" smtClean="0">
                          <a:solidFill>
                            <a:schemeClr val="dk1"/>
                          </a:solidFill>
                          <a:effectLst/>
                          <a:latin typeface="+mn-lt"/>
                          <a:ea typeface="+mn-ea"/>
                          <a:cs typeface="+mn-cs"/>
                        </a:rPr>
                        <a:t>nom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he-IL" sz="1600" b="1" i="0" u="none" strike="noStrike" dirty="0">
                          <a:solidFill>
                            <a:srgbClr val="000000"/>
                          </a:solidFill>
                          <a:effectLst/>
                          <a:latin typeface="Lucida Sans Unicode"/>
                        </a:rPr>
                        <a:t>דייע</a:t>
                      </a:r>
                      <a:r>
                        <a:rPr lang="he-IL" sz="1600" b="0" i="0" u="none" strike="noStrike" dirty="0">
                          <a:solidFill>
                            <a:srgbClr val="000000"/>
                          </a:solidFill>
                          <a:effectLst/>
                          <a:latin typeface="Lucida Sans Unicode"/>
                        </a:rPr>
                        <a:t> פעדער איז </a:t>
                      </a:r>
                      <a:r>
                        <a:rPr lang="he-IL" sz="1600" b="0" i="0" u="none" strike="noStrike" dirty="0" smtClean="0">
                          <a:solidFill>
                            <a:srgbClr val="000000"/>
                          </a:solidFill>
                          <a:effectLst/>
                          <a:latin typeface="Lucida Sans Unicode"/>
                        </a:rPr>
                        <a:t>אונדזערע</a:t>
                      </a:r>
                      <a:endParaRPr lang="en-CA" sz="1600" b="0" i="0" u="none" strike="noStrike" dirty="0" smtClean="0">
                        <a:solidFill>
                          <a:srgbClr val="000000"/>
                        </a:solidFill>
                        <a:effectLst/>
                        <a:latin typeface="Lucida Sans Unicode"/>
                      </a:endParaRPr>
                    </a:p>
                    <a:p>
                      <a:pPr algn="l" fontAlgn="b"/>
                      <a:r>
                        <a:rPr lang="en-CA" sz="1600" b="0" i="1" u="none" strike="noStrike" dirty="0" err="1" smtClean="0">
                          <a:solidFill>
                            <a:srgbClr val="000000"/>
                          </a:solidFill>
                          <a:effectLst/>
                          <a:latin typeface="Arial"/>
                          <a:cs typeface="Arial"/>
                        </a:rPr>
                        <a:t>deye</a:t>
                      </a:r>
                      <a:r>
                        <a:rPr lang="en-CA" sz="1600" b="0" i="1" u="none" strike="noStrike" baseline="0" dirty="0" smtClean="0">
                          <a:solidFill>
                            <a:srgbClr val="000000"/>
                          </a:solidFill>
                          <a:effectLst/>
                          <a:latin typeface="Arial"/>
                          <a:cs typeface="Arial"/>
                        </a:rPr>
                        <a:t> </a:t>
                      </a:r>
                      <a:r>
                        <a:rPr lang="en-CA" sz="1600" b="0" i="1" u="none" strike="noStrike" baseline="0" dirty="0" err="1" smtClean="0">
                          <a:solidFill>
                            <a:srgbClr val="000000"/>
                          </a:solidFill>
                          <a:effectLst/>
                          <a:latin typeface="Arial"/>
                          <a:cs typeface="Arial"/>
                        </a:rPr>
                        <a:t>feder</a:t>
                      </a:r>
                      <a:r>
                        <a:rPr lang="en-CA" sz="1600" b="0" i="1" u="none" strike="noStrike" baseline="0" dirty="0" smtClean="0">
                          <a:solidFill>
                            <a:srgbClr val="000000"/>
                          </a:solidFill>
                          <a:effectLst/>
                          <a:latin typeface="Arial"/>
                          <a:cs typeface="Arial"/>
                        </a:rPr>
                        <a:t> </a:t>
                      </a:r>
                      <a:r>
                        <a:rPr lang="en-CA" sz="1600" b="0" i="1" u="none" strike="noStrike" baseline="0" dirty="0" err="1" smtClean="0">
                          <a:solidFill>
                            <a:srgbClr val="000000"/>
                          </a:solidFill>
                          <a:effectLst/>
                          <a:latin typeface="Arial"/>
                          <a:cs typeface="Arial"/>
                        </a:rPr>
                        <a:t>iz</a:t>
                      </a:r>
                      <a:r>
                        <a:rPr lang="en-CA" sz="1600" b="0" i="1" u="none" strike="noStrike" baseline="0" dirty="0" smtClean="0">
                          <a:solidFill>
                            <a:srgbClr val="000000"/>
                          </a:solidFill>
                          <a:effectLst/>
                          <a:latin typeface="Arial"/>
                          <a:cs typeface="Arial"/>
                        </a:rPr>
                        <a:t> </a:t>
                      </a:r>
                      <a:r>
                        <a:rPr lang="en-CA" sz="1600" b="0" i="1" u="none" strike="noStrike" baseline="0" dirty="0" err="1" smtClean="0">
                          <a:solidFill>
                            <a:srgbClr val="000000"/>
                          </a:solidFill>
                          <a:effectLst/>
                          <a:latin typeface="Arial"/>
                          <a:cs typeface="Arial"/>
                        </a:rPr>
                        <a:t>undzere</a:t>
                      </a:r>
                      <a:endParaRPr lang="en-CA" sz="1600" b="0" i="1" u="none" strike="noStrike" baseline="0" dirty="0" smtClean="0">
                        <a:solidFill>
                          <a:srgbClr val="000000"/>
                        </a:solidFill>
                        <a:effectLst/>
                        <a:latin typeface="Arial"/>
                        <a:cs typeface="Arial"/>
                      </a:endParaRPr>
                    </a:p>
                    <a:p>
                      <a:pPr algn="l" fontAlgn="b"/>
                      <a:r>
                        <a:rPr lang="en-CA" sz="1600" b="0" i="0" u="none" strike="noStrike" baseline="0" dirty="0" smtClean="0">
                          <a:solidFill>
                            <a:srgbClr val="000000"/>
                          </a:solidFill>
                          <a:effectLst/>
                          <a:latin typeface="Arial"/>
                          <a:cs typeface="Arial"/>
                        </a:rPr>
                        <a:t>‘this </a:t>
                      </a:r>
                      <a:r>
                        <a:rPr lang="en-CA" sz="1600" b="0" i="0" u="none" strike="noStrike" baseline="0" dirty="0" smtClean="0">
                          <a:solidFill>
                            <a:srgbClr val="000000"/>
                          </a:solidFill>
                          <a:effectLst/>
                          <a:latin typeface="Arial"/>
                          <a:cs typeface="Arial"/>
                        </a:rPr>
                        <a:t>pen is ours’</a:t>
                      </a:r>
                      <a:endParaRPr lang="en-CA" sz="1600" b="0" i="0" u="none" strike="noStrike" baseline="0" dirty="0" smtClean="0">
                        <a:solidFill>
                          <a:srgbClr val="000000"/>
                        </a:solidFill>
                        <a:effectLst/>
                        <a:latin typeface="Lucida Sans Unicode"/>
                        <a:cs typeface="+mn-cs"/>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b="0" i="0" dirty="0" smtClean="0">
                          <a:solidFill>
                            <a:srgbClr val="000000"/>
                          </a:solidFill>
                        </a:rPr>
                        <a:t>זענען</a:t>
                      </a:r>
                      <a:r>
                        <a:rPr lang="he-IL" sz="1600" b="1" i="0" dirty="0" smtClean="0">
                          <a:solidFill>
                            <a:srgbClr val="000000"/>
                          </a:solidFill>
                        </a:rPr>
                        <a:t> דעה </a:t>
                      </a:r>
                      <a:r>
                        <a:rPr lang="he-IL" sz="1600" b="0" i="0" dirty="0" smtClean="0">
                          <a:solidFill>
                            <a:srgbClr val="000000"/>
                          </a:solidFill>
                        </a:rPr>
                        <a:t>ביכער אירעס? </a:t>
                      </a:r>
                      <a:endParaRPr lang="en-CA" sz="1600" b="0" i="0" dirty="0" smtClean="0">
                        <a:solidFill>
                          <a:srgbClr val="000000"/>
                        </a:solidFill>
                      </a:endParaRPr>
                    </a:p>
                    <a:p>
                      <a:pPr algn="l"/>
                      <a:r>
                        <a:rPr lang="en-CA" sz="1600" b="0" i="1" dirty="0" err="1" smtClean="0">
                          <a:solidFill>
                            <a:srgbClr val="000000"/>
                          </a:solidFill>
                        </a:rPr>
                        <a:t>zenen</a:t>
                      </a:r>
                      <a:r>
                        <a:rPr lang="en-CA" sz="1600" b="0" i="1" dirty="0" smtClean="0">
                          <a:solidFill>
                            <a:srgbClr val="000000"/>
                          </a:solidFill>
                        </a:rPr>
                        <a:t> </a:t>
                      </a:r>
                      <a:r>
                        <a:rPr lang="en-CA" sz="1600" b="0" i="1" dirty="0" err="1" smtClean="0">
                          <a:solidFill>
                            <a:srgbClr val="000000"/>
                          </a:solidFill>
                        </a:rPr>
                        <a:t>deh</a:t>
                      </a:r>
                      <a:r>
                        <a:rPr lang="en-CA" sz="1600" b="0" i="1" dirty="0" smtClean="0">
                          <a:solidFill>
                            <a:srgbClr val="000000"/>
                          </a:solidFill>
                        </a:rPr>
                        <a:t> </a:t>
                      </a:r>
                      <a:r>
                        <a:rPr lang="en-CA" sz="1600" b="0" i="1" dirty="0" err="1" smtClean="0">
                          <a:solidFill>
                            <a:srgbClr val="000000"/>
                          </a:solidFill>
                        </a:rPr>
                        <a:t>bikher</a:t>
                      </a:r>
                      <a:r>
                        <a:rPr lang="en-CA" sz="1600" b="0" i="1" dirty="0" smtClean="0">
                          <a:solidFill>
                            <a:srgbClr val="000000"/>
                          </a:solidFill>
                        </a:rPr>
                        <a:t> </a:t>
                      </a:r>
                      <a:r>
                        <a:rPr lang="en-CA" sz="1600" b="0" i="1" dirty="0" err="1" smtClean="0">
                          <a:solidFill>
                            <a:srgbClr val="000000"/>
                          </a:solidFill>
                        </a:rPr>
                        <a:t>ires</a:t>
                      </a:r>
                      <a:r>
                        <a:rPr lang="en-CA" sz="1600" b="0" i="1" dirty="0" smtClean="0">
                          <a:solidFill>
                            <a:srgbClr val="000000"/>
                          </a:solidFill>
                        </a:rPr>
                        <a:t>?</a:t>
                      </a:r>
                    </a:p>
                    <a:p>
                      <a:pPr algn="l"/>
                      <a:r>
                        <a:rPr lang="en-CA" sz="1600" b="0" i="0" dirty="0" smtClean="0">
                          <a:solidFill>
                            <a:srgbClr val="000000"/>
                          </a:solidFill>
                        </a:rPr>
                        <a:t>‘are </a:t>
                      </a:r>
                      <a:r>
                        <a:rPr lang="en-CA" sz="1600" b="0" i="0" dirty="0" smtClean="0">
                          <a:solidFill>
                            <a:srgbClr val="000000"/>
                          </a:solidFill>
                        </a:rPr>
                        <a:t>these books hers?’</a:t>
                      </a:r>
                      <a:endParaRPr lang="en-GB" sz="1600" b="0" i="0"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8307672"/>
                  </a:ext>
                </a:extLst>
              </a:tr>
              <a:tr h="83688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600" b="1" i="0" kern="1200" dirty="0" err="1" smtClean="0">
                          <a:solidFill>
                            <a:schemeClr val="dk1"/>
                          </a:solidFill>
                          <a:effectLst/>
                          <a:latin typeface="+mn-lt"/>
                          <a:ea typeface="+mn-ea"/>
                          <a:cs typeface="+mn-cs"/>
                        </a:rPr>
                        <a:t>acc</a:t>
                      </a:r>
                      <a:endParaRPr lang="en-GB" sz="1600" b="1" i="0" kern="1200" dirty="0" smtClean="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1"/>
                      <a:r>
                        <a:rPr lang="he-IL" sz="1600" b="0" kern="1200" dirty="0" smtClean="0">
                          <a:solidFill>
                            <a:schemeClr val="dk1"/>
                          </a:solidFill>
                          <a:effectLst/>
                          <a:latin typeface="+mn-lt"/>
                          <a:ea typeface="+mn-ea"/>
                          <a:cs typeface="+mn-cs"/>
                        </a:rPr>
                        <a:t>קענט איר געבן </a:t>
                      </a:r>
                      <a:r>
                        <a:rPr lang="he-IL" sz="1600" b="1" kern="1200" dirty="0" smtClean="0">
                          <a:solidFill>
                            <a:schemeClr val="dk1"/>
                          </a:solidFill>
                          <a:effectLst/>
                          <a:latin typeface="+mn-lt"/>
                          <a:ea typeface="+mn-ea"/>
                          <a:cs typeface="+mn-cs"/>
                        </a:rPr>
                        <a:t>דעה</a:t>
                      </a:r>
                      <a:r>
                        <a:rPr lang="he-IL" sz="1600" b="0" kern="1200" dirty="0" smtClean="0">
                          <a:solidFill>
                            <a:schemeClr val="dk1"/>
                          </a:solidFill>
                          <a:effectLst/>
                          <a:latin typeface="+mn-lt"/>
                          <a:ea typeface="+mn-ea"/>
                          <a:cs typeface="+mn-cs"/>
                        </a:rPr>
                        <a:t> פעדער צו</a:t>
                      </a:r>
                      <a:r>
                        <a:rPr lang="en-CA" sz="1600" b="0" kern="1200" baseline="0" dirty="0" smtClean="0">
                          <a:solidFill>
                            <a:schemeClr val="dk1"/>
                          </a:solidFill>
                          <a:effectLst/>
                          <a:latin typeface="+mn-lt"/>
                          <a:ea typeface="+mn-ea"/>
                          <a:cs typeface="+mn-cs"/>
                        </a:rPr>
                        <a:t> </a:t>
                      </a:r>
                      <a:r>
                        <a:rPr lang="he-IL" sz="1600" b="0" kern="1200" dirty="0" smtClean="0">
                          <a:solidFill>
                            <a:schemeClr val="dk1"/>
                          </a:solidFill>
                          <a:effectLst/>
                          <a:latin typeface="+mn-lt"/>
                          <a:ea typeface="+mn-ea"/>
                          <a:cs typeface="+mn-cs"/>
                        </a:rPr>
                        <a:t>מיר?</a:t>
                      </a:r>
                      <a:endParaRPr lang="en-CA" sz="1600" b="0" kern="1200" dirty="0" smtClean="0">
                        <a:solidFill>
                          <a:schemeClr val="dk1"/>
                        </a:solidFill>
                        <a:effectLst/>
                        <a:latin typeface="+mn-lt"/>
                        <a:ea typeface="+mn-ea"/>
                        <a:cs typeface="+mn-cs"/>
                      </a:endParaRPr>
                    </a:p>
                    <a:p>
                      <a:pPr algn="l"/>
                      <a:r>
                        <a:rPr lang="en-CA" sz="1600" i="1" kern="1200" dirty="0" err="1" smtClean="0">
                          <a:solidFill>
                            <a:schemeClr val="dk1"/>
                          </a:solidFill>
                          <a:effectLst/>
                          <a:latin typeface="+mn-lt"/>
                          <a:ea typeface="+mn-ea"/>
                          <a:cs typeface="+mn-cs"/>
                        </a:rPr>
                        <a:t>kent</a:t>
                      </a:r>
                      <a:r>
                        <a:rPr lang="en-CA" sz="1600" i="1" kern="1200" dirty="0" smtClean="0">
                          <a:solidFill>
                            <a:schemeClr val="dk1"/>
                          </a:solidFill>
                          <a:effectLst/>
                          <a:latin typeface="+mn-lt"/>
                          <a:ea typeface="+mn-ea"/>
                          <a:cs typeface="+mn-cs"/>
                        </a:rPr>
                        <a:t> </a:t>
                      </a:r>
                      <a:r>
                        <a:rPr lang="en-CA" sz="1600" i="1" kern="1200" dirty="0" err="1" smtClean="0">
                          <a:solidFill>
                            <a:schemeClr val="dk1"/>
                          </a:solidFill>
                          <a:effectLst/>
                          <a:latin typeface="+mn-lt"/>
                          <a:ea typeface="+mn-ea"/>
                          <a:cs typeface="+mn-cs"/>
                        </a:rPr>
                        <a:t>ir</a:t>
                      </a:r>
                      <a:r>
                        <a:rPr lang="en-CA" sz="1600" i="1" kern="1200" dirty="0" smtClean="0">
                          <a:solidFill>
                            <a:schemeClr val="dk1"/>
                          </a:solidFill>
                          <a:effectLst/>
                          <a:latin typeface="+mn-lt"/>
                          <a:ea typeface="+mn-ea"/>
                          <a:cs typeface="+mn-cs"/>
                        </a:rPr>
                        <a:t> </a:t>
                      </a:r>
                      <a:r>
                        <a:rPr lang="en-CA" sz="1600" i="1" kern="1200" dirty="0" err="1" smtClean="0">
                          <a:solidFill>
                            <a:schemeClr val="dk1"/>
                          </a:solidFill>
                          <a:effectLst/>
                          <a:latin typeface="+mn-lt"/>
                          <a:ea typeface="+mn-ea"/>
                          <a:cs typeface="+mn-cs"/>
                        </a:rPr>
                        <a:t>gebn</a:t>
                      </a:r>
                      <a:r>
                        <a:rPr lang="en-CA" sz="1600" i="1" kern="1200" dirty="0" smtClean="0">
                          <a:solidFill>
                            <a:schemeClr val="dk1"/>
                          </a:solidFill>
                          <a:effectLst/>
                          <a:latin typeface="+mn-lt"/>
                          <a:ea typeface="+mn-ea"/>
                          <a:cs typeface="+mn-cs"/>
                        </a:rPr>
                        <a:t> </a:t>
                      </a:r>
                      <a:r>
                        <a:rPr lang="en-CA" sz="1600" i="1" kern="1200" dirty="0" err="1" smtClean="0">
                          <a:solidFill>
                            <a:schemeClr val="dk1"/>
                          </a:solidFill>
                          <a:effectLst/>
                          <a:latin typeface="+mn-lt"/>
                          <a:ea typeface="+mn-ea"/>
                          <a:cs typeface="+mn-cs"/>
                        </a:rPr>
                        <a:t>deh</a:t>
                      </a:r>
                      <a:r>
                        <a:rPr lang="en-CA" sz="1600" i="1" kern="1200" dirty="0" smtClean="0">
                          <a:solidFill>
                            <a:schemeClr val="dk1"/>
                          </a:solidFill>
                          <a:effectLst/>
                          <a:latin typeface="+mn-lt"/>
                          <a:ea typeface="+mn-ea"/>
                          <a:cs typeface="+mn-cs"/>
                        </a:rPr>
                        <a:t> </a:t>
                      </a:r>
                      <a:r>
                        <a:rPr lang="en-CA" sz="1600" i="1" kern="1200" dirty="0" err="1" smtClean="0">
                          <a:solidFill>
                            <a:schemeClr val="dk1"/>
                          </a:solidFill>
                          <a:effectLst/>
                          <a:latin typeface="+mn-lt"/>
                          <a:ea typeface="+mn-ea"/>
                          <a:cs typeface="+mn-cs"/>
                        </a:rPr>
                        <a:t>feder</a:t>
                      </a:r>
                      <a:r>
                        <a:rPr lang="en-CA" sz="1600" i="1" kern="1200" dirty="0" smtClean="0">
                          <a:solidFill>
                            <a:schemeClr val="dk1"/>
                          </a:solidFill>
                          <a:effectLst/>
                          <a:latin typeface="+mn-lt"/>
                          <a:ea typeface="+mn-ea"/>
                          <a:cs typeface="+mn-cs"/>
                        </a:rPr>
                        <a:t> </a:t>
                      </a:r>
                      <a:r>
                        <a:rPr lang="en-CA" sz="1600" i="1" kern="1200" dirty="0" err="1" smtClean="0">
                          <a:solidFill>
                            <a:schemeClr val="dk1"/>
                          </a:solidFill>
                          <a:effectLst/>
                          <a:latin typeface="+mn-lt"/>
                          <a:ea typeface="+mn-ea"/>
                          <a:cs typeface="+mn-cs"/>
                        </a:rPr>
                        <a:t>tsu</a:t>
                      </a:r>
                      <a:r>
                        <a:rPr lang="en-CA" sz="1600" i="1" kern="1200" dirty="0" smtClean="0">
                          <a:solidFill>
                            <a:schemeClr val="dk1"/>
                          </a:solidFill>
                          <a:effectLst/>
                          <a:latin typeface="+mn-lt"/>
                          <a:ea typeface="+mn-ea"/>
                          <a:cs typeface="+mn-cs"/>
                        </a:rPr>
                        <a:t> </a:t>
                      </a:r>
                      <a:r>
                        <a:rPr lang="en-CA" sz="1600" i="1" kern="1200" dirty="0" err="1" smtClean="0">
                          <a:solidFill>
                            <a:schemeClr val="dk1"/>
                          </a:solidFill>
                          <a:effectLst/>
                          <a:latin typeface="+mn-lt"/>
                          <a:ea typeface="+mn-ea"/>
                          <a:cs typeface="+mn-cs"/>
                        </a:rPr>
                        <a:t>mir</a:t>
                      </a:r>
                      <a:r>
                        <a:rPr lang="en-CA" sz="1600" i="1" kern="1200" dirty="0" smtClean="0">
                          <a:solidFill>
                            <a:schemeClr val="dk1"/>
                          </a:solidFill>
                          <a:effectLst/>
                          <a:latin typeface="+mn-lt"/>
                          <a:ea typeface="+mn-ea"/>
                          <a:cs typeface="+mn-cs"/>
                        </a:rPr>
                        <a:t>?</a:t>
                      </a:r>
                    </a:p>
                    <a:p>
                      <a:pPr algn="l"/>
                      <a:r>
                        <a:rPr lang="en-CA" sz="1600" i="0" kern="1200" baseline="0" dirty="0" smtClean="0">
                          <a:solidFill>
                            <a:schemeClr val="dk1"/>
                          </a:solidFill>
                          <a:effectLst/>
                          <a:latin typeface="+mn-lt"/>
                          <a:ea typeface="+mn-ea"/>
                          <a:cs typeface="+mn-cs"/>
                        </a:rPr>
                        <a:t>‘could </a:t>
                      </a:r>
                      <a:r>
                        <a:rPr lang="en-CA" sz="1600" i="0" kern="1200" baseline="0" dirty="0" smtClean="0">
                          <a:solidFill>
                            <a:schemeClr val="dk1"/>
                          </a:solidFill>
                          <a:effectLst/>
                          <a:latin typeface="+mn-lt"/>
                          <a:ea typeface="+mn-ea"/>
                          <a:cs typeface="+mn-cs"/>
                        </a:rPr>
                        <a:t>you give that pen to me?’</a:t>
                      </a:r>
                      <a:endParaRPr lang="en-GB" sz="16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he-IL" sz="1600" b="0" i="0" kern="1200" dirty="0" smtClean="0">
                          <a:solidFill>
                            <a:schemeClr val="dk1"/>
                          </a:solidFill>
                          <a:effectLst/>
                          <a:latin typeface="+mn-lt"/>
                          <a:ea typeface="+mn-ea"/>
                          <a:cs typeface="+mn-cs"/>
                        </a:rPr>
                        <a:t>זי האט גענומען </a:t>
                      </a:r>
                      <a:r>
                        <a:rPr lang="he-IL" sz="1600" b="1" i="0" kern="1200" dirty="0" smtClean="0">
                          <a:solidFill>
                            <a:schemeClr val="dk1"/>
                          </a:solidFill>
                          <a:effectLst/>
                          <a:latin typeface="+mn-lt"/>
                          <a:ea typeface="+mn-ea"/>
                          <a:cs typeface="+mn-cs"/>
                        </a:rPr>
                        <a:t>דייע</a:t>
                      </a:r>
                      <a:r>
                        <a:rPr lang="he-IL" sz="1600" b="0" i="0" kern="1200" dirty="0" smtClean="0">
                          <a:solidFill>
                            <a:schemeClr val="dk1"/>
                          </a:solidFill>
                          <a:effectLst/>
                          <a:latin typeface="+mn-lt"/>
                          <a:ea typeface="+mn-ea"/>
                          <a:cs typeface="+mn-cs"/>
                        </a:rPr>
                        <a:t> ביכהער, נישט </a:t>
                      </a:r>
                      <a:r>
                        <a:rPr lang="he-IL" sz="1600" b="1" i="0" kern="1200" dirty="0" smtClean="0">
                          <a:solidFill>
                            <a:schemeClr val="dk1"/>
                          </a:solidFill>
                          <a:effectLst/>
                          <a:latin typeface="+mn-lt"/>
                          <a:ea typeface="+mn-ea"/>
                          <a:cs typeface="+mn-cs"/>
                        </a:rPr>
                        <a:t>יענע</a:t>
                      </a:r>
                      <a:r>
                        <a:rPr lang="he-IL" sz="1600" b="0" i="0" kern="1200" dirty="0" smtClean="0">
                          <a:solidFill>
                            <a:schemeClr val="dk1"/>
                          </a:solidFill>
                          <a:effectLst/>
                          <a:latin typeface="+mn-lt"/>
                          <a:ea typeface="+mn-ea"/>
                          <a:cs typeface="+mn-cs"/>
                        </a:rPr>
                        <a:t> ביכער</a:t>
                      </a:r>
                      <a:endParaRPr lang="en-CA" sz="1600" b="0" i="0" kern="1200" dirty="0" smtClean="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sz="1600" b="0" i="1" kern="1200" dirty="0" err="1" smtClean="0">
                          <a:solidFill>
                            <a:schemeClr val="dk1"/>
                          </a:solidFill>
                          <a:effectLst/>
                          <a:latin typeface="+mn-lt"/>
                          <a:ea typeface="+mn-ea"/>
                          <a:cs typeface="+mn-cs"/>
                        </a:rPr>
                        <a:t>zi</a:t>
                      </a:r>
                      <a:r>
                        <a:rPr lang="en-CA" sz="1600" b="0" i="1" kern="1200" dirty="0" smtClean="0">
                          <a:solidFill>
                            <a:schemeClr val="dk1"/>
                          </a:solidFill>
                          <a:effectLst/>
                          <a:latin typeface="+mn-lt"/>
                          <a:ea typeface="+mn-ea"/>
                          <a:cs typeface="+mn-cs"/>
                        </a:rPr>
                        <a:t> hot </a:t>
                      </a:r>
                      <a:r>
                        <a:rPr lang="en-CA" sz="1600" b="0" i="1" kern="1200" dirty="0" err="1" smtClean="0">
                          <a:solidFill>
                            <a:schemeClr val="dk1"/>
                          </a:solidFill>
                          <a:effectLst/>
                          <a:latin typeface="+mn-lt"/>
                          <a:ea typeface="+mn-ea"/>
                          <a:cs typeface="+mn-cs"/>
                        </a:rPr>
                        <a:t>genumen</a:t>
                      </a:r>
                      <a:r>
                        <a:rPr lang="en-CA" sz="1600" b="0" i="1" kern="1200" dirty="0" smtClean="0">
                          <a:solidFill>
                            <a:schemeClr val="dk1"/>
                          </a:solidFill>
                          <a:effectLst/>
                          <a:latin typeface="+mn-lt"/>
                          <a:ea typeface="+mn-ea"/>
                          <a:cs typeface="+mn-cs"/>
                        </a:rPr>
                        <a:t> </a:t>
                      </a:r>
                      <a:r>
                        <a:rPr lang="en-CA" sz="1600" b="0" i="1" kern="1200" dirty="0" err="1" smtClean="0">
                          <a:solidFill>
                            <a:schemeClr val="dk1"/>
                          </a:solidFill>
                          <a:effectLst/>
                          <a:latin typeface="+mn-lt"/>
                          <a:ea typeface="+mn-ea"/>
                          <a:cs typeface="+mn-cs"/>
                        </a:rPr>
                        <a:t>deye</a:t>
                      </a:r>
                      <a:r>
                        <a:rPr lang="en-CA" sz="1600" b="0" i="1" kern="1200" dirty="0" smtClean="0">
                          <a:solidFill>
                            <a:schemeClr val="dk1"/>
                          </a:solidFill>
                          <a:effectLst/>
                          <a:latin typeface="+mn-lt"/>
                          <a:ea typeface="+mn-ea"/>
                          <a:cs typeface="+mn-cs"/>
                        </a:rPr>
                        <a:t> </a:t>
                      </a:r>
                      <a:r>
                        <a:rPr lang="en-CA" sz="1600" b="0" i="1" kern="1200" dirty="0" err="1" smtClean="0">
                          <a:solidFill>
                            <a:schemeClr val="dk1"/>
                          </a:solidFill>
                          <a:effectLst/>
                          <a:latin typeface="+mn-lt"/>
                          <a:ea typeface="+mn-ea"/>
                          <a:cs typeface="+mn-cs"/>
                        </a:rPr>
                        <a:t>bikher</a:t>
                      </a:r>
                      <a:r>
                        <a:rPr lang="en-CA" sz="1600" b="0" i="1" kern="1200" dirty="0" smtClean="0">
                          <a:solidFill>
                            <a:schemeClr val="dk1"/>
                          </a:solidFill>
                          <a:effectLst/>
                          <a:latin typeface="+mn-lt"/>
                          <a:ea typeface="+mn-ea"/>
                          <a:cs typeface="+mn-cs"/>
                        </a:rPr>
                        <a:t> </a:t>
                      </a:r>
                      <a:r>
                        <a:rPr lang="en-CA" sz="1600" b="0" i="1" kern="1200" dirty="0" err="1" smtClean="0">
                          <a:solidFill>
                            <a:schemeClr val="dk1"/>
                          </a:solidFill>
                          <a:effectLst/>
                          <a:latin typeface="+mn-lt"/>
                          <a:ea typeface="+mn-ea"/>
                          <a:cs typeface="+mn-cs"/>
                        </a:rPr>
                        <a:t>nisht</a:t>
                      </a:r>
                      <a:r>
                        <a:rPr lang="en-CA" sz="1600" b="0" i="1" kern="1200" dirty="0" smtClean="0">
                          <a:solidFill>
                            <a:schemeClr val="dk1"/>
                          </a:solidFill>
                          <a:effectLst/>
                          <a:latin typeface="+mn-lt"/>
                          <a:ea typeface="+mn-ea"/>
                          <a:cs typeface="+mn-cs"/>
                        </a:rPr>
                        <a:t> </a:t>
                      </a:r>
                      <a:r>
                        <a:rPr lang="en-CA" sz="1600" b="0" i="1" kern="1200" dirty="0" err="1" smtClean="0">
                          <a:solidFill>
                            <a:schemeClr val="dk1"/>
                          </a:solidFill>
                          <a:effectLst/>
                          <a:latin typeface="+mn-lt"/>
                          <a:ea typeface="+mn-ea"/>
                          <a:cs typeface="+mn-cs"/>
                        </a:rPr>
                        <a:t>yene</a:t>
                      </a:r>
                      <a:r>
                        <a:rPr lang="en-CA" sz="1600" b="0" i="1" kern="1200" dirty="0" smtClean="0">
                          <a:solidFill>
                            <a:schemeClr val="dk1"/>
                          </a:solidFill>
                          <a:effectLst/>
                          <a:latin typeface="+mn-lt"/>
                          <a:ea typeface="+mn-ea"/>
                          <a:cs typeface="+mn-cs"/>
                        </a:rPr>
                        <a:t> </a:t>
                      </a:r>
                      <a:r>
                        <a:rPr lang="en-CA" sz="1600" b="0" i="1" kern="1200" dirty="0" err="1" smtClean="0">
                          <a:solidFill>
                            <a:schemeClr val="dk1"/>
                          </a:solidFill>
                          <a:effectLst/>
                          <a:latin typeface="+mn-lt"/>
                          <a:ea typeface="+mn-ea"/>
                          <a:cs typeface="+mn-cs"/>
                        </a:rPr>
                        <a:t>bikher</a:t>
                      </a:r>
                      <a:endParaRPr lang="en-CA" sz="1600" b="0" i="1" kern="1200" dirty="0" smtClean="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sz="1600" b="0" i="0" kern="1200" dirty="0" smtClean="0">
                          <a:solidFill>
                            <a:schemeClr val="dk1"/>
                          </a:solidFill>
                          <a:effectLst/>
                          <a:latin typeface="+mn-lt"/>
                          <a:ea typeface="+mn-ea"/>
                          <a:cs typeface="+mn-cs"/>
                        </a:rPr>
                        <a:t>‘I want this table, not that one’</a:t>
                      </a:r>
                      <a:endParaRPr lang="en-GB" sz="16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8813661"/>
                  </a:ext>
                </a:extLst>
              </a:tr>
            </a:tbl>
          </a:graphicData>
        </a:graphic>
      </p:graphicFrame>
    </p:spTree>
    <p:extLst>
      <p:ext uri="{BB962C8B-B14F-4D97-AF65-F5344CB8AC3E}">
        <p14:creationId xmlns:p14="http://schemas.microsoft.com/office/powerpoint/2010/main" val="1462755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09845466"/>
              </p:ext>
            </p:extLst>
          </p:nvPr>
        </p:nvGraphicFramePr>
        <p:xfrm>
          <a:off x="486650" y="893379"/>
          <a:ext cx="8333500" cy="5517931"/>
        </p:xfrm>
        <a:graphic>
          <a:graphicData uri="http://schemas.openxmlformats.org/drawingml/2006/table">
            <a:tbl>
              <a:tblPr firstRow="1" bandRow="1">
                <a:tableStyleId>{5C22544A-7EE6-4342-B048-85BDC9FD1C3A}</a:tableStyleId>
              </a:tblPr>
              <a:tblGrid>
                <a:gridCol w="801111">
                  <a:extLst>
                    <a:ext uri="{9D8B030D-6E8A-4147-A177-3AD203B41FA5}">
                      <a16:colId xmlns:a16="http://schemas.microsoft.com/office/drawing/2014/main" val="523950526"/>
                    </a:ext>
                  </a:extLst>
                </a:gridCol>
                <a:gridCol w="3508725">
                  <a:extLst>
                    <a:ext uri="{9D8B030D-6E8A-4147-A177-3AD203B41FA5}">
                      <a16:colId xmlns:a16="http://schemas.microsoft.com/office/drawing/2014/main" val="1724227039"/>
                    </a:ext>
                  </a:extLst>
                </a:gridCol>
                <a:gridCol w="4023664">
                  <a:extLst>
                    <a:ext uri="{9D8B030D-6E8A-4147-A177-3AD203B41FA5}">
                      <a16:colId xmlns:a16="http://schemas.microsoft.com/office/drawing/2014/main" val="1554526071"/>
                    </a:ext>
                  </a:extLst>
                </a:gridCol>
              </a:tblGrid>
              <a:tr h="511326">
                <a:tc gridSpan="3">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b="1" dirty="0" smtClean="0">
                          <a:solidFill>
                            <a:sysClr val="windowText" lastClr="000000"/>
                          </a:solidFill>
                        </a:rPr>
                        <a:t>Free-standing </a:t>
                      </a:r>
                      <a:r>
                        <a:rPr lang="en-GB" sz="2000" b="1" dirty="0" smtClean="0">
                          <a:solidFill>
                            <a:sysClr val="windowText" lastClr="000000"/>
                          </a:solidFill>
                        </a:rPr>
                        <a:t>demonstratives: examples</a:t>
                      </a:r>
                      <a:endParaRPr lang="en-GB" sz="2000" b="1"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60120988"/>
                  </a:ext>
                </a:extLst>
              </a:tr>
              <a:tr h="461579">
                <a:tc>
                  <a:txBody>
                    <a:bodyPr/>
                    <a:lstStyle/>
                    <a:p>
                      <a:endParaRPr lang="en-GB"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dirty="0" smtClean="0"/>
                        <a:t>Singular</a:t>
                      </a:r>
                      <a:endParaRPr lang="en-GB"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dirty="0" smtClean="0"/>
                        <a:t>Plural</a:t>
                      </a:r>
                      <a:endParaRPr lang="en-GB"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203850">
                <a:tc rowSpan="2">
                  <a:txBody>
                    <a:bodyPr/>
                    <a:lstStyle/>
                    <a:p>
                      <a:pPr algn="ctr"/>
                      <a:r>
                        <a:rPr lang="en-GB" sz="1400" b="1" dirty="0" smtClean="0"/>
                        <a:t>nom</a:t>
                      </a:r>
                      <a:endParaRPr lang="en-GB"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b="1" i="0" dirty="0" smtClean="0"/>
                        <a:t>יענס</a:t>
                      </a:r>
                      <a:r>
                        <a:rPr lang="he-IL" sz="1600" i="0" dirty="0" smtClean="0"/>
                        <a:t> איז מיינע ביכל</a:t>
                      </a:r>
                      <a:endParaRPr lang="en-CA" sz="1600" i="0" dirty="0" smtClean="0"/>
                    </a:p>
                    <a:p>
                      <a:pPr algn="l"/>
                      <a:r>
                        <a:rPr lang="en-CA" sz="1600" i="1" baseline="0" dirty="0" smtClean="0"/>
                        <a:t>yens </a:t>
                      </a:r>
                      <a:r>
                        <a:rPr lang="en-CA" sz="1600" i="1" baseline="0" dirty="0" err="1" smtClean="0"/>
                        <a:t>iz</a:t>
                      </a:r>
                      <a:r>
                        <a:rPr lang="en-CA" sz="1600" i="1" baseline="0" dirty="0" smtClean="0"/>
                        <a:t> </a:t>
                      </a:r>
                      <a:r>
                        <a:rPr lang="en-CA" sz="1600" i="1" baseline="0" dirty="0" err="1" smtClean="0"/>
                        <a:t>mayne</a:t>
                      </a:r>
                      <a:r>
                        <a:rPr lang="en-CA" sz="1600" i="1" baseline="0" dirty="0" smtClean="0"/>
                        <a:t> </a:t>
                      </a:r>
                      <a:r>
                        <a:rPr lang="en-CA" sz="1600" i="1" baseline="0" dirty="0" err="1" smtClean="0"/>
                        <a:t>bikhl</a:t>
                      </a:r>
                      <a:endParaRPr lang="en-CA" sz="1600" i="1" baseline="0" dirty="0" smtClean="0"/>
                    </a:p>
                    <a:p>
                      <a:pPr algn="l"/>
                      <a:r>
                        <a:rPr lang="en-CA" sz="1600" i="0" baseline="0" dirty="0" smtClean="0"/>
                        <a:t>‘that </a:t>
                      </a:r>
                      <a:r>
                        <a:rPr lang="en-CA" sz="1600" i="0" baseline="0" dirty="0" smtClean="0"/>
                        <a:t>is my book’</a:t>
                      </a:r>
                      <a:endParaRPr lang="en-GB" sz="16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i="0" dirty="0" smtClean="0"/>
                        <a:t>איז </a:t>
                      </a:r>
                      <a:r>
                        <a:rPr lang="he-IL" sz="1600" b="1" i="0" dirty="0" smtClean="0"/>
                        <a:t>דאס</a:t>
                      </a:r>
                      <a:r>
                        <a:rPr lang="he-IL" sz="1600" i="0" dirty="0" smtClean="0"/>
                        <a:t> ענקערע פעדערן?</a:t>
                      </a:r>
                      <a:endParaRPr lang="en-CA" sz="1600" i="0" dirty="0" smtClean="0"/>
                    </a:p>
                    <a:p>
                      <a:pPr algn="l"/>
                      <a:r>
                        <a:rPr lang="en-CA" sz="1600" b="0" i="1" baseline="0" dirty="0" err="1" smtClean="0"/>
                        <a:t>iz</a:t>
                      </a:r>
                      <a:r>
                        <a:rPr lang="en-CA" sz="1600" b="0" i="1" baseline="0" dirty="0" smtClean="0"/>
                        <a:t> dos </a:t>
                      </a:r>
                      <a:r>
                        <a:rPr lang="en-CA" sz="1600" b="0" i="1" baseline="0" dirty="0" err="1" smtClean="0"/>
                        <a:t>enkere</a:t>
                      </a:r>
                      <a:r>
                        <a:rPr lang="en-CA" sz="1600" b="0" i="1" baseline="0" dirty="0" smtClean="0"/>
                        <a:t> </a:t>
                      </a:r>
                      <a:r>
                        <a:rPr lang="en-CA" sz="1600" b="0" i="1" baseline="0" dirty="0" err="1" smtClean="0"/>
                        <a:t>federen</a:t>
                      </a:r>
                      <a:endParaRPr lang="en-CA" sz="1600" b="0" i="1" baseline="0" dirty="0" smtClean="0"/>
                    </a:p>
                    <a:p>
                      <a:pPr algn="l"/>
                      <a:r>
                        <a:rPr lang="en-GB" sz="1600" b="0" i="0" baseline="0" dirty="0" smtClean="0"/>
                        <a:t>‘are </a:t>
                      </a:r>
                      <a:r>
                        <a:rPr lang="en-GB" sz="1600" b="0" i="0" baseline="0" dirty="0" smtClean="0"/>
                        <a:t>these your pens?’</a:t>
                      </a:r>
                      <a:endParaRPr lang="en-GB" sz="16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6375288"/>
                  </a:ext>
                </a:extLst>
              </a:tr>
              <a:tr h="1113726">
                <a:tc vMerge="1">
                  <a:txBody>
                    <a:bodyPr/>
                    <a:lstStyle/>
                    <a:p>
                      <a:endParaRPr lang="en-GB"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i="0" dirty="0" smtClean="0"/>
                        <a:t>איז </a:t>
                      </a:r>
                      <a:r>
                        <a:rPr lang="he-IL" sz="1600" b="1" i="0" dirty="0" smtClean="0"/>
                        <a:t>דאס</a:t>
                      </a:r>
                      <a:r>
                        <a:rPr lang="he-IL" sz="1600" i="0" dirty="0" smtClean="0"/>
                        <a:t> ענקער בוך?</a:t>
                      </a:r>
                      <a:endParaRPr lang="en-CA" sz="1600" i="0" dirty="0" smtClean="0"/>
                    </a:p>
                    <a:p>
                      <a:pPr algn="l"/>
                      <a:r>
                        <a:rPr lang="en-CA" sz="1600" i="1" baseline="0" dirty="0" err="1" smtClean="0"/>
                        <a:t>iz</a:t>
                      </a:r>
                      <a:r>
                        <a:rPr lang="en-CA" sz="1600" i="1" baseline="0" dirty="0" smtClean="0"/>
                        <a:t> dos </a:t>
                      </a:r>
                      <a:r>
                        <a:rPr lang="en-CA" sz="1600" i="1" baseline="0" dirty="0" err="1" smtClean="0"/>
                        <a:t>enker</a:t>
                      </a:r>
                      <a:r>
                        <a:rPr lang="en-CA" sz="1600" i="1" baseline="0" dirty="0" smtClean="0"/>
                        <a:t> </a:t>
                      </a:r>
                      <a:r>
                        <a:rPr lang="en-CA" sz="1600" i="1" baseline="0" dirty="0" err="1" smtClean="0"/>
                        <a:t>bukh</a:t>
                      </a:r>
                      <a:r>
                        <a:rPr lang="en-CA" sz="1600" i="1" baseline="0" dirty="0" smtClean="0"/>
                        <a:t>?</a:t>
                      </a:r>
                    </a:p>
                    <a:p>
                      <a:pPr algn="l"/>
                      <a:r>
                        <a:rPr lang="en-CA" sz="1600" i="0" baseline="0" dirty="0" smtClean="0"/>
                        <a:t>‘is </a:t>
                      </a:r>
                      <a:r>
                        <a:rPr lang="en-CA" sz="1600" i="0" baseline="0" dirty="0" smtClean="0"/>
                        <a:t>this your book?’</a:t>
                      </a:r>
                      <a:endParaRPr lang="en-GB" sz="1600"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i="0" dirty="0" smtClean="0"/>
                        <a:t>זענען </a:t>
                      </a:r>
                      <a:r>
                        <a:rPr lang="he-IL" sz="1600" b="1" i="0" dirty="0" smtClean="0"/>
                        <a:t>דייס</a:t>
                      </a:r>
                      <a:r>
                        <a:rPr lang="he-IL" sz="1600" i="0" dirty="0" smtClean="0"/>
                        <a:t> אייער ביכער?</a:t>
                      </a:r>
                      <a:endParaRPr lang="en-CA" sz="1600" i="0" dirty="0" smtClean="0"/>
                    </a:p>
                    <a:p>
                      <a:pPr algn="l"/>
                      <a:r>
                        <a:rPr lang="en-CA" sz="1600" i="1" baseline="0" dirty="0" err="1" smtClean="0"/>
                        <a:t>zenen</a:t>
                      </a:r>
                      <a:r>
                        <a:rPr lang="en-CA" sz="1600" i="1" baseline="0" dirty="0" smtClean="0"/>
                        <a:t> </a:t>
                      </a:r>
                      <a:r>
                        <a:rPr lang="en-CA" sz="1600" i="1" baseline="0" dirty="0" err="1" smtClean="0"/>
                        <a:t>deys</a:t>
                      </a:r>
                      <a:r>
                        <a:rPr lang="en-CA" sz="1600" i="1" baseline="0" dirty="0" smtClean="0"/>
                        <a:t> </a:t>
                      </a:r>
                      <a:r>
                        <a:rPr lang="en-CA" sz="1600" i="1" baseline="0" dirty="0" err="1" smtClean="0"/>
                        <a:t>ayer</a:t>
                      </a:r>
                      <a:r>
                        <a:rPr lang="en-CA" sz="1600" i="1" baseline="0" dirty="0" smtClean="0"/>
                        <a:t> </a:t>
                      </a:r>
                      <a:r>
                        <a:rPr lang="en-CA" sz="1600" i="1" baseline="0" dirty="0" err="1" smtClean="0"/>
                        <a:t>bikher</a:t>
                      </a:r>
                      <a:r>
                        <a:rPr lang="en-CA" sz="1600" i="1" baseline="0" dirty="0" smtClean="0"/>
                        <a:t>?</a:t>
                      </a:r>
                    </a:p>
                    <a:p>
                      <a:pPr algn="l"/>
                      <a:r>
                        <a:rPr lang="en-GB" sz="1600" i="0" baseline="0" dirty="0" smtClean="0"/>
                        <a:t>‘are </a:t>
                      </a:r>
                      <a:r>
                        <a:rPr lang="en-GB" sz="1600" i="0" baseline="0" dirty="0" smtClean="0"/>
                        <a:t>these your books?’</a:t>
                      </a:r>
                      <a:endParaRPr lang="en-GB" sz="1600"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1986972"/>
                  </a:ext>
                </a:extLst>
              </a:tr>
              <a:tr h="1073469">
                <a:tc rowSpan="2">
                  <a:txBody>
                    <a:bodyPr/>
                    <a:lstStyle/>
                    <a:p>
                      <a:pPr algn="ctr"/>
                      <a:r>
                        <a:rPr lang="en-GB" sz="1400" b="1" dirty="0" err="1" smtClean="0"/>
                        <a:t>acc</a:t>
                      </a:r>
                      <a:endParaRPr lang="en-GB"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i="0" dirty="0" smtClean="0"/>
                        <a:t>מאמי האט גערעדט וועגן </a:t>
                      </a:r>
                      <a:r>
                        <a:rPr lang="he-IL" sz="1600" b="1" i="0" dirty="0" smtClean="0"/>
                        <a:t>יענע</a:t>
                      </a:r>
                      <a:endParaRPr lang="en-CA" sz="1600" b="1" i="0" dirty="0" smtClean="0"/>
                    </a:p>
                    <a:p>
                      <a:pPr algn="l"/>
                      <a:r>
                        <a:rPr lang="en-CA" sz="1600" i="1" dirty="0" err="1" smtClean="0"/>
                        <a:t>mami</a:t>
                      </a:r>
                      <a:r>
                        <a:rPr lang="en-CA" sz="1600" i="1" dirty="0" smtClean="0"/>
                        <a:t> hot </a:t>
                      </a:r>
                      <a:r>
                        <a:rPr lang="en-CA" sz="1600" i="1" dirty="0" err="1" smtClean="0"/>
                        <a:t>geredt</a:t>
                      </a:r>
                      <a:r>
                        <a:rPr lang="en-CA" sz="1600" i="1" dirty="0" smtClean="0"/>
                        <a:t> </a:t>
                      </a:r>
                      <a:r>
                        <a:rPr lang="en-CA" sz="1600" i="1" dirty="0" err="1" smtClean="0"/>
                        <a:t>vegn</a:t>
                      </a:r>
                      <a:r>
                        <a:rPr lang="en-CA" sz="1600" i="1" dirty="0" smtClean="0"/>
                        <a:t> </a:t>
                      </a:r>
                      <a:r>
                        <a:rPr lang="en-CA" sz="1600" i="1" dirty="0" err="1" smtClean="0"/>
                        <a:t>yene</a:t>
                      </a:r>
                      <a:endParaRPr lang="en-CA" sz="1600" i="1" dirty="0" smtClean="0"/>
                    </a:p>
                    <a:p>
                      <a:pPr algn="l"/>
                      <a:r>
                        <a:rPr lang="en-GB" sz="1600" i="0" dirty="0" smtClean="0"/>
                        <a:t>‘Mum </a:t>
                      </a:r>
                      <a:r>
                        <a:rPr lang="en-GB" sz="1600" i="0" dirty="0" smtClean="0"/>
                        <a:t>was talking about that one’</a:t>
                      </a:r>
                      <a:endParaRPr lang="en-GB" sz="16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1"/>
                      <a:r>
                        <a:rPr lang="he-IL" sz="1600" b="1" i="0" dirty="0" smtClean="0"/>
                        <a:t>יענס</a:t>
                      </a:r>
                      <a:r>
                        <a:rPr lang="he-IL" sz="1600" i="0" dirty="0" smtClean="0"/>
                        <a:t> זענען אונזער טישן</a:t>
                      </a:r>
                      <a:r>
                        <a:rPr lang="en-CA" sz="1600" i="0" dirty="0" smtClean="0"/>
                        <a:t>?</a:t>
                      </a:r>
                    </a:p>
                    <a:p>
                      <a:pPr algn="l"/>
                      <a:r>
                        <a:rPr lang="en-CA" sz="1600" b="0" i="1" baseline="0" dirty="0" smtClean="0"/>
                        <a:t>yens </a:t>
                      </a:r>
                      <a:r>
                        <a:rPr lang="en-CA" sz="1600" b="0" i="1" baseline="0" dirty="0" err="1" smtClean="0"/>
                        <a:t>zenen</a:t>
                      </a:r>
                      <a:r>
                        <a:rPr lang="en-CA" sz="1600" b="0" i="1" baseline="0" dirty="0" smtClean="0"/>
                        <a:t> </a:t>
                      </a:r>
                      <a:r>
                        <a:rPr lang="en-CA" sz="1600" b="0" i="1" baseline="0" dirty="0" err="1" smtClean="0"/>
                        <a:t>undzer</a:t>
                      </a:r>
                      <a:r>
                        <a:rPr lang="en-CA" sz="1600" b="0" i="1" baseline="0" dirty="0" smtClean="0"/>
                        <a:t> </a:t>
                      </a:r>
                      <a:r>
                        <a:rPr lang="en-CA" sz="1600" b="0" i="1" baseline="0" dirty="0" err="1" smtClean="0"/>
                        <a:t>tishn</a:t>
                      </a:r>
                      <a:endParaRPr lang="en-GB" sz="1600" b="0" i="1" baseline="0" dirty="0" smtClean="0"/>
                    </a:p>
                    <a:p>
                      <a:pPr algn="l"/>
                      <a:r>
                        <a:rPr lang="en-GB" sz="1600" b="0" i="0" baseline="0" dirty="0" smtClean="0"/>
                        <a:t>‘those </a:t>
                      </a:r>
                      <a:r>
                        <a:rPr lang="en-GB" sz="1600" b="0" i="0" baseline="0" dirty="0" smtClean="0"/>
                        <a:t>are our tables’</a:t>
                      </a:r>
                      <a:endParaRPr lang="en-GB" sz="16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0597550"/>
                  </a:ext>
                </a:extLst>
              </a:tr>
              <a:tr h="1153981">
                <a:tc vMerge="1">
                  <a:txBody>
                    <a:bodyPr/>
                    <a:lstStyle/>
                    <a:p>
                      <a:endParaRPr lang="en-GB"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b="0" i="0" dirty="0" smtClean="0"/>
                        <a:t>זי האט גענומענ</a:t>
                      </a:r>
                      <a:r>
                        <a:rPr lang="he-IL" sz="1600" b="1" i="0" dirty="0" smtClean="0"/>
                        <a:t> דייע </a:t>
                      </a:r>
                      <a:r>
                        <a:rPr lang="he-IL" sz="1600" b="0" i="0" dirty="0" smtClean="0"/>
                        <a:t>נישט</a:t>
                      </a:r>
                      <a:r>
                        <a:rPr lang="he-IL" sz="1600" b="1" i="0" dirty="0" smtClean="0"/>
                        <a:t> יענע</a:t>
                      </a:r>
                      <a:endParaRPr lang="en-CA" sz="1600" b="1" i="0" dirty="0" smtClean="0"/>
                    </a:p>
                    <a:p>
                      <a:pPr algn="l"/>
                      <a:r>
                        <a:rPr lang="en-CA" sz="1600" i="1" dirty="0" err="1" smtClean="0"/>
                        <a:t>zi</a:t>
                      </a:r>
                      <a:r>
                        <a:rPr lang="en-CA" sz="1600" i="1" dirty="0" smtClean="0"/>
                        <a:t> hot </a:t>
                      </a:r>
                      <a:r>
                        <a:rPr lang="en-CA" sz="1600" i="1" dirty="0" err="1" smtClean="0"/>
                        <a:t>genumen</a:t>
                      </a:r>
                      <a:r>
                        <a:rPr lang="en-CA" sz="1600" i="1" dirty="0" smtClean="0"/>
                        <a:t> </a:t>
                      </a:r>
                      <a:r>
                        <a:rPr lang="en-CA" sz="1600" i="1" dirty="0" err="1" smtClean="0"/>
                        <a:t>deye</a:t>
                      </a:r>
                      <a:r>
                        <a:rPr lang="en-CA" sz="1600" i="1" dirty="0" smtClean="0"/>
                        <a:t> </a:t>
                      </a:r>
                      <a:r>
                        <a:rPr lang="en-CA" sz="1600" i="1" dirty="0" err="1" smtClean="0"/>
                        <a:t>nisht</a:t>
                      </a:r>
                      <a:r>
                        <a:rPr lang="en-CA" sz="1600" i="1" dirty="0" smtClean="0"/>
                        <a:t> </a:t>
                      </a:r>
                      <a:r>
                        <a:rPr lang="en-CA" sz="1600" i="1" dirty="0" err="1" smtClean="0"/>
                        <a:t>yene</a:t>
                      </a:r>
                      <a:endParaRPr lang="en-CA" sz="1600" i="1" dirty="0" smtClean="0"/>
                    </a:p>
                    <a:p>
                      <a:pPr algn="l"/>
                      <a:r>
                        <a:rPr lang="en-GB" sz="1600" i="0" baseline="0" dirty="0" smtClean="0"/>
                        <a:t>‘she </a:t>
                      </a:r>
                      <a:r>
                        <a:rPr lang="en-GB" sz="1600" i="0" baseline="0" dirty="0" smtClean="0"/>
                        <a:t>took this table, not that one’</a:t>
                      </a:r>
                      <a:endParaRPr lang="en-GB" sz="16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b="1" dirty="0" smtClean="0"/>
                        <a:t>יענס </a:t>
                      </a:r>
                      <a:r>
                        <a:rPr lang="he-IL" sz="1600" b="0" dirty="0" smtClean="0"/>
                        <a:t>איז אונזערע טישן</a:t>
                      </a:r>
                      <a:endParaRPr lang="en-CA" sz="1600" b="0" dirty="0" smtClean="0"/>
                    </a:p>
                    <a:p>
                      <a:pPr algn="l"/>
                      <a:r>
                        <a:rPr lang="en-CA" sz="1600" i="1" baseline="0" dirty="0" smtClean="0"/>
                        <a:t>yens </a:t>
                      </a:r>
                      <a:r>
                        <a:rPr lang="en-CA" sz="1600" i="1" baseline="0" dirty="0" err="1" smtClean="0"/>
                        <a:t>iz</a:t>
                      </a:r>
                      <a:r>
                        <a:rPr lang="en-CA" sz="1600" i="1" baseline="0" dirty="0" smtClean="0"/>
                        <a:t> </a:t>
                      </a:r>
                      <a:r>
                        <a:rPr lang="en-CA" sz="1600" i="1" baseline="0" dirty="0" err="1" smtClean="0"/>
                        <a:t>undzere</a:t>
                      </a:r>
                      <a:r>
                        <a:rPr lang="en-CA" sz="1600" i="1" baseline="0" dirty="0" smtClean="0"/>
                        <a:t> </a:t>
                      </a:r>
                      <a:r>
                        <a:rPr lang="en-CA" sz="1600" i="1" baseline="0" dirty="0" err="1" smtClean="0"/>
                        <a:t>tishn</a:t>
                      </a:r>
                      <a:endParaRPr lang="en-CA" sz="1600" i="1" baseline="0" dirty="0" smtClean="0"/>
                    </a:p>
                    <a:p>
                      <a:pPr algn="l"/>
                      <a:r>
                        <a:rPr lang="en-CA" sz="1600" i="0" baseline="0" dirty="0" smtClean="0"/>
                        <a:t>‘those </a:t>
                      </a:r>
                      <a:r>
                        <a:rPr lang="en-CA" sz="1600" i="0" baseline="0" dirty="0" smtClean="0"/>
                        <a:t>are our tables’</a:t>
                      </a:r>
                      <a:endParaRPr lang="en-GB" sz="16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6026662"/>
                  </a:ext>
                </a:extLst>
              </a:tr>
            </a:tbl>
          </a:graphicData>
        </a:graphic>
      </p:graphicFrame>
    </p:spTree>
    <p:extLst>
      <p:ext uri="{BB962C8B-B14F-4D97-AF65-F5344CB8AC3E}">
        <p14:creationId xmlns:p14="http://schemas.microsoft.com/office/powerpoint/2010/main" val="2343439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772141"/>
            <a:ext cx="8489950" cy="733425"/>
          </a:xfrm>
        </p:spPr>
        <p:txBody>
          <a:bodyPr>
            <a:normAutofit/>
          </a:bodyPr>
          <a:lstStyle/>
          <a:p>
            <a:pPr algn="ctr"/>
            <a:r>
              <a:rPr lang="en-US" dirty="0" smtClean="0"/>
              <a:t>Interrogative ‘where’</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a:p>
        </p:txBody>
      </p:sp>
      <p:graphicFrame>
        <p:nvGraphicFramePr>
          <p:cNvPr id="4" name="Table 3"/>
          <p:cNvGraphicFramePr>
            <a:graphicFrameLocks noGrp="1"/>
          </p:cNvGraphicFramePr>
          <p:nvPr>
            <p:extLst/>
          </p:nvPr>
        </p:nvGraphicFramePr>
        <p:xfrm>
          <a:off x="1248695" y="1454844"/>
          <a:ext cx="6803924" cy="2671937"/>
        </p:xfrm>
        <a:graphic>
          <a:graphicData uri="http://schemas.openxmlformats.org/drawingml/2006/table">
            <a:tbl>
              <a:tblPr firstRow="1" bandRow="1">
                <a:tableStyleId>{5C22544A-7EE6-4342-B048-85BDC9FD1C3A}</a:tableStyleId>
              </a:tblPr>
              <a:tblGrid>
                <a:gridCol w="3401962">
                  <a:extLst>
                    <a:ext uri="{9D8B030D-6E8A-4147-A177-3AD203B41FA5}">
                      <a16:colId xmlns:a16="http://schemas.microsoft.com/office/drawing/2014/main" val="702688336"/>
                    </a:ext>
                  </a:extLst>
                </a:gridCol>
                <a:gridCol w="3401962">
                  <a:extLst>
                    <a:ext uri="{9D8B030D-6E8A-4147-A177-3AD203B41FA5}">
                      <a16:colId xmlns:a16="http://schemas.microsoft.com/office/drawing/2014/main" val="2595030697"/>
                    </a:ext>
                  </a:extLst>
                </a:gridCol>
              </a:tblGrid>
              <a:tr h="751697">
                <a:tc>
                  <a:txBody>
                    <a:bodyPr/>
                    <a:lstStyle/>
                    <a:p>
                      <a:pPr algn="ctr"/>
                      <a:r>
                        <a:rPr lang="en-GB" dirty="0" smtClean="0">
                          <a:solidFill>
                            <a:schemeClr val="tx1"/>
                          </a:solidFill>
                        </a:rPr>
                        <a:t>Stamford Hill Hasidic Yiddish</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smtClean="0">
                          <a:solidFill>
                            <a:schemeClr val="tx1"/>
                          </a:solidFill>
                        </a:rPr>
                        <a:t>Pre-war and Standard Yiddish</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713781"/>
                  </a:ext>
                </a:extLst>
              </a:tr>
              <a:tr h="435507">
                <a:tc rowSpan="3">
                  <a:txBody>
                    <a:bodyPr/>
                    <a:lstStyle/>
                    <a:p>
                      <a:pPr algn="ctr" rtl="1"/>
                      <a:r>
                        <a:rPr lang="he-IL" dirty="0" smtClean="0"/>
                        <a:t>(פון)</a:t>
                      </a:r>
                      <a:r>
                        <a:rPr lang="en-US" dirty="0" smtClean="0"/>
                        <a:t> </a:t>
                      </a:r>
                      <a:r>
                        <a:rPr lang="he-IL" dirty="0" smtClean="0"/>
                        <a:t>וואו</a:t>
                      </a:r>
                      <a:endParaRPr lang="en-GB" dirty="0" smtClean="0"/>
                    </a:p>
                    <a:p>
                      <a:pPr algn="ctr"/>
                      <a:r>
                        <a:rPr lang="en-GB" i="1" dirty="0" smtClean="0"/>
                        <a:t>(fun) vu</a:t>
                      </a:r>
                      <a:endParaRPr lang="en-GB"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he-IL" dirty="0" smtClean="0"/>
                        <a:t>וו</a:t>
                      </a:r>
                      <a:r>
                        <a:rPr lang="he-IL" sz="1800" kern="1200" dirty="0" smtClean="0">
                          <a:solidFill>
                            <a:schemeClr val="dk1"/>
                          </a:solidFill>
                          <a:effectLst/>
                          <a:latin typeface="+mn-lt"/>
                          <a:ea typeface="+mn-ea"/>
                          <a:cs typeface="+mn-cs"/>
                        </a:rPr>
                        <a:t>וּ</a:t>
                      </a:r>
                    </a:p>
                    <a:p>
                      <a:pPr marL="0" marR="0" lvl="0" indent="0" algn="r" defTabSz="457200" rtl="0" eaLnBrk="1" fontAlgn="auto" latinLnBrk="0" hangingPunct="1">
                        <a:lnSpc>
                          <a:spcPct val="100000"/>
                        </a:lnSpc>
                        <a:spcBef>
                          <a:spcPts val="0"/>
                        </a:spcBef>
                        <a:spcAft>
                          <a:spcPts val="0"/>
                        </a:spcAft>
                        <a:buClrTx/>
                        <a:buSzTx/>
                        <a:buFontTx/>
                        <a:buNone/>
                        <a:tabLst/>
                        <a:defRPr/>
                      </a:pPr>
                      <a:r>
                        <a:rPr lang="en-GB" sz="1800" i="1" kern="1200" dirty="0" smtClean="0">
                          <a:solidFill>
                            <a:schemeClr val="dk1"/>
                          </a:solidFill>
                          <a:effectLst/>
                          <a:latin typeface="+mn-lt"/>
                          <a:ea typeface="+mn-ea"/>
                          <a:cs typeface="+mn-cs"/>
                        </a:rPr>
                        <a:t>vu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8307672"/>
                  </a:ext>
                </a:extLst>
              </a:tr>
              <a:tr h="435507">
                <a:tc vMerge="1">
                  <a:txBody>
                    <a:bodyPr/>
                    <a:lstStyle/>
                    <a:p>
                      <a:endParaRPr lang="en-GB" dirty="0"/>
                    </a:p>
                  </a:txBody>
                  <a:tcPr/>
                </a:tc>
                <a:tc>
                  <a:txBody>
                    <a:bodyPr/>
                    <a:lstStyle/>
                    <a:p>
                      <a:pPr algn="r"/>
                      <a:r>
                        <a:rPr lang="he-IL" dirty="0" smtClean="0"/>
                        <a:t>וו</a:t>
                      </a:r>
                      <a:r>
                        <a:rPr lang="he-IL" sz="1800" kern="1200" dirty="0" smtClean="0">
                          <a:solidFill>
                            <a:schemeClr val="dk1"/>
                          </a:solidFill>
                          <a:effectLst/>
                          <a:latin typeface="+mn-lt"/>
                          <a:ea typeface="+mn-ea"/>
                          <a:cs typeface="+mn-cs"/>
                        </a:rPr>
                        <a:t>וּהין</a:t>
                      </a:r>
                      <a:endParaRPr lang="en-GB" sz="1800" kern="1200" dirty="0" smtClean="0">
                        <a:solidFill>
                          <a:schemeClr val="dk1"/>
                        </a:solidFill>
                        <a:effectLst/>
                        <a:latin typeface="+mn-lt"/>
                        <a:ea typeface="+mn-ea"/>
                        <a:cs typeface="+mn-cs"/>
                      </a:endParaRPr>
                    </a:p>
                    <a:p>
                      <a:pPr algn="r"/>
                      <a:r>
                        <a:rPr lang="en-GB" sz="1800" i="1" kern="1200" dirty="0" err="1" smtClean="0">
                          <a:solidFill>
                            <a:schemeClr val="dk1"/>
                          </a:solidFill>
                          <a:effectLst/>
                          <a:latin typeface="+mn-lt"/>
                          <a:ea typeface="+mn-ea"/>
                          <a:cs typeface="+mn-cs"/>
                        </a:rPr>
                        <a:t>vuhin</a:t>
                      </a:r>
                      <a:endParaRPr lang="en-GB"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8813661"/>
                  </a:ext>
                </a:extLst>
              </a:tr>
              <a:tr h="435507">
                <a:tc vMerge="1">
                  <a:txBody>
                    <a:bodyPr/>
                    <a:lstStyle/>
                    <a:p>
                      <a:endParaRPr lang="en-GB" dirty="0"/>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he-IL" sz="1800" kern="1200" dirty="0" smtClean="0">
                          <a:solidFill>
                            <a:schemeClr val="dk1"/>
                          </a:solidFill>
                          <a:effectLst/>
                          <a:latin typeface="+mn-lt"/>
                          <a:ea typeface="+mn-ea"/>
                          <a:cs typeface="+mn-cs"/>
                        </a:rPr>
                        <a:t>(פֿון) וואַנען</a:t>
                      </a:r>
                      <a:endParaRPr lang="en-GB" sz="1800" kern="1200" dirty="0" smtClean="0">
                        <a:solidFill>
                          <a:schemeClr val="dk1"/>
                        </a:solidFill>
                        <a:effectLst/>
                        <a:latin typeface="+mn-lt"/>
                        <a:ea typeface="+mn-ea"/>
                        <a:cs typeface="+mn-cs"/>
                      </a:endParaRPr>
                    </a:p>
                    <a:p>
                      <a:pPr marL="0" marR="0" lvl="0" indent="0" algn="r" defTabSz="457200" rtl="0" eaLnBrk="1" fontAlgn="auto" latinLnBrk="0" hangingPunct="1">
                        <a:lnSpc>
                          <a:spcPct val="100000"/>
                        </a:lnSpc>
                        <a:spcBef>
                          <a:spcPts val="0"/>
                        </a:spcBef>
                        <a:spcAft>
                          <a:spcPts val="0"/>
                        </a:spcAft>
                        <a:buClrTx/>
                        <a:buSzTx/>
                        <a:buFontTx/>
                        <a:buNone/>
                        <a:tabLst/>
                        <a:defRPr/>
                      </a:pPr>
                      <a:r>
                        <a:rPr lang="en-GB" sz="1800" i="1" kern="1200" dirty="0" smtClean="0">
                          <a:solidFill>
                            <a:schemeClr val="dk1"/>
                          </a:solidFill>
                          <a:effectLst/>
                          <a:latin typeface="+mn-lt"/>
                          <a:ea typeface="+mn-ea"/>
                          <a:cs typeface="+mn-cs"/>
                        </a:rPr>
                        <a:t>(fun)</a:t>
                      </a:r>
                      <a:r>
                        <a:rPr lang="en-GB" sz="1800" i="1" kern="1200" baseline="0" dirty="0" smtClean="0">
                          <a:solidFill>
                            <a:schemeClr val="dk1"/>
                          </a:solidFill>
                          <a:effectLst/>
                          <a:latin typeface="+mn-lt"/>
                          <a:ea typeface="+mn-ea"/>
                          <a:cs typeface="+mn-cs"/>
                        </a:rPr>
                        <a:t> </a:t>
                      </a:r>
                      <a:r>
                        <a:rPr lang="en-GB" sz="1800" i="1" kern="1200" baseline="0" dirty="0" err="1" smtClean="0">
                          <a:solidFill>
                            <a:schemeClr val="dk1"/>
                          </a:solidFill>
                          <a:effectLst/>
                          <a:latin typeface="+mn-lt"/>
                          <a:ea typeface="+mn-ea"/>
                          <a:cs typeface="+mn-cs"/>
                        </a:rPr>
                        <a:t>vanen</a:t>
                      </a:r>
                      <a:endParaRPr lang="en-GB" sz="1800" i="1"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67254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37993623"/>
              </p:ext>
            </p:extLst>
          </p:nvPr>
        </p:nvGraphicFramePr>
        <p:xfrm>
          <a:off x="330200" y="4532757"/>
          <a:ext cx="8489951" cy="1418651"/>
        </p:xfrm>
        <a:graphic>
          <a:graphicData uri="http://schemas.openxmlformats.org/drawingml/2006/table">
            <a:tbl>
              <a:tblPr firstRow="1" bandRow="1">
                <a:tableStyleId>{5C22544A-7EE6-4342-B048-85BDC9FD1C3A}</a:tableStyleId>
              </a:tblPr>
              <a:tblGrid>
                <a:gridCol w="2281094">
                  <a:extLst>
                    <a:ext uri="{9D8B030D-6E8A-4147-A177-3AD203B41FA5}">
                      <a16:colId xmlns:a16="http://schemas.microsoft.com/office/drawing/2014/main" val="2595030697"/>
                    </a:ext>
                  </a:extLst>
                </a:gridCol>
                <a:gridCol w="2593408">
                  <a:extLst>
                    <a:ext uri="{9D8B030D-6E8A-4147-A177-3AD203B41FA5}">
                      <a16:colId xmlns:a16="http://schemas.microsoft.com/office/drawing/2014/main" val="20001"/>
                    </a:ext>
                  </a:extLst>
                </a:gridCol>
                <a:gridCol w="3615449">
                  <a:extLst>
                    <a:ext uri="{9D8B030D-6E8A-4147-A177-3AD203B41FA5}">
                      <a16:colId xmlns:a16="http://schemas.microsoft.com/office/drawing/2014/main" val="20002"/>
                    </a:ext>
                  </a:extLst>
                </a:gridCol>
              </a:tblGrid>
              <a:tr h="447214">
                <a:tc gridSpan="3">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1800" i="0" kern="1200" dirty="0" smtClean="0">
                          <a:solidFill>
                            <a:schemeClr val="dk1"/>
                          </a:solidFill>
                          <a:effectLst/>
                          <a:latin typeface="+mn-lt"/>
                          <a:ea typeface="+mn-ea"/>
                          <a:cs typeface="+mn-cs"/>
                        </a:rPr>
                        <a:t>Examples</a:t>
                      </a:r>
                      <a:endParaRPr lang="en-GB" sz="1800" i="0" kern="1200" dirty="0" smtClean="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lang="en-GB" sz="18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0"/>
                  </a:ext>
                </a:extLst>
              </a:tr>
              <a:tr h="971437">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he-IL" sz="1800" b="1" i="0" kern="1200" dirty="0" smtClean="0">
                          <a:solidFill>
                            <a:schemeClr val="dk1"/>
                          </a:solidFill>
                          <a:effectLst/>
                          <a:latin typeface="+mn-lt"/>
                          <a:ea typeface="+mn-ea"/>
                          <a:cs typeface="+mn-cs"/>
                        </a:rPr>
                        <a:t>וואו</a:t>
                      </a:r>
                      <a:r>
                        <a:rPr lang="he-IL" sz="1800" i="0" kern="1200" dirty="0" smtClean="0">
                          <a:solidFill>
                            <a:schemeClr val="dk1"/>
                          </a:solidFill>
                          <a:effectLst/>
                          <a:latin typeface="+mn-lt"/>
                          <a:ea typeface="+mn-ea"/>
                          <a:cs typeface="+mn-cs"/>
                        </a:rPr>
                        <a:t> איז דע מסיבה?</a:t>
                      </a:r>
                      <a:endParaRPr lang="en-CA" sz="1800" i="0" kern="1200" dirty="0" smtClean="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sz="1800" b="0" i="1" kern="1200" dirty="0" smtClean="0">
                          <a:solidFill>
                            <a:schemeClr val="dk1"/>
                          </a:solidFill>
                          <a:effectLst/>
                          <a:latin typeface="+mn-lt"/>
                          <a:ea typeface="+mn-ea"/>
                          <a:cs typeface="+mn-cs"/>
                        </a:rPr>
                        <a:t>vu </a:t>
                      </a:r>
                      <a:r>
                        <a:rPr lang="en-CA" sz="1800" b="0" i="1" kern="1200" dirty="0" err="1" smtClean="0">
                          <a:solidFill>
                            <a:schemeClr val="dk1"/>
                          </a:solidFill>
                          <a:effectLst/>
                          <a:latin typeface="+mn-lt"/>
                          <a:ea typeface="+mn-ea"/>
                          <a:cs typeface="+mn-cs"/>
                        </a:rPr>
                        <a:t>iz</a:t>
                      </a:r>
                      <a:r>
                        <a:rPr lang="en-CA" sz="1800" b="0" i="1" kern="1200" dirty="0" smtClean="0">
                          <a:solidFill>
                            <a:schemeClr val="dk1"/>
                          </a:solidFill>
                          <a:effectLst/>
                          <a:latin typeface="+mn-lt"/>
                          <a:ea typeface="+mn-ea"/>
                          <a:cs typeface="+mn-cs"/>
                        </a:rPr>
                        <a:t> de </a:t>
                      </a:r>
                      <a:r>
                        <a:rPr lang="en-CA" sz="1800" b="0" i="1" kern="1200" dirty="0" err="1" smtClean="0">
                          <a:solidFill>
                            <a:schemeClr val="dk1"/>
                          </a:solidFill>
                          <a:effectLst/>
                          <a:latin typeface="+mn-lt"/>
                          <a:ea typeface="+mn-ea"/>
                          <a:cs typeface="+mn-cs"/>
                        </a:rPr>
                        <a:t>mesibe</a:t>
                      </a:r>
                      <a:r>
                        <a:rPr lang="en-CA" sz="1800" b="0" i="1" kern="1200" dirty="0" smtClean="0">
                          <a:solidFill>
                            <a:schemeClr val="dk1"/>
                          </a:solidFill>
                          <a:effectLst/>
                          <a:latin typeface="+mn-lt"/>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en-CA" sz="1800" b="0" i="0" kern="1200" baseline="0" dirty="0" smtClean="0">
                          <a:solidFill>
                            <a:schemeClr val="dk1"/>
                          </a:solidFill>
                          <a:effectLst/>
                          <a:latin typeface="+mn-lt"/>
                          <a:ea typeface="+mn-ea"/>
                          <a:cs typeface="+mn-cs"/>
                        </a:rPr>
                        <a:t>‘where </a:t>
                      </a:r>
                      <a:r>
                        <a:rPr lang="en-CA" sz="1800" b="0" i="0" kern="1200" baseline="0" dirty="0" smtClean="0">
                          <a:solidFill>
                            <a:schemeClr val="dk1"/>
                          </a:solidFill>
                          <a:effectLst/>
                          <a:latin typeface="+mn-lt"/>
                          <a:ea typeface="+mn-ea"/>
                          <a:cs typeface="+mn-cs"/>
                        </a:rPr>
                        <a:t>is the party</a:t>
                      </a:r>
                      <a:r>
                        <a:rPr lang="en-CA" sz="1800" b="0" i="0" kern="1200" baseline="0" dirty="0" smtClean="0">
                          <a:solidFill>
                            <a:schemeClr val="dk1"/>
                          </a:solidFill>
                          <a:effectLst/>
                          <a:latin typeface="+mn-lt"/>
                          <a:ea typeface="+mn-ea"/>
                          <a:cs typeface="+mn-cs"/>
                        </a:rPr>
                        <a:t>?’</a:t>
                      </a:r>
                      <a:endParaRPr lang="en-GB" sz="18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b="1" i="0" dirty="0" smtClean="0">
                          <a:solidFill>
                            <a:srgbClr val="000000"/>
                          </a:solidFill>
                        </a:rPr>
                        <a:t>וואו </a:t>
                      </a:r>
                      <a:r>
                        <a:rPr lang="he-IL" b="0" i="0" dirty="0" smtClean="0">
                          <a:solidFill>
                            <a:srgbClr val="000000"/>
                          </a:solidFill>
                        </a:rPr>
                        <a:t>גייסטו?</a:t>
                      </a:r>
                    </a:p>
                    <a:p>
                      <a:pPr algn="l"/>
                      <a:r>
                        <a:rPr lang="en-US" b="0" i="1" dirty="0" smtClean="0">
                          <a:solidFill>
                            <a:srgbClr val="000000"/>
                          </a:solidFill>
                        </a:rPr>
                        <a:t>vu </a:t>
                      </a:r>
                      <a:r>
                        <a:rPr lang="en-US" b="0" i="1" dirty="0" err="1" smtClean="0">
                          <a:solidFill>
                            <a:srgbClr val="000000"/>
                          </a:solidFill>
                        </a:rPr>
                        <a:t>geystu</a:t>
                      </a:r>
                      <a:endParaRPr lang="he-IL" b="0" i="1" dirty="0" smtClean="0">
                        <a:solidFill>
                          <a:srgbClr val="000000"/>
                        </a:solidFill>
                      </a:endParaRPr>
                    </a:p>
                    <a:p>
                      <a:pPr algn="l"/>
                      <a:r>
                        <a:rPr lang="en-US" b="0" i="0" dirty="0" smtClean="0">
                          <a:solidFill>
                            <a:srgbClr val="000000"/>
                          </a:solidFill>
                        </a:rPr>
                        <a:t>‘where </a:t>
                      </a:r>
                      <a:r>
                        <a:rPr lang="en-US" b="0" i="0" dirty="0" smtClean="0">
                          <a:solidFill>
                            <a:srgbClr val="000000"/>
                          </a:solidFill>
                        </a:rPr>
                        <a:t>are you going</a:t>
                      </a:r>
                      <a:r>
                        <a:rPr lang="en-US" b="0" i="0" dirty="0" smtClean="0">
                          <a:solidFill>
                            <a:srgbClr val="000000"/>
                          </a:solidFill>
                        </a:rPr>
                        <a:t>?’</a:t>
                      </a:r>
                      <a:endParaRPr lang="en-GB" b="0" i="0"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b="1" i="0" dirty="0" smtClean="0">
                          <a:solidFill>
                            <a:srgbClr val="000000"/>
                          </a:solidFill>
                        </a:rPr>
                        <a:t>פון וואו </a:t>
                      </a:r>
                      <a:r>
                        <a:rPr lang="he-IL" b="0" i="0" dirty="0" smtClean="0">
                          <a:solidFill>
                            <a:srgbClr val="000000"/>
                          </a:solidFill>
                        </a:rPr>
                        <a:t>קומסטו?</a:t>
                      </a:r>
                    </a:p>
                    <a:p>
                      <a:pPr algn="l"/>
                      <a:r>
                        <a:rPr lang="en-US" b="0" i="1" dirty="0" smtClean="0">
                          <a:solidFill>
                            <a:srgbClr val="000000"/>
                          </a:solidFill>
                        </a:rPr>
                        <a:t>fun v</a:t>
                      </a:r>
                      <a:r>
                        <a:rPr lang="en-CA" b="0" i="1" dirty="0" smtClean="0">
                          <a:solidFill>
                            <a:srgbClr val="000000"/>
                          </a:solidFill>
                        </a:rPr>
                        <a:t>u</a:t>
                      </a:r>
                      <a:r>
                        <a:rPr lang="en-US" b="0" i="1" dirty="0" smtClean="0">
                          <a:solidFill>
                            <a:srgbClr val="000000"/>
                          </a:solidFill>
                        </a:rPr>
                        <a:t> </a:t>
                      </a:r>
                      <a:r>
                        <a:rPr lang="en-US" b="0" i="1" dirty="0" err="1" smtClean="0">
                          <a:solidFill>
                            <a:srgbClr val="000000"/>
                          </a:solidFill>
                        </a:rPr>
                        <a:t>kumstu</a:t>
                      </a:r>
                      <a:r>
                        <a:rPr lang="en-US" b="0" i="1" dirty="0" smtClean="0">
                          <a:solidFill>
                            <a:srgbClr val="000000"/>
                          </a:solidFill>
                        </a:rPr>
                        <a:t>?</a:t>
                      </a:r>
                    </a:p>
                    <a:p>
                      <a:pPr algn="l"/>
                      <a:r>
                        <a:rPr lang="en-US" b="0" i="0" dirty="0" smtClean="0">
                          <a:solidFill>
                            <a:srgbClr val="000000"/>
                          </a:solidFill>
                        </a:rPr>
                        <a:t>‘where </a:t>
                      </a:r>
                      <a:r>
                        <a:rPr lang="en-US" b="0" i="0" dirty="0" smtClean="0">
                          <a:solidFill>
                            <a:srgbClr val="000000"/>
                          </a:solidFill>
                        </a:rPr>
                        <a:t>are you coming from</a:t>
                      </a:r>
                      <a:r>
                        <a:rPr lang="en-US" b="0" i="0" dirty="0" smtClean="0">
                          <a:solidFill>
                            <a:srgbClr val="000000"/>
                          </a:solidFill>
                        </a:rPr>
                        <a:t>?’</a:t>
                      </a:r>
                      <a:endParaRPr lang="en-GB" b="0" i="0"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8307672"/>
                  </a:ext>
                </a:extLst>
              </a:tr>
            </a:tbl>
          </a:graphicData>
        </a:graphic>
      </p:graphicFrame>
    </p:spTree>
    <p:extLst>
      <p:ext uri="{BB962C8B-B14F-4D97-AF65-F5344CB8AC3E}">
        <p14:creationId xmlns:p14="http://schemas.microsoft.com/office/powerpoint/2010/main" val="2164609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Interrogative</a:t>
            </a:r>
            <a:br>
              <a:rPr lang="en-US" dirty="0" smtClean="0"/>
            </a:br>
            <a:r>
              <a:rPr lang="en-US" dirty="0" smtClean="0"/>
              <a:t>‘which’</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10975842"/>
              </p:ext>
            </p:extLst>
          </p:nvPr>
        </p:nvGraphicFramePr>
        <p:xfrm>
          <a:off x="1248695" y="2094272"/>
          <a:ext cx="6803924" cy="2671937"/>
        </p:xfrm>
        <a:graphic>
          <a:graphicData uri="http://schemas.openxmlformats.org/drawingml/2006/table">
            <a:tbl>
              <a:tblPr firstRow="1" bandRow="1">
                <a:tableStyleId>{5C22544A-7EE6-4342-B048-85BDC9FD1C3A}</a:tableStyleId>
              </a:tblPr>
              <a:tblGrid>
                <a:gridCol w="2467899">
                  <a:extLst>
                    <a:ext uri="{9D8B030D-6E8A-4147-A177-3AD203B41FA5}">
                      <a16:colId xmlns:a16="http://schemas.microsoft.com/office/drawing/2014/main" val="702688336"/>
                    </a:ext>
                  </a:extLst>
                </a:gridCol>
                <a:gridCol w="3539612">
                  <a:extLst>
                    <a:ext uri="{9D8B030D-6E8A-4147-A177-3AD203B41FA5}">
                      <a16:colId xmlns:a16="http://schemas.microsoft.com/office/drawing/2014/main" val="2595030697"/>
                    </a:ext>
                  </a:extLst>
                </a:gridCol>
                <a:gridCol w="796413">
                  <a:extLst>
                    <a:ext uri="{9D8B030D-6E8A-4147-A177-3AD203B41FA5}">
                      <a16:colId xmlns:a16="http://schemas.microsoft.com/office/drawing/2014/main" val="486772763"/>
                    </a:ext>
                  </a:extLst>
                </a:gridCol>
              </a:tblGrid>
              <a:tr h="751697">
                <a:tc>
                  <a:txBody>
                    <a:bodyPr/>
                    <a:lstStyle/>
                    <a:p>
                      <a:pPr algn="ctr"/>
                      <a:r>
                        <a:rPr lang="en-GB" dirty="0" smtClean="0">
                          <a:solidFill>
                            <a:schemeClr val="tx1"/>
                          </a:solidFill>
                        </a:rPr>
                        <a:t>Stamford Hill Hasidic Yiddish</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GB" dirty="0" smtClean="0">
                          <a:solidFill>
                            <a:schemeClr val="tx1"/>
                          </a:solidFill>
                        </a:rPr>
                        <a:t>Pre-war and Standard Yiddish</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p>
                  </a:txBody>
                  <a:tcPr/>
                </a:tc>
                <a:extLst>
                  <a:ext uri="{0D108BD9-81ED-4DB2-BD59-A6C34878D82A}">
                    <a16:rowId xmlns:a16="http://schemas.microsoft.com/office/drawing/2014/main" val="297713781"/>
                  </a:ext>
                </a:extLst>
              </a:tr>
              <a:tr h="435507">
                <a:tc rowSpan="3">
                  <a:txBody>
                    <a:bodyPr/>
                    <a:lstStyle/>
                    <a:p>
                      <a:pPr algn="ctr" rtl="1"/>
                      <a:r>
                        <a:rPr lang="he-IL" dirty="0" smtClean="0"/>
                        <a:t>וועלכע</a:t>
                      </a:r>
                    </a:p>
                    <a:p>
                      <a:pPr algn="ctr" rtl="1"/>
                      <a:r>
                        <a:rPr lang="en-GB" i="1" dirty="0" err="1" smtClean="0"/>
                        <a:t>velkhe</a:t>
                      </a:r>
                      <a:endParaRPr lang="en-GB"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he-IL" dirty="0" smtClean="0"/>
                        <a:t>וועלכער, וועלכע, וועלכעס</a:t>
                      </a:r>
                      <a:endParaRPr lang="en-GB" dirty="0" smtClean="0"/>
                    </a:p>
                    <a:p>
                      <a:pPr marL="0" marR="0" lvl="0" indent="0" algn="r" defTabSz="457200" rtl="0" eaLnBrk="1" fontAlgn="auto" latinLnBrk="0" hangingPunct="1">
                        <a:lnSpc>
                          <a:spcPct val="100000"/>
                        </a:lnSpc>
                        <a:spcBef>
                          <a:spcPts val="0"/>
                        </a:spcBef>
                        <a:spcAft>
                          <a:spcPts val="0"/>
                        </a:spcAft>
                        <a:buClrTx/>
                        <a:buSzTx/>
                        <a:buFontTx/>
                        <a:buNone/>
                        <a:tabLst/>
                        <a:defRPr/>
                      </a:pPr>
                      <a:r>
                        <a:rPr lang="en-GB" sz="1800" i="1" kern="1200" dirty="0" err="1" smtClean="0">
                          <a:solidFill>
                            <a:schemeClr val="dk1"/>
                          </a:solidFill>
                          <a:effectLst/>
                          <a:latin typeface="+mn-lt"/>
                          <a:ea typeface="+mn-ea"/>
                          <a:cs typeface="+mn-cs"/>
                        </a:rPr>
                        <a:t>velkhes</a:t>
                      </a:r>
                      <a:r>
                        <a:rPr lang="en-GB" sz="1800" i="1" kern="1200" baseline="0" dirty="0" smtClean="0">
                          <a:solidFill>
                            <a:schemeClr val="dk1"/>
                          </a:solidFill>
                          <a:effectLst/>
                          <a:latin typeface="+mn-lt"/>
                          <a:ea typeface="+mn-ea"/>
                          <a:cs typeface="+mn-cs"/>
                        </a:rPr>
                        <a:t> ,</a:t>
                      </a:r>
                      <a:r>
                        <a:rPr lang="en-GB" sz="1800" i="1" kern="1200" baseline="0" dirty="0" err="1" smtClean="0">
                          <a:solidFill>
                            <a:schemeClr val="dk1"/>
                          </a:solidFill>
                          <a:effectLst/>
                          <a:latin typeface="+mn-lt"/>
                          <a:ea typeface="+mn-ea"/>
                          <a:cs typeface="+mn-cs"/>
                        </a:rPr>
                        <a:t>velkhe</a:t>
                      </a:r>
                      <a:r>
                        <a:rPr lang="en-GB" sz="1800" i="1" kern="1200" baseline="0" dirty="0" smtClean="0">
                          <a:solidFill>
                            <a:schemeClr val="dk1"/>
                          </a:solidFill>
                          <a:effectLst/>
                          <a:latin typeface="+mn-lt"/>
                          <a:ea typeface="+mn-ea"/>
                          <a:cs typeface="+mn-cs"/>
                        </a:rPr>
                        <a:t> ,</a:t>
                      </a:r>
                      <a:r>
                        <a:rPr lang="en-GB" sz="1800" i="1" kern="1200" baseline="0" dirty="0" err="1" smtClean="0">
                          <a:solidFill>
                            <a:schemeClr val="dk1"/>
                          </a:solidFill>
                          <a:effectLst/>
                          <a:latin typeface="+mn-lt"/>
                          <a:ea typeface="+mn-ea"/>
                          <a:cs typeface="+mn-cs"/>
                        </a:rPr>
                        <a:t>velkher</a:t>
                      </a:r>
                      <a:endParaRPr lang="he-IL" sz="1800" i="1"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b="1" kern="1200" dirty="0" smtClean="0">
                          <a:solidFill>
                            <a:schemeClr val="dk1"/>
                          </a:solidFill>
                          <a:effectLst/>
                          <a:latin typeface="+mn-lt"/>
                          <a:ea typeface="+mn-ea"/>
                          <a:cs typeface="+mn-cs"/>
                        </a:rPr>
                        <a:t>nom</a:t>
                      </a:r>
                      <a:endParaRPr lang="he-IL" sz="1800" b="1"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8307672"/>
                  </a:ext>
                </a:extLst>
              </a:tr>
              <a:tr h="435507">
                <a:tc vMerge="1">
                  <a:txBody>
                    <a:bodyPr/>
                    <a:lstStyle/>
                    <a:p>
                      <a:endParaRPr lang="en-GB" dirty="0"/>
                    </a:p>
                  </a:txBody>
                  <a:tcPr/>
                </a:tc>
                <a:tc>
                  <a:txBody>
                    <a:bodyPr/>
                    <a:lstStyle/>
                    <a:p>
                      <a:pPr algn="r"/>
                      <a:r>
                        <a:rPr lang="he-IL" i="0" dirty="0" smtClean="0"/>
                        <a:t>וועלכן,</a:t>
                      </a:r>
                      <a:r>
                        <a:rPr lang="he-IL" i="0" baseline="0" dirty="0" smtClean="0"/>
                        <a:t> וועלכע, וועלכן</a:t>
                      </a:r>
                      <a:endParaRPr lang="en-GB" i="0" baseline="0" dirty="0" smtClean="0"/>
                    </a:p>
                    <a:p>
                      <a:pPr algn="r"/>
                      <a:r>
                        <a:rPr lang="en-GB" i="1" baseline="0" dirty="0" err="1" smtClean="0"/>
                        <a:t>velkhn</a:t>
                      </a:r>
                      <a:r>
                        <a:rPr lang="en-GB" i="1" baseline="0" dirty="0" smtClean="0"/>
                        <a:t> ,</a:t>
                      </a:r>
                      <a:r>
                        <a:rPr lang="en-GB" i="1" baseline="0" dirty="0" err="1" smtClean="0"/>
                        <a:t>velkhe</a:t>
                      </a:r>
                      <a:r>
                        <a:rPr lang="en-GB" i="1" baseline="0" dirty="0" smtClean="0"/>
                        <a:t> ,</a:t>
                      </a:r>
                      <a:r>
                        <a:rPr lang="en-GB" i="1" baseline="0" dirty="0" err="1" smtClean="0"/>
                        <a:t>velkhn</a:t>
                      </a:r>
                      <a:endParaRPr lang="en-GB"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1" i="0" dirty="0" err="1" smtClean="0"/>
                        <a:t>acc</a:t>
                      </a:r>
                      <a:endParaRPr lang="en-GB"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8813661"/>
                  </a:ext>
                </a:extLst>
              </a:tr>
              <a:tr h="435507">
                <a:tc vMerge="1">
                  <a:txBody>
                    <a:bodyPr/>
                    <a:lstStyle/>
                    <a:p>
                      <a:endParaRPr lang="en-GB" dirty="0"/>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he-IL" sz="1800" i="0" kern="1200" dirty="0" smtClean="0">
                          <a:solidFill>
                            <a:schemeClr val="dk1"/>
                          </a:solidFill>
                          <a:effectLst/>
                          <a:latin typeface="+mn-lt"/>
                          <a:ea typeface="+mn-ea"/>
                          <a:cs typeface="+mn-cs"/>
                        </a:rPr>
                        <a:t>וועלכן,</a:t>
                      </a:r>
                      <a:r>
                        <a:rPr lang="he-IL" sz="1800" i="0" kern="1200" baseline="0" dirty="0" smtClean="0">
                          <a:solidFill>
                            <a:schemeClr val="dk1"/>
                          </a:solidFill>
                          <a:effectLst/>
                          <a:latin typeface="+mn-lt"/>
                          <a:ea typeface="+mn-ea"/>
                          <a:cs typeface="+mn-cs"/>
                        </a:rPr>
                        <a:t> וועלכער, וועלכן</a:t>
                      </a:r>
                      <a:endParaRPr lang="en-GB" sz="1800" i="0" kern="1200" baseline="0" dirty="0" smtClean="0">
                        <a:solidFill>
                          <a:schemeClr val="dk1"/>
                        </a:solidFill>
                        <a:effectLst/>
                        <a:latin typeface="+mn-lt"/>
                        <a:ea typeface="+mn-ea"/>
                        <a:cs typeface="+mn-cs"/>
                      </a:endParaRPr>
                    </a:p>
                    <a:p>
                      <a:pPr marL="0" marR="0" lvl="0" indent="0" algn="r" defTabSz="457200" rtl="0" eaLnBrk="1" fontAlgn="auto" latinLnBrk="0" hangingPunct="1">
                        <a:lnSpc>
                          <a:spcPct val="100000"/>
                        </a:lnSpc>
                        <a:spcBef>
                          <a:spcPts val="0"/>
                        </a:spcBef>
                        <a:spcAft>
                          <a:spcPts val="0"/>
                        </a:spcAft>
                        <a:buClrTx/>
                        <a:buSzTx/>
                        <a:buFontTx/>
                        <a:buNone/>
                        <a:tabLst/>
                        <a:defRPr/>
                      </a:pPr>
                      <a:r>
                        <a:rPr lang="en-GB" sz="1800" i="1" kern="1200" baseline="0" dirty="0" err="1" smtClean="0">
                          <a:solidFill>
                            <a:schemeClr val="dk1"/>
                          </a:solidFill>
                          <a:effectLst/>
                          <a:latin typeface="+mn-lt"/>
                          <a:ea typeface="+mn-ea"/>
                          <a:cs typeface="+mn-cs"/>
                        </a:rPr>
                        <a:t>velkhn</a:t>
                      </a:r>
                      <a:r>
                        <a:rPr lang="en-GB" sz="1800" i="1" kern="1200" baseline="0" dirty="0" smtClean="0">
                          <a:solidFill>
                            <a:schemeClr val="dk1"/>
                          </a:solidFill>
                          <a:effectLst/>
                          <a:latin typeface="+mn-lt"/>
                          <a:ea typeface="+mn-ea"/>
                          <a:cs typeface="+mn-cs"/>
                        </a:rPr>
                        <a:t> ,</a:t>
                      </a:r>
                      <a:r>
                        <a:rPr lang="en-GB" sz="1800" i="1" kern="1200" baseline="0" dirty="0" err="1" smtClean="0">
                          <a:solidFill>
                            <a:schemeClr val="dk1"/>
                          </a:solidFill>
                          <a:effectLst/>
                          <a:latin typeface="+mn-lt"/>
                          <a:ea typeface="+mn-ea"/>
                          <a:cs typeface="+mn-cs"/>
                        </a:rPr>
                        <a:t>velkher</a:t>
                      </a:r>
                      <a:r>
                        <a:rPr lang="en-GB" sz="1800" i="1" kern="1200" baseline="0" dirty="0" smtClean="0">
                          <a:solidFill>
                            <a:schemeClr val="dk1"/>
                          </a:solidFill>
                          <a:effectLst/>
                          <a:latin typeface="+mn-lt"/>
                          <a:ea typeface="+mn-ea"/>
                          <a:cs typeface="+mn-cs"/>
                        </a:rPr>
                        <a:t> ,</a:t>
                      </a:r>
                      <a:r>
                        <a:rPr lang="en-GB" sz="1800" i="1" kern="1200" baseline="0" dirty="0" err="1" smtClean="0">
                          <a:solidFill>
                            <a:schemeClr val="dk1"/>
                          </a:solidFill>
                          <a:effectLst/>
                          <a:latin typeface="+mn-lt"/>
                          <a:ea typeface="+mn-ea"/>
                          <a:cs typeface="+mn-cs"/>
                        </a:rPr>
                        <a:t>velkhn</a:t>
                      </a:r>
                      <a:endParaRPr lang="en-GB" sz="1800" i="1"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b="1" i="0" kern="1200" dirty="0" err="1" smtClean="0">
                          <a:solidFill>
                            <a:schemeClr val="dk1"/>
                          </a:solidFill>
                          <a:effectLst/>
                          <a:latin typeface="+mn-lt"/>
                          <a:ea typeface="+mn-ea"/>
                          <a:cs typeface="+mn-cs"/>
                        </a:rPr>
                        <a:t>dat</a:t>
                      </a:r>
                      <a:endParaRPr lang="en-GB" sz="1800" b="1"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6725403"/>
                  </a:ext>
                </a:extLst>
              </a:tr>
            </a:tbl>
          </a:graphicData>
        </a:graphic>
      </p:graphicFrame>
    </p:spTree>
    <p:extLst>
      <p:ext uri="{BB962C8B-B14F-4D97-AF65-F5344CB8AC3E}">
        <p14:creationId xmlns:p14="http://schemas.microsoft.com/office/powerpoint/2010/main" val="2325691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06042821"/>
              </p:ext>
            </p:extLst>
          </p:nvPr>
        </p:nvGraphicFramePr>
        <p:xfrm>
          <a:off x="441434" y="1072054"/>
          <a:ext cx="8492358" cy="4267358"/>
        </p:xfrm>
        <a:graphic>
          <a:graphicData uri="http://schemas.openxmlformats.org/drawingml/2006/table">
            <a:tbl>
              <a:tblPr firstRow="1" bandRow="1">
                <a:tableStyleId>{5C22544A-7EE6-4342-B048-85BDC9FD1C3A}</a:tableStyleId>
              </a:tblPr>
              <a:tblGrid>
                <a:gridCol w="715022">
                  <a:extLst>
                    <a:ext uri="{9D8B030D-6E8A-4147-A177-3AD203B41FA5}">
                      <a16:colId xmlns:a16="http://schemas.microsoft.com/office/drawing/2014/main" val="523950526"/>
                    </a:ext>
                  </a:extLst>
                </a:gridCol>
                <a:gridCol w="3539519">
                  <a:extLst>
                    <a:ext uri="{9D8B030D-6E8A-4147-A177-3AD203B41FA5}">
                      <a16:colId xmlns:a16="http://schemas.microsoft.com/office/drawing/2014/main" val="3222236324"/>
                    </a:ext>
                  </a:extLst>
                </a:gridCol>
                <a:gridCol w="780160">
                  <a:extLst>
                    <a:ext uri="{9D8B030D-6E8A-4147-A177-3AD203B41FA5}">
                      <a16:colId xmlns:a16="http://schemas.microsoft.com/office/drawing/2014/main" val="20002"/>
                    </a:ext>
                  </a:extLst>
                </a:gridCol>
                <a:gridCol w="3457657">
                  <a:extLst>
                    <a:ext uri="{9D8B030D-6E8A-4147-A177-3AD203B41FA5}">
                      <a16:colId xmlns:a16="http://schemas.microsoft.com/office/drawing/2014/main" val="3819539616"/>
                    </a:ext>
                  </a:extLst>
                </a:gridCol>
              </a:tblGrid>
              <a:tr h="502965">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b="1" dirty="0" smtClean="0">
                          <a:solidFill>
                            <a:sysClr val="windowText" lastClr="000000"/>
                          </a:solidFill>
                        </a:rPr>
                        <a:t>Interrogative ‘which</a:t>
                      </a:r>
                      <a:r>
                        <a:rPr lang="en-GB" sz="2000" b="1" dirty="0" smtClean="0">
                          <a:solidFill>
                            <a:sysClr val="windowText" lastClr="000000"/>
                          </a:solidFill>
                        </a:rPr>
                        <a:t>’: examples</a:t>
                      </a:r>
                      <a:endParaRPr lang="en-GB" sz="2000" b="1"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tc>
                <a:tc hMerge="1">
                  <a:txBody>
                    <a:bodyPr/>
                    <a:lstStyle/>
                    <a:p>
                      <a:endParaRPr lang="en-US"/>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sz="2000" b="1"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120988"/>
                  </a:ext>
                </a:extLst>
              </a:tr>
              <a:tr h="428795">
                <a:tc>
                  <a:txBody>
                    <a:bodyPr/>
                    <a:lstStyle/>
                    <a:p>
                      <a:endParaRPr lang="en-GB"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dirty="0" smtClean="0"/>
                        <a:t>Singular</a:t>
                      </a:r>
                      <a:endParaRPr lang="en-GB"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6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i="0" dirty="0" smtClean="0"/>
                        <a:t>Plural</a:t>
                      </a:r>
                      <a:endParaRPr lang="en-GB" sz="16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184166">
                <a:tc>
                  <a:txBody>
                    <a:bodyPr/>
                    <a:lstStyle/>
                    <a:p>
                      <a:pPr algn="ctr"/>
                      <a:r>
                        <a:rPr lang="en-GB" sz="1600" b="1" dirty="0" smtClean="0"/>
                        <a:t>nom f </a:t>
                      </a:r>
                      <a:r>
                        <a:rPr lang="en-GB" sz="1600" b="1" dirty="0" err="1" smtClean="0"/>
                        <a:t>sg</a:t>
                      </a:r>
                      <a:endParaRPr lang="en-GB"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b="1" i="0" dirty="0" smtClean="0"/>
                        <a:t>וועלכע</a:t>
                      </a:r>
                      <a:r>
                        <a:rPr lang="he-IL" sz="1600" i="0" dirty="0" smtClean="0"/>
                        <a:t> פעדער איז דאס?</a:t>
                      </a:r>
                      <a:endParaRPr lang="en-CA" sz="1600" i="0" dirty="0" smtClean="0"/>
                    </a:p>
                    <a:p>
                      <a:pPr algn="l"/>
                      <a:r>
                        <a:rPr lang="en-CA" sz="1600" i="1" baseline="0" dirty="0" err="1" smtClean="0"/>
                        <a:t>velkhe</a:t>
                      </a:r>
                      <a:r>
                        <a:rPr lang="en-CA" sz="1600" i="1" baseline="0" dirty="0" smtClean="0"/>
                        <a:t> </a:t>
                      </a:r>
                      <a:r>
                        <a:rPr lang="en-CA" sz="1600" i="1" baseline="0" dirty="0" err="1" smtClean="0"/>
                        <a:t>feder</a:t>
                      </a:r>
                      <a:r>
                        <a:rPr lang="en-CA" sz="1600" i="1" baseline="0" dirty="0" smtClean="0"/>
                        <a:t> </a:t>
                      </a:r>
                      <a:r>
                        <a:rPr lang="en-CA" sz="1600" i="1" baseline="0" dirty="0" err="1" smtClean="0"/>
                        <a:t>iz</a:t>
                      </a:r>
                      <a:r>
                        <a:rPr lang="en-CA" sz="1600" i="1" baseline="0" dirty="0" smtClean="0"/>
                        <a:t> dos?</a:t>
                      </a:r>
                    </a:p>
                    <a:p>
                      <a:pPr algn="l"/>
                      <a:r>
                        <a:rPr lang="en-GB" sz="1600" i="0" baseline="0" dirty="0" smtClean="0"/>
                        <a:t>‘which </a:t>
                      </a:r>
                      <a:r>
                        <a:rPr lang="en-GB" sz="1600" i="0" baseline="0" dirty="0" smtClean="0"/>
                        <a:t>pen is that?’</a:t>
                      </a:r>
                      <a:endParaRPr lang="en-GB" sz="16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i="0" dirty="0" smtClean="0"/>
                        <a:t>nom f </a:t>
                      </a:r>
                      <a:r>
                        <a:rPr lang="en-GB" sz="1600" b="1" i="0" dirty="0" err="1" smtClean="0"/>
                        <a:t>pl</a:t>
                      </a:r>
                      <a:endParaRPr lang="en-GB" sz="16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b="1" i="0" dirty="0" smtClean="0"/>
                        <a:t>וועלכע</a:t>
                      </a:r>
                      <a:r>
                        <a:rPr lang="he-IL" sz="1600" i="0" dirty="0" smtClean="0"/>
                        <a:t> פעדערס זענען זיי?</a:t>
                      </a:r>
                      <a:endParaRPr lang="en-CA" sz="1600" i="0" dirty="0" smtClean="0"/>
                    </a:p>
                    <a:p>
                      <a:pPr algn="l"/>
                      <a:r>
                        <a:rPr lang="en-CA" sz="1600" b="0" i="1" baseline="0" dirty="0" err="1" smtClean="0"/>
                        <a:t>velkhe</a:t>
                      </a:r>
                      <a:r>
                        <a:rPr lang="en-CA" sz="1600" b="0" i="1" baseline="0" dirty="0" smtClean="0"/>
                        <a:t> </a:t>
                      </a:r>
                      <a:r>
                        <a:rPr lang="en-CA" sz="1600" b="0" i="1" baseline="0" dirty="0" err="1" smtClean="0"/>
                        <a:t>feders</a:t>
                      </a:r>
                      <a:r>
                        <a:rPr lang="en-CA" sz="1600" b="0" i="1" baseline="0" dirty="0" smtClean="0"/>
                        <a:t> </a:t>
                      </a:r>
                      <a:r>
                        <a:rPr lang="en-CA" sz="1600" b="0" i="1" baseline="0" dirty="0" err="1" smtClean="0"/>
                        <a:t>zenen</a:t>
                      </a:r>
                      <a:r>
                        <a:rPr lang="en-CA" sz="1600" b="0" i="1" baseline="0" dirty="0" smtClean="0"/>
                        <a:t> </a:t>
                      </a:r>
                      <a:r>
                        <a:rPr lang="en-CA" sz="1600" b="0" i="1" baseline="0" dirty="0" err="1" smtClean="0"/>
                        <a:t>zey</a:t>
                      </a:r>
                      <a:r>
                        <a:rPr lang="en-CA" sz="1600" b="0" i="1" baseline="0" dirty="0" smtClean="0"/>
                        <a:t>?</a:t>
                      </a:r>
                    </a:p>
                    <a:p>
                      <a:pPr algn="l"/>
                      <a:r>
                        <a:rPr lang="en-GB" sz="1600" b="0" i="0" baseline="0" dirty="0" smtClean="0"/>
                        <a:t>‘which </a:t>
                      </a:r>
                      <a:r>
                        <a:rPr lang="en-GB" sz="1600" b="0" i="0" baseline="0" dirty="0" smtClean="0"/>
                        <a:t>pens are those?’</a:t>
                      </a:r>
                      <a:endParaRPr lang="en-GB" sz="16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6375288"/>
                  </a:ext>
                </a:extLst>
              </a:tr>
              <a:tr h="1095515">
                <a:tc>
                  <a:txBody>
                    <a:bodyPr/>
                    <a:lstStyle/>
                    <a:p>
                      <a:pPr algn="ctr"/>
                      <a:r>
                        <a:rPr lang="en-GB" sz="1600" b="1" dirty="0" err="1" smtClean="0"/>
                        <a:t>acc</a:t>
                      </a:r>
                      <a:r>
                        <a:rPr lang="en-GB" sz="1600" b="1" dirty="0" smtClean="0"/>
                        <a:t> n </a:t>
                      </a:r>
                      <a:r>
                        <a:rPr lang="en-GB" sz="1600" b="1" dirty="0" err="1" smtClean="0"/>
                        <a:t>sg</a:t>
                      </a:r>
                      <a:endParaRPr lang="en-GB"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b="1" i="0" dirty="0" smtClean="0"/>
                        <a:t>וועלכע</a:t>
                      </a:r>
                      <a:r>
                        <a:rPr lang="he-IL" sz="1600" i="0" dirty="0" smtClean="0"/>
                        <a:t> בוך האסטו געליינט?</a:t>
                      </a:r>
                      <a:endParaRPr lang="en-CA" sz="1600" i="0" dirty="0" smtClean="0"/>
                    </a:p>
                    <a:p>
                      <a:pPr algn="l"/>
                      <a:r>
                        <a:rPr lang="en-CA" sz="1600" i="1" baseline="0" dirty="0" err="1" smtClean="0"/>
                        <a:t>velkhe</a:t>
                      </a:r>
                      <a:r>
                        <a:rPr lang="en-CA" sz="1600" i="1" baseline="0" dirty="0" smtClean="0"/>
                        <a:t> </a:t>
                      </a:r>
                      <a:r>
                        <a:rPr lang="en-CA" sz="1600" i="1" baseline="0" dirty="0" err="1" smtClean="0"/>
                        <a:t>bukh</a:t>
                      </a:r>
                      <a:r>
                        <a:rPr lang="en-CA" sz="1600" i="1" baseline="0" dirty="0" smtClean="0"/>
                        <a:t> </a:t>
                      </a:r>
                      <a:r>
                        <a:rPr lang="en-CA" sz="1600" i="1" baseline="0" dirty="0" err="1" smtClean="0"/>
                        <a:t>hostu</a:t>
                      </a:r>
                      <a:r>
                        <a:rPr lang="en-CA" sz="1600" i="1" baseline="0" dirty="0" smtClean="0"/>
                        <a:t> </a:t>
                      </a:r>
                      <a:r>
                        <a:rPr lang="en-CA" sz="1600" i="1" baseline="0" dirty="0" err="1" smtClean="0"/>
                        <a:t>geleynt</a:t>
                      </a:r>
                      <a:endParaRPr lang="en-CA" sz="1600" i="1" baseline="0" dirty="0" smtClean="0"/>
                    </a:p>
                    <a:p>
                      <a:pPr algn="l"/>
                      <a:r>
                        <a:rPr lang="en-CA" sz="1600" i="0" baseline="0" dirty="0" smtClean="0"/>
                        <a:t>‘which </a:t>
                      </a:r>
                      <a:r>
                        <a:rPr lang="en-CA" sz="1600" i="0" baseline="0" dirty="0" smtClean="0"/>
                        <a:t>book did you read?’</a:t>
                      </a:r>
                      <a:endParaRPr lang="en-GB" sz="1600"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i="0" dirty="0" smtClean="0"/>
                        <a:t>nom</a:t>
                      </a:r>
                      <a:r>
                        <a:rPr lang="en-GB" sz="1600" b="1" i="0" baseline="0" dirty="0" smtClean="0"/>
                        <a:t> m </a:t>
                      </a:r>
                      <a:r>
                        <a:rPr lang="en-GB" sz="1600" b="1" i="0" baseline="0" dirty="0" err="1" smtClean="0"/>
                        <a:t>pl</a:t>
                      </a:r>
                      <a:endParaRPr lang="en-GB" sz="1600" b="1"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he-IL" sz="1600" b="1" i="0" u="none" strike="noStrike" dirty="0">
                          <a:solidFill>
                            <a:srgbClr val="000000"/>
                          </a:solidFill>
                          <a:effectLst/>
                          <a:latin typeface="Lucida Sans Unicode"/>
                        </a:rPr>
                        <a:t>וועלכע</a:t>
                      </a:r>
                      <a:r>
                        <a:rPr lang="he-IL" sz="1600" b="0" i="0" u="none" strike="noStrike" dirty="0">
                          <a:solidFill>
                            <a:srgbClr val="000000"/>
                          </a:solidFill>
                          <a:effectLst/>
                          <a:latin typeface="Lucida Sans Unicode"/>
                        </a:rPr>
                        <a:t> טישן זענען דע בעסטע</a:t>
                      </a:r>
                      <a:r>
                        <a:rPr lang="he-IL" sz="1600" b="0" i="0" u="none" strike="noStrike" dirty="0" smtClean="0">
                          <a:solidFill>
                            <a:srgbClr val="000000"/>
                          </a:solidFill>
                          <a:effectLst/>
                          <a:latin typeface="Lucida Sans Unicode"/>
                        </a:rPr>
                        <a:t>?</a:t>
                      </a:r>
                      <a:endParaRPr lang="en-CA" sz="1600" b="0" i="0" u="none" strike="noStrike" dirty="0" smtClean="0">
                        <a:solidFill>
                          <a:srgbClr val="000000"/>
                        </a:solidFill>
                        <a:effectLst/>
                        <a:latin typeface="Lucida Sans Unicode"/>
                      </a:endParaRPr>
                    </a:p>
                    <a:p>
                      <a:pPr algn="l" fontAlgn="b"/>
                      <a:r>
                        <a:rPr lang="en-CA" sz="1600" b="0" i="1" u="none" strike="noStrike" dirty="0" err="1" smtClean="0">
                          <a:solidFill>
                            <a:srgbClr val="000000"/>
                          </a:solidFill>
                          <a:effectLst/>
                          <a:latin typeface="Arial"/>
                          <a:cs typeface="Arial"/>
                        </a:rPr>
                        <a:t>velkhe</a:t>
                      </a:r>
                      <a:r>
                        <a:rPr lang="en-CA" sz="1600" b="0" i="1" u="none" strike="noStrike" dirty="0" smtClean="0">
                          <a:solidFill>
                            <a:srgbClr val="000000"/>
                          </a:solidFill>
                          <a:effectLst/>
                          <a:latin typeface="Arial"/>
                          <a:cs typeface="Arial"/>
                        </a:rPr>
                        <a:t> </a:t>
                      </a:r>
                      <a:r>
                        <a:rPr lang="en-CA" sz="1600" b="0" i="1" u="none" strike="noStrike" dirty="0" err="1" smtClean="0">
                          <a:solidFill>
                            <a:srgbClr val="000000"/>
                          </a:solidFill>
                          <a:effectLst/>
                          <a:latin typeface="Arial"/>
                          <a:cs typeface="Arial"/>
                        </a:rPr>
                        <a:t>tishn</a:t>
                      </a:r>
                      <a:r>
                        <a:rPr lang="en-CA" sz="1600" b="0" i="1" u="none" strike="noStrike" dirty="0" smtClean="0">
                          <a:solidFill>
                            <a:srgbClr val="000000"/>
                          </a:solidFill>
                          <a:effectLst/>
                          <a:latin typeface="Arial"/>
                          <a:cs typeface="Arial"/>
                        </a:rPr>
                        <a:t> </a:t>
                      </a:r>
                      <a:r>
                        <a:rPr lang="en-CA" sz="1600" b="0" i="1" u="none" strike="noStrike" dirty="0" err="1" smtClean="0">
                          <a:solidFill>
                            <a:srgbClr val="000000"/>
                          </a:solidFill>
                          <a:effectLst/>
                          <a:latin typeface="Arial"/>
                          <a:cs typeface="Arial"/>
                        </a:rPr>
                        <a:t>zenen</a:t>
                      </a:r>
                      <a:r>
                        <a:rPr lang="en-CA" sz="1600" b="0" i="1" u="none" strike="noStrike" dirty="0" smtClean="0">
                          <a:solidFill>
                            <a:srgbClr val="000000"/>
                          </a:solidFill>
                          <a:effectLst/>
                          <a:latin typeface="Arial"/>
                          <a:cs typeface="Arial"/>
                        </a:rPr>
                        <a:t> de </a:t>
                      </a:r>
                      <a:r>
                        <a:rPr lang="en-CA" sz="1600" b="0" i="1" u="none" strike="noStrike" dirty="0" err="1" smtClean="0">
                          <a:solidFill>
                            <a:srgbClr val="000000"/>
                          </a:solidFill>
                          <a:effectLst/>
                          <a:latin typeface="Arial"/>
                          <a:cs typeface="Arial"/>
                        </a:rPr>
                        <a:t>beste</a:t>
                      </a:r>
                      <a:endParaRPr lang="en-CA" sz="1600" b="0" i="1" u="none" strike="noStrike" dirty="0" smtClean="0">
                        <a:solidFill>
                          <a:srgbClr val="000000"/>
                        </a:solidFill>
                        <a:effectLst/>
                        <a:latin typeface="Arial"/>
                        <a:cs typeface="Arial"/>
                      </a:endParaRPr>
                    </a:p>
                    <a:p>
                      <a:pPr algn="l" fontAlgn="b"/>
                      <a:r>
                        <a:rPr lang="en-CA" sz="1600" b="0" i="0" u="none" strike="noStrike" dirty="0" smtClean="0">
                          <a:solidFill>
                            <a:srgbClr val="000000"/>
                          </a:solidFill>
                          <a:effectLst/>
                          <a:latin typeface="+mn-lt"/>
                          <a:cs typeface="Arial"/>
                        </a:rPr>
                        <a:t>‘which </a:t>
                      </a:r>
                      <a:r>
                        <a:rPr lang="en-CA" sz="1600" b="0" i="0" u="none" strike="noStrike" dirty="0" smtClean="0">
                          <a:solidFill>
                            <a:srgbClr val="000000"/>
                          </a:solidFill>
                          <a:effectLst/>
                          <a:latin typeface="+mn-lt"/>
                          <a:cs typeface="Arial"/>
                        </a:rPr>
                        <a:t>tables are the best?’</a:t>
                      </a:r>
                      <a:endParaRPr lang="he-IL" sz="1600" b="0" i="0" u="none" strike="noStrike" dirty="0">
                        <a:solidFill>
                          <a:srgbClr val="000000"/>
                        </a:solidFill>
                        <a:effectLst/>
                        <a:latin typeface="Arial"/>
                        <a:cs typeface="Arial"/>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1986972"/>
                  </a:ext>
                </a:extLst>
              </a:tr>
              <a:tr h="1055917">
                <a:tc>
                  <a:txBody>
                    <a:bodyPr/>
                    <a:lstStyle/>
                    <a:p>
                      <a:pPr algn="ctr"/>
                      <a:r>
                        <a:rPr lang="en-GB" sz="1600" b="1" baseline="0" dirty="0" err="1" smtClean="0"/>
                        <a:t>dat</a:t>
                      </a:r>
                      <a:r>
                        <a:rPr lang="en-GB" sz="1600" b="1" baseline="0" dirty="0" smtClean="0"/>
                        <a:t> n </a:t>
                      </a:r>
                      <a:r>
                        <a:rPr lang="en-GB" sz="1600" b="1" baseline="0" dirty="0" err="1" smtClean="0"/>
                        <a:t>sg</a:t>
                      </a:r>
                      <a:endParaRPr lang="en-GB"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b="1" i="0" dirty="0" smtClean="0"/>
                        <a:t>וועגן וועלכע</a:t>
                      </a:r>
                      <a:r>
                        <a:rPr lang="he-IL" sz="1600" b="0" i="0" dirty="0" smtClean="0"/>
                        <a:t> בוך האסטו גערעדט</a:t>
                      </a:r>
                      <a:r>
                        <a:rPr lang="he-IL" sz="1600" i="0" dirty="0" smtClean="0"/>
                        <a:t>?</a:t>
                      </a:r>
                      <a:endParaRPr lang="en-CA" sz="1600" i="0" dirty="0" smtClean="0"/>
                    </a:p>
                    <a:p>
                      <a:pPr algn="l"/>
                      <a:r>
                        <a:rPr lang="en-CA" sz="1600" i="1" dirty="0" err="1" smtClean="0"/>
                        <a:t>vegn</a:t>
                      </a:r>
                      <a:r>
                        <a:rPr lang="en-CA" sz="1600" i="1" dirty="0" smtClean="0"/>
                        <a:t> </a:t>
                      </a:r>
                      <a:r>
                        <a:rPr lang="en-CA" sz="1600" i="1" dirty="0" err="1" smtClean="0"/>
                        <a:t>velkhe</a:t>
                      </a:r>
                      <a:r>
                        <a:rPr lang="en-CA" sz="1600" i="1" dirty="0" smtClean="0"/>
                        <a:t> </a:t>
                      </a:r>
                      <a:r>
                        <a:rPr lang="en-CA" sz="1600" i="1" dirty="0" err="1" smtClean="0"/>
                        <a:t>bukh</a:t>
                      </a:r>
                      <a:r>
                        <a:rPr lang="en-CA" sz="1600" i="1" dirty="0" smtClean="0"/>
                        <a:t> </a:t>
                      </a:r>
                      <a:r>
                        <a:rPr lang="en-CA" sz="1600" i="1" dirty="0" err="1" smtClean="0"/>
                        <a:t>hostu</a:t>
                      </a:r>
                      <a:r>
                        <a:rPr lang="en-CA" sz="1600" i="1" dirty="0" smtClean="0"/>
                        <a:t> </a:t>
                      </a:r>
                      <a:r>
                        <a:rPr lang="en-CA" sz="1600" i="1" dirty="0" err="1" smtClean="0"/>
                        <a:t>geredt</a:t>
                      </a:r>
                      <a:r>
                        <a:rPr lang="en-CA" sz="1600" i="1" dirty="0" smtClean="0"/>
                        <a:t>?</a:t>
                      </a:r>
                    </a:p>
                    <a:p>
                      <a:pPr algn="l"/>
                      <a:r>
                        <a:rPr lang="en-GB" sz="1600" i="0" dirty="0" smtClean="0"/>
                        <a:t>‘which </a:t>
                      </a:r>
                      <a:r>
                        <a:rPr lang="en-GB" sz="1600" i="0" dirty="0" smtClean="0"/>
                        <a:t>book did you talk about</a:t>
                      </a:r>
                      <a:r>
                        <a:rPr lang="en-GB" sz="1600" i="0" baseline="0" dirty="0" smtClean="0"/>
                        <a:t>?</a:t>
                      </a:r>
                      <a:r>
                        <a:rPr lang="en-GB" sz="1600" i="0" dirty="0" smtClean="0"/>
                        <a:t>’</a:t>
                      </a:r>
                      <a:endParaRPr lang="en-GB" sz="16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600" b="1" i="0" dirty="0" err="1" smtClean="0"/>
                        <a:t>dat</a:t>
                      </a:r>
                      <a:r>
                        <a:rPr lang="en-GB" sz="1600" b="1" i="0" dirty="0" smtClean="0"/>
                        <a:t> m</a:t>
                      </a:r>
                      <a:r>
                        <a:rPr lang="en-GB" sz="1600" b="1" i="0" baseline="0" dirty="0" smtClean="0"/>
                        <a:t> </a:t>
                      </a:r>
                      <a:r>
                        <a:rPr lang="en-GB" sz="1600" b="1" i="0" baseline="0" dirty="0" err="1" smtClean="0"/>
                        <a:t>pl</a:t>
                      </a:r>
                      <a:endParaRPr lang="en-GB" sz="16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b="1" i="0" dirty="0" smtClean="0"/>
                        <a:t>מיט וועלכע </a:t>
                      </a:r>
                      <a:r>
                        <a:rPr lang="he-IL" sz="1600" i="0" dirty="0" smtClean="0"/>
                        <a:t>בלייען הוסטו געשריבן?</a:t>
                      </a:r>
                      <a:endParaRPr lang="en-CA" sz="1600" i="0" dirty="0" smtClean="0"/>
                    </a:p>
                    <a:p>
                      <a:pPr algn="l"/>
                      <a:r>
                        <a:rPr lang="en-CA" sz="1600" b="0" i="1" baseline="0" dirty="0" err="1" smtClean="0"/>
                        <a:t>mit</a:t>
                      </a:r>
                      <a:r>
                        <a:rPr lang="en-CA" sz="1600" b="0" i="1" baseline="0" dirty="0" smtClean="0"/>
                        <a:t> </a:t>
                      </a:r>
                      <a:r>
                        <a:rPr lang="en-CA" sz="1600" b="0" i="1" baseline="0" dirty="0" err="1" smtClean="0"/>
                        <a:t>velkhe</a:t>
                      </a:r>
                      <a:r>
                        <a:rPr lang="en-CA" sz="1600" b="0" i="1" baseline="0" dirty="0" smtClean="0"/>
                        <a:t> </a:t>
                      </a:r>
                      <a:r>
                        <a:rPr lang="en-CA" sz="1600" b="0" i="1" baseline="0" dirty="0" err="1" smtClean="0"/>
                        <a:t>blayen</a:t>
                      </a:r>
                      <a:r>
                        <a:rPr lang="en-CA" sz="1600" b="0" i="1" baseline="0" dirty="0" smtClean="0"/>
                        <a:t> </a:t>
                      </a:r>
                      <a:r>
                        <a:rPr lang="en-CA" sz="1600" b="0" i="1" baseline="0" dirty="0" err="1" smtClean="0"/>
                        <a:t>hostu</a:t>
                      </a:r>
                      <a:r>
                        <a:rPr lang="en-CA" sz="1600" b="0" i="1" baseline="0" dirty="0" smtClean="0"/>
                        <a:t> </a:t>
                      </a:r>
                      <a:r>
                        <a:rPr lang="en-CA" sz="1600" b="0" i="1" baseline="0" dirty="0" err="1" smtClean="0"/>
                        <a:t>geshribn</a:t>
                      </a:r>
                      <a:endParaRPr lang="en-CA" sz="1600" b="0" i="1" baseline="0" dirty="0" smtClean="0"/>
                    </a:p>
                    <a:p>
                      <a:pPr algn="l"/>
                      <a:r>
                        <a:rPr lang="en-CA" sz="1600" b="0" i="0" baseline="0" dirty="0" smtClean="0"/>
                        <a:t>‘which </a:t>
                      </a:r>
                      <a:r>
                        <a:rPr lang="en-CA" sz="1600" b="0" i="0" baseline="0" dirty="0" smtClean="0"/>
                        <a:t>pen did you write with?’</a:t>
                      </a:r>
                      <a:endParaRPr lang="en-GB" sz="16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0597550"/>
                  </a:ext>
                </a:extLst>
              </a:tr>
            </a:tbl>
          </a:graphicData>
        </a:graphic>
      </p:graphicFrame>
    </p:spTree>
    <p:extLst>
      <p:ext uri="{BB962C8B-B14F-4D97-AF65-F5344CB8AC3E}">
        <p14:creationId xmlns:p14="http://schemas.microsoft.com/office/powerpoint/2010/main" val="1169968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Hasidic Yiddish</a:t>
            </a:r>
            <a:r>
              <a:rPr lang="en-US" dirty="0" smtClean="0">
                <a:solidFill>
                  <a:schemeClr val="tx1"/>
                </a:solidFill>
              </a:rPr>
              <a:t> in Stamford Hill, London</a:t>
            </a:r>
            <a:endParaRPr lang="en-US" dirty="0">
              <a:solidFill>
                <a:schemeClr val="tx1"/>
              </a:solidFill>
            </a:endParaRPr>
          </a:p>
        </p:txBody>
      </p:sp>
      <p:sp>
        <p:nvSpPr>
          <p:cNvPr id="3" name="Content Placeholder 2"/>
          <p:cNvSpPr>
            <a:spLocks noGrp="1"/>
          </p:cNvSpPr>
          <p:nvPr>
            <p:ph idx="1"/>
          </p:nvPr>
        </p:nvSpPr>
        <p:spPr>
          <a:xfrm>
            <a:off x="330200" y="1641475"/>
            <a:ext cx="8597490" cy="4807974"/>
          </a:xfrm>
        </p:spPr>
        <p:txBody>
          <a:bodyPr>
            <a:normAutofit fontScale="92500" lnSpcReduction="20000"/>
          </a:bodyPr>
          <a:lstStyle/>
          <a:p>
            <a:r>
              <a:rPr lang="en-US" dirty="0" smtClean="0"/>
              <a:t>Roughly 40-50,000 Yiddish-speaking Hasidic Jews (one of the largest in Europe)</a:t>
            </a:r>
          </a:p>
          <a:p>
            <a:r>
              <a:rPr lang="en-US" dirty="0" smtClean="0"/>
              <a:t>Community established post-World War II</a:t>
            </a:r>
          </a:p>
          <a:p>
            <a:r>
              <a:rPr lang="en-US" dirty="0"/>
              <a:t>Different Hasidic groups, e.g. </a:t>
            </a:r>
            <a:r>
              <a:rPr lang="en-US" dirty="0" err="1"/>
              <a:t>Satmar</a:t>
            </a:r>
            <a:r>
              <a:rPr lang="en-US" dirty="0"/>
              <a:t>, </a:t>
            </a:r>
            <a:r>
              <a:rPr lang="en-US" dirty="0" err="1"/>
              <a:t>Ger</a:t>
            </a:r>
            <a:r>
              <a:rPr lang="en-US" dirty="0"/>
              <a:t>, </a:t>
            </a:r>
            <a:r>
              <a:rPr lang="en-US" dirty="0" err="1"/>
              <a:t>Bobov</a:t>
            </a:r>
            <a:r>
              <a:rPr lang="en-US" dirty="0"/>
              <a:t>, </a:t>
            </a:r>
            <a:r>
              <a:rPr lang="en-US" dirty="0" err="1"/>
              <a:t>Slonim</a:t>
            </a:r>
            <a:r>
              <a:rPr lang="en-US" dirty="0"/>
              <a:t>, </a:t>
            </a:r>
            <a:r>
              <a:rPr lang="en-US" dirty="0" err="1">
                <a:solidFill>
                  <a:schemeClr val="tx1"/>
                </a:solidFill>
              </a:rPr>
              <a:t>Vizhnitz</a:t>
            </a:r>
            <a:r>
              <a:rPr lang="en-US" dirty="0">
                <a:solidFill>
                  <a:schemeClr val="tx1"/>
                </a:solidFill>
              </a:rPr>
              <a:t>, </a:t>
            </a:r>
            <a:r>
              <a:rPr lang="en-US" dirty="0" err="1" smtClean="0">
                <a:solidFill>
                  <a:schemeClr val="tx1"/>
                </a:solidFill>
              </a:rPr>
              <a:t>Ruzhin</a:t>
            </a:r>
            <a:endParaRPr lang="en-US" dirty="0" smtClean="0">
              <a:solidFill>
                <a:schemeClr val="tx1"/>
              </a:solidFill>
            </a:endParaRPr>
          </a:p>
          <a:p>
            <a:r>
              <a:rPr lang="en-US" dirty="0" smtClean="0"/>
              <a:t>Speakers’ heritage: mostly Polish and Hungarian Yiddish, but…</a:t>
            </a:r>
          </a:p>
          <a:p>
            <a:pPr lvl="1"/>
            <a:r>
              <a:rPr lang="en-US" dirty="0"/>
              <a:t>h</a:t>
            </a:r>
            <a:r>
              <a:rPr lang="en-US" dirty="0" smtClean="0"/>
              <a:t>igh degree of diversity in speaker backgrounds (non-Yiddish-speaking parents and grandparents, Sephardim, </a:t>
            </a:r>
            <a:r>
              <a:rPr lang="en-US" dirty="0" err="1" smtClean="0"/>
              <a:t>ba</a:t>
            </a:r>
            <a:r>
              <a:rPr lang="en-US" dirty="0" err="1" smtClean="0">
                <a:latin typeface="Times New Roman" panose="02020603050405020304" pitchFamily="18" charset="0"/>
                <a:cs typeface="Times New Roman" panose="02020603050405020304" pitchFamily="18" charset="0"/>
              </a:rPr>
              <a:t>̔</a:t>
            </a:r>
            <a:r>
              <a:rPr lang="en-US" dirty="0" err="1" smtClean="0"/>
              <a:t>ale</a:t>
            </a:r>
            <a:r>
              <a:rPr lang="en-US" dirty="0" smtClean="0"/>
              <a:t> </a:t>
            </a:r>
            <a:r>
              <a:rPr lang="en-US" dirty="0" err="1" smtClean="0"/>
              <a:t>tshuva</a:t>
            </a:r>
            <a:r>
              <a:rPr lang="en-US" dirty="0" smtClean="0"/>
              <a:t>, converts, etc.)</a:t>
            </a:r>
          </a:p>
          <a:p>
            <a:r>
              <a:rPr lang="en-US" dirty="0" smtClean="0"/>
              <a:t>High degree of bilingualism (English, Hebrew)</a:t>
            </a:r>
          </a:p>
          <a:p>
            <a:r>
              <a:rPr lang="en-US" dirty="0" smtClean="0"/>
              <a:t>Rapid language changes including loss of noun gender and case</a:t>
            </a:r>
            <a:endParaRPr lang="en-US" dirty="0"/>
          </a:p>
        </p:txBody>
      </p:sp>
    </p:spTree>
    <p:extLst>
      <p:ext uri="{BB962C8B-B14F-4D97-AF65-F5344CB8AC3E}">
        <p14:creationId xmlns:p14="http://schemas.microsoft.com/office/powerpoint/2010/main" val="2817121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729166"/>
            <a:ext cx="8489950" cy="733425"/>
          </a:xfrm>
        </p:spPr>
        <p:txBody>
          <a:bodyPr>
            <a:normAutofit/>
          </a:bodyPr>
          <a:lstStyle/>
          <a:p>
            <a:pPr algn="ctr"/>
            <a:r>
              <a:rPr lang="en-US" dirty="0" smtClean="0"/>
              <a:t>Interrogative ‘who/whom’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83978214"/>
              </p:ext>
            </p:extLst>
          </p:nvPr>
        </p:nvGraphicFramePr>
        <p:xfrm>
          <a:off x="1248695" y="1319483"/>
          <a:ext cx="6803925" cy="2560320"/>
        </p:xfrm>
        <a:graphic>
          <a:graphicData uri="http://schemas.openxmlformats.org/drawingml/2006/table">
            <a:tbl>
              <a:tblPr firstRow="1" bandRow="1">
                <a:tableStyleId>{5C22544A-7EE6-4342-B048-85BDC9FD1C3A}</a:tableStyleId>
              </a:tblPr>
              <a:tblGrid>
                <a:gridCol w="3309170">
                  <a:extLst>
                    <a:ext uri="{9D8B030D-6E8A-4147-A177-3AD203B41FA5}">
                      <a16:colId xmlns:a16="http://schemas.microsoft.com/office/drawing/2014/main" val="702688336"/>
                    </a:ext>
                  </a:extLst>
                </a:gridCol>
                <a:gridCol w="2713844">
                  <a:extLst>
                    <a:ext uri="{9D8B030D-6E8A-4147-A177-3AD203B41FA5}">
                      <a16:colId xmlns:a16="http://schemas.microsoft.com/office/drawing/2014/main" val="2595030697"/>
                    </a:ext>
                  </a:extLst>
                </a:gridCol>
                <a:gridCol w="780911">
                  <a:extLst>
                    <a:ext uri="{9D8B030D-6E8A-4147-A177-3AD203B41FA5}">
                      <a16:colId xmlns:a16="http://schemas.microsoft.com/office/drawing/2014/main" val="20002"/>
                    </a:ext>
                  </a:extLst>
                </a:gridCol>
              </a:tblGrid>
              <a:tr h="635166">
                <a:tc>
                  <a:txBody>
                    <a:bodyPr/>
                    <a:lstStyle/>
                    <a:p>
                      <a:pPr algn="ctr"/>
                      <a:r>
                        <a:rPr lang="en-GB" dirty="0" smtClean="0">
                          <a:solidFill>
                            <a:schemeClr val="tx1"/>
                          </a:solidFill>
                        </a:rPr>
                        <a:t>Stamford Hill Hasidic Yiddish</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smtClean="0">
                          <a:solidFill>
                            <a:schemeClr val="tx1"/>
                          </a:solidFill>
                        </a:rPr>
                        <a:t>Pre-war and Standard Yiddish</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713781"/>
                  </a:ext>
                </a:extLst>
              </a:tr>
              <a:tr h="435507">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he-IL" sz="1800" i="0" kern="1200" dirty="0" smtClean="0">
                          <a:solidFill>
                            <a:schemeClr val="dk1"/>
                          </a:solidFill>
                          <a:effectLst/>
                          <a:latin typeface="+mn-lt"/>
                          <a:ea typeface="+mn-ea"/>
                          <a:cs typeface="+mn-cs"/>
                        </a:rPr>
                        <a:t>ווער</a:t>
                      </a:r>
                      <a:endParaRPr lang="en-CA" sz="1800" i="0" kern="1200" dirty="0" smtClean="0">
                        <a:solidFill>
                          <a:schemeClr val="dk1"/>
                        </a:solidFill>
                        <a:effectLst/>
                        <a:latin typeface="+mn-lt"/>
                        <a:ea typeface="+mn-ea"/>
                        <a:cs typeface="+mn-cs"/>
                      </a:endParaRPr>
                    </a:p>
                    <a:p>
                      <a:pPr marL="0" marR="0" lvl="0" indent="0" algn="r" defTabSz="457200" rtl="0" eaLnBrk="1" fontAlgn="auto" latinLnBrk="0" hangingPunct="1">
                        <a:lnSpc>
                          <a:spcPct val="100000"/>
                        </a:lnSpc>
                        <a:spcBef>
                          <a:spcPts val="0"/>
                        </a:spcBef>
                        <a:spcAft>
                          <a:spcPts val="0"/>
                        </a:spcAft>
                        <a:buClrTx/>
                        <a:buSzTx/>
                        <a:buFontTx/>
                        <a:buNone/>
                        <a:tabLst/>
                        <a:defRPr/>
                      </a:pPr>
                      <a:r>
                        <a:rPr lang="en-CA" sz="1800" i="1" kern="1200" dirty="0" err="1" smtClean="0">
                          <a:solidFill>
                            <a:schemeClr val="dk1"/>
                          </a:solidFill>
                          <a:effectLst/>
                          <a:latin typeface="+mn-lt"/>
                          <a:ea typeface="+mn-ea"/>
                          <a:cs typeface="+mn-cs"/>
                        </a:rPr>
                        <a:t>ver</a:t>
                      </a:r>
                      <a:endParaRPr lang="en-GB" sz="1800" i="1" kern="1200" dirty="0" smtClean="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he-IL" sz="1800" i="0" kern="1200" dirty="0" smtClean="0">
                          <a:solidFill>
                            <a:schemeClr val="dk1"/>
                          </a:solidFill>
                          <a:effectLst/>
                          <a:latin typeface="+mn-lt"/>
                          <a:ea typeface="+mn-ea"/>
                          <a:cs typeface="+mn-cs"/>
                        </a:rPr>
                        <a:t>ווער</a:t>
                      </a:r>
                      <a:endParaRPr lang="en-CA" sz="1800" i="0" kern="1200" dirty="0" smtClean="0">
                        <a:solidFill>
                          <a:schemeClr val="dk1"/>
                        </a:solidFill>
                        <a:effectLst/>
                        <a:latin typeface="+mn-lt"/>
                        <a:ea typeface="+mn-ea"/>
                        <a:cs typeface="+mn-cs"/>
                      </a:endParaRPr>
                    </a:p>
                    <a:p>
                      <a:pPr marL="0" marR="0" lvl="0" indent="0" algn="r" defTabSz="457200" rtl="0" eaLnBrk="1" fontAlgn="auto" latinLnBrk="0" hangingPunct="1">
                        <a:lnSpc>
                          <a:spcPct val="100000"/>
                        </a:lnSpc>
                        <a:spcBef>
                          <a:spcPts val="0"/>
                        </a:spcBef>
                        <a:spcAft>
                          <a:spcPts val="0"/>
                        </a:spcAft>
                        <a:buClrTx/>
                        <a:buSzTx/>
                        <a:buFontTx/>
                        <a:buNone/>
                        <a:tabLst/>
                        <a:defRPr/>
                      </a:pPr>
                      <a:r>
                        <a:rPr lang="en-CA" sz="1800" i="1" kern="1200" dirty="0" err="1" smtClean="0">
                          <a:solidFill>
                            <a:schemeClr val="dk1"/>
                          </a:solidFill>
                          <a:effectLst/>
                          <a:latin typeface="+mn-lt"/>
                          <a:ea typeface="+mn-ea"/>
                          <a:cs typeface="+mn-cs"/>
                        </a:rPr>
                        <a:t>ver</a:t>
                      </a:r>
                      <a:endParaRPr lang="en-GB" sz="1800" i="1"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b="1" i="0" kern="1200" dirty="0" smtClean="0">
                          <a:solidFill>
                            <a:schemeClr val="dk1"/>
                          </a:solidFill>
                          <a:effectLst/>
                          <a:latin typeface="+mn-lt"/>
                          <a:ea typeface="+mn-ea"/>
                          <a:cs typeface="+mn-cs"/>
                        </a:rPr>
                        <a:t>nom</a:t>
                      </a:r>
                      <a:endParaRPr lang="en-GB" sz="1800" b="1"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8307672"/>
                  </a:ext>
                </a:extLst>
              </a:tr>
              <a:tr h="435507">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he-IL" sz="1800" i="0" kern="1200" dirty="0" smtClean="0">
                          <a:solidFill>
                            <a:schemeClr val="dk1"/>
                          </a:solidFill>
                          <a:effectLst/>
                          <a:latin typeface="+mn-lt"/>
                          <a:ea typeface="+mn-ea"/>
                          <a:cs typeface="+mn-cs"/>
                        </a:rPr>
                        <a:t>ווער</a:t>
                      </a:r>
                      <a:r>
                        <a:rPr lang="en-CA" sz="1800" i="0" kern="1200" dirty="0" smtClean="0">
                          <a:solidFill>
                            <a:schemeClr val="dk1"/>
                          </a:solidFill>
                          <a:effectLst/>
                          <a:latin typeface="+mn-lt"/>
                          <a:ea typeface="+mn-ea"/>
                          <a:cs typeface="+mn-cs"/>
                        </a:rPr>
                        <a:t>, </a:t>
                      </a:r>
                      <a:r>
                        <a:rPr lang="he-IL" sz="1800" i="0" kern="1200" dirty="0" smtClean="0">
                          <a:solidFill>
                            <a:schemeClr val="dk1"/>
                          </a:solidFill>
                          <a:effectLst/>
                          <a:latin typeface="+mn-lt"/>
                          <a:ea typeface="+mn-ea"/>
                          <a:cs typeface="+mn-cs"/>
                        </a:rPr>
                        <a:t>וועמען</a:t>
                      </a:r>
                      <a:endParaRPr lang="en-CA" sz="1800" i="0" kern="1200" dirty="0" smtClean="0">
                        <a:solidFill>
                          <a:schemeClr val="dk1"/>
                        </a:solidFill>
                        <a:effectLst/>
                        <a:latin typeface="+mn-lt"/>
                        <a:ea typeface="+mn-ea"/>
                        <a:cs typeface="+mn-cs"/>
                      </a:endParaRPr>
                    </a:p>
                    <a:p>
                      <a:pPr marL="0" marR="0" lvl="0" indent="0" algn="r" defTabSz="457200" rtl="0" eaLnBrk="1" fontAlgn="auto" latinLnBrk="0" hangingPunct="1">
                        <a:lnSpc>
                          <a:spcPct val="100000"/>
                        </a:lnSpc>
                        <a:spcBef>
                          <a:spcPts val="0"/>
                        </a:spcBef>
                        <a:spcAft>
                          <a:spcPts val="0"/>
                        </a:spcAft>
                        <a:buClrTx/>
                        <a:buSzTx/>
                        <a:buFontTx/>
                        <a:buNone/>
                        <a:tabLst/>
                        <a:defRPr/>
                      </a:pPr>
                      <a:r>
                        <a:rPr lang="en-CA" sz="1800" i="1" kern="1200" dirty="0" err="1" smtClean="0">
                          <a:solidFill>
                            <a:schemeClr val="dk1"/>
                          </a:solidFill>
                          <a:effectLst/>
                          <a:latin typeface="+mn-lt"/>
                          <a:ea typeface="+mn-ea"/>
                          <a:cs typeface="+mn-cs"/>
                        </a:rPr>
                        <a:t>vemen</a:t>
                      </a:r>
                      <a:r>
                        <a:rPr lang="en-CA" sz="1800" i="1" kern="1200" baseline="0" dirty="0" smtClean="0">
                          <a:solidFill>
                            <a:schemeClr val="dk1"/>
                          </a:solidFill>
                          <a:effectLst/>
                          <a:latin typeface="+mn-lt"/>
                          <a:ea typeface="+mn-ea"/>
                          <a:cs typeface="+mn-cs"/>
                        </a:rPr>
                        <a:t> </a:t>
                      </a:r>
                      <a:r>
                        <a:rPr lang="en-CA" sz="1800" i="1" kern="1200" dirty="0" smtClean="0">
                          <a:solidFill>
                            <a:schemeClr val="dk1"/>
                          </a:solidFill>
                          <a:effectLst/>
                          <a:latin typeface="+mn-lt"/>
                          <a:ea typeface="+mn-ea"/>
                          <a:cs typeface="+mn-cs"/>
                        </a:rPr>
                        <a:t>,</a:t>
                      </a:r>
                      <a:r>
                        <a:rPr lang="en-CA" sz="1800" i="1" kern="1200" dirty="0" err="1" smtClean="0">
                          <a:solidFill>
                            <a:schemeClr val="dk1"/>
                          </a:solidFill>
                          <a:effectLst/>
                          <a:latin typeface="+mn-lt"/>
                          <a:ea typeface="+mn-ea"/>
                          <a:cs typeface="+mn-cs"/>
                        </a:rPr>
                        <a:t>ver</a:t>
                      </a:r>
                      <a:endParaRPr lang="en-GB" sz="1800" i="1" kern="1200" dirty="0" smtClean="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800" kern="1200" dirty="0" smtClean="0">
                          <a:solidFill>
                            <a:schemeClr val="dk1"/>
                          </a:solidFill>
                          <a:effectLst/>
                          <a:latin typeface="+mn-lt"/>
                          <a:ea typeface="+mn-ea"/>
                          <a:cs typeface="+mn-cs"/>
                        </a:rPr>
                        <a:t>וועמען</a:t>
                      </a:r>
                      <a:endParaRPr lang="en-GB" sz="1800" kern="1200" dirty="0" smtClean="0">
                        <a:solidFill>
                          <a:schemeClr val="dk1"/>
                        </a:solidFill>
                        <a:effectLst/>
                        <a:latin typeface="+mn-lt"/>
                        <a:ea typeface="+mn-ea"/>
                        <a:cs typeface="+mn-cs"/>
                      </a:endParaRPr>
                    </a:p>
                    <a:p>
                      <a:pPr algn="r"/>
                      <a:r>
                        <a:rPr lang="en-GB" sz="1800" i="1" kern="1200" dirty="0" err="1" smtClean="0">
                          <a:solidFill>
                            <a:schemeClr val="dk1"/>
                          </a:solidFill>
                          <a:effectLst/>
                          <a:latin typeface="+mn-lt"/>
                          <a:ea typeface="+mn-ea"/>
                          <a:cs typeface="+mn-cs"/>
                        </a:rPr>
                        <a:t>vemen</a:t>
                      </a:r>
                      <a:endParaRPr lang="en-GB"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b="1" i="0" dirty="0" err="1" smtClean="0"/>
                        <a:t>acc</a:t>
                      </a:r>
                      <a:endParaRPr lang="en-GB"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8813661"/>
                  </a:ext>
                </a:extLst>
              </a:tr>
              <a:tr h="435507">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he-IL" sz="1800" kern="1200" dirty="0" smtClean="0">
                          <a:solidFill>
                            <a:schemeClr val="dk1"/>
                          </a:solidFill>
                          <a:effectLst/>
                          <a:latin typeface="+mn-lt"/>
                          <a:ea typeface="+mn-ea"/>
                          <a:cs typeface="+mn-cs"/>
                        </a:rPr>
                        <a:t>(מיט)</a:t>
                      </a:r>
                      <a:r>
                        <a:rPr lang="he-IL" sz="1800" kern="1200" baseline="0" dirty="0" smtClean="0">
                          <a:solidFill>
                            <a:schemeClr val="dk1"/>
                          </a:solidFill>
                          <a:effectLst/>
                          <a:latin typeface="+mn-lt"/>
                          <a:ea typeface="+mn-ea"/>
                          <a:cs typeface="+mn-cs"/>
                        </a:rPr>
                        <a:t> וועמען</a:t>
                      </a:r>
                      <a:r>
                        <a:rPr lang="en-CA" sz="1800" kern="1200" baseline="0" dirty="0" smtClean="0">
                          <a:solidFill>
                            <a:schemeClr val="dk1"/>
                          </a:solidFill>
                          <a:effectLst/>
                          <a:latin typeface="+mn-lt"/>
                          <a:ea typeface="+mn-ea"/>
                          <a:cs typeface="+mn-cs"/>
                        </a:rPr>
                        <a:t>, </a:t>
                      </a:r>
                      <a:r>
                        <a:rPr lang="he-IL" sz="1800" kern="1200" baseline="0" dirty="0" smtClean="0">
                          <a:solidFill>
                            <a:schemeClr val="dk1"/>
                          </a:solidFill>
                          <a:effectLst/>
                          <a:latin typeface="+mn-lt"/>
                          <a:ea typeface="+mn-ea"/>
                          <a:cs typeface="+mn-cs"/>
                        </a:rPr>
                        <a:t>וועמען... (מיט)</a:t>
                      </a:r>
                      <a:endParaRPr lang="en-GB" sz="1800" i="1" kern="1200" baseline="0" dirty="0" smtClean="0">
                        <a:solidFill>
                          <a:schemeClr val="dk1"/>
                        </a:solidFill>
                        <a:effectLst/>
                        <a:latin typeface="+mn-lt"/>
                        <a:ea typeface="+mn-ea"/>
                        <a:cs typeface="+mn-cs"/>
                      </a:endParaRPr>
                    </a:p>
                    <a:p>
                      <a:pPr marL="0" marR="0" lvl="0" indent="0" algn="r" defTabSz="457200" rtl="0" eaLnBrk="1" fontAlgn="auto" latinLnBrk="0" hangingPunct="1">
                        <a:lnSpc>
                          <a:spcPct val="100000"/>
                        </a:lnSpc>
                        <a:spcBef>
                          <a:spcPts val="0"/>
                        </a:spcBef>
                        <a:spcAft>
                          <a:spcPts val="0"/>
                        </a:spcAft>
                        <a:buClrTx/>
                        <a:buSzTx/>
                        <a:buFontTx/>
                        <a:buNone/>
                        <a:tabLst/>
                        <a:defRPr/>
                      </a:pPr>
                      <a:r>
                        <a:rPr lang="en-GB" sz="1800" i="1" kern="1200" baseline="0" dirty="0" smtClean="0">
                          <a:solidFill>
                            <a:schemeClr val="dk1"/>
                          </a:solidFill>
                          <a:effectLst/>
                          <a:latin typeface="+mn-lt"/>
                          <a:ea typeface="+mn-ea"/>
                          <a:cs typeface="+mn-cs"/>
                        </a:rPr>
                        <a:t>(</a:t>
                      </a:r>
                      <a:r>
                        <a:rPr lang="en-GB" sz="1800" i="1" kern="1200" baseline="0" dirty="0" err="1" smtClean="0">
                          <a:solidFill>
                            <a:schemeClr val="dk1"/>
                          </a:solidFill>
                          <a:effectLst/>
                          <a:latin typeface="+mn-lt"/>
                          <a:ea typeface="+mn-ea"/>
                          <a:cs typeface="+mn-cs"/>
                        </a:rPr>
                        <a:t>mit</a:t>
                      </a:r>
                      <a:r>
                        <a:rPr lang="en-GB" sz="1800" i="1" kern="1200" baseline="0" dirty="0" smtClean="0">
                          <a:solidFill>
                            <a:schemeClr val="dk1"/>
                          </a:solidFill>
                          <a:effectLst/>
                          <a:latin typeface="+mn-lt"/>
                          <a:ea typeface="+mn-ea"/>
                          <a:cs typeface="+mn-cs"/>
                        </a:rPr>
                        <a:t>) …</a:t>
                      </a:r>
                      <a:r>
                        <a:rPr lang="en-GB" sz="1800" i="1" kern="1200" baseline="0" dirty="0" err="1" smtClean="0">
                          <a:solidFill>
                            <a:schemeClr val="dk1"/>
                          </a:solidFill>
                          <a:effectLst/>
                          <a:latin typeface="+mn-lt"/>
                          <a:ea typeface="+mn-ea"/>
                          <a:cs typeface="+mn-cs"/>
                        </a:rPr>
                        <a:t>vemen</a:t>
                      </a:r>
                      <a:r>
                        <a:rPr lang="en-GB" sz="1800" i="1" kern="1200" baseline="0" dirty="0" smtClean="0">
                          <a:solidFill>
                            <a:schemeClr val="dk1"/>
                          </a:solidFill>
                          <a:effectLst/>
                          <a:latin typeface="+mn-lt"/>
                          <a:ea typeface="+mn-ea"/>
                          <a:cs typeface="+mn-cs"/>
                        </a:rPr>
                        <a:t> ,</a:t>
                      </a:r>
                      <a:r>
                        <a:rPr lang="en-GB" sz="1800" i="1" kern="1200" baseline="0" dirty="0" err="1" smtClean="0">
                          <a:solidFill>
                            <a:schemeClr val="dk1"/>
                          </a:solidFill>
                          <a:effectLst/>
                          <a:latin typeface="+mn-lt"/>
                          <a:ea typeface="+mn-ea"/>
                          <a:cs typeface="+mn-cs"/>
                        </a:rPr>
                        <a:t>vemen</a:t>
                      </a:r>
                      <a:r>
                        <a:rPr lang="en-GB" sz="1800" i="1" kern="1200" baseline="0" dirty="0" smtClean="0">
                          <a:solidFill>
                            <a:schemeClr val="dk1"/>
                          </a:solidFill>
                          <a:effectLst/>
                          <a:latin typeface="+mn-lt"/>
                          <a:ea typeface="+mn-ea"/>
                          <a:cs typeface="+mn-cs"/>
                        </a:rPr>
                        <a:t> (</a:t>
                      </a:r>
                      <a:r>
                        <a:rPr lang="en-GB" sz="1800" i="1" kern="1200" baseline="0" dirty="0" err="1" smtClean="0">
                          <a:solidFill>
                            <a:schemeClr val="dk1"/>
                          </a:solidFill>
                          <a:effectLst/>
                          <a:latin typeface="+mn-lt"/>
                          <a:ea typeface="+mn-ea"/>
                          <a:cs typeface="+mn-cs"/>
                        </a:rPr>
                        <a:t>mit</a:t>
                      </a:r>
                      <a:r>
                        <a:rPr lang="en-GB" sz="1800" i="1" kern="1200" baseline="0" dirty="0" smtClean="0">
                          <a:solidFill>
                            <a:schemeClr val="dk1"/>
                          </a:solidFill>
                          <a:effectLst/>
                          <a:latin typeface="+mn-lt"/>
                          <a:ea typeface="+mn-ea"/>
                          <a:cs typeface="+mn-cs"/>
                        </a:rPr>
                        <a:t>)</a:t>
                      </a:r>
                      <a:endParaRPr lang="en-GB" sz="1800" kern="1200" dirty="0" smtClean="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he-IL" sz="1800" kern="1200" dirty="0" smtClean="0">
                          <a:solidFill>
                            <a:schemeClr val="dk1"/>
                          </a:solidFill>
                          <a:effectLst/>
                          <a:latin typeface="+mn-lt"/>
                          <a:ea typeface="+mn-ea"/>
                          <a:cs typeface="+mn-cs"/>
                        </a:rPr>
                        <a:t>(מיט)</a:t>
                      </a:r>
                      <a:r>
                        <a:rPr lang="he-IL" sz="1800" kern="1200" baseline="0" dirty="0" smtClean="0">
                          <a:solidFill>
                            <a:schemeClr val="dk1"/>
                          </a:solidFill>
                          <a:effectLst/>
                          <a:latin typeface="+mn-lt"/>
                          <a:ea typeface="+mn-ea"/>
                          <a:cs typeface="+mn-cs"/>
                        </a:rPr>
                        <a:t> וועמען</a:t>
                      </a:r>
                      <a:endParaRPr lang="en-GB" sz="1800" i="1" kern="1200" baseline="0" dirty="0" smtClean="0">
                        <a:solidFill>
                          <a:schemeClr val="dk1"/>
                        </a:solidFill>
                        <a:effectLst/>
                        <a:latin typeface="+mn-lt"/>
                        <a:ea typeface="+mn-ea"/>
                        <a:cs typeface="+mn-cs"/>
                      </a:endParaRPr>
                    </a:p>
                    <a:p>
                      <a:pPr marL="0" marR="0" lvl="0" indent="0" algn="r" defTabSz="457200" rtl="0" eaLnBrk="1" fontAlgn="auto" latinLnBrk="0" hangingPunct="1">
                        <a:lnSpc>
                          <a:spcPct val="100000"/>
                        </a:lnSpc>
                        <a:spcBef>
                          <a:spcPts val="0"/>
                        </a:spcBef>
                        <a:spcAft>
                          <a:spcPts val="0"/>
                        </a:spcAft>
                        <a:buClrTx/>
                        <a:buSzTx/>
                        <a:buFontTx/>
                        <a:buNone/>
                        <a:tabLst/>
                        <a:defRPr/>
                      </a:pPr>
                      <a:r>
                        <a:rPr lang="en-GB" sz="1800" i="1" kern="1200" baseline="0" dirty="0" err="1" smtClean="0">
                          <a:solidFill>
                            <a:schemeClr val="dk1"/>
                          </a:solidFill>
                          <a:effectLst/>
                          <a:latin typeface="+mn-lt"/>
                          <a:ea typeface="+mn-ea"/>
                          <a:cs typeface="+mn-cs"/>
                        </a:rPr>
                        <a:t>vemen</a:t>
                      </a:r>
                      <a:r>
                        <a:rPr lang="en-GB" sz="1800" i="1" kern="1200" baseline="0" dirty="0" smtClean="0">
                          <a:solidFill>
                            <a:schemeClr val="dk1"/>
                          </a:solidFill>
                          <a:effectLst/>
                          <a:latin typeface="+mn-lt"/>
                          <a:ea typeface="+mn-ea"/>
                          <a:cs typeface="+mn-cs"/>
                        </a:rPr>
                        <a:t> (</a:t>
                      </a:r>
                      <a:r>
                        <a:rPr lang="en-GB" sz="1800" i="1" kern="1200" baseline="0" dirty="0" err="1" smtClean="0">
                          <a:solidFill>
                            <a:schemeClr val="dk1"/>
                          </a:solidFill>
                          <a:effectLst/>
                          <a:latin typeface="+mn-lt"/>
                          <a:ea typeface="+mn-ea"/>
                          <a:cs typeface="+mn-cs"/>
                        </a:rPr>
                        <a:t>mit</a:t>
                      </a:r>
                      <a:r>
                        <a:rPr lang="en-GB" sz="1800" i="1" kern="1200" baseline="0" dirty="0" smtClean="0">
                          <a:solidFill>
                            <a:schemeClr val="dk1"/>
                          </a:solidFill>
                          <a:effectLst/>
                          <a:latin typeface="+mn-lt"/>
                          <a:ea typeface="+mn-ea"/>
                          <a:cs typeface="+mn-cs"/>
                        </a:rPr>
                        <a:t>)</a:t>
                      </a:r>
                      <a:endParaRPr lang="en-GB" sz="180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b="1" i="0" kern="1200" dirty="0" err="1" smtClean="0">
                          <a:solidFill>
                            <a:schemeClr val="dk1"/>
                          </a:solidFill>
                          <a:effectLst/>
                          <a:latin typeface="+mn-lt"/>
                          <a:ea typeface="+mn-ea"/>
                          <a:cs typeface="+mn-cs"/>
                        </a:rPr>
                        <a:t>dat</a:t>
                      </a:r>
                      <a:endParaRPr lang="en-GB" sz="1800" b="1"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67254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85140477"/>
              </p:ext>
            </p:extLst>
          </p:nvPr>
        </p:nvGraphicFramePr>
        <p:xfrm>
          <a:off x="902538" y="4126781"/>
          <a:ext cx="7515528" cy="2449567"/>
        </p:xfrm>
        <a:graphic>
          <a:graphicData uri="http://schemas.openxmlformats.org/drawingml/2006/table">
            <a:tbl>
              <a:tblPr firstRow="1" bandRow="1">
                <a:tableStyleId>{5C22544A-7EE6-4342-B048-85BDC9FD1C3A}</a:tableStyleId>
              </a:tblPr>
              <a:tblGrid>
                <a:gridCol w="704724">
                  <a:extLst>
                    <a:ext uri="{9D8B030D-6E8A-4147-A177-3AD203B41FA5}">
                      <a16:colId xmlns:a16="http://schemas.microsoft.com/office/drawing/2014/main" val="702688336"/>
                    </a:ext>
                  </a:extLst>
                </a:gridCol>
                <a:gridCol w="2270268">
                  <a:extLst>
                    <a:ext uri="{9D8B030D-6E8A-4147-A177-3AD203B41FA5}">
                      <a16:colId xmlns:a16="http://schemas.microsoft.com/office/drawing/2014/main" val="2595030697"/>
                    </a:ext>
                  </a:extLst>
                </a:gridCol>
                <a:gridCol w="915804">
                  <a:extLst>
                    <a:ext uri="{9D8B030D-6E8A-4147-A177-3AD203B41FA5}">
                      <a16:colId xmlns:a16="http://schemas.microsoft.com/office/drawing/2014/main" val="20002"/>
                    </a:ext>
                  </a:extLst>
                </a:gridCol>
                <a:gridCol w="3624732">
                  <a:extLst>
                    <a:ext uri="{9D8B030D-6E8A-4147-A177-3AD203B41FA5}">
                      <a16:colId xmlns:a16="http://schemas.microsoft.com/office/drawing/2014/main" val="20003"/>
                    </a:ext>
                  </a:extLst>
                </a:gridCol>
              </a:tblGrid>
              <a:tr h="447214">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1800" i="0" kern="1200" dirty="0" smtClean="0">
                          <a:solidFill>
                            <a:schemeClr val="dk1"/>
                          </a:solidFill>
                          <a:effectLst/>
                          <a:latin typeface="+mn-lt"/>
                          <a:ea typeface="+mn-ea"/>
                          <a:cs typeface="+mn-cs"/>
                        </a:rPr>
                        <a:t>Examples</a:t>
                      </a:r>
                      <a:endParaRPr lang="en-GB" sz="1800" i="0" kern="1200" dirty="0" smtClean="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18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lang="en-GB" sz="1800" i="0" kern="1200" dirty="0" smtClean="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lang="en-GB" sz="18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087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b="1" i="0" kern="1200" dirty="0" smtClean="0">
                          <a:solidFill>
                            <a:schemeClr val="dk1"/>
                          </a:solidFill>
                          <a:effectLst/>
                          <a:latin typeface="+mn-lt"/>
                          <a:ea typeface="+mn-ea"/>
                          <a:cs typeface="+mn-cs"/>
                        </a:rPr>
                        <a:t>nom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he-IL" sz="1800" b="1" i="0" kern="1200" dirty="0" smtClean="0">
                          <a:solidFill>
                            <a:schemeClr val="dk1"/>
                          </a:solidFill>
                          <a:effectLst/>
                          <a:latin typeface="+mn-lt"/>
                          <a:ea typeface="+mn-ea"/>
                          <a:cs typeface="+mn-cs"/>
                        </a:rPr>
                        <a:t>ווער</a:t>
                      </a:r>
                      <a:r>
                        <a:rPr lang="he-IL" sz="1800" i="0" kern="1200" dirty="0" smtClean="0">
                          <a:solidFill>
                            <a:schemeClr val="dk1"/>
                          </a:solidFill>
                          <a:effectLst/>
                          <a:latin typeface="+mn-lt"/>
                          <a:ea typeface="+mn-ea"/>
                          <a:cs typeface="+mn-cs"/>
                        </a:rPr>
                        <a:t> </a:t>
                      </a:r>
                      <a:r>
                        <a:rPr lang="he-IL" sz="1800" b="0" i="0" kern="1200" dirty="0" smtClean="0">
                          <a:solidFill>
                            <a:schemeClr val="dk1"/>
                          </a:solidFill>
                          <a:effectLst/>
                          <a:latin typeface="+mn-lt"/>
                          <a:ea typeface="+mn-ea"/>
                          <a:cs typeface="+mn-cs"/>
                        </a:rPr>
                        <a:t>איז יענס?</a:t>
                      </a:r>
                      <a:endParaRPr lang="en-CA" sz="1800" b="0" i="0" kern="1200" dirty="0" smtClean="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sz="1800" b="0" i="1" kern="1200" dirty="0" err="1" smtClean="0">
                          <a:solidFill>
                            <a:schemeClr val="dk1"/>
                          </a:solidFill>
                          <a:effectLst/>
                          <a:latin typeface="+mn-lt"/>
                          <a:ea typeface="+mn-ea"/>
                          <a:cs typeface="+mn-cs"/>
                        </a:rPr>
                        <a:t>ver</a:t>
                      </a:r>
                      <a:r>
                        <a:rPr lang="en-CA" sz="1800" b="0" i="1" kern="1200" baseline="0" dirty="0" smtClean="0">
                          <a:solidFill>
                            <a:schemeClr val="dk1"/>
                          </a:solidFill>
                          <a:effectLst/>
                          <a:latin typeface="+mn-lt"/>
                          <a:ea typeface="+mn-ea"/>
                          <a:cs typeface="+mn-cs"/>
                        </a:rPr>
                        <a:t> </a:t>
                      </a:r>
                      <a:r>
                        <a:rPr lang="en-CA" sz="1800" b="0" i="1" kern="1200" baseline="0" dirty="0" err="1" smtClean="0">
                          <a:solidFill>
                            <a:schemeClr val="dk1"/>
                          </a:solidFill>
                          <a:effectLst/>
                          <a:latin typeface="+mn-lt"/>
                          <a:ea typeface="+mn-ea"/>
                          <a:cs typeface="+mn-cs"/>
                        </a:rPr>
                        <a:t>iz</a:t>
                      </a:r>
                      <a:r>
                        <a:rPr lang="en-CA" sz="1800" b="0" i="1" kern="1200" baseline="0" dirty="0" smtClean="0">
                          <a:solidFill>
                            <a:schemeClr val="dk1"/>
                          </a:solidFill>
                          <a:effectLst/>
                          <a:latin typeface="+mn-lt"/>
                          <a:ea typeface="+mn-ea"/>
                          <a:cs typeface="+mn-cs"/>
                        </a:rPr>
                        <a:t> yens</a:t>
                      </a:r>
                    </a:p>
                    <a:p>
                      <a:pPr marL="0" marR="0" lvl="0" indent="0" algn="l" defTabSz="457200" rtl="0" eaLnBrk="1" fontAlgn="auto" latinLnBrk="0" hangingPunct="1">
                        <a:lnSpc>
                          <a:spcPct val="100000"/>
                        </a:lnSpc>
                        <a:spcBef>
                          <a:spcPts val="0"/>
                        </a:spcBef>
                        <a:spcAft>
                          <a:spcPts val="0"/>
                        </a:spcAft>
                        <a:buClrTx/>
                        <a:buSzTx/>
                        <a:buFontTx/>
                        <a:buNone/>
                        <a:tabLst/>
                        <a:defRPr/>
                      </a:pPr>
                      <a:r>
                        <a:rPr lang="en-CA" sz="1800" b="0" i="0" kern="1200" baseline="0" dirty="0" smtClean="0">
                          <a:solidFill>
                            <a:schemeClr val="dk1"/>
                          </a:solidFill>
                          <a:effectLst/>
                          <a:latin typeface="+mn-lt"/>
                          <a:ea typeface="+mn-ea"/>
                          <a:cs typeface="+mn-cs"/>
                        </a:rPr>
                        <a:t>‘who </a:t>
                      </a:r>
                      <a:r>
                        <a:rPr lang="en-CA" sz="1800" b="0" i="0" kern="1200" baseline="0" dirty="0" smtClean="0">
                          <a:solidFill>
                            <a:schemeClr val="dk1"/>
                          </a:solidFill>
                          <a:effectLst/>
                          <a:latin typeface="+mn-lt"/>
                          <a:ea typeface="+mn-ea"/>
                          <a:cs typeface="+mn-cs"/>
                        </a:rPr>
                        <a:t>is that?’</a:t>
                      </a:r>
                      <a:endParaRPr lang="en-GB" sz="18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b="1" i="0" kern="1200" dirty="0" err="1" smtClean="0">
                          <a:solidFill>
                            <a:schemeClr val="dk1"/>
                          </a:solidFill>
                          <a:effectLst/>
                          <a:latin typeface="+mn-lt"/>
                          <a:ea typeface="+mn-ea"/>
                          <a:cs typeface="+mn-cs"/>
                        </a:rPr>
                        <a:t>dat</a:t>
                      </a:r>
                      <a:endParaRPr lang="en-GB" sz="1800" b="1" i="0" kern="1200" dirty="0" smtClean="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b="1" i="0" dirty="0" smtClean="0">
                          <a:solidFill>
                            <a:srgbClr val="000000"/>
                          </a:solidFill>
                        </a:rPr>
                        <a:t>צו וועמען </a:t>
                      </a:r>
                      <a:r>
                        <a:rPr lang="he-IL" b="0" i="0" dirty="0" smtClean="0">
                          <a:solidFill>
                            <a:srgbClr val="000000"/>
                          </a:solidFill>
                        </a:rPr>
                        <a:t>רעדסטו?</a:t>
                      </a:r>
                      <a:endParaRPr lang="en-CA" b="0" i="0" dirty="0" smtClean="0">
                        <a:solidFill>
                          <a:srgbClr val="000000"/>
                        </a:solidFill>
                      </a:endParaRPr>
                    </a:p>
                    <a:p>
                      <a:pPr algn="l"/>
                      <a:r>
                        <a:rPr lang="en-CA" b="0" i="1" dirty="0" err="1" smtClean="0">
                          <a:solidFill>
                            <a:srgbClr val="000000"/>
                          </a:solidFill>
                        </a:rPr>
                        <a:t>tsu</a:t>
                      </a:r>
                      <a:r>
                        <a:rPr lang="en-CA" b="0" i="1" dirty="0" smtClean="0">
                          <a:solidFill>
                            <a:srgbClr val="000000"/>
                          </a:solidFill>
                        </a:rPr>
                        <a:t> </a:t>
                      </a:r>
                      <a:r>
                        <a:rPr lang="en-CA" b="0" i="1" dirty="0" err="1" smtClean="0">
                          <a:solidFill>
                            <a:srgbClr val="000000"/>
                          </a:solidFill>
                        </a:rPr>
                        <a:t>vemen</a:t>
                      </a:r>
                      <a:r>
                        <a:rPr lang="en-CA" b="0" i="1" dirty="0" smtClean="0">
                          <a:solidFill>
                            <a:srgbClr val="000000"/>
                          </a:solidFill>
                        </a:rPr>
                        <a:t> </a:t>
                      </a:r>
                      <a:r>
                        <a:rPr lang="en-CA" b="0" i="1" dirty="0" err="1" smtClean="0">
                          <a:solidFill>
                            <a:srgbClr val="000000"/>
                          </a:solidFill>
                        </a:rPr>
                        <a:t>redstu</a:t>
                      </a:r>
                      <a:endParaRPr lang="en-CA" b="0" i="1" dirty="0" smtClean="0">
                        <a:solidFill>
                          <a:srgbClr val="000000"/>
                        </a:solidFill>
                      </a:endParaRPr>
                    </a:p>
                    <a:p>
                      <a:pPr algn="l"/>
                      <a:r>
                        <a:rPr lang="en-CA" b="0" i="0" dirty="0" smtClean="0">
                          <a:solidFill>
                            <a:srgbClr val="000000"/>
                          </a:solidFill>
                        </a:rPr>
                        <a:t>‘who </a:t>
                      </a:r>
                      <a:r>
                        <a:rPr lang="en-CA" b="0" i="0" dirty="0" smtClean="0">
                          <a:solidFill>
                            <a:srgbClr val="000000"/>
                          </a:solidFill>
                        </a:rPr>
                        <a:t>are you talking to?’</a:t>
                      </a:r>
                      <a:endParaRPr lang="en-GB" b="0" i="0" dirty="0" smtClean="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8307672"/>
                  </a:ext>
                </a:extLst>
              </a:tr>
              <a:tr h="83688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b="1" i="0" kern="1200" dirty="0" err="1" smtClean="0">
                          <a:solidFill>
                            <a:schemeClr val="dk1"/>
                          </a:solidFill>
                          <a:effectLst/>
                          <a:latin typeface="+mn-lt"/>
                          <a:ea typeface="+mn-ea"/>
                          <a:cs typeface="+mn-cs"/>
                        </a:rPr>
                        <a:t>acc</a:t>
                      </a:r>
                      <a:endParaRPr lang="en-GB" sz="1800" b="1" i="0" kern="1200" dirty="0" smtClean="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800" b="1" kern="1200" dirty="0" smtClean="0">
                          <a:solidFill>
                            <a:schemeClr val="dk1"/>
                          </a:solidFill>
                          <a:effectLst/>
                          <a:latin typeface="+mn-lt"/>
                          <a:ea typeface="+mn-ea"/>
                          <a:cs typeface="+mn-cs"/>
                        </a:rPr>
                        <a:t>ווער</a:t>
                      </a:r>
                      <a:r>
                        <a:rPr lang="he-IL" sz="1800" kern="1200" baseline="0" dirty="0" smtClean="0">
                          <a:solidFill>
                            <a:schemeClr val="dk1"/>
                          </a:solidFill>
                          <a:effectLst/>
                          <a:latin typeface="+mn-lt"/>
                          <a:ea typeface="+mn-ea"/>
                          <a:cs typeface="+mn-cs"/>
                        </a:rPr>
                        <a:t> זעסטו?</a:t>
                      </a:r>
                      <a:endParaRPr lang="en-GB" sz="1800" kern="1200" dirty="0" smtClean="0">
                        <a:solidFill>
                          <a:schemeClr val="dk1"/>
                        </a:solidFill>
                        <a:effectLst/>
                        <a:latin typeface="+mn-lt"/>
                        <a:ea typeface="+mn-ea"/>
                        <a:cs typeface="+mn-cs"/>
                      </a:endParaRPr>
                    </a:p>
                    <a:p>
                      <a:pPr algn="l"/>
                      <a:r>
                        <a:rPr lang="en-CA" sz="1800" i="1" kern="1200" dirty="0" err="1" smtClean="0">
                          <a:solidFill>
                            <a:schemeClr val="dk1"/>
                          </a:solidFill>
                          <a:effectLst/>
                          <a:latin typeface="+mn-lt"/>
                          <a:ea typeface="+mn-ea"/>
                          <a:cs typeface="+mn-cs"/>
                        </a:rPr>
                        <a:t>ver</a:t>
                      </a:r>
                      <a:r>
                        <a:rPr lang="en-CA" sz="1800" i="1" kern="1200" baseline="0" dirty="0" smtClean="0">
                          <a:solidFill>
                            <a:schemeClr val="dk1"/>
                          </a:solidFill>
                          <a:effectLst/>
                          <a:latin typeface="+mn-lt"/>
                          <a:ea typeface="+mn-ea"/>
                          <a:cs typeface="+mn-cs"/>
                        </a:rPr>
                        <a:t> </a:t>
                      </a:r>
                      <a:r>
                        <a:rPr lang="en-CA" sz="1800" i="1" kern="1200" baseline="0" dirty="0" err="1" smtClean="0">
                          <a:solidFill>
                            <a:schemeClr val="dk1"/>
                          </a:solidFill>
                          <a:effectLst/>
                          <a:latin typeface="+mn-lt"/>
                          <a:ea typeface="+mn-ea"/>
                          <a:cs typeface="+mn-cs"/>
                        </a:rPr>
                        <a:t>zestu</a:t>
                      </a:r>
                      <a:r>
                        <a:rPr lang="en-CA" sz="1800" i="1" kern="1200" baseline="0" dirty="0" smtClean="0">
                          <a:solidFill>
                            <a:schemeClr val="dk1"/>
                          </a:solidFill>
                          <a:effectLst/>
                          <a:latin typeface="+mn-lt"/>
                          <a:ea typeface="+mn-ea"/>
                          <a:cs typeface="+mn-cs"/>
                        </a:rPr>
                        <a:t>?</a:t>
                      </a:r>
                    </a:p>
                    <a:p>
                      <a:pPr algn="l"/>
                      <a:r>
                        <a:rPr lang="en-CA" sz="1800" i="0" kern="1200" baseline="0" dirty="0" smtClean="0">
                          <a:solidFill>
                            <a:schemeClr val="dk1"/>
                          </a:solidFill>
                          <a:effectLst/>
                          <a:latin typeface="+mn-lt"/>
                          <a:ea typeface="+mn-ea"/>
                          <a:cs typeface="+mn-cs"/>
                        </a:rPr>
                        <a:t>‘who </a:t>
                      </a:r>
                      <a:r>
                        <a:rPr lang="en-CA" sz="1800" i="0" kern="1200" baseline="0" dirty="0" smtClean="0">
                          <a:solidFill>
                            <a:schemeClr val="dk1"/>
                          </a:solidFill>
                          <a:effectLst/>
                          <a:latin typeface="+mn-lt"/>
                          <a:ea typeface="+mn-ea"/>
                          <a:cs typeface="+mn-cs"/>
                        </a:rPr>
                        <a:t>do you see?’</a:t>
                      </a:r>
                      <a:endParaRPr lang="en-GB"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b="1" i="0" kern="1200" dirty="0" err="1" smtClean="0">
                          <a:solidFill>
                            <a:schemeClr val="dk1"/>
                          </a:solidFill>
                          <a:effectLst/>
                          <a:latin typeface="+mn-lt"/>
                          <a:ea typeface="+mn-ea"/>
                          <a:cs typeface="+mn-cs"/>
                        </a:rPr>
                        <a:t>acc</a:t>
                      </a:r>
                      <a:endParaRPr lang="en-GB" sz="1800" b="1" i="0" kern="1200" dirty="0" smtClean="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he-IL" sz="1800" b="1" i="0" kern="1200" dirty="0" smtClean="0">
                          <a:solidFill>
                            <a:schemeClr val="dk1"/>
                          </a:solidFill>
                          <a:effectLst/>
                          <a:latin typeface="+mn-lt"/>
                          <a:ea typeface="+mn-ea"/>
                          <a:cs typeface="+mn-cs"/>
                        </a:rPr>
                        <a:t>וועמען</a:t>
                      </a:r>
                      <a:r>
                        <a:rPr lang="he-IL" sz="1800" b="0" i="0" kern="1200" dirty="0" smtClean="0">
                          <a:solidFill>
                            <a:schemeClr val="dk1"/>
                          </a:solidFill>
                          <a:effectLst/>
                          <a:latin typeface="+mn-lt"/>
                          <a:ea typeface="+mn-ea"/>
                          <a:cs typeface="+mn-cs"/>
                        </a:rPr>
                        <a:t> זעסטו?</a:t>
                      </a:r>
                      <a:endParaRPr lang="en-CA" sz="1800" b="0" i="0" kern="1200" dirty="0" smtClean="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sz="1800" b="0" i="1" kern="1200" dirty="0" err="1" smtClean="0">
                          <a:solidFill>
                            <a:schemeClr val="dk1"/>
                          </a:solidFill>
                          <a:effectLst/>
                          <a:latin typeface="+mn-lt"/>
                          <a:ea typeface="+mn-ea"/>
                          <a:cs typeface="+mn-cs"/>
                        </a:rPr>
                        <a:t>vemen</a:t>
                      </a:r>
                      <a:r>
                        <a:rPr lang="en-CA" sz="1800" b="0" i="1" kern="1200" dirty="0" smtClean="0">
                          <a:solidFill>
                            <a:schemeClr val="dk1"/>
                          </a:solidFill>
                          <a:effectLst/>
                          <a:latin typeface="+mn-lt"/>
                          <a:ea typeface="+mn-ea"/>
                          <a:cs typeface="+mn-cs"/>
                        </a:rPr>
                        <a:t> </a:t>
                      </a:r>
                      <a:r>
                        <a:rPr lang="en-CA" sz="1800" b="0" i="1" kern="1200" dirty="0" err="1" smtClean="0">
                          <a:solidFill>
                            <a:schemeClr val="dk1"/>
                          </a:solidFill>
                          <a:effectLst/>
                          <a:latin typeface="+mn-lt"/>
                          <a:ea typeface="+mn-ea"/>
                          <a:cs typeface="+mn-cs"/>
                        </a:rPr>
                        <a:t>zestu</a:t>
                      </a:r>
                      <a:r>
                        <a:rPr lang="en-CA" sz="1800" b="0" i="1" kern="1200" dirty="0" smtClean="0">
                          <a:solidFill>
                            <a:schemeClr val="dk1"/>
                          </a:solidFill>
                          <a:effectLst/>
                          <a:latin typeface="+mn-lt"/>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en-CA" sz="1800" b="0" i="0" kern="1200" dirty="0" smtClean="0">
                          <a:solidFill>
                            <a:schemeClr val="dk1"/>
                          </a:solidFill>
                          <a:effectLst/>
                          <a:latin typeface="+mn-lt"/>
                          <a:ea typeface="+mn-ea"/>
                          <a:cs typeface="+mn-cs"/>
                        </a:rPr>
                        <a:t>‘who </a:t>
                      </a:r>
                      <a:r>
                        <a:rPr lang="en-CA" sz="1800" b="0" i="0" kern="1200" dirty="0" smtClean="0">
                          <a:solidFill>
                            <a:schemeClr val="dk1"/>
                          </a:solidFill>
                          <a:effectLst/>
                          <a:latin typeface="+mn-lt"/>
                          <a:ea typeface="+mn-ea"/>
                          <a:cs typeface="+mn-cs"/>
                        </a:rPr>
                        <a:t>do you see?’</a:t>
                      </a:r>
                      <a:endParaRPr lang="en-GB" sz="1800" b="0" i="0"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8813661"/>
                  </a:ext>
                </a:extLst>
              </a:tr>
            </a:tbl>
          </a:graphicData>
        </a:graphic>
      </p:graphicFrame>
    </p:spTree>
    <p:extLst>
      <p:ext uri="{BB962C8B-B14F-4D97-AF65-F5344CB8AC3E}">
        <p14:creationId xmlns:p14="http://schemas.microsoft.com/office/powerpoint/2010/main" val="1618031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Reflexives and reciprocals</a:t>
            </a:r>
            <a:r>
              <a:rPr lang="en-GB" dirty="0" smtClean="0"/>
              <a:t>:</a:t>
            </a:r>
            <a:br>
              <a:rPr lang="en-GB" dirty="0" smtClean="0"/>
            </a:br>
            <a:r>
              <a:rPr lang="en-GB" dirty="0" smtClean="0"/>
              <a:t>general tendencies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20680529"/>
              </p:ext>
            </p:extLst>
          </p:nvPr>
        </p:nvGraphicFramePr>
        <p:xfrm>
          <a:off x="1101213" y="1986115"/>
          <a:ext cx="7226709" cy="2706822"/>
        </p:xfrm>
        <a:graphic>
          <a:graphicData uri="http://schemas.openxmlformats.org/drawingml/2006/table">
            <a:tbl>
              <a:tblPr firstRow="1" bandRow="1">
                <a:tableStyleId>{5C22544A-7EE6-4342-B048-85BDC9FD1C3A}</a:tableStyleId>
              </a:tblPr>
              <a:tblGrid>
                <a:gridCol w="2536722">
                  <a:extLst>
                    <a:ext uri="{9D8B030D-6E8A-4147-A177-3AD203B41FA5}">
                      <a16:colId xmlns:a16="http://schemas.microsoft.com/office/drawing/2014/main" val="2682184668"/>
                    </a:ext>
                  </a:extLst>
                </a:gridCol>
                <a:gridCol w="2883310">
                  <a:extLst>
                    <a:ext uri="{9D8B030D-6E8A-4147-A177-3AD203B41FA5}">
                      <a16:colId xmlns:a16="http://schemas.microsoft.com/office/drawing/2014/main" val="690530325"/>
                    </a:ext>
                  </a:extLst>
                </a:gridCol>
                <a:gridCol w="1806677">
                  <a:extLst>
                    <a:ext uri="{9D8B030D-6E8A-4147-A177-3AD203B41FA5}">
                      <a16:colId xmlns:a16="http://schemas.microsoft.com/office/drawing/2014/main" val="1838728129"/>
                    </a:ext>
                  </a:extLst>
                </a:gridCol>
              </a:tblGrid>
              <a:tr h="786582">
                <a:tc>
                  <a:txBody>
                    <a:bodyPr/>
                    <a:lstStyle/>
                    <a:p>
                      <a:pPr algn="ctr"/>
                      <a:r>
                        <a:rPr lang="en-GB" dirty="0" smtClean="0">
                          <a:solidFill>
                            <a:schemeClr val="tx1"/>
                          </a:solidFill>
                        </a:rPr>
                        <a:t>Stamford</a:t>
                      </a:r>
                      <a:r>
                        <a:rPr lang="en-GB" baseline="0" dirty="0" smtClean="0">
                          <a:solidFill>
                            <a:schemeClr val="tx1"/>
                          </a:solidFill>
                        </a:rPr>
                        <a:t> Hill Hasidic Yiddish</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smtClean="0">
                          <a:solidFill>
                            <a:schemeClr val="tx1"/>
                          </a:solidFill>
                        </a:rPr>
                        <a:t>Pre-war</a:t>
                      </a:r>
                      <a:r>
                        <a:rPr lang="en-GB" baseline="0" dirty="0" smtClean="0">
                          <a:solidFill>
                            <a:schemeClr val="tx1"/>
                          </a:solidFill>
                        </a:rPr>
                        <a:t> and Standard Yiddish</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0008853"/>
                  </a:ext>
                </a:extLst>
              </a:tr>
              <a:tr h="477726">
                <a:tc>
                  <a:txBody>
                    <a:bodyPr/>
                    <a:lstStyle/>
                    <a:p>
                      <a:pPr algn="r" rtl="1"/>
                      <a:r>
                        <a:rPr lang="he-IL" dirty="0" smtClean="0">
                          <a:solidFill>
                            <a:schemeClr val="tx1"/>
                          </a:solidFill>
                        </a:rPr>
                        <a:t>זיך</a:t>
                      </a:r>
                      <a:endParaRPr lang="en-GB" dirty="0" smtClean="0">
                        <a:solidFill>
                          <a:schemeClr val="tx1"/>
                        </a:solidFill>
                      </a:endParaRPr>
                    </a:p>
                    <a:p>
                      <a:pPr algn="r" rtl="1"/>
                      <a:r>
                        <a:rPr lang="en-GB" i="1" dirty="0" err="1" smtClean="0">
                          <a:solidFill>
                            <a:schemeClr val="tx1"/>
                          </a:solidFill>
                        </a:rPr>
                        <a:t>zikh</a:t>
                      </a:r>
                      <a:endParaRPr lang="en-GB"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dirty="0" smtClean="0">
                          <a:solidFill>
                            <a:schemeClr val="tx1"/>
                          </a:solidFill>
                        </a:rPr>
                        <a:t>זיך</a:t>
                      </a:r>
                      <a:endParaRPr lang="en-GB" dirty="0" smtClean="0">
                        <a:solidFill>
                          <a:schemeClr val="tx1"/>
                        </a:solidFill>
                      </a:endParaRPr>
                    </a:p>
                    <a:p>
                      <a:pPr algn="r"/>
                      <a:r>
                        <a:rPr lang="en-GB" i="1" dirty="0" err="1" smtClean="0">
                          <a:solidFill>
                            <a:schemeClr val="tx1"/>
                          </a:solidFill>
                        </a:rPr>
                        <a:t>zikh</a:t>
                      </a:r>
                      <a:endParaRPr lang="en-GB"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b="1" dirty="0" smtClean="0">
                          <a:solidFill>
                            <a:schemeClr val="tx1"/>
                          </a:solidFill>
                        </a:rPr>
                        <a:t>Reflexive</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0482259"/>
                  </a:ext>
                </a:extLst>
              </a:tr>
              <a:tr h="594360">
                <a:tc rowSpan="2">
                  <a:txBody>
                    <a:bodyPr/>
                    <a:lstStyle/>
                    <a:p>
                      <a:pPr algn="r"/>
                      <a:r>
                        <a:rPr lang="he-IL" dirty="0" smtClean="0">
                          <a:solidFill>
                            <a:schemeClr val="tx1"/>
                          </a:solidFill>
                        </a:rPr>
                        <a:t>זיך + איינע דע צווייטע</a:t>
                      </a:r>
                      <a:endParaRPr lang="en-GB" dirty="0" smtClean="0">
                        <a:solidFill>
                          <a:schemeClr val="tx1"/>
                        </a:solidFill>
                      </a:endParaRPr>
                    </a:p>
                    <a:p>
                      <a:pPr algn="r"/>
                      <a:r>
                        <a:rPr lang="en-GB" i="1" dirty="0" err="1" smtClean="0">
                          <a:solidFill>
                            <a:schemeClr val="tx1"/>
                          </a:solidFill>
                        </a:rPr>
                        <a:t>eyne</a:t>
                      </a:r>
                      <a:r>
                        <a:rPr lang="en-GB" i="1" dirty="0" smtClean="0">
                          <a:solidFill>
                            <a:schemeClr val="tx1"/>
                          </a:solidFill>
                        </a:rPr>
                        <a:t> de </a:t>
                      </a:r>
                      <a:r>
                        <a:rPr lang="en-GB" i="1" dirty="0" err="1" smtClean="0">
                          <a:solidFill>
                            <a:schemeClr val="tx1"/>
                          </a:solidFill>
                        </a:rPr>
                        <a:t>tsveyte</a:t>
                      </a:r>
                      <a:r>
                        <a:rPr lang="en-GB" i="1" baseline="0" dirty="0" smtClean="0">
                          <a:solidFill>
                            <a:schemeClr val="tx1"/>
                          </a:solidFill>
                        </a:rPr>
                        <a:t> + </a:t>
                      </a:r>
                      <a:r>
                        <a:rPr lang="en-GB" i="1" baseline="0" dirty="0" err="1" smtClean="0">
                          <a:solidFill>
                            <a:schemeClr val="tx1"/>
                          </a:solidFill>
                        </a:rPr>
                        <a:t>zikh</a:t>
                      </a:r>
                      <a:endParaRPr lang="en-GB" i="1" baseline="0" dirty="0" smtClean="0">
                        <a:solidFill>
                          <a:schemeClr val="tx1"/>
                        </a:solidFill>
                      </a:endParaRPr>
                    </a:p>
                    <a:p>
                      <a:pPr algn="r"/>
                      <a:r>
                        <a:rPr lang="en-GB" i="0" baseline="0" dirty="0" smtClean="0">
                          <a:solidFill>
                            <a:schemeClr val="tx1"/>
                          </a:solidFill>
                        </a:rPr>
                        <a:t>(etc.)</a:t>
                      </a:r>
                      <a:endParaRPr lang="en-GB"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r" rtl="1">
                        <a:buFont typeface="Arial" panose="020B0604020202020204" pitchFamily="34" charset="0"/>
                        <a:buNone/>
                      </a:pPr>
                      <a:r>
                        <a:rPr lang="he-IL" dirty="0" smtClean="0">
                          <a:solidFill>
                            <a:schemeClr val="tx1"/>
                          </a:solidFill>
                        </a:rPr>
                        <a:t>זיך</a:t>
                      </a:r>
                      <a:endParaRPr lang="en-GB" dirty="0" smtClean="0">
                        <a:solidFill>
                          <a:schemeClr val="tx1"/>
                        </a:solidFill>
                      </a:endParaRPr>
                    </a:p>
                    <a:p>
                      <a:pPr marL="0" indent="0" algn="r" rtl="1">
                        <a:buFont typeface="Arial" panose="020B0604020202020204" pitchFamily="34" charset="0"/>
                        <a:buNone/>
                      </a:pPr>
                      <a:r>
                        <a:rPr lang="en-GB" i="1" dirty="0" err="1" smtClean="0">
                          <a:solidFill>
                            <a:schemeClr val="tx1"/>
                          </a:solidFill>
                        </a:rPr>
                        <a:t>zikh</a:t>
                      </a:r>
                      <a:endParaRPr lang="he-IL"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GB" b="1" dirty="0" smtClean="0">
                          <a:solidFill>
                            <a:schemeClr val="tx1"/>
                          </a:solidFill>
                        </a:rPr>
                        <a:t>Reciprocal </a:t>
                      </a:r>
                      <a:endParaRPr lang="en-GB"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0519415"/>
                  </a:ext>
                </a:extLst>
              </a:tr>
              <a:tr h="594360">
                <a:tc vMerge="1">
                  <a:txBody>
                    <a:bodyPr/>
                    <a:lstStyle/>
                    <a:p>
                      <a:endParaRPr lang="en-GB"/>
                    </a:p>
                  </a:txBody>
                  <a:tcPr/>
                </a:tc>
                <a:tc>
                  <a:txBody>
                    <a:bodyPr/>
                    <a:lstStyle/>
                    <a:p>
                      <a:pPr marL="0" marR="0" lvl="0" indent="0" algn="r" defTabSz="4572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dirty="0" smtClean="0">
                          <a:solidFill>
                            <a:schemeClr val="tx1"/>
                          </a:solidFill>
                        </a:rPr>
                        <a:t>איינער דעם צווייטן</a:t>
                      </a:r>
                      <a:endParaRPr lang="en-GB" dirty="0" smtClean="0">
                        <a:solidFill>
                          <a:schemeClr val="tx1"/>
                        </a:solidFill>
                      </a:endParaRPr>
                    </a:p>
                    <a:p>
                      <a:pPr marL="0" indent="0" algn="r" rtl="1">
                        <a:buFont typeface="Arial" panose="020B0604020202020204" pitchFamily="34" charset="0"/>
                        <a:buNone/>
                      </a:pPr>
                      <a:r>
                        <a:rPr lang="en-GB" i="1" dirty="0" err="1" smtClean="0">
                          <a:solidFill>
                            <a:schemeClr val="tx1"/>
                          </a:solidFill>
                        </a:rPr>
                        <a:t>eyner</a:t>
                      </a:r>
                      <a:r>
                        <a:rPr lang="en-GB" i="1" dirty="0" smtClean="0">
                          <a:solidFill>
                            <a:schemeClr val="tx1"/>
                          </a:solidFill>
                        </a:rPr>
                        <a:t> </a:t>
                      </a:r>
                      <a:r>
                        <a:rPr lang="en-GB" i="1" dirty="0" err="1" smtClean="0">
                          <a:solidFill>
                            <a:schemeClr val="tx1"/>
                          </a:solidFill>
                        </a:rPr>
                        <a:t>dem</a:t>
                      </a:r>
                      <a:r>
                        <a:rPr lang="en-GB" i="1" dirty="0" smtClean="0">
                          <a:solidFill>
                            <a:schemeClr val="tx1"/>
                          </a:solidFill>
                        </a:rPr>
                        <a:t> </a:t>
                      </a:r>
                      <a:r>
                        <a:rPr lang="en-GB" i="1" dirty="0" err="1" smtClean="0">
                          <a:solidFill>
                            <a:schemeClr val="tx1"/>
                          </a:solidFill>
                        </a:rPr>
                        <a:t>tsveytn</a:t>
                      </a:r>
                      <a:r>
                        <a:rPr lang="en-GB" i="1" dirty="0" smtClean="0">
                          <a:solidFill>
                            <a:schemeClr val="tx1"/>
                          </a:solidFill>
                        </a:rPr>
                        <a:t> </a:t>
                      </a:r>
                      <a:r>
                        <a:rPr lang="en-GB" i="0" dirty="0" smtClean="0">
                          <a:solidFill>
                            <a:schemeClr val="tx1"/>
                          </a:solidFill>
                        </a:rPr>
                        <a:t>(etc.)</a:t>
                      </a:r>
                      <a:endParaRPr lang="en-GB"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GB"/>
                    </a:p>
                  </a:txBody>
                  <a:tcPr/>
                </a:tc>
                <a:extLst>
                  <a:ext uri="{0D108BD9-81ED-4DB2-BD59-A6C34878D82A}">
                    <a16:rowId xmlns:a16="http://schemas.microsoft.com/office/drawing/2014/main" val="3673432922"/>
                  </a:ext>
                </a:extLst>
              </a:tr>
            </a:tbl>
          </a:graphicData>
        </a:graphic>
      </p:graphicFrame>
      <p:sp>
        <p:nvSpPr>
          <p:cNvPr id="5" name="TextBox 4"/>
          <p:cNvSpPr txBox="1"/>
          <p:nvPr/>
        </p:nvSpPr>
        <p:spPr>
          <a:xfrm>
            <a:off x="1524001" y="4952047"/>
            <a:ext cx="6263148" cy="1477328"/>
          </a:xfrm>
          <a:prstGeom prst="rect">
            <a:avLst/>
          </a:prstGeom>
          <a:noFill/>
        </p:spPr>
        <p:txBody>
          <a:bodyPr wrap="square" rtlCol="0">
            <a:spAutoFit/>
          </a:bodyPr>
          <a:lstStyle/>
          <a:p>
            <a:r>
              <a:rPr lang="en-GB" dirty="0" smtClean="0"/>
              <a:t>Note:</a:t>
            </a:r>
          </a:p>
          <a:p>
            <a:pPr marL="285750" indent="-285750">
              <a:buFont typeface="Arial" panose="020B0604020202020204" pitchFamily="34" charset="0"/>
              <a:buChar char="•"/>
            </a:pPr>
            <a:r>
              <a:rPr lang="en-GB" dirty="0" smtClean="0"/>
              <a:t>Pre-war and Standard Yiddish reciprocal constructions can vary to some degree</a:t>
            </a:r>
          </a:p>
          <a:p>
            <a:pPr marL="285750" indent="-285750">
              <a:buFont typeface="Arial" panose="020B0604020202020204" pitchFamily="34" charset="0"/>
              <a:buChar char="•"/>
            </a:pPr>
            <a:r>
              <a:rPr lang="en-GB" dirty="0" smtClean="0"/>
              <a:t>Stamford Hill Hasidic Yiddish use of </a:t>
            </a:r>
            <a:r>
              <a:rPr lang="he-IL" dirty="0" smtClean="0"/>
              <a:t>זיך</a:t>
            </a:r>
            <a:r>
              <a:rPr lang="en-GB" dirty="0" smtClean="0"/>
              <a:t> and circumlocutions varies to some degree with reciprocals </a:t>
            </a:r>
            <a:endParaRPr lang="en-GB" dirty="0"/>
          </a:p>
        </p:txBody>
      </p:sp>
    </p:spTree>
    <p:extLst>
      <p:ext uri="{BB962C8B-B14F-4D97-AF65-F5344CB8AC3E}">
        <p14:creationId xmlns:p14="http://schemas.microsoft.com/office/powerpoint/2010/main" val="821893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55363403"/>
              </p:ext>
            </p:extLst>
          </p:nvPr>
        </p:nvGraphicFramePr>
        <p:xfrm>
          <a:off x="160969" y="861846"/>
          <a:ext cx="8877981" cy="5838238"/>
        </p:xfrm>
        <a:graphic>
          <a:graphicData uri="http://schemas.openxmlformats.org/drawingml/2006/table">
            <a:tbl>
              <a:tblPr firstRow="1" bandRow="1">
                <a:tableStyleId>{5C22544A-7EE6-4342-B048-85BDC9FD1C3A}</a:tableStyleId>
              </a:tblPr>
              <a:tblGrid>
                <a:gridCol w="616522">
                  <a:extLst>
                    <a:ext uri="{9D8B030D-6E8A-4147-A177-3AD203B41FA5}">
                      <a16:colId xmlns:a16="http://schemas.microsoft.com/office/drawing/2014/main" val="523950526"/>
                    </a:ext>
                  </a:extLst>
                </a:gridCol>
                <a:gridCol w="466350">
                  <a:extLst>
                    <a:ext uri="{9D8B030D-6E8A-4147-A177-3AD203B41FA5}">
                      <a16:colId xmlns:a16="http://schemas.microsoft.com/office/drawing/2014/main" val="3222236324"/>
                    </a:ext>
                  </a:extLst>
                </a:gridCol>
                <a:gridCol w="3408645">
                  <a:extLst>
                    <a:ext uri="{9D8B030D-6E8A-4147-A177-3AD203B41FA5}">
                      <a16:colId xmlns:a16="http://schemas.microsoft.com/office/drawing/2014/main" val="1724227039"/>
                    </a:ext>
                  </a:extLst>
                </a:gridCol>
                <a:gridCol w="428140">
                  <a:extLst>
                    <a:ext uri="{9D8B030D-6E8A-4147-A177-3AD203B41FA5}">
                      <a16:colId xmlns:a16="http://schemas.microsoft.com/office/drawing/2014/main" val="3819539616"/>
                    </a:ext>
                  </a:extLst>
                </a:gridCol>
                <a:gridCol w="3958324">
                  <a:extLst>
                    <a:ext uri="{9D8B030D-6E8A-4147-A177-3AD203B41FA5}">
                      <a16:colId xmlns:a16="http://schemas.microsoft.com/office/drawing/2014/main" val="1554526071"/>
                    </a:ext>
                  </a:extLst>
                </a:gridCol>
              </a:tblGrid>
              <a:tr h="445788">
                <a:tc gridSpan="5">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b="1" dirty="0" smtClean="0">
                          <a:solidFill>
                            <a:sysClr val="windowText" lastClr="000000"/>
                          </a:solidFill>
                        </a:rPr>
                        <a:t>Reflexives</a:t>
                      </a:r>
                      <a:r>
                        <a:rPr lang="en-GB" sz="2000" b="1" baseline="0" dirty="0" smtClean="0">
                          <a:solidFill>
                            <a:sysClr val="windowText" lastClr="000000"/>
                          </a:solidFill>
                        </a:rPr>
                        <a:t> and </a:t>
                      </a:r>
                      <a:r>
                        <a:rPr lang="en-GB" sz="2000" b="1" baseline="0" dirty="0" smtClean="0">
                          <a:solidFill>
                            <a:sysClr val="windowText" lastClr="000000"/>
                          </a:solidFill>
                        </a:rPr>
                        <a:t>reciprocals: examples</a:t>
                      </a:r>
                      <a:endParaRPr lang="en-GB" sz="2000" b="1"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sz="2000" b="1"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120988"/>
                  </a:ext>
                </a:extLst>
              </a:tr>
              <a:tr h="925867">
                <a:tc rowSpan="2">
                  <a:txBody>
                    <a:bodyPr/>
                    <a:lstStyle/>
                    <a:p>
                      <a:pPr algn="ctr"/>
                      <a:r>
                        <a:rPr lang="en-GB" sz="1400" b="1" dirty="0" smtClean="0"/>
                        <a:t>Reflexives</a:t>
                      </a:r>
                      <a:endParaRPr lang="en-GB" sz="14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a</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dirty="0" smtClean="0"/>
                        <a:t>דו קענסט </a:t>
                      </a:r>
                      <a:r>
                        <a:rPr lang="he-IL" sz="1600" b="1" dirty="0" smtClean="0"/>
                        <a:t>זיך</a:t>
                      </a:r>
                      <a:r>
                        <a:rPr lang="he-IL" sz="1600" dirty="0" smtClean="0"/>
                        <a:t> זען אין שפיגל</a:t>
                      </a:r>
                      <a:endParaRPr lang="en-GB" sz="1600" i="1" baseline="0" dirty="0" smtClean="0"/>
                    </a:p>
                    <a:p>
                      <a:pPr algn="l"/>
                      <a:r>
                        <a:rPr lang="en-GB" sz="1600" i="1" baseline="0" dirty="0" smtClean="0"/>
                        <a:t>du </a:t>
                      </a:r>
                      <a:r>
                        <a:rPr lang="en-GB" sz="1600" i="1" baseline="0" dirty="0" err="1" smtClean="0"/>
                        <a:t>kenst</a:t>
                      </a:r>
                      <a:r>
                        <a:rPr lang="en-GB" sz="1600" i="1" baseline="0" dirty="0" smtClean="0"/>
                        <a:t> </a:t>
                      </a:r>
                      <a:r>
                        <a:rPr lang="en-GB" sz="1600" i="1" baseline="0" dirty="0" err="1" smtClean="0"/>
                        <a:t>zikh</a:t>
                      </a:r>
                      <a:r>
                        <a:rPr lang="en-GB" sz="1600" i="1" baseline="0" dirty="0" smtClean="0"/>
                        <a:t> </a:t>
                      </a:r>
                      <a:r>
                        <a:rPr lang="en-GB" sz="1600" i="1" baseline="0" dirty="0" err="1" smtClean="0"/>
                        <a:t>zen</a:t>
                      </a:r>
                      <a:r>
                        <a:rPr lang="en-GB" sz="1600" i="1" baseline="0" dirty="0" smtClean="0"/>
                        <a:t> in </a:t>
                      </a:r>
                      <a:r>
                        <a:rPr lang="en-GB" sz="1600" i="1" baseline="0" dirty="0" err="1" smtClean="0"/>
                        <a:t>shpigl</a:t>
                      </a:r>
                      <a:endParaRPr lang="en-GB" sz="1600" i="1" baseline="0" dirty="0" smtClean="0"/>
                    </a:p>
                    <a:p>
                      <a:pPr algn="l"/>
                      <a:r>
                        <a:rPr lang="en-GB" sz="1600" i="1" baseline="0" dirty="0" smtClean="0"/>
                        <a:t>‘</a:t>
                      </a:r>
                      <a:r>
                        <a:rPr lang="en-GB" sz="1600" i="0" baseline="0" dirty="0" smtClean="0"/>
                        <a:t>you </a:t>
                      </a:r>
                      <a:r>
                        <a:rPr lang="en-GB" sz="1600" i="0" baseline="0" dirty="0" smtClean="0"/>
                        <a:t>can see yourself in the mirror’</a:t>
                      </a:r>
                      <a:endParaRPr lang="he-IL" sz="1600" i="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b</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dirty="0" smtClean="0"/>
                        <a:t>ער קען </a:t>
                      </a:r>
                      <a:r>
                        <a:rPr lang="he-IL" sz="1600" b="1" dirty="0" smtClean="0"/>
                        <a:t>זיך</a:t>
                      </a:r>
                      <a:r>
                        <a:rPr lang="he-IL" sz="1600" dirty="0" smtClean="0"/>
                        <a:t> זען אין דע שפיגל</a:t>
                      </a:r>
                      <a:endParaRPr lang="en-CA" sz="1600" dirty="0" smtClean="0"/>
                    </a:p>
                    <a:p>
                      <a:pPr algn="l"/>
                      <a:r>
                        <a:rPr lang="en-CA" sz="1600" i="1" dirty="0" err="1" smtClean="0"/>
                        <a:t>er</a:t>
                      </a:r>
                      <a:r>
                        <a:rPr lang="en-CA" sz="1600" i="1" dirty="0" smtClean="0"/>
                        <a:t> ken </a:t>
                      </a:r>
                      <a:r>
                        <a:rPr lang="en-CA" sz="1600" i="1" dirty="0" err="1" smtClean="0"/>
                        <a:t>zikh</a:t>
                      </a:r>
                      <a:r>
                        <a:rPr lang="en-CA" sz="1600" i="1" dirty="0" smtClean="0"/>
                        <a:t> </a:t>
                      </a:r>
                      <a:r>
                        <a:rPr lang="en-CA" sz="1600" i="1" dirty="0" err="1" smtClean="0"/>
                        <a:t>zen</a:t>
                      </a:r>
                      <a:r>
                        <a:rPr lang="en-CA" sz="1600" i="1" dirty="0" smtClean="0"/>
                        <a:t> in de </a:t>
                      </a:r>
                      <a:r>
                        <a:rPr lang="en-CA" sz="1600" i="1" dirty="0" err="1" smtClean="0"/>
                        <a:t>shpigl</a:t>
                      </a:r>
                      <a:endParaRPr lang="en-GB" sz="1600" i="1" baseline="0" dirty="0" smtClean="0"/>
                    </a:p>
                    <a:p>
                      <a:pPr algn="l"/>
                      <a:r>
                        <a:rPr lang="en-GB" sz="1600" i="0" baseline="0" dirty="0" smtClean="0"/>
                        <a:t>‘he </a:t>
                      </a:r>
                      <a:r>
                        <a:rPr lang="en-GB" sz="1600" i="0" baseline="0" dirty="0" smtClean="0"/>
                        <a:t>can see himself in the mirror’</a:t>
                      </a:r>
                      <a:endParaRPr lang="en-GB" sz="16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6375288"/>
                  </a:ext>
                </a:extLst>
              </a:tr>
              <a:tr h="1140320">
                <a:tc vMerge="1">
                  <a:txBody>
                    <a:bodyPr/>
                    <a:lstStyle/>
                    <a:p>
                      <a:endParaRPr lang="en-GB"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c</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i="0" dirty="0" smtClean="0"/>
                        <a:t>אונז קענען </a:t>
                      </a:r>
                      <a:r>
                        <a:rPr lang="he-IL" sz="1600" b="1" i="0" dirty="0" smtClean="0"/>
                        <a:t>זיך</a:t>
                      </a:r>
                      <a:r>
                        <a:rPr lang="he-IL" sz="1600" i="0" dirty="0" smtClean="0"/>
                        <a:t> זען אין דע שפיגל</a:t>
                      </a:r>
                      <a:endParaRPr lang="en-CA" sz="1600" i="0" dirty="0" smtClean="0"/>
                    </a:p>
                    <a:p>
                      <a:pPr algn="l"/>
                      <a:r>
                        <a:rPr lang="en-CA" sz="1600" i="1" dirty="0" err="1" smtClean="0"/>
                        <a:t>undz</a:t>
                      </a:r>
                      <a:r>
                        <a:rPr lang="en-CA" sz="1600" i="1" dirty="0" smtClean="0"/>
                        <a:t> </a:t>
                      </a:r>
                      <a:r>
                        <a:rPr lang="en-CA" sz="1600" i="1" dirty="0" err="1" smtClean="0"/>
                        <a:t>kenen</a:t>
                      </a:r>
                      <a:r>
                        <a:rPr lang="en-CA" sz="1600" i="1" dirty="0" smtClean="0"/>
                        <a:t> </a:t>
                      </a:r>
                      <a:r>
                        <a:rPr lang="en-CA" sz="1600" i="1" dirty="0" err="1" smtClean="0"/>
                        <a:t>zikh</a:t>
                      </a:r>
                      <a:r>
                        <a:rPr lang="en-CA" sz="1600" i="1" dirty="0" smtClean="0"/>
                        <a:t> </a:t>
                      </a:r>
                      <a:r>
                        <a:rPr lang="en-CA" sz="1600" i="1" dirty="0" err="1" smtClean="0"/>
                        <a:t>zen</a:t>
                      </a:r>
                      <a:r>
                        <a:rPr lang="en-CA" sz="1600" i="1" dirty="0" smtClean="0"/>
                        <a:t> in de </a:t>
                      </a:r>
                      <a:r>
                        <a:rPr lang="en-CA" sz="1600" i="1" dirty="0" err="1" smtClean="0"/>
                        <a:t>shpigl</a:t>
                      </a:r>
                      <a:endParaRPr lang="en-CA" sz="1600" i="1" dirty="0" smtClean="0"/>
                    </a:p>
                    <a:p>
                      <a:pPr algn="l"/>
                      <a:r>
                        <a:rPr lang="en-CA" sz="1600" i="0" baseline="0" dirty="0" smtClean="0"/>
                        <a:t>‘we </a:t>
                      </a:r>
                      <a:r>
                        <a:rPr lang="en-CA" sz="1600" i="0" baseline="0" dirty="0" smtClean="0"/>
                        <a:t>can see ourselves in the mirror’</a:t>
                      </a:r>
                      <a:endParaRPr lang="en-GB" sz="16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i="0" dirty="0" smtClean="0"/>
                        <a:t>ענק זעען </a:t>
                      </a:r>
                      <a:r>
                        <a:rPr lang="he-IL" sz="1600" b="1" i="0" dirty="0" smtClean="0"/>
                        <a:t>זיך</a:t>
                      </a:r>
                      <a:r>
                        <a:rPr lang="he-IL" sz="1600" i="0" dirty="0" smtClean="0"/>
                        <a:t> אין דע שפיגל</a:t>
                      </a:r>
                      <a:endParaRPr lang="en-CA" sz="1600" i="0" dirty="0" smtClean="0"/>
                    </a:p>
                    <a:p>
                      <a:pPr algn="l"/>
                      <a:r>
                        <a:rPr lang="en-CA" sz="1600" i="1" dirty="0" err="1" smtClean="0"/>
                        <a:t>enk</a:t>
                      </a:r>
                      <a:r>
                        <a:rPr lang="en-CA" sz="1600" i="1" dirty="0" smtClean="0"/>
                        <a:t> </a:t>
                      </a:r>
                      <a:r>
                        <a:rPr lang="en-CA" sz="1600" i="1" dirty="0" err="1" smtClean="0"/>
                        <a:t>zen</a:t>
                      </a:r>
                      <a:r>
                        <a:rPr lang="en-CA" sz="1600" i="1" dirty="0" smtClean="0"/>
                        <a:t> </a:t>
                      </a:r>
                      <a:r>
                        <a:rPr lang="en-CA" sz="1600" i="1" dirty="0" err="1" smtClean="0"/>
                        <a:t>zikh</a:t>
                      </a:r>
                      <a:r>
                        <a:rPr lang="en-CA" sz="1600" i="1" dirty="0" smtClean="0"/>
                        <a:t> in de </a:t>
                      </a:r>
                      <a:r>
                        <a:rPr lang="en-CA" sz="1600" i="1" dirty="0" err="1" smtClean="0"/>
                        <a:t>shpigl</a:t>
                      </a:r>
                      <a:r>
                        <a:rPr lang="en-CA" sz="1600" i="1" dirty="0" smtClean="0"/>
                        <a:t> </a:t>
                      </a:r>
                      <a:endParaRPr lang="en-GB" sz="1600" i="0" dirty="0" smtClean="0"/>
                    </a:p>
                    <a:p>
                      <a:pPr algn="l"/>
                      <a:r>
                        <a:rPr lang="en-CA" sz="1600" i="0" dirty="0" smtClean="0"/>
                        <a:t>‘you </a:t>
                      </a:r>
                      <a:r>
                        <a:rPr lang="en-CA" sz="1600" i="0" dirty="0" smtClean="0"/>
                        <a:t>can see yourselves in the mirror’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1712093"/>
                  </a:ext>
                </a:extLst>
              </a:tr>
              <a:tr h="925867">
                <a:tc rowSpan="3">
                  <a:txBody>
                    <a:bodyPr/>
                    <a:lstStyle/>
                    <a:p>
                      <a:pPr algn="ctr"/>
                      <a:r>
                        <a:rPr lang="en-GB" sz="1400" b="1" dirty="0" smtClean="0"/>
                        <a:t>Reciprocals</a:t>
                      </a:r>
                      <a:endParaRPr lang="en-GB" sz="1400" b="1" dirty="0"/>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a</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dirty="0" smtClean="0"/>
                        <a:t>אונדז </a:t>
                      </a:r>
                      <a:r>
                        <a:rPr lang="he-IL" sz="1600" dirty="0" smtClean="0"/>
                        <a:t>האבן </a:t>
                      </a:r>
                      <a:r>
                        <a:rPr lang="he-IL" sz="1600" b="1" dirty="0" smtClean="0"/>
                        <a:t>זיך</a:t>
                      </a:r>
                      <a:r>
                        <a:rPr lang="he-IL" sz="1600" dirty="0" smtClean="0"/>
                        <a:t> באגעגנט</a:t>
                      </a:r>
                      <a:endParaRPr lang="en-CA" sz="1600" dirty="0" smtClean="0"/>
                    </a:p>
                    <a:p>
                      <a:pPr algn="l"/>
                      <a:r>
                        <a:rPr lang="en-CA" sz="1600" i="1" dirty="0" err="1" smtClean="0"/>
                        <a:t>undz</a:t>
                      </a:r>
                      <a:r>
                        <a:rPr lang="en-CA" sz="1600" i="1" dirty="0" smtClean="0"/>
                        <a:t> </a:t>
                      </a:r>
                      <a:r>
                        <a:rPr lang="en-CA" sz="1600" i="1" dirty="0" err="1" smtClean="0"/>
                        <a:t>hobn</a:t>
                      </a:r>
                      <a:r>
                        <a:rPr lang="en-CA" sz="1600" i="1" dirty="0" smtClean="0"/>
                        <a:t> </a:t>
                      </a:r>
                      <a:r>
                        <a:rPr lang="en-CA" sz="1600" i="1" dirty="0" err="1" smtClean="0"/>
                        <a:t>zikh</a:t>
                      </a:r>
                      <a:r>
                        <a:rPr lang="en-CA" sz="1600" i="1" dirty="0" smtClean="0"/>
                        <a:t> </a:t>
                      </a:r>
                      <a:r>
                        <a:rPr lang="en-CA" sz="1600" i="1" dirty="0" err="1" smtClean="0"/>
                        <a:t>bagegnt</a:t>
                      </a:r>
                      <a:endParaRPr lang="en-CA" sz="1600" i="1" dirty="0" smtClean="0"/>
                    </a:p>
                    <a:p>
                      <a:pPr algn="l"/>
                      <a:r>
                        <a:rPr lang="en-GB" sz="1600" i="0" baseline="0" dirty="0" smtClean="0"/>
                        <a:t>‘we </a:t>
                      </a:r>
                      <a:r>
                        <a:rPr lang="en-GB" sz="1600" i="0" baseline="0" dirty="0" smtClean="0"/>
                        <a:t>met each other’</a:t>
                      </a:r>
                      <a:endParaRPr lang="en-GB" sz="1600"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b</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dirty="0" smtClean="0"/>
                        <a:t>מיר רעדן </a:t>
                      </a:r>
                      <a:r>
                        <a:rPr lang="he-IL" sz="1600" b="1" dirty="0" smtClean="0"/>
                        <a:t>איינע צו דע כווייטע</a:t>
                      </a:r>
                      <a:endParaRPr lang="en-CA" sz="1600" b="1" dirty="0" smtClean="0"/>
                    </a:p>
                    <a:p>
                      <a:pPr algn="l"/>
                      <a:r>
                        <a:rPr lang="en-CA" sz="1600" i="1" baseline="0" dirty="0" err="1" smtClean="0"/>
                        <a:t>mir</a:t>
                      </a:r>
                      <a:r>
                        <a:rPr lang="en-CA" sz="1600" i="1" baseline="0" dirty="0" smtClean="0"/>
                        <a:t> </a:t>
                      </a:r>
                      <a:r>
                        <a:rPr lang="en-CA" sz="1600" i="1" baseline="0" dirty="0" err="1" smtClean="0"/>
                        <a:t>redn</a:t>
                      </a:r>
                      <a:r>
                        <a:rPr lang="en-CA" sz="1600" i="1" baseline="0" dirty="0" smtClean="0"/>
                        <a:t> </a:t>
                      </a:r>
                      <a:r>
                        <a:rPr lang="en-CA" sz="1600" i="1" baseline="0" dirty="0" err="1" smtClean="0"/>
                        <a:t>eyne</a:t>
                      </a:r>
                      <a:r>
                        <a:rPr lang="en-CA" sz="1600" i="1" baseline="0" dirty="0" smtClean="0"/>
                        <a:t> </a:t>
                      </a:r>
                      <a:r>
                        <a:rPr lang="en-CA" sz="1600" i="1" baseline="0" dirty="0" err="1" smtClean="0"/>
                        <a:t>tsu</a:t>
                      </a:r>
                      <a:r>
                        <a:rPr lang="en-CA" sz="1600" i="1" baseline="0" dirty="0" smtClean="0"/>
                        <a:t> de </a:t>
                      </a:r>
                      <a:r>
                        <a:rPr lang="en-CA" sz="1600" i="1" baseline="0" dirty="0" err="1" smtClean="0"/>
                        <a:t>tsveyte</a:t>
                      </a:r>
                      <a:endParaRPr lang="en-CA" sz="1600" i="1" baseline="0" dirty="0" smtClean="0"/>
                    </a:p>
                    <a:p>
                      <a:pPr algn="l"/>
                      <a:r>
                        <a:rPr lang="en-GB" sz="1600" i="0" baseline="0" dirty="0" smtClean="0"/>
                        <a:t>‘we're </a:t>
                      </a:r>
                      <a:r>
                        <a:rPr lang="en-GB" sz="1600" i="0" baseline="0" dirty="0" smtClean="0"/>
                        <a:t>talking to each other’</a:t>
                      </a:r>
                      <a:endParaRPr lang="en-GB" sz="1600"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1986972"/>
                  </a:ext>
                </a:extLst>
              </a:tr>
              <a:tr h="925867">
                <a:tc vMerge="1">
                  <a:txBody>
                    <a:bodyPr/>
                    <a:lstStyle/>
                    <a:p>
                      <a:endParaRPr lang="en-GB"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c</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i="0" dirty="0" smtClean="0"/>
                        <a:t>ענק קענען </a:t>
                      </a:r>
                      <a:r>
                        <a:rPr lang="he-IL" sz="1600" b="1" i="0" dirty="0" smtClean="0"/>
                        <a:t>זיך איינעם דעם אנדערן</a:t>
                      </a:r>
                      <a:endParaRPr lang="en-CA" sz="1600" b="1" i="0" dirty="0" smtClean="0"/>
                    </a:p>
                    <a:p>
                      <a:pPr algn="l"/>
                      <a:r>
                        <a:rPr lang="en-CA" sz="1600" i="1" dirty="0" err="1" smtClean="0"/>
                        <a:t>enk</a:t>
                      </a:r>
                      <a:r>
                        <a:rPr lang="en-CA" sz="1600" i="1" dirty="0" smtClean="0"/>
                        <a:t> </a:t>
                      </a:r>
                      <a:r>
                        <a:rPr lang="en-CA" sz="1600" i="1" dirty="0" err="1" smtClean="0"/>
                        <a:t>kenen</a:t>
                      </a:r>
                      <a:r>
                        <a:rPr lang="en-CA" sz="1600" i="1" dirty="0" smtClean="0"/>
                        <a:t> </a:t>
                      </a:r>
                      <a:r>
                        <a:rPr lang="en-CA" sz="1600" i="1" dirty="0" err="1" smtClean="0"/>
                        <a:t>zikh</a:t>
                      </a:r>
                      <a:r>
                        <a:rPr lang="en-CA" sz="1600" i="1" dirty="0" smtClean="0"/>
                        <a:t> </a:t>
                      </a:r>
                      <a:r>
                        <a:rPr lang="en-CA" sz="1600" i="1" dirty="0" err="1" smtClean="0"/>
                        <a:t>eynem</a:t>
                      </a:r>
                      <a:r>
                        <a:rPr lang="en-CA" sz="1600" i="1" dirty="0" smtClean="0"/>
                        <a:t> </a:t>
                      </a:r>
                      <a:r>
                        <a:rPr lang="en-CA" sz="1600" i="1" dirty="0" err="1" smtClean="0"/>
                        <a:t>dem</a:t>
                      </a:r>
                      <a:r>
                        <a:rPr lang="en-CA" sz="1600" i="1" dirty="0" smtClean="0"/>
                        <a:t> </a:t>
                      </a:r>
                      <a:r>
                        <a:rPr lang="en-CA" sz="1600" i="1" dirty="0" err="1" smtClean="0"/>
                        <a:t>andern</a:t>
                      </a:r>
                      <a:endParaRPr lang="en-CA" sz="1600" i="1" dirty="0" smtClean="0"/>
                    </a:p>
                    <a:p>
                      <a:pPr algn="l"/>
                      <a:r>
                        <a:rPr lang="en-GB" sz="1600" i="0" dirty="0" smtClean="0"/>
                        <a:t>‘you </a:t>
                      </a:r>
                      <a:r>
                        <a:rPr lang="en-GB" sz="1600" i="0" dirty="0" smtClean="0"/>
                        <a:t>know each other</a:t>
                      </a:r>
                      <a:r>
                        <a:rPr lang="en-GB" sz="1600" i="0" baseline="0" dirty="0" smtClean="0"/>
                        <a:t>’</a:t>
                      </a:r>
                      <a:endParaRPr lang="en-GB" sz="1600"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i="0" dirty="0" smtClean="0"/>
                        <a:t>מע קען </a:t>
                      </a:r>
                      <a:r>
                        <a:rPr lang="he-IL" sz="1600" b="1" i="0" dirty="0" smtClean="0"/>
                        <a:t>זיך</a:t>
                      </a:r>
                      <a:r>
                        <a:rPr lang="he-IL" sz="1600" i="0" dirty="0" smtClean="0"/>
                        <a:t> זען </a:t>
                      </a:r>
                      <a:r>
                        <a:rPr lang="he-IL" sz="1600" b="1" i="0" dirty="0" smtClean="0"/>
                        <a:t>איינע דע צווייטע</a:t>
                      </a:r>
                      <a:endParaRPr lang="en-CA" sz="1600" b="1" i="0" dirty="0" smtClean="0"/>
                    </a:p>
                    <a:p>
                      <a:pPr algn="l"/>
                      <a:r>
                        <a:rPr lang="en-CA" sz="1600" i="1" dirty="0" smtClean="0"/>
                        <a:t>me ken </a:t>
                      </a:r>
                      <a:r>
                        <a:rPr lang="en-CA" sz="1600" i="1" dirty="0" err="1" smtClean="0"/>
                        <a:t>zikh</a:t>
                      </a:r>
                      <a:r>
                        <a:rPr lang="en-CA" sz="1600" i="1" dirty="0" smtClean="0"/>
                        <a:t> </a:t>
                      </a:r>
                      <a:r>
                        <a:rPr lang="en-CA" sz="1600" i="1" dirty="0" err="1" smtClean="0"/>
                        <a:t>zen</a:t>
                      </a:r>
                      <a:r>
                        <a:rPr lang="en-CA" sz="1600" i="1" dirty="0" smtClean="0"/>
                        <a:t> </a:t>
                      </a:r>
                      <a:r>
                        <a:rPr lang="en-CA" sz="1600" i="1" dirty="0" err="1" smtClean="0"/>
                        <a:t>eyne</a:t>
                      </a:r>
                      <a:r>
                        <a:rPr lang="en-CA" sz="1600" i="1" dirty="0" smtClean="0"/>
                        <a:t> de </a:t>
                      </a:r>
                      <a:r>
                        <a:rPr lang="en-CA" sz="1600" i="1" dirty="0" err="1" smtClean="0"/>
                        <a:t>tsveyte</a:t>
                      </a:r>
                      <a:endParaRPr lang="en-GB" sz="1600" i="0" dirty="0" smtClean="0"/>
                    </a:p>
                    <a:p>
                      <a:pPr algn="l"/>
                      <a:r>
                        <a:rPr lang="en-CA" sz="1600" i="0" dirty="0" smtClean="0"/>
                        <a:t>‘we </a:t>
                      </a:r>
                      <a:r>
                        <a:rPr lang="en-CA" sz="1600" i="0" dirty="0" smtClean="0"/>
                        <a:t>can see each other’</a:t>
                      </a:r>
                      <a:endParaRPr lang="en-GB" sz="1600"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426185"/>
                  </a:ext>
                </a:extLst>
              </a:tr>
              <a:tr h="1474529">
                <a:tc vMerge="1">
                  <a:txBody>
                    <a:bodyPr/>
                    <a:lstStyle/>
                    <a:p>
                      <a:endParaRPr lang="en-GB"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e</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dirty="0" smtClean="0"/>
                        <a:t>זיי האבן </a:t>
                      </a:r>
                      <a:r>
                        <a:rPr lang="he-IL" sz="1600" b="1" dirty="0" smtClean="0"/>
                        <a:t>זיך</a:t>
                      </a:r>
                      <a:r>
                        <a:rPr lang="he-IL" sz="1600" dirty="0" smtClean="0"/>
                        <a:t> געשריבן בריוון </a:t>
                      </a:r>
                      <a:r>
                        <a:rPr lang="he-IL" sz="1600" b="1" i="0" dirty="0" smtClean="0"/>
                        <a:t>איינע צו דע אנדערע</a:t>
                      </a:r>
                      <a:endParaRPr lang="en-CA" sz="1600" b="1" i="0" dirty="0" smtClean="0"/>
                    </a:p>
                    <a:p>
                      <a:pPr algn="l"/>
                      <a:r>
                        <a:rPr lang="en-CA" sz="1600" i="1" baseline="0" dirty="0" err="1" smtClean="0"/>
                        <a:t>zey</a:t>
                      </a:r>
                      <a:r>
                        <a:rPr lang="en-CA" sz="1600" i="1" baseline="0" dirty="0" smtClean="0"/>
                        <a:t> </a:t>
                      </a:r>
                      <a:r>
                        <a:rPr lang="en-CA" sz="1600" i="1" baseline="0" dirty="0" err="1" smtClean="0"/>
                        <a:t>hobn</a:t>
                      </a:r>
                      <a:r>
                        <a:rPr lang="en-CA" sz="1600" i="1" baseline="0" dirty="0" smtClean="0"/>
                        <a:t> </a:t>
                      </a:r>
                      <a:r>
                        <a:rPr lang="en-CA" sz="1600" i="1" baseline="0" dirty="0" err="1" smtClean="0"/>
                        <a:t>zikh</a:t>
                      </a:r>
                      <a:r>
                        <a:rPr lang="en-CA" sz="1600" i="1" baseline="0" dirty="0" smtClean="0"/>
                        <a:t> </a:t>
                      </a:r>
                      <a:r>
                        <a:rPr lang="en-CA" sz="1600" i="1" baseline="0" dirty="0" err="1" smtClean="0"/>
                        <a:t>geshribn</a:t>
                      </a:r>
                      <a:r>
                        <a:rPr lang="en-CA" sz="1600" i="1" baseline="0" dirty="0" smtClean="0"/>
                        <a:t> </a:t>
                      </a:r>
                      <a:r>
                        <a:rPr lang="en-CA" sz="1600" i="1" baseline="0" dirty="0" err="1" smtClean="0"/>
                        <a:t>brivn</a:t>
                      </a:r>
                      <a:r>
                        <a:rPr lang="en-CA" sz="1600" i="1" baseline="0" dirty="0" smtClean="0"/>
                        <a:t> </a:t>
                      </a:r>
                      <a:r>
                        <a:rPr lang="en-CA" sz="1600" i="1" baseline="0" dirty="0" err="1" smtClean="0"/>
                        <a:t>eyne</a:t>
                      </a:r>
                      <a:r>
                        <a:rPr lang="en-CA" sz="1600" i="1" baseline="0" dirty="0" smtClean="0"/>
                        <a:t> </a:t>
                      </a:r>
                      <a:r>
                        <a:rPr lang="en-CA" sz="1600" i="1" baseline="0" dirty="0" err="1" smtClean="0"/>
                        <a:t>tsu</a:t>
                      </a:r>
                      <a:r>
                        <a:rPr lang="en-CA" sz="1600" i="1" baseline="0" dirty="0" smtClean="0"/>
                        <a:t> de </a:t>
                      </a:r>
                      <a:r>
                        <a:rPr lang="en-CA" sz="1600" i="1" baseline="0" dirty="0" err="1" smtClean="0"/>
                        <a:t>andere</a:t>
                      </a:r>
                      <a:endParaRPr lang="en-CA" sz="1600" i="1" baseline="0" dirty="0" smtClean="0"/>
                    </a:p>
                    <a:p>
                      <a:pPr algn="l"/>
                      <a:r>
                        <a:rPr lang="en-GB" sz="1600" i="0" baseline="0" dirty="0" smtClean="0"/>
                        <a:t>‘they </a:t>
                      </a:r>
                      <a:r>
                        <a:rPr lang="en-GB" sz="1600" i="0" baseline="0" dirty="0" smtClean="0"/>
                        <a:t>wrote letters to each other’</a:t>
                      </a:r>
                      <a:endParaRPr lang="en-GB" sz="16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f</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dirty="0" smtClean="0"/>
                        <a:t>אונדז </a:t>
                      </a:r>
                      <a:r>
                        <a:rPr lang="he-IL" sz="1600" dirty="0" smtClean="0"/>
                        <a:t>נעמען </a:t>
                      </a:r>
                      <a:r>
                        <a:rPr lang="he-IL" sz="1600" b="1" dirty="0" smtClean="0"/>
                        <a:t>זיך</a:t>
                      </a:r>
                      <a:r>
                        <a:rPr lang="he-IL" sz="1600" dirty="0" smtClean="0"/>
                        <a:t> ארום</a:t>
                      </a:r>
                      <a:endParaRPr lang="en-CA" sz="1600" dirty="0" smtClean="0"/>
                    </a:p>
                    <a:p>
                      <a:pPr algn="l"/>
                      <a:r>
                        <a:rPr lang="en-CA" sz="1600" i="1" baseline="0" dirty="0" err="1" smtClean="0"/>
                        <a:t>undz</a:t>
                      </a:r>
                      <a:r>
                        <a:rPr lang="en-CA" sz="1600" i="1" baseline="0" dirty="0" smtClean="0"/>
                        <a:t> </a:t>
                      </a:r>
                      <a:r>
                        <a:rPr lang="en-CA" sz="1600" i="1" baseline="0" dirty="0" err="1" smtClean="0"/>
                        <a:t>nemen</a:t>
                      </a:r>
                      <a:r>
                        <a:rPr lang="en-CA" sz="1600" i="1" baseline="0" dirty="0" smtClean="0"/>
                        <a:t> </a:t>
                      </a:r>
                      <a:r>
                        <a:rPr lang="en-CA" sz="1600" i="1" baseline="0" dirty="0" err="1" smtClean="0"/>
                        <a:t>zikh</a:t>
                      </a:r>
                      <a:r>
                        <a:rPr lang="en-CA" sz="1600" i="1" baseline="0" dirty="0" smtClean="0"/>
                        <a:t> arum</a:t>
                      </a:r>
                    </a:p>
                    <a:p>
                      <a:pPr algn="l"/>
                      <a:r>
                        <a:rPr lang="en-GB" sz="1600" i="0" baseline="0" dirty="0" smtClean="0"/>
                        <a:t>‘we </a:t>
                      </a:r>
                      <a:r>
                        <a:rPr lang="en-GB" sz="1600" i="0" baseline="0" dirty="0" smtClean="0"/>
                        <a:t>hug each other’</a:t>
                      </a:r>
                      <a:endParaRPr lang="en-GB" sz="16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0597550"/>
                  </a:ext>
                </a:extLst>
              </a:tr>
            </a:tbl>
          </a:graphicData>
        </a:graphic>
      </p:graphicFrame>
    </p:spTree>
    <p:extLst>
      <p:ext uri="{BB962C8B-B14F-4D97-AF65-F5344CB8AC3E}">
        <p14:creationId xmlns:p14="http://schemas.microsoft.com/office/powerpoint/2010/main" val="2780383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Conclusions</a:t>
            </a:r>
            <a:endParaRPr lang="en-US" dirty="0"/>
          </a:p>
        </p:txBody>
      </p:sp>
      <p:sp>
        <p:nvSpPr>
          <p:cNvPr id="3" name="Content Placeholder 2"/>
          <p:cNvSpPr>
            <a:spLocks noGrp="1"/>
          </p:cNvSpPr>
          <p:nvPr>
            <p:ph idx="1"/>
          </p:nvPr>
        </p:nvSpPr>
        <p:spPr>
          <a:xfrm>
            <a:off x="330200" y="1541207"/>
            <a:ext cx="8577826" cy="4259825"/>
          </a:xfrm>
        </p:spPr>
        <p:txBody>
          <a:bodyPr>
            <a:normAutofit fontScale="77500" lnSpcReduction="20000"/>
          </a:bodyPr>
          <a:lstStyle/>
          <a:p>
            <a:r>
              <a:rPr lang="en-US" dirty="0" smtClean="0"/>
              <a:t>Case in personal pronouns has been simplified (three cases have become two; two cases have become one)</a:t>
            </a:r>
          </a:p>
          <a:p>
            <a:r>
              <a:rPr lang="en-US" dirty="0" smtClean="0"/>
              <a:t>There is a large degree of inter- and intraspeaker variation in the personal pronouns</a:t>
            </a:r>
          </a:p>
          <a:p>
            <a:r>
              <a:rPr lang="en-US" dirty="0" smtClean="0"/>
              <a:t>A distinct singular/plural 2</a:t>
            </a:r>
            <a:r>
              <a:rPr lang="en-US" baseline="30000" dirty="0" smtClean="0"/>
              <a:t>nd</a:t>
            </a:r>
            <a:r>
              <a:rPr lang="en-US" dirty="0" smtClean="0"/>
              <a:t> person honorific form has emerged </a:t>
            </a:r>
          </a:p>
          <a:p>
            <a:r>
              <a:rPr lang="en-US" dirty="0" smtClean="0"/>
              <a:t>Interrogative forms have been simplified (‘where’, ‘which’, and ‘who’)</a:t>
            </a:r>
          </a:p>
          <a:p>
            <a:r>
              <a:rPr lang="en-US" dirty="0" smtClean="0"/>
              <a:t>Possessives and demonstratives exhibit a great degree of variation; no clear gender, case, or number distinctions; no clear difference between freestanding and adnominal; seemingly free variation </a:t>
            </a:r>
          </a:p>
          <a:p>
            <a:r>
              <a:rPr lang="en-US" dirty="0" smtClean="0"/>
              <a:t>Relatively clear distinction between reflexives and reciprocals </a:t>
            </a:r>
          </a:p>
          <a:p>
            <a:pPr marL="0" indent="0">
              <a:buNone/>
            </a:pPr>
            <a:endParaRPr lang="en-US" dirty="0" smtClean="0"/>
          </a:p>
          <a:p>
            <a:pPr marL="0" indent="0">
              <a:buNone/>
            </a:pPr>
            <a:endParaRPr lang="en-US" dirty="0"/>
          </a:p>
        </p:txBody>
      </p:sp>
      <p:sp>
        <p:nvSpPr>
          <p:cNvPr id="4" name="Right Arrow 3"/>
          <p:cNvSpPr/>
          <p:nvPr/>
        </p:nvSpPr>
        <p:spPr bwMode="auto">
          <a:xfrm>
            <a:off x="526389" y="5949557"/>
            <a:ext cx="978408" cy="4846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ＭＳ Ｐゴシック" charset="0"/>
            </a:endParaRPr>
          </a:p>
        </p:txBody>
      </p:sp>
      <p:sp>
        <p:nvSpPr>
          <p:cNvPr id="5" name="TextBox 4"/>
          <p:cNvSpPr txBox="1"/>
          <p:nvPr/>
        </p:nvSpPr>
        <p:spPr>
          <a:xfrm>
            <a:off x="1818969" y="5514554"/>
            <a:ext cx="6489290" cy="1200329"/>
          </a:xfrm>
          <a:prstGeom prst="rect">
            <a:avLst/>
          </a:prstGeom>
          <a:noFill/>
        </p:spPr>
        <p:txBody>
          <a:bodyPr wrap="square" rtlCol="0">
            <a:spAutoFit/>
          </a:bodyPr>
          <a:lstStyle/>
          <a:p>
            <a:r>
              <a:rPr lang="en-GB" dirty="0" smtClean="0"/>
              <a:t>The Stamford Hill Hasidic Yiddish pronominal system is comparatively streamlined and cohesive. Some new distinctions have emerged. The current system looks more like North and West Germanic languages such as Dutch.</a:t>
            </a:r>
            <a:endParaRPr lang="en-GB" dirty="0"/>
          </a:p>
        </p:txBody>
      </p:sp>
    </p:spTree>
    <p:extLst>
      <p:ext uri="{BB962C8B-B14F-4D97-AF65-F5344CB8AC3E}">
        <p14:creationId xmlns:p14="http://schemas.microsoft.com/office/powerpoint/2010/main" val="3999284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B384C">
            <a:alpha val="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2717" y="4939902"/>
            <a:ext cx="4076372" cy="978125"/>
          </a:xfrm>
          <a:prstGeom prst="rect">
            <a:avLst/>
          </a:prstGeom>
        </p:spPr>
      </p:pic>
      <p:sp>
        <p:nvSpPr>
          <p:cNvPr id="3" name="TextBox 2"/>
          <p:cNvSpPr txBox="1"/>
          <p:nvPr/>
        </p:nvSpPr>
        <p:spPr>
          <a:xfrm>
            <a:off x="6243145" y="6621517"/>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TextBox 5"/>
          <p:cNvSpPr txBox="1"/>
          <p:nvPr/>
        </p:nvSpPr>
        <p:spPr>
          <a:xfrm>
            <a:off x="4466897" y="6085490"/>
            <a:ext cx="4402192" cy="646331"/>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This research is funded by the Arts and Humanities Research Council.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9" y="4991653"/>
            <a:ext cx="4382017" cy="1620057"/>
          </a:xfrm>
          <a:prstGeom prst="rect">
            <a:avLst/>
          </a:prstGeom>
        </p:spPr>
      </p:pic>
      <p:pic>
        <p:nvPicPr>
          <p:cNvPr id="13" name="Picture 12">
            <a:extLst>
              <a:ext uri="{FF2B5EF4-FFF2-40B4-BE49-F238E27FC236}">
                <a16:creationId xmlns:a16="http://schemas.microsoft.com/office/drawing/2014/main" id="{E1531F0D-A6F3-5A42-8F89-3BABA4EE0966}"/>
              </a:ext>
            </a:extLst>
          </p:cNvPr>
          <p:cNvPicPr>
            <a:picLocks noChangeAspect="1"/>
          </p:cNvPicPr>
          <p:nvPr/>
        </p:nvPicPr>
        <p:blipFill>
          <a:blip r:embed="rId4"/>
          <a:stretch>
            <a:fillRect/>
          </a:stretch>
        </p:blipFill>
        <p:spPr>
          <a:xfrm>
            <a:off x="7220952" y="831449"/>
            <a:ext cx="1763751" cy="1867501"/>
          </a:xfrm>
          <a:prstGeom prst="rect">
            <a:avLst/>
          </a:prstGeom>
        </p:spPr>
      </p:pic>
      <p:sp>
        <p:nvSpPr>
          <p:cNvPr id="9" name="Content Placeholder 8"/>
          <p:cNvSpPr>
            <a:spLocks noGrp="1"/>
          </p:cNvSpPr>
          <p:nvPr>
            <p:ph sz="half" idx="1"/>
          </p:nvPr>
        </p:nvSpPr>
        <p:spPr>
          <a:xfrm>
            <a:off x="776777" y="3815255"/>
            <a:ext cx="7505376" cy="957184"/>
          </a:xfrm>
        </p:spPr>
        <p:txBody>
          <a:bodyPr>
            <a:normAutofit lnSpcReduction="10000"/>
          </a:bodyPr>
          <a:lstStyle/>
          <a:p>
            <a:pPr marL="0" indent="0" algn="ctr">
              <a:buNone/>
            </a:pPr>
            <a:r>
              <a:rPr lang="en-US" sz="2000" dirty="0"/>
              <a:t>Thanks to Eli Benedict, Mendy </a:t>
            </a:r>
            <a:r>
              <a:rPr lang="en-US" sz="2000" dirty="0" err="1"/>
              <a:t>Cahan</a:t>
            </a:r>
            <a:r>
              <a:rPr lang="en-US" sz="2000" dirty="0"/>
              <a:t>, Shifra Hiley, Shmuel Hiley, and Izzy Posen and the Yung </a:t>
            </a:r>
            <a:r>
              <a:rPr lang="en-US" sz="2000" dirty="0" err="1"/>
              <a:t>Yidish</a:t>
            </a:r>
            <a:r>
              <a:rPr lang="en-US" sz="2000" dirty="0"/>
              <a:t> Library, Museum and Cultural Centre</a:t>
            </a:r>
          </a:p>
          <a:p>
            <a:endParaRPr lang="en-GB" dirty="0"/>
          </a:p>
        </p:txBody>
      </p:sp>
      <p:sp>
        <p:nvSpPr>
          <p:cNvPr id="10" name="TextBox 9"/>
          <p:cNvSpPr txBox="1"/>
          <p:nvPr/>
        </p:nvSpPr>
        <p:spPr>
          <a:xfrm>
            <a:off x="1439918" y="2577362"/>
            <a:ext cx="6495393" cy="1015663"/>
          </a:xfrm>
          <a:prstGeom prst="rect">
            <a:avLst/>
          </a:prstGeom>
          <a:noFill/>
        </p:spPr>
        <p:txBody>
          <a:bodyPr wrap="square" rtlCol="0">
            <a:spAutoFit/>
          </a:bodyPr>
          <a:lstStyle/>
          <a:p>
            <a:pPr algn="ctr"/>
            <a:r>
              <a:rPr lang="he-IL" sz="6000" dirty="0" smtClean="0"/>
              <a:t>שכוייח!</a:t>
            </a:r>
            <a:endParaRPr lang="en-GB" sz="6000" dirty="0"/>
          </a:p>
        </p:txBody>
      </p:sp>
    </p:spTree>
    <p:extLst>
      <p:ext uri="{BB962C8B-B14F-4D97-AF65-F5344CB8AC3E}">
        <p14:creationId xmlns:p14="http://schemas.microsoft.com/office/powerpoint/2010/main" val="257905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Elicited data – background information </a:t>
            </a:r>
            <a:endParaRPr lang="en-US" dirty="0">
              <a:solidFill>
                <a:schemeClr val="tx1"/>
              </a:solidFill>
            </a:endParaRPr>
          </a:p>
        </p:txBody>
      </p:sp>
      <p:sp>
        <p:nvSpPr>
          <p:cNvPr id="3" name="Content Placeholder 2"/>
          <p:cNvSpPr>
            <a:spLocks noGrp="1"/>
          </p:cNvSpPr>
          <p:nvPr>
            <p:ph idx="1"/>
          </p:nvPr>
        </p:nvSpPr>
        <p:spPr>
          <a:xfrm>
            <a:off x="330200" y="1641475"/>
            <a:ext cx="8597490" cy="4807974"/>
          </a:xfrm>
        </p:spPr>
        <p:txBody>
          <a:bodyPr>
            <a:normAutofit/>
          </a:bodyPr>
          <a:lstStyle/>
          <a:p>
            <a:pPr marL="285750" indent="-285750">
              <a:buSzPct val="60000"/>
              <a:buFont typeface="Courier New" panose="02070309020205020404" pitchFamily="49" charset="0"/>
              <a:buChar char="o"/>
            </a:pPr>
            <a:r>
              <a:rPr lang="en-GB" sz="2400" dirty="0" smtClean="0"/>
              <a:t>8 </a:t>
            </a:r>
            <a:r>
              <a:rPr lang="en-GB" sz="2400" dirty="0"/>
              <a:t>native Yiddish speakers born and raised in Stamford Hill</a:t>
            </a:r>
          </a:p>
          <a:p>
            <a:pPr marL="628650" lvl="1">
              <a:buSzPct val="60000"/>
              <a:buFont typeface="Courier New" panose="02070309020205020404" pitchFamily="49" charset="0"/>
              <a:buChar char="o"/>
            </a:pPr>
            <a:r>
              <a:rPr lang="en-GB" sz="200" dirty="0"/>
              <a:t>other Hasidic communities seem to have also lost case and gender, but we have no systematic data </a:t>
            </a:r>
          </a:p>
          <a:p>
            <a:pPr marL="676275" indent="-317500">
              <a:buSzPct val="60000"/>
              <a:buFont typeface="Arial" panose="020B0604020202020204" pitchFamily="34" charset="0"/>
              <a:buChar char="•"/>
            </a:pPr>
            <a:r>
              <a:rPr lang="en-GB" sz="2000" dirty="0"/>
              <a:t>2</a:t>
            </a:r>
            <a:r>
              <a:rPr lang="en-GB" sz="2000" dirty="0" smtClean="0"/>
              <a:t> </a:t>
            </a:r>
            <a:r>
              <a:rPr lang="en-GB" sz="2000" dirty="0"/>
              <a:t>male, </a:t>
            </a:r>
            <a:r>
              <a:rPr lang="en-GB" sz="2000" dirty="0" smtClean="0"/>
              <a:t>6 </a:t>
            </a:r>
            <a:r>
              <a:rPr lang="en-GB" sz="2000" dirty="0"/>
              <a:t>female</a:t>
            </a:r>
          </a:p>
          <a:p>
            <a:pPr marL="676275" indent="-317500">
              <a:buSzPct val="60000"/>
              <a:buFont typeface="Arial" panose="020B0604020202020204" pitchFamily="34" charset="0"/>
              <a:buChar char="•"/>
            </a:pPr>
            <a:r>
              <a:rPr lang="en-GB" sz="2000" dirty="0"/>
              <a:t>age range: </a:t>
            </a:r>
            <a:r>
              <a:rPr lang="en-GB" sz="2000" dirty="0" smtClean="0"/>
              <a:t>20-50, </a:t>
            </a:r>
            <a:r>
              <a:rPr lang="en-GB" sz="2000" dirty="0"/>
              <a:t>mostly 20s</a:t>
            </a:r>
          </a:p>
          <a:p>
            <a:pPr marL="676275" indent="-317500">
              <a:buSzPct val="60000"/>
              <a:buFont typeface="Arial" panose="020B0604020202020204" pitchFamily="34" charset="0"/>
              <a:buChar char="•"/>
            </a:pPr>
            <a:r>
              <a:rPr lang="en-GB" sz="2000" dirty="0" smtClean="0"/>
              <a:t>Types of </a:t>
            </a:r>
            <a:r>
              <a:rPr lang="en-GB" sz="2000" dirty="0" err="1" smtClean="0"/>
              <a:t>Hasidus</a:t>
            </a:r>
            <a:r>
              <a:rPr lang="en-GB" sz="2000" dirty="0"/>
              <a:t>: </a:t>
            </a:r>
            <a:r>
              <a:rPr lang="en-GB" sz="2000" dirty="0" err="1"/>
              <a:t>Satmar</a:t>
            </a:r>
            <a:r>
              <a:rPr lang="en-GB" sz="2000" dirty="0"/>
              <a:t>, </a:t>
            </a:r>
            <a:r>
              <a:rPr lang="en-GB" sz="2000" dirty="0" err="1"/>
              <a:t>Vizhnitz</a:t>
            </a:r>
            <a:r>
              <a:rPr lang="en-GB" sz="2000" dirty="0"/>
              <a:t>, </a:t>
            </a:r>
            <a:r>
              <a:rPr lang="en-GB" sz="2000" dirty="0" err="1"/>
              <a:t>Belz</a:t>
            </a:r>
            <a:r>
              <a:rPr lang="en-GB" sz="2000" dirty="0"/>
              <a:t>, </a:t>
            </a:r>
            <a:r>
              <a:rPr lang="en-GB" sz="2000" dirty="0" err="1"/>
              <a:t>Bobov</a:t>
            </a:r>
            <a:r>
              <a:rPr lang="en-GB" sz="2000" dirty="0"/>
              <a:t>, </a:t>
            </a:r>
            <a:r>
              <a:rPr lang="en-GB" sz="2000" dirty="0" err="1"/>
              <a:t>Slonim</a:t>
            </a:r>
            <a:endParaRPr lang="en-GB" sz="2000" dirty="0"/>
          </a:p>
          <a:p>
            <a:pPr marL="676275" indent="-317500">
              <a:buSzPct val="60000"/>
              <a:buFont typeface="Arial" panose="020B0604020202020204" pitchFamily="34" charset="0"/>
              <a:buChar char="•"/>
            </a:pPr>
            <a:r>
              <a:rPr lang="en-GB" sz="2000" dirty="0"/>
              <a:t>geographical origin: </a:t>
            </a:r>
            <a:r>
              <a:rPr lang="en-GB" sz="2000" dirty="0" smtClean="0"/>
              <a:t>grandparents’ </a:t>
            </a:r>
            <a:r>
              <a:rPr lang="en-GB" sz="2000" dirty="0"/>
              <a:t>generation Hungary, Poland, Vienna, France, Israel, Iraq, </a:t>
            </a:r>
            <a:r>
              <a:rPr lang="en-GB" sz="2000" dirty="0" smtClean="0"/>
              <a:t>UK, USA</a:t>
            </a:r>
          </a:p>
          <a:p>
            <a:pPr marL="358775" indent="0">
              <a:buSzPct val="60000"/>
              <a:buNone/>
            </a:pPr>
            <a:endParaRPr lang="en-GB" sz="2000" dirty="0"/>
          </a:p>
          <a:p>
            <a:pPr marL="285750" indent="-285750">
              <a:buSzPct val="60000"/>
              <a:buFont typeface="Courier New" panose="02070309020205020404" pitchFamily="49" charset="0"/>
              <a:buChar char="o"/>
            </a:pPr>
            <a:r>
              <a:rPr lang="en-GB" sz="2400" dirty="0"/>
              <a:t>tasks</a:t>
            </a:r>
          </a:p>
          <a:p>
            <a:pPr marL="628650" lvl="1">
              <a:buSzPct val="60000"/>
              <a:buFont typeface="Courier New" panose="02070309020205020404" pitchFamily="49" charset="0"/>
              <a:buChar char="o"/>
            </a:pPr>
            <a:r>
              <a:rPr lang="en-GB" sz="200" dirty="0"/>
              <a:t>other Hasidic communities seem to have also lost case and gender, but we have no systematic data </a:t>
            </a:r>
          </a:p>
          <a:p>
            <a:pPr marL="676275" indent="-317500">
              <a:buSzPct val="60000"/>
              <a:buFont typeface="Arial" panose="020B0604020202020204" pitchFamily="34" charset="0"/>
              <a:buChar char="•"/>
            </a:pPr>
            <a:r>
              <a:rPr lang="en-GB" sz="2000" dirty="0"/>
              <a:t>online translation </a:t>
            </a:r>
            <a:r>
              <a:rPr lang="en-GB" sz="2000" dirty="0" smtClean="0"/>
              <a:t>tasks</a:t>
            </a:r>
            <a:endParaRPr lang="en-GB" sz="2000" dirty="0"/>
          </a:p>
          <a:p>
            <a:pPr marL="676275" indent="-317500">
              <a:buSzPct val="60000"/>
              <a:buFont typeface="Arial" panose="020B0604020202020204" pitchFamily="34" charset="0"/>
              <a:buChar char="•"/>
            </a:pPr>
            <a:r>
              <a:rPr lang="en-GB" sz="2000" dirty="0" smtClean="0"/>
              <a:t>judgment </a:t>
            </a:r>
            <a:r>
              <a:rPr lang="en-GB" sz="2000" dirty="0" smtClean="0"/>
              <a:t>tasks</a:t>
            </a:r>
          </a:p>
          <a:p>
            <a:pPr marL="676275" indent="-317500">
              <a:buSzPct val="60000"/>
              <a:buFont typeface="Arial" panose="020B0604020202020204" pitchFamily="34" charset="0"/>
              <a:buChar char="•"/>
            </a:pPr>
            <a:r>
              <a:rPr lang="en-GB" sz="2000" dirty="0"/>
              <a:t>u</a:t>
            </a:r>
            <a:r>
              <a:rPr lang="en-GB" sz="2000" dirty="0" smtClean="0"/>
              <a:t>nstructured interviews </a:t>
            </a:r>
            <a:endParaRPr lang="en-US" sz="3200" dirty="0"/>
          </a:p>
        </p:txBody>
      </p:sp>
    </p:spTree>
    <p:extLst>
      <p:ext uri="{BB962C8B-B14F-4D97-AF65-F5344CB8AC3E}">
        <p14:creationId xmlns:p14="http://schemas.microsoft.com/office/powerpoint/2010/main" val="67407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140" y="828589"/>
            <a:ext cx="7723441" cy="403738"/>
          </a:xfrm>
        </p:spPr>
        <p:txBody>
          <a:bodyPr>
            <a:noAutofit/>
          </a:bodyPr>
          <a:lstStyle/>
          <a:p>
            <a:pPr algn="ctr"/>
            <a:r>
              <a:rPr lang="en-US" sz="2400" dirty="0"/>
              <a:t>Pre-war and Standard Yiddish personal pronouns</a:t>
            </a:r>
            <a:endParaRPr lang="en-GB"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349279"/>
              </p:ext>
            </p:extLst>
          </p:nvPr>
        </p:nvGraphicFramePr>
        <p:xfrm>
          <a:off x="768095" y="1490379"/>
          <a:ext cx="7736809" cy="4674448"/>
        </p:xfrm>
        <a:graphic>
          <a:graphicData uri="http://schemas.openxmlformats.org/drawingml/2006/table">
            <a:tbl>
              <a:tblPr firstRow="1" firstCol="1" bandRow="1">
                <a:tableStyleId>{5C22544A-7EE6-4342-B048-85BDC9FD1C3A}</a:tableStyleId>
              </a:tblPr>
              <a:tblGrid>
                <a:gridCol w="770634">
                  <a:extLst>
                    <a:ext uri="{9D8B030D-6E8A-4147-A177-3AD203B41FA5}">
                      <a16:colId xmlns:a16="http://schemas.microsoft.com/office/drawing/2014/main" val="20000"/>
                    </a:ext>
                  </a:extLst>
                </a:gridCol>
                <a:gridCol w="1098360">
                  <a:extLst>
                    <a:ext uri="{9D8B030D-6E8A-4147-A177-3AD203B41FA5}">
                      <a16:colId xmlns:a16="http://schemas.microsoft.com/office/drawing/2014/main" val="20001"/>
                    </a:ext>
                  </a:extLst>
                </a:gridCol>
                <a:gridCol w="1464480">
                  <a:extLst>
                    <a:ext uri="{9D8B030D-6E8A-4147-A177-3AD203B41FA5}">
                      <a16:colId xmlns:a16="http://schemas.microsoft.com/office/drawing/2014/main" val="20002"/>
                    </a:ext>
                  </a:extLst>
                </a:gridCol>
                <a:gridCol w="1440712">
                  <a:extLst>
                    <a:ext uri="{9D8B030D-6E8A-4147-A177-3AD203B41FA5}">
                      <a16:colId xmlns:a16="http://schemas.microsoft.com/office/drawing/2014/main" val="20003"/>
                    </a:ext>
                  </a:extLst>
                </a:gridCol>
                <a:gridCol w="1134319">
                  <a:extLst>
                    <a:ext uri="{9D8B030D-6E8A-4147-A177-3AD203B41FA5}">
                      <a16:colId xmlns:a16="http://schemas.microsoft.com/office/drawing/2014/main" val="20004"/>
                    </a:ext>
                  </a:extLst>
                </a:gridCol>
                <a:gridCol w="1232263">
                  <a:extLst>
                    <a:ext uri="{9D8B030D-6E8A-4147-A177-3AD203B41FA5}">
                      <a16:colId xmlns:a16="http://schemas.microsoft.com/office/drawing/2014/main" val="20005"/>
                    </a:ext>
                  </a:extLst>
                </a:gridCol>
                <a:gridCol w="596041">
                  <a:extLst>
                    <a:ext uri="{9D8B030D-6E8A-4147-A177-3AD203B41FA5}">
                      <a16:colId xmlns:a16="http://schemas.microsoft.com/office/drawing/2014/main" val="20006"/>
                    </a:ext>
                  </a:extLst>
                </a:gridCol>
              </a:tblGrid>
              <a:tr h="406360">
                <a:tc gridSpan="3">
                  <a:txBody>
                    <a:bodyPr/>
                    <a:lstStyle/>
                    <a:p>
                      <a:pPr marL="0" algn="ctr" defTabSz="914400" rtl="0" eaLnBrk="1" latinLnBrk="0" hangingPunct="1">
                        <a:spcAft>
                          <a:spcPts val="0"/>
                        </a:spcAft>
                      </a:pPr>
                      <a:r>
                        <a:rPr lang="en-GB" sz="2000" b="1" kern="1200" dirty="0" smtClean="0">
                          <a:solidFill>
                            <a:schemeClr val="tx1"/>
                          </a:solidFill>
                          <a:effectLst/>
                          <a:latin typeface="+mn-lt"/>
                          <a:ea typeface="+mn-ea"/>
                          <a:cs typeface="+mn-cs"/>
                        </a:rPr>
                        <a:t>Plural</a:t>
                      </a:r>
                      <a:endParaRPr lang="en-GB" sz="2000" b="1" kern="1200" dirty="0">
                        <a:solidFill>
                          <a:schemeClr val="tx1"/>
                        </a:solidFill>
                        <a:effectLst/>
                        <a:latin typeface="+mn-lt"/>
                        <a:ea typeface="+mn-ea"/>
                        <a:cs typeface="+mn-cs"/>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tc>
                <a:tc hMerge="1">
                  <a:txBody>
                    <a:bodyPr/>
                    <a:lstStyle/>
                    <a:p>
                      <a:endParaRPr lang="en-GB"/>
                    </a:p>
                  </a:txBody>
                  <a:tcPr/>
                </a:tc>
                <a:tc gridSpan="3">
                  <a:txBody>
                    <a:bodyPr/>
                    <a:lstStyle/>
                    <a:p>
                      <a:pPr algn="ctr">
                        <a:spcAft>
                          <a:spcPts val="0"/>
                        </a:spcAft>
                      </a:pPr>
                      <a:r>
                        <a:rPr lang="en-GB" sz="2000" b="1" kern="1200" dirty="0" smtClean="0">
                          <a:solidFill>
                            <a:schemeClr val="tx1"/>
                          </a:solidFill>
                          <a:effectLst/>
                          <a:latin typeface="+mn-lt"/>
                          <a:ea typeface="+mn-ea"/>
                          <a:cs typeface="+mn-cs"/>
                        </a:rPr>
                        <a:t>Singular</a:t>
                      </a:r>
                      <a:endParaRPr lang="en-GB" sz="2000" b="1" kern="1200" dirty="0">
                        <a:solidFill>
                          <a:schemeClr val="tx1"/>
                        </a:solidFill>
                        <a:effectLst/>
                        <a:latin typeface="+mn-lt"/>
                        <a:ea typeface="+mn-ea"/>
                        <a:cs typeface="+mn-cs"/>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tc>
                <a:tc hMerge="1">
                  <a:txBody>
                    <a:bodyPr/>
                    <a:lstStyle/>
                    <a:p>
                      <a:endParaRPr lang="en-GB"/>
                    </a:p>
                  </a:txBody>
                  <a:tcPr/>
                </a:tc>
                <a:tc rowSpan="2">
                  <a:txBody>
                    <a:bodyPr/>
                    <a:lstStyle/>
                    <a:p>
                      <a:pPr algn="just">
                        <a:spcAft>
                          <a:spcPts val="0"/>
                        </a:spcAft>
                      </a:pPr>
                      <a:r>
                        <a:rPr lang="en-GB" sz="900" dirty="0">
                          <a:solidFill>
                            <a:schemeClr val="tx1"/>
                          </a:solidFill>
                          <a:effectLst/>
                        </a:rPr>
                        <a:t> </a:t>
                      </a:r>
                      <a:endParaRPr lang="en-GB" sz="900"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p>
                      <a:pPr algn="just">
                        <a:spcAft>
                          <a:spcPts val="0"/>
                        </a:spcAft>
                      </a:pPr>
                      <a:r>
                        <a:rPr lang="en-GB" sz="900" dirty="0">
                          <a:solidFill>
                            <a:schemeClr val="tx1"/>
                          </a:solidFill>
                          <a:effectLst/>
                        </a:rPr>
                        <a:t> </a:t>
                      </a:r>
                      <a:endParaRPr lang="en-GB" sz="900"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51867">
                <a:tc>
                  <a:txBody>
                    <a:bodyPr/>
                    <a:lstStyle/>
                    <a:p>
                      <a:pPr algn="ctr">
                        <a:spcAft>
                          <a:spcPts val="0"/>
                        </a:spcAft>
                      </a:pPr>
                      <a:r>
                        <a:rPr lang="en-GB" sz="1400" b="1" kern="1200" dirty="0">
                          <a:solidFill>
                            <a:schemeClr val="tx1"/>
                          </a:solidFill>
                          <a:effectLst/>
                          <a:latin typeface="+mn-lt"/>
                          <a:ea typeface="+mn-ea"/>
                          <a:cs typeface="+mn-cs"/>
                        </a:rPr>
                        <a:t>Dative</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spcAft>
                          <a:spcPts val="0"/>
                        </a:spcAft>
                      </a:pPr>
                      <a:r>
                        <a:rPr lang="en-GB" sz="1400" b="1" kern="1200" dirty="0">
                          <a:solidFill>
                            <a:schemeClr val="tx1"/>
                          </a:solidFill>
                          <a:effectLst/>
                          <a:latin typeface="+mn-lt"/>
                          <a:ea typeface="+mn-ea"/>
                          <a:cs typeface="+mn-cs"/>
                        </a:rPr>
                        <a:t>Accusative</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spcAft>
                          <a:spcPts val="0"/>
                        </a:spcAft>
                      </a:pPr>
                      <a:r>
                        <a:rPr lang="en-GB" sz="1400" b="1" kern="1200" dirty="0">
                          <a:solidFill>
                            <a:schemeClr val="tx1"/>
                          </a:solidFill>
                          <a:effectLst/>
                          <a:latin typeface="+mn-lt"/>
                          <a:ea typeface="+mn-ea"/>
                          <a:cs typeface="+mn-cs"/>
                        </a:rPr>
                        <a:t>Nominative</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spcAft>
                          <a:spcPts val="0"/>
                        </a:spcAft>
                      </a:pPr>
                      <a:r>
                        <a:rPr lang="en-GB" sz="1400" b="1" kern="1200" dirty="0">
                          <a:solidFill>
                            <a:schemeClr val="tx1"/>
                          </a:solidFill>
                          <a:effectLst/>
                          <a:latin typeface="+mn-lt"/>
                          <a:ea typeface="+mn-ea"/>
                          <a:cs typeface="+mn-cs"/>
                        </a:rPr>
                        <a:t>Dative</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spcAft>
                          <a:spcPts val="0"/>
                        </a:spcAft>
                      </a:pPr>
                      <a:r>
                        <a:rPr lang="en-GB" sz="1400" b="1" kern="1200" dirty="0">
                          <a:solidFill>
                            <a:schemeClr val="tx1"/>
                          </a:solidFill>
                          <a:effectLst/>
                          <a:latin typeface="+mn-lt"/>
                          <a:ea typeface="+mn-ea"/>
                          <a:cs typeface="+mn-cs"/>
                        </a:rPr>
                        <a:t>Accusative</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spcAft>
                          <a:spcPts val="0"/>
                        </a:spcAft>
                      </a:pPr>
                      <a:r>
                        <a:rPr lang="en-GB" sz="1400" b="1" kern="1200" dirty="0">
                          <a:solidFill>
                            <a:schemeClr val="tx1"/>
                          </a:solidFill>
                          <a:effectLst/>
                          <a:latin typeface="+mn-lt"/>
                          <a:ea typeface="+mn-ea"/>
                          <a:cs typeface="+mn-cs"/>
                        </a:rPr>
                        <a:t>Nominative</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just">
                        <a:spcAft>
                          <a:spcPts val="0"/>
                        </a:spcAft>
                      </a:pPr>
                      <a:endParaRPr lang="en-GB" sz="1200" dirty="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lnT w="38100" cmpd="sng">
                      <a:noFill/>
                    </a:lnT>
                    <a:solidFill>
                      <a:schemeClr val="accent6"/>
                    </a:solidFill>
                  </a:tcPr>
                </a:tc>
                <a:extLst>
                  <a:ext uri="{0D108BD9-81ED-4DB2-BD59-A6C34878D82A}">
                    <a16:rowId xmlns:a16="http://schemas.microsoft.com/office/drawing/2014/main" val="10001"/>
                  </a:ext>
                </a:extLst>
              </a:tr>
              <a:tr h="661998">
                <a:tc gridSpan="2">
                  <a:txBody>
                    <a:bodyPr/>
                    <a:lstStyle/>
                    <a:p>
                      <a:pPr algn="ctr">
                        <a:spcAft>
                          <a:spcPts val="0"/>
                        </a:spcAft>
                      </a:pPr>
                      <a:r>
                        <a:rPr lang="he-IL" sz="1500" b="0" dirty="0" smtClean="0">
                          <a:solidFill>
                            <a:schemeClr val="tx1"/>
                          </a:solidFill>
                          <a:effectLst/>
                        </a:rPr>
                        <a:t>אונדז</a:t>
                      </a:r>
                      <a:endParaRPr lang="en-GB" sz="1500" b="0" dirty="0" smtClean="0">
                        <a:solidFill>
                          <a:schemeClr val="tx1"/>
                        </a:solidFill>
                        <a:effectLst/>
                      </a:endParaRPr>
                    </a:p>
                    <a:p>
                      <a:pPr algn="ctr">
                        <a:spcAft>
                          <a:spcPts val="0"/>
                        </a:spcAft>
                      </a:pPr>
                      <a:r>
                        <a:rPr lang="en-GB" sz="1500" b="0" i="1" dirty="0" err="1" smtClean="0">
                          <a:solidFill>
                            <a:schemeClr val="tx1"/>
                          </a:solidFill>
                          <a:effectLst/>
                        </a:rPr>
                        <a:t>undz</a:t>
                      </a:r>
                      <a:endParaRPr lang="en-GB" sz="1500" b="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tc>
                <a:tc>
                  <a:txBody>
                    <a:bodyPr/>
                    <a:lstStyle/>
                    <a:p>
                      <a:pPr algn="ctr">
                        <a:spcAft>
                          <a:spcPts val="0"/>
                        </a:spcAft>
                      </a:pPr>
                      <a:r>
                        <a:rPr lang="he-IL" sz="1400" dirty="0" smtClean="0">
                          <a:solidFill>
                            <a:schemeClr val="tx1">
                              <a:lumMod val="85000"/>
                              <a:lumOff val="15000"/>
                            </a:schemeClr>
                          </a:solidFill>
                          <a:effectLst/>
                          <a:latin typeface="Cambria" panose="02040503050406030204" pitchFamily="18" charset="0"/>
                          <a:ea typeface="MS Mincho" panose="02020609040205080304" pitchFamily="49" charset="-128"/>
                          <a:cs typeface="Arial" panose="020B0604020202020204" pitchFamily="34" charset="0"/>
                        </a:rPr>
                        <a:t>מיר</a:t>
                      </a:r>
                    </a:p>
                    <a:p>
                      <a:pPr algn="ctr">
                        <a:spcAft>
                          <a:spcPts val="0"/>
                        </a:spcAft>
                      </a:pPr>
                      <a:r>
                        <a:rPr lang="en-GB" sz="1400" b="0" i="1" dirty="0" err="1" smtClean="0">
                          <a:solidFill>
                            <a:schemeClr val="tx1">
                              <a:lumMod val="85000"/>
                              <a:lumOff val="15000"/>
                            </a:schemeClr>
                          </a:solidFill>
                          <a:effectLst/>
                          <a:latin typeface="+mn-lt"/>
                          <a:ea typeface="MS Mincho" panose="02020609040205080304" pitchFamily="49" charset="-128"/>
                          <a:cs typeface="Arial" panose="020B0604020202020204" pitchFamily="34" charset="0"/>
                        </a:rPr>
                        <a:t>mir</a:t>
                      </a:r>
                      <a:endParaRPr lang="en-GB" sz="1400" b="0" i="1" dirty="0">
                        <a:solidFill>
                          <a:schemeClr val="tx1">
                            <a:lumMod val="85000"/>
                            <a:lumOff val="15000"/>
                          </a:schemeClr>
                        </a:solidFill>
                        <a:effectLst/>
                        <a:latin typeface="+mn-lt"/>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he-IL" sz="1500" dirty="0" smtClean="0">
                          <a:solidFill>
                            <a:schemeClr val="tx1"/>
                          </a:solidFill>
                          <a:effectLst/>
                        </a:rPr>
                        <a:t>מיר</a:t>
                      </a:r>
                      <a:endParaRPr lang="en-GB" sz="1500" dirty="0" smtClean="0">
                        <a:solidFill>
                          <a:schemeClr val="tx1"/>
                        </a:solidFill>
                        <a:effectLst/>
                      </a:endParaRPr>
                    </a:p>
                    <a:p>
                      <a:pPr algn="ctr">
                        <a:spcAft>
                          <a:spcPts val="0"/>
                        </a:spcAft>
                      </a:pPr>
                      <a:r>
                        <a:rPr lang="en-GB" sz="1500" i="1" dirty="0" err="1" smtClean="0">
                          <a:solidFill>
                            <a:schemeClr val="tx1"/>
                          </a:solidFill>
                          <a:effectLst/>
                        </a:rPr>
                        <a:t>mir</a:t>
                      </a:r>
                      <a:endParaRPr lang="en-GB" sz="150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he-IL" sz="1500" i="0" dirty="0" smtClean="0">
                          <a:solidFill>
                            <a:schemeClr val="tx1"/>
                          </a:solidFill>
                          <a:effectLst/>
                          <a:latin typeface="Cambria" panose="02040503050406030204" pitchFamily="18" charset="0"/>
                          <a:ea typeface="MS Mincho" panose="02020609040205080304" pitchFamily="49" charset="-128"/>
                          <a:cs typeface="Arial" panose="020B0604020202020204" pitchFamily="34" charset="0"/>
                        </a:rPr>
                        <a:t>מיך</a:t>
                      </a:r>
                    </a:p>
                    <a:p>
                      <a:pPr algn="ctr">
                        <a:spcAft>
                          <a:spcPts val="0"/>
                        </a:spcAft>
                      </a:pPr>
                      <a:r>
                        <a:rPr lang="en-GB" sz="1500" i="1" dirty="0" err="1" smtClean="0">
                          <a:solidFill>
                            <a:schemeClr val="tx1"/>
                          </a:solidFill>
                          <a:effectLst/>
                          <a:latin typeface="+mn-lt"/>
                          <a:ea typeface="MS Mincho" panose="02020609040205080304" pitchFamily="49" charset="-128"/>
                          <a:cs typeface="Arial" panose="020B0604020202020204" pitchFamily="34" charset="0"/>
                        </a:rPr>
                        <a:t>mikh</a:t>
                      </a:r>
                      <a:endParaRPr lang="en-GB" sz="1500" i="1" dirty="0">
                        <a:solidFill>
                          <a:schemeClr val="tx1"/>
                        </a:solidFill>
                        <a:effectLst/>
                        <a:latin typeface="+mn-lt"/>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he-IL" sz="1500" dirty="0" smtClean="0">
                          <a:solidFill>
                            <a:schemeClr val="tx1"/>
                          </a:solidFill>
                          <a:effectLst/>
                        </a:rPr>
                        <a:t>איך</a:t>
                      </a:r>
                      <a:endParaRPr lang="en-GB" sz="1500" dirty="0" smtClean="0">
                        <a:solidFill>
                          <a:schemeClr val="tx1"/>
                        </a:solidFill>
                        <a:effectLst/>
                      </a:endParaRPr>
                    </a:p>
                    <a:p>
                      <a:pPr algn="ctr">
                        <a:spcAft>
                          <a:spcPts val="0"/>
                        </a:spcAft>
                      </a:pPr>
                      <a:r>
                        <a:rPr lang="en-GB" sz="1500" i="1" dirty="0" err="1" smtClean="0">
                          <a:solidFill>
                            <a:schemeClr val="tx1"/>
                          </a:solidFill>
                          <a:effectLst/>
                        </a:rPr>
                        <a:t>ikh</a:t>
                      </a:r>
                      <a:endParaRPr lang="en-GB" sz="1500" i="1" dirty="0" smtClean="0">
                        <a:solidFill>
                          <a:schemeClr val="tx1"/>
                        </a:solidFill>
                        <a:effectLs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GB" sz="1400" b="1" dirty="0" smtClean="0">
                          <a:solidFill>
                            <a:schemeClr val="tx1"/>
                          </a:solidFill>
                          <a:effectLst/>
                          <a:latin typeface="+mn-lt"/>
                          <a:ea typeface="+mn-ea"/>
                          <a:cs typeface="+mn-cs"/>
                        </a:rPr>
                        <a:t>1</a:t>
                      </a:r>
                      <a:endParaRPr lang="en-GB" sz="1400" b="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90811">
                <a:tc rowSpan="2" gridSpan="2">
                  <a:txBody>
                    <a:bodyPr/>
                    <a:lstStyle/>
                    <a:p>
                      <a:pPr algn="ctr">
                        <a:spcAft>
                          <a:spcPts val="0"/>
                        </a:spcAft>
                      </a:pPr>
                      <a:r>
                        <a:rPr lang="he-IL" sz="1500" b="0" dirty="0" smtClean="0">
                          <a:solidFill>
                            <a:schemeClr val="tx1"/>
                          </a:solidFill>
                          <a:effectLst/>
                          <a:latin typeface="+mn-lt"/>
                          <a:ea typeface="MS Mincho" panose="02020609040205080304" pitchFamily="49" charset="-128"/>
                          <a:cs typeface="Arial" panose="020B0604020202020204" pitchFamily="34" charset="0"/>
                        </a:rPr>
                        <a:t>אייך</a:t>
                      </a:r>
                      <a:endParaRPr lang="en-GB" sz="1500" b="0" dirty="0" smtClean="0">
                        <a:solidFill>
                          <a:schemeClr val="tx1"/>
                        </a:solidFill>
                        <a:effectLst/>
                        <a:latin typeface="+mn-lt"/>
                        <a:ea typeface="MS Mincho" panose="02020609040205080304" pitchFamily="49" charset="-128"/>
                        <a:cs typeface="Arial" panose="020B0604020202020204" pitchFamily="34" charset="0"/>
                      </a:endParaRPr>
                    </a:p>
                    <a:p>
                      <a:pPr algn="ctr">
                        <a:spcAft>
                          <a:spcPts val="0"/>
                        </a:spcAft>
                      </a:pPr>
                      <a:r>
                        <a:rPr lang="en-GB" sz="1500" b="0" i="1" dirty="0" err="1" smtClean="0">
                          <a:solidFill>
                            <a:schemeClr val="tx1"/>
                          </a:solidFill>
                          <a:effectLst/>
                          <a:latin typeface="+mn-lt"/>
                          <a:ea typeface="MS Mincho" panose="02020609040205080304" pitchFamily="49" charset="-128"/>
                          <a:cs typeface="Arial" panose="020B0604020202020204" pitchFamily="34" charset="0"/>
                        </a:rPr>
                        <a:t>aykh</a:t>
                      </a:r>
                      <a:endParaRPr lang="en-GB" sz="1500" b="0" i="1" dirty="0">
                        <a:solidFill>
                          <a:schemeClr val="tx1"/>
                        </a:solidFill>
                        <a:effectLst/>
                        <a:latin typeface="+mn-lt"/>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GB"/>
                    </a:p>
                  </a:txBody>
                  <a:tcPr/>
                </a:tc>
                <a:tc rowSpan="2">
                  <a:txBody>
                    <a:bodyPr/>
                    <a:lstStyle/>
                    <a:p>
                      <a:pPr algn="ctr"/>
                      <a:r>
                        <a:rPr lang="he-IL" sz="1400" dirty="0" smtClean="0">
                          <a:solidFill>
                            <a:schemeClr val="tx1"/>
                          </a:solidFill>
                          <a:latin typeface="+mn-lt"/>
                        </a:rPr>
                        <a:t>איר*</a:t>
                      </a:r>
                    </a:p>
                    <a:p>
                      <a:pPr algn="ctr"/>
                      <a:r>
                        <a:rPr lang="en-GB" sz="1400" i="1" dirty="0" err="1" smtClean="0">
                          <a:solidFill>
                            <a:schemeClr val="tx1"/>
                          </a:solidFill>
                          <a:latin typeface="+mn-lt"/>
                        </a:rPr>
                        <a:t>ir</a:t>
                      </a:r>
                      <a:endParaRPr lang="en-GB" sz="1400" i="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he-IL" sz="1500" dirty="0" smtClean="0">
                          <a:solidFill>
                            <a:schemeClr val="tx1"/>
                          </a:solidFill>
                          <a:effectLst/>
                        </a:rPr>
                        <a:t>דיר</a:t>
                      </a:r>
                    </a:p>
                    <a:p>
                      <a:pPr algn="ctr">
                        <a:spcAft>
                          <a:spcPts val="0"/>
                        </a:spcAft>
                      </a:pPr>
                      <a:r>
                        <a:rPr lang="en-GB" sz="1500" i="1" dirty="0" err="1" smtClean="0">
                          <a:solidFill>
                            <a:schemeClr val="tx1"/>
                          </a:solidFill>
                          <a:effectLst/>
                        </a:rPr>
                        <a:t>dir</a:t>
                      </a:r>
                      <a:endParaRPr lang="en-GB" sz="150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he-IL" sz="1500" dirty="0" smtClean="0">
                          <a:solidFill>
                            <a:schemeClr val="tx1"/>
                          </a:solidFill>
                          <a:effectLst/>
                        </a:rPr>
                        <a:t>דיך</a:t>
                      </a:r>
                      <a:endParaRPr lang="en-GB" sz="1500" dirty="0" smtClean="0">
                        <a:solidFill>
                          <a:schemeClr val="tx1"/>
                        </a:solidFill>
                        <a:effectLst/>
                      </a:endParaRPr>
                    </a:p>
                    <a:p>
                      <a:pPr algn="ctr">
                        <a:spcAft>
                          <a:spcPts val="0"/>
                        </a:spcAft>
                      </a:pPr>
                      <a:r>
                        <a:rPr lang="en-GB" sz="1500" i="1" dirty="0" err="1" smtClean="0">
                          <a:solidFill>
                            <a:schemeClr val="tx1"/>
                          </a:solidFill>
                          <a:effectLst/>
                          <a:latin typeface="+mn-lt"/>
                          <a:ea typeface="MS Mincho" panose="02020609040205080304" pitchFamily="49" charset="-128"/>
                          <a:cs typeface="Arial" panose="020B0604020202020204" pitchFamily="34" charset="0"/>
                        </a:rPr>
                        <a:t>dikh</a:t>
                      </a:r>
                      <a:endParaRPr lang="en-GB" sz="1500" i="1" dirty="0">
                        <a:solidFill>
                          <a:schemeClr val="tx1"/>
                        </a:solidFill>
                        <a:effectLst/>
                        <a:latin typeface="+mn-lt"/>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he-IL" sz="1500" dirty="0" smtClean="0">
                          <a:solidFill>
                            <a:schemeClr val="tx1"/>
                          </a:solidFill>
                          <a:effectLst/>
                        </a:rPr>
                        <a:t>דו</a:t>
                      </a:r>
                    </a:p>
                    <a:p>
                      <a:pPr algn="ctr">
                        <a:spcAft>
                          <a:spcPts val="0"/>
                        </a:spcAft>
                      </a:pPr>
                      <a:r>
                        <a:rPr lang="en-GB" sz="1500" i="1" dirty="0" smtClean="0">
                          <a:solidFill>
                            <a:schemeClr val="tx1"/>
                          </a:solidFill>
                          <a:effectLst/>
                        </a:rPr>
                        <a:t>du</a:t>
                      </a:r>
                      <a:endParaRPr lang="en-GB" sz="150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GB" sz="1400" b="1" dirty="0" smtClean="0">
                          <a:solidFill>
                            <a:schemeClr val="tx1"/>
                          </a:solidFill>
                          <a:effectLst/>
                        </a:rPr>
                        <a:t>2</a:t>
                      </a:r>
                      <a:endParaRPr lang="en-GB" sz="1400" b="1" dirty="0">
                        <a:solidFill>
                          <a:schemeClr val="tx1"/>
                        </a:solidFill>
                        <a:effectLst/>
                      </a:endParaRPr>
                    </a:p>
                    <a:p>
                      <a:pPr algn="just">
                        <a:spcAft>
                          <a:spcPts val="0"/>
                        </a:spcAft>
                      </a:pPr>
                      <a:endParaRPr lang="en-GB" sz="1400" b="1" kern="1200" dirty="0">
                        <a:solidFill>
                          <a:schemeClr val="tx1"/>
                        </a:solidFill>
                        <a:effectLst/>
                        <a:latin typeface="+mn-lt"/>
                        <a:ea typeface="+mn-ea"/>
                        <a:cs typeface="+mn-cs"/>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90811">
                <a:tc gridSpan="2" vMerge="1">
                  <a:txBody>
                    <a:bodyPr/>
                    <a:lstStyle/>
                    <a:p>
                      <a:pPr algn="ctr">
                        <a:spcAft>
                          <a:spcPts val="0"/>
                        </a:spcAft>
                      </a:pPr>
                      <a:endParaRPr lang="en-GB" sz="1500" b="0" i="1" dirty="0">
                        <a:solidFill>
                          <a:schemeClr val="tx1"/>
                        </a:solidFill>
                        <a:effectLst/>
                        <a:latin typeface="+mn-lt"/>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GB"/>
                    </a:p>
                  </a:txBody>
                  <a:tcPr/>
                </a:tc>
                <a:tc vMerge="1">
                  <a:txBody>
                    <a:bodyPr/>
                    <a:lstStyle/>
                    <a:p>
                      <a:pPr algn="ctr"/>
                      <a:endParaRPr lang="en-GB" sz="1400" i="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gridSpan="2">
                  <a:txBody>
                    <a:bodyPr/>
                    <a:lstStyle/>
                    <a:p>
                      <a:pPr algn="ctr">
                        <a:spcAft>
                          <a:spcPts val="0"/>
                        </a:spcAft>
                      </a:pPr>
                      <a:r>
                        <a:rPr lang="he-IL" sz="1500" b="0" dirty="0" smtClean="0">
                          <a:solidFill>
                            <a:schemeClr val="tx1"/>
                          </a:solidFill>
                          <a:effectLst/>
                          <a:latin typeface="+mn-lt"/>
                          <a:ea typeface="MS Mincho" panose="02020609040205080304" pitchFamily="49" charset="-128"/>
                          <a:cs typeface="Arial" panose="020B0604020202020204" pitchFamily="34" charset="0"/>
                        </a:rPr>
                        <a:t>אייך</a:t>
                      </a:r>
                      <a:endParaRPr lang="en-GB" sz="1500" b="0" dirty="0" smtClean="0">
                        <a:solidFill>
                          <a:schemeClr val="tx1"/>
                        </a:solidFill>
                        <a:effectLst/>
                        <a:latin typeface="+mn-lt"/>
                        <a:ea typeface="MS Mincho" panose="02020609040205080304" pitchFamily="49" charset="-128"/>
                        <a:cs typeface="Arial" panose="020B0604020202020204" pitchFamily="34" charset="0"/>
                      </a:endParaRPr>
                    </a:p>
                    <a:p>
                      <a:pPr algn="ctr">
                        <a:spcAft>
                          <a:spcPts val="0"/>
                        </a:spcAft>
                      </a:pPr>
                      <a:r>
                        <a:rPr lang="en-GB" sz="1500" b="0" i="1" dirty="0" err="1" smtClean="0">
                          <a:solidFill>
                            <a:schemeClr val="tx1"/>
                          </a:solidFill>
                          <a:effectLst/>
                          <a:latin typeface="+mn-lt"/>
                          <a:ea typeface="MS Mincho" panose="02020609040205080304" pitchFamily="49" charset="-128"/>
                          <a:cs typeface="Arial" panose="020B0604020202020204" pitchFamily="34" charset="0"/>
                        </a:rPr>
                        <a:t>aykh</a:t>
                      </a:r>
                      <a:endParaRPr lang="en-GB" sz="1500" b="0" i="1" dirty="0">
                        <a:solidFill>
                          <a:schemeClr val="tx1"/>
                        </a:solidFill>
                        <a:effectLst/>
                        <a:latin typeface="+mn-lt"/>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tc>
                <a:tc>
                  <a:txBody>
                    <a:bodyPr/>
                    <a:lstStyle/>
                    <a:p>
                      <a:pPr algn="ctr"/>
                      <a:r>
                        <a:rPr lang="he-IL" sz="1400" dirty="0" smtClean="0">
                          <a:solidFill>
                            <a:schemeClr val="tx1"/>
                          </a:solidFill>
                          <a:latin typeface="+mn-lt"/>
                        </a:rPr>
                        <a:t>איר</a:t>
                      </a:r>
                      <a:endParaRPr lang="en-GB" sz="1400" dirty="0" smtClean="0">
                        <a:solidFill>
                          <a:schemeClr val="tx1"/>
                        </a:solidFill>
                        <a:latin typeface="+mn-lt"/>
                      </a:endParaRPr>
                    </a:p>
                    <a:p>
                      <a:pPr algn="ctr"/>
                      <a:r>
                        <a:rPr lang="en-GB" sz="1400" i="1" dirty="0" err="1" smtClean="0">
                          <a:solidFill>
                            <a:schemeClr val="tx1"/>
                          </a:solidFill>
                          <a:latin typeface="+mn-lt"/>
                        </a:rPr>
                        <a:t>ir</a:t>
                      </a:r>
                      <a:endParaRPr lang="en-GB" sz="1400" i="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914400" rtl="0" eaLnBrk="1" latinLnBrk="0" hangingPunct="1">
                        <a:spcAft>
                          <a:spcPts val="0"/>
                        </a:spcAft>
                      </a:pPr>
                      <a:r>
                        <a:rPr lang="en-GB" sz="1400" b="1" kern="1200" dirty="0" smtClean="0">
                          <a:solidFill>
                            <a:schemeClr val="tx1"/>
                          </a:solidFill>
                          <a:effectLst/>
                          <a:latin typeface="+mn-lt"/>
                          <a:ea typeface="MS Mincho" panose="02020609040205080304" pitchFamily="49" charset="-128"/>
                          <a:cs typeface="Arial" panose="020B0604020202020204" pitchFamily="34" charset="0"/>
                        </a:rPr>
                        <a:t>2</a:t>
                      </a:r>
                      <a:r>
                        <a:rPr lang="en-GB" sz="1400" b="1" kern="1200" baseline="0" dirty="0" smtClean="0">
                          <a:solidFill>
                            <a:schemeClr val="tx1"/>
                          </a:solidFill>
                          <a:effectLst/>
                          <a:latin typeface="+mn-lt"/>
                          <a:ea typeface="MS Mincho" panose="02020609040205080304" pitchFamily="49" charset="-128"/>
                          <a:cs typeface="Arial" panose="020B0604020202020204" pitchFamily="34" charset="0"/>
                        </a:rPr>
                        <a:t> (hon)</a:t>
                      </a:r>
                      <a:endParaRPr lang="en-GB" sz="1400" b="1" kern="1200" dirty="0">
                        <a:solidFill>
                          <a:schemeClr val="tx1"/>
                        </a:solidFill>
                        <a:effectLst/>
                        <a:latin typeface="+mn-lt"/>
                        <a:ea typeface="+mn-ea"/>
                        <a:cs typeface="+mn-cs"/>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26432">
                <a:tc rowSpan="3" gridSpan="3">
                  <a:txBody>
                    <a:bodyPr/>
                    <a:lstStyle/>
                    <a:p>
                      <a:pPr algn="ctr">
                        <a:spcAft>
                          <a:spcPts val="0"/>
                        </a:spcAft>
                      </a:pPr>
                      <a:r>
                        <a:rPr lang="he-IL" sz="1500" b="0" i="0" dirty="0" smtClean="0">
                          <a:solidFill>
                            <a:schemeClr val="tx1"/>
                          </a:solidFill>
                          <a:effectLst/>
                        </a:rPr>
                        <a:t>זיי</a:t>
                      </a:r>
                      <a:endParaRPr lang="en-GB" sz="1500" b="0" i="0" dirty="0" smtClean="0">
                        <a:solidFill>
                          <a:schemeClr val="tx1"/>
                        </a:solidFill>
                        <a:effectLst/>
                      </a:endParaRPr>
                    </a:p>
                    <a:p>
                      <a:pPr algn="ctr">
                        <a:spcAft>
                          <a:spcPts val="0"/>
                        </a:spcAft>
                      </a:pPr>
                      <a:r>
                        <a:rPr lang="en-GB" sz="1500" b="0" i="1" dirty="0" err="1" smtClean="0">
                          <a:solidFill>
                            <a:schemeClr val="tx1"/>
                          </a:solidFill>
                          <a:effectLst/>
                        </a:rPr>
                        <a:t>zey</a:t>
                      </a:r>
                      <a:endParaRPr lang="en-GB" sz="1500" b="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endParaRPr lang="en-GB"/>
                    </a:p>
                  </a:txBody>
                  <a:tcPr/>
                </a:tc>
                <a:tc rowSpan="3" hMerge="1">
                  <a:txBody>
                    <a:bodyPr/>
                    <a:lstStyle/>
                    <a:p>
                      <a:endParaRPr lang="en-GB"/>
                    </a:p>
                  </a:txBody>
                  <a:tcPr/>
                </a:tc>
                <a:tc gridSpan="2">
                  <a:txBody>
                    <a:bodyPr/>
                    <a:lstStyle/>
                    <a:p>
                      <a:pPr algn="ctr">
                        <a:spcAft>
                          <a:spcPts val="0"/>
                        </a:spcAft>
                      </a:pPr>
                      <a:r>
                        <a:rPr lang="he-IL" sz="1500" dirty="0" smtClean="0">
                          <a:solidFill>
                            <a:schemeClr val="tx1"/>
                          </a:solidFill>
                          <a:effectLst/>
                        </a:rPr>
                        <a:t>אים</a:t>
                      </a:r>
                    </a:p>
                    <a:p>
                      <a:pPr algn="ctr">
                        <a:spcAft>
                          <a:spcPts val="0"/>
                        </a:spcAft>
                      </a:pPr>
                      <a:r>
                        <a:rPr lang="en-GB" sz="1500" i="1" dirty="0" err="1" smtClean="0">
                          <a:solidFill>
                            <a:schemeClr val="tx1"/>
                          </a:solidFill>
                          <a:effectLst/>
                        </a:rPr>
                        <a:t>im</a:t>
                      </a:r>
                      <a:endParaRPr lang="en-GB" sz="150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tc>
                <a:tc>
                  <a:txBody>
                    <a:bodyPr/>
                    <a:lstStyle/>
                    <a:p>
                      <a:pPr algn="ctr">
                        <a:spcAft>
                          <a:spcPts val="0"/>
                        </a:spcAft>
                      </a:pPr>
                      <a:r>
                        <a:rPr lang="he-IL" sz="1500" dirty="0" smtClean="0">
                          <a:solidFill>
                            <a:schemeClr val="tx1"/>
                          </a:solidFill>
                          <a:effectLst/>
                        </a:rPr>
                        <a:t>ער</a:t>
                      </a:r>
                    </a:p>
                    <a:p>
                      <a:pPr algn="ctr">
                        <a:spcAft>
                          <a:spcPts val="0"/>
                        </a:spcAft>
                      </a:pPr>
                      <a:r>
                        <a:rPr lang="en-GB" sz="1500" i="1" dirty="0" err="1" smtClean="0">
                          <a:solidFill>
                            <a:schemeClr val="tx1"/>
                          </a:solidFill>
                          <a:effectLst/>
                        </a:rPr>
                        <a:t>er</a:t>
                      </a:r>
                      <a:endParaRPr lang="en-GB" sz="150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GB" sz="1400" b="1" dirty="0" smtClean="0">
                          <a:solidFill>
                            <a:schemeClr val="tx1"/>
                          </a:solidFill>
                          <a:effectLst/>
                          <a:latin typeface="+mn-lt"/>
                          <a:ea typeface="+mn-ea"/>
                          <a:cs typeface="+mn-cs"/>
                        </a:rPr>
                        <a:t>3m</a:t>
                      </a:r>
                      <a:endParaRPr lang="en-GB" sz="1400" b="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90867">
                <a:tc gridSpan="3" vMerge="1">
                  <a:txBody>
                    <a:bodyPr/>
                    <a:lstStyle/>
                    <a:p>
                      <a:endParaRPr lang="en-GB"/>
                    </a:p>
                  </a:txBody>
                  <a:tcPr/>
                </a:tc>
                <a:tc hMerge="1" vMerge="1">
                  <a:txBody>
                    <a:bodyPr/>
                    <a:lstStyle/>
                    <a:p>
                      <a:endParaRPr lang="en-GB"/>
                    </a:p>
                  </a:txBody>
                  <a:tcPr/>
                </a:tc>
                <a:tc hMerge="1" vMerge="1">
                  <a:txBody>
                    <a:bodyPr/>
                    <a:lstStyle/>
                    <a:p>
                      <a:endParaRPr lang="en-GB"/>
                    </a:p>
                  </a:txBody>
                  <a:tcPr/>
                </a:tc>
                <a:tc>
                  <a:txBody>
                    <a:bodyPr/>
                    <a:lstStyle/>
                    <a:p>
                      <a:pPr algn="ctr">
                        <a:spcAft>
                          <a:spcPts val="0"/>
                        </a:spcAft>
                      </a:pPr>
                      <a:r>
                        <a:rPr lang="he-IL" sz="1500" dirty="0" smtClean="0">
                          <a:solidFill>
                            <a:schemeClr val="tx1"/>
                          </a:solidFill>
                          <a:effectLst/>
                        </a:rPr>
                        <a:t>איר</a:t>
                      </a:r>
                    </a:p>
                    <a:p>
                      <a:pPr algn="ctr">
                        <a:spcAft>
                          <a:spcPts val="0"/>
                        </a:spcAft>
                      </a:pPr>
                      <a:r>
                        <a:rPr lang="en-GB" sz="1500" i="1" dirty="0" err="1" smtClean="0">
                          <a:solidFill>
                            <a:schemeClr val="tx1"/>
                          </a:solidFill>
                          <a:effectLst/>
                        </a:rPr>
                        <a:t>ir</a:t>
                      </a:r>
                      <a:endParaRPr lang="en-GB" sz="150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spcAft>
                          <a:spcPts val="0"/>
                        </a:spcAft>
                      </a:pPr>
                      <a:r>
                        <a:rPr lang="he-IL" sz="1500" dirty="0" smtClean="0">
                          <a:solidFill>
                            <a:schemeClr val="tx1"/>
                          </a:solidFill>
                          <a:effectLst/>
                        </a:rPr>
                        <a:t>זי</a:t>
                      </a:r>
                    </a:p>
                    <a:p>
                      <a:pPr algn="ctr">
                        <a:spcAft>
                          <a:spcPts val="0"/>
                        </a:spcAft>
                      </a:pPr>
                      <a:r>
                        <a:rPr lang="en-GB" sz="1500" i="1" dirty="0" err="1" smtClean="0">
                          <a:solidFill>
                            <a:schemeClr val="tx1"/>
                          </a:solidFill>
                          <a:effectLst/>
                        </a:rPr>
                        <a:t>zi</a:t>
                      </a:r>
                      <a:endParaRPr lang="en-GB" sz="150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spcAft>
                          <a:spcPts val="0"/>
                        </a:spcAft>
                      </a:pPr>
                      <a:endParaRPr lang="en-GB" sz="150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smtClean="0"/>
                        <a:t>3f</a:t>
                      </a:r>
                      <a:endParaRPr lang="en-GB" sz="1400" b="1" dirty="0"/>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555302">
                <a:tc gridSpan="3" vMerge="1">
                  <a:txBody>
                    <a:bodyPr/>
                    <a:lstStyle/>
                    <a:p>
                      <a:endParaRPr lang="en-GB"/>
                    </a:p>
                  </a:txBody>
                  <a:tcPr/>
                </a:tc>
                <a:tc hMerge="1" vMerge="1">
                  <a:txBody>
                    <a:bodyPr/>
                    <a:lstStyle/>
                    <a:p>
                      <a:endParaRPr lang="en-GB"/>
                    </a:p>
                  </a:txBody>
                  <a:tcPr/>
                </a:tc>
                <a:tc hMerge="1" vMerge="1">
                  <a:txBody>
                    <a:bodyPr/>
                    <a:lstStyle/>
                    <a:p>
                      <a:endParaRPr lang="en-GB"/>
                    </a:p>
                  </a:txBody>
                  <a:tcPr/>
                </a:tc>
                <a:tc gridSpan="3">
                  <a:txBody>
                    <a:bodyPr/>
                    <a:lstStyle/>
                    <a:p>
                      <a:pPr algn="ctr">
                        <a:spcAft>
                          <a:spcPts val="0"/>
                        </a:spcAft>
                      </a:pPr>
                      <a:r>
                        <a:rPr lang="he-IL" sz="1500" dirty="0" smtClean="0">
                          <a:solidFill>
                            <a:schemeClr val="tx1"/>
                          </a:solidFill>
                          <a:effectLst/>
                        </a:rPr>
                        <a:t>עס</a:t>
                      </a:r>
                      <a:endParaRPr lang="en-GB" sz="1500" dirty="0" smtClean="0">
                        <a:solidFill>
                          <a:schemeClr val="tx1"/>
                        </a:solidFill>
                        <a:effectLst/>
                      </a:endParaRPr>
                    </a:p>
                    <a:p>
                      <a:pPr algn="ctr">
                        <a:spcAft>
                          <a:spcPts val="0"/>
                        </a:spcAft>
                      </a:pPr>
                      <a:r>
                        <a:rPr lang="en-GB" sz="1500" i="1" dirty="0" err="1" smtClean="0">
                          <a:solidFill>
                            <a:schemeClr val="tx1"/>
                          </a:solidFill>
                          <a:effectLst/>
                        </a:rPr>
                        <a:t>es</a:t>
                      </a:r>
                      <a:endParaRPr lang="en-GB" sz="150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spcAft>
                          <a:spcPts val="0"/>
                        </a:spcAft>
                      </a:pPr>
                      <a:endParaRPr lang="en-GB" sz="2000" dirty="0">
                        <a:solidFill>
                          <a:schemeClr val="tx1">
                            <a:lumMod val="85000"/>
                            <a:lumOff val="15000"/>
                          </a:schemeClr>
                        </a:solidFill>
                        <a:effectLst/>
                        <a:latin typeface="Cambria" panose="02040503050406030204" pitchFamily="18" charset="0"/>
                        <a:ea typeface="MS Mincho" panose="02020609040205080304" pitchFamily="49" charset="-128"/>
                        <a:cs typeface="Arial" panose="020B0604020202020204" pitchFamily="34" charset="0"/>
                      </a:endParaRPr>
                    </a:p>
                  </a:txBody>
                  <a:tcPr marL="137160" marR="137160" marT="137160" marB="137160">
                    <a:solidFill>
                      <a:schemeClr val="accent6">
                        <a:lumMod val="20000"/>
                        <a:lumOff val="80000"/>
                      </a:schemeClr>
                    </a:solidFill>
                  </a:tcPr>
                </a:tc>
                <a:tc hMerge="1">
                  <a:txBody>
                    <a:bodyPr/>
                    <a:lstStyle/>
                    <a:p>
                      <a:endParaRPr lang="en-GB"/>
                    </a:p>
                  </a:txBody>
                  <a:tcPr/>
                </a:tc>
                <a:tc>
                  <a:txBody>
                    <a:bodyPr/>
                    <a:lstStyle/>
                    <a:p>
                      <a:r>
                        <a:rPr lang="en-GB" sz="1400" b="1" dirty="0" smtClean="0"/>
                        <a:t>3n</a:t>
                      </a:r>
                      <a:endParaRPr lang="en-GB" sz="1400" b="1" dirty="0"/>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5" name="TextBox 4"/>
          <p:cNvSpPr txBox="1"/>
          <p:nvPr/>
        </p:nvSpPr>
        <p:spPr>
          <a:xfrm>
            <a:off x="768096" y="6304831"/>
            <a:ext cx="7736808" cy="338554"/>
          </a:xfrm>
          <a:prstGeom prst="rect">
            <a:avLst/>
          </a:prstGeom>
          <a:noFill/>
        </p:spPr>
        <p:txBody>
          <a:bodyPr wrap="square" rtlCol="0">
            <a:spAutoFit/>
          </a:bodyPr>
          <a:lstStyle/>
          <a:p>
            <a:r>
              <a:rPr lang="en-GB" sz="1600" dirty="0" smtClean="0"/>
              <a:t>* In some pre-war dialects the forms </a:t>
            </a:r>
            <a:r>
              <a:rPr lang="he-IL" sz="1600" dirty="0" smtClean="0"/>
              <a:t>עץ</a:t>
            </a:r>
            <a:r>
              <a:rPr lang="en-GB" sz="1600" dirty="0" smtClean="0"/>
              <a:t> and </a:t>
            </a:r>
            <a:r>
              <a:rPr lang="he-IL" sz="1600" dirty="0" smtClean="0"/>
              <a:t>ענק</a:t>
            </a:r>
            <a:r>
              <a:rPr lang="en-GB" sz="1600" dirty="0"/>
              <a:t> </a:t>
            </a:r>
            <a:r>
              <a:rPr lang="en-GB" sz="1600" dirty="0" smtClean="0"/>
              <a:t>are used for the 2p.</a:t>
            </a:r>
            <a:endParaRPr lang="en-GB" sz="1600" dirty="0"/>
          </a:p>
        </p:txBody>
      </p:sp>
    </p:spTree>
    <p:extLst>
      <p:ext uri="{BB962C8B-B14F-4D97-AF65-F5344CB8AC3E}">
        <p14:creationId xmlns:p14="http://schemas.microsoft.com/office/powerpoint/2010/main" val="558145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140" y="951547"/>
            <a:ext cx="7471029" cy="866775"/>
          </a:xfrm>
        </p:spPr>
        <p:txBody>
          <a:bodyPr>
            <a:noAutofit/>
          </a:bodyPr>
          <a:lstStyle/>
          <a:p>
            <a:r>
              <a:rPr lang="en-GB" sz="3300" dirty="0" smtClean="0"/>
              <a:t>Hasidic Yiddish personal pronouns</a:t>
            </a:r>
            <a:endParaRPr lang="en-GB"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91390"/>
              </p:ext>
            </p:extLst>
          </p:nvPr>
        </p:nvGraphicFramePr>
        <p:xfrm>
          <a:off x="768095" y="1661653"/>
          <a:ext cx="7638486" cy="4562167"/>
        </p:xfrm>
        <a:graphic>
          <a:graphicData uri="http://schemas.openxmlformats.org/drawingml/2006/table">
            <a:tbl>
              <a:tblPr firstRow="1" firstCol="1" bandRow="1">
                <a:tableStyleId>{5C22544A-7EE6-4342-B048-85BDC9FD1C3A}</a:tableStyleId>
              </a:tblPr>
              <a:tblGrid>
                <a:gridCol w="1166187">
                  <a:extLst>
                    <a:ext uri="{9D8B030D-6E8A-4147-A177-3AD203B41FA5}">
                      <a16:colId xmlns:a16="http://schemas.microsoft.com/office/drawing/2014/main" val="20000"/>
                    </a:ext>
                  </a:extLst>
                </a:gridCol>
                <a:gridCol w="1233962">
                  <a:extLst>
                    <a:ext uri="{9D8B030D-6E8A-4147-A177-3AD203B41FA5}">
                      <a16:colId xmlns:a16="http://schemas.microsoft.com/office/drawing/2014/main" val="20001"/>
                    </a:ext>
                  </a:extLst>
                </a:gridCol>
                <a:gridCol w="1442237">
                  <a:extLst>
                    <a:ext uri="{9D8B030D-6E8A-4147-A177-3AD203B41FA5}">
                      <a16:colId xmlns:a16="http://schemas.microsoft.com/office/drawing/2014/main" val="20002"/>
                    </a:ext>
                  </a:extLst>
                </a:gridCol>
                <a:gridCol w="871129">
                  <a:extLst>
                    <a:ext uri="{9D8B030D-6E8A-4147-A177-3AD203B41FA5}">
                      <a16:colId xmlns:a16="http://schemas.microsoft.com/office/drawing/2014/main" val="20003"/>
                    </a:ext>
                  </a:extLst>
                </a:gridCol>
                <a:gridCol w="1119902">
                  <a:extLst>
                    <a:ext uri="{9D8B030D-6E8A-4147-A177-3AD203B41FA5}">
                      <a16:colId xmlns:a16="http://schemas.microsoft.com/office/drawing/2014/main" val="20004"/>
                    </a:ext>
                  </a:extLst>
                </a:gridCol>
                <a:gridCol w="1216603">
                  <a:extLst>
                    <a:ext uri="{9D8B030D-6E8A-4147-A177-3AD203B41FA5}">
                      <a16:colId xmlns:a16="http://schemas.microsoft.com/office/drawing/2014/main" val="20005"/>
                    </a:ext>
                  </a:extLst>
                </a:gridCol>
                <a:gridCol w="588466">
                  <a:extLst>
                    <a:ext uri="{9D8B030D-6E8A-4147-A177-3AD203B41FA5}">
                      <a16:colId xmlns:a16="http://schemas.microsoft.com/office/drawing/2014/main" val="20006"/>
                    </a:ext>
                  </a:extLst>
                </a:gridCol>
              </a:tblGrid>
              <a:tr h="379284">
                <a:tc gridSpan="3">
                  <a:txBody>
                    <a:bodyPr/>
                    <a:lstStyle/>
                    <a:p>
                      <a:pPr marL="0" algn="ctr" defTabSz="914400" rtl="0" eaLnBrk="1" latinLnBrk="0" hangingPunct="1">
                        <a:spcAft>
                          <a:spcPts val="0"/>
                        </a:spcAft>
                      </a:pPr>
                      <a:r>
                        <a:rPr lang="en-GB" sz="2000" b="1" kern="1200" dirty="0" smtClean="0">
                          <a:solidFill>
                            <a:schemeClr val="tx1"/>
                          </a:solidFill>
                          <a:effectLst/>
                          <a:latin typeface="+mn-lt"/>
                          <a:ea typeface="+mn-ea"/>
                          <a:cs typeface="+mn-cs"/>
                        </a:rPr>
                        <a:t>Plural</a:t>
                      </a:r>
                      <a:endParaRPr lang="en-GB" sz="2000" b="1" kern="1200" dirty="0">
                        <a:solidFill>
                          <a:schemeClr val="tx1"/>
                        </a:solidFill>
                        <a:effectLst/>
                        <a:latin typeface="+mn-lt"/>
                        <a:ea typeface="+mn-ea"/>
                        <a:cs typeface="+mn-cs"/>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tc>
                <a:tc hMerge="1">
                  <a:txBody>
                    <a:bodyPr/>
                    <a:lstStyle/>
                    <a:p>
                      <a:endParaRPr lang="en-GB"/>
                    </a:p>
                  </a:txBody>
                  <a:tcPr/>
                </a:tc>
                <a:tc gridSpan="3">
                  <a:txBody>
                    <a:bodyPr/>
                    <a:lstStyle/>
                    <a:p>
                      <a:pPr algn="ctr">
                        <a:spcAft>
                          <a:spcPts val="0"/>
                        </a:spcAft>
                      </a:pPr>
                      <a:r>
                        <a:rPr lang="en-GB" sz="2000" b="1" kern="1200" dirty="0" smtClean="0">
                          <a:solidFill>
                            <a:schemeClr val="tx1"/>
                          </a:solidFill>
                          <a:effectLst/>
                          <a:latin typeface="+mn-lt"/>
                          <a:ea typeface="+mn-ea"/>
                          <a:cs typeface="+mn-cs"/>
                        </a:rPr>
                        <a:t>Singular</a:t>
                      </a:r>
                      <a:endParaRPr lang="en-GB" sz="2000" b="1" kern="1200" dirty="0">
                        <a:solidFill>
                          <a:schemeClr val="tx1"/>
                        </a:solidFill>
                        <a:effectLst/>
                        <a:latin typeface="+mn-lt"/>
                        <a:ea typeface="+mn-ea"/>
                        <a:cs typeface="+mn-cs"/>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tc>
                <a:tc hMerge="1">
                  <a:txBody>
                    <a:bodyPr/>
                    <a:lstStyle/>
                    <a:p>
                      <a:endParaRPr lang="en-GB"/>
                    </a:p>
                  </a:txBody>
                  <a:tcPr/>
                </a:tc>
                <a:tc rowSpan="2">
                  <a:txBody>
                    <a:bodyPr/>
                    <a:lstStyle/>
                    <a:p>
                      <a:pPr algn="just">
                        <a:spcAft>
                          <a:spcPts val="0"/>
                        </a:spcAft>
                      </a:pPr>
                      <a:r>
                        <a:rPr lang="en-GB" sz="900" dirty="0">
                          <a:solidFill>
                            <a:schemeClr val="tx1"/>
                          </a:solidFill>
                          <a:effectLst/>
                        </a:rPr>
                        <a:t> </a:t>
                      </a:r>
                      <a:endParaRPr lang="en-GB" sz="900"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p>
                      <a:pPr algn="just">
                        <a:spcAft>
                          <a:spcPts val="0"/>
                        </a:spcAft>
                      </a:pPr>
                      <a:r>
                        <a:rPr lang="en-GB" sz="900" dirty="0">
                          <a:solidFill>
                            <a:schemeClr val="tx1"/>
                          </a:solidFill>
                          <a:effectLst/>
                        </a:rPr>
                        <a:t> </a:t>
                      </a:r>
                      <a:endParaRPr lang="en-GB" sz="900"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51435" marR="51435"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21759">
                <a:tc>
                  <a:txBody>
                    <a:bodyPr/>
                    <a:lstStyle/>
                    <a:p>
                      <a:pPr algn="ctr">
                        <a:spcAft>
                          <a:spcPts val="0"/>
                        </a:spcAft>
                      </a:pPr>
                      <a:r>
                        <a:rPr lang="en-GB" sz="1400" b="1" kern="1200" dirty="0">
                          <a:solidFill>
                            <a:schemeClr val="tx1"/>
                          </a:solidFill>
                          <a:effectLst/>
                          <a:latin typeface="+mn-lt"/>
                          <a:ea typeface="+mn-ea"/>
                          <a:cs typeface="+mn-cs"/>
                        </a:rPr>
                        <a:t>Dative</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spcAft>
                          <a:spcPts val="0"/>
                        </a:spcAft>
                      </a:pPr>
                      <a:r>
                        <a:rPr lang="en-GB" sz="1400" b="1" kern="1200" dirty="0">
                          <a:solidFill>
                            <a:schemeClr val="tx1"/>
                          </a:solidFill>
                          <a:effectLst/>
                          <a:latin typeface="+mn-lt"/>
                          <a:ea typeface="+mn-ea"/>
                          <a:cs typeface="+mn-cs"/>
                        </a:rPr>
                        <a:t>Accusative</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spcAft>
                          <a:spcPts val="0"/>
                        </a:spcAft>
                      </a:pPr>
                      <a:r>
                        <a:rPr lang="en-GB" sz="1400" b="1" kern="1200" dirty="0">
                          <a:solidFill>
                            <a:schemeClr val="tx1"/>
                          </a:solidFill>
                          <a:effectLst/>
                          <a:latin typeface="+mn-lt"/>
                          <a:ea typeface="+mn-ea"/>
                          <a:cs typeface="+mn-cs"/>
                        </a:rPr>
                        <a:t>Nominative</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spcAft>
                          <a:spcPts val="0"/>
                        </a:spcAft>
                      </a:pPr>
                      <a:r>
                        <a:rPr lang="en-GB" sz="1400" b="1" kern="1200" dirty="0">
                          <a:solidFill>
                            <a:schemeClr val="tx1"/>
                          </a:solidFill>
                          <a:effectLst/>
                          <a:latin typeface="+mn-lt"/>
                          <a:ea typeface="+mn-ea"/>
                          <a:cs typeface="+mn-cs"/>
                        </a:rPr>
                        <a:t>Dative</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spcAft>
                          <a:spcPts val="0"/>
                        </a:spcAft>
                      </a:pPr>
                      <a:r>
                        <a:rPr lang="en-GB" sz="1400" b="1" kern="1200" dirty="0">
                          <a:solidFill>
                            <a:schemeClr val="tx1"/>
                          </a:solidFill>
                          <a:effectLst/>
                          <a:latin typeface="+mn-lt"/>
                          <a:ea typeface="+mn-ea"/>
                          <a:cs typeface="+mn-cs"/>
                        </a:rPr>
                        <a:t>Accusative</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spcAft>
                          <a:spcPts val="0"/>
                        </a:spcAft>
                      </a:pPr>
                      <a:r>
                        <a:rPr lang="en-GB" sz="1400" b="1" kern="1200" dirty="0">
                          <a:solidFill>
                            <a:schemeClr val="tx1"/>
                          </a:solidFill>
                          <a:effectLst/>
                          <a:latin typeface="+mn-lt"/>
                          <a:ea typeface="+mn-ea"/>
                          <a:cs typeface="+mn-cs"/>
                        </a:rPr>
                        <a:t>Nominative</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just">
                        <a:spcAft>
                          <a:spcPts val="0"/>
                        </a:spcAft>
                      </a:pPr>
                      <a:endParaRPr lang="en-GB" sz="1200" dirty="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lnT w="38100" cmpd="sng">
                      <a:noFill/>
                    </a:lnT>
                    <a:solidFill>
                      <a:schemeClr val="accent6"/>
                    </a:solidFill>
                  </a:tcPr>
                </a:tc>
                <a:extLst>
                  <a:ext uri="{0D108BD9-81ED-4DB2-BD59-A6C34878D82A}">
                    <a16:rowId xmlns:a16="http://schemas.microsoft.com/office/drawing/2014/main" val="10001"/>
                  </a:ext>
                </a:extLst>
              </a:tr>
              <a:tr h="617890">
                <a:tc gridSpan="2">
                  <a:txBody>
                    <a:bodyPr/>
                    <a:lstStyle/>
                    <a:p>
                      <a:pPr algn="ctr">
                        <a:spcAft>
                          <a:spcPts val="0"/>
                        </a:spcAft>
                      </a:pPr>
                      <a:r>
                        <a:rPr lang="he-IL" sz="1500" b="0" dirty="0" smtClean="0">
                          <a:solidFill>
                            <a:schemeClr val="tx1"/>
                          </a:solidFill>
                          <a:effectLst/>
                        </a:rPr>
                        <a:t>אונ(ד)ז</a:t>
                      </a:r>
                      <a:endParaRPr lang="en-GB" sz="1500" b="0" dirty="0" smtClean="0">
                        <a:solidFill>
                          <a:schemeClr val="tx1"/>
                        </a:solidFill>
                        <a:effectLst/>
                      </a:endParaRPr>
                    </a:p>
                    <a:p>
                      <a:pPr algn="ctr">
                        <a:spcAft>
                          <a:spcPts val="0"/>
                        </a:spcAft>
                      </a:pPr>
                      <a:r>
                        <a:rPr lang="en-GB" sz="1500" b="0" i="1" dirty="0" smtClean="0">
                          <a:solidFill>
                            <a:schemeClr val="tx1"/>
                          </a:solidFill>
                          <a:effectLst/>
                        </a:rPr>
                        <a:t>un(d)z</a:t>
                      </a:r>
                      <a:endParaRPr lang="en-GB" sz="1500" b="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tc>
                <a:tc>
                  <a:txBody>
                    <a:bodyPr/>
                    <a:lstStyle/>
                    <a:p>
                      <a:pPr algn="ctr">
                        <a:spcAft>
                          <a:spcPts val="0"/>
                        </a:spcAft>
                      </a:pPr>
                      <a:r>
                        <a:rPr lang="he-IL" sz="1400" dirty="0" smtClean="0">
                          <a:solidFill>
                            <a:schemeClr val="tx1">
                              <a:lumMod val="85000"/>
                              <a:lumOff val="15000"/>
                            </a:schemeClr>
                          </a:solidFill>
                          <a:effectLst/>
                          <a:latin typeface="Cambria" panose="02040503050406030204" pitchFamily="18" charset="0"/>
                          <a:ea typeface="MS Mincho" panose="02020609040205080304" pitchFamily="49" charset="-128"/>
                          <a:cs typeface="Arial" panose="020B0604020202020204" pitchFamily="34" charset="0"/>
                        </a:rPr>
                        <a:t>אונ(ד)ז\מיר*</a:t>
                      </a:r>
                    </a:p>
                    <a:p>
                      <a:pPr algn="ctr">
                        <a:spcAft>
                          <a:spcPts val="0"/>
                        </a:spcAft>
                      </a:pPr>
                      <a:r>
                        <a:rPr lang="en-GB" sz="1400" b="0" i="1" dirty="0" smtClean="0">
                          <a:solidFill>
                            <a:schemeClr val="tx1">
                              <a:lumMod val="85000"/>
                              <a:lumOff val="15000"/>
                            </a:schemeClr>
                          </a:solidFill>
                          <a:effectLst/>
                          <a:latin typeface="+mn-lt"/>
                          <a:ea typeface="MS Mincho" panose="02020609040205080304" pitchFamily="49" charset="-128"/>
                          <a:cs typeface="Arial" panose="020B0604020202020204" pitchFamily="34" charset="0"/>
                        </a:rPr>
                        <a:t>un(d)z/</a:t>
                      </a:r>
                      <a:r>
                        <a:rPr lang="en-GB" sz="1400" b="0" i="1" dirty="0" err="1" smtClean="0">
                          <a:solidFill>
                            <a:schemeClr val="tx1">
                              <a:lumMod val="85000"/>
                              <a:lumOff val="15000"/>
                            </a:schemeClr>
                          </a:solidFill>
                          <a:effectLst/>
                          <a:latin typeface="+mn-lt"/>
                          <a:ea typeface="MS Mincho" panose="02020609040205080304" pitchFamily="49" charset="-128"/>
                          <a:cs typeface="Arial" panose="020B0604020202020204" pitchFamily="34" charset="0"/>
                        </a:rPr>
                        <a:t>mir</a:t>
                      </a:r>
                      <a:endParaRPr lang="en-GB" sz="1400" b="0" i="1" dirty="0">
                        <a:solidFill>
                          <a:schemeClr val="tx1">
                            <a:lumMod val="85000"/>
                            <a:lumOff val="15000"/>
                          </a:schemeClr>
                        </a:solidFill>
                        <a:effectLst/>
                        <a:latin typeface="+mn-lt"/>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spcAft>
                          <a:spcPts val="0"/>
                        </a:spcAft>
                      </a:pPr>
                      <a:r>
                        <a:rPr lang="he-IL" sz="1500" dirty="0" smtClean="0">
                          <a:solidFill>
                            <a:schemeClr val="tx1"/>
                          </a:solidFill>
                          <a:effectLst/>
                        </a:rPr>
                        <a:t>מיך\מיר</a:t>
                      </a:r>
                      <a:endParaRPr lang="en-GB" sz="1500" dirty="0" smtClean="0">
                        <a:solidFill>
                          <a:schemeClr val="tx1"/>
                        </a:solidFill>
                        <a:effectLst/>
                      </a:endParaRPr>
                    </a:p>
                    <a:p>
                      <a:pPr algn="ctr">
                        <a:spcAft>
                          <a:spcPts val="0"/>
                        </a:spcAft>
                      </a:pPr>
                      <a:r>
                        <a:rPr lang="en-GB" sz="1500" i="1" dirty="0" err="1" smtClean="0">
                          <a:solidFill>
                            <a:schemeClr val="tx1"/>
                          </a:solidFill>
                          <a:effectLst/>
                        </a:rPr>
                        <a:t>mikh</a:t>
                      </a:r>
                      <a:r>
                        <a:rPr lang="en-GB" sz="1500" i="1" dirty="0" smtClean="0">
                          <a:solidFill>
                            <a:schemeClr val="tx1"/>
                          </a:solidFill>
                          <a:effectLst/>
                        </a:rPr>
                        <a:t>/</a:t>
                      </a:r>
                      <a:r>
                        <a:rPr lang="en-GB" sz="1500" i="1" dirty="0" err="1" smtClean="0">
                          <a:solidFill>
                            <a:schemeClr val="tx1"/>
                          </a:solidFill>
                          <a:effectLst/>
                        </a:rPr>
                        <a:t>mir</a:t>
                      </a:r>
                      <a:endParaRPr lang="en-GB" sz="150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spcAft>
                          <a:spcPts val="0"/>
                        </a:spcAft>
                      </a:pPr>
                      <a:endParaRPr lang="en-GB" sz="2000" dirty="0">
                        <a:solidFill>
                          <a:schemeClr val="tx1">
                            <a:lumMod val="85000"/>
                            <a:lumOff val="15000"/>
                          </a:schemeClr>
                        </a:solidFill>
                        <a:effectLst/>
                        <a:latin typeface="Cambria" panose="02040503050406030204" pitchFamily="18" charset="0"/>
                        <a:ea typeface="MS Mincho" panose="02020609040205080304" pitchFamily="49" charset="-128"/>
                        <a:cs typeface="Arial" panose="020B0604020202020204" pitchFamily="34" charset="0"/>
                      </a:endParaRPr>
                    </a:p>
                  </a:txBody>
                  <a:tcPr marL="137160" marR="137160" marT="137160" marB="137160">
                    <a:solidFill>
                      <a:schemeClr val="accent6">
                        <a:lumMod val="20000"/>
                        <a:lumOff val="80000"/>
                      </a:schemeClr>
                    </a:solidFill>
                  </a:tcPr>
                </a:tc>
                <a:tc>
                  <a:txBody>
                    <a:bodyPr/>
                    <a:lstStyle/>
                    <a:p>
                      <a:pPr algn="ctr">
                        <a:spcAft>
                          <a:spcPts val="0"/>
                        </a:spcAft>
                      </a:pPr>
                      <a:r>
                        <a:rPr lang="he-IL" sz="1500" dirty="0" smtClean="0">
                          <a:solidFill>
                            <a:schemeClr val="tx1"/>
                          </a:solidFill>
                          <a:effectLst/>
                        </a:rPr>
                        <a:t>איך</a:t>
                      </a:r>
                      <a:endParaRPr lang="en-GB" sz="1500" dirty="0" smtClean="0">
                        <a:solidFill>
                          <a:schemeClr val="tx1"/>
                        </a:solidFill>
                        <a:effectLst/>
                      </a:endParaRPr>
                    </a:p>
                    <a:p>
                      <a:pPr algn="ctr">
                        <a:spcAft>
                          <a:spcPts val="0"/>
                        </a:spcAft>
                      </a:pPr>
                      <a:r>
                        <a:rPr lang="en-GB" sz="1500" i="1" dirty="0" err="1" smtClean="0">
                          <a:solidFill>
                            <a:schemeClr val="tx1"/>
                          </a:solidFill>
                          <a:effectLst/>
                        </a:rPr>
                        <a:t>ikh</a:t>
                      </a:r>
                      <a:endParaRPr lang="en-GB" sz="1500" i="1" dirty="0" smtClean="0">
                        <a:solidFill>
                          <a:schemeClr val="tx1"/>
                        </a:solidFill>
                        <a:effectLs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GB" sz="1400" b="1" dirty="0" smtClean="0">
                          <a:solidFill>
                            <a:schemeClr val="tx1"/>
                          </a:solidFill>
                          <a:effectLst/>
                          <a:latin typeface="+mn-lt"/>
                          <a:ea typeface="+mn-ea"/>
                          <a:cs typeface="+mn-cs"/>
                        </a:rPr>
                        <a:t>1</a:t>
                      </a:r>
                      <a:endParaRPr lang="en-GB" sz="1400" b="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44782">
                <a:tc gridSpan="3">
                  <a:txBody>
                    <a:bodyPr/>
                    <a:lstStyle/>
                    <a:p>
                      <a:pPr algn="ctr">
                        <a:spcAft>
                          <a:spcPts val="0"/>
                        </a:spcAft>
                      </a:pPr>
                      <a:r>
                        <a:rPr lang="he-IL" sz="1500" b="0" i="0" dirty="0" smtClean="0">
                          <a:solidFill>
                            <a:schemeClr val="tx1"/>
                          </a:solidFill>
                          <a:effectLst/>
                        </a:rPr>
                        <a:t>ענק</a:t>
                      </a:r>
                      <a:endParaRPr lang="en-GB" sz="1500" b="0" i="0" dirty="0" smtClean="0">
                        <a:solidFill>
                          <a:schemeClr val="tx1"/>
                        </a:solidFill>
                        <a:effectLst/>
                      </a:endParaRPr>
                    </a:p>
                    <a:p>
                      <a:pPr algn="ctr">
                        <a:spcAft>
                          <a:spcPts val="0"/>
                        </a:spcAft>
                      </a:pPr>
                      <a:r>
                        <a:rPr lang="en-GB" sz="1500" b="0" i="1" dirty="0" err="1" smtClean="0">
                          <a:solidFill>
                            <a:schemeClr val="tx1"/>
                          </a:solidFill>
                          <a:effectLst/>
                        </a:rPr>
                        <a:t>enk</a:t>
                      </a:r>
                      <a:endParaRPr lang="en-GB" sz="1500" b="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tc>
                <a:tc hMerge="1">
                  <a:txBody>
                    <a:bodyPr/>
                    <a:lstStyle/>
                    <a:p>
                      <a:pPr algn="ctr">
                        <a:spcAft>
                          <a:spcPts val="0"/>
                        </a:spcAft>
                      </a:pPr>
                      <a:endParaRPr lang="en-GB" sz="2000" dirty="0">
                        <a:solidFill>
                          <a:schemeClr val="tx1">
                            <a:lumMod val="85000"/>
                            <a:lumOff val="15000"/>
                          </a:schemeClr>
                        </a:solidFill>
                        <a:effectLst/>
                        <a:latin typeface="Cambria" panose="02040503050406030204" pitchFamily="18" charset="0"/>
                        <a:ea typeface="MS Mincho" panose="02020609040205080304" pitchFamily="49" charset="-128"/>
                        <a:cs typeface="Arial" panose="020B0604020202020204" pitchFamily="34" charset="0"/>
                      </a:endParaRPr>
                    </a:p>
                  </a:txBody>
                  <a:tcPr marL="137160" marR="137160" marT="137160" marB="137160">
                    <a:lnR w="38100" cap="flat" cmpd="sng" algn="ctr">
                      <a:solidFill>
                        <a:schemeClr val="bg1"/>
                      </a:solidFill>
                      <a:prstDash val="solid"/>
                      <a:round/>
                      <a:headEnd type="none" w="med" len="med"/>
                      <a:tailEnd type="none" w="med" len="med"/>
                    </a:lnR>
                    <a:solidFill>
                      <a:schemeClr val="accent6">
                        <a:lumMod val="20000"/>
                        <a:lumOff val="80000"/>
                      </a:schemeClr>
                    </a:solidFill>
                  </a:tcPr>
                </a:tc>
                <a:tc gridSpan="2">
                  <a:txBody>
                    <a:bodyPr/>
                    <a:lstStyle/>
                    <a:p>
                      <a:pPr algn="ctr">
                        <a:spcAft>
                          <a:spcPts val="0"/>
                        </a:spcAft>
                      </a:pPr>
                      <a:r>
                        <a:rPr lang="he-IL" sz="1500" dirty="0" smtClean="0">
                          <a:solidFill>
                            <a:schemeClr val="tx1"/>
                          </a:solidFill>
                          <a:effectLst/>
                        </a:rPr>
                        <a:t>דיך\דיר</a:t>
                      </a:r>
                    </a:p>
                    <a:p>
                      <a:pPr algn="ctr">
                        <a:spcAft>
                          <a:spcPts val="0"/>
                        </a:spcAft>
                      </a:pPr>
                      <a:r>
                        <a:rPr lang="en-GB" sz="1500" i="1" dirty="0" err="1" smtClean="0">
                          <a:solidFill>
                            <a:schemeClr val="tx1"/>
                          </a:solidFill>
                          <a:effectLst/>
                        </a:rPr>
                        <a:t>dikh</a:t>
                      </a:r>
                      <a:r>
                        <a:rPr lang="en-GB" sz="1500" i="1" dirty="0" smtClean="0">
                          <a:solidFill>
                            <a:schemeClr val="tx1"/>
                          </a:solidFill>
                          <a:effectLst/>
                        </a:rPr>
                        <a:t>/</a:t>
                      </a:r>
                      <a:r>
                        <a:rPr lang="en-GB" sz="1500" i="1" dirty="0" err="1" smtClean="0">
                          <a:solidFill>
                            <a:schemeClr val="tx1"/>
                          </a:solidFill>
                          <a:effectLst/>
                        </a:rPr>
                        <a:t>dir</a:t>
                      </a:r>
                      <a:endParaRPr lang="en-GB" sz="150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spcAft>
                          <a:spcPts val="0"/>
                        </a:spcAft>
                      </a:pPr>
                      <a:endParaRPr lang="en-GB" sz="2000" dirty="0">
                        <a:solidFill>
                          <a:schemeClr val="tx1">
                            <a:lumMod val="85000"/>
                            <a:lumOff val="15000"/>
                          </a:schemeClr>
                        </a:solidFill>
                        <a:effectLst/>
                        <a:latin typeface="Cambria" panose="02040503050406030204" pitchFamily="18" charset="0"/>
                        <a:ea typeface="MS Mincho" panose="02020609040205080304" pitchFamily="49" charset="-128"/>
                        <a:cs typeface="Arial" panose="020B0604020202020204" pitchFamily="34" charset="0"/>
                      </a:endParaRPr>
                    </a:p>
                  </a:txBody>
                  <a:tcPr marL="137160" marR="137160" marT="137160" marB="137160">
                    <a:solidFill>
                      <a:schemeClr val="accent6">
                        <a:lumMod val="20000"/>
                        <a:lumOff val="80000"/>
                      </a:schemeClr>
                    </a:solidFill>
                  </a:tcPr>
                </a:tc>
                <a:tc>
                  <a:txBody>
                    <a:bodyPr/>
                    <a:lstStyle/>
                    <a:p>
                      <a:pPr algn="ctr">
                        <a:spcAft>
                          <a:spcPts val="0"/>
                        </a:spcAft>
                      </a:pPr>
                      <a:r>
                        <a:rPr lang="he-IL" sz="1500" dirty="0" smtClean="0">
                          <a:solidFill>
                            <a:schemeClr val="tx1"/>
                          </a:solidFill>
                          <a:effectLst/>
                        </a:rPr>
                        <a:t>דו</a:t>
                      </a:r>
                    </a:p>
                    <a:p>
                      <a:pPr algn="ctr">
                        <a:spcAft>
                          <a:spcPts val="0"/>
                        </a:spcAft>
                      </a:pPr>
                      <a:r>
                        <a:rPr lang="en-GB" sz="1500" i="1" dirty="0" smtClean="0">
                          <a:solidFill>
                            <a:schemeClr val="tx1"/>
                          </a:solidFill>
                          <a:effectLst/>
                        </a:rPr>
                        <a:t>du</a:t>
                      </a:r>
                      <a:endParaRPr lang="en-GB" sz="150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GB" sz="1400" b="1" dirty="0" smtClean="0">
                          <a:solidFill>
                            <a:schemeClr val="tx1"/>
                          </a:solidFill>
                          <a:effectLst/>
                        </a:rPr>
                        <a:t>2</a:t>
                      </a:r>
                      <a:endParaRPr lang="en-GB" sz="1400" b="1" dirty="0">
                        <a:solidFill>
                          <a:schemeClr val="tx1"/>
                        </a:solidFill>
                        <a:effectLst/>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44782">
                <a:tc gridSpan="2">
                  <a:txBody>
                    <a:bodyPr/>
                    <a:lstStyle/>
                    <a:p>
                      <a:pPr algn="ctr">
                        <a:spcAft>
                          <a:spcPts val="0"/>
                        </a:spcAft>
                      </a:pPr>
                      <a:r>
                        <a:rPr lang="he-IL" sz="1500" b="0" dirty="0" smtClean="0">
                          <a:solidFill>
                            <a:schemeClr val="tx1"/>
                          </a:solidFill>
                          <a:effectLst/>
                          <a:latin typeface="+mn-lt"/>
                          <a:ea typeface="MS Mincho" panose="02020609040205080304" pitchFamily="49" charset="-128"/>
                          <a:cs typeface="Arial" panose="020B0604020202020204" pitchFamily="34" charset="0"/>
                        </a:rPr>
                        <a:t>אייך</a:t>
                      </a:r>
                      <a:endParaRPr lang="en-GB" sz="1500" b="0" dirty="0" smtClean="0">
                        <a:solidFill>
                          <a:schemeClr val="tx1"/>
                        </a:solidFill>
                        <a:effectLst/>
                        <a:latin typeface="+mn-lt"/>
                        <a:ea typeface="MS Mincho" panose="02020609040205080304" pitchFamily="49" charset="-128"/>
                        <a:cs typeface="Arial" panose="020B0604020202020204" pitchFamily="34" charset="0"/>
                      </a:endParaRPr>
                    </a:p>
                    <a:p>
                      <a:pPr algn="ctr">
                        <a:spcAft>
                          <a:spcPts val="0"/>
                        </a:spcAft>
                      </a:pPr>
                      <a:r>
                        <a:rPr lang="en-GB" sz="1500" b="0" i="1" dirty="0" err="1" smtClean="0">
                          <a:solidFill>
                            <a:schemeClr val="tx1"/>
                          </a:solidFill>
                          <a:effectLst/>
                          <a:latin typeface="+mn-lt"/>
                          <a:ea typeface="MS Mincho" panose="02020609040205080304" pitchFamily="49" charset="-128"/>
                          <a:cs typeface="Arial" panose="020B0604020202020204" pitchFamily="34" charset="0"/>
                        </a:rPr>
                        <a:t>aykh</a:t>
                      </a:r>
                      <a:endParaRPr lang="en-GB" sz="1500" b="0" i="1" dirty="0">
                        <a:solidFill>
                          <a:schemeClr val="tx1"/>
                        </a:solidFill>
                        <a:effectLst/>
                        <a:latin typeface="+mn-lt"/>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tc>
                <a:tc>
                  <a:txBody>
                    <a:bodyPr/>
                    <a:lstStyle/>
                    <a:p>
                      <a:pPr algn="ctr"/>
                      <a:r>
                        <a:rPr lang="he-IL" sz="1400" dirty="0" smtClean="0">
                          <a:solidFill>
                            <a:schemeClr val="tx1"/>
                          </a:solidFill>
                          <a:latin typeface="+mn-lt"/>
                        </a:rPr>
                        <a:t>איר\אייך</a:t>
                      </a:r>
                    </a:p>
                    <a:p>
                      <a:pPr algn="ctr"/>
                      <a:r>
                        <a:rPr lang="en-GB" sz="1400" i="1" dirty="0" err="1" smtClean="0">
                          <a:solidFill>
                            <a:schemeClr val="tx1"/>
                          </a:solidFill>
                          <a:latin typeface="+mn-lt"/>
                        </a:rPr>
                        <a:t>ir</a:t>
                      </a:r>
                      <a:r>
                        <a:rPr lang="en-GB" sz="1400" i="1" dirty="0" smtClean="0">
                          <a:solidFill>
                            <a:schemeClr val="tx1"/>
                          </a:solidFill>
                          <a:latin typeface="+mn-lt"/>
                        </a:rPr>
                        <a:t>/</a:t>
                      </a:r>
                      <a:r>
                        <a:rPr lang="en-GB" sz="1400" i="1" dirty="0" err="1" smtClean="0">
                          <a:solidFill>
                            <a:schemeClr val="tx1"/>
                          </a:solidFill>
                          <a:latin typeface="+mn-lt"/>
                        </a:rPr>
                        <a:t>aykh</a:t>
                      </a:r>
                      <a:endParaRPr lang="en-GB" sz="1400" i="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spcAft>
                          <a:spcPts val="0"/>
                        </a:spcAft>
                      </a:pPr>
                      <a:r>
                        <a:rPr lang="he-IL" sz="1500" b="0" dirty="0" smtClean="0">
                          <a:solidFill>
                            <a:schemeClr val="tx1"/>
                          </a:solidFill>
                          <a:effectLst/>
                        </a:rPr>
                        <a:t>אייך</a:t>
                      </a:r>
                    </a:p>
                    <a:p>
                      <a:pPr algn="ctr">
                        <a:spcAft>
                          <a:spcPts val="0"/>
                        </a:spcAft>
                      </a:pPr>
                      <a:r>
                        <a:rPr lang="en-GB" sz="1500" b="0" i="1" dirty="0" err="1" smtClean="0">
                          <a:solidFill>
                            <a:schemeClr val="tx1"/>
                          </a:solidFill>
                          <a:effectLst/>
                        </a:rPr>
                        <a:t>aykh</a:t>
                      </a:r>
                      <a:endParaRPr lang="en-GB" sz="1500" b="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tc>
                <a:tc>
                  <a:txBody>
                    <a:bodyPr/>
                    <a:lstStyle/>
                    <a:p>
                      <a:pPr algn="ctr">
                        <a:spcAft>
                          <a:spcPts val="0"/>
                        </a:spcAft>
                      </a:pPr>
                      <a:r>
                        <a:rPr lang="he-IL" sz="1500" dirty="0" smtClean="0">
                          <a:solidFill>
                            <a:schemeClr val="tx1"/>
                          </a:solidFill>
                          <a:effectLst/>
                          <a:latin typeface="+mn-lt"/>
                          <a:ea typeface="+mn-ea"/>
                          <a:cs typeface="+mn-cs"/>
                        </a:rPr>
                        <a:t>איר\אייך</a:t>
                      </a:r>
                      <a:endParaRPr lang="en-GB" sz="1500" dirty="0" smtClean="0">
                        <a:solidFill>
                          <a:schemeClr val="tx1"/>
                        </a:solidFill>
                        <a:effectLst/>
                        <a:latin typeface="+mn-lt"/>
                        <a:ea typeface="+mn-ea"/>
                        <a:cs typeface="+mn-cs"/>
                      </a:endParaRPr>
                    </a:p>
                    <a:p>
                      <a:pPr algn="ctr">
                        <a:spcAft>
                          <a:spcPts val="0"/>
                        </a:spcAft>
                      </a:pPr>
                      <a:r>
                        <a:rPr lang="en-GB" sz="1500" i="1" dirty="0" err="1" smtClean="0">
                          <a:solidFill>
                            <a:schemeClr val="tx1"/>
                          </a:solidFill>
                          <a:effectLst/>
                          <a:latin typeface="+mn-lt"/>
                          <a:ea typeface="+mn-ea"/>
                          <a:cs typeface="+mn-cs"/>
                        </a:rPr>
                        <a:t>ir</a:t>
                      </a:r>
                      <a:r>
                        <a:rPr lang="en-GB" sz="1500" i="1" dirty="0" smtClean="0">
                          <a:solidFill>
                            <a:schemeClr val="tx1"/>
                          </a:solidFill>
                          <a:effectLst/>
                          <a:latin typeface="+mn-lt"/>
                          <a:ea typeface="+mn-ea"/>
                          <a:cs typeface="+mn-cs"/>
                        </a:rPr>
                        <a:t>/</a:t>
                      </a:r>
                      <a:r>
                        <a:rPr lang="en-GB" sz="1500" i="1" dirty="0" err="1" smtClean="0">
                          <a:solidFill>
                            <a:schemeClr val="tx1"/>
                          </a:solidFill>
                          <a:effectLst/>
                          <a:latin typeface="+mn-lt"/>
                          <a:ea typeface="+mn-ea"/>
                          <a:cs typeface="+mn-cs"/>
                        </a:rPr>
                        <a:t>aykh</a:t>
                      </a:r>
                      <a:endParaRPr lang="en-GB" sz="150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914400" rtl="0" eaLnBrk="1" latinLnBrk="0" hangingPunct="1">
                        <a:spcAft>
                          <a:spcPts val="0"/>
                        </a:spcAft>
                      </a:pPr>
                      <a:r>
                        <a:rPr lang="en-GB" sz="1400" b="1" kern="1200" dirty="0" smtClean="0">
                          <a:solidFill>
                            <a:schemeClr val="tx1"/>
                          </a:solidFill>
                          <a:effectLst/>
                          <a:latin typeface="+mn-lt"/>
                          <a:ea typeface="MS Mincho" panose="02020609040205080304" pitchFamily="49" charset="-128"/>
                          <a:cs typeface="Arial" panose="020B0604020202020204" pitchFamily="34" charset="0"/>
                        </a:rPr>
                        <a:t>2</a:t>
                      </a:r>
                      <a:r>
                        <a:rPr lang="en-GB" sz="1400" b="1" kern="1200" baseline="0" dirty="0" smtClean="0">
                          <a:solidFill>
                            <a:schemeClr val="tx1"/>
                          </a:solidFill>
                          <a:effectLst/>
                          <a:latin typeface="+mn-lt"/>
                          <a:ea typeface="MS Mincho" panose="02020609040205080304" pitchFamily="49" charset="-128"/>
                          <a:cs typeface="Arial" panose="020B0604020202020204" pitchFamily="34" charset="0"/>
                        </a:rPr>
                        <a:t> (hon)</a:t>
                      </a:r>
                      <a:endParaRPr lang="en-GB" sz="1400" b="1" kern="1200" dirty="0">
                        <a:solidFill>
                          <a:schemeClr val="tx1"/>
                        </a:solidFill>
                        <a:effectLst/>
                        <a:latin typeface="+mn-lt"/>
                        <a:ea typeface="+mn-ea"/>
                        <a:cs typeface="+mn-cs"/>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17890">
                <a:tc rowSpan="3" gridSpan="3">
                  <a:txBody>
                    <a:bodyPr/>
                    <a:lstStyle/>
                    <a:p>
                      <a:pPr algn="ctr">
                        <a:spcAft>
                          <a:spcPts val="0"/>
                        </a:spcAft>
                      </a:pPr>
                      <a:r>
                        <a:rPr lang="he-IL" sz="1500" b="0" i="0" dirty="0" smtClean="0">
                          <a:solidFill>
                            <a:schemeClr val="tx1"/>
                          </a:solidFill>
                          <a:effectLst/>
                        </a:rPr>
                        <a:t>זיי</a:t>
                      </a:r>
                      <a:endParaRPr lang="en-GB" sz="1500" b="0" i="0" dirty="0" smtClean="0">
                        <a:solidFill>
                          <a:schemeClr val="tx1"/>
                        </a:solidFill>
                        <a:effectLst/>
                      </a:endParaRPr>
                    </a:p>
                    <a:p>
                      <a:pPr algn="ctr">
                        <a:spcAft>
                          <a:spcPts val="0"/>
                        </a:spcAft>
                      </a:pPr>
                      <a:r>
                        <a:rPr lang="en-GB" sz="1500" b="0" i="1" dirty="0" err="1" smtClean="0">
                          <a:solidFill>
                            <a:schemeClr val="tx1"/>
                          </a:solidFill>
                          <a:effectLst/>
                        </a:rPr>
                        <a:t>zey</a:t>
                      </a:r>
                      <a:endParaRPr lang="en-GB" sz="1500" b="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endParaRPr lang="en-GB"/>
                    </a:p>
                  </a:txBody>
                  <a:tcPr/>
                </a:tc>
                <a:tc rowSpan="3" hMerge="1">
                  <a:txBody>
                    <a:bodyPr/>
                    <a:lstStyle/>
                    <a:p>
                      <a:endParaRPr lang="en-GB"/>
                    </a:p>
                  </a:txBody>
                  <a:tcPr/>
                </a:tc>
                <a:tc gridSpan="2">
                  <a:txBody>
                    <a:bodyPr/>
                    <a:lstStyle/>
                    <a:p>
                      <a:pPr algn="ctr">
                        <a:spcAft>
                          <a:spcPts val="0"/>
                        </a:spcAft>
                      </a:pPr>
                      <a:r>
                        <a:rPr lang="he-IL" sz="1500" dirty="0" smtClean="0">
                          <a:solidFill>
                            <a:schemeClr val="tx1"/>
                          </a:solidFill>
                          <a:effectLst/>
                        </a:rPr>
                        <a:t>אי(ה)ם</a:t>
                      </a:r>
                    </a:p>
                    <a:p>
                      <a:pPr algn="ctr">
                        <a:spcAft>
                          <a:spcPts val="0"/>
                        </a:spcAft>
                      </a:pPr>
                      <a:r>
                        <a:rPr lang="en-GB" sz="1500" i="1" dirty="0" err="1" smtClean="0">
                          <a:solidFill>
                            <a:schemeClr val="tx1"/>
                          </a:solidFill>
                          <a:effectLst/>
                        </a:rPr>
                        <a:t>im</a:t>
                      </a:r>
                      <a:endParaRPr lang="en-GB" sz="150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tc>
                <a:tc>
                  <a:txBody>
                    <a:bodyPr/>
                    <a:lstStyle/>
                    <a:p>
                      <a:pPr algn="ctr">
                        <a:spcAft>
                          <a:spcPts val="0"/>
                        </a:spcAft>
                      </a:pPr>
                      <a:r>
                        <a:rPr lang="he-IL" sz="1500" dirty="0" smtClean="0">
                          <a:solidFill>
                            <a:schemeClr val="tx1"/>
                          </a:solidFill>
                          <a:effectLst/>
                        </a:rPr>
                        <a:t>ער</a:t>
                      </a:r>
                    </a:p>
                    <a:p>
                      <a:pPr algn="ctr">
                        <a:spcAft>
                          <a:spcPts val="0"/>
                        </a:spcAft>
                      </a:pPr>
                      <a:r>
                        <a:rPr lang="en-GB" sz="1500" i="1" dirty="0" err="1" smtClean="0">
                          <a:solidFill>
                            <a:schemeClr val="tx1"/>
                          </a:solidFill>
                          <a:effectLst/>
                        </a:rPr>
                        <a:t>er</a:t>
                      </a:r>
                      <a:endParaRPr lang="en-GB" sz="150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GB" sz="1400" b="1" dirty="0" smtClean="0">
                          <a:solidFill>
                            <a:schemeClr val="tx1"/>
                          </a:solidFill>
                          <a:effectLst/>
                          <a:latin typeface="+mn-lt"/>
                          <a:ea typeface="+mn-ea"/>
                          <a:cs typeface="+mn-cs"/>
                        </a:rPr>
                        <a:t>3m</a:t>
                      </a:r>
                      <a:endParaRPr lang="en-GB" sz="1400" b="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617890">
                <a:tc gridSpan="3" vMerge="1">
                  <a:txBody>
                    <a:bodyPr/>
                    <a:lstStyle/>
                    <a:p>
                      <a:endParaRPr lang="en-GB"/>
                    </a:p>
                  </a:txBody>
                  <a:tcPr/>
                </a:tc>
                <a:tc hMerge="1" vMerge="1">
                  <a:txBody>
                    <a:bodyPr/>
                    <a:lstStyle/>
                    <a:p>
                      <a:endParaRPr lang="en-GB"/>
                    </a:p>
                  </a:txBody>
                  <a:tcPr/>
                </a:tc>
                <a:tc hMerge="1" vMerge="1">
                  <a:txBody>
                    <a:bodyPr/>
                    <a:lstStyle/>
                    <a:p>
                      <a:endParaRPr lang="en-GB"/>
                    </a:p>
                  </a:txBody>
                  <a:tcPr/>
                </a:tc>
                <a:tc gridSpan="2">
                  <a:txBody>
                    <a:bodyPr/>
                    <a:lstStyle/>
                    <a:p>
                      <a:pPr algn="ctr">
                        <a:spcAft>
                          <a:spcPts val="0"/>
                        </a:spcAft>
                      </a:pPr>
                      <a:r>
                        <a:rPr lang="he-IL" sz="1500" dirty="0" smtClean="0">
                          <a:solidFill>
                            <a:schemeClr val="tx1"/>
                          </a:solidFill>
                          <a:effectLst/>
                        </a:rPr>
                        <a:t>זי\איר\אי</a:t>
                      </a:r>
                    </a:p>
                    <a:p>
                      <a:pPr algn="ctr">
                        <a:spcAft>
                          <a:spcPts val="0"/>
                        </a:spcAft>
                      </a:pPr>
                      <a:r>
                        <a:rPr lang="en-GB" sz="1500" i="1" dirty="0" err="1" smtClean="0">
                          <a:solidFill>
                            <a:schemeClr val="tx1"/>
                          </a:solidFill>
                          <a:effectLst/>
                        </a:rPr>
                        <a:t>zi</a:t>
                      </a:r>
                      <a:r>
                        <a:rPr lang="en-GB" sz="1500" i="1" dirty="0" smtClean="0">
                          <a:solidFill>
                            <a:schemeClr val="tx1"/>
                          </a:solidFill>
                          <a:effectLst/>
                        </a:rPr>
                        <a:t>/</a:t>
                      </a:r>
                      <a:r>
                        <a:rPr lang="en-GB" sz="1500" i="1" dirty="0" err="1" smtClean="0">
                          <a:solidFill>
                            <a:schemeClr val="tx1"/>
                          </a:solidFill>
                          <a:effectLst/>
                        </a:rPr>
                        <a:t>ir</a:t>
                      </a:r>
                      <a:r>
                        <a:rPr lang="en-GB" sz="1500" i="1" dirty="0" smtClean="0">
                          <a:solidFill>
                            <a:schemeClr val="tx1"/>
                          </a:solidFill>
                          <a:effectLst/>
                        </a:rPr>
                        <a:t>/i</a:t>
                      </a:r>
                      <a:endParaRPr lang="en-GB" sz="150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spcAft>
                          <a:spcPts val="0"/>
                        </a:spcAft>
                      </a:pPr>
                      <a:endParaRPr lang="en-GB" sz="2000" dirty="0">
                        <a:solidFill>
                          <a:schemeClr val="tx1">
                            <a:lumMod val="85000"/>
                            <a:lumOff val="15000"/>
                          </a:schemeClr>
                        </a:solidFill>
                        <a:effectLst/>
                        <a:latin typeface="Cambria" panose="02040503050406030204" pitchFamily="18" charset="0"/>
                        <a:ea typeface="MS Mincho" panose="02020609040205080304" pitchFamily="49" charset="-128"/>
                        <a:cs typeface="Arial" panose="020B0604020202020204" pitchFamily="34" charset="0"/>
                      </a:endParaRPr>
                    </a:p>
                  </a:txBody>
                  <a:tcPr anchor="ctr">
                    <a:solidFill>
                      <a:schemeClr val="accent6">
                        <a:lumMod val="20000"/>
                        <a:lumOff val="80000"/>
                      </a:schemeClr>
                    </a:solidFill>
                  </a:tcPr>
                </a:tc>
                <a:tc>
                  <a:txBody>
                    <a:bodyPr/>
                    <a:lstStyle/>
                    <a:p>
                      <a:pPr algn="ctr">
                        <a:spcAft>
                          <a:spcPts val="0"/>
                        </a:spcAft>
                      </a:pPr>
                      <a:r>
                        <a:rPr lang="he-IL" sz="1500" dirty="0" smtClean="0">
                          <a:solidFill>
                            <a:schemeClr val="tx1"/>
                          </a:solidFill>
                          <a:effectLst/>
                        </a:rPr>
                        <a:t>זי</a:t>
                      </a:r>
                    </a:p>
                    <a:p>
                      <a:pPr algn="ctr">
                        <a:spcAft>
                          <a:spcPts val="0"/>
                        </a:spcAft>
                      </a:pPr>
                      <a:r>
                        <a:rPr lang="en-GB" sz="1500" i="1" dirty="0" err="1" smtClean="0">
                          <a:solidFill>
                            <a:schemeClr val="tx1"/>
                          </a:solidFill>
                          <a:effectLst/>
                        </a:rPr>
                        <a:t>zi</a:t>
                      </a:r>
                      <a:endParaRPr lang="en-GB" sz="150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b="1" dirty="0" smtClean="0"/>
                        <a:t>3f</a:t>
                      </a:r>
                      <a:endParaRPr lang="en-GB" sz="1400" b="1" dirty="0"/>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617890">
                <a:tc gridSpan="3" vMerge="1">
                  <a:txBody>
                    <a:bodyPr/>
                    <a:lstStyle/>
                    <a:p>
                      <a:endParaRPr lang="en-GB"/>
                    </a:p>
                  </a:txBody>
                  <a:tcPr/>
                </a:tc>
                <a:tc hMerge="1" vMerge="1">
                  <a:txBody>
                    <a:bodyPr/>
                    <a:lstStyle/>
                    <a:p>
                      <a:endParaRPr lang="en-GB"/>
                    </a:p>
                  </a:txBody>
                  <a:tcPr/>
                </a:tc>
                <a:tc hMerge="1" vMerge="1">
                  <a:txBody>
                    <a:bodyPr/>
                    <a:lstStyle/>
                    <a:p>
                      <a:endParaRPr lang="en-GB"/>
                    </a:p>
                  </a:txBody>
                  <a:tcPr/>
                </a:tc>
                <a:tc gridSpan="3">
                  <a:txBody>
                    <a:bodyPr/>
                    <a:lstStyle/>
                    <a:p>
                      <a:pPr algn="ctr">
                        <a:spcAft>
                          <a:spcPts val="0"/>
                        </a:spcAft>
                      </a:pPr>
                      <a:r>
                        <a:rPr lang="he-IL" sz="1500" dirty="0" smtClean="0">
                          <a:solidFill>
                            <a:schemeClr val="tx1"/>
                          </a:solidFill>
                          <a:effectLst/>
                        </a:rPr>
                        <a:t>עס</a:t>
                      </a:r>
                      <a:endParaRPr lang="en-GB" sz="1500" dirty="0" smtClean="0">
                        <a:solidFill>
                          <a:schemeClr val="tx1"/>
                        </a:solidFill>
                        <a:effectLst/>
                      </a:endParaRPr>
                    </a:p>
                    <a:p>
                      <a:pPr algn="ctr">
                        <a:spcAft>
                          <a:spcPts val="0"/>
                        </a:spcAft>
                      </a:pPr>
                      <a:r>
                        <a:rPr lang="en-GB" sz="1500" i="1" dirty="0" err="1" smtClean="0">
                          <a:solidFill>
                            <a:schemeClr val="tx1"/>
                          </a:solidFill>
                          <a:effectLst/>
                        </a:rPr>
                        <a:t>es</a:t>
                      </a:r>
                      <a:endParaRPr lang="en-GB" sz="1500" i="1" dirty="0">
                        <a:solidFill>
                          <a:schemeClr val="tx1"/>
                        </a:solidFill>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spcAft>
                          <a:spcPts val="0"/>
                        </a:spcAft>
                      </a:pPr>
                      <a:endParaRPr lang="en-GB" sz="2000" dirty="0">
                        <a:solidFill>
                          <a:schemeClr val="tx1">
                            <a:lumMod val="85000"/>
                            <a:lumOff val="15000"/>
                          </a:schemeClr>
                        </a:solidFill>
                        <a:effectLst/>
                        <a:latin typeface="Cambria" panose="02040503050406030204" pitchFamily="18" charset="0"/>
                        <a:ea typeface="MS Mincho" panose="02020609040205080304" pitchFamily="49" charset="-128"/>
                        <a:cs typeface="Arial" panose="020B0604020202020204" pitchFamily="34" charset="0"/>
                      </a:endParaRPr>
                    </a:p>
                  </a:txBody>
                  <a:tcPr marL="137160" marR="137160" marT="137160" marB="137160">
                    <a:solidFill>
                      <a:schemeClr val="accent6">
                        <a:lumMod val="20000"/>
                        <a:lumOff val="80000"/>
                      </a:schemeClr>
                    </a:solidFill>
                  </a:tcPr>
                </a:tc>
                <a:tc hMerge="1">
                  <a:txBody>
                    <a:bodyPr/>
                    <a:lstStyle/>
                    <a:p>
                      <a:endParaRPr lang="en-GB"/>
                    </a:p>
                  </a:txBody>
                  <a:tcPr/>
                </a:tc>
                <a:tc>
                  <a:txBody>
                    <a:bodyPr/>
                    <a:lstStyle/>
                    <a:p>
                      <a:r>
                        <a:rPr lang="en-GB" sz="1400" b="1" dirty="0" smtClean="0"/>
                        <a:t>3n</a:t>
                      </a:r>
                      <a:endParaRPr lang="en-GB" sz="1400" b="1" dirty="0"/>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3" name="TextBox 2"/>
          <p:cNvSpPr txBox="1"/>
          <p:nvPr/>
        </p:nvSpPr>
        <p:spPr>
          <a:xfrm>
            <a:off x="683140" y="6322141"/>
            <a:ext cx="7264860" cy="338554"/>
          </a:xfrm>
          <a:prstGeom prst="rect">
            <a:avLst/>
          </a:prstGeom>
          <a:noFill/>
        </p:spPr>
        <p:txBody>
          <a:bodyPr wrap="square" rtlCol="0">
            <a:spAutoFit/>
          </a:bodyPr>
          <a:lstStyle/>
          <a:p>
            <a:r>
              <a:rPr lang="he-IL" sz="1600" dirty="0" smtClean="0"/>
              <a:t>מיר</a:t>
            </a:r>
            <a:r>
              <a:rPr lang="he-IL" sz="1600" dirty="0"/>
              <a:t>*</a:t>
            </a:r>
            <a:r>
              <a:rPr lang="en-GB" sz="1600" dirty="0" smtClean="0"/>
              <a:t> </a:t>
            </a:r>
            <a:r>
              <a:rPr lang="en-GB" sz="1400" i="1" dirty="0" err="1" smtClean="0"/>
              <a:t>mir</a:t>
            </a:r>
            <a:r>
              <a:rPr lang="en-GB" sz="1400" dirty="0" smtClean="0"/>
              <a:t> is rare. </a:t>
            </a:r>
            <a:r>
              <a:rPr lang="he-IL" sz="1600" dirty="0" smtClean="0"/>
              <a:t>מע</a:t>
            </a:r>
            <a:r>
              <a:rPr lang="en-GB" sz="1400" dirty="0" smtClean="0"/>
              <a:t> can also be used (in the nominative). </a:t>
            </a:r>
            <a:endParaRPr lang="en-GB" sz="1600" dirty="0"/>
          </a:p>
        </p:txBody>
      </p:sp>
    </p:spTree>
    <p:extLst>
      <p:ext uri="{BB962C8B-B14F-4D97-AF65-F5344CB8AC3E}">
        <p14:creationId xmlns:p14="http://schemas.microsoft.com/office/powerpoint/2010/main" val="3108202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Simplification of case system</a:t>
            </a:r>
            <a:endParaRPr lang="en-US" dirty="0"/>
          </a:p>
        </p:txBody>
      </p:sp>
      <p:sp>
        <p:nvSpPr>
          <p:cNvPr id="3" name="Content Placeholder 2"/>
          <p:cNvSpPr>
            <a:spLocks noGrp="1"/>
          </p:cNvSpPr>
          <p:nvPr>
            <p:ph idx="1"/>
          </p:nvPr>
        </p:nvSpPr>
        <p:spPr/>
        <p:txBody>
          <a:bodyPr/>
          <a:lstStyle/>
          <a:p>
            <a:endParaRPr lang="he-IL" dirty="0" smtClean="0"/>
          </a:p>
          <a:p>
            <a:endParaRPr lang="he-IL" dirty="0"/>
          </a:p>
          <a:p>
            <a:endParaRPr lang="he-IL" dirty="0" smtClean="0"/>
          </a:p>
          <a:p>
            <a:endParaRPr lang="he-IL" dirty="0"/>
          </a:p>
          <a:p>
            <a:endParaRPr lang="en-US" dirty="0" smtClean="0"/>
          </a:p>
          <a:p>
            <a:pPr marL="0" indent="0">
              <a:buNone/>
            </a:pPr>
            <a:endParaRPr lang="en-US" dirty="0"/>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195188019"/>
              </p:ext>
            </p:extLst>
          </p:nvPr>
        </p:nvGraphicFramePr>
        <p:xfrm>
          <a:off x="1573161" y="1905000"/>
          <a:ext cx="6096000" cy="3840480"/>
        </p:xfrm>
        <a:graphic>
          <a:graphicData uri="http://schemas.openxmlformats.org/drawingml/2006/table">
            <a:tbl>
              <a:tblPr firstRow="1" bandRow="1">
                <a:tableStyleId>{5C22544A-7EE6-4342-B048-85BDC9FD1C3A}</a:tableStyleId>
              </a:tblPr>
              <a:tblGrid>
                <a:gridCol w="924233">
                  <a:extLst>
                    <a:ext uri="{9D8B030D-6E8A-4147-A177-3AD203B41FA5}">
                      <a16:colId xmlns:a16="http://schemas.microsoft.com/office/drawing/2014/main" val="1551446852"/>
                    </a:ext>
                  </a:extLst>
                </a:gridCol>
                <a:gridCol w="5171767">
                  <a:extLst>
                    <a:ext uri="{9D8B030D-6E8A-4147-A177-3AD203B41FA5}">
                      <a16:colId xmlns:a16="http://schemas.microsoft.com/office/drawing/2014/main" val="3945374620"/>
                    </a:ext>
                  </a:extLst>
                </a:gridCol>
              </a:tblGrid>
              <a:tr h="370840">
                <a:tc>
                  <a:txBody>
                    <a:bodyPr/>
                    <a:lstStyle/>
                    <a:p>
                      <a:pPr algn="l"/>
                      <a:r>
                        <a:rPr lang="en-GB" sz="1800" b="1" i="0" kern="1200" baseline="0" dirty="0" smtClean="0">
                          <a:solidFill>
                            <a:schemeClr val="dk1"/>
                          </a:solidFill>
                          <a:latin typeface="+mn-lt"/>
                          <a:ea typeface="+mn-ea"/>
                          <a:cs typeface="+mn-cs"/>
                        </a:rPr>
                        <a:t>1sg</a:t>
                      </a:r>
                      <a:endParaRPr lang="en-GB" sz="1800" b="1" i="0" kern="1200" baseline="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800" b="0" i="0" kern="1200" baseline="0" dirty="0" smtClean="0">
                          <a:solidFill>
                            <a:schemeClr val="dk1"/>
                          </a:solidFill>
                          <a:latin typeface="+mn-lt"/>
                          <a:ea typeface="+mn-ea"/>
                          <a:cs typeface="+mn-cs"/>
                        </a:rPr>
                        <a:t>איך &gt; מיך\מיר</a:t>
                      </a:r>
                    </a:p>
                    <a:p>
                      <a:pPr algn="r" rtl="1"/>
                      <a:r>
                        <a:rPr lang="en-GB" sz="1800" b="0" i="1" kern="1200" baseline="0" dirty="0" err="1" smtClean="0">
                          <a:solidFill>
                            <a:schemeClr val="dk1"/>
                          </a:solidFill>
                          <a:latin typeface="+mn-lt"/>
                          <a:ea typeface="+mn-ea"/>
                          <a:cs typeface="+mn-cs"/>
                        </a:rPr>
                        <a:t>mir</a:t>
                      </a:r>
                      <a:r>
                        <a:rPr lang="en-GB" sz="1800" b="0" i="1" kern="1200" baseline="0" dirty="0" smtClean="0">
                          <a:solidFill>
                            <a:schemeClr val="dk1"/>
                          </a:solidFill>
                          <a:latin typeface="+mn-lt"/>
                          <a:ea typeface="+mn-ea"/>
                          <a:cs typeface="+mn-cs"/>
                        </a:rPr>
                        <a:t>\</a:t>
                      </a:r>
                      <a:r>
                        <a:rPr lang="en-GB" sz="1800" b="0" i="1" kern="1200" baseline="0" dirty="0" err="1" smtClean="0">
                          <a:solidFill>
                            <a:schemeClr val="dk1"/>
                          </a:solidFill>
                          <a:latin typeface="+mn-lt"/>
                          <a:ea typeface="+mn-ea"/>
                          <a:cs typeface="+mn-cs"/>
                        </a:rPr>
                        <a:t>mikh</a:t>
                      </a:r>
                      <a:r>
                        <a:rPr lang="en-GB" sz="1800" b="0" i="1" kern="1200" baseline="0" dirty="0" smtClean="0">
                          <a:solidFill>
                            <a:schemeClr val="dk1"/>
                          </a:solidFill>
                          <a:latin typeface="+mn-lt"/>
                          <a:ea typeface="+mn-ea"/>
                          <a:cs typeface="+mn-cs"/>
                        </a:rPr>
                        <a:t> &lt; </a:t>
                      </a:r>
                      <a:r>
                        <a:rPr lang="en-GB" sz="1800" b="0" i="1" kern="1200" baseline="0" dirty="0" err="1" smtClean="0">
                          <a:solidFill>
                            <a:schemeClr val="dk1"/>
                          </a:solidFill>
                          <a:latin typeface="+mn-lt"/>
                          <a:ea typeface="+mn-ea"/>
                          <a:cs typeface="+mn-cs"/>
                        </a:rPr>
                        <a:t>ikh</a:t>
                      </a:r>
                      <a:endParaRPr lang="en-GB" sz="1800" b="0" i="1" kern="1200" baseline="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0570943"/>
                  </a:ext>
                </a:extLst>
              </a:tr>
              <a:tr h="370840">
                <a:tc>
                  <a:txBody>
                    <a:bodyPr/>
                    <a:lstStyle/>
                    <a:p>
                      <a:pPr algn="l" rtl="1"/>
                      <a:r>
                        <a:rPr lang="en-GB" b="1" i="0" baseline="0" dirty="0" smtClean="0"/>
                        <a:t>2sg</a:t>
                      </a:r>
                      <a:endParaRPr lang="en-GB" b="1" i="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1"/>
                      <a:r>
                        <a:rPr lang="he-IL" dirty="0" smtClean="0"/>
                        <a:t>דו &gt; דיך\דיר</a:t>
                      </a:r>
                    </a:p>
                    <a:p>
                      <a:pPr algn="r" rtl="1"/>
                      <a:r>
                        <a:rPr lang="en-GB" i="1" dirty="0" err="1" smtClean="0"/>
                        <a:t>dir</a:t>
                      </a:r>
                      <a:r>
                        <a:rPr lang="en-GB" i="1" dirty="0" smtClean="0"/>
                        <a:t>\</a:t>
                      </a:r>
                      <a:r>
                        <a:rPr lang="en-GB" i="1" dirty="0" err="1" smtClean="0"/>
                        <a:t>dikh</a:t>
                      </a:r>
                      <a:r>
                        <a:rPr lang="en-GB" i="1" baseline="0" dirty="0" smtClean="0"/>
                        <a:t> &lt; du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3414570"/>
                  </a:ext>
                </a:extLst>
              </a:tr>
              <a:tr h="370840">
                <a:tc>
                  <a:txBody>
                    <a:bodyPr/>
                    <a:lstStyle/>
                    <a:p>
                      <a:pPr algn="l"/>
                      <a:r>
                        <a:rPr lang="en-GB" b="1" i="0" dirty="0" smtClean="0"/>
                        <a:t>3fs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dirty="0" smtClean="0"/>
                        <a:t>זי</a:t>
                      </a:r>
                      <a:r>
                        <a:rPr lang="he-IL" baseline="0" dirty="0" smtClean="0"/>
                        <a:t> &gt; זי\איר\אי</a:t>
                      </a:r>
                      <a:endParaRPr lang="en-GB" baseline="0" dirty="0" smtClean="0"/>
                    </a:p>
                    <a:p>
                      <a:pPr marL="0" marR="0" lvl="0" indent="0" algn="r" defTabSz="457200" rtl="0" eaLnBrk="1" fontAlgn="auto" latinLnBrk="0" hangingPunct="1">
                        <a:lnSpc>
                          <a:spcPct val="100000"/>
                        </a:lnSpc>
                        <a:spcBef>
                          <a:spcPts val="0"/>
                        </a:spcBef>
                        <a:spcAft>
                          <a:spcPts val="0"/>
                        </a:spcAft>
                        <a:buClrTx/>
                        <a:buSzTx/>
                        <a:buFontTx/>
                        <a:buNone/>
                        <a:tabLst/>
                        <a:defRPr/>
                      </a:pPr>
                      <a:r>
                        <a:rPr lang="en-GB" i="1" dirty="0" smtClean="0"/>
                        <a:t>i\</a:t>
                      </a:r>
                      <a:r>
                        <a:rPr lang="en-GB" i="1" dirty="0" err="1" smtClean="0"/>
                        <a:t>ir</a:t>
                      </a:r>
                      <a:r>
                        <a:rPr lang="en-GB" i="1" dirty="0" smtClean="0"/>
                        <a:t>\</a:t>
                      </a:r>
                      <a:r>
                        <a:rPr lang="en-GB" i="1" dirty="0" err="1" smtClean="0"/>
                        <a:t>zi</a:t>
                      </a:r>
                      <a:r>
                        <a:rPr lang="en-GB" i="1" baseline="0" dirty="0" smtClean="0"/>
                        <a:t> &lt; </a:t>
                      </a:r>
                      <a:r>
                        <a:rPr lang="en-GB" i="1" baseline="0" dirty="0" err="1" smtClean="0"/>
                        <a:t>zi</a:t>
                      </a:r>
                      <a:endParaRPr lang="en-GB"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0071407"/>
                  </a:ext>
                </a:extLst>
              </a:tr>
              <a:tr h="370840">
                <a:tc>
                  <a:txBody>
                    <a:bodyPr/>
                    <a:lstStyle/>
                    <a:p>
                      <a:pPr algn="l" rtl="1"/>
                      <a:r>
                        <a:rPr lang="en-GB" b="1" i="0" dirty="0" smtClean="0"/>
                        <a:t>1pl</a:t>
                      </a:r>
                      <a:endParaRPr lang="en-GB"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1"/>
                      <a:r>
                        <a:rPr lang="he-IL" i="0" dirty="0" smtClean="0"/>
                        <a:t>מיר</a:t>
                      </a:r>
                      <a:r>
                        <a:rPr lang="he-IL" i="0" baseline="0" dirty="0" smtClean="0"/>
                        <a:t> ← אונ(ד)ז</a:t>
                      </a:r>
                    </a:p>
                    <a:p>
                      <a:pPr algn="r" rtl="1"/>
                      <a:r>
                        <a:rPr lang="en-GB" i="1" baseline="0" dirty="0" err="1" smtClean="0"/>
                        <a:t>mir</a:t>
                      </a:r>
                      <a:r>
                        <a:rPr lang="he-IL" i="1" baseline="0" dirty="0" smtClean="0"/>
                        <a:t> ←</a:t>
                      </a:r>
                      <a:r>
                        <a:rPr lang="en-GB" i="1" baseline="0" dirty="0" smtClean="0"/>
                        <a:t> un(d)z </a:t>
                      </a:r>
                      <a:endParaRPr lang="en-GB"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3424123"/>
                  </a:ext>
                </a:extLst>
              </a:tr>
              <a:tr h="370840">
                <a:tc>
                  <a:txBody>
                    <a:bodyPr/>
                    <a:lstStyle/>
                    <a:p>
                      <a:pPr algn="l" rtl="1"/>
                      <a:r>
                        <a:rPr lang="en-GB" b="1" i="0" dirty="0" smtClean="0"/>
                        <a:t>2pl</a:t>
                      </a:r>
                      <a:endParaRPr lang="he-IL" b="1"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1"/>
                      <a:r>
                        <a:rPr lang="he-IL" dirty="0" smtClean="0"/>
                        <a:t>ענק</a:t>
                      </a:r>
                      <a:r>
                        <a:rPr lang="en-GB" baseline="0" dirty="0" smtClean="0"/>
                        <a:t> </a:t>
                      </a:r>
                      <a:r>
                        <a:rPr lang="he-IL" baseline="0" dirty="0" smtClean="0"/>
                        <a:t>&gt;</a:t>
                      </a:r>
                      <a:r>
                        <a:rPr lang="en-GB" baseline="0" dirty="0" smtClean="0"/>
                        <a:t> </a:t>
                      </a:r>
                      <a:r>
                        <a:rPr lang="he-IL" baseline="0" dirty="0" smtClean="0"/>
                        <a:t>ענק</a:t>
                      </a:r>
                      <a:r>
                        <a:rPr lang="en-GB" baseline="0" dirty="0" smtClean="0"/>
                        <a:t> </a:t>
                      </a:r>
                      <a:endParaRPr lang="he-IL" baseline="0" dirty="0" smtClean="0"/>
                    </a:p>
                    <a:p>
                      <a:pPr algn="r" rtl="1"/>
                      <a:r>
                        <a:rPr lang="en-GB" i="1" baseline="0" dirty="0" err="1" smtClean="0"/>
                        <a:t>enk</a:t>
                      </a:r>
                      <a:r>
                        <a:rPr lang="en-GB" i="1" baseline="0" dirty="0" smtClean="0"/>
                        <a:t> &lt; </a:t>
                      </a:r>
                      <a:r>
                        <a:rPr lang="en-GB" i="1" baseline="0" dirty="0" err="1" smtClean="0"/>
                        <a:t>enk</a:t>
                      </a:r>
                      <a:endParaRPr lang="he-IL"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7225376"/>
                  </a:ext>
                </a:extLst>
              </a:tr>
              <a:tr h="370840">
                <a:tc>
                  <a:txBody>
                    <a:bodyPr/>
                    <a:lstStyle/>
                    <a:p>
                      <a:pPr marL="0" marR="0" lvl="0" indent="0" algn="l" defTabSz="457200" rtl="1" eaLnBrk="1" fontAlgn="auto" latinLnBrk="0" hangingPunct="1">
                        <a:lnSpc>
                          <a:spcPct val="100000"/>
                        </a:lnSpc>
                        <a:spcBef>
                          <a:spcPts val="0"/>
                        </a:spcBef>
                        <a:spcAft>
                          <a:spcPts val="0"/>
                        </a:spcAft>
                        <a:buClrTx/>
                        <a:buSzTx/>
                        <a:buFontTx/>
                        <a:buNone/>
                        <a:tabLst/>
                        <a:defRPr/>
                      </a:pPr>
                      <a:r>
                        <a:rPr lang="en-GB" b="1" i="0" dirty="0" smtClean="0"/>
                        <a:t>2p</a:t>
                      </a:r>
                      <a:r>
                        <a:rPr lang="en-GB" b="1" i="0" baseline="0" dirty="0" smtClean="0"/>
                        <a:t>l</a:t>
                      </a:r>
                    </a:p>
                    <a:p>
                      <a:pPr marL="0" marR="0" lvl="0" indent="0" algn="l" defTabSz="457200" rtl="1" eaLnBrk="1" fontAlgn="auto" latinLnBrk="0" hangingPunct="1">
                        <a:lnSpc>
                          <a:spcPct val="100000"/>
                        </a:lnSpc>
                        <a:spcBef>
                          <a:spcPts val="0"/>
                        </a:spcBef>
                        <a:spcAft>
                          <a:spcPts val="0"/>
                        </a:spcAft>
                        <a:buClrTx/>
                        <a:buSzTx/>
                        <a:buFontTx/>
                        <a:buNone/>
                        <a:tabLst/>
                        <a:defRPr/>
                      </a:pPr>
                      <a:r>
                        <a:rPr lang="en-GB" b="1" i="0" baseline="0" dirty="0" smtClean="0"/>
                        <a:t>(hon</a:t>
                      </a:r>
                      <a:r>
                        <a:rPr lang="en-GB" b="1" i="0" baseline="0" dirty="0" smtClean="0"/>
                        <a:t>)</a:t>
                      </a:r>
                      <a:endParaRPr lang="en-GB" b="1"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he-IL" baseline="0" dirty="0" smtClean="0"/>
                        <a:t>איר </a:t>
                      </a:r>
                      <a:r>
                        <a:rPr lang="en-GB" baseline="0" dirty="0" smtClean="0"/>
                        <a:t>~</a:t>
                      </a:r>
                      <a:r>
                        <a:rPr lang="he-IL" baseline="0" dirty="0" smtClean="0"/>
                        <a:t> </a:t>
                      </a:r>
                      <a:r>
                        <a:rPr lang="he-IL" dirty="0" smtClean="0"/>
                        <a:t>אייך &gt; אייך</a:t>
                      </a:r>
                      <a:endParaRPr lang="en-GB" dirty="0" smtClean="0"/>
                    </a:p>
                    <a:p>
                      <a:pPr marL="0" marR="0" lvl="0" indent="0" algn="r" defTabSz="457200" rtl="1" eaLnBrk="1" fontAlgn="auto" latinLnBrk="0" hangingPunct="1">
                        <a:lnSpc>
                          <a:spcPct val="100000"/>
                        </a:lnSpc>
                        <a:spcBef>
                          <a:spcPts val="0"/>
                        </a:spcBef>
                        <a:spcAft>
                          <a:spcPts val="0"/>
                        </a:spcAft>
                        <a:buClrTx/>
                        <a:buSzTx/>
                        <a:buFontTx/>
                        <a:buNone/>
                        <a:tabLst/>
                        <a:defRPr/>
                      </a:pPr>
                      <a:r>
                        <a:rPr lang="en-GB" i="1" dirty="0" err="1" smtClean="0"/>
                        <a:t>aykh</a:t>
                      </a:r>
                      <a:r>
                        <a:rPr lang="en-GB" i="1" baseline="0" dirty="0" smtClean="0"/>
                        <a:t> &lt; </a:t>
                      </a:r>
                      <a:r>
                        <a:rPr lang="en-GB" i="1" baseline="0" dirty="0" err="1" smtClean="0"/>
                        <a:t>aykh</a:t>
                      </a:r>
                      <a:r>
                        <a:rPr lang="en-GB" i="1" baseline="0" dirty="0" smtClean="0"/>
                        <a:t> ~ </a:t>
                      </a:r>
                      <a:r>
                        <a:rPr lang="en-GB" i="1" baseline="0" dirty="0" err="1" smtClean="0"/>
                        <a:t>ir</a:t>
                      </a:r>
                      <a:r>
                        <a:rPr lang="en-GB" i="1" baseline="0" dirty="0" smtClean="0"/>
                        <a:t> </a:t>
                      </a:r>
                      <a:endParaRPr lang="en-GB"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300423"/>
                  </a:ext>
                </a:extLst>
              </a:tr>
            </a:tbl>
          </a:graphicData>
        </a:graphic>
      </p:graphicFrame>
    </p:spTree>
    <p:extLst>
      <p:ext uri="{BB962C8B-B14F-4D97-AF65-F5344CB8AC3E}">
        <p14:creationId xmlns:p14="http://schemas.microsoft.com/office/powerpoint/2010/main" val="263782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713368"/>
            <a:ext cx="8489950" cy="733425"/>
          </a:xfrm>
        </p:spPr>
        <p:txBody>
          <a:bodyPr/>
          <a:lstStyle/>
          <a:p>
            <a:pPr algn="ctr"/>
            <a:r>
              <a:rPr lang="en-GB" sz="2800" dirty="0" smtClean="0"/>
              <a:t>Personal </a:t>
            </a:r>
            <a:r>
              <a:rPr lang="en-GB" sz="2800" dirty="0" smtClean="0"/>
              <a:t>pronouns: </a:t>
            </a:r>
            <a:r>
              <a:rPr lang="en-GB" sz="2800" dirty="0" smtClean="0"/>
              <a:t>examples</a:t>
            </a:r>
            <a:endParaRPr lang="en-GB" sz="2800" dirty="0"/>
          </a:p>
        </p:txBody>
      </p:sp>
      <p:sp>
        <p:nvSpPr>
          <p:cNvPr id="3" name="Content Placeholder 2"/>
          <p:cNvSpPr>
            <a:spLocks noGrp="1"/>
          </p:cNvSpPr>
          <p:nvPr>
            <p:ph idx="1"/>
          </p:nvPr>
        </p:nvSpPr>
        <p:spPr>
          <a:xfrm>
            <a:off x="-407495" y="1641475"/>
            <a:ext cx="8489950" cy="4959022"/>
          </a:xfrm>
        </p:spPr>
        <p:txBody>
          <a:bodyPr>
            <a:normAutofit/>
          </a:bodyPr>
          <a:lstStyle/>
          <a:p>
            <a:pPr marL="0" indent="0">
              <a:buNone/>
            </a:pPr>
            <a:endParaRPr lang="en-GB" b="1" dirty="0" smtClean="0"/>
          </a:p>
          <a:p>
            <a:pPr marL="0" indent="0">
              <a:buNone/>
            </a:pPr>
            <a:endParaRPr lang="en-GB" b="1" dirty="0"/>
          </a:p>
          <a:p>
            <a:pPr marL="0" indent="0">
              <a:buNone/>
            </a:pPr>
            <a:r>
              <a:rPr lang="en-GB" b="1" dirty="0" smtClean="0"/>
              <a:t> </a:t>
            </a:r>
            <a:endParaRPr lang="en-GB" b="1" dirty="0" smtClean="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endParaRPr lang="en-GB" dirty="0"/>
          </a:p>
          <a:p>
            <a:pPr marL="0" indent="0">
              <a:buNone/>
            </a:pP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44271890"/>
              </p:ext>
            </p:extLst>
          </p:nvPr>
        </p:nvGraphicFramePr>
        <p:xfrm>
          <a:off x="105104" y="1227368"/>
          <a:ext cx="8891750" cy="5039952"/>
        </p:xfrm>
        <a:graphic>
          <a:graphicData uri="http://schemas.openxmlformats.org/drawingml/2006/table">
            <a:tbl>
              <a:tblPr firstRow="1" bandRow="1">
                <a:tableStyleId>{5C22544A-7EE6-4342-B048-85BDC9FD1C3A}</a:tableStyleId>
              </a:tblPr>
              <a:tblGrid>
                <a:gridCol w="1013728">
                  <a:extLst>
                    <a:ext uri="{9D8B030D-6E8A-4147-A177-3AD203B41FA5}">
                      <a16:colId xmlns:a16="http://schemas.microsoft.com/office/drawing/2014/main" val="523950526"/>
                    </a:ext>
                  </a:extLst>
                </a:gridCol>
                <a:gridCol w="3474855">
                  <a:extLst>
                    <a:ext uri="{9D8B030D-6E8A-4147-A177-3AD203B41FA5}">
                      <a16:colId xmlns:a16="http://schemas.microsoft.com/office/drawing/2014/main" val="1724227039"/>
                    </a:ext>
                  </a:extLst>
                </a:gridCol>
                <a:gridCol w="1092410">
                  <a:extLst>
                    <a:ext uri="{9D8B030D-6E8A-4147-A177-3AD203B41FA5}">
                      <a16:colId xmlns:a16="http://schemas.microsoft.com/office/drawing/2014/main" val="3819539616"/>
                    </a:ext>
                  </a:extLst>
                </a:gridCol>
                <a:gridCol w="3310757">
                  <a:extLst>
                    <a:ext uri="{9D8B030D-6E8A-4147-A177-3AD203B41FA5}">
                      <a16:colId xmlns:a16="http://schemas.microsoft.com/office/drawing/2014/main" val="1554526071"/>
                    </a:ext>
                  </a:extLst>
                </a:gridCol>
              </a:tblGrid>
              <a:tr h="400511">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b="1" dirty="0" smtClean="0">
                          <a:solidFill>
                            <a:sysClr val="windowText" lastClr="000000"/>
                          </a:solidFill>
                        </a:rPr>
                        <a:t>Simplification of case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sz="2000" b="1"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tc>
                <a:extLst>
                  <a:ext uri="{0D108BD9-81ED-4DB2-BD59-A6C34878D82A}">
                    <a16:rowId xmlns:a16="http://schemas.microsoft.com/office/drawing/2014/main" val="260120988"/>
                  </a:ext>
                </a:extLst>
              </a:tr>
              <a:tr h="747459">
                <a:tc>
                  <a:txBody>
                    <a:bodyPr/>
                    <a:lstStyle/>
                    <a:p>
                      <a:r>
                        <a:rPr lang="en-GB" sz="1200" b="1" dirty="0" smtClean="0"/>
                        <a:t>1sg</a:t>
                      </a:r>
                      <a:r>
                        <a:rPr lang="en-GB" sz="1200" b="1" baseline="0" dirty="0" smtClean="0"/>
                        <a:t> </a:t>
                      </a:r>
                      <a:r>
                        <a:rPr lang="en-GB" sz="1200" b="1" baseline="0" dirty="0" err="1" smtClean="0"/>
                        <a:t>acc</a:t>
                      </a:r>
                      <a:endParaRPr lang="en-GB"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i="0" dirty="0" smtClean="0"/>
                        <a:t>קענסט </a:t>
                      </a:r>
                      <a:r>
                        <a:rPr lang="he-IL" sz="1400" b="1" i="0" dirty="0" smtClean="0"/>
                        <a:t>מיך</a:t>
                      </a:r>
                      <a:r>
                        <a:rPr lang="he-IL" sz="1400" i="0" dirty="0" smtClean="0"/>
                        <a:t> הערן?</a:t>
                      </a:r>
                    </a:p>
                    <a:p>
                      <a:pPr algn="l"/>
                      <a:r>
                        <a:rPr lang="en-GB" sz="1400" i="1" dirty="0" err="1" smtClean="0"/>
                        <a:t>kenstu</a:t>
                      </a:r>
                      <a:r>
                        <a:rPr lang="en-GB" sz="1400" i="1" dirty="0" smtClean="0"/>
                        <a:t> </a:t>
                      </a:r>
                      <a:r>
                        <a:rPr lang="en-GB" sz="1400" i="1" dirty="0" err="1" smtClean="0"/>
                        <a:t>mikh</a:t>
                      </a:r>
                      <a:r>
                        <a:rPr lang="en-GB" sz="1400" i="1" dirty="0" smtClean="0"/>
                        <a:t> </a:t>
                      </a:r>
                      <a:r>
                        <a:rPr lang="en-GB" sz="1400" i="1" dirty="0" err="1" smtClean="0"/>
                        <a:t>hern</a:t>
                      </a:r>
                      <a:r>
                        <a:rPr lang="en-GB" sz="1400" i="1" dirty="0" smtClean="0"/>
                        <a:t>?</a:t>
                      </a:r>
                    </a:p>
                    <a:p>
                      <a:pPr algn="l"/>
                      <a:r>
                        <a:rPr lang="en-GB" sz="1400" i="0" dirty="0" smtClean="0"/>
                        <a:t>‘can you hear me?’</a:t>
                      </a:r>
                      <a:endParaRPr lang="en-GB" sz="1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b="1" dirty="0" smtClean="0"/>
                        <a:t>1sg</a:t>
                      </a:r>
                      <a:r>
                        <a:rPr lang="en-GB" sz="1200" b="1" baseline="0" dirty="0" smtClean="0"/>
                        <a:t> </a:t>
                      </a:r>
                      <a:r>
                        <a:rPr lang="en-GB" sz="1200" b="1" baseline="0" dirty="0" err="1" smtClean="0"/>
                        <a:t>dat</a:t>
                      </a:r>
                      <a:endParaRPr lang="en-GB"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b="0" i="0" dirty="0" smtClean="0"/>
                        <a:t>זיי האבן </a:t>
                      </a:r>
                      <a:r>
                        <a:rPr lang="he-IL" sz="1400" b="1" i="0" dirty="0" smtClean="0"/>
                        <a:t>מיך</a:t>
                      </a:r>
                      <a:r>
                        <a:rPr lang="he-IL" sz="1400" b="0" i="0" dirty="0" smtClean="0"/>
                        <a:t> געגעבן דע בענקל</a:t>
                      </a:r>
                      <a:endParaRPr lang="en-GB" sz="1400" b="0" i="0" dirty="0" smtClean="0"/>
                    </a:p>
                    <a:p>
                      <a:pPr algn="l"/>
                      <a:r>
                        <a:rPr lang="en-GB" sz="1400" b="0" i="1" dirty="0" err="1" smtClean="0"/>
                        <a:t>zey</a:t>
                      </a:r>
                      <a:r>
                        <a:rPr lang="en-GB" sz="1400" b="0" i="1" dirty="0" smtClean="0"/>
                        <a:t> </a:t>
                      </a:r>
                      <a:r>
                        <a:rPr lang="en-GB" sz="1400" b="0" i="1" dirty="0" err="1" smtClean="0"/>
                        <a:t>hobn</a:t>
                      </a:r>
                      <a:r>
                        <a:rPr lang="en-GB" sz="1400" b="0" i="1" dirty="0" smtClean="0"/>
                        <a:t> </a:t>
                      </a:r>
                      <a:r>
                        <a:rPr lang="en-GB" sz="1400" b="0" i="1" dirty="0" err="1" smtClean="0"/>
                        <a:t>mikh</a:t>
                      </a:r>
                      <a:r>
                        <a:rPr lang="en-GB" sz="1400" b="0" i="1" dirty="0" smtClean="0"/>
                        <a:t> </a:t>
                      </a:r>
                      <a:r>
                        <a:rPr lang="en-GB" sz="1400" b="0" i="1" dirty="0" err="1" smtClean="0"/>
                        <a:t>gegebn</a:t>
                      </a:r>
                      <a:r>
                        <a:rPr lang="en-GB" sz="1400" b="0" i="1" dirty="0" smtClean="0"/>
                        <a:t> de </a:t>
                      </a:r>
                      <a:r>
                        <a:rPr lang="en-GB" sz="1400" b="0" i="1" dirty="0" err="1" smtClean="0"/>
                        <a:t>benkl</a:t>
                      </a:r>
                      <a:endParaRPr lang="en-GB" sz="1400" b="0" i="1" dirty="0" smtClean="0"/>
                    </a:p>
                    <a:p>
                      <a:pPr algn="l"/>
                      <a:r>
                        <a:rPr lang="en-GB" sz="1400" b="0" i="0" dirty="0" smtClean="0"/>
                        <a:t>‘they gave me the chair’</a:t>
                      </a:r>
                      <a:endParaRPr lang="en-GB"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6375288"/>
                  </a:ext>
                </a:extLst>
              </a:tr>
              <a:tr h="714703">
                <a:tc>
                  <a:txBody>
                    <a:bodyPr/>
                    <a:lstStyle/>
                    <a:p>
                      <a:r>
                        <a:rPr lang="en-GB" sz="1200" b="1" dirty="0" smtClean="0"/>
                        <a:t>2sg </a:t>
                      </a:r>
                      <a:r>
                        <a:rPr lang="en-GB" sz="1200" b="1" dirty="0" err="1" smtClean="0"/>
                        <a:t>acc</a:t>
                      </a:r>
                      <a:endParaRPr lang="en-GB"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i="0" dirty="0" smtClean="0"/>
                        <a:t>דע לערערין האט</a:t>
                      </a:r>
                      <a:r>
                        <a:rPr lang="he-IL" sz="1400" i="0" baseline="0" dirty="0" smtClean="0"/>
                        <a:t> </a:t>
                      </a:r>
                      <a:r>
                        <a:rPr lang="he-IL" sz="1400" b="1" i="0" baseline="0" dirty="0" smtClean="0"/>
                        <a:t>דיך</a:t>
                      </a:r>
                      <a:r>
                        <a:rPr lang="he-IL" sz="1400" i="0" baseline="0" dirty="0" smtClean="0"/>
                        <a:t> ליב</a:t>
                      </a:r>
                      <a:endParaRPr lang="en-GB" sz="1400" i="0" baseline="0" dirty="0" smtClean="0"/>
                    </a:p>
                    <a:p>
                      <a:pPr algn="l"/>
                      <a:r>
                        <a:rPr lang="en-GB" sz="1400" i="1" baseline="0" dirty="0" smtClean="0"/>
                        <a:t>de </a:t>
                      </a:r>
                      <a:r>
                        <a:rPr lang="en-GB" sz="1400" i="1" baseline="0" dirty="0" err="1" smtClean="0"/>
                        <a:t>lererin</a:t>
                      </a:r>
                      <a:r>
                        <a:rPr lang="en-GB" sz="1400" i="1" baseline="0" dirty="0" smtClean="0"/>
                        <a:t> hot </a:t>
                      </a:r>
                      <a:r>
                        <a:rPr lang="en-GB" sz="1400" i="1" baseline="0" dirty="0" err="1" smtClean="0"/>
                        <a:t>dikh</a:t>
                      </a:r>
                      <a:r>
                        <a:rPr lang="en-GB" sz="1400" i="1" baseline="0" dirty="0" smtClean="0"/>
                        <a:t> lib</a:t>
                      </a:r>
                    </a:p>
                    <a:p>
                      <a:pPr algn="l"/>
                      <a:r>
                        <a:rPr lang="en-GB" sz="1400" i="0" baseline="0" dirty="0" smtClean="0"/>
                        <a:t>‘the teacher likes you’</a:t>
                      </a:r>
                      <a:endParaRPr lang="en-GB" sz="1400"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b="1" dirty="0" smtClean="0"/>
                        <a:t>2sg</a:t>
                      </a:r>
                      <a:r>
                        <a:rPr lang="en-GB" sz="1200" b="1" baseline="0" dirty="0" smtClean="0"/>
                        <a:t> </a:t>
                      </a:r>
                      <a:r>
                        <a:rPr lang="en-GB" sz="1200" b="1" baseline="0" dirty="0" err="1" smtClean="0"/>
                        <a:t>dat</a:t>
                      </a:r>
                      <a:endParaRPr lang="en-GB"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i="0" dirty="0" smtClean="0"/>
                        <a:t>איך געב</a:t>
                      </a:r>
                      <a:r>
                        <a:rPr lang="he-IL" sz="1400" i="0" baseline="0" dirty="0" smtClean="0"/>
                        <a:t> </a:t>
                      </a:r>
                      <a:r>
                        <a:rPr lang="he-IL" sz="1400" b="1" i="0" baseline="0" dirty="0" smtClean="0"/>
                        <a:t>דיך</a:t>
                      </a:r>
                      <a:r>
                        <a:rPr lang="he-IL" sz="1400" i="0" baseline="0" dirty="0" smtClean="0"/>
                        <a:t> דע בוך</a:t>
                      </a:r>
                      <a:endParaRPr lang="en-GB" sz="1400" i="0" baseline="0" dirty="0" smtClean="0"/>
                    </a:p>
                    <a:p>
                      <a:pPr algn="l"/>
                      <a:r>
                        <a:rPr lang="en-GB" sz="1400" i="1" baseline="0" dirty="0" err="1" smtClean="0"/>
                        <a:t>ikh</a:t>
                      </a:r>
                      <a:r>
                        <a:rPr lang="en-GB" sz="1400" i="1" baseline="0" dirty="0" smtClean="0"/>
                        <a:t> </a:t>
                      </a:r>
                      <a:r>
                        <a:rPr lang="en-GB" sz="1400" i="1" baseline="0" dirty="0" err="1" smtClean="0"/>
                        <a:t>geb</a:t>
                      </a:r>
                      <a:r>
                        <a:rPr lang="en-GB" sz="1400" i="1" baseline="0" dirty="0" smtClean="0"/>
                        <a:t> </a:t>
                      </a:r>
                      <a:r>
                        <a:rPr lang="en-GB" sz="1400" i="1" baseline="0" dirty="0" err="1" smtClean="0"/>
                        <a:t>dikh</a:t>
                      </a:r>
                      <a:r>
                        <a:rPr lang="en-GB" sz="1400" i="1" baseline="0" dirty="0" smtClean="0"/>
                        <a:t> de </a:t>
                      </a:r>
                      <a:r>
                        <a:rPr lang="en-GB" sz="1400" i="1" baseline="0" dirty="0" err="1" smtClean="0"/>
                        <a:t>bukh</a:t>
                      </a:r>
                      <a:endParaRPr lang="he-IL" sz="1400" i="1" baseline="0" dirty="0" smtClean="0"/>
                    </a:p>
                    <a:p>
                      <a:pPr algn="l"/>
                      <a:r>
                        <a:rPr lang="en-GB" sz="1400" i="0" baseline="0" dirty="0" smtClean="0"/>
                        <a:t>‘I give you the book’</a:t>
                      </a:r>
                      <a:endParaRPr lang="en-GB" sz="1400"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1986972"/>
                  </a:ext>
                </a:extLst>
              </a:tr>
              <a:tr h="752542">
                <a:tc>
                  <a:txBody>
                    <a:bodyPr/>
                    <a:lstStyle/>
                    <a:p>
                      <a:r>
                        <a:rPr lang="en-GB" sz="1200" b="1" dirty="0" smtClean="0"/>
                        <a:t>3fs</a:t>
                      </a:r>
                      <a:r>
                        <a:rPr lang="en-GB" sz="1200" b="1" baseline="0" dirty="0" smtClean="0"/>
                        <a:t> </a:t>
                      </a:r>
                      <a:r>
                        <a:rPr lang="en-GB" sz="1200" b="1" baseline="0" dirty="0" err="1" smtClean="0"/>
                        <a:t>acc</a:t>
                      </a:r>
                      <a:endParaRPr lang="en-GB"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i="0" dirty="0" smtClean="0"/>
                        <a:t>איך האב </a:t>
                      </a:r>
                      <a:r>
                        <a:rPr lang="he-IL" sz="1400" b="1" i="0" dirty="0" smtClean="0"/>
                        <a:t>זי</a:t>
                      </a:r>
                      <a:r>
                        <a:rPr lang="he-IL" sz="1400" i="0" dirty="0" smtClean="0"/>
                        <a:t> ליב</a:t>
                      </a:r>
                      <a:endParaRPr lang="en-GB" sz="1400" i="0" dirty="0" smtClean="0"/>
                    </a:p>
                    <a:p>
                      <a:pPr algn="l"/>
                      <a:r>
                        <a:rPr lang="en-GB" sz="1400" i="1" dirty="0" err="1" smtClean="0"/>
                        <a:t>ikh</a:t>
                      </a:r>
                      <a:r>
                        <a:rPr lang="en-GB" sz="1400" i="1" dirty="0" smtClean="0"/>
                        <a:t> hob </a:t>
                      </a:r>
                      <a:r>
                        <a:rPr lang="en-GB" sz="1400" i="1" dirty="0" err="1" smtClean="0"/>
                        <a:t>zi</a:t>
                      </a:r>
                      <a:r>
                        <a:rPr lang="en-GB" sz="1400" i="1" baseline="0" dirty="0" smtClean="0"/>
                        <a:t> lib</a:t>
                      </a:r>
                    </a:p>
                    <a:p>
                      <a:pPr algn="l"/>
                      <a:r>
                        <a:rPr lang="en-GB" sz="1400" i="0" baseline="0" dirty="0" smtClean="0"/>
                        <a:t>‘I like her’</a:t>
                      </a:r>
                      <a:endParaRPr lang="en-GB" sz="1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b="1" dirty="0" smtClean="0"/>
                        <a:t>3fs</a:t>
                      </a:r>
                      <a:r>
                        <a:rPr lang="en-GB" sz="1200" b="1" baseline="0" dirty="0" smtClean="0"/>
                        <a:t> </a:t>
                      </a:r>
                      <a:r>
                        <a:rPr lang="en-GB" sz="1200" b="1" baseline="0" dirty="0" err="1" smtClean="0"/>
                        <a:t>dat</a:t>
                      </a:r>
                      <a:endParaRPr lang="en-GB"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b="0" i="0" dirty="0" smtClean="0"/>
                        <a:t>איך</a:t>
                      </a:r>
                      <a:r>
                        <a:rPr lang="he-IL" sz="1400" b="0" i="0" baseline="0" dirty="0" smtClean="0"/>
                        <a:t> געב </a:t>
                      </a:r>
                      <a:r>
                        <a:rPr lang="he-IL" sz="1400" b="1" i="0" baseline="0" dirty="0" smtClean="0"/>
                        <a:t>זי</a:t>
                      </a:r>
                      <a:r>
                        <a:rPr lang="he-IL" sz="1400" b="0" i="0" baseline="0" dirty="0" smtClean="0"/>
                        <a:t> דע ביכל</a:t>
                      </a:r>
                      <a:endParaRPr lang="en-GB" sz="1400" b="0" i="0" baseline="0" dirty="0" smtClean="0"/>
                    </a:p>
                    <a:p>
                      <a:pPr algn="l"/>
                      <a:r>
                        <a:rPr lang="en-GB" sz="1400" b="0" i="1" baseline="0" dirty="0" err="1" smtClean="0"/>
                        <a:t>ikh</a:t>
                      </a:r>
                      <a:r>
                        <a:rPr lang="en-GB" sz="1400" b="0" i="1" baseline="0" dirty="0" smtClean="0"/>
                        <a:t> </a:t>
                      </a:r>
                      <a:r>
                        <a:rPr lang="en-GB" sz="1400" b="0" i="1" baseline="0" dirty="0" err="1" smtClean="0"/>
                        <a:t>geb</a:t>
                      </a:r>
                      <a:r>
                        <a:rPr lang="en-GB" sz="1400" b="0" i="1" baseline="0" dirty="0" smtClean="0"/>
                        <a:t> </a:t>
                      </a:r>
                      <a:r>
                        <a:rPr lang="en-GB" sz="1400" b="0" i="1" baseline="0" dirty="0" err="1" smtClean="0"/>
                        <a:t>zi</a:t>
                      </a:r>
                      <a:r>
                        <a:rPr lang="en-GB" sz="1400" b="0" i="1" baseline="0" dirty="0" smtClean="0"/>
                        <a:t> de </a:t>
                      </a:r>
                      <a:r>
                        <a:rPr lang="en-GB" sz="1400" b="0" i="1" baseline="0" dirty="0" err="1" smtClean="0"/>
                        <a:t>bikhl</a:t>
                      </a:r>
                      <a:endParaRPr lang="en-GB" sz="1400" b="0" i="1" baseline="0" dirty="0" smtClean="0"/>
                    </a:p>
                    <a:p>
                      <a:pPr algn="l"/>
                      <a:r>
                        <a:rPr lang="en-GB" sz="1400" b="0" i="0" baseline="0" dirty="0" smtClean="0"/>
                        <a:t>‘I give her the book’</a:t>
                      </a:r>
                      <a:endParaRPr lang="en-GB"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0597550"/>
                  </a:ext>
                </a:extLst>
              </a:tr>
              <a:tr h="451945">
                <a:tc>
                  <a:txBody>
                    <a:bodyPr/>
                    <a:lstStyle/>
                    <a:p>
                      <a:r>
                        <a:rPr lang="en-GB" sz="1200" b="1" dirty="0" smtClean="0"/>
                        <a:t>1pl</a:t>
                      </a:r>
                      <a:r>
                        <a:rPr lang="en-GB" sz="1200" b="1" baseline="0" dirty="0" smtClean="0"/>
                        <a:t> nom</a:t>
                      </a:r>
                      <a:endParaRPr lang="en-GB"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b="1" i="0" dirty="0" smtClean="0"/>
                        <a:t>אונדז </a:t>
                      </a:r>
                      <a:r>
                        <a:rPr lang="he-IL" sz="1400" i="0" dirty="0" smtClean="0"/>
                        <a:t>האבן</a:t>
                      </a:r>
                      <a:r>
                        <a:rPr lang="he-IL" sz="1400" i="0" baseline="0" dirty="0" smtClean="0"/>
                        <a:t> געשריבן בריוון איינע צו דע צווייטע</a:t>
                      </a:r>
                    </a:p>
                    <a:p>
                      <a:pPr algn="l"/>
                      <a:r>
                        <a:rPr lang="en-GB" sz="1400" i="1" baseline="0" dirty="0" err="1" smtClean="0"/>
                        <a:t>undz</a:t>
                      </a:r>
                      <a:r>
                        <a:rPr lang="en-GB" sz="1400" i="1" baseline="0" dirty="0" smtClean="0"/>
                        <a:t> hob </a:t>
                      </a:r>
                      <a:r>
                        <a:rPr lang="en-GB" sz="1400" i="1" baseline="0" dirty="0" err="1" smtClean="0"/>
                        <a:t>geshribn</a:t>
                      </a:r>
                      <a:r>
                        <a:rPr lang="en-GB" sz="1400" i="1" baseline="0" dirty="0" smtClean="0"/>
                        <a:t> </a:t>
                      </a:r>
                      <a:r>
                        <a:rPr lang="en-GB" sz="1400" i="1" baseline="0" dirty="0" err="1" smtClean="0"/>
                        <a:t>brivn</a:t>
                      </a:r>
                      <a:r>
                        <a:rPr lang="en-GB" sz="1400" i="1" baseline="0" dirty="0" smtClean="0"/>
                        <a:t> </a:t>
                      </a:r>
                      <a:r>
                        <a:rPr lang="en-GB" sz="1400" i="1" baseline="0" dirty="0" err="1" smtClean="0"/>
                        <a:t>eyne</a:t>
                      </a:r>
                      <a:r>
                        <a:rPr lang="en-GB" sz="1400" i="1" baseline="0" dirty="0" smtClean="0"/>
                        <a:t> </a:t>
                      </a:r>
                      <a:r>
                        <a:rPr lang="en-GB" sz="1400" i="1" baseline="0" dirty="0" err="1" smtClean="0"/>
                        <a:t>tsu</a:t>
                      </a:r>
                      <a:r>
                        <a:rPr lang="en-GB" sz="1400" i="1" baseline="0" dirty="0" smtClean="0"/>
                        <a:t> de </a:t>
                      </a:r>
                      <a:r>
                        <a:rPr lang="en-GB" sz="1400" i="1" baseline="0" dirty="0" err="1" smtClean="0"/>
                        <a:t>tsveyte</a:t>
                      </a:r>
                      <a:r>
                        <a:rPr lang="en-GB" sz="1400" i="1" baseline="0" dirty="0" smtClean="0"/>
                        <a:t> </a:t>
                      </a:r>
                    </a:p>
                    <a:p>
                      <a:pPr algn="l"/>
                      <a:r>
                        <a:rPr lang="en-GB" sz="1400" i="0" baseline="0" dirty="0" smtClean="0"/>
                        <a:t>‘we wrote letters to each other’</a:t>
                      </a:r>
                      <a:endParaRPr lang="en-GB" sz="1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b="1" dirty="0" smtClean="0"/>
                        <a:t>1pl</a:t>
                      </a:r>
                      <a:r>
                        <a:rPr lang="en-GB" sz="1200" b="1" baseline="0" dirty="0" smtClean="0"/>
                        <a:t> </a:t>
                      </a:r>
                      <a:r>
                        <a:rPr lang="en-GB" sz="1200" b="1" baseline="0" dirty="0" err="1" smtClean="0"/>
                        <a:t>acc</a:t>
                      </a:r>
                      <a:endParaRPr lang="en-GB"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i="0" dirty="0" smtClean="0"/>
                        <a:t>ער גיט </a:t>
                      </a:r>
                      <a:r>
                        <a:rPr lang="he-IL" sz="1400" b="1" i="0" dirty="0" smtClean="0"/>
                        <a:t>אונדז</a:t>
                      </a:r>
                      <a:r>
                        <a:rPr lang="he-IL" sz="1400" i="0" dirty="0" smtClean="0"/>
                        <a:t> דע שליסל</a:t>
                      </a:r>
                      <a:endParaRPr lang="en-GB" sz="1400" i="0" dirty="0" smtClean="0"/>
                    </a:p>
                    <a:p>
                      <a:pPr algn="l"/>
                      <a:r>
                        <a:rPr lang="en-GB" sz="1400" i="1" dirty="0" err="1" smtClean="0"/>
                        <a:t>er</a:t>
                      </a:r>
                      <a:r>
                        <a:rPr lang="en-GB" sz="1400" i="1" dirty="0" smtClean="0"/>
                        <a:t> git </a:t>
                      </a:r>
                      <a:r>
                        <a:rPr lang="en-GB" sz="1400" i="1" dirty="0" err="1" smtClean="0"/>
                        <a:t>undz</a:t>
                      </a:r>
                      <a:r>
                        <a:rPr lang="en-GB" sz="1400" i="1" dirty="0" smtClean="0"/>
                        <a:t> de </a:t>
                      </a:r>
                      <a:r>
                        <a:rPr lang="en-GB" sz="1400" i="1" dirty="0" err="1" smtClean="0"/>
                        <a:t>shlisl</a:t>
                      </a:r>
                      <a:endParaRPr lang="en-GB" sz="1400" i="1" dirty="0" smtClean="0"/>
                    </a:p>
                    <a:p>
                      <a:pPr algn="l"/>
                      <a:r>
                        <a:rPr lang="en-GB" sz="1400" i="0" dirty="0" smtClean="0"/>
                        <a:t>‘he gives us the key’</a:t>
                      </a:r>
                      <a:endParaRPr lang="en-GB" sz="1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6026662"/>
                  </a:ext>
                </a:extLst>
              </a:tr>
              <a:tr h="365760">
                <a:tc>
                  <a:txBody>
                    <a:bodyPr/>
                    <a:lstStyle/>
                    <a:p>
                      <a:r>
                        <a:rPr lang="en-GB" sz="1200" b="1" dirty="0" smtClean="0"/>
                        <a:t>2pl</a:t>
                      </a:r>
                      <a:r>
                        <a:rPr lang="en-GB" sz="1200" b="1" baseline="0" dirty="0" smtClean="0"/>
                        <a:t> nom (informal)</a:t>
                      </a:r>
                      <a:endParaRPr lang="en-GB"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b="1" i="0" dirty="0" smtClean="0"/>
                        <a:t>ענק</a:t>
                      </a:r>
                      <a:r>
                        <a:rPr lang="he-IL" sz="1400" i="0" baseline="0" dirty="0" smtClean="0"/>
                        <a:t> זאלן אים געבן דע טיש</a:t>
                      </a:r>
                      <a:endParaRPr lang="en-GB" sz="1400" i="0" baseline="0" dirty="0" smtClean="0"/>
                    </a:p>
                    <a:p>
                      <a:pPr algn="l"/>
                      <a:r>
                        <a:rPr lang="en-GB" sz="1400" i="1" dirty="0" err="1" smtClean="0"/>
                        <a:t>enk</a:t>
                      </a:r>
                      <a:r>
                        <a:rPr lang="en-GB" sz="1400" i="1" baseline="0" dirty="0" smtClean="0"/>
                        <a:t> </a:t>
                      </a:r>
                      <a:r>
                        <a:rPr lang="en-GB" sz="1400" i="1" baseline="0" dirty="0" err="1" smtClean="0"/>
                        <a:t>zoln</a:t>
                      </a:r>
                      <a:r>
                        <a:rPr lang="en-GB" sz="1400" i="1" baseline="0" dirty="0" smtClean="0"/>
                        <a:t> </a:t>
                      </a:r>
                      <a:r>
                        <a:rPr lang="en-GB" sz="1400" i="1" baseline="0" dirty="0" err="1" smtClean="0"/>
                        <a:t>im</a:t>
                      </a:r>
                      <a:r>
                        <a:rPr lang="en-GB" sz="1400" i="1" baseline="0" dirty="0" smtClean="0"/>
                        <a:t> </a:t>
                      </a:r>
                      <a:r>
                        <a:rPr lang="en-GB" sz="1400" i="1" baseline="0" dirty="0" err="1" smtClean="0"/>
                        <a:t>gebn</a:t>
                      </a:r>
                      <a:r>
                        <a:rPr lang="en-GB" sz="1400" i="1" baseline="0" dirty="0" smtClean="0"/>
                        <a:t> de </a:t>
                      </a:r>
                      <a:r>
                        <a:rPr lang="en-GB" sz="1400" i="1" baseline="0" dirty="0" err="1" smtClean="0"/>
                        <a:t>tish</a:t>
                      </a:r>
                      <a:endParaRPr lang="en-GB" sz="1400" i="1" baseline="0" dirty="0" smtClean="0"/>
                    </a:p>
                    <a:p>
                      <a:pPr algn="l"/>
                      <a:r>
                        <a:rPr lang="en-GB" sz="1400" i="0" baseline="0" dirty="0" smtClean="0"/>
                        <a:t>‘you should give him the table’</a:t>
                      </a:r>
                      <a:endParaRPr lang="en-GB" sz="1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b="1" dirty="0" smtClean="0"/>
                        <a:t>2pl </a:t>
                      </a:r>
                      <a:r>
                        <a:rPr lang="en-GB" sz="1200" b="1" dirty="0" err="1" smtClean="0"/>
                        <a:t>acc</a:t>
                      </a:r>
                      <a:r>
                        <a:rPr lang="en-GB" sz="1200" b="1" dirty="0" smtClean="0"/>
                        <a:t>/</a:t>
                      </a:r>
                      <a:r>
                        <a:rPr lang="en-GB" sz="1200" b="1" dirty="0" err="1" smtClean="0"/>
                        <a:t>dat</a:t>
                      </a:r>
                      <a:r>
                        <a:rPr lang="en-GB" sz="1200" b="1" baseline="0" dirty="0" smtClean="0"/>
                        <a:t> (informal)</a:t>
                      </a:r>
                      <a:endParaRPr lang="en-GB"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i="0" dirty="0" smtClean="0"/>
                        <a:t>אונדז געבן עס צו </a:t>
                      </a:r>
                      <a:r>
                        <a:rPr lang="he-IL" sz="1400" b="1" i="0" dirty="0" smtClean="0"/>
                        <a:t>ענק</a:t>
                      </a:r>
                      <a:endParaRPr lang="en-GB" sz="1400" b="1" i="0" dirty="0" smtClean="0"/>
                    </a:p>
                    <a:p>
                      <a:pPr algn="l"/>
                      <a:r>
                        <a:rPr lang="en-GB" sz="1400" b="0" i="1" dirty="0" err="1" smtClean="0"/>
                        <a:t>undz</a:t>
                      </a:r>
                      <a:r>
                        <a:rPr lang="en-GB" sz="1400" b="0" i="1" baseline="0" dirty="0" smtClean="0"/>
                        <a:t> </a:t>
                      </a:r>
                      <a:r>
                        <a:rPr lang="en-GB" sz="1400" b="0" i="1" baseline="0" dirty="0" err="1" smtClean="0"/>
                        <a:t>gebn</a:t>
                      </a:r>
                      <a:r>
                        <a:rPr lang="en-GB" sz="1400" b="0" i="1" baseline="0" dirty="0" smtClean="0"/>
                        <a:t> </a:t>
                      </a:r>
                      <a:r>
                        <a:rPr lang="en-GB" sz="1400" b="0" i="1" baseline="0" dirty="0" err="1" smtClean="0"/>
                        <a:t>es</a:t>
                      </a:r>
                      <a:r>
                        <a:rPr lang="en-GB" sz="1400" b="0" i="1" baseline="0" dirty="0" smtClean="0"/>
                        <a:t> </a:t>
                      </a:r>
                      <a:r>
                        <a:rPr lang="en-GB" sz="1400" b="0" i="1" baseline="0" dirty="0" err="1" smtClean="0"/>
                        <a:t>tsu</a:t>
                      </a:r>
                      <a:r>
                        <a:rPr lang="en-GB" sz="1400" b="0" i="1" baseline="0" dirty="0" smtClean="0"/>
                        <a:t> </a:t>
                      </a:r>
                      <a:r>
                        <a:rPr lang="en-GB" sz="1400" b="0" i="1" baseline="0" dirty="0" err="1" smtClean="0"/>
                        <a:t>enk</a:t>
                      </a:r>
                      <a:endParaRPr lang="en-GB" sz="1400" b="0" i="1" baseline="0" dirty="0" smtClean="0"/>
                    </a:p>
                    <a:p>
                      <a:pPr algn="l"/>
                      <a:r>
                        <a:rPr lang="en-GB" sz="1400" b="0" i="0" baseline="0" dirty="0" smtClean="0"/>
                        <a:t>‘we give it to you’</a:t>
                      </a:r>
                      <a:endParaRPr lang="en-GB"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5324669"/>
                  </a:ext>
                </a:extLst>
              </a:tr>
              <a:tr h="365760">
                <a:tc>
                  <a:txBody>
                    <a:bodyPr/>
                    <a:lstStyle/>
                    <a:p>
                      <a:r>
                        <a:rPr lang="en-GB" sz="1200" b="1" dirty="0" smtClean="0"/>
                        <a:t>2</a:t>
                      </a:r>
                      <a:r>
                        <a:rPr lang="en-GB" sz="1200" b="1" baseline="0" dirty="0" smtClean="0"/>
                        <a:t> nom (formal)</a:t>
                      </a:r>
                      <a:endParaRPr lang="en-GB"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i="0" dirty="0" smtClean="0"/>
                        <a:t>האבן </a:t>
                      </a:r>
                      <a:r>
                        <a:rPr lang="he-IL" sz="1400" b="1" i="0" dirty="0" smtClean="0"/>
                        <a:t>אייך</a:t>
                      </a:r>
                      <a:r>
                        <a:rPr lang="he-IL" sz="1400" i="0" dirty="0" smtClean="0"/>
                        <a:t> אונדז ליב?</a:t>
                      </a:r>
                      <a:endParaRPr lang="en-GB" sz="1400" i="0" dirty="0" smtClean="0"/>
                    </a:p>
                    <a:p>
                      <a:pPr algn="l"/>
                      <a:r>
                        <a:rPr lang="en-GB" sz="1400" i="1" dirty="0" err="1" smtClean="0"/>
                        <a:t>hobn</a:t>
                      </a:r>
                      <a:r>
                        <a:rPr lang="en-GB" sz="1400" i="1" dirty="0" smtClean="0"/>
                        <a:t> </a:t>
                      </a:r>
                      <a:r>
                        <a:rPr lang="en-GB" sz="1400" i="1" dirty="0" err="1" smtClean="0"/>
                        <a:t>aykh</a:t>
                      </a:r>
                      <a:r>
                        <a:rPr lang="en-GB" sz="1400" i="1" dirty="0" smtClean="0"/>
                        <a:t> </a:t>
                      </a:r>
                      <a:r>
                        <a:rPr lang="en-GB" sz="1400" i="1" dirty="0" err="1" smtClean="0"/>
                        <a:t>undz</a:t>
                      </a:r>
                      <a:r>
                        <a:rPr lang="en-GB" sz="1400" i="1" dirty="0" smtClean="0"/>
                        <a:t> lib?</a:t>
                      </a:r>
                    </a:p>
                    <a:p>
                      <a:pPr algn="l"/>
                      <a:r>
                        <a:rPr lang="en-GB" sz="1400" i="0" dirty="0" smtClean="0"/>
                        <a:t>‘do you like us?’</a:t>
                      </a:r>
                      <a:endParaRPr lang="en-GB" sz="1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200" b="1" dirty="0" smtClean="0"/>
                        <a:t>2 </a:t>
                      </a:r>
                      <a:r>
                        <a:rPr lang="en-GB" sz="1200" b="1" dirty="0" err="1" smtClean="0"/>
                        <a:t>acc</a:t>
                      </a:r>
                      <a:r>
                        <a:rPr lang="en-GB" sz="1200" b="1" dirty="0" smtClean="0"/>
                        <a:t>/</a:t>
                      </a:r>
                      <a:r>
                        <a:rPr lang="en-GB" sz="1200" b="1" dirty="0" err="1" smtClean="0"/>
                        <a:t>dat</a:t>
                      </a:r>
                      <a:r>
                        <a:rPr lang="en-GB" sz="1200" b="1" baseline="0" dirty="0" smtClean="0"/>
                        <a:t> (formal)</a:t>
                      </a:r>
                      <a:endParaRPr lang="en-GB"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400" i="0" dirty="0" smtClean="0"/>
                        <a:t>איך קען </a:t>
                      </a:r>
                      <a:r>
                        <a:rPr lang="he-IL" sz="1400" b="1" i="0" dirty="0" smtClean="0"/>
                        <a:t>אייך</a:t>
                      </a:r>
                      <a:r>
                        <a:rPr lang="he-IL" sz="1400" i="0" dirty="0" smtClean="0"/>
                        <a:t> פון ערגעץ?</a:t>
                      </a:r>
                      <a:endParaRPr lang="en-GB" sz="1400" i="0" dirty="0" smtClean="0"/>
                    </a:p>
                    <a:p>
                      <a:pPr algn="l"/>
                      <a:r>
                        <a:rPr lang="en-GB" sz="1400" i="1" dirty="0" err="1" smtClean="0"/>
                        <a:t>ikh</a:t>
                      </a:r>
                      <a:r>
                        <a:rPr lang="en-GB" sz="1400" i="1" dirty="0" smtClean="0"/>
                        <a:t> ken </a:t>
                      </a:r>
                      <a:r>
                        <a:rPr lang="en-GB" sz="1400" i="1" dirty="0" err="1" smtClean="0"/>
                        <a:t>aykh</a:t>
                      </a:r>
                      <a:r>
                        <a:rPr lang="en-GB" sz="1400" i="1" dirty="0" smtClean="0"/>
                        <a:t> fun </a:t>
                      </a:r>
                      <a:r>
                        <a:rPr lang="en-GB" sz="1400" i="1" dirty="0" err="1" smtClean="0"/>
                        <a:t>ergets</a:t>
                      </a:r>
                      <a:endParaRPr lang="en-GB" sz="1400" i="1" dirty="0" smtClean="0"/>
                    </a:p>
                    <a:p>
                      <a:pPr algn="l"/>
                      <a:r>
                        <a:rPr lang="en-GB" sz="1400" i="0" dirty="0" smtClean="0"/>
                        <a:t>‘I know you from somewhere’ </a:t>
                      </a:r>
                      <a:endParaRPr lang="en-GB" sz="1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259672"/>
                  </a:ext>
                </a:extLst>
              </a:tr>
            </a:tbl>
          </a:graphicData>
        </a:graphic>
      </p:graphicFrame>
    </p:spTree>
    <p:extLst>
      <p:ext uri="{BB962C8B-B14F-4D97-AF65-F5344CB8AC3E}">
        <p14:creationId xmlns:p14="http://schemas.microsoft.com/office/powerpoint/2010/main" val="138047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200" y="1641475"/>
            <a:ext cx="8489950" cy="4959022"/>
          </a:xfrm>
        </p:spPr>
        <p:txBody>
          <a:bodyPr>
            <a:normAutofit/>
          </a:bodyPr>
          <a:lstStyle/>
          <a:p>
            <a:pPr marL="0" indent="0">
              <a:buNone/>
            </a:pPr>
            <a:endParaRPr lang="en-GB" b="1" dirty="0" smtClean="0"/>
          </a:p>
          <a:p>
            <a:pPr marL="0" indent="0">
              <a:buNone/>
            </a:pPr>
            <a:endParaRPr lang="en-GB" b="1" dirty="0"/>
          </a:p>
          <a:p>
            <a:pPr marL="0" indent="0">
              <a:buNone/>
            </a:pPr>
            <a:r>
              <a:rPr lang="en-GB" b="1" dirty="0" smtClean="0"/>
              <a:t> </a:t>
            </a:r>
            <a:endParaRPr lang="en-GB" b="1" dirty="0" smtClean="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endParaRPr lang="en-GB" dirty="0"/>
          </a:p>
          <a:p>
            <a:pPr marL="0" indent="0">
              <a:buNone/>
            </a:pP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783229067"/>
              </p:ext>
            </p:extLst>
          </p:nvPr>
        </p:nvGraphicFramePr>
        <p:xfrm>
          <a:off x="785456" y="861849"/>
          <a:ext cx="7579438" cy="5616728"/>
        </p:xfrm>
        <a:graphic>
          <a:graphicData uri="http://schemas.openxmlformats.org/drawingml/2006/table">
            <a:tbl>
              <a:tblPr firstRow="1" bandRow="1">
                <a:tableStyleId>{5C22544A-7EE6-4342-B048-85BDC9FD1C3A}</a:tableStyleId>
              </a:tblPr>
              <a:tblGrid>
                <a:gridCol w="936446">
                  <a:extLst>
                    <a:ext uri="{9D8B030D-6E8A-4147-A177-3AD203B41FA5}">
                      <a16:colId xmlns:a16="http://schemas.microsoft.com/office/drawing/2014/main" val="523950526"/>
                    </a:ext>
                  </a:extLst>
                </a:gridCol>
                <a:gridCol w="395606">
                  <a:extLst>
                    <a:ext uri="{9D8B030D-6E8A-4147-A177-3AD203B41FA5}">
                      <a16:colId xmlns:a16="http://schemas.microsoft.com/office/drawing/2014/main" val="3222236324"/>
                    </a:ext>
                  </a:extLst>
                </a:gridCol>
                <a:gridCol w="2457668">
                  <a:extLst>
                    <a:ext uri="{9D8B030D-6E8A-4147-A177-3AD203B41FA5}">
                      <a16:colId xmlns:a16="http://schemas.microsoft.com/office/drawing/2014/main" val="1724227039"/>
                    </a:ext>
                  </a:extLst>
                </a:gridCol>
                <a:gridCol w="548856">
                  <a:extLst>
                    <a:ext uri="{9D8B030D-6E8A-4147-A177-3AD203B41FA5}">
                      <a16:colId xmlns:a16="http://schemas.microsoft.com/office/drawing/2014/main" val="3819539616"/>
                    </a:ext>
                  </a:extLst>
                </a:gridCol>
                <a:gridCol w="3240862">
                  <a:extLst>
                    <a:ext uri="{9D8B030D-6E8A-4147-A177-3AD203B41FA5}">
                      <a16:colId xmlns:a16="http://schemas.microsoft.com/office/drawing/2014/main" val="1554526071"/>
                    </a:ext>
                  </a:extLst>
                </a:gridCol>
              </a:tblGrid>
              <a:tr h="257855">
                <a:tc gridSpan="5">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b="1" dirty="0" smtClean="0">
                          <a:solidFill>
                            <a:sysClr val="windowText" lastClr="000000"/>
                          </a:solidFill>
                        </a:rPr>
                        <a:t>Personal pronouns: interspeaker variation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sz="2000" b="1"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120988"/>
                  </a:ext>
                </a:extLst>
              </a:tr>
              <a:tr h="411480">
                <a:tc>
                  <a:txBody>
                    <a:bodyPr/>
                    <a:lstStyle/>
                    <a:p>
                      <a:r>
                        <a:rPr lang="en-GB" sz="1400" b="1" dirty="0" smtClean="0"/>
                        <a:t>1sg </a:t>
                      </a:r>
                      <a:r>
                        <a:rPr lang="en-GB" sz="1400" b="1" dirty="0" err="1" smtClean="0"/>
                        <a:t>acc</a:t>
                      </a:r>
                      <a:endParaRPr lang="en-GB"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a</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dirty="0" smtClean="0"/>
                        <a:t>קענסט</a:t>
                      </a:r>
                      <a:r>
                        <a:rPr lang="he-IL" sz="1600" baseline="0" dirty="0" smtClean="0"/>
                        <a:t> </a:t>
                      </a:r>
                      <a:r>
                        <a:rPr lang="he-IL" sz="1600" b="1" baseline="0" dirty="0" smtClean="0"/>
                        <a:t>מיך </a:t>
                      </a:r>
                      <a:r>
                        <a:rPr lang="he-IL" sz="1600" baseline="0" dirty="0" smtClean="0"/>
                        <a:t>הערן?</a:t>
                      </a:r>
                    </a:p>
                    <a:p>
                      <a:pPr algn="l"/>
                      <a:r>
                        <a:rPr lang="en-GB" sz="1600" i="1" baseline="0" dirty="0" err="1" smtClean="0"/>
                        <a:t>kenst</a:t>
                      </a:r>
                      <a:r>
                        <a:rPr lang="en-GB" sz="1600" i="1" baseline="0" dirty="0" smtClean="0"/>
                        <a:t> </a:t>
                      </a:r>
                      <a:r>
                        <a:rPr lang="en-GB" sz="1600" i="1" baseline="0" dirty="0" err="1" smtClean="0"/>
                        <a:t>mikh</a:t>
                      </a:r>
                      <a:r>
                        <a:rPr lang="en-GB" sz="1600" i="1" baseline="0" dirty="0" smtClean="0"/>
                        <a:t> </a:t>
                      </a:r>
                      <a:r>
                        <a:rPr lang="en-GB" sz="1600" i="1" baseline="0" dirty="0" err="1" smtClean="0"/>
                        <a:t>hern</a:t>
                      </a:r>
                      <a:r>
                        <a:rPr lang="en-GB" sz="1600" i="1" baseline="0" dirty="0" smtClean="0"/>
                        <a:t>?</a:t>
                      </a:r>
                    </a:p>
                    <a:p>
                      <a:pPr algn="l"/>
                      <a:r>
                        <a:rPr lang="en-GB" sz="1600" i="0" baseline="0" dirty="0" smtClean="0"/>
                        <a:t>‘can you hear me?’</a:t>
                      </a:r>
                      <a:endParaRPr lang="he-IL" sz="1600" i="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b</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dirty="0" smtClean="0"/>
                        <a:t>קענסטו </a:t>
                      </a:r>
                      <a:r>
                        <a:rPr lang="he-IL" sz="1600" b="1" dirty="0" smtClean="0"/>
                        <a:t>מיר</a:t>
                      </a:r>
                      <a:r>
                        <a:rPr lang="he-IL" sz="1600" dirty="0" smtClean="0"/>
                        <a:t> הערן?</a:t>
                      </a:r>
                      <a:endParaRPr lang="en-GB" sz="1600" dirty="0" smtClean="0"/>
                    </a:p>
                    <a:p>
                      <a:pPr algn="l"/>
                      <a:r>
                        <a:rPr lang="en-GB" sz="1600" i="1" dirty="0" err="1" smtClean="0"/>
                        <a:t>kenstu</a:t>
                      </a:r>
                      <a:r>
                        <a:rPr lang="en-GB" sz="1600" i="1" dirty="0" smtClean="0"/>
                        <a:t> </a:t>
                      </a:r>
                      <a:r>
                        <a:rPr lang="en-GB" sz="1600" i="1" dirty="0" err="1" smtClean="0"/>
                        <a:t>mir</a:t>
                      </a:r>
                      <a:r>
                        <a:rPr lang="en-GB" sz="1600" i="1" baseline="0" dirty="0" smtClean="0"/>
                        <a:t> </a:t>
                      </a:r>
                      <a:r>
                        <a:rPr lang="en-GB" sz="1600" i="1" baseline="0" dirty="0" err="1" smtClean="0"/>
                        <a:t>hern</a:t>
                      </a:r>
                      <a:r>
                        <a:rPr lang="en-GB" sz="1600" i="1" baseline="0" dirty="0" smtClean="0"/>
                        <a:t>?</a:t>
                      </a:r>
                    </a:p>
                    <a:p>
                      <a:pPr algn="l"/>
                      <a:r>
                        <a:rPr lang="en-GB" sz="1600" i="0" baseline="0" dirty="0" smtClean="0"/>
                        <a:t>‘can you hear me?’</a:t>
                      </a:r>
                      <a:endParaRPr lang="en-GB" sz="16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6375288"/>
                  </a:ext>
                </a:extLst>
              </a:tr>
              <a:tr h="4114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b="1" dirty="0" smtClean="0"/>
                        <a:t>1sg</a:t>
                      </a:r>
                      <a:r>
                        <a:rPr lang="en-GB" sz="1400" b="1" baseline="0" dirty="0" smtClean="0"/>
                        <a:t> </a:t>
                      </a:r>
                      <a:r>
                        <a:rPr lang="en-GB" sz="1400" b="1" baseline="0" dirty="0" err="1" smtClean="0"/>
                        <a:t>dat</a:t>
                      </a:r>
                      <a:endParaRPr lang="en-GB" sz="1400" b="1" dirty="0" smtClean="0"/>
                    </a:p>
                    <a:p>
                      <a:endParaRPr lang="en-GB"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a</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i="0" dirty="0" smtClean="0"/>
                        <a:t>זיי געבן </a:t>
                      </a:r>
                      <a:r>
                        <a:rPr lang="he-IL" sz="1600" b="1" i="0" dirty="0" smtClean="0"/>
                        <a:t>מיך</a:t>
                      </a:r>
                      <a:r>
                        <a:rPr lang="he-IL" sz="1600" i="0" dirty="0" smtClean="0"/>
                        <a:t> דע בענקל</a:t>
                      </a:r>
                    </a:p>
                    <a:p>
                      <a:pPr algn="l"/>
                      <a:r>
                        <a:rPr lang="en-GB" sz="1600" i="1" dirty="0" err="1" smtClean="0"/>
                        <a:t>zay</a:t>
                      </a:r>
                      <a:r>
                        <a:rPr lang="en-GB" sz="1600" i="1" dirty="0" smtClean="0"/>
                        <a:t> </a:t>
                      </a:r>
                      <a:r>
                        <a:rPr lang="en-GB" sz="1600" i="1" dirty="0" err="1" smtClean="0"/>
                        <a:t>gebn</a:t>
                      </a:r>
                      <a:r>
                        <a:rPr lang="en-GB" sz="1600" i="1" baseline="0" dirty="0" smtClean="0"/>
                        <a:t> </a:t>
                      </a:r>
                      <a:r>
                        <a:rPr lang="en-GB" sz="1600" i="1" baseline="0" dirty="0" err="1" smtClean="0"/>
                        <a:t>mikh</a:t>
                      </a:r>
                      <a:r>
                        <a:rPr lang="en-GB" sz="1600" i="1" baseline="0" dirty="0" smtClean="0"/>
                        <a:t> de </a:t>
                      </a:r>
                      <a:r>
                        <a:rPr lang="en-GB" sz="1600" i="1" baseline="0" dirty="0" err="1" smtClean="0"/>
                        <a:t>benkl</a:t>
                      </a:r>
                      <a:endParaRPr lang="en-GB" sz="1600" i="1" baseline="0" dirty="0" smtClean="0"/>
                    </a:p>
                    <a:p>
                      <a:pPr algn="l"/>
                      <a:r>
                        <a:rPr lang="en-GB" sz="1600" i="0" baseline="0" dirty="0" smtClean="0"/>
                        <a:t>‘they give me the chair’</a:t>
                      </a:r>
                      <a:endParaRPr lang="en-GB" sz="16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b</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i="0" dirty="0" smtClean="0"/>
                        <a:t>זיי</a:t>
                      </a:r>
                      <a:r>
                        <a:rPr lang="he-IL" sz="1600" i="0" baseline="0" dirty="0" smtClean="0"/>
                        <a:t> געבן </a:t>
                      </a:r>
                      <a:r>
                        <a:rPr lang="he-IL" sz="1600" b="1" i="0" baseline="0" dirty="0" smtClean="0"/>
                        <a:t>מיר </a:t>
                      </a:r>
                      <a:r>
                        <a:rPr lang="he-IL" sz="1600" i="0" baseline="0" dirty="0" smtClean="0"/>
                        <a:t>דע בענקל</a:t>
                      </a:r>
                    </a:p>
                    <a:p>
                      <a:pPr algn="l"/>
                      <a:r>
                        <a:rPr lang="en-GB" sz="1600" i="1" dirty="0" err="1" smtClean="0"/>
                        <a:t>zay</a:t>
                      </a:r>
                      <a:r>
                        <a:rPr lang="en-GB" sz="1600" i="1" dirty="0" smtClean="0"/>
                        <a:t> </a:t>
                      </a:r>
                      <a:r>
                        <a:rPr lang="en-GB" sz="1600" i="1" dirty="0" err="1" smtClean="0"/>
                        <a:t>gebn</a:t>
                      </a:r>
                      <a:r>
                        <a:rPr lang="en-GB" sz="1600" i="1" dirty="0" smtClean="0"/>
                        <a:t> </a:t>
                      </a:r>
                      <a:r>
                        <a:rPr lang="en-GB" sz="1600" i="1" dirty="0" err="1" smtClean="0"/>
                        <a:t>mir</a:t>
                      </a:r>
                      <a:r>
                        <a:rPr lang="en-GB" sz="1600" i="1" dirty="0" smtClean="0"/>
                        <a:t> de </a:t>
                      </a:r>
                      <a:r>
                        <a:rPr lang="en-GB" sz="1600" i="1" dirty="0" err="1" smtClean="0"/>
                        <a:t>benkl</a:t>
                      </a:r>
                      <a:endParaRPr lang="en-GB" sz="1600" i="1" dirty="0" smtClean="0"/>
                    </a:p>
                    <a:p>
                      <a:pPr algn="l"/>
                      <a:r>
                        <a:rPr lang="en-GB" sz="1600" i="0" dirty="0" smtClean="0"/>
                        <a:t>‘they give me the chair’</a:t>
                      </a:r>
                      <a:endParaRPr lang="en-GB" sz="16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1712093"/>
                  </a:ext>
                </a:extLst>
              </a:tr>
              <a:tr h="536028">
                <a:tc>
                  <a:txBody>
                    <a:bodyPr/>
                    <a:lstStyle/>
                    <a:p>
                      <a:r>
                        <a:rPr lang="en-GB" sz="1400" b="1" dirty="0" smtClean="0"/>
                        <a:t>2sg </a:t>
                      </a:r>
                      <a:r>
                        <a:rPr lang="en-GB" sz="1400" b="1" dirty="0" err="1" smtClean="0"/>
                        <a:t>dat</a:t>
                      </a:r>
                      <a:endParaRPr lang="en-GB"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a</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dirty="0" smtClean="0"/>
                        <a:t>איך געב </a:t>
                      </a:r>
                      <a:r>
                        <a:rPr lang="he-IL" sz="1600" b="1" dirty="0" smtClean="0"/>
                        <a:t>דיך </a:t>
                      </a:r>
                      <a:r>
                        <a:rPr lang="he-IL" sz="1600" dirty="0" smtClean="0"/>
                        <a:t>דע בוך</a:t>
                      </a:r>
                    </a:p>
                    <a:p>
                      <a:pPr algn="l"/>
                      <a:r>
                        <a:rPr lang="en-GB" sz="1600" i="1" dirty="0" err="1" smtClean="0"/>
                        <a:t>ikh</a:t>
                      </a:r>
                      <a:r>
                        <a:rPr lang="en-GB" sz="1600" i="1" baseline="0" dirty="0" smtClean="0"/>
                        <a:t> </a:t>
                      </a:r>
                      <a:r>
                        <a:rPr lang="en-GB" sz="1600" i="1" baseline="0" dirty="0" err="1" smtClean="0"/>
                        <a:t>geb</a:t>
                      </a:r>
                      <a:r>
                        <a:rPr lang="en-GB" sz="1600" i="1" baseline="0" dirty="0" smtClean="0"/>
                        <a:t> </a:t>
                      </a:r>
                      <a:r>
                        <a:rPr lang="en-GB" sz="1600" i="1" baseline="0" dirty="0" err="1" smtClean="0"/>
                        <a:t>dikh</a:t>
                      </a:r>
                      <a:r>
                        <a:rPr lang="en-GB" sz="1600" i="1" baseline="0" dirty="0" smtClean="0"/>
                        <a:t> de </a:t>
                      </a:r>
                      <a:r>
                        <a:rPr lang="en-GB" sz="1600" i="1" baseline="0" dirty="0" err="1" smtClean="0"/>
                        <a:t>bukh</a:t>
                      </a:r>
                      <a:endParaRPr lang="en-GB" sz="1600" i="1" baseline="0" dirty="0" smtClean="0"/>
                    </a:p>
                    <a:p>
                      <a:pPr algn="l"/>
                      <a:r>
                        <a:rPr lang="en-GB" sz="1600" i="0" baseline="0" dirty="0" smtClean="0"/>
                        <a:t>‘I give you the book’</a:t>
                      </a:r>
                      <a:endParaRPr lang="en-GB" sz="1600"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b</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dirty="0" smtClean="0"/>
                        <a:t>איך געב</a:t>
                      </a:r>
                      <a:r>
                        <a:rPr lang="he-IL" sz="1600" baseline="0" dirty="0" smtClean="0"/>
                        <a:t> </a:t>
                      </a:r>
                      <a:r>
                        <a:rPr lang="he-IL" sz="1600" b="1" baseline="0" dirty="0" smtClean="0"/>
                        <a:t>דיר</a:t>
                      </a:r>
                      <a:r>
                        <a:rPr lang="he-IL" sz="1600" baseline="0" dirty="0" smtClean="0"/>
                        <a:t> דע בוך</a:t>
                      </a:r>
                    </a:p>
                    <a:p>
                      <a:pPr algn="l"/>
                      <a:r>
                        <a:rPr lang="en-GB" sz="1600" i="1" baseline="0" dirty="0" err="1" smtClean="0"/>
                        <a:t>ikh</a:t>
                      </a:r>
                      <a:r>
                        <a:rPr lang="en-GB" sz="1600" i="1" baseline="0" dirty="0" smtClean="0"/>
                        <a:t> </a:t>
                      </a:r>
                      <a:r>
                        <a:rPr lang="en-GB" sz="1600" i="1" baseline="0" dirty="0" err="1" smtClean="0"/>
                        <a:t>geb</a:t>
                      </a:r>
                      <a:r>
                        <a:rPr lang="en-GB" sz="1600" i="1" baseline="0" dirty="0" smtClean="0"/>
                        <a:t> </a:t>
                      </a:r>
                      <a:r>
                        <a:rPr lang="en-GB" sz="1600" i="1" baseline="0" dirty="0" err="1" smtClean="0"/>
                        <a:t>dir</a:t>
                      </a:r>
                      <a:r>
                        <a:rPr lang="en-GB" sz="1600" i="1" baseline="0" dirty="0" smtClean="0"/>
                        <a:t> de </a:t>
                      </a:r>
                      <a:r>
                        <a:rPr lang="en-GB" sz="1600" i="1" baseline="0" dirty="0" err="1" smtClean="0"/>
                        <a:t>bukh</a:t>
                      </a:r>
                      <a:endParaRPr lang="en-GB" sz="1600" i="1" baseline="0" dirty="0" smtClean="0"/>
                    </a:p>
                    <a:p>
                      <a:pPr algn="l"/>
                      <a:r>
                        <a:rPr lang="en-GB" sz="1600" i="0" baseline="0" dirty="0" smtClean="0"/>
                        <a:t>‘I give you the book’</a:t>
                      </a:r>
                      <a:endParaRPr lang="en-GB" sz="1600"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1986972"/>
                  </a:ext>
                </a:extLst>
              </a:tr>
              <a:tr h="536028">
                <a:tc>
                  <a:txBody>
                    <a:bodyPr/>
                    <a:lstStyle/>
                    <a:p>
                      <a:r>
                        <a:rPr lang="en-GB" sz="1400" b="1" dirty="0" smtClean="0"/>
                        <a:t>3f</a:t>
                      </a:r>
                      <a:r>
                        <a:rPr lang="en-GB" sz="1400" b="1" baseline="0" dirty="0" smtClean="0"/>
                        <a:t>s </a:t>
                      </a:r>
                      <a:r>
                        <a:rPr lang="en-GB" sz="1400" b="1" baseline="0" dirty="0" err="1" smtClean="0"/>
                        <a:t>acc</a:t>
                      </a:r>
                      <a:endParaRPr lang="en-GB"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a</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i="0" dirty="0" smtClean="0"/>
                        <a:t>איך האב </a:t>
                      </a:r>
                      <a:r>
                        <a:rPr lang="he-IL" sz="1600" b="1" i="0" dirty="0" smtClean="0"/>
                        <a:t>זי </a:t>
                      </a:r>
                      <a:r>
                        <a:rPr lang="he-IL" sz="1600" i="0" dirty="0" smtClean="0"/>
                        <a:t>זייער ליב</a:t>
                      </a:r>
                    </a:p>
                    <a:p>
                      <a:pPr algn="l"/>
                      <a:r>
                        <a:rPr lang="en-GB" sz="1600" i="1" dirty="0" err="1" smtClean="0"/>
                        <a:t>ikh</a:t>
                      </a:r>
                      <a:r>
                        <a:rPr lang="en-GB" sz="1600" i="1" dirty="0" smtClean="0"/>
                        <a:t> hob </a:t>
                      </a:r>
                      <a:r>
                        <a:rPr lang="en-GB" sz="1600" i="1" dirty="0" err="1" smtClean="0"/>
                        <a:t>zi</a:t>
                      </a:r>
                      <a:r>
                        <a:rPr lang="en-GB" sz="1600" i="1" dirty="0" smtClean="0"/>
                        <a:t> </a:t>
                      </a:r>
                      <a:r>
                        <a:rPr lang="en-GB" sz="1600" i="1" dirty="0" err="1" smtClean="0"/>
                        <a:t>zayer</a:t>
                      </a:r>
                      <a:r>
                        <a:rPr lang="en-GB" sz="1600" i="1" dirty="0" smtClean="0"/>
                        <a:t> lib</a:t>
                      </a:r>
                    </a:p>
                    <a:p>
                      <a:pPr algn="l"/>
                      <a:r>
                        <a:rPr lang="en-GB" sz="1600" i="0" dirty="0" smtClean="0"/>
                        <a:t>‘I like</a:t>
                      </a:r>
                      <a:r>
                        <a:rPr lang="en-GB" sz="1600" i="0" baseline="0" dirty="0" smtClean="0"/>
                        <a:t> her very much’</a:t>
                      </a:r>
                      <a:endParaRPr lang="en-GB" sz="1600"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b</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i="0" dirty="0" smtClean="0"/>
                        <a:t>איך האב </a:t>
                      </a:r>
                      <a:r>
                        <a:rPr lang="he-IL" sz="1600" b="1" i="0" dirty="0" smtClean="0"/>
                        <a:t>אי(ה)ר</a:t>
                      </a:r>
                      <a:r>
                        <a:rPr lang="he-IL" sz="1600" i="0" dirty="0" smtClean="0"/>
                        <a:t> זייער ליב</a:t>
                      </a:r>
                      <a:endParaRPr lang="en-GB" sz="1600" i="0" dirty="0" smtClean="0"/>
                    </a:p>
                    <a:p>
                      <a:pPr algn="l"/>
                      <a:r>
                        <a:rPr lang="en-GB" sz="1600" i="1" dirty="0" err="1" smtClean="0"/>
                        <a:t>ikh</a:t>
                      </a:r>
                      <a:r>
                        <a:rPr lang="en-GB" sz="1600" i="1" dirty="0" smtClean="0"/>
                        <a:t> hob i(h)r </a:t>
                      </a:r>
                      <a:r>
                        <a:rPr lang="en-GB" sz="1600" i="1" dirty="0" err="1" smtClean="0"/>
                        <a:t>zayer</a:t>
                      </a:r>
                      <a:r>
                        <a:rPr lang="en-GB" sz="1600" i="1" dirty="0" smtClean="0"/>
                        <a:t> lib</a:t>
                      </a:r>
                    </a:p>
                    <a:p>
                      <a:pPr algn="l"/>
                      <a:r>
                        <a:rPr lang="en-GB" sz="1600" i="0" dirty="0" smtClean="0"/>
                        <a:t>‘I like her very much’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426185"/>
                  </a:ext>
                </a:extLst>
              </a:tr>
              <a:tr h="861848">
                <a:tc>
                  <a:txBody>
                    <a:bodyPr/>
                    <a:lstStyle/>
                    <a:p>
                      <a:r>
                        <a:rPr lang="en-GB" sz="1400" b="1" dirty="0" smtClean="0"/>
                        <a:t>3fs</a:t>
                      </a:r>
                      <a:r>
                        <a:rPr lang="en-GB" sz="1400" b="1" baseline="0" dirty="0" smtClean="0"/>
                        <a:t> </a:t>
                      </a:r>
                      <a:r>
                        <a:rPr lang="en-GB" sz="1400" b="1" baseline="0" dirty="0" err="1" smtClean="0"/>
                        <a:t>dat</a:t>
                      </a:r>
                      <a:endParaRPr lang="en-GB"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a</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dirty="0" smtClean="0"/>
                        <a:t>איך געב</a:t>
                      </a:r>
                      <a:r>
                        <a:rPr lang="he-IL" sz="1600" baseline="0" dirty="0" smtClean="0"/>
                        <a:t> </a:t>
                      </a:r>
                      <a:r>
                        <a:rPr lang="he-IL" sz="1600" b="1" baseline="0" dirty="0" smtClean="0"/>
                        <a:t>זי </a:t>
                      </a:r>
                      <a:r>
                        <a:rPr lang="he-IL" sz="1600" baseline="0" dirty="0" smtClean="0"/>
                        <a:t>דע ביך</a:t>
                      </a:r>
                      <a:endParaRPr lang="en-GB" sz="1600" baseline="0" dirty="0" smtClean="0"/>
                    </a:p>
                    <a:p>
                      <a:pPr algn="l"/>
                      <a:r>
                        <a:rPr lang="en-GB" sz="1600" i="1" baseline="0" dirty="0" err="1" smtClean="0"/>
                        <a:t>ikh</a:t>
                      </a:r>
                      <a:r>
                        <a:rPr lang="en-GB" sz="1600" i="1" baseline="0" dirty="0" smtClean="0"/>
                        <a:t> </a:t>
                      </a:r>
                      <a:r>
                        <a:rPr lang="en-GB" sz="1600" i="1" baseline="0" dirty="0" err="1" smtClean="0"/>
                        <a:t>geb</a:t>
                      </a:r>
                      <a:r>
                        <a:rPr lang="en-GB" sz="1600" i="1" baseline="0" dirty="0" smtClean="0"/>
                        <a:t> </a:t>
                      </a:r>
                      <a:r>
                        <a:rPr lang="en-GB" sz="1600" i="1" baseline="0" dirty="0" err="1" smtClean="0"/>
                        <a:t>zi</a:t>
                      </a:r>
                      <a:r>
                        <a:rPr lang="en-GB" sz="1600" i="1" baseline="0" dirty="0" smtClean="0"/>
                        <a:t> de </a:t>
                      </a:r>
                      <a:r>
                        <a:rPr lang="en-GB" sz="1600" i="1" baseline="0" dirty="0" err="1" smtClean="0"/>
                        <a:t>bikh</a:t>
                      </a:r>
                      <a:endParaRPr lang="en-GB" sz="1600" i="1" baseline="0" dirty="0" smtClean="0"/>
                    </a:p>
                    <a:p>
                      <a:pPr algn="l"/>
                      <a:r>
                        <a:rPr lang="en-GB" sz="1600" i="0" baseline="0" dirty="0" smtClean="0"/>
                        <a:t>‘I give her the book’</a:t>
                      </a:r>
                      <a:endParaRPr lang="en-GB" sz="16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b</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dirty="0" smtClean="0"/>
                        <a:t>איך</a:t>
                      </a:r>
                      <a:r>
                        <a:rPr lang="he-IL" sz="1600" baseline="0" dirty="0" smtClean="0"/>
                        <a:t> געב </a:t>
                      </a:r>
                      <a:r>
                        <a:rPr lang="he-IL" sz="1600" b="1" baseline="0" dirty="0" smtClean="0"/>
                        <a:t>אי(ה)ר</a:t>
                      </a:r>
                      <a:r>
                        <a:rPr lang="he-IL" sz="1600" baseline="0" dirty="0" smtClean="0"/>
                        <a:t> דע בוך</a:t>
                      </a:r>
                    </a:p>
                    <a:p>
                      <a:pPr algn="l"/>
                      <a:r>
                        <a:rPr lang="en-GB" sz="1600" i="1" baseline="0" dirty="0" err="1" smtClean="0"/>
                        <a:t>ikh</a:t>
                      </a:r>
                      <a:r>
                        <a:rPr lang="en-GB" sz="1600" i="1" baseline="0" dirty="0" smtClean="0"/>
                        <a:t> </a:t>
                      </a:r>
                      <a:r>
                        <a:rPr lang="en-GB" sz="1600" i="1" baseline="0" dirty="0" err="1" smtClean="0"/>
                        <a:t>geb</a:t>
                      </a:r>
                      <a:r>
                        <a:rPr lang="en-GB" sz="1600" i="1" baseline="0" dirty="0" smtClean="0"/>
                        <a:t> i(h)r de </a:t>
                      </a:r>
                      <a:r>
                        <a:rPr lang="en-GB" sz="1600" i="1" baseline="0" dirty="0" err="1" smtClean="0"/>
                        <a:t>bukh</a:t>
                      </a:r>
                      <a:endParaRPr lang="en-GB" sz="1600" i="1" baseline="0" dirty="0" smtClean="0"/>
                    </a:p>
                    <a:p>
                      <a:pPr algn="l"/>
                      <a:r>
                        <a:rPr lang="en-GB" sz="1600" i="0" baseline="0" dirty="0" smtClean="0"/>
                        <a:t>‘I give her the book’</a:t>
                      </a:r>
                      <a:endParaRPr lang="en-GB" sz="16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0597550"/>
                  </a:ext>
                </a:extLst>
              </a:tr>
              <a:tr h="987003">
                <a:tc>
                  <a:txBody>
                    <a:bodyPr/>
                    <a:lstStyle/>
                    <a:p>
                      <a:r>
                        <a:rPr lang="en-GB" sz="1400" b="1" dirty="0" smtClean="0"/>
                        <a:t>1pl</a:t>
                      </a:r>
                      <a:r>
                        <a:rPr lang="en-GB" sz="1400" b="1" baseline="0" dirty="0" smtClean="0"/>
                        <a:t> nom</a:t>
                      </a:r>
                      <a:endParaRPr lang="en-GB"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a</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b="1" dirty="0" smtClean="0"/>
                        <a:t>מיר</a:t>
                      </a:r>
                      <a:r>
                        <a:rPr lang="he-IL" sz="1600" baseline="0" dirty="0" smtClean="0"/>
                        <a:t> געבן ענק דע מתנה</a:t>
                      </a:r>
                    </a:p>
                    <a:p>
                      <a:pPr algn="l"/>
                      <a:r>
                        <a:rPr lang="en-GB" sz="1600" i="1" dirty="0" err="1" smtClean="0"/>
                        <a:t>mir</a:t>
                      </a:r>
                      <a:r>
                        <a:rPr lang="en-GB" sz="1600" i="1" dirty="0" smtClean="0"/>
                        <a:t> </a:t>
                      </a:r>
                      <a:r>
                        <a:rPr lang="en-GB" sz="1600" i="1" dirty="0" err="1" smtClean="0"/>
                        <a:t>gebn</a:t>
                      </a:r>
                      <a:r>
                        <a:rPr lang="en-GB" sz="1600" i="1" dirty="0" smtClean="0"/>
                        <a:t> </a:t>
                      </a:r>
                      <a:r>
                        <a:rPr lang="en-GB" sz="1600" i="1" dirty="0" err="1" smtClean="0"/>
                        <a:t>enk</a:t>
                      </a:r>
                      <a:r>
                        <a:rPr lang="en-GB" sz="1600" i="1" dirty="0" smtClean="0"/>
                        <a:t> de </a:t>
                      </a:r>
                      <a:r>
                        <a:rPr lang="en-GB" sz="1600" i="1" dirty="0" err="1" smtClean="0"/>
                        <a:t>matone</a:t>
                      </a:r>
                      <a:endParaRPr lang="en-GB" sz="1600" i="1" dirty="0" smtClean="0"/>
                    </a:p>
                    <a:p>
                      <a:pPr algn="l"/>
                      <a:r>
                        <a:rPr lang="en-GB" sz="1600" i="0" dirty="0" smtClean="0"/>
                        <a:t>‘we</a:t>
                      </a:r>
                      <a:r>
                        <a:rPr lang="en-GB" sz="1600" i="0" baseline="0" dirty="0" smtClean="0"/>
                        <a:t> give you (</a:t>
                      </a:r>
                      <a:r>
                        <a:rPr lang="en-GB" sz="1600" i="0" baseline="0" dirty="0" err="1" smtClean="0"/>
                        <a:t>pl</a:t>
                      </a:r>
                      <a:r>
                        <a:rPr lang="en-GB" sz="1600" i="0" baseline="0" dirty="0" smtClean="0"/>
                        <a:t>) the present’</a:t>
                      </a:r>
                      <a:endParaRPr lang="en-GB" sz="16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b</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b="1" dirty="0" smtClean="0"/>
                        <a:t>אונדז</a:t>
                      </a:r>
                      <a:r>
                        <a:rPr lang="he-IL" sz="1600" baseline="0" dirty="0" smtClean="0"/>
                        <a:t> געבן ענק דע מתנה</a:t>
                      </a:r>
                    </a:p>
                    <a:p>
                      <a:pPr algn="l"/>
                      <a:r>
                        <a:rPr lang="en-GB" sz="1600" b="0" i="1" dirty="0" smtClean="0"/>
                        <a:t>un(d)z</a:t>
                      </a:r>
                      <a:r>
                        <a:rPr lang="en-GB" sz="1600" i="1" dirty="0" smtClean="0"/>
                        <a:t> </a:t>
                      </a:r>
                      <a:r>
                        <a:rPr lang="en-GB" sz="1600" i="1" dirty="0" err="1" smtClean="0"/>
                        <a:t>gebn</a:t>
                      </a:r>
                      <a:r>
                        <a:rPr lang="en-GB" sz="1600" i="1" dirty="0" smtClean="0"/>
                        <a:t> </a:t>
                      </a:r>
                      <a:r>
                        <a:rPr lang="en-GB" sz="1600" i="1" dirty="0" err="1" smtClean="0"/>
                        <a:t>enk</a:t>
                      </a:r>
                      <a:r>
                        <a:rPr lang="en-GB" sz="1600" i="1" dirty="0" smtClean="0"/>
                        <a:t> de </a:t>
                      </a:r>
                      <a:r>
                        <a:rPr lang="en-GB" sz="1600" i="1" dirty="0" err="1" smtClean="0"/>
                        <a:t>matone</a:t>
                      </a:r>
                      <a:endParaRPr lang="en-GB" sz="1600" i="1" dirty="0" smtClean="0"/>
                    </a:p>
                    <a:p>
                      <a:pPr algn="l"/>
                      <a:r>
                        <a:rPr lang="en-GB" sz="1600" i="0" dirty="0" smtClean="0"/>
                        <a:t>‘we</a:t>
                      </a:r>
                      <a:r>
                        <a:rPr lang="en-GB" sz="1600" i="0" baseline="0" dirty="0" smtClean="0"/>
                        <a:t> give you (</a:t>
                      </a:r>
                      <a:r>
                        <a:rPr lang="en-GB" sz="1600" i="0" baseline="0" dirty="0" err="1" smtClean="0"/>
                        <a:t>pl</a:t>
                      </a:r>
                      <a:r>
                        <a:rPr lang="en-GB" sz="1600" i="0" baseline="0" dirty="0" smtClean="0"/>
                        <a:t>) the present’</a:t>
                      </a:r>
                      <a:endParaRPr lang="en-GB" sz="1600"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6026662"/>
                  </a:ext>
                </a:extLst>
              </a:tr>
            </a:tbl>
          </a:graphicData>
        </a:graphic>
      </p:graphicFrame>
    </p:spTree>
    <p:extLst>
      <p:ext uri="{BB962C8B-B14F-4D97-AF65-F5344CB8AC3E}">
        <p14:creationId xmlns:p14="http://schemas.microsoft.com/office/powerpoint/2010/main" val="582980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2800" dirty="0" smtClean="0"/>
              <a:t>Personal </a:t>
            </a:r>
            <a:r>
              <a:rPr lang="en-GB" sz="2800" dirty="0" smtClean="0"/>
              <a:t>pronouns: </a:t>
            </a:r>
            <a:r>
              <a:rPr lang="en-GB" sz="2800" dirty="0" smtClean="0"/>
              <a:t>examples</a:t>
            </a:r>
            <a:endParaRPr lang="en-GB" sz="2800" dirty="0"/>
          </a:p>
        </p:txBody>
      </p:sp>
      <p:sp>
        <p:nvSpPr>
          <p:cNvPr id="3" name="Content Placeholder 2"/>
          <p:cNvSpPr>
            <a:spLocks noGrp="1"/>
          </p:cNvSpPr>
          <p:nvPr>
            <p:ph idx="1"/>
          </p:nvPr>
        </p:nvSpPr>
        <p:spPr>
          <a:xfrm>
            <a:off x="-407495" y="1641475"/>
            <a:ext cx="8489950" cy="4959022"/>
          </a:xfrm>
        </p:spPr>
        <p:txBody>
          <a:bodyPr>
            <a:normAutofit/>
          </a:bodyPr>
          <a:lstStyle/>
          <a:p>
            <a:pPr marL="0" indent="0">
              <a:buNone/>
            </a:pPr>
            <a:endParaRPr lang="en-GB" b="1" dirty="0" smtClean="0"/>
          </a:p>
          <a:p>
            <a:pPr marL="0" indent="0">
              <a:buNone/>
            </a:pPr>
            <a:endParaRPr lang="en-GB" b="1" dirty="0"/>
          </a:p>
          <a:p>
            <a:pPr marL="0" indent="0">
              <a:buNone/>
            </a:pPr>
            <a:r>
              <a:rPr lang="en-GB" b="1" dirty="0" smtClean="0"/>
              <a:t> </a:t>
            </a:r>
            <a:endParaRPr lang="en-GB" b="1" dirty="0" smtClean="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endParaRPr lang="en-GB" dirty="0"/>
          </a:p>
          <a:p>
            <a:pPr marL="0" indent="0">
              <a:buNone/>
            </a:pP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198186364"/>
              </p:ext>
            </p:extLst>
          </p:nvPr>
        </p:nvGraphicFramePr>
        <p:xfrm>
          <a:off x="486650" y="1778109"/>
          <a:ext cx="8177049" cy="3960539"/>
        </p:xfrm>
        <a:graphic>
          <a:graphicData uri="http://schemas.openxmlformats.org/drawingml/2006/table">
            <a:tbl>
              <a:tblPr firstRow="1" bandRow="1">
                <a:tableStyleId>{5C22544A-7EE6-4342-B048-85BDC9FD1C3A}</a:tableStyleId>
              </a:tblPr>
              <a:tblGrid>
                <a:gridCol w="1019986">
                  <a:extLst>
                    <a:ext uri="{9D8B030D-6E8A-4147-A177-3AD203B41FA5}">
                      <a16:colId xmlns:a16="http://schemas.microsoft.com/office/drawing/2014/main" val="523950526"/>
                    </a:ext>
                  </a:extLst>
                </a:gridCol>
                <a:gridCol w="430898">
                  <a:extLst>
                    <a:ext uri="{9D8B030D-6E8A-4147-A177-3AD203B41FA5}">
                      <a16:colId xmlns:a16="http://schemas.microsoft.com/office/drawing/2014/main" val="3222236324"/>
                    </a:ext>
                  </a:extLst>
                </a:gridCol>
                <a:gridCol w="2676916">
                  <a:extLst>
                    <a:ext uri="{9D8B030D-6E8A-4147-A177-3AD203B41FA5}">
                      <a16:colId xmlns:a16="http://schemas.microsoft.com/office/drawing/2014/main" val="1724227039"/>
                    </a:ext>
                  </a:extLst>
                </a:gridCol>
                <a:gridCol w="597820">
                  <a:extLst>
                    <a:ext uri="{9D8B030D-6E8A-4147-A177-3AD203B41FA5}">
                      <a16:colId xmlns:a16="http://schemas.microsoft.com/office/drawing/2014/main" val="3819539616"/>
                    </a:ext>
                  </a:extLst>
                </a:gridCol>
                <a:gridCol w="3451429">
                  <a:extLst>
                    <a:ext uri="{9D8B030D-6E8A-4147-A177-3AD203B41FA5}">
                      <a16:colId xmlns:a16="http://schemas.microsoft.com/office/drawing/2014/main" val="1554526071"/>
                    </a:ext>
                  </a:extLst>
                </a:gridCol>
              </a:tblGrid>
              <a:tr h="400511">
                <a:tc gridSpan="5">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b="1" dirty="0" smtClean="0">
                          <a:solidFill>
                            <a:sysClr val="windowText" lastClr="000000"/>
                          </a:solidFill>
                        </a:rPr>
                        <a:t>Intraspeaker variation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tc>
                <a:tc hMerge="1">
                  <a:txBody>
                    <a:bodyPr/>
                    <a:lstStyle/>
                    <a:p>
                      <a:endParaRPr lang="en-GB"/>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sz="2000" b="1"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a:p>
                  </a:txBody>
                  <a:tcPr/>
                </a:tc>
                <a:extLst>
                  <a:ext uri="{0D108BD9-81ED-4DB2-BD59-A6C34878D82A}">
                    <a16:rowId xmlns:a16="http://schemas.microsoft.com/office/drawing/2014/main" val="260120988"/>
                  </a:ext>
                </a:extLst>
              </a:tr>
              <a:tr h="942952">
                <a:tc>
                  <a:txBody>
                    <a:bodyPr/>
                    <a:lstStyle/>
                    <a:p>
                      <a:r>
                        <a:rPr lang="en-GB" sz="1400" b="1" dirty="0" smtClean="0"/>
                        <a:t>1sg</a:t>
                      </a:r>
                      <a:r>
                        <a:rPr lang="en-GB" sz="1400" b="1" baseline="0" dirty="0" smtClean="0"/>
                        <a:t> </a:t>
                      </a:r>
                      <a:r>
                        <a:rPr lang="en-GB" sz="1400" b="1" baseline="0" dirty="0" err="1" smtClean="0"/>
                        <a:t>dat</a:t>
                      </a:r>
                      <a:endParaRPr lang="en-GB"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a</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i="0" dirty="0" smtClean="0"/>
                        <a:t>דו געבסט</a:t>
                      </a:r>
                      <a:r>
                        <a:rPr lang="he-IL" sz="1600" i="0" baseline="0" dirty="0" smtClean="0"/>
                        <a:t> </a:t>
                      </a:r>
                      <a:r>
                        <a:rPr lang="he-IL" sz="1600" b="1" i="0" baseline="0" dirty="0" smtClean="0"/>
                        <a:t>מיך </a:t>
                      </a:r>
                      <a:r>
                        <a:rPr lang="he-IL" sz="1600" i="0" baseline="0" dirty="0" smtClean="0"/>
                        <a:t>דע ביכל</a:t>
                      </a:r>
                    </a:p>
                    <a:p>
                      <a:pPr algn="l"/>
                      <a:r>
                        <a:rPr lang="en-GB" sz="1600" i="1" baseline="0" dirty="0" smtClean="0"/>
                        <a:t>du </a:t>
                      </a:r>
                      <a:r>
                        <a:rPr lang="en-GB" sz="1600" i="1" baseline="0" dirty="0" err="1" smtClean="0"/>
                        <a:t>gebst</a:t>
                      </a:r>
                      <a:r>
                        <a:rPr lang="en-GB" sz="1600" i="1" baseline="0" dirty="0" smtClean="0"/>
                        <a:t> </a:t>
                      </a:r>
                      <a:r>
                        <a:rPr lang="en-GB" sz="1600" i="1" baseline="0" dirty="0" err="1" smtClean="0"/>
                        <a:t>mikh</a:t>
                      </a:r>
                      <a:r>
                        <a:rPr lang="en-GB" sz="1600" i="1" baseline="0" dirty="0" smtClean="0"/>
                        <a:t> de </a:t>
                      </a:r>
                      <a:r>
                        <a:rPr lang="en-GB" sz="1600" i="1" baseline="0" dirty="0" err="1" smtClean="0"/>
                        <a:t>bikhl</a:t>
                      </a:r>
                      <a:endParaRPr lang="en-GB" sz="1600" i="1" baseline="0" dirty="0" smtClean="0"/>
                    </a:p>
                    <a:p>
                      <a:pPr algn="l"/>
                      <a:r>
                        <a:rPr lang="en-GB" sz="1600" i="0" baseline="0" dirty="0" smtClean="0"/>
                        <a:t>‘you give me the book’</a:t>
                      </a:r>
                      <a:endParaRPr lang="en-GB" sz="16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b</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i="0" dirty="0" smtClean="0"/>
                        <a:t>דו</a:t>
                      </a:r>
                      <a:r>
                        <a:rPr lang="he-IL" sz="1600" i="0" baseline="0" dirty="0" smtClean="0"/>
                        <a:t> געבסט עס צו </a:t>
                      </a:r>
                      <a:r>
                        <a:rPr lang="he-IL" sz="1600" b="1" i="0" baseline="0" dirty="0" smtClean="0"/>
                        <a:t>מיר</a:t>
                      </a:r>
                      <a:endParaRPr lang="en-GB" sz="1600" b="1" i="0" baseline="0" dirty="0" smtClean="0"/>
                    </a:p>
                    <a:p>
                      <a:pPr algn="l"/>
                      <a:r>
                        <a:rPr lang="en-GB" sz="1600" b="0" i="1" baseline="0" dirty="0" smtClean="0"/>
                        <a:t>du </a:t>
                      </a:r>
                      <a:r>
                        <a:rPr lang="en-GB" sz="1600" b="0" i="1" baseline="0" dirty="0" err="1" smtClean="0"/>
                        <a:t>gebst</a:t>
                      </a:r>
                      <a:r>
                        <a:rPr lang="en-GB" sz="1600" b="0" i="1" baseline="0" dirty="0" smtClean="0"/>
                        <a:t> </a:t>
                      </a:r>
                      <a:r>
                        <a:rPr lang="en-GB" sz="1600" b="0" i="1" baseline="0" dirty="0" err="1" smtClean="0"/>
                        <a:t>es</a:t>
                      </a:r>
                      <a:r>
                        <a:rPr lang="en-GB" sz="1600" b="0" i="1" baseline="0" dirty="0" smtClean="0"/>
                        <a:t> </a:t>
                      </a:r>
                      <a:r>
                        <a:rPr lang="en-GB" sz="1600" b="0" i="1" baseline="0" dirty="0" err="1" smtClean="0"/>
                        <a:t>tsu</a:t>
                      </a:r>
                      <a:r>
                        <a:rPr lang="en-GB" sz="1600" b="0" i="1" baseline="0" dirty="0" smtClean="0"/>
                        <a:t> </a:t>
                      </a:r>
                      <a:r>
                        <a:rPr lang="en-GB" sz="1600" b="0" i="1" baseline="0" dirty="0" err="1" smtClean="0"/>
                        <a:t>mir</a:t>
                      </a:r>
                      <a:endParaRPr lang="en-GB" sz="1600" b="0" i="1" baseline="0" dirty="0" smtClean="0"/>
                    </a:p>
                    <a:p>
                      <a:pPr algn="l"/>
                      <a:r>
                        <a:rPr lang="en-GB" sz="1600" b="0" i="0" baseline="0" dirty="0" smtClean="0"/>
                        <a:t>‘you give it to me’</a:t>
                      </a:r>
                      <a:endParaRPr lang="en-GB" sz="16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6375288"/>
                  </a:ext>
                </a:extLst>
              </a:tr>
              <a:tr h="872359">
                <a:tc>
                  <a:txBody>
                    <a:bodyPr/>
                    <a:lstStyle/>
                    <a:p>
                      <a:r>
                        <a:rPr lang="en-GB" sz="1400" b="1" dirty="0" smtClean="0"/>
                        <a:t>2sg </a:t>
                      </a:r>
                      <a:r>
                        <a:rPr lang="en-GB" sz="1400" b="1" dirty="0" err="1" smtClean="0"/>
                        <a:t>acc</a:t>
                      </a:r>
                      <a:endParaRPr lang="en-GB"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a</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i="0" dirty="0" smtClean="0"/>
                        <a:t>דע טיטשער האט</a:t>
                      </a:r>
                      <a:r>
                        <a:rPr lang="he-IL" sz="1600" i="0" baseline="0" dirty="0" smtClean="0"/>
                        <a:t> </a:t>
                      </a:r>
                      <a:r>
                        <a:rPr lang="he-IL" sz="1600" b="1" i="0" baseline="0" dirty="0" smtClean="0"/>
                        <a:t>דיך</a:t>
                      </a:r>
                      <a:r>
                        <a:rPr lang="he-IL" sz="1600" i="0" baseline="0" dirty="0" smtClean="0"/>
                        <a:t> ליב</a:t>
                      </a:r>
                    </a:p>
                    <a:p>
                      <a:pPr algn="l"/>
                      <a:r>
                        <a:rPr lang="en-GB" sz="1600" i="1" baseline="0" dirty="0" smtClean="0"/>
                        <a:t>de </a:t>
                      </a:r>
                      <a:r>
                        <a:rPr lang="en-GB" sz="1600" i="1" baseline="0" dirty="0" err="1" smtClean="0"/>
                        <a:t>titsher</a:t>
                      </a:r>
                      <a:r>
                        <a:rPr lang="en-GB" sz="1600" i="1" baseline="0" dirty="0" smtClean="0"/>
                        <a:t> hot </a:t>
                      </a:r>
                      <a:r>
                        <a:rPr lang="en-GB" sz="1600" i="1" baseline="0" dirty="0" err="1" smtClean="0"/>
                        <a:t>dikh</a:t>
                      </a:r>
                      <a:r>
                        <a:rPr lang="en-GB" sz="1600" i="1" baseline="0" dirty="0" smtClean="0"/>
                        <a:t> lib</a:t>
                      </a:r>
                    </a:p>
                    <a:p>
                      <a:pPr algn="l"/>
                      <a:r>
                        <a:rPr lang="en-GB" sz="1600" i="0" baseline="0" dirty="0" smtClean="0"/>
                        <a:t>‘the teacher likes you’</a:t>
                      </a:r>
                      <a:endParaRPr lang="en-GB" sz="1600"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b</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i="0" dirty="0" smtClean="0"/>
                        <a:t>קען איך</a:t>
                      </a:r>
                      <a:r>
                        <a:rPr lang="he-IL" sz="1600" i="0" baseline="0" dirty="0" smtClean="0"/>
                        <a:t> </a:t>
                      </a:r>
                      <a:r>
                        <a:rPr lang="he-IL" sz="1600" b="1" i="0" baseline="0" dirty="0" smtClean="0"/>
                        <a:t>דיר</a:t>
                      </a:r>
                      <a:r>
                        <a:rPr lang="he-IL" sz="1600" i="0" baseline="0" dirty="0" smtClean="0"/>
                        <a:t> פון ערגעץ?</a:t>
                      </a:r>
                      <a:endParaRPr lang="en-GB" sz="1600" i="0" baseline="0" dirty="0" smtClean="0"/>
                    </a:p>
                    <a:p>
                      <a:pPr algn="l"/>
                      <a:r>
                        <a:rPr lang="en-GB" sz="1600" i="1" baseline="0" dirty="0" smtClean="0"/>
                        <a:t>ken </a:t>
                      </a:r>
                      <a:r>
                        <a:rPr lang="en-GB" sz="1600" i="1" baseline="0" dirty="0" err="1" smtClean="0"/>
                        <a:t>ikh</a:t>
                      </a:r>
                      <a:r>
                        <a:rPr lang="en-GB" sz="1600" i="1" baseline="0" dirty="0" smtClean="0"/>
                        <a:t> </a:t>
                      </a:r>
                      <a:r>
                        <a:rPr lang="en-GB" sz="1600" i="1" baseline="0" dirty="0" err="1" smtClean="0"/>
                        <a:t>dir</a:t>
                      </a:r>
                      <a:r>
                        <a:rPr lang="en-GB" sz="1600" i="1" baseline="0" dirty="0" smtClean="0"/>
                        <a:t> fun </a:t>
                      </a:r>
                      <a:r>
                        <a:rPr lang="en-GB" sz="1600" i="1" baseline="0" dirty="0" err="1" smtClean="0"/>
                        <a:t>ergets</a:t>
                      </a:r>
                      <a:r>
                        <a:rPr lang="en-GB" sz="1600" i="1" baseline="0" dirty="0" smtClean="0"/>
                        <a:t>?</a:t>
                      </a:r>
                    </a:p>
                    <a:p>
                      <a:pPr algn="l"/>
                      <a:r>
                        <a:rPr lang="en-GB" sz="1600" i="0" baseline="0" dirty="0" smtClean="0"/>
                        <a:t>‘do I know you from somewhere?’</a:t>
                      </a:r>
                      <a:endParaRPr lang="en-GB" sz="1600" i="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1986972"/>
                  </a:ext>
                </a:extLst>
              </a:tr>
              <a:tr h="840827">
                <a:tc>
                  <a:txBody>
                    <a:bodyPr/>
                    <a:lstStyle/>
                    <a:p>
                      <a:r>
                        <a:rPr lang="en-GB" sz="1400" b="1" dirty="0" smtClean="0"/>
                        <a:t>3fs</a:t>
                      </a:r>
                      <a:r>
                        <a:rPr lang="en-GB" sz="1400" b="1" baseline="0" dirty="0" smtClean="0"/>
                        <a:t> </a:t>
                      </a:r>
                      <a:r>
                        <a:rPr lang="en-GB" sz="1400" b="1" baseline="0" dirty="0" err="1" smtClean="0"/>
                        <a:t>dat</a:t>
                      </a:r>
                      <a:endParaRPr lang="en-GB"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a</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i="0" dirty="0" smtClean="0"/>
                        <a:t>דו געבסט </a:t>
                      </a:r>
                      <a:r>
                        <a:rPr lang="he-IL" sz="1600" b="1" i="0" dirty="0" smtClean="0"/>
                        <a:t>זי</a:t>
                      </a:r>
                      <a:r>
                        <a:rPr lang="he-IL" sz="1600" i="0" dirty="0" smtClean="0"/>
                        <a:t> דע בוך</a:t>
                      </a:r>
                    </a:p>
                    <a:p>
                      <a:pPr algn="l"/>
                      <a:r>
                        <a:rPr lang="en-GB" sz="1600" i="1" dirty="0" smtClean="0"/>
                        <a:t>du </a:t>
                      </a:r>
                      <a:r>
                        <a:rPr lang="en-GB" sz="1600" i="1" dirty="0" err="1" smtClean="0"/>
                        <a:t>gebst</a:t>
                      </a:r>
                      <a:r>
                        <a:rPr lang="en-GB" sz="1600" i="1" dirty="0" smtClean="0"/>
                        <a:t> </a:t>
                      </a:r>
                      <a:r>
                        <a:rPr lang="en-GB" sz="1600" i="1" dirty="0" err="1" smtClean="0"/>
                        <a:t>zi</a:t>
                      </a:r>
                      <a:r>
                        <a:rPr lang="en-GB" sz="1600" i="1" dirty="0" smtClean="0"/>
                        <a:t> de </a:t>
                      </a:r>
                      <a:r>
                        <a:rPr lang="en-GB" sz="1600" i="1" dirty="0" err="1" smtClean="0"/>
                        <a:t>bukh</a:t>
                      </a:r>
                      <a:endParaRPr lang="en-GB" sz="1600" i="1" dirty="0" smtClean="0"/>
                    </a:p>
                    <a:p>
                      <a:pPr algn="l"/>
                      <a:r>
                        <a:rPr lang="en-GB" sz="1600" i="0" dirty="0" smtClean="0"/>
                        <a:t>‘you give her the book’</a:t>
                      </a:r>
                      <a:endParaRPr lang="en-GB" sz="16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b</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i="0" dirty="0" smtClean="0"/>
                        <a:t>ער</a:t>
                      </a:r>
                      <a:r>
                        <a:rPr lang="he-IL" sz="1600" i="0" baseline="0" dirty="0" smtClean="0"/>
                        <a:t> געבט עס צו </a:t>
                      </a:r>
                      <a:r>
                        <a:rPr lang="he-IL" sz="1600" b="1" i="0" baseline="0" dirty="0" smtClean="0"/>
                        <a:t>אי(ה)ר</a:t>
                      </a:r>
                    </a:p>
                    <a:p>
                      <a:pPr algn="l"/>
                      <a:r>
                        <a:rPr lang="en-GB" sz="1600" b="0" i="1" baseline="0" dirty="0" err="1" smtClean="0"/>
                        <a:t>er</a:t>
                      </a:r>
                      <a:r>
                        <a:rPr lang="en-GB" sz="1600" b="0" i="1" baseline="0" dirty="0" smtClean="0"/>
                        <a:t> </a:t>
                      </a:r>
                      <a:r>
                        <a:rPr lang="en-GB" sz="1600" b="0" i="1" baseline="0" dirty="0" err="1" smtClean="0"/>
                        <a:t>gebt</a:t>
                      </a:r>
                      <a:r>
                        <a:rPr lang="en-GB" sz="1600" b="0" i="1" baseline="0" dirty="0" smtClean="0"/>
                        <a:t> </a:t>
                      </a:r>
                      <a:r>
                        <a:rPr lang="en-GB" sz="1600" b="0" i="1" baseline="0" dirty="0" err="1" smtClean="0"/>
                        <a:t>es</a:t>
                      </a:r>
                      <a:r>
                        <a:rPr lang="en-GB" sz="1600" b="0" i="1" baseline="0" dirty="0" smtClean="0"/>
                        <a:t> </a:t>
                      </a:r>
                      <a:r>
                        <a:rPr lang="en-GB" sz="1600" b="0" i="1" baseline="0" dirty="0" err="1" smtClean="0"/>
                        <a:t>tsu</a:t>
                      </a:r>
                      <a:r>
                        <a:rPr lang="en-GB" sz="1600" b="0" i="1" baseline="0" dirty="0" smtClean="0"/>
                        <a:t> i(h)r</a:t>
                      </a:r>
                    </a:p>
                    <a:p>
                      <a:pPr algn="l"/>
                      <a:r>
                        <a:rPr lang="en-GB" sz="1600" b="0" i="0" baseline="0" dirty="0" smtClean="0"/>
                        <a:t>‘he gives it to her’</a:t>
                      </a:r>
                      <a:endParaRPr lang="en-GB" sz="16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0597550"/>
                  </a:ext>
                </a:extLst>
              </a:tr>
              <a:tr h="903890">
                <a:tc>
                  <a:txBody>
                    <a:bodyPr/>
                    <a:lstStyle/>
                    <a:p>
                      <a:r>
                        <a:rPr lang="en-GB" sz="1400" b="1" dirty="0" smtClean="0"/>
                        <a:t>1pl</a:t>
                      </a:r>
                      <a:r>
                        <a:rPr lang="en-GB" sz="1400" b="1" baseline="0" dirty="0" smtClean="0"/>
                        <a:t> nom</a:t>
                      </a:r>
                      <a:endParaRPr lang="en-GB"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a</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b="1" i="0" dirty="0" smtClean="0"/>
                        <a:t>מיר</a:t>
                      </a:r>
                      <a:r>
                        <a:rPr lang="he-IL" sz="1600" i="0" dirty="0" smtClean="0"/>
                        <a:t> געבן ענק דע מתנה</a:t>
                      </a:r>
                      <a:endParaRPr lang="en-GB" sz="1600" i="0" dirty="0" smtClean="0"/>
                    </a:p>
                    <a:p>
                      <a:pPr algn="l"/>
                      <a:r>
                        <a:rPr lang="en-GB" sz="1600" i="1" dirty="0" err="1" smtClean="0"/>
                        <a:t>mir</a:t>
                      </a:r>
                      <a:r>
                        <a:rPr lang="en-GB" sz="1600" i="1" baseline="0" dirty="0" smtClean="0"/>
                        <a:t> </a:t>
                      </a:r>
                      <a:r>
                        <a:rPr lang="en-GB" sz="1600" i="1" baseline="0" dirty="0" err="1" smtClean="0"/>
                        <a:t>gebn</a:t>
                      </a:r>
                      <a:r>
                        <a:rPr lang="en-GB" sz="1600" i="1" baseline="0" dirty="0" smtClean="0"/>
                        <a:t> </a:t>
                      </a:r>
                      <a:r>
                        <a:rPr lang="en-GB" sz="1600" i="1" baseline="0" dirty="0" err="1" smtClean="0"/>
                        <a:t>enk</a:t>
                      </a:r>
                      <a:r>
                        <a:rPr lang="en-GB" sz="1600" i="1" baseline="0" dirty="0" smtClean="0"/>
                        <a:t> de </a:t>
                      </a:r>
                      <a:r>
                        <a:rPr lang="en-GB" sz="1600" i="1" baseline="0" dirty="0" err="1" smtClean="0"/>
                        <a:t>matone</a:t>
                      </a:r>
                      <a:endParaRPr lang="en-GB" sz="1600" i="1" baseline="0" dirty="0" smtClean="0"/>
                    </a:p>
                    <a:p>
                      <a:pPr algn="l"/>
                      <a:r>
                        <a:rPr lang="en-GB" sz="1600" i="0" baseline="0" dirty="0" smtClean="0"/>
                        <a:t>‘we give you the present’</a:t>
                      </a:r>
                      <a:endParaRPr lang="en-GB" sz="16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600" dirty="0" smtClean="0"/>
                        <a:t>b</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he-IL" sz="1600" b="1" dirty="0" smtClean="0"/>
                        <a:t>אונדז</a:t>
                      </a:r>
                      <a:r>
                        <a:rPr lang="he-IL" sz="1600" baseline="0" dirty="0" smtClean="0"/>
                        <a:t> געבן עס צו זיי</a:t>
                      </a:r>
                    </a:p>
                    <a:p>
                      <a:pPr algn="l"/>
                      <a:r>
                        <a:rPr lang="en-GB" sz="1600" i="1" baseline="0" dirty="0" err="1" smtClean="0"/>
                        <a:t>undz</a:t>
                      </a:r>
                      <a:r>
                        <a:rPr lang="en-GB" sz="1600" i="1" baseline="0" dirty="0" smtClean="0"/>
                        <a:t> </a:t>
                      </a:r>
                      <a:r>
                        <a:rPr lang="en-GB" sz="1600" i="1" baseline="0" dirty="0" err="1" smtClean="0"/>
                        <a:t>gebn</a:t>
                      </a:r>
                      <a:r>
                        <a:rPr lang="en-GB" sz="1600" i="1" baseline="0" dirty="0" smtClean="0"/>
                        <a:t> </a:t>
                      </a:r>
                      <a:r>
                        <a:rPr lang="en-GB" sz="1600" i="1" baseline="0" dirty="0" err="1" smtClean="0"/>
                        <a:t>es</a:t>
                      </a:r>
                      <a:r>
                        <a:rPr lang="en-GB" sz="1600" i="1" baseline="0" dirty="0" smtClean="0"/>
                        <a:t> </a:t>
                      </a:r>
                      <a:r>
                        <a:rPr lang="en-GB" sz="1600" i="1" baseline="0" dirty="0" err="1" smtClean="0"/>
                        <a:t>tsu</a:t>
                      </a:r>
                      <a:r>
                        <a:rPr lang="en-GB" sz="1600" i="1" baseline="0" dirty="0" smtClean="0"/>
                        <a:t> </a:t>
                      </a:r>
                      <a:r>
                        <a:rPr lang="en-GB" sz="1600" i="1" baseline="0" dirty="0" err="1" smtClean="0"/>
                        <a:t>zey</a:t>
                      </a:r>
                      <a:endParaRPr lang="en-GB" sz="1600" i="1" baseline="0" dirty="0" smtClean="0"/>
                    </a:p>
                    <a:p>
                      <a:pPr algn="l"/>
                      <a:r>
                        <a:rPr lang="en-GB" sz="1600" i="0" baseline="0" dirty="0" smtClean="0"/>
                        <a:t>‘we give it to them’</a:t>
                      </a:r>
                      <a:endParaRPr lang="en-GB" sz="16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6026662"/>
                  </a:ext>
                </a:extLst>
              </a:tr>
            </a:tbl>
          </a:graphicData>
        </a:graphic>
      </p:graphicFrame>
    </p:spTree>
    <p:extLst>
      <p:ext uri="{BB962C8B-B14F-4D97-AF65-F5344CB8AC3E}">
        <p14:creationId xmlns:p14="http://schemas.microsoft.com/office/powerpoint/2010/main" val="1195544491"/>
      </p:ext>
    </p:extLst>
  </p:cSld>
  <p:clrMapOvr>
    <a:masterClrMapping/>
  </p:clrMapOvr>
</p:sld>
</file>

<file path=ppt/theme/theme1.xml><?xml version="1.0" encoding="utf-8"?>
<a:theme xmlns:a="http://schemas.openxmlformats.org/drawingml/2006/main" name="UCL green">
  <a:themeElements>
    <a:clrScheme name="Custom Design 15">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59CBD"/>
      </a:hlink>
      <a:folHlink>
        <a:srgbClr val="B25D86"/>
      </a:folHlink>
    </a:clrScheme>
    <a:fontScheme name="Custom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59CBD"/>
        </a:hlink>
        <a:folHlink>
          <a:srgbClr val="B25D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CL dark purple 16-9">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UCL dark purple 16-9">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1128</TotalTime>
  <Words>2935</Words>
  <Application>Microsoft Office PowerPoint</Application>
  <PresentationFormat>On-screen Show (4:3)</PresentationFormat>
  <Paragraphs>764</Paragraphs>
  <Slides>24</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24</vt:i4>
      </vt:variant>
    </vt:vector>
  </HeadingPairs>
  <TitlesOfParts>
    <vt:vector size="35" baseType="lpstr">
      <vt:lpstr>ＭＳ Ｐゴシック</vt:lpstr>
      <vt:lpstr>Arial</vt:lpstr>
      <vt:lpstr>Calibri</vt:lpstr>
      <vt:lpstr>Cambria</vt:lpstr>
      <vt:lpstr>Courier New</vt:lpstr>
      <vt:lpstr>Lucida Sans Unicode</vt:lpstr>
      <vt:lpstr>MS Mincho</vt:lpstr>
      <vt:lpstr>Times New Roman</vt:lpstr>
      <vt:lpstr>UCL green</vt:lpstr>
      <vt:lpstr>UCL dark purple 16-9</vt:lpstr>
      <vt:lpstr>1_UCL dark purple 16-9</vt:lpstr>
      <vt:lpstr>Innovations in the Hasidic Yiddish pronominal system  </vt:lpstr>
      <vt:lpstr>Hasidic Yiddish in Stamford Hill, London</vt:lpstr>
      <vt:lpstr>Elicited data – background information </vt:lpstr>
      <vt:lpstr>Pre-war and Standard Yiddish personal pronouns</vt:lpstr>
      <vt:lpstr>Hasidic Yiddish personal pronouns</vt:lpstr>
      <vt:lpstr>Simplification of case system</vt:lpstr>
      <vt:lpstr>Personal pronouns: examples</vt:lpstr>
      <vt:lpstr>PowerPoint Presentation</vt:lpstr>
      <vt:lpstr>Personal pronouns: examples</vt:lpstr>
      <vt:lpstr>T/V distinction: examples</vt:lpstr>
      <vt:lpstr>Possessives Free-standing </vt:lpstr>
      <vt:lpstr>PowerPoint Presentation</vt:lpstr>
      <vt:lpstr>Possessives Adnominal </vt:lpstr>
      <vt:lpstr>PowerPoint Presentation</vt:lpstr>
      <vt:lpstr>Demonstratives </vt:lpstr>
      <vt:lpstr>PowerPoint Presentation</vt:lpstr>
      <vt:lpstr>Interrogative ‘where’</vt:lpstr>
      <vt:lpstr>Interrogative ‘which’</vt:lpstr>
      <vt:lpstr>PowerPoint Presentation</vt:lpstr>
      <vt:lpstr>Interrogative ‘who/whom’</vt:lpstr>
      <vt:lpstr>Reflexives and reciprocals: general tendencies</vt:lpstr>
      <vt:lpstr>PowerPoint Presentation</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Zoe Belk</dc:creator>
  <cp:lastModifiedBy>Kahn, Lily</cp:lastModifiedBy>
  <cp:revision>255</cp:revision>
  <dcterms:created xsi:type="dcterms:W3CDTF">2019-05-20T14:18:00Z</dcterms:created>
  <dcterms:modified xsi:type="dcterms:W3CDTF">2019-06-17T00:29:06Z</dcterms:modified>
</cp:coreProperties>
</file>