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3"/>
    <p:restoredTop sz="87476"/>
  </p:normalViewPr>
  <p:slideViewPr>
    <p:cSldViewPr snapToGrid="0" snapToObjects="1">
      <p:cViewPr varScale="1">
        <p:scale>
          <a:sx n="77" d="100"/>
          <a:sy n="77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5" y="2730200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68220"/>
            <a:ext cx="6400800" cy="775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fld id="{EEF19506-0A03-5C40-977F-AEE68D154D77}" type="datetimeFigureOut">
              <a:rPr kumimoji="1" lang="zh-CN" altLang="en-US" smtClean="0"/>
              <a:pPr/>
              <a:t>16/1/23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fld id="{6F5CA6F5-8501-CD46-9D84-3A60712FA39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86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032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95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微软雅黑"/>
                <a:ea typeface="微软雅黑"/>
                <a:cs typeface="微软雅黑"/>
              </a:defRPr>
            </a:lvl1pPr>
            <a:lvl2pPr>
              <a:defRPr sz="2400">
                <a:latin typeface="微软雅黑"/>
                <a:ea typeface="微软雅黑"/>
                <a:cs typeface="微软雅黑"/>
              </a:defRPr>
            </a:lvl2pPr>
            <a:lvl3pPr>
              <a:defRPr sz="2000">
                <a:latin typeface="微软雅黑"/>
                <a:ea typeface="微软雅黑"/>
                <a:cs typeface="微软雅黑"/>
              </a:defRPr>
            </a:lvl3pPr>
            <a:lvl4pPr>
              <a:defRPr sz="1800">
                <a:latin typeface="微软雅黑"/>
                <a:ea typeface="微软雅黑"/>
                <a:cs typeface="微软雅黑"/>
              </a:defRPr>
            </a:lvl4pPr>
            <a:lvl5pPr>
              <a:defRPr sz="1800"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fld id="{EEF19506-0A03-5C40-977F-AEE68D154D77}" type="datetimeFigureOut">
              <a:rPr kumimoji="1" lang="zh-CN" altLang="en-US" smtClean="0"/>
              <a:pPr/>
              <a:t>16/1/23</a:t>
            </a:fld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035425" y="6356350"/>
            <a:ext cx="2133600" cy="365125"/>
          </a:xfrm>
        </p:spPr>
        <p:txBody>
          <a:bodyPr/>
          <a:lstStyle>
            <a:lvl1pPr algn="ctr"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fld id="{6F5CA6F5-8501-CD46-9D84-3A60712FA39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48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7026"/>
            <a:ext cx="7772400" cy="990600"/>
          </a:xfrm>
        </p:spPr>
        <p:txBody>
          <a:bodyPr anchor="t">
            <a:normAutofit/>
          </a:bodyPr>
          <a:lstStyle>
            <a:lvl1pPr algn="r">
              <a:defRPr sz="3200" b="1" cap="all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36750"/>
            <a:ext cx="7772400" cy="5969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fld id="{EEF19506-0A03-5C40-977F-AEE68D154D77}" type="datetimeFigureOut">
              <a:rPr kumimoji="1" lang="zh-CN" altLang="en-US" smtClean="0"/>
              <a:pPr/>
              <a:t>16/1/23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fld id="{6F5CA6F5-8501-CD46-9D84-3A60712FA39B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7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11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92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0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4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27250" y="147638"/>
            <a:ext cx="6623050" cy="836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9506-0A03-5C40-977F-AEE68D154D77}" type="datetimeFigureOut">
              <a:rPr kumimoji="1" lang="zh-CN" altLang="en-US" smtClean="0"/>
              <a:t>16/1/23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A6F5-8501-CD46-9D84-3A60712FA3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华文细黑"/>
          <a:ea typeface="华文细黑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Yuanti SC Regular"/>
          <a:ea typeface="+mn-ea"/>
          <a:cs typeface="Yuanti SC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Yuanti SC Regular"/>
          <a:ea typeface="+mn-ea"/>
          <a:cs typeface="Yuanti SC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Yuanti SC Regular"/>
          <a:ea typeface="+mn-ea"/>
          <a:cs typeface="Yuanti SC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Yuanti SC Regular"/>
          <a:ea typeface="+mn-ea"/>
          <a:cs typeface="Yuanti SC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Yuanti SC Regular"/>
          <a:ea typeface="+mn-ea"/>
          <a:cs typeface="Yuanti SC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年薪酬与激励计划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4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全职工资组成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14405"/>
              </p:ext>
            </p:extLst>
          </p:nvPr>
        </p:nvGraphicFramePr>
        <p:xfrm>
          <a:off x="422910" y="1634490"/>
          <a:ext cx="8229600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40"/>
                <a:gridCol w="2663190"/>
                <a:gridCol w="3143250"/>
                <a:gridCol w="1074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工资组成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相关因素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调节方法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发放频率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基本工资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工作年限、级别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、级别调整；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、每年递增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N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*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2%,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N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为工作年限。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每月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能力工资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  管理岗位、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研发能力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、岗位调整；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、研发能力级别调整。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每月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业绩奖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销售收入、学员出勤率、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竞赛成绩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销售季度奖：根据销售指标同比例增长；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、交付收入奖：根据交付收入指标同比例增长；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、竞赛奖：根据比赛的影响大小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每季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综合表现奖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KPI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完成情况、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规章制度遵守情况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级别调整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KPI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重要程度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每季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补贴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收入均衡性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公司根据情况动态调整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每月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兼</a:t>
            </a:r>
            <a:r>
              <a:rPr kumimoji="1" lang="zh-CN" altLang="en-US" dirty="0" smtClean="0"/>
              <a:t>职工</a:t>
            </a:r>
            <a:r>
              <a:rPr kumimoji="1" lang="zh-CN" altLang="en-US" dirty="0" smtClean="0"/>
              <a:t>资组成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567596"/>
              </p:ext>
            </p:extLst>
          </p:nvPr>
        </p:nvGraphicFramePr>
        <p:xfrm>
          <a:off x="422910" y="1634490"/>
          <a:ext cx="8229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740"/>
                <a:gridCol w="2663190"/>
                <a:gridCol w="3143250"/>
                <a:gridCol w="1074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工资组成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相关因素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调节方法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发放频率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课时工资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级别、每课出勤人数、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课时长度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、级别调整；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、每年递增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N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*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1.5%,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N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为工作年限。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每月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能力工资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   研发能力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、研发能力级别调整。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每月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业绩奖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销售收入、</a:t>
                      </a:r>
                    </a:p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竞赛成绩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销售季度奖（</a:t>
                      </a:r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1%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）：根据销售指标同比例增长；</a:t>
                      </a:r>
                    </a:p>
                    <a:p>
                      <a:pPr algn="l"/>
                      <a:r>
                        <a:rPr lang="en-US" altLang="zh-CN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、竞赛奖：根据比赛的影响大小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每季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补贴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收入均衡性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公司根据情况动态调整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Heiti SC Light" charset="-122"/>
                          <a:ea typeface="Heiti SC Light" charset="-122"/>
                          <a:cs typeface="Heiti SC Light" charset="-122"/>
                        </a:rPr>
                        <a:t>每月</a:t>
                      </a:r>
                      <a:endParaRPr lang="zh-CN" altLang="en-US" sz="1600" dirty="0">
                        <a:latin typeface="Heiti SC Light" charset="-122"/>
                        <a:ea typeface="Heiti SC Light" charset="-122"/>
                        <a:cs typeface="Heiti SC Light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1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强平能力级别发展路径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833522"/>
              </p:ext>
            </p:extLst>
          </p:nvPr>
        </p:nvGraphicFramePr>
        <p:xfrm>
          <a:off x="457200" y="1600200"/>
          <a:ext cx="8229600" cy="377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1858934"/>
                <a:gridCol w="2028305"/>
                <a:gridCol w="1953491"/>
                <a:gridCol w="1645920"/>
              </a:tblGrid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级别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管理能力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营销能力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研发能力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教学能力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单店行政助理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单店市场专员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单课程活动改进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入门级教练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</a:t>
                      </a:r>
                      <a:r>
                        <a:rPr lang="zh-CN" altLang="en-US" sz="160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单店主管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单店课程顾问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幼儿课程场景研发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初级教练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单店副店长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单店营销专员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课程主题研发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单店店长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单店营销主管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课程项目研发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高级教练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总部主管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多课程项目研发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总部初级教练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总部经理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课程总监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总部中级教练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总部总监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总部高级教练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总部副总裁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总部教学总监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2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4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强平机器人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强平机器人</Template>
  <TotalTime>402</TotalTime>
  <Words>335</Words>
  <Application>Microsoft Macintosh PowerPoint</Application>
  <PresentationFormat>全屏显示(4:3)</PresentationFormat>
  <Paragraphs>100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Heiti SC Light</vt:lpstr>
      <vt:lpstr>Yuanti SC Regular</vt:lpstr>
      <vt:lpstr>华文细黑</vt:lpstr>
      <vt:lpstr>宋体</vt:lpstr>
      <vt:lpstr>微软雅黑</vt:lpstr>
      <vt:lpstr>Arial</vt:lpstr>
      <vt:lpstr>强平机器人</vt:lpstr>
      <vt:lpstr>2016年薪酬与激励计划</vt:lpstr>
      <vt:lpstr>全职工资组成</vt:lpstr>
      <vt:lpstr>兼职工资组成</vt:lpstr>
      <vt:lpstr>强平能力级别发展路径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2016年工资与激励调整计划</dc:title>
  <dc:creator>Microsoft Office 用户</dc:creator>
  <cp:lastModifiedBy>Microsoft Office 用户</cp:lastModifiedBy>
  <cp:revision>28</cp:revision>
  <dcterms:created xsi:type="dcterms:W3CDTF">2016-01-21T14:24:15Z</dcterms:created>
  <dcterms:modified xsi:type="dcterms:W3CDTF">2016-01-23T08:46:01Z</dcterms:modified>
</cp:coreProperties>
</file>