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66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  <p:sldId id="273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CA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A2D7D-1C9A-324F-B2BE-2C865235DB35}" type="datetimeFigureOut">
              <a:rPr lang="pt-CA" smtClean="0"/>
              <a:t>2025-10-24</a:t>
            </a:fld>
            <a:endParaRPr lang="pt-CA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CA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CA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CA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C2140-07B8-9648-A8AA-2299D881ABD7}" type="slidenum">
              <a:rPr lang="pt-CA" smtClean="0"/>
              <a:t>‹nº›</a:t>
            </a:fld>
            <a:endParaRPr lang="pt-CA"/>
          </a:p>
        </p:txBody>
      </p:sp>
    </p:spTree>
    <p:extLst>
      <p:ext uri="{BB962C8B-B14F-4D97-AF65-F5344CB8AC3E}">
        <p14:creationId xmlns:p14="http://schemas.microsoft.com/office/powerpoint/2010/main" val="388632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143374" y="1737543"/>
            <a:ext cx="857250" cy="42863"/>
          </a:xfrm>
          <a:prstGeom prst="rect">
            <a:avLst/>
          </a:prstGeom>
          <a:solidFill>
            <a:srgbClr val="D4A574"/>
          </a:solidFill>
          <a:ln/>
        </p:spPr>
      </p:sp>
      <p:sp>
        <p:nvSpPr>
          <p:cNvPr id="4" name="Text 1"/>
          <p:cNvSpPr/>
          <p:nvPr/>
        </p:nvSpPr>
        <p:spPr>
          <a:xfrm>
            <a:off x="1118889" y="902130"/>
            <a:ext cx="6906220" cy="66007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725" b="1" dirty="0">
                <a:solidFill>
                  <a:srgbClr val="C1665A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Métagénomique Shotgun</a:t>
            </a:r>
            <a:endParaRPr lang="en-US" sz="4725" dirty="0"/>
          </a:p>
        </p:txBody>
      </p:sp>
      <p:sp>
        <p:nvSpPr>
          <p:cNvPr id="5" name="Text 2"/>
          <p:cNvSpPr/>
          <p:nvPr/>
        </p:nvSpPr>
        <p:spPr>
          <a:xfrm>
            <a:off x="1000125" y="1802402"/>
            <a:ext cx="7143750" cy="5600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Approche Génomique Complète pour l'Étude des Communautés Microbiennes du Sol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3276302" y="2933960"/>
            <a:ext cx="259139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Thiago Gumiere, Professeur Agrégé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070152" y="3241142"/>
            <a:ext cx="100369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Université Laval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359391" y="3884079"/>
            <a:ext cx="4425218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SYMBIOSOL 2025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359391" y="4089797"/>
            <a:ext cx="4425218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Atelier 2 : Outils numériques pour analyser les données microbiologiques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2359391" y="4295515"/>
            <a:ext cx="4425218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 octobre 2025</a:t>
            </a:r>
            <a:endParaRPr lang="en-US" sz="942" dirty="0"/>
          </a:p>
        </p:txBody>
      </p:sp>
    </p:spTree>
    <p:extLst>
      <p:ext uri="{BB962C8B-B14F-4D97-AF65-F5344CB8AC3E}">
        <p14:creationId xmlns:p14="http://schemas.microsoft.com/office/powerpoint/2010/main" val="876771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4"/>
            <a:ext cx="9144000" cy="51506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0025" y="200025"/>
            <a:ext cx="87439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Avantages de la Métagénomique Shotgun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0025" y="542925"/>
            <a:ext cx="8743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forces de cette approche révolutionnaire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200025" y="742950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914400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71475" y="882253"/>
            <a:ext cx="131177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Avantages Clés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200025" y="1200150"/>
            <a:ext cx="4300538" cy="771525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9" name="Text 5"/>
          <p:cNvSpPr/>
          <p:nvPr/>
        </p:nvSpPr>
        <p:spPr>
          <a:xfrm>
            <a:off x="285750" y="1285875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Résolution Taxonomique Élevée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285750" y="1550194"/>
            <a:ext cx="5998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Résolution 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885602" y="1550194"/>
            <a:ext cx="9529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espèce et souche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838539" y="1550194"/>
            <a:ext cx="246077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(vs genre pour amplicons). Détection variants 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285750" y="1721644"/>
            <a:ext cx="29091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génétiques. Identification organismes non-cultivables.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200025" y="2043113"/>
            <a:ext cx="4300538" cy="771525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15" name="Text 11"/>
          <p:cNvSpPr/>
          <p:nvPr/>
        </p:nvSpPr>
        <p:spPr>
          <a:xfrm>
            <a:off x="285750" y="2128838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Potentiel Fonctionnel Complet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285750" y="2393156"/>
            <a:ext cx="8051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Tous les gènes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1090901" y="2393156"/>
            <a:ext cx="32333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(pas seulement marqueurs). Voies métaboliques complètes. 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285750" y="2564606"/>
            <a:ext cx="35990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Gènes résistance, virulence. Éléments mobiles (plasmides, phages).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200025" y="2886075"/>
            <a:ext cx="4300538" cy="771525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20" name="Text 16"/>
          <p:cNvSpPr/>
          <p:nvPr/>
        </p:nvSpPr>
        <p:spPr>
          <a:xfrm>
            <a:off x="285750" y="2971800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Découverte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285750" y="3236119"/>
            <a:ext cx="12501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Nouveaux organismes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1535850" y="3236119"/>
            <a:ext cx="27236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jamais cultivés. Nouvelles fonctions métaboliques. 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285750" y="3407569"/>
            <a:ext cx="20399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Interactions métaboliques complexes.</a:t>
            </a:r>
            <a:endParaRPr lang="en-US" sz="837" dirty="0"/>
          </a:p>
        </p:txBody>
      </p:sp>
      <p:sp>
        <p:nvSpPr>
          <p:cNvPr id="24" name="Shape 20"/>
          <p:cNvSpPr/>
          <p:nvPr/>
        </p:nvSpPr>
        <p:spPr>
          <a:xfrm>
            <a:off x="4643438" y="1285875"/>
            <a:ext cx="4300538" cy="771525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25" name="Text 21"/>
          <p:cNvSpPr/>
          <p:nvPr/>
        </p:nvSpPr>
        <p:spPr>
          <a:xfrm>
            <a:off x="4729163" y="1371600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MAGs (Metagenome-Assembled Genomes)</a:t>
            </a:r>
            <a:endParaRPr lang="en-US" sz="1046" dirty="0"/>
          </a:p>
        </p:txBody>
      </p:sp>
      <p:sp>
        <p:nvSpPr>
          <p:cNvPr id="26" name="Text 22"/>
          <p:cNvSpPr/>
          <p:nvPr/>
        </p:nvSpPr>
        <p:spPr>
          <a:xfrm>
            <a:off x="4729163" y="1635919"/>
            <a:ext cx="18136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Génomes complets d'organismes 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6542782" y="1635919"/>
            <a:ext cx="8528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non-cultivables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7395595" y="1635919"/>
            <a:ext cx="14239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Études genome-resolved. </a:t>
            </a:r>
            <a:endParaRPr lang="en-US" sz="837" dirty="0"/>
          </a:p>
        </p:txBody>
      </p:sp>
      <p:sp>
        <p:nvSpPr>
          <p:cNvPr id="29" name="Text 25"/>
          <p:cNvSpPr/>
          <p:nvPr/>
        </p:nvSpPr>
        <p:spPr>
          <a:xfrm>
            <a:off x="4729163" y="1807369"/>
            <a:ext cx="19738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Accès à "matière noire" microbienne.</a:t>
            </a:r>
            <a:endParaRPr lang="en-US" sz="837" dirty="0"/>
          </a:p>
        </p:txBody>
      </p:sp>
      <p:sp>
        <p:nvSpPr>
          <p:cNvPr id="30" name="Shape 26"/>
          <p:cNvSpPr/>
          <p:nvPr/>
        </p:nvSpPr>
        <p:spPr>
          <a:xfrm>
            <a:off x="4643438" y="2128838"/>
            <a:ext cx="4300538" cy="771525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31" name="Text 27"/>
          <p:cNvSpPr/>
          <p:nvPr/>
        </p:nvSpPr>
        <p:spPr>
          <a:xfrm>
            <a:off x="4729163" y="2214563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Pas de Biais PCR</a:t>
            </a:r>
            <a:endParaRPr lang="en-US" sz="1046" dirty="0"/>
          </a:p>
        </p:txBody>
      </p:sp>
      <p:sp>
        <p:nvSpPr>
          <p:cNvPr id="32" name="Text 28"/>
          <p:cNvSpPr/>
          <p:nvPr/>
        </p:nvSpPr>
        <p:spPr>
          <a:xfrm>
            <a:off x="4729163" y="2478881"/>
            <a:ext cx="15591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 d'amplification sélective. </a:t>
            </a:r>
            <a:endParaRPr lang="en-US" sz="837" dirty="0"/>
          </a:p>
        </p:txBody>
      </p:sp>
      <p:sp>
        <p:nvSpPr>
          <p:cNvPr id="33" name="Text 29"/>
          <p:cNvSpPr/>
          <p:nvPr/>
        </p:nvSpPr>
        <p:spPr>
          <a:xfrm>
            <a:off x="6288342" y="2478881"/>
            <a:ext cx="14638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Représentation plus fidèle</a:t>
            </a:r>
            <a:endParaRPr lang="en-US" sz="837" dirty="0"/>
          </a:p>
        </p:txBody>
      </p:sp>
      <p:sp>
        <p:nvSpPr>
          <p:cNvPr id="34" name="Text 30"/>
          <p:cNvSpPr/>
          <p:nvPr/>
        </p:nvSpPr>
        <p:spPr>
          <a:xfrm>
            <a:off x="7752197" y="2478881"/>
            <a:ext cx="10370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la communauté </a:t>
            </a:r>
            <a:endParaRPr lang="en-US" sz="837" dirty="0"/>
          </a:p>
        </p:txBody>
      </p:sp>
      <p:sp>
        <p:nvSpPr>
          <p:cNvPr id="35" name="Text 31"/>
          <p:cNvSpPr/>
          <p:nvPr/>
        </p:nvSpPr>
        <p:spPr>
          <a:xfrm>
            <a:off x="4729163" y="2650331"/>
            <a:ext cx="3279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réelle.</a:t>
            </a:r>
            <a:endParaRPr lang="en-US" sz="837" dirty="0"/>
          </a:p>
        </p:txBody>
      </p:sp>
      <p:sp>
        <p:nvSpPr>
          <p:cNvPr id="36" name="Shape 32"/>
          <p:cNvSpPr/>
          <p:nvPr/>
        </p:nvSpPr>
        <p:spPr>
          <a:xfrm>
            <a:off x="200025" y="3871913"/>
            <a:ext cx="8743950" cy="1078706"/>
          </a:xfrm>
          <a:prstGeom prst="rect">
            <a:avLst/>
          </a:prstGeom>
          <a:solidFill>
            <a:srgbClr val="FEF9F0"/>
          </a:solidFill>
          <a:ln w="298">
            <a:solidFill>
              <a:srgbClr val="D6AE7E"/>
            </a:solidFill>
            <a:prstDash val="solid"/>
          </a:ln>
        </p:spPr>
        <p:txBody>
          <a:bodyPr/>
          <a:lstStyle/>
          <a:p>
            <a:endParaRPr lang="pt-CA" dirty="0"/>
          </a:p>
        </p:txBody>
      </p:sp>
      <p:pic>
        <p:nvPicPr>
          <p:cNvPr id="3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5" y="4021931"/>
            <a:ext cx="96441" cy="128588"/>
          </a:xfrm>
          <a:prstGeom prst="rect">
            <a:avLst/>
          </a:prstGeom>
        </p:spPr>
      </p:pic>
      <p:sp>
        <p:nvSpPr>
          <p:cNvPr id="38" name="Text 33"/>
          <p:cNvSpPr/>
          <p:nvPr/>
        </p:nvSpPr>
        <p:spPr>
          <a:xfrm>
            <a:off x="410766" y="3998714"/>
            <a:ext cx="263155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Pourquoi ces avantages sont importants?</a:t>
            </a:r>
            <a:endParaRPr lang="en-US" sz="942" dirty="0"/>
          </a:p>
        </p:txBody>
      </p:sp>
      <p:sp>
        <p:nvSpPr>
          <p:cNvPr id="39" name="Text 34"/>
          <p:cNvSpPr/>
          <p:nvPr/>
        </p:nvSpPr>
        <p:spPr>
          <a:xfrm>
            <a:off x="280524" y="4306804"/>
            <a:ext cx="8663451" cy="7729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métagénomique shotgun transforme notre capacité à explorer les communautés microbiennes en donnant accès au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</a:t>
            </a: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et au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potentiel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total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Cette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révèle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diversité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cachée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et les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métaboliques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impossibles à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détecter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avec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d'autres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37" dirty="0"/>
          </a:p>
          <a:p>
            <a:endParaRPr lang="en-US" sz="837" dirty="0"/>
          </a:p>
          <a:p>
            <a:endParaRPr lang="en-US" sz="837" dirty="0"/>
          </a:p>
          <a:p>
            <a:endParaRPr lang="en-US" sz="837" dirty="0"/>
          </a:p>
          <a:p>
            <a:pPr marL="0" indent="0">
              <a:buNone/>
            </a:pP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6746100" y="4250531"/>
            <a:ext cx="9613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41" name="Text 36"/>
          <p:cNvSpPr/>
          <p:nvPr/>
        </p:nvSpPr>
        <p:spPr>
          <a:xfrm>
            <a:off x="7707492" y="4250531"/>
            <a:ext cx="3296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42" name="Text 37"/>
          <p:cNvSpPr/>
          <p:nvPr/>
        </p:nvSpPr>
        <p:spPr>
          <a:xfrm>
            <a:off x="314325" y="4250531"/>
            <a:ext cx="8245060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43" name="Text 38"/>
          <p:cNvSpPr/>
          <p:nvPr/>
        </p:nvSpPr>
        <p:spPr>
          <a:xfrm>
            <a:off x="794798" y="4460745"/>
            <a:ext cx="64294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44" name="Text 39"/>
          <p:cNvSpPr/>
          <p:nvPr/>
        </p:nvSpPr>
        <p:spPr>
          <a:xfrm>
            <a:off x="314325" y="4650581"/>
            <a:ext cx="9609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Prochaine étape:</a:t>
            </a:r>
            <a:endParaRPr lang="en-US" sz="837" dirty="0"/>
          </a:p>
        </p:txBody>
      </p:sp>
      <p:sp>
        <p:nvSpPr>
          <p:cNvPr id="45" name="Text 40"/>
          <p:cNvSpPr/>
          <p:nvPr/>
        </p:nvSpPr>
        <p:spPr>
          <a:xfrm>
            <a:off x="1275271" y="4650581"/>
            <a:ext cx="20663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Limitations et comparaisons critiques </a:t>
            </a:r>
            <a:endParaRPr lang="en-US" sz="837" dirty="0"/>
          </a:p>
        </p:txBody>
      </p:sp>
      <p:pic>
        <p:nvPicPr>
          <p:cNvPr id="4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601" y="4672013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078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0025" y="200025"/>
            <a:ext cx="87439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Limitations et Comparaisons (2/2)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00025" y="542925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685800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71475" y="653653"/>
            <a:ext cx="99116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Limitations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200025" y="971550"/>
            <a:ext cx="4300538" cy="7143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8" name="Text 4"/>
          <p:cNvSpPr/>
          <p:nvPr/>
        </p:nvSpPr>
        <p:spPr>
          <a:xfrm>
            <a:off x="271463" y="1042988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Coût Élevé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271463" y="1278731"/>
            <a:ext cx="9027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10-50x plus cher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1174226" y="1292010"/>
            <a:ext cx="3079369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qu'amplicons. Limite nombre d'échantillons. Budget &gt;1</a:t>
            </a:r>
            <a:r>
              <a:rPr lang="fr-CA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00$ 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271463" y="1450181"/>
            <a:ext cx="21326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CAD/échantillon pour deep sequencing.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200025" y="1743075"/>
            <a:ext cx="4300538" cy="7143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3" name="Text 9"/>
          <p:cNvSpPr/>
          <p:nvPr/>
        </p:nvSpPr>
        <p:spPr>
          <a:xfrm>
            <a:off x="271463" y="1814513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Complexité Bioinformatique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271463" y="2050256"/>
            <a:ext cx="15843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Expertise technique requise.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1855784" y="2050256"/>
            <a:ext cx="23205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Pipelines complexes. Temps d'analyse long 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271463" y="2221706"/>
            <a:ext cx="30283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(semaines-mois). Ressources computationnelles élevées.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200025" y="2514600"/>
            <a:ext cx="4300538" cy="7143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8" name="Text 14"/>
          <p:cNvSpPr/>
          <p:nvPr/>
        </p:nvSpPr>
        <p:spPr>
          <a:xfrm>
            <a:off x="271463" y="2586038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ADN Hôte</a:t>
            </a:r>
            <a:endParaRPr lang="en-US" sz="942" dirty="0"/>
          </a:p>
        </p:txBody>
      </p:sp>
      <p:sp>
        <p:nvSpPr>
          <p:cNvPr id="19" name="Text 15"/>
          <p:cNvSpPr/>
          <p:nvPr/>
        </p:nvSpPr>
        <p:spPr>
          <a:xfrm>
            <a:off x="271463" y="2821781"/>
            <a:ext cx="9630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Plantes/animaux: 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1234557" y="2821781"/>
            <a:ext cx="9006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90-99% de l'ADN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2135256" y="2821781"/>
            <a:ext cx="22258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peut être hôte. Nécessite enrichissement 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271463" y="2993231"/>
            <a:ext cx="30326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microbien ou séquençage ultra-profond (coût prohibitif).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4643438" y="742950"/>
            <a:ext cx="4300538" cy="7143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4" name="Text 20"/>
          <p:cNvSpPr/>
          <p:nvPr/>
        </p:nvSpPr>
        <p:spPr>
          <a:xfrm>
            <a:off x="4714875" y="814388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Bases de Données Incomplètes</a:t>
            </a:r>
            <a:endParaRPr lang="en-US" sz="942" dirty="0"/>
          </a:p>
        </p:txBody>
      </p:sp>
      <p:sp>
        <p:nvSpPr>
          <p:cNvPr id="25" name="Text 21"/>
          <p:cNvSpPr/>
          <p:nvPr/>
        </p:nvSpPr>
        <p:spPr>
          <a:xfrm>
            <a:off x="4714875" y="1050131"/>
            <a:ext cx="15942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30-60% gènes "hypothetical"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6309131" y="1050131"/>
            <a:ext cx="23000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(fonction inconnue). Biais vers organismes 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4714875" y="1221581"/>
            <a:ext cx="30454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modèles. Environnements peu étudiés sous-représentés.</a:t>
            </a:r>
            <a:endParaRPr lang="en-US" sz="837" dirty="0"/>
          </a:p>
        </p:txBody>
      </p:sp>
      <p:sp>
        <p:nvSpPr>
          <p:cNvPr id="28" name="Shape 24"/>
          <p:cNvSpPr/>
          <p:nvPr/>
        </p:nvSpPr>
        <p:spPr>
          <a:xfrm>
            <a:off x="4643438" y="1514475"/>
            <a:ext cx="4300538" cy="7143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9" name="Text 25"/>
          <p:cNvSpPr/>
          <p:nvPr/>
        </p:nvSpPr>
        <p:spPr>
          <a:xfrm>
            <a:off x="4714875" y="1585913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Organismes Rares</a:t>
            </a:r>
            <a:endParaRPr lang="en-US" sz="942" dirty="0"/>
          </a:p>
        </p:txBody>
      </p:sp>
      <p:sp>
        <p:nvSpPr>
          <p:cNvPr id="30" name="Text 26"/>
          <p:cNvSpPr/>
          <p:nvPr/>
        </p:nvSpPr>
        <p:spPr>
          <a:xfrm>
            <a:off x="4714875" y="1821656"/>
            <a:ext cx="995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Sous-représentés.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5710786" y="1821656"/>
            <a:ext cx="30992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Nécessite séquençage ultra-profond. Coût prohibitif pour </a:t>
            </a:r>
            <a:endParaRPr lang="en-US" sz="837" dirty="0"/>
          </a:p>
        </p:txBody>
      </p:sp>
      <p:sp>
        <p:nvSpPr>
          <p:cNvPr id="32" name="Text 28"/>
          <p:cNvSpPr/>
          <p:nvPr/>
        </p:nvSpPr>
        <p:spPr>
          <a:xfrm>
            <a:off x="4714875" y="1993106"/>
            <a:ext cx="10207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diversité complète.</a:t>
            </a:r>
            <a:endParaRPr lang="en-US" sz="837" dirty="0"/>
          </a:p>
        </p:txBody>
      </p:sp>
      <p:sp>
        <p:nvSpPr>
          <p:cNvPr id="33" name="Shape 29"/>
          <p:cNvSpPr/>
          <p:nvPr/>
        </p:nvSpPr>
        <p:spPr>
          <a:xfrm>
            <a:off x="4643438" y="2286000"/>
            <a:ext cx="4300538" cy="5429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4" name="Text 30"/>
          <p:cNvSpPr/>
          <p:nvPr/>
        </p:nvSpPr>
        <p:spPr>
          <a:xfrm>
            <a:off x="4714875" y="2357438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 Interprétation</a:t>
            </a:r>
            <a:endParaRPr lang="en-US" sz="942" dirty="0"/>
          </a:p>
        </p:txBody>
      </p:sp>
      <p:sp>
        <p:nvSpPr>
          <p:cNvPr id="35" name="Text 31"/>
          <p:cNvSpPr/>
          <p:nvPr/>
        </p:nvSpPr>
        <p:spPr>
          <a:xfrm>
            <a:off x="4714875" y="2593181"/>
            <a:ext cx="8170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Présence gène </a:t>
            </a:r>
            <a:endParaRPr lang="en-US" sz="837" dirty="0"/>
          </a:p>
        </p:txBody>
      </p:sp>
      <p:sp>
        <p:nvSpPr>
          <p:cNvPr id="36" name="Text 32"/>
          <p:cNvSpPr/>
          <p:nvPr/>
        </p:nvSpPr>
        <p:spPr>
          <a:xfrm>
            <a:off x="5531914" y="2593181"/>
            <a:ext cx="12658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≠ expression ≠ activité.</a:t>
            </a:r>
            <a:endParaRPr lang="en-US" sz="837" dirty="0"/>
          </a:p>
        </p:txBody>
      </p:sp>
      <p:sp>
        <p:nvSpPr>
          <p:cNvPr id="37" name="Text 33"/>
          <p:cNvSpPr/>
          <p:nvPr/>
        </p:nvSpPr>
        <p:spPr>
          <a:xfrm>
            <a:off x="6797808" y="2593181"/>
            <a:ext cx="19964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Validation expérimentale nécessaire.</a:t>
            </a:r>
            <a:endParaRPr lang="en-US" sz="837" dirty="0"/>
          </a:p>
        </p:txBody>
      </p:sp>
      <p:sp>
        <p:nvSpPr>
          <p:cNvPr id="38" name="Text 34"/>
          <p:cNvSpPr/>
          <p:nvPr/>
        </p:nvSpPr>
        <p:spPr>
          <a:xfrm>
            <a:off x="200025" y="3400425"/>
            <a:ext cx="8743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Comparaisons Critiques</a:t>
            </a:r>
            <a:endParaRPr lang="en-US" sz="1350" dirty="0"/>
          </a:p>
        </p:txBody>
      </p:sp>
      <p:sp>
        <p:nvSpPr>
          <p:cNvPr id="39" name="Shape 35"/>
          <p:cNvSpPr/>
          <p:nvPr/>
        </p:nvSpPr>
        <p:spPr>
          <a:xfrm>
            <a:off x="200025" y="3714750"/>
            <a:ext cx="2838441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0" name="Text 36"/>
          <p:cNvSpPr/>
          <p:nvPr/>
        </p:nvSpPr>
        <p:spPr>
          <a:xfrm>
            <a:off x="271463" y="3786188"/>
            <a:ext cx="269556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vs Amplicons</a:t>
            </a:r>
            <a:endParaRPr lang="en-US" sz="942" dirty="0"/>
          </a:p>
        </p:txBody>
      </p:sp>
      <p:sp>
        <p:nvSpPr>
          <p:cNvPr id="41" name="Text 37"/>
          <p:cNvSpPr/>
          <p:nvPr/>
        </p:nvSpPr>
        <p:spPr>
          <a:xfrm>
            <a:off x="271463" y="4014788"/>
            <a:ext cx="269556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Plus informatif mais plus cher. Plus complexe mais plus complet.</a:t>
            </a:r>
            <a:endParaRPr lang="en-US" sz="837" dirty="0"/>
          </a:p>
        </p:txBody>
      </p:sp>
      <p:sp>
        <p:nvSpPr>
          <p:cNvPr id="42" name="Shape 38"/>
          <p:cNvSpPr/>
          <p:nvPr/>
        </p:nvSpPr>
        <p:spPr>
          <a:xfrm>
            <a:off x="3152766" y="3714750"/>
            <a:ext cx="2838441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3" name="Text 39"/>
          <p:cNvSpPr/>
          <p:nvPr/>
        </p:nvSpPr>
        <p:spPr>
          <a:xfrm>
            <a:off x="3224203" y="3786188"/>
            <a:ext cx="269556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vs Métatranscriptomique</a:t>
            </a:r>
            <a:endParaRPr lang="en-US" sz="942" dirty="0"/>
          </a:p>
        </p:txBody>
      </p:sp>
      <p:sp>
        <p:nvSpPr>
          <p:cNvPr id="44" name="Text 40"/>
          <p:cNvSpPr/>
          <p:nvPr/>
        </p:nvSpPr>
        <p:spPr>
          <a:xfrm>
            <a:off x="3224203" y="4014788"/>
            <a:ext cx="269556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Potentiel vs expression réelle. Moins cher mais moins dynamique.</a:t>
            </a:r>
            <a:endParaRPr lang="en-US" sz="837" dirty="0"/>
          </a:p>
        </p:txBody>
      </p:sp>
      <p:sp>
        <p:nvSpPr>
          <p:cNvPr id="45" name="Shape 41"/>
          <p:cNvSpPr/>
          <p:nvPr/>
        </p:nvSpPr>
        <p:spPr>
          <a:xfrm>
            <a:off x="6105506" y="3714750"/>
            <a:ext cx="2838469" cy="7143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6" name="Text 42"/>
          <p:cNvSpPr/>
          <p:nvPr/>
        </p:nvSpPr>
        <p:spPr>
          <a:xfrm>
            <a:off x="6176944" y="3786188"/>
            <a:ext cx="26955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vs Culture</a:t>
            </a:r>
            <a:endParaRPr lang="en-US" sz="942" dirty="0"/>
          </a:p>
        </p:txBody>
      </p:sp>
      <p:sp>
        <p:nvSpPr>
          <p:cNvPr id="47" name="Text 43"/>
          <p:cNvSpPr/>
          <p:nvPr/>
        </p:nvSpPr>
        <p:spPr>
          <a:xfrm>
            <a:off x="6176944" y="4014788"/>
            <a:ext cx="269559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Plus rapide mais moins validé. Plus complet mais moins fonctionnel.</a:t>
            </a:r>
            <a:endParaRPr lang="en-US" sz="837" dirty="0"/>
          </a:p>
        </p:txBody>
      </p:sp>
      <p:sp>
        <p:nvSpPr>
          <p:cNvPr id="48" name="Shape 44"/>
          <p:cNvSpPr/>
          <p:nvPr/>
        </p:nvSpPr>
        <p:spPr>
          <a:xfrm>
            <a:off x="200025" y="4572000"/>
            <a:ext cx="8743950" cy="935831"/>
          </a:xfrm>
          <a:prstGeom prst="rect">
            <a:avLst/>
          </a:prstGeom>
          <a:solidFill>
            <a:srgbClr val="FEF9F0"/>
          </a:solidFill>
          <a:ln w="298">
            <a:solidFill>
              <a:srgbClr val="D6AE7E"/>
            </a:solidFill>
            <a:prstDash val="solid"/>
          </a:ln>
        </p:spPr>
        <p:txBody>
          <a:bodyPr/>
          <a:lstStyle/>
          <a:p>
            <a:endParaRPr lang="pt-CA" dirty="0"/>
          </a:p>
        </p:txBody>
      </p:sp>
      <p:sp>
        <p:nvSpPr>
          <p:cNvPr id="49" name="Text 45"/>
          <p:cNvSpPr/>
          <p:nvPr/>
        </p:nvSpPr>
        <p:spPr>
          <a:xfrm>
            <a:off x="285750" y="4657725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Final</a:t>
            </a:r>
            <a:endParaRPr lang="en-US" sz="942" dirty="0"/>
          </a:p>
        </p:txBody>
      </p:sp>
      <p:sp>
        <p:nvSpPr>
          <p:cNvPr id="50" name="Text 46"/>
          <p:cNvSpPr/>
          <p:nvPr/>
        </p:nvSpPr>
        <p:spPr>
          <a:xfrm>
            <a:off x="346097" y="4902189"/>
            <a:ext cx="8572500" cy="6440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métagénomique shotgun est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puissante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mais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imparfaite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Elle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révèle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diversité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cachée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et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potentiel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communautés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microbiennes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nécessite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budget, expertise et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interprétation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prudente.</a:t>
            </a:r>
            <a:r>
              <a:rPr lang="fr-CA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intégrative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recommandée</a:t>
            </a: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combinant shotgun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avec</a:t>
            </a:r>
            <a:r>
              <a:rPr lang="fr-CA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autres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amplicons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culture,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métatranscriptomique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pour vision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holistique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r>
              <a:rPr lang="fr-CA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fr-CA" sz="837" b="1" dirty="0"/>
              <a:t> 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837" dirty="0"/>
          </a:p>
          <a:p>
            <a:endParaRPr lang="en-US" sz="837" dirty="0"/>
          </a:p>
          <a:p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837" dirty="0"/>
          </a:p>
        </p:txBody>
      </p:sp>
      <p:sp>
        <p:nvSpPr>
          <p:cNvPr id="51" name="Text 47"/>
          <p:cNvSpPr/>
          <p:nvPr/>
        </p:nvSpPr>
        <p:spPr>
          <a:xfrm>
            <a:off x="2264987" y="4893469"/>
            <a:ext cx="22022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52" name="Text 48"/>
          <p:cNvSpPr/>
          <p:nvPr/>
        </p:nvSpPr>
        <p:spPr>
          <a:xfrm>
            <a:off x="4467216" y="4893469"/>
            <a:ext cx="37098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53" name="Text 49"/>
          <p:cNvSpPr/>
          <p:nvPr/>
        </p:nvSpPr>
        <p:spPr>
          <a:xfrm>
            <a:off x="285750" y="5064919"/>
            <a:ext cx="48535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54" name="Text 50"/>
          <p:cNvSpPr/>
          <p:nvPr/>
        </p:nvSpPr>
        <p:spPr>
          <a:xfrm>
            <a:off x="5139286" y="5064919"/>
            <a:ext cx="20626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55" name="Text 51"/>
          <p:cNvSpPr/>
          <p:nvPr/>
        </p:nvSpPr>
        <p:spPr>
          <a:xfrm>
            <a:off x="7201960" y="5064919"/>
            <a:ext cx="13553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56" name="Text 52"/>
          <p:cNvSpPr/>
          <p:nvPr/>
        </p:nvSpPr>
        <p:spPr>
          <a:xfrm>
            <a:off x="285750" y="5236369"/>
            <a:ext cx="44814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793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6868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Analyse de Génomes et Limitations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57150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28600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Analyses Possibles des MAGs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28600" y="1028700"/>
            <a:ext cx="4257675" cy="91440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7" name="Text 4"/>
          <p:cNvSpPr/>
          <p:nvPr/>
        </p:nvSpPr>
        <p:spPr>
          <a:xfrm>
            <a:off x="314325" y="1114425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Filtrage Taxonomique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14325" y="1350169"/>
            <a:ext cx="541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GTDB-Tk :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856245" y="1350169"/>
            <a:ext cx="33552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Classification basée sur phylogénie génomique (120 protéines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314325" y="1521619"/>
            <a:ext cx="6885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marqueurs).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1002888" y="1521619"/>
            <a:ext cx="5332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CAT/BAT :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1536102" y="1521619"/>
            <a:ext cx="26051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Classification alternative avec bases de données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314325" y="1693069"/>
            <a:ext cx="9387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personnalisables.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228600" y="2014538"/>
            <a:ext cx="4257675" cy="7429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15" name="Text 12"/>
          <p:cNvSpPr/>
          <p:nvPr/>
        </p:nvSpPr>
        <p:spPr>
          <a:xfrm>
            <a:off x="314325" y="2100263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Filtrage Fonctionnel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314325" y="2336006"/>
            <a:ext cx="3677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KEGG :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82033" y="2336006"/>
            <a:ext cx="16652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Voies métaboliques, modules. 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347280" y="2336006"/>
            <a:ext cx="8326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COG/eggNOG :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3179973" y="2336006"/>
            <a:ext cx="607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Catégories 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314325" y="2507456"/>
            <a:ext cx="15040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fonctionnelles orthologues. 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1818419" y="2507456"/>
            <a:ext cx="3595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Pfam :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2178007" y="2507456"/>
            <a:ext cx="121273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Domaines protéiques.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228600" y="2828925"/>
            <a:ext cx="4257675" cy="7429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24" name="Text 21"/>
          <p:cNvSpPr/>
          <p:nvPr/>
        </p:nvSpPr>
        <p:spPr>
          <a:xfrm>
            <a:off x="314325" y="2914650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Annotation Fonctionnelle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314325" y="3150394"/>
            <a:ext cx="4652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Prokka :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779534" y="3150394"/>
            <a:ext cx="17309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rapide procaryotes. 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510498" y="3150394"/>
            <a:ext cx="4089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DRAM :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2919478" y="3150394"/>
            <a:ext cx="13393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métabolique 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314325" y="3321844"/>
            <a:ext cx="5178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détaillée. 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832219" y="3321844"/>
            <a:ext cx="6909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antiSMASH :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1523181" y="3321844"/>
            <a:ext cx="13847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Clusters biosynthétiques.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228600" y="3643313"/>
            <a:ext cx="4257675" cy="7429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33" name="Text 30"/>
          <p:cNvSpPr/>
          <p:nvPr/>
        </p:nvSpPr>
        <p:spPr>
          <a:xfrm>
            <a:off x="314325" y="3729038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Analyses Comparatives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314325" y="3964781"/>
            <a:ext cx="8266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Pangenomics :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1140963" y="3964781"/>
            <a:ext cx="14735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Gènes core vs accessoires. 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2614529" y="3964781"/>
            <a:ext cx="5279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ANI/AAI :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3142497" y="3964781"/>
            <a:ext cx="12110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Similarité génomique. 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314325" y="4136231"/>
            <a:ext cx="10276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Phylogénomique :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1342020" y="4136231"/>
            <a:ext cx="11220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Relations évolutives.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4657725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Limitations Critiques et Difficultés</a:t>
            </a:r>
            <a:endParaRPr lang="en-US" sz="1350" dirty="0"/>
          </a:p>
        </p:txBody>
      </p:sp>
      <p:sp>
        <p:nvSpPr>
          <p:cNvPr id="41" name="Shape 38"/>
          <p:cNvSpPr/>
          <p:nvPr/>
        </p:nvSpPr>
        <p:spPr>
          <a:xfrm>
            <a:off x="4657725" y="1028700"/>
            <a:ext cx="4257675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42" name="Text 39"/>
          <p:cNvSpPr/>
          <p:nvPr/>
        </p:nvSpPr>
        <p:spPr>
          <a:xfrm>
            <a:off x="4743450" y="1126927"/>
            <a:ext cx="1286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942" dirty="0"/>
          </a:p>
        </p:txBody>
      </p:sp>
      <p:sp>
        <p:nvSpPr>
          <p:cNvPr id="43" name="Text 40"/>
          <p:cNvSpPr/>
          <p:nvPr/>
        </p:nvSpPr>
        <p:spPr>
          <a:xfrm>
            <a:off x="4872065" y="1126927"/>
            <a:ext cx="168720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Qualité Variable des MAGs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4743450" y="1343025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Completeness 50-100%, contamination 0-10%. Beaucoup de MAGs medium-quality (incomplets). Gènes manquants = fonctions manquantes.</a:t>
            </a:r>
            <a:endParaRPr lang="en-US" sz="837" dirty="0"/>
          </a:p>
        </p:txBody>
      </p:sp>
      <p:sp>
        <p:nvSpPr>
          <p:cNvPr id="45" name="Shape 42"/>
          <p:cNvSpPr/>
          <p:nvPr/>
        </p:nvSpPr>
        <p:spPr>
          <a:xfrm>
            <a:off x="4657725" y="1843088"/>
            <a:ext cx="4257675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46" name="Text 43"/>
          <p:cNvSpPr/>
          <p:nvPr/>
        </p:nvSpPr>
        <p:spPr>
          <a:xfrm>
            <a:off x="4743450" y="1941314"/>
            <a:ext cx="1286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4872065" y="1941314"/>
            <a:ext cx="104067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Biais de Binning</a:t>
            </a:r>
            <a:endParaRPr lang="en-US" sz="942" dirty="0"/>
          </a:p>
        </p:txBody>
      </p:sp>
      <p:sp>
        <p:nvSpPr>
          <p:cNvPr id="48" name="Text 45"/>
          <p:cNvSpPr/>
          <p:nvPr/>
        </p:nvSpPr>
        <p:spPr>
          <a:xfrm>
            <a:off x="4743450" y="2157413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Souches proches difficiles à séparer. Plasmides et phages souvent perdus. Organismes rares sous-représentés ou absents.</a:t>
            </a:r>
            <a:endParaRPr lang="en-US" sz="837" dirty="0"/>
          </a:p>
        </p:txBody>
      </p:sp>
      <p:sp>
        <p:nvSpPr>
          <p:cNvPr id="49" name="Shape 46"/>
          <p:cNvSpPr/>
          <p:nvPr/>
        </p:nvSpPr>
        <p:spPr>
          <a:xfrm>
            <a:off x="4657725" y="2657475"/>
            <a:ext cx="4257675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0" name="Text 47"/>
          <p:cNvSpPr/>
          <p:nvPr/>
        </p:nvSpPr>
        <p:spPr>
          <a:xfrm>
            <a:off x="4743450" y="2755702"/>
            <a:ext cx="1286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4872065" y="2755702"/>
            <a:ext cx="19813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Bases de Données Incomplètes</a:t>
            </a:r>
            <a:endParaRPr lang="en-US" sz="942" dirty="0"/>
          </a:p>
        </p:txBody>
      </p:sp>
      <p:sp>
        <p:nvSpPr>
          <p:cNvPr id="52" name="Text 49"/>
          <p:cNvSpPr/>
          <p:nvPr/>
        </p:nvSpPr>
        <p:spPr>
          <a:xfrm>
            <a:off x="4743450" y="2971800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30-60% gènes sans annotation fonctionnelle (hypothetical proteins). Biais vers organismes modèles. Microbiomes du sol = terra incognita.</a:t>
            </a:r>
            <a:endParaRPr lang="en-US" sz="837" dirty="0"/>
          </a:p>
        </p:txBody>
      </p:sp>
      <p:sp>
        <p:nvSpPr>
          <p:cNvPr id="53" name="Shape 50"/>
          <p:cNvSpPr/>
          <p:nvPr/>
        </p:nvSpPr>
        <p:spPr>
          <a:xfrm>
            <a:off x="4657725" y="3471863"/>
            <a:ext cx="4257675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4" name="Text 51"/>
          <p:cNvSpPr/>
          <p:nvPr/>
        </p:nvSpPr>
        <p:spPr>
          <a:xfrm>
            <a:off x="4743450" y="3570089"/>
            <a:ext cx="1286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942" dirty="0"/>
          </a:p>
        </p:txBody>
      </p:sp>
      <p:sp>
        <p:nvSpPr>
          <p:cNvPr id="55" name="Text 52"/>
          <p:cNvSpPr/>
          <p:nvPr/>
        </p:nvSpPr>
        <p:spPr>
          <a:xfrm>
            <a:off x="4872065" y="3570089"/>
            <a:ext cx="13911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Chimères et Artéfacts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4743450" y="3786188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Co-assembly peut créer chimères (mélange de génomes). Contamination croisée entre bins. Validation manuelle nécessaire.</a:t>
            </a:r>
            <a:endParaRPr lang="en-US" sz="837" dirty="0"/>
          </a:p>
        </p:txBody>
      </p:sp>
      <p:sp>
        <p:nvSpPr>
          <p:cNvPr id="57" name="Shape 54"/>
          <p:cNvSpPr/>
          <p:nvPr/>
        </p:nvSpPr>
        <p:spPr>
          <a:xfrm>
            <a:off x="4657725" y="4286250"/>
            <a:ext cx="4257675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8" name="Text 55"/>
          <p:cNvSpPr/>
          <p:nvPr/>
        </p:nvSpPr>
        <p:spPr>
          <a:xfrm>
            <a:off x="4743450" y="4384477"/>
            <a:ext cx="1286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942" dirty="0"/>
          </a:p>
        </p:txBody>
      </p:sp>
      <p:sp>
        <p:nvSpPr>
          <p:cNvPr id="59" name="Text 56"/>
          <p:cNvSpPr/>
          <p:nvPr/>
        </p:nvSpPr>
        <p:spPr>
          <a:xfrm>
            <a:off x="4872065" y="4384477"/>
            <a:ext cx="18193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Interprétation Fonctionnelle</a:t>
            </a:r>
            <a:endParaRPr lang="en-US" sz="942" dirty="0"/>
          </a:p>
        </p:txBody>
      </p:sp>
      <p:sp>
        <p:nvSpPr>
          <p:cNvPr id="60" name="Text 57"/>
          <p:cNvSpPr/>
          <p:nvPr/>
        </p:nvSpPr>
        <p:spPr>
          <a:xfrm>
            <a:off x="4743450" y="4600575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Présence de gène ≠ expression ≠ activité. Contexte écologique crucial. Validation expérimentale souvent nécessaire.</a:t>
            </a:r>
            <a:endParaRPr lang="en-US" sz="837" dirty="0"/>
          </a:p>
        </p:txBody>
      </p:sp>
      <p:sp>
        <p:nvSpPr>
          <p:cNvPr id="61" name="Shape 58"/>
          <p:cNvSpPr/>
          <p:nvPr/>
        </p:nvSpPr>
        <p:spPr>
          <a:xfrm>
            <a:off x="4657725" y="5114925"/>
            <a:ext cx="4257675" cy="935831"/>
          </a:xfrm>
          <a:prstGeom prst="rect">
            <a:avLst/>
          </a:prstGeom>
          <a:solidFill>
            <a:srgbClr val="FEF9F0"/>
          </a:solidFill>
          <a:ln w="298">
            <a:solidFill>
              <a:srgbClr val="C44848"/>
            </a:solidFill>
            <a:prstDash val="solid"/>
          </a:ln>
        </p:spPr>
      </p:sp>
      <p:sp>
        <p:nvSpPr>
          <p:cNvPr id="62" name="Text 59"/>
          <p:cNvSpPr/>
          <p:nvPr/>
        </p:nvSpPr>
        <p:spPr>
          <a:xfrm>
            <a:off x="4743450" y="5200650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Réalité vs Promesses</a:t>
            </a:r>
            <a:endParaRPr lang="en-US" sz="942" dirty="0"/>
          </a:p>
        </p:txBody>
      </p:sp>
      <p:sp>
        <p:nvSpPr>
          <p:cNvPr id="63" name="Text 60"/>
          <p:cNvSpPr/>
          <p:nvPr/>
        </p:nvSpPr>
        <p:spPr>
          <a:xfrm>
            <a:off x="4743450" y="5436394"/>
            <a:ext cx="14376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métagénomique est un </a:t>
            </a:r>
            <a:endParaRPr lang="en-US" sz="837" dirty="0"/>
          </a:p>
        </p:txBody>
      </p:sp>
      <p:sp>
        <p:nvSpPr>
          <p:cNvPr id="64" name="Text 61"/>
          <p:cNvSpPr/>
          <p:nvPr/>
        </p:nvSpPr>
        <p:spPr>
          <a:xfrm>
            <a:off x="6181130" y="5436394"/>
            <a:ext cx="16550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 puissant mais imparfait</a:t>
            </a:r>
            <a:endParaRPr lang="en-US" sz="837" dirty="0"/>
          </a:p>
        </p:txBody>
      </p:sp>
      <p:sp>
        <p:nvSpPr>
          <p:cNvPr id="65" name="Text 62"/>
          <p:cNvSpPr/>
          <p:nvPr/>
        </p:nvSpPr>
        <p:spPr>
          <a:xfrm>
            <a:off x="7836191" y="5436394"/>
            <a:ext cx="6563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Elle génère </a:t>
            </a:r>
            <a:endParaRPr lang="en-US" sz="837" dirty="0"/>
          </a:p>
        </p:txBody>
      </p:sp>
      <p:sp>
        <p:nvSpPr>
          <p:cNvPr id="66" name="Text 63"/>
          <p:cNvSpPr/>
          <p:nvPr/>
        </p:nvSpPr>
        <p:spPr>
          <a:xfrm>
            <a:off x="4743450" y="5607844"/>
            <a:ext cx="38819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hypothèses, pas preuves définitives. Approche intégrative (multi-omics + </a:t>
            </a:r>
            <a:endParaRPr lang="en-US" sz="837" dirty="0"/>
          </a:p>
        </p:txBody>
      </p:sp>
      <p:sp>
        <p:nvSpPr>
          <p:cNvPr id="67" name="Text 64"/>
          <p:cNvSpPr/>
          <p:nvPr/>
        </p:nvSpPr>
        <p:spPr>
          <a:xfrm>
            <a:off x="4743450" y="5779294"/>
            <a:ext cx="34387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expérimentale) essentielle pour conclusions robustes.</a:t>
            </a:r>
            <a:endParaRPr lang="en-US" sz="837" dirty="0"/>
          </a:p>
        </p:txBody>
      </p:sp>
    </p:spTree>
    <p:extLst>
      <p:ext uri="{BB962C8B-B14F-4D97-AF65-F5344CB8AC3E}">
        <p14:creationId xmlns:p14="http://schemas.microsoft.com/office/powerpoint/2010/main" val="98558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864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Étude de Cas 1 : Galanova et al. (2025)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171450" y="464344"/>
            <a:ext cx="8191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Microorganisms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990637" y="464344"/>
            <a:ext cx="22341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DOI: 10.3390/microorganisms13040854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171450" y="657225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4138922" y="282053"/>
            <a:ext cx="4642699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Assessment of Soil Health Through Metagenomic Analysis of Bacterial Diversity in Russian Black Soil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71450" y="100012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Objectifs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171450" y="1257300"/>
            <a:ext cx="3600450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Text 7"/>
          <p:cNvSpPr/>
          <p:nvPr/>
        </p:nvSpPr>
        <p:spPr>
          <a:xfrm>
            <a:off x="242888" y="1335881"/>
            <a:ext cx="4999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Évaluer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742838" y="1335881"/>
            <a:ext cx="17502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fonctionnalité de microbiomes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493113" y="1335881"/>
            <a:ext cx="10403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dans sol noir russe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42888" y="1507331"/>
            <a:ext cx="6694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(chernozem)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42888" y="1678781"/>
            <a:ext cx="6416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Comparer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884569" y="1678781"/>
            <a:ext cx="10938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pratiques agricoles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1978428" y="1678781"/>
            <a:ext cx="16649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No-Till, labour conventionnel, 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42888" y="1850231"/>
            <a:ext cx="3929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jachère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42888" y="2021681"/>
            <a:ext cx="5978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Identifier 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840702" y="2021681"/>
            <a:ext cx="14441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gènes fonctionnels C/N/P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171450" y="231457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</a:t>
            </a:r>
            <a:endParaRPr lang="en-US" sz="1046" dirty="0"/>
          </a:p>
        </p:txBody>
      </p:sp>
      <p:sp>
        <p:nvSpPr>
          <p:cNvPr id="21" name="Shape 18"/>
          <p:cNvSpPr/>
          <p:nvPr/>
        </p:nvSpPr>
        <p:spPr>
          <a:xfrm>
            <a:off x="171450" y="2571750"/>
            <a:ext cx="360045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2" name="Text 19"/>
          <p:cNvSpPr/>
          <p:nvPr/>
        </p:nvSpPr>
        <p:spPr>
          <a:xfrm>
            <a:off x="242888" y="2650331"/>
            <a:ext cx="13575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 metagenomics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1600451" y="2650331"/>
            <a:ext cx="16075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sols de Sibérie occidentale</a:t>
            </a:r>
            <a:endParaRPr lang="en-US" sz="837" dirty="0"/>
          </a:p>
        </p:txBody>
      </p:sp>
      <p:sp>
        <p:nvSpPr>
          <p:cNvPr id="24" name="Shape 21"/>
          <p:cNvSpPr/>
          <p:nvPr/>
        </p:nvSpPr>
        <p:spPr>
          <a:xfrm>
            <a:off x="171450" y="2943225"/>
            <a:ext cx="3600450" cy="8286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5" name="Text 22"/>
          <p:cNvSpPr/>
          <p:nvPr/>
        </p:nvSpPr>
        <p:spPr>
          <a:xfrm>
            <a:off x="242888" y="3021806"/>
            <a:ext cx="13681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Analyses Fonctionnelles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42888" y="3193256"/>
            <a:ext cx="6208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Carbone : 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863780" y="3193256"/>
            <a:ext cx="8339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accA, acsA, argG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242888" y="3364706"/>
            <a:ext cx="7459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Phosphore : 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988823" y="3364706"/>
            <a:ext cx="7980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phoB, pstB, ppa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242888" y="3536156"/>
            <a:ext cx="4644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Azote : 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707315" y="3536156"/>
            <a:ext cx="8849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napA, queC, amiF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171450" y="3829050"/>
            <a:ext cx="360045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3" name="Text 30"/>
          <p:cNvSpPr/>
          <p:nvPr/>
        </p:nvSpPr>
        <p:spPr>
          <a:xfrm>
            <a:off x="242888" y="3907631"/>
            <a:ext cx="6211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Taxonomie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864003" y="3907631"/>
            <a:ext cx="428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Focus 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1292516" y="3907631"/>
            <a:ext cx="8145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Bradyrhizobium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2107043" y="3907631"/>
            <a:ext cx="2556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spp.</a:t>
            </a:r>
            <a:endParaRPr lang="en-US" sz="837" dirty="0"/>
          </a:p>
        </p:txBody>
      </p:sp>
      <p:sp>
        <p:nvSpPr>
          <p:cNvPr id="37" name="Shape 34"/>
          <p:cNvSpPr/>
          <p:nvPr/>
        </p:nvSpPr>
        <p:spPr>
          <a:xfrm>
            <a:off x="171450" y="4204097"/>
            <a:ext cx="1153604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8" name="Text 35"/>
          <p:cNvSpPr/>
          <p:nvPr/>
        </p:nvSpPr>
        <p:spPr>
          <a:xfrm>
            <a:off x="171450" y="4204097"/>
            <a:ext cx="1153604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 Metagenomics</a:t>
            </a:r>
            <a:endParaRPr lang="en-US" sz="680" dirty="0"/>
          </a:p>
        </p:txBody>
      </p:sp>
      <p:sp>
        <p:nvSpPr>
          <p:cNvPr id="39" name="Shape 36"/>
          <p:cNvSpPr/>
          <p:nvPr/>
        </p:nvSpPr>
        <p:spPr>
          <a:xfrm>
            <a:off x="1390492" y="4204097"/>
            <a:ext cx="960360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40" name="Text 37"/>
          <p:cNvSpPr/>
          <p:nvPr/>
        </p:nvSpPr>
        <p:spPr>
          <a:xfrm>
            <a:off x="1390492" y="4204097"/>
            <a:ext cx="960360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Functional Profiling</a:t>
            </a:r>
            <a:endParaRPr lang="en-US" sz="680" dirty="0"/>
          </a:p>
        </p:txBody>
      </p:sp>
      <p:sp>
        <p:nvSpPr>
          <p:cNvPr id="41" name="Shape 38"/>
          <p:cNvSpPr/>
          <p:nvPr/>
        </p:nvSpPr>
        <p:spPr>
          <a:xfrm>
            <a:off x="2416290" y="4204097"/>
            <a:ext cx="667243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42" name="Text 39"/>
          <p:cNvSpPr/>
          <p:nvPr/>
        </p:nvSpPr>
        <p:spPr>
          <a:xfrm>
            <a:off x="2416290" y="4204097"/>
            <a:ext cx="667243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C/N/P Genes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171450" y="4493419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Conclusions</a:t>
            </a:r>
            <a:endParaRPr lang="en-US" sz="1046" dirty="0"/>
          </a:p>
        </p:txBody>
      </p:sp>
      <p:sp>
        <p:nvSpPr>
          <p:cNvPr id="44" name="Shape 41"/>
          <p:cNvSpPr/>
          <p:nvPr/>
        </p:nvSpPr>
        <p:spPr>
          <a:xfrm>
            <a:off x="171450" y="4750594"/>
            <a:ext cx="3600450" cy="685800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45" name="Text 42"/>
          <p:cNvSpPr/>
          <p:nvPr/>
        </p:nvSpPr>
        <p:spPr>
          <a:xfrm>
            <a:off x="228600" y="4814888"/>
            <a:ext cx="18512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 = outil puissant</a:t>
            </a:r>
            <a:endParaRPr lang="en-US" sz="837" dirty="0"/>
          </a:p>
        </p:txBody>
      </p:sp>
      <p:sp>
        <p:nvSpPr>
          <p:cNvPr id="46" name="Text 43"/>
          <p:cNvSpPr/>
          <p:nvPr/>
        </p:nvSpPr>
        <p:spPr>
          <a:xfrm>
            <a:off x="2079808" y="4814888"/>
            <a:ext cx="9657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santé du sol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228600" y="5014913"/>
            <a:ext cx="12506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No-Till améliore santé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1479286" y="5014913"/>
            <a:ext cx="14928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communautés bénéfiques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228600" y="5214938"/>
            <a:ext cx="15455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Jachère = appauvrissement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1774189" y="5214938"/>
            <a:ext cx="63883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fonctionnel</a:t>
            </a:r>
            <a:endParaRPr lang="en-US" sz="837" dirty="0"/>
          </a:p>
        </p:txBody>
      </p:sp>
      <p:pic>
        <p:nvPicPr>
          <p:cNvPr id="5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85284"/>
            <a:ext cx="5086350" cy="2415092"/>
          </a:xfrm>
          <a:prstGeom prst="rect">
            <a:avLst/>
          </a:prstGeom>
        </p:spPr>
      </p:pic>
      <p:sp>
        <p:nvSpPr>
          <p:cNvPr id="52" name="Text 48"/>
          <p:cNvSpPr/>
          <p:nvPr/>
        </p:nvSpPr>
        <p:spPr>
          <a:xfrm>
            <a:off x="3886200" y="3028950"/>
            <a:ext cx="50863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Figure : Diversité alpha (Shannon index) entre traitements agricoles</a:t>
            </a:r>
            <a:endParaRPr lang="en-US" sz="732" dirty="0"/>
          </a:p>
        </p:txBody>
      </p:sp>
      <p:sp>
        <p:nvSpPr>
          <p:cNvPr id="53" name="Text 49"/>
          <p:cNvSpPr/>
          <p:nvPr/>
        </p:nvSpPr>
        <p:spPr>
          <a:xfrm>
            <a:off x="3886200" y="3228975"/>
            <a:ext cx="5086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Résultats Principaux</a:t>
            </a:r>
            <a:endParaRPr lang="en-US" sz="1046" dirty="0"/>
          </a:p>
        </p:txBody>
      </p:sp>
      <p:sp>
        <p:nvSpPr>
          <p:cNvPr id="54" name="Shape 50"/>
          <p:cNvSpPr/>
          <p:nvPr/>
        </p:nvSpPr>
        <p:spPr>
          <a:xfrm>
            <a:off x="3886200" y="3486150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5" name="Text 51"/>
          <p:cNvSpPr/>
          <p:nvPr/>
        </p:nvSpPr>
        <p:spPr>
          <a:xfrm>
            <a:off x="3957638" y="356473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837" dirty="0"/>
          </a:p>
        </p:txBody>
      </p:sp>
      <p:sp>
        <p:nvSpPr>
          <p:cNvPr id="56" name="Text 52"/>
          <p:cNvSpPr/>
          <p:nvPr/>
        </p:nvSpPr>
        <p:spPr>
          <a:xfrm>
            <a:off x="4085332" y="3564731"/>
            <a:ext cx="13954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Différences significatives</a:t>
            </a:r>
            <a:endParaRPr lang="en-US" sz="837" dirty="0"/>
          </a:p>
        </p:txBody>
      </p:sp>
      <p:sp>
        <p:nvSpPr>
          <p:cNvPr id="57" name="Text 53"/>
          <p:cNvSpPr/>
          <p:nvPr/>
        </p:nvSpPr>
        <p:spPr>
          <a:xfrm>
            <a:off x="5480819" y="3564731"/>
            <a:ext cx="3154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entre </a:t>
            </a:r>
            <a:endParaRPr lang="en-US" sz="837" dirty="0"/>
          </a:p>
        </p:txBody>
      </p:sp>
      <p:sp>
        <p:nvSpPr>
          <p:cNvPr id="58" name="Text 54"/>
          <p:cNvSpPr/>
          <p:nvPr/>
        </p:nvSpPr>
        <p:spPr>
          <a:xfrm>
            <a:off x="3957638" y="3736181"/>
            <a:ext cx="6235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traitements</a:t>
            </a:r>
            <a:endParaRPr lang="en-US" sz="837" dirty="0"/>
          </a:p>
        </p:txBody>
      </p:sp>
      <p:sp>
        <p:nvSpPr>
          <p:cNvPr id="59" name="Shape 55"/>
          <p:cNvSpPr/>
          <p:nvPr/>
        </p:nvSpPr>
        <p:spPr>
          <a:xfrm>
            <a:off x="6457950" y="3486150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0" name="Text 56"/>
          <p:cNvSpPr/>
          <p:nvPr/>
        </p:nvSpPr>
        <p:spPr>
          <a:xfrm>
            <a:off x="6529388" y="356473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837" dirty="0"/>
          </a:p>
        </p:txBody>
      </p:sp>
      <p:sp>
        <p:nvSpPr>
          <p:cNvPr id="61" name="Text 57"/>
          <p:cNvSpPr/>
          <p:nvPr/>
        </p:nvSpPr>
        <p:spPr>
          <a:xfrm>
            <a:off x="6657082" y="3564731"/>
            <a:ext cx="13272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No-Till et conventionnel</a:t>
            </a:r>
            <a:endParaRPr lang="en-US" sz="837" dirty="0"/>
          </a:p>
        </p:txBody>
      </p:sp>
      <p:sp>
        <p:nvSpPr>
          <p:cNvPr id="62" name="Text 58"/>
          <p:cNvSpPr/>
          <p:nvPr/>
        </p:nvSpPr>
        <p:spPr>
          <a:xfrm>
            <a:off x="7984341" y="3564731"/>
            <a:ext cx="5177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&gt; jachère</a:t>
            </a:r>
            <a:endParaRPr lang="en-US" sz="837" dirty="0"/>
          </a:p>
        </p:txBody>
      </p:sp>
      <p:sp>
        <p:nvSpPr>
          <p:cNvPr id="63" name="Shape 59"/>
          <p:cNvSpPr/>
          <p:nvPr/>
        </p:nvSpPr>
        <p:spPr>
          <a:xfrm>
            <a:off x="3886200" y="408622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4" name="Text 60"/>
          <p:cNvSpPr/>
          <p:nvPr/>
        </p:nvSpPr>
        <p:spPr>
          <a:xfrm>
            <a:off x="3957638" y="41648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837" dirty="0"/>
          </a:p>
        </p:txBody>
      </p:sp>
      <p:sp>
        <p:nvSpPr>
          <p:cNvPr id="65" name="Text 61"/>
          <p:cNvSpPr/>
          <p:nvPr/>
        </p:nvSpPr>
        <p:spPr>
          <a:xfrm>
            <a:off x="4055613" y="4164806"/>
            <a:ext cx="14264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Gènes haute abondance : </a:t>
            </a:r>
            <a:endParaRPr lang="en-US" sz="837" dirty="0"/>
          </a:p>
        </p:txBody>
      </p:sp>
      <p:sp>
        <p:nvSpPr>
          <p:cNvPr id="66" name="Text 62"/>
          <p:cNvSpPr/>
          <p:nvPr/>
        </p:nvSpPr>
        <p:spPr>
          <a:xfrm>
            <a:off x="5482075" y="4164806"/>
            <a:ext cx="8030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acsA, accA, pstB</a:t>
            </a:r>
            <a:endParaRPr lang="en-US" sz="837" dirty="0"/>
          </a:p>
        </p:txBody>
      </p:sp>
      <p:sp>
        <p:nvSpPr>
          <p:cNvPr id="67" name="Text 63"/>
          <p:cNvSpPr/>
          <p:nvPr/>
        </p:nvSpPr>
        <p:spPr>
          <a:xfrm>
            <a:off x="3957638" y="4336256"/>
            <a:ext cx="3047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(&gt;10⁶)</a:t>
            </a:r>
            <a:endParaRPr lang="en-US" sz="837" dirty="0"/>
          </a:p>
        </p:txBody>
      </p:sp>
      <p:sp>
        <p:nvSpPr>
          <p:cNvPr id="68" name="Shape 64"/>
          <p:cNvSpPr/>
          <p:nvPr/>
        </p:nvSpPr>
        <p:spPr>
          <a:xfrm>
            <a:off x="6457950" y="408622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9" name="Text 65"/>
          <p:cNvSpPr/>
          <p:nvPr/>
        </p:nvSpPr>
        <p:spPr>
          <a:xfrm>
            <a:off x="6529388" y="41648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837" dirty="0"/>
          </a:p>
        </p:txBody>
      </p:sp>
      <p:sp>
        <p:nvSpPr>
          <p:cNvPr id="70" name="Text 66"/>
          <p:cNvSpPr/>
          <p:nvPr/>
        </p:nvSpPr>
        <p:spPr>
          <a:xfrm>
            <a:off x="6627363" y="4164806"/>
            <a:ext cx="13299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Gènes absents jachère : </a:t>
            </a:r>
            <a:endParaRPr lang="en-US" sz="837" dirty="0"/>
          </a:p>
        </p:txBody>
      </p:sp>
      <p:sp>
        <p:nvSpPr>
          <p:cNvPr id="71" name="Text 67"/>
          <p:cNvSpPr/>
          <p:nvPr/>
        </p:nvSpPr>
        <p:spPr>
          <a:xfrm>
            <a:off x="7957356" y="4164806"/>
            <a:ext cx="4996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amiF, pnp</a:t>
            </a:r>
            <a:endParaRPr lang="en-US" sz="837" dirty="0"/>
          </a:p>
        </p:txBody>
      </p:sp>
      <p:sp>
        <p:nvSpPr>
          <p:cNvPr id="72" name="Shape 68"/>
          <p:cNvSpPr/>
          <p:nvPr/>
        </p:nvSpPr>
        <p:spPr>
          <a:xfrm>
            <a:off x="3886200" y="4686300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3" name="Text 69"/>
          <p:cNvSpPr/>
          <p:nvPr/>
        </p:nvSpPr>
        <p:spPr>
          <a:xfrm>
            <a:off x="3957638" y="476488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</a:t>
            </a:r>
            <a:endParaRPr lang="en-US" sz="837" dirty="0"/>
          </a:p>
        </p:txBody>
      </p:sp>
      <p:sp>
        <p:nvSpPr>
          <p:cNvPr id="74" name="Text 70"/>
          <p:cNvSpPr/>
          <p:nvPr/>
        </p:nvSpPr>
        <p:spPr>
          <a:xfrm>
            <a:off x="4085332" y="4764881"/>
            <a:ext cx="8403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i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Bradyrhizobium</a:t>
            </a:r>
            <a:endParaRPr lang="en-US" sz="837" dirty="0"/>
          </a:p>
        </p:txBody>
      </p:sp>
      <p:sp>
        <p:nvSpPr>
          <p:cNvPr id="75" name="Text 71"/>
          <p:cNvSpPr/>
          <p:nvPr/>
        </p:nvSpPr>
        <p:spPr>
          <a:xfrm>
            <a:off x="4925671" y="4764881"/>
            <a:ext cx="2607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spp.</a:t>
            </a:r>
            <a:endParaRPr lang="en-US" sz="837" dirty="0"/>
          </a:p>
        </p:txBody>
      </p:sp>
      <p:sp>
        <p:nvSpPr>
          <p:cNvPr id="76" name="Text 72"/>
          <p:cNvSpPr/>
          <p:nvPr/>
        </p:nvSpPr>
        <p:spPr>
          <a:xfrm>
            <a:off x="5186390" y="4764881"/>
            <a:ext cx="10179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enrichi (4 espèces)</a:t>
            </a:r>
            <a:endParaRPr lang="en-US" sz="837" dirty="0"/>
          </a:p>
        </p:txBody>
      </p:sp>
      <p:sp>
        <p:nvSpPr>
          <p:cNvPr id="77" name="Shape 73"/>
          <p:cNvSpPr/>
          <p:nvPr/>
        </p:nvSpPr>
        <p:spPr>
          <a:xfrm>
            <a:off x="6457950" y="4686300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8" name="Text 74"/>
          <p:cNvSpPr/>
          <p:nvPr/>
        </p:nvSpPr>
        <p:spPr>
          <a:xfrm>
            <a:off x="6529388" y="476488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</a:t>
            </a:r>
            <a:endParaRPr lang="en-US" sz="837" dirty="0"/>
          </a:p>
        </p:txBody>
      </p:sp>
      <p:sp>
        <p:nvSpPr>
          <p:cNvPr id="79" name="Text 75"/>
          <p:cNvSpPr/>
          <p:nvPr/>
        </p:nvSpPr>
        <p:spPr>
          <a:xfrm>
            <a:off x="6627363" y="4764881"/>
            <a:ext cx="603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Signature '</a:t>
            </a:r>
            <a:endParaRPr lang="en-US" sz="837" dirty="0"/>
          </a:p>
        </p:txBody>
      </p:sp>
      <p:sp>
        <p:nvSpPr>
          <p:cNvPr id="80" name="Text 76"/>
          <p:cNvSpPr/>
          <p:nvPr/>
        </p:nvSpPr>
        <p:spPr>
          <a:xfrm>
            <a:off x="7231121" y="4764881"/>
            <a:ext cx="11078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Bradyrhizobium|acsA</a:t>
            </a:r>
            <a:endParaRPr lang="en-US" sz="837" dirty="0"/>
          </a:p>
        </p:txBody>
      </p:sp>
      <p:sp>
        <p:nvSpPr>
          <p:cNvPr id="81" name="Text 77"/>
          <p:cNvSpPr/>
          <p:nvPr/>
        </p:nvSpPr>
        <p:spPr>
          <a:xfrm>
            <a:off x="8338933" y="4764881"/>
            <a:ext cx="4426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 : &gt;1000 </a:t>
            </a:r>
            <a:endParaRPr lang="en-US" sz="837" dirty="0"/>
          </a:p>
        </p:txBody>
      </p:sp>
      <p:sp>
        <p:nvSpPr>
          <p:cNvPr id="82" name="Text 78"/>
          <p:cNvSpPr/>
          <p:nvPr/>
        </p:nvSpPr>
        <p:spPr>
          <a:xfrm>
            <a:off x="6529388" y="4936331"/>
            <a:ext cx="2985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reads</a:t>
            </a:r>
            <a:endParaRPr lang="en-US" sz="837" dirty="0"/>
          </a:p>
        </p:txBody>
      </p:sp>
      <p:sp>
        <p:nvSpPr>
          <p:cNvPr id="83" name="Shape 79"/>
          <p:cNvSpPr/>
          <p:nvPr/>
        </p:nvSpPr>
        <p:spPr>
          <a:xfrm>
            <a:off x="3886200" y="5286375"/>
            <a:ext cx="5086350" cy="6286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84" name="Text 80"/>
          <p:cNvSpPr/>
          <p:nvPr/>
        </p:nvSpPr>
        <p:spPr>
          <a:xfrm>
            <a:off x="3943350" y="5350669"/>
            <a:ext cx="6614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Insight clé :</a:t>
            </a:r>
            <a:endParaRPr lang="en-US" sz="837" dirty="0"/>
          </a:p>
        </p:txBody>
      </p:sp>
      <p:sp>
        <p:nvSpPr>
          <p:cNvPr id="85" name="Text 81"/>
          <p:cNvSpPr/>
          <p:nvPr/>
        </p:nvSpPr>
        <p:spPr>
          <a:xfrm>
            <a:off x="4604817" y="5350669"/>
            <a:ext cx="42916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Méthodes traditionnelles insuffisantes. Shotgun metagenomics révèle potentiel </a:t>
            </a:r>
            <a:endParaRPr lang="en-US" sz="837" dirty="0"/>
          </a:p>
        </p:txBody>
      </p:sp>
      <p:sp>
        <p:nvSpPr>
          <p:cNvPr id="86" name="Text 82"/>
          <p:cNvSpPr/>
          <p:nvPr/>
        </p:nvSpPr>
        <p:spPr>
          <a:xfrm>
            <a:off x="3943350" y="5522119"/>
            <a:ext cx="33456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 caché (gènes C/N/P) et communautés bénéfiques (</a:t>
            </a:r>
            <a:endParaRPr lang="en-US" sz="837" dirty="0"/>
          </a:p>
        </p:txBody>
      </p:sp>
      <p:sp>
        <p:nvSpPr>
          <p:cNvPr id="87" name="Text 83"/>
          <p:cNvSpPr/>
          <p:nvPr/>
        </p:nvSpPr>
        <p:spPr>
          <a:xfrm>
            <a:off x="7214321" y="5535398"/>
            <a:ext cx="814527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Bradyrhizobium</a:t>
            </a:r>
            <a:endParaRPr lang="en-US" sz="837" dirty="0"/>
          </a:p>
        </p:txBody>
      </p:sp>
      <p:sp>
        <p:nvSpPr>
          <p:cNvPr id="88" name="Text 84"/>
          <p:cNvSpPr/>
          <p:nvPr/>
        </p:nvSpPr>
        <p:spPr>
          <a:xfrm>
            <a:off x="8103552" y="5522119"/>
            <a:ext cx="6098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 favorisées </a:t>
            </a:r>
            <a:endParaRPr lang="en-US" sz="837" dirty="0"/>
          </a:p>
        </p:txBody>
      </p:sp>
      <p:sp>
        <p:nvSpPr>
          <p:cNvPr id="89" name="Text 85"/>
          <p:cNvSpPr/>
          <p:nvPr/>
        </p:nvSpPr>
        <p:spPr>
          <a:xfrm>
            <a:off x="3943350" y="5693569"/>
            <a:ext cx="582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 No-Till.</a:t>
            </a:r>
            <a:endParaRPr lang="en-US" sz="837" dirty="0"/>
          </a:p>
        </p:txBody>
      </p:sp>
    </p:spTree>
    <p:extLst>
      <p:ext uri="{BB962C8B-B14F-4D97-AF65-F5344CB8AC3E}">
        <p14:creationId xmlns:p14="http://schemas.microsoft.com/office/powerpoint/2010/main" val="94958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Étude de Cas 2 : Peng et al. (2024)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171450" y="464344"/>
            <a:ext cx="12372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Nature Communications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1408658" y="464344"/>
            <a:ext cx="19201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DOI: 10.1038/s41467-024-47348-8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171450" y="657225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1178440" y="763451"/>
            <a:ext cx="4312442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Land conversion to agriculture induces taxonomic and functional homogenization of soil bacteria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71450" y="100012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Objectifs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171450" y="1257300"/>
            <a:ext cx="3600450" cy="6572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Text 7"/>
          <p:cNvSpPr/>
          <p:nvPr/>
        </p:nvSpPr>
        <p:spPr>
          <a:xfrm>
            <a:off x="242888" y="1335881"/>
            <a:ext cx="7124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Investiguer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955337" y="1335881"/>
            <a:ext cx="11689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conversion de terres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124289" y="1335881"/>
            <a:ext cx="9041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agriculture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42888" y="1507331"/>
            <a:ext cx="4999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Évaluer 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742838" y="1507331"/>
            <a:ext cx="10024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homogénéisation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745252" y="1507331"/>
            <a:ext cx="16121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taxonomique et fonctionnelle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42888" y="1678781"/>
            <a:ext cx="6820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Analyse en 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924920" y="1678781"/>
            <a:ext cx="8577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échelle globale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71450" y="197167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</a:t>
            </a:r>
            <a:endParaRPr lang="en-US" sz="1046" dirty="0"/>
          </a:p>
        </p:txBody>
      </p:sp>
      <p:sp>
        <p:nvSpPr>
          <p:cNvPr id="19" name="Shape 16"/>
          <p:cNvSpPr/>
          <p:nvPr/>
        </p:nvSpPr>
        <p:spPr>
          <a:xfrm>
            <a:off x="171450" y="2228850"/>
            <a:ext cx="360045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0" name="Text 17"/>
          <p:cNvSpPr/>
          <p:nvPr/>
        </p:nvSpPr>
        <p:spPr>
          <a:xfrm>
            <a:off x="242888" y="2307431"/>
            <a:ext cx="13575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 metagenomics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1600451" y="2307431"/>
            <a:ext cx="16046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Échantillons globaux de sols 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242888" y="2478881"/>
            <a:ext cx="10892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agricoles et naturels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171450" y="2771775"/>
            <a:ext cx="3600450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4" name="Text 21"/>
          <p:cNvSpPr/>
          <p:nvPr/>
        </p:nvSpPr>
        <p:spPr>
          <a:xfrm>
            <a:off x="242888" y="2850356"/>
            <a:ext cx="5040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242888" y="301466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Taxonomic profiling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42888" y="318611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Functional gene profiling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42888" y="335756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Assembly processes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242888" y="352901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Homogenization metrics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171450" y="3832622"/>
            <a:ext cx="1153604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0" name="Text 27"/>
          <p:cNvSpPr/>
          <p:nvPr/>
        </p:nvSpPr>
        <p:spPr>
          <a:xfrm>
            <a:off x="171450" y="3832622"/>
            <a:ext cx="1153604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 Metagenomics</a:t>
            </a:r>
            <a:endParaRPr lang="en-US" sz="680" dirty="0"/>
          </a:p>
        </p:txBody>
      </p:sp>
      <p:sp>
        <p:nvSpPr>
          <p:cNvPr id="31" name="Shape 28"/>
          <p:cNvSpPr/>
          <p:nvPr/>
        </p:nvSpPr>
        <p:spPr>
          <a:xfrm>
            <a:off x="1390492" y="3832622"/>
            <a:ext cx="643384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2" name="Text 29"/>
          <p:cNvSpPr/>
          <p:nvPr/>
        </p:nvSpPr>
        <p:spPr>
          <a:xfrm>
            <a:off x="1390492" y="3832622"/>
            <a:ext cx="643384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Scale</a:t>
            </a:r>
            <a:endParaRPr lang="en-US" sz="680" dirty="0"/>
          </a:p>
        </p:txBody>
      </p:sp>
      <p:sp>
        <p:nvSpPr>
          <p:cNvPr id="33" name="Shape 30"/>
          <p:cNvSpPr/>
          <p:nvPr/>
        </p:nvSpPr>
        <p:spPr>
          <a:xfrm>
            <a:off x="2099314" y="3832622"/>
            <a:ext cx="960360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4" name="Text 31"/>
          <p:cNvSpPr/>
          <p:nvPr/>
        </p:nvSpPr>
        <p:spPr>
          <a:xfrm>
            <a:off x="2099314" y="3832622"/>
            <a:ext cx="960360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Functional Profiling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171450" y="4121944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Conclusions</a:t>
            </a:r>
            <a:endParaRPr lang="en-US" sz="1046" dirty="0"/>
          </a:p>
        </p:txBody>
      </p:sp>
      <p:sp>
        <p:nvSpPr>
          <p:cNvPr id="36" name="Shape 33"/>
          <p:cNvSpPr/>
          <p:nvPr/>
        </p:nvSpPr>
        <p:spPr>
          <a:xfrm>
            <a:off x="171450" y="4379119"/>
            <a:ext cx="3600450" cy="735806"/>
          </a:xfrm>
          <a:prstGeom prst="rect">
            <a:avLst/>
          </a:prstGeom>
          <a:solidFill>
            <a:srgbClr val="FEF2F2"/>
          </a:solidFill>
          <a:ln w="298">
            <a:solidFill>
              <a:srgbClr val="C44848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242888" y="4457700"/>
            <a:ext cx="17016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 Agriculture réduit diversité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1944495" y="4457700"/>
            <a:ext cx="13895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manière systématique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242888" y="4657725"/>
            <a:ext cx="13532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Implications résilience :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1596098" y="4657725"/>
            <a:ext cx="12894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Compromet adaptation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242888" y="4857750"/>
            <a:ext cx="9355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Appel à l'action :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1178440" y="4857750"/>
            <a:ext cx="19952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Pratiques conservatrices nécessaires</a:t>
            </a:r>
            <a:endParaRPr lang="en-US" sz="837" dirty="0"/>
          </a:p>
        </p:txBody>
      </p:sp>
      <p:pic>
        <p:nvPicPr>
          <p:cNvPr id="43" name="Image 1" descr="preencoded.png"/>
          <p:cNvPicPr>
            <a:picLocks noChangeAspect="1"/>
          </p:cNvPicPr>
          <p:nvPr/>
        </p:nvPicPr>
        <p:blipFill>
          <a:blip r:embed="rId4"/>
          <a:srcRect l="27693" r="28095"/>
          <a:stretch>
            <a:fillRect/>
          </a:stretch>
        </p:blipFill>
        <p:spPr>
          <a:xfrm>
            <a:off x="5693306" y="35971"/>
            <a:ext cx="3450694" cy="2850104"/>
          </a:xfrm>
          <a:prstGeom prst="rect">
            <a:avLst/>
          </a:prstGeom>
        </p:spPr>
      </p:pic>
      <p:sp>
        <p:nvSpPr>
          <p:cNvPr id="44" name="Text 40"/>
          <p:cNvSpPr/>
          <p:nvPr/>
        </p:nvSpPr>
        <p:spPr>
          <a:xfrm>
            <a:off x="5750455" y="2949403"/>
            <a:ext cx="3450695" cy="11266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Figure : Concept d'homogénéisation taxonomique induite par agriculture</a:t>
            </a:r>
            <a:endParaRPr lang="en-US" sz="732" dirty="0"/>
          </a:p>
        </p:txBody>
      </p:sp>
      <p:sp>
        <p:nvSpPr>
          <p:cNvPr id="45" name="Text 41"/>
          <p:cNvSpPr/>
          <p:nvPr/>
        </p:nvSpPr>
        <p:spPr>
          <a:xfrm>
            <a:off x="3886200" y="3086100"/>
            <a:ext cx="5086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Résultats Principaux</a:t>
            </a:r>
            <a:endParaRPr lang="en-US" sz="1046" dirty="0"/>
          </a:p>
        </p:txBody>
      </p:sp>
      <p:sp>
        <p:nvSpPr>
          <p:cNvPr id="46" name="Shape 42"/>
          <p:cNvSpPr/>
          <p:nvPr/>
        </p:nvSpPr>
        <p:spPr>
          <a:xfrm>
            <a:off x="3886200" y="334327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7" name="Text 43"/>
          <p:cNvSpPr/>
          <p:nvPr/>
        </p:nvSpPr>
        <p:spPr>
          <a:xfrm>
            <a:off x="3957638" y="342185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837" dirty="0"/>
          </a:p>
        </p:txBody>
      </p:sp>
      <p:sp>
        <p:nvSpPr>
          <p:cNvPr id="48" name="Text 44"/>
          <p:cNvSpPr/>
          <p:nvPr/>
        </p:nvSpPr>
        <p:spPr>
          <a:xfrm>
            <a:off x="4085332" y="3421856"/>
            <a:ext cx="19091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Homogénéisation taxonomique et </a:t>
            </a:r>
            <a:endParaRPr lang="en-US" sz="837" dirty="0"/>
          </a:p>
        </p:txBody>
      </p:sp>
      <p:sp>
        <p:nvSpPr>
          <p:cNvPr id="49" name="Text 45"/>
          <p:cNvSpPr/>
          <p:nvPr/>
        </p:nvSpPr>
        <p:spPr>
          <a:xfrm>
            <a:off x="3957638" y="3593306"/>
            <a:ext cx="7378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fonctionnelle</a:t>
            </a:r>
            <a:endParaRPr lang="en-US" sz="837" dirty="0"/>
          </a:p>
        </p:txBody>
      </p:sp>
      <p:sp>
        <p:nvSpPr>
          <p:cNvPr id="50" name="Shape 46"/>
          <p:cNvSpPr/>
          <p:nvPr/>
        </p:nvSpPr>
        <p:spPr>
          <a:xfrm>
            <a:off x="6457950" y="334327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1" name="Text 47"/>
          <p:cNvSpPr/>
          <p:nvPr/>
        </p:nvSpPr>
        <p:spPr>
          <a:xfrm>
            <a:off x="6529388" y="342185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837" dirty="0"/>
          </a:p>
        </p:txBody>
      </p:sp>
      <p:sp>
        <p:nvSpPr>
          <p:cNvPr id="52" name="Text 48"/>
          <p:cNvSpPr/>
          <p:nvPr/>
        </p:nvSpPr>
        <p:spPr>
          <a:xfrm>
            <a:off x="6657082" y="3421856"/>
            <a:ext cx="14031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Perte de diversité unique</a:t>
            </a:r>
            <a:endParaRPr lang="en-US" sz="837" dirty="0"/>
          </a:p>
        </p:txBody>
      </p:sp>
      <p:sp>
        <p:nvSpPr>
          <p:cNvPr id="53" name="Text 49"/>
          <p:cNvSpPr/>
          <p:nvPr/>
        </p:nvSpPr>
        <p:spPr>
          <a:xfrm>
            <a:off x="8060243" y="3421856"/>
            <a:ext cx="8089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chaque site</a:t>
            </a:r>
            <a:endParaRPr lang="en-US" sz="837" dirty="0"/>
          </a:p>
        </p:txBody>
      </p:sp>
      <p:sp>
        <p:nvSpPr>
          <p:cNvPr id="54" name="Shape 50"/>
          <p:cNvSpPr/>
          <p:nvPr/>
        </p:nvSpPr>
        <p:spPr>
          <a:xfrm>
            <a:off x="3886200" y="3943350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5" name="Text 51"/>
          <p:cNvSpPr/>
          <p:nvPr/>
        </p:nvSpPr>
        <p:spPr>
          <a:xfrm>
            <a:off x="3957638" y="402193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837" dirty="0"/>
          </a:p>
        </p:txBody>
      </p:sp>
      <p:sp>
        <p:nvSpPr>
          <p:cNvPr id="56" name="Text 52"/>
          <p:cNvSpPr/>
          <p:nvPr/>
        </p:nvSpPr>
        <p:spPr>
          <a:xfrm>
            <a:off x="4085332" y="4021931"/>
            <a:ext cx="15943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Padrões globaux consistents</a:t>
            </a:r>
            <a:endParaRPr lang="en-US" sz="837" dirty="0"/>
          </a:p>
        </p:txBody>
      </p:sp>
      <p:sp>
        <p:nvSpPr>
          <p:cNvPr id="57" name="Text 53"/>
          <p:cNvSpPr/>
          <p:nvPr/>
        </p:nvSpPr>
        <p:spPr>
          <a:xfrm>
            <a:off x="5679728" y="4021931"/>
            <a:ext cx="5060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(multiple </a:t>
            </a:r>
            <a:endParaRPr lang="en-US" sz="837" dirty="0"/>
          </a:p>
        </p:txBody>
      </p:sp>
      <p:sp>
        <p:nvSpPr>
          <p:cNvPr id="58" name="Text 54"/>
          <p:cNvSpPr/>
          <p:nvPr/>
        </p:nvSpPr>
        <p:spPr>
          <a:xfrm>
            <a:off x="3957638" y="4193381"/>
            <a:ext cx="6014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continents)</a:t>
            </a:r>
            <a:endParaRPr lang="en-US" sz="837" dirty="0"/>
          </a:p>
        </p:txBody>
      </p:sp>
      <p:sp>
        <p:nvSpPr>
          <p:cNvPr id="59" name="Shape 55"/>
          <p:cNvSpPr/>
          <p:nvPr/>
        </p:nvSpPr>
        <p:spPr>
          <a:xfrm>
            <a:off x="6457950" y="3943350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0" name="Text 56"/>
          <p:cNvSpPr/>
          <p:nvPr/>
        </p:nvSpPr>
        <p:spPr>
          <a:xfrm>
            <a:off x="6529388" y="402193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837" dirty="0"/>
          </a:p>
        </p:txBody>
      </p:sp>
      <p:sp>
        <p:nvSpPr>
          <p:cNvPr id="61" name="Text 57"/>
          <p:cNvSpPr/>
          <p:nvPr/>
        </p:nvSpPr>
        <p:spPr>
          <a:xfrm>
            <a:off x="6627363" y="4021931"/>
            <a:ext cx="6013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Réduction </a:t>
            </a:r>
            <a:endParaRPr lang="en-US" sz="837" dirty="0"/>
          </a:p>
        </p:txBody>
      </p:sp>
      <p:sp>
        <p:nvSpPr>
          <p:cNvPr id="62" name="Text 58"/>
          <p:cNvSpPr/>
          <p:nvPr/>
        </p:nvSpPr>
        <p:spPr>
          <a:xfrm>
            <a:off x="7228722" y="4021931"/>
            <a:ext cx="1252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diversité fonctionnelle</a:t>
            </a:r>
            <a:endParaRPr lang="en-US" sz="837" dirty="0"/>
          </a:p>
        </p:txBody>
      </p:sp>
      <p:sp>
        <p:nvSpPr>
          <p:cNvPr id="63" name="Text 59"/>
          <p:cNvSpPr/>
          <p:nvPr/>
        </p:nvSpPr>
        <p:spPr>
          <a:xfrm>
            <a:off x="6529388" y="4193381"/>
            <a:ext cx="4608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parallèle</a:t>
            </a:r>
            <a:endParaRPr lang="en-US" sz="837" dirty="0"/>
          </a:p>
        </p:txBody>
      </p:sp>
      <p:sp>
        <p:nvSpPr>
          <p:cNvPr id="64" name="Shape 60"/>
          <p:cNvSpPr/>
          <p:nvPr/>
        </p:nvSpPr>
        <p:spPr>
          <a:xfrm>
            <a:off x="3886200" y="454342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5" name="Text 61"/>
          <p:cNvSpPr/>
          <p:nvPr/>
        </p:nvSpPr>
        <p:spPr>
          <a:xfrm>
            <a:off x="3957638" y="46220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</a:t>
            </a:r>
            <a:endParaRPr lang="en-US" sz="837" dirty="0"/>
          </a:p>
        </p:txBody>
      </p:sp>
      <p:sp>
        <p:nvSpPr>
          <p:cNvPr id="66" name="Text 62"/>
          <p:cNvSpPr/>
          <p:nvPr/>
        </p:nvSpPr>
        <p:spPr>
          <a:xfrm>
            <a:off x="4055613" y="4622006"/>
            <a:ext cx="7891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Sols agricoles </a:t>
            </a:r>
            <a:endParaRPr lang="en-US" sz="837" dirty="0"/>
          </a:p>
        </p:txBody>
      </p:sp>
      <p:sp>
        <p:nvSpPr>
          <p:cNvPr id="67" name="Text 63"/>
          <p:cNvSpPr/>
          <p:nvPr/>
        </p:nvSpPr>
        <p:spPr>
          <a:xfrm>
            <a:off x="4844746" y="4622006"/>
            <a:ext cx="7983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plus similaires</a:t>
            </a:r>
            <a:endParaRPr lang="en-US" sz="837" dirty="0"/>
          </a:p>
        </p:txBody>
      </p:sp>
      <p:sp>
        <p:nvSpPr>
          <p:cNvPr id="68" name="Text 64"/>
          <p:cNvSpPr/>
          <p:nvPr/>
        </p:nvSpPr>
        <p:spPr>
          <a:xfrm>
            <a:off x="5643144" y="4622006"/>
            <a:ext cx="5899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entre sites </a:t>
            </a:r>
            <a:endParaRPr lang="en-US" sz="837" dirty="0"/>
          </a:p>
        </p:txBody>
      </p:sp>
      <p:sp>
        <p:nvSpPr>
          <p:cNvPr id="69" name="Text 65"/>
          <p:cNvSpPr/>
          <p:nvPr/>
        </p:nvSpPr>
        <p:spPr>
          <a:xfrm>
            <a:off x="3957638" y="4793456"/>
            <a:ext cx="4265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distants</a:t>
            </a:r>
            <a:endParaRPr lang="en-US" sz="837" dirty="0"/>
          </a:p>
        </p:txBody>
      </p:sp>
      <p:sp>
        <p:nvSpPr>
          <p:cNvPr id="70" name="Shape 66"/>
          <p:cNvSpPr/>
          <p:nvPr/>
        </p:nvSpPr>
        <p:spPr>
          <a:xfrm>
            <a:off x="6457950" y="454342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1" name="Text 67"/>
          <p:cNvSpPr/>
          <p:nvPr/>
        </p:nvSpPr>
        <p:spPr>
          <a:xfrm>
            <a:off x="6529388" y="46220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</a:t>
            </a:r>
            <a:endParaRPr lang="en-US" sz="837" dirty="0"/>
          </a:p>
        </p:txBody>
      </p:sp>
      <p:sp>
        <p:nvSpPr>
          <p:cNvPr id="72" name="Text 68"/>
          <p:cNvSpPr/>
          <p:nvPr/>
        </p:nvSpPr>
        <p:spPr>
          <a:xfrm>
            <a:off x="6627363" y="4622006"/>
            <a:ext cx="3073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Effet </a:t>
            </a:r>
            <a:endParaRPr lang="en-US" sz="837" dirty="0"/>
          </a:p>
        </p:txBody>
      </p:sp>
      <p:sp>
        <p:nvSpPr>
          <p:cNvPr id="73" name="Text 69"/>
          <p:cNvSpPr/>
          <p:nvPr/>
        </p:nvSpPr>
        <p:spPr>
          <a:xfrm>
            <a:off x="6934740" y="4622006"/>
            <a:ext cx="15503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indépendant de géographie</a:t>
            </a:r>
            <a:endParaRPr lang="en-US" sz="837" dirty="0"/>
          </a:p>
        </p:txBody>
      </p:sp>
      <p:sp>
        <p:nvSpPr>
          <p:cNvPr id="74" name="Shape 70"/>
          <p:cNvSpPr/>
          <p:nvPr/>
        </p:nvSpPr>
        <p:spPr>
          <a:xfrm>
            <a:off x="3886200" y="5143500"/>
            <a:ext cx="5086350" cy="6286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75" name="Text 71"/>
          <p:cNvSpPr/>
          <p:nvPr/>
        </p:nvSpPr>
        <p:spPr>
          <a:xfrm>
            <a:off x="3943350" y="5207794"/>
            <a:ext cx="5899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Leçon clé :</a:t>
            </a:r>
            <a:endParaRPr lang="en-US" sz="837" dirty="0"/>
          </a:p>
        </p:txBody>
      </p:sp>
      <p:sp>
        <p:nvSpPr>
          <p:cNvPr id="76" name="Text 72"/>
          <p:cNvSpPr/>
          <p:nvPr/>
        </p:nvSpPr>
        <p:spPr>
          <a:xfrm>
            <a:off x="4533267" y="5207794"/>
            <a:ext cx="38844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Shotgun metagenomics révèle impacts globaux invisibles par méthodes </a:t>
            </a:r>
            <a:endParaRPr lang="en-US" sz="837" dirty="0"/>
          </a:p>
        </p:txBody>
      </p:sp>
      <p:sp>
        <p:nvSpPr>
          <p:cNvPr id="77" name="Text 73"/>
          <p:cNvSpPr/>
          <p:nvPr/>
        </p:nvSpPr>
        <p:spPr>
          <a:xfrm>
            <a:off x="3943350" y="5379244"/>
            <a:ext cx="41903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traditionnelles. Agriculture moderne standardise microbiomes mondialement, </a:t>
            </a:r>
            <a:endParaRPr lang="en-US" sz="837" dirty="0"/>
          </a:p>
        </p:txBody>
      </p:sp>
      <p:sp>
        <p:nvSpPr>
          <p:cNvPr id="78" name="Text 74"/>
          <p:cNvSpPr/>
          <p:nvPr/>
        </p:nvSpPr>
        <p:spPr>
          <a:xfrm>
            <a:off x="3943350" y="5550694"/>
            <a:ext cx="31959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compromettant diversité régionale et résilience écologique.</a:t>
            </a:r>
            <a:endParaRPr lang="en-US" sz="837" dirty="0"/>
          </a:p>
        </p:txBody>
      </p:sp>
    </p:spTree>
    <p:extLst>
      <p:ext uri="{BB962C8B-B14F-4D97-AF65-F5344CB8AC3E}">
        <p14:creationId xmlns:p14="http://schemas.microsoft.com/office/powerpoint/2010/main" val="138349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150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Étude de Cas 3 : Brandão Gontijo et al. (2025)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171450" y="464344"/>
            <a:ext cx="110083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Nature Scientific Data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1272285" y="464344"/>
            <a:ext cx="19130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DOI: 10.1038/s41597-025-05218-y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171450" y="657225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1085062" y="740220"/>
            <a:ext cx="4563035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Depth-dependent Metagenome-Assembled Genomes of Agricultural Soils under Managed Aquifer Recharge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71450" y="100012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Objectifs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171450" y="1257300"/>
            <a:ext cx="3600450" cy="6572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Text 7"/>
          <p:cNvSpPr/>
          <p:nvPr/>
        </p:nvSpPr>
        <p:spPr>
          <a:xfrm>
            <a:off x="242888" y="1335881"/>
            <a:ext cx="7853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Reconstruire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1028254" y="1335881"/>
            <a:ext cx="3239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MAGs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1352206" y="1335881"/>
            <a:ext cx="17812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sols agricoles en profondeurs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42888" y="1507331"/>
            <a:ext cx="8965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Évaluer impact 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1139456" y="1507331"/>
            <a:ext cx="11188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recharge d'aquifère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42888" y="1678781"/>
            <a:ext cx="7515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Caractériser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994432" y="1678781"/>
            <a:ext cx="20015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diversité archéenne et bactérienne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171450" y="197167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</a:t>
            </a:r>
            <a:endParaRPr lang="en-US" sz="1046" dirty="0"/>
          </a:p>
        </p:txBody>
      </p:sp>
      <p:sp>
        <p:nvSpPr>
          <p:cNvPr id="18" name="Shape 15"/>
          <p:cNvSpPr/>
          <p:nvPr/>
        </p:nvSpPr>
        <p:spPr>
          <a:xfrm>
            <a:off x="171450" y="2228850"/>
            <a:ext cx="360045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9" name="Text 16"/>
          <p:cNvSpPr/>
          <p:nvPr/>
        </p:nvSpPr>
        <p:spPr>
          <a:xfrm>
            <a:off x="242888" y="2307431"/>
            <a:ext cx="13575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 metagenomics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1600451" y="2307431"/>
            <a:ext cx="15162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Illumina haute profondeur</a:t>
            </a:r>
            <a:endParaRPr lang="en-US" sz="837" dirty="0"/>
          </a:p>
        </p:txBody>
      </p:sp>
      <p:sp>
        <p:nvSpPr>
          <p:cNvPr id="21" name="Shape 18"/>
          <p:cNvSpPr/>
          <p:nvPr/>
        </p:nvSpPr>
        <p:spPr>
          <a:xfrm>
            <a:off x="171450" y="2600325"/>
            <a:ext cx="3600450" cy="8286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2" name="Text 19"/>
          <p:cNvSpPr/>
          <p:nvPr/>
        </p:nvSpPr>
        <p:spPr>
          <a:xfrm>
            <a:off x="242888" y="2678906"/>
            <a:ext cx="11338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Assembly &amp; Binning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242888" y="284321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MEGAHIT, metaSPAdes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242888" y="301466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MetaBAT2, MaxBin2, CONCOCT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242888" y="318611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DAS Tool (refinement)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171450" y="3486150"/>
            <a:ext cx="3600450" cy="8286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7" name="Text 24"/>
          <p:cNvSpPr/>
          <p:nvPr/>
        </p:nvSpPr>
        <p:spPr>
          <a:xfrm>
            <a:off x="242888" y="3564731"/>
            <a:ext cx="6074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Évaluation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242888" y="3729038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CheckM, BUSCO (qualité)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242888" y="3900488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GTDB-Tk (taxonomie)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242888" y="4071938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Prokka, DRAM (fonction)</a:t>
            </a:r>
            <a:endParaRPr lang="en-US" sz="837" dirty="0"/>
          </a:p>
        </p:txBody>
      </p:sp>
      <p:sp>
        <p:nvSpPr>
          <p:cNvPr id="31" name="Shape 28"/>
          <p:cNvSpPr/>
          <p:nvPr/>
        </p:nvSpPr>
        <p:spPr>
          <a:xfrm>
            <a:off x="171450" y="4375547"/>
            <a:ext cx="529056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2" name="Text 29"/>
          <p:cNvSpPr/>
          <p:nvPr/>
        </p:nvSpPr>
        <p:spPr>
          <a:xfrm>
            <a:off x="171450" y="4375547"/>
            <a:ext cx="529056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MEGAHIT</a:t>
            </a:r>
            <a:endParaRPr lang="en-US" sz="680" dirty="0"/>
          </a:p>
        </p:txBody>
      </p:sp>
      <p:sp>
        <p:nvSpPr>
          <p:cNvPr id="33" name="Shape 30"/>
          <p:cNvSpPr/>
          <p:nvPr/>
        </p:nvSpPr>
        <p:spPr>
          <a:xfrm>
            <a:off x="765944" y="4375547"/>
            <a:ext cx="554506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4" name="Text 31"/>
          <p:cNvSpPr/>
          <p:nvPr/>
        </p:nvSpPr>
        <p:spPr>
          <a:xfrm>
            <a:off x="765944" y="4375547"/>
            <a:ext cx="554506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MetaBAT2</a:t>
            </a:r>
            <a:endParaRPr lang="en-US" sz="680" dirty="0"/>
          </a:p>
        </p:txBody>
      </p:sp>
      <p:sp>
        <p:nvSpPr>
          <p:cNvPr id="35" name="Shape 32"/>
          <p:cNvSpPr/>
          <p:nvPr/>
        </p:nvSpPr>
        <p:spPr>
          <a:xfrm>
            <a:off x="1385888" y="4375547"/>
            <a:ext cx="489124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6" name="Text 33"/>
          <p:cNvSpPr/>
          <p:nvPr/>
        </p:nvSpPr>
        <p:spPr>
          <a:xfrm>
            <a:off x="1385888" y="4375547"/>
            <a:ext cx="489124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GTDB-Tk</a:t>
            </a:r>
            <a:endParaRPr lang="en-US" sz="680" dirty="0"/>
          </a:p>
        </p:txBody>
      </p:sp>
      <p:sp>
        <p:nvSpPr>
          <p:cNvPr id="37" name="Shape 34"/>
          <p:cNvSpPr/>
          <p:nvPr/>
        </p:nvSpPr>
        <p:spPr>
          <a:xfrm>
            <a:off x="1940449" y="4375547"/>
            <a:ext cx="383446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8" name="Text 35"/>
          <p:cNvSpPr/>
          <p:nvPr/>
        </p:nvSpPr>
        <p:spPr>
          <a:xfrm>
            <a:off x="1940449" y="4375547"/>
            <a:ext cx="383446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DRAM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171450" y="4636294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Conclusions</a:t>
            </a:r>
            <a:endParaRPr lang="en-US" sz="1046" dirty="0"/>
          </a:p>
        </p:txBody>
      </p:sp>
      <p:sp>
        <p:nvSpPr>
          <p:cNvPr id="40" name="Shape 37"/>
          <p:cNvSpPr/>
          <p:nvPr/>
        </p:nvSpPr>
        <p:spPr>
          <a:xfrm>
            <a:off x="171450" y="4893469"/>
            <a:ext cx="3600450" cy="685800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41" name="Text 38"/>
          <p:cNvSpPr/>
          <p:nvPr/>
        </p:nvSpPr>
        <p:spPr>
          <a:xfrm>
            <a:off x="228600" y="4957763"/>
            <a:ext cx="22008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MAGs révèlent diversité non cultivable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228600" y="5157788"/>
            <a:ext cx="20648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Profondeur structure communautés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228600" y="5357813"/>
            <a:ext cx="10564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8.75% high-quality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1285094" y="5357813"/>
            <a:ext cx="6822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illustre défis</a:t>
            </a:r>
            <a:endParaRPr lang="en-US" sz="837" dirty="0"/>
          </a:p>
        </p:txBody>
      </p:sp>
      <p:pic>
        <p:nvPicPr>
          <p:cNvPr id="45" name="Image 1" descr="preencoded.png"/>
          <p:cNvPicPr>
            <a:picLocks noChangeAspect="1"/>
          </p:cNvPicPr>
          <p:nvPr/>
        </p:nvPicPr>
        <p:blipFill>
          <a:blip r:embed="rId4"/>
          <a:srcRect l="29214" r="28095"/>
          <a:stretch>
            <a:fillRect/>
          </a:stretch>
        </p:blipFill>
        <p:spPr>
          <a:xfrm>
            <a:off x="5692871" y="71616"/>
            <a:ext cx="3448630" cy="3176734"/>
          </a:xfrm>
          <a:prstGeom prst="rect">
            <a:avLst/>
          </a:prstGeom>
        </p:spPr>
      </p:pic>
      <p:sp>
        <p:nvSpPr>
          <p:cNvPr id="46" name="Text 42"/>
          <p:cNvSpPr/>
          <p:nvPr/>
        </p:nvSpPr>
        <p:spPr>
          <a:xfrm>
            <a:off x="6124716" y="3254697"/>
            <a:ext cx="2385929" cy="2253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Figure : (A) Arbre phylogénétique des MAGs, (B) Distribution par phylum</a:t>
            </a:r>
            <a:endParaRPr lang="en-US" sz="732" dirty="0"/>
          </a:p>
        </p:txBody>
      </p:sp>
      <p:sp>
        <p:nvSpPr>
          <p:cNvPr id="47" name="Text 43"/>
          <p:cNvSpPr/>
          <p:nvPr/>
        </p:nvSpPr>
        <p:spPr>
          <a:xfrm>
            <a:off x="3886200" y="3228975"/>
            <a:ext cx="5086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Résultats Principaux</a:t>
            </a:r>
            <a:endParaRPr lang="en-US" sz="1046" dirty="0"/>
          </a:p>
        </p:txBody>
      </p:sp>
      <p:sp>
        <p:nvSpPr>
          <p:cNvPr id="48" name="Shape 44"/>
          <p:cNvSpPr/>
          <p:nvPr/>
        </p:nvSpPr>
        <p:spPr>
          <a:xfrm>
            <a:off x="3886200" y="3486150"/>
            <a:ext cx="5086350" cy="542925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49" name="Text 45"/>
          <p:cNvSpPr/>
          <p:nvPr/>
        </p:nvSpPr>
        <p:spPr>
          <a:xfrm>
            <a:off x="3957638" y="3557588"/>
            <a:ext cx="49434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Reconstruction de MAGs</a:t>
            </a:r>
            <a:endParaRPr lang="en-US" sz="942" dirty="0"/>
          </a:p>
        </p:txBody>
      </p:sp>
      <p:sp>
        <p:nvSpPr>
          <p:cNvPr id="50" name="Text 46"/>
          <p:cNvSpPr/>
          <p:nvPr/>
        </p:nvSpPr>
        <p:spPr>
          <a:xfrm>
            <a:off x="3957638" y="3793331"/>
            <a:ext cx="11378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146 medium-quality</a:t>
            </a:r>
            <a:endParaRPr lang="en-US" sz="837" dirty="0"/>
          </a:p>
        </p:txBody>
      </p:sp>
      <p:sp>
        <p:nvSpPr>
          <p:cNvPr id="51" name="Text 47"/>
          <p:cNvSpPr/>
          <p:nvPr/>
        </p:nvSpPr>
        <p:spPr>
          <a:xfrm>
            <a:off x="5095503" y="3793331"/>
            <a:ext cx="1248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+ </a:t>
            </a:r>
            <a:endParaRPr lang="en-US" sz="837" dirty="0"/>
          </a:p>
        </p:txBody>
      </p:sp>
      <p:sp>
        <p:nvSpPr>
          <p:cNvPr id="52" name="Text 48"/>
          <p:cNvSpPr/>
          <p:nvPr/>
        </p:nvSpPr>
        <p:spPr>
          <a:xfrm>
            <a:off x="5220323" y="3793331"/>
            <a:ext cx="8555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 high-quality</a:t>
            </a:r>
            <a:endParaRPr lang="en-US" sz="837" dirty="0"/>
          </a:p>
        </p:txBody>
      </p:sp>
      <p:sp>
        <p:nvSpPr>
          <p:cNvPr id="53" name="Text 49"/>
          <p:cNvSpPr/>
          <p:nvPr/>
        </p:nvSpPr>
        <p:spPr>
          <a:xfrm>
            <a:off x="6075871" y="3793331"/>
            <a:ext cx="1248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= </a:t>
            </a:r>
            <a:endParaRPr lang="en-US" sz="837" dirty="0"/>
          </a:p>
        </p:txBody>
      </p:sp>
      <p:sp>
        <p:nvSpPr>
          <p:cNvPr id="54" name="Text 50"/>
          <p:cNvSpPr/>
          <p:nvPr/>
        </p:nvSpPr>
        <p:spPr>
          <a:xfrm>
            <a:off x="6200691" y="3793331"/>
            <a:ext cx="7482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160 génomes</a:t>
            </a:r>
            <a:endParaRPr lang="en-US" sz="837" dirty="0"/>
          </a:p>
        </p:txBody>
      </p:sp>
      <p:sp>
        <p:nvSpPr>
          <p:cNvPr id="55" name="Shape 51"/>
          <p:cNvSpPr/>
          <p:nvPr/>
        </p:nvSpPr>
        <p:spPr>
          <a:xfrm>
            <a:off x="3886200" y="408622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6" name="Text 52"/>
          <p:cNvSpPr/>
          <p:nvPr/>
        </p:nvSpPr>
        <p:spPr>
          <a:xfrm>
            <a:off x="3957638" y="41648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837" dirty="0"/>
          </a:p>
        </p:txBody>
      </p:sp>
      <p:sp>
        <p:nvSpPr>
          <p:cNvPr id="57" name="Text 53"/>
          <p:cNvSpPr/>
          <p:nvPr/>
        </p:nvSpPr>
        <p:spPr>
          <a:xfrm>
            <a:off x="4085332" y="4164806"/>
            <a:ext cx="8731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Ampla diversité</a:t>
            </a:r>
            <a:endParaRPr lang="en-US" sz="837" dirty="0"/>
          </a:p>
        </p:txBody>
      </p:sp>
      <p:sp>
        <p:nvSpPr>
          <p:cNvPr id="58" name="Text 54"/>
          <p:cNvSpPr/>
          <p:nvPr/>
        </p:nvSpPr>
        <p:spPr>
          <a:xfrm>
            <a:off x="4958488" y="4164806"/>
            <a:ext cx="7343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archéenne et </a:t>
            </a:r>
            <a:endParaRPr lang="en-US" sz="837" dirty="0"/>
          </a:p>
        </p:txBody>
      </p:sp>
      <p:sp>
        <p:nvSpPr>
          <p:cNvPr id="59" name="Text 55"/>
          <p:cNvSpPr/>
          <p:nvPr/>
        </p:nvSpPr>
        <p:spPr>
          <a:xfrm>
            <a:off x="3957638" y="4336256"/>
            <a:ext cx="6419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bactérienne</a:t>
            </a:r>
            <a:endParaRPr lang="en-US" sz="837" dirty="0"/>
          </a:p>
        </p:txBody>
      </p:sp>
      <p:sp>
        <p:nvSpPr>
          <p:cNvPr id="60" name="Shape 56"/>
          <p:cNvSpPr/>
          <p:nvPr/>
        </p:nvSpPr>
        <p:spPr>
          <a:xfrm>
            <a:off x="6457950" y="4086225"/>
            <a:ext cx="251460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1" name="Text 57"/>
          <p:cNvSpPr/>
          <p:nvPr/>
        </p:nvSpPr>
        <p:spPr>
          <a:xfrm>
            <a:off x="6529388" y="41648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837" dirty="0"/>
          </a:p>
        </p:txBody>
      </p:sp>
      <p:sp>
        <p:nvSpPr>
          <p:cNvPr id="62" name="Text 58"/>
          <p:cNvSpPr/>
          <p:nvPr/>
        </p:nvSpPr>
        <p:spPr>
          <a:xfrm>
            <a:off x="6657082" y="4164806"/>
            <a:ext cx="12139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Variation dépendante</a:t>
            </a:r>
            <a:endParaRPr lang="en-US" sz="837" dirty="0"/>
          </a:p>
        </p:txBody>
      </p:sp>
      <p:sp>
        <p:nvSpPr>
          <p:cNvPr id="63" name="Text 59"/>
          <p:cNvSpPr/>
          <p:nvPr/>
        </p:nvSpPr>
        <p:spPr>
          <a:xfrm>
            <a:off x="7871073" y="4164806"/>
            <a:ext cx="8102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profondeur</a:t>
            </a:r>
            <a:endParaRPr lang="en-US" sz="837" dirty="0"/>
          </a:p>
        </p:txBody>
      </p:sp>
      <p:sp>
        <p:nvSpPr>
          <p:cNvPr id="64" name="Shape 60"/>
          <p:cNvSpPr/>
          <p:nvPr/>
        </p:nvSpPr>
        <p:spPr>
          <a:xfrm>
            <a:off x="3886200" y="4686300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5" name="Text 61"/>
          <p:cNvSpPr/>
          <p:nvPr/>
        </p:nvSpPr>
        <p:spPr>
          <a:xfrm>
            <a:off x="3957638" y="476488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837" dirty="0"/>
          </a:p>
        </p:txBody>
      </p:sp>
      <p:sp>
        <p:nvSpPr>
          <p:cNvPr id="66" name="Text 62"/>
          <p:cNvSpPr/>
          <p:nvPr/>
        </p:nvSpPr>
        <p:spPr>
          <a:xfrm>
            <a:off x="4085332" y="4764881"/>
            <a:ext cx="16214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Caractérisation fonctionnelle</a:t>
            </a:r>
            <a:endParaRPr lang="en-US" sz="837" dirty="0"/>
          </a:p>
        </p:txBody>
      </p:sp>
      <p:sp>
        <p:nvSpPr>
          <p:cNvPr id="67" name="Text 63"/>
          <p:cNvSpPr/>
          <p:nvPr/>
        </p:nvSpPr>
        <p:spPr>
          <a:xfrm>
            <a:off x="5706796" y="4764881"/>
            <a:ext cx="4872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détaillée</a:t>
            </a:r>
            <a:endParaRPr lang="en-US" sz="837" dirty="0"/>
          </a:p>
        </p:txBody>
      </p:sp>
      <p:sp>
        <p:nvSpPr>
          <p:cNvPr id="68" name="Shape 64"/>
          <p:cNvSpPr/>
          <p:nvPr/>
        </p:nvSpPr>
        <p:spPr>
          <a:xfrm>
            <a:off x="6457950" y="4686300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9" name="Text 65"/>
          <p:cNvSpPr/>
          <p:nvPr/>
        </p:nvSpPr>
        <p:spPr>
          <a:xfrm>
            <a:off x="6529388" y="476488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837" dirty="0"/>
          </a:p>
        </p:txBody>
      </p:sp>
      <p:sp>
        <p:nvSpPr>
          <p:cNvPr id="70" name="Text 66"/>
          <p:cNvSpPr/>
          <p:nvPr/>
        </p:nvSpPr>
        <p:spPr>
          <a:xfrm>
            <a:off x="6627363" y="4764881"/>
            <a:ext cx="6331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Nombreux </a:t>
            </a:r>
            <a:endParaRPr lang="en-US" sz="837" dirty="0"/>
          </a:p>
        </p:txBody>
      </p:sp>
      <p:sp>
        <p:nvSpPr>
          <p:cNvPr id="71" name="Text 67"/>
          <p:cNvSpPr/>
          <p:nvPr/>
        </p:nvSpPr>
        <p:spPr>
          <a:xfrm>
            <a:off x="7260478" y="4764881"/>
            <a:ext cx="11696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lignées non cultivées</a:t>
            </a:r>
            <a:endParaRPr lang="en-US" sz="837" dirty="0"/>
          </a:p>
        </p:txBody>
      </p:sp>
      <p:sp>
        <p:nvSpPr>
          <p:cNvPr id="72" name="Shape 68"/>
          <p:cNvSpPr/>
          <p:nvPr/>
        </p:nvSpPr>
        <p:spPr>
          <a:xfrm>
            <a:off x="3886200" y="5114925"/>
            <a:ext cx="5086350" cy="6286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73" name="Text 69"/>
          <p:cNvSpPr/>
          <p:nvPr/>
        </p:nvSpPr>
        <p:spPr>
          <a:xfrm>
            <a:off x="3943350" y="5179219"/>
            <a:ext cx="6614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Insight clé :</a:t>
            </a:r>
            <a:endParaRPr lang="en-US" sz="837" dirty="0"/>
          </a:p>
        </p:txBody>
      </p:sp>
      <p:sp>
        <p:nvSpPr>
          <p:cNvPr id="74" name="Text 70"/>
          <p:cNvSpPr/>
          <p:nvPr/>
        </p:nvSpPr>
        <p:spPr>
          <a:xfrm>
            <a:off x="4604817" y="5179219"/>
            <a:ext cx="41819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Shotgun metagenomics + MAG assembly donnent accès à génomes complets </a:t>
            </a:r>
            <a:endParaRPr lang="en-US" sz="837" dirty="0"/>
          </a:p>
        </p:txBody>
      </p:sp>
      <p:sp>
        <p:nvSpPr>
          <p:cNvPr id="75" name="Text 71"/>
          <p:cNvSpPr/>
          <p:nvPr/>
        </p:nvSpPr>
        <p:spPr>
          <a:xfrm>
            <a:off x="3943350" y="5350669"/>
            <a:ext cx="46921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d'organismes impossibles à cultiver. Phylogénie révèle diversité cachée. Qualité variable </a:t>
            </a:r>
            <a:endParaRPr lang="en-US" sz="837" dirty="0"/>
          </a:p>
        </p:txBody>
      </p:sp>
      <p:sp>
        <p:nvSpPr>
          <p:cNvPr id="76" name="Text 72"/>
          <p:cNvSpPr/>
          <p:nvPr/>
        </p:nvSpPr>
        <p:spPr>
          <a:xfrm>
            <a:off x="3943350" y="5522119"/>
            <a:ext cx="42204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(8.75% high-quality) illustre défis techniques mais valeur scientifique immense.</a:t>
            </a:r>
            <a:endParaRPr lang="en-US" sz="837" dirty="0"/>
          </a:p>
        </p:txBody>
      </p:sp>
    </p:spTree>
    <p:extLst>
      <p:ext uri="{BB962C8B-B14F-4D97-AF65-F5344CB8AC3E}">
        <p14:creationId xmlns:p14="http://schemas.microsoft.com/office/powerpoint/2010/main" val="142590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50781"/>
          </a:xfrm>
          <a:prstGeom prst="rect">
            <a:avLst/>
          </a:prstGeom>
        </p:spPr>
      </p:pic>
      <p:pic>
        <p:nvPicPr>
          <p:cNvPr id="41" name="Image 1" descr="preencoded.png"/>
          <p:cNvPicPr>
            <a:picLocks noChangeAspect="1"/>
          </p:cNvPicPr>
          <p:nvPr/>
        </p:nvPicPr>
        <p:blipFill>
          <a:blip r:embed="rId4"/>
          <a:srcRect l="18330" r="17963"/>
          <a:stretch>
            <a:fillRect/>
          </a:stretch>
        </p:blipFill>
        <p:spPr>
          <a:xfrm>
            <a:off x="4741932" y="260991"/>
            <a:ext cx="4443746" cy="2764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Étude de Cas 4 : Rodríguez del Río et al. (2025)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171450" y="464344"/>
            <a:ext cx="12372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Nature Communications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1408658" y="464344"/>
            <a:ext cx="19201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DOI: 10.1038/s41467-025-60390-4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171450" y="657225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7" name="Text 4"/>
          <p:cNvSpPr/>
          <p:nvPr/>
        </p:nvSpPr>
        <p:spPr>
          <a:xfrm>
            <a:off x="628605" y="794298"/>
            <a:ext cx="4070866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Soil microbial responses to multiple global change factors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71450" y="100012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Objectifs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171450" y="1257300"/>
            <a:ext cx="3600450" cy="6572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0" name="Text 7"/>
          <p:cNvSpPr/>
          <p:nvPr/>
        </p:nvSpPr>
        <p:spPr>
          <a:xfrm>
            <a:off x="242888" y="1335881"/>
            <a:ext cx="7124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Investiguer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955337" y="1335881"/>
            <a:ext cx="13217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réponses microbiennes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277126" y="1335881"/>
            <a:ext cx="13207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à changements globaux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42888" y="1507331"/>
            <a:ext cx="6548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Récupérer 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897713" y="1507331"/>
            <a:ext cx="14934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MAGs bactériens et viraux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42888" y="1678781"/>
            <a:ext cx="7515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Caractériser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994432" y="1678781"/>
            <a:ext cx="6815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populations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1676019" y="1678781"/>
            <a:ext cx="12807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sous conditions variées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71450" y="1971675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Méthodes</a:t>
            </a:r>
            <a:endParaRPr lang="en-US" sz="1046" dirty="0"/>
          </a:p>
        </p:txBody>
      </p:sp>
      <p:sp>
        <p:nvSpPr>
          <p:cNvPr id="19" name="Shape 16"/>
          <p:cNvSpPr/>
          <p:nvPr/>
        </p:nvSpPr>
        <p:spPr>
          <a:xfrm>
            <a:off x="171450" y="2228850"/>
            <a:ext cx="3600450" cy="4857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0" name="Text 17"/>
          <p:cNvSpPr/>
          <p:nvPr/>
        </p:nvSpPr>
        <p:spPr>
          <a:xfrm>
            <a:off x="242888" y="2307431"/>
            <a:ext cx="13575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 metagenomics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1600451" y="2307431"/>
            <a:ext cx="17227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Expériences multi-facteurs (T°, 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242888" y="2478881"/>
            <a:ext cx="16311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précipitation, CO₂, nutriments)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171450" y="2771775"/>
            <a:ext cx="3600450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4" name="Text 21"/>
          <p:cNvSpPr/>
          <p:nvPr/>
        </p:nvSpPr>
        <p:spPr>
          <a:xfrm>
            <a:off x="242888" y="2850356"/>
            <a:ext cx="10724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Analyses Avancées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242888" y="301466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High-throughput MAG recovery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42888" y="318611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Viral genome assembly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42888" y="335756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Population genomics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242888" y="3529013"/>
            <a:ext cx="34575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Multi-factor design</a:t>
            </a:r>
            <a:endParaRPr lang="en-US" sz="837" dirty="0"/>
          </a:p>
        </p:txBody>
      </p:sp>
      <p:sp>
        <p:nvSpPr>
          <p:cNvPr id="29" name="Shape 26"/>
          <p:cNvSpPr/>
          <p:nvPr/>
        </p:nvSpPr>
        <p:spPr>
          <a:xfrm>
            <a:off x="171450" y="3832622"/>
            <a:ext cx="1132982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0" name="Text 27"/>
          <p:cNvSpPr/>
          <p:nvPr/>
        </p:nvSpPr>
        <p:spPr>
          <a:xfrm>
            <a:off x="171450" y="3832622"/>
            <a:ext cx="1132982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High-throughput MAGs</a:t>
            </a:r>
            <a:endParaRPr lang="en-US" sz="680" dirty="0"/>
          </a:p>
        </p:txBody>
      </p:sp>
      <p:sp>
        <p:nvSpPr>
          <p:cNvPr id="31" name="Shape 28"/>
          <p:cNvSpPr/>
          <p:nvPr/>
        </p:nvSpPr>
        <p:spPr>
          <a:xfrm>
            <a:off x="1369870" y="3832622"/>
            <a:ext cx="747945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2" name="Text 29"/>
          <p:cNvSpPr/>
          <p:nvPr/>
        </p:nvSpPr>
        <p:spPr>
          <a:xfrm>
            <a:off x="1369870" y="3832622"/>
            <a:ext cx="747945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Viral Genomes</a:t>
            </a:r>
            <a:endParaRPr lang="en-US" sz="680" dirty="0"/>
          </a:p>
        </p:txBody>
      </p:sp>
      <p:sp>
        <p:nvSpPr>
          <p:cNvPr id="33" name="Shape 30"/>
          <p:cNvSpPr/>
          <p:nvPr/>
        </p:nvSpPr>
        <p:spPr>
          <a:xfrm>
            <a:off x="2183253" y="3832622"/>
            <a:ext cx="1045890" cy="182166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34" name="Text 31"/>
          <p:cNvSpPr/>
          <p:nvPr/>
        </p:nvSpPr>
        <p:spPr>
          <a:xfrm>
            <a:off x="2183253" y="3832622"/>
            <a:ext cx="1045890" cy="182166"/>
          </a:xfrm>
          <a:prstGeom prst="rect">
            <a:avLst/>
          </a:prstGeom>
          <a:noFill/>
          <a:ln/>
        </p:spPr>
        <p:txBody>
          <a:bodyPr wrap="none" lIns="68072" tIns="25527" rIns="68072" bIns="25527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Population Genomics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171450" y="4093369"/>
            <a:ext cx="36004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Conclusions</a:t>
            </a:r>
            <a:endParaRPr lang="en-US" sz="1046" dirty="0"/>
          </a:p>
        </p:txBody>
      </p:sp>
      <p:sp>
        <p:nvSpPr>
          <p:cNvPr id="36" name="Shape 33"/>
          <p:cNvSpPr/>
          <p:nvPr/>
        </p:nvSpPr>
        <p:spPr>
          <a:xfrm>
            <a:off x="171450" y="4350544"/>
            <a:ext cx="3600450" cy="6858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7" name="Text 34"/>
          <p:cNvSpPr/>
          <p:nvPr/>
        </p:nvSpPr>
        <p:spPr>
          <a:xfrm>
            <a:off x="228600" y="4414838"/>
            <a:ext cx="19745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Vaste "matière noire" microbienne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228600" y="4614863"/>
            <a:ext cx="9584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Virus rôle crucial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1187007" y="4614863"/>
            <a:ext cx="6459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écologie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228600" y="4814888"/>
            <a:ext cx="15376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Genome-resolved essentiel</a:t>
            </a:r>
            <a:endParaRPr lang="en-US" sz="837" dirty="0"/>
          </a:p>
        </p:txBody>
      </p:sp>
      <p:sp>
        <p:nvSpPr>
          <p:cNvPr id="42" name="Text 38"/>
          <p:cNvSpPr/>
          <p:nvPr/>
        </p:nvSpPr>
        <p:spPr>
          <a:xfrm>
            <a:off x="4557266" y="3017055"/>
            <a:ext cx="50863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Figure : Récupération massive de MAGs bactériens et viraux du sol</a:t>
            </a:r>
            <a:endParaRPr lang="en-US" sz="732" dirty="0"/>
          </a:p>
        </p:txBody>
      </p:sp>
      <p:sp>
        <p:nvSpPr>
          <p:cNvPr id="43" name="Text 39"/>
          <p:cNvSpPr/>
          <p:nvPr/>
        </p:nvSpPr>
        <p:spPr>
          <a:xfrm>
            <a:off x="3886200" y="3086100"/>
            <a:ext cx="5086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Résultats Principaux</a:t>
            </a:r>
            <a:endParaRPr lang="en-US" sz="1046" dirty="0"/>
          </a:p>
        </p:txBody>
      </p:sp>
      <p:sp>
        <p:nvSpPr>
          <p:cNvPr id="44" name="Shape 40"/>
          <p:cNvSpPr/>
          <p:nvPr/>
        </p:nvSpPr>
        <p:spPr>
          <a:xfrm>
            <a:off x="3886200" y="3343275"/>
            <a:ext cx="5086350" cy="592931"/>
          </a:xfrm>
          <a:prstGeom prst="rect">
            <a:avLst/>
          </a:prstGeom>
          <a:solidFill>
            <a:srgbClr val="FEF9F0"/>
          </a:solidFill>
          <a:ln w="298">
            <a:solidFill>
              <a:srgbClr val="D6AE7E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3971925" y="3429000"/>
            <a:ext cx="49149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2607 Génomes Assemblés</a:t>
            </a:r>
            <a:endParaRPr lang="en-US" sz="1046" dirty="0"/>
          </a:p>
        </p:txBody>
      </p:sp>
      <p:sp>
        <p:nvSpPr>
          <p:cNvPr id="46" name="Text 42"/>
          <p:cNvSpPr/>
          <p:nvPr/>
        </p:nvSpPr>
        <p:spPr>
          <a:xfrm>
            <a:off x="3971925" y="3664744"/>
            <a:ext cx="11830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742 MAGs bactériens</a:t>
            </a:r>
            <a:endParaRPr lang="en-US" sz="837" dirty="0"/>
          </a:p>
        </p:txBody>
      </p:sp>
      <p:sp>
        <p:nvSpPr>
          <p:cNvPr id="47" name="Text 43"/>
          <p:cNvSpPr/>
          <p:nvPr/>
        </p:nvSpPr>
        <p:spPr>
          <a:xfrm>
            <a:off x="5154941" y="3664744"/>
            <a:ext cx="1248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+ </a:t>
            </a:r>
            <a:endParaRPr lang="en-US" sz="837" dirty="0"/>
          </a:p>
        </p:txBody>
      </p:sp>
      <p:sp>
        <p:nvSpPr>
          <p:cNvPr id="48" name="Text 44"/>
          <p:cNvSpPr/>
          <p:nvPr/>
        </p:nvSpPr>
        <p:spPr>
          <a:xfrm>
            <a:off x="5279761" y="3664744"/>
            <a:ext cx="10045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1865 MAGs viraux</a:t>
            </a:r>
            <a:endParaRPr lang="en-US" sz="837" dirty="0"/>
          </a:p>
        </p:txBody>
      </p:sp>
      <p:sp>
        <p:nvSpPr>
          <p:cNvPr id="49" name="Shape 45"/>
          <p:cNvSpPr/>
          <p:nvPr/>
        </p:nvSpPr>
        <p:spPr>
          <a:xfrm>
            <a:off x="3886200" y="3971925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0" name="Text 46"/>
          <p:cNvSpPr/>
          <p:nvPr/>
        </p:nvSpPr>
        <p:spPr>
          <a:xfrm>
            <a:off x="3957638" y="40505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837" dirty="0"/>
          </a:p>
        </p:txBody>
      </p:sp>
      <p:sp>
        <p:nvSpPr>
          <p:cNvPr id="51" name="Text 47"/>
          <p:cNvSpPr/>
          <p:nvPr/>
        </p:nvSpPr>
        <p:spPr>
          <a:xfrm>
            <a:off x="4055613" y="4050506"/>
            <a:ext cx="5082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Majorité </a:t>
            </a:r>
            <a:endParaRPr lang="en-US" sz="837" dirty="0"/>
          </a:p>
        </p:txBody>
      </p:sp>
      <p:sp>
        <p:nvSpPr>
          <p:cNvPr id="52" name="Text 48"/>
          <p:cNvSpPr/>
          <p:nvPr/>
        </p:nvSpPr>
        <p:spPr>
          <a:xfrm>
            <a:off x="4563907" y="4050506"/>
            <a:ext cx="15792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taxonomiquement inconnus</a:t>
            </a:r>
            <a:endParaRPr lang="en-US" sz="837" dirty="0"/>
          </a:p>
        </p:txBody>
      </p:sp>
      <p:sp>
        <p:nvSpPr>
          <p:cNvPr id="53" name="Shape 49"/>
          <p:cNvSpPr/>
          <p:nvPr/>
        </p:nvSpPr>
        <p:spPr>
          <a:xfrm>
            <a:off x="6457950" y="3971925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4" name="Text 50"/>
          <p:cNvSpPr/>
          <p:nvPr/>
        </p:nvSpPr>
        <p:spPr>
          <a:xfrm>
            <a:off x="6529388" y="405050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837" dirty="0"/>
          </a:p>
        </p:txBody>
      </p:sp>
      <p:sp>
        <p:nvSpPr>
          <p:cNvPr id="55" name="Text 51"/>
          <p:cNvSpPr/>
          <p:nvPr/>
        </p:nvSpPr>
        <p:spPr>
          <a:xfrm>
            <a:off x="6657082" y="4050506"/>
            <a:ext cx="11901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Réponses spécifiques</a:t>
            </a:r>
            <a:endParaRPr lang="en-US" sz="837" dirty="0"/>
          </a:p>
        </p:txBody>
      </p:sp>
      <p:sp>
        <p:nvSpPr>
          <p:cNvPr id="56" name="Text 52"/>
          <p:cNvSpPr/>
          <p:nvPr/>
        </p:nvSpPr>
        <p:spPr>
          <a:xfrm>
            <a:off x="7847186" y="4050506"/>
            <a:ext cx="6912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aux facteurs</a:t>
            </a:r>
            <a:endParaRPr lang="en-US" sz="837" dirty="0"/>
          </a:p>
        </p:txBody>
      </p:sp>
      <p:sp>
        <p:nvSpPr>
          <p:cNvPr id="57" name="Shape 53"/>
          <p:cNvSpPr/>
          <p:nvPr/>
        </p:nvSpPr>
        <p:spPr>
          <a:xfrm>
            <a:off x="3886200" y="4400550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8" name="Text 54"/>
          <p:cNvSpPr/>
          <p:nvPr/>
        </p:nvSpPr>
        <p:spPr>
          <a:xfrm>
            <a:off x="3957638" y="447913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837" dirty="0"/>
          </a:p>
        </p:txBody>
      </p:sp>
      <p:sp>
        <p:nvSpPr>
          <p:cNvPr id="59" name="Text 55"/>
          <p:cNvSpPr/>
          <p:nvPr/>
        </p:nvSpPr>
        <p:spPr>
          <a:xfrm>
            <a:off x="4085332" y="4479131"/>
            <a:ext cx="11295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Virus rôle important</a:t>
            </a:r>
            <a:endParaRPr lang="en-US" sz="837" dirty="0"/>
          </a:p>
        </p:txBody>
      </p:sp>
      <p:sp>
        <p:nvSpPr>
          <p:cNvPr id="60" name="Text 56"/>
          <p:cNvSpPr/>
          <p:nvPr/>
        </p:nvSpPr>
        <p:spPr>
          <a:xfrm>
            <a:off x="5214854" y="4479131"/>
            <a:ext cx="8544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dynamiques</a:t>
            </a:r>
            <a:endParaRPr lang="en-US" sz="837" dirty="0"/>
          </a:p>
        </p:txBody>
      </p:sp>
      <p:sp>
        <p:nvSpPr>
          <p:cNvPr id="61" name="Shape 57"/>
          <p:cNvSpPr/>
          <p:nvPr/>
        </p:nvSpPr>
        <p:spPr>
          <a:xfrm>
            <a:off x="6457950" y="4400550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2" name="Text 58"/>
          <p:cNvSpPr/>
          <p:nvPr/>
        </p:nvSpPr>
        <p:spPr>
          <a:xfrm>
            <a:off x="6529388" y="4479131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837" dirty="0"/>
          </a:p>
        </p:txBody>
      </p:sp>
      <p:sp>
        <p:nvSpPr>
          <p:cNvPr id="63" name="Text 59"/>
          <p:cNvSpPr/>
          <p:nvPr/>
        </p:nvSpPr>
        <p:spPr>
          <a:xfrm>
            <a:off x="6657082" y="4479131"/>
            <a:ext cx="12996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Interactions complexes</a:t>
            </a:r>
            <a:endParaRPr lang="en-US" sz="837" dirty="0"/>
          </a:p>
        </p:txBody>
      </p:sp>
      <p:sp>
        <p:nvSpPr>
          <p:cNvPr id="64" name="Text 60"/>
          <p:cNvSpPr/>
          <p:nvPr/>
        </p:nvSpPr>
        <p:spPr>
          <a:xfrm>
            <a:off x="7956686" y="4479131"/>
            <a:ext cx="4663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facteurs</a:t>
            </a:r>
            <a:endParaRPr lang="en-US" sz="837" dirty="0"/>
          </a:p>
        </p:txBody>
      </p:sp>
      <p:sp>
        <p:nvSpPr>
          <p:cNvPr id="65" name="Shape 61"/>
          <p:cNvSpPr/>
          <p:nvPr/>
        </p:nvSpPr>
        <p:spPr>
          <a:xfrm>
            <a:off x="3886200" y="4829175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6" name="Text 62"/>
          <p:cNvSpPr/>
          <p:nvPr/>
        </p:nvSpPr>
        <p:spPr>
          <a:xfrm>
            <a:off x="3957638" y="490775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</a:t>
            </a:r>
            <a:endParaRPr lang="en-US" sz="837" dirty="0"/>
          </a:p>
        </p:txBody>
      </p:sp>
      <p:sp>
        <p:nvSpPr>
          <p:cNvPr id="67" name="Text 63"/>
          <p:cNvSpPr/>
          <p:nvPr/>
        </p:nvSpPr>
        <p:spPr>
          <a:xfrm>
            <a:off x="4085332" y="4907756"/>
            <a:ext cx="12282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Variation intra-espèce</a:t>
            </a:r>
            <a:endParaRPr lang="en-US" sz="837" dirty="0"/>
          </a:p>
        </p:txBody>
      </p:sp>
      <p:sp>
        <p:nvSpPr>
          <p:cNvPr id="68" name="Text 64"/>
          <p:cNvSpPr/>
          <p:nvPr/>
        </p:nvSpPr>
        <p:spPr>
          <a:xfrm>
            <a:off x="5313611" y="4907756"/>
            <a:ext cx="6344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importante</a:t>
            </a:r>
            <a:endParaRPr lang="en-US" sz="837" dirty="0"/>
          </a:p>
        </p:txBody>
      </p:sp>
      <p:sp>
        <p:nvSpPr>
          <p:cNvPr id="69" name="Shape 65"/>
          <p:cNvSpPr/>
          <p:nvPr/>
        </p:nvSpPr>
        <p:spPr>
          <a:xfrm>
            <a:off x="6457950" y="4829175"/>
            <a:ext cx="2514600" cy="3143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0" name="Text 66"/>
          <p:cNvSpPr/>
          <p:nvPr/>
        </p:nvSpPr>
        <p:spPr>
          <a:xfrm>
            <a:off x="6529388" y="4907756"/>
            <a:ext cx="97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</a:t>
            </a:r>
            <a:endParaRPr lang="en-US" sz="837" dirty="0"/>
          </a:p>
        </p:txBody>
      </p:sp>
      <p:sp>
        <p:nvSpPr>
          <p:cNvPr id="71" name="Text 67"/>
          <p:cNvSpPr/>
          <p:nvPr/>
        </p:nvSpPr>
        <p:spPr>
          <a:xfrm>
            <a:off x="6657082" y="4907756"/>
            <a:ext cx="9722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Nouveaux táxons</a:t>
            </a:r>
            <a:endParaRPr lang="en-US" sz="837" dirty="0"/>
          </a:p>
        </p:txBody>
      </p:sp>
      <p:sp>
        <p:nvSpPr>
          <p:cNvPr id="72" name="Text 68"/>
          <p:cNvSpPr/>
          <p:nvPr/>
        </p:nvSpPr>
        <p:spPr>
          <a:xfrm>
            <a:off x="7629330" y="4907756"/>
            <a:ext cx="6248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découverts</a:t>
            </a:r>
            <a:endParaRPr lang="en-US" sz="837" dirty="0"/>
          </a:p>
        </p:txBody>
      </p:sp>
      <p:sp>
        <p:nvSpPr>
          <p:cNvPr id="73" name="Shape 69"/>
          <p:cNvSpPr/>
          <p:nvPr/>
        </p:nvSpPr>
        <p:spPr>
          <a:xfrm>
            <a:off x="3886200" y="5257800"/>
            <a:ext cx="5086350" cy="80010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74" name="Text 70"/>
          <p:cNvSpPr/>
          <p:nvPr/>
        </p:nvSpPr>
        <p:spPr>
          <a:xfrm>
            <a:off x="3943350" y="5322094"/>
            <a:ext cx="6614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Insight clé :</a:t>
            </a:r>
            <a:endParaRPr lang="en-US" sz="837" dirty="0"/>
          </a:p>
        </p:txBody>
      </p:sp>
      <p:sp>
        <p:nvSpPr>
          <p:cNvPr id="75" name="Text 71"/>
          <p:cNvSpPr/>
          <p:nvPr/>
        </p:nvSpPr>
        <p:spPr>
          <a:xfrm>
            <a:off x="4604817" y="5322094"/>
            <a:ext cx="41222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High-throughput shotgun metagenomics révèle échelle massive de diversité </a:t>
            </a:r>
            <a:endParaRPr lang="en-US" sz="837" dirty="0"/>
          </a:p>
        </p:txBody>
      </p:sp>
      <p:sp>
        <p:nvSpPr>
          <p:cNvPr id="76" name="Text 72"/>
          <p:cNvSpPr/>
          <p:nvPr/>
        </p:nvSpPr>
        <p:spPr>
          <a:xfrm>
            <a:off x="3943350" y="5493544"/>
            <a:ext cx="49620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cachée. &gt;2600 génomes dont majorité inconnus. Virome du sol largement sous-estimé (1865 </a:t>
            </a:r>
            <a:endParaRPr lang="en-US" sz="837" dirty="0"/>
          </a:p>
        </p:txBody>
      </p:sp>
      <p:sp>
        <p:nvSpPr>
          <p:cNvPr id="77" name="Text 73"/>
          <p:cNvSpPr/>
          <p:nvPr/>
        </p:nvSpPr>
        <p:spPr>
          <a:xfrm>
            <a:off x="3943350" y="5664994"/>
            <a:ext cx="47487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MAGs viraux). Approche genome-resolved indispensable pour comprendre réponses aux </a:t>
            </a:r>
            <a:endParaRPr lang="en-US" sz="837" dirty="0"/>
          </a:p>
        </p:txBody>
      </p:sp>
      <p:sp>
        <p:nvSpPr>
          <p:cNvPr id="78" name="Text 74"/>
          <p:cNvSpPr/>
          <p:nvPr/>
        </p:nvSpPr>
        <p:spPr>
          <a:xfrm>
            <a:off x="3943350" y="5836444"/>
            <a:ext cx="12278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changements globaux.</a:t>
            </a:r>
            <a:endParaRPr lang="en-US" sz="837" dirty="0"/>
          </a:p>
        </p:txBody>
      </p:sp>
    </p:spTree>
    <p:extLst>
      <p:ext uri="{BB962C8B-B14F-4D97-AF65-F5344CB8AC3E}">
        <p14:creationId xmlns:p14="http://schemas.microsoft.com/office/powerpoint/2010/main" val="276867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2285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28625" y="357188"/>
            <a:ext cx="857250" cy="42863"/>
          </a:xfrm>
          <a:prstGeom prst="rect">
            <a:avLst/>
          </a:prstGeom>
          <a:solidFill>
            <a:srgbClr val="D4A574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507206"/>
            <a:ext cx="8286750" cy="44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3150" b="1" dirty="0">
                <a:solidFill>
                  <a:srgbClr val="C1665A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Conclusions et Perspectives</a:t>
            </a:r>
            <a:endParaRPr lang="en-US" sz="3150" dirty="0"/>
          </a:p>
        </p:txBody>
      </p:sp>
      <p:sp>
        <p:nvSpPr>
          <p:cNvPr id="5" name="Text 2"/>
          <p:cNvSpPr/>
          <p:nvPr/>
        </p:nvSpPr>
        <p:spPr>
          <a:xfrm>
            <a:off x="428625" y="1018682"/>
            <a:ext cx="8286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i="1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métagénomique shotgun comme outil transformateur pour l'écologie microbienne du sol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8625" y="1483026"/>
            <a:ext cx="4000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Messages-Clés</a:t>
            </a:r>
            <a:endParaRPr lang="en-US" sz="18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000948"/>
            <a:ext cx="112514" cy="12858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12577" y="1968801"/>
            <a:ext cx="282792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Accès au génome complet des communautés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628650" y="2204545"/>
            <a:ext cx="3800475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Reconstruction de MAGs pour organismes non-cultivables avec information taxonomique et fonctionnelle simultanée, dépassant les limitations du séquençage d'amplicons. </a:t>
            </a:r>
            <a:endParaRPr lang="en-US" sz="785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861770"/>
            <a:ext cx="128588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28650" y="2829623"/>
            <a:ext cx="217597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Puissance analytique multi-échelle 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628650" y="3065366"/>
            <a:ext cx="3800475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Analyse depuis la diversité taxonomique jusqu'aux voies métaboliques complètes, identification de gènes de résistance et caractérisation de la diversité génétique intra-espèce. </a:t>
            </a:r>
            <a:endParaRPr lang="en-US" sz="785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3722591"/>
            <a:ext cx="128588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28650" y="3690445"/>
            <a:ext cx="278662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Applications transformatrices en agriculture 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628650" y="3926188"/>
            <a:ext cx="3800475" cy="4822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Évaluation de la santé des sols agricoles, compréhension des impacts de pratiques agricoles et identification de biomarqueurs pour agriculture durable. </a:t>
            </a:r>
            <a:endParaRPr lang="en-US" sz="785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4583413"/>
            <a:ext cx="128588" cy="12858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28650" y="4551266"/>
            <a:ext cx="18530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Défis techniques à considérer </a:t>
            </a:r>
            <a:endParaRPr lang="en-US" sz="942" dirty="0"/>
          </a:p>
        </p:txBody>
      </p:sp>
      <p:sp>
        <p:nvSpPr>
          <p:cNvPr id="18" name="Text 11"/>
          <p:cNvSpPr/>
          <p:nvPr/>
        </p:nvSpPr>
        <p:spPr>
          <a:xfrm>
            <a:off x="628650" y="4787010"/>
            <a:ext cx="380047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Complexité computationnelle, qualité variable des MAGs (50-100% complétude), biais de binning et nécessité de validation expérimentale. </a:t>
            </a:r>
            <a:endParaRPr lang="en-US" sz="785" dirty="0"/>
          </a:p>
        </p:txBody>
      </p:sp>
      <p:sp>
        <p:nvSpPr>
          <p:cNvPr id="19" name="Text 12"/>
          <p:cNvSpPr/>
          <p:nvPr/>
        </p:nvSpPr>
        <p:spPr>
          <a:xfrm>
            <a:off x="4714875" y="1515976"/>
            <a:ext cx="3658246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Prochaines</a:t>
            </a:r>
            <a:r>
              <a:rPr lang="en-US" sz="1800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800" b="1" dirty="0" err="1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Étapes</a:t>
            </a:r>
            <a:r>
              <a:rPr lang="pt-BR" sz="1800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(à </a:t>
            </a:r>
            <a:r>
              <a:rPr lang="pt-BR" sz="1800" b="1" dirty="0" err="1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confirmer</a:t>
            </a:r>
            <a:r>
              <a:rPr lang="pt-BR" sz="1800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800" dirty="0"/>
          </a:p>
        </p:txBody>
      </p:sp>
      <p:sp>
        <p:nvSpPr>
          <p:cNvPr id="20" name="Text 13"/>
          <p:cNvSpPr/>
          <p:nvPr/>
        </p:nvSpPr>
        <p:spPr>
          <a:xfrm>
            <a:off x="4714875" y="1968801"/>
            <a:ext cx="4000500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Approfondissement pratique</a:t>
            </a:r>
            <a:endParaRPr lang="en-US" sz="889" dirty="0"/>
          </a:p>
        </p:txBody>
      </p:sp>
      <p:sp>
        <p:nvSpPr>
          <p:cNvPr id="22" name="Text 15"/>
          <p:cNvSpPr/>
          <p:nvPr/>
        </p:nvSpPr>
        <p:spPr>
          <a:xfrm>
            <a:off x="4714875" y="2216416"/>
            <a:ext cx="18663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Reconstruction et annotation de MAGs</a:t>
            </a:r>
            <a:endParaRPr lang="en-US" sz="732" dirty="0"/>
          </a:p>
        </p:txBody>
      </p:sp>
      <p:sp>
        <p:nvSpPr>
          <p:cNvPr id="23" name="Text 16"/>
          <p:cNvSpPr/>
          <p:nvPr/>
        </p:nvSpPr>
        <p:spPr>
          <a:xfrm>
            <a:off x="4714875" y="2356417"/>
            <a:ext cx="23038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Interprétation biologique dans contexte agricole </a:t>
            </a:r>
            <a:endParaRPr lang="en-US" sz="732" dirty="0"/>
          </a:p>
        </p:txBody>
      </p:sp>
      <p:sp>
        <p:nvSpPr>
          <p:cNvPr id="24" name="Text 17"/>
          <p:cNvSpPr/>
          <p:nvPr/>
        </p:nvSpPr>
        <p:spPr>
          <a:xfrm>
            <a:off x="4714875" y="2735275"/>
            <a:ext cx="4000500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Intégration multi-omique</a:t>
            </a:r>
            <a:endParaRPr lang="en-US" sz="889" dirty="0"/>
          </a:p>
        </p:txBody>
      </p:sp>
      <p:sp>
        <p:nvSpPr>
          <p:cNvPr id="25" name="Text 18"/>
          <p:cNvSpPr/>
          <p:nvPr/>
        </p:nvSpPr>
        <p:spPr>
          <a:xfrm>
            <a:off x="4714875" y="2954945"/>
            <a:ext cx="34075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Combiner métagénomique, métatranscriptomique et métaprotéomique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4714875" y="3094946"/>
            <a:ext cx="27539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Vision holistique : potentiel génétique vs expression réelle</a:t>
            </a:r>
            <a:endParaRPr lang="en-US" sz="732" dirty="0"/>
          </a:p>
        </p:txBody>
      </p:sp>
      <p:sp>
        <p:nvSpPr>
          <p:cNvPr id="27" name="Text 20"/>
          <p:cNvSpPr/>
          <p:nvPr/>
        </p:nvSpPr>
        <p:spPr>
          <a:xfrm>
            <a:off x="4714875" y="3234947"/>
            <a:ext cx="25413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Approche intégrative pour dynamiques microbiennes </a:t>
            </a:r>
            <a:endParaRPr lang="en-US" sz="732" dirty="0"/>
          </a:p>
        </p:txBody>
      </p:sp>
      <p:sp>
        <p:nvSpPr>
          <p:cNvPr id="28" name="Text 21"/>
          <p:cNvSpPr/>
          <p:nvPr/>
        </p:nvSpPr>
        <p:spPr>
          <a:xfrm>
            <a:off x="4714875" y="3501749"/>
            <a:ext cx="4000500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89" b="1" dirty="0">
                <a:solidFill>
                  <a:srgbClr val="C1665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Perspectives de recherche</a:t>
            </a:r>
            <a:endParaRPr lang="en-US" sz="889" dirty="0"/>
          </a:p>
        </p:txBody>
      </p:sp>
      <p:sp>
        <p:nvSpPr>
          <p:cNvPr id="29" name="Text 22"/>
          <p:cNvSpPr/>
          <p:nvPr/>
        </p:nvSpPr>
        <p:spPr>
          <a:xfrm>
            <a:off x="4714875" y="3721419"/>
            <a:ext cx="26521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Bases de données spécifiques pour microbiomes du sol</a:t>
            </a:r>
            <a:endParaRPr lang="en-US" sz="732" dirty="0"/>
          </a:p>
        </p:txBody>
      </p:sp>
      <p:sp>
        <p:nvSpPr>
          <p:cNvPr id="30" name="Text 23"/>
          <p:cNvSpPr/>
          <p:nvPr/>
        </p:nvSpPr>
        <p:spPr>
          <a:xfrm>
            <a:off x="4714875" y="3861420"/>
            <a:ext cx="26074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Amélioration des algorithmes de binning et annotation</a:t>
            </a:r>
            <a:endParaRPr lang="en-US" sz="732" dirty="0"/>
          </a:p>
        </p:txBody>
      </p:sp>
      <p:sp>
        <p:nvSpPr>
          <p:cNvPr id="31" name="Text 24"/>
          <p:cNvSpPr/>
          <p:nvPr/>
        </p:nvSpPr>
        <p:spPr>
          <a:xfrm>
            <a:off x="4714875" y="4001421"/>
            <a:ext cx="30110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Applications en bioremédiation et production biotechnologique</a:t>
            </a:r>
            <a:endParaRPr lang="en-US" sz="732" dirty="0"/>
          </a:p>
        </p:txBody>
      </p:sp>
      <p:sp>
        <p:nvSpPr>
          <p:cNvPr id="32" name="Text 25"/>
          <p:cNvSpPr/>
          <p:nvPr/>
        </p:nvSpPr>
        <p:spPr>
          <a:xfrm>
            <a:off x="4714875" y="4141422"/>
            <a:ext cx="32611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• Contribution à l'agriculture régénérative et séquestration de carbone </a:t>
            </a:r>
            <a:endParaRPr lang="en-US" sz="732" dirty="0"/>
          </a:p>
        </p:txBody>
      </p:sp>
      <p:sp>
        <p:nvSpPr>
          <p:cNvPr id="33" name="Text 26"/>
          <p:cNvSpPr/>
          <p:nvPr/>
        </p:nvSpPr>
        <p:spPr>
          <a:xfrm>
            <a:off x="428625" y="5158485"/>
            <a:ext cx="8286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 Shotgun : Outils et Applications pour l'Écologie Microbienne</a:t>
            </a:r>
            <a:endParaRPr lang="en-US" sz="732" dirty="0"/>
          </a:p>
        </p:txBody>
      </p:sp>
      <p:sp>
        <p:nvSpPr>
          <p:cNvPr id="34" name="Text 27"/>
          <p:cNvSpPr/>
          <p:nvPr/>
        </p:nvSpPr>
        <p:spPr>
          <a:xfrm>
            <a:off x="428625" y="5308504"/>
            <a:ext cx="8286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Thiago Gumiere, Professeur Agrégé, Université Laval</a:t>
            </a:r>
            <a:endParaRPr lang="en-US" sz="732" dirty="0"/>
          </a:p>
        </p:txBody>
      </p:sp>
      <p:sp>
        <p:nvSpPr>
          <p:cNvPr id="35" name="Text 28"/>
          <p:cNvSpPr/>
          <p:nvPr/>
        </p:nvSpPr>
        <p:spPr>
          <a:xfrm>
            <a:off x="428625" y="5458523"/>
            <a:ext cx="8286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SYMBIOSOL 2025 - Atelier 2 : Outils numériques</a:t>
            </a:r>
            <a:endParaRPr lang="en-US" sz="732" dirty="0"/>
          </a:p>
        </p:txBody>
      </p:sp>
    </p:spTree>
    <p:extLst>
      <p:ext uri="{BB962C8B-B14F-4D97-AF65-F5344CB8AC3E}">
        <p14:creationId xmlns:p14="http://schemas.microsoft.com/office/powerpoint/2010/main" val="159862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150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Panorama des Technologies Omiques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1450" y="514350"/>
            <a:ext cx="428625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171450" y="617934"/>
            <a:ext cx="11590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Les technologies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1330468" y="617934"/>
            <a:ext cx="6121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omiques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942570" y="617934"/>
            <a:ext cx="687957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permettent l'étude à grande échelle de molécules biologiques. Comprendre ce panorama aide à situer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71450" y="850106"/>
            <a:ext cx="15417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25627" y="850106"/>
            <a:ext cx="118287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508503" y="850106"/>
            <a:ext cx="21162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dans le contexte multi-omique.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171450" y="1150144"/>
            <a:ext cx="88011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Dogme Central de la Biologie Moléculaire et Omiques</a:t>
            </a:r>
            <a:endParaRPr lang="en-US" sz="1350" dirty="0"/>
          </a:p>
        </p:txBody>
      </p:sp>
      <p:sp>
        <p:nvSpPr>
          <p:cNvPr id="12" name="Shape 9"/>
          <p:cNvSpPr/>
          <p:nvPr/>
        </p:nvSpPr>
        <p:spPr>
          <a:xfrm>
            <a:off x="171450" y="1435894"/>
            <a:ext cx="2157413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3" name="Text 10"/>
          <p:cNvSpPr/>
          <p:nvPr/>
        </p:nvSpPr>
        <p:spPr>
          <a:xfrm>
            <a:off x="257175" y="1521619"/>
            <a:ext cx="19859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ADN</a:t>
            </a:r>
            <a:endParaRPr lang="en-US" sz="1688" dirty="0"/>
          </a:p>
        </p:txBody>
      </p:sp>
      <p:sp>
        <p:nvSpPr>
          <p:cNvPr id="14" name="Text 11"/>
          <p:cNvSpPr/>
          <p:nvPr/>
        </p:nvSpPr>
        <p:spPr>
          <a:xfrm>
            <a:off x="257175" y="1807369"/>
            <a:ext cx="1985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Génomique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257175" y="2007394"/>
            <a:ext cx="19859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57175" y="2178844"/>
            <a:ext cx="19859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Épigénomique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2626500" y="1785938"/>
            <a:ext cx="20002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sp>
        <p:nvSpPr>
          <p:cNvPr id="18" name="Shape 15"/>
          <p:cNvSpPr/>
          <p:nvPr/>
        </p:nvSpPr>
        <p:spPr>
          <a:xfrm>
            <a:off x="3124191" y="1435894"/>
            <a:ext cx="2157413" cy="8286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9" name="Text 16"/>
          <p:cNvSpPr/>
          <p:nvPr/>
        </p:nvSpPr>
        <p:spPr>
          <a:xfrm>
            <a:off x="3209916" y="1521619"/>
            <a:ext cx="19859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ARN</a:t>
            </a:r>
            <a:endParaRPr lang="en-US" sz="1688" dirty="0"/>
          </a:p>
        </p:txBody>
      </p:sp>
      <p:sp>
        <p:nvSpPr>
          <p:cNvPr id="20" name="Text 17"/>
          <p:cNvSpPr/>
          <p:nvPr/>
        </p:nvSpPr>
        <p:spPr>
          <a:xfrm>
            <a:off x="3209916" y="1807369"/>
            <a:ext cx="1985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Transcriptomique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209916" y="2007394"/>
            <a:ext cx="19859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Métatranscriptomique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5579241" y="1785938"/>
            <a:ext cx="20002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sp>
        <p:nvSpPr>
          <p:cNvPr id="23" name="Shape 20"/>
          <p:cNvSpPr/>
          <p:nvPr/>
        </p:nvSpPr>
        <p:spPr>
          <a:xfrm>
            <a:off x="6076931" y="1435894"/>
            <a:ext cx="1419234" cy="8286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4" name="Text 21"/>
          <p:cNvSpPr/>
          <p:nvPr/>
        </p:nvSpPr>
        <p:spPr>
          <a:xfrm>
            <a:off x="6162656" y="1521619"/>
            <a:ext cx="124778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Protéines</a:t>
            </a:r>
            <a:endParaRPr lang="en-US" sz="1688" dirty="0"/>
          </a:p>
        </p:txBody>
      </p:sp>
      <p:sp>
        <p:nvSpPr>
          <p:cNvPr id="25" name="Text 22"/>
          <p:cNvSpPr/>
          <p:nvPr/>
        </p:nvSpPr>
        <p:spPr>
          <a:xfrm>
            <a:off x="6162656" y="1807369"/>
            <a:ext cx="12477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Protéomique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6162656" y="2007394"/>
            <a:ext cx="12477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Métaprotéomique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7793803" y="1785938"/>
            <a:ext cx="20002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D6AE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3176B4BC-A8C9-7BFD-D1AC-E2D9C7AD41DA}"/>
              </a:ext>
            </a:extLst>
          </p:cNvPr>
          <p:cNvGrpSpPr/>
          <p:nvPr/>
        </p:nvGrpSpPr>
        <p:grpSpPr>
          <a:xfrm>
            <a:off x="8004033" y="1468738"/>
            <a:ext cx="1063331" cy="914400"/>
            <a:chOff x="8080669" y="1435894"/>
            <a:chExt cx="1063331" cy="914400"/>
          </a:xfrm>
        </p:grpSpPr>
        <p:sp>
          <p:nvSpPr>
            <p:cNvPr id="28" name="Shape 25"/>
            <p:cNvSpPr/>
            <p:nvPr/>
          </p:nvSpPr>
          <p:spPr>
            <a:xfrm>
              <a:off x="8080669" y="1435894"/>
              <a:ext cx="1063331" cy="914400"/>
            </a:xfrm>
            <a:prstGeom prst="rect">
              <a:avLst/>
            </a:prstGeom>
            <a:solidFill>
              <a:srgbClr val="F9F9F9"/>
            </a:solidFill>
            <a:ln/>
          </p:spPr>
        </p:sp>
        <p:sp>
          <p:nvSpPr>
            <p:cNvPr id="29" name="Text 26"/>
            <p:cNvSpPr/>
            <p:nvPr/>
          </p:nvSpPr>
          <p:spPr>
            <a:xfrm>
              <a:off x="8377219" y="1521619"/>
              <a:ext cx="509606" cy="22860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C44848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Métabolites</a:t>
              </a:r>
              <a:endParaRPr lang="en-US" sz="1350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377219" y="1778794"/>
              <a:ext cx="509606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837" b="1" dirty="0">
                  <a:solidFill>
                    <a:srgbClr val="000000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Métabolomique</a:t>
              </a:r>
              <a:endParaRPr lang="en-US" sz="837" dirty="0"/>
            </a:p>
          </p:txBody>
        </p:sp>
      </p:grpSp>
      <p:sp>
        <p:nvSpPr>
          <p:cNvPr id="31" name="Text 28"/>
          <p:cNvSpPr/>
          <p:nvPr/>
        </p:nvSpPr>
        <p:spPr>
          <a:xfrm>
            <a:off x="171450" y="2521744"/>
            <a:ext cx="43576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Omiques Individuelles</a:t>
            </a:r>
            <a:endParaRPr lang="en-US" sz="1350" dirty="0"/>
          </a:p>
        </p:txBody>
      </p:sp>
      <p:sp>
        <p:nvSpPr>
          <p:cNvPr id="32" name="Shape 29"/>
          <p:cNvSpPr/>
          <p:nvPr/>
        </p:nvSpPr>
        <p:spPr>
          <a:xfrm>
            <a:off x="171450" y="2807494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3" name="Text 30"/>
          <p:cNvSpPr/>
          <p:nvPr/>
        </p:nvSpPr>
        <p:spPr>
          <a:xfrm>
            <a:off x="250031" y="2886075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Génomique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250031" y="3114675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 complet d'organismes. Potentiel génétique, variants, évolution.</a:t>
            </a:r>
            <a:endParaRPr lang="en-US" sz="837" dirty="0"/>
          </a:p>
        </p:txBody>
      </p:sp>
      <p:sp>
        <p:nvSpPr>
          <p:cNvPr id="35" name="Shape 32"/>
          <p:cNvSpPr/>
          <p:nvPr/>
        </p:nvSpPr>
        <p:spPr>
          <a:xfrm>
            <a:off x="171450" y="3407569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6" name="Text 33"/>
          <p:cNvSpPr/>
          <p:nvPr/>
        </p:nvSpPr>
        <p:spPr>
          <a:xfrm>
            <a:off x="250031" y="3486150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Transcriptomique</a:t>
            </a:r>
            <a:endParaRPr lang="en-US" sz="942" dirty="0"/>
          </a:p>
        </p:txBody>
      </p:sp>
      <p:sp>
        <p:nvSpPr>
          <p:cNvPr id="37" name="Text 34"/>
          <p:cNvSpPr/>
          <p:nvPr/>
        </p:nvSpPr>
        <p:spPr>
          <a:xfrm>
            <a:off x="250031" y="3714750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Expression génique (RNA-seq). Gènes actifs, réponses environnementales.</a:t>
            </a:r>
            <a:endParaRPr lang="en-US" sz="837" dirty="0"/>
          </a:p>
        </p:txBody>
      </p:sp>
      <p:sp>
        <p:nvSpPr>
          <p:cNvPr id="38" name="Shape 35"/>
          <p:cNvSpPr/>
          <p:nvPr/>
        </p:nvSpPr>
        <p:spPr>
          <a:xfrm>
            <a:off x="171450" y="4007644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9" name="Text 36"/>
          <p:cNvSpPr/>
          <p:nvPr/>
        </p:nvSpPr>
        <p:spPr>
          <a:xfrm>
            <a:off x="250031" y="4086225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Protéomique</a:t>
            </a:r>
            <a:endParaRPr lang="en-US" sz="942" dirty="0"/>
          </a:p>
        </p:txBody>
      </p:sp>
      <p:sp>
        <p:nvSpPr>
          <p:cNvPr id="40" name="Text 37"/>
          <p:cNvSpPr/>
          <p:nvPr/>
        </p:nvSpPr>
        <p:spPr>
          <a:xfrm>
            <a:off x="250031" y="4314825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Protéines exprimées. Fonctions réelles, modifications post-traductionnelles.</a:t>
            </a:r>
            <a:endParaRPr lang="en-US" sz="837" dirty="0"/>
          </a:p>
        </p:txBody>
      </p:sp>
      <p:sp>
        <p:nvSpPr>
          <p:cNvPr id="41" name="Shape 38"/>
          <p:cNvSpPr/>
          <p:nvPr/>
        </p:nvSpPr>
        <p:spPr>
          <a:xfrm>
            <a:off x="171450" y="4607719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2" name="Text 39"/>
          <p:cNvSpPr/>
          <p:nvPr/>
        </p:nvSpPr>
        <p:spPr>
          <a:xfrm>
            <a:off x="250031" y="4686300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Métabolomique</a:t>
            </a:r>
            <a:endParaRPr lang="en-US" sz="942" dirty="0"/>
          </a:p>
        </p:txBody>
      </p:sp>
      <p:sp>
        <p:nvSpPr>
          <p:cNvPr id="43" name="Text 40"/>
          <p:cNvSpPr/>
          <p:nvPr/>
        </p:nvSpPr>
        <p:spPr>
          <a:xfrm>
            <a:off x="250031" y="4914900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Métabolites (produits finaux). Phénotype biochimique, interactions.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4614863" y="2521744"/>
            <a:ext cx="43576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Méta-Omiques (Communautés)</a:t>
            </a:r>
            <a:endParaRPr lang="en-US" sz="1350" dirty="0"/>
          </a:p>
        </p:txBody>
      </p:sp>
      <p:sp>
        <p:nvSpPr>
          <p:cNvPr id="45" name="Shape 42"/>
          <p:cNvSpPr/>
          <p:nvPr/>
        </p:nvSpPr>
        <p:spPr>
          <a:xfrm>
            <a:off x="4614863" y="2807494"/>
            <a:ext cx="4357688" cy="750094"/>
          </a:xfrm>
          <a:prstGeom prst="rect">
            <a:avLst/>
          </a:prstGeom>
          <a:solidFill>
            <a:srgbClr val="FEF9F0"/>
          </a:solidFill>
          <a:ln w="298">
            <a:solidFill>
              <a:srgbClr val="D6AE7E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4693444" y="2898577"/>
            <a:ext cx="16008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 Shotgun</a:t>
            </a:r>
            <a:endParaRPr lang="en-US" sz="942" dirty="0"/>
          </a:p>
        </p:txBody>
      </p:sp>
      <p:sp>
        <p:nvSpPr>
          <p:cNvPr id="47" name="Text 44"/>
          <p:cNvSpPr/>
          <p:nvPr/>
        </p:nvSpPr>
        <p:spPr>
          <a:xfrm>
            <a:off x="4693444" y="3121819"/>
            <a:ext cx="16141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ADN total de communautés.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6307596" y="3121819"/>
            <a:ext cx="24172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Potentiel génétique collectif, MAGs, diversité 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4693444" y="3293269"/>
            <a:ext cx="16428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taxonomique et fonctionnelle. 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6336283" y="3293269"/>
            <a:ext cx="16167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Focus de cette présentation.</a:t>
            </a:r>
            <a:endParaRPr lang="en-US" sz="837" dirty="0"/>
          </a:p>
        </p:txBody>
      </p:sp>
      <p:sp>
        <p:nvSpPr>
          <p:cNvPr id="51" name="Shape 48"/>
          <p:cNvSpPr/>
          <p:nvPr/>
        </p:nvSpPr>
        <p:spPr>
          <a:xfrm>
            <a:off x="4614863" y="3579019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2" name="Text 49"/>
          <p:cNvSpPr/>
          <p:nvPr/>
        </p:nvSpPr>
        <p:spPr>
          <a:xfrm>
            <a:off x="4693444" y="3657600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Métatranscriptomique</a:t>
            </a:r>
            <a:endParaRPr lang="en-US" sz="942" dirty="0"/>
          </a:p>
        </p:txBody>
      </p:sp>
      <p:sp>
        <p:nvSpPr>
          <p:cNvPr id="53" name="Text 50"/>
          <p:cNvSpPr/>
          <p:nvPr/>
        </p:nvSpPr>
        <p:spPr>
          <a:xfrm>
            <a:off x="4693444" y="3886200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RNA total. Fonctions activement exprimées, réponses dynamiques.</a:t>
            </a:r>
            <a:endParaRPr lang="en-US" sz="837" dirty="0"/>
          </a:p>
        </p:txBody>
      </p:sp>
      <p:sp>
        <p:nvSpPr>
          <p:cNvPr id="54" name="Shape 51"/>
          <p:cNvSpPr/>
          <p:nvPr/>
        </p:nvSpPr>
        <p:spPr>
          <a:xfrm>
            <a:off x="4614863" y="4179094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5" name="Text 52"/>
          <p:cNvSpPr/>
          <p:nvPr/>
        </p:nvSpPr>
        <p:spPr>
          <a:xfrm>
            <a:off x="4693444" y="4257675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Métaprotéomique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4693444" y="4486275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Protéines totales. Fonctions actives, interactions entre espèces.</a:t>
            </a:r>
            <a:endParaRPr lang="en-US" sz="837" dirty="0"/>
          </a:p>
        </p:txBody>
      </p:sp>
      <p:sp>
        <p:nvSpPr>
          <p:cNvPr id="57" name="Shape 54"/>
          <p:cNvSpPr/>
          <p:nvPr/>
        </p:nvSpPr>
        <p:spPr>
          <a:xfrm>
            <a:off x="4614863" y="4779169"/>
            <a:ext cx="4357688" cy="5572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8" name="Text 55"/>
          <p:cNvSpPr/>
          <p:nvPr/>
        </p:nvSpPr>
        <p:spPr>
          <a:xfrm>
            <a:off x="4693444" y="4857750"/>
            <a:ext cx="42005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Métabolomique</a:t>
            </a:r>
            <a:endParaRPr lang="en-US" sz="942" dirty="0"/>
          </a:p>
        </p:txBody>
      </p:sp>
      <p:sp>
        <p:nvSpPr>
          <p:cNvPr id="59" name="Text 56"/>
          <p:cNvSpPr/>
          <p:nvPr/>
        </p:nvSpPr>
        <p:spPr>
          <a:xfrm>
            <a:off x="4693444" y="5086350"/>
            <a:ext cx="42005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Métabolites collectifs. Métabolisme communautaire, interactions chimiques.</a:t>
            </a:r>
            <a:endParaRPr lang="en-US" sz="837" dirty="0"/>
          </a:p>
        </p:txBody>
      </p:sp>
      <p:sp>
        <p:nvSpPr>
          <p:cNvPr id="60" name="Shape 57"/>
          <p:cNvSpPr/>
          <p:nvPr/>
        </p:nvSpPr>
        <p:spPr>
          <a:xfrm>
            <a:off x="171450" y="5436394"/>
            <a:ext cx="8801100" cy="2857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61" name="Text 58"/>
          <p:cNvSpPr/>
          <p:nvPr/>
        </p:nvSpPr>
        <p:spPr>
          <a:xfrm>
            <a:off x="228600" y="5500688"/>
            <a:ext cx="12725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 intégrative :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1501108" y="5500688"/>
            <a:ext cx="65795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Multi-omics offre vision holistique : ADN (potentiel) → RNA (expression) → Protéines (fonction) → Métabolites (phénotype).</a:t>
            </a:r>
            <a:endParaRPr lang="en-US" sz="837" dirty="0"/>
          </a:p>
        </p:txBody>
      </p:sp>
    </p:spTree>
    <p:extLst>
      <p:ext uri="{BB962C8B-B14F-4D97-AF65-F5344CB8AC3E}">
        <p14:creationId xmlns:p14="http://schemas.microsoft.com/office/powerpoint/2010/main" val="381240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65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6868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Qu'est-ce que la Métagénomique Shotgun?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571500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28600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Définition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28600" y="1028700"/>
            <a:ext cx="4257675" cy="10001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" name="Text 4"/>
          <p:cNvSpPr/>
          <p:nvPr/>
        </p:nvSpPr>
        <p:spPr>
          <a:xfrm>
            <a:off x="328613" y="1141214"/>
            <a:ext cx="1729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501569" y="1141214"/>
            <a:ext cx="16321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 shotgun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133749" y="1141214"/>
            <a:ext cx="20332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 une approche de séquençage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28613" y="1341239"/>
            <a:ext cx="362643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qui fragmente aléatoirement l'ADN total d'une communauté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328613" y="1541264"/>
            <a:ext cx="40448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microbienne et séquence tous les fragments, permettant l'accès au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328613" y="1741289"/>
            <a:ext cx="10604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 complet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1389097" y="1741289"/>
            <a:ext cx="15811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 organismes présents.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228600" y="214312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Amplicon vs Shotgun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228600" y="2457450"/>
            <a:ext cx="4257675" cy="1114425"/>
          </a:xfrm>
          <a:prstGeom prst="rect">
            <a:avLst/>
          </a:prstGeom>
          <a:solidFill>
            <a:srgbClr val="F0F9E8"/>
          </a:solidFill>
          <a:ln/>
        </p:spPr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578894"/>
            <a:ext cx="112514" cy="128588"/>
          </a:xfrm>
          <a:prstGeom prst="rect">
            <a:avLst/>
          </a:prstGeom>
        </p:spPr>
      </p:pic>
      <p:sp>
        <p:nvSpPr>
          <p:cNvPr id="17" name="Text 13"/>
          <p:cNvSpPr/>
          <p:nvPr/>
        </p:nvSpPr>
        <p:spPr>
          <a:xfrm>
            <a:off x="426839" y="2555677"/>
            <a:ext cx="13874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Amplicon Sequencing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314325" y="2807494"/>
            <a:ext cx="7959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Séquence un 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1110323" y="2807494"/>
            <a:ext cx="14992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gène marqueur spécifique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2609617" y="2807494"/>
            <a:ext cx="8251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(16S rRNA, ITS)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314325" y="2971800"/>
            <a:ext cx="40862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Amplification via PCR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314325" y="3143250"/>
            <a:ext cx="40862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Résolution: genre/famille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314325" y="3314700"/>
            <a:ext cx="40862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Information: taxonomie uniquement</a:t>
            </a:r>
            <a:endParaRPr lang="en-US" sz="837" dirty="0"/>
          </a:p>
        </p:txBody>
      </p:sp>
      <p:sp>
        <p:nvSpPr>
          <p:cNvPr id="24" name="Shape 20"/>
          <p:cNvSpPr/>
          <p:nvPr/>
        </p:nvSpPr>
        <p:spPr>
          <a:xfrm>
            <a:off x="228600" y="3643313"/>
            <a:ext cx="4257675" cy="114300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3" y="3779044"/>
            <a:ext cx="128588" cy="128588"/>
          </a:xfrm>
          <a:prstGeom prst="rect">
            <a:avLst/>
          </a:prstGeom>
        </p:spPr>
      </p:pic>
      <p:sp>
        <p:nvSpPr>
          <p:cNvPr id="26" name="Text 21"/>
          <p:cNvSpPr/>
          <p:nvPr/>
        </p:nvSpPr>
        <p:spPr>
          <a:xfrm>
            <a:off x="457200" y="3755827"/>
            <a:ext cx="15239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Shotgun Metagenomics</a:t>
            </a:r>
            <a:endParaRPr lang="en-US" sz="942" dirty="0"/>
          </a:p>
        </p:txBody>
      </p:sp>
      <p:sp>
        <p:nvSpPr>
          <p:cNvPr id="27" name="Text 22"/>
          <p:cNvSpPr/>
          <p:nvPr/>
        </p:nvSpPr>
        <p:spPr>
          <a:xfrm>
            <a:off x="328613" y="4007644"/>
            <a:ext cx="6249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Séquence 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953607" y="4007644"/>
            <a:ext cx="10567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tout l'ADN présent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328613" y="417195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Sans amplification ciblée</a:t>
            </a: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328613" y="434340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Résolution: espèce/souche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328613" y="4514850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Information: taxonomie + fonctions complètes</a:t>
            </a:r>
            <a:endParaRPr lang="en-US" sz="837" dirty="0"/>
          </a:p>
        </p:txBody>
      </p:sp>
      <p:sp>
        <p:nvSpPr>
          <p:cNvPr id="32" name="Text 27"/>
          <p:cNvSpPr/>
          <p:nvPr/>
        </p:nvSpPr>
        <p:spPr>
          <a:xfrm>
            <a:off x="228600" y="4900613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Pourquoi Shotgun?</a:t>
            </a:r>
            <a:endParaRPr lang="en-US" sz="1350" dirty="0"/>
          </a:p>
        </p:txBody>
      </p:sp>
      <p:sp>
        <p:nvSpPr>
          <p:cNvPr id="33" name="Shape 28"/>
          <p:cNvSpPr/>
          <p:nvPr/>
        </p:nvSpPr>
        <p:spPr>
          <a:xfrm>
            <a:off x="228600" y="5214938"/>
            <a:ext cx="4257675" cy="105727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4" name="Text 29"/>
          <p:cNvSpPr/>
          <p:nvPr/>
        </p:nvSpPr>
        <p:spPr>
          <a:xfrm>
            <a:off x="328613" y="5322094"/>
            <a:ext cx="6039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Accès au </a:t>
            </a:r>
            <a:endParaRPr lang="en-US" sz="837" dirty="0"/>
          </a:p>
        </p:txBody>
      </p:sp>
      <p:sp>
        <p:nvSpPr>
          <p:cNvPr id="35" name="Text 30"/>
          <p:cNvSpPr/>
          <p:nvPr/>
        </p:nvSpPr>
        <p:spPr>
          <a:xfrm>
            <a:off x="932594" y="5322094"/>
            <a:ext cx="9426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 complet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1875234" y="5322094"/>
            <a:ext cx="11314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vs un seul marqueur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328613" y="5493544"/>
            <a:ext cx="7076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Résolution 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1036262" y="5493544"/>
            <a:ext cx="8261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espèce/souche</a:t>
            </a:r>
            <a:endParaRPr lang="en-US" sz="837" dirty="0"/>
          </a:p>
        </p:txBody>
      </p:sp>
      <p:sp>
        <p:nvSpPr>
          <p:cNvPr id="39" name="Text 34"/>
          <p:cNvSpPr/>
          <p:nvPr/>
        </p:nvSpPr>
        <p:spPr>
          <a:xfrm>
            <a:off x="1862426" y="5493544"/>
            <a:ext cx="14220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(vs genre pour amplicons)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328613" y="5664994"/>
            <a:ext cx="107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</a:t>
            </a:r>
            <a:endParaRPr lang="en-US" sz="837" dirty="0"/>
          </a:p>
        </p:txBody>
      </p:sp>
      <p:sp>
        <p:nvSpPr>
          <p:cNvPr id="41" name="Text 36"/>
          <p:cNvSpPr/>
          <p:nvPr/>
        </p:nvSpPr>
        <p:spPr>
          <a:xfrm>
            <a:off x="436411" y="5664994"/>
            <a:ext cx="1658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Potentiel fonctionnel complet</a:t>
            </a:r>
            <a:endParaRPr lang="en-US" sz="837" dirty="0"/>
          </a:p>
        </p:txBody>
      </p:sp>
      <p:sp>
        <p:nvSpPr>
          <p:cNvPr id="42" name="Text 37"/>
          <p:cNvSpPr/>
          <p:nvPr/>
        </p:nvSpPr>
        <p:spPr>
          <a:xfrm>
            <a:off x="2094793" y="5664994"/>
            <a:ext cx="8668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(tous les gènes)</a:t>
            </a:r>
            <a:endParaRPr lang="en-US" sz="837" dirty="0"/>
          </a:p>
        </p:txBody>
      </p:sp>
      <p:sp>
        <p:nvSpPr>
          <p:cNvPr id="43" name="Text 38"/>
          <p:cNvSpPr/>
          <p:nvPr/>
        </p:nvSpPr>
        <p:spPr>
          <a:xfrm>
            <a:off x="328613" y="5836444"/>
            <a:ext cx="1077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</a:t>
            </a:r>
            <a:endParaRPr lang="en-US" sz="837" dirty="0"/>
          </a:p>
        </p:txBody>
      </p:sp>
      <p:sp>
        <p:nvSpPr>
          <p:cNvPr id="44" name="Text 39"/>
          <p:cNvSpPr/>
          <p:nvPr/>
        </p:nvSpPr>
        <p:spPr>
          <a:xfrm>
            <a:off x="436411" y="5836444"/>
            <a:ext cx="8986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 de biais PCR</a:t>
            </a:r>
            <a:endParaRPr lang="en-US" sz="837" dirty="0"/>
          </a:p>
        </p:txBody>
      </p:sp>
      <p:sp>
        <p:nvSpPr>
          <p:cNvPr id="45" name="Text 40"/>
          <p:cNvSpPr/>
          <p:nvPr/>
        </p:nvSpPr>
        <p:spPr>
          <a:xfrm>
            <a:off x="328613" y="6007894"/>
            <a:ext cx="9200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Découverte de </a:t>
            </a:r>
            <a:endParaRPr lang="en-US" sz="837" dirty="0"/>
          </a:p>
        </p:txBody>
      </p:sp>
      <p:sp>
        <p:nvSpPr>
          <p:cNvPr id="46" name="Text 41"/>
          <p:cNvSpPr/>
          <p:nvPr/>
        </p:nvSpPr>
        <p:spPr>
          <a:xfrm>
            <a:off x="1248621" y="6007894"/>
            <a:ext cx="12328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nouveaux organismes</a:t>
            </a:r>
            <a:endParaRPr lang="en-US" sz="837" dirty="0"/>
          </a:p>
        </p:txBody>
      </p:sp>
      <p:sp>
        <p:nvSpPr>
          <p:cNvPr id="47" name="Text 42"/>
          <p:cNvSpPr/>
          <p:nvPr/>
        </p:nvSpPr>
        <p:spPr>
          <a:xfrm>
            <a:off x="4657725" y="714375"/>
            <a:ext cx="42576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Applications Principales</a:t>
            </a:r>
            <a:endParaRPr lang="en-US" sz="1350" dirty="0"/>
          </a:p>
        </p:txBody>
      </p:sp>
      <p:sp>
        <p:nvSpPr>
          <p:cNvPr id="48" name="Shape 43"/>
          <p:cNvSpPr/>
          <p:nvPr/>
        </p:nvSpPr>
        <p:spPr>
          <a:xfrm>
            <a:off x="4657725" y="1028700"/>
            <a:ext cx="4257675" cy="8001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9" name="Text 44"/>
          <p:cNvSpPr/>
          <p:nvPr/>
        </p:nvSpPr>
        <p:spPr>
          <a:xfrm>
            <a:off x="4757738" y="1128713"/>
            <a:ext cx="40576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Reconstruction de Génomes (MAGs)</a:t>
            </a:r>
            <a:endParaRPr lang="en-US" sz="942" dirty="0"/>
          </a:p>
        </p:txBody>
      </p:sp>
      <p:sp>
        <p:nvSpPr>
          <p:cNvPr id="50" name="Text 45"/>
          <p:cNvSpPr/>
          <p:nvPr/>
        </p:nvSpPr>
        <p:spPr>
          <a:xfrm>
            <a:off x="4757738" y="1385888"/>
            <a:ext cx="40576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Récupération de génomes complets d'organismes non-cultivables. Permet étude détaillée de microbes impossibles à cultiver en laboratoire.</a:t>
            </a:r>
            <a:endParaRPr lang="en-US" sz="837" dirty="0"/>
          </a:p>
        </p:txBody>
      </p:sp>
      <p:sp>
        <p:nvSpPr>
          <p:cNvPr id="51" name="Shape 46"/>
          <p:cNvSpPr/>
          <p:nvPr/>
        </p:nvSpPr>
        <p:spPr>
          <a:xfrm>
            <a:off x="4657725" y="1914525"/>
            <a:ext cx="4257675" cy="9715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2" name="Text 47"/>
          <p:cNvSpPr/>
          <p:nvPr/>
        </p:nvSpPr>
        <p:spPr>
          <a:xfrm>
            <a:off x="4757738" y="2014538"/>
            <a:ext cx="40576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Profilage Fonctionnel Détaillé</a:t>
            </a:r>
            <a:endParaRPr lang="en-US" sz="942" dirty="0"/>
          </a:p>
        </p:txBody>
      </p:sp>
      <p:sp>
        <p:nvSpPr>
          <p:cNvPr id="53" name="Text 48"/>
          <p:cNvSpPr/>
          <p:nvPr/>
        </p:nvSpPr>
        <p:spPr>
          <a:xfrm>
            <a:off x="4757738" y="2271713"/>
            <a:ext cx="405765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de toutes les fonctions métaboliques présentes dans la communauté. Voies de dégradation, biosynthèse, résistance aux antibiotiques.</a:t>
            </a:r>
            <a:endParaRPr lang="en-US" sz="837" dirty="0"/>
          </a:p>
        </p:txBody>
      </p:sp>
      <p:sp>
        <p:nvSpPr>
          <p:cNvPr id="54" name="Shape 49"/>
          <p:cNvSpPr/>
          <p:nvPr/>
        </p:nvSpPr>
        <p:spPr>
          <a:xfrm>
            <a:off x="4657725" y="2971800"/>
            <a:ext cx="4257675" cy="8001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5" name="Text 50"/>
          <p:cNvSpPr/>
          <p:nvPr/>
        </p:nvSpPr>
        <p:spPr>
          <a:xfrm>
            <a:off x="4757738" y="3071813"/>
            <a:ext cx="40576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Découverte de Voies Métaboliques</a:t>
            </a:r>
            <a:endParaRPr lang="en-US" sz="942" dirty="0"/>
          </a:p>
        </p:txBody>
      </p:sp>
      <p:sp>
        <p:nvSpPr>
          <p:cNvPr id="56" name="Text 51"/>
          <p:cNvSpPr/>
          <p:nvPr/>
        </p:nvSpPr>
        <p:spPr>
          <a:xfrm>
            <a:off x="4757738" y="3328988"/>
            <a:ext cx="40576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de nouvelles enzymes, voies métaboliques inconnues, potentiel biotechnologique (bioremediation, production de composés).</a:t>
            </a:r>
            <a:endParaRPr lang="en-US" sz="837" dirty="0"/>
          </a:p>
        </p:txBody>
      </p:sp>
      <p:sp>
        <p:nvSpPr>
          <p:cNvPr id="57" name="Shape 52"/>
          <p:cNvSpPr/>
          <p:nvPr/>
        </p:nvSpPr>
        <p:spPr>
          <a:xfrm>
            <a:off x="4657725" y="3857625"/>
            <a:ext cx="4257675" cy="8001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8" name="Text 53"/>
          <p:cNvSpPr/>
          <p:nvPr/>
        </p:nvSpPr>
        <p:spPr>
          <a:xfrm>
            <a:off x="4757738" y="3957638"/>
            <a:ext cx="40576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Gènes de Résistance et Virulence</a:t>
            </a:r>
            <a:endParaRPr lang="en-US" sz="942" dirty="0"/>
          </a:p>
        </p:txBody>
      </p:sp>
      <p:sp>
        <p:nvSpPr>
          <p:cNvPr id="59" name="Text 54"/>
          <p:cNvSpPr/>
          <p:nvPr/>
        </p:nvSpPr>
        <p:spPr>
          <a:xfrm>
            <a:off x="4757738" y="4214813"/>
            <a:ext cx="40576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Détection de gènes de résistance aux antibiotiques (ARGs), facteurs de virulence, éléments mobiles (plasmides, transposons).</a:t>
            </a:r>
            <a:endParaRPr lang="en-US" sz="837" dirty="0"/>
          </a:p>
        </p:txBody>
      </p:sp>
      <p:sp>
        <p:nvSpPr>
          <p:cNvPr id="60" name="Shape 55"/>
          <p:cNvSpPr/>
          <p:nvPr/>
        </p:nvSpPr>
        <p:spPr>
          <a:xfrm>
            <a:off x="4657725" y="4743450"/>
            <a:ext cx="4257675" cy="8001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1" name="Text 56"/>
          <p:cNvSpPr/>
          <p:nvPr/>
        </p:nvSpPr>
        <p:spPr>
          <a:xfrm>
            <a:off x="4757738" y="4843463"/>
            <a:ext cx="40576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Diversité Génétique Intra-espèce</a:t>
            </a:r>
            <a:endParaRPr lang="en-US" sz="942" dirty="0"/>
          </a:p>
        </p:txBody>
      </p:sp>
      <p:sp>
        <p:nvSpPr>
          <p:cNvPr id="62" name="Text 57"/>
          <p:cNvSpPr/>
          <p:nvPr/>
        </p:nvSpPr>
        <p:spPr>
          <a:xfrm>
            <a:off x="4757738" y="5100638"/>
            <a:ext cx="40576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Étude de variation génétique au niveau des souches, adaptation locale, évolution microbienne.</a:t>
            </a:r>
            <a:endParaRPr lang="en-US" sz="837" dirty="0"/>
          </a:p>
        </p:txBody>
      </p:sp>
      <p:sp>
        <p:nvSpPr>
          <p:cNvPr id="63" name="Shape 58"/>
          <p:cNvSpPr/>
          <p:nvPr/>
        </p:nvSpPr>
        <p:spPr>
          <a:xfrm>
            <a:off x="4657725" y="5657850"/>
            <a:ext cx="4257675" cy="1000125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64" name="Shape 59"/>
          <p:cNvSpPr/>
          <p:nvPr/>
        </p:nvSpPr>
        <p:spPr>
          <a:xfrm>
            <a:off x="4657725" y="5657850"/>
            <a:ext cx="28575" cy="100012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5" name="Text 60"/>
          <p:cNvSpPr/>
          <p:nvPr/>
        </p:nvSpPr>
        <p:spPr>
          <a:xfrm>
            <a:off x="4772025" y="5772150"/>
            <a:ext cx="40290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Clé</a:t>
            </a:r>
            <a:endParaRPr lang="en-US" sz="942" dirty="0"/>
          </a:p>
        </p:txBody>
      </p:sp>
      <p:sp>
        <p:nvSpPr>
          <p:cNvPr id="66" name="Text 61"/>
          <p:cNvSpPr/>
          <p:nvPr/>
        </p:nvSpPr>
        <p:spPr>
          <a:xfrm>
            <a:off x="4857750" y="6007894"/>
            <a:ext cx="3675830" cy="6440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métagénomique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shotgun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notre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capacité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à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étudier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les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communautés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microbiennes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donnant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accès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b="1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</a:t>
            </a: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plutôt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qu'à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 simple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marqueur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taxonomique</a:t>
            </a: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837" dirty="0"/>
          </a:p>
          <a:p>
            <a:endParaRPr lang="en-US" sz="837" dirty="0"/>
          </a:p>
          <a:p>
            <a:pPr marL="0" indent="0">
              <a:buNone/>
            </a:pPr>
            <a:endParaRPr lang="en-US" sz="837" dirty="0"/>
          </a:p>
        </p:txBody>
      </p:sp>
      <p:sp>
        <p:nvSpPr>
          <p:cNvPr id="67" name="Text 62"/>
          <p:cNvSpPr/>
          <p:nvPr/>
        </p:nvSpPr>
        <p:spPr>
          <a:xfrm>
            <a:off x="4772025" y="6207919"/>
            <a:ext cx="27022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68" name="Text 63"/>
          <p:cNvSpPr/>
          <p:nvPr/>
        </p:nvSpPr>
        <p:spPr>
          <a:xfrm>
            <a:off x="7474316" y="6207919"/>
            <a:ext cx="9613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  <p:sp>
        <p:nvSpPr>
          <p:cNvPr id="69" name="Text 64"/>
          <p:cNvSpPr/>
          <p:nvPr/>
        </p:nvSpPr>
        <p:spPr>
          <a:xfrm>
            <a:off x="4772025" y="6207919"/>
            <a:ext cx="4015513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078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Workflow Technique Complet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171450" y="457200"/>
            <a:ext cx="8801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l'échantillon environnemental aux résultats biologiques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171450" y="628650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Shape 3"/>
          <p:cNvSpPr/>
          <p:nvPr/>
        </p:nvSpPr>
        <p:spPr>
          <a:xfrm>
            <a:off x="171450" y="714375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" name="Shape 4"/>
          <p:cNvSpPr/>
          <p:nvPr/>
        </p:nvSpPr>
        <p:spPr>
          <a:xfrm>
            <a:off x="242888" y="785813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8" name="Text 5"/>
          <p:cNvSpPr/>
          <p:nvPr/>
        </p:nvSpPr>
        <p:spPr>
          <a:xfrm>
            <a:off x="242888" y="78581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00063" y="785813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Extraction d'ADN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500063" y="1021556"/>
            <a:ext cx="12361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Extraction d'ADN total.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1736238" y="1021556"/>
            <a:ext cx="9292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Qualité critique: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665512" y="1021556"/>
            <a:ext cx="9650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pureté, intégrité.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3630560" y="1021556"/>
            <a:ext cx="3206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Défis: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3951191" y="1021556"/>
            <a:ext cx="3677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acides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500063" y="1193006"/>
            <a:ext cx="14855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humiques, polysaccharides.</a:t>
            </a:r>
            <a:endParaRPr lang="en-US" sz="837" dirty="0"/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30" y="1610916"/>
            <a:ext cx="96441" cy="128588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171450" y="1785938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8" name="Shape 14"/>
          <p:cNvSpPr/>
          <p:nvPr/>
        </p:nvSpPr>
        <p:spPr>
          <a:xfrm>
            <a:off x="242888" y="1857375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19" name="Text 15"/>
          <p:cNvSpPr/>
          <p:nvPr/>
        </p:nvSpPr>
        <p:spPr>
          <a:xfrm>
            <a:off x="242888" y="18573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500063" y="1857375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Préparation de Librairie</a:t>
            </a:r>
            <a:endParaRPr lang="en-US" sz="942" dirty="0"/>
          </a:p>
        </p:txBody>
      </p:sp>
      <p:sp>
        <p:nvSpPr>
          <p:cNvPr id="21" name="Text 17"/>
          <p:cNvSpPr/>
          <p:nvPr/>
        </p:nvSpPr>
        <p:spPr>
          <a:xfrm>
            <a:off x="500063" y="2085975"/>
            <a:ext cx="39433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Fragmentation ADN. Ajout adaptateurs. Sélection taille fragments. PCR minimale.</a:t>
            </a:r>
            <a:endParaRPr lang="en-US" sz="837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30" y="2682478"/>
            <a:ext cx="96441" cy="128588"/>
          </a:xfrm>
          <a:prstGeom prst="rect">
            <a:avLst/>
          </a:prstGeom>
        </p:spPr>
      </p:pic>
      <p:sp>
        <p:nvSpPr>
          <p:cNvPr id="23" name="Shape 18"/>
          <p:cNvSpPr/>
          <p:nvPr/>
        </p:nvSpPr>
        <p:spPr>
          <a:xfrm>
            <a:off x="171450" y="2857500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4" name="Shape 19"/>
          <p:cNvSpPr/>
          <p:nvPr/>
        </p:nvSpPr>
        <p:spPr>
          <a:xfrm>
            <a:off x="242888" y="2928938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25" name="Text 20"/>
          <p:cNvSpPr/>
          <p:nvPr/>
        </p:nvSpPr>
        <p:spPr>
          <a:xfrm>
            <a:off x="242888" y="292893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500063" y="2928938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Séquençage</a:t>
            </a:r>
            <a:endParaRPr lang="en-US" sz="942" dirty="0"/>
          </a:p>
        </p:txBody>
      </p:sp>
      <p:sp>
        <p:nvSpPr>
          <p:cNvPr id="27" name="Text 22"/>
          <p:cNvSpPr/>
          <p:nvPr/>
        </p:nvSpPr>
        <p:spPr>
          <a:xfrm>
            <a:off x="500063" y="3164681"/>
            <a:ext cx="4805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Illumina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980591" y="3164681"/>
            <a:ext cx="8969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(150-300 bp) ou 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1877523" y="3164681"/>
            <a:ext cx="9972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PacBio/Nanopore</a:t>
            </a: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2874801" y="3164681"/>
            <a:ext cx="15548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(&gt;10 kb). Profondeur: 1-100+ 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500063" y="3336131"/>
            <a:ext cx="8209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Gb/échantillon.</a:t>
            </a:r>
            <a:endParaRPr lang="en-US" sz="837" dirty="0"/>
          </a:p>
        </p:txBody>
      </p:sp>
      <p:pic>
        <p:nvPicPr>
          <p:cNvPr id="3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30" y="3754041"/>
            <a:ext cx="96441" cy="128588"/>
          </a:xfrm>
          <a:prstGeom prst="rect">
            <a:avLst/>
          </a:prstGeom>
        </p:spPr>
      </p:pic>
      <p:sp>
        <p:nvSpPr>
          <p:cNvPr id="33" name="Shape 27"/>
          <p:cNvSpPr/>
          <p:nvPr/>
        </p:nvSpPr>
        <p:spPr>
          <a:xfrm>
            <a:off x="171450" y="3929063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4" name="Shape 28"/>
          <p:cNvSpPr/>
          <p:nvPr/>
        </p:nvSpPr>
        <p:spPr>
          <a:xfrm>
            <a:off x="242888" y="4000500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35" name="Text 29"/>
          <p:cNvSpPr/>
          <p:nvPr/>
        </p:nvSpPr>
        <p:spPr>
          <a:xfrm>
            <a:off x="242888" y="40005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36" name="Text 30"/>
          <p:cNvSpPr/>
          <p:nvPr/>
        </p:nvSpPr>
        <p:spPr>
          <a:xfrm>
            <a:off x="500063" y="400050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Quality Control</a:t>
            </a:r>
            <a:endParaRPr lang="en-US" sz="942" dirty="0"/>
          </a:p>
        </p:txBody>
      </p:sp>
      <p:sp>
        <p:nvSpPr>
          <p:cNvPr id="37" name="Text 31"/>
          <p:cNvSpPr/>
          <p:nvPr/>
        </p:nvSpPr>
        <p:spPr>
          <a:xfrm>
            <a:off x="500063" y="4236244"/>
            <a:ext cx="4345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FastQC:</a:t>
            </a:r>
            <a:endParaRPr lang="en-US" sz="837" dirty="0"/>
          </a:p>
        </p:txBody>
      </p:sp>
      <p:sp>
        <p:nvSpPr>
          <p:cNvPr id="38" name="Text 32"/>
          <p:cNvSpPr/>
          <p:nvPr/>
        </p:nvSpPr>
        <p:spPr>
          <a:xfrm>
            <a:off x="934631" y="4236244"/>
            <a:ext cx="7881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qualité reads. </a:t>
            </a:r>
            <a:endParaRPr lang="en-US" sz="837" dirty="0"/>
          </a:p>
        </p:txBody>
      </p:sp>
      <p:sp>
        <p:nvSpPr>
          <p:cNvPr id="39" name="Text 33"/>
          <p:cNvSpPr/>
          <p:nvPr/>
        </p:nvSpPr>
        <p:spPr>
          <a:xfrm>
            <a:off x="1722732" y="4236244"/>
            <a:ext cx="5865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Trimming:</a:t>
            </a:r>
            <a:endParaRPr lang="en-US" sz="837" dirty="0"/>
          </a:p>
        </p:txBody>
      </p:sp>
      <p:sp>
        <p:nvSpPr>
          <p:cNvPr id="40" name="Text 34"/>
          <p:cNvSpPr/>
          <p:nvPr/>
        </p:nvSpPr>
        <p:spPr>
          <a:xfrm>
            <a:off x="2309329" y="4236244"/>
            <a:ext cx="74261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adaptateurs. 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3051944" y="4236244"/>
            <a:ext cx="4732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Filtrage:</a:t>
            </a:r>
            <a:endParaRPr lang="en-US" sz="837" dirty="0"/>
          </a:p>
        </p:txBody>
      </p:sp>
      <p:sp>
        <p:nvSpPr>
          <p:cNvPr id="42" name="Text 36"/>
          <p:cNvSpPr/>
          <p:nvPr/>
        </p:nvSpPr>
        <p:spPr>
          <a:xfrm>
            <a:off x="3525162" y="4236244"/>
            <a:ext cx="8420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contamination. </a:t>
            </a:r>
            <a:endParaRPr lang="en-US" sz="837" dirty="0"/>
          </a:p>
        </p:txBody>
      </p:sp>
      <p:sp>
        <p:nvSpPr>
          <p:cNvPr id="43" name="Text 37"/>
          <p:cNvSpPr/>
          <p:nvPr/>
        </p:nvSpPr>
        <p:spPr>
          <a:xfrm>
            <a:off x="500063" y="4407694"/>
            <a:ext cx="4985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MultiQC:</a:t>
            </a:r>
            <a:endParaRPr lang="en-US" sz="837" dirty="0"/>
          </a:p>
        </p:txBody>
      </p:sp>
      <p:sp>
        <p:nvSpPr>
          <p:cNvPr id="44" name="Text 38"/>
          <p:cNvSpPr/>
          <p:nvPr/>
        </p:nvSpPr>
        <p:spPr>
          <a:xfrm>
            <a:off x="998646" y="4407694"/>
            <a:ext cx="4676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rapport.</a:t>
            </a:r>
            <a:endParaRPr lang="en-US" sz="837" dirty="0"/>
          </a:p>
        </p:txBody>
      </p:sp>
      <p:sp>
        <p:nvSpPr>
          <p:cNvPr id="45" name="Shape 39"/>
          <p:cNvSpPr/>
          <p:nvPr/>
        </p:nvSpPr>
        <p:spPr>
          <a:xfrm>
            <a:off x="4629150" y="714375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6" name="Shape 40"/>
          <p:cNvSpPr/>
          <p:nvPr/>
        </p:nvSpPr>
        <p:spPr>
          <a:xfrm>
            <a:off x="4700588" y="785813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47" name="Text 41"/>
          <p:cNvSpPr/>
          <p:nvPr/>
        </p:nvSpPr>
        <p:spPr>
          <a:xfrm>
            <a:off x="4700588" y="78581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48" name="Text 42"/>
          <p:cNvSpPr/>
          <p:nvPr/>
        </p:nvSpPr>
        <p:spPr>
          <a:xfrm>
            <a:off x="4957763" y="785813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Assembly</a:t>
            </a:r>
            <a:endParaRPr lang="en-US" sz="942" dirty="0"/>
          </a:p>
        </p:txBody>
      </p:sp>
      <p:sp>
        <p:nvSpPr>
          <p:cNvPr id="49" name="Text 43"/>
          <p:cNvSpPr/>
          <p:nvPr/>
        </p:nvSpPr>
        <p:spPr>
          <a:xfrm>
            <a:off x="4957763" y="1021556"/>
            <a:ext cx="20414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Reconstruction contigs à partir reads. </a:t>
            </a:r>
            <a:endParaRPr lang="en-US" sz="837" dirty="0"/>
          </a:p>
        </p:txBody>
      </p:sp>
      <p:sp>
        <p:nvSpPr>
          <p:cNvPr id="50" name="Text 44"/>
          <p:cNvSpPr/>
          <p:nvPr/>
        </p:nvSpPr>
        <p:spPr>
          <a:xfrm>
            <a:off x="6999173" y="1021556"/>
            <a:ext cx="13225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MEGAHIT, metaSPAdes.</a:t>
            </a:r>
            <a:endParaRPr lang="en-US" sz="837" dirty="0"/>
          </a:p>
        </p:txBody>
      </p:sp>
      <p:sp>
        <p:nvSpPr>
          <p:cNvPr id="51" name="Text 45"/>
          <p:cNvSpPr/>
          <p:nvPr/>
        </p:nvSpPr>
        <p:spPr>
          <a:xfrm>
            <a:off x="8321743" y="1021556"/>
            <a:ext cx="2079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Co-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957763" y="1193006"/>
            <a:ext cx="12279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assembly vs individual.</a:t>
            </a:r>
            <a:endParaRPr lang="en-US" sz="837" dirty="0"/>
          </a:p>
        </p:txBody>
      </p:sp>
      <p:pic>
        <p:nvPicPr>
          <p:cNvPr id="5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30" y="1610916"/>
            <a:ext cx="96441" cy="128588"/>
          </a:xfrm>
          <a:prstGeom prst="rect">
            <a:avLst/>
          </a:prstGeom>
        </p:spPr>
      </p:pic>
      <p:sp>
        <p:nvSpPr>
          <p:cNvPr id="54" name="Shape 47"/>
          <p:cNvSpPr/>
          <p:nvPr/>
        </p:nvSpPr>
        <p:spPr>
          <a:xfrm>
            <a:off x="4629150" y="1785938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5" name="Shape 48"/>
          <p:cNvSpPr/>
          <p:nvPr/>
        </p:nvSpPr>
        <p:spPr>
          <a:xfrm>
            <a:off x="4700588" y="1857375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56" name="Text 49"/>
          <p:cNvSpPr/>
          <p:nvPr/>
        </p:nvSpPr>
        <p:spPr>
          <a:xfrm>
            <a:off x="4700588" y="18573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57" name="Text 50"/>
          <p:cNvSpPr/>
          <p:nvPr/>
        </p:nvSpPr>
        <p:spPr>
          <a:xfrm>
            <a:off x="4957763" y="1857375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Binning</a:t>
            </a:r>
            <a:endParaRPr lang="en-US" sz="942" dirty="0"/>
          </a:p>
        </p:txBody>
      </p:sp>
      <p:sp>
        <p:nvSpPr>
          <p:cNvPr id="58" name="Text 51"/>
          <p:cNvSpPr/>
          <p:nvPr/>
        </p:nvSpPr>
        <p:spPr>
          <a:xfrm>
            <a:off x="4957763" y="2093119"/>
            <a:ext cx="23949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Regroupement contigs en génomes (MAGs). </a:t>
            </a:r>
            <a:endParaRPr lang="en-US" sz="837" dirty="0"/>
          </a:p>
        </p:txBody>
      </p:sp>
      <p:sp>
        <p:nvSpPr>
          <p:cNvPr id="59" name="Text 52"/>
          <p:cNvSpPr/>
          <p:nvPr/>
        </p:nvSpPr>
        <p:spPr>
          <a:xfrm>
            <a:off x="7352705" y="2093119"/>
            <a:ext cx="7209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Composition</a:t>
            </a:r>
            <a:endParaRPr lang="en-US" sz="837" dirty="0"/>
          </a:p>
        </p:txBody>
      </p:sp>
      <p:sp>
        <p:nvSpPr>
          <p:cNvPr id="60" name="Text 53"/>
          <p:cNvSpPr/>
          <p:nvPr/>
        </p:nvSpPr>
        <p:spPr>
          <a:xfrm>
            <a:off x="8073610" y="2093119"/>
            <a:ext cx="1248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+ </a:t>
            </a:r>
            <a:endParaRPr lang="en-US" sz="837" dirty="0"/>
          </a:p>
        </p:txBody>
      </p:sp>
      <p:sp>
        <p:nvSpPr>
          <p:cNvPr id="61" name="Text 54"/>
          <p:cNvSpPr/>
          <p:nvPr/>
        </p:nvSpPr>
        <p:spPr>
          <a:xfrm>
            <a:off x="8198430" y="2093119"/>
            <a:ext cx="6626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abondance.</a:t>
            </a:r>
            <a:endParaRPr lang="en-US" sz="837" dirty="0"/>
          </a:p>
        </p:txBody>
      </p:sp>
      <p:sp>
        <p:nvSpPr>
          <p:cNvPr id="62" name="Text 55"/>
          <p:cNvSpPr/>
          <p:nvPr/>
        </p:nvSpPr>
        <p:spPr>
          <a:xfrm>
            <a:off x="4957763" y="2264569"/>
            <a:ext cx="16954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MetaBAT2, MaxBin2, CONCOCT.</a:t>
            </a:r>
            <a:endParaRPr lang="en-US" sz="837" dirty="0"/>
          </a:p>
        </p:txBody>
      </p:sp>
      <p:pic>
        <p:nvPicPr>
          <p:cNvPr id="63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30" y="2682478"/>
            <a:ext cx="96441" cy="128588"/>
          </a:xfrm>
          <a:prstGeom prst="rect">
            <a:avLst/>
          </a:prstGeom>
        </p:spPr>
      </p:pic>
      <p:sp>
        <p:nvSpPr>
          <p:cNvPr id="64" name="Shape 56"/>
          <p:cNvSpPr/>
          <p:nvPr/>
        </p:nvSpPr>
        <p:spPr>
          <a:xfrm>
            <a:off x="4629150" y="2857500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5" name="Shape 57"/>
          <p:cNvSpPr/>
          <p:nvPr/>
        </p:nvSpPr>
        <p:spPr>
          <a:xfrm>
            <a:off x="4700588" y="2928938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66" name="Text 58"/>
          <p:cNvSpPr/>
          <p:nvPr/>
        </p:nvSpPr>
        <p:spPr>
          <a:xfrm>
            <a:off x="4700588" y="292893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  <p:sp>
        <p:nvSpPr>
          <p:cNvPr id="67" name="Text 59"/>
          <p:cNvSpPr/>
          <p:nvPr/>
        </p:nvSpPr>
        <p:spPr>
          <a:xfrm>
            <a:off x="4957763" y="2928938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Annotation</a:t>
            </a:r>
            <a:endParaRPr lang="en-US" sz="942" dirty="0"/>
          </a:p>
        </p:txBody>
      </p:sp>
      <p:sp>
        <p:nvSpPr>
          <p:cNvPr id="68" name="Text 60"/>
          <p:cNvSpPr/>
          <p:nvPr/>
        </p:nvSpPr>
        <p:spPr>
          <a:xfrm>
            <a:off x="4957763" y="3164681"/>
            <a:ext cx="8011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Taxonomique:</a:t>
            </a:r>
            <a:endParaRPr lang="en-US" sz="837" dirty="0"/>
          </a:p>
        </p:txBody>
      </p:sp>
      <p:sp>
        <p:nvSpPr>
          <p:cNvPr id="69" name="Text 61"/>
          <p:cNvSpPr/>
          <p:nvPr/>
        </p:nvSpPr>
        <p:spPr>
          <a:xfrm>
            <a:off x="5758895" y="3164681"/>
            <a:ext cx="10530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GTDB-Tk, Kraken2. </a:t>
            </a:r>
            <a:endParaRPr lang="en-US" sz="837" dirty="0"/>
          </a:p>
        </p:txBody>
      </p:sp>
      <p:sp>
        <p:nvSpPr>
          <p:cNvPr id="70" name="Text 62"/>
          <p:cNvSpPr/>
          <p:nvPr/>
        </p:nvSpPr>
        <p:spPr>
          <a:xfrm>
            <a:off x="6811956" y="3164681"/>
            <a:ext cx="8101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Fonctionnelle:</a:t>
            </a:r>
            <a:endParaRPr lang="en-US" sz="837" dirty="0"/>
          </a:p>
        </p:txBody>
      </p:sp>
      <p:sp>
        <p:nvSpPr>
          <p:cNvPr id="71" name="Text 63"/>
          <p:cNvSpPr/>
          <p:nvPr/>
        </p:nvSpPr>
        <p:spPr>
          <a:xfrm>
            <a:off x="7622130" y="3164681"/>
            <a:ext cx="8213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Prokka, DRAM, </a:t>
            </a:r>
            <a:endParaRPr lang="en-US" sz="837" dirty="0"/>
          </a:p>
        </p:txBody>
      </p:sp>
      <p:sp>
        <p:nvSpPr>
          <p:cNvPr id="72" name="Text 64"/>
          <p:cNvSpPr/>
          <p:nvPr/>
        </p:nvSpPr>
        <p:spPr>
          <a:xfrm>
            <a:off x="4957763" y="3336131"/>
            <a:ext cx="1711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eggNOG. Assignation fonctions.</a:t>
            </a:r>
            <a:endParaRPr lang="en-US" sz="837" dirty="0"/>
          </a:p>
        </p:txBody>
      </p:sp>
      <p:pic>
        <p:nvPicPr>
          <p:cNvPr id="73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630" y="3754041"/>
            <a:ext cx="96441" cy="128588"/>
          </a:xfrm>
          <a:prstGeom prst="rect">
            <a:avLst/>
          </a:prstGeom>
        </p:spPr>
      </p:pic>
      <p:sp>
        <p:nvSpPr>
          <p:cNvPr id="74" name="Shape 65"/>
          <p:cNvSpPr/>
          <p:nvPr/>
        </p:nvSpPr>
        <p:spPr>
          <a:xfrm>
            <a:off x="4629150" y="3929063"/>
            <a:ext cx="4343400" cy="8215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5" name="Shape 66"/>
          <p:cNvSpPr/>
          <p:nvPr/>
        </p:nvSpPr>
        <p:spPr>
          <a:xfrm>
            <a:off x="4700588" y="4000500"/>
            <a:ext cx="200025" cy="200025"/>
          </a:xfrm>
          <a:prstGeom prst="rect">
            <a:avLst/>
          </a:prstGeom>
          <a:solidFill>
            <a:srgbClr val="C44848"/>
          </a:solidFill>
          <a:ln/>
        </p:spPr>
      </p:sp>
      <p:sp>
        <p:nvSpPr>
          <p:cNvPr id="76" name="Text 67"/>
          <p:cNvSpPr/>
          <p:nvPr/>
        </p:nvSpPr>
        <p:spPr>
          <a:xfrm>
            <a:off x="4700588" y="40005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  <p:sp>
        <p:nvSpPr>
          <p:cNvPr id="77" name="Text 68"/>
          <p:cNvSpPr/>
          <p:nvPr/>
        </p:nvSpPr>
        <p:spPr>
          <a:xfrm>
            <a:off x="4957763" y="400050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</a:t>
            </a:r>
            <a:endParaRPr lang="en-US" sz="942" dirty="0"/>
          </a:p>
        </p:txBody>
      </p:sp>
      <p:sp>
        <p:nvSpPr>
          <p:cNvPr id="78" name="Text 69"/>
          <p:cNvSpPr/>
          <p:nvPr/>
        </p:nvSpPr>
        <p:spPr>
          <a:xfrm>
            <a:off x="4957763" y="4229100"/>
            <a:ext cx="39433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Diversité, composition, fonctions. Statistiques, visualisations. Interprétation biologique.</a:t>
            </a:r>
            <a:endParaRPr lang="en-US" sz="837" dirty="0"/>
          </a:p>
        </p:txBody>
      </p:sp>
      <p:sp>
        <p:nvSpPr>
          <p:cNvPr id="79" name="Shape 70"/>
          <p:cNvSpPr/>
          <p:nvPr/>
        </p:nvSpPr>
        <p:spPr>
          <a:xfrm>
            <a:off x="171450" y="4850606"/>
            <a:ext cx="8801100" cy="2857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80" name="Text 71"/>
          <p:cNvSpPr/>
          <p:nvPr/>
        </p:nvSpPr>
        <p:spPr>
          <a:xfrm>
            <a:off x="228600" y="4914900"/>
            <a:ext cx="3134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Note:</a:t>
            </a:r>
            <a:endParaRPr lang="en-US" sz="837" dirty="0"/>
          </a:p>
        </p:txBody>
      </p:sp>
      <p:sp>
        <p:nvSpPr>
          <p:cNvPr id="81" name="Text 72"/>
          <p:cNvSpPr/>
          <p:nvPr/>
        </p:nvSpPr>
        <p:spPr>
          <a:xfrm>
            <a:off x="542032" y="4914900"/>
            <a:ext cx="30004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Workflow itératif nécessitant validation à chaque étape.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3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142875"/>
            <a:ext cx="8858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Assembly : Stratégies et Défis</a:t>
            </a:r>
            <a:endParaRPr lang="en-US" sz="1688" dirty="0"/>
          </a:p>
        </p:txBody>
      </p:sp>
      <p:sp>
        <p:nvSpPr>
          <p:cNvPr id="4" name="Shape 1"/>
          <p:cNvSpPr/>
          <p:nvPr/>
        </p:nvSpPr>
        <p:spPr>
          <a:xfrm>
            <a:off x="142875" y="428625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142875" y="514350"/>
            <a:ext cx="43719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Stratégies d'Assembly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142875" y="771525"/>
            <a:ext cx="962481" cy="24645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7" name="Text 4"/>
          <p:cNvSpPr/>
          <p:nvPr/>
        </p:nvSpPr>
        <p:spPr>
          <a:xfrm>
            <a:off x="142875" y="771525"/>
            <a:ext cx="962481" cy="246459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Stratégie</a:t>
            </a:r>
            <a:endParaRPr lang="en-US" sz="785" dirty="0"/>
          </a:p>
        </p:txBody>
      </p:sp>
      <p:sp>
        <p:nvSpPr>
          <p:cNvPr id="8" name="Shape 5"/>
          <p:cNvSpPr/>
          <p:nvPr/>
        </p:nvSpPr>
        <p:spPr>
          <a:xfrm>
            <a:off x="1105356" y="771525"/>
            <a:ext cx="2190508" cy="24645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9" name="Text 6"/>
          <p:cNvSpPr/>
          <p:nvPr/>
        </p:nvSpPr>
        <p:spPr>
          <a:xfrm>
            <a:off x="1105356" y="771525"/>
            <a:ext cx="2190508" cy="246459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</a:t>
            </a:r>
            <a:endParaRPr lang="en-US" sz="785" dirty="0"/>
          </a:p>
        </p:txBody>
      </p:sp>
      <p:sp>
        <p:nvSpPr>
          <p:cNvPr id="10" name="Shape 7"/>
          <p:cNvSpPr/>
          <p:nvPr/>
        </p:nvSpPr>
        <p:spPr>
          <a:xfrm>
            <a:off x="3295864" y="771525"/>
            <a:ext cx="1218986" cy="24645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11" name="Text 8"/>
          <p:cNvSpPr/>
          <p:nvPr/>
        </p:nvSpPr>
        <p:spPr>
          <a:xfrm>
            <a:off x="3295864" y="771525"/>
            <a:ext cx="1218986" cy="246459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 algn="l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Inconvénients</a:t>
            </a:r>
            <a:endParaRPr lang="en-US" sz="785" dirty="0"/>
          </a:p>
        </p:txBody>
      </p:sp>
      <p:sp>
        <p:nvSpPr>
          <p:cNvPr id="12" name="Shape 9"/>
          <p:cNvSpPr/>
          <p:nvPr/>
        </p:nvSpPr>
        <p:spPr>
          <a:xfrm>
            <a:off x="142875" y="1017984"/>
            <a:ext cx="962481" cy="2500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3" name="Shape 10"/>
          <p:cNvSpPr/>
          <p:nvPr/>
        </p:nvSpPr>
        <p:spPr>
          <a:xfrm>
            <a:off x="142875" y="1260872"/>
            <a:ext cx="962481" cy="7144"/>
          </a:xfrm>
          <a:prstGeom prst="rect">
            <a:avLst/>
          </a:prstGeom>
          <a:solidFill>
            <a:srgbClr val="E5E5E5"/>
          </a:solidFill>
          <a:ln/>
        </p:spPr>
      </p:sp>
      <p:sp>
        <p:nvSpPr>
          <p:cNvPr id="14" name="Text 11"/>
          <p:cNvSpPr/>
          <p:nvPr/>
        </p:nvSpPr>
        <p:spPr>
          <a:xfrm>
            <a:off x="185738" y="1069777"/>
            <a:ext cx="67039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Co-assembly</a:t>
            </a:r>
            <a:endParaRPr lang="en-US" sz="785" dirty="0"/>
          </a:p>
        </p:txBody>
      </p:sp>
      <p:sp>
        <p:nvSpPr>
          <p:cNvPr id="15" name="Shape 12"/>
          <p:cNvSpPr/>
          <p:nvPr/>
        </p:nvSpPr>
        <p:spPr>
          <a:xfrm>
            <a:off x="1105356" y="1017984"/>
            <a:ext cx="2190508" cy="2500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6" name="Shape 13"/>
          <p:cNvSpPr/>
          <p:nvPr/>
        </p:nvSpPr>
        <p:spPr>
          <a:xfrm>
            <a:off x="1105356" y="1260872"/>
            <a:ext cx="2190508" cy="7144"/>
          </a:xfrm>
          <a:prstGeom prst="rect">
            <a:avLst/>
          </a:prstGeom>
          <a:solidFill>
            <a:srgbClr val="E5E5E5"/>
          </a:solidFill>
          <a:ln/>
        </p:spPr>
      </p:sp>
      <p:sp>
        <p:nvSpPr>
          <p:cNvPr id="17" name="Text 14"/>
          <p:cNvSpPr/>
          <p:nvPr/>
        </p:nvSpPr>
        <p:spPr>
          <a:xfrm>
            <a:off x="1105356" y="1017984"/>
            <a:ext cx="2190508" cy="250031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Meilleure couverture, plus MAGs</a:t>
            </a:r>
            <a:endParaRPr lang="en-US" sz="785" dirty="0"/>
          </a:p>
        </p:txBody>
      </p:sp>
      <p:sp>
        <p:nvSpPr>
          <p:cNvPr id="18" name="Shape 15"/>
          <p:cNvSpPr/>
          <p:nvPr/>
        </p:nvSpPr>
        <p:spPr>
          <a:xfrm>
            <a:off x="3295864" y="1017984"/>
            <a:ext cx="1218986" cy="2500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19" name="Shape 16"/>
          <p:cNvSpPr/>
          <p:nvPr/>
        </p:nvSpPr>
        <p:spPr>
          <a:xfrm>
            <a:off x="3295864" y="1260872"/>
            <a:ext cx="1218986" cy="7144"/>
          </a:xfrm>
          <a:prstGeom prst="rect">
            <a:avLst/>
          </a:prstGeom>
          <a:solidFill>
            <a:srgbClr val="E5E5E5"/>
          </a:solidFill>
          <a:ln/>
        </p:spPr>
      </p:sp>
      <p:sp>
        <p:nvSpPr>
          <p:cNvPr id="20" name="Text 17"/>
          <p:cNvSpPr/>
          <p:nvPr/>
        </p:nvSpPr>
        <p:spPr>
          <a:xfrm>
            <a:off x="3295864" y="1017984"/>
            <a:ext cx="1218986" cy="250031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Chimères, lourd</a:t>
            </a:r>
            <a:endParaRPr lang="en-US" sz="785" dirty="0"/>
          </a:p>
        </p:txBody>
      </p:sp>
      <p:sp>
        <p:nvSpPr>
          <p:cNvPr id="21" name="Shape 18"/>
          <p:cNvSpPr/>
          <p:nvPr/>
        </p:nvSpPr>
        <p:spPr>
          <a:xfrm>
            <a:off x="142875" y="1264444"/>
            <a:ext cx="962481" cy="2500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2" name="Shape 19"/>
          <p:cNvSpPr/>
          <p:nvPr/>
        </p:nvSpPr>
        <p:spPr>
          <a:xfrm>
            <a:off x="142875" y="1507331"/>
            <a:ext cx="962481" cy="7144"/>
          </a:xfrm>
          <a:prstGeom prst="rect">
            <a:avLst/>
          </a:prstGeom>
          <a:solidFill>
            <a:srgbClr val="E5E5E5"/>
          </a:solidFill>
          <a:ln/>
        </p:spPr>
      </p:sp>
      <p:sp>
        <p:nvSpPr>
          <p:cNvPr id="23" name="Text 20"/>
          <p:cNvSpPr/>
          <p:nvPr/>
        </p:nvSpPr>
        <p:spPr>
          <a:xfrm>
            <a:off x="185738" y="1316236"/>
            <a:ext cx="54189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Individual</a:t>
            </a:r>
            <a:endParaRPr lang="en-US" sz="785" dirty="0"/>
          </a:p>
        </p:txBody>
      </p:sp>
      <p:sp>
        <p:nvSpPr>
          <p:cNvPr id="24" name="Shape 21"/>
          <p:cNvSpPr/>
          <p:nvPr/>
        </p:nvSpPr>
        <p:spPr>
          <a:xfrm>
            <a:off x="1105356" y="1264444"/>
            <a:ext cx="2190508" cy="2500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5" name="Shape 22"/>
          <p:cNvSpPr/>
          <p:nvPr/>
        </p:nvSpPr>
        <p:spPr>
          <a:xfrm>
            <a:off x="1105356" y="1507331"/>
            <a:ext cx="2190508" cy="7144"/>
          </a:xfrm>
          <a:prstGeom prst="rect">
            <a:avLst/>
          </a:prstGeom>
          <a:solidFill>
            <a:srgbClr val="E5E5E5"/>
          </a:solidFill>
          <a:ln/>
        </p:spPr>
      </p:sp>
      <p:sp>
        <p:nvSpPr>
          <p:cNvPr id="26" name="Text 23"/>
          <p:cNvSpPr/>
          <p:nvPr/>
        </p:nvSpPr>
        <p:spPr>
          <a:xfrm>
            <a:off x="1105356" y="1264444"/>
            <a:ext cx="2190508" cy="250031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Moins chimères, spécificité</a:t>
            </a:r>
            <a:endParaRPr lang="en-US" sz="785" dirty="0"/>
          </a:p>
        </p:txBody>
      </p:sp>
      <p:sp>
        <p:nvSpPr>
          <p:cNvPr id="27" name="Shape 24"/>
          <p:cNvSpPr/>
          <p:nvPr/>
        </p:nvSpPr>
        <p:spPr>
          <a:xfrm>
            <a:off x="3295864" y="1264444"/>
            <a:ext cx="1218986" cy="250031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8" name="Shape 25"/>
          <p:cNvSpPr/>
          <p:nvPr/>
        </p:nvSpPr>
        <p:spPr>
          <a:xfrm>
            <a:off x="3295864" y="1507331"/>
            <a:ext cx="1218986" cy="7144"/>
          </a:xfrm>
          <a:prstGeom prst="rect">
            <a:avLst/>
          </a:prstGeom>
          <a:solidFill>
            <a:srgbClr val="E5E5E5"/>
          </a:solidFill>
          <a:ln/>
        </p:spPr>
      </p:sp>
      <p:sp>
        <p:nvSpPr>
          <p:cNvPr id="29" name="Text 26"/>
          <p:cNvSpPr/>
          <p:nvPr/>
        </p:nvSpPr>
        <p:spPr>
          <a:xfrm>
            <a:off x="3295864" y="1264444"/>
            <a:ext cx="1218986" cy="250031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Couverture faible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142875" y="1568053"/>
            <a:ext cx="43719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Algorithmes Principaux</a:t>
            </a:r>
            <a:endParaRPr lang="en-US" sz="1046" dirty="0"/>
          </a:p>
        </p:txBody>
      </p:sp>
      <p:sp>
        <p:nvSpPr>
          <p:cNvPr id="31" name="Shape 28"/>
          <p:cNvSpPr/>
          <p:nvPr/>
        </p:nvSpPr>
        <p:spPr>
          <a:xfrm>
            <a:off x="142875" y="1825228"/>
            <a:ext cx="4371975" cy="714375"/>
          </a:xfrm>
          <a:prstGeom prst="rect">
            <a:avLst/>
          </a:prstGeom>
          <a:solidFill>
            <a:srgbClr val="F0F9E8"/>
          </a:solidFill>
          <a:ln/>
        </p:spPr>
      </p:sp>
      <p:pic>
        <p:nvPicPr>
          <p:cNvPr id="3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3" y="1932384"/>
            <a:ext cx="96441" cy="128588"/>
          </a:xfrm>
          <a:prstGeom prst="rect">
            <a:avLst/>
          </a:prstGeom>
        </p:spPr>
      </p:pic>
      <p:sp>
        <p:nvSpPr>
          <p:cNvPr id="33" name="Text 29"/>
          <p:cNvSpPr/>
          <p:nvPr/>
        </p:nvSpPr>
        <p:spPr>
          <a:xfrm>
            <a:off x="310753" y="1909167"/>
            <a:ext cx="62237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MEGAHIT</a:t>
            </a:r>
            <a:endParaRPr lang="en-US" sz="942" dirty="0"/>
          </a:p>
        </p:txBody>
      </p:sp>
      <p:sp>
        <p:nvSpPr>
          <p:cNvPr id="34" name="Text 30"/>
          <p:cNvSpPr/>
          <p:nvPr/>
        </p:nvSpPr>
        <p:spPr>
          <a:xfrm>
            <a:off x="214313" y="2125266"/>
            <a:ext cx="42291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Rapide, mémoire efficace. Bon pour datasets larges. Qualité acceptable, bon compromis.</a:t>
            </a:r>
            <a:endParaRPr lang="en-US" sz="837" dirty="0"/>
          </a:p>
        </p:txBody>
      </p:sp>
      <p:sp>
        <p:nvSpPr>
          <p:cNvPr id="35" name="Shape 31"/>
          <p:cNvSpPr/>
          <p:nvPr/>
        </p:nvSpPr>
        <p:spPr>
          <a:xfrm>
            <a:off x="142875" y="2596753"/>
            <a:ext cx="4371975" cy="714375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3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13" y="2703909"/>
            <a:ext cx="144661" cy="128588"/>
          </a:xfrm>
          <a:prstGeom prst="rect">
            <a:avLst/>
          </a:prstGeom>
        </p:spPr>
      </p:pic>
      <p:sp>
        <p:nvSpPr>
          <p:cNvPr id="37" name="Text 32"/>
          <p:cNvSpPr/>
          <p:nvPr/>
        </p:nvSpPr>
        <p:spPr>
          <a:xfrm>
            <a:off x="358973" y="2680692"/>
            <a:ext cx="8083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metaSPAdes</a:t>
            </a:r>
            <a:endParaRPr lang="en-US" sz="942" dirty="0"/>
          </a:p>
        </p:txBody>
      </p:sp>
      <p:sp>
        <p:nvSpPr>
          <p:cNvPr id="38" name="Text 33"/>
          <p:cNvSpPr/>
          <p:nvPr/>
        </p:nvSpPr>
        <p:spPr>
          <a:xfrm>
            <a:off x="214313" y="2896791"/>
            <a:ext cx="42291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Qualité supérieure, contigs longs. Plus lent, plus RAM. Quand qualité prioritaire.</a:t>
            </a:r>
            <a:endParaRPr lang="en-US" sz="837" dirty="0"/>
          </a:p>
        </p:txBody>
      </p:sp>
      <p:sp>
        <p:nvSpPr>
          <p:cNvPr id="39" name="Shape 34"/>
          <p:cNvSpPr/>
          <p:nvPr/>
        </p:nvSpPr>
        <p:spPr>
          <a:xfrm>
            <a:off x="142875" y="3368278"/>
            <a:ext cx="4371975" cy="542925"/>
          </a:xfrm>
          <a:prstGeom prst="rect">
            <a:avLst/>
          </a:prstGeom>
          <a:solidFill>
            <a:srgbClr val="F0F9E8"/>
          </a:solidFill>
          <a:ln/>
        </p:spPr>
      </p:sp>
      <p:pic>
        <p:nvPicPr>
          <p:cNvPr id="4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13" y="3475434"/>
            <a:ext cx="112514" cy="128588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326827" y="3452217"/>
            <a:ext cx="4460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Autres</a:t>
            </a:r>
            <a:endParaRPr lang="en-US" sz="942" dirty="0"/>
          </a:p>
        </p:txBody>
      </p:sp>
      <p:sp>
        <p:nvSpPr>
          <p:cNvPr id="42" name="Text 36"/>
          <p:cNvSpPr/>
          <p:nvPr/>
        </p:nvSpPr>
        <p:spPr>
          <a:xfrm>
            <a:off x="214313" y="3675459"/>
            <a:ext cx="5250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IDBA-UD:</a:t>
            </a:r>
            <a:endParaRPr lang="en-US" sz="837" dirty="0"/>
          </a:p>
        </p:txBody>
      </p:sp>
      <p:sp>
        <p:nvSpPr>
          <p:cNvPr id="43" name="Text 37"/>
          <p:cNvSpPr/>
          <p:nvPr/>
        </p:nvSpPr>
        <p:spPr>
          <a:xfrm>
            <a:off x="739406" y="3675459"/>
            <a:ext cx="9297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Multiple k-mers. </a:t>
            </a:r>
            <a:endParaRPr lang="en-US" sz="837" dirty="0"/>
          </a:p>
        </p:txBody>
      </p:sp>
      <p:sp>
        <p:nvSpPr>
          <p:cNvPr id="44" name="Text 38"/>
          <p:cNvSpPr/>
          <p:nvPr/>
        </p:nvSpPr>
        <p:spPr>
          <a:xfrm>
            <a:off x="1669126" y="3675459"/>
            <a:ext cx="2627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Flye:</a:t>
            </a:r>
            <a:endParaRPr lang="en-US" sz="837" dirty="0"/>
          </a:p>
        </p:txBody>
      </p:sp>
      <p:sp>
        <p:nvSpPr>
          <p:cNvPr id="45" name="Text 39"/>
          <p:cNvSpPr/>
          <p:nvPr/>
        </p:nvSpPr>
        <p:spPr>
          <a:xfrm>
            <a:off x="1931910" y="3675459"/>
            <a:ext cx="6586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Long reads.</a:t>
            </a:r>
            <a:endParaRPr lang="en-US" sz="837" dirty="0"/>
          </a:p>
        </p:txBody>
      </p:sp>
      <p:sp>
        <p:nvSpPr>
          <p:cNvPr id="46" name="Text 40"/>
          <p:cNvSpPr/>
          <p:nvPr/>
        </p:nvSpPr>
        <p:spPr>
          <a:xfrm>
            <a:off x="4629150" y="514350"/>
            <a:ext cx="43719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Défis Techniques</a:t>
            </a:r>
            <a:endParaRPr lang="en-US" sz="1046" dirty="0"/>
          </a:p>
        </p:txBody>
      </p:sp>
      <p:sp>
        <p:nvSpPr>
          <p:cNvPr id="47" name="Shape 41"/>
          <p:cNvSpPr/>
          <p:nvPr/>
        </p:nvSpPr>
        <p:spPr>
          <a:xfrm>
            <a:off x="4629150" y="771525"/>
            <a:ext cx="4371975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8" name="Text 42"/>
          <p:cNvSpPr/>
          <p:nvPr/>
        </p:nvSpPr>
        <p:spPr>
          <a:xfrm>
            <a:off x="4700588" y="842963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Complexité Communautés</a:t>
            </a:r>
            <a:endParaRPr lang="en-US" sz="837" dirty="0"/>
          </a:p>
        </p:txBody>
      </p:sp>
      <p:sp>
        <p:nvSpPr>
          <p:cNvPr id="49" name="Text 43"/>
          <p:cNvSpPr/>
          <p:nvPr/>
        </p:nvSpPr>
        <p:spPr>
          <a:xfrm>
            <a:off x="4700588" y="1042988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Milliers d'espèces, abondances inégales (10⁶ fold). Organismes rares difficiles.</a:t>
            </a:r>
            <a:endParaRPr lang="en-US" sz="837" dirty="0"/>
          </a:p>
        </p:txBody>
      </p:sp>
      <p:sp>
        <p:nvSpPr>
          <p:cNvPr id="50" name="Shape 44"/>
          <p:cNvSpPr/>
          <p:nvPr/>
        </p:nvSpPr>
        <p:spPr>
          <a:xfrm>
            <a:off x="4629150" y="1343025"/>
            <a:ext cx="4371975" cy="6858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1" name="Text 45"/>
          <p:cNvSpPr/>
          <p:nvPr/>
        </p:nvSpPr>
        <p:spPr>
          <a:xfrm>
            <a:off x="4700588" y="1414463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Régions Répétées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700588" y="1614488"/>
            <a:ext cx="42291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rRNA, transposons, prophages. Fragmentation assembly. Long reads nécessaires.</a:t>
            </a:r>
            <a:endParaRPr lang="en-US" sz="837" dirty="0"/>
          </a:p>
        </p:txBody>
      </p:sp>
      <p:sp>
        <p:nvSpPr>
          <p:cNvPr id="53" name="Shape 47"/>
          <p:cNvSpPr/>
          <p:nvPr/>
        </p:nvSpPr>
        <p:spPr>
          <a:xfrm>
            <a:off x="4629150" y="2085975"/>
            <a:ext cx="4371975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4" name="Text 48"/>
          <p:cNvSpPr/>
          <p:nvPr/>
        </p:nvSpPr>
        <p:spPr>
          <a:xfrm>
            <a:off x="4700588" y="2157413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Souches Proches</a:t>
            </a:r>
            <a:endParaRPr lang="en-US" sz="837" dirty="0"/>
          </a:p>
        </p:txBody>
      </p:sp>
      <p:sp>
        <p:nvSpPr>
          <p:cNvPr id="55" name="Text 49"/>
          <p:cNvSpPr/>
          <p:nvPr/>
        </p:nvSpPr>
        <p:spPr>
          <a:xfrm>
            <a:off x="4700588" y="2357438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&gt;99% similarité. Difficiles séparer avec short reads. Contigs chimériques.</a:t>
            </a:r>
            <a:endParaRPr lang="en-US" sz="837" dirty="0"/>
          </a:p>
        </p:txBody>
      </p:sp>
      <p:sp>
        <p:nvSpPr>
          <p:cNvPr id="56" name="Shape 50"/>
          <p:cNvSpPr/>
          <p:nvPr/>
        </p:nvSpPr>
        <p:spPr>
          <a:xfrm>
            <a:off x="4629150" y="2657475"/>
            <a:ext cx="4371975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7" name="Text 51"/>
          <p:cNvSpPr/>
          <p:nvPr/>
        </p:nvSpPr>
        <p:spPr>
          <a:xfrm>
            <a:off x="4700588" y="2728913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Ressources</a:t>
            </a:r>
            <a:endParaRPr lang="en-US" sz="837" dirty="0"/>
          </a:p>
        </p:txBody>
      </p:sp>
      <p:sp>
        <p:nvSpPr>
          <p:cNvPr id="58" name="Text 52"/>
          <p:cNvSpPr/>
          <p:nvPr/>
        </p:nvSpPr>
        <p:spPr>
          <a:xfrm>
            <a:off x="4700588" y="2928938"/>
            <a:ext cx="4229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RAM: 64-512 GB. Temps: heures-jours. Stockage: centaines GB.</a:t>
            </a:r>
            <a:endParaRPr lang="en-US" sz="837" dirty="0"/>
          </a:p>
        </p:txBody>
      </p:sp>
      <p:sp>
        <p:nvSpPr>
          <p:cNvPr id="59" name="Text 53"/>
          <p:cNvSpPr/>
          <p:nvPr/>
        </p:nvSpPr>
        <p:spPr>
          <a:xfrm>
            <a:off x="4629150" y="3228975"/>
            <a:ext cx="43719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Métriques de Qualité</a:t>
            </a:r>
            <a:endParaRPr lang="en-US" sz="1046" dirty="0"/>
          </a:p>
        </p:txBody>
      </p:sp>
      <p:sp>
        <p:nvSpPr>
          <p:cNvPr id="60" name="Shape 54"/>
          <p:cNvSpPr/>
          <p:nvPr/>
        </p:nvSpPr>
        <p:spPr>
          <a:xfrm>
            <a:off x="4629150" y="3486150"/>
            <a:ext cx="2157413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1" name="Text 55"/>
          <p:cNvSpPr/>
          <p:nvPr/>
        </p:nvSpPr>
        <p:spPr>
          <a:xfrm>
            <a:off x="4700588" y="3557588"/>
            <a:ext cx="2014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N50</a:t>
            </a:r>
            <a:endParaRPr lang="en-US" sz="837" dirty="0"/>
          </a:p>
        </p:txBody>
      </p:sp>
      <p:sp>
        <p:nvSpPr>
          <p:cNvPr id="62" name="Text 56"/>
          <p:cNvSpPr/>
          <p:nvPr/>
        </p:nvSpPr>
        <p:spPr>
          <a:xfrm>
            <a:off x="4700588" y="3764756"/>
            <a:ext cx="10833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Longueur médiane. </a:t>
            </a:r>
            <a:endParaRPr lang="en-US" sz="837" dirty="0"/>
          </a:p>
        </p:txBody>
      </p:sp>
      <p:sp>
        <p:nvSpPr>
          <p:cNvPr id="63" name="Text 57"/>
          <p:cNvSpPr/>
          <p:nvPr/>
        </p:nvSpPr>
        <p:spPr>
          <a:xfrm>
            <a:off x="5783926" y="3764756"/>
            <a:ext cx="7041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 = meilleur</a:t>
            </a:r>
            <a:endParaRPr lang="en-US" sz="837" dirty="0"/>
          </a:p>
        </p:txBody>
      </p:sp>
      <p:sp>
        <p:nvSpPr>
          <p:cNvPr id="64" name="Shape 58"/>
          <p:cNvSpPr/>
          <p:nvPr/>
        </p:nvSpPr>
        <p:spPr>
          <a:xfrm>
            <a:off x="6843713" y="3486150"/>
            <a:ext cx="2157413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5" name="Text 59"/>
          <p:cNvSpPr/>
          <p:nvPr/>
        </p:nvSpPr>
        <p:spPr>
          <a:xfrm>
            <a:off x="6915150" y="3557588"/>
            <a:ext cx="2014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L50</a:t>
            </a:r>
            <a:endParaRPr lang="en-US" sz="837" dirty="0"/>
          </a:p>
        </p:txBody>
      </p:sp>
      <p:sp>
        <p:nvSpPr>
          <p:cNvPr id="66" name="Text 60"/>
          <p:cNvSpPr/>
          <p:nvPr/>
        </p:nvSpPr>
        <p:spPr>
          <a:xfrm>
            <a:off x="6915150" y="3764756"/>
            <a:ext cx="11785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Nombre contigs 50%. </a:t>
            </a:r>
            <a:endParaRPr lang="en-US" sz="837" dirty="0"/>
          </a:p>
        </p:txBody>
      </p:sp>
      <p:sp>
        <p:nvSpPr>
          <p:cNvPr id="67" name="Text 61"/>
          <p:cNvSpPr/>
          <p:nvPr/>
        </p:nvSpPr>
        <p:spPr>
          <a:xfrm>
            <a:off x="8093701" y="3764756"/>
            <a:ext cx="7041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 = meilleur</a:t>
            </a:r>
            <a:endParaRPr lang="en-US" sz="837" dirty="0"/>
          </a:p>
        </p:txBody>
      </p:sp>
      <p:sp>
        <p:nvSpPr>
          <p:cNvPr id="68" name="Shape 62"/>
          <p:cNvSpPr/>
          <p:nvPr/>
        </p:nvSpPr>
        <p:spPr>
          <a:xfrm>
            <a:off x="4629150" y="4114800"/>
            <a:ext cx="2157413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9" name="Text 63"/>
          <p:cNvSpPr/>
          <p:nvPr/>
        </p:nvSpPr>
        <p:spPr>
          <a:xfrm>
            <a:off x="4700588" y="4186238"/>
            <a:ext cx="2014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Contiguïté</a:t>
            </a:r>
            <a:endParaRPr lang="en-US" sz="837" dirty="0"/>
          </a:p>
        </p:txBody>
      </p:sp>
      <p:sp>
        <p:nvSpPr>
          <p:cNvPr id="70" name="Text 64"/>
          <p:cNvSpPr/>
          <p:nvPr/>
        </p:nvSpPr>
        <p:spPr>
          <a:xfrm>
            <a:off x="4700588" y="4386263"/>
            <a:ext cx="2014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Moins contigs = meilleur</a:t>
            </a:r>
            <a:endParaRPr lang="en-US" sz="837" dirty="0"/>
          </a:p>
        </p:txBody>
      </p:sp>
      <p:sp>
        <p:nvSpPr>
          <p:cNvPr id="71" name="Shape 65"/>
          <p:cNvSpPr/>
          <p:nvPr/>
        </p:nvSpPr>
        <p:spPr>
          <a:xfrm>
            <a:off x="6843713" y="4114800"/>
            <a:ext cx="2157413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72" name="Text 66"/>
          <p:cNvSpPr/>
          <p:nvPr/>
        </p:nvSpPr>
        <p:spPr>
          <a:xfrm>
            <a:off x="6915150" y="4186238"/>
            <a:ext cx="2014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Couverture</a:t>
            </a:r>
            <a:endParaRPr lang="en-US" sz="837" dirty="0"/>
          </a:p>
        </p:txBody>
      </p:sp>
      <p:sp>
        <p:nvSpPr>
          <p:cNvPr id="73" name="Text 67"/>
          <p:cNvSpPr/>
          <p:nvPr/>
        </p:nvSpPr>
        <p:spPr>
          <a:xfrm>
            <a:off x="6915150" y="4386263"/>
            <a:ext cx="2014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Profondeur moyenne &gt;10x</a:t>
            </a:r>
            <a:endParaRPr lang="en-US" sz="837" dirty="0"/>
          </a:p>
        </p:txBody>
      </p:sp>
      <p:sp>
        <p:nvSpPr>
          <p:cNvPr id="74" name="Shape 68"/>
          <p:cNvSpPr/>
          <p:nvPr/>
        </p:nvSpPr>
        <p:spPr>
          <a:xfrm>
            <a:off x="4629150" y="4743450"/>
            <a:ext cx="4371975" cy="457200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75" name="Text 69"/>
          <p:cNvSpPr/>
          <p:nvPr/>
        </p:nvSpPr>
        <p:spPr>
          <a:xfrm>
            <a:off x="4686300" y="4807744"/>
            <a:ext cx="11178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Profondeur:</a:t>
            </a:r>
            <a:endParaRPr lang="en-US" sz="837" dirty="0"/>
          </a:p>
        </p:txBody>
      </p:sp>
      <p:sp>
        <p:nvSpPr>
          <p:cNvPr id="76" name="Text 70"/>
          <p:cNvSpPr/>
          <p:nvPr/>
        </p:nvSpPr>
        <p:spPr>
          <a:xfrm>
            <a:off x="5804157" y="4807744"/>
            <a:ext cx="313937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Shallow (&lt;10 Gb) = contigs courts. Deep (&gt;50 Gb) = contigs </a:t>
            </a:r>
            <a:endParaRPr lang="en-US" sz="837" dirty="0"/>
          </a:p>
        </p:txBody>
      </p:sp>
      <p:sp>
        <p:nvSpPr>
          <p:cNvPr id="77" name="Text 71"/>
          <p:cNvSpPr/>
          <p:nvPr/>
        </p:nvSpPr>
        <p:spPr>
          <a:xfrm>
            <a:off x="4686300" y="4979194"/>
            <a:ext cx="12185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longs, MAGs complets.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471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0025" y="200025"/>
            <a:ext cx="87439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Binning et Récupération de MAGs (1/2)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0025" y="542925"/>
            <a:ext cx="8743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Principes et algorithmes de binning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200025" y="742950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Text 3"/>
          <p:cNvSpPr/>
          <p:nvPr/>
        </p:nvSpPr>
        <p:spPr>
          <a:xfrm>
            <a:off x="200025" y="88582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Principes du Binning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200025" y="1200150"/>
            <a:ext cx="4286250" cy="114300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8" y="1328738"/>
            <a:ext cx="125016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5053" y="1301948"/>
            <a:ext cx="290680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Composition (Tetranucleotide Frequency)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300038" y="1564481"/>
            <a:ext cx="17610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Chaque organisme possède une 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2061056" y="1564481"/>
            <a:ext cx="16573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signature génomique unique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3718406" y="1564481"/>
            <a:ext cx="5501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basée sur 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300038" y="1735931"/>
            <a:ext cx="3869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fréquence de tétranucléotides (AAAA, AAAT, AATC, etc.). Les contigs du 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00038" y="1907381"/>
            <a:ext cx="39246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même génome partagent des signatures similaires. Algorithme regroupe 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300038" y="2078831"/>
            <a:ext cx="19007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contigs avec compositions proches.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200025" y="2428875"/>
            <a:ext cx="4286250" cy="9715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8" y="2557463"/>
            <a:ext cx="142875" cy="142875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442913" y="2530673"/>
            <a:ext cx="17756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Abondance Différentielle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300038" y="2793206"/>
            <a:ext cx="40129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 même organisme varie en abondance entre échantillons. Les contigs du 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300038" y="2964656"/>
            <a:ext cx="8480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même génome 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1148051" y="2964656"/>
            <a:ext cx="11631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co-varient ensemble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2311171" y="2964656"/>
            <a:ext cx="6054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Nécessite 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2916631" y="2964656"/>
            <a:ext cx="12703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multiples échantillons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300038" y="3136106"/>
            <a:ext cx="37936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calculer corrélations d'abondance. Améliore précision du binning.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4657725" y="885825"/>
            <a:ext cx="4286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Algorithmes de Binning</a:t>
            </a:r>
            <a:endParaRPr lang="en-US" sz="1350" dirty="0"/>
          </a:p>
        </p:txBody>
      </p:sp>
      <p:sp>
        <p:nvSpPr>
          <p:cNvPr id="26" name="Shape 21"/>
          <p:cNvSpPr/>
          <p:nvPr/>
        </p:nvSpPr>
        <p:spPr>
          <a:xfrm>
            <a:off x="4657725" y="1200150"/>
            <a:ext cx="4286250" cy="771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7" name="Text 22"/>
          <p:cNvSpPr/>
          <p:nvPr/>
        </p:nvSpPr>
        <p:spPr>
          <a:xfrm>
            <a:off x="4757738" y="1300163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MetaBAT2</a:t>
            </a:r>
            <a:endParaRPr lang="en-US" sz="1046" dirty="0"/>
          </a:p>
        </p:txBody>
      </p:sp>
      <p:sp>
        <p:nvSpPr>
          <p:cNvPr id="28" name="Text 23"/>
          <p:cNvSpPr/>
          <p:nvPr/>
        </p:nvSpPr>
        <p:spPr>
          <a:xfrm>
            <a:off x="4757738" y="1535906"/>
            <a:ext cx="35346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Rapide et efficace. Utilise composition + abondance. Bon équilibre 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4757738" y="1707356"/>
            <a:ext cx="8398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qualité/vitesse. </a:t>
            </a: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5597630" y="1707356"/>
            <a:ext cx="23596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Recommandé pour la plupart des projets.</a:t>
            </a:r>
            <a:endParaRPr lang="en-US" sz="837" dirty="0"/>
          </a:p>
        </p:txBody>
      </p:sp>
      <p:sp>
        <p:nvSpPr>
          <p:cNvPr id="31" name="Shape 26"/>
          <p:cNvSpPr/>
          <p:nvPr/>
        </p:nvSpPr>
        <p:spPr>
          <a:xfrm>
            <a:off x="4657725" y="2057400"/>
            <a:ext cx="4286250" cy="771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2" name="Text 27"/>
          <p:cNvSpPr/>
          <p:nvPr/>
        </p:nvSpPr>
        <p:spPr>
          <a:xfrm>
            <a:off x="4757738" y="2157413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MaxBin2</a:t>
            </a:r>
            <a:endParaRPr lang="en-US" sz="1046" dirty="0"/>
          </a:p>
        </p:txBody>
      </p:sp>
      <p:sp>
        <p:nvSpPr>
          <p:cNvPr id="33" name="Text 28"/>
          <p:cNvSpPr/>
          <p:nvPr/>
        </p:nvSpPr>
        <p:spPr>
          <a:xfrm>
            <a:off x="4757738" y="2386013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Basé sur marker genes (107 gènes universels). Bonne spécificité. Moins sensible mais plus précis.</a:t>
            </a:r>
            <a:endParaRPr lang="en-US" sz="837" dirty="0"/>
          </a:p>
        </p:txBody>
      </p:sp>
      <p:sp>
        <p:nvSpPr>
          <p:cNvPr id="34" name="Shape 29"/>
          <p:cNvSpPr/>
          <p:nvPr/>
        </p:nvSpPr>
        <p:spPr>
          <a:xfrm>
            <a:off x="4657725" y="2914650"/>
            <a:ext cx="4286250" cy="771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5" name="Text 30"/>
          <p:cNvSpPr/>
          <p:nvPr/>
        </p:nvSpPr>
        <p:spPr>
          <a:xfrm>
            <a:off x="4757738" y="3014663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CONCOCT</a:t>
            </a:r>
            <a:endParaRPr lang="en-US" sz="1046" dirty="0"/>
          </a:p>
        </p:txBody>
      </p:sp>
      <p:sp>
        <p:nvSpPr>
          <p:cNvPr id="36" name="Text 31"/>
          <p:cNvSpPr/>
          <p:nvPr/>
        </p:nvSpPr>
        <p:spPr>
          <a:xfrm>
            <a:off x="4757738" y="3243263"/>
            <a:ext cx="40862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Clustering basé composition nucléotidique. Bon pour communautés très complexes. Plus lent.</a:t>
            </a:r>
            <a:endParaRPr lang="en-US" sz="837" dirty="0"/>
          </a:p>
        </p:txBody>
      </p:sp>
      <p:sp>
        <p:nvSpPr>
          <p:cNvPr id="37" name="Shape 32"/>
          <p:cNvSpPr/>
          <p:nvPr/>
        </p:nvSpPr>
        <p:spPr>
          <a:xfrm>
            <a:off x="4657725" y="3771900"/>
            <a:ext cx="4286250" cy="771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8" name="Text 33"/>
          <p:cNvSpPr/>
          <p:nvPr/>
        </p:nvSpPr>
        <p:spPr>
          <a:xfrm>
            <a:off x="4757738" y="3871913"/>
            <a:ext cx="40862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 Tool (Refinement)</a:t>
            </a:r>
            <a:endParaRPr lang="en-US" sz="1046" dirty="0"/>
          </a:p>
        </p:txBody>
      </p:sp>
      <p:sp>
        <p:nvSpPr>
          <p:cNvPr id="39" name="Text 34"/>
          <p:cNvSpPr/>
          <p:nvPr/>
        </p:nvSpPr>
        <p:spPr>
          <a:xfrm>
            <a:off x="4757738" y="4107656"/>
            <a:ext cx="16402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Consolidation et refinement.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6397954" y="4107656"/>
            <a:ext cx="21670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Combine résultats de multiples binners. </a:t>
            </a:r>
            <a:endParaRPr lang="en-US" sz="837" dirty="0"/>
          </a:p>
        </p:txBody>
      </p:sp>
      <p:sp>
        <p:nvSpPr>
          <p:cNvPr id="41" name="Text 36"/>
          <p:cNvSpPr/>
          <p:nvPr/>
        </p:nvSpPr>
        <p:spPr>
          <a:xfrm>
            <a:off x="4757738" y="4279106"/>
            <a:ext cx="14635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Sélectionne meilleurs bins. </a:t>
            </a:r>
            <a:endParaRPr lang="en-US" sz="837" dirty="0"/>
          </a:p>
        </p:txBody>
      </p:sp>
      <p:sp>
        <p:nvSpPr>
          <p:cNvPr id="42" name="Text 37"/>
          <p:cNvSpPr/>
          <p:nvPr/>
        </p:nvSpPr>
        <p:spPr>
          <a:xfrm>
            <a:off x="6221257" y="4279106"/>
            <a:ext cx="23694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Améliore qualité finale significativement.</a:t>
            </a:r>
            <a:endParaRPr lang="en-US" sz="837" dirty="0"/>
          </a:p>
        </p:txBody>
      </p:sp>
      <p:sp>
        <p:nvSpPr>
          <p:cNvPr id="43" name="Text 38"/>
          <p:cNvSpPr/>
          <p:nvPr/>
        </p:nvSpPr>
        <p:spPr>
          <a:xfrm>
            <a:off x="200025" y="4743450"/>
            <a:ext cx="8743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Algorithmes Disponibles</a:t>
            </a:r>
            <a:endParaRPr lang="en-US" sz="1046" dirty="0"/>
          </a:p>
        </p:txBody>
      </p:sp>
      <p:sp>
        <p:nvSpPr>
          <p:cNvPr id="44" name="Shape 39"/>
          <p:cNvSpPr/>
          <p:nvPr/>
        </p:nvSpPr>
        <p:spPr>
          <a:xfrm>
            <a:off x="200025" y="5029200"/>
            <a:ext cx="679382" cy="232172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45" name="Text 40"/>
          <p:cNvSpPr/>
          <p:nvPr/>
        </p:nvSpPr>
        <p:spPr>
          <a:xfrm>
            <a:off x="200025" y="5029200"/>
            <a:ext cx="679382" cy="232172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MetaBAT2</a:t>
            </a:r>
            <a:endParaRPr lang="en-US" sz="785" dirty="0"/>
          </a:p>
        </p:txBody>
      </p:sp>
      <p:sp>
        <p:nvSpPr>
          <p:cNvPr id="46" name="Shape 41"/>
          <p:cNvSpPr/>
          <p:nvPr/>
        </p:nvSpPr>
        <p:spPr>
          <a:xfrm>
            <a:off x="966276" y="5029200"/>
            <a:ext cx="610260" cy="232172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47" name="Text 42"/>
          <p:cNvSpPr/>
          <p:nvPr/>
        </p:nvSpPr>
        <p:spPr>
          <a:xfrm>
            <a:off x="966276" y="5029200"/>
            <a:ext cx="610260" cy="232172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MaxBin2</a:t>
            </a:r>
            <a:endParaRPr lang="en-US" sz="785" dirty="0"/>
          </a:p>
        </p:txBody>
      </p:sp>
      <p:sp>
        <p:nvSpPr>
          <p:cNvPr id="48" name="Shape 43"/>
          <p:cNvSpPr/>
          <p:nvPr/>
        </p:nvSpPr>
        <p:spPr>
          <a:xfrm>
            <a:off x="1663405" y="5029200"/>
            <a:ext cx="678740" cy="232172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49" name="Text 44"/>
          <p:cNvSpPr/>
          <p:nvPr/>
        </p:nvSpPr>
        <p:spPr>
          <a:xfrm>
            <a:off x="1663405" y="5029200"/>
            <a:ext cx="678740" cy="232172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CONCOCT</a:t>
            </a:r>
            <a:endParaRPr lang="en-US" sz="785" dirty="0"/>
          </a:p>
        </p:txBody>
      </p:sp>
      <p:sp>
        <p:nvSpPr>
          <p:cNvPr id="50" name="Shape 45"/>
          <p:cNvSpPr/>
          <p:nvPr/>
        </p:nvSpPr>
        <p:spPr>
          <a:xfrm>
            <a:off x="2429015" y="5029200"/>
            <a:ext cx="612102" cy="232172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51" name="Text 46"/>
          <p:cNvSpPr/>
          <p:nvPr/>
        </p:nvSpPr>
        <p:spPr>
          <a:xfrm>
            <a:off x="2429015" y="5029200"/>
            <a:ext cx="612102" cy="232172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 Tool</a:t>
            </a:r>
            <a:endParaRPr lang="en-US" sz="785" dirty="0"/>
          </a:p>
        </p:txBody>
      </p:sp>
      <p:sp>
        <p:nvSpPr>
          <p:cNvPr id="52" name="Shape 47"/>
          <p:cNvSpPr/>
          <p:nvPr/>
        </p:nvSpPr>
        <p:spPr>
          <a:xfrm>
            <a:off x="200025" y="5418534"/>
            <a:ext cx="8743950" cy="428625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53" name="Text 48"/>
          <p:cNvSpPr/>
          <p:nvPr/>
        </p:nvSpPr>
        <p:spPr>
          <a:xfrm>
            <a:off x="314325" y="5545336"/>
            <a:ext cx="10810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Prochaine étape:</a:t>
            </a:r>
            <a:endParaRPr lang="en-US" sz="942" dirty="0"/>
          </a:p>
        </p:txBody>
      </p:sp>
      <p:sp>
        <p:nvSpPr>
          <p:cNvPr id="54" name="Text 49"/>
          <p:cNvSpPr/>
          <p:nvPr/>
        </p:nvSpPr>
        <p:spPr>
          <a:xfrm>
            <a:off x="1395375" y="5545336"/>
            <a:ext cx="29640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Métriques de qualité MIMAG et défis du binning </a:t>
            </a:r>
            <a:endParaRPr lang="en-US" sz="942" dirty="0"/>
          </a:p>
        </p:txBody>
      </p:sp>
      <p:pic>
        <p:nvPicPr>
          <p:cNvPr id="5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473" y="5568553"/>
            <a:ext cx="112514" cy="1285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293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0025" y="200025"/>
            <a:ext cx="87439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Binning et Récupération de MAGs (2/2)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00025" y="542925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5" name="Text 2"/>
          <p:cNvSpPr/>
          <p:nvPr/>
        </p:nvSpPr>
        <p:spPr>
          <a:xfrm>
            <a:off x="200025" y="657225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Métriques de Qualité (MIMAG Standards)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00025" y="942975"/>
            <a:ext cx="4300538" cy="1285875"/>
          </a:xfrm>
          <a:prstGeom prst="rect">
            <a:avLst/>
          </a:prstGeom>
          <a:solidFill>
            <a:srgbClr val="F0F9E8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3" y="1042988"/>
            <a:ext cx="160734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32197" y="1016198"/>
            <a:ext cx="13567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High-Quality MAGs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271463" y="1278731"/>
            <a:ext cx="11328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Completeness &gt;90%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271463" y="1450181"/>
            <a:ext cx="11223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Contamination &lt;5%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271463" y="1621631"/>
            <a:ext cx="5174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Présence 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788910" y="1621631"/>
            <a:ext cx="9692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23S, 16S, 5S rRNA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271463" y="1793081"/>
            <a:ext cx="6284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≥18 tRNAs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271463" y="1993106"/>
            <a:ext cx="3081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Génomes quasi-complets, utilisables pour analyses détaillées</a:t>
            </a:r>
            <a:endParaRPr lang="en-US" sz="837" dirty="0"/>
          </a:p>
        </p:txBody>
      </p:sp>
      <p:sp>
        <p:nvSpPr>
          <p:cNvPr id="15" name="Shape 11"/>
          <p:cNvSpPr/>
          <p:nvPr/>
        </p:nvSpPr>
        <p:spPr>
          <a:xfrm>
            <a:off x="200025" y="2286000"/>
            <a:ext cx="4300538" cy="9715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400300"/>
            <a:ext cx="142875" cy="14287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28625" y="2373511"/>
            <a:ext cx="160220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Medium-Quality MAGs</a:t>
            </a:r>
            <a:endParaRPr lang="en-US" sz="1046" dirty="0"/>
          </a:p>
        </p:txBody>
      </p:sp>
      <p:sp>
        <p:nvSpPr>
          <p:cNvPr id="18" name="Text 13"/>
          <p:cNvSpPr/>
          <p:nvPr/>
        </p:nvSpPr>
        <p:spPr>
          <a:xfrm>
            <a:off x="285750" y="2636044"/>
            <a:ext cx="11817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Completeness ≥50%</a:t>
            </a:r>
            <a:endParaRPr lang="en-US" sz="837" dirty="0"/>
          </a:p>
        </p:txBody>
      </p:sp>
      <p:sp>
        <p:nvSpPr>
          <p:cNvPr id="19" name="Text 14"/>
          <p:cNvSpPr/>
          <p:nvPr/>
        </p:nvSpPr>
        <p:spPr>
          <a:xfrm>
            <a:off x="285750" y="2807494"/>
            <a:ext cx="11877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Contamination &lt;10%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285750" y="3007519"/>
            <a:ext cx="31311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Utilisables pour profilage taxonomique et fonctionnel basique</a:t>
            </a:r>
            <a:endParaRPr lang="en-US" sz="837" dirty="0"/>
          </a:p>
        </p:txBody>
      </p:sp>
      <p:sp>
        <p:nvSpPr>
          <p:cNvPr id="21" name="Shape 16"/>
          <p:cNvSpPr/>
          <p:nvPr/>
        </p:nvSpPr>
        <p:spPr>
          <a:xfrm>
            <a:off x="200025" y="3328988"/>
            <a:ext cx="4300538" cy="97155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443288"/>
            <a:ext cx="142875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428625" y="3416498"/>
            <a:ext cx="13086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Low-Quality MAGs</a:t>
            </a:r>
            <a:endParaRPr lang="en-US" sz="1046" dirty="0"/>
          </a:p>
        </p:txBody>
      </p:sp>
      <p:sp>
        <p:nvSpPr>
          <p:cNvPr id="24" name="Text 18"/>
          <p:cNvSpPr/>
          <p:nvPr/>
        </p:nvSpPr>
        <p:spPr>
          <a:xfrm>
            <a:off x="285750" y="3679031"/>
            <a:ext cx="11328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Completeness &lt;50%</a:t>
            </a:r>
            <a:endParaRPr lang="en-US" sz="837" dirty="0"/>
          </a:p>
        </p:txBody>
      </p:sp>
      <p:sp>
        <p:nvSpPr>
          <p:cNvPr id="25" name="Text 19"/>
          <p:cNvSpPr/>
          <p:nvPr/>
        </p:nvSpPr>
        <p:spPr>
          <a:xfrm>
            <a:off x="285750" y="3850481"/>
            <a:ext cx="11877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Contamination &lt;10%</a:t>
            </a:r>
            <a:endParaRPr lang="en-US" sz="837" dirty="0"/>
          </a:p>
        </p:txBody>
      </p:sp>
      <p:sp>
        <p:nvSpPr>
          <p:cNvPr id="26" name="Text 20"/>
          <p:cNvSpPr/>
          <p:nvPr/>
        </p:nvSpPr>
        <p:spPr>
          <a:xfrm>
            <a:off x="285750" y="4050506"/>
            <a:ext cx="1907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Fragments génomiques, utilité limitée</a:t>
            </a:r>
            <a:endParaRPr lang="en-US" sz="837" dirty="0"/>
          </a:p>
        </p:txBody>
      </p:sp>
      <p:sp>
        <p:nvSpPr>
          <p:cNvPr id="27" name="Shape 21"/>
          <p:cNvSpPr/>
          <p:nvPr/>
        </p:nvSpPr>
        <p:spPr>
          <a:xfrm>
            <a:off x="200025" y="4386263"/>
            <a:ext cx="4300538" cy="742950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28" name="Text 22"/>
          <p:cNvSpPr/>
          <p:nvPr/>
        </p:nvSpPr>
        <p:spPr>
          <a:xfrm>
            <a:off x="285750" y="4471988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de Validation</a:t>
            </a:r>
            <a:endParaRPr lang="en-US" sz="942" dirty="0"/>
          </a:p>
        </p:txBody>
      </p:sp>
      <p:sp>
        <p:nvSpPr>
          <p:cNvPr id="29" name="Text 23"/>
          <p:cNvSpPr/>
          <p:nvPr/>
        </p:nvSpPr>
        <p:spPr>
          <a:xfrm>
            <a:off x="285750" y="4707731"/>
            <a:ext cx="4854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CheckM:</a:t>
            </a:r>
            <a:endParaRPr lang="en-US" sz="837" dirty="0"/>
          </a:p>
        </p:txBody>
      </p:sp>
      <p:sp>
        <p:nvSpPr>
          <p:cNvPr id="30" name="Text 24"/>
          <p:cNvSpPr/>
          <p:nvPr/>
        </p:nvSpPr>
        <p:spPr>
          <a:xfrm>
            <a:off x="771190" y="4707731"/>
            <a:ext cx="31460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Évaluation completeness/contamination via marker genes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285750" y="4879181"/>
            <a:ext cx="4202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BUSCO: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706031" y="4879181"/>
            <a:ext cx="20422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Validation basée sur gènes universels</a:t>
            </a:r>
            <a:endParaRPr lang="en-US" sz="837" dirty="0"/>
          </a:p>
        </p:txBody>
      </p:sp>
      <p:sp>
        <p:nvSpPr>
          <p:cNvPr id="33" name="Text 27"/>
          <p:cNvSpPr/>
          <p:nvPr/>
        </p:nvSpPr>
        <p:spPr>
          <a:xfrm>
            <a:off x="4643438" y="657225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Défis du Binning</a:t>
            </a:r>
            <a:endParaRPr lang="en-US" sz="1350" dirty="0"/>
          </a:p>
        </p:txBody>
      </p:sp>
      <p:sp>
        <p:nvSpPr>
          <p:cNvPr id="34" name="Shape 28"/>
          <p:cNvSpPr/>
          <p:nvPr/>
        </p:nvSpPr>
        <p:spPr>
          <a:xfrm>
            <a:off x="4643438" y="942975"/>
            <a:ext cx="4300538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5" name="Text 29"/>
          <p:cNvSpPr/>
          <p:nvPr/>
        </p:nvSpPr>
        <p:spPr>
          <a:xfrm>
            <a:off x="4729163" y="1035844"/>
            <a:ext cx="7131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 Chimères:</a:t>
            </a:r>
            <a:endParaRPr lang="en-US" sz="837" dirty="0"/>
          </a:p>
        </p:txBody>
      </p:sp>
      <p:sp>
        <p:nvSpPr>
          <p:cNvPr id="36" name="Text 30"/>
          <p:cNvSpPr/>
          <p:nvPr/>
        </p:nvSpPr>
        <p:spPr>
          <a:xfrm>
            <a:off x="5442282" y="1035844"/>
            <a:ext cx="2929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Mélange accidentel de contigs de génomes différents. </a:t>
            </a:r>
            <a:endParaRPr lang="en-US" sz="837" dirty="0"/>
          </a:p>
        </p:txBody>
      </p:sp>
      <p:sp>
        <p:nvSpPr>
          <p:cNvPr id="37" name="Text 31"/>
          <p:cNvSpPr/>
          <p:nvPr/>
        </p:nvSpPr>
        <p:spPr>
          <a:xfrm>
            <a:off x="4729163" y="1207294"/>
            <a:ext cx="12712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Contamination croisée. </a:t>
            </a:r>
            <a:endParaRPr lang="en-US" sz="837" dirty="0"/>
          </a:p>
        </p:txBody>
      </p:sp>
      <p:sp>
        <p:nvSpPr>
          <p:cNvPr id="38" name="Text 32"/>
          <p:cNvSpPr/>
          <p:nvPr/>
        </p:nvSpPr>
        <p:spPr>
          <a:xfrm>
            <a:off x="6000415" y="1207294"/>
            <a:ext cx="19773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avec CheckM essentielle.</a:t>
            </a:r>
            <a:endParaRPr lang="en-US" sz="837" dirty="0"/>
          </a:p>
        </p:txBody>
      </p:sp>
      <p:sp>
        <p:nvSpPr>
          <p:cNvPr id="39" name="Shape 33"/>
          <p:cNvSpPr/>
          <p:nvPr/>
        </p:nvSpPr>
        <p:spPr>
          <a:xfrm>
            <a:off x="4643438" y="1528763"/>
            <a:ext cx="4300538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0" name="Text 34"/>
          <p:cNvSpPr/>
          <p:nvPr/>
        </p:nvSpPr>
        <p:spPr>
          <a:xfrm>
            <a:off x="4729163" y="1621631"/>
            <a:ext cx="11854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 Organismes rares: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5914579" y="1621631"/>
            <a:ext cx="26751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Faible couverture rend binning difficile. Nécessite </a:t>
            </a:r>
            <a:endParaRPr lang="en-US" sz="837" dirty="0"/>
          </a:p>
        </p:txBody>
      </p:sp>
      <p:sp>
        <p:nvSpPr>
          <p:cNvPr id="42" name="Text 36"/>
          <p:cNvSpPr/>
          <p:nvPr/>
        </p:nvSpPr>
        <p:spPr>
          <a:xfrm>
            <a:off x="4729163" y="1793081"/>
            <a:ext cx="23327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séquençage ultra-profond. Souvent perdus.</a:t>
            </a:r>
            <a:endParaRPr lang="en-US" sz="837" dirty="0"/>
          </a:p>
        </p:txBody>
      </p:sp>
      <p:sp>
        <p:nvSpPr>
          <p:cNvPr id="43" name="Shape 37"/>
          <p:cNvSpPr/>
          <p:nvPr/>
        </p:nvSpPr>
        <p:spPr>
          <a:xfrm>
            <a:off x="4643438" y="2114550"/>
            <a:ext cx="4300538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4" name="Text 38"/>
          <p:cNvSpPr/>
          <p:nvPr/>
        </p:nvSpPr>
        <p:spPr>
          <a:xfrm>
            <a:off x="4729163" y="2207419"/>
            <a:ext cx="11242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 Souches proches:</a:t>
            </a:r>
            <a:endParaRPr lang="en-US" sz="837" dirty="0"/>
          </a:p>
        </p:txBody>
      </p:sp>
      <p:sp>
        <p:nvSpPr>
          <p:cNvPr id="45" name="Text 39"/>
          <p:cNvSpPr/>
          <p:nvPr/>
        </p:nvSpPr>
        <p:spPr>
          <a:xfrm>
            <a:off x="5853438" y="2207419"/>
            <a:ext cx="25444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Organismes &gt;99% similarité difficiles à séparer. </a:t>
            </a:r>
            <a:endParaRPr lang="en-US" sz="837" dirty="0"/>
          </a:p>
        </p:txBody>
      </p:sp>
      <p:sp>
        <p:nvSpPr>
          <p:cNvPr id="46" name="Text 40"/>
          <p:cNvSpPr/>
          <p:nvPr/>
        </p:nvSpPr>
        <p:spPr>
          <a:xfrm>
            <a:off x="4729163" y="2378869"/>
            <a:ext cx="17045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Peuvent être binned ensemble. </a:t>
            </a:r>
            <a:endParaRPr lang="en-US" sz="837" dirty="0"/>
          </a:p>
        </p:txBody>
      </p:sp>
      <p:sp>
        <p:nvSpPr>
          <p:cNvPr id="47" name="Text 41"/>
          <p:cNvSpPr/>
          <p:nvPr/>
        </p:nvSpPr>
        <p:spPr>
          <a:xfrm>
            <a:off x="6433728" y="2378869"/>
            <a:ext cx="16745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Strain-level resolution limitée.</a:t>
            </a:r>
            <a:endParaRPr lang="en-US" sz="837" dirty="0"/>
          </a:p>
        </p:txBody>
      </p:sp>
      <p:sp>
        <p:nvSpPr>
          <p:cNvPr id="48" name="Shape 42"/>
          <p:cNvSpPr/>
          <p:nvPr/>
        </p:nvSpPr>
        <p:spPr>
          <a:xfrm>
            <a:off x="4643438" y="2700338"/>
            <a:ext cx="4300538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9" name="Text 43"/>
          <p:cNvSpPr/>
          <p:nvPr/>
        </p:nvSpPr>
        <p:spPr>
          <a:xfrm>
            <a:off x="4729163" y="2793206"/>
            <a:ext cx="13426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 Plasmides et phages:</a:t>
            </a:r>
            <a:endParaRPr lang="en-US" sz="837" dirty="0"/>
          </a:p>
        </p:txBody>
      </p:sp>
      <p:sp>
        <p:nvSpPr>
          <p:cNvPr id="50" name="Text 44"/>
          <p:cNvSpPr/>
          <p:nvPr/>
        </p:nvSpPr>
        <p:spPr>
          <a:xfrm>
            <a:off x="6071853" y="2793206"/>
            <a:ext cx="27665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Éléments mobiles souvent perdus ou mal assignés. </a:t>
            </a:r>
            <a:endParaRPr lang="en-US" sz="837" dirty="0"/>
          </a:p>
        </p:txBody>
      </p:sp>
      <p:sp>
        <p:nvSpPr>
          <p:cNvPr id="51" name="Text 45"/>
          <p:cNvSpPr/>
          <p:nvPr/>
        </p:nvSpPr>
        <p:spPr>
          <a:xfrm>
            <a:off x="4729163" y="2964656"/>
            <a:ext cx="22251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Signatures compositionnelles différentes.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643438" y="3300413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Stratégies d'Optimisation</a:t>
            </a:r>
            <a:endParaRPr lang="en-US" sz="1350" dirty="0"/>
          </a:p>
        </p:txBody>
      </p:sp>
      <p:sp>
        <p:nvSpPr>
          <p:cNvPr id="53" name="Shape 47"/>
          <p:cNvSpPr/>
          <p:nvPr/>
        </p:nvSpPr>
        <p:spPr>
          <a:xfrm>
            <a:off x="4643438" y="3614738"/>
            <a:ext cx="4300538" cy="3429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4" name="Text 48"/>
          <p:cNvSpPr/>
          <p:nvPr/>
        </p:nvSpPr>
        <p:spPr>
          <a:xfrm>
            <a:off x="4729163" y="3707606"/>
            <a:ext cx="11574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Multiples binners:</a:t>
            </a:r>
            <a:endParaRPr lang="en-US" sz="837" dirty="0"/>
          </a:p>
        </p:txBody>
      </p:sp>
      <p:sp>
        <p:nvSpPr>
          <p:cNvPr id="55" name="Text 49"/>
          <p:cNvSpPr/>
          <p:nvPr/>
        </p:nvSpPr>
        <p:spPr>
          <a:xfrm>
            <a:off x="5886590" y="3707606"/>
            <a:ext cx="289511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Utiliser MetaBAT2 + MaxBin2 + CONCOCT en parallèle</a:t>
            </a:r>
            <a:endParaRPr lang="en-US" sz="837" dirty="0"/>
          </a:p>
        </p:txBody>
      </p:sp>
      <p:sp>
        <p:nvSpPr>
          <p:cNvPr id="56" name="Shape 50"/>
          <p:cNvSpPr/>
          <p:nvPr/>
        </p:nvSpPr>
        <p:spPr>
          <a:xfrm>
            <a:off x="4643438" y="4029075"/>
            <a:ext cx="4300538" cy="3429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7" name="Text 51"/>
          <p:cNvSpPr/>
          <p:nvPr/>
        </p:nvSpPr>
        <p:spPr>
          <a:xfrm>
            <a:off x="4729163" y="4121944"/>
            <a:ext cx="8294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Refinement:</a:t>
            </a:r>
            <a:endParaRPr lang="en-US" sz="837" dirty="0"/>
          </a:p>
        </p:txBody>
      </p:sp>
      <p:sp>
        <p:nvSpPr>
          <p:cNvPr id="58" name="Text 52"/>
          <p:cNvSpPr/>
          <p:nvPr/>
        </p:nvSpPr>
        <p:spPr>
          <a:xfrm>
            <a:off x="5558647" y="4121944"/>
            <a:ext cx="31366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Consolider avec DAS Tool pour sélectionner meilleurs bins</a:t>
            </a:r>
            <a:endParaRPr lang="en-US" sz="837" dirty="0"/>
          </a:p>
        </p:txBody>
      </p:sp>
      <p:sp>
        <p:nvSpPr>
          <p:cNvPr id="59" name="Shape 53"/>
          <p:cNvSpPr/>
          <p:nvPr/>
        </p:nvSpPr>
        <p:spPr>
          <a:xfrm>
            <a:off x="4643438" y="4443413"/>
            <a:ext cx="4300538" cy="3429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0" name="Text 54"/>
          <p:cNvSpPr/>
          <p:nvPr/>
        </p:nvSpPr>
        <p:spPr>
          <a:xfrm>
            <a:off x="4729163" y="4536281"/>
            <a:ext cx="13816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Profondeur adéquate:</a:t>
            </a:r>
            <a:endParaRPr lang="en-US" sz="837" dirty="0"/>
          </a:p>
        </p:txBody>
      </p:sp>
      <p:sp>
        <p:nvSpPr>
          <p:cNvPr id="61" name="Text 55"/>
          <p:cNvSpPr/>
          <p:nvPr/>
        </p:nvSpPr>
        <p:spPr>
          <a:xfrm>
            <a:off x="6110836" y="4536281"/>
            <a:ext cx="24264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&gt;50 Gb pour récupération optimale de MAGs</a:t>
            </a:r>
            <a:endParaRPr lang="en-US" sz="837" dirty="0"/>
          </a:p>
        </p:txBody>
      </p:sp>
      <p:sp>
        <p:nvSpPr>
          <p:cNvPr id="62" name="Shape 56"/>
          <p:cNvSpPr/>
          <p:nvPr/>
        </p:nvSpPr>
        <p:spPr>
          <a:xfrm>
            <a:off x="200025" y="5214938"/>
            <a:ext cx="8743950" cy="514350"/>
          </a:xfrm>
          <a:prstGeom prst="rect">
            <a:avLst/>
          </a:prstGeom>
          <a:solidFill>
            <a:srgbClr val="FEF9F0"/>
          </a:solidFill>
          <a:ln/>
        </p:spPr>
      </p:sp>
      <p:sp>
        <p:nvSpPr>
          <p:cNvPr id="63" name="Text 57"/>
          <p:cNvSpPr/>
          <p:nvPr/>
        </p:nvSpPr>
        <p:spPr>
          <a:xfrm>
            <a:off x="285750" y="5307806"/>
            <a:ext cx="9654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Conseil pratique:</a:t>
            </a:r>
            <a:endParaRPr lang="en-US" sz="837" dirty="0"/>
          </a:p>
        </p:txBody>
      </p:sp>
      <p:sp>
        <p:nvSpPr>
          <p:cNvPr id="64" name="Text 58"/>
          <p:cNvSpPr/>
          <p:nvPr/>
        </p:nvSpPr>
        <p:spPr>
          <a:xfrm>
            <a:off x="1251245" y="5307806"/>
            <a:ext cx="4391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Utiliser </a:t>
            </a:r>
            <a:endParaRPr lang="en-US" sz="837" dirty="0"/>
          </a:p>
        </p:txBody>
      </p:sp>
      <p:sp>
        <p:nvSpPr>
          <p:cNvPr id="65" name="Text 59"/>
          <p:cNvSpPr/>
          <p:nvPr/>
        </p:nvSpPr>
        <p:spPr>
          <a:xfrm>
            <a:off x="1690390" y="5307806"/>
            <a:ext cx="16148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multiples binners + DAS Tool</a:t>
            </a:r>
            <a:endParaRPr lang="en-US" sz="837" dirty="0"/>
          </a:p>
        </p:txBody>
      </p:sp>
      <p:sp>
        <p:nvSpPr>
          <p:cNvPr id="66" name="Text 60"/>
          <p:cNvSpPr/>
          <p:nvPr/>
        </p:nvSpPr>
        <p:spPr>
          <a:xfrm>
            <a:off x="3305240" y="5307806"/>
            <a:ext cx="46378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pour optimiser récupération. Viser high-quality MAGs pour analyses détaillées. Valider </a:t>
            </a:r>
            <a:endParaRPr lang="en-US" sz="837" dirty="0"/>
          </a:p>
        </p:txBody>
      </p:sp>
      <p:sp>
        <p:nvSpPr>
          <p:cNvPr id="67" name="Text 61"/>
          <p:cNvSpPr/>
          <p:nvPr/>
        </p:nvSpPr>
        <p:spPr>
          <a:xfrm>
            <a:off x="285750" y="5479256"/>
            <a:ext cx="32844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systématiquement avec CheckM avant analyses downstream.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436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"/>
            <a:ext cx="88011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Annotation Fonctionnelle et Taxonomique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71450" y="514350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657225"/>
            <a:ext cx="192881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4331" y="625078"/>
            <a:ext cx="21637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Taxonomique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171450" y="950119"/>
            <a:ext cx="10207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Qui est l'organisme?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171450" y="1200150"/>
            <a:ext cx="4329113" cy="13716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9" name="Text 5"/>
          <p:cNvSpPr/>
          <p:nvPr/>
        </p:nvSpPr>
        <p:spPr>
          <a:xfrm>
            <a:off x="257175" y="1285875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GTDB-Tk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257175" y="1550194"/>
            <a:ext cx="5779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Approche: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835093" y="1550194"/>
            <a:ext cx="29919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Classification phylogénomique basée sur 120 protéines 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257175" y="1721644"/>
            <a:ext cx="5939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marqueurs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257175" y="1921669"/>
            <a:ext cx="302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Base: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559975" y="1921669"/>
            <a:ext cx="20081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GTDB (Genome Taxonomy Database)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257175" y="2121694"/>
            <a:ext cx="635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Avantages: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893164" y="2121694"/>
            <a:ext cx="33317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Taxonomie standardisée, moderne, gold standard pour MAGs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257175" y="2321719"/>
            <a:ext cx="384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Usage: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641933" y="2321719"/>
            <a:ext cx="15416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Génomes complets et MAGs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171450" y="2643188"/>
            <a:ext cx="4329113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0" name="Text 16"/>
          <p:cNvSpPr/>
          <p:nvPr/>
        </p:nvSpPr>
        <p:spPr>
          <a:xfrm>
            <a:off x="257175" y="2728913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Kraken2 / Bracken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257175" y="2993231"/>
            <a:ext cx="5779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Approche: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835093" y="2993231"/>
            <a:ext cx="18548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Classification rapide basée k-mers</a:t>
            </a:r>
            <a:endParaRPr lang="en-US" sz="837" dirty="0"/>
          </a:p>
        </p:txBody>
      </p:sp>
      <p:sp>
        <p:nvSpPr>
          <p:cNvPr id="23" name="Text 19"/>
          <p:cNvSpPr/>
          <p:nvPr/>
        </p:nvSpPr>
        <p:spPr>
          <a:xfrm>
            <a:off x="257175" y="3193256"/>
            <a:ext cx="635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Avantages:</a:t>
            </a:r>
            <a:endParaRPr lang="en-US" sz="837" dirty="0"/>
          </a:p>
        </p:txBody>
      </p:sp>
      <p:sp>
        <p:nvSpPr>
          <p:cNvPr id="24" name="Text 20"/>
          <p:cNvSpPr/>
          <p:nvPr/>
        </p:nvSpPr>
        <p:spPr>
          <a:xfrm>
            <a:off x="893164" y="3193256"/>
            <a:ext cx="20663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Très rapide, bon pour reads et contigs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257175" y="3393281"/>
            <a:ext cx="5003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Bracken: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757489" y="3393281"/>
            <a:ext cx="23787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Estimation d'abondance à partir de Kraken2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257175" y="3593306"/>
            <a:ext cx="384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Usage: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641933" y="3593306"/>
            <a:ext cx="16274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Profilage taxonomique rapide</a:t>
            </a:r>
            <a:endParaRPr lang="en-US" sz="837" dirty="0"/>
          </a:p>
        </p:txBody>
      </p:sp>
      <p:sp>
        <p:nvSpPr>
          <p:cNvPr id="29" name="Shape 25"/>
          <p:cNvSpPr/>
          <p:nvPr/>
        </p:nvSpPr>
        <p:spPr>
          <a:xfrm>
            <a:off x="171450" y="3914775"/>
            <a:ext cx="4329113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0" name="Text 26"/>
          <p:cNvSpPr/>
          <p:nvPr/>
        </p:nvSpPr>
        <p:spPr>
          <a:xfrm>
            <a:off x="257175" y="4000500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 / BAT</a:t>
            </a:r>
            <a:endParaRPr lang="en-US" sz="1046" dirty="0"/>
          </a:p>
        </p:txBody>
      </p:sp>
      <p:sp>
        <p:nvSpPr>
          <p:cNvPr id="31" name="Text 27"/>
          <p:cNvSpPr/>
          <p:nvPr/>
        </p:nvSpPr>
        <p:spPr>
          <a:xfrm>
            <a:off x="257175" y="4264819"/>
            <a:ext cx="5779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Approche:</a:t>
            </a:r>
            <a:endParaRPr lang="en-US" sz="837" dirty="0"/>
          </a:p>
        </p:txBody>
      </p:sp>
      <p:sp>
        <p:nvSpPr>
          <p:cNvPr id="32" name="Text 28"/>
          <p:cNvSpPr/>
          <p:nvPr/>
        </p:nvSpPr>
        <p:spPr>
          <a:xfrm>
            <a:off x="835093" y="4264819"/>
            <a:ext cx="22800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Classification avec bases personnalisables</a:t>
            </a:r>
            <a:endParaRPr lang="en-US" sz="837" dirty="0"/>
          </a:p>
        </p:txBody>
      </p:sp>
      <p:sp>
        <p:nvSpPr>
          <p:cNvPr id="33" name="Text 29"/>
          <p:cNvSpPr/>
          <p:nvPr/>
        </p:nvSpPr>
        <p:spPr>
          <a:xfrm>
            <a:off x="257175" y="4464844"/>
            <a:ext cx="2424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CAT:</a:t>
            </a:r>
            <a:endParaRPr lang="en-US" sz="837" dirty="0"/>
          </a:p>
        </p:txBody>
      </p:sp>
      <p:sp>
        <p:nvSpPr>
          <p:cNvPr id="34" name="Text 30"/>
          <p:cNvSpPr/>
          <p:nvPr/>
        </p:nvSpPr>
        <p:spPr>
          <a:xfrm>
            <a:off x="499616" y="4464844"/>
            <a:ext cx="13197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Contigs Annotation Tool</a:t>
            </a:r>
            <a:endParaRPr lang="en-US" sz="837" dirty="0"/>
          </a:p>
        </p:txBody>
      </p:sp>
      <p:sp>
        <p:nvSpPr>
          <p:cNvPr id="35" name="Text 31"/>
          <p:cNvSpPr/>
          <p:nvPr/>
        </p:nvSpPr>
        <p:spPr>
          <a:xfrm>
            <a:off x="257175" y="4664869"/>
            <a:ext cx="2464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BAT:</a:t>
            </a:r>
            <a:endParaRPr lang="en-US" sz="837" dirty="0"/>
          </a:p>
        </p:txBody>
      </p:sp>
      <p:sp>
        <p:nvSpPr>
          <p:cNvPr id="36" name="Text 32"/>
          <p:cNvSpPr/>
          <p:nvPr/>
        </p:nvSpPr>
        <p:spPr>
          <a:xfrm>
            <a:off x="503606" y="4664869"/>
            <a:ext cx="10863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Bin Annotation Tool</a:t>
            </a:r>
            <a:endParaRPr lang="en-US" sz="837" dirty="0"/>
          </a:p>
        </p:txBody>
      </p:sp>
      <p:sp>
        <p:nvSpPr>
          <p:cNvPr id="37" name="Text 33"/>
          <p:cNvSpPr/>
          <p:nvPr/>
        </p:nvSpPr>
        <p:spPr>
          <a:xfrm>
            <a:off x="257175" y="4864894"/>
            <a:ext cx="635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Avantages:</a:t>
            </a:r>
            <a:endParaRPr lang="en-US" sz="837" dirty="0"/>
          </a:p>
        </p:txBody>
      </p:sp>
      <p:sp>
        <p:nvSpPr>
          <p:cNvPr id="38" name="Text 34"/>
          <p:cNvSpPr/>
          <p:nvPr/>
        </p:nvSpPr>
        <p:spPr>
          <a:xfrm>
            <a:off x="893164" y="4864894"/>
            <a:ext cx="19275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Bon pour organismes non-modèles</a:t>
            </a:r>
            <a:endParaRPr lang="en-US" sz="837" dirty="0"/>
          </a:p>
        </p:txBody>
      </p:sp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657225"/>
            <a:ext cx="214313" cy="171450"/>
          </a:xfrm>
          <a:prstGeom prst="rect">
            <a:avLst/>
          </a:prstGeom>
        </p:spPr>
      </p:pic>
      <p:sp>
        <p:nvSpPr>
          <p:cNvPr id="40" name="Text 35"/>
          <p:cNvSpPr/>
          <p:nvPr/>
        </p:nvSpPr>
        <p:spPr>
          <a:xfrm>
            <a:off x="4857750" y="625078"/>
            <a:ext cx="216955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Fonctionnelle</a:t>
            </a:r>
            <a:endParaRPr lang="en-US" sz="1350" dirty="0"/>
          </a:p>
        </p:txBody>
      </p:sp>
      <p:sp>
        <p:nvSpPr>
          <p:cNvPr id="41" name="Text 36"/>
          <p:cNvSpPr/>
          <p:nvPr/>
        </p:nvSpPr>
        <p:spPr>
          <a:xfrm>
            <a:off x="4643438" y="950119"/>
            <a:ext cx="10725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i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fait l'organisme?</a:t>
            </a:r>
            <a:endParaRPr lang="en-US" sz="837" dirty="0"/>
          </a:p>
        </p:txBody>
      </p:sp>
      <p:sp>
        <p:nvSpPr>
          <p:cNvPr id="42" name="Shape 37"/>
          <p:cNvSpPr/>
          <p:nvPr/>
        </p:nvSpPr>
        <p:spPr>
          <a:xfrm>
            <a:off x="4643438" y="1200150"/>
            <a:ext cx="4329113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43" name="Text 38"/>
          <p:cNvSpPr/>
          <p:nvPr/>
        </p:nvSpPr>
        <p:spPr>
          <a:xfrm>
            <a:off x="4729163" y="1285875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Prokka</a:t>
            </a:r>
            <a:endParaRPr lang="en-US" sz="1046" dirty="0"/>
          </a:p>
        </p:txBody>
      </p:sp>
      <p:sp>
        <p:nvSpPr>
          <p:cNvPr id="44" name="Text 39"/>
          <p:cNvSpPr/>
          <p:nvPr/>
        </p:nvSpPr>
        <p:spPr>
          <a:xfrm>
            <a:off x="4729163" y="1550194"/>
            <a:ext cx="5779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Approche:</a:t>
            </a:r>
            <a:endParaRPr lang="en-US" sz="837" dirty="0"/>
          </a:p>
        </p:txBody>
      </p:sp>
      <p:sp>
        <p:nvSpPr>
          <p:cNvPr id="45" name="Text 40"/>
          <p:cNvSpPr/>
          <p:nvPr/>
        </p:nvSpPr>
        <p:spPr>
          <a:xfrm>
            <a:off x="5307081" y="1550194"/>
            <a:ext cx="23654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rapide de génomes procaryotes</a:t>
            </a:r>
            <a:endParaRPr lang="en-US" sz="837" dirty="0"/>
          </a:p>
        </p:txBody>
      </p:sp>
      <p:sp>
        <p:nvSpPr>
          <p:cNvPr id="46" name="Text 41"/>
          <p:cNvSpPr/>
          <p:nvPr/>
        </p:nvSpPr>
        <p:spPr>
          <a:xfrm>
            <a:off x="4729163" y="1750219"/>
            <a:ext cx="58707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Fonctions:</a:t>
            </a:r>
            <a:endParaRPr lang="en-US" sz="837" dirty="0"/>
          </a:p>
        </p:txBody>
      </p:sp>
      <p:sp>
        <p:nvSpPr>
          <p:cNvPr id="47" name="Text 42"/>
          <p:cNvSpPr/>
          <p:nvPr/>
        </p:nvSpPr>
        <p:spPr>
          <a:xfrm>
            <a:off x="5316234" y="1750219"/>
            <a:ext cx="18777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Prédiction gènes, rRNA, tRNA, CDS</a:t>
            </a:r>
            <a:endParaRPr lang="en-US" sz="837" dirty="0"/>
          </a:p>
        </p:txBody>
      </p:sp>
      <p:sp>
        <p:nvSpPr>
          <p:cNvPr id="48" name="Text 43"/>
          <p:cNvSpPr/>
          <p:nvPr/>
        </p:nvSpPr>
        <p:spPr>
          <a:xfrm>
            <a:off x="4729163" y="1950244"/>
            <a:ext cx="635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Avantages:</a:t>
            </a:r>
            <a:endParaRPr lang="en-US" sz="837" dirty="0"/>
          </a:p>
        </p:txBody>
      </p:sp>
      <p:sp>
        <p:nvSpPr>
          <p:cNvPr id="49" name="Text 44"/>
          <p:cNvSpPr/>
          <p:nvPr/>
        </p:nvSpPr>
        <p:spPr>
          <a:xfrm>
            <a:off x="5365152" y="1950244"/>
            <a:ext cx="18461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Rapide, facile, annotation basique</a:t>
            </a:r>
            <a:endParaRPr lang="en-US" sz="837" dirty="0"/>
          </a:p>
        </p:txBody>
      </p:sp>
      <p:sp>
        <p:nvSpPr>
          <p:cNvPr id="50" name="Text 45"/>
          <p:cNvSpPr/>
          <p:nvPr/>
        </p:nvSpPr>
        <p:spPr>
          <a:xfrm>
            <a:off x="4729163" y="2150269"/>
            <a:ext cx="384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Usage:</a:t>
            </a:r>
            <a:endParaRPr lang="en-US" sz="837" dirty="0"/>
          </a:p>
        </p:txBody>
      </p:sp>
      <p:sp>
        <p:nvSpPr>
          <p:cNvPr id="51" name="Text 46"/>
          <p:cNvSpPr/>
          <p:nvPr/>
        </p:nvSpPr>
        <p:spPr>
          <a:xfrm>
            <a:off x="5113920" y="2150269"/>
            <a:ext cx="16452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Première annotation de MAGs</a:t>
            </a:r>
            <a:endParaRPr lang="en-US" sz="837" dirty="0"/>
          </a:p>
        </p:txBody>
      </p:sp>
      <p:sp>
        <p:nvSpPr>
          <p:cNvPr id="52" name="Shape 47"/>
          <p:cNvSpPr/>
          <p:nvPr/>
        </p:nvSpPr>
        <p:spPr>
          <a:xfrm>
            <a:off x="4643438" y="2471738"/>
            <a:ext cx="4329113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3" name="Text 48"/>
          <p:cNvSpPr/>
          <p:nvPr/>
        </p:nvSpPr>
        <p:spPr>
          <a:xfrm>
            <a:off x="4729163" y="2557463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DRAM</a:t>
            </a:r>
            <a:endParaRPr lang="en-US" sz="1046" dirty="0"/>
          </a:p>
        </p:txBody>
      </p:sp>
      <p:sp>
        <p:nvSpPr>
          <p:cNvPr id="54" name="Text 49"/>
          <p:cNvSpPr/>
          <p:nvPr/>
        </p:nvSpPr>
        <p:spPr>
          <a:xfrm>
            <a:off x="4729163" y="2821781"/>
            <a:ext cx="8043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 complet:</a:t>
            </a:r>
            <a:endParaRPr lang="en-US" sz="837" dirty="0"/>
          </a:p>
        </p:txBody>
      </p:sp>
      <p:sp>
        <p:nvSpPr>
          <p:cNvPr id="55" name="Text 50"/>
          <p:cNvSpPr/>
          <p:nvPr/>
        </p:nvSpPr>
        <p:spPr>
          <a:xfrm>
            <a:off x="5533504" y="2821781"/>
            <a:ext cx="25667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Distilled and Refined Annotation of Metabolism</a:t>
            </a:r>
            <a:endParaRPr lang="en-US" sz="837" dirty="0"/>
          </a:p>
        </p:txBody>
      </p:sp>
      <p:sp>
        <p:nvSpPr>
          <p:cNvPr id="56" name="Text 51"/>
          <p:cNvSpPr/>
          <p:nvPr/>
        </p:nvSpPr>
        <p:spPr>
          <a:xfrm>
            <a:off x="4729163" y="3021806"/>
            <a:ext cx="3567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Focus:</a:t>
            </a:r>
            <a:endParaRPr lang="en-US" sz="837" dirty="0"/>
          </a:p>
        </p:txBody>
      </p:sp>
      <p:sp>
        <p:nvSpPr>
          <p:cNvPr id="57" name="Text 52"/>
          <p:cNvSpPr/>
          <p:nvPr/>
        </p:nvSpPr>
        <p:spPr>
          <a:xfrm>
            <a:off x="5085904" y="3021806"/>
            <a:ext cx="18266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métabolique détaillée</a:t>
            </a:r>
            <a:endParaRPr lang="en-US" sz="837" dirty="0"/>
          </a:p>
        </p:txBody>
      </p:sp>
      <p:sp>
        <p:nvSpPr>
          <p:cNvPr id="58" name="Text 53"/>
          <p:cNvSpPr/>
          <p:nvPr/>
        </p:nvSpPr>
        <p:spPr>
          <a:xfrm>
            <a:off x="4729163" y="3221831"/>
            <a:ext cx="635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Avantages:</a:t>
            </a:r>
            <a:endParaRPr lang="en-US" sz="837" dirty="0"/>
          </a:p>
        </p:txBody>
      </p:sp>
      <p:sp>
        <p:nvSpPr>
          <p:cNvPr id="59" name="Text 54"/>
          <p:cNvSpPr/>
          <p:nvPr/>
        </p:nvSpPr>
        <p:spPr>
          <a:xfrm>
            <a:off x="5365152" y="3221831"/>
            <a:ext cx="32215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Voies métaboliques complètes, visualisations automatiques</a:t>
            </a:r>
            <a:endParaRPr lang="en-US" sz="837" dirty="0"/>
          </a:p>
        </p:txBody>
      </p:sp>
      <p:sp>
        <p:nvSpPr>
          <p:cNvPr id="60" name="Text 55"/>
          <p:cNvSpPr/>
          <p:nvPr/>
        </p:nvSpPr>
        <p:spPr>
          <a:xfrm>
            <a:off x="4729163" y="3421856"/>
            <a:ext cx="384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Usage:</a:t>
            </a:r>
            <a:endParaRPr lang="en-US" sz="837" dirty="0"/>
          </a:p>
        </p:txBody>
      </p:sp>
      <p:sp>
        <p:nvSpPr>
          <p:cNvPr id="61" name="Text 56"/>
          <p:cNvSpPr/>
          <p:nvPr/>
        </p:nvSpPr>
        <p:spPr>
          <a:xfrm>
            <a:off x="5113920" y="3421856"/>
            <a:ext cx="19288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Études fonctionnelles approfondies</a:t>
            </a:r>
            <a:endParaRPr lang="en-US" sz="837" dirty="0"/>
          </a:p>
        </p:txBody>
      </p:sp>
      <p:sp>
        <p:nvSpPr>
          <p:cNvPr id="62" name="Shape 57"/>
          <p:cNvSpPr/>
          <p:nvPr/>
        </p:nvSpPr>
        <p:spPr>
          <a:xfrm>
            <a:off x="4643438" y="3743325"/>
            <a:ext cx="4329113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3" name="Text 58"/>
          <p:cNvSpPr/>
          <p:nvPr/>
        </p:nvSpPr>
        <p:spPr>
          <a:xfrm>
            <a:off x="4729163" y="3829050"/>
            <a:ext cx="41576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eggNOG-mapper</a:t>
            </a:r>
            <a:endParaRPr lang="en-US" sz="1046" dirty="0"/>
          </a:p>
        </p:txBody>
      </p:sp>
      <p:sp>
        <p:nvSpPr>
          <p:cNvPr id="64" name="Text 59"/>
          <p:cNvSpPr/>
          <p:nvPr/>
        </p:nvSpPr>
        <p:spPr>
          <a:xfrm>
            <a:off x="4729163" y="4093369"/>
            <a:ext cx="5779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Approche:</a:t>
            </a:r>
            <a:endParaRPr lang="en-US" sz="837" dirty="0"/>
          </a:p>
        </p:txBody>
      </p:sp>
      <p:sp>
        <p:nvSpPr>
          <p:cNvPr id="65" name="Text 60"/>
          <p:cNvSpPr/>
          <p:nvPr/>
        </p:nvSpPr>
        <p:spPr>
          <a:xfrm>
            <a:off x="5307081" y="4093369"/>
            <a:ext cx="21370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basée groupes orthologues</a:t>
            </a:r>
            <a:endParaRPr lang="en-US" sz="837" dirty="0"/>
          </a:p>
        </p:txBody>
      </p:sp>
      <p:sp>
        <p:nvSpPr>
          <p:cNvPr id="66" name="Text 61"/>
          <p:cNvSpPr/>
          <p:nvPr/>
        </p:nvSpPr>
        <p:spPr>
          <a:xfrm>
            <a:off x="4729163" y="4293394"/>
            <a:ext cx="4270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Sorties:</a:t>
            </a:r>
            <a:endParaRPr lang="en-US" sz="837" dirty="0"/>
          </a:p>
        </p:txBody>
      </p:sp>
      <p:sp>
        <p:nvSpPr>
          <p:cNvPr id="67" name="Text 62"/>
          <p:cNvSpPr/>
          <p:nvPr/>
        </p:nvSpPr>
        <p:spPr>
          <a:xfrm>
            <a:off x="5156197" y="4293394"/>
            <a:ext cx="19210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COG, KEGG, GO terms, EC numbers</a:t>
            </a:r>
            <a:endParaRPr lang="en-US" sz="837" dirty="0"/>
          </a:p>
        </p:txBody>
      </p:sp>
      <p:sp>
        <p:nvSpPr>
          <p:cNvPr id="68" name="Text 63"/>
          <p:cNvSpPr/>
          <p:nvPr/>
        </p:nvSpPr>
        <p:spPr>
          <a:xfrm>
            <a:off x="4729163" y="4493419"/>
            <a:ext cx="635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Avantages:</a:t>
            </a:r>
            <a:endParaRPr lang="en-US" sz="837" dirty="0"/>
          </a:p>
        </p:txBody>
      </p:sp>
      <p:sp>
        <p:nvSpPr>
          <p:cNvPr id="69" name="Text 64"/>
          <p:cNvSpPr/>
          <p:nvPr/>
        </p:nvSpPr>
        <p:spPr>
          <a:xfrm>
            <a:off x="5365152" y="4493419"/>
            <a:ext cx="18338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Rapide, complet, bien documenté</a:t>
            </a:r>
            <a:endParaRPr lang="en-US" sz="837" dirty="0"/>
          </a:p>
        </p:txBody>
      </p:sp>
      <p:sp>
        <p:nvSpPr>
          <p:cNvPr id="70" name="Text 65"/>
          <p:cNvSpPr/>
          <p:nvPr/>
        </p:nvSpPr>
        <p:spPr>
          <a:xfrm>
            <a:off x="4729163" y="4693444"/>
            <a:ext cx="3847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Usage:</a:t>
            </a:r>
            <a:endParaRPr lang="en-US" sz="837" dirty="0"/>
          </a:p>
        </p:txBody>
      </p:sp>
      <p:sp>
        <p:nvSpPr>
          <p:cNvPr id="71" name="Text 66"/>
          <p:cNvSpPr/>
          <p:nvPr/>
        </p:nvSpPr>
        <p:spPr>
          <a:xfrm>
            <a:off x="5113920" y="4693444"/>
            <a:ext cx="18720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Annotation fonctionnelle standard</a:t>
            </a:r>
            <a:endParaRPr lang="en-US" sz="837" dirty="0"/>
          </a:p>
        </p:txBody>
      </p:sp>
      <p:sp>
        <p:nvSpPr>
          <p:cNvPr id="72" name="Text 67"/>
          <p:cNvSpPr/>
          <p:nvPr/>
        </p:nvSpPr>
        <p:spPr>
          <a:xfrm>
            <a:off x="171450" y="5272088"/>
            <a:ext cx="43291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Bases de Données Principales</a:t>
            </a:r>
            <a:endParaRPr lang="en-US" sz="1046" dirty="0"/>
          </a:p>
        </p:txBody>
      </p:sp>
      <p:sp>
        <p:nvSpPr>
          <p:cNvPr id="73" name="Shape 68"/>
          <p:cNvSpPr/>
          <p:nvPr/>
        </p:nvSpPr>
        <p:spPr>
          <a:xfrm>
            <a:off x="171450" y="5529263"/>
            <a:ext cx="409315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74" name="Text 69"/>
          <p:cNvSpPr/>
          <p:nvPr/>
        </p:nvSpPr>
        <p:spPr>
          <a:xfrm>
            <a:off x="171450" y="5529263"/>
            <a:ext cx="40931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GTDB</a:t>
            </a:r>
            <a:endParaRPr lang="en-US" sz="732" dirty="0"/>
          </a:p>
        </p:txBody>
      </p:sp>
      <p:sp>
        <p:nvSpPr>
          <p:cNvPr id="75" name="Shape 70"/>
          <p:cNvSpPr/>
          <p:nvPr/>
        </p:nvSpPr>
        <p:spPr>
          <a:xfrm>
            <a:off x="623627" y="5529263"/>
            <a:ext cx="406022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76" name="Text 71"/>
          <p:cNvSpPr/>
          <p:nvPr/>
        </p:nvSpPr>
        <p:spPr>
          <a:xfrm>
            <a:off x="623627" y="5529263"/>
            <a:ext cx="406022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KEGG</a:t>
            </a:r>
            <a:endParaRPr lang="en-US" sz="732" dirty="0"/>
          </a:p>
        </p:txBody>
      </p:sp>
      <p:sp>
        <p:nvSpPr>
          <p:cNvPr id="77" name="Shape 72"/>
          <p:cNvSpPr/>
          <p:nvPr/>
        </p:nvSpPr>
        <p:spPr>
          <a:xfrm>
            <a:off x="1072511" y="5529263"/>
            <a:ext cx="500035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78" name="Text 73"/>
          <p:cNvSpPr/>
          <p:nvPr/>
        </p:nvSpPr>
        <p:spPr>
          <a:xfrm>
            <a:off x="1072511" y="5529263"/>
            <a:ext cx="50003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UniProt</a:t>
            </a:r>
            <a:endParaRPr lang="en-US" sz="732" dirty="0"/>
          </a:p>
        </p:txBody>
      </p:sp>
      <p:sp>
        <p:nvSpPr>
          <p:cNvPr id="79" name="Shape 74"/>
          <p:cNvSpPr/>
          <p:nvPr/>
        </p:nvSpPr>
        <p:spPr>
          <a:xfrm>
            <a:off x="1615408" y="5529263"/>
            <a:ext cx="468725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80" name="Text 75"/>
          <p:cNvSpPr/>
          <p:nvPr/>
        </p:nvSpPr>
        <p:spPr>
          <a:xfrm>
            <a:off x="1615408" y="5529263"/>
            <a:ext cx="46872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RefSeq</a:t>
            </a:r>
            <a:endParaRPr lang="en-US" sz="732" dirty="0"/>
          </a:p>
        </p:txBody>
      </p:sp>
      <p:sp>
        <p:nvSpPr>
          <p:cNvPr id="81" name="Shape 76"/>
          <p:cNvSpPr/>
          <p:nvPr/>
        </p:nvSpPr>
        <p:spPr>
          <a:xfrm>
            <a:off x="2126996" y="5529263"/>
            <a:ext cx="387409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82" name="Text 77"/>
          <p:cNvSpPr/>
          <p:nvPr/>
        </p:nvSpPr>
        <p:spPr>
          <a:xfrm>
            <a:off x="2126996" y="5529263"/>
            <a:ext cx="387409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Pfam</a:t>
            </a:r>
            <a:endParaRPr lang="en-US" sz="732" dirty="0"/>
          </a:p>
        </p:txBody>
      </p:sp>
      <p:sp>
        <p:nvSpPr>
          <p:cNvPr id="83" name="Shape 78"/>
          <p:cNvSpPr/>
          <p:nvPr/>
        </p:nvSpPr>
        <p:spPr>
          <a:xfrm>
            <a:off x="2557267" y="5529263"/>
            <a:ext cx="798565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84" name="Text 79"/>
          <p:cNvSpPr/>
          <p:nvPr/>
        </p:nvSpPr>
        <p:spPr>
          <a:xfrm>
            <a:off x="2557267" y="5529263"/>
            <a:ext cx="79856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COG/eggNOG</a:t>
            </a:r>
            <a:endParaRPr lang="en-US" sz="732" dirty="0"/>
          </a:p>
        </p:txBody>
      </p:sp>
      <p:sp>
        <p:nvSpPr>
          <p:cNvPr id="85" name="Shape 80"/>
          <p:cNvSpPr/>
          <p:nvPr/>
        </p:nvSpPr>
        <p:spPr>
          <a:xfrm>
            <a:off x="3398695" y="5529263"/>
            <a:ext cx="293815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86" name="Text 81"/>
          <p:cNvSpPr/>
          <p:nvPr/>
        </p:nvSpPr>
        <p:spPr>
          <a:xfrm>
            <a:off x="3398695" y="5529263"/>
            <a:ext cx="293815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</a:t>
            </a:r>
            <a:endParaRPr lang="en-US" sz="732" dirty="0"/>
          </a:p>
        </p:txBody>
      </p:sp>
      <p:sp>
        <p:nvSpPr>
          <p:cNvPr id="87" name="Shape 82"/>
          <p:cNvSpPr/>
          <p:nvPr/>
        </p:nvSpPr>
        <p:spPr>
          <a:xfrm>
            <a:off x="3735372" y="5529263"/>
            <a:ext cx="261696" cy="207169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88" name="Text 83"/>
          <p:cNvSpPr/>
          <p:nvPr/>
        </p:nvSpPr>
        <p:spPr>
          <a:xfrm>
            <a:off x="3735372" y="5529263"/>
            <a:ext cx="261696" cy="207169"/>
          </a:xfrm>
          <a:prstGeom prst="rect">
            <a:avLst/>
          </a:prstGeom>
          <a:noFill/>
          <a:ln/>
        </p:spPr>
        <p:txBody>
          <a:bodyPr wrap="none" lIns="85090" tIns="34036" rIns="85090" bIns="34036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</a:t>
            </a:r>
            <a:endParaRPr lang="en-US" sz="732" dirty="0"/>
          </a:p>
        </p:txBody>
      </p:sp>
      <p:sp>
        <p:nvSpPr>
          <p:cNvPr id="89" name="Text 84"/>
          <p:cNvSpPr/>
          <p:nvPr/>
        </p:nvSpPr>
        <p:spPr>
          <a:xfrm>
            <a:off x="4643438" y="5272088"/>
            <a:ext cx="43291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 Limitations</a:t>
            </a:r>
            <a:endParaRPr lang="en-US" sz="1046" dirty="0"/>
          </a:p>
        </p:txBody>
      </p:sp>
      <p:sp>
        <p:nvSpPr>
          <p:cNvPr id="90" name="Shape 85"/>
          <p:cNvSpPr/>
          <p:nvPr/>
        </p:nvSpPr>
        <p:spPr>
          <a:xfrm>
            <a:off x="4643438" y="5529263"/>
            <a:ext cx="4329113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91" name="Text 86"/>
          <p:cNvSpPr/>
          <p:nvPr/>
        </p:nvSpPr>
        <p:spPr>
          <a:xfrm>
            <a:off x="4729163" y="5622131"/>
            <a:ext cx="23065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30-60% de gènes "hypothetical proteins"</a:t>
            </a:r>
            <a:endParaRPr lang="en-US" sz="837" dirty="0"/>
          </a:p>
        </p:txBody>
      </p:sp>
      <p:sp>
        <p:nvSpPr>
          <p:cNvPr id="92" name="Text 87"/>
          <p:cNvSpPr/>
          <p:nvPr/>
        </p:nvSpPr>
        <p:spPr>
          <a:xfrm>
            <a:off x="7035757" y="5622131"/>
            <a:ext cx="10730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(fonction inconnue)</a:t>
            </a:r>
            <a:endParaRPr lang="en-US" sz="837" dirty="0"/>
          </a:p>
        </p:txBody>
      </p:sp>
      <p:sp>
        <p:nvSpPr>
          <p:cNvPr id="93" name="Text 88"/>
          <p:cNvSpPr/>
          <p:nvPr/>
        </p:nvSpPr>
        <p:spPr>
          <a:xfrm>
            <a:off x="4729163" y="5815013"/>
            <a:ext cx="41576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Biais vers organismes modèles</a:t>
            </a:r>
            <a:endParaRPr lang="en-US" sz="837" dirty="0"/>
          </a:p>
        </p:txBody>
      </p:sp>
      <p:sp>
        <p:nvSpPr>
          <p:cNvPr id="94" name="Text 89"/>
          <p:cNvSpPr/>
          <p:nvPr/>
        </p:nvSpPr>
        <p:spPr>
          <a:xfrm>
            <a:off x="4729163" y="6015038"/>
            <a:ext cx="41576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Bases incomplètes pour environnements non-étudiés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721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0025" y="200025"/>
            <a:ext cx="87439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C44848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Considérations Pratiques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0025" y="542925"/>
            <a:ext cx="87439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Coûts, temps, ressources et décisions stratégiques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200025" y="742950"/>
            <a:ext cx="571500" cy="28575"/>
          </a:xfrm>
          <a:prstGeom prst="rect">
            <a:avLst/>
          </a:prstGeom>
          <a:solidFill>
            <a:srgbClr val="D6AE7E"/>
          </a:solidFill>
          <a:ln/>
        </p:spPr>
      </p:sp>
      <p:sp>
        <p:nvSpPr>
          <p:cNvPr id="6" name="Text 3"/>
          <p:cNvSpPr/>
          <p:nvPr/>
        </p:nvSpPr>
        <p:spPr>
          <a:xfrm>
            <a:off x="200025" y="857250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Coûts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200025" y="1143000"/>
            <a:ext cx="4300538" cy="1057275"/>
          </a:xfrm>
          <a:prstGeom prst="rect">
            <a:avLst/>
          </a:prstGeom>
          <a:solidFill>
            <a:srgbClr val="FEF9F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3" y="1250156"/>
            <a:ext cx="112514" cy="1285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3977" y="1226939"/>
            <a:ext cx="7944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Séquençage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271463" y="1450181"/>
            <a:ext cx="8931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Shallow (5 Gb): 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1164627" y="1463460"/>
            <a:ext cx="1359346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</a:t>
            </a: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300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 CAD/échantillon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271463" y="1621631"/>
            <a:ext cx="9907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Medium (20 Gb): 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262239" y="1634910"/>
            <a:ext cx="1359346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00-</a:t>
            </a: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00$ CAD/échantillon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271463" y="1793081"/>
            <a:ext cx="8280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Deep (50 Gb): 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1099468" y="1806360"/>
            <a:ext cx="1477969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150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0-3000$ CAD/échantillon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271463" y="1964531"/>
            <a:ext cx="12457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Ultra-deep (100+ Gb): 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1517238" y="1977810"/>
            <a:ext cx="1263166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</a:t>
            </a:r>
            <a:r>
              <a:rPr lang="fr-CA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</a:t>
            </a: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00$ CAD/échantillon</a:t>
            </a:r>
            <a:endParaRPr lang="en-US" sz="837" dirty="0"/>
          </a:p>
        </p:txBody>
      </p:sp>
      <p:sp>
        <p:nvSpPr>
          <p:cNvPr id="18" name="Shape 14"/>
          <p:cNvSpPr/>
          <p:nvPr/>
        </p:nvSpPr>
        <p:spPr>
          <a:xfrm>
            <a:off x="200025" y="2279321"/>
            <a:ext cx="4300538" cy="914400"/>
          </a:xfrm>
          <a:prstGeom prst="rect">
            <a:avLst/>
          </a:prstGeom>
          <a:solidFill>
            <a:srgbClr val="F9F9F9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378869"/>
            <a:ext cx="128588" cy="128588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414338" y="2355652"/>
            <a:ext cx="85948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D501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Computation</a:t>
            </a:r>
            <a:endParaRPr lang="en-US" sz="942" dirty="0"/>
          </a:p>
        </p:txBody>
      </p:sp>
      <p:sp>
        <p:nvSpPr>
          <p:cNvPr id="21" name="Text 16"/>
          <p:cNvSpPr/>
          <p:nvPr/>
        </p:nvSpPr>
        <p:spPr>
          <a:xfrm>
            <a:off x="285750" y="2578894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358471" y="2578894"/>
            <a:ext cx="9356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Serveurs locaux: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1294135" y="2578894"/>
            <a:ext cx="21557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Investissement initial élevé (&gt;15k$ CAD)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285750" y="2750344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358471" y="2750344"/>
            <a:ext cx="3258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684349" y="2750344"/>
            <a:ext cx="20226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(AWS, Google): ~150-750$ CAD/projet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285750" y="2921794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358471" y="2921794"/>
            <a:ext cx="5544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Stockage: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912949" y="2921794"/>
            <a:ext cx="9073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~75$ CAD/TB/an</a:t>
            </a: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200025" y="3257550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Temps</a:t>
            </a:r>
            <a:endParaRPr lang="en-US" sz="1350" dirty="0"/>
          </a:p>
        </p:txBody>
      </p:sp>
      <p:sp>
        <p:nvSpPr>
          <p:cNvPr id="31" name="Shape 26"/>
          <p:cNvSpPr/>
          <p:nvPr/>
        </p:nvSpPr>
        <p:spPr>
          <a:xfrm>
            <a:off x="200025" y="3543300"/>
            <a:ext cx="4300538" cy="12001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2" name="Text 27"/>
          <p:cNvSpPr/>
          <p:nvPr/>
        </p:nvSpPr>
        <p:spPr>
          <a:xfrm>
            <a:off x="285750" y="36361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33" name="Text 28"/>
          <p:cNvSpPr/>
          <p:nvPr/>
        </p:nvSpPr>
        <p:spPr>
          <a:xfrm>
            <a:off x="358471" y="3636169"/>
            <a:ext cx="7209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Séquençage:</a:t>
            </a:r>
            <a:endParaRPr lang="en-US" sz="837" dirty="0"/>
          </a:p>
        </p:txBody>
      </p:sp>
      <p:sp>
        <p:nvSpPr>
          <p:cNvPr id="34" name="Text 29"/>
          <p:cNvSpPr/>
          <p:nvPr/>
        </p:nvSpPr>
        <p:spPr>
          <a:xfrm>
            <a:off x="1079376" y="3636169"/>
            <a:ext cx="7365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1-2 semaines</a:t>
            </a:r>
            <a:endParaRPr lang="en-US" sz="837" dirty="0"/>
          </a:p>
        </p:txBody>
      </p:sp>
      <p:sp>
        <p:nvSpPr>
          <p:cNvPr id="35" name="Text 30"/>
          <p:cNvSpPr/>
          <p:nvPr/>
        </p:nvSpPr>
        <p:spPr>
          <a:xfrm>
            <a:off x="285750" y="380761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358471" y="3807619"/>
            <a:ext cx="8657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QC + Assembly: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1224204" y="3807619"/>
            <a:ext cx="4982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1-3 jours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285750" y="39790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39" name="Text 34"/>
          <p:cNvSpPr/>
          <p:nvPr/>
        </p:nvSpPr>
        <p:spPr>
          <a:xfrm>
            <a:off x="358471" y="3979069"/>
            <a:ext cx="4767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Binning: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835233" y="3979069"/>
            <a:ext cx="4982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1-2 jours</a:t>
            </a:r>
            <a:endParaRPr lang="en-US" sz="837" dirty="0"/>
          </a:p>
        </p:txBody>
      </p:sp>
      <p:sp>
        <p:nvSpPr>
          <p:cNvPr id="41" name="Text 36"/>
          <p:cNvSpPr/>
          <p:nvPr/>
        </p:nvSpPr>
        <p:spPr>
          <a:xfrm>
            <a:off x="285750" y="415051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42" name="Text 37"/>
          <p:cNvSpPr/>
          <p:nvPr/>
        </p:nvSpPr>
        <p:spPr>
          <a:xfrm>
            <a:off x="358471" y="4150519"/>
            <a:ext cx="6813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Annotation:</a:t>
            </a:r>
            <a:endParaRPr lang="en-US" sz="837" dirty="0"/>
          </a:p>
        </p:txBody>
      </p:sp>
      <p:sp>
        <p:nvSpPr>
          <p:cNvPr id="43" name="Text 38"/>
          <p:cNvSpPr/>
          <p:nvPr/>
        </p:nvSpPr>
        <p:spPr>
          <a:xfrm>
            <a:off x="1039834" y="4150519"/>
            <a:ext cx="4982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1-2 jours</a:t>
            </a:r>
            <a:endParaRPr lang="en-US" sz="837" dirty="0"/>
          </a:p>
        </p:txBody>
      </p:sp>
      <p:sp>
        <p:nvSpPr>
          <p:cNvPr id="44" name="Text 39"/>
          <p:cNvSpPr/>
          <p:nvPr/>
        </p:nvSpPr>
        <p:spPr>
          <a:xfrm>
            <a:off x="285750" y="43219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45" name="Text 40"/>
          <p:cNvSpPr/>
          <p:nvPr/>
        </p:nvSpPr>
        <p:spPr>
          <a:xfrm>
            <a:off x="358471" y="4321969"/>
            <a:ext cx="5366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Analyses:</a:t>
            </a:r>
            <a:endParaRPr lang="en-US" sz="837" dirty="0"/>
          </a:p>
        </p:txBody>
      </p:sp>
      <p:sp>
        <p:nvSpPr>
          <p:cNvPr id="46" name="Text 41"/>
          <p:cNvSpPr/>
          <p:nvPr/>
        </p:nvSpPr>
        <p:spPr>
          <a:xfrm>
            <a:off x="895117" y="4321969"/>
            <a:ext cx="9310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Semaines à mois</a:t>
            </a:r>
            <a:endParaRPr lang="en-US" sz="837" dirty="0"/>
          </a:p>
        </p:txBody>
      </p:sp>
      <p:sp>
        <p:nvSpPr>
          <p:cNvPr id="47" name="Text 42"/>
          <p:cNvSpPr/>
          <p:nvPr/>
        </p:nvSpPr>
        <p:spPr>
          <a:xfrm>
            <a:off x="285750" y="4493419"/>
            <a:ext cx="8018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Total: 1-3 mois</a:t>
            </a:r>
            <a:endParaRPr lang="en-US" sz="837" dirty="0"/>
          </a:p>
        </p:txBody>
      </p:sp>
      <p:sp>
        <p:nvSpPr>
          <p:cNvPr id="48" name="Text 43"/>
          <p:cNvSpPr/>
          <p:nvPr/>
        </p:nvSpPr>
        <p:spPr>
          <a:xfrm>
            <a:off x="1087580" y="4493419"/>
            <a:ext cx="12406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du début à publication</a:t>
            </a:r>
            <a:endParaRPr lang="en-US" sz="837" dirty="0"/>
          </a:p>
        </p:txBody>
      </p:sp>
      <p:sp>
        <p:nvSpPr>
          <p:cNvPr id="49" name="Text 44"/>
          <p:cNvSpPr/>
          <p:nvPr/>
        </p:nvSpPr>
        <p:spPr>
          <a:xfrm>
            <a:off x="200025" y="4829175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Ressources Computationnelles</a:t>
            </a:r>
            <a:endParaRPr lang="en-US" sz="1350" dirty="0"/>
          </a:p>
        </p:txBody>
      </p:sp>
      <p:sp>
        <p:nvSpPr>
          <p:cNvPr id="50" name="Shape 45"/>
          <p:cNvSpPr/>
          <p:nvPr/>
        </p:nvSpPr>
        <p:spPr>
          <a:xfrm>
            <a:off x="200025" y="5114925"/>
            <a:ext cx="4300538" cy="6858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1" name="Text 46"/>
          <p:cNvSpPr/>
          <p:nvPr/>
        </p:nvSpPr>
        <p:spPr>
          <a:xfrm>
            <a:off x="285750" y="5207794"/>
            <a:ext cx="2946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RAM:</a:t>
            </a:r>
            <a:endParaRPr lang="en-US" sz="837" dirty="0"/>
          </a:p>
        </p:txBody>
      </p:sp>
      <p:sp>
        <p:nvSpPr>
          <p:cNvPr id="52" name="Text 47"/>
          <p:cNvSpPr/>
          <p:nvPr/>
        </p:nvSpPr>
        <p:spPr>
          <a:xfrm>
            <a:off x="580430" y="5207794"/>
            <a:ext cx="20894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64-512 GB (assembly nécessite le plus)</a:t>
            </a:r>
            <a:endParaRPr lang="en-US" sz="837" dirty="0"/>
          </a:p>
        </p:txBody>
      </p:sp>
      <p:sp>
        <p:nvSpPr>
          <p:cNvPr id="53" name="Text 48"/>
          <p:cNvSpPr/>
          <p:nvPr/>
        </p:nvSpPr>
        <p:spPr>
          <a:xfrm>
            <a:off x="285750" y="5379244"/>
            <a:ext cx="5544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Stockage:</a:t>
            </a:r>
            <a:endParaRPr lang="en-US" sz="837" dirty="0"/>
          </a:p>
        </p:txBody>
      </p:sp>
      <p:sp>
        <p:nvSpPr>
          <p:cNvPr id="54" name="Text 49"/>
          <p:cNvSpPr/>
          <p:nvPr/>
        </p:nvSpPr>
        <p:spPr>
          <a:xfrm>
            <a:off x="840228" y="5379244"/>
            <a:ext cx="18383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0.5-2 TB/projet (raw + assemblies)</a:t>
            </a:r>
            <a:endParaRPr lang="en-US" sz="837" dirty="0"/>
          </a:p>
        </p:txBody>
      </p:sp>
      <p:sp>
        <p:nvSpPr>
          <p:cNvPr id="55" name="Text 50"/>
          <p:cNvSpPr/>
          <p:nvPr/>
        </p:nvSpPr>
        <p:spPr>
          <a:xfrm>
            <a:off x="285750" y="5550694"/>
            <a:ext cx="3204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CPUs:</a:t>
            </a:r>
            <a:endParaRPr lang="en-US" sz="837" dirty="0"/>
          </a:p>
        </p:txBody>
      </p:sp>
      <p:sp>
        <p:nvSpPr>
          <p:cNvPr id="56" name="Text 51"/>
          <p:cNvSpPr/>
          <p:nvPr/>
        </p:nvSpPr>
        <p:spPr>
          <a:xfrm>
            <a:off x="606158" y="5550694"/>
            <a:ext cx="21340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16-64 cores (parallélisation importante)</a:t>
            </a:r>
            <a:endParaRPr lang="en-US" sz="837" dirty="0"/>
          </a:p>
        </p:txBody>
      </p:sp>
      <p:sp>
        <p:nvSpPr>
          <p:cNvPr id="57" name="Text 52"/>
          <p:cNvSpPr/>
          <p:nvPr/>
        </p:nvSpPr>
        <p:spPr>
          <a:xfrm>
            <a:off x="4643438" y="857250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Expertise Requise</a:t>
            </a:r>
            <a:endParaRPr lang="en-US" sz="1350" dirty="0"/>
          </a:p>
        </p:txBody>
      </p:sp>
      <p:sp>
        <p:nvSpPr>
          <p:cNvPr id="58" name="Shape 53"/>
          <p:cNvSpPr/>
          <p:nvPr/>
        </p:nvSpPr>
        <p:spPr>
          <a:xfrm>
            <a:off x="4643438" y="1143000"/>
            <a:ext cx="4300538" cy="102870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9" name="Text 54"/>
          <p:cNvSpPr/>
          <p:nvPr/>
        </p:nvSpPr>
        <p:spPr>
          <a:xfrm>
            <a:off x="4729163" y="12358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60" name="Text 55"/>
          <p:cNvSpPr/>
          <p:nvPr/>
        </p:nvSpPr>
        <p:spPr>
          <a:xfrm>
            <a:off x="4801884" y="1235869"/>
            <a:ext cx="9725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Bioinformatique:</a:t>
            </a:r>
            <a:endParaRPr lang="en-US" sz="837" dirty="0"/>
          </a:p>
        </p:txBody>
      </p:sp>
      <p:sp>
        <p:nvSpPr>
          <p:cNvPr id="61" name="Text 56"/>
          <p:cNvSpPr/>
          <p:nvPr/>
        </p:nvSpPr>
        <p:spPr>
          <a:xfrm>
            <a:off x="5774466" y="1235869"/>
            <a:ext cx="11198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Pipelines, workflows</a:t>
            </a:r>
            <a:endParaRPr lang="en-US" sz="837" dirty="0"/>
          </a:p>
        </p:txBody>
      </p:sp>
      <p:sp>
        <p:nvSpPr>
          <p:cNvPr id="62" name="Text 57"/>
          <p:cNvSpPr/>
          <p:nvPr/>
        </p:nvSpPr>
        <p:spPr>
          <a:xfrm>
            <a:off x="4729163" y="140731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63" name="Text 58"/>
          <p:cNvSpPr/>
          <p:nvPr/>
        </p:nvSpPr>
        <p:spPr>
          <a:xfrm>
            <a:off x="4801884" y="1407319"/>
            <a:ext cx="15297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Ligne de commande Linux:</a:t>
            </a:r>
            <a:endParaRPr lang="en-US" sz="837" dirty="0"/>
          </a:p>
        </p:txBody>
      </p:sp>
      <p:sp>
        <p:nvSpPr>
          <p:cNvPr id="64" name="Text 59"/>
          <p:cNvSpPr/>
          <p:nvPr/>
        </p:nvSpPr>
        <p:spPr>
          <a:xfrm>
            <a:off x="6331679" y="1407319"/>
            <a:ext cx="5026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Essentiel</a:t>
            </a:r>
            <a:endParaRPr lang="en-US" sz="837" dirty="0"/>
          </a:p>
        </p:txBody>
      </p:sp>
      <p:sp>
        <p:nvSpPr>
          <p:cNvPr id="65" name="Text 60"/>
          <p:cNvSpPr/>
          <p:nvPr/>
        </p:nvSpPr>
        <p:spPr>
          <a:xfrm>
            <a:off x="4729163" y="15787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66" name="Text 61"/>
          <p:cNvSpPr/>
          <p:nvPr/>
        </p:nvSpPr>
        <p:spPr>
          <a:xfrm>
            <a:off x="4801884" y="1578769"/>
            <a:ext cx="5793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Langages:</a:t>
            </a:r>
            <a:endParaRPr lang="en-US" sz="837" dirty="0"/>
          </a:p>
        </p:txBody>
      </p:sp>
      <p:sp>
        <p:nvSpPr>
          <p:cNvPr id="67" name="Text 62"/>
          <p:cNvSpPr/>
          <p:nvPr/>
        </p:nvSpPr>
        <p:spPr>
          <a:xfrm>
            <a:off x="5381281" y="1578769"/>
            <a:ext cx="8604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Python, R, bash</a:t>
            </a:r>
            <a:endParaRPr lang="en-US" sz="837" dirty="0"/>
          </a:p>
        </p:txBody>
      </p:sp>
      <p:sp>
        <p:nvSpPr>
          <p:cNvPr id="68" name="Text 63"/>
          <p:cNvSpPr/>
          <p:nvPr/>
        </p:nvSpPr>
        <p:spPr>
          <a:xfrm>
            <a:off x="4729163" y="175021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69" name="Text 64"/>
          <p:cNvSpPr/>
          <p:nvPr/>
        </p:nvSpPr>
        <p:spPr>
          <a:xfrm>
            <a:off x="4801884" y="1750219"/>
            <a:ext cx="7117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Statistiques:</a:t>
            </a:r>
            <a:endParaRPr lang="en-US" sz="837" dirty="0"/>
          </a:p>
        </p:txBody>
      </p:sp>
      <p:sp>
        <p:nvSpPr>
          <p:cNvPr id="70" name="Text 65"/>
          <p:cNvSpPr/>
          <p:nvPr/>
        </p:nvSpPr>
        <p:spPr>
          <a:xfrm>
            <a:off x="5513636" y="1750219"/>
            <a:ext cx="11892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Analyses multivariées</a:t>
            </a:r>
            <a:endParaRPr lang="en-US" sz="837" dirty="0"/>
          </a:p>
        </p:txBody>
      </p:sp>
      <p:sp>
        <p:nvSpPr>
          <p:cNvPr id="71" name="Text 66"/>
          <p:cNvSpPr/>
          <p:nvPr/>
        </p:nvSpPr>
        <p:spPr>
          <a:xfrm>
            <a:off x="4729163" y="1921669"/>
            <a:ext cx="727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837" dirty="0"/>
          </a:p>
        </p:txBody>
      </p:sp>
      <p:sp>
        <p:nvSpPr>
          <p:cNvPr id="72" name="Text 67"/>
          <p:cNvSpPr/>
          <p:nvPr/>
        </p:nvSpPr>
        <p:spPr>
          <a:xfrm>
            <a:off x="4801884" y="1921669"/>
            <a:ext cx="12438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Biologie microbienne:</a:t>
            </a:r>
            <a:endParaRPr lang="en-US" sz="837" dirty="0"/>
          </a:p>
        </p:txBody>
      </p:sp>
      <p:sp>
        <p:nvSpPr>
          <p:cNvPr id="73" name="Text 68"/>
          <p:cNvSpPr/>
          <p:nvPr/>
        </p:nvSpPr>
        <p:spPr>
          <a:xfrm>
            <a:off x="6045705" y="1921669"/>
            <a:ext cx="78765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Interprétation</a:t>
            </a:r>
            <a:endParaRPr lang="en-US" sz="837" dirty="0"/>
          </a:p>
        </p:txBody>
      </p:sp>
      <p:sp>
        <p:nvSpPr>
          <p:cNvPr id="74" name="Text 69"/>
          <p:cNvSpPr/>
          <p:nvPr/>
        </p:nvSpPr>
        <p:spPr>
          <a:xfrm>
            <a:off x="4643438" y="2257425"/>
            <a:ext cx="43005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Quand Utiliser Shotgun vs Amplicon?</a:t>
            </a:r>
            <a:endParaRPr lang="en-US" sz="1350" dirty="0"/>
          </a:p>
        </p:txBody>
      </p:sp>
      <p:sp>
        <p:nvSpPr>
          <p:cNvPr id="75" name="Shape 70"/>
          <p:cNvSpPr/>
          <p:nvPr/>
        </p:nvSpPr>
        <p:spPr>
          <a:xfrm>
            <a:off x="4643438" y="2543175"/>
            <a:ext cx="992144" cy="285750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76" name="Text 71"/>
          <p:cNvSpPr/>
          <p:nvPr/>
        </p:nvSpPr>
        <p:spPr>
          <a:xfrm>
            <a:off x="4643438" y="2543175"/>
            <a:ext cx="992144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Critère</a:t>
            </a:r>
            <a:endParaRPr lang="en-US" sz="837" dirty="0"/>
          </a:p>
        </p:txBody>
      </p:sp>
      <p:sp>
        <p:nvSpPr>
          <p:cNvPr id="77" name="Shape 72"/>
          <p:cNvSpPr/>
          <p:nvPr/>
        </p:nvSpPr>
        <p:spPr>
          <a:xfrm>
            <a:off x="5635582" y="2543175"/>
            <a:ext cx="1619008" cy="285750"/>
          </a:xfrm>
          <a:prstGeom prst="rect">
            <a:avLst/>
          </a:prstGeom>
          <a:solidFill>
            <a:srgbClr val="2D5016"/>
          </a:solidFill>
          <a:ln/>
        </p:spPr>
        <p:txBody>
          <a:bodyPr/>
          <a:lstStyle/>
          <a:p>
            <a:endParaRPr lang="pt-CA" dirty="0"/>
          </a:p>
        </p:txBody>
      </p:sp>
      <p:sp>
        <p:nvSpPr>
          <p:cNvPr id="78" name="Text 73"/>
          <p:cNvSpPr/>
          <p:nvPr/>
        </p:nvSpPr>
        <p:spPr>
          <a:xfrm>
            <a:off x="5635582" y="2543175"/>
            <a:ext cx="1619008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Shotgun</a:t>
            </a:r>
            <a:endParaRPr lang="en-US" sz="837" dirty="0"/>
          </a:p>
        </p:txBody>
      </p:sp>
      <p:sp>
        <p:nvSpPr>
          <p:cNvPr id="79" name="Shape 74"/>
          <p:cNvSpPr/>
          <p:nvPr/>
        </p:nvSpPr>
        <p:spPr>
          <a:xfrm>
            <a:off x="7254590" y="2543175"/>
            <a:ext cx="1689385" cy="285750"/>
          </a:xfrm>
          <a:prstGeom prst="rect">
            <a:avLst/>
          </a:prstGeom>
          <a:solidFill>
            <a:srgbClr val="2D5016"/>
          </a:solidFill>
          <a:ln/>
        </p:spPr>
      </p:sp>
      <p:sp>
        <p:nvSpPr>
          <p:cNvPr id="80" name="Text 75"/>
          <p:cNvSpPr/>
          <p:nvPr/>
        </p:nvSpPr>
        <p:spPr>
          <a:xfrm>
            <a:off x="7254590" y="2543175"/>
            <a:ext cx="1689385" cy="285750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Amplicon</a:t>
            </a:r>
            <a:endParaRPr lang="en-US" sz="837" dirty="0"/>
          </a:p>
        </p:txBody>
      </p:sp>
      <p:sp>
        <p:nvSpPr>
          <p:cNvPr id="81" name="Text 76"/>
          <p:cNvSpPr/>
          <p:nvPr/>
        </p:nvSpPr>
        <p:spPr>
          <a:xfrm>
            <a:off x="4700588" y="2893219"/>
            <a:ext cx="42488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</a:t>
            </a:r>
            <a:endParaRPr lang="en-US" sz="785" dirty="0"/>
          </a:p>
        </p:txBody>
      </p:sp>
      <p:sp>
        <p:nvSpPr>
          <p:cNvPr id="82" name="Text 77"/>
          <p:cNvSpPr/>
          <p:nvPr/>
        </p:nvSpPr>
        <p:spPr>
          <a:xfrm>
            <a:off x="5635582" y="2828925"/>
            <a:ext cx="1619008" cy="278606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Fonctions + taxonomie</a:t>
            </a:r>
            <a:endParaRPr lang="en-US" sz="785" dirty="0"/>
          </a:p>
        </p:txBody>
      </p:sp>
      <p:sp>
        <p:nvSpPr>
          <p:cNvPr id="83" name="Text 78"/>
          <p:cNvSpPr/>
          <p:nvPr/>
        </p:nvSpPr>
        <p:spPr>
          <a:xfrm>
            <a:off x="7254590" y="2828925"/>
            <a:ext cx="1689385" cy="278606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Taxonomie uniquement</a:t>
            </a:r>
            <a:endParaRPr lang="en-US" sz="785" dirty="0"/>
          </a:p>
        </p:txBody>
      </p:sp>
      <p:sp>
        <p:nvSpPr>
          <p:cNvPr id="84" name="Shape 79"/>
          <p:cNvSpPr/>
          <p:nvPr/>
        </p:nvSpPr>
        <p:spPr>
          <a:xfrm>
            <a:off x="4643438" y="3107531"/>
            <a:ext cx="4300538" cy="282178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85" name="Text 80"/>
          <p:cNvSpPr/>
          <p:nvPr/>
        </p:nvSpPr>
        <p:spPr>
          <a:xfrm>
            <a:off x="4700588" y="3175397"/>
            <a:ext cx="57264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Résolution</a:t>
            </a:r>
            <a:endParaRPr lang="en-US" sz="785" dirty="0"/>
          </a:p>
        </p:txBody>
      </p:sp>
      <p:sp>
        <p:nvSpPr>
          <p:cNvPr id="86" name="Text 81"/>
          <p:cNvSpPr/>
          <p:nvPr/>
        </p:nvSpPr>
        <p:spPr>
          <a:xfrm>
            <a:off x="5635582" y="3107531"/>
            <a:ext cx="1619008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Espèce/souche</a:t>
            </a:r>
            <a:endParaRPr lang="en-US" sz="785" dirty="0"/>
          </a:p>
        </p:txBody>
      </p:sp>
      <p:sp>
        <p:nvSpPr>
          <p:cNvPr id="87" name="Text 82"/>
          <p:cNvSpPr/>
          <p:nvPr/>
        </p:nvSpPr>
        <p:spPr>
          <a:xfrm>
            <a:off x="7254590" y="3107531"/>
            <a:ext cx="1689385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Genre/famille</a:t>
            </a:r>
            <a:endParaRPr lang="en-US" sz="785" dirty="0"/>
          </a:p>
        </p:txBody>
      </p:sp>
      <p:sp>
        <p:nvSpPr>
          <p:cNvPr id="88" name="Text 83"/>
          <p:cNvSpPr/>
          <p:nvPr/>
        </p:nvSpPr>
        <p:spPr>
          <a:xfrm>
            <a:off x="4700588" y="3457575"/>
            <a:ext cx="25151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Coût</a:t>
            </a:r>
            <a:endParaRPr lang="en-US" sz="785" dirty="0"/>
          </a:p>
        </p:txBody>
      </p:sp>
      <p:sp>
        <p:nvSpPr>
          <p:cNvPr id="89" name="Text 84"/>
          <p:cNvSpPr/>
          <p:nvPr/>
        </p:nvSpPr>
        <p:spPr>
          <a:xfrm>
            <a:off x="5635582" y="3401660"/>
            <a:ext cx="1619008" cy="258276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Élevé (&gt;1</a:t>
            </a:r>
            <a:r>
              <a:rPr lang="fr-CA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00$ CAD)</a:t>
            </a:r>
            <a:r>
              <a:rPr lang="fr-CA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Illumina</a:t>
            </a:r>
            <a:endParaRPr lang="en-US" sz="785" dirty="0"/>
          </a:p>
        </p:txBody>
      </p:sp>
      <p:sp>
        <p:nvSpPr>
          <p:cNvPr id="90" name="Text 85"/>
          <p:cNvSpPr/>
          <p:nvPr/>
        </p:nvSpPr>
        <p:spPr>
          <a:xfrm>
            <a:off x="7254590" y="3401660"/>
            <a:ext cx="1689385" cy="258276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 (~50-</a:t>
            </a:r>
            <a:r>
              <a:rPr lang="fr-CA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00$ CAD)</a:t>
            </a:r>
            <a:r>
              <a:rPr lang="fr-CA" sz="785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Illumina</a:t>
            </a:r>
            <a:endParaRPr lang="en-US" sz="785" dirty="0"/>
          </a:p>
        </p:txBody>
      </p:sp>
      <p:sp>
        <p:nvSpPr>
          <p:cNvPr id="91" name="Shape 86"/>
          <p:cNvSpPr/>
          <p:nvPr/>
        </p:nvSpPr>
        <p:spPr>
          <a:xfrm>
            <a:off x="4643438" y="3671888"/>
            <a:ext cx="4300538" cy="282178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92" name="Text 87"/>
          <p:cNvSpPr/>
          <p:nvPr/>
        </p:nvSpPr>
        <p:spPr>
          <a:xfrm>
            <a:off x="4700588" y="3739753"/>
            <a:ext cx="65516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Échantillons</a:t>
            </a:r>
            <a:endParaRPr lang="en-US" sz="785" dirty="0"/>
          </a:p>
        </p:txBody>
      </p:sp>
      <p:sp>
        <p:nvSpPr>
          <p:cNvPr id="93" name="Text 88"/>
          <p:cNvSpPr/>
          <p:nvPr/>
        </p:nvSpPr>
        <p:spPr>
          <a:xfrm>
            <a:off x="5635582" y="3671888"/>
            <a:ext cx="1619008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10-50</a:t>
            </a:r>
            <a:endParaRPr lang="en-US" sz="785" dirty="0"/>
          </a:p>
        </p:txBody>
      </p:sp>
      <p:sp>
        <p:nvSpPr>
          <p:cNvPr id="94" name="Text 89"/>
          <p:cNvSpPr/>
          <p:nvPr/>
        </p:nvSpPr>
        <p:spPr>
          <a:xfrm>
            <a:off x="7254590" y="3671888"/>
            <a:ext cx="1689385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100-1000+</a:t>
            </a:r>
            <a:endParaRPr lang="en-US" sz="785" dirty="0"/>
          </a:p>
        </p:txBody>
      </p:sp>
      <p:sp>
        <p:nvSpPr>
          <p:cNvPr id="95" name="Text 90"/>
          <p:cNvSpPr/>
          <p:nvPr/>
        </p:nvSpPr>
        <p:spPr>
          <a:xfrm>
            <a:off x="4700588" y="4021931"/>
            <a:ext cx="49755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Expertise</a:t>
            </a:r>
            <a:endParaRPr lang="en-US" sz="785" dirty="0"/>
          </a:p>
        </p:txBody>
      </p:sp>
      <p:sp>
        <p:nvSpPr>
          <p:cNvPr id="96" name="Text 91"/>
          <p:cNvSpPr/>
          <p:nvPr/>
        </p:nvSpPr>
        <p:spPr>
          <a:xfrm>
            <a:off x="5635582" y="3954066"/>
            <a:ext cx="1619008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Élevée</a:t>
            </a:r>
            <a:endParaRPr lang="en-US" sz="785" dirty="0"/>
          </a:p>
        </p:txBody>
      </p:sp>
      <p:sp>
        <p:nvSpPr>
          <p:cNvPr id="97" name="Text 92"/>
          <p:cNvSpPr/>
          <p:nvPr/>
        </p:nvSpPr>
        <p:spPr>
          <a:xfrm>
            <a:off x="7254590" y="3954066"/>
            <a:ext cx="1689385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Modérée</a:t>
            </a:r>
            <a:endParaRPr lang="en-US" sz="785" dirty="0"/>
          </a:p>
        </p:txBody>
      </p:sp>
      <p:sp>
        <p:nvSpPr>
          <p:cNvPr id="98" name="Shape 93"/>
          <p:cNvSpPr/>
          <p:nvPr/>
        </p:nvSpPr>
        <p:spPr>
          <a:xfrm>
            <a:off x="4643438" y="4236244"/>
            <a:ext cx="4300538" cy="282178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99" name="Text 94"/>
          <p:cNvSpPr/>
          <p:nvPr/>
        </p:nvSpPr>
        <p:spPr>
          <a:xfrm>
            <a:off x="4700588" y="4304109"/>
            <a:ext cx="34421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Temps</a:t>
            </a:r>
            <a:endParaRPr lang="en-US" sz="785" dirty="0"/>
          </a:p>
        </p:txBody>
      </p:sp>
      <p:sp>
        <p:nvSpPr>
          <p:cNvPr id="100" name="Text 95"/>
          <p:cNvSpPr/>
          <p:nvPr/>
        </p:nvSpPr>
        <p:spPr>
          <a:xfrm>
            <a:off x="5635582" y="4236244"/>
            <a:ext cx="1619008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Mois</a:t>
            </a:r>
            <a:endParaRPr lang="en-US" sz="785" dirty="0"/>
          </a:p>
        </p:txBody>
      </p:sp>
      <p:sp>
        <p:nvSpPr>
          <p:cNvPr id="101" name="Text 96"/>
          <p:cNvSpPr/>
          <p:nvPr/>
        </p:nvSpPr>
        <p:spPr>
          <a:xfrm>
            <a:off x="7254590" y="4236244"/>
            <a:ext cx="1689385" cy="28217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Semaines</a:t>
            </a:r>
            <a:endParaRPr lang="en-US" sz="785" dirty="0"/>
          </a:p>
        </p:txBody>
      </p:sp>
      <p:sp>
        <p:nvSpPr>
          <p:cNvPr id="102" name="Shape 97"/>
          <p:cNvSpPr/>
          <p:nvPr/>
        </p:nvSpPr>
        <p:spPr>
          <a:xfrm>
            <a:off x="4643438" y="4607719"/>
            <a:ext cx="4300538" cy="1085850"/>
          </a:xfrm>
          <a:prstGeom prst="rect">
            <a:avLst/>
          </a:prstGeom>
          <a:solidFill>
            <a:srgbClr val="F0F9E8"/>
          </a:solidFill>
          <a:ln/>
        </p:spPr>
      </p:sp>
      <p:sp>
        <p:nvSpPr>
          <p:cNvPr id="103" name="Text 98"/>
          <p:cNvSpPr/>
          <p:nvPr/>
        </p:nvSpPr>
        <p:spPr>
          <a:xfrm>
            <a:off x="4729163" y="4693444"/>
            <a:ext cx="41290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C448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Décisions Stratégiques</a:t>
            </a:r>
            <a:endParaRPr lang="en-US" sz="942" dirty="0"/>
          </a:p>
        </p:txBody>
      </p:sp>
      <p:sp>
        <p:nvSpPr>
          <p:cNvPr id="104" name="Text 99"/>
          <p:cNvSpPr/>
          <p:nvPr/>
        </p:nvSpPr>
        <p:spPr>
          <a:xfrm>
            <a:off x="4729163" y="4929188"/>
            <a:ext cx="10617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Choisir Shotgun si:</a:t>
            </a:r>
            <a:endParaRPr lang="en-US" sz="837" dirty="0"/>
          </a:p>
        </p:txBody>
      </p:sp>
      <p:sp>
        <p:nvSpPr>
          <p:cNvPr id="105" name="Text 100"/>
          <p:cNvSpPr/>
          <p:nvPr/>
        </p:nvSpPr>
        <p:spPr>
          <a:xfrm>
            <a:off x="5790902" y="4929188"/>
            <a:ext cx="25488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Besoin potentiel fonctionnel, résolution espèce </a:t>
            </a:r>
            <a:endParaRPr lang="en-US" sz="837" dirty="0"/>
          </a:p>
        </p:txBody>
      </p:sp>
      <p:sp>
        <p:nvSpPr>
          <p:cNvPr id="106" name="Text 101"/>
          <p:cNvSpPr/>
          <p:nvPr/>
        </p:nvSpPr>
        <p:spPr>
          <a:xfrm>
            <a:off x="4729163" y="5100638"/>
            <a:ext cx="35166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nécessaire, découverte nouveaux organismes, budget disponible.</a:t>
            </a:r>
            <a:endParaRPr lang="en-US" sz="837" dirty="0"/>
          </a:p>
        </p:txBody>
      </p:sp>
      <p:sp>
        <p:nvSpPr>
          <p:cNvPr id="107" name="Text 102"/>
          <p:cNvSpPr/>
          <p:nvPr/>
        </p:nvSpPr>
        <p:spPr>
          <a:xfrm>
            <a:off x="4729163" y="5272088"/>
            <a:ext cx="11185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Choisir Amplicon si:</a:t>
            </a:r>
            <a:endParaRPr lang="en-US" sz="837" dirty="0"/>
          </a:p>
        </p:txBody>
      </p:sp>
      <p:sp>
        <p:nvSpPr>
          <p:cNvPr id="108" name="Text 103"/>
          <p:cNvSpPr/>
          <p:nvPr/>
        </p:nvSpPr>
        <p:spPr>
          <a:xfrm>
            <a:off x="5847717" y="5272088"/>
            <a:ext cx="29678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Focus diversité taxonomique, budget limité, nombreux </a:t>
            </a:r>
            <a:endParaRPr lang="en-US" sz="837" dirty="0"/>
          </a:p>
        </p:txBody>
      </p:sp>
      <p:sp>
        <p:nvSpPr>
          <p:cNvPr id="109" name="Text 104"/>
          <p:cNvSpPr/>
          <p:nvPr/>
        </p:nvSpPr>
        <p:spPr>
          <a:xfrm>
            <a:off x="4729163" y="5443538"/>
            <a:ext cx="16178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échantillons, workflow simple.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Apresentação na tela (16:9)</PresentationFormat>
  <Paragraphs>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Thiago Gumiere</cp:lastModifiedBy>
  <cp:revision>12</cp:revision>
  <dcterms:created xsi:type="dcterms:W3CDTF">2025-10-24T13:44:05Z</dcterms:created>
  <dcterms:modified xsi:type="dcterms:W3CDTF">2025-10-24T15:41:34Z</dcterms:modified>
</cp:coreProperties>
</file>