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CA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47DCC-6847-824B-8883-7C33390035B7}" type="datetimeFigureOut">
              <a:rPr lang="pt-CA" smtClean="0"/>
              <a:t>2025-10-23</a:t>
            </a:fld>
            <a:endParaRPr lang="pt-CA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CA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C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FC3F6-84B4-A34A-891D-D8B4BA6D5842}" type="slidenum">
              <a:rPr lang="pt-CA" smtClean="0"/>
              <a:t>‹nº›</a:t>
            </a:fld>
            <a:endParaRPr lang="pt-CA"/>
          </a:p>
        </p:txBody>
      </p:sp>
    </p:spTree>
    <p:extLst>
      <p:ext uri="{BB962C8B-B14F-4D97-AF65-F5344CB8AC3E}">
        <p14:creationId xmlns:p14="http://schemas.microsoft.com/office/powerpoint/2010/main" val="328730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143375" y="471488"/>
            <a:ext cx="857250" cy="5715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4" name="Text 1"/>
          <p:cNvSpPr/>
          <p:nvPr/>
        </p:nvSpPr>
        <p:spPr>
          <a:xfrm>
            <a:off x="571500" y="757238"/>
            <a:ext cx="8001000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Prédictions Fonctionnelles en Microbiomes</a:t>
            </a:r>
            <a:endParaRPr lang="en-US" sz="4050" dirty="0"/>
          </a:p>
        </p:txBody>
      </p:sp>
      <p:sp>
        <p:nvSpPr>
          <p:cNvPr id="5" name="Text 2"/>
          <p:cNvSpPr/>
          <p:nvPr/>
        </p:nvSpPr>
        <p:spPr>
          <a:xfrm>
            <a:off x="1263551" y="2214563"/>
            <a:ext cx="661689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Tax4Fun2 et FUNGuild : Outils Numériques pour Procaryotes et Champignons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3373636" y="3300413"/>
            <a:ext cx="239672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Thiago Gumiere, Professeur Agrégé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041493" y="3557588"/>
            <a:ext cx="106101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Université Laval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045176" y="4043363"/>
            <a:ext cx="10536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SYMBIOSOL 2025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359391" y="4243388"/>
            <a:ext cx="442521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Atelier 2 : Outils numériques pour analyser les données microbiologiques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139078" y="4500563"/>
            <a:ext cx="8658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 octobre 2025</a:t>
            </a:r>
            <a:endParaRPr lang="en-US" sz="8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72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Tax4Fun2 : Comment Améliorer la Prédiction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62865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28675"/>
            <a:ext cx="4200525" cy="10572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" name="Shape 3"/>
          <p:cNvSpPr/>
          <p:nvPr/>
        </p:nvSpPr>
        <p:spPr>
          <a:xfrm>
            <a:off x="285750" y="828675"/>
            <a:ext cx="28575" cy="105727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7" name="Text 4"/>
          <p:cNvSpPr/>
          <p:nvPr/>
        </p:nvSpPr>
        <p:spPr>
          <a:xfrm>
            <a:off x="400050" y="942975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Incorporation de Données Habitat-Spécifiques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00050" y="1173361"/>
            <a:ext cx="23715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précision de Tax4Fun2 peut être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00050" y="1173361"/>
            <a:ext cx="3682324" cy="39469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substantiellement améliorée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117578" y="1373386"/>
            <a:ext cx="26514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ajoutant des génomes spécifiques à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00050" y="1573411"/>
            <a:ext cx="135332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l'écosystème étudié.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285750" y="2000250"/>
            <a:ext cx="42005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Méthodes d'Amélioration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392906" y="2314575"/>
            <a:ext cx="40933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Ajouter des génomes habitat-spécifiques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392906" y="2550319"/>
            <a:ext cx="4094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Utiliser 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802332" y="2578894"/>
            <a:ext cx="17147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addUserDataByClustering()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517111" y="2550319"/>
            <a:ext cx="1992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 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716355" y="2578894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addUserData()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3608040" y="2550319"/>
            <a:ext cx="2870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pour 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392906" y="2736056"/>
            <a:ext cx="226348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incorporer génomes de votre écosystème.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392906" y="2971800"/>
            <a:ext cx="40933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Incorporer des MAGs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392906" y="3200400"/>
            <a:ext cx="40933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Metagenome-Assembled Genomes (MAGs) issus du même environnement augmentent la représentativité.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392906" y="3614738"/>
            <a:ext cx="40933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Utiliser génomes non publiés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392906" y="3843338"/>
            <a:ext cx="40933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Génomes de cultures isolées du même habitat améliorent le mapping phylogénétique.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392906" y="4257675"/>
            <a:ext cx="40933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Mettre à jour régulièrement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392906" y="4486275"/>
            <a:ext cx="40933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Nouvelles versions de NCBI RefSeq et KEGG augmentent la couverture taxonomique et fonctionnelle.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285750" y="4943475"/>
            <a:ext cx="4200525" cy="803672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7" name="Shape 24"/>
          <p:cNvSpPr/>
          <p:nvPr/>
        </p:nvSpPr>
        <p:spPr>
          <a:xfrm>
            <a:off x="285750" y="4943475"/>
            <a:ext cx="21431" cy="803672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8" name="Text 25"/>
          <p:cNvSpPr/>
          <p:nvPr/>
        </p:nvSpPr>
        <p:spPr>
          <a:xfrm>
            <a:off x="371475" y="5036344"/>
            <a:ext cx="11823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Fonctions Tax4Fun2 :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371475" y="5204222"/>
            <a:ext cx="636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435099" y="5225653"/>
            <a:ext cx="7202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extractSSU()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1155306" y="5204222"/>
            <a:ext cx="18904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Extraction de séquences 16S/18S rRNA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371475" y="5357813"/>
            <a:ext cx="636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435099" y="5379244"/>
            <a:ext cx="10203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assignFunctions()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1455400" y="5357813"/>
            <a:ext cx="17709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Annotation fonctionnelle avec KEGG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371475" y="5511403"/>
            <a:ext cx="636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435099" y="5532834"/>
            <a:ext cx="120034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buildReferenceData()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1635444" y="5511403"/>
            <a:ext cx="18222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Construction de dataset de référence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4657725" y="828675"/>
            <a:ext cx="42005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Facteurs Affectant la Précision</a:t>
            </a:r>
            <a:endParaRPr lang="en-US" sz="1350" dirty="0"/>
          </a:p>
        </p:txBody>
      </p:sp>
      <p:sp>
        <p:nvSpPr>
          <p:cNvPr id="39" name="Shape 36"/>
          <p:cNvSpPr/>
          <p:nvPr/>
        </p:nvSpPr>
        <p:spPr>
          <a:xfrm>
            <a:off x="4657725" y="1143000"/>
            <a:ext cx="4200525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0" name="Text 37"/>
          <p:cNvSpPr/>
          <p:nvPr/>
        </p:nvSpPr>
        <p:spPr>
          <a:xfrm>
            <a:off x="4743450" y="1241227"/>
            <a:ext cx="2935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NSTI</a:t>
            </a:r>
            <a:endParaRPr lang="en-US" sz="942" dirty="0"/>
          </a:p>
        </p:txBody>
      </p:sp>
      <p:sp>
        <p:nvSpPr>
          <p:cNvPr id="41" name="Text 38"/>
          <p:cNvSpPr/>
          <p:nvPr/>
        </p:nvSpPr>
        <p:spPr>
          <a:xfrm>
            <a:off x="5037041" y="1241227"/>
            <a:ext cx="21228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(Nearest Sequenced Taxon Index)</a:t>
            </a:r>
            <a:endParaRPr lang="en-US" sz="942" dirty="0"/>
          </a:p>
        </p:txBody>
      </p:sp>
      <p:sp>
        <p:nvSpPr>
          <p:cNvPr id="42" name="Text 39"/>
          <p:cNvSpPr/>
          <p:nvPr/>
        </p:nvSpPr>
        <p:spPr>
          <a:xfrm>
            <a:off x="4743450" y="1457325"/>
            <a:ext cx="40290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Plus le NSTI est bas, meilleure est la prédiction. NSTI &lt; 0.15 = excellente précision.</a:t>
            </a:r>
            <a:endParaRPr lang="en-US" sz="837" dirty="0"/>
          </a:p>
        </p:txBody>
      </p:sp>
      <p:sp>
        <p:nvSpPr>
          <p:cNvPr id="43" name="Shape 40"/>
          <p:cNvSpPr/>
          <p:nvPr/>
        </p:nvSpPr>
        <p:spPr>
          <a:xfrm>
            <a:off x="4657725" y="1971675"/>
            <a:ext cx="4200525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4" name="Text 41"/>
          <p:cNvSpPr/>
          <p:nvPr/>
        </p:nvSpPr>
        <p:spPr>
          <a:xfrm>
            <a:off x="4743450" y="2057400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Disponibilité de génomes proches</a:t>
            </a:r>
            <a:endParaRPr lang="en-US" sz="942" dirty="0"/>
          </a:p>
        </p:txBody>
      </p:sp>
      <p:sp>
        <p:nvSpPr>
          <p:cNvPr id="45" name="Text 42"/>
          <p:cNvSpPr/>
          <p:nvPr/>
        </p:nvSpPr>
        <p:spPr>
          <a:xfrm>
            <a:off x="4743450" y="2286000"/>
            <a:ext cx="40290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Écosystèmes bien étudiés (intestin humain) ont meilleure précision que sols peu caractérisés.</a:t>
            </a:r>
            <a:endParaRPr lang="en-US" sz="837" dirty="0"/>
          </a:p>
        </p:txBody>
      </p:sp>
      <p:sp>
        <p:nvSpPr>
          <p:cNvPr id="46" name="Shape 43"/>
          <p:cNvSpPr/>
          <p:nvPr/>
        </p:nvSpPr>
        <p:spPr>
          <a:xfrm>
            <a:off x="4657725" y="2800350"/>
            <a:ext cx="4200525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7" name="Text 44"/>
          <p:cNvSpPr/>
          <p:nvPr/>
        </p:nvSpPr>
        <p:spPr>
          <a:xfrm>
            <a:off x="4743450" y="2886075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Qualité de l'annotation taxonomique</a:t>
            </a:r>
            <a:endParaRPr lang="en-US" sz="942" dirty="0"/>
          </a:p>
        </p:txBody>
      </p:sp>
      <p:sp>
        <p:nvSpPr>
          <p:cNvPr id="48" name="Text 45"/>
          <p:cNvSpPr/>
          <p:nvPr/>
        </p:nvSpPr>
        <p:spPr>
          <a:xfrm>
            <a:off x="4743450" y="3114675"/>
            <a:ext cx="40290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Assignation taxonomique précise améliore le mapping vers génomes de référence.</a:t>
            </a:r>
            <a:endParaRPr lang="en-US" sz="837" dirty="0"/>
          </a:p>
        </p:txBody>
      </p:sp>
      <p:sp>
        <p:nvSpPr>
          <p:cNvPr id="49" name="Shape 46"/>
          <p:cNvSpPr/>
          <p:nvPr/>
        </p:nvSpPr>
        <p:spPr>
          <a:xfrm>
            <a:off x="4657725" y="3629025"/>
            <a:ext cx="4200525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0" name="Text 47"/>
          <p:cNvSpPr/>
          <p:nvPr/>
        </p:nvSpPr>
        <p:spPr>
          <a:xfrm>
            <a:off x="4743450" y="3714750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Nombre de copies 16S rRNA</a:t>
            </a:r>
            <a:endParaRPr lang="en-US" sz="942" dirty="0"/>
          </a:p>
        </p:txBody>
      </p:sp>
      <p:sp>
        <p:nvSpPr>
          <p:cNvPr id="51" name="Text 48"/>
          <p:cNvSpPr/>
          <p:nvPr/>
        </p:nvSpPr>
        <p:spPr>
          <a:xfrm>
            <a:off x="4743450" y="3943350"/>
            <a:ext cx="40290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Hétérogénéité des copies peut introduire biais (Tax4Fun2 normalise automatiquement).</a:t>
            </a:r>
            <a:endParaRPr lang="en-US" sz="837" dirty="0"/>
          </a:p>
        </p:txBody>
      </p:sp>
      <p:sp>
        <p:nvSpPr>
          <p:cNvPr id="52" name="Shape 49"/>
          <p:cNvSpPr/>
          <p:nvPr/>
        </p:nvSpPr>
        <p:spPr>
          <a:xfrm>
            <a:off x="4657725" y="4486275"/>
            <a:ext cx="4200525" cy="10001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3" name="Shape 50"/>
          <p:cNvSpPr/>
          <p:nvPr/>
        </p:nvSpPr>
        <p:spPr>
          <a:xfrm>
            <a:off x="4657725" y="4486275"/>
            <a:ext cx="28575" cy="10001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54" name="Text 51"/>
          <p:cNvSpPr/>
          <p:nvPr/>
        </p:nvSpPr>
        <p:spPr>
          <a:xfrm>
            <a:off x="4772025" y="4600575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Redondance Fonctionnelle</a:t>
            </a:r>
            <a:endParaRPr lang="en-US" sz="942" dirty="0"/>
          </a:p>
        </p:txBody>
      </p:sp>
      <p:sp>
        <p:nvSpPr>
          <p:cNvPr id="55" name="Text 52"/>
          <p:cNvSpPr/>
          <p:nvPr/>
        </p:nvSpPr>
        <p:spPr>
          <a:xfrm>
            <a:off x="4772025" y="4864894"/>
            <a:ext cx="10610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 calcule la </a:t>
            </a:r>
            <a:endParaRPr lang="en-US" sz="837" dirty="0"/>
          </a:p>
        </p:txBody>
      </p:sp>
      <p:sp>
        <p:nvSpPr>
          <p:cNvPr id="56" name="Text 53"/>
          <p:cNvSpPr/>
          <p:nvPr/>
        </p:nvSpPr>
        <p:spPr>
          <a:xfrm>
            <a:off x="5833095" y="4864894"/>
            <a:ext cx="14669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redondance fonctionnelle</a:t>
            </a:r>
            <a:endParaRPr lang="en-US" sz="837" dirty="0"/>
          </a:p>
        </p:txBody>
      </p:sp>
      <p:sp>
        <p:nvSpPr>
          <p:cNvPr id="57" name="Text 54"/>
          <p:cNvSpPr/>
          <p:nvPr/>
        </p:nvSpPr>
        <p:spPr>
          <a:xfrm>
            <a:off x="7300020" y="4864894"/>
            <a:ext cx="12735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mesure unique de la 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4772025" y="5036344"/>
            <a:ext cx="36384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résilience de la communauté aux perturbations environnementales. 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4772025" y="5207794"/>
            <a:ext cx="23380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Aucun autre outil ne fournit cette métrique.</a:t>
            </a:r>
            <a:endParaRPr lang="en-US" sz="837" dirty="0"/>
          </a:p>
        </p:txBody>
      </p:sp>
      <p:sp>
        <p:nvSpPr>
          <p:cNvPr id="60" name="Shape 57"/>
          <p:cNvSpPr/>
          <p:nvPr/>
        </p:nvSpPr>
        <p:spPr>
          <a:xfrm>
            <a:off x="4657725" y="5600700"/>
            <a:ext cx="4200525" cy="6858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61" name="Text 58"/>
          <p:cNvSpPr/>
          <p:nvPr/>
        </p:nvSpPr>
        <p:spPr>
          <a:xfrm>
            <a:off x="4743450" y="5693569"/>
            <a:ext cx="11087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 importante :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5852182" y="5693569"/>
            <a:ext cx="10439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Tax4Fun2 prédit le </a:t>
            </a:r>
            <a:endParaRPr lang="en-US" sz="837" dirty="0"/>
          </a:p>
        </p:txBody>
      </p:sp>
      <p:sp>
        <p:nvSpPr>
          <p:cNvPr id="63" name="Text 60"/>
          <p:cNvSpPr/>
          <p:nvPr/>
        </p:nvSpPr>
        <p:spPr>
          <a:xfrm>
            <a:off x="6896091" y="5693569"/>
            <a:ext cx="12086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potentiel fonctionnel</a:t>
            </a:r>
            <a:endParaRPr lang="en-US" sz="837" dirty="0"/>
          </a:p>
        </p:txBody>
      </p:sp>
      <p:sp>
        <p:nvSpPr>
          <p:cNvPr id="64" name="Text 61"/>
          <p:cNvSpPr/>
          <p:nvPr/>
        </p:nvSpPr>
        <p:spPr>
          <a:xfrm>
            <a:off x="8104724" y="5693569"/>
            <a:ext cx="2495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pas </a:t>
            </a:r>
            <a:endParaRPr lang="en-US" sz="837" dirty="0"/>
          </a:p>
        </p:txBody>
      </p:sp>
      <p:sp>
        <p:nvSpPr>
          <p:cNvPr id="65" name="Text 62"/>
          <p:cNvSpPr/>
          <p:nvPr/>
        </p:nvSpPr>
        <p:spPr>
          <a:xfrm>
            <a:off x="4743450" y="5865019"/>
            <a:ext cx="31433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l'expression génique réelle. Pour validation, combiner avec </a:t>
            </a:r>
            <a:endParaRPr lang="en-US" sz="837" dirty="0"/>
          </a:p>
        </p:txBody>
      </p:sp>
      <p:sp>
        <p:nvSpPr>
          <p:cNvPr id="66" name="Text 63"/>
          <p:cNvSpPr/>
          <p:nvPr/>
        </p:nvSpPr>
        <p:spPr>
          <a:xfrm>
            <a:off x="4743450" y="6036469"/>
            <a:ext cx="12370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métatranscriptomique.</a:t>
            </a:r>
            <a:endParaRPr lang="en-US" sz="83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57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6868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Pourquoi FUNGuild Diffère de Tax4Fun2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5715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228600" y="71437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Différences Fondamentales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28600" y="1028700"/>
            <a:ext cx="1011092" cy="32146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" name="Shape 4"/>
          <p:cNvSpPr/>
          <p:nvPr/>
        </p:nvSpPr>
        <p:spPr>
          <a:xfrm>
            <a:off x="228600" y="1335881"/>
            <a:ext cx="1011092" cy="142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8" name="Text 5"/>
          <p:cNvSpPr/>
          <p:nvPr/>
        </p:nvSpPr>
        <p:spPr>
          <a:xfrm>
            <a:off x="228600" y="1028700"/>
            <a:ext cx="1011092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Aspect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1239692" y="1028700"/>
            <a:ext cx="1517154" cy="32146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0" name="Shape 7"/>
          <p:cNvSpPr/>
          <p:nvPr/>
        </p:nvSpPr>
        <p:spPr>
          <a:xfrm>
            <a:off x="1239692" y="1335881"/>
            <a:ext cx="1517154" cy="142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1" name="Text 8"/>
          <p:cNvSpPr/>
          <p:nvPr/>
        </p:nvSpPr>
        <p:spPr>
          <a:xfrm>
            <a:off x="1239692" y="1028700"/>
            <a:ext cx="151715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2756846" y="1028700"/>
            <a:ext cx="1729429" cy="32146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3" name="Shape 10"/>
          <p:cNvSpPr/>
          <p:nvPr/>
        </p:nvSpPr>
        <p:spPr>
          <a:xfrm>
            <a:off x="2756846" y="1335881"/>
            <a:ext cx="1729429" cy="142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4" name="Text 11"/>
          <p:cNvSpPr/>
          <p:nvPr/>
        </p:nvSpPr>
        <p:spPr>
          <a:xfrm>
            <a:off x="2756846" y="1028700"/>
            <a:ext cx="1729429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FUNGuild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228600" y="1343025"/>
            <a:ext cx="1011092" cy="4321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1239692" y="1343025"/>
            <a:ext cx="1517154" cy="4321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Automatisée (12,377 génomes)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2756846" y="1343025"/>
            <a:ext cx="1729429" cy="4321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Curée manuellement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228600" y="1775222"/>
            <a:ext cx="1011092" cy="4357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 de prédiction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1239692" y="1775222"/>
            <a:ext cx="1517154" cy="4357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Gènes fonctionnels KEGG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2756846" y="1775222"/>
            <a:ext cx="1729429" cy="4357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Guildes écologiques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228600" y="2210991"/>
            <a:ext cx="1011092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Organisme cible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1239692" y="2210991"/>
            <a:ext cx="1517154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Procaryotes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2756846" y="2210991"/>
            <a:ext cx="1729429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Champignons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228600" y="2503884"/>
            <a:ext cx="1011092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1239692" y="2503884"/>
            <a:ext cx="1517154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Génomique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2756846" y="2503884"/>
            <a:ext cx="1729429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Littérature scientifique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228600" y="2796778"/>
            <a:ext cx="1011092" cy="4357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Couverture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1239692" y="2796778"/>
            <a:ext cx="1517154" cy="4357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 (génomes RefSeq)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2756846" y="2796778"/>
            <a:ext cx="1729429" cy="4357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Limitée (champignons documentés)</a:t>
            </a:r>
            <a:endParaRPr lang="en-US" sz="732" dirty="0"/>
          </a:p>
        </p:txBody>
      </p:sp>
      <p:sp>
        <p:nvSpPr>
          <p:cNvPr id="30" name="Shape 27"/>
          <p:cNvSpPr/>
          <p:nvPr/>
        </p:nvSpPr>
        <p:spPr>
          <a:xfrm>
            <a:off x="228600" y="3350419"/>
            <a:ext cx="4257675" cy="9144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1" name="Shape 28"/>
          <p:cNvSpPr/>
          <p:nvPr/>
        </p:nvSpPr>
        <p:spPr>
          <a:xfrm>
            <a:off x="228600" y="3350419"/>
            <a:ext cx="28575" cy="91440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2" name="Text 29"/>
          <p:cNvSpPr/>
          <p:nvPr/>
        </p:nvSpPr>
        <p:spPr>
          <a:xfrm>
            <a:off x="314325" y="3436144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Pourquoi pas les mêmes résultats?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314325" y="3671888"/>
            <a:ext cx="17378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 deux outils répondent à des 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2052154" y="3671888"/>
            <a:ext cx="12180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questions différentes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3270247" y="3671888"/>
            <a:ext cx="10745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Tax4Fun2 prédit le 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314325" y="3843338"/>
            <a:ext cx="34772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potentiel métabolique (quels gènes?), FUNGuild classifie les rôles 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314325" y="4014788"/>
            <a:ext cx="26295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écologiques (quelle fonction dans l'écosystème?).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4657725" y="71437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Raisons Biologiques et Méthodologiques</a:t>
            </a:r>
            <a:endParaRPr lang="en-US" sz="1350" dirty="0"/>
          </a:p>
        </p:txBody>
      </p:sp>
      <p:sp>
        <p:nvSpPr>
          <p:cNvPr id="39" name="Shape 36"/>
          <p:cNvSpPr/>
          <p:nvPr/>
        </p:nvSpPr>
        <p:spPr>
          <a:xfrm>
            <a:off x="4657725" y="1028700"/>
            <a:ext cx="4257675" cy="9144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0" name="Text 37"/>
          <p:cNvSpPr/>
          <p:nvPr/>
        </p:nvSpPr>
        <p:spPr>
          <a:xfrm>
            <a:off x="4743450" y="1126927"/>
            <a:ext cx="14956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Différence biologique</a:t>
            </a:r>
            <a:endParaRPr lang="en-US" sz="942" dirty="0"/>
          </a:p>
        </p:txBody>
      </p:sp>
      <p:sp>
        <p:nvSpPr>
          <p:cNvPr id="41" name="Text 38"/>
          <p:cNvSpPr/>
          <p:nvPr/>
        </p:nvSpPr>
        <p:spPr>
          <a:xfrm>
            <a:off x="4743450" y="1343025"/>
            <a:ext cx="408622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Champignons (eucaryotes) ont génomes plus grands et complexes que bactéries (procaryotes). Moins de génomes fongiques séquencés disponibles.</a:t>
            </a:r>
            <a:endParaRPr lang="en-US" sz="837" dirty="0"/>
          </a:p>
        </p:txBody>
      </p:sp>
      <p:sp>
        <p:nvSpPr>
          <p:cNvPr id="42" name="Shape 39"/>
          <p:cNvSpPr/>
          <p:nvPr/>
        </p:nvSpPr>
        <p:spPr>
          <a:xfrm>
            <a:off x="4657725" y="2028825"/>
            <a:ext cx="4257675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3" name="Text 40"/>
          <p:cNvSpPr/>
          <p:nvPr/>
        </p:nvSpPr>
        <p:spPr>
          <a:xfrm>
            <a:off x="4743450" y="2127052"/>
            <a:ext cx="18209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Approche méthodologique</a:t>
            </a:r>
            <a:endParaRPr lang="en-US" sz="942" dirty="0"/>
          </a:p>
        </p:txBody>
      </p:sp>
      <p:sp>
        <p:nvSpPr>
          <p:cNvPr id="44" name="Text 41"/>
          <p:cNvSpPr/>
          <p:nvPr/>
        </p:nvSpPr>
        <p:spPr>
          <a:xfrm>
            <a:off x="4743450" y="2343150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 : Approche génomique automatisée. FUNGuild : Approche écologique basée sur connaissances publiées et expertise.</a:t>
            </a:r>
            <a:endParaRPr lang="en-US" sz="837" dirty="0"/>
          </a:p>
        </p:txBody>
      </p:sp>
      <p:sp>
        <p:nvSpPr>
          <p:cNvPr id="45" name="Shape 42"/>
          <p:cNvSpPr/>
          <p:nvPr/>
        </p:nvSpPr>
        <p:spPr>
          <a:xfrm>
            <a:off x="4657725" y="2857500"/>
            <a:ext cx="4257675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6" name="Text 43"/>
          <p:cNvSpPr/>
          <p:nvPr/>
        </p:nvSpPr>
        <p:spPr>
          <a:xfrm>
            <a:off x="4743450" y="2955727"/>
            <a:ext cx="17205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Couverture taxonomique</a:t>
            </a:r>
            <a:endParaRPr lang="en-US" sz="942" dirty="0"/>
          </a:p>
        </p:txBody>
      </p:sp>
      <p:sp>
        <p:nvSpPr>
          <p:cNvPr id="47" name="Text 44"/>
          <p:cNvSpPr/>
          <p:nvPr/>
        </p:nvSpPr>
        <p:spPr>
          <a:xfrm>
            <a:off x="4743450" y="3171825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Nombreux champignons non cultivables ou avec fonctions inconnues. Base de données FUNGuild limitée aux champignons bien étudiés.</a:t>
            </a:r>
            <a:endParaRPr lang="en-US" sz="837" dirty="0"/>
          </a:p>
        </p:txBody>
      </p:sp>
      <p:sp>
        <p:nvSpPr>
          <p:cNvPr id="48" name="Shape 45"/>
          <p:cNvSpPr/>
          <p:nvPr/>
        </p:nvSpPr>
        <p:spPr>
          <a:xfrm>
            <a:off x="4657725" y="3686175"/>
            <a:ext cx="4257675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9" name="Text 46"/>
          <p:cNvSpPr/>
          <p:nvPr/>
        </p:nvSpPr>
        <p:spPr>
          <a:xfrm>
            <a:off x="4743450" y="3784402"/>
            <a:ext cx="13380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Type d'information</a:t>
            </a:r>
            <a:endParaRPr lang="en-US" sz="942" dirty="0"/>
          </a:p>
        </p:txBody>
      </p:sp>
      <p:sp>
        <p:nvSpPr>
          <p:cNvPr id="50" name="Text 47"/>
          <p:cNvSpPr/>
          <p:nvPr/>
        </p:nvSpPr>
        <p:spPr>
          <a:xfrm>
            <a:off x="4743450" y="4000500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 fournit profils métaboliques détaillés. FUNGuild fournit classification écologique directement interprétable.</a:t>
            </a:r>
            <a:endParaRPr lang="en-US" sz="837" dirty="0"/>
          </a:p>
        </p:txBody>
      </p:sp>
      <p:sp>
        <p:nvSpPr>
          <p:cNvPr id="51" name="Shape 48"/>
          <p:cNvSpPr/>
          <p:nvPr/>
        </p:nvSpPr>
        <p:spPr>
          <a:xfrm>
            <a:off x="4657725" y="4514850"/>
            <a:ext cx="4257675" cy="11144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2" name="Shape 49"/>
          <p:cNvSpPr/>
          <p:nvPr/>
        </p:nvSpPr>
        <p:spPr>
          <a:xfrm>
            <a:off x="4657725" y="4514850"/>
            <a:ext cx="28575" cy="11144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53" name="Text 50"/>
          <p:cNvSpPr/>
          <p:nvPr/>
        </p:nvSpPr>
        <p:spPr>
          <a:xfrm>
            <a:off x="4743450" y="4600575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Complémentarité</a:t>
            </a:r>
            <a:endParaRPr lang="en-US" sz="942" dirty="0"/>
          </a:p>
        </p:txBody>
      </p:sp>
      <p:sp>
        <p:nvSpPr>
          <p:cNvPr id="54" name="Text 51"/>
          <p:cNvSpPr/>
          <p:nvPr/>
        </p:nvSpPr>
        <p:spPr>
          <a:xfrm>
            <a:off x="4743450" y="4864894"/>
            <a:ext cx="14836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 et FUNGuild sont </a:t>
            </a:r>
            <a:endParaRPr lang="en-US" sz="837" dirty="0"/>
          </a:p>
        </p:txBody>
      </p:sp>
      <p:sp>
        <p:nvSpPr>
          <p:cNvPr id="55" name="Text 52"/>
          <p:cNvSpPr/>
          <p:nvPr/>
        </p:nvSpPr>
        <p:spPr>
          <a:xfrm>
            <a:off x="6227062" y="4864894"/>
            <a:ext cx="9988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complémentaires</a:t>
            </a:r>
            <a:endParaRPr lang="en-US" sz="837" dirty="0"/>
          </a:p>
        </p:txBody>
      </p:sp>
      <p:sp>
        <p:nvSpPr>
          <p:cNvPr id="56" name="Text 53"/>
          <p:cNvSpPr/>
          <p:nvPr/>
        </p:nvSpPr>
        <p:spPr>
          <a:xfrm>
            <a:off x="7225931" y="4864894"/>
            <a:ext cx="15381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pas concurrents. Ensemble, </a:t>
            </a:r>
            <a:endParaRPr lang="en-US" sz="837" dirty="0"/>
          </a:p>
        </p:txBody>
      </p:sp>
      <p:sp>
        <p:nvSpPr>
          <p:cNvPr id="57" name="Text 54"/>
          <p:cNvSpPr/>
          <p:nvPr/>
        </p:nvSpPr>
        <p:spPr>
          <a:xfrm>
            <a:off x="4743450" y="5036344"/>
            <a:ext cx="36809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ils fournissent une vision holistique du microbiome du sol : fonctions 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4743450" y="5207794"/>
            <a:ext cx="40509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métaboliques des bactéries + rôles écologiques des champignons = analyse 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4743450" y="5379244"/>
            <a:ext cx="187956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complète pour agriculture durable.</a:t>
            </a:r>
            <a:endParaRPr lang="en-US" sz="83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722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Étude de Cas : Contexte Agricole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42900" y="6858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Shape 2"/>
          <p:cNvSpPr/>
          <p:nvPr/>
        </p:nvSpPr>
        <p:spPr>
          <a:xfrm>
            <a:off x="342900" y="942975"/>
            <a:ext cx="2705081" cy="15144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" name="Shape 3"/>
          <p:cNvSpPr/>
          <p:nvPr/>
        </p:nvSpPr>
        <p:spPr>
          <a:xfrm>
            <a:off x="342900" y="942975"/>
            <a:ext cx="28575" cy="151447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7" name="Text 4"/>
          <p:cNvSpPr/>
          <p:nvPr/>
        </p:nvSpPr>
        <p:spPr>
          <a:xfrm>
            <a:off x="485775" y="1085850"/>
            <a:ext cx="24193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85775" y="1314450"/>
            <a:ext cx="2419331" cy="10001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Échantillons de sol de trois systèmes agricoles analysés par séquençage 16S rRNA (région V4-V5) et traités avec le pipeline DADA2.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42900" y="2686050"/>
            <a:ext cx="27050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Composition Taxonomique Observée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342900" y="3086100"/>
            <a:ext cx="44927" cy="571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11" name="Text 8"/>
          <p:cNvSpPr/>
          <p:nvPr/>
        </p:nvSpPr>
        <p:spPr>
          <a:xfrm>
            <a:off x="473552" y="3041452"/>
            <a:ext cx="102987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Proteobacteria :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1503425" y="3041452"/>
            <a:ext cx="10233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Dominants dans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73552" y="3241477"/>
            <a:ext cx="11875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Grassland et Potato</a:t>
            </a:r>
            <a:endParaRPr lang="en-US" sz="942" dirty="0"/>
          </a:p>
        </p:txBody>
      </p:sp>
      <p:sp>
        <p:nvSpPr>
          <p:cNvPr id="14" name="Shape 11"/>
          <p:cNvSpPr/>
          <p:nvPr/>
        </p:nvSpPr>
        <p:spPr>
          <a:xfrm>
            <a:off x="342900" y="3571875"/>
            <a:ext cx="46379" cy="571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15" name="Text 12"/>
          <p:cNvSpPr/>
          <p:nvPr/>
        </p:nvSpPr>
        <p:spPr>
          <a:xfrm>
            <a:off x="475004" y="3527227"/>
            <a:ext cx="115165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Actinobacteriota :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1626654" y="3527227"/>
            <a:ext cx="12992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Présents dans toutes 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75004" y="3727252"/>
            <a:ext cx="68563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 cultures</a:t>
            </a:r>
            <a:endParaRPr lang="en-US" sz="942" dirty="0"/>
          </a:p>
        </p:txBody>
      </p:sp>
      <p:sp>
        <p:nvSpPr>
          <p:cNvPr id="18" name="Shape 15"/>
          <p:cNvSpPr/>
          <p:nvPr/>
        </p:nvSpPr>
        <p:spPr>
          <a:xfrm>
            <a:off x="342900" y="4057650"/>
            <a:ext cx="47188" cy="571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19" name="Text 16"/>
          <p:cNvSpPr/>
          <p:nvPr/>
        </p:nvSpPr>
        <p:spPr>
          <a:xfrm>
            <a:off x="475813" y="4013002"/>
            <a:ext cx="12747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Verrucomicrobiota :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1750526" y="4013002"/>
            <a:ext cx="12917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Plus abondants dans 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75813" y="4213027"/>
            <a:ext cx="5146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Soybean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342900" y="4543425"/>
            <a:ext cx="57150" cy="571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23" name="Text 20"/>
          <p:cNvSpPr/>
          <p:nvPr/>
        </p:nvSpPr>
        <p:spPr>
          <a:xfrm>
            <a:off x="485775" y="4498777"/>
            <a:ext cx="10927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Acidobacteriota :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1578518" y="4498777"/>
            <a:ext cx="14581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Variables entre cultures</a:t>
            </a:r>
            <a:endParaRPr lang="en-US" sz="942" dirty="0"/>
          </a:p>
        </p:txBody>
      </p:sp>
      <p:sp>
        <p:nvSpPr>
          <p:cNvPr id="25" name="Shape 22"/>
          <p:cNvSpPr/>
          <p:nvPr/>
        </p:nvSpPr>
        <p:spPr>
          <a:xfrm>
            <a:off x="342900" y="4857750"/>
            <a:ext cx="2705081" cy="11715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6" name="Text 23"/>
          <p:cNvSpPr/>
          <p:nvPr/>
        </p:nvSpPr>
        <p:spPr>
          <a:xfrm>
            <a:off x="457200" y="4972050"/>
            <a:ext cx="24764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Objectif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457200" y="5229225"/>
            <a:ext cx="247648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Appliquer Tax4Fun2 pour inférer les différences fonctionnelles entre les communautés bactériennes des trois cultures agricoles.</a:t>
            </a:r>
            <a:endParaRPr lang="en-US" sz="837" dirty="0"/>
          </a:p>
        </p:txBody>
      </p:sp>
      <p:pic>
        <p:nvPicPr>
          <p:cNvPr id="2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31" y="942975"/>
            <a:ext cx="5581669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865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Résultats Tax4Fun2 : Différences Fonctionnelles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42900" y="6858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Shape 2"/>
          <p:cNvSpPr/>
          <p:nvPr/>
        </p:nvSpPr>
        <p:spPr>
          <a:xfrm>
            <a:off x="342900" y="942975"/>
            <a:ext cx="2705081" cy="19145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" name="Shape 3"/>
          <p:cNvSpPr/>
          <p:nvPr/>
        </p:nvSpPr>
        <p:spPr>
          <a:xfrm>
            <a:off x="342900" y="942975"/>
            <a:ext cx="28575" cy="19145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7" name="Text 4"/>
          <p:cNvSpPr/>
          <p:nvPr/>
        </p:nvSpPr>
        <p:spPr>
          <a:xfrm>
            <a:off x="485775" y="1085850"/>
            <a:ext cx="24193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 Générale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85775" y="1314450"/>
            <a:ext cx="2419331" cy="1400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L'analyse Tax4Fun2 révèle des différences significatives dans les profils fonctionnels des communautés bactériennes entre les trois cultures, reflétant des adaptations métaboliques spécifiques.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42900" y="3086100"/>
            <a:ext cx="27050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Redondance Fonctionnelle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342900" y="3486150"/>
            <a:ext cx="39542" cy="57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11" name="Text 8"/>
          <p:cNvSpPr/>
          <p:nvPr/>
        </p:nvSpPr>
        <p:spPr>
          <a:xfrm>
            <a:off x="468167" y="3441502"/>
            <a:ext cx="6106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Soybean :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1078846" y="3441502"/>
            <a:ext cx="115499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Redondance faible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68167" y="3641527"/>
            <a:ext cx="19288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(spécialisation en fixation de N₂)</a:t>
            </a:r>
            <a:endParaRPr lang="en-US" sz="942" dirty="0"/>
          </a:p>
        </p:txBody>
      </p:sp>
      <p:sp>
        <p:nvSpPr>
          <p:cNvPr id="14" name="Shape 11"/>
          <p:cNvSpPr/>
          <p:nvPr/>
        </p:nvSpPr>
        <p:spPr>
          <a:xfrm>
            <a:off x="342900" y="3971925"/>
            <a:ext cx="43058" cy="57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15" name="Text 12"/>
          <p:cNvSpPr/>
          <p:nvPr/>
        </p:nvSpPr>
        <p:spPr>
          <a:xfrm>
            <a:off x="471683" y="3927277"/>
            <a:ext cx="7072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Grassland :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1178942" y="3927277"/>
            <a:ext cx="18491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Redondance élevée (résilience 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71683" y="4127302"/>
            <a:ext cx="8295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fonctionnelle)</a:t>
            </a:r>
            <a:endParaRPr lang="en-US" sz="942" dirty="0"/>
          </a:p>
        </p:txBody>
      </p:sp>
      <p:sp>
        <p:nvSpPr>
          <p:cNvPr id="18" name="Shape 15"/>
          <p:cNvSpPr/>
          <p:nvPr/>
        </p:nvSpPr>
        <p:spPr>
          <a:xfrm>
            <a:off x="342900" y="4457700"/>
            <a:ext cx="44090" cy="57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19" name="Text 16"/>
          <p:cNvSpPr/>
          <p:nvPr/>
        </p:nvSpPr>
        <p:spPr>
          <a:xfrm>
            <a:off x="472715" y="4413052"/>
            <a:ext cx="4993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Potato :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972024" y="4413052"/>
            <a:ext cx="16709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Redondance modérée avec 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72715" y="4613077"/>
            <a:ext cx="113440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fonctions de stress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3219431" y="942975"/>
            <a:ext cx="5581669" cy="175736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3" name="Shape 20"/>
          <p:cNvSpPr/>
          <p:nvPr/>
        </p:nvSpPr>
        <p:spPr>
          <a:xfrm>
            <a:off x="3219431" y="942975"/>
            <a:ext cx="28575" cy="175736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4" name="Text 21"/>
          <p:cNvSpPr/>
          <p:nvPr/>
        </p:nvSpPr>
        <p:spPr>
          <a:xfrm>
            <a:off x="3333731" y="1057275"/>
            <a:ext cx="53530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Grassland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3333731" y="1341239"/>
            <a:ext cx="20589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Voies Métaboliques Principales :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3333731" y="1585913"/>
            <a:ext cx="53530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Fixation de N₂, Dégradation de cellulose, Cycle du carbone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3333731" y="1827014"/>
            <a:ext cx="17330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 Écologique :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3333731" y="2071688"/>
            <a:ext cx="535306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Cyclage actif des nutriments, décomposition de matière organique complexe, communauté équilibrée avec haute diversité fonctionnelle. Présence significative de Proteobacteria et Actinobacteriota impliqués dans les processus de décomposition.</a:t>
            </a:r>
            <a:endParaRPr lang="en-US" sz="837" dirty="0"/>
          </a:p>
        </p:txBody>
      </p:sp>
      <p:sp>
        <p:nvSpPr>
          <p:cNvPr id="29" name="Shape 26"/>
          <p:cNvSpPr/>
          <p:nvPr/>
        </p:nvSpPr>
        <p:spPr>
          <a:xfrm>
            <a:off x="3219431" y="2786063"/>
            <a:ext cx="5581669" cy="19288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0" name="Shape 27"/>
          <p:cNvSpPr/>
          <p:nvPr/>
        </p:nvSpPr>
        <p:spPr>
          <a:xfrm>
            <a:off x="3219431" y="2786063"/>
            <a:ext cx="28575" cy="192881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31" name="Text 28"/>
          <p:cNvSpPr/>
          <p:nvPr/>
        </p:nvSpPr>
        <p:spPr>
          <a:xfrm>
            <a:off x="3333731" y="2900363"/>
            <a:ext cx="53530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Potato</a:t>
            </a:r>
            <a:endParaRPr lang="en-US" sz="1046" dirty="0"/>
          </a:p>
        </p:txBody>
      </p:sp>
      <p:sp>
        <p:nvSpPr>
          <p:cNvPr id="32" name="Text 29"/>
          <p:cNvSpPr/>
          <p:nvPr/>
        </p:nvSpPr>
        <p:spPr>
          <a:xfrm>
            <a:off x="3333731" y="3184327"/>
            <a:ext cx="20589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Voies Métaboliques Principales :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3333731" y="3429000"/>
            <a:ext cx="53530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Métabolisme des xénobiotiques, Résistance aux antibiotiques, Dégradation de composés aromatiques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3333731" y="3841552"/>
            <a:ext cx="17330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 Écologique :</a:t>
            </a:r>
            <a:endParaRPr lang="en-US" sz="942" dirty="0"/>
          </a:p>
        </p:txBody>
      </p:sp>
      <p:sp>
        <p:nvSpPr>
          <p:cNvPr id="35" name="Text 32"/>
          <p:cNvSpPr/>
          <p:nvPr/>
        </p:nvSpPr>
        <p:spPr>
          <a:xfrm>
            <a:off x="3333731" y="4086225"/>
            <a:ext cx="535306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Réponse au stress environnemental, exposition possible aux agrochimiques, fonctions liées à la détoxification. Haute abondance de Proteobacteria suggère une adaptation aux conditions de culture intensive.</a:t>
            </a:r>
            <a:endParaRPr lang="en-US" sz="837" dirty="0"/>
          </a:p>
        </p:txBody>
      </p:sp>
      <p:sp>
        <p:nvSpPr>
          <p:cNvPr id="36" name="Shape 33"/>
          <p:cNvSpPr/>
          <p:nvPr/>
        </p:nvSpPr>
        <p:spPr>
          <a:xfrm>
            <a:off x="3219431" y="4800600"/>
            <a:ext cx="5581669" cy="175736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7" name="Shape 34"/>
          <p:cNvSpPr/>
          <p:nvPr/>
        </p:nvSpPr>
        <p:spPr>
          <a:xfrm>
            <a:off x="3219431" y="4800600"/>
            <a:ext cx="28575" cy="175736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38" name="Text 35"/>
          <p:cNvSpPr/>
          <p:nvPr/>
        </p:nvSpPr>
        <p:spPr>
          <a:xfrm>
            <a:off x="3333731" y="4914900"/>
            <a:ext cx="53530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Soybean</a:t>
            </a:r>
            <a:endParaRPr lang="en-US" sz="1046" dirty="0"/>
          </a:p>
        </p:txBody>
      </p:sp>
      <p:sp>
        <p:nvSpPr>
          <p:cNvPr id="39" name="Text 36"/>
          <p:cNvSpPr/>
          <p:nvPr/>
        </p:nvSpPr>
        <p:spPr>
          <a:xfrm>
            <a:off x="3333731" y="5198864"/>
            <a:ext cx="20589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Voies Métaboliques Principales :</a:t>
            </a:r>
            <a:endParaRPr lang="en-US" sz="942" dirty="0"/>
          </a:p>
        </p:txBody>
      </p:sp>
      <p:sp>
        <p:nvSpPr>
          <p:cNvPr id="40" name="Text 37"/>
          <p:cNvSpPr/>
          <p:nvPr/>
        </p:nvSpPr>
        <p:spPr>
          <a:xfrm>
            <a:off x="3333731" y="5443538"/>
            <a:ext cx="53530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Fixation de N₂, Métabolisme des acides aminés, Synthèse de vitamines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3333731" y="5684639"/>
            <a:ext cx="17330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 Écologique :</a:t>
            </a:r>
            <a:endParaRPr lang="en-US" sz="942" dirty="0"/>
          </a:p>
        </p:txBody>
      </p:sp>
      <p:sp>
        <p:nvSpPr>
          <p:cNvPr id="42" name="Text 39"/>
          <p:cNvSpPr/>
          <p:nvPr/>
        </p:nvSpPr>
        <p:spPr>
          <a:xfrm>
            <a:off x="3333731" y="5929313"/>
            <a:ext cx="535306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Symbiose avec rhizobia (Bradyrhizobium), haute activité métabolique liée à la fixation d'azote, spécialisation fonctionnelle. Dominance de Verrucomicrobiota et Proteobacteria adaptées à la rhizosphère.</a:t>
            </a:r>
            <a:endParaRPr lang="en-US" sz="837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293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Résultats FUNGuild : Guildes Fonctionnelles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42900" y="6858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Shape 2"/>
          <p:cNvSpPr/>
          <p:nvPr/>
        </p:nvSpPr>
        <p:spPr>
          <a:xfrm>
            <a:off x="342900" y="942975"/>
            <a:ext cx="2705081" cy="19145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" name="Shape 3"/>
          <p:cNvSpPr/>
          <p:nvPr/>
        </p:nvSpPr>
        <p:spPr>
          <a:xfrm>
            <a:off x="342900" y="942975"/>
            <a:ext cx="28575" cy="19145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7" name="Text 4"/>
          <p:cNvSpPr/>
          <p:nvPr/>
        </p:nvSpPr>
        <p:spPr>
          <a:xfrm>
            <a:off x="485775" y="1085850"/>
            <a:ext cx="24193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 Générale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85775" y="1314450"/>
            <a:ext cx="2419331" cy="1400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L'analyse FUNGuild révèle des différences significatives dans la distribution des guildes fonctionnelles fongiques entre les trois cultures, reflétant des pressions écologiques distinctes et des pratiques agricoles différentes.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42900" y="3086100"/>
            <a:ext cx="27050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Insights Écologiques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342900" y="3486150"/>
            <a:ext cx="28966" cy="57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11" name="Text 8"/>
          <p:cNvSpPr/>
          <p:nvPr/>
        </p:nvSpPr>
        <p:spPr>
          <a:xfrm>
            <a:off x="457591" y="3441502"/>
            <a:ext cx="4993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Potato :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956900" y="3441502"/>
            <a:ext cx="19206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Pression accrue de pathogènes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57591" y="3641527"/>
            <a:ext cx="175663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(28%) — nécessité de gestion 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457591" y="3841552"/>
            <a:ext cx="8695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phytosanitaire</a:t>
            </a:r>
            <a:endParaRPr lang="en-US" sz="942" dirty="0"/>
          </a:p>
        </p:txBody>
      </p:sp>
      <p:sp>
        <p:nvSpPr>
          <p:cNvPr id="15" name="Shape 12"/>
          <p:cNvSpPr/>
          <p:nvPr/>
        </p:nvSpPr>
        <p:spPr>
          <a:xfrm>
            <a:off x="342900" y="4171950"/>
            <a:ext cx="23692" cy="57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16" name="Text 13"/>
          <p:cNvSpPr/>
          <p:nvPr/>
        </p:nvSpPr>
        <p:spPr>
          <a:xfrm>
            <a:off x="452317" y="4127302"/>
            <a:ext cx="7072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Grassland :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1159576" y="4127302"/>
            <a:ext cx="172744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Communauté fongique plus 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452317" y="4327327"/>
            <a:ext cx="19170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diverse et équilibrée avec haute 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452317" y="4527352"/>
            <a:ext cx="18447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proportion d'ectomycorhiziens</a:t>
            </a:r>
            <a:endParaRPr lang="en-US" sz="942" dirty="0"/>
          </a:p>
        </p:txBody>
      </p:sp>
      <p:sp>
        <p:nvSpPr>
          <p:cNvPr id="20" name="Shape 17"/>
          <p:cNvSpPr/>
          <p:nvPr/>
        </p:nvSpPr>
        <p:spPr>
          <a:xfrm>
            <a:off x="342900" y="4857750"/>
            <a:ext cx="32231" cy="57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1" name="Text 18"/>
          <p:cNvSpPr/>
          <p:nvPr/>
        </p:nvSpPr>
        <p:spPr>
          <a:xfrm>
            <a:off x="460856" y="4813102"/>
            <a:ext cx="6106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Soybean :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1071535" y="4813102"/>
            <a:ext cx="19342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Haute proportion d'endophytes 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460856" y="5013127"/>
            <a:ext cx="20109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(25%) — effet protecteur possible</a:t>
            </a:r>
            <a:endParaRPr lang="en-US" sz="942" dirty="0"/>
          </a:p>
        </p:txBody>
      </p:sp>
      <p:sp>
        <p:nvSpPr>
          <p:cNvPr id="24" name="Shape 21"/>
          <p:cNvSpPr/>
          <p:nvPr/>
        </p:nvSpPr>
        <p:spPr>
          <a:xfrm>
            <a:off x="342900" y="5343525"/>
            <a:ext cx="29635" cy="57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5" name="Text 22"/>
          <p:cNvSpPr/>
          <p:nvPr/>
        </p:nvSpPr>
        <p:spPr>
          <a:xfrm>
            <a:off x="458260" y="5286375"/>
            <a:ext cx="258972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Saprotrophes dominants dans toutes les cultures (38-45%) — décomposition active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3219431" y="942975"/>
            <a:ext cx="558166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Distribution des Guildes Fonctionnelles par Culture</a:t>
            </a:r>
            <a:endParaRPr lang="en-US" sz="1350" dirty="0"/>
          </a:p>
        </p:txBody>
      </p:sp>
      <p:sp>
        <p:nvSpPr>
          <p:cNvPr id="27" name="Shape 24"/>
          <p:cNvSpPr/>
          <p:nvPr/>
        </p:nvSpPr>
        <p:spPr>
          <a:xfrm>
            <a:off x="3219431" y="1285875"/>
            <a:ext cx="1462962" cy="364331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8" name="Text 25"/>
          <p:cNvSpPr/>
          <p:nvPr/>
        </p:nvSpPr>
        <p:spPr>
          <a:xfrm>
            <a:off x="3219431" y="1285875"/>
            <a:ext cx="1462962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Guilde Fonctionnelle</a:t>
            </a:r>
            <a:endParaRPr lang="en-US" sz="942" dirty="0"/>
          </a:p>
        </p:txBody>
      </p:sp>
      <p:sp>
        <p:nvSpPr>
          <p:cNvPr id="29" name="Shape 26"/>
          <p:cNvSpPr/>
          <p:nvPr/>
        </p:nvSpPr>
        <p:spPr>
          <a:xfrm>
            <a:off x="4682393" y="1285875"/>
            <a:ext cx="795886" cy="364331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0" name="Text 27"/>
          <p:cNvSpPr/>
          <p:nvPr/>
        </p:nvSpPr>
        <p:spPr>
          <a:xfrm>
            <a:off x="4682393" y="1285875"/>
            <a:ext cx="795886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Grassland</a:t>
            </a:r>
            <a:endParaRPr lang="en-US" sz="942" dirty="0"/>
          </a:p>
        </p:txBody>
      </p:sp>
      <p:sp>
        <p:nvSpPr>
          <p:cNvPr id="31" name="Shape 28"/>
          <p:cNvSpPr/>
          <p:nvPr/>
        </p:nvSpPr>
        <p:spPr>
          <a:xfrm>
            <a:off x="5478280" y="1285875"/>
            <a:ext cx="588997" cy="364331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2" name="Text 29"/>
          <p:cNvSpPr/>
          <p:nvPr/>
        </p:nvSpPr>
        <p:spPr>
          <a:xfrm>
            <a:off x="5478280" y="1285875"/>
            <a:ext cx="588997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Potato</a:t>
            </a:r>
            <a:endParaRPr lang="en-US" sz="942" dirty="0"/>
          </a:p>
        </p:txBody>
      </p:sp>
      <p:sp>
        <p:nvSpPr>
          <p:cNvPr id="33" name="Shape 30"/>
          <p:cNvSpPr/>
          <p:nvPr/>
        </p:nvSpPr>
        <p:spPr>
          <a:xfrm>
            <a:off x="6067276" y="1285875"/>
            <a:ext cx="702264" cy="364331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4" name="Text 31"/>
          <p:cNvSpPr/>
          <p:nvPr/>
        </p:nvSpPr>
        <p:spPr>
          <a:xfrm>
            <a:off x="6067276" y="1285875"/>
            <a:ext cx="702264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Soybean</a:t>
            </a:r>
            <a:endParaRPr lang="en-US" sz="942" dirty="0"/>
          </a:p>
        </p:txBody>
      </p:sp>
      <p:sp>
        <p:nvSpPr>
          <p:cNvPr id="35" name="Shape 32"/>
          <p:cNvSpPr/>
          <p:nvPr/>
        </p:nvSpPr>
        <p:spPr>
          <a:xfrm>
            <a:off x="6769540" y="1285875"/>
            <a:ext cx="2031560" cy="364331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6" name="Text 33"/>
          <p:cNvSpPr/>
          <p:nvPr/>
        </p:nvSpPr>
        <p:spPr>
          <a:xfrm>
            <a:off x="6769540" y="1285875"/>
            <a:ext cx="2031560" cy="36433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</a:t>
            </a:r>
            <a:endParaRPr lang="en-US" sz="942" dirty="0"/>
          </a:p>
        </p:txBody>
      </p:sp>
      <p:sp>
        <p:nvSpPr>
          <p:cNvPr id="37" name="Text 34"/>
          <p:cNvSpPr/>
          <p:nvPr/>
        </p:nvSpPr>
        <p:spPr>
          <a:xfrm>
            <a:off x="3219431" y="1650206"/>
            <a:ext cx="1462962" cy="489347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Saprotrophes</a:t>
            </a:r>
            <a:endParaRPr lang="en-US" sz="942" dirty="0"/>
          </a:p>
        </p:txBody>
      </p:sp>
      <p:sp>
        <p:nvSpPr>
          <p:cNvPr id="38" name="Text 35"/>
          <p:cNvSpPr/>
          <p:nvPr/>
        </p:nvSpPr>
        <p:spPr>
          <a:xfrm>
            <a:off x="4682393" y="1650206"/>
            <a:ext cx="795886" cy="489347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45%</a:t>
            </a:r>
            <a:endParaRPr lang="en-US" sz="942" dirty="0"/>
          </a:p>
        </p:txBody>
      </p:sp>
      <p:sp>
        <p:nvSpPr>
          <p:cNvPr id="39" name="Text 36"/>
          <p:cNvSpPr/>
          <p:nvPr/>
        </p:nvSpPr>
        <p:spPr>
          <a:xfrm>
            <a:off x="5478280" y="1650206"/>
            <a:ext cx="588997" cy="489347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38%</a:t>
            </a:r>
            <a:endParaRPr lang="en-US" sz="942" dirty="0"/>
          </a:p>
        </p:txBody>
      </p:sp>
      <p:sp>
        <p:nvSpPr>
          <p:cNvPr id="40" name="Text 37"/>
          <p:cNvSpPr/>
          <p:nvPr/>
        </p:nvSpPr>
        <p:spPr>
          <a:xfrm>
            <a:off x="6067276" y="1650206"/>
            <a:ext cx="702264" cy="489347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42%</a:t>
            </a:r>
            <a:endParaRPr lang="en-US" sz="942" dirty="0"/>
          </a:p>
        </p:txBody>
      </p:sp>
      <p:sp>
        <p:nvSpPr>
          <p:cNvPr id="41" name="Text 38"/>
          <p:cNvSpPr/>
          <p:nvPr/>
        </p:nvSpPr>
        <p:spPr>
          <a:xfrm>
            <a:off x="6769540" y="1650206"/>
            <a:ext cx="2031560" cy="489347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Décomposition de matière organique</a:t>
            </a:r>
            <a:endParaRPr lang="en-US" sz="837" dirty="0"/>
          </a:p>
        </p:txBody>
      </p:sp>
      <p:sp>
        <p:nvSpPr>
          <p:cNvPr id="42" name="Shape 39"/>
          <p:cNvSpPr/>
          <p:nvPr/>
        </p:nvSpPr>
        <p:spPr>
          <a:xfrm>
            <a:off x="3219431" y="2139553"/>
            <a:ext cx="5581669" cy="55006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3" name="Text 40"/>
          <p:cNvSpPr/>
          <p:nvPr/>
        </p:nvSpPr>
        <p:spPr>
          <a:xfrm>
            <a:off x="3219431" y="2139553"/>
            <a:ext cx="1462962" cy="55006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Pathogènes de plantes</a:t>
            </a:r>
            <a:endParaRPr lang="en-US" sz="942" dirty="0"/>
          </a:p>
        </p:txBody>
      </p:sp>
      <p:sp>
        <p:nvSpPr>
          <p:cNvPr id="44" name="Text 41"/>
          <p:cNvSpPr/>
          <p:nvPr/>
        </p:nvSpPr>
        <p:spPr>
          <a:xfrm>
            <a:off x="4682393" y="2139553"/>
            <a:ext cx="795886" cy="55006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12%</a:t>
            </a:r>
            <a:endParaRPr lang="en-US" sz="942" dirty="0"/>
          </a:p>
        </p:txBody>
      </p:sp>
      <p:sp>
        <p:nvSpPr>
          <p:cNvPr id="45" name="Text 42"/>
          <p:cNvSpPr/>
          <p:nvPr/>
        </p:nvSpPr>
        <p:spPr>
          <a:xfrm>
            <a:off x="5478280" y="2139553"/>
            <a:ext cx="588997" cy="55006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28%</a:t>
            </a:r>
            <a:endParaRPr lang="en-US" sz="942" dirty="0"/>
          </a:p>
        </p:txBody>
      </p:sp>
      <p:sp>
        <p:nvSpPr>
          <p:cNvPr id="46" name="Text 43"/>
          <p:cNvSpPr/>
          <p:nvPr/>
        </p:nvSpPr>
        <p:spPr>
          <a:xfrm>
            <a:off x="6067276" y="2139553"/>
            <a:ext cx="702264" cy="55006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15%</a:t>
            </a:r>
            <a:endParaRPr lang="en-US" sz="942" dirty="0"/>
          </a:p>
        </p:txBody>
      </p:sp>
      <p:sp>
        <p:nvSpPr>
          <p:cNvPr id="47" name="Text 44"/>
          <p:cNvSpPr/>
          <p:nvPr/>
        </p:nvSpPr>
        <p:spPr>
          <a:xfrm>
            <a:off x="6769540" y="2139553"/>
            <a:ext cx="2031560" cy="55006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Potato plus susceptible aux pathogènes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3219431" y="2689622"/>
            <a:ext cx="1462962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Ectomycorhiziens</a:t>
            </a:r>
            <a:endParaRPr lang="en-US" sz="942" dirty="0"/>
          </a:p>
        </p:txBody>
      </p:sp>
      <p:sp>
        <p:nvSpPr>
          <p:cNvPr id="49" name="Text 46"/>
          <p:cNvSpPr/>
          <p:nvPr/>
        </p:nvSpPr>
        <p:spPr>
          <a:xfrm>
            <a:off x="4682393" y="2689622"/>
            <a:ext cx="795886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18%</a:t>
            </a:r>
            <a:endParaRPr lang="en-US" sz="942" dirty="0"/>
          </a:p>
        </p:txBody>
      </p:sp>
      <p:sp>
        <p:nvSpPr>
          <p:cNvPr id="50" name="Text 47"/>
          <p:cNvSpPr/>
          <p:nvPr/>
        </p:nvSpPr>
        <p:spPr>
          <a:xfrm>
            <a:off x="5478280" y="2689622"/>
            <a:ext cx="588997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8%</a:t>
            </a:r>
            <a:endParaRPr lang="en-US" sz="942" dirty="0"/>
          </a:p>
        </p:txBody>
      </p:sp>
      <p:sp>
        <p:nvSpPr>
          <p:cNvPr id="51" name="Text 48"/>
          <p:cNvSpPr/>
          <p:nvPr/>
        </p:nvSpPr>
        <p:spPr>
          <a:xfrm>
            <a:off x="6067276" y="2689622"/>
            <a:ext cx="702264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5%</a:t>
            </a:r>
            <a:endParaRPr lang="en-US" sz="942" dirty="0"/>
          </a:p>
        </p:txBody>
      </p:sp>
      <p:sp>
        <p:nvSpPr>
          <p:cNvPr id="52" name="Text 49"/>
          <p:cNvSpPr/>
          <p:nvPr/>
        </p:nvSpPr>
        <p:spPr>
          <a:xfrm>
            <a:off x="6769540" y="2689622"/>
            <a:ext cx="2031560" cy="350044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Grassland favorise les symbioses</a:t>
            </a:r>
            <a:endParaRPr lang="en-US" sz="837" dirty="0"/>
          </a:p>
        </p:txBody>
      </p:sp>
      <p:sp>
        <p:nvSpPr>
          <p:cNvPr id="53" name="Shape 50"/>
          <p:cNvSpPr/>
          <p:nvPr/>
        </p:nvSpPr>
        <p:spPr>
          <a:xfrm>
            <a:off x="3219431" y="3039666"/>
            <a:ext cx="5581669" cy="49291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4" name="Text 51"/>
          <p:cNvSpPr/>
          <p:nvPr/>
        </p:nvSpPr>
        <p:spPr>
          <a:xfrm>
            <a:off x="3219431" y="3039666"/>
            <a:ext cx="1462962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Endophytes</a:t>
            </a:r>
            <a:endParaRPr lang="en-US" sz="942" dirty="0"/>
          </a:p>
        </p:txBody>
      </p:sp>
      <p:sp>
        <p:nvSpPr>
          <p:cNvPr id="55" name="Text 52"/>
          <p:cNvSpPr/>
          <p:nvPr/>
        </p:nvSpPr>
        <p:spPr>
          <a:xfrm>
            <a:off x="4682393" y="3039666"/>
            <a:ext cx="795886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15%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5478280" y="3039666"/>
            <a:ext cx="588997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16%</a:t>
            </a:r>
            <a:endParaRPr lang="en-US" sz="942" dirty="0"/>
          </a:p>
        </p:txBody>
      </p:sp>
      <p:sp>
        <p:nvSpPr>
          <p:cNvPr id="57" name="Text 54"/>
          <p:cNvSpPr/>
          <p:nvPr/>
        </p:nvSpPr>
        <p:spPr>
          <a:xfrm>
            <a:off x="6067276" y="3039666"/>
            <a:ext cx="702264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25%</a:t>
            </a:r>
            <a:endParaRPr lang="en-US" sz="942" dirty="0"/>
          </a:p>
        </p:txBody>
      </p:sp>
      <p:sp>
        <p:nvSpPr>
          <p:cNvPr id="58" name="Text 55"/>
          <p:cNvSpPr/>
          <p:nvPr/>
        </p:nvSpPr>
        <p:spPr>
          <a:xfrm>
            <a:off x="6769540" y="3039666"/>
            <a:ext cx="2031560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Soybean avec colonisation endophytique élevée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3219431" y="3532584"/>
            <a:ext cx="1462962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Non attribué</a:t>
            </a:r>
            <a:endParaRPr lang="en-US" sz="942" dirty="0"/>
          </a:p>
        </p:txBody>
      </p:sp>
      <p:sp>
        <p:nvSpPr>
          <p:cNvPr id="60" name="Text 57"/>
          <p:cNvSpPr/>
          <p:nvPr/>
        </p:nvSpPr>
        <p:spPr>
          <a:xfrm>
            <a:off x="4682393" y="3532584"/>
            <a:ext cx="795886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10%</a:t>
            </a:r>
            <a:endParaRPr lang="en-US" sz="942" dirty="0"/>
          </a:p>
        </p:txBody>
      </p:sp>
      <p:sp>
        <p:nvSpPr>
          <p:cNvPr id="61" name="Text 58"/>
          <p:cNvSpPr/>
          <p:nvPr/>
        </p:nvSpPr>
        <p:spPr>
          <a:xfrm>
            <a:off x="5478280" y="3532584"/>
            <a:ext cx="588997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10%</a:t>
            </a:r>
            <a:endParaRPr lang="en-US" sz="942" dirty="0"/>
          </a:p>
        </p:txBody>
      </p:sp>
      <p:sp>
        <p:nvSpPr>
          <p:cNvPr id="62" name="Text 59"/>
          <p:cNvSpPr/>
          <p:nvPr/>
        </p:nvSpPr>
        <p:spPr>
          <a:xfrm>
            <a:off x="6067276" y="3532584"/>
            <a:ext cx="702264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13%</a:t>
            </a:r>
            <a:endParaRPr lang="en-US" sz="942" dirty="0"/>
          </a:p>
        </p:txBody>
      </p:sp>
      <p:sp>
        <p:nvSpPr>
          <p:cNvPr id="63" name="Text 60"/>
          <p:cNvSpPr/>
          <p:nvPr/>
        </p:nvSpPr>
        <p:spPr>
          <a:xfrm>
            <a:off x="6769540" y="3532584"/>
            <a:ext cx="2031560" cy="492919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Champignons sans classification fonctionnelle</a:t>
            </a:r>
            <a:endParaRPr lang="en-US" sz="837" dirty="0"/>
          </a:p>
        </p:txBody>
      </p:sp>
      <p:sp>
        <p:nvSpPr>
          <p:cNvPr id="64" name="Shape 61"/>
          <p:cNvSpPr/>
          <p:nvPr/>
        </p:nvSpPr>
        <p:spPr>
          <a:xfrm>
            <a:off x="3219431" y="4200525"/>
            <a:ext cx="5581669" cy="10001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65" name="Text 62"/>
          <p:cNvSpPr/>
          <p:nvPr/>
        </p:nvSpPr>
        <p:spPr>
          <a:xfrm>
            <a:off x="3333731" y="4314825"/>
            <a:ext cx="53530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Implications Pratiques</a:t>
            </a:r>
            <a:endParaRPr lang="en-US" sz="942" dirty="0"/>
          </a:p>
        </p:txBody>
      </p:sp>
      <p:sp>
        <p:nvSpPr>
          <p:cNvPr id="66" name="Text 63"/>
          <p:cNvSpPr/>
          <p:nvPr/>
        </p:nvSpPr>
        <p:spPr>
          <a:xfrm>
            <a:off x="3333731" y="4572000"/>
            <a:ext cx="535306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culture de Potato présente le plus grand défi phytosanitaire avec 28% de pathogènes, tandis que Grassland montre un meilleur équilibre écologique. Soybean bénéficie d'une haute colonisation par endophytes qui peuvent conférer une protection contre le stress biotique et abiotique.</a:t>
            </a:r>
            <a:endParaRPr lang="en-US" sz="837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Session Pratique : Google Colab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62865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285750" y="771525"/>
            <a:ext cx="49291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Workflow Tax4Fun2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392906" y="111442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Préparer l'objet phyloseq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392906" y="131445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Charger les données et vérifier la structure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392906" y="151447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Extraire tableau d'ASVs et taxonomie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392906" y="171450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Exporter au format compatible avec Tax4Fun2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392906" y="191452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Exécuter Tax4Fun2::makeFunctionalPrediction()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392906" y="211455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Générer les prédictions fonctionnelles basées sur KEGG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392906" y="231457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Visualiser les profils fonctionnels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392906" y="251460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des voies métaboliques (KEGG pathways) par culture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392906" y="271462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Analyse statistique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392906" y="291465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ANOVA, PCA et comparaisons entre groupes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285750" y="3228975"/>
            <a:ext cx="49291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Workflow FUNGuild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392906" y="357187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Exporter tableau d'OTUs fongiques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92906" y="377190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 CSV avec taxonomie complète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392906" y="397192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Exécuter FUNGuild via Python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392906" y="417195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Ligne de commande ou script Python dans Colab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392906" y="437197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Importer résultats enrichis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392906" y="457200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Tableau avec guildes fonctionnelles attribuées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392906" y="4772025"/>
            <a:ext cx="48220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Visualiser distribution des guildes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392906" y="4972050"/>
            <a:ext cx="48220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Graphiques en barres et analyse comparative</a:t>
            </a:r>
            <a:endParaRPr lang="en-US" sz="732" dirty="0"/>
          </a:p>
        </p:txBody>
      </p:sp>
      <p:sp>
        <p:nvSpPr>
          <p:cNvPr id="25" name="Shape 22"/>
          <p:cNvSpPr/>
          <p:nvPr/>
        </p:nvSpPr>
        <p:spPr>
          <a:xfrm>
            <a:off x="5386388" y="771525"/>
            <a:ext cx="3471863" cy="12573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6" name="Shape 23"/>
          <p:cNvSpPr/>
          <p:nvPr/>
        </p:nvSpPr>
        <p:spPr>
          <a:xfrm>
            <a:off x="5386388" y="771525"/>
            <a:ext cx="28575" cy="125730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7" name="Text 24"/>
          <p:cNvSpPr/>
          <p:nvPr/>
        </p:nvSpPr>
        <p:spPr>
          <a:xfrm>
            <a:off x="5500688" y="885825"/>
            <a:ext cx="32432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Objectifs de la Session Pratique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5500688" y="1114425"/>
            <a:ext cx="3243263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Appliquer Tax4Fun2 et FUNGuild sur des données agricoles réelles, comparer les résultats avec PICRUSt2 et interpréter les différences fonctionnelles entre cultures.</a:t>
            </a:r>
            <a:endParaRPr lang="en-US" sz="1046" dirty="0"/>
          </a:p>
        </p:txBody>
      </p:sp>
      <p:sp>
        <p:nvSpPr>
          <p:cNvPr id="29" name="Text 26"/>
          <p:cNvSpPr/>
          <p:nvPr/>
        </p:nvSpPr>
        <p:spPr>
          <a:xfrm>
            <a:off x="5386388" y="2266941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Plateforme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5386388" y="2525902"/>
            <a:ext cx="92268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Google Colab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5386388" y="2838441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</a:t>
            </a:r>
            <a:endParaRPr lang="en-US" sz="942" dirty="0"/>
          </a:p>
        </p:txBody>
      </p:sp>
      <p:sp>
        <p:nvSpPr>
          <p:cNvPr id="32" name="Text 29"/>
          <p:cNvSpPr/>
          <p:nvPr/>
        </p:nvSpPr>
        <p:spPr>
          <a:xfrm>
            <a:off x="5386388" y="3095616"/>
            <a:ext cx="34718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Échantillons de sol agricoles (Grassland, Potato, Soybean)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5386388" y="3533756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Ressources Disponibles :</a:t>
            </a:r>
            <a:endParaRPr lang="en-US" sz="942" dirty="0"/>
          </a:p>
        </p:txBody>
      </p:sp>
      <p:sp>
        <p:nvSpPr>
          <p:cNvPr id="34" name="Text 31"/>
          <p:cNvSpPr/>
          <p:nvPr/>
        </p:nvSpPr>
        <p:spPr>
          <a:xfrm>
            <a:off x="5557838" y="3790931"/>
            <a:ext cx="33004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Notebooks Google Colab préparés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5557838" y="3933806"/>
            <a:ext cx="33004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 pré-chargée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5557838" y="4076681"/>
            <a:ext cx="33004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Scripts d'exemple et documentation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5557838" y="4219556"/>
            <a:ext cx="33004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Tutoriels Tax4Fun2 et FUNGuild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5557838" y="4362431"/>
            <a:ext cx="33004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technique durant la session</a:t>
            </a:r>
            <a:endParaRPr lang="en-US" sz="732" dirty="0"/>
          </a:p>
        </p:txBody>
      </p:sp>
      <p:sp>
        <p:nvSpPr>
          <p:cNvPr id="39" name="Shape 36"/>
          <p:cNvSpPr/>
          <p:nvPr/>
        </p:nvSpPr>
        <p:spPr>
          <a:xfrm>
            <a:off x="5386388" y="4657697"/>
            <a:ext cx="3471863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0" name="Shape 37"/>
          <p:cNvSpPr/>
          <p:nvPr/>
        </p:nvSpPr>
        <p:spPr>
          <a:xfrm>
            <a:off x="5386388" y="4657697"/>
            <a:ext cx="28575" cy="5143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41" name="Text 38"/>
          <p:cNvSpPr/>
          <p:nvPr/>
        </p:nvSpPr>
        <p:spPr>
          <a:xfrm>
            <a:off x="5472113" y="4750566"/>
            <a:ext cx="3431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Note :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5815264" y="4750566"/>
            <a:ext cx="27720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D'autres présentateurs aborderont PICRUSt2. Nous 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5472113" y="4935295"/>
            <a:ext cx="3074560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pourrons comparer les résultats des </a:t>
            </a:r>
            <a:r>
              <a:rPr lang="pt-BR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deux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outils numériques.</a:t>
            </a:r>
            <a:endParaRPr lang="en-US" sz="837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Comparaison : Tax4Fun2 vs PICRUSt2 vs FUNGuild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62865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771525"/>
            <a:ext cx="1138703" cy="32146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" name="Shape 3"/>
          <p:cNvSpPr/>
          <p:nvPr/>
        </p:nvSpPr>
        <p:spPr>
          <a:xfrm>
            <a:off x="285750" y="1078706"/>
            <a:ext cx="1138703" cy="142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771525"/>
            <a:ext cx="113870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Caractéristique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1424453" y="771525"/>
            <a:ext cx="1084315" cy="32146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9" name="Shape 6"/>
          <p:cNvSpPr/>
          <p:nvPr/>
        </p:nvSpPr>
        <p:spPr>
          <a:xfrm>
            <a:off x="1424453" y="1078706"/>
            <a:ext cx="1084315" cy="142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0" name="Text 7"/>
          <p:cNvSpPr/>
          <p:nvPr/>
        </p:nvSpPr>
        <p:spPr>
          <a:xfrm>
            <a:off x="1424453" y="771525"/>
            <a:ext cx="108431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</a:t>
            </a:r>
            <a:endParaRPr lang="en-US" sz="837" dirty="0"/>
          </a:p>
        </p:txBody>
      </p:sp>
      <p:sp>
        <p:nvSpPr>
          <p:cNvPr id="11" name="Shape 8"/>
          <p:cNvSpPr/>
          <p:nvPr/>
        </p:nvSpPr>
        <p:spPr>
          <a:xfrm>
            <a:off x="2508768" y="771525"/>
            <a:ext cx="1490449" cy="32146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2" name="Shape 9"/>
          <p:cNvSpPr/>
          <p:nvPr/>
        </p:nvSpPr>
        <p:spPr>
          <a:xfrm>
            <a:off x="2508768" y="1078706"/>
            <a:ext cx="1490449" cy="142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3" name="Text 10"/>
          <p:cNvSpPr/>
          <p:nvPr/>
        </p:nvSpPr>
        <p:spPr>
          <a:xfrm>
            <a:off x="2508768" y="771525"/>
            <a:ext cx="1490449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PICRUSt2</a:t>
            </a:r>
            <a:endParaRPr lang="en-US" sz="837" dirty="0"/>
          </a:p>
        </p:txBody>
      </p:sp>
      <p:sp>
        <p:nvSpPr>
          <p:cNvPr id="14" name="Shape 11"/>
          <p:cNvSpPr/>
          <p:nvPr/>
        </p:nvSpPr>
        <p:spPr>
          <a:xfrm>
            <a:off x="3999216" y="771525"/>
            <a:ext cx="1215721" cy="32146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5" name="Shape 12"/>
          <p:cNvSpPr/>
          <p:nvPr/>
        </p:nvSpPr>
        <p:spPr>
          <a:xfrm>
            <a:off x="3999216" y="1078706"/>
            <a:ext cx="1215721" cy="14288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6" name="Text 13"/>
          <p:cNvSpPr/>
          <p:nvPr/>
        </p:nvSpPr>
        <p:spPr>
          <a:xfrm>
            <a:off x="3999216" y="771525"/>
            <a:ext cx="1215721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FUNGuild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85750" y="1085850"/>
            <a:ext cx="1138703" cy="28932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Organisme-cible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1424453" y="1085850"/>
            <a:ext cx="1084315" cy="28932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Procaryotes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2508768" y="1085850"/>
            <a:ext cx="1490449" cy="28932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Procaryotes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3999216" y="1085850"/>
            <a:ext cx="1215721" cy="28932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Champignons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285750" y="1375172"/>
            <a:ext cx="1138703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1424453" y="1375172"/>
            <a:ext cx="1084315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KEGG, SILVA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2508768" y="1375172"/>
            <a:ext cx="1490449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KEGG, MetaCyc, EC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3999216" y="1375172"/>
            <a:ext cx="1215721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curée manuelle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285750" y="1668066"/>
            <a:ext cx="1138703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 de prédiction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1424453" y="1668066"/>
            <a:ext cx="1084315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Gènes fonctionnels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2508768" y="1668066"/>
            <a:ext cx="1490449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Gènes + voies métaboliques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3999216" y="1668066"/>
            <a:ext cx="1215721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Guildes écologiques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285750" y="1960959"/>
            <a:ext cx="1138703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Complexité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1424453" y="1960959"/>
            <a:ext cx="1084315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Modérée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2508768" y="1960959"/>
            <a:ext cx="1490449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Élevée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3999216" y="1960959"/>
            <a:ext cx="1215721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Faible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285750" y="2253853"/>
            <a:ext cx="1138703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1424453" y="2253853"/>
            <a:ext cx="1084315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Voies métaboliques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2508768" y="2253853"/>
            <a:ext cx="1490449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Voies détaillées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3999216" y="2253853"/>
            <a:ext cx="1215721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Fonctions écologiques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285750" y="2546747"/>
            <a:ext cx="1138703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Utilisation mémoire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1424453" y="2546747"/>
            <a:ext cx="1084315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Faible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2508768" y="2546747"/>
            <a:ext cx="1490449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Modérée</a:t>
            </a:r>
            <a:endParaRPr lang="en-US" sz="732" dirty="0"/>
          </a:p>
        </p:txBody>
      </p:sp>
      <p:sp>
        <p:nvSpPr>
          <p:cNvPr id="40" name="Text 37"/>
          <p:cNvSpPr/>
          <p:nvPr/>
        </p:nvSpPr>
        <p:spPr>
          <a:xfrm>
            <a:off x="3999216" y="2546747"/>
            <a:ext cx="1215721" cy="292894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Très faible</a:t>
            </a:r>
            <a:endParaRPr lang="en-US" sz="732" dirty="0"/>
          </a:p>
        </p:txBody>
      </p:sp>
      <p:sp>
        <p:nvSpPr>
          <p:cNvPr id="41" name="Text 38"/>
          <p:cNvSpPr/>
          <p:nvPr/>
        </p:nvSpPr>
        <p:spPr>
          <a:xfrm>
            <a:off x="285750" y="2839641"/>
            <a:ext cx="1138703" cy="28932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Plateforme</a:t>
            </a:r>
            <a:endParaRPr lang="en-US" sz="732" dirty="0"/>
          </a:p>
        </p:txBody>
      </p:sp>
      <p:sp>
        <p:nvSpPr>
          <p:cNvPr id="42" name="Text 39"/>
          <p:cNvSpPr/>
          <p:nvPr/>
        </p:nvSpPr>
        <p:spPr>
          <a:xfrm>
            <a:off x="1424453" y="2839641"/>
            <a:ext cx="1084315" cy="28932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</a:t>
            </a:r>
            <a:endParaRPr lang="en-US" sz="732" dirty="0"/>
          </a:p>
        </p:txBody>
      </p:sp>
      <p:sp>
        <p:nvSpPr>
          <p:cNvPr id="43" name="Text 40"/>
          <p:cNvSpPr/>
          <p:nvPr/>
        </p:nvSpPr>
        <p:spPr>
          <a:xfrm>
            <a:off x="2508768" y="2839641"/>
            <a:ext cx="1490449" cy="28932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3999216" y="2839641"/>
            <a:ext cx="1215721" cy="289322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</a:t>
            </a:r>
            <a:endParaRPr lang="en-US" sz="732" dirty="0"/>
          </a:p>
        </p:txBody>
      </p:sp>
      <p:sp>
        <p:nvSpPr>
          <p:cNvPr id="45" name="Shape 42"/>
          <p:cNvSpPr/>
          <p:nvPr/>
        </p:nvSpPr>
        <p:spPr>
          <a:xfrm>
            <a:off x="5386388" y="771525"/>
            <a:ext cx="3471863" cy="12573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6" name="Shape 43"/>
          <p:cNvSpPr/>
          <p:nvPr/>
        </p:nvSpPr>
        <p:spPr>
          <a:xfrm>
            <a:off x="5386388" y="771525"/>
            <a:ext cx="28575" cy="125730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47" name="Text 44"/>
          <p:cNvSpPr/>
          <p:nvPr/>
        </p:nvSpPr>
        <p:spPr>
          <a:xfrm>
            <a:off x="5500688" y="885825"/>
            <a:ext cx="32432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Synergie</a:t>
            </a:r>
            <a:endParaRPr lang="en-US" sz="942" dirty="0"/>
          </a:p>
        </p:txBody>
      </p:sp>
      <p:sp>
        <p:nvSpPr>
          <p:cNvPr id="48" name="Text 45"/>
          <p:cNvSpPr/>
          <p:nvPr/>
        </p:nvSpPr>
        <p:spPr>
          <a:xfrm>
            <a:off x="5500688" y="1114425"/>
            <a:ext cx="3243263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 trois outils numériques sont complémentaires et peuvent être utilisés ensemble pour une analyse holistique du microbiome du sol.</a:t>
            </a:r>
            <a:endParaRPr lang="en-US" sz="1046" dirty="0"/>
          </a:p>
        </p:txBody>
      </p:sp>
      <p:sp>
        <p:nvSpPr>
          <p:cNvPr id="49" name="Text 46"/>
          <p:cNvSpPr/>
          <p:nvPr/>
        </p:nvSpPr>
        <p:spPr>
          <a:xfrm>
            <a:off x="5493544" y="2200275"/>
            <a:ext cx="336470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</a:t>
            </a:r>
            <a:endParaRPr lang="en-US" sz="942" dirty="0"/>
          </a:p>
        </p:txBody>
      </p:sp>
      <p:sp>
        <p:nvSpPr>
          <p:cNvPr id="50" name="Text 47"/>
          <p:cNvSpPr/>
          <p:nvPr/>
        </p:nvSpPr>
        <p:spPr>
          <a:xfrm>
            <a:off x="5493544" y="2400300"/>
            <a:ext cx="33647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rapide de fonctions procaryotes avec focus sur KEGG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5493544" y="2686050"/>
            <a:ext cx="336470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PICRUSt2</a:t>
            </a:r>
            <a:endParaRPr lang="en-US" sz="942" dirty="0"/>
          </a:p>
        </p:txBody>
      </p:sp>
      <p:sp>
        <p:nvSpPr>
          <p:cNvPr id="52" name="Text 49"/>
          <p:cNvSpPr/>
          <p:nvPr/>
        </p:nvSpPr>
        <p:spPr>
          <a:xfrm>
            <a:off x="5493544" y="2886075"/>
            <a:ext cx="33647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détaillée avec multiples bases de données et précision élevée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5493544" y="3171825"/>
            <a:ext cx="336470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FUNGuild</a:t>
            </a:r>
            <a:endParaRPr lang="en-US" sz="942" dirty="0"/>
          </a:p>
        </p:txBody>
      </p:sp>
      <p:sp>
        <p:nvSpPr>
          <p:cNvPr id="54" name="Text 51"/>
          <p:cNvSpPr/>
          <p:nvPr/>
        </p:nvSpPr>
        <p:spPr>
          <a:xfrm>
            <a:off x="5493544" y="3371850"/>
            <a:ext cx="3364706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fonctionnelle de champignons avec interprétation écologique directe</a:t>
            </a:r>
            <a:endParaRPr lang="en-US" sz="732" dirty="0"/>
          </a:p>
        </p:txBody>
      </p:sp>
      <p:sp>
        <p:nvSpPr>
          <p:cNvPr id="55" name="Text 52"/>
          <p:cNvSpPr/>
          <p:nvPr/>
        </p:nvSpPr>
        <p:spPr>
          <a:xfrm>
            <a:off x="5386388" y="3800475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Quand utiliser chaque outil :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5557838" y="4032647"/>
            <a:ext cx="5233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 :</a:t>
            </a:r>
            <a:endParaRPr lang="en-US" sz="732" dirty="0"/>
          </a:p>
        </p:txBody>
      </p:sp>
      <p:sp>
        <p:nvSpPr>
          <p:cNvPr id="57" name="Text 54"/>
          <p:cNvSpPr/>
          <p:nvPr/>
        </p:nvSpPr>
        <p:spPr>
          <a:xfrm>
            <a:off x="6081229" y="4032647"/>
            <a:ext cx="19097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Analyse exploratoire rapide de bactéries</a:t>
            </a:r>
            <a:endParaRPr lang="en-US" sz="732" dirty="0"/>
          </a:p>
        </p:txBody>
      </p:sp>
      <p:sp>
        <p:nvSpPr>
          <p:cNvPr id="58" name="Text 55"/>
          <p:cNvSpPr/>
          <p:nvPr/>
        </p:nvSpPr>
        <p:spPr>
          <a:xfrm>
            <a:off x="5557838" y="4204097"/>
            <a:ext cx="51728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PICRUSt2 :</a:t>
            </a:r>
            <a:endParaRPr lang="en-US" sz="732" dirty="0"/>
          </a:p>
        </p:txBody>
      </p:sp>
      <p:sp>
        <p:nvSpPr>
          <p:cNvPr id="59" name="Text 56"/>
          <p:cNvSpPr/>
          <p:nvPr/>
        </p:nvSpPr>
        <p:spPr>
          <a:xfrm>
            <a:off x="6075118" y="4204097"/>
            <a:ext cx="22567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Analyse approfondie avec validation rigoureuse</a:t>
            </a:r>
            <a:endParaRPr lang="en-US" sz="732" dirty="0"/>
          </a:p>
        </p:txBody>
      </p:sp>
      <p:sp>
        <p:nvSpPr>
          <p:cNvPr id="60" name="Text 57"/>
          <p:cNvSpPr/>
          <p:nvPr/>
        </p:nvSpPr>
        <p:spPr>
          <a:xfrm>
            <a:off x="5557838" y="4375547"/>
            <a:ext cx="52877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FUNGuild :</a:t>
            </a:r>
            <a:endParaRPr lang="en-US" sz="732" dirty="0"/>
          </a:p>
        </p:txBody>
      </p:sp>
      <p:sp>
        <p:nvSpPr>
          <p:cNvPr id="61" name="Text 58"/>
          <p:cNvSpPr/>
          <p:nvPr/>
        </p:nvSpPr>
        <p:spPr>
          <a:xfrm>
            <a:off x="6086615" y="4375547"/>
            <a:ext cx="19957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Classification écologique de champignons</a:t>
            </a:r>
            <a:endParaRPr lang="en-US" sz="732" dirty="0"/>
          </a:p>
        </p:txBody>
      </p:sp>
      <p:sp>
        <p:nvSpPr>
          <p:cNvPr id="62" name="Text 59"/>
          <p:cNvSpPr/>
          <p:nvPr/>
        </p:nvSpPr>
        <p:spPr>
          <a:xfrm>
            <a:off x="5557838" y="4546997"/>
            <a:ext cx="7061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Combinaison :</a:t>
            </a:r>
            <a:endParaRPr lang="en-US" sz="732" dirty="0"/>
          </a:p>
        </p:txBody>
      </p:sp>
      <p:sp>
        <p:nvSpPr>
          <p:cNvPr id="63" name="Text 60"/>
          <p:cNvSpPr/>
          <p:nvPr/>
        </p:nvSpPr>
        <p:spPr>
          <a:xfrm>
            <a:off x="6263953" y="4546997"/>
            <a:ext cx="21608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Analyse complète de microbiomes complexes</a:t>
            </a:r>
            <a:endParaRPr lang="en-US" sz="732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 rot="900000">
            <a:off x="7000875" y="714375"/>
            <a:ext cx="1428750" cy="14287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" name="Shape 1"/>
          <p:cNvSpPr/>
          <p:nvPr/>
        </p:nvSpPr>
        <p:spPr>
          <a:xfrm>
            <a:off x="8872537" y="2025436"/>
            <a:ext cx="28575" cy="1749854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Shape 2"/>
          <p:cNvSpPr/>
          <p:nvPr/>
        </p:nvSpPr>
        <p:spPr>
          <a:xfrm rot="-900000">
            <a:off x="714375" y="3000375"/>
            <a:ext cx="1428750" cy="14287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" name="Shape 3"/>
          <p:cNvSpPr/>
          <p:nvPr/>
        </p:nvSpPr>
        <p:spPr>
          <a:xfrm>
            <a:off x="126131" y="2011148"/>
            <a:ext cx="28575" cy="1749854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" name="Text 4"/>
          <p:cNvSpPr/>
          <p:nvPr/>
        </p:nvSpPr>
        <p:spPr>
          <a:xfrm>
            <a:off x="1827907" y="285750"/>
            <a:ext cx="5488186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Conclusions et Perspectives</a:t>
            </a:r>
            <a:endParaRPr lang="en-US" sz="3375" dirty="0"/>
          </a:p>
        </p:txBody>
      </p:sp>
      <p:sp>
        <p:nvSpPr>
          <p:cNvPr id="8" name="Shape 5"/>
          <p:cNvSpPr/>
          <p:nvPr/>
        </p:nvSpPr>
        <p:spPr>
          <a:xfrm>
            <a:off x="4357688" y="828675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9" name="Text 6"/>
          <p:cNvSpPr/>
          <p:nvPr/>
        </p:nvSpPr>
        <p:spPr>
          <a:xfrm>
            <a:off x="1827907" y="1028700"/>
            <a:ext cx="548818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Prédictions fonctionnelles comme outil essentiel pour l'agriculture durable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85750" y="1714500"/>
            <a:ext cx="40576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Messages-Clés</a:t>
            </a: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285750" y="2171700"/>
            <a:ext cx="176501" cy="28575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49" y="2243138"/>
            <a:ext cx="142875" cy="142875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76551" y="2114550"/>
            <a:ext cx="376684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 prédictions fonctionnelles permettent d'inférer le potentiel métabolique de manière coût-efficace</a:t>
            </a:r>
            <a:endParaRPr lang="en-US" sz="942" dirty="0"/>
          </a:p>
        </p:txBody>
      </p:sp>
      <p:sp>
        <p:nvSpPr>
          <p:cNvPr id="14" name="Shape 10"/>
          <p:cNvSpPr/>
          <p:nvPr/>
        </p:nvSpPr>
        <p:spPr>
          <a:xfrm>
            <a:off x="285750" y="2686050"/>
            <a:ext cx="197569" cy="28575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97" y="2757488"/>
            <a:ext cx="142875" cy="142875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97619" y="2628900"/>
            <a:ext cx="374578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 et FUNGuild sont des outils complémentaires pour procaryotes et champignons</a:t>
            </a:r>
            <a:endParaRPr lang="en-US" sz="942" dirty="0"/>
          </a:p>
        </p:txBody>
      </p:sp>
      <p:sp>
        <p:nvSpPr>
          <p:cNvPr id="17" name="Shape 12"/>
          <p:cNvSpPr/>
          <p:nvPr/>
        </p:nvSpPr>
        <p:spPr>
          <a:xfrm>
            <a:off x="285750" y="3200400"/>
            <a:ext cx="246013" cy="28575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19" y="3271838"/>
            <a:ext cx="142875" cy="14287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646063" y="3143250"/>
            <a:ext cx="3697337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Interpréter avec prudence : prédisent le potentiel, pas la fonction réelle</a:t>
            </a:r>
            <a:endParaRPr lang="en-US" sz="942" dirty="0"/>
          </a:p>
        </p:txBody>
      </p:sp>
      <p:sp>
        <p:nvSpPr>
          <p:cNvPr id="20" name="Shape 14"/>
          <p:cNvSpPr/>
          <p:nvPr/>
        </p:nvSpPr>
        <p:spPr>
          <a:xfrm>
            <a:off x="285750" y="3714750"/>
            <a:ext cx="208173" cy="28575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259" y="3786188"/>
            <a:ext cx="107156" cy="1428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608223" y="3657600"/>
            <a:ext cx="3735177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L'intégration de données taxonomiques et fonctionnelles fournit une vision complète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4800600" y="1714500"/>
            <a:ext cx="40576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Prochaines Étapes</a:t>
            </a:r>
            <a:endParaRPr lang="en-US" sz="1350" dirty="0"/>
          </a:p>
        </p:txBody>
      </p:sp>
      <p:sp>
        <p:nvSpPr>
          <p:cNvPr id="24" name="Shape 17"/>
          <p:cNvSpPr/>
          <p:nvPr/>
        </p:nvSpPr>
        <p:spPr>
          <a:xfrm>
            <a:off x="4800600" y="2171700"/>
            <a:ext cx="85725" cy="857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5" name="Text 18"/>
          <p:cNvSpPr/>
          <p:nvPr/>
        </p:nvSpPr>
        <p:spPr>
          <a:xfrm>
            <a:off x="4972050" y="2114550"/>
            <a:ext cx="26780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pratique avec Tax4Fun2 et FUNGuild</a:t>
            </a:r>
            <a:endParaRPr lang="en-US" sz="942" dirty="0"/>
          </a:p>
        </p:txBody>
      </p:sp>
      <p:sp>
        <p:nvSpPr>
          <p:cNvPr id="26" name="Shape 19"/>
          <p:cNvSpPr/>
          <p:nvPr/>
        </p:nvSpPr>
        <p:spPr>
          <a:xfrm>
            <a:off x="4800600" y="2486025"/>
            <a:ext cx="85725" cy="857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7" name="Text 20"/>
          <p:cNvSpPr/>
          <p:nvPr/>
        </p:nvSpPr>
        <p:spPr>
          <a:xfrm>
            <a:off x="4972050" y="2428875"/>
            <a:ext cx="28186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hands-on de données agricoles réelles</a:t>
            </a:r>
            <a:endParaRPr lang="en-US" sz="942" dirty="0"/>
          </a:p>
        </p:txBody>
      </p:sp>
      <p:sp>
        <p:nvSpPr>
          <p:cNvPr id="28" name="Shape 21"/>
          <p:cNvSpPr/>
          <p:nvPr/>
        </p:nvSpPr>
        <p:spPr>
          <a:xfrm>
            <a:off x="4800600" y="2800350"/>
            <a:ext cx="85725" cy="857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9" name="Text 22"/>
          <p:cNvSpPr/>
          <p:nvPr/>
        </p:nvSpPr>
        <p:spPr>
          <a:xfrm>
            <a:off x="4972050" y="2743200"/>
            <a:ext cx="245334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Comparaison avec résultats de PICRUSt2</a:t>
            </a:r>
            <a:endParaRPr lang="en-US" sz="942" dirty="0"/>
          </a:p>
        </p:txBody>
      </p:sp>
      <p:sp>
        <p:nvSpPr>
          <p:cNvPr id="30" name="Shape 23"/>
          <p:cNvSpPr/>
          <p:nvPr/>
        </p:nvSpPr>
        <p:spPr>
          <a:xfrm>
            <a:off x="4800600" y="3114675"/>
            <a:ext cx="85725" cy="857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1" name="Text 24"/>
          <p:cNvSpPr/>
          <p:nvPr/>
        </p:nvSpPr>
        <p:spPr>
          <a:xfrm>
            <a:off x="4972050" y="3057525"/>
            <a:ext cx="24754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Discussion et interprétation des résultats</a:t>
            </a:r>
            <a:endParaRPr lang="en-US" sz="942" dirty="0"/>
          </a:p>
        </p:txBody>
      </p:sp>
      <p:sp>
        <p:nvSpPr>
          <p:cNvPr id="32" name="Shape 25"/>
          <p:cNvSpPr/>
          <p:nvPr/>
        </p:nvSpPr>
        <p:spPr>
          <a:xfrm>
            <a:off x="4800600" y="3486150"/>
            <a:ext cx="4057650" cy="8286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3" name="Shape 26"/>
          <p:cNvSpPr/>
          <p:nvPr/>
        </p:nvSpPr>
        <p:spPr>
          <a:xfrm>
            <a:off x="4800600" y="3486150"/>
            <a:ext cx="28575" cy="82867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4" name="Text 27"/>
          <p:cNvSpPr/>
          <p:nvPr/>
        </p:nvSpPr>
        <p:spPr>
          <a:xfrm>
            <a:off x="4914900" y="3600450"/>
            <a:ext cx="38290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Pratique</a:t>
            </a:r>
            <a:endParaRPr lang="en-US" sz="942" dirty="0"/>
          </a:p>
        </p:txBody>
      </p:sp>
      <p:sp>
        <p:nvSpPr>
          <p:cNvPr id="35" name="Text 28"/>
          <p:cNvSpPr/>
          <p:nvPr/>
        </p:nvSpPr>
        <p:spPr>
          <a:xfrm>
            <a:off x="4914900" y="385762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Via Google Colab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4914900" y="402907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Tax4fun2, PICRUSt2 et FUNGuild</a:t>
            </a:r>
            <a:endParaRPr lang="en-US" sz="837" dirty="0"/>
          </a:p>
        </p:txBody>
      </p:sp>
      <p:sp>
        <p:nvSpPr>
          <p:cNvPr id="37" name="Text 30"/>
          <p:cNvSpPr/>
          <p:nvPr/>
        </p:nvSpPr>
        <p:spPr>
          <a:xfrm>
            <a:off x="2253490" y="4461623"/>
            <a:ext cx="46370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Prédictions Fonctionnelles en Microbiomes : Tax4Fun2 et FUNGuild</a:t>
            </a:r>
            <a:endParaRPr lang="en-US" sz="1046" dirty="0"/>
          </a:p>
        </p:txBody>
      </p:sp>
      <p:sp>
        <p:nvSpPr>
          <p:cNvPr id="38" name="Text 31"/>
          <p:cNvSpPr/>
          <p:nvPr/>
        </p:nvSpPr>
        <p:spPr>
          <a:xfrm>
            <a:off x="2253490" y="4661648"/>
            <a:ext cx="46370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Thiago Gumiere, Professeur Agrégé, Université Laval</a:t>
            </a:r>
            <a:endParaRPr lang="en-US" sz="942" dirty="0"/>
          </a:p>
        </p:txBody>
      </p:sp>
      <p:sp>
        <p:nvSpPr>
          <p:cNvPr id="39" name="Text 32"/>
          <p:cNvSpPr/>
          <p:nvPr/>
        </p:nvSpPr>
        <p:spPr>
          <a:xfrm>
            <a:off x="2253490" y="4918823"/>
            <a:ext cx="463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SYMBIOSOL 2025 - Atelier 2 : Outils numériques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428625"/>
            <a:ext cx="714375" cy="4286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4" name="Text 1"/>
          <p:cNvSpPr/>
          <p:nvPr/>
        </p:nvSpPr>
        <p:spPr>
          <a:xfrm>
            <a:off x="571500" y="642938"/>
            <a:ext cx="80010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Pourquoi les Prédictions Fonctionnelles?</a:t>
            </a:r>
            <a:endParaRPr lang="en-US" sz="2700" dirty="0"/>
          </a:p>
        </p:txBody>
      </p:sp>
      <p:sp>
        <p:nvSpPr>
          <p:cNvPr id="5" name="Text 2"/>
          <p:cNvSpPr/>
          <p:nvPr/>
        </p:nvSpPr>
        <p:spPr>
          <a:xfrm>
            <a:off x="571501" y="1175189"/>
            <a:ext cx="7523652" cy="853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L'analyse des communautés microbiennes ne se limite pas à l'identification taxonomique. Pour comprendre véritablement le rôle des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microorganismes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dans les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écosystèmes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agricoles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, nous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devons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comprendre</a:t>
            </a:r>
            <a:r>
              <a:rPr lang="pt-BR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350" b="1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ce</a:t>
            </a: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350" b="1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qu'ils</a:t>
            </a: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font</a:t>
            </a:r>
            <a:r>
              <a:rPr lang="pt-BR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—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leurs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fonctions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métaboliques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, </a:t>
            </a:r>
            <a:r>
              <a:rPr lang="en-US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écologiques</a:t>
            </a:r>
            <a:r>
              <a:rPr lang="en-US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et </a:t>
            </a:r>
            <a:r>
              <a:rPr lang="pt-BR" sz="1350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biogéochimiques</a:t>
            </a:r>
            <a:r>
              <a:rPr lang="pt-BR" sz="1350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.</a:t>
            </a: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571500" y="1528763"/>
            <a:ext cx="4305895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622131" y="1528763"/>
            <a:ext cx="2716411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571500" y="2393156"/>
            <a:ext cx="38290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Défis</a:t>
            </a:r>
            <a:endParaRPr lang="en-US" sz="1688" dirty="0"/>
          </a:p>
        </p:txBody>
      </p:sp>
      <p:sp>
        <p:nvSpPr>
          <p:cNvPr id="11" name="Text 8"/>
          <p:cNvSpPr/>
          <p:nvPr/>
        </p:nvSpPr>
        <p:spPr>
          <a:xfrm>
            <a:off x="571500" y="2764631"/>
            <a:ext cx="38290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Le séquençage de gènes marqueurs (16S rRNA, ITS) fournit uniquement l'information taxonomique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571500" y="3250406"/>
            <a:ext cx="38290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La métagénomique shotgun est coûteuse et computationnellement intensive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571500" y="3736181"/>
            <a:ext cx="38290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Nécessité d'inférer les fonctions à partir des données taxonomiques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743450" y="2393156"/>
            <a:ext cx="38290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</a:t>
            </a:r>
            <a:endParaRPr lang="en-US" sz="1688" dirty="0"/>
          </a:p>
        </p:txBody>
      </p:sp>
      <p:sp>
        <p:nvSpPr>
          <p:cNvPr id="15" name="Text 12"/>
          <p:cNvSpPr/>
          <p:nvPr/>
        </p:nvSpPr>
        <p:spPr>
          <a:xfrm>
            <a:off x="4743450" y="2782491"/>
            <a:ext cx="333255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Outils numériques de prédiction fonctionnelle qui 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743450" y="3014663"/>
            <a:ext cx="8505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utilisent des 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5594003" y="3014663"/>
            <a:ext cx="219243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bases de données de référence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7786436" y="3014663"/>
            <a:ext cx="35877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pour 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4743450" y="3246834"/>
            <a:ext cx="33517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inférer les profils fonctionnels à partir de données 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4743450" y="3479006"/>
            <a:ext cx="35777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d'amplicons, permettant une analyse coût-efficace de 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4743450" y="3711178"/>
            <a:ext cx="20927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grands ensembles de données. </a:t>
            </a:r>
            <a:endParaRPr lang="en-US" sz="1046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B01BE67D-1AB8-3037-9A3B-6DB0BBEEE21A}"/>
              </a:ext>
            </a:extLst>
          </p:cNvPr>
          <p:cNvSpPr/>
          <p:nvPr/>
        </p:nvSpPr>
        <p:spPr>
          <a:xfrm>
            <a:off x="4877395" y="1528763"/>
            <a:ext cx="744736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Qu'est-ce que les Prédictions Fonctionnelles?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62865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" name="Text 3"/>
          <p:cNvSpPr/>
          <p:nvPr/>
        </p:nvSpPr>
        <p:spPr>
          <a:xfrm>
            <a:off x="946170" y="3973572"/>
            <a:ext cx="1527662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803672"/>
            <a:ext cx="6468521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La </a:t>
            </a:r>
            <a:r>
              <a:rPr lang="en-US" sz="1046" b="1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prédiction</a:t>
            </a:r>
            <a:r>
              <a:rPr lang="en-US" sz="1046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046" b="1" dirty="0" err="1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fonctionnelle</a:t>
            </a:r>
            <a:r>
              <a:rPr lang="pt-BR" sz="1046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</a:t>
            </a:r>
            <a:r>
              <a:rPr lang="en-US" sz="1046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est le processus d'inférer les capacités métaboliques et fonctionnelles d'une communauté microbienne basé sur sa composition taxonomique.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85750" y="1232297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Principe Méthodologique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285750" y="1575197"/>
            <a:ext cx="1225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688" dirty="0"/>
          </a:p>
        </p:txBody>
      </p:sp>
      <p:sp>
        <p:nvSpPr>
          <p:cNvPr id="10" name="Text 7"/>
          <p:cNvSpPr/>
          <p:nvPr/>
        </p:nvSpPr>
        <p:spPr>
          <a:xfrm>
            <a:off x="494063" y="1575197"/>
            <a:ext cx="3963637" cy="428625"/>
          </a:xfrm>
          <a:prstGeom prst="rect">
            <a:avLst/>
          </a:prstGeom>
          <a:noFill/>
          <a:ln/>
        </p:spPr>
        <p:txBody>
          <a:bodyPr wrap="square" lIns="0" tIns="34036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Séquençage de gènes marqueurs (16S rRNA pour bactéries, ITS pour champignons)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85750" y="2089547"/>
            <a:ext cx="1225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688" dirty="0"/>
          </a:p>
        </p:txBody>
      </p:sp>
      <p:sp>
        <p:nvSpPr>
          <p:cNvPr id="12" name="Text 9"/>
          <p:cNvSpPr/>
          <p:nvPr/>
        </p:nvSpPr>
        <p:spPr>
          <a:xfrm>
            <a:off x="494063" y="2089547"/>
            <a:ext cx="2414253" cy="228600"/>
          </a:xfrm>
          <a:prstGeom prst="rect">
            <a:avLst/>
          </a:prstGeom>
          <a:noFill/>
          <a:ln/>
        </p:spPr>
        <p:txBody>
          <a:bodyPr wrap="none" lIns="0" tIns="34036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Attribution taxonomique des séquences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285750" y="2432447"/>
            <a:ext cx="1225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688" dirty="0"/>
          </a:p>
        </p:txBody>
      </p:sp>
      <p:sp>
        <p:nvSpPr>
          <p:cNvPr id="14" name="Text 11"/>
          <p:cNvSpPr/>
          <p:nvPr/>
        </p:nvSpPr>
        <p:spPr>
          <a:xfrm>
            <a:off x="494063" y="2432447"/>
            <a:ext cx="2216348" cy="228600"/>
          </a:xfrm>
          <a:prstGeom prst="rect">
            <a:avLst/>
          </a:prstGeom>
          <a:noFill/>
          <a:ln/>
        </p:spPr>
        <p:txBody>
          <a:bodyPr wrap="none" lIns="0" tIns="34036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Mapping vers génomes de référence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285750" y="2775347"/>
            <a:ext cx="1225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688" dirty="0"/>
          </a:p>
        </p:txBody>
      </p:sp>
      <p:sp>
        <p:nvSpPr>
          <p:cNvPr id="16" name="Text 13"/>
          <p:cNvSpPr/>
          <p:nvPr/>
        </p:nvSpPr>
        <p:spPr>
          <a:xfrm>
            <a:off x="494063" y="2775347"/>
            <a:ext cx="3297371" cy="228600"/>
          </a:xfrm>
          <a:prstGeom prst="rect">
            <a:avLst/>
          </a:prstGeom>
          <a:noFill/>
          <a:ln/>
        </p:spPr>
        <p:txBody>
          <a:bodyPr wrap="none" lIns="0" tIns="34036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Inférence de gènes fonctionnels et voies métaboliques</a:t>
            </a:r>
            <a:endParaRPr lang="en-US" sz="942" dirty="0"/>
          </a:p>
        </p:txBody>
      </p:sp>
      <p:sp>
        <p:nvSpPr>
          <p:cNvPr id="17" name="Shape 14"/>
          <p:cNvSpPr/>
          <p:nvPr/>
        </p:nvSpPr>
        <p:spPr>
          <a:xfrm>
            <a:off x="4686300" y="1232297"/>
            <a:ext cx="4171950" cy="14001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8" name="Shape 15"/>
          <p:cNvSpPr/>
          <p:nvPr/>
        </p:nvSpPr>
        <p:spPr>
          <a:xfrm>
            <a:off x="4686300" y="1232297"/>
            <a:ext cx="28575" cy="140017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19" name="Text 16"/>
          <p:cNvSpPr/>
          <p:nvPr/>
        </p:nvSpPr>
        <p:spPr>
          <a:xfrm>
            <a:off x="4800600" y="1346597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4800600" y="1603772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Coût-efficace comparé à la métagénomique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800600" y="1860947"/>
            <a:ext cx="39433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Permet l'analyse fonctionnelle de grands ensembles de données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4800600" y="2318147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Identifie les fonctions écologiques potentielles</a:t>
            </a:r>
            <a:endParaRPr lang="en-US" sz="942" dirty="0"/>
          </a:p>
        </p:txBody>
      </p:sp>
      <p:sp>
        <p:nvSpPr>
          <p:cNvPr id="23" name="Shape 20"/>
          <p:cNvSpPr/>
          <p:nvPr/>
        </p:nvSpPr>
        <p:spPr>
          <a:xfrm>
            <a:off x="4686300" y="2746772"/>
            <a:ext cx="4171950" cy="12001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4" name="Shape 21"/>
          <p:cNvSpPr/>
          <p:nvPr/>
        </p:nvSpPr>
        <p:spPr>
          <a:xfrm>
            <a:off x="4686300" y="2746772"/>
            <a:ext cx="28575" cy="1200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5" name="Text 22"/>
          <p:cNvSpPr/>
          <p:nvPr/>
        </p:nvSpPr>
        <p:spPr>
          <a:xfrm>
            <a:off x="4800600" y="2861072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Limites</a:t>
            </a:r>
            <a:endParaRPr lang="en-US" sz="1046" dirty="0"/>
          </a:p>
        </p:txBody>
      </p:sp>
      <p:sp>
        <p:nvSpPr>
          <p:cNvPr id="26" name="Text 23"/>
          <p:cNvSpPr/>
          <p:nvPr/>
        </p:nvSpPr>
        <p:spPr>
          <a:xfrm>
            <a:off x="4800600" y="3118247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Dépendant de la qualité des bases de données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4800600" y="3375422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Assume que la taxonomie prédit la fonction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4800600" y="3632597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Prédit le potentiel, pas la fonction réelle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863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Structure de l'Atelier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42900" y="6858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Shape 2"/>
          <p:cNvSpPr/>
          <p:nvPr/>
        </p:nvSpPr>
        <p:spPr>
          <a:xfrm>
            <a:off x="342900" y="1385888"/>
            <a:ext cx="8458200" cy="28575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" name="Shape 3"/>
          <p:cNvSpPr/>
          <p:nvPr/>
        </p:nvSpPr>
        <p:spPr>
          <a:xfrm>
            <a:off x="625218" y="1057275"/>
            <a:ext cx="228600" cy="228600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7" name="Text 4"/>
          <p:cNvSpPr/>
          <p:nvPr/>
        </p:nvSpPr>
        <p:spPr>
          <a:xfrm>
            <a:off x="342900" y="1400175"/>
            <a:ext cx="7932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342900" y="1600200"/>
            <a:ext cx="7932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Contexte</a:t>
            </a:r>
            <a:endParaRPr lang="en-US" sz="732" dirty="0"/>
          </a:p>
        </p:txBody>
      </p:sp>
      <p:sp>
        <p:nvSpPr>
          <p:cNvPr id="9" name="Shape 6"/>
          <p:cNvSpPr/>
          <p:nvPr/>
        </p:nvSpPr>
        <p:spPr>
          <a:xfrm>
            <a:off x="2141590" y="1085850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10" name="Text 7"/>
          <p:cNvSpPr/>
          <p:nvPr/>
        </p:nvSpPr>
        <p:spPr>
          <a:xfrm>
            <a:off x="1933389" y="1371600"/>
            <a:ext cx="58788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Concepts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1933389" y="1571625"/>
            <a:ext cx="58788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Fondements</a:t>
            </a:r>
            <a:endParaRPr lang="en-US" sz="732" dirty="0"/>
          </a:p>
        </p:txBody>
      </p:sp>
      <p:sp>
        <p:nvSpPr>
          <p:cNvPr id="12" name="Shape 9"/>
          <p:cNvSpPr/>
          <p:nvPr/>
        </p:nvSpPr>
        <p:spPr>
          <a:xfrm>
            <a:off x="3528789" y="1085850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5402A5D2-2CEC-04C1-96FD-441897C78680}"/>
              </a:ext>
            </a:extLst>
          </p:cNvPr>
          <p:cNvGrpSpPr/>
          <p:nvPr/>
        </p:nvGrpSpPr>
        <p:grpSpPr>
          <a:xfrm>
            <a:off x="4281698" y="1391398"/>
            <a:ext cx="592038" cy="342900"/>
            <a:chOff x="3318495" y="1371600"/>
            <a:chExt cx="592038" cy="342900"/>
          </a:xfrm>
        </p:grpSpPr>
        <p:sp>
          <p:nvSpPr>
            <p:cNvPr id="13" name="Text 10"/>
            <p:cNvSpPr/>
            <p:nvPr/>
          </p:nvSpPr>
          <p:spPr>
            <a:xfrm>
              <a:off x="3318495" y="1371600"/>
              <a:ext cx="592038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942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Tax4Fun2</a:t>
              </a:r>
              <a:endParaRPr lang="en-US" sz="942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3318495" y="1571625"/>
              <a:ext cx="592038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Procaryotes</a:t>
              </a:r>
              <a:endParaRPr lang="en-US" sz="732" dirty="0"/>
            </a:p>
          </p:txBody>
        </p:sp>
      </p:grpSp>
      <p:sp>
        <p:nvSpPr>
          <p:cNvPr id="15" name="Shape 12"/>
          <p:cNvSpPr/>
          <p:nvPr/>
        </p:nvSpPr>
        <p:spPr>
          <a:xfrm>
            <a:off x="4473538" y="1085850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D605FE-D0CA-8080-06EF-A3CD2D83ACC7}"/>
              </a:ext>
            </a:extLst>
          </p:cNvPr>
          <p:cNvGrpSpPr/>
          <p:nvPr/>
        </p:nvGrpSpPr>
        <p:grpSpPr>
          <a:xfrm>
            <a:off x="3217883" y="1450066"/>
            <a:ext cx="793262" cy="271693"/>
            <a:chOff x="3438254" y="1499137"/>
            <a:chExt cx="793262" cy="271693"/>
          </a:xfrm>
        </p:grpSpPr>
        <p:sp>
          <p:nvSpPr>
            <p:cNvPr id="16" name="Text 13"/>
            <p:cNvSpPr/>
            <p:nvPr/>
          </p:nvSpPr>
          <p:spPr>
            <a:xfrm flipH="1">
              <a:off x="3438254" y="1499137"/>
              <a:ext cx="793262" cy="14497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942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FUNGuild</a:t>
              </a:r>
              <a:endParaRPr lang="en-US" sz="942" dirty="0"/>
            </a:p>
          </p:txBody>
        </p:sp>
        <p:sp>
          <p:nvSpPr>
            <p:cNvPr id="17" name="Text 14"/>
            <p:cNvSpPr/>
            <p:nvPr/>
          </p:nvSpPr>
          <p:spPr>
            <a:xfrm flipH="1">
              <a:off x="3438254" y="1658170"/>
              <a:ext cx="793262" cy="112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Champignons</a:t>
              </a:r>
              <a:endParaRPr lang="en-US" sz="732" dirty="0"/>
            </a:p>
          </p:txBody>
        </p:sp>
      </p:grpSp>
      <p:sp>
        <p:nvSpPr>
          <p:cNvPr id="18" name="Shape 15"/>
          <p:cNvSpPr/>
          <p:nvPr/>
        </p:nvSpPr>
        <p:spPr>
          <a:xfrm>
            <a:off x="6476786" y="1085850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19" name="Text 16"/>
          <p:cNvSpPr/>
          <p:nvPr/>
        </p:nvSpPr>
        <p:spPr>
          <a:xfrm>
            <a:off x="6160480" y="1371600"/>
            <a:ext cx="8040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Étude de Cas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6160480" y="1571625"/>
            <a:ext cx="8040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Résultats</a:t>
            </a:r>
            <a:endParaRPr lang="en-US" sz="732" dirty="0"/>
          </a:p>
        </p:txBody>
      </p:sp>
      <p:sp>
        <p:nvSpPr>
          <p:cNvPr id="21" name="Shape 18"/>
          <p:cNvSpPr/>
          <p:nvPr/>
        </p:nvSpPr>
        <p:spPr>
          <a:xfrm>
            <a:off x="8195667" y="1085850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22" name="Text 19"/>
          <p:cNvSpPr/>
          <p:nvPr/>
        </p:nvSpPr>
        <p:spPr>
          <a:xfrm>
            <a:off x="7761768" y="1371600"/>
            <a:ext cx="103924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Pratique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7761768" y="1571625"/>
            <a:ext cx="103924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Google Colab</a:t>
            </a:r>
            <a:endParaRPr lang="en-US" sz="732" dirty="0"/>
          </a:p>
        </p:txBody>
      </p:sp>
      <p:sp>
        <p:nvSpPr>
          <p:cNvPr id="24" name="Shape 21"/>
          <p:cNvSpPr/>
          <p:nvPr/>
        </p:nvSpPr>
        <p:spPr>
          <a:xfrm>
            <a:off x="342900" y="2200275"/>
            <a:ext cx="4114800" cy="14001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5" name="Shape 22"/>
          <p:cNvSpPr/>
          <p:nvPr/>
        </p:nvSpPr>
        <p:spPr>
          <a:xfrm>
            <a:off x="342900" y="2200275"/>
            <a:ext cx="28575" cy="140017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6" name="Text 23"/>
          <p:cNvSpPr/>
          <p:nvPr/>
        </p:nvSpPr>
        <p:spPr>
          <a:xfrm>
            <a:off x="514350" y="2371725"/>
            <a:ext cx="37719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Structure de l'Atelier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514350" y="2628900"/>
            <a:ext cx="37719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Cet atelier suit une approche structurée pour explorer les prédictions fonctionnelles en microbiomes du sol, depuis les concepts fondamentaux jusqu'à l'application pratique pour l'agriculture durable.</a:t>
            </a:r>
            <a:endParaRPr lang="en-US" sz="1046" dirty="0"/>
          </a:p>
        </p:txBody>
      </p:sp>
      <p:sp>
        <p:nvSpPr>
          <p:cNvPr id="28" name="Text 25"/>
          <p:cNvSpPr/>
          <p:nvPr/>
        </p:nvSpPr>
        <p:spPr>
          <a:xfrm>
            <a:off x="342900" y="3829050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Thèmes Principaux</a:t>
            </a:r>
            <a:endParaRPr lang="en-US" sz="1350" dirty="0"/>
          </a:p>
        </p:txBody>
      </p:sp>
      <p:sp>
        <p:nvSpPr>
          <p:cNvPr id="29" name="Shape 26"/>
          <p:cNvSpPr/>
          <p:nvPr/>
        </p:nvSpPr>
        <p:spPr>
          <a:xfrm>
            <a:off x="342900" y="4200525"/>
            <a:ext cx="114300" cy="11430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30" name="Text 27"/>
          <p:cNvSpPr/>
          <p:nvPr/>
        </p:nvSpPr>
        <p:spPr>
          <a:xfrm>
            <a:off x="542925" y="4171950"/>
            <a:ext cx="36031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Fondements des prédictions fonctionnelles en microbiomes</a:t>
            </a:r>
            <a:endParaRPr lang="en-US" sz="942" dirty="0"/>
          </a:p>
        </p:txBody>
      </p:sp>
      <p:sp>
        <p:nvSpPr>
          <p:cNvPr id="31" name="Shape 28"/>
          <p:cNvSpPr/>
          <p:nvPr/>
        </p:nvSpPr>
        <p:spPr>
          <a:xfrm>
            <a:off x="342900" y="4486275"/>
            <a:ext cx="114300" cy="11430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32" name="Text 29"/>
          <p:cNvSpPr/>
          <p:nvPr/>
        </p:nvSpPr>
        <p:spPr>
          <a:xfrm>
            <a:off x="542925" y="4485224"/>
            <a:ext cx="3746218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Outils</a:t>
            </a: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Tax4Fun2</a:t>
            </a:r>
            <a:r>
              <a:rPr lang="pt-BR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</a:t>
            </a:r>
            <a:r>
              <a:rPr lang="pt-BR" sz="942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Picrust2</a:t>
            </a: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et FUNGuild pour l'analyse fonctionnelle</a:t>
            </a:r>
            <a:endParaRPr lang="en-US" sz="942" dirty="0"/>
          </a:p>
        </p:txBody>
      </p:sp>
      <p:sp>
        <p:nvSpPr>
          <p:cNvPr id="33" name="Shape 30"/>
          <p:cNvSpPr/>
          <p:nvPr/>
        </p:nvSpPr>
        <p:spPr>
          <a:xfrm>
            <a:off x="342900" y="4772025"/>
            <a:ext cx="114300" cy="11430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34" name="Text 31"/>
          <p:cNvSpPr/>
          <p:nvPr/>
        </p:nvSpPr>
        <p:spPr>
          <a:xfrm>
            <a:off x="542925" y="4743450"/>
            <a:ext cx="301396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 pratique sur données réelles agricoles</a:t>
            </a:r>
            <a:endParaRPr lang="en-US" sz="942" dirty="0"/>
          </a:p>
        </p:txBody>
      </p:sp>
      <p:sp>
        <p:nvSpPr>
          <p:cNvPr id="35" name="Text 32"/>
          <p:cNvSpPr/>
          <p:nvPr/>
        </p:nvSpPr>
        <p:spPr>
          <a:xfrm>
            <a:off x="4686300" y="220027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Points Saillants des Sections</a:t>
            </a:r>
            <a:endParaRPr lang="en-US" sz="1350" dirty="0"/>
          </a:p>
        </p:txBody>
      </p:sp>
      <p:sp>
        <p:nvSpPr>
          <p:cNvPr id="36" name="Shape 33"/>
          <p:cNvSpPr/>
          <p:nvPr/>
        </p:nvSpPr>
        <p:spPr>
          <a:xfrm>
            <a:off x="4686300" y="2543175"/>
            <a:ext cx="228600" cy="228600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37" name="Text 34"/>
          <p:cNvSpPr/>
          <p:nvPr/>
        </p:nvSpPr>
        <p:spPr>
          <a:xfrm>
            <a:off x="4686300" y="2543175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5000625" y="2570699"/>
            <a:ext cx="227626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Tax4Fun2</a:t>
            </a:r>
            <a:r>
              <a:rPr lang="pt-BR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et </a:t>
            </a:r>
            <a:r>
              <a:rPr lang="pt-BR" sz="942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Picrust</a:t>
            </a: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pour Procaryotes</a:t>
            </a:r>
            <a:endParaRPr lang="en-US" sz="942" dirty="0"/>
          </a:p>
        </p:txBody>
      </p:sp>
      <p:sp>
        <p:nvSpPr>
          <p:cNvPr id="39" name="Text 36"/>
          <p:cNvSpPr/>
          <p:nvPr/>
        </p:nvSpPr>
        <p:spPr>
          <a:xfrm>
            <a:off x="5000625" y="2743200"/>
            <a:ext cx="32280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Prédiction de voies métaboliques KEGG à partir de 16S rRNA</a:t>
            </a:r>
            <a:endParaRPr lang="en-US" sz="837" dirty="0"/>
          </a:p>
        </p:txBody>
      </p:sp>
      <p:sp>
        <p:nvSpPr>
          <p:cNvPr id="40" name="Shape 37"/>
          <p:cNvSpPr/>
          <p:nvPr/>
        </p:nvSpPr>
        <p:spPr>
          <a:xfrm>
            <a:off x="4686300" y="3028950"/>
            <a:ext cx="228600" cy="228600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41" name="Text 38"/>
          <p:cNvSpPr/>
          <p:nvPr/>
        </p:nvSpPr>
        <p:spPr>
          <a:xfrm>
            <a:off x="4686300" y="3028950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5000625" y="3028950"/>
            <a:ext cx="253232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FUNGuild pour Champignons</a:t>
            </a:r>
            <a:endParaRPr lang="en-US" sz="942" dirty="0"/>
          </a:p>
        </p:txBody>
      </p:sp>
      <p:sp>
        <p:nvSpPr>
          <p:cNvPr id="43" name="Text 40"/>
          <p:cNvSpPr/>
          <p:nvPr/>
        </p:nvSpPr>
        <p:spPr>
          <a:xfrm>
            <a:off x="5000625" y="3228975"/>
            <a:ext cx="25323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de guildes écologiques fongiques</a:t>
            </a:r>
            <a:endParaRPr lang="en-US" sz="837" dirty="0"/>
          </a:p>
        </p:txBody>
      </p:sp>
      <p:sp>
        <p:nvSpPr>
          <p:cNvPr id="44" name="Shape 41"/>
          <p:cNvSpPr/>
          <p:nvPr/>
        </p:nvSpPr>
        <p:spPr>
          <a:xfrm>
            <a:off x="4686300" y="3514725"/>
            <a:ext cx="228600" cy="228600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45" name="Text 42"/>
          <p:cNvSpPr/>
          <p:nvPr/>
        </p:nvSpPr>
        <p:spPr>
          <a:xfrm>
            <a:off x="4686300" y="3514725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46" name="Text 43"/>
          <p:cNvSpPr/>
          <p:nvPr/>
        </p:nvSpPr>
        <p:spPr>
          <a:xfrm>
            <a:off x="5000625" y="3514725"/>
            <a:ext cx="289751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Étude de Cas</a:t>
            </a:r>
            <a:endParaRPr lang="en-US" sz="942" dirty="0"/>
          </a:p>
        </p:txBody>
      </p:sp>
      <p:sp>
        <p:nvSpPr>
          <p:cNvPr id="47" name="Text 44"/>
          <p:cNvSpPr/>
          <p:nvPr/>
        </p:nvSpPr>
        <p:spPr>
          <a:xfrm>
            <a:off x="5000625" y="3714750"/>
            <a:ext cx="289751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de sols agricoles (Grassland, Potato, Soybean)</a:t>
            </a:r>
            <a:endParaRPr lang="en-US" sz="837" dirty="0"/>
          </a:p>
        </p:txBody>
      </p:sp>
      <p:sp>
        <p:nvSpPr>
          <p:cNvPr id="48" name="Shape 45"/>
          <p:cNvSpPr/>
          <p:nvPr/>
        </p:nvSpPr>
        <p:spPr>
          <a:xfrm>
            <a:off x="4686300" y="4000500"/>
            <a:ext cx="228600" cy="228600"/>
          </a:xfrm>
          <a:prstGeom prst="ellipse">
            <a:avLst/>
          </a:prstGeom>
          <a:solidFill>
            <a:srgbClr val="D6AE7E"/>
          </a:solidFill>
          <a:ln/>
        </p:spPr>
      </p:sp>
      <p:sp>
        <p:nvSpPr>
          <p:cNvPr id="49" name="Text 46"/>
          <p:cNvSpPr/>
          <p:nvPr/>
        </p:nvSpPr>
        <p:spPr>
          <a:xfrm>
            <a:off x="4686300" y="4000500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5000625" y="4000500"/>
            <a:ext cx="199090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Pratique</a:t>
            </a:r>
            <a:endParaRPr lang="en-US" sz="942" dirty="0"/>
          </a:p>
        </p:txBody>
      </p:sp>
      <p:sp>
        <p:nvSpPr>
          <p:cNvPr id="51" name="Text 48"/>
          <p:cNvSpPr/>
          <p:nvPr/>
        </p:nvSpPr>
        <p:spPr>
          <a:xfrm>
            <a:off x="5000625" y="4200525"/>
            <a:ext cx="199090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Exécution hands-on via Google Colab</a:t>
            </a:r>
            <a:endParaRPr lang="en-US" sz="837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847FB75D-121A-F71F-B28A-C2457C3D0A49}"/>
              </a:ext>
            </a:extLst>
          </p:cNvPr>
          <p:cNvSpPr/>
          <p:nvPr/>
        </p:nvSpPr>
        <p:spPr>
          <a:xfrm>
            <a:off x="5447700" y="1107512"/>
            <a:ext cx="171450" cy="171450"/>
          </a:xfrm>
          <a:prstGeom prst="ellipse">
            <a:avLst/>
          </a:prstGeom>
          <a:solidFill>
            <a:srgbClr val="C44848"/>
          </a:solidFill>
          <a:ln/>
        </p:spPr>
      </p:sp>
      <p:sp>
        <p:nvSpPr>
          <p:cNvPr id="55" name="Text 13">
            <a:extLst>
              <a:ext uri="{FF2B5EF4-FFF2-40B4-BE49-F238E27FC236}">
                <a16:creationId xmlns:a16="http://schemas.microsoft.com/office/drawing/2014/main" id="{C810FBD7-6D3F-B77E-099A-12A52AEC4F3F}"/>
              </a:ext>
            </a:extLst>
          </p:cNvPr>
          <p:cNvSpPr/>
          <p:nvPr/>
        </p:nvSpPr>
        <p:spPr>
          <a:xfrm>
            <a:off x="5288968" y="1420786"/>
            <a:ext cx="488916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942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Picrust2</a:t>
            </a:r>
            <a:endParaRPr lang="en-US" sz="942" dirty="0"/>
          </a:p>
        </p:txBody>
      </p:sp>
      <p:sp>
        <p:nvSpPr>
          <p:cNvPr id="61" name="Text 11">
            <a:extLst>
              <a:ext uri="{FF2B5EF4-FFF2-40B4-BE49-F238E27FC236}">
                <a16:creationId xmlns:a16="http://schemas.microsoft.com/office/drawing/2014/main" id="{82103B2F-DE9C-C0B4-B48C-BA6BBC25A19D}"/>
              </a:ext>
            </a:extLst>
          </p:cNvPr>
          <p:cNvSpPr/>
          <p:nvPr/>
        </p:nvSpPr>
        <p:spPr>
          <a:xfrm>
            <a:off x="5226823" y="1596182"/>
            <a:ext cx="592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Procaryotes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FUNGuild : Analyse Fonctionnelle des Champignons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42900" y="6858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342900" y="916186"/>
            <a:ext cx="47327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FUNGuild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816173" y="916186"/>
            <a:ext cx="48470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(Fungi Functional Guild) est un outil basé sur Python qui classifie les OTUs de champignons par guilde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342900" y="1148358"/>
            <a:ext cx="473094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écologique, permettant une interprétation fonctionnelle directe des communautés fongiques du sol.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342900" y="1521619"/>
            <a:ext cx="55625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Workflow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342900" y="1835944"/>
            <a:ext cx="5562581" cy="61436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0" name="Shape 7"/>
          <p:cNvSpPr/>
          <p:nvPr/>
        </p:nvSpPr>
        <p:spPr>
          <a:xfrm>
            <a:off x="342900" y="1835944"/>
            <a:ext cx="28575" cy="61436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1" name="Text 8"/>
          <p:cNvSpPr/>
          <p:nvPr/>
        </p:nvSpPr>
        <p:spPr>
          <a:xfrm>
            <a:off x="450056" y="1943100"/>
            <a:ext cx="53482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Input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450056" y="2171700"/>
            <a:ext cx="5348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Tableau d'OTUs avec taxonomie fongique (genre/espèce)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342900" y="2536031"/>
            <a:ext cx="5562581" cy="61436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4" name="Shape 11"/>
          <p:cNvSpPr/>
          <p:nvPr/>
        </p:nvSpPr>
        <p:spPr>
          <a:xfrm>
            <a:off x="342900" y="2536031"/>
            <a:ext cx="28575" cy="61436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5" name="Text 12"/>
          <p:cNvSpPr/>
          <p:nvPr/>
        </p:nvSpPr>
        <p:spPr>
          <a:xfrm>
            <a:off x="450056" y="2643188"/>
            <a:ext cx="53482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Matching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450056" y="2871788"/>
            <a:ext cx="5348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Comparaison avec la base de données FUNGuild curée manuellement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342900" y="3236119"/>
            <a:ext cx="5562581" cy="61436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8" name="Shape 15"/>
          <p:cNvSpPr/>
          <p:nvPr/>
        </p:nvSpPr>
        <p:spPr>
          <a:xfrm>
            <a:off x="342900" y="3236119"/>
            <a:ext cx="28575" cy="61436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9" name="Text 16"/>
          <p:cNvSpPr/>
          <p:nvPr/>
        </p:nvSpPr>
        <p:spPr>
          <a:xfrm>
            <a:off x="450056" y="3343275"/>
            <a:ext cx="53482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Attribution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450056" y="3571875"/>
            <a:ext cx="5348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en guildes fonctionnelles avec niveau de confiance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342900" y="3936206"/>
            <a:ext cx="5562581" cy="61436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2" name="Shape 19"/>
          <p:cNvSpPr/>
          <p:nvPr/>
        </p:nvSpPr>
        <p:spPr>
          <a:xfrm>
            <a:off x="342900" y="3936206"/>
            <a:ext cx="28575" cy="614363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3" name="Text 20"/>
          <p:cNvSpPr/>
          <p:nvPr/>
        </p:nvSpPr>
        <p:spPr>
          <a:xfrm>
            <a:off x="450056" y="4043363"/>
            <a:ext cx="53482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Output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450056" y="4271963"/>
            <a:ext cx="5348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Tableau enrichi avec information fonctionnelle et écologique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342900" y="4734520"/>
            <a:ext cx="10873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Intégration facile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1430257" y="4734520"/>
            <a:ext cx="299995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avec les pipelines d'analyse (QIIME2, phyloseq, R)</a:t>
            </a:r>
            <a:endParaRPr lang="en-US" sz="942" dirty="0"/>
          </a:p>
        </p:txBody>
      </p:sp>
      <p:sp>
        <p:nvSpPr>
          <p:cNvPr id="27" name="Shape 24"/>
          <p:cNvSpPr/>
          <p:nvPr/>
        </p:nvSpPr>
        <p:spPr>
          <a:xfrm>
            <a:off x="6134081" y="885825"/>
            <a:ext cx="2667019" cy="12001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8" name="Shape 25"/>
          <p:cNvSpPr/>
          <p:nvPr/>
        </p:nvSpPr>
        <p:spPr>
          <a:xfrm>
            <a:off x="6134081" y="885825"/>
            <a:ext cx="28575" cy="12001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9" name="Text 26"/>
          <p:cNvSpPr/>
          <p:nvPr/>
        </p:nvSpPr>
        <p:spPr>
          <a:xfrm>
            <a:off x="6276956" y="1028700"/>
            <a:ext cx="23812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Caractéristiques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6276956" y="1257300"/>
            <a:ext cx="238126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 curée manuellement avec guildes écologiques de champignons, classification en catégories fonctionnelles et trois niveaux de confiance.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6134081" y="2257425"/>
            <a:ext cx="26670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Catégories Trophiques</a:t>
            </a:r>
            <a:endParaRPr lang="en-US" sz="1046" dirty="0"/>
          </a:p>
        </p:txBody>
      </p:sp>
      <p:sp>
        <p:nvSpPr>
          <p:cNvPr id="32" name="Text 29"/>
          <p:cNvSpPr/>
          <p:nvPr/>
        </p:nvSpPr>
        <p:spPr>
          <a:xfrm>
            <a:off x="6134081" y="2514600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Saprotrophes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6134081" y="2714625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Biotrophes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6134081" y="2914650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Pathogènes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6134081" y="3200400"/>
            <a:ext cx="26670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Catégories Écologiques</a:t>
            </a:r>
            <a:endParaRPr lang="en-US" sz="1046" dirty="0"/>
          </a:p>
        </p:txBody>
      </p:sp>
      <p:sp>
        <p:nvSpPr>
          <p:cNvPr id="36" name="Text 33"/>
          <p:cNvSpPr/>
          <p:nvPr/>
        </p:nvSpPr>
        <p:spPr>
          <a:xfrm>
            <a:off x="6134081" y="3457575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Mycorhiziens (ecto, arbusculaires)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6134081" y="3657600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Endophytes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6134081" y="3857625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Lichénisés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6134081" y="4143375"/>
            <a:ext cx="26670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Niveaux de Confiance</a:t>
            </a:r>
            <a:endParaRPr lang="en-US" sz="1046" dirty="0"/>
          </a:p>
        </p:txBody>
      </p:sp>
      <p:sp>
        <p:nvSpPr>
          <p:cNvPr id="40" name="Text 37"/>
          <p:cNvSpPr/>
          <p:nvPr/>
        </p:nvSpPr>
        <p:spPr>
          <a:xfrm>
            <a:off x="6134081" y="4400550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Highly Probable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6134081" y="4600575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Probable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6134081" y="4800600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Possible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006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6868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FUNGuild : Niveaux de Confiance et Catégories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5715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228600" y="71437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Niveaux de Confiance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228600" y="1041202"/>
            <a:ext cx="12957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FUNGuild assigne un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524381" y="1041202"/>
            <a:ext cx="12826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niveau de confiance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2807047" y="1041202"/>
            <a:ext cx="14485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à chaque attribution de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28600" y="1241227"/>
            <a:ext cx="36030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guilde basé sur la qualité et quantité d'évidence scientifique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228600" y="1441252"/>
            <a:ext cx="6626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disponible.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228600" y="1714500"/>
            <a:ext cx="4257675" cy="7429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12" name="Shape 9"/>
          <p:cNvSpPr/>
          <p:nvPr/>
        </p:nvSpPr>
        <p:spPr>
          <a:xfrm>
            <a:off x="228600" y="1714500"/>
            <a:ext cx="28575" cy="742950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13" name="Text 10"/>
          <p:cNvSpPr/>
          <p:nvPr/>
        </p:nvSpPr>
        <p:spPr>
          <a:xfrm>
            <a:off x="314325" y="1800225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Highly Probable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314325" y="2028825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Forte évidence dans littérature scientifique, multiples sources concordantes, fonction bien documentée et confirmée pour le taxon.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228600" y="2528888"/>
            <a:ext cx="4257675" cy="742950"/>
          </a:xfrm>
          <a:prstGeom prst="rect">
            <a:avLst/>
          </a:prstGeom>
          <a:solidFill>
            <a:srgbClr val="FEF9F0"/>
          </a:solidFill>
          <a:ln/>
        </p:spPr>
      </p:sp>
      <p:sp>
        <p:nvSpPr>
          <p:cNvPr id="16" name="Shape 13"/>
          <p:cNvSpPr/>
          <p:nvPr/>
        </p:nvSpPr>
        <p:spPr>
          <a:xfrm>
            <a:off x="228600" y="2528888"/>
            <a:ext cx="28575" cy="74295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7" name="Text 14"/>
          <p:cNvSpPr/>
          <p:nvPr/>
        </p:nvSpPr>
        <p:spPr>
          <a:xfrm>
            <a:off x="314325" y="2614613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Probable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314325" y="2843213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Bonne évidence, quelques sources publiées, fonction généralement acceptée pour le taxon ou groupe taxonomique proche.</a:t>
            </a:r>
            <a:endParaRPr lang="en-US" sz="837" dirty="0"/>
          </a:p>
        </p:txBody>
      </p:sp>
      <p:sp>
        <p:nvSpPr>
          <p:cNvPr id="19" name="Shape 16"/>
          <p:cNvSpPr/>
          <p:nvPr/>
        </p:nvSpPr>
        <p:spPr>
          <a:xfrm>
            <a:off x="228600" y="3343275"/>
            <a:ext cx="4257675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0" name="Shape 17"/>
          <p:cNvSpPr/>
          <p:nvPr/>
        </p:nvSpPr>
        <p:spPr>
          <a:xfrm>
            <a:off x="228600" y="3343275"/>
            <a:ext cx="28575" cy="7429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1" name="Text 18"/>
          <p:cNvSpPr/>
          <p:nvPr/>
        </p:nvSpPr>
        <p:spPr>
          <a:xfrm>
            <a:off x="314325" y="3429000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Possible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314325" y="3657600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Évidence limitée, extrapolation à partir de taxons apparentés, fonction plausible mais non confirmée expérimentalement.</a:t>
            </a:r>
            <a:endParaRPr lang="en-US" sz="837" dirty="0"/>
          </a:p>
        </p:txBody>
      </p:sp>
      <p:sp>
        <p:nvSpPr>
          <p:cNvPr id="23" name="Shape 20"/>
          <p:cNvSpPr/>
          <p:nvPr/>
        </p:nvSpPr>
        <p:spPr>
          <a:xfrm>
            <a:off x="228600" y="4200525"/>
            <a:ext cx="4257675" cy="6858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4" name="Text 21"/>
          <p:cNvSpPr/>
          <p:nvPr/>
        </p:nvSpPr>
        <p:spPr>
          <a:xfrm>
            <a:off x="314325" y="4293394"/>
            <a:ext cx="10751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Recommandation :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1389431" y="4293394"/>
            <a:ext cx="26480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Filtrer les résultats par niveau de confiance selon 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314325" y="4464844"/>
            <a:ext cx="39687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rigueur de l'analyse. Pour études rigoureuses, utiliser uniquement "Highly 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314325" y="4636294"/>
            <a:ext cx="12972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Probable" et "Probable".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4657725" y="71437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Catégories Fonctionnelles</a:t>
            </a:r>
            <a:endParaRPr lang="en-US" sz="1350" dirty="0"/>
          </a:p>
        </p:txBody>
      </p:sp>
      <p:sp>
        <p:nvSpPr>
          <p:cNvPr id="29" name="Text 26"/>
          <p:cNvSpPr/>
          <p:nvPr/>
        </p:nvSpPr>
        <p:spPr>
          <a:xfrm>
            <a:off x="4657725" y="1030486"/>
            <a:ext cx="12783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Modes Trophiques</a:t>
            </a:r>
            <a:endParaRPr lang="en-US" sz="1046" dirty="0"/>
          </a:p>
        </p:txBody>
      </p:sp>
      <p:sp>
        <p:nvSpPr>
          <p:cNvPr id="30" name="Text 27"/>
          <p:cNvSpPr/>
          <p:nvPr/>
        </p:nvSpPr>
        <p:spPr>
          <a:xfrm>
            <a:off x="4772025" y="129301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4844746" y="1293019"/>
            <a:ext cx="7097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Saprotrophe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5554461" y="1293019"/>
            <a:ext cx="24564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Décomposition de matière organique morte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4772025" y="1493044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4844746" y="1493044"/>
            <a:ext cx="6188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Pathogène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5463573" y="1493044"/>
            <a:ext cx="18234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Infection de plantes ou animaux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4772025" y="169306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4844746" y="1693069"/>
            <a:ext cx="8031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Symbiotrophe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5647944" y="1693069"/>
            <a:ext cx="17553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Symbiose mutualiste avec hôte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4657725" y="1973461"/>
            <a:ext cx="138945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Guildes Écologiques</a:t>
            </a:r>
            <a:endParaRPr lang="en-US" sz="1046" dirty="0"/>
          </a:p>
        </p:txBody>
      </p:sp>
      <p:sp>
        <p:nvSpPr>
          <p:cNvPr id="40" name="Text 37"/>
          <p:cNvSpPr/>
          <p:nvPr/>
        </p:nvSpPr>
        <p:spPr>
          <a:xfrm>
            <a:off x="4772025" y="2228850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Ectomycorhizien, Arbuscular Mycorrhizal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4772025" y="2428875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Endophyte, Lichénisé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4772025" y="2628900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Wood/Litter/Soil/Dung Saprotrophe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4772025" y="2828925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Plant/Animal Pathogen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4657725" y="3116461"/>
            <a:ext cx="15144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Formes de Croissance</a:t>
            </a:r>
            <a:endParaRPr lang="en-US" sz="1046" dirty="0"/>
          </a:p>
        </p:txBody>
      </p:sp>
      <p:sp>
        <p:nvSpPr>
          <p:cNvPr id="45" name="Text 42"/>
          <p:cNvSpPr/>
          <p:nvPr/>
        </p:nvSpPr>
        <p:spPr>
          <a:xfrm>
            <a:off x="4772025" y="3371850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Levure (unicellulaire)</a:t>
            </a:r>
            <a:endParaRPr lang="en-US" sz="837" dirty="0"/>
          </a:p>
        </p:txBody>
      </p:sp>
      <p:sp>
        <p:nvSpPr>
          <p:cNvPr id="46" name="Text 43"/>
          <p:cNvSpPr/>
          <p:nvPr/>
        </p:nvSpPr>
        <p:spPr>
          <a:xfrm>
            <a:off x="4772025" y="3571875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Filamenteux (mycélium)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4772025" y="3771900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Dimorphique (les deux formes)</a:t>
            </a:r>
            <a:endParaRPr lang="en-US" sz="837" dirty="0"/>
          </a:p>
        </p:txBody>
      </p:sp>
      <p:sp>
        <p:nvSpPr>
          <p:cNvPr id="48" name="Shape 45"/>
          <p:cNvSpPr/>
          <p:nvPr/>
        </p:nvSpPr>
        <p:spPr>
          <a:xfrm>
            <a:off x="4657725" y="4057650"/>
            <a:ext cx="4257675" cy="11144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9" name="Shape 46"/>
          <p:cNvSpPr/>
          <p:nvPr/>
        </p:nvSpPr>
        <p:spPr>
          <a:xfrm>
            <a:off x="4657725" y="4057650"/>
            <a:ext cx="28575" cy="11144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50" name="Text 47"/>
          <p:cNvSpPr/>
          <p:nvPr/>
        </p:nvSpPr>
        <p:spPr>
          <a:xfrm>
            <a:off x="4743450" y="4143375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Comment Améliorer FUNGuild</a:t>
            </a:r>
            <a:endParaRPr lang="en-US" sz="942" dirty="0"/>
          </a:p>
        </p:txBody>
      </p:sp>
      <p:sp>
        <p:nvSpPr>
          <p:cNvPr id="51" name="Text 48"/>
          <p:cNvSpPr/>
          <p:nvPr/>
        </p:nvSpPr>
        <p:spPr>
          <a:xfrm>
            <a:off x="4743450" y="4400550"/>
            <a:ext cx="40862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Contribution communautaire ouverte : chercheurs peuvent soumettre nouvelles annotations via GitHub. Expansion continue avec nouvelles espèces et guildes. Intégration future avec données génomiques pour approche hybride.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15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6868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FUNGuild : Fonctionnement et Base de Données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5715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Shape 2"/>
          <p:cNvSpPr/>
          <p:nvPr/>
        </p:nvSpPr>
        <p:spPr>
          <a:xfrm>
            <a:off x="228600" y="714375"/>
            <a:ext cx="5734031" cy="10001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" name="Shape 3"/>
          <p:cNvSpPr/>
          <p:nvPr/>
        </p:nvSpPr>
        <p:spPr>
          <a:xfrm>
            <a:off x="228600" y="714375"/>
            <a:ext cx="28575" cy="10001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7" name="Text 4"/>
          <p:cNvSpPr/>
          <p:nvPr/>
        </p:nvSpPr>
        <p:spPr>
          <a:xfrm>
            <a:off x="314325" y="800100"/>
            <a:ext cx="55625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 Unique : Curation Manuelle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314325" y="1030486"/>
            <a:ext cx="41381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Contrairement à Tax4Fun2 (automatisé), FUNGuild utilise une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14325" y="1030486"/>
            <a:ext cx="5325973" cy="39469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 curée manuellement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800671" y="1230511"/>
            <a:ext cx="37153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 la communauté scientifique basée sur la littérature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314325" y="1430536"/>
            <a:ext cx="53723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publiée.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228600" y="1800225"/>
            <a:ext cx="573403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Système à Deux Composantes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228600" y="2085975"/>
            <a:ext cx="5734031" cy="7143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4" name="Shape 11"/>
          <p:cNvSpPr/>
          <p:nvPr/>
        </p:nvSpPr>
        <p:spPr>
          <a:xfrm>
            <a:off x="228600" y="2085975"/>
            <a:ext cx="28575" cy="7143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5" name="Text 12"/>
          <p:cNvSpPr/>
          <p:nvPr/>
        </p:nvSpPr>
        <p:spPr>
          <a:xfrm>
            <a:off x="300038" y="2157413"/>
            <a:ext cx="55911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Composante 1 : Base de Données Annotée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300038" y="2386013"/>
            <a:ext cx="559115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 communautaire avec guildes écologiques assignées manuellement à partir de publications scientifiques. Mise à jour continue par chercheurs du monde entier.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228600" y="2857500"/>
            <a:ext cx="5734031" cy="7143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8" name="Shape 15"/>
          <p:cNvSpPr/>
          <p:nvPr/>
        </p:nvSpPr>
        <p:spPr>
          <a:xfrm>
            <a:off x="228600" y="2857500"/>
            <a:ext cx="28575" cy="7143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9" name="Text 16"/>
          <p:cNvSpPr/>
          <p:nvPr/>
        </p:nvSpPr>
        <p:spPr>
          <a:xfrm>
            <a:off x="300038" y="2928938"/>
            <a:ext cx="55911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Composante 2 : Script Python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300038" y="3157538"/>
            <a:ext cx="559115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 automatisé qui compare taxonomie des OTUs avec base de données et assigne guildes fonctionnelles avec niveau de confiance.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228600" y="3657600"/>
            <a:ext cx="573403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Workflow Détaillé</a:t>
            </a:r>
            <a:endParaRPr lang="en-US" sz="1350" dirty="0"/>
          </a:p>
        </p:txBody>
      </p:sp>
      <p:sp>
        <p:nvSpPr>
          <p:cNvPr id="22" name="Shape 19"/>
          <p:cNvSpPr/>
          <p:nvPr/>
        </p:nvSpPr>
        <p:spPr>
          <a:xfrm>
            <a:off x="228600" y="3943350"/>
            <a:ext cx="5734031" cy="5429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3" name="Shape 20"/>
          <p:cNvSpPr/>
          <p:nvPr/>
        </p:nvSpPr>
        <p:spPr>
          <a:xfrm>
            <a:off x="228600" y="3943350"/>
            <a:ext cx="28575" cy="54292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4" name="Text 21"/>
          <p:cNvSpPr/>
          <p:nvPr/>
        </p:nvSpPr>
        <p:spPr>
          <a:xfrm>
            <a:off x="300038" y="4014788"/>
            <a:ext cx="55911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Input : Tableau d'OTUs fongiques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300038" y="4243388"/>
            <a:ext cx="55911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 CSV avec colonne taxonomie (genre/espèce requis pour meilleur matching).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228600" y="4543425"/>
            <a:ext cx="5734031" cy="7143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7" name="Shape 24"/>
          <p:cNvSpPr/>
          <p:nvPr/>
        </p:nvSpPr>
        <p:spPr>
          <a:xfrm>
            <a:off x="228600" y="4543425"/>
            <a:ext cx="28575" cy="7143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8" name="Text 25"/>
          <p:cNvSpPr/>
          <p:nvPr/>
        </p:nvSpPr>
        <p:spPr>
          <a:xfrm>
            <a:off x="300038" y="4614863"/>
            <a:ext cx="55911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Matching taxonomique</a:t>
            </a:r>
            <a:endParaRPr lang="en-US" sz="942" dirty="0"/>
          </a:p>
        </p:txBody>
      </p:sp>
      <p:sp>
        <p:nvSpPr>
          <p:cNvPr id="29" name="Text 26"/>
          <p:cNvSpPr/>
          <p:nvPr/>
        </p:nvSpPr>
        <p:spPr>
          <a:xfrm>
            <a:off x="300038" y="4843463"/>
            <a:ext cx="559115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Comparaison des termes taxonomiques avec entrées de la base FUNGuild. Matching exact ou partiel selon niveau taxonomique disponible.</a:t>
            </a:r>
            <a:endParaRPr lang="en-US" sz="837" dirty="0"/>
          </a:p>
        </p:txBody>
      </p:sp>
      <p:sp>
        <p:nvSpPr>
          <p:cNvPr id="30" name="Shape 27"/>
          <p:cNvSpPr/>
          <p:nvPr/>
        </p:nvSpPr>
        <p:spPr>
          <a:xfrm>
            <a:off x="228600" y="5314950"/>
            <a:ext cx="5734031" cy="7143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1" name="Shape 28"/>
          <p:cNvSpPr/>
          <p:nvPr/>
        </p:nvSpPr>
        <p:spPr>
          <a:xfrm>
            <a:off x="228600" y="5314950"/>
            <a:ext cx="28575" cy="7143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32" name="Text 29"/>
          <p:cNvSpPr/>
          <p:nvPr/>
        </p:nvSpPr>
        <p:spPr>
          <a:xfrm>
            <a:off x="300038" y="5386388"/>
            <a:ext cx="55911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Attribution de guildes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300038" y="5614988"/>
            <a:ext cx="559115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Assignation de guildes trophiques et écologiques avec niveau de confiance basé sur qualité de l'évidence scientifique.</a:t>
            </a:r>
            <a:endParaRPr lang="en-US" sz="837" dirty="0"/>
          </a:p>
        </p:txBody>
      </p:sp>
      <p:sp>
        <p:nvSpPr>
          <p:cNvPr id="34" name="Shape 31"/>
          <p:cNvSpPr/>
          <p:nvPr/>
        </p:nvSpPr>
        <p:spPr>
          <a:xfrm>
            <a:off x="228600" y="6086475"/>
            <a:ext cx="5734031" cy="5429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5" name="Shape 32"/>
          <p:cNvSpPr/>
          <p:nvPr/>
        </p:nvSpPr>
        <p:spPr>
          <a:xfrm>
            <a:off x="228600" y="6086475"/>
            <a:ext cx="28575" cy="54292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36" name="Text 33"/>
          <p:cNvSpPr/>
          <p:nvPr/>
        </p:nvSpPr>
        <p:spPr>
          <a:xfrm>
            <a:off x="300038" y="6157913"/>
            <a:ext cx="55911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Output enrichi</a:t>
            </a:r>
            <a:endParaRPr lang="en-US" sz="942" dirty="0"/>
          </a:p>
        </p:txBody>
      </p:sp>
      <p:sp>
        <p:nvSpPr>
          <p:cNvPr id="37" name="Text 34"/>
          <p:cNvSpPr/>
          <p:nvPr/>
        </p:nvSpPr>
        <p:spPr>
          <a:xfrm>
            <a:off x="300038" y="6386513"/>
            <a:ext cx="55911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Tableau original + colonnes : Guild, Trophic Mode, Growth Form, Trait, Confidence Level, Citation.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6134081" y="714375"/>
            <a:ext cx="278131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Caractéristiques</a:t>
            </a:r>
            <a:endParaRPr lang="en-US" sz="1350" dirty="0"/>
          </a:p>
        </p:txBody>
      </p:sp>
      <p:sp>
        <p:nvSpPr>
          <p:cNvPr id="39" name="Shape 36"/>
          <p:cNvSpPr/>
          <p:nvPr/>
        </p:nvSpPr>
        <p:spPr>
          <a:xfrm>
            <a:off x="6134081" y="1000125"/>
            <a:ext cx="2781319" cy="5715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0" name="Text 37"/>
          <p:cNvSpPr/>
          <p:nvPr/>
        </p:nvSpPr>
        <p:spPr>
          <a:xfrm>
            <a:off x="6219806" y="1098352"/>
            <a:ext cx="7008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Plateforme</a:t>
            </a:r>
            <a:endParaRPr lang="en-US" sz="942" dirty="0"/>
          </a:p>
        </p:txBody>
      </p:sp>
      <p:sp>
        <p:nvSpPr>
          <p:cNvPr id="41" name="Text 38"/>
          <p:cNvSpPr/>
          <p:nvPr/>
        </p:nvSpPr>
        <p:spPr>
          <a:xfrm>
            <a:off x="6219806" y="1314450"/>
            <a:ext cx="26098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Python, indépendant du pipeline d'analyse</a:t>
            </a:r>
            <a:endParaRPr lang="en-US" sz="837" dirty="0"/>
          </a:p>
        </p:txBody>
      </p:sp>
      <p:sp>
        <p:nvSpPr>
          <p:cNvPr id="42" name="Shape 39"/>
          <p:cNvSpPr/>
          <p:nvPr/>
        </p:nvSpPr>
        <p:spPr>
          <a:xfrm>
            <a:off x="6134081" y="1628775"/>
            <a:ext cx="2781319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3" name="Text 40"/>
          <p:cNvSpPr/>
          <p:nvPr/>
        </p:nvSpPr>
        <p:spPr>
          <a:xfrm>
            <a:off x="6219806" y="1727002"/>
            <a:ext cx="70993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Complexité</a:t>
            </a:r>
            <a:endParaRPr lang="en-US" sz="942" dirty="0"/>
          </a:p>
        </p:txBody>
      </p:sp>
      <p:sp>
        <p:nvSpPr>
          <p:cNvPr id="44" name="Text 41"/>
          <p:cNvSpPr/>
          <p:nvPr/>
        </p:nvSpPr>
        <p:spPr>
          <a:xfrm>
            <a:off x="6219806" y="1943100"/>
            <a:ext cx="26098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Faible, facile à utiliser, pas de haute performance requise</a:t>
            </a:r>
            <a:endParaRPr lang="en-US" sz="837" dirty="0"/>
          </a:p>
        </p:txBody>
      </p:sp>
      <p:sp>
        <p:nvSpPr>
          <p:cNvPr id="45" name="Shape 42"/>
          <p:cNvSpPr/>
          <p:nvPr/>
        </p:nvSpPr>
        <p:spPr>
          <a:xfrm>
            <a:off x="6134081" y="2428875"/>
            <a:ext cx="2781319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6" name="Text 43"/>
          <p:cNvSpPr/>
          <p:nvPr/>
        </p:nvSpPr>
        <p:spPr>
          <a:xfrm>
            <a:off x="6219806" y="2527102"/>
            <a:ext cx="90103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</a:t>
            </a:r>
            <a:endParaRPr lang="en-US" sz="942" dirty="0"/>
          </a:p>
        </p:txBody>
      </p:sp>
      <p:sp>
        <p:nvSpPr>
          <p:cNvPr id="47" name="Text 44"/>
          <p:cNvSpPr/>
          <p:nvPr/>
        </p:nvSpPr>
        <p:spPr>
          <a:xfrm>
            <a:off x="6219806" y="2743200"/>
            <a:ext cx="26098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écologique directe, immédiatement interprétable</a:t>
            </a:r>
            <a:endParaRPr lang="en-US" sz="837" dirty="0"/>
          </a:p>
        </p:txBody>
      </p:sp>
      <p:sp>
        <p:nvSpPr>
          <p:cNvPr id="48" name="Shape 45"/>
          <p:cNvSpPr/>
          <p:nvPr/>
        </p:nvSpPr>
        <p:spPr>
          <a:xfrm>
            <a:off x="6134081" y="3228975"/>
            <a:ext cx="2781319" cy="5715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9" name="Text 46"/>
          <p:cNvSpPr/>
          <p:nvPr/>
        </p:nvSpPr>
        <p:spPr>
          <a:xfrm>
            <a:off x="6219806" y="3327202"/>
            <a:ext cx="69143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Mise à jour</a:t>
            </a:r>
            <a:endParaRPr lang="en-US" sz="942" dirty="0"/>
          </a:p>
        </p:txBody>
      </p:sp>
      <p:sp>
        <p:nvSpPr>
          <p:cNvPr id="50" name="Text 47"/>
          <p:cNvSpPr/>
          <p:nvPr/>
        </p:nvSpPr>
        <p:spPr>
          <a:xfrm>
            <a:off x="6219806" y="3543300"/>
            <a:ext cx="26098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Communautaire, ouverte aux contributions</a:t>
            </a:r>
            <a:endParaRPr lang="en-US" sz="837" dirty="0"/>
          </a:p>
        </p:txBody>
      </p:sp>
      <p:sp>
        <p:nvSpPr>
          <p:cNvPr id="51" name="Shape 48"/>
          <p:cNvSpPr/>
          <p:nvPr/>
        </p:nvSpPr>
        <p:spPr>
          <a:xfrm>
            <a:off x="6134081" y="3886200"/>
            <a:ext cx="2781319" cy="11144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2" name="Shape 49"/>
          <p:cNvSpPr/>
          <p:nvPr/>
        </p:nvSpPr>
        <p:spPr>
          <a:xfrm>
            <a:off x="6134081" y="3886200"/>
            <a:ext cx="28575" cy="11144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53" name="Text 50"/>
          <p:cNvSpPr/>
          <p:nvPr/>
        </p:nvSpPr>
        <p:spPr>
          <a:xfrm>
            <a:off x="6219806" y="3971925"/>
            <a:ext cx="26098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 Clé</a:t>
            </a:r>
            <a:endParaRPr lang="en-US" sz="942" dirty="0"/>
          </a:p>
        </p:txBody>
      </p:sp>
      <p:sp>
        <p:nvSpPr>
          <p:cNvPr id="54" name="Text 51"/>
          <p:cNvSpPr/>
          <p:nvPr/>
        </p:nvSpPr>
        <p:spPr>
          <a:xfrm>
            <a:off x="6219806" y="4229100"/>
            <a:ext cx="260986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écologique directe sans nécessiter expertise en métagénomique. Interprétation immédiate des rôles fonctionnels dans l'écosystème.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864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Tax4Fun2 : Prédictions Fonctionnelles pour Procaryotes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42900" y="6858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342900" y="916186"/>
            <a:ext cx="4786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Tax4Fun2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821531" y="916186"/>
            <a:ext cx="501312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est un outil basé sur R qui prédit les profils fonctionnels de communautés procaryotes à partir de données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342900" y="1148358"/>
            <a:ext cx="36504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16S rRNA, utilisant la base de données KEGG pour l'annotation fonctionnelle.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342900" y="1521619"/>
            <a:ext cx="55625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Comment ça fonctionne (Workflow)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342900" y="1864519"/>
            <a:ext cx="5562581" cy="5715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0" name="Shape 7"/>
          <p:cNvSpPr/>
          <p:nvPr/>
        </p:nvSpPr>
        <p:spPr>
          <a:xfrm>
            <a:off x="342900" y="1864519"/>
            <a:ext cx="21431" cy="57150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1" name="Text 8"/>
          <p:cNvSpPr/>
          <p:nvPr/>
        </p:nvSpPr>
        <p:spPr>
          <a:xfrm>
            <a:off x="428625" y="1950244"/>
            <a:ext cx="53911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Input : Tableau d'ASVs/OTUs avec taxonomie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428625" y="2178844"/>
            <a:ext cx="53911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Données de séquençage 16S rRNA traitées (DADA2, QIIME2, etc.)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342900" y="2507456"/>
            <a:ext cx="5562581" cy="5715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4" name="Shape 11"/>
          <p:cNvSpPr/>
          <p:nvPr/>
        </p:nvSpPr>
        <p:spPr>
          <a:xfrm>
            <a:off x="342900" y="2507456"/>
            <a:ext cx="21431" cy="57150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5" name="Text 12"/>
          <p:cNvSpPr/>
          <p:nvPr/>
        </p:nvSpPr>
        <p:spPr>
          <a:xfrm>
            <a:off x="428625" y="2593181"/>
            <a:ext cx="53911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Mapping vers génomes de référence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428625" y="2821781"/>
            <a:ext cx="53911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Utilise les bases SILVA ou GTDB pour trouver les génomes apparentés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342900" y="3150394"/>
            <a:ext cx="5562581" cy="5715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8" name="Shape 15"/>
          <p:cNvSpPr/>
          <p:nvPr/>
        </p:nvSpPr>
        <p:spPr>
          <a:xfrm>
            <a:off x="342900" y="3150394"/>
            <a:ext cx="21431" cy="57150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9" name="Text 16"/>
          <p:cNvSpPr/>
          <p:nvPr/>
        </p:nvSpPr>
        <p:spPr>
          <a:xfrm>
            <a:off x="428625" y="3236119"/>
            <a:ext cx="53911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Prédiction de gènes fonctionnels (KOs)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428625" y="3464719"/>
            <a:ext cx="53911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Inférence des groupes KEGG Orthology présents dans la communauté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342900" y="3793331"/>
            <a:ext cx="5562581" cy="5715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2" name="Shape 19"/>
          <p:cNvSpPr/>
          <p:nvPr/>
        </p:nvSpPr>
        <p:spPr>
          <a:xfrm>
            <a:off x="342900" y="3793331"/>
            <a:ext cx="21431" cy="57150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3" name="Text 20"/>
          <p:cNvSpPr/>
          <p:nvPr/>
        </p:nvSpPr>
        <p:spPr>
          <a:xfrm>
            <a:off x="428625" y="3879056"/>
            <a:ext cx="539113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Output : Profil fonctionnel de la communauté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428625" y="4107656"/>
            <a:ext cx="53911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Voies métaboliques, modules KEGG et redondance fonctionnelle</a:t>
            </a:r>
            <a:endParaRPr lang="en-US" sz="837" dirty="0"/>
          </a:p>
        </p:txBody>
      </p:sp>
      <p:sp>
        <p:nvSpPr>
          <p:cNvPr id="25" name="Shape 22"/>
          <p:cNvSpPr/>
          <p:nvPr/>
        </p:nvSpPr>
        <p:spPr>
          <a:xfrm>
            <a:off x="6134081" y="885825"/>
            <a:ext cx="2667019" cy="14287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6" name="Shape 23"/>
          <p:cNvSpPr/>
          <p:nvPr/>
        </p:nvSpPr>
        <p:spPr>
          <a:xfrm>
            <a:off x="6134081" y="885825"/>
            <a:ext cx="28575" cy="142875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7" name="Text 24"/>
          <p:cNvSpPr/>
          <p:nvPr/>
        </p:nvSpPr>
        <p:spPr>
          <a:xfrm>
            <a:off x="6276956" y="1028700"/>
            <a:ext cx="23812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Caractéristiques Principales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6276956" y="1314450"/>
            <a:ext cx="2381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Indépendant de la plateforme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6276956" y="1543050"/>
            <a:ext cx="2381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Efficace en mémoire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6276956" y="1771650"/>
            <a:ext cx="2381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Analyse de redondance fonctionnelle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6276956" y="2000250"/>
            <a:ext cx="2381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Support SILVA et GTDB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6134081" y="2487811"/>
            <a:ext cx="11261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KEGG Orthology</a:t>
            </a:r>
            <a:endParaRPr lang="en-US" sz="1046" dirty="0"/>
          </a:p>
        </p:txBody>
      </p:sp>
      <p:sp>
        <p:nvSpPr>
          <p:cNvPr id="33" name="Text 30"/>
          <p:cNvSpPr/>
          <p:nvPr/>
        </p:nvSpPr>
        <p:spPr>
          <a:xfrm>
            <a:off x="6134081" y="2714625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 fonctionnelle complète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6134081" y="3002161"/>
            <a:ext cx="71395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Package R</a:t>
            </a:r>
            <a:endParaRPr lang="en-US" sz="1046" dirty="0"/>
          </a:p>
        </p:txBody>
      </p:sp>
      <p:sp>
        <p:nvSpPr>
          <p:cNvPr id="35" name="Text 32"/>
          <p:cNvSpPr/>
          <p:nvPr/>
        </p:nvSpPr>
        <p:spPr>
          <a:xfrm>
            <a:off x="6134081" y="3228975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Intégration facile avec phyloseq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6134081" y="3516511"/>
            <a:ext cx="7615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Faible coût</a:t>
            </a:r>
            <a:endParaRPr lang="en-US" sz="1046" dirty="0"/>
          </a:p>
        </p:txBody>
      </p:sp>
      <p:sp>
        <p:nvSpPr>
          <p:cNvPr id="37" name="Text 34"/>
          <p:cNvSpPr/>
          <p:nvPr/>
        </p:nvSpPr>
        <p:spPr>
          <a:xfrm>
            <a:off x="6134081" y="3743325"/>
            <a:ext cx="2667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Alternative à la métagénomique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6134081" y="4143375"/>
            <a:ext cx="26670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Applications :</a:t>
            </a:r>
            <a:endParaRPr lang="en-US" sz="942" dirty="0"/>
          </a:p>
        </p:txBody>
      </p:sp>
      <p:sp>
        <p:nvSpPr>
          <p:cNvPr id="39" name="Text 36"/>
          <p:cNvSpPr/>
          <p:nvPr/>
        </p:nvSpPr>
        <p:spPr>
          <a:xfrm>
            <a:off x="6305531" y="4400550"/>
            <a:ext cx="24955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Cycles biogéochimiques (C, N, P, S)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6305531" y="4600575"/>
            <a:ext cx="24955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Identification de pathogènes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6305531" y="4800600"/>
            <a:ext cx="24955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Comparaison fonctionnelle entre environnements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6305531" y="5172075"/>
            <a:ext cx="24955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de résilience microbienne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93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Tax4Fun2 : Détails de l'Algorithme de Prédiction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62865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285750" y="859036"/>
            <a:ext cx="26878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Tax4Fun2 utilise une approche sophistiquée basée sur le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973586" y="859036"/>
            <a:ext cx="122336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mapping phylogénétique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196953" y="859036"/>
            <a:ext cx="74652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 pour inférer les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85750" y="1091208"/>
            <a:ext cx="244494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121211"/>
                </a:solidFill>
                <a:latin typeface="Markazi Text" pitchFamily="34" charset="0"/>
                <a:ea typeface="Markazi Text" pitchFamily="34" charset="-122"/>
                <a:cs typeface="Markazi Text" pitchFamily="34" charset="-120"/>
              </a:rPr>
              <a:t>profils fonctionnels à partir de séquences 16S rRNA.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5750" y="1407319"/>
            <a:ext cx="49291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Workflow Détaillé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285750" y="1721644"/>
            <a:ext cx="4929188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1" name="Shape 8"/>
          <p:cNvSpPr/>
          <p:nvPr/>
        </p:nvSpPr>
        <p:spPr>
          <a:xfrm>
            <a:off x="285750" y="1721644"/>
            <a:ext cx="28575" cy="74295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2" name="Text 9"/>
          <p:cNvSpPr/>
          <p:nvPr/>
        </p:nvSpPr>
        <p:spPr>
          <a:xfrm>
            <a:off x="371475" y="1807369"/>
            <a:ext cx="4757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Construction de la base de référence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371475" y="2035969"/>
            <a:ext cx="47577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12,377 génomes (archées et bactéries) de NCBI RefSeq. Extraction de séquences 16S rRNA avec Barrnap, clustering UCLUST à 99% ou 100% similarité.</a:t>
            </a:r>
            <a:endParaRPr lang="en-US" sz="837" dirty="0"/>
          </a:p>
        </p:txBody>
      </p:sp>
      <p:sp>
        <p:nvSpPr>
          <p:cNvPr id="14" name="Shape 11"/>
          <p:cNvSpPr/>
          <p:nvPr/>
        </p:nvSpPr>
        <p:spPr>
          <a:xfrm>
            <a:off x="285750" y="2536031"/>
            <a:ext cx="4929188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5" name="Shape 12"/>
          <p:cNvSpPr/>
          <p:nvPr/>
        </p:nvSpPr>
        <p:spPr>
          <a:xfrm>
            <a:off x="285750" y="2536031"/>
            <a:ext cx="28575" cy="74295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16" name="Text 13"/>
          <p:cNvSpPr/>
          <p:nvPr/>
        </p:nvSpPr>
        <p:spPr>
          <a:xfrm>
            <a:off x="371475" y="2621756"/>
            <a:ext cx="4757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Annotation fonctionnelle des génomes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371475" y="2850356"/>
            <a:ext cx="47577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Prédiction de gènes avec Prodigal v2.6.3, annotation avec UProC v1.2.0 contre base KEGG Orthology (KO).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285750" y="3350419"/>
            <a:ext cx="4929188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9" name="Shape 16"/>
          <p:cNvSpPr/>
          <p:nvPr/>
        </p:nvSpPr>
        <p:spPr>
          <a:xfrm>
            <a:off x="285750" y="3350419"/>
            <a:ext cx="28575" cy="74295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0" name="Text 17"/>
          <p:cNvSpPr/>
          <p:nvPr/>
        </p:nvSpPr>
        <p:spPr>
          <a:xfrm>
            <a:off x="371475" y="3436144"/>
            <a:ext cx="4757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Normalisation par copies 16S rRNA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371475" y="3664744"/>
            <a:ext cx="47577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Profils fonctionnels normalisés par nombre de copies de gènes 16S rRNA dans chaque génome (hétérogénéité).</a:t>
            </a:r>
            <a:endParaRPr lang="en-US" sz="837" dirty="0"/>
          </a:p>
        </p:txBody>
      </p:sp>
      <p:sp>
        <p:nvSpPr>
          <p:cNvPr id="22" name="Shape 19"/>
          <p:cNvSpPr/>
          <p:nvPr/>
        </p:nvSpPr>
        <p:spPr>
          <a:xfrm>
            <a:off x="285750" y="4164806"/>
            <a:ext cx="4929188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3" name="Shape 20"/>
          <p:cNvSpPr/>
          <p:nvPr/>
        </p:nvSpPr>
        <p:spPr>
          <a:xfrm>
            <a:off x="285750" y="4164806"/>
            <a:ext cx="28575" cy="74295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4" name="Text 21"/>
          <p:cNvSpPr/>
          <p:nvPr/>
        </p:nvSpPr>
        <p:spPr>
          <a:xfrm>
            <a:off x="371475" y="4250531"/>
            <a:ext cx="4757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Mapping des ASVs vers références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371475" y="4479131"/>
            <a:ext cx="47577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Recherche des séquences 16S rRNA les plus proches dans Ref99NR (4,584 entrées) ou Ref100NR (18,479 entrées).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285750" y="4979194"/>
            <a:ext cx="4929188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7" name="Shape 24"/>
          <p:cNvSpPr/>
          <p:nvPr/>
        </p:nvSpPr>
        <p:spPr>
          <a:xfrm>
            <a:off x="285750" y="4979194"/>
            <a:ext cx="28575" cy="74295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28" name="Text 25"/>
          <p:cNvSpPr/>
          <p:nvPr/>
        </p:nvSpPr>
        <p:spPr>
          <a:xfrm>
            <a:off x="371475" y="5064919"/>
            <a:ext cx="4757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Calcul de distances phylogénétiques</a:t>
            </a:r>
            <a:endParaRPr lang="en-US" sz="942" dirty="0"/>
          </a:p>
        </p:txBody>
      </p:sp>
      <p:sp>
        <p:nvSpPr>
          <p:cNvPr id="29" name="Text 26"/>
          <p:cNvSpPr/>
          <p:nvPr/>
        </p:nvSpPr>
        <p:spPr>
          <a:xfrm>
            <a:off x="371475" y="5293519"/>
            <a:ext cx="47577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Alignement avec SINA v1.2.11, arbre phylogénétique avec RaxML v8.2.11 (modèle GTRGAMMA).</a:t>
            </a:r>
            <a:endParaRPr lang="en-US" sz="837" dirty="0"/>
          </a:p>
        </p:txBody>
      </p:sp>
      <p:sp>
        <p:nvSpPr>
          <p:cNvPr id="30" name="Shape 27"/>
          <p:cNvSpPr/>
          <p:nvPr/>
        </p:nvSpPr>
        <p:spPr>
          <a:xfrm>
            <a:off x="285750" y="5793581"/>
            <a:ext cx="4929188" cy="7429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1" name="Shape 28"/>
          <p:cNvSpPr/>
          <p:nvPr/>
        </p:nvSpPr>
        <p:spPr>
          <a:xfrm>
            <a:off x="285750" y="5793581"/>
            <a:ext cx="28575" cy="742950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32" name="Text 29"/>
          <p:cNvSpPr/>
          <p:nvPr/>
        </p:nvSpPr>
        <p:spPr>
          <a:xfrm>
            <a:off x="371475" y="5879306"/>
            <a:ext cx="4757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6. Inférence du profil fonctionnel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371475" y="6107906"/>
            <a:ext cx="47577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Agrégation des profils KO des génomes de référence pondérés par distance phylogénétique et abondance.</a:t>
            </a:r>
            <a:endParaRPr lang="en-US" sz="837" dirty="0"/>
          </a:p>
        </p:txBody>
      </p:sp>
      <p:sp>
        <p:nvSpPr>
          <p:cNvPr id="34" name="Shape 31"/>
          <p:cNvSpPr/>
          <p:nvPr/>
        </p:nvSpPr>
        <p:spPr>
          <a:xfrm>
            <a:off x="5386388" y="828675"/>
            <a:ext cx="3471863" cy="11430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5" name="Shape 32"/>
          <p:cNvSpPr/>
          <p:nvPr/>
        </p:nvSpPr>
        <p:spPr>
          <a:xfrm>
            <a:off x="5386388" y="828675"/>
            <a:ext cx="28575" cy="1143000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6" name="Text 33"/>
          <p:cNvSpPr/>
          <p:nvPr/>
        </p:nvSpPr>
        <p:spPr>
          <a:xfrm>
            <a:off x="5500688" y="942975"/>
            <a:ext cx="32432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NSTI : Indicateur de Précision</a:t>
            </a:r>
            <a:endParaRPr lang="en-US" sz="942" dirty="0"/>
          </a:p>
        </p:txBody>
      </p:sp>
      <p:sp>
        <p:nvSpPr>
          <p:cNvPr id="37" name="Text 34"/>
          <p:cNvSpPr/>
          <p:nvPr/>
        </p:nvSpPr>
        <p:spPr>
          <a:xfrm>
            <a:off x="5500688" y="1178719"/>
            <a:ext cx="1540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 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5654780" y="1178719"/>
            <a:ext cx="18204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Nearest Sequenced Taxon Index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7475237" y="1178719"/>
            <a:ext cx="10387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mesure la distance 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5500688" y="1350169"/>
            <a:ext cx="31661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phylogénétique moyenne entre les ASVs et les génomes de 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5500688" y="1521619"/>
            <a:ext cx="14221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référence. Plus le NSTI est 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6922824" y="1521619"/>
            <a:ext cx="1947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7117603" y="1521619"/>
            <a:ext cx="1173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plus la prédiction est 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5500688" y="1693069"/>
            <a:ext cx="3983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précise</a:t>
            </a:r>
            <a:endParaRPr lang="en-US" sz="837" dirty="0"/>
          </a:p>
        </p:txBody>
      </p:sp>
      <p:sp>
        <p:nvSpPr>
          <p:cNvPr id="45" name="Text 42"/>
          <p:cNvSpPr/>
          <p:nvPr/>
        </p:nvSpPr>
        <p:spPr>
          <a:xfrm>
            <a:off x="5899035" y="1693069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37" dirty="0"/>
          </a:p>
        </p:txBody>
      </p:sp>
      <p:sp>
        <p:nvSpPr>
          <p:cNvPr id="46" name="Text 43"/>
          <p:cNvSpPr/>
          <p:nvPr/>
        </p:nvSpPr>
        <p:spPr>
          <a:xfrm>
            <a:off x="5386388" y="2085975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Spécifications Techniques</a:t>
            </a:r>
            <a:endParaRPr lang="en-US" sz="1046" dirty="0"/>
          </a:p>
        </p:txBody>
      </p:sp>
      <p:sp>
        <p:nvSpPr>
          <p:cNvPr id="47" name="Text 44"/>
          <p:cNvSpPr/>
          <p:nvPr/>
        </p:nvSpPr>
        <p:spPr>
          <a:xfrm>
            <a:off x="5386388" y="2371725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de Données</a:t>
            </a:r>
            <a:endParaRPr lang="en-US" sz="942" dirty="0"/>
          </a:p>
        </p:txBody>
      </p:sp>
      <p:sp>
        <p:nvSpPr>
          <p:cNvPr id="48" name="Text 45"/>
          <p:cNvSpPr/>
          <p:nvPr/>
        </p:nvSpPr>
        <p:spPr>
          <a:xfrm>
            <a:off x="5386388" y="2571750"/>
            <a:ext cx="34718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KEGG Orthology (KO), SILVA SSURef 132, NCBI RefSeq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5386388" y="2828925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Outils Bioinformatiques</a:t>
            </a:r>
            <a:endParaRPr lang="en-US" sz="942" dirty="0"/>
          </a:p>
        </p:txBody>
      </p:sp>
      <p:sp>
        <p:nvSpPr>
          <p:cNvPr id="50" name="Text 47"/>
          <p:cNvSpPr/>
          <p:nvPr/>
        </p:nvSpPr>
        <p:spPr>
          <a:xfrm>
            <a:off x="5386388" y="3028950"/>
            <a:ext cx="34718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Barrnap, UCLUST, Prodigal, UProC, SINA, RaxML</a:t>
            </a:r>
            <a:endParaRPr lang="en-US" sz="837" dirty="0"/>
          </a:p>
        </p:txBody>
      </p:sp>
      <p:sp>
        <p:nvSpPr>
          <p:cNvPr id="51" name="Text 48"/>
          <p:cNvSpPr/>
          <p:nvPr/>
        </p:nvSpPr>
        <p:spPr>
          <a:xfrm>
            <a:off x="5386388" y="3286125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Datasets de Référence</a:t>
            </a:r>
            <a:endParaRPr lang="en-US" sz="942" dirty="0"/>
          </a:p>
        </p:txBody>
      </p:sp>
      <p:sp>
        <p:nvSpPr>
          <p:cNvPr id="52" name="Text 49"/>
          <p:cNvSpPr/>
          <p:nvPr/>
        </p:nvSpPr>
        <p:spPr>
          <a:xfrm>
            <a:off x="5386388" y="3486150"/>
            <a:ext cx="34718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Ref99NR (4,584 entrées) ou Ref100NR (18,479 entrées)</a:t>
            </a:r>
            <a:endParaRPr lang="en-US" sz="837" dirty="0"/>
          </a:p>
        </p:txBody>
      </p:sp>
      <p:sp>
        <p:nvSpPr>
          <p:cNvPr id="53" name="Text 50"/>
          <p:cNvSpPr/>
          <p:nvPr/>
        </p:nvSpPr>
        <p:spPr>
          <a:xfrm>
            <a:off x="5386388" y="3743325"/>
            <a:ext cx="3471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Plateforme</a:t>
            </a:r>
            <a:endParaRPr lang="en-US" sz="942" dirty="0"/>
          </a:p>
        </p:txBody>
      </p:sp>
      <p:sp>
        <p:nvSpPr>
          <p:cNvPr id="54" name="Text 51"/>
          <p:cNvSpPr/>
          <p:nvPr/>
        </p:nvSpPr>
        <p:spPr>
          <a:xfrm>
            <a:off x="5386388" y="3943350"/>
            <a:ext cx="34718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 package, indépendant de la plateforme, efficace en mémoire</a:t>
            </a:r>
            <a:endParaRPr lang="en-US" sz="837" dirty="0"/>
          </a:p>
        </p:txBody>
      </p:sp>
      <p:sp>
        <p:nvSpPr>
          <p:cNvPr id="55" name="Shape 52"/>
          <p:cNvSpPr/>
          <p:nvPr/>
        </p:nvSpPr>
        <p:spPr>
          <a:xfrm>
            <a:off x="5386388" y="4229100"/>
            <a:ext cx="3471863" cy="6858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6" name="Text 53"/>
          <p:cNvSpPr/>
          <p:nvPr/>
        </p:nvSpPr>
        <p:spPr>
          <a:xfrm>
            <a:off x="5472113" y="4321969"/>
            <a:ext cx="7997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 clé :</a:t>
            </a:r>
            <a:endParaRPr lang="en-US" sz="837" dirty="0"/>
          </a:p>
        </p:txBody>
      </p:sp>
      <p:sp>
        <p:nvSpPr>
          <p:cNvPr id="57" name="Text 54"/>
          <p:cNvSpPr/>
          <p:nvPr/>
        </p:nvSpPr>
        <p:spPr>
          <a:xfrm>
            <a:off x="6271878" y="4321969"/>
            <a:ext cx="2474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Tax4Fun2 permet l'incorporation de génomes 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5472113" y="4493419"/>
            <a:ext cx="29791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habitat-spécifiques pour améliorer substantiellement la 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5472113" y="4664869"/>
            <a:ext cx="13672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précision des prédictions.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(16:9)</PresentationFormat>
  <Paragraphs>0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Thiago Gumiere</cp:lastModifiedBy>
  <cp:revision>2</cp:revision>
  <dcterms:created xsi:type="dcterms:W3CDTF">2025-10-22T16:27:18Z</dcterms:created>
  <dcterms:modified xsi:type="dcterms:W3CDTF">2025-10-23T14:50:40Z</dcterms:modified>
</cp:coreProperties>
</file>