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80" r:id="rId4"/>
    <p:sldId id="271" r:id="rId5"/>
    <p:sldId id="281" r:id="rId6"/>
    <p:sldId id="282" r:id="rId7"/>
    <p:sldId id="283" r:id="rId8"/>
    <p:sldId id="284" r:id="rId9"/>
    <p:sldId id="285" r:id="rId10"/>
    <p:sldId id="257" r:id="rId11"/>
    <p:sldId id="270" r:id="rId12"/>
    <p:sldId id="268" r:id="rId13"/>
    <p:sldId id="269" r:id="rId14"/>
    <p:sldId id="267" r:id="rId15"/>
    <p:sldId id="264" r:id="rId16"/>
    <p:sldId id="265" r:id="rId17"/>
    <p:sldId id="263" r:id="rId18"/>
    <p:sldId id="259" r:id="rId19"/>
    <p:sldId id="279" r:id="rId20"/>
    <p:sldId id="286" r:id="rId21"/>
    <p:sldId id="287" r:id="rId22"/>
    <p:sldId id="288" r:id="rId23"/>
    <p:sldId id="289" r:id="rId24"/>
    <p:sldId id="290" r:id="rId25"/>
    <p:sldId id="274" r:id="rId26"/>
    <p:sldId id="277" r:id="rId27"/>
    <p:sldId id="278" r:id="rId28"/>
    <p:sldId id="276" r:id="rId29"/>
    <p:sldId id="275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43A89-8B3C-4A96-9A00-37FD8DF5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752EB-6EC6-4EE7-BF3B-CC6FD7B5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FBFF9-FC14-4425-9C6F-5DB2CDE3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2A52-3024-45A9-8A18-66AEB03D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FE476-6A7D-4C46-95A0-31F76C3D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0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802F-15F0-423B-887F-8F6F40A2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56ACE-A571-432C-9323-1E2A2485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BBECF-B81C-4479-9DDE-08D3277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B33CE-5047-432E-A37D-C04C4A7D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9C51-5FCA-4C8B-9D23-D7C90DA0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B3B10E-48DF-476D-A740-82EB46D9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4996F-A6B6-40C0-BB7D-9D18F238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4499C-8D92-401C-9BD3-D337509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93A47-C116-4637-A579-5B3248BA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CE056-FC89-469A-87A5-0930BC7B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B2AC-7C9D-4C14-93E4-D4416D5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B02C7-4F5B-45AC-AF25-7319CA9E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FB779-5121-4264-9BF8-5CC1F47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50048-6BBA-4B30-8866-6DCA61BF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4D25-CC56-40BE-97D4-26683BFA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1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DDFC-5F53-4818-BB69-525088BA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14371-945B-4E72-8039-B67092AF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A8985-3CE6-4B69-AB00-417854B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B417B-7BB9-4EC8-BFE6-268DCC69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5AD9E-DD93-409F-A4B7-93CAC7EB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F8E1-7240-4FA4-9B77-FC344E00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465F4-22FF-4965-B13D-B1828D88B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C12E8-6A5E-4266-9DBC-3D71ED7F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C8530-D521-4B33-9EFE-1FE08FBD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2BE85-6FAE-4143-B154-BF8D5536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3236A-C021-49F8-A531-B297BDA2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A473-6FE2-4986-BF5D-34043183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3B330-A16C-4F49-85B7-AB83799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9E00D-6E6C-4BD8-88E7-9E4E6C8A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95264-5391-4B00-8329-16C3A3FEF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66703C-87B3-4139-9D9E-2963B874C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2233F3-D6A3-4770-88EF-9FD0F8F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5F9B8-2B2C-48AF-B169-4D9563E6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56381-7323-4B2E-950F-15A9EFAE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1091-D3EF-4D95-B30E-1EFC6EE0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EDF36-6A69-4833-905A-326AC66E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1F978-849D-469C-94D7-7043842F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50596-D05D-4652-9AFB-3609BAA3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7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716A7-AC5D-40A1-9D73-DFBE63EA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05F56F-9D5A-49F8-8109-8374BB2C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FD338-96B0-45B4-B5EA-74FBCBD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D49C-FCBC-421D-BEBB-A4A24A7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68FC2-A5EF-44A7-AE09-CDBC3088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47BEC-B734-4A32-BF03-0E24DFA5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1DA17-BE52-4163-97CA-915C252E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143D6-E497-4E21-883F-528634F9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1D54D-AD01-4A01-A7F0-EF52C726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6B508-AF24-4FD2-9DD0-8EFEE00A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37D44B-7E6E-4B86-BCC6-D44CD66ED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3AE5B-7E00-4FC6-AF56-C41E18DA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79321-1A5C-4609-8C90-01B86052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0E32F-8200-44A7-89BE-BF9CD463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F615B-55DB-43B7-9C20-D945E427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B868C1-3A05-4E02-8DB2-6B38659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2ABF4-10F0-4DE2-888C-56A1CE23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1A82-7C77-483E-B2FE-8FCEAACA8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ECE6-C871-4CB2-8CF5-4EEEEFDB67F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29E0A-F254-4D69-B508-43DEE91C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C4BAF-2BA9-4072-B4CA-8D962545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A46D-B647-4B75-AF53-F1B51726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0772-AB88-4015-B664-750672FED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데이터베이스설계 </a:t>
            </a:r>
            <a:r>
              <a:rPr lang="en-US" altLang="ko-KR" dirty="0"/>
              <a:t>02</a:t>
            </a:r>
            <a:r>
              <a:rPr lang="ko-KR" altLang="en-US" dirty="0"/>
              <a:t>분반</a:t>
            </a:r>
            <a:br>
              <a:rPr lang="en-US" altLang="ko-KR" dirty="0"/>
            </a:br>
            <a:r>
              <a:rPr lang="en-US" altLang="ko-KR" sz="1000" dirty="0"/>
              <a:t> </a:t>
            </a:r>
            <a:br>
              <a:rPr lang="en-US" altLang="ko-KR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설계과제 </a:t>
            </a:r>
            <a:r>
              <a:rPr lang="en-US" altLang="ko-KR" sz="4000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5DEF8-1605-47D8-BA89-7C61B38D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3082" y="3727544"/>
            <a:ext cx="2814918" cy="1655762"/>
          </a:xfrm>
        </p:spPr>
        <p:txBody>
          <a:bodyPr/>
          <a:lstStyle/>
          <a:p>
            <a:r>
              <a:rPr lang="en-US" altLang="ko-KR" dirty="0"/>
              <a:t>20195310 </a:t>
            </a:r>
            <a:r>
              <a:rPr lang="ko-KR" altLang="en-US" dirty="0"/>
              <a:t>김소현</a:t>
            </a:r>
          </a:p>
        </p:txBody>
      </p:sp>
    </p:spTree>
    <p:extLst>
      <p:ext uri="{BB962C8B-B14F-4D97-AF65-F5344CB8AC3E}">
        <p14:creationId xmlns:p14="http://schemas.microsoft.com/office/powerpoint/2010/main" val="54151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부제목 2">
            <a:extLst>
              <a:ext uri="{FF2B5EF4-FFF2-40B4-BE49-F238E27FC236}">
                <a16:creationId xmlns:a16="http://schemas.microsoft.com/office/drawing/2014/main" id="{C3622AF9-94C9-43BC-9C96-52F47A61873D}"/>
              </a:ext>
            </a:extLst>
          </p:cNvPr>
          <p:cNvSpPr txBox="1">
            <a:spLocks/>
          </p:cNvSpPr>
          <p:nvPr/>
        </p:nvSpPr>
        <p:spPr>
          <a:xfrm>
            <a:off x="215154" y="329267"/>
            <a:ext cx="1407458" cy="527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(3) ERD</a:t>
            </a:r>
            <a:endParaRPr lang="ko-KR" altLang="en-US" b="1" dirty="0"/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DFEC13F8-05A5-4DCA-A99D-460157377329}"/>
              </a:ext>
            </a:extLst>
          </p:cNvPr>
          <p:cNvGrpSpPr/>
          <p:nvPr/>
        </p:nvGrpSpPr>
        <p:grpSpPr>
          <a:xfrm>
            <a:off x="1121800" y="1297457"/>
            <a:ext cx="10084748" cy="4826477"/>
            <a:chOff x="485304" y="1440893"/>
            <a:chExt cx="10084748" cy="4826477"/>
          </a:xfrm>
        </p:grpSpPr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079E959-87B9-4F30-A055-CED92954AE17}"/>
                </a:ext>
              </a:extLst>
            </p:cNvPr>
            <p:cNvCxnSpPr>
              <a:cxnSpLocks/>
            </p:cNvCxnSpPr>
            <p:nvPr/>
          </p:nvCxnSpPr>
          <p:spPr>
            <a:xfrm>
              <a:off x="1683775" y="4600908"/>
              <a:ext cx="8529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1E0F49CB-B1A2-45FA-ADED-1A6A379AD4AC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06" y="4690345"/>
              <a:ext cx="8529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직선 화살표 연결선 528">
              <a:extLst>
                <a:ext uri="{FF2B5EF4-FFF2-40B4-BE49-F238E27FC236}">
                  <a16:creationId xmlns:a16="http://schemas.microsoft.com/office/drawing/2014/main" id="{8E01D903-B37A-421A-8F56-CE98C86C9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960" y="3408881"/>
              <a:ext cx="1321655" cy="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D9503888-C046-480D-AD48-5FFA235ECF90}"/>
                </a:ext>
              </a:extLst>
            </p:cNvPr>
            <p:cNvCxnSpPr>
              <a:cxnSpLocks/>
            </p:cNvCxnSpPr>
            <p:nvPr/>
          </p:nvCxnSpPr>
          <p:spPr>
            <a:xfrm>
              <a:off x="5969340" y="3525452"/>
              <a:ext cx="1075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" name="다이아몬드 512">
              <a:extLst>
                <a:ext uri="{FF2B5EF4-FFF2-40B4-BE49-F238E27FC236}">
                  <a16:creationId xmlns:a16="http://schemas.microsoft.com/office/drawing/2014/main" id="{825CF4F5-D5D0-453D-9EED-1FFFB8C95CA8}"/>
                </a:ext>
              </a:extLst>
            </p:cNvPr>
            <p:cNvSpPr/>
            <p:nvPr/>
          </p:nvSpPr>
          <p:spPr>
            <a:xfrm>
              <a:off x="6878573" y="3193908"/>
              <a:ext cx="1587787" cy="56112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D7BA73-6E8A-467E-829B-4011AFF6F022}"/>
                </a:ext>
              </a:extLst>
            </p:cNvPr>
            <p:cNvSpPr/>
            <p:nvPr/>
          </p:nvSpPr>
          <p:spPr>
            <a:xfrm>
              <a:off x="4566879" y="3242692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57DF2BC0-36B5-495D-AEC3-1C45C86BA36E}"/>
                </a:ext>
              </a:extLst>
            </p:cNvPr>
            <p:cNvGrpSpPr/>
            <p:nvPr/>
          </p:nvGrpSpPr>
          <p:grpSpPr>
            <a:xfrm>
              <a:off x="4463835" y="4304176"/>
              <a:ext cx="1613639" cy="673178"/>
              <a:chOff x="6983511" y="2800541"/>
              <a:chExt cx="1613639" cy="673178"/>
            </a:xfrm>
          </p:grpSpPr>
          <p:sp>
            <p:nvSpPr>
              <p:cNvPr id="167" name="다이아몬드 166">
                <a:extLst>
                  <a:ext uri="{FF2B5EF4-FFF2-40B4-BE49-F238E27FC236}">
                    <a16:creationId xmlns:a16="http://schemas.microsoft.com/office/drawing/2014/main" id="{4BFF3CE6-7EC5-4E56-A0C7-11C211FC6382}"/>
                  </a:ext>
                </a:extLst>
              </p:cNvPr>
              <p:cNvSpPr/>
              <p:nvPr/>
            </p:nvSpPr>
            <p:spPr>
              <a:xfrm>
                <a:off x="6983511" y="2800541"/>
                <a:ext cx="1613639" cy="673178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다이아몬드 48">
                <a:extLst>
                  <a:ext uri="{FF2B5EF4-FFF2-40B4-BE49-F238E27FC236}">
                    <a16:creationId xmlns:a16="http://schemas.microsoft.com/office/drawing/2014/main" id="{45AEAD9B-2088-4D37-B6CD-6F25D0D217EE}"/>
                  </a:ext>
                </a:extLst>
              </p:cNvPr>
              <p:cNvSpPr/>
              <p:nvPr/>
            </p:nvSpPr>
            <p:spPr>
              <a:xfrm>
                <a:off x="7086556" y="2902237"/>
                <a:ext cx="1402461" cy="455288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회원정보</a:t>
                </a:r>
                <a:endParaRPr lang="en-US" altLang="ko-KR" sz="1000" dirty="0"/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6CB6CE6-1808-4F57-A2B3-742381902880}"/>
                </a:ext>
              </a:extLst>
            </p:cNvPr>
            <p:cNvCxnSpPr>
              <a:cxnSpLocks/>
              <a:stCxn id="127" idx="2"/>
              <a:endCxn id="91" idx="0"/>
            </p:cNvCxnSpPr>
            <p:nvPr/>
          </p:nvCxnSpPr>
          <p:spPr>
            <a:xfrm flipH="1">
              <a:off x="1186535" y="4868409"/>
              <a:ext cx="1" cy="94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96019BE-6D00-4CDE-B81D-C633223301B9}"/>
                </a:ext>
              </a:extLst>
            </p:cNvPr>
            <p:cNvCxnSpPr>
              <a:cxnSpLocks/>
              <a:stCxn id="167" idx="0"/>
              <a:endCxn id="37" idx="2"/>
            </p:cNvCxnSpPr>
            <p:nvPr/>
          </p:nvCxnSpPr>
          <p:spPr>
            <a:xfrm flipH="1" flipV="1">
              <a:off x="5268110" y="3697980"/>
              <a:ext cx="2545" cy="606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36AA3D-64EA-4F68-88BE-F69A9D1DC553}"/>
                </a:ext>
              </a:extLst>
            </p:cNvPr>
            <p:cNvSpPr/>
            <p:nvPr/>
          </p:nvSpPr>
          <p:spPr>
            <a:xfrm>
              <a:off x="485304" y="5812082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등급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B96DA7-8215-4DD9-B30E-7D5505A952B6}"/>
                </a:ext>
              </a:extLst>
            </p:cNvPr>
            <p:cNvSpPr/>
            <p:nvPr/>
          </p:nvSpPr>
          <p:spPr>
            <a:xfrm>
              <a:off x="6955352" y="2074385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구매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8DDBECF-DEC8-4ECE-B05A-1B43DDFB4E0E}"/>
                </a:ext>
              </a:extLst>
            </p:cNvPr>
            <p:cNvSpPr/>
            <p:nvPr/>
          </p:nvSpPr>
          <p:spPr>
            <a:xfrm>
              <a:off x="6974565" y="4354976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판매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4D75405E-A0F2-4B52-AD9B-A56C486F2F7B}"/>
                </a:ext>
              </a:extLst>
            </p:cNvPr>
            <p:cNvCxnSpPr>
              <a:cxnSpLocks/>
              <a:stCxn id="167" idx="1"/>
              <a:endCxn id="39" idx="3"/>
            </p:cNvCxnSpPr>
            <p:nvPr/>
          </p:nvCxnSpPr>
          <p:spPr>
            <a:xfrm flipH="1">
              <a:off x="3738773" y="4640765"/>
              <a:ext cx="725062" cy="5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F6169F4-F322-41E0-AF18-A0DF97BED3F3}"/>
                </a:ext>
              </a:extLst>
            </p:cNvPr>
            <p:cNvSpPr/>
            <p:nvPr/>
          </p:nvSpPr>
          <p:spPr>
            <a:xfrm>
              <a:off x="2336312" y="4418866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관심목록</a:t>
              </a:r>
              <a:endParaRPr lang="en-US" altLang="ko-KR" dirty="0"/>
            </a:p>
          </p:txBody>
        </p:sp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E4F679F2-1721-433F-B9A7-E88A78B537BC}"/>
                </a:ext>
              </a:extLst>
            </p:cNvPr>
            <p:cNvSpPr/>
            <p:nvPr/>
          </p:nvSpPr>
          <p:spPr>
            <a:xfrm>
              <a:off x="485305" y="4413121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회원등급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FCEE5E0-B95C-439F-BA90-A4A49A87D5FC}"/>
                </a:ext>
              </a:extLst>
            </p:cNvPr>
            <p:cNvSpPr/>
            <p:nvPr/>
          </p:nvSpPr>
          <p:spPr>
            <a:xfrm>
              <a:off x="507819" y="3240657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중고 상품</a:t>
              </a:r>
            </a:p>
          </p:txBody>
        </p:sp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DFBB6240-5E41-4509-8E9C-0B08EA3D33D0}"/>
                </a:ext>
              </a:extLst>
            </p:cNvPr>
            <p:cNvSpPr/>
            <p:nvPr/>
          </p:nvSpPr>
          <p:spPr>
            <a:xfrm>
              <a:off x="6965513" y="3243987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거래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53B3A0A7-06D0-4215-BED4-CC989B86F224}"/>
                </a:ext>
              </a:extLst>
            </p:cNvPr>
            <p:cNvSpPr/>
            <p:nvPr/>
          </p:nvSpPr>
          <p:spPr>
            <a:xfrm>
              <a:off x="2583533" y="2044258"/>
              <a:ext cx="1308847" cy="502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동네</a:t>
              </a:r>
            </a:p>
          </p:txBody>
        </p: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AD6E0925-9A9C-4639-9A67-EE66F1CA2919}"/>
                </a:ext>
              </a:extLst>
            </p:cNvPr>
            <p:cNvCxnSpPr>
              <a:cxnSpLocks/>
            </p:cNvCxnSpPr>
            <p:nvPr/>
          </p:nvCxnSpPr>
          <p:spPr>
            <a:xfrm>
              <a:off x="5287161" y="3761506"/>
              <a:ext cx="3610" cy="544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그룹 471">
              <a:extLst>
                <a:ext uri="{FF2B5EF4-FFF2-40B4-BE49-F238E27FC236}">
                  <a16:creationId xmlns:a16="http://schemas.microsoft.com/office/drawing/2014/main" id="{593D674F-49C8-4594-8535-46AC732B2145}"/>
                </a:ext>
              </a:extLst>
            </p:cNvPr>
            <p:cNvGrpSpPr/>
            <p:nvPr/>
          </p:nvGrpSpPr>
          <p:grpSpPr>
            <a:xfrm>
              <a:off x="2457558" y="3193909"/>
              <a:ext cx="1580590" cy="567597"/>
              <a:chOff x="3587112" y="1812870"/>
              <a:chExt cx="1580590" cy="567597"/>
            </a:xfrm>
          </p:grpSpPr>
          <p:sp>
            <p:nvSpPr>
              <p:cNvPr id="467" name="다이아몬드 466">
                <a:extLst>
                  <a:ext uri="{FF2B5EF4-FFF2-40B4-BE49-F238E27FC236}">
                    <a16:creationId xmlns:a16="http://schemas.microsoft.com/office/drawing/2014/main" id="{EF8F2013-D376-4B02-8E05-78B4DF7F7A64}"/>
                  </a:ext>
                </a:extLst>
              </p:cNvPr>
              <p:cNvSpPr/>
              <p:nvPr/>
            </p:nvSpPr>
            <p:spPr>
              <a:xfrm>
                <a:off x="3587112" y="1812870"/>
                <a:ext cx="1580590" cy="567597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다이아몬드 438">
                <a:extLst>
                  <a:ext uri="{FF2B5EF4-FFF2-40B4-BE49-F238E27FC236}">
                    <a16:creationId xmlns:a16="http://schemas.microsoft.com/office/drawing/2014/main" id="{94FF0024-1058-40F3-9E4E-67BEFCE54AC4}"/>
                  </a:ext>
                </a:extLst>
              </p:cNvPr>
              <p:cNvSpPr/>
              <p:nvPr/>
            </p:nvSpPr>
            <p:spPr>
              <a:xfrm>
                <a:off x="3666281" y="1859727"/>
                <a:ext cx="1402461" cy="455288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거래장소</a:t>
                </a:r>
              </a:p>
            </p:txBody>
          </p:sp>
        </p:grp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257B050F-BFCB-4D99-9487-B535EF1B4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281" y="3430201"/>
              <a:ext cx="6694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BB75CBF8-8342-47F4-97CB-82F4D8CD7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91" y="3525452"/>
              <a:ext cx="6694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직선 화살표 연결선 458">
              <a:extLst>
                <a:ext uri="{FF2B5EF4-FFF2-40B4-BE49-F238E27FC236}">
                  <a16:creationId xmlns:a16="http://schemas.microsoft.com/office/drawing/2014/main" id="{41ACD36A-E5B9-4F18-AB0F-768658148783}"/>
                </a:ext>
              </a:extLst>
            </p:cNvPr>
            <p:cNvCxnSpPr>
              <a:cxnSpLocks/>
              <a:stCxn id="467" idx="0"/>
              <a:endCxn id="278" idx="2"/>
            </p:cNvCxnSpPr>
            <p:nvPr/>
          </p:nvCxnSpPr>
          <p:spPr>
            <a:xfrm flipH="1" flipV="1">
              <a:off x="3237957" y="2546281"/>
              <a:ext cx="9896" cy="64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E80A9D13-B6C2-4612-954A-A0AB4966D141}"/>
                </a:ext>
              </a:extLst>
            </p:cNvPr>
            <p:cNvCxnSpPr>
              <a:cxnSpLocks/>
              <a:stCxn id="467" idx="3"/>
              <a:endCxn id="37" idx="1"/>
            </p:cNvCxnSpPr>
            <p:nvPr/>
          </p:nvCxnSpPr>
          <p:spPr>
            <a:xfrm flipV="1">
              <a:off x="4038148" y="3470336"/>
              <a:ext cx="528731" cy="73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75CB23C1-ACC1-453F-B619-ABA0F4DD4E96}"/>
                </a:ext>
              </a:extLst>
            </p:cNvPr>
            <p:cNvSpPr/>
            <p:nvPr/>
          </p:nvSpPr>
          <p:spPr>
            <a:xfrm>
              <a:off x="4613685" y="1440893"/>
              <a:ext cx="1308847" cy="502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신고</a:t>
              </a:r>
            </a:p>
          </p:txBody>
        </p:sp>
        <p:sp>
          <p:nvSpPr>
            <p:cNvPr id="533" name="다이아몬드 532">
              <a:extLst>
                <a:ext uri="{FF2B5EF4-FFF2-40B4-BE49-F238E27FC236}">
                  <a16:creationId xmlns:a16="http://schemas.microsoft.com/office/drawing/2014/main" id="{1B7D55E8-4779-4D64-88FB-76D991ADF8F4}"/>
                </a:ext>
              </a:extLst>
            </p:cNvPr>
            <p:cNvSpPr/>
            <p:nvPr/>
          </p:nvSpPr>
          <p:spPr>
            <a:xfrm>
              <a:off x="4564733" y="2315117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신고회원</a:t>
              </a:r>
            </a:p>
          </p:txBody>
        </p: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4A8CBDC3-AECD-4B1A-B5A8-D401502D173B}"/>
                </a:ext>
              </a:extLst>
            </p:cNvPr>
            <p:cNvCxnSpPr>
              <a:cxnSpLocks/>
              <a:stCxn id="531" idx="2"/>
              <a:endCxn id="533" idx="0"/>
            </p:cNvCxnSpPr>
            <p:nvPr/>
          </p:nvCxnSpPr>
          <p:spPr>
            <a:xfrm flipH="1">
              <a:off x="5265964" y="1942916"/>
              <a:ext cx="2145" cy="372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504D9A90-0363-41FF-91C5-C482750B485A}"/>
                </a:ext>
              </a:extLst>
            </p:cNvPr>
            <p:cNvCxnSpPr>
              <a:cxnSpLocks/>
              <a:stCxn id="533" idx="2"/>
              <a:endCxn id="37" idx="0"/>
            </p:cNvCxnSpPr>
            <p:nvPr/>
          </p:nvCxnSpPr>
          <p:spPr>
            <a:xfrm>
              <a:off x="5265964" y="2770405"/>
              <a:ext cx="2146" cy="472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6" name="다이아몬드 565">
              <a:extLst>
                <a:ext uri="{FF2B5EF4-FFF2-40B4-BE49-F238E27FC236}">
                  <a16:creationId xmlns:a16="http://schemas.microsoft.com/office/drawing/2014/main" id="{2DFA9E97-5F86-48F0-A6E8-24C2C2239C13}"/>
                </a:ext>
              </a:extLst>
            </p:cNvPr>
            <p:cNvSpPr/>
            <p:nvPr/>
          </p:nvSpPr>
          <p:spPr>
            <a:xfrm>
              <a:off x="9167591" y="3250063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거래내역</a:t>
              </a:r>
            </a:p>
          </p:txBody>
        </p: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79EBD495-4D1B-4FB7-B83E-401E2C15721D}"/>
                </a:ext>
              </a:extLst>
            </p:cNvPr>
            <p:cNvCxnSpPr>
              <a:stCxn id="92" idx="3"/>
              <a:endCxn id="92" idx="3"/>
            </p:cNvCxnSpPr>
            <p:nvPr/>
          </p:nvCxnSpPr>
          <p:spPr>
            <a:xfrm>
              <a:off x="8357813" y="230202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연결선: 꺾임 575">
              <a:extLst>
                <a:ext uri="{FF2B5EF4-FFF2-40B4-BE49-F238E27FC236}">
                  <a16:creationId xmlns:a16="http://schemas.microsoft.com/office/drawing/2014/main" id="{FFEDBA2B-D309-4B12-8DDA-AB1E69220779}"/>
                </a:ext>
              </a:extLst>
            </p:cNvPr>
            <p:cNvCxnSpPr>
              <a:stCxn id="92" idx="3"/>
              <a:endCxn id="566" idx="0"/>
            </p:cNvCxnSpPr>
            <p:nvPr/>
          </p:nvCxnSpPr>
          <p:spPr>
            <a:xfrm>
              <a:off x="8357813" y="2302029"/>
              <a:ext cx="1511009" cy="94803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7" name="연결선: 꺾임 576">
              <a:extLst>
                <a:ext uri="{FF2B5EF4-FFF2-40B4-BE49-F238E27FC236}">
                  <a16:creationId xmlns:a16="http://schemas.microsoft.com/office/drawing/2014/main" id="{16055C6A-71EF-4E74-810B-DEB8A709E48D}"/>
                </a:ext>
              </a:extLst>
            </p:cNvPr>
            <p:cNvCxnSpPr>
              <a:cxnSpLocks/>
              <a:stCxn id="99" idx="3"/>
              <a:endCxn id="566" idx="2"/>
            </p:cNvCxnSpPr>
            <p:nvPr/>
          </p:nvCxnSpPr>
          <p:spPr>
            <a:xfrm flipV="1">
              <a:off x="8377026" y="3705351"/>
              <a:ext cx="1491796" cy="87726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연결선: 꺾임 582">
              <a:extLst>
                <a:ext uri="{FF2B5EF4-FFF2-40B4-BE49-F238E27FC236}">
                  <a16:creationId xmlns:a16="http://schemas.microsoft.com/office/drawing/2014/main" id="{7BD7BBA4-5A43-4DEE-ADBC-6BD0A435B133}"/>
                </a:ext>
              </a:extLst>
            </p:cNvPr>
            <p:cNvCxnSpPr>
              <a:stCxn id="566" idx="3"/>
              <a:endCxn id="278" idx="0"/>
            </p:cNvCxnSpPr>
            <p:nvPr/>
          </p:nvCxnSpPr>
          <p:spPr>
            <a:xfrm flipH="1" flipV="1">
              <a:off x="3237957" y="2044258"/>
              <a:ext cx="7332095" cy="1433449"/>
            </a:xfrm>
            <a:prstGeom prst="bentConnector4">
              <a:avLst>
                <a:gd name="adj1" fmla="val -3118"/>
                <a:gd name="adj2" fmla="val 1634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26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6F1-A8D5-4439-BBCC-C364DCEF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(4) RDB </a:t>
            </a:r>
            <a:r>
              <a:rPr lang="ko-KR" altLang="en-US" b="1" dirty="0"/>
              <a:t>테이블 스키마</a:t>
            </a:r>
          </a:p>
        </p:txBody>
      </p:sp>
    </p:spTree>
    <p:extLst>
      <p:ext uri="{BB962C8B-B14F-4D97-AF65-F5344CB8AC3E}">
        <p14:creationId xmlns:p14="http://schemas.microsoft.com/office/powerpoint/2010/main" val="242194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9C8725-7DD3-4FCF-A78F-70AB8C42A5B2}"/>
              </a:ext>
            </a:extLst>
          </p:cNvPr>
          <p:cNvSpPr/>
          <p:nvPr/>
        </p:nvSpPr>
        <p:spPr>
          <a:xfrm>
            <a:off x="6526306" y="1927412"/>
            <a:ext cx="5068535" cy="454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FE78646-9300-4DE3-836E-D3BD42EEF6E0}"/>
              </a:ext>
            </a:extLst>
          </p:cNvPr>
          <p:cNvSpPr txBox="1">
            <a:spLocks/>
          </p:cNvSpPr>
          <p:nvPr/>
        </p:nvSpPr>
        <p:spPr>
          <a:xfrm>
            <a:off x="147917" y="141007"/>
            <a:ext cx="6674224" cy="75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Binary 1:1 </a:t>
            </a:r>
            <a:r>
              <a:rPr lang="ko-KR" altLang="en-US" sz="4000" dirty="0"/>
              <a:t>관계 집합의 변환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B5012D-2050-4C12-85B6-B2D9FEAB7EAA}"/>
              </a:ext>
            </a:extLst>
          </p:cNvPr>
          <p:cNvSpPr/>
          <p:nvPr/>
        </p:nvSpPr>
        <p:spPr>
          <a:xfrm>
            <a:off x="9667735" y="141007"/>
            <a:ext cx="1789157" cy="33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3112B9-BEC2-4AFD-A44F-354B6916C80A}"/>
              </a:ext>
            </a:extLst>
          </p:cNvPr>
          <p:cNvGrpSpPr/>
          <p:nvPr/>
        </p:nvGrpSpPr>
        <p:grpSpPr>
          <a:xfrm>
            <a:off x="9536279" y="927016"/>
            <a:ext cx="2058562" cy="498475"/>
            <a:chOff x="6983511" y="2800541"/>
            <a:chExt cx="1613639" cy="673178"/>
          </a:xfrm>
        </p:grpSpPr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82AFE719-8CE7-4D16-86EC-85FCC9A65C7A}"/>
                </a:ext>
              </a:extLst>
            </p:cNvPr>
            <p:cNvSpPr/>
            <p:nvPr/>
          </p:nvSpPr>
          <p:spPr>
            <a:xfrm>
              <a:off x="6983511" y="2800541"/>
              <a:ext cx="1613639" cy="67317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0E80BDE6-0396-484F-9132-B4BED55F686A}"/>
                </a:ext>
              </a:extLst>
            </p:cNvPr>
            <p:cNvSpPr/>
            <p:nvPr/>
          </p:nvSpPr>
          <p:spPr>
            <a:xfrm>
              <a:off x="7086556" y="2902237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회원정보</a:t>
              </a:r>
              <a:endParaRPr lang="en-US" altLang="ko-KR" sz="1200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75D170-F13B-46B1-A230-4F888B3013A6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0562314" y="478139"/>
            <a:ext cx="3247" cy="44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98C380-E7AC-4D6F-B554-67677FEC621F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8611298" y="1176254"/>
            <a:ext cx="924981" cy="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B53A0F-17A4-4BC1-A426-7E7BC36F23C8}"/>
              </a:ext>
            </a:extLst>
          </p:cNvPr>
          <p:cNvSpPr/>
          <p:nvPr/>
        </p:nvSpPr>
        <p:spPr>
          <a:xfrm>
            <a:off x="6822141" y="1011941"/>
            <a:ext cx="1789157" cy="33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관심목록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7861F2-DED6-43FD-9B3F-31CB9981B87A}"/>
              </a:ext>
            </a:extLst>
          </p:cNvPr>
          <p:cNvCxnSpPr>
            <a:cxnSpLocks/>
          </p:cNvCxnSpPr>
          <p:nvPr/>
        </p:nvCxnSpPr>
        <p:spPr>
          <a:xfrm>
            <a:off x="10586618" y="525179"/>
            <a:ext cx="4605" cy="40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9B2F638-88D7-4CF1-9E4F-C19C583C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1464543"/>
            <a:ext cx="7902484" cy="264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개체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관심목록“</a:t>
            </a:r>
            <a:r>
              <a:rPr lang="en-US" altLang="ko-KR" sz="2000" b="1" dirty="0"/>
              <a:t>, “</a:t>
            </a:r>
            <a:r>
              <a:rPr lang="ko-KR" altLang="en-US" sz="2000" b="1" dirty="0"/>
              <a:t>회원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의 변환</a:t>
            </a:r>
            <a:r>
              <a:rPr lang="en-US" altLang="ko-KR" sz="2000" b="1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관심목록</a:t>
            </a:r>
            <a:r>
              <a:rPr lang="en-US" altLang="ko-KR" sz="2000" dirty="0"/>
              <a:t>(</a:t>
            </a:r>
            <a:r>
              <a:rPr lang="ko-KR" altLang="en-US" sz="2000" u="sng" dirty="0"/>
              <a:t>관심목록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판매 내역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구매 내역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회원정보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독립된 테이블로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회원정보</a:t>
            </a:r>
            <a:r>
              <a:rPr lang="en-US" altLang="ko-KR" sz="2000" dirty="0"/>
              <a:t>(</a:t>
            </a:r>
            <a:r>
              <a:rPr lang="en-US" altLang="ko-KR" sz="2000" u="sng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관심목록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판매 내역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구매 내역</a:t>
            </a:r>
            <a:r>
              <a:rPr lang="en-US" altLang="ko-KR" sz="2000" dirty="0"/>
              <a:t>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249086-4259-4A14-BAC4-4B2ECCDBF948}"/>
              </a:ext>
            </a:extLst>
          </p:cNvPr>
          <p:cNvGrpSpPr/>
          <p:nvPr/>
        </p:nvGrpSpPr>
        <p:grpSpPr>
          <a:xfrm>
            <a:off x="6957534" y="3322340"/>
            <a:ext cx="1877081" cy="1810872"/>
            <a:chOff x="8005486" y="869574"/>
            <a:chExt cx="1819832" cy="18108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86F8E6-DE79-4ADD-A055-B6CE00BE7C98}"/>
                </a:ext>
              </a:extLst>
            </p:cNvPr>
            <p:cNvSpPr/>
            <p:nvPr/>
          </p:nvSpPr>
          <p:spPr>
            <a:xfrm>
              <a:off x="8005486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u="sng" dirty="0">
                  <a:solidFill>
                    <a:srgbClr val="FF0000"/>
                  </a:solidFill>
                </a:rPr>
                <a:t>ID</a:t>
              </a: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관심목록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판매 내역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구매 내역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CC6BDB-19A1-4063-9727-7DF7556F5316}"/>
                </a:ext>
              </a:extLst>
            </p:cNvPr>
            <p:cNvSpPr/>
            <p:nvPr/>
          </p:nvSpPr>
          <p:spPr>
            <a:xfrm>
              <a:off x="8005486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회원정보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168CA7-4597-49FB-9897-EBDE9BC3F06E}"/>
              </a:ext>
            </a:extLst>
          </p:cNvPr>
          <p:cNvGrpSpPr/>
          <p:nvPr/>
        </p:nvGrpSpPr>
        <p:grpSpPr>
          <a:xfrm>
            <a:off x="9360401" y="2301435"/>
            <a:ext cx="1876559" cy="1810871"/>
            <a:chOff x="5827061" y="869575"/>
            <a:chExt cx="1712259" cy="21336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47B0602-4CBD-4CF6-9965-D6929BC9588F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/>
                <a:t>관심목록</a:t>
              </a:r>
              <a:endParaRPr lang="en-US" altLang="ko-KR" u="sng" dirty="0"/>
            </a:p>
            <a:p>
              <a:r>
                <a:rPr lang="ko-KR" altLang="en-US" u="sng" dirty="0"/>
                <a:t>판매 내역</a:t>
              </a:r>
              <a:endParaRPr lang="en-US" altLang="ko-KR" u="sng" dirty="0"/>
            </a:p>
            <a:p>
              <a:r>
                <a:rPr lang="ko-KR" altLang="en-US" u="sng" dirty="0"/>
                <a:t>구매 내역</a:t>
              </a:r>
              <a:endParaRPr lang="en-US" altLang="ko-KR" u="sng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9492F8-5CF7-4D09-8D44-BEA83C5F3704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관심목록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199850-CDD2-4082-B8A6-15013D4A0321}"/>
              </a:ext>
            </a:extLst>
          </p:cNvPr>
          <p:cNvGrpSpPr/>
          <p:nvPr/>
        </p:nvGrpSpPr>
        <p:grpSpPr>
          <a:xfrm>
            <a:off x="9359879" y="4417263"/>
            <a:ext cx="1877081" cy="1810871"/>
            <a:chOff x="5827061" y="869575"/>
            <a:chExt cx="1712259" cy="21336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4B80435-1735-4C66-899E-1EAE9163D556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u="sng" dirty="0"/>
                <a:t>ID</a:t>
              </a:r>
            </a:p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ko-KR" altLang="en-US" dirty="0"/>
                <a:t>연락처</a:t>
              </a:r>
              <a:endParaRPr lang="en-US" altLang="ko-KR" dirty="0"/>
            </a:p>
            <a:p>
              <a:r>
                <a:rPr lang="ko-KR" altLang="en-US" dirty="0"/>
                <a:t>거주 동네</a:t>
              </a:r>
              <a:endParaRPr lang="en-US" altLang="ko-KR" dirty="0"/>
            </a:p>
            <a:p>
              <a:r>
                <a:rPr lang="ko-KR" altLang="en-US" dirty="0"/>
                <a:t>회원 등급</a:t>
              </a:r>
              <a:endParaRPr lang="en-US" altLang="ko-KR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D0A459-23C6-4588-9568-5EB1B94E0790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5E165A8-7F0F-4C38-95F9-A038CFE7D2FE}"/>
              </a:ext>
            </a:extLst>
          </p:cNvPr>
          <p:cNvCxnSpPr>
            <a:cxnSpLocks/>
          </p:cNvCxnSpPr>
          <p:nvPr/>
        </p:nvCxnSpPr>
        <p:spPr>
          <a:xfrm flipV="1">
            <a:off x="7997279" y="3063904"/>
            <a:ext cx="1457539" cy="1213644"/>
          </a:xfrm>
          <a:prstGeom prst="bentConnector3">
            <a:avLst>
              <a:gd name="adj1" fmla="val 8444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2D0C7C0-599F-4210-ACD7-F986C28165D5}"/>
              </a:ext>
            </a:extLst>
          </p:cNvPr>
          <p:cNvCxnSpPr>
            <a:cxnSpLocks/>
          </p:cNvCxnSpPr>
          <p:nvPr/>
        </p:nvCxnSpPr>
        <p:spPr>
          <a:xfrm>
            <a:off x="7430198" y="4031146"/>
            <a:ext cx="2024620" cy="921835"/>
          </a:xfrm>
          <a:prstGeom prst="bentConnector3">
            <a:avLst>
              <a:gd name="adj1" fmla="val 730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915850-A617-4F80-95EB-D81488404CED}"/>
              </a:ext>
            </a:extLst>
          </p:cNvPr>
          <p:cNvSpPr txBox="1"/>
          <p:nvPr/>
        </p:nvSpPr>
        <p:spPr>
          <a:xfrm flipH="1">
            <a:off x="311020" y="4831203"/>
            <a:ext cx="605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변환 과정을 거쳐서 부분적인 스키마의 결과는</a:t>
            </a:r>
            <a:r>
              <a:rPr lang="en-US" altLang="ko-KR" dirty="0"/>
              <a:t> </a:t>
            </a:r>
            <a:r>
              <a:rPr lang="ko-KR" altLang="en-US" dirty="0"/>
              <a:t>오른쪽 그림과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F52CC19-71B8-4B21-BD65-58BDC27B7311}"/>
              </a:ext>
            </a:extLst>
          </p:cNvPr>
          <p:cNvCxnSpPr>
            <a:cxnSpLocks/>
          </p:cNvCxnSpPr>
          <p:nvPr/>
        </p:nvCxnSpPr>
        <p:spPr>
          <a:xfrm flipV="1">
            <a:off x="8063835" y="3383123"/>
            <a:ext cx="1390983" cy="1150363"/>
          </a:xfrm>
          <a:prstGeom prst="bentConnector3">
            <a:avLst>
              <a:gd name="adj1" fmla="val 725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C273846-F7F3-4F22-9B15-255C39557BAC}"/>
              </a:ext>
            </a:extLst>
          </p:cNvPr>
          <p:cNvCxnSpPr>
            <a:cxnSpLocks/>
          </p:cNvCxnSpPr>
          <p:nvPr/>
        </p:nvCxnSpPr>
        <p:spPr>
          <a:xfrm flipV="1">
            <a:off x="8078740" y="3657963"/>
            <a:ext cx="1389512" cy="1173835"/>
          </a:xfrm>
          <a:prstGeom prst="bentConnector3">
            <a:avLst>
              <a:gd name="adj1" fmla="val 667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9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F7BBFA-2121-46C5-B794-FFCD7F94C4E2}"/>
              </a:ext>
            </a:extLst>
          </p:cNvPr>
          <p:cNvSpPr/>
          <p:nvPr/>
        </p:nvSpPr>
        <p:spPr>
          <a:xfrm>
            <a:off x="6822141" y="2230790"/>
            <a:ext cx="4912659" cy="4394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5C57D-7C7B-4B7C-9CA6-FEAE3CC3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96" y="1495862"/>
            <a:ext cx="67858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개체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관심목록“</a:t>
            </a:r>
            <a:r>
              <a:rPr lang="en-US" altLang="ko-KR" sz="2000" b="1" dirty="0"/>
              <a:t>, “</a:t>
            </a:r>
            <a:r>
              <a:rPr lang="ko-KR" altLang="en-US" sz="2000" b="1" dirty="0"/>
              <a:t>등급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의 변환</a:t>
            </a:r>
            <a:r>
              <a:rPr lang="en-US" altLang="ko-KR" sz="2000" b="1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관심목록</a:t>
            </a:r>
            <a:r>
              <a:rPr lang="en-US" altLang="ko-KR" sz="2000" dirty="0"/>
              <a:t>(</a:t>
            </a:r>
            <a:r>
              <a:rPr lang="ko-KR" altLang="en-US" sz="2000" u="sng" dirty="0"/>
              <a:t>관심목록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판매 내역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구매 내역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등급</a:t>
            </a:r>
            <a:r>
              <a:rPr lang="en-US" altLang="ko-KR" sz="2000" dirty="0"/>
              <a:t>(</a:t>
            </a:r>
            <a:r>
              <a:rPr lang="ko-KR" altLang="en-US" sz="2000" u="sng" dirty="0"/>
              <a:t>등급 이름</a:t>
            </a:r>
            <a:r>
              <a:rPr lang="en-US" altLang="ko-KR" sz="2000" dirty="0"/>
              <a:t>, </a:t>
            </a:r>
            <a:r>
              <a:rPr lang="ko-KR" altLang="en-US" sz="2000" dirty="0"/>
              <a:t>혜택</a:t>
            </a:r>
            <a:r>
              <a:rPr lang="en-US" altLang="ko-KR" sz="2000" dirty="0"/>
              <a:t>, </a:t>
            </a:r>
            <a:r>
              <a:rPr lang="ko-KR" altLang="en-US" sz="2000" dirty="0"/>
              <a:t>등급 기준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회원등급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을 독립된 테이블로 변환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회원등급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등급 이름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관심목록</a:t>
            </a:r>
            <a:r>
              <a:rPr lang="en-US" altLang="ko-KR" sz="2000" u="sng" dirty="0">
                <a:solidFill>
                  <a:srgbClr val="FF0000"/>
                </a:solidFill>
              </a:rPr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판매 내역</a:t>
            </a:r>
            <a:r>
              <a:rPr lang="en-US" altLang="ko-KR" sz="2000" u="sng" dirty="0">
                <a:solidFill>
                  <a:srgbClr val="FF0000"/>
                </a:solidFill>
              </a:rPr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구매 내역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A7344C-571D-48A6-99C4-36D7D776BF05}"/>
              </a:ext>
            </a:extLst>
          </p:cNvPr>
          <p:cNvSpPr txBox="1">
            <a:spLocks/>
          </p:cNvSpPr>
          <p:nvPr/>
        </p:nvSpPr>
        <p:spPr>
          <a:xfrm>
            <a:off x="147917" y="141007"/>
            <a:ext cx="6674224" cy="75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Binary 1:</a:t>
            </a:r>
            <a:r>
              <a:rPr lang="ko-KR" altLang="en-US" sz="4000" dirty="0"/>
              <a:t>다</a:t>
            </a:r>
            <a:r>
              <a:rPr lang="en-US" altLang="ko-KR" sz="4000" dirty="0"/>
              <a:t> </a:t>
            </a:r>
            <a:r>
              <a:rPr lang="ko-KR" altLang="en-US" sz="4000" dirty="0"/>
              <a:t>관계 집합의 변환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67227-CC55-432D-A021-938086F3CDD6}"/>
              </a:ext>
            </a:extLst>
          </p:cNvPr>
          <p:cNvGrpSpPr/>
          <p:nvPr/>
        </p:nvGrpSpPr>
        <p:grpSpPr>
          <a:xfrm>
            <a:off x="7352270" y="297077"/>
            <a:ext cx="4261507" cy="1198785"/>
            <a:chOff x="7092293" y="1123074"/>
            <a:chExt cx="3253469" cy="1854249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621E459-6130-4834-B9F7-6AF96D311303}"/>
                </a:ext>
              </a:extLst>
            </p:cNvPr>
            <p:cNvCxnSpPr>
              <a:cxnSpLocks/>
            </p:cNvCxnSpPr>
            <p:nvPr/>
          </p:nvCxnSpPr>
          <p:spPr>
            <a:xfrm>
              <a:off x="8290764" y="1310861"/>
              <a:ext cx="8529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437A612-F5E4-4E1E-8567-2073BAF4EC52}"/>
                </a:ext>
              </a:extLst>
            </p:cNvPr>
            <p:cNvCxnSpPr>
              <a:cxnSpLocks/>
            </p:cNvCxnSpPr>
            <p:nvPr/>
          </p:nvCxnSpPr>
          <p:spPr>
            <a:xfrm>
              <a:off x="8211595" y="1400298"/>
              <a:ext cx="8529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8F429A-8E85-4707-B5F6-AE78BE538A35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793524" y="1578362"/>
              <a:ext cx="1" cy="94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2579D5-A9EB-42F4-A639-00D8A7C02DCE}"/>
                </a:ext>
              </a:extLst>
            </p:cNvPr>
            <p:cNvSpPr/>
            <p:nvPr/>
          </p:nvSpPr>
          <p:spPr>
            <a:xfrm>
              <a:off x="7092293" y="2522035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FD2924-040C-41C0-9EAD-109F8783A6D7}"/>
                </a:ext>
              </a:extLst>
            </p:cNvPr>
            <p:cNvSpPr/>
            <p:nvPr/>
          </p:nvSpPr>
          <p:spPr>
            <a:xfrm>
              <a:off x="8943301" y="1128819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관심목록</a:t>
              </a:r>
              <a:endParaRPr lang="en-US" altLang="ko-KR" dirty="0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2657C66D-CB0D-4469-B522-48F3E575A103}"/>
                </a:ext>
              </a:extLst>
            </p:cNvPr>
            <p:cNvSpPr/>
            <p:nvPr/>
          </p:nvSpPr>
          <p:spPr>
            <a:xfrm>
              <a:off x="7092294" y="1123074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회원등급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8C8834-CC67-40C1-B3F7-BA289CEC0045}"/>
              </a:ext>
            </a:extLst>
          </p:cNvPr>
          <p:cNvGrpSpPr/>
          <p:nvPr/>
        </p:nvGrpSpPr>
        <p:grpSpPr>
          <a:xfrm>
            <a:off x="9442550" y="4570824"/>
            <a:ext cx="1712260" cy="1810872"/>
            <a:chOff x="8005485" y="869574"/>
            <a:chExt cx="1819833" cy="18108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DE3EA9-0C58-4863-80B6-B127CFA3EF34}"/>
                </a:ext>
              </a:extLst>
            </p:cNvPr>
            <p:cNvSpPr/>
            <p:nvPr/>
          </p:nvSpPr>
          <p:spPr>
            <a:xfrm>
              <a:off x="8005486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/>
                <a:t>등급 이름</a:t>
              </a:r>
              <a:endParaRPr lang="en-US" altLang="ko-KR" u="sng" dirty="0"/>
            </a:p>
            <a:p>
              <a:r>
                <a:rPr lang="ko-KR" altLang="en-US" dirty="0"/>
                <a:t>혜택</a:t>
              </a:r>
              <a:endParaRPr lang="en-US" altLang="ko-KR" dirty="0"/>
            </a:p>
            <a:p>
              <a:r>
                <a:rPr lang="ko-KR" altLang="en-US" dirty="0"/>
                <a:t>등급 기준</a:t>
              </a:r>
              <a:endParaRPr lang="en-US" altLang="ko-KR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3A4F21-C5CE-464E-BB19-1141FDC68F90}"/>
                </a:ext>
              </a:extLst>
            </p:cNvPr>
            <p:cNvSpPr/>
            <p:nvPr/>
          </p:nvSpPr>
          <p:spPr>
            <a:xfrm>
              <a:off x="8005485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등급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CD66C6-04FB-428A-AEE4-972858E4D1CB}"/>
              </a:ext>
            </a:extLst>
          </p:cNvPr>
          <p:cNvGrpSpPr/>
          <p:nvPr/>
        </p:nvGrpSpPr>
        <p:grpSpPr>
          <a:xfrm>
            <a:off x="7209809" y="3553829"/>
            <a:ext cx="1712260" cy="1810872"/>
            <a:chOff x="8005485" y="869574"/>
            <a:chExt cx="1819833" cy="18108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0067F8-17A6-43B6-BF75-7E3E2B707008}"/>
                </a:ext>
              </a:extLst>
            </p:cNvPr>
            <p:cNvSpPr/>
            <p:nvPr/>
          </p:nvSpPr>
          <p:spPr>
            <a:xfrm>
              <a:off x="8005486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>
                  <a:solidFill>
                    <a:srgbClr val="FF0000"/>
                  </a:solidFill>
                </a:rPr>
                <a:t>관심목록</a:t>
              </a:r>
              <a:endParaRPr lang="en-US" altLang="ko-KR" u="sng" dirty="0">
                <a:solidFill>
                  <a:srgbClr val="FF0000"/>
                </a:solidFill>
              </a:endParaRPr>
            </a:p>
            <a:p>
              <a:r>
                <a:rPr lang="ko-KR" altLang="en-US" u="sng" dirty="0">
                  <a:solidFill>
                    <a:srgbClr val="FF0000"/>
                  </a:solidFill>
                </a:rPr>
                <a:t>판매 내역</a:t>
              </a:r>
              <a:endParaRPr lang="en-US" altLang="ko-KR" u="sng" dirty="0">
                <a:solidFill>
                  <a:srgbClr val="FF0000"/>
                </a:solidFill>
              </a:endParaRPr>
            </a:p>
            <a:p>
              <a:r>
                <a:rPr lang="ko-KR" altLang="en-US" u="sng" dirty="0">
                  <a:solidFill>
                    <a:srgbClr val="FF0000"/>
                  </a:solidFill>
                </a:rPr>
                <a:t>구매 내역</a:t>
              </a:r>
              <a:endParaRPr lang="en-US" altLang="ko-KR" u="sng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등급 이름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779415-523A-45E2-B897-4AB25C4D59DE}"/>
                </a:ext>
              </a:extLst>
            </p:cNvPr>
            <p:cNvSpPr/>
            <p:nvPr/>
          </p:nvSpPr>
          <p:spPr>
            <a:xfrm>
              <a:off x="8005485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회원등급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68205F-DF21-4089-ADBA-CB9719375C3D}"/>
              </a:ext>
            </a:extLst>
          </p:cNvPr>
          <p:cNvGrpSpPr/>
          <p:nvPr/>
        </p:nvGrpSpPr>
        <p:grpSpPr>
          <a:xfrm>
            <a:off x="9442549" y="2518852"/>
            <a:ext cx="1712259" cy="1810871"/>
            <a:chOff x="5827061" y="869575"/>
            <a:chExt cx="1712259" cy="21336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AE8BA3-F707-463B-8857-8F682056F055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/>
                <a:t>관심목록</a:t>
              </a:r>
              <a:endParaRPr lang="en-US" altLang="ko-KR" u="sng" dirty="0"/>
            </a:p>
            <a:p>
              <a:r>
                <a:rPr lang="ko-KR" altLang="en-US" u="sng" dirty="0"/>
                <a:t>판매 내역</a:t>
              </a:r>
              <a:endParaRPr lang="en-US" altLang="ko-KR" u="sng" dirty="0"/>
            </a:p>
            <a:p>
              <a:r>
                <a:rPr lang="ko-KR" altLang="en-US" u="sng" dirty="0"/>
                <a:t>구매 내역</a:t>
              </a:r>
              <a:endParaRPr lang="en-US" altLang="ko-KR" u="sng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1C8BF3-3B1A-4921-B236-44B7A306861E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관심목록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EC7F14-F7E6-49CC-9B3D-382D2C7DC665}"/>
              </a:ext>
            </a:extLst>
          </p:cNvPr>
          <p:cNvSpPr txBox="1"/>
          <p:nvPr/>
        </p:nvSpPr>
        <p:spPr>
          <a:xfrm flipH="1">
            <a:off x="564509" y="4750154"/>
            <a:ext cx="605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변환 과정을 거쳐서 부분적인 스키마의 결과는</a:t>
            </a:r>
            <a:r>
              <a:rPr lang="en-US" altLang="ko-KR" dirty="0"/>
              <a:t> </a:t>
            </a:r>
            <a:r>
              <a:rPr lang="ko-KR" altLang="en-US" dirty="0"/>
              <a:t>오른쪽 그림과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20DDB01-631C-4459-8B5A-4045567B9146}"/>
              </a:ext>
            </a:extLst>
          </p:cNvPr>
          <p:cNvCxnSpPr>
            <a:endCxn id="30" idx="1"/>
          </p:cNvCxnSpPr>
          <p:nvPr/>
        </p:nvCxnSpPr>
        <p:spPr>
          <a:xfrm flipV="1">
            <a:off x="8345424" y="3591679"/>
            <a:ext cx="1097125" cy="931553"/>
          </a:xfrm>
          <a:prstGeom prst="bentConnector3">
            <a:avLst>
              <a:gd name="adj1" fmla="val 7167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FB58E10-EE2A-4B14-A106-1CC25B16FC34}"/>
              </a:ext>
            </a:extLst>
          </p:cNvPr>
          <p:cNvCxnSpPr/>
          <p:nvPr/>
        </p:nvCxnSpPr>
        <p:spPr>
          <a:xfrm>
            <a:off x="8400288" y="5041392"/>
            <a:ext cx="1139952" cy="371856"/>
          </a:xfrm>
          <a:prstGeom prst="bentConnector3">
            <a:avLst>
              <a:gd name="adj1" fmla="val 6443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7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B492A0-147A-49B0-A70D-90DD7979075D}"/>
              </a:ext>
            </a:extLst>
          </p:cNvPr>
          <p:cNvSpPr/>
          <p:nvPr/>
        </p:nvSpPr>
        <p:spPr>
          <a:xfrm>
            <a:off x="7162800" y="2312893"/>
            <a:ext cx="4598894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CD6376-37B0-4F34-A34D-1B225AFD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141007"/>
            <a:ext cx="6674224" cy="755463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Binary </a:t>
            </a:r>
            <a:r>
              <a:rPr lang="ko-KR" altLang="en-US" sz="4000" dirty="0"/>
              <a:t>다</a:t>
            </a:r>
            <a:r>
              <a:rPr lang="en-US" altLang="ko-KR" sz="4000" dirty="0"/>
              <a:t>:</a:t>
            </a:r>
            <a:r>
              <a:rPr lang="ko-KR" altLang="en-US" sz="4000" dirty="0"/>
              <a:t>다</a:t>
            </a:r>
            <a:r>
              <a:rPr lang="en-US" altLang="ko-KR" sz="4000" dirty="0"/>
              <a:t> </a:t>
            </a:r>
            <a:r>
              <a:rPr lang="ko-KR" altLang="en-US" sz="4000" dirty="0"/>
              <a:t>관계 집합의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7B102-F815-4542-9867-79D831F5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56" y="1771976"/>
            <a:ext cx="6052184" cy="264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개체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신고“</a:t>
            </a:r>
            <a:r>
              <a:rPr lang="en-US" altLang="ko-KR" sz="2000" b="1" dirty="0"/>
              <a:t>, “</a:t>
            </a:r>
            <a:r>
              <a:rPr lang="ko-KR" altLang="en-US" sz="2000" b="1" dirty="0"/>
              <a:t>회원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의 변환</a:t>
            </a:r>
            <a:r>
              <a:rPr lang="en-US" altLang="ko-KR" sz="2000" b="1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신고</a:t>
            </a:r>
            <a:r>
              <a:rPr lang="en-US" altLang="ko-KR" sz="2000" dirty="0"/>
              <a:t>(</a:t>
            </a:r>
            <a:r>
              <a:rPr lang="ko-KR" altLang="en-US" sz="2000" u="sng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사유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날짜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신고회원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독립된 테이블로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신고회원</a:t>
            </a:r>
            <a:r>
              <a:rPr lang="en-US" altLang="ko-KR" sz="2000" dirty="0"/>
              <a:t>(</a:t>
            </a:r>
            <a:r>
              <a:rPr lang="ko-KR" altLang="en-US" sz="2000" u="sng" dirty="0" err="1">
                <a:solidFill>
                  <a:srgbClr val="FF0000"/>
                </a:solidFill>
              </a:rPr>
              <a:t>접수명</a:t>
            </a:r>
            <a:r>
              <a:rPr lang="en-US" altLang="ko-KR" sz="2000" dirty="0"/>
              <a:t>, </a:t>
            </a:r>
            <a:r>
              <a:rPr lang="en-US" altLang="ko-KR" sz="2000" u="sng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B23A7F-5EB2-46E9-B4F7-5CA355C92245}"/>
              </a:ext>
            </a:extLst>
          </p:cNvPr>
          <p:cNvGrpSpPr/>
          <p:nvPr/>
        </p:nvGrpSpPr>
        <p:grpSpPr>
          <a:xfrm>
            <a:off x="7576874" y="218422"/>
            <a:ext cx="2624961" cy="1356095"/>
            <a:chOff x="4564733" y="1440893"/>
            <a:chExt cx="1404607" cy="22570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ED0546-1D9C-4378-82CB-83552E8581FC}"/>
                </a:ext>
              </a:extLst>
            </p:cNvPr>
            <p:cNvSpPr/>
            <p:nvPr/>
          </p:nvSpPr>
          <p:spPr>
            <a:xfrm>
              <a:off x="4566879" y="3242692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1F666E-30C9-458F-B52A-77BF46AE2BD2}"/>
                </a:ext>
              </a:extLst>
            </p:cNvPr>
            <p:cNvSpPr/>
            <p:nvPr/>
          </p:nvSpPr>
          <p:spPr>
            <a:xfrm>
              <a:off x="4613685" y="1440893"/>
              <a:ext cx="1308847" cy="502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신고</a:t>
              </a: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9106C5BB-554B-4DE1-8790-58483CC75342}"/>
                </a:ext>
              </a:extLst>
            </p:cNvPr>
            <p:cNvSpPr/>
            <p:nvPr/>
          </p:nvSpPr>
          <p:spPr>
            <a:xfrm>
              <a:off x="4564733" y="2315117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신고회원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5A803B8-8BBB-49ED-A680-B7879747998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265964" y="1942916"/>
              <a:ext cx="2145" cy="372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3E4B2A-8B96-4BD6-9F0B-9BD3D2ABB076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265964" y="2770405"/>
              <a:ext cx="2146" cy="472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423292-4FEF-4CB9-9E06-219B71644491}"/>
              </a:ext>
            </a:extLst>
          </p:cNvPr>
          <p:cNvSpPr txBox="1"/>
          <p:nvPr/>
        </p:nvSpPr>
        <p:spPr>
          <a:xfrm flipH="1">
            <a:off x="643237" y="4789595"/>
            <a:ext cx="6052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신고회원 테이블의 칼럼 이름 변경</a:t>
            </a:r>
            <a:r>
              <a:rPr lang="en-US" altLang="ko-KR" dirty="0"/>
              <a:t>, </a:t>
            </a:r>
            <a:r>
              <a:rPr lang="ko-KR" altLang="en-US" dirty="0"/>
              <a:t>내용은 동일함</a:t>
            </a:r>
            <a:r>
              <a:rPr lang="en-US" altLang="ko-KR" dirty="0"/>
              <a:t>.)</a:t>
            </a:r>
          </a:p>
          <a:p>
            <a:endParaRPr lang="en-US" altLang="ko-KR" sz="1000" dirty="0"/>
          </a:p>
          <a:p>
            <a:r>
              <a:rPr lang="ko-KR" altLang="en-US" dirty="0"/>
              <a:t>위 변환 과정을 거쳐서 부분적인 스키마의 결과는</a:t>
            </a:r>
            <a:r>
              <a:rPr lang="en-US" altLang="ko-KR" dirty="0"/>
              <a:t> </a:t>
            </a:r>
            <a:r>
              <a:rPr lang="ko-KR" altLang="en-US" dirty="0"/>
              <a:t>오른쪽 그림과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AAAB0-E59A-410D-951C-960255408876}"/>
              </a:ext>
            </a:extLst>
          </p:cNvPr>
          <p:cNvGrpSpPr/>
          <p:nvPr/>
        </p:nvGrpSpPr>
        <p:grpSpPr>
          <a:xfrm>
            <a:off x="8567928" y="4677011"/>
            <a:ext cx="1712259" cy="1810871"/>
            <a:chOff x="5827061" y="869575"/>
            <a:chExt cx="1712259" cy="21336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1B9AC6-7FF0-4B06-83B7-C53A0066A009}"/>
                </a:ext>
              </a:extLst>
            </p:cNvPr>
            <p:cNvSpPr/>
            <p:nvPr/>
          </p:nvSpPr>
          <p:spPr>
            <a:xfrm>
              <a:off x="5827061" y="1264023"/>
              <a:ext cx="1712259" cy="173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u="sng" dirty="0"/>
                <a:t>ID</a:t>
              </a:r>
            </a:p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ko-KR" altLang="en-US" dirty="0"/>
                <a:t>연락처</a:t>
              </a:r>
              <a:endParaRPr lang="en-US" altLang="ko-KR" dirty="0"/>
            </a:p>
            <a:p>
              <a:r>
                <a:rPr lang="ko-KR" altLang="en-US" dirty="0"/>
                <a:t>거주 동네</a:t>
              </a:r>
              <a:endParaRPr lang="en-US" altLang="ko-KR" dirty="0"/>
            </a:p>
            <a:p>
              <a:r>
                <a:rPr lang="ko-KR" altLang="en-US" dirty="0"/>
                <a:t>회원 등급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B7CCA8-619F-4122-B6CE-D1BE72F4CA05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5DB3DD-0545-4F02-9564-F3CDD6B1F5B6}"/>
              </a:ext>
            </a:extLst>
          </p:cNvPr>
          <p:cNvGrpSpPr/>
          <p:nvPr/>
        </p:nvGrpSpPr>
        <p:grpSpPr>
          <a:xfrm>
            <a:off x="9714158" y="2567891"/>
            <a:ext cx="1712259" cy="1810871"/>
            <a:chOff x="5827061" y="869575"/>
            <a:chExt cx="1712259" cy="213360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3DEB1F-91D2-4FD4-A04E-9DEA35579943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 err="1"/>
                <a:t>접수명</a:t>
              </a:r>
              <a:endParaRPr lang="en-US" altLang="ko-KR" u="sng" dirty="0"/>
            </a:p>
            <a:p>
              <a:r>
                <a:rPr lang="ko-KR" altLang="en-US" u="sng" dirty="0"/>
                <a:t>신고 대상</a:t>
              </a:r>
              <a:endParaRPr lang="en-US" altLang="ko-KR" u="sng" dirty="0"/>
            </a:p>
            <a:p>
              <a:r>
                <a:rPr lang="ko-KR" altLang="en-US" u="sng" dirty="0"/>
                <a:t>사유</a:t>
              </a:r>
              <a:endParaRPr lang="en-US" altLang="ko-KR" u="sng" dirty="0"/>
            </a:p>
            <a:p>
              <a:r>
                <a:rPr lang="ko-KR" altLang="en-US" dirty="0"/>
                <a:t>신고 날짜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E30D294-CE7A-41BC-9B7B-58DD66ED5BE1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신고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16D67D-D06D-4431-9709-DCE92A4212BA}"/>
              </a:ext>
            </a:extLst>
          </p:cNvPr>
          <p:cNvGrpSpPr/>
          <p:nvPr/>
        </p:nvGrpSpPr>
        <p:grpSpPr>
          <a:xfrm>
            <a:off x="7432004" y="2567891"/>
            <a:ext cx="1712259" cy="1810871"/>
            <a:chOff x="5827061" y="869575"/>
            <a:chExt cx="1712259" cy="213360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169312-9E95-4F66-8F19-051BC98C8E10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 err="1">
                  <a:solidFill>
                    <a:srgbClr val="FF0000"/>
                  </a:solidFill>
                </a:rPr>
                <a:t>접수명</a:t>
              </a:r>
              <a:endParaRPr lang="en-US" altLang="ko-KR" u="sng" dirty="0">
                <a:solidFill>
                  <a:srgbClr val="FF0000"/>
                </a:solidFill>
              </a:endParaRPr>
            </a:p>
            <a:p>
              <a:r>
                <a:rPr lang="ko-KR" altLang="en-US" u="sng" dirty="0">
                  <a:solidFill>
                    <a:srgbClr val="FF0000"/>
                  </a:solidFill>
                </a:rPr>
                <a:t>신고 대상</a:t>
              </a:r>
              <a:endParaRPr lang="en-US" altLang="ko-KR" u="sng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1586F6-82B5-4228-B13C-93C30D28181D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신고 회원</a:t>
              </a:r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D54784A-B40B-4B6F-AA98-1E52B96C60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5996" y="4235022"/>
            <a:ext cx="1205488" cy="698342"/>
          </a:xfrm>
          <a:prstGeom prst="bentConnector3">
            <a:avLst>
              <a:gd name="adj1" fmla="val 997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E8A53E-E406-4F77-8A32-37369969B8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3188" y="3493008"/>
            <a:ext cx="1906895" cy="1693926"/>
          </a:xfrm>
          <a:prstGeom prst="bentConnector3">
            <a:avLst>
              <a:gd name="adj1" fmla="val -397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F20209-EB0D-43C0-A5C1-092D0B30627A}"/>
              </a:ext>
            </a:extLst>
          </p:cNvPr>
          <p:cNvCxnSpPr/>
          <p:nvPr/>
        </p:nvCxnSpPr>
        <p:spPr>
          <a:xfrm flipV="1">
            <a:off x="8298180" y="3223260"/>
            <a:ext cx="1531620" cy="269748"/>
          </a:xfrm>
          <a:prstGeom prst="bentConnector3">
            <a:avLst>
              <a:gd name="adj1" fmla="val 6542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9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5712F-9A24-4337-BDE1-4A100FC2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2" y="1216024"/>
            <a:ext cx="10515600" cy="5215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회원 간 중고 거래가 이루어지는데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상품을 판매하는 사람을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구매하는 사람을 구매자라고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거래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를 독립된 테이블로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거래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구매자</a:t>
            </a:r>
            <a:r>
              <a:rPr lang="en-US" altLang="ko-KR" sz="2000" dirty="0"/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500" dirty="0"/>
              <a:t>  </a:t>
            </a:r>
          </a:p>
          <a:p>
            <a:pPr marL="0" indent="0">
              <a:buNone/>
            </a:pPr>
            <a:r>
              <a:rPr lang="en-US" altLang="ko-KR" sz="2000" b="1" dirty="0"/>
              <a:t>Extra </a:t>
            </a:r>
            <a:r>
              <a:rPr lang="ko-KR" altLang="en-US" sz="2000" b="1" dirty="0"/>
              <a:t>속성을 이용한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스키마</a:t>
            </a:r>
            <a:r>
              <a:rPr lang="en-US" altLang="ko-KR" sz="2000" dirty="0"/>
              <a:t>1: </a:t>
            </a: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구매자 </a:t>
            </a:r>
            <a:r>
              <a:rPr lang="en-US" altLang="ko-KR" sz="2000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스키마</a:t>
            </a:r>
            <a:r>
              <a:rPr lang="en-US" altLang="ko-KR" sz="2000" dirty="0"/>
              <a:t>2: </a:t>
            </a: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판매자 </a:t>
            </a:r>
            <a:r>
              <a:rPr lang="en-US" altLang="ko-KR" sz="2000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532C87-D500-43B3-A8AC-C49A44638A61}"/>
              </a:ext>
            </a:extLst>
          </p:cNvPr>
          <p:cNvSpPr txBox="1">
            <a:spLocks/>
          </p:cNvSpPr>
          <p:nvPr/>
        </p:nvSpPr>
        <p:spPr>
          <a:xfrm>
            <a:off x="241822" y="275478"/>
            <a:ext cx="6974317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Unary 1:</a:t>
            </a:r>
            <a:r>
              <a:rPr lang="ko-KR" altLang="en-US" sz="4000" dirty="0"/>
              <a:t>다 관계 집합의 변환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678BDE-9478-49A5-976A-7BE82C99CF0C}"/>
              </a:ext>
            </a:extLst>
          </p:cNvPr>
          <p:cNvGrpSpPr/>
          <p:nvPr/>
        </p:nvGrpSpPr>
        <p:grpSpPr>
          <a:xfrm>
            <a:off x="7849396" y="345754"/>
            <a:ext cx="3899481" cy="561122"/>
            <a:chOff x="5642644" y="1979587"/>
            <a:chExt cx="3899481" cy="56112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F4476B6-1155-479D-A209-49E5C9B83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725" y="2194560"/>
              <a:ext cx="1321655" cy="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27D3D72-6E15-4DC6-A341-15A7DDFA34DE}"/>
                </a:ext>
              </a:extLst>
            </p:cNvPr>
            <p:cNvCxnSpPr>
              <a:cxnSpLocks/>
            </p:cNvCxnSpPr>
            <p:nvPr/>
          </p:nvCxnSpPr>
          <p:spPr>
            <a:xfrm>
              <a:off x="7045105" y="2311131"/>
              <a:ext cx="1075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235EBF55-6601-446F-9C40-3AB73DD539D5}"/>
                </a:ext>
              </a:extLst>
            </p:cNvPr>
            <p:cNvSpPr/>
            <p:nvPr/>
          </p:nvSpPr>
          <p:spPr>
            <a:xfrm>
              <a:off x="7954338" y="1979587"/>
              <a:ext cx="1587787" cy="56112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EA354E-F300-4BF8-ABBF-850C0BCD2FCC}"/>
                </a:ext>
              </a:extLst>
            </p:cNvPr>
            <p:cNvSpPr/>
            <p:nvPr/>
          </p:nvSpPr>
          <p:spPr>
            <a:xfrm>
              <a:off x="5642644" y="2028371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A2D9BCE9-774A-43BD-A639-FD6D14DB2B7C}"/>
                </a:ext>
              </a:extLst>
            </p:cNvPr>
            <p:cNvSpPr/>
            <p:nvPr/>
          </p:nvSpPr>
          <p:spPr>
            <a:xfrm>
              <a:off x="8041278" y="2029666"/>
              <a:ext cx="1402461" cy="4552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거래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B423EA-7148-45BA-AAEA-D83DD2867CC4}"/>
              </a:ext>
            </a:extLst>
          </p:cNvPr>
          <p:cNvSpPr txBox="1"/>
          <p:nvPr/>
        </p:nvSpPr>
        <p:spPr>
          <a:xfrm flipH="1">
            <a:off x="241822" y="4877119"/>
            <a:ext cx="72029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 중복 초래를 막기 위해서 </a:t>
            </a:r>
            <a:r>
              <a:rPr lang="en-US" altLang="ko-KR" sz="2000" dirty="0"/>
              <a:t>1:</a:t>
            </a:r>
            <a:r>
              <a:rPr lang="ko-KR" altLang="en-US" sz="2000" dirty="0"/>
              <a:t>다 중 다 쪽에 </a:t>
            </a:r>
            <a:endParaRPr lang="en-US" altLang="ko-KR" sz="2000" dirty="0"/>
          </a:p>
          <a:p>
            <a:r>
              <a:rPr lang="ko-KR" altLang="en-US" sz="2000" dirty="0"/>
              <a:t>외래키를 설치하는데</a:t>
            </a:r>
            <a:r>
              <a:rPr lang="en-US" altLang="ko-KR" sz="2000" dirty="0"/>
              <a:t>, </a:t>
            </a:r>
            <a:r>
              <a:rPr lang="ko-KR" altLang="en-US" sz="2000" dirty="0">
                <a:highlight>
                  <a:srgbClr val="FFFF00"/>
                </a:highlight>
              </a:rPr>
              <a:t>스키마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r>
              <a:rPr lang="ko-KR" altLang="en-US" sz="2000" dirty="0"/>
              <a:t>을 선택하여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다 쪽에 해당하는 판매자 쪽에 외래키를 설치한다</a:t>
            </a:r>
            <a:r>
              <a:rPr lang="en-US" altLang="ko-KR" sz="2000" dirty="0"/>
              <a:t>.</a:t>
            </a:r>
          </a:p>
          <a:p>
            <a:endParaRPr lang="en-US" altLang="ko-KR" sz="1000" dirty="0"/>
          </a:p>
          <a:p>
            <a:r>
              <a:rPr lang="ko-KR" altLang="en-US" sz="2000" dirty="0"/>
              <a:t>위 변환 과정을 거쳐서 부분적인 스키마의 결과는 오른쪽 </a:t>
            </a:r>
            <a:endParaRPr lang="en-US" altLang="ko-KR" sz="2000" dirty="0"/>
          </a:p>
          <a:p>
            <a:r>
              <a:rPr lang="ko-KR" altLang="en-US" sz="2000" dirty="0"/>
              <a:t>그림과 같다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937ED8-3A50-4013-AC79-104FD4456F71}"/>
              </a:ext>
            </a:extLst>
          </p:cNvPr>
          <p:cNvSpPr/>
          <p:nvPr/>
        </p:nvSpPr>
        <p:spPr>
          <a:xfrm>
            <a:off x="7350608" y="4276164"/>
            <a:ext cx="4366261" cy="2228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D0ECDB-1A8D-41DF-8AF8-ED6111F32176}"/>
              </a:ext>
            </a:extLst>
          </p:cNvPr>
          <p:cNvGrpSpPr/>
          <p:nvPr/>
        </p:nvGrpSpPr>
        <p:grpSpPr>
          <a:xfrm>
            <a:off x="9795167" y="4498895"/>
            <a:ext cx="1712259" cy="1810871"/>
            <a:chOff x="5827061" y="869575"/>
            <a:chExt cx="1712259" cy="2133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E6F7F3-7157-4C11-85C1-843372E5DF69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u="sng" dirty="0"/>
                <a:t>ID</a:t>
              </a:r>
            </a:p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ko-KR" altLang="en-US" dirty="0"/>
                <a:t>연락처</a:t>
              </a:r>
              <a:endParaRPr lang="en-US" altLang="ko-KR" dirty="0"/>
            </a:p>
            <a:p>
              <a:r>
                <a:rPr lang="ko-KR" altLang="en-US" dirty="0"/>
                <a:t>거주 동네</a:t>
              </a:r>
              <a:endParaRPr lang="en-US" altLang="ko-KR" dirty="0"/>
            </a:p>
            <a:p>
              <a:r>
                <a:rPr lang="ko-KR" altLang="en-US" dirty="0"/>
                <a:t>회원 등급</a:t>
              </a:r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FAE408-F766-4370-8D5E-E95509246E8C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49CA3-2341-48F6-BDDD-A084E231F067}"/>
              </a:ext>
            </a:extLst>
          </p:cNvPr>
          <p:cNvGrpSpPr/>
          <p:nvPr/>
        </p:nvGrpSpPr>
        <p:grpSpPr>
          <a:xfrm>
            <a:off x="7579282" y="4498895"/>
            <a:ext cx="1712259" cy="1804845"/>
            <a:chOff x="8005486" y="869574"/>
            <a:chExt cx="1819832" cy="18108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C6A4EB-79BB-4EAD-A687-A54B721DF55B}"/>
                </a:ext>
              </a:extLst>
            </p:cNvPr>
            <p:cNvSpPr/>
            <p:nvPr/>
          </p:nvSpPr>
          <p:spPr>
            <a:xfrm>
              <a:off x="8005486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u="sng" dirty="0">
                  <a:solidFill>
                    <a:srgbClr val="FF0000"/>
                  </a:solidFill>
                </a:rPr>
                <a:t>판매자</a:t>
              </a:r>
              <a:endParaRPr lang="en-US" altLang="ko-KR" u="sng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구매자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/>
                <a:t>거래 상품</a:t>
              </a:r>
              <a:endParaRPr lang="en-US" altLang="ko-KR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32234B4-2A42-40A5-BC23-0B7396098C3A}"/>
                </a:ext>
              </a:extLst>
            </p:cNvPr>
            <p:cNvSpPr/>
            <p:nvPr/>
          </p:nvSpPr>
          <p:spPr>
            <a:xfrm>
              <a:off x="8005486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거래</a:t>
              </a:r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3BD7253-FA6C-4C79-B54E-EDC2AE424AA8}"/>
              </a:ext>
            </a:extLst>
          </p:cNvPr>
          <p:cNvCxnSpPr>
            <a:cxnSpLocks/>
          </p:cNvCxnSpPr>
          <p:nvPr/>
        </p:nvCxnSpPr>
        <p:spPr>
          <a:xfrm flipV="1">
            <a:off x="8435411" y="5010744"/>
            <a:ext cx="1447578" cy="320832"/>
          </a:xfrm>
          <a:prstGeom prst="bentConnector3">
            <a:avLst>
              <a:gd name="adj1" fmla="val 6509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D054D6B-04FD-4CEC-A180-7AAFF0343FB6}"/>
              </a:ext>
            </a:extLst>
          </p:cNvPr>
          <p:cNvCxnSpPr>
            <a:cxnSpLocks/>
          </p:cNvCxnSpPr>
          <p:nvPr/>
        </p:nvCxnSpPr>
        <p:spPr>
          <a:xfrm flipV="1">
            <a:off x="8550626" y="5291253"/>
            <a:ext cx="1332363" cy="306632"/>
          </a:xfrm>
          <a:prstGeom prst="bentConnector3">
            <a:avLst>
              <a:gd name="adj1" fmla="val 7287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4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00B09A-27F6-492C-9F9A-71298744CEF8}"/>
              </a:ext>
            </a:extLst>
          </p:cNvPr>
          <p:cNvSpPr/>
          <p:nvPr/>
        </p:nvSpPr>
        <p:spPr>
          <a:xfrm>
            <a:off x="7409667" y="2241176"/>
            <a:ext cx="4558215" cy="4374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E2F3BE-FD70-4C2D-8D12-442B0263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83" y="262565"/>
            <a:ext cx="6880412" cy="81821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Ternary</a:t>
            </a:r>
            <a:r>
              <a:rPr lang="ko-KR" altLang="en-US" sz="4000" dirty="0"/>
              <a:t> 관계 집합의 변환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AC2289-0918-41E5-945B-6B3104C7D33E}"/>
              </a:ext>
            </a:extLst>
          </p:cNvPr>
          <p:cNvGrpSpPr/>
          <p:nvPr/>
        </p:nvGrpSpPr>
        <p:grpSpPr>
          <a:xfrm>
            <a:off x="7938207" y="308882"/>
            <a:ext cx="3845940" cy="1411710"/>
            <a:chOff x="7897825" y="520190"/>
            <a:chExt cx="3940774" cy="1531856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030302BD-A559-418A-BC8C-85C2B0AF76A0}"/>
                </a:ext>
              </a:extLst>
            </p:cNvPr>
            <p:cNvSpPr/>
            <p:nvPr/>
          </p:nvSpPr>
          <p:spPr>
            <a:xfrm>
              <a:off x="7897825" y="1147026"/>
              <a:ext cx="1853051" cy="31418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DF9E6E-C8F0-4C84-9545-A46AA18FFC1E}"/>
                </a:ext>
              </a:extLst>
            </p:cNvPr>
            <p:cNvSpPr/>
            <p:nvPr/>
          </p:nvSpPr>
          <p:spPr>
            <a:xfrm>
              <a:off x="7987431" y="520190"/>
              <a:ext cx="1636763" cy="2549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구매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C37BC7-5262-44BB-A346-FE6E5A42738D}"/>
                </a:ext>
              </a:extLst>
            </p:cNvPr>
            <p:cNvSpPr/>
            <p:nvPr/>
          </p:nvSpPr>
          <p:spPr>
            <a:xfrm>
              <a:off x="8009854" y="1797124"/>
              <a:ext cx="1636763" cy="2549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판매</a:t>
              </a: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9C0693C9-97D2-4803-9D80-A87C303F5ADF}"/>
                </a:ext>
              </a:extLst>
            </p:cNvPr>
            <p:cNvSpPr/>
            <p:nvPr/>
          </p:nvSpPr>
          <p:spPr>
            <a:xfrm>
              <a:off x="7999290" y="1175066"/>
              <a:ext cx="1636763" cy="25492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거래내역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9DBE7F-1C5F-4E69-A63A-D2F3D742E97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805813" y="775112"/>
              <a:ext cx="11859" cy="399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754BEE-114D-4791-9C2B-149A443DC553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817672" y="1429988"/>
              <a:ext cx="10564" cy="367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4618F9D-7A27-4C4D-BC64-D2F94C8BAB08}"/>
                </a:ext>
              </a:extLst>
            </p:cNvPr>
            <p:cNvCxnSpPr>
              <a:cxnSpLocks/>
            </p:cNvCxnSpPr>
            <p:nvPr/>
          </p:nvCxnSpPr>
          <p:spPr>
            <a:xfrm>
              <a:off x="8855588" y="1424470"/>
              <a:ext cx="0" cy="372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856812-7D8A-401C-B0FE-54BDB4FD9BFC}"/>
                </a:ext>
              </a:extLst>
            </p:cNvPr>
            <p:cNvSpPr/>
            <p:nvPr/>
          </p:nvSpPr>
          <p:spPr>
            <a:xfrm>
              <a:off x="10201836" y="1175548"/>
              <a:ext cx="1636763" cy="2549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C27CDBB-37A4-4455-A216-775297B4A259}"/>
                </a:ext>
              </a:extLst>
            </p:cNvPr>
            <p:cNvCxnSpPr>
              <a:stCxn id="4" idx="3"/>
              <a:endCxn id="28" idx="1"/>
            </p:cNvCxnSpPr>
            <p:nvPr/>
          </p:nvCxnSpPr>
          <p:spPr>
            <a:xfrm flipV="1">
              <a:off x="9750876" y="1303009"/>
              <a:ext cx="450960" cy="1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0A7017B5-C16C-4981-8ADF-C09C092D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90" y="1485664"/>
            <a:ext cx="7068977" cy="2911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개체 집합의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판매</a:t>
            </a:r>
            <a:r>
              <a:rPr lang="en-US" altLang="ko-KR" sz="2000" dirty="0"/>
              <a:t>(</a:t>
            </a:r>
            <a:r>
              <a:rPr lang="ko-KR" altLang="en-US" sz="2000" u="sng" dirty="0"/>
              <a:t>판매자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판매 가격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날짜</a:t>
            </a:r>
            <a:r>
              <a:rPr lang="en-US" altLang="ko-KR" sz="2000" dirty="0"/>
              <a:t>) </a:t>
            </a:r>
          </a:p>
          <a:p>
            <a:pPr>
              <a:buFontTx/>
              <a:buChar char="-"/>
            </a:pPr>
            <a:r>
              <a:rPr lang="ko-KR" altLang="en-US" sz="2000" dirty="0"/>
              <a:t>구매</a:t>
            </a:r>
            <a:r>
              <a:rPr lang="en-US" altLang="ko-KR" sz="2000" dirty="0"/>
              <a:t>(</a:t>
            </a:r>
            <a:r>
              <a:rPr lang="ko-KR" altLang="en-US" sz="2000" u="sng" dirty="0"/>
              <a:t>구매자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구매 가격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날짜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동네</a:t>
            </a:r>
            <a:r>
              <a:rPr lang="en-US" altLang="ko-KR" sz="2000" dirty="0"/>
              <a:t>(</a:t>
            </a:r>
            <a:r>
              <a:rPr lang="ko-KR" altLang="en-US" sz="2000" u="sng" dirty="0"/>
              <a:t>동네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생활 커뮤니티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거래내역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의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거래내역</a:t>
            </a:r>
            <a:r>
              <a:rPr lang="en-US" altLang="ko-KR" sz="2000" dirty="0"/>
              <a:t>(</a:t>
            </a:r>
            <a:r>
              <a:rPr lang="ko-KR" altLang="en-US" sz="2000" u="sng" dirty="0">
                <a:solidFill>
                  <a:srgbClr val="FF0000"/>
                </a:solidFill>
              </a:rPr>
              <a:t>판매자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</a:rPr>
              <a:t>구매자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</a:rPr>
              <a:t>상품</a:t>
            </a:r>
            <a:r>
              <a:rPr lang="en-US" altLang="ko-KR" sz="2000" dirty="0"/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동네 이름</a:t>
            </a:r>
            <a:r>
              <a:rPr lang="en-US" altLang="ko-KR" sz="2000" dirty="0"/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날짜</a:t>
            </a:r>
            <a:r>
              <a:rPr lang="en-US" altLang="ko-KR" sz="2000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D2E7A7-47B7-4E26-89EE-0A12F014BCA1}"/>
              </a:ext>
            </a:extLst>
          </p:cNvPr>
          <p:cNvSpPr txBox="1"/>
          <p:nvPr/>
        </p:nvSpPr>
        <p:spPr>
          <a:xfrm flipH="1">
            <a:off x="340690" y="4743180"/>
            <a:ext cx="605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변환 과정을 거쳐서 부분적인 스키마의 결과는</a:t>
            </a:r>
            <a:r>
              <a:rPr lang="en-US" altLang="ko-KR" dirty="0"/>
              <a:t> </a:t>
            </a:r>
            <a:r>
              <a:rPr lang="ko-KR" altLang="en-US" dirty="0"/>
              <a:t>오른쪽 그림과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9FA8E3-4D05-4A06-8892-AF21C9FDF8AE}"/>
              </a:ext>
            </a:extLst>
          </p:cNvPr>
          <p:cNvGrpSpPr/>
          <p:nvPr/>
        </p:nvGrpSpPr>
        <p:grpSpPr>
          <a:xfrm>
            <a:off x="7658291" y="2514829"/>
            <a:ext cx="4054128" cy="3886833"/>
            <a:chOff x="7658291" y="2514829"/>
            <a:chExt cx="4054128" cy="388683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8BB2E8B-AA94-4306-93AD-A23E0DB65732}"/>
                </a:ext>
              </a:extLst>
            </p:cNvPr>
            <p:cNvGrpSpPr/>
            <p:nvPr/>
          </p:nvGrpSpPr>
          <p:grpSpPr>
            <a:xfrm>
              <a:off x="7860084" y="2523564"/>
              <a:ext cx="1712259" cy="1810872"/>
              <a:chOff x="1084729" y="475129"/>
              <a:chExt cx="1712259" cy="181087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ECF148E-9945-4FE8-B876-D222F20100BD}"/>
                  </a:ext>
                </a:extLst>
              </p:cNvPr>
              <p:cNvSpPr/>
              <p:nvPr/>
            </p:nvSpPr>
            <p:spPr>
              <a:xfrm>
                <a:off x="1084729" y="869577"/>
                <a:ext cx="1712259" cy="1416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u="sng" dirty="0"/>
                  <a:t>구매자</a:t>
                </a:r>
                <a:endParaRPr lang="en-US" altLang="ko-KR" u="sng" dirty="0"/>
              </a:p>
              <a:p>
                <a:r>
                  <a:rPr lang="ko-KR" altLang="en-US" u="sng" dirty="0"/>
                  <a:t>상품</a:t>
                </a:r>
                <a:endParaRPr lang="en-US" altLang="ko-KR" u="sng" dirty="0"/>
              </a:p>
              <a:p>
                <a:r>
                  <a:rPr lang="ko-KR" altLang="en-US" u="sng" dirty="0"/>
                  <a:t>날짜</a:t>
                </a:r>
                <a:endParaRPr lang="en-US" altLang="ko-KR" u="sng" dirty="0"/>
              </a:p>
              <a:p>
                <a:r>
                  <a:rPr lang="ko-KR" altLang="en-US" dirty="0"/>
                  <a:t>구매 가격</a:t>
                </a:r>
                <a:endParaRPr lang="en-US" altLang="ko-KR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7A6889-4F39-43EB-8FF5-48F8CB1B0041}"/>
                  </a:ext>
                </a:extLst>
              </p:cNvPr>
              <p:cNvSpPr/>
              <p:nvPr/>
            </p:nvSpPr>
            <p:spPr>
              <a:xfrm>
                <a:off x="1084729" y="475129"/>
                <a:ext cx="1712259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구매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D18DB0-C1E7-46C5-AEB2-6273B17F7E33}"/>
                </a:ext>
              </a:extLst>
            </p:cNvPr>
            <p:cNvGrpSpPr/>
            <p:nvPr/>
          </p:nvGrpSpPr>
          <p:grpSpPr>
            <a:xfrm>
              <a:off x="9966719" y="2514829"/>
              <a:ext cx="1712259" cy="1810872"/>
              <a:chOff x="3532095" y="869575"/>
              <a:chExt cx="1712259" cy="18108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CDC0A43-1F3E-463D-A43E-C0CEA968A9ED}"/>
                  </a:ext>
                </a:extLst>
              </p:cNvPr>
              <p:cNvSpPr/>
              <p:nvPr/>
            </p:nvSpPr>
            <p:spPr>
              <a:xfrm>
                <a:off x="3532095" y="1264023"/>
                <a:ext cx="1712259" cy="1416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u="sng" dirty="0"/>
                  <a:t>판매자</a:t>
                </a:r>
                <a:endParaRPr lang="en-US" altLang="ko-KR" u="sng" dirty="0"/>
              </a:p>
              <a:p>
                <a:r>
                  <a:rPr lang="ko-KR" altLang="en-US" u="sng" dirty="0"/>
                  <a:t>상품</a:t>
                </a:r>
                <a:endParaRPr lang="en-US" altLang="ko-KR" u="sng" dirty="0"/>
              </a:p>
              <a:p>
                <a:r>
                  <a:rPr lang="ko-KR" altLang="en-US" u="sng" dirty="0"/>
                  <a:t>날짜</a:t>
                </a:r>
                <a:endParaRPr lang="en-US" altLang="ko-KR" u="sng" dirty="0"/>
              </a:p>
              <a:p>
                <a:r>
                  <a:rPr lang="ko-KR" altLang="en-US" dirty="0"/>
                  <a:t>판매 가격</a:t>
                </a:r>
                <a:endParaRPr lang="en-US" altLang="ko-KR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CB9739-CF20-43AF-ADDF-CBBC61339EE8}"/>
                  </a:ext>
                </a:extLst>
              </p:cNvPr>
              <p:cNvSpPr/>
              <p:nvPr/>
            </p:nvSpPr>
            <p:spPr>
              <a:xfrm>
                <a:off x="3532095" y="869575"/>
                <a:ext cx="1712259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5CA9F32-977A-4A7F-9ACE-D4E9B44F068F}"/>
                </a:ext>
              </a:extLst>
            </p:cNvPr>
            <p:cNvGrpSpPr/>
            <p:nvPr/>
          </p:nvGrpSpPr>
          <p:grpSpPr>
            <a:xfrm>
              <a:off x="10000161" y="4590791"/>
              <a:ext cx="1712258" cy="1810871"/>
              <a:chOff x="8010252" y="758263"/>
              <a:chExt cx="1819832" cy="181087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B766618-E535-409C-A911-61A580B2452C}"/>
                  </a:ext>
                </a:extLst>
              </p:cNvPr>
              <p:cNvSpPr/>
              <p:nvPr/>
            </p:nvSpPr>
            <p:spPr>
              <a:xfrm>
                <a:off x="8010252" y="1152710"/>
                <a:ext cx="1819832" cy="1416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u="sng" dirty="0"/>
                  <a:t>동네 이름</a:t>
                </a:r>
                <a:endParaRPr lang="en-US" altLang="ko-KR" u="sng" dirty="0"/>
              </a:p>
              <a:p>
                <a:r>
                  <a:rPr lang="ko-KR" altLang="en-US" dirty="0"/>
                  <a:t>생활 커뮤니티</a:t>
                </a:r>
                <a:endParaRPr lang="en-US" altLang="ko-KR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B83E07-B697-44CE-ACAC-1969EAB43E88}"/>
                  </a:ext>
                </a:extLst>
              </p:cNvPr>
              <p:cNvSpPr/>
              <p:nvPr/>
            </p:nvSpPr>
            <p:spPr>
              <a:xfrm>
                <a:off x="8010252" y="758263"/>
                <a:ext cx="1819832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동네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22E7FDC-533B-45E4-8954-394739AB4D85}"/>
                </a:ext>
              </a:extLst>
            </p:cNvPr>
            <p:cNvGrpSpPr/>
            <p:nvPr/>
          </p:nvGrpSpPr>
          <p:grpSpPr>
            <a:xfrm>
              <a:off x="7860085" y="4567520"/>
              <a:ext cx="1712259" cy="1804845"/>
              <a:chOff x="8005486" y="869574"/>
              <a:chExt cx="1819832" cy="181087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2101563-5678-4D92-AA94-4476740194F5}"/>
                  </a:ext>
                </a:extLst>
              </p:cNvPr>
              <p:cNvSpPr/>
              <p:nvPr/>
            </p:nvSpPr>
            <p:spPr>
              <a:xfrm>
                <a:off x="8005486" y="1264022"/>
                <a:ext cx="1819832" cy="1416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u="sng" dirty="0">
                    <a:solidFill>
                      <a:srgbClr val="FF0000"/>
                    </a:solidFill>
                  </a:rPr>
                  <a:t>판매자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  <a:p>
                <a:r>
                  <a:rPr lang="ko-KR" altLang="en-US" u="sng" dirty="0">
                    <a:solidFill>
                      <a:srgbClr val="FF0000"/>
                    </a:solidFill>
                  </a:rPr>
                  <a:t>구매자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  <a:p>
                <a:r>
                  <a:rPr lang="ko-KR" altLang="en-US" u="sng" dirty="0">
                    <a:solidFill>
                      <a:srgbClr val="FF0000"/>
                    </a:solidFill>
                  </a:rPr>
                  <a:t>상품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  <a:p>
                <a:r>
                  <a:rPr lang="ko-KR" altLang="en-US" u="sng" dirty="0">
                    <a:solidFill>
                      <a:srgbClr val="FF0000"/>
                    </a:solidFill>
                  </a:rPr>
                  <a:t>동네 이름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  <a:p>
                <a:r>
                  <a:rPr lang="ko-KR" altLang="en-US" u="sng" dirty="0">
                    <a:solidFill>
                      <a:srgbClr val="FF0000"/>
                    </a:solidFill>
                  </a:rPr>
                  <a:t>날짜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A68AC59-355B-453B-8CC2-87EE6DE415C5}"/>
                  </a:ext>
                </a:extLst>
              </p:cNvPr>
              <p:cNvSpPr/>
              <p:nvPr/>
            </p:nvSpPr>
            <p:spPr>
              <a:xfrm>
                <a:off x="8005486" y="869574"/>
                <a:ext cx="1819832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거래 내역</a:t>
                </a:r>
              </a:p>
            </p:txBody>
          </p:sp>
        </p:grp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627BD0F-B761-4B53-9FE4-0F50063CC3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60110" y="3990659"/>
              <a:ext cx="1901299" cy="328185"/>
            </a:xfrm>
            <a:prstGeom prst="bentConnector3">
              <a:avLst>
                <a:gd name="adj1" fmla="val 9983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8572D3-F8E9-4A92-86B2-8735CA45B8BE}"/>
                </a:ext>
              </a:extLst>
            </p:cNvPr>
            <p:cNvCxnSpPr/>
            <p:nvPr/>
          </p:nvCxnSpPr>
          <p:spPr>
            <a:xfrm>
              <a:off x="8716213" y="5105400"/>
              <a:ext cx="10304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7AA50A02-5AB2-4465-8E9D-8A49DD1C59B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00280" y="4162113"/>
              <a:ext cx="2216258" cy="300236"/>
            </a:xfrm>
            <a:prstGeom prst="bentConnector3">
              <a:avLst>
                <a:gd name="adj1" fmla="val 10019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48596DC-AD34-47E4-8B36-AB1F35FB38D7}"/>
                </a:ext>
              </a:extLst>
            </p:cNvPr>
            <p:cNvCxnSpPr/>
            <p:nvPr/>
          </p:nvCxnSpPr>
          <p:spPr>
            <a:xfrm>
              <a:off x="7658291" y="5420360"/>
              <a:ext cx="27991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C8743191-E8E7-4A09-803D-D7642751EB85}"/>
                </a:ext>
              </a:extLst>
            </p:cNvPr>
            <p:cNvCxnSpPr/>
            <p:nvPr/>
          </p:nvCxnSpPr>
          <p:spPr>
            <a:xfrm flipV="1">
              <a:off x="8986520" y="5549900"/>
              <a:ext cx="1132840" cy="386080"/>
            </a:xfrm>
            <a:prstGeom prst="bentConnector3">
              <a:avLst>
                <a:gd name="adj1" fmla="val 6435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A3CAEF1-2481-43BF-B3BB-1B18470D948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73431" y="4368640"/>
              <a:ext cx="2196123" cy="406724"/>
            </a:xfrm>
            <a:prstGeom prst="bentConnector3">
              <a:avLst>
                <a:gd name="adj1" fmla="val 9984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FDD593E-1F84-4DD1-BAFD-DD7D8AE7D933}"/>
                </a:ext>
              </a:extLst>
            </p:cNvPr>
            <p:cNvCxnSpPr>
              <a:cxnSpLocks/>
            </p:cNvCxnSpPr>
            <p:nvPr/>
          </p:nvCxnSpPr>
          <p:spPr>
            <a:xfrm>
              <a:off x="8446973" y="5661430"/>
              <a:ext cx="1226425" cy="50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B7141B6C-3E44-40AD-854F-62451CF41CD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08193" y="4868066"/>
              <a:ext cx="2500918" cy="232402"/>
            </a:xfrm>
            <a:prstGeom prst="bentConnector3">
              <a:avLst>
                <a:gd name="adj1" fmla="val 999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647FFF9B-C355-483A-BC93-3F1601A41E22}"/>
                </a:ext>
              </a:extLst>
            </p:cNvPr>
            <p:cNvCxnSpPr>
              <a:cxnSpLocks/>
            </p:cNvCxnSpPr>
            <p:nvPr/>
          </p:nvCxnSpPr>
          <p:spPr>
            <a:xfrm>
              <a:off x="8480972" y="6222963"/>
              <a:ext cx="1361477" cy="76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7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CA81A37B-3B81-4C41-96D4-88410E3E97EA}"/>
              </a:ext>
            </a:extLst>
          </p:cNvPr>
          <p:cNvSpPr/>
          <p:nvPr/>
        </p:nvSpPr>
        <p:spPr>
          <a:xfrm>
            <a:off x="6502400" y="2936240"/>
            <a:ext cx="5516880" cy="3499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5A458-756E-43C6-8E89-2F9EA58F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22" y="275478"/>
            <a:ext cx="7176321" cy="7016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Ternary</a:t>
            </a:r>
            <a:r>
              <a:rPr lang="ko-KR" altLang="en-US" sz="4000" dirty="0"/>
              <a:t> 관계 집합의 변환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C4A3-D429-4748-A965-67FBF8FD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90" y="1122848"/>
            <a:ext cx="10515600" cy="5543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개체 집합의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회원</a:t>
            </a:r>
            <a:r>
              <a:rPr lang="en-US" altLang="ko-KR" sz="2000" dirty="0"/>
              <a:t>(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거주 동네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중고 상품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u="sng" dirty="0">
                <a:solidFill>
                  <a:schemeClr val="bg1">
                    <a:lumMod val="50000"/>
                  </a:schemeClr>
                </a:solidFill>
              </a:rPr>
              <a:t>상품</a:t>
            </a:r>
            <a:r>
              <a:rPr lang="en-US" altLang="ko-KR" sz="1800" u="sng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카테고리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가격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판매자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중고 상품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상품</a:t>
            </a:r>
            <a:r>
              <a:rPr lang="en-US" altLang="ko-KR" sz="2000" u="sng" dirty="0"/>
              <a:t>ID</a:t>
            </a:r>
            <a:r>
              <a:rPr lang="en-US" altLang="ko-KR" sz="2000" dirty="0"/>
              <a:t>, 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판매자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상품 카테고리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상품</a:t>
            </a:r>
            <a:r>
              <a:rPr lang="en-US" altLang="ko-KR" sz="2000" u="sng" dirty="0"/>
              <a:t>ID, </a:t>
            </a:r>
            <a:r>
              <a:rPr lang="ko-KR" altLang="en-US" sz="2000" u="sng" dirty="0"/>
              <a:t>카테고리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동네</a:t>
            </a:r>
            <a:r>
              <a:rPr lang="en-US" altLang="ko-KR" sz="2000" dirty="0"/>
              <a:t>(</a:t>
            </a:r>
            <a:r>
              <a:rPr lang="ko-KR" altLang="en-US" sz="2000" u="sng" dirty="0"/>
              <a:t>동네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생활 커뮤니티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050" dirty="0"/>
              <a:t> </a:t>
            </a:r>
          </a:p>
          <a:p>
            <a:pPr marL="0" indent="0">
              <a:buNone/>
            </a:pPr>
            <a:r>
              <a:rPr lang="ko-KR" altLang="en-US" sz="2000" b="1" dirty="0"/>
              <a:t>관계 집합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직거래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의 변환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직거래</a:t>
            </a:r>
            <a:r>
              <a:rPr lang="en-US" altLang="ko-KR" sz="2000" dirty="0"/>
              <a:t>(</a:t>
            </a:r>
            <a:r>
              <a:rPr lang="ko-KR" altLang="en-US" sz="2000" u="sng" dirty="0">
                <a:solidFill>
                  <a:srgbClr val="FF0000"/>
                </a:solidFill>
              </a:rPr>
              <a:t>동네 이름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u="sng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,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</a:rPr>
              <a:t>상품</a:t>
            </a:r>
            <a:r>
              <a:rPr lang="en-US" altLang="ko-KR" sz="2000" u="sng" dirty="0">
                <a:solidFill>
                  <a:srgbClr val="FF0000"/>
                </a:solidFill>
              </a:rPr>
              <a:t>ID</a:t>
            </a:r>
            <a:r>
              <a:rPr lang="en-US" altLang="ko-KR" sz="2000" dirty="0"/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EDF84A5-73B7-455C-9FF1-4CEF7A5B8684}"/>
              </a:ext>
            </a:extLst>
          </p:cNvPr>
          <p:cNvGrpSpPr/>
          <p:nvPr/>
        </p:nvGrpSpPr>
        <p:grpSpPr>
          <a:xfrm>
            <a:off x="7799516" y="170544"/>
            <a:ext cx="4150661" cy="1416424"/>
            <a:chOff x="6096000" y="209377"/>
            <a:chExt cx="5461521" cy="1717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5026B69-E16E-4CCF-B68D-D5A3D4279069}"/>
                </a:ext>
              </a:extLst>
            </p:cNvPr>
            <p:cNvSpPr/>
            <p:nvPr/>
          </p:nvSpPr>
          <p:spPr>
            <a:xfrm>
              <a:off x="10155060" y="1407811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634076-2572-408D-B2D1-5F660644DB5D}"/>
                </a:ext>
              </a:extLst>
            </p:cNvPr>
            <p:cNvSpPr/>
            <p:nvPr/>
          </p:nvSpPr>
          <p:spPr>
            <a:xfrm>
              <a:off x="6096000" y="1405776"/>
              <a:ext cx="1402461" cy="455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중고 상품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FD6A0D-B4BE-42CE-8454-737CAD4596AD}"/>
                </a:ext>
              </a:extLst>
            </p:cNvPr>
            <p:cNvSpPr/>
            <p:nvPr/>
          </p:nvSpPr>
          <p:spPr>
            <a:xfrm>
              <a:off x="8171714" y="209377"/>
              <a:ext cx="1308847" cy="502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동네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5A0E121-1CFD-47AF-B545-2AD5ECEBAD08}"/>
                </a:ext>
              </a:extLst>
            </p:cNvPr>
            <p:cNvGrpSpPr/>
            <p:nvPr/>
          </p:nvGrpSpPr>
          <p:grpSpPr>
            <a:xfrm>
              <a:off x="8045739" y="1359028"/>
              <a:ext cx="1580590" cy="567597"/>
              <a:chOff x="3587112" y="1812870"/>
              <a:chExt cx="1580590" cy="567597"/>
            </a:xfrm>
          </p:grpSpPr>
          <p:sp>
            <p:nvSpPr>
              <p:cNvPr id="8" name="다이아몬드 7">
                <a:extLst>
                  <a:ext uri="{FF2B5EF4-FFF2-40B4-BE49-F238E27FC236}">
                    <a16:creationId xmlns:a16="http://schemas.microsoft.com/office/drawing/2014/main" id="{6CD5CFDA-5AF9-44CC-A204-F7B1279123C6}"/>
                  </a:ext>
                </a:extLst>
              </p:cNvPr>
              <p:cNvSpPr/>
              <p:nvPr/>
            </p:nvSpPr>
            <p:spPr>
              <a:xfrm>
                <a:off x="3587112" y="1812870"/>
                <a:ext cx="1580590" cy="567597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다이아몬드 8">
                <a:extLst>
                  <a:ext uri="{FF2B5EF4-FFF2-40B4-BE49-F238E27FC236}">
                    <a16:creationId xmlns:a16="http://schemas.microsoft.com/office/drawing/2014/main" id="{E6EDBEB4-37A0-4DC2-8ACA-FEF4A096D7F7}"/>
                  </a:ext>
                </a:extLst>
              </p:cNvPr>
              <p:cNvSpPr/>
              <p:nvPr/>
            </p:nvSpPr>
            <p:spPr>
              <a:xfrm>
                <a:off x="3666281" y="1859727"/>
                <a:ext cx="1402461" cy="455288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직거래</a:t>
                </a: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67DFB9-9A79-4703-B59D-513F0823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8462" y="1595320"/>
              <a:ext cx="6694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082DE77-1A99-40DD-AF17-BE09E0284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2272" y="1690571"/>
              <a:ext cx="6694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9E3C8D2-1D25-424A-94BE-2E936B836D0C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8826138" y="711400"/>
              <a:ext cx="9896" cy="64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DB8C33A-A299-4F91-8F0C-F35A7AC07E59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 flipV="1">
              <a:off x="9626329" y="1635455"/>
              <a:ext cx="528731" cy="73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CE6D4B-4534-4BD3-803C-4D543AFEBBD5}"/>
              </a:ext>
            </a:extLst>
          </p:cNvPr>
          <p:cNvGrpSpPr/>
          <p:nvPr/>
        </p:nvGrpSpPr>
        <p:grpSpPr>
          <a:xfrm>
            <a:off x="6930362" y="4826013"/>
            <a:ext cx="1371597" cy="1336930"/>
            <a:chOff x="8010252" y="758263"/>
            <a:chExt cx="1819832" cy="18108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166CF0-B507-4633-A591-726321B2F865}"/>
                </a:ext>
              </a:extLst>
            </p:cNvPr>
            <p:cNvSpPr/>
            <p:nvPr/>
          </p:nvSpPr>
          <p:spPr>
            <a:xfrm>
              <a:off x="8010252" y="1152710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u="sng" dirty="0"/>
                <a:t>동네 이름</a:t>
              </a:r>
              <a:endParaRPr lang="en-US" altLang="ko-KR" sz="1400" u="sng" dirty="0"/>
            </a:p>
            <a:p>
              <a:r>
                <a:rPr lang="ko-KR" altLang="en-US" sz="1400" dirty="0"/>
                <a:t>생활 커뮤니티</a:t>
              </a:r>
              <a:endParaRPr lang="en-US" altLang="ko-KR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A1F6B1-C17C-4054-A04E-F89CC170D82A}"/>
                </a:ext>
              </a:extLst>
            </p:cNvPr>
            <p:cNvSpPr/>
            <p:nvPr/>
          </p:nvSpPr>
          <p:spPr>
            <a:xfrm>
              <a:off x="8010252" y="758263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동네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8D4E3E-45BE-4EE8-BCBF-8E5D2462CC92}"/>
              </a:ext>
            </a:extLst>
          </p:cNvPr>
          <p:cNvGrpSpPr/>
          <p:nvPr/>
        </p:nvGrpSpPr>
        <p:grpSpPr>
          <a:xfrm>
            <a:off x="10345880" y="3278613"/>
            <a:ext cx="1371600" cy="1336931"/>
            <a:chOff x="8005484" y="869574"/>
            <a:chExt cx="1819834" cy="18108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9652AE-44C6-411A-94BF-A29831C83800}"/>
                </a:ext>
              </a:extLst>
            </p:cNvPr>
            <p:cNvSpPr/>
            <p:nvPr/>
          </p:nvSpPr>
          <p:spPr>
            <a:xfrm>
              <a:off x="8005484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u="sng" dirty="0"/>
                <a:t>상품 </a:t>
              </a:r>
              <a:r>
                <a:rPr lang="en-US" altLang="ko-KR" sz="1400" u="sng" dirty="0"/>
                <a:t>ID</a:t>
              </a:r>
            </a:p>
            <a:p>
              <a:r>
                <a:rPr lang="ko-KR" altLang="en-US" sz="1400" dirty="0"/>
                <a:t>가격</a:t>
              </a:r>
              <a:endParaRPr lang="en-US" altLang="ko-KR" sz="1400" dirty="0"/>
            </a:p>
            <a:p>
              <a:r>
                <a:rPr lang="ko-KR" altLang="en-US" sz="1400" dirty="0"/>
                <a:t>판매자</a:t>
              </a:r>
              <a:endParaRPr lang="en-US" altLang="ko-KR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BC2C8C-7067-4DCB-9367-A7CE95805D99}"/>
                </a:ext>
              </a:extLst>
            </p:cNvPr>
            <p:cNvSpPr/>
            <p:nvPr/>
          </p:nvSpPr>
          <p:spPr>
            <a:xfrm>
              <a:off x="8005486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중고 상품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D37EE1-2962-443A-AFE6-045F146D599F}"/>
              </a:ext>
            </a:extLst>
          </p:cNvPr>
          <p:cNvGrpSpPr/>
          <p:nvPr/>
        </p:nvGrpSpPr>
        <p:grpSpPr>
          <a:xfrm>
            <a:off x="8657847" y="4826013"/>
            <a:ext cx="1371600" cy="1336931"/>
            <a:chOff x="8005484" y="869574"/>
            <a:chExt cx="1819834" cy="18108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B84C90-681B-4449-A7B0-854D86D602EC}"/>
                </a:ext>
              </a:extLst>
            </p:cNvPr>
            <p:cNvSpPr/>
            <p:nvPr/>
          </p:nvSpPr>
          <p:spPr>
            <a:xfrm>
              <a:off x="8005484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u="sng" dirty="0">
                  <a:solidFill>
                    <a:srgbClr val="FF0000"/>
                  </a:solidFill>
                </a:rPr>
                <a:t>거래 동네</a:t>
              </a:r>
              <a:endParaRPr lang="en-US" altLang="ko-KR" sz="1400" u="sng" dirty="0">
                <a:solidFill>
                  <a:srgbClr val="FF0000"/>
                </a:solidFill>
              </a:endParaRPr>
            </a:p>
            <a:p>
              <a:r>
                <a:rPr lang="ko-KR" altLang="en-US" sz="1400" u="sng" dirty="0">
                  <a:solidFill>
                    <a:srgbClr val="FF0000"/>
                  </a:solidFill>
                </a:rPr>
                <a:t>거래 상품</a:t>
              </a:r>
              <a:endParaRPr lang="en-US" altLang="ko-KR" sz="1400" u="sng" dirty="0">
                <a:solidFill>
                  <a:srgbClr val="FF0000"/>
                </a:solidFill>
              </a:endParaRPr>
            </a:p>
            <a:p>
              <a:r>
                <a:rPr lang="ko-KR" altLang="en-US" sz="1400" u="sng" dirty="0">
                  <a:solidFill>
                    <a:srgbClr val="FF0000"/>
                  </a:solidFill>
                </a:rPr>
                <a:t>판매자</a:t>
              </a:r>
              <a:endParaRPr lang="en-US" altLang="ko-KR" sz="1400" u="sng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B4574-5551-4FD6-B682-B096650299A0}"/>
                </a:ext>
              </a:extLst>
            </p:cNvPr>
            <p:cNvSpPr/>
            <p:nvPr/>
          </p:nvSpPr>
          <p:spPr>
            <a:xfrm>
              <a:off x="8005486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직거래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37B8DC-43BC-42BB-85D4-FCF2CF9FCF75}"/>
              </a:ext>
            </a:extLst>
          </p:cNvPr>
          <p:cNvGrpSpPr/>
          <p:nvPr/>
        </p:nvGrpSpPr>
        <p:grpSpPr>
          <a:xfrm>
            <a:off x="10362858" y="4826014"/>
            <a:ext cx="1371598" cy="1336930"/>
            <a:chOff x="5827061" y="869575"/>
            <a:chExt cx="1712259" cy="21336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DF5516-7C6C-4A3F-8C76-904620FDFB03}"/>
                </a:ext>
              </a:extLst>
            </p:cNvPr>
            <p:cNvSpPr/>
            <p:nvPr/>
          </p:nvSpPr>
          <p:spPr>
            <a:xfrm>
              <a:off x="5827061" y="1264022"/>
              <a:ext cx="1712259" cy="1739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u="sng" dirty="0"/>
                <a:t>ID</a:t>
              </a:r>
            </a:p>
            <a:p>
              <a:r>
                <a:rPr lang="ko-KR" altLang="en-US" sz="1400" dirty="0"/>
                <a:t>이름</a:t>
              </a:r>
              <a:endParaRPr lang="en-US" altLang="ko-KR" sz="1400" dirty="0"/>
            </a:p>
            <a:p>
              <a:r>
                <a:rPr lang="ko-KR" altLang="en-US" sz="1400" dirty="0"/>
                <a:t>연락처</a:t>
              </a:r>
              <a:endParaRPr lang="en-US" altLang="ko-KR" sz="1400" dirty="0"/>
            </a:p>
            <a:p>
              <a:r>
                <a:rPr lang="ko-KR" altLang="en-US" sz="1400" dirty="0"/>
                <a:t>거주 위치</a:t>
              </a:r>
              <a:endParaRPr lang="en-US" altLang="ko-KR" sz="1400" dirty="0"/>
            </a:p>
            <a:p>
              <a:r>
                <a:rPr lang="ko-KR" altLang="en-US" sz="1400" dirty="0"/>
                <a:t>회원 등급</a:t>
              </a:r>
              <a:endParaRPr lang="en-US" altLang="ko-KR" sz="1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A83929-60BE-4660-ACE9-4493714F1B28}"/>
                </a:ext>
              </a:extLst>
            </p:cNvPr>
            <p:cNvSpPr/>
            <p:nvPr/>
          </p:nvSpPr>
          <p:spPr>
            <a:xfrm>
              <a:off x="5827061" y="869575"/>
              <a:ext cx="1712259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DC4020-44C6-4F46-B9EA-D3AA61862269}"/>
              </a:ext>
            </a:extLst>
          </p:cNvPr>
          <p:cNvGrpSpPr/>
          <p:nvPr/>
        </p:nvGrpSpPr>
        <p:grpSpPr>
          <a:xfrm>
            <a:off x="8657845" y="3274377"/>
            <a:ext cx="1371600" cy="1336931"/>
            <a:chOff x="8005484" y="869574"/>
            <a:chExt cx="1819834" cy="181087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9876C28-BCCE-411C-84B6-6CBF5D3DAAC8}"/>
                </a:ext>
              </a:extLst>
            </p:cNvPr>
            <p:cNvSpPr/>
            <p:nvPr/>
          </p:nvSpPr>
          <p:spPr>
            <a:xfrm>
              <a:off x="8005484" y="1264022"/>
              <a:ext cx="1819832" cy="1416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u="sng" dirty="0"/>
                <a:t>상품 </a:t>
              </a:r>
              <a:r>
                <a:rPr lang="en-US" altLang="ko-KR" sz="1400" u="sng" dirty="0"/>
                <a:t>ID</a:t>
              </a:r>
            </a:p>
            <a:p>
              <a:r>
                <a:rPr lang="ko-KR" altLang="en-US" sz="1400" u="sng" dirty="0"/>
                <a:t>카테고리</a:t>
              </a:r>
              <a:endParaRPr lang="en-US" altLang="ko-KR" sz="1400" u="sng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CFC2F54-89D5-4AF6-8C5B-47F4CD13FB91}"/>
                </a:ext>
              </a:extLst>
            </p:cNvPr>
            <p:cNvSpPr/>
            <p:nvPr/>
          </p:nvSpPr>
          <p:spPr>
            <a:xfrm>
              <a:off x="8005486" y="869574"/>
              <a:ext cx="1819832" cy="3944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상품 카테고리</a:t>
              </a:r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3FAFD72-4372-445E-82E9-308CCF54D594}"/>
              </a:ext>
            </a:extLst>
          </p:cNvPr>
          <p:cNvCxnSpPr/>
          <p:nvPr/>
        </p:nvCxnSpPr>
        <p:spPr>
          <a:xfrm rot="10800000" flipV="1">
            <a:off x="7843520" y="5405120"/>
            <a:ext cx="868680" cy="121920"/>
          </a:xfrm>
          <a:prstGeom prst="bentConnector3">
            <a:avLst>
              <a:gd name="adj1" fmla="val 3874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92801E-2BED-471F-AE6D-0CBBC8636640}"/>
              </a:ext>
            </a:extLst>
          </p:cNvPr>
          <p:cNvGrpSpPr/>
          <p:nvPr/>
        </p:nvGrpSpPr>
        <p:grpSpPr>
          <a:xfrm>
            <a:off x="9572625" y="3883660"/>
            <a:ext cx="879400" cy="1775460"/>
            <a:chOff x="9603105" y="3497580"/>
            <a:chExt cx="879400" cy="1775460"/>
          </a:xfrm>
        </p:grpSpPr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CE600AD3-F6E4-4E44-8EAA-D9210D17FE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420169" y="4210704"/>
              <a:ext cx="1775460" cy="349212"/>
            </a:xfrm>
            <a:prstGeom prst="bentConnector3">
              <a:avLst>
                <a:gd name="adj1" fmla="val 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6008DE-9489-4AA1-8152-0B14D9ADD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3105" y="5273040"/>
              <a:ext cx="53018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AB3E537-9D27-44BD-B1EC-5E1DB66B5DDC}"/>
              </a:ext>
            </a:extLst>
          </p:cNvPr>
          <p:cNvCxnSpPr>
            <a:cxnSpLocks/>
          </p:cNvCxnSpPr>
          <p:nvPr/>
        </p:nvCxnSpPr>
        <p:spPr>
          <a:xfrm flipV="1">
            <a:off x="9341451" y="5174059"/>
            <a:ext cx="1103062" cy="693355"/>
          </a:xfrm>
          <a:prstGeom prst="bentConnector3">
            <a:avLst>
              <a:gd name="adj1" fmla="val 7929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26D1E6A-3BBD-47B2-83F9-DBCB4480AC78}"/>
              </a:ext>
            </a:extLst>
          </p:cNvPr>
          <p:cNvCxnSpPr>
            <a:cxnSpLocks/>
          </p:cNvCxnSpPr>
          <p:nvPr/>
        </p:nvCxnSpPr>
        <p:spPr>
          <a:xfrm flipV="1">
            <a:off x="9408160" y="3815080"/>
            <a:ext cx="1043865" cy="1625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CF7E868-B0C7-46D3-BE95-346347E11F72}"/>
              </a:ext>
            </a:extLst>
          </p:cNvPr>
          <p:cNvCxnSpPr>
            <a:cxnSpLocks/>
          </p:cNvCxnSpPr>
          <p:nvPr/>
        </p:nvCxnSpPr>
        <p:spPr>
          <a:xfrm rot="5400000">
            <a:off x="10531274" y="4500881"/>
            <a:ext cx="866368" cy="525956"/>
          </a:xfrm>
          <a:prstGeom prst="bentConnector3">
            <a:avLst>
              <a:gd name="adj1" fmla="val 9925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05DE2A7-6987-455C-A3B2-AF9A7E22640B}"/>
              </a:ext>
            </a:extLst>
          </p:cNvPr>
          <p:cNvCxnSpPr>
            <a:cxnSpLocks/>
          </p:cNvCxnSpPr>
          <p:nvPr/>
        </p:nvCxnSpPr>
        <p:spPr>
          <a:xfrm flipH="1" flipV="1">
            <a:off x="11003280" y="4330673"/>
            <a:ext cx="224156" cy="5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EDF01E3-07A5-436A-B77C-B6C1E779A891}"/>
              </a:ext>
            </a:extLst>
          </p:cNvPr>
          <p:cNvSpPr/>
          <p:nvPr/>
        </p:nvSpPr>
        <p:spPr>
          <a:xfrm>
            <a:off x="6496685" y="2882164"/>
            <a:ext cx="1912209" cy="1729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3C623-9207-4191-90CA-B8F5B3ABE53F}"/>
              </a:ext>
            </a:extLst>
          </p:cNvPr>
          <p:cNvSpPr txBox="1"/>
          <p:nvPr/>
        </p:nvSpPr>
        <p:spPr>
          <a:xfrm flipH="1">
            <a:off x="116803" y="4881984"/>
            <a:ext cx="6052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개체 집합 </a:t>
            </a:r>
            <a:r>
              <a:rPr lang="en-US" altLang="ko-KR" dirty="0"/>
              <a:t>“</a:t>
            </a:r>
            <a:r>
              <a:rPr lang="ko-KR" altLang="en-US" dirty="0"/>
              <a:t>중고 상품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카테고리</a:t>
            </a:r>
            <a:r>
              <a:rPr lang="en-US" altLang="ko-KR" dirty="0"/>
              <a:t>’ </a:t>
            </a:r>
            <a:r>
              <a:rPr lang="ko-KR" altLang="en-US" dirty="0"/>
              <a:t>칼럼이 다중 값을 가지므로 개체집합을 두 집합으로 변환하였다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거래장소 테이블의 칼럼 이름 변경</a:t>
            </a:r>
            <a:r>
              <a:rPr lang="en-US" altLang="ko-KR" dirty="0"/>
              <a:t>, </a:t>
            </a:r>
            <a:r>
              <a:rPr lang="ko-KR" altLang="en-US" dirty="0"/>
              <a:t>내용은 동일함</a:t>
            </a:r>
            <a:r>
              <a:rPr lang="en-US" altLang="ko-KR" dirty="0"/>
              <a:t>.)</a:t>
            </a:r>
          </a:p>
          <a:p>
            <a:endParaRPr lang="en-US" altLang="ko-KR" sz="500" dirty="0"/>
          </a:p>
          <a:p>
            <a:endParaRPr lang="en-US" altLang="ko-KR" sz="500" dirty="0"/>
          </a:p>
          <a:p>
            <a:r>
              <a:rPr lang="ko-KR" altLang="en-US" dirty="0"/>
              <a:t>위 변환 과정을 거쳐서 부분적인 스키마의 결과는</a:t>
            </a:r>
            <a:r>
              <a:rPr lang="en-US" altLang="ko-KR" dirty="0"/>
              <a:t> </a:t>
            </a:r>
            <a:r>
              <a:rPr lang="ko-KR" altLang="en-US" dirty="0"/>
              <a:t>오른쪽 그림과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02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2A7D9F32-84E3-4673-938A-B8DEBB99FA9F}"/>
              </a:ext>
            </a:extLst>
          </p:cNvPr>
          <p:cNvGrpSpPr/>
          <p:nvPr/>
        </p:nvGrpSpPr>
        <p:grpSpPr>
          <a:xfrm>
            <a:off x="89647" y="222912"/>
            <a:ext cx="11896746" cy="6611590"/>
            <a:chOff x="89647" y="222912"/>
            <a:chExt cx="11896746" cy="6611590"/>
          </a:xfrm>
        </p:grpSpPr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0F0487B5-A7B2-498A-9ACB-65307621F81C}"/>
                </a:ext>
              </a:extLst>
            </p:cNvPr>
            <p:cNvGrpSpPr/>
            <p:nvPr/>
          </p:nvGrpSpPr>
          <p:grpSpPr>
            <a:xfrm>
              <a:off x="3237367" y="3678404"/>
              <a:ext cx="1347644" cy="1103265"/>
              <a:chOff x="3237367" y="4074644"/>
              <a:chExt cx="1347644" cy="1103265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DA2F1A8E-510F-463A-A896-A97F9CA87748}"/>
                  </a:ext>
                </a:extLst>
              </p:cNvPr>
              <p:cNvGrpSpPr/>
              <p:nvPr/>
            </p:nvGrpSpPr>
            <p:grpSpPr>
              <a:xfrm>
                <a:off x="3237367" y="4074644"/>
                <a:ext cx="1347644" cy="1103265"/>
                <a:chOff x="6054227" y="3053564"/>
                <a:chExt cx="1347644" cy="1103265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26A7351-7EF3-4917-B42F-B6FCE423CEC1}"/>
                    </a:ext>
                  </a:extLst>
                </p:cNvPr>
                <p:cNvGrpSpPr/>
                <p:nvPr/>
              </p:nvGrpSpPr>
              <p:grpSpPr>
                <a:xfrm>
                  <a:off x="6054227" y="3053564"/>
                  <a:ext cx="1347644" cy="1103265"/>
                  <a:chOff x="5827060" y="869575"/>
                  <a:chExt cx="1712260" cy="2133602"/>
                </a:xfrm>
              </p:grpSpPr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AE59AAC5-076F-4571-849E-7C22AB56290E}"/>
                      </a:ext>
                    </a:extLst>
                  </p:cNvPr>
                  <p:cNvSpPr/>
                  <p:nvPr/>
                </p:nvSpPr>
                <p:spPr>
                  <a:xfrm>
                    <a:off x="5827060" y="1264022"/>
                    <a:ext cx="1712259" cy="173915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200" u="sng" dirty="0"/>
                      <a:t>ID</a:t>
                    </a:r>
                  </a:p>
                  <a:p>
                    <a:r>
                      <a:rPr lang="ko-KR" altLang="en-US" sz="1200" dirty="0"/>
                      <a:t>이름</a:t>
                    </a:r>
                    <a:endParaRPr lang="en-US" altLang="ko-KR" sz="1200" dirty="0"/>
                  </a:p>
                  <a:p>
                    <a:r>
                      <a:rPr lang="ko-KR" altLang="en-US" sz="1200" dirty="0"/>
                      <a:t>연락처</a:t>
                    </a:r>
                    <a:endParaRPr lang="en-US" altLang="ko-KR" sz="1200" dirty="0"/>
                  </a:p>
                  <a:p>
                    <a:r>
                      <a:rPr lang="ko-KR" altLang="en-US" sz="1200" dirty="0"/>
                      <a:t>거주 동네</a:t>
                    </a:r>
                    <a:endParaRPr lang="en-US" altLang="ko-KR" sz="1200" dirty="0"/>
                  </a:p>
                  <a:p>
                    <a:r>
                      <a:rPr lang="ko-KR" altLang="en-US" sz="1200" dirty="0"/>
                      <a:t>회원 등급</a:t>
                    </a:r>
                    <a:endParaRPr lang="en-US" altLang="ko-KR" sz="1200" dirty="0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EFA32D2F-9B34-439A-8042-50422C545A7A}"/>
                      </a:ext>
                    </a:extLst>
                  </p:cNvPr>
                  <p:cNvSpPr/>
                  <p:nvPr/>
                </p:nvSpPr>
                <p:spPr>
                  <a:xfrm>
                    <a:off x="5827061" y="869575"/>
                    <a:ext cx="1712259" cy="39444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회원</a:t>
                    </a:r>
                  </a:p>
                </p:txBody>
              </p:sp>
            </p:grp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0B6EF38-4027-451C-92CC-059B9ED6AC41}"/>
                    </a:ext>
                  </a:extLst>
                </p:cNvPr>
                <p:cNvSpPr/>
                <p:nvPr/>
              </p:nvSpPr>
              <p:spPr>
                <a:xfrm>
                  <a:off x="6096000" y="3332328"/>
                  <a:ext cx="342900" cy="966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7E79E99-FE58-498B-AB4F-0F5767DE9611}"/>
                    </a:ext>
                  </a:extLst>
                </p:cNvPr>
                <p:cNvSpPr/>
                <p:nvPr/>
              </p:nvSpPr>
              <p:spPr>
                <a:xfrm>
                  <a:off x="6169700" y="3866018"/>
                  <a:ext cx="685800" cy="1728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D0D4922D-410B-4389-A927-77CD0B7B2FD1}"/>
                  </a:ext>
                </a:extLst>
              </p:cNvPr>
              <p:cNvSpPr/>
              <p:nvPr/>
            </p:nvSpPr>
            <p:spPr>
              <a:xfrm>
                <a:off x="3352840" y="4835811"/>
                <a:ext cx="685800" cy="130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B82EDE2-5204-4380-BAEA-4A1AA15C2E2A}"/>
                  </a:ext>
                </a:extLst>
              </p:cNvPr>
              <p:cNvSpPr/>
              <p:nvPr/>
            </p:nvSpPr>
            <p:spPr>
              <a:xfrm>
                <a:off x="3346310" y="5010097"/>
                <a:ext cx="685800" cy="130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C667E3-9644-4063-8BE9-87180CCE6E4B}"/>
                </a:ext>
              </a:extLst>
            </p:cNvPr>
            <p:cNvGrpSpPr/>
            <p:nvPr/>
          </p:nvGrpSpPr>
          <p:grpSpPr>
            <a:xfrm>
              <a:off x="7011230" y="4559717"/>
              <a:ext cx="1293114" cy="1233917"/>
              <a:chOff x="5827061" y="869575"/>
              <a:chExt cx="1712259" cy="213360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87FAA47-739F-462A-9A5B-135606F5EEB4}"/>
                  </a:ext>
                </a:extLst>
              </p:cNvPr>
              <p:cNvSpPr/>
              <p:nvPr/>
            </p:nvSpPr>
            <p:spPr>
              <a:xfrm>
                <a:off x="5827061" y="1264022"/>
                <a:ext cx="1712259" cy="17391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관심목록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판매 내역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구매 내역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3AD427E-53B9-4B54-9842-9D1736DDE0A9}"/>
                  </a:ext>
                </a:extLst>
              </p:cNvPr>
              <p:cNvSpPr/>
              <p:nvPr/>
            </p:nvSpPr>
            <p:spPr>
              <a:xfrm>
                <a:off x="5827061" y="869575"/>
                <a:ext cx="1712259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회원정보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E60ABB7-2BF5-4628-AC91-F89DF4EF349B}"/>
                </a:ext>
              </a:extLst>
            </p:cNvPr>
            <p:cNvGrpSpPr/>
            <p:nvPr/>
          </p:nvGrpSpPr>
          <p:grpSpPr>
            <a:xfrm>
              <a:off x="2505325" y="5489851"/>
              <a:ext cx="1293114" cy="1233918"/>
              <a:chOff x="8005485" y="869574"/>
              <a:chExt cx="1819833" cy="181087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62DE7AE-4051-46EF-9FB9-9416EC49538C}"/>
                  </a:ext>
                </a:extLst>
              </p:cNvPr>
              <p:cNvSpPr/>
              <p:nvPr/>
            </p:nvSpPr>
            <p:spPr>
              <a:xfrm>
                <a:off x="8005486" y="1264022"/>
                <a:ext cx="1819832" cy="1416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u="sng" dirty="0">
                    <a:solidFill>
                      <a:schemeClr val="tx1"/>
                    </a:solidFill>
                  </a:rPr>
                  <a:t>관심목록</a:t>
                </a:r>
                <a:endParaRPr lang="en-US" altLang="ko-KR" sz="1200" u="sng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u="sng" dirty="0">
                    <a:solidFill>
                      <a:schemeClr val="tx1"/>
                    </a:solidFill>
                  </a:rPr>
                  <a:t>판매 내역</a:t>
                </a:r>
                <a:endParaRPr lang="en-US" altLang="ko-KR" sz="1200" u="sng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u="sng" dirty="0">
                    <a:solidFill>
                      <a:schemeClr val="tx1"/>
                    </a:solidFill>
                  </a:rPr>
                  <a:t>구매 내역</a:t>
                </a:r>
                <a:endParaRPr lang="en-US" altLang="ko-KR" sz="1200" u="sng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등급 이름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3A3661E-8CC8-439C-97B6-8CED2BB9B961}"/>
                  </a:ext>
                </a:extLst>
              </p:cNvPr>
              <p:cNvSpPr/>
              <p:nvPr/>
            </p:nvSpPr>
            <p:spPr>
              <a:xfrm>
                <a:off x="8005485" y="869574"/>
                <a:ext cx="1819832" cy="3944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회원등급</a:t>
                </a:r>
              </a:p>
            </p:txBody>
          </p:sp>
        </p:grpSp>
        <p:sp>
          <p:nvSpPr>
            <p:cNvPr id="69" name="부제목 2">
              <a:extLst>
                <a:ext uri="{FF2B5EF4-FFF2-40B4-BE49-F238E27FC236}">
                  <a16:creationId xmlns:a16="http://schemas.microsoft.com/office/drawing/2014/main" id="{15D9CE0F-E5ED-42C2-93AF-EE27673634FC}"/>
                </a:ext>
              </a:extLst>
            </p:cNvPr>
            <p:cNvSpPr txBox="1">
              <a:spLocks/>
            </p:cNvSpPr>
            <p:nvPr/>
          </p:nvSpPr>
          <p:spPr>
            <a:xfrm>
              <a:off x="89647" y="222912"/>
              <a:ext cx="1888083" cy="5275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200" b="1" dirty="0"/>
                <a:t>최종 스키마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21CBEAF-1FCA-4E22-B60E-3519654A4E18}"/>
                </a:ext>
              </a:extLst>
            </p:cNvPr>
            <p:cNvGrpSpPr/>
            <p:nvPr/>
          </p:nvGrpSpPr>
          <p:grpSpPr>
            <a:xfrm>
              <a:off x="304954" y="1115861"/>
              <a:ext cx="1293115" cy="1233918"/>
              <a:chOff x="1151360" y="1266274"/>
              <a:chExt cx="1293115" cy="123391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CA70EC1-B90F-47B5-865A-781482DE7F42}"/>
                  </a:ext>
                </a:extLst>
              </p:cNvPr>
              <p:cNvGrpSpPr/>
              <p:nvPr/>
            </p:nvGrpSpPr>
            <p:grpSpPr>
              <a:xfrm>
                <a:off x="1151360" y="1266274"/>
                <a:ext cx="1293115" cy="1233918"/>
                <a:chOff x="8005484" y="869574"/>
                <a:chExt cx="1819834" cy="1810872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F754D0B-0800-4876-859D-F9C2189D0CA8}"/>
                    </a:ext>
                  </a:extLst>
                </p:cNvPr>
                <p:cNvSpPr/>
                <p:nvPr/>
              </p:nvSpPr>
              <p:spPr>
                <a:xfrm>
                  <a:off x="8005484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거래 동네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거래 상품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판매자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A7ADFC3-2037-4B13-929D-B2318A25E224}"/>
                    </a:ext>
                  </a:extLst>
                </p:cNvPr>
                <p:cNvSpPr/>
                <p:nvPr/>
              </p:nvSpPr>
              <p:spPr>
                <a:xfrm>
                  <a:off x="8005486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직거래</a:t>
                  </a: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EAB4E9E-D563-48D2-83EA-69F17094BDBE}"/>
                  </a:ext>
                </a:extLst>
              </p:cNvPr>
              <p:cNvSpPr/>
              <p:nvPr/>
            </p:nvSpPr>
            <p:spPr>
              <a:xfrm>
                <a:off x="1256093" y="1755648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D62A5C2-407F-4320-9576-5D57316E56CF}"/>
                  </a:ext>
                </a:extLst>
              </p:cNvPr>
              <p:cNvSpPr/>
              <p:nvPr/>
            </p:nvSpPr>
            <p:spPr>
              <a:xfrm>
                <a:off x="1256092" y="1928520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57BB02B-EC35-42CA-8A9D-88BB3C5FC28B}"/>
                  </a:ext>
                </a:extLst>
              </p:cNvPr>
              <p:cNvSpPr/>
              <p:nvPr/>
            </p:nvSpPr>
            <p:spPr>
              <a:xfrm>
                <a:off x="1231652" y="2117684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1344C6C4-A471-435D-9611-CC0B3E9726AD}"/>
                </a:ext>
              </a:extLst>
            </p:cNvPr>
            <p:cNvGrpSpPr/>
            <p:nvPr/>
          </p:nvGrpSpPr>
          <p:grpSpPr>
            <a:xfrm>
              <a:off x="3143143" y="304518"/>
              <a:ext cx="1293113" cy="1233917"/>
              <a:chOff x="3143143" y="746478"/>
              <a:chExt cx="1293113" cy="1233917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B20A9B3-E902-4633-9C0C-CC4CEC0C8176}"/>
                  </a:ext>
                </a:extLst>
              </p:cNvPr>
              <p:cNvGrpSpPr/>
              <p:nvPr/>
            </p:nvGrpSpPr>
            <p:grpSpPr>
              <a:xfrm>
                <a:off x="3143143" y="746478"/>
                <a:ext cx="1293113" cy="1233917"/>
                <a:chOff x="8010252" y="758263"/>
                <a:chExt cx="1819832" cy="1810871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0E4DE22-1871-4346-8761-6AEDF5D0962B}"/>
                    </a:ext>
                  </a:extLst>
                </p:cNvPr>
                <p:cNvSpPr/>
                <p:nvPr/>
              </p:nvSpPr>
              <p:spPr>
                <a:xfrm>
                  <a:off x="8010252" y="1152710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동네 이름</a:t>
                  </a:r>
                  <a:endParaRPr lang="en-US" altLang="ko-KR" sz="1200" u="sng" dirty="0"/>
                </a:p>
                <a:p>
                  <a:r>
                    <a:rPr lang="ko-KR" altLang="en-US" sz="1200" dirty="0"/>
                    <a:t>생활 커뮤니티</a:t>
                  </a:r>
                  <a:endParaRPr lang="en-US" altLang="ko-KR" sz="1200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4CB6EFC-4D5A-4371-82AC-E39A3D5DCB0B}"/>
                    </a:ext>
                  </a:extLst>
                </p:cNvPr>
                <p:cNvSpPr/>
                <p:nvPr/>
              </p:nvSpPr>
              <p:spPr>
                <a:xfrm>
                  <a:off x="8010252" y="758263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동네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019BB3C-1D40-444B-87F9-A58C4DD70C7C}"/>
                  </a:ext>
                </a:extLst>
              </p:cNvPr>
              <p:cNvSpPr/>
              <p:nvPr/>
            </p:nvSpPr>
            <p:spPr>
              <a:xfrm>
                <a:off x="3236337" y="1307823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9BD0F694-728C-482A-A955-64B2ADDE351B}"/>
                </a:ext>
              </a:extLst>
            </p:cNvPr>
            <p:cNvCxnSpPr>
              <a:cxnSpLocks/>
              <a:stCxn id="70" idx="3"/>
              <a:endCxn id="75" idx="1"/>
            </p:cNvCxnSpPr>
            <p:nvPr/>
          </p:nvCxnSpPr>
          <p:spPr>
            <a:xfrm flipV="1">
              <a:off x="1067738" y="962535"/>
              <a:ext cx="2168599" cy="7393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0141F4E-65C4-4B18-BDE8-0C00106650F8}"/>
                </a:ext>
              </a:extLst>
            </p:cNvPr>
            <p:cNvGrpSpPr/>
            <p:nvPr/>
          </p:nvGrpSpPr>
          <p:grpSpPr>
            <a:xfrm>
              <a:off x="3556203" y="2245844"/>
              <a:ext cx="1293115" cy="1233918"/>
              <a:chOff x="3556203" y="3053564"/>
              <a:chExt cx="1293115" cy="123391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2081AD5-EE0B-4511-A19A-967013C7FCF8}"/>
                  </a:ext>
                </a:extLst>
              </p:cNvPr>
              <p:cNvGrpSpPr/>
              <p:nvPr/>
            </p:nvGrpSpPr>
            <p:grpSpPr>
              <a:xfrm>
                <a:off x="3556203" y="3053564"/>
                <a:ext cx="1293115" cy="1233918"/>
                <a:chOff x="8005484" y="869574"/>
                <a:chExt cx="1819834" cy="181087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E024C3B-DF13-4339-A1B1-D4DD53997B7F}"/>
                    </a:ext>
                  </a:extLst>
                </p:cNvPr>
                <p:cNvSpPr/>
                <p:nvPr/>
              </p:nvSpPr>
              <p:spPr>
                <a:xfrm>
                  <a:off x="8005484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상품 </a:t>
                  </a:r>
                  <a:r>
                    <a:rPr lang="en-US" altLang="ko-KR" sz="1200" u="sng" dirty="0"/>
                    <a:t>ID</a:t>
                  </a:r>
                </a:p>
                <a:p>
                  <a:r>
                    <a:rPr lang="ko-KR" altLang="en-US" sz="1200" dirty="0"/>
                    <a:t>가격</a:t>
                  </a:r>
                  <a:endParaRPr lang="en-US" altLang="ko-KR" sz="1200" dirty="0"/>
                </a:p>
                <a:p>
                  <a:r>
                    <a:rPr lang="ko-KR" altLang="en-US" sz="1200" dirty="0"/>
                    <a:t>판매자</a:t>
                  </a:r>
                  <a:endParaRPr lang="en-US" altLang="ko-KR" sz="12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248789F-8712-4F6D-87A8-AC92DB2C59A2}"/>
                    </a:ext>
                  </a:extLst>
                </p:cNvPr>
                <p:cNvSpPr/>
                <p:nvPr/>
              </p:nvSpPr>
              <p:spPr>
                <a:xfrm>
                  <a:off x="8005486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중고 상품</a:t>
                  </a: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CEE629-E5B1-45C1-962C-F266F91591A0}"/>
                  </a:ext>
                </a:extLst>
              </p:cNvPr>
              <p:cNvSpPr/>
              <p:nvPr/>
            </p:nvSpPr>
            <p:spPr>
              <a:xfrm>
                <a:off x="3607077" y="3530232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0DA03E-6545-41A5-8367-A19E56E9482C}"/>
                  </a:ext>
                </a:extLst>
              </p:cNvPr>
              <p:cNvSpPr/>
              <p:nvPr/>
            </p:nvSpPr>
            <p:spPr>
              <a:xfrm>
                <a:off x="3607076" y="3896512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B8E70DF-BAB8-404C-B7D1-9A2F4D17A68B}"/>
                </a:ext>
              </a:extLst>
            </p:cNvPr>
            <p:cNvCxnSpPr>
              <a:cxnSpLocks/>
              <a:stCxn id="71" idx="3"/>
              <a:endCxn id="82" idx="1"/>
            </p:cNvCxnSpPr>
            <p:nvPr/>
          </p:nvCxnSpPr>
          <p:spPr>
            <a:xfrm>
              <a:off x="1067737" y="1874779"/>
              <a:ext cx="2539340" cy="9444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130AB457-42B9-44DD-8352-3B27CC410C2A}"/>
                </a:ext>
              </a:extLst>
            </p:cNvPr>
            <p:cNvCxnSpPr>
              <a:cxnSpLocks/>
              <a:stCxn id="83" idx="3"/>
              <a:endCxn id="91" idx="3"/>
            </p:cNvCxnSpPr>
            <p:nvPr/>
          </p:nvCxnSpPr>
          <p:spPr>
            <a:xfrm flipH="1">
              <a:off x="3622040" y="3185464"/>
              <a:ext cx="643087" cy="820040"/>
            </a:xfrm>
            <a:prstGeom prst="bentConnector3">
              <a:avLst>
                <a:gd name="adj1" fmla="val -1291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A20CB111-D56A-4E11-9897-76144137BE8F}"/>
                </a:ext>
              </a:extLst>
            </p:cNvPr>
            <p:cNvGrpSpPr/>
            <p:nvPr/>
          </p:nvGrpSpPr>
          <p:grpSpPr>
            <a:xfrm>
              <a:off x="329575" y="2687803"/>
              <a:ext cx="1315392" cy="1233918"/>
              <a:chOff x="1233815" y="3053563"/>
              <a:chExt cx="1315392" cy="123391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996B242-AF08-46FD-9344-FF37190DBDBF}"/>
                  </a:ext>
                </a:extLst>
              </p:cNvPr>
              <p:cNvGrpSpPr/>
              <p:nvPr/>
            </p:nvGrpSpPr>
            <p:grpSpPr>
              <a:xfrm>
                <a:off x="1256093" y="3053563"/>
                <a:ext cx="1293114" cy="1233918"/>
                <a:chOff x="8005486" y="869574"/>
                <a:chExt cx="1819832" cy="181087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5A9C0CE-06A8-4A0F-B417-BFC8AB9FC359}"/>
                    </a:ext>
                  </a:extLst>
                </p:cNvPr>
                <p:cNvSpPr/>
                <p:nvPr/>
              </p:nvSpPr>
              <p:spPr>
                <a:xfrm>
                  <a:off x="8005486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상품 </a:t>
                  </a:r>
                  <a:r>
                    <a:rPr lang="en-US" altLang="ko-KR" sz="1200" u="sng" dirty="0"/>
                    <a:t>ID</a:t>
                  </a:r>
                </a:p>
                <a:p>
                  <a:r>
                    <a:rPr lang="ko-KR" altLang="en-US" sz="1200" u="sng" dirty="0"/>
                    <a:t>카테고리</a:t>
                  </a:r>
                  <a:endParaRPr lang="en-US" altLang="ko-KR" sz="1200" u="sng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D69507A6-C0E1-4FA8-9372-D9F95380D98C}"/>
                    </a:ext>
                  </a:extLst>
                </p:cNvPr>
                <p:cNvSpPr/>
                <p:nvPr/>
              </p:nvSpPr>
              <p:spPr>
                <a:xfrm>
                  <a:off x="8005486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상품 카테고리</a:t>
                  </a:r>
                </a:p>
              </p:txBody>
            </p: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2613784-601E-49A0-92F2-52B30BE14108}"/>
                  </a:ext>
                </a:extLst>
              </p:cNvPr>
              <p:cNvSpPr/>
              <p:nvPr/>
            </p:nvSpPr>
            <p:spPr>
              <a:xfrm>
                <a:off x="1233815" y="3634715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069D4730-F81A-465A-A5A8-741E5A1966AE}"/>
                </a:ext>
              </a:extLst>
            </p:cNvPr>
            <p:cNvCxnSpPr>
              <a:cxnSpLocks/>
              <a:stCxn id="105" idx="3"/>
              <a:endCxn id="82" idx="1"/>
            </p:cNvCxnSpPr>
            <p:nvPr/>
          </p:nvCxnSpPr>
          <p:spPr>
            <a:xfrm flipV="1">
              <a:off x="987626" y="2819184"/>
              <a:ext cx="2619451" cy="5464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902459-C8B3-4E09-8C08-22F0AF397C67}"/>
                </a:ext>
              </a:extLst>
            </p:cNvPr>
            <p:cNvGrpSpPr/>
            <p:nvPr/>
          </p:nvGrpSpPr>
          <p:grpSpPr>
            <a:xfrm>
              <a:off x="5084366" y="1304374"/>
              <a:ext cx="1293114" cy="1233917"/>
              <a:chOff x="5084366" y="1266274"/>
              <a:chExt cx="1293114" cy="1233917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4AE82A7-3F0B-42A8-9BEF-35AB881E1D84}"/>
                  </a:ext>
                </a:extLst>
              </p:cNvPr>
              <p:cNvGrpSpPr/>
              <p:nvPr/>
            </p:nvGrpSpPr>
            <p:grpSpPr>
              <a:xfrm>
                <a:off x="5084366" y="1266274"/>
                <a:ext cx="1293114" cy="1233917"/>
                <a:chOff x="5827061" y="869575"/>
                <a:chExt cx="1712259" cy="2133602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9CF484F3-5E25-4BE0-9069-B9F88B06BDCA}"/>
                    </a:ext>
                  </a:extLst>
                </p:cNvPr>
                <p:cNvSpPr/>
                <p:nvPr/>
              </p:nvSpPr>
              <p:spPr>
                <a:xfrm>
                  <a:off x="5827061" y="1264022"/>
                  <a:ext cx="1712259" cy="17391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 err="1">
                      <a:solidFill>
                        <a:schemeClr val="tx1"/>
                      </a:solidFill>
                    </a:rPr>
                    <a:t>접수명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신고 대상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98790C6-BCE7-432E-9A91-760837FCE37E}"/>
                    </a:ext>
                  </a:extLst>
                </p:cNvPr>
                <p:cNvSpPr/>
                <p:nvPr/>
              </p:nvSpPr>
              <p:spPr>
                <a:xfrm>
                  <a:off x="5827061" y="869575"/>
                  <a:ext cx="1712259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신고 회원</a:t>
                  </a:r>
                </a:p>
              </p:txBody>
            </p:sp>
          </p:grp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BA94A2B-0B8E-41D8-9FB9-EE33867585D2}"/>
                  </a:ext>
                </a:extLst>
              </p:cNvPr>
              <p:cNvSpPr/>
              <p:nvPr/>
            </p:nvSpPr>
            <p:spPr>
              <a:xfrm>
                <a:off x="5180563" y="1986083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E16E9FA1-33B9-48F2-83CC-19F0EA9D321C}"/>
                </a:ext>
              </a:extLst>
            </p:cNvPr>
            <p:cNvCxnSpPr>
              <a:cxnSpLocks/>
              <a:stCxn id="113" idx="3"/>
              <a:endCxn id="91" idx="3"/>
            </p:cNvCxnSpPr>
            <p:nvPr/>
          </p:nvCxnSpPr>
          <p:spPr>
            <a:xfrm flipH="1">
              <a:off x="3622040" y="2120855"/>
              <a:ext cx="2216574" cy="1884649"/>
            </a:xfrm>
            <a:prstGeom prst="bentConnector3">
              <a:avLst>
                <a:gd name="adj1" fmla="val -511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DB6DA377-4260-42D4-BA07-FF940901161D}"/>
                </a:ext>
              </a:extLst>
            </p:cNvPr>
            <p:cNvGrpSpPr/>
            <p:nvPr/>
          </p:nvGrpSpPr>
          <p:grpSpPr>
            <a:xfrm>
              <a:off x="7040830" y="1046978"/>
              <a:ext cx="1293114" cy="1233917"/>
              <a:chOff x="7810450" y="719318"/>
              <a:chExt cx="1293114" cy="1233917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609DA9E-4E31-4D1D-805D-46B0B0F58416}"/>
                  </a:ext>
                </a:extLst>
              </p:cNvPr>
              <p:cNvGrpSpPr/>
              <p:nvPr/>
            </p:nvGrpSpPr>
            <p:grpSpPr>
              <a:xfrm>
                <a:off x="7810450" y="719318"/>
                <a:ext cx="1293114" cy="1233917"/>
                <a:chOff x="5827061" y="869575"/>
                <a:chExt cx="1712259" cy="2133602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69A7BD6-C49F-4E35-9B61-4F30ABECA6CB}"/>
                    </a:ext>
                  </a:extLst>
                </p:cNvPr>
                <p:cNvSpPr/>
                <p:nvPr/>
              </p:nvSpPr>
              <p:spPr>
                <a:xfrm>
                  <a:off x="5827061" y="1264022"/>
                  <a:ext cx="1712259" cy="17391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 err="1"/>
                    <a:t>접수명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신고 대상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사유</a:t>
                  </a:r>
                  <a:endParaRPr lang="en-US" altLang="ko-KR" sz="1200" u="sng" dirty="0"/>
                </a:p>
                <a:p>
                  <a:r>
                    <a:rPr lang="ko-KR" altLang="en-US" sz="1200" dirty="0"/>
                    <a:t>신고 날짜</a:t>
                  </a:r>
                  <a:endParaRPr lang="en-US" altLang="ko-KR" sz="1200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DD18A9-0F58-435C-9AEB-8D6366A1DF0F}"/>
                    </a:ext>
                  </a:extLst>
                </p:cNvPr>
                <p:cNvSpPr/>
                <p:nvPr/>
              </p:nvSpPr>
              <p:spPr>
                <a:xfrm>
                  <a:off x="5827061" y="869575"/>
                  <a:ext cx="1712259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신고</a:t>
                  </a:r>
                </a:p>
              </p:txBody>
            </p:sp>
          </p:grp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0B3B039F-38FA-424F-8EAC-F93908528CD8}"/>
                  </a:ext>
                </a:extLst>
              </p:cNvPr>
              <p:cNvSpPr/>
              <p:nvPr/>
            </p:nvSpPr>
            <p:spPr>
              <a:xfrm>
                <a:off x="7875183" y="1256992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1215E997-749D-4C52-B9B1-B20EC13CEBB5}"/>
                </a:ext>
              </a:extLst>
            </p:cNvPr>
            <p:cNvCxnSpPr>
              <a:cxnSpLocks/>
              <a:stCxn id="129" idx="1"/>
              <a:endCxn id="91" idx="3"/>
            </p:cNvCxnSpPr>
            <p:nvPr/>
          </p:nvCxnSpPr>
          <p:spPr>
            <a:xfrm rot="10800000" flipV="1">
              <a:off x="3622041" y="1681324"/>
              <a:ext cx="3483523" cy="2324180"/>
            </a:xfrm>
            <a:prstGeom prst="bentConnector3">
              <a:avLst>
                <a:gd name="adj1" fmla="val 90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1A45BD5D-971C-4F35-8347-242DB1B69C06}"/>
                </a:ext>
              </a:extLst>
            </p:cNvPr>
            <p:cNvCxnSpPr>
              <a:cxnSpLocks/>
              <a:stCxn id="136" idx="1"/>
              <a:endCxn id="91" idx="3"/>
            </p:cNvCxnSpPr>
            <p:nvPr/>
          </p:nvCxnSpPr>
          <p:spPr>
            <a:xfrm rot="10800000" flipV="1">
              <a:off x="3622040" y="2033488"/>
              <a:ext cx="6811850" cy="1972015"/>
            </a:xfrm>
            <a:prstGeom prst="bentConnector3">
              <a:avLst>
                <a:gd name="adj1" fmla="val 285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D86561F-0F78-42DB-B709-41819E96F4B4}"/>
                </a:ext>
              </a:extLst>
            </p:cNvPr>
            <p:cNvGrpSpPr/>
            <p:nvPr/>
          </p:nvGrpSpPr>
          <p:grpSpPr>
            <a:xfrm>
              <a:off x="10323584" y="1550000"/>
              <a:ext cx="1293114" cy="1233918"/>
              <a:chOff x="9338208" y="1312983"/>
              <a:chExt cx="1293114" cy="123391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E9A0775-C941-4132-8681-DA5C7B3C097E}"/>
                  </a:ext>
                </a:extLst>
              </p:cNvPr>
              <p:cNvGrpSpPr/>
              <p:nvPr/>
            </p:nvGrpSpPr>
            <p:grpSpPr>
              <a:xfrm>
                <a:off x="9338208" y="1312983"/>
                <a:ext cx="1293114" cy="1233918"/>
                <a:chOff x="1084729" y="475129"/>
                <a:chExt cx="1712259" cy="1810872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326866-6418-4F69-845B-A03C230698CE}"/>
                    </a:ext>
                  </a:extLst>
                </p:cNvPr>
                <p:cNvSpPr/>
                <p:nvPr/>
              </p:nvSpPr>
              <p:spPr>
                <a:xfrm>
                  <a:off x="1084729" y="869577"/>
                  <a:ext cx="1712259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구매자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상품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날짜</a:t>
                  </a:r>
                  <a:endParaRPr lang="en-US" altLang="ko-KR" sz="1200" u="sng" dirty="0"/>
                </a:p>
                <a:p>
                  <a:r>
                    <a:rPr lang="ko-KR" altLang="en-US" sz="1200" dirty="0"/>
                    <a:t>구매 가격</a:t>
                  </a:r>
                  <a:endParaRPr lang="en-US" altLang="ko-KR" sz="1200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9A0797C-F3CC-47B8-9C68-6F9E6229B18E}"/>
                    </a:ext>
                  </a:extLst>
                </p:cNvPr>
                <p:cNvSpPr/>
                <p:nvPr/>
              </p:nvSpPr>
              <p:spPr>
                <a:xfrm>
                  <a:off x="1084729" y="475129"/>
                  <a:ext cx="1712259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구매</a:t>
                  </a:r>
                </a:p>
              </p:txBody>
            </p:sp>
          </p:grp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D01F712-B396-4E1D-849E-5CA0CB431526}"/>
                  </a:ext>
                </a:extLst>
              </p:cNvPr>
              <p:cNvSpPr/>
              <p:nvPr/>
            </p:nvSpPr>
            <p:spPr>
              <a:xfrm>
                <a:off x="9409048" y="1884225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3E9C0578-7F3F-44D5-86AC-A81B64430F52}"/>
                  </a:ext>
                </a:extLst>
              </p:cNvPr>
              <p:cNvSpPr/>
              <p:nvPr/>
            </p:nvSpPr>
            <p:spPr>
              <a:xfrm>
                <a:off x="9448514" y="1699800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F32EAEA6-6AC2-407A-BD05-F688640C814E}"/>
                </a:ext>
              </a:extLst>
            </p:cNvPr>
            <p:cNvGrpSpPr/>
            <p:nvPr/>
          </p:nvGrpSpPr>
          <p:grpSpPr>
            <a:xfrm>
              <a:off x="8704653" y="2993004"/>
              <a:ext cx="1293114" cy="1229811"/>
              <a:chOff x="8552253" y="2977764"/>
              <a:chExt cx="1293114" cy="12298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5474D8E-5289-4FBB-B9E7-DD3C3B449B20}"/>
                  </a:ext>
                </a:extLst>
              </p:cNvPr>
              <p:cNvGrpSpPr/>
              <p:nvPr/>
            </p:nvGrpSpPr>
            <p:grpSpPr>
              <a:xfrm>
                <a:off x="8552253" y="2977764"/>
                <a:ext cx="1293114" cy="1229811"/>
                <a:chOff x="8005486" y="869574"/>
                <a:chExt cx="1819832" cy="1810872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C8DE415-CB5F-495F-9A0A-3DB801E56CB9}"/>
                    </a:ext>
                  </a:extLst>
                </p:cNvPr>
                <p:cNvSpPr/>
                <p:nvPr/>
              </p:nvSpPr>
              <p:spPr>
                <a:xfrm>
                  <a:off x="8005486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판매자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dirty="0">
                      <a:solidFill>
                        <a:schemeClr val="tx1"/>
                      </a:solidFill>
                    </a:rPr>
                    <a:t>구매자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dirty="0">
                      <a:solidFill>
                        <a:schemeClr val="tx1"/>
                      </a:solidFill>
                    </a:rPr>
                    <a:t>거래 상품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07F334B-1847-4C1A-B68E-CD389B5CA863}"/>
                    </a:ext>
                  </a:extLst>
                </p:cNvPr>
                <p:cNvSpPr/>
                <p:nvPr/>
              </p:nvSpPr>
              <p:spPr>
                <a:xfrm>
                  <a:off x="8005486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거래</a:t>
                  </a:r>
                </a:p>
              </p:txBody>
            </p:sp>
          </p:grp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336623C-5669-4732-BD11-4F9DCF096FEF}"/>
                  </a:ext>
                </a:extLst>
              </p:cNvPr>
              <p:cNvSpPr/>
              <p:nvPr/>
            </p:nvSpPr>
            <p:spPr>
              <a:xfrm>
                <a:off x="8607531" y="3431279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934E93-9126-4BA2-9C55-D132620EAC88}"/>
                  </a:ext>
                </a:extLst>
              </p:cNvPr>
              <p:cNvSpPr/>
              <p:nvPr/>
            </p:nvSpPr>
            <p:spPr>
              <a:xfrm>
                <a:off x="8607531" y="3610507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24F9D1E-F052-4977-A9F9-AF66BE6B9924}"/>
                  </a:ext>
                </a:extLst>
              </p:cNvPr>
              <p:cNvSpPr/>
              <p:nvPr/>
            </p:nvSpPr>
            <p:spPr>
              <a:xfrm>
                <a:off x="8607531" y="3811527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30257A67-DBE2-4E32-8E65-FFA46B503855}"/>
                </a:ext>
              </a:extLst>
            </p:cNvPr>
            <p:cNvGrpSpPr/>
            <p:nvPr/>
          </p:nvGrpSpPr>
          <p:grpSpPr>
            <a:xfrm>
              <a:off x="10693279" y="3069204"/>
              <a:ext cx="1293114" cy="1229811"/>
              <a:chOff x="10403719" y="2977764"/>
              <a:chExt cx="1293114" cy="122981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086BA30-773F-476B-9636-A6FF6C0202E0}"/>
                  </a:ext>
                </a:extLst>
              </p:cNvPr>
              <p:cNvGrpSpPr/>
              <p:nvPr/>
            </p:nvGrpSpPr>
            <p:grpSpPr>
              <a:xfrm>
                <a:off x="10403719" y="2977764"/>
                <a:ext cx="1293114" cy="1229811"/>
                <a:chOff x="8005486" y="869574"/>
                <a:chExt cx="1819833" cy="181087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B0590BD-92DC-4A00-87FD-0DE0DE26ED21}"/>
                    </a:ext>
                  </a:extLst>
                </p:cNvPr>
                <p:cNvSpPr/>
                <p:nvPr/>
              </p:nvSpPr>
              <p:spPr>
                <a:xfrm>
                  <a:off x="8005487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판매자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구매자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상품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동네 이름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200" u="sng" dirty="0">
                      <a:solidFill>
                        <a:schemeClr val="tx1"/>
                      </a:solidFill>
                    </a:rPr>
                    <a:t>날짜</a:t>
                  </a:r>
                  <a:endParaRPr lang="en-US" altLang="ko-KR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7646A83-5094-4B06-B390-C8BCD0ABD249}"/>
                    </a:ext>
                  </a:extLst>
                </p:cNvPr>
                <p:cNvSpPr/>
                <p:nvPr/>
              </p:nvSpPr>
              <p:spPr>
                <a:xfrm>
                  <a:off x="8005486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거래 내역</a:t>
                  </a:r>
                </a:p>
              </p:txBody>
            </p:sp>
          </p:grp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6B9FC79-89DE-49DE-8750-E86DC79853DF}"/>
                  </a:ext>
                </a:extLst>
              </p:cNvPr>
              <p:cNvSpPr/>
              <p:nvPr/>
            </p:nvSpPr>
            <p:spPr>
              <a:xfrm>
                <a:off x="10471547" y="3245643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FA957C-547B-4F74-B4DC-914429FE903E}"/>
                  </a:ext>
                </a:extLst>
              </p:cNvPr>
              <p:cNvSpPr/>
              <p:nvPr/>
            </p:nvSpPr>
            <p:spPr>
              <a:xfrm>
                <a:off x="10483565" y="3436840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C5862CB-9259-42B5-8B34-99853D09556E}"/>
                  </a:ext>
                </a:extLst>
              </p:cNvPr>
              <p:cNvSpPr/>
              <p:nvPr/>
            </p:nvSpPr>
            <p:spPr>
              <a:xfrm>
                <a:off x="10483565" y="3590252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052EADF9-593F-459D-B34A-8D71C85370A1}"/>
                  </a:ext>
                </a:extLst>
              </p:cNvPr>
              <p:cNvSpPr/>
              <p:nvPr/>
            </p:nvSpPr>
            <p:spPr>
              <a:xfrm>
                <a:off x="10496006" y="3841294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DE3F9143-241E-4F98-A5B6-C91299EB587F}"/>
                </a:ext>
              </a:extLst>
            </p:cNvPr>
            <p:cNvGrpSpPr/>
            <p:nvPr/>
          </p:nvGrpSpPr>
          <p:grpSpPr>
            <a:xfrm>
              <a:off x="9492452" y="4937627"/>
              <a:ext cx="1293114" cy="1233918"/>
              <a:chOff x="9412594" y="4701425"/>
              <a:chExt cx="1293114" cy="123391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937325D-31B9-46D1-85A9-C74555DC6C6E}"/>
                  </a:ext>
                </a:extLst>
              </p:cNvPr>
              <p:cNvGrpSpPr/>
              <p:nvPr/>
            </p:nvGrpSpPr>
            <p:grpSpPr>
              <a:xfrm>
                <a:off x="9412594" y="4701425"/>
                <a:ext cx="1293114" cy="1233918"/>
                <a:chOff x="3532095" y="869575"/>
                <a:chExt cx="1712259" cy="181087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6EAE31-3A80-4773-921E-772AC52AF41E}"/>
                    </a:ext>
                  </a:extLst>
                </p:cNvPr>
                <p:cNvSpPr/>
                <p:nvPr/>
              </p:nvSpPr>
              <p:spPr>
                <a:xfrm>
                  <a:off x="3532095" y="1264023"/>
                  <a:ext cx="1712259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판매자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상품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날짜</a:t>
                  </a:r>
                  <a:endParaRPr lang="en-US" altLang="ko-KR" sz="1200" u="sng" dirty="0"/>
                </a:p>
                <a:p>
                  <a:r>
                    <a:rPr lang="ko-KR" altLang="en-US" sz="1200" dirty="0"/>
                    <a:t>판매 가격</a:t>
                  </a:r>
                  <a:endParaRPr lang="en-US" altLang="ko-KR" sz="1200" dirty="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567DD40-9990-4D41-AEF0-CF71E0E3EFF9}"/>
                    </a:ext>
                  </a:extLst>
                </p:cNvPr>
                <p:cNvSpPr/>
                <p:nvPr/>
              </p:nvSpPr>
              <p:spPr>
                <a:xfrm>
                  <a:off x="3532095" y="869575"/>
                  <a:ext cx="1712259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판매</a:t>
                  </a:r>
                </a:p>
              </p:txBody>
            </p:sp>
          </p:grp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5C093AD-83A4-44BC-A72B-B2A837DF89D8}"/>
                  </a:ext>
                </a:extLst>
              </p:cNvPr>
              <p:cNvSpPr/>
              <p:nvPr/>
            </p:nvSpPr>
            <p:spPr>
              <a:xfrm>
                <a:off x="9516341" y="5061528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983F66BE-C0A9-4890-A507-9A237E1720DA}"/>
                  </a:ext>
                </a:extLst>
              </p:cNvPr>
              <p:cNvSpPr/>
              <p:nvPr/>
            </p:nvSpPr>
            <p:spPr>
              <a:xfrm>
                <a:off x="9492993" y="5259426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9706B4F-0E40-4C1E-9961-C39A94D37073}"/>
                </a:ext>
              </a:extLst>
            </p:cNvPr>
            <p:cNvSpPr/>
            <p:nvPr/>
          </p:nvSpPr>
          <p:spPr>
            <a:xfrm>
              <a:off x="7136043" y="5294432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E7229C8-E861-473E-9D48-04EB45DA1FC2}"/>
                </a:ext>
              </a:extLst>
            </p:cNvPr>
            <p:cNvSpPr/>
            <p:nvPr/>
          </p:nvSpPr>
          <p:spPr>
            <a:xfrm>
              <a:off x="7126130" y="5468736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AAAB55C-AF9D-4A4F-972D-9406797475E5}"/>
                </a:ext>
              </a:extLst>
            </p:cNvPr>
            <p:cNvSpPr/>
            <p:nvPr/>
          </p:nvSpPr>
          <p:spPr>
            <a:xfrm>
              <a:off x="7126130" y="5676283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B53B764-E498-4B8C-BA3F-ADD0287BA3E1}"/>
                </a:ext>
              </a:extLst>
            </p:cNvPr>
            <p:cNvSpPr/>
            <p:nvPr/>
          </p:nvSpPr>
          <p:spPr>
            <a:xfrm>
              <a:off x="7149283" y="5838680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86ECDE67-DA46-4430-861F-E62C567363EB}"/>
                </a:ext>
              </a:extLst>
            </p:cNvPr>
            <p:cNvGrpSpPr/>
            <p:nvPr/>
          </p:nvGrpSpPr>
          <p:grpSpPr>
            <a:xfrm>
              <a:off x="4799213" y="5600584"/>
              <a:ext cx="1293114" cy="1233918"/>
              <a:chOff x="4761113" y="4945264"/>
              <a:chExt cx="1293114" cy="1233918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2C02C4A-1435-4168-BCAC-758B84B06ACB}"/>
                  </a:ext>
                </a:extLst>
              </p:cNvPr>
              <p:cNvGrpSpPr/>
              <p:nvPr/>
            </p:nvGrpSpPr>
            <p:grpSpPr>
              <a:xfrm>
                <a:off x="4761113" y="4945264"/>
                <a:ext cx="1293114" cy="1233918"/>
                <a:chOff x="8005485" y="869574"/>
                <a:chExt cx="1819833" cy="181087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B8BAA41-CC21-4924-AAAC-37E743B141DF}"/>
                    </a:ext>
                  </a:extLst>
                </p:cNvPr>
                <p:cNvSpPr/>
                <p:nvPr/>
              </p:nvSpPr>
              <p:spPr>
                <a:xfrm>
                  <a:off x="8005486" y="1264022"/>
                  <a:ext cx="1819832" cy="14164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등급 이름</a:t>
                  </a:r>
                  <a:endParaRPr lang="en-US" altLang="ko-KR" sz="1200" u="sng" dirty="0"/>
                </a:p>
                <a:p>
                  <a:r>
                    <a:rPr lang="ko-KR" altLang="en-US" sz="1200" dirty="0"/>
                    <a:t>혜택</a:t>
                  </a:r>
                  <a:endParaRPr lang="en-US" altLang="ko-KR" sz="1200" dirty="0"/>
                </a:p>
                <a:p>
                  <a:r>
                    <a:rPr lang="ko-KR" altLang="en-US" sz="1200" dirty="0"/>
                    <a:t>등급 기준</a:t>
                  </a:r>
                  <a:endParaRPr lang="en-US" altLang="ko-KR" sz="1200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48950047-91FA-4F51-8D0B-EC6DE4480B51}"/>
                    </a:ext>
                  </a:extLst>
                </p:cNvPr>
                <p:cNvSpPr/>
                <p:nvPr/>
              </p:nvSpPr>
              <p:spPr>
                <a:xfrm>
                  <a:off x="8005485" y="869574"/>
                  <a:ext cx="1819832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등급</a:t>
                  </a:r>
                </a:p>
              </p:txBody>
            </p:sp>
          </p:grp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51EB2E2-39F5-4BBE-BD1B-E61A85FA398C}"/>
                  </a:ext>
                </a:extLst>
              </p:cNvPr>
              <p:cNvSpPr/>
              <p:nvPr/>
            </p:nvSpPr>
            <p:spPr>
              <a:xfrm>
                <a:off x="4840621" y="5411665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2B9B0CC-1297-4F8A-95E2-E165BAAB124B}"/>
                </a:ext>
              </a:extLst>
            </p:cNvPr>
            <p:cNvSpPr/>
            <p:nvPr/>
          </p:nvSpPr>
          <p:spPr>
            <a:xfrm>
              <a:off x="2625893" y="6414214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D8EB499-E388-4B43-ADD9-FEEE7123163C}"/>
                </a:ext>
              </a:extLst>
            </p:cNvPr>
            <p:cNvSpPr/>
            <p:nvPr/>
          </p:nvSpPr>
          <p:spPr>
            <a:xfrm>
              <a:off x="2601707" y="6220870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2272D45-CA7E-4ED7-9130-8280EF4C14E8}"/>
                </a:ext>
              </a:extLst>
            </p:cNvPr>
            <p:cNvSpPr/>
            <p:nvPr/>
          </p:nvSpPr>
          <p:spPr>
            <a:xfrm>
              <a:off x="2754107" y="6373270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F57D342-95A0-4617-BC13-017A4EB1594E}"/>
                </a:ext>
              </a:extLst>
            </p:cNvPr>
            <p:cNvSpPr/>
            <p:nvPr/>
          </p:nvSpPr>
          <p:spPr>
            <a:xfrm>
              <a:off x="2591794" y="6070241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3A4CADF-5A14-472C-BD6C-3C8C466DD528}"/>
                </a:ext>
              </a:extLst>
            </p:cNvPr>
            <p:cNvSpPr/>
            <p:nvPr/>
          </p:nvSpPr>
          <p:spPr>
            <a:xfrm>
              <a:off x="2583202" y="5864688"/>
              <a:ext cx="658051" cy="193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B821B559-91FA-4916-896F-7BF72D33AAAB}"/>
                </a:ext>
              </a:extLst>
            </p:cNvPr>
            <p:cNvGrpSpPr/>
            <p:nvPr/>
          </p:nvGrpSpPr>
          <p:grpSpPr>
            <a:xfrm>
              <a:off x="380542" y="4401743"/>
              <a:ext cx="1293114" cy="1233917"/>
              <a:chOff x="280114" y="5489852"/>
              <a:chExt cx="1293114" cy="12339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4851758-8557-4A8C-996C-B7E9836C5374}"/>
                  </a:ext>
                </a:extLst>
              </p:cNvPr>
              <p:cNvGrpSpPr/>
              <p:nvPr/>
            </p:nvGrpSpPr>
            <p:grpSpPr>
              <a:xfrm>
                <a:off x="280114" y="5489852"/>
                <a:ext cx="1293114" cy="1233917"/>
                <a:chOff x="5827061" y="869575"/>
                <a:chExt cx="1712259" cy="2133602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BFC54E8-1216-419F-9D00-5DAAE4CC7948}"/>
                    </a:ext>
                  </a:extLst>
                </p:cNvPr>
                <p:cNvSpPr/>
                <p:nvPr/>
              </p:nvSpPr>
              <p:spPr>
                <a:xfrm>
                  <a:off x="5827061" y="1264022"/>
                  <a:ext cx="1712259" cy="17391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u="sng" dirty="0"/>
                    <a:t>관심목록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판매 내역</a:t>
                  </a:r>
                  <a:endParaRPr lang="en-US" altLang="ko-KR" sz="1200" u="sng" dirty="0"/>
                </a:p>
                <a:p>
                  <a:r>
                    <a:rPr lang="ko-KR" altLang="en-US" sz="1200" u="sng" dirty="0"/>
                    <a:t>구매 내역</a:t>
                  </a:r>
                  <a:endParaRPr lang="en-US" altLang="ko-KR" sz="1200" u="sng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0CE2081-C382-464E-A56C-8AC583CFF8E2}"/>
                    </a:ext>
                  </a:extLst>
                </p:cNvPr>
                <p:cNvSpPr/>
                <p:nvPr/>
              </p:nvSpPr>
              <p:spPr>
                <a:xfrm>
                  <a:off x="5827061" y="869575"/>
                  <a:ext cx="1712259" cy="39444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관심목록</a:t>
                  </a:r>
                </a:p>
              </p:txBody>
            </p:sp>
          </p:grp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6130AC91-A8B4-4ABF-AFEE-9948F5CFF1FE}"/>
                  </a:ext>
                </a:extLst>
              </p:cNvPr>
              <p:cNvSpPr/>
              <p:nvPr/>
            </p:nvSpPr>
            <p:spPr>
              <a:xfrm>
                <a:off x="361710" y="5931351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869616E-8D5D-4AAB-863E-D2A3C407E26F}"/>
                  </a:ext>
                </a:extLst>
              </p:cNvPr>
              <p:cNvSpPr/>
              <p:nvPr/>
            </p:nvSpPr>
            <p:spPr>
              <a:xfrm>
                <a:off x="351797" y="6109995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1D31E7D4-40AC-48A8-8738-E91B3514CC83}"/>
                  </a:ext>
                </a:extLst>
              </p:cNvPr>
              <p:cNvSpPr/>
              <p:nvPr/>
            </p:nvSpPr>
            <p:spPr>
              <a:xfrm>
                <a:off x="358435" y="6307954"/>
                <a:ext cx="658051" cy="193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6EBA665F-0B7B-4878-A692-68D4D5A9873F}"/>
                </a:ext>
              </a:extLst>
            </p:cNvPr>
            <p:cNvCxnSpPr>
              <a:cxnSpLocks/>
              <a:stCxn id="94" idx="1"/>
              <a:endCxn id="82" idx="3"/>
            </p:cNvCxnSpPr>
            <p:nvPr/>
          </p:nvCxnSpPr>
          <p:spPr>
            <a:xfrm rot="10800000" flipV="1">
              <a:off x="4265128" y="2217914"/>
              <a:ext cx="6129296" cy="601270"/>
            </a:xfrm>
            <a:prstGeom prst="bentConnector3">
              <a:avLst>
                <a:gd name="adj1" fmla="val 42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3A64087A-74A8-4591-94E3-66F08F6D22BC}"/>
                </a:ext>
              </a:extLst>
            </p:cNvPr>
            <p:cNvCxnSpPr>
              <a:cxnSpLocks/>
              <a:stCxn id="138" idx="1"/>
              <a:endCxn id="91" idx="3"/>
            </p:cNvCxnSpPr>
            <p:nvPr/>
          </p:nvCxnSpPr>
          <p:spPr>
            <a:xfrm rot="10800000" flipV="1">
              <a:off x="3622041" y="3543190"/>
              <a:ext cx="5137891" cy="4623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연결선: 꺾임 180">
              <a:extLst>
                <a:ext uri="{FF2B5EF4-FFF2-40B4-BE49-F238E27FC236}">
                  <a16:creationId xmlns:a16="http://schemas.microsoft.com/office/drawing/2014/main" id="{B69CAF23-BF0A-4A3F-9302-840D9AFFBF9D}"/>
                </a:ext>
              </a:extLst>
            </p:cNvPr>
            <p:cNvCxnSpPr>
              <a:cxnSpLocks/>
              <a:stCxn id="139" idx="1"/>
              <a:endCxn id="91" idx="3"/>
            </p:cNvCxnSpPr>
            <p:nvPr/>
          </p:nvCxnSpPr>
          <p:spPr>
            <a:xfrm rot="10800000" flipV="1">
              <a:off x="3622041" y="3722418"/>
              <a:ext cx="5137891" cy="2830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연결선: 꺾임 194">
              <a:extLst>
                <a:ext uri="{FF2B5EF4-FFF2-40B4-BE49-F238E27FC236}">
                  <a16:creationId xmlns:a16="http://schemas.microsoft.com/office/drawing/2014/main" id="{442EF9D9-FCCB-4EE2-A843-3A0D5B264632}"/>
                </a:ext>
              </a:extLst>
            </p:cNvPr>
            <p:cNvCxnSpPr>
              <a:cxnSpLocks/>
              <a:stCxn id="140" idx="1"/>
              <a:endCxn id="82" idx="3"/>
            </p:cNvCxnSpPr>
            <p:nvPr/>
          </p:nvCxnSpPr>
          <p:spPr>
            <a:xfrm rot="10800000">
              <a:off x="4265129" y="2819185"/>
              <a:ext cx="4494803" cy="11042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50C82D68-EB8A-472F-8F4B-8AA9F39B8A20}"/>
                </a:ext>
              </a:extLst>
            </p:cNvPr>
            <p:cNvCxnSpPr>
              <a:cxnSpLocks/>
              <a:stCxn id="141" idx="1"/>
              <a:endCxn id="138" idx="3"/>
            </p:cNvCxnSpPr>
            <p:nvPr/>
          </p:nvCxnSpPr>
          <p:spPr>
            <a:xfrm rot="10800000" flipV="1">
              <a:off x="9417983" y="3433755"/>
              <a:ext cx="1343125" cy="1094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DB566EEC-0096-49BB-9FB5-4123A1A359B7}"/>
                </a:ext>
              </a:extLst>
            </p:cNvPr>
            <p:cNvCxnSpPr>
              <a:cxnSpLocks/>
              <a:stCxn id="142" idx="1"/>
              <a:endCxn id="139" idx="3"/>
            </p:cNvCxnSpPr>
            <p:nvPr/>
          </p:nvCxnSpPr>
          <p:spPr>
            <a:xfrm rot="10800000" flipV="1">
              <a:off x="9417983" y="3624951"/>
              <a:ext cx="1355143" cy="97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9CA578A3-EA01-4306-AE9D-9B7301120C01}"/>
                </a:ext>
              </a:extLst>
            </p:cNvPr>
            <p:cNvCxnSpPr>
              <a:cxnSpLocks/>
              <a:stCxn id="143" idx="1"/>
              <a:endCxn id="140" idx="3"/>
            </p:cNvCxnSpPr>
            <p:nvPr/>
          </p:nvCxnSpPr>
          <p:spPr>
            <a:xfrm rot="10800000" flipV="1">
              <a:off x="9417983" y="3778363"/>
              <a:ext cx="1355143" cy="1450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연결선: 꺾임 211">
              <a:extLst>
                <a:ext uri="{FF2B5EF4-FFF2-40B4-BE49-F238E27FC236}">
                  <a16:creationId xmlns:a16="http://schemas.microsoft.com/office/drawing/2014/main" id="{E4C58AD0-3237-4ACC-B348-EB6DA8039A96}"/>
                </a:ext>
              </a:extLst>
            </p:cNvPr>
            <p:cNvCxnSpPr>
              <a:cxnSpLocks/>
              <a:stCxn id="144" idx="3"/>
              <a:endCxn id="75" idx="3"/>
            </p:cNvCxnSpPr>
            <p:nvPr/>
          </p:nvCxnSpPr>
          <p:spPr>
            <a:xfrm flipH="1" flipV="1">
              <a:off x="3894388" y="962535"/>
              <a:ext cx="7549229" cy="3066871"/>
            </a:xfrm>
            <a:prstGeom prst="bentConnector3">
              <a:avLst>
                <a:gd name="adj1" fmla="val -85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연결선: 꺾임 242">
              <a:extLst>
                <a:ext uri="{FF2B5EF4-FFF2-40B4-BE49-F238E27FC236}">
                  <a16:creationId xmlns:a16="http://schemas.microsoft.com/office/drawing/2014/main" id="{9C69A8FF-D665-4F93-8D30-89FF6EBCA675}"/>
                </a:ext>
              </a:extLst>
            </p:cNvPr>
            <p:cNvCxnSpPr>
              <a:cxnSpLocks/>
              <a:stCxn id="235" idx="1"/>
              <a:endCxn id="75" idx="1"/>
            </p:cNvCxnSpPr>
            <p:nvPr/>
          </p:nvCxnSpPr>
          <p:spPr>
            <a:xfrm rot="10800000">
              <a:off x="3236338" y="962535"/>
              <a:ext cx="116503" cy="3542262"/>
            </a:xfrm>
            <a:prstGeom prst="bentConnector3">
              <a:avLst>
                <a:gd name="adj1" fmla="val 4793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연결선: 꺾임 249">
              <a:extLst>
                <a:ext uri="{FF2B5EF4-FFF2-40B4-BE49-F238E27FC236}">
                  <a16:creationId xmlns:a16="http://schemas.microsoft.com/office/drawing/2014/main" id="{8250965B-6C19-488B-BDD8-22ADD7C715B5}"/>
                </a:ext>
              </a:extLst>
            </p:cNvPr>
            <p:cNvCxnSpPr>
              <a:cxnSpLocks/>
              <a:stCxn id="156" idx="1"/>
              <a:endCxn id="157" idx="3"/>
            </p:cNvCxnSpPr>
            <p:nvPr/>
          </p:nvCxnSpPr>
          <p:spPr>
            <a:xfrm rot="10800000">
              <a:off x="1120190" y="4939914"/>
              <a:ext cx="1463013" cy="1021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연결선: 꺾임 255">
              <a:extLst>
                <a:ext uri="{FF2B5EF4-FFF2-40B4-BE49-F238E27FC236}">
                  <a16:creationId xmlns:a16="http://schemas.microsoft.com/office/drawing/2014/main" id="{C343BF22-A680-4509-ADF9-F5EC7251D8A9}"/>
                </a:ext>
              </a:extLst>
            </p:cNvPr>
            <p:cNvCxnSpPr>
              <a:cxnSpLocks/>
              <a:stCxn id="155" idx="1"/>
            </p:cNvCxnSpPr>
            <p:nvPr/>
          </p:nvCxnSpPr>
          <p:spPr>
            <a:xfrm rot="10800000">
              <a:off x="1272594" y="5092317"/>
              <a:ext cx="1319201" cy="10745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04770F9E-6012-4E5F-9BE9-E52780DC7B55}"/>
                </a:ext>
              </a:extLst>
            </p:cNvPr>
            <p:cNvCxnSpPr>
              <a:cxnSpLocks/>
              <a:stCxn id="236" idx="3"/>
              <a:endCxn id="151" idx="1"/>
            </p:cNvCxnSpPr>
            <p:nvPr/>
          </p:nvCxnSpPr>
          <p:spPr>
            <a:xfrm>
              <a:off x="4032110" y="4679083"/>
              <a:ext cx="846611" cy="1484574"/>
            </a:xfrm>
            <a:prstGeom prst="bentConnector3">
              <a:avLst>
                <a:gd name="adj1" fmla="val 752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8CE2641-8947-408B-8FA9-099E5FCDD79F}"/>
                </a:ext>
              </a:extLst>
            </p:cNvPr>
            <p:cNvCxnSpPr>
              <a:cxnSpLocks/>
              <a:stCxn id="72" idx="3"/>
              <a:endCxn id="91" idx="1"/>
            </p:cNvCxnSpPr>
            <p:nvPr/>
          </p:nvCxnSpPr>
          <p:spPr>
            <a:xfrm>
              <a:off x="1043297" y="2063943"/>
              <a:ext cx="2235843" cy="19415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연결선: 꺾임 261">
              <a:extLst>
                <a:ext uri="{FF2B5EF4-FFF2-40B4-BE49-F238E27FC236}">
                  <a16:creationId xmlns:a16="http://schemas.microsoft.com/office/drawing/2014/main" id="{05534A95-8FD0-4D31-9D15-71C1427144C6}"/>
                </a:ext>
              </a:extLst>
            </p:cNvPr>
            <p:cNvCxnSpPr>
              <a:cxnSpLocks/>
              <a:stCxn id="154" idx="3"/>
              <a:endCxn id="151" idx="1"/>
            </p:cNvCxnSpPr>
            <p:nvPr/>
          </p:nvCxnSpPr>
          <p:spPr>
            <a:xfrm flipV="1">
              <a:off x="3412158" y="6163657"/>
              <a:ext cx="1466563" cy="3062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0FC3A2CF-5440-481F-A26A-4D9265EA5F9F}"/>
                </a:ext>
              </a:extLst>
            </p:cNvPr>
            <p:cNvCxnSpPr>
              <a:cxnSpLocks/>
              <a:stCxn id="153" idx="1"/>
              <a:endCxn id="159" idx="3"/>
            </p:cNvCxnSpPr>
            <p:nvPr/>
          </p:nvCxnSpPr>
          <p:spPr>
            <a:xfrm rot="10800000">
              <a:off x="1116915" y="5316518"/>
              <a:ext cx="1484793" cy="1001025"/>
            </a:xfrm>
            <a:prstGeom prst="bentConnector3">
              <a:avLst>
                <a:gd name="adj1" fmla="val 566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연결선: 꺾임 274">
              <a:extLst>
                <a:ext uri="{FF2B5EF4-FFF2-40B4-BE49-F238E27FC236}">
                  <a16:creationId xmlns:a16="http://schemas.microsoft.com/office/drawing/2014/main" id="{50BEF895-9179-4CF9-819D-52D76FFACB12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rot="10800000">
              <a:off x="3622041" y="4005505"/>
              <a:ext cx="3490661" cy="1009925"/>
            </a:xfrm>
            <a:prstGeom prst="bentConnector3">
              <a:avLst>
                <a:gd name="adj1" fmla="val 198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연결선: 꺾임 280">
              <a:extLst>
                <a:ext uri="{FF2B5EF4-FFF2-40B4-BE49-F238E27FC236}">
                  <a16:creationId xmlns:a16="http://schemas.microsoft.com/office/drawing/2014/main" id="{AA1CCE6C-8F57-4B18-9882-89954843A67F}"/>
                </a:ext>
              </a:extLst>
            </p:cNvPr>
            <p:cNvCxnSpPr>
              <a:cxnSpLocks/>
              <a:endCxn id="157" idx="3"/>
            </p:cNvCxnSpPr>
            <p:nvPr/>
          </p:nvCxnSpPr>
          <p:spPr>
            <a:xfrm rot="10800000">
              <a:off x="1120189" y="4939914"/>
              <a:ext cx="5985374" cy="2488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연결선: 꺾임 296">
              <a:extLst>
                <a:ext uri="{FF2B5EF4-FFF2-40B4-BE49-F238E27FC236}">
                  <a16:creationId xmlns:a16="http://schemas.microsoft.com/office/drawing/2014/main" id="{BB075416-C1C3-41D2-9EFD-5FEB294FAE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83905" y="5100359"/>
              <a:ext cx="5821661" cy="302305"/>
            </a:xfrm>
            <a:prstGeom prst="bentConnector3">
              <a:avLst>
                <a:gd name="adj1" fmla="val 5392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연결선: 꺾임 300">
              <a:extLst>
                <a:ext uri="{FF2B5EF4-FFF2-40B4-BE49-F238E27FC236}">
                  <a16:creationId xmlns:a16="http://schemas.microsoft.com/office/drawing/2014/main" id="{CD2C5174-D9B7-4C3C-8181-0D90F76863AB}"/>
                </a:ext>
              </a:extLst>
            </p:cNvPr>
            <p:cNvCxnSpPr>
              <a:cxnSpLocks/>
              <a:stCxn id="148" idx="1"/>
              <a:endCxn id="159" idx="3"/>
            </p:cNvCxnSpPr>
            <p:nvPr/>
          </p:nvCxnSpPr>
          <p:spPr>
            <a:xfrm rot="10800000">
              <a:off x="1116914" y="5316518"/>
              <a:ext cx="6009216" cy="248891"/>
            </a:xfrm>
            <a:prstGeom prst="bentConnector3">
              <a:avLst>
                <a:gd name="adj1" fmla="val 544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연결선: 꺾임 307">
              <a:extLst>
                <a:ext uri="{FF2B5EF4-FFF2-40B4-BE49-F238E27FC236}">
                  <a16:creationId xmlns:a16="http://schemas.microsoft.com/office/drawing/2014/main" id="{F6900BD8-ECAC-4524-97E4-AD3A71BCFA91}"/>
                </a:ext>
              </a:extLst>
            </p:cNvPr>
            <p:cNvCxnSpPr>
              <a:cxnSpLocks/>
              <a:stCxn id="145" idx="1"/>
              <a:endCxn id="91" idx="3"/>
            </p:cNvCxnSpPr>
            <p:nvPr/>
          </p:nvCxnSpPr>
          <p:spPr>
            <a:xfrm rot="10800000">
              <a:off x="3622041" y="4005504"/>
              <a:ext cx="5974159" cy="1388898"/>
            </a:xfrm>
            <a:prstGeom prst="bentConnector3">
              <a:avLst>
                <a:gd name="adj1" fmla="val 195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연결선: 꺾임 313">
              <a:extLst>
                <a:ext uri="{FF2B5EF4-FFF2-40B4-BE49-F238E27FC236}">
                  <a16:creationId xmlns:a16="http://schemas.microsoft.com/office/drawing/2014/main" id="{31B01332-0995-4A78-8D4F-CC559D3D3100}"/>
                </a:ext>
              </a:extLst>
            </p:cNvPr>
            <p:cNvCxnSpPr>
              <a:cxnSpLocks/>
              <a:stCxn id="146" idx="1"/>
              <a:endCxn id="82" idx="3"/>
            </p:cNvCxnSpPr>
            <p:nvPr/>
          </p:nvCxnSpPr>
          <p:spPr>
            <a:xfrm rot="10800000">
              <a:off x="4265129" y="2819184"/>
              <a:ext cx="5307723" cy="2773116"/>
            </a:xfrm>
            <a:prstGeom prst="bentConnector3">
              <a:avLst>
                <a:gd name="adj1" fmla="val 1841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7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6F1-A8D5-4439-BBCC-C364DCEF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(5) SQL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19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6F1-A8D5-4439-BBCC-C364DCEF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중고거래 장터 시스템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45E7562-00DC-4CC1-97F8-45410DE1E0AD}"/>
              </a:ext>
            </a:extLst>
          </p:cNvPr>
          <p:cNvSpPr txBox="1">
            <a:spLocks/>
          </p:cNvSpPr>
          <p:nvPr/>
        </p:nvSpPr>
        <p:spPr>
          <a:xfrm>
            <a:off x="0" y="329267"/>
            <a:ext cx="2707341" cy="527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(1) </a:t>
            </a:r>
            <a:r>
              <a:rPr lang="ko-KR" altLang="en-US" b="1" dirty="0"/>
              <a:t>응용분야 제목</a:t>
            </a:r>
          </a:p>
        </p:txBody>
      </p:sp>
    </p:spTree>
    <p:extLst>
      <p:ext uri="{BB962C8B-B14F-4D97-AF65-F5344CB8AC3E}">
        <p14:creationId xmlns:p14="http://schemas.microsoft.com/office/powerpoint/2010/main" val="246541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5BC-8665-469E-9E47-8203DE37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609600"/>
            <a:ext cx="1169416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(1) 2020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월에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이상 중고상품을 구매한 구매자의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이름</a:t>
            </a:r>
            <a:r>
              <a:rPr lang="en-US" altLang="ko-KR" sz="2000" b="1" dirty="0"/>
              <a:t>?</a:t>
            </a:r>
          </a:p>
          <a:p>
            <a:pPr marL="0" indent="0">
              <a:buNone/>
            </a:pPr>
            <a:endParaRPr lang="en-US" altLang="ko-KR" sz="500" b="1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1" dirty="0"/>
              <a:t>select </a:t>
            </a:r>
            <a:r>
              <a:rPr lang="en-US" altLang="ko-KR" sz="2000" dirty="0"/>
              <a:t>ID,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</a:t>
            </a:r>
            <a:r>
              <a:rPr lang="ko-KR" altLang="en-US" sz="2000" dirty="0"/>
              <a:t>구매</a:t>
            </a:r>
            <a:r>
              <a:rPr lang="en-US" altLang="ko-KR" sz="2000" dirty="0"/>
              <a:t>, </a:t>
            </a:r>
            <a:r>
              <a:rPr lang="ko-KR" altLang="en-US" sz="2000" dirty="0"/>
              <a:t>회원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b="1" dirty="0"/>
              <a:t>where</a:t>
            </a:r>
            <a:r>
              <a:rPr lang="ko-KR" altLang="en-US" sz="2000" dirty="0"/>
              <a:t> </a:t>
            </a:r>
            <a:r>
              <a:rPr lang="en-US" altLang="ko-KR" sz="2000" dirty="0"/>
              <a:t>ID=</a:t>
            </a:r>
            <a:r>
              <a:rPr lang="ko-KR" altLang="en-US" sz="2000" dirty="0"/>
              <a:t>구매자 </a:t>
            </a:r>
            <a:r>
              <a:rPr lang="en-US" altLang="ko-KR" sz="2000" dirty="0"/>
              <a:t>and 2020.09&lt;</a:t>
            </a:r>
            <a:r>
              <a:rPr lang="ko-KR" altLang="en-US" sz="2000" dirty="0"/>
              <a:t>날짜</a:t>
            </a:r>
            <a:r>
              <a:rPr lang="en-US" altLang="ko-KR" sz="2000" dirty="0"/>
              <a:t>&lt;2020.10</a:t>
            </a:r>
          </a:p>
          <a:p>
            <a:pPr marL="0" indent="0">
              <a:buNone/>
            </a:pPr>
            <a:r>
              <a:rPr lang="en-US" altLang="ko-KR" sz="2000" b="1" dirty="0"/>
              <a:t>group by </a:t>
            </a:r>
            <a:r>
              <a:rPr lang="en-US" altLang="ko-KR" sz="2000" dirty="0"/>
              <a:t>ID,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having </a:t>
            </a:r>
            <a:r>
              <a:rPr lang="en-US" altLang="ko-KR" sz="2000" dirty="0"/>
              <a:t>count(</a:t>
            </a:r>
            <a:r>
              <a:rPr lang="ko-KR" altLang="en-US" sz="2000" dirty="0"/>
              <a:t>상품</a:t>
            </a:r>
            <a:r>
              <a:rPr lang="en-US" altLang="ko-KR" sz="2000" dirty="0"/>
              <a:t>)&gt;=5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구매</a:t>
            </a:r>
            <a:r>
              <a:rPr lang="en-US" altLang="ko-KR" sz="2000" dirty="0"/>
              <a:t>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/>
              <a:t>회원</a:t>
            </a:r>
            <a:r>
              <a:rPr lang="en-US" altLang="ko-KR" sz="2000" dirty="0"/>
              <a:t>”</a:t>
            </a:r>
            <a:r>
              <a:rPr lang="ko-KR" altLang="en-US" sz="2000" dirty="0"/>
              <a:t>을 뽑아 </a:t>
            </a:r>
            <a:r>
              <a:rPr lang="en-US" altLang="ko-KR" sz="2000" dirty="0"/>
              <a:t>where</a:t>
            </a:r>
            <a:r>
              <a:rPr lang="ko-KR" altLang="en-US" sz="2000" dirty="0"/>
              <a:t>절에서 동일성 처리를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날짜가 </a:t>
            </a:r>
            <a:r>
              <a:rPr lang="en-US" altLang="ko-KR" sz="2000" dirty="0"/>
              <a:t>2020.09</a:t>
            </a:r>
            <a:r>
              <a:rPr lang="ko-KR" altLang="en-US" sz="2000" dirty="0"/>
              <a:t>와 </a:t>
            </a:r>
            <a:r>
              <a:rPr lang="en-US" altLang="ko-KR" sz="2000" dirty="0"/>
              <a:t>2020.10 </a:t>
            </a:r>
            <a:r>
              <a:rPr lang="ko-KR" altLang="en-US" sz="2000" dirty="0"/>
              <a:t>사이인 즉 </a:t>
            </a:r>
            <a:r>
              <a:rPr lang="en-US" altLang="ko-KR" sz="2000" dirty="0"/>
              <a:t>9</a:t>
            </a:r>
            <a:r>
              <a:rPr lang="ko-KR" altLang="en-US" sz="2000" dirty="0"/>
              <a:t>월인 조건의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뽑아 </a:t>
            </a:r>
            <a:r>
              <a:rPr lang="en-US" altLang="ko-KR" sz="2000" dirty="0"/>
              <a:t>‘ID’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으로 </a:t>
            </a:r>
            <a:r>
              <a:rPr lang="en-US" altLang="ko-KR" sz="2000" dirty="0"/>
              <a:t>group by</a:t>
            </a:r>
            <a:r>
              <a:rPr lang="ko-KR" altLang="en-US" sz="2000" dirty="0"/>
              <a:t>로 묶어 </a:t>
            </a:r>
            <a:r>
              <a:rPr lang="en-US" altLang="ko-KR" sz="2000" dirty="0"/>
              <a:t>having 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count(</a:t>
            </a:r>
            <a:r>
              <a:rPr lang="ko-KR" altLang="en-US" sz="2000" dirty="0"/>
              <a:t>상품</a:t>
            </a:r>
            <a:r>
              <a:rPr lang="en-US" altLang="ko-KR" sz="2000" dirty="0"/>
              <a:t>)&gt;=5</a:t>
            </a:r>
            <a:r>
              <a:rPr lang="ko-KR" altLang="en-US" sz="2000" dirty="0"/>
              <a:t>하여 구매 거래한 상품이 </a:t>
            </a:r>
            <a:r>
              <a:rPr lang="en-US" altLang="ko-KR" sz="2000" dirty="0"/>
              <a:t>5 </a:t>
            </a:r>
            <a:r>
              <a:rPr lang="ko-KR" altLang="en-US" sz="2000" dirty="0"/>
              <a:t>이상인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골라 내어 </a:t>
            </a:r>
            <a:r>
              <a:rPr lang="en-US" altLang="ko-KR" sz="2000" dirty="0"/>
              <a:t>‘ID’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을 </a:t>
            </a:r>
            <a:r>
              <a:rPr lang="en-US" altLang="ko-KR" sz="2000" dirty="0"/>
              <a:t>select</a:t>
            </a:r>
            <a:r>
              <a:rPr lang="ko-KR" altLang="en-US" sz="2000" dirty="0"/>
              <a:t>하여 </a:t>
            </a:r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9</a:t>
            </a:r>
            <a:r>
              <a:rPr lang="ko-KR" altLang="en-US" sz="2000" dirty="0"/>
              <a:t>월에 </a:t>
            </a:r>
            <a:r>
              <a:rPr lang="en-US" altLang="ko-KR" sz="2000" dirty="0"/>
              <a:t>5</a:t>
            </a:r>
            <a:r>
              <a:rPr lang="ko-KR" altLang="en-US" sz="2000" dirty="0"/>
              <a:t>개 이상 중고상품을 구매한 구매자의 </a:t>
            </a:r>
            <a:r>
              <a:rPr lang="en-US" altLang="ko-KR" sz="2000" dirty="0"/>
              <a:t>ID</a:t>
            </a:r>
            <a:r>
              <a:rPr lang="ko-KR" altLang="en-US" sz="2000" dirty="0"/>
              <a:t>와 이름을 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이는 </a:t>
            </a:r>
            <a:r>
              <a:rPr lang="en-US" altLang="ko-KR" sz="2000" dirty="0"/>
              <a:t>5</a:t>
            </a:r>
            <a:r>
              <a:rPr lang="ko-KR" altLang="en-US" sz="2000" dirty="0"/>
              <a:t>개 이상 상품 구매 거래를 한 회원을 대상으로 이달의 감사 회원을 뽑아 시스템의 혜택을 주는 기능을 위함이다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74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1B6110-9B85-45AC-86AB-417EFE1C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304800"/>
            <a:ext cx="11694160" cy="6634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/>
              <a:t>(2) </a:t>
            </a:r>
            <a:r>
              <a:rPr lang="ko-KR" altLang="en-US" sz="2000" b="1" dirty="0"/>
              <a:t>거래가 가장 많은 상품의 카테고리</a:t>
            </a:r>
            <a:r>
              <a:rPr lang="en-US" altLang="ko-KR" sz="2000" b="1" dirty="0"/>
              <a:t>?</a:t>
            </a:r>
          </a:p>
          <a:p>
            <a:pPr marL="0" indent="0">
              <a:buNone/>
            </a:pPr>
            <a:endParaRPr lang="en-US" altLang="ko-KR" sz="500" b="1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 </a:t>
            </a:r>
            <a:r>
              <a:rPr lang="ko-KR" altLang="en-US" sz="2000" dirty="0"/>
              <a:t>카테고리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</a:t>
            </a:r>
            <a:r>
              <a:rPr lang="ko-KR" altLang="en-US" sz="2000" dirty="0"/>
              <a:t>거래</a:t>
            </a:r>
            <a:r>
              <a:rPr lang="en-US" altLang="ko-KR" sz="2000" dirty="0"/>
              <a:t>, </a:t>
            </a:r>
            <a:r>
              <a:rPr lang="ko-KR" altLang="en-US" sz="2000" dirty="0"/>
              <a:t>상품 카테고리 </a:t>
            </a:r>
            <a:r>
              <a:rPr lang="en-US" altLang="ko-KR" sz="2000" b="1" dirty="0"/>
              <a:t>where</a:t>
            </a:r>
            <a:r>
              <a:rPr lang="en-US" altLang="ko-KR" sz="2000" dirty="0"/>
              <a:t> 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=</a:t>
            </a:r>
            <a:r>
              <a:rPr lang="ko-KR" altLang="en-US" sz="2000" dirty="0"/>
              <a:t>상품 </a:t>
            </a:r>
            <a:r>
              <a:rPr lang="en-US" altLang="ko-KR" sz="2000" dirty="0"/>
              <a:t>ID)</a:t>
            </a:r>
          </a:p>
          <a:p>
            <a:pPr marL="0" indent="0">
              <a:buNone/>
            </a:pPr>
            <a:r>
              <a:rPr lang="en-US" altLang="ko-KR" sz="2000" dirty="0"/>
              <a:t>except</a:t>
            </a:r>
          </a:p>
          <a:p>
            <a:pPr marL="0" indent="0">
              <a:buNone/>
            </a:pPr>
            <a:r>
              <a:rPr lang="en-US" altLang="ko-KR" sz="2000" dirty="0"/>
              <a:t>(    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 </a:t>
            </a:r>
            <a:r>
              <a:rPr lang="ko-KR" altLang="en-US" sz="2000" dirty="0"/>
              <a:t>카테고리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</a:t>
            </a:r>
            <a:r>
              <a:rPr lang="ko-KR" altLang="en-US" sz="2000" dirty="0"/>
              <a:t>상품 카테고리</a:t>
            </a:r>
            <a:r>
              <a:rPr lang="en-US" altLang="ko-KR" sz="2000" dirty="0"/>
              <a:t>, </a:t>
            </a:r>
            <a:r>
              <a:rPr lang="ko-KR" altLang="en-US" sz="2000" dirty="0"/>
              <a:t>거래 </a:t>
            </a:r>
            <a:r>
              <a:rPr lang="en-US" altLang="ko-KR" sz="2000" dirty="0"/>
              <a:t>as A, </a:t>
            </a:r>
            <a:r>
              <a:rPr lang="ko-KR" altLang="en-US" sz="2000" dirty="0"/>
              <a:t>거래 </a:t>
            </a:r>
            <a:r>
              <a:rPr lang="en-US" altLang="ko-KR" sz="2000" dirty="0"/>
              <a:t>as B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b="1" dirty="0"/>
              <a:t>where</a:t>
            </a:r>
            <a:r>
              <a:rPr lang="en-US" altLang="ko-KR" sz="2000" dirty="0"/>
              <a:t> </a:t>
            </a:r>
            <a:r>
              <a:rPr lang="ko-KR" altLang="en-US" sz="2000" dirty="0"/>
              <a:t>상품 </a:t>
            </a:r>
            <a:r>
              <a:rPr lang="en-US" altLang="ko-KR" sz="2000" dirty="0"/>
              <a:t>ID</a:t>
            </a:r>
            <a:r>
              <a:rPr lang="ko-KR" altLang="en-US" sz="2000" dirty="0"/>
              <a:t> </a:t>
            </a:r>
            <a:r>
              <a:rPr lang="en-US" altLang="ko-KR" sz="2000" dirty="0"/>
              <a:t>= A.</a:t>
            </a:r>
            <a:r>
              <a:rPr lang="ko-KR" altLang="en-US" sz="2000" dirty="0"/>
              <a:t>거래 상품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group by </a:t>
            </a:r>
            <a:r>
              <a:rPr lang="ko-KR" altLang="en-US" sz="2000" dirty="0"/>
              <a:t>카테고리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having </a:t>
            </a:r>
            <a:r>
              <a:rPr lang="en-US" altLang="ko-KR" sz="2000" dirty="0"/>
              <a:t>count(A.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) &lt; count(B.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) )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거래</a:t>
            </a:r>
            <a:r>
              <a:rPr lang="en-US" altLang="ko-KR" sz="2000" dirty="0"/>
              <a:t>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/>
              <a:t>상품 카테고리</a:t>
            </a:r>
            <a:r>
              <a:rPr lang="en-US" altLang="ko-KR" sz="2000" dirty="0"/>
              <a:t>”</a:t>
            </a:r>
            <a:r>
              <a:rPr lang="ko-KR" altLang="en-US" sz="2000" dirty="0"/>
              <a:t>를 뽑아 동일성 처리 후 뽑아낸 </a:t>
            </a:r>
            <a:r>
              <a:rPr lang="en-US" altLang="ko-KR" sz="2000" dirty="0"/>
              <a:t>‘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’ tuple</a:t>
            </a:r>
            <a:r>
              <a:rPr lang="ko-KR" altLang="en-US" sz="2000" dirty="0"/>
              <a:t>에서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상품 카테고리</a:t>
            </a:r>
            <a:r>
              <a:rPr lang="en-US" altLang="ko-KR" sz="2000" dirty="0"/>
              <a:t>”</a:t>
            </a:r>
            <a:r>
              <a:rPr lang="ko-KR" altLang="en-US" sz="2000" dirty="0"/>
              <a:t>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로 </a:t>
            </a:r>
            <a:r>
              <a:rPr lang="en-US" altLang="ko-KR" sz="2000" dirty="0"/>
              <a:t>rename</a:t>
            </a:r>
            <a:r>
              <a:rPr lang="ko-KR" altLang="en-US" sz="2000" dirty="0"/>
              <a:t>한 </a:t>
            </a:r>
            <a:r>
              <a:rPr lang="en-US" altLang="ko-KR" sz="2000" dirty="0"/>
              <a:t>“</a:t>
            </a:r>
            <a:r>
              <a:rPr lang="ko-KR" altLang="en-US" sz="2000" dirty="0"/>
              <a:t>거래</a:t>
            </a:r>
            <a:r>
              <a:rPr lang="en-US" altLang="ko-KR" sz="2000" dirty="0"/>
              <a:t>“ </a:t>
            </a:r>
            <a:r>
              <a:rPr lang="ko-KR" altLang="en-US" sz="2000" dirty="0"/>
              <a:t>두 테이블을 뽑아 </a:t>
            </a:r>
            <a:r>
              <a:rPr lang="en-US" altLang="ko-KR" sz="2000" dirty="0"/>
              <a:t>(</a:t>
            </a:r>
            <a:r>
              <a:rPr lang="ko-KR" altLang="en-US" sz="2000" dirty="0"/>
              <a:t>최대가 아닌</a:t>
            </a:r>
            <a:r>
              <a:rPr lang="en-US" altLang="ko-KR" sz="2000" dirty="0"/>
              <a:t>) A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/>
              <a:t>상품 카테고리</a:t>
            </a:r>
            <a:r>
              <a:rPr lang="en-US" altLang="ko-KR" sz="2000" dirty="0"/>
              <a:t>“</a:t>
            </a:r>
            <a:r>
              <a:rPr lang="ko-KR" altLang="en-US" sz="2000" dirty="0"/>
              <a:t>의 칼럼을 동일성 처리하고 </a:t>
            </a:r>
            <a:r>
              <a:rPr lang="en-US" altLang="ko-KR" sz="2000" dirty="0"/>
              <a:t>‘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’</a:t>
            </a:r>
            <a:r>
              <a:rPr lang="ko-KR" altLang="en-US" sz="2000" dirty="0"/>
              <a:t>로 </a:t>
            </a:r>
            <a:r>
              <a:rPr lang="en-US" altLang="ko-KR" sz="2000" dirty="0"/>
              <a:t>group by</a:t>
            </a:r>
            <a:r>
              <a:rPr lang="ko-KR" altLang="en-US" sz="2000" dirty="0"/>
              <a:t>한 </a:t>
            </a:r>
            <a:r>
              <a:rPr lang="en-US" altLang="ko-KR" sz="2000" dirty="0"/>
              <a:t>tuple</a:t>
            </a:r>
            <a:r>
              <a:rPr lang="ko-KR" altLang="en-US" sz="2000" dirty="0"/>
              <a:t>들 중에서</a:t>
            </a:r>
            <a:r>
              <a:rPr lang="en-US" altLang="ko-KR" sz="2000" dirty="0"/>
              <a:t>, count(A.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) &lt; count(B.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)</a:t>
            </a:r>
            <a:r>
              <a:rPr lang="ko-KR" altLang="en-US" sz="2000" dirty="0"/>
              <a:t>하여 </a:t>
            </a:r>
            <a:r>
              <a:rPr lang="en-US" altLang="ko-KR" sz="2000" dirty="0"/>
              <a:t>A</a:t>
            </a:r>
            <a:r>
              <a:rPr lang="ko-KR" altLang="en-US" sz="2000" dirty="0"/>
              <a:t>의 거래된 상품 수가 최대가 되지 않도록 한 조건의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뽑아내 그 중 </a:t>
            </a:r>
            <a:r>
              <a:rPr lang="en-US" altLang="ko-KR" sz="2000" dirty="0"/>
              <a:t>select</a:t>
            </a:r>
            <a:r>
              <a:rPr lang="ko-KR" altLang="en-US" sz="2000" dirty="0"/>
              <a:t>한 </a:t>
            </a:r>
            <a:r>
              <a:rPr lang="en-US" altLang="ko-KR" sz="2000" dirty="0"/>
              <a:t>‘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‘ tuple</a:t>
            </a:r>
            <a:r>
              <a:rPr lang="ko-KR" altLang="en-US" sz="2000" dirty="0"/>
              <a:t>을 </a:t>
            </a:r>
            <a:r>
              <a:rPr lang="en-US" altLang="ko-KR" sz="2000" dirty="0"/>
              <a:t>except</a:t>
            </a:r>
            <a:r>
              <a:rPr lang="ko-KR" altLang="en-US" sz="2000" dirty="0"/>
              <a:t>하여 거래 상품 수가 최대가 아닌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뺌으로써 거래 상품 수가 최대인 </a:t>
            </a:r>
            <a:r>
              <a:rPr lang="en-US" altLang="ko-KR" sz="2000" dirty="0"/>
              <a:t>tuple </a:t>
            </a:r>
            <a:r>
              <a:rPr lang="ko-KR" altLang="en-US" sz="2000" dirty="0"/>
              <a:t>값을 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/>
              <a:t>이는 거래가 가장 많은 상품의 카테고리를 구해서 그 상품의 카테고리를 좀 더 활성화 시키는 기능을 위함이다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702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4658-E910-435F-B7A9-572A7D04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325120"/>
            <a:ext cx="11460480" cy="6532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(3)</a:t>
            </a:r>
            <a:r>
              <a:rPr lang="ko-KR" altLang="en-US" sz="2000" b="1" dirty="0"/>
              <a:t> 신고 받은 횟수가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번 이상인 회원의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이름</a:t>
            </a:r>
            <a:r>
              <a:rPr lang="en-US" altLang="ko-KR" sz="2000" b="1" dirty="0"/>
              <a:t>?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 ID,</a:t>
            </a:r>
            <a:r>
              <a:rPr lang="ko-KR" altLang="en-US" sz="2000" dirty="0"/>
              <a:t> 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</a:t>
            </a:r>
            <a:r>
              <a:rPr lang="ko-KR" altLang="en-US" sz="2000" dirty="0"/>
              <a:t>회원</a:t>
            </a:r>
            <a:r>
              <a:rPr lang="en-US" altLang="ko-KR" sz="2000" dirty="0"/>
              <a:t>, </a:t>
            </a:r>
            <a:r>
              <a:rPr lang="ko-KR" altLang="en-US" sz="2000" dirty="0"/>
              <a:t>신고 회원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where </a:t>
            </a:r>
            <a:r>
              <a:rPr lang="en-US" altLang="ko-KR" sz="2000" dirty="0"/>
              <a:t>ID=</a:t>
            </a:r>
            <a:r>
              <a:rPr lang="ko-KR" altLang="en-US" sz="2000" dirty="0"/>
              <a:t>신고 대상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group by </a:t>
            </a:r>
            <a:r>
              <a:rPr lang="en-US" altLang="ko-KR" sz="2000" dirty="0"/>
              <a:t>ID,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b="1" dirty="0"/>
              <a:t>having</a:t>
            </a:r>
            <a:r>
              <a:rPr lang="en-US" altLang="ko-KR" sz="2000" dirty="0"/>
              <a:t> count(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)&gt;=3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</a:t>
            </a:r>
            <a:r>
              <a:rPr lang="en-US" altLang="ko-KR" sz="2000" dirty="0"/>
              <a:t> “</a:t>
            </a:r>
            <a:r>
              <a:rPr lang="ko-KR" altLang="en-US" sz="2000" dirty="0"/>
              <a:t>회원</a:t>
            </a:r>
            <a:r>
              <a:rPr lang="en-US" altLang="ko-KR" sz="2000" dirty="0"/>
              <a:t>”</a:t>
            </a:r>
            <a:r>
              <a:rPr lang="ko-KR" altLang="en-US" sz="2000" dirty="0"/>
              <a:t>과 </a:t>
            </a:r>
            <a:r>
              <a:rPr lang="en-US" altLang="ko-KR" sz="2000" dirty="0"/>
              <a:t>“</a:t>
            </a:r>
            <a:r>
              <a:rPr lang="ko-KR" altLang="en-US" sz="2000" dirty="0"/>
              <a:t>신고 회원</a:t>
            </a:r>
            <a:r>
              <a:rPr lang="en-US" altLang="ko-KR" sz="2000" dirty="0"/>
              <a:t>”</a:t>
            </a:r>
            <a:r>
              <a:rPr lang="ko-KR" altLang="en-US" sz="2000" dirty="0"/>
              <a:t>을 뽑아 </a:t>
            </a:r>
            <a:r>
              <a:rPr lang="en-US" altLang="ko-KR" sz="2000" dirty="0"/>
              <a:t>where</a:t>
            </a:r>
            <a:r>
              <a:rPr lang="ko-KR" altLang="en-US" sz="2000" dirty="0"/>
              <a:t>절에서 동일성 처리한 후 </a:t>
            </a:r>
            <a:r>
              <a:rPr lang="en-US" altLang="ko-KR" sz="2000" dirty="0"/>
              <a:t>‘ID’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을 </a:t>
            </a:r>
            <a:r>
              <a:rPr lang="en-US" altLang="ko-KR" sz="2000" dirty="0"/>
              <a:t>group by</a:t>
            </a:r>
            <a:r>
              <a:rPr lang="ko-KR" altLang="en-US" sz="2000" dirty="0"/>
              <a:t>하고 </a:t>
            </a:r>
            <a:r>
              <a:rPr lang="en-US" altLang="ko-KR" sz="2000" dirty="0"/>
              <a:t>having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count(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)&gt;=3 </a:t>
            </a:r>
            <a:r>
              <a:rPr lang="ko-KR" altLang="en-US" sz="2000" dirty="0"/>
              <a:t>즉 신고 내역이 </a:t>
            </a:r>
            <a:r>
              <a:rPr lang="en-US" altLang="ko-KR" sz="2000" dirty="0"/>
              <a:t>3</a:t>
            </a:r>
            <a:r>
              <a:rPr lang="ko-KR" altLang="en-US" sz="2000" dirty="0"/>
              <a:t>번 이상인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뽑아 그 중 </a:t>
            </a:r>
            <a:r>
              <a:rPr lang="en-US" altLang="ko-KR" sz="2000" dirty="0"/>
              <a:t>‘ID’</a:t>
            </a:r>
            <a:r>
              <a:rPr lang="ko-KR" altLang="en-US" sz="2000" dirty="0"/>
              <a:t>과</a:t>
            </a:r>
            <a:r>
              <a:rPr lang="en-US" altLang="ko-KR" sz="2000" dirty="0"/>
              <a:t> ‘</a:t>
            </a:r>
            <a:r>
              <a:rPr lang="ko-KR" altLang="en-US" sz="2000" dirty="0"/>
              <a:t>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을 </a:t>
            </a:r>
            <a:r>
              <a:rPr lang="en-US" altLang="ko-KR" sz="2000" dirty="0"/>
              <a:t>select</a:t>
            </a:r>
            <a:r>
              <a:rPr lang="ko-KR" altLang="en-US" sz="2000" dirty="0"/>
              <a:t>하여 신고 받은 횟수가 </a:t>
            </a:r>
            <a:r>
              <a:rPr lang="en-US" altLang="ko-KR" sz="2000" dirty="0"/>
              <a:t>3</a:t>
            </a:r>
            <a:r>
              <a:rPr lang="ko-KR" altLang="en-US" sz="2000" dirty="0"/>
              <a:t>번 이상인 회원의 </a:t>
            </a:r>
            <a:r>
              <a:rPr lang="en-US" altLang="ko-KR" sz="2000" dirty="0"/>
              <a:t>ID</a:t>
            </a:r>
            <a:r>
              <a:rPr lang="ko-KR" altLang="en-US" sz="2000" dirty="0"/>
              <a:t>와 이름을 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이는 신고 받은 전적이 여러 번 되는 회원들을 서비스 사용 제한이나 중지 등 활동에 제한을 두는 기능을 위함이다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228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D8DA-1A81-45CB-A755-C90C9345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345440"/>
            <a:ext cx="11826240" cy="651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(4) 2020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월 동안 거래가 </a:t>
            </a:r>
            <a:r>
              <a:rPr lang="en-US" altLang="ko-KR" sz="2000" b="1" dirty="0"/>
              <a:t>50</a:t>
            </a:r>
            <a:r>
              <a:rPr lang="ko-KR" altLang="en-US" sz="2000" b="1" dirty="0"/>
              <a:t>번 이상인 동네의 동네 이름과 생활 커뮤니티</a:t>
            </a:r>
            <a:r>
              <a:rPr lang="en-US" altLang="ko-KR" sz="2000" b="1" dirty="0"/>
              <a:t>?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 </a:t>
            </a:r>
            <a:r>
              <a:rPr lang="ko-KR" altLang="en-US" sz="2000" dirty="0"/>
              <a:t>동네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생활 커뮤니티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  from </a:t>
            </a:r>
            <a:r>
              <a:rPr lang="ko-KR" altLang="en-US" sz="2000" dirty="0"/>
              <a:t>동네</a:t>
            </a:r>
            <a:r>
              <a:rPr lang="en-US" altLang="ko-KR" sz="2000" dirty="0"/>
              <a:t>, </a:t>
            </a:r>
            <a:r>
              <a:rPr lang="ko-KR" altLang="en-US" sz="2000" dirty="0"/>
              <a:t>거래 내역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where</a:t>
            </a:r>
            <a:r>
              <a:rPr lang="ko-KR" altLang="en-US" sz="2000" b="1" dirty="0"/>
              <a:t> </a:t>
            </a:r>
            <a:r>
              <a:rPr lang="ko-KR" altLang="en-US" sz="2000" dirty="0"/>
              <a:t>동네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 </a:t>
            </a:r>
            <a:r>
              <a:rPr lang="en-US" altLang="ko-KR" sz="2000" dirty="0"/>
              <a:t>= </a:t>
            </a:r>
            <a:r>
              <a:rPr lang="ko-KR" altLang="en-US" sz="2000" dirty="0"/>
              <a:t>거래 내역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 </a:t>
            </a:r>
            <a:r>
              <a:rPr lang="en-US" altLang="ko-KR" sz="2000" dirty="0"/>
              <a:t>and 2020.10&lt;</a:t>
            </a:r>
            <a:r>
              <a:rPr lang="ko-KR" altLang="en-US" sz="2000" dirty="0"/>
              <a:t>날짜</a:t>
            </a:r>
            <a:r>
              <a:rPr lang="en-US" altLang="ko-KR" sz="2000" dirty="0"/>
              <a:t>&lt;2020.11</a:t>
            </a:r>
          </a:p>
          <a:p>
            <a:pPr marL="0" indent="0">
              <a:buNone/>
            </a:pPr>
            <a:r>
              <a:rPr lang="en-US" altLang="ko-KR" sz="2000" b="1" dirty="0"/>
              <a:t>group by </a:t>
            </a:r>
            <a:r>
              <a:rPr lang="ko-KR" altLang="en-US" sz="2000" dirty="0"/>
              <a:t>동네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생활 커뮤니티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having </a:t>
            </a:r>
            <a:r>
              <a:rPr lang="en-US" altLang="ko-KR" sz="2000" dirty="0"/>
              <a:t>count(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)&gt;=50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동네</a:t>
            </a:r>
            <a:r>
              <a:rPr lang="en-US" altLang="ko-KR" sz="2000" dirty="0"/>
              <a:t>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/>
              <a:t>거래 내역</a:t>
            </a:r>
            <a:r>
              <a:rPr lang="en-US" altLang="ko-KR" sz="2000" dirty="0"/>
              <a:t>”</a:t>
            </a:r>
            <a:r>
              <a:rPr lang="ko-KR" altLang="en-US" sz="2000" dirty="0"/>
              <a:t>을 뽑아서 </a:t>
            </a:r>
            <a:r>
              <a:rPr lang="en-US" altLang="ko-KR" sz="2000" dirty="0"/>
              <a:t>where</a:t>
            </a:r>
            <a:r>
              <a:rPr lang="ko-KR" altLang="en-US" sz="2000" dirty="0"/>
              <a:t>절에서 동일성 처리를 해주고 날짜가 </a:t>
            </a:r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월인 </a:t>
            </a:r>
            <a:r>
              <a:rPr lang="en-US" altLang="ko-KR" sz="2000" dirty="0"/>
              <a:t>(2020.10&lt;</a:t>
            </a:r>
            <a:r>
              <a:rPr lang="ko-KR" altLang="en-US" sz="2000" dirty="0"/>
              <a:t>날짜</a:t>
            </a:r>
            <a:r>
              <a:rPr lang="en-US" altLang="ko-KR" sz="2000" dirty="0"/>
              <a:t>&lt;2020.11) tuple</a:t>
            </a:r>
            <a:r>
              <a:rPr lang="ko-KR" altLang="en-US" sz="2000" dirty="0"/>
              <a:t>들을 뽑아 </a:t>
            </a:r>
            <a:r>
              <a:rPr lang="en-US" altLang="ko-KR" sz="2000" dirty="0"/>
              <a:t>‘</a:t>
            </a:r>
            <a:r>
              <a:rPr lang="ko-KR" altLang="en-US" sz="2000" dirty="0"/>
              <a:t>동네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생활 커뮤니티</a:t>
            </a:r>
            <a:r>
              <a:rPr lang="en-US" altLang="ko-KR" sz="2000" dirty="0"/>
              <a:t>’</a:t>
            </a:r>
            <a:r>
              <a:rPr lang="ko-KR" altLang="en-US" sz="2000" dirty="0"/>
              <a:t>를 </a:t>
            </a:r>
            <a:r>
              <a:rPr lang="en-US" altLang="ko-KR" sz="2000" dirty="0"/>
              <a:t>group by</a:t>
            </a:r>
            <a:r>
              <a:rPr lang="ko-KR" altLang="en-US" sz="2000" dirty="0"/>
              <a:t>한 상태에서 </a:t>
            </a:r>
            <a:r>
              <a:rPr lang="en-US" altLang="ko-KR" sz="2000" dirty="0"/>
              <a:t>having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count(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)&gt;=50(</a:t>
            </a:r>
            <a:r>
              <a:rPr lang="ko-KR" altLang="en-US" sz="2000" dirty="0"/>
              <a:t>거래가 </a:t>
            </a:r>
            <a:r>
              <a:rPr lang="en-US" altLang="ko-KR" sz="2000" dirty="0"/>
              <a:t>50</a:t>
            </a:r>
            <a:r>
              <a:rPr lang="ko-KR" altLang="en-US" sz="2000" dirty="0"/>
              <a:t>번 이상 </a:t>
            </a:r>
            <a:r>
              <a:rPr lang="ko-KR" altLang="en-US" sz="2000" dirty="0" err="1"/>
              <a:t>일어남</a:t>
            </a:r>
            <a:r>
              <a:rPr lang="en-US" altLang="ko-KR" sz="2000" dirty="0"/>
              <a:t>)</a:t>
            </a:r>
            <a:r>
              <a:rPr lang="ko-KR" altLang="en-US" sz="2000" dirty="0"/>
              <a:t>인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뽑아 그 중 </a:t>
            </a:r>
            <a:r>
              <a:rPr lang="en-US" altLang="ko-KR" sz="2000" dirty="0"/>
              <a:t>‘</a:t>
            </a:r>
            <a:r>
              <a:rPr lang="ko-KR" altLang="en-US" sz="2000" dirty="0"/>
              <a:t>동네</a:t>
            </a:r>
            <a:r>
              <a:rPr lang="en-US" altLang="ko-KR" sz="2000" dirty="0"/>
              <a:t>.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생활 커뮤니티</a:t>
            </a:r>
            <a:r>
              <a:rPr lang="en-US" altLang="ko-KR" sz="2000" dirty="0"/>
              <a:t>‘</a:t>
            </a:r>
            <a:r>
              <a:rPr lang="ko-KR" altLang="en-US" sz="2000" dirty="0"/>
              <a:t>의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</a:t>
            </a:r>
            <a:r>
              <a:rPr lang="en-US" altLang="ko-KR" sz="2000" dirty="0"/>
              <a:t>select</a:t>
            </a:r>
            <a:r>
              <a:rPr lang="ko-KR" altLang="en-US" sz="2000" dirty="0"/>
              <a:t>하여 </a:t>
            </a:r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동안 거래가 </a:t>
            </a:r>
            <a:r>
              <a:rPr lang="en-US" altLang="ko-KR" sz="2000" dirty="0"/>
              <a:t>50</a:t>
            </a:r>
            <a:r>
              <a:rPr lang="ko-KR" altLang="en-US" sz="2000" dirty="0"/>
              <a:t>번 이상인 동네의 동네 이름과 생활 커뮤니티를 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이는 거래가 많이 일어나는 동네의 커뮤니티를 참조하여 그 동네의 생활 커뮤니티를 활성화 되도록 하고 거래가 많이 일어나는 원인을 조사하는 기능을 위함이다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60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6E961-1DD2-428F-A306-1E4D5737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760"/>
            <a:ext cx="10515600" cy="434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(5) </a:t>
            </a:r>
            <a:r>
              <a:rPr lang="ko-KR" altLang="en-US" sz="2000" b="1" dirty="0"/>
              <a:t>회원 등급이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다이아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인 회원들의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연락처</a:t>
            </a:r>
            <a:r>
              <a:rPr lang="en-US" altLang="ko-KR" sz="2000" b="1" dirty="0"/>
              <a:t>?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000" b="1" dirty="0"/>
              <a:t>select</a:t>
            </a:r>
            <a:r>
              <a:rPr lang="en-US" altLang="ko-KR" sz="2000" dirty="0"/>
              <a:t> ID,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from </a:t>
            </a:r>
            <a:r>
              <a:rPr lang="ko-KR" altLang="en-US" sz="2000" dirty="0"/>
              <a:t>회원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where</a:t>
            </a:r>
            <a:r>
              <a:rPr lang="en-US" altLang="ko-KR" sz="2000" dirty="0"/>
              <a:t> </a:t>
            </a:r>
            <a:r>
              <a:rPr lang="ko-KR" altLang="en-US" sz="2000" dirty="0"/>
              <a:t>회원 등급 </a:t>
            </a:r>
            <a:r>
              <a:rPr lang="en-US" altLang="ko-KR" sz="2000" dirty="0"/>
              <a:t>= “</a:t>
            </a:r>
            <a:r>
              <a:rPr lang="ko-KR" altLang="en-US" sz="2000" dirty="0"/>
              <a:t>다이아“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</a:t>
            </a:r>
            <a:r>
              <a:rPr lang="ko-KR" altLang="en-US" sz="2000" dirty="0"/>
              <a:t>절에서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회원</a:t>
            </a:r>
            <a:r>
              <a:rPr lang="en-US" altLang="ko-KR" sz="2000" dirty="0"/>
              <a:t>”</a:t>
            </a:r>
            <a:r>
              <a:rPr lang="ko-KR" altLang="en-US" sz="2000" dirty="0"/>
              <a:t>을 뽑아 </a:t>
            </a:r>
            <a:r>
              <a:rPr lang="en-US" altLang="ko-KR" sz="2000" dirty="0"/>
              <a:t>where</a:t>
            </a:r>
            <a:r>
              <a:rPr lang="ko-KR" altLang="en-US" sz="2000" dirty="0"/>
              <a:t>절에서 회원 등급</a:t>
            </a:r>
            <a:r>
              <a:rPr lang="en-US" altLang="ko-KR" sz="2000" dirty="0"/>
              <a:t>=“</a:t>
            </a:r>
            <a:r>
              <a:rPr lang="ko-KR" altLang="en-US" sz="2000" dirty="0"/>
              <a:t>다이아</a:t>
            </a:r>
            <a:r>
              <a:rPr lang="en-US" altLang="ko-KR" sz="2000" dirty="0"/>
              <a:t>”</a:t>
            </a:r>
            <a:r>
              <a:rPr lang="ko-KR" altLang="en-US" sz="2000" dirty="0"/>
              <a:t>인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뽑아내 그 중의 ‘</a:t>
            </a:r>
            <a:r>
              <a:rPr lang="en-US" altLang="ko-KR" sz="2000" dirty="0"/>
              <a:t>ID’, ‘</a:t>
            </a:r>
            <a:r>
              <a:rPr lang="ko-KR" altLang="en-US" sz="2000" dirty="0"/>
              <a:t>이름</a:t>
            </a:r>
            <a:r>
              <a:rPr lang="en-US" altLang="ko-KR" sz="2000" dirty="0"/>
              <a:t>’, ‘</a:t>
            </a:r>
            <a:r>
              <a:rPr lang="ko-KR" altLang="en-US" sz="2000" dirty="0"/>
              <a:t>연락처</a:t>
            </a:r>
            <a:r>
              <a:rPr lang="en-US" altLang="ko-KR" sz="2000" dirty="0"/>
              <a:t>’</a:t>
            </a:r>
            <a:r>
              <a:rPr lang="ko-KR" altLang="en-US" sz="2000" dirty="0"/>
              <a:t>의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골라내 회원 등급이 </a:t>
            </a:r>
            <a:r>
              <a:rPr lang="en-US" altLang="ko-KR" sz="2000" dirty="0"/>
              <a:t>“</a:t>
            </a:r>
            <a:r>
              <a:rPr lang="ko-KR" altLang="en-US" sz="2000" dirty="0"/>
              <a:t>다이아</a:t>
            </a:r>
            <a:r>
              <a:rPr lang="en-US" altLang="ko-KR" sz="2000" dirty="0"/>
              <a:t>”</a:t>
            </a:r>
            <a:r>
              <a:rPr lang="ko-KR" altLang="en-US" sz="2000" dirty="0"/>
              <a:t>인 회원들의 </a:t>
            </a:r>
            <a:r>
              <a:rPr lang="en-US" altLang="ko-KR" sz="2000" dirty="0"/>
              <a:t>ID</a:t>
            </a:r>
            <a:r>
              <a:rPr lang="ko-KR" altLang="en-US" sz="2000" dirty="0"/>
              <a:t>와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연락처를 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이는 회원 등급이 </a:t>
            </a:r>
            <a:r>
              <a:rPr lang="en-US" altLang="ko-KR" sz="2000" dirty="0"/>
              <a:t>“</a:t>
            </a:r>
            <a:r>
              <a:rPr lang="ko-KR" altLang="en-US" sz="2000" dirty="0"/>
              <a:t>다이아</a:t>
            </a:r>
            <a:r>
              <a:rPr lang="en-US" altLang="ko-KR" sz="2000" dirty="0"/>
              <a:t>”</a:t>
            </a:r>
            <a:r>
              <a:rPr lang="ko-KR" altLang="en-US" sz="2000" dirty="0"/>
              <a:t>인 회원들의 기본 정보들을 뽑아 랜덤으로 상품을 주는 이벤트 기능을 위함이다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13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6F1-A8D5-4439-BBCC-C364DCEF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(6) </a:t>
            </a:r>
            <a:r>
              <a:rPr lang="ko-KR" altLang="en-US" b="1" dirty="0"/>
              <a:t>정규화</a:t>
            </a:r>
            <a:r>
              <a:rPr lang="en-US" altLang="ko-KR" b="1" dirty="0"/>
              <a:t>(BCNF)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969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FFE5C-B864-49F6-8D51-51AD008C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650240"/>
            <a:ext cx="11765280" cy="555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판매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판매자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상품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날짜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판매 가격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날짜‘</a:t>
            </a:r>
            <a:r>
              <a:rPr lang="en-US" altLang="ko-KR" sz="2000" dirty="0"/>
              <a:t>, ‘</a:t>
            </a:r>
            <a:r>
              <a:rPr lang="ko-KR" altLang="en-US" sz="2000" dirty="0"/>
              <a:t>판매 가격‘</a:t>
            </a:r>
            <a:r>
              <a:rPr lang="en-US" altLang="ko-KR" sz="2000" dirty="0"/>
              <a:t> -&gt; 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</a:p>
          <a:p>
            <a:pPr marL="0" indent="0">
              <a:buNone/>
            </a:pPr>
            <a:r>
              <a:rPr lang="en-US" altLang="ko-KR" sz="2000" dirty="0"/>
              <a:t>// 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판매 가격</a:t>
            </a:r>
            <a:r>
              <a:rPr lang="en-US" altLang="ko-KR" sz="2000" dirty="0"/>
              <a:t>’</a:t>
            </a:r>
            <a:r>
              <a:rPr lang="ko-KR" altLang="en-US" sz="2000" dirty="0"/>
              <a:t>이 </a:t>
            </a:r>
            <a:r>
              <a:rPr lang="en-US" altLang="ko-KR" sz="2000" dirty="0"/>
              <a:t>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  <a:r>
              <a:rPr lang="ko-KR" altLang="en-US" sz="2000" dirty="0"/>
              <a:t>를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 *”</a:t>
            </a:r>
            <a:r>
              <a:rPr lang="ko-KR" altLang="en-US" sz="1600" dirty="0"/>
              <a:t>판매</a:t>
            </a:r>
            <a:r>
              <a:rPr lang="en-US" altLang="ko-KR" sz="1600" dirty="0"/>
              <a:t>”</a:t>
            </a:r>
            <a:r>
              <a:rPr lang="ko-KR" altLang="en-US" sz="1600" dirty="0"/>
              <a:t>는 이루어진 판매 거래 정보로</a:t>
            </a:r>
            <a:r>
              <a:rPr lang="en-US" altLang="ko-KR" sz="1600" dirty="0"/>
              <a:t>, ‘</a:t>
            </a:r>
            <a:r>
              <a:rPr lang="ko-KR" altLang="en-US" sz="1600" dirty="0"/>
              <a:t>판매자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판매 가격</a:t>
            </a:r>
            <a:r>
              <a:rPr lang="en-US" altLang="ko-KR" sz="1600" dirty="0"/>
              <a:t>’</a:t>
            </a:r>
            <a:r>
              <a:rPr lang="ko-KR" altLang="en-US" sz="1600" dirty="0"/>
              <a:t>을 보면 특정 </a:t>
            </a:r>
            <a:r>
              <a:rPr lang="en-US" altLang="ko-KR" sz="1600" dirty="0"/>
              <a:t>‘</a:t>
            </a:r>
            <a:r>
              <a:rPr lang="ko-KR" altLang="en-US" sz="1600" dirty="0"/>
              <a:t>판매자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’</a:t>
            </a:r>
            <a:r>
              <a:rPr lang="ko-KR" altLang="en-US" sz="1600" dirty="0"/>
              <a:t>을 알 수 있으므로 함수적으로 결정한다고 할 수 있다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함수종속성이 </a:t>
            </a:r>
            <a:r>
              <a:rPr lang="en-US" altLang="ko-KR" sz="2000" dirty="0"/>
              <a:t>trivial</a:t>
            </a:r>
            <a:r>
              <a:rPr lang="ko-KR" altLang="en-US" sz="2000" dirty="0"/>
              <a:t>하므로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구매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구매자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상품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날짜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구매 가격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‘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날짜‘</a:t>
            </a:r>
            <a:r>
              <a:rPr lang="en-US" altLang="ko-KR" sz="2000" dirty="0"/>
              <a:t>, ‘</a:t>
            </a:r>
            <a:r>
              <a:rPr lang="ko-KR" altLang="en-US" sz="2000" dirty="0"/>
              <a:t>구매 가격‘</a:t>
            </a:r>
            <a:r>
              <a:rPr lang="en-US" altLang="ko-KR" sz="2000" dirty="0"/>
              <a:t> -&gt; ‘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</a:p>
          <a:p>
            <a:pPr marL="0" indent="0">
              <a:buNone/>
            </a:pPr>
            <a:r>
              <a:rPr lang="en-US" altLang="ko-KR" sz="2000" dirty="0"/>
              <a:t>// ‘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구매 가격</a:t>
            </a:r>
            <a:r>
              <a:rPr lang="en-US" altLang="ko-KR" sz="2000" dirty="0"/>
              <a:t>’</a:t>
            </a:r>
            <a:r>
              <a:rPr lang="ko-KR" altLang="en-US" sz="2000" dirty="0"/>
              <a:t>이 </a:t>
            </a:r>
            <a:r>
              <a:rPr lang="en-US" altLang="ko-KR" sz="2000" dirty="0"/>
              <a:t>‘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’</a:t>
            </a:r>
            <a:r>
              <a:rPr lang="ko-KR" altLang="en-US" sz="2000" dirty="0"/>
              <a:t>를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 *”</a:t>
            </a:r>
            <a:r>
              <a:rPr lang="ko-KR" altLang="en-US" sz="1600" dirty="0"/>
              <a:t>구매</a:t>
            </a:r>
            <a:r>
              <a:rPr lang="en-US" altLang="ko-KR" sz="1600" dirty="0"/>
              <a:t>”</a:t>
            </a:r>
            <a:r>
              <a:rPr lang="ko-KR" altLang="en-US" sz="1600" dirty="0"/>
              <a:t>는 이루어진 구매 거래 정보로</a:t>
            </a:r>
            <a:r>
              <a:rPr lang="en-US" altLang="ko-KR" sz="1600" dirty="0"/>
              <a:t>, ‘</a:t>
            </a:r>
            <a:r>
              <a:rPr lang="ko-KR" altLang="en-US" sz="1600" dirty="0"/>
              <a:t>구매자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구매 가격</a:t>
            </a:r>
            <a:r>
              <a:rPr lang="en-US" altLang="ko-KR" sz="1600" dirty="0"/>
              <a:t>’</a:t>
            </a:r>
            <a:r>
              <a:rPr lang="ko-KR" altLang="en-US" sz="1600" dirty="0"/>
              <a:t>을 보면 특정 </a:t>
            </a:r>
            <a:r>
              <a:rPr lang="en-US" altLang="ko-KR" sz="1600" dirty="0"/>
              <a:t>‘</a:t>
            </a:r>
            <a:r>
              <a:rPr lang="ko-KR" altLang="en-US" sz="1600" dirty="0"/>
              <a:t>구매자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’</a:t>
            </a:r>
            <a:r>
              <a:rPr lang="ko-KR" altLang="en-US" sz="1600" dirty="0"/>
              <a:t>을 알 수 있으므로 함수적으로 결정한다고 할 수 있다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함수종속성이 </a:t>
            </a:r>
            <a:r>
              <a:rPr lang="en-US" altLang="ko-KR" sz="2000" dirty="0"/>
              <a:t>trivial</a:t>
            </a:r>
            <a:r>
              <a:rPr lang="ko-KR" altLang="en-US" sz="2000" dirty="0"/>
              <a:t>하므로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625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4D6F0-D462-4B34-A437-AC0A4A39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2960"/>
            <a:ext cx="118872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회원정보</a:t>
            </a:r>
            <a:r>
              <a:rPr lang="en-US" altLang="ko-KR" sz="2000" b="1" dirty="0"/>
              <a:t>(</a:t>
            </a:r>
            <a:r>
              <a:rPr lang="en-US" altLang="ko-KR" sz="2000" b="1" u="sng" dirty="0"/>
              <a:t>ID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관심목록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판매 내역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구매 내역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ID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관심목록</a:t>
            </a:r>
            <a:r>
              <a:rPr lang="en-US" altLang="ko-KR" sz="2000" dirty="0"/>
              <a:t>, </a:t>
            </a:r>
            <a:r>
              <a:rPr lang="ko-KR" altLang="en-US" sz="2000" dirty="0"/>
              <a:t>판매 내역</a:t>
            </a:r>
            <a:r>
              <a:rPr lang="en-US" altLang="ko-KR" sz="2000" dirty="0"/>
              <a:t>, </a:t>
            </a:r>
            <a:r>
              <a:rPr lang="ko-KR" altLang="en-US" sz="2000" dirty="0"/>
              <a:t>구매 내역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ID</a:t>
            </a:r>
            <a:r>
              <a:rPr lang="ko-KR" altLang="en-US" sz="2000" dirty="0"/>
              <a:t>는 관심목록</a:t>
            </a:r>
            <a:r>
              <a:rPr lang="en-US" altLang="ko-KR" sz="2000" dirty="0"/>
              <a:t>, </a:t>
            </a:r>
            <a:r>
              <a:rPr lang="ko-KR" altLang="en-US" sz="2000" dirty="0"/>
              <a:t>판매 내역</a:t>
            </a:r>
            <a:r>
              <a:rPr lang="en-US" altLang="ko-KR" sz="2000" dirty="0"/>
              <a:t>, </a:t>
            </a:r>
            <a:r>
              <a:rPr lang="ko-KR" altLang="en-US" sz="2000" dirty="0"/>
              <a:t>구매 내역을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 *</a:t>
            </a:r>
            <a:r>
              <a:rPr lang="ko-KR" altLang="en-US" sz="1800" dirty="0"/>
              <a:t>회원의 </a:t>
            </a:r>
            <a:r>
              <a:rPr lang="en-US" altLang="ko-KR" sz="1800" dirty="0"/>
              <a:t>ID</a:t>
            </a:r>
            <a:r>
              <a:rPr lang="ko-KR" altLang="en-US" sz="1800" dirty="0"/>
              <a:t>로 회원의 관심목록과 판매 내역</a:t>
            </a:r>
            <a:r>
              <a:rPr lang="en-US" altLang="ko-KR" sz="1800" dirty="0"/>
              <a:t>, </a:t>
            </a:r>
            <a:r>
              <a:rPr lang="ko-KR" altLang="en-US" sz="1800" dirty="0"/>
              <a:t>구매 내역을 알 수 있으므로 함수적으로 결정한다고 할 수 있다</a:t>
            </a:r>
            <a:r>
              <a:rPr lang="en-US" altLang="ko-KR" sz="18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</a:t>
            </a:r>
            <a:r>
              <a:rPr lang="en-US" altLang="ko-KR" sz="2000" dirty="0"/>
              <a:t>‘ID’</a:t>
            </a:r>
            <a:r>
              <a:rPr lang="ko-KR" altLang="en-US" sz="2000" dirty="0"/>
              <a:t>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신고</a:t>
            </a:r>
            <a:r>
              <a:rPr lang="en-US" altLang="ko-KR" sz="2000" b="1" dirty="0"/>
              <a:t>(</a:t>
            </a:r>
            <a:r>
              <a:rPr lang="ko-KR" altLang="en-US" sz="2000" b="1" u="sng" dirty="0" err="1"/>
              <a:t>접수명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신고 대상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사유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신고 날짜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‘</a:t>
            </a:r>
            <a:r>
              <a:rPr lang="ko-KR" altLang="en-US" sz="2000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사유</a:t>
            </a:r>
            <a:r>
              <a:rPr lang="en-US" altLang="ko-KR" sz="2000" dirty="0"/>
              <a:t>’, ‘</a:t>
            </a:r>
            <a:r>
              <a:rPr lang="ko-KR" altLang="en-US" sz="2000" dirty="0"/>
              <a:t>신고 날짜</a:t>
            </a:r>
            <a:r>
              <a:rPr lang="en-US" altLang="ko-KR" sz="2000" dirty="0"/>
              <a:t>’ -&gt; ‘</a:t>
            </a:r>
            <a:r>
              <a:rPr lang="ko-KR" altLang="en-US" sz="2000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사유</a:t>
            </a:r>
            <a:r>
              <a:rPr lang="en-US" altLang="ko-KR" sz="2000" dirty="0"/>
              <a:t>’</a:t>
            </a:r>
          </a:p>
          <a:p>
            <a:pPr marL="0" indent="0">
              <a:buNone/>
            </a:pPr>
            <a:r>
              <a:rPr lang="en-US" altLang="ko-KR" sz="2000" dirty="0"/>
              <a:t>// ‘</a:t>
            </a:r>
            <a:r>
              <a:rPr lang="ko-KR" altLang="en-US" sz="2000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사유</a:t>
            </a:r>
            <a:r>
              <a:rPr lang="en-US" altLang="ko-KR" sz="2000" dirty="0"/>
              <a:t>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신고 날짜</a:t>
            </a:r>
            <a:r>
              <a:rPr lang="en-US" altLang="ko-KR" sz="2000" dirty="0"/>
              <a:t>’</a:t>
            </a:r>
            <a:r>
              <a:rPr lang="ko-KR" altLang="en-US" sz="2000" dirty="0"/>
              <a:t>는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사유</a:t>
            </a:r>
            <a:r>
              <a:rPr lang="en-US" altLang="ko-KR" sz="2000" dirty="0"/>
              <a:t>’</a:t>
            </a:r>
            <a:r>
              <a:rPr lang="ko-KR" altLang="en-US" sz="2000" dirty="0"/>
              <a:t>를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 *”</a:t>
            </a:r>
            <a:r>
              <a:rPr lang="ko-KR" altLang="en-US" sz="1600" dirty="0"/>
              <a:t>신고</a:t>
            </a:r>
            <a:r>
              <a:rPr lang="en-US" altLang="ko-KR" sz="1600" dirty="0"/>
              <a:t>”</a:t>
            </a:r>
            <a:r>
              <a:rPr lang="ko-KR" altLang="en-US" sz="1600" dirty="0"/>
              <a:t>는 접수된 신고 정보로</a:t>
            </a:r>
            <a:r>
              <a:rPr lang="en-US" altLang="ko-KR" sz="1600" dirty="0"/>
              <a:t>, ‘</a:t>
            </a:r>
            <a:r>
              <a:rPr lang="ko-KR" altLang="en-US" sz="1600" dirty="0" err="1"/>
              <a:t>접수명</a:t>
            </a:r>
            <a:r>
              <a:rPr lang="en-US" altLang="ko-KR" sz="1600" dirty="0"/>
              <a:t>, </a:t>
            </a:r>
            <a:r>
              <a:rPr lang="ko-KR" altLang="en-US" sz="1600" dirty="0"/>
              <a:t>신고 대상</a:t>
            </a:r>
            <a:r>
              <a:rPr lang="en-US" altLang="ko-KR" sz="1600" dirty="0"/>
              <a:t>, </a:t>
            </a:r>
            <a:r>
              <a:rPr lang="ko-KR" altLang="en-US" sz="1600" dirty="0"/>
              <a:t>사유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신고 날짜</a:t>
            </a:r>
            <a:r>
              <a:rPr lang="en-US" altLang="ko-KR" sz="1600" dirty="0"/>
              <a:t>’</a:t>
            </a:r>
            <a:r>
              <a:rPr lang="ko-KR" altLang="en-US" sz="1600" dirty="0"/>
              <a:t>를 보면 특정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접수명</a:t>
            </a:r>
            <a:r>
              <a:rPr lang="en-US" altLang="ko-KR" sz="1600" dirty="0"/>
              <a:t>, </a:t>
            </a:r>
            <a:r>
              <a:rPr lang="ko-KR" altLang="en-US" sz="1600" dirty="0"/>
              <a:t>신고 대상</a:t>
            </a:r>
            <a:r>
              <a:rPr lang="en-US" altLang="ko-KR" sz="1600" dirty="0"/>
              <a:t>, </a:t>
            </a:r>
            <a:r>
              <a:rPr lang="ko-KR" altLang="en-US" sz="1600" dirty="0"/>
              <a:t>사유</a:t>
            </a:r>
            <a:r>
              <a:rPr lang="en-US" altLang="ko-KR" sz="1600" dirty="0"/>
              <a:t>’</a:t>
            </a:r>
            <a:r>
              <a:rPr lang="ko-KR" altLang="en-US" sz="1600" dirty="0"/>
              <a:t>를 알 수 있으므로 함수적으로 종속한다고 할 수 있다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함수종속성이 </a:t>
            </a:r>
            <a:r>
              <a:rPr lang="en-US" altLang="ko-KR" sz="2000" dirty="0"/>
              <a:t>trivial</a:t>
            </a:r>
            <a:r>
              <a:rPr lang="ko-KR" altLang="en-US" sz="2000" dirty="0"/>
              <a:t>하므로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09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BAFE7-8759-4C56-A740-3724F05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"/>
            <a:ext cx="11734800" cy="6461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회원</a:t>
            </a:r>
            <a:r>
              <a:rPr lang="en-US" altLang="ko-KR" sz="2000" b="1" dirty="0"/>
              <a:t>(</a:t>
            </a:r>
            <a:r>
              <a:rPr lang="en-US" altLang="ko-KR" sz="2000" b="1" u="sng" dirty="0"/>
              <a:t>ID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연락처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거주 동네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회원 등급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(FD1: ID, </a:t>
            </a:r>
            <a:r>
              <a:rPr lang="ko-KR" altLang="en-US" sz="2000" dirty="0"/>
              <a:t>이름</a:t>
            </a:r>
            <a:r>
              <a:rPr lang="en-US" altLang="ko-KR" sz="2000" dirty="0"/>
              <a:t> -&gt; ID) (FD2: ID, </a:t>
            </a:r>
            <a:r>
              <a:rPr lang="ko-KR" altLang="en-US" sz="2000" dirty="0"/>
              <a:t>연락처 </a:t>
            </a:r>
            <a:r>
              <a:rPr lang="en-US" altLang="ko-KR" sz="2000" dirty="0"/>
              <a:t>-&gt; ID) (FD3: ID, </a:t>
            </a:r>
            <a:r>
              <a:rPr lang="ko-KR" altLang="en-US" sz="2000" dirty="0"/>
              <a:t>거주 동네 </a:t>
            </a:r>
            <a:r>
              <a:rPr lang="en-US" altLang="ko-KR" sz="2000" dirty="0"/>
              <a:t>-&gt; ID) (FD4: ID, </a:t>
            </a:r>
            <a:r>
              <a:rPr lang="ko-KR" altLang="en-US" sz="2000" dirty="0"/>
              <a:t>회원 등급 </a:t>
            </a:r>
            <a:r>
              <a:rPr lang="en-US" altLang="ko-KR" sz="2000" dirty="0"/>
              <a:t>-&gt; ID)</a:t>
            </a:r>
          </a:p>
          <a:p>
            <a:pPr marL="0" indent="0">
              <a:buNone/>
            </a:pPr>
            <a:r>
              <a:rPr lang="en-US" altLang="ko-KR" sz="2000" dirty="0"/>
              <a:t>// </a:t>
            </a:r>
            <a:r>
              <a:rPr lang="ko-KR" altLang="en-US" sz="2000" dirty="0"/>
              <a:t>함수종속에 사용된 모든 칼럼 회원 스키마에 포함되고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ID</a:t>
            </a:r>
            <a:r>
              <a:rPr lang="ko-KR" altLang="en-US" sz="2000" dirty="0"/>
              <a:t>를 함수적으로 종속한다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함수종속성이 </a:t>
            </a:r>
            <a:r>
              <a:rPr lang="en-US" altLang="ko-KR" sz="2000" dirty="0"/>
              <a:t>trivial</a:t>
            </a:r>
            <a:r>
              <a:rPr lang="ko-KR" altLang="en-US" sz="2000" dirty="0"/>
              <a:t>하므로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등급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등급 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혜택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등급 기준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</a:t>
            </a:r>
            <a:r>
              <a:rPr lang="ko-KR" altLang="en-US" sz="2000" dirty="0"/>
              <a:t>등급 이름 </a:t>
            </a:r>
            <a:r>
              <a:rPr lang="en-US" altLang="ko-KR" sz="2000" dirty="0"/>
              <a:t>-&gt; </a:t>
            </a:r>
            <a:r>
              <a:rPr lang="ko-KR" altLang="en-US" sz="2000" dirty="0"/>
              <a:t>혜택</a:t>
            </a:r>
            <a:r>
              <a:rPr lang="en-US" altLang="ko-KR" sz="2000" dirty="0"/>
              <a:t>, </a:t>
            </a:r>
            <a:r>
              <a:rPr lang="ko-KR" altLang="en-US" sz="2000" dirty="0"/>
              <a:t>등급 기준 </a:t>
            </a:r>
            <a:r>
              <a:rPr lang="en-US" altLang="ko-KR" sz="2000" dirty="0"/>
              <a:t>// ‘</a:t>
            </a:r>
            <a:r>
              <a:rPr lang="ko-KR" altLang="en-US" sz="2000" dirty="0"/>
              <a:t>등급 이름</a:t>
            </a:r>
            <a:r>
              <a:rPr lang="en-US" altLang="ko-KR" sz="2000" dirty="0"/>
              <a:t>‘</a:t>
            </a:r>
            <a:r>
              <a:rPr lang="ko-KR" altLang="en-US" sz="2000" dirty="0"/>
              <a:t>이 </a:t>
            </a:r>
            <a:r>
              <a:rPr lang="en-US" altLang="ko-KR" sz="2000" dirty="0"/>
              <a:t>‘</a:t>
            </a:r>
            <a:r>
              <a:rPr lang="ko-KR" altLang="en-US" sz="2000" dirty="0"/>
              <a:t>혜택</a:t>
            </a:r>
            <a:r>
              <a:rPr lang="en-US" altLang="ko-KR" sz="2000" dirty="0"/>
              <a:t>‘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등급 기준</a:t>
            </a:r>
            <a:r>
              <a:rPr lang="en-US" altLang="ko-KR" sz="2000" dirty="0"/>
              <a:t>‘</a:t>
            </a:r>
            <a:r>
              <a:rPr lang="ko-KR" altLang="en-US" sz="2000" dirty="0"/>
              <a:t>을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 *</a:t>
            </a:r>
            <a:r>
              <a:rPr lang="ko-KR" altLang="en-US" sz="1600" dirty="0"/>
              <a:t>등급에 따라 혜택과 등급 기준이 나뉜다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등급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이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회원등급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관심목록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판매 내역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구매 내역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등급 이름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‘</a:t>
            </a:r>
            <a:r>
              <a:rPr lang="ko-KR" altLang="en-US" sz="2000" dirty="0"/>
              <a:t>관심목록</a:t>
            </a:r>
            <a:r>
              <a:rPr lang="en-US" altLang="ko-KR" sz="2000" dirty="0"/>
              <a:t>, </a:t>
            </a:r>
            <a:r>
              <a:rPr lang="ko-KR" altLang="en-US" sz="2000" dirty="0"/>
              <a:t>판매 내역</a:t>
            </a:r>
            <a:r>
              <a:rPr lang="en-US" altLang="ko-KR" sz="2000" dirty="0"/>
              <a:t>, </a:t>
            </a:r>
            <a:r>
              <a:rPr lang="ko-KR" altLang="en-US" sz="2000" dirty="0"/>
              <a:t>구매 내역</a:t>
            </a:r>
            <a:r>
              <a:rPr lang="en-US" altLang="ko-KR" sz="2000" dirty="0"/>
              <a:t>’, ‘</a:t>
            </a:r>
            <a:r>
              <a:rPr lang="ko-KR" altLang="en-US" sz="2000" dirty="0"/>
              <a:t>등급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en-US" altLang="ko-KR" sz="2000" dirty="0"/>
              <a:t>-&gt; ‘</a:t>
            </a:r>
            <a:r>
              <a:rPr lang="ko-KR" altLang="en-US" sz="2000" dirty="0"/>
              <a:t>관심목록</a:t>
            </a:r>
            <a:r>
              <a:rPr lang="en-US" altLang="ko-KR" sz="2000" dirty="0"/>
              <a:t>, </a:t>
            </a:r>
            <a:r>
              <a:rPr lang="ko-KR" altLang="en-US" sz="2000" dirty="0"/>
              <a:t>판매 내역</a:t>
            </a:r>
            <a:r>
              <a:rPr lang="en-US" altLang="ko-KR" sz="2000" dirty="0"/>
              <a:t>, </a:t>
            </a:r>
            <a:r>
              <a:rPr lang="ko-KR" altLang="en-US" sz="2000" dirty="0"/>
              <a:t>구매 내역‘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// ‘</a:t>
            </a:r>
            <a:r>
              <a:rPr lang="ko-KR" altLang="en-US" sz="1800" dirty="0"/>
              <a:t>관심목록</a:t>
            </a:r>
            <a:r>
              <a:rPr lang="en-US" altLang="ko-KR" sz="1800" dirty="0"/>
              <a:t>, </a:t>
            </a:r>
            <a:r>
              <a:rPr lang="ko-KR" altLang="en-US" sz="1800" dirty="0"/>
              <a:t>판매 내역</a:t>
            </a:r>
            <a:r>
              <a:rPr lang="en-US" altLang="ko-KR" sz="1800" dirty="0"/>
              <a:t>, </a:t>
            </a:r>
            <a:r>
              <a:rPr lang="ko-KR" altLang="en-US" sz="1800" dirty="0"/>
              <a:t>구매 내역</a:t>
            </a:r>
            <a:r>
              <a:rPr lang="en-US" altLang="ko-KR" sz="1800" dirty="0"/>
              <a:t>’</a:t>
            </a:r>
            <a:r>
              <a:rPr lang="ko-KR" altLang="en-US" sz="1800" dirty="0"/>
              <a:t>과 </a:t>
            </a:r>
            <a:r>
              <a:rPr lang="en-US" altLang="ko-KR" sz="1800" dirty="0"/>
              <a:t>‘</a:t>
            </a:r>
            <a:r>
              <a:rPr lang="ko-KR" altLang="en-US" sz="1800" dirty="0"/>
              <a:t>등급 이름</a:t>
            </a:r>
            <a:r>
              <a:rPr lang="en-US" altLang="ko-KR" sz="1800" dirty="0"/>
              <a:t>’</a:t>
            </a:r>
            <a:r>
              <a:rPr lang="ko-KR" altLang="en-US" sz="1800" dirty="0"/>
              <a:t>이 </a:t>
            </a:r>
            <a:r>
              <a:rPr lang="en-US" altLang="ko-KR" sz="1800" dirty="0"/>
              <a:t>‘</a:t>
            </a:r>
            <a:r>
              <a:rPr lang="ko-KR" altLang="en-US" sz="1800" dirty="0"/>
              <a:t>관심목록</a:t>
            </a:r>
            <a:r>
              <a:rPr lang="en-US" altLang="ko-KR" sz="1800" dirty="0"/>
              <a:t>, </a:t>
            </a:r>
            <a:r>
              <a:rPr lang="ko-KR" altLang="en-US" sz="1800" dirty="0"/>
              <a:t>판매 내역</a:t>
            </a:r>
            <a:r>
              <a:rPr lang="en-US" altLang="ko-KR" sz="1800" dirty="0"/>
              <a:t>, </a:t>
            </a:r>
            <a:r>
              <a:rPr lang="ko-KR" altLang="en-US" sz="1800" dirty="0"/>
              <a:t>구매 내역</a:t>
            </a:r>
            <a:r>
              <a:rPr lang="en-US" altLang="ko-KR" sz="1800" dirty="0"/>
              <a:t>’</a:t>
            </a:r>
            <a:r>
              <a:rPr lang="ko-KR" altLang="en-US" sz="1800" dirty="0"/>
              <a:t>을 함수적으로 결정한다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 *</a:t>
            </a:r>
            <a:r>
              <a:rPr lang="ko-KR" altLang="en-US" sz="1600" dirty="0"/>
              <a:t>두 개체집합 사이에서 형성된 관계집합이 변환된 테이블로</a:t>
            </a:r>
            <a:r>
              <a:rPr lang="en-US" altLang="ko-KR" sz="1600" dirty="0"/>
              <a:t>, ‘</a:t>
            </a:r>
            <a:r>
              <a:rPr lang="ko-KR" altLang="en-US" sz="1600" dirty="0"/>
              <a:t>관심목록</a:t>
            </a:r>
            <a:r>
              <a:rPr lang="en-US" altLang="ko-KR" sz="1600" dirty="0"/>
              <a:t>, </a:t>
            </a:r>
            <a:r>
              <a:rPr lang="ko-KR" altLang="en-US" sz="1600" dirty="0"/>
              <a:t>판매 내역</a:t>
            </a:r>
            <a:r>
              <a:rPr lang="en-US" altLang="ko-KR" sz="1600" dirty="0"/>
              <a:t>, </a:t>
            </a:r>
            <a:r>
              <a:rPr lang="ko-KR" altLang="en-US" sz="1600" dirty="0"/>
              <a:t>구매 내역</a:t>
            </a:r>
            <a:r>
              <a:rPr lang="en-US" altLang="ko-KR" sz="1600" dirty="0"/>
              <a:t>’</a:t>
            </a:r>
            <a:r>
              <a:rPr lang="ko-KR" altLang="en-US" sz="1600" dirty="0"/>
              <a:t>이 </a:t>
            </a:r>
            <a:r>
              <a:rPr lang="en-US" altLang="ko-KR" sz="1600" dirty="0"/>
              <a:t>‘</a:t>
            </a:r>
            <a:r>
              <a:rPr lang="ko-KR" altLang="en-US" sz="1600" dirty="0"/>
              <a:t>관심목록</a:t>
            </a:r>
            <a:r>
              <a:rPr lang="en-US" altLang="ko-KR" sz="1600" dirty="0"/>
              <a:t>, </a:t>
            </a:r>
            <a:r>
              <a:rPr lang="ko-KR" altLang="en-US" sz="1600" dirty="0"/>
              <a:t>판매 내역</a:t>
            </a:r>
            <a:r>
              <a:rPr lang="en-US" altLang="ko-KR" sz="1600" dirty="0"/>
              <a:t>, </a:t>
            </a:r>
            <a:r>
              <a:rPr lang="ko-KR" altLang="en-US" sz="1600" dirty="0"/>
              <a:t>구매 내역</a:t>
            </a:r>
            <a:r>
              <a:rPr lang="en-US" altLang="ko-KR" sz="1600" dirty="0"/>
              <a:t>’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등급 이름</a:t>
            </a:r>
            <a:r>
              <a:rPr lang="en-US" altLang="ko-KR" sz="1600" dirty="0"/>
              <a:t>’</a:t>
            </a:r>
            <a:r>
              <a:rPr lang="ko-KR" altLang="en-US" sz="1600" dirty="0"/>
              <a:t>에 함수적으로 종속된다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함수종속에서 함수종속성이 </a:t>
            </a:r>
            <a:r>
              <a:rPr lang="en-US" altLang="ko-KR" sz="2000" dirty="0"/>
              <a:t>trivial</a:t>
            </a:r>
            <a:r>
              <a:rPr lang="ko-KR" altLang="en-US" sz="2000" dirty="0"/>
              <a:t>하므로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84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51CE46A-4666-44AC-A460-92D77D9E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57" y="584200"/>
            <a:ext cx="11712686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동네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동네 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생활 커뮤니티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FD: </a:t>
            </a:r>
            <a:r>
              <a:rPr lang="ko-KR" altLang="en-US" sz="2000" dirty="0"/>
              <a:t>동네 이름 </a:t>
            </a:r>
            <a:r>
              <a:rPr lang="en-US" altLang="ko-KR" sz="2000" dirty="0"/>
              <a:t>-&gt; </a:t>
            </a:r>
            <a:r>
              <a:rPr lang="ko-KR" altLang="en-US" sz="2000" dirty="0"/>
              <a:t>생활 커뮤니티 </a:t>
            </a:r>
            <a:r>
              <a:rPr lang="en-US" altLang="ko-KR" sz="2000" dirty="0"/>
              <a:t>// ’</a:t>
            </a:r>
            <a:r>
              <a:rPr lang="ko-KR" altLang="en-US" sz="2000" dirty="0"/>
              <a:t>생활 커뮤니티</a:t>
            </a:r>
            <a:r>
              <a:rPr lang="en-US" altLang="ko-KR" sz="2000" dirty="0"/>
              <a:t>’</a:t>
            </a:r>
            <a:r>
              <a:rPr lang="ko-KR" altLang="en-US" sz="2000" dirty="0"/>
              <a:t>는 </a:t>
            </a:r>
            <a:r>
              <a:rPr lang="en-US" altLang="ko-KR" sz="2000" dirty="0"/>
              <a:t>‘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에 함수적으로 종속된다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ko-KR" altLang="en-US" sz="2000" dirty="0"/>
              <a:t>함수종속에서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’</a:t>
            </a:r>
            <a:r>
              <a:rPr lang="ko-KR" altLang="en-US" sz="2000" dirty="0"/>
              <a:t>이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중고 상품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상품 </a:t>
            </a:r>
            <a:r>
              <a:rPr lang="en-US" altLang="ko-KR" sz="2000" b="1" u="sng" dirty="0"/>
              <a:t>ID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판매자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</a:t>
            </a:r>
            <a:r>
              <a:rPr lang="ko-KR" altLang="en-US" sz="2000" dirty="0"/>
              <a:t>상품 </a:t>
            </a:r>
            <a:r>
              <a:rPr lang="en-US" altLang="ko-KR" sz="2000" dirty="0"/>
              <a:t>ID -&gt; 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판매자 </a:t>
            </a:r>
            <a:r>
              <a:rPr lang="en-US" altLang="ko-KR" sz="2000" dirty="0"/>
              <a:t>// ‘</a:t>
            </a:r>
            <a:r>
              <a:rPr lang="ko-KR" altLang="en-US" sz="2000" dirty="0"/>
              <a:t>상품 </a:t>
            </a:r>
            <a:r>
              <a:rPr lang="en-US" altLang="ko-KR" sz="2000" dirty="0"/>
              <a:t>ID’</a:t>
            </a:r>
            <a:r>
              <a:rPr lang="ko-KR" altLang="en-US" sz="2000" dirty="0"/>
              <a:t>는 </a:t>
            </a:r>
            <a:r>
              <a:rPr lang="en-US" altLang="ko-KR" sz="2000" dirty="0"/>
              <a:t>‘</a:t>
            </a:r>
            <a:r>
              <a:rPr lang="ko-KR" altLang="en-US" sz="2000" dirty="0"/>
              <a:t>가격</a:t>
            </a:r>
            <a:r>
              <a:rPr lang="en-US" altLang="ko-KR" sz="2000" dirty="0"/>
              <a:t>‘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‘</a:t>
            </a:r>
            <a:r>
              <a:rPr lang="ko-KR" altLang="en-US" sz="2000" dirty="0"/>
              <a:t>를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ko-KR" altLang="en-US" sz="2000" dirty="0"/>
              <a:t>함수종속에서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상품 </a:t>
            </a:r>
            <a:r>
              <a:rPr lang="en-US" altLang="ko-KR" sz="2000" dirty="0"/>
              <a:t>ID’</a:t>
            </a:r>
            <a:r>
              <a:rPr lang="ko-KR" altLang="en-US" sz="2000" dirty="0"/>
              <a:t>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거래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판매자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구매자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거래 상품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FD: </a:t>
            </a:r>
            <a:r>
              <a:rPr lang="ko-KR" altLang="en-US" sz="2000" dirty="0"/>
              <a:t>판매자 </a:t>
            </a:r>
            <a:r>
              <a:rPr lang="en-US" altLang="ko-KR" sz="2000" dirty="0"/>
              <a:t>-&gt; 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거래 상품 </a:t>
            </a:r>
            <a:r>
              <a:rPr lang="en-US" altLang="ko-KR" sz="2000" dirty="0"/>
              <a:t>// 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’</a:t>
            </a:r>
            <a:r>
              <a:rPr lang="ko-KR" altLang="en-US" sz="2000" dirty="0"/>
              <a:t>는 </a:t>
            </a:r>
            <a:r>
              <a:rPr lang="en-US" altLang="ko-KR" sz="2000" dirty="0"/>
              <a:t>‘</a:t>
            </a:r>
            <a:r>
              <a:rPr lang="ko-KR" altLang="en-US" sz="2000" dirty="0"/>
              <a:t>구매자</a:t>
            </a:r>
            <a:r>
              <a:rPr lang="en-US" altLang="ko-KR" sz="2000" dirty="0"/>
              <a:t>‘</a:t>
            </a:r>
            <a:r>
              <a:rPr lang="ko-KR" altLang="en-US" sz="2000" dirty="0"/>
              <a:t>와 </a:t>
            </a:r>
            <a:r>
              <a:rPr lang="en-US" altLang="ko-KR" sz="2000" dirty="0"/>
              <a:t>‘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‘</a:t>
            </a:r>
            <a:r>
              <a:rPr lang="ko-KR" altLang="en-US" sz="2000" dirty="0"/>
              <a:t>을 함수적으로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 *</a:t>
            </a:r>
            <a:r>
              <a:rPr lang="ko-KR" altLang="en-US" sz="1800" dirty="0" err="1"/>
              <a:t>튜플</a:t>
            </a:r>
            <a:r>
              <a:rPr lang="ko-KR" altLang="en-US" sz="1800" dirty="0"/>
              <a:t> 당 하나의 거래를 나타내는 </a:t>
            </a:r>
            <a:r>
              <a:rPr lang="en-US" altLang="ko-KR" sz="1800" dirty="0"/>
              <a:t>”</a:t>
            </a:r>
            <a:r>
              <a:rPr lang="ko-KR" altLang="en-US" sz="1800" dirty="0"/>
              <a:t>거래</a:t>
            </a:r>
            <a:r>
              <a:rPr lang="en-US" altLang="ko-KR" sz="1800" dirty="0"/>
              <a:t>“ </a:t>
            </a:r>
            <a:r>
              <a:rPr lang="ko-KR" altLang="en-US" sz="1800" dirty="0"/>
              <a:t>테이블이므로 </a:t>
            </a:r>
            <a:r>
              <a:rPr lang="en-US" altLang="ko-KR" sz="1800" dirty="0"/>
              <a:t>‘</a:t>
            </a:r>
            <a:r>
              <a:rPr lang="ko-KR" altLang="en-US" sz="1800" dirty="0"/>
              <a:t>구매자</a:t>
            </a:r>
            <a:r>
              <a:rPr lang="en-US" altLang="ko-KR" sz="1800" dirty="0"/>
              <a:t>’</a:t>
            </a:r>
            <a:r>
              <a:rPr lang="ko-KR" altLang="en-US" sz="1800" dirty="0"/>
              <a:t>와 </a:t>
            </a:r>
            <a:r>
              <a:rPr lang="en-US" altLang="ko-KR" sz="1800" dirty="0"/>
              <a:t>‘</a:t>
            </a:r>
            <a:r>
              <a:rPr lang="ko-KR" altLang="en-US" sz="1800" dirty="0"/>
              <a:t>거래 상품</a:t>
            </a:r>
            <a:r>
              <a:rPr lang="en-US" altLang="ko-KR" sz="1800" dirty="0"/>
              <a:t>’</a:t>
            </a:r>
            <a:r>
              <a:rPr lang="ko-KR" altLang="en-US" sz="1800" dirty="0"/>
              <a:t>이 </a:t>
            </a:r>
            <a:r>
              <a:rPr lang="en-US" altLang="ko-KR" sz="1800" dirty="0"/>
              <a:t>‘</a:t>
            </a:r>
            <a:r>
              <a:rPr lang="ko-KR" altLang="en-US" sz="1800" dirty="0"/>
              <a:t>판매자</a:t>
            </a:r>
            <a:r>
              <a:rPr lang="en-US" altLang="ko-KR" sz="1800" dirty="0"/>
              <a:t>‘</a:t>
            </a:r>
            <a:r>
              <a:rPr lang="ko-KR" altLang="en-US" sz="1800" dirty="0"/>
              <a:t>에 함수적으로 종속됨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ko-KR" altLang="en-US" sz="2000" dirty="0"/>
              <a:t>함수 종속에서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‘</a:t>
            </a:r>
            <a:r>
              <a:rPr lang="ko-KR" altLang="en-US" sz="2000" dirty="0"/>
              <a:t>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1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6F1-A8D5-4439-BBCC-C364DCEF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122363"/>
            <a:ext cx="9550400" cy="2387600"/>
          </a:xfrm>
        </p:spPr>
        <p:txBody>
          <a:bodyPr/>
          <a:lstStyle/>
          <a:p>
            <a:r>
              <a:rPr lang="en-US" altLang="ko-KR" b="1" dirty="0"/>
              <a:t>(2</a:t>
            </a:r>
            <a:r>
              <a:rPr lang="en-US" altLang="ko-KR" b="1"/>
              <a:t>) JDBC/MySQL </a:t>
            </a:r>
            <a:r>
              <a:rPr lang="ko-KR" altLang="en-US" b="1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417317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4289-86B6-4B7F-9326-F4380866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57" y="165100"/>
            <a:ext cx="11712686" cy="652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직거래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거래 동네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거래 상품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판매자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</a:t>
            </a:r>
            <a:r>
              <a:rPr lang="ko-KR" altLang="en-US" sz="2000" dirty="0"/>
              <a:t> 직거래는 </a:t>
            </a:r>
            <a:r>
              <a:rPr lang="en-US" altLang="ko-KR" sz="2000" dirty="0"/>
              <a:t>‘</a:t>
            </a:r>
            <a:r>
              <a:rPr lang="ko-KR" altLang="en-US" sz="2000" dirty="0"/>
              <a:t>거래 동네</a:t>
            </a:r>
            <a:r>
              <a:rPr lang="en-US" altLang="ko-KR" sz="2000" dirty="0"/>
              <a:t>, </a:t>
            </a:r>
            <a:r>
              <a:rPr lang="ko-KR" altLang="en-US" sz="2000" dirty="0"/>
              <a:t>거래 상품</a:t>
            </a:r>
            <a:r>
              <a:rPr lang="en-US" altLang="ko-KR" sz="2000" dirty="0"/>
              <a:t>, </a:t>
            </a:r>
            <a:r>
              <a:rPr lang="ko-KR" altLang="en-US" sz="2000" dirty="0"/>
              <a:t>판매자</a:t>
            </a:r>
            <a:r>
              <a:rPr lang="en-US" altLang="ko-KR" sz="2000" dirty="0"/>
              <a:t>’ </a:t>
            </a:r>
            <a:r>
              <a:rPr lang="ko-KR" altLang="en-US" sz="2000" dirty="0"/>
              <a:t>자체가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로 되므로 그 자체로 고유식별성이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ko-KR" altLang="en-US" sz="2000" b="1" dirty="0"/>
              <a:t>상품 카테고리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상품 </a:t>
            </a:r>
            <a:r>
              <a:rPr lang="en-US" altLang="ko-KR" sz="2000" b="1" u="sng" dirty="0"/>
              <a:t>ID, </a:t>
            </a:r>
            <a:r>
              <a:rPr lang="ko-KR" altLang="en-US" sz="2000" b="1" u="sng" dirty="0"/>
              <a:t>카테고리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 “</a:t>
            </a:r>
            <a:r>
              <a:rPr lang="ko-KR" altLang="en-US" sz="2000" dirty="0"/>
              <a:t>상품 카테고리</a:t>
            </a:r>
            <a:r>
              <a:rPr lang="en-US" altLang="ko-KR" sz="2000" dirty="0"/>
              <a:t>”</a:t>
            </a:r>
            <a:r>
              <a:rPr lang="ko-KR" altLang="en-US" sz="2000" dirty="0"/>
              <a:t>는 </a:t>
            </a:r>
            <a:r>
              <a:rPr lang="en-US" altLang="ko-KR" sz="2000" dirty="0"/>
              <a:t>“</a:t>
            </a:r>
            <a:r>
              <a:rPr lang="ko-KR" altLang="en-US" sz="2000" dirty="0"/>
              <a:t>중고상품</a:t>
            </a:r>
            <a:r>
              <a:rPr lang="en-US" altLang="ko-KR" sz="2000" dirty="0"/>
              <a:t>”</a:t>
            </a:r>
            <a:r>
              <a:rPr lang="ko-KR" altLang="en-US" sz="2000" dirty="0"/>
              <a:t>의 </a:t>
            </a:r>
            <a:r>
              <a:rPr lang="en-US" altLang="ko-KR" sz="2000" dirty="0"/>
              <a:t>‘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’</a:t>
            </a:r>
            <a:r>
              <a:rPr lang="ko-KR" altLang="en-US" sz="2000" dirty="0"/>
              <a:t>가 다중 값을 가져서</a:t>
            </a:r>
            <a:r>
              <a:rPr lang="en-US" altLang="ko-KR" sz="2000" dirty="0"/>
              <a:t>(1NF </a:t>
            </a:r>
            <a:r>
              <a:rPr lang="ko-KR" altLang="en-US" sz="2000" dirty="0"/>
              <a:t>위배</a:t>
            </a:r>
            <a:r>
              <a:rPr lang="en-US" altLang="ko-KR" sz="2000" dirty="0"/>
              <a:t>)</a:t>
            </a:r>
            <a:r>
              <a:rPr lang="ko-KR" altLang="en-US" sz="2000" dirty="0"/>
              <a:t> 테이블 변환 중 분리되어 만들어진 테이블이다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 과정에서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상품 </a:t>
            </a:r>
            <a:r>
              <a:rPr lang="en-US" altLang="ko-KR" sz="2000" dirty="0"/>
              <a:t>ID, 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’</a:t>
            </a:r>
            <a:r>
              <a:rPr lang="ko-KR" altLang="en-US" sz="2000" dirty="0"/>
              <a:t> 자체가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가 되고 그 자체로 고유식별성을 가지므로</a:t>
            </a:r>
            <a:r>
              <a:rPr lang="en-US" altLang="ko-KR" sz="2000" dirty="0"/>
              <a:t>, 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ko-KR" altLang="en-US" sz="2000" b="1" dirty="0"/>
              <a:t>거래 내역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판매자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구매자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상품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동네 이름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날짜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 “</a:t>
            </a:r>
            <a:r>
              <a:rPr lang="ko-KR" altLang="en-US" sz="2000" dirty="0"/>
              <a:t>거래 내역</a:t>
            </a:r>
            <a:r>
              <a:rPr lang="en-US" altLang="ko-KR" sz="2000" dirty="0"/>
              <a:t>”</a:t>
            </a:r>
            <a:r>
              <a:rPr lang="ko-KR" altLang="en-US" sz="2000" dirty="0"/>
              <a:t>은 </a:t>
            </a:r>
            <a:r>
              <a:rPr lang="en-US" altLang="ko-KR" sz="2000" dirty="0"/>
              <a:t>“</a:t>
            </a:r>
            <a:r>
              <a:rPr lang="ko-KR" altLang="en-US" sz="2000" dirty="0"/>
              <a:t>구매</a:t>
            </a:r>
            <a:r>
              <a:rPr lang="en-US" altLang="ko-KR" sz="2000" dirty="0"/>
              <a:t>”, “</a:t>
            </a:r>
            <a:r>
              <a:rPr lang="ko-KR" altLang="en-US" sz="2000" dirty="0"/>
              <a:t>판매</a:t>
            </a:r>
            <a:r>
              <a:rPr lang="en-US" altLang="ko-KR" sz="2000" dirty="0"/>
              <a:t>”, “</a:t>
            </a:r>
            <a:r>
              <a:rPr lang="ko-KR" altLang="en-US" sz="2000" dirty="0"/>
              <a:t>동네</a:t>
            </a:r>
            <a:r>
              <a:rPr lang="en-US" altLang="ko-KR" sz="2000" dirty="0"/>
              <a:t>”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개체집합에서 만들어진 관계집합에서 변환된 테이블로</a:t>
            </a:r>
            <a:r>
              <a:rPr lang="en-US" altLang="ko-KR" sz="2000" dirty="0"/>
              <a:t>, ‘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</a:t>
            </a:r>
            <a:r>
              <a:rPr lang="en-US" altLang="ko-KR" sz="2000" dirty="0"/>
              <a:t>, </a:t>
            </a:r>
            <a:r>
              <a:rPr lang="ko-KR" altLang="en-US" sz="2000" dirty="0"/>
              <a:t>동네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‘ </a:t>
            </a:r>
            <a:r>
              <a:rPr lang="ko-KR" altLang="en-US" sz="2000" dirty="0"/>
              <a:t>자체가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가 되면서 고유식별성을 가지므로</a:t>
            </a:r>
            <a:r>
              <a:rPr lang="en-US" altLang="ko-KR" sz="2000" dirty="0"/>
              <a:t>, 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b="1" dirty="0"/>
              <a:t>관심목록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관심목록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판매 내역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구매 내역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 “</a:t>
            </a:r>
            <a:r>
              <a:rPr lang="ko-KR" altLang="en-US" sz="2000" dirty="0"/>
              <a:t>관심목록</a:t>
            </a:r>
            <a:r>
              <a:rPr lang="en-US" altLang="ko-KR" sz="2000" dirty="0"/>
              <a:t>“</a:t>
            </a:r>
            <a:r>
              <a:rPr lang="ko-KR" altLang="en-US" sz="2000" dirty="0"/>
              <a:t>은 판매 내역과 구매 내역에 따른 관심목록을 파악하기 위한 것으로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관심목록</a:t>
            </a:r>
            <a:r>
              <a:rPr lang="en-US" altLang="ko-KR" sz="2000" dirty="0"/>
              <a:t>, </a:t>
            </a:r>
            <a:r>
              <a:rPr lang="ko-KR" altLang="en-US" sz="2000" dirty="0"/>
              <a:t>판매 내역</a:t>
            </a:r>
            <a:r>
              <a:rPr lang="en-US" altLang="ko-KR" sz="2000" dirty="0"/>
              <a:t>, </a:t>
            </a:r>
            <a:r>
              <a:rPr lang="ko-KR" altLang="en-US" sz="2000" dirty="0"/>
              <a:t>구매 내역</a:t>
            </a:r>
            <a:r>
              <a:rPr lang="en-US" altLang="ko-KR" sz="2000" dirty="0"/>
              <a:t>’ </a:t>
            </a:r>
            <a:r>
              <a:rPr lang="ko-KR" altLang="en-US" sz="2000" dirty="0"/>
              <a:t>자체가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가 되고 고유식별성을 가지므로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b="1" dirty="0"/>
              <a:t>신고 회원</a:t>
            </a:r>
            <a:r>
              <a:rPr lang="en-US" altLang="ko-KR" sz="2000" b="1" dirty="0"/>
              <a:t>(</a:t>
            </a:r>
            <a:r>
              <a:rPr lang="ko-KR" altLang="en-US" sz="2000" b="1" u="sng" dirty="0" err="1"/>
              <a:t>접수명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신고 대상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 “</a:t>
            </a:r>
            <a:r>
              <a:rPr lang="ko-KR" altLang="en-US" sz="2000" dirty="0"/>
              <a:t>신고 회원</a:t>
            </a:r>
            <a:r>
              <a:rPr lang="en-US" altLang="ko-KR" sz="2000" dirty="0"/>
              <a:t>”</a:t>
            </a:r>
            <a:r>
              <a:rPr lang="ko-KR" altLang="en-US" sz="2000" dirty="0"/>
              <a:t>은 두 개체집합 사이에서 다</a:t>
            </a:r>
            <a:r>
              <a:rPr lang="en-US" altLang="ko-KR" sz="2000" dirty="0"/>
              <a:t>:</a:t>
            </a:r>
            <a:r>
              <a:rPr lang="ko-KR" altLang="en-US" sz="2000" dirty="0"/>
              <a:t>다로 만들어진 관계집합에서 변환된 테이블로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 err="1"/>
              <a:t>접수명</a:t>
            </a:r>
            <a:r>
              <a:rPr lang="en-US" altLang="ko-KR" sz="2000" dirty="0"/>
              <a:t>, </a:t>
            </a:r>
            <a:r>
              <a:rPr lang="ko-KR" altLang="en-US" sz="2000" dirty="0"/>
              <a:t>신고대상</a:t>
            </a:r>
            <a:r>
              <a:rPr lang="en-US" altLang="ko-KR" sz="2000" dirty="0"/>
              <a:t>’ </a:t>
            </a:r>
            <a:r>
              <a:rPr lang="ko-KR" altLang="en-US" sz="2000" dirty="0"/>
              <a:t>자체를 </a:t>
            </a:r>
            <a:r>
              <a:rPr lang="en-US" altLang="ko-KR" sz="2000" dirty="0"/>
              <a:t>super key</a:t>
            </a:r>
            <a:r>
              <a:rPr lang="ko-KR" altLang="en-US" sz="2000" dirty="0"/>
              <a:t>가 되고 고유식별성을 가지므로 </a:t>
            </a:r>
            <a:r>
              <a:rPr lang="en-US" altLang="ko-KR" sz="2000" dirty="0"/>
              <a:t>BCNF</a:t>
            </a:r>
            <a:r>
              <a:rPr lang="ko-KR" altLang="en-US" sz="2000" dirty="0"/>
              <a:t>를 만족한다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2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4289-86B6-4B7F-9326-F4380866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4" y="264160"/>
            <a:ext cx="12068286" cy="702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프로그램에서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highlight>
                  <a:srgbClr val="FFFF00"/>
                </a:highlight>
              </a:rPr>
              <a:t>member(</a:t>
            </a:r>
            <a:r>
              <a:rPr lang="ko-KR" altLang="en-US" sz="2000" b="1" dirty="0">
                <a:highlight>
                  <a:srgbClr val="FFFF00"/>
                </a:highlight>
              </a:rPr>
              <a:t>회원</a:t>
            </a:r>
            <a:r>
              <a:rPr lang="en-US" altLang="ko-KR" sz="2000" b="1" dirty="0">
                <a:highlight>
                  <a:srgbClr val="FFFF00"/>
                </a:highlight>
              </a:rPr>
              <a:t>) </a:t>
            </a:r>
            <a:r>
              <a:rPr lang="ko-KR" altLang="en-US" sz="2000" b="1" dirty="0">
                <a:highlight>
                  <a:srgbClr val="FFFF00"/>
                </a:highlight>
              </a:rPr>
              <a:t>테이블</a:t>
            </a:r>
            <a:r>
              <a:rPr lang="ko-KR" altLang="en-US" sz="2000" b="1" dirty="0"/>
              <a:t>을 사용하였고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추가한 </a:t>
            </a:r>
            <a:r>
              <a:rPr lang="en-US" altLang="ko-KR" sz="2000" b="1" dirty="0"/>
              <a:t>tuples</a:t>
            </a:r>
            <a:r>
              <a:rPr lang="ko-KR" altLang="en-US" sz="2000" b="1" dirty="0"/>
              <a:t>은 아래와 같다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/>
              <a:t>( *</a:t>
            </a:r>
            <a:r>
              <a:rPr lang="ko-KR" altLang="en-US" sz="1500" dirty="0"/>
              <a:t>테이블 작성 쿼리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테이블의 칼럼인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(ID,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연락처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거주 동네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회원등급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/>
              <a:t>에 위와 같이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1800" b="1" dirty="0"/>
              <a:t>(sohyeon0530, </a:t>
            </a:r>
            <a:r>
              <a:rPr lang="ko-KR" altLang="en-US" sz="1800" b="1" dirty="0"/>
              <a:t>김소현</a:t>
            </a:r>
            <a:r>
              <a:rPr lang="en-US" altLang="ko-KR" sz="1800" b="1" dirty="0"/>
              <a:t>, 9217.1982, </a:t>
            </a:r>
            <a:r>
              <a:rPr lang="ko-KR" altLang="en-US" sz="1800" b="1" dirty="0"/>
              <a:t>서울 동작구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골드</a:t>
            </a:r>
            <a:r>
              <a:rPr lang="en-US" altLang="ko-KR" sz="1800" b="1" dirty="0"/>
              <a:t>)</a:t>
            </a:r>
            <a:r>
              <a:rPr lang="ko-KR" altLang="en-US" sz="1800" dirty="0"/>
              <a:t>과</a:t>
            </a:r>
            <a:r>
              <a:rPr lang="en-US" altLang="ko-KR" sz="1800" dirty="0"/>
              <a:t> </a:t>
            </a:r>
            <a:r>
              <a:rPr lang="en-US" altLang="ko-KR" sz="1800" b="1" dirty="0"/>
              <a:t>(jiin0620, </a:t>
            </a:r>
            <a:r>
              <a:rPr lang="ko-KR" altLang="en-US" sz="1800" b="1" dirty="0"/>
              <a:t>강지인</a:t>
            </a:r>
            <a:r>
              <a:rPr lang="en-US" altLang="ko-KR" sz="1800" b="1" dirty="0"/>
              <a:t>, 1234.5678, </a:t>
            </a:r>
            <a:r>
              <a:rPr lang="ko-KR" altLang="en-US" sz="1800" b="1" dirty="0"/>
              <a:t>서울 서초구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플래티넘</a:t>
            </a:r>
            <a:r>
              <a:rPr lang="en-US" altLang="ko-KR" sz="1800" b="1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tuple </a:t>
            </a:r>
            <a:r>
              <a:rPr lang="ko-KR" altLang="en-US" sz="2000" dirty="0"/>
              <a:t>내용으로 삽입하였다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위 프로그램 실행결과는 </a:t>
            </a:r>
            <a:r>
              <a:rPr lang="en-US" altLang="ko-KR" sz="2000" dirty="0"/>
              <a:t>Select all </a:t>
            </a:r>
            <a:r>
              <a:rPr lang="ko-KR" altLang="en-US" sz="2000" dirty="0"/>
              <a:t>했을 때의 실행결과이다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AFB15-B4DC-4CCE-B935-D4708A377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6" t="23556" r="2751" b="67259"/>
          <a:stretch/>
        </p:blipFill>
        <p:spPr>
          <a:xfrm>
            <a:off x="194834" y="856075"/>
            <a:ext cx="7965440" cy="629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7BE640-BA97-43A0-BDF5-56A63EFE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0" b="6424"/>
          <a:stretch/>
        </p:blipFill>
        <p:spPr>
          <a:xfrm>
            <a:off x="194834" y="1905190"/>
            <a:ext cx="901067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16C32-1A1D-45A5-BFE7-0896342D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93040"/>
            <a:ext cx="11877040" cy="654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이 프로그램에서는 </a:t>
            </a:r>
            <a:r>
              <a:rPr lang="en-US" altLang="ko-KR" sz="1800" b="1" dirty="0"/>
              <a:t>where</a:t>
            </a:r>
            <a:r>
              <a:rPr lang="ko-KR" altLang="en-US" sz="1800" b="1" dirty="0"/>
              <a:t>절을 입력 받아 </a:t>
            </a:r>
            <a:r>
              <a:rPr lang="en-US" altLang="ko-KR" sz="1800" b="1" dirty="0"/>
              <a:t>tuple</a:t>
            </a:r>
            <a:r>
              <a:rPr lang="ko-KR" altLang="en-US" sz="1800" b="1" dirty="0"/>
              <a:t>들을 검색해 출력하도록 하였다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소스코드는 아래와 같다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java.sql</a:t>
            </a:r>
            <a:r>
              <a:rPr lang="en-US" altLang="ko-KR" sz="1400" dirty="0"/>
              <a:t>.*;</a:t>
            </a:r>
          </a:p>
          <a:p>
            <a:pPr marL="0" indent="0"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java.util</a:t>
            </a:r>
            <a:r>
              <a:rPr lang="en-US" altLang="ko-KR" sz="1400" dirty="0"/>
              <a:t>.*;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public class market {</a:t>
            </a:r>
          </a:p>
          <a:p>
            <a:pPr marL="0" indent="0">
              <a:buNone/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) {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메인함수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DatabaseAuthInformation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db_info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DatabaseAuthInformation</a:t>
            </a:r>
            <a:r>
              <a:rPr lang="en-US" altLang="ko-KR" sz="1400" dirty="0"/>
              <a:t>();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디비정보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호출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db_info.parse_auth_info</a:t>
            </a:r>
            <a:r>
              <a:rPr lang="en-US" altLang="ko-KR" sz="1400" dirty="0"/>
              <a:t>("auth/</a:t>
            </a:r>
            <a:r>
              <a:rPr lang="en-US" altLang="ko-KR" sz="1400" dirty="0" err="1"/>
              <a:t>mysql.auth</a:t>
            </a:r>
            <a:r>
              <a:rPr lang="en-US" altLang="ko-KR" sz="1400" dirty="0"/>
              <a:t>");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정보 파싱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connection_url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String.format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jdbc:mysql</a:t>
            </a:r>
            <a:r>
              <a:rPr lang="en-US" altLang="ko-KR" sz="1400" dirty="0"/>
              <a:t>://%s:%s/%</a:t>
            </a:r>
            <a:r>
              <a:rPr lang="en-US" altLang="ko-KR" sz="1400" dirty="0" err="1"/>
              <a:t>s?useUnicode</a:t>
            </a:r>
            <a:r>
              <a:rPr lang="en-US" altLang="ko-KR" sz="1400" dirty="0"/>
              <a:t>=true&amp;" +</a:t>
            </a:r>
          </a:p>
          <a:p>
            <a:pPr marL="0" indent="0">
              <a:buNone/>
            </a:pPr>
            <a:r>
              <a:rPr lang="en-US" altLang="ko-KR" sz="1400" dirty="0"/>
              <a:t>                "</a:t>
            </a:r>
            <a:r>
              <a:rPr lang="en-US" altLang="ko-KR" sz="1400" dirty="0" err="1"/>
              <a:t>useJDBCCompliantTimezoneShift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true&amp;useLegacyDatetimeCode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false&amp;serverTimezone</a:t>
            </a:r>
            <a:r>
              <a:rPr lang="en-US" altLang="ko-KR" sz="1400" dirty="0"/>
              <a:t>=UTC", </a:t>
            </a:r>
            <a:r>
              <a:rPr lang="en-US" altLang="ko-KR" sz="1400" dirty="0" err="1"/>
              <a:t>db_info.getHost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db_info.getPort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db_info.getDatabase_name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Create_Table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db_info.getUsername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db_info.getPassword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connection_url</a:t>
            </a:r>
            <a:r>
              <a:rPr lang="en-US" altLang="ko-KR" sz="1400" dirty="0"/>
              <a:t>);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테이블 생성 메소드 호출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Create_Tuple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connection_url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db_info.getUsername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db_info.getPassword</a:t>
            </a:r>
            <a:r>
              <a:rPr lang="en-US" altLang="ko-KR" sz="1400" dirty="0"/>
              <a:t>());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생성 메소드 호출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Search(</a:t>
            </a:r>
            <a:r>
              <a:rPr lang="en-US" altLang="ko-KR" sz="1400" dirty="0" err="1"/>
              <a:t>connection_url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db_info.getUsername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db_info.getPassword</a:t>
            </a:r>
            <a:r>
              <a:rPr lang="en-US" altLang="ko-KR" sz="1400" dirty="0"/>
              <a:t>());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조건문에 따라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검색 메소드 호출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2B0E1-0D30-4612-BAB4-309969DF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74320"/>
            <a:ext cx="11866880" cy="6309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static void Search(String </a:t>
            </a:r>
            <a:r>
              <a:rPr lang="en-US" altLang="ko-KR" dirty="0" err="1"/>
              <a:t>url</a:t>
            </a:r>
            <a:r>
              <a:rPr lang="en-US" altLang="ko-KR" dirty="0"/>
              <a:t>, String </a:t>
            </a:r>
            <a:r>
              <a:rPr lang="en-US" altLang="ko-KR" dirty="0" err="1"/>
              <a:t>userid</a:t>
            </a:r>
            <a:r>
              <a:rPr lang="en-US" altLang="ko-KR" dirty="0"/>
              <a:t>, String passwd){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검색 메소드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pPr marL="0" indent="0">
              <a:buNone/>
            </a:pPr>
            <a:r>
              <a:rPr lang="en-US" altLang="ko-KR" dirty="0"/>
              <a:t>        String rank;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(“</a:t>
            </a:r>
            <a:r>
              <a:rPr lang="ko-KR" altLang="en-US" dirty="0" err="1"/>
              <a:t>조건문</a:t>
            </a:r>
            <a:r>
              <a:rPr lang="en-US" altLang="ko-KR" dirty="0"/>
              <a:t>: "); where = </a:t>
            </a:r>
            <a:r>
              <a:rPr lang="en-US" altLang="ko-KR" dirty="0" err="1"/>
              <a:t>sc.next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String query = </a:t>
            </a:r>
            <a:r>
              <a:rPr lang="en-US" altLang="ko-KR" dirty="0" err="1"/>
              <a:t>String.format</a:t>
            </a:r>
            <a:r>
              <a:rPr lang="en-US" altLang="ko-KR" dirty="0"/>
              <a:t>("select ID, level from member where “+where);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입력 받은 조건문으로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try (Connection </a:t>
            </a:r>
            <a:r>
              <a:rPr lang="en-US" altLang="ko-KR" dirty="0" err="1"/>
              <a:t>db_connection</a:t>
            </a:r>
            <a:r>
              <a:rPr lang="en-US" altLang="ko-KR" dirty="0"/>
              <a:t>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url,userid</a:t>
            </a:r>
            <a:r>
              <a:rPr lang="en-US" altLang="ko-KR" dirty="0"/>
              <a:t>, passwd);</a:t>
            </a:r>
          </a:p>
          <a:p>
            <a:pPr marL="0" indent="0">
              <a:buNone/>
            </a:pPr>
            <a:r>
              <a:rPr lang="en-US" altLang="ko-KR" dirty="0"/>
              <a:t>             Statement </a:t>
            </a:r>
            <a:r>
              <a:rPr lang="en-US" altLang="ko-KR" dirty="0" err="1"/>
              <a:t>db_statement</a:t>
            </a:r>
            <a:r>
              <a:rPr lang="en-US" altLang="ko-KR" dirty="0"/>
              <a:t> = </a:t>
            </a:r>
            <a:r>
              <a:rPr lang="en-US" altLang="ko-KR" dirty="0" err="1"/>
              <a:t>db_connection.createStatement</a:t>
            </a:r>
            <a:r>
              <a:rPr lang="en-US" altLang="ko-KR" dirty="0"/>
              <a:t>()){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stm</a:t>
            </a:r>
            <a:r>
              <a:rPr lang="en-US" altLang="ko-KR" dirty="0"/>
              <a:t> = </a:t>
            </a:r>
            <a:r>
              <a:rPr lang="en-US" altLang="ko-KR" dirty="0" err="1"/>
              <a:t>db_statement.executeQuery</a:t>
            </a:r>
            <a:r>
              <a:rPr lang="en-US" altLang="ko-KR" dirty="0"/>
              <a:t>(query); //</a:t>
            </a:r>
            <a:r>
              <a:rPr lang="ko-KR" altLang="en-US" dirty="0"/>
              <a:t>등급 </a:t>
            </a:r>
            <a:r>
              <a:rPr lang="en-US" altLang="ko-KR" dirty="0"/>
              <a:t>select</a:t>
            </a:r>
          </a:p>
          <a:p>
            <a:pPr marL="0" indent="0">
              <a:buNone/>
            </a:pPr>
            <a:r>
              <a:rPr lang="en-US" altLang="ko-KR" dirty="0"/>
              <a:t>            while (</a:t>
            </a:r>
            <a:r>
              <a:rPr lang="en-US" altLang="ko-KR" dirty="0" err="1"/>
              <a:t>stm.next</a:t>
            </a:r>
            <a:r>
              <a:rPr lang="en-US" altLang="ko-KR" dirty="0"/>
              <a:t>()) {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("&lt; " + </a:t>
            </a:r>
            <a:r>
              <a:rPr lang="en-US" altLang="ko-KR" dirty="0" err="1"/>
              <a:t>stm.getString</a:t>
            </a:r>
            <a:r>
              <a:rPr lang="en-US" altLang="ko-KR" dirty="0"/>
              <a:t>(1) + ", " + </a:t>
            </a:r>
            <a:r>
              <a:rPr lang="en-US" altLang="ko-KR" dirty="0" err="1"/>
              <a:t>stm.getString</a:t>
            </a:r>
            <a:r>
              <a:rPr lang="en-US" altLang="ko-KR" dirty="0"/>
              <a:t>(2)+" &gt;");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&lt;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형식으로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}catch (</a:t>
            </a:r>
            <a:r>
              <a:rPr lang="en-US" altLang="ko-KR" dirty="0" err="1"/>
              <a:t>SQLException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6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4C894-2F25-49F2-ABC4-874279B6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50800"/>
            <a:ext cx="1157224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dirty="0"/>
              <a:t>public static void </a:t>
            </a:r>
            <a:r>
              <a:rPr lang="en-US" altLang="ko-KR" sz="1400" dirty="0" err="1"/>
              <a:t>Create_Tuple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String passwd){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생성 메소드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동적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400" dirty="0"/>
              <a:t>try{</a:t>
            </a:r>
          </a:p>
          <a:p>
            <a:pPr marL="0" indent="0">
              <a:buNone/>
            </a:pPr>
            <a:r>
              <a:rPr lang="en-US" altLang="ko-KR" sz="1400" dirty="0"/>
              <a:t>            Connection </a:t>
            </a:r>
            <a:r>
              <a:rPr lang="en-US" altLang="ko-KR" sz="1400" dirty="0" err="1"/>
              <a:t>db_connection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DriverManager.getConnection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passwd);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400" dirty="0"/>
              <a:t>String query = "insert into member (ID, name, phone, town, level) VALUES (?, ?, ?, ?, ?)";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 삽입 쿼리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회원 테이블을 칼럼이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개이므로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400" dirty="0" err="1"/>
              <a:t>PreparedStatement</a:t>
            </a:r>
            <a:r>
              <a:rPr lang="en-US" altLang="ko-KR" sz="1400" dirty="0"/>
              <a:t> st2 = </a:t>
            </a:r>
            <a:r>
              <a:rPr lang="en-US" altLang="ko-KR" sz="1400" dirty="0" err="1"/>
              <a:t>db_connection.prepareStatement</a:t>
            </a:r>
            <a:r>
              <a:rPr lang="en-US" altLang="ko-KR" sz="1400" dirty="0"/>
              <a:t>(query);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쿼리 실행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st2.setString(1,"sohyeon0530");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st2.setString(2, "</a:t>
            </a:r>
            <a:r>
              <a:rPr lang="ko-KR" altLang="en-US" sz="1400" dirty="0"/>
              <a:t>김소현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st2.setFloat(3, 9217.1982f);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st2.setString(4, "</a:t>
            </a:r>
            <a:r>
              <a:rPr lang="ko-KR" altLang="en-US" sz="1400" dirty="0"/>
              <a:t>서울 동작구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st2.setString(5, "</a:t>
            </a:r>
            <a:r>
              <a:rPr lang="ko-KR" altLang="en-US" sz="1400" dirty="0"/>
              <a:t>골드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st2.executeUpdate();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튜플값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업데이트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    st2.setString(1,"jiin0620");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st2.setString(2, "</a:t>
            </a:r>
            <a:r>
              <a:rPr lang="ko-KR" altLang="en-US" sz="1400" dirty="0"/>
              <a:t>강지인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st2.setFloat(3, 1234.5678f);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st2.setString(4, "</a:t>
            </a:r>
            <a:r>
              <a:rPr lang="ko-KR" altLang="en-US" sz="1400" dirty="0"/>
              <a:t>서울 서초구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st2.setString(5, "</a:t>
            </a:r>
            <a:r>
              <a:rPr lang="ko-KR" altLang="en-US" sz="1400" dirty="0"/>
              <a:t>플래티넘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            st2.executeUpdate();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튜플값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업데이트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400" dirty="0"/>
              <a:t>  }catch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        }</a:t>
            </a:r>
          </a:p>
          <a:p>
            <a:pPr marL="0" indent="0">
              <a:buNone/>
            </a:pPr>
            <a:r>
              <a:rPr lang="en-US" altLang="ko-KR" sz="1400" dirty="0"/>
              <a:t>    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271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30929-BF91-4411-BB96-248A191C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431800"/>
            <a:ext cx="11948160" cy="599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 public static void </a:t>
            </a:r>
            <a:r>
              <a:rPr lang="en-US" altLang="ko-KR" dirty="0" err="1"/>
              <a:t>Create_Table</a:t>
            </a:r>
            <a:r>
              <a:rPr lang="en-US" altLang="ko-KR" dirty="0"/>
              <a:t>(String </a:t>
            </a:r>
            <a:r>
              <a:rPr lang="en-US" altLang="ko-KR" dirty="0" err="1"/>
              <a:t>userid</a:t>
            </a:r>
            <a:r>
              <a:rPr lang="en-US" altLang="ko-KR" dirty="0"/>
              <a:t>, String passwd, String </a:t>
            </a:r>
            <a:r>
              <a:rPr lang="en-US" altLang="ko-KR" dirty="0" err="1"/>
              <a:t>url</a:t>
            </a:r>
            <a:r>
              <a:rPr lang="en-US" altLang="ko-KR" dirty="0"/>
              <a:t>){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테이블 생성 메소드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디비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연결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쿼리 작성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테이블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생성문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sz="2600" dirty="0"/>
              <a:t>String query = "CREATE TABLE member(ID VARCHAR(50) NOT NULL, name VARCHAR(50) NOT NULL, ” +”phone FLOAT(8,4) NOT NULL, town VARCHAR(50) NOT NULL, level VARCHAR(50) NOT NULL, primary key(ID))";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정적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try (Connection </a:t>
            </a:r>
            <a:r>
              <a:rPr lang="en-US" altLang="ko-KR" dirty="0" err="1"/>
              <a:t>db_connection</a:t>
            </a:r>
            <a:r>
              <a:rPr lang="en-US" altLang="ko-KR" dirty="0"/>
              <a:t>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url,userid</a:t>
            </a:r>
            <a:r>
              <a:rPr lang="en-US" altLang="ko-KR" dirty="0"/>
              <a:t>, passwd);</a:t>
            </a:r>
          </a:p>
          <a:p>
            <a:pPr marL="0" indent="0">
              <a:buNone/>
            </a:pPr>
            <a:r>
              <a:rPr lang="en-US" altLang="ko-KR" dirty="0"/>
              <a:t>             Statement </a:t>
            </a:r>
            <a:r>
              <a:rPr lang="en-US" altLang="ko-KR" dirty="0" err="1"/>
              <a:t>db_statement</a:t>
            </a:r>
            <a:r>
              <a:rPr lang="en-US" altLang="ko-KR" dirty="0"/>
              <a:t> = </a:t>
            </a:r>
            <a:r>
              <a:rPr lang="en-US" altLang="ko-KR" dirty="0" err="1"/>
              <a:t>db_connection.createStatement</a:t>
            </a:r>
            <a:r>
              <a:rPr lang="en-US" altLang="ko-KR" dirty="0"/>
              <a:t>()){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상태 객체 만들고</a:t>
            </a:r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en-US" altLang="ko-KR" dirty="0" err="1"/>
              <a:t>db_statement.executeUpdate</a:t>
            </a:r>
            <a:r>
              <a:rPr lang="en-US" altLang="ko-KR" dirty="0"/>
              <a:t>(query);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쿼리문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실행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}catch (</a:t>
            </a:r>
            <a:r>
              <a:rPr lang="en-US" altLang="ko-KR" dirty="0" err="1"/>
              <a:t>SQLException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3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191AE-4C73-45DF-9EBD-52CC26E8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426720"/>
            <a:ext cx="12059920" cy="621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tuple </a:t>
            </a:r>
            <a:r>
              <a:rPr lang="ko-KR" altLang="en-US" sz="2400" dirty="0"/>
              <a:t>검색 조건에 사용한 입력 값은 다음과 같다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2400" b="1" dirty="0"/>
              <a:t>“select ID, level from member where “+where</a:t>
            </a:r>
          </a:p>
          <a:p>
            <a:pPr marL="0" indent="0">
              <a:buNone/>
            </a:pPr>
            <a:r>
              <a:rPr lang="en-US" altLang="ko-KR" sz="2000" dirty="0"/>
              <a:t>member(</a:t>
            </a:r>
            <a:r>
              <a:rPr lang="ko-KR" altLang="en-US" sz="2000" dirty="0"/>
              <a:t>회원</a:t>
            </a:r>
            <a:r>
              <a:rPr lang="en-US" altLang="ko-KR" sz="2000" dirty="0"/>
              <a:t>) </a:t>
            </a:r>
            <a:r>
              <a:rPr lang="ko-KR" altLang="en-US" sz="2000" dirty="0"/>
              <a:t>테이블을 </a:t>
            </a:r>
            <a:r>
              <a:rPr lang="en-US" altLang="ko-KR" sz="2000" dirty="0"/>
              <a:t>from</a:t>
            </a:r>
            <a:r>
              <a:rPr lang="ko-KR" altLang="en-US" sz="2000" dirty="0"/>
              <a:t>절에서 뽑아와서 입력 받은 조건</a:t>
            </a:r>
            <a:r>
              <a:rPr lang="en-US" altLang="ko-KR" sz="2000" dirty="0"/>
              <a:t>(where)</a:t>
            </a:r>
            <a:r>
              <a:rPr lang="ko-KR" altLang="en-US" sz="2000" dirty="0"/>
              <a:t>의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</a:t>
            </a:r>
            <a:r>
              <a:rPr lang="en-US" altLang="ko-KR" sz="2000" dirty="0"/>
              <a:t>where</a:t>
            </a:r>
            <a:r>
              <a:rPr lang="ko-KR" altLang="en-US" sz="2000" dirty="0"/>
              <a:t>절에서 뽑아와 모든 칼럼을 </a:t>
            </a:r>
            <a:r>
              <a:rPr lang="en-US" altLang="ko-KR" sz="2000" dirty="0"/>
              <a:t>select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b="1" dirty="0"/>
              <a:t>프로그램 실행결과는 아래 캡쳐 화면과 같다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2000" dirty="0"/>
              <a:t>입력 값을 </a:t>
            </a:r>
            <a:r>
              <a:rPr lang="en-US" altLang="ko-KR" sz="2000" dirty="0"/>
              <a:t>‘level=“</a:t>
            </a:r>
            <a:r>
              <a:rPr lang="ko-KR" altLang="en-US" sz="2000" dirty="0"/>
              <a:t>골드</a:t>
            </a:r>
            <a:r>
              <a:rPr lang="en-US" altLang="ko-KR" sz="2000" dirty="0"/>
              <a:t>”’</a:t>
            </a:r>
            <a:r>
              <a:rPr lang="ko-KR" altLang="en-US" sz="2000" dirty="0"/>
              <a:t>로 받아서</a:t>
            </a:r>
            <a:r>
              <a:rPr lang="en-US" altLang="ko-KR" sz="2000" dirty="0"/>
              <a:t>, </a:t>
            </a:r>
            <a:r>
              <a:rPr lang="ko-KR" altLang="en-US" sz="2000" dirty="0"/>
              <a:t>회원 등급이 </a:t>
            </a:r>
            <a:r>
              <a:rPr lang="en-US" altLang="ko-KR" sz="2000" dirty="0"/>
              <a:t>‘</a:t>
            </a:r>
            <a:r>
              <a:rPr lang="ko-KR" altLang="en-US" sz="2000" dirty="0"/>
              <a:t>골드</a:t>
            </a:r>
            <a:r>
              <a:rPr lang="en-US" altLang="ko-KR" sz="2000" dirty="0"/>
              <a:t>’</a:t>
            </a:r>
            <a:r>
              <a:rPr lang="ko-KR" altLang="en-US" sz="2000" dirty="0"/>
              <a:t>인 회원의 정보 </a:t>
            </a:r>
            <a:r>
              <a:rPr lang="en-US" altLang="ko-KR" sz="2000" dirty="0"/>
              <a:t>tuple</a:t>
            </a:r>
            <a:r>
              <a:rPr lang="ko-KR" altLang="en-US" sz="2000" dirty="0"/>
              <a:t>들을 </a:t>
            </a:r>
            <a:r>
              <a:rPr lang="ko-KR" altLang="en-US" sz="2000" dirty="0" err="1"/>
              <a:t>출력하하므로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위와 같은 결과가 출력된 것을 확인할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C1017-C8F2-44A8-BA12-CF6699B4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94" b="6223"/>
          <a:stretch/>
        </p:blipFill>
        <p:spPr>
          <a:xfrm>
            <a:off x="132080" y="3231216"/>
            <a:ext cx="11932024" cy="20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7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3635</Words>
  <Application>Microsoft Office PowerPoint</Application>
  <PresentationFormat>와이드스크린</PresentationFormat>
  <Paragraphs>510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데이터베이스설계 02분반   - 설계과제 -</vt:lpstr>
      <vt:lpstr>중고거래 장터 시스템</vt:lpstr>
      <vt:lpstr>(2) JDBC/MySQL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(4) RDB 테이블 스키마</vt:lpstr>
      <vt:lpstr>PowerPoint 프레젠테이션</vt:lpstr>
      <vt:lpstr>PowerPoint 프레젠테이션</vt:lpstr>
      <vt:lpstr>Binary 다:다 관계 집합의 변환</vt:lpstr>
      <vt:lpstr>PowerPoint 프레젠테이션</vt:lpstr>
      <vt:lpstr>Ternary 관계 집합의 변환(1)</vt:lpstr>
      <vt:lpstr>Ternary 관계 집합의 변환(2)</vt:lpstr>
      <vt:lpstr>PowerPoint 프레젠테이션</vt:lpstr>
      <vt:lpstr>(5) SQL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(6) 정규화(BCNF)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소현</dc:creator>
  <cp:lastModifiedBy>김 소현</cp:lastModifiedBy>
  <cp:revision>186</cp:revision>
  <dcterms:created xsi:type="dcterms:W3CDTF">2020-11-27T18:02:58Z</dcterms:created>
  <dcterms:modified xsi:type="dcterms:W3CDTF">2020-11-29T19:03:08Z</dcterms:modified>
</cp:coreProperties>
</file>