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368" r:id="rId5"/>
    <p:sldId id="2746" r:id="rId6"/>
    <p:sldId id="2903" r:id="rId7"/>
    <p:sldId id="2863" r:id="rId8"/>
    <p:sldId id="2883" r:id="rId9"/>
    <p:sldId id="2895" r:id="rId10"/>
    <p:sldId id="2884" r:id="rId11"/>
    <p:sldId id="2897" r:id="rId12"/>
    <p:sldId id="2890" r:id="rId13"/>
    <p:sldId id="2887" r:id="rId14"/>
    <p:sldId id="2892" r:id="rId15"/>
    <p:sldId id="2893" r:id="rId16"/>
    <p:sldId id="2894" r:id="rId17"/>
    <p:sldId id="2896" r:id="rId18"/>
    <p:sldId id="2898" r:id="rId19"/>
    <p:sldId id="2899" r:id="rId20"/>
    <p:sldId id="2900" r:id="rId21"/>
    <p:sldId id="2901" r:id="rId22"/>
    <p:sldId id="2902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8" userDrawn="1">
          <p15:clr>
            <a:srgbClr val="A4A3A4"/>
          </p15:clr>
        </p15:guide>
        <p15:guide id="2" pos="2213" userDrawn="1">
          <p15:clr>
            <a:srgbClr val="A4A3A4"/>
          </p15:clr>
        </p15:guide>
        <p15:guide id="3" orient="horz" pos="3024" userDrawn="1">
          <p15:clr>
            <a:srgbClr val="A4A3A4"/>
          </p15:clr>
        </p15:guide>
        <p15:guide id="4" pos="230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o Khanh Tung" initials="VKT" lastIdx="3" clrIdx="6">
    <p:extLst>
      <p:ext uri="{19B8F6BF-5375-455C-9EA6-DF929625EA0E}">
        <p15:presenceInfo xmlns:p15="http://schemas.microsoft.com/office/powerpoint/2012/main" userId="Vo Khanh Tung" providerId="None"/>
      </p:ext>
    </p:extLst>
  </p:cmAuthor>
  <p:cmAuthor id="1" name="Microsoft Office User" initials="MOU" lastIdx="14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Duc Tran Hoang (PM.IT)" initials="DTH(" lastIdx="5" clrIdx="1">
    <p:extLst>
      <p:ext uri="{19B8F6BF-5375-455C-9EA6-DF929625EA0E}">
        <p15:presenceInfo xmlns:p15="http://schemas.microsoft.com/office/powerpoint/2012/main" userId="S-1-5-21-2795736214-1815677876-474464317-44343" providerId="AD"/>
      </p:ext>
    </p:extLst>
  </p:cmAuthor>
  <p:cmAuthor id="3" name="mai phuong" initials="mp" lastIdx="2" clrIdx="2">
    <p:extLst>
      <p:ext uri="{19B8F6BF-5375-455C-9EA6-DF929625EA0E}">
        <p15:presenceInfo xmlns:p15="http://schemas.microsoft.com/office/powerpoint/2012/main" userId="c1560910e5a61901" providerId="Windows Live"/>
      </p:ext>
    </p:extLst>
  </p:cmAuthor>
  <p:cmAuthor id="4" name="Annonymous" initials="A" lastIdx="6" clrIdx="3">
    <p:extLst>
      <p:ext uri="{19B8F6BF-5375-455C-9EA6-DF929625EA0E}">
        <p15:presenceInfo xmlns:p15="http://schemas.microsoft.com/office/powerpoint/2012/main" userId="Annonymous" providerId="None"/>
      </p:ext>
    </p:extLst>
  </p:cmAuthor>
  <p:cmAuthor id="5" name="Hoang Duong Nguyen Thien" initials="HDNT" lastIdx="19" clrIdx="4">
    <p:extLst>
      <p:ext uri="{19B8F6BF-5375-455C-9EA6-DF929625EA0E}">
        <p15:presenceInfo xmlns:p15="http://schemas.microsoft.com/office/powerpoint/2012/main" userId="b9ef65a4bc526ce2" providerId="Windows Live"/>
      </p:ext>
    </p:extLst>
  </p:cmAuthor>
  <p:cmAuthor id="6" name="CRM" initials="CRM" lastIdx="15" clrIdx="5">
    <p:extLst>
      <p:ext uri="{19B8F6BF-5375-455C-9EA6-DF929625EA0E}">
        <p15:presenceInfo xmlns:p15="http://schemas.microsoft.com/office/powerpoint/2012/main" userId="CR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BB6"/>
    <a:srgbClr val="F7901E"/>
    <a:srgbClr val="DC251F"/>
    <a:srgbClr val="00AE9F"/>
    <a:srgbClr val="00AAAD"/>
    <a:srgbClr val="E59058"/>
    <a:srgbClr val="F47920"/>
    <a:srgbClr val="E48140"/>
    <a:srgbClr val="E6E6E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2603B-CF1E-7792-CB80-EE1D14BB8274}" v="831" dt="2024-05-09T08:13:09.468"/>
    <p1510:client id="{72A7A8D0-B1AD-4F75-92B0-FB53E7E41E81}" v="405" dt="2024-05-09T08:17:07.739"/>
    <p1510:client id="{927CF7C8-5761-D659-34DB-3CC75A7845AA}" v="498" dt="2024-05-09T08:06:41.524"/>
    <p1510:client id="{FF337B59-8B7E-99EC-057F-BAB2EC350E10}" v="8" dt="2024-05-09T04:25:19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08"/>
        <p:guide pos="2213"/>
        <p:guide orient="horz" pos="3024"/>
        <p:guide pos="2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552" cy="4804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19210"/>
            <a:ext cx="3170552" cy="4804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24" y="9119210"/>
            <a:ext cx="3170551" cy="4804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85BAC-F7A2-4B88-A15F-D387337A60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80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24" y="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C218A-45B8-4C52-8015-4C8618372278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005" y="4620627"/>
            <a:ext cx="5853195" cy="37802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119210"/>
            <a:ext cx="3170552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24" y="9119210"/>
            <a:ext cx="3170551" cy="4819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26C87-5310-4846-8C1F-37A74FC56A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26C87-5310-4846-8C1F-37A74FC56A2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latin typeface="Arial" pitchFamily="34" charset="0"/>
                <a:cs typeface="Arial" pitchFamily="34" charset="0"/>
              </a:defRPr>
            </a:lvl1pPr>
            <a:lvl2pPr>
              <a:defRPr sz="1400">
                <a:latin typeface="Arial" pitchFamily="34" charset="0"/>
                <a:cs typeface="Arial" pitchFamily="34" charset="0"/>
              </a:defRPr>
            </a:lvl2pPr>
            <a:lvl3pPr>
              <a:defRPr sz="1200">
                <a:latin typeface="Arial" pitchFamily="34" charset="0"/>
                <a:cs typeface="Arial" pitchFamily="34" charset="0"/>
              </a:defRPr>
            </a:lvl3pPr>
            <a:lvl4pPr>
              <a:defRPr sz="1100">
                <a:latin typeface="Arial" pitchFamily="34" charset="0"/>
                <a:cs typeface="Arial" pitchFamily="34" charset="0"/>
              </a:defRPr>
            </a:lvl4pPr>
            <a:lvl5pPr>
              <a:defRPr sz="11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3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Let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 bwMode="gray">
          <a:xfrm>
            <a:off x="466725" y="110574"/>
            <a:ext cx="8381999" cy="785952"/>
          </a:xfrm>
        </p:spPr>
        <p:txBody>
          <a:bodyPr anchor="ctr">
            <a:noAutofit/>
          </a:bodyPr>
          <a:lstStyle>
            <a:lvl1pPr algn="l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512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4297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29602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s5\Documents\Admin\Marketing\Logo\logo-final.png">
            <a:extLst>
              <a:ext uri="{FF2B5EF4-FFF2-40B4-BE49-F238E27FC236}">
                <a16:creationId xmlns:a16="http://schemas.microsoft.com/office/drawing/2014/main" id="{2BD582BE-48A4-4E50-8354-820602FE2E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31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4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0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5\Documents\Admin\Marketing\Logo\logo-final.png">
            <a:extLst>
              <a:ext uri="{FF2B5EF4-FFF2-40B4-BE49-F238E27FC236}">
                <a16:creationId xmlns:a16="http://schemas.microsoft.com/office/drawing/2014/main" id="{BF70B8D8-06A2-40D4-AE91-2997817A4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339" y="5326303"/>
            <a:ext cx="1507662" cy="150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Bac A Bank logo"/>
          <p:cNvSpPr>
            <a:spLocks noChangeAspect="1" noChangeArrowheads="1"/>
          </p:cNvSpPr>
          <p:nvPr/>
        </p:nvSpPr>
        <p:spPr bwMode="auto">
          <a:xfrm>
            <a:off x="2734410" y="6335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BBD3AF-B4C6-E900-207F-81F3F0572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273" y="2478874"/>
            <a:ext cx="5129210" cy="95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800" b="1">
                <a:solidFill>
                  <a:srgbClr val="002060"/>
                </a:solidFill>
                <a:latin typeface="Arial"/>
                <a:cs typeface="Arial"/>
              </a:rPr>
              <a:t>ICEBERG</a:t>
            </a:r>
          </a:p>
        </p:txBody>
      </p:sp>
    </p:spTree>
    <p:extLst>
      <p:ext uri="{BB962C8B-B14F-4D97-AF65-F5344CB8AC3E}">
        <p14:creationId xmlns:p14="http://schemas.microsoft.com/office/powerpoint/2010/main" val="21193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2.3. Nessie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13E1F-2D75-9B24-F590-FE56C9B3D1A3}"/>
              </a:ext>
            </a:extLst>
          </p:cNvPr>
          <p:cNvSpPr txBox="1"/>
          <p:nvPr/>
        </p:nvSpPr>
        <p:spPr>
          <a:xfrm>
            <a:off x="471183" y="5584286"/>
            <a:ext cx="839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8E2AB-1E1F-8FA7-C523-D69433B8AD77}"/>
              </a:ext>
            </a:extLst>
          </p:cNvPr>
          <p:cNvSpPr txBox="1"/>
          <p:nvPr/>
        </p:nvSpPr>
        <p:spPr>
          <a:xfrm>
            <a:off x="466725" y="1283110"/>
            <a:ext cx="84280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38F2A-7E05-1386-1654-BF56A0FA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6" y="962240"/>
            <a:ext cx="3431301" cy="5576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BFCDF6-2320-A439-1A4D-49C74C2EF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239" y="962241"/>
            <a:ext cx="3571081" cy="55766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97755A-F2A2-A7F7-555E-4761AF280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113" y="1081999"/>
            <a:ext cx="3520745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4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2.3. Nessie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13E1F-2D75-9B24-F590-FE56C9B3D1A3}"/>
              </a:ext>
            </a:extLst>
          </p:cNvPr>
          <p:cNvSpPr txBox="1"/>
          <p:nvPr/>
        </p:nvSpPr>
        <p:spPr>
          <a:xfrm>
            <a:off x="471183" y="5584286"/>
            <a:ext cx="839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8E2AB-1E1F-8FA7-C523-D69433B8AD77}"/>
              </a:ext>
            </a:extLst>
          </p:cNvPr>
          <p:cNvSpPr txBox="1"/>
          <p:nvPr/>
        </p:nvSpPr>
        <p:spPr>
          <a:xfrm>
            <a:off x="466725" y="1283110"/>
            <a:ext cx="84280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CA301-F5BB-D9FD-57C8-09604F37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44" y="2611396"/>
            <a:ext cx="8699117" cy="27715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552998-1E23-7C97-91C2-656AAF01F8DA}"/>
              </a:ext>
            </a:extLst>
          </p:cNvPr>
          <p:cNvSpPr txBox="1"/>
          <p:nvPr/>
        </p:nvSpPr>
        <p:spPr>
          <a:xfrm>
            <a:off x="791851" y="1475080"/>
            <a:ext cx="756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Chứa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của</a:t>
            </a:r>
            <a:r>
              <a:rPr lang="en-US"/>
              <a:t> version metadata </a:t>
            </a:r>
            <a:r>
              <a:rPr lang="en-US" err="1"/>
              <a:t>thông</a:t>
            </a:r>
            <a:r>
              <a:rPr lang="en-US"/>
              <a:t> tin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vị</a:t>
            </a:r>
            <a:r>
              <a:rPr lang="en-US"/>
              <a:t> </a:t>
            </a:r>
            <a:r>
              <a:rPr lang="en-US" err="1"/>
              <a:t>trí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file metadata </a:t>
            </a:r>
          </a:p>
        </p:txBody>
      </p:sp>
    </p:spTree>
    <p:extLst>
      <p:ext uri="{BB962C8B-B14F-4D97-AF65-F5344CB8AC3E}">
        <p14:creationId xmlns:p14="http://schemas.microsoft.com/office/powerpoint/2010/main" val="65151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2.3. Nessie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13E1F-2D75-9B24-F590-FE56C9B3D1A3}"/>
              </a:ext>
            </a:extLst>
          </p:cNvPr>
          <p:cNvSpPr txBox="1"/>
          <p:nvPr/>
        </p:nvSpPr>
        <p:spPr>
          <a:xfrm>
            <a:off x="471183" y="5584286"/>
            <a:ext cx="839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8E2AB-1E1F-8FA7-C523-D69433B8AD77}"/>
              </a:ext>
            </a:extLst>
          </p:cNvPr>
          <p:cNvSpPr txBox="1"/>
          <p:nvPr/>
        </p:nvSpPr>
        <p:spPr>
          <a:xfrm>
            <a:off x="466725" y="1283110"/>
            <a:ext cx="84280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0420-22E7-767D-F966-3CDBE240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78" y="1523171"/>
            <a:ext cx="3117687" cy="4712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3CD83D-7513-42EF-6F7B-3759F688BE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744"/>
          <a:stretch/>
        </p:blipFill>
        <p:spPr>
          <a:xfrm>
            <a:off x="4365888" y="995780"/>
            <a:ext cx="4398573" cy="5217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71C14D-5859-492B-F7B0-459A7F4F083B}"/>
              </a:ext>
            </a:extLst>
          </p:cNvPr>
          <p:cNvSpPr txBox="1"/>
          <p:nvPr/>
        </p:nvSpPr>
        <p:spPr>
          <a:xfrm>
            <a:off x="1427975" y="1003353"/>
            <a:ext cx="324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45086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2.3. Nessie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13E1F-2D75-9B24-F590-FE56C9B3D1A3}"/>
              </a:ext>
            </a:extLst>
          </p:cNvPr>
          <p:cNvSpPr txBox="1"/>
          <p:nvPr/>
        </p:nvSpPr>
        <p:spPr>
          <a:xfrm>
            <a:off x="471183" y="5584286"/>
            <a:ext cx="839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8E2AB-1E1F-8FA7-C523-D69433B8AD77}"/>
              </a:ext>
            </a:extLst>
          </p:cNvPr>
          <p:cNvSpPr txBox="1"/>
          <p:nvPr/>
        </p:nvSpPr>
        <p:spPr>
          <a:xfrm>
            <a:off x="466725" y="1283110"/>
            <a:ext cx="84280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E332E-A89B-1333-DBE2-FB932084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96" y="1974147"/>
            <a:ext cx="6790008" cy="960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57E1A2-8C0D-549C-6755-5D58E0973D1C}"/>
              </a:ext>
            </a:extLst>
          </p:cNvPr>
          <p:cNvSpPr txBox="1"/>
          <p:nvPr/>
        </p:nvSpPr>
        <p:spPr>
          <a:xfrm>
            <a:off x="914615" y="3426675"/>
            <a:ext cx="8229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{'</a:t>
            </a:r>
            <a:r>
              <a:rPr lang="en-US" err="1"/>
              <a:t>manifest_path</a:t>
            </a:r>
            <a:r>
              <a:rPr lang="en-US"/>
              <a:t>': 's3://warehouse/test/metadata/42539ace-f4af-44c0-8d9c-f1cb77bf92ab.avro', '</a:t>
            </a:r>
            <a:r>
              <a:rPr lang="en-US" err="1"/>
              <a:t>manifest_length</a:t>
            </a:r>
            <a:r>
              <a:rPr lang="en-US"/>
              <a:t>': 5739, '</a:t>
            </a:r>
            <a:r>
              <a:rPr lang="en-US" err="1"/>
              <a:t>partition_spec_id</a:t>
            </a:r>
            <a:r>
              <a:rPr lang="en-US"/>
              <a:t>': 0, '</a:t>
            </a:r>
            <a:r>
              <a:rPr lang="en-US" err="1"/>
              <a:t>added_snapshot_id</a:t>
            </a:r>
            <a:r>
              <a:rPr lang="en-US"/>
              <a:t>': 5191681959441047637, '</a:t>
            </a:r>
            <a:r>
              <a:rPr lang="en-US" err="1"/>
              <a:t>added_data_files_count</a:t>
            </a:r>
            <a:r>
              <a:rPr lang="en-US"/>
              <a:t>': 1, '</a:t>
            </a:r>
            <a:r>
              <a:rPr lang="en-US" err="1"/>
              <a:t>existing_data_files_count</a:t>
            </a:r>
            <a:r>
              <a:rPr lang="en-US"/>
              <a:t>': 0, '</a:t>
            </a:r>
            <a:r>
              <a:rPr lang="en-US" err="1"/>
              <a:t>deleted_data_files_count</a:t>
            </a:r>
            <a:r>
              <a:rPr lang="en-US"/>
              <a:t>': 0, 'partitions': [], '</a:t>
            </a:r>
            <a:r>
              <a:rPr lang="en-US" err="1"/>
              <a:t>added_rows_count</a:t>
            </a:r>
            <a:r>
              <a:rPr lang="en-US"/>
              <a:t>': 1, '</a:t>
            </a:r>
            <a:r>
              <a:rPr lang="en-US" err="1"/>
              <a:t>existing_rows_count</a:t>
            </a:r>
            <a:r>
              <a:rPr lang="en-US"/>
              <a:t>': 0, '</a:t>
            </a:r>
            <a:r>
              <a:rPr lang="en-US" err="1"/>
              <a:t>deleted_rows_count</a:t>
            </a:r>
            <a:r>
              <a:rPr lang="en-US"/>
              <a:t>': 0}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A35EC-0B89-156B-5E28-3B8C8CDF9529}"/>
              </a:ext>
            </a:extLst>
          </p:cNvPr>
          <p:cNvSpPr txBox="1"/>
          <p:nvPr/>
        </p:nvSpPr>
        <p:spPr>
          <a:xfrm>
            <a:off x="1176996" y="1093509"/>
            <a:ext cx="31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Manifest list</a:t>
            </a:r>
          </a:p>
        </p:txBody>
      </p:sp>
    </p:spTree>
    <p:extLst>
      <p:ext uri="{BB962C8B-B14F-4D97-AF65-F5344CB8AC3E}">
        <p14:creationId xmlns:p14="http://schemas.microsoft.com/office/powerpoint/2010/main" val="113028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2.3. Nessie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13E1F-2D75-9B24-F590-FE56C9B3D1A3}"/>
              </a:ext>
            </a:extLst>
          </p:cNvPr>
          <p:cNvSpPr txBox="1"/>
          <p:nvPr/>
        </p:nvSpPr>
        <p:spPr>
          <a:xfrm>
            <a:off x="471183" y="5584286"/>
            <a:ext cx="839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8E2AB-1E1F-8FA7-C523-D69433B8AD77}"/>
              </a:ext>
            </a:extLst>
          </p:cNvPr>
          <p:cNvSpPr txBox="1"/>
          <p:nvPr/>
        </p:nvSpPr>
        <p:spPr>
          <a:xfrm>
            <a:off x="466725" y="1283110"/>
            <a:ext cx="84280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F4476-6410-AEF4-02D6-165FFBF6F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721" y="1087461"/>
            <a:ext cx="3909399" cy="693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F053DD-6A64-18C7-38D8-3405079C4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3" y="3081143"/>
            <a:ext cx="8671777" cy="6416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79AE84-C966-6A93-B379-F3B4BC221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3721" y="1891563"/>
            <a:ext cx="3977985" cy="9297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831EC6-7736-7AD0-8E57-ED4015F1CCCC}"/>
              </a:ext>
            </a:extLst>
          </p:cNvPr>
          <p:cNvSpPr txBox="1"/>
          <p:nvPr/>
        </p:nvSpPr>
        <p:spPr>
          <a:xfrm>
            <a:off x="501650" y="4050428"/>
            <a:ext cx="8185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{'status': 0, '</a:t>
            </a:r>
            <a:r>
              <a:rPr lang="en-US" sz="1400" err="1"/>
              <a:t>snapshot_id</a:t>
            </a:r>
            <a:r>
              <a:rPr lang="en-US" sz="1400"/>
              <a:t>': 2018954817584617019, '</a:t>
            </a:r>
            <a:r>
              <a:rPr lang="en-US" sz="1400" err="1"/>
              <a:t>sequence_number</a:t>
            </a:r>
            <a:r>
              <a:rPr lang="en-US" sz="1400"/>
              <a:t>': 1, '</a:t>
            </a:r>
            <a:r>
              <a:rPr lang="en-US" sz="1400" err="1"/>
              <a:t>file_sequence_number</a:t>
            </a:r>
            <a:r>
              <a:rPr lang="en-US" sz="1400"/>
              <a:t>': 1, '</a:t>
            </a:r>
            <a:r>
              <a:rPr lang="en-US" sz="1400" err="1"/>
              <a:t>data_file</a:t>
            </a:r>
            <a:r>
              <a:rPr lang="en-US" sz="1400"/>
              <a:t>': {'content': 0, '</a:t>
            </a:r>
            <a:r>
              <a:rPr lang="en-US" sz="1400" err="1"/>
              <a:t>file_path</a:t>
            </a:r>
            <a:r>
              <a:rPr lang="en-US" sz="1400"/>
              <a:t>': 's3a://warehouse/test/data/00001-1-3a8ec379-6f9a-4cd5-b99a-bc42ac4f0104-0-00001.parquet', '</a:t>
            </a:r>
            <a:r>
              <a:rPr lang="en-US" sz="1400" err="1"/>
              <a:t>file_format</a:t>
            </a:r>
            <a:r>
              <a:rPr lang="en-US" sz="1400"/>
              <a:t>': 'PARQUET', 'partition': {}, '</a:t>
            </a:r>
            <a:r>
              <a:rPr lang="en-US" sz="1400" err="1"/>
              <a:t>record_count</a:t>
            </a:r>
            <a:r>
              <a:rPr lang="en-US" sz="1400"/>
              <a:t>': 1, '</a:t>
            </a:r>
            <a:r>
              <a:rPr lang="en-US" sz="1400" err="1"/>
              <a:t>file_size_in_bytes</a:t>
            </a:r>
            <a:r>
              <a:rPr lang="en-US" sz="1400"/>
              <a:t>': 600, '</a:t>
            </a:r>
            <a:r>
              <a:rPr lang="en-US" sz="1400" err="1"/>
              <a:t>column_sizes</a:t>
            </a:r>
            <a:r>
              <a:rPr lang="en-US" sz="1400"/>
              <a:t>': [{'key': 1, 'value': 37}, {'key': 2, 'value': 36}], '</a:t>
            </a:r>
            <a:r>
              <a:rPr lang="en-US" sz="1400" err="1"/>
              <a:t>value_counts</a:t>
            </a:r>
            <a:r>
              <a:rPr lang="en-US" sz="1400"/>
              <a:t>': [{'key': 1, 'value': 1}, {'key': 2, 'value': 1}], '</a:t>
            </a:r>
            <a:r>
              <a:rPr lang="en-US" sz="1400" err="1"/>
              <a:t>null_value_counts</a:t>
            </a:r>
            <a:r>
              <a:rPr lang="en-US" sz="1400"/>
              <a:t>': [{'key': 1, 'value': 0}, {'key': 2, 'value': 0}], '</a:t>
            </a:r>
            <a:r>
              <a:rPr lang="en-US" sz="1400" err="1"/>
              <a:t>nan_value_counts</a:t>
            </a:r>
            <a:r>
              <a:rPr lang="en-US" sz="1400"/>
              <a:t>': [], '</a:t>
            </a:r>
            <a:r>
              <a:rPr lang="en-US" sz="1400" err="1"/>
              <a:t>lower_bounds</a:t>
            </a:r>
            <a:r>
              <a:rPr lang="en-US" sz="1400"/>
              <a:t>': [{'key': 1, 'value': </a:t>
            </a:r>
            <a:r>
              <a:rPr lang="en-US" sz="1400" err="1"/>
              <a:t>b'b</a:t>
            </a:r>
            <a:r>
              <a:rPr lang="en-US" sz="1400"/>
              <a:t>'}, {'key': 2, 'value': b'\x02\x00\x00\x00'}], '</a:t>
            </a:r>
            <a:r>
              <a:rPr lang="en-US" sz="1400" err="1"/>
              <a:t>upper_bounds</a:t>
            </a:r>
            <a:r>
              <a:rPr lang="en-US" sz="1400"/>
              <a:t>': [{'key': 1, 'value': </a:t>
            </a:r>
            <a:r>
              <a:rPr lang="en-US" sz="1400" err="1"/>
              <a:t>b'b</a:t>
            </a:r>
            <a:r>
              <a:rPr lang="en-US" sz="1400"/>
              <a:t>'}, {'key': 2, 'value': b'\x02\x00\x00\x00'}], '</a:t>
            </a:r>
            <a:r>
              <a:rPr lang="en-US" sz="1400" err="1"/>
              <a:t>key_metadata</a:t>
            </a:r>
            <a:r>
              <a:rPr lang="en-US" sz="1400"/>
              <a:t>': None, '</a:t>
            </a:r>
            <a:r>
              <a:rPr lang="en-US" sz="1400" err="1"/>
              <a:t>split_offsets</a:t>
            </a:r>
            <a:r>
              <a:rPr lang="en-US" sz="1400"/>
              <a:t>': [4], '</a:t>
            </a:r>
            <a:r>
              <a:rPr lang="en-US" sz="1400" err="1"/>
              <a:t>equality_ids</a:t>
            </a:r>
            <a:r>
              <a:rPr lang="en-US" sz="1400"/>
              <a:t>': None, '</a:t>
            </a:r>
            <a:r>
              <a:rPr lang="en-US" sz="1400" err="1"/>
              <a:t>sort_order_id</a:t>
            </a:r>
            <a:r>
              <a:rPr lang="en-US" sz="1400"/>
              <a:t>': 0}}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F7124-71D0-C41C-50EF-9432ABBDAB07}"/>
              </a:ext>
            </a:extLst>
          </p:cNvPr>
          <p:cNvSpPr txBox="1"/>
          <p:nvPr/>
        </p:nvSpPr>
        <p:spPr>
          <a:xfrm>
            <a:off x="466725" y="1454119"/>
            <a:ext cx="17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Manifest file</a:t>
            </a:r>
          </a:p>
        </p:txBody>
      </p:sp>
    </p:spTree>
    <p:extLst>
      <p:ext uri="{BB962C8B-B14F-4D97-AF65-F5344CB8AC3E}">
        <p14:creationId xmlns:p14="http://schemas.microsoft.com/office/powerpoint/2010/main" val="44917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2.2. JDBC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13E1F-2D75-9B24-F590-FE56C9B3D1A3}"/>
              </a:ext>
            </a:extLst>
          </p:cNvPr>
          <p:cNvSpPr txBox="1"/>
          <p:nvPr/>
        </p:nvSpPr>
        <p:spPr>
          <a:xfrm>
            <a:off x="471183" y="5584286"/>
            <a:ext cx="839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8E2AB-1E1F-8FA7-C523-D69433B8AD77}"/>
              </a:ext>
            </a:extLst>
          </p:cNvPr>
          <p:cNvSpPr txBox="1"/>
          <p:nvPr/>
        </p:nvSpPr>
        <p:spPr>
          <a:xfrm>
            <a:off x="505469" y="1283110"/>
            <a:ext cx="842803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Iceberg </a:t>
            </a:r>
            <a:r>
              <a:rPr lang="en-US" sz="2400" err="1"/>
              <a:t>hỗ</a:t>
            </a:r>
            <a:r>
              <a:rPr lang="en-US" sz="2400"/>
              <a:t> </a:t>
            </a:r>
            <a:r>
              <a:rPr lang="en-US" sz="2400" err="1"/>
              <a:t>trợ</a:t>
            </a:r>
            <a:r>
              <a:rPr lang="en-US" sz="2400"/>
              <a:t>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một</a:t>
            </a:r>
            <a:r>
              <a:rPr lang="en-US" sz="2400"/>
              <a:t> </a:t>
            </a:r>
            <a:r>
              <a:rPr lang="en-US" sz="2400" err="1"/>
              <a:t>bảng</a:t>
            </a:r>
            <a:r>
              <a:rPr lang="en-US" sz="2400"/>
              <a:t> </a:t>
            </a:r>
            <a:r>
              <a:rPr lang="en-US" sz="2400" err="1"/>
              <a:t>trong</a:t>
            </a:r>
            <a:r>
              <a:rPr lang="en-US" sz="2400"/>
              <a:t> </a:t>
            </a:r>
            <a:r>
              <a:rPr lang="en-US" sz="2400" err="1"/>
              <a:t>cơ</a:t>
            </a:r>
            <a:r>
              <a:rPr lang="en-US" sz="2400"/>
              <a:t> </a:t>
            </a:r>
            <a:r>
              <a:rPr lang="en-US" sz="2400" err="1"/>
              <a:t>sở</a:t>
            </a:r>
            <a:r>
              <a:rPr lang="en-US" sz="2400"/>
              <a:t> </a:t>
            </a:r>
            <a:r>
              <a:rPr lang="en-US" sz="2400" err="1"/>
              <a:t>dữ</a:t>
            </a:r>
            <a:r>
              <a:rPr lang="en-US" sz="2400"/>
              <a:t> </a:t>
            </a:r>
            <a:r>
              <a:rPr lang="en-US" sz="2400" err="1"/>
              <a:t>liệu</a:t>
            </a:r>
            <a:r>
              <a:rPr lang="en-US" sz="2400"/>
              <a:t> </a:t>
            </a:r>
            <a:r>
              <a:rPr lang="en-US" sz="2400" err="1"/>
              <a:t>quan</a:t>
            </a:r>
            <a:r>
              <a:rPr lang="en-US" sz="2400"/>
              <a:t> </a:t>
            </a:r>
            <a:r>
              <a:rPr lang="en-US" sz="2400" err="1"/>
              <a:t>hệ</a:t>
            </a:r>
            <a:r>
              <a:rPr lang="en-US" sz="2400"/>
              <a:t> </a:t>
            </a:r>
            <a:r>
              <a:rPr lang="en-US" sz="2400" err="1"/>
              <a:t>để</a:t>
            </a:r>
            <a:r>
              <a:rPr lang="en-US" sz="2400"/>
              <a:t> </a:t>
            </a:r>
            <a:r>
              <a:rPr lang="en-US" sz="2400" err="1"/>
              <a:t>quản</a:t>
            </a:r>
            <a:r>
              <a:rPr lang="en-US" sz="2400"/>
              <a:t> </a:t>
            </a:r>
            <a:r>
              <a:rPr lang="en-US" sz="2400" err="1"/>
              <a:t>lý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bảng</a:t>
            </a:r>
            <a:r>
              <a:rPr lang="en-US" sz="2400"/>
              <a:t> Iceberg </a:t>
            </a:r>
            <a:r>
              <a:rPr lang="en-US" sz="2400" err="1"/>
              <a:t>thông</a:t>
            </a:r>
            <a:r>
              <a:rPr lang="en-US" sz="2400"/>
              <a:t> qua JDBC.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41DB3CD-AADF-9A8F-0605-8C3030EA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967"/>
            <a:ext cx="9144000" cy="36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9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2.2. JDBC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13E1F-2D75-9B24-F590-FE56C9B3D1A3}"/>
              </a:ext>
            </a:extLst>
          </p:cNvPr>
          <p:cNvSpPr txBox="1"/>
          <p:nvPr/>
        </p:nvSpPr>
        <p:spPr>
          <a:xfrm>
            <a:off x="471183" y="5584286"/>
            <a:ext cx="839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8E2AB-1E1F-8FA7-C523-D69433B8AD77}"/>
              </a:ext>
            </a:extLst>
          </p:cNvPr>
          <p:cNvSpPr txBox="1"/>
          <p:nvPr/>
        </p:nvSpPr>
        <p:spPr>
          <a:xfrm>
            <a:off x="505469" y="1283110"/>
            <a:ext cx="842803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Calibri"/>
              </a:rPr>
              <a:t>Cấu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hình</a:t>
            </a:r>
            <a:r>
              <a:rPr lang="en-US" sz="2400">
                <a:cs typeface="Calibri"/>
              </a:rPr>
              <a:t> 1 JDBC Catalog</a:t>
            </a:r>
          </a:p>
          <a:p>
            <a:endParaRPr lang="en-US" sz="2400">
              <a:cs typeface="Calibri"/>
            </a:endParaRPr>
          </a:p>
          <a:p>
            <a:pPr marL="342900" indent="-342900">
              <a:buFont typeface="Calibri"/>
              <a:buChar char="-"/>
            </a:pPr>
            <a:r>
              <a:rPr lang="en-US" sz="2400">
                <a:cs typeface="Calibri"/>
              </a:rPr>
              <a:t>Định </a:t>
            </a:r>
            <a:r>
              <a:rPr lang="en-US" sz="2400" err="1">
                <a:cs typeface="Calibri"/>
              </a:rPr>
              <a:t>nghĩa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trực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tiếp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64A7A-7F7D-51C4-0FFA-7EC149249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6" y="2963741"/>
            <a:ext cx="8875848" cy="22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2.2. JDBC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13E1F-2D75-9B24-F590-FE56C9B3D1A3}"/>
              </a:ext>
            </a:extLst>
          </p:cNvPr>
          <p:cNvSpPr txBox="1"/>
          <p:nvPr/>
        </p:nvSpPr>
        <p:spPr>
          <a:xfrm>
            <a:off x="471183" y="5584286"/>
            <a:ext cx="839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8E2AB-1E1F-8FA7-C523-D69433B8AD77}"/>
              </a:ext>
            </a:extLst>
          </p:cNvPr>
          <p:cNvSpPr txBox="1"/>
          <p:nvPr/>
        </p:nvSpPr>
        <p:spPr>
          <a:xfrm>
            <a:off x="505469" y="1283110"/>
            <a:ext cx="842803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Calibri"/>
              </a:rPr>
              <a:t>Cấu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hình</a:t>
            </a:r>
            <a:r>
              <a:rPr lang="en-US" sz="2400">
                <a:cs typeface="Calibri"/>
              </a:rPr>
              <a:t> 1 JDBC Catalog</a:t>
            </a:r>
          </a:p>
          <a:p>
            <a:endParaRPr lang="en-US" sz="2400">
              <a:cs typeface="Calibri"/>
            </a:endParaRPr>
          </a:p>
          <a:p>
            <a:pPr marL="342900" indent="-342900">
              <a:buFont typeface="Calibri"/>
              <a:buChar char="-"/>
            </a:pPr>
            <a:r>
              <a:rPr lang="en-US" sz="2400" err="1">
                <a:cs typeface="Calibri"/>
              </a:rPr>
              <a:t>Tạo</a:t>
            </a:r>
            <a:r>
              <a:rPr lang="en-US" sz="2400">
                <a:cs typeface="Calibri"/>
              </a:rPr>
              <a:t> 1 file </a:t>
            </a:r>
            <a:r>
              <a:rPr lang="en-US" sz="2400" err="1">
                <a:cs typeface="Calibri"/>
              </a:rPr>
              <a:t>cấu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hình</a:t>
            </a:r>
            <a:r>
              <a:rPr lang="en-US" sz="2400">
                <a:cs typeface="Calibri"/>
              </a:rPr>
              <a:t> .</a:t>
            </a:r>
            <a:r>
              <a:rPr lang="en-US" sz="2400" err="1">
                <a:cs typeface="Calibri"/>
              </a:rPr>
              <a:t>pyiceberg.yaml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DB35AE5-172F-4D9D-8A0B-CBFAFE97C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5" y="2727260"/>
            <a:ext cx="7970833" cy="3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7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2.2. JDBC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13E1F-2D75-9B24-F590-FE56C9B3D1A3}"/>
              </a:ext>
            </a:extLst>
          </p:cNvPr>
          <p:cNvSpPr txBox="1"/>
          <p:nvPr/>
        </p:nvSpPr>
        <p:spPr>
          <a:xfrm>
            <a:off x="471183" y="5584286"/>
            <a:ext cx="839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8E2AB-1E1F-8FA7-C523-D69433B8AD77}"/>
              </a:ext>
            </a:extLst>
          </p:cNvPr>
          <p:cNvSpPr txBox="1"/>
          <p:nvPr/>
        </p:nvSpPr>
        <p:spPr>
          <a:xfrm>
            <a:off x="505469" y="1283110"/>
            <a:ext cx="842803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Calibri"/>
              </a:rPr>
              <a:t>Cấu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hình</a:t>
            </a:r>
            <a:r>
              <a:rPr lang="en-US" sz="2400">
                <a:cs typeface="Calibri"/>
              </a:rPr>
              <a:t> 1 JDBC Catalog</a:t>
            </a:r>
          </a:p>
          <a:p>
            <a:endParaRPr lang="en-US" sz="2400">
              <a:cs typeface="Calibri"/>
            </a:endParaRPr>
          </a:p>
          <a:p>
            <a:pPr marL="342900" indent="-342900">
              <a:buFont typeface="Calibri"/>
              <a:buChar char="-"/>
            </a:pPr>
            <a:r>
              <a:rPr lang="en-US" sz="2400">
                <a:cs typeface="Calibri"/>
              </a:rPr>
              <a:t>Thông qua </a:t>
            </a:r>
            <a:r>
              <a:rPr lang="en-US" sz="2400" err="1">
                <a:cs typeface="Calibri"/>
              </a:rPr>
              <a:t>biến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môi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trường</a:t>
            </a: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6" name="Picture 5" descr="A close-up of a text&#10;&#10;Description automatically generated">
            <a:extLst>
              <a:ext uri="{FF2B5EF4-FFF2-40B4-BE49-F238E27FC236}">
                <a16:creationId xmlns:a16="http://schemas.microsoft.com/office/drawing/2014/main" id="{BB752AD0-71F6-3DDC-4A86-B65B9E4D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5545"/>
            <a:ext cx="9144000" cy="13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1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2.2. JDBC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13E1F-2D75-9B24-F590-FE56C9B3D1A3}"/>
              </a:ext>
            </a:extLst>
          </p:cNvPr>
          <p:cNvSpPr txBox="1"/>
          <p:nvPr/>
        </p:nvSpPr>
        <p:spPr>
          <a:xfrm>
            <a:off x="471183" y="5584286"/>
            <a:ext cx="839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8E2AB-1E1F-8FA7-C523-D69433B8AD77}"/>
              </a:ext>
            </a:extLst>
          </p:cNvPr>
          <p:cNvSpPr txBox="1"/>
          <p:nvPr/>
        </p:nvSpPr>
        <p:spPr>
          <a:xfrm>
            <a:off x="505469" y="1283110"/>
            <a:ext cx="842803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cs typeface="Calibri"/>
              </a:rPr>
              <a:t>Tạo</a:t>
            </a:r>
            <a:r>
              <a:rPr lang="en-US" sz="2400">
                <a:cs typeface="Calibri"/>
              </a:rPr>
              <a:t> 1 </a:t>
            </a:r>
            <a:r>
              <a:rPr lang="en-US" sz="2400" err="1">
                <a:cs typeface="Calibri"/>
              </a:rPr>
              <a:t>bảng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trong</a:t>
            </a:r>
            <a:r>
              <a:rPr lang="en-US" sz="2400">
                <a:cs typeface="Calibri"/>
              </a:rPr>
              <a:t> JBDC catalog</a:t>
            </a:r>
          </a:p>
          <a:p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Lưu ý: </a:t>
            </a:r>
            <a:r>
              <a:rPr lang="en-US" sz="2400" err="1">
                <a:cs typeface="Calibri"/>
              </a:rPr>
              <a:t>cần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định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nghĩa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vị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trí</a:t>
            </a:r>
            <a:r>
              <a:rPr lang="en-US" sz="2400">
                <a:cs typeface="Calibri"/>
              </a:rPr>
              <a:t> </a:t>
            </a:r>
            <a:r>
              <a:rPr lang="en-US" sz="2400" err="1">
                <a:cs typeface="Calibri"/>
              </a:rPr>
              <a:t>của</a:t>
            </a:r>
            <a:r>
              <a:rPr lang="en-US" sz="2400">
                <a:cs typeface="Calibri"/>
              </a:rPr>
              <a:t> data </a:t>
            </a:r>
            <a:r>
              <a:rPr lang="en-US" sz="2400" err="1">
                <a:cs typeface="Calibri"/>
              </a:rPr>
              <a:t>và</a:t>
            </a:r>
            <a:r>
              <a:rPr lang="en-US" sz="2400">
                <a:cs typeface="Calibri"/>
              </a:rPr>
              <a:t> metadata </a:t>
            </a:r>
            <a:r>
              <a:rPr lang="en-US" sz="2400" err="1">
                <a:cs typeface="Calibri"/>
              </a:rPr>
              <a:t>của</a:t>
            </a:r>
            <a:r>
              <a:rPr lang="en-US" sz="2400">
                <a:cs typeface="Calibri"/>
              </a:rPr>
              <a:t> bảng</a:t>
            </a:r>
          </a:p>
          <a:p>
            <a:endParaRPr lang="en-US" sz="2400">
              <a:cs typeface="Calibri"/>
            </a:endParaRPr>
          </a:p>
        </p:txBody>
      </p:sp>
      <p:pic>
        <p:nvPicPr>
          <p:cNvPr id="4" name="Picture 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9FC3837-22D4-60C6-03AE-CE7DC557A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61" y="3088335"/>
            <a:ext cx="8496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1168" y="875071"/>
            <a:ext cx="6827855" cy="92734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19325" y="1488379"/>
            <a:ext cx="232467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Group 42">
            <a:extLst>
              <a:ext uri="{FF2B5EF4-FFF2-40B4-BE49-F238E27FC236}">
                <a16:creationId xmlns:a16="http://schemas.microsoft.com/office/drawing/2014/main" id="{9390D242-90CD-4761-8B6D-D8C000316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70642"/>
              </p:ext>
            </p:extLst>
          </p:nvPr>
        </p:nvGraphicFramePr>
        <p:xfrm>
          <a:off x="1390551" y="2094517"/>
          <a:ext cx="5417538" cy="3193920"/>
        </p:xfrm>
        <a:graphic>
          <a:graphicData uri="http://schemas.openxmlformats.org/drawingml/2006/table">
            <a:tbl>
              <a:tblPr/>
              <a:tblGrid>
                <a:gridCol w="31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8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 marL="87342" marR="87342" marT="47300" marB="473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GB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342" marR="87342" marT="47300" marB="473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Introduction</a:t>
                      </a:r>
                      <a:endParaRPr kumimoji="0" lang="vi-VN" sz="32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72342" marR="72342" marT="38368" marB="3836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 marL="87342" marR="87342" marT="47300" marB="473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GB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342" marR="87342" marT="47300" marB="473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Iceberg Catalog</a:t>
                      </a:r>
                      <a:endParaRPr kumimoji="0" lang="en-US" sz="2400" b="1" i="0" u="none" strike="noStrike" kern="1200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72342" marR="72342" marT="38368" marB="3836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265044"/>
                  </a:ext>
                </a:extLst>
              </a:tr>
              <a:tr h="106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3</a:t>
                      </a:r>
                    </a:p>
                  </a:txBody>
                  <a:tcPr marL="87342" marR="87342" marT="47300" marB="473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GB" sz="2400" b="1" i="0" u="none" strike="noStrike" kern="1200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342" marR="87342" marT="47300" marB="473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Others</a:t>
                      </a:r>
                      <a:endParaRPr kumimoji="0" lang="en-US"/>
                    </a:p>
                  </a:txBody>
                  <a:tcPr marL="72342" marR="72342" marT="38368" marB="3836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259408"/>
                  </a:ext>
                </a:extLst>
              </a:tr>
            </a:tbl>
          </a:graphicData>
        </a:graphic>
      </p:graphicFrame>
      <p:pic>
        <p:nvPicPr>
          <p:cNvPr id="2" name="Picture 2" descr="C:\Users\s5\Documents\Admin\Marketing\Logo\logo-final.png">
            <a:extLst>
              <a:ext uri="{FF2B5EF4-FFF2-40B4-BE49-F238E27FC236}">
                <a16:creationId xmlns:a16="http://schemas.microsoft.com/office/drawing/2014/main" id="{C7E0DE01-5066-9256-5BFC-22AEA4E8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48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13E1F-2D75-9B24-F590-FE56C9B3D1A3}"/>
              </a:ext>
            </a:extLst>
          </p:cNvPr>
          <p:cNvSpPr txBox="1"/>
          <p:nvPr/>
        </p:nvSpPr>
        <p:spPr>
          <a:xfrm>
            <a:off x="471183" y="5584286"/>
            <a:ext cx="839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6" name="Picture 5" descr="What is Apache Iceberg? - Community">
            <a:extLst>
              <a:ext uri="{FF2B5EF4-FFF2-40B4-BE49-F238E27FC236}">
                <a16:creationId xmlns:a16="http://schemas.microsoft.com/office/drawing/2014/main" id="{32C1F41F-3E0B-7351-0C54-D8128CF9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548" y="543270"/>
            <a:ext cx="5208493" cy="54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9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1168" y="875071"/>
            <a:ext cx="6827855" cy="92734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19325" y="1488379"/>
            <a:ext cx="232467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GB" sz="30000" b="1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Group 42">
            <a:extLst>
              <a:ext uri="{FF2B5EF4-FFF2-40B4-BE49-F238E27FC236}">
                <a16:creationId xmlns:a16="http://schemas.microsoft.com/office/drawing/2014/main" id="{9390D242-90CD-4761-8B6D-D8C000316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34206"/>
              </p:ext>
            </p:extLst>
          </p:nvPr>
        </p:nvGraphicFramePr>
        <p:xfrm>
          <a:off x="1390551" y="2094517"/>
          <a:ext cx="5417538" cy="3193920"/>
        </p:xfrm>
        <a:graphic>
          <a:graphicData uri="http://schemas.openxmlformats.org/drawingml/2006/table">
            <a:tbl>
              <a:tblPr/>
              <a:tblGrid>
                <a:gridCol w="31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8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1</a:t>
                      </a:r>
                    </a:p>
                  </a:txBody>
                  <a:tcPr marL="87342" marR="87342" marT="47300" marB="473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GB" sz="2400" b="1" i="0" u="none" strike="noStrike" kern="1200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342" marR="87342" marT="47300" marB="473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 Unicode MS" pitchFamily="34" charset="-128"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Introduction</a:t>
                      </a:r>
                      <a:endParaRPr kumimoji="0" lang="vi-VN" sz="2400" b="1" i="0" u="none" strike="noStrike" kern="1200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72342" marR="72342" marT="38368" marB="3836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2</a:t>
                      </a:r>
                    </a:p>
                  </a:txBody>
                  <a:tcPr marL="87342" marR="87342" marT="47300" marB="473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GB" sz="24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342" marR="87342" marT="47300" marB="473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Iceberg</a:t>
                      </a:r>
                      <a:endParaRPr kumimoji="0" lang="en-US" sz="32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marL="72342" marR="72342" marT="38368" marB="3836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65044"/>
                  </a:ext>
                </a:extLst>
              </a:tr>
              <a:tr h="1064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3</a:t>
                      </a:r>
                    </a:p>
                  </a:txBody>
                  <a:tcPr marL="87342" marR="87342" marT="47300" marB="473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GB" sz="2400" b="1" i="0" u="none" strike="noStrike" kern="1200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87342" marR="87342" marT="47300" marB="473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Others</a:t>
                      </a:r>
                      <a:endParaRPr kumimoji="0" lang="en-US"/>
                    </a:p>
                  </a:txBody>
                  <a:tcPr marL="72342" marR="72342" marT="38368" marB="3836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259408"/>
                  </a:ext>
                </a:extLst>
              </a:tr>
            </a:tbl>
          </a:graphicData>
        </a:graphic>
      </p:graphicFrame>
      <p:pic>
        <p:nvPicPr>
          <p:cNvPr id="2" name="Picture 2" descr="C:\Users\s5\Documents\Admin\Marketing\Logo\logo-final.png">
            <a:extLst>
              <a:ext uri="{FF2B5EF4-FFF2-40B4-BE49-F238E27FC236}">
                <a16:creationId xmlns:a16="http://schemas.microsoft.com/office/drawing/2014/main" id="{CC8033F3-8777-C294-0F5A-0BAE44C2C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5777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55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2.1. Hadoop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68A1EA-576A-D4B8-EA33-308C5D6C87BC}"/>
              </a:ext>
            </a:extLst>
          </p:cNvPr>
          <p:cNvSpPr txBox="1"/>
          <p:nvPr/>
        </p:nvSpPr>
        <p:spPr>
          <a:xfrm>
            <a:off x="483190" y="1488929"/>
            <a:ext cx="8202873" cy="41534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Tạo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 1 namespace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để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chứa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các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bảng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của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 catalog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rgbClr val="474747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HadoopCatalog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cung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cấp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cách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sử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dụng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tên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bảng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ví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dụ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db.table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 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rgbClr val="474747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Khi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tạo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một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bảng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nó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sẽ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tạo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thư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mục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 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tương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ứng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và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đặt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metadata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của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bảng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vào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thư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mục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474747"/>
                </a:solidFill>
                <a:ea typeface="+mn-lt"/>
                <a:cs typeface="+mn-lt"/>
              </a:rPr>
              <a:t>đó</a:t>
            </a:r>
            <a:r>
              <a:rPr lang="en-US" sz="2000">
                <a:solidFill>
                  <a:srgbClr val="474747"/>
                </a:solidFill>
                <a:ea typeface="+mn-lt"/>
                <a:cs typeface="+mn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rgbClr val="474747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rgbClr val="474747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195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2.1. Hadoop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BDD3E8-54EE-2A84-C5BD-41210A09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5" y="1143180"/>
            <a:ext cx="8594912" cy="4224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9FD2C9-88E7-A58C-1FF0-42B46786DC04}"/>
              </a:ext>
            </a:extLst>
          </p:cNvPr>
          <p:cNvSpPr txBox="1"/>
          <p:nvPr/>
        </p:nvSpPr>
        <p:spPr>
          <a:xfrm>
            <a:off x="434227" y="5574926"/>
            <a:ext cx="76620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>
                <a:cs typeface="Calibri"/>
              </a:rPr>
              <a:t>Nhược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điểm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Tìm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kiếm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dữ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liệu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phải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tìm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tất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cả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các</a:t>
            </a:r>
            <a:r>
              <a:rPr lang="en-US">
                <a:cs typeface="Calibri"/>
              </a:rPr>
              <a:t> object</a:t>
            </a:r>
            <a:endParaRPr lang="en-U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03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2.1. Hadoop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D86CD8C-C66E-9564-9DFD-41220ABD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8" y="2465457"/>
            <a:ext cx="8381999" cy="2252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B0F9D-AC20-396B-3564-D5DF28108A99}"/>
              </a:ext>
            </a:extLst>
          </p:cNvPr>
          <p:cNvSpPr txBox="1"/>
          <p:nvPr/>
        </p:nvSpPr>
        <p:spPr>
          <a:xfrm>
            <a:off x="588309" y="1358713"/>
            <a:ext cx="34037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err="1">
                <a:cs typeface="Calibri"/>
              </a:rPr>
              <a:t>Cấu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hình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hadoop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với</a:t>
            </a:r>
            <a:r>
              <a:rPr lang="en-US" sz="2000" b="1">
                <a:cs typeface="Calibri"/>
              </a:rPr>
              <a:t> spark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62768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2.1. Hadoop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background with green and orange text&#10;&#10;Description automatically generated">
            <a:extLst>
              <a:ext uri="{FF2B5EF4-FFF2-40B4-BE49-F238E27FC236}">
                <a16:creationId xmlns:a16="http://schemas.microsoft.com/office/drawing/2014/main" id="{CA32FEDE-D8CC-43C1-4242-082F52AF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3428440"/>
            <a:ext cx="4676775" cy="628650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4D96CC3-5C4C-4704-6850-26295EFCB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8" y="4758578"/>
            <a:ext cx="5324475" cy="590550"/>
          </a:xfrm>
          <a:prstGeom prst="rect">
            <a:avLst/>
          </a:prstGeom>
        </p:spPr>
      </p:pic>
      <p:pic>
        <p:nvPicPr>
          <p:cNvPr id="10" name="Picture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FE7DD7B-172C-2DEB-BE7B-E4EE4BC92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10" y="2119313"/>
            <a:ext cx="6772275" cy="714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672DA5-9CB0-BB62-FDFD-18C7B0EAF833}"/>
              </a:ext>
            </a:extLst>
          </p:cNvPr>
          <p:cNvSpPr txBox="1"/>
          <p:nvPr/>
        </p:nvSpPr>
        <p:spPr>
          <a:xfrm>
            <a:off x="462242" y="1187823"/>
            <a:ext cx="35298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cs typeface="Calibri"/>
              </a:rPr>
              <a:t>Sử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dụng</a:t>
            </a:r>
            <a:r>
              <a:rPr lang="en-US" sz="2000" b="1">
                <a:cs typeface="Calibri"/>
              </a:rPr>
              <a:t> </a:t>
            </a:r>
            <a:r>
              <a:rPr lang="en-US" sz="2000" b="1" err="1">
                <a:cs typeface="Calibri"/>
              </a:rPr>
              <a:t>hadoop</a:t>
            </a:r>
            <a:r>
              <a:rPr lang="en-US" sz="2000" b="1">
                <a:cs typeface="Calibri"/>
              </a:rPr>
              <a:t> catalog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03778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2F7-12A9-4C23-9204-2FB8683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2.3. Nessie Catalog</a:t>
            </a:r>
            <a:endParaRPr lang="en-US" b="1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417410-F772-4FBC-AA1E-CE9BFA60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48233B8-6606-4A26-AB6C-641C03922482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87F228-A1A7-478C-A009-B17B4FA1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3703" y="6356350"/>
            <a:ext cx="4789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Raffles VN Co. Ltd</a:t>
            </a:r>
          </a:p>
        </p:txBody>
      </p:sp>
      <p:pic>
        <p:nvPicPr>
          <p:cNvPr id="5" name="Picture 2" descr="C:\Users\s5\Documents\Admin\Marketing\Logo\logo-final.png">
            <a:extLst>
              <a:ext uri="{FF2B5EF4-FFF2-40B4-BE49-F238E27FC236}">
                <a16:creationId xmlns:a16="http://schemas.microsoft.com/office/drawing/2014/main" id="{7BA9D0C7-E0EB-3D89-93ED-11602F48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50165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13E1F-2D75-9B24-F590-FE56C9B3D1A3}"/>
              </a:ext>
            </a:extLst>
          </p:cNvPr>
          <p:cNvSpPr txBox="1"/>
          <p:nvPr/>
        </p:nvSpPr>
        <p:spPr>
          <a:xfrm>
            <a:off x="471183" y="5584286"/>
            <a:ext cx="839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latin typeface="Arial"/>
              <a:cs typeface="Arial"/>
            </a:endParaRPr>
          </a:p>
        </p:txBody>
      </p:sp>
      <p:pic>
        <p:nvPicPr>
          <p:cNvPr id="1026" name="Picture 2" descr="Data Lake Mysteries Unveiled: Nessie, Dremio, and MinIO Make Waves">
            <a:extLst>
              <a:ext uri="{FF2B5EF4-FFF2-40B4-BE49-F238E27FC236}">
                <a16:creationId xmlns:a16="http://schemas.microsoft.com/office/drawing/2014/main" id="{B8A71EE3-8604-B566-F6A6-FABB7AA4D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6" y="1043455"/>
            <a:ext cx="7352907" cy="498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060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A8F74D8FFD3646A98E7AFBE291BEEC" ma:contentTypeVersion="9" ma:contentTypeDescription="Create a new document." ma:contentTypeScope="" ma:versionID="581c3524648c7636c6b65b7af38e2cab">
  <xsd:schema xmlns:xsd="http://www.w3.org/2001/XMLSchema" xmlns:xs="http://www.w3.org/2001/XMLSchema" xmlns:p="http://schemas.microsoft.com/office/2006/metadata/properties" xmlns:ns3="fde60918-d47b-4ef4-9b81-e8c0916b2481" xmlns:ns4="c602e326-09ce-4658-95af-ee20b41bb68d" targetNamespace="http://schemas.microsoft.com/office/2006/metadata/properties" ma:root="true" ma:fieldsID="d516deff83f4369e71cee6338627b616" ns3:_="" ns4:_="">
    <xsd:import namespace="fde60918-d47b-4ef4-9b81-e8c0916b2481"/>
    <xsd:import namespace="c602e326-09ce-4658-95af-ee20b41bb68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e60918-d47b-4ef4-9b81-e8c0916b248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2e326-09ce-4658-95af-ee20b41bb6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e60918-d47b-4ef4-9b81-e8c0916b248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D63693-B00C-4EA5-ADA1-B449D4C828EA}">
  <ds:schemaRefs>
    <ds:schemaRef ds:uri="c602e326-09ce-4658-95af-ee20b41bb68d"/>
    <ds:schemaRef ds:uri="fde60918-d47b-4ef4-9b81-e8c0916b24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25FA67-C65A-4E24-8F50-BC51EDC8387B}">
  <ds:schemaRefs>
    <ds:schemaRef ds:uri="http://schemas.microsoft.com/office/2006/documentManagement/types"/>
    <ds:schemaRef ds:uri="fde60918-d47b-4ef4-9b81-e8c0916b2481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c602e326-09ce-4658-95af-ee20b41bb68d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56832D-34E3-4FA5-B8A7-48B88533A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ThemeACB 2015</Template>
  <TotalTime>0</TotalTime>
  <Words>681</Words>
  <Application>Microsoft Office PowerPoint</Application>
  <PresentationFormat>On-screen Show (4:3)</PresentationFormat>
  <Paragraphs>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Unicode MS</vt:lpstr>
      <vt:lpstr>Arial,Sans-Serif</vt:lpstr>
      <vt:lpstr>Calibri</vt:lpstr>
      <vt:lpstr>Custom Design</vt:lpstr>
      <vt:lpstr>PowerPoint Presentation</vt:lpstr>
      <vt:lpstr>Agenda</vt:lpstr>
      <vt:lpstr>PowerPoint Presentation</vt:lpstr>
      <vt:lpstr>Agenda</vt:lpstr>
      <vt:lpstr>2.1. Hadoop Catalog</vt:lpstr>
      <vt:lpstr>2.1. Hadoop Catalog</vt:lpstr>
      <vt:lpstr>2.1. Hadoop Catalog</vt:lpstr>
      <vt:lpstr>2.1. Hadoop Catalog</vt:lpstr>
      <vt:lpstr>2.3. Nessie Catalog</vt:lpstr>
      <vt:lpstr>2.3. Nessie Catalog</vt:lpstr>
      <vt:lpstr>2.3. Nessie Catalog</vt:lpstr>
      <vt:lpstr>2.3. Nessie Catalog</vt:lpstr>
      <vt:lpstr>2.3. Nessie Catalog</vt:lpstr>
      <vt:lpstr>2.3. Nessie Catalog</vt:lpstr>
      <vt:lpstr>2.2. JDBC Catalog</vt:lpstr>
      <vt:lpstr>2.2. JDBC Catalog</vt:lpstr>
      <vt:lpstr>2.2. JDBC Catalog</vt:lpstr>
      <vt:lpstr>2.2. JDBC Catalog</vt:lpstr>
      <vt:lpstr>2.2. JDBC Catalog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Nguyen</dc:creator>
  <cp:lastModifiedBy>Hoang Huy Tran</cp:lastModifiedBy>
  <cp:revision>2</cp:revision>
  <cp:lastPrinted>2017-09-21T09:28:30Z</cp:lastPrinted>
  <dcterms:created xsi:type="dcterms:W3CDTF">2015-10-27T02:06:01Z</dcterms:created>
  <dcterms:modified xsi:type="dcterms:W3CDTF">2024-06-22T09:26:48Z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0x0101006CA8F74D8FFD3646A98E7AFBE291BEEC</vt:lpwstr>
  </property>
  <property fmtid="{D5CDD505-2E9C-101B-9397-08002B2CF9AE}" pid="3" name="MediaServiceImageTags">
    <vt:lpwstr/>
  </property>
</Properties>
</file>