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917280" y="754200"/>
            <a:ext cx="4962600" cy="37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Folie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mittels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Klicken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verschie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ben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4"/>
          </p:nvPr>
        </p:nvSpPr>
        <p:spPr>
          <a:xfrm>
            <a:off x="3847680" y="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5"/>
          </p:nvPr>
        </p:nvSpPr>
        <p:spPr>
          <a:xfrm>
            <a:off x="0" y="943056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6"/>
          </p:nvPr>
        </p:nvSpPr>
        <p:spPr>
          <a:xfrm>
            <a:off x="3847680" y="943056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427650A-9E1F-47A1-A720-52DB7677C6DE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7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5F7818-468F-43E7-8A4E-33B9DE229A1E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8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440606-1C21-498A-967B-395FC21122D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9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3FDFB-C686-4C4A-B642-F4620D13A40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0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5740D2-EDEF-4F83-B50F-BBFC0BD7F307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17700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87592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7808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17700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587592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924555-59F6-4D5B-BEF5-D64E2C3A86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9E41B-C8B0-4D9E-813C-0B391001F4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FA6B0-0D4D-4BD1-8355-110D8E7D62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B4BEA9-A1C7-4CCC-9F68-2D3F962547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43B075-153D-4173-86A0-8CD7217D78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67640" y="215280"/>
            <a:ext cx="748836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2A2A0-B2DA-4EE9-ABB2-3A3BE6FA17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C80A7-A528-4CCA-A028-8E72501545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29D9C-964F-49E2-BEAC-FE1507F7F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251A5-25B2-4892-9021-664A131DE8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CCB46D-4047-4B37-B129-6F89B1EA03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C6E22F-7702-4CD2-8F41-52CB9D2604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17700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87592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7808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17700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587592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E3B3E-C15B-4F63-B56C-246D097CC2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67640" y="215280"/>
            <a:ext cx="748836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9" hidden="1"/>
          <p:cNvSpPr/>
          <p:nvPr/>
        </p:nvSpPr>
        <p:spPr>
          <a:xfrm>
            <a:off x="0" y="6093000"/>
            <a:ext cx="9143640" cy="76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hteck 6" hidden="1"/>
          <p:cNvSpPr/>
          <p:nvPr/>
        </p:nvSpPr>
        <p:spPr>
          <a:xfrm>
            <a:off x="0" y="785880"/>
            <a:ext cx="9143640" cy="5306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12" hidden="1"/>
          <p:cNvSpPr/>
          <p:nvPr/>
        </p:nvSpPr>
        <p:spPr>
          <a:xfrm>
            <a:off x="0" y="785880"/>
            <a:ext cx="9143640" cy="530676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14" descr="JLU Logo A4.jpg"/>
          <p:cNvPicPr/>
          <p:nvPr/>
        </p:nvPicPr>
        <p:blipFill>
          <a:blip r:embed="rId2"/>
          <a:srcRect l="3798" t="56626" r="3798" b="5396"/>
          <a:stretch/>
        </p:blipFill>
        <p:spPr>
          <a:xfrm>
            <a:off x="7056360" y="6273720"/>
            <a:ext cx="872640" cy="506160"/>
          </a:xfrm>
          <a:prstGeom prst="rect">
            <a:avLst/>
          </a:prstGeom>
          <a:ln w="9525">
            <a:noFill/>
          </a:ln>
        </p:spPr>
      </p:pic>
      <p:sp>
        <p:nvSpPr>
          <p:cNvPr id="4" name="Fußzeilenplatzhalter 4" hidden="1"/>
          <p:cNvSpPr/>
          <p:nvPr/>
        </p:nvSpPr>
        <p:spPr>
          <a:xfrm>
            <a:off x="6659640" y="6300720"/>
            <a:ext cx="2304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</a:rPr>
              <a:t>Justus-Liebig-Universität Gießen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" name="Datumsplatzhalter 3" hidden="1"/>
          <p:cNvSpPr/>
          <p:nvPr/>
        </p:nvSpPr>
        <p:spPr>
          <a:xfrm>
            <a:off x="360360" y="6300720"/>
            <a:ext cx="828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714E2156-932A-4864-86C8-4BB5BCFB2986}" type="datetime1">
              <a:rPr b="0" lang="de-DE" sz="800" spc="-1" strike="noStrike">
                <a:solidFill>
                  <a:srgbClr val="000000"/>
                </a:solidFill>
                <a:latin typeface="Arial"/>
              </a:rPr>
              <a:t>22.06.2023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6" name="Datumsplatzhalter 3" hidden="1"/>
          <p:cNvSpPr/>
          <p:nvPr/>
        </p:nvSpPr>
        <p:spPr>
          <a:xfrm>
            <a:off x="665280" y="6605640"/>
            <a:ext cx="828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Datumsplatzhalter 3" hidden="1"/>
          <p:cNvSpPr/>
          <p:nvPr/>
        </p:nvSpPr>
        <p:spPr>
          <a:xfrm>
            <a:off x="1482120" y="6300720"/>
            <a:ext cx="517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</a:rPr>
              <a:t>Statistik II • Prof. Dr. Simone Abendschön • Vorlesung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0" y="3429000"/>
            <a:ext cx="9143640" cy="713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hteck 4"/>
          <p:cNvSpPr/>
          <p:nvPr/>
        </p:nvSpPr>
        <p:spPr>
          <a:xfrm>
            <a:off x="0" y="4143240"/>
            <a:ext cx="9143640" cy="2714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hteck 5"/>
          <p:cNvSpPr/>
          <p:nvPr/>
        </p:nvSpPr>
        <p:spPr>
          <a:xfrm>
            <a:off x="0" y="4143240"/>
            <a:ext cx="9143640" cy="2714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chteck 6"/>
          <p:cNvSpPr/>
          <p:nvPr/>
        </p:nvSpPr>
        <p:spPr>
          <a:xfrm>
            <a:off x="0" y="0"/>
            <a:ext cx="9143640" cy="3428640"/>
          </a:xfrm>
          <a:prstGeom prst="rect">
            <a:avLst/>
          </a:prstGeom>
          <a:solidFill>
            <a:schemeClr val="tx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Grafik 19" descr="JLULogoCMYK_40.tif"/>
          <p:cNvPicPr/>
          <p:nvPr/>
        </p:nvPicPr>
        <p:blipFill>
          <a:blip r:embed="rId3"/>
          <a:stretch/>
        </p:blipFill>
        <p:spPr>
          <a:xfrm>
            <a:off x="7237440" y="642960"/>
            <a:ext cx="1437840" cy="514080"/>
          </a:xfrm>
          <a:prstGeom prst="rect">
            <a:avLst/>
          </a:prstGeom>
          <a:ln w="9525">
            <a:noFill/>
          </a:ln>
        </p:spPr>
      </p:pic>
      <p:sp>
        <p:nvSpPr>
          <p:cNvPr id="13" name="Rechteck 8"/>
          <p:cNvSpPr/>
          <p:nvPr/>
        </p:nvSpPr>
        <p:spPr>
          <a:xfrm>
            <a:off x="0" y="0"/>
            <a:ext cx="9143640" cy="3428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Grafik 23" descr="JLU Logo A4.jpg"/>
          <p:cNvPicPr/>
          <p:nvPr/>
        </p:nvPicPr>
        <p:blipFill>
          <a:blip r:embed="rId4"/>
          <a:stretch/>
        </p:blipFill>
        <p:spPr>
          <a:xfrm>
            <a:off x="7020000" y="-9360"/>
            <a:ext cx="944280" cy="1334880"/>
          </a:xfrm>
          <a:prstGeom prst="rect">
            <a:avLst/>
          </a:prstGeom>
          <a:ln w="9525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360" y="3429000"/>
            <a:ext cx="8206920" cy="713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1"/>
          <p:cNvSpPr/>
          <p:nvPr/>
        </p:nvSpPr>
        <p:spPr>
          <a:xfrm>
            <a:off x="0" y="0"/>
            <a:ext cx="228240" cy="6857640"/>
          </a:xfrm>
          <a:prstGeom prst="rect">
            <a:avLst/>
          </a:prstGeom>
          <a:gradFill rotWithShape="0">
            <a:gsLst>
              <a:gs pos="0">
                <a:srgbClr val="ff7605"/>
              </a:gs>
              <a:gs pos="100000">
                <a:srgbClr val="9a2f2c"/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12"/>
          <p:cNvSpPr/>
          <p:nvPr/>
        </p:nvSpPr>
        <p:spPr>
          <a:xfrm>
            <a:off x="0" y="0"/>
            <a:ext cx="228240" cy="6857640"/>
          </a:xfrm>
          <a:prstGeom prst="rect">
            <a:avLst/>
          </a:prstGeom>
          <a:gradFill rotWithShape="0">
            <a:gsLst>
              <a:gs pos="0">
                <a:srgbClr val="4a7cbb"/>
              </a:gs>
              <a:gs pos="100000">
                <a:srgbClr val="2f537f"/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Grafik 6" descr=""/>
          <p:cNvPicPr/>
          <p:nvPr/>
        </p:nvPicPr>
        <p:blipFill>
          <a:blip r:embed="rId2"/>
          <a:stretch/>
        </p:blipFill>
        <p:spPr>
          <a:xfrm>
            <a:off x="7712280" y="299160"/>
            <a:ext cx="1351800" cy="693000"/>
          </a:xfrm>
          <a:prstGeom prst="rect">
            <a:avLst/>
          </a:prstGeom>
          <a:ln w="0">
            <a:noFill/>
          </a:ln>
        </p:spPr>
      </p:pic>
      <p:sp>
        <p:nvSpPr>
          <p:cNvPr id="56" name="Gerader Verbinder 9"/>
          <p:cNvSpPr/>
          <p:nvPr/>
        </p:nvSpPr>
        <p:spPr>
          <a:xfrm>
            <a:off x="228600" y="1052640"/>
            <a:ext cx="8915400" cy="360"/>
          </a:xfrm>
          <a:prstGeom prst="line">
            <a:avLst/>
          </a:prstGeom>
          <a:ln w="25400">
            <a:solidFill>
              <a:srgbClr val="89aad3">
                <a:lumMod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dt" idx="1"/>
          </p:nvPr>
        </p:nvSpPr>
        <p:spPr>
          <a:xfrm rot="16200000">
            <a:off x="-1198440" y="4821480"/>
            <a:ext cx="262548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460360" y="6525360"/>
            <a:ext cx="575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424e5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C8ECBAD5-85C9-4E4D-8832-647C612AD82B}" type="slidenum">
              <a:rPr b="0" lang="de-DE" sz="1200" spc="-1" strike="noStrike">
                <a:solidFill>
                  <a:srgbClr val="424e5b"/>
                </a:solidFill>
                <a:latin typeface="Arial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3"/>
          </p:nvPr>
        </p:nvSpPr>
        <p:spPr>
          <a:xfrm>
            <a:off x="478080" y="6525360"/>
            <a:ext cx="798192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Format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des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Titeltexte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s durch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Klicken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bearbeit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en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2e2c"/>
              </a:buClr>
              <a:buFont typeface="Wingdings" charset="2"/>
              <a:buChar char=""/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332e2c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332e2c"/>
                </a:solidFill>
                <a:latin typeface="Calibri"/>
              </a:rPr>
              <a:t>Zweite Ebene</a:t>
            </a:r>
            <a:endParaRPr b="0" lang="de-DE" sz="2600" spc="-1" strike="noStrike">
              <a:solidFill>
                <a:srgbClr val="332e2c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332e2c"/>
              </a:buClr>
              <a:buFont typeface="Symbol"/>
              <a:buChar char="-"/>
            </a:pPr>
            <a:r>
              <a:rPr b="0" lang="de-DE" sz="2400" spc="-1" strike="noStrike">
                <a:solidFill>
                  <a:srgbClr val="332e2c"/>
                </a:solidFill>
                <a:latin typeface="Calibri"/>
              </a:rPr>
              <a:t>Dritte Ebene</a:t>
            </a:r>
            <a:endParaRPr b="0" lang="de-DE" sz="2400" spc="-1" strike="noStrike">
              <a:solidFill>
                <a:srgbClr val="4d5b6b"/>
              </a:solidFill>
              <a:latin typeface="Calibri"/>
            </a:endParaRPr>
          </a:p>
        </p:txBody>
      </p:sp>
      <p:sp>
        <p:nvSpPr>
          <p:cNvPr id="62" name="Gerader Verbinder 2"/>
          <p:cNvSpPr/>
          <p:nvPr/>
        </p:nvSpPr>
        <p:spPr>
          <a:xfrm>
            <a:off x="228600" y="1052640"/>
            <a:ext cx="8915400" cy="360"/>
          </a:xfrm>
          <a:prstGeom prst="line">
            <a:avLst/>
          </a:prstGeom>
          <a:ln w="25400">
            <a:solidFill>
              <a:srgbClr val="89aad3">
                <a:lumMod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Übungsfragen (HA/Tutorium)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3. Durchführung t-Test (Annahme homogene Varianzen) für ein fiktives Beispiel: mittlere </a:t>
            </a:r>
            <a:r>
              <a:rPr b="1" lang="de-DE" sz="2800" spc="-1" strike="noStrike">
                <a:solidFill>
                  <a:srgbClr val="332e2c"/>
                </a:solidFill>
                <a:latin typeface="Calibri"/>
              </a:rPr>
              <a:t>Lebenszufriedenheit von Männern und Frauen in einer Befragung von 42 Leuten (gemessen von 0 gar nicht zufrieden bis 10 sehr zufrieden)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Ist der Unterschied statistisch signifikant? 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 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graphicFrame>
        <p:nvGraphicFramePr>
          <p:cNvPr id="107" name="Tabelle 4"/>
          <p:cNvGraphicFramePr/>
          <p:nvPr/>
        </p:nvGraphicFramePr>
        <p:xfrm>
          <a:off x="827640" y="4365000"/>
          <a:ext cx="6095520" cy="1482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60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Frauen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60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Männer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60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               </a:t>
                      </a: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20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22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7,5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6,5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               </a:t>
                      </a: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s</a:t>
                      </a:r>
                      <a:r>
                        <a:rPr b="0" lang="de-DE" sz="1800" spc="-1" strike="noStrike" baseline="30000">
                          <a:solidFill>
                            <a:srgbClr val="4d5b6b"/>
                          </a:solidFill>
                          <a:latin typeface="Calibri"/>
                        </a:rPr>
                        <a:t>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1,2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1,3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80F807-6879-4167-A5E0-969E7D1E7E9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Übungsfrage - Lösung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0000" y="1080000"/>
            <a:ext cx="7969680" cy="576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643F4-9742-4662-B51B-C62E0FCF7E3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Übungsfrage - Lösung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78840" y="1620000"/>
            <a:ext cx="7095600" cy="478728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 rot="18340200">
            <a:off x="1766160" y="3312720"/>
            <a:ext cx="787320" cy="32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396"/>
                </a:moveTo>
                <a:lnTo>
                  <a:pt x="16280" y="5396"/>
                </a:lnTo>
                <a:lnTo>
                  <a:pt x="16280" y="0"/>
                </a:lnTo>
                <a:lnTo>
                  <a:pt x="21600" y="10800"/>
                </a:lnTo>
                <a:lnTo>
                  <a:pt x="16280" y="21600"/>
                </a:lnTo>
                <a:lnTo>
                  <a:pt x="16280" y="16204"/>
                </a:lnTo>
                <a:lnTo>
                  <a:pt x="0" y="16204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3C5AA-DFB2-457D-851D-4BA4A63587E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 txBox="1"/>
          <p:nvPr/>
        </p:nvSpPr>
        <p:spPr>
          <a:xfrm>
            <a:off x="720000" y="4457880"/>
            <a:ext cx="7740000" cy="112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2200" spc="-1" strike="noStrike">
                <a:latin typeface="Arial"/>
              </a:rPr>
              <a:t>Es gibt keinen statistisch signifikanten Unterschied zwischen der mittleren Lebenszufriedenheit von Frauen im Vergleich zu Männern.</a:t>
            </a:r>
            <a:endParaRPr b="0" lang="de-DE" sz="2200" spc="-1" strike="noStrike"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Übungsfrage - Lösung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62760" y="1260000"/>
            <a:ext cx="5424120" cy="270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89EA9-53CE-497D-A352-639CE053CBD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  <Words>1113</Words>
  <Paragraphs>183</Paragraphs>
  <Company>QW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2009-07-09T09:38:27Z</dcterms:created>
  <dc:creator>Wolfgang Polkowski</dc:creator>
  <dc:description/>
  <dc:language>de-DE</dc:language>
  <cp:lastModifiedBy>Thomas Haase</cp:lastModifiedBy>
  <cp:lastPrinted>2023-06-19T06:47:49Z</cp:lastPrinted>
  <dcterms:modified xsi:type="dcterms:W3CDTF">2023-06-22T11:10:41Z</dcterms:modified>
  <cp:revision>862</cp:revision>
  <dc:subject>Einführung in die quantitative empirische Sozialforschung</dc:subject>
  <dc:title>Campus Kultur- und Sozialwissenschaften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Notes">
    <vt:i4>19</vt:i4>
  </property>
  <property fmtid="{D5CDD505-2E9C-101B-9397-08002B2CF9AE}" pid="4" name="PresentationFormat">
    <vt:lpwstr>Bildschirmpräsentation (4:3)</vt:lpwstr>
  </property>
  <property fmtid="{D5CDD505-2E9C-101B-9397-08002B2CF9AE}" pid="5" name="Slides">
    <vt:i4>19</vt:i4>
  </property>
</Properties>
</file>