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6797675" cy="992663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917280" y="754200"/>
            <a:ext cx="4962600" cy="37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Folie mittels Klicken verschieben</a:t>
            </a:r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9680" y="4714920"/>
            <a:ext cx="5437440" cy="44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49480" cy="4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4"/>
          </p:nvPr>
        </p:nvSpPr>
        <p:spPr>
          <a:xfrm>
            <a:off x="3847680" y="0"/>
            <a:ext cx="2949480" cy="4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5"/>
          </p:nvPr>
        </p:nvSpPr>
        <p:spPr>
          <a:xfrm>
            <a:off x="0" y="9430560"/>
            <a:ext cx="2949480" cy="4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6"/>
          </p:nvPr>
        </p:nvSpPr>
        <p:spPr>
          <a:xfrm>
            <a:off x="3847680" y="9430560"/>
            <a:ext cx="2949480" cy="4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B54493C-06D7-40E7-B70E-0C5250294057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895320" y="744480"/>
            <a:ext cx="5430600" cy="407160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133640" y="4964040"/>
            <a:ext cx="4984560" cy="4217760"/>
          </a:xfrm>
          <a:prstGeom prst="rect">
            <a:avLst/>
          </a:prstGeom>
          <a:noFill/>
          <a:ln w="0">
            <a:noFill/>
          </a:ln>
        </p:spPr>
        <p:txBody>
          <a:bodyPr lIns="90720" rIns="90720" tIns="45360" bIns="4536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7"/>
          </p:nvPr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 w="0">
            <a:noFill/>
          </a:ln>
        </p:spPr>
        <p:txBody>
          <a:bodyPr lIns="90720" rIns="90720" tIns="45360" bIns="4536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170ECE-1BD5-4A70-BDC6-796A8C007909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895320" y="744480"/>
            <a:ext cx="5430600" cy="40716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33640" y="4964040"/>
            <a:ext cx="4984560" cy="4217760"/>
          </a:xfrm>
          <a:prstGeom prst="rect">
            <a:avLst/>
          </a:prstGeom>
          <a:noFill/>
          <a:ln w="0">
            <a:noFill/>
          </a:ln>
        </p:spPr>
        <p:txBody>
          <a:bodyPr lIns="90720" rIns="90720" tIns="45360" bIns="4536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8"/>
          </p:nvPr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 w="0">
            <a:noFill/>
          </a:ln>
        </p:spPr>
        <p:txBody>
          <a:bodyPr lIns="90720" rIns="90720" tIns="45360" bIns="4536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1511F7-B0F4-4E43-8A62-F45A67DB49C5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895320" y="744480"/>
            <a:ext cx="5430600" cy="407160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33640" y="4964040"/>
            <a:ext cx="4984560" cy="4217760"/>
          </a:xfrm>
          <a:prstGeom prst="rect">
            <a:avLst/>
          </a:prstGeom>
          <a:noFill/>
          <a:ln w="0">
            <a:noFill/>
          </a:ln>
        </p:spPr>
        <p:txBody>
          <a:bodyPr lIns="90720" rIns="90720" tIns="45360" bIns="4536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9"/>
          </p:nvPr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 w="0">
            <a:noFill/>
          </a:ln>
        </p:spPr>
        <p:txBody>
          <a:bodyPr lIns="90720" rIns="90720" tIns="45360" bIns="4536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4D6AB9-8B36-491C-946E-FB75DB8956D0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895320" y="744480"/>
            <a:ext cx="5430600" cy="407160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133640" y="4964040"/>
            <a:ext cx="4984560" cy="4217760"/>
          </a:xfrm>
          <a:prstGeom prst="rect">
            <a:avLst/>
          </a:prstGeom>
          <a:noFill/>
          <a:ln w="0">
            <a:noFill/>
          </a:ln>
        </p:spPr>
        <p:txBody>
          <a:bodyPr lIns="90720" rIns="90720" tIns="45360" bIns="4536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10"/>
          </p:nvPr>
        </p:nvSpPr>
        <p:spPr>
          <a:xfrm>
            <a:off x="3849840" y="9428040"/>
            <a:ext cx="2945880" cy="496440"/>
          </a:xfrm>
          <a:prstGeom prst="rect">
            <a:avLst/>
          </a:prstGeom>
          <a:noFill/>
          <a:ln w="0">
            <a:noFill/>
          </a:ln>
        </p:spPr>
        <p:txBody>
          <a:bodyPr lIns="90720" rIns="90720" tIns="45360" bIns="4536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1AB4C9-D6EE-479D-AFC6-0B3D4F091119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798192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78080" y="3931560"/>
            <a:ext cx="798192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478080" y="393156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68040" y="393156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177000" y="122328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875920" y="122328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478080" y="393156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177000" y="393156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5875920" y="393156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ED1909-F858-4782-8243-938FADF198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78080" y="1223280"/>
            <a:ext cx="798192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69F435-9E09-4571-B92E-14B037DEDF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798192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F1EA11-048C-4B57-AE3A-92ABACCB50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DB094B-557A-401D-B458-B358F1848C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7A1669-D648-43BA-8A38-4A0F3FDEB3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467640" y="215280"/>
            <a:ext cx="7488360" cy="367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17D8C3-8FCE-4BE3-9B02-C50AA4BBDB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78080" y="393156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ACFC2F-5497-4843-9DEF-9310B1FAE4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78080" y="1223280"/>
            <a:ext cx="798192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68040" y="393156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B0A04F-8DEC-495E-9323-8241182054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78080" y="3931560"/>
            <a:ext cx="798192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304BE5-60EF-4C32-B17F-A234FF7526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798192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78080" y="3931560"/>
            <a:ext cx="798192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F287AA-309D-431B-ADB7-E7B91E28A8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78080" y="393156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4568040" y="393156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61D100-6D03-400F-BC6B-DDA4B8D9C3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177000" y="122328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875920" y="122328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478080" y="393156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3177000" y="393156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5875920" y="3931560"/>
            <a:ext cx="25700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30A0CC-19AF-4CAE-906A-D9A027D20A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798192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67640" y="215280"/>
            <a:ext cx="7488360" cy="367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78080" y="393156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51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68040" y="393156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568040" y="1223280"/>
            <a:ext cx="389484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78080" y="3931560"/>
            <a:ext cx="7981920" cy="24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9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9" hidden="1"/>
          <p:cNvSpPr/>
          <p:nvPr/>
        </p:nvSpPr>
        <p:spPr>
          <a:xfrm>
            <a:off x="0" y="6093000"/>
            <a:ext cx="9143640" cy="76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hteck 6" hidden="1"/>
          <p:cNvSpPr/>
          <p:nvPr/>
        </p:nvSpPr>
        <p:spPr>
          <a:xfrm>
            <a:off x="0" y="785880"/>
            <a:ext cx="9143640" cy="5306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hteck 12" hidden="1"/>
          <p:cNvSpPr/>
          <p:nvPr/>
        </p:nvSpPr>
        <p:spPr>
          <a:xfrm>
            <a:off x="0" y="785880"/>
            <a:ext cx="9143640" cy="530676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fik 14" descr="JLU Logo A4.jpg"/>
          <p:cNvPicPr/>
          <p:nvPr/>
        </p:nvPicPr>
        <p:blipFill>
          <a:blip r:embed="rId2"/>
          <a:srcRect l="3798" t="56626" r="3798" b="5396"/>
          <a:stretch/>
        </p:blipFill>
        <p:spPr>
          <a:xfrm>
            <a:off x="7056360" y="6273720"/>
            <a:ext cx="872640" cy="506160"/>
          </a:xfrm>
          <a:prstGeom prst="rect">
            <a:avLst/>
          </a:prstGeom>
          <a:ln w="9525">
            <a:noFill/>
          </a:ln>
        </p:spPr>
      </p:pic>
      <p:sp>
        <p:nvSpPr>
          <p:cNvPr id="4" name="Fußzeilenplatzhalter 4" hidden="1"/>
          <p:cNvSpPr/>
          <p:nvPr/>
        </p:nvSpPr>
        <p:spPr>
          <a:xfrm>
            <a:off x="6659640" y="6300720"/>
            <a:ext cx="2304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</a:rPr>
              <a:t>Justus-Liebig-Universität Gießen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5" name="Datumsplatzhalter 3" hidden="1"/>
          <p:cNvSpPr/>
          <p:nvPr/>
        </p:nvSpPr>
        <p:spPr>
          <a:xfrm>
            <a:off x="360360" y="6300720"/>
            <a:ext cx="828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697810FA-613F-4CD4-9ADC-D9750B7C2E16}" type="datetime1">
              <a:rPr b="0" lang="de-DE" sz="800" spc="-1" strike="noStrike">
                <a:solidFill>
                  <a:srgbClr val="000000"/>
                </a:solidFill>
                <a:latin typeface="Arial"/>
              </a:rPr>
              <a:t>22.06.2023</a:t>
            </a:fld>
            <a:endParaRPr b="0" lang="de-DE" sz="800" spc="-1" strike="noStrike">
              <a:latin typeface="Arial"/>
            </a:endParaRPr>
          </a:p>
        </p:txBody>
      </p:sp>
      <p:sp>
        <p:nvSpPr>
          <p:cNvPr id="6" name="Datumsplatzhalter 3" hidden="1"/>
          <p:cNvSpPr/>
          <p:nvPr/>
        </p:nvSpPr>
        <p:spPr>
          <a:xfrm>
            <a:off x="665280" y="6605640"/>
            <a:ext cx="828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Datumsplatzhalter 3" hidden="1"/>
          <p:cNvSpPr/>
          <p:nvPr/>
        </p:nvSpPr>
        <p:spPr>
          <a:xfrm>
            <a:off x="1482120" y="6300720"/>
            <a:ext cx="5176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</a:rPr>
              <a:t>Statistik II • Prof. Dr. Simone Abendschön • Vorlesung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8" name="Rechteck 3"/>
          <p:cNvSpPr/>
          <p:nvPr/>
        </p:nvSpPr>
        <p:spPr>
          <a:xfrm>
            <a:off x="0" y="3429000"/>
            <a:ext cx="9143640" cy="713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hteck 4"/>
          <p:cNvSpPr/>
          <p:nvPr/>
        </p:nvSpPr>
        <p:spPr>
          <a:xfrm>
            <a:off x="0" y="4143240"/>
            <a:ext cx="9143640" cy="27144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hteck 5"/>
          <p:cNvSpPr/>
          <p:nvPr/>
        </p:nvSpPr>
        <p:spPr>
          <a:xfrm>
            <a:off x="0" y="4143240"/>
            <a:ext cx="9143640" cy="2714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Rechteck 6"/>
          <p:cNvSpPr/>
          <p:nvPr/>
        </p:nvSpPr>
        <p:spPr>
          <a:xfrm>
            <a:off x="0" y="0"/>
            <a:ext cx="9143640" cy="3428640"/>
          </a:xfrm>
          <a:prstGeom prst="rect">
            <a:avLst/>
          </a:prstGeom>
          <a:solidFill>
            <a:schemeClr val="tx1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Grafik 19" descr="JLULogoCMYK_40.tif"/>
          <p:cNvPicPr/>
          <p:nvPr/>
        </p:nvPicPr>
        <p:blipFill>
          <a:blip r:embed="rId3"/>
          <a:stretch/>
        </p:blipFill>
        <p:spPr>
          <a:xfrm>
            <a:off x="7237440" y="642960"/>
            <a:ext cx="1437840" cy="514080"/>
          </a:xfrm>
          <a:prstGeom prst="rect">
            <a:avLst/>
          </a:prstGeom>
          <a:ln w="9525">
            <a:noFill/>
          </a:ln>
        </p:spPr>
      </p:pic>
      <p:sp>
        <p:nvSpPr>
          <p:cNvPr id="13" name="Rechteck 8"/>
          <p:cNvSpPr/>
          <p:nvPr/>
        </p:nvSpPr>
        <p:spPr>
          <a:xfrm>
            <a:off x="0" y="0"/>
            <a:ext cx="9143640" cy="34286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Grafik 23" descr="JLU Logo A4.jpg"/>
          <p:cNvPicPr/>
          <p:nvPr/>
        </p:nvPicPr>
        <p:blipFill>
          <a:blip r:embed="rId4"/>
          <a:stretch/>
        </p:blipFill>
        <p:spPr>
          <a:xfrm>
            <a:off x="7020000" y="-9360"/>
            <a:ext cx="944280" cy="1334880"/>
          </a:xfrm>
          <a:prstGeom prst="rect">
            <a:avLst/>
          </a:prstGeom>
          <a:ln w="9525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68360" y="3429000"/>
            <a:ext cx="8206920" cy="713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ffffff"/>
                </a:solidFill>
                <a:latin typeface="Arial"/>
              </a:rPr>
              <a:t>Titelmasterform</a:t>
            </a:r>
            <a:r>
              <a:rPr b="1" lang="de-DE" sz="1800" spc="-1" strike="noStrike">
                <a:solidFill>
                  <a:srgbClr val="ffffff"/>
                </a:solidFill>
                <a:latin typeface="Arial"/>
              </a:rPr>
              <a:t>at durch Klicken </a:t>
            </a:r>
            <a:r>
              <a:rPr b="1" lang="de-DE" sz="1800" spc="-1" strike="noStrike">
                <a:solidFill>
                  <a:srgbClr val="ffffff"/>
                </a:solidFill>
                <a:latin typeface="Arial"/>
              </a:rPr>
              <a:t>bearbeiten</a:t>
            </a:r>
            <a:endParaRPr b="0" lang="de-DE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1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1"/>
          <p:cNvSpPr/>
          <p:nvPr/>
        </p:nvSpPr>
        <p:spPr>
          <a:xfrm>
            <a:off x="0" y="0"/>
            <a:ext cx="228240" cy="6857640"/>
          </a:xfrm>
          <a:prstGeom prst="rect">
            <a:avLst/>
          </a:prstGeom>
          <a:gradFill rotWithShape="0">
            <a:gsLst>
              <a:gs pos="0">
                <a:srgbClr val="ff7605"/>
              </a:gs>
              <a:gs pos="100000">
                <a:srgbClr val="9a2f2c"/>
              </a:gs>
            </a:gsLst>
            <a:lin ang="5400000"/>
          </a:gradFill>
          <a:ln>
            <a:noFill/>
          </a:ln>
          <a:effectLst>
            <a:innerShdw blurRad="190500" dist="25400">
              <a:srgbClr val="000000">
                <a:alpha val="6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ctangle 12"/>
          <p:cNvSpPr/>
          <p:nvPr/>
        </p:nvSpPr>
        <p:spPr>
          <a:xfrm>
            <a:off x="0" y="0"/>
            <a:ext cx="228240" cy="6857640"/>
          </a:xfrm>
          <a:prstGeom prst="rect">
            <a:avLst/>
          </a:prstGeom>
          <a:gradFill rotWithShape="0">
            <a:gsLst>
              <a:gs pos="0">
                <a:srgbClr val="4a7cbb"/>
              </a:gs>
              <a:gs pos="100000">
                <a:srgbClr val="2f537f"/>
              </a:gs>
            </a:gsLst>
            <a:lin ang="5400000"/>
          </a:gradFill>
          <a:ln>
            <a:noFill/>
          </a:ln>
          <a:effectLst>
            <a:innerShdw blurRad="190500" dist="25400">
              <a:srgbClr val="000000">
                <a:alpha val="6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Grafik 6" descr=""/>
          <p:cNvPicPr/>
          <p:nvPr/>
        </p:nvPicPr>
        <p:blipFill>
          <a:blip r:embed="rId2"/>
          <a:stretch/>
        </p:blipFill>
        <p:spPr>
          <a:xfrm>
            <a:off x="7712280" y="299160"/>
            <a:ext cx="1351800" cy="693000"/>
          </a:xfrm>
          <a:prstGeom prst="rect">
            <a:avLst/>
          </a:prstGeom>
          <a:ln w="0">
            <a:noFill/>
          </a:ln>
        </p:spPr>
      </p:pic>
      <p:sp>
        <p:nvSpPr>
          <p:cNvPr id="56" name="Gerader Verbinder 9"/>
          <p:cNvSpPr/>
          <p:nvPr/>
        </p:nvSpPr>
        <p:spPr>
          <a:xfrm>
            <a:off x="228600" y="1052640"/>
            <a:ext cx="8915400" cy="360"/>
          </a:xfrm>
          <a:prstGeom prst="line">
            <a:avLst/>
          </a:prstGeom>
          <a:ln w="25400">
            <a:solidFill>
              <a:srgbClr val="89aad3">
                <a:lumMod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PlaceHolder 1"/>
          <p:cNvSpPr>
            <a:spLocks noGrp="1"/>
          </p:cNvSpPr>
          <p:nvPr>
            <p:ph type="dt" idx="1"/>
          </p:nvPr>
        </p:nvSpPr>
        <p:spPr>
          <a:xfrm rot="16200000">
            <a:off x="-1198440" y="4821480"/>
            <a:ext cx="2625480" cy="22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"/>
          </p:nvPr>
        </p:nvSpPr>
        <p:spPr>
          <a:xfrm>
            <a:off x="8460360" y="6525360"/>
            <a:ext cx="57564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424e5b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A3979B8B-98CB-42D1-AC9D-015BD1D15A3D}" type="slidenum">
              <a:rPr b="0" lang="de-DE" sz="1200" spc="-1" strike="noStrike">
                <a:solidFill>
                  <a:srgbClr val="424e5b"/>
                </a:solidFill>
                <a:latin typeface="Arial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ftr" idx="3"/>
          </p:nvPr>
        </p:nvSpPr>
        <p:spPr>
          <a:xfrm>
            <a:off x="478080" y="6525360"/>
            <a:ext cx="7981920" cy="215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Format </a:t>
            </a:r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des </a:t>
            </a:r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Titeltexte</a:t>
            </a:r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s durch </a:t>
            </a:r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Klicken </a:t>
            </a:r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bearbeit</a:t>
            </a:r>
            <a:r>
              <a:rPr b="0" lang="de-DE" sz="3600" spc="-1" strike="noStrike">
                <a:solidFill>
                  <a:srgbClr val="4d5b6b"/>
                </a:solidFill>
                <a:latin typeface="Arial"/>
              </a:rPr>
              <a:t>en</a:t>
            </a:r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78080" y="1223280"/>
            <a:ext cx="7981920" cy="5184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2e2c"/>
              </a:buClr>
              <a:buFont typeface="Wingdings" charset="2"/>
              <a:buChar char=""/>
            </a:pPr>
            <a:r>
              <a:rPr b="0" lang="de-DE" sz="2800" spc="-1" strike="noStrike">
                <a:solidFill>
                  <a:srgbClr val="332e2c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332e2c"/>
              </a:buClr>
              <a:buFont typeface="Arial"/>
              <a:buChar char="•"/>
            </a:pPr>
            <a:r>
              <a:rPr b="0" lang="de-DE" sz="2600" spc="-1" strike="noStrike">
                <a:solidFill>
                  <a:srgbClr val="332e2c"/>
                </a:solidFill>
                <a:latin typeface="Calibri"/>
              </a:rPr>
              <a:t>Zweite Ebene</a:t>
            </a:r>
            <a:endParaRPr b="0" lang="de-DE" sz="2600" spc="-1" strike="noStrike">
              <a:solidFill>
                <a:srgbClr val="332e2c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332e2c"/>
              </a:buClr>
              <a:buFont typeface="Symbol"/>
              <a:buChar char="-"/>
            </a:pPr>
            <a:r>
              <a:rPr b="0" lang="de-DE" sz="2400" spc="-1" strike="noStrike">
                <a:solidFill>
                  <a:srgbClr val="332e2c"/>
                </a:solidFill>
                <a:latin typeface="Calibri"/>
              </a:rPr>
              <a:t>Dritte Ebene</a:t>
            </a:r>
            <a:endParaRPr b="0" lang="de-DE" sz="2400" spc="-1" strike="noStrike">
              <a:solidFill>
                <a:srgbClr val="4d5b6b"/>
              </a:solidFill>
              <a:latin typeface="Calibri"/>
            </a:endParaRPr>
          </a:p>
        </p:txBody>
      </p:sp>
      <p:sp>
        <p:nvSpPr>
          <p:cNvPr id="62" name="Gerader Verbinder 2"/>
          <p:cNvSpPr/>
          <p:nvPr/>
        </p:nvSpPr>
        <p:spPr>
          <a:xfrm>
            <a:off x="228600" y="1052640"/>
            <a:ext cx="8915400" cy="360"/>
          </a:xfrm>
          <a:prstGeom prst="line">
            <a:avLst/>
          </a:prstGeom>
          <a:ln w="25400">
            <a:solidFill>
              <a:srgbClr val="89aad3">
                <a:lumMod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3600" spc="-1" strike="noStrike">
                <a:solidFill>
                  <a:srgbClr val="332e2c"/>
                </a:solidFill>
                <a:latin typeface="Calibri"/>
              </a:rPr>
              <a:t>Übungsfragen (HA/Tutorium)</a:t>
            </a:r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78080" y="1223280"/>
            <a:ext cx="7981920" cy="5184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332e2c"/>
                </a:solidFill>
                <a:latin typeface="Calibri"/>
              </a:rPr>
              <a:t>3. Durchführung t-Test (Annahme homogene Varianzen) für ein fiktives Beispiel: mittlere </a:t>
            </a:r>
            <a:r>
              <a:rPr b="1" lang="de-DE" sz="2800" spc="-1" strike="noStrike">
                <a:solidFill>
                  <a:srgbClr val="332e2c"/>
                </a:solidFill>
                <a:latin typeface="Calibri"/>
              </a:rPr>
              <a:t>Lebenszufriedenheit von Männern und Frauen in einer Befragung von 42 Leuten (gemessen von 0 gar nicht zufrieden bis 10 sehr zufrieden)</a:t>
            </a: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332e2c"/>
                </a:solidFill>
                <a:latin typeface="Calibri"/>
              </a:rPr>
              <a:t>Ist der Unterschied statistisch signifikant? </a:t>
            </a: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332e2c"/>
                </a:solidFill>
                <a:latin typeface="Calibri"/>
              </a:rPr>
              <a:t> </a:t>
            </a: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de-DE" sz="2800" spc="-1" strike="noStrike">
              <a:solidFill>
                <a:srgbClr val="332e2c"/>
              </a:solidFill>
              <a:latin typeface="Calibri"/>
            </a:endParaRPr>
          </a:p>
        </p:txBody>
      </p:sp>
      <p:graphicFrame>
        <p:nvGraphicFramePr>
          <p:cNvPr id="107" name="Tabelle 4"/>
          <p:cNvGraphicFramePr/>
          <p:nvPr/>
        </p:nvGraphicFramePr>
        <p:xfrm>
          <a:off x="827640" y="4365000"/>
          <a:ext cx="6095520" cy="14828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60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Frauen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60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Männer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60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               </a:t>
                      </a: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5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20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5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22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5cc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7,5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6,5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               </a:t>
                      </a: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s</a:t>
                      </a:r>
                      <a:r>
                        <a:rPr b="0" lang="de-DE" sz="1800" spc="-1" strike="noStrike" baseline="30000">
                          <a:solidFill>
                            <a:srgbClr val="4d5b6b"/>
                          </a:solidFill>
                          <a:latin typeface="Calibri"/>
                        </a:rPr>
                        <a:t>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5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1,2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5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4d5b6b"/>
                          </a:solidFill>
                          <a:latin typeface="Calibri"/>
                        </a:rPr>
                        <a:t>1,3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5cc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A47E6B-FFD5-4792-9250-D285197AB15E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3600" spc="-1" strike="noStrike">
                <a:solidFill>
                  <a:srgbClr val="332e2c"/>
                </a:solidFill>
                <a:latin typeface="Calibri"/>
              </a:rPr>
              <a:t>Übungsfrage - Lösung</a:t>
            </a:r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40000" y="1080000"/>
            <a:ext cx="7969680" cy="5760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8F72BC-DF87-4393-95EC-46825DDDDCE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3600" spc="-1" strike="noStrike">
                <a:solidFill>
                  <a:srgbClr val="332e2c"/>
                </a:solidFill>
                <a:latin typeface="Calibri"/>
              </a:rPr>
              <a:t>Übungsfrage - Lösung</a:t>
            </a:r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978840" y="1620000"/>
            <a:ext cx="7095600" cy="478728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 rot="18340200">
            <a:off x="1766160" y="3312720"/>
            <a:ext cx="787320" cy="32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396"/>
                </a:moveTo>
                <a:lnTo>
                  <a:pt x="16280" y="5396"/>
                </a:lnTo>
                <a:lnTo>
                  <a:pt x="16280" y="0"/>
                </a:lnTo>
                <a:lnTo>
                  <a:pt x="21600" y="10800"/>
                </a:lnTo>
                <a:lnTo>
                  <a:pt x="16280" y="21600"/>
                </a:lnTo>
                <a:lnTo>
                  <a:pt x="16280" y="16204"/>
                </a:lnTo>
                <a:lnTo>
                  <a:pt x="0" y="16204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ADA8B6-470B-4C8C-99E2-29BEE8774E3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 txBox="1"/>
          <p:nvPr/>
        </p:nvSpPr>
        <p:spPr>
          <a:xfrm>
            <a:off x="720000" y="4457880"/>
            <a:ext cx="7740000" cy="112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s</a:t>
            </a:r>
            <a:r>
              <a:rPr b="0" lang="de-DE" sz="2200" spc="-1" strike="noStrike">
                <a:latin typeface="Arial"/>
              </a:rPr>
              <a:t> </a:t>
            </a:r>
            <a:r>
              <a:rPr b="0" lang="de-DE" sz="2200" spc="-1" strike="noStrike">
                <a:latin typeface="Arial"/>
              </a:rPr>
              <a:t>g</a:t>
            </a:r>
            <a:r>
              <a:rPr b="0" lang="de-DE" sz="2200" spc="-1" strike="noStrike">
                <a:latin typeface="Arial"/>
              </a:rPr>
              <a:t>i</a:t>
            </a:r>
            <a:r>
              <a:rPr b="0" lang="de-DE" sz="2200" spc="-1" strike="noStrike">
                <a:latin typeface="Arial"/>
              </a:rPr>
              <a:t>b</a:t>
            </a:r>
            <a:r>
              <a:rPr b="0" lang="de-DE" sz="2200" spc="-1" strike="noStrike">
                <a:latin typeface="Arial"/>
              </a:rPr>
              <a:t>t</a:t>
            </a:r>
            <a:r>
              <a:rPr b="0" lang="de-DE" sz="2200" spc="-1" strike="noStrike">
                <a:latin typeface="Arial"/>
              </a:rPr>
              <a:t> </a:t>
            </a:r>
            <a:r>
              <a:rPr b="0" lang="de-DE" sz="2200" spc="-1" strike="noStrike">
                <a:latin typeface="Arial"/>
              </a:rPr>
              <a:t>k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i</a:t>
            </a:r>
            <a:r>
              <a:rPr b="0" lang="de-DE" sz="2200" spc="-1" strike="noStrike">
                <a:latin typeface="Arial"/>
              </a:rPr>
              <a:t>n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n</a:t>
            </a:r>
            <a:r>
              <a:rPr b="0" lang="de-DE" sz="2200" spc="-1" strike="noStrike">
                <a:latin typeface="Arial"/>
              </a:rPr>
              <a:t> </a:t>
            </a:r>
            <a:r>
              <a:rPr b="0" lang="de-DE" sz="2200" spc="-1" strike="noStrike">
                <a:latin typeface="Arial"/>
              </a:rPr>
              <a:t>s</a:t>
            </a:r>
            <a:r>
              <a:rPr b="0" lang="de-DE" sz="2200" spc="-1" strike="noStrike">
                <a:latin typeface="Arial"/>
              </a:rPr>
              <a:t>t</a:t>
            </a:r>
            <a:r>
              <a:rPr b="0" lang="de-DE" sz="2200" spc="-1" strike="noStrike">
                <a:latin typeface="Arial"/>
              </a:rPr>
              <a:t>a</a:t>
            </a:r>
            <a:r>
              <a:rPr b="0" lang="de-DE" sz="2200" spc="-1" strike="noStrike">
                <a:latin typeface="Arial"/>
              </a:rPr>
              <a:t>t</a:t>
            </a:r>
            <a:r>
              <a:rPr b="0" lang="de-DE" sz="2200" spc="-1" strike="noStrike">
                <a:latin typeface="Arial"/>
              </a:rPr>
              <a:t>i</a:t>
            </a:r>
            <a:r>
              <a:rPr b="0" lang="de-DE" sz="2200" spc="-1" strike="noStrike">
                <a:latin typeface="Arial"/>
              </a:rPr>
              <a:t>s</a:t>
            </a:r>
            <a:r>
              <a:rPr b="0" lang="de-DE" sz="2200" spc="-1" strike="noStrike">
                <a:latin typeface="Arial"/>
              </a:rPr>
              <a:t>t</a:t>
            </a:r>
            <a:r>
              <a:rPr b="0" lang="de-DE" sz="2200" spc="-1" strike="noStrike">
                <a:latin typeface="Arial"/>
              </a:rPr>
              <a:t>i</a:t>
            </a:r>
            <a:r>
              <a:rPr b="0" lang="de-DE" sz="2200" spc="-1" strike="noStrike">
                <a:latin typeface="Arial"/>
              </a:rPr>
              <a:t>s</a:t>
            </a:r>
            <a:r>
              <a:rPr b="0" lang="de-DE" sz="2200" spc="-1" strike="noStrike">
                <a:latin typeface="Arial"/>
              </a:rPr>
              <a:t>c</a:t>
            </a:r>
            <a:r>
              <a:rPr b="0" lang="de-DE" sz="2200" spc="-1" strike="noStrike">
                <a:latin typeface="Arial"/>
              </a:rPr>
              <a:t>h</a:t>
            </a:r>
            <a:r>
              <a:rPr b="0" lang="de-DE" sz="2200" spc="-1" strike="noStrike">
                <a:latin typeface="Arial"/>
              </a:rPr>
              <a:t> </a:t>
            </a:r>
            <a:r>
              <a:rPr b="0" lang="de-DE" sz="2200" spc="-1" strike="noStrike">
                <a:latin typeface="Arial"/>
              </a:rPr>
              <a:t>s</a:t>
            </a:r>
            <a:r>
              <a:rPr b="0" lang="de-DE" sz="2200" spc="-1" strike="noStrike">
                <a:latin typeface="Arial"/>
              </a:rPr>
              <a:t>i</a:t>
            </a:r>
            <a:r>
              <a:rPr b="0" lang="de-DE" sz="2200" spc="-1" strike="noStrike">
                <a:latin typeface="Arial"/>
              </a:rPr>
              <a:t>g</a:t>
            </a:r>
            <a:r>
              <a:rPr b="0" lang="de-DE" sz="2200" spc="-1" strike="noStrike">
                <a:latin typeface="Arial"/>
              </a:rPr>
              <a:t>n</a:t>
            </a:r>
            <a:r>
              <a:rPr b="0" lang="de-DE" sz="2200" spc="-1" strike="noStrike">
                <a:latin typeface="Arial"/>
              </a:rPr>
              <a:t>i</a:t>
            </a:r>
            <a:r>
              <a:rPr b="0" lang="de-DE" sz="2200" spc="-1" strike="noStrike">
                <a:latin typeface="Arial"/>
              </a:rPr>
              <a:t>f</a:t>
            </a:r>
            <a:r>
              <a:rPr b="0" lang="de-DE" sz="2200" spc="-1" strike="noStrike">
                <a:latin typeface="Arial"/>
              </a:rPr>
              <a:t>i</a:t>
            </a:r>
            <a:r>
              <a:rPr b="0" lang="de-DE" sz="2200" spc="-1" strike="noStrike">
                <a:latin typeface="Arial"/>
              </a:rPr>
              <a:t>k</a:t>
            </a:r>
            <a:r>
              <a:rPr b="0" lang="de-DE" sz="2200" spc="-1" strike="noStrike">
                <a:latin typeface="Arial"/>
              </a:rPr>
              <a:t>a</a:t>
            </a:r>
            <a:r>
              <a:rPr b="0" lang="de-DE" sz="2200" spc="-1" strike="noStrike">
                <a:latin typeface="Arial"/>
              </a:rPr>
              <a:t>n</a:t>
            </a:r>
            <a:r>
              <a:rPr b="0" lang="de-DE" sz="2200" spc="-1" strike="noStrike">
                <a:latin typeface="Arial"/>
              </a:rPr>
              <a:t>t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n</a:t>
            </a:r>
            <a:r>
              <a:rPr b="0" lang="de-DE" sz="2200" spc="-1" strike="noStrike">
                <a:latin typeface="Arial"/>
              </a:rPr>
              <a:t> </a:t>
            </a:r>
            <a:r>
              <a:rPr b="0" lang="de-DE" sz="2200" spc="-1" strike="noStrike">
                <a:latin typeface="Arial"/>
              </a:rPr>
              <a:t>U</a:t>
            </a:r>
            <a:r>
              <a:rPr b="0" lang="de-DE" sz="2200" spc="-1" strike="noStrike">
                <a:latin typeface="Arial"/>
              </a:rPr>
              <a:t>n</a:t>
            </a:r>
            <a:r>
              <a:rPr b="0" lang="de-DE" sz="2200" spc="-1" strike="noStrike">
                <a:latin typeface="Arial"/>
              </a:rPr>
              <a:t>t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r</a:t>
            </a:r>
            <a:r>
              <a:rPr b="0" lang="de-DE" sz="2200" spc="-1" strike="noStrike">
                <a:latin typeface="Arial"/>
              </a:rPr>
              <a:t>s</a:t>
            </a:r>
            <a:r>
              <a:rPr b="0" lang="de-DE" sz="2200" spc="-1" strike="noStrike">
                <a:latin typeface="Arial"/>
              </a:rPr>
              <a:t>c</a:t>
            </a:r>
            <a:r>
              <a:rPr b="0" lang="de-DE" sz="2200" spc="-1" strike="noStrike">
                <a:latin typeface="Arial"/>
              </a:rPr>
              <a:t>h</a:t>
            </a:r>
            <a:r>
              <a:rPr b="0" lang="de-DE" sz="2200" spc="-1" strike="noStrike">
                <a:latin typeface="Arial"/>
              </a:rPr>
              <a:t>i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d</a:t>
            </a:r>
            <a:r>
              <a:rPr b="0" lang="de-DE" sz="2200" spc="-1" strike="noStrike">
                <a:latin typeface="Arial"/>
              </a:rPr>
              <a:t> </a:t>
            </a:r>
            <a:r>
              <a:rPr b="0" lang="de-DE" sz="2200" spc="-1" strike="noStrike">
                <a:latin typeface="Arial"/>
              </a:rPr>
              <a:t>z</a:t>
            </a:r>
            <a:r>
              <a:rPr b="0" lang="de-DE" sz="2200" spc="-1" strike="noStrike">
                <a:latin typeface="Arial"/>
              </a:rPr>
              <a:t>w</a:t>
            </a:r>
            <a:r>
              <a:rPr b="0" lang="de-DE" sz="2200" spc="-1" strike="noStrike">
                <a:latin typeface="Arial"/>
              </a:rPr>
              <a:t>i</a:t>
            </a:r>
            <a:r>
              <a:rPr b="0" lang="de-DE" sz="2200" spc="-1" strike="noStrike">
                <a:latin typeface="Arial"/>
              </a:rPr>
              <a:t>s</a:t>
            </a:r>
            <a:r>
              <a:rPr b="0" lang="de-DE" sz="2200" spc="-1" strike="noStrike">
                <a:latin typeface="Arial"/>
              </a:rPr>
              <a:t>c</a:t>
            </a:r>
            <a:r>
              <a:rPr b="0" lang="de-DE" sz="2200" spc="-1" strike="noStrike">
                <a:latin typeface="Arial"/>
              </a:rPr>
              <a:t>h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n</a:t>
            </a:r>
            <a:r>
              <a:rPr b="0" lang="de-DE" sz="2200" spc="-1" strike="noStrike">
                <a:latin typeface="Arial"/>
              </a:rPr>
              <a:t> </a:t>
            </a:r>
            <a:r>
              <a:rPr b="0" lang="de-DE" sz="2200" spc="-1" strike="noStrike">
                <a:latin typeface="Arial"/>
              </a:rPr>
              <a:t>d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r</a:t>
            </a:r>
            <a:r>
              <a:rPr b="0" lang="de-DE" sz="2200" spc="-1" strike="noStrike">
                <a:latin typeface="Arial"/>
              </a:rPr>
              <a:t> </a:t>
            </a:r>
            <a:r>
              <a:rPr b="0" lang="de-DE" sz="2200" spc="-1" strike="noStrike">
                <a:latin typeface="Arial"/>
              </a:rPr>
              <a:t>m</a:t>
            </a:r>
            <a:r>
              <a:rPr b="0" lang="de-DE" sz="2200" spc="-1" strike="noStrike">
                <a:latin typeface="Arial"/>
              </a:rPr>
              <a:t>i</a:t>
            </a:r>
            <a:r>
              <a:rPr b="0" lang="de-DE" sz="2200" spc="-1" strike="noStrike">
                <a:latin typeface="Arial"/>
              </a:rPr>
              <a:t>t</a:t>
            </a:r>
            <a:r>
              <a:rPr b="0" lang="de-DE" sz="2200" spc="-1" strike="noStrike">
                <a:latin typeface="Arial"/>
              </a:rPr>
              <a:t>t</a:t>
            </a:r>
            <a:r>
              <a:rPr b="0" lang="de-DE" sz="2200" spc="-1" strike="noStrike">
                <a:latin typeface="Arial"/>
              </a:rPr>
              <a:t>l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r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n</a:t>
            </a:r>
            <a:r>
              <a:rPr b="0" lang="de-DE" sz="2200" spc="-1" strike="noStrike">
                <a:latin typeface="Arial"/>
              </a:rPr>
              <a:t> </a:t>
            </a:r>
            <a:r>
              <a:rPr b="0" lang="de-DE" sz="2200" spc="-1" strike="noStrike">
                <a:latin typeface="Arial"/>
              </a:rPr>
              <a:t>L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b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n</a:t>
            </a:r>
            <a:r>
              <a:rPr b="0" lang="de-DE" sz="2200" spc="-1" strike="noStrike">
                <a:latin typeface="Arial"/>
              </a:rPr>
              <a:t>s</a:t>
            </a:r>
            <a:r>
              <a:rPr b="0" lang="de-DE" sz="2200" spc="-1" strike="noStrike">
                <a:latin typeface="Arial"/>
              </a:rPr>
              <a:t>z</a:t>
            </a:r>
            <a:r>
              <a:rPr b="0" lang="de-DE" sz="2200" spc="-1" strike="noStrike">
                <a:latin typeface="Arial"/>
              </a:rPr>
              <a:t>u</a:t>
            </a:r>
            <a:r>
              <a:rPr b="0" lang="de-DE" sz="2200" spc="-1" strike="noStrike">
                <a:latin typeface="Arial"/>
              </a:rPr>
              <a:t>f</a:t>
            </a:r>
            <a:r>
              <a:rPr b="0" lang="de-DE" sz="2200" spc="-1" strike="noStrike">
                <a:latin typeface="Arial"/>
              </a:rPr>
              <a:t>r</a:t>
            </a:r>
            <a:r>
              <a:rPr b="0" lang="de-DE" sz="2200" spc="-1" strike="noStrike">
                <a:latin typeface="Arial"/>
              </a:rPr>
              <a:t>i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d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n</a:t>
            </a:r>
            <a:r>
              <a:rPr b="0" lang="de-DE" sz="2200" spc="-1" strike="noStrike">
                <a:latin typeface="Arial"/>
              </a:rPr>
              <a:t>h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i</a:t>
            </a:r>
            <a:r>
              <a:rPr b="0" lang="de-DE" sz="2200" spc="-1" strike="noStrike">
                <a:latin typeface="Arial"/>
              </a:rPr>
              <a:t>t</a:t>
            </a:r>
            <a:r>
              <a:rPr b="0" lang="de-DE" sz="2200" spc="-1" strike="noStrike">
                <a:latin typeface="Arial"/>
              </a:rPr>
              <a:t> </a:t>
            </a:r>
            <a:r>
              <a:rPr b="0" lang="de-DE" sz="2200" spc="-1" strike="noStrike">
                <a:latin typeface="Arial"/>
              </a:rPr>
              <a:t>v</a:t>
            </a:r>
            <a:r>
              <a:rPr b="0" lang="de-DE" sz="2200" spc="-1" strike="noStrike">
                <a:latin typeface="Arial"/>
              </a:rPr>
              <a:t>o</a:t>
            </a:r>
            <a:r>
              <a:rPr b="0" lang="de-DE" sz="2200" spc="-1" strike="noStrike">
                <a:latin typeface="Arial"/>
              </a:rPr>
              <a:t>n</a:t>
            </a:r>
            <a:r>
              <a:rPr b="0" lang="de-DE" sz="2200" spc="-1" strike="noStrike">
                <a:latin typeface="Arial"/>
              </a:rPr>
              <a:t> </a:t>
            </a:r>
            <a:r>
              <a:rPr b="0" lang="de-DE" sz="2200" spc="-1" strike="noStrike">
                <a:latin typeface="Arial"/>
              </a:rPr>
              <a:t>F</a:t>
            </a:r>
            <a:r>
              <a:rPr b="0" lang="de-DE" sz="2200" spc="-1" strike="noStrike">
                <a:latin typeface="Arial"/>
              </a:rPr>
              <a:t>r</a:t>
            </a:r>
            <a:r>
              <a:rPr b="0" lang="de-DE" sz="2200" spc="-1" strike="noStrike">
                <a:latin typeface="Arial"/>
              </a:rPr>
              <a:t>a</a:t>
            </a:r>
            <a:r>
              <a:rPr b="0" lang="de-DE" sz="2200" spc="-1" strike="noStrike">
                <a:latin typeface="Arial"/>
              </a:rPr>
              <a:t>u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n</a:t>
            </a:r>
            <a:r>
              <a:rPr b="0" lang="de-DE" sz="2200" spc="-1" strike="noStrike">
                <a:latin typeface="Arial"/>
              </a:rPr>
              <a:t> </a:t>
            </a:r>
            <a:r>
              <a:rPr b="0" lang="de-DE" sz="2200" spc="-1" strike="noStrike">
                <a:latin typeface="Arial"/>
              </a:rPr>
              <a:t>i</a:t>
            </a:r>
            <a:r>
              <a:rPr b="0" lang="de-DE" sz="2200" spc="-1" strike="noStrike">
                <a:latin typeface="Arial"/>
              </a:rPr>
              <a:t>m</a:t>
            </a:r>
            <a:r>
              <a:rPr b="0" lang="de-DE" sz="2200" spc="-1" strike="noStrike">
                <a:latin typeface="Arial"/>
              </a:rPr>
              <a:t> </a:t>
            </a:r>
            <a:r>
              <a:rPr b="0" lang="de-DE" sz="2200" spc="-1" strike="noStrike">
                <a:latin typeface="Arial"/>
              </a:rPr>
              <a:t>V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r</a:t>
            </a:r>
            <a:r>
              <a:rPr b="0" lang="de-DE" sz="2200" spc="-1" strike="noStrike">
                <a:latin typeface="Arial"/>
              </a:rPr>
              <a:t>g</a:t>
            </a:r>
            <a:r>
              <a:rPr b="0" lang="de-DE" sz="2200" spc="-1" strike="noStrike">
                <a:latin typeface="Arial"/>
              </a:rPr>
              <a:t>l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i</a:t>
            </a:r>
            <a:r>
              <a:rPr b="0" lang="de-DE" sz="2200" spc="-1" strike="noStrike">
                <a:latin typeface="Arial"/>
              </a:rPr>
              <a:t>c</a:t>
            </a:r>
            <a:r>
              <a:rPr b="0" lang="de-DE" sz="2200" spc="-1" strike="noStrike">
                <a:latin typeface="Arial"/>
              </a:rPr>
              <a:t>h</a:t>
            </a:r>
            <a:r>
              <a:rPr b="0" lang="de-DE" sz="2200" spc="-1" strike="noStrike">
                <a:latin typeface="Arial"/>
              </a:rPr>
              <a:t> </a:t>
            </a:r>
            <a:r>
              <a:rPr b="0" lang="de-DE" sz="2200" spc="-1" strike="noStrike">
                <a:latin typeface="Arial"/>
              </a:rPr>
              <a:t>z</a:t>
            </a:r>
            <a:r>
              <a:rPr b="0" lang="de-DE" sz="2200" spc="-1" strike="noStrike">
                <a:latin typeface="Arial"/>
              </a:rPr>
              <a:t>u</a:t>
            </a:r>
            <a:r>
              <a:rPr b="0" lang="de-DE" sz="2200" spc="-1" strike="noStrike">
                <a:latin typeface="Arial"/>
              </a:rPr>
              <a:t> </a:t>
            </a:r>
            <a:r>
              <a:rPr b="0" lang="de-DE" sz="2200" spc="-1" strike="noStrike">
                <a:latin typeface="Arial"/>
              </a:rPr>
              <a:t>M</a:t>
            </a:r>
            <a:r>
              <a:rPr b="0" lang="de-DE" sz="2200" spc="-1" strike="noStrike">
                <a:latin typeface="Arial"/>
              </a:rPr>
              <a:t>ä</a:t>
            </a:r>
            <a:r>
              <a:rPr b="0" lang="de-DE" sz="2200" spc="-1" strike="noStrike">
                <a:latin typeface="Arial"/>
              </a:rPr>
              <a:t>n</a:t>
            </a:r>
            <a:r>
              <a:rPr b="0" lang="de-DE" sz="2200" spc="-1" strike="noStrike">
                <a:latin typeface="Arial"/>
              </a:rPr>
              <a:t>n</a:t>
            </a:r>
            <a:r>
              <a:rPr b="0" lang="de-DE" sz="2200" spc="-1" strike="noStrike">
                <a:latin typeface="Arial"/>
              </a:rPr>
              <a:t>e</a:t>
            </a:r>
            <a:r>
              <a:rPr b="0" lang="de-DE" sz="2200" spc="-1" strike="noStrike">
                <a:latin typeface="Arial"/>
              </a:rPr>
              <a:t>r</a:t>
            </a:r>
            <a:r>
              <a:rPr b="0" lang="de-DE" sz="2200" spc="-1" strike="noStrike">
                <a:latin typeface="Arial"/>
              </a:rPr>
              <a:t>n</a:t>
            </a:r>
            <a:r>
              <a:rPr b="0" lang="de-DE" sz="2200" spc="-1" strike="noStrike">
                <a:latin typeface="Arial"/>
              </a:rPr>
              <a:t>.</a:t>
            </a:r>
            <a:endParaRPr b="0" lang="de-DE" sz="2200" spc="-1" strike="noStrike"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67640" y="215280"/>
            <a:ext cx="7488360" cy="791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3600" spc="-1" strike="noStrike">
                <a:solidFill>
                  <a:srgbClr val="332e2c"/>
                </a:solidFill>
                <a:latin typeface="Calibri"/>
              </a:rPr>
              <a:t>Übungs</a:t>
            </a:r>
            <a:r>
              <a:rPr b="1" lang="de-DE" sz="3600" spc="-1" strike="noStrike">
                <a:solidFill>
                  <a:srgbClr val="332e2c"/>
                </a:solidFill>
                <a:latin typeface="Calibri"/>
              </a:rPr>
              <a:t>frage - </a:t>
            </a:r>
            <a:r>
              <a:rPr b="1" lang="de-DE" sz="3600" spc="-1" strike="noStrike">
                <a:solidFill>
                  <a:srgbClr val="332e2c"/>
                </a:solidFill>
                <a:latin typeface="Calibri"/>
              </a:rPr>
              <a:t>Lösung</a:t>
            </a:r>
            <a:endParaRPr b="0" lang="de-DE" sz="3600" spc="-1" strike="noStrike">
              <a:solidFill>
                <a:srgbClr val="4d5b6b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62760" y="1260000"/>
            <a:ext cx="5424120" cy="2700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1FC576-D330-4EBB-A214-E7B51E435FC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LibreOffice/7.3.7.2$Linux_X86_64 LibreOffice_project/30$Build-2</Application>
  <AppVersion>15.0000</AppVersion>
  <Words>1113</Words>
  <Paragraphs>183</Paragraphs>
  <Company>QW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2009-07-09T09:38:27Z</dcterms:created>
  <dc:creator>Wolfgang Polkowski</dc:creator>
  <dc:description/>
  <dc:language>de-DE</dc:language>
  <cp:lastModifiedBy>Thomas Haase</cp:lastModifiedBy>
  <cp:lastPrinted>2023-06-19T06:47:49Z</cp:lastPrinted>
  <dcterms:modified xsi:type="dcterms:W3CDTF">2023-06-22T11:10:41Z</dcterms:modified>
  <cp:revision>862</cp:revision>
  <dc:subject>Einführung in die quantitative empirische Sozialforschung</dc:subject>
  <dc:title>Campus Kultur- und Sozialwissenschaften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8</vt:i4>
  </property>
  <property fmtid="{D5CDD505-2E9C-101B-9397-08002B2CF9AE}" pid="3" name="Notes">
    <vt:i4>19</vt:i4>
  </property>
  <property fmtid="{D5CDD505-2E9C-101B-9397-08002B2CF9AE}" pid="4" name="PresentationFormat">
    <vt:lpwstr>Bildschirmpräsentation (4:3)</vt:lpwstr>
  </property>
  <property fmtid="{D5CDD505-2E9C-101B-9397-08002B2CF9AE}" pid="5" name="Slides">
    <vt:i4>19</vt:i4>
  </property>
</Properties>
</file>