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3" r:id="rId3"/>
    <p:sldId id="261" r:id="rId4"/>
    <p:sldId id="260" r:id="rId5"/>
    <p:sldId id="262" r:id="rId6"/>
    <p:sldId id="258" r:id="rId7"/>
    <p:sldId id="259" r:id="rId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747"/>
    <a:srgbClr val="FF7C80"/>
    <a:srgbClr val="B17E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3" autoAdjust="0"/>
    <p:restoredTop sz="82436" autoAdjust="0"/>
  </p:normalViewPr>
  <p:slideViewPr>
    <p:cSldViewPr snapToGrid="0" showGuides="1">
      <p:cViewPr varScale="1">
        <p:scale>
          <a:sx n="99" d="100"/>
          <a:sy n="99" d="100"/>
        </p:scale>
        <p:origin x="207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F58804-1989-4928-AC3A-7D8C261CE1C6}" type="datetimeFigureOut">
              <a:rPr kumimoji="1" lang="ja-JP" altLang="en-US" smtClean="0"/>
              <a:t>2017/11/20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5A846-F532-4297-9892-23519271022F}" type="slidenum">
              <a:rPr kumimoji="1" lang="ja-JP" altLang="en-US" smtClean="0"/>
              <a:t>‹#›</a:t>
            </a:fld>
            <a:endParaRPr kumimoji="1" lang="ja-JP" altLang="en-US"/>
          </a:p>
        </p:txBody>
      </p:sp>
    </p:spTree>
    <p:extLst>
      <p:ext uri="{BB962C8B-B14F-4D97-AF65-F5344CB8AC3E}">
        <p14:creationId xmlns:p14="http://schemas.microsoft.com/office/powerpoint/2010/main" val="9032472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挨拶</a:t>
            </a:r>
            <a:endParaRPr kumimoji="1" lang="en-US" altLang="ja-JP" dirty="0" smtClean="0"/>
          </a:p>
          <a:p>
            <a:endParaRPr kumimoji="1" lang="en-US" altLang="ja-JP" dirty="0" smtClean="0"/>
          </a:p>
          <a:p>
            <a:r>
              <a:rPr kumimoji="1" lang="ja-JP" altLang="en-US" dirty="0" smtClean="0"/>
              <a:t>ジャンル：</a:t>
            </a:r>
            <a:r>
              <a:rPr kumimoji="1" lang="en-US" altLang="ja-JP" dirty="0" smtClean="0"/>
              <a:t>3D </a:t>
            </a:r>
            <a:r>
              <a:rPr kumimoji="1" lang="ja-JP" altLang="en-US" dirty="0" smtClean="0"/>
              <a:t>アクションシューティング</a:t>
            </a:r>
            <a:endParaRPr kumimoji="1" lang="en-US" altLang="ja-JP" dirty="0" smtClean="0"/>
          </a:p>
          <a:p>
            <a:r>
              <a:rPr kumimoji="1" lang="ja-JP" altLang="en-US" dirty="0" smtClean="0"/>
              <a:t>開発環境：</a:t>
            </a:r>
            <a:r>
              <a:rPr kumimoji="1" lang="en-US" altLang="ja-JP" dirty="0" smtClean="0"/>
              <a:t>Unity</a:t>
            </a:r>
          </a:p>
          <a:p>
            <a:r>
              <a:rPr kumimoji="1" lang="ja-JP" altLang="en-US" dirty="0" smtClean="0"/>
              <a:t>対応機種：</a:t>
            </a:r>
            <a:r>
              <a:rPr kumimoji="1" lang="en-US" altLang="ja-JP" dirty="0" smtClean="0"/>
              <a:t>PC</a:t>
            </a:r>
          </a:p>
          <a:p>
            <a:r>
              <a:rPr kumimoji="1" lang="ja-JP" altLang="en-US" dirty="0" smtClean="0"/>
              <a:t>プレイ人数は</a:t>
            </a:r>
            <a:r>
              <a:rPr kumimoji="1" lang="en-US" altLang="ja-JP" dirty="0" smtClean="0"/>
              <a:t>1</a:t>
            </a:r>
            <a:r>
              <a:rPr kumimoji="1" lang="ja-JP" altLang="en-US" dirty="0" smtClean="0"/>
              <a:t>人を想定</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1</a:t>
            </a:fld>
            <a:endParaRPr kumimoji="1" lang="ja-JP" altLang="en-US"/>
          </a:p>
        </p:txBody>
      </p:sp>
    </p:spTree>
    <p:extLst>
      <p:ext uri="{BB962C8B-B14F-4D97-AF65-F5344CB8AC3E}">
        <p14:creationId xmlns:p14="http://schemas.microsoft.com/office/powerpoint/2010/main" val="1032094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2</a:t>
            </a:fld>
            <a:endParaRPr kumimoji="1" lang="ja-JP" altLang="en-US"/>
          </a:p>
        </p:txBody>
      </p:sp>
    </p:spTree>
    <p:extLst>
      <p:ext uri="{BB962C8B-B14F-4D97-AF65-F5344CB8AC3E}">
        <p14:creationId xmlns:p14="http://schemas.microsoft.com/office/powerpoint/2010/main" val="419384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ゲーム概要は</a:t>
            </a:r>
            <a:endParaRPr kumimoji="1" lang="en-US" altLang="ja-JP" dirty="0" smtClean="0"/>
          </a:p>
          <a:p>
            <a:r>
              <a:rPr kumimoji="1" lang="ja-JP" altLang="en-US" dirty="0" smtClean="0"/>
              <a:t>プレイヤーは自身で操作するキャラクターを強化して、</a:t>
            </a:r>
            <a:endParaRPr kumimoji="1" lang="en-US" altLang="ja-JP" dirty="0" smtClean="0"/>
          </a:p>
          <a:p>
            <a:r>
              <a:rPr kumimoji="1" lang="ja-JP" altLang="en-US" dirty="0" smtClean="0"/>
              <a:t>オリジナルの戦い方での戦闘です</a:t>
            </a:r>
            <a:endParaRPr kumimoji="1" lang="en-US" altLang="ja-JP" dirty="0" smtClean="0"/>
          </a:p>
          <a:p>
            <a:endParaRPr kumimoji="1" lang="en-US" altLang="ja-JP" dirty="0" smtClean="0"/>
          </a:p>
          <a:p>
            <a:r>
              <a:rPr kumimoji="1" lang="ja-JP" altLang="en-US" dirty="0" smtClean="0"/>
              <a:t>ゲームの目的は</a:t>
            </a:r>
            <a:endParaRPr kumimoji="1" lang="en-US" altLang="ja-JP" dirty="0" smtClean="0"/>
          </a:p>
          <a:p>
            <a:r>
              <a:rPr kumimoji="1" lang="ja-JP" altLang="en-US" dirty="0" smtClean="0"/>
              <a:t>ステージの奥で待ち構えるボスの撃破です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3</a:t>
            </a:fld>
            <a:endParaRPr kumimoji="1" lang="ja-JP" altLang="en-US"/>
          </a:p>
        </p:txBody>
      </p:sp>
    </p:spTree>
    <p:extLst>
      <p:ext uri="{BB962C8B-B14F-4D97-AF65-F5344CB8AC3E}">
        <p14:creationId xmlns:p14="http://schemas.microsoft.com/office/powerpoint/2010/main" val="3394870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このゲームの流れといたしまして</a:t>
            </a:r>
            <a:endParaRPr kumimoji="1" lang="en-US" altLang="ja-JP" dirty="0" smtClean="0"/>
          </a:p>
          <a:p>
            <a:r>
              <a:rPr kumimoji="1" lang="ja-JP" altLang="en-US" dirty="0" smtClean="0"/>
              <a:t>敵を攻撃する際に各部位を狙うことで敵の一部を破壊します</a:t>
            </a:r>
            <a:endParaRPr kumimoji="1" lang="en-US" altLang="ja-JP" dirty="0" smtClean="0"/>
          </a:p>
          <a:p>
            <a:endParaRPr kumimoji="1" lang="en-US" altLang="ja-JP" dirty="0" smtClean="0"/>
          </a:p>
          <a:p>
            <a:r>
              <a:rPr kumimoji="1" lang="ja-JP" altLang="en-US" dirty="0" smtClean="0"/>
              <a:t>破壊された部分はパーツとしてプレイヤーは入手することができます</a:t>
            </a:r>
            <a:endParaRPr kumimoji="1" lang="en-US" altLang="ja-JP" dirty="0" smtClean="0"/>
          </a:p>
          <a:p>
            <a:endParaRPr kumimoji="1" lang="en-US" altLang="ja-JP" dirty="0" smtClean="0"/>
          </a:p>
          <a:p>
            <a:r>
              <a:rPr kumimoji="1" lang="ja-JP" altLang="en-US" dirty="0" smtClean="0"/>
              <a:t>入手したパーツを自身に装着し強化</a:t>
            </a:r>
            <a:endParaRPr kumimoji="1" lang="en-US" altLang="ja-JP" dirty="0" smtClean="0"/>
          </a:p>
          <a:p>
            <a:endParaRPr kumimoji="1" lang="en-US" altLang="ja-JP" dirty="0" smtClean="0"/>
          </a:p>
          <a:p>
            <a:r>
              <a:rPr kumimoji="1" lang="ja-JP" altLang="en-US" dirty="0" smtClean="0"/>
              <a:t>限界値まで装備したパーツをすべて外すことで強力な必殺技を発動して戦います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4</a:t>
            </a:fld>
            <a:endParaRPr kumimoji="1" lang="ja-JP" altLang="en-US"/>
          </a:p>
        </p:txBody>
      </p:sp>
    </p:spTree>
    <p:extLst>
      <p:ext uri="{BB962C8B-B14F-4D97-AF65-F5344CB8AC3E}">
        <p14:creationId xmlns:p14="http://schemas.microsoft.com/office/powerpoint/2010/main" val="3507440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入手したパーツを装着し強化していくのですが、</a:t>
            </a:r>
            <a:endParaRPr kumimoji="1" lang="en-US" altLang="ja-JP" dirty="0" smtClean="0"/>
          </a:p>
          <a:p>
            <a:r>
              <a:rPr kumimoji="1" lang="ja-JP" altLang="en-US" dirty="0" smtClean="0"/>
              <a:t>ただ強化されるのではなく、見た目やアクションの変化も起こります</a:t>
            </a:r>
            <a:endParaRPr kumimoji="1" lang="en-US" altLang="ja-JP" dirty="0" smtClean="0"/>
          </a:p>
          <a:p>
            <a:endParaRPr kumimoji="1" lang="en-US" altLang="ja-JP" dirty="0" smtClean="0"/>
          </a:p>
          <a:p>
            <a:r>
              <a:rPr kumimoji="1" lang="ja-JP" altLang="en-US" dirty="0" smtClean="0"/>
              <a:t>例えば、敵の腕を破壊し、自身に装着していくことで、</a:t>
            </a:r>
            <a:endParaRPr kumimoji="1" lang="en-US" altLang="ja-JP" dirty="0" smtClean="0"/>
          </a:p>
          <a:p>
            <a:r>
              <a:rPr kumimoji="1" lang="ja-JP" altLang="en-US" dirty="0" smtClean="0"/>
              <a:t>腕の機能が特化した装備になっていきます</a:t>
            </a:r>
            <a:endParaRPr kumimoji="1" lang="en-US" altLang="ja-JP" dirty="0" smtClean="0"/>
          </a:p>
          <a:p>
            <a:endParaRPr kumimoji="1" lang="en-US" altLang="ja-JP" dirty="0" smtClean="0"/>
          </a:p>
          <a:p>
            <a:r>
              <a:rPr kumimoji="1" lang="ja-JP" altLang="en-US" dirty="0" smtClean="0"/>
              <a:t>組み合わせ次第で性能が変化していくことがポイントです</a:t>
            </a:r>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5</a:t>
            </a:fld>
            <a:endParaRPr kumimoji="1" lang="ja-JP" altLang="en-US"/>
          </a:p>
        </p:txBody>
      </p:sp>
    </p:spTree>
    <p:extLst>
      <p:ext uri="{BB962C8B-B14F-4D97-AF65-F5344CB8AC3E}">
        <p14:creationId xmlns:p14="http://schemas.microsoft.com/office/powerpoint/2010/main" val="2037745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プレイヤー装着の装着例といたしまして</a:t>
            </a:r>
            <a:endParaRPr kumimoji="1" lang="en-US" altLang="ja-JP" dirty="0" smtClean="0"/>
          </a:p>
          <a:p>
            <a:endParaRPr kumimoji="1" lang="en-US" altLang="ja-JP" dirty="0" smtClean="0"/>
          </a:p>
          <a:p>
            <a:r>
              <a:rPr kumimoji="1" lang="ja-JP" altLang="en-US" dirty="0" smtClean="0"/>
              <a:t>全身をバランスよく強化していく</a:t>
            </a:r>
            <a:endParaRPr kumimoji="1" lang="en-US" altLang="ja-JP" dirty="0" smtClean="0"/>
          </a:p>
          <a:p>
            <a:r>
              <a:rPr kumimoji="1" lang="ja-JP" altLang="en-US" dirty="0" smtClean="0"/>
              <a:t>こちらは長時間安定した戦闘が楽しめるように操作性にもメリットがでます</a:t>
            </a:r>
            <a:endParaRPr kumimoji="1" lang="en-US" altLang="ja-JP" dirty="0" smtClean="0"/>
          </a:p>
          <a:p>
            <a:endParaRPr kumimoji="1" lang="en-US" altLang="ja-JP" dirty="0" smtClean="0"/>
          </a:p>
          <a:p>
            <a:r>
              <a:rPr kumimoji="1" lang="ja-JP" altLang="en-US" dirty="0" smtClean="0"/>
              <a:t>反対に一部分だけの強化は</a:t>
            </a:r>
            <a:endParaRPr kumimoji="1" lang="en-US" altLang="ja-JP" dirty="0" smtClean="0"/>
          </a:p>
          <a:p>
            <a:r>
              <a:rPr kumimoji="1" lang="ja-JP" altLang="en-US" dirty="0" smtClean="0"/>
              <a:t>重さの偏りで操作がしにくくなり、敵の攻撃に当たりやすくなってしまいますが</a:t>
            </a:r>
            <a:endParaRPr kumimoji="1" lang="en-US" altLang="ja-JP" dirty="0" smtClean="0"/>
          </a:p>
          <a:p>
            <a:r>
              <a:rPr kumimoji="1" lang="ja-JP" altLang="en-US" dirty="0" smtClean="0"/>
              <a:t>強化している部分をパージすることで強力な必殺技を使うことができます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6</a:t>
            </a:fld>
            <a:endParaRPr kumimoji="1" lang="ja-JP" altLang="en-US"/>
          </a:p>
        </p:txBody>
      </p:sp>
    </p:spTree>
    <p:extLst>
      <p:ext uri="{BB962C8B-B14F-4D97-AF65-F5344CB8AC3E}">
        <p14:creationId xmlns:p14="http://schemas.microsoft.com/office/powerpoint/2010/main" val="2984410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基本となるパージは、装備しているパーツの耐久力を０（ゼロ）にして、装備を勢いよく飛ばす</a:t>
            </a:r>
            <a:endParaRPr kumimoji="1" lang="en-US" altLang="ja-JP" dirty="0" smtClean="0"/>
          </a:p>
          <a:p>
            <a:r>
              <a:rPr kumimoji="1" lang="ja-JP" altLang="en-US" dirty="0" smtClean="0"/>
              <a:t>攻撃と回避を兼ねそろえた技になります</a:t>
            </a:r>
            <a:endParaRPr kumimoji="1" lang="en-US" altLang="ja-JP" dirty="0" smtClean="0"/>
          </a:p>
          <a:p>
            <a:endParaRPr kumimoji="1" lang="en-US" altLang="ja-JP" dirty="0" smtClean="0"/>
          </a:p>
          <a:p>
            <a:r>
              <a:rPr kumimoji="1" lang="ja-JP" altLang="en-US" dirty="0" smtClean="0"/>
              <a:t>それとは別に集中型で強化した場合、強化した部位、装備しているパーツから</a:t>
            </a:r>
            <a:endParaRPr kumimoji="1" lang="en-US" altLang="ja-JP" dirty="0" smtClean="0"/>
          </a:p>
          <a:p>
            <a:r>
              <a:rPr kumimoji="1" lang="ja-JP" altLang="en-US" dirty="0" smtClean="0"/>
              <a:t>様々な必殺技を発動できます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7</a:t>
            </a:fld>
            <a:endParaRPr kumimoji="1" lang="ja-JP" altLang="en-US"/>
          </a:p>
        </p:txBody>
      </p:sp>
    </p:spTree>
    <p:extLst>
      <p:ext uri="{BB962C8B-B14F-4D97-AF65-F5344CB8AC3E}">
        <p14:creationId xmlns:p14="http://schemas.microsoft.com/office/powerpoint/2010/main" val="3467525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2017/11/20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3422919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2017/11/20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1001891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2017/11/20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17467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grpSp>
        <p:nvGrpSpPr>
          <p:cNvPr id="10" name="グループ化 9"/>
          <p:cNvGrpSpPr/>
          <p:nvPr userDrawn="1"/>
        </p:nvGrpSpPr>
        <p:grpSpPr>
          <a:xfrm>
            <a:off x="0" y="1"/>
            <a:ext cx="9144000" cy="6857999"/>
            <a:chOff x="0" y="1"/>
            <a:chExt cx="9144000" cy="6857999"/>
          </a:xfrm>
        </p:grpSpPr>
        <p:sp>
          <p:nvSpPr>
            <p:cNvPr id="7" name="正方形/長方形 6"/>
            <p:cNvSpPr/>
            <p:nvPr userDrawn="1"/>
          </p:nvSpPr>
          <p:spPr>
            <a:xfrm>
              <a:off x="0" y="1"/>
              <a:ext cx="9144000" cy="5097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0" y="275466"/>
              <a:ext cx="4580092" cy="5097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a:off x="4110753" y="198583"/>
              <a:ext cx="1100517" cy="586681"/>
            </a:xfrm>
            <a:prstGeom prst="parallelogram">
              <a:avLst>
                <a:gd name="adj" fmla="val 9534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6295604"/>
              <a:ext cx="9144000" cy="5623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Title 1"/>
          <p:cNvSpPr>
            <a:spLocks noGrp="1"/>
          </p:cNvSpPr>
          <p:nvPr>
            <p:ph type="title"/>
          </p:nvPr>
        </p:nvSpPr>
        <p:spPr>
          <a:xfrm>
            <a:off x="267037" y="13507"/>
            <a:ext cx="7689962" cy="646322"/>
          </a:xfrm>
          <a:noFill/>
        </p:spPr>
        <p:txBody>
          <a:bodyPr tIns="108000" anchor="t"/>
          <a:lstStyle>
            <a:lvl1pPr>
              <a:defRPr b="1">
                <a:solidFill>
                  <a:schemeClr val="bg1"/>
                </a:solidFill>
                <a:latin typeface="HGP明朝B" panose="02020800000000000000" pitchFamily="18" charset="-128"/>
                <a:ea typeface="HGP明朝B" panose="02020800000000000000" pitchFamily="18" charset="-128"/>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628650" y="1006544"/>
            <a:ext cx="7886700" cy="5013595"/>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2017/11/20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50284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2017/11/20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169919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37D479E-B6B9-4720-8E8B-C8A4A95AA0E5}" type="datetimeFigureOut">
              <a:rPr kumimoji="1" lang="ja-JP" altLang="en-US" smtClean="0"/>
              <a:t>2017/11/20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73701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37D479E-B6B9-4720-8E8B-C8A4A95AA0E5}" type="datetimeFigureOut">
              <a:rPr kumimoji="1" lang="ja-JP" altLang="en-US" smtClean="0"/>
              <a:t>2017/11/20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658397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37D479E-B6B9-4720-8E8B-C8A4A95AA0E5}" type="datetimeFigureOut">
              <a:rPr kumimoji="1" lang="ja-JP" altLang="en-US" smtClean="0"/>
              <a:t>2017/11/20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8286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D479E-B6B9-4720-8E8B-C8A4A95AA0E5}" type="datetimeFigureOut">
              <a:rPr kumimoji="1" lang="ja-JP" altLang="en-US" smtClean="0"/>
              <a:t>2017/11/20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1606424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37D479E-B6B9-4720-8E8B-C8A4A95AA0E5}" type="datetimeFigureOut">
              <a:rPr kumimoji="1" lang="ja-JP" altLang="en-US" smtClean="0"/>
              <a:t>2017/11/20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517725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37D479E-B6B9-4720-8E8B-C8A4A95AA0E5}" type="datetimeFigureOut">
              <a:rPr kumimoji="1" lang="ja-JP" altLang="en-US" smtClean="0"/>
              <a:t>2017/11/20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151068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D479E-B6B9-4720-8E8B-C8A4A95AA0E5}" type="datetimeFigureOut">
              <a:rPr kumimoji="1" lang="ja-JP" altLang="en-US" smtClean="0"/>
              <a:t>2017/11/20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16505632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685800" y="5102253"/>
            <a:ext cx="4141693" cy="947745"/>
          </a:xfrm>
        </p:spPr>
        <p:txBody>
          <a:bodyPr>
            <a:normAutofit/>
          </a:bodyPr>
          <a:lstStyle/>
          <a:p>
            <a:pPr algn="l"/>
            <a:r>
              <a:rPr kumimoji="1" lang="ja-JP" altLang="en-US" sz="1400" dirty="0" smtClean="0"/>
              <a:t>ジャンル：</a:t>
            </a:r>
            <a:r>
              <a:rPr kumimoji="1" lang="en-US" altLang="ja-JP" sz="1400" dirty="0" smtClean="0"/>
              <a:t>3D </a:t>
            </a:r>
            <a:r>
              <a:rPr kumimoji="1" lang="ja-JP" altLang="en-US" sz="1400" dirty="0" smtClean="0"/>
              <a:t>アクションシューティング</a:t>
            </a:r>
            <a:endParaRPr kumimoji="1" lang="en-US" altLang="ja-JP" sz="1400" dirty="0" smtClean="0"/>
          </a:p>
          <a:p>
            <a:pPr algn="l"/>
            <a:r>
              <a:rPr kumimoji="1" lang="ja-JP" altLang="en-US" sz="1400" dirty="0" smtClean="0"/>
              <a:t>対応機種：</a:t>
            </a:r>
            <a:r>
              <a:rPr kumimoji="1" lang="en-US" altLang="ja-JP" sz="1400" dirty="0" smtClean="0"/>
              <a:t>PC</a:t>
            </a:r>
          </a:p>
          <a:p>
            <a:pPr algn="l"/>
            <a:r>
              <a:rPr lang="ja-JP" altLang="en-US" sz="1400" dirty="0" smtClean="0"/>
              <a:t>プレイ人数：</a:t>
            </a:r>
            <a:r>
              <a:rPr lang="en-US" altLang="ja-JP" sz="1400" dirty="0" smtClean="0"/>
              <a:t>1</a:t>
            </a:r>
            <a:r>
              <a:rPr lang="ja-JP" altLang="en-US" sz="1400" dirty="0" smtClean="0"/>
              <a:t>人</a:t>
            </a:r>
            <a:endParaRPr lang="en-US" altLang="ja-JP" sz="1400" dirty="0"/>
          </a:p>
        </p:txBody>
      </p:sp>
      <p:sp>
        <p:nvSpPr>
          <p:cNvPr id="5" name="サブタイトル 2"/>
          <p:cNvSpPr txBox="1">
            <a:spLocks/>
          </p:cNvSpPr>
          <p:nvPr/>
        </p:nvSpPr>
        <p:spPr>
          <a:xfrm>
            <a:off x="5553636" y="4403035"/>
            <a:ext cx="2904564" cy="1646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lang="ja-JP" altLang="en-US" sz="2800" b="1" dirty="0" smtClean="0"/>
              <a:t>企画書</a:t>
            </a:r>
            <a:endParaRPr lang="en-US" altLang="ja-JP" sz="2800" b="1" dirty="0" smtClean="0"/>
          </a:p>
          <a:p>
            <a:pPr algn="r"/>
            <a:endParaRPr lang="en-US" altLang="ja-JP" sz="500" b="1" dirty="0" smtClean="0"/>
          </a:p>
          <a:p>
            <a:pPr algn="r"/>
            <a:r>
              <a:rPr lang="ja-JP" altLang="en-US" sz="1400" dirty="0" smtClean="0"/>
              <a:t>日本工学院八王子専門学校</a:t>
            </a:r>
            <a:endParaRPr lang="en-US" altLang="ja-JP" sz="1400" dirty="0" smtClean="0"/>
          </a:p>
          <a:p>
            <a:pPr algn="r"/>
            <a:r>
              <a:rPr lang="ja-JP" altLang="en-US" sz="1400" dirty="0"/>
              <a:t>ゲームクリエイター科</a:t>
            </a:r>
            <a:r>
              <a:rPr lang="ja-JP" altLang="en-US" sz="1400" dirty="0" smtClean="0"/>
              <a:t>四年制 </a:t>
            </a:r>
            <a:r>
              <a:rPr lang="en-US" altLang="ja-JP" sz="1400" dirty="0" smtClean="0"/>
              <a:t>4</a:t>
            </a:r>
            <a:r>
              <a:rPr lang="ja-JP" altLang="en-US" sz="1400" dirty="0" smtClean="0"/>
              <a:t>年</a:t>
            </a:r>
            <a:endParaRPr lang="en-US" altLang="ja-JP" sz="1400" dirty="0" smtClean="0"/>
          </a:p>
          <a:p>
            <a:pPr algn="r"/>
            <a:r>
              <a:rPr lang="en-US" altLang="ja-JP" sz="1400" dirty="0" smtClean="0"/>
              <a:t>53</a:t>
            </a:r>
            <a:r>
              <a:rPr lang="ja-JP" altLang="en-US" sz="1400" dirty="0" smtClean="0"/>
              <a:t>班</a:t>
            </a:r>
            <a:endParaRPr lang="ja-JP" altLang="en-US" sz="1400" dirty="0"/>
          </a:p>
        </p:txBody>
      </p:sp>
      <p:sp>
        <p:nvSpPr>
          <p:cNvPr id="8" name="正方形/長方形 7"/>
          <p:cNvSpPr/>
          <p:nvPr/>
        </p:nvSpPr>
        <p:spPr>
          <a:xfrm>
            <a:off x="0" y="0"/>
            <a:ext cx="9144000" cy="6758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0" y="6182139"/>
            <a:ext cx="9144000" cy="6758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6602" y="1950315"/>
            <a:ext cx="4814195" cy="2181432"/>
          </a:xfrm>
          <a:prstGeom prst="rect">
            <a:avLst/>
          </a:prstGeom>
        </p:spPr>
      </p:pic>
      <p:sp>
        <p:nvSpPr>
          <p:cNvPr id="13" name="サブタイトル 2"/>
          <p:cNvSpPr txBox="1">
            <a:spLocks/>
          </p:cNvSpPr>
          <p:nvPr/>
        </p:nvSpPr>
        <p:spPr>
          <a:xfrm>
            <a:off x="6218966" y="778505"/>
            <a:ext cx="3230217" cy="2932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1400" dirty="0" smtClean="0"/>
              <a:t>※</a:t>
            </a:r>
            <a:r>
              <a:rPr lang="ja-JP" altLang="en-US" sz="1400" dirty="0" smtClean="0"/>
              <a:t>画像</a:t>
            </a:r>
            <a:r>
              <a:rPr lang="ja-JP" altLang="en-US" sz="1400" dirty="0" smtClean="0"/>
              <a:t>はインターネットから引用</a:t>
            </a:r>
            <a:endParaRPr lang="en-US" altLang="ja-JP" sz="1400" dirty="0"/>
          </a:p>
        </p:txBody>
      </p:sp>
    </p:spTree>
    <p:extLst>
      <p:ext uri="{BB962C8B-B14F-4D97-AF65-F5344CB8AC3E}">
        <p14:creationId xmlns:p14="http://schemas.microsoft.com/office/powerpoint/2010/main" val="22282848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コンセプト</a:t>
            </a:r>
            <a:endParaRPr kumimoji="1" lang="ja-JP" altLang="en-US" dirty="0"/>
          </a:p>
        </p:txBody>
      </p:sp>
      <p:sp>
        <p:nvSpPr>
          <p:cNvPr id="4" name="テキスト ボックス 3"/>
          <p:cNvSpPr txBox="1"/>
          <p:nvPr/>
        </p:nvSpPr>
        <p:spPr>
          <a:xfrm>
            <a:off x="1268260" y="3105834"/>
            <a:ext cx="6607480" cy="646331"/>
          </a:xfrm>
          <a:prstGeom prst="rect">
            <a:avLst/>
          </a:prstGeom>
          <a:noFill/>
        </p:spPr>
        <p:txBody>
          <a:bodyPr wrap="square" rtlCol="0">
            <a:spAutoFit/>
          </a:bodyPr>
          <a:lstStyle/>
          <a:p>
            <a:pPr algn="ctr"/>
            <a:r>
              <a:rPr lang="ja-JP" altLang="en-US" sz="3600" b="1" dirty="0"/>
              <a:t>自分</a:t>
            </a:r>
            <a:r>
              <a:rPr lang="ja-JP" altLang="en-US" sz="3600" b="1" dirty="0" smtClean="0"/>
              <a:t>だけの</a:t>
            </a:r>
            <a:r>
              <a:rPr lang="ja-JP" altLang="en-US" sz="3600" b="1" dirty="0"/>
              <a:t>武器</a:t>
            </a:r>
            <a:r>
              <a:rPr lang="ja-JP" altLang="en-US" sz="3600" b="1" dirty="0" smtClean="0"/>
              <a:t>を作って</a:t>
            </a:r>
            <a:r>
              <a:rPr lang="ja-JP" altLang="en-US" sz="3600" b="1" dirty="0"/>
              <a:t>戦</a:t>
            </a:r>
            <a:r>
              <a:rPr lang="ja-JP" altLang="en-US" sz="3600" b="1" dirty="0" smtClean="0"/>
              <a:t>う</a:t>
            </a:r>
            <a:endParaRPr lang="en-US" altLang="ja-JP" sz="3600" b="1" dirty="0"/>
          </a:p>
        </p:txBody>
      </p:sp>
    </p:spTree>
    <p:extLst>
      <p:ext uri="{BB962C8B-B14F-4D97-AF65-F5344CB8AC3E}">
        <p14:creationId xmlns:p14="http://schemas.microsoft.com/office/powerpoint/2010/main" val="2077716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3">
            <a:extLst>
              <a:ext uri="{28A0092B-C50C-407E-A947-70E740481C1C}">
                <a14:useLocalDpi xmlns:a14="http://schemas.microsoft.com/office/drawing/2010/main" val="0"/>
              </a:ext>
            </a:extLst>
          </a:blip>
          <a:srcRect b="22374"/>
          <a:stretch/>
        </p:blipFill>
        <p:spPr>
          <a:xfrm>
            <a:off x="3214837" y="2467673"/>
            <a:ext cx="6573830" cy="3827249"/>
          </a:xfrm>
          <a:prstGeom prst="rect">
            <a:avLst/>
          </a:prstGeom>
        </p:spPr>
      </p:pic>
      <p:sp>
        <p:nvSpPr>
          <p:cNvPr id="2" name="タイトル 1"/>
          <p:cNvSpPr>
            <a:spLocks noGrp="1"/>
          </p:cNvSpPr>
          <p:nvPr>
            <p:ph type="title"/>
          </p:nvPr>
        </p:nvSpPr>
        <p:spPr/>
        <p:txBody>
          <a:bodyPr>
            <a:normAutofit fontScale="90000"/>
          </a:bodyPr>
          <a:lstStyle/>
          <a:p>
            <a:r>
              <a:rPr kumimoji="1" lang="ja-JP" altLang="en-US" dirty="0" smtClean="0"/>
              <a:t>概要</a:t>
            </a:r>
            <a:endParaRPr kumimoji="1" lang="ja-JP" altLang="en-US" dirty="0"/>
          </a:p>
        </p:txBody>
      </p:sp>
      <p:sp>
        <p:nvSpPr>
          <p:cNvPr id="4" name="テキスト ボックス 3"/>
          <p:cNvSpPr txBox="1"/>
          <p:nvPr/>
        </p:nvSpPr>
        <p:spPr>
          <a:xfrm>
            <a:off x="391811" y="4262718"/>
            <a:ext cx="5057795" cy="1692771"/>
          </a:xfrm>
          <a:prstGeom prst="rect">
            <a:avLst/>
          </a:prstGeom>
          <a:solidFill>
            <a:schemeClr val="bg1"/>
          </a:solidFill>
          <a:ln w="38100">
            <a:solidFill>
              <a:schemeClr val="tx1"/>
            </a:solidFill>
          </a:ln>
        </p:spPr>
        <p:txBody>
          <a:bodyPr wrap="none" rtlCol="0">
            <a:spAutoFit/>
          </a:bodyPr>
          <a:lstStyle/>
          <a:p>
            <a:r>
              <a:rPr kumimoji="1" lang="en-US" altLang="ja-JP" sz="2400" dirty="0" smtClean="0"/>
              <a:t>【</a:t>
            </a:r>
            <a:r>
              <a:rPr kumimoji="1" lang="ja-JP" altLang="en-US" sz="2400" b="1" dirty="0" smtClean="0"/>
              <a:t>超大型機械兵器</a:t>
            </a:r>
            <a:r>
              <a:rPr kumimoji="1" lang="en-US" altLang="ja-JP" sz="2400" dirty="0" smtClean="0"/>
              <a:t>】</a:t>
            </a:r>
          </a:p>
          <a:p>
            <a:r>
              <a:rPr lang="ja-JP" altLang="en-US" sz="2000" dirty="0" smtClean="0"/>
              <a:t>　ボスエネミー</a:t>
            </a:r>
            <a:endParaRPr kumimoji="1" lang="en-US" altLang="ja-JP" sz="2000" dirty="0" smtClean="0"/>
          </a:p>
          <a:p>
            <a:r>
              <a:rPr lang="ja-JP" altLang="en-US" sz="2000" dirty="0" smtClean="0"/>
              <a:t>　ステージ最奥でプレイヤーを待ち受ける</a:t>
            </a:r>
            <a:endParaRPr lang="en-US" altLang="ja-JP" sz="2000" dirty="0" smtClean="0"/>
          </a:p>
          <a:p>
            <a:r>
              <a:rPr kumimoji="1" lang="ja-JP" altLang="en-US" sz="2000" dirty="0" smtClean="0"/>
              <a:t>　巨大な敵、残り</a:t>
            </a:r>
            <a:r>
              <a:rPr kumimoji="1" lang="en-US" altLang="ja-JP" sz="2000" dirty="0" smtClean="0"/>
              <a:t>HP</a:t>
            </a:r>
            <a:r>
              <a:rPr kumimoji="1" lang="ja-JP" altLang="en-US" sz="2000" dirty="0" smtClean="0"/>
              <a:t>で特殊攻撃</a:t>
            </a:r>
            <a:endParaRPr kumimoji="1" lang="en-US" altLang="ja-JP" sz="2000" dirty="0" smtClean="0"/>
          </a:p>
          <a:p>
            <a:r>
              <a:rPr lang="ja-JP" altLang="en-US" sz="2000" dirty="0"/>
              <a:t>　</a:t>
            </a:r>
            <a:r>
              <a:rPr lang="ja-JP" altLang="en-US" sz="2000" dirty="0" smtClean="0"/>
              <a:t>たくさんの装備を備えている</a:t>
            </a:r>
            <a:endParaRPr kumimoji="1" lang="en-US" altLang="ja-JP" sz="2000" dirty="0" smtClean="0"/>
          </a:p>
        </p:txBody>
      </p:sp>
      <p:sp>
        <p:nvSpPr>
          <p:cNvPr id="7" name="テキスト ボックス 6"/>
          <p:cNvSpPr txBox="1"/>
          <p:nvPr/>
        </p:nvSpPr>
        <p:spPr>
          <a:xfrm>
            <a:off x="4032857" y="1288152"/>
            <a:ext cx="4801314" cy="1384995"/>
          </a:xfrm>
          <a:prstGeom prst="rect">
            <a:avLst/>
          </a:prstGeom>
          <a:noFill/>
          <a:ln w="38100">
            <a:solidFill>
              <a:schemeClr val="tx1"/>
            </a:solidFill>
          </a:ln>
        </p:spPr>
        <p:txBody>
          <a:bodyPr wrap="none" rtlCol="0">
            <a:spAutoFit/>
          </a:bodyPr>
          <a:lstStyle/>
          <a:p>
            <a:r>
              <a:rPr kumimoji="1" lang="en-US" altLang="ja-JP" sz="2400" dirty="0" smtClean="0"/>
              <a:t>【</a:t>
            </a:r>
            <a:r>
              <a:rPr kumimoji="1" lang="ja-JP" altLang="en-US" sz="2400" b="1" dirty="0" smtClean="0"/>
              <a:t>強化と変化</a:t>
            </a:r>
            <a:r>
              <a:rPr kumimoji="1" lang="en-US" altLang="ja-JP" sz="2400" dirty="0" smtClean="0"/>
              <a:t>】</a:t>
            </a:r>
          </a:p>
          <a:p>
            <a:r>
              <a:rPr lang="ja-JP" altLang="en-US" sz="2000" dirty="0" smtClean="0"/>
              <a:t>　</a:t>
            </a:r>
            <a:r>
              <a:rPr lang="ja-JP" altLang="en-US" sz="2000" b="1" dirty="0" smtClean="0">
                <a:solidFill>
                  <a:srgbClr val="FF0000"/>
                </a:solidFill>
              </a:rPr>
              <a:t>自由度の高い強化</a:t>
            </a:r>
            <a:r>
              <a:rPr lang="ja-JP" altLang="en-US" sz="2000" dirty="0" smtClean="0"/>
              <a:t>とそれに合わせて</a:t>
            </a:r>
            <a:endParaRPr lang="en-US" altLang="ja-JP" sz="2000" dirty="0" smtClean="0"/>
          </a:p>
          <a:p>
            <a:r>
              <a:rPr kumimoji="1" lang="ja-JP" altLang="en-US" sz="2000" dirty="0"/>
              <a:t>　</a:t>
            </a:r>
            <a:r>
              <a:rPr kumimoji="1" lang="ja-JP" altLang="en-US" sz="2000" b="1" dirty="0" smtClean="0">
                <a:solidFill>
                  <a:srgbClr val="FF0000"/>
                </a:solidFill>
              </a:rPr>
              <a:t>変化するアクション</a:t>
            </a:r>
            <a:endParaRPr kumimoji="1" lang="en-US" altLang="ja-JP" sz="2000" b="1" dirty="0" smtClean="0">
              <a:solidFill>
                <a:srgbClr val="FF0000"/>
              </a:solidFill>
            </a:endParaRPr>
          </a:p>
          <a:p>
            <a:r>
              <a:rPr lang="ja-JP" altLang="en-US" sz="2000" dirty="0"/>
              <a:t>　</a:t>
            </a:r>
            <a:r>
              <a:rPr lang="ja-JP" altLang="en-US" sz="2000" dirty="0" smtClean="0"/>
              <a:t>状況に応じてプレイヤーを組み立てる</a:t>
            </a:r>
            <a:endParaRPr kumimoji="1" lang="en-US" altLang="ja-JP" sz="2000" dirty="0" smtClean="0"/>
          </a:p>
        </p:txBody>
      </p:sp>
      <p:pic>
        <p:nvPicPr>
          <p:cNvPr id="9" name="図 8"/>
          <p:cNvPicPr>
            <a:picLocks noChangeAspect="1"/>
          </p:cNvPicPr>
          <p:nvPr/>
        </p:nvPicPr>
        <p:blipFill rotWithShape="1">
          <a:blip r:embed="rId4">
            <a:extLst>
              <a:ext uri="{28A0092B-C50C-407E-A947-70E740481C1C}">
                <a14:useLocalDpi xmlns:a14="http://schemas.microsoft.com/office/drawing/2010/main" val="0"/>
              </a:ext>
            </a:extLst>
          </a:blip>
          <a:srcRect b="880"/>
          <a:stretch/>
        </p:blipFill>
        <p:spPr>
          <a:xfrm>
            <a:off x="0" y="510277"/>
            <a:ext cx="4666570" cy="3478245"/>
          </a:xfrm>
          <a:prstGeom prst="rect">
            <a:avLst/>
          </a:prstGeom>
        </p:spPr>
      </p:pic>
    </p:spTree>
    <p:extLst>
      <p:ext uri="{BB962C8B-B14F-4D97-AF65-F5344CB8AC3E}">
        <p14:creationId xmlns:p14="http://schemas.microsoft.com/office/powerpoint/2010/main" val="3840489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図 32"/>
          <p:cNvPicPr>
            <a:picLocks noChangeAspect="1"/>
          </p:cNvPicPr>
          <p:nvPr/>
        </p:nvPicPr>
        <p:blipFill>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2394220" y="1428998"/>
            <a:ext cx="4355560" cy="4355560"/>
          </a:xfrm>
          <a:prstGeom prst="rect">
            <a:avLst/>
          </a:prstGeom>
        </p:spPr>
      </p:pic>
      <p:sp>
        <p:nvSpPr>
          <p:cNvPr id="13" name="角丸四角形 12"/>
          <p:cNvSpPr/>
          <p:nvPr/>
        </p:nvSpPr>
        <p:spPr>
          <a:xfrm>
            <a:off x="4728210" y="1262342"/>
            <a:ext cx="3787140" cy="2166657"/>
          </a:xfrm>
          <a:prstGeom prst="roundRect">
            <a:avLst>
              <a:gd name="adj" fmla="val 3912"/>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622300" y="3786162"/>
            <a:ext cx="3787140" cy="2166657"/>
          </a:xfrm>
          <a:prstGeom prst="roundRect">
            <a:avLst>
              <a:gd name="adj" fmla="val 3912"/>
            </a:avLst>
          </a:prstGeom>
          <a:noFill/>
          <a:ln w="57150">
            <a:solidFill>
              <a:srgbClr val="FF47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4728210" y="3785359"/>
            <a:ext cx="3787140" cy="2166657"/>
          </a:xfrm>
          <a:prstGeom prst="roundRect">
            <a:avLst>
              <a:gd name="adj" fmla="val 3912"/>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smtClean="0"/>
              <a:t>ゲームフロー</a:t>
            </a:r>
            <a:endParaRPr kumimoji="1" lang="ja-JP" altLang="en-US" dirty="0"/>
          </a:p>
        </p:txBody>
      </p:sp>
      <p:sp>
        <p:nvSpPr>
          <p:cNvPr id="20" name="テキスト ボックス 19"/>
          <p:cNvSpPr txBox="1"/>
          <p:nvPr/>
        </p:nvSpPr>
        <p:spPr>
          <a:xfrm>
            <a:off x="762149" y="1339725"/>
            <a:ext cx="1210588" cy="400110"/>
          </a:xfrm>
          <a:prstGeom prst="rect">
            <a:avLst/>
          </a:prstGeom>
          <a:noFill/>
        </p:spPr>
        <p:txBody>
          <a:bodyPr wrap="none" rtlCol="0">
            <a:spAutoFit/>
          </a:bodyPr>
          <a:lstStyle/>
          <a:p>
            <a:pPr algn="ctr"/>
            <a:r>
              <a:rPr lang="ja-JP" altLang="en-US" sz="2000" b="1" dirty="0"/>
              <a:t>敵</a:t>
            </a:r>
            <a:r>
              <a:rPr lang="ja-JP" altLang="en-US" sz="2000" b="1" dirty="0" smtClean="0"/>
              <a:t>を</a:t>
            </a:r>
            <a:r>
              <a:rPr lang="ja-JP" altLang="en-US" sz="2000" b="1" dirty="0"/>
              <a:t>壊</a:t>
            </a:r>
            <a:r>
              <a:rPr lang="ja-JP" altLang="en-US" sz="2000" b="1" dirty="0" smtClean="0"/>
              <a:t>す</a:t>
            </a:r>
            <a:endParaRPr lang="ja-JP" altLang="en-US" sz="2000" b="1" dirty="0"/>
          </a:p>
        </p:txBody>
      </p:sp>
      <p:sp>
        <p:nvSpPr>
          <p:cNvPr id="21" name="テキスト ボックス 20"/>
          <p:cNvSpPr txBox="1"/>
          <p:nvPr/>
        </p:nvSpPr>
        <p:spPr>
          <a:xfrm>
            <a:off x="4931550" y="1339725"/>
            <a:ext cx="954107" cy="400110"/>
          </a:xfrm>
          <a:prstGeom prst="rect">
            <a:avLst/>
          </a:prstGeom>
          <a:noFill/>
        </p:spPr>
        <p:txBody>
          <a:bodyPr wrap="none" rtlCol="0">
            <a:spAutoFit/>
          </a:bodyPr>
          <a:lstStyle/>
          <a:p>
            <a:pPr algn="ctr"/>
            <a:r>
              <a:rPr lang="ja-JP" altLang="en-US" sz="2000" b="1" dirty="0" smtClean="0"/>
              <a:t>パージ</a:t>
            </a:r>
            <a:endParaRPr lang="ja-JP" altLang="en-US" sz="2000" b="1" dirty="0"/>
          </a:p>
        </p:txBody>
      </p:sp>
      <p:sp>
        <p:nvSpPr>
          <p:cNvPr id="22" name="テキスト ボックス 21"/>
          <p:cNvSpPr txBox="1"/>
          <p:nvPr/>
        </p:nvSpPr>
        <p:spPr>
          <a:xfrm>
            <a:off x="762149" y="3873471"/>
            <a:ext cx="1723549" cy="400110"/>
          </a:xfrm>
          <a:prstGeom prst="rect">
            <a:avLst/>
          </a:prstGeom>
          <a:noFill/>
        </p:spPr>
        <p:txBody>
          <a:bodyPr wrap="none" rtlCol="0">
            <a:spAutoFit/>
          </a:bodyPr>
          <a:lstStyle/>
          <a:p>
            <a:pPr algn="ctr"/>
            <a:r>
              <a:rPr lang="ja-JP" altLang="en-US" sz="2000" b="1" dirty="0" smtClean="0"/>
              <a:t>パーツの奪取</a:t>
            </a:r>
            <a:endParaRPr lang="ja-JP" altLang="en-US" sz="2000" b="1" dirty="0"/>
          </a:p>
        </p:txBody>
      </p:sp>
      <p:sp>
        <p:nvSpPr>
          <p:cNvPr id="23" name="テキスト ボックス 22"/>
          <p:cNvSpPr txBox="1"/>
          <p:nvPr/>
        </p:nvSpPr>
        <p:spPr>
          <a:xfrm>
            <a:off x="4931550" y="3873471"/>
            <a:ext cx="2492990" cy="400110"/>
          </a:xfrm>
          <a:prstGeom prst="rect">
            <a:avLst/>
          </a:prstGeom>
          <a:noFill/>
        </p:spPr>
        <p:txBody>
          <a:bodyPr wrap="none" rtlCol="0">
            <a:spAutoFit/>
          </a:bodyPr>
          <a:lstStyle/>
          <a:p>
            <a:pPr algn="ctr"/>
            <a:r>
              <a:rPr lang="ja-JP" altLang="en-US" sz="2000" b="1" dirty="0" smtClean="0"/>
              <a:t>敵のパーツ</a:t>
            </a:r>
            <a:r>
              <a:rPr lang="ja-JP" altLang="en-US" sz="2000" b="1" dirty="0" smtClean="0"/>
              <a:t>を装着！</a:t>
            </a:r>
            <a:endParaRPr lang="ja-JP" altLang="en-US" sz="2000" b="1" dirty="0"/>
          </a:p>
        </p:txBody>
      </p:sp>
      <p:sp>
        <p:nvSpPr>
          <p:cNvPr id="25" name="テキスト ボックス 24"/>
          <p:cNvSpPr txBox="1"/>
          <p:nvPr/>
        </p:nvSpPr>
        <p:spPr>
          <a:xfrm>
            <a:off x="4795651" y="5396221"/>
            <a:ext cx="3652258" cy="523220"/>
          </a:xfrm>
          <a:prstGeom prst="rect">
            <a:avLst/>
          </a:prstGeom>
          <a:noFill/>
        </p:spPr>
        <p:txBody>
          <a:bodyPr wrap="square" rtlCol="0">
            <a:spAutoFit/>
          </a:bodyPr>
          <a:lstStyle/>
          <a:p>
            <a:pPr algn="ctr"/>
            <a:r>
              <a:rPr lang="ja-JP" altLang="en-US" sz="1400" b="1" dirty="0"/>
              <a:t>パーツを集めて自身を強化</a:t>
            </a:r>
            <a:endParaRPr lang="en-US" altLang="ja-JP" sz="1400" b="1" dirty="0"/>
          </a:p>
          <a:p>
            <a:pPr algn="ctr"/>
            <a:r>
              <a:rPr lang="ja-JP" altLang="en-US" sz="1400" b="1" dirty="0"/>
              <a:t>敵の力を自身のものに</a:t>
            </a:r>
            <a:endParaRPr lang="en-US" altLang="ja-JP" sz="1400" b="1" dirty="0"/>
          </a:p>
        </p:txBody>
      </p:sp>
      <p:sp>
        <p:nvSpPr>
          <p:cNvPr id="26" name="テキスト ボックス 25"/>
          <p:cNvSpPr txBox="1"/>
          <p:nvPr/>
        </p:nvSpPr>
        <p:spPr>
          <a:xfrm>
            <a:off x="5097278" y="2866089"/>
            <a:ext cx="3049003" cy="523220"/>
          </a:xfrm>
          <a:prstGeom prst="rect">
            <a:avLst/>
          </a:prstGeom>
          <a:noFill/>
        </p:spPr>
        <p:txBody>
          <a:bodyPr wrap="square" rtlCol="0">
            <a:spAutoFit/>
          </a:bodyPr>
          <a:lstStyle/>
          <a:p>
            <a:pPr algn="ctr"/>
            <a:r>
              <a:rPr lang="ja-JP" altLang="en-US" sz="1400" b="1" dirty="0"/>
              <a:t>限界まで装備したパーツが</a:t>
            </a:r>
            <a:endParaRPr lang="en-US" altLang="ja-JP" sz="1400" b="1" dirty="0"/>
          </a:p>
          <a:p>
            <a:pPr algn="ctr"/>
            <a:r>
              <a:rPr lang="ja-JP" altLang="en-US" sz="1400" b="1" dirty="0"/>
              <a:t>弾け飛ぶ必殺技で大ダメージ</a:t>
            </a:r>
            <a:endParaRPr lang="en-US" altLang="ja-JP" sz="1400" b="1" dirty="0"/>
          </a:p>
        </p:txBody>
      </p:sp>
      <p:sp>
        <p:nvSpPr>
          <p:cNvPr id="12" name="角丸四角形 11"/>
          <p:cNvSpPr/>
          <p:nvPr/>
        </p:nvSpPr>
        <p:spPr>
          <a:xfrm>
            <a:off x="622300" y="1262342"/>
            <a:ext cx="3787140" cy="2166657"/>
          </a:xfrm>
          <a:prstGeom prst="roundRect">
            <a:avLst>
              <a:gd name="adj" fmla="val 3912"/>
            </a:avLst>
          </a:prstGeom>
          <a:no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7" name="テキスト ボックス 26"/>
          <p:cNvSpPr txBox="1"/>
          <p:nvPr/>
        </p:nvSpPr>
        <p:spPr>
          <a:xfrm>
            <a:off x="1027421" y="2866089"/>
            <a:ext cx="2976898" cy="523220"/>
          </a:xfrm>
          <a:prstGeom prst="rect">
            <a:avLst/>
          </a:prstGeom>
          <a:noFill/>
        </p:spPr>
        <p:txBody>
          <a:bodyPr wrap="square" rtlCol="0">
            <a:spAutoFit/>
          </a:bodyPr>
          <a:lstStyle/>
          <a:p>
            <a:pPr algn="ctr"/>
            <a:r>
              <a:rPr lang="ja-JP" altLang="en-US" sz="1400" b="1" dirty="0" smtClean="0"/>
              <a:t>部位</a:t>
            </a:r>
            <a:r>
              <a:rPr lang="ja-JP" altLang="en-US" sz="1400" b="1" dirty="0"/>
              <a:t>を狙った攻撃</a:t>
            </a:r>
            <a:r>
              <a:rPr lang="ja-JP" altLang="en-US" sz="1400" b="1" dirty="0" smtClean="0"/>
              <a:t>で</a:t>
            </a:r>
            <a:endParaRPr lang="en-US" altLang="ja-JP" sz="1400" b="1" dirty="0" smtClean="0"/>
          </a:p>
          <a:p>
            <a:pPr algn="ctr"/>
            <a:r>
              <a:rPr lang="ja-JP" altLang="en-US" sz="1400" b="1" dirty="0" smtClean="0"/>
              <a:t>敵</a:t>
            </a:r>
            <a:r>
              <a:rPr lang="ja-JP" altLang="en-US" sz="1400" b="1" dirty="0"/>
              <a:t>のパーツを破壊する</a:t>
            </a:r>
          </a:p>
        </p:txBody>
      </p:sp>
      <p:sp>
        <p:nvSpPr>
          <p:cNvPr id="28" name="テキスト ボックス 27"/>
          <p:cNvSpPr txBox="1"/>
          <p:nvPr/>
        </p:nvSpPr>
        <p:spPr>
          <a:xfrm>
            <a:off x="1047103" y="5396221"/>
            <a:ext cx="2976898" cy="523220"/>
          </a:xfrm>
          <a:prstGeom prst="rect">
            <a:avLst/>
          </a:prstGeom>
          <a:noFill/>
        </p:spPr>
        <p:txBody>
          <a:bodyPr wrap="square" rtlCol="0">
            <a:spAutoFit/>
          </a:bodyPr>
          <a:lstStyle/>
          <a:p>
            <a:pPr algn="ctr"/>
            <a:r>
              <a:rPr lang="ja-JP" altLang="en-US" sz="1400" b="1" dirty="0"/>
              <a:t>壊したパーツを奪い取り</a:t>
            </a:r>
            <a:endParaRPr lang="en-US" altLang="ja-JP" sz="1400" b="1" dirty="0"/>
          </a:p>
          <a:p>
            <a:pPr algn="ctr"/>
            <a:r>
              <a:rPr lang="ja-JP" altLang="en-US" sz="1400" b="1" dirty="0"/>
              <a:t>敵を弱らせる</a:t>
            </a:r>
          </a:p>
        </p:txBody>
      </p:sp>
      <p:pic>
        <p:nvPicPr>
          <p:cNvPr id="34" name="図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98737" y="1565766"/>
            <a:ext cx="1194129" cy="1334750"/>
          </a:xfrm>
          <a:prstGeom prst="rect">
            <a:avLst/>
          </a:prstGeom>
        </p:spPr>
      </p:pic>
      <p:pic>
        <p:nvPicPr>
          <p:cNvPr id="35" name="図 34"/>
          <p:cNvPicPr>
            <a:picLocks noChangeAspect="1"/>
          </p:cNvPicPr>
          <p:nvPr/>
        </p:nvPicPr>
        <p:blipFill rotWithShape="1">
          <a:blip r:embed="rId6" cstate="print">
            <a:extLst>
              <a:ext uri="{28A0092B-C50C-407E-A947-70E740481C1C}">
                <a14:useLocalDpi xmlns:a14="http://schemas.microsoft.com/office/drawing/2010/main" val="0"/>
              </a:ext>
            </a:extLst>
          </a:blip>
          <a:srcRect t="1706" r="3861"/>
          <a:stretch/>
        </p:blipFill>
        <p:spPr>
          <a:xfrm>
            <a:off x="1538234" y="2127031"/>
            <a:ext cx="349253" cy="675494"/>
          </a:xfrm>
          <a:prstGeom prst="rect">
            <a:avLst/>
          </a:prstGeom>
        </p:spPr>
      </p:pic>
      <p:pic>
        <p:nvPicPr>
          <p:cNvPr id="36" name="図 35"/>
          <p:cNvPicPr>
            <a:picLocks noChangeAspect="1"/>
          </p:cNvPicPr>
          <p:nvPr/>
        </p:nvPicPr>
        <p:blipFill rotWithShape="1">
          <a:blip r:embed="rId6" cstate="print">
            <a:lum bright="70000" contrast="-70000"/>
            <a:extLst>
              <a:ext uri="{28A0092B-C50C-407E-A947-70E740481C1C}">
                <a14:useLocalDpi xmlns:a14="http://schemas.microsoft.com/office/drawing/2010/main" val="0"/>
              </a:ext>
            </a:extLst>
          </a:blip>
          <a:srcRect t="1706" r="3861"/>
          <a:stretch/>
        </p:blipFill>
        <p:spPr>
          <a:xfrm>
            <a:off x="2371874" y="2127031"/>
            <a:ext cx="349253" cy="675494"/>
          </a:xfrm>
          <a:prstGeom prst="rect">
            <a:avLst/>
          </a:prstGeom>
        </p:spPr>
      </p:pic>
      <p:sp>
        <p:nvSpPr>
          <p:cNvPr id="37" name="爆発 1 36"/>
          <p:cNvSpPr/>
          <p:nvPr/>
        </p:nvSpPr>
        <p:spPr>
          <a:xfrm>
            <a:off x="2450324" y="2018292"/>
            <a:ext cx="225439" cy="210587"/>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38" name="図 37"/>
          <p:cNvPicPr>
            <a:picLocks noChangeAspect="1"/>
          </p:cNvPicPr>
          <p:nvPr/>
        </p:nvPicPr>
        <p:blipFill rotWithShape="1">
          <a:blip r:embed="rId7">
            <a:extLst>
              <a:ext uri="{28A0092B-C50C-407E-A947-70E740481C1C}">
                <a14:useLocalDpi xmlns:a14="http://schemas.microsoft.com/office/drawing/2010/main" val="0"/>
              </a:ext>
            </a:extLst>
          </a:blip>
          <a:srcRect t="1706" r="3861"/>
          <a:stretch/>
        </p:blipFill>
        <p:spPr>
          <a:xfrm rot="1091296">
            <a:off x="2107308" y="4129818"/>
            <a:ext cx="720311" cy="1393163"/>
          </a:xfrm>
          <a:prstGeom prst="rect">
            <a:avLst/>
          </a:prstGeom>
        </p:spPr>
      </p:pic>
      <p:pic>
        <p:nvPicPr>
          <p:cNvPr id="39" name="図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63980" y="4201669"/>
            <a:ext cx="938305" cy="1266464"/>
          </a:xfrm>
          <a:prstGeom prst="rect">
            <a:avLst/>
          </a:prstGeom>
        </p:spPr>
      </p:pic>
      <p:pic>
        <p:nvPicPr>
          <p:cNvPr id="40" name="図 39"/>
          <p:cNvPicPr>
            <a:picLocks noChangeAspect="1"/>
          </p:cNvPicPr>
          <p:nvPr/>
        </p:nvPicPr>
        <p:blipFill rotWithShape="1">
          <a:blip r:embed="rId6" cstate="print">
            <a:extLst>
              <a:ext uri="{28A0092B-C50C-407E-A947-70E740481C1C}">
                <a14:useLocalDpi xmlns:a14="http://schemas.microsoft.com/office/drawing/2010/main" val="0"/>
              </a:ext>
            </a:extLst>
          </a:blip>
          <a:srcRect t="1706" r="3861"/>
          <a:stretch/>
        </p:blipFill>
        <p:spPr>
          <a:xfrm rot="17341192">
            <a:off x="6711043" y="4485495"/>
            <a:ext cx="305736" cy="591327"/>
          </a:xfrm>
          <a:prstGeom prst="rect">
            <a:avLst/>
          </a:prstGeom>
        </p:spPr>
      </p:pic>
      <p:pic>
        <p:nvPicPr>
          <p:cNvPr id="41" name="図 4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25205" y="1589781"/>
            <a:ext cx="1618728" cy="1243733"/>
          </a:xfrm>
          <a:prstGeom prst="rect">
            <a:avLst/>
          </a:prstGeom>
        </p:spPr>
      </p:pic>
    </p:spTree>
    <p:extLst>
      <p:ext uri="{BB962C8B-B14F-4D97-AF65-F5344CB8AC3E}">
        <p14:creationId xmlns:p14="http://schemas.microsoft.com/office/powerpoint/2010/main" val="287791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装着</a:t>
            </a:r>
            <a:endParaRPr kumimoji="1" lang="ja-JP" altLang="en-US" dirty="0"/>
          </a:p>
        </p:txBody>
      </p:sp>
      <p:pic>
        <p:nvPicPr>
          <p:cNvPr id="4" name="図 3"/>
          <p:cNvPicPr>
            <a:picLocks noChangeAspect="1"/>
          </p:cNvPicPr>
          <p:nvPr/>
        </p:nvPicPr>
        <p:blipFill rotWithShape="1">
          <a:blip r:embed="rId3" cstate="print">
            <a:extLst>
              <a:ext uri="{28A0092B-C50C-407E-A947-70E740481C1C}">
                <a14:useLocalDpi xmlns:a14="http://schemas.microsoft.com/office/drawing/2010/main" val="0"/>
              </a:ext>
            </a:extLst>
          </a:blip>
          <a:srcRect l="61830" b="22923"/>
          <a:stretch/>
        </p:blipFill>
        <p:spPr>
          <a:xfrm rot="12705184">
            <a:off x="1524169" y="1365816"/>
            <a:ext cx="1404032" cy="3826792"/>
          </a:xfrm>
          <a:prstGeom prst="rect">
            <a:avLst/>
          </a:prstGeom>
        </p:spPr>
      </p:pic>
      <p:pic>
        <p:nvPicPr>
          <p:cNvPr id="5" name="図 4"/>
          <p:cNvPicPr>
            <a:picLocks noChangeAspect="1"/>
          </p:cNvPicPr>
          <p:nvPr/>
        </p:nvPicPr>
        <p:blipFill rotWithShape="1">
          <a:blip r:embed="rId3" cstate="print">
            <a:extLst>
              <a:ext uri="{28A0092B-C50C-407E-A947-70E740481C1C}">
                <a14:useLocalDpi xmlns:a14="http://schemas.microsoft.com/office/drawing/2010/main" val="0"/>
              </a:ext>
            </a:extLst>
          </a:blip>
          <a:srcRect l="61830" b="22923"/>
          <a:stretch/>
        </p:blipFill>
        <p:spPr>
          <a:xfrm rot="12705184">
            <a:off x="2781328" y="544146"/>
            <a:ext cx="967868" cy="2637996"/>
          </a:xfrm>
          <a:prstGeom prst="rect">
            <a:avLst/>
          </a:prstGeom>
        </p:spPr>
      </p:pic>
      <p:pic>
        <p:nvPicPr>
          <p:cNvPr id="6" name="図 5"/>
          <p:cNvPicPr>
            <a:picLocks noChangeAspect="1"/>
          </p:cNvPicPr>
          <p:nvPr/>
        </p:nvPicPr>
        <p:blipFill rotWithShape="1">
          <a:blip r:embed="rId3" cstate="print">
            <a:extLst>
              <a:ext uri="{28A0092B-C50C-407E-A947-70E740481C1C}">
                <a14:useLocalDpi xmlns:a14="http://schemas.microsoft.com/office/drawing/2010/main" val="0"/>
              </a:ext>
            </a:extLst>
          </a:blip>
          <a:srcRect l="61830" b="22923"/>
          <a:stretch/>
        </p:blipFill>
        <p:spPr>
          <a:xfrm rot="12705184">
            <a:off x="3114533" y="1960216"/>
            <a:ext cx="967868" cy="2637996"/>
          </a:xfrm>
          <a:prstGeom prst="rect">
            <a:avLst/>
          </a:prstGeom>
        </p:spPr>
      </p:pic>
      <p:pic>
        <p:nvPicPr>
          <p:cNvPr id="7" name="図 6"/>
          <p:cNvPicPr>
            <a:picLocks noChangeAspect="1"/>
          </p:cNvPicPr>
          <p:nvPr/>
        </p:nvPicPr>
        <p:blipFill rotWithShape="1">
          <a:blip r:embed="rId3" cstate="print">
            <a:extLst>
              <a:ext uri="{28A0092B-C50C-407E-A947-70E740481C1C}">
                <a14:useLocalDpi xmlns:a14="http://schemas.microsoft.com/office/drawing/2010/main" val="0"/>
              </a:ext>
            </a:extLst>
          </a:blip>
          <a:srcRect l="61830" b="22923"/>
          <a:stretch/>
        </p:blipFill>
        <p:spPr>
          <a:xfrm rot="12705184">
            <a:off x="588789" y="529113"/>
            <a:ext cx="967868" cy="2637996"/>
          </a:xfrm>
          <a:prstGeom prst="rect">
            <a:avLst/>
          </a:prstGeom>
        </p:spPr>
      </p:pic>
      <p:pic>
        <p:nvPicPr>
          <p:cNvPr id="8" name="図 7"/>
          <p:cNvPicPr>
            <a:picLocks noChangeAspect="1"/>
          </p:cNvPicPr>
          <p:nvPr/>
        </p:nvPicPr>
        <p:blipFill rotWithShape="1">
          <a:blip r:embed="rId3" cstate="print">
            <a:extLst>
              <a:ext uri="{28A0092B-C50C-407E-A947-70E740481C1C}">
                <a14:useLocalDpi xmlns:a14="http://schemas.microsoft.com/office/drawing/2010/main" val="0"/>
              </a:ext>
            </a:extLst>
          </a:blip>
          <a:srcRect l="61830" b="22923"/>
          <a:stretch/>
        </p:blipFill>
        <p:spPr>
          <a:xfrm rot="12705184">
            <a:off x="463013" y="2007793"/>
            <a:ext cx="967868" cy="2637996"/>
          </a:xfrm>
          <a:prstGeom prst="rect">
            <a:avLst/>
          </a:prstGeom>
        </p:spPr>
      </p:pic>
      <p:sp>
        <p:nvSpPr>
          <p:cNvPr id="9" name="右矢印 8"/>
          <p:cNvSpPr/>
          <p:nvPr/>
        </p:nvSpPr>
        <p:spPr>
          <a:xfrm rot="2700000">
            <a:off x="1508226" y="2421383"/>
            <a:ext cx="545352" cy="241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1407436" y="3399533"/>
            <a:ext cx="545352" cy="241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rot="8100000">
            <a:off x="2498221" y="2447642"/>
            <a:ext cx="545352" cy="241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rot="10800000">
            <a:off x="2678699" y="3408433"/>
            <a:ext cx="545352" cy="241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rotWithShape="1">
          <a:blip r:embed="rId4">
            <a:extLst>
              <a:ext uri="{28A0092B-C50C-407E-A947-70E740481C1C}">
                <a14:useLocalDpi xmlns:a14="http://schemas.microsoft.com/office/drawing/2010/main" val="0"/>
              </a:ext>
            </a:extLst>
          </a:blip>
          <a:srcRect t="1706" r="3861"/>
          <a:stretch/>
        </p:blipFill>
        <p:spPr>
          <a:xfrm rot="9984173">
            <a:off x="6192575" y="1795661"/>
            <a:ext cx="1228970" cy="2376967"/>
          </a:xfrm>
          <a:prstGeom prst="rect">
            <a:avLst/>
          </a:prstGeom>
        </p:spPr>
      </p:pic>
      <p:sp>
        <p:nvSpPr>
          <p:cNvPr id="14" name="テキスト ボックス 13"/>
          <p:cNvSpPr txBox="1"/>
          <p:nvPr/>
        </p:nvSpPr>
        <p:spPr>
          <a:xfrm>
            <a:off x="2087946" y="4685528"/>
            <a:ext cx="4968108" cy="646331"/>
          </a:xfrm>
          <a:prstGeom prst="rect">
            <a:avLst/>
          </a:prstGeom>
          <a:noFill/>
        </p:spPr>
        <p:txBody>
          <a:bodyPr wrap="square" rtlCol="0">
            <a:spAutoFit/>
          </a:bodyPr>
          <a:lstStyle/>
          <a:p>
            <a:pPr algn="ctr"/>
            <a:r>
              <a:rPr lang="ja-JP" altLang="en-US" b="1" dirty="0" smtClean="0"/>
              <a:t>腕部分に腕のパーツをつけることで</a:t>
            </a:r>
            <a:endParaRPr lang="en-US" altLang="ja-JP" b="1" dirty="0" smtClean="0"/>
          </a:p>
          <a:p>
            <a:pPr algn="ctr"/>
            <a:r>
              <a:rPr lang="ja-JP" altLang="en-US" b="1" dirty="0" smtClean="0"/>
              <a:t>大きくなっていく</a:t>
            </a:r>
            <a:endParaRPr lang="en-US" altLang="ja-JP" b="1" dirty="0"/>
          </a:p>
        </p:txBody>
      </p:sp>
      <p:sp>
        <p:nvSpPr>
          <p:cNvPr id="15" name="テキスト ボックス 14"/>
          <p:cNvSpPr txBox="1"/>
          <p:nvPr/>
        </p:nvSpPr>
        <p:spPr>
          <a:xfrm>
            <a:off x="2087946" y="5331859"/>
            <a:ext cx="4968108" cy="461665"/>
          </a:xfrm>
          <a:prstGeom prst="rect">
            <a:avLst/>
          </a:prstGeom>
          <a:noFill/>
        </p:spPr>
        <p:txBody>
          <a:bodyPr wrap="square" rtlCol="0">
            <a:spAutoFit/>
          </a:bodyPr>
          <a:lstStyle/>
          <a:p>
            <a:pPr algn="ctr"/>
            <a:r>
              <a:rPr lang="ja-JP" altLang="en-US" sz="2400" b="1" dirty="0" smtClean="0"/>
              <a:t>ブロックのように組み立てていく</a:t>
            </a:r>
            <a:endParaRPr lang="en-US" altLang="ja-JP" sz="2400" b="1" dirty="0"/>
          </a:p>
        </p:txBody>
      </p:sp>
      <p:sp>
        <p:nvSpPr>
          <p:cNvPr id="3" name="二等辺三角形 2"/>
          <p:cNvSpPr/>
          <p:nvPr/>
        </p:nvSpPr>
        <p:spPr>
          <a:xfrm rot="5400000">
            <a:off x="4576629" y="2828382"/>
            <a:ext cx="676844" cy="32660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41849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622300" y="1209404"/>
            <a:ext cx="7893050" cy="461665"/>
          </a:xfrm>
          <a:prstGeom prst="rect">
            <a:avLst/>
          </a:prstGeom>
          <a:solidFill>
            <a:srgbClr val="FF7C80"/>
          </a:solidFill>
        </p:spPr>
        <p:txBody>
          <a:bodyPr wrap="square" rtlCol="0">
            <a:spAutoFit/>
          </a:bodyPr>
          <a:lstStyle/>
          <a:p>
            <a:r>
              <a:rPr lang="ja-JP" altLang="en-US" sz="2400" b="1"/>
              <a:t>■</a:t>
            </a:r>
            <a:r>
              <a:rPr lang="ja-JP" altLang="en-US" sz="2400" b="1" u="sng"/>
              <a:t>自由な強化</a:t>
            </a:r>
            <a:endParaRPr lang="ja-JP" altLang="en-US" sz="2400" b="1" u="sng" dirty="0"/>
          </a:p>
        </p:txBody>
      </p:sp>
      <p:sp>
        <p:nvSpPr>
          <p:cNvPr id="2" name="タイトル 1"/>
          <p:cNvSpPr>
            <a:spLocks noGrp="1"/>
          </p:cNvSpPr>
          <p:nvPr>
            <p:ph type="title"/>
          </p:nvPr>
        </p:nvSpPr>
        <p:spPr/>
        <p:txBody>
          <a:bodyPr>
            <a:normAutofit fontScale="90000"/>
          </a:bodyPr>
          <a:lstStyle/>
          <a:p>
            <a:r>
              <a:rPr kumimoji="1" lang="ja-JP" altLang="en-US" dirty="0" smtClean="0"/>
              <a:t>装着</a:t>
            </a:r>
            <a:endParaRPr kumimoji="1" lang="ja-JP" altLang="en-US" dirty="0"/>
          </a:p>
        </p:txBody>
      </p:sp>
      <p:sp>
        <p:nvSpPr>
          <p:cNvPr id="5" name="テキスト ボックス 4"/>
          <p:cNvSpPr txBox="1"/>
          <p:nvPr/>
        </p:nvSpPr>
        <p:spPr>
          <a:xfrm>
            <a:off x="3547241" y="2701355"/>
            <a:ext cx="4968108" cy="923330"/>
          </a:xfrm>
          <a:prstGeom prst="rect">
            <a:avLst/>
          </a:prstGeom>
          <a:noFill/>
          <a:ln w="38100">
            <a:solidFill>
              <a:schemeClr val="tx1"/>
            </a:solidFill>
          </a:ln>
        </p:spPr>
        <p:txBody>
          <a:bodyPr wrap="square" rtlCol="0">
            <a:spAutoFit/>
          </a:bodyPr>
          <a:lstStyle/>
          <a:p>
            <a:r>
              <a:rPr kumimoji="1" lang="en-US" altLang="ja-JP" dirty="0" smtClean="0"/>
              <a:t>【</a:t>
            </a:r>
            <a:r>
              <a:rPr lang="ja-JP" altLang="en-US" b="1" dirty="0" smtClean="0"/>
              <a:t>バランス型</a:t>
            </a:r>
            <a:r>
              <a:rPr kumimoji="1" lang="en-US" altLang="ja-JP" dirty="0" smtClean="0"/>
              <a:t>】</a:t>
            </a:r>
          </a:p>
          <a:p>
            <a:r>
              <a:rPr kumimoji="1" lang="ja-JP" altLang="en-US" dirty="0" smtClean="0"/>
              <a:t>・</a:t>
            </a:r>
            <a:r>
              <a:rPr lang="ja-JP" altLang="en-US" b="1" dirty="0"/>
              <a:t>全身を均等に強化する</a:t>
            </a:r>
            <a:endParaRPr lang="en-US" altLang="ja-JP" b="1" dirty="0"/>
          </a:p>
          <a:p>
            <a:r>
              <a:rPr lang="ja-JP" altLang="en-US" b="1" dirty="0"/>
              <a:t>　</a:t>
            </a:r>
            <a:r>
              <a:rPr lang="ja-JP" altLang="en-US" b="1" dirty="0" smtClean="0"/>
              <a:t>操作性</a:t>
            </a:r>
            <a:r>
              <a:rPr lang="ja-JP" altLang="en-US" b="1" dirty="0"/>
              <a:t>が増したり</a:t>
            </a:r>
            <a:r>
              <a:rPr lang="ja-JP" altLang="en-US" b="1" dirty="0" smtClean="0"/>
              <a:t>と戦いやすい</a:t>
            </a:r>
            <a:r>
              <a:rPr lang="ja-JP" altLang="en-US" b="1" dirty="0"/>
              <a:t>性能に</a:t>
            </a:r>
            <a:r>
              <a:rPr lang="ja-JP" altLang="en-US" b="1" dirty="0" smtClean="0"/>
              <a:t>なる</a:t>
            </a:r>
            <a:endParaRPr lang="en-US" altLang="ja-JP" b="1" dirty="0"/>
          </a:p>
        </p:txBody>
      </p:sp>
      <p:sp>
        <p:nvSpPr>
          <p:cNvPr id="11" name="テキスト ボックス 10"/>
          <p:cNvSpPr txBox="1"/>
          <p:nvPr/>
        </p:nvSpPr>
        <p:spPr>
          <a:xfrm>
            <a:off x="3547240" y="4654971"/>
            <a:ext cx="4968109" cy="1200329"/>
          </a:xfrm>
          <a:prstGeom prst="rect">
            <a:avLst/>
          </a:prstGeom>
          <a:noFill/>
          <a:ln w="38100">
            <a:solidFill>
              <a:schemeClr val="tx1"/>
            </a:solidFill>
          </a:ln>
        </p:spPr>
        <p:txBody>
          <a:bodyPr wrap="square" rtlCol="0">
            <a:spAutoFit/>
          </a:bodyPr>
          <a:lstStyle/>
          <a:p>
            <a:r>
              <a:rPr kumimoji="1" lang="en-US" altLang="ja-JP" dirty="0" smtClean="0"/>
              <a:t>【</a:t>
            </a:r>
            <a:r>
              <a:rPr lang="ja-JP" altLang="en-US" b="1" dirty="0"/>
              <a:t>集</a:t>
            </a:r>
            <a:r>
              <a:rPr lang="ja-JP" altLang="en-US" b="1" dirty="0" smtClean="0"/>
              <a:t>中型</a:t>
            </a:r>
            <a:r>
              <a:rPr kumimoji="1" lang="en-US" altLang="ja-JP" dirty="0" smtClean="0"/>
              <a:t>】</a:t>
            </a:r>
          </a:p>
          <a:p>
            <a:r>
              <a:rPr kumimoji="1" lang="ja-JP" altLang="en-US" dirty="0" smtClean="0"/>
              <a:t>・</a:t>
            </a:r>
            <a:r>
              <a:rPr lang="ja-JP" altLang="en-US" b="1" dirty="0"/>
              <a:t>一部分を強化</a:t>
            </a:r>
            <a:endParaRPr lang="en-US" altLang="ja-JP" b="1" dirty="0"/>
          </a:p>
          <a:p>
            <a:r>
              <a:rPr lang="ja-JP" altLang="en-US" b="1" dirty="0" smtClean="0"/>
              <a:t>　動き</a:t>
            </a:r>
            <a:r>
              <a:rPr lang="ja-JP" altLang="en-US" b="1" dirty="0"/>
              <a:t>が遅くなったり</a:t>
            </a:r>
            <a:r>
              <a:rPr lang="ja-JP" altLang="en-US" b="1" dirty="0" smtClean="0"/>
              <a:t>とデメリット</a:t>
            </a:r>
            <a:r>
              <a:rPr lang="ja-JP" altLang="en-US" b="1" dirty="0"/>
              <a:t>はあるが</a:t>
            </a:r>
            <a:endParaRPr lang="en-US" altLang="ja-JP" b="1" dirty="0"/>
          </a:p>
          <a:p>
            <a:r>
              <a:rPr lang="ja-JP" altLang="en-US" b="1" dirty="0" smtClean="0"/>
              <a:t>　強力</a:t>
            </a:r>
            <a:r>
              <a:rPr lang="ja-JP" altLang="en-US" b="1" dirty="0"/>
              <a:t>な必殺技</a:t>
            </a:r>
            <a:r>
              <a:rPr lang="ja-JP" altLang="en-US" b="1" dirty="0" smtClean="0"/>
              <a:t>を使う</a:t>
            </a:r>
            <a:r>
              <a:rPr lang="ja-JP" altLang="en-US" b="1" dirty="0"/>
              <a:t>ことが</a:t>
            </a:r>
            <a:r>
              <a:rPr lang="ja-JP" altLang="en-US" b="1" dirty="0" smtClean="0"/>
              <a:t>できる</a:t>
            </a:r>
            <a:endParaRPr lang="en-US" altLang="ja-JP" b="1" dirty="0"/>
          </a:p>
        </p:txBody>
      </p:sp>
      <p:pic>
        <p:nvPicPr>
          <p:cNvPr id="17" name="図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150" y="2243848"/>
            <a:ext cx="1776226" cy="1985395"/>
          </a:xfrm>
          <a:prstGeom prst="rect">
            <a:avLst/>
          </a:prstGeom>
        </p:spPr>
      </p:pic>
      <p:pic>
        <p:nvPicPr>
          <p:cNvPr id="18" name="図 17"/>
          <p:cNvPicPr>
            <a:picLocks noChangeAspect="1"/>
          </p:cNvPicPr>
          <p:nvPr/>
        </p:nvPicPr>
        <p:blipFill rotWithShape="1">
          <a:blip r:embed="rId4" cstate="print">
            <a:extLst>
              <a:ext uri="{28A0092B-C50C-407E-A947-70E740481C1C}">
                <a14:useLocalDpi xmlns:a14="http://schemas.microsoft.com/office/drawing/2010/main" val="0"/>
              </a:ext>
            </a:extLst>
          </a:blip>
          <a:srcRect b="22923"/>
          <a:stretch/>
        </p:blipFill>
        <p:spPr>
          <a:xfrm>
            <a:off x="849225" y="4350989"/>
            <a:ext cx="1783629" cy="1855580"/>
          </a:xfrm>
          <a:prstGeom prst="rect">
            <a:avLst/>
          </a:prstGeom>
        </p:spPr>
      </p:pic>
      <p:pic>
        <p:nvPicPr>
          <p:cNvPr id="19" name="図 18"/>
          <p:cNvPicPr>
            <a:picLocks noChangeAspect="1"/>
          </p:cNvPicPr>
          <p:nvPr/>
        </p:nvPicPr>
        <p:blipFill rotWithShape="1">
          <a:blip r:embed="rId5">
            <a:extLst>
              <a:ext uri="{28A0092B-C50C-407E-A947-70E740481C1C}">
                <a14:useLocalDpi xmlns:a14="http://schemas.microsoft.com/office/drawing/2010/main" val="0"/>
              </a:ext>
            </a:extLst>
          </a:blip>
          <a:srcRect t="1706" r="3861"/>
          <a:stretch/>
        </p:blipFill>
        <p:spPr>
          <a:xfrm rot="17341192">
            <a:off x="2401476" y="4827576"/>
            <a:ext cx="697944" cy="1349903"/>
          </a:xfrm>
          <a:prstGeom prst="rect">
            <a:avLst/>
          </a:prstGeom>
        </p:spPr>
      </p:pic>
      <p:sp>
        <p:nvSpPr>
          <p:cNvPr id="21" name="テキスト ボックス 20"/>
          <p:cNvSpPr txBox="1"/>
          <p:nvPr/>
        </p:nvSpPr>
        <p:spPr>
          <a:xfrm>
            <a:off x="860425" y="1693926"/>
            <a:ext cx="5897768" cy="507831"/>
          </a:xfrm>
          <a:prstGeom prst="rect">
            <a:avLst/>
          </a:prstGeom>
          <a:noFill/>
        </p:spPr>
        <p:txBody>
          <a:bodyPr wrap="none" rtlCol="0">
            <a:spAutoFit/>
          </a:bodyPr>
          <a:lstStyle/>
          <a:p>
            <a:r>
              <a:rPr lang="ja-JP" altLang="en-US" sz="1350" b="1" dirty="0"/>
              <a:t>パーツは部位ごとに分かれているがどこに装備するかはプレイヤーの自由</a:t>
            </a:r>
            <a:endParaRPr lang="en-US" altLang="ja-JP" sz="1350" b="1" dirty="0"/>
          </a:p>
          <a:p>
            <a:r>
              <a:rPr lang="ja-JP" altLang="en-US" sz="1350" b="1" dirty="0"/>
              <a:t>装備した部分が強化され見た目や動きが変化する</a:t>
            </a:r>
          </a:p>
        </p:txBody>
      </p:sp>
    </p:spTree>
    <p:extLst>
      <p:ext uri="{BB962C8B-B14F-4D97-AF65-F5344CB8AC3E}">
        <p14:creationId xmlns:p14="http://schemas.microsoft.com/office/powerpoint/2010/main" val="2833463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3189178">
            <a:off x="6215360" y="2779271"/>
            <a:ext cx="983788" cy="983788"/>
          </a:xfrm>
          <a:prstGeom prst="rect">
            <a:avLst/>
          </a:prstGeom>
        </p:spPr>
      </p:pic>
      <p:sp>
        <p:nvSpPr>
          <p:cNvPr id="2" name="タイトル 1"/>
          <p:cNvSpPr>
            <a:spLocks noGrp="1"/>
          </p:cNvSpPr>
          <p:nvPr>
            <p:ph type="title"/>
          </p:nvPr>
        </p:nvSpPr>
        <p:spPr/>
        <p:txBody>
          <a:bodyPr>
            <a:normAutofit fontScale="90000"/>
          </a:bodyPr>
          <a:lstStyle/>
          <a:p>
            <a:r>
              <a:rPr kumimoji="1" lang="ja-JP" altLang="en-US" dirty="0" smtClean="0"/>
              <a:t>パージ</a:t>
            </a:r>
            <a:endParaRPr kumimoji="1" lang="ja-JP" altLang="en-US" dirty="0"/>
          </a:p>
        </p:txBody>
      </p:sp>
      <p:sp>
        <p:nvSpPr>
          <p:cNvPr id="8" name="テキスト ボックス 7"/>
          <p:cNvSpPr txBox="1"/>
          <p:nvPr/>
        </p:nvSpPr>
        <p:spPr>
          <a:xfrm>
            <a:off x="622300" y="1209404"/>
            <a:ext cx="7893050" cy="461665"/>
          </a:xfrm>
          <a:prstGeom prst="rect">
            <a:avLst/>
          </a:prstGeom>
          <a:solidFill>
            <a:srgbClr val="FF7C80"/>
          </a:solidFill>
        </p:spPr>
        <p:txBody>
          <a:bodyPr wrap="square" rtlCol="0">
            <a:spAutoFit/>
          </a:bodyPr>
          <a:lstStyle/>
          <a:p>
            <a:r>
              <a:rPr lang="ja-JP" altLang="en-US" sz="2400" b="1" dirty="0" smtClean="0"/>
              <a:t>■</a:t>
            </a:r>
            <a:r>
              <a:rPr lang="ja-JP" altLang="en-US" sz="2400" b="1" u="sng" dirty="0" smtClean="0"/>
              <a:t>装備を消費し大技を繰り出す</a:t>
            </a:r>
            <a:endParaRPr kumimoji="1" lang="ja-JP" altLang="en-US" sz="2400" b="1" u="sng" dirty="0"/>
          </a:p>
        </p:txBody>
      </p:sp>
      <p:pic>
        <p:nvPicPr>
          <p:cNvPr id="15" name="図 14"/>
          <p:cNvPicPr>
            <a:picLocks noChangeAspect="1"/>
          </p:cNvPicPr>
          <p:nvPr/>
        </p:nvPicPr>
        <p:blipFill rotWithShape="1">
          <a:blip r:embed="rId4" cstate="print">
            <a:extLst>
              <a:ext uri="{28A0092B-C50C-407E-A947-70E740481C1C}">
                <a14:useLocalDpi xmlns:a14="http://schemas.microsoft.com/office/drawing/2010/main" val="0"/>
              </a:ext>
            </a:extLst>
          </a:blip>
          <a:srcRect r="26405" b="22923"/>
          <a:stretch/>
        </p:blipFill>
        <p:spPr>
          <a:xfrm>
            <a:off x="622300" y="2077679"/>
            <a:ext cx="1517051" cy="2144493"/>
          </a:xfrm>
          <a:prstGeom prst="rect">
            <a:avLst/>
          </a:prstGeom>
        </p:spPr>
      </p:pic>
      <p:pic>
        <p:nvPicPr>
          <p:cNvPr id="16" name="図 15"/>
          <p:cNvPicPr>
            <a:picLocks noChangeAspect="1"/>
          </p:cNvPicPr>
          <p:nvPr/>
        </p:nvPicPr>
        <p:blipFill rotWithShape="1">
          <a:blip r:embed="rId5">
            <a:extLst>
              <a:ext uri="{28A0092B-C50C-407E-A947-70E740481C1C}">
                <a14:useLocalDpi xmlns:a14="http://schemas.microsoft.com/office/drawing/2010/main" val="0"/>
              </a:ext>
            </a:extLst>
          </a:blip>
          <a:srcRect t="1706" r="3861"/>
          <a:stretch/>
        </p:blipFill>
        <p:spPr>
          <a:xfrm rot="13875107">
            <a:off x="2370628" y="2012330"/>
            <a:ext cx="742400" cy="1435886"/>
          </a:xfrm>
          <a:prstGeom prst="rect">
            <a:avLst/>
          </a:prstGeom>
        </p:spPr>
      </p:pic>
      <p:sp>
        <p:nvSpPr>
          <p:cNvPr id="3" name="右矢印 2"/>
          <p:cNvSpPr/>
          <p:nvPr/>
        </p:nvSpPr>
        <p:spPr>
          <a:xfrm>
            <a:off x="3328465" y="3032841"/>
            <a:ext cx="948906" cy="6296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p:cNvPicPr>
            <a:picLocks noChangeAspect="1"/>
          </p:cNvPicPr>
          <p:nvPr/>
        </p:nvPicPr>
        <p:blipFill rotWithShape="1">
          <a:blip r:embed="rId4" cstate="print">
            <a:extLst>
              <a:ext uri="{28A0092B-C50C-407E-A947-70E740481C1C}">
                <a14:useLocalDpi xmlns:a14="http://schemas.microsoft.com/office/drawing/2010/main" val="0"/>
              </a:ext>
            </a:extLst>
          </a:blip>
          <a:srcRect r="6847" b="22923"/>
          <a:stretch/>
        </p:blipFill>
        <p:spPr>
          <a:xfrm>
            <a:off x="4277371" y="2077679"/>
            <a:ext cx="1920218" cy="2144493"/>
          </a:xfrm>
          <a:prstGeom prst="rect">
            <a:avLst/>
          </a:prstGeom>
        </p:spPr>
      </p:pic>
      <p:pic>
        <p:nvPicPr>
          <p:cNvPr id="19" name="図 18"/>
          <p:cNvPicPr>
            <a:picLocks noChangeAspect="1"/>
          </p:cNvPicPr>
          <p:nvPr/>
        </p:nvPicPr>
        <p:blipFill rotWithShape="1">
          <a:blip r:embed="rId5">
            <a:extLst>
              <a:ext uri="{28A0092B-C50C-407E-A947-70E740481C1C}">
                <a14:useLocalDpi xmlns:a14="http://schemas.microsoft.com/office/drawing/2010/main" val="0"/>
              </a:ext>
            </a:extLst>
          </a:blip>
          <a:srcRect t="1706" r="3861"/>
          <a:stretch/>
        </p:blipFill>
        <p:spPr>
          <a:xfrm rot="15344742">
            <a:off x="7356910" y="2535970"/>
            <a:ext cx="742400" cy="1435886"/>
          </a:xfrm>
          <a:prstGeom prst="rect">
            <a:avLst/>
          </a:prstGeom>
        </p:spPr>
      </p:pic>
      <p:sp>
        <p:nvSpPr>
          <p:cNvPr id="20" name="テキスト ボックス 19"/>
          <p:cNvSpPr txBox="1"/>
          <p:nvPr/>
        </p:nvSpPr>
        <p:spPr>
          <a:xfrm>
            <a:off x="625475" y="4745623"/>
            <a:ext cx="7893049" cy="646331"/>
          </a:xfrm>
          <a:prstGeom prst="rect">
            <a:avLst/>
          </a:prstGeom>
          <a:noFill/>
        </p:spPr>
        <p:txBody>
          <a:bodyPr wrap="square" rtlCol="0">
            <a:spAutoFit/>
          </a:bodyPr>
          <a:lstStyle/>
          <a:p>
            <a:r>
              <a:rPr kumimoji="1" lang="ja-JP" altLang="en-US" b="1" dirty="0" smtClean="0"/>
              <a:t>・部位ごとに上限まで装備していた場合に発動できる</a:t>
            </a:r>
            <a:endParaRPr kumimoji="1" lang="en-US" altLang="ja-JP" b="1" dirty="0" smtClean="0"/>
          </a:p>
          <a:p>
            <a:r>
              <a:rPr lang="ja-JP" altLang="en-US" b="1" dirty="0" smtClean="0"/>
              <a:t>・パージを使用すると大ダメージを与えられるが装備がなくなってしまう</a:t>
            </a:r>
            <a:endParaRPr kumimoji="1" lang="en-US" altLang="ja-JP" b="1" dirty="0" smtClean="0"/>
          </a:p>
        </p:txBody>
      </p:sp>
    </p:spTree>
    <p:extLst>
      <p:ext uri="{BB962C8B-B14F-4D97-AF65-F5344CB8AC3E}">
        <p14:creationId xmlns:p14="http://schemas.microsoft.com/office/powerpoint/2010/main" val="272897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3770</TotalTime>
  <Words>542</Words>
  <Application>Microsoft Office PowerPoint</Application>
  <PresentationFormat>画面に合わせる (4:3)</PresentationFormat>
  <Paragraphs>100</Paragraphs>
  <Slides>7</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7</vt:i4>
      </vt:variant>
    </vt:vector>
  </HeadingPairs>
  <TitlesOfParts>
    <vt:vector size="14" baseType="lpstr">
      <vt:lpstr>HGP明朝B</vt:lpstr>
      <vt:lpstr>游ゴシック</vt:lpstr>
      <vt:lpstr>游ゴシック Light</vt:lpstr>
      <vt:lpstr>Arial</vt:lpstr>
      <vt:lpstr>Calibri</vt:lpstr>
      <vt:lpstr>Calibri Light</vt:lpstr>
      <vt:lpstr>Office テーマ</vt:lpstr>
      <vt:lpstr>PowerPoint プレゼンテーション</vt:lpstr>
      <vt:lpstr>コンセプト</vt:lpstr>
      <vt:lpstr>概要</vt:lpstr>
      <vt:lpstr>ゲームフロー</vt:lpstr>
      <vt:lpstr>装着</vt:lpstr>
      <vt:lpstr>装着</vt:lpstr>
      <vt:lpstr>パージ</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逸見比呂</dc:creator>
  <cp:lastModifiedBy>逸見比呂</cp:lastModifiedBy>
  <cp:revision>90</cp:revision>
  <dcterms:created xsi:type="dcterms:W3CDTF">2017-07-27T04:51:21Z</dcterms:created>
  <dcterms:modified xsi:type="dcterms:W3CDTF">2017-11-20T22:15:13Z</dcterms:modified>
</cp:coreProperties>
</file>