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3" r:id="rId3"/>
    <p:sldId id="261" r:id="rId4"/>
    <p:sldId id="262" r:id="rId5"/>
    <p:sldId id="265" r:id="rId6"/>
    <p:sldId id="268" r:id="rId7"/>
    <p:sldId id="267" r:id="rId8"/>
    <p:sldId id="271" r:id="rId9"/>
    <p:sldId id="266" r:id="rId10"/>
    <p:sldId id="269" r:id="rId11"/>
    <p:sldId id="270"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747"/>
    <a:srgbClr val="FF7C80"/>
    <a:srgbClr val="B17E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61" autoAdjust="0"/>
    <p:restoredTop sz="91327" autoAdjust="0"/>
  </p:normalViewPr>
  <p:slideViewPr>
    <p:cSldViewPr snapToGrid="0" showGuides="1">
      <p:cViewPr varScale="1">
        <p:scale>
          <a:sx n="75" d="100"/>
          <a:sy n="75" d="100"/>
        </p:scale>
        <p:origin x="1092" y="72"/>
      </p:cViewPr>
      <p:guideLst>
        <p:guide orient="horz" pos="218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F58804-1989-4928-AC3A-7D8C261CE1C6}" type="datetimeFigureOut">
              <a:rPr kumimoji="1" lang="ja-JP" altLang="en-US" smtClean="0"/>
              <a:t>2017/12/8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5A846-F532-4297-9892-23519271022F}" type="slidenum">
              <a:rPr kumimoji="1" lang="ja-JP" altLang="en-US" smtClean="0"/>
              <a:t>‹#›</a:t>
            </a:fld>
            <a:endParaRPr kumimoji="1" lang="ja-JP" altLang="en-US"/>
          </a:p>
        </p:txBody>
      </p:sp>
    </p:spTree>
    <p:extLst>
      <p:ext uri="{BB962C8B-B14F-4D97-AF65-F5344CB8AC3E}">
        <p14:creationId xmlns:p14="http://schemas.microsoft.com/office/powerpoint/2010/main" val="9032472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挨拶</a:t>
            </a:r>
            <a:endParaRPr kumimoji="1" lang="en-US" altLang="ja-JP" dirty="0" smtClean="0"/>
          </a:p>
          <a:p>
            <a:endParaRPr kumimoji="1" lang="en-US" altLang="ja-JP" dirty="0" smtClean="0"/>
          </a:p>
          <a:p>
            <a:r>
              <a:rPr kumimoji="1" lang="ja-JP" altLang="en-US" dirty="0" smtClean="0"/>
              <a:t>ジャンル：</a:t>
            </a:r>
            <a:r>
              <a:rPr kumimoji="1" lang="en-US" altLang="ja-JP" dirty="0" smtClean="0"/>
              <a:t>3D </a:t>
            </a:r>
            <a:r>
              <a:rPr kumimoji="1" lang="ja-JP" altLang="en-US" dirty="0" smtClean="0"/>
              <a:t>アクションシューティング</a:t>
            </a:r>
            <a:endParaRPr kumimoji="1" lang="en-US" altLang="ja-JP" dirty="0" smtClean="0"/>
          </a:p>
          <a:p>
            <a:r>
              <a:rPr kumimoji="1" lang="ja-JP" altLang="en-US" dirty="0" smtClean="0"/>
              <a:t>開発環境：</a:t>
            </a:r>
            <a:r>
              <a:rPr kumimoji="1" lang="en-US" altLang="ja-JP" dirty="0" smtClean="0"/>
              <a:t>Unity</a:t>
            </a:r>
          </a:p>
          <a:p>
            <a:r>
              <a:rPr kumimoji="1" lang="ja-JP" altLang="en-US" dirty="0" smtClean="0"/>
              <a:t>対応機種：</a:t>
            </a:r>
            <a:r>
              <a:rPr kumimoji="1" lang="en-US" altLang="ja-JP" dirty="0" smtClean="0"/>
              <a:t>PC</a:t>
            </a:r>
          </a:p>
          <a:p>
            <a:r>
              <a:rPr kumimoji="1" lang="ja-JP" altLang="en-US" dirty="0" smtClean="0"/>
              <a:t>プレイ人数は</a:t>
            </a:r>
            <a:r>
              <a:rPr kumimoji="1" lang="en-US" altLang="ja-JP" dirty="0" smtClean="0"/>
              <a:t>1</a:t>
            </a:r>
            <a:r>
              <a:rPr kumimoji="1" lang="ja-JP" altLang="en-US" dirty="0" smtClean="0"/>
              <a:t>人を想定</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1</a:t>
            </a:fld>
            <a:endParaRPr kumimoji="1" lang="ja-JP" altLang="en-US"/>
          </a:p>
        </p:txBody>
      </p:sp>
    </p:spTree>
    <p:extLst>
      <p:ext uri="{BB962C8B-B14F-4D97-AF65-F5344CB8AC3E}">
        <p14:creationId xmlns:p14="http://schemas.microsoft.com/office/powerpoint/2010/main" val="1032094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2</a:t>
            </a:fld>
            <a:endParaRPr kumimoji="1" lang="ja-JP" altLang="en-US"/>
          </a:p>
        </p:txBody>
      </p:sp>
    </p:spTree>
    <p:extLst>
      <p:ext uri="{BB962C8B-B14F-4D97-AF65-F5344CB8AC3E}">
        <p14:creationId xmlns:p14="http://schemas.microsoft.com/office/powerpoint/2010/main" val="419384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ゲーム概要は</a:t>
            </a:r>
            <a:endParaRPr kumimoji="1" lang="en-US" altLang="ja-JP" dirty="0" smtClean="0"/>
          </a:p>
          <a:p>
            <a:r>
              <a:rPr kumimoji="1" lang="ja-JP" altLang="en-US" dirty="0" smtClean="0"/>
              <a:t>プレイヤーは自身で操作するキャラクターを強化して、</a:t>
            </a:r>
            <a:endParaRPr kumimoji="1" lang="en-US" altLang="ja-JP" dirty="0" smtClean="0"/>
          </a:p>
          <a:p>
            <a:r>
              <a:rPr kumimoji="1" lang="ja-JP" altLang="en-US" dirty="0" smtClean="0"/>
              <a:t>オリジナルの戦い方での戦闘です</a:t>
            </a:r>
            <a:endParaRPr kumimoji="1" lang="en-US" altLang="ja-JP" dirty="0" smtClean="0"/>
          </a:p>
          <a:p>
            <a:endParaRPr kumimoji="1" lang="en-US" altLang="ja-JP" dirty="0" smtClean="0"/>
          </a:p>
          <a:p>
            <a:r>
              <a:rPr kumimoji="1" lang="ja-JP" altLang="en-US" dirty="0" smtClean="0"/>
              <a:t>ゲームの目的は</a:t>
            </a:r>
            <a:endParaRPr kumimoji="1" lang="en-US" altLang="ja-JP" dirty="0" smtClean="0"/>
          </a:p>
          <a:p>
            <a:r>
              <a:rPr kumimoji="1" lang="ja-JP" altLang="en-US" dirty="0" smtClean="0"/>
              <a:t>ステージの奥で待ち構えるボスの撃破です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3</a:t>
            </a:fld>
            <a:endParaRPr kumimoji="1" lang="ja-JP" altLang="en-US"/>
          </a:p>
        </p:txBody>
      </p:sp>
    </p:spTree>
    <p:extLst>
      <p:ext uri="{BB962C8B-B14F-4D97-AF65-F5344CB8AC3E}">
        <p14:creationId xmlns:p14="http://schemas.microsoft.com/office/powerpoint/2010/main" val="3394870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入手したパーツを装着し強化していくのですが、</a:t>
            </a:r>
            <a:endParaRPr kumimoji="1" lang="en-US" altLang="ja-JP" dirty="0" smtClean="0"/>
          </a:p>
          <a:p>
            <a:r>
              <a:rPr kumimoji="1" lang="ja-JP" altLang="en-US" dirty="0" smtClean="0"/>
              <a:t>ただ強化されるのではなく、見た目やアクションの変化も起こります</a:t>
            </a:r>
            <a:endParaRPr kumimoji="1" lang="en-US" altLang="ja-JP" dirty="0" smtClean="0"/>
          </a:p>
          <a:p>
            <a:endParaRPr kumimoji="1" lang="en-US" altLang="ja-JP" dirty="0" smtClean="0"/>
          </a:p>
          <a:p>
            <a:r>
              <a:rPr kumimoji="1" lang="ja-JP" altLang="en-US" dirty="0" smtClean="0"/>
              <a:t>例えば、敵の腕を破壊し、自身に装着していくことで、</a:t>
            </a:r>
            <a:endParaRPr kumimoji="1" lang="en-US" altLang="ja-JP" dirty="0" smtClean="0"/>
          </a:p>
          <a:p>
            <a:r>
              <a:rPr kumimoji="1" lang="ja-JP" altLang="en-US" dirty="0" smtClean="0"/>
              <a:t>腕の機能が特化した装備になっていきます</a:t>
            </a:r>
            <a:endParaRPr kumimoji="1" lang="en-US" altLang="ja-JP" dirty="0" smtClean="0"/>
          </a:p>
          <a:p>
            <a:endParaRPr kumimoji="1" lang="en-US" altLang="ja-JP" dirty="0" smtClean="0"/>
          </a:p>
          <a:p>
            <a:r>
              <a:rPr kumimoji="1" lang="ja-JP" altLang="en-US" dirty="0" smtClean="0"/>
              <a:t>組み合わせ次第で性能が変化していくことがポイントです</a:t>
            </a:r>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4</a:t>
            </a:fld>
            <a:endParaRPr kumimoji="1" lang="ja-JP" altLang="en-US"/>
          </a:p>
        </p:txBody>
      </p:sp>
    </p:spTree>
    <p:extLst>
      <p:ext uri="{BB962C8B-B14F-4D97-AF65-F5344CB8AC3E}">
        <p14:creationId xmlns:p14="http://schemas.microsoft.com/office/powerpoint/2010/main" val="2037745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入手したパーツを装着し強化していくのですが、</a:t>
            </a:r>
            <a:endParaRPr kumimoji="1" lang="en-US" altLang="ja-JP" dirty="0" smtClean="0"/>
          </a:p>
          <a:p>
            <a:r>
              <a:rPr kumimoji="1" lang="ja-JP" altLang="en-US" dirty="0" smtClean="0"/>
              <a:t>ただ強化されるのではなく、見た目やアクションの変化も起こります</a:t>
            </a:r>
            <a:endParaRPr kumimoji="1" lang="en-US" altLang="ja-JP" dirty="0" smtClean="0"/>
          </a:p>
          <a:p>
            <a:endParaRPr kumimoji="1" lang="en-US" altLang="ja-JP" dirty="0" smtClean="0"/>
          </a:p>
          <a:p>
            <a:r>
              <a:rPr kumimoji="1" lang="ja-JP" altLang="en-US" dirty="0" smtClean="0"/>
              <a:t>例えば、敵の腕を破壊し、自身に装着していくことで、</a:t>
            </a:r>
            <a:endParaRPr kumimoji="1" lang="en-US" altLang="ja-JP" dirty="0" smtClean="0"/>
          </a:p>
          <a:p>
            <a:r>
              <a:rPr kumimoji="1" lang="ja-JP" altLang="en-US" dirty="0" smtClean="0"/>
              <a:t>腕の機能が特化した装備になっていきます</a:t>
            </a:r>
            <a:endParaRPr kumimoji="1" lang="en-US" altLang="ja-JP" dirty="0" smtClean="0"/>
          </a:p>
          <a:p>
            <a:endParaRPr kumimoji="1" lang="en-US" altLang="ja-JP" dirty="0" smtClean="0"/>
          </a:p>
          <a:p>
            <a:r>
              <a:rPr kumimoji="1" lang="ja-JP" altLang="en-US" dirty="0" smtClean="0"/>
              <a:t>組み合わせ次第で性能が変化していくことがポイントです</a:t>
            </a:r>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5</a:t>
            </a:fld>
            <a:endParaRPr kumimoji="1" lang="ja-JP" altLang="en-US"/>
          </a:p>
        </p:txBody>
      </p:sp>
    </p:spTree>
    <p:extLst>
      <p:ext uri="{BB962C8B-B14F-4D97-AF65-F5344CB8AC3E}">
        <p14:creationId xmlns:p14="http://schemas.microsoft.com/office/powerpoint/2010/main" val="1363447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プレイヤー装着の装着例といたしまして</a:t>
            </a:r>
            <a:endParaRPr kumimoji="1" lang="en-US" altLang="ja-JP" dirty="0" smtClean="0"/>
          </a:p>
          <a:p>
            <a:endParaRPr kumimoji="1" lang="en-US" altLang="ja-JP" dirty="0" smtClean="0"/>
          </a:p>
          <a:p>
            <a:r>
              <a:rPr kumimoji="1" lang="ja-JP" altLang="en-US" dirty="0" smtClean="0"/>
              <a:t>全身をバランスよく強化していく</a:t>
            </a:r>
            <a:endParaRPr kumimoji="1" lang="en-US" altLang="ja-JP" dirty="0" smtClean="0"/>
          </a:p>
          <a:p>
            <a:r>
              <a:rPr kumimoji="1" lang="ja-JP" altLang="en-US" dirty="0" smtClean="0"/>
              <a:t>こちらは長時間安定した戦闘が楽しめるように操作性にもメリットがでます</a:t>
            </a:r>
            <a:endParaRPr kumimoji="1" lang="en-US" altLang="ja-JP" dirty="0" smtClean="0"/>
          </a:p>
          <a:p>
            <a:endParaRPr kumimoji="1" lang="en-US" altLang="ja-JP" dirty="0" smtClean="0"/>
          </a:p>
          <a:p>
            <a:r>
              <a:rPr kumimoji="1" lang="ja-JP" altLang="en-US" dirty="0" smtClean="0"/>
              <a:t>反対に一部分だけの強化は</a:t>
            </a:r>
            <a:endParaRPr kumimoji="1" lang="en-US" altLang="ja-JP" dirty="0" smtClean="0"/>
          </a:p>
          <a:p>
            <a:r>
              <a:rPr kumimoji="1" lang="ja-JP" altLang="en-US" dirty="0" smtClean="0"/>
              <a:t>重さの偏りで操作がしにくくなり、敵の攻撃に当たりやすくなってしまいますが</a:t>
            </a:r>
            <a:endParaRPr kumimoji="1" lang="en-US" altLang="ja-JP" dirty="0" smtClean="0"/>
          </a:p>
          <a:p>
            <a:r>
              <a:rPr kumimoji="1" lang="ja-JP" altLang="en-US" dirty="0" smtClean="0"/>
              <a:t>強化している部分をパージすることで強力な必殺技を使うことができます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6</a:t>
            </a:fld>
            <a:endParaRPr kumimoji="1" lang="ja-JP" altLang="en-US"/>
          </a:p>
        </p:txBody>
      </p:sp>
    </p:spTree>
    <p:extLst>
      <p:ext uri="{BB962C8B-B14F-4D97-AF65-F5344CB8AC3E}">
        <p14:creationId xmlns:p14="http://schemas.microsoft.com/office/powerpoint/2010/main" val="1231104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基本となるパージは、装備しているパーツの耐久力を０（ゼロ）にして、装備を勢いよく飛ばす</a:t>
            </a:r>
            <a:endParaRPr kumimoji="1" lang="en-US" altLang="ja-JP" dirty="0" smtClean="0"/>
          </a:p>
          <a:p>
            <a:r>
              <a:rPr kumimoji="1" lang="ja-JP" altLang="en-US" dirty="0" smtClean="0"/>
              <a:t>攻撃と回避を兼ねそろえた技になります</a:t>
            </a:r>
            <a:endParaRPr kumimoji="1" lang="en-US" altLang="ja-JP" dirty="0" smtClean="0"/>
          </a:p>
          <a:p>
            <a:endParaRPr kumimoji="1" lang="en-US" altLang="ja-JP" dirty="0" smtClean="0"/>
          </a:p>
          <a:p>
            <a:r>
              <a:rPr kumimoji="1" lang="ja-JP" altLang="en-US" dirty="0" smtClean="0"/>
              <a:t>それとは別に集中型で強化した場合、強化した部位、装備しているパーツから</a:t>
            </a:r>
            <a:endParaRPr kumimoji="1" lang="en-US" altLang="ja-JP" dirty="0" smtClean="0"/>
          </a:p>
          <a:p>
            <a:r>
              <a:rPr kumimoji="1" lang="ja-JP" altLang="en-US" dirty="0" smtClean="0"/>
              <a:t>様々な必殺技を発動できます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7</a:t>
            </a:fld>
            <a:endParaRPr kumimoji="1" lang="ja-JP" altLang="en-US"/>
          </a:p>
        </p:txBody>
      </p:sp>
    </p:spTree>
    <p:extLst>
      <p:ext uri="{BB962C8B-B14F-4D97-AF65-F5344CB8AC3E}">
        <p14:creationId xmlns:p14="http://schemas.microsoft.com/office/powerpoint/2010/main" val="240286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このゲームの流れといたしまして</a:t>
            </a:r>
            <a:endParaRPr kumimoji="1" lang="en-US" altLang="ja-JP" dirty="0" smtClean="0"/>
          </a:p>
          <a:p>
            <a:r>
              <a:rPr kumimoji="1" lang="ja-JP" altLang="en-US" dirty="0" smtClean="0"/>
              <a:t>敵を攻撃する際に各部位を狙うことで敵の一部を破壊します</a:t>
            </a:r>
            <a:endParaRPr kumimoji="1" lang="en-US" altLang="ja-JP" dirty="0" smtClean="0"/>
          </a:p>
          <a:p>
            <a:endParaRPr kumimoji="1" lang="en-US" altLang="ja-JP" dirty="0" smtClean="0"/>
          </a:p>
          <a:p>
            <a:r>
              <a:rPr kumimoji="1" lang="ja-JP" altLang="en-US" dirty="0" smtClean="0"/>
              <a:t>破壊された部分はパーツとしてプレイヤーは入手することができます</a:t>
            </a:r>
            <a:endParaRPr kumimoji="1" lang="en-US" altLang="ja-JP" dirty="0" smtClean="0"/>
          </a:p>
          <a:p>
            <a:endParaRPr kumimoji="1" lang="en-US" altLang="ja-JP" dirty="0" smtClean="0"/>
          </a:p>
          <a:p>
            <a:r>
              <a:rPr kumimoji="1" lang="ja-JP" altLang="en-US" dirty="0" smtClean="0"/>
              <a:t>入手したパーツを自身に装着し強化</a:t>
            </a:r>
            <a:endParaRPr kumimoji="1" lang="en-US" altLang="ja-JP" dirty="0" smtClean="0"/>
          </a:p>
          <a:p>
            <a:endParaRPr kumimoji="1" lang="en-US" altLang="ja-JP" dirty="0" smtClean="0"/>
          </a:p>
          <a:p>
            <a:r>
              <a:rPr kumimoji="1" lang="ja-JP" altLang="en-US" dirty="0" smtClean="0"/>
              <a:t>限界値まで装備したパーツをすべて外すことで強力な必殺技を発動して戦います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9</a:t>
            </a:fld>
            <a:endParaRPr kumimoji="1" lang="ja-JP" altLang="en-US"/>
          </a:p>
        </p:txBody>
      </p:sp>
    </p:spTree>
    <p:extLst>
      <p:ext uri="{BB962C8B-B14F-4D97-AF65-F5344CB8AC3E}">
        <p14:creationId xmlns:p14="http://schemas.microsoft.com/office/powerpoint/2010/main" val="92695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3422919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1001891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17467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grpSp>
        <p:nvGrpSpPr>
          <p:cNvPr id="10" name="グループ化 9"/>
          <p:cNvGrpSpPr/>
          <p:nvPr userDrawn="1"/>
        </p:nvGrpSpPr>
        <p:grpSpPr>
          <a:xfrm>
            <a:off x="0" y="1"/>
            <a:ext cx="9144000" cy="6857999"/>
            <a:chOff x="0" y="1"/>
            <a:chExt cx="9144000" cy="6857999"/>
          </a:xfrm>
        </p:grpSpPr>
        <p:sp>
          <p:nvSpPr>
            <p:cNvPr id="7" name="正方形/長方形 6"/>
            <p:cNvSpPr/>
            <p:nvPr userDrawn="1"/>
          </p:nvSpPr>
          <p:spPr>
            <a:xfrm>
              <a:off x="0" y="1"/>
              <a:ext cx="9144000" cy="5097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0" y="275466"/>
              <a:ext cx="4580092" cy="5097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a:off x="4110753" y="198583"/>
              <a:ext cx="1100517" cy="586681"/>
            </a:xfrm>
            <a:prstGeom prst="parallelogram">
              <a:avLst>
                <a:gd name="adj" fmla="val 9534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6295604"/>
              <a:ext cx="9144000" cy="5623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Title 1"/>
          <p:cNvSpPr>
            <a:spLocks noGrp="1"/>
          </p:cNvSpPr>
          <p:nvPr>
            <p:ph type="title"/>
          </p:nvPr>
        </p:nvSpPr>
        <p:spPr>
          <a:xfrm>
            <a:off x="267037" y="13507"/>
            <a:ext cx="7689962" cy="646322"/>
          </a:xfrm>
          <a:noFill/>
        </p:spPr>
        <p:txBody>
          <a:bodyPr tIns="108000" anchor="t"/>
          <a:lstStyle>
            <a:lvl1pPr>
              <a:defRPr b="1">
                <a:solidFill>
                  <a:schemeClr val="bg1"/>
                </a:solidFill>
                <a:latin typeface="HGP明朝B" panose="02020800000000000000" pitchFamily="18" charset="-128"/>
                <a:ea typeface="HGP明朝B" panose="02020800000000000000" pitchFamily="18" charset="-128"/>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628650" y="1006544"/>
            <a:ext cx="7886700" cy="5013595"/>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50284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169919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37D479E-B6B9-4720-8E8B-C8A4A95AA0E5}" type="datetimeFigureOut">
              <a:rPr kumimoji="1" lang="ja-JP" altLang="en-US" smtClean="0"/>
              <a:t>2017/12/8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73701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37D479E-B6B9-4720-8E8B-C8A4A95AA0E5}" type="datetimeFigureOut">
              <a:rPr kumimoji="1" lang="ja-JP" altLang="en-US" smtClean="0"/>
              <a:t>2017/12/8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658397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37D479E-B6B9-4720-8E8B-C8A4A95AA0E5}" type="datetimeFigureOut">
              <a:rPr kumimoji="1" lang="ja-JP" altLang="en-US" smtClean="0"/>
              <a:t>2017/12/8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8286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D479E-B6B9-4720-8E8B-C8A4A95AA0E5}" type="datetimeFigureOut">
              <a:rPr kumimoji="1" lang="ja-JP" altLang="en-US" smtClean="0"/>
              <a:t>2017/12/8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1606424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37D479E-B6B9-4720-8E8B-C8A4A95AA0E5}" type="datetimeFigureOut">
              <a:rPr kumimoji="1" lang="ja-JP" altLang="en-US" smtClean="0"/>
              <a:t>2017/12/8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517725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37D479E-B6B9-4720-8E8B-C8A4A95AA0E5}" type="datetimeFigureOut">
              <a:rPr kumimoji="1" lang="ja-JP" altLang="en-US" smtClean="0"/>
              <a:t>2017/12/8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151068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D479E-B6B9-4720-8E8B-C8A4A95AA0E5}" type="datetimeFigureOut">
              <a:rPr kumimoji="1" lang="ja-JP" altLang="en-US" smtClean="0"/>
              <a:t>2017/12/8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16505632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2.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2.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430307" y="4787901"/>
            <a:ext cx="4141693" cy="1262098"/>
          </a:xfrm>
        </p:spPr>
        <p:txBody>
          <a:bodyPr>
            <a:normAutofit/>
          </a:bodyPr>
          <a:lstStyle/>
          <a:p>
            <a:pPr algn="l"/>
            <a:r>
              <a:rPr kumimoji="1" lang="ja-JP" altLang="en-US" sz="1400" dirty="0" smtClean="0"/>
              <a:t>ジャンル：</a:t>
            </a:r>
            <a:r>
              <a:rPr kumimoji="1" lang="en-US" altLang="ja-JP" sz="1400" dirty="0" smtClean="0"/>
              <a:t>3D </a:t>
            </a:r>
            <a:r>
              <a:rPr kumimoji="1" lang="ja-JP" altLang="en-US" sz="1400" dirty="0" smtClean="0"/>
              <a:t>アクションシューティング</a:t>
            </a:r>
            <a:endParaRPr kumimoji="1" lang="en-US" altLang="ja-JP" sz="1400" dirty="0" smtClean="0"/>
          </a:p>
          <a:p>
            <a:pPr algn="l"/>
            <a:r>
              <a:rPr kumimoji="1" lang="ja-JP" altLang="en-US" sz="1400" dirty="0" smtClean="0"/>
              <a:t>対応機種：</a:t>
            </a:r>
            <a:r>
              <a:rPr kumimoji="1" lang="en-US" altLang="ja-JP" sz="1400" dirty="0" smtClean="0"/>
              <a:t>PC</a:t>
            </a:r>
          </a:p>
          <a:p>
            <a:pPr algn="l"/>
            <a:r>
              <a:rPr lang="ja-JP" altLang="en-US" sz="1400" dirty="0" smtClean="0"/>
              <a:t>プレイ人数：</a:t>
            </a:r>
            <a:r>
              <a:rPr lang="en-US" altLang="ja-JP" sz="1400" dirty="0" smtClean="0"/>
              <a:t>1</a:t>
            </a:r>
            <a:r>
              <a:rPr lang="ja-JP" altLang="en-US" sz="1400" dirty="0" smtClean="0"/>
              <a:t>人</a:t>
            </a:r>
            <a:endParaRPr lang="en-US" altLang="ja-JP" sz="1400" dirty="0" smtClean="0"/>
          </a:p>
          <a:p>
            <a:pPr algn="l"/>
            <a:r>
              <a:rPr lang="ja-JP" altLang="en-US" sz="1400" dirty="0" smtClean="0"/>
              <a:t>ターゲット：</a:t>
            </a:r>
            <a:endParaRPr lang="en-US" altLang="ja-JP" sz="1400" dirty="0"/>
          </a:p>
        </p:txBody>
      </p:sp>
      <p:sp>
        <p:nvSpPr>
          <p:cNvPr id="5" name="サブタイトル 2"/>
          <p:cNvSpPr txBox="1">
            <a:spLocks/>
          </p:cNvSpPr>
          <p:nvPr/>
        </p:nvSpPr>
        <p:spPr>
          <a:xfrm>
            <a:off x="6010836" y="5575300"/>
            <a:ext cx="2904564" cy="47469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lang="ja-JP" altLang="en-US" sz="2800" b="1" dirty="0" smtClean="0"/>
              <a:t>企画書</a:t>
            </a:r>
            <a:endParaRPr lang="en-US" altLang="ja-JP" sz="2800" b="1" dirty="0" smtClean="0"/>
          </a:p>
        </p:txBody>
      </p:sp>
      <p:sp>
        <p:nvSpPr>
          <p:cNvPr id="8" name="正方形/長方形 7"/>
          <p:cNvSpPr/>
          <p:nvPr/>
        </p:nvSpPr>
        <p:spPr>
          <a:xfrm>
            <a:off x="0" y="0"/>
            <a:ext cx="9144000" cy="6758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0" y="6182139"/>
            <a:ext cx="9144000" cy="6758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6602" y="1950315"/>
            <a:ext cx="4814195" cy="2181432"/>
          </a:xfrm>
          <a:prstGeom prst="rect">
            <a:avLst/>
          </a:prstGeom>
        </p:spPr>
      </p:pic>
    </p:spTree>
    <p:extLst>
      <p:ext uri="{BB962C8B-B14F-4D97-AF65-F5344CB8AC3E}">
        <p14:creationId xmlns:p14="http://schemas.microsoft.com/office/powerpoint/2010/main" val="22282848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ゲーム画面</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角丸四角形 3"/>
          <p:cNvSpPr/>
          <p:nvPr/>
        </p:nvSpPr>
        <p:spPr>
          <a:xfrm>
            <a:off x="210912" y="1030103"/>
            <a:ext cx="8722175" cy="4990036"/>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Tree>
    <p:extLst>
      <p:ext uri="{BB962C8B-B14F-4D97-AF65-F5344CB8AC3E}">
        <p14:creationId xmlns:p14="http://schemas.microsoft.com/office/powerpoint/2010/main" val="1898451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操作方法</a:t>
            </a:r>
            <a:endParaRPr kumimoji="1" lang="ja-JP" altLang="en-US" dirty="0"/>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951393"/>
            <a:ext cx="3325830" cy="2266608"/>
          </a:xfrm>
          <a:prstGeom prst="rect">
            <a:avLst/>
          </a:prstGeom>
        </p:spPr>
      </p:pic>
      <p:sp>
        <p:nvSpPr>
          <p:cNvPr id="12" name="角丸四角形 11"/>
          <p:cNvSpPr/>
          <p:nvPr/>
        </p:nvSpPr>
        <p:spPr>
          <a:xfrm>
            <a:off x="270880" y="3439655"/>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直角三角形 12"/>
          <p:cNvSpPr/>
          <p:nvPr/>
        </p:nvSpPr>
        <p:spPr>
          <a:xfrm rot="10800000" flipH="1">
            <a:off x="267037" y="3471396"/>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77114" y="4163893"/>
            <a:ext cx="3569826" cy="1338828"/>
          </a:xfrm>
          <a:prstGeom prst="rect">
            <a:avLst/>
          </a:prstGeom>
          <a:noFill/>
        </p:spPr>
        <p:txBody>
          <a:bodyPr wrap="square" rtlCol="0">
            <a:spAutoFit/>
          </a:bodyPr>
          <a:lstStyle/>
          <a:p>
            <a:pPr algn="ctr">
              <a:lnSpc>
                <a:spcPct val="150000"/>
              </a:lnSpc>
            </a:pPr>
            <a:r>
              <a:rPr lang="ja-JP" altLang="en-US" dirty="0" smtClean="0"/>
              <a:t>攻撃方法は多数！</a:t>
            </a:r>
            <a:endParaRPr lang="en-US" altLang="ja-JP" dirty="0" smtClean="0"/>
          </a:p>
          <a:p>
            <a:pPr algn="ctr">
              <a:lnSpc>
                <a:spcPct val="150000"/>
              </a:lnSpc>
            </a:pPr>
            <a:r>
              <a:rPr lang="ja-JP" altLang="en-US" dirty="0" smtClean="0"/>
              <a:t>それぞれ違った攻撃が可能</a:t>
            </a:r>
            <a:endParaRPr lang="en-US" altLang="ja-JP" dirty="0" smtClean="0"/>
          </a:p>
          <a:p>
            <a:pPr algn="ctr">
              <a:lnSpc>
                <a:spcPct val="150000"/>
              </a:lnSpc>
            </a:pPr>
            <a:r>
              <a:rPr lang="ja-JP" altLang="en-US" dirty="0" smtClean="0"/>
              <a:t>部位ごとにパージもできる！！</a:t>
            </a:r>
            <a:endParaRPr lang="en-US" altLang="ja-JP" dirty="0" smtClean="0"/>
          </a:p>
        </p:txBody>
      </p:sp>
      <p:pic>
        <p:nvPicPr>
          <p:cNvPr id="21" name="図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7845" y="1193084"/>
            <a:ext cx="4377307" cy="44931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378626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コンセプト</a:t>
            </a:r>
            <a:endParaRPr kumimoji="1" lang="ja-JP" altLang="en-US" dirty="0"/>
          </a:p>
        </p:txBody>
      </p:sp>
      <p:sp>
        <p:nvSpPr>
          <p:cNvPr id="4" name="テキスト ボックス 3"/>
          <p:cNvSpPr txBox="1"/>
          <p:nvPr/>
        </p:nvSpPr>
        <p:spPr>
          <a:xfrm>
            <a:off x="1268260" y="3105834"/>
            <a:ext cx="6607480" cy="646331"/>
          </a:xfrm>
          <a:prstGeom prst="rect">
            <a:avLst/>
          </a:prstGeom>
          <a:noFill/>
        </p:spPr>
        <p:txBody>
          <a:bodyPr wrap="square" rtlCol="0">
            <a:spAutoFit/>
          </a:bodyPr>
          <a:lstStyle/>
          <a:p>
            <a:pPr algn="ctr"/>
            <a:r>
              <a:rPr lang="ja-JP" altLang="en-US" sz="3600" b="1" dirty="0"/>
              <a:t>自分</a:t>
            </a:r>
            <a:r>
              <a:rPr lang="ja-JP" altLang="en-US" sz="3600" b="1" dirty="0" smtClean="0"/>
              <a:t>だけの</a:t>
            </a:r>
            <a:r>
              <a:rPr lang="ja-JP" altLang="en-US" sz="3600" b="1" dirty="0"/>
              <a:t>武器</a:t>
            </a:r>
            <a:r>
              <a:rPr lang="ja-JP" altLang="en-US" sz="3600" b="1" dirty="0" smtClean="0"/>
              <a:t>を作って</a:t>
            </a:r>
            <a:r>
              <a:rPr lang="ja-JP" altLang="en-US" sz="3600" b="1" dirty="0"/>
              <a:t>戦</a:t>
            </a:r>
            <a:r>
              <a:rPr lang="ja-JP" altLang="en-US" sz="3600" b="1" dirty="0" smtClean="0"/>
              <a:t>う</a:t>
            </a:r>
            <a:endParaRPr lang="en-US" altLang="ja-JP" sz="3600" b="1" dirty="0"/>
          </a:p>
        </p:txBody>
      </p:sp>
    </p:spTree>
    <p:extLst>
      <p:ext uri="{BB962C8B-B14F-4D97-AF65-F5344CB8AC3E}">
        <p14:creationId xmlns:p14="http://schemas.microsoft.com/office/powerpoint/2010/main" val="2077716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二等辺三角形 4"/>
          <p:cNvSpPr/>
          <p:nvPr/>
        </p:nvSpPr>
        <p:spPr>
          <a:xfrm rot="16200000">
            <a:off x="1663095" y="-885781"/>
            <a:ext cx="5775022" cy="8567137"/>
          </a:xfrm>
          <a:prstGeom prst="triangle">
            <a:avLst>
              <a:gd name="adj" fmla="val 0"/>
            </a:avLst>
          </a:prstGeom>
          <a:solidFill>
            <a:schemeClr val="bg2">
              <a:lumMod val="75000"/>
            </a:schemeClr>
          </a:solidFill>
          <a:ln w="127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3175">
                <a:solidFill>
                  <a:schemeClr val="bg2">
                    <a:lumMod val="75000"/>
                  </a:schemeClr>
                </a:solidFill>
              </a:ln>
              <a:solidFill>
                <a:schemeClr val="bg2">
                  <a:lumMod val="75000"/>
                </a:schemeClr>
              </a:solidFill>
            </a:endParaRPr>
          </a:p>
        </p:txBody>
      </p:sp>
      <p:pic>
        <p:nvPicPr>
          <p:cNvPr id="3" name="図 2"/>
          <p:cNvPicPr>
            <a:picLocks noChangeAspect="1"/>
          </p:cNvPicPr>
          <p:nvPr/>
        </p:nvPicPr>
        <p:blipFill rotWithShape="1">
          <a:blip r:embed="rId3">
            <a:extLst>
              <a:ext uri="{28A0092B-C50C-407E-A947-70E740481C1C}">
                <a14:useLocalDpi xmlns:a14="http://schemas.microsoft.com/office/drawing/2010/main" val="0"/>
              </a:ext>
            </a:extLst>
          </a:blip>
          <a:srcRect b="22374"/>
          <a:stretch/>
        </p:blipFill>
        <p:spPr>
          <a:xfrm>
            <a:off x="3214837" y="2467673"/>
            <a:ext cx="6573830" cy="3827249"/>
          </a:xfrm>
          <a:prstGeom prst="rect">
            <a:avLst/>
          </a:prstGeom>
        </p:spPr>
      </p:pic>
      <p:sp>
        <p:nvSpPr>
          <p:cNvPr id="2" name="タイトル 1"/>
          <p:cNvSpPr>
            <a:spLocks noGrp="1"/>
          </p:cNvSpPr>
          <p:nvPr>
            <p:ph type="title"/>
          </p:nvPr>
        </p:nvSpPr>
        <p:spPr/>
        <p:txBody>
          <a:bodyPr>
            <a:normAutofit fontScale="90000"/>
          </a:bodyPr>
          <a:lstStyle/>
          <a:p>
            <a:r>
              <a:rPr kumimoji="1" lang="ja-JP" altLang="en-US" dirty="0" smtClean="0"/>
              <a:t>概要</a:t>
            </a:r>
            <a:endParaRPr kumimoji="1" lang="ja-JP" altLang="en-US" dirty="0"/>
          </a:p>
        </p:txBody>
      </p:sp>
      <p:sp>
        <p:nvSpPr>
          <p:cNvPr id="4" name="テキスト ボックス 3"/>
          <p:cNvSpPr txBox="1"/>
          <p:nvPr/>
        </p:nvSpPr>
        <p:spPr>
          <a:xfrm>
            <a:off x="515010" y="4403830"/>
            <a:ext cx="5057795" cy="1692771"/>
          </a:xfrm>
          <a:prstGeom prst="rect">
            <a:avLst/>
          </a:prstGeom>
          <a:solidFill>
            <a:schemeClr val="bg1"/>
          </a:solidFill>
          <a:ln w="38100">
            <a:solidFill>
              <a:schemeClr val="tx1"/>
            </a:solidFill>
          </a:ln>
        </p:spPr>
        <p:txBody>
          <a:bodyPr wrap="none" rtlCol="0">
            <a:spAutoFit/>
          </a:bodyPr>
          <a:lstStyle/>
          <a:p>
            <a:r>
              <a:rPr kumimoji="1" lang="en-US" altLang="ja-JP" sz="2400" dirty="0" smtClean="0"/>
              <a:t>【</a:t>
            </a:r>
            <a:r>
              <a:rPr kumimoji="1" lang="ja-JP" altLang="en-US" sz="2400" b="1" dirty="0" smtClean="0"/>
              <a:t>機械兵器</a:t>
            </a:r>
            <a:r>
              <a:rPr lang="ja-JP" altLang="en-US" sz="2400" b="1" dirty="0" smtClean="0"/>
              <a:t>の侵略</a:t>
            </a:r>
            <a:r>
              <a:rPr kumimoji="1" lang="en-US" altLang="ja-JP" sz="2400" dirty="0" smtClean="0"/>
              <a:t>】</a:t>
            </a:r>
          </a:p>
          <a:p>
            <a:r>
              <a:rPr lang="ja-JP" altLang="en-US" sz="2000" dirty="0" smtClean="0"/>
              <a:t>　ボスエネミー</a:t>
            </a:r>
            <a:endParaRPr kumimoji="1" lang="en-US" altLang="ja-JP" sz="2000" dirty="0" smtClean="0"/>
          </a:p>
          <a:p>
            <a:r>
              <a:rPr lang="ja-JP" altLang="en-US" sz="2000" dirty="0" smtClean="0"/>
              <a:t>　ステージ最奥でプレイヤーを待ち受ける</a:t>
            </a:r>
            <a:endParaRPr lang="en-US" altLang="ja-JP" sz="2000" dirty="0" smtClean="0"/>
          </a:p>
          <a:p>
            <a:r>
              <a:rPr kumimoji="1" lang="ja-JP" altLang="en-US" sz="2000" dirty="0" smtClean="0"/>
              <a:t>　巨大な敵、残り</a:t>
            </a:r>
            <a:r>
              <a:rPr kumimoji="1" lang="en-US" altLang="ja-JP" sz="2000" dirty="0" smtClean="0"/>
              <a:t>HP</a:t>
            </a:r>
            <a:r>
              <a:rPr kumimoji="1" lang="ja-JP" altLang="en-US" sz="2000" dirty="0" smtClean="0"/>
              <a:t>で特殊攻撃</a:t>
            </a:r>
            <a:endParaRPr kumimoji="1" lang="en-US" altLang="ja-JP" sz="2000" dirty="0" smtClean="0"/>
          </a:p>
          <a:p>
            <a:r>
              <a:rPr lang="ja-JP" altLang="en-US" sz="2000" dirty="0"/>
              <a:t>　</a:t>
            </a:r>
            <a:r>
              <a:rPr lang="ja-JP" altLang="en-US" sz="2000" dirty="0" smtClean="0"/>
              <a:t>たくさんの装備を備えている</a:t>
            </a:r>
            <a:endParaRPr kumimoji="1" lang="en-US" altLang="ja-JP" sz="2000" dirty="0" smtClean="0"/>
          </a:p>
        </p:txBody>
      </p:sp>
      <p:sp>
        <p:nvSpPr>
          <p:cNvPr id="7" name="テキスト ボックス 6"/>
          <p:cNvSpPr txBox="1"/>
          <p:nvPr/>
        </p:nvSpPr>
        <p:spPr>
          <a:xfrm>
            <a:off x="4032857" y="1288152"/>
            <a:ext cx="4801314" cy="1384995"/>
          </a:xfrm>
          <a:prstGeom prst="rect">
            <a:avLst/>
          </a:prstGeom>
          <a:solidFill>
            <a:schemeClr val="bg1"/>
          </a:solidFill>
          <a:ln w="38100">
            <a:solidFill>
              <a:schemeClr val="tx1"/>
            </a:solidFill>
          </a:ln>
        </p:spPr>
        <p:txBody>
          <a:bodyPr wrap="none" rtlCol="0">
            <a:spAutoFit/>
          </a:bodyPr>
          <a:lstStyle/>
          <a:p>
            <a:r>
              <a:rPr kumimoji="1" lang="en-US" altLang="ja-JP" sz="2400" dirty="0" smtClean="0"/>
              <a:t>【</a:t>
            </a:r>
            <a:r>
              <a:rPr kumimoji="1" lang="ja-JP" altLang="en-US" sz="2400" b="1" dirty="0" smtClean="0"/>
              <a:t>強化と変化</a:t>
            </a:r>
            <a:r>
              <a:rPr kumimoji="1" lang="en-US" altLang="ja-JP" sz="2400" dirty="0" smtClean="0"/>
              <a:t>】</a:t>
            </a:r>
          </a:p>
          <a:p>
            <a:r>
              <a:rPr lang="ja-JP" altLang="en-US" sz="2000" dirty="0" smtClean="0"/>
              <a:t>　</a:t>
            </a:r>
            <a:r>
              <a:rPr lang="ja-JP" altLang="en-US" sz="2000" b="1" dirty="0" smtClean="0">
                <a:solidFill>
                  <a:srgbClr val="FF0000"/>
                </a:solidFill>
              </a:rPr>
              <a:t>自由度の高い強化</a:t>
            </a:r>
            <a:r>
              <a:rPr lang="ja-JP" altLang="en-US" sz="2000" dirty="0" smtClean="0"/>
              <a:t>とそれに合わせて</a:t>
            </a:r>
            <a:endParaRPr lang="en-US" altLang="ja-JP" sz="2000" dirty="0" smtClean="0"/>
          </a:p>
          <a:p>
            <a:r>
              <a:rPr kumimoji="1" lang="ja-JP" altLang="en-US" sz="2000" dirty="0"/>
              <a:t>　</a:t>
            </a:r>
            <a:r>
              <a:rPr kumimoji="1" lang="ja-JP" altLang="en-US" sz="2000" b="1" dirty="0" smtClean="0">
                <a:solidFill>
                  <a:srgbClr val="FF0000"/>
                </a:solidFill>
              </a:rPr>
              <a:t>変化するアクション</a:t>
            </a:r>
            <a:endParaRPr kumimoji="1" lang="en-US" altLang="ja-JP" sz="2000" b="1" dirty="0" smtClean="0">
              <a:solidFill>
                <a:srgbClr val="FF0000"/>
              </a:solidFill>
            </a:endParaRPr>
          </a:p>
          <a:p>
            <a:r>
              <a:rPr lang="ja-JP" altLang="en-US" sz="2000" dirty="0"/>
              <a:t>　</a:t>
            </a:r>
            <a:r>
              <a:rPr lang="ja-JP" altLang="en-US" sz="2000" dirty="0" smtClean="0"/>
              <a:t>状況に応じてプレイヤーを組み立てる</a:t>
            </a:r>
            <a:endParaRPr kumimoji="1" lang="en-US" altLang="ja-JP" sz="2000" dirty="0" smtClean="0"/>
          </a:p>
        </p:txBody>
      </p:sp>
      <p:pic>
        <p:nvPicPr>
          <p:cNvPr id="9" name="図 8"/>
          <p:cNvPicPr>
            <a:picLocks noChangeAspect="1"/>
          </p:cNvPicPr>
          <p:nvPr/>
        </p:nvPicPr>
        <p:blipFill rotWithShape="1">
          <a:blip r:embed="rId4">
            <a:extLst>
              <a:ext uri="{28A0092B-C50C-407E-A947-70E740481C1C}">
                <a14:useLocalDpi xmlns:a14="http://schemas.microsoft.com/office/drawing/2010/main" val="0"/>
              </a:ext>
            </a:extLst>
          </a:blip>
          <a:srcRect b="880"/>
          <a:stretch/>
        </p:blipFill>
        <p:spPr>
          <a:xfrm>
            <a:off x="0" y="510277"/>
            <a:ext cx="4666570" cy="3478245"/>
          </a:xfrm>
          <a:prstGeom prst="rect">
            <a:avLst/>
          </a:prstGeom>
        </p:spPr>
      </p:pic>
    </p:spTree>
    <p:extLst>
      <p:ext uri="{BB962C8B-B14F-4D97-AF65-F5344CB8AC3E}">
        <p14:creationId xmlns:p14="http://schemas.microsoft.com/office/powerpoint/2010/main" val="3840489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 name="グループ化 133"/>
          <p:cNvGrpSpPr/>
          <p:nvPr/>
        </p:nvGrpSpPr>
        <p:grpSpPr>
          <a:xfrm>
            <a:off x="409090" y="3622472"/>
            <a:ext cx="8369507" cy="2359981"/>
            <a:chOff x="409090" y="939704"/>
            <a:chExt cx="8369507" cy="2359981"/>
          </a:xfrm>
        </p:grpSpPr>
        <p:grpSp>
          <p:nvGrpSpPr>
            <p:cNvPr id="135" name="グループ化 134"/>
            <p:cNvGrpSpPr/>
            <p:nvPr/>
          </p:nvGrpSpPr>
          <p:grpSpPr>
            <a:xfrm>
              <a:off x="409090" y="939704"/>
              <a:ext cx="4014574" cy="2359981"/>
              <a:chOff x="409090" y="939704"/>
              <a:chExt cx="4014574" cy="2359981"/>
            </a:xfrm>
          </p:grpSpPr>
          <p:grpSp>
            <p:nvGrpSpPr>
              <p:cNvPr id="139" name="グループ化 138"/>
              <p:cNvGrpSpPr/>
              <p:nvPr/>
            </p:nvGrpSpPr>
            <p:grpSpPr>
              <a:xfrm>
                <a:off x="409090" y="1030103"/>
                <a:ext cx="4014574" cy="2269582"/>
                <a:chOff x="409090" y="1030103"/>
                <a:chExt cx="4014574" cy="2269582"/>
              </a:xfrm>
            </p:grpSpPr>
            <p:sp>
              <p:nvSpPr>
                <p:cNvPr id="141" name="角丸四角形 140"/>
                <p:cNvSpPr/>
                <p:nvPr/>
              </p:nvSpPr>
              <p:spPr>
                <a:xfrm>
                  <a:off x="409090"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2" name="直角三角形 141"/>
                <p:cNvSpPr/>
                <p:nvPr/>
              </p:nvSpPr>
              <p:spPr>
                <a:xfrm rot="10800000" flipH="1">
                  <a:off x="409090"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0" name="テキスト ボックス 139"/>
              <p:cNvSpPr txBox="1"/>
              <p:nvPr/>
            </p:nvSpPr>
            <p:spPr>
              <a:xfrm rot="21161010">
                <a:off x="547601" y="939704"/>
                <a:ext cx="925253" cy="646331"/>
              </a:xfrm>
              <a:prstGeom prst="rect">
                <a:avLst/>
              </a:prstGeom>
              <a:noFill/>
            </p:spPr>
            <p:txBody>
              <a:bodyPr wrap="none" rtlCol="0">
                <a:spAutoFit/>
              </a:bodyPr>
              <a:lstStyle/>
              <a:p>
                <a:r>
                  <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rPr>
                  <a:t>狙</a:t>
                </a:r>
                <a:r>
                  <a:rPr lang="ja-JP" altLang="en-US" sz="3600" b="1" dirty="0" smtClean="0">
                    <a:ln w="12700">
                      <a:solidFill>
                        <a:schemeClr val="tx1"/>
                      </a:solidFill>
                    </a:ln>
                    <a:solidFill>
                      <a:schemeClr val="bg1"/>
                    </a:solidFill>
                    <a:latin typeface="HGP明朝B" panose="02020800000000000000" pitchFamily="18" charset="-128"/>
                    <a:ea typeface="HGP明朝B" panose="02020800000000000000" pitchFamily="18" charset="-128"/>
                  </a:rPr>
                  <a:t>う</a:t>
                </a:r>
                <a:endPar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grpSp>
        <p:sp>
          <p:nvSpPr>
            <p:cNvPr id="136" name="角丸四角形 135"/>
            <p:cNvSpPr/>
            <p:nvPr/>
          </p:nvSpPr>
          <p:spPr>
            <a:xfrm>
              <a:off x="4767866"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直角三角形 136"/>
            <p:cNvSpPr/>
            <p:nvPr/>
          </p:nvSpPr>
          <p:spPr>
            <a:xfrm rot="10800000" flipH="1">
              <a:off x="4764023"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二等辺三角形 137"/>
            <p:cNvSpPr/>
            <p:nvPr/>
          </p:nvSpPr>
          <p:spPr>
            <a:xfrm rot="5400000">
              <a:off x="3831632" y="2018479"/>
              <a:ext cx="1457843" cy="2928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3" name="グループ化 132"/>
          <p:cNvGrpSpPr/>
          <p:nvPr/>
        </p:nvGrpSpPr>
        <p:grpSpPr>
          <a:xfrm>
            <a:off x="409090" y="939704"/>
            <a:ext cx="8369507" cy="3307956"/>
            <a:chOff x="409090" y="939704"/>
            <a:chExt cx="8369507" cy="3307956"/>
          </a:xfrm>
        </p:grpSpPr>
        <p:sp>
          <p:nvSpPr>
            <p:cNvPr id="127" name="角丸四角形 126"/>
            <p:cNvSpPr/>
            <p:nvPr/>
          </p:nvSpPr>
          <p:spPr>
            <a:xfrm>
              <a:off x="4767866"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直角三角形 127"/>
            <p:cNvSpPr/>
            <p:nvPr/>
          </p:nvSpPr>
          <p:spPr>
            <a:xfrm rot="10800000" flipH="1">
              <a:off x="4764023"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1" name="グループ化 120"/>
            <p:cNvGrpSpPr/>
            <p:nvPr/>
          </p:nvGrpSpPr>
          <p:grpSpPr>
            <a:xfrm>
              <a:off x="409090" y="939704"/>
              <a:ext cx="6517650" cy="3307956"/>
              <a:chOff x="409090" y="939704"/>
              <a:chExt cx="6517650" cy="3307956"/>
            </a:xfrm>
          </p:grpSpPr>
          <p:grpSp>
            <p:nvGrpSpPr>
              <p:cNvPr id="118" name="グループ化 117"/>
              <p:cNvGrpSpPr/>
              <p:nvPr/>
            </p:nvGrpSpPr>
            <p:grpSpPr>
              <a:xfrm>
                <a:off x="409090" y="1030103"/>
                <a:ext cx="4014574" cy="2269582"/>
                <a:chOff x="409090" y="1030103"/>
                <a:chExt cx="4014574" cy="2269582"/>
              </a:xfrm>
            </p:grpSpPr>
            <p:sp>
              <p:nvSpPr>
                <p:cNvPr id="116" name="角丸四角形 115"/>
                <p:cNvSpPr/>
                <p:nvPr/>
              </p:nvSpPr>
              <p:spPr>
                <a:xfrm>
                  <a:off x="409090"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7" name="直角三角形 116"/>
                <p:cNvSpPr/>
                <p:nvPr/>
              </p:nvSpPr>
              <p:spPr>
                <a:xfrm rot="10800000" flipH="1">
                  <a:off x="409090"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0" name="テキスト ボックス 119"/>
              <p:cNvSpPr txBox="1"/>
              <p:nvPr/>
            </p:nvSpPr>
            <p:spPr>
              <a:xfrm rot="21161010">
                <a:off x="454624" y="939704"/>
                <a:ext cx="1111202" cy="646331"/>
              </a:xfrm>
              <a:prstGeom prst="rect">
                <a:avLst/>
              </a:prstGeom>
              <a:noFill/>
            </p:spPr>
            <p:txBody>
              <a:bodyPr wrap="none" rtlCol="0">
                <a:spAutoFit/>
              </a:bodyPr>
              <a:lstStyle/>
              <a:p>
                <a:r>
                  <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rPr>
                  <a:t>破壊</a:t>
                </a:r>
              </a:p>
            </p:txBody>
          </p:sp>
          <p:sp>
            <p:nvSpPr>
              <p:cNvPr id="153" name="テキスト ボックス 152"/>
              <p:cNvSpPr txBox="1"/>
              <p:nvPr/>
            </p:nvSpPr>
            <p:spPr>
              <a:xfrm rot="21161010">
                <a:off x="4765571" y="1070739"/>
                <a:ext cx="2161169" cy="461665"/>
              </a:xfrm>
              <a:prstGeom prst="rect">
                <a:avLst/>
              </a:prstGeom>
              <a:noFill/>
            </p:spPr>
            <p:txBody>
              <a:bodyPr wrap="none" rtlCol="0">
                <a:spAutoFit/>
              </a:bodyPr>
              <a:lstStyle/>
              <a:p>
                <a:r>
                  <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rPr>
                  <a:t>敵</a:t>
                </a:r>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を</a:t>
                </a:r>
                <a:r>
                  <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rPr>
                  <a:t>バラバラ</a:t>
                </a:r>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に</a:t>
                </a:r>
                <a:endPar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sp>
            <p:nvSpPr>
              <p:cNvPr id="155" name="テキスト ボックス 154"/>
              <p:cNvSpPr txBox="1"/>
              <p:nvPr/>
            </p:nvSpPr>
            <p:spPr>
              <a:xfrm rot="21161010">
                <a:off x="4787630" y="3785995"/>
                <a:ext cx="1422184" cy="461665"/>
              </a:xfrm>
              <a:prstGeom prst="rect">
                <a:avLst/>
              </a:prstGeom>
              <a:noFill/>
            </p:spPr>
            <p:txBody>
              <a:bodyPr wrap="none" rtlCol="0">
                <a:spAutoFit/>
              </a:bodyPr>
              <a:lstStyle/>
              <a:p>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部位破壊</a:t>
                </a:r>
                <a:endPar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grpSp>
        <p:sp>
          <p:nvSpPr>
            <p:cNvPr id="130" name="二等辺三角形 129"/>
            <p:cNvSpPr/>
            <p:nvPr/>
          </p:nvSpPr>
          <p:spPr>
            <a:xfrm rot="5400000">
              <a:off x="3831632" y="2018479"/>
              <a:ext cx="1457843" cy="2928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p:txBody>
          <a:bodyPr>
            <a:normAutofit fontScale="90000"/>
          </a:bodyPr>
          <a:lstStyle/>
          <a:p>
            <a:r>
              <a:rPr lang="ja-JP" altLang="en-US" dirty="0"/>
              <a:t>ブレイク</a:t>
            </a:r>
            <a:r>
              <a:rPr kumimoji="1" lang="ja-JP" altLang="en-US" dirty="0" smtClean="0"/>
              <a:t> </a:t>
            </a:r>
            <a:r>
              <a:rPr lang="en-US" altLang="ja-JP" dirty="0" smtClean="0"/>
              <a:t>-Break-</a:t>
            </a:r>
            <a:endParaRPr kumimoji="1" lang="ja-JP" altLang="en-US" dirty="0"/>
          </a:p>
        </p:txBody>
      </p:sp>
      <p:pic>
        <p:nvPicPr>
          <p:cNvPr id="113" name="図 1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4811" y="1352708"/>
            <a:ext cx="1741856" cy="1946977"/>
          </a:xfrm>
          <a:prstGeom prst="rect">
            <a:avLst/>
          </a:prstGeom>
        </p:spPr>
      </p:pic>
      <p:pic>
        <p:nvPicPr>
          <p:cNvPr id="114" name="図 113"/>
          <p:cNvPicPr>
            <a:picLocks noChangeAspect="1"/>
          </p:cNvPicPr>
          <p:nvPr/>
        </p:nvPicPr>
        <p:blipFill rotWithShape="1">
          <a:blip r:embed="rId4" cstate="print">
            <a:extLst>
              <a:ext uri="{28A0092B-C50C-407E-A947-70E740481C1C}">
                <a14:useLocalDpi xmlns:a14="http://schemas.microsoft.com/office/drawing/2010/main" val="0"/>
              </a:ext>
            </a:extLst>
          </a:blip>
          <a:srcRect t="1706" r="3861"/>
          <a:stretch/>
        </p:blipFill>
        <p:spPr>
          <a:xfrm>
            <a:off x="968347" y="2187790"/>
            <a:ext cx="509449" cy="985330"/>
          </a:xfrm>
          <a:prstGeom prst="rect">
            <a:avLst/>
          </a:prstGeom>
        </p:spPr>
      </p:pic>
      <p:pic>
        <p:nvPicPr>
          <p:cNvPr id="115" name="図 114"/>
          <p:cNvPicPr>
            <a:picLocks noChangeAspect="1"/>
          </p:cNvPicPr>
          <p:nvPr/>
        </p:nvPicPr>
        <p:blipFill rotWithShape="1">
          <a:blip r:embed="rId4" cstate="print">
            <a:lum bright="70000" contrast="-70000"/>
            <a:extLst>
              <a:ext uri="{28A0092B-C50C-407E-A947-70E740481C1C}">
                <a14:useLocalDpi xmlns:a14="http://schemas.microsoft.com/office/drawing/2010/main" val="0"/>
              </a:ext>
            </a:extLst>
          </a:blip>
          <a:srcRect t="1706" r="3861"/>
          <a:stretch/>
        </p:blipFill>
        <p:spPr>
          <a:xfrm>
            <a:off x="2100603" y="2187790"/>
            <a:ext cx="509449" cy="985330"/>
          </a:xfrm>
          <a:prstGeom prst="rect">
            <a:avLst/>
          </a:prstGeom>
        </p:spPr>
      </p:pic>
      <p:pic>
        <p:nvPicPr>
          <p:cNvPr id="119" name="図 1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075761" y="1914778"/>
            <a:ext cx="756152" cy="756152"/>
          </a:xfrm>
          <a:prstGeom prst="rect">
            <a:avLst/>
          </a:prstGeom>
        </p:spPr>
      </p:pic>
      <p:pic>
        <p:nvPicPr>
          <p:cNvPr id="131" name="図 1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332824" flipH="1">
            <a:off x="2540573" y="1958178"/>
            <a:ext cx="1224852" cy="1075451"/>
          </a:xfrm>
          <a:prstGeom prst="rect">
            <a:avLst/>
          </a:prstGeom>
        </p:spPr>
      </p:pic>
      <p:pic>
        <p:nvPicPr>
          <p:cNvPr id="132" name="図 13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477500" flipH="1">
            <a:off x="3120137" y="1716190"/>
            <a:ext cx="546562" cy="546562"/>
          </a:xfrm>
          <a:prstGeom prst="rect">
            <a:avLst/>
          </a:prstGeom>
        </p:spPr>
      </p:pic>
      <p:pic>
        <p:nvPicPr>
          <p:cNvPr id="143" name="図 142"/>
          <p:cNvPicPr>
            <a:picLocks noChangeAspect="1"/>
          </p:cNvPicPr>
          <p:nvPr/>
        </p:nvPicPr>
        <p:blipFill rotWithShape="1">
          <a:blip r:embed="rId8" cstate="print">
            <a:extLst>
              <a:ext uri="{28A0092B-C50C-407E-A947-70E740481C1C}">
                <a14:useLocalDpi xmlns:a14="http://schemas.microsoft.com/office/drawing/2010/main" val="0"/>
              </a:ext>
            </a:extLst>
          </a:blip>
          <a:srcRect t="12160" b="6394"/>
          <a:stretch/>
        </p:blipFill>
        <p:spPr>
          <a:xfrm flipH="1">
            <a:off x="825883" y="3979654"/>
            <a:ext cx="2234849" cy="2034540"/>
          </a:xfrm>
          <a:prstGeom prst="rect">
            <a:avLst/>
          </a:prstGeom>
        </p:spPr>
      </p:pic>
      <p:grpSp>
        <p:nvGrpSpPr>
          <p:cNvPr id="144" name="グループ化 143"/>
          <p:cNvGrpSpPr/>
          <p:nvPr/>
        </p:nvGrpSpPr>
        <p:grpSpPr>
          <a:xfrm>
            <a:off x="2195510" y="4152832"/>
            <a:ext cx="1544480" cy="1544480"/>
            <a:chOff x="2886075" y="1779588"/>
            <a:chExt cx="1685925" cy="1685925"/>
          </a:xfrm>
        </p:grpSpPr>
        <p:sp>
          <p:nvSpPr>
            <p:cNvPr id="145" name="楕円 144"/>
            <p:cNvSpPr/>
            <p:nvPr/>
          </p:nvSpPr>
          <p:spPr>
            <a:xfrm>
              <a:off x="2886075" y="1779588"/>
              <a:ext cx="1685925" cy="1685925"/>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6" name="直線コネクタ 145"/>
            <p:cNvCxnSpPr>
              <a:stCxn id="145" idx="0"/>
              <a:endCxn id="145" idx="4"/>
            </p:cNvCxnSpPr>
            <p:nvPr/>
          </p:nvCxnSpPr>
          <p:spPr>
            <a:xfrm>
              <a:off x="3729038" y="1779588"/>
              <a:ext cx="0" cy="16859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p:cNvCxnSpPr>
              <a:stCxn id="145" idx="2"/>
              <a:endCxn id="145" idx="6"/>
            </p:cNvCxnSpPr>
            <p:nvPr/>
          </p:nvCxnSpPr>
          <p:spPr>
            <a:xfrm>
              <a:off x="2886075" y="2622551"/>
              <a:ext cx="16859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3600449" y="276987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3600449" y="248793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3600449" y="233553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3600449" y="289941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6" name="テキスト ボックス 155"/>
          <p:cNvSpPr txBox="1"/>
          <p:nvPr/>
        </p:nvSpPr>
        <p:spPr>
          <a:xfrm>
            <a:off x="4974100" y="1715434"/>
            <a:ext cx="3569826" cy="1384995"/>
          </a:xfrm>
          <a:prstGeom prst="rect">
            <a:avLst/>
          </a:prstGeom>
          <a:noFill/>
        </p:spPr>
        <p:txBody>
          <a:bodyPr wrap="square" rtlCol="0">
            <a:spAutoFit/>
          </a:bodyPr>
          <a:lstStyle/>
          <a:p>
            <a:pPr>
              <a:lnSpc>
                <a:spcPct val="150000"/>
              </a:lnSpc>
            </a:pPr>
            <a:r>
              <a:rPr kumimoji="1" lang="ja-JP" altLang="en-US" dirty="0" smtClean="0"/>
              <a:t>敵を倒すと</a:t>
            </a:r>
            <a:r>
              <a:rPr kumimoji="1" lang="ja-JP" altLang="en-US" b="1" dirty="0" smtClean="0">
                <a:solidFill>
                  <a:srgbClr val="FF0000"/>
                </a:solidFill>
              </a:rPr>
              <a:t>バラバラ</a:t>
            </a:r>
            <a:r>
              <a:rPr kumimoji="1" lang="ja-JP" altLang="en-US" dirty="0" smtClean="0"/>
              <a:t>に！</a:t>
            </a:r>
            <a:endParaRPr kumimoji="1" lang="en-US" altLang="ja-JP" dirty="0" smtClean="0"/>
          </a:p>
          <a:p>
            <a:pPr>
              <a:lnSpc>
                <a:spcPct val="150000"/>
              </a:lnSpc>
            </a:pPr>
            <a:r>
              <a:rPr lang="ja-JP" altLang="en-US" dirty="0" smtClean="0"/>
              <a:t>倒した敵の部品</a:t>
            </a:r>
            <a:r>
              <a:rPr lang="ja-JP" altLang="en-US" dirty="0"/>
              <a:t>は</a:t>
            </a:r>
            <a:r>
              <a:rPr lang="ja-JP" altLang="en-US" b="1" dirty="0" smtClean="0">
                <a:solidFill>
                  <a:srgbClr val="FF0000"/>
                </a:solidFill>
              </a:rPr>
              <a:t>装備可能</a:t>
            </a:r>
            <a:endParaRPr lang="en-US" altLang="ja-JP" b="1" dirty="0" smtClean="0">
              <a:solidFill>
                <a:srgbClr val="FF0000"/>
              </a:solidFill>
            </a:endParaRPr>
          </a:p>
          <a:p>
            <a:pPr>
              <a:lnSpc>
                <a:spcPct val="150000"/>
              </a:lnSpc>
            </a:pPr>
            <a:r>
              <a:rPr kumimoji="1" lang="ja-JP" altLang="en-US" dirty="0" smtClean="0"/>
              <a:t>迫りくる敵を粉々にしよう！</a:t>
            </a:r>
            <a:r>
              <a:rPr lang="ja-JP" altLang="en-US" dirty="0" smtClean="0"/>
              <a:t>！</a:t>
            </a:r>
            <a:endParaRPr kumimoji="1" lang="en-US" altLang="ja-JP" dirty="0" smtClean="0"/>
          </a:p>
        </p:txBody>
      </p:sp>
      <p:sp>
        <p:nvSpPr>
          <p:cNvPr id="157" name="テキスト ボックス 156"/>
          <p:cNvSpPr txBox="1"/>
          <p:nvPr/>
        </p:nvSpPr>
        <p:spPr>
          <a:xfrm>
            <a:off x="4974100" y="4437109"/>
            <a:ext cx="3569826" cy="1338828"/>
          </a:xfrm>
          <a:prstGeom prst="rect">
            <a:avLst/>
          </a:prstGeom>
          <a:noFill/>
        </p:spPr>
        <p:txBody>
          <a:bodyPr wrap="square" rtlCol="0">
            <a:spAutoFit/>
          </a:bodyPr>
          <a:lstStyle/>
          <a:p>
            <a:pPr>
              <a:lnSpc>
                <a:spcPct val="150000"/>
              </a:lnSpc>
            </a:pPr>
            <a:r>
              <a:rPr lang="ja-JP" altLang="en-US" dirty="0" smtClean="0"/>
              <a:t>ピンポイント</a:t>
            </a:r>
            <a:r>
              <a:rPr lang="ja-JP" altLang="en-US" dirty="0"/>
              <a:t>攻撃</a:t>
            </a:r>
            <a:r>
              <a:rPr lang="ja-JP" altLang="en-US" dirty="0" smtClean="0"/>
              <a:t>で</a:t>
            </a:r>
            <a:r>
              <a:rPr lang="ja-JP" altLang="en-US" b="1" dirty="0" smtClean="0">
                <a:solidFill>
                  <a:srgbClr val="FF0000"/>
                </a:solidFill>
              </a:rPr>
              <a:t>部位破壊</a:t>
            </a:r>
            <a:r>
              <a:rPr lang="ja-JP" altLang="en-US" dirty="0" smtClean="0"/>
              <a:t>！</a:t>
            </a:r>
            <a:endParaRPr lang="en-US" altLang="ja-JP" dirty="0" smtClean="0"/>
          </a:p>
          <a:p>
            <a:pPr>
              <a:lnSpc>
                <a:spcPct val="150000"/>
              </a:lnSpc>
            </a:pPr>
            <a:r>
              <a:rPr lang="ja-JP" altLang="en-US" dirty="0"/>
              <a:t>敵</a:t>
            </a:r>
            <a:r>
              <a:rPr lang="ja-JP" altLang="en-US" dirty="0" smtClean="0"/>
              <a:t>の</a:t>
            </a:r>
            <a:r>
              <a:rPr lang="ja-JP" altLang="en-US" dirty="0"/>
              <a:t>武器</a:t>
            </a:r>
            <a:r>
              <a:rPr lang="ja-JP" altLang="en-US" dirty="0" smtClean="0"/>
              <a:t>を狙って</a:t>
            </a:r>
            <a:r>
              <a:rPr lang="ja-JP" altLang="en-US" b="1" dirty="0" smtClean="0">
                <a:solidFill>
                  <a:srgbClr val="FF0000"/>
                </a:solidFill>
              </a:rPr>
              <a:t>弱体化</a:t>
            </a:r>
            <a:endParaRPr lang="en-US" altLang="ja-JP" b="1" dirty="0" smtClean="0">
              <a:solidFill>
                <a:srgbClr val="FF0000"/>
              </a:solidFill>
            </a:endParaRPr>
          </a:p>
          <a:p>
            <a:pPr>
              <a:lnSpc>
                <a:spcPct val="150000"/>
              </a:lnSpc>
            </a:pPr>
            <a:r>
              <a:rPr lang="ja-JP" altLang="en-US" dirty="0"/>
              <a:t>破壊</a:t>
            </a:r>
            <a:r>
              <a:rPr lang="ja-JP" altLang="en-US" dirty="0" smtClean="0"/>
              <a:t>した</a:t>
            </a:r>
            <a:r>
              <a:rPr lang="ja-JP" altLang="en-US" dirty="0"/>
              <a:t>武器</a:t>
            </a:r>
            <a:r>
              <a:rPr lang="ja-JP" altLang="en-US" dirty="0" smtClean="0"/>
              <a:t>を</a:t>
            </a:r>
            <a:r>
              <a:rPr lang="ja-JP" altLang="en-US" dirty="0"/>
              <a:t>自身</a:t>
            </a:r>
            <a:r>
              <a:rPr lang="ja-JP" altLang="en-US" dirty="0" smtClean="0"/>
              <a:t>に装備！</a:t>
            </a:r>
            <a:endParaRPr lang="en-US" altLang="ja-JP" dirty="0" smtClean="0"/>
          </a:p>
        </p:txBody>
      </p:sp>
    </p:spTree>
    <p:extLst>
      <p:ext uri="{BB962C8B-B14F-4D97-AF65-F5344CB8AC3E}">
        <p14:creationId xmlns:p14="http://schemas.microsoft.com/office/powerpoint/2010/main" val="2241849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ロード </a:t>
            </a:r>
            <a:r>
              <a:rPr lang="en-US" altLang="ja-JP" dirty="0" smtClean="0"/>
              <a:t>-Rod-</a:t>
            </a:r>
            <a:endParaRPr kumimoji="1" lang="ja-JP" altLang="en-US" dirty="0"/>
          </a:p>
        </p:txBody>
      </p:sp>
      <p:sp>
        <p:nvSpPr>
          <p:cNvPr id="16" name="角丸四角形 15"/>
          <p:cNvSpPr/>
          <p:nvPr/>
        </p:nvSpPr>
        <p:spPr>
          <a:xfrm>
            <a:off x="409090" y="1195917"/>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p:nvSpPr>
        <p:spPr>
          <a:xfrm rot="10800000" flipH="1">
            <a:off x="409090" y="1227660"/>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rot="21161010">
            <a:off x="408988" y="1136561"/>
            <a:ext cx="925253" cy="646331"/>
          </a:xfrm>
          <a:prstGeom prst="rect">
            <a:avLst/>
          </a:prstGeom>
          <a:noFill/>
        </p:spPr>
        <p:txBody>
          <a:bodyPr wrap="none" rtlCol="0">
            <a:spAutoFit/>
          </a:bodyPr>
          <a:lstStyle/>
          <a:p>
            <a:r>
              <a:rPr lang="ja-JP" altLang="en-US" sz="3600" b="1" dirty="0" smtClean="0">
                <a:ln w="12700">
                  <a:solidFill>
                    <a:schemeClr val="tx1"/>
                  </a:solidFill>
                </a:ln>
                <a:solidFill>
                  <a:schemeClr val="bg1"/>
                </a:solidFill>
                <a:latin typeface="HGP明朝B" panose="02020800000000000000" pitchFamily="18" charset="-128"/>
                <a:ea typeface="HGP明朝B" panose="02020800000000000000" pitchFamily="18" charset="-128"/>
              </a:rPr>
              <a:t>奪う</a:t>
            </a:r>
            <a:endPar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grpSp>
        <p:nvGrpSpPr>
          <p:cNvPr id="29" name="グループ化 28"/>
          <p:cNvGrpSpPr/>
          <p:nvPr/>
        </p:nvGrpSpPr>
        <p:grpSpPr>
          <a:xfrm>
            <a:off x="803697" y="1667560"/>
            <a:ext cx="3369113" cy="1797953"/>
            <a:chOff x="803697" y="4145457"/>
            <a:chExt cx="3369113" cy="1797953"/>
          </a:xfrm>
        </p:grpSpPr>
        <p:grpSp>
          <p:nvGrpSpPr>
            <p:cNvPr id="19" name="グループ化 18"/>
            <p:cNvGrpSpPr/>
            <p:nvPr/>
          </p:nvGrpSpPr>
          <p:grpSpPr>
            <a:xfrm flipH="1">
              <a:off x="803697" y="4145457"/>
              <a:ext cx="1338167" cy="1401770"/>
              <a:chOff x="1158688" y="1360185"/>
              <a:chExt cx="1338167" cy="1401770"/>
            </a:xfrm>
          </p:grpSpPr>
          <p:pic>
            <p:nvPicPr>
              <p:cNvPr id="20" name="図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6300000">
                <a:off x="1635880" y="1360185"/>
                <a:ext cx="860975" cy="860975"/>
              </a:xfrm>
              <a:prstGeom prst="rect">
                <a:avLst/>
              </a:prstGeom>
            </p:spPr>
          </p:pic>
          <p:pic>
            <p:nvPicPr>
              <p:cNvPr id="21" name="図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6745" y="1517069"/>
                <a:ext cx="713155" cy="797136"/>
              </a:xfrm>
              <a:prstGeom prst="rect">
                <a:avLst/>
              </a:prstGeom>
            </p:spPr>
          </p:pic>
          <p:pic>
            <p:nvPicPr>
              <p:cNvPr id="22" name="図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8688" y="1594820"/>
                <a:ext cx="1167135" cy="1167135"/>
              </a:xfrm>
              <a:prstGeom prst="rect">
                <a:avLst/>
              </a:prstGeom>
            </p:spPr>
          </p:pic>
        </p:grpSp>
        <p:pic>
          <p:nvPicPr>
            <p:cNvPr id="23" name="図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09646" y="4617566"/>
              <a:ext cx="1763164" cy="1325844"/>
            </a:xfrm>
            <a:prstGeom prst="rect">
              <a:avLst/>
            </a:prstGeom>
          </p:spPr>
        </p:pic>
        <p:cxnSp>
          <p:nvCxnSpPr>
            <p:cNvPr id="24" name="直線コネクタ 23"/>
            <p:cNvCxnSpPr/>
            <p:nvPr/>
          </p:nvCxnSpPr>
          <p:spPr>
            <a:xfrm>
              <a:off x="1547348" y="4497514"/>
              <a:ext cx="2338852" cy="7829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918145" y="5004756"/>
              <a:ext cx="1158719" cy="9232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1647368" y="4564691"/>
              <a:ext cx="764553" cy="3243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1625228" y="4581350"/>
              <a:ext cx="1278914" cy="852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8" name="図 27"/>
            <p:cNvPicPr>
              <a:picLocks noChangeAspect="1"/>
            </p:cNvPicPr>
            <p:nvPr/>
          </p:nvPicPr>
          <p:blipFill rotWithShape="1">
            <a:blip r:embed="rId7" cstate="print">
              <a:extLst>
                <a:ext uri="{28A0092B-C50C-407E-A947-70E740481C1C}">
                  <a14:useLocalDpi xmlns:a14="http://schemas.microsoft.com/office/drawing/2010/main" val="0"/>
                </a:ext>
              </a:extLst>
            </a:blip>
            <a:srcRect t="1706" r="3861"/>
            <a:stretch/>
          </p:blipFill>
          <p:spPr>
            <a:xfrm rot="21241475">
              <a:off x="2437363" y="4638956"/>
              <a:ext cx="457077" cy="884034"/>
            </a:xfrm>
            <a:prstGeom prst="rect">
              <a:avLst/>
            </a:prstGeom>
          </p:spPr>
        </p:pic>
      </p:grpSp>
      <p:sp>
        <p:nvSpPr>
          <p:cNvPr id="30" name="二等辺三角形 29"/>
          <p:cNvSpPr/>
          <p:nvPr/>
        </p:nvSpPr>
        <p:spPr>
          <a:xfrm rot="5400000">
            <a:off x="3832023" y="2184293"/>
            <a:ext cx="1457843" cy="2928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角丸四角形 30"/>
          <p:cNvSpPr/>
          <p:nvPr/>
        </p:nvSpPr>
        <p:spPr>
          <a:xfrm>
            <a:off x="4767866" y="1195931"/>
            <a:ext cx="3967044" cy="4757194"/>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p:cNvSpPr/>
          <p:nvPr/>
        </p:nvSpPr>
        <p:spPr>
          <a:xfrm rot="10800000" flipH="1">
            <a:off x="4764023" y="1227672"/>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rot="21161010">
            <a:off x="4746631" y="1258060"/>
            <a:ext cx="1705916" cy="461665"/>
          </a:xfrm>
          <a:prstGeom prst="rect">
            <a:avLst/>
          </a:prstGeom>
          <a:noFill/>
        </p:spPr>
        <p:txBody>
          <a:bodyPr wrap="none" rtlCol="0">
            <a:spAutoFit/>
          </a:bodyPr>
          <a:lstStyle/>
          <a:p>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戦況の変化</a:t>
            </a:r>
            <a:endPar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sp>
        <p:nvSpPr>
          <p:cNvPr id="34" name="テキスト ボックス 33"/>
          <p:cNvSpPr txBox="1"/>
          <p:nvPr/>
        </p:nvSpPr>
        <p:spPr>
          <a:xfrm>
            <a:off x="5026633" y="2019617"/>
            <a:ext cx="3569826" cy="3416320"/>
          </a:xfrm>
          <a:prstGeom prst="rect">
            <a:avLst/>
          </a:prstGeom>
          <a:noFill/>
        </p:spPr>
        <p:txBody>
          <a:bodyPr wrap="square" rtlCol="0">
            <a:spAutoFit/>
          </a:bodyPr>
          <a:lstStyle/>
          <a:p>
            <a:pPr>
              <a:lnSpc>
                <a:spcPct val="150000"/>
              </a:lnSpc>
            </a:pPr>
            <a:r>
              <a:rPr kumimoji="1" lang="ja-JP" altLang="en-US" dirty="0" smtClean="0"/>
              <a:t>特定の部位を破壊すると、</a:t>
            </a:r>
            <a:endParaRPr kumimoji="1" lang="en-US" altLang="ja-JP" dirty="0" smtClean="0"/>
          </a:p>
          <a:p>
            <a:pPr>
              <a:lnSpc>
                <a:spcPct val="150000"/>
              </a:lnSpc>
            </a:pPr>
            <a:r>
              <a:rPr lang="ja-JP" altLang="en-US" b="1" dirty="0">
                <a:solidFill>
                  <a:srgbClr val="FF0000"/>
                </a:solidFill>
              </a:rPr>
              <a:t>敵</a:t>
            </a:r>
            <a:r>
              <a:rPr lang="ja-JP" altLang="en-US" b="1" dirty="0" smtClean="0">
                <a:solidFill>
                  <a:srgbClr val="FF0000"/>
                </a:solidFill>
              </a:rPr>
              <a:t>の行動に変化が・・・</a:t>
            </a:r>
            <a:endParaRPr lang="en-US" altLang="ja-JP" b="1" dirty="0" smtClean="0">
              <a:solidFill>
                <a:srgbClr val="FF0000"/>
              </a:solidFill>
            </a:endParaRPr>
          </a:p>
          <a:p>
            <a:pPr>
              <a:lnSpc>
                <a:spcPct val="150000"/>
              </a:lnSpc>
            </a:pPr>
            <a:r>
              <a:rPr lang="ja-JP" altLang="en-US" dirty="0"/>
              <a:t>自身</a:t>
            </a:r>
            <a:r>
              <a:rPr lang="ja-JP" altLang="en-US" dirty="0" smtClean="0"/>
              <a:t>の戦い方に合わせて、部位破壊をすることで</a:t>
            </a:r>
            <a:r>
              <a:rPr lang="ja-JP" altLang="en-US" b="1" dirty="0" smtClean="0">
                <a:solidFill>
                  <a:srgbClr val="FF0000"/>
                </a:solidFill>
              </a:rPr>
              <a:t>戦闘を有利に</a:t>
            </a:r>
            <a:r>
              <a:rPr lang="ja-JP" altLang="en-US" dirty="0" smtClean="0"/>
              <a:t>進めることができる</a:t>
            </a:r>
            <a:endParaRPr lang="en-US" altLang="ja-JP" dirty="0" smtClean="0"/>
          </a:p>
          <a:p>
            <a:pPr>
              <a:lnSpc>
                <a:spcPct val="150000"/>
              </a:lnSpc>
            </a:pPr>
            <a:endParaRPr lang="en-US" altLang="ja-JP" dirty="0" smtClean="0"/>
          </a:p>
          <a:p>
            <a:pPr>
              <a:lnSpc>
                <a:spcPct val="150000"/>
              </a:lnSpc>
            </a:pPr>
            <a:r>
              <a:rPr lang="ja-JP" altLang="en-US" dirty="0" smtClean="0"/>
              <a:t>自身がほしいパーツを奪って、</a:t>
            </a:r>
            <a:endParaRPr lang="en-US" altLang="ja-JP" dirty="0" smtClean="0"/>
          </a:p>
          <a:p>
            <a:pPr>
              <a:lnSpc>
                <a:spcPct val="150000"/>
              </a:lnSpc>
            </a:pPr>
            <a:r>
              <a:rPr lang="ja-JP" altLang="en-US" b="1" dirty="0" smtClean="0">
                <a:solidFill>
                  <a:srgbClr val="FF0000"/>
                </a:solidFill>
              </a:rPr>
              <a:t>オリジナルの強化</a:t>
            </a:r>
            <a:r>
              <a:rPr lang="ja-JP" altLang="en-US" dirty="0" smtClean="0"/>
              <a:t>が可能！</a:t>
            </a:r>
            <a:endParaRPr lang="en-US" altLang="ja-JP" dirty="0" smtClean="0"/>
          </a:p>
        </p:txBody>
      </p:sp>
      <p:sp>
        <p:nvSpPr>
          <p:cNvPr id="35" name="角丸四角形 34"/>
          <p:cNvSpPr/>
          <p:nvPr/>
        </p:nvSpPr>
        <p:spPr>
          <a:xfrm>
            <a:off x="409090" y="3679737"/>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直角三角形 35"/>
          <p:cNvSpPr/>
          <p:nvPr/>
        </p:nvSpPr>
        <p:spPr>
          <a:xfrm rot="10800000" flipH="1">
            <a:off x="409090" y="3711480"/>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631463" y="4449844"/>
            <a:ext cx="3569826" cy="1338828"/>
          </a:xfrm>
          <a:prstGeom prst="rect">
            <a:avLst/>
          </a:prstGeom>
          <a:noFill/>
        </p:spPr>
        <p:txBody>
          <a:bodyPr wrap="square" rtlCol="0">
            <a:spAutoFit/>
          </a:bodyPr>
          <a:lstStyle/>
          <a:p>
            <a:pPr>
              <a:lnSpc>
                <a:spcPct val="150000"/>
              </a:lnSpc>
            </a:pPr>
            <a:r>
              <a:rPr lang="ja-JP" altLang="en-US" dirty="0" smtClean="0"/>
              <a:t>倒した敵からパーツを奪う以外にも装備部分を直接狙うことで</a:t>
            </a:r>
            <a:r>
              <a:rPr lang="ja-JP" altLang="en-US" b="1" dirty="0" smtClean="0">
                <a:solidFill>
                  <a:srgbClr val="FF0000"/>
                </a:solidFill>
              </a:rPr>
              <a:t>敵を弱らせ自身を強化！！</a:t>
            </a:r>
            <a:endParaRPr lang="en-US" altLang="ja-JP" b="1" dirty="0" smtClean="0">
              <a:solidFill>
                <a:srgbClr val="FF0000"/>
              </a:solidFill>
            </a:endParaRPr>
          </a:p>
        </p:txBody>
      </p:sp>
      <p:sp>
        <p:nvSpPr>
          <p:cNvPr id="38" name="テキスト ボックス 37"/>
          <p:cNvSpPr txBox="1"/>
          <p:nvPr/>
        </p:nvSpPr>
        <p:spPr>
          <a:xfrm rot="21161010">
            <a:off x="421302" y="3732890"/>
            <a:ext cx="1651414" cy="461665"/>
          </a:xfrm>
          <a:prstGeom prst="rect">
            <a:avLst/>
          </a:prstGeom>
          <a:noFill/>
        </p:spPr>
        <p:txBody>
          <a:bodyPr wrap="none" rtlCol="0">
            <a:spAutoFit/>
          </a:bodyPr>
          <a:lstStyle/>
          <a:p>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装備を狙え</a:t>
            </a:r>
            <a:endPar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spTree>
    <p:extLst>
      <p:ext uri="{BB962C8B-B14F-4D97-AF65-F5344CB8AC3E}">
        <p14:creationId xmlns:p14="http://schemas.microsoft.com/office/powerpoint/2010/main" val="529301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p:cNvGrpSpPr/>
          <p:nvPr/>
        </p:nvGrpSpPr>
        <p:grpSpPr>
          <a:xfrm>
            <a:off x="375273" y="3653155"/>
            <a:ext cx="8403324" cy="2329298"/>
            <a:chOff x="375273" y="970387"/>
            <a:chExt cx="8403324" cy="2329298"/>
          </a:xfrm>
        </p:grpSpPr>
        <p:grpSp>
          <p:nvGrpSpPr>
            <p:cNvPr id="12" name="グループ化 11"/>
            <p:cNvGrpSpPr/>
            <p:nvPr/>
          </p:nvGrpSpPr>
          <p:grpSpPr>
            <a:xfrm>
              <a:off x="375273" y="970387"/>
              <a:ext cx="4048391" cy="2329298"/>
              <a:chOff x="375273" y="970387"/>
              <a:chExt cx="4048391" cy="2329298"/>
            </a:xfrm>
          </p:grpSpPr>
          <p:grpSp>
            <p:nvGrpSpPr>
              <p:cNvPr id="16" name="グループ化 15"/>
              <p:cNvGrpSpPr/>
              <p:nvPr/>
            </p:nvGrpSpPr>
            <p:grpSpPr>
              <a:xfrm>
                <a:off x="409090" y="1030103"/>
                <a:ext cx="4014574" cy="2269582"/>
                <a:chOff x="409090" y="1030103"/>
                <a:chExt cx="4014574" cy="2269582"/>
              </a:xfrm>
            </p:grpSpPr>
            <p:sp>
              <p:nvSpPr>
                <p:cNvPr id="23" name="角丸四角形 22"/>
                <p:cNvSpPr/>
                <p:nvPr/>
              </p:nvSpPr>
              <p:spPr>
                <a:xfrm>
                  <a:off x="409090"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4" name="直角三角形 23"/>
                <p:cNvSpPr/>
                <p:nvPr/>
              </p:nvSpPr>
              <p:spPr>
                <a:xfrm rot="10800000" flipH="1">
                  <a:off x="409090"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テキスト ボックス 19"/>
              <p:cNvSpPr txBox="1"/>
              <p:nvPr/>
            </p:nvSpPr>
            <p:spPr>
              <a:xfrm rot="21161010">
                <a:off x="375273" y="970387"/>
                <a:ext cx="1111202" cy="646331"/>
              </a:xfrm>
              <a:prstGeom prst="rect">
                <a:avLst/>
              </a:prstGeom>
              <a:noFill/>
            </p:spPr>
            <p:txBody>
              <a:bodyPr wrap="none" rtlCol="0">
                <a:spAutoFit/>
              </a:bodyPr>
              <a:lstStyle/>
              <a:p>
                <a:r>
                  <a:rPr lang="ja-JP" altLang="en-US" sz="3600" b="1" dirty="0" smtClean="0">
                    <a:ln w="12700">
                      <a:solidFill>
                        <a:schemeClr val="tx1"/>
                      </a:solidFill>
                    </a:ln>
                    <a:solidFill>
                      <a:schemeClr val="bg1"/>
                    </a:solidFill>
                    <a:latin typeface="HGP明朝B" panose="02020800000000000000" pitchFamily="18" charset="-128"/>
                    <a:ea typeface="HGP明朝B" panose="02020800000000000000" pitchFamily="18" charset="-128"/>
                  </a:rPr>
                  <a:t>特化</a:t>
                </a:r>
                <a:endPar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grpSp>
        <p:sp>
          <p:nvSpPr>
            <p:cNvPr id="13" name="角丸四角形 12"/>
            <p:cNvSpPr/>
            <p:nvPr/>
          </p:nvSpPr>
          <p:spPr>
            <a:xfrm>
              <a:off x="4767866"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p:nvSpPr>
          <p:spPr>
            <a:xfrm rot="10800000" flipH="1">
              <a:off x="4764023"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rot="5400000">
              <a:off x="3831632" y="2018479"/>
              <a:ext cx="1457843" cy="2928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p:cNvGrpSpPr/>
          <p:nvPr/>
        </p:nvGrpSpPr>
        <p:grpSpPr>
          <a:xfrm>
            <a:off x="334892" y="963789"/>
            <a:ext cx="8443705" cy="3243364"/>
            <a:chOff x="334892" y="963789"/>
            <a:chExt cx="8443705" cy="3243364"/>
          </a:xfrm>
        </p:grpSpPr>
        <p:sp>
          <p:nvSpPr>
            <p:cNvPr id="26" name="角丸四角形 25"/>
            <p:cNvSpPr/>
            <p:nvPr/>
          </p:nvSpPr>
          <p:spPr>
            <a:xfrm>
              <a:off x="4767866"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p:nvSpPr>
          <p:spPr>
            <a:xfrm rot="10800000" flipH="1">
              <a:off x="4764023"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p:cNvGrpSpPr/>
            <p:nvPr/>
          </p:nvGrpSpPr>
          <p:grpSpPr>
            <a:xfrm>
              <a:off x="334892" y="963789"/>
              <a:ext cx="6103637" cy="3243364"/>
              <a:chOff x="334892" y="963789"/>
              <a:chExt cx="6103637" cy="3243364"/>
            </a:xfrm>
          </p:grpSpPr>
          <p:grpSp>
            <p:nvGrpSpPr>
              <p:cNvPr id="30" name="グループ化 29"/>
              <p:cNvGrpSpPr/>
              <p:nvPr/>
            </p:nvGrpSpPr>
            <p:grpSpPr>
              <a:xfrm>
                <a:off x="409090" y="1030103"/>
                <a:ext cx="4014574" cy="2269582"/>
                <a:chOff x="409090" y="1030103"/>
                <a:chExt cx="4014574" cy="2269582"/>
              </a:xfrm>
            </p:grpSpPr>
            <p:sp>
              <p:nvSpPr>
                <p:cNvPr id="34" name="角丸四角形 33"/>
                <p:cNvSpPr/>
                <p:nvPr/>
              </p:nvSpPr>
              <p:spPr>
                <a:xfrm>
                  <a:off x="409090"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5" name="直角三角形 34"/>
                <p:cNvSpPr/>
                <p:nvPr/>
              </p:nvSpPr>
              <p:spPr>
                <a:xfrm rot="10800000" flipH="1">
                  <a:off x="409090"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1" name="テキスト ボックス 30"/>
              <p:cNvSpPr txBox="1"/>
              <p:nvPr/>
            </p:nvSpPr>
            <p:spPr>
              <a:xfrm rot="21161010">
                <a:off x="334892" y="963789"/>
                <a:ext cx="1111202" cy="646331"/>
              </a:xfrm>
              <a:prstGeom prst="rect">
                <a:avLst/>
              </a:prstGeom>
              <a:noFill/>
            </p:spPr>
            <p:txBody>
              <a:bodyPr wrap="none" rtlCol="0">
                <a:spAutoFit/>
              </a:bodyPr>
              <a:lstStyle/>
              <a:p>
                <a:r>
                  <a:rPr lang="ja-JP" altLang="en-US" sz="3600" b="1" dirty="0" smtClean="0">
                    <a:ln w="12700">
                      <a:solidFill>
                        <a:schemeClr val="tx1"/>
                      </a:solidFill>
                    </a:ln>
                    <a:solidFill>
                      <a:schemeClr val="bg1"/>
                    </a:solidFill>
                    <a:latin typeface="HGP明朝B" panose="02020800000000000000" pitchFamily="18" charset="-128"/>
                    <a:ea typeface="HGP明朝B" panose="02020800000000000000" pitchFamily="18" charset="-128"/>
                  </a:rPr>
                  <a:t>均等</a:t>
                </a:r>
                <a:endPar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sp>
            <p:nvSpPr>
              <p:cNvPr id="32" name="テキスト ボックス 31"/>
              <p:cNvSpPr txBox="1"/>
              <p:nvPr/>
            </p:nvSpPr>
            <p:spPr>
              <a:xfrm rot="21161010">
                <a:off x="4767705" y="1071415"/>
                <a:ext cx="1636987" cy="461665"/>
              </a:xfrm>
              <a:prstGeom prst="rect">
                <a:avLst/>
              </a:prstGeom>
              <a:noFill/>
            </p:spPr>
            <p:txBody>
              <a:bodyPr wrap="none" rtlCol="0">
                <a:spAutoFit/>
              </a:bodyPr>
              <a:lstStyle/>
              <a:p>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回避と攻撃</a:t>
                </a:r>
                <a:endPar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sp>
            <p:nvSpPr>
              <p:cNvPr id="33" name="テキスト ボックス 32"/>
              <p:cNvSpPr txBox="1"/>
              <p:nvPr/>
            </p:nvSpPr>
            <p:spPr>
              <a:xfrm rot="21161010">
                <a:off x="4729407" y="3745488"/>
                <a:ext cx="1709122" cy="461665"/>
              </a:xfrm>
              <a:prstGeom prst="rect">
                <a:avLst/>
              </a:prstGeom>
              <a:noFill/>
            </p:spPr>
            <p:txBody>
              <a:bodyPr wrap="none" rtlCol="0">
                <a:spAutoFit/>
              </a:bodyPr>
              <a:lstStyle/>
              <a:p>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特殊な強化</a:t>
                </a:r>
                <a:endPar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grpSp>
        <p:sp>
          <p:nvSpPr>
            <p:cNvPr id="29" name="二等辺三角形 28"/>
            <p:cNvSpPr/>
            <p:nvPr/>
          </p:nvSpPr>
          <p:spPr>
            <a:xfrm rot="5400000">
              <a:off x="3831632" y="2018479"/>
              <a:ext cx="1457843" cy="2928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p:txBody>
          <a:bodyPr>
            <a:normAutofit fontScale="90000"/>
          </a:bodyPr>
          <a:lstStyle/>
          <a:p>
            <a:r>
              <a:rPr kumimoji="1" lang="ja-JP" altLang="en-US" dirty="0" smtClean="0"/>
              <a:t>アタッチ </a:t>
            </a:r>
            <a:r>
              <a:rPr kumimoji="1" lang="en-US" altLang="ja-JP" dirty="0" smtClean="0"/>
              <a:t>-Attach-</a:t>
            </a:r>
            <a:endParaRPr kumimoji="1" lang="ja-JP" altLang="en-US" dirty="0"/>
          </a:p>
        </p:txBody>
      </p:sp>
      <p:pic>
        <p:nvPicPr>
          <p:cNvPr id="17" name="図 16"/>
          <p:cNvPicPr>
            <a:picLocks noChangeAspect="1"/>
          </p:cNvPicPr>
          <p:nvPr/>
        </p:nvPicPr>
        <p:blipFill rotWithShape="1">
          <a:blip r:embed="rId3" cstate="print">
            <a:extLst>
              <a:ext uri="{28A0092B-C50C-407E-A947-70E740481C1C}">
                <a14:useLocalDpi xmlns:a14="http://schemas.microsoft.com/office/drawing/2010/main" val="0"/>
              </a:ext>
            </a:extLst>
          </a:blip>
          <a:srcRect b="3721"/>
          <a:stretch/>
        </p:blipFill>
        <p:spPr>
          <a:xfrm>
            <a:off x="1549374" y="1374118"/>
            <a:ext cx="1776226" cy="1911524"/>
          </a:xfrm>
          <a:prstGeom prst="rect">
            <a:avLst/>
          </a:prstGeom>
        </p:spPr>
      </p:pic>
      <p:pic>
        <p:nvPicPr>
          <p:cNvPr id="18" name="図 17"/>
          <p:cNvPicPr>
            <a:picLocks noChangeAspect="1"/>
          </p:cNvPicPr>
          <p:nvPr/>
        </p:nvPicPr>
        <p:blipFill rotWithShape="1">
          <a:blip r:embed="rId4" cstate="print">
            <a:extLst>
              <a:ext uri="{28A0092B-C50C-407E-A947-70E740481C1C}">
                <a14:useLocalDpi xmlns:a14="http://schemas.microsoft.com/office/drawing/2010/main" val="0"/>
              </a:ext>
            </a:extLst>
          </a:blip>
          <a:srcRect b="22923"/>
          <a:stretch/>
        </p:blipFill>
        <p:spPr>
          <a:xfrm>
            <a:off x="1248382" y="4134172"/>
            <a:ext cx="1783629" cy="1855580"/>
          </a:xfrm>
          <a:prstGeom prst="rect">
            <a:avLst/>
          </a:prstGeom>
        </p:spPr>
      </p:pic>
      <p:pic>
        <p:nvPicPr>
          <p:cNvPr id="19" name="図 18"/>
          <p:cNvPicPr>
            <a:picLocks noChangeAspect="1"/>
          </p:cNvPicPr>
          <p:nvPr/>
        </p:nvPicPr>
        <p:blipFill rotWithShape="1">
          <a:blip r:embed="rId5">
            <a:extLst>
              <a:ext uri="{28A0092B-C50C-407E-A947-70E740481C1C}">
                <a14:useLocalDpi xmlns:a14="http://schemas.microsoft.com/office/drawing/2010/main" val="0"/>
              </a:ext>
            </a:extLst>
          </a:blip>
          <a:srcRect t="1706" r="3861"/>
          <a:stretch/>
        </p:blipFill>
        <p:spPr>
          <a:xfrm rot="17341192">
            <a:off x="2800633" y="4610759"/>
            <a:ext cx="697944" cy="1349903"/>
          </a:xfrm>
          <a:prstGeom prst="rect">
            <a:avLst/>
          </a:prstGeom>
        </p:spPr>
      </p:pic>
      <p:sp>
        <p:nvSpPr>
          <p:cNvPr id="36" name="テキスト ボックス 35"/>
          <p:cNvSpPr txBox="1"/>
          <p:nvPr/>
        </p:nvSpPr>
        <p:spPr>
          <a:xfrm>
            <a:off x="5165084" y="1714872"/>
            <a:ext cx="3312489" cy="1338828"/>
          </a:xfrm>
          <a:prstGeom prst="rect">
            <a:avLst/>
          </a:prstGeom>
          <a:noFill/>
        </p:spPr>
        <p:txBody>
          <a:bodyPr wrap="square" rtlCol="0">
            <a:spAutoFit/>
          </a:bodyPr>
          <a:lstStyle/>
          <a:p>
            <a:pPr>
              <a:lnSpc>
                <a:spcPct val="150000"/>
              </a:lnSpc>
            </a:pPr>
            <a:r>
              <a:rPr lang="ja-JP" altLang="en-US" dirty="0" smtClean="0"/>
              <a:t>全身</a:t>
            </a:r>
            <a:r>
              <a:rPr lang="ja-JP" altLang="en-US" dirty="0"/>
              <a:t>を均等に強化</a:t>
            </a:r>
            <a:r>
              <a:rPr lang="ja-JP" altLang="en-US" dirty="0" smtClean="0"/>
              <a:t>することで</a:t>
            </a:r>
            <a:endParaRPr lang="en-US" altLang="ja-JP" dirty="0" smtClean="0"/>
          </a:p>
          <a:p>
            <a:pPr>
              <a:lnSpc>
                <a:spcPct val="150000"/>
              </a:lnSpc>
            </a:pPr>
            <a:r>
              <a:rPr lang="ja-JP" altLang="en-US" dirty="0"/>
              <a:t>キャラクタ</a:t>
            </a:r>
            <a:r>
              <a:rPr lang="ja-JP" altLang="en-US" dirty="0" smtClean="0"/>
              <a:t>ーの操作性を上げ</a:t>
            </a:r>
            <a:endParaRPr lang="en-US" altLang="ja-JP" dirty="0" smtClean="0"/>
          </a:p>
          <a:p>
            <a:pPr>
              <a:lnSpc>
                <a:spcPct val="150000"/>
              </a:lnSpc>
            </a:pPr>
            <a:r>
              <a:rPr lang="ja-JP" altLang="en-US" b="1" dirty="0" smtClean="0">
                <a:solidFill>
                  <a:srgbClr val="FF0000"/>
                </a:solidFill>
              </a:rPr>
              <a:t>戦いやすい</a:t>
            </a:r>
            <a:r>
              <a:rPr lang="ja-JP" altLang="en-US" b="1" dirty="0">
                <a:solidFill>
                  <a:srgbClr val="FF0000"/>
                </a:solidFill>
              </a:rPr>
              <a:t>性能</a:t>
            </a:r>
            <a:r>
              <a:rPr lang="ja-JP" altLang="en-US" dirty="0"/>
              <a:t>に</a:t>
            </a:r>
            <a:r>
              <a:rPr lang="ja-JP" altLang="en-US" dirty="0" smtClean="0"/>
              <a:t>なる</a:t>
            </a:r>
            <a:endParaRPr lang="en-US" altLang="ja-JP" dirty="0"/>
          </a:p>
        </p:txBody>
      </p:sp>
      <p:sp>
        <p:nvSpPr>
          <p:cNvPr id="38" name="テキスト ボックス 37"/>
          <p:cNvSpPr txBox="1"/>
          <p:nvPr/>
        </p:nvSpPr>
        <p:spPr>
          <a:xfrm>
            <a:off x="5095143" y="4396663"/>
            <a:ext cx="3312489" cy="1338828"/>
          </a:xfrm>
          <a:prstGeom prst="rect">
            <a:avLst/>
          </a:prstGeom>
          <a:noFill/>
        </p:spPr>
        <p:txBody>
          <a:bodyPr wrap="square" rtlCol="0">
            <a:spAutoFit/>
          </a:bodyPr>
          <a:lstStyle/>
          <a:p>
            <a:pPr>
              <a:lnSpc>
                <a:spcPct val="150000"/>
              </a:lnSpc>
            </a:pPr>
            <a:r>
              <a:rPr lang="ja-JP" altLang="en-US" dirty="0" smtClean="0"/>
              <a:t>同じ</a:t>
            </a:r>
            <a:r>
              <a:rPr lang="ja-JP" altLang="en-US" dirty="0"/>
              <a:t>パーツ</a:t>
            </a:r>
            <a:r>
              <a:rPr lang="ja-JP" altLang="en-US" dirty="0" smtClean="0"/>
              <a:t>を</a:t>
            </a:r>
            <a:r>
              <a:rPr lang="ja-JP" altLang="en-US" dirty="0"/>
              <a:t>一部分</a:t>
            </a:r>
            <a:r>
              <a:rPr lang="ja-JP" altLang="en-US" dirty="0" smtClean="0"/>
              <a:t>に装備</a:t>
            </a:r>
            <a:endParaRPr lang="en-US" altLang="ja-JP" dirty="0" smtClean="0"/>
          </a:p>
          <a:p>
            <a:pPr>
              <a:lnSpc>
                <a:spcPct val="150000"/>
              </a:lnSpc>
            </a:pPr>
            <a:r>
              <a:rPr lang="ja-JP" altLang="en-US" dirty="0"/>
              <a:t>癖</a:t>
            </a:r>
            <a:r>
              <a:rPr lang="ja-JP" altLang="en-US" dirty="0" smtClean="0"/>
              <a:t>のある特化型へ</a:t>
            </a:r>
            <a:endParaRPr lang="en-US" altLang="ja-JP" dirty="0" smtClean="0"/>
          </a:p>
          <a:p>
            <a:pPr>
              <a:lnSpc>
                <a:spcPct val="150000"/>
              </a:lnSpc>
            </a:pPr>
            <a:r>
              <a:rPr lang="ja-JP" altLang="en-US" b="1" dirty="0">
                <a:solidFill>
                  <a:srgbClr val="FF0000"/>
                </a:solidFill>
              </a:rPr>
              <a:t>特殊</a:t>
            </a:r>
            <a:r>
              <a:rPr lang="ja-JP" altLang="en-US" b="1" dirty="0" smtClean="0">
                <a:solidFill>
                  <a:srgbClr val="FF0000"/>
                </a:solidFill>
              </a:rPr>
              <a:t>な攻撃やアクション可能</a:t>
            </a:r>
            <a:endParaRPr lang="en-US" altLang="ja-JP" b="1" dirty="0" smtClean="0">
              <a:solidFill>
                <a:srgbClr val="FF0000"/>
              </a:solidFill>
            </a:endParaRPr>
          </a:p>
        </p:txBody>
      </p:sp>
    </p:spTree>
    <p:extLst>
      <p:ext uri="{BB962C8B-B14F-4D97-AF65-F5344CB8AC3E}">
        <p14:creationId xmlns:p14="http://schemas.microsoft.com/office/powerpoint/2010/main" val="4151743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パージ </a:t>
            </a:r>
            <a:r>
              <a:rPr kumimoji="1" lang="en-US" altLang="ja-JP" dirty="0" smtClean="0"/>
              <a:t>-Purge-</a:t>
            </a:r>
            <a:endParaRPr kumimoji="1" lang="ja-JP" altLang="en-US" dirty="0"/>
          </a:p>
        </p:txBody>
      </p:sp>
      <p:grpSp>
        <p:nvGrpSpPr>
          <p:cNvPr id="13" name="グループ化 12"/>
          <p:cNvGrpSpPr/>
          <p:nvPr/>
        </p:nvGrpSpPr>
        <p:grpSpPr>
          <a:xfrm>
            <a:off x="409090" y="3622472"/>
            <a:ext cx="8369507" cy="2359981"/>
            <a:chOff x="409090" y="939704"/>
            <a:chExt cx="8369507" cy="2359981"/>
          </a:xfrm>
        </p:grpSpPr>
        <p:grpSp>
          <p:nvGrpSpPr>
            <p:cNvPr id="14" name="グループ化 13"/>
            <p:cNvGrpSpPr/>
            <p:nvPr/>
          </p:nvGrpSpPr>
          <p:grpSpPr>
            <a:xfrm>
              <a:off x="409090" y="939704"/>
              <a:ext cx="4014574" cy="2359981"/>
              <a:chOff x="409090" y="939704"/>
              <a:chExt cx="4014574" cy="2359981"/>
            </a:xfrm>
          </p:grpSpPr>
          <p:grpSp>
            <p:nvGrpSpPr>
              <p:cNvPr id="23" name="グループ化 22"/>
              <p:cNvGrpSpPr/>
              <p:nvPr/>
            </p:nvGrpSpPr>
            <p:grpSpPr>
              <a:xfrm>
                <a:off x="409090" y="1030103"/>
                <a:ext cx="4014574" cy="2269582"/>
                <a:chOff x="409090" y="1030103"/>
                <a:chExt cx="4014574" cy="2269582"/>
              </a:xfrm>
            </p:grpSpPr>
            <p:sp>
              <p:nvSpPr>
                <p:cNvPr id="25" name="角丸四角形 24"/>
                <p:cNvSpPr/>
                <p:nvPr/>
              </p:nvSpPr>
              <p:spPr>
                <a:xfrm>
                  <a:off x="409090"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6" name="直角三角形 25"/>
                <p:cNvSpPr/>
                <p:nvPr/>
              </p:nvSpPr>
              <p:spPr>
                <a:xfrm rot="10800000" flipH="1">
                  <a:off x="409090"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 name="テキスト ボックス 23"/>
              <p:cNvSpPr txBox="1"/>
              <p:nvPr/>
            </p:nvSpPr>
            <p:spPr>
              <a:xfrm rot="21161010">
                <a:off x="454626" y="939704"/>
                <a:ext cx="1111202" cy="646331"/>
              </a:xfrm>
              <a:prstGeom prst="rect">
                <a:avLst/>
              </a:prstGeom>
              <a:noFill/>
            </p:spPr>
            <p:txBody>
              <a:bodyPr wrap="none" rtlCol="0">
                <a:spAutoFit/>
              </a:bodyPr>
              <a:lstStyle/>
              <a:p>
                <a:r>
                  <a:rPr lang="ja-JP" altLang="en-US" sz="3600" b="1" dirty="0" smtClean="0">
                    <a:ln w="12700">
                      <a:solidFill>
                        <a:schemeClr val="tx1"/>
                      </a:solidFill>
                    </a:ln>
                    <a:solidFill>
                      <a:schemeClr val="bg1"/>
                    </a:solidFill>
                    <a:latin typeface="HGP明朝B" panose="02020800000000000000" pitchFamily="18" charset="-128"/>
                    <a:ea typeface="HGP明朝B" panose="02020800000000000000" pitchFamily="18" charset="-128"/>
                  </a:rPr>
                  <a:t>必殺</a:t>
                </a:r>
                <a:endPar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grpSp>
        <p:sp>
          <p:nvSpPr>
            <p:cNvPr id="18" name="角丸四角形 17"/>
            <p:cNvSpPr/>
            <p:nvPr/>
          </p:nvSpPr>
          <p:spPr>
            <a:xfrm>
              <a:off x="4767866"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p:nvSpPr>
          <p:spPr>
            <a:xfrm rot="10800000" flipH="1">
              <a:off x="4764023"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21"/>
            <p:cNvSpPr/>
            <p:nvPr/>
          </p:nvSpPr>
          <p:spPr>
            <a:xfrm rot="5400000">
              <a:off x="3831632" y="2018479"/>
              <a:ext cx="1457843" cy="2928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p:cNvGrpSpPr/>
          <p:nvPr/>
        </p:nvGrpSpPr>
        <p:grpSpPr>
          <a:xfrm>
            <a:off x="409090" y="952493"/>
            <a:ext cx="8369507" cy="3254660"/>
            <a:chOff x="409090" y="952493"/>
            <a:chExt cx="8369507" cy="3254660"/>
          </a:xfrm>
        </p:grpSpPr>
        <p:sp>
          <p:nvSpPr>
            <p:cNvPr id="28" name="角丸四角形 27"/>
            <p:cNvSpPr/>
            <p:nvPr/>
          </p:nvSpPr>
          <p:spPr>
            <a:xfrm>
              <a:off x="4767866"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p:nvSpPr>
          <p:spPr>
            <a:xfrm rot="10800000" flipH="1">
              <a:off x="4764023"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0" name="グループ化 29"/>
            <p:cNvGrpSpPr/>
            <p:nvPr/>
          </p:nvGrpSpPr>
          <p:grpSpPr>
            <a:xfrm>
              <a:off x="409090" y="952493"/>
              <a:ext cx="6029439" cy="3254660"/>
              <a:chOff x="409090" y="952493"/>
              <a:chExt cx="6029439" cy="3254660"/>
            </a:xfrm>
          </p:grpSpPr>
          <p:grpSp>
            <p:nvGrpSpPr>
              <p:cNvPr id="32" name="グループ化 31"/>
              <p:cNvGrpSpPr/>
              <p:nvPr/>
            </p:nvGrpSpPr>
            <p:grpSpPr>
              <a:xfrm>
                <a:off x="409090" y="1030103"/>
                <a:ext cx="4014574" cy="2269582"/>
                <a:chOff x="409090" y="1030103"/>
                <a:chExt cx="4014574" cy="2269582"/>
              </a:xfrm>
            </p:grpSpPr>
            <p:sp>
              <p:nvSpPr>
                <p:cNvPr id="36" name="角丸四角形 35"/>
                <p:cNvSpPr/>
                <p:nvPr/>
              </p:nvSpPr>
              <p:spPr>
                <a:xfrm>
                  <a:off x="409090"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7" name="直角三角形 36"/>
                <p:cNvSpPr/>
                <p:nvPr/>
              </p:nvSpPr>
              <p:spPr>
                <a:xfrm rot="10800000" flipH="1">
                  <a:off x="409090"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ボックス 32"/>
              <p:cNvSpPr txBox="1"/>
              <p:nvPr/>
            </p:nvSpPr>
            <p:spPr>
              <a:xfrm rot="21161010">
                <a:off x="447605" y="952493"/>
                <a:ext cx="647934" cy="646331"/>
              </a:xfrm>
              <a:prstGeom prst="rect">
                <a:avLst/>
              </a:prstGeom>
              <a:noFill/>
            </p:spPr>
            <p:txBody>
              <a:bodyPr wrap="none" rtlCol="0">
                <a:spAutoFit/>
              </a:bodyPr>
              <a:lstStyle/>
              <a:p>
                <a:r>
                  <a:rPr lang="ja-JP" altLang="en-US" sz="3600" b="1" dirty="0" smtClean="0">
                    <a:ln w="12700">
                      <a:solidFill>
                        <a:schemeClr val="tx1"/>
                      </a:solidFill>
                    </a:ln>
                    <a:solidFill>
                      <a:schemeClr val="bg1"/>
                    </a:solidFill>
                    <a:latin typeface="HGP明朝B" panose="02020800000000000000" pitchFamily="18" charset="-128"/>
                    <a:ea typeface="HGP明朝B" panose="02020800000000000000" pitchFamily="18" charset="-128"/>
                  </a:rPr>
                  <a:t>脱</a:t>
                </a:r>
                <a:endParaRPr lang="ja-JP" altLang="en-US" sz="36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sp>
            <p:nvSpPr>
              <p:cNvPr id="34" name="テキスト ボックス 33"/>
              <p:cNvSpPr txBox="1"/>
              <p:nvPr/>
            </p:nvSpPr>
            <p:spPr>
              <a:xfrm rot="21161010">
                <a:off x="4767705" y="1071415"/>
                <a:ext cx="1636987" cy="461665"/>
              </a:xfrm>
              <a:prstGeom prst="rect">
                <a:avLst/>
              </a:prstGeom>
              <a:noFill/>
            </p:spPr>
            <p:txBody>
              <a:bodyPr wrap="none" rtlCol="0">
                <a:spAutoFit/>
              </a:bodyPr>
              <a:lstStyle/>
              <a:p>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回避と攻撃</a:t>
                </a:r>
                <a:endPar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sp>
            <p:nvSpPr>
              <p:cNvPr id="35" name="テキスト ボックス 34"/>
              <p:cNvSpPr txBox="1"/>
              <p:nvPr/>
            </p:nvSpPr>
            <p:spPr>
              <a:xfrm rot="21161010">
                <a:off x="4729407" y="3745488"/>
                <a:ext cx="1709122" cy="461665"/>
              </a:xfrm>
              <a:prstGeom prst="rect">
                <a:avLst/>
              </a:prstGeom>
              <a:noFill/>
            </p:spPr>
            <p:txBody>
              <a:bodyPr wrap="none" rtlCol="0">
                <a:spAutoFit/>
              </a:bodyPr>
              <a:lstStyle/>
              <a:p>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特殊な強化</a:t>
                </a:r>
                <a:endPar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grpSp>
        <p:sp>
          <p:nvSpPr>
            <p:cNvPr id="31" name="二等辺三角形 30"/>
            <p:cNvSpPr/>
            <p:nvPr/>
          </p:nvSpPr>
          <p:spPr>
            <a:xfrm rot="5400000">
              <a:off x="3831632" y="2018479"/>
              <a:ext cx="1457843" cy="2928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3" name="テキスト ボックス 52"/>
          <p:cNvSpPr txBox="1"/>
          <p:nvPr/>
        </p:nvSpPr>
        <p:spPr>
          <a:xfrm>
            <a:off x="4974100" y="1715434"/>
            <a:ext cx="3569826" cy="1338828"/>
          </a:xfrm>
          <a:prstGeom prst="rect">
            <a:avLst/>
          </a:prstGeom>
          <a:noFill/>
        </p:spPr>
        <p:txBody>
          <a:bodyPr wrap="square" rtlCol="0">
            <a:spAutoFit/>
          </a:bodyPr>
          <a:lstStyle/>
          <a:p>
            <a:pPr>
              <a:lnSpc>
                <a:spcPct val="150000"/>
              </a:lnSpc>
            </a:pPr>
            <a:r>
              <a:rPr lang="ja-JP" altLang="en-US" b="1" dirty="0">
                <a:solidFill>
                  <a:srgbClr val="FF0000"/>
                </a:solidFill>
              </a:rPr>
              <a:t>回避</a:t>
            </a:r>
            <a:r>
              <a:rPr lang="ja-JP" altLang="en-US" b="1" dirty="0" smtClean="0">
                <a:solidFill>
                  <a:srgbClr val="FF0000"/>
                </a:solidFill>
              </a:rPr>
              <a:t>と攻撃</a:t>
            </a:r>
            <a:r>
              <a:rPr lang="ja-JP" altLang="en-US" dirty="0" smtClean="0"/>
              <a:t>を</a:t>
            </a:r>
            <a:r>
              <a:rPr lang="ja-JP" altLang="en-US" dirty="0"/>
              <a:t>兼</a:t>
            </a:r>
            <a:r>
              <a:rPr lang="ja-JP" altLang="en-US" dirty="0" smtClean="0"/>
              <a:t>ねそろえた技</a:t>
            </a:r>
            <a:endParaRPr lang="en-US" altLang="ja-JP" dirty="0" smtClean="0"/>
          </a:p>
          <a:p>
            <a:pPr>
              <a:lnSpc>
                <a:spcPct val="150000"/>
              </a:lnSpc>
            </a:pPr>
            <a:r>
              <a:rPr kumimoji="1" lang="ja-JP" altLang="en-US" dirty="0"/>
              <a:t>耐久力</a:t>
            </a:r>
            <a:r>
              <a:rPr kumimoji="1" lang="ja-JP" altLang="en-US" dirty="0" smtClean="0"/>
              <a:t>が</a:t>
            </a:r>
            <a:r>
              <a:rPr kumimoji="1" lang="ja-JP" altLang="en-US" dirty="0"/>
              <a:t>少</a:t>
            </a:r>
            <a:r>
              <a:rPr kumimoji="1" lang="ja-JP" altLang="en-US" dirty="0" smtClean="0"/>
              <a:t>ないときや、</a:t>
            </a:r>
            <a:endParaRPr kumimoji="1" lang="en-US" altLang="ja-JP" dirty="0" smtClean="0"/>
          </a:p>
          <a:p>
            <a:pPr>
              <a:lnSpc>
                <a:spcPct val="150000"/>
              </a:lnSpc>
            </a:pPr>
            <a:r>
              <a:rPr kumimoji="1" lang="ja-JP" altLang="en-US" dirty="0" smtClean="0"/>
              <a:t>装備変更したいときにも使える</a:t>
            </a:r>
            <a:endParaRPr kumimoji="1" lang="en-US" altLang="ja-JP" dirty="0" smtClean="0"/>
          </a:p>
        </p:txBody>
      </p:sp>
      <p:sp>
        <p:nvSpPr>
          <p:cNvPr id="54" name="テキスト ボックス 53"/>
          <p:cNvSpPr txBox="1"/>
          <p:nvPr/>
        </p:nvSpPr>
        <p:spPr>
          <a:xfrm>
            <a:off x="4974100" y="4437109"/>
            <a:ext cx="3569826" cy="1338828"/>
          </a:xfrm>
          <a:prstGeom prst="rect">
            <a:avLst/>
          </a:prstGeom>
          <a:noFill/>
        </p:spPr>
        <p:txBody>
          <a:bodyPr wrap="square" rtlCol="0">
            <a:spAutoFit/>
          </a:bodyPr>
          <a:lstStyle/>
          <a:p>
            <a:pPr>
              <a:lnSpc>
                <a:spcPct val="150000"/>
              </a:lnSpc>
            </a:pPr>
            <a:r>
              <a:rPr lang="ja-JP" altLang="en-US" dirty="0" smtClean="0"/>
              <a:t>あえて</a:t>
            </a:r>
            <a:r>
              <a:rPr lang="ja-JP" altLang="en-US" b="1" dirty="0" smtClean="0">
                <a:solidFill>
                  <a:srgbClr val="FF0000"/>
                </a:solidFill>
              </a:rPr>
              <a:t>偏った</a:t>
            </a:r>
            <a:r>
              <a:rPr lang="ja-JP" altLang="en-US" b="1" dirty="0">
                <a:solidFill>
                  <a:srgbClr val="FF0000"/>
                </a:solidFill>
              </a:rPr>
              <a:t>装備</a:t>
            </a:r>
            <a:r>
              <a:rPr lang="ja-JP" altLang="en-US" dirty="0" smtClean="0"/>
              <a:t>をすることで</a:t>
            </a:r>
            <a:endParaRPr lang="en-US" altLang="ja-JP" dirty="0" smtClean="0"/>
          </a:p>
          <a:p>
            <a:pPr>
              <a:lnSpc>
                <a:spcPct val="150000"/>
              </a:lnSpc>
            </a:pPr>
            <a:r>
              <a:rPr lang="ja-JP" altLang="en-US" dirty="0"/>
              <a:t>耐久力</a:t>
            </a:r>
            <a:r>
              <a:rPr lang="ja-JP" altLang="en-US" dirty="0" smtClean="0"/>
              <a:t>を</a:t>
            </a:r>
            <a:r>
              <a:rPr lang="ja-JP" altLang="en-US" dirty="0"/>
              <a:t>消費</a:t>
            </a:r>
            <a:r>
              <a:rPr lang="ja-JP" altLang="en-US" dirty="0" smtClean="0"/>
              <a:t>する大技を使える</a:t>
            </a:r>
            <a:endParaRPr lang="en-US" altLang="ja-JP" dirty="0" smtClean="0"/>
          </a:p>
          <a:p>
            <a:pPr>
              <a:lnSpc>
                <a:spcPct val="150000"/>
              </a:lnSpc>
            </a:pPr>
            <a:r>
              <a:rPr lang="ja-JP" altLang="en-US" dirty="0" smtClean="0"/>
              <a:t>ボス戦や殲滅に</a:t>
            </a:r>
            <a:r>
              <a:rPr lang="ja-JP" altLang="en-US" b="1" dirty="0" smtClean="0">
                <a:solidFill>
                  <a:srgbClr val="FF0000"/>
                </a:solidFill>
              </a:rPr>
              <a:t>効果絶大！！</a:t>
            </a:r>
            <a:endParaRPr lang="en-US" altLang="ja-JP" b="1" dirty="0" smtClean="0">
              <a:solidFill>
                <a:srgbClr val="FF0000"/>
              </a:solidFill>
            </a:endParaRPr>
          </a:p>
        </p:txBody>
      </p:sp>
      <p:pic>
        <p:nvPicPr>
          <p:cNvPr id="55" name="図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41927" y="3789742"/>
            <a:ext cx="2301369" cy="2301369"/>
          </a:xfrm>
          <a:prstGeom prst="rect">
            <a:avLst/>
          </a:prstGeom>
        </p:spPr>
      </p:pic>
      <p:pic>
        <p:nvPicPr>
          <p:cNvPr id="56" name="図 55"/>
          <p:cNvPicPr>
            <a:picLocks noChangeAspect="1"/>
          </p:cNvPicPr>
          <p:nvPr/>
        </p:nvPicPr>
        <p:blipFill rotWithShape="1">
          <a:blip r:embed="rId4" cstate="print">
            <a:extLst>
              <a:ext uri="{28A0092B-C50C-407E-A947-70E740481C1C}">
                <a14:useLocalDpi xmlns:a14="http://schemas.microsoft.com/office/drawing/2010/main" val="0"/>
              </a:ext>
            </a:extLst>
          </a:blip>
          <a:srcRect l="56949" t="35645" r="1" b="25274"/>
          <a:stretch/>
        </p:blipFill>
        <p:spPr>
          <a:xfrm rot="19811508">
            <a:off x="2401445" y="3951327"/>
            <a:ext cx="920880" cy="628632"/>
          </a:xfrm>
          <a:prstGeom prst="rect">
            <a:avLst/>
          </a:prstGeom>
        </p:spPr>
      </p:pic>
      <p:pic>
        <p:nvPicPr>
          <p:cNvPr id="39" name="図 38"/>
          <p:cNvPicPr>
            <a:picLocks noChangeAspect="1"/>
          </p:cNvPicPr>
          <p:nvPr/>
        </p:nvPicPr>
        <p:blipFill rotWithShape="1">
          <a:blip r:embed="rId5" cstate="print">
            <a:extLst>
              <a:ext uri="{28A0092B-C50C-407E-A947-70E740481C1C}">
                <a14:useLocalDpi xmlns:a14="http://schemas.microsoft.com/office/drawing/2010/main" val="0"/>
              </a:ext>
            </a:extLst>
          </a:blip>
          <a:srcRect t="9886"/>
          <a:stretch/>
        </p:blipFill>
        <p:spPr>
          <a:xfrm rot="10800000" flipH="1">
            <a:off x="1373083" y="1425592"/>
            <a:ext cx="1765494" cy="1590947"/>
          </a:xfrm>
          <a:prstGeom prst="rect">
            <a:avLst/>
          </a:prstGeom>
        </p:spPr>
      </p:pic>
      <p:pic>
        <p:nvPicPr>
          <p:cNvPr id="38" name="図 37"/>
          <p:cNvPicPr>
            <a:picLocks noChangeAspect="1"/>
          </p:cNvPicPr>
          <p:nvPr/>
        </p:nvPicPr>
        <p:blipFill rotWithShape="1">
          <a:blip r:embed="rId6" cstate="print">
            <a:extLst>
              <a:ext uri="{28A0092B-C50C-407E-A947-70E740481C1C}">
                <a14:useLocalDpi xmlns:a14="http://schemas.microsoft.com/office/drawing/2010/main" val="0"/>
              </a:ext>
            </a:extLst>
          </a:blip>
          <a:srcRect b="10518"/>
          <a:stretch/>
        </p:blipFill>
        <p:spPr>
          <a:xfrm>
            <a:off x="1673109" y="1781488"/>
            <a:ext cx="1237901" cy="1495112"/>
          </a:xfrm>
          <a:prstGeom prst="rect">
            <a:avLst/>
          </a:prstGeom>
        </p:spPr>
      </p:pic>
      <p:pic>
        <p:nvPicPr>
          <p:cNvPr id="40" name="図 39"/>
          <p:cNvPicPr>
            <a:picLocks noChangeAspect="1"/>
          </p:cNvPicPr>
          <p:nvPr/>
        </p:nvPicPr>
        <p:blipFill rotWithShape="1">
          <a:blip r:embed="rId7" cstate="print">
            <a:extLst>
              <a:ext uri="{28A0092B-C50C-407E-A947-70E740481C1C}">
                <a14:useLocalDpi xmlns:a14="http://schemas.microsoft.com/office/drawing/2010/main" val="0"/>
              </a:ext>
            </a:extLst>
          </a:blip>
          <a:srcRect l="56949" t="35645" r="1" b="25274"/>
          <a:stretch/>
        </p:blipFill>
        <p:spPr>
          <a:xfrm rot="980805">
            <a:off x="3532051" y="2702779"/>
            <a:ext cx="293692" cy="200487"/>
          </a:xfrm>
          <a:prstGeom prst="rect">
            <a:avLst/>
          </a:prstGeom>
        </p:spPr>
      </p:pic>
      <p:pic>
        <p:nvPicPr>
          <p:cNvPr id="41" name="図 40"/>
          <p:cNvPicPr>
            <a:picLocks noChangeAspect="1"/>
          </p:cNvPicPr>
          <p:nvPr/>
        </p:nvPicPr>
        <p:blipFill rotWithShape="1">
          <a:blip r:embed="rId8" cstate="print">
            <a:extLst>
              <a:ext uri="{28A0092B-C50C-407E-A947-70E740481C1C}">
                <a14:useLocalDpi xmlns:a14="http://schemas.microsoft.com/office/drawing/2010/main" val="0"/>
              </a:ext>
            </a:extLst>
          </a:blip>
          <a:srcRect l="57215" t="41407" r="5295" b="23164"/>
          <a:stretch/>
        </p:blipFill>
        <p:spPr>
          <a:xfrm rot="5762539" flipH="1">
            <a:off x="1318565" y="1703729"/>
            <a:ext cx="255753" cy="181755"/>
          </a:xfrm>
          <a:prstGeom prst="rect">
            <a:avLst/>
          </a:prstGeom>
        </p:spPr>
      </p:pic>
      <p:pic>
        <p:nvPicPr>
          <p:cNvPr id="42" name="図 41"/>
          <p:cNvPicPr>
            <a:picLocks noChangeAspect="1"/>
          </p:cNvPicPr>
          <p:nvPr/>
        </p:nvPicPr>
        <p:blipFill rotWithShape="1">
          <a:blip r:embed="rId9" cstate="print">
            <a:extLst>
              <a:ext uri="{28A0092B-C50C-407E-A947-70E740481C1C}">
                <a14:useLocalDpi xmlns:a14="http://schemas.microsoft.com/office/drawing/2010/main" val="0"/>
              </a:ext>
            </a:extLst>
          </a:blip>
          <a:srcRect t="1706" r="3861"/>
          <a:stretch/>
        </p:blipFill>
        <p:spPr>
          <a:xfrm rot="16654556">
            <a:off x="3277596" y="1809505"/>
            <a:ext cx="322015" cy="622813"/>
          </a:xfrm>
          <a:prstGeom prst="rect">
            <a:avLst/>
          </a:prstGeom>
        </p:spPr>
      </p:pic>
      <p:sp>
        <p:nvSpPr>
          <p:cNvPr id="3" name="平行四辺形 2"/>
          <p:cNvSpPr/>
          <p:nvPr/>
        </p:nvSpPr>
        <p:spPr>
          <a:xfrm rot="18629499">
            <a:off x="929615" y="2332929"/>
            <a:ext cx="220135" cy="331334"/>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 name="フローチャート: 手操作入力 3"/>
          <p:cNvSpPr/>
          <p:nvPr/>
        </p:nvSpPr>
        <p:spPr>
          <a:xfrm rot="19347173">
            <a:off x="1620490" y="2637988"/>
            <a:ext cx="271306" cy="330068"/>
          </a:xfrm>
          <a:prstGeom prst="flowChartManualInp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43" name="直線コネクタ 42"/>
          <p:cNvCxnSpPr/>
          <p:nvPr/>
        </p:nvCxnSpPr>
        <p:spPr>
          <a:xfrm>
            <a:off x="1508767" y="1776165"/>
            <a:ext cx="613119" cy="457882"/>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1524689" y="1861933"/>
            <a:ext cx="668052" cy="41110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flipV="1">
            <a:off x="1335685" y="2375828"/>
            <a:ext cx="598837" cy="12319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V="1">
            <a:off x="1098292" y="2307295"/>
            <a:ext cx="875005" cy="73692"/>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flipV="1">
            <a:off x="1934522" y="2494541"/>
            <a:ext cx="219238" cy="33137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flipV="1">
            <a:off x="1822982" y="2433316"/>
            <a:ext cx="375370" cy="17668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a:endCxn id="40" idx="1"/>
          </p:cNvCxnSpPr>
          <p:nvPr/>
        </p:nvCxnSpPr>
        <p:spPr>
          <a:xfrm>
            <a:off x="2681124" y="2504510"/>
            <a:ext cx="856863" cy="25718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a:off x="2723965" y="2504978"/>
            <a:ext cx="742121" cy="173202"/>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flipV="1">
            <a:off x="2542563" y="1961941"/>
            <a:ext cx="642181" cy="3273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flipV="1">
            <a:off x="2568682" y="2165136"/>
            <a:ext cx="540006" cy="131858"/>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8547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攻撃の派生</a:t>
            </a:r>
            <a:endParaRPr kumimoji="1" lang="ja-JP" altLang="en-US" dirty="0"/>
          </a:p>
        </p:txBody>
      </p:sp>
      <p:grpSp>
        <p:nvGrpSpPr>
          <p:cNvPr id="4" name="グループ化 3"/>
          <p:cNvGrpSpPr/>
          <p:nvPr/>
        </p:nvGrpSpPr>
        <p:grpSpPr>
          <a:xfrm>
            <a:off x="298488" y="994568"/>
            <a:ext cx="8480109" cy="2305117"/>
            <a:chOff x="298488" y="994568"/>
            <a:chExt cx="8480109" cy="2305117"/>
          </a:xfrm>
        </p:grpSpPr>
        <p:sp>
          <p:nvSpPr>
            <p:cNvPr id="5" name="角丸四角形 4"/>
            <p:cNvSpPr/>
            <p:nvPr/>
          </p:nvSpPr>
          <p:spPr>
            <a:xfrm>
              <a:off x="4767866"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p:cNvSpPr/>
            <p:nvPr/>
          </p:nvSpPr>
          <p:spPr>
            <a:xfrm rot="10800000" flipH="1">
              <a:off x="4764023"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p:nvGrpSpPr>
          <p:grpSpPr>
            <a:xfrm>
              <a:off x="298488" y="994568"/>
              <a:ext cx="5998803" cy="2305117"/>
              <a:chOff x="298488" y="994568"/>
              <a:chExt cx="5998803" cy="2305117"/>
            </a:xfrm>
          </p:grpSpPr>
          <p:grpSp>
            <p:nvGrpSpPr>
              <p:cNvPr id="9" name="グループ化 8"/>
              <p:cNvGrpSpPr/>
              <p:nvPr/>
            </p:nvGrpSpPr>
            <p:grpSpPr>
              <a:xfrm>
                <a:off x="409090" y="1030103"/>
                <a:ext cx="4014574" cy="2269582"/>
                <a:chOff x="409090" y="1030103"/>
                <a:chExt cx="4014574" cy="2269582"/>
              </a:xfrm>
            </p:grpSpPr>
            <p:sp>
              <p:nvSpPr>
                <p:cNvPr id="13" name="角丸四角形 12"/>
                <p:cNvSpPr/>
                <p:nvPr/>
              </p:nvSpPr>
              <p:spPr>
                <a:xfrm>
                  <a:off x="409090"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 name="直角三角形 13"/>
                <p:cNvSpPr/>
                <p:nvPr/>
              </p:nvSpPr>
              <p:spPr>
                <a:xfrm rot="10800000" flipH="1">
                  <a:off x="409090"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テキスト ボックス 9"/>
              <p:cNvSpPr txBox="1"/>
              <p:nvPr/>
            </p:nvSpPr>
            <p:spPr>
              <a:xfrm rot="21161010">
                <a:off x="298488" y="994568"/>
                <a:ext cx="1420582" cy="584775"/>
              </a:xfrm>
              <a:prstGeom prst="rect">
                <a:avLst/>
              </a:prstGeom>
              <a:noFill/>
            </p:spPr>
            <p:txBody>
              <a:bodyPr wrap="none" rtlCol="0">
                <a:spAutoFit/>
              </a:bodyPr>
              <a:lstStyle/>
              <a:p>
                <a:r>
                  <a:rPr lang="ja-JP" altLang="en-US" sz="3200" b="1" dirty="0" smtClean="0">
                    <a:ln w="12700">
                      <a:solidFill>
                        <a:schemeClr val="tx1"/>
                      </a:solidFill>
                    </a:ln>
                    <a:solidFill>
                      <a:schemeClr val="bg1"/>
                    </a:solidFill>
                    <a:latin typeface="HGP明朝B" panose="02020800000000000000" pitchFamily="18" charset="-128"/>
                    <a:ea typeface="HGP明朝B" panose="02020800000000000000" pitchFamily="18" charset="-128"/>
                  </a:rPr>
                  <a:t>重火器</a:t>
                </a:r>
                <a:endParaRPr lang="ja-JP" altLang="en-US" sz="32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sp>
            <p:nvSpPr>
              <p:cNvPr id="11" name="テキスト ボックス 10"/>
              <p:cNvSpPr txBox="1"/>
              <p:nvPr/>
            </p:nvSpPr>
            <p:spPr>
              <a:xfrm rot="21161010">
                <a:off x="4875107" y="1071415"/>
                <a:ext cx="1422184" cy="461665"/>
              </a:xfrm>
              <a:prstGeom prst="rect">
                <a:avLst/>
              </a:prstGeom>
              <a:noFill/>
            </p:spPr>
            <p:txBody>
              <a:bodyPr wrap="none" rtlCol="0">
                <a:spAutoFit/>
              </a:bodyPr>
              <a:lstStyle/>
              <a:p>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射撃特化</a:t>
                </a:r>
                <a:endPar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grpSp>
        <p:sp>
          <p:nvSpPr>
            <p:cNvPr id="8" name="二等辺三角形 7"/>
            <p:cNvSpPr/>
            <p:nvPr/>
          </p:nvSpPr>
          <p:spPr>
            <a:xfrm rot="5400000">
              <a:off x="3831632" y="2018479"/>
              <a:ext cx="1457843" cy="2928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p:nvGrpSpPr>
        <p:grpSpPr>
          <a:xfrm>
            <a:off x="321812" y="3653127"/>
            <a:ext cx="8456785" cy="2329326"/>
            <a:chOff x="321812" y="970359"/>
            <a:chExt cx="8456785" cy="2329326"/>
          </a:xfrm>
        </p:grpSpPr>
        <p:grpSp>
          <p:nvGrpSpPr>
            <p:cNvPr id="16" name="グループ化 15"/>
            <p:cNvGrpSpPr/>
            <p:nvPr/>
          </p:nvGrpSpPr>
          <p:grpSpPr>
            <a:xfrm>
              <a:off x="321812" y="970359"/>
              <a:ext cx="4101852" cy="2329326"/>
              <a:chOff x="321812" y="970359"/>
              <a:chExt cx="4101852" cy="2329326"/>
            </a:xfrm>
          </p:grpSpPr>
          <p:grpSp>
            <p:nvGrpSpPr>
              <p:cNvPr id="20" name="グループ化 19"/>
              <p:cNvGrpSpPr/>
              <p:nvPr/>
            </p:nvGrpSpPr>
            <p:grpSpPr>
              <a:xfrm>
                <a:off x="409090" y="1030103"/>
                <a:ext cx="4014574" cy="2269582"/>
                <a:chOff x="409090" y="1030103"/>
                <a:chExt cx="4014574" cy="2269582"/>
              </a:xfrm>
            </p:grpSpPr>
            <p:sp>
              <p:nvSpPr>
                <p:cNvPr id="22" name="角丸四角形 21"/>
                <p:cNvSpPr/>
                <p:nvPr/>
              </p:nvSpPr>
              <p:spPr>
                <a:xfrm>
                  <a:off x="409090"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3" name="直角三角形 22"/>
                <p:cNvSpPr/>
                <p:nvPr/>
              </p:nvSpPr>
              <p:spPr>
                <a:xfrm rot="10800000" flipH="1">
                  <a:off x="409090"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p:cNvSpPr txBox="1"/>
              <p:nvPr/>
            </p:nvSpPr>
            <p:spPr>
              <a:xfrm rot="21161010">
                <a:off x="321812" y="970359"/>
                <a:ext cx="1832553" cy="584775"/>
              </a:xfrm>
              <a:prstGeom prst="rect">
                <a:avLst/>
              </a:prstGeom>
              <a:noFill/>
            </p:spPr>
            <p:txBody>
              <a:bodyPr wrap="none" rtlCol="0">
                <a:spAutoFit/>
              </a:bodyPr>
              <a:lstStyle/>
              <a:p>
                <a:r>
                  <a:rPr lang="ja-JP" altLang="en-US" sz="3200" b="1" dirty="0" smtClean="0">
                    <a:ln w="12700">
                      <a:solidFill>
                        <a:schemeClr val="tx1"/>
                      </a:solidFill>
                    </a:ln>
                    <a:solidFill>
                      <a:schemeClr val="bg1"/>
                    </a:solidFill>
                    <a:latin typeface="HGP明朝B" panose="02020800000000000000" pitchFamily="18" charset="-128"/>
                    <a:ea typeface="HGP明朝B" panose="02020800000000000000" pitchFamily="18" charset="-128"/>
                  </a:rPr>
                  <a:t>近接武器</a:t>
                </a:r>
                <a:endParaRPr lang="ja-JP" altLang="en-US" sz="32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grpSp>
        <p:sp>
          <p:nvSpPr>
            <p:cNvPr id="17" name="角丸四角形 16"/>
            <p:cNvSpPr/>
            <p:nvPr/>
          </p:nvSpPr>
          <p:spPr>
            <a:xfrm>
              <a:off x="4767866" y="1030103"/>
              <a:ext cx="3967044" cy="2269582"/>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p:nvSpPr>
          <p:spPr>
            <a:xfrm rot="10800000" flipH="1">
              <a:off x="4764023"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p:cNvSpPr/>
            <p:nvPr/>
          </p:nvSpPr>
          <p:spPr>
            <a:xfrm rot="5400000">
              <a:off x="3831632" y="2018479"/>
              <a:ext cx="1457843" cy="2928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ボックス 24"/>
          <p:cNvSpPr txBox="1"/>
          <p:nvPr/>
        </p:nvSpPr>
        <p:spPr>
          <a:xfrm rot="21161010">
            <a:off x="4875108" y="3764063"/>
            <a:ext cx="1422184" cy="461665"/>
          </a:xfrm>
          <a:prstGeom prst="rect">
            <a:avLst/>
          </a:prstGeom>
          <a:noFill/>
        </p:spPr>
        <p:txBody>
          <a:bodyPr wrap="none" rtlCol="0">
            <a:spAutoFit/>
          </a:bodyPr>
          <a:lstStyle/>
          <a:p>
            <a:r>
              <a:rPr lang="ja-JP" altLang="en-US" sz="2400" b="1" dirty="0" smtClean="0">
                <a:ln w="12700">
                  <a:solidFill>
                    <a:schemeClr val="tx1"/>
                  </a:solidFill>
                </a:ln>
                <a:solidFill>
                  <a:schemeClr val="bg1"/>
                </a:solidFill>
                <a:latin typeface="HGP明朝B" panose="02020800000000000000" pitchFamily="18" charset="-128"/>
                <a:ea typeface="HGP明朝B" panose="02020800000000000000" pitchFamily="18" charset="-128"/>
              </a:rPr>
              <a:t>近接特化</a:t>
            </a:r>
            <a:endParaRPr lang="ja-JP" altLang="en-US" sz="24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spTree>
    <p:extLst>
      <p:ext uri="{BB962C8B-B14F-4D97-AF65-F5344CB8AC3E}">
        <p14:creationId xmlns:p14="http://schemas.microsoft.com/office/powerpoint/2010/main" val="3213141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ゲームフロー</a:t>
            </a:r>
            <a:endParaRPr kumimoji="1" lang="ja-JP" altLang="en-US" dirty="0"/>
          </a:p>
        </p:txBody>
      </p:sp>
      <p:grpSp>
        <p:nvGrpSpPr>
          <p:cNvPr id="7" name="グループ化 6"/>
          <p:cNvGrpSpPr/>
          <p:nvPr/>
        </p:nvGrpSpPr>
        <p:grpSpPr>
          <a:xfrm>
            <a:off x="409090" y="1030103"/>
            <a:ext cx="8369507" cy="4913293"/>
            <a:chOff x="409090" y="1030103"/>
            <a:chExt cx="8369507" cy="4913293"/>
          </a:xfrm>
        </p:grpSpPr>
        <p:grpSp>
          <p:nvGrpSpPr>
            <p:cNvPr id="48" name="グループ化 47"/>
            <p:cNvGrpSpPr/>
            <p:nvPr/>
          </p:nvGrpSpPr>
          <p:grpSpPr>
            <a:xfrm>
              <a:off x="409090" y="1030103"/>
              <a:ext cx="8325820" cy="4913293"/>
              <a:chOff x="609614" y="1223843"/>
              <a:chExt cx="7948247" cy="4690477"/>
            </a:xfrm>
          </p:grpSpPr>
          <p:sp>
            <p:nvSpPr>
              <p:cNvPr id="49" name="角丸四角形 48"/>
              <p:cNvSpPr/>
              <p:nvPr/>
            </p:nvSpPr>
            <p:spPr>
              <a:xfrm>
                <a:off x="4770721" y="1223843"/>
                <a:ext cx="3787140" cy="2166657"/>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9"/>
              <p:cNvSpPr/>
              <p:nvPr/>
            </p:nvSpPr>
            <p:spPr>
              <a:xfrm>
                <a:off x="609614" y="3747663"/>
                <a:ext cx="3787140" cy="2166657"/>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角丸四角形 50"/>
              <p:cNvSpPr/>
              <p:nvPr/>
            </p:nvSpPr>
            <p:spPr>
              <a:xfrm>
                <a:off x="4770721" y="3746860"/>
                <a:ext cx="3787140" cy="2166657"/>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角丸四角形 51"/>
              <p:cNvSpPr/>
              <p:nvPr/>
            </p:nvSpPr>
            <p:spPr>
              <a:xfrm>
                <a:off x="609614" y="1223843"/>
                <a:ext cx="3787140" cy="2166657"/>
              </a:xfrm>
              <a:prstGeom prst="roundRect">
                <a:avLst>
                  <a:gd name="adj" fmla="val 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3" name="二等辺三角形 52"/>
              <p:cNvSpPr/>
              <p:nvPr/>
            </p:nvSpPr>
            <p:spPr>
              <a:xfrm rot="10800000">
                <a:off x="1807319" y="3429456"/>
                <a:ext cx="1391730" cy="27954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rot="5400000">
                <a:off x="3876945" y="4690414"/>
                <a:ext cx="1391730" cy="27954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二等辺三角形 54"/>
              <p:cNvSpPr/>
              <p:nvPr/>
            </p:nvSpPr>
            <p:spPr>
              <a:xfrm>
                <a:off x="5968425" y="3427614"/>
                <a:ext cx="1391730" cy="27954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rot="16200000">
                <a:off x="3895131" y="2167397"/>
                <a:ext cx="1391730" cy="27954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直角三角形 5"/>
            <p:cNvSpPr/>
            <p:nvPr/>
          </p:nvSpPr>
          <p:spPr>
            <a:xfrm rot="10800000" flipH="1">
              <a:off x="409090"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直角三角形 57"/>
            <p:cNvSpPr/>
            <p:nvPr/>
          </p:nvSpPr>
          <p:spPr>
            <a:xfrm rot="10800000" flipH="1">
              <a:off x="4764023" y="1061844"/>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直角三角形 58"/>
            <p:cNvSpPr/>
            <p:nvPr/>
          </p:nvSpPr>
          <p:spPr>
            <a:xfrm rot="10800000" flipH="1">
              <a:off x="409090" y="3705557"/>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直角三角形 59"/>
            <p:cNvSpPr/>
            <p:nvPr/>
          </p:nvSpPr>
          <p:spPr>
            <a:xfrm rot="10800000" flipH="1">
              <a:off x="4764023" y="3705557"/>
              <a:ext cx="4014574" cy="57771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2" name="テキスト ボックス 61"/>
          <p:cNvSpPr txBox="1"/>
          <p:nvPr/>
        </p:nvSpPr>
        <p:spPr>
          <a:xfrm rot="21129984">
            <a:off x="4745821" y="1008492"/>
            <a:ext cx="1460656" cy="523220"/>
          </a:xfrm>
          <a:prstGeom prst="rect">
            <a:avLst/>
          </a:prstGeom>
          <a:noFill/>
        </p:spPr>
        <p:txBody>
          <a:bodyPr wrap="none" rtlCol="0">
            <a:spAutoFit/>
          </a:bodyPr>
          <a:lstStyle/>
          <a:p>
            <a:r>
              <a:rPr lang="ja-JP" altLang="en-US" sz="2800" b="1" dirty="0">
                <a:ln w="12700">
                  <a:solidFill>
                    <a:schemeClr val="tx1"/>
                  </a:solidFill>
                </a:ln>
                <a:solidFill>
                  <a:schemeClr val="bg1"/>
                </a:solidFill>
                <a:latin typeface="HGP明朝B" panose="02020800000000000000" pitchFamily="18" charset="-128"/>
                <a:ea typeface="HGP明朝B" panose="02020800000000000000" pitchFamily="18" charset="-128"/>
              </a:rPr>
              <a:t>脱</a:t>
            </a:r>
            <a:r>
              <a:rPr lang="en-US" altLang="ja-JP" sz="2000" b="1" dirty="0" smtClean="0">
                <a:ln w="12700">
                  <a:solidFill>
                    <a:schemeClr val="tx1"/>
                  </a:solidFill>
                </a:ln>
                <a:solidFill>
                  <a:schemeClr val="bg1"/>
                </a:solidFill>
                <a:latin typeface="HGP明朝B" panose="02020800000000000000" pitchFamily="18" charset="-128"/>
                <a:ea typeface="HGP明朝B" panose="02020800000000000000" pitchFamily="18" charset="-128"/>
              </a:rPr>
              <a:t>-Purge-</a:t>
            </a:r>
            <a:endParaRPr lang="ja-JP" altLang="en-US" sz="20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sp>
        <p:nvSpPr>
          <p:cNvPr id="64" name="テキスト ボックス 63"/>
          <p:cNvSpPr txBox="1"/>
          <p:nvPr/>
        </p:nvSpPr>
        <p:spPr>
          <a:xfrm rot="21120896">
            <a:off x="390635" y="3648063"/>
            <a:ext cx="1439818" cy="523220"/>
          </a:xfrm>
          <a:prstGeom prst="rect">
            <a:avLst/>
          </a:prstGeom>
          <a:noFill/>
        </p:spPr>
        <p:txBody>
          <a:bodyPr wrap="none" rtlCol="0">
            <a:spAutoFit/>
          </a:bodyPr>
          <a:lstStyle/>
          <a:p>
            <a:r>
              <a:rPr lang="ja-JP" altLang="en-US" sz="2800" b="1" dirty="0">
                <a:ln w="12700">
                  <a:solidFill>
                    <a:schemeClr val="tx1"/>
                  </a:solidFill>
                </a:ln>
                <a:solidFill>
                  <a:schemeClr val="bg1"/>
                </a:solidFill>
                <a:latin typeface="HGP明朝B" panose="02020800000000000000" pitchFamily="18" charset="-128"/>
                <a:ea typeface="HGP明朝B" panose="02020800000000000000" pitchFamily="18" charset="-128"/>
              </a:rPr>
              <a:t>奪</a:t>
            </a:r>
            <a:r>
              <a:rPr lang="ja-JP" altLang="en-US" sz="2800" b="1" dirty="0" smtClean="0">
                <a:ln w="12700">
                  <a:solidFill>
                    <a:schemeClr val="tx1"/>
                  </a:solidFill>
                </a:ln>
                <a:solidFill>
                  <a:schemeClr val="bg1"/>
                </a:solidFill>
                <a:latin typeface="HGP明朝B" panose="02020800000000000000" pitchFamily="18" charset="-128"/>
                <a:ea typeface="HGP明朝B" panose="02020800000000000000" pitchFamily="18" charset="-128"/>
              </a:rPr>
              <a:t>う</a:t>
            </a:r>
            <a:r>
              <a:rPr lang="en-US" altLang="ja-JP" sz="2000" b="1" dirty="0" smtClean="0">
                <a:ln w="12700">
                  <a:solidFill>
                    <a:schemeClr val="tx1"/>
                  </a:solidFill>
                </a:ln>
                <a:solidFill>
                  <a:schemeClr val="bg1"/>
                </a:solidFill>
                <a:latin typeface="HGP明朝B" panose="02020800000000000000" pitchFamily="18" charset="-128"/>
                <a:ea typeface="HGP明朝B" panose="02020800000000000000" pitchFamily="18" charset="-128"/>
              </a:rPr>
              <a:t>-Rod-</a:t>
            </a:r>
            <a:endParaRPr lang="ja-JP" altLang="en-US" sz="20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9646" y="4617566"/>
            <a:ext cx="1763164" cy="1325844"/>
          </a:xfrm>
          <a:prstGeom prst="rect">
            <a:avLst/>
          </a:prstGeom>
        </p:spPr>
      </p:pic>
      <p:cxnSp>
        <p:nvCxnSpPr>
          <p:cNvPr id="16" name="直線コネクタ 15"/>
          <p:cNvCxnSpPr/>
          <p:nvPr/>
        </p:nvCxnSpPr>
        <p:spPr>
          <a:xfrm>
            <a:off x="1547348" y="4497514"/>
            <a:ext cx="2338852" cy="7829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1647368" y="4689778"/>
            <a:ext cx="1429496" cy="1238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a:off x="1647368" y="4564691"/>
            <a:ext cx="764553" cy="3243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1625228" y="4581350"/>
            <a:ext cx="1278914" cy="852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グループ化 9"/>
          <p:cNvGrpSpPr/>
          <p:nvPr/>
        </p:nvGrpSpPr>
        <p:grpSpPr>
          <a:xfrm flipH="1">
            <a:off x="803697" y="4145457"/>
            <a:ext cx="1338167" cy="1401770"/>
            <a:chOff x="1158688" y="1360185"/>
            <a:chExt cx="1338167" cy="1401770"/>
          </a:xfrm>
        </p:grpSpPr>
        <p:pic>
          <p:nvPicPr>
            <p:cNvPr id="66" name="図 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6300000">
              <a:off x="1635880" y="1360185"/>
              <a:ext cx="860975" cy="860975"/>
            </a:xfrm>
            <a:prstGeom prst="rect">
              <a:avLst/>
            </a:prstGeom>
          </p:spPr>
        </p:pic>
        <p:pic>
          <p:nvPicPr>
            <p:cNvPr id="65" name="図 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46745" y="1517069"/>
              <a:ext cx="713155" cy="797136"/>
            </a:xfrm>
            <a:prstGeom prst="rect">
              <a:avLst/>
            </a:prstGeom>
          </p:spPr>
        </p:pic>
        <p:pic>
          <p:nvPicPr>
            <p:cNvPr id="9" name="図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58688" y="1594820"/>
              <a:ext cx="1167135" cy="1167135"/>
            </a:xfrm>
            <a:prstGeom prst="rect">
              <a:avLst/>
            </a:prstGeom>
          </p:spPr>
        </p:pic>
      </p:grpSp>
      <p:pic>
        <p:nvPicPr>
          <p:cNvPr id="78" name="図 77"/>
          <p:cNvPicPr>
            <a:picLocks noChangeAspect="1"/>
          </p:cNvPicPr>
          <p:nvPr/>
        </p:nvPicPr>
        <p:blipFill rotWithShape="1">
          <a:blip r:embed="rId7" cstate="print">
            <a:extLst>
              <a:ext uri="{28A0092B-C50C-407E-A947-70E740481C1C}">
                <a14:useLocalDpi xmlns:a14="http://schemas.microsoft.com/office/drawing/2010/main" val="0"/>
              </a:ext>
            </a:extLst>
          </a:blip>
          <a:srcRect t="12160" b="6394"/>
          <a:stretch/>
        </p:blipFill>
        <p:spPr>
          <a:xfrm flipH="1">
            <a:off x="671167" y="1242060"/>
            <a:ext cx="2234849" cy="2034540"/>
          </a:xfrm>
          <a:prstGeom prst="rect">
            <a:avLst/>
          </a:prstGeom>
        </p:spPr>
      </p:pic>
      <p:sp>
        <p:nvSpPr>
          <p:cNvPr id="61" name="テキスト ボックス 60"/>
          <p:cNvSpPr txBox="1"/>
          <p:nvPr/>
        </p:nvSpPr>
        <p:spPr>
          <a:xfrm rot="21118165">
            <a:off x="384812" y="976932"/>
            <a:ext cx="1779654" cy="523220"/>
          </a:xfrm>
          <a:prstGeom prst="rect">
            <a:avLst/>
          </a:prstGeom>
          <a:noFill/>
        </p:spPr>
        <p:txBody>
          <a:bodyPr wrap="none" rtlCol="0">
            <a:spAutoFit/>
          </a:bodyPr>
          <a:lstStyle/>
          <a:p>
            <a:r>
              <a:rPr lang="ja-JP" altLang="en-US" sz="2800" b="1" dirty="0" smtClean="0">
                <a:ln w="12700">
                  <a:solidFill>
                    <a:schemeClr val="tx1"/>
                  </a:solidFill>
                </a:ln>
                <a:solidFill>
                  <a:schemeClr val="bg1"/>
                </a:solidFill>
                <a:latin typeface="HGP明朝B" panose="02020800000000000000" pitchFamily="18" charset="-128"/>
                <a:ea typeface="HGP明朝B" panose="02020800000000000000" pitchFamily="18" charset="-128"/>
              </a:rPr>
              <a:t>壊す</a:t>
            </a:r>
            <a:r>
              <a:rPr lang="en-US" altLang="ja-JP" sz="2000" b="1" dirty="0">
                <a:ln w="12700">
                  <a:solidFill>
                    <a:schemeClr val="tx1"/>
                  </a:solidFill>
                </a:ln>
                <a:solidFill>
                  <a:schemeClr val="bg1"/>
                </a:solidFill>
                <a:latin typeface="HGP明朝B" panose="02020800000000000000" pitchFamily="18" charset="-128"/>
                <a:ea typeface="HGP明朝B" panose="02020800000000000000" pitchFamily="18" charset="-128"/>
              </a:rPr>
              <a:t>-</a:t>
            </a:r>
            <a:r>
              <a:rPr lang="en-US" altLang="ja-JP" sz="2000" b="1" dirty="0" smtClean="0">
                <a:ln w="12700">
                  <a:solidFill>
                    <a:schemeClr val="tx1"/>
                  </a:solidFill>
                </a:ln>
                <a:solidFill>
                  <a:schemeClr val="bg1"/>
                </a:solidFill>
                <a:latin typeface="HGP明朝B" panose="02020800000000000000" pitchFamily="18" charset="-128"/>
                <a:ea typeface="HGP明朝B" panose="02020800000000000000" pitchFamily="18" charset="-128"/>
              </a:rPr>
              <a:t>Break-</a:t>
            </a:r>
            <a:endParaRPr lang="ja-JP" altLang="en-US" sz="2000" b="1" dirty="0">
              <a:ln w="12700">
                <a:solidFill>
                  <a:schemeClr val="tx1"/>
                </a:solidFill>
              </a:ln>
              <a:solidFill>
                <a:schemeClr val="bg1"/>
              </a:solidFill>
              <a:latin typeface="HGP明朝B" panose="02020800000000000000" pitchFamily="18" charset="-128"/>
              <a:ea typeface="HGP明朝B" panose="02020800000000000000" pitchFamily="18" charset="-128"/>
            </a:endParaRPr>
          </a:p>
        </p:txBody>
      </p:sp>
      <p:grpSp>
        <p:nvGrpSpPr>
          <p:cNvPr id="79" name="グループ化 78"/>
          <p:cNvGrpSpPr/>
          <p:nvPr/>
        </p:nvGrpSpPr>
        <p:grpSpPr>
          <a:xfrm>
            <a:off x="2040794" y="1415238"/>
            <a:ext cx="1544480" cy="1544480"/>
            <a:chOff x="2886075" y="1779588"/>
            <a:chExt cx="1685925" cy="1685925"/>
          </a:xfrm>
        </p:grpSpPr>
        <p:sp>
          <p:nvSpPr>
            <p:cNvPr id="80" name="楕円 79"/>
            <p:cNvSpPr/>
            <p:nvPr/>
          </p:nvSpPr>
          <p:spPr>
            <a:xfrm>
              <a:off x="2886075" y="1779588"/>
              <a:ext cx="1685925" cy="1685925"/>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 name="直線コネクタ 80"/>
            <p:cNvCxnSpPr>
              <a:stCxn id="80" idx="0"/>
              <a:endCxn id="80" idx="4"/>
            </p:cNvCxnSpPr>
            <p:nvPr/>
          </p:nvCxnSpPr>
          <p:spPr>
            <a:xfrm>
              <a:off x="3729038" y="1779588"/>
              <a:ext cx="0" cy="16859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80" idx="2"/>
              <a:endCxn id="80" idx="6"/>
            </p:cNvCxnSpPr>
            <p:nvPr/>
          </p:nvCxnSpPr>
          <p:spPr>
            <a:xfrm>
              <a:off x="2886075" y="2622551"/>
              <a:ext cx="16859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a:off x="3600449" y="276987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3600449" y="248793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3600449" y="233553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3600449" y="2899410"/>
              <a:ext cx="257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5187108" y="4161594"/>
            <a:ext cx="2119477" cy="1758330"/>
            <a:chOff x="5514470" y="4161594"/>
            <a:chExt cx="2119477" cy="1758330"/>
          </a:xfrm>
        </p:grpSpPr>
        <p:pic>
          <p:nvPicPr>
            <p:cNvPr id="67" name="図 66"/>
            <p:cNvPicPr>
              <a:picLocks noChangeAspect="1"/>
            </p:cNvPicPr>
            <p:nvPr/>
          </p:nvPicPr>
          <p:blipFill rotWithShape="1">
            <a:blip r:embed="rId8" cstate="print">
              <a:extLst>
                <a:ext uri="{28A0092B-C50C-407E-A947-70E740481C1C}">
                  <a14:useLocalDpi xmlns:a14="http://schemas.microsoft.com/office/drawing/2010/main" val="0"/>
                </a:ext>
              </a:extLst>
            </a:blip>
            <a:srcRect t="1706" r="3861"/>
            <a:stretch/>
          </p:blipFill>
          <p:spPr>
            <a:xfrm rot="13289933">
              <a:off x="7006977" y="4217107"/>
              <a:ext cx="626970" cy="1212629"/>
            </a:xfrm>
            <a:prstGeom prst="rect">
              <a:avLst/>
            </a:prstGeom>
          </p:spPr>
        </p:pic>
        <p:pic>
          <p:nvPicPr>
            <p:cNvPr id="87" name="図 86"/>
            <p:cNvPicPr>
              <a:picLocks noChangeAspect="1"/>
            </p:cNvPicPr>
            <p:nvPr/>
          </p:nvPicPr>
          <p:blipFill rotWithShape="1">
            <a:blip r:embed="rId3">
              <a:extLst>
                <a:ext uri="{28A0092B-C50C-407E-A947-70E740481C1C}">
                  <a14:useLocalDpi xmlns:a14="http://schemas.microsoft.com/office/drawing/2010/main" val="0"/>
                </a:ext>
              </a:extLst>
            </a:blip>
            <a:srcRect l="7069" r="35168"/>
            <a:stretch/>
          </p:blipFill>
          <p:spPr>
            <a:xfrm>
              <a:off x="5514470" y="4161594"/>
              <a:ext cx="1350660" cy="1758330"/>
            </a:xfrm>
            <a:prstGeom prst="rect">
              <a:avLst/>
            </a:prstGeom>
            <a:effectLst>
              <a:softEdge rad="0"/>
            </a:effectLst>
          </p:spPr>
        </p:pic>
      </p:grpSp>
      <p:pic>
        <p:nvPicPr>
          <p:cNvPr id="91" name="図 90"/>
          <p:cNvPicPr>
            <a:picLocks noChangeAspect="1"/>
          </p:cNvPicPr>
          <p:nvPr/>
        </p:nvPicPr>
        <p:blipFill rotWithShape="1">
          <a:blip r:embed="rId8" cstate="print">
            <a:extLst>
              <a:ext uri="{28A0092B-C50C-407E-A947-70E740481C1C}">
                <a14:useLocalDpi xmlns:a14="http://schemas.microsoft.com/office/drawing/2010/main" val="0"/>
              </a:ext>
            </a:extLst>
          </a:blip>
          <a:srcRect t="1706" r="3861"/>
          <a:stretch/>
        </p:blipFill>
        <p:spPr>
          <a:xfrm rot="21241475">
            <a:off x="2437363" y="4638956"/>
            <a:ext cx="457077" cy="884034"/>
          </a:xfrm>
          <a:prstGeom prst="rect">
            <a:avLst/>
          </a:prstGeom>
        </p:spPr>
      </p:pic>
      <p:pic>
        <p:nvPicPr>
          <p:cNvPr id="98" name="図 9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91870" y="3663245"/>
            <a:ext cx="3958879" cy="2272525"/>
          </a:xfrm>
          <a:prstGeom prst="rect">
            <a:avLst/>
          </a:prstGeom>
        </p:spPr>
      </p:pic>
      <p:sp>
        <p:nvSpPr>
          <p:cNvPr id="63" name="テキスト ボックス 62"/>
          <p:cNvSpPr txBox="1"/>
          <p:nvPr/>
        </p:nvSpPr>
        <p:spPr>
          <a:xfrm rot="21108185">
            <a:off x="4741958" y="3615241"/>
            <a:ext cx="1899879" cy="523220"/>
          </a:xfrm>
          <a:prstGeom prst="rect">
            <a:avLst/>
          </a:prstGeom>
          <a:noFill/>
        </p:spPr>
        <p:txBody>
          <a:bodyPr wrap="none" rtlCol="0">
            <a:spAutoFit/>
          </a:bodyPr>
          <a:lstStyle/>
          <a:p>
            <a:r>
              <a:rPr lang="ja-JP" altLang="en-US" sz="2800" b="1" dirty="0" err="1">
                <a:ln w="12700">
                  <a:solidFill>
                    <a:schemeClr val="tx1"/>
                  </a:solidFill>
                </a:ln>
                <a:solidFill>
                  <a:schemeClr val="bg1"/>
                </a:solidFill>
                <a:latin typeface="HGP明朝B" panose="02020800000000000000" pitchFamily="18" charset="-128"/>
                <a:ea typeface="HGP明朝B" panose="02020800000000000000" pitchFamily="18" charset="-128"/>
              </a:rPr>
              <a:t>装着</a:t>
            </a:r>
            <a:r>
              <a:rPr lang="en-US" altLang="ja-JP" sz="2000" b="1" dirty="0" smtClean="0">
                <a:ln w="12700">
                  <a:solidFill>
                    <a:schemeClr val="tx1"/>
                  </a:solidFill>
                </a:ln>
                <a:solidFill>
                  <a:schemeClr val="bg1"/>
                </a:solidFill>
                <a:latin typeface="HGP明朝B" panose="02020800000000000000" pitchFamily="18" charset="-128"/>
                <a:ea typeface="HGP明朝B" panose="02020800000000000000" pitchFamily="18" charset="-128"/>
              </a:rPr>
              <a:t>-Attach-</a:t>
            </a:r>
          </a:p>
        </p:txBody>
      </p:sp>
      <p:pic>
        <p:nvPicPr>
          <p:cNvPr id="99" name="図 9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00702" y="1100508"/>
            <a:ext cx="2301369" cy="2301369"/>
          </a:xfrm>
          <a:prstGeom prst="rect">
            <a:avLst/>
          </a:prstGeom>
        </p:spPr>
      </p:pic>
    </p:spTree>
    <p:extLst>
      <p:ext uri="{BB962C8B-B14F-4D97-AF65-F5344CB8AC3E}">
        <p14:creationId xmlns:p14="http://schemas.microsoft.com/office/powerpoint/2010/main" val="63800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5854</TotalTime>
  <Words>711</Words>
  <Application>Microsoft Office PowerPoint</Application>
  <PresentationFormat>画面に合わせる (4:3)</PresentationFormat>
  <Paragraphs>131</Paragraphs>
  <Slides>11</Slides>
  <Notes>8</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11</vt:i4>
      </vt:variant>
    </vt:vector>
  </HeadingPairs>
  <TitlesOfParts>
    <vt:vector size="18" baseType="lpstr">
      <vt:lpstr>HGP明朝B</vt:lpstr>
      <vt:lpstr>游ゴシック</vt:lpstr>
      <vt:lpstr>游ゴシック Light</vt:lpstr>
      <vt:lpstr>Arial</vt:lpstr>
      <vt:lpstr>Calibri</vt:lpstr>
      <vt:lpstr>Calibri Light</vt:lpstr>
      <vt:lpstr>Office テーマ</vt:lpstr>
      <vt:lpstr>PowerPoint プレゼンテーション</vt:lpstr>
      <vt:lpstr>コンセプト</vt:lpstr>
      <vt:lpstr>概要</vt:lpstr>
      <vt:lpstr>ブレイク -Break-</vt:lpstr>
      <vt:lpstr>ロード -Rod-</vt:lpstr>
      <vt:lpstr>アタッチ -Attach-</vt:lpstr>
      <vt:lpstr>パージ -Purge-</vt:lpstr>
      <vt:lpstr>攻撃の派生</vt:lpstr>
      <vt:lpstr>ゲームフロー</vt:lpstr>
      <vt:lpstr>ゲーム画面</vt:lpstr>
      <vt:lpstr>操作方法</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逸見比呂</dc:creator>
  <cp:lastModifiedBy>逸見比呂</cp:lastModifiedBy>
  <cp:revision>97</cp:revision>
  <dcterms:created xsi:type="dcterms:W3CDTF">2017-07-27T04:51:21Z</dcterms:created>
  <dcterms:modified xsi:type="dcterms:W3CDTF">2017-12-08T05:48:36Z</dcterms:modified>
</cp:coreProperties>
</file>