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61" r:id="rId3"/>
    <p:sldId id="257" r:id="rId4"/>
    <p:sldId id="258" r:id="rId5"/>
    <p:sldId id="260" r:id="rId6"/>
    <p:sldId id="259" r:id="rId7"/>
    <p:sldId id="263" r:id="rId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747"/>
    <a:srgbClr val="FF7C80"/>
    <a:srgbClr val="B17E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2436" autoAdjust="0"/>
  </p:normalViewPr>
  <p:slideViewPr>
    <p:cSldViewPr snapToGrid="0" showGuides="1">
      <p:cViewPr varScale="1">
        <p:scale>
          <a:sx n="50" d="100"/>
          <a:sy n="50" d="100"/>
        </p:scale>
        <p:origin x="600" y="4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F58804-1989-4928-AC3A-7D8C261CE1C6}" type="datetimeFigureOut">
              <a:rPr kumimoji="1" lang="ja-JP" altLang="en-US" smtClean="0"/>
              <a:t>2017/9/19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65A846-F532-4297-9892-23519271022F}" type="slidenum">
              <a:rPr kumimoji="1" lang="ja-JP" altLang="en-US" smtClean="0"/>
              <a:t>‹#›</a:t>
            </a:fld>
            <a:endParaRPr kumimoji="1" lang="ja-JP" altLang="en-US"/>
          </a:p>
        </p:txBody>
      </p:sp>
    </p:spTree>
    <p:extLst>
      <p:ext uri="{BB962C8B-B14F-4D97-AF65-F5344CB8AC3E}">
        <p14:creationId xmlns:p14="http://schemas.microsoft.com/office/powerpoint/2010/main" val="9032472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2</a:t>
            </a:fld>
            <a:endParaRPr kumimoji="1" lang="ja-JP" altLang="en-US"/>
          </a:p>
        </p:txBody>
      </p:sp>
    </p:spTree>
    <p:extLst>
      <p:ext uri="{BB962C8B-B14F-4D97-AF65-F5344CB8AC3E}">
        <p14:creationId xmlns:p14="http://schemas.microsoft.com/office/powerpoint/2010/main" val="3542110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3</a:t>
            </a:fld>
            <a:endParaRPr kumimoji="1" lang="ja-JP" altLang="en-US"/>
          </a:p>
        </p:txBody>
      </p:sp>
    </p:spTree>
    <p:extLst>
      <p:ext uri="{BB962C8B-B14F-4D97-AF65-F5344CB8AC3E}">
        <p14:creationId xmlns:p14="http://schemas.microsoft.com/office/powerpoint/2010/main" val="2420443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4</a:t>
            </a:fld>
            <a:endParaRPr kumimoji="1" lang="ja-JP" altLang="en-US"/>
          </a:p>
        </p:txBody>
      </p:sp>
    </p:spTree>
    <p:extLst>
      <p:ext uri="{BB962C8B-B14F-4D97-AF65-F5344CB8AC3E}">
        <p14:creationId xmlns:p14="http://schemas.microsoft.com/office/powerpoint/2010/main" val="2984410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・アビリティ</a:t>
            </a:r>
            <a:endParaRPr kumimoji="1" lang="en-US" altLang="ja-JP" dirty="0" smtClean="0"/>
          </a:p>
          <a:p>
            <a:r>
              <a:rPr kumimoji="1" lang="ja-JP" altLang="en-US" dirty="0" smtClean="0"/>
              <a:t>　クールタイムが存在し、特殊攻撃やアクションの補助になるもの</a:t>
            </a:r>
          </a:p>
          <a:p>
            <a:endParaRPr kumimoji="1" lang="ja-JP" altLang="en-US" dirty="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5</a:t>
            </a:fld>
            <a:endParaRPr kumimoji="1" lang="ja-JP" altLang="en-US"/>
          </a:p>
        </p:txBody>
      </p:sp>
    </p:spTree>
    <p:extLst>
      <p:ext uri="{BB962C8B-B14F-4D97-AF65-F5344CB8AC3E}">
        <p14:creationId xmlns:p14="http://schemas.microsoft.com/office/powerpoint/2010/main" val="3507440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・スキル</a:t>
            </a:r>
            <a:endParaRPr kumimoji="1" lang="en-US" altLang="ja-JP" dirty="0" smtClean="0"/>
          </a:p>
          <a:p>
            <a:r>
              <a:rPr kumimoji="1" lang="ja-JP" altLang="en-US" dirty="0" smtClean="0"/>
              <a:t>　敵を倒すことや時間経過でゲージを溜め、溜まっている状態時任意のタイミングで発動できる必殺技</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a:t>
            </a:r>
            <a:r>
              <a:rPr kumimoji="1" lang="en-US" altLang="ja-JP" dirty="0" smtClean="0"/>
              <a:t>1</a:t>
            </a:r>
            <a:r>
              <a:rPr kumimoji="1" lang="ja-JP" altLang="en-US" dirty="0" smtClean="0"/>
              <a:t>回撃つごとにゲージをすべて消費</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6</a:t>
            </a:fld>
            <a:endParaRPr kumimoji="1" lang="ja-JP" altLang="en-US"/>
          </a:p>
        </p:txBody>
      </p:sp>
    </p:spTree>
    <p:extLst>
      <p:ext uri="{BB962C8B-B14F-4D97-AF65-F5344CB8AC3E}">
        <p14:creationId xmlns:p14="http://schemas.microsoft.com/office/powerpoint/2010/main" val="3467525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dirty="0" smtClean="0"/>
              <a:t>【</a:t>
            </a:r>
            <a:r>
              <a:rPr kumimoji="1" lang="ja-JP" altLang="en-US" sz="1200" dirty="0" smtClean="0"/>
              <a:t>アクション</a:t>
            </a:r>
            <a:r>
              <a:rPr kumimoji="1" lang="en-US" altLang="ja-JP" sz="1200" dirty="0" smtClean="0"/>
              <a:t>】</a:t>
            </a:r>
          </a:p>
          <a:p>
            <a:r>
              <a:rPr kumimoji="1" lang="ja-JP" altLang="en-US" sz="1200" dirty="0" smtClean="0"/>
              <a:t>・射撃</a:t>
            </a:r>
            <a:r>
              <a:rPr kumimoji="1" lang="en-US" altLang="ja-JP" sz="1200" dirty="0" smtClean="0"/>
              <a:t>		</a:t>
            </a:r>
            <a:r>
              <a:rPr kumimoji="1" lang="ja-JP" altLang="en-US" sz="1200" dirty="0" smtClean="0"/>
              <a:t>・近接攻撃</a:t>
            </a:r>
            <a:endParaRPr kumimoji="1" lang="en-US" altLang="ja-JP" sz="1200" dirty="0" smtClean="0"/>
          </a:p>
          <a:p>
            <a:r>
              <a:rPr lang="ja-JP" altLang="en-US" sz="1200" dirty="0" smtClean="0"/>
              <a:t>・歩く</a:t>
            </a:r>
            <a:r>
              <a:rPr lang="en-US" altLang="ja-JP" sz="1200" dirty="0" smtClean="0"/>
              <a:t>/ </a:t>
            </a:r>
            <a:r>
              <a:rPr lang="ja-JP" altLang="en-US" sz="1200" dirty="0" smtClean="0"/>
              <a:t>走る</a:t>
            </a:r>
            <a:r>
              <a:rPr lang="en-US" altLang="ja-JP" sz="1200" dirty="0" smtClean="0"/>
              <a:t>		</a:t>
            </a:r>
            <a:r>
              <a:rPr lang="ja-JP" altLang="en-US" sz="1200" dirty="0" smtClean="0"/>
              <a:t>・エイム（照準）</a:t>
            </a:r>
            <a:endParaRPr lang="en-US" altLang="ja-JP" sz="1200" dirty="0" smtClean="0"/>
          </a:p>
          <a:p>
            <a:r>
              <a:rPr lang="ja-JP" altLang="en-US" sz="1200" dirty="0" smtClean="0"/>
              <a:t>・ジャンプ（ブースト）</a:t>
            </a:r>
            <a:r>
              <a:rPr lang="en-US" altLang="ja-JP" sz="1200" dirty="0" smtClean="0"/>
              <a:t>	</a:t>
            </a:r>
            <a:r>
              <a:rPr lang="ja-JP" altLang="en-US" sz="1200" dirty="0" smtClean="0"/>
              <a:t>・しゃがむ</a:t>
            </a:r>
            <a:endParaRPr lang="en-US" altLang="ja-JP" sz="1200" dirty="0" smtClean="0"/>
          </a:p>
          <a:p>
            <a:r>
              <a:rPr kumimoji="1" lang="ja-JP" altLang="en-US" sz="1200" dirty="0" smtClean="0"/>
              <a:t>・スライディング</a:t>
            </a:r>
            <a:r>
              <a:rPr kumimoji="1" lang="en-US" altLang="ja-JP" sz="1200" dirty="0" smtClean="0"/>
              <a:t>	</a:t>
            </a:r>
            <a:r>
              <a:rPr kumimoji="1" lang="ja-JP" altLang="en-US" sz="1200" dirty="0" smtClean="0"/>
              <a:t>・武器切り替え</a:t>
            </a:r>
            <a:endParaRPr kumimoji="1" lang="en-US" altLang="ja-JP" sz="1200" dirty="0" smtClean="0"/>
          </a:p>
          <a:p>
            <a:r>
              <a:rPr lang="ja-JP" altLang="en-US" sz="1200" dirty="0" smtClean="0"/>
              <a:t>・リロード</a:t>
            </a:r>
            <a:endParaRPr kumimoji="1" lang="en-US" altLang="ja-JP" sz="12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7</a:t>
            </a:fld>
            <a:endParaRPr kumimoji="1" lang="ja-JP" altLang="en-US"/>
          </a:p>
        </p:txBody>
      </p:sp>
    </p:spTree>
    <p:extLst>
      <p:ext uri="{BB962C8B-B14F-4D97-AF65-F5344CB8AC3E}">
        <p14:creationId xmlns:p14="http://schemas.microsoft.com/office/powerpoint/2010/main" val="3619918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37D479E-B6B9-4720-8E8B-C8A4A95AA0E5}" type="datetimeFigureOut">
              <a:rPr kumimoji="1" lang="ja-JP" altLang="en-US" smtClean="0"/>
              <a:t>2017/9/19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3422919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37D479E-B6B9-4720-8E8B-C8A4A95AA0E5}" type="datetimeFigureOut">
              <a:rPr kumimoji="1" lang="ja-JP" altLang="en-US" smtClean="0"/>
              <a:t>2017/9/19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1001891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37D479E-B6B9-4720-8E8B-C8A4A95AA0E5}" type="datetimeFigureOut">
              <a:rPr kumimoji="1" lang="ja-JP" altLang="en-US" smtClean="0"/>
              <a:t>2017/9/19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2174672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2300" y="380999"/>
            <a:ext cx="7893050" cy="635001"/>
          </a:xfrm>
          <a:solidFill>
            <a:srgbClr val="FFFF00"/>
          </a:solidFill>
        </p:spPr>
        <p:txBody>
          <a:bodyPr tIns="108000" anchor="t"/>
          <a:lstStyle>
            <a:lvl1pPr>
              <a:defRPr b="1">
                <a:latin typeface="メイリオ" panose="020B0604030504040204" pitchFamily="50" charset="-128"/>
                <a:ea typeface="メイリオ" panose="020B0604030504040204" pitchFamily="50" charset="-128"/>
              </a:defRPr>
            </a:lvl1p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628650" y="1181100"/>
            <a:ext cx="7886700" cy="4995863"/>
          </a:xfrm>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F37D479E-B6B9-4720-8E8B-C8A4A95AA0E5}" type="datetimeFigureOut">
              <a:rPr kumimoji="1" lang="ja-JP" altLang="en-US" smtClean="0"/>
              <a:t>2017/9/19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250284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37D479E-B6B9-4720-8E8B-C8A4A95AA0E5}" type="datetimeFigureOut">
              <a:rPr kumimoji="1" lang="ja-JP" altLang="en-US" smtClean="0"/>
              <a:t>2017/9/19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2169919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F37D479E-B6B9-4720-8E8B-C8A4A95AA0E5}" type="datetimeFigureOut">
              <a:rPr kumimoji="1" lang="ja-JP" altLang="en-US" smtClean="0"/>
              <a:t>2017/9/19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2737013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37D479E-B6B9-4720-8E8B-C8A4A95AA0E5}" type="datetimeFigureOut">
              <a:rPr kumimoji="1" lang="ja-JP" altLang="en-US" smtClean="0"/>
              <a:t>2017/9/19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2658397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F37D479E-B6B9-4720-8E8B-C8A4A95AA0E5}" type="datetimeFigureOut">
              <a:rPr kumimoji="1" lang="ja-JP" altLang="en-US" smtClean="0"/>
              <a:t>2017/9/19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82868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7D479E-B6B9-4720-8E8B-C8A4A95AA0E5}" type="datetimeFigureOut">
              <a:rPr kumimoji="1" lang="ja-JP" altLang="en-US" smtClean="0"/>
              <a:t>2017/9/19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1606424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37D479E-B6B9-4720-8E8B-C8A4A95AA0E5}" type="datetimeFigureOut">
              <a:rPr kumimoji="1" lang="ja-JP" altLang="en-US" smtClean="0"/>
              <a:t>2017/9/19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2517725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37D479E-B6B9-4720-8E8B-C8A4A95AA0E5}" type="datetimeFigureOut">
              <a:rPr kumimoji="1" lang="ja-JP" altLang="en-US" smtClean="0"/>
              <a:t>2017/9/19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1510681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7D479E-B6B9-4720-8E8B-C8A4A95AA0E5}" type="datetimeFigureOut">
              <a:rPr kumimoji="1" lang="ja-JP" altLang="en-US" smtClean="0"/>
              <a:t>2017/9/19</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16505632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タイトル未定</a:t>
            </a:r>
            <a:endParaRPr kumimoji="1" lang="ja-JP" altLang="en-US" dirty="0"/>
          </a:p>
        </p:txBody>
      </p:sp>
      <p:sp>
        <p:nvSpPr>
          <p:cNvPr id="3" name="サブタイトル 2"/>
          <p:cNvSpPr>
            <a:spLocks noGrp="1"/>
          </p:cNvSpPr>
          <p:nvPr>
            <p:ph type="subTitle" idx="1"/>
          </p:nvPr>
        </p:nvSpPr>
        <p:spPr>
          <a:xfrm>
            <a:off x="685800" y="5363603"/>
            <a:ext cx="4141693" cy="1123716"/>
          </a:xfrm>
        </p:spPr>
        <p:txBody>
          <a:bodyPr>
            <a:normAutofit/>
          </a:bodyPr>
          <a:lstStyle/>
          <a:p>
            <a:pPr algn="l"/>
            <a:r>
              <a:rPr kumimoji="1" lang="ja-JP" altLang="en-US" sz="1800" dirty="0" smtClean="0"/>
              <a:t>ジャンル：アクションシューティング</a:t>
            </a:r>
            <a:endParaRPr kumimoji="1" lang="en-US" altLang="ja-JP" sz="1800" dirty="0" smtClean="0"/>
          </a:p>
          <a:p>
            <a:pPr algn="l"/>
            <a:r>
              <a:rPr kumimoji="1" lang="ja-JP" altLang="en-US" sz="1800" dirty="0" smtClean="0"/>
              <a:t>対応機種：</a:t>
            </a:r>
            <a:r>
              <a:rPr kumimoji="1" lang="en-US" altLang="ja-JP" sz="1800" dirty="0" smtClean="0"/>
              <a:t>PS4</a:t>
            </a:r>
          </a:p>
          <a:p>
            <a:pPr algn="l"/>
            <a:r>
              <a:rPr lang="ja-JP" altLang="en-US" sz="1800" dirty="0" smtClean="0"/>
              <a:t>プレイ人数：</a:t>
            </a:r>
            <a:r>
              <a:rPr lang="en-US" altLang="ja-JP" sz="1800" dirty="0" smtClean="0"/>
              <a:t>1</a:t>
            </a:r>
            <a:r>
              <a:rPr lang="ja-JP" altLang="en-US" sz="1800" dirty="0" smtClean="0"/>
              <a:t>人</a:t>
            </a:r>
            <a:endParaRPr lang="en-US" altLang="ja-JP" sz="1800" dirty="0"/>
          </a:p>
        </p:txBody>
      </p:sp>
      <p:sp>
        <p:nvSpPr>
          <p:cNvPr id="5" name="サブタイトル 2"/>
          <p:cNvSpPr txBox="1">
            <a:spLocks/>
          </p:cNvSpPr>
          <p:nvPr/>
        </p:nvSpPr>
        <p:spPr>
          <a:xfrm>
            <a:off x="5553636" y="4706471"/>
            <a:ext cx="2904564" cy="17808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r"/>
            <a:r>
              <a:rPr lang="ja-JP" altLang="en-US" sz="2800" b="1" dirty="0" smtClean="0"/>
              <a:t>企画書</a:t>
            </a:r>
            <a:endParaRPr lang="en-US" altLang="ja-JP" sz="2800" b="1" dirty="0" smtClean="0"/>
          </a:p>
          <a:p>
            <a:pPr algn="r"/>
            <a:endParaRPr lang="en-US" altLang="ja-JP" sz="500" b="1" dirty="0" smtClean="0"/>
          </a:p>
          <a:p>
            <a:pPr algn="r"/>
            <a:r>
              <a:rPr lang="ja-JP" altLang="en-US" sz="1400" dirty="0" smtClean="0"/>
              <a:t>日本工学院八王子専門学校</a:t>
            </a:r>
            <a:endParaRPr lang="en-US" altLang="ja-JP" sz="1400" dirty="0" smtClean="0"/>
          </a:p>
          <a:p>
            <a:pPr algn="r"/>
            <a:r>
              <a:rPr lang="ja-JP" altLang="en-US" sz="1400" dirty="0"/>
              <a:t>ゲームクリエイター科</a:t>
            </a:r>
            <a:r>
              <a:rPr lang="ja-JP" altLang="en-US" sz="1400" dirty="0" smtClean="0"/>
              <a:t>四年制 </a:t>
            </a:r>
            <a:r>
              <a:rPr lang="en-US" altLang="ja-JP" sz="1400" dirty="0" smtClean="0"/>
              <a:t>4</a:t>
            </a:r>
            <a:r>
              <a:rPr lang="ja-JP" altLang="en-US" sz="1400" dirty="0" smtClean="0"/>
              <a:t>年</a:t>
            </a:r>
            <a:endParaRPr lang="en-US" altLang="ja-JP" sz="1400" dirty="0" smtClean="0"/>
          </a:p>
          <a:p>
            <a:pPr algn="r"/>
            <a:r>
              <a:rPr lang="en-US" altLang="ja-JP" sz="1400" dirty="0" smtClean="0"/>
              <a:t>53</a:t>
            </a:r>
            <a:r>
              <a:rPr lang="ja-JP" altLang="en-US" sz="1400" dirty="0" smtClean="0"/>
              <a:t>班</a:t>
            </a:r>
            <a:endParaRPr lang="ja-JP" altLang="en-US" sz="1400" dirty="0"/>
          </a:p>
        </p:txBody>
      </p:sp>
    </p:spTree>
    <p:extLst>
      <p:ext uri="{BB962C8B-B14F-4D97-AF65-F5344CB8AC3E}">
        <p14:creationId xmlns:p14="http://schemas.microsoft.com/office/powerpoint/2010/main" val="22282848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コンセプト</a:t>
            </a:r>
            <a:endParaRPr kumimoji="1" lang="ja-JP" altLang="en-US" dirty="0"/>
          </a:p>
        </p:txBody>
      </p:sp>
      <p:sp>
        <p:nvSpPr>
          <p:cNvPr id="3" name="コンテンツ プレースホルダー 2"/>
          <p:cNvSpPr>
            <a:spLocks noGrp="1"/>
          </p:cNvSpPr>
          <p:nvPr>
            <p:ph idx="1"/>
          </p:nvPr>
        </p:nvSpPr>
        <p:spPr>
          <a:xfrm>
            <a:off x="622300" y="3149600"/>
            <a:ext cx="7893050" cy="1737710"/>
          </a:xfrm>
        </p:spPr>
        <p:txBody>
          <a:bodyPr>
            <a:normAutofit/>
          </a:bodyPr>
          <a:lstStyle/>
          <a:p>
            <a:pPr marL="0" indent="0" algn="ctr">
              <a:buNone/>
            </a:pPr>
            <a:r>
              <a:rPr lang="ja-JP" altLang="en-US" sz="4400" b="1" dirty="0" smtClean="0"/>
              <a:t>古の力で未知の脅威と戦う</a:t>
            </a:r>
            <a:r>
              <a:rPr lang="ja-JP" altLang="en-US" sz="4400" b="1" dirty="0" smtClean="0"/>
              <a:t>！</a:t>
            </a:r>
            <a:endParaRPr lang="en-US" altLang="ja-JP" sz="4400" b="1" dirty="0" smtClean="0"/>
          </a:p>
          <a:p>
            <a:pPr marL="0" indent="0" algn="ctr">
              <a:buNone/>
            </a:pPr>
            <a:r>
              <a:rPr lang="ja-JP" altLang="en-US" b="1" dirty="0"/>
              <a:t>派手なスキルを使うアクション</a:t>
            </a:r>
            <a:r>
              <a:rPr lang="en-US" altLang="ja-JP" b="1" dirty="0" smtClean="0"/>
              <a:t>FPS</a:t>
            </a:r>
            <a:endParaRPr lang="ja-JP" altLang="en-US" b="1" dirty="0"/>
          </a:p>
        </p:txBody>
      </p:sp>
    </p:spTree>
    <p:extLst>
      <p:ext uri="{BB962C8B-B14F-4D97-AF65-F5344CB8AC3E}">
        <p14:creationId xmlns:p14="http://schemas.microsoft.com/office/powerpoint/2010/main" val="17918519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622300" y="1346180"/>
            <a:ext cx="7893050" cy="1600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622300" y="3069520"/>
            <a:ext cx="7893050" cy="16002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622300" y="4792860"/>
            <a:ext cx="7893050" cy="1600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dirty="0" smtClean="0"/>
              <a:t>概要</a:t>
            </a:r>
            <a:endParaRPr kumimoji="1" lang="ja-JP" altLang="en-US" dirty="0"/>
          </a:p>
        </p:txBody>
      </p:sp>
      <p:sp>
        <p:nvSpPr>
          <p:cNvPr id="4" name="テキスト ボックス 3"/>
          <p:cNvSpPr txBox="1"/>
          <p:nvPr/>
        </p:nvSpPr>
        <p:spPr>
          <a:xfrm>
            <a:off x="3026972" y="1453782"/>
            <a:ext cx="5057795" cy="1384995"/>
          </a:xfrm>
          <a:prstGeom prst="rect">
            <a:avLst/>
          </a:prstGeom>
          <a:noFill/>
        </p:spPr>
        <p:txBody>
          <a:bodyPr wrap="none" rtlCol="0">
            <a:spAutoFit/>
          </a:bodyPr>
          <a:lstStyle/>
          <a:p>
            <a:r>
              <a:rPr kumimoji="1" lang="en-US" altLang="ja-JP" sz="2400" dirty="0" smtClean="0"/>
              <a:t>【</a:t>
            </a:r>
            <a:r>
              <a:rPr kumimoji="1" lang="ja-JP" altLang="en-US" sz="2400" dirty="0" smtClean="0"/>
              <a:t>戦いを有利に</a:t>
            </a:r>
            <a:r>
              <a:rPr kumimoji="1" lang="en-US" altLang="ja-JP" sz="2400" dirty="0" smtClean="0"/>
              <a:t>】</a:t>
            </a:r>
            <a:endParaRPr kumimoji="1" lang="en-US" altLang="ja-JP" sz="2400" dirty="0" smtClean="0"/>
          </a:p>
          <a:p>
            <a:r>
              <a:rPr lang="ja-JP" altLang="en-US" sz="2000" dirty="0" smtClean="0"/>
              <a:t>　アビリティ</a:t>
            </a:r>
            <a:endParaRPr lang="en-US" altLang="ja-JP" sz="2000" dirty="0" smtClean="0"/>
          </a:p>
          <a:p>
            <a:r>
              <a:rPr lang="ja-JP" altLang="en-US" sz="2000" dirty="0" smtClean="0"/>
              <a:t>　プレイヤーの</a:t>
            </a:r>
            <a:r>
              <a:rPr lang="ja-JP" altLang="en-US" sz="2000" dirty="0"/>
              <a:t>行動</a:t>
            </a:r>
            <a:r>
              <a:rPr lang="ja-JP" altLang="en-US" sz="2000" dirty="0" smtClean="0"/>
              <a:t>を</a:t>
            </a:r>
            <a:r>
              <a:rPr lang="ja-JP" altLang="en-US" sz="2000" dirty="0"/>
              <a:t>補助</a:t>
            </a:r>
            <a:r>
              <a:rPr lang="ja-JP" altLang="en-US" sz="2000" dirty="0" smtClean="0"/>
              <a:t>する</a:t>
            </a:r>
            <a:endParaRPr lang="en-US" altLang="ja-JP" sz="2000" dirty="0" smtClean="0"/>
          </a:p>
          <a:p>
            <a:r>
              <a:rPr lang="ja-JP" altLang="en-US" sz="2000" dirty="0" smtClean="0"/>
              <a:t>　クールタイムがあり連続で使用できない</a:t>
            </a:r>
            <a:endParaRPr lang="en-US" altLang="ja-JP" sz="2000" dirty="0" smtClean="0"/>
          </a:p>
        </p:txBody>
      </p:sp>
      <p:sp>
        <p:nvSpPr>
          <p:cNvPr id="5" name="テキスト ボックス 4"/>
          <p:cNvSpPr txBox="1"/>
          <p:nvPr/>
        </p:nvSpPr>
        <p:spPr>
          <a:xfrm>
            <a:off x="3026971" y="3177122"/>
            <a:ext cx="5057795" cy="1384995"/>
          </a:xfrm>
          <a:prstGeom prst="rect">
            <a:avLst/>
          </a:prstGeom>
          <a:noFill/>
        </p:spPr>
        <p:txBody>
          <a:bodyPr wrap="none" rtlCol="0">
            <a:spAutoFit/>
          </a:bodyPr>
          <a:lstStyle/>
          <a:p>
            <a:r>
              <a:rPr kumimoji="1" lang="en-US" altLang="ja-JP" sz="2400" dirty="0" smtClean="0"/>
              <a:t>【</a:t>
            </a:r>
            <a:r>
              <a:rPr lang="ja-JP" altLang="en-US" sz="2400" dirty="0"/>
              <a:t>形勢逆転の</a:t>
            </a:r>
            <a:r>
              <a:rPr lang="ja-JP" altLang="en-US" sz="2400" dirty="0" smtClean="0"/>
              <a:t>必殺</a:t>
            </a:r>
            <a:r>
              <a:rPr kumimoji="1" lang="en-US" altLang="ja-JP" sz="2400" dirty="0" smtClean="0"/>
              <a:t>】</a:t>
            </a:r>
          </a:p>
          <a:p>
            <a:r>
              <a:rPr lang="ja-JP" altLang="en-US" sz="2000" dirty="0"/>
              <a:t>　</a:t>
            </a:r>
            <a:r>
              <a:rPr lang="ja-JP" altLang="en-US" sz="2000" dirty="0" smtClean="0"/>
              <a:t>スキル</a:t>
            </a:r>
            <a:endParaRPr kumimoji="1" lang="en-US" altLang="ja-JP" sz="2000" dirty="0" smtClean="0"/>
          </a:p>
          <a:p>
            <a:r>
              <a:rPr kumimoji="1" lang="ja-JP" altLang="en-US" sz="2000" dirty="0" smtClean="0"/>
              <a:t>　ゲージを消費し敵に大ダメージを与える</a:t>
            </a:r>
            <a:endParaRPr kumimoji="1" lang="en-US" altLang="ja-JP" sz="2000" dirty="0" smtClean="0"/>
          </a:p>
          <a:p>
            <a:r>
              <a:rPr lang="ja-JP" altLang="en-US" sz="2000" dirty="0" smtClean="0"/>
              <a:t>　ゲージは敵を倒す又は、一定時間で回復</a:t>
            </a:r>
            <a:endParaRPr lang="en-US" altLang="ja-JP" sz="2000" dirty="0" smtClean="0"/>
          </a:p>
        </p:txBody>
      </p:sp>
      <p:sp>
        <p:nvSpPr>
          <p:cNvPr id="6" name="テキスト ボックス 5"/>
          <p:cNvSpPr txBox="1"/>
          <p:nvPr/>
        </p:nvSpPr>
        <p:spPr>
          <a:xfrm>
            <a:off x="3026970" y="4900462"/>
            <a:ext cx="5057795" cy="1384995"/>
          </a:xfrm>
          <a:prstGeom prst="rect">
            <a:avLst/>
          </a:prstGeom>
          <a:noFill/>
        </p:spPr>
        <p:txBody>
          <a:bodyPr wrap="none" rtlCol="0">
            <a:spAutoFit/>
          </a:bodyPr>
          <a:lstStyle/>
          <a:p>
            <a:r>
              <a:rPr kumimoji="1" lang="en-US" altLang="ja-JP" sz="2400" dirty="0" smtClean="0"/>
              <a:t>【</a:t>
            </a:r>
            <a:r>
              <a:rPr kumimoji="1" lang="ja-JP" altLang="en-US" sz="2400" dirty="0" smtClean="0"/>
              <a:t>超大型機械兵器</a:t>
            </a:r>
            <a:r>
              <a:rPr kumimoji="1" lang="en-US" altLang="ja-JP" sz="2400" dirty="0" smtClean="0"/>
              <a:t>】</a:t>
            </a:r>
          </a:p>
          <a:p>
            <a:r>
              <a:rPr lang="ja-JP" altLang="en-US" sz="2000" dirty="0" smtClean="0"/>
              <a:t>　ボスエネミー</a:t>
            </a:r>
            <a:endParaRPr kumimoji="1" lang="en-US" altLang="ja-JP" sz="2000" dirty="0" smtClean="0"/>
          </a:p>
          <a:p>
            <a:r>
              <a:rPr lang="ja-JP" altLang="en-US" sz="2000" dirty="0" smtClean="0"/>
              <a:t>　ステージ最奥でプレイヤーを待ち受ける</a:t>
            </a:r>
            <a:endParaRPr lang="en-US" altLang="ja-JP" sz="2000" dirty="0" smtClean="0"/>
          </a:p>
          <a:p>
            <a:r>
              <a:rPr kumimoji="1" lang="ja-JP" altLang="en-US" sz="2000" dirty="0" smtClean="0"/>
              <a:t>　巨大な敵、残り</a:t>
            </a:r>
            <a:r>
              <a:rPr kumimoji="1" lang="en-US" altLang="ja-JP" sz="2000" dirty="0" smtClean="0"/>
              <a:t>HP</a:t>
            </a:r>
            <a:r>
              <a:rPr kumimoji="1" lang="ja-JP" altLang="en-US" sz="2000" dirty="0" smtClean="0"/>
              <a:t>で特殊攻撃</a:t>
            </a:r>
            <a:endParaRPr kumimoji="1" lang="en-US" altLang="ja-JP" sz="2000" dirty="0" smtClean="0"/>
          </a:p>
        </p:txBody>
      </p:sp>
      <p:pic>
        <p:nvPicPr>
          <p:cNvPr id="7" name="図 6"/>
          <p:cNvPicPr>
            <a:picLocks noChangeAspect="1"/>
          </p:cNvPicPr>
          <p:nvPr/>
        </p:nvPicPr>
        <p:blipFill rotWithShape="1">
          <a:blip r:embed="rId3">
            <a:extLst>
              <a:ext uri="{28A0092B-C50C-407E-A947-70E740481C1C}">
                <a14:useLocalDpi xmlns:a14="http://schemas.microsoft.com/office/drawing/2010/main" val="0"/>
              </a:ext>
            </a:extLst>
          </a:blip>
          <a:srcRect r="15999"/>
          <a:stretch/>
        </p:blipFill>
        <p:spPr>
          <a:xfrm>
            <a:off x="626672" y="1346180"/>
            <a:ext cx="2400300" cy="1600200"/>
          </a:xfrm>
          <a:prstGeom prst="rect">
            <a:avLst/>
          </a:prstGeom>
        </p:spPr>
      </p:pic>
      <p:pic>
        <p:nvPicPr>
          <p:cNvPr id="8" name="図 7"/>
          <p:cNvPicPr>
            <a:picLocks noChangeAspect="1"/>
          </p:cNvPicPr>
          <p:nvPr/>
        </p:nvPicPr>
        <p:blipFill rotWithShape="1">
          <a:blip r:embed="rId4" cstate="print">
            <a:extLst>
              <a:ext uri="{28A0092B-C50C-407E-A947-70E740481C1C}">
                <a14:useLocalDpi xmlns:a14="http://schemas.microsoft.com/office/drawing/2010/main" val="0"/>
              </a:ext>
            </a:extLst>
          </a:blip>
          <a:srcRect l="11111" r="4888"/>
          <a:stretch/>
        </p:blipFill>
        <p:spPr>
          <a:xfrm>
            <a:off x="626672" y="3069520"/>
            <a:ext cx="2400300" cy="1600200"/>
          </a:xfrm>
          <a:prstGeom prst="rect">
            <a:avLst/>
          </a:prstGeom>
        </p:spPr>
      </p:pic>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300" y="4792860"/>
            <a:ext cx="2404672" cy="1600200"/>
          </a:xfrm>
          <a:prstGeom prst="rect">
            <a:avLst/>
          </a:prstGeom>
        </p:spPr>
      </p:pic>
    </p:spTree>
    <p:extLst>
      <p:ext uri="{BB962C8B-B14F-4D97-AF65-F5344CB8AC3E}">
        <p14:creationId xmlns:p14="http://schemas.microsoft.com/office/powerpoint/2010/main" val="35647521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敵の大群と主人公</a:t>
            </a:r>
            <a:endParaRPr kumimoji="1" lang="ja-JP" altLang="en-US" dirty="0"/>
          </a:p>
        </p:txBody>
      </p:sp>
      <p:sp>
        <p:nvSpPr>
          <p:cNvPr id="5" name="テキスト ボックス 4"/>
          <p:cNvSpPr txBox="1"/>
          <p:nvPr/>
        </p:nvSpPr>
        <p:spPr>
          <a:xfrm>
            <a:off x="3547241" y="1198179"/>
            <a:ext cx="1107996" cy="646331"/>
          </a:xfrm>
          <a:prstGeom prst="rect">
            <a:avLst/>
          </a:prstGeom>
          <a:noFill/>
        </p:spPr>
        <p:txBody>
          <a:bodyPr wrap="none" rtlCol="0">
            <a:spAutoFit/>
          </a:bodyPr>
          <a:lstStyle/>
          <a:p>
            <a:r>
              <a:rPr kumimoji="1" lang="en-US" altLang="ja-JP" dirty="0" smtClean="0"/>
              <a:t>【</a:t>
            </a:r>
            <a:r>
              <a:rPr kumimoji="1" lang="ja-JP" altLang="en-US" dirty="0" smtClean="0"/>
              <a:t>説明</a:t>
            </a:r>
            <a:r>
              <a:rPr kumimoji="1" lang="en-US" altLang="ja-JP" dirty="0" smtClean="0"/>
              <a:t>】</a:t>
            </a:r>
          </a:p>
          <a:p>
            <a:r>
              <a:rPr kumimoji="1" lang="ja-JP" altLang="en-US" dirty="0" smtClean="0"/>
              <a:t>・</a:t>
            </a:r>
            <a:endParaRPr kumimoji="1" lang="en-US" altLang="ja-JP" dirty="0" smtClean="0"/>
          </a:p>
        </p:txBody>
      </p:sp>
      <p:sp>
        <p:nvSpPr>
          <p:cNvPr id="9" name="正方形/長方形 8"/>
          <p:cNvSpPr/>
          <p:nvPr/>
        </p:nvSpPr>
        <p:spPr>
          <a:xfrm>
            <a:off x="740980" y="1198179"/>
            <a:ext cx="2396358" cy="2585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740980" y="3961481"/>
            <a:ext cx="2396358" cy="2585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3547241" y="3961481"/>
            <a:ext cx="1107996" cy="646331"/>
          </a:xfrm>
          <a:prstGeom prst="rect">
            <a:avLst/>
          </a:prstGeom>
          <a:noFill/>
        </p:spPr>
        <p:txBody>
          <a:bodyPr wrap="none" rtlCol="0">
            <a:spAutoFit/>
          </a:bodyPr>
          <a:lstStyle/>
          <a:p>
            <a:r>
              <a:rPr kumimoji="1" lang="en-US" altLang="ja-JP" dirty="0" smtClean="0"/>
              <a:t>【</a:t>
            </a:r>
            <a:r>
              <a:rPr kumimoji="1" lang="ja-JP" altLang="en-US" dirty="0" smtClean="0"/>
              <a:t>説明</a:t>
            </a:r>
            <a:r>
              <a:rPr kumimoji="1" lang="en-US" altLang="ja-JP" dirty="0" smtClean="0"/>
              <a:t>】</a:t>
            </a:r>
          </a:p>
          <a:p>
            <a:r>
              <a:rPr kumimoji="1" lang="ja-JP" altLang="en-US" dirty="0" smtClean="0"/>
              <a:t>・</a:t>
            </a:r>
            <a:endParaRPr kumimoji="1" lang="en-US" altLang="ja-JP" dirty="0" smtClean="0"/>
          </a:p>
        </p:txBody>
      </p:sp>
    </p:spTree>
    <p:extLst>
      <p:ext uri="{BB962C8B-B14F-4D97-AF65-F5344CB8AC3E}">
        <p14:creationId xmlns:p14="http://schemas.microsoft.com/office/powerpoint/2010/main" val="28334631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角丸四角形 12"/>
          <p:cNvSpPr/>
          <p:nvPr/>
        </p:nvSpPr>
        <p:spPr>
          <a:xfrm>
            <a:off x="4728210" y="1262342"/>
            <a:ext cx="3787140" cy="2166657"/>
          </a:xfrm>
          <a:prstGeom prst="roundRect">
            <a:avLst>
              <a:gd name="adj" fmla="val 3912"/>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622300" y="3786162"/>
            <a:ext cx="3787140" cy="2166657"/>
          </a:xfrm>
          <a:prstGeom prst="roundRect">
            <a:avLst>
              <a:gd name="adj" fmla="val 3912"/>
            </a:avLst>
          </a:prstGeom>
          <a:noFill/>
          <a:ln w="57150">
            <a:solidFill>
              <a:srgbClr val="FF47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p:cNvSpPr/>
          <p:nvPr/>
        </p:nvSpPr>
        <p:spPr>
          <a:xfrm>
            <a:off x="4728210" y="3785359"/>
            <a:ext cx="3787140" cy="2166657"/>
          </a:xfrm>
          <a:prstGeom prst="roundRect">
            <a:avLst>
              <a:gd name="adj" fmla="val 3912"/>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dirty="0" smtClean="0"/>
              <a:t>アビリティ</a:t>
            </a:r>
            <a:endParaRPr kumimoji="1" lang="ja-JP" altLang="en-US" dirty="0"/>
          </a:p>
        </p:txBody>
      </p:sp>
      <p:sp>
        <p:nvSpPr>
          <p:cNvPr id="16" name="楕円 15"/>
          <p:cNvSpPr/>
          <p:nvPr/>
        </p:nvSpPr>
        <p:spPr>
          <a:xfrm>
            <a:off x="3651162" y="1924547"/>
            <a:ext cx="1841675" cy="1841675"/>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solidFill>
                <a:sysClr val="windowText" lastClr="000000"/>
              </a:solidFill>
            </a:endParaRPr>
          </a:p>
        </p:txBody>
      </p:sp>
      <p:sp>
        <p:nvSpPr>
          <p:cNvPr id="18" name="楕円 17"/>
          <p:cNvSpPr/>
          <p:nvPr/>
        </p:nvSpPr>
        <p:spPr>
          <a:xfrm>
            <a:off x="2811974" y="3364234"/>
            <a:ext cx="1841675" cy="1841675"/>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solidFill>
                <a:sysClr val="windowText" lastClr="000000"/>
              </a:solidFill>
            </a:endParaRPr>
          </a:p>
        </p:txBody>
      </p:sp>
      <p:sp>
        <p:nvSpPr>
          <p:cNvPr id="19" name="楕円 18"/>
          <p:cNvSpPr/>
          <p:nvPr/>
        </p:nvSpPr>
        <p:spPr>
          <a:xfrm>
            <a:off x="4490350" y="3364234"/>
            <a:ext cx="1841675" cy="1841675"/>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solidFill>
                <a:sysClr val="windowText" lastClr="000000"/>
              </a:solidFill>
            </a:endParaRPr>
          </a:p>
        </p:txBody>
      </p:sp>
      <p:sp>
        <p:nvSpPr>
          <p:cNvPr id="20" name="テキスト ボックス 19"/>
          <p:cNvSpPr txBox="1"/>
          <p:nvPr/>
        </p:nvSpPr>
        <p:spPr>
          <a:xfrm>
            <a:off x="756414" y="1356342"/>
            <a:ext cx="3518912" cy="400110"/>
          </a:xfrm>
          <a:prstGeom prst="rect">
            <a:avLst/>
          </a:prstGeom>
          <a:noFill/>
        </p:spPr>
        <p:txBody>
          <a:bodyPr wrap="none" rtlCol="0">
            <a:spAutoFit/>
          </a:bodyPr>
          <a:lstStyle/>
          <a:p>
            <a:pPr algn="ctr"/>
            <a:r>
              <a:rPr lang="ja-JP" altLang="en-US" sz="2000" b="1" dirty="0"/>
              <a:t>主人公を補助</a:t>
            </a:r>
            <a:r>
              <a:rPr lang="ja-JP" altLang="en-US" sz="2000" b="1" dirty="0" smtClean="0"/>
              <a:t>するアビリティ</a:t>
            </a:r>
            <a:endParaRPr lang="ja-JP" altLang="en-US" sz="2000" b="1" dirty="0"/>
          </a:p>
        </p:txBody>
      </p:sp>
      <p:sp>
        <p:nvSpPr>
          <p:cNvPr id="21" name="テキスト ボックス 20"/>
          <p:cNvSpPr txBox="1"/>
          <p:nvPr/>
        </p:nvSpPr>
        <p:spPr>
          <a:xfrm>
            <a:off x="5118809" y="1356342"/>
            <a:ext cx="3005951" cy="400110"/>
          </a:xfrm>
          <a:prstGeom prst="rect">
            <a:avLst/>
          </a:prstGeom>
          <a:noFill/>
        </p:spPr>
        <p:txBody>
          <a:bodyPr wrap="none" rtlCol="0">
            <a:spAutoFit/>
          </a:bodyPr>
          <a:lstStyle/>
          <a:p>
            <a:pPr algn="ctr"/>
            <a:r>
              <a:rPr lang="ja-JP" altLang="en-US" sz="2000" b="1" dirty="0" smtClean="0"/>
              <a:t>機動力で攻撃を回避！！</a:t>
            </a:r>
            <a:endParaRPr lang="ja-JP" altLang="en-US" sz="2000" b="1" dirty="0"/>
          </a:p>
        </p:txBody>
      </p:sp>
      <p:sp>
        <p:nvSpPr>
          <p:cNvPr id="22" name="テキスト ボックス 21"/>
          <p:cNvSpPr txBox="1"/>
          <p:nvPr/>
        </p:nvSpPr>
        <p:spPr>
          <a:xfrm>
            <a:off x="762149" y="3884961"/>
            <a:ext cx="1980030" cy="400110"/>
          </a:xfrm>
          <a:prstGeom prst="rect">
            <a:avLst/>
          </a:prstGeom>
          <a:noFill/>
        </p:spPr>
        <p:txBody>
          <a:bodyPr wrap="none" rtlCol="0">
            <a:spAutoFit/>
          </a:bodyPr>
          <a:lstStyle/>
          <a:p>
            <a:pPr algn="ctr"/>
            <a:r>
              <a:rPr lang="ja-JP" altLang="en-US" sz="2000" b="1" dirty="0" smtClean="0"/>
              <a:t>頼れる相棒！！</a:t>
            </a:r>
            <a:endParaRPr lang="ja-JP" altLang="en-US" sz="2000" b="1" dirty="0"/>
          </a:p>
        </p:txBody>
      </p:sp>
      <p:sp>
        <p:nvSpPr>
          <p:cNvPr id="23" name="テキスト ボックス 22"/>
          <p:cNvSpPr txBox="1"/>
          <p:nvPr/>
        </p:nvSpPr>
        <p:spPr>
          <a:xfrm>
            <a:off x="6278349" y="3884961"/>
            <a:ext cx="2236510" cy="400110"/>
          </a:xfrm>
          <a:prstGeom prst="rect">
            <a:avLst/>
          </a:prstGeom>
          <a:noFill/>
        </p:spPr>
        <p:txBody>
          <a:bodyPr wrap="none" rtlCol="0">
            <a:spAutoFit/>
          </a:bodyPr>
          <a:lstStyle/>
          <a:p>
            <a:pPr algn="ctr"/>
            <a:r>
              <a:rPr lang="ja-JP" altLang="en-US" sz="2000" b="1" dirty="0" smtClean="0"/>
              <a:t>敵の攻撃を力に！</a:t>
            </a:r>
            <a:endParaRPr lang="ja-JP" altLang="en-US" sz="2000" b="1" dirty="0"/>
          </a:p>
        </p:txBody>
      </p:sp>
      <p:sp>
        <p:nvSpPr>
          <p:cNvPr id="25" name="テキスト ボックス 24"/>
          <p:cNvSpPr txBox="1"/>
          <p:nvPr/>
        </p:nvSpPr>
        <p:spPr>
          <a:xfrm>
            <a:off x="4795651" y="5396221"/>
            <a:ext cx="3652258" cy="523220"/>
          </a:xfrm>
          <a:prstGeom prst="rect">
            <a:avLst/>
          </a:prstGeom>
          <a:noFill/>
        </p:spPr>
        <p:txBody>
          <a:bodyPr wrap="square" rtlCol="0">
            <a:spAutoFit/>
          </a:bodyPr>
          <a:lstStyle/>
          <a:p>
            <a:r>
              <a:rPr lang="ja-JP" altLang="en-US" sz="1400" dirty="0" smtClean="0"/>
              <a:t>シールドを使い</a:t>
            </a:r>
            <a:r>
              <a:rPr lang="ja-JP" altLang="en-US" sz="1400" dirty="0" smtClean="0"/>
              <a:t>敵の</a:t>
            </a:r>
            <a:r>
              <a:rPr lang="ja-JP" altLang="en-US" sz="1400" dirty="0"/>
              <a:t>攻撃</a:t>
            </a:r>
            <a:r>
              <a:rPr lang="ja-JP" altLang="en-US" sz="1400" dirty="0" smtClean="0"/>
              <a:t>を防ぐ</a:t>
            </a:r>
            <a:r>
              <a:rPr lang="ja-JP" altLang="en-US" sz="1400" dirty="0" smtClean="0"/>
              <a:t>と</a:t>
            </a:r>
            <a:endParaRPr lang="en-US" altLang="ja-JP" sz="1400" dirty="0" smtClean="0"/>
          </a:p>
          <a:p>
            <a:r>
              <a:rPr lang="ja-JP" altLang="en-US" sz="1400" dirty="0"/>
              <a:t>スキル</a:t>
            </a:r>
            <a:r>
              <a:rPr lang="ja-JP" altLang="en-US" sz="1400" dirty="0" smtClean="0"/>
              <a:t>やアビリティのチャージが速くなる</a:t>
            </a:r>
            <a:endParaRPr lang="en-US" altLang="ja-JP" sz="1400" dirty="0" smtClean="0"/>
          </a:p>
        </p:txBody>
      </p:sp>
      <p:sp>
        <p:nvSpPr>
          <p:cNvPr id="26" name="テキスト ボックス 25"/>
          <p:cNvSpPr txBox="1"/>
          <p:nvPr/>
        </p:nvSpPr>
        <p:spPr>
          <a:xfrm>
            <a:off x="5419990" y="2866089"/>
            <a:ext cx="3049003" cy="523220"/>
          </a:xfrm>
          <a:prstGeom prst="rect">
            <a:avLst/>
          </a:prstGeom>
          <a:noFill/>
        </p:spPr>
        <p:txBody>
          <a:bodyPr wrap="square" rtlCol="0">
            <a:spAutoFit/>
          </a:bodyPr>
          <a:lstStyle/>
          <a:p>
            <a:r>
              <a:rPr lang="ja-JP" altLang="en-US" sz="1400" dirty="0" smtClean="0"/>
              <a:t>地上はもちろん空中回避もでき立体的な動きで移動と回避の両方こなす</a:t>
            </a:r>
            <a:endParaRPr lang="en-US" altLang="ja-JP" sz="1400" dirty="0" smtClean="0"/>
          </a:p>
        </p:txBody>
      </p:sp>
      <p:sp>
        <p:nvSpPr>
          <p:cNvPr id="12" name="角丸四角形 11"/>
          <p:cNvSpPr/>
          <p:nvPr/>
        </p:nvSpPr>
        <p:spPr>
          <a:xfrm>
            <a:off x="622300" y="1262342"/>
            <a:ext cx="3787140" cy="2166657"/>
          </a:xfrm>
          <a:prstGeom prst="roundRect">
            <a:avLst>
              <a:gd name="adj" fmla="val 3912"/>
            </a:avLst>
          </a:prstGeom>
          <a:no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nvGrpSpPr>
          <p:cNvPr id="17" name="グループ化 16"/>
          <p:cNvGrpSpPr/>
          <p:nvPr/>
        </p:nvGrpSpPr>
        <p:grpSpPr>
          <a:xfrm>
            <a:off x="2901564" y="2022257"/>
            <a:ext cx="3315601" cy="3086749"/>
            <a:chOff x="2901564" y="2022257"/>
            <a:chExt cx="3315601" cy="3086749"/>
          </a:xfrm>
        </p:grpSpPr>
        <p:sp>
          <p:nvSpPr>
            <p:cNvPr id="6" name="楕円 5"/>
            <p:cNvSpPr/>
            <p:nvPr/>
          </p:nvSpPr>
          <p:spPr>
            <a:xfrm>
              <a:off x="3739048" y="2022257"/>
              <a:ext cx="1646257" cy="1646257"/>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solidFill>
                  <a:sysClr val="windowText" lastClr="000000"/>
                </a:solidFill>
              </a:endParaRPr>
            </a:p>
          </p:txBody>
        </p:sp>
        <p:sp>
          <p:nvSpPr>
            <p:cNvPr id="7" name="楕円 6"/>
            <p:cNvSpPr/>
            <p:nvPr/>
          </p:nvSpPr>
          <p:spPr>
            <a:xfrm>
              <a:off x="4570908" y="3461946"/>
              <a:ext cx="1646257" cy="1646257"/>
            </a:xfrm>
            <a:prstGeom prst="ellipse">
              <a:avLst/>
            </a:prstGeom>
            <a:solidFill>
              <a:schemeClr val="accent6">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solidFill>
                  <a:sysClr val="windowText" lastClr="000000"/>
                </a:solidFill>
              </a:endParaRPr>
            </a:p>
          </p:txBody>
        </p:sp>
        <p:sp>
          <p:nvSpPr>
            <p:cNvPr id="8" name="楕円 7"/>
            <p:cNvSpPr/>
            <p:nvPr/>
          </p:nvSpPr>
          <p:spPr>
            <a:xfrm>
              <a:off x="2901564" y="3462749"/>
              <a:ext cx="1646257" cy="1646257"/>
            </a:xfrm>
            <a:prstGeom prst="ellipse">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solidFill>
                  <a:sysClr val="windowText" lastClr="000000"/>
                </a:solidFill>
              </a:endParaRPr>
            </a:p>
          </p:txBody>
        </p:sp>
        <p:sp>
          <p:nvSpPr>
            <p:cNvPr id="9" name="テキスト ボックス 8"/>
            <p:cNvSpPr txBox="1"/>
            <p:nvPr/>
          </p:nvSpPr>
          <p:spPr>
            <a:xfrm>
              <a:off x="3864115" y="2638818"/>
              <a:ext cx="1415773" cy="461665"/>
            </a:xfrm>
            <a:prstGeom prst="rect">
              <a:avLst/>
            </a:prstGeom>
            <a:noFill/>
          </p:spPr>
          <p:txBody>
            <a:bodyPr wrap="none" rtlCol="0">
              <a:spAutoFit/>
            </a:bodyPr>
            <a:lstStyle/>
            <a:p>
              <a:pPr algn="ctr"/>
              <a:r>
                <a:rPr kumimoji="1" lang="ja-JP" altLang="en-US" sz="2400" b="1" dirty="0" smtClean="0"/>
                <a:t>ブリンク</a:t>
              </a:r>
              <a:endParaRPr kumimoji="1" lang="ja-JP" altLang="en-US" sz="2400" b="1" dirty="0"/>
            </a:p>
          </p:txBody>
        </p:sp>
        <p:sp>
          <p:nvSpPr>
            <p:cNvPr id="10" name="テキスト ボックス 9"/>
            <p:cNvSpPr txBox="1"/>
            <p:nvPr/>
          </p:nvSpPr>
          <p:spPr>
            <a:xfrm>
              <a:off x="4686149" y="4054240"/>
              <a:ext cx="1415773" cy="461665"/>
            </a:xfrm>
            <a:prstGeom prst="rect">
              <a:avLst/>
            </a:prstGeom>
            <a:noFill/>
          </p:spPr>
          <p:txBody>
            <a:bodyPr wrap="none" rtlCol="0">
              <a:spAutoFit/>
            </a:bodyPr>
            <a:lstStyle/>
            <a:p>
              <a:pPr algn="ctr"/>
              <a:r>
                <a:rPr kumimoji="1" lang="ja-JP" altLang="en-US" sz="2400" b="1" dirty="0" smtClean="0"/>
                <a:t>シールド</a:t>
              </a:r>
              <a:endParaRPr kumimoji="1" lang="ja-JP" altLang="en-US" sz="2400" b="1" dirty="0"/>
            </a:p>
          </p:txBody>
        </p:sp>
        <p:sp>
          <p:nvSpPr>
            <p:cNvPr id="11" name="テキスト ボックス 10"/>
            <p:cNvSpPr txBox="1"/>
            <p:nvPr/>
          </p:nvSpPr>
          <p:spPr>
            <a:xfrm>
              <a:off x="3039893" y="4054240"/>
              <a:ext cx="1415772" cy="461665"/>
            </a:xfrm>
            <a:prstGeom prst="rect">
              <a:avLst/>
            </a:prstGeom>
            <a:noFill/>
          </p:spPr>
          <p:txBody>
            <a:bodyPr wrap="none" rtlCol="0">
              <a:spAutoFit/>
            </a:bodyPr>
            <a:lstStyle/>
            <a:p>
              <a:pPr algn="ctr"/>
              <a:r>
                <a:rPr kumimoji="1" lang="ja-JP" altLang="en-US" sz="2400" b="1" dirty="0" smtClean="0"/>
                <a:t>補助攻撃</a:t>
              </a:r>
              <a:endParaRPr kumimoji="1" lang="ja-JP" altLang="en-US" sz="2400" b="1" dirty="0"/>
            </a:p>
          </p:txBody>
        </p:sp>
      </p:grpSp>
      <p:sp>
        <p:nvSpPr>
          <p:cNvPr id="27" name="テキスト ボックス 26"/>
          <p:cNvSpPr txBox="1"/>
          <p:nvPr/>
        </p:nvSpPr>
        <p:spPr>
          <a:xfrm>
            <a:off x="843274" y="2866089"/>
            <a:ext cx="2976898" cy="523220"/>
          </a:xfrm>
          <a:prstGeom prst="rect">
            <a:avLst/>
          </a:prstGeom>
          <a:noFill/>
        </p:spPr>
        <p:txBody>
          <a:bodyPr wrap="square" rtlCol="0">
            <a:spAutoFit/>
          </a:bodyPr>
          <a:lstStyle/>
          <a:p>
            <a:r>
              <a:rPr lang="ja-JP" altLang="en-US" sz="1400" dirty="0" smtClean="0"/>
              <a:t>乱戦時でも戦える特殊技</a:t>
            </a:r>
            <a:endParaRPr lang="en-US" altLang="ja-JP" sz="1400" dirty="0" smtClean="0"/>
          </a:p>
          <a:p>
            <a:r>
              <a:rPr lang="en-US" altLang="ja-JP" sz="1400" dirty="0" smtClean="0"/>
              <a:t>1</a:t>
            </a:r>
            <a:r>
              <a:rPr lang="ja-JP" altLang="en-US" sz="1400" dirty="0" smtClean="0"/>
              <a:t>対複数時に高い効果を発揮！</a:t>
            </a:r>
            <a:endParaRPr lang="en-US" altLang="ja-JP" sz="1400" dirty="0" smtClean="0"/>
          </a:p>
        </p:txBody>
      </p:sp>
      <p:sp>
        <p:nvSpPr>
          <p:cNvPr id="28" name="テキスト ボックス 27"/>
          <p:cNvSpPr txBox="1"/>
          <p:nvPr/>
        </p:nvSpPr>
        <p:spPr>
          <a:xfrm>
            <a:off x="755913" y="5396221"/>
            <a:ext cx="2976898" cy="523220"/>
          </a:xfrm>
          <a:prstGeom prst="rect">
            <a:avLst/>
          </a:prstGeom>
          <a:noFill/>
        </p:spPr>
        <p:txBody>
          <a:bodyPr wrap="square" rtlCol="0">
            <a:spAutoFit/>
          </a:bodyPr>
          <a:lstStyle/>
          <a:p>
            <a:r>
              <a:rPr lang="ja-JP" altLang="en-US" sz="1400" dirty="0" smtClean="0"/>
              <a:t>乱戦時でも戦える特殊技</a:t>
            </a:r>
            <a:endParaRPr lang="en-US" altLang="ja-JP" sz="1400" dirty="0" smtClean="0"/>
          </a:p>
          <a:p>
            <a:r>
              <a:rPr lang="en-US" altLang="ja-JP" sz="1400" dirty="0" smtClean="0"/>
              <a:t>1</a:t>
            </a:r>
            <a:r>
              <a:rPr lang="ja-JP" altLang="en-US" sz="1400" dirty="0" smtClean="0"/>
              <a:t>対複数時に高い効果を発揮！</a:t>
            </a:r>
            <a:endParaRPr lang="en-US" altLang="ja-JP" sz="1400" dirty="0" smtClean="0"/>
          </a:p>
        </p:txBody>
      </p:sp>
      <p:sp>
        <p:nvSpPr>
          <p:cNvPr id="29" name="正方形/長方形 28"/>
          <p:cNvSpPr/>
          <p:nvPr/>
        </p:nvSpPr>
        <p:spPr>
          <a:xfrm>
            <a:off x="839846" y="1720518"/>
            <a:ext cx="2015493" cy="1149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839846" y="4240766"/>
            <a:ext cx="2015493" cy="1149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6338950" y="1720518"/>
            <a:ext cx="2015493" cy="1149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6338951" y="4240766"/>
            <a:ext cx="2015493" cy="1149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7791679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必殺スキルで一気に殲滅</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598" y="1905428"/>
            <a:ext cx="3766820" cy="2049150"/>
          </a:xfrm>
          <a:prstGeom prst="rect">
            <a:avLst/>
          </a:prstGeom>
        </p:spPr>
      </p:pic>
      <p:sp>
        <p:nvSpPr>
          <p:cNvPr id="5" name="コンテンツ プレースホルダー 2"/>
          <p:cNvSpPr txBox="1">
            <a:spLocks/>
          </p:cNvSpPr>
          <p:nvPr/>
        </p:nvSpPr>
        <p:spPr>
          <a:xfrm>
            <a:off x="4660265" y="4169887"/>
            <a:ext cx="3760470" cy="9164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ja-JP" altLang="en-US" sz="2000" dirty="0"/>
              <a:t>光</a:t>
            </a:r>
            <a:r>
              <a:rPr lang="ja-JP" altLang="en-US" sz="2000" dirty="0" smtClean="0"/>
              <a:t>をまとった</a:t>
            </a:r>
            <a:r>
              <a:rPr lang="ja-JP" altLang="en-US" sz="2000" dirty="0"/>
              <a:t>剣</a:t>
            </a:r>
            <a:r>
              <a:rPr lang="ja-JP" altLang="en-US" sz="2000" dirty="0" smtClean="0"/>
              <a:t>は、敵を切るたび爆発を起こす</a:t>
            </a:r>
            <a:r>
              <a:rPr lang="ja-JP" altLang="en-US" sz="2000" dirty="0" smtClean="0"/>
              <a:t>！</a:t>
            </a:r>
            <a:endParaRPr lang="en-US" altLang="ja-JP" sz="2000" dirty="0" smtClean="0"/>
          </a:p>
        </p:txBody>
      </p:sp>
      <p:pic>
        <p:nvPicPr>
          <p:cNvPr id="6" name="図 5"/>
          <p:cNvPicPr>
            <a:picLocks noChangeAspect="1"/>
          </p:cNvPicPr>
          <p:nvPr/>
        </p:nvPicPr>
        <p:blipFill rotWithShape="1">
          <a:blip r:embed="rId4" cstate="print">
            <a:extLst>
              <a:ext uri="{28A0092B-C50C-407E-A947-70E740481C1C}">
                <a14:useLocalDpi xmlns:a14="http://schemas.microsoft.com/office/drawing/2010/main" val="0"/>
              </a:ext>
            </a:extLst>
          </a:blip>
          <a:srcRect t="3071"/>
          <a:stretch/>
        </p:blipFill>
        <p:spPr>
          <a:xfrm>
            <a:off x="4660265" y="1905428"/>
            <a:ext cx="3766820" cy="2053772"/>
          </a:xfrm>
          <a:prstGeom prst="rect">
            <a:avLst/>
          </a:prstGeom>
        </p:spPr>
      </p:pic>
      <p:sp>
        <p:nvSpPr>
          <p:cNvPr id="8" name="テキスト ボックス 7"/>
          <p:cNvSpPr txBox="1"/>
          <p:nvPr/>
        </p:nvSpPr>
        <p:spPr>
          <a:xfrm>
            <a:off x="4572000" y="1209404"/>
            <a:ext cx="3943350" cy="461665"/>
          </a:xfrm>
          <a:prstGeom prst="rect">
            <a:avLst/>
          </a:prstGeom>
          <a:solidFill>
            <a:srgbClr val="FF7C80"/>
          </a:solidFill>
        </p:spPr>
        <p:txBody>
          <a:bodyPr wrap="square" rtlCol="0">
            <a:spAutoFit/>
          </a:bodyPr>
          <a:lstStyle/>
          <a:p>
            <a:pPr algn="ctr"/>
            <a:r>
              <a:rPr kumimoji="1" lang="ja-JP" altLang="en-US" sz="2400" b="1" dirty="0" smtClean="0"/>
              <a:t>爆風を生み出す光剣</a:t>
            </a:r>
            <a:endParaRPr kumimoji="1" lang="ja-JP" altLang="en-US" sz="2400" b="1" dirty="0"/>
          </a:p>
        </p:txBody>
      </p:sp>
      <p:sp>
        <p:nvSpPr>
          <p:cNvPr id="9" name="テキスト ボックス 8"/>
          <p:cNvSpPr txBox="1"/>
          <p:nvPr/>
        </p:nvSpPr>
        <p:spPr>
          <a:xfrm>
            <a:off x="622300" y="1209404"/>
            <a:ext cx="3946525" cy="461665"/>
          </a:xfrm>
          <a:prstGeom prst="rect">
            <a:avLst/>
          </a:prstGeom>
          <a:solidFill>
            <a:srgbClr val="B17ED8"/>
          </a:solidFill>
        </p:spPr>
        <p:txBody>
          <a:bodyPr wrap="square" rtlCol="0">
            <a:spAutoFit/>
          </a:bodyPr>
          <a:lstStyle/>
          <a:p>
            <a:pPr algn="ctr"/>
            <a:r>
              <a:rPr kumimoji="1" lang="ja-JP" altLang="en-US" sz="2400" b="1" dirty="0" smtClean="0"/>
              <a:t>連鎖する雷の矢</a:t>
            </a:r>
            <a:endParaRPr kumimoji="1" lang="ja-JP" altLang="en-US" sz="2400" b="1" dirty="0"/>
          </a:p>
        </p:txBody>
      </p:sp>
      <p:sp>
        <p:nvSpPr>
          <p:cNvPr id="10" name="コンテンツ プレースホルダー 2"/>
          <p:cNvSpPr txBox="1">
            <a:spLocks/>
          </p:cNvSpPr>
          <p:nvPr/>
        </p:nvSpPr>
        <p:spPr>
          <a:xfrm>
            <a:off x="716598" y="4169887"/>
            <a:ext cx="3760470" cy="9164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ja-JP" altLang="en-US" sz="2000" dirty="0"/>
              <a:t>放つたびに周囲の敵を巻き込み</a:t>
            </a:r>
            <a:endParaRPr lang="en-US" altLang="ja-JP" sz="2000" dirty="0"/>
          </a:p>
          <a:p>
            <a:pPr marL="0" indent="0">
              <a:lnSpc>
                <a:spcPct val="100000"/>
              </a:lnSpc>
              <a:buNone/>
            </a:pPr>
            <a:r>
              <a:rPr lang="ja-JP" altLang="en-US" sz="2000" dirty="0"/>
              <a:t>一網打尽にする弓矢！</a:t>
            </a:r>
            <a:endParaRPr lang="en-US" altLang="ja-JP" sz="2000" dirty="0"/>
          </a:p>
        </p:txBody>
      </p:sp>
      <p:sp>
        <p:nvSpPr>
          <p:cNvPr id="11" name="コンテンツ プレースホルダー 2"/>
          <p:cNvSpPr txBox="1">
            <a:spLocks/>
          </p:cNvSpPr>
          <p:nvPr/>
        </p:nvSpPr>
        <p:spPr>
          <a:xfrm>
            <a:off x="1426271" y="5945255"/>
            <a:ext cx="6336061" cy="6116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None/>
            </a:pPr>
            <a:r>
              <a:rPr lang="ja-JP" altLang="en-US" sz="3200" b="1" dirty="0"/>
              <a:t>ボス</a:t>
            </a:r>
            <a:r>
              <a:rPr lang="ja-JP" altLang="en-US" sz="3200" b="1" dirty="0" smtClean="0"/>
              <a:t>に大ダメージ！モブを殲滅！</a:t>
            </a:r>
            <a:endParaRPr lang="en-US" altLang="ja-JP" sz="3200" b="1" dirty="0"/>
          </a:p>
        </p:txBody>
      </p:sp>
      <p:sp>
        <p:nvSpPr>
          <p:cNvPr id="12" name="コンテンツ プレースホルダー 2"/>
          <p:cNvSpPr txBox="1">
            <a:spLocks/>
          </p:cNvSpPr>
          <p:nvPr/>
        </p:nvSpPr>
        <p:spPr>
          <a:xfrm>
            <a:off x="1426271" y="5454868"/>
            <a:ext cx="6336061" cy="4469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None/>
            </a:pPr>
            <a:r>
              <a:rPr lang="ja-JP" altLang="en-US" sz="2400" b="1" dirty="0" smtClean="0"/>
              <a:t>敵を倒すとスキルが溜まる</a:t>
            </a:r>
            <a:endParaRPr lang="en-US" altLang="ja-JP" sz="2400" b="1" dirty="0" smtClean="0"/>
          </a:p>
          <a:p>
            <a:pPr marL="0" indent="0" algn="ctr">
              <a:lnSpc>
                <a:spcPct val="100000"/>
              </a:lnSpc>
              <a:buNone/>
            </a:pPr>
            <a:endParaRPr lang="en-US" altLang="ja-JP" sz="2400" b="1" dirty="0"/>
          </a:p>
        </p:txBody>
      </p:sp>
    </p:spTree>
    <p:extLst>
      <p:ext uri="{BB962C8B-B14F-4D97-AF65-F5344CB8AC3E}">
        <p14:creationId xmlns:p14="http://schemas.microsoft.com/office/powerpoint/2010/main" val="2728971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四角形吹き出し 26"/>
          <p:cNvSpPr/>
          <p:nvPr/>
        </p:nvSpPr>
        <p:spPr>
          <a:xfrm>
            <a:off x="622298" y="1794411"/>
            <a:ext cx="7893052" cy="399545"/>
          </a:xfrm>
          <a:prstGeom prst="wedgeRectCallout">
            <a:avLst>
              <a:gd name="adj1" fmla="val -8866"/>
              <a:gd name="adj2" fmla="val 473"/>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3">
            <a:extLst>
              <a:ext uri="{BEBA8EAE-BF5A-486C-A8C5-ECC9F3942E4B}">
                <a14:imgProps xmlns:a14="http://schemas.microsoft.com/office/drawing/2010/main">
                  <a14:imgLayer r:embed="rId4">
                    <a14:imgEffect>
                      <a14:artisticPhotocopy/>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1194650" y="2957852"/>
            <a:ext cx="5909887" cy="3248182"/>
          </a:xfrm>
          <a:prstGeom prst="rect">
            <a:avLst/>
          </a:prstGeom>
        </p:spPr>
      </p:pic>
      <p:sp>
        <p:nvSpPr>
          <p:cNvPr id="26" name="四角形吹き出し 25"/>
          <p:cNvSpPr/>
          <p:nvPr/>
        </p:nvSpPr>
        <p:spPr>
          <a:xfrm>
            <a:off x="5724932" y="2505282"/>
            <a:ext cx="2790418" cy="2691515"/>
          </a:xfrm>
          <a:prstGeom prst="wedgeRectCallout">
            <a:avLst>
              <a:gd name="adj1" fmla="val -25670"/>
              <a:gd name="adj2" fmla="val 15488"/>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四角形吹き出し 24"/>
          <p:cNvSpPr/>
          <p:nvPr/>
        </p:nvSpPr>
        <p:spPr>
          <a:xfrm>
            <a:off x="5724933" y="5605825"/>
            <a:ext cx="2790417" cy="878611"/>
          </a:xfrm>
          <a:prstGeom prst="wedgeRectCallout">
            <a:avLst>
              <a:gd name="adj1" fmla="val -80214"/>
              <a:gd name="adj2" fmla="val -121451"/>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吹き出し 23"/>
          <p:cNvSpPr/>
          <p:nvPr/>
        </p:nvSpPr>
        <p:spPr>
          <a:xfrm>
            <a:off x="622299" y="3510365"/>
            <a:ext cx="1877535" cy="1282221"/>
          </a:xfrm>
          <a:prstGeom prst="wedgeRectCallout">
            <a:avLst>
              <a:gd name="adj1" fmla="val 80437"/>
              <a:gd name="adj2" fmla="val 20617"/>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dirty="0" smtClean="0"/>
              <a:t>操作方法（パッド）</a:t>
            </a:r>
            <a:endParaRPr kumimoji="1" lang="ja-JP" altLang="en-US" dirty="0"/>
          </a:p>
        </p:txBody>
      </p:sp>
      <p:sp>
        <p:nvSpPr>
          <p:cNvPr id="6" name="テキスト ボックス 5"/>
          <p:cNvSpPr txBox="1"/>
          <p:nvPr/>
        </p:nvSpPr>
        <p:spPr>
          <a:xfrm>
            <a:off x="607534" y="1238811"/>
            <a:ext cx="1892300" cy="369332"/>
          </a:xfrm>
          <a:prstGeom prst="rect">
            <a:avLst/>
          </a:prstGeom>
          <a:noFill/>
        </p:spPr>
        <p:txBody>
          <a:bodyPr wrap="square" rtlCol="0">
            <a:spAutoFit/>
          </a:bodyPr>
          <a:lstStyle/>
          <a:p>
            <a:r>
              <a:rPr kumimoji="1" lang="ja-JP" altLang="en-US" b="1" dirty="0" smtClean="0"/>
              <a:t>デフォルト操作</a:t>
            </a:r>
            <a:endParaRPr kumimoji="1" lang="ja-JP" altLang="en-US" b="1" dirty="0"/>
          </a:p>
        </p:txBody>
      </p:sp>
      <p:sp>
        <p:nvSpPr>
          <p:cNvPr id="7" name="テキスト ボックス 6"/>
          <p:cNvSpPr txBox="1"/>
          <p:nvPr/>
        </p:nvSpPr>
        <p:spPr>
          <a:xfrm>
            <a:off x="5724933" y="4548566"/>
            <a:ext cx="2790417" cy="584775"/>
          </a:xfrm>
          <a:prstGeom prst="rect">
            <a:avLst/>
          </a:prstGeom>
          <a:noFill/>
        </p:spPr>
        <p:txBody>
          <a:bodyPr wrap="square" rtlCol="0">
            <a:spAutoFit/>
          </a:bodyPr>
          <a:lstStyle/>
          <a:p>
            <a:r>
              <a:rPr kumimoji="1" lang="en-US" altLang="ja-JP" sz="1600" b="1" dirty="0" smtClean="0"/>
              <a:t>A</a:t>
            </a:r>
            <a:r>
              <a:rPr kumimoji="1" lang="ja-JP" altLang="en-US" sz="1600" b="1" dirty="0" smtClean="0"/>
              <a:t>　　　  </a:t>
            </a:r>
            <a:r>
              <a:rPr kumimoji="1" lang="en-US" altLang="ja-JP" sz="1600" b="1" dirty="0" smtClean="0"/>
              <a:t>:</a:t>
            </a:r>
            <a:r>
              <a:rPr kumimoji="1" lang="ja-JP" altLang="en-US" sz="1600" dirty="0" smtClean="0"/>
              <a:t>ジャンプ</a:t>
            </a:r>
            <a:endParaRPr kumimoji="1" lang="en-US" altLang="ja-JP" sz="1600" dirty="0" smtClean="0"/>
          </a:p>
          <a:p>
            <a:r>
              <a:rPr lang="ja-JP" altLang="en-US" sz="1600" b="1" dirty="0" smtClean="0"/>
              <a:t>二回押し</a:t>
            </a:r>
            <a:r>
              <a:rPr lang="en-US" altLang="ja-JP" sz="1600" b="1" dirty="0" smtClean="0"/>
              <a:t>:</a:t>
            </a:r>
            <a:r>
              <a:rPr lang="ja-JP" altLang="en-US" sz="1600" dirty="0" smtClean="0"/>
              <a:t>ブーストジャンプ</a:t>
            </a:r>
            <a:endParaRPr kumimoji="1" lang="ja-JP" altLang="en-US" sz="1600" dirty="0"/>
          </a:p>
        </p:txBody>
      </p:sp>
      <p:sp>
        <p:nvSpPr>
          <p:cNvPr id="8" name="テキスト ボックス 7"/>
          <p:cNvSpPr txBox="1"/>
          <p:nvPr/>
        </p:nvSpPr>
        <p:spPr>
          <a:xfrm>
            <a:off x="5724933" y="4149238"/>
            <a:ext cx="2758529" cy="338554"/>
          </a:xfrm>
          <a:prstGeom prst="rect">
            <a:avLst/>
          </a:prstGeom>
          <a:noFill/>
        </p:spPr>
        <p:txBody>
          <a:bodyPr wrap="square" rtlCol="0">
            <a:spAutoFit/>
          </a:bodyPr>
          <a:lstStyle/>
          <a:p>
            <a:r>
              <a:rPr kumimoji="1" lang="en-US" altLang="ja-JP" sz="1600" b="1" dirty="0" smtClean="0"/>
              <a:t>X</a:t>
            </a:r>
            <a:r>
              <a:rPr kumimoji="1" lang="ja-JP" altLang="en-US" sz="1600" b="1" dirty="0" smtClean="0"/>
              <a:t>　　　  </a:t>
            </a:r>
            <a:r>
              <a:rPr kumimoji="1" lang="en-US" altLang="ja-JP" sz="1600" b="1" dirty="0" smtClean="0"/>
              <a:t>:</a:t>
            </a:r>
            <a:r>
              <a:rPr kumimoji="1" lang="ja-JP" altLang="en-US" sz="1600" dirty="0" smtClean="0"/>
              <a:t>リロード</a:t>
            </a:r>
            <a:endParaRPr kumimoji="1" lang="ja-JP" altLang="en-US" sz="1600" dirty="0"/>
          </a:p>
        </p:txBody>
      </p:sp>
      <p:sp>
        <p:nvSpPr>
          <p:cNvPr id="9" name="テキスト ボックス 8"/>
          <p:cNvSpPr txBox="1"/>
          <p:nvPr/>
        </p:nvSpPr>
        <p:spPr>
          <a:xfrm>
            <a:off x="5724933" y="3205571"/>
            <a:ext cx="2178356" cy="861774"/>
          </a:xfrm>
          <a:prstGeom prst="rect">
            <a:avLst/>
          </a:prstGeom>
          <a:noFill/>
        </p:spPr>
        <p:txBody>
          <a:bodyPr wrap="square" rtlCol="0">
            <a:spAutoFit/>
          </a:bodyPr>
          <a:lstStyle/>
          <a:p>
            <a:r>
              <a:rPr lang="en-US" altLang="ja-JP" sz="1600" b="1" dirty="0" smtClean="0"/>
              <a:t>B</a:t>
            </a:r>
            <a:r>
              <a:rPr lang="ja-JP" altLang="en-US" sz="1600" b="1" dirty="0" smtClean="0"/>
              <a:t>　　　  </a:t>
            </a:r>
            <a:r>
              <a:rPr lang="en-US" altLang="ja-JP" sz="1600" b="1" dirty="0" smtClean="0"/>
              <a:t>:</a:t>
            </a:r>
            <a:r>
              <a:rPr lang="ja-JP" altLang="en-US" sz="1600" dirty="0" smtClean="0"/>
              <a:t>近接</a:t>
            </a:r>
            <a:r>
              <a:rPr kumimoji="1" lang="ja-JP" altLang="en-US" sz="1600" dirty="0" smtClean="0"/>
              <a:t>攻撃</a:t>
            </a:r>
            <a:endParaRPr kumimoji="1" lang="en-US" altLang="ja-JP" sz="1600" dirty="0" smtClean="0"/>
          </a:p>
          <a:p>
            <a:r>
              <a:rPr kumimoji="1" lang="ja-JP" altLang="en-US" sz="1600" b="1" dirty="0" smtClean="0"/>
              <a:t>二回押し</a:t>
            </a:r>
            <a:r>
              <a:rPr kumimoji="1" lang="en-US" altLang="ja-JP" sz="1600" b="1" dirty="0" smtClean="0"/>
              <a:t>:</a:t>
            </a:r>
            <a:r>
              <a:rPr kumimoji="1" lang="en-US" altLang="ja-JP" sz="1600" dirty="0" smtClean="0"/>
              <a:t>1</a:t>
            </a:r>
            <a:r>
              <a:rPr kumimoji="1" lang="ja-JP" altLang="en-US" sz="1600" dirty="0" smtClean="0"/>
              <a:t>アビリティ</a:t>
            </a:r>
            <a:endParaRPr kumimoji="1" lang="en-US" altLang="ja-JP" sz="1600" dirty="0" smtClean="0"/>
          </a:p>
          <a:p>
            <a:r>
              <a:rPr kumimoji="1" lang="ja-JP" altLang="en-US" sz="1600" b="1" dirty="0" smtClean="0"/>
              <a:t>長押し　</a:t>
            </a:r>
            <a:r>
              <a:rPr kumimoji="1" lang="en-US" altLang="ja-JP" sz="1600" b="1" dirty="0" smtClean="0"/>
              <a:t>:</a:t>
            </a:r>
            <a:r>
              <a:rPr kumimoji="1" lang="en-US" altLang="ja-JP" sz="1600" dirty="0" smtClean="0"/>
              <a:t>2</a:t>
            </a:r>
            <a:r>
              <a:rPr kumimoji="1" lang="ja-JP" altLang="en-US" sz="1600" dirty="0" smtClean="0"/>
              <a:t>アビリティ</a:t>
            </a:r>
            <a:endParaRPr kumimoji="1" lang="ja-JP" altLang="en-US" sz="1600" dirty="0"/>
          </a:p>
        </p:txBody>
      </p:sp>
      <p:sp>
        <p:nvSpPr>
          <p:cNvPr id="10" name="テキスト ボックス 9"/>
          <p:cNvSpPr txBox="1"/>
          <p:nvPr/>
        </p:nvSpPr>
        <p:spPr>
          <a:xfrm>
            <a:off x="5724932" y="2542632"/>
            <a:ext cx="2758530" cy="584775"/>
          </a:xfrm>
          <a:prstGeom prst="rect">
            <a:avLst/>
          </a:prstGeom>
          <a:noFill/>
        </p:spPr>
        <p:txBody>
          <a:bodyPr wrap="square" rtlCol="0">
            <a:spAutoFit/>
          </a:bodyPr>
          <a:lstStyle/>
          <a:p>
            <a:r>
              <a:rPr lang="en-US" altLang="ja-JP" sz="1600" b="1" dirty="0" smtClean="0"/>
              <a:t>Y</a:t>
            </a:r>
            <a:r>
              <a:rPr lang="ja-JP" altLang="en-US" sz="1600" b="1" dirty="0"/>
              <a:t>　</a:t>
            </a:r>
            <a:r>
              <a:rPr lang="ja-JP" altLang="en-US" sz="1600" b="1" dirty="0" smtClean="0"/>
              <a:t>　 　 </a:t>
            </a:r>
            <a:r>
              <a:rPr lang="en-US" altLang="ja-JP" sz="1600" b="1" dirty="0" smtClean="0"/>
              <a:t>:</a:t>
            </a:r>
            <a:r>
              <a:rPr lang="ja-JP" altLang="en-US" sz="1600" dirty="0" smtClean="0"/>
              <a:t>武器切り替え</a:t>
            </a:r>
            <a:endParaRPr lang="en-US" altLang="ja-JP" sz="1600" dirty="0" smtClean="0"/>
          </a:p>
          <a:p>
            <a:r>
              <a:rPr kumimoji="1" lang="ja-JP" altLang="en-US" sz="1600" b="1" dirty="0"/>
              <a:t>長押</a:t>
            </a:r>
            <a:r>
              <a:rPr kumimoji="1" lang="ja-JP" altLang="en-US" sz="1600" b="1" dirty="0" smtClean="0"/>
              <a:t>し　</a:t>
            </a:r>
            <a:r>
              <a:rPr kumimoji="1" lang="en-US" altLang="ja-JP" sz="1600" b="1" dirty="0" smtClean="0"/>
              <a:t>:</a:t>
            </a:r>
            <a:r>
              <a:rPr kumimoji="1" lang="ja-JP" altLang="en-US" sz="1600" dirty="0" smtClean="0"/>
              <a:t>特殊ウェポン</a:t>
            </a:r>
            <a:endParaRPr kumimoji="1" lang="ja-JP" altLang="en-US" sz="1600" dirty="0"/>
          </a:p>
        </p:txBody>
      </p:sp>
      <p:sp>
        <p:nvSpPr>
          <p:cNvPr id="11" name="テキスト ボックス 10"/>
          <p:cNvSpPr txBox="1"/>
          <p:nvPr/>
        </p:nvSpPr>
        <p:spPr>
          <a:xfrm>
            <a:off x="6485891" y="1855402"/>
            <a:ext cx="1892300" cy="338554"/>
          </a:xfrm>
          <a:prstGeom prst="rect">
            <a:avLst/>
          </a:prstGeom>
          <a:noFill/>
        </p:spPr>
        <p:txBody>
          <a:bodyPr wrap="square" rtlCol="0">
            <a:spAutoFit/>
          </a:bodyPr>
          <a:lstStyle/>
          <a:p>
            <a:pPr algn="ctr"/>
            <a:r>
              <a:rPr kumimoji="1" lang="en-US" altLang="ja-JP" sz="1600" b="1" dirty="0" smtClean="0"/>
              <a:t>RT:</a:t>
            </a:r>
            <a:r>
              <a:rPr kumimoji="1" lang="ja-JP" altLang="en-US" sz="1600" dirty="0" smtClean="0"/>
              <a:t>射撃</a:t>
            </a:r>
            <a:endParaRPr kumimoji="1" lang="ja-JP" altLang="en-US" sz="1600" dirty="0"/>
          </a:p>
        </p:txBody>
      </p:sp>
      <p:sp>
        <p:nvSpPr>
          <p:cNvPr id="12" name="テキスト ボックス 11"/>
          <p:cNvSpPr txBox="1"/>
          <p:nvPr/>
        </p:nvSpPr>
        <p:spPr>
          <a:xfrm>
            <a:off x="759459" y="1855402"/>
            <a:ext cx="1892300" cy="338554"/>
          </a:xfrm>
          <a:prstGeom prst="rect">
            <a:avLst/>
          </a:prstGeom>
          <a:noFill/>
        </p:spPr>
        <p:txBody>
          <a:bodyPr wrap="square" rtlCol="0">
            <a:spAutoFit/>
          </a:bodyPr>
          <a:lstStyle/>
          <a:p>
            <a:pPr algn="ctr"/>
            <a:r>
              <a:rPr lang="en-US" altLang="ja-JP" sz="1600" b="1" dirty="0" smtClean="0"/>
              <a:t>LT:</a:t>
            </a:r>
            <a:r>
              <a:rPr lang="ja-JP" altLang="en-US" sz="1600" dirty="0" smtClean="0"/>
              <a:t>エイム</a:t>
            </a:r>
            <a:endParaRPr kumimoji="1" lang="ja-JP" altLang="en-US" sz="1600" dirty="0"/>
          </a:p>
        </p:txBody>
      </p:sp>
      <p:sp>
        <p:nvSpPr>
          <p:cNvPr id="13" name="テキスト ボックス 12"/>
          <p:cNvSpPr txBox="1"/>
          <p:nvPr/>
        </p:nvSpPr>
        <p:spPr>
          <a:xfrm>
            <a:off x="3622675" y="1855402"/>
            <a:ext cx="1892300" cy="338554"/>
          </a:xfrm>
          <a:prstGeom prst="rect">
            <a:avLst/>
          </a:prstGeom>
          <a:noFill/>
        </p:spPr>
        <p:txBody>
          <a:bodyPr wrap="square" rtlCol="0">
            <a:spAutoFit/>
          </a:bodyPr>
          <a:lstStyle/>
          <a:p>
            <a:pPr algn="ctr"/>
            <a:r>
              <a:rPr kumimoji="1" lang="en-US" altLang="ja-JP" sz="1600" b="1" dirty="0" smtClean="0"/>
              <a:t>RB/LB:</a:t>
            </a:r>
            <a:r>
              <a:rPr kumimoji="1" lang="ja-JP" altLang="en-US" sz="1600" dirty="0" smtClean="0"/>
              <a:t>スキル</a:t>
            </a:r>
            <a:endParaRPr kumimoji="1" lang="ja-JP" altLang="en-US" sz="1600" dirty="0"/>
          </a:p>
        </p:txBody>
      </p:sp>
      <p:sp>
        <p:nvSpPr>
          <p:cNvPr id="14" name="テキスト ボックス 13"/>
          <p:cNvSpPr txBox="1"/>
          <p:nvPr/>
        </p:nvSpPr>
        <p:spPr>
          <a:xfrm>
            <a:off x="672375" y="3569650"/>
            <a:ext cx="1979384" cy="584775"/>
          </a:xfrm>
          <a:prstGeom prst="rect">
            <a:avLst/>
          </a:prstGeom>
          <a:noFill/>
        </p:spPr>
        <p:txBody>
          <a:bodyPr wrap="square" rtlCol="0">
            <a:spAutoFit/>
          </a:bodyPr>
          <a:lstStyle/>
          <a:p>
            <a:r>
              <a:rPr lang="en-US" altLang="ja-JP" sz="1600" b="1" dirty="0" smtClean="0"/>
              <a:t>L</a:t>
            </a:r>
            <a:r>
              <a:rPr lang="ja-JP" altLang="en-US" sz="1600" b="1" dirty="0" smtClean="0"/>
              <a:t>　　　   </a:t>
            </a:r>
            <a:r>
              <a:rPr lang="en-US" altLang="ja-JP" sz="1600" b="1" dirty="0" smtClean="0"/>
              <a:t>:</a:t>
            </a:r>
            <a:r>
              <a:rPr lang="ja-JP" altLang="en-US" sz="1600" dirty="0" smtClean="0"/>
              <a:t>歩く</a:t>
            </a:r>
            <a:endParaRPr lang="en-US" altLang="ja-JP" sz="1600" dirty="0"/>
          </a:p>
          <a:p>
            <a:r>
              <a:rPr lang="ja-JP" altLang="en-US" sz="1600" b="1" dirty="0" smtClean="0"/>
              <a:t>押し込み</a:t>
            </a:r>
            <a:r>
              <a:rPr lang="en-US" altLang="ja-JP" sz="1600" b="1" dirty="0" smtClean="0"/>
              <a:t>:</a:t>
            </a:r>
            <a:r>
              <a:rPr lang="ja-JP" altLang="en-US" sz="1600" dirty="0" smtClean="0"/>
              <a:t>ダッシュ</a:t>
            </a:r>
            <a:endParaRPr lang="en-US" altLang="ja-JP" sz="1600" dirty="0" smtClean="0"/>
          </a:p>
        </p:txBody>
      </p:sp>
      <p:sp>
        <p:nvSpPr>
          <p:cNvPr id="15" name="テキスト ボックス 14"/>
          <p:cNvSpPr txBox="1"/>
          <p:nvPr/>
        </p:nvSpPr>
        <p:spPr>
          <a:xfrm>
            <a:off x="672375" y="4296345"/>
            <a:ext cx="1827460" cy="338554"/>
          </a:xfrm>
          <a:prstGeom prst="rect">
            <a:avLst/>
          </a:prstGeom>
          <a:noFill/>
        </p:spPr>
        <p:txBody>
          <a:bodyPr wrap="square" rtlCol="0">
            <a:spAutoFit/>
          </a:bodyPr>
          <a:lstStyle/>
          <a:p>
            <a:r>
              <a:rPr lang="ja-JP" altLang="en-US" sz="1600" b="1" dirty="0" smtClean="0"/>
              <a:t>パッド</a:t>
            </a:r>
            <a:r>
              <a:rPr lang="en-US" altLang="ja-JP" sz="1600" b="1" dirty="0" smtClean="0"/>
              <a:t>:</a:t>
            </a:r>
            <a:r>
              <a:rPr lang="ja-JP" altLang="en-US" sz="1600" dirty="0" smtClean="0"/>
              <a:t>選択</a:t>
            </a:r>
            <a:endParaRPr lang="en-US" altLang="ja-JP" sz="1600" dirty="0" smtClean="0"/>
          </a:p>
        </p:txBody>
      </p:sp>
      <p:sp>
        <p:nvSpPr>
          <p:cNvPr id="16" name="テキスト ボックス 15"/>
          <p:cNvSpPr txBox="1"/>
          <p:nvPr/>
        </p:nvSpPr>
        <p:spPr>
          <a:xfrm>
            <a:off x="5724934" y="5634851"/>
            <a:ext cx="2758528" cy="830997"/>
          </a:xfrm>
          <a:prstGeom prst="rect">
            <a:avLst/>
          </a:prstGeom>
          <a:noFill/>
          <a:ln>
            <a:noFill/>
          </a:ln>
        </p:spPr>
        <p:txBody>
          <a:bodyPr wrap="square" rtlCol="0">
            <a:spAutoFit/>
          </a:bodyPr>
          <a:lstStyle/>
          <a:p>
            <a:r>
              <a:rPr lang="en-US" altLang="ja-JP" sz="1600" b="1" dirty="0" smtClean="0"/>
              <a:t>R</a:t>
            </a:r>
            <a:r>
              <a:rPr lang="ja-JP" altLang="en-US" sz="1600" b="1" dirty="0" smtClean="0"/>
              <a:t>　　　　  </a:t>
            </a:r>
            <a:r>
              <a:rPr lang="en-US" altLang="ja-JP" sz="1600" b="1" dirty="0" smtClean="0"/>
              <a:t>:</a:t>
            </a:r>
            <a:r>
              <a:rPr lang="ja-JP" altLang="en-US" sz="1600" dirty="0" smtClean="0"/>
              <a:t>視点</a:t>
            </a:r>
            <a:endParaRPr lang="en-US" altLang="ja-JP" sz="1600" dirty="0"/>
          </a:p>
          <a:p>
            <a:r>
              <a:rPr lang="ja-JP" altLang="en-US" sz="1600" b="1" dirty="0" smtClean="0"/>
              <a:t>押し込み　</a:t>
            </a:r>
            <a:r>
              <a:rPr lang="en-US" altLang="ja-JP" sz="1600" b="1" dirty="0" smtClean="0"/>
              <a:t>:</a:t>
            </a:r>
            <a:r>
              <a:rPr lang="ja-JP" altLang="en-US" sz="1600" dirty="0" smtClean="0"/>
              <a:t>しゃがむ</a:t>
            </a:r>
            <a:endParaRPr lang="en-US" altLang="ja-JP" sz="1600" dirty="0" smtClean="0"/>
          </a:p>
          <a:p>
            <a:r>
              <a:rPr lang="ja-JP" altLang="en-US" sz="1600" b="1" dirty="0" smtClean="0"/>
              <a:t>ダッシュ中</a:t>
            </a:r>
            <a:r>
              <a:rPr lang="en-US" altLang="ja-JP" sz="1600" b="1" dirty="0" smtClean="0"/>
              <a:t>:</a:t>
            </a:r>
            <a:r>
              <a:rPr lang="ja-JP" altLang="en-US" sz="1600" dirty="0" smtClean="0"/>
              <a:t>スライディング</a:t>
            </a:r>
            <a:endParaRPr lang="en-US" altLang="ja-JP" sz="1600" dirty="0" smtClean="0"/>
          </a:p>
        </p:txBody>
      </p:sp>
    </p:spTree>
    <p:extLst>
      <p:ext uri="{BB962C8B-B14F-4D97-AF65-F5344CB8AC3E}">
        <p14:creationId xmlns:p14="http://schemas.microsoft.com/office/powerpoint/2010/main" val="11110441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2062</TotalTime>
  <Words>264</Words>
  <Application>Microsoft Office PowerPoint</Application>
  <PresentationFormat>画面に合わせる (4:3)</PresentationFormat>
  <Paragraphs>89</Paragraphs>
  <Slides>7</Slides>
  <Notes>6</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7</vt:i4>
      </vt:variant>
    </vt:vector>
  </HeadingPairs>
  <TitlesOfParts>
    <vt:vector size="14" baseType="lpstr">
      <vt:lpstr>メイリオ</vt:lpstr>
      <vt:lpstr>游ゴシック</vt:lpstr>
      <vt:lpstr>游ゴシック Light</vt:lpstr>
      <vt:lpstr>Arial</vt:lpstr>
      <vt:lpstr>Calibri</vt:lpstr>
      <vt:lpstr>Calibri Light</vt:lpstr>
      <vt:lpstr>Office テーマ</vt:lpstr>
      <vt:lpstr>タイトル未定</vt:lpstr>
      <vt:lpstr>コンセプト</vt:lpstr>
      <vt:lpstr>概要</vt:lpstr>
      <vt:lpstr>敵の大群と主人公</vt:lpstr>
      <vt:lpstr>アビリティ</vt:lpstr>
      <vt:lpstr>必殺スキルで一気に殲滅</vt:lpstr>
      <vt:lpstr>操作方法（パッド）</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逸見比呂</dc:creator>
  <cp:lastModifiedBy>逸見比呂</cp:lastModifiedBy>
  <cp:revision>80</cp:revision>
  <dcterms:created xsi:type="dcterms:W3CDTF">2017-07-27T04:51:21Z</dcterms:created>
  <dcterms:modified xsi:type="dcterms:W3CDTF">2017-09-19T05:04:27Z</dcterms:modified>
</cp:coreProperties>
</file>