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61" r:id="rId4"/>
    <p:sldId id="266" r:id="rId5"/>
    <p:sldId id="262" r:id="rId6"/>
    <p:sldId id="265" r:id="rId7"/>
    <p:sldId id="268" r:id="rId8"/>
    <p:sldId id="267"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1327" autoAdjust="0"/>
  </p:normalViewPr>
  <p:slideViewPr>
    <p:cSldViewPr snapToGrid="0" showGuides="1">
      <p:cViewPr varScale="1">
        <p:scale>
          <a:sx n="75" d="100"/>
          <a:sy n="75" d="100"/>
        </p:scale>
        <p:origin x="1092" y="66"/>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9269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136344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123110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8</a:t>
            </a:fld>
            <a:endParaRPr kumimoji="1" lang="ja-JP" altLang="en-US"/>
          </a:p>
        </p:txBody>
      </p:sp>
    </p:spTree>
    <p:extLst>
      <p:ext uri="{BB962C8B-B14F-4D97-AF65-F5344CB8AC3E}">
        <p14:creationId xmlns:p14="http://schemas.microsoft.com/office/powerpoint/2010/main" val="24028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5102253"/>
            <a:ext cx="4141693" cy="947745"/>
          </a:xfrm>
        </p:spPr>
        <p:txBody>
          <a:bodyPr>
            <a:normAutofit/>
          </a:bodyPr>
          <a:lstStyle/>
          <a:p>
            <a:pPr algn="l"/>
            <a:r>
              <a:rPr kumimoji="1" lang="ja-JP" altLang="en-US" sz="1400" dirty="0" smtClean="0"/>
              <a:t>ジャンル：</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a:p>
        </p:txBody>
      </p:sp>
      <p:sp>
        <p:nvSpPr>
          <p:cNvPr id="5" name="サブタイトル 2"/>
          <p:cNvSpPr txBox="1">
            <a:spLocks/>
          </p:cNvSpPr>
          <p:nvPr/>
        </p:nvSpPr>
        <p:spPr>
          <a:xfrm>
            <a:off x="5553636" y="4403035"/>
            <a:ext cx="2904564" cy="1646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a:p>
            <a:pPr algn="r"/>
            <a:endParaRPr lang="en-US" altLang="ja-JP" sz="500" b="1" dirty="0" smtClean="0"/>
          </a:p>
          <a:p>
            <a:pPr algn="r"/>
            <a:r>
              <a:rPr lang="ja-JP" altLang="en-US" sz="1400" dirty="0" smtClean="0"/>
              <a:t>日本工学院八王子専門学校</a:t>
            </a:r>
            <a:endParaRPr lang="en-US" altLang="ja-JP" sz="1400" dirty="0" smtClean="0"/>
          </a:p>
          <a:p>
            <a:pPr algn="r"/>
            <a:r>
              <a:rPr lang="ja-JP" altLang="en-US" sz="1400" dirty="0"/>
              <a:t>ゲームクリエイター科</a:t>
            </a:r>
            <a:r>
              <a:rPr lang="ja-JP" altLang="en-US" sz="1400" dirty="0" smtClean="0"/>
              <a:t>四年制 </a:t>
            </a:r>
            <a:r>
              <a:rPr lang="en-US" altLang="ja-JP" sz="1400" dirty="0" smtClean="0"/>
              <a:t>4</a:t>
            </a:r>
            <a:r>
              <a:rPr lang="ja-JP" altLang="en-US" sz="1400" dirty="0" smtClean="0"/>
              <a:t>年</a:t>
            </a:r>
            <a:endParaRPr lang="en-US" altLang="ja-JP" sz="1400" dirty="0" smtClean="0"/>
          </a:p>
          <a:p>
            <a:pPr algn="r"/>
            <a:r>
              <a:rPr lang="en-US" altLang="ja-JP" sz="1400" dirty="0" smtClean="0"/>
              <a:t>53</a:t>
            </a:r>
            <a:r>
              <a:rPr lang="ja-JP" altLang="en-US" sz="1400" dirty="0" smtClean="0"/>
              <a:t>班</a:t>
            </a:r>
            <a:endParaRPr lang="ja-JP" altLang="en-US" sz="1400" dirty="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
        <p:nvSpPr>
          <p:cNvPr id="13" name="サブタイトル 2"/>
          <p:cNvSpPr txBox="1">
            <a:spLocks/>
          </p:cNvSpPr>
          <p:nvPr/>
        </p:nvSpPr>
        <p:spPr>
          <a:xfrm>
            <a:off x="6218966" y="778505"/>
            <a:ext cx="3230217" cy="293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smtClean="0"/>
              <a:t>※</a:t>
            </a:r>
            <a:r>
              <a:rPr lang="ja-JP" altLang="en-US" sz="1400" dirty="0" smtClean="0"/>
              <a:t>画像はインターネットから引用</a:t>
            </a:r>
            <a:endParaRPr lang="en-US" altLang="ja-JP" sz="1400" dirty="0"/>
          </a:p>
        </p:txBody>
      </p:sp>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二等辺三角形 4"/>
          <p:cNvSpPr/>
          <p:nvPr/>
        </p:nvSpPr>
        <p:spPr>
          <a:xfrm rot="16200000">
            <a:off x="1663095" y="-885781"/>
            <a:ext cx="5775022" cy="8567137"/>
          </a:xfrm>
          <a:prstGeom prst="triangle">
            <a:avLst>
              <a:gd name="adj" fmla="val 0"/>
            </a:avLst>
          </a:prstGeom>
          <a:solidFill>
            <a:schemeClr val="bg2">
              <a:lumMod val="75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175">
                <a:solidFill>
                  <a:schemeClr val="bg2">
                    <a:lumMod val="75000"/>
                  </a:schemeClr>
                </a:solidFill>
              </a:ln>
              <a:solidFill>
                <a:schemeClr val="bg2">
                  <a:lumMod val="75000"/>
                </a:schemeClr>
              </a:solidFill>
            </a:endParaRP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b="22374"/>
          <a:stretch/>
        </p:blipFill>
        <p:spPr>
          <a:xfrm>
            <a:off x="3214837" y="2467673"/>
            <a:ext cx="6573830" cy="3827249"/>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515010" y="4403830"/>
            <a:ext cx="5057795" cy="1692771"/>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機械兵器</a:t>
            </a:r>
            <a:r>
              <a:rPr lang="ja-JP" altLang="en-US" sz="2400" b="1" dirty="0" smtClean="0"/>
              <a:t>の侵略</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510277"/>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grpSp>
        <p:nvGrpSpPr>
          <p:cNvPr id="7" name="グループ化 6"/>
          <p:cNvGrpSpPr/>
          <p:nvPr/>
        </p:nvGrpSpPr>
        <p:grpSpPr>
          <a:xfrm>
            <a:off x="409090" y="1030103"/>
            <a:ext cx="8369507" cy="4913293"/>
            <a:chOff x="409090" y="1030103"/>
            <a:chExt cx="8369507" cy="4913293"/>
          </a:xfrm>
        </p:grpSpPr>
        <p:grpSp>
          <p:nvGrpSpPr>
            <p:cNvPr id="48" name="グループ化 47"/>
            <p:cNvGrpSpPr/>
            <p:nvPr/>
          </p:nvGrpSpPr>
          <p:grpSpPr>
            <a:xfrm>
              <a:off x="409090" y="1030103"/>
              <a:ext cx="8325820" cy="4913293"/>
              <a:chOff x="609614" y="1223843"/>
              <a:chExt cx="7948247" cy="4690477"/>
            </a:xfrm>
          </p:grpSpPr>
          <p:sp>
            <p:nvSpPr>
              <p:cNvPr id="49" name="角丸四角形 48"/>
              <p:cNvSpPr/>
              <p:nvPr/>
            </p:nvSpPr>
            <p:spPr>
              <a:xfrm>
                <a:off x="4770721"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609614" y="374766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4770721" y="3746860"/>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609614"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二等辺三角形 52"/>
              <p:cNvSpPr/>
              <p:nvPr/>
            </p:nvSpPr>
            <p:spPr>
              <a:xfrm rot="10800000">
                <a:off x="1807319" y="3429456"/>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rot="5400000">
                <a:off x="3876945" y="46904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5968425" y="34276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6200000">
                <a:off x="3895131" y="2167397"/>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直角三角形 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直角三角形 5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直角三角形 58"/>
            <p:cNvSpPr/>
            <p:nvPr/>
          </p:nvSpPr>
          <p:spPr>
            <a:xfrm rot="10800000" flipH="1">
              <a:off x="409090"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角三角形 59"/>
            <p:cNvSpPr/>
            <p:nvPr/>
          </p:nvSpPr>
          <p:spPr>
            <a:xfrm rot="10800000" flipH="1">
              <a:off x="4764023"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rot="21161010">
            <a:off x="4811553" y="930179"/>
            <a:ext cx="1383712"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Purge</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64" name="テキスト ボックス 63"/>
          <p:cNvSpPr txBox="1"/>
          <p:nvPr/>
        </p:nvSpPr>
        <p:spPr>
          <a:xfrm rot="21161010">
            <a:off x="409089" y="3631391"/>
            <a:ext cx="958917"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Rod</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16" name="直線コネクタ 15"/>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647368" y="4689778"/>
            <a:ext cx="1429496" cy="1238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flipH="1">
            <a:off x="803697" y="4145457"/>
            <a:ext cx="1338167" cy="1401770"/>
            <a:chOff x="1158688" y="1360185"/>
            <a:chExt cx="1338167" cy="1401770"/>
          </a:xfrm>
        </p:grpSpPr>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65" name="図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78" name="図 77"/>
          <p:cNvPicPr>
            <a:picLocks noChangeAspect="1"/>
          </p:cNvPicPr>
          <p:nvPr/>
        </p:nvPicPr>
        <p:blipFill rotWithShape="1">
          <a:blip r:embed="rId7" cstate="print">
            <a:extLst>
              <a:ext uri="{28A0092B-C50C-407E-A947-70E740481C1C}">
                <a14:useLocalDpi xmlns:a14="http://schemas.microsoft.com/office/drawing/2010/main" val="0"/>
              </a:ext>
            </a:extLst>
          </a:blip>
          <a:srcRect t="12160" b="6394"/>
          <a:stretch/>
        </p:blipFill>
        <p:spPr>
          <a:xfrm flipH="1">
            <a:off x="671167" y="1242060"/>
            <a:ext cx="2234849" cy="2034540"/>
          </a:xfrm>
          <a:prstGeom prst="rect">
            <a:avLst/>
          </a:prstGeom>
        </p:spPr>
      </p:pic>
      <p:sp>
        <p:nvSpPr>
          <p:cNvPr id="61" name="テキスト ボックス 60"/>
          <p:cNvSpPr txBox="1"/>
          <p:nvPr/>
        </p:nvSpPr>
        <p:spPr>
          <a:xfrm rot="21161010">
            <a:off x="409089" y="958754"/>
            <a:ext cx="1335622" cy="646331"/>
          </a:xfrm>
          <a:prstGeom prst="rect">
            <a:avLst/>
          </a:prstGeom>
          <a:noFill/>
        </p:spPr>
        <p:txBody>
          <a:bodyPr wrap="none" rtlCol="0">
            <a:spAutoFit/>
          </a:bodyPr>
          <a:lstStyle/>
          <a:p>
            <a:r>
              <a:rPr lang="en-US" altLang="ja-JP" sz="3600" b="1" dirty="0">
                <a:ln w="12700">
                  <a:solidFill>
                    <a:schemeClr val="tx1"/>
                  </a:solidFill>
                </a:ln>
                <a:solidFill>
                  <a:schemeClr val="bg1"/>
                </a:solidFill>
                <a:latin typeface="HGP明朝B" panose="02020800000000000000" pitchFamily="18" charset="-128"/>
                <a:ea typeface="HGP明朝B" panose="02020800000000000000" pitchFamily="18" charset="-128"/>
              </a:rPr>
              <a:t>Break</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79" name="グループ化 78"/>
          <p:cNvGrpSpPr/>
          <p:nvPr/>
        </p:nvGrpSpPr>
        <p:grpSpPr>
          <a:xfrm>
            <a:off x="2040794" y="1415238"/>
            <a:ext cx="1544480" cy="1544480"/>
            <a:chOff x="2886075" y="1779588"/>
            <a:chExt cx="1685925" cy="1685925"/>
          </a:xfrm>
        </p:grpSpPr>
        <p:sp>
          <p:nvSpPr>
            <p:cNvPr id="80" name="楕円 79"/>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stCxn id="80" idx="0"/>
              <a:endCxn id="80"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80" idx="2"/>
              <a:endCxn id="80"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5187108" y="4161594"/>
            <a:ext cx="2119477" cy="1758330"/>
            <a:chOff x="5514470" y="4161594"/>
            <a:chExt cx="2119477" cy="1758330"/>
          </a:xfrm>
        </p:grpSpPr>
        <p:pic>
          <p:nvPicPr>
            <p:cNvPr id="67" name="図 66"/>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13289933">
              <a:off x="7006977" y="4217107"/>
              <a:ext cx="626970" cy="1212629"/>
            </a:xfrm>
            <a:prstGeom prst="rect">
              <a:avLst/>
            </a:prstGeom>
          </p:spPr>
        </p:pic>
        <p:pic>
          <p:nvPicPr>
            <p:cNvPr id="87" name="図 86"/>
            <p:cNvPicPr>
              <a:picLocks noChangeAspect="1"/>
            </p:cNvPicPr>
            <p:nvPr/>
          </p:nvPicPr>
          <p:blipFill rotWithShape="1">
            <a:blip r:embed="rId3">
              <a:extLst>
                <a:ext uri="{28A0092B-C50C-407E-A947-70E740481C1C}">
                  <a14:useLocalDpi xmlns:a14="http://schemas.microsoft.com/office/drawing/2010/main" val="0"/>
                </a:ext>
              </a:extLst>
            </a:blip>
            <a:srcRect l="7069" r="35168"/>
            <a:stretch/>
          </p:blipFill>
          <p:spPr>
            <a:xfrm>
              <a:off x="5514470" y="4161594"/>
              <a:ext cx="1350660" cy="1758330"/>
            </a:xfrm>
            <a:prstGeom prst="rect">
              <a:avLst/>
            </a:prstGeom>
            <a:effectLst>
              <a:softEdge rad="0"/>
            </a:effectLst>
          </p:spPr>
        </p:pic>
      </p:grpSp>
      <p:pic>
        <p:nvPicPr>
          <p:cNvPr id="91" name="図 90"/>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pic>
        <p:nvPicPr>
          <p:cNvPr id="98" name="図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91870" y="3663245"/>
            <a:ext cx="3958879" cy="2272525"/>
          </a:xfrm>
          <a:prstGeom prst="rect">
            <a:avLst/>
          </a:prstGeom>
        </p:spPr>
      </p:pic>
      <p:sp>
        <p:nvSpPr>
          <p:cNvPr id="63" name="テキスト ボックス 62"/>
          <p:cNvSpPr txBox="1"/>
          <p:nvPr/>
        </p:nvSpPr>
        <p:spPr>
          <a:xfrm rot="21161010">
            <a:off x="4811553" y="3583766"/>
            <a:ext cx="1529586" cy="646331"/>
          </a:xfrm>
          <a:prstGeom prst="rect">
            <a:avLst/>
          </a:prstGeom>
          <a:noFill/>
        </p:spPr>
        <p:txBody>
          <a:bodyPr wrap="none" rtlCol="0">
            <a:spAutoFit/>
          </a:bodyPr>
          <a:lstStyle/>
          <a:p>
            <a:r>
              <a:rPr lang="en-US" altLang="ja-JP"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Attach</a:t>
            </a:r>
          </a:p>
        </p:txBody>
      </p:sp>
      <p:pic>
        <p:nvPicPr>
          <p:cNvPr id="99" name="図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0702" y="1100508"/>
            <a:ext cx="2301369" cy="2301369"/>
          </a:xfrm>
          <a:prstGeom prst="rect">
            <a:avLst/>
          </a:prstGeom>
        </p:spPr>
      </p:pic>
    </p:spTree>
    <p:extLst>
      <p:ext uri="{BB962C8B-B14F-4D97-AF65-F5344CB8AC3E}">
        <p14:creationId xmlns:p14="http://schemas.microsoft.com/office/powerpoint/2010/main" val="6380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グループ化 133"/>
          <p:cNvGrpSpPr/>
          <p:nvPr/>
        </p:nvGrpSpPr>
        <p:grpSpPr>
          <a:xfrm>
            <a:off x="409090" y="3622472"/>
            <a:ext cx="8369507" cy="2359981"/>
            <a:chOff x="409090" y="939704"/>
            <a:chExt cx="8369507" cy="2359981"/>
          </a:xfrm>
        </p:grpSpPr>
        <p:grpSp>
          <p:nvGrpSpPr>
            <p:cNvPr id="135" name="グループ化 134"/>
            <p:cNvGrpSpPr/>
            <p:nvPr/>
          </p:nvGrpSpPr>
          <p:grpSpPr>
            <a:xfrm>
              <a:off x="409090" y="939704"/>
              <a:ext cx="4014574" cy="2359981"/>
              <a:chOff x="409090" y="939704"/>
              <a:chExt cx="4014574" cy="2359981"/>
            </a:xfrm>
          </p:grpSpPr>
          <p:grpSp>
            <p:nvGrpSpPr>
              <p:cNvPr id="139" name="グループ化 138"/>
              <p:cNvGrpSpPr/>
              <p:nvPr/>
            </p:nvGrpSpPr>
            <p:grpSpPr>
              <a:xfrm>
                <a:off x="409090" y="1030103"/>
                <a:ext cx="4014574" cy="2269582"/>
                <a:chOff x="409090" y="1030103"/>
                <a:chExt cx="4014574" cy="2269582"/>
              </a:xfrm>
            </p:grpSpPr>
            <p:sp>
              <p:nvSpPr>
                <p:cNvPr id="141" name="角丸四角形 140"/>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2" name="直角三角形 141"/>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テキスト ボックス 139"/>
              <p:cNvSpPr txBox="1"/>
              <p:nvPr/>
            </p:nvSpPr>
            <p:spPr>
              <a:xfrm rot="21161010">
                <a:off x="547601" y="939704"/>
                <a:ext cx="925253"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狙</a:t>
                </a:r>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6" name="角丸四角形 13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角三角形 13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二等辺三角形 137"/>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p:cNvGrpSpPr/>
          <p:nvPr/>
        </p:nvGrpSpPr>
        <p:grpSpPr>
          <a:xfrm>
            <a:off x="409090" y="939704"/>
            <a:ext cx="8369507" cy="3307956"/>
            <a:chOff x="409090" y="939704"/>
            <a:chExt cx="8369507" cy="3307956"/>
          </a:xfrm>
        </p:grpSpPr>
        <p:sp>
          <p:nvSpPr>
            <p:cNvPr id="127" name="角丸四角形 126"/>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角三角形 12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409090" y="939704"/>
              <a:ext cx="6517650" cy="3307956"/>
              <a:chOff x="409090" y="939704"/>
              <a:chExt cx="6517650" cy="3307956"/>
            </a:xfrm>
          </p:grpSpPr>
          <p:grpSp>
            <p:nvGrpSpPr>
              <p:cNvPr id="118" name="グループ化 117"/>
              <p:cNvGrpSpPr/>
              <p:nvPr/>
            </p:nvGrpSpPr>
            <p:grpSpPr>
              <a:xfrm>
                <a:off x="409090" y="1030103"/>
                <a:ext cx="4014574" cy="2269582"/>
                <a:chOff x="409090" y="1030103"/>
                <a:chExt cx="4014574" cy="2269582"/>
              </a:xfrm>
            </p:grpSpPr>
            <p:sp>
              <p:nvSpPr>
                <p:cNvPr id="116" name="角丸四角形 11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7" name="直角三角形 11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0" name="テキスト ボックス 119"/>
              <p:cNvSpPr txBox="1"/>
              <p:nvPr/>
            </p:nvSpPr>
            <p:spPr>
              <a:xfrm rot="21161010">
                <a:off x="454624" y="939704"/>
                <a:ext cx="1111202"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破壊</a:t>
                </a:r>
              </a:p>
            </p:txBody>
          </p:sp>
          <p:sp>
            <p:nvSpPr>
              <p:cNvPr id="153" name="テキスト ボックス 152"/>
              <p:cNvSpPr txBox="1"/>
              <p:nvPr/>
            </p:nvSpPr>
            <p:spPr>
              <a:xfrm rot="21161010">
                <a:off x="4765571" y="1070739"/>
                <a:ext cx="2161169" cy="461665"/>
              </a:xfrm>
              <a:prstGeom prst="rect">
                <a:avLst/>
              </a:prstGeom>
              <a:noFill/>
            </p:spPr>
            <p:txBody>
              <a:bodyPr wrap="none" rtlCol="0">
                <a:spAutoFit/>
              </a:bodyPr>
              <a:lstStyle/>
              <a:p>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敵</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を</a:t>
                </a:r>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バラバラ</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に</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55" name="テキスト ボックス 154"/>
              <p:cNvSpPr txBox="1"/>
              <p:nvPr/>
            </p:nvSpPr>
            <p:spPr>
              <a:xfrm rot="21161010">
                <a:off x="4787630" y="3785995"/>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部位破壊</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0" name="二等辺三角形 129"/>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lang="ja-JP" altLang="en-US" dirty="0"/>
              <a:t>ブレイク</a:t>
            </a:r>
            <a:r>
              <a:rPr kumimoji="1" lang="ja-JP" altLang="en-US" dirty="0" smtClean="0"/>
              <a:t> </a:t>
            </a:r>
            <a:r>
              <a:rPr lang="en-US" altLang="ja-JP" dirty="0" smtClean="0"/>
              <a:t>-Break-</a:t>
            </a:r>
            <a:endParaRPr kumimoji="1" lang="ja-JP" altLang="en-US" dirty="0"/>
          </a:p>
        </p:txBody>
      </p:sp>
      <p:pic>
        <p:nvPicPr>
          <p:cNvPr id="113" name="図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4811" y="1352708"/>
            <a:ext cx="1741856" cy="1946977"/>
          </a:xfrm>
          <a:prstGeom prst="rect">
            <a:avLst/>
          </a:prstGeom>
        </p:spPr>
      </p:pic>
      <p:pic>
        <p:nvPicPr>
          <p:cNvPr id="114" name="図 113"/>
          <p:cNvPicPr>
            <a:picLocks noChangeAspect="1"/>
          </p:cNvPicPr>
          <p:nvPr/>
        </p:nvPicPr>
        <p:blipFill rotWithShape="1">
          <a:blip r:embed="rId4" cstate="print">
            <a:extLst>
              <a:ext uri="{28A0092B-C50C-407E-A947-70E740481C1C}">
                <a14:useLocalDpi xmlns:a14="http://schemas.microsoft.com/office/drawing/2010/main" val="0"/>
              </a:ext>
            </a:extLst>
          </a:blip>
          <a:srcRect t="1706" r="3861"/>
          <a:stretch/>
        </p:blipFill>
        <p:spPr>
          <a:xfrm>
            <a:off x="968347" y="2187790"/>
            <a:ext cx="509449" cy="985330"/>
          </a:xfrm>
          <a:prstGeom prst="rect">
            <a:avLst/>
          </a:prstGeom>
        </p:spPr>
      </p:pic>
      <p:pic>
        <p:nvPicPr>
          <p:cNvPr id="115" name="図 114"/>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t="1706" r="3861"/>
          <a:stretch/>
        </p:blipFill>
        <p:spPr>
          <a:xfrm>
            <a:off x="2100603" y="2187790"/>
            <a:ext cx="509449" cy="985330"/>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75761" y="1914778"/>
            <a:ext cx="756152" cy="756152"/>
          </a:xfrm>
          <a:prstGeom prst="rect">
            <a:avLst/>
          </a:prstGeom>
        </p:spPr>
      </p:pic>
      <p:pic>
        <p:nvPicPr>
          <p:cNvPr id="131" name="図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332824" flipH="1">
            <a:off x="2540573" y="1958178"/>
            <a:ext cx="1224852" cy="1075451"/>
          </a:xfrm>
          <a:prstGeom prst="rect">
            <a:avLst/>
          </a:prstGeom>
        </p:spPr>
      </p:pic>
      <p:pic>
        <p:nvPicPr>
          <p:cNvPr id="132" name="図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477500" flipH="1">
            <a:off x="3120137" y="1716190"/>
            <a:ext cx="546562" cy="546562"/>
          </a:xfrm>
          <a:prstGeom prst="rect">
            <a:avLst/>
          </a:prstGeom>
        </p:spPr>
      </p:pic>
      <p:pic>
        <p:nvPicPr>
          <p:cNvPr id="143" name="図 142"/>
          <p:cNvPicPr>
            <a:picLocks noChangeAspect="1"/>
          </p:cNvPicPr>
          <p:nvPr/>
        </p:nvPicPr>
        <p:blipFill rotWithShape="1">
          <a:blip r:embed="rId8" cstate="print">
            <a:extLst>
              <a:ext uri="{28A0092B-C50C-407E-A947-70E740481C1C}">
                <a14:useLocalDpi xmlns:a14="http://schemas.microsoft.com/office/drawing/2010/main" val="0"/>
              </a:ext>
            </a:extLst>
          </a:blip>
          <a:srcRect t="12160" b="6394"/>
          <a:stretch/>
        </p:blipFill>
        <p:spPr>
          <a:xfrm flipH="1">
            <a:off x="825883" y="3979654"/>
            <a:ext cx="2234849" cy="2034540"/>
          </a:xfrm>
          <a:prstGeom prst="rect">
            <a:avLst/>
          </a:prstGeom>
        </p:spPr>
      </p:pic>
      <p:grpSp>
        <p:nvGrpSpPr>
          <p:cNvPr id="144" name="グループ化 143"/>
          <p:cNvGrpSpPr/>
          <p:nvPr/>
        </p:nvGrpSpPr>
        <p:grpSpPr>
          <a:xfrm>
            <a:off x="2195510" y="4152832"/>
            <a:ext cx="1544480" cy="1544480"/>
            <a:chOff x="2886075" y="1779588"/>
            <a:chExt cx="1685925" cy="1685925"/>
          </a:xfrm>
        </p:grpSpPr>
        <p:sp>
          <p:nvSpPr>
            <p:cNvPr id="145" name="楕円 144"/>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0"/>
              <a:endCxn id="145"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145" idx="2"/>
              <a:endCxn id="145"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6" name="テキスト ボックス 155"/>
          <p:cNvSpPr txBox="1"/>
          <p:nvPr/>
        </p:nvSpPr>
        <p:spPr>
          <a:xfrm>
            <a:off x="4974100" y="1715434"/>
            <a:ext cx="3569826" cy="1384995"/>
          </a:xfrm>
          <a:prstGeom prst="rect">
            <a:avLst/>
          </a:prstGeom>
          <a:noFill/>
        </p:spPr>
        <p:txBody>
          <a:bodyPr wrap="square" rtlCol="0">
            <a:spAutoFit/>
          </a:bodyPr>
          <a:lstStyle/>
          <a:p>
            <a:pPr>
              <a:lnSpc>
                <a:spcPct val="150000"/>
              </a:lnSpc>
            </a:pPr>
            <a:r>
              <a:rPr kumimoji="1" lang="ja-JP" altLang="en-US" dirty="0" smtClean="0"/>
              <a:t>敵を倒すと</a:t>
            </a:r>
            <a:r>
              <a:rPr kumimoji="1" lang="ja-JP" altLang="en-US" b="1" dirty="0" smtClean="0">
                <a:solidFill>
                  <a:srgbClr val="FF0000"/>
                </a:solidFill>
              </a:rPr>
              <a:t>バラバラ</a:t>
            </a:r>
            <a:r>
              <a:rPr kumimoji="1" lang="ja-JP" altLang="en-US" dirty="0" smtClean="0"/>
              <a:t>に！</a:t>
            </a:r>
            <a:endParaRPr kumimoji="1" lang="en-US" altLang="ja-JP" dirty="0" smtClean="0"/>
          </a:p>
          <a:p>
            <a:pPr>
              <a:lnSpc>
                <a:spcPct val="150000"/>
              </a:lnSpc>
            </a:pPr>
            <a:r>
              <a:rPr lang="ja-JP" altLang="en-US" dirty="0" smtClean="0"/>
              <a:t>倒した敵の部品</a:t>
            </a:r>
            <a:r>
              <a:rPr lang="ja-JP" altLang="en-US" dirty="0"/>
              <a:t>は</a:t>
            </a:r>
            <a:r>
              <a:rPr lang="ja-JP" altLang="en-US" b="1" dirty="0" smtClean="0">
                <a:solidFill>
                  <a:srgbClr val="FF0000"/>
                </a:solidFill>
              </a:rPr>
              <a:t>装備可能</a:t>
            </a:r>
            <a:endParaRPr lang="en-US" altLang="ja-JP" b="1" dirty="0" smtClean="0">
              <a:solidFill>
                <a:srgbClr val="FF0000"/>
              </a:solidFill>
            </a:endParaRPr>
          </a:p>
          <a:p>
            <a:pPr>
              <a:lnSpc>
                <a:spcPct val="150000"/>
              </a:lnSpc>
            </a:pPr>
            <a:r>
              <a:rPr kumimoji="1" lang="ja-JP" altLang="en-US" dirty="0" smtClean="0"/>
              <a:t>迫りくる敵を粉々にしよう！</a:t>
            </a:r>
            <a:r>
              <a:rPr lang="ja-JP" altLang="en-US" dirty="0" smtClean="0"/>
              <a:t>！</a:t>
            </a:r>
            <a:endParaRPr kumimoji="1" lang="en-US" altLang="ja-JP" dirty="0" smtClean="0"/>
          </a:p>
        </p:txBody>
      </p:sp>
      <p:sp>
        <p:nvSpPr>
          <p:cNvPr id="157" name="テキスト ボックス 156"/>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ピンポイント</a:t>
            </a:r>
            <a:r>
              <a:rPr lang="ja-JP" altLang="en-US" dirty="0"/>
              <a:t>攻撃</a:t>
            </a:r>
            <a:r>
              <a:rPr lang="ja-JP" altLang="en-US" dirty="0" smtClean="0"/>
              <a:t>で</a:t>
            </a:r>
            <a:r>
              <a:rPr lang="ja-JP" altLang="en-US" b="1" dirty="0" smtClean="0">
                <a:solidFill>
                  <a:srgbClr val="FF0000"/>
                </a:solidFill>
              </a:rPr>
              <a:t>部位破壊</a:t>
            </a:r>
            <a:r>
              <a:rPr lang="ja-JP" altLang="en-US" dirty="0" smtClean="0"/>
              <a:t>！</a:t>
            </a:r>
            <a:endParaRPr lang="en-US" altLang="ja-JP" dirty="0" smtClean="0"/>
          </a:p>
          <a:p>
            <a:pPr>
              <a:lnSpc>
                <a:spcPct val="150000"/>
              </a:lnSpc>
            </a:pPr>
            <a:r>
              <a:rPr lang="ja-JP" altLang="en-US" dirty="0"/>
              <a:t>敵</a:t>
            </a:r>
            <a:r>
              <a:rPr lang="ja-JP" altLang="en-US" dirty="0" smtClean="0"/>
              <a:t>の</a:t>
            </a:r>
            <a:r>
              <a:rPr lang="ja-JP" altLang="en-US" dirty="0"/>
              <a:t>武器</a:t>
            </a:r>
            <a:r>
              <a:rPr lang="ja-JP" altLang="en-US" dirty="0" smtClean="0"/>
              <a:t>を狙って</a:t>
            </a:r>
            <a:r>
              <a:rPr lang="ja-JP" altLang="en-US" b="1" dirty="0" smtClean="0">
                <a:solidFill>
                  <a:srgbClr val="FF0000"/>
                </a:solidFill>
              </a:rPr>
              <a:t>弱体化</a:t>
            </a:r>
            <a:endParaRPr lang="en-US" altLang="ja-JP" b="1" dirty="0" smtClean="0">
              <a:solidFill>
                <a:srgbClr val="FF0000"/>
              </a:solidFill>
            </a:endParaRPr>
          </a:p>
          <a:p>
            <a:pPr>
              <a:lnSpc>
                <a:spcPct val="150000"/>
              </a:lnSpc>
            </a:pPr>
            <a:r>
              <a:rPr lang="ja-JP" altLang="en-US" dirty="0"/>
              <a:t>破壊</a:t>
            </a:r>
            <a:r>
              <a:rPr lang="ja-JP" altLang="en-US" dirty="0" smtClean="0"/>
              <a:t>した</a:t>
            </a:r>
            <a:r>
              <a:rPr lang="ja-JP" altLang="en-US" dirty="0"/>
              <a:t>武器</a:t>
            </a:r>
            <a:r>
              <a:rPr lang="ja-JP" altLang="en-US" dirty="0" smtClean="0"/>
              <a:t>を</a:t>
            </a:r>
            <a:r>
              <a:rPr lang="ja-JP" altLang="en-US" dirty="0"/>
              <a:t>自身</a:t>
            </a:r>
            <a:r>
              <a:rPr lang="ja-JP" altLang="en-US" dirty="0" smtClean="0"/>
              <a:t>に装備！</a:t>
            </a:r>
            <a:endParaRPr lang="en-US" altLang="ja-JP" dirty="0" smtClean="0"/>
          </a:p>
        </p:txBody>
      </p:sp>
    </p:spTree>
    <p:extLst>
      <p:ext uri="{BB962C8B-B14F-4D97-AF65-F5344CB8AC3E}">
        <p14:creationId xmlns:p14="http://schemas.microsoft.com/office/powerpoint/2010/main" val="22418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ロード </a:t>
            </a:r>
            <a:r>
              <a:rPr lang="en-US" altLang="ja-JP" dirty="0" smtClean="0"/>
              <a:t>-Rod-</a:t>
            </a:r>
            <a:endParaRPr kumimoji="1" lang="ja-JP" altLang="en-US" dirty="0"/>
          </a:p>
        </p:txBody>
      </p:sp>
      <p:sp>
        <p:nvSpPr>
          <p:cNvPr id="16" name="角丸四角形 15"/>
          <p:cNvSpPr/>
          <p:nvPr/>
        </p:nvSpPr>
        <p:spPr>
          <a:xfrm>
            <a:off x="409090" y="119591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p:nvSpPr>
        <p:spPr>
          <a:xfrm rot="10800000" flipH="1">
            <a:off x="409090" y="122766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rot="21161010">
            <a:off x="408988" y="1136561"/>
            <a:ext cx="925253"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奪う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29" name="グループ化 28"/>
          <p:cNvGrpSpPr/>
          <p:nvPr/>
        </p:nvGrpSpPr>
        <p:grpSpPr>
          <a:xfrm>
            <a:off x="803697" y="1667560"/>
            <a:ext cx="3369113" cy="1797953"/>
            <a:chOff x="803697" y="4145457"/>
            <a:chExt cx="3369113" cy="1797953"/>
          </a:xfrm>
        </p:grpSpPr>
        <p:grpSp>
          <p:nvGrpSpPr>
            <p:cNvPr id="19" name="グループ化 18"/>
            <p:cNvGrpSpPr/>
            <p:nvPr/>
          </p:nvGrpSpPr>
          <p:grpSpPr>
            <a:xfrm flipH="1">
              <a:off x="803697" y="4145457"/>
              <a:ext cx="1338167" cy="1401770"/>
              <a:chOff x="1158688" y="1360185"/>
              <a:chExt cx="1338167" cy="1401770"/>
            </a:xfrm>
          </p:grpSpPr>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24" name="直線コネクタ 23"/>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918145" y="5004756"/>
              <a:ext cx="1158719" cy="923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grpSp>
      <p:sp>
        <p:nvSpPr>
          <p:cNvPr id="30" name="二等辺三角形 29"/>
          <p:cNvSpPr/>
          <p:nvPr/>
        </p:nvSpPr>
        <p:spPr>
          <a:xfrm rot="5400000">
            <a:off x="3832023" y="2184293"/>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4767866" y="1195931"/>
            <a:ext cx="3967044" cy="4757194"/>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p:nvPr/>
        </p:nvSpPr>
        <p:spPr>
          <a:xfrm rot="10800000" flipH="1">
            <a:off x="4764023" y="1227672"/>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rot="21161010">
            <a:off x="4746631" y="1258060"/>
            <a:ext cx="1705916"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戦況の変化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a:off x="5026633" y="2019617"/>
            <a:ext cx="3569826" cy="3416320"/>
          </a:xfrm>
          <a:prstGeom prst="rect">
            <a:avLst/>
          </a:prstGeom>
          <a:noFill/>
        </p:spPr>
        <p:txBody>
          <a:bodyPr wrap="square" rtlCol="0">
            <a:spAutoFit/>
          </a:bodyPr>
          <a:lstStyle/>
          <a:p>
            <a:pPr>
              <a:lnSpc>
                <a:spcPct val="150000"/>
              </a:lnSpc>
            </a:pPr>
            <a:r>
              <a:rPr kumimoji="1" lang="ja-JP" altLang="en-US" dirty="0" smtClean="0"/>
              <a:t>特定の部位を破壊すると、</a:t>
            </a:r>
            <a:endParaRPr kumimoji="1" lang="en-US" altLang="ja-JP" dirty="0" smtClean="0"/>
          </a:p>
          <a:p>
            <a:pPr>
              <a:lnSpc>
                <a:spcPct val="150000"/>
              </a:lnSpc>
            </a:pPr>
            <a:r>
              <a:rPr lang="ja-JP" altLang="en-US" b="1" dirty="0">
                <a:solidFill>
                  <a:srgbClr val="FF0000"/>
                </a:solidFill>
              </a:rPr>
              <a:t>敵</a:t>
            </a:r>
            <a:r>
              <a:rPr lang="ja-JP" altLang="en-US" b="1" dirty="0" smtClean="0">
                <a:solidFill>
                  <a:srgbClr val="FF0000"/>
                </a:solidFill>
              </a:rPr>
              <a:t>の行動に変化が・・・</a:t>
            </a:r>
            <a:endParaRPr lang="en-US" altLang="ja-JP" b="1" dirty="0" smtClean="0">
              <a:solidFill>
                <a:srgbClr val="FF0000"/>
              </a:solidFill>
            </a:endParaRPr>
          </a:p>
          <a:p>
            <a:pPr>
              <a:lnSpc>
                <a:spcPct val="150000"/>
              </a:lnSpc>
            </a:pPr>
            <a:r>
              <a:rPr lang="ja-JP" altLang="en-US" dirty="0"/>
              <a:t>自身</a:t>
            </a:r>
            <a:r>
              <a:rPr lang="ja-JP" altLang="en-US" dirty="0" smtClean="0"/>
              <a:t>の戦い方に合わせて、部位破壊をすることで</a:t>
            </a:r>
            <a:r>
              <a:rPr lang="ja-JP" altLang="en-US" b="1" dirty="0" smtClean="0">
                <a:solidFill>
                  <a:srgbClr val="FF0000"/>
                </a:solidFill>
              </a:rPr>
              <a:t>戦闘を有利に</a:t>
            </a:r>
            <a:r>
              <a:rPr lang="ja-JP" altLang="en-US" dirty="0" smtClean="0"/>
              <a:t>進めることができる</a:t>
            </a:r>
            <a:endParaRPr lang="en-US" altLang="ja-JP" dirty="0" smtClean="0"/>
          </a:p>
          <a:p>
            <a:pPr>
              <a:lnSpc>
                <a:spcPct val="150000"/>
              </a:lnSpc>
            </a:pPr>
            <a:endParaRPr lang="en-US" altLang="ja-JP" dirty="0" smtClean="0"/>
          </a:p>
          <a:p>
            <a:pPr>
              <a:lnSpc>
                <a:spcPct val="150000"/>
              </a:lnSpc>
            </a:pPr>
            <a:r>
              <a:rPr lang="ja-JP" altLang="en-US" dirty="0" smtClean="0"/>
              <a:t>自身がほしいパーツを奪って、</a:t>
            </a:r>
            <a:endParaRPr lang="en-US" altLang="ja-JP" dirty="0" smtClean="0"/>
          </a:p>
          <a:p>
            <a:pPr>
              <a:lnSpc>
                <a:spcPct val="150000"/>
              </a:lnSpc>
            </a:pPr>
            <a:r>
              <a:rPr lang="ja-JP" altLang="en-US" b="1" dirty="0" smtClean="0">
                <a:solidFill>
                  <a:srgbClr val="FF0000"/>
                </a:solidFill>
              </a:rPr>
              <a:t>オリジナルの強化</a:t>
            </a:r>
            <a:r>
              <a:rPr lang="ja-JP" altLang="en-US" dirty="0" smtClean="0"/>
              <a:t>が可能！</a:t>
            </a:r>
            <a:endParaRPr lang="en-US" altLang="ja-JP" dirty="0" smtClean="0"/>
          </a:p>
        </p:txBody>
      </p:sp>
      <p:sp>
        <p:nvSpPr>
          <p:cNvPr id="35" name="角丸四角形 34"/>
          <p:cNvSpPr/>
          <p:nvPr/>
        </p:nvSpPr>
        <p:spPr>
          <a:xfrm>
            <a:off x="409090" y="367973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直角三角形 35"/>
          <p:cNvSpPr/>
          <p:nvPr/>
        </p:nvSpPr>
        <p:spPr>
          <a:xfrm rot="10800000" flipH="1">
            <a:off x="409090" y="371148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631463" y="4449844"/>
            <a:ext cx="3569826" cy="1338828"/>
          </a:xfrm>
          <a:prstGeom prst="rect">
            <a:avLst/>
          </a:prstGeom>
          <a:noFill/>
        </p:spPr>
        <p:txBody>
          <a:bodyPr wrap="square" rtlCol="0">
            <a:spAutoFit/>
          </a:bodyPr>
          <a:lstStyle/>
          <a:p>
            <a:pPr>
              <a:lnSpc>
                <a:spcPct val="150000"/>
              </a:lnSpc>
            </a:pPr>
            <a:r>
              <a:rPr lang="ja-JP" altLang="en-US" dirty="0" smtClean="0"/>
              <a:t>倒した敵からパーツを奪う以外にも装備部分を直接狙うことで</a:t>
            </a:r>
            <a:r>
              <a:rPr lang="ja-JP" altLang="en-US" b="1" dirty="0" smtClean="0">
                <a:solidFill>
                  <a:srgbClr val="FF0000"/>
                </a:solidFill>
              </a:rPr>
              <a:t>敵を弱らせ自身を強化！！</a:t>
            </a:r>
            <a:endParaRPr lang="en-US" altLang="ja-JP" b="1" dirty="0" smtClean="0">
              <a:solidFill>
                <a:srgbClr val="FF0000"/>
              </a:solidFill>
            </a:endParaRPr>
          </a:p>
        </p:txBody>
      </p:sp>
      <p:sp>
        <p:nvSpPr>
          <p:cNvPr id="38" name="テキスト ボックス 37"/>
          <p:cNvSpPr txBox="1"/>
          <p:nvPr/>
        </p:nvSpPr>
        <p:spPr>
          <a:xfrm rot="21161010">
            <a:off x="421302" y="3732890"/>
            <a:ext cx="165141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装備を狙え</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52930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375273" y="3653155"/>
            <a:ext cx="8403324" cy="2329298"/>
            <a:chOff x="375273" y="970387"/>
            <a:chExt cx="8403324" cy="2329298"/>
          </a:xfrm>
        </p:grpSpPr>
        <p:grpSp>
          <p:nvGrpSpPr>
            <p:cNvPr id="12" name="グループ化 11"/>
            <p:cNvGrpSpPr/>
            <p:nvPr/>
          </p:nvGrpSpPr>
          <p:grpSpPr>
            <a:xfrm>
              <a:off x="375273" y="970387"/>
              <a:ext cx="4048391" cy="2329298"/>
              <a:chOff x="375273" y="970387"/>
              <a:chExt cx="4048391" cy="2329298"/>
            </a:xfrm>
          </p:grpSpPr>
          <p:grpSp>
            <p:nvGrpSpPr>
              <p:cNvPr id="16" name="グループ化 15"/>
              <p:cNvGrpSpPr/>
              <p:nvPr/>
            </p:nvGrpSpPr>
            <p:grpSpPr>
              <a:xfrm>
                <a:off x="409090" y="1030103"/>
                <a:ext cx="4014574" cy="2269582"/>
                <a:chOff x="409090" y="1030103"/>
                <a:chExt cx="4014574" cy="2269582"/>
              </a:xfrm>
            </p:grpSpPr>
            <p:sp>
              <p:nvSpPr>
                <p:cNvPr id="23" name="角丸四角形 22"/>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直角三角形 23"/>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p:cNvSpPr txBox="1"/>
              <p:nvPr/>
            </p:nvSpPr>
            <p:spPr>
              <a:xfrm rot="21161010">
                <a:off x="375273" y="970387"/>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特化</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 name="角丸四角形 12"/>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34892" y="963789"/>
            <a:ext cx="8443705" cy="3243364"/>
            <a:chOff x="334892" y="963789"/>
            <a:chExt cx="8443705" cy="3243364"/>
          </a:xfrm>
        </p:grpSpPr>
        <p:sp>
          <p:nvSpPr>
            <p:cNvPr id="26" name="角丸四角形 2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334892" y="963789"/>
              <a:ext cx="6103637" cy="3243364"/>
              <a:chOff x="334892" y="963789"/>
              <a:chExt cx="6103637" cy="3243364"/>
            </a:xfrm>
          </p:grpSpPr>
          <p:grpSp>
            <p:nvGrpSpPr>
              <p:cNvPr id="30" name="グループ化 29"/>
              <p:cNvGrpSpPr/>
              <p:nvPr/>
            </p:nvGrpSpPr>
            <p:grpSpPr>
              <a:xfrm>
                <a:off x="409090" y="1030103"/>
                <a:ext cx="4014574" cy="2269582"/>
                <a:chOff x="409090" y="1030103"/>
                <a:chExt cx="4014574" cy="2269582"/>
              </a:xfrm>
            </p:grpSpPr>
            <p:sp>
              <p:nvSpPr>
                <p:cNvPr id="34" name="角丸四角形 33"/>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5" name="直角三角形 34"/>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テキスト ボックス 30"/>
              <p:cNvSpPr txBox="1"/>
              <p:nvPr/>
            </p:nvSpPr>
            <p:spPr>
              <a:xfrm rot="21161010">
                <a:off x="334892" y="963789"/>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均等</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2" name="テキスト ボックス 31"/>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3" name="テキスト ボックス 32"/>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29" name="二等辺三角形 28"/>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dirty="0" smtClean="0"/>
              <a:t>アタッチ </a:t>
            </a:r>
            <a:r>
              <a:rPr kumimoji="1" lang="en-US" altLang="ja-JP" dirty="0" smtClean="0"/>
              <a:t>-Attach-</a:t>
            </a:r>
            <a:endParaRPr kumimoji="1" lang="ja-JP" altLang="en-US" dirty="0"/>
          </a:p>
        </p:txBody>
      </p:sp>
      <p:pic>
        <p:nvPicPr>
          <p:cNvPr id="17" name="図 16"/>
          <p:cNvPicPr>
            <a:picLocks noChangeAspect="1"/>
          </p:cNvPicPr>
          <p:nvPr/>
        </p:nvPicPr>
        <p:blipFill rotWithShape="1">
          <a:blip r:embed="rId3" cstate="print">
            <a:extLst>
              <a:ext uri="{28A0092B-C50C-407E-A947-70E740481C1C}">
                <a14:useLocalDpi xmlns:a14="http://schemas.microsoft.com/office/drawing/2010/main" val="0"/>
              </a:ext>
            </a:extLst>
          </a:blip>
          <a:srcRect b="3721"/>
          <a:stretch/>
        </p:blipFill>
        <p:spPr>
          <a:xfrm>
            <a:off x="1549374" y="1374118"/>
            <a:ext cx="1776226" cy="1911524"/>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1248382" y="4134172"/>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800633" y="4610759"/>
            <a:ext cx="697944" cy="1349903"/>
          </a:xfrm>
          <a:prstGeom prst="rect">
            <a:avLst/>
          </a:prstGeom>
        </p:spPr>
      </p:pic>
      <p:sp>
        <p:nvSpPr>
          <p:cNvPr id="36" name="テキスト ボックス 35"/>
          <p:cNvSpPr txBox="1"/>
          <p:nvPr/>
        </p:nvSpPr>
        <p:spPr>
          <a:xfrm>
            <a:off x="5165084" y="1714872"/>
            <a:ext cx="3312489" cy="1338828"/>
          </a:xfrm>
          <a:prstGeom prst="rect">
            <a:avLst/>
          </a:prstGeom>
          <a:noFill/>
        </p:spPr>
        <p:txBody>
          <a:bodyPr wrap="square" rtlCol="0">
            <a:spAutoFit/>
          </a:bodyPr>
          <a:lstStyle/>
          <a:p>
            <a:pPr>
              <a:lnSpc>
                <a:spcPct val="150000"/>
              </a:lnSpc>
            </a:pPr>
            <a:r>
              <a:rPr lang="ja-JP" altLang="en-US" dirty="0" smtClean="0"/>
              <a:t>全身</a:t>
            </a:r>
            <a:r>
              <a:rPr lang="ja-JP" altLang="en-US" dirty="0"/>
              <a:t>を均等に強化</a:t>
            </a:r>
            <a:r>
              <a:rPr lang="ja-JP" altLang="en-US" dirty="0" smtClean="0"/>
              <a:t>することで</a:t>
            </a:r>
            <a:endParaRPr lang="en-US" altLang="ja-JP" dirty="0" smtClean="0"/>
          </a:p>
          <a:p>
            <a:pPr>
              <a:lnSpc>
                <a:spcPct val="150000"/>
              </a:lnSpc>
            </a:pPr>
            <a:r>
              <a:rPr lang="ja-JP" altLang="en-US" dirty="0"/>
              <a:t>キャラクタ</a:t>
            </a:r>
            <a:r>
              <a:rPr lang="ja-JP" altLang="en-US" dirty="0" smtClean="0"/>
              <a:t>ーの操作性を上げ</a:t>
            </a:r>
            <a:endParaRPr lang="en-US" altLang="ja-JP" dirty="0" smtClean="0"/>
          </a:p>
          <a:p>
            <a:pPr>
              <a:lnSpc>
                <a:spcPct val="150000"/>
              </a:lnSpc>
            </a:pPr>
            <a:r>
              <a:rPr lang="ja-JP" altLang="en-US" b="1" dirty="0" smtClean="0">
                <a:solidFill>
                  <a:srgbClr val="FF0000"/>
                </a:solidFill>
              </a:rPr>
              <a:t>戦いやすい</a:t>
            </a:r>
            <a:r>
              <a:rPr lang="ja-JP" altLang="en-US" b="1" dirty="0">
                <a:solidFill>
                  <a:srgbClr val="FF0000"/>
                </a:solidFill>
              </a:rPr>
              <a:t>性能</a:t>
            </a:r>
            <a:r>
              <a:rPr lang="ja-JP" altLang="en-US" dirty="0"/>
              <a:t>に</a:t>
            </a:r>
            <a:r>
              <a:rPr lang="ja-JP" altLang="en-US" dirty="0" smtClean="0"/>
              <a:t>なる</a:t>
            </a:r>
            <a:endParaRPr lang="en-US" altLang="ja-JP" dirty="0"/>
          </a:p>
        </p:txBody>
      </p:sp>
      <p:sp>
        <p:nvSpPr>
          <p:cNvPr id="38" name="テキスト ボックス 37"/>
          <p:cNvSpPr txBox="1"/>
          <p:nvPr/>
        </p:nvSpPr>
        <p:spPr>
          <a:xfrm>
            <a:off x="5095143" y="4396663"/>
            <a:ext cx="3312489" cy="1338828"/>
          </a:xfrm>
          <a:prstGeom prst="rect">
            <a:avLst/>
          </a:prstGeom>
          <a:noFill/>
        </p:spPr>
        <p:txBody>
          <a:bodyPr wrap="square" rtlCol="0">
            <a:spAutoFit/>
          </a:bodyPr>
          <a:lstStyle/>
          <a:p>
            <a:pPr>
              <a:lnSpc>
                <a:spcPct val="150000"/>
              </a:lnSpc>
            </a:pPr>
            <a:r>
              <a:rPr lang="ja-JP" altLang="en-US" dirty="0" smtClean="0"/>
              <a:t>同じ</a:t>
            </a:r>
            <a:r>
              <a:rPr lang="ja-JP" altLang="en-US" dirty="0"/>
              <a:t>パーツ</a:t>
            </a:r>
            <a:r>
              <a:rPr lang="ja-JP" altLang="en-US" dirty="0" smtClean="0"/>
              <a:t>を</a:t>
            </a:r>
            <a:r>
              <a:rPr lang="ja-JP" altLang="en-US" dirty="0"/>
              <a:t>一部分</a:t>
            </a:r>
            <a:r>
              <a:rPr lang="ja-JP" altLang="en-US" dirty="0" smtClean="0"/>
              <a:t>に装備</a:t>
            </a:r>
            <a:endParaRPr lang="en-US" altLang="ja-JP" dirty="0" smtClean="0"/>
          </a:p>
          <a:p>
            <a:pPr>
              <a:lnSpc>
                <a:spcPct val="150000"/>
              </a:lnSpc>
            </a:pPr>
            <a:r>
              <a:rPr lang="ja-JP" altLang="en-US" dirty="0"/>
              <a:t>癖</a:t>
            </a:r>
            <a:r>
              <a:rPr lang="ja-JP" altLang="en-US" dirty="0" smtClean="0"/>
              <a:t>のある特化型へ</a:t>
            </a:r>
            <a:endParaRPr lang="en-US" altLang="ja-JP" dirty="0" smtClean="0"/>
          </a:p>
          <a:p>
            <a:pPr>
              <a:lnSpc>
                <a:spcPct val="150000"/>
              </a:lnSpc>
            </a:pPr>
            <a:r>
              <a:rPr lang="ja-JP" altLang="en-US" b="1" dirty="0">
                <a:solidFill>
                  <a:srgbClr val="FF0000"/>
                </a:solidFill>
              </a:rPr>
              <a:t>特殊</a:t>
            </a:r>
            <a:r>
              <a:rPr lang="ja-JP" altLang="en-US" b="1" dirty="0" smtClean="0">
                <a:solidFill>
                  <a:srgbClr val="FF0000"/>
                </a:solidFill>
              </a:rPr>
              <a:t>な攻撃やアクション可能</a:t>
            </a:r>
            <a:endParaRPr lang="en-US" altLang="ja-JP" b="1" dirty="0" smtClean="0">
              <a:solidFill>
                <a:srgbClr val="FF0000"/>
              </a:solidFill>
            </a:endParaRPr>
          </a:p>
        </p:txBody>
      </p:sp>
    </p:spTree>
    <p:extLst>
      <p:ext uri="{BB962C8B-B14F-4D97-AF65-F5344CB8AC3E}">
        <p14:creationId xmlns:p14="http://schemas.microsoft.com/office/powerpoint/2010/main" val="4151743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パージ </a:t>
            </a:r>
            <a:r>
              <a:rPr kumimoji="1" lang="en-US" altLang="ja-JP" dirty="0" smtClean="0"/>
              <a:t>-Purge-</a:t>
            </a:r>
            <a:endParaRPr kumimoji="1" lang="ja-JP" altLang="en-US" dirty="0"/>
          </a:p>
        </p:txBody>
      </p:sp>
      <p:grpSp>
        <p:nvGrpSpPr>
          <p:cNvPr id="13" name="グループ化 12"/>
          <p:cNvGrpSpPr/>
          <p:nvPr/>
        </p:nvGrpSpPr>
        <p:grpSpPr>
          <a:xfrm>
            <a:off x="409090" y="3622472"/>
            <a:ext cx="8369507" cy="2359981"/>
            <a:chOff x="409090" y="939704"/>
            <a:chExt cx="8369507" cy="2359981"/>
          </a:xfrm>
        </p:grpSpPr>
        <p:grpSp>
          <p:nvGrpSpPr>
            <p:cNvPr id="14" name="グループ化 13"/>
            <p:cNvGrpSpPr/>
            <p:nvPr/>
          </p:nvGrpSpPr>
          <p:grpSpPr>
            <a:xfrm>
              <a:off x="409090" y="939704"/>
              <a:ext cx="4014574" cy="2359981"/>
              <a:chOff x="409090" y="939704"/>
              <a:chExt cx="4014574" cy="2359981"/>
            </a:xfrm>
          </p:grpSpPr>
          <p:grpSp>
            <p:nvGrpSpPr>
              <p:cNvPr id="23" name="グループ化 22"/>
              <p:cNvGrpSpPr/>
              <p:nvPr/>
            </p:nvGrpSpPr>
            <p:grpSpPr>
              <a:xfrm>
                <a:off x="409090" y="1030103"/>
                <a:ext cx="4014574" cy="2269582"/>
                <a:chOff x="409090" y="1030103"/>
                <a:chExt cx="4014574" cy="2269582"/>
              </a:xfrm>
            </p:grpSpPr>
            <p:sp>
              <p:nvSpPr>
                <p:cNvPr id="25" name="角丸四角形 24"/>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直角三角形 2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p:cNvSpPr txBox="1"/>
              <p:nvPr/>
            </p:nvSpPr>
            <p:spPr>
              <a:xfrm rot="21161010">
                <a:off x="454626" y="939704"/>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必殺</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8" name="角丸四角形 1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p:cNvGrpSpPr/>
          <p:nvPr/>
        </p:nvGrpSpPr>
        <p:grpSpPr>
          <a:xfrm>
            <a:off x="409090" y="952493"/>
            <a:ext cx="8369507" cy="3254660"/>
            <a:chOff x="409090" y="952493"/>
            <a:chExt cx="8369507" cy="3254660"/>
          </a:xfrm>
        </p:grpSpPr>
        <p:sp>
          <p:nvSpPr>
            <p:cNvPr id="28" name="角丸四角形 2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p:nvGrpSpPr>
          <p:grpSpPr>
            <a:xfrm>
              <a:off x="409090" y="952493"/>
              <a:ext cx="6029439" cy="3254660"/>
              <a:chOff x="409090" y="952493"/>
              <a:chExt cx="6029439" cy="3254660"/>
            </a:xfrm>
          </p:grpSpPr>
          <p:grpSp>
            <p:nvGrpSpPr>
              <p:cNvPr id="32" name="グループ化 31"/>
              <p:cNvGrpSpPr/>
              <p:nvPr/>
            </p:nvGrpSpPr>
            <p:grpSpPr>
              <a:xfrm>
                <a:off x="409090" y="1030103"/>
                <a:ext cx="4014574" cy="2269582"/>
                <a:chOff x="409090" y="1030103"/>
                <a:chExt cx="4014574" cy="2269582"/>
              </a:xfrm>
            </p:grpSpPr>
            <p:sp>
              <p:nvSpPr>
                <p:cNvPr id="36" name="角丸四角形 3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直角三角形 3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rot="21161010">
                <a:off x="447605" y="952493"/>
                <a:ext cx="647934" cy="646331"/>
              </a:xfrm>
              <a:prstGeom prst="rect">
                <a:avLst/>
              </a:prstGeom>
              <a:noFill/>
            </p:spPr>
            <p:txBody>
              <a:bodyPr wrap="none" rtlCol="0">
                <a:spAutoFit/>
              </a:bodyPr>
              <a:lstStyle/>
              <a:p>
                <a:r>
                  <a:rPr lang="ja-JP" altLang="en-US" sz="3600" b="1" smtClean="0">
                    <a:ln w="12700">
                      <a:solidFill>
                        <a:schemeClr val="tx1"/>
                      </a:solidFill>
                    </a:ln>
                    <a:solidFill>
                      <a:schemeClr val="bg1"/>
                    </a:solidFill>
                    <a:latin typeface="HGP明朝B" panose="02020800000000000000" pitchFamily="18" charset="-128"/>
                    <a:ea typeface="HGP明朝B" panose="02020800000000000000" pitchFamily="18" charset="-128"/>
                  </a:rPr>
                  <a:t>脱</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5" name="テキスト ボックス 34"/>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31" name="二等辺三角形 30"/>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p:cNvSpPr txBox="1"/>
          <p:nvPr/>
        </p:nvSpPr>
        <p:spPr>
          <a:xfrm>
            <a:off x="4974100" y="1715434"/>
            <a:ext cx="3569826" cy="1338828"/>
          </a:xfrm>
          <a:prstGeom prst="rect">
            <a:avLst/>
          </a:prstGeom>
          <a:noFill/>
        </p:spPr>
        <p:txBody>
          <a:bodyPr wrap="square" rtlCol="0">
            <a:spAutoFit/>
          </a:bodyPr>
          <a:lstStyle/>
          <a:p>
            <a:pPr>
              <a:lnSpc>
                <a:spcPct val="150000"/>
              </a:lnSpc>
            </a:pPr>
            <a:r>
              <a:rPr lang="ja-JP" altLang="en-US" b="1" dirty="0">
                <a:solidFill>
                  <a:srgbClr val="FF0000"/>
                </a:solidFill>
              </a:rPr>
              <a:t>回避</a:t>
            </a:r>
            <a:r>
              <a:rPr lang="ja-JP" altLang="en-US" b="1" dirty="0" smtClean="0">
                <a:solidFill>
                  <a:srgbClr val="FF0000"/>
                </a:solidFill>
              </a:rPr>
              <a:t>と攻撃</a:t>
            </a:r>
            <a:r>
              <a:rPr lang="ja-JP" altLang="en-US" dirty="0" smtClean="0"/>
              <a:t>を</a:t>
            </a:r>
            <a:r>
              <a:rPr lang="ja-JP" altLang="en-US" dirty="0"/>
              <a:t>兼</a:t>
            </a:r>
            <a:r>
              <a:rPr lang="ja-JP" altLang="en-US" dirty="0" smtClean="0"/>
              <a:t>ねそろえた技</a:t>
            </a:r>
            <a:endParaRPr lang="en-US" altLang="ja-JP" dirty="0" smtClean="0"/>
          </a:p>
          <a:p>
            <a:pPr>
              <a:lnSpc>
                <a:spcPct val="150000"/>
              </a:lnSpc>
            </a:pPr>
            <a:r>
              <a:rPr kumimoji="1" lang="ja-JP" altLang="en-US" dirty="0"/>
              <a:t>耐久力</a:t>
            </a:r>
            <a:r>
              <a:rPr kumimoji="1" lang="ja-JP" altLang="en-US" dirty="0" smtClean="0"/>
              <a:t>が</a:t>
            </a:r>
            <a:r>
              <a:rPr kumimoji="1" lang="ja-JP" altLang="en-US" dirty="0"/>
              <a:t>少</a:t>
            </a:r>
            <a:r>
              <a:rPr kumimoji="1" lang="ja-JP" altLang="en-US" dirty="0" smtClean="0"/>
              <a:t>ないときや、</a:t>
            </a:r>
            <a:endParaRPr kumimoji="1" lang="en-US" altLang="ja-JP" dirty="0" smtClean="0"/>
          </a:p>
          <a:p>
            <a:pPr>
              <a:lnSpc>
                <a:spcPct val="150000"/>
              </a:lnSpc>
            </a:pPr>
            <a:r>
              <a:rPr kumimoji="1" lang="ja-JP" altLang="en-US" dirty="0" smtClean="0"/>
              <a:t>装備変更したいときにも使える</a:t>
            </a:r>
            <a:endParaRPr kumimoji="1" lang="en-US" altLang="ja-JP" dirty="0" smtClean="0"/>
          </a:p>
        </p:txBody>
      </p:sp>
      <p:sp>
        <p:nvSpPr>
          <p:cNvPr id="54" name="テキスト ボックス 53"/>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あえて</a:t>
            </a:r>
            <a:r>
              <a:rPr lang="ja-JP" altLang="en-US" b="1" dirty="0" smtClean="0">
                <a:solidFill>
                  <a:srgbClr val="FF0000"/>
                </a:solidFill>
              </a:rPr>
              <a:t>偏った</a:t>
            </a:r>
            <a:r>
              <a:rPr lang="ja-JP" altLang="en-US" b="1" dirty="0">
                <a:solidFill>
                  <a:srgbClr val="FF0000"/>
                </a:solidFill>
              </a:rPr>
              <a:t>装備</a:t>
            </a:r>
            <a:r>
              <a:rPr lang="ja-JP" altLang="en-US" dirty="0" smtClean="0"/>
              <a:t>をすることで</a:t>
            </a:r>
            <a:endParaRPr lang="en-US" altLang="ja-JP" dirty="0" smtClean="0"/>
          </a:p>
          <a:p>
            <a:pPr>
              <a:lnSpc>
                <a:spcPct val="150000"/>
              </a:lnSpc>
            </a:pPr>
            <a:r>
              <a:rPr lang="ja-JP" altLang="en-US" dirty="0"/>
              <a:t>耐久力</a:t>
            </a:r>
            <a:r>
              <a:rPr lang="ja-JP" altLang="en-US" dirty="0" smtClean="0"/>
              <a:t>を</a:t>
            </a:r>
            <a:r>
              <a:rPr lang="ja-JP" altLang="en-US" dirty="0"/>
              <a:t>消費</a:t>
            </a:r>
            <a:r>
              <a:rPr lang="ja-JP" altLang="en-US" dirty="0" smtClean="0"/>
              <a:t>する大技を使える</a:t>
            </a:r>
            <a:endParaRPr lang="en-US" altLang="ja-JP" dirty="0" smtClean="0"/>
          </a:p>
          <a:p>
            <a:pPr>
              <a:lnSpc>
                <a:spcPct val="150000"/>
              </a:lnSpc>
            </a:pPr>
            <a:r>
              <a:rPr lang="ja-JP" altLang="en-US" dirty="0" smtClean="0"/>
              <a:t>ボス戦や殲滅に</a:t>
            </a:r>
            <a:r>
              <a:rPr lang="ja-JP" altLang="en-US" b="1" dirty="0" smtClean="0">
                <a:solidFill>
                  <a:srgbClr val="FF0000"/>
                </a:solidFill>
              </a:rPr>
              <a:t>効果絶大！！</a:t>
            </a:r>
            <a:endParaRPr lang="en-US" altLang="ja-JP" b="1" dirty="0" smtClean="0">
              <a:solidFill>
                <a:srgbClr val="FF0000"/>
              </a:solidFill>
            </a:endParaRPr>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41927" y="3789742"/>
            <a:ext cx="2301369" cy="2301369"/>
          </a:xfrm>
          <a:prstGeom prst="rect">
            <a:avLst/>
          </a:prstGeom>
        </p:spPr>
      </p:pic>
      <p:pic>
        <p:nvPicPr>
          <p:cNvPr id="56" name="図 55"/>
          <p:cNvPicPr>
            <a:picLocks noChangeAspect="1"/>
          </p:cNvPicPr>
          <p:nvPr/>
        </p:nvPicPr>
        <p:blipFill rotWithShape="1">
          <a:blip r:embed="rId4" cstate="print">
            <a:extLst>
              <a:ext uri="{28A0092B-C50C-407E-A947-70E740481C1C}">
                <a14:useLocalDpi xmlns:a14="http://schemas.microsoft.com/office/drawing/2010/main" val="0"/>
              </a:ext>
            </a:extLst>
          </a:blip>
          <a:srcRect l="56949" t="35645" r="1" b="25274"/>
          <a:stretch/>
        </p:blipFill>
        <p:spPr>
          <a:xfrm rot="19811508">
            <a:off x="2401445" y="3951327"/>
            <a:ext cx="920880" cy="628632"/>
          </a:xfrm>
          <a:prstGeom prst="rect">
            <a:avLst/>
          </a:prstGeom>
        </p:spPr>
      </p:pic>
    </p:spTree>
    <p:extLst>
      <p:ext uri="{BB962C8B-B14F-4D97-AF65-F5344CB8AC3E}">
        <p14:creationId xmlns:p14="http://schemas.microsoft.com/office/powerpoint/2010/main" val="1118547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4918</TotalTime>
  <Words>686</Words>
  <Application>Microsoft Office PowerPoint</Application>
  <PresentationFormat>画面に合わせる (4:3)</PresentationFormat>
  <Paragraphs>125</Paragraphs>
  <Slides>8</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HGP明朝B</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ゲームフロー</vt:lpstr>
      <vt:lpstr>ブレイク -Break-</vt:lpstr>
      <vt:lpstr>ロード -Rod-</vt:lpstr>
      <vt:lpstr>アタッチ -Attach-</vt:lpstr>
      <vt:lpstr>パージ -Purge-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95</cp:revision>
  <dcterms:created xsi:type="dcterms:W3CDTF">2017-07-27T04:51:21Z</dcterms:created>
  <dcterms:modified xsi:type="dcterms:W3CDTF">2017-12-01T07:49:31Z</dcterms:modified>
</cp:coreProperties>
</file>