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3" r:id="rId3"/>
    <p:sldId id="261" r:id="rId4"/>
    <p:sldId id="262" r:id="rId5"/>
    <p:sldId id="265" r:id="rId6"/>
    <p:sldId id="268" r:id="rId7"/>
    <p:sldId id="267" r:id="rId8"/>
    <p:sldId id="266" r:id="rId9"/>
    <p:sldId id="269" r:id="rId10"/>
    <p:sldId id="270"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91327" autoAdjust="0"/>
  </p:normalViewPr>
  <p:slideViewPr>
    <p:cSldViewPr snapToGrid="0" showGuides="1">
      <p:cViewPr>
        <p:scale>
          <a:sx n="66" d="100"/>
          <a:sy n="66" d="100"/>
        </p:scale>
        <p:origin x="600" y="264"/>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挨拶</a:t>
            </a:r>
            <a:endParaRPr kumimoji="1" lang="en-US" altLang="ja-JP" dirty="0" smtClean="0"/>
          </a:p>
          <a:p>
            <a:endParaRPr kumimoji="1" lang="en-US" altLang="ja-JP" dirty="0" smtClean="0"/>
          </a:p>
          <a:p>
            <a:r>
              <a:rPr kumimoji="1" lang="ja-JP" altLang="en-US" dirty="0" smtClean="0"/>
              <a:t>ジャンル：</a:t>
            </a:r>
            <a:r>
              <a:rPr kumimoji="1" lang="en-US" altLang="ja-JP" dirty="0" smtClean="0"/>
              <a:t>3D </a:t>
            </a:r>
            <a:r>
              <a:rPr kumimoji="1" lang="ja-JP" altLang="en-US" dirty="0" smtClean="0"/>
              <a:t>アクションシューティング</a:t>
            </a:r>
            <a:endParaRPr kumimoji="1" lang="en-US" altLang="ja-JP" dirty="0" smtClean="0"/>
          </a:p>
          <a:p>
            <a:r>
              <a:rPr kumimoji="1" lang="ja-JP" altLang="en-US" dirty="0" smtClean="0"/>
              <a:t>開発環境：</a:t>
            </a:r>
            <a:r>
              <a:rPr kumimoji="1" lang="en-US" altLang="ja-JP" dirty="0" smtClean="0"/>
              <a:t>Unity</a:t>
            </a:r>
          </a:p>
          <a:p>
            <a:r>
              <a:rPr kumimoji="1" lang="ja-JP" altLang="en-US" dirty="0" smtClean="0"/>
              <a:t>対応機種：</a:t>
            </a:r>
            <a:r>
              <a:rPr kumimoji="1" lang="en-US" altLang="ja-JP" dirty="0" smtClean="0"/>
              <a:t>PC</a:t>
            </a:r>
          </a:p>
          <a:p>
            <a:r>
              <a:rPr kumimoji="1" lang="ja-JP" altLang="en-US" dirty="0" smtClean="0"/>
              <a:t>プレイ人数は</a:t>
            </a:r>
            <a:r>
              <a:rPr kumimoji="1" lang="en-US" altLang="ja-JP" dirty="0" smtClean="0"/>
              <a:t>1</a:t>
            </a:r>
            <a:r>
              <a:rPr kumimoji="1" lang="ja-JP" altLang="en-US" dirty="0" smtClean="0"/>
              <a:t>人を想定</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1</a:t>
            </a:fld>
            <a:endParaRPr kumimoji="1" lang="ja-JP" altLang="en-US"/>
          </a:p>
        </p:txBody>
      </p:sp>
    </p:spTree>
    <p:extLst>
      <p:ext uri="{BB962C8B-B14F-4D97-AF65-F5344CB8AC3E}">
        <p14:creationId xmlns:p14="http://schemas.microsoft.com/office/powerpoint/2010/main" val="10320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41938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ゲーム概要は</a:t>
            </a:r>
            <a:endParaRPr kumimoji="1" lang="en-US" altLang="ja-JP" dirty="0" smtClean="0"/>
          </a:p>
          <a:p>
            <a:r>
              <a:rPr kumimoji="1" lang="ja-JP" altLang="en-US" dirty="0" smtClean="0"/>
              <a:t>プレイヤーは自身で操作するキャラクターを強化して、</a:t>
            </a:r>
            <a:endParaRPr kumimoji="1" lang="en-US" altLang="ja-JP" dirty="0" smtClean="0"/>
          </a:p>
          <a:p>
            <a:r>
              <a:rPr kumimoji="1" lang="ja-JP" altLang="en-US" dirty="0" smtClean="0"/>
              <a:t>オリジナルの戦い方での戦闘です</a:t>
            </a:r>
            <a:endParaRPr kumimoji="1" lang="en-US" altLang="ja-JP" dirty="0" smtClean="0"/>
          </a:p>
          <a:p>
            <a:endParaRPr kumimoji="1" lang="en-US" altLang="ja-JP" dirty="0" smtClean="0"/>
          </a:p>
          <a:p>
            <a:r>
              <a:rPr kumimoji="1" lang="ja-JP" altLang="en-US" dirty="0" smtClean="0"/>
              <a:t>ゲームの目的は</a:t>
            </a:r>
            <a:endParaRPr kumimoji="1" lang="en-US" altLang="ja-JP" dirty="0" smtClean="0"/>
          </a:p>
          <a:p>
            <a:r>
              <a:rPr kumimoji="1" lang="ja-JP" altLang="en-US" dirty="0" smtClean="0"/>
              <a:t>ステージの奥で待ち構えるボスの撃破です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33948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2037745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136344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プレイヤー装着の装着例といたしまして</a:t>
            </a:r>
            <a:endParaRPr kumimoji="1" lang="en-US" altLang="ja-JP" dirty="0" smtClean="0"/>
          </a:p>
          <a:p>
            <a:endParaRPr kumimoji="1" lang="en-US" altLang="ja-JP" dirty="0" smtClean="0"/>
          </a:p>
          <a:p>
            <a:r>
              <a:rPr kumimoji="1" lang="ja-JP" altLang="en-US" dirty="0" smtClean="0"/>
              <a:t>全身をバランスよく強化していく</a:t>
            </a:r>
            <a:endParaRPr kumimoji="1" lang="en-US" altLang="ja-JP" dirty="0" smtClean="0"/>
          </a:p>
          <a:p>
            <a:r>
              <a:rPr kumimoji="1" lang="ja-JP" altLang="en-US" dirty="0" smtClean="0"/>
              <a:t>こちらは長時間安定した戦闘が楽しめるように操作性にもメリットがでます</a:t>
            </a:r>
            <a:endParaRPr kumimoji="1" lang="en-US" altLang="ja-JP" dirty="0" smtClean="0"/>
          </a:p>
          <a:p>
            <a:endParaRPr kumimoji="1" lang="en-US" altLang="ja-JP" dirty="0" smtClean="0"/>
          </a:p>
          <a:p>
            <a:r>
              <a:rPr kumimoji="1" lang="ja-JP" altLang="en-US" dirty="0" smtClean="0"/>
              <a:t>反対に一部分だけの強化は</a:t>
            </a:r>
            <a:endParaRPr kumimoji="1" lang="en-US" altLang="ja-JP" dirty="0" smtClean="0"/>
          </a:p>
          <a:p>
            <a:r>
              <a:rPr kumimoji="1" lang="ja-JP" altLang="en-US" dirty="0" smtClean="0"/>
              <a:t>重さの偏りで操作がしにくくなり、敵の攻撃に当たりやすくなってしまいますが</a:t>
            </a:r>
            <a:endParaRPr kumimoji="1" lang="en-US" altLang="ja-JP" dirty="0" smtClean="0"/>
          </a:p>
          <a:p>
            <a:r>
              <a:rPr kumimoji="1" lang="ja-JP" altLang="en-US" dirty="0" smtClean="0"/>
              <a:t>強化している部分をパージすることで強力な必殺技を使うことができます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123110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基本となるパージは、装備しているパーツの耐久力を０（ゼロ）にして、装備を勢いよく飛ばす</a:t>
            </a:r>
            <a:endParaRPr kumimoji="1" lang="en-US" altLang="ja-JP" dirty="0" smtClean="0"/>
          </a:p>
          <a:p>
            <a:r>
              <a:rPr kumimoji="1" lang="ja-JP" altLang="en-US" dirty="0" smtClean="0"/>
              <a:t>攻撃と回避を兼ねそろえた技になります</a:t>
            </a:r>
            <a:endParaRPr kumimoji="1" lang="en-US" altLang="ja-JP" dirty="0" smtClean="0"/>
          </a:p>
          <a:p>
            <a:endParaRPr kumimoji="1" lang="en-US" altLang="ja-JP" dirty="0" smtClean="0"/>
          </a:p>
          <a:p>
            <a:r>
              <a:rPr kumimoji="1" lang="ja-JP" altLang="en-US" dirty="0" smtClean="0"/>
              <a:t>それとは別に集中型で強化した場合、強化した部位、装備しているパーツから</a:t>
            </a:r>
            <a:endParaRPr kumimoji="1" lang="en-US" altLang="ja-JP" dirty="0" smtClean="0"/>
          </a:p>
          <a:p>
            <a:r>
              <a:rPr kumimoji="1" lang="ja-JP" altLang="en-US" dirty="0" smtClean="0"/>
              <a:t>様々な必殺技を発動できます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24028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このゲームの流れといたしまして</a:t>
            </a:r>
            <a:endParaRPr kumimoji="1" lang="en-US" altLang="ja-JP" dirty="0" smtClean="0"/>
          </a:p>
          <a:p>
            <a:r>
              <a:rPr kumimoji="1" lang="ja-JP" altLang="en-US" dirty="0" smtClean="0"/>
              <a:t>敵を攻撃する際に各部位を狙うことで敵の一部を破壊します</a:t>
            </a:r>
            <a:endParaRPr kumimoji="1" lang="en-US" altLang="ja-JP" dirty="0" smtClean="0"/>
          </a:p>
          <a:p>
            <a:endParaRPr kumimoji="1" lang="en-US" altLang="ja-JP" dirty="0" smtClean="0"/>
          </a:p>
          <a:p>
            <a:r>
              <a:rPr kumimoji="1" lang="ja-JP" altLang="en-US" dirty="0" smtClean="0"/>
              <a:t>破壊された部分はパーツとしてプレイヤーは入手することができます</a:t>
            </a:r>
            <a:endParaRPr kumimoji="1" lang="en-US" altLang="ja-JP" dirty="0" smtClean="0"/>
          </a:p>
          <a:p>
            <a:endParaRPr kumimoji="1" lang="en-US" altLang="ja-JP" dirty="0" smtClean="0"/>
          </a:p>
          <a:p>
            <a:r>
              <a:rPr kumimoji="1" lang="ja-JP" altLang="en-US" dirty="0" smtClean="0"/>
              <a:t>入手したパーツを自身に装着し強化</a:t>
            </a:r>
            <a:endParaRPr kumimoji="1" lang="en-US" altLang="ja-JP" dirty="0" smtClean="0"/>
          </a:p>
          <a:p>
            <a:endParaRPr kumimoji="1" lang="en-US" altLang="ja-JP" dirty="0" smtClean="0"/>
          </a:p>
          <a:p>
            <a:r>
              <a:rPr kumimoji="1" lang="ja-JP" altLang="en-US" dirty="0" smtClean="0"/>
              <a:t>限界値まで装備したパーツをすべて外すことで強力な必殺技を発動して戦います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8</a:t>
            </a:fld>
            <a:endParaRPr kumimoji="1" lang="ja-JP" altLang="en-US"/>
          </a:p>
        </p:txBody>
      </p:sp>
    </p:spTree>
    <p:extLst>
      <p:ext uri="{BB962C8B-B14F-4D97-AF65-F5344CB8AC3E}">
        <p14:creationId xmlns:p14="http://schemas.microsoft.com/office/powerpoint/2010/main" val="9269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0" name="グループ化 9"/>
          <p:cNvGrpSpPr/>
          <p:nvPr userDrawn="1"/>
        </p:nvGrpSpPr>
        <p:grpSpPr>
          <a:xfrm>
            <a:off x="0" y="1"/>
            <a:ext cx="9144000" cy="6857999"/>
            <a:chOff x="0" y="1"/>
            <a:chExt cx="9144000" cy="6857999"/>
          </a:xfrm>
        </p:grpSpPr>
        <p:sp>
          <p:nvSpPr>
            <p:cNvPr id="7" name="正方形/長方形 6"/>
            <p:cNvSpPr/>
            <p:nvPr userDrawn="1"/>
          </p:nvSpPr>
          <p:spPr>
            <a:xfrm>
              <a:off x="0" y="1"/>
              <a:ext cx="9144000"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0" y="275466"/>
              <a:ext cx="4580092"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4110753" y="198583"/>
              <a:ext cx="1100517" cy="586681"/>
            </a:xfrm>
            <a:prstGeom prst="parallelogram">
              <a:avLst>
                <a:gd name="adj" fmla="val 953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6295604"/>
              <a:ext cx="9144000" cy="5623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p:nvPr>
        </p:nvSpPr>
        <p:spPr>
          <a:xfrm>
            <a:off x="267037" y="13507"/>
            <a:ext cx="7689962" cy="646322"/>
          </a:xfrm>
          <a:noFill/>
        </p:spPr>
        <p:txBody>
          <a:bodyPr tIns="108000" anchor="t"/>
          <a:lstStyle>
            <a:lvl1pPr>
              <a:defRPr b="1">
                <a:solidFill>
                  <a:schemeClr val="bg1"/>
                </a:solidFill>
                <a:latin typeface="HGP明朝B" panose="02020800000000000000" pitchFamily="18" charset="-128"/>
                <a:ea typeface="HGP明朝B" panose="02020800000000000000" pitchFamily="18"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06544"/>
            <a:ext cx="7886700" cy="5013595"/>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30307" y="4787901"/>
            <a:ext cx="4606150" cy="1262098"/>
          </a:xfrm>
        </p:spPr>
        <p:txBody>
          <a:bodyPr>
            <a:normAutofit fontScale="92500"/>
          </a:bodyPr>
          <a:lstStyle/>
          <a:p>
            <a:pPr algn="l"/>
            <a:r>
              <a:rPr kumimoji="1" lang="ja-JP" altLang="en-US" sz="1400" dirty="0" smtClean="0"/>
              <a:t>ジャンル：</a:t>
            </a:r>
            <a:r>
              <a:rPr kumimoji="1" lang="en-US" altLang="ja-JP" sz="1400" dirty="0" smtClean="0"/>
              <a:t>3D </a:t>
            </a:r>
            <a:r>
              <a:rPr kumimoji="1" lang="ja-JP" altLang="en-US" sz="1400" dirty="0" smtClean="0"/>
              <a:t>アクションシューティング</a:t>
            </a:r>
            <a:endParaRPr kumimoji="1" lang="en-US" altLang="ja-JP" sz="1400" dirty="0" smtClean="0"/>
          </a:p>
          <a:p>
            <a:pPr algn="l"/>
            <a:r>
              <a:rPr kumimoji="1" lang="ja-JP" altLang="en-US" sz="1400" dirty="0" smtClean="0"/>
              <a:t>対応機種：</a:t>
            </a:r>
            <a:r>
              <a:rPr kumimoji="1" lang="en-US" altLang="ja-JP" sz="1400" dirty="0" smtClean="0"/>
              <a:t>PC</a:t>
            </a:r>
          </a:p>
          <a:p>
            <a:pPr algn="l"/>
            <a:r>
              <a:rPr lang="ja-JP" altLang="en-US" sz="1400" dirty="0" smtClean="0"/>
              <a:t>プレイ人数：</a:t>
            </a:r>
            <a:r>
              <a:rPr lang="en-US" altLang="ja-JP" sz="1400" dirty="0" smtClean="0"/>
              <a:t>1</a:t>
            </a:r>
            <a:r>
              <a:rPr lang="ja-JP" altLang="en-US" sz="1400" dirty="0" smtClean="0"/>
              <a:t>人</a:t>
            </a:r>
            <a:endParaRPr lang="en-US" altLang="ja-JP" sz="1400" dirty="0" smtClean="0"/>
          </a:p>
          <a:p>
            <a:pPr algn="l"/>
            <a:r>
              <a:rPr lang="ja-JP" altLang="en-US" sz="1400" dirty="0" smtClean="0"/>
              <a:t>ターゲット</a:t>
            </a:r>
            <a:r>
              <a:rPr lang="ja-JP" altLang="en-US" sz="1400" dirty="0" smtClean="0"/>
              <a:t>：機械好きアクションシューティング初心者</a:t>
            </a:r>
            <a:endParaRPr lang="en-US" altLang="ja-JP" sz="1400" dirty="0" smtClean="0"/>
          </a:p>
        </p:txBody>
      </p:sp>
      <p:sp>
        <p:nvSpPr>
          <p:cNvPr id="5" name="サブタイトル 2"/>
          <p:cNvSpPr txBox="1">
            <a:spLocks/>
          </p:cNvSpPr>
          <p:nvPr/>
        </p:nvSpPr>
        <p:spPr>
          <a:xfrm>
            <a:off x="6010836" y="5575300"/>
            <a:ext cx="2904564" cy="47469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p:txBody>
      </p:sp>
      <p:sp>
        <p:nvSpPr>
          <p:cNvPr id="8" name="正方形/長方形 7"/>
          <p:cNvSpPr/>
          <p:nvPr/>
        </p:nvSpPr>
        <p:spPr>
          <a:xfrm>
            <a:off x="0" y="0"/>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0" y="6182139"/>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02" y="1950315"/>
            <a:ext cx="4814195" cy="2181432"/>
          </a:xfrm>
          <a:prstGeom prst="rect">
            <a:avLst/>
          </a:prstGeom>
        </p:spPr>
      </p:pic>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操作方法</a:t>
            </a:r>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951393"/>
            <a:ext cx="3325830" cy="2266608"/>
          </a:xfrm>
          <a:prstGeom prst="rect">
            <a:avLst/>
          </a:prstGeom>
        </p:spPr>
      </p:pic>
      <p:sp>
        <p:nvSpPr>
          <p:cNvPr id="12" name="角丸四角形 11"/>
          <p:cNvSpPr/>
          <p:nvPr/>
        </p:nvSpPr>
        <p:spPr>
          <a:xfrm>
            <a:off x="270880" y="3439655"/>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p:cNvSpPr/>
          <p:nvPr/>
        </p:nvSpPr>
        <p:spPr>
          <a:xfrm rot="10800000" flipH="1">
            <a:off x="267037" y="3471396"/>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7114" y="4163893"/>
            <a:ext cx="3569826" cy="1338828"/>
          </a:xfrm>
          <a:prstGeom prst="rect">
            <a:avLst/>
          </a:prstGeom>
          <a:noFill/>
        </p:spPr>
        <p:txBody>
          <a:bodyPr wrap="square" rtlCol="0">
            <a:spAutoFit/>
          </a:bodyPr>
          <a:lstStyle/>
          <a:p>
            <a:pPr algn="ctr">
              <a:lnSpc>
                <a:spcPct val="150000"/>
              </a:lnSpc>
            </a:pPr>
            <a:r>
              <a:rPr lang="ja-JP" altLang="en-US" dirty="0" smtClean="0"/>
              <a:t>攻撃方法は多数！</a:t>
            </a:r>
            <a:endParaRPr lang="en-US" altLang="ja-JP" dirty="0" smtClean="0"/>
          </a:p>
          <a:p>
            <a:pPr algn="ctr">
              <a:lnSpc>
                <a:spcPct val="150000"/>
              </a:lnSpc>
            </a:pPr>
            <a:r>
              <a:rPr lang="ja-JP" altLang="en-US" dirty="0" smtClean="0"/>
              <a:t>それぞれ違った攻撃が可能</a:t>
            </a:r>
            <a:endParaRPr lang="en-US" altLang="ja-JP" dirty="0" smtClean="0"/>
          </a:p>
          <a:p>
            <a:pPr algn="ctr">
              <a:lnSpc>
                <a:spcPct val="150000"/>
              </a:lnSpc>
            </a:pPr>
            <a:r>
              <a:rPr lang="ja-JP" altLang="en-US" dirty="0" smtClean="0"/>
              <a:t>部位ごとにパージもできる！！</a:t>
            </a:r>
            <a:endParaRPr lang="en-US" altLang="ja-JP" dirty="0" smtClean="0"/>
          </a:p>
        </p:txBody>
      </p:sp>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845" y="1222112"/>
            <a:ext cx="4377307" cy="4493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7862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4" name="テキスト ボックス 3"/>
          <p:cNvSpPr txBox="1"/>
          <p:nvPr/>
        </p:nvSpPr>
        <p:spPr>
          <a:xfrm>
            <a:off x="1268260" y="3105834"/>
            <a:ext cx="6607480" cy="646331"/>
          </a:xfrm>
          <a:prstGeom prst="rect">
            <a:avLst/>
          </a:prstGeom>
          <a:noFill/>
        </p:spPr>
        <p:txBody>
          <a:bodyPr wrap="square" rtlCol="0">
            <a:spAutoFit/>
          </a:bodyPr>
          <a:lstStyle/>
          <a:p>
            <a:pPr algn="ctr"/>
            <a:r>
              <a:rPr lang="ja-JP" altLang="en-US" sz="3600" b="1" dirty="0"/>
              <a:t>自分</a:t>
            </a:r>
            <a:r>
              <a:rPr lang="ja-JP" altLang="en-US" sz="3600" b="1" dirty="0" smtClean="0"/>
              <a:t>だけの</a:t>
            </a:r>
            <a:r>
              <a:rPr lang="ja-JP" altLang="en-US" sz="3600" b="1" dirty="0"/>
              <a:t>武器</a:t>
            </a:r>
            <a:r>
              <a:rPr lang="ja-JP" altLang="en-US" sz="3600" b="1" dirty="0" smtClean="0"/>
              <a:t>を作って</a:t>
            </a:r>
            <a:r>
              <a:rPr lang="ja-JP" altLang="en-US" sz="3600" b="1" dirty="0"/>
              <a:t>戦</a:t>
            </a:r>
            <a:r>
              <a:rPr lang="ja-JP" altLang="en-US" sz="3600" b="1" dirty="0" smtClean="0"/>
              <a:t>う</a:t>
            </a:r>
            <a:endParaRPr lang="en-US" altLang="ja-JP" sz="3600" b="1" dirty="0"/>
          </a:p>
        </p:txBody>
      </p:sp>
    </p:spTree>
    <p:extLst>
      <p:ext uri="{BB962C8B-B14F-4D97-AF65-F5344CB8AC3E}">
        <p14:creationId xmlns:p14="http://schemas.microsoft.com/office/powerpoint/2010/main" val="207771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二等辺三角形 4"/>
          <p:cNvSpPr/>
          <p:nvPr/>
        </p:nvSpPr>
        <p:spPr>
          <a:xfrm rot="16200000">
            <a:off x="1663095" y="-885781"/>
            <a:ext cx="5775022" cy="8567137"/>
          </a:xfrm>
          <a:prstGeom prst="triangle">
            <a:avLst>
              <a:gd name="adj" fmla="val 0"/>
            </a:avLst>
          </a:prstGeom>
          <a:solidFill>
            <a:schemeClr val="bg2">
              <a:lumMod val="75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175">
                <a:solidFill>
                  <a:schemeClr val="bg2">
                    <a:lumMod val="75000"/>
                  </a:schemeClr>
                </a:solidFill>
              </a:ln>
              <a:solidFill>
                <a:schemeClr val="bg2">
                  <a:lumMod val="75000"/>
                </a:schemeClr>
              </a:solidFill>
            </a:endParaRP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268" t="-2140" r="-268" b="30569"/>
          <a:stretch/>
        </p:blipFill>
        <p:spPr>
          <a:xfrm>
            <a:off x="3146599" y="2798353"/>
            <a:ext cx="6573830" cy="3528681"/>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515010" y="4403830"/>
            <a:ext cx="5057795" cy="1692771"/>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機械兵器</a:t>
            </a:r>
            <a:r>
              <a:rPr lang="ja-JP" altLang="en-US" sz="2400" b="1" dirty="0" smtClean="0"/>
              <a:t>の侵略</a:t>
            </a:r>
            <a:r>
              <a:rPr kumimoji="1" lang="en-US" altLang="ja-JP" sz="2400" dirty="0" smtClean="0"/>
              <a:t>】</a:t>
            </a:r>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a:p>
            <a:r>
              <a:rPr lang="ja-JP" altLang="en-US" sz="2000" dirty="0"/>
              <a:t>　</a:t>
            </a:r>
            <a:r>
              <a:rPr lang="ja-JP" altLang="en-US" sz="2000" dirty="0" smtClean="0"/>
              <a:t>たくさんの装備を備えている</a:t>
            </a:r>
            <a:endParaRPr kumimoji="1" lang="en-US" altLang="ja-JP" sz="2000" dirty="0" smtClean="0"/>
          </a:p>
        </p:txBody>
      </p:sp>
      <p:sp>
        <p:nvSpPr>
          <p:cNvPr id="7" name="テキスト ボックス 6"/>
          <p:cNvSpPr txBox="1"/>
          <p:nvPr/>
        </p:nvSpPr>
        <p:spPr>
          <a:xfrm>
            <a:off x="4032857" y="1288152"/>
            <a:ext cx="4801314" cy="1384995"/>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強化と変化</a:t>
            </a:r>
            <a:r>
              <a:rPr kumimoji="1" lang="en-US" altLang="ja-JP" sz="2400" dirty="0" smtClean="0"/>
              <a:t>】</a:t>
            </a:r>
          </a:p>
          <a:p>
            <a:r>
              <a:rPr lang="ja-JP" altLang="en-US" sz="2000" dirty="0" smtClean="0"/>
              <a:t>　</a:t>
            </a:r>
            <a:r>
              <a:rPr lang="ja-JP" altLang="en-US" sz="2000" b="1" dirty="0" smtClean="0">
                <a:solidFill>
                  <a:srgbClr val="FF0000"/>
                </a:solidFill>
              </a:rPr>
              <a:t>自由度の高い強化</a:t>
            </a:r>
            <a:r>
              <a:rPr lang="ja-JP" altLang="en-US" sz="2000" dirty="0" smtClean="0"/>
              <a:t>とそれに合わせて</a:t>
            </a:r>
            <a:endParaRPr lang="en-US" altLang="ja-JP" sz="2000" dirty="0" smtClean="0"/>
          </a:p>
          <a:p>
            <a:r>
              <a:rPr kumimoji="1" lang="ja-JP" altLang="en-US" sz="2000" dirty="0"/>
              <a:t>　</a:t>
            </a:r>
            <a:r>
              <a:rPr kumimoji="1" lang="ja-JP" altLang="en-US" sz="2000" b="1" dirty="0" smtClean="0">
                <a:solidFill>
                  <a:srgbClr val="FF0000"/>
                </a:solidFill>
              </a:rPr>
              <a:t>変化するアクション</a:t>
            </a:r>
            <a:endParaRPr kumimoji="1" lang="en-US" altLang="ja-JP" sz="2000" b="1" dirty="0" smtClean="0">
              <a:solidFill>
                <a:srgbClr val="FF0000"/>
              </a:solidFill>
            </a:endParaRPr>
          </a:p>
          <a:p>
            <a:r>
              <a:rPr lang="ja-JP" altLang="en-US" sz="2000" dirty="0"/>
              <a:t>　</a:t>
            </a:r>
            <a:r>
              <a:rPr lang="ja-JP" altLang="en-US" sz="2000" dirty="0" smtClean="0"/>
              <a:t>状況に応じてプレイヤーを組み立てる</a:t>
            </a:r>
            <a:endParaRPr kumimoji="1" lang="en-US" altLang="ja-JP" sz="2000" dirty="0" smtClean="0"/>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b="880"/>
          <a:stretch/>
        </p:blipFill>
        <p:spPr>
          <a:xfrm>
            <a:off x="0" y="510277"/>
            <a:ext cx="4666570" cy="3478245"/>
          </a:xfrm>
          <a:prstGeom prst="rect">
            <a:avLst/>
          </a:prstGeom>
        </p:spPr>
      </p:pic>
    </p:spTree>
    <p:extLst>
      <p:ext uri="{BB962C8B-B14F-4D97-AF65-F5344CB8AC3E}">
        <p14:creationId xmlns:p14="http://schemas.microsoft.com/office/powerpoint/2010/main" val="384048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グループ化 133"/>
          <p:cNvGrpSpPr/>
          <p:nvPr/>
        </p:nvGrpSpPr>
        <p:grpSpPr>
          <a:xfrm>
            <a:off x="409090" y="3622472"/>
            <a:ext cx="8369507" cy="2359981"/>
            <a:chOff x="409090" y="939704"/>
            <a:chExt cx="8369507" cy="2359981"/>
          </a:xfrm>
        </p:grpSpPr>
        <p:grpSp>
          <p:nvGrpSpPr>
            <p:cNvPr id="135" name="グループ化 134"/>
            <p:cNvGrpSpPr/>
            <p:nvPr/>
          </p:nvGrpSpPr>
          <p:grpSpPr>
            <a:xfrm>
              <a:off x="409090" y="939704"/>
              <a:ext cx="4014574" cy="2359981"/>
              <a:chOff x="409090" y="939704"/>
              <a:chExt cx="4014574" cy="2359981"/>
            </a:xfrm>
          </p:grpSpPr>
          <p:grpSp>
            <p:nvGrpSpPr>
              <p:cNvPr id="139" name="グループ化 138"/>
              <p:cNvGrpSpPr/>
              <p:nvPr/>
            </p:nvGrpSpPr>
            <p:grpSpPr>
              <a:xfrm>
                <a:off x="409090" y="1030103"/>
                <a:ext cx="4014574" cy="2269582"/>
                <a:chOff x="409090" y="1030103"/>
                <a:chExt cx="4014574" cy="2269582"/>
              </a:xfrm>
            </p:grpSpPr>
            <p:sp>
              <p:nvSpPr>
                <p:cNvPr id="141" name="角丸四角形 140"/>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2" name="直角三角形 141"/>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テキスト ボックス 139"/>
              <p:cNvSpPr txBox="1"/>
              <p:nvPr/>
            </p:nvSpPr>
            <p:spPr>
              <a:xfrm rot="21161010">
                <a:off x="547601" y="939704"/>
                <a:ext cx="925253"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狙</a:t>
                </a:r>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6" name="角丸四角形 13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角三角形 13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二等辺三角形 137"/>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p:cNvGrpSpPr/>
          <p:nvPr/>
        </p:nvGrpSpPr>
        <p:grpSpPr>
          <a:xfrm>
            <a:off x="409090" y="939704"/>
            <a:ext cx="8369507" cy="3307956"/>
            <a:chOff x="409090" y="939704"/>
            <a:chExt cx="8369507" cy="3307956"/>
          </a:xfrm>
        </p:grpSpPr>
        <p:sp>
          <p:nvSpPr>
            <p:cNvPr id="127" name="角丸四角形 126"/>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角三角形 12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409090" y="939704"/>
              <a:ext cx="6517650" cy="3307956"/>
              <a:chOff x="409090" y="939704"/>
              <a:chExt cx="6517650" cy="3307956"/>
            </a:xfrm>
          </p:grpSpPr>
          <p:grpSp>
            <p:nvGrpSpPr>
              <p:cNvPr id="118" name="グループ化 117"/>
              <p:cNvGrpSpPr/>
              <p:nvPr/>
            </p:nvGrpSpPr>
            <p:grpSpPr>
              <a:xfrm>
                <a:off x="409090" y="1030103"/>
                <a:ext cx="4014574" cy="2269582"/>
                <a:chOff x="409090" y="1030103"/>
                <a:chExt cx="4014574" cy="2269582"/>
              </a:xfrm>
            </p:grpSpPr>
            <p:sp>
              <p:nvSpPr>
                <p:cNvPr id="116" name="角丸四角形 11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7" name="直角三角形 11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0" name="テキスト ボックス 119"/>
              <p:cNvSpPr txBox="1"/>
              <p:nvPr/>
            </p:nvSpPr>
            <p:spPr>
              <a:xfrm rot="21161010">
                <a:off x="454624" y="939704"/>
                <a:ext cx="1111202"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破壊</a:t>
                </a:r>
              </a:p>
            </p:txBody>
          </p:sp>
          <p:sp>
            <p:nvSpPr>
              <p:cNvPr id="153" name="テキスト ボックス 152"/>
              <p:cNvSpPr txBox="1"/>
              <p:nvPr/>
            </p:nvSpPr>
            <p:spPr>
              <a:xfrm rot="21161010">
                <a:off x="4765571" y="1070739"/>
                <a:ext cx="2161169" cy="461665"/>
              </a:xfrm>
              <a:prstGeom prst="rect">
                <a:avLst/>
              </a:prstGeom>
              <a:noFill/>
            </p:spPr>
            <p:txBody>
              <a:bodyPr wrap="none" rtlCol="0">
                <a:spAutoFit/>
              </a:bodyPr>
              <a:lstStyle/>
              <a:p>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敵</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を</a:t>
                </a:r>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バラバラ</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に</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155" name="テキスト ボックス 154"/>
              <p:cNvSpPr txBox="1"/>
              <p:nvPr/>
            </p:nvSpPr>
            <p:spPr>
              <a:xfrm rot="21161010">
                <a:off x="4787630" y="3785995"/>
                <a:ext cx="142218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部位破壊</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0" name="二等辺三角形 129"/>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lang="ja-JP" altLang="en-US" dirty="0"/>
              <a:t>ブレイク</a:t>
            </a:r>
            <a:r>
              <a:rPr kumimoji="1" lang="ja-JP" altLang="en-US" dirty="0" smtClean="0"/>
              <a:t> </a:t>
            </a:r>
            <a:r>
              <a:rPr lang="en-US" altLang="ja-JP" dirty="0" smtClean="0"/>
              <a:t>-Break-</a:t>
            </a:r>
            <a:endParaRPr kumimoji="1" lang="ja-JP" altLang="en-US" dirty="0"/>
          </a:p>
        </p:txBody>
      </p:sp>
      <p:pic>
        <p:nvPicPr>
          <p:cNvPr id="113" name="図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4811" y="1352708"/>
            <a:ext cx="1741856" cy="1946977"/>
          </a:xfrm>
          <a:prstGeom prst="rect">
            <a:avLst/>
          </a:prstGeom>
        </p:spPr>
      </p:pic>
      <p:pic>
        <p:nvPicPr>
          <p:cNvPr id="114" name="図 113"/>
          <p:cNvPicPr>
            <a:picLocks noChangeAspect="1"/>
          </p:cNvPicPr>
          <p:nvPr/>
        </p:nvPicPr>
        <p:blipFill rotWithShape="1">
          <a:blip r:embed="rId4" cstate="print">
            <a:extLst>
              <a:ext uri="{28A0092B-C50C-407E-A947-70E740481C1C}">
                <a14:useLocalDpi xmlns:a14="http://schemas.microsoft.com/office/drawing/2010/main" val="0"/>
              </a:ext>
            </a:extLst>
          </a:blip>
          <a:srcRect t="1706" r="3861"/>
          <a:stretch/>
        </p:blipFill>
        <p:spPr>
          <a:xfrm>
            <a:off x="968347" y="2187790"/>
            <a:ext cx="509449" cy="985330"/>
          </a:xfrm>
          <a:prstGeom prst="rect">
            <a:avLst/>
          </a:prstGeom>
        </p:spPr>
      </p:pic>
      <p:pic>
        <p:nvPicPr>
          <p:cNvPr id="115" name="図 114"/>
          <p:cNvPicPr>
            <a:picLocks noChangeAspect="1"/>
          </p:cNvPicPr>
          <p:nvPr/>
        </p:nvPicPr>
        <p:blipFill rotWithShape="1">
          <a:blip r:embed="rId4" cstate="print">
            <a:lum bright="70000" contrast="-70000"/>
            <a:extLst>
              <a:ext uri="{28A0092B-C50C-407E-A947-70E740481C1C}">
                <a14:useLocalDpi xmlns:a14="http://schemas.microsoft.com/office/drawing/2010/main" val="0"/>
              </a:ext>
            </a:extLst>
          </a:blip>
          <a:srcRect t="1706" r="3861"/>
          <a:stretch/>
        </p:blipFill>
        <p:spPr>
          <a:xfrm>
            <a:off x="2100603" y="2187790"/>
            <a:ext cx="509449" cy="985330"/>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075761" y="1914778"/>
            <a:ext cx="756152" cy="756152"/>
          </a:xfrm>
          <a:prstGeom prst="rect">
            <a:avLst/>
          </a:prstGeom>
        </p:spPr>
      </p:pic>
      <p:pic>
        <p:nvPicPr>
          <p:cNvPr id="131" name="図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332824" flipH="1">
            <a:off x="2540573" y="1958178"/>
            <a:ext cx="1224852" cy="1075451"/>
          </a:xfrm>
          <a:prstGeom prst="rect">
            <a:avLst/>
          </a:prstGeom>
        </p:spPr>
      </p:pic>
      <p:pic>
        <p:nvPicPr>
          <p:cNvPr id="132" name="図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477500" flipH="1">
            <a:off x="3120137" y="1716190"/>
            <a:ext cx="546562" cy="546562"/>
          </a:xfrm>
          <a:prstGeom prst="rect">
            <a:avLst/>
          </a:prstGeom>
        </p:spPr>
      </p:pic>
      <p:pic>
        <p:nvPicPr>
          <p:cNvPr id="143" name="図 142"/>
          <p:cNvPicPr>
            <a:picLocks noChangeAspect="1"/>
          </p:cNvPicPr>
          <p:nvPr/>
        </p:nvPicPr>
        <p:blipFill rotWithShape="1">
          <a:blip r:embed="rId8" cstate="print">
            <a:extLst>
              <a:ext uri="{28A0092B-C50C-407E-A947-70E740481C1C}">
                <a14:useLocalDpi xmlns:a14="http://schemas.microsoft.com/office/drawing/2010/main" val="0"/>
              </a:ext>
            </a:extLst>
          </a:blip>
          <a:srcRect t="12160" b="6394"/>
          <a:stretch/>
        </p:blipFill>
        <p:spPr>
          <a:xfrm flipH="1">
            <a:off x="825883" y="3979654"/>
            <a:ext cx="2234849" cy="2034540"/>
          </a:xfrm>
          <a:prstGeom prst="rect">
            <a:avLst/>
          </a:prstGeom>
        </p:spPr>
      </p:pic>
      <p:grpSp>
        <p:nvGrpSpPr>
          <p:cNvPr id="144" name="グループ化 143"/>
          <p:cNvGrpSpPr/>
          <p:nvPr/>
        </p:nvGrpSpPr>
        <p:grpSpPr>
          <a:xfrm>
            <a:off x="2195510" y="4152832"/>
            <a:ext cx="1544480" cy="1544480"/>
            <a:chOff x="2886075" y="1779588"/>
            <a:chExt cx="1685925" cy="1685925"/>
          </a:xfrm>
        </p:grpSpPr>
        <p:sp>
          <p:nvSpPr>
            <p:cNvPr id="145" name="楕円 144"/>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0"/>
              <a:endCxn id="145"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stCxn id="145" idx="2"/>
              <a:endCxn id="145"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6" name="テキスト ボックス 155"/>
          <p:cNvSpPr txBox="1"/>
          <p:nvPr/>
        </p:nvSpPr>
        <p:spPr>
          <a:xfrm>
            <a:off x="4974100" y="1715434"/>
            <a:ext cx="3569826" cy="1384995"/>
          </a:xfrm>
          <a:prstGeom prst="rect">
            <a:avLst/>
          </a:prstGeom>
          <a:noFill/>
        </p:spPr>
        <p:txBody>
          <a:bodyPr wrap="square" rtlCol="0">
            <a:spAutoFit/>
          </a:bodyPr>
          <a:lstStyle/>
          <a:p>
            <a:pPr>
              <a:lnSpc>
                <a:spcPct val="150000"/>
              </a:lnSpc>
            </a:pPr>
            <a:r>
              <a:rPr kumimoji="1" lang="ja-JP" altLang="en-US" dirty="0" smtClean="0"/>
              <a:t>敵を倒すと</a:t>
            </a:r>
            <a:r>
              <a:rPr kumimoji="1" lang="ja-JP" altLang="en-US" b="1" dirty="0" smtClean="0">
                <a:solidFill>
                  <a:srgbClr val="FF0000"/>
                </a:solidFill>
              </a:rPr>
              <a:t>バラバラ</a:t>
            </a:r>
            <a:r>
              <a:rPr kumimoji="1" lang="ja-JP" altLang="en-US" dirty="0" smtClean="0"/>
              <a:t>に！</a:t>
            </a:r>
            <a:endParaRPr kumimoji="1" lang="en-US" altLang="ja-JP" dirty="0" smtClean="0"/>
          </a:p>
          <a:p>
            <a:pPr>
              <a:lnSpc>
                <a:spcPct val="150000"/>
              </a:lnSpc>
            </a:pPr>
            <a:r>
              <a:rPr lang="ja-JP" altLang="en-US" dirty="0" smtClean="0"/>
              <a:t>倒した敵の部品</a:t>
            </a:r>
            <a:r>
              <a:rPr lang="ja-JP" altLang="en-US" dirty="0"/>
              <a:t>は</a:t>
            </a:r>
            <a:r>
              <a:rPr lang="ja-JP" altLang="en-US" b="1" dirty="0" smtClean="0">
                <a:solidFill>
                  <a:srgbClr val="FF0000"/>
                </a:solidFill>
              </a:rPr>
              <a:t>装備可能</a:t>
            </a:r>
            <a:endParaRPr lang="en-US" altLang="ja-JP" b="1" dirty="0" smtClean="0">
              <a:solidFill>
                <a:srgbClr val="FF0000"/>
              </a:solidFill>
            </a:endParaRPr>
          </a:p>
          <a:p>
            <a:pPr>
              <a:lnSpc>
                <a:spcPct val="150000"/>
              </a:lnSpc>
            </a:pPr>
            <a:r>
              <a:rPr kumimoji="1" lang="ja-JP" altLang="en-US" dirty="0" smtClean="0"/>
              <a:t>迫りくる敵を粉々にしよう！</a:t>
            </a:r>
            <a:r>
              <a:rPr lang="ja-JP" altLang="en-US" dirty="0" smtClean="0"/>
              <a:t>！</a:t>
            </a:r>
            <a:endParaRPr kumimoji="1" lang="en-US" altLang="ja-JP" dirty="0" smtClean="0"/>
          </a:p>
        </p:txBody>
      </p:sp>
      <p:sp>
        <p:nvSpPr>
          <p:cNvPr id="157" name="テキスト ボックス 156"/>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ピンポイント</a:t>
            </a:r>
            <a:r>
              <a:rPr lang="ja-JP" altLang="en-US" dirty="0"/>
              <a:t>攻撃</a:t>
            </a:r>
            <a:r>
              <a:rPr lang="ja-JP" altLang="en-US" dirty="0" smtClean="0"/>
              <a:t>で</a:t>
            </a:r>
            <a:r>
              <a:rPr lang="ja-JP" altLang="en-US" b="1" dirty="0" smtClean="0">
                <a:solidFill>
                  <a:srgbClr val="FF0000"/>
                </a:solidFill>
              </a:rPr>
              <a:t>部位破壊</a:t>
            </a:r>
            <a:r>
              <a:rPr lang="ja-JP" altLang="en-US" dirty="0" smtClean="0"/>
              <a:t>！</a:t>
            </a:r>
            <a:endParaRPr lang="en-US" altLang="ja-JP" dirty="0" smtClean="0"/>
          </a:p>
          <a:p>
            <a:pPr>
              <a:lnSpc>
                <a:spcPct val="150000"/>
              </a:lnSpc>
            </a:pPr>
            <a:r>
              <a:rPr lang="ja-JP" altLang="en-US" dirty="0"/>
              <a:t>敵</a:t>
            </a:r>
            <a:r>
              <a:rPr lang="ja-JP" altLang="en-US" dirty="0" smtClean="0"/>
              <a:t>の</a:t>
            </a:r>
            <a:r>
              <a:rPr lang="ja-JP" altLang="en-US" dirty="0"/>
              <a:t>武器</a:t>
            </a:r>
            <a:r>
              <a:rPr lang="ja-JP" altLang="en-US" dirty="0" smtClean="0"/>
              <a:t>を狙って</a:t>
            </a:r>
            <a:r>
              <a:rPr lang="ja-JP" altLang="en-US" b="1" dirty="0" smtClean="0">
                <a:solidFill>
                  <a:srgbClr val="FF0000"/>
                </a:solidFill>
              </a:rPr>
              <a:t>弱体化</a:t>
            </a:r>
            <a:endParaRPr lang="en-US" altLang="ja-JP" b="1" dirty="0" smtClean="0">
              <a:solidFill>
                <a:srgbClr val="FF0000"/>
              </a:solidFill>
            </a:endParaRPr>
          </a:p>
          <a:p>
            <a:pPr>
              <a:lnSpc>
                <a:spcPct val="150000"/>
              </a:lnSpc>
            </a:pPr>
            <a:r>
              <a:rPr lang="ja-JP" altLang="en-US" dirty="0"/>
              <a:t>破壊</a:t>
            </a:r>
            <a:r>
              <a:rPr lang="ja-JP" altLang="en-US" dirty="0" smtClean="0"/>
              <a:t>した</a:t>
            </a:r>
            <a:r>
              <a:rPr lang="ja-JP" altLang="en-US" dirty="0"/>
              <a:t>武器</a:t>
            </a:r>
            <a:r>
              <a:rPr lang="ja-JP" altLang="en-US" dirty="0" smtClean="0"/>
              <a:t>を</a:t>
            </a:r>
            <a:r>
              <a:rPr lang="ja-JP" altLang="en-US" dirty="0"/>
              <a:t>自身</a:t>
            </a:r>
            <a:r>
              <a:rPr lang="ja-JP" altLang="en-US" dirty="0" smtClean="0"/>
              <a:t>に装備！</a:t>
            </a:r>
            <a:endParaRPr lang="en-US" altLang="ja-JP" dirty="0" smtClean="0"/>
          </a:p>
        </p:txBody>
      </p:sp>
    </p:spTree>
    <p:extLst>
      <p:ext uri="{BB962C8B-B14F-4D97-AF65-F5344CB8AC3E}">
        <p14:creationId xmlns:p14="http://schemas.microsoft.com/office/powerpoint/2010/main" val="224184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ロード </a:t>
            </a:r>
            <a:r>
              <a:rPr lang="en-US" altLang="ja-JP" dirty="0" smtClean="0"/>
              <a:t>-Rod-</a:t>
            </a:r>
            <a:endParaRPr kumimoji="1" lang="ja-JP" altLang="en-US" dirty="0"/>
          </a:p>
        </p:txBody>
      </p:sp>
      <p:sp>
        <p:nvSpPr>
          <p:cNvPr id="16" name="角丸四角形 15"/>
          <p:cNvSpPr/>
          <p:nvPr/>
        </p:nvSpPr>
        <p:spPr>
          <a:xfrm>
            <a:off x="409090" y="119591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p:nvSpPr>
        <p:spPr>
          <a:xfrm rot="10800000" flipH="1">
            <a:off x="409090" y="122766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rot="21161010">
            <a:off x="408988" y="1136561"/>
            <a:ext cx="925253"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奪う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29" name="グループ化 28"/>
          <p:cNvGrpSpPr/>
          <p:nvPr/>
        </p:nvGrpSpPr>
        <p:grpSpPr>
          <a:xfrm>
            <a:off x="803697" y="1667560"/>
            <a:ext cx="3369113" cy="1797953"/>
            <a:chOff x="803697" y="4145457"/>
            <a:chExt cx="3369113" cy="1797953"/>
          </a:xfrm>
        </p:grpSpPr>
        <p:grpSp>
          <p:nvGrpSpPr>
            <p:cNvPr id="19" name="グループ化 18"/>
            <p:cNvGrpSpPr/>
            <p:nvPr/>
          </p:nvGrpSpPr>
          <p:grpSpPr>
            <a:xfrm flipH="1">
              <a:off x="803697" y="4145457"/>
              <a:ext cx="1338167" cy="1401770"/>
              <a:chOff x="1158688" y="1360185"/>
              <a:chExt cx="1338167" cy="1401770"/>
            </a:xfrm>
          </p:grpSpPr>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24" name="直線コネクタ 23"/>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918145" y="5004756"/>
              <a:ext cx="1158719" cy="923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grpSp>
      <p:sp>
        <p:nvSpPr>
          <p:cNvPr id="30" name="二等辺三角形 29"/>
          <p:cNvSpPr/>
          <p:nvPr/>
        </p:nvSpPr>
        <p:spPr>
          <a:xfrm rot="5400000">
            <a:off x="3832023" y="2184293"/>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4767866" y="1195931"/>
            <a:ext cx="3967044" cy="4757194"/>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p:nvPr/>
        </p:nvSpPr>
        <p:spPr>
          <a:xfrm rot="10800000" flipH="1">
            <a:off x="4764023" y="1227672"/>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rot="21161010">
            <a:off x="4746631" y="1258060"/>
            <a:ext cx="1705916"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戦況の変化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a:off x="5026633" y="2019617"/>
            <a:ext cx="3569826" cy="3416320"/>
          </a:xfrm>
          <a:prstGeom prst="rect">
            <a:avLst/>
          </a:prstGeom>
          <a:noFill/>
        </p:spPr>
        <p:txBody>
          <a:bodyPr wrap="square" rtlCol="0">
            <a:spAutoFit/>
          </a:bodyPr>
          <a:lstStyle/>
          <a:p>
            <a:pPr>
              <a:lnSpc>
                <a:spcPct val="150000"/>
              </a:lnSpc>
            </a:pPr>
            <a:r>
              <a:rPr kumimoji="1" lang="ja-JP" altLang="en-US" dirty="0" smtClean="0"/>
              <a:t>特定の部位を破壊すると、</a:t>
            </a:r>
            <a:endParaRPr kumimoji="1" lang="en-US" altLang="ja-JP" dirty="0" smtClean="0"/>
          </a:p>
          <a:p>
            <a:pPr>
              <a:lnSpc>
                <a:spcPct val="150000"/>
              </a:lnSpc>
            </a:pPr>
            <a:r>
              <a:rPr lang="ja-JP" altLang="en-US" b="1" dirty="0">
                <a:solidFill>
                  <a:srgbClr val="FF0000"/>
                </a:solidFill>
              </a:rPr>
              <a:t>敵</a:t>
            </a:r>
            <a:r>
              <a:rPr lang="ja-JP" altLang="en-US" b="1" dirty="0" smtClean="0">
                <a:solidFill>
                  <a:srgbClr val="FF0000"/>
                </a:solidFill>
              </a:rPr>
              <a:t>の行動に変化が・・・</a:t>
            </a:r>
            <a:endParaRPr lang="en-US" altLang="ja-JP" b="1" dirty="0" smtClean="0">
              <a:solidFill>
                <a:srgbClr val="FF0000"/>
              </a:solidFill>
            </a:endParaRPr>
          </a:p>
          <a:p>
            <a:pPr>
              <a:lnSpc>
                <a:spcPct val="150000"/>
              </a:lnSpc>
            </a:pPr>
            <a:r>
              <a:rPr lang="ja-JP" altLang="en-US" dirty="0"/>
              <a:t>自身</a:t>
            </a:r>
            <a:r>
              <a:rPr lang="ja-JP" altLang="en-US" dirty="0" smtClean="0"/>
              <a:t>の戦い方に合わせて、部位破壊をすることで</a:t>
            </a:r>
            <a:r>
              <a:rPr lang="ja-JP" altLang="en-US" b="1" dirty="0" smtClean="0">
                <a:solidFill>
                  <a:srgbClr val="FF0000"/>
                </a:solidFill>
              </a:rPr>
              <a:t>戦闘を有利に</a:t>
            </a:r>
            <a:r>
              <a:rPr lang="ja-JP" altLang="en-US" dirty="0" smtClean="0"/>
              <a:t>進めることができる</a:t>
            </a:r>
            <a:endParaRPr lang="en-US" altLang="ja-JP" dirty="0" smtClean="0"/>
          </a:p>
          <a:p>
            <a:pPr>
              <a:lnSpc>
                <a:spcPct val="150000"/>
              </a:lnSpc>
            </a:pPr>
            <a:endParaRPr lang="en-US" altLang="ja-JP" dirty="0" smtClean="0"/>
          </a:p>
          <a:p>
            <a:pPr>
              <a:lnSpc>
                <a:spcPct val="150000"/>
              </a:lnSpc>
            </a:pPr>
            <a:r>
              <a:rPr lang="ja-JP" altLang="en-US" dirty="0" smtClean="0"/>
              <a:t>自身がほしいパーツを奪って、</a:t>
            </a:r>
            <a:endParaRPr lang="en-US" altLang="ja-JP" dirty="0" smtClean="0"/>
          </a:p>
          <a:p>
            <a:pPr>
              <a:lnSpc>
                <a:spcPct val="150000"/>
              </a:lnSpc>
            </a:pPr>
            <a:r>
              <a:rPr lang="ja-JP" altLang="en-US" b="1" dirty="0" smtClean="0">
                <a:solidFill>
                  <a:srgbClr val="FF0000"/>
                </a:solidFill>
              </a:rPr>
              <a:t>オリジナルの強化</a:t>
            </a:r>
            <a:r>
              <a:rPr lang="ja-JP" altLang="en-US" dirty="0" smtClean="0"/>
              <a:t>が可能！</a:t>
            </a:r>
            <a:endParaRPr lang="en-US" altLang="ja-JP" dirty="0" smtClean="0"/>
          </a:p>
        </p:txBody>
      </p:sp>
      <p:sp>
        <p:nvSpPr>
          <p:cNvPr id="35" name="角丸四角形 34"/>
          <p:cNvSpPr/>
          <p:nvPr/>
        </p:nvSpPr>
        <p:spPr>
          <a:xfrm>
            <a:off x="409090" y="367973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直角三角形 35"/>
          <p:cNvSpPr/>
          <p:nvPr/>
        </p:nvSpPr>
        <p:spPr>
          <a:xfrm rot="10800000" flipH="1">
            <a:off x="409090" y="371148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631463" y="4449844"/>
            <a:ext cx="3569826" cy="1338828"/>
          </a:xfrm>
          <a:prstGeom prst="rect">
            <a:avLst/>
          </a:prstGeom>
          <a:noFill/>
        </p:spPr>
        <p:txBody>
          <a:bodyPr wrap="square" rtlCol="0">
            <a:spAutoFit/>
          </a:bodyPr>
          <a:lstStyle/>
          <a:p>
            <a:pPr>
              <a:lnSpc>
                <a:spcPct val="150000"/>
              </a:lnSpc>
            </a:pPr>
            <a:r>
              <a:rPr lang="ja-JP" altLang="en-US" dirty="0" smtClean="0"/>
              <a:t>倒した敵からパーツを奪う以外にも装備部分を直接狙うことで</a:t>
            </a:r>
            <a:r>
              <a:rPr lang="ja-JP" altLang="en-US" b="1" dirty="0" smtClean="0">
                <a:solidFill>
                  <a:srgbClr val="FF0000"/>
                </a:solidFill>
              </a:rPr>
              <a:t>敵を弱らせ自身を強化！！</a:t>
            </a:r>
            <a:endParaRPr lang="en-US" altLang="ja-JP" b="1" dirty="0" smtClean="0">
              <a:solidFill>
                <a:srgbClr val="FF0000"/>
              </a:solidFill>
            </a:endParaRPr>
          </a:p>
        </p:txBody>
      </p:sp>
      <p:sp>
        <p:nvSpPr>
          <p:cNvPr id="38" name="テキスト ボックス 37"/>
          <p:cNvSpPr txBox="1"/>
          <p:nvPr/>
        </p:nvSpPr>
        <p:spPr>
          <a:xfrm rot="21161010">
            <a:off x="421302" y="3732890"/>
            <a:ext cx="165141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装備を狙え</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52930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375273" y="3653155"/>
            <a:ext cx="8403324" cy="2329298"/>
            <a:chOff x="375273" y="970387"/>
            <a:chExt cx="8403324" cy="2329298"/>
          </a:xfrm>
        </p:grpSpPr>
        <p:grpSp>
          <p:nvGrpSpPr>
            <p:cNvPr id="12" name="グループ化 11"/>
            <p:cNvGrpSpPr/>
            <p:nvPr/>
          </p:nvGrpSpPr>
          <p:grpSpPr>
            <a:xfrm>
              <a:off x="375273" y="970387"/>
              <a:ext cx="4048391" cy="2329298"/>
              <a:chOff x="375273" y="970387"/>
              <a:chExt cx="4048391" cy="2329298"/>
            </a:xfrm>
          </p:grpSpPr>
          <p:grpSp>
            <p:nvGrpSpPr>
              <p:cNvPr id="16" name="グループ化 15"/>
              <p:cNvGrpSpPr/>
              <p:nvPr/>
            </p:nvGrpSpPr>
            <p:grpSpPr>
              <a:xfrm>
                <a:off x="409090" y="1030103"/>
                <a:ext cx="4014574" cy="2269582"/>
                <a:chOff x="409090" y="1030103"/>
                <a:chExt cx="4014574" cy="2269582"/>
              </a:xfrm>
            </p:grpSpPr>
            <p:sp>
              <p:nvSpPr>
                <p:cNvPr id="23" name="角丸四角形 22"/>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直角三角形 23"/>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p:cNvSpPr txBox="1"/>
              <p:nvPr/>
            </p:nvSpPr>
            <p:spPr>
              <a:xfrm rot="21161010">
                <a:off x="375273" y="970387"/>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特化</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 name="角丸四角形 12"/>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334892" y="963789"/>
            <a:ext cx="8443705" cy="3243364"/>
            <a:chOff x="334892" y="963789"/>
            <a:chExt cx="8443705" cy="3243364"/>
          </a:xfrm>
        </p:grpSpPr>
        <p:sp>
          <p:nvSpPr>
            <p:cNvPr id="26" name="角丸四角形 2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334892" y="963789"/>
              <a:ext cx="6103637" cy="3243364"/>
              <a:chOff x="334892" y="963789"/>
              <a:chExt cx="6103637" cy="3243364"/>
            </a:xfrm>
          </p:grpSpPr>
          <p:grpSp>
            <p:nvGrpSpPr>
              <p:cNvPr id="30" name="グループ化 29"/>
              <p:cNvGrpSpPr/>
              <p:nvPr/>
            </p:nvGrpSpPr>
            <p:grpSpPr>
              <a:xfrm>
                <a:off x="409090" y="1030103"/>
                <a:ext cx="4014574" cy="2269582"/>
                <a:chOff x="409090" y="1030103"/>
                <a:chExt cx="4014574" cy="2269582"/>
              </a:xfrm>
            </p:grpSpPr>
            <p:sp>
              <p:nvSpPr>
                <p:cNvPr id="34" name="角丸四角形 33"/>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5" name="直角三角形 34"/>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テキスト ボックス 30"/>
              <p:cNvSpPr txBox="1"/>
              <p:nvPr/>
            </p:nvSpPr>
            <p:spPr>
              <a:xfrm rot="21161010">
                <a:off x="334892" y="963789"/>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均等</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2" name="テキスト ボックス 31"/>
              <p:cNvSpPr txBox="1"/>
              <p:nvPr/>
            </p:nvSpPr>
            <p:spPr>
              <a:xfrm rot="21161010">
                <a:off x="4767705" y="1071415"/>
                <a:ext cx="1636987"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回避と攻撃</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3" name="テキスト ボックス 32"/>
              <p:cNvSpPr txBox="1"/>
              <p:nvPr/>
            </p:nvSpPr>
            <p:spPr>
              <a:xfrm rot="21161010">
                <a:off x="4729407" y="3745488"/>
                <a:ext cx="1709122"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特殊な強化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29" name="二等辺三角形 28"/>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dirty="0" smtClean="0"/>
              <a:t>アタッチ </a:t>
            </a:r>
            <a:r>
              <a:rPr kumimoji="1" lang="en-US" altLang="ja-JP" dirty="0" smtClean="0"/>
              <a:t>-Attach-</a:t>
            </a:r>
            <a:endParaRPr kumimoji="1" lang="ja-JP" altLang="en-US" dirty="0"/>
          </a:p>
        </p:txBody>
      </p:sp>
      <p:pic>
        <p:nvPicPr>
          <p:cNvPr id="17" name="図 16"/>
          <p:cNvPicPr>
            <a:picLocks noChangeAspect="1"/>
          </p:cNvPicPr>
          <p:nvPr/>
        </p:nvPicPr>
        <p:blipFill rotWithShape="1">
          <a:blip r:embed="rId3" cstate="print">
            <a:extLst>
              <a:ext uri="{28A0092B-C50C-407E-A947-70E740481C1C}">
                <a14:useLocalDpi xmlns:a14="http://schemas.microsoft.com/office/drawing/2010/main" val="0"/>
              </a:ext>
            </a:extLst>
          </a:blip>
          <a:srcRect b="3721"/>
          <a:stretch/>
        </p:blipFill>
        <p:spPr>
          <a:xfrm>
            <a:off x="1549374" y="1374118"/>
            <a:ext cx="1776226" cy="1911524"/>
          </a:xfrm>
          <a:prstGeom prst="rect">
            <a:avLst/>
          </a:prstGeom>
        </p:spPr>
      </p:pic>
      <p:pic>
        <p:nvPicPr>
          <p:cNvPr id="18" name="図 17"/>
          <p:cNvPicPr>
            <a:picLocks noChangeAspect="1"/>
          </p:cNvPicPr>
          <p:nvPr/>
        </p:nvPicPr>
        <p:blipFill rotWithShape="1">
          <a:blip r:embed="rId4" cstate="print">
            <a:extLst>
              <a:ext uri="{28A0092B-C50C-407E-A947-70E740481C1C}">
                <a14:useLocalDpi xmlns:a14="http://schemas.microsoft.com/office/drawing/2010/main" val="0"/>
              </a:ext>
            </a:extLst>
          </a:blip>
          <a:srcRect b="22923"/>
          <a:stretch/>
        </p:blipFill>
        <p:spPr>
          <a:xfrm>
            <a:off x="1248382" y="4134172"/>
            <a:ext cx="1783629" cy="1855580"/>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7341192">
            <a:off x="2800633" y="4610759"/>
            <a:ext cx="697944" cy="1349903"/>
          </a:xfrm>
          <a:prstGeom prst="rect">
            <a:avLst/>
          </a:prstGeom>
        </p:spPr>
      </p:pic>
      <p:sp>
        <p:nvSpPr>
          <p:cNvPr id="36" name="テキスト ボックス 35"/>
          <p:cNvSpPr txBox="1"/>
          <p:nvPr/>
        </p:nvSpPr>
        <p:spPr>
          <a:xfrm>
            <a:off x="5165084" y="1714872"/>
            <a:ext cx="3312489" cy="1338828"/>
          </a:xfrm>
          <a:prstGeom prst="rect">
            <a:avLst/>
          </a:prstGeom>
          <a:noFill/>
        </p:spPr>
        <p:txBody>
          <a:bodyPr wrap="square" rtlCol="0">
            <a:spAutoFit/>
          </a:bodyPr>
          <a:lstStyle/>
          <a:p>
            <a:pPr>
              <a:lnSpc>
                <a:spcPct val="150000"/>
              </a:lnSpc>
            </a:pPr>
            <a:r>
              <a:rPr lang="ja-JP" altLang="en-US" dirty="0" smtClean="0"/>
              <a:t>全身</a:t>
            </a:r>
            <a:r>
              <a:rPr lang="ja-JP" altLang="en-US" dirty="0"/>
              <a:t>を均等に強化</a:t>
            </a:r>
            <a:r>
              <a:rPr lang="ja-JP" altLang="en-US" dirty="0" smtClean="0"/>
              <a:t>することで</a:t>
            </a:r>
            <a:endParaRPr lang="en-US" altLang="ja-JP" dirty="0" smtClean="0"/>
          </a:p>
          <a:p>
            <a:pPr>
              <a:lnSpc>
                <a:spcPct val="150000"/>
              </a:lnSpc>
            </a:pPr>
            <a:r>
              <a:rPr lang="ja-JP" altLang="en-US" dirty="0"/>
              <a:t>キャラクタ</a:t>
            </a:r>
            <a:r>
              <a:rPr lang="ja-JP" altLang="en-US" dirty="0" smtClean="0"/>
              <a:t>ーの操作性を上げ</a:t>
            </a:r>
            <a:endParaRPr lang="en-US" altLang="ja-JP" dirty="0" smtClean="0"/>
          </a:p>
          <a:p>
            <a:pPr>
              <a:lnSpc>
                <a:spcPct val="150000"/>
              </a:lnSpc>
            </a:pPr>
            <a:r>
              <a:rPr lang="ja-JP" altLang="en-US" b="1" dirty="0" smtClean="0">
                <a:solidFill>
                  <a:srgbClr val="FF0000"/>
                </a:solidFill>
              </a:rPr>
              <a:t>戦いやすい</a:t>
            </a:r>
            <a:r>
              <a:rPr lang="ja-JP" altLang="en-US" b="1" dirty="0">
                <a:solidFill>
                  <a:srgbClr val="FF0000"/>
                </a:solidFill>
              </a:rPr>
              <a:t>性能</a:t>
            </a:r>
            <a:r>
              <a:rPr lang="ja-JP" altLang="en-US" dirty="0"/>
              <a:t>に</a:t>
            </a:r>
            <a:r>
              <a:rPr lang="ja-JP" altLang="en-US" dirty="0" smtClean="0"/>
              <a:t>なる</a:t>
            </a:r>
            <a:endParaRPr lang="en-US" altLang="ja-JP" dirty="0"/>
          </a:p>
        </p:txBody>
      </p:sp>
      <p:sp>
        <p:nvSpPr>
          <p:cNvPr id="38" name="テキスト ボックス 37"/>
          <p:cNvSpPr txBox="1"/>
          <p:nvPr/>
        </p:nvSpPr>
        <p:spPr>
          <a:xfrm>
            <a:off x="5095143" y="4396663"/>
            <a:ext cx="3312489" cy="1338828"/>
          </a:xfrm>
          <a:prstGeom prst="rect">
            <a:avLst/>
          </a:prstGeom>
          <a:noFill/>
        </p:spPr>
        <p:txBody>
          <a:bodyPr wrap="square" rtlCol="0">
            <a:spAutoFit/>
          </a:bodyPr>
          <a:lstStyle/>
          <a:p>
            <a:pPr>
              <a:lnSpc>
                <a:spcPct val="150000"/>
              </a:lnSpc>
            </a:pPr>
            <a:r>
              <a:rPr lang="ja-JP" altLang="en-US" dirty="0" smtClean="0"/>
              <a:t>同じ</a:t>
            </a:r>
            <a:r>
              <a:rPr lang="ja-JP" altLang="en-US" dirty="0"/>
              <a:t>パーツ</a:t>
            </a:r>
            <a:r>
              <a:rPr lang="ja-JP" altLang="en-US" dirty="0" smtClean="0"/>
              <a:t>を</a:t>
            </a:r>
            <a:r>
              <a:rPr lang="ja-JP" altLang="en-US" dirty="0"/>
              <a:t>一部分</a:t>
            </a:r>
            <a:r>
              <a:rPr lang="ja-JP" altLang="en-US" dirty="0" smtClean="0"/>
              <a:t>に装備</a:t>
            </a:r>
            <a:endParaRPr lang="en-US" altLang="ja-JP" dirty="0" smtClean="0"/>
          </a:p>
          <a:p>
            <a:pPr>
              <a:lnSpc>
                <a:spcPct val="150000"/>
              </a:lnSpc>
            </a:pPr>
            <a:r>
              <a:rPr lang="ja-JP" altLang="en-US" dirty="0"/>
              <a:t>癖</a:t>
            </a:r>
            <a:r>
              <a:rPr lang="ja-JP" altLang="en-US" dirty="0" smtClean="0"/>
              <a:t>のある特化型へ</a:t>
            </a:r>
            <a:endParaRPr lang="en-US" altLang="ja-JP" dirty="0" smtClean="0"/>
          </a:p>
          <a:p>
            <a:pPr>
              <a:lnSpc>
                <a:spcPct val="150000"/>
              </a:lnSpc>
            </a:pPr>
            <a:r>
              <a:rPr lang="ja-JP" altLang="en-US" b="1" dirty="0">
                <a:solidFill>
                  <a:srgbClr val="FF0000"/>
                </a:solidFill>
              </a:rPr>
              <a:t>特殊</a:t>
            </a:r>
            <a:r>
              <a:rPr lang="ja-JP" altLang="en-US" b="1" dirty="0" smtClean="0">
                <a:solidFill>
                  <a:srgbClr val="FF0000"/>
                </a:solidFill>
              </a:rPr>
              <a:t>な攻撃やアクション可能</a:t>
            </a:r>
            <a:endParaRPr lang="en-US" altLang="ja-JP" b="1" dirty="0" smtClean="0">
              <a:solidFill>
                <a:srgbClr val="FF0000"/>
              </a:solidFill>
            </a:endParaRPr>
          </a:p>
        </p:txBody>
      </p:sp>
    </p:spTree>
    <p:extLst>
      <p:ext uri="{BB962C8B-B14F-4D97-AF65-F5344CB8AC3E}">
        <p14:creationId xmlns:p14="http://schemas.microsoft.com/office/powerpoint/2010/main" val="4151743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パージ </a:t>
            </a:r>
            <a:r>
              <a:rPr kumimoji="1" lang="en-US" altLang="ja-JP" dirty="0" smtClean="0"/>
              <a:t>-Purge-</a:t>
            </a:r>
            <a:endParaRPr kumimoji="1" lang="ja-JP" altLang="en-US" dirty="0"/>
          </a:p>
        </p:txBody>
      </p:sp>
      <p:grpSp>
        <p:nvGrpSpPr>
          <p:cNvPr id="13" name="グループ化 12"/>
          <p:cNvGrpSpPr/>
          <p:nvPr/>
        </p:nvGrpSpPr>
        <p:grpSpPr>
          <a:xfrm>
            <a:off x="409090" y="3622472"/>
            <a:ext cx="8369507" cy="2359981"/>
            <a:chOff x="409090" y="939704"/>
            <a:chExt cx="8369507" cy="2359981"/>
          </a:xfrm>
        </p:grpSpPr>
        <p:grpSp>
          <p:nvGrpSpPr>
            <p:cNvPr id="14" name="グループ化 13"/>
            <p:cNvGrpSpPr/>
            <p:nvPr/>
          </p:nvGrpSpPr>
          <p:grpSpPr>
            <a:xfrm>
              <a:off x="409090" y="939704"/>
              <a:ext cx="4014574" cy="2359981"/>
              <a:chOff x="409090" y="939704"/>
              <a:chExt cx="4014574" cy="2359981"/>
            </a:xfrm>
          </p:grpSpPr>
          <p:grpSp>
            <p:nvGrpSpPr>
              <p:cNvPr id="23" name="グループ化 22"/>
              <p:cNvGrpSpPr/>
              <p:nvPr/>
            </p:nvGrpSpPr>
            <p:grpSpPr>
              <a:xfrm>
                <a:off x="409090" y="1030103"/>
                <a:ext cx="4014574" cy="2269582"/>
                <a:chOff x="409090" y="1030103"/>
                <a:chExt cx="4014574" cy="2269582"/>
              </a:xfrm>
            </p:grpSpPr>
            <p:sp>
              <p:nvSpPr>
                <p:cNvPr id="25" name="角丸四角形 24"/>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直角三角形 2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テキスト ボックス 23"/>
              <p:cNvSpPr txBox="1"/>
              <p:nvPr/>
            </p:nvSpPr>
            <p:spPr>
              <a:xfrm rot="21161010">
                <a:off x="454626" y="939704"/>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必殺</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8" name="角丸四角形 17"/>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p:cNvGrpSpPr/>
          <p:nvPr/>
        </p:nvGrpSpPr>
        <p:grpSpPr>
          <a:xfrm>
            <a:off x="409090" y="952493"/>
            <a:ext cx="8369507" cy="3254660"/>
            <a:chOff x="409090" y="952493"/>
            <a:chExt cx="8369507" cy="3254660"/>
          </a:xfrm>
        </p:grpSpPr>
        <p:sp>
          <p:nvSpPr>
            <p:cNvPr id="28" name="角丸四角形 27"/>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p:nvGrpSpPr>
          <p:grpSpPr>
            <a:xfrm>
              <a:off x="409090" y="952493"/>
              <a:ext cx="6029439" cy="3254660"/>
              <a:chOff x="409090" y="952493"/>
              <a:chExt cx="6029439" cy="3254660"/>
            </a:xfrm>
          </p:grpSpPr>
          <p:grpSp>
            <p:nvGrpSpPr>
              <p:cNvPr id="32" name="グループ化 31"/>
              <p:cNvGrpSpPr/>
              <p:nvPr/>
            </p:nvGrpSpPr>
            <p:grpSpPr>
              <a:xfrm>
                <a:off x="409090" y="1030103"/>
                <a:ext cx="4014574" cy="2269582"/>
                <a:chOff x="409090" y="1030103"/>
                <a:chExt cx="4014574" cy="2269582"/>
              </a:xfrm>
            </p:grpSpPr>
            <p:sp>
              <p:nvSpPr>
                <p:cNvPr id="36" name="角丸四角形 3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直角三角形 3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rot="21161010">
                <a:off x="447605" y="952493"/>
                <a:ext cx="647934"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脱</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rot="21161010">
                <a:off x="4767705" y="1071415"/>
                <a:ext cx="1636987"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回避と攻撃</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5" name="テキスト ボックス 34"/>
              <p:cNvSpPr txBox="1"/>
              <p:nvPr/>
            </p:nvSpPr>
            <p:spPr>
              <a:xfrm rot="21161010">
                <a:off x="4729407" y="3745488"/>
                <a:ext cx="1709122"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特殊な強化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31" name="二等辺三角形 30"/>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p:cNvSpPr txBox="1"/>
          <p:nvPr/>
        </p:nvSpPr>
        <p:spPr>
          <a:xfrm>
            <a:off x="4974100" y="1715434"/>
            <a:ext cx="3569826" cy="1338828"/>
          </a:xfrm>
          <a:prstGeom prst="rect">
            <a:avLst/>
          </a:prstGeom>
          <a:noFill/>
        </p:spPr>
        <p:txBody>
          <a:bodyPr wrap="square" rtlCol="0">
            <a:spAutoFit/>
          </a:bodyPr>
          <a:lstStyle/>
          <a:p>
            <a:pPr>
              <a:lnSpc>
                <a:spcPct val="150000"/>
              </a:lnSpc>
            </a:pPr>
            <a:r>
              <a:rPr lang="ja-JP" altLang="en-US" b="1" dirty="0">
                <a:solidFill>
                  <a:srgbClr val="FF0000"/>
                </a:solidFill>
              </a:rPr>
              <a:t>回避</a:t>
            </a:r>
            <a:r>
              <a:rPr lang="ja-JP" altLang="en-US" b="1" dirty="0" smtClean="0">
                <a:solidFill>
                  <a:srgbClr val="FF0000"/>
                </a:solidFill>
              </a:rPr>
              <a:t>と攻撃</a:t>
            </a:r>
            <a:r>
              <a:rPr lang="ja-JP" altLang="en-US" dirty="0" smtClean="0"/>
              <a:t>を</a:t>
            </a:r>
            <a:r>
              <a:rPr lang="ja-JP" altLang="en-US" dirty="0"/>
              <a:t>兼</a:t>
            </a:r>
            <a:r>
              <a:rPr lang="ja-JP" altLang="en-US" dirty="0" smtClean="0"/>
              <a:t>ねそろえた技</a:t>
            </a:r>
            <a:endParaRPr lang="en-US" altLang="ja-JP" dirty="0" smtClean="0"/>
          </a:p>
          <a:p>
            <a:pPr>
              <a:lnSpc>
                <a:spcPct val="150000"/>
              </a:lnSpc>
            </a:pPr>
            <a:r>
              <a:rPr kumimoji="1" lang="ja-JP" altLang="en-US" dirty="0"/>
              <a:t>耐久力</a:t>
            </a:r>
            <a:r>
              <a:rPr kumimoji="1" lang="ja-JP" altLang="en-US" dirty="0" smtClean="0"/>
              <a:t>が</a:t>
            </a:r>
            <a:r>
              <a:rPr kumimoji="1" lang="ja-JP" altLang="en-US" dirty="0"/>
              <a:t>少</a:t>
            </a:r>
            <a:r>
              <a:rPr kumimoji="1" lang="ja-JP" altLang="en-US" dirty="0" smtClean="0"/>
              <a:t>ないときや、</a:t>
            </a:r>
            <a:endParaRPr kumimoji="1" lang="en-US" altLang="ja-JP" dirty="0" smtClean="0"/>
          </a:p>
          <a:p>
            <a:pPr>
              <a:lnSpc>
                <a:spcPct val="150000"/>
              </a:lnSpc>
            </a:pPr>
            <a:r>
              <a:rPr kumimoji="1" lang="ja-JP" altLang="en-US" dirty="0" smtClean="0"/>
              <a:t>装備変更したいときにも使える</a:t>
            </a:r>
            <a:endParaRPr kumimoji="1" lang="en-US" altLang="ja-JP" dirty="0" smtClean="0"/>
          </a:p>
        </p:txBody>
      </p:sp>
      <p:sp>
        <p:nvSpPr>
          <p:cNvPr id="54" name="テキスト ボックス 53"/>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あえて</a:t>
            </a:r>
            <a:r>
              <a:rPr lang="ja-JP" altLang="en-US" b="1" dirty="0" smtClean="0">
                <a:solidFill>
                  <a:srgbClr val="FF0000"/>
                </a:solidFill>
              </a:rPr>
              <a:t>偏った</a:t>
            </a:r>
            <a:r>
              <a:rPr lang="ja-JP" altLang="en-US" b="1" dirty="0">
                <a:solidFill>
                  <a:srgbClr val="FF0000"/>
                </a:solidFill>
              </a:rPr>
              <a:t>装備</a:t>
            </a:r>
            <a:r>
              <a:rPr lang="ja-JP" altLang="en-US" dirty="0" smtClean="0"/>
              <a:t>をすることで</a:t>
            </a:r>
            <a:endParaRPr lang="en-US" altLang="ja-JP" dirty="0" smtClean="0"/>
          </a:p>
          <a:p>
            <a:pPr>
              <a:lnSpc>
                <a:spcPct val="150000"/>
              </a:lnSpc>
            </a:pPr>
            <a:r>
              <a:rPr lang="ja-JP" altLang="en-US" dirty="0"/>
              <a:t>耐久力</a:t>
            </a:r>
            <a:r>
              <a:rPr lang="ja-JP" altLang="en-US" dirty="0" smtClean="0"/>
              <a:t>を</a:t>
            </a:r>
            <a:r>
              <a:rPr lang="ja-JP" altLang="en-US" dirty="0"/>
              <a:t>消費</a:t>
            </a:r>
            <a:r>
              <a:rPr lang="ja-JP" altLang="en-US" dirty="0" smtClean="0"/>
              <a:t>する大技を使える</a:t>
            </a:r>
            <a:endParaRPr lang="en-US" altLang="ja-JP" dirty="0" smtClean="0"/>
          </a:p>
          <a:p>
            <a:pPr>
              <a:lnSpc>
                <a:spcPct val="150000"/>
              </a:lnSpc>
            </a:pPr>
            <a:r>
              <a:rPr lang="ja-JP" altLang="en-US" dirty="0" smtClean="0"/>
              <a:t>ボス戦や殲滅に</a:t>
            </a:r>
            <a:r>
              <a:rPr lang="ja-JP" altLang="en-US" b="1" dirty="0" smtClean="0">
                <a:solidFill>
                  <a:srgbClr val="FF0000"/>
                </a:solidFill>
              </a:rPr>
              <a:t>効果絶大！！</a:t>
            </a:r>
            <a:endParaRPr lang="en-US" altLang="ja-JP" b="1" dirty="0" smtClean="0">
              <a:solidFill>
                <a:srgbClr val="FF0000"/>
              </a:solidFill>
            </a:endParaRPr>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41927" y="3789742"/>
            <a:ext cx="2301369" cy="2301369"/>
          </a:xfrm>
          <a:prstGeom prst="rect">
            <a:avLst/>
          </a:prstGeom>
        </p:spPr>
      </p:pic>
      <p:pic>
        <p:nvPicPr>
          <p:cNvPr id="56" name="図 55"/>
          <p:cNvPicPr>
            <a:picLocks noChangeAspect="1"/>
          </p:cNvPicPr>
          <p:nvPr/>
        </p:nvPicPr>
        <p:blipFill rotWithShape="1">
          <a:blip r:embed="rId4" cstate="print">
            <a:extLst>
              <a:ext uri="{28A0092B-C50C-407E-A947-70E740481C1C}">
                <a14:useLocalDpi xmlns:a14="http://schemas.microsoft.com/office/drawing/2010/main" val="0"/>
              </a:ext>
            </a:extLst>
          </a:blip>
          <a:srcRect l="56949" t="35645" r="1" b="25274"/>
          <a:stretch/>
        </p:blipFill>
        <p:spPr>
          <a:xfrm rot="19811508">
            <a:off x="2401445" y="3951327"/>
            <a:ext cx="920880" cy="628632"/>
          </a:xfrm>
          <a:prstGeom prst="rect">
            <a:avLst/>
          </a:prstGeom>
        </p:spPr>
      </p:pic>
      <p:pic>
        <p:nvPicPr>
          <p:cNvPr id="39" name="図 38"/>
          <p:cNvPicPr>
            <a:picLocks noChangeAspect="1"/>
          </p:cNvPicPr>
          <p:nvPr/>
        </p:nvPicPr>
        <p:blipFill rotWithShape="1">
          <a:blip r:embed="rId5" cstate="print">
            <a:extLst>
              <a:ext uri="{28A0092B-C50C-407E-A947-70E740481C1C}">
                <a14:useLocalDpi xmlns:a14="http://schemas.microsoft.com/office/drawing/2010/main" val="0"/>
              </a:ext>
            </a:extLst>
          </a:blip>
          <a:srcRect t="9886"/>
          <a:stretch/>
        </p:blipFill>
        <p:spPr>
          <a:xfrm rot="10800000" flipH="1">
            <a:off x="1373083" y="1425592"/>
            <a:ext cx="1765494" cy="1590947"/>
          </a:xfrm>
          <a:prstGeom prst="rect">
            <a:avLst/>
          </a:prstGeom>
        </p:spPr>
      </p:pic>
      <p:pic>
        <p:nvPicPr>
          <p:cNvPr id="38" name="図 37"/>
          <p:cNvPicPr>
            <a:picLocks noChangeAspect="1"/>
          </p:cNvPicPr>
          <p:nvPr/>
        </p:nvPicPr>
        <p:blipFill rotWithShape="1">
          <a:blip r:embed="rId6" cstate="print">
            <a:extLst>
              <a:ext uri="{28A0092B-C50C-407E-A947-70E740481C1C}">
                <a14:useLocalDpi xmlns:a14="http://schemas.microsoft.com/office/drawing/2010/main" val="0"/>
              </a:ext>
            </a:extLst>
          </a:blip>
          <a:srcRect b="10518"/>
          <a:stretch/>
        </p:blipFill>
        <p:spPr>
          <a:xfrm>
            <a:off x="1673109" y="1781488"/>
            <a:ext cx="1237901" cy="1495112"/>
          </a:xfrm>
          <a:prstGeom prst="rect">
            <a:avLst/>
          </a:prstGeom>
        </p:spPr>
      </p:pic>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56949" t="35645" r="1" b="25274"/>
          <a:stretch/>
        </p:blipFill>
        <p:spPr>
          <a:xfrm rot="980805">
            <a:off x="3532051" y="2702779"/>
            <a:ext cx="293692" cy="200487"/>
          </a:xfrm>
          <a:prstGeom prst="rect">
            <a:avLst/>
          </a:prstGeom>
        </p:spPr>
      </p:pic>
      <p:pic>
        <p:nvPicPr>
          <p:cNvPr id="41" name="図 40"/>
          <p:cNvPicPr>
            <a:picLocks noChangeAspect="1"/>
          </p:cNvPicPr>
          <p:nvPr/>
        </p:nvPicPr>
        <p:blipFill rotWithShape="1">
          <a:blip r:embed="rId8" cstate="print">
            <a:extLst>
              <a:ext uri="{28A0092B-C50C-407E-A947-70E740481C1C}">
                <a14:useLocalDpi xmlns:a14="http://schemas.microsoft.com/office/drawing/2010/main" val="0"/>
              </a:ext>
            </a:extLst>
          </a:blip>
          <a:srcRect l="57215" t="41407" r="5295" b="23164"/>
          <a:stretch/>
        </p:blipFill>
        <p:spPr>
          <a:xfrm rot="5762539" flipH="1">
            <a:off x="1318565" y="1703729"/>
            <a:ext cx="255753" cy="181755"/>
          </a:xfrm>
          <a:prstGeom prst="rect">
            <a:avLst/>
          </a:prstGeom>
        </p:spPr>
      </p:pic>
      <p:pic>
        <p:nvPicPr>
          <p:cNvPr id="42" name="図 41"/>
          <p:cNvPicPr>
            <a:picLocks noChangeAspect="1"/>
          </p:cNvPicPr>
          <p:nvPr/>
        </p:nvPicPr>
        <p:blipFill rotWithShape="1">
          <a:blip r:embed="rId9" cstate="print">
            <a:extLst>
              <a:ext uri="{28A0092B-C50C-407E-A947-70E740481C1C}">
                <a14:useLocalDpi xmlns:a14="http://schemas.microsoft.com/office/drawing/2010/main" val="0"/>
              </a:ext>
            </a:extLst>
          </a:blip>
          <a:srcRect t="1706" r="3861"/>
          <a:stretch/>
        </p:blipFill>
        <p:spPr>
          <a:xfrm rot="16654556">
            <a:off x="3277596" y="1809505"/>
            <a:ext cx="322015" cy="622813"/>
          </a:xfrm>
          <a:prstGeom prst="rect">
            <a:avLst/>
          </a:prstGeom>
        </p:spPr>
      </p:pic>
      <p:sp>
        <p:nvSpPr>
          <p:cNvPr id="3" name="平行四辺形 2"/>
          <p:cNvSpPr/>
          <p:nvPr/>
        </p:nvSpPr>
        <p:spPr>
          <a:xfrm rot="18629499">
            <a:off x="929615" y="2332929"/>
            <a:ext cx="220135" cy="331334"/>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フローチャート: 手操作入力 3"/>
          <p:cNvSpPr/>
          <p:nvPr/>
        </p:nvSpPr>
        <p:spPr>
          <a:xfrm rot="19347173">
            <a:off x="1620490" y="2637988"/>
            <a:ext cx="271306" cy="330068"/>
          </a:xfrm>
          <a:prstGeom prst="flowChartManualIn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1508767" y="1776165"/>
            <a:ext cx="613119" cy="45788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524689" y="1861933"/>
            <a:ext cx="668052" cy="41110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V="1">
            <a:off x="1335685" y="2375828"/>
            <a:ext cx="598837" cy="12319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1098292" y="2307295"/>
            <a:ext cx="875005" cy="7369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1934522" y="2494541"/>
            <a:ext cx="219238" cy="33137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22982" y="2433316"/>
            <a:ext cx="375370" cy="176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endCxn id="40" idx="1"/>
          </p:cNvCxnSpPr>
          <p:nvPr/>
        </p:nvCxnSpPr>
        <p:spPr>
          <a:xfrm>
            <a:off x="2681124" y="2504510"/>
            <a:ext cx="856863" cy="2571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2723965" y="2504978"/>
            <a:ext cx="742121" cy="17320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V="1">
            <a:off x="2542563" y="1961941"/>
            <a:ext cx="642181" cy="3273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V="1">
            <a:off x="2568682" y="2165136"/>
            <a:ext cx="540006" cy="1318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547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ゲームフロー</a:t>
            </a:r>
            <a:endParaRPr kumimoji="1" lang="ja-JP" altLang="en-US" dirty="0"/>
          </a:p>
        </p:txBody>
      </p:sp>
      <p:grpSp>
        <p:nvGrpSpPr>
          <p:cNvPr id="7" name="グループ化 6"/>
          <p:cNvGrpSpPr/>
          <p:nvPr/>
        </p:nvGrpSpPr>
        <p:grpSpPr>
          <a:xfrm>
            <a:off x="409090" y="1030103"/>
            <a:ext cx="8369507" cy="4913293"/>
            <a:chOff x="409090" y="1030103"/>
            <a:chExt cx="8369507" cy="4913293"/>
          </a:xfrm>
        </p:grpSpPr>
        <p:grpSp>
          <p:nvGrpSpPr>
            <p:cNvPr id="48" name="グループ化 47"/>
            <p:cNvGrpSpPr/>
            <p:nvPr/>
          </p:nvGrpSpPr>
          <p:grpSpPr>
            <a:xfrm>
              <a:off x="409090" y="1030103"/>
              <a:ext cx="8325820" cy="4913293"/>
              <a:chOff x="609614" y="1223843"/>
              <a:chExt cx="7948247" cy="4690477"/>
            </a:xfrm>
          </p:grpSpPr>
          <p:sp>
            <p:nvSpPr>
              <p:cNvPr id="49" name="角丸四角形 48"/>
              <p:cNvSpPr/>
              <p:nvPr/>
            </p:nvSpPr>
            <p:spPr>
              <a:xfrm>
                <a:off x="4770721"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609614" y="374766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4770721" y="3746860"/>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a:off x="609614"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3" name="二等辺三角形 52"/>
              <p:cNvSpPr/>
              <p:nvPr/>
            </p:nvSpPr>
            <p:spPr>
              <a:xfrm rot="10800000">
                <a:off x="1807319" y="3429456"/>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rot="5400000">
                <a:off x="3876945" y="46904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5968425" y="34276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rot="16200000">
                <a:off x="3895131" y="2167397"/>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直角三角形 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直角三角形 5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直角三角形 58"/>
            <p:cNvSpPr/>
            <p:nvPr/>
          </p:nvSpPr>
          <p:spPr>
            <a:xfrm rot="10800000" flipH="1">
              <a:off x="409090"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直角三角形 59"/>
            <p:cNvSpPr/>
            <p:nvPr/>
          </p:nvSpPr>
          <p:spPr>
            <a:xfrm rot="10800000" flipH="1">
              <a:off x="4764023"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テキスト ボックス 61"/>
          <p:cNvSpPr txBox="1"/>
          <p:nvPr/>
        </p:nvSpPr>
        <p:spPr>
          <a:xfrm rot="21129984">
            <a:off x="4745821" y="1008492"/>
            <a:ext cx="1460656" cy="523220"/>
          </a:xfrm>
          <a:prstGeom prst="rect">
            <a:avLst/>
          </a:prstGeom>
          <a:noFill/>
        </p:spPr>
        <p:txBody>
          <a:bodyPr wrap="none" rtlCol="0">
            <a:spAutoFit/>
          </a:bodyPr>
          <a:lstStyle/>
          <a:p>
            <a:r>
              <a:rPr lang="ja-JP" altLang="en-US" sz="2800" b="1" dirty="0">
                <a:ln w="12700">
                  <a:solidFill>
                    <a:schemeClr val="tx1"/>
                  </a:solidFill>
                </a:ln>
                <a:solidFill>
                  <a:schemeClr val="bg1"/>
                </a:solidFill>
                <a:latin typeface="HGP明朝B" panose="02020800000000000000" pitchFamily="18" charset="-128"/>
                <a:ea typeface="HGP明朝B" panose="02020800000000000000" pitchFamily="18" charset="-128"/>
              </a:rPr>
              <a:t>脱</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-Purge-</a:t>
            </a:r>
            <a:endParaRPr lang="ja-JP" altLang="en-US" sz="20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64" name="テキスト ボックス 63"/>
          <p:cNvSpPr txBox="1"/>
          <p:nvPr/>
        </p:nvSpPr>
        <p:spPr>
          <a:xfrm rot="21120896">
            <a:off x="390635" y="3648063"/>
            <a:ext cx="1439818" cy="523220"/>
          </a:xfrm>
          <a:prstGeom prst="rect">
            <a:avLst/>
          </a:prstGeom>
          <a:noFill/>
        </p:spPr>
        <p:txBody>
          <a:bodyPr wrap="none" rtlCol="0">
            <a:spAutoFit/>
          </a:bodyPr>
          <a:lstStyle/>
          <a:p>
            <a:r>
              <a:rPr lang="ja-JP" altLang="en-US" sz="2800" b="1" dirty="0">
                <a:ln w="12700">
                  <a:solidFill>
                    <a:schemeClr val="tx1"/>
                  </a:solidFill>
                </a:ln>
                <a:solidFill>
                  <a:schemeClr val="bg1"/>
                </a:solidFill>
                <a:latin typeface="HGP明朝B" panose="02020800000000000000" pitchFamily="18" charset="-128"/>
                <a:ea typeface="HGP明朝B" panose="02020800000000000000" pitchFamily="18" charset="-128"/>
              </a:rPr>
              <a:t>奪</a:t>
            </a:r>
            <a:r>
              <a:rPr lang="ja-JP" altLang="en-US" sz="28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う</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-Rod-</a:t>
            </a:r>
            <a:endParaRPr lang="ja-JP" altLang="en-US" sz="20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16" name="直線コネクタ 15"/>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1647368" y="4689778"/>
            <a:ext cx="1429496" cy="1238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flipH="1">
            <a:off x="803697" y="4145457"/>
            <a:ext cx="1338167" cy="1401770"/>
            <a:chOff x="1158688" y="1360185"/>
            <a:chExt cx="1338167" cy="1401770"/>
          </a:xfrm>
        </p:grpSpPr>
        <p:pic>
          <p:nvPicPr>
            <p:cNvPr id="66" name="図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65" name="図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78" name="図 77"/>
          <p:cNvPicPr>
            <a:picLocks noChangeAspect="1"/>
          </p:cNvPicPr>
          <p:nvPr/>
        </p:nvPicPr>
        <p:blipFill rotWithShape="1">
          <a:blip r:embed="rId7" cstate="print">
            <a:extLst>
              <a:ext uri="{28A0092B-C50C-407E-A947-70E740481C1C}">
                <a14:useLocalDpi xmlns:a14="http://schemas.microsoft.com/office/drawing/2010/main" val="0"/>
              </a:ext>
            </a:extLst>
          </a:blip>
          <a:srcRect t="12160" b="6394"/>
          <a:stretch/>
        </p:blipFill>
        <p:spPr>
          <a:xfrm flipH="1">
            <a:off x="671167" y="1242060"/>
            <a:ext cx="2234849" cy="2034540"/>
          </a:xfrm>
          <a:prstGeom prst="rect">
            <a:avLst/>
          </a:prstGeom>
        </p:spPr>
      </p:pic>
      <p:sp>
        <p:nvSpPr>
          <p:cNvPr id="61" name="テキスト ボックス 60"/>
          <p:cNvSpPr txBox="1"/>
          <p:nvPr/>
        </p:nvSpPr>
        <p:spPr>
          <a:xfrm rot="21118165">
            <a:off x="384812" y="976932"/>
            <a:ext cx="1779654" cy="523220"/>
          </a:xfrm>
          <a:prstGeom prst="rect">
            <a:avLst/>
          </a:prstGeom>
          <a:noFill/>
        </p:spPr>
        <p:txBody>
          <a:bodyPr wrap="none" rtlCol="0">
            <a:spAutoFit/>
          </a:bodyPr>
          <a:lstStyle/>
          <a:p>
            <a:r>
              <a:rPr lang="ja-JP" altLang="en-US" sz="2800" b="1" dirty="0" smtClean="0">
                <a:ln w="12700">
                  <a:solidFill>
                    <a:schemeClr val="tx1"/>
                  </a:solidFill>
                </a:ln>
                <a:solidFill>
                  <a:schemeClr val="bg1"/>
                </a:solidFill>
                <a:latin typeface="HGP明朝B" panose="02020800000000000000" pitchFamily="18" charset="-128"/>
                <a:ea typeface="HGP明朝B" panose="02020800000000000000" pitchFamily="18" charset="-128"/>
              </a:rPr>
              <a:t>壊す</a:t>
            </a:r>
            <a:r>
              <a:rPr lang="en-US" altLang="ja-JP" sz="2000" b="1" dirty="0">
                <a:ln w="12700">
                  <a:solidFill>
                    <a:schemeClr val="tx1"/>
                  </a:solidFill>
                </a:ln>
                <a:solidFill>
                  <a:schemeClr val="bg1"/>
                </a:solidFill>
                <a:latin typeface="HGP明朝B" panose="02020800000000000000" pitchFamily="18" charset="-128"/>
                <a:ea typeface="HGP明朝B" panose="02020800000000000000" pitchFamily="18" charset="-128"/>
              </a:rPr>
              <a:t>-</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Break-</a:t>
            </a:r>
            <a:endParaRPr lang="ja-JP" altLang="en-US" sz="20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79" name="グループ化 78"/>
          <p:cNvGrpSpPr/>
          <p:nvPr/>
        </p:nvGrpSpPr>
        <p:grpSpPr>
          <a:xfrm>
            <a:off x="2040794" y="1415238"/>
            <a:ext cx="1544480" cy="1544480"/>
            <a:chOff x="2886075" y="1779588"/>
            <a:chExt cx="1685925" cy="1685925"/>
          </a:xfrm>
        </p:grpSpPr>
        <p:sp>
          <p:nvSpPr>
            <p:cNvPr id="80" name="楕円 79"/>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p:cNvCxnSpPr>
              <a:stCxn id="80" idx="0"/>
              <a:endCxn id="80"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80" idx="2"/>
              <a:endCxn id="80"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5187108" y="4161594"/>
            <a:ext cx="2119477" cy="1758330"/>
            <a:chOff x="5514470" y="4161594"/>
            <a:chExt cx="2119477" cy="1758330"/>
          </a:xfrm>
        </p:grpSpPr>
        <p:pic>
          <p:nvPicPr>
            <p:cNvPr id="67" name="図 66"/>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13289933">
              <a:off x="7006977" y="4217107"/>
              <a:ext cx="626970" cy="1212629"/>
            </a:xfrm>
            <a:prstGeom prst="rect">
              <a:avLst/>
            </a:prstGeom>
          </p:spPr>
        </p:pic>
        <p:pic>
          <p:nvPicPr>
            <p:cNvPr id="87" name="図 86"/>
            <p:cNvPicPr>
              <a:picLocks noChangeAspect="1"/>
            </p:cNvPicPr>
            <p:nvPr/>
          </p:nvPicPr>
          <p:blipFill rotWithShape="1">
            <a:blip r:embed="rId3">
              <a:extLst>
                <a:ext uri="{28A0092B-C50C-407E-A947-70E740481C1C}">
                  <a14:useLocalDpi xmlns:a14="http://schemas.microsoft.com/office/drawing/2010/main" val="0"/>
                </a:ext>
              </a:extLst>
            </a:blip>
            <a:srcRect l="7069" r="35168"/>
            <a:stretch/>
          </p:blipFill>
          <p:spPr>
            <a:xfrm>
              <a:off x="5514470" y="4161594"/>
              <a:ext cx="1350660" cy="1758330"/>
            </a:xfrm>
            <a:prstGeom prst="rect">
              <a:avLst/>
            </a:prstGeom>
            <a:effectLst>
              <a:softEdge rad="0"/>
            </a:effectLst>
          </p:spPr>
        </p:pic>
      </p:grpSp>
      <p:pic>
        <p:nvPicPr>
          <p:cNvPr id="91" name="図 90"/>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pic>
        <p:nvPicPr>
          <p:cNvPr id="98" name="図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91870" y="3663245"/>
            <a:ext cx="3958879" cy="2272525"/>
          </a:xfrm>
          <a:prstGeom prst="rect">
            <a:avLst/>
          </a:prstGeom>
        </p:spPr>
      </p:pic>
      <p:sp>
        <p:nvSpPr>
          <p:cNvPr id="63" name="テキスト ボックス 62"/>
          <p:cNvSpPr txBox="1"/>
          <p:nvPr/>
        </p:nvSpPr>
        <p:spPr>
          <a:xfrm rot="21108185">
            <a:off x="4741958" y="3615241"/>
            <a:ext cx="1899879" cy="523220"/>
          </a:xfrm>
          <a:prstGeom prst="rect">
            <a:avLst/>
          </a:prstGeom>
          <a:noFill/>
        </p:spPr>
        <p:txBody>
          <a:bodyPr wrap="none" rtlCol="0">
            <a:spAutoFit/>
          </a:bodyPr>
          <a:lstStyle/>
          <a:p>
            <a:r>
              <a:rPr lang="ja-JP" altLang="en-US" sz="2800" b="1" dirty="0" err="1">
                <a:ln w="12700">
                  <a:solidFill>
                    <a:schemeClr val="tx1"/>
                  </a:solidFill>
                </a:ln>
                <a:solidFill>
                  <a:schemeClr val="bg1"/>
                </a:solidFill>
                <a:latin typeface="HGP明朝B" panose="02020800000000000000" pitchFamily="18" charset="-128"/>
                <a:ea typeface="HGP明朝B" panose="02020800000000000000" pitchFamily="18" charset="-128"/>
              </a:rPr>
              <a:t>装着</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-Attach-</a:t>
            </a:r>
          </a:p>
        </p:txBody>
      </p:sp>
      <p:pic>
        <p:nvPicPr>
          <p:cNvPr id="99" name="図 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0702" y="1100508"/>
            <a:ext cx="2301369" cy="2301369"/>
          </a:xfrm>
          <a:prstGeom prst="rect">
            <a:avLst/>
          </a:prstGeom>
        </p:spPr>
      </p:pic>
    </p:spTree>
    <p:extLst>
      <p:ext uri="{BB962C8B-B14F-4D97-AF65-F5344CB8AC3E}">
        <p14:creationId xmlns:p14="http://schemas.microsoft.com/office/powerpoint/2010/main" val="6380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ゲーム画面</a:t>
            </a:r>
            <a:endParaRPr kumimoji="1" lang="ja-JP" altLang="en-US" dirty="0"/>
          </a:p>
        </p:txBody>
      </p:sp>
      <p:sp>
        <p:nvSpPr>
          <p:cNvPr id="4" name="角丸四角形 3"/>
          <p:cNvSpPr/>
          <p:nvPr/>
        </p:nvSpPr>
        <p:spPr>
          <a:xfrm>
            <a:off x="1193800" y="1030819"/>
            <a:ext cx="6760852" cy="4990036"/>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6" name="コンテンツ プレースホルダー 5"/>
          <p:cNvPicPr>
            <a:picLocks noGrp="1" noChangeAspect="1"/>
          </p:cNvPicPr>
          <p:nvPr>
            <p:ph idx="1"/>
          </p:nvPr>
        </p:nvPicPr>
        <p:blipFill rotWithShape="1">
          <a:blip r:embed="rId2">
            <a:extLst>
              <a:ext uri="{28A0092B-C50C-407E-A947-70E740481C1C}">
                <a14:useLocalDpi xmlns:a14="http://schemas.microsoft.com/office/drawing/2010/main" val="0"/>
              </a:ext>
            </a:extLst>
          </a:blip>
          <a:srcRect t="2009"/>
          <a:stretch/>
        </p:blipFill>
        <p:spPr>
          <a:xfrm>
            <a:off x="1227445" y="1069521"/>
            <a:ext cx="6689107" cy="4912632"/>
          </a:xfrm>
        </p:spPr>
      </p:pic>
      <p:sp>
        <p:nvSpPr>
          <p:cNvPr id="7" name="テキスト ボックス 6"/>
          <p:cNvSpPr txBox="1"/>
          <p:nvPr/>
        </p:nvSpPr>
        <p:spPr>
          <a:xfrm rot="21005449">
            <a:off x="4741050" y="4100087"/>
            <a:ext cx="4267947" cy="1938992"/>
          </a:xfrm>
          <a:prstGeom prst="rect">
            <a:avLst/>
          </a:prstGeom>
          <a:noFill/>
        </p:spPr>
        <p:txBody>
          <a:bodyPr wrap="square" rtlCol="0">
            <a:spAutoFit/>
          </a:bodyPr>
          <a:lstStyle/>
          <a:p>
            <a:pPr algn="ctr"/>
            <a:r>
              <a:rPr lang="ja-JP" altLang="en-US" sz="5400" b="1" dirty="0" smtClean="0">
                <a:ln w="22225">
                  <a:solidFill>
                    <a:schemeClr val="tx1"/>
                  </a:solidFill>
                </a:ln>
                <a:solidFill>
                  <a:schemeClr val="bg1"/>
                </a:solidFill>
                <a:latin typeface="HGS明朝E" panose="02020900000000000000" pitchFamily="18" charset="-128"/>
                <a:ea typeface="HGS明朝E" panose="02020900000000000000" pitchFamily="18" charset="-128"/>
              </a:rPr>
              <a:t>敵</a:t>
            </a:r>
            <a:r>
              <a:rPr lang="ja-JP" altLang="en-US" sz="4400" b="1" dirty="0" smtClean="0">
                <a:ln w="22225">
                  <a:solidFill>
                    <a:schemeClr val="tx1"/>
                  </a:solidFill>
                </a:ln>
                <a:solidFill>
                  <a:schemeClr val="bg1"/>
                </a:solidFill>
                <a:latin typeface="HGS明朝E" panose="02020900000000000000" pitchFamily="18" charset="-128"/>
                <a:ea typeface="HGS明朝E" panose="02020900000000000000" pitchFamily="18" charset="-128"/>
              </a:rPr>
              <a:t>から</a:t>
            </a:r>
            <a:r>
              <a:rPr lang="ja-JP" altLang="en-US" sz="6000" b="1" dirty="0" smtClean="0">
                <a:ln w="22225">
                  <a:solidFill>
                    <a:schemeClr val="tx1"/>
                  </a:solidFill>
                </a:ln>
                <a:solidFill>
                  <a:srgbClr val="FF0000"/>
                </a:solidFill>
                <a:latin typeface="HGS明朝E" panose="02020900000000000000" pitchFamily="18" charset="-128"/>
                <a:ea typeface="HGS明朝E" panose="02020900000000000000" pitchFamily="18" charset="-128"/>
              </a:rPr>
              <a:t>奪</a:t>
            </a:r>
            <a:r>
              <a:rPr lang="ja-JP" altLang="en-US" sz="4400" b="1" dirty="0" smtClean="0">
                <a:ln w="22225">
                  <a:solidFill>
                    <a:schemeClr val="tx1"/>
                  </a:solidFill>
                </a:ln>
                <a:solidFill>
                  <a:schemeClr val="bg1"/>
                </a:solidFill>
                <a:latin typeface="HGS明朝E" panose="02020900000000000000" pitchFamily="18" charset="-128"/>
                <a:ea typeface="HGS明朝E" panose="02020900000000000000" pitchFamily="18" charset="-128"/>
              </a:rPr>
              <a:t>い</a:t>
            </a:r>
            <a:endParaRPr lang="en-US" altLang="ja-JP" sz="5400" b="1" dirty="0" smtClean="0">
              <a:ln w="22225">
                <a:solidFill>
                  <a:schemeClr val="tx1"/>
                </a:solidFill>
              </a:ln>
              <a:solidFill>
                <a:schemeClr val="bg1"/>
              </a:solidFill>
              <a:latin typeface="HGS明朝E" panose="02020900000000000000" pitchFamily="18" charset="-128"/>
              <a:ea typeface="HGS明朝E" panose="02020900000000000000" pitchFamily="18" charset="-128"/>
            </a:endParaRPr>
          </a:p>
          <a:p>
            <a:pPr algn="ctr"/>
            <a:r>
              <a:rPr lang="ja-JP" altLang="en-US" sz="5400" b="1" dirty="0" smtClean="0">
                <a:ln w="22225">
                  <a:solidFill>
                    <a:schemeClr val="tx1"/>
                  </a:solidFill>
                </a:ln>
                <a:solidFill>
                  <a:schemeClr val="bg1"/>
                </a:solidFill>
                <a:latin typeface="HGS明朝E" panose="02020900000000000000" pitchFamily="18" charset="-128"/>
                <a:ea typeface="HGS明朝E" panose="02020900000000000000" pitchFamily="18" charset="-128"/>
              </a:rPr>
              <a:t>自身</a:t>
            </a:r>
            <a:r>
              <a:rPr lang="ja-JP" altLang="en-US" sz="4400" b="1" dirty="0" smtClean="0">
                <a:ln w="22225">
                  <a:solidFill>
                    <a:schemeClr val="tx1"/>
                  </a:solidFill>
                </a:ln>
                <a:solidFill>
                  <a:schemeClr val="bg1"/>
                </a:solidFill>
                <a:latin typeface="HGS明朝E" panose="02020900000000000000" pitchFamily="18" charset="-128"/>
                <a:ea typeface="HGS明朝E" panose="02020900000000000000" pitchFamily="18" charset="-128"/>
              </a:rPr>
              <a:t>を</a:t>
            </a:r>
            <a:r>
              <a:rPr lang="ja-JP" altLang="en-US" sz="6000" b="1" dirty="0" smtClean="0">
                <a:ln w="22225">
                  <a:solidFill>
                    <a:schemeClr val="tx1"/>
                  </a:solidFill>
                </a:ln>
                <a:solidFill>
                  <a:srgbClr val="FF0000"/>
                </a:solidFill>
                <a:latin typeface="HGS明朝E" panose="02020900000000000000" pitchFamily="18" charset="-128"/>
                <a:ea typeface="HGS明朝E" panose="02020900000000000000" pitchFamily="18" charset="-128"/>
              </a:rPr>
              <a:t>強化</a:t>
            </a:r>
            <a:r>
              <a:rPr lang="en-US" altLang="ja-JP" sz="5400" b="1" dirty="0" smtClean="0">
                <a:ln w="22225">
                  <a:solidFill>
                    <a:schemeClr val="tx1"/>
                  </a:solidFill>
                </a:ln>
                <a:solidFill>
                  <a:schemeClr val="bg1"/>
                </a:solidFill>
                <a:latin typeface="HGS明朝E" panose="02020900000000000000" pitchFamily="18" charset="-128"/>
                <a:ea typeface="HGS明朝E" panose="02020900000000000000" pitchFamily="18" charset="-128"/>
              </a:rPr>
              <a:t>!!</a:t>
            </a:r>
            <a:endParaRPr lang="en-US" altLang="ja-JP" sz="5400" b="1" dirty="0" smtClean="0">
              <a:ln w="22225">
                <a:solidFill>
                  <a:schemeClr val="tx1"/>
                </a:solidFill>
              </a:ln>
              <a:solidFill>
                <a:schemeClr val="bg1"/>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1898451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6287</TotalTime>
  <Words>712</Words>
  <Application>Microsoft Office PowerPoint</Application>
  <PresentationFormat>画面に合わせる (4:3)</PresentationFormat>
  <Paragraphs>128</Paragraphs>
  <Slides>10</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HGP明朝B</vt:lpstr>
      <vt:lpstr>HGS明朝E</vt:lpstr>
      <vt:lpstr>游ゴシック</vt:lpstr>
      <vt:lpstr>游ゴシック Light</vt:lpstr>
      <vt:lpstr>Arial</vt:lpstr>
      <vt:lpstr>Calibri</vt:lpstr>
      <vt:lpstr>Calibri Light</vt:lpstr>
      <vt:lpstr>Office テーマ</vt:lpstr>
      <vt:lpstr>PowerPoint プレゼンテーション</vt:lpstr>
      <vt:lpstr>コンセプト</vt:lpstr>
      <vt:lpstr>概要</vt:lpstr>
      <vt:lpstr>ブレイク -Break-</vt:lpstr>
      <vt:lpstr>ロード -Rod-</vt:lpstr>
      <vt:lpstr>アタッチ -Attach-</vt:lpstr>
      <vt:lpstr>パージ -Purge-</vt:lpstr>
      <vt:lpstr>ゲームフロー</vt:lpstr>
      <vt:lpstr>ゲーム画面</vt:lpstr>
      <vt:lpstr>操作方法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98</cp:revision>
  <dcterms:created xsi:type="dcterms:W3CDTF">2017-07-27T04:51:21Z</dcterms:created>
  <dcterms:modified xsi:type="dcterms:W3CDTF">2017-12-10T23:30:48Z</dcterms:modified>
</cp:coreProperties>
</file>