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13"/>
  </p:notesMasterIdLst>
  <p:sldIdLst>
    <p:sldId id="258" r:id="rId2"/>
    <p:sldId id="259" r:id="rId3"/>
    <p:sldId id="261" r:id="rId4"/>
    <p:sldId id="276" r:id="rId5"/>
    <p:sldId id="277" r:id="rId6"/>
    <p:sldId id="262" r:id="rId7"/>
    <p:sldId id="268" r:id="rId8"/>
    <p:sldId id="269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0C1"/>
    <a:srgbClr val="BC8C2D"/>
    <a:srgbClr val="AF1F23"/>
    <a:srgbClr val="535454"/>
    <a:srgbClr val="78766D"/>
    <a:srgbClr val="E5E1D0"/>
    <a:srgbClr val="B1A698"/>
    <a:srgbClr val="ABA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9" autoAdjust="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A529D9-4D89-48BA-B067-A1A7090E5629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D89432-F394-45E7-9996-803930132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04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077200" cy="990600"/>
          </a:xfrm>
          <a:prstGeom prst="rect">
            <a:avLst/>
          </a:prstGeom>
        </p:spPr>
        <p:txBody>
          <a:bodyPr anchor="t"/>
          <a:lstStyle>
            <a:lvl1pPr algn="l">
              <a:defRPr sz="2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>
                <a:solidFill>
                  <a:srgbClr val="BC8C2D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A5D45-7007-4FE7-8A5F-9EB82793DB8E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49BAF-61A4-496A-8BA3-8DCE1EB2A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04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4940" cy="457200"/>
          </a:xfrm>
          <a:prstGeom prst="rect">
            <a:avLst/>
          </a:prstGeom>
        </p:spPr>
        <p:txBody>
          <a:bodyPr/>
          <a:lstStyle>
            <a:lvl1pPr algn="r">
              <a:defRPr sz="24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295400"/>
            <a:ext cx="8382000" cy="4876800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0C5A-BE19-4815-8C4B-C910186CFC80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1429B-2281-450F-8A86-CE467A43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762000"/>
            <a:ext cx="1371600" cy="5410200"/>
          </a:xfrm>
          <a:prstGeom prst="rect">
            <a:avLst/>
          </a:prstGeom>
        </p:spPr>
        <p:txBody>
          <a:bodyPr vert="eaVert"/>
          <a:lstStyle>
            <a:lvl1pPr>
              <a:defRPr sz="2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858000" cy="5410202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F2861-B5A6-490A-861B-555E6D68E89F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3598C-7088-4722-AA8F-54043251D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6BCD2-6972-4BFE-BE88-6D263F2B8D3B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317F-D552-4959-AFB3-692355FA1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33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328987"/>
            <a:ext cx="8534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0" i="0" cap="all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85344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5975-4173-4B49-9A71-130F6CF59748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3DF3A-F87E-4923-814E-5029F0108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038600" cy="4495799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4495799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34A8-1265-4D62-A12A-B3481BF9C280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A55D2-DE52-44A0-B6EF-940DBF4DD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5264"/>
            <a:ext cx="4040188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2464"/>
            <a:ext cx="4040188" cy="439593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5264"/>
            <a:ext cx="4041775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2464"/>
            <a:ext cx="4041775" cy="439593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4D5F-293C-4C1B-9973-50773C1793BA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F5CEE-87E0-40D3-A9D8-4817F8301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24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60" y="2590800"/>
            <a:ext cx="7880152" cy="1143000"/>
          </a:xfrm>
          <a:prstGeom prst="rect">
            <a:avLst/>
          </a:prstGeom>
        </p:spPr>
        <p:txBody>
          <a:bodyPr anchor="ctr"/>
          <a:lstStyle>
            <a:lvl1pPr algn="l">
              <a:defRPr b="0" i="0" baseline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DA7D8-A12E-4547-801E-17750595E7DA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0FB9-8D0C-4886-A9D9-A72414848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3D6B1-CA24-46A7-AD16-866BC425C33C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A8839-469F-45C7-9124-83905794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3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598277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3340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57859"/>
            <a:ext cx="3008313" cy="4714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181BB-016E-44C7-8350-17EA7D838AC6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DCFF3-0A55-4CB8-9FFA-FD5D8D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7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2971800" cy="642937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1400" y="762000"/>
            <a:ext cx="5181600" cy="541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2971800" cy="472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F5F25-D12B-45F5-9B34-67546AE8728A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EB527-991F-4B8E-A09B-48EE877EC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9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181600" y="152400"/>
            <a:ext cx="3733800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smtClean="0">
                <a:solidFill>
                  <a:srgbClr val="78766D"/>
                </a:solidFill>
              </a:rPr>
              <a:t>Course Number – Course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3962400" y="6477000"/>
            <a:ext cx="9144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47606B7E-AE95-4884-815D-D858DEC0E84E}" type="datetime1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9200" y="6477000"/>
            <a:ext cx="2481263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477000"/>
            <a:ext cx="990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CE8A1E69-96E7-43F5-AA67-00E1803AB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Churn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</a:t>
            </a:r>
            <a:r>
              <a:rPr lang="en-US" dirty="0"/>
              <a:t>a manager at </a:t>
            </a:r>
            <a:r>
              <a:rPr lang="en-US" dirty="0" err="1"/>
              <a:t>MegaTelco</a:t>
            </a:r>
            <a:r>
              <a:rPr lang="en-US" dirty="0"/>
              <a:t>, responsible for reducing customer churn</a:t>
            </a:r>
            <a:r>
              <a:rPr lang="en-US" dirty="0" smtClean="0"/>
              <a:t>.  You need to understand how much churn is costing your organization and develop a strategy for mitigating that loss.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you know:</a:t>
            </a:r>
            <a:endParaRPr lang="en-US" dirty="0"/>
          </a:p>
          <a:p>
            <a:pPr lvl="1"/>
            <a:r>
              <a:rPr lang="en-US" dirty="0" smtClean="0"/>
              <a:t>Studies show that a company </a:t>
            </a:r>
            <a:r>
              <a:rPr lang="en-US" dirty="0"/>
              <a:t>with 5 million customers and 2% average monthly churn loses $1.4 billion per year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1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87362"/>
          </a:xfrm>
        </p:spPr>
        <p:txBody>
          <a:bodyPr/>
          <a:lstStyle/>
          <a:p>
            <a:r>
              <a:rPr lang="en-US" dirty="0" smtClean="0"/>
              <a:t>Churn Model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812"/>
            <a:ext cx="8229600" cy="4800600"/>
          </a:xfrm>
        </p:spPr>
        <p:txBody>
          <a:bodyPr/>
          <a:lstStyle/>
          <a:p>
            <a:r>
              <a:rPr lang="en-US" dirty="0"/>
              <a:t>It will also influence the way that we act on the model results.</a:t>
            </a:r>
          </a:p>
          <a:p>
            <a:pPr lvl="1"/>
            <a:r>
              <a:rPr lang="en-US" dirty="0"/>
              <a:t>Suppose that we are designing a promotional offer to try to combat churn.  We built a model to identify churners, but do we really want to target our marketing offer at the customers who are most likely to leave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Take the value of the customer into account when evaluating and implementing the model</a:t>
            </a:r>
          </a:p>
          <a:p>
            <a:pPr lvl="1"/>
            <a:r>
              <a:rPr lang="en-US" dirty="0" smtClean="0"/>
              <a:t>For example, target the customers where we would lose the most value if they were to leave </a:t>
            </a:r>
          </a:p>
          <a:p>
            <a:pPr lvl="1"/>
            <a:r>
              <a:rPr lang="en-US" dirty="0" smtClean="0"/>
              <a:t>We also want to consider the cost of targeting – If we don’t target a customer, the value could actually be higher if they stay because we didn’t spend the promotional dollars.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iterate on a problem for a long time, but at some point you must conclude:</a:t>
            </a:r>
          </a:p>
          <a:p>
            <a:pPr lvl="1"/>
            <a:r>
              <a:rPr lang="en-US" dirty="0" smtClean="0"/>
              <a:t>We can’t get data on this event; or</a:t>
            </a:r>
          </a:p>
          <a:p>
            <a:pPr lvl="1"/>
            <a:r>
              <a:rPr lang="en-US" dirty="0" smtClean="0"/>
              <a:t>It would be too expensive to model this aspect accurately; or</a:t>
            </a:r>
          </a:p>
          <a:p>
            <a:pPr lvl="1"/>
            <a:r>
              <a:rPr lang="en-US" dirty="0" smtClean="0"/>
              <a:t>This event is so improbable that we’re just going to ignore it; or</a:t>
            </a:r>
          </a:p>
          <a:p>
            <a:pPr lvl="1"/>
            <a:r>
              <a:rPr lang="en-US" dirty="0" smtClean="0"/>
              <a:t>This formulation seems sufficient for the time being, so we should probably just go with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Industry Churn Rates</a:t>
            </a:r>
            <a:endParaRPr lang="en-US" dirty="0"/>
          </a:p>
        </p:txBody>
      </p:sp>
      <p:pic>
        <p:nvPicPr>
          <p:cNvPr id="1026" name="Picture 2" descr="http://scn.sap.com/servlet/JiveServlet/showImage/38-118726-613257/im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35" y="1371600"/>
            <a:ext cx="677033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762000"/>
            <a:ext cx="6781800" cy="533400"/>
          </a:xfrm>
        </p:spPr>
        <p:txBody>
          <a:bodyPr/>
          <a:lstStyle/>
          <a:p>
            <a:r>
              <a:rPr lang="en-US" dirty="0" smtClean="0"/>
              <a:t>Drivers for CRM efforts in the telecommunications industry</a:t>
            </a:r>
            <a:endParaRPr lang="en-US" dirty="0"/>
          </a:p>
        </p:txBody>
      </p:sp>
      <p:pic>
        <p:nvPicPr>
          <p:cNvPr id="3074" name="Picture 2" descr="http://scn.sap.com/servlet/JiveServlet/showImage/38-118726-613282/im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0967"/>
            <a:ext cx="8229600" cy="30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3200"/>
            <a:ext cx="7880152" cy="1143000"/>
          </a:xfrm>
        </p:spPr>
        <p:txBody>
          <a:bodyPr/>
          <a:lstStyle/>
          <a:p>
            <a:r>
              <a:rPr lang="en-US" dirty="0" smtClean="0"/>
              <a:t>EM Demonstration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/>
              <a:t>Basic Decision Tree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Modified Decision Tree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Interactive Decision Tree</a:t>
            </a:r>
            <a:br>
              <a:rPr lang="en-US" sz="3200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24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87362"/>
          </a:xfrm>
        </p:spPr>
        <p:txBody>
          <a:bodyPr/>
          <a:lstStyle/>
          <a:p>
            <a:r>
              <a:rPr lang="en-US" dirty="0" smtClean="0"/>
              <a:t>Evaluating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decide if the model that has been delivered is a “good” model?</a:t>
            </a:r>
          </a:p>
          <a:p>
            <a:pPr lvl="1"/>
            <a:r>
              <a:rPr lang="en-US" dirty="0" smtClean="0"/>
              <a:t>Evaluate the model from a statistical perspective (as discussed in class – fit statistics, significant effects in the model, correct sign on the coefficients,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But, more importantly – you must connect the results of the analysis back to the goal that you set when you requested the analysis.</a:t>
            </a:r>
          </a:p>
          <a:p>
            <a:r>
              <a:rPr lang="en-US" dirty="0" smtClean="0"/>
              <a:t>Question:  What is the real business goal behind developing a model to identify customers who are at risk for churning?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Easy to measure</a:t>
            </a:r>
          </a:p>
          <a:p>
            <a:pPr lvl="1"/>
            <a:r>
              <a:rPr lang="en-US" dirty="0" smtClean="0"/>
              <a:t>May be too simplistic</a:t>
            </a:r>
          </a:p>
          <a:p>
            <a:r>
              <a:rPr lang="en-US" dirty="0" smtClean="0"/>
              <a:t>Confusion Matrix</a:t>
            </a:r>
          </a:p>
          <a:p>
            <a:pPr lvl="1"/>
            <a:r>
              <a:rPr lang="en-US" dirty="0" smtClean="0"/>
              <a:t>Shows the different kinds of “wrong” answers</a:t>
            </a:r>
          </a:p>
          <a:p>
            <a:pPr lvl="1"/>
            <a:r>
              <a:rPr lang="en-US" dirty="0" smtClean="0"/>
              <a:t>Helpful if one kind of wrong answer is worse than another (cost of wrong answer)</a:t>
            </a:r>
          </a:p>
          <a:p>
            <a:pPr lvl="1"/>
            <a:r>
              <a:rPr lang="en-US" dirty="0" smtClean="0"/>
              <a:t>Be careful of rare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When Evaluating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original goal (or motivation) for doing the analysis?</a:t>
            </a:r>
          </a:p>
          <a:p>
            <a:r>
              <a:rPr lang="en-US" dirty="0" smtClean="0"/>
              <a:t>Are we assessing the model results properly given the actual goal?</a:t>
            </a:r>
          </a:p>
          <a:p>
            <a:r>
              <a:rPr lang="en-US" dirty="0" smtClean="0"/>
              <a:t>Does the metric make sense in terms of the problem?</a:t>
            </a:r>
          </a:p>
          <a:p>
            <a:r>
              <a:rPr lang="en-US" dirty="0" smtClean="0"/>
              <a:t>What is your baseline for comparison?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87362"/>
          </a:xfrm>
        </p:spPr>
        <p:txBody>
          <a:bodyPr/>
          <a:lstStyle/>
          <a:p>
            <a:r>
              <a:rPr lang="en-US" dirty="0" smtClean="0"/>
              <a:t>Returning to the Churn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812"/>
            <a:ext cx="8229600" cy="4800600"/>
          </a:xfrm>
        </p:spPr>
        <p:txBody>
          <a:bodyPr/>
          <a:lstStyle/>
          <a:p>
            <a:r>
              <a:rPr lang="en-US" dirty="0" smtClean="0"/>
              <a:t>Why is churn a problem?</a:t>
            </a:r>
          </a:p>
          <a:p>
            <a:pPr lvl="1"/>
            <a:r>
              <a:rPr lang="en-US" dirty="0" smtClean="0"/>
              <a:t>It causes us to lose money.  So, the issue that we need to address is not so much that we’re losing customers but that we’re losing money.</a:t>
            </a:r>
          </a:p>
          <a:p>
            <a:pPr lvl="1"/>
            <a:r>
              <a:rPr lang="en-US" dirty="0" smtClean="0"/>
              <a:t>Case in point:  If a customer is costly to keep, we might not mind if she leaves.  We would like to limit the amount of money that we’re losing – not simply keep the most customers.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answer to this question should influence the way in which we evaluate the “goodness” of a churn model.</a:t>
            </a:r>
          </a:p>
        </p:txBody>
      </p:sp>
    </p:spTree>
    <p:extLst>
      <p:ext uri="{BB962C8B-B14F-4D97-AF65-F5344CB8AC3E}">
        <p14:creationId xmlns:p14="http://schemas.microsoft.com/office/powerpoint/2010/main" val="3196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">
  <a:themeElements>
    <a:clrScheme name="College of Education Theme">
      <a:dk1>
        <a:srgbClr val="C5BBA3"/>
      </a:dk1>
      <a:lt1>
        <a:sysClr val="window" lastClr="FFFFFF"/>
      </a:lt1>
      <a:dk2>
        <a:srgbClr val="4D728A"/>
      </a:dk2>
      <a:lt2>
        <a:srgbClr val="82755F"/>
      </a:lt2>
      <a:accent1>
        <a:srgbClr val="91A3D5"/>
      </a:accent1>
      <a:accent2>
        <a:srgbClr val="546BB7"/>
      </a:accent2>
      <a:accent3>
        <a:srgbClr val="879F6E"/>
      </a:accent3>
      <a:accent4>
        <a:srgbClr val="546543"/>
      </a:accent4>
      <a:accent5>
        <a:srgbClr val="7398B1"/>
      </a:accent5>
      <a:accent6>
        <a:srgbClr val="EEE3C7"/>
      </a:accent6>
      <a:hlink>
        <a:srgbClr val="E6D5AC"/>
      </a:hlink>
      <a:folHlink>
        <a:srgbClr val="DAC286"/>
      </a:folHlink>
    </a:clrScheme>
    <a:fontScheme name="College of Ed. Content Slide Theme">
      <a:majorFont>
        <a:latin typeface="Candara"/>
        <a:ea typeface=""/>
        <a:cs typeface=""/>
      </a:majorFont>
      <a:minorFont>
        <a:latin typeface="Californian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basic.pot</Template>
  <TotalTime>1361</TotalTime>
  <Words>577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Candara</vt:lpstr>
      <vt:lpstr>basic</vt:lpstr>
      <vt:lpstr>Customer Churn Example </vt:lpstr>
      <vt:lpstr>Current Industry Churn Rates</vt:lpstr>
      <vt:lpstr>Drivers for CRM efforts in the telecommunications industry</vt:lpstr>
      <vt:lpstr>The Data</vt:lpstr>
      <vt:lpstr>EM Demonstration  Basic Decision Tree  Modified Decision Tree  Interactive Decision Tree  </vt:lpstr>
      <vt:lpstr>Evaluating the Results</vt:lpstr>
      <vt:lpstr>Evaluating Classification Models</vt:lpstr>
      <vt:lpstr>Questions to Ask When Evaluating a Model</vt:lpstr>
      <vt:lpstr>Returning to the Churn Problem</vt:lpstr>
      <vt:lpstr>Churn Model (continued)</vt:lpstr>
      <vt:lpstr>Where does it end?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Lawson</dc:creator>
  <cp:lastModifiedBy>Tonya Balan</cp:lastModifiedBy>
  <cp:revision>18</cp:revision>
  <dcterms:created xsi:type="dcterms:W3CDTF">2011-04-05T20:19:52Z</dcterms:created>
  <dcterms:modified xsi:type="dcterms:W3CDTF">2015-06-24T22:50:04Z</dcterms:modified>
</cp:coreProperties>
</file>