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matic SC" panose="020B0604020202020204" charset="0"/>
      <p:regular r:id="rId17"/>
      <p:bold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2483515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18826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1017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4055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72757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718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5786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6905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52008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0624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4807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8835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4736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196511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315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567075" y="2100000"/>
            <a:ext cx="7725900" cy="943500"/>
          </a:xfrm>
          <a:prstGeom prst="rect">
            <a:avLst/>
          </a:prstGeom>
        </p:spPr>
        <p:txBody>
          <a:bodyPr lIns="91425" tIns="91425" rIns="91425" bIns="91425" anchor="b" anchorCtr="0">
            <a:noAutofit/>
          </a:bodyPr>
          <a:lstStyle/>
          <a:p>
            <a:pPr lvl="0" rtl="0">
              <a:spcBef>
                <a:spcPts val="0"/>
              </a:spcBef>
              <a:buNone/>
            </a:pPr>
            <a:endParaRPr/>
          </a:p>
          <a:p>
            <a:pPr lvl="0" rtl="0">
              <a:spcBef>
                <a:spcPts val="0"/>
              </a:spcBef>
              <a:buNone/>
            </a:pPr>
            <a:endParaRPr/>
          </a:p>
          <a:p>
            <a:pPr lvl="0">
              <a:spcBef>
                <a:spcPts val="0"/>
              </a:spcBef>
              <a:buNone/>
            </a:pPr>
            <a:r>
              <a:rPr lang="en">
                <a:latin typeface="Amatic SC"/>
                <a:ea typeface="Amatic SC"/>
                <a:cs typeface="Amatic SC"/>
                <a:sym typeface="Amatic SC"/>
              </a:rPr>
              <a:t>Do you know what chemicals are in your clothes?</a:t>
            </a:r>
          </a:p>
        </p:txBody>
      </p:sp>
      <p:pic>
        <p:nvPicPr>
          <p:cNvPr id="55" name="Shape 55"/>
          <p:cNvPicPr preferRelativeResize="0"/>
          <p:nvPr/>
        </p:nvPicPr>
        <p:blipFill>
          <a:blip r:embed="rId3">
            <a:alphaModFix/>
          </a:blip>
          <a:stretch>
            <a:fillRect/>
          </a:stretch>
        </p:blipFill>
        <p:spPr>
          <a:xfrm>
            <a:off x="5959337" y="2826837"/>
            <a:ext cx="2333625" cy="1952625"/>
          </a:xfrm>
          <a:prstGeom prst="rect">
            <a:avLst/>
          </a:prstGeom>
          <a:noFill/>
          <a:ln>
            <a:noFill/>
          </a:ln>
        </p:spPr>
      </p:pic>
      <p:pic>
        <p:nvPicPr>
          <p:cNvPr id="56" name="Shape 56"/>
          <p:cNvPicPr preferRelativeResize="0"/>
          <p:nvPr/>
        </p:nvPicPr>
        <p:blipFill>
          <a:blip r:embed="rId4">
            <a:alphaModFix/>
          </a:blip>
          <a:stretch>
            <a:fillRect/>
          </a:stretch>
        </p:blipFill>
        <p:spPr>
          <a:xfrm>
            <a:off x="567075" y="3223475"/>
            <a:ext cx="3581400" cy="1276350"/>
          </a:xfrm>
          <a:prstGeom prst="rect">
            <a:avLst/>
          </a:prstGeom>
          <a:noFill/>
          <a:ln>
            <a:noFill/>
          </a:ln>
        </p:spPr>
      </p:pic>
      <p:sp>
        <p:nvSpPr>
          <p:cNvPr id="57" name="Shape 57"/>
          <p:cNvSpPr txBox="1"/>
          <p:nvPr/>
        </p:nvSpPr>
        <p:spPr>
          <a:xfrm>
            <a:off x="466525" y="3289050"/>
            <a:ext cx="349800" cy="396600"/>
          </a:xfrm>
          <a:prstGeom prst="rect">
            <a:avLst/>
          </a:prstGeom>
          <a:noFill/>
          <a:ln>
            <a:noFill/>
          </a:ln>
        </p:spPr>
        <p:txBody>
          <a:bodyPr lIns="91425" tIns="91425" rIns="91425" bIns="91425" anchor="t" anchorCtr="0">
            <a:noAutofit/>
          </a:bodyPr>
          <a:lstStyle/>
          <a:p>
            <a:pPr lvl="0">
              <a:spcBef>
                <a:spcPts val="0"/>
              </a:spcBef>
              <a:buNone/>
            </a:pPr>
            <a:r>
              <a:rPr lang="en"/>
              <a:t>1</a:t>
            </a:r>
          </a:p>
        </p:txBody>
      </p:sp>
      <p:sp>
        <p:nvSpPr>
          <p:cNvPr id="58" name="Shape 58"/>
          <p:cNvSpPr txBox="1"/>
          <p:nvPr/>
        </p:nvSpPr>
        <p:spPr>
          <a:xfrm>
            <a:off x="5703350" y="3370675"/>
            <a:ext cx="349800" cy="466500"/>
          </a:xfrm>
          <a:prstGeom prst="rect">
            <a:avLst/>
          </a:prstGeom>
          <a:noFill/>
          <a:ln>
            <a:noFill/>
          </a:ln>
        </p:spPr>
        <p:txBody>
          <a:bodyPr lIns="91425" tIns="91425" rIns="91425" bIns="91425" anchor="t" anchorCtr="0">
            <a:noAutofit/>
          </a:bodyPr>
          <a:lstStyle/>
          <a:p>
            <a:pPr lvl="0">
              <a:spcBef>
                <a:spcPts val="0"/>
              </a:spcBef>
              <a:buNone/>
            </a:pPr>
            <a:r>
              <a:rPr lang="en"/>
              <a:t>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Layout</a:t>
            </a:r>
          </a:p>
        </p:txBody>
      </p:sp>
      <p:pic>
        <p:nvPicPr>
          <p:cNvPr id="122" name="Shape 122"/>
          <p:cNvPicPr preferRelativeResize="0"/>
          <p:nvPr/>
        </p:nvPicPr>
        <p:blipFill>
          <a:blip r:embed="rId3">
            <a:alphaModFix/>
          </a:blip>
          <a:stretch>
            <a:fillRect/>
          </a:stretch>
        </p:blipFill>
        <p:spPr>
          <a:xfrm>
            <a:off x="1417325" y="262900"/>
            <a:ext cx="7025624" cy="458342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Layout</a:t>
            </a:r>
          </a:p>
        </p:txBody>
      </p:sp>
      <p:pic>
        <p:nvPicPr>
          <p:cNvPr id="128" name="Shape 128"/>
          <p:cNvPicPr preferRelativeResize="0"/>
          <p:nvPr/>
        </p:nvPicPr>
        <p:blipFill>
          <a:blip r:embed="rId3">
            <a:alphaModFix/>
          </a:blip>
          <a:stretch>
            <a:fillRect/>
          </a:stretch>
        </p:blipFill>
        <p:spPr>
          <a:xfrm>
            <a:off x="1981824" y="175987"/>
            <a:ext cx="6465825" cy="4791524"/>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000">
                <a:latin typeface="Amatic SC"/>
                <a:ea typeface="Amatic SC"/>
                <a:cs typeface="Amatic SC"/>
                <a:sym typeface="Amatic SC"/>
              </a:rPr>
              <a:t>Layout</a:t>
            </a:r>
          </a:p>
          <a:p>
            <a:pPr lvl="0">
              <a:spcBef>
                <a:spcPts val="0"/>
              </a:spcBef>
              <a:buNone/>
            </a:pPr>
            <a:endParaRPr sz="3000">
              <a:latin typeface="Amatic SC"/>
              <a:ea typeface="Amatic SC"/>
              <a:cs typeface="Amatic SC"/>
              <a:sym typeface="Amatic SC"/>
            </a:endParaRPr>
          </a:p>
        </p:txBody>
      </p:sp>
      <p:pic>
        <p:nvPicPr>
          <p:cNvPr id="134" name="Shape 134"/>
          <p:cNvPicPr preferRelativeResize="0"/>
          <p:nvPr/>
        </p:nvPicPr>
        <p:blipFill>
          <a:blip r:embed="rId3">
            <a:alphaModFix/>
          </a:blip>
          <a:stretch>
            <a:fillRect/>
          </a:stretch>
        </p:blipFill>
        <p:spPr>
          <a:xfrm>
            <a:off x="1803725" y="283028"/>
            <a:ext cx="6717276" cy="475844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Layout</a:t>
            </a:r>
          </a:p>
        </p:txBody>
      </p:sp>
      <p:pic>
        <p:nvPicPr>
          <p:cNvPr id="140" name="Shape 140"/>
          <p:cNvPicPr preferRelativeResize="0"/>
          <p:nvPr/>
        </p:nvPicPr>
        <p:blipFill>
          <a:blip r:embed="rId3">
            <a:alphaModFix/>
          </a:blip>
          <a:stretch>
            <a:fillRect/>
          </a:stretch>
        </p:blipFill>
        <p:spPr>
          <a:xfrm>
            <a:off x="1436242" y="206829"/>
            <a:ext cx="6808013" cy="4735285"/>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References</a:t>
            </a:r>
            <a:r>
              <a:rPr lang="en"/>
              <a:t> </a:t>
            </a:r>
          </a:p>
        </p:txBody>
      </p:sp>
      <p:sp>
        <p:nvSpPr>
          <p:cNvPr id="146" name="Shape 14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sz="1200">
                <a:solidFill>
                  <a:schemeClr val="dk1"/>
                </a:solidFill>
                <a:latin typeface="Times New Roman"/>
                <a:ea typeface="Times New Roman"/>
                <a:cs typeface="Times New Roman"/>
                <a:sym typeface="Times New Roman"/>
              </a:rPr>
              <a:t>1: "BS Uniform." </a:t>
            </a:r>
            <a:r>
              <a:rPr lang="en" sz="1200" i="1">
                <a:solidFill>
                  <a:schemeClr val="dk1"/>
                </a:solidFill>
                <a:latin typeface="Times New Roman"/>
                <a:ea typeface="Times New Roman"/>
                <a:cs typeface="Times New Roman"/>
                <a:sym typeface="Times New Roman"/>
              </a:rPr>
              <a:t>BS Uniform</a:t>
            </a:r>
            <a:r>
              <a:rPr lang="en" sz="1200">
                <a:solidFill>
                  <a:schemeClr val="dk1"/>
                </a:solidFill>
                <a:latin typeface="Times New Roman"/>
                <a:ea typeface="Times New Roman"/>
                <a:cs typeface="Times New Roman"/>
                <a:sym typeface="Times New Roman"/>
              </a:rPr>
              <a:t>. Web. 21 Mar. 2016. </a:t>
            </a:r>
          </a:p>
          <a:p>
            <a:pPr lvl="0" rtl="0">
              <a:spcBef>
                <a:spcPts val="0"/>
              </a:spcBef>
              <a:buNone/>
            </a:pPr>
            <a:r>
              <a:rPr lang="en" sz="1200">
                <a:solidFill>
                  <a:schemeClr val="dk1"/>
                </a:solidFill>
                <a:latin typeface="Times New Roman"/>
                <a:ea typeface="Times New Roman"/>
                <a:cs typeface="Times New Roman"/>
                <a:sym typeface="Times New Roman"/>
              </a:rPr>
              <a:t>3: "Formaldehyde Levels Testing Archives - EMF - Radon - Indoor Air Quality Testing : Dallas / Fort Worth / Austin / Houston - Texas 214.912.4691." </a:t>
            </a:r>
            <a:r>
              <a:rPr lang="en" sz="1200" i="1">
                <a:solidFill>
                  <a:schemeClr val="dk1"/>
                </a:solidFill>
                <a:latin typeface="Times New Roman"/>
                <a:ea typeface="Times New Roman"/>
                <a:cs typeface="Times New Roman"/>
                <a:sym typeface="Times New Roman"/>
              </a:rPr>
              <a:t>EMF Radon Indoor Air Quality Testing Dallas Fort Worth Austin Houston Texas 2149124691</a:t>
            </a:r>
            <a:r>
              <a:rPr lang="en" sz="1200">
                <a:solidFill>
                  <a:schemeClr val="dk1"/>
                </a:solidFill>
                <a:latin typeface="Times New Roman"/>
                <a:ea typeface="Times New Roman"/>
                <a:cs typeface="Times New Roman"/>
                <a:sym typeface="Times New Roman"/>
              </a:rPr>
              <a:t>. Web. 21 Mar. 2016. </a:t>
            </a:r>
          </a:p>
          <a:p>
            <a:pPr lvl="0" rtl="0">
              <a:spcBef>
                <a:spcPts val="0"/>
              </a:spcBef>
              <a:buNone/>
            </a:pPr>
            <a:r>
              <a:rPr lang="en" sz="1200">
                <a:solidFill>
                  <a:schemeClr val="dk1"/>
                </a:solidFill>
                <a:latin typeface="Times New Roman"/>
                <a:ea typeface="Times New Roman"/>
                <a:cs typeface="Times New Roman"/>
                <a:sym typeface="Times New Roman"/>
              </a:rPr>
              <a:t>7: "Media Kit - Media Kit | American Apparel &amp; Footwear Association." </a:t>
            </a:r>
            <a:r>
              <a:rPr lang="en" sz="1200" i="1">
                <a:solidFill>
                  <a:schemeClr val="dk1"/>
                </a:solidFill>
                <a:latin typeface="Times New Roman"/>
                <a:ea typeface="Times New Roman"/>
                <a:cs typeface="Times New Roman"/>
                <a:sym typeface="Times New Roman"/>
              </a:rPr>
              <a:t>Media Kit - Media Kit | American Apparel &amp; Footwear Association</a:t>
            </a:r>
            <a:r>
              <a:rPr lang="en" sz="1200">
                <a:solidFill>
                  <a:schemeClr val="dk1"/>
                </a:solidFill>
                <a:latin typeface="Times New Roman"/>
                <a:ea typeface="Times New Roman"/>
                <a:cs typeface="Times New Roman"/>
                <a:sym typeface="Times New Roman"/>
              </a:rPr>
              <a:t>. Web. 21 Mar. 2016. </a:t>
            </a:r>
          </a:p>
          <a:p>
            <a:pPr lvl="0" rtl="0">
              <a:spcBef>
                <a:spcPts val="0"/>
              </a:spcBef>
              <a:buNone/>
            </a:pPr>
            <a:r>
              <a:rPr lang="en" sz="1200">
                <a:solidFill>
                  <a:schemeClr val="dk1"/>
                </a:solidFill>
                <a:latin typeface="Times New Roman"/>
                <a:ea typeface="Times New Roman"/>
                <a:cs typeface="Times New Roman"/>
                <a:sym typeface="Times New Roman"/>
              </a:rPr>
              <a:t>4: "NY Textile Recycling Program Is a Great Step Towards Zero Waste." </a:t>
            </a:r>
            <a:r>
              <a:rPr lang="en" sz="1200" i="1">
                <a:solidFill>
                  <a:schemeClr val="dk1"/>
                </a:solidFill>
                <a:latin typeface="Times New Roman"/>
                <a:ea typeface="Times New Roman"/>
                <a:cs typeface="Times New Roman"/>
                <a:sym typeface="Times New Roman"/>
              </a:rPr>
              <a:t>Wellness Warrior</a:t>
            </a:r>
            <a:r>
              <a:rPr lang="en" sz="1200">
                <a:solidFill>
                  <a:schemeClr val="dk1"/>
                </a:solidFill>
                <a:latin typeface="Times New Roman"/>
                <a:ea typeface="Times New Roman"/>
                <a:cs typeface="Times New Roman"/>
                <a:sym typeface="Times New Roman"/>
              </a:rPr>
              <a:t>. Web. 21 Mar. 2016.</a:t>
            </a:r>
          </a:p>
          <a:p>
            <a:pPr lvl="0" rtl="0">
              <a:spcBef>
                <a:spcPts val="0"/>
              </a:spcBef>
              <a:buNone/>
            </a:pPr>
            <a:r>
              <a:rPr lang="en" sz="1200">
                <a:solidFill>
                  <a:schemeClr val="dk1"/>
                </a:solidFill>
                <a:latin typeface="Times New Roman"/>
                <a:ea typeface="Times New Roman"/>
                <a:cs typeface="Times New Roman"/>
                <a:sym typeface="Times New Roman"/>
              </a:rPr>
              <a:t>5 and 6: "Threading Our Way." </a:t>
            </a:r>
            <a:r>
              <a:rPr lang="en" sz="1200" i="1">
                <a:solidFill>
                  <a:schemeClr val="dk1"/>
                </a:solidFill>
                <a:latin typeface="Times New Roman"/>
                <a:ea typeface="Times New Roman"/>
                <a:cs typeface="Times New Roman"/>
                <a:sym typeface="Times New Roman"/>
              </a:rPr>
              <a:t>Threading Our Way</a:t>
            </a:r>
            <a:r>
              <a:rPr lang="en" sz="1200">
                <a:solidFill>
                  <a:schemeClr val="dk1"/>
                </a:solidFill>
                <a:latin typeface="Times New Roman"/>
                <a:ea typeface="Times New Roman"/>
                <a:cs typeface="Times New Roman"/>
                <a:sym typeface="Times New Roman"/>
              </a:rPr>
              <a:t>. Web. 21 Mar. 2016. </a:t>
            </a:r>
          </a:p>
          <a:p>
            <a:pPr lvl="0" rtl="0">
              <a:spcBef>
                <a:spcPts val="0"/>
              </a:spcBef>
              <a:buNone/>
            </a:pPr>
            <a:r>
              <a:rPr lang="en" sz="1200">
                <a:solidFill>
                  <a:schemeClr val="dk1"/>
                </a:solidFill>
                <a:latin typeface="Times New Roman"/>
                <a:ea typeface="Times New Roman"/>
                <a:cs typeface="Times New Roman"/>
                <a:sym typeface="Times New Roman"/>
              </a:rPr>
              <a:t>2: "Thread Stock Photos and Images." </a:t>
            </a:r>
            <a:r>
              <a:rPr lang="en" sz="1200" i="1">
                <a:solidFill>
                  <a:schemeClr val="dk1"/>
                </a:solidFill>
                <a:latin typeface="Times New Roman"/>
                <a:ea typeface="Times New Roman"/>
                <a:cs typeface="Times New Roman"/>
                <a:sym typeface="Times New Roman"/>
              </a:rPr>
              <a:t>123RF Stock Photos</a:t>
            </a:r>
            <a:r>
              <a:rPr lang="en" sz="1200">
                <a:solidFill>
                  <a:schemeClr val="dk1"/>
                </a:solidFill>
                <a:latin typeface="Times New Roman"/>
                <a:ea typeface="Times New Roman"/>
                <a:cs typeface="Times New Roman"/>
                <a:sym typeface="Times New Roman"/>
              </a:rPr>
              <a:t>. Web. 21 Mar. 2016. </a:t>
            </a:r>
          </a:p>
          <a:p>
            <a:pPr lvl="0" rtl="0">
              <a:spcBef>
                <a:spcPts val="0"/>
              </a:spcBef>
              <a:buNone/>
            </a:pPr>
            <a:endParaRPr sz="1100">
              <a:solidFill>
                <a:schemeClr val="dk1"/>
              </a:solidFill>
            </a:endParaRPr>
          </a:p>
          <a:p>
            <a:pPr lvl="0" rtl="0">
              <a:spcBef>
                <a:spcPts val="0"/>
              </a:spcBef>
              <a:buClr>
                <a:schemeClr val="dk1"/>
              </a:buClr>
              <a:buSzPct val="100000"/>
              <a:buFont typeface="Arial"/>
              <a:buNone/>
            </a:pPr>
            <a:endParaRPr sz="1100">
              <a:solidFill>
                <a:schemeClr val="dk1"/>
              </a:solidFill>
            </a:endParaRPr>
          </a:p>
          <a:p>
            <a:pPr lvl="0">
              <a:spcBef>
                <a:spcPts val="0"/>
              </a:spcBef>
              <a:buNone/>
            </a:pP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What no one wants to talk about...</a:t>
            </a:r>
          </a:p>
        </p:txBody>
      </p:sp>
      <p:sp>
        <p:nvSpPr>
          <p:cNvPr id="64" name="Shape 64"/>
          <p:cNvSpPr txBox="1">
            <a:spLocks noGrp="1"/>
          </p:cNvSpPr>
          <p:nvPr>
            <p:ph type="body" idx="1"/>
          </p:nvPr>
        </p:nvSpPr>
        <p:spPr>
          <a:xfrm>
            <a:off x="311700" y="1152475"/>
            <a:ext cx="5871300" cy="3416400"/>
          </a:xfrm>
          <a:prstGeom prst="rect">
            <a:avLst/>
          </a:prstGeom>
        </p:spPr>
        <p:txBody>
          <a:bodyPr lIns="91425" tIns="91425" rIns="91425" bIns="91425" anchor="t" anchorCtr="0">
            <a:noAutofit/>
          </a:bodyPr>
          <a:lstStyle/>
          <a:p>
            <a:pPr lvl="0">
              <a:spcBef>
                <a:spcPts val="0"/>
              </a:spcBef>
              <a:buNone/>
            </a:pPr>
            <a:r>
              <a:rPr lang="en" dirty="0">
                <a:latin typeface="Calibri"/>
                <a:ea typeface="Calibri"/>
                <a:cs typeface="Calibri"/>
                <a:sym typeface="Calibri"/>
              </a:rPr>
              <a:t>Your clothes go through multiple processes before they are ready to ship to stores. Many processes contain mixtures of chemicals to create the characteristic you want in apparel products. One example, a chemical named formaldehyde used in wrinkle resistance, is a known </a:t>
            </a:r>
            <a:r>
              <a:rPr lang="en" dirty="0" smtClean="0">
                <a:latin typeface="Calibri"/>
                <a:ea typeface="Calibri"/>
                <a:cs typeface="Calibri"/>
                <a:sym typeface="Calibri"/>
              </a:rPr>
              <a:t>carcinogen, </a:t>
            </a:r>
            <a:r>
              <a:rPr lang="en" dirty="0">
                <a:latin typeface="Calibri"/>
                <a:ea typeface="Calibri"/>
                <a:cs typeface="Calibri"/>
                <a:sym typeface="Calibri"/>
              </a:rPr>
              <a:t>but there is no known alternative. There are trace </a:t>
            </a:r>
            <a:r>
              <a:rPr lang="en" dirty="0" smtClean="0">
                <a:latin typeface="Calibri"/>
                <a:ea typeface="Calibri"/>
                <a:cs typeface="Calibri"/>
                <a:sym typeface="Calibri"/>
              </a:rPr>
              <a:t>amounts, which mostly </a:t>
            </a:r>
            <a:r>
              <a:rPr lang="en" dirty="0">
                <a:latin typeface="Calibri"/>
                <a:ea typeface="Calibri"/>
                <a:cs typeface="Calibri"/>
                <a:sym typeface="Calibri"/>
              </a:rPr>
              <a:t>only matters for </a:t>
            </a:r>
            <a:r>
              <a:rPr lang="en" dirty="0" smtClean="0">
                <a:latin typeface="Calibri"/>
                <a:ea typeface="Calibri"/>
                <a:cs typeface="Calibri"/>
                <a:sym typeface="Calibri"/>
              </a:rPr>
              <a:t>work health. </a:t>
            </a:r>
            <a:r>
              <a:rPr lang="en" dirty="0">
                <a:latin typeface="Calibri"/>
                <a:ea typeface="Calibri"/>
                <a:cs typeface="Calibri"/>
                <a:sym typeface="Calibri"/>
              </a:rPr>
              <a:t>The other problem is the affluent these chemicals create and </a:t>
            </a:r>
            <a:r>
              <a:rPr lang="en" dirty="0" smtClean="0">
                <a:latin typeface="Calibri"/>
                <a:ea typeface="Calibri"/>
                <a:cs typeface="Calibri"/>
                <a:sym typeface="Calibri"/>
              </a:rPr>
              <a:t>the disposal of this affluent.</a:t>
            </a:r>
            <a:endParaRPr lang="en" dirty="0">
              <a:latin typeface="Calibri"/>
              <a:ea typeface="Calibri"/>
              <a:cs typeface="Calibri"/>
              <a:sym typeface="Calibri"/>
            </a:endParaRPr>
          </a:p>
        </p:txBody>
      </p:sp>
      <p:pic>
        <p:nvPicPr>
          <p:cNvPr id="65" name="Shape 65"/>
          <p:cNvPicPr preferRelativeResize="0"/>
          <p:nvPr/>
        </p:nvPicPr>
        <p:blipFill>
          <a:blip r:embed="rId3">
            <a:alphaModFix/>
          </a:blip>
          <a:stretch>
            <a:fillRect/>
          </a:stretch>
        </p:blipFill>
        <p:spPr>
          <a:xfrm>
            <a:off x="6298650" y="1335100"/>
            <a:ext cx="2533650" cy="1809750"/>
          </a:xfrm>
          <a:prstGeom prst="rect">
            <a:avLst/>
          </a:prstGeom>
          <a:noFill/>
          <a:ln>
            <a:noFill/>
          </a:ln>
        </p:spPr>
      </p:pic>
      <p:sp>
        <p:nvSpPr>
          <p:cNvPr id="66" name="Shape 66"/>
          <p:cNvSpPr txBox="1"/>
          <p:nvPr/>
        </p:nvSpPr>
        <p:spPr>
          <a:xfrm>
            <a:off x="6064900" y="1335100"/>
            <a:ext cx="408300" cy="384900"/>
          </a:xfrm>
          <a:prstGeom prst="rect">
            <a:avLst/>
          </a:prstGeom>
          <a:noFill/>
          <a:ln>
            <a:noFill/>
          </a:ln>
        </p:spPr>
        <p:txBody>
          <a:bodyPr lIns="91425" tIns="91425" rIns="91425" bIns="91425" anchor="t" anchorCtr="0">
            <a:noAutofit/>
          </a:bodyPr>
          <a:lstStyle/>
          <a:p>
            <a:pPr lvl="0">
              <a:spcBef>
                <a:spcPts val="0"/>
              </a:spcBef>
              <a:buNone/>
            </a:pPr>
            <a:r>
              <a:rPr lang="en"/>
              <a:t>3</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Zero Waste</a:t>
            </a:r>
          </a:p>
        </p:txBody>
      </p:sp>
      <p:sp>
        <p:nvSpPr>
          <p:cNvPr id="72" name="Shape 72"/>
          <p:cNvSpPr txBox="1">
            <a:spLocks noGrp="1"/>
          </p:cNvSpPr>
          <p:nvPr>
            <p:ph type="body" idx="1"/>
          </p:nvPr>
        </p:nvSpPr>
        <p:spPr>
          <a:xfrm>
            <a:off x="311700" y="1152475"/>
            <a:ext cx="8520600" cy="1183800"/>
          </a:xfrm>
          <a:prstGeom prst="rect">
            <a:avLst/>
          </a:prstGeom>
        </p:spPr>
        <p:txBody>
          <a:bodyPr lIns="91425" tIns="91425" rIns="91425" bIns="91425" anchor="t" anchorCtr="0">
            <a:noAutofit/>
          </a:bodyPr>
          <a:lstStyle/>
          <a:p>
            <a:pPr lvl="0">
              <a:spcBef>
                <a:spcPts val="0"/>
              </a:spcBef>
              <a:buNone/>
            </a:pPr>
            <a:r>
              <a:rPr lang="en" dirty="0">
                <a:latin typeface="Calibri"/>
                <a:ea typeface="Calibri"/>
                <a:cs typeface="Calibri"/>
                <a:sym typeface="Calibri"/>
              </a:rPr>
              <a:t>It is projected by 2020 </a:t>
            </a:r>
            <a:r>
              <a:rPr lang="en" dirty="0" smtClean="0">
                <a:latin typeface="Calibri"/>
                <a:ea typeface="Calibri"/>
                <a:cs typeface="Calibri"/>
                <a:sym typeface="Calibri"/>
              </a:rPr>
              <a:t>that there will be </a:t>
            </a:r>
            <a:r>
              <a:rPr lang="en" dirty="0">
                <a:latin typeface="Calibri"/>
                <a:ea typeface="Calibri"/>
                <a:cs typeface="Calibri"/>
                <a:sym typeface="Calibri"/>
              </a:rPr>
              <a:t>a zero waste law on the textile industry. This will not fix the problems with the waste. The waste will simply turn to other </a:t>
            </a:r>
            <a:r>
              <a:rPr lang="en" dirty="0" smtClean="0">
                <a:latin typeface="Calibri"/>
                <a:ea typeface="Calibri"/>
                <a:cs typeface="Calibri"/>
                <a:sym typeface="Calibri"/>
              </a:rPr>
              <a:t>forms. For </a:t>
            </a:r>
            <a:r>
              <a:rPr lang="en" dirty="0">
                <a:latin typeface="Calibri"/>
                <a:ea typeface="Calibri"/>
                <a:cs typeface="Calibri"/>
                <a:sym typeface="Calibri"/>
              </a:rPr>
              <a:t>example, some companies have </a:t>
            </a:r>
            <a:r>
              <a:rPr lang="en" dirty="0" smtClean="0">
                <a:latin typeface="Calibri"/>
                <a:ea typeface="Calibri"/>
                <a:cs typeface="Calibri"/>
                <a:sym typeface="Calibri"/>
              </a:rPr>
              <a:t>evaporated it </a:t>
            </a:r>
            <a:r>
              <a:rPr lang="en" dirty="0">
                <a:latin typeface="Calibri"/>
                <a:ea typeface="Calibri"/>
                <a:cs typeface="Calibri"/>
                <a:sym typeface="Calibri"/>
              </a:rPr>
              <a:t>into the atmosphere. </a:t>
            </a:r>
          </a:p>
        </p:txBody>
      </p:sp>
      <p:pic>
        <p:nvPicPr>
          <p:cNvPr id="73" name="Shape 73"/>
          <p:cNvPicPr preferRelativeResize="0"/>
          <p:nvPr/>
        </p:nvPicPr>
        <p:blipFill>
          <a:blip r:embed="rId3">
            <a:alphaModFix/>
          </a:blip>
          <a:stretch>
            <a:fillRect/>
          </a:stretch>
        </p:blipFill>
        <p:spPr>
          <a:xfrm>
            <a:off x="1981800" y="2145275"/>
            <a:ext cx="5048250" cy="2857500"/>
          </a:xfrm>
          <a:prstGeom prst="rect">
            <a:avLst/>
          </a:prstGeom>
          <a:noFill/>
          <a:ln>
            <a:noFill/>
          </a:ln>
        </p:spPr>
      </p:pic>
      <p:sp>
        <p:nvSpPr>
          <p:cNvPr id="74" name="Shape 74"/>
          <p:cNvSpPr txBox="1"/>
          <p:nvPr/>
        </p:nvSpPr>
        <p:spPr>
          <a:xfrm>
            <a:off x="1667850" y="2145275"/>
            <a:ext cx="420000" cy="466500"/>
          </a:xfrm>
          <a:prstGeom prst="rect">
            <a:avLst/>
          </a:prstGeom>
          <a:noFill/>
          <a:ln>
            <a:noFill/>
          </a:ln>
        </p:spPr>
        <p:txBody>
          <a:bodyPr lIns="91425" tIns="91425" rIns="91425" bIns="91425" anchor="t" anchorCtr="0">
            <a:noAutofit/>
          </a:bodyPr>
          <a:lstStyle/>
          <a:p>
            <a:pPr lvl="0">
              <a:spcBef>
                <a:spcPts val="0"/>
              </a:spcBef>
              <a:buNone/>
            </a:pPr>
            <a:r>
              <a:rPr lang="en"/>
              <a:t>4</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The Banned Chemicals</a:t>
            </a:r>
          </a:p>
        </p:txBody>
      </p:sp>
      <p:sp>
        <p:nvSpPr>
          <p:cNvPr id="80" name="Shape 80"/>
          <p:cNvSpPr txBox="1">
            <a:spLocks noGrp="1"/>
          </p:cNvSpPr>
          <p:nvPr>
            <p:ph type="body" idx="1"/>
          </p:nvPr>
        </p:nvSpPr>
        <p:spPr>
          <a:xfrm>
            <a:off x="311700" y="1152475"/>
            <a:ext cx="8520600" cy="1700100"/>
          </a:xfrm>
          <a:prstGeom prst="rect">
            <a:avLst/>
          </a:prstGeom>
        </p:spPr>
        <p:txBody>
          <a:bodyPr lIns="91425" tIns="91425" rIns="91425" bIns="91425" anchor="t" anchorCtr="0">
            <a:noAutofit/>
          </a:bodyPr>
          <a:lstStyle/>
          <a:p>
            <a:pPr lvl="0">
              <a:spcBef>
                <a:spcPts val="0"/>
              </a:spcBef>
              <a:buNone/>
            </a:pPr>
            <a:r>
              <a:rPr lang="en">
                <a:latin typeface="Calibri"/>
                <a:ea typeface="Calibri"/>
                <a:cs typeface="Calibri"/>
                <a:sym typeface="Calibri"/>
              </a:rPr>
              <a:t>The U.S. has banned many chemicals used for dyeing in the textile industry; however, it is not as stringent as Europe on the subject. There is no global list of banned chemicals, and many companies depend on their suppliers in China or India to know this information. These suppliers use the cheapest chemicals, and they don’t care about environmental impact.</a:t>
            </a:r>
          </a:p>
        </p:txBody>
      </p:sp>
      <p:pic>
        <p:nvPicPr>
          <p:cNvPr id="81" name="Shape 81"/>
          <p:cNvPicPr preferRelativeResize="0"/>
          <p:nvPr/>
        </p:nvPicPr>
        <p:blipFill>
          <a:blip r:embed="rId3">
            <a:alphaModFix/>
          </a:blip>
          <a:stretch>
            <a:fillRect/>
          </a:stretch>
        </p:blipFill>
        <p:spPr>
          <a:xfrm>
            <a:off x="5593075" y="2540825"/>
            <a:ext cx="3019799" cy="2184525"/>
          </a:xfrm>
          <a:prstGeom prst="rect">
            <a:avLst/>
          </a:prstGeom>
          <a:noFill/>
          <a:ln>
            <a:noFill/>
          </a:ln>
        </p:spPr>
      </p:pic>
      <p:pic>
        <p:nvPicPr>
          <p:cNvPr id="82" name="Shape 82"/>
          <p:cNvPicPr preferRelativeResize="0"/>
          <p:nvPr/>
        </p:nvPicPr>
        <p:blipFill>
          <a:blip r:embed="rId4">
            <a:alphaModFix/>
          </a:blip>
          <a:stretch>
            <a:fillRect/>
          </a:stretch>
        </p:blipFill>
        <p:spPr>
          <a:xfrm>
            <a:off x="2524675" y="2987325"/>
            <a:ext cx="2857500" cy="1771650"/>
          </a:xfrm>
          <a:prstGeom prst="rect">
            <a:avLst/>
          </a:prstGeom>
          <a:noFill/>
          <a:ln>
            <a:noFill/>
          </a:ln>
        </p:spPr>
      </p:pic>
      <p:sp>
        <p:nvSpPr>
          <p:cNvPr id="83" name="Shape 83"/>
          <p:cNvSpPr txBox="1"/>
          <p:nvPr/>
        </p:nvSpPr>
        <p:spPr>
          <a:xfrm>
            <a:off x="2204350" y="4443700"/>
            <a:ext cx="361500" cy="349800"/>
          </a:xfrm>
          <a:prstGeom prst="rect">
            <a:avLst/>
          </a:prstGeom>
          <a:noFill/>
          <a:ln>
            <a:noFill/>
          </a:ln>
        </p:spPr>
        <p:txBody>
          <a:bodyPr lIns="91425" tIns="91425" rIns="91425" bIns="91425" anchor="t" anchorCtr="0">
            <a:noAutofit/>
          </a:bodyPr>
          <a:lstStyle/>
          <a:p>
            <a:pPr lvl="0">
              <a:spcBef>
                <a:spcPts val="0"/>
              </a:spcBef>
              <a:buNone/>
            </a:pPr>
            <a:r>
              <a:rPr lang="en"/>
              <a:t>5</a:t>
            </a:r>
          </a:p>
        </p:txBody>
      </p:sp>
      <p:sp>
        <p:nvSpPr>
          <p:cNvPr id="84" name="Shape 84"/>
          <p:cNvSpPr txBox="1"/>
          <p:nvPr/>
        </p:nvSpPr>
        <p:spPr>
          <a:xfrm>
            <a:off x="8612875" y="4396150"/>
            <a:ext cx="361500" cy="444900"/>
          </a:xfrm>
          <a:prstGeom prst="rect">
            <a:avLst/>
          </a:prstGeom>
          <a:noFill/>
          <a:ln>
            <a:noFill/>
          </a:ln>
        </p:spPr>
        <p:txBody>
          <a:bodyPr lIns="91425" tIns="91425" rIns="91425" bIns="91425" anchor="t" anchorCtr="0">
            <a:noAutofit/>
          </a:bodyPr>
          <a:lstStyle/>
          <a:p>
            <a:pPr lvl="0">
              <a:spcBef>
                <a:spcPts val="0"/>
              </a:spcBef>
              <a:buNone/>
            </a:pPr>
            <a:r>
              <a:rPr lang="en"/>
              <a:t>6</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a:latin typeface="Amatic SC"/>
                <a:ea typeface="Amatic SC"/>
                <a:cs typeface="Amatic SC"/>
                <a:sym typeface="Amatic SC"/>
              </a:rPr>
              <a:t>A Global List</a:t>
            </a:r>
          </a:p>
        </p:txBody>
      </p:sp>
      <p:sp>
        <p:nvSpPr>
          <p:cNvPr id="90" name="Shape 90"/>
          <p:cNvSpPr txBox="1">
            <a:spLocks noGrp="1"/>
          </p:cNvSpPr>
          <p:nvPr>
            <p:ph type="body" idx="1"/>
          </p:nvPr>
        </p:nvSpPr>
        <p:spPr>
          <a:xfrm>
            <a:off x="311700" y="1152475"/>
            <a:ext cx="8520600" cy="2065800"/>
          </a:xfrm>
          <a:prstGeom prst="rect">
            <a:avLst/>
          </a:prstGeom>
        </p:spPr>
        <p:txBody>
          <a:bodyPr lIns="91425" tIns="91425" rIns="91425" bIns="91425" anchor="t" anchorCtr="0">
            <a:noAutofit/>
          </a:bodyPr>
          <a:lstStyle/>
          <a:p>
            <a:pPr lvl="0">
              <a:spcBef>
                <a:spcPts val="0"/>
              </a:spcBef>
              <a:buNone/>
            </a:pPr>
            <a:r>
              <a:rPr lang="en" dirty="0">
                <a:latin typeface="Calibri"/>
                <a:ea typeface="Calibri"/>
                <a:cs typeface="Calibri"/>
                <a:sym typeface="Calibri"/>
              </a:rPr>
              <a:t>There are lists that contain banned chemicals but not fully encompassing. I have found 4 lists and am working to compile this information into a global one. For example, the AAFA keeps the most up to date list for banned chemicals, but there are </a:t>
            </a:r>
            <a:r>
              <a:rPr lang="en" dirty="0" smtClean="0">
                <a:latin typeface="Calibri"/>
                <a:ea typeface="Calibri"/>
                <a:cs typeface="Calibri"/>
                <a:sym typeface="Calibri"/>
              </a:rPr>
              <a:t>lists, </a:t>
            </a:r>
            <a:r>
              <a:rPr lang="en" dirty="0">
                <a:latin typeface="Calibri"/>
                <a:ea typeface="Calibri"/>
                <a:cs typeface="Calibri"/>
                <a:sym typeface="Calibri"/>
              </a:rPr>
              <a:t>such as the Washington Green </a:t>
            </a:r>
            <a:r>
              <a:rPr lang="en" dirty="0" smtClean="0">
                <a:latin typeface="Calibri"/>
                <a:ea typeface="Calibri"/>
                <a:cs typeface="Calibri"/>
                <a:sym typeface="Calibri"/>
              </a:rPr>
              <a:t>Guides, </a:t>
            </a:r>
            <a:r>
              <a:rPr lang="en" dirty="0">
                <a:latin typeface="Calibri"/>
                <a:ea typeface="Calibri"/>
                <a:cs typeface="Calibri"/>
                <a:sym typeface="Calibri"/>
              </a:rPr>
              <a:t>that are not included because they </a:t>
            </a:r>
            <a:r>
              <a:rPr lang="en" dirty="0" smtClean="0">
                <a:latin typeface="Calibri"/>
                <a:ea typeface="Calibri"/>
                <a:cs typeface="Calibri"/>
                <a:sym typeface="Calibri"/>
              </a:rPr>
              <a:t>pertain </a:t>
            </a:r>
            <a:r>
              <a:rPr lang="en" dirty="0">
                <a:latin typeface="Calibri"/>
                <a:ea typeface="Calibri"/>
                <a:cs typeface="Calibri"/>
                <a:sym typeface="Calibri"/>
              </a:rPr>
              <a:t>only to one state and are focused on children.</a:t>
            </a:r>
          </a:p>
        </p:txBody>
      </p:sp>
      <p:pic>
        <p:nvPicPr>
          <p:cNvPr id="91" name="Shape 91"/>
          <p:cNvPicPr preferRelativeResize="0"/>
          <p:nvPr/>
        </p:nvPicPr>
        <p:blipFill>
          <a:blip r:embed="rId3">
            <a:alphaModFix/>
          </a:blip>
          <a:stretch>
            <a:fillRect/>
          </a:stretch>
        </p:blipFill>
        <p:spPr>
          <a:xfrm>
            <a:off x="2746762" y="3112975"/>
            <a:ext cx="3209925" cy="1428750"/>
          </a:xfrm>
          <a:prstGeom prst="rect">
            <a:avLst/>
          </a:prstGeom>
          <a:noFill/>
          <a:ln>
            <a:noFill/>
          </a:ln>
        </p:spPr>
      </p:pic>
      <p:sp>
        <p:nvSpPr>
          <p:cNvPr id="92" name="Shape 92"/>
          <p:cNvSpPr txBox="1"/>
          <p:nvPr/>
        </p:nvSpPr>
        <p:spPr>
          <a:xfrm>
            <a:off x="2466875" y="4233775"/>
            <a:ext cx="279900" cy="384900"/>
          </a:xfrm>
          <a:prstGeom prst="rect">
            <a:avLst/>
          </a:prstGeom>
          <a:noFill/>
          <a:ln>
            <a:noFill/>
          </a:ln>
        </p:spPr>
        <p:txBody>
          <a:bodyPr lIns="91425" tIns="91425" rIns="91425" bIns="91425" anchor="t" anchorCtr="0">
            <a:noAutofit/>
          </a:bodyPr>
          <a:lstStyle/>
          <a:p>
            <a:pPr lvl="0">
              <a:spcBef>
                <a:spcPts val="0"/>
              </a:spcBef>
              <a:buNone/>
            </a:pPr>
            <a:r>
              <a:rPr lang="en"/>
              <a:t>7</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smtClean="0"/>
              <a:t>This leads us to the…</a:t>
            </a:r>
            <a:br>
              <a:rPr lang="en" dirty="0" smtClean="0"/>
            </a:br>
            <a:r>
              <a:rPr lang="en" dirty="0"/>
              <a:t/>
            </a:r>
            <a:br>
              <a:rPr lang="en" dirty="0"/>
            </a:br>
            <a:r>
              <a:rPr lang="en" dirty="0" smtClean="0"/>
              <a:t>BUS </a:t>
            </a:r>
            <a:r>
              <a:rPr lang="en" dirty="0"/>
              <a:t>442 Final </a:t>
            </a:r>
            <a:r>
              <a:rPr lang="en" dirty="0" smtClean="0"/>
              <a:t>Project:</a:t>
            </a:r>
            <a:endParaRPr lang="en" dirty="0"/>
          </a:p>
        </p:txBody>
      </p:sp>
      <p:sp>
        <p:nvSpPr>
          <p:cNvPr id="98" name="Shape 98"/>
          <p:cNvSpPr txBox="1">
            <a:spLocks noGrp="1"/>
          </p:cNvSpPr>
          <p:nvPr>
            <p:ph type="body" idx="1"/>
          </p:nvPr>
        </p:nvSpPr>
        <p:spPr>
          <a:xfrm>
            <a:off x="398785" y="1727100"/>
            <a:ext cx="8520600" cy="3416400"/>
          </a:xfrm>
          <a:prstGeom prst="rect">
            <a:avLst/>
          </a:prstGeom>
        </p:spPr>
        <p:txBody>
          <a:bodyPr lIns="91425" tIns="91425" rIns="91425" bIns="91425" anchor="t" anchorCtr="0">
            <a:noAutofit/>
          </a:bodyPr>
          <a:lstStyle/>
          <a:p>
            <a:pPr lvl="0" algn="ctr">
              <a:lnSpc>
                <a:spcPct val="90000"/>
              </a:lnSpc>
              <a:spcBef>
                <a:spcPts val="0"/>
              </a:spcBef>
              <a:spcAft>
                <a:spcPts val="0"/>
              </a:spcAft>
              <a:buClr>
                <a:schemeClr val="dk1"/>
              </a:buClr>
              <a:buSzPct val="25000"/>
              <a:buFont typeface="Calibri"/>
              <a:buNone/>
            </a:pPr>
            <a:r>
              <a:rPr lang="en" sz="6030" i="1" dirty="0">
                <a:solidFill>
                  <a:schemeClr val="dk1"/>
                </a:solidFill>
                <a:latin typeface="Calibri"/>
                <a:ea typeface="Calibri"/>
                <a:cs typeface="Calibri"/>
                <a:sym typeface="Calibri"/>
              </a:rPr>
              <a:t>Textile Restricted Substances </a:t>
            </a:r>
            <a:r>
              <a:rPr lang="en" sz="4410" i="1" dirty="0">
                <a:solidFill>
                  <a:schemeClr val="dk1"/>
                </a:solidFill>
                <a:latin typeface="Calibri"/>
                <a:ea typeface="Calibri"/>
                <a:cs typeface="Calibri"/>
                <a:sym typeface="Calibri"/>
              </a:rPr>
              <a:t>and </a:t>
            </a:r>
            <a:r>
              <a:rPr lang="en" sz="6030" i="1" dirty="0">
                <a:solidFill>
                  <a:schemeClr val="dk1"/>
                </a:solidFill>
                <a:latin typeface="Calibri"/>
                <a:ea typeface="Calibri"/>
                <a:cs typeface="Calibri"/>
                <a:sym typeface="Calibri"/>
              </a:rPr>
              <a:t>Sustainable Substitutes Prototype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sz="3000" dirty="0">
                <a:latin typeface="Amatic SC"/>
                <a:ea typeface="Amatic SC"/>
                <a:cs typeface="Amatic SC"/>
                <a:sym typeface="Amatic SC"/>
              </a:rPr>
              <a:t>Functional Requirements for the project</a:t>
            </a:r>
          </a:p>
        </p:txBody>
      </p:sp>
      <p:sp>
        <p:nvSpPr>
          <p:cNvPr id="104" name="Shape 104"/>
          <p:cNvSpPr txBox="1">
            <a:spLocks noGrp="1"/>
          </p:cNvSpPr>
          <p:nvPr>
            <p:ph type="body" idx="1"/>
          </p:nvPr>
        </p:nvSpPr>
        <p:spPr>
          <a:xfrm>
            <a:off x="311700" y="713700"/>
            <a:ext cx="8520600" cy="16728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endParaRPr dirty="0">
              <a:solidFill>
                <a:schemeClr val="dk1"/>
              </a:solidFill>
            </a:endParaRPr>
          </a:p>
          <a:p>
            <a:pPr marL="228600" lvl="0" indent="-191770" rtl="0">
              <a:lnSpc>
                <a:spcPct val="70000"/>
              </a:lnSpc>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Build a database to house data for restricted substances and their sustainable substitutes. This would include the ability to track data on 66 dangerous (or of high concern) chemicals to children under age 12.</a:t>
            </a:r>
          </a:p>
          <a:p>
            <a:pPr marL="228600" lvl="0" indent="-191770" rtl="0">
              <a:lnSpc>
                <a:spcPct val="70000"/>
              </a:lnSpc>
              <a:spcBef>
                <a:spcPts val="1000"/>
              </a:spcBef>
              <a:spcAft>
                <a:spcPts val="0"/>
              </a:spcAft>
              <a:buClr>
                <a:schemeClr val="dk1"/>
              </a:buClr>
              <a:buSzPct val="100000"/>
              <a:buFont typeface="Times New Roman"/>
              <a:buChar char="•"/>
            </a:pPr>
            <a:r>
              <a:rPr lang="en" dirty="0" smtClean="0">
                <a:solidFill>
                  <a:schemeClr val="dk1"/>
                </a:solidFill>
                <a:latin typeface="Times New Roman"/>
                <a:ea typeface="Times New Roman"/>
                <a:cs typeface="Times New Roman"/>
                <a:sym typeface="Times New Roman"/>
              </a:rPr>
              <a:t>Includ</a:t>
            </a:r>
            <a:r>
              <a:rPr lang="en-US" dirty="0" smtClean="0">
                <a:solidFill>
                  <a:schemeClr val="dk1"/>
                </a:solidFill>
                <a:latin typeface="Times New Roman"/>
                <a:ea typeface="Times New Roman"/>
                <a:cs typeface="Times New Roman"/>
                <a:sym typeface="Times New Roman"/>
              </a:rPr>
              <a:t>e</a:t>
            </a:r>
            <a:r>
              <a:rPr lang="en" dirty="0" smtClean="0">
                <a:solidFill>
                  <a:schemeClr val="dk1"/>
                </a:solidFill>
                <a:latin typeface="Times New Roman"/>
                <a:ea typeface="Times New Roman"/>
                <a:cs typeface="Times New Roman"/>
                <a:sym typeface="Times New Roman"/>
              </a:rPr>
              <a:t> the ability </a:t>
            </a:r>
            <a:r>
              <a:rPr lang="en" dirty="0">
                <a:solidFill>
                  <a:schemeClr val="dk1"/>
                </a:solidFill>
                <a:latin typeface="Times New Roman"/>
                <a:ea typeface="Times New Roman"/>
                <a:cs typeface="Times New Roman"/>
                <a:sym typeface="Times New Roman"/>
              </a:rPr>
              <a:t>to report the presence of  66 chemicals to the U.S. states from the database </a:t>
            </a:r>
          </a:p>
          <a:p>
            <a:pPr marL="228600" lvl="0" indent="-191770" rtl="0">
              <a:lnSpc>
                <a:spcPct val="70000"/>
              </a:lnSpc>
              <a:spcBef>
                <a:spcPts val="1000"/>
              </a:spcBef>
              <a:spcAft>
                <a:spcPts val="0"/>
              </a:spcAft>
              <a:buClr>
                <a:schemeClr val="dk1"/>
              </a:buClr>
              <a:buSzPct val="100000"/>
              <a:buFont typeface="Times New Roman"/>
              <a:buChar char="•"/>
            </a:pPr>
            <a:r>
              <a:rPr lang="en" dirty="0" smtClean="0">
                <a:solidFill>
                  <a:schemeClr val="dk1"/>
                </a:solidFill>
                <a:latin typeface="Times New Roman"/>
                <a:ea typeface="Times New Roman"/>
                <a:cs typeface="Times New Roman"/>
                <a:sym typeface="Times New Roman"/>
              </a:rPr>
              <a:t>Include the ability </a:t>
            </a:r>
            <a:r>
              <a:rPr lang="en" dirty="0">
                <a:solidFill>
                  <a:schemeClr val="dk1"/>
                </a:solidFill>
                <a:latin typeface="Times New Roman"/>
                <a:ea typeface="Times New Roman"/>
                <a:cs typeface="Times New Roman"/>
                <a:sym typeface="Times New Roman"/>
              </a:rPr>
              <a:t>to add in </a:t>
            </a:r>
            <a:r>
              <a:rPr lang="en" dirty="0" smtClean="0">
                <a:solidFill>
                  <a:schemeClr val="dk1"/>
                </a:solidFill>
                <a:latin typeface="Times New Roman"/>
                <a:ea typeface="Times New Roman"/>
                <a:cs typeface="Times New Roman"/>
                <a:sym typeface="Times New Roman"/>
              </a:rPr>
              <a:t>a </a:t>
            </a:r>
            <a:r>
              <a:rPr lang="en" dirty="0">
                <a:solidFill>
                  <a:schemeClr val="dk1"/>
                </a:solidFill>
                <a:latin typeface="Times New Roman"/>
                <a:ea typeface="Times New Roman"/>
                <a:cs typeface="Times New Roman"/>
                <a:sym typeface="Times New Roman"/>
              </a:rPr>
              <a:t>sustainable substitution substance. (The SME plans to acquire this knowledge by reaching out to companies and asking them to send their substance list.)</a:t>
            </a:r>
          </a:p>
          <a:p>
            <a:pPr marL="228600" lvl="0" indent="-191770" rtl="0">
              <a:lnSpc>
                <a:spcPct val="70000"/>
              </a:lnSpc>
              <a:spcBef>
                <a:spcPts val="1000"/>
              </a:spcBef>
              <a:spcAft>
                <a:spcPts val="0"/>
              </a:spcAft>
              <a:buClr>
                <a:schemeClr val="dk1"/>
              </a:buClr>
              <a:buSzPct val="100000"/>
              <a:buFont typeface="Times New Roman"/>
              <a:buChar char="•"/>
            </a:pPr>
            <a:r>
              <a:rPr lang="en" dirty="0" smtClean="0">
                <a:solidFill>
                  <a:schemeClr val="dk1"/>
                </a:solidFill>
                <a:latin typeface="Times New Roman"/>
                <a:ea typeface="Times New Roman"/>
                <a:cs typeface="Times New Roman"/>
                <a:sym typeface="Times New Roman"/>
              </a:rPr>
              <a:t>Include the ability </a:t>
            </a:r>
            <a:r>
              <a:rPr lang="en" dirty="0">
                <a:solidFill>
                  <a:schemeClr val="dk1"/>
                </a:solidFill>
                <a:latin typeface="Times New Roman"/>
                <a:ea typeface="Times New Roman"/>
                <a:cs typeface="Times New Roman"/>
                <a:sym typeface="Times New Roman"/>
              </a:rPr>
              <a:t>to retrieve this information in order to compare and analyze it. This would include the ability for a user to search for a chemical (by name or id). </a:t>
            </a:r>
            <a:r>
              <a:rPr lang="en" dirty="0" smtClean="0">
                <a:solidFill>
                  <a:schemeClr val="dk1"/>
                </a:solidFill>
                <a:latin typeface="Times New Roman"/>
                <a:ea typeface="Times New Roman"/>
                <a:cs typeface="Times New Roman"/>
                <a:sym typeface="Times New Roman"/>
              </a:rPr>
              <a:t>Eventually, the </a:t>
            </a:r>
            <a:r>
              <a:rPr lang="en" dirty="0">
                <a:solidFill>
                  <a:schemeClr val="dk1"/>
                </a:solidFill>
                <a:latin typeface="Times New Roman"/>
                <a:ea typeface="Times New Roman"/>
                <a:cs typeface="Times New Roman"/>
                <a:sym typeface="Times New Roman"/>
              </a:rPr>
              <a:t>prototype would provide the </a:t>
            </a:r>
            <a:r>
              <a:rPr lang="en" dirty="0" smtClean="0">
                <a:solidFill>
                  <a:schemeClr val="dk1"/>
                </a:solidFill>
                <a:latin typeface="Times New Roman"/>
                <a:ea typeface="Times New Roman"/>
                <a:cs typeface="Times New Roman"/>
                <a:sym typeface="Times New Roman"/>
              </a:rPr>
              <a:t>capability to pull the sustainable </a:t>
            </a:r>
            <a:r>
              <a:rPr lang="en" dirty="0">
                <a:solidFill>
                  <a:schemeClr val="dk1"/>
                </a:solidFill>
                <a:latin typeface="Times New Roman"/>
                <a:ea typeface="Times New Roman"/>
                <a:cs typeface="Times New Roman"/>
                <a:sym typeface="Times New Roman"/>
              </a:rPr>
              <a:t>substitute from the database.</a:t>
            </a:r>
          </a:p>
          <a:p>
            <a:pPr lvl="0">
              <a:spcBef>
                <a:spcPts val="0"/>
              </a:spcBef>
              <a:buNone/>
            </a:pPr>
            <a:endParaRPr dirty="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189075"/>
            <a:ext cx="8520600" cy="572700"/>
          </a:xfrm>
          <a:prstGeom prst="rect">
            <a:avLst/>
          </a:prstGeom>
        </p:spPr>
        <p:txBody>
          <a:bodyPr lIns="91425" tIns="91425" rIns="91425" bIns="91425" anchor="t" anchorCtr="0">
            <a:noAutofit/>
          </a:bodyPr>
          <a:lstStyle/>
          <a:p>
            <a:pPr lvl="0" rtl="0">
              <a:spcBef>
                <a:spcPts val="0"/>
              </a:spcBef>
              <a:buNone/>
            </a:pPr>
            <a:r>
              <a:rPr lang="en" sz="3000">
                <a:latin typeface="Amatic SC"/>
                <a:ea typeface="Amatic SC"/>
                <a:cs typeface="Amatic SC"/>
                <a:sym typeface="Amatic SC"/>
              </a:rPr>
              <a:t>Restricted substance Categories </a:t>
            </a:r>
          </a:p>
        </p:txBody>
      </p:sp>
      <p:sp>
        <p:nvSpPr>
          <p:cNvPr id="110" name="Shape 110"/>
          <p:cNvSpPr txBox="1">
            <a:spLocks noGrp="1"/>
          </p:cNvSpPr>
          <p:nvPr>
            <p:ph type="body" idx="1"/>
          </p:nvPr>
        </p:nvSpPr>
        <p:spPr>
          <a:xfrm>
            <a:off x="311700" y="250550"/>
            <a:ext cx="2698800" cy="16728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endParaRPr>
              <a:solidFill>
                <a:schemeClr val="dk1"/>
              </a:solidFill>
            </a:endParaRPr>
          </a:p>
          <a:p>
            <a:pPr marL="228600" lvl="0" indent="-139700" rtl="0">
              <a:lnSpc>
                <a:spcPct val="70000"/>
              </a:lnSpc>
              <a:spcBef>
                <a:spcPts val="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Arylamines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Asbestos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Dioxins &amp; Furans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Disperse Dyes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Fame Retardants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Fluorinated Greenhouse Gases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Metals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Misc</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Organotin Compounds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Pesticides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Phthalates</a:t>
            </a:r>
          </a:p>
          <a:p>
            <a:pPr marL="228600" lvl="0" indent="-139700" rtl="0">
              <a:lnSpc>
                <a:spcPct val="70000"/>
              </a:lnSpc>
              <a:spcBef>
                <a:spcPts val="1000"/>
              </a:spcBef>
              <a:spcAft>
                <a:spcPts val="0"/>
              </a:spcAft>
              <a:buClr>
                <a:schemeClr val="dk1"/>
              </a:buClr>
              <a:buSzPct val="100000"/>
              <a:buFont typeface="Times New Roman"/>
              <a:buChar char="•"/>
            </a:pPr>
            <a:r>
              <a:rPr lang="en" sz="1400">
                <a:solidFill>
                  <a:schemeClr val="dk1"/>
                </a:solidFill>
                <a:latin typeface="Times New Roman"/>
                <a:ea typeface="Times New Roman"/>
                <a:cs typeface="Times New Roman"/>
                <a:sym typeface="Times New Roman"/>
              </a:rPr>
              <a:t>Solvents</a:t>
            </a:r>
          </a:p>
          <a:p>
            <a:pPr lvl="0" rtl="0">
              <a:spcBef>
                <a:spcPts val="0"/>
              </a:spcBef>
              <a:buNone/>
            </a:pPr>
            <a:endParaRPr sz="1400">
              <a:latin typeface="Times New Roman"/>
              <a:ea typeface="Times New Roman"/>
              <a:cs typeface="Times New Roman"/>
              <a:sym typeface="Times New Roman"/>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sz="3000" dirty="0">
                <a:latin typeface="Amatic SC"/>
                <a:ea typeface="Amatic SC"/>
                <a:cs typeface="Amatic SC"/>
                <a:sym typeface="Amatic SC"/>
              </a:rPr>
              <a:t>Data Collected for Restricted substances </a:t>
            </a:r>
          </a:p>
        </p:txBody>
      </p:sp>
      <p:sp>
        <p:nvSpPr>
          <p:cNvPr id="116" name="Shape 116"/>
          <p:cNvSpPr txBox="1">
            <a:spLocks noGrp="1"/>
          </p:cNvSpPr>
          <p:nvPr>
            <p:ph type="body" idx="1"/>
          </p:nvPr>
        </p:nvSpPr>
        <p:spPr>
          <a:xfrm>
            <a:off x="311700" y="892874"/>
            <a:ext cx="8585700" cy="4250625"/>
          </a:xfrm>
          <a:prstGeom prst="rect">
            <a:avLst/>
          </a:prstGeom>
        </p:spPr>
        <p:txBody>
          <a:bodyPr lIns="91425" tIns="91425" rIns="91425" bIns="91425" anchor="t" anchorCtr="0">
            <a:noAutofit/>
          </a:bodyPr>
          <a:lstStyle/>
          <a:p>
            <a:pPr lvl="0" rtl="0">
              <a:lnSpc>
                <a:spcPct val="70000"/>
              </a:lnSpc>
              <a:spcBef>
                <a:spcPts val="1000"/>
              </a:spcBef>
              <a:spcAft>
                <a:spcPts val="0"/>
              </a:spcAft>
              <a:buNone/>
            </a:pPr>
            <a:endParaRPr dirty="0">
              <a:solidFill>
                <a:schemeClr val="dk1"/>
              </a:solidFill>
              <a:latin typeface="Times New Roman"/>
              <a:ea typeface="Times New Roman"/>
              <a:cs typeface="Times New Roman"/>
              <a:sym typeface="Times New Roman"/>
            </a:endParaRPr>
          </a:p>
          <a:p>
            <a:pPr marL="228600" lvl="0" indent="-120650" rtl="0">
              <a:lnSpc>
                <a:spcPct val="70000"/>
              </a:lnSpc>
              <a:spcBef>
                <a:spcPts val="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Category (Example: see prior slide)</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CAS Number (Example, 7440-43-9) A CAS Registry Number is a  unique numerical identifier assigned by Chemical Abstracts Service (CAS) to every chemical substance. It includes up to 10 digits which are separated into 3 groups by hyphens. The first part of the number, starting from the left, has 2 to 7 digits; the second part has 2 digits. The final part consists of a single check digit. </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Chemical Name / Color Index Name (Example: Cadmium (Cd), Lead (Pb))</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Restriction / Maximum Limit on Final Product or Tested Component</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Final Product or Tested Component (Example: Textiles, Leather, Metal, Plastic)</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Country</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Regulation (Example: CNS 15290)</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Test Method</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Other Countries / U.S. States that also regulate this substance</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Comments</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GAFTI Comments</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Type of Toxicity (Example: Cancer)</a:t>
            </a:r>
          </a:p>
          <a:p>
            <a:pPr marL="228600" lvl="0" indent="-120650" rtl="0">
              <a:lnSpc>
                <a:spcPct val="70000"/>
              </a:lnSpc>
              <a:spcBef>
                <a:spcPts val="1000"/>
              </a:spcBef>
              <a:spcAft>
                <a:spcPts val="0"/>
              </a:spcAft>
              <a:buClr>
                <a:schemeClr val="dk1"/>
              </a:buClr>
              <a:buSzPct val="100000"/>
              <a:buFont typeface="Times New Roman"/>
              <a:buChar char="•"/>
            </a:pPr>
            <a:r>
              <a:rPr lang="en" sz="1400" dirty="0">
                <a:solidFill>
                  <a:schemeClr val="dk1"/>
                </a:solidFill>
                <a:latin typeface="Times New Roman"/>
                <a:ea typeface="Times New Roman"/>
                <a:cs typeface="Times New Roman"/>
                <a:sym typeface="Times New Roman"/>
              </a:rPr>
              <a:t>Date Listed</a:t>
            </a:r>
          </a:p>
        </p:txBody>
      </p:sp>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596</Words>
  <Application>Microsoft Office PowerPoint</Application>
  <PresentationFormat>On-screen Show (16:9)</PresentationFormat>
  <Paragraphs>67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Arial</vt:lpstr>
      <vt:lpstr>Amatic SC</vt:lpstr>
      <vt:lpstr>Calibri</vt:lpstr>
      <vt:lpstr>simple-light-2</vt:lpstr>
      <vt:lpstr>  Do you know what chemicals are in your clothes?</vt:lpstr>
      <vt:lpstr>What no one wants to talk about...</vt:lpstr>
      <vt:lpstr>Zero Waste</vt:lpstr>
      <vt:lpstr>The Banned Chemicals</vt:lpstr>
      <vt:lpstr>A Global List</vt:lpstr>
      <vt:lpstr>This leads us to the…  BUS 442 Final Project:</vt:lpstr>
      <vt:lpstr>Functional Requirements for the project</vt:lpstr>
      <vt:lpstr>Restricted substance Categories </vt:lpstr>
      <vt:lpstr>Data Collected for Restricted substances </vt:lpstr>
      <vt:lpstr>Layout</vt:lpstr>
      <vt:lpstr>Layout</vt:lpstr>
      <vt:lpstr>Layout </vt:lpstr>
      <vt:lpstr>Layout</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you know what chemicals are in your clothes?</dc:title>
  <dc:creator>BusMgmtLap</dc:creator>
  <cp:lastModifiedBy>BusMgmtLap</cp:lastModifiedBy>
  <cp:revision>2</cp:revision>
  <dcterms:modified xsi:type="dcterms:W3CDTF">2016-03-28T20:56:44Z</dcterms:modified>
</cp:coreProperties>
</file>