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487" r:id="rId2"/>
    <p:sldId id="48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gruti Gadekar" initials="JG" lastIdx="7" clrIdx="0"/>
  <p:cmAuthor id="1" name="ANSR 1" initials="AB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851"/>
    <a:srgbClr val="477D59"/>
    <a:srgbClr val="DAE5F2"/>
    <a:srgbClr val="D7EBF5"/>
    <a:srgbClr val="CCECFF"/>
    <a:srgbClr val="DFDDF7"/>
    <a:srgbClr val="E3EBF1"/>
    <a:srgbClr val="98C4CE"/>
    <a:srgbClr val="7EDBE8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9587" autoAdjust="0"/>
  </p:normalViewPr>
  <p:slideViewPr>
    <p:cSldViewPr>
      <p:cViewPr varScale="1">
        <p:scale>
          <a:sx n="63" d="100"/>
          <a:sy n="63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11/19/2015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69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110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>
                <a:solidFill>
                  <a:prstClr val="black"/>
                </a:solidFill>
                <a:latin typeface="Arial" charset="0"/>
              </a:rPr>
              <a:t>7 - </a:t>
            </a:r>
            <a:fld id="{297C14F5-E4D3-47D5-88A3-61B4F448F93E}" type="slidenum">
              <a:rPr lang="en-US" sz="1600" b="1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600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E9E5DC"/>
              </a:solidFill>
            </a:endParaRP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E9E5DC"/>
                </a:solidFill>
              </a:rPr>
              <a:t>11 - </a:t>
            </a:r>
            <a:fld id="{36527409-7F73-43A9-8139-6D8A713B623D}" type="slidenum">
              <a:rPr lang="en-US">
                <a:solidFill>
                  <a:srgbClr val="E9E5D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9E5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4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11 - </a:t>
            </a:r>
            <a:fld id="{916FD91F-F617-414A-8BFD-98CACAB9B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11 - </a:t>
            </a:r>
            <a:fld id="{3F7BDEF0-457F-44C9-A3C0-E41FAB490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latin typeface="Times New Roman" pitchFamily="18" charset="0"/>
              </a:rPr>
              <a:t>11 - </a:t>
            </a:r>
            <a:fld id="{AC6E5B03-A573-4B42-AC43-94CD4C73AB30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11 - </a:t>
            </a:r>
            <a:fld id="{FF5CE751-1F11-4C1D-8723-0D3FAA891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7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11 - </a:t>
            </a:r>
            <a:fld id="{D9F8D946-D336-4514-96C4-7B2F9257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69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11 - </a:t>
            </a:r>
            <a:fld id="{E9ACD448-E54D-4E99-ACC4-ADF559926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2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11 - </a:t>
            </a:r>
            <a:fld id="{80259837-6F3B-4D11-96A0-AF8A7BF13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9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11 - </a:t>
            </a:r>
            <a:fld id="{0D1A55E6-611D-432C-8C17-3A28DD07E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11 - </a:t>
            </a:r>
            <a:fld id="{1A0C6CF6-B7E4-4E46-8610-F9CF780E890F}" type="slidenum">
              <a:rPr lang="en-US">
                <a:solidFill>
                  <a:srgbClr val="696464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11 - </a:t>
            </a:r>
            <a:fld id="{69F0D15D-FF4E-4F29-BDDC-2512B147C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r>
              <a:rPr lang="en-US"/>
              <a:t>11 - </a:t>
            </a:r>
            <a:fld id="{DBF28A5E-81A0-42DC-A6D5-0C95E4F33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8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696464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Times New Roman" pitchFamily="18" charset="0"/>
              </a:rPr>
              <a:t>11 - </a:t>
            </a:r>
            <a:fld id="{AC6E5B03-A573-4B42-AC43-94CD4C73AB30}" type="slidenum">
              <a:rPr lang="en-US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0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28E6A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956251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758825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rgbClr val="7B9899"/>
                </a:solidFill>
              </a:rPr>
              <a:t>Chapter 9 Case Optimization Model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28E6A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956251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56251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56251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56251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56251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smtClean="0">
                <a:solidFill>
                  <a:srgbClr val="FFFFFF"/>
                </a:solidFill>
                <a:latin typeface="Times New Roman" panose="02020603050405020304" pitchFamily="18" charset="0"/>
              </a:rPr>
              <a:t>13 - </a:t>
            </a:r>
            <a:fld id="{C27A7A3C-0B88-4D03-A81C-161FC8574D72}" type="slidenum">
              <a:rPr lang="en-US" altLang="en-US" sz="9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9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Let</a:t>
            </a:r>
            <a:r>
              <a:rPr lang="en-US" altLang="en-US" sz="2000" dirty="0" smtClean="0"/>
              <a:t>:	</a:t>
            </a:r>
            <a:r>
              <a:rPr lang="en-US" altLang="en-US" sz="2000" dirty="0" err="1" smtClean="0"/>
              <a:t>yi</a:t>
            </a:r>
            <a:r>
              <a:rPr lang="en-US" altLang="en-US" sz="2000" dirty="0" smtClean="0"/>
              <a:t> = 1 if customer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is reached, 0 if not, 	where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=1,2,…53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xj</a:t>
            </a:r>
            <a:r>
              <a:rPr lang="en-US" altLang="en-US" sz="2000" dirty="0" smtClean="0"/>
              <a:t> = 1 if we place an ad on website j, 	where j=1,2,..10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Max</a:t>
            </a:r>
            <a:r>
              <a:rPr lang="en-US" altLang="en-US" sz="2000" dirty="0" smtClean="0"/>
              <a:t>	y1 + y2 + y3 + … + y53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By Changing</a:t>
            </a:r>
            <a:r>
              <a:rPr lang="en-US" altLang="en-US" sz="2000" dirty="0" smtClean="0"/>
              <a:t>: website binaries and customer binaries (</a:t>
            </a:r>
            <a:r>
              <a:rPr lang="en-US" altLang="en-US" sz="2000" b="1" i="1" dirty="0" smtClean="0"/>
              <a:t>two</a:t>
            </a:r>
            <a:r>
              <a:rPr lang="en-US" altLang="en-US" sz="2000" dirty="0" smtClean="0"/>
              <a:t> ranges of decision variables)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Subject To (</a:t>
            </a:r>
            <a:r>
              <a:rPr lang="en-US" altLang="en-US" sz="2000" b="1" dirty="0" err="1" smtClean="0"/>
              <a:t>s.t.</a:t>
            </a:r>
            <a:r>
              <a:rPr lang="en-US" altLang="en-US" sz="2000" b="1" dirty="0" smtClean="0"/>
              <a:t>) these constraints: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/>
              <a:t>Range </a:t>
            </a:r>
            <a:r>
              <a:rPr lang="en-US" altLang="en-US" sz="2000" dirty="0" smtClean="0"/>
              <a:t>of customers </a:t>
            </a:r>
            <a:r>
              <a:rPr lang="en-US" altLang="en-US" sz="2000" i="1" dirty="0" smtClean="0"/>
              <a:t>possible</a:t>
            </a:r>
            <a:r>
              <a:rPr lang="en-US" altLang="en-US" sz="2000" dirty="0" smtClean="0"/>
              <a:t>≥  Range of customers </a:t>
            </a:r>
            <a:r>
              <a:rPr lang="en-US" altLang="en-US" sz="2000" i="1" dirty="0" smtClean="0"/>
              <a:t>reached</a:t>
            </a:r>
            <a:endParaRPr lang="en-US" altLang="en-US" sz="2000" i="1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	5(x1) + 8(x2) + 3.5(x3) + 5.5(x4) + 7(x5) + 4.5(x6) + 6(x7) + 	5(x8) + 3(x9) + 2.2(x10)  ≤  $10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27653" name="TextBox 1"/>
          <p:cNvSpPr txBox="1">
            <a:spLocks noChangeArrowheads="1"/>
          </p:cNvSpPr>
          <p:nvPr/>
        </p:nvSpPr>
        <p:spPr bwMode="auto">
          <a:xfrm>
            <a:off x="14288" y="6172200"/>
            <a:ext cx="1281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C00000"/>
                </a:solidFill>
              </a:rPr>
              <a:t>Spent &lt;= Budget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90600" y="6248400"/>
            <a:ext cx="54768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5" name="TextBox 5"/>
          <p:cNvSpPr txBox="1">
            <a:spLocks noChangeArrowheads="1"/>
          </p:cNvSpPr>
          <p:nvPr/>
        </p:nvSpPr>
        <p:spPr bwMode="auto">
          <a:xfrm>
            <a:off x="14288" y="4333875"/>
            <a:ext cx="17748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solidFill>
                  <a:srgbClr val="C00000"/>
                </a:solidFill>
              </a:rPr>
              <a:t>Websites covered per customer &gt;= Reached </a:t>
            </a:r>
            <a:r>
              <a:rPr lang="en-US" altLang="en-US" sz="1800" dirty="0" smtClean="0">
                <a:solidFill>
                  <a:srgbClr val="C00000"/>
                </a:solidFill>
              </a:rPr>
              <a:t>websites </a:t>
            </a:r>
            <a:r>
              <a:rPr lang="en-US" altLang="en-US" sz="1800" dirty="0">
                <a:solidFill>
                  <a:srgbClr val="C00000"/>
                </a:solidFill>
              </a:rPr>
              <a:t>with advertising</a:t>
            </a:r>
          </a:p>
        </p:txBody>
      </p:sp>
      <p:sp>
        <p:nvSpPr>
          <p:cNvPr id="27656" name="TextBox 6"/>
          <p:cNvSpPr txBox="1">
            <a:spLocks noChangeArrowheads="1"/>
          </p:cNvSpPr>
          <p:nvPr/>
        </p:nvSpPr>
        <p:spPr bwMode="auto">
          <a:xfrm>
            <a:off x="1538288" y="4360863"/>
            <a:ext cx="5319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 smtClean="0">
                <a:solidFill>
                  <a:srgbClr val="C00000"/>
                </a:solidFill>
              </a:rPr>
              <a:t>Websites </a:t>
            </a:r>
            <a:r>
              <a:rPr lang="en-US" altLang="en-US" sz="1800" dirty="0">
                <a:solidFill>
                  <a:srgbClr val="C00000"/>
                </a:solidFill>
              </a:rPr>
              <a:t>we reach are forced as binary (yes or no)</a:t>
            </a:r>
          </a:p>
        </p:txBody>
      </p:sp>
      <p:sp>
        <p:nvSpPr>
          <p:cNvPr id="27657" name="TextBox 7"/>
          <p:cNvSpPr txBox="1">
            <a:spLocks noChangeArrowheads="1"/>
          </p:cNvSpPr>
          <p:nvPr/>
        </p:nvSpPr>
        <p:spPr bwMode="auto">
          <a:xfrm>
            <a:off x="1538288" y="3935413"/>
            <a:ext cx="5091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solidFill>
                  <a:srgbClr val="C00000"/>
                </a:solidFill>
              </a:rPr>
              <a:t>We only count each customer reach one time (binary)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63650" y="5105400"/>
            <a:ext cx="71755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9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758825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solidFill>
                  <a:srgbClr val="7B9899"/>
                </a:solidFill>
              </a:rPr>
              <a:t>AppleCore</a:t>
            </a:r>
            <a:r>
              <a:rPr lang="en-US" altLang="en-US" sz="3600" dirty="0" smtClean="0">
                <a:solidFill>
                  <a:srgbClr val="7B9899"/>
                </a:solidFill>
              </a:rPr>
              <a:t> Simulation Model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28E6A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956251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56251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56251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56251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56251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smtClean="0">
                <a:solidFill>
                  <a:srgbClr val="FFFFFF"/>
                </a:solidFill>
                <a:latin typeface="Times New Roman" panose="02020603050405020304" pitchFamily="18" charset="0"/>
              </a:rPr>
              <a:t>13 - </a:t>
            </a:r>
            <a:fld id="{C27A7A3C-0B88-4D03-A81C-161FC8574D72}" type="slidenum">
              <a:rPr lang="en-US" altLang="en-US" sz="9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9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Formulas</a:t>
            </a:r>
            <a:r>
              <a:rPr lang="en-US" altLang="en-US" sz="2000" dirty="0" smtClean="0"/>
              <a:t>: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New Number of Employees = Last month’s number of employees *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	   (1+Employee Rate of change)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New Average Claim =  Last month’s claim * (1+Claim Rate of Change)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Monthly Contributions = Number of Employees for current month * Employee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	         Monthly Contribution of $150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Monthly Claim Total =   Number of Employees * New Average Claim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Monthly Expenditure =  Monthly Claim Total – Monthly Contributions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Annual Expenditure = Sum of all Monthly Expenditures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 smtClean="0"/>
              <a:t>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5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16399</TotalTime>
  <Words>53</Words>
  <Application>Microsoft Office PowerPoint</Application>
  <PresentationFormat>On-screen Show (4:3)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Chapter 9 Case Optimization Model</vt:lpstr>
      <vt:lpstr>AppleCore Simulation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BusMgmtLap</cp:lastModifiedBy>
  <cp:revision>731</cp:revision>
  <dcterms:created xsi:type="dcterms:W3CDTF">2013-06-04T12:27:35Z</dcterms:created>
  <dcterms:modified xsi:type="dcterms:W3CDTF">2015-11-19T15:48:42Z</dcterms:modified>
</cp:coreProperties>
</file>