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0" r:id="rId3"/>
    <p:sldId id="258" r:id="rId4"/>
    <p:sldId id="262"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EFAED-65EA-458D-B5AA-731A8A03D177}" type="datetimeFigureOut">
              <a:rPr lang="en-US" smtClean="0"/>
              <a:t>8/24/2015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FFC6C-9B45-494F-9D53-12D6E2BF3F37}" type="slidenum">
              <a:rPr lang="en-US" smtClean="0"/>
              <a:t>‹#›</a:t>
            </a:fld>
            <a:endParaRPr lang="en-US"/>
          </a:p>
        </p:txBody>
      </p:sp>
    </p:spTree>
    <p:extLst>
      <p:ext uri="{BB962C8B-B14F-4D97-AF65-F5344CB8AC3E}">
        <p14:creationId xmlns:p14="http://schemas.microsoft.com/office/powerpoint/2010/main" val="72892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134730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99727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Figure 7.2. shows expanded influence diagram that includes an outsourcing option.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Note that the influence diagram in Figure 7.1 is a subset of the influence diagram in Figure 7.2.</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This modular approach of building an influence diagram for a portion of the problem and then expand it until the total problem is conceptually modeled simplifies the process and reduces the likelihood of error.</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342241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 example of Trace Dependents is shown in Figure 7.15. We have selected cell E18, the units shipped from Bedford to Lexington, and clicked on the </a:t>
            </a:r>
            <a:r>
              <a:rPr lang="en-US" sz="1200" b="1" i="0" u="none" strike="noStrike" kern="1200" baseline="0" dirty="0" smtClean="0">
                <a:solidFill>
                  <a:schemeClr val="tx1"/>
                </a:solidFill>
                <a:latin typeface="+mn-lt"/>
                <a:ea typeface="+mn-ea"/>
                <a:cs typeface="+mn-cs"/>
              </a:rPr>
              <a:t>Trace Dependents </a:t>
            </a:r>
            <a:r>
              <a:rPr lang="en-US" sz="1200" b="0" i="0" u="none" strike="noStrike" kern="1200" baseline="0" dirty="0" smtClean="0">
                <a:solidFill>
                  <a:schemeClr val="tx1"/>
                </a:solidFill>
                <a:latin typeface="+mn-lt"/>
                <a:ea typeface="+mn-ea"/>
                <a:cs typeface="+mn-cs"/>
              </a:rPr>
              <a:t>button in the </a:t>
            </a:r>
            <a:r>
              <a:rPr lang="en-US" sz="1200" b="1" i="0" u="none" strike="noStrike" kern="1200" baseline="0" dirty="0" smtClean="0">
                <a:solidFill>
                  <a:schemeClr val="tx1"/>
                </a:solidFill>
                <a:latin typeface="+mn-lt"/>
                <a:ea typeface="+mn-ea"/>
                <a:cs typeface="+mn-cs"/>
              </a:rPr>
              <a:t>Formula Auditing </a:t>
            </a:r>
            <a:r>
              <a:rPr lang="en-US" sz="1200" b="0" i="0" u="none" strike="noStrike" kern="1200" baseline="0" dirty="0" smtClean="0">
                <a:solidFill>
                  <a:schemeClr val="tx1"/>
                </a:solidFill>
                <a:latin typeface="+mn-lt"/>
                <a:ea typeface="+mn-ea"/>
                <a:cs typeface="+mn-cs"/>
              </a:rPr>
              <a:t>group.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As shown in Figure 7.15, units shipped from Bedford to Lexington impacts the cost function in cell B13, the total units shipped from Bedford given in cell F18, as well as the total units shipped to Lexington in cell E20.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These arrows may be removed by clicking on the </a:t>
            </a:r>
            <a:r>
              <a:rPr lang="en-US" sz="1200" b="1" i="0" u="none" strike="noStrike" kern="1200" baseline="0" dirty="0" smtClean="0">
                <a:solidFill>
                  <a:schemeClr val="tx1"/>
                </a:solidFill>
                <a:latin typeface="+mn-lt"/>
                <a:ea typeface="+mn-ea"/>
                <a:cs typeface="+mn-cs"/>
              </a:rPr>
              <a:t>Remove Arrows </a:t>
            </a:r>
            <a:r>
              <a:rPr lang="en-US" sz="1200" b="0" i="0" u="none" strike="noStrike" kern="1200" baseline="0" dirty="0" smtClean="0">
                <a:solidFill>
                  <a:schemeClr val="tx1"/>
                </a:solidFill>
                <a:latin typeface="+mn-lt"/>
                <a:ea typeface="+mn-ea"/>
                <a:cs typeface="+mn-cs"/>
              </a:rPr>
              <a:t>button in the </a:t>
            </a:r>
            <a:r>
              <a:rPr lang="en-US" sz="1200" b="1" i="0" u="none" strike="noStrike" kern="1200" baseline="0" dirty="0" smtClean="0">
                <a:solidFill>
                  <a:schemeClr val="tx1"/>
                </a:solidFill>
                <a:latin typeface="+mn-lt"/>
                <a:ea typeface="+mn-ea"/>
                <a:cs typeface="+mn-cs"/>
              </a:rPr>
              <a:t>Auditing Tools </a:t>
            </a:r>
            <a:r>
              <a:rPr lang="en-US" sz="1200" b="0" i="0" u="none" strike="noStrike" kern="1200" baseline="0" dirty="0" smtClean="0">
                <a:solidFill>
                  <a:schemeClr val="tx1"/>
                </a:solidFill>
                <a:latin typeface="+mn-lt"/>
                <a:ea typeface="+mn-ea"/>
                <a:cs typeface="+mn-cs"/>
              </a:rPr>
              <a:t>group.</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219148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Let us consider how savings due to outsourcing changes as the quantity of Vipers required changes. This should help us answer the question, “For which values of </a:t>
            </a:r>
            <a:r>
              <a:rPr lang="en-US" sz="1200" b="0"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q</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is outsourcing more cost-effective?”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one-way data table changing the value of quantity and reporting savings due to outsourcing would be very useful.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We will use the previously developed Nowlin spreadsheet for this analysis.</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62278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For example, we see from the table in Figure 7.7 that, for a bid price of $3.50 and some quantity between 150,000 units and 175,000 units, savings due to outsourcing goes from positive to negative.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Somewhere in this range of quantity, the savings due to outsourcing is zero, and that is the point where Nowlin would be indifferent to manufacturing and outsourcing.</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20261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80D5A-B8EC-4CC8-A3C7-0B2464ADA5C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16858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80D5A-B8EC-4CC8-A3C7-0B2464ADA5C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374959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80D5A-B8EC-4CC8-A3C7-0B2464ADA5C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339924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80D5A-B8EC-4CC8-A3C7-0B2464ADA5C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58157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80D5A-B8EC-4CC8-A3C7-0B2464ADA5C4}"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388838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80D5A-B8EC-4CC8-A3C7-0B2464ADA5C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231946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80D5A-B8EC-4CC8-A3C7-0B2464ADA5C4}"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43847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80D5A-B8EC-4CC8-A3C7-0B2464ADA5C4}"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245644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80D5A-B8EC-4CC8-A3C7-0B2464ADA5C4}"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26484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80D5A-B8EC-4CC8-A3C7-0B2464ADA5C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342194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80D5A-B8EC-4CC8-A3C7-0B2464ADA5C4}"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7F24-760E-4C84-81BF-B641A9014FB5}" type="slidenum">
              <a:rPr lang="en-US" smtClean="0"/>
              <a:t>‹#›</a:t>
            </a:fld>
            <a:endParaRPr lang="en-US"/>
          </a:p>
        </p:txBody>
      </p:sp>
    </p:spTree>
    <p:extLst>
      <p:ext uri="{BB962C8B-B14F-4D97-AF65-F5344CB8AC3E}">
        <p14:creationId xmlns:p14="http://schemas.microsoft.com/office/powerpoint/2010/main" val="395810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80D5A-B8EC-4CC8-A3C7-0B2464ADA5C4}" type="datetimeFigureOut">
              <a:rPr lang="en-US" smtClean="0"/>
              <a:t>8/24/2015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27F24-760E-4C84-81BF-B641A9014FB5}" type="slidenum">
              <a:rPr lang="en-US" smtClean="0"/>
              <a:t>‹#›</a:t>
            </a:fld>
            <a:endParaRPr lang="en-US"/>
          </a:p>
        </p:txBody>
      </p:sp>
    </p:spTree>
    <p:extLst>
      <p:ext uri="{BB962C8B-B14F-4D97-AF65-F5344CB8AC3E}">
        <p14:creationId xmlns:p14="http://schemas.microsoft.com/office/powerpoint/2010/main" val="208627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52600" y="1865244"/>
            <a:ext cx="8690112" cy="4687956"/>
          </a:xfrm>
          <a:prstGeom prst="rect">
            <a:avLst/>
          </a:prstGeom>
          <a:ln>
            <a:solidFill>
              <a:srgbClr val="008200"/>
            </a:solidFill>
          </a:ln>
        </p:spPr>
        <p:txBody>
          <a:bodyPr>
            <a:normAutofit fontScale="70000" lnSpcReduction="20000"/>
          </a:bodyPr>
          <a:lstStyle/>
          <a:p>
            <a:pPr marL="342900" indent="-342900">
              <a:lnSpc>
                <a:spcPct val="100000"/>
              </a:lnSpc>
              <a:spcBef>
                <a:spcPts val="0"/>
              </a:spcBef>
            </a:pPr>
            <a:r>
              <a:rPr lang="en-US" dirty="0" smtClean="0"/>
              <a:t>Building Good Spreadsheet Models</a:t>
            </a:r>
          </a:p>
          <a:p>
            <a:pPr marL="342900" indent="-342900">
              <a:lnSpc>
                <a:spcPct val="100000"/>
              </a:lnSpc>
              <a:spcBef>
                <a:spcPts val="0"/>
              </a:spcBef>
            </a:pPr>
            <a:r>
              <a:rPr lang="en-US" dirty="0" smtClean="0"/>
              <a:t>Influence Diagrams</a:t>
            </a:r>
          </a:p>
          <a:p>
            <a:pPr marL="342900" indent="-342900">
              <a:lnSpc>
                <a:spcPct val="100000"/>
              </a:lnSpc>
              <a:spcBef>
                <a:spcPts val="0"/>
              </a:spcBef>
            </a:pPr>
            <a:r>
              <a:rPr lang="en-US" dirty="0" smtClean="0"/>
              <a:t>Auditing Spreadsheets</a:t>
            </a:r>
          </a:p>
          <a:p>
            <a:pPr marL="342900" indent="-342900">
              <a:lnSpc>
                <a:spcPct val="100000"/>
              </a:lnSpc>
              <a:spcBef>
                <a:spcPts val="0"/>
              </a:spcBef>
            </a:pPr>
            <a:r>
              <a:rPr lang="en-US" dirty="0" smtClean="0"/>
              <a:t>What-If Analysis</a:t>
            </a:r>
          </a:p>
          <a:p>
            <a:pPr marL="800100" lvl="1" indent="-342900">
              <a:lnSpc>
                <a:spcPct val="100000"/>
              </a:lnSpc>
              <a:spcBef>
                <a:spcPts val="0"/>
              </a:spcBef>
            </a:pPr>
            <a:r>
              <a:rPr lang="en-US" dirty="0" smtClean="0"/>
              <a:t>Data Tables</a:t>
            </a:r>
          </a:p>
          <a:p>
            <a:pPr marL="800100" lvl="1" indent="-342900">
              <a:lnSpc>
                <a:spcPct val="100000"/>
              </a:lnSpc>
              <a:spcBef>
                <a:spcPts val="0"/>
              </a:spcBef>
            </a:pPr>
            <a:r>
              <a:rPr lang="en-US" dirty="0" smtClean="0"/>
              <a:t>Goal Seek</a:t>
            </a:r>
          </a:p>
          <a:p>
            <a:pPr marL="342900" indent="-342900">
              <a:lnSpc>
                <a:spcPct val="100000"/>
              </a:lnSpc>
              <a:spcBef>
                <a:spcPts val="0"/>
              </a:spcBef>
            </a:pPr>
            <a:r>
              <a:rPr lang="en-US" dirty="0" smtClean="0"/>
              <a:t>Conditional Logic (SUMIF, COUNTIF, AVERAGEIF)</a:t>
            </a:r>
          </a:p>
          <a:p>
            <a:pPr marL="342900" indent="-342900">
              <a:lnSpc>
                <a:spcPct val="100000"/>
              </a:lnSpc>
              <a:spcBef>
                <a:spcPts val="0"/>
              </a:spcBef>
            </a:pPr>
            <a:r>
              <a:rPr lang="en-US" dirty="0" smtClean="0"/>
              <a:t>Conditional Formatting</a:t>
            </a:r>
          </a:p>
          <a:p>
            <a:pPr marL="342900" indent="-342900">
              <a:lnSpc>
                <a:spcPct val="100000"/>
              </a:lnSpc>
              <a:spcBef>
                <a:spcPts val="0"/>
              </a:spcBef>
            </a:pPr>
            <a:r>
              <a:rPr lang="en-US" dirty="0" smtClean="0"/>
              <a:t>SUMPRODUCT</a:t>
            </a:r>
          </a:p>
          <a:p>
            <a:pPr marL="342900" indent="-342900">
              <a:lnSpc>
                <a:spcPct val="100000"/>
              </a:lnSpc>
              <a:spcBef>
                <a:spcPts val="0"/>
              </a:spcBef>
            </a:pPr>
            <a:r>
              <a:rPr lang="en-US" dirty="0" smtClean="0"/>
              <a:t>Quick Analysis and Flash Fill</a:t>
            </a:r>
          </a:p>
          <a:p>
            <a:pPr marL="342900" indent="-342900">
              <a:lnSpc>
                <a:spcPct val="100000"/>
              </a:lnSpc>
              <a:spcBef>
                <a:spcPts val="0"/>
              </a:spcBef>
            </a:pPr>
            <a:r>
              <a:rPr lang="en-US" dirty="0" smtClean="0"/>
              <a:t>Vertical Lookup Tables (VLOOKUP)</a:t>
            </a:r>
          </a:p>
          <a:p>
            <a:pPr marL="342900" indent="-342900">
              <a:lnSpc>
                <a:spcPct val="100000"/>
              </a:lnSpc>
              <a:spcBef>
                <a:spcPts val="0"/>
              </a:spcBef>
            </a:pPr>
            <a:r>
              <a:rPr lang="en-US" dirty="0" smtClean="0"/>
              <a:t>Calculating NPV</a:t>
            </a:r>
          </a:p>
          <a:p>
            <a:pPr marL="342900" indent="-342900">
              <a:lnSpc>
                <a:spcPct val="100000"/>
              </a:lnSpc>
              <a:spcBef>
                <a:spcPts val="0"/>
              </a:spcBef>
            </a:pPr>
            <a:endParaRPr lang="en-US" dirty="0"/>
          </a:p>
          <a:p>
            <a:pPr marL="342900" indent="-342900">
              <a:lnSpc>
                <a:spcPct val="100000"/>
              </a:lnSpc>
              <a:spcBef>
                <a:spcPts val="0"/>
              </a:spcBef>
            </a:pPr>
            <a:r>
              <a:rPr lang="en-US" dirty="0" smtClean="0"/>
              <a:t>For Next Week: </a:t>
            </a:r>
          </a:p>
          <a:p>
            <a:pPr marL="800100" lvl="1" indent="-342900">
              <a:lnSpc>
                <a:spcPct val="100000"/>
              </a:lnSpc>
              <a:spcBef>
                <a:spcPts val="0"/>
              </a:spcBef>
            </a:pPr>
            <a:r>
              <a:rPr lang="en-US" dirty="0" smtClean="0"/>
              <a:t>Finish Excel Intermediate Exercises (on Moodle) and Read Chapter </a:t>
            </a:r>
            <a:r>
              <a:rPr lang="en-US" dirty="0" smtClean="0"/>
              <a:t>2</a:t>
            </a:r>
            <a:endParaRPr lang="en-US" dirty="0" smtClean="0"/>
          </a:p>
          <a:p>
            <a:pPr marL="800100" lvl="1" indent="-342900">
              <a:lnSpc>
                <a:spcPct val="100000"/>
              </a:lnSpc>
              <a:spcBef>
                <a:spcPts val="0"/>
              </a:spcBef>
            </a:pPr>
            <a:r>
              <a:rPr lang="en-US" dirty="0" smtClean="0"/>
              <a:t>Finish Auditing Spreadsheets Assignment (Lang Drug on Moodle) </a:t>
            </a:r>
            <a:r>
              <a:rPr lang="en-US" dirty="0" smtClean="0"/>
              <a:t>(May </a:t>
            </a:r>
            <a:r>
              <a:rPr lang="en-US" dirty="0" smtClean="0"/>
              <a:t>do in teams, if desired. Will not be graded, but </a:t>
            </a:r>
            <a:r>
              <a:rPr lang="en-US" dirty="0" smtClean="0"/>
              <a:t>individuals with </a:t>
            </a:r>
            <a:r>
              <a:rPr lang="en-US" dirty="0" smtClean="0"/>
              <a:t>the correct answer earn 5 points extra credit to apply toward the Midterm Exam.)</a:t>
            </a:r>
          </a:p>
          <a:p>
            <a:pPr marL="800100" lvl="1" indent="-342900">
              <a:lnSpc>
                <a:spcPct val="100000"/>
              </a:lnSpc>
              <a:spcBef>
                <a:spcPts val="0"/>
              </a:spcBef>
            </a:pPr>
            <a:r>
              <a:rPr lang="en-US" dirty="0" smtClean="0"/>
              <a:t>Complete Ch. 2 H/W Problems: 6, 12, 18, 22, 24, 26 </a:t>
            </a:r>
          </a:p>
          <a:p>
            <a:pPr marL="937260" lvl="1" indent="-342900">
              <a:lnSpc>
                <a:spcPct val="100000"/>
              </a:lnSpc>
            </a:pPr>
            <a:endParaRPr lang="en-US" dirty="0" smtClean="0"/>
          </a:p>
          <a:p>
            <a:pPr marL="937260" lvl="1" indent="-342900"/>
            <a:endParaRPr lang="en-US" dirty="0"/>
          </a:p>
          <a:p>
            <a:endParaRPr lang="en-US" dirty="0" smtClean="0"/>
          </a:p>
          <a:p>
            <a:endParaRPr lang="en-US" dirty="0"/>
          </a:p>
        </p:txBody>
      </p:sp>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3600" b="1" dirty="0" smtClean="0"/>
              <a:t>Chapter </a:t>
            </a:r>
            <a:r>
              <a:rPr lang="en-US" sz="3600" b="1" dirty="0" smtClean="0"/>
              <a:t>7 Concepts</a:t>
            </a:r>
            <a:endParaRPr lang="en-US" sz="3600" b="1" dirty="0"/>
          </a:p>
        </p:txBody>
      </p:sp>
      <p:sp>
        <p:nvSpPr>
          <p:cNvPr id="5" name="Slide Number Placeholder 4"/>
          <p:cNvSpPr>
            <a:spLocks noGrp="1"/>
          </p:cNvSpPr>
          <p:nvPr>
            <p:ph type="sldNum" sz="quarter" idx="12"/>
          </p:nvPr>
        </p:nvSpPr>
        <p:spPr/>
        <p:txBody>
          <a:bodyPr/>
          <a:lstStyle/>
          <a:p>
            <a:fld id="{4556B232-9F89-4083-B3BB-DDC8E5903F80}" type="slidenum">
              <a:rPr lang="en-US" smtClean="0"/>
              <a:t>1</a:t>
            </a:fld>
            <a:endParaRPr lang="en-US" dirty="0"/>
          </a:p>
        </p:txBody>
      </p:sp>
    </p:spTree>
    <p:extLst>
      <p:ext uri="{BB962C8B-B14F-4D97-AF65-F5344CB8AC3E}">
        <p14:creationId xmlns:p14="http://schemas.microsoft.com/office/powerpoint/2010/main" val="2119849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52600" y="1865244"/>
            <a:ext cx="8690112" cy="4687956"/>
          </a:xfrm>
          <a:prstGeom prst="rect">
            <a:avLst/>
          </a:prstGeom>
          <a:ln>
            <a:solidFill>
              <a:srgbClr val="008200"/>
            </a:solidFill>
          </a:ln>
        </p:spPr>
        <p:txBody>
          <a:bodyPr>
            <a:normAutofit lnSpcReduction="10000"/>
          </a:bodyPr>
          <a:lstStyle/>
          <a:p>
            <a:pPr marL="342900" indent="-342900">
              <a:lnSpc>
                <a:spcPct val="100000"/>
              </a:lnSpc>
              <a:spcBef>
                <a:spcPts val="0"/>
              </a:spcBef>
            </a:pPr>
            <a:r>
              <a:rPr lang="en-US" dirty="0" smtClean="0"/>
              <a:t>The </a:t>
            </a:r>
            <a:r>
              <a:rPr lang="en-US" dirty="0"/>
              <a:t>general principles of spreadsheet model design and construction </a:t>
            </a:r>
            <a:r>
              <a:rPr lang="en-US" dirty="0" smtClean="0"/>
              <a:t>are:</a:t>
            </a:r>
          </a:p>
          <a:p>
            <a:pPr marL="937260" lvl="1" indent="-342900">
              <a:lnSpc>
                <a:spcPct val="100000"/>
              </a:lnSpc>
            </a:pPr>
            <a:r>
              <a:rPr lang="en-US" dirty="0" smtClean="0"/>
              <a:t>Separate the parameters from the model – This enables </a:t>
            </a:r>
            <a:r>
              <a:rPr lang="en-US" dirty="0"/>
              <a:t>the user to update the model parameters without the risk of mistakenly creating </a:t>
            </a:r>
            <a:r>
              <a:rPr lang="en-US" dirty="0" smtClean="0"/>
              <a:t>an error </a:t>
            </a:r>
            <a:r>
              <a:rPr lang="en-US" dirty="0"/>
              <a:t>in a </a:t>
            </a:r>
            <a:r>
              <a:rPr lang="en-US" dirty="0" smtClean="0"/>
              <a:t>formula.</a:t>
            </a:r>
          </a:p>
          <a:p>
            <a:pPr marL="937260" lvl="1" indent="-342900">
              <a:lnSpc>
                <a:spcPct val="100000"/>
              </a:lnSpc>
            </a:pPr>
            <a:r>
              <a:rPr lang="en-US" dirty="0" smtClean="0"/>
              <a:t>Document the model and use proper formatting and color as needed - </a:t>
            </a:r>
            <a:r>
              <a:rPr lang="en-US" dirty="0"/>
              <a:t>A </a:t>
            </a:r>
            <a:r>
              <a:rPr lang="en-US" dirty="0" smtClean="0"/>
              <a:t>good spreadsheet </a:t>
            </a:r>
            <a:r>
              <a:rPr lang="en-US" dirty="0"/>
              <a:t>model is well documented. Clear labels and proper formatting and </a:t>
            </a:r>
            <a:r>
              <a:rPr lang="en-US" dirty="0" smtClean="0"/>
              <a:t>alignment facilitate </a:t>
            </a:r>
            <a:r>
              <a:rPr lang="en-US" dirty="0"/>
              <a:t>navigation and </a:t>
            </a:r>
            <a:r>
              <a:rPr lang="en-US" dirty="0" smtClean="0"/>
              <a:t>understanding.</a:t>
            </a:r>
          </a:p>
          <a:p>
            <a:pPr marL="937260" lvl="1" indent="-342900">
              <a:lnSpc>
                <a:spcPct val="100000"/>
              </a:lnSpc>
            </a:pPr>
            <a:r>
              <a:rPr lang="en-US" dirty="0" smtClean="0"/>
              <a:t>Use </a:t>
            </a:r>
            <a:r>
              <a:rPr lang="en-US" dirty="0"/>
              <a:t>simple formulas </a:t>
            </a:r>
            <a:r>
              <a:rPr lang="en-US" dirty="0" smtClean="0"/>
              <a:t>- Clear</a:t>
            </a:r>
            <a:r>
              <a:rPr lang="en-US" dirty="0"/>
              <a:t>, simple formulas can reduce errors and make maintaining </a:t>
            </a:r>
            <a:r>
              <a:rPr lang="en-US" dirty="0" smtClean="0"/>
              <a:t>the spreadsheet </a:t>
            </a:r>
            <a:r>
              <a:rPr lang="en-US" dirty="0"/>
              <a:t>easier. Long and </a:t>
            </a:r>
            <a:r>
              <a:rPr lang="en-US" dirty="0" smtClean="0"/>
              <a:t>complex calculations </a:t>
            </a:r>
            <a:r>
              <a:rPr lang="en-US" dirty="0"/>
              <a:t>should be divided into several cells.</a:t>
            </a:r>
          </a:p>
          <a:p>
            <a:pPr marL="937260" lvl="1" indent="-342900">
              <a:lnSpc>
                <a:spcPct val="100000"/>
              </a:lnSpc>
            </a:pPr>
            <a:endParaRPr lang="en-US" dirty="0" smtClean="0"/>
          </a:p>
          <a:p>
            <a:pPr marL="937260" lvl="1" indent="-342900"/>
            <a:endParaRPr lang="en-US" dirty="0"/>
          </a:p>
          <a:p>
            <a:endParaRPr lang="en-US" dirty="0" smtClean="0"/>
          </a:p>
          <a:p>
            <a:endParaRPr lang="en-US" dirty="0"/>
          </a:p>
        </p:txBody>
      </p:sp>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3600" dirty="0"/>
              <a:t>Building Good Spreadsheet Models</a:t>
            </a:r>
          </a:p>
        </p:txBody>
      </p:sp>
      <p:sp>
        <p:nvSpPr>
          <p:cNvPr id="5" name="Slide Number Placeholder 4"/>
          <p:cNvSpPr>
            <a:spLocks noGrp="1"/>
          </p:cNvSpPr>
          <p:nvPr>
            <p:ph type="sldNum" sz="quarter" idx="12"/>
          </p:nvPr>
        </p:nvSpPr>
        <p:spPr/>
        <p:txBody>
          <a:bodyPr/>
          <a:lstStyle/>
          <a:p>
            <a:fld id="{4556B232-9F89-4083-B3BB-DDC8E5903F80}" type="slidenum">
              <a:rPr lang="en-US" smtClean="0"/>
              <a:t>2</a:t>
            </a:fld>
            <a:endParaRPr lang="en-US" dirty="0"/>
          </a:p>
        </p:txBody>
      </p:sp>
    </p:spTree>
    <p:extLst>
      <p:ext uri="{BB962C8B-B14F-4D97-AF65-F5344CB8AC3E}">
        <p14:creationId xmlns:p14="http://schemas.microsoft.com/office/powerpoint/2010/main" val="751547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2800" dirty="0"/>
              <a:t>Figure 7.2 - An Influence Diagram for comparing Manufacturing versus Outsourcing cost for Nowlin plastics</a:t>
            </a:r>
          </a:p>
        </p:txBody>
      </p:sp>
      <p:sp>
        <p:nvSpPr>
          <p:cNvPr id="5" name="Slide Number Placeholder 4"/>
          <p:cNvSpPr>
            <a:spLocks noGrp="1"/>
          </p:cNvSpPr>
          <p:nvPr>
            <p:ph type="sldNum" sz="quarter" idx="12"/>
          </p:nvPr>
        </p:nvSpPr>
        <p:spPr/>
        <p:txBody>
          <a:bodyPr/>
          <a:lstStyle/>
          <a:p>
            <a:fld id="{4556B232-9F89-4083-B3BB-DDC8E5903F80}" type="slidenum">
              <a:rPr lang="en-US" smtClean="0"/>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90" y="2018011"/>
            <a:ext cx="6648223" cy="444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14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3200" dirty="0"/>
              <a:t>Figure 7.15 - Trace Dependents for the Foster Generators Model</a:t>
            </a:r>
          </a:p>
        </p:txBody>
      </p:sp>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1828801"/>
            <a:ext cx="73437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267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52600" y="1865244"/>
            <a:ext cx="8690112" cy="4687956"/>
          </a:xfrm>
          <a:prstGeom prst="rect">
            <a:avLst/>
          </a:prstGeom>
          <a:ln>
            <a:solidFill>
              <a:srgbClr val="008200"/>
            </a:solidFill>
          </a:ln>
        </p:spPr>
        <p:txBody>
          <a:bodyPr/>
          <a:lstStyle/>
          <a:p>
            <a:pPr marL="342900" indent="-342900"/>
            <a:r>
              <a:rPr lang="en-US" b="1" dirty="0"/>
              <a:t>Data </a:t>
            </a:r>
            <a:r>
              <a:rPr lang="en-US" b="1" dirty="0" smtClean="0"/>
              <a:t>Table</a:t>
            </a:r>
            <a:r>
              <a:rPr lang="en-US" dirty="0" smtClean="0"/>
              <a:t>: Excel tool which quantifies </a:t>
            </a:r>
            <a:r>
              <a:rPr lang="en-US" dirty="0"/>
              <a:t>the impact of changing the value of a specific input </a:t>
            </a:r>
            <a:r>
              <a:rPr lang="en-US" dirty="0" smtClean="0"/>
              <a:t>on an </a:t>
            </a:r>
            <a:r>
              <a:rPr lang="en-US" dirty="0"/>
              <a:t>output of </a:t>
            </a:r>
            <a:r>
              <a:rPr lang="en-US" dirty="0" smtClean="0"/>
              <a:t>interest.</a:t>
            </a:r>
          </a:p>
          <a:p>
            <a:pPr marL="937260" lvl="1" indent="-342900">
              <a:lnSpc>
                <a:spcPct val="100000"/>
              </a:lnSpc>
            </a:pPr>
            <a:r>
              <a:rPr lang="en-US" sz="2000" b="1" dirty="0"/>
              <a:t>One-way data table</a:t>
            </a:r>
            <a:r>
              <a:rPr lang="en-US" sz="2000" dirty="0"/>
              <a:t>: Summarizes a single input’s impact on the output</a:t>
            </a:r>
          </a:p>
          <a:p>
            <a:pPr marL="937260" lvl="1" indent="-342900">
              <a:lnSpc>
                <a:spcPct val="100000"/>
              </a:lnSpc>
            </a:pPr>
            <a:r>
              <a:rPr lang="en-US" sz="2000" b="1" dirty="0"/>
              <a:t>Two-way data table</a:t>
            </a:r>
            <a:r>
              <a:rPr lang="en-US" sz="2000" dirty="0"/>
              <a:t>:</a:t>
            </a:r>
            <a:r>
              <a:rPr lang="en-US" sz="2000" b="1" dirty="0"/>
              <a:t> </a:t>
            </a:r>
            <a:r>
              <a:rPr lang="en-US" sz="2000" dirty="0"/>
              <a:t>summarizes two inputs’ impact on the output.</a:t>
            </a:r>
            <a:endParaRPr lang="en-US" dirty="0"/>
          </a:p>
          <a:p>
            <a:pPr lvl="1" indent="0">
              <a:buNone/>
            </a:pPr>
            <a:r>
              <a:rPr lang="en-US" dirty="0" smtClean="0"/>
              <a:t> </a:t>
            </a:r>
            <a:endParaRPr lang="en-US" dirty="0"/>
          </a:p>
          <a:p>
            <a:pPr marL="937260" lvl="1" indent="-342900"/>
            <a:endParaRPr lang="en-US" dirty="0"/>
          </a:p>
          <a:p>
            <a:pPr marL="937260" lvl="1" indent="-342900"/>
            <a:endParaRPr lang="en-US" dirty="0"/>
          </a:p>
          <a:p>
            <a:pPr marL="937260" lvl="1" indent="-342900"/>
            <a:endParaRPr lang="en-US" dirty="0"/>
          </a:p>
          <a:p>
            <a:endParaRPr lang="en-US" dirty="0"/>
          </a:p>
          <a:p>
            <a:endParaRPr lang="en-US" dirty="0"/>
          </a:p>
        </p:txBody>
      </p:sp>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3600" dirty="0"/>
              <a:t>What-If Analysis</a:t>
            </a:r>
            <a:br>
              <a:rPr lang="en-US" sz="3600" dirty="0"/>
            </a:br>
            <a:r>
              <a:rPr lang="en-US" sz="3100" dirty="0"/>
              <a:t>The Power of Spreadsheet Software</a:t>
            </a:r>
          </a:p>
        </p:txBody>
      </p:sp>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75" y="4012850"/>
            <a:ext cx="4349208" cy="247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04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52600" y="1865244"/>
            <a:ext cx="8690112" cy="4687956"/>
          </a:xfrm>
          <a:prstGeom prst="rect">
            <a:avLst/>
          </a:prstGeom>
          <a:ln>
            <a:solidFill>
              <a:srgbClr val="008200"/>
            </a:solidFill>
          </a:ln>
        </p:spPr>
        <p:txBody>
          <a:bodyPr/>
          <a:lstStyle/>
          <a:p>
            <a:pPr marL="342900" indent="-342900"/>
            <a:r>
              <a:rPr lang="en-US" sz="2400" b="1" dirty="0"/>
              <a:t>Goal </a:t>
            </a:r>
            <a:r>
              <a:rPr lang="en-US" sz="2400" b="1" dirty="0" smtClean="0"/>
              <a:t>Seek</a:t>
            </a:r>
            <a:r>
              <a:rPr lang="en-US" sz="2400" dirty="0" smtClean="0"/>
              <a:t>: Excel tool that allows </a:t>
            </a:r>
            <a:r>
              <a:rPr lang="en-US" sz="2400" dirty="0"/>
              <a:t>the user to determine the value of an input cell that will </a:t>
            </a:r>
            <a:r>
              <a:rPr lang="en-US" sz="2400" dirty="0" smtClean="0"/>
              <a:t>cause the </a:t>
            </a:r>
            <a:r>
              <a:rPr lang="en-US" sz="2400" dirty="0"/>
              <a:t>value of a related output cell to equal some specified value (the </a:t>
            </a:r>
            <a:r>
              <a:rPr lang="en-US" sz="2400" i="1" dirty="0"/>
              <a:t>goal</a:t>
            </a:r>
            <a:r>
              <a:rPr lang="en-US" sz="2400" dirty="0" smtClean="0"/>
              <a:t>).</a:t>
            </a:r>
          </a:p>
          <a:p>
            <a:pPr marL="937260" lvl="1" indent="-342900"/>
            <a:r>
              <a:rPr lang="en-US" dirty="0" smtClean="0"/>
              <a:t>In a common business case, we </a:t>
            </a:r>
            <a:r>
              <a:rPr lang="en-US" dirty="0"/>
              <a:t>want to know the value of the quantity of </a:t>
            </a:r>
            <a:r>
              <a:rPr lang="en-US" dirty="0" smtClean="0"/>
              <a:t>a product where </a:t>
            </a:r>
            <a:r>
              <a:rPr lang="en-US" dirty="0"/>
              <a:t>it </a:t>
            </a:r>
            <a:r>
              <a:rPr lang="en-US" dirty="0" smtClean="0"/>
              <a:t>becomes more </a:t>
            </a:r>
            <a:r>
              <a:rPr lang="en-US" dirty="0"/>
              <a:t>cost effective to manufacture rather than outsource. </a:t>
            </a:r>
          </a:p>
          <a:p>
            <a:pPr lvl="1" indent="0">
              <a:buNone/>
            </a:pPr>
            <a:endParaRPr lang="en-US" dirty="0"/>
          </a:p>
          <a:p>
            <a:endParaRPr lang="en-US" dirty="0"/>
          </a:p>
          <a:p>
            <a:endParaRPr lang="en-US" dirty="0"/>
          </a:p>
          <a:p>
            <a:endParaRPr lang="en-US" dirty="0"/>
          </a:p>
        </p:txBody>
      </p:sp>
      <p:sp>
        <p:nvSpPr>
          <p:cNvPr id="2" name="Title 1"/>
          <p:cNvSpPr>
            <a:spLocks noGrp="1"/>
          </p:cNvSpPr>
          <p:nvPr>
            <p:ph type="title"/>
          </p:nvPr>
        </p:nvSpPr>
        <p:spPr>
          <a:xfrm>
            <a:off x="1752600" y="546652"/>
            <a:ext cx="8690112" cy="1066800"/>
          </a:xfrm>
          <a:ln>
            <a:solidFill>
              <a:srgbClr val="008200"/>
            </a:solidFill>
          </a:ln>
        </p:spPr>
        <p:txBody>
          <a:bodyPr>
            <a:normAutofit/>
          </a:bodyPr>
          <a:lstStyle/>
          <a:p>
            <a:r>
              <a:rPr lang="en-US" sz="3600" dirty="0"/>
              <a:t>What-If </a:t>
            </a:r>
            <a:r>
              <a:rPr lang="en-US" sz="3600" dirty="0" smtClean="0"/>
              <a:t>Analysis – Goal Seek</a:t>
            </a:r>
            <a:endParaRPr lang="en-US" sz="3600" dirty="0"/>
          </a:p>
        </p:txBody>
      </p:sp>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842" y="4172863"/>
            <a:ext cx="3631346" cy="2366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159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686</Words>
  <Application>Microsoft Office PowerPoint</Application>
  <PresentationFormat>Widescreen</PresentationFormat>
  <Paragraphs>66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Chapter 7 Concepts</vt:lpstr>
      <vt:lpstr>Building Good Spreadsheet Models</vt:lpstr>
      <vt:lpstr>Figure 7.2 - An Influence Diagram for comparing Manufacturing versus Outsourcing cost for Nowlin plastics</vt:lpstr>
      <vt:lpstr>Figure 7.15 - Trace Dependents for the Foster Generators Model</vt:lpstr>
      <vt:lpstr>What-If Analysis The Power of Spreadsheet Software</vt:lpstr>
      <vt:lpstr>What-If Analysis – Goal Seek</vt:lpstr>
    </vt:vector>
  </TitlesOfParts>
  <Company>Poole College at NC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dc:title>
  <dc:creator>BusMgmtLap</dc:creator>
  <cp:lastModifiedBy>BusMgmtLap</cp:lastModifiedBy>
  <cp:revision>9</cp:revision>
  <dcterms:created xsi:type="dcterms:W3CDTF">2014-08-28T18:24:42Z</dcterms:created>
  <dcterms:modified xsi:type="dcterms:W3CDTF">2015-08-24T14:03:41Z</dcterms:modified>
</cp:coreProperties>
</file>